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59" r:id="rId2"/>
    <p:sldMasterId id="2147483660" r:id="rId3"/>
    <p:sldMasterId id="2147483661" r:id="rId4"/>
    <p:sldMasterId id="2147483662" r:id="rId5"/>
    <p:sldMasterId id="2147483663" r:id="rId6"/>
    <p:sldMasterId id="2147483664" r:id="rId7"/>
    <p:sldMasterId id="2147483665" r:id="rId8"/>
  </p:sldMasterIdLst>
  <p:notesMasterIdLst>
    <p:notesMasterId r:id="rId18"/>
  </p:notesMasterIdLst>
  <p:sldIdLst>
    <p:sldId id="256" r:id="rId9"/>
    <p:sldId id="258" r:id="rId10"/>
    <p:sldId id="260" r:id="rId11"/>
    <p:sldId id="262" r:id="rId12"/>
    <p:sldId id="263" r:id="rId13"/>
    <p:sldId id="264" r:id="rId14"/>
    <p:sldId id="261" r:id="rId15"/>
    <p:sldId id="265" r:id="rId16"/>
    <p:sldId id="266" r:id="rId17"/>
  </p:sldIdLst>
  <p:sldSz cx="9144000" cy="6858000" type="screen4x3"/>
  <p:notesSz cx="6858000" cy="9144000"/>
  <p:embeddedFontLst>
    <p:embeddedFont>
      <p:font typeface="Raleway" panose="020B0003030101060003"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032" autoAdjust="0"/>
  </p:normalViewPr>
  <p:slideViewPr>
    <p:cSldViewPr snapToGrid="0">
      <p:cViewPr varScale="1">
        <p:scale>
          <a:sx n="56" d="100"/>
          <a:sy n="56" d="100"/>
        </p:scale>
        <p:origin x="72" y="6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‹Nº›</a:t>
            </a:fld>
            <a:endParaRPr/>
          </a:p>
        </p:txBody>
      </p:sp>
    </p:spTree>
    <p:extLst>
      <p:ext uri="{BB962C8B-B14F-4D97-AF65-F5344CB8AC3E}">
        <p14:creationId xmlns:p14="http://schemas.microsoft.com/office/powerpoint/2010/main" val="28146924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participants.</a:t>
            </a:r>
            <a:endParaRPr dirty="0"/>
          </a:p>
          <a:p>
            <a:pPr marL="0" lvl="0" indent="0" algn="l" rtl="0">
              <a:spcBef>
                <a:spcPts val="0"/>
              </a:spcBef>
              <a:spcAft>
                <a:spcPts val="0"/>
              </a:spcAft>
              <a:buNone/>
            </a:pPr>
            <a:r>
              <a:rPr lang="en-US" dirty="0"/>
              <a:t>	</a:t>
            </a:r>
            <a:endParaRPr dirty="0"/>
          </a:p>
        </p:txBody>
      </p:sp>
      <p:sp>
        <p:nvSpPr>
          <p:cNvPr id="142" name="Google Shape;14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9254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Review the objectives.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155" name="Google Shape;15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811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Let's take a look at the care continuum and what areas patient navigation influences.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diagram reflects the key components of care: Screening and preventive care, routine primary care, secondary care (specialist), and tertiary care (hospitals).The CHW roles are separated into two categories</a:t>
            </a:r>
            <a:r>
              <a:rPr lang="en-US" b="1" dirty="0"/>
              <a:t>:</a:t>
            </a:r>
          </a:p>
          <a:p>
            <a:pPr marL="0" lvl="0" indent="0" algn="l" rtl="0">
              <a:spcBef>
                <a:spcPts val="0"/>
              </a:spcBef>
              <a:spcAft>
                <a:spcPts val="0"/>
              </a:spcAft>
              <a:buNone/>
            </a:pPr>
            <a:endParaRPr b="1" dirty="0"/>
          </a:p>
          <a:p>
            <a:pPr marL="0" lvl="0" indent="0" algn="l" rtl="0">
              <a:spcBef>
                <a:spcPts val="0"/>
              </a:spcBef>
              <a:spcAft>
                <a:spcPts val="0"/>
              </a:spcAft>
              <a:buNone/>
            </a:pPr>
            <a:r>
              <a:rPr lang="en-US" b="1" u="none" dirty="0"/>
              <a:t>Proactive roles </a:t>
            </a:r>
            <a:endParaRPr b="1" u="none" dirty="0"/>
          </a:p>
          <a:p>
            <a:pPr marL="457200" lvl="0" indent="-317500" algn="l" rtl="0">
              <a:spcBef>
                <a:spcPts val="0"/>
              </a:spcBef>
              <a:spcAft>
                <a:spcPts val="0"/>
              </a:spcAft>
              <a:buSzPts val="1400"/>
              <a:buChar char="●"/>
            </a:pPr>
            <a:r>
              <a:rPr lang="en-US" dirty="0"/>
              <a:t>Health education</a:t>
            </a:r>
            <a:endParaRPr dirty="0"/>
          </a:p>
          <a:p>
            <a:pPr marL="457200" lvl="0" indent="-317500" algn="l" rtl="0">
              <a:spcBef>
                <a:spcPts val="0"/>
              </a:spcBef>
              <a:spcAft>
                <a:spcPts val="0"/>
              </a:spcAft>
              <a:buSzPts val="1400"/>
              <a:buChar char="●"/>
            </a:pPr>
            <a:r>
              <a:rPr lang="en-US" dirty="0"/>
              <a:t>Eligibility and enrollment</a:t>
            </a:r>
            <a:endParaRPr dirty="0"/>
          </a:p>
          <a:p>
            <a:pPr marL="457200" lvl="0" indent="-317500" algn="l" rtl="0">
              <a:spcBef>
                <a:spcPts val="0"/>
              </a:spcBef>
              <a:spcAft>
                <a:spcPts val="0"/>
              </a:spcAft>
              <a:buSzPts val="1400"/>
              <a:buChar char="●"/>
            </a:pPr>
            <a:r>
              <a:rPr lang="en-US" dirty="0"/>
              <a:t>Patient and PCP engagement</a:t>
            </a:r>
            <a:endParaRPr dirty="0"/>
          </a:p>
          <a:p>
            <a:pPr marL="457200" lvl="0" indent="-317500" algn="l" rtl="0">
              <a:spcBef>
                <a:spcPts val="0"/>
              </a:spcBef>
              <a:spcAft>
                <a:spcPts val="0"/>
              </a:spcAft>
              <a:buSzPts val="1400"/>
              <a:buChar char="●"/>
            </a:pPr>
            <a:r>
              <a:rPr lang="en-US" dirty="0"/>
              <a:t>Emergency room interventions</a:t>
            </a:r>
            <a:endParaRPr dirty="0"/>
          </a:p>
          <a:p>
            <a:pPr marL="457200" lvl="0" indent="0" algn="l" rtl="0">
              <a:spcBef>
                <a:spcPts val="0"/>
              </a:spcBef>
              <a:spcAft>
                <a:spcPts val="0"/>
              </a:spcAft>
              <a:buNone/>
            </a:pPr>
            <a:endParaRPr b="1" dirty="0"/>
          </a:p>
          <a:p>
            <a:pPr marL="0" lvl="0" indent="0" algn="l" rtl="0">
              <a:spcBef>
                <a:spcPts val="0"/>
              </a:spcBef>
              <a:spcAft>
                <a:spcPts val="0"/>
              </a:spcAft>
              <a:buNone/>
            </a:pPr>
            <a:r>
              <a:rPr lang="en-US" b="1" dirty="0"/>
              <a:t>Responsive roles</a:t>
            </a:r>
            <a:endParaRPr b="1" dirty="0"/>
          </a:p>
          <a:p>
            <a:pPr marL="0" lvl="0" indent="0" algn="l" rtl="0">
              <a:spcBef>
                <a:spcPts val="0"/>
              </a:spcBef>
              <a:spcAft>
                <a:spcPts val="0"/>
              </a:spcAft>
              <a:buNone/>
            </a:pPr>
            <a:r>
              <a:rPr lang="en-US" b="0" dirty="0"/>
              <a:t>Follow-up, Adherence, and Coaching</a:t>
            </a:r>
            <a:endParaRPr b="0" dirty="0"/>
          </a:p>
          <a:p>
            <a:pPr marL="425450" lvl="0" indent="-285750" algn="l" rtl="0">
              <a:spcBef>
                <a:spcPts val="0"/>
              </a:spcBef>
              <a:spcAft>
                <a:spcPts val="0"/>
              </a:spcAft>
              <a:buSzPts val="1400"/>
              <a:buFont typeface="Arial" panose="020B0604020202020204" pitchFamily="34" charset="0"/>
              <a:buChar char="•"/>
            </a:pPr>
            <a:r>
              <a:rPr lang="en-US" dirty="0"/>
              <a:t>Routine primary care</a:t>
            </a:r>
          </a:p>
          <a:p>
            <a:pPr marL="425450" lvl="0" indent="-285750" algn="l" rtl="0">
              <a:spcBef>
                <a:spcPts val="0"/>
              </a:spcBef>
              <a:spcAft>
                <a:spcPts val="0"/>
              </a:spcAft>
              <a:buSzPts val="1400"/>
              <a:buFont typeface="Arial" panose="020B0604020202020204" pitchFamily="34" charset="0"/>
              <a:buChar char="•"/>
            </a:pPr>
            <a:r>
              <a:rPr lang="en-US" dirty="0"/>
              <a:t>Specialty care </a:t>
            </a:r>
            <a:endParaRPr dirty="0"/>
          </a:p>
          <a:p>
            <a:pPr marL="425450" lvl="0" indent="-285750" algn="l" rtl="0">
              <a:spcBef>
                <a:spcPts val="0"/>
              </a:spcBef>
              <a:spcAft>
                <a:spcPts val="0"/>
              </a:spcAft>
              <a:buSzPts val="1400"/>
              <a:buFont typeface="Arial" panose="020B0604020202020204" pitchFamily="34" charset="0"/>
              <a:buChar char="•"/>
            </a:pPr>
            <a:r>
              <a:rPr lang="en-US" dirty="0"/>
              <a:t>Tertiary care (e.g., hospitals)</a:t>
            </a:r>
          </a:p>
          <a:p>
            <a:pPr marL="139700" lvl="0" indent="0" algn="l" rtl="0">
              <a:spcBef>
                <a:spcPts val="0"/>
              </a:spcBef>
              <a:spcAft>
                <a:spcPts val="0"/>
              </a:spcAft>
              <a:buSzPts val="1400"/>
              <a:buFont typeface="Arial" panose="020B0604020202020204" pitchFamily="34" charset="0"/>
              <a:buNone/>
            </a:pPr>
            <a:endParaRPr lang="en-US" dirty="0"/>
          </a:p>
          <a:p>
            <a:pPr marL="139700" lvl="0" indent="0" algn="l" rtl="0">
              <a:spcBef>
                <a:spcPts val="0"/>
              </a:spcBef>
              <a:spcAft>
                <a:spcPts val="0"/>
              </a:spcAft>
              <a:buSzPts val="1400"/>
              <a:buFont typeface="Arial" panose="020B0604020202020204" pitchFamily="34" charset="0"/>
              <a:buNone/>
            </a:pPr>
            <a:r>
              <a:rPr lang="en-US" dirty="0"/>
              <a:t>The two areas that chronic disease management falls under are:</a:t>
            </a:r>
          </a:p>
          <a:p>
            <a:pPr marL="425450" lvl="0" indent="-285750" algn="l" rtl="0">
              <a:spcBef>
                <a:spcPts val="0"/>
              </a:spcBef>
              <a:spcAft>
                <a:spcPts val="0"/>
              </a:spcAft>
              <a:buSzPts val="1400"/>
              <a:buFont typeface="Arial" panose="020B0604020202020204" pitchFamily="34" charset="0"/>
              <a:buChar char="•"/>
            </a:pPr>
            <a:r>
              <a:rPr lang="en-US" dirty="0"/>
              <a:t>Routine primary care: working with clients on adherence, making appointments, and reaching their health care goals on their care plan. </a:t>
            </a:r>
          </a:p>
          <a:p>
            <a:pPr marL="425450" lvl="0" indent="-285750" algn="l" rtl="0">
              <a:spcBef>
                <a:spcPts val="0"/>
              </a:spcBef>
              <a:spcAft>
                <a:spcPts val="0"/>
              </a:spcAft>
              <a:buSzPts val="1400"/>
              <a:buFont typeface="Arial" panose="020B0604020202020204" pitchFamily="34" charset="0"/>
              <a:buChar char="•"/>
            </a:pPr>
            <a:r>
              <a:rPr lang="en-US" dirty="0"/>
              <a:t>Tertiary care: supporting clients in hospice situations, end stage liver disease and hospitalization transitions. </a:t>
            </a:r>
          </a:p>
          <a:p>
            <a:pPr marL="139700" lvl="0" indent="0" algn="l" rtl="0">
              <a:spcBef>
                <a:spcPts val="0"/>
              </a:spcBef>
              <a:spcAft>
                <a:spcPts val="0"/>
              </a:spcAft>
              <a:buSzPts val="1400"/>
              <a:buNone/>
            </a:pPr>
            <a:endParaRPr lang="en-US" dirty="0"/>
          </a:p>
          <a:p>
            <a:pPr marL="139700" lvl="0" indent="0" algn="l" rtl="0">
              <a:spcBef>
                <a:spcPts val="0"/>
              </a:spcBef>
              <a:spcAft>
                <a:spcPts val="0"/>
              </a:spcAft>
              <a:buSzPts val="1400"/>
              <a:buNone/>
            </a:pPr>
            <a:r>
              <a:rPr lang="en-US" dirty="0"/>
              <a:t>Patient navigation encompasses both of these, plus secondary care which might entail escorting a client to specialty appointments and understanding instructions from the PCP, or helping form questions they can ask the PCP. These roles are responding to the needs and goals of the client. Proactive roles are those supportive roles that help the client gain access to and navigate the health systems. </a:t>
            </a:r>
          </a:p>
          <a:p>
            <a:pPr marL="139700" lvl="0" indent="0" algn="l" rtl="0">
              <a:spcBef>
                <a:spcPts val="0"/>
              </a:spcBef>
              <a:spcAft>
                <a:spcPts val="0"/>
              </a:spcAft>
              <a:buSzPts val="1400"/>
              <a:buNone/>
            </a:pPr>
            <a:endParaRPr lang="en-US" dirty="0"/>
          </a:p>
          <a:p>
            <a:pPr marL="139700" lvl="0" indent="0" algn="l" rtl="0">
              <a:spcBef>
                <a:spcPts val="0"/>
              </a:spcBef>
              <a:spcAft>
                <a:spcPts val="0"/>
              </a:spcAft>
              <a:buSzPts val="1400"/>
              <a:buNone/>
            </a:pPr>
            <a:r>
              <a:rPr lang="en-US" dirty="0"/>
              <a:t>Ask, “Considering this diagram what roles are you playing at your organization?”</a:t>
            </a:r>
            <a:endParaRPr dirty="0"/>
          </a:p>
          <a:p>
            <a:pPr marL="0" lvl="0" indent="0" algn="l" rtl="0">
              <a:spcBef>
                <a:spcPts val="0"/>
              </a:spcBef>
              <a:spcAft>
                <a:spcPts val="0"/>
              </a:spcAft>
              <a:buNone/>
            </a:pPr>
            <a:endParaRPr b="1" dirty="0"/>
          </a:p>
        </p:txBody>
      </p:sp>
      <p:sp>
        <p:nvSpPr>
          <p:cNvPr id="171" name="Google Shape;17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6658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1" name="Google Shape;19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0" dirty="0"/>
              <a:t>Tell participants:</a:t>
            </a:r>
            <a:r>
              <a:rPr lang="en-US" b="0" baseline="0" dirty="0"/>
              <a:t> </a:t>
            </a:r>
            <a:r>
              <a:rPr lang="en-US" dirty="0"/>
              <a:t>These meetings are where you bond and gain trust with the client as you support them in identifying and developing health-related goals, as well as answer their questions and clear up myths that they may have using your communication</a:t>
            </a:r>
            <a:r>
              <a:rPr lang="en-US" baseline="0" dirty="0"/>
              <a:t> skills such as </a:t>
            </a:r>
            <a:r>
              <a:rPr lang="en-US" dirty="0"/>
              <a:t>motivational interviewing.</a:t>
            </a:r>
          </a:p>
          <a:p>
            <a:pPr marL="0" lvl="0" indent="0" algn="l" rtl="0">
              <a:spcBef>
                <a:spcPts val="0"/>
              </a:spcBef>
              <a:spcAft>
                <a:spcPts val="0"/>
              </a:spcAft>
              <a:buSzPts val="18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b="0" dirty="0"/>
              <a:t>Ask</a:t>
            </a:r>
            <a:r>
              <a:rPr lang="en-US" b="0" baseline="0" dirty="0"/>
              <a:t> Participants, “</a:t>
            </a:r>
            <a:r>
              <a:rPr lang="en-US" b="0" dirty="0"/>
              <a:t>Do </a:t>
            </a:r>
            <a:r>
              <a:rPr lang="en-US" dirty="0"/>
              <a:t>you perform these tasks at your organization, or does someone else?”  “How do you</a:t>
            </a:r>
            <a:r>
              <a:rPr lang="en-US" baseline="0" dirty="0"/>
              <a:t> perform these activities?” “How do you document and track your meetings with a client?”</a:t>
            </a:r>
            <a:endParaRPr dirty="0"/>
          </a:p>
        </p:txBody>
      </p:sp>
      <p:sp>
        <p:nvSpPr>
          <p:cNvPr id="192" name="Google Shape;192;p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4</a:t>
            </a:fld>
            <a:endParaRPr/>
          </a:p>
        </p:txBody>
      </p:sp>
    </p:spTree>
    <p:extLst>
      <p:ext uri="{BB962C8B-B14F-4D97-AF65-F5344CB8AC3E}">
        <p14:creationId xmlns:p14="http://schemas.microsoft.com/office/powerpoint/2010/main" val="4034865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0" name="Google Shape;200;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0" dirty="0"/>
              <a:t>Tell</a:t>
            </a:r>
            <a:r>
              <a:rPr lang="en-US" b="0" baseline="0" dirty="0"/>
              <a:t> participants:  These are some of the services that you as a CHW may perform and help a client navigate the service system in addition to linking and staying in medical care. You may w</a:t>
            </a:r>
            <a:r>
              <a:rPr lang="en-US" dirty="0"/>
              <a:t>ork closely with the care team and other community partners to communicate client needs that may arise out of these meetings in order to support them in reaching their goals and increasing their investment in their health outcomes.</a:t>
            </a:r>
          </a:p>
          <a:p>
            <a:pPr marL="0" lvl="0" indent="0" algn="l" rtl="0">
              <a:spcBef>
                <a:spcPts val="0"/>
              </a:spcBef>
              <a:spcAft>
                <a:spcPts val="0"/>
              </a:spcAft>
              <a:buSzPts val="18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b="0" dirty="0"/>
              <a:t>Ask</a:t>
            </a:r>
            <a:r>
              <a:rPr lang="en-US" b="0" baseline="0" dirty="0"/>
              <a:t> Participants, “</a:t>
            </a:r>
            <a:r>
              <a:rPr lang="en-US" dirty="0"/>
              <a:t>Do you perform these tasks at your organization, or does someone else?”  “How do you</a:t>
            </a:r>
            <a:r>
              <a:rPr lang="en-US" baseline="0" dirty="0"/>
              <a:t> perform these activities?” “Who do you contact?” “How do you document and track your work with clients on obtaining services?”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baseline="0" dirty="0"/>
              <a:t>Write participant responses on a flip chart and note similarities and differences.</a:t>
            </a:r>
            <a:endParaRPr lang="en-US" dirty="0"/>
          </a:p>
          <a:p>
            <a:pPr marL="0" lvl="0" indent="0" algn="l" rtl="0">
              <a:spcBef>
                <a:spcPts val="0"/>
              </a:spcBef>
              <a:spcAft>
                <a:spcPts val="0"/>
              </a:spcAft>
              <a:buSzPts val="1800"/>
              <a:buNone/>
            </a:pPr>
            <a:endParaRPr dirty="0"/>
          </a:p>
        </p:txBody>
      </p:sp>
      <p:sp>
        <p:nvSpPr>
          <p:cNvPr id="201" name="Google Shape;201;p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5</a:t>
            </a:fld>
            <a:endParaRPr/>
          </a:p>
        </p:txBody>
      </p:sp>
    </p:spTree>
    <p:extLst>
      <p:ext uri="{BB962C8B-B14F-4D97-AF65-F5344CB8AC3E}">
        <p14:creationId xmlns:p14="http://schemas.microsoft.com/office/powerpoint/2010/main" val="1068071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Tell participants: </a:t>
            </a:r>
            <a:r>
              <a:rPr lang="en-US" dirty="0"/>
              <a:t>The need for assistance will vary from client to client. Some will require more support than others, especially in the beginning. You may have to physically escort or accompany them to appointments at first; that might be a good opportunity</a:t>
            </a:r>
            <a:r>
              <a:rPr lang="en-US" baseline="0" dirty="0"/>
              <a:t> </a:t>
            </a:r>
            <a:r>
              <a:rPr lang="en-US" dirty="0"/>
              <a:t>to educate a client about scheduling, identifying types of reminders that work best, and assisting them in setting up appointments. Remember, always make time for documentation as soon as possible after the visit and review the care plan and update what was and wasn’t accomplished.</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b="0" dirty="0"/>
              <a:t>Ask participants, “</a:t>
            </a:r>
            <a:r>
              <a:rPr lang="en-US" dirty="0"/>
              <a:t>Do you perform these tasks at your organization, or does someone else?”  “How do you</a:t>
            </a:r>
            <a:r>
              <a:rPr lang="en-US" baseline="0" dirty="0"/>
              <a:t> perform these activities?” “Who do you contact?” “How do you document and track your work with clients on obtaining services?”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baseline="0" dirty="0"/>
              <a:t>Ask participants, “Do you perform patient education?” If yes how for volunteers to share how they educate materials on what topics and what materials they use.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baseline="0" dirty="0"/>
              <a:t>Share with participants: the video clips from AIDS United HRSA DEII initiative that can be used to educate clients.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b="0" baseline="0" dirty="0"/>
              <a:t>Write participant responses on a flip chart and note </a:t>
            </a:r>
            <a:r>
              <a:rPr lang="en-US" baseline="0" dirty="0"/>
              <a:t>similarities and differences.</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dirty="0"/>
          </a:p>
        </p:txBody>
      </p:sp>
      <p:sp>
        <p:nvSpPr>
          <p:cNvPr id="209" name="Google Shape;20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5738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Review the slide.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Break participants</a:t>
            </a:r>
            <a:r>
              <a:rPr lang="en-US" baseline="0" dirty="0"/>
              <a:t> in to groups of 3-4 persons. Ask them to discuss the 3 questions on the slide for about 15 minutes. </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Bring participants back and ask them to share what they learned from each other.</a:t>
            </a:r>
            <a:endParaRPr dirty="0"/>
          </a:p>
        </p:txBody>
      </p:sp>
      <p:sp>
        <p:nvSpPr>
          <p:cNvPr id="179" name="Google Shape;17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0022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In the HRSA</a:t>
            </a:r>
            <a:r>
              <a:rPr lang="en-US" baseline="0" dirty="0"/>
              <a:t> </a:t>
            </a:r>
            <a:r>
              <a:rPr lang="en-US" sz="1800" b="0" i="0" u="none" strike="noStrike" cap="none" dirty="0">
                <a:solidFill>
                  <a:srgbClr val="000000"/>
                </a:solidFill>
                <a:effectLst/>
                <a:latin typeface="Arial"/>
                <a:ea typeface="Arial"/>
                <a:cs typeface="Arial"/>
                <a:sym typeface="Arial"/>
              </a:rPr>
              <a:t>Dissemination of Evidence Informed Interventions: Enhanced Patient Navigation for Women of Color with HIV </a:t>
            </a:r>
            <a:r>
              <a:rPr lang="en-US" dirty="0"/>
              <a:t>tool kit you will find useful forms to help track client progress and health outcomes. </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b="0" dirty="0"/>
              <a:t>Ask participants</a:t>
            </a:r>
            <a:r>
              <a:rPr lang="en-US" b="0" baseline="0" dirty="0"/>
              <a:t> </a:t>
            </a:r>
            <a:r>
              <a:rPr lang="en-US" baseline="0" dirty="0"/>
              <a:t>if their agencies has forms they need to complete and how they document their services. Ask if they have access to the patients electronic medical record or paper chart.  Note responses on a flip chart .</a:t>
            </a:r>
          </a:p>
          <a:p>
            <a:pPr marL="0" lvl="0" indent="0" algn="l" rtl="0">
              <a:spcBef>
                <a:spcPts val="0"/>
              </a:spcBef>
              <a:spcAft>
                <a:spcPts val="0"/>
              </a:spcAft>
              <a:buSzPts val="1800"/>
              <a:buNone/>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b="0" dirty="0"/>
              <a:t>Tell participants: </a:t>
            </a:r>
            <a:r>
              <a:rPr lang="en-US" dirty="0"/>
              <a:t>Whether your work is proactive or responsive, remember to schedule regular meetings with the client, take care to communicate changes and progress to your team, and document all the work you do concerning the client.</a:t>
            </a:r>
          </a:p>
          <a:p>
            <a:pPr marL="0" lvl="0" indent="0" algn="l" rtl="0">
              <a:spcBef>
                <a:spcPts val="0"/>
              </a:spcBef>
              <a:spcAft>
                <a:spcPts val="0"/>
              </a:spcAft>
              <a:buSzPts val="1800"/>
              <a:buNone/>
            </a:pPr>
            <a:endParaRPr dirty="0"/>
          </a:p>
        </p:txBody>
      </p:sp>
      <p:sp>
        <p:nvSpPr>
          <p:cNvPr id="217" name="Google Shape;217;p1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8</a:t>
            </a:fld>
            <a:endParaRPr/>
          </a:p>
        </p:txBody>
      </p:sp>
    </p:spTree>
    <p:extLst>
      <p:ext uri="{BB962C8B-B14F-4D97-AF65-F5344CB8AC3E}">
        <p14:creationId xmlns:p14="http://schemas.microsoft.com/office/powerpoint/2010/main" val="3560589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Share the resources with participants and wrap up the session.</a:t>
            </a:r>
            <a:r>
              <a:rPr lang="en-US" baseline="0" dirty="0"/>
              <a:t> </a:t>
            </a:r>
            <a:endParaRPr dirty="0"/>
          </a:p>
        </p:txBody>
      </p:sp>
      <p:sp>
        <p:nvSpPr>
          <p:cNvPr id="226" name="Google Shape;226;p1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9</a:t>
            </a:fld>
            <a:endParaRPr/>
          </a:p>
        </p:txBody>
      </p:sp>
    </p:spTree>
    <p:extLst>
      <p:ext uri="{BB962C8B-B14F-4D97-AF65-F5344CB8AC3E}">
        <p14:creationId xmlns:p14="http://schemas.microsoft.com/office/powerpoint/2010/main" val="318244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685800" y="1600200"/>
            <a:ext cx="7772400" cy="11430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4000">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685800" y="3200400"/>
            <a:ext cx="7772400" cy="1752600"/>
          </a:xfrm>
          <a:prstGeom prst="rect">
            <a:avLst/>
          </a:prstGeom>
          <a:noFill/>
          <a:ln>
            <a:noFill/>
          </a:ln>
        </p:spPr>
        <p:txBody>
          <a:bodyPr spcFirstLastPara="1" wrap="square" lIns="91425" tIns="45700" rIns="91425" bIns="45700" anchor="t" anchorCtr="0"/>
          <a:lstStyle>
            <a:lvl1pPr lvl="0" algn="l">
              <a:spcBef>
                <a:spcPts val="480"/>
              </a:spcBef>
              <a:spcAft>
                <a:spcPts val="0"/>
              </a:spcAft>
              <a:buSzPts val="2400"/>
              <a:buFont typeface="Noto Sans Symbols"/>
              <a:buNone/>
              <a:defRPr sz="2400">
                <a:solidFill>
                  <a:srgbClr val="CCCCCC"/>
                </a:solidFill>
                <a:latin typeface="Arial"/>
                <a:ea typeface="Arial"/>
                <a:cs typeface="Arial"/>
                <a:sym typeface="Arial"/>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18"/>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sz="1200" baseline="30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sz="1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sz="1200" baseline="30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lstStyle>
            <a:lvl1pPr marL="457200" lvl="0" indent="-228600" algn="l">
              <a:spcBef>
                <a:spcPts val="480"/>
              </a:spcBef>
              <a:spcAft>
                <a:spcPts val="0"/>
              </a:spcAft>
              <a:buSzPts val="2400"/>
              <a:buNone/>
              <a:defRPr sz="2400">
                <a:latin typeface="Arial"/>
                <a:ea typeface="Arial"/>
                <a:cs typeface="Arial"/>
                <a:sym typeface="Arial"/>
              </a:defRPr>
            </a:lvl1pPr>
            <a:lvl2pPr marL="914400" lvl="1" indent="-228600" algn="l">
              <a:spcBef>
                <a:spcPts val="400"/>
              </a:spcBef>
              <a:spcAft>
                <a:spcPts val="0"/>
              </a:spcAft>
              <a:buSzPts val="2000"/>
              <a:buNone/>
              <a:defRPr sz="2000"/>
            </a:lvl2pPr>
            <a:lvl3pPr marL="1371600" lvl="2" indent="-228600" algn="l">
              <a:spcBef>
                <a:spcPts val="360"/>
              </a:spcBef>
              <a:spcAft>
                <a:spcPts val="0"/>
              </a:spcAft>
              <a:buSzPts val="1800"/>
              <a:buNone/>
              <a:defRPr sz="1800"/>
            </a:lvl3pPr>
            <a:lvl4pPr marL="1828800" lvl="3" indent="-228600" algn="l">
              <a:spcBef>
                <a:spcPts val="320"/>
              </a:spcBef>
              <a:spcAft>
                <a:spcPts val="0"/>
              </a:spcAft>
              <a:buSzPts val="1600"/>
              <a:buNone/>
              <a:defRPr sz="1600"/>
            </a:lvl4pPr>
            <a:lvl5pPr marL="2286000" lvl="4" indent="-228600" algn="l">
              <a:spcBef>
                <a:spcPts val="320"/>
              </a:spcBef>
              <a:spcAft>
                <a:spcPts val="0"/>
              </a:spcAft>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48" name="Google Shape;48;p6"/>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sz="1200" baseline="30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rgbClr val="2675B4"/>
              </a:buClr>
              <a:buSzPts val="3200"/>
              <a:buFont typeface="Noto Sans Symbols"/>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rgbClr val="2675B4"/>
              </a:buClr>
              <a:buSzPts val="2800"/>
              <a:buFont typeface="Noto Sans Symbols"/>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rgbClr val="2675B4"/>
              </a:buClr>
              <a:buSzPts val="2400"/>
              <a:buFont typeface="Noto Sans Symbols"/>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rgbClr val="2675B4"/>
              </a:buClr>
              <a:buSzPts val="2000"/>
              <a:buFont typeface="Noto Sans Symbols"/>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rgbClr val="2675B4"/>
              </a:buClr>
              <a:buSzPts val="2000"/>
              <a:buFont typeface="Noto Sans Symbols"/>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3" name="Google Shape;63;p8"/>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80"/>
              </a:spcBef>
              <a:spcAft>
                <a:spcPts val="0"/>
              </a:spcAft>
              <a:buSzPts val="1400"/>
              <a:buNone/>
              <a:defRPr sz="1400"/>
            </a:lvl2pPr>
            <a:lvl3pPr marL="1371600" lvl="2" indent="-228600" algn="l">
              <a:spcBef>
                <a:spcPts val="240"/>
              </a:spcBef>
              <a:spcAft>
                <a:spcPts val="0"/>
              </a:spcAft>
              <a:buSzPts val="1200"/>
              <a:buNone/>
              <a:defRPr sz="1200"/>
            </a:lvl3pPr>
            <a:lvl4pPr marL="1828800" lvl="3" indent="-228600" algn="l">
              <a:spcBef>
                <a:spcPts val="200"/>
              </a:spcBef>
              <a:spcAft>
                <a:spcPts val="0"/>
              </a:spcAft>
              <a:buSzPts val="1000"/>
              <a:buNone/>
              <a:defRPr sz="1000"/>
            </a:lvl4pPr>
            <a:lvl5pPr marL="2286000" lvl="4" indent="-228600" algn="l">
              <a:spcBef>
                <a:spcPts val="2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8"/>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sz="1200" baseline="30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9"/>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9"/>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80"/>
              </a:spcBef>
              <a:spcAft>
                <a:spcPts val="0"/>
              </a:spcAft>
              <a:buSzPts val="1400"/>
              <a:buNone/>
              <a:defRPr sz="1400"/>
            </a:lvl2pPr>
            <a:lvl3pPr marL="1371600" lvl="2" indent="-228600" algn="l">
              <a:spcBef>
                <a:spcPts val="240"/>
              </a:spcBef>
              <a:spcAft>
                <a:spcPts val="0"/>
              </a:spcAft>
              <a:buSzPts val="1200"/>
              <a:buNone/>
              <a:defRPr sz="1200"/>
            </a:lvl3pPr>
            <a:lvl4pPr marL="1828800" lvl="3" indent="-228600" algn="l">
              <a:spcBef>
                <a:spcPts val="200"/>
              </a:spcBef>
              <a:spcAft>
                <a:spcPts val="0"/>
              </a:spcAft>
              <a:buSzPts val="1000"/>
              <a:buNone/>
              <a:defRPr sz="1000"/>
            </a:lvl4pPr>
            <a:lvl5pPr marL="2286000" lvl="4" indent="-228600" algn="l">
              <a:spcBef>
                <a:spcPts val="2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9"/>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sz="1200" baseline="30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0"/>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0"/>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sz="1200" baseline="30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8"/>
        <p:cNvGrpSpPr/>
        <p:nvPr/>
      </p:nvGrpSpPr>
      <p:grpSpPr>
        <a:xfrm>
          <a:off x="0" y="0"/>
          <a:ext cx="0" cy="0"/>
          <a:chOff x="0" y="0"/>
          <a:chExt cx="0" cy="0"/>
        </a:xfrm>
      </p:grpSpPr>
      <p:sp>
        <p:nvSpPr>
          <p:cNvPr id="89" name="Google Shape;89;p12"/>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sz="1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2"/>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sz="1200" baseline="30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4"/>
          <p:cNvSpPr txBox="1">
            <a:spLocks noGrp="1"/>
          </p:cNvSpPr>
          <p:nvPr>
            <p:ph type="body" idx="1"/>
          </p:nvPr>
        </p:nvSpPr>
        <p:spPr>
          <a:xfrm>
            <a:off x="609600" y="1828800"/>
            <a:ext cx="3886200" cy="3886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
          <p:cNvSpPr txBox="1">
            <a:spLocks noGrp="1"/>
          </p:cNvSpPr>
          <p:nvPr>
            <p:ph type="body" idx="2"/>
          </p:nvPr>
        </p:nvSpPr>
        <p:spPr>
          <a:xfrm>
            <a:off x="4648200" y="1828800"/>
            <a:ext cx="3886200" cy="3886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4"/>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sz="1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4"/>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sz="1200" baseline="30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630238" y="731837"/>
            <a:ext cx="7886700" cy="1325563"/>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6"/>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p16"/>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6"/>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3" name="Google Shape;123;p16"/>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16"/>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sz="1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6"/>
          <p:cNvSpPr txBox="1">
            <a:spLocks noGrp="1"/>
          </p:cNvSpPr>
          <p:nvPr>
            <p:ph type="dt" idx="10"/>
          </p:nvPr>
        </p:nvSpPr>
        <p:spPr>
          <a:xfrm>
            <a:off x="8001000" y="381000"/>
            <a:ext cx="1066800" cy="228600"/>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sz="1200" baseline="30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5.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6.xml"/><Relationship Id="rId1" Type="http://schemas.openxmlformats.org/officeDocument/2006/relationships/slideLayout" Target="../slideLayouts/slideLayout8.xml"/><Relationship Id="rId4"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7.xml"/><Relationship Id="rId1" Type="http://schemas.openxmlformats.org/officeDocument/2006/relationships/slideLayout" Target="../slideLayouts/slideLayout9.xml"/><Relationship Id="rId4" Type="http://schemas.openxmlformats.org/officeDocument/2006/relationships/image" Target="../media/image4.jp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8.xml"/><Relationship Id="rId1" Type="http://schemas.openxmlformats.org/officeDocument/2006/relationships/slideLayout" Target="../slideLayouts/slideLayout10.xml"/><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openingfooter_sized.jpg"/>
          <p:cNvPicPr preferRelativeResize="0"/>
          <p:nvPr/>
        </p:nvPicPr>
        <p:blipFill rotWithShape="1">
          <a:blip r:embed="rId3">
            <a:alphaModFix/>
          </a:blip>
          <a:srcRect/>
          <a:stretch/>
        </p:blipFill>
        <p:spPr>
          <a:xfrm>
            <a:off x="0" y="533400"/>
            <a:ext cx="9144000" cy="5334000"/>
          </a:xfrm>
          <a:prstGeom prst="rect">
            <a:avLst/>
          </a:prstGeom>
          <a:noFill/>
          <a:ln>
            <a:noFill/>
          </a:ln>
        </p:spPr>
      </p:pic>
      <p:pic>
        <p:nvPicPr>
          <p:cNvPr id="11" name="Google Shape;11;p1"/>
          <p:cNvPicPr preferRelativeResize="0"/>
          <p:nvPr/>
        </p:nvPicPr>
        <p:blipFill rotWithShape="1">
          <a:blip r:embed="rId4">
            <a:alphaModFix/>
          </a:blip>
          <a:srcRect/>
          <a:stretch/>
        </p:blipFill>
        <p:spPr>
          <a:xfrm>
            <a:off x="7543800" y="6118225"/>
            <a:ext cx="968375" cy="434975"/>
          </a:xfrm>
          <a:prstGeom prst="rect">
            <a:avLst/>
          </a:prstGeom>
          <a:noFill/>
          <a:ln>
            <a:noFill/>
          </a:ln>
        </p:spPr>
      </p:pic>
      <p:sp>
        <p:nvSpPr>
          <p:cNvPr id="12" name="Google Shape;12;p1"/>
          <p:cNvSpPr txBox="1"/>
          <p:nvPr/>
        </p:nvSpPr>
        <p:spPr>
          <a:xfrm>
            <a:off x="609600" y="6096000"/>
            <a:ext cx="4664075"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Boston University School of Social Work</a:t>
            </a:r>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Center for Innovation in Social Work &amp; Health</a:t>
            </a:r>
            <a:endParaRPr/>
          </a:p>
        </p:txBody>
      </p:sp>
      <p:sp>
        <p:nvSpPr>
          <p:cNvPr id="13" name="Google Shape;13;p1"/>
          <p:cNvSpPr txBox="1"/>
          <p:nvPr/>
        </p:nvSpPr>
        <p:spPr>
          <a:xfrm>
            <a:off x="0" y="0"/>
            <a:ext cx="9144000" cy="4495800"/>
          </a:xfrm>
          <a:prstGeom prst="rect">
            <a:avLst/>
          </a:prstGeom>
          <a:solidFill>
            <a:srgbClr val="CF0A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cxnSp>
        <p:nvCxnSpPr>
          <p:cNvPr id="14" name="Google Shape;14;p1"/>
          <p:cNvCxnSpPr/>
          <p:nvPr/>
        </p:nvCxnSpPr>
        <p:spPr>
          <a:xfrm>
            <a:off x="0" y="5867400"/>
            <a:ext cx="9144000" cy="0"/>
          </a:xfrm>
          <a:prstGeom prst="straightConnector1">
            <a:avLst/>
          </a:prstGeom>
          <a:noFill/>
          <a:ln w="152400" cap="flat" cmpd="sng">
            <a:solidFill>
              <a:srgbClr val="A6A6A6"/>
            </a:solidFill>
            <a:prstDash val="solid"/>
            <a:miter lim="800000"/>
            <a:headEnd type="none" w="med" len="med"/>
            <a:tailEnd type="none" w="med" len="med"/>
          </a:ln>
        </p:spPr>
      </p:cxnSp>
      <p:sp>
        <p:nvSpPr>
          <p:cNvPr id="15" name="Google Shape;15;p1"/>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6" name="Google Shape;16;p1"/>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2675B4"/>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p:nvPr/>
        </p:nvSpPr>
        <p:spPr>
          <a:xfrm>
            <a:off x="0" y="338137"/>
            <a:ext cx="9144000" cy="347662"/>
          </a:xfrm>
          <a:prstGeom prst="rect">
            <a:avLst/>
          </a:prstGeom>
          <a:gradFill>
            <a:gsLst>
              <a:gs pos="0">
                <a:srgbClr val="333333"/>
              </a:gs>
              <a:gs pos="100000">
                <a:schemeClr val="dk1"/>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2" name="Google Shape;22;p3"/>
          <p:cNvSpPr txBox="1"/>
          <p:nvPr/>
        </p:nvSpPr>
        <p:spPr>
          <a:xfrm>
            <a:off x="609600" y="1524000"/>
            <a:ext cx="7924800"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a:solidFill>
                  <a:schemeClr val="lt1"/>
                </a:solidFill>
                <a:latin typeface="Arial"/>
                <a:ea typeface="Arial"/>
                <a:cs typeface="Arial"/>
                <a:sym typeface="Arial"/>
              </a:rPr>
              <a:t>Boston University</a:t>
            </a:r>
            <a:r>
              <a:rPr lang="en-US" sz="1200" b="0" i="0" u="none">
                <a:solidFill>
                  <a:schemeClr val="lt1"/>
                </a:solidFill>
                <a:latin typeface="Arial"/>
                <a:ea typeface="Arial"/>
                <a:cs typeface="Arial"/>
                <a:sym typeface="Arial"/>
              </a:rPr>
              <a:t> Slideshow Title Goes Here</a:t>
            </a:r>
            <a:endParaRPr/>
          </a:p>
        </p:txBody>
      </p:sp>
      <p:pic>
        <p:nvPicPr>
          <p:cNvPr id="23" name="Google Shape;23;p3"/>
          <p:cNvPicPr preferRelativeResize="0"/>
          <p:nvPr/>
        </p:nvPicPr>
        <p:blipFill rotWithShape="1">
          <a:blip r:embed="rId3">
            <a:alphaModFix/>
          </a:blip>
          <a:srcRect/>
          <a:stretch/>
        </p:blipFill>
        <p:spPr>
          <a:xfrm>
            <a:off x="609600" y="5867400"/>
            <a:ext cx="2438400" cy="804862"/>
          </a:xfrm>
          <a:prstGeom prst="rect">
            <a:avLst/>
          </a:prstGeom>
          <a:noFill/>
          <a:ln>
            <a:noFill/>
          </a:ln>
        </p:spPr>
      </p:pic>
      <p:cxnSp>
        <p:nvCxnSpPr>
          <p:cNvPr id="24" name="Google Shape;24;p3"/>
          <p:cNvCxnSpPr/>
          <p:nvPr/>
        </p:nvCxnSpPr>
        <p:spPr>
          <a:xfrm>
            <a:off x="0" y="5715000"/>
            <a:ext cx="9144000" cy="0"/>
          </a:xfrm>
          <a:prstGeom prst="straightConnector1">
            <a:avLst/>
          </a:prstGeom>
          <a:noFill/>
          <a:ln w="38100" cap="flat" cmpd="sng">
            <a:solidFill>
              <a:srgbClr val="CF0A2C"/>
            </a:solidFill>
            <a:prstDash val="solid"/>
            <a:miter lim="800000"/>
            <a:headEnd type="none" w="med" len="med"/>
            <a:tailEnd type="none" w="med" len="med"/>
          </a:ln>
        </p:spPr>
      </p:cxnSp>
      <p:pic>
        <p:nvPicPr>
          <p:cNvPr id="25" name="Google Shape;25;p3" descr="standardfooter_sized.jpg"/>
          <p:cNvPicPr preferRelativeResize="0"/>
          <p:nvPr/>
        </p:nvPicPr>
        <p:blipFill rotWithShape="1">
          <a:blip r:embed="rId4">
            <a:alphaModFix/>
          </a:blip>
          <a:srcRect t="93661"/>
          <a:stretch/>
        </p:blipFill>
        <p:spPr>
          <a:xfrm>
            <a:off x="0" y="0"/>
            <a:ext cx="9144000" cy="338137"/>
          </a:xfrm>
          <a:prstGeom prst="rect">
            <a:avLst/>
          </a:prstGeom>
          <a:noFill/>
          <a:ln>
            <a:noFill/>
          </a:ln>
        </p:spPr>
      </p:pic>
      <p:sp>
        <p:nvSpPr>
          <p:cNvPr id="26" name="Google Shape;26;p3"/>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2675B4"/>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 name="Google Shape;28;p3"/>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9" name="Google Shape;29;p3"/>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baseline="30000">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
        <p:cNvGrpSpPr/>
        <p:nvPr/>
      </p:nvGrpSpPr>
      <p:grpSpPr>
        <a:xfrm>
          <a:off x="0" y="0"/>
          <a:ext cx="0" cy="0"/>
          <a:chOff x="0" y="0"/>
          <a:chExt cx="0" cy="0"/>
        </a:xfrm>
      </p:grpSpPr>
      <p:sp>
        <p:nvSpPr>
          <p:cNvPr id="36" name="Google Shape;36;p5"/>
          <p:cNvSpPr txBox="1"/>
          <p:nvPr/>
        </p:nvSpPr>
        <p:spPr>
          <a:xfrm>
            <a:off x="0" y="338137"/>
            <a:ext cx="9144000" cy="347662"/>
          </a:xfrm>
          <a:prstGeom prst="rect">
            <a:avLst/>
          </a:prstGeom>
          <a:gradFill>
            <a:gsLst>
              <a:gs pos="0">
                <a:srgbClr val="333333"/>
              </a:gs>
              <a:gs pos="100000">
                <a:schemeClr val="dk1"/>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7" name="Google Shape;37;p5"/>
          <p:cNvSpPr txBox="1"/>
          <p:nvPr/>
        </p:nvSpPr>
        <p:spPr>
          <a:xfrm>
            <a:off x="609600" y="1524000"/>
            <a:ext cx="7924800"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a:solidFill>
                  <a:schemeClr val="lt1"/>
                </a:solidFill>
                <a:latin typeface="Arial"/>
                <a:ea typeface="Arial"/>
                <a:cs typeface="Arial"/>
                <a:sym typeface="Arial"/>
              </a:rPr>
              <a:t>Boston University</a:t>
            </a:r>
            <a:r>
              <a:rPr lang="en-US" sz="1200" b="0" i="0" u="none">
                <a:solidFill>
                  <a:schemeClr val="lt1"/>
                </a:solidFill>
                <a:latin typeface="Arial"/>
                <a:ea typeface="Arial"/>
                <a:cs typeface="Arial"/>
                <a:sym typeface="Arial"/>
              </a:rPr>
              <a:t> Slideshow Title Goes Here</a:t>
            </a:r>
            <a:endParaRPr/>
          </a:p>
        </p:txBody>
      </p:sp>
      <p:pic>
        <p:nvPicPr>
          <p:cNvPr id="38" name="Google Shape;38;p5"/>
          <p:cNvPicPr preferRelativeResize="0"/>
          <p:nvPr/>
        </p:nvPicPr>
        <p:blipFill rotWithShape="1">
          <a:blip r:embed="rId3">
            <a:alphaModFix/>
          </a:blip>
          <a:srcRect/>
          <a:stretch/>
        </p:blipFill>
        <p:spPr>
          <a:xfrm>
            <a:off x="609600" y="5867400"/>
            <a:ext cx="2438400" cy="804862"/>
          </a:xfrm>
          <a:prstGeom prst="rect">
            <a:avLst/>
          </a:prstGeom>
          <a:noFill/>
          <a:ln>
            <a:noFill/>
          </a:ln>
        </p:spPr>
      </p:pic>
      <p:cxnSp>
        <p:nvCxnSpPr>
          <p:cNvPr id="39" name="Google Shape;39;p5"/>
          <p:cNvCxnSpPr/>
          <p:nvPr/>
        </p:nvCxnSpPr>
        <p:spPr>
          <a:xfrm>
            <a:off x="0" y="5715000"/>
            <a:ext cx="9144000" cy="0"/>
          </a:xfrm>
          <a:prstGeom prst="straightConnector1">
            <a:avLst/>
          </a:prstGeom>
          <a:noFill/>
          <a:ln w="38100" cap="flat" cmpd="sng">
            <a:solidFill>
              <a:srgbClr val="CF0A2C"/>
            </a:solidFill>
            <a:prstDash val="solid"/>
            <a:miter lim="800000"/>
            <a:headEnd type="none" w="med" len="med"/>
            <a:tailEnd type="none" w="med" len="med"/>
          </a:ln>
        </p:spPr>
      </p:cxnSp>
      <p:pic>
        <p:nvPicPr>
          <p:cNvPr id="40" name="Google Shape;40;p5" descr="standardfooter_sized.jpg"/>
          <p:cNvPicPr preferRelativeResize="0"/>
          <p:nvPr/>
        </p:nvPicPr>
        <p:blipFill rotWithShape="1">
          <a:blip r:embed="rId4">
            <a:alphaModFix/>
          </a:blip>
          <a:srcRect t="93661"/>
          <a:stretch/>
        </p:blipFill>
        <p:spPr>
          <a:xfrm>
            <a:off x="0" y="0"/>
            <a:ext cx="9144000" cy="338137"/>
          </a:xfrm>
          <a:prstGeom prst="rect">
            <a:avLst/>
          </a:prstGeom>
          <a:noFill/>
          <a:ln>
            <a:noFill/>
          </a:ln>
        </p:spPr>
      </p:pic>
      <p:sp>
        <p:nvSpPr>
          <p:cNvPr id="41" name="Google Shape;41;p5"/>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2" name="Google Shape;42;p5"/>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2675B4"/>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5"/>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4" name="Google Shape;44;p5"/>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baseline="30000">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7"/>
          <p:cNvSpPr txBox="1"/>
          <p:nvPr/>
        </p:nvSpPr>
        <p:spPr>
          <a:xfrm>
            <a:off x="0" y="338137"/>
            <a:ext cx="9144000" cy="347662"/>
          </a:xfrm>
          <a:prstGeom prst="rect">
            <a:avLst/>
          </a:prstGeom>
          <a:gradFill>
            <a:gsLst>
              <a:gs pos="0">
                <a:srgbClr val="333333"/>
              </a:gs>
              <a:gs pos="100000">
                <a:schemeClr val="dk1"/>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52" name="Google Shape;52;p7"/>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3" name="Google Shape;53;p7"/>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2675B4"/>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 name="Google Shape;54;p7"/>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5" name="Google Shape;55;p7"/>
          <p:cNvSpPr txBox="1"/>
          <p:nvPr/>
        </p:nvSpPr>
        <p:spPr>
          <a:xfrm>
            <a:off x="609600" y="1524000"/>
            <a:ext cx="7924800"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a:solidFill>
                  <a:schemeClr val="lt1"/>
                </a:solidFill>
                <a:latin typeface="Arial"/>
                <a:ea typeface="Arial"/>
                <a:cs typeface="Arial"/>
                <a:sym typeface="Arial"/>
              </a:rPr>
              <a:t>Boston University</a:t>
            </a:r>
            <a:r>
              <a:rPr lang="en-US" sz="1200" b="0" i="0" u="none">
                <a:solidFill>
                  <a:schemeClr val="lt1"/>
                </a:solidFill>
                <a:latin typeface="Arial"/>
                <a:ea typeface="Arial"/>
                <a:cs typeface="Arial"/>
                <a:sym typeface="Arial"/>
              </a:rPr>
              <a:t> Slideshow Title Goes Here</a:t>
            </a:r>
            <a:endParaRPr/>
          </a:p>
        </p:txBody>
      </p:sp>
      <p:sp>
        <p:nvSpPr>
          <p:cNvPr id="56" name="Google Shape;56;p7"/>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baseline="30000">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pic>
        <p:nvPicPr>
          <p:cNvPr id="57" name="Google Shape;57;p7"/>
          <p:cNvPicPr preferRelativeResize="0"/>
          <p:nvPr/>
        </p:nvPicPr>
        <p:blipFill rotWithShape="1">
          <a:blip r:embed="rId5">
            <a:alphaModFix/>
          </a:blip>
          <a:srcRect/>
          <a:stretch/>
        </p:blipFill>
        <p:spPr>
          <a:xfrm>
            <a:off x="609600" y="5867400"/>
            <a:ext cx="2438400" cy="804862"/>
          </a:xfrm>
          <a:prstGeom prst="rect">
            <a:avLst/>
          </a:prstGeom>
          <a:noFill/>
          <a:ln>
            <a:noFill/>
          </a:ln>
        </p:spPr>
      </p:pic>
      <p:cxnSp>
        <p:nvCxnSpPr>
          <p:cNvPr id="58" name="Google Shape;58;p7"/>
          <p:cNvCxnSpPr/>
          <p:nvPr/>
        </p:nvCxnSpPr>
        <p:spPr>
          <a:xfrm>
            <a:off x="0" y="5715000"/>
            <a:ext cx="9144000" cy="0"/>
          </a:xfrm>
          <a:prstGeom prst="straightConnector1">
            <a:avLst/>
          </a:prstGeom>
          <a:noFill/>
          <a:ln w="38100" cap="flat" cmpd="sng">
            <a:solidFill>
              <a:srgbClr val="CF0A2C"/>
            </a:solidFill>
            <a:prstDash val="solid"/>
            <a:miter lim="800000"/>
            <a:headEnd type="none" w="med" len="med"/>
            <a:tailEnd type="none" w="med" len="med"/>
          </a:ln>
        </p:spPr>
      </p:cxnSp>
      <p:pic>
        <p:nvPicPr>
          <p:cNvPr id="59" name="Google Shape;59;p7" descr="standardfooter_sized.jpg"/>
          <p:cNvPicPr preferRelativeResize="0"/>
          <p:nvPr/>
        </p:nvPicPr>
        <p:blipFill rotWithShape="1">
          <a:blip r:embed="rId6">
            <a:alphaModFix/>
          </a:blip>
          <a:srcRect t="93661"/>
          <a:stretch/>
        </p:blipFill>
        <p:spPr>
          <a:xfrm>
            <a:off x="0" y="0"/>
            <a:ext cx="9144000" cy="33813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sp>
        <p:nvSpPr>
          <p:cNvPr id="76" name="Google Shape;76;p11"/>
          <p:cNvSpPr txBox="1"/>
          <p:nvPr/>
        </p:nvSpPr>
        <p:spPr>
          <a:xfrm>
            <a:off x="0" y="338137"/>
            <a:ext cx="9144000" cy="347662"/>
          </a:xfrm>
          <a:prstGeom prst="rect">
            <a:avLst/>
          </a:prstGeom>
          <a:gradFill>
            <a:gsLst>
              <a:gs pos="0">
                <a:srgbClr val="333333"/>
              </a:gs>
              <a:gs pos="100000">
                <a:schemeClr val="dk1"/>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7" name="Google Shape;77;p11"/>
          <p:cNvSpPr txBox="1"/>
          <p:nvPr/>
        </p:nvSpPr>
        <p:spPr>
          <a:xfrm>
            <a:off x="609600" y="1524000"/>
            <a:ext cx="7924800"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a:solidFill>
                  <a:schemeClr val="lt1"/>
                </a:solidFill>
                <a:latin typeface="Arial"/>
                <a:ea typeface="Arial"/>
                <a:cs typeface="Arial"/>
                <a:sym typeface="Arial"/>
              </a:rPr>
              <a:t>Boston University</a:t>
            </a:r>
            <a:r>
              <a:rPr lang="en-US" sz="1200" b="0" i="0" u="none">
                <a:solidFill>
                  <a:schemeClr val="lt1"/>
                </a:solidFill>
                <a:latin typeface="Arial"/>
                <a:ea typeface="Arial"/>
                <a:cs typeface="Arial"/>
                <a:sym typeface="Arial"/>
              </a:rPr>
              <a:t> Slideshow Title Goes Here</a:t>
            </a:r>
            <a:endParaRPr/>
          </a:p>
        </p:txBody>
      </p:sp>
      <p:pic>
        <p:nvPicPr>
          <p:cNvPr id="78" name="Google Shape;78;p11"/>
          <p:cNvPicPr preferRelativeResize="0"/>
          <p:nvPr/>
        </p:nvPicPr>
        <p:blipFill rotWithShape="1">
          <a:blip r:embed="rId3">
            <a:alphaModFix/>
          </a:blip>
          <a:srcRect/>
          <a:stretch/>
        </p:blipFill>
        <p:spPr>
          <a:xfrm>
            <a:off x="609600" y="5867400"/>
            <a:ext cx="2438400" cy="804862"/>
          </a:xfrm>
          <a:prstGeom prst="rect">
            <a:avLst/>
          </a:prstGeom>
          <a:noFill/>
          <a:ln>
            <a:noFill/>
          </a:ln>
        </p:spPr>
      </p:pic>
      <p:cxnSp>
        <p:nvCxnSpPr>
          <p:cNvPr id="79" name="Google Shape;79;p11"/>
          <p:cNvCxnSpPr/>
          <p:nvPr/>
        </p:nvCxnSpPr>
        <p:spPr>
          <a:xfrm>
            <a:off x="0" y="5715000"/>
            <a:ext cx="9144000" cy="0"/>
          </a:xfrm>
          <a:prstGeom prst="straightConnector1">
            <a:avLst/>
          </a:prstGeom>
          <a:noFill/>
          <a:ln w="38100" cap="flat" cmpd="sng">
            <a:solidFill>
              <a:srgbClr val="CF0A2C"/>
            </a:solidFill>
            <a:prstDash val="solid"/>
            <a:miter lim="800000"/>
            <a:headEnd type="none" w="med" len="med"/>
            <a:tailEnd type="none" w="med" len="med"/>
          </a:ln>
        </p:spPr>
      </p:cxnSp>
      <p:pic>
        <p:nvPicPr>
          <p:cNvPr id="80" name="Google Shape;80;p11" descr="standardfooter_sized.jpg"/>
          <p:cNvPicPr preferRelativeResize="0"/>
          <p:nvPr/>
        </p:nvPicPr>
        <p:blipFill rotWithShape="1">
          <a:blip r:embed="rId4">
            <a:alphaModFix/>
          </a:blip>
          <a:srcRect t="93661"/>
          <a:stretch/>
        </p:blipFill>
        <p:spPr>
          <a:xfrm>
            <a:off x="0" y="0"/>
            <a:ext cx="9144000" cy="338137"/>
          </a:xfrm>
          <a:prstGeom prst="rect">
            <a:avLst/>
          </a:prstGeom>
          <a:noFill/>
          <a:ln>
            <a:noFill/>
          </a:ln>
        </p:spPr>
      </p:pic>
      <p:pic>
        <p:nvPicPr>
          <p:cNvPr id="81" name="Google Shape;81;p11" descr="restingslide2.jpg"/>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82" name="Google Shape;82;p11"/>
          <p:cNvSpPr txBox="1"/>
          <p:nvPr/>
        </p:nvSpPr>
        <p:spPr>
          <a:xfrm>
            <a:off x="0" y="2235200"/>
            <a:ext cx="9144000" cy="2413000"/>
          </a:xfrm>
          <a:prstGeom prst="rect">
            <a:avLst/>
          </a:prstGeom>
          <a:solidFill>
            <a:srgbClr val="CF0A2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3" name="Google Shape;83;p11"/>
          <p:cNvSpPr txBox="1"/>
          <p:nvPr/>
        </p:nvSpPr>
        <p:spPr>
          <a:xfrm>
            <a:off x="685800" y="2819400"/>
            <a:ext cx="77724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0" i="0" u="none">
                <a:solidFill>
                  <a:schemeClr val="lt1"/>
                </a:solidFill>
                <a:latin typeface="Arial"/>
                <a:ea typeface="Arial"/>
                <a:cs typeface="Arial"/>
                <a:sym typeface="Arial"/>
              </a:rPr>
              <a:t>Resting or transition slide</a:t>
            </a:r>
            <a:endParaRPr/>
          </a:p>
        </p:txBody>
      </p:sp>
      <p:sp>
        <p:nvSpPr>
          <p:cNvPr id="84" name="Google Shape;84;p11"/>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5" name="Google Shape;85;p11"/>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2675B4"/>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6" name="Google Shape;86;p11"/>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7" name="Google Shape;87;p11"/>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baseline="30000">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13"/>
          <p:cNvSpPr txBox="1"/>
          <p:nvPr/>
        </p:nvSpPr>
        <p:spPr>
          <a:xfrm>
            <a:off x="0" y="338137"/>
            <a:ext cx="9144000" cy="347662"/>
          </a:xfrm>
          <a:prstGeom prst="rect">
            <a:avLst/>
          </a:prstGeom>
          <a:gradFill>
            <a:gsLst>
              <a:gs pos="0">
                <a:srgbClr val="333333"/>
              </a:gs>
              <a:gs pos="100000">
                <a:schemeClr val="dk1"/>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94" name="Google Shape;94;p13"/>
          <p:cNvSpPr txBox="1"/>
          <p:nvPr/>
        </p:nvSpPr>
        <p:spPr>
          <a:xfrm>
            <a:off x="609600" y="1524000"/>
            <a:ext cx="7924800"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a:solidFill>
                  <a:schemeClr val="lt1"/>
                </a:solidFill>
                <a:latin typeface="Arial"/>
                <a:ea typeface="Arial"/>
                <a:cs typeface="Arial"/>
                <a:sym typeface="Arial"/>
              </a:rPr>
              <a:t>Boston University</a:t>
            </a:r>
            <a:r>
              <a:rPr lang="en-US" sz="1200" b="0" i="0" u="none">
                <a:solidFill>
                  <a:schemeClr val="lt1"/>
                </a:solidFill>
                <a:latin typeface="Arial"/>
                <a:ea typeface="Arial"/>
                <a:cs typeface="Arial"/>
                <a:sym typeface="Arial"/>
              </a:rPr>
              <a:t> Slideshow Title Goes Here</a:t>
            </a:r>
            <a:endParaRPr/>
          </a:p>
        </p:txBody>
      </p:sp>
      <p:pic>
        <p:nvPicPr>
          <p:cNvPr id="95" name="Google Shape;95;p13"/>
          <p:cNvPicPr preferRelativeResize="0"/>
          <p:nvPr/>
        </p:nvPicPr>
        <p:blipFill rotWithShape="1">
          <a:blip r:embed="rId3">
            <a:alphaModFix/>
          </a:blip>
          <a:srcRect/>
          <a:stretch/>
        </p:blipFill>
        <p:spPr>
          <a:xfrm>
            <a:off x="609600" y="5867400"/>
            <a:ext cx="2438400" cy="804862"/>
          </a:xfrm>
          <a:prstGeom prst="rect">
            <a:avLst/>
          </a:prstGeom>
          <a:noFill/>
          <a:ln>
            <a:noFill/>
          </a:ln>
        </p:spPr>
      </p:pic>
      <p:cxnSp>
        <p:nvCxnSpPr>
          <p:cNvPr id="96" name="Google Shape;96;p13"/>
          <p:cNvCxnSpPr/>
          <p:nvPr/>
        </p:nvCxnSpPr>
        <p:spPr>
          <a:xfrm>
            <a:off x="0" y="5715000"/>
            <a:ext cx="9144000" cy="0"/>
          </a:xfrm>
          <a:prstGeom prst="straightConnector1">
            <a:avLst/>
          </a:prstGeom>
          <a:noFill/>
          <a:ln w="38100" cap="flat" cmpd="sng">
            <a:solidFill>
              <a:srgbClr val="CF0A2C"/>
            </a:solidFill>
            <a:prstDash val="solid"/>
            <a:miter lim="800000"/>
            <a:headEnd type="none" w="med" len="med"/>
            <a:tailEnd type="none" w="med" len="med"/>
          </a:ln>
        </p:spPr>
      </p:cxnSp>
      <p:pic>
        <p:nvPicPr>
          <p:cNvPr id="97" name="Google Shape;97;p13" descr="standardfooter_sized.jpg"/>
          <p:cNvPicPr preferRelativeResize="0"/>
          <p:nvPr/>
        </p:nvPicPr>
        <p:blipFill rotWithShape="1">
          <a:blip r:embed="rId4">
            <a:alphaModFix/>
          </a:blip>
          <a:srcRect t="93661"/>
          <a:stretch/>
        </p:blipFill>
        <p:spPr>
          <a:xfrm>
            <a:off x="0" y="0"/>
            <a:ext cx="9144000" cy="338137"/>
          </a:xfrm>
          <a:prstGeom prst="rect">
            <a:avLst/>
          </a:prstGeom>
          <a:noFill/>
          <a:ln>
            <a:noFill/>
          </a:ln>
        </p:spPr>
      </p:pic>
      <p:sp>
        <p:nvSpPr>
          <p:cNvPr id="98" name="Google Shape;98;p13"/>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9" name="Google Shape;99;p13"/>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2675B4"/>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0" name="Google Shape;100;p13"/>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01" name="Google Shape;101;p13"/>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baseline="30000">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p15"/>
          <p:cNvSpPr txBox="1"/>
          <p:nvPr/>
        </p:nvSpPr>
        <p:spPr>
          <a:xfrm>
            <a:off x="0" y="338137"/>
            <a:ext cx="9144000" cy="347662"/>
          </a:xfrm>
          <a:prstGeom prst="rect">
            <a:avLst/>
          </a:prstGeom>
          <a:gradFill>
            <a:gsLst>
              <a:gs pos="0">
                <a:srgbClr val="333333"/>
              </a:gs>
              <a:gs pos="100000">
                <a:schemeClr val="dk1"/>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0" name="Google Shape;110;p15"/>
          <p:cNvSpPr txBox="1"/>
          <p:nvPr/>
        </p:nvSpPr>
        <p:spPr>
          <a:xfrm>
            <a:off x="609600" y="1524000"/>
            <a:ext cx="7924800"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a:solidFill>
                  <a:schemeClr val="lt1"/>
                </a:solidFill>
                <a:latin typeface="Arial"/>
                <a:ea typeface="Arial"/>
                <a:cs typeface="Arial"/>
                <a:sym typeface="Arial"/>
              </a:rPr>
              <a:t>Boston University</a:t>
            </a:r>
            <a:r>
              <a:rPr lang="en-US" sz="1200" b="0" i="0" u="none">
                <a:solidFill>
                  <a:schemeClr val="lt1"/>
                </a:solidFill>
                <a:latin typeface="Arial"/>
                <a:ea typeface="Arial"/>
                <a:cs typeface="Arial"/>
                <a:sym typeface="Arial"/>
              </a:rPr>
              <a:t> Slideshow Title Goes Here</a:t>
            </a:r>
            <a:endParaRPr/>
          </a:p>
        </p:txBody>
      </p:sp>
      <p:pic>
        <p:nvPicPr>
          <p:cNvPr id="111" name="Google Shape;111;p15"/>
          <p:cNvPicPr preferRelativeResize="0"/>
          <p:nvPr/>
        </p:nvPicPr>
        <p:blipFill rotWithShape="1">
          <a:blip r:embed="rId3">
            <a:alphaModFix/>
          </a:blip>
          <a:srcRect/>
          <a:stretch/>
        </p:blipFill>
        <p:spPr>
          <a:xfrm>
            <a:off x="609600" y="5867400"/>
            <a:ext cx="2438400" cy="804862"/>
          </a:xfrm>
          <a:prstGeom prst="rect">
            <a:avLst/>
          </a:prstGeom>
          <a:noFill/>
          <a:ln>
            <a:noFill/>
          </a:ln>
        </p:spPr>
      </p:pic>
      <p:cxnSp>
        <p:nvCxnSpPr>
          <p:cNvPr id="112" name="Google Shape;112;p15"/>
          <p:cNvCxnSpPr/>
          <p:nvPr/>
        </p:nvCxnSpPr>
        <p:spPr>
          <a:xfrm>
            <a:off x="0" y="5715000"/>
            <a:ext cx="9144000" cy="0"/>
          </a:xfrm>
          <a:prstGeom prst="straightConnector1">
            <a:avLst/>
          </a:prstGeom>
          <a:noFill/>
          <a:ln w="38100" cap="flat" cmpd="sng">
            <a:solidFill>
              <a:srgbClr val="CF0A2C"/>
            </a:solidFill>
            <a:prstDash val="solid"/>
            <a:miter lim="800000"/>
            <a:headEnd type="none" w="med" len="med"/>
            <a:tailEnd type="none" w="med" len="med"/>
          </a:ln>
        </p:spPr>
      </p:cxnSp>
      <p:pic>
        <p:nvPicPr>
          <p:cNvPr id="113" name="Google Shape;113;p15" descr="standardfooter_sized.jpg"/>
          <p:cNvPicPr preferRelativeResize="0"/>
          <p:nvPr/>
        </p:nvPicPr>
        <p:blipFill rotWithShape="1">
          <a:blip r:embed="rId4">
            <a:alphaModFix/>
          </a:blip>
          <a:srcRect t="93661"/>
          <a:stretch/>
        </p:blipFill>
        <p:spPr>
          <a:xfrm>
            <a:off x="0" y="0"/>
            <a:ext cx="9144000" cy="338137"/>
          </a:xfrm>
          <a:prstGeom prst="rect">
            <a:avLst/>
          </a:prstGeom>
          <a:noFill/>
          <a:ln>
            <a:noFill/>
          </a:ln>
        </p:spPr>
      </p:pic>
      <p:sp>
        <p:nvSpPr>
          <p:cNvPr id="114" name="Google Shape;114;p15"/>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5" name="Google Shape;115;p15"/>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2675B4"/>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15"/>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7" name="Google Shape;117;p15"/>
          <p:cNvSpPr txBox="1">
            <a:spLocks noGrp="1"/>
          </p:cNvSpPr>
          <p:nvPr>
            <p:ph type="dt" idx="10"/>
          </p:nvPr>
        </p:nvSpPr>
        <p:spPr>
          <a:xfrm>
            <a:off x="8001000" y="381000"/>
            <a:ext cx="1066800" cy="2286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baseline="30000">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17"/>
          <p:cNvSpPr txBox="1"/>
          <p:nvPr/>
        </p:nvSpPr>
        <p:spPr>
          <a:xfrm>
            <a:off x="0" y="338137"/>
            <a:ext cx="9144000" cy="347662"/>
          </a:xfrm>
          <a:prstGeom prst="rect">
            <a:avLst/>
          </a:prstGeom>
          <a:gradFill>
            <a:gsLst>
              <a:gs pos="0">
                <a:srgbClr val="333333"/>
              </a:gs>
              <a:gs pos="100000">
                <a:schemeClr val="dk1"/>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28" name="Google Shape;128;p17"/>
          <p:cNvSpPr txBox="1"/>
          <p:nvPr/>
        </p:nvSpPr>
        <p:spPr>
          <a:xfrm>
            <a:off x="609600" y="1524000"/>
            <a:ext cx="7924800"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a:solidFill>
                  <a:schemeClr val="lt1"/>
                </a:solidFill>
                <a:latin typeface="Arial"/>
                <a:ea typeface="Arial"/>
                <a:cs typeface="Arial"/>
                <a:sym typeface="Arial"/>
              </a:rPr>
              <a:t>Boston University</a:t>
            </a:r>
            <a:r>
              <a:rPr lang="en-US" sz="1200" b="0" i="0" u="none">
                <a:solidFill>
                  <a:schemeClr val="lt1"/>
                </a:solidFill>
                <a:latin typeface="Arial"/>
                <a:ea typeface="Arial"/>
                <a:cs typeface="Arial"/>
                <a:sym typeface="Arial"/>
              </a:rPr>
              <a:t> Slideshow Title Goes Here</a:t>
            </a:r>
            <a:endParaRPr/>
          </a:p>
        </p:txBody>
      </p:sp>
      <p:pic>
        <p:nvPicPr>
          <p:cNvPr id="129" name="Google Shape;129;p17"/>
          <p:cNvPicPr preferRelativeResize="0"/>
          <p:nvPr/>
        </p:nvPicPr>
        <p:blipFill rotWithShape="1">
          <a:blip r:embed="rId3">
            <a:alphaModFix/>
          </a:blip>
          <a:srcRect/>
          <a:stretch/>
        </p:blipFill>
        <p:spPr>
          <a:xfrm>
            <a:off x="609600" y="5867400"/>
            <a:ext cx="2438400" cy="804862"/>
          </a:xfrm>
          <a:prstGeom prst="rect">
            <a:avLst/>
          </a:prstGeom>
          <a:noFill/>
          <a:ln>
            <a:noFill/>
          </a:ln>
        </p:spPr>
      </p:pic>
      <p:cxnSp>
        <p:nvCxnSpPr>
          <p:cNvPr id="130" name="Google Shape;130;p17"/>
          <p:cNvCxnSpPr/>
          <p:nvPr/>
        </p:nvCxnSpPr>
        <p:spPr>
          <a:xfrm>
            <a:off x="0" y="5715000"/>
            <a:ext cx="9144000" cy="0"/>
          </a:xfrm>
          <a:prstGeom prst="straightConnector1">
            <a:avLst/>
          </a:prstGeom>
          <a:noFill/>
          <a:ln w="38100" cap="flat" cmpd="sng">
            <a:solidFill>
              <a:srgbClr val="CF0A2C"/>
            </a:solidFill>
            <a:prstDash val="solid"/>
            <a:miter lim="800000"/>
            <a:headEnd type="none" w="med" len="med"/>
            <a:tailEnd type="none" w="med" len="med"/>
          </a:ln>
        </p:spPr>
      </p:cxnSp>
      <p:pic>
        <p:nvPicPr>
          <p:cNvPr id="131" name="Google Shape;131;p17" descr="standardfooter_sized.jpg"/>
          <p:cNvPicPr preferRelativeResize="0"/>
          <p:nvPr/>
        </p:nvPicPr>
        <p:blipFill rotWithShape="1">
          <a:blip r:embed="rId4">
            <a:alphaModFix/>
          </a:blip>
          <a:srcRect t="93661"/>
          <a:stretch/>
        </p:blipFill>
        <p:spPr>
          <a:xfrm>
            <a:off x="0" y="0"/>
            <a:ext cx="9144000" cy="338137"/>
          </a:xfrm>
          <a:prstGeom prst="rect">
            <a:avLst/>
          </a:prstGeom>
          <a:noFill/>
          <a:ln>
            <a:noFill/>
          </a:ln>
        </p:spPr>
      </p:pic>
      <p:sp>
        <p:nvSpPr>
          <p:cNvPr id="132" name="Google Shape;132;p17"/>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3" name="Google Shape;133;p17"/>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2675B4"/>
              </a:buClr>
              <a:buSzPts val="2400"/>
              <a:buFont typeface="Noto Sans Symbols"/>
              <a:buChar char="▪"/>
              <a:defRPr sz="24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2675B4"/>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4" name="Google Shape;134;p17"/>
          <p:cNvSpPr txBox="1">
            <a:spLocks noGrp="1"/>
          </p:cNvSpPr>
          <p:nvPr>
            <p:ph type="ftr" idx="11"/>
          </p:nvPr>
        </p:nvSpPr>
        <p:spPr>
          <a:xfrm>
            <a:off x="609600" y="381000"/>
            <a:ext cx="5105400" cy="3048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5" name="Google Shape;135;p17"/>
          <p:cNvSpPr txBox="1">
            <a:spLocks noGrp="1"/>
          </p:cNvSpPr>
          <p:nvPr>
            <p:ph type="dt" idx="10"/>
          </p:nvPr>
        </p:nvSpPr>
        <p:spPr>
          <a:xfrm>
            <a:off x="7467600" y="6443662"/>
            <a:ext cx="1066800" cy="2286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baseline="30000">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videoseries?list=PLmeLn9qRyk-hdU_ueS_QQCY8wHkKLqN0g"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8.jpg"/><Relationship Id="rId7" Type="http://schemas.openxmlformats.org/officeDocument/2006/relationships/hyperlink" Target="https://www.theclio.com/web/entry?id=27866"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playlist?list=PLmeLn9qRyk-hdU_ueS_QQCY8wHkKLqN0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targethiv.org/library/hiv-chw-program-guide" TargetMode="External"/><Relationship Id="rId4" Type="http://schemas.openxmlformats.org/officeDocument/2006/relationships/hyperlink" Target="https://targethiv.org/library/dissemination-evidence-informed-interventions-201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ctrTitle"/>
          </p:nvPr>
        </p:nvSpPr>
        <p:spPr>
          <a:xfrm>
            <a:off x="361950" y="703263"/>
            <a:ext cx="6619875" cy="249713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Arial"/>
              <a:buNone/>
            </a:pPr>
            <a:r>
              <a:rPr lang="es-US" sz="4000" b="0" i="0" u="none" dirty="0">
                <a:solidFill>
                  <a:schemeClr val="lt1"/>
                </a:solidFill>
                <a:latin typeface="Arial"/>
                <a:ea typeface="Arial"/>
                <a:cs typeface="Arial"/>
                <a:sym typeface="Arial"/>
              </a:rPr>
              <a:t>Navegación de pacientes</a:t>
            </a:r>
          </a:p>
        </p:txBody>
      </p:sp>
      <p:sp>
        <p:nvSpPr>
          <p:cNvPr id="145" name="Google Shape;145;p19" descr="STEPS to Care"/>
          <p:cNvSpPr txBox="1">
            <a:spLocks noGrp="1"/>
          </p:cNvSpPr>
          <p:nvPr>
            <p:ph type="subTitle" idx="1"/>
          </p:nvPr>
        </p:nvSpPr>
        <p:spPr>
          <a:xfrm>
            <a:off x="685800" y="3200400"/>
            <a:ext cx="7772400" cy="17526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SzPts val="2400"/>
              <a:buNone/>
            </a:pPr>
            <a:r>
              <a:rPr lang="es-US" sz="2400" b="0" i="0" u="none">
                <a:solidFill>
                  <a:srgbClr val="CCCCCC"/>
                </a:solidFill>
                <a:latin typeface="Arial"/>
                <a:ea typeface="Arial"/>
                <a:cs typeface="Arial"/>
                <a:sym typeface="Arial"/>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a:off x="533400" y="932657"/>
            <a:ext cx="6457950" cy="969962"/>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dk1"/>
              </a:buClr>
              <a:buSzPts val="2800"/>
              <a:buFont typeface="Arial"/>
              <a:buNone/>
            </a:pPr>
            <a:r>
              <a:rPr lang="es-US" sz="2800" b="1" i="0" u="none">
                <a:solidFill>
                  <a:schemeClr val="dk1"/>
                </a:solidFill>
                <a:latin typeface="Arial"/>
                <a:ea typeface="Arial"/>
                <a:cs typeface="Arial"/>
                <a:sym typeface="Arial"/>
              </a:rPr>
              <a:t>Objetivos</a:t>
            </a:r>
          </a:p>
        </p:txBody>
      </p:sp>
      <p:sp>
        <p:nvSpPr>
          <p:cNvPr id="158" name="Google Shape;158;p21"/>
          <p:cNvSpPr txBox="1">
            <a:spLocks noGrp="1"/>
          </p:cNvSpPr>
          <p:nvPr>
            <p:ph type="body" idx="1"/>
          </p:nvPr>
        </p:nvSpPr>
        <p:spPr>
          <a:xfrm>
            <a:off x="1120775" y="2052637"/>
            <a:ext cx="8115300" cy="43084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675B4"/>
              </a:buClr>
              <a:buSzPts val="2400"/>
              <a:buFont typeface="Noto Sans Symbols"/>
              <a:buNone/>
            </a:pPr>
            <a:endParaRPr sz="2400" b="0" i="0" u="none" strike="noStrike" cap="none">
              <a:solidFill>
                <a:schemeClr val="dk1"/>
              </a:solidFill>
              <a:latin typeface="Arial"/>
              <a:ea typeface="Arial"/>
              <a:cs typeface="Arial"/>
              <a:sym typeface="Arial"/>
            </a:endParaRPr>
          </a:p>
          <a:p>
            <a:pPr marL="342900" marR="0" lvl="0" indent="-190500" algn="l" rtl="0">
              <a:spcBef>
                <a:spcPts val="480"/>
              </a:spcBef>
              <a:spcAft>
                <a:spcPts val="0"/>
              </a:spcAft>
              <a:buClr>
                <a:srgbClr val="2675B4"/>
              </a:buClr>
              <a:buSzPts val="2400"/>
              <a:buFont typeface="Noto Sans Symbols"/>
              <a:buNone/>
            </a:pPr>
            <a:endParaRPr sz="2400" b="0" i="0" u="none">
              <a:solidFill>
                <a:schemeClr val="dk1"/>
              </a:solidFill>
              <a:latin typeface="Arial"/>
              <a:ea typeface="Arial"/>
              <a:cs typeface="Arial"/>
              <a:sym typeface="Arial"/>
            </a:endParaRPr>
          </a:p>
        </p:txBody>
      </p:sp>
      <p:sp>
        <p:nvSpPr>
          <p:cNvPr id="159" name="Google Shape;159;p21"/>
          <p:cNvSpPr txBox="1"/>
          <p:nvPr/>
        </p:nvSpPr>
        <p:spPr>
          <a:xfrm>
            <a:off x="533400" y="1676003"/>
            <a:ext cx="7739062" cy="39437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Raleway"/>
              <a:buNone/>
            </a:pPr>
            <a:r>
              <a:rPr lang="es-US" sz="2400" b="0" i="0" u="none" dirty="0">
                <a:solidFill>
                  <a:srgbClr val="000000"/>
                </a:solidFill>
                <a:latin typeface="+mj-lt"/>
                <a:ea typeface="Raleway"/>
                <a:cs typeface="Raleway"/>
                <a:sym typeface="Raleway"/>
              </a:rPr>
              <a:t>Al final de esta unidad las participantes podrán hacer </a:t>
            </a:r>
            <a:br>
              <a:rPr lang="es-US" sz="2400" b="0" i="0" u="none" dirty="0">
                <a:solidFill>
                  <a:srgbClr val="000000"/>
                </a:solidFill>
                <a:latin typeface="+mj-lt"/>
                <a:ea typeface="Raleway"/>
                <a:cs typeface="Raleway"/>
                <a:sym typeface="Raleway"/>
              </a:rPr>
            </a:br>
            <a:r>
              <a:rPr lang="es-US" sz="2400" b="0" i="0" u="none" dirty="0">
                <a:solidFill>
                  <a:srgbClr val="000000"/>
                </a:solidFill>
                <a:latin typeface="+mj-lt"/>
                <a:ea typeface="Raleway"/>
                <a:cs typeface="Raleway"/>
                <a:sym typeface="Raleway"/>
              </a:rPr>
              <a:t>lo siguiente:</a:t>
            </a:r>
          </a:p>
          <a:p>
            <a:pPr marL="0" marR="0" lvl="0" indent="0" algn="l" rtl="0">
              <a:lnSpc>
                <a:spcPct val="100000"/>
              </a:lnSpc>
              <a:spcBef>
                <a:spcPts val="0"/>
              </a:spcBef>
              <a:spcAft>
                <a:spcPts val="0"/>
              </a:spcAft>
              <a:buClr>
                <a:srgbClr val="C00000"/>
              </a:buClr>
              <a:buSzPts val="2400"/>
              <a:buFont typeface="Noto Sans Symbols"/>
              <a:buNone/>
            </a:pPr>
            <a:endParaRPr sz="2400" b="0" i="0" u="none" dirty="0">
              <a:solidFill>
                <a:srgbClr val="000000"/>
              </a:solidFill>
              <a:latin typeface="+mj-lt"/>
              <a:ea typeface="Raleway"/>
              <a:cs typeface="Raleway"/>
              <a:sym typeface="Raleway"/>
            </a:endParaRPr>
          </a:p>
          <a:p>
            <a:pPr marL="0" marR="0" lvl="0" indent="-152400" algn="l" rtl="0">
              <a:lnSpc>
                <a:spcPct val="100000"/>
              </a:lnSpc>
              <a:spcBef>
                <a:spcPts val="0"/>
              </a:spcBef>
              <a:spcAft>
                <a:spcPts val="0"/>
              </a:spcAft>
              <a:buClr>
                <a:srgbClr val="C00000"/>
              </a:buClr>
              <a:buSzPts val="2400"/>
              <a:buFont typeface="Noto Sans Symbols"/>
              <a:buChar char="▪"/>
            </a:pPr>
            <a:r>
              <a:rPr lang="es-US" sz="2400" b="0" i="0" u="none" dirty="0">
                <a:solidFill>
                  <a:srgbClr val="000000"/>
                </a:solidFill>
                <a:latin typeface="+mj-lt"/>
                <a:ea typeface="Raleway"/>
                <a:cs typeface="Raleway"/>
                <a:sym typeface="Raleway"/>
              </a:rPr>
              <a:t> Describir el propósito y los elementos de las reuniones de navegación de pacientes.</a:t>
            </a:r>
          </a:p>
          <a:p>
            <a:pPr marL="0" marR="0" lvl="0" indent="-152400" algn="l" rtl="0">
              <a:lnSpc>
                <a:spcPct val="100000"/>
              </a:lnSpc>
              <a:spcBef>
                <a:spcPts val="0"/>
              </a:spcBef>
              <a:spcAft>
                <a:spcPts val="0"/>
              </a:spcAft>
              <a:buClr>
                <a:srgbClr val="C00000"/>
              </a:buClr>
              <a:buSzPts val="2400"/>
              <a:buFont typeface="Noto Sans Symbols"/>
              <a:buChar char="▪"/>
            </a:pPr>
            <a:r>
              <a:rPr lang="es-US" sz="2400" b="0" i="0" u="none" dirty="0">
                <a:solidFill>
                  <a:srgbClr val="000000"/>
                </a:solidFill>
                <a:latin typeface="+mj-lt"/>
                <a:ea typeface="Raleway"/>
                <a:cs typeface="Raleway"/>
                <a:sym typeface="Raleway"/>
              </a:rPr>
              <a:t> Compartir cómo </a:t>
            </a:r>
            <a:r>
              <a:rPr lang="es-US" sz="2400" dirty="0">
                <a:latin typeface="+mj-lt"/>
                <a:ea typeface="Raleway"/>
                <a:cs typeface="Raleway"/>
                <a:sym typeface="Raleway"/>
              </a:rPr>
              <a:t>los </a:t>
            </a:r>
            <a:r>
              <a:rPr lang="es-US" sz="2400" b="0" i="0" u="none" dirty="0">
                <a:solidFill>
                  <a:srgbClr val="000000"/>
                </a:solidFill>
                <a:latin typeface="+mj-lt"/>
                <a:ea typeface="Raleway"/>
                <a:cs typeface="Raleway"/>
                <a:sym typeface="Raleway"/>
              </a:rPr>
              <a:t>navegadores </a:t>
            </a:r>
            <a:r>
              <a:rPr lang="es-US" sz="2400" dirty="0">
                <a:latin typeface="+mj-lt"/>
                <a:ea typeface="Raleway"/>
                <a:cs typeface="Raleway"/>
                <a:sym typeface="Raleway"/>
              </a:rPr>
              <a:t>de</a:t>
            </a:r>
            <a:r>
              <a:rPr lang="es-US" sz="2400" b="0" i="0" u="none" dirty="0">
                <a:solidFill>
                  <a:srgbClr val="000000"/>
                </a:solidFill>
                <a:latin typeface="+mj-lt"/>
                <a:ea typeface="Raleway"/>
                <a:cs typeface="Raleway"/>
                <a:sym typeface="Raleway"/>
              </a:rPr>
              <a:t> pacientes pueden ayudar a los clientes a acceder a los </a:t>
            </a:r>
            <a:br>
              <a:rPr lang="es-US" sz="2400" b="0" i="0" u="none" dirty="0">
                <a:solidFill>
                  <a:srgbClr val="000000"/>
                </a:solidFill>
                <a:latin typeface="+mj-lt"/>
                <a:ea typeface="Raleway"/>
                <a:cs typeface="Raleway"/>
                <a:sym typeface="Raleway"/>
              </a:rPr>
            </a:br>
            <a:r>
              <a:rPr lang="es-US" sz="2400" b="0" i="0" u="none" dirty="0">
                <a:solidFill>
                  <a:srgbClr val="000000"/>
                </a:solidFill>
                <a:latin typeface="+mj-lt"/>
                <a:ea typeface="Raleway"/>
                <a:cs typeface="Raleway"/>
                <a:sym typeface="Raleway"/>
              </a:rPr>
              <a:t>servicios necesarios.</a:t>
            </a:r>
          </a:p>
          <a:p>
            <a:pPr marL="0" marR="0" lvl="0" indent="-152400" algn="l" rtl="0">
              <a:lnSpc>
                <a:spcPct val="100000"/>
              </a:lnSpc>
              <a:spcBef>
                <a:spcPts val="0"/>
              </a:spcBef>
              <a:spcAft>
                <a:spcPts val="0"/>
              </a:spcAft>
              <a:buClr>
                <a:srgbClr val="C00000"/>
              </a:buClr>
              <a:buSzPts val="2400"/>
              <a:buFont typeface="Noto Sans Symbols"/>
              <a:buChar char="▪"/>
            </a:pPr>
            <a:r>
              <a:rPr lang="es-US" sz="2400" b="0" i="0" u="none" dirty="0">
                <a:solidFill>
                  <a:srgbClr val="000000"/>
                </a:solidFill>
                <a:latin typeface="+mj-lt"/>
                <a:ea typeface="Raleway"/>
                <a:cs typeface="Raleway"/>
                <a:sym typeface="Raleway"/>
              </a:rPr>
              <a:t> Saber qué formularios son necesarios para registrar las actividades de navegación de pacientes.</a:t>
            </a:r>
            <a:endParaRPr sz="2400" b="0" i="0" u="none" dirty="0">
              <a:solidFill>
                <a:srgbClr val="000000"/>
              </a:solidFill>
              <a:latin typeface="Raleway"/>
              <a:ea typeface="Raleway"/>
              <a:cs typeface="Raleway"/>
              <a:sym typeface="Raleway"/>
            </a:endParaRPr>
          </a:p>
        </p:txBody>
      </p:sp>
      <p:sp>
        <p:nvSpPr>
          <p:cNvPr id="160" name="Google Shape;160;p21"/>
          <p:cNvSpPr txBox="1"/>
          <p:nvPr/>
        </p:nvSpPr>
        <p:spPr>
          <a:xfrm>
            <a:off x="-30162" y="385763"/>
            <a:ext cx="2773362" cy="1111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es-US" sz="1600" b="0" i="0" u="none" dirty="0">
                <a:solidFill>
                  <a:srgbClr val="FFFFFF"/>
                </a:solidFill>
                <a:latin typeface="Arial"/>
                <a:ea typeface="Arial"/>
                <a:cs typeface="Arial"/>
                <a:sym typeface="Arial"/>
              </a:rPr>
              <a:t> </a:t>
            </a:r>
            <a:r>
              <a:rPr lang="es-US" sz="1400" b="0" i="0" u="none" dirty="0">
                <a:solidFill>
                  <a:srgbClr val="FFFFFF"/>
                </a:solidFill>
                <a:latin typeface="Arial"/>
                <a:ea typeface="Arial"/>
                <a:cs typeface="Arial"/>
                <a:sym typeface="Arial"/>
              </a:rPr>
              <a:t>Navegación de pacientes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5" name="Google Shape;175;p23"/>
          <p:cNvSpPr txBox="1"/>
          <p:nvPr/>
        </p:nvSpPr>
        <p:spPr>
          <a:xfrm>
            <a:off x="0" y="395287"/>
            <a:ext cx="3200400" cy="4810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s-US" sz="1400" b="0" i="0" u="none" dirty="0">
                <a:solidFill>
                  <a:srgbClr val="FFFFFF"/>
                </a:solidFill>
                <a:latin typeface="Arial"/>
                <a:ea typeface="Arial"/>
                <a:cs typeface="Arial"/>
                <a:sym typeface="Arial"/>
              </a:rPr>
              <a:t>Navegación de pacientes </a:t>
            </a:r>
          </a:p>
        </p:txBody>
      </p:sp>
      <p:sp>
        <p:nvSpPr>
          <p:cNvPr id="3" name="Título 2">
            <a:extLst>
              <a:ext uri="{FF2B5EF4-FFF2-40B4-BE49-F238E27FC236}">
                <a16:creationId xmlns:a16="http://schemas.microsoft.com/office/drawing/2014/main" id="{85DCABBE-6990-487C-9D78-F48AF63395F8}"/>
              </a:ext>
            </a:extLst>
          </p:cNvPr>
          <p:cNvSpPr>
            <a:spLocks noGrp="1"/>
          </p:cNvSpPr>
          <p:nvPr>
            <p:ph type="title"/>
          </p:nvPr>
        </p:nvSpPr>
        <p:spPr/>
        <p:txBody>
          <a:bodyPr/>
          <a:lstStyle/>
          <a:p>
            <a:endParaRPr lang="en-US"/>
          </a:p>
        </p:txBody>
      </p:sp>
      <p:pic>
        <p:nvPicPr>
          <p:cNvPr id="4" name="Imagen 3">
            <a:extLst>
              <a:ext uri="{FF2B5EF4-FFF2-40B4-BE49-F238E27FC236}">
                <a16:creationId xmlns:a16="http://schemas.microsoft.com/office/drawing/2014/main" id="{3BBC6184-BAB8-403D-BFFC-CC12563FE43E}"/>
              </a:ext>
            </a:extLst>
          </p:cNvPr>
          <p:cNvPicPr>
            <a:picLocks noChangeAspect="1"/>
          </p:cNvPicPr>
          <p:nvPr/>
        </p:nvPicPr>
        <p:blipFill>
          <a:blip r:embed="rId3"/>
          <a:stretch>
            <a:fillRect/>
          </a:stretch>
        </p:blipFill>
        <p:spPr>
          <a:xfrm>
            <a:off x="0" y="964597"/>
            <a:ext cx="9144000" cy="49288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5"/>
          <p:cNvSpPr txBox="1">
            <a:spLocks noGrp="1"/>
          </p:cNvSpPr>
          <p:nvPr>
            <p:ph type="body" idx="1"/>
          </p:nvPr>
        </p:nvSpPr>
        <p:spPr>
          <a:xfrm>
            <a:off x="533400" y="1908175"/>
            <a:ext cx="7507014" cy="24746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75B4"/>
              </a:buClr>
              <a:buSzPts val="2100"/>
              <a:buFont typeface="Noto Sans Symbols"/>
              <a:buNone/>
            </a:pPr>
            <a:r>
              <a:rPr lang="es-US" b="0" i="0" u="none" dirty="0">
                <a:solidFill>
                  <a:schemeClr val="dk1"/>
                </a:solidFill>
                <a:sym typeface="Arial"/>
              </a:rPr>
              <a:t>Para comunicarse con un cliente:</a:t>
            </a:r>
          </a:p>
          <a:p>
            <a:pPr marL="0" marR="0" lvl="0" indent="-133350" algn="l" rtl="0">
              <a:lnSpc>
                <a:spcPct val="100000"/>
              </a:lnSpc>
              <a:spcBef>
                <a:spcPts val="420"/>
              </a:spcBef>
              <a:spcAft>
                <a:spcPts val="0"/>
              </a:spcAft>
              <a:buClr>
                <a:srgbClr val="C00000"/>
              </a:buClr>
              <a:buSzPts val="2100"/>
              <a:buFont typeface="Noto Sans Symbols"/>
              <a:buChar char="▪"/>
            </a:pPr>
            <a:r>
              <a:rPr lang="es-US" b="0" i="0" u="none" dirty="0">
                <a:solidFill>
                  <a:schemeClr val="dk1"/>
                </a:solidFill>
                <a:sym typeface="Arial"/>
              </a:rPr>
              <a:t>Respondan cualquier pregunta que el cliente </a:t>
            </a:r>
            <a:br>
              <a:rPr lang="es-US" b="0" i="0" u="none" dirty="0">
                <a:solidFill>
                  <a:schemeClr val="dk1"/>
                </a:solidFill>
                <a:sym typeface="Arial"/>
              </a:rPr>
            </a:br>
            <a:r>
              <a:rPr lang="es-US" b="0" i="0" u="none" dirty="0">
                <a:solidFill>
                  <a:schemeClr val="dk1"/>
                </a:solidFill>
                <a:sym typeface="Arial"/>
              </a:rPr>
              <a:t>pueda tener.</a:t>
            </a:r>
          </a:p>
          <a:p>
            <a:pPr marL="0" marR="0" lvl="0" indent="-133350" algn="l" rtl="0">
              <a:lnSpc>
                <a:spcPct val="100000"/>
              </a:lnSpc>
              <a:spcBef>
                <a:spcPts val="420"/>
              </a:spcBef>
              <a:spcAft>
                <a:spcPts val="0"/>
              </a:spcAft>
              <a:buClr>
                <a:srgbClr val="C00000"/>
              </a:buClr>
              <a:buSzPts val="2100"/>
              <a:buFont typeface="Noto Sans Symbols"/>
              <a:buChar char="▪"/>
            </a:pPr>
            <a:r>
              <a:rPr lang="es-US" b="0" i="0" u="none" dirty="0">
                <a:solidFill>
                  <a:schemeClr val="dk1"/>
                </a:solidFill>
                <a:sym typeface="Arial"/>
              </a:rPr>
              <a:t>Ofrezcan sesiones de autogestión del VIH.</a:t>
            </a:r>
          </a:p>
          <a:p>
            <a:pPr marL="0" marR="0" lvl="0" indent="-133350" algn="l" rtl="0">
              <a:lnSpc>
                <a:spcPct val="100000"/>
              </a:lnSpc>
              <a:spcBef>
                <a:spcPts val="420"/>
              </a:spcBef>
              <a:spcAft>
                <a:spcPts val="0"/>
              </a:spcAft>
              <a:buClr>
                <a:srgbClr val="C00000"/>
              </a:buClr>
              <a:buSzPts val="2100"/>
              <a:buFont typeface="Noto Sans Symbols"/>
              <a:buChar char="▪"/>
            </a:pPr>
            <a:r>
              <a:rPr lang="es-US" b="0" i="0" u="none" dirty="0">
                <a:solidFill>
                  <a:schemeClr val="dk1"/>
                </a:solidFill>
                <a:sym typeface="Arial"/>
              </a:rPr>
              <a:t>Brinden atención y apoyo individualizado.</a:t>
            </a:r>
          </a:p>
          <a:p>
            <a:pPr marL="0" marR="0" lvl="0" indent="0" algn="ctr" rtl="0">
              <a:lnSpc>
                <a:spcPct val="100000"/>
              </a:lnSpc>
              <a:spcBef>
                <a:spcPts val="420"/>
              </a:spcBef>
              <a:spcAft>
                <a:spcPts val="0"/>
              </a:spcAft>
              <a:buClr>
                <a:srgbClr val="2675B4"/>
              </a:buClr>
              <a:buSzPts val="2100"/>
              <a:buFont typeface="Noto Sans Symbols"/>
              <a:buNone/>
            </a:pPr>
            <a:endParaRPr sz="2100" b="1" i="0" u="none" dirty="0">
              <a:solidFill>
                <a:schemeClr val="dk1"/>
              </a:solidFill>
              <a:latin typeface="Arial"/>
              <a:ea typeface="Arial"/>
              <a:cs typeface="Arial"/>
              <a:sym typeface="Arial"/>
            </a:endParaRPr>
          </a:p>
          <a:p>
            <a:pPr marL="0" marR="0" lvl="0" indent="0" algn="l" rtl="0">
              <a:lnSpc>
                <a:spcPct val="100000"/>
              </a:lnSpc>
              <a:spcBef>
                <a:spcPts val="480"/>
              </a:spcBef>
              <a:spcAft>
                <a:spcPts val="0"/>
              </a:spcAft>
              <a:buClr>
                <a:srgbClr val="2675B4"/>
              </a:buClr>
              <a:buSzPts val="2400"/>
              <a:buFont typeface="Noto Sans Symbols"/>
              <a:buNone/>
            </a:pPr>
            <a:endParaRPr sz="2400" b="1" i="0" u="none" dirty="0">
              <a:solidFill>
                <a:schemeClr val="dk1"/>
              </a:solidFill>
              <a:latin typeface="Arial"/>
              <a:ea typeface="Arial"/>
              <a:cs typeface="Arial"/>
              <a:sym typeface="Arial"/>
            </a:endParaRPr>
          </a:p>
          <a:p>
            <a:pPr marL="342900" marR="0" lvl="0" indent="-190500" algn="l" rtl="0">
              <a:spcBef>
                <a:spcPts val="480"/>
              </a:spcBef>
              <a:spcAft>
                <a:spcPts val="0"/>
              </a:spcAft>
              <a:buClr>
                <a:srgbClr val="2675B4"/>
              </a:buClr>
              <a:buSzPts val="2400"/>
              <a:buFont typeface="Noto Sans Symbols"/>
              <a:buNone/>
            </a:pPr>
            <a:endParaRPr sz="2400" b="1" i="0" u="none" dirty="0">
              <a:solidFill>
                <a:schemeClr val="dk1"/>
              </a:solidFill>
              <a:latin typeface="Arial"/>
              <a:ea typeface="Arial"/>
              <a:cs typeface="Arial"/>
              <a:sym typeface="Arial"/>
            </a:endParaRPr>
          </a:p>
        </p:txBody>
      </p:sp>
      <p:sp>
        <p:nvSpPr>
          <p:cNvPr id="195" name="Google Shape;195;p25"/>
          <p:cNvSpPr txBox="1"/>
          <p:nvPr/>
        </p:nvSpPr>
        <p:spPr>
          <a:xfrm>
            <a:off x="533399" y="1067594"/>
            <a:ext cx="7872663" cy="461962"/>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dk1"/>
              </a:buClr>
              <a:buSzPts val="2400"/>
              <a:buFont typeface="Arial"/>
              <a:buNone/>
            </a:pPr>
            <a:r>
              <a:rPr lang="es-US" sz="2800" b="1" i="0" u="none" dirty="0">
                <a:solidFill>
                  <a:schemeClr val="dk1"/>
                </a:solidFill>
                <a:latin typeface="Arial"/>
                <a:ea typeface="Arial"/>
                <a:cs typeface="Arial"/>
                <a:sym typeface="Arial"/>
              </a:rPr>
              <a:t>Reuniones con navegadores de pacientes</a:t>
            </a:r>
          </a:p>
        </p:txBody>
      </p:sp>
      <p:sp>
        <p:nvSpPr>
          <p:cNvPr id="197" name="Google Shape;197;p25"/>
          <p:cNvSpPr txBox="1"/>
          <p:nvPr/>
        </p:nvSpPr>
        <p:spPr>
          <a:xfrm>
            <a:off x="-6351" y="381000"/>
            <a:ext cx="2541003" cy="307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s-US" sz="1400" b="0" i="0" u="none" dirty="0">
                <a:solidFill>
                  <a:srgbClr val="FFFFFF"/>
                </a:solidFill>
                <a:latin typeface="Arial"/>
                <a:ea typeface="Arial"/>
                <a:cs typeface="Arial"/>
                <a:sym typeface="Arial"/>
              </a:rPr>
              <a:t>Navegación de pacientes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843756" y="902165"/>
            <a:ext cx="7924800" cy="6858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dk1"/>
              </a:buClr>
              <a:buSzPts val="2400"/>
              <a:buFont typeface="Arial"/>
              <a:buNone/>
            </a:pPr>
            <a:r>
              <a:rPr lang="es-US" b="1" i="0" u="none">
                <a:solidFill>
                  <a:schemeClr val="dk1"/>
                </a:solidFill>
                <a:latin typeface="Arial"/>
                <a:ea typeface="Arial"/>
                <a:cs typeface="Arial"/>
                <a:sym typeface="Arial"/>
              </a:rPr>
              <a:t>Coordinación y seguimiento de servicios</a:t>
            </a:r>
          </a:p>
        </p:txBody>
      </p:sp>
      <p:sp>
        <p:nvSpPr>
          <p:cNvPr id="204" name="Google Shape;204;p26"/>
          <p:cNvSpPr txBox="1">
            <a:spLocks noGrp="1"/>
          </p:cNvSpPr>
          <p:nvPr>
            <p:ph type="body" idx="1"/>
          </p:nvPr>
        </p:nvSpPr>
        <p:spPr>
          <a:xfrm>
            <a:off x="843756" y="1792839"/>
            <a:ext cx="7658560" cy="316640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C00000"/>
              </a:buClr>
              <a:buSzPts val="2100"/>
              <a:buFont typeface="Noto Sans Symbols"/>
              <a:buChar char="▪"/>
            </a:pPr>
            <a:r>
              <a:rPr lang="es-US" b="0" i="0" u="none" dirty="0">
                <a:solidFill>
                  <a:schemeClr val="dk1"/>
                </a:solidFill>
                <a:sym typeface="Arial"/>
              </a:rPr>
              <a:t>Atención médica </a:t>
            </a:r>
          </a:p>
          <a:p>
            <a:pPr marL="742950" marR="0" lvl="1" indent="-285750" algn="l" rtl="0">
              <a:lnSpc>
                <a:spcPct val="100000"/>
              </a:lnSpc>
              <a:spcBef>
                <a:spcPts val="320"/>
              </a:spcBef>
              <a:spcAft>
                <a:spcPts val="0"/>
              </a:spcAft>
              <a:buClr>
                <a:srgbClr val="C00000"/>
              </a:buClr>
              <a:buSzPts val="1600"/>
              <a:buFont typeface="Noto Sans Symbols"/>
              <a:buChar char="▪"/>
            </a:pPr>
            <a:r>
              <a:rPr lang="es-US" sz="2400" b="0" i="0" u="none" strike="noStrike" cap="none" dirty="0">
                <a:solidFill>
                  <a:schemeClr val="dk1"/>
                </a:solidFill>
                <a:sym typeface="Arial"/>
              </a:rPr>
              <a:t>Transferencia cálida</a:t>
            </a:r>
          </a:p>
          <a:p>
            <a:pPr marL="342900" marR="0" lvl="0" indent="-342900" algn="l" rtl="0">
              <a:lnSpc>
                <a:spcPct val="100000"/>
              </a:lnSpc>
              <a:spcBef>
                <a:spcPts val="420"/>
              </a:spcBef>
              <a:spcAft>
                <a:spcPts val="0"/>
              </a:spcAft>
              <a:buClr>
                <a:srgbClr val="C00000"/>
              </a:buClr>
              <a:buSzPts val="2100"/>
              <a:buFont typeface="Noto Sans Symbols"/>
              <a:buChar char="▪"/>
            </a:pPr>
            <a:r>
              <a:rPr lang="es-US" b="0" i="0" u="none" dirty="0">
                <a:solidFill>
                  <a:schemeClr val="dk1"/>
                </a:solidFill>
                <a:sym typeface="Arial"/>
              </a:rPr>
              <a:t>Programas de vivienda/beneficios/asistencia social</a:t>
            </a:r>
          </a:p>
          <a:p>
            <a:pPr marL="342900" marR="0" lvl="0" indent="-342900" algn="l" rtl="0">
              <a:lnSpc>
                <a:spcPct val="100000"/>
              </a:lnSpc>
              <a:spcBef>
                <a:spcPts val="420"/>
              </a:spcBef>
              <a:spcAft>
                <a:spcPts val="0"/>
              </a:spcAft>
              <a:buClr>
                <a:srgbClr val="C00000"/>
              </a:buClr>
              <a:buSzPts val="2100"/>
              <a:buFont typeface="Noto Sans Symbols"/>
              <a:buChar char="▪"/>
            </a:pPr>
            <a:r>
              <a:rPr lang="es-US" b="0" i="0" u="none" dirty="0">
                <a:solidFill>
                  <a:schemeClr val="dk1"/>
                </a:solidFill>
                <a:sym typeface="Arial"/>
              </a:rPr>
              <a:t>Programas de asistencia financiera</a:t>
            </a:r>
          </a:p>
          <a:p>
            <a:pPr marL="342900" marR="0" lvl="0" indent="-342900" algn="l" rtl="0">
              <a:lnSpc>
                <a:spcPct val="100000"/>
              </a:lnSpc>
              <a:spcBef>
                <a:spcPts val="420"/>
              </a:spcBef>
              <a:spcAft>
                <a:spcPts val="0"/>
              </a:spcAft>
              <a:buClr>
                <a:srgbClr val="C00000"/>
              </a:buClr>
              <a:buSzPts val="2100"/>
              <a:buFont typeface="Noto Sans Symbols"/>
              <a:buChar char="▪"/>
            </a:pPr>
            <a:r>
              <a:rPr lang="es-US" b="0" i="0" u="none" dirty="0">
                <a:solidFill>
                  <a:schemeClr val="dk1"/>
                </a:solidFill>
                <a:sym typeface="Arial"/>
              </a:rPr>
              <a:t>Asistencia alimentaria</a:t>
            </a:r>
          </a:p>
          <a:p>
            <a:pPr marL="342900" marR="0" lvl="0" indent="-342900" algn="l" rtl="0">
              <a:lnSpc>
                <a:spcPct val="100000"/>
              </a:lnSpc>
              <a:spcBef>
                <a:spcPts val="420"/>
              </a:spcBef>
              <a:spcAft>
                <a:spcPts val="0"/>
              </a:spcAft>
              <a:buClr>
                <a:srgbClr val="C00000"/>
              </a:buClr>
              <a:buSzPts val="2100"/>
              <a:buFont typeface="Noto Sans Symbols"/>
              <a:buChar char="▪"/>
            </a:pPr>
            <a:r>
              <a:rPr lang="es-US" b="0" i="0" u="none" dirty="0">
                <a:solidFill>
                  <a:schemeClr val="dk1"/>
                </a:solidFill>
                <a:sym typeface="Arial"/>
              </a:rPr>
              <a:t>Transporte</a:t>
            </a:r>
          </a:p>
          <a:p>
            <a:pPr marL="342900" marR="0" lvl="0" indent="-209550" algn="l" rtl="0">
              <a:spcBef>
                <a:spcPts val="420"/>
              </a:spcBef>
              <a:spcAft>
                <a:spcPts val="0"/>
              </a:spcAft>
              <a:buClr>
                <a:srgbClr val="2675B4"/>
              </a:buClr>
              <a:buSzPts val="2100"/>
              <a:buFont typeface="Noto Sans Symbols"/>
              <a:buNone/>
            </a:pPr>
            <a:endParaRPr sz="2100" b="0" i="0" u="none" dirty="0">
              <a:solidFill>
                <a:schemeClr val="dk1"/>
              </a:solidFill>
              <a:latin typeface="Arial"/>
              <a:ea typeface="Arial"/>
              <a:cs typeface="Arial"/>
              <a:sym typeface="Arial"/>
            </a:endParaRPr>
          </a:p>
        </p:txBody>
      </p:sp>
      <p:sp>
        <p:nvSpPr>
          <p:cNvPr id="206" name="Google Shape;206;p26"/>
          <p:cNvSpPr txBox="1"/>
          <p:nvPr/>
        </p:nvSpPr>
        <p:spPr>
          <a:xfrm>
            <a:off x="0" y="152400"/>
            <a:ext cx="2486526" cy="5448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400"/>
              <a:buFont typeface="Arial"/>
              <a:buNone/>
            </a:pPr>
            <a:r>
              <a:rPr lang="es-US" sz="1400" b="0" i="0" u="none" dirty="0">
                <a:solidFill>
                  <a:srgbClr val="FFFFFF"/>
                </a:solidFill>
                <a:latin typeface="Arial"/>
                <a:ea typeface="Arial"/>
                <a:cs typeface="Arial"/>
                <a:sym typeface="Arial"/>
              </a:rPr>
              <a:t>Navegación de pacientes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7"/>
          <p:cNvSpPr txBox="1">
            <a:spLocks noGrp="1"/>
          </p:cNvSpPr>
          <p:nvPr>
            <p:ph type="title"/>
          </p:nvPr>
        </p:nvSpPr>
        <p:spPr>
          <a:xfrm>
            <a:off x="486842" y="835921"/>
            <a:ext cx="8079641" cy="102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100"/>
              <a:buFont typeface="Arial"/>
              <a:buNone/>
            </a:pPr>
            <a:r>
              <a:rPr lang="es-US" b="1" i="0" u="none" dirty="0">
                <a:solidFill>
                  <a:schemeClr val="dk1"/>
                </a:solidFill>
                <a:sym typeface="Arial"/>
              </a:rPr>
              <a:t>Apoyo en la atención y las consultas médicas</a:t>
            </a:r>
          </a:p>
        </p:txBody>
      </p:sp>
      <p:sp>
        <p:nvSpPr>
          <p:cNvPr id="212" name="Google Shape;212;p27"/>
          <p:cNvSpPr txBox="1">
            <a:spLocks noGrp="1"/>
          </p:cNvSpPr>
          <p:nvPr>
            <p:ph type="body" idx="1"/>
          </p:nvPr>
        </p:nvSpPr>
        <p:spPr>
          <a:xfrm>
            <a:off x="843757" y="998179"/>
            <a:ext cx="3179604" cy="30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675B4"/>
              </a:buClr>
              <a:buSzPts val="2400"/>
              <a:buFont typeface="Noto Sans Symbols"/>
              <a:buNone/>
            </a:pPr>
            <a:endParaRPr sz="2400" b="1" i="0" u="none" dirty="0">
              <a:solidFill>
                <a:schemeClr val="dk1"/>
              </a:solidFill>
              <a:latin typeface="Arial"/>
              <a:ea typeface="Arial"/>
              <a:cs typeface="Arial"/>
              <a:sym typeface="Arial"/>
            </a:endParaRPr>
          </a:p>
          <a:p>
            <a:pPr marL="0" marR="0" lvl="0" indent="-133350" algn="l" rtl="0">
              <a:lnSpc>
                <a:spcPct val="100000"/>
              </a:lnSpc>
              <a:spcBef>
                <a:spcPts val="420"/>
              </a:spcBef>
              <a:spcAft>
                <a:spcPts val="0"/>
              </a:spcAft>
              <a:buClr>
                <a:srgbClr val="C00000"/>
              </a:buClr>
              <a:buSzPts val="2100"/>
              <a:buFont typeface="Noto Sans Symbols"/>
              <a:buChar char="▪"/>
            </a:pPr>
            <a:r>
              <a:rPr lang="es-US" sz="2000" b="0" i="0" u="none" dirty="0">
                <a:solidFill>
                  <a:schemeClr val="dk1"/>
                </a:solidFill>
                <a:sym typeface="Arial"/>
              </a:rPr>
              <a:t>Asistencia</a:t>
            </a:r>
          </a:p>
          <a:p>
            <a:pPr marL="0" marR="0" lvl="0" indent="-133350" algn="l" rtl="0">
              <a:lnSpc>
                <a:spcPct val="100000"/>
              </a:lnSpc>
              <a:spcBef>
                <a:spcPts val="420"/>
              </a:spcBef>
              <a:spcAft>
                <a:spcPts val="0"/>
              </a:spcAft>
              <a:buClr>
                <a:srgbClr val="C00000"/>
              </a:buClr>
              <a:buSzPts val="2100"/>
              <a:buFont typeface="Noto Sans Symbols"/>
              <a:buChar char="▪"/>
            </a:pPr>
            <a:r>
              <a:rPr lang="es-US" sz="2000" b="0" i="0" u="none" dirty="0">
                <a:solidFill>
                  <a:schemeClr val="dk1"/>
                </a:solidFill>
                <a:sym typeface="Arial"/>
              </a:rPr>
              <a:t>Acompañamiento físico</a:t>
            </a:r>
          </a:p>
          <a:p>
            <a:pPr marL="0" marR="0" lvl="0" indent="-133350" algn="l" rtl="0">
              <a:lnSpc>
                <a:spcPct val="100000"/>
              </a:lnSpc>
              <a:spcBef>
                <a:spcPts val="420"/>
              </a:spcBef>
              <a:spcAft>
                <a:spcPts val="0"/>
              </a:spcAft>
              <a:buClr>
                <a:srgbClr val="C00000"/>
              </a:buClr>
              <a:buSzPts val="2100"/>
              <a:buFont typeface="Noto Sans Symbols"/>
              <a:buChar char="▪"/>
            </a:pPr>
            <a:r>
              <a:rPr lang="es-US" sz="2000" b="0" i="0" u="none" dirty="0">
                <a:solidFill>
                  <a:schemeClr val="dk1"/>
                </a:solidFill>
                <a:sym typeface="Arial"/>
              </a:rPr>
              <a:t>Ayuda con </a:t>
            </a:r>
            <a:br>
              <a:rPr lang="es-US" sz="2000" b="0" i="0" u="none" dirty="0">
                <a:solidFill>
                  <a:schemeClr val="dk1"/>
                </a:solidFill>
                <a:sym typeface="Arial"/>
              </a:rPr>
            </a:br>
            <a:r>
              <a:rPr lang="es-US" sz="2000" b="0" i="0" u="none" dirty="0">
                <a:solidFill>
                  <a:schemeClr val="dk1"/>
                </a:solidFill>
                <a:sym typeface="Arial"/>
              </a:rPr>
              <a:t>la programación</a:t>
            </a:r>
          </a:p>
          <a:p>
            <a:pPr marL="0" marR="0" lvl="0" indent="-133350" algn="l" rtl="0">
              <a:lnSpc>
                <a:spcPct val="100000"/>
              </a:lnSpc>
              <a:spcBef>
                <a:spcPts val="420"/>
              </a:spcBef>
              <a:spcAft>
                <a:spcPts val="0"/>
              </a:spcAft>
              <a:buClr>
                <a:srgbClr val="C00000"/>
              </a:buClr>
              <a:buSzPts val="2100"/>
              <a:buFont typeface="Noto Sans Symbols"/>
              <a:buChar char="▪"/>
            </a:pPr>
            <a:r>
              <a:rPr lang="es-US" sz="2000" b="0" i="0" u="none" dirty="0">
                <a:solidFill>
                  <a:schemeClr val="dk1"/>
                </a:solidFill>
                <a:sym typeface="Arial"/>
              </a:rPr>
              <a:t>Recordatorios </a:t>
            </a:r>
          </a:p>
          <a:p>
            <a:pPr marL="0" marR="0" lvl="0" indent="-133350" algn="l" rtl="0">
              <a:lnSpc>
                <a:spcPct val="100000"/>
              </a:lnSpc>
              <a:spcBef>
                <a:spcPts val="420"/>
              </a:spcBef>
              <a:spcAft>
                <a:spcPts val="0"/>
              </a:spcAft>
              <a:buClr>
                <a:srgbClr val="C00000"/>
              </a:buClr>
              <a:buSzPts val="2100"/>
              <a:buFont typeface="Noto Sans Symbols"/>
              <a:buChar char="▪"/>
            </a:pPr>
            <a:r>
              <a:rPr lang="es-US" sz="2000" b="0" i="0" u="none" dirty="0">
                <a:solidFill>
                  <a:schemeClr val="dk1"/>
                </a:solidFill>
                <a:sym typeface="Arial"/>
              </a:rPr>
              <a:t>Documentación</a:t>
            </a:r>
          </a:p>
          <a:p>
            <a:pPr marL="0" marR="0" lvl="0" indent="-133350" algn="l" rtl="0">
              <a:lnSpc>
                <a:spcPct val="100000"/>
              </a:lnSpc>
              <a:spcBef>
                <a:spcPts val="420"/>
              </a:spcBef>
              <a:spcAft>
                <a:spcPts val="0"/>
              </a:spcAft>
              <a:buClr>
                <a:srgbClr val="C00000"/>
              </a:buClr>
              <a:buSzPts val="2100"/>
              <a:buFont typeface="Noto Sans Symbols"/>
              <a:buChar char="▪"/>
            </a:pPr>
            <a:r>
              <a:rPr lang="es-US" sz="2000" b="0" i="0" u="none" dirty="0">
                <a:solidFill>
                  <a:schemeClr val="dk1"/>
                </a:solidFill>
                <a:sym typeface="Arial"/>
              </a:rPr>
              <a:t>Revisión del plan </a:t>
            </a:r>
            <a:br>
              <a:rPr lang="es-US" sz="2000" b="0" i="0" u="none" dirty="0">
                <a:solidFill>
                  <a:schemeClr val="dk1"/>
                </a:solidFill>
                <a:sym typeface="Arial"/>
              </a:rPr>
            </a:br>
            <a:r>
              <a:rPr lang="es-US" sz="2000" b="0" i="0" u="none" dirty="0">
                <a:solidFill>
                  <a:schemeClr val="dk1"/>
                </a:solidFill>
                <a:sym typeface="Arial"/>
              </a:rPr>
              <a:t>de atención</a:t>
            </a:r>
          </a:p>
          <a:p>
            <a:pPr marL="0" marR="0" lvl="0" indent="-133350" algn="l" rtl="0">
              <a:lnSpc>
                <a:spcPct val="100000"/>
              </a:lnSpc>
              <a:spcBef>
                <a:spcPts val="420"/>
              </a:spcBef>
              <a:spcAft>
                <a:spcPts val="0"/>
              </a:spcAft>
              <a:buClr>
                <a:srgbClr val="C00000"/>
              </a:buClr>
              <a:buSzPts val="2100"/>
              <a:buFont typeface="Noto Sans Symbols"/>
              <a:buChar char="▪"/>
            </a:pPr>
            <a:r>
              <a:rPr lang="es-US" sz="2000" dirty="0"/>
              <a:t>Materiales educativos para el paciente</a:t>
            </a:r>
          </a:p>
          <a:p>
            <a:pPr marL="342900" marR="0" lvl="0" indent="-209550" algn="l" rtl="0">
              <a:spcBef>
                <a:spcPts val="420"/>
              </a:spcBef>
              <a:spcAft>
                <a:spcPts val="0"/>
              </a:spcAft>
              <a:buClr>
                <a:srgbClr val="2675B4"/>
              </a:buClr>
              <a:buSzPts val="2100"/>
              <a:buFont typeface="Noto Sans Symbols"/>
              <a:buNone/>
            </a:pPr>
            <a:endParaRPr sz="2100" b="0" i="0" u="none" dirty="0">
              <a:solidFill>
                <a:schemeClr val="dk1"/>
              </a:solidFill>
              <a:latin typeface="Arial"/>
              <a:ea typeface="Arial"/>
              <a:cs typeface="Arial"/>
              <a:sym typeface="Arial"/>
            </a:endParaRPr>
          </a:p>
        </p:txBody>
      </p:sp>
      <p:sp>
        <p:nvSpPr>
          <p:cNvPr id="213" name="Google Shape;213;p27"/>
          <p:cNvSpPr txBox="1"/>
          <p:nvPr/>
        </p:nvSpPr>
        <p:spPr>
          <a:xfrm>
            <a:off x="-1" y="152400"/>
            <a:ext cx="2326105" cy="6835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400" b="0" i="0" u="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400"/>
              <a:buFont typeface="Arial"/>
              <a:buNone/>
            </a:pPr>
            <a:r>
              <a:rPr lang="es-US" sz="1400" b="0" i="0" u="none" dirty="0">
                <a:solidFill>
                  <a:srgbClr val="FFFFFF"/>
                </a:solidFill>
                <a:latin typeface="Arial"/>
                <a:ea typeface="Arial"/>
                <a:cs typeface="Arial"/>
                <a:sym typeface="Arial"/>
              </a:rPr>
              <a:t>Navegación de pacientes </a:t>
            </a:r>
          </a:p>
        </p:txBody>
      </p:sp>
      <p:pic>
        <p:nvPicPr>
          <p:cNvPr id="2" name="videoseries"/>
          <p:cNvPicPr>
            <a:picLocks noRot="1" noChangeAspect="1"/>
          </p:cNvPicPr>
          <p:nvPr>
            <a:videoFile r:link="rId1"/>
          </p:nvPr>
        </p:nvPicPr>
        <p:blipFill>
          <a:blip r:embed="rId4"/>
          <a:stretch>
            <a:fillRect/>
          </a:stretch>
        </p:blipFill>
        <p:spPr>
          <a:xfrm>
            <a:off x="4311294" y="1548707"/>
            <a:ext cx="4572000" cy="2571750"/>
          </a:xfrm>
          <a:prstGeom prst="rect">
            <a:avLst/>
          </a:prstGeom>
        </p:spPr>
      </p:pic>
      <p:sp>
        <p:nvSpPr>
          <p:cNvPr id="3" name="TextBox 2"/>
          <p:cNvSpPr txBox="1"/>
          <p:nvPr/>
        </p:nvSpPr>
        <p:spPr>
          <a:xfrm>
            <a:off x="681644" y="4914286"/>
            <a:ext cx="8201650" cy="707886"/>
          </a:xfrm>
          <a:prstGeom prst="rect">
            <a:avLst/>
          </a:prstGeom>
          <a:noFill/>
        </p:spPr>
        <p:txBody>
          <a:bodyPr wrap="square" rtlCol="0">
            <a:spAutoFit/>
          </a:bodyPr>
          <a:lstStyle/>
          <a:p>
            <a:pPr lvl="0"/>
            <a:r>
              <a:rPr lang="es-US" sz="2000" dirty="0"/>
              <a:t>Video: “HRSA </a:t>
            </a:r>
            <a:r>
              <a:rPr lang="es-US" sz="2000" dirty="0" err="1"/>
              <a:t>Dissemination</a:t>
            </a:r>
            <a:r>
              <a:rPr lang="es-US" sz="2000" dirty="0"/>
              <a:t> </a:t>
            </a:r>
            <a:r>
              <a:rPr lang="es-US" sz="2000" dirty="0" err="1"/>
              <a:t>of</a:t>
            </a:r>
            <a:r>
              <a:rPr lang="es-US" sz="2000" dirty="0"/>
              <a:t> </a:t>
            </a:r>
            <a:r>
              <a:rPr lang="es-US" sz="2000" dirty="0" err="1"/>
              <a:t>Evidence</a:t>
            </a:r>
            <a:r>
              <a:rPr lang="es-US" sz="2000" dirty="0"/>
              <a:t> </a:t>
            </a:r>
            <a:r>
              <a:rPr lang="es-US" sz="2000" dirty="0" err="1"/>
              <a:t>Informed</a:t>
            </a:r>
            <a:r>
              <a:rPr lang="es-US" sz="2000" dirty="0"/>
              <a:t> </a:t>
            </a:r>
            <a:r>
              <a:rPr lang="es-US" sz="2000" dirty="0" err="1"/>
              <a:t>Interventions</a:t>
            </a:r>
            <a:r>
              <a:rPr lang="es-US" sz="2000" dirty="0"/>
              <a:t>/AIDS </a:t>
            </a:r>
            <a:r>
              <a:rPr lang="es-US" sz="2000" dirty="0" err="1"/>
              <a:t>United</a:t>
            </a:r>
            <a:r>
              <a:rPr lang="es-US" sz="2000" dirty="0"/>
              <a:t> </a:t>
            </a:r>
            <a:r>
              <a:rPr lang="es-US" sz="2000" dirty="0" err="1"/>
              <a:t>Treatment</a:t>
            </a:r>
            <a:r>
              <a:rPr lang="es-US" sz="2000" dirty="0"/>
              <a:t> </a:t>
            </a:r>
            <a:r>
              <a:rPr lang="es-US" sz="2000" dirty="0" err="1"/>
              <a:t>Tips</a:t>
            </a:r>
            <a:r>
              <a:rPr lang="es-US" sz="2000"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440531" y="904547"/>
            <a:ext cx="2493962" cy="1257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Arial"/>
              <a:buNone/>
            </a:pPr>
            <a:r>
              <a:rPr lang="es-US" sz="2800" b="0" i="0" u="none">
                <a:solidFill>
                  <a:schemeClr val="dk1"/>
                </a:solidFill>
                <a:latin typeface="Arial"/>
                <a:ea typeface="Arial"/>
                <a:cs typeface="Arial"/>
                <a:sym typeface="Arial"/>
              </a:rPr>
              <a:t>Por su parte...</a:t>
            </a:r>
            <a:r>
              <a:rPr lang="es-US" sz="2800" b="1" i="0" u="none">
                <a:solidFill>
                  <a:schemeClr val="dk1"/>
                </a:solidFill>
                <a:latin typeface="Arial"/>
                <a:ea typeface="Arial"/>
                <a:cs typeface="Arial"/>
                <a:sym typeface="Arial"/>
              </a:rPr>
              <a:t>		</a:t>
            </a:r>
          </a:p>
        </p:txBody>
      </p:sp>
      <p:pic>
        <p:nvPicPr>
          <p:cNvPr id="182" name="Google Shape;182;p24" descr="A store front at day&#10;&#10;Description automatically generated"/>
          <p:cNvPicPr preferRelativeResize="0"/>
          <p:nvPr/>
        </p:nvPicPr>
        <p:blipFill rotWithShape="1">
          <a:blip r:embed="rId3">
            <a:alphaModFix/>
          </a:blip>
          <a:srcRect l="9301" r="8425" b="1"/>
          <a:stretch/>
        </p:blipFill>
        <p:spPr>
          <a:xfrm>
            <a:off x="3605128" y="1314450"/>
            <a:ext cx="2555875" cy="2074862"/>
          </a:xfrm>
          <a:prstGeom prst="rect">
            <a:avLst/>
          </a:prstGeom>
          <a:noFill/>
          <a:ln>
            <a:noFill/>
          </a:ln>
          <a:effectLst>
            <a:outerShdw blurRad="63500" dist="38100" dir="5400000">
              <a:srgbClr val="000000">
                <a:alpha val="42745"/>
              </a:srgbClr>
            </a:outerShdw>
          </a:effectLst>
        </p:spPr>
      </p:pic>
      <p:pic>
        <p:nvPicPr>
          <p:cNvPr id="183" name="Google Shape;183;p24" descr="A sign in front of a house&#10;&#10;Description automatically generated"/>
          <p:cNvPicPr preferRelativeResize="0"/>
          <p:nvPr/>
        </p:nvPicPr>
        <p:blipFill rotWithShape="1">
          <a:blip r:embed="rId4">
            <a:alphaModFix/>
          </a:blip>
          <a:srcRect r="7562" b="-1"/>
          <a:stretch/>
        </p:blipFill>
        <p:spPr>
          <a:xfrm>
            <a:off x="6245140" y="1314450"/>
            <a:ext cx="2557462" cy="2074862"/>
          </a:xfrm>
          <a:prstGeom prst="rect">
            <a:avLst/>
          </a:prstGeom>
          <a:noFill/>
          <a:ln>
            <a:noFill/>
          </a:ln>
          <a:effectLst>
            <a:outerShdw blurRad="63500" dist="38100" dir="5400000">
              <a:srgbClr val="000000">
                <a:alpha val="42745"/>
              </a:srgbClr>
            </a:outerShdw>
          </a:effectLst>
        </p:spPr>
      </p:pic>
      <p:sp>
        <p:nvSpPr>
          <p:cNvPr id="184" name="Google Shape;184;p24"/>
          <p:cNvSpPr txBox="1">
            <a:spLocks noGrp="1"/>
          </p:cNvSpPr>
          <p:nvPr>
            <p:ph type="body" idx="1"/>
          </p:nvPr>
        </p:nvSpPr>
        <p:spPr>
          <a:xfrm>
            <a:off x="311275" y="1498041"/>
            <a:ext cx="3085307" cy="399738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C00000"/>
              </a:buClr>
              <a:buSzPts val="1400"/>
              <a:buFont typeface="Noto Sans Symbols"/>
              <a:buChar char="▪"/>
            </a:pPr>
            <a:r>
              <a:rPr lang="es-US" sz="1800" b="0" i="0" u="none" dirty="0">
                <a:solidFill>
                  <a:schemeClr val="dk1"/>
                </a:solidFill>
                <a:sym typeface="Arial"/>
              </a:rPr>
              <a:t>¿Los roles en la agencia son más proactivos </a:t>
            </a:r>
            <a:br>
              <a:rPr lang="es-US" sz="1800" b="0" i="0" u="none" dirty="0">
                <a:solidFill>
                  <a:schemeClr val="dk1"/>
                </a:solidFill>
                <a:sym typeface="Arial"/>
              </a:rPr>
            </a:br>
            <a:r>
              <a:rPr lang="es-US" sz="1800" b="0" i="0" u="none" dirty="0">
                <a:solidFill>
                  <a:schemeClr val="dk1"/>
                </a:solidFill>
                <a:sym typeface="Arial"/>
              </a:rPr>
              <a:t>que receptivos o una combinación de ambos? </a:t>
            </a:r>
          </a:p>
          <a:p>
            <a:pPr marL="342900" marR="0" lvl="0" indent="-342900" algn="l" rtl="0">
              <a:spcBef>
                <a:spcPts val="280"/>
              </a:spcBef>
              <a:spcAft>
                <a:spcPts val="0"/>
              </a:spcAft>
              <a:buClr>
                <a:srgbClr val="2675B4"/>
              </a:buClr>
              <a:buSzPts val="1400"/>
              <a:buFont typeface="Noto Sans Symbols"/>
              <a:buNone/>
            </a:pPr>
            <a:endParaRPr sz="1800" b="0" i="0" u="none" dirty="0">
              <a:solidFill>
                <a:schemeClr val="dk1"/>
              </a:solidFill>
              <a:sym typeface="Arial"/>
            </a:endParaRPr>
          </a:p>
          <a:p>
            <a:pPr marL="342900" marR="0" lvl="0" indent="-342900" algn="l" rtl="0">
              <a:spcBef>
                <a:spcPts val="280"/>
              </a:spcBef>
              <a:spcAft>
                <a:spcPts val="0"/>
              </a:spcAft>
              <a:buClr>
                <a:srgbClr val="C00000"/>
              </a:buClr>
              <a:buSzPts val="1400"/>
              <a:buFont typeface="Noto Sans Symbols"/>
              <a:buChar char="▪"/>
            </a:pPr>
            <a:r>
              <a:rPr lang="es-US" sz="1800" b="0" i="0" u="none" dirty="0">
                <a:solidFill>
                  <a:schemeClr val="dk1"/>
                </a:solidFill>
                <a:sym typeface="Arial"/>
              </a:rPr>
              <a:t>¿Cuál de estos roles </a:t>
            </a:r>
            <a:br>
              <a:rPr lang="es-US" sz="1800" b="0" i="0" u="none" dirty="0">
                <a:solidFill>
                  <a:schemeClr val="dk1"/>
                </a:solidFill>
                <a:sym typeface="Arial"/>
              </a:rPr>
            </a:br>
            <a:r>
              <a:rPr lang="es-US" sz="1800" b="0" i="0" u="none" dirty="0">
                <a:solidFill>
                  <a:schemeClr val="dk1"/>
                </a:solidFill>
                <a:sym typeface="Arial"/>
              </a:rPr>
              <a:t>no forma parte de </a:t>
            </a:r>
            <a:br>
              <a:rPr lang="es-US" sz="1800" b="0" i="0" u="none" dirty="0">
                <a:solidFill>
                  <a:schemeClr val="dk1"/>
                </a:solidFill>
                <a:sym typeface="Arial"/>
              </a:rPr>
            </a:br>
            <a:r>
              <a:rPr lang="es-US" sz="1800" b="0" i="0" u="none" dirty="0">
                <a:solidFill>
                  <a:schemeClr val="dk1"/>
                </a:solidFill>
                <a:sym typeface="Arial"/>
              </a:rPr>
              <a:t>su rol actual?</a:t>
            </a:r>
          </a:p>
          <a:p>
            <a:pPr marL="342900" marR="0" lvl="0" indent="-342900" algn="l" rtl="0">
              <a:spcBef>
                <a:spcPts val="280"/>
              </a:spcBef>
              <a:spcAft>
                <a:spcPts val="0"/>
              </a:spcAft>
              <a:buClr>
                <a:srgbClr val="2675B4"/>
              </a:buClr>
              <a:buSzPts val="1400"/>
              <a:buFont typeface="Noto Sans Symbols"/>
              <a:buNone/>
            </a:pPr>
            <a:endParaRPr sz="1800" b="0" i="0" u="none" dirty="0">
              <a:solidFill>
                <a:schemeClr val="dk1"/>
              </a:solidFill>
              <a:sym typeface="Arial"/>
            </a:endParaRPr>
          </a:p>
          <a:p>
            <a:pPr marL="342900" marR="0" lvl="0" indent="-342900" algn="l" rtl="0">
              <a:spcBef>
                <a:spcPts val="280"/>
              </a:spcBef>
              <a:spcAft>
                <a:spcPts val="0"/>
              </a:spcAft>
              <a:buClr>
                <a:srgbClr val="C00000"/>
              </a:buClr>
              <a:buSzPts val="1400"/>
              <a:buFont typeface="Noto Sans Symbols"/>
              <a:buChar char="▪"/>
            </a:pPr>
            <a:r>
              <a:rPr lang="es-US" sz="1800" b="0" i="0" u="none" spc="-30" dirty="0">
                <a:solidFill>
                  <a:schemeClr val="dk1"/>
                </a:solidFill>
                <a:sym typeface="Arial"/>
              </a:rPr>
              <a:t>¿Existe algún rol que </a:t>
            </a:r>
            <a:br>
              <a:rPr lang="es-US" sz="1800" b="0" i="0" u="none" spc="-30" dirty="0">
                <a:solidFill>
                  <a:schemeClr val="dk1"/>
                </a:solidFill>
                <a:sym typeface="Arial"/>
              </a:rPr>
            </a:br>
            <a:r>
              <a:rPr lang="es-US" sz="1800" b="0" i="0" u="none" spc="-30" dirty="0">
                <a:solidFill>
                  <a:schemeClr val="dk1"/>
                </a:solidFill>
                <a:sym typeface="Arial"/>
              </a:rPr>
              <a:t>no están cumpliendo que les</a:t>
            </a:r>
            <a:r>
              <a:rPr lang="es-US" sz="1800" spc="-30" dirty="0"/>
              <a:t> gustaría</a:t>
            </a:r>
            <a:r>
              <a:rPr lang="es-US" sz="1800" b="0" i="0" u="none" spc="-30" dirty="0">
                <a:solidFill>
                  <a:schemeClr val="dk1"/>
                </a:solidFill>
                <a:sym typeface="Arial"/>
              </a:rPr>
              <a:t> incorporar </a:t>
            </a:r>
            <a:br>
              <a:rPr lang="es-US" sz="1800" b="0" i="0" u="none" spc="-30" dirty="0">
                <a:solidFill>
                  <a:schemeClr val="dk1"/>
                </a:solidFill>
                <a:sym typeface="Arial"/>
              </a:rPr>
            </a:br>
            <a:r>
              <a:rPr lang="es-US" sz="1800" b="0" i="0" u="none" spc="-30" dirty="0">
                <a:solidFill>
                  <a:schemeClr val="dk1"/>
                </a:solidFill>
                <a:sym typeface="Arial"/>
              </a:rPr>
              <a:t>a su rol para mejorar la prestación del servicio?</a:t>
            </a:r>
          </a:p>
          <a:p>
            <a:pPr marL="342900" marR="0" lvl="0" indent="-342900" algn="l" rtl="0">
              <a:lnSpc>
                <a:spcPct val="70000"/>
              </a:lnSpc>
              <a:spcBef>
                <a:spcPts val="260"/>
              </a:spcBef>
              <a:spcAft>
                <a:spcPts val="0"/>
              </a:spcAft>
              <a:buClr>
                <a:srgbClr val="2675B4"/>
              </a:buClr>
              <a:buSzPts val="1300"/>
              <a:buFont typeface="Noto Sans Symbols"/>
              <a:buNone/>
            </a:pPr>
            <a:br>
              <a:rPr lang="es-US" sz="1300" b="0" i="0" u="none" dirty="0">
                <a:solidFill>
                  <a:schemeClr val="dk1"/>
                </a:solidFill>
                <a:latin typeface="Arial"/>
                <a:ea typeface="Arial"/>
                <a:cs typeface="Arial"/>
                <a:sym typeface="Arial"/>
              </a:rPr>
            </a:br>
            <a:endParaRPr lang="es-US" sz="1300" b="0" i="0" u="none" dirty="0">
              <a:solidFill>
                <a:schemeClr val="dk1"/>
              </a:solidFill>
              <a:latin typeface="Arial"/>
              <a:ea typeface="Arial"/>
              <a:cs typeface="Arial"/>
              <a:sym typeface="Arial"/>
            </a:endParaRPr>
          </a:p>
          <a:p>
            <a:pPr marL="342900" marR="0" lvl="0" indent="-260350" algn="l" rtl="0">
              <a:spcBef>
                <a:spcPts val="260"/>
              </a:spcBef>
              <a:spcAft>
                <a:spcPts val="0"/>
              </a:spcAft>
              <a:buClr>
                <a:srgbClr val="2675B4"/>
              </a:buClr>
              <a:buSzPts val="1300"/>
              <a:buFont typeface="Noto Sans Symbols"/>
              <a:buNone/>
            </a:pPr>
            <a:endParaRPr sz="1300" b="0" i="0" u="none" dirty="0">
              <a:solidFill>
                <a:schemeClr val="dk1"/>
              </a:solidFill>
              <a:latin typeface="Arial"/>
              <a:ea typeface="Arial"/>
              <a:cs typeface="Arial"/>
              <a:sym typeface="Arial"/>
            </a:endParaRPr>
          </a:p>
        </p:txBody>
      </p:sp>
      <p:pic>
        <p:nvPicPr>
          <p:cNvPr id="185" name="Google Shape;185;p24" descr="A store front at day&#10;&#10;Description automatically generated"/>
          <p:cNvPicPr preferRelativeResize="0"/>
          <p:nvPr/>
        </p:nvPicPr>
        <p:blipFill rotWithShape="1">
          <a:blip r:embed="rId5">
            <a:alphaModFix/>
          </a:blip>
          <a:srcRect l="13438" r="24931" b="-1"/>
          <a:stretch/>
        </p:blipFill>
        <p:spPr>
          <a:xfrm>
            <a:off x="3605128" y="3468687"/>
            <a:ext cx="2555875" cy="2074862"/>
          </a:xfrm>
          <a:prstGeom prst="rect">
            <a:avLst/>
          </a:prstGeom>
          <a:noFill/>
          <a:ln>
            <a:noFill/>
          </a:ln>
          <a:effectLst>
            <a:outerShdw blurRad="63500" dist="38100" dir="5400000">
              <a:srgbClr val="000000">
                <a:alpha val="42745"/>
              </a:srgbClr>
            </a:outerShdw>
          </a:effectLst>
        </p:spPr>
      </p:pic>
      <p:pic>
        <p:nvPicPr>
          <p:cNvPr id="186" name="Google Shape;186;p24" descr="A truck on a city street&#10;&#10;Description automatically generated"/>
          <p:cNvPicPr preferRelativeResize="0"/>
          <p:nvPr/>
        </p:nvPicPr>
        <p:blipFill rotWithShape="1">
          <a:blip r:embed="rId6">
            <a:alphaModFix/>
          </a:blip>
          <a:srcRect l="5488" r="17173" b="-1"/>
          <a:stretch/>
        </p:blipFill>
        <p:spPr>
          <a:xfrm>
            <a:off x="6245140" y="3468687"/>
            <a:ext cx="2557462" cy="2074862"/>
          </a:xfrm>
          <a:prstGeom prst="rect">
            <a:avLst/>
          </a:prstGeom>
          <a:noFill/>
          <a:ln>
            <a:noFill/>
          </a:ln>
          <a:effectLst>
            <a:outerShdw blurRad="63500" dist="38100" dir="5400000">
              <a:srgbClr val="000000">
                <a:alpha val="42745"/>
              </a:srgbClr>
            </a:outerShdw>
          </a:effectLst>
        </p:spPr>
      </p:pic>
      <p:sp>
        <p:nvSpPr>
          <p:cNvPr id="187" name="Google Shape;187;p24"/>
          <p:cNvSpPr txBox="1"/>
          <p:nvPr/>
        </p:nvSpPr>
        <p:spPr>
          <a:xfrm>
            <a:off x="6569075" y="3238500"/>
            <a:ext cx="2089150" cy="173037"/>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500"/>
              <a:buFont typeface="Arial"/>
              <a:buNone/>
            </a:pPr>
            <a:r>
              <a:rPr lang="es-US" sz="500" b="0" i="0" u="sng">
                <a:solidFill>
                  <a:schemeClr val="hlink"/>
                </a:solidFill>
                <a:latin typeface="Arial"/>
                <a:ea typeface="Arial"/>
                <a:cs typeface="Arial"/>
                <a:sym typeface="Arial"/>
                <a:hlinkClick r:id="rId7"/>
              </a:rPr>
              <a:t>Esta foto</a:t>
            </a:r>
            <a:r>
              <a:rPr lang="es-US" sz="500" b="0" i="0" u="none">
                <a:solidFill>
                  <a:srgbClr val="FFFFFF"/>
                </a:solidFill>
                <a:latin typeface="Arial"/>
                <a:ea typeface="Arial"/>
                <a:cs typeface="Arial"/>
                <a:sym typeface="Arial"/>
              </a:rPr>
              <a:t>Esta foto de un autor desconocido tiene licencia bajo </a:t>
            </a:r>
            <a:r>
              <a:rPr lang="es-US" sz="500" b="0" i="0" u="sng">
                <a:solidFill>
                  <a:schemeClr val="hlink"/>
                </a:solidFill>
                <a:latin typeface="Arial"/>
                <a:ea typeface="Arial"/>
                <a:cs typeface="Arial"/>
                <a:sym typeface="Arial"/>
                <a:hlinkClick r:id="rId8"/>
              </a:rPr>
              <a:t>CC BY-NC-ND</a:t>
            </a:r>
          </a:p>
        </p:txBody>
      </p:sp>
      <p:sp>
        <p:nvSpPr>
          <p:cNvPr id="188" name="Google Shape;188;p24"/>
          <p:cNvSpPr txBox="1"/>
          <p:nvPr/>
        </p:nvSpPr>
        <p:spPr>
          <a:xfrm>
            <a:off x="-1" y="381000"/>
            <a:ext cx="2213811" cy="3569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s-US" sz="1400" b="0" i="0" u="none" dirty="0">
                <a:solidFill>
                  <a:srgbClr val="FFFFFF"/>
                </a:solidFill>
                <a:latin typeface="Arial"/>
                <a:ea typeface="Arial"/>
                <a:cs typeface="Arial"/>
                <a:sym typeface="Arial"/>
              </a:rPr>
              <a:t>Navegación de pacientes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381000" y="1143000"/>
            <a:ext cx="7924800" cy="68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Font typeface="Arial"/>
              <a:buNone/>
            </a:pPr>
            <a:r>
              <a:rPr lang="es-US" b="1" i="0" u="none">
                <a:solidFill>
                  <a:schemeClr val="dk1"/>
                </a:solidFill>
                <a:sym typeface="Arial"/>
              </a:rPr>
              <a:t>Formularios útiles </a:t>
            </a:r>
            <a:r>
              <a:rPr lang="es-US" b="1"/>
              <a:t>para la navegación</a:t>
            </a:r>
          </a:p>
        </p:txBody>
      </p:sp>
      <p:sp>
        <p:nvSpPr>
          <p:cNvPr id="220" name="Google Shape;220;p28"/>
          <p:cNvSpPr txBox="1">
            <a:spLocks noGrp="1"/>
          </p:cNvSpPr>
          <p:nvPr>
            <p:ph type="body" idx="1"/>
          </p:nvPr>
        </p:nvSpPr>
        <p:spPr>
          <a:xfrm>
            <a:off x="609600" y="1752600"/>
            <a:ext cx="7924800" cy="388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675B4"/>
              </a:buClr>
              <a:buSzPts val="2100"/>
              <a:buFont typeface="Noto Sans Symbols"/>
              <a:buNone/>
            </a:pPr>
            <a:endParaRPr sz="2100" b="0" i="0" u="none" dirty="0">
              <a:solidFill>
                <a:schemeClr val="dk1"/>
              </a:solidFill>
              <a:latin typeface="Arial"/>
              <a:ea typeface="Arial"/>
              <a:cs typeface="Arial"/>
              <a:sym typeface="Arial"/>
            </a:endParaRPr>
          </a:p>
          <a:p>
            <a:pPr marL="342900">
              <a:spcBef>
                <a:spcPts val="420"/>
              </a:spcBef>
              <a:buClr>
                <a:srgbClr val="C00000"/>
              </a:buClr>
              <a:buSzPts val="2100"/>
            </a:pPr>
            <a:r>
              <a:rPr lang="es-US" dirty="0"/>
              <a:t>Herramienta de agudeza para la evaluación </a:t>
            </a:r>
            <a:br>
              <a:rPr lang="es-US" dirty="0"/>
            </a:br>
            <a:r>
              <a:rPr lang="es-US" dirty="0"/>
              <a:t>de riesgos del cliente</a:t>
            </a:r>
          </a:p>
          <a:p>
            <a:pPr marL="0" indent="-133350">
              <a:spcBef>
                <a:spcPts val="420"/>
              </a:spcBef>
              <a:buClr>
                <a:srgbClr val="C00000"/>
              </a:buClr>
              <a:buSzPts val="2100"/>
            </a:pPr>
            <a:endParaRPr lang="en-US" dirty="0"/>
          </a:p>
          <a:p>
            <a:pPr marL="342900">
              <a:spcBef>
                <a:spcPts val="420"/>
              </a:spcBef>
              <a:buClr>
                <a:srgbClr val="C00000"/>
              </a:buClr>
              <a:buSzPts val="2100"/>
            </a:pPr>
            <a:r>
              <a:rPr lang="es-US" dirty="0"/>
              <a:t>Plan de atención para trabajar con el cliente en </a:t>
            </a:r>
            <a:br>
              <a:rPr lang="es-US" dirty="0"/>
            </a:br>
            <a:r>
              <a:rPr lang="es-US" dirty="0"/>
              <a:t>sus objetivos</a:t>
            </a:r>
          </a:p>
          <a:p>
            <a:pPr marL="0" indent="-133350">
              <a:spcBef>
                <a:spcPts val="420"/>
              </a:spcBef>
              <a:buClr>
                <a:srgbClr val="C00000"/>
              </a:buClr>
              <a:buSzPts val="2100"/>
            </a:pPr>
            <a:endParaRPr lang="en-US" sz="2100" dirty="0"/>
          </a:p>
          <a:p>
            <a:pPr marL="0" indent="0">
              <a:spcBef>
                <a:spcPts val="420"/>
              </a:spcBef>
              <a:buClr>
                <a:srgbClr val="C00000"/>
              </a:buClr>
              <a:buSzPts val="2100"/>
              <a:buNone/>
            </a:pPr>
            <a:endParaRPr lang="en-US" sz="2100" dirty="0"/>
          </a:p>
          <a:p>
            <a:pPr marL="0" marR="0" lvl="0" indent="-133350" algn="l" rtl="0">
              <a:lnSpc>
                <a:spcPct val="100000"/>
              </a:lnSpc>
              <a:spcBef>
                <a:spcPts val="420"/>
              </a:spcBef>
              <a:spcAft>
                <a:spcPts val="0"/>
              </a:spcAft>
              <a:buClr>
                <a:srgbClr val="C00000"/>
              </a:buClr>
              <a:buSzPts val="2100"/>
              <a:buFont typeface="Noto Sans Symbols"/>
              <a:buChar char="▪"/>
            </a:pPr>
            <a:endParaRPr sz="2100" b="0" i="0" u="none" dirty="0">
              <a:solidFill>
                <a:schemeClr val="dk1"/>
              </a:solidFill>
              <a:latin typeface="Arial"/>
              <a:ea typeface="Arial"/>
              <a:cs typeface="Arial"/>
              <a:sym typeface="Arial"/>
            </a:endParaRPr>
          </a:p>
          <a:p>
            <a:pPr marL="0" marR="0" lvl="0" indent="0" algn="ctr" rtl="0">
              <a:lnSpc>
                <a:spcPct val="100000"/>
              </a:lnSpc>
              <a:spcBef>
                <a:spcPts val="420"/>
              </a:spcBef>
              <a:spcAft>
                <a:spcPts val="0"/>
              </a:spcAft>
              <a:buClr>
                <a:srgbClr val="2675B4"/>
              </a:buClr>
              <a:buSzPts val="2100"/>
              <a:buFont typeface="Noto Sans Symbols"/>
              <a:buNone/>
            </a:pPr>
            <a:endParaRPr sz="2100" b="1" i="0" u="none" dirty="0">
              <a:solidFill>
                <a:schemeClr val="dk1"/>
              </a:solidFill>
              <a:latin typeface="Arial"/>
              <a:ea typeface="Arial"/>
              <a:cs typeface="Arial"/>
              <a:sym typeface="Arial"/>
            </a:endParaRPr>
          </a:p>
          <a:p>
            <a:pPr marL="0" marR="0" lvl="0" indent="0" algn="ctr" rtl="0">
              <a:lnSpc>
                <a:spcPct val="100000"/>
              </a:lnSpc>
              <a:spcBef>
                <a:spcPts val="480"/>
              </a:spcBef>
              <a:spcAft>
                <a:spcPts val="0"/>
              </a:spcAft>
              <a:buClr>
                <a:srgbClr val="2675B4"/>
              </a:buClr>
              <a:buSzPts val="2400"/>
              <a:buFont typeface="Noto Sans Symbols"/>
              <a:buNone/>
            </a:pPr>
            <a:endParaRPr sz="2400" b="1" i="0" u="none" dirty="0">
              <a:solidFill>
                <a:schemeClr val="dk1"/>
              </a:solidFill>
              <a:latin typeface="Arial"/>
              <a:ea typeface="Arial"/>
              <a:cs typeface="Arial"/>
              <a:sym typeface="Arial"/>
            </a:endParaRPr>
          </a:p>
          <a:p>
            <a:pPr marL="0" marR="0" lvl="0" indent="0" algn="ctr" rtl="0">
              <a:lnSpc>
                <a:spcPct val="100000"/>
              </a:lnSpc>
              <a:spcBef>
                <a:spcPts val="480"/>
              </a:spcBef>
              <a:spcAft>
                <a:spcPts val="0"/>
              </a:spcAft>
              <a:buClr>
                <a:srgbClr val="2675B4"/>
              </a:buClr>
              <a:buSzPts val="2400"/>
              <a:buFont typeface="Noto Sans Symbols"/>
              <a:buNone/>
            </a:pPr>
            <a:endParaRPr sz="2400" b="1" i="0" u="none" dirty="0">
              <a:solidFill>
                <a:schemeClr val="dk1"/>
              </a:solidFill>
              <a:latin typeface="Arial"/>
              <a:ea typeface="Arial"/>
              <a:cs typeface="Arial"/>
              <a:sym typeface="Arial"/>
            </a:endParaRPr>
          </a:p>
          <a:p>
            <a:pPr marL="342900" marR="0" lvl="0" indent="-190500" algn="l" rtl="0">
              <a:spcBef>
                <a:spcPts val="480"/>
              </a:spcBef>
              <a:spcAft>
                <a:spcPts val="0"/>
              </a:spcAft>
              <a:buClr>
                <a:srgbClr val="2675B4"/>
              </a:buClr>
              <a:buSzPts val="2400"/>
              <a:buFont typeface="Noto Sans Symbols"/>
              <a:buNone/>
            </a:pPr>
            <a:endParaRPr sz="2400" b="1" i="0" u="none" dirty="0">
              <a:solidFill>
                <a:schemeClr val="dk1"/>
              </a:solidFill>
              <a:latin typeface="Arial"/>
              <a:ea typeface="Arial"/>
              <a:cs typeface="Arial"/>
              <a:sym typeface="Arial"/>
            </a:endParaRPr>
          </a:p>
        </p:txBody>
      </p:sp>
      <p:sp>
        <p:nvSpPr>
          <p:cNvPr id="221" name="Google Shape;221;p28"/>
          <p:cNvSpPr txBox="1"/>
          <p:nvPr/>
        </p:nvSpPr>
        <p:spPr>
          <a:xfrm>
            <a:off x="-1" y="381000"/>
            <a:ext cx="2294021" cy="3088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s-US" sz="1400" b="0" i="0" u="none" dirty="0">
                <a:solidFill>
                  <a:srgbClr val="FFFFFF"/>
                </a:solidFill>
                <a:latin typeface="Arial"/>
                <a:ea typeface="Arial"/>
                <a:cs typeface="Arial"/>
                <a:sym typeface="Arial"/>
              </a:rPr>
              <a:t>Navegación de pacientes </a:t>
            </a:r>
          </a:p>
        </p:txBody>
      </p:sp>
      <p:sp>
        <p:nvSpPr>
          <p:cNvPr id="222" name="Google Shape;222;p28"/>
          <p:cNvSpPr txBox="1"/>
          <p:nvPr/>
        </p:nvSpPr>
        <p:spPr>
          <a:xfrm>
            <a:off x="392112" y="5176837"/>
            <a:ext cx="7169150"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9"/>
          <p:cNvSpPr txBox="1">
            <a:spLocks noGrp="1"/>
          </p:cNvSpPr>
          <p:nvPr>
            <p:ph type="title"/>
          </p:nvPr>
        </p:nvSpPr>
        <p:spPr>
          <a:xfrm>
            <a:off x="609600" y="762000"/>
            <a:ext cx="7924800" cy="685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800"/>
              <a:buFont typeface="Arial"/>
              <a:buNone/>
            </a:pPr>
            <a:r>
              <a:rPr lang="es-US" sz="2400" b="1" i="0" u="none">
                <a:solidFill>
                  <a:schemeClr val="dk1"/>
                </a:solidFill>
                <a:latin typeface="Arial"/>
                <a:ea typeface="Arial"/>
                <a:cs typeface="Arial"/>
                <a:sym typeface="Arial"/>
              </a:rPr>
              <a:t>Recursos</a:t>
            </a:r>
          </a:p>
        </p:txBody>
      </p:sp>
      <p:sp>
        <p:nvSpPr>
          <p:cNvPr id="229" name="Google Shape;229;p29"/>
          <p:cNvSpPr txBox="1">
            <a:spLocks noGrp="1"/>
          </p:cNvSpPr>
          <p:nvPr>
            <p:ph type="body" idx="1"/>
          </p:nvPr>
        </p:nvSpPr>
        <p:spPr>
          <a:xfrm>
            <a:off x="623886" y="1482725"/>
            <a:ext cx="8037513" cy="3629025"/>
          </a:xfrm>
          <a:prstGeom prst="rect">
            <a:avLst/>
          </a:prstGeom>
          <a:noFill/>
          <a:ln>
            <a:noFill/>
          </a:ln>
        </p:spPr>
        <p:txBody>
          <a:bodyPr spcFirstLastPara="1" wrap="square" lIns="91425" tIns="45700" rIns="91425" bIns="45700" anchor="t" anchorCtr="0">
            <a:noAutofit/>
          </a:bodyPr>
          <a:lstStyle/>
          <a:p>
            <a:pPr lvl="0">
              <a:buClr>
                <a:srgbClr val="C00000"/>
              </a:buClr>
            </a:pPr>
            <a:r>
              <a:rPr lang="es-US" sz="2000">
                <a:solidFill>
                  <a:schemeClr val="tx1"/>
                </a:solidFill>
              </a:rPr>
              <a:t>Video: “HRSA Dissemination of Evidence Informed Interventions/AIDS United Treatment Tips”. </a:t>
            </a:r>
          </a:p>
          <a:p>
            <a:pPr marL="114300" indent="0">
              <a:buNone/>
            </a:pPr>
            <a:r>
              <a:rPr lang="es-US" sz="2000" u="sng">
                <a:solidFill>
                  <a:schemeClr val="tx1"/>
                </a:solidFill>
                <a:hlinkClick r:id="rId3"/>
              </a:rPr>
              <a:t>https://www.youtube.com/playlist?list=PLmeLn9qRyk-hdU_ueS_QQCY8wHkKLqN0g</a:t>
            </a:r>
          </a:p>
          <a:p>
            <a:pPr lvl="0">
              <a:buClr>
                <a:srgbClr val="C00000"/>
              </a:buClr>
            </a:pPr>
            <a:r>
              <a:rPr lang="es-US" sz="2000">
                <a:solidFill>
                  <a:schemeClr val="tx1"/>
                </a:solidFill>
              </a:rPr>
              <a:t>“HRSA’s Dissemination of Evidence Informed Interventions: Enhanced Patient Navigation for Women of Color with HIV: Modules 1, 2, 4”. Disponible en </a:t>
            </a:r>
          </a:p>
          <a:p>
            <a:pPr marL="114300" indent="0">
              <a:buNone/>
            </a:pPr>
            <a:r>
              <a:rPr lang="es-US" sz="2000" u="sng">
                <a:hlinkClick r:id="rId4"/>
              </a:rPr>
              <a:t>https://targethiv.org/library/dissemination-evidence-informed-interventions-2017</a:t>
            </a:r>
            <a:r>
              <a:rPr lang="es-US" sz="2000"/>
              <a:t> </a:t>
            </a:r>
          </a:p>
          <a:p>
            <a:pPr lvl="0">
              <a:buClr>
                <a:srgbClr val="C00000"/>
              </a:buClr>
            </a:pPr>
            <a:r>
              <a:rPr lang="es-US" sz="2000">
                <a:solidFill>
                  <a:schemeClr val="tx1"/>
                </a:solidFill>
              </a:rPr>
              <a:t>“A Guide to Implementing a Community Health Worker (CHW) Program in the Context of HIV Care”. Disponible en</a:t>
            </a:r>
          </a:p>
          <a:p>
            <a:pPr marL="114300" indent="0">
              <a:buNone/>
            </a:pPr>
            <a:r>
              <a:rPr lang="es-US" sz="2000" u="sng">
                <a:solidFill>
                  <a:schemeClr val="tx1"/>
                </a:solidFill>
                <a:hlinkClick r:id="rId5"/>
              </a:rPr>
              <a:t>https://targethiv.org/library/hiv-chw-program-guide</a:t>
            </a:r>
          </a:p>
          <a:p>
            <a:pPr marL="0" marR="0" lvl="0" indent="0" algn="l" rtl="0">
              <a:lnSpc>
                <a:spcPct val="90000"/>
              </a:lnSpc>
              <a:spcBef>
                <a:spcPts val="0"/>
              </a:spcBef>
              <a:spcAft>
                <a:spcPts val="0"/>
              </a:spcAft>
              <a:buClr>
                <a:srgbClr val="2675B4"/>
              </a:buClr>
              <a:buSzPts val="2200"/>
              <a:buFont typeface="Noto Sans Symbols"/>
              <a:buNone/>
            </a:pPr>
            <a:endParaRPr sz="2200" b="1" i="0" u="none" dirty="0">
              <a:solidFill>
                <a:schemeClr val="dk1"/>
              </a:solidFill>
              <a:latin typeface="Arial"/>
              <a:ea typeface="Arial"/>
              <a:cs typeface="Arial"/>
              <a:sym typeface="Arial"/>
            </a:endParaRPr>
          </a:p>
          <a:p>
            <a:pPr marL="0" marR="0" lvl="0" indent="0" algn="l" rtl="0">
              <a:lnSpc>
                <a:spcPct val="90000"/>
              </a:lnSpc>
              <a:spcBef>
                <a:spcPts val="440"/>
              </a:spcBef>
              <a:spcAft>
                <a:spcPts val="0"/>
              </a:spcAft>
              <a:buClr>
                <a:srgbClr val="2675B4"/>
              </a:buClr>
              <a:buSzPts val="2200"/>
              <a:buFont typeface="Noto Sans Symbols"/>
              <a:buNone/>
            </a:pPr>
            <a:endParaRPr sz="2200" b="1" i="0" u="none" dirty="0">
              <a:solidFill>
                <a:schemeClr val="lt1"/>
              </a:solidFill>
              <a:latin typeface="Arial"/>
              <a:ea typeface="Arial"/>
              <a:cs typeface="Arial"/>
              <a:sym typeface="Arial"/>
            </a:endParaRPr>
          </a:p>
          <a:p>
            <a:pPr marL="342900" marR="0" lvl="0" indent="-203200" algn="l" rtl="0">
              <a:spcBef>
                <a:spcPts val="440"/>
              </a:spcBef>
              <a:spcAft>
                <a:spcPts val="0"/>
              </a:spcAft>
              <a:buClr>
                <a:srgbClr val="2675B4"/>
              </a:buClr>
              <a:buSzPts val="2200"/>
              <a:buFont typeface="Noto Sans Symbols"/>
              <a:buNone/>
            </a:pPr>
            <a:endParaRPr sz="2200" b="1" i="0" u="none" dirty="0">
              <a:solidFill>
                <a:schemeClr val="lt1"/>
              </a:solidFill>
              <a:latin typeface="Arial"/>
              <a:ea typeface="Arial"/>
              <a:cs typeface="Arial"/>
              <a:sym typeface="Arial"/>
            </a:endParaRPr>
          </a:p>
        </p:txBody>
      </p:sp>
      <p:sp>
        <p:nvSpPr>
          <p:cNvPr id="230" name="Google Shape;230;p29"/>
          <p:cNvSpPr txBox="1"/>
          <p:nvPr/>
        </p:nvSpPr>
        <p:spPr>
          <a:xfrm>
            <a:off x="-1" y="419100"/>
            <a:ext cx="2358189"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s-US" sz="1400" b="0" i="0" u="none" dirty="0">
                <a:solidFill>
                  <a:srgbClr val="FFFFFF"/>
                </a:solidFill>
                <a:latin typeface="Arial"/>
                <a:ea typeface="Arial"/>
                <a:cs typeface="Arial"/>
                <a:sym typeface="Arial"/>
              </a:rPr>
              <a:t>Navegación de pacientes </a:t>
            </a:r>
          </a:p>
        </p:txBody>
      </p:sp>
    </p:spTree>
  </p:cSld>
  <p:clrMapOvr>
    <a:masterClrMapping/>
  </p:clrMapOvr>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1239</Words>
  <Application>Microsoft Office PowerPoint</Application>
  <PresentationFormat>Presentación en pantalla (4:3)</PresentationFormat>
  <Paragraphs>125</Paragraphs>
  <Slides>9</Slides>
  <Notes>9</Notes>
  <HiddenSlides>0</HiddenSlides>
  <MMClips>1</MMClips>
  <ScaleCrop>false</ScaleCrop>
  <HeadingPairs>
    <vt:vector size="6" baseType="variant">
      <vt:variant>
        <vt:lpstr>Fuentes usadas</vt:lpstr>
      </vt:variant>
      <vt:variant>
        <vt:i4>3</vt:i4>
      </vt:variant>
      <vt:variant>
        <vt:lpstr>Tema</vt:lpstr>
      </vt:variant>
      <vt:variant>
        <vt:i4>8</vt:i4>
      </vt:variant>
      <vt:variant>
        <vt:lpstr>Títulos de diapositiva</vt:lpstr>
      </vt:variant>
      <vt:variant>
        <vt:i4>9</vt:i4>
      </vt:variant>
    </vt:vector>
  </HeadingPairs>
  <TitlesOfParts>
    <vt:vector size="20" baseType="lpstr">
      <vt:lpstr>Noto Sans Symbols</vt:lpstr>
      <vt:lpstr>Arial</vt:lpstr>
      <vt:lpstr>Raleway</vt:lpstr>
      <vt:lpstr>1_Blank Presentation</vt:lpstr>
      <vt:lpstr>2_Blank Presentation</vt:lpstr>
      <vt:lpstr>3_Blank Presentation</vt:lpstr>
      <vt:lpstr>Blank Presentation</vt:lpstr>
      <vt:lpstr>4_Blank Presentation</vt:lpstr>
      <vt:lpstr>5_Blank Presentation</vt:lpstr>
      <vt:lpstr>6_Blank Presentation</vt:lpstr>
      <vt:lpstr>7_Blank Presentation</vt:lpstr>
      <vt:lpstr>Navegación de pacientes</vt:lpstr>
      <vt:lpstr>Objetivos</vt:lpstr>
      <vt:lpstr>Presentación de PowerPoint</vt:lpstr>
      <vt:lpstr>Presentación de PowerPoint</vt:lpstr>
      <vt:lpstr>Coordinación y seguimiento de servicios</vt:lpstr>
      <vt:lpstr>Apoyo en la atención y las consultas médicas</vt:lpstr>
      <vt:lpstr>Por su parte...  </vt:lpstr>
      <vt:lpstr>Formularios útiles para la navegación</vt:lpstr>
      <vt:lpstr>Recursos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Patient Navigation</dc:title>
  <dc:creator>Rajabiun, Serena</dc:creator>
  <cp:lastModifiedBy>DS1</cp:lastModifiedBy>
  <cp:revision>33</cp:revision>
  <dcterms:modified xsi:type="dcterms:W3CDTF">2020-07-24T19:21:09Z</dcterms:modified>
</cp:coreProperties>
</file>