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3" r:id="rId1"/>
  </p:sldMasterIdLst>
  <p:notesMasterIdLst>
    <p:notesMasterId r:id="rId5"/>
  </p:notesMasterIdLst>
  <p:sldIdLst>
    <p:sldId id="260" r:id="rId2"/>
    <p:sldId id="261" r:id="rId3"/>
    <p:sldId id="262" r:id="rId4"/>
  </p:sldIdLst>
  <p:sldSz cx="9144000" cy="6858000" type="screen4x3"/>
  <p:notesSz cx="6858000" cy="9144000"/>
  <p:embeddedFontLst>
    <p:embeddedFont>
      <p:font typeface="Arial Bold" panose="020B0604020202020204" charset="0"/>
      <p:bold r:id="rId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032" autoAdjust="0"/>
  </p:normalViewPr>
  <p:slideViewPr>
    <p:cSldViewPr snapToGrid="0">
      <p:cViewPr varScale="1">
        <p:scale>
          <a:sx n="56" d="100"/>
          <a:sy n="56" d="100"/>
        </p:scale>
        <p:origin x="90" y="63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‹Nº›</a:t>
            </a:fld>
            <a:endParaRPr/>
          </a:p>
        </p:txBody>
      </p:sp>
    </p:spTree>
    <p:extLst>
      <p:ext uri="{BB962C8B-B14F-4D97-AF65-F5344CB8AC3E}">
        <p14:creationId xmlns:p14="http://schemas.microsoft.com/office/powerpoint/2010/main" val="196453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A23283-688F-4275-9648-AFEF63CEABC1}"/>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72677CF-D570-4B32-9D5A-F5E88E27D4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10242" name="Rectangle 2">
            <a:extLst>
              <a:ext uri="{FF2B5EF4-FFF2-40B4-BE49-F238E27FC236}">
                <a16:creationId xmlns:a16="http://schemas.microsoft.com/office/drawing/2014/main" id="{B1C49C39-DC5E-4E4D-898F-B5AF45914EB9}"/>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FBBFE7AA-0BD3-478D-9242-6CBF04D62BD4}"/>
              </a:ext>
            </a:extLst>
          </p:cNvPr>
          <p:cNvSpPr>
            <a:spLocks noGrp="1" noChangeArrowheads="1"/>
          </p:cNvSpPr>
          <p:nvPr>
            <p:ph type="body" idx="1"/>
          </p:nvPr>
        </p:nvSpPr>
        <p:spPr/>
        <p:txBody>
          <a:bodyPr/>
          <a:lstStyle/>
          <a:p>
            <a:pPr lvl="0"/>
            <a:r>
              <a:rPr lang="en-US" sz="1800" b="0" i="0" u="none" strike="noStrike" cap="none" dirty="0">
                <a:solidFill>
                  <a:srgbClr val="000000"/>
                </a:solidFill>
                <a:effectLst/>
                <a:latin typeface="Arial"/>
                <a:ea typeface="Arial"/>
                <a:cs typeface="Arial"/>
                <a:sym typeface="Arial"/>
              </a:rPr>
              <a:t>Popular education has a long history of being used all over the world to train Community Health Workers. One of the goals of popular education (PE) is to motivate people to organize collectively to create a truly democratic society. But many people, maybe most people, have not had much experience working collectively. </a:t>
            </a:r>
          </a:p>
          <a:p>
            <a:pPr lvl="0"/>
            <a:endParaRPr lang="en-US" sz="1800" b="0" i="0" u="none" strike="noStrike" cap="none" dirty="0">
              <a:solidFill>
                <a:srgbClr val="000000"/>
              </a:solidFill>
              <a:effectLst/>
              <a:latin typeface="Arial"/>
              <a:ea typeface="Arial"/>
              <a:cs typeface="Arial"/>
              <a:sym typeface="Arial"/>
            </a:endParaRPr>
          </a:p>
          <a:p>
            <a:pPr lvl="0"/>
            <a:r>
              <a:rPr lang="en-US" sz="1800" b="0" i="0" u="none" strike="noStrike" cap="none" dirty="0">
                <a:solidFill>
                  <a:srgbClr val="000000"/>
                </a:solidFill>
                <a:effectLst/>
                <a:latin typeface="Arial"/>
                <a:ea typeface="Arial"/>
                <a:cs typeface="Arial"/>
                <a:sym typeface="Arial"/>
              </a:rPr>
              <a:t>Therefore, two additional principles of PE are: </a:t>
            </a:r>
          </a:p>
          <a:p>
            <a:pPr marL="571500" lvl="0" indent="-342900">
              <a:buAutoNum type="arabicParenR"/>
            </a:pPr>
            <a:r>
              <a:rPr lang="en-US" sz="1800" b="0" i="0" u="none" strike="noStrike" cap="none" dirty="0">
                <a:solidFill>
                  <a:srgbClr val="000000"/>
                </a:solidFill>
                <a:effectLst/>
                <a:latin typeface="Arial"/>
                <a:ea typeface="Arial"/>
                <a:cs typeface="Arial"/>
                <a:sym typeface="Arial"/>
              </a:rPr>
              <a:t>People know a lot and we should always start with what people already know </a:t>
            </a:r>
          </a:p>
          <a:p>
            <a:pPr marL="571500" lvl="0" indent="-342900">
              <a:buAutoNum type="arabicParenR"/>
            </a:pPr>
            <a:r>
              <a:rPr lang="en-US" sz="1800" b="0" i="0" u="none" strike="noStrike" cap="none" dirty="0">
                <a:solidFill>
                  <a:srgbClr val="000000"/>
                </a:solidFill>
                <a:effectLst/>
                <a:latin typeface="Arial"/>
                <a:ea typeface="Arial"/>
                <a:cs typeface="Arial"/>
                <a:sym typeface="Arial"/>
              </a:rPr>
              <a:t>We need to create situations where people can learn the skills they need to work collectively</a:t>
            </a:r>
          </a:p>
          <a:p>
            <a:pPr lvl="0"/>
            <a:endParaRPr lang="en-US" sz="1800" b="0" i="0" u="none" strike="noStrike" cap="none" dirty="0">
              <a:solidFill>
                <a:srgbClr val="000000"/>
              </a:solidFill>
              <a:effectLst/>
              <a:latin typeface="Arial"/>
              <a:ea typeface="Arial"/>
              <a:cs typeface="Arial"/>
              <a:sym typeface="Arial"/>
            </a:endParaRPr>
          </a:p>
          <a:p>
            <a:pPr lvl="0"/>
            <a:r>
              <a:rPr lang="en-US" sz="1800" b="0" i="0" u="none" strike="noStrike" cap="none" dirty="0">
                <a:solidFill>
                  <a:srgbClr val="000000"/>
                </a:solidFill>
                <a:effectLst/>
                <a:latin typeface="Arial"/>
                <a:ea typeface="Arial"/>
                <a:cs typeface="Arial"/>
                <a:sym typeface="Arial"/>
              </a:rPr>
              <a:t>An excellent method for helping people build the skills they need to work together is cooperative learning.</a:t>
            </a:r>
          </a:p>
          <a:p>
            <a:pPr eaLnBrk="1" hangingPunct="1">
              <a:defRPr/>
            </a:pPr>
            <a:endParaRPr lang="en-US" altLang="en-US" dirty="0">
              <a:ea typeface="Osaka" pitchFamily="-64" charset="-128"/>
            </a:endParaRPr>
          </a:p>
        </p:txBody>
      </p:sp>
    </p:spTree>
    <p:extLst>
      <p:ext uri="{BB962C8B-B14F-4D97-AF65-F5344CB8AC3E}">
        <p14:creationId xmlns:p14="http://schemas.microsoft.com/office/powerpoint/2010/main" val="2658278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638400-60EE-44DF-8E5A-8E1F6CDBFC7E}"/>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5875E74-0C3B-458A-BE45-75727EC2C12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09BA8413-27B6-44D5-AD27-1A830D9AEC26}"/>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C948D995-D06B-4908-A61C-2C8F7931ADA0}"/>
              </a:ext>
            </a:extLst>
          </p:cNvPr>
          <p:cNvSpPr>
            <a:spLocks noGrp="1" noChangeArrowheads="1"/>
          </p:cNvSpPr>
          <p:nvPr>
            <p:ph type="body" idx="1"/>
          </p:nvPr>
        </p:nvSpPr>
        <p:spPr/>
        <p:txBody>
          <a:bodyPr/>
          <a:lstStyle/>
          <a:p>
            <a:pPr marL="0" lvl="0" indent="0" algn="l" rtl="0">
              <a:spcBef>
                <a:spcPts val="0"/>
              </a:spcBef>
              <a:spcAft>
                <a:spcPts val="0"/>
              </a:spcAft>
              <a:buNone/>
            </a:pPr>
            <a:r>
              <a:rPr lang="en-US" i="0" dirty="0"/>
              <a:t>Ask a volunteer to read the slide.</a:t>
            </a:r>
          </a:p>
        </p:txBody>
      </p:sp>
    </p:spTree>
    <p:extLst>
      <p:ext uri="{BB962C8B-B14F-4D97-AF65-F5344CB8AC3E}">
        <p14:creationId xmlns:p14="http://schemas.microsoft.com/office/powerpoint/2010/main" val="3856401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638400-60EE-44DF-8E5A-8E1F6CDBFC7E}"/>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5875E74-0C3B-458A-BE45-75727EC2C12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09BA8413-27B6-44D5-AD27-1A830D9AEC26}"/>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C948D995-D06B-4908-A61C-2C8F7931ADA0}"/>
              </a:ext>
            </a:extLst>
          </p:cNvPr>
          <p:cNvSpPr>
            <a:spLocks noGrp="1" noChangeArrowheads="1"/>
          </p:cNvSpPr>
          <p:nvPr>
            <p:ph type="body" idx="1"/>
          </p:nvPr>
        </p:nvSpPr>
        <p:spPr/>
        <p:txBody>
          <a:bodyPr/>
          <a:lstStyle/>
          <a:p>
            <a:pPr marL="0" lvl="0" indent="0" algn="l" rtl="0">
              <a:spcBef>
                <a:spcPts val="0"/>
              </a:spcBef>
              <a:spcAft>
                <a:spcPts val="0"/>
              </a:spcAft>
              <a:buNone/>
            </a:pPr>
            <a:r>
              <a:rPr lang="en-US" i="0" dirty="0"/>
              <a:t>Ask a volunteer to read the slide.</a:t>
            </a:r>
          </a:p>
        </p:txBody>
      </p:sp>
    </p:spTree>
    <p:extLst>
      <p:ext uri="{BB962C8B-B14F-4D97-AF65-F5344CB8AC3E}">
        <p14:creationId xmlns:p14="http://schemas.microsoft.com/office/powerpoint/2010/main" val="3355161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openingfooter_sized.jpg">
            <a:extLst>
              <a:ext uri="{FF2B5EF4-FFF2-40B4-BE49-F238E27FC236}">
                <a16:creationId xmlns:a16="http://schemas.microsoft.com/office/drawing/2014/main" id="{1E9B640D-F941-4ADE-A0DA-7AC231E9D9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id="{5EA535F7-35FD-424F-8F98-8DFDCE57BC99}"/>
              </a:ext>
            </a:extLst>
          </p:cNvPr>
          <p:cNvPicPr>
            <a:picLocks noChangeAspect="1" noChangeArrowheads="1"/>
          </p:cNvPicPr>
          <p:nvPr userDrawn="1"/>
        </p:nvPicPr>
        <p:blipFill>
          <a:blip r:embed="rId3"/>
          <a:srcRect/>
          <a:stretch>
            <a:fillRect/>
          </a:stretch>
        </p:blipFill>
        <p:spPr bwMode="auto">
          <a:xfrm>
            <a:off x="7543800" y="6118225"/>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19">
            <a:extLst>
              <a:ext uri="{FF2B5EF4-FFF2-40B4-BE49-F238E27FC236}">
                <a16:creationId xmlns:a16="http://schemas.microsoft.com/office/drawing/2014/main" id="{E348F205-E58A-40E4-9291-AB6CFB70455A}"/>
              </a:ext>
            </a:extLst>
          </p:cNvPr>
          <p:cNvSpPr>
            <a:spLocks noChangeArrowheads="1"/>
          </p:cNvSpPr>
          <p:nvPr userDrawn="1"/>
        </p:nvSpPr>
        <p:spPr bwMode="auto">
          <a:xfrm>
            <a:off x="609600" y="6096000"/>
            <a:ext cx="4664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en-US" sz="1200" dirty="0">
                <a:latin typeface="Arial Bold" charset="0"/>
                <a:ea typeface="Osaka" charset="0"/>
              </a:rPr>
              <a:t>Boston University</a:t>
            </a:r>
            <a:r>
              <a:rPr lang="en-US" altLang="en-US" sz="1200" dirty="0">
                <a:latin typeface="Arial" charset="0"/>
                <a:ea typeface="Osaka" charset="0"/>
              </a:rPr>
              <a:t> School of Social Work</a:t>
            </a:r>
          </a:p>
          <a:p>
            <a:pPr>
              <a:defRPr/>
            </a:pPr>
            <a:r>
              <a:rPr lang="en-US" altLang="en-US" sz="1200" dirty="0">
                <a:latin typeface="Arial" charset="0"/>
                <a:ea typeface="Osaka" charset="0"/>
              </a:rPr>
              <a:t>Center for Innovation in Social Work &amp; Health</a:t>
            </a:r>
          </a:p>
        </p:txBody>
      </p:sp>
      <p:sp>
        <p:nvSpPr>
          <p:cNvPr id="7" name="Rectangle 6">
            <a:extLst>
              <a:ext uri="{FF2B5EF4-FFF2-40B4-BE49-F238E27FC236}">
                <a16:creationId xmlns:a16="http://schemas.microsoft.com/office/drawing/2014/main" id="{F4A2D00F-5EED-4D05-92E2-328191F0427A}"/>
              </a:ext>
            </a:extLst>
          </p:cNvPr>
          <p:cNvSpPr/>
          <p:nvPr userDrawn="1"/>
        </p:nvSpPr>
        <p:spPr>
          <a:xfrm>
            <a:off x="0" y="0"/>
            <a:ext cx="9144000" cy="44958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8" name="Straight Connector 7">
            <a:extLst>
              <a:ext uri="{FF2B5EF4-FFF2-40B4-BE49-F238E27FC236}">
                <a16:creationId xmlns:a16="http://schemas.microsoft.com/office/drawing/2014/main" id="{E94CBDC0-1692-4807-A20A-29D8595AD656}"/>
              </a:ext>
            </a:extLst>
          </p:cNvPr>
          <p:cNvCxnSpPr/>
          <p:nvPr userDrawn="1"/>
        </p:nvCxnSpPr>
        <p:spPr>
          <a:xfrm>
            <a:off x="0" y="5867400"/>
            <a:ext cx="9144000" cy="0"/>
          </a:xfrm>
          <a:prstGeom prst="line">
            <a:avLst/>
          </a:prstGeom>
          <a:ln w="152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074" name="Rectangle 2"/>
          <p:cNvSpPr>
            <a:spLocks noGrp="1" noChangeArrowheads="1"/>
          </p:cNvSpPr>
          <p:nvPr>
            <p:ph type="ctrTitle"/>
          </p:nvPr>
        </p:nvSpPr>
        <p:spPr>
          <a:xfrm>
            <a:off x="685800" y="1600200"/>
            <a:ext cx="7772400" cy="1143000"/>
          </a:xfrm>
        </p:spPr>
        <p:txBody>
          <a:bodyPr anchor="ctr"/>
          <a:lstStyle>
            <a:lvl1pPr>
              <a:defRPr sz="4000">
                <a:solidFill>
                  <a:schemeClr val="bg1"/>
                </a:solidFill>
                <a:latin typeface="Josephine Sans"/>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200400"/>
            <a:ext cx="7772400" cy="1752600"/>
          </a:xfrm>
        </p:spPr>
        <p:txBody>
          <a:bodyPr/>
          <a:lstStyle>
            <a:lvl1pPr marL="0" indent="0">
              <a:buFont typeface="Wingdings" charset="2"/>
              <a:buNone/>
              <a:defRPr sz="2400">
                <a:solidFill>
                  <a:srgbClr val="CCCCCC"/>
                </a:solidFill>
                <a:latin typeface="Josephine Sans Semi"/>
              </a:defRPr>
            </a:lvl1pPr>
          </a:lstStyle>
          <a:p>
            <a:pPr lvl="0"/>
            <a:r>
              <a:rPr lang="en-US" altLang="en-US" noProof="0" dirty="0"/>
              <a:t>Click to edit Master subtitle style</a:t>
            </a:r>
          </a:p>
        </p:txBody>
      </p:sp>
    </p:spTree>
    <p:extLst>
      <p:ext uri="{BB962C8B-B14F-4D97-AF65-F5344CB8AC3E}">
        <p14:creationId xmlns:p14="http://schemas.microsoft.com/office/powerpoint/2010/main" val="379262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EB0D1EC9-B138-4F3A-AFC4-EA0141934996}"/>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346155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a:extLst>
              <a:ext uri="{FF2B5EF4-FFF2-40B4-BE49-F238E27FC236}">
                <a16:creationId xmlns:a16="http://schemas.microsoft.com/office/drawing/2014/main" id="{09411438-91C3-46E0-910F-A96B59FCD675}"/>
              </a:ext>
            </a:extLst>
          </p:cNvPr>
          <p:cNvSpPr>
            <a:spLocks noGrp="1" noChangeArrowheads="1"/>
          </p:cNvSpPr>
          <p:nvPr>
            <p:ph type="ftr" sz="quarter" idx="10"/>
          </p:nvPr>
        </p:nvSpPr>
        <p:spPr/>
        <p:txBody>
          <a:bodyPr/>
          <a:lstStyle>
            <a:lvl1pPr>
              <a:defRPr>
                <a:latin typeface="Josephine Sans"/>
              </a:defRPr>
            </a:lvl1pPr>
          </a:lstStyle>
          <a:p>
            <a:pPr>
              <a:defRPr/>
            </a:pPr>
            <a:r>
              <a:rPr lang="en-US" altLang="en-US"/>
              <a:t>Name of  Presentation</a:t>
            </a:r>
          </a:p>
        </p:txBody>
      </p:sp>
    </p:spTree>
    <p:extLst>
      <p:ext uri="{BB962C8B-B14F-4D97-AF65-F5344CB8AC3E}">
        <p14:creationId xmlns:p14="http://schemas.microsoft.com/office/powerpoint/2010/main" val="2404239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atin typeface="Josephine Sans Semi"/>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5">
            <a:extLst>
              <a:ext uri="{FF2B5EF4-FFF2-40B4-BE49-F238E27FC236}">
                <a16:creationId xmlns:a16="http://schemas.microsoft.com/office/drawing/2014/main" id="{94B0BE30-A996-4BB6-A6FD-B5071C322F72}"/>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191890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511B43-1AE6-488E-8DAC-099DCA6DE03E}"/>
              </a:ext>
            </a:extLst>
          </p:cNvPr>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2">
            <a:extLst>
              <a:ext uri="{FF2B5EF4-FFF2-40B4-BE49-F238E27FC236}">
                <a16:creationId xmlns:a16="http://schemas.microsoft.com/office/drawing/2014/main" id="{9D2362FD-F238-42B7-AC89-A2C3380FDE0E}"/>
              </a:ext>
            </a:extLst>
          </p:cNvPr>
          <p:cNvSpPr txBox="1">
            <a:spLocks noChangeArrowheads="1"/>
          </p:cNvSpPr>
          <p:nvPr userDrawn="1"/>
        </p:nvSpPr>
        <p:spPr bwMode="auto">
          <a:xfrm>
            <a:off x="685800" y="2819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l" rtl="0" eaLnBrk="0" fontAlgn="base" hangingPunct="0">
              <a:spcBef>
                <a:spcPct val="0"/>
              </a:spcBef>
              <a:spcAft>
                <a:spcPct val="0"/>
              </a:spcAft>
              <a:defRPr sz="4000" kern="1200">
                <a:solidFill>
                  <a:schemeClr val="bg1"/>
                </a:solidFill>
                <a:latin typeface="Josephine Sans"/>
                <a:ea typeface="+mj-ea"/>
                <a:cs typeface="+mj-cs"/>
              </a:defRPr>
            </a:lvl1pPr>
            <a:lvl2pPr algn="l" rtl="0" eaLnBrk="0" fontAlgn="base" hangingPunct="0">
              <a:spcBef>
                <a:spcPct val="0"/>
              </a:spcBef>
              <a:spcAft>
                <a:spcPct val="0"/>
              </a:spcAft>
              <a:defRPr sz="2400">
                <a:solidFill>
                  <a:schemeClr val="tx1"/>
                </a:solidFill>
                <a:latin typeface="Arial" charset="0"/>
                <a:ea typeface="Osaka" charset="0"/>
              </a:defRPr>
            </a:lvl2pPr>
            <a:lvl3pPr algn="l" rtl="0" eaLnBrk="0" fontAlgn="base" hangingPunct="0">
              <a:spcBef>
                <a:spcPct val="0"/>
              </a:spcBef>
              <a:spcAft>
                <a:spcPct val="0"/>
              </a:spcAft>
              <a:defRPr sz="2400">
                <a:solidFill>
                  <a:schemeClr val="tx1"/>
                </a:solidFill>
                <a:latin typeface="Arial" charset="0"/>
                <a:ea typeface="Osaka" charset="0"/>
              </a:defRPr>
            </a:lvl3pPr>
            <a:lvl4pPr algn="l" rtl="0" eaLnBrk="0" fontAlgn="base" hangingPunct="0">
              <a:spcBef>
                <a:spcPct val="0"/>
              </a:spcBef>
              <a:spcAft>
                <a:spcPct val="0"/>
              </a:spcAft>
              <a:defRPr sz="2400">
                <a:solidFill>
                  <a:schemeClr val="tx1"/>
                </a:solidFill>
                <a:latin typeface="Arial" charset="0"/>
                <a:ea typeface="Osaka" charset="0"/>
              </a:defRPr>
            </a:lvl4pPr>
            <a:lvl5pPr algn="l" rtl="0" eaLnBrk="0" fontAlgn="base" hangingPunct="0">
              <a:spcBef>
                <a:spcPct val="0"/>
              </a:spcBef>
              <a:spcAft>
                <a:spcPct val="0"/>
              </a:spcAft>
              <a:defRPr sz="2400">
                <a:solidFill>
                  <a:schemeClr val="tx1"/>
                </a:solidFill>
                <a:latin typeface="Arial" charset="0"/>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a:lstStyle>
          <a:p>
            <a:pPr>
              <a:defRPr/>
            </a:pPr>
            <a:r>
              <a:rPr lang="en-US" altLang="en-US" sz="2800" dirty="0"/>
              <a:t>Resting or transition slide</a:t>
            </a:r>
          </a:p>
        </p:txBody>
      </p:sp>
      <p:sp>
        <p:nvSpPr>
          <p:cNvPr id="2" name="Title 1"/>
          <p:cNvSpPr>
            <a:spLocks noGrp="1"/>
          </p:cNvSpPr>
          <p:nvPr>
            <p:ph type="title"/>
          </p:nvPr>
        </p:nvSpPr>
        <p:spPr/>
        <p:txBody>
          <a:bodyPr/>
          <a:lstStyle/>
          <a:p>
            <a:r>
              <a:rPr lang="en-US"/>
              <a:t>Click to edit Master title style</a:t>
            </a:r>
          </a:p>
        </p:txBody>
      </p:sp>
      <p:sp>
        <p:nvSpPr>
          <p:cNvPr id="5" name="Footer Placeholder 2">
            <a:extLst>
              <a:ext uri="{FF2B5EF4-FFF2-40B4-BE49-F238E27FC236}">
                <a16:creationId xmlns:a16="http://schemas.microsoft.com/office/drawing/2014/main" id="{DDE61FBB-3FFE-4F60-8116-2F03805E1AE4}"/>
              </a:ext>
            </a:extLst>
          </p:cNvPr>
          <p:cNvSpPr>
            <a:spLocks noGrp="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384098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a:extLst>
              <a:ext uri="{FF2B5EF4-FFF2-40B4-BE49-F238E27FC236}">
                <a16:creationId xmlns:a16="http://schemas.microsoft.com/office/drawing/2014/main" id="{95676C17-22DE-4041-8093-516F0297113B}"/>
              </a:ext>
            </a:extLst>
          </p:cNvPr>
          <p:cNvSpPr>
            <a:spLocks noGrp="1" noChangeArrowheads="1"/>
          </p:cNvSpPr>
          <p:nvPr>
            <p:ph type="ftr" sz="quarter" idx="10"/>
          </p:nvPr>
        </p:nvSpPr>
        <p:spPr/>
        <p:txBody>
          <a:bodyPr/>
          <a:lstStyle>
            <a:lvl1pPr>
              <a:defRPr>
                <a:latin typeface="Josephine Sans"/>
              </a:defRPr>
            </a:lvl1pPr>
          </a:lstStyle>
          <a:p>
            <a:pPr>
              <a:defRPr/>
            </a:pPr>
            <a:r>
              <a:rPr lang="en-US" altLang="en-US"/>
              <a:t>Name of  Presentation</a:t>
            </a:r>
          </a:p>
        </p:txBody>
      </p:sp>
    </p:spTree>
    <p:extLst>
      <p:ext uri="{BB962C8B-B14F-4D97-AF65-F5344CB8AC3E}">
        <p14:creationId xmlns:p14="http://schemas.microsoft.com/office/powerpoint/2010/main" val="251176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731837"/>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36713807-275F-4A81-8DB8-BEACA97EFEDE}"/>
              </a:ext>
            </a:extLst>
          </p:cNvPr>
          <p:cNvSpPr>
            <a:spLocks noGrp="1" noChangeArrowheads="1"/>
          </p:cNvSpPr>
          <p:nvPr>
            <p:ph type="ftr" sz="quarter" idx="10"/>
          </p:nvPr>
        </p:nvSpPr>
        <p:spPr/>
        <p:txBody>
          <a:bodyPr/>
          <a:lstStyle>
            <a:lvl1pPr>
              <a:defRPr>
                <a:latin typeface="Josephine Sans"/>
              </a:defRPr>
            </a:lvl1pPr>
          </a:lstStyle>
          <a:p>
            <a:pPr>
              <a:defRPr/>
            </a:pPr>
            <a:r>
              <a:rPr lang="en-US" altLang="en-US"/>
              <a:t>Name of  Presentation</a:t>
            </a:r>
          </a:p>
        </p:txBody>
      </p:sp>
      <p:sp>
        <p:nvSpPr>
          <p:cNvPr id="8" name="Rectangle 18">
            <a:extLst>
              <a:ext uri="{FF2B5EF4-FFF2-40B4-BE49-F238E27FC236}">
                <a16:creationId xmlns:a16="http://schemas.microsoft.com/office/drawing/2014/main" id="{D6FBE016-AC0A-46FC-AEA7-958B5D7EEE4A}"/>
              </a:ext>
            </a:extLst>
          </p:cNvPr>
          <p:cNvSpPr>
            <a:spLocks noGrp="1" noChangeArrowheads="1"/>
          </p:cNvSpPr>
          <p:nvPr>
            <p:ph type="dt" sz="half" idx="11"/>
          </p:nvPr>
        </p:nvSpPr>
        <p:spPr>
          <a:xfrm>
            <a:off x="8001000" y="381000"/>
            <a:ext cx="1066800" cy="228600"/>
          </a:xfrm>
          <a:prstGeom prst="rect">
            <a:avLst/>
          </a:prstGeom>
        </p:spPr>
        <p:txBody>
          <a:bodyPr/>
          <a:lstStyle>
            <a:lvl1pPr>
              <a:defRPr/>
            </a:lvl1pPr>
          </a:lstStyle>
          <a:p>
            <a:pPr>
              <a:defRPr/>
            </a:pPr>
            <a:r>
              <a:rPr lang="en-US" altLang="en-US"/>
              <a:t>2/3/08  </a:t>
            </a:r>
            <a:fld id="{9C08B07B-BDF8-4BC2-97A5-8E0FD18FB692}" type="slidenum">
              <a:rPr lang="en-US" altLang="en-US"/>
              <a:pPr>
                <a:defRPr/>
              </a:pPr>
              <a:t>‹Nº›</a:t>
            </a:fld>
            <a:endParaRPr lang="en-US" altLang="en-US"/>
          </a:p>
        </p:txBody>
      </p:sp>
    </p:spTree>
    <p:extLst>
      <p:ext uri="{BB962C8B-B14F-4D97-AF65-F5344CB8AC3E}">
        <p14:creationId xmlns:p14="http://schemas.microsoft.com/office/powerpoint/2010/main" val="3193984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5B03D0CE-442F-4DEA-84F1-4AA095BE4212}"/>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184578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DB79FD8-A96B-453A-9D8C-6CD5AE8CB799}"/>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326046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E353070C-5FC7-4D8C-8996-73892A3EE6A7}"/>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307840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a:extLst>
              <a:ext uri="{FF2B5EF4-FFF2-40B4-BE49-F238E27FC236}">
                <a16:creationId xmlns:a16="http://schemas.microsoft.com/office/drawing/2014/main" id="{261A784A-128D-4CE9-B2ED-4B5B9776F08B}"/>
              </a:ext>
            </a:extLst>
          </p:cNvPr>
          <p:cNvSpPr>
            <a:spLocks noChangeArrowheads="1"/>
          </p:cNvSpPr>
          <p:nvPr userDrawn="1"/>
        </p:nvSpPr>
        <p:spPr bwMode="auto">
          <a:xfrm>
            <a:off x="0" y="338138"/>
            <a:ext cx="9144000" cy="347662"/>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a:defRPr/>
            </a:pPr>
            <a:endParaRPr lang="en-US" altLang="en-US"/>
          </a:p>
        </p:txBody>
      </p:sp>
      <p:sp>
        <p:nvSpPr>
          <p:cNvPr id="1026" name="Rectangle 2">
            <a:extLst>
              <a:ext uri="{FF2B5EF4-FFF2-40B4-BE49-F238E27FC236}">
                <a16:creationId xmlns:a16="http://schemas.microsoft.com/office/drawing/2014/main" id="{EE13CE55-70A5-4FB5-87C6-92726E3B0740}"/>
              </a:ext>
            </a:extLst>
          </p:cNvPr>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7382E878-0CE4-48FD-AA70-8EA95FC0FD7E}"/>
              </a:ext>
            </a:extLst>
          </p:cNvPr>
          <p:cNvSpPr>
            <a:spLocks noGrp="1" noChangeArrowheads="1"/>
          </p:cNvSpPr>
          <p:nvPr>
            <p:ph type="body" idx="1"/>
          </p:nvPr>
        </p:nvSpPr>
        <p:spPr bwMode="auto">
          <a:xfrm>
            <a:off x="609600" y="1752600"/>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2649822C-F7A1-4AA9-81C7-B40C947B6394}"/>
              </a:ext>
            </a:extLst>
          </p:cNvPr>
          <p:cNvSpPr>
            <a:spLocks noGrp="1" noChangeArrowheads="1"/>
          </p:cNvSpPr>
          <p:nvPr>
            <p:ph type="ftr" sz="quarter" idx="3"/>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Osaka" charset="0"/>
              </a:defRPr>
            </a:lvl1pPr>
          </a:lstStyle>
          <a:p>
            <a:pPr>
              <a:defRPr/>
            </a:pPr>
            <a:r>
              <a:rPr lang="en-US" altLang="en-US"/>
              <a:t>Name of Presentation</a:t>
            </a:r>
          </a:p>
        </p:txBody>
      </p:sp>
      <p:sp>
        <p:nvSpPr>
          <p:cNvPr id="1036" name="Text Box 12">
            <a:extLst>
              <a:ext uri="{FF2B5EF4-FFF2-40B4-BE49-F238E27FC236}">
                <a16:creationId xmlns:a16="http://schemas.microsoft.com/office/drawing/2014/main" id="{6EF7F216-923F-4E85-90CC-95C1FB7C343C}"/>
              </a:ext>
            </a:extLst>
          </p:cNvPr>
          <p:cNvSpPr txBox="1">
            <a:spLocks noChangeArrowheads="1"/>
          </p:cNvSpPr>
          <p:nvPr userDrawn="1"/>
        </p:nvSpPr>
        <p:spPr bwMode="auto">
          <a:xfrm>
            <a:off x="609600" y="1524000"/>
            <a:ext cx="7924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en-US" sz="1200" b="1">
                <a:solidFill>
                  <a:schemeClr val="bg1"/>
                </a:solidFill>
                <a:latin typeface="Arial" charset="0"/>
                <a:ea typeface="Osaka" charset="0"/>
              </a:rPr>
              <a:t>Boston University</a:t>
            </a:r>
            <a:r>
              <a:rPr lang="en-US" altLang="en-US" sz="1200">
                <a:solidFill>
                  <a:schemeClr val="bg1"/>
                </a:solidFill>
                <a:latin typeface="Arial" charset="0"/>
                <a:ea typeface="Osaka" charset="0"/>
              </a:rPr>
              <a:t> Slideshow Title Goes Here</a:t>
            </a:r>
          </a:p>
        </p:txBody>
      </p:sp>
      <p:pic>
        <p:nvPicPr>
          <p:cNvPr id="1031" name="Picture 9">
            <a:extLst>
              <a:ext uri="{FF2B5EF4-FFF2-40B4-BE49-F238E27FC236}">
                <a16:creationId xmlns:a16="http://schemas.microsoft.com/office/drawing/2014/main" id="{7A4564AF-72C8-4EB6-9673-3661369DE26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09600" y="5867400"/>
            <a:ext cx="2438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DD99D10B-04D3-4C17-AA53-A9241C8F2570}"/>
              </a:ext>
            </a:extLst>
          </p:cNvPr>
          <p:cNvCxnSpPr/>
          <p:nvPr userDrawn="1"/>
        </p:nvCxnSpPr>
        <p:spPr>
          <a:xfrm>
            <a:off x="0" y="5715000"/>
            <a:ext cx="9144000" cy="0"/>
          </a:xfrm>
          <a:prstGeom prst="line">
            <a:avLst/>
          </a:prstGeom>
          <a:ln w="38100">
            <a:solidFill>
              <a:srgbClr val="CF0A2C"/>
            </a:solidFill>
          </a:ln>
          <a:effectLst/>
        </p:spPr>
        <p:style>
          <a:lnRef idx="2">
            <a:schemeClr val="accent1"/>
          </a:lnRef>
          <a:fillRef idx="0">
            <a:schemeClr val="accent1"/>
          </a:fillRef>
          <a:effectRef idx="1">
            <a:schemeClr val="accent1"/>
          </a:effectRef>
          <a:fontRef idx="minor">
            <a:schemeClr val="tx1"/>
          </a:fontRef>
        </p:style>
      </p:cxnSp>
      <p:pic>
        <p:nvPicPr>
          <p:cNvPr id="1033" name="Picture 12" descr="standardfooter_sized.jpg">
            <a:extLst>
              <a:ext uri="{FF2B5EF4-FFF2-40B4-BE49-F238E27FC236}">
                <a16:creationId xmlns:a16="http://schemas.microsoft.com/office/drawing/2014/main" id="{B2FB32AC-D023-44FE-9A12-AFF202EED1F3}"/>
              </a:ext>
            </a:extLst>
          </p:cNvPr>
          <p:cNvPicPr>
            <a:picLocks noChangeAspect="1"/>
          </p:cNvPicPr>
          <p:nvPr userDrawn="1"/>
        </p:nvPicPr>
        <p:blipFill>
          <a:blip r:embed="rId13">
            <a:extLst>
              <a:ext uri="{28A0092B-C50C-407E-A947-70E740481C1C}">
                <a14:useLocalDpi xmlns:a14="http://schemas.microsoft.com/office/drawing/2010/main" val="0"/>
              </a:ext>
            </a:extLst>
          </a:blip>
          <a:srcRect t="93661"/>
          <a:stretch>
            <a:fillRect/>
          </a:stretch>
        </p:blipFill>
        <p:spPr bwMode="auto">
          <a:xfrm>
            <a:off x="0" y="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057197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p:txStyles>
    <p:titleStyle>
      <a:lvl1pPr algn="l" rtl="0" eaLnBrk="0" fontAlgn="base" hangingPunct="0">
        <a:spcBef>
          <a:spcPct val="0"/>
        </a:spcBef>
        <a:spcAft>
          <a:spcPct val="0"/>
        </a:spcAft>
        <a:defRPr sz="2800" kern="1200">
          <a:solidFill>
            <a:schemeClr val="tx1"/>
          </a:solidFill>
          <a:latin typeface="Josephine Sans"/>
          <a:ea typeface="+mj-ea"/>
          <a:cs typeface="+mj-cs"/>
        </a:defRPr>
      </a:lvl1pPr>
      <a:lvl2pPr algn="l" rtl="0" eaLnBrk="0" fontAlgn="base" hangingPunct="0">
        <a:spcBef>
          <a:spcPct val="0"/>
        </a:spcBef>
        <a:spcAft>
          <a:spcPct val="0"/>
        </a:spcAft>
        <a:defRPr sz="2800">
          <a:solidFill>
            <a:schemeClr val="tx1"/>
          </a:solidFill>
          <a:latin typeface="Josephine Sans"/>
          <a:ea typeface="Osaka" charset="0"/>
        </a:defRPr>
      </a:lvl2pPr>
      <a:lvl3pPr algn="l" rtl="0" eaLnBrk="0" fontAlgn="base" hangingPunct="0">
        <a:spcBef>
          <a:spcPct val="0"/>
        </a:spcBef>
        <a:spcAft>
          <a:spcPct val="0"/>
        </a:spcAft>
        <a:defRPr sz="2800">
          <a:solidFill>
            <a:schemeClr val="tx1"/>
          </a:solidFill>
          <a:latin typeface="Josephine Sans"/>
          <a:ea typeface="Osaka" charset="0"/>
        </a:defRPr>
      </a:lvl3pPr>
      <a:lvl4pPr algn="l" rtl="0" eaLnBrk="0" fontAlgn="base" hangingPunct="0">
        <a:spcBef>
          <a:spcPct val="0"/>
        </a:spcBef>
        <a:spcAft>
          <a:spcPct val="0"/>
        </a:spcAft>
        <a:defRPr sz="2800">
          <a:solidFill>
            <a:schemeClr val="tx1"/>
          </a:solidFill>
          <a:latin typeface="Josephine Sans"/>
          <a:ea typeface="Osaka" charset="0"/>
        </a:defRPr>
      </a:lvl4pPr>
      <a:lvl5pPr algn="l" rtl="0" eaLnBrk="0" fontAlgn="base" hangingPunct="0">
        <a:spcBef>
          <a:spcPct val="0"/>
        </a:spcBef>
        <a:spcAft>
          <a:spcPct val="0"/>
        </a:spcAft>
        <a:defRPr sz="2800">
          <a:solidFill>
            <a:schemeClr val="tx1"/>
          </a:solidFill>
          <a:latin typeface="Josephine Sans"/>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p:titleStyle>
    <p:bodyStyle>
      <a:lvl1pPr marL="342900" indent="-342900" algn="l" rtl="0" eaLnBrk="0" fontAlgn="base" hangingPunct="0">
        <a:spcBef>
          <a:spcPct val="20000"/>
        </a:spcBef>
        <a:spcAft>
          <a:spcPct val="0"/>
        </a:spcAft>
        <a:buClr>
          <a:srgbClr val="C00000"/>
        </a:buClr>
        <a:buFont typeface="Wingdings" panose="05000000000000000000" pitchFamily="2" charset="2"/>
        <a:buChar char="§"/>
        <a:defRPr sz="2400" kern="1200">
          <a:solidFill>
            <a:schemeClr val="tx1"/>
          </a:solidFill>
          <a:latin typeface="Josephine Sans"/>
          <a:ea typeface="+mn-ea"/>
          <a:cs typeface="+mn-cs"/>
        </a:defRPr>
      </a:lvl1pPr>
      <a:lvl2pPr marL="742950" indent="-28575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Josephine Sans"/>
          <a:ea typeface="+mn-ea"/>
          <a:cs typeface="+mn-cs"/>
        </a:defRPr>
      </a:lvl2pPr>
      <a:lvl3pPr marL="11430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Josephine Sans"/>
          <a:ea typeface="+mn-ea"/>
          <a:cs typeface="+mn-cs"/>
        </a:defRPr>
      </a:lvl3pPr>
      <a:lvl4pPr marL="16002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Josephine Sans"/>
          <a:ea typeface="+mn-ea"/>
          <a:cs typeface="+mn-cs"/>
        </a:defRPr>
      </a:lvl4pPr>
      <a:lvl5pPr marL="20574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Josephine Sans"/>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86C5ED3-5BAC-42D8-8AAB-E05F88927862}"/>
              </a:ext>
            </a:extLst>
          </p:cNvPr>
          <p:cNvSpPr>
            <a:spLocks noGrp="1" noChangeArrowheads="1"/>
          </p:cNvSpPr>
          <p:nvPr>
            <p:ph type="ctrTitle"/>
          </p:nvPr>
        </p:nvSpPr>
        <p:spPr/>
        <p:txBody>
          <a:bodyPr/>
          <a:lstStyle/>
          <a:p>
            <a:pPr algn="ctr" eaLnBrk="1" hangingPunct="1">
              <a:defRPr/>
            </a:pPr>
            <a:r>
              <a:rPr lang="es-US" dirty="0">
                <a:latin typeface="+mj-lt"/>
              </a:rPr>
              <a:t>Introducción </a:t>
            </a:r>
            <a:br>
              <a:rPr lang="es-US" dirty="0">
                <a:latin typeface="+mj-lt"/>
              </a:rPr>
            </a:br>
            <a:r>
              <a:rPr lang="es-US" dirty="0">
                <a:latin typeface="+mj-lt"/>
              </a:rPr>
              <a:t>a la educación popular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13AE10D-CB89-4D18-BE94-32441C8EE9D9}"/>
              </a:ext>
            </a:extLst>
          </p:cNvPr>
          <p:cNvSpPr>
            <a:spLocks noGrp="1" noChangeArrowheads="1"/>
          </p:cNvSpPr>
          <p:nvPr>
            <p:ph type="title"/>
          </p:nvPr>
        </p:nvSpPr>
        <p:spPr/>
        <p:txBody>
          <a:bodyPr/>
          <a:lstStyle/>
          <a:p>
            <a:pPr eaLnBrk="1" hangingPunct="1">
              <a:defRPr/>
            </a:pPr>
            <a:r>
              <a:rPr lang="es-US" sz="3200" b="1" dirty="0">
                <a:latin typeface="+mj-lt"/>
              </a:rPr>
              <a:t>Los principios básicos del </a:t>
            </a:r>
            <a:br>
              <a:rPr lang="es-US" sz="3200" b="1" dirty="0">
                <a:latin typeface="+mj-lt"/>
              </a:rPr>
            </a:br>
            <a:r>
              <a:rPr lang="es-US" sz="3200" b="1" dirty="0">
                <a:latin typeface="+mj-lt"/>
              </a:rPr>
              <a:t>aprendizaje cooperativo</a:t>
            </a:r>
          </a:p>
        </p:txBody>
      </p:sp>
      <p:sp>
        <p:nvSpPr>
          <p:cNvPr id="5123" name="Rectangle 3">
            <a:extLst>
              <a:ext uri="{FF2B5EF4-FFF2-40B4-BE49-F238E27FC236}">
                <a16:creationId xmlns:a16="http://schemas.microsoft.com/office/drawing/2014/main" id="{2AF96ADB-DE32-48D2-9DC3-BE492C6CC290}"/>
              </a:ext>
            </a:extLst>
          </p:cNvPr>
          <p:cNvSpPr>
            <a:spLocks noGrp="1" noChangeArrowheads="1"/>
          </p:cNvSpPr>
          <p:nvPr>
            <p:ph type="body" idx="1"/>
          </p:nvPr>
        </p:nvSpPr>
        <p:spPr>
          <a:xfrm>
            <a:off x="609600" y="1787106"/>
            <a:ext cx="7924800" cy="3886200"/>
          </a:xfrm>
        </p:spPr>
        <p:txBody>
          <a:bodyPr/>
          <a:lstStyle/>
          <a:p>
            <a:pPr eaLnBrk="1" hangingPunct="1">
              <a:spcBef>
                <a:spcPts val="0"/>
              </a:spcBef>
              <a:buClr>
                <a:srgbClr val="CC0000"/>
              </a:buClr>
              <a:buFont typeface="Wingdings" pitchFamily="-64" charset="2"/>
              <a:buChar char="§"/>
              <a:defRPr/>
            </a:pPr>
            <a:r>
              <a:rPr lang="es-US" sz="2200" dirty="0">
                <a:latin typeface="+mj-lt"/>
              </a:rPr>
              <a:t>Las participantes trabajan en pequeños grupos para completar una tarea.</a:t>
            </a:r>
          </a:p>
          <a:p>
            <a:pPr eaLnBrk="1" hangingPunct="1">
              <a:spcBef>
                <a:spcPts val="0"/>
              </a:spcBef>
              <a:buClr>
                <a:srgbClr val="CC0000"/>
              </a:buClr>
              <a:buFont typeface="Wingdings" pitchFamily="-64" charset="2"/>
              <a:buChar char="§"/>
              <a:defRPr/>
            </a:pPr>
            <a:r>
              <a:rPr lang="es-US" sz="2200" dirty="0">
                <a:latin typeface="+mj-lt"/>
              </a:rPr>
              <a:t>Todas cumplen un rol.</a:t>
            </a:r>
          </a:p>
          <a:p>
            <a:pPr eaLnBrk="1" hangingPunct="1">
              <a:spcBef>
                <a:spcPts val="0"/>
              </a:spcBef>
              <a:buClr>
                <a:srgbClr val="CC0000"/>
              </a:buClr>
              <a:buFont typeface="Wingdings" pitchFamily="-64" charset="2"/>
              <a:buChar char="§"/>
              <a:defRPr/>
            </a:pPr>
            <a:r>
              <a:rPr lang="es-US" sz="2200" dirty="0">
                <a:latin typeface="+mj-lt"/>
              </a:rPr>
              <a:t>Las miembros del grupo se necesitan mutuamente para completar la tarea.</a:t>
            </a:r>
          </a:p>
          <a:p>
            <a:pPr eaLnBrk="1" hangingPunct="1">
              <a:spcBef>
                <a:spcPts val="0"/>
              </a:spcBef>
              <a:buClr>
                <a:srgbClr val="CC0000"/>
              </a:buClr>
              <a:buFont typeface="Wingdings" pitchFamily="-64" charset="2"/>
              <a:buChar char="§"/>
              <a:defRPr/>
            </a:pPr>
            <a:r>
              <a:rPr lang="es-US" sz="2200" dirty="0">
                <a:latin typeface="+mj-lt"/>
              </a:rPr>
              <a:t>Todas tienen la responsabilidad de asegurarse de que todas participen.</a:t>
            </a:r>
          </a:p>
          <a:p>
            <a:pPr eaLnBrk="1" hangingPunct="1">
              <a:spcBef>
                <a:spcPts val="0"/>
              </a:spcBef>
              <a:buClr>
                <a:srgbClr val="CC0000"/>
              </a:buClr>
              <a:buFont typeface="Wingdings" pitchFamily="-64" charset="2"/>
              <a:buChar char="§"/>
              <a:defRPr/>
            </a:pPr>
            <a:r>
              <a:rPr lang="es-US" sz="2200" dirty="0">
                <a:latin typeface="+mj-lt"/>
              </a:rPr>
              <a:t>Antes de hacerle una pregunta al facilitador, las integrantes del grupo deben hacerse la pregunta entre ellas.</a:t>
            </a:r>
          </a:p>
          <a:p>
            <a:pPr eaLnBrk="1" hangingPunct="1">
              <a:spcBef>
                <a:spcPts val="0"/>
              </a:spcBef>
              <a:buClr>
                <a:srgbClr val="CC0000"/>
              </a:buClr>
              <a:buFont typeface="Wingdings" pitchFamily="-64" charset="2"/>
              <a:buChar char="§"/>
              <a:defRPr/>
            </a:pPr>
            <a:r>
              <a:rPr lang="es-US" sz="2200" dirty="0">
                <a:latin typeface="+mj-lt"/>
              </a:rPr>
              <a:t>Después de completar la tarea, reflexionan sobre su trabajo en conjunto.</a:t>
            </a:r>
          </a:p>
        </p:txBody>
      </p:sp>
      <p:sp>
        <p:nvSpPr>
          <p:cNvPr id="5127" name="Rectangle 7">
            <a:extLst>
              <a:ext uri="{FF2B5EF4-FFF2-40B4-BE49-F238E27FC236}">
                <a16:creationId xmlns:a16="http://schemas.microsoft.com/office/drawing/2014/main" id="{4246965E-E5A9-4493-B8A0-D9F705062D49}"/>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TextBox 5"/>
          <p:cNvSpPr txBox="1"/>
          <p:nvPr/>
        </p:nvSpPr>
        <p:spPr>
          <a:xfrm>
            <a:off x="609600" y="365323"/>
            <a:ext cx="2831224" cy="307777"/>
          </a:xfrm>
          <a:prstGeom prst="rect">
            <a:avLst/>
          </a:prstGeom>
          <a:noFill/>
        </p:spPr>
        <p:txBody>
          <a:bodyPr wrap="none" rtlCol="0">
            <a:spAutoFit/>
          </a:bodyPr>
          <a:lstStyle/>
          <a:p>
            <a:r>
              <a:rPr lang="es-US">
                <a:solidFill>
                  <a:schemeClr val="bg1"/>
                </a:solidFill>
              </a:rPr>
              <a:t>Introducción a la educación popular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13AE10D-CB89-4D18-BE94-32441C8EE9D9}"/>
              </a:ext>
            </a:extLst>
          </p:cNvPr>
          <p:cNvSpPr>
            <a:spLocks noGrp="1" noChangeArrowheads="1"/>
          </p:cNvSpPr>
          <p:nvPr>
            <p:ph type="title"/>
          </p:nvPr>
        </p:nvSpPr>
        <p:spPr/>
        <p:txBody>
          <a:bodyPr/>
          <a:lstStyle/>
          <a:p>
            <a:pPr eaLnBrk="1" hangingPunct="1">
              <a:defRPr/>
            </a:pPr>
            <a:r>
              <a:rPr lang="es-US" sz="3200" b="1">
                <a:latin typeface="+mj-lt"/>
              </a:rPr>
              <a:t>Roles de aprendizaje cooperativo</a:t>
            </a:r>
          </a:p>
        </p:txBody>
      </p:sp>
      <p:sp>
        <p:nvSpPr>
          <p:cNvPr id="5123" name="Rectangle 3">
            <a:extLst>
              <a:ext uri="{FF2B5EF4-FFF2-40B4-BE49-F238E27FC236}">
                <a16:creationId xmlns:a16="http://schemas.microsoft.com/office/drawing/2014/main" id="{2AF96ADB-DE32-48D2-9DC3-BE492C6CC290}"/>
              </a:ext>
            </a:extLst>
          </p:cNvPr>
          <p:cNvSpPr>
            <a:spLocks noGrp="1" noChangeArrowheads="1"/>
          </p:cNvSpPr>
          <p:nvPr>
            <p:ph type="body" idx="1"/>
          </p:nvPr>
        </p:nvSpPr>
        <p:spPr>
          <a:xfrm>
            <a:off x="609600" y="1524000"/>
            <a:ext cx="7924800" cy="3886200"/>
          </a:xfrm>
        </p:spPr>
        <p:txBody>
          <a:bodyPr/>
          <a:lstStyle/>
          <a:p>
            <a:pPr marL="0" lvl="0" indent="0">
              <a:spcBef>
                <a:spcPts val="0"/>
              </a:spcBef>
              <a:spcAft>
                <a:spcPts val="0"/>
              </a:spcAft>
              <a:buClr>
                <a:srgbClr val="CC0000"/>
              </a:buClr>
              <a:buSzPts val="2200"/>
              <a:buNone/>
            </a:pPr>
            <a:r>
              <a:rPr lang="es-US" sz="2000" b="1" i="0" u="none">
                <a:solidFill>
                  <a:srgbClr val="C00000"/>
                </a:solidFill>
                <a:latin typeface="+mj-lt"/>
                <a:ea typeface="Josefin Sans"/>
                <a:cs typeface="Josefin Sans"/>
                <a:sym typeface="Josefin Sans"/>
              </a:rPr>
              <a:t>Facilitadora:</a:t>
            </a:r>
          </a:p>
          <a:p>
            <a:pPr>
              <a:spcBef>
                <a:spcPts val="0"/>
              </a:spcBef>
              <a:spcAft>
                <a:spcPts val="0"/>
              </a:spcAft>
              <a:buClr>
                <a:srgbClr val="595959"/>
              </a:buClr>
              <a:buSzPts val="2200"/>
            </a:pPr>
            <a:r>
              <a:rPr lang="es-US" sz="2000">
                <a:latin typeface="+mj-lt"/>
                <a:ea typeface="Josefin Sans"/>
                <a:cs typeface="Josefin Sans"/>
                <a:sym typeface="Josefin Sans"/>
              </a:rPr>
              <a:t>M</a:t>
            </a:r>
            <a:r>
              <a:rPr lang="es-US" sz="2000" b="0" i="0" u="none">
                <a:latin typeface="+mj-lt"/>
                <a:ea typeface="Josefin Sans"/>
                <a:cs typeface="Josefin Sans"/>
                <a:sym typeface="Josefin Sans"/>
              </a:rPr>
              <a:t>otiva y mantiene al grupo en la tarea.</a:t>
            </a:r>
          </a:p>
          <a:p>
            <a:pPr>
              <a:spcBef>
                <a:spcPts val="0"/>
              </a:spcBef>
              <a:spcAft>
                <a:spcPts val="0"/>
              </a:spcAft>
              <a:buClr>
                <a:srgbClr val="595959"/>
              </a:buClr>
              <a:buSzPts val="2200"/>
            </a:pPr>
            <a:r>
              <a:rPr lang="es-US" sz="2000" b="0" i="0" u="none">
                <a:latin typeface="+mj-lt"/>
                <a:ea typeface="Josefin Sans"/>
                <a:cs typeface="Josefin Sans"/>
                <a:sym typeface="Josefin Sans"/>
              </a:rPr>
              <a:t>Se asegura de que todas puedan hablar y pide consenso.</a:t>
            </a:r>
          </a:p>
          <a:p>
            <a:pPr marL="0" lvl="0" indent="0">
              <a:spcBef>
                <a:spcPts val="0"/>
              </a:spcBef>
              <a:spcAft>
                <a:spcPts val="0"/>
              </a:spcAft>
              <a:buClr>
                <a:srgbClr val="000000"/>
              </a:buClr>
              <a:buSzPts val="2200"/>
              <a:buNone/>
            </a:pPr>
            <a:r>
              <a:rPr lang="es-US" sz="2000" b="1" i="0" u="none">
                <a:solidFill>
                  <a:srgbClr val="C00000"/>
                </a:solidFill>
                <a:latin typeface="+mj-lt"/>
                <a:ea typeface="Josefin Sans"/>
                <a:cs typeface="Josefin Sans"/>
                <a:sym typeface="Josefin Sans"/>
              </a:rPr>
              <a:t>Encargada de tomar notas:</a:t>
            </a:r>
          </a:p>
          <a:p>
            <a:pPr>
              <a:spcBef>
                <a:spcPts val="0"/>
              </a:spcBef>
              <a:spcAft>
                <a:spcPts val="0"/>
              </a:spcAft>
              <a:buClr>
                <a:srgbClr val="595959"/>
              </a:buClr>
              <a:buSzPts val="2200"/>
            </a:pPr>
            <a:r>
              <a:rPr lang="es-US" sz="2000">
                <a:latin typeface="+mj-lt"/>
                <a:ea typeface="Josefin Sans"/>
                <a:cs typeface="Josefin Sans"/>
                <a:sym typeface="Josefin Sans"/>
              </a:rPr>
              <a:t>T</a:t>
            </a:r>
            <a:r>
              <a:rPr lang="es-US" sz="2000" b="0" i="0" u="none">
                <a:latin typeface="+mj-lt"/>
                <a:ea typeface="Josefin Sans"/>
                <a:cs typeface="Josefin Sans"/>
                <a:sym typeface="Josefin Sans"/>
              </a:rPr>
              <a:t>oma notas.</a:t>
            </a:r>
          </a:p>
          <a:p>
            <a:pPr>
              <a:spcBef>
                <a:spcPts val="0"/>
              </a:spcBef>
              <a:spcAft>
                <a:spcPts val="0"/>
              </a:spcAft>
              <a:buClr>
                <a:srgbClr val="595959"/>
              </a:buClr>
              <a:buSzPts val="2200"/>
            </a:pPr>
            <a:r>
              <a:rPr lang="es-US" sz="2000">
                <a:latin typeface="+mj-lt"/>
                <a:ea typeface="Josefin Sans"/>
                <a:cs typeface="Josefin Sans"/>
                <a:sym typeface="Josefin Sans"/>
              </a:rPr>
              <a:t>P</a:t>
            </a:r>
            <a:r>
              <a:rPr lang="es-US" sz="2000" b="0" i="0" u="none">
                <a:latin typeface="+mj-lt"/>
                <a:ea typeface="Josefin Sans"/>
                <a:cs typeface="Josefin Sans"/>
                <a:sym typeface="Josefin Sans"/>
              </a:rPr>
              <a:t>ide aclaraciones cuando sea necesario.</a:t>
            </a:r>
          </a:p>
          <a:p>
            <a:pPr marL="0" lvl="0" indent="0">
              <a:spcBef>
                <a:spcPts val="0"/>
              </a:spcBef>
              <a:spcAft>
                <a:spcPts val="0"/>
              </a:spcAft>
              <a:buClr>
                <a:srgbClr val="000000"/>
              </a:buClr>
              <a:buSzPts val="2200"/>
              <a:buNone/>
            </a:pPr>
            <a:r>
              <a:rPr lang="es-US" sz="2000" b="1" i="0" u="none">
                <a:solidFill>
                  <a:srgbClr val="C00000"/>
                </a:solidFill>
                <a:latin typeface="+mj-lt"/>
                <a:ea typeface="Josefin Sans"/>
                <a:cs typeface="Josefin Sans"/>
                <a:sym typeface="Josefin Sans"/>
              </a:rPr>
              <a:t>Informante:</a:t>
            </a:r>
          </a:p>
          <a:p>
            <a:pPr>
              <a:spcBef>
                <a:spcPts val="0"/>
              </a:spcBef>
              <a:spcAft>
                <a:spcPts val="0"/>
              </a:spcAft>
              <a:buClr>
                <a:srgbClr val="595959"/>
              </a:buClr>
              <a:buSzPts val="2200"/>
            </a:pPr>
            <a:r>
              <a:rPr lang="es-US" sz="2000" b="0" i="0" u="none">
                <a:latin typeface="+mj-lt"/>
                <a:ea typeface="Josefin Sans"/>
                <a:cs typeface="Josefin Sans"/>
                <a:sym typeface="Josefin Sans"/>
              </a:rPr>
              <a:t>Comparte el trabajo del grupo con el resto de las participantes.</a:t>
            </a:r>
          </a:p>
          <a:p>
            <a:pPr marL="0" lvl="0" indent="0">
              <a:spcBef>
                <a:spcPts val="0"/>
              </a:spcBef>
              <a:spcAft>
                <a:spcPts val="0"/>
              </a:spcAft>
              <a:buClr>
                <a:srgbClr val="000000"/>
              </a:buClr>
              <a:buSzPts val="2200"/>
              <a:buNone/>
            </a:pPr>
            <a:r>
              <a:rPr lang="es-US" sz="2000" b="1" i="0" u="none">
                <a:solidFill>
                  <a:srgbClr val="C00000"/>
                </a:solidFill>
                <a:latin typeface="+mj-lt"/>
                <a:ea typeface="Josefin Sans"/>
                <a:cs typeface="Josefin Sans"/>
                <a:sym typeface="Josefin Sans"/>
              </a:rPr>
              <a:t>Cronometradora:</a:t>
            </a:r>
          </a:p>
          <a:p>
            <a:pPr>
              <a:spcBef>
                <a:spcPts val="0"/>
              </a:spcBef>
              <a:spcAft>
                <a:spcPts val="0"/>
              </a:spcAft>
              <a:buClr>
                <a:srgbClr val="595959"/>
              </a:buClr>
              <a:buSzPts val="2200"/>
            </a:pPr>
            <a:r>
              <a:rPr lang="es-US" sz="2000">
                <a:latin typeface="+mj-lt"/>
                <a:ea typeface="Josefin Sans"/>
                <a:cs typeface="Josefin Sans"/>
                <a:sym typeface="Josefin Sans"/>
              </a:rPr>
              <a:t>S</a:t>
            </a:r>
            <a:r>
              <a:rPr lang="es-US" sz="2000" b="0" i="0" u="none">
                <a:latin typeface="+mj-lt"/>
                <a:ea typeface="Josefin Sans"/>
                <a:cs typeface="Josefin Sans"/>
                <a:sym typeface="Josefin Sans"/>
              </a:rPr>
              <a:t>e asegura de que la tarea se complete a tiempo.</a:t>
            </a:r>
          </a:p>
          <a:p>
            <a:pPr marL="0" lvl="0" indent="0">
              <a:spcBef>
                <a:spcPts val="0"/>
              </a:spcBef>
              <a:spcAft>
                <a:spcPts val="0"/>
              </a:spcAft>
              <a:buClr>
                <a:srgbClr val="000000"/>
              </a:buClr>
              <a:buSzPts val="2200"/>
              <a:buNone/>
            </a:pPr>
            <a:r>
              <a:rPr lang="es-US" sz="2000" b="1" i="0" u="none">
                <a:solidFill>
                  <a:srgbClr val="C00000"/>
                </a:solidFill>
                <a:latin typeface="+mj-lt"/>
                <a:ea typeface="Josefin Sans"/>
                <a:cs typeface="Josefin Sans"/>
                <a:sym typeface="Josefin Sans"/>
              </a:rPr>
              <a:t>Observadora:</a:t>
            </a:r>
          </a:p>
          <a:p>
            <a:pPr>
              <a:spcBef>
                <a:spcPts val="0"/>
              </a:spcBef>
              <a:spcAft>
                <a:spcPts val="0"/>
              </a:spcAft>
              <a:buClr>
                <a:srgbClr val="595959"/>
              </a:buClr>
              <a:buSzPts val="2200"/>
            </a:pPr>
            <a:r>
              <a:rPr lang="es-US" sz="2000">
                <a:latin typeface="+mj-lt"/>
                <a:ea typeface="Josefin Sans"/>
                <a:cs typeface="Josefin Sans"/>
                <a:sym typeface="Josefin Sans"/>
              </a:rPr>
              <a:t>P</a:t>
            </a:r>
            <a:r>
              <a:rPr lang="es-US" sz="2000" b="0" i="0" u="none">
                <a:latin typeface="+mj-lt"/>
                <a:ea typeface="Josefin Sans"/>
                <a:cs typeface="Josefin Sans"/>
                <a:sym typeface="Josefin Sans"/>
              </a:rPr>
              <a:t>resta atención a cómo las integrantes trabajan juntas.</a:t>
            </a:r>
          </a:p>
          <a:p>
            <a:pPr>
              <a:spcBef>
                <a:spcPts val="0"/>
              </a:spcBef>
              <a:spcAft>
                <a:spcPts val="0"/>
              </a:spcAft>
              <a:buClr>
                <a:srgbClr val="595959"/>
              </a:buClr>
              <a:buSzPts val="2200"/>
            </a:pPr>
            <a:r>
              <a:rPr lang="es-US" sz="2000">
                <a:latin typeface="+mj-lt"/>
                <a:ea typeface="Josefin Sans"/>
                <a:cs typeface="Josefin Sans"/>
                <a:sym typeface="Josefin Sans"/>
              </a:rPr>
              <a:t>P</a:t>
            </a:r>
            <a:r>
              <a:rPr lang="es-US" sz="2000" b="0" i="0" u="none">
                <a:latin typeface="+mj-lt"/>
                <a:ea typeface="Josefin Sans"/>
                <a:cs typeface="Josefin Sans"/>
                <a:sym typeface="Josefin Sans"/>
              </a:rPr>
              <a:t>roporciona información después de completar la tarea.</a:t>
            </a:r>
          </a:p>
        </p:txBody>
      </p:sp>
      <p:sp>
        <p:nvSpPr>
          <p:cNvPr id="5127" name="Rectangle 7">
            <a:extLst>
              <a:ext uri="{FF2B5EF4-FFF2-40B4-BE49-F238E27FC236}">
                <a16:creationId xmlns:a16="http://schemas.microsoft.com/office/drawing/2014/main" id="{4246965E-E5A9-4493-B8A0-D9F705062D49}"/>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TextBox 5"/>
          <p:cNvSpPr txBox="1"/>
          <p:nvPr/>
        </p:nvSpPr>
        <p:spPr>
          <a:xfrm>
            <a:off x="609600" y="365323"/>
            <a:ext cx="2831224" cy="307777"/>
          </a:xfrm>
          <a:prstGeom prst="rect">
            <a:avLst/>
          </a:prstGeom>
          <a:noFill/>
        </p:spPr>
        <p:txBody>
          <a:bodyPr wrap="none" rtlCol="0">
            <a:spAutoFit/>
          </a:bodyPr>
          <a:lstStyle/>
          <a:p>
            <a:r>
              <a:rPr lang="es-US">
                <a:solidFill>
                  <a:schemeClr val="bg1"/>
                </a:solidFill>
              </a:rPr>
              <a:t>Introducción a la educación popular</a:t>
            </a:r>
          </a:p>
        </p:txBody>
      </p:sp>
    </p:spTree>
    <p:extLst>
      <p:ext uri="{BB962C8B-B14F-4D97-AF65-F5344CB8AC3E}">
        <p14:creationId xmlns:p14="http://schemas.microsoft.com/office/powerpoint/2010/main" val="2982345013"/>
      </p:ext>
    </p:extLst>
  </p:cSld>
  <p:clrMapOvr>
    <a:masterClrMapping/>
  </p:clrMapOvr>
</p:sld>
</file>

<file path=ppt/theme/theme1.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C00000"/>
      </a:accent1>
      <a:accent2>
        <a:srgbClr val="808080"/>
      </a:accent2>
      <a:accent3>
        <a:srgbClr val="FFFFFF"/>
      </a:accent3>
      <a:accent4>
        <a:srgbClr val="000000"/>
      </a:accent4>
      <a:accent5>
        <a:srgbClr val="D8D8D8"/>
      </a:accent5>
      <a:accent6>
        <a:srgbClr val="BFBFBF"/>
      </a:accent6>
      <a:hlink>
        <a:srgbClr val="FF0000"/>
      </a:hlink>
      <a:folHlink>
        <a:srgbClr val="FF00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315</Words>
  <Application>Microsoft Office PowerPoint</Application>
  <PresentationFormat>Presentación en pantalla (4:3)</PresentationFormat>
  <Paragraphs>36</Paragraphs>
  <Slides>3</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vt:i4>
      </vt:variant>
    </vt:vector>
  </HeadingPairs>
  <TitlesOfParts>
    <vt:vector size="9" baseType="lpstr">
      <vt:lpstr>Josephine Sans</vt:lpstr>
      <vt:lpstr>Wingdings</vt:lpstr>
      <vt:lpstr>Josephine Sans Semi</vt:lpstr>
      <vt:lpstr>Arial Bold</vt:lpstr>
      <vt:lpstr>Arial</vt:lpstr>
      <vt:lpstr>Blank Presentation</vt:lpstr>
      <vt:lpstr>Introducción  a la educación popular</vt:lpstr>
      <vt:lpstr>Los principios básicos del  aprendizaje cooperativo</vt:lpstr>
      <vt:lpstr>Roles de aprendizaje cooperativo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Popular Education</dc:title>
  <dc:creator>kathe</dc:creator>
  <cp:lastModifiedBy>DS1</cp:lastModifiedBy>
  <cp:revision>12</cp:revision>
  <dcterms:modified xsi:type="dcterms:W3CDTF">2020-07-23T21:17:21Z</dcterms:modified>
</cp:coreProperties>
</file>