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53"/>
  </p:notesMasterIdLst>
  <p:handoutMasterIdLst>
    <p:handoutMasterId r:id="rId54"/>
  </p:handoutMasterIdLst>
  <p:sldIdLst>
    <p:sldId id="373" r:id="rId2"/>
    <p:sldId id="320" r:id="rId3"/>
    <p:sldId id="321" r:id="rId4"/>
    <p:sldId id="322" r:id="rId5"/>
    <p:sldId id="323" r:id="rId6"/>
    <p:sldId id="324" r:id="rId7"/>
    <p:sldId id="325" r:id="rId8"/>
    <p:sldId id="326" r:id="rId9"/>
    <p:sldId id="327" r:id="rId10"/>
    <p:sldId id="328" r:id="rId11"/>
    <p:sldId id="329" r:id="rId12"/>
    <p:sldId id="330" r:id="rId13"/>
    <p:sldId id="331" r:id="rId14"/>
    <p:sldId id="332" r:id="rId15"/>
    <p:sldId id="333" r:id="rId16"/>
    <p:sldId id="334" r:id="rId17"/>
    <p:sldId id="335" r:id="rId18"/>
    <p:sldId id="336" r:id="rId19"/>
    <p:sldId id="337" r:id="rId20"/>
    <p:sldId id="338" r:id="rId21"/>
    <p:sldId id="339" r:id="rId22"/>
    <p:sldId id="340" r:id="rId23"/>
    <p:sldId id="341" r:id="rId24"/>
    <p:sldId id="342" r:id="rId25"/>
    <p:sldId id="343" r:id="rId26"/>
    <p:sldId id="344" r:id="rId27"/>
    <p:sldId id="345" r:id="rId28"/>
    <p:sldId id="346" r:id="rId29"/>
    <p:sldId id="347" r:id="rId30"/>
    <p:sldId id="348" r:id="rId31"/>
    <p:sldId id="349" r:id="rId32"/>
    <p:sldId id="350" r:id="rId33"/>
    <p:sldId id="351" r:id="rId34"/>
    <p:sldId id="352" r:id="rId35"/>
    <p:sldId id="371" r:id="rId36"/>
    <p:sldId id="354" r:id="rId37"/>
    <p:sldId id="355" r:id="rId38"/>
    <p:sldId id="356" r:id="rId39"/>
    <p:sldId id="357" r:id="rId40"/>
    <p:sldId id="358" r:id="rId41"/>
    <p:sldId id="359" r:id="rId42"/>
    <p:sldId id="360" r:id="rId43"/>
    <p:sldId id="361" r:id="rId44"/>
    <p:sldId id="362" r:id="rId45"/>
    <p:sldId id="363" r:id="rId46"/>
    <p:sldId id="374" r:id="rId47"/>
    <p:sldId id="365" r:id="rId48"/>
    <p:sldId id="366" r:id="rId49"/>
    <p:sldId id="367" r:id="rId50"/>
    <p:sldId id="369" r:id="rId51"/>
    <p:sldId id="370" r:id="rId52"/>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Osaka" pitchFamily="-6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Osaka" pitchFamily="-6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Osaka" pitchFamily="-6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Osaka" pitchFamily="-6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Osaka" pitchFamily="-64" charset="-128"/>
        <a:cs typeface="+mn-cs"/>
      </a:defRPr>
    </a:lvl5pPr>
    <a:lvl6pPr marL="2286000" algn="l" defTabSz="914400" rtl="0" eaLnBrk="1" latinLnBrk="0" hangingPunct="1">
      <a:defRPr sz="2400" kern="1200">
        <a:solidFill>
          <a:schemeClr val="tx1"/>
        </a:solidFill>
        <a:latin typeface="Arial" panose="020B0604020202020204" pitchFamily="34" charset="0"/>
        <a:ea typeface="Osaka" pitchFamily="-64" charset="-128"/>
        <a:cs typeface="+mn-cs"/>
      </a:defRPr>
    </a:lvl6pPr>
    <a:lvl7pPr marL="2743200" algn="l" defTabSz="914400" rtl="0" eaLnBrk="1" latinLnBrk="0" hangingPunct="1">
      <a:defRPr sz="2400" kern="1200">
        <a:solidFill>
          <a:schemeClr val="tx1"/>
        </a:solidFill>
        <a:latin typeface="Arial" panose="020B0604020202020204" pitchFamily="34" charset="0"/>
        <a:ea typeface="Osaka" pitchFamily="-64" charset="-128"/>
        <a:cs typeface="+mn-cs"/>
      </a:defRPr>
    </a:lvl7pPr>
    <a:lvl8pPr marL="3200400" algn="l" defTabSz="914400" rtl="0" eaLnBrk="1" latinLnBrk="0" hangingPunct="1">
      <a:defRPr sz="2400" kern="1200">
        <a:solidFill>
          <a:schemeClr val="tx1"/>
        </a:solidFill>
        <a:latin typeface="Arial" panose="020B0604020202020204" pitchFamily="34" charset="0"/>
        <a:ea typeface="Osaka" pitchFamily="-64" charset="-128"/>
        <a:cs typeface="+mn-cs"/>
      </a:defRPr>
    </a:lvl8pPr>
    <a:lvl9pPr marL="3657600" algn="l" defTabSz="914400" rtl="0" eaLnBrk="1" latinLnBrk="0" hangingPunct="1">
      <a:defRPr sz="2400" kern="1200">
        <a:solidFill>
          <a:schemeClr val="tx1"/>
        </a:solidFill>
        <a:latin typeface="Arial" panose="020B0604020202020204" pitchFamily="34" charset="0"/>
        <a:ea typeface="Osaka" pitchFamily="-6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9999"/>
    <a:srgbClr val="4D4D4D"/>
    <a:srgbClr val="333333"/>
    <a:srgbClr val="2675B4"/>
    <a:srgbClr val="CC0000"/>
    <a:srgbClr val="D9D9D9"/>
    <a:srgbClr val="F2F2F2"/>
    <a:srgbClr val="CCCC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091" autoAdjust="0"/>
    <p:restoredTop sz="90369" autoAdjust="0"/>
  </p:normalViewPr>
  <p:slideViewPr>
    <p:cSldViewPr>
      <p:cViewPr varScale="1">
        <p:scale>
          <a:sx n="51" d="100"/>
          <a:sy n="51" d="100"/>
        </p:scale>
        <p:origin x="90" y="6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11584"/>
    </p:cViewPr>
  </p:sorterViewPr>
  <p:notesViewPr>
    <p:cSldViewPr>
      <p:cViewPr varScale="1">
        <p:scale>
          <a:sx n="65" d="100"/>
          <a:sy n="65" d="100"/>
        </p:scale>
        <p:origin x="3154" y="4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7E892978-63DB-4C97-95B3-61FE8AC2C9F7}"/>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ltLang="en-US"/>
          </a:p>
        </p:txBody>
      </p:sp>
      <p:sp>
        <p:nvSpPr>
          <p:cNvPr id="8195" name="Rectangle 3">
            <a:extLst>
              <a:ext uri="{FF2B5EF4-FFF2-40B4-BE49-F238E27FC236}">
                <a16:creationId xmlns:a16="http://schemas.microsoft.com/office/drawing/2014/main" id="{AB9E71A2-DBBD-4EC4-9CA9-22BC6C2B1ECF}"/>
              </a:ext>
            </a:extLst>
          </p:cNvPr>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ltLang="en-US"/>
          </a:p>
        </p:txBody>
      </p:sp>
      <p:sp>
        <p:nvSpPr>
          <p:cNvPr id="8196" name="Rectangle 4">
            <a:extLst>
              <a:ext uri="{FF2B5EF4-FFF2-40B4-BE49-F238E27FC236}">
                <a16:creationId xmlns:a16="http://schemas.microsoft.com/office/drawing/2014/main" id="{ED4CF728-6CD3-4889-B2CB-9A84CF60C2E6}"/>
              </a:ext>
            </a:extLst>
          </p:cNvPr>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ltLang="en-US"/>
          </a:p>
        </p:txBody>
      </p:sp>
      <p:sp>
        <p:nvSpPr>
          <p:cNvPr id="8197" name="Rectangle 5">
            <a:extLst>
              <a:ext uri="{FF2B5EF4-FFF2-40B4-BE49-F238E27FC236}">
                <a16:creationId xmlns:a16="http://schemas.microsoft.com/office/drawing/2014/main" id="{F66F71C5-4187-4CFD-8836-B58C813B2676}"/>
              </a:ext>
            </a:extLst>
          </p:cNvPr>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b" anchorCtr="0" compatLnSpc="1">
            <a:prstTxWarp prst="textNoShape">
              <a:avLst/>
            </a:prstTxWarp>
          </a:bodyPr>
          <a:lstStyle>
            <a:lvl1pPr algn="r">
              <a:defRPr sz="1200"/>
            </a:lvl1pPr>
          </a:lstStyle>
          <a:p>
            <a:pPr>
              <a:defRPr/>
            </a:pPr>
            <a:fld id="{FE0F0E53-5806-409B-A3FB-43F7BA15EA5B}" type="slidenum">
              <a:rPr lang="en-US" altLang="en-US"/>
              <a:pPr>
                <a:defRPr/>
              </a:pPr>
              <a:t>‹Nº›</a:t>
            </a:fld>
            <a:endParaRPr lang="en-US" altLang="en-US"/>
          </a:p>
        </p:txBody>
      </p:sp>
    </p:spTree>
    <p:extLst>
      <p:ext uri="{BB962C8B-B14F-4D97-AF65-F5344CB8AC3E}">
        <p14:creationId xmlns:p14="http://schemas.microsoft.com/office/powerpoint/2010/main" val="3179900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DD0A64E8-EA7E-49A4-8386-543201A273B9}"/>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ltLang="en-US"/>
          </a:p>
        </p:txBody>
      </p:sp>
      <p:sp>
        <p:nvSpPr>
          <p:cNvPr id="6147" name="Rectangle 3">
            <a:extLst>
              <a:ext uri="{FF2B5EF4-FFF2-40B4-BE49-F238E27FC236}">
                <a16:creationId xmlns:a16="http://schemas.microsoft.com/office/drawing/2014/main" id="{141E507F-7735-49AB-8938-A7159E93F5E8}"/>
              </a:ext>
            </a:extLst>
          </p:cNvPr>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ltLang="en-US"/>
          </a:p>
        </p:txBody>
      </p:sp>
      <p:sp>
        <p:nvSpPr>
          <p:cNvPr id="6148" name="Rectangle 4">
            <a:extLst>
              <a:ext uri="{FF2B5EF4-FFF2-40B4-BE49-F238E27FC236}">
                <a16:creationId xmlns:a16="http://schemas.microsoft.com/office/drawing/2014/main" id="{AA3D9F32-FF12-4B5C-A189-529917DA95E0}"/>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6149" name="Rectangle 5">
            <a:extLst>
              <a:ext uri="{FF2B5EF4-FFF2-40B4-BE49-F238E27FC236}">
                <a16:creationId xmlns:a16="http://schemas.microsoft.com/office/drawing/2014/main" id="{69409829-AB52-415E-A899-9FA74ADE53BE}"/>
              </a:ext>
            </a:extLst>
          </p:cNvPr>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6150" name="Rectangle 6">
            <a:extLst>
              <a:ext uri="{FF2B5EF4-FFF2-40B4-BE49-F238E27FC236}">
                <a16:creationId xmlns:a16="http://schemas.microsoft.com/office/drawing/2014/main" id="{E1DAB796-6CF2-4A7E-A853-E3C613259CF4}"/>
              </a:ext>
            </a:extLst>
          </p:cNvPr>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ltLang="en-US"/>
          </a:p>
        </p:txBody>
      </p:sp>
      <p:sp>
        <p:nvSpPr>
          <p:cNvPr id="6151" name="Rectangle 7">
            <a:extLst>
              <a:ext uri="{FF2B5EF4-FFF2-40B4-BE49-F238E27FC236}">
                <a16:creationId xmlns:a16="http://schemas.microsoft.com/office/drawing/2014/main" id="{B386403D-0E8B-4166-A077-07F3EEBDB7B1}"/>
              </a:ext>
            </a:extLst>
          </p:cNvPr>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b" anchorCtr="0" compatLnSpc="1">
            <a:prstTxWarp prst="textNoShape">
              <a:avLst/>
            </a:prstTxWarp>
          </a:bodyPr>
          <a:lstStyle>
            <a:lvl1pPr algn="r">
              <a:defRPr sz="1200"/>
            </a:lvl1pPr>
          </a:lstStyle>
          <a:p>
            <a:pPr>
              <a:defRPr/>
            </a:pPr>
            <a:fld id="{892CCC6F-9DDF-4315-BAE4-91BF1DDAF99B}" type="slidenum">
              <a:rPr lang="en-US" altLang="en-US"/>
              <a:pPr>
                <a:defRPr/>
              </a:pPr>
              <a:t>‹Nº›</a:t>
            </a:fld>
            <a:endParaRPr lang="en-US" altLang="en-US"/>
          </a:p>
        </p:txBody>
      </p:sp>
    </p:spTree>
    <p:extLst>
      <p:ext uri="{BB962C8B-B14F-4D97-AF65-F5344CB8AC3E}">
        <p14:creationId xmlns:p14="http://schemas.microsoft.com/office/powerpoint/2010/main" val="419818426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Osaka" charset="0"/>
        <a:cs typeface="+mn-cs"/>
      </a:defRPr>
    </a:lvl1pPr>
    <a:lvl2pPr marL="457200" algn="l" rtl="0" eaLnBrk="0" fontAlgn="base" hangingPunct="0">
      <a:spcBef>
        <a:spcPct val="30000"/>
      </a:spcBef>
      <a:spcAft>
        <a:spcPct val="0"/>
      </a:spcAft>
      <a:defRPr sz="1200" kern="1200">
        <a:solidFill>
          <a:schemeClr val="tx1"/>
        </a:solidFill>
        <a:latin typeface="Arial" charset="0"/>
        <a:ea typeface="Osaka" charset="0"/>
        <a:cs typeface="+mn-cs"/>
      </a:defRPr>
    </a:lvl2pPr>
    <a:lvl3pPr marL="914400" algn="l" rtl="0" eaLnBrk="0" fontAlgn="base" hangingPunct="0">
      <a:spcBef>
        <a:spcPct val="30000"/>
      </a:spcBef>
      <a:spcAft>
        <a:spcPct val="0"/>
      </a:spcAft>
      <a:defRPr sz="1200" kern="1200">
        <a:solidFill>
          <a:schemeClr val="tx1"/>
        </a:solidFill>
        <a:latin typeface="Arial" charset="0"/>
        <a:ea typeface="Osaka"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Osaka"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Osaka"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p:spPr>
        <p:txBody>
          <a:bodyPr/>
          <a:lstStyle/>
          <a:p>
            <a:r>
              <a:rPr lang="en-US" altLang="en-US" dirty="0">
                <a:latin typeface="Arial" panose="020B0604020202020204" pitchFamily="34" charset="0"/>
              </a:rPr>
              <a:t>Review the objectives. </a:t>
            </a:r>
          </a:p>
          <a:p>
            <a:endParaRPr lang="en-US" altLang="en-US" dirty="0">
              <a:latin typeface="Arial" panose="020B0604020202020204" pitchFamily="34" charset="0"/>
            </a:endParaRPr>
          </a:p>
        </p:txBody>
      </p:sp>
      <p:sp>
        <p:nvSpPr>
          <p:cNvPr id="40964"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8FC4433-2FE7-4C92-AE6C-4877FBDC458B}" type="slidenum">
              <a:rPr lang="en-US" altLang="en-US"/>
              <a:pPr/>
              <a:t>2</a:t>
            </a:fld>
            <a:endParaRPr lang="en-US" altLang="en-US" dirty="0"/>
          </a:p>
        </p:txBody>
      </p:sp>
    </p:spTree>
    <p:extLst>
      <p:ext uri="{BB962C8B-B14F-4D97-AF65-F5344CB8AC3E}">
        <p14:creationId xmlns:p14="http://schemas.microsoft.com/office/powerpoint/2010/main" val="7946472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are meeting with a client, take the time to listen to what the client is saying to you, and restate what you hear to ensure understanding and guide potential ways to help the client. Clients get frustrated with things they do not understand, so be the one to get it right. </a:t>
            </a:r>
          </a:p>
        </p:txBody>
      </p:sp>
      <p:sp>
        <p:nvSpPr>
          <p:cNvPr id="4" name="Slide Number Placeholder 3"/>
          <p:cNvSpPr>
            <a:spLocks noGrp="1"/>
          </p:cNvSpPr>
          <p:nvPr>
            <p:ph type="sldNum" sz="quarter" idx="10"/>
          </p:nvPr>
        </p:nvSpPr>
        <p:spPr/>
        <p:txBody>
          <a:bodyPr/>
          <a:lstStyle/>
          <a:p>
            <a:fld id="{118B9744-DB0B-4840-B9D1-7F05BA2CD9AC}" type="slidenum">
              <a:rPr lang="en-US" smtClean="0"/>
              <a:t>11</a:t>
            </a:fld>
            <a:endParaRPr lang="en-US" dirty="0"/>
          </a:p>
        </p:txBody>
      </p:sp>
    </p:spTree>
    <p:extLst>
      <p:ext uri="{BB962C8B-B14F-4D97-AF65-F5344CB8AC3E}">
        <p14:creationId xmlns:p14="http://schemas.microsoft.com/office/powerpoint/2010/main" val="6664833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 careful as sometimes we can get caught up in an aggressive situation. </a:t>
            </a:r>
          </a:p>
          <a:p>
            <a:endParaRPr lang="en-US" dirty="0"/>
          </a:p>
          <a:p>
            <a:r>
              <a:rPr lang="en-US" dirty="0"/>
              <a:t>Review the slide. </a:t>
            </a:r>
          </a:p>
          <a:p>
            <a:endParaRPr lang="en-US" dirty="0"/>
          </a:p>
        </p:txBody>
      </p:sp>
      <p:sp>
        <p:nvSpPr>
          <p:cNvPr id="4" name="Slide Number Placeholder 3"/>
          <p:cNvSpPr>
            <a:spLocks noGrp="1"/>
          </p:cNvSpPr>
          <p:nvPr>
            <p:ph type="sldNum" sz="quarter" idx="10"/>
          </p:nvPr>
        </p:nvSpPr>
        <p:spPr/>
        <p:txBody>
          <a:bodyPr/>
          <a:lstStyle/>
          <a:p>
            <a:fld id="{118B9744-DB0B-4840-B9D1-7F05BA2CD9AC}" type="slidenum">
              <a:rPr lang="en-US" smtClean="0"/>
              <a:t>12</a:t>
            </a:fld>
            <a:endParaRPr lang="en-US" dirty="0"/>
          </a:p>
        </p:txBody>
      </p:sp>
    </p:spTree>
    <p:extLst>
      <p:ext uri="{BB962C8B-B14F-4D97-AF65-F5344CB8AC3E}">
        <p14:creationId xmlns:p14="http://schemas.microsoft.com/office/powerpoint/2010/main" val="31828331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times clients want acknowledgement of the challenges they experience that cause their frustration.</a:t>
            </a:r>
          </a:p>
          <a:p>
            <a:endParaRPr lang="en-US" dirty="0"/>
          </a:p>
          <a:p>
            <a:r>
              <a:rPr lang="en-US" dirty="0"/>
              <a:t>Be sure to ask questions to ensure understanding of the challenge they are experiencing such as:</a:t>
            </a:r>
          </a:p>
          <a:p>
            <a:r>
              <a:rPr lang="en-US" altLang="en-US" b="0" dirty="0"/>
              <a:t>“You are concerned that….”</a:t>
            </a:r>
          </a:p>
          <a:p>
            <a:r>
              <a:rPr lang="en-US" altLang="en-US" b="0" dirty="0"/>
              <a:t>“This is upsetting you because…..”</a:t>
            </a:r>
          </a:p>
          <a:p>
            <a:endParaRPr lang="en-US" dirty="0"/>
          </a:p>
        </p:txBody>
      </p:sp>
      <p:sp>
        <p:nvSpPr>
          <p:cNvPr id="4" name="Slide Number Placeholder 3"/>
          <p:cNvSpPr>
            <a:spLocks noGrp="1"/>
          </p:cNvSpPr>
          <p:nvPr>
            <p:ph type="sldNum" sz="quarter" idx="10"/>
          </p:nvPr>
        </p:nvSpPr>
        <p:spPr/>
        <p:txBody>
          <a:bodyPr/>
          <a:lstStyle/>
          <a:p>
            <a:fld id="{118B9744-DB0B-4840-B9D1-7F05BA2CD9AC}" type="slidenum">
              <a:rPr lang="en-US" smtClean="0"/>
              <a:t>13</a:t>
            </a:fld>
            <a:endParaRPr lang="en-US" dirty="0"/>
          </a:p>
        </p:txBody>
      </p:sp>
    </p:spTree>
    <p:extLst>
      <p:ext uri="{BB962C8B-B14F-4D97-AF65-F5344CB8AC3E}">
        <p14:creationId xmlns:p14="http://schemas.microsoft.com/office/powerpoint/2010/main" val="8525724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Clients are resilient. Many times they have experienced other frustrating situations that lead to their aggressive responses. </a:t>
            </a:r>
          </a:p>
          <a:p>
            <a:r>
              <a:rPr lang="en-US" dirty="0"/>
              <a:t>Explore options with them to see how they can manage the situation.  </a:t>
            </a:r>
          </a:p>
        </p:txBody>
      </p:sp>
      <p:sp>
        <p:nvSpPr>
          <p:cNvPr id="4" name="Slide Number Placeholder 3"/>
          <p:cNvSpPr>
            <a:spLocks noGrp="1"/>
          </p:cNvSpPr>
          <p:nvPr>
            <p:ph type="sldNum" sz="quarter" idx="10"/>
          </p:nvPr>
        </p:nvSpPr>
        <p:spPr/>
        <p:txBody>
          <a:bodyPr/>
          <a:lstStyle/>
          <a:p>
            <a:fld id="{118B9744-DB0B-4840-B9D1-7F05BA2CD9AC}" type="slidenum">
              <a:rPr lang="en-US" smtClean="0"/>
              <a:t>14</a:t>
            </a:fld>
            <a:endParaRPr lang="en-US" dirty="0"/>
          </a:p>
        </p:txBody>
      </p:sp>
    </p:spTree>
    <p:extLst>
      <p:ext uri="{BB962C8B-B14F-4D97-AF65-F5344CB8AC3E}">
        <p14:creationId xmlns:p14="http://schemas.microsoft.com/office/powerpoint/2010/main" val="36613982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the slide. </a:t>
            </a:r>
          </a:p>
        </p:txBody>
      </p:sp>
      <p:sp>
        <p:nvSpPr>
          <p:cNvPr id="4" name="Slide Number Placeholder 3"/>
          <p:cNvSpPr>
            <a:spLocks noGrp="1"/>
          </p:cNvSpPr>
          <p:nvPr>
            <p:ph type="sldNum" sz="quarter" idx="10"/>
          </p:nvPr>
        </p:nvSpPr>
        <p:spPr/>
        <p:txBody>
          <a:bodyPr/>
          <a:lstStyle/>
          <a:p>
            <a:pPr>
              <a:defRPr/>
            </a:pPr>
            <a:fld id="{892CCC6F-9DDF-4315-BAE4-91BF1DDAF99B}" type="slidenum">
              <a:rPr lang="en-US" altLang="en-US" smtClean="0"/>
              <a:pPr>
                <a:defRPr/>
              </a:pPr>
              <a:t>15</a:t>
            </a:fld>
            <a:endParaRPr lang="en-US" altLang="en-US"/>
          </a:p>
        </p:txBody>
      </p:sp>
    </p:spTree>
    <p:extLst>
      <p:ext uri="{BB962C8B-B14F-4D97-AF65-F5344CB8AC3E}">
        <p14:creationId xmlns:p14="http://schemas.microsoft.com/office/powerpoint/2010/main" val="32022782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now look at strategies to manage a verbally aggressive situation.</a:t>
            </a:r>
          </a:p>
        </p:txBody>
      </p:sp>
      <p:sp>
        <p:nvSpPr>
          <p:cNvPr id="4" name="Slide Number Placeholder 3"/>
          <p:cNvSpPr>
            <a:spLocks noGrp="1"/>
          </p:cNvSpPr>
          <p:nvPr>
            <p:ph type="sldNum" sz="quarter" idx="10"/>
          </p:nvPr>
        </p:nvSpPr>
        <p:spPr/>
        <p:txBody>
          <a:bodyPr/>
          <a:lstStyle/>
          <a:p>
            <a:fld id="{118B9744-DB0B-4840-B9D1-7F05BA2CD9AC}" type="slidenum">
              <a:rPr lang="en-US" smtClean="0"/>
              <a:t>16</a:t>
            </a:fld>
            <a:endParaRPr lang="en-US" dirty="0"/>
          </a:p>
        </p:txBody>
      </p:sp>
    </p:spTree>
    <p:extLst>
      <p:ext uri="{BB962C8B-B14F-4D97-AF65-F5344CB8AC3E}">
        <p14:creationId xmlns:p14="http://schemas.microsoft.com/office/powerpoint/2010/main" val="5357535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2A936A1-9564-4ED3-B368-9CDEEDA3F32E}" type="slidenum">
              <a:rPr lang="en-US" altLang="en-US"/>
              <a:pPr/>
              <a:t>17</a:t>
            </a:fld>
            <a:endParaRPr lang="en-US" altLang="en-US" dirty="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pPr eaLnBrk="1" hangingPunct="1">
              <a:lnSpc>
                <a:spcPct val="80000"/>
              </a:lnSpc>
            </a:pPr>
            <a:r>
              <a:rPr lang="en-US" altLang="en-US" sz="900" dirty="0">
                <a:latin typeface="Arial" panose="020B0604020202020204" pitchFamily="34" charset="0"/>
              </a:rPr>
              <a:t>At times when a client becomes verbally aggressive and you want to de-escalate the situation, there are several verbal responses that can be used, such as clarification. </a:t>
            </a:r>
          </a:p>
          <a:p>
            <a:pPr eaLnBrk="1" hangingPunct="1">
              <a:lnSpc>
                <a:spcPct val="80000"/>
              </a:lnSpc>
            </a:pPr>
            <a:endParaRPr lang="en-US" altLang="en-US" sz="900" dirty="0">
              <a:latin typeface="Arial" panose="020B0604020202020204" pitchFamily="34" charset="0"/>
            </a:endParaRPr>
          </a:p>
          <a:p>
            <a:pPr eaLnBrk="1" hangingPunct="1">
              <a:lnSpc>
                <a:spcPct val="80000"/>
              </a:lnSpc>
            </a:pPr>
            <a:r>
              <a:rPr lang="en-US" altLang="en-US" sz="900" dirty="0">
                <a:latin typeface="Arial" panose="020B0604020202020204" pitchFamily="34" charset="0"/>
              </a:rPr>
              <a:t>Review the slide. </a:t>
            </a:r>
          </a:p>
          <a:p>
            <a:pPr eaLnBrk="1" hangingPunct="1">
              <a:lnSpc>
                <a:spcPct val="80000"/>
              </a:lnSpc>
            </a:pPr>
            <a:endParaRPr lang="en-US" altLang="en-US" sz="900" dirty="0">
              <a:latin typeface="Arial" panose="020B0604020202020204" pitchFamily="34" charset="0"/>
            </a:endParaRPr>
          </a:p>
          <a:p>
            <a:pPr eaLnBrk="1" hangingPunct="1">
              <a:lnSpc>
                <a:spcPct val="80000"/>
              </a:lnSpc>
            </a:pPr>
            <a:endParaRPr lang="en-US" altLang="en-US" sz="900" dirty="0">
              <a:latin typeface="Arial" panose="020B0604020202020204" pitchFamily="34" charset="0"/>
            </a:endParaRPr>
          </a:p>
          <a:p>
            <a:pPr eaLnBrk="1" hangingPunct="1">
              <a:lnSpc>
                <a:spcPct val="80000"/>
              </a:lnSpc>
            </a:pPr>
            <a:endParaRPr lang="en-US" altLang="en-US" sz="900" dirty="0">
              <a:latin typeface="Arial" panose="020B0604020202020204" pitchFamily="34" charset="0"/>
            </a:endParaRPr>
          </a:p>
        </p:txBody>
      </p:sp>
    </p:spTree>
    <p:extLst>
      <p:ext uri="{BB962C8B-B14F-4D97-AF65-F5344CB8AC3E}">
        <p14:creationId xmlns:p14="http://schemas.microsoft.com/office/powerpoint/2010/main" val="5218470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80000"/>
              </a:lnSpc>
            </a:pPr>
            <a:r>
              <a:rPr lang="en-US" altLang="en-US" sz="1200" dirty="0">
                <a:latin typeface="Arial" panose="020B0604020202020204" pitchFamily="34" charset="0"/>
              </a:rPr>
              <a:t>Review the slide. </a:t>
            </a:r>
          </a:p>
          <a:p>
            <a:endParaRPr lang="en-US" dirty="0"/>
          </a:p>
        </p:txBody>
      </p:sp>
      <p:sp>
        <p:nvSpPr>
          <p:cNvPr id="4" name="Slide Number Placeholder 3"/>
          <p:cNvSpPr>
            <a:spLocks noGrp="1"/>
          </p:cNvSpPr>
          <p:nvPr>
            <p:ph type="sldNum" sz="quarter" idx="10"/>
          </p:nvPr>
        </p:nvSpPr>
        <p:spPr/>
        <p:txBody>
          <a:bodyPr/>
          <a:lstStyle/>
          <a:p>
            <a:fld id="{118B9744-DB0B-4840-B9D1-7F05BA2CD9AC}" type="slidenum">
              <a:rPr lang="en-US" smtClean="0"/>
              <a:t>18</a:t>
            </a:fld>
            <a:endParaRPr lang="en-US" dirty="0"/>
          </a:p>
        </p:txBody>
      </p:sp>
    </p:spTree>
    <p:extLst>
      <p:ext uri="{BB962C8B-B14F-4D97-AF65-F5344CB8AC3E}">
        <p14:creationId xmlns:p14="http://schemas.microsoft.com/office/powerpoint/2010/main" val="8695008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80000"/>
              </a:lnSpc>
            </a:pPr>
            <a:r>
              <a:rPr lang="en-US" altLang="en-US" sz="1200" dirty="0">
                <a:latin typeface="Arial" panose="020B0604020202020204" pitchFamily="34" charset="0"/>
              </a:rPr>
              <a:t>Review the slide. </a:t>
            </a:r>
          </a:p>
          <a:p>
            <a:endParaRPr lang="en-US" dirty="0"/>
          </a:p>
        </p:txBody>
      </p:sp>
      <p:sp>
        <p:nvSpPr>
          <p:cNvPr id="4" name="Slide Number Placeholder 3"/>
          <p:cNvSpPr>
            <a:spLocks noGrp="1"/>
          </p:cNvSpPr>
          <p:nvPr>
            <p:ph type="sldNum" sz="quarter" idx="10"/>
          </p:nvPr>
        </p:nvSpPr>
        <p:spPr/>
        <p:txBody>
          <a:bodyPr/>
          <a:lstStyle/>
          <a:p>
            <a:fld id="{118B9744-DB0B-4840-B9D1-7F05BA2CD9AC}" type="slidenum">
              <a:rPr lang="en-US" smtClean="0"/>
              <a:t>19</a:t>
            </a:fld>
            <a:endParaRPr lang="en-US" dirty="0"/>
          </a:p>
        </p:txBody>
      </p:sp>
    </p:spTree>
    <p:extLst>
      <p:ext uri="{BB962C8B-B14F-4D97-AF65-F5344CB8AC3E}">
        <p14:creationId xmlns:p14="http://schemas.microsoft.com/office/powerpoint/2010/main" val="41473827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80000"/>
              </a:lnSpc>
            </a:pPr>
            <a:r>
              <a:rPr lang="en-US" altLang="en-US" sz="1200" dirty="0">
                <a:latin typeface="Arial" panose="020B0604020202020204" pitchFamily="34" charset="0"/>
              </a:rPr>
              <a:t>Review the slide. </a:t>
            </a:r>
          </a:p>
          <a:p>
            <a:endParaRPr lang="en-US" dirty="0"/>
          </a:p>
        </p:txBody>
      </p:sp>
      <p:sp>
        <p:nvSpPr>
          <p:cNvPr id="4" name="Slide Number Placeholder 3"/>
          <p:cNvSpPr>
            <a:spLocks noGrp="1"/>
          </p:cNvSpPr>
          <p:nvPr>
            <p:ph type="sldNum" sz="quarter" idx="10"/>
          </p:nvPr>
        </p:nvSpPr>
        <p:spPr/>
        <p:txBody>
          <a:bodyPr/>
          <a:lstStyle/>
          <a:p>
            <a:fld id="{118B9744-DB0B-4840-B9D1-7F05BA2CD9AC}" type="slidenum">
              <a:rPr lang="en-US" smtClean="0"/>
              <a:t>20</a:t>
            </a:fld>
            <a:endParaRPr lang="en-US" dirty="0"/>
          </a:p>
        </p:txBody>
      </p:sp>
    </p:spTree>
    <p:extLst>
      <p:ext uri="{BB962C8B-B14F-4D97-AF65-F5344CB8AC3E}">
        <p14:creationId xmlns:p14="http://schemas.microsoft.com/office/powerpoint/2010/main" val="34319339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8192D8C-1F8F-4CC3-95EF-E876AA655352}" type="slidenum">
              <a:rPr lang="en-US" altLang="en-US"/>
              <a:pPr/>
              <a:t>3</a:t>
            </a:fld>
            <a:endParaRPr lang="en-US" altLang="en-US" dirty="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p:spPr>
        <p:txBody>
          <a:bodyPr/>
          <a:lstStyle/>
          <a:p>
            <a:pPr eaLnBrk="1" hangingPunct="1"/>
            <a:r>
              <a:rPr lang="en-US" altLang="en-US" dirty="0">
                <a:latin typeface="Arial" panose="020B0604020202020204" pitchFamily="34" charset="0"/>
              </a:rPr>
              <a:t>From this picture we can see that this man is displaying an aggressive facial expression.</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Let’s define: </a:t>
            </a:r>
            <a:r>
              <a:rPr lang="en-US" altLang="en-US" b="0" i="0" dirty="0">
                <a:latin typeface="Arial" panose="020B0604020202020204" pitchFamily="34" charset="0"/>
              </a:rPr>
              <a:t>What is aggression?  </a:t>
            </a:r>
          </a:p>
          <a:p>
            <a:pPr eaLnBrk="1" hangingPunct="1"/>
            <a:endParaRPr lang="en-US" altLang="en-US" b="0" i="0" dirty="0">
              <a:latin typeface="Arial" panose="020B0604020202020204" pitchFamily="34" charset="0"/>
            </a:endParaRPr>
          </a:p>
          <a:p>
            <a:pPr eaLnBrk="1" hangingPunct="1"/>
            <a:r>
              <a:rPr lang="en-US" altLang="en-US" b="0" i="0" dirty="0">
                <a:latin typeface="Arial" panose="020B0604020202020204" pitchFamily="34" charset="0"/>
              </a:rPr>
              <a:t>We know it when we see it, but what is it exactly?</a:t>
            </a:r>
          </a:p>
        </p:txBody>
      </p:sp>
    </p:spTree>
    <p:extLst>
      <p:ext uri="{BB962C8B-B14F-4D97-AF65-F5344CB8AC3E}">
        <p14:creationId xmlns:p14="http://schemas.microsoft.com/office/powerpoint/2010/main" val="3306230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take a look</a:t>
            </a:r>
            <a:r>
              <a:rPr lang="en-US" baseline="0" dirty="0"/>
              <a:t> at a few a</a:t>
            </a:r>
            <a:r>
              <a:rPr lang="en-US" dirty="0"/>
              <a:t>dditional action responses. </a:t>
            </a:r>
          </a:p>
        </p:txBody>
      </p:sp>
      <p:sp>
        <p:nvSpPr>
          <p:cNvPr id="4" name="Slide Number Placeholder 3"/>
          <p:cNvSpPr>
            <a:spLocks noGrp="1"/>
          </p:cNvSpPr>
          <p:nvPr>
            <p:ph type="sldNum" sz="quarter" idx="10"/>
          </p:nvPr>
        </p:nvSpPr>
        <p:spPr/>
        <p:txBody>
          <a:bodyPr/>
          <a:lstStyle/>
          <a:p>
            <a:fld id="{118B9744-DB0B-4840-B9D1-7F05BA2CD9AC}" type="slidenum">
              <a:rPr lang="en-US" smtClean="0"/>
              <a:t>21</a:t>
            </a:fld>
            <a:endParaRPr lang="en-US" dirty="0"/>
          </a:p>
        </p:txBody>
      </p:sp>
    </p:spTree>
    <p:extLst>
      <p:ext uri="{BB962C8B-B14F-4D97-AF65-F5344CB8AC3E}">
        <p14:creationId xmlns:p14="http://schemas.microsoft.com/office/powerpoint/2010/main" val="21923131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D3F8E51-6463-4980-8D8E-7C764DE87529}" type="slidenum">
              <a:rPr lang="en-US" altLang="en-US"/>
              <a:pPr/>
              <a:t>22</a:t>
            </a:fld>
            <a:endParaRPr lang="en-US" altLang="en-US" dirty="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pPr eaLnBrk="1" hangingPunct="1">
              <a:lnSpc>
                <a:spcPct val="80000"/>
              </a:lnSpc>
            </a:pPr>
            <a:r>
              <a:rPr lang="en-US" altLang="en-US" sz="900" dirty="0">
                <a:latin typeface="Arial" panose="020B0604020202020204" pitchFamily="34" charset="0"/>
              </a:rPr>
              <a:t>Review the slide. </a:t>
            </a:r>
          </a:p>
          <a:p>
            <a:pPr eaLnBrk="1" hangingPunct="1">
              <a:lnSpc>
                <a:spcPct val="80000"/>
              </a:lnSpc>
            </a:pPr>
            <a:endParaRPr lang="en-US" altLang="en-US" sz="900" dirty="0">
              <a:latin typeface="Arial" panose="020B0604020202020204" pitchFamily="34" charset="0"/>
            </a:endParaRPr>
          </a:p>
          <a:p>
            <a:pPr eaLnBrk="1" hangingPunct="1">
              <a:lnSpc>
                <a:spcPct val="80000"/>
              </a:lnSpc>
            </a:pPr>
            <a:endParaRPr lang="en-US" altLang="en-US" sz="900" dirty="0">
              <a:latin typeface="Arial" panose="020B0604020202020204" pitchFamily="34" charset="0"/>
            </a:endParaRPr>
          </a:p>
        </p:txBody>
      </p:sp>
    </p:spTree>
    <p:extLst>
      <p:ext uri="{BB962C8B-B14F-4D97-AF65-F5344CB8AC3E}">
        <p14:creationId xmlns:p14="http://schemas.microsoft.com/office/powerpoint/2010/main" val="289311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80000"/>
              </a:lnSpc>
            </a:pPr>
            <a:r>
              <a:rPr lang="en-US" altLang="en-US" sz="1200" dirty="0">
                <a:latin typeface="Arial" panose="020B0604020202020204" pitchFamily="34" charset="0"/>
              </a:rPr>
              <a:t>We may </a:t>
            </a:r>
            <a:r>
              <a:rPr lang="en-US" altLang="en-US" sz="1200" i="1" dirty="0">
                <a:latin typeface="Arial" panose="020B0604020202020204" pitchFamily="34" charset="0"/>
              </a:rPr>
              <a:t>gently</a:t>
            </a:r>
            <a:r>
              <a:rPr lang="en-US" altLang="en-US" sz="1200" dirty="0">
                <a:latin typeface="Arial" panose="020B0604020202020204" pitchFamily="34" charset="0"/>
              </a:rPr>
              <a:t> ask questions of the client because what they communicate to us has mixed messages.</a:t>
            </a:r>
          </a:p>
          <a:p>
            <a:pPr eaLnBrk="1" hangingPunct="1">
              <a:lnSpc>
                <a:spcPct val="80000"/>
              </a:lnSpc>
            </a:pPr>
            <a:endParaRPr lang="en-US" altLang="en-US" sz="1200" dirty="0">
              <a:latin typeface="Arial" panose="020B0604020202020204" pitchFamily="34" charset="0"/>
            </a:endParaRPr>
          </a:p>
          <a:p>
            <a:pPr eaLnBrk="1" hangingPunct="1">
              <a:lnSpc>
                <a:spcPct val="80000"/>
              </a:lnSpc>
            </a:pPr>
            <a:r>
              <a:rPr lang="en-US" altLang="en-US" sz="1200" dirty="0">
                <a:latin typeface="Arial" panose="020B0604020202020204" pitchFamily="34" charset="0"/>
              </a:rPr>
              <a:t>Review the slide. </a:t>
            </a:r>
          </a:p>
          <a:p>
            <a:endParaRPr lang="en-US" dirty="0"/>
          </a:p>
        </p:txBody>
      </p:sp>
      <p:sp>
        <p:nvSpPr>
          <p:cNvPr id="4" name="Slide Number Placeholder 3"/>
          <p:cNvSpPr>
            <a:spLocks noGrp="1"/>
          </p:cNvSpPr>
          <p:nvPr>
            <p:ph type="sldNum" sz="quarter" idx="10"/>
          </p:nvPr>
        </p:nvSpPr>
        <p:spPr/>
        <p:txBody>
          <a:bodyPr/>
          <a:lstStyle/>
          <a:p>
            <a:fld id="{118B9744-DB0B-4840-B9D1-7F05BA2CD9AC}" type="slidenum">
              <a:rPr lang="en-US" smtClean="0"/>
              <a:t>23</a:t>
            </a:fld>
            <a:endParaRPr lang="en-US" dirty="0"/>
          </a:p>
        </p:txBody>
      </p:sp>
    </p:spTree>
    <p:extLst>
      <p:ext uri="{BB962C8B-B14F-4D97-AF65-F5344CB8AC3E}">
        <p14:creationId xmlns:p14="http://schemas.microsoft.com/office/powerpoint/2010/main" val="2727671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80000"/>
              </a:lnSpc>
            </a:pPr>
            <a:r>
              <a:rPr lang="en-US" altLang="en-US" sz="1200" dirty="0">
                <a:latin typeface="Arial" panose="020B0604020202020204" pitchFamily="34" charset="0"/>
              </a:rPr>
              <a:t>Review the slide. </a:t>
            </a:r>
          </a:p>
          <a:p>
            <a:endParaRPr lang="en-US" dirty="0"/>
          </a:p>
        </p:txBody>
      </p:sp>
      <p:sp>
        <p:nvSpPr>
          <p:cNvPr id="4" name="Slide Number Placeholder 3"/>
          <p:cNvSpPr>
            <a:spLocks noGrp="1"/>
          </p:cNvSpPr>
          <p:nvPr>
            <p:ph type="sldNum" sz="quarter" idx="10"/>
          </p:nvPr>
        </p:nvSpPr>
        <p:spPr/>
        <p:txBody>
          <a:bodyPr/>
          <a:lstStyle/>
          <a:p>
            <a:fld id="{118B9744-DB0B-4840-B9D1-7F05BA2CD9AC}" type="slidenum">
              <a:rPr lang="en-US" smtClean="0"/>
              <a:t>24</a:t>
            </a:fld>
            <a:endParaRPr lang="en-US" dirty="0"/>
          </a:p>
        </p:txBody>
      </p:sp>
    </p:spTree>
    <p:extLst>
      <p:ext uri="{BB962C8B-B14F-4D97-AF65-F5344CB8AC3E}">
        <p14:creationId xmlns:p14="http://schemas.microsoft.com/office/powerpoint/2010/main" val="24434223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80000"/>
              </a:lnSpc>
            </a:pPr>
            <a:r>
              <a:rPr lang="en-US" altLang="en-US" sz="1200" dirty="0">
                <a:latin typeface="Arial" panose="020B0604020202020204" pitchFamily="34" charset="0"/>
              </a:rPr>
              <a:t>Review the slide. </a:t>
            </a:r>
          </a:p>
          <a:p>
            <a:endParaRPr lang="en-US" dirty="0"/>
          </a:p>
        </p:txBody>
      </p:sp>
      <p:sp>
        <p:nvSpPr>
          <p:cNvPr id="4" name="Slide Number Placeholder 3"/>
          <p:cNvSpPr>
            <a:spLocks noGrp="1"/>
          </p:cNvSpPr>
          <p:nvPr>
            <p:ph type="sldNum" sz="quarter" idx="10"/>
          </p:nvPr>
        </p:nvSpPr>
        <p:spPr/>
        <p:txBody>
          <a:bodyPr/>
          <a:lstStyle/>
          <a:p>
            <a:fld id="{118B9744-DB0B-4840-B9D1-7F05BA2CD9AC}" type="slidenum">
              <a:rPr lang="en-US" smtClean="0"/>
              <a:t>25</a:t>
            </a:fld>
            <a:endParaRPr lang="en-US" dirty="0"/>
          </a:p>
        </p:txBody>
      </p:sp>
    </p:spTree>
    <p:extLst>
      <p:ext uri="{BB962C8B-B14F-4D97-AF65-F5344CB8AC3E}">
        <p14:creationId xmlns:p14="http://schemas.microsoft.com/office/powerpoint/2010/main" val="12279561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a:t>
            </a:r>
            <a:r>
              <a:rPr lang="en-US" baseline="0" dirty="0"/>
              <a:t> we will review some special considerations related to verbal aggression. </a:t>
            </a:r>
            <a:endParaRPr lang="en-US" dirty="0"/>
          </a:p>
        </p:txBody>
      </p:sp>
      <p:sp>
        <p:nvSpPr>
          <p:cNvPr id="4" name="Slide Number Placeholder 3"/>
          <p:cNvSpPr>
            <a:spLocks noGrp="1"/>
          </p:cNvSpPr>
          <p:nvPr>
            <p:ph type="sldNum" sz="quarter" idx="10"/>
          </p:nvPr>
        </p:nvSpPr>
        <p:spPr/>
        <p:txBody>
          <a:bodyPr/>
          <a:lstStyle/>
          <a:p>
            <a:pPr>
              <a:defRPr/>
            </a:pPr>
            <a:fld id="{892CCC6F-9DDF-4315-BAE4-91BF1DDAF99B}" type="slidenum">
              <a:rPr lang="en-US" altLang="en-US" smtClean="0"/>
              <a:pPr>
                <a:defRPr/>
              </a:pPr>
              <a:t>26</a:t>
            </a:fld>
            <a:endParaRPr lang="en-US" altLang="en-US"/>
          </a:p>
        </p:txBody>
      </p:sp>
    </p:spTree>
    <p:extLst>
      <p:ext uri="{BB962C8B-B14F-4D97-AF65-F5344CB8AC3E}">
        <p14:creationId xmlns:p14="http://schemas.microsoft.com/office/powerpoint/2010/main" val="39785443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C055533-E152-4F43-8CE5-3F8202B0D397}" type="slidenum">
              <a:rPr lang="en-US" altLang="en-US"/>
              <a:pPr/>
              <a:t>27</a:t>
            </a:fld>
            <a:endParaRPr lang="en-US" altLang="en-US" dirty="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p:spPr>
        <p:txBody>
          <a:bodyPr/>
          <a:lstStyle/>
          <a:p>
            <a:pPr eaLnBrk="1" hangingPunct="1">
              <a:lnSpc>
                <a:spcPct val="80000"/>
              </a:lnSpc>
            </a:pPr>
            <a:r>
              <a:rPr lang="en-US" altLang="en-US" sz="800" dirty="0">
                <a:latin typeface="Arial" panose="020B0604020202020204" pitchFamily="34" charset="0"/>
              </a:rPr>
              <a:t>Review the slide. </a:t>
            </a:r>
            <a:endParaRPr lang="en-US" altLang="en-US" sz="800" b="0" dirty="0"/>
          </a:p>
        </p:txBody>
      </p:sp>
    </p:spTree>
    <p:extLst>
      <p:ext uri="{BB962C8B-B14F-4D97-AF65-F5344CB8AC3E}">
        <p14:creationId xmlns:p14="http://schemas.microsoft.com/office/powerpoint/2010/main" val="1626439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80000"/>
              </a:lnSpc>
            </a:pPr>
            <a:r>
              <a:rPr lang="en-US" altLang="en-US" sz="1200" dirty="0">
                <a:latin typeface="Arial" panose="020B0604020202020204" pitchFamily="34" charset="0"/>
              </a:rPr>
              <a:t>Review the slide. </a:t>
            </a:r>
            <a:endParaRPr lang="en-US" sz="1200" b="0" dirty="0"/>
          </a:p>
          <a:p>
            <a:endParaRPr lang="en-US" dirty="0"/>
          </a:p>
        </p:txBody>
      </p:sp>
      <p:sp>
        <p:nvSpPr>
          <p:cNvPr id="4" name="Slide Number Placeholder 3"/>
          <p:cNvSpPr>
            <a:spLocks noGrp="1"/>
          </p:cNvSpPr>
          <p:nvPr>
            <p:ph type="sldNum" sz="quarter" idx="10"/>
          </p:nvPr>
        </p:nvSpPr>
        <p:spPr/>
        <p:txBody>
          <a:bodyPr/>
          <a:lstStyle/>
          <a:p>
            <a:fld id="{118B9744-DB0B-4840-B9D1-7F05BA2CD9AC}" type="slidenum">
              <a:rPr lang="en-US" smtClean="0"/>
              <a:t>28</a:t>
            </a:fld>
            <a:endParaRPr lang="en-US" dirty="0"/>
          </a:p>
        </p:txBody>
      </p:sp>
    </p:spTree>
    <p:extLst>
      <p:ext uri="{BB962C8B-B14F-4D97-AF65-F5344CB8AC3E}">
        <p14:creationId xmlns:p14="http://schemas.microsoft.com/office/powerpoint/2010/main" val="27181259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80000"/>
              </a:lnSpc>
            </a:pPr>
            <a:r>
              <a:rPr lang="en-US" altLang="en-US" sz="1200" dirty="0">
                <a:latin typeface="Arial" panose="020B0604020202020204" pitchFamily="34" charset="0"/>
              </a:rPr>
              <a:t>Review the slide. </a:t>
            </a:r>
            <a:endParaRPr lang="en-US" sz="1200" dirty="0"/>
          </a:p>
          <a:p>
            <a:pPr eaLnBrk="1" hangingPunct="1">
              <a:lnSpc>
                <a:spcPct val="80000"/>
              </a:lnSpc>
            </a:pPr>
            <a:endParaRPr lang="en-US" dirty="0"/>
          </a:p>
        </p:txBody>
      </p:sp>
      <p:sp>
        <p:nvSpPr>
          <p:cNvPr id="4" name="Slide Number Placeholder 3"/>
          <p:cNvSpPr>
            <a:spLocks noGrp="1"/>
          </p:cNvSpPr>
          <p:nvPr>
            <p:ph type="sldNum" sz="quarter" idx="10"/>
          </p:nvPr>
        </p:nvSpPr>
        <p:spPr/>
        <p:txBody>
          <a:bodyPr/>
          <a:lstStyle/>
          <a:p>
            <a:fld id="{118B9744-DB0B-4840-B9D1-7F05BA2CD9AC}" type="slidenum">
              <a:rPr lang="en-US" smtClean="0"/>
              <a:t>29</a:t>
            </a:fld>
            <a:endParaRPr lang="en-US" dirty="0"/>
          </a:p>
        </p:txBody>
      </p:sp>
    </p:spTree>
    <p:extLst>
      <p:ext uri="{BB962C8B-B14F-4D97-AF65-F5344CB8AC3E}">
        <p14:creationId xmlns:p14="http://schemas.microsoft.com/office/powerpoint/2010/main" val="38885310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80000"/>
              </a:lnSpc>
            </a:pPr>
            <a:r>
              <a:rPr lang="en-US" altLang="en-US" sz="1200" dirty="0">
                <a:latin typeface="Arial" panose="020B0604020202020204" pitchFamily="34" charset="0"/>
              </a:rPr>
              <a:t>Review the slide. </a:t>
            </a:r>
          </a:p>
          <a:p>
            <a:endParaRPr lang="en-US" dirty="0"/>
          </a:p>
        </p:txBody>
      </p:sp>
      <p:sp>
        <p:nvSpPr>
          <p:cNvPr id="4" name="Slide Number Placeholder 3"/>
          <p:cNvSpPr>
            <a:spLocks noGrp="1"/>
          </p:cNvSpPr>
          <p:nvPr>
            <p:ph type="sldNum" sz="quarter" idx="10"/>
          </p:nvPr>
        </p:nvSpPr>
        <p:spPr/>
        <p:txBody>
          <a:bodyPr/>
          <a:lstStyle/>
          <a:p>
            <a:fld id="{118B9744-DB0B-4840-B9D1-7F05BA2CD9AC}" type="slidenum">
              <a:rPr lang="en-US" smtClean="0"/>
              <a:t>30</a:t>
            </a:fld>
            <a:endParaRPr lang="en-US" dirty="0"/>
          </a:p>
        </p:txBody>
      </p:sp>
    </p:spTree>
    <p:extLst>
      <p:ext uri="{BB962C8B-B14F-4D97-AF65-F5344CB8AC3E}">
        <p14:creationId xmlns:p14="http://schemas.microsoft.com/office/powerpoint/2010/main" val="42326309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p:spPr>
        <p:txBody>
          <a:bodyPr/>
          <a:lstStyle/>
          <a:p>
            <a:r>
              <a:rPr lang="en-US" altLang="en-US" dirty="0">
                <a:latin typeface="Arial" panose="020B0604020202020204" pitchFamily="34" charset="0"/>
              </a:rPr>
              <a:t>When we look up the definition of aggression we can find many meanings.</a:t>
            </a:r>
          </a:p>
          <a:p>
            <a:endParaRPr lang="en-US" altLang="en-US" dirty="0">
              <a:latin typeface="Arial" panose="020B0604020202020204" pitchFamily="34" charset="0"/>
            </a:endParaRPr>
          </a:p>
          <a:p>
            <a:r>
              <a:rPr lang="en-US" altLang="en-US" dirty="0">
                <a:latin typeface="Arial" panose="020B0604020202020204" pitchFamily="34" charset="0"/>
              </a:rPr>
              <a:t>According to Wikipedia, aggression is overt, often harmful, social interaction with the intention of inflicting damage or other unpleasantness upon another individual. It may occur either in retaliation or without provocation. </a:t>
            </a:r>
          </a:p>
          <a:p>
            <a:endParaRPr lang="en-US" altLang="en-US" dirty="0">
              <a:latin typeface="Arial" panose="020B0604020202020204" pitchFamily="34" charset="0"/>
            </a:endParaRPr>
          </a:p>
          <a:p>
            <a:r>
              <a:rPr lang="en-US" altLang="en-US" dirty="0">
                <a:latin typeface="Arial" panose="020B0604020202020204" pitchFamily="34" charset="0"/>
              </a:rPr>
              <a:t>For the purpose of this session we will define an aggressive patient as one who has the potential to harm or is harming themselves or others.</a:t>
            </a:r>
          </a:p>
          <a:p>
            <a:endParaRPr lang="en-US" altLang="en-US" dirty="0">
              <a:latin typeface="Arial" panose="020B0604020202020204" pitchFamily="34" charset="0"/>
            </a:endParaRPr>
          </a:p>
          <a:p>
            <a:r>
              <a:rPr lang="en-US" altLang="en-US" dirty="0">
                <a:latin typeface="Arial" panose="020B0604020202020204" pitchFamily="34" charset="0"/>
              </a:rPr>
              <a:t>In humans, aggression can be verbal or physical. I suspect at one time or another many of us has experienced aggression from someone we have been in contact with. </a:t>
            </a:r>
          </a:p>
          <a:p>
            <a:endParaRPr lang="en-US" altLang="en-US" dirty="0">
              <a:latin typeface="Arial" panose="020B0604020202020204" pitchFamily="34" charset="0"/>
            </a:endParaRPr>
          </a:p>
          <a:p>
            <a:r>
              <a:rPr lang="en-US" altLang="en-US" dirty="0">
                <a:latin typeface="Arial" panose="020B0604020202020204" pitchFamily="34" charset="0"/>
              </a:rPr>
              <a:t>As humans there are many motivations for aggression. Think about the following motivations:</a:t>
            </a:r>
          </a:p>
          <a:p>
            <a:pPr marL="171450" indent="-171450">
              <a:buFont typeface="Arial" panose="020B0604020202020204" pitchFamily="34" charset="0"/>
              <a:buChar char="•"/>
            </a:pPr>
            <a:r>
              <a:rPr lang="en-US" altLang="en-US" dirty="0">
                <a:latin typeface="Arial" panose="020B0604020202020204" pitchFamily="34" charset="0"/>
              </a:rPr>
              <a:t>Affective/emotionally-triggered: when we experience </a:t>
            </a:r>
            <a:r>
              <a:rPr lang="en-US" sz="1200" b="0" i="0" kern="1200" dirty="0">
                <a:solidFill>
                  <a:schemeClr val="tx1"/>
                </a:solidFill>
                <a:effectLst/>
                <a:latin typeface="+mn-lt"/>
                <a:ea typeface="+mn-ea"/>
                <a:cs typeface="+mn-cs"/>
              </a:rPr>
              <a:t>feelings of anger and frustration we are unable to control our affect and lose control.  </a:t>
            </a:r>
            <a:endParaRPr lang="en-US" altLang="en-US" dirty="0">
              <a:latin typeface="Arial" panose="020B0604020202020204" pitchFamily="34" charset="0"/>
            </a:endParaRPr>
          </a:p>
          <a:p>
            <a:pPr marL="171450" indent="-171450">
              <a:buFont typeface="Arial" panose="020B0604020202020204" pitchFamily="34" charset="0"/>
              <a:buChar char="•"/>
            </a:pPr>
            <a:r>
              <a:rPr lang="en-US" altLang="en-US" dirty="0">
                <a:latin typeface="Arial" panose="020B0604020202020204" pitchFamily="34" charset="0"/>
              </a:rPr>
              <a:t>Instrumental/provocative: our motivator is to maintain </a:t>
            </a:r>
            <a:r>
              <a:rPr lang="en-US" sz="1200" b="0" i="0" kern="1200" dirty="0">
                <a:solidFill>
                  <a:schemeClr val="tx1"/>
                </a:solidFill>
                <a:effectLst/>
                <a:latin typeface="+mn-lt"/>
                <a:ea typeface="+mn-ea"/>
                <a:cs typeface="+mn-cs"/>
              </a:rPr>
              <a:t>order to achieve a goal or positive outcome in a controlled way.</a:t>
            </a:r>
            <a:endParaRPr lang="en-US" altLang="en-US" dirty="0">
              <a:latin typeface="Arial" panose="020B0604020202020204" pitchFamily="34" charset="0"/>
            </a:endParaRPr>
          </a:p>
          <a:p>
            <a:endParaRPr lang="en-US" altLang="en-US" dirty="0">
              <a:latin typeface="Arial" panose="020B0604020202020204" pitchFamily="34" charset="0"/>
            </a:endParaRPr>
          </a:p>
          <a:p>
            <a:endParaRPr lang="en-US" altLang="en-US" dirty="0">
              <a:latin typeface="Arial" panose="020B0604020202020204" pitchFamily="34" charset="0"/>
            </a:endParaRPr>
          </a:p>
        </p:txBody>
      </p:sp>
      <p:sp>
        <p:nvSpPr>
          <p:cNvPr id="43012"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9987F43-3082-4ED7-8645-1EEBB0B1A182}" type="slidenum">
              <a:rPr lang="en-US" altLang="en-US"/>
              <a:pPr/>
              <a:t>4</a:t>
            </a:fld>
            <a:endParaRPr lang="en-US" altLang="en-US" dirty="0"/>
          </a:p>
        </p:txBody>
      </p:sp>
    </p:spTree>
    <p:extLst>
      <p:ext uri="{BB962C8B-B14F-4D97-AF65-F5344CB8AC3E}">
        <p14:creationId xmlns:p14="http://schemas.microsoft.com/office/powerpoint/2010/main" val="36936593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the slide. </a:t>
            </a:r>
          </a:p>
        </p:txBody>
      </p:sp>
      <p:sp>
        <p:nvSpPr>
          <p:cNvPr id="4" name="Slide Number Placeholder 3"/>
          <p:cNvSpPr>
            <a:spLocks noGrp="1"/>
          </p:cNvSpPr>
          <p:nvPr>
            <p:ph type="sldNum" sz="quarter" idx="10"/>
          </p:nvPr>
        </p:nvSpPr>
        <p:spPr/>
        <p:txBody>
          <a:bodyPr/>
          <a:lstStyle/>
          <a:p>
            <a:fld id="{118B9744-DB0B-4840-B9D1-7F05BA2CD9AC}" type="slidenum">
              <a:rPr lang="en-US" smtClean="0"/>
              <a:t>31</a:t>
            </a:fld>
            <a:endParaRPr lang="en-US" dirty="0"/>
          </a:p>
        </p:txBody>
      </p:sp>
    </p:spTree>
    <p:extLst>
      <p:ext uri="{BB962C8B-B14F-4D97-AF65-F5344CB8AC3E}">
        <p14:creationId xmlns:p14="http://schemas.microsoft.com/office/powerpoint/2010/main" val="26270735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459D9D9-6DEE-4D6B-AF52-FB3E8FC5C0F2}" type="slidenum">
              <a:rPr lang="en-US" altLang="en-US"/>
              <a:pPr/>
              <a:t>32</a:t>
            </a:fld>
            <a:endParaRPr lang="en-US" altLang="en-US" dirty="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p:spPr>
        <p:txBody>
          <a:bodyPr/>
          <a:lstStyle/>
          <a:p>
            <a:pPr eaLnBrk="1" hangingPunct="1">
              <a:lnSpc>
                <a:spcPct val="90000"/>
              </a:lnSpc>
            </a:pPr>
            <a:r>
              <a:rPr lang="en-US" altLang="en-US" sz="1000" dirty="0">
                <a:latin typeface="Arial" panose="020B0604020202020204" pitchFamily="34" charset="0"/>
              </a:rPr>
              <a:t>Unfortunately there are some situations where clients do become physically aggressive and our goal is to manage our safety. There are certain strategies to keep yourself safe:</a:t>
            </a:r>
          </a:p>
          <a:p>
            <a:pPr eaLnBrk="1" hangingPunct="1">
              <a:lnSpc>
                <a:spcPct val="90000"/>
              </a:lnSpc>
            </a:pPr>
            <a:endParaRPr lang="en-US" altLang="en-US" sz="1000" dirty="0">
              <a:latin typeface="Arial" panose="020B0604020202020204" pitchFamily="34" charset="0"/>
            </a:endParaRPr>
          </a:p>
          <a:p>
            <a:pPr marL="171450" indent="-171450" eaLnBrk="1" hangingPunct="1">
              <a:lnSpc>
                <a:spcPct val="90000"/>
              </a:lnSpc>
              <a:buFont typeface="Arial" panose="020B0604020202020204" pitchFamily="34" charset="0"/>
              <a:buChar char="•"/>
            </a:pPr>
            <a:r>
              <a:rPr lang="en-US" altLang="en-US" sz="1000" dirty="0">
                <a:latin typeface="Arial" panose="020B0604020202020204" pitchFamily="34" charset="0"/>
              </a:rPr>
              <a:t>Step back: Do only what has to be done, such as food, and getting medications. If you try to intervene with normal activities you are increasing the risk to you and your patient. </a:t>
            </a:r>
          </a:p>
          <a:p>
            <a:pPr marL="171450" indent="-171450" eaLnBrk="1" hangingPunct="1">
              <a:lnSpc>
                <a:spcPct val="90000"/>
              </a:lnSpc>
              <a:buFont typeface="Arial" panose="020B0604020202020204" pitchFamily="34" charset="0"/>
              <a:buChar char="•"/>
            </a:pPr>
            <a:endParaRPr lang="en-US" altLang="en-US" sz="1000" dirty="0">
              <a:latin typeface="Arial" panose="020B0604020202020204" pitchFamily="34" charset="0"/>
            </a:endParaRPr>
          </a:p>
          <a:p>
            <a:pPr marL="171450" indent="-171450" eaLnBrk="1" hangingPunct="1">
              <a:lnSpc>
                <a:spcPct val="90000"/>
              </a:lnSpc>
              <a:buFont typeface="Arial" panose="020B0604020202020204" pitchFamily="34" charset="0"/>
              <a:buChar char="•"/>
            </a:pPr>
            <a:r>
              <a:rPr lang="en-US" altLang="en-US" sz="1000" dirty="0">
                <a:latin typeface="Arial" panose="020B0604020202020204" pitchFamily="34" charset="0"/>
              </a:rPr>
              <a:t>Use care in body language: Be sure to approach you patient from the front.  Do not turn your back. Give the patient plenty of space. Use a calm tone of voice and reduce the stimuli around the person. </a:t>
            </a:r>
          </a:p>
          <a:p>
            <a:pPr marL="171450" indent="-171450" eaLnBrk="1" hangingPunct="1">
              <a:lnSpc>
                <a:spcPct val="90000"/>
              </a:lnSpc>
              <a:buFont typeface="Arial" panose="020B0604020202020204" pitchFamily="34" charset="0"/>
              <a:buChar char="•"/>
            </a:pPr>
            <a:endParaRPr lang="en-US" altLang="en-US" sz="1000" dirty="0">
              <a:latin typeface="Arial" panose="020B0604020202020204" pitchFamily="34" charset="0"/>
            </a:endParaRPr>
          </a:p>
          <a:p>
            <a:pPr marL="171450" indent="-171450" eaLnBrk="1" hangingPunct="1">
              <a:lnSpc>
                <a:spcPct val="90000"/>
              </a:lnSpc>
              <a:buFont typeface="Arial" panose="020B0604020202020204" pitchFamily="34" charset="0"/>
              <a:buChar char="•"/>
            </a:pPr>
            <a:r>
              <a:rPr lang="en-US" altLang="en-US" sz="1000" dirty="0">
                <a:latin typeface="Arial" panose="020B0604020202020204" pitchFamily="34" charset="0"/>
              </a:rPr>
              <a:t>Be alert: If an aggressive episode has happened it will most likely reoccur.  Be prepared. </a:t>
            </a:r>
          </a:p>
          <a:p>
            <a:pPr marL="171450" indent="-171450" eaLnBrk="1" hangingPunct="1">
              <a:lnSpc>
                <a:spcPct val="90000"/>
              </a:lnSpc>
              <a:buFont typeface="Arial" panose="020B0604020202020204" pitchFamily="34" charset="0"/>
              <a:buChar char="•"/>
            </a:pPr>
            <a:endParaRPr lang="en-US" altLang="en-US" sz="1000" dirty="0">
              <a:latin typeface="Arial" panose="020B0604020202020204" pitchFamily="34" charset="0"/>
            </a:endParaRPr>
          </a:p>
          <a:p>
            <a:pPr marL="171450" indent="-171450" eaLnBrk="1" hangingPunct="1">
              <a:lnSpc>
                <a:spcPct val="90000"/>
              </a:lnSpc>
              <a:buFont typeface="Arial" panose="020B0604020202020204" pitchFamily="34" charset="0"/>
              <a:buChar char="•"/>
            </a:pPr>
            <a:r>
              <a:rPr lang="en-US" altLang="en-US" sz="1000" dirty="0">
                <a:latin typeface="Arial" panose="020B0604020202020204" pitchFamily="34" charset="0"/>
              </a:rPr>
              <a:t>Get help: Working in a team is most effective.</a:t>
            </a:r>
          </a:p>
          <a:p>
            <a:pPr marL="171450" indent="-171450" eaLnBrk="1" hangingPunct="1">
              <a:lnSpc>
                <a:spcPct val="90000"/>
              </a:lnSpc>
              <a:buFont typeface="Arial" panose="020B0604020202020204" pitchFamily="34" charset="0"/>
              <a:buChar char="•"/>
            </a:pPr>
            <a:endParaRPr lang="en-US" altLang="en-US" sz="1000" dirty="0">
              <a:latin typeface="Arial" panose="020B0604020202020204" pitchFamily="34" charset="0"/>
            </a:endParaRPr>
          </a:p>
          <a:p>
            <a:pPr marL="171450" indent="-171450" eaLnBrk="1" hangingPunct="1">
              <a:lnSpc>
                <a:spcPct val="90000"/>
              </a:lnSpc>
              <a:buFont typeface="Arial" panose="020B0604020202020204" pitchFamily="34" charset="0"/>
              <a:buChar char="•"/>
            </a:pPr>
            <a:r>
              <a:rPr lang="en-US" altLang="en-US" sz="1000" dirty="0">
                <a:latin typeface="Arial" panose="020B0604020202020204" pitchFamily="34" charset="0"/>
              </a:rPr>
              <a:t>Act defensively: Almost anything can be used as a weapon. Remain alert and aware of possible scenarios in the aggressive episode.</a:t>
            </a:r>
          </a:p>
          <a:p>
            <a:pPr eaLnBrk="1" hangingPunct="1">
              <a:lnSpc>
                <a:spcPct val="90000"/>
              </a:lnSpc>
            </a:pPr>
            <a:endParaRPr lang="en-US" altLang="en-US" sz="1000" dirty="0">
              <a:latin typeface="Arial" panose="020B0604020202020204" pitchFamily="34" charset="0"/>
            </a:endParaRPr>
          </a:p>
        </p:txBody>
      </p:sp>
    </p:spTree>
    <p:extLst>
      <p:ext uri="{BB962C8B-B14F-4D97-AF65-F5344CB8AC3E}">
        <p14:creationId xmlns:p14="http://schemas.microsoft.com/office/powerpoint/2010/main" val="6763036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for a volunteer to read the case example.</a:t>
            </a:r>
          </a:p>
        </p:txBody>
      </p:sp>
      <p:sp>
        <p:nvSpPr>
          <p:cNvPr id="4" name="Slide Number Placeholder 3"/>
          <p:cNvSpPr>
            <a:spLocks noGrp="1"/>
          </p:cNvSpPr>
          <p:nvPr>
            <p:ph type="sldNum" sz="quarter" idx="10"/>
          </p:nvPr>
        </p:nvSpPr>
        <p:spPr/>
        <p:txBody>
          <a:bodyPr/>
          <a:lstStyle/>
          <a:p>
            <a:pPr>
              <a:defRPr/>
            </a:pPr>
            <a:fld id="{892CCC6F-9DDF-4315-BAE4-91BF1DDAF99B}" type="slidenum">
              <a:rPr lang="en-US" altLang="en-US" smtClean="0"/>
              <a:pPr>
                <a:defRPr/>
              </a:pPr>
              <a:t>33</a:t>
            </a:fld>
            <a:endParaRPr lang="en-US" altLang="en-US"/>
          </a:p>
        </p:txBody>
      </p:sp>
    </p:spTree>
    <p:extLst>
      <p:ext uri="{BB962C8B-B14F-4D97-AF65-F5344CB8AC3E}">
        <p14:creationId xmlns:p14="http://schemas.microsoft.com/office/powerpoint/2010/main" val="8336773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the question. </a:t>
            </a:r>
          </a:p>
          <a:p>
            <a:endParaRPr lang="en-US" dirty="0"/>
          </a:p>
          <a:p>
            <a:r>
              <a:rPr lang="en-US" dirty="0"/>
              <a:t>Ask for a volunteer to reach each point. </a:t>
            </a:r>
          </a:p>
          <a:p>
            <a:endParaRPr lang="en-US" dirty="0"/>
          </a:p>
          <a:p>
            <a:r>
              <a:rPr lang="en-US" dirty="0"/>
              <a:t>Ask participants to comment on each point. </a:t>
            </a:r>
          </a:p>
        </p:txBody>
      </p:sp>
      <p:sp>
        <p:nvSpPr>
          <p:cNvPr id="4" name="Slide Number Placeholder 3"/>
          <p:cNvSpPr>
            <a:spLocks noGrp="1"/>
          </p:cNvSpPr>
          <p:nvPr>
            <p:ph type="sldNum" sz="quarter" idx="10"/>
          </p:nvPr>
        </p:nvSpPr>
        <p:spPr/>
        <p:txBody>
          <a:bodyPr/>
          <a:lstStyle/>
          <a:p>
            <a:pPr>
              <a:defRPr/>
            </a:pPr>
            <a:fld id="{892CCC6F-9DDF-4315-BAE4-91BF1DDAF99B}" type="slidenum">
              <a:rPr lang="en-US" altLang="en-US" smtClean="0"/>
              <a:pPr>
                <a:defRPr/>
              </a:pPr>
              <a:t>34</a:t>
            </a:fld>
            <a:endParaRPr lang="en-US" altLang="en-US"/>
          </a:p>
        </p:txBody>
      </p:sp>
    </p:spTree>
    <p:extLst>
      <p:ext uri="{BB962C8B-B14F-4D97-AF65-F5344CB8AC3E}">
        <p14:creationId xmlns:p14="http://schemas.microsoft.com/office/powerpoint/2010/main" val="17012921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look at additional ways to manage difficult situations. </a:t>
            </a:r>
          </a:p>
        </p:txBody>
      </p:sp>
      <p:sp>
        <p:nvSpPr>
          <p:cNvPr id="4" name="Slide Number Placeholder 3"/>
          <p:cNvSpPr>
            <a:spLocks noGrp="1"/>
          </p:cNvSpPr>
          <p:nvPr>
            <p:ph type="sldNum" sz="quarter" idx="10"/>
          </p:nvPr>
        </p:nvSpPr>
        <p:spPr/>
        <p:txBody>
          <a:bodyPr/>
          <a:lstStyle/>
          <a:p>
            <a:fld id="{118B9744-DB0B-4840-B9D1-7F05BA2CD9AC}" type="slidenum">
              <a:rPr lang="en-US" smtClean="0"/>
              <a:t>35</a:t>
            </a:fld>
            <a:endParaRPr lang="en-US" dirty="0"/>
          </a:p>
        </p:txBody>
      </p:sp>
    </p:spTree>
    <p:extLst>
      <p:ext uri="{BB962C8B-B14F-4D97-AF65-F5344CB8AC3E}">
        <p14:creationId xmlns:p14="http://schemas.microsoft.com/office/powerpoint/2010/main" val="3496879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51A4159-3C28-4554-9B8E-82C09230A933}" type="slidenum">
              <a:rPr lang="en-US" altLang="en-US"/>
              <a:pPr/>
              <a:t>36</a:t>
            </a:fld>
            <a:endParaRPr lang="en-US" altLang="en-US" dirty="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p:spPr>
        <p:txBody>
          <a:bodyPr/>
          <a:lstStyle/>
          <a:p>
            <a:pPr eaLnBrk="1" hangingPunct="1">
              <a:lnSpc>
                <a:spcPct val="90000"/>
              </a:lnSpc>
            </a:pPr>
            <a:r>
              <a:rPr lang="en-US" altLang="en-US" sz="1000" dirty="0">
                <a:latin typeface="Arial" panose="020B0604020202020204" pitchFamily="34" charset="0"/>
              </a:rPr>
              <a:t>Four variables to consider when managing a challenging situation are:</a:t>
            </a:r>
            <a:br>
              <a:rPr lang="en-US" altLang="en-US" sz="1000" dirty="0">
                <a:latin typeface="Arial" panose="020B0604020202020204" pitchFamily="34" charset="0"/>
              </a:rPr>
            </a:br>
            <a:endParaRPr lang="en-US" altLang="en-US" sz="1000" dirty="0">
              <a:latin typeface="Arial" panose="020B0604020202020204" pitchFamily="34" charset="0"/>
            </a:endParaRPr>
          </a:p>
          <a:p>
            <a:pPr eaLnBrk="1" hangingPunct="1">
              <a:lnSpc>
                <a:spcPct val="90000"/>
              </a:lnSpc>
            </a:pPr>
            <a:r>
              <a:rPr lang="en-US" altLang="en-US" sz="1000" b="1" dirty="0">
                <a:latin typeface="Arial" panose="020B0604020202020204" pitchFamily="34" charset="0"/>
              </a:rPr>
              <a:t>Yourself</a:t>
            </a:r>
          </a:p>
          <a:p>
            <a:pPr eaLnBrk="1" hangingPunct="1">
              <a:lnSpc>
                <a:spcPct val="90000"/>
              </a:lnSpc>
            </a:pPr>
            <a:r>
              <a:rPr lang="en-US" altLang="en-US" sz="1000" dirty="0">
                <a:latin typeface="Arial" panose="020B0604020202020204" pitchFamily="34" charset="0"/>
              </a:rPr>
              <a:t>Emotionally: Maintaining composure as exhibited by tone of voice, rate of speech, use of force and body language.</a:t>
            </a:r>
          </a:p>
          <a:p>
            <a:pPr eaLnBrk="1" hangingPunct="1">
              <a:lnSpc>
                <a:spcPct val="90000"/>
              </a:lnSpc>
            </a:pPr>
            <a:r>
              <a:rPr lang="en-US" altLang="en-US" sz="1000" dirty="0">
                <a:latin typeface="Arial" panose="020B0604020202020204" pitchFamily="34" charset="0"/>
              </a:rPr>
              <a:t>Physically: In your use of your hands and feet, body posture, and position in relations to others.</a:t>
            </a:r>
          </a:p>
          <a:p>
            <a:pPr eaLnBrk="1" hangingPunct="1">
              <a:lnSpc>
                <a:spcPct val="90000"/>
              </a:lnSpc>
            </a:pPr>
            <a:endParaRPr lang="en-US" altLang="en-US" sz="1000" dirty="0">
              <a:latin typeface="Arial" panose="020B0604020202020204" pitchFamily="34" charset="0"/>
            </a:endParaRPr>
          </a:p>
          <a:p>
            <a:pPr eaLnBrk="1" hangingPunct="1">
              <a:lnSpc>
                <a:spcPct val="90000"/>
              </a:lnSpc>
            </a:pPr>
            <a:r>
              <a:rPr lang="en-US" altLang="en-US" sz="1000" b="1" dirty="0">
                <a:latin typeface="Arial" panose="020B0604020202020204" pitchFamily="34" charset="0"/>
              </a:rPr>
              <a:t>The aggressive client</a:t>
            </a:r>
          </a:p>
          <a:p>
            <a:pPr eaLnBrk="1" hangingPunct="1">
              <a:lnSpc>
                <a:spcPct val="90000"/>
              </a:lnSpc>
            </a:pPr>
            <a:r>
              <a:rPr lang="en-US" altLang="en-US" sz="1000" dirty="0">
                <a:latin typeface="Arial" panose="020B0604020202020204" pitchFamily="34" charset="0"/>
              </a:rPr>
              <a:t>Verbally: Through empathy, redirection, offering alternatives, providing reassurance, or setting a limit.</a:t>
            </a:r>
          </a:p>
          <a:p>
            <a:pPr eaLnBrk="1" hangingPunct="1">
              <a:lnSpc>
                <a:spcPct val="90000"/>
              </a:lnSpc>
            </a:pPr>
            <a:r>
              <a:rPr lang="en-US" altLang="en-US" sz="1000" dirty="0">
                <a:latin typeface="Arial" panose="020B0604020202020204" pitchFamily="34" charset="0"/>
              </a:rPr>
              <a:t>Physically: Using the least restrictive option necessary to prevent or avoid injury during emergency situations.</a:t>
            </a:r>
          </a:p>
          <a:p>
            <a:pPr eaLnBrk="1" hangingPunct="1">
              <a:lnSpc>
                <a:spcPct val="90000"/>
              </a:lnSpc>
            </a:pPr>
            <a:endParaRPr lang="en-US" altLang="en-US" sz="1000" dirty="0">
              <a:latin typeface="Arial" panose="020B0604020202020204" pitchFamily="34" charset="0"/>
            </a:endParaRPr>
          </a:p>
          <a:p>
            <a:pPr eaLnBrk="1" hangingPunct="1">
              <a:lnSpc>
                <a:spcPct val="90000"/>
              </a:lnSpc>
            </a:pPr>
            <a:r>
              <a:rPr lang="en-US" altLang="en-US" sz="1000" b="1" dirty="0">
                <a:latin typeface="Arial" panose="020B0604020202020204" pitchFamily="34" charset="0"/>
              </a:rPr>
              <a:t>Other people</a:t>
            </a:r>
          </a:p>
          <a:p>
            <a:pPr eaLnBrk="1" hangingPunct="1">
              <a:lnSpc>
                <a:spcPct val="90000"/>
              </a:lnSpc>
            </a:pPr>
            <a:r>
              <a:rPr lang="en-US" altLang="en-US" sz="1000" dirty="0">
                <a:latin typeface="Arial" panose="020B0604020202020204" pitchFamily="34" charset="0"/>
              </a:rPr>
              <a:t>Patients in the area may be scared, frightened, or angry.  For their safety and to prevent further escalation, it might be best to have them leave the immediate area.</a:t>
            </a:r>
          </a:p>
          <a:p>
            <a:pPr eaLnBrk="1" hangingPunct="1">
              <a:lnSpc>
                <a:spcPct val="90000"/>
              </a:lnSpc>
            </a:pPr>
            <a:r>
              <a:rPr lang="en-US" altLang="en-US" sz="1000" dirty="0">
                <a:latin typeface="Arial" panose="020B0604020202020204" pitchFamily="34" charset="0"/>
              </a:rPr>
              <a:t>Staff coming upon the scene after the incident is under way need to be briefed on the on the situation and given directions (calling for help, offering assistance, etc.)</a:t>
            </a:r>
          </a:p>
          <a:p>
            <a:pPr eaLnBrk="1" hangingPunct="1">
              <a:lnSpc>
                <a:spcPct val="90000"/>
              </a:lnSpc>
            </a:pPr>
            <a:endParaRPr lang="en-US" altLang="en-US" sz="1000" dirty="0">
              <a:latin typeface="Arial" panose="020B0604020202020204" pitchFamily="34" charset="0"/>
            </a:endParaRPr>
          </a:p>
          <a:p>
            <a:pPr eaLnBrk="1" hangingPunct="1">
              <a:lnSpc>
                <a:spcPct val="90000"/>
              </a:lnSpc>
            </a:pPr>
            <a:r>
              <a:rPr lang="en-US" altLang="en-US" sz="1000" b="1" dirty="0">
                <a:latin typeface="Arial" panose="020B0604020202020204" pitchFamily="34" charset="0"/>
              </a:rPr>
              <a:t>The environment</a:t>
            </a:r>
          </a:p>
          <a:p>
            <a:pPr eaLnBrk="1" hangingPunct="1">
              <a:lnSpc>
                <a:spcPct val="90000"/>
              </a:lnSpc>
            </a:pPr>
            <a:r>
              <a:rPr lang="en-US" altLang="en-US" sz="1000" dirty="0">
                <a:latin typeface="Arial" panose="020B0604020202020204" pitchFamily="34" charset="0"/>
              </a:rPr>
              <a:t>The environment should be free of dangerous items. Be aware of any object that may be used as a weapon. </a:t>
            </a:r>
          </a:p>
          <a:p>
            <a:pPr eaLnBrk="1" hangingPunct="1">
              <a:lnSpc>
                <a:spcPct val="90000"/>
              </a:lnSpc>
            </a:pPr>
            <a:r>
              <a:rPr lang="en-US" altLang="en-US" sz="1000" dirty="0">
                <a:latin typeface="Arial" panose="020B0604020202020204" pitchFamily="34" charset="0"/>
              </a:rPr>
              <a:t>If a patient needs space to wander allow that space. If a patient becomes upset being in a small room, allow them to access larger rooms. </a:t>
            </a:r>
          </a:p>
        </p:txBody>
      </p:sp>
    </p:spTree>
    <p:extLst>
      <p:ext uri="{BB962C8B-B14F-4D97-AF65-F5344CB8AC3E}">
        <p14:creationId xmlns:p14="http://schemas.microsoft.com/office/powerpoint/2010/main" val="238143581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Things to consider in managing yourself in the difficult situation:</a:t>
            </a:r>
          </a:p>
          <a:p>
            <a:pPr marL="342900" indent="-342900" eaLnBrk="1" hangingPunct="1">
              <a:buFont typeface="Arial" panose="020B0604020202020204" pitchFamily="34" charset="0"/>
              <a:buChar char="•"/>
            </a:pPr>
            <a:r>
              <a:rPr lang="en-US" altLang="en-US" b="0" dirty="0"/>
              <a:t>Self-care</a:t>
            </a:r>
          </a:p>
          <a:p>
            <a:pPr marL="342900" indent="-342900" eaLnBrk="1" hangingPunct="1">
              <a:buFont typeface="Arial" panose="020B0604020202020204" pitchFamily="34" charset="0"/>
              <a:buChar char="•"/>
            </a:pPr>
            <a:r>
              <a:rPr lang="en-US" altLang="en-US" b="0" dirty="0"/>
              <a:t>Calming and grounding techniques</a:t>
            </a:r>
          </a:p>
          <a:p>
            <a:pPr marL="342900" indent="-342900" eaLnBrk="1" hangingPunct="1">
              <a:buFont typeface="Arial" panose="020B0604020202020204" pitchFamily="34" charset="0"/>
              <a:buChar char="•"/>
            </a:pPr>
            <a:r>
              <a:rPr lang="en-US" altLang="en-US" b="0" dirty="0"/>
              <a:t>Knowing your limits, strengths, resources</a:t>
            </a:r>
          </a:p>
          <a:p>
            <a:pPr marL="628650" lvl="1" indent="-171450">
              <a:buFont typeface="Arial" panose="020B0604020202020204" pitchFamily="34" charset="0"/>
              <a:buChar char="•"/>
            </a:pPr>
            <a:r>
              <a:rPr lang="en-US" altLang="en-US" dirty="0"/>
              <a:t>Refer to proper services or experts through supervision, Employee Assistance Programs</a:t>
            </a:r>
            <a:endParaRPr lang="en-US" altLang="en-US" b="0" dirty="0"/>
          </a:p>
          <a:p>
            <a:pPr marL="342900" indent="-342900" eaLnBrk="1" hangingPunct="1">
              <a:buFont typeface="Arial" panose="020B0604020202020204" pitchFamily="34" charset="0"/>
              <a:buChar char="•"/>
            </a:pPr>
            <a:r>
              <a:rPr lang="en-US" altLang="en-US" b="0" dirty="0"/>
              <a:t>Understanding of trauma</a:t>
            </a:r>
          </a:p>
          <a:p>
            <a:pPr marL="342900" indent="-342900" eaLnBrk="1" hangingPunct="1">
              <a:buFont typeface="Arial" panose="020B0604020202020204" pitchFamily="34" charset="0"/>
              <a:buChar char="•"/>
            </a:pPr>
            <a:r>
              <a:rPr lang="en-US" altLang="en-US" b="0" dirty="0"/>
              <a:t>Clothing and appearance—sometimes how you dress could be triggering to your clients.</a:t>
            </a:r>
          </a:p>
          <a:p>
            <a:pPr marL="342900" indent="-342900" eaLnBrk="1" hangingPunct="1">
              <a:buFont typeface="Arial" panose="020B0604020202020204" pitchFamily="34" charset="0"/>
              <a:buChar char="•"/>
            </a:pPr>
            <a:r>
              <a:rPr lang="en-US" altLang="en-US" b="0" dirty="0"/>
              <a:t>Body language and movement—understand how your body language, your stance, or sudden movements can be triggering to the situation.</a:t>
            </a:r>
          </a:p>
          <a:p>
            <a:endParaRPr lang="en-US" dirty="0"/>
          </a:p>
        </p:txBody>
      </p:sp>
      <p:sp>
        <p:nvSpPr>
          <p:cNvPr id="4" name="Slide Number Placeholder 3"/>
          <p:cNvSpPr>
            <a:spLocks noGrp="1"/>
          </p:cNvSpPr>
          <p:nvPr>
            <p:ph type="sldNum" sz="quarter" idx="10"/>
          </p:nvPr>
        </p:nvSpPr>
        <p:spPr/>
        <p:txBody>
          <a:bodyPr/>
          <a:lstStyle/>
          <a:p>
            <a:fld id="{118B9744-DB0B-4840-B9D1-7F05BA2CD9AC}" type="slidenum">
              <a:rPr lang="en-US" smtClean="0"/>
              <a:t>37</a:t>
            </a:fld>
            <a:endParaRPr lang="en-US" dirty="0"/>
          </a:p>
        </p:txBody>
      </p:sp>
    </p:spTree>
    <p:extLst>
      <p:ext uri="{BB962C8B-B14F-4D97-AF65-F5344CB8AC3E}">
        <p14:creationId xmlns:p14="http://schemas.microsoft.com/office/powerpoint/2010/main" val="83286814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Things to consider in managing </a:t>
            </a:r>
            <a:r>
              <a:rPr lang="en-US" b="0" dirty="0"/>
              <a:t>the client</a:t>
            </a:r>
            <a:r>
              <a:rPr lang="en-US" b="1" dirty="0"/>
              <a:t> </a:t>
            </a:r>
            <a:r>
              <a:rPr lang="en-US" dirty="0"/>
              <a:t>in the difficult situation:</a:t>
            </a:r>
          </a:p>
          <a:p>
            <a:pPr marL="171450" indent="-171450" eaLnBrk="1" hangingPunct="1">
              <a:buFont typeface="Arial" panose="020B0604020202020204" pitchFamily="34" charset="0"/>
              <a:buChar char="•"/>
              <a:defRPr/>
            </a:pPr>
            <a:r>
              <a:rPr lang="en-US" sz="1200" b="0" dirty="0"/>
              <a:t>History of past aggression—do you know if your client has a history of past aggression? If not, read their medical records or collaborate with team members who may have worked with the client previously. </a:t>
            </a:r>
          </a:p>
          <a:p>
            <a:pPr marL="171450" indent="-171450" eaLnBrk="1" hangingPunct="1">
              <a:buFont typeface="Arial" panose="020B0604020202020204" pitchFamily="34" charset="0"/>
              <a:buChar char="•"/>
              <a:defRPr/>
            </a:pPr>
            <a:r>
              <a:rPr lang="en-US" sz="1200" b="0" dirty="0"/>
              <a:t>Demographics (including body size and strength)</a:t>
            </a:r>
          </a:p>
          <a:p>
            <a:pPr marL="171450" indent="-171450" eaLnBrk="1" hangingPunct="1">
              <a:buFont typeface="Arial" panose="020B0604020202020204" pitchFamily="34" charset="0"/>
              <a:buChar char="•"/>
              <a:defRPr/>
            </a:pPr>
            <a:r>
              <a:rPr lang="en-US" sz="1200" b="0" dirty="0"/>
              <a:t>History of past trauma</a:t>
            </a:r>
          </a:p>
          <a:p>
            <a:pPr marL="171450" indent="-171450" eaLnBrk="1" hangingPunct="1">
              <a:buFont typeface="Arial" panose="020B0604020202020204" pitchFamily="34" charset="0"/>
              <a:buChar char="•"/>
              <a:defRPr/>
            </a:pPr>
            <a:r>
              <a:rPr lang="en-US" sz="1200" b="0" dirty="0"/>
              <a:t>Type of drug used</a:t>
            </a:r>
          </a:p>
          <a:p>
            <a:pPr marL="171450" indent="-171450" eaLnBrk="1" hangingPunct="1">
              <a:buFont typeface="Arial" panose="020B0604020202020204" pitchFamily="34" charset="0"/>
              <a:buChar char="•"/>
              <a:defRPr/>
            </a:pPr>
            <a:r>
              <a:rPr lang="en-US" sz="1200" b="0" dirty="0"/>
              <a:t>Mental health status</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18B9744-DB0B-4840-B9D1-7F05BA2CD9AC}" type="slidenum">
              <a:rPr lang="en-US" smtClean="0"/>
              <a:t>38</a:t>
            </a:fld>
            <a:endParaRPr lang="en-US" dirty="0"/>
          </a:p>
        </p:txBody>
      </p:sp>
    </p:spTree>
    <p:extLst>
      <p:ext uri="{BB962C8B-B14F-4D97-AF65-F5344CB8AC3E}">
        <p14:creationId xmlns:p14="http://schemas.microsoft.com/office/powerpoint/2010/main" val="143077955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Things to consider in managing </a:t>
            </a:r>
            <a:r>
              <a:rPr lang="en-US" b="0" dirty="0"/>
              <a:t>other people </a:t>
            </a:r>
            <a:r>
              <a:rPr lang="en-US" dirty="0"/>
              <a:t>in the difficult situation:</a:t>
            </a:r>
          </a:p>
          <a:p>
            <a:pPr marL="171450" indent="-171450" eaLnBrk="1" hangingPunct="1">
              <a:buFont typeface="Arial" panose="020B0604020202020204" pitchFamily="34" charset="0"/>
              <a:buChar char="•"/>
              <a:defRPr/>
            </a:pPr>
            <a:r>
              <a:rPr lang="en-US" sz="1200" b="0" dirty="0"/>
              <a:t>How does witnessing aggression affect others?</a:t>
            </a:r>
          </a:p>
          <a:p>
            <a:pPr marL="171450" indent="-171450" eaLnBrk="1" hangingPunct="1">
              <a:buFont typeface="Arial" panose="020B0604020202020204" pitchFamily="34" charset="0"/>
              <a:buChar char="•"/>
              <a:defRPr/>
            </a:pPr>
            <a:r>
              <a:rPr lang="en-US" sz="1200" b="0" dirty="0"/>
              <a:t>Is it possible to have them relocate? Maybe it is best to be in an environment that is less triggering for the client or maybe with others who can help you de-escalate the situation.</a:t>
            </a:r>
          </a:p>
          <a:p>
            <a:pPr marL="171450" indent="-171450" eaLnBrk="1" hangingPunct="1">
              <a:buFont typeface="Arial" panose="020B0604020202020204" pitchFamily="34" charset="0"/>
              <a:buChar char="•"/>
              <a:defRPr/>
            </a:pPr>
            <a:r>
              <a:rPr lang="en-US" sz="1200" b="0" dirty="0"/>
              <a:t>Are witnesses causing aggression to escalate? Again this is a situation where the environment you are in with the client can hurt or help the situation you are trying to manage. </a:t>
            </a:r>
          </a:p>
          <a:p>
            <a:endParaRPr lang="en-US" dirty="0"/>
          </a:p>
        </p:txBody>
      </p:sp>
      <p:sp>
        <p:nvSpPr>
          <p:cNvPr id="4" name="Slide Number Placeholder 3"/>
          <p:cNvSpPr>
            <a:spLocks noGrp="1"/>
          </p:cNvSpPr>
          <p:nvPr>
            <p:ph type="sldNum" sz="quarter" idx="10"/>
          </p:nvPr>
        </p:nvSpPr>
        <p:spPr/>
        <p:txBody>
          <a:bodyPr/>
          <a:lstStyle/>
          <a:p>
            <a:fld id="{118B9744-DB0B-4840-B9D1-7F05BA2CD9AC}" type="slidenum">
              <a:rPr lang="en-US" smtClean="0"/>
              <a:t>39</a:t>
            </a:fld>
            <a:endParaRPr lang="en-US" dirty="0"/>
          </a:p>
        </p:txBody>
      </p:sp>
    </p:spTree>
    <p:extLst>
      <p:ext uri="{BB962C8B-B14F-4D97-AF65-F5344CB8AC3E}">
        <p14:creationId xmlns:p14="http://schemas.microsoft.com/office/powerpoint/2010/main" val="378478057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Things to consider in managing the </a:t>
            </a:r>
            <a:r>
              <a:rPr lang="en-US" b="0" dirty="0"/>
              <a:t>environment where</a:t>
            </a:r>
            <a:r>
              <a:rPr lang="en-US" b="1" dirty="0"/>
              <a:t> </a:t>
            </a:r>
            <a:r>
              <a:rPr lang="en-US" dirty="0"/>
              <a:t>the difficult situation is being played out:</a:t>
            </a:r>
          </a:p>
          <a:p>
            <a:pPr marL="342900" indent="-342900" eaLnBrk="1" hangingPunct="1">
              <a:buFont typeface="Arial" panose="020B0604020202020204" pitchFamily="34" charset="0"/>
              <a:buChar char="•"/>
            </a:pPr>
            <a:r>
              <a:rPr lang="en-US" altLang="en-US" b="0" dirty="0"/>
              <a:t>Layout, lighting, access to exits—review your physical environment. </a:t>
            </a:r>
          </a:p>
          <a:p>
            <a:pPr marL="342900" indent="-342900" eaLnBrk="1" hangingPunct="1">
              <a:buFont typeface="Arial" panose="020B0604020202020204" pitchFamily="34" charset="0"/>
              <a:buChar char="•"/>
            </a:pPr>
            <a:r>
              <a:rPr lang="en-US" altLang="en-US" b="0" dirty="0"/>
              <a:t>Are there materials or items in the space where you think “Could that be used as a weapon?”</a:t>
            </a:r>
          </a:p>
          <a:p>
            <a:pPr marL="342900" indent="-342900" eaLnBrk="1" hangingPunct="1">
              <a:buFont typeface="Arial" panose="020B0604020202020204" pitchFamily="34" charset="0"/>
              <a:buChar char="•"/>
            </a:pPr>
            <a:r>
              <a:rPr lang="en-US" altLang="en-US" b="0" dirty="0"/>
              <a:t>Staff: Are there too many people in the room? Do the people in the</a:t>
            </a:r>
            <a:r>
              <a:rPr lang="en-US" altLang="en-US" b="0" baseline="0" dirty="0"/>
              <a:t> room have a </a:t>
            </a:r>
            <a:r>
              <a:rPr lang="en-US" altLang="en-US" b="0" dirty="0"/>
              <a:t>position that could be threatening to the client?</a:t>
            </a:r>
          </a:p>
          <a:p>
            <a:pPr marL="342900" indent="-342900" eaLnBrk="1" hangingPunct="1">
              <a:buFont typeface="Arial" panose="020B0604020202020204" pitchFamily="34" charset="0"/>
              <a:buChar char="•"/>
            </a:pPr>
            <a:r>
              <a:rPr lang="en-US" altLang="en-US" b="0" dirty="0"/>
              <a:t>Availability of back-up or security staff</a:t>
            </a:r>
          </a:p>
          <a:p>
            <a:pPr marL="628650" lvl="1" indent="-171450">
              <a:buFont typeface="Arial" panose="020B0604020202020204" pitchFamily="34" charset="0"/>
              <a:buChar char="•"/>
            </a:pPr>
            <a:r>
              <a:rPr lang="en-US" altLang="en-US" dirty="0"/>
              <a:t>Use code word, example “Nine!”</a:t>
            </a:r>
            <a:endParaRPr lang="en-US" altLang="en-US" b="0" dirty="0"/>
          </a:p>
          <a:p>
            <a:pPr marL="342900" indent="-342900" eaLnBrk="1" hangingPunct="1">
              <a:buFont typeface="Arial" panose="020B0604020202020204" pitchFamily="34" charset="0"/>
              <a:buChar char="•"/>
            </a:pPr>
            <a:r>
              <a:rPr lang="en-US" altLang="en-US" b="0" dirty="0"/>
              <a:t>Trauma informed agency</a:t>
            </a:r>
          </a:p>
          <a:p>
            <a:pPr marL="342900" indent="-342900" eaLnBrk="1" hangingPunct="1">
              <a:buFont typeface="Arial" panose="020B0604020202020204" pitchFamily="34" charset="0"/>
              <a:buChar char="•"/>
            </a:pPr>
            <a:r>
              <a:rPr lang="en-US" altLang="en-US" b="0" dirty="0"/>
              <a:t>Community settings:</a:t>
            </a:r>
          </a:p>
          <a:p>
            <a:pPr marL="628650" lvl="1" indent="-171450">
              <a:buFont typeface="Arial" panose="020B0604020202020204" pitchFamily="34" charset="0"/>
              <a:buChar char="•"/>
            </a:pPr>
            <a:r>
              <a:rPr lang="en-US" altLang="en-US" dirty="0"/>
              <a:t>Client’s home</a:t>
            </a:r>
          </a:p>
          <a:p>
            <a:pPr marL="628650" lvl="1" indent="-171450">
              <a:buFont typeface="Arial" panose="020B0604020202020204" pitchFamily="34" charset="0"/>
              <a:buChar char="•"/>
            </a:pPr>
            <a:r>
              <a:rPr lang="en-US" altLang="en-US" b="0" dirty="0"/>
              <a:t>Public spaces</a:t>
            </a:r>
          </a:p>
          <a:p>
            <a:endParaRPr lang="en-US" dirty="0"/>
          </a:p>
        </p:txBody>
      </p:sp>
      <p:sp>
        <p:nvSpPr>
          <p:cNvPr id="4" name="Slide Number Placeholder 3"/>
          <p:cNvSpPr>
            <a:spLocks noGrp="1"/>
          </p:cNvSpPr>
          <p:nvPr>
            <p:ph type="sldNum" sz="quarter" idx="10"/>
          </p:nvPr>
        </p:nvSpPr>
        <p:spPr/>
        <p:txBody>
          <a:bodyPr/>
          <a:lstStyle/>
          <a:p>
            <a:fld id="{118B9744-DB0B-4840-B9D1-7F05BA2CD9AC}" type="slidenum">
              <a:rPr lang="en-US" smtClean="0"/>
              <a:t>40</a:t>
            </a:fld>
            <a:endParaRPr lang="en-US" dirty="0"/>
          </a:p>
        </p:txBody>
      </p:sp>
    </p:spTree>
    <p:extLst>
      <p:ext uri="{BB962C8B-B14F-4D97-AF65-F5344CB8AC3E}">
        <p14:creationId xmlns:p14="http://schemas.microsoft.com/office/powerpoint/2010/main" val="31742367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BCE54EC-791B-4802-B133-9D0C633E1384}" type="slidenum">
              <a:rPr lang="en-US" altLang="en-US"/>
              <a:pPr/>
              <a:t>5</a:t>
            </a:fld>
            <a:endParaRPr lang="en-US" altLang="en-US" dirty="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pPr eaLnBrk="1" hangingPunct="1"/>
            <a:r>
              <a:rPr lang="en-US" altLang="en-US" dirty="0">
                <a:latin typeface="Arial" panose="020B0604020202020204" pitchFamily="34" charset="0"/>
              </a:rPr>
              <a:t>Let’s look at this picture, how would you </a:t>
            </a:r>
            <a:r>
              <a:rPr lang="en-US" altLang="en-US" b="0" dirty="0">
                <a:latin typeface="Arial" panose="020B0604020202020204" pitchFamily="34" charset="0"/>
              </a:rPr>
              <a:t>interpret what is going on in this picture?</a:t>
            </a:r>
          </a:p>
          <a:p>
            <a:pPr eaLnBrk="1" hangingPunct="1"/>
            <a:endParaRPr lang="en-US" altLang="en-US" b="0" dirty="0">
              <a:latin typeface="Arial" panose="020B0604020202020204" pitchFamily="34" charset="0"/>
            </a:endParaRPr>
          </a:p>
          <a:p>
            <a:pPr eaLnBrk="1" hangingPunct="1"/>
            <a:r>
              <a:rPr lang="en-US" altLang="en-US" dirty="0">
                <a:latin typeface="Arial" panose="020B0604020202020204" pitchFamily="34" charset="0"/>
              </a:rPr>
              <a:t>Clearly she is frustrated by what she is reading or feels like she has lost control and literally pulling her hair out. </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Ask participants if they have ever become so frustrated they thought about engaging in or engaged in aggressive behavior.</a:t>
            </a:r>
          </a:p>
          <a:p>
            <a:pPr eaLnBrk="1" hangingPunct="1"/>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387540768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the slide. </a:t>
            </a:r>
          </a:p>
          <a:p>
            <a:endParaRPr lang="en-US" dirty="0"/>
          </a:p>
          <a:p>
            <a:r>
              <a:rPr lang="en-US" dirty="0"/>
              <a:t>There are 5 phases to an aggressive incident. </a:t>
            </a:r>
          </a:p>
        </p:txBody>
      </p:sp>
      <p:sp>
        <p:nvSpPr>
          <p:cNvPr id="4" name="Slide Number Placeholder 3"/>
          <p:cNvSpPr>
            <a:spLocks noGrp="1"/>
          </p:cNvSpPr>
          <p:nvPr>
            <p:ph type="sldNum" sz="quarter" idx="10"/>
          </p:nvPr>
        </p:nvSpPr>
        <p:spPr/>
        <p:txBody>
          <a:bodyPr/>
          <a:lstStyle/>
          <a:p>
            <a:fld id="{118B9744-DB0B-4840-B9D1-7F05BA2CD9AC}" type="slidenum">
              <a:rPr lang="en-US" smtClean="0"/>
              <a:t>41</a:t>
            </a:fld>
            <a:endParaRPr lang="en-US" dirty="0"/>
          </a:p>
        </p:txBody>
      </p:sp>
    </p:spTree>
    <p:extLst>
      <p:ext uri="{BB962C8B-B14F-4D97-AF65-F5344CB8AC3E}">
        <p14:creationId xmlns:p14="http://schemas.microsoft.com/office/powerpoint/2010/main" val="334569054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sz="1200" b="0" dirty="0"/>
              <a:t>Review the slide. </a:t>
            </a:r>
          </a:p>
          <a:p>
            <a:endParaRPr lang="en-US" dirty="0"/>
          </a:p>
        </p:txBody>
      </p:sp>
      <p:sp>
        <p:nvSpPr>
          <p:cNvPr id="4" name="Slide Number Placeholder 3"/>
          <p:cNvSpPr>
            <a:spLocks noGrp="1"/>
          </p:cNvSpPr>
          <p:nvPr>
            <p:ph type="sldNum" sz="quarter" idx="10"/>
          </p:nvPr>
        </p:nvSpPr>
        <p:spPr/>
        <p:txBody>
          <a:bodyPr/>
          <a:lstStyle/>
          <a:p>
            <a:fld id="{118B9744-DB0B-4840-B9D1-7F05BA2CD9AC}" type="slidenum">
              <a:rPr lang="en-US" smtClean="0"/>
              <a:t>42</a:t>
            </a:fld>
            <a:endParaRPr lang="en-US" dirty="0"/>
          </a:p>
        </p:txBody>
      </p:sp>
    </p:spTree>
    <p:extLst>
      <p:ext uri="{BB962C8B-B14F-4D97-AF65-F5344CB8AC3E}">
        <p14:creationId xmlns:p14="http://schemas.microsoft.com/office/powerpoint/2010/main" val="177296087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intervention phase has two parts:</a:t>
            </a:r>
          </a:p>
          <a:p>
            <a:pPr marL="171450" indent="-171450">
              <a:buFont typeface="Arial" panose="020B0604020202020204" pitchFamily="34" charset="0"/>
              <a:buChar char="•"/>
            </a:pPr>
            <a:r>
              <a:rPr lang="en-US" dirty="0"/>
              <a:t>Body language. From this picture one could say that this figure is closed to whatever</a:t>
            </a:r>
            <a:r>
              <a:rPr lang="en-US" baseline="0" dirty="0"/>
              <a:t> others are</a:t>
            </a:r>
            <a:r>
              <a:rPr lang="en-US" dirty="0"/>
              <a:t> saying. We see his arms are folded and there is no eye contact as indicated by his closed body language. </a:t>
            </a:r>
          </a:p>
          <a:p>
            <a:pPr marL="171450" indent="-171450">
              <a:buFont typeface="Arial" panose="020B0604020202020204" pitchFamily="34" charset="0"/>
              <a:buChar char="•"/>
            </a:pPr>
            <a:r>
              <a:rPr lang="en-US" dirty="0"/>
              <a:t>De-escalation could be difficult. </a:t>
            </a:r>
          </a:p>
        </p:txBody>
      </p:sp>
      <p:sp>
        <p:nvSpPr>
          <p:cNvPr id="4" name="Slide Number Placeholder 3"/>
          <p:cNvSpPr>
            <a:spLocks noGrp="1"/>
          </p:cNvSpPr>
          <p:nvPr>
            <p:ph type="sldNum" sz="quarter" idx="10"/>
          </p:nvPr>
        </p:nvSpPr>
        <p:spPr/>
        <p:txBody>
          <a:bodyPr/>
          <a:lstStyle/>
          <a:p>
            <a:fld id="{118B9744-DB0B-4840-B9D1-7F05BA2CD9AC}" type="slidenum">
              <a:rPr lang="en-US" smtClean="0"/>
              <a:t>43</a:t>
            </a:fld>
            <a:endParaRPr lang="en-US" dirty="0"/>
          </a:p>
        </p:txBody>
      </p:sp>
    </p:spTree>
    <p:extLst>
      <p:ext uri="{BB962C8B-B14F-4D97-AF65-F5344CB8AC3E}">
        <p14:creationId xmlns:p14="http://schemas.microsoft.com/office/powerpoint/2010/main" val="170532233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1" hangingPunct="1">
              <a:buFont typeface="Arial" panose="020B0604020202020204" pitchFamily="34" charset="0"/>
              <a:buNone/>
              <a:defRPr/>
            </a:pPr>
            <a:r>
              <a:rPr lang="en-US" sz="1200" b="0" dirty="0"/>
              <a:t>There are certain strategies that can be applied to support de-escalating a heightened situation. </a:t>
            </a:r>
          </a:p>
          <a:p>
            <a:pPr marL="0" indent="0" eaLnBrk="1" hangingPunct="1">
              <a:buFont typeface="Arial" panose="020B0604020202020204" pitchFamily="34" charset="0"/>
              <a:buNone/>
              <a:defRPr/>
            </a:pPr>
            <a:endParaRPr lang="en-US" sz="1200" b="0" dirty="0"/>
          </a:p>
          <a:p>
            <a:pPr marL="0" indent="0" eaLnBrk="1" hangingPunct="1">
              <a:buFont typeface="Arial" panose="020B0604020202020204" pitchFamily="34" charset="0"/>
              <a:buNone/>
              <a:defRPr/>
            </a:pPr>
            <a:r>
              <a:rPr lang="en-US" sz="1200" b="0" dirty="0"/>
              <a:t>Review the slide. </a:t>
            </a:r>
          </a:p>
          <a:p>
            <a:pPr marL="342900" indent="-342900" eaLnBrk="1" hangingPunct="1">
              <a:buFont typeface="Arial" panose="020B0604020202020204" pitchFamily="34" charset="0"/>
              <a:buChar char="•"/>
              <a:defRPr/>
            </a:pPr>
            <a:endParaRPr lang="en-US" sz="1200" b="0" dirty="0"/>
          </a:p>
        </p:txBody>
      </p:sp>
      <p:sp>
        <p:nvSpPr>
          <p:cNvPr id="4" name="Slide Number Placeholder 3"/>
          <p:cNvSpPr>
            <a:spLocks noGrp="1"/>
          </p:cNvSpPr>
          <p:nvPr>
            <p:ph type="sldNum" sz="quarter" idx="10"/>
          </p:nvPr>
        </p:nvSpPr>
        <p:spPr/>
        <p:txBody>
          <a:bodyPr/>
          <a:lstStyle/>
          <a:p>
            <a:fld id="{118B9744-DB0B-4840-B9D1-7F05BA2CD9AC}" type="slidenum">
              <a:rPr lang="en-US" smtClean="0"/>
              <a:t>44</a:t>
            </a:fld>
            <a:endParaRPr lang="en-US" dirty="0"/>
          </a:p>
        </p:txBody>
      </p:sp>
    </p:spTree>
    <p:extLst>
      <p:ext uri="{BB962C8B-B14F-4D97-AF65-F5344CB8AC3E}">
        <p14:creationId xmlns:p14="http://schemas.microsoft.com/office/powerpoint/2010/main" val="184135565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this slide we can see that occasionally we as providers may make choices that do not support de-escalation. We want to ensure that we are communicating in ways that support empathy. Here are some pitfalls to avoid. </a:t>
            </a:r>
          </a:p>
        </p:txBody>
      </p:sp>
      <p:sp>
        <p:nvSpPr>
          <p:cNvPr id="4" name="Slide Number Placeholder 3"/>
          <p:cNvSpPr>
            <a:spLocks noGrp="1"/>
          </p:cNvSpPr>
          <p:nvPr>
            <p:ph type="sldNum" sz="quarter" idx="10"/>
          </p:nvPr>
        </p:nvSpPr>
        <p:spPr/>
        <p:txBody>
          <a:bodyPr/>
          <a:lstStyle/>
          <a:p>
            <a:fld id="{118B9744-DB0B-4840-B9D1-7F05BA2CD9AC}" type="slidenum">
              <a:rPr lang="en-US" smtClean="0"/>
              <a:t>45</a:t>
            </a:fld>
            <a:endParaRPr lang="en-US" dirty="0"/>
          </a:p>
        </p:txBody>
      </p:sp>
    </p:spTree>
    <p:extLst>
      <p:ext uri="{BB962C8B-B14F-4D97-AF65-F5344CB8AC3E}">
        <p14:creationId xmlns:p14="http://schemas.microsoft.com/office/powerpoint/2010/main" val="195764145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Additional phases of the incident beyond managing the situation include the following. </a:t>
            </a:r>
          </a:p>
          <a:p>
            <a:endParaRPr lang="en-US" dirty="0"/>
          </a:p>
          <a:p>
            <a:endParaRPr lang="en-US" dirty="0"/>
          </a:p>
        </p:txBody>
      </p:sp>
      <p:sp>
        <p:nvSpPr>
          <p:cNvPr id="4" name="Slide Number Placeholder 3"/>
          <p:cNvSpPr>
            <a:spLocks noGrp="1"/>
          </p:cNvSpPr>
          <p:nvPr>
            <p:ph type="sldNum" sz="quarter" idx="10"/>
          </p:nvPr>
        </p:nvSpPr>
        <p:spPr/>
        <p:txBody>
          <a:bodyPr/>
          <a:lstStyle/>
          <a:p>
            <a:fld id="{118B9744-DB0B-4840-B9D1-7F05BA2CD9AC}" type="slidenum">
              <a:rPr lang="en-US" smtClean="0"/>
              <a:t>46</a:t>
            </a:fld>
            <a:endParaRPr lang="en-US" dirty="0"/>
          </a:p>
        </p:txBody>
      </p:sp>
    </p:spTree>
    <p:extLst>
      <p:ext uri="{BB962C8B-B14F-4D97-AF65-F5344CB8AC3E}">
        <p14:creationId xmlns:p14="http://schemas.microsoft.com/office/powerpoint/2010/main" val="302594026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It takes support from our team to help mitigate difficult situations. </a:t>
            </a:r>
          </a:p>
          <a:p>
            <a:endParaRPr lang="en-US" altLang="en-US" dirty="0">
              <a:latin typeface="Arial" panose="020B0604020202020204" pitchFamily="34" charset="0"/>
            </a:endParaRPr>
          </a:p>
          <a:p>
            <a:r>
              <a:rPr lang="en-US" altLang="en-US" dirty="0">
                <a:latin typeface="Arial" panose="020B0604020202020204" pitchFamily="34" charset="0"/>
              </a:rPr>
              <a:t>If there is potential for a client to become verbally or physically aggressive, it’s always best to have teams prepared to manage the situation. At some institutions a designated statement over the telephone/PA system might state: “Mr. Quickly is needed in room 9”….this would alert members of the team to respond to a staff person managing a difficult situation. I’m sure many of your institutions have these crisis policies in place. Be familiar with the policy at your institution. </a:t>
            </a:r>
          </a:p>
        </p:txBody>
      </p:sp>
      <p:sp>
        <p:nvSpPr>
          <p:cNvPr id="53252"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9EA4E98-B983-41E0-ADB1-8A2DD824C6F1}" type="slidenum">
              <a:rPr lang="en-US" altLang="en-US"/>
              <a:pPr/>
              <a:t>47</a:t>
            </a:fld>
            <a:endParaRPr lang="en-US" altLang="en-US" dirty="0"/>
          </a:p>
        </p:txBody>
      </p:sp>
    </p:spTree>
    <p:extLst>
      <p:ext uri="{BB962C8B-B14F-4D97-AF65-F5344CB8AC3E}">
        <p14:creationId xmlns:p14="http://schemas.microsoft.com/office/powerpoint/2010/main" val="33560811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some additional considerations for working in teams. </a:t>
            </a:r>
          </a:p>
        </p:txBody>
      </p:sp>
      <p:sp>
        <p:nvSpPr>
          <p:cNvPr id="4" name="Slide Number Placeholder 3"/>
          <p:cNvSpPr>
            <a:spLocks noGrp="1"/>
          </p:cNvSpPr>
          <p:nvPr>
            <p:ph type="sldNum" sz="quarter" idx="10"/>
          </p:nvPr>
        </p:nvSpPr>
        <p:spPr/>
        <p:txBody>
          <a:bodyPr/>
          <a:lstStyle/>
          <a:p>
            <a:fld id="{118B9744-DB0B-4840-B9D1-7F05BA2CD9AC}" type="slidenum">
              <a:rPr lang="en-US" smtClean="0"/>
              <a:t>48</a:t>
            </a:fld>
            <a:endParaRPr lang="en-US" dirty="0"/>
          </a:p>
        </p:txBody>
      </p:sp>
    </p:spTree>
    <p:extLst>
      <p:ext uri="{BB962C8B-B14F-4D97-AF65-F5344CB8AC3E}">
        <p14:creationId xmlns:p14="http://schemas.microsoft.com/office/powerpoint/2010/main" val="86063197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1" hangingPunct="1">
              <a:buFont typeface="Arial" panose="020B0604020202020204" pitchFamily="34" charset="0"/>
              <a:buNone/>
            </a:pPr>
            <a:r>
              <a:rPr lang="en-US" altLang="en-US" sz="1200" b="0" dirty="0"/>
              <a:t>If the situation becomes physical in a team consider the following. </a:t>
            </a:r>
          </a:p>
        </p:txBody>
      </p:sp>
      <p:sp>
        <p:nvSpPr>
          <p:cNvPr id="4" name="Slide Number Placeholder 3"/>
          <p:cNvSpPr>
            <a:spLocks noGrp="1"/>
          </p:cNvSpPr>
          <p:nvPr>
            <p:ph type="sldNum" sz="quarter" idx="10"/>
          </p:nvPr>
        </p:nvSpPr>
        <p:spPr/>
        <p:txBody>
          <a:bodyPr/>
          <a:lstStyle/>
          <a:p>
            <a:fld id="{118B9744-DB0B-4840-B9D1-7F05BA2CD9AC}" type="slidenum">
              <a:rPr lang="en-US" smtClean="0"/>
              <a:t>49</a:t>
            </a:fld>
            <a:endParaRPr lang="en-US" dirty="0"/>
          </a:p>
        </p:txBody>
      </p:sp>
    </p:spTree>
    <p:extLst>
      <p:ext uri="{BB962C8B-B14F-4D97-AF65-F5344CB8AC3E}">
        <p14:creationId xmlns:p14="http://schemas.microsoft.com/office/powerpoint/2010/main" val="315613675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the slide. </a:t>
            </a:r>
            <a:endParaRPr lang="en-US" altLang="en-US" sz="1200" b="0" dirty="0"/>
          </a:p>
          <a:p>
            <a:endParaRPr lang="en-US" dirty="0"/>
          </a:p>
        </p:txBody>
      </p:sp>
      <p:sp>
        <p:nvSpPr>
          <p:cNvPr id="4" name="Slide Number Placeholder 3"/>
          <p:cNvSpPr>
            <a:spLocks noGrp="1"/>
          </p:cNvSpPr>
          <p:nvPr>
            <p:ph type="sldNum" sz="quarter" idx="10"/>
          </p:nvPr>
        </p:nvSpPr>
        <p:spPr/>
        <p:txBody>
          <a:bodyPr/>
          <a:lstStyle/>
          <a:p>
            <a:fld id="{118B9744-DB0B-4840-B9D1-7F05BA2CD9AC}" type="slidenum">
              <a:rPr lang="en-US" smtClean="0"/>
              <a:t>50</a:t>
            </a:fld>
            <a:endParaRPr lang="en-US" dirty="0"/>
          </a:p>
        </p:txBody>
      </p:sp>
    </p:spTree>
    <p:extLst>
      <p:ext uri="{BB962C8B-B14F-4D97-AF65-F5344CB8AC3E}">
        <p14:creationId xmlns:p14="http://schemas.microsoft.com/office/powerpoint/2010/main" val="15381559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p:spPr>
        <p:txBody>
          <a:bodyPr/>
          <a:lstStyle/>
          <a:p>
            <a:r>
              <a:rPr lang="en-US" altLang="en-US" dirty="0">
                <a:latin typeface="Arial" panose="020B0604020202020204" pitchFamily="34" charset="0"/>
              </a:rPr>
              <a:t>There are many factors that can cause people to become aggressive, especially if people we work with have:</a:t>
            </a:r>
          </a:p>
          <a:p>
            <a:pPr marL="171450" indent="-171450" eaLnBrk="1" hangingPunct="1">
              <a:buFont typeface="Arial" panose="020B0604020202020204" pitchFamily="34" charset="0"/>
              <a:buChar char="•"/>
            </a:pPr>
            <a:r>
              <a:rPr lang="en-US" altLang="en-US" sz="1200" b="0" dirty="0"/>
              <a:t>Mental illness</a:t>
            </a:r>
          </a:p>
          <a:p>
            <a:pPr marL="171450" indent="-171450" eaLnBrk="1" hangingPunct="1">
              <a:buFont typeface="Arial" panose="020B0604020202020204" pitchFamily="34" charset="0"/>
              <a:buChar char="•"/>
            </a:pPr>
            <a:r>
              <a:rPr lang="en-US" altLang="en-US" sz="1200" b="0" dirty="0"/>
              <a:t>Traumatic brain injury</a:t>
            </a:r>
          </a:p>
          <a:p>
            <a:pPr marL="171450" indent="-171450" eaLnBrk="1" hangingPunct="1">
              <a:buFont typeface="Arial" panose="020B0604020202020204" pitchFamily="34" charset="0"/>
              <a:buChar char="•"/>
            </a:pPr>
            <a:r>
              <a:rPr lang="en-US" altLang="en-US" sz="1200" b="0" dirty="0"/>
              <a:t>Trauma history</a:t>
            </a:r>
          </a:p>
          <a:p>
            <a:pPr marL="171450" indent="-171450" eaLnBrk="1" hangingPunct="1">
              <a:buFont typeface="Arial" panose="020B0604020202020204" pitchFamily="34" charset="0"/>
              <a:buChar char="•"/>
            </a:pPr>
            <a:r>
              <a:rPr lang="en-US" altLang="en-US" sz="1200" b="0" dirty="0"/>
              <a:t>Developmental disorder</a:t>
            </a:r>
          </a:p>
          <a:p>
            <a:pPr marL="171450" indent="-171450" eaLnBrk="1" hangingPunct="1">
              <a:buFont typeface="Arial" panose="020B0604020202020204" pitchFamily="34" charset="0"/>
              <a:buChar char="•"/>
            </a:pPr>
            <a:r>
              <a:rPr lang="en-US" altLang="en-US" sz="1200" b="0" dirty="0"/>
              <a:t>Substance use disorder</a:t>
            </a:r>
          </a:p>
          <a:p>
            <a:endParaRPr lang="en-US" altLang="en-US" dirty="0">
              <a:latin typeface="Arial" panose="020B0604020202020204" pitchFamily="34" charset="0"/>
            </a:endParaRPr>
          </a:p>
        </p:txBody>
      </p:sp>
      <p:sp>
        <p:nvSpPr>
          <p:cNvPr id="44036"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475DE5E-7203-4A75-B5F3-B2EF9629268B}" type="slidenum">
              <a:rPr lang="en-US" altLang="en-US"/>
              <a:pPr/>
              <a:t>6</a:t>
            </a:fld>
            <a:endParaRPr lang="en-US" altLang="en-US" dirty="0"/>
          </a:p>
        </p:txBody>
      </p:sp>
    </p:spTree>
    <p:extLst>
      <p:ext uri="{BB962C8B-B14F-4D97-AF65-F5344CB8AC3E}">
        <p14:creationId xmlns:p14="http://schemas.microsoft.com/office/powerpoint/2010/main" val="248774223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92CCC6F-9DDF-4315-BAE4-91BF1DDAF99B}" type="slidenum">
              <a:rPr lang="en-US" altLang="en-US" smtClean="0"/>
              <a:pPr>
                <a:defRPr/>
              </a:pPr>
              <a:t>51</a:t>
            </a:fld>
            <a:endParaRPr lang="en-US" altLang="en-US"/>
          </a:p>
        </p:txBody>
      </p:sp>
    </p:spTree>
    <p:extLst>
      <p:ext uri="{BB962C8B-B14F-4D97-AF65-F5344CB8AC3E}">
        <p14:creationId xmlns:p14="http://schemas.microsoft.com/office/powerpoint/2010/main" val="1250419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E82A51D-79B7-4D46-B34B-EC89B1221F47}" type="slidenum">
              <a:rPr lang="en-US" altLang="en-US"/>
              <a:pPr/>
              <a:t>7</a:t>
            </a:fld>
            <a:endParaRPr lang="en-US" altLang="en-US" dirty="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p:spPr>
        <p:txBody>
          <a:bodyPr/>
          <a:lstStyle/>
          <a:p>
            <a:pPr eaLnBrk="1" hangingPunct="1"/>
            <a:r>
              <a:rPr lang="en-US" altLang="en-US" dirty="0">
                <a:latin typeface="Arial" panose="020B0604020202020204" pitchFamily="34" charset="0"/>
              </a:rPr>
              <a:t>Review the slide. </a:t>
            </a:r>
            <a:endParaRPr lang="en-US" altLang="en-US" sz="1200" b="0" dirty="0"/>
          </a:p>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6060645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now learn ways to manage verbally aggressive situations.</a:t>
            </a:r>
          </a:p>
        </p:txBody>
      </p:sp>
      <p:sp>
        <p:nvSpPr>
          <p:cNvPr id="4" name="Slide Number Placeholder 3"/>
          <p:cNvSpPr>
            <a:spLocks noGrp="1"/>
          </p:cNvSpPr>
          <p:nvPr>
            <p:ph type="sldNum" sz="quarter" idx="10"/>
          </p:nvPr>
        </p:nvSpPr>
        <p:spPr/>
        <p:txBody>
          <a:bodyPr/>
          <a:lstStyle/>
          <a:p>
            <a:fld id="{118B9744-DB0B-4840-B9D1-7F05BA2CD9AC}" type="slidenum">
              <a:rPr lang="en-US" smtClean="0"/>
              <a:t>8</a:t>
            </a:fld>
            <a:endParaRPr lang="en-US" dirty="0"/>
          </a:p>
        </p:txBody>
      </p:sp>
    </p:spTree>
    <p:extLst>
      <p:ext uri="{BB962C8B-B14F-4D97-AF65-F5344CB8AC3E}">
        <p14:creationId xmlns:p14="http://schemas.microsoft.com/office/powerpoint/2010/main" val="4335580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8538E3C-56E8-421F-BC88-0959F5A29B6E}" type="slidenum">
              <a:rPr lang="en-US" altLang="en-US"/>
              <a:pPr/>
              <a:t>9</a:t>
            </a:fld>
            <a:endParaRPr lang="en-US" altLang="en-US" dirty="0"/>
          </a:p>
        </p:txBody>
      </p:sp>
      <p:sp>
        <p:nvSpPr>
          <p:cNvPr id="4710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p:txBody>
          <a:bodyPr/>
          <a:lstStyle/>
          <a:p>
            <a:pPr eaLnBrk="1" hangingPunct="1">
              <a:defRPr/>
            </a:pPr>
            <a:r>
              <a:rPr lang="en-US" altLang="en-US" dirty="0"/>
              <a:t>To help manage verbally aggressive situations the following are examples of how you can use both non verbal and verbal language to decrease the situation when working with clients. It is helpful to lean forward, make good eye contact, lower your tone of voice, and keep your promises.</a:t>
            </a:r>
          </a:p>
          <a:p>
            <a:pPr eaLnBrk="1" hangingPunct="1">
              <a:defRPr/>
            </a:pPr>
            <a:endParaRPr lang="en-US" altLang="en-US" dirty="0"/>
          </a:p>
          <a:p>
            <a:pPr eaLnBrk="1" hangingPunct="1">
              <a:defRPr/>
            </a:pPr>
            <a:r>
              <a:rPr lang="en-US" altLang="en-US" dirty="0"/>
              <a:t>Examples: </a:t>
            </a:r>
          </a:p>
          <a:p>
            <a:pPr marL="228600" indent="-228600" eaLnBrk="1" hangingPunct="1">
              <a:buFont typeface="Arial" panose="020B0604020202020204" pitchFamily="34" charset="0"/>
              <a:buChar char="•"/>
              <a:defRPr/>
            </a:pPr>
            <a:r>
              <a:rPr lang="en-US" altLang="en-US" dirty="0"/>
              <a:t>Explain what you can do and what is permitted in the facility.</a:t>
            </a:r>
          </a:p>
          <a:p>
            <a:pPr marL="228600" indent="-228600" eaLnBrk="1" hangingPunct="1">
              <a:buFont typeface="Arial" panose="020B0604020202020204" pitchFamily="34" charset="0"/>
              <a:buChar char="•"/>
              <a:defRPr/>
            </a:pPr>
            <a:r>
              <a:rPr lang="en-US" altLang="en-US" dirty="0"/>
              <a:t>Reframe what the client is sharing with you to ensure understanding “Are you saying that….?”.</a:t>
            </a:r>
          </a:p>
          <a:p>
            <a:pPr marL="228600" indent="-228600" eaLnBrk="1" hangingPunct="1">
              <a:buFont typeface="Arial" panose="020B0604020202020204" pitchFamily="34" charset="0"/>
              <a:buChar char="•"/>
              <a:defRPr/>
            </a:pPr>
            <a:r>
              <a:rPr lang="en-US" altLang="en-US" dirty="0"/>
              <a:t>Remain calm, reassure you patient that you are there to help.</a:t>
            </a:r>
          </a:p>
          <a:p>
            <a:pPr marL="228600" indent="-228600" eaLnBrk="1" hangingPunct="1">
              <a:buFont typeface="Arial" panose="020B0604020202020204" pitchFamily="34" charset="0"/>
              <a:buChar char="•"/>
              <a:defRPr/>
            </a:pPr>
            <a:r>
              <a:rPr lang="en-US" altLang="en-US" dirty="0"/>
              <a:t>Reframe what you are hearing: “So the problem is…….?  You are concerned that….? This is upsetting you because…..”</a:t>
            </a:r>
          </a:p>
          <a:p>
            <a:pPr marL="228600" indent="-228600" eaLnBrk="1" hangingPunct="1">
              <a:buFont typeface="Arial" panose="020B0604020202020204" pitchFamily="34" charset="0"/>
              <a:buChar char="•"/>
              <a:defRPr/>
            </a:pPr>
            <a:r>
              <a:rPr lang="en-US" altLang="en-US" dirty="0"/>
              <a:t>Ask the client: ”How have you handled this before?  Was anyone able to help you with you problem before?  What will help in this situation? When this happens we usually….”</a:t>
            </a:r>
          </a:p>
          <a:p>
            <a:pPr marL="0" indent="0" eaLnBrk="1" hangingPunct="1">
              <a:buFontTx/>
              <a:buNone/>
              <a:defRPr/>
            </a:pPr>
            <a:endParaRPr lang="en-US" altLang="en-US" dirty="0"/>
          </a:p>
        </p:txBody>
      </p:sp>
    </p:spTree>
    <p:extLst>
      <p:ext uri="{BB962C8B-B14F-4D97-AF65-F5344CB8AC3E}">
        <p14:creationId xmlns:p14="http://schemas.microsoft.com/office/powerpoint/2010/main" val="29224285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Sometimes it is helpful to explain what your role is and how you might be able to help the client. If there are policies you are to follow in the workplace regarding managing an escalating situation, please explain to the client what can and can not happen. Ask for help from your co-workers as needed so you receive help to manage the situation.</a:t>
            </a:r>
          </a:p>
        </p:txBody>
      </p:sp>
      <p:sp>
        <p:nvSpPr>
          <p:cNvPr id="4" name="Slide Number Placeholder 3"/>
          <p:cNvSpPr>
            <a:spLocks noGrp="1"/>
          </p:cNvSpPr>
          <p:nvPr>
            <p:ph type="sldNum" sz="quarter" idx="10"/>
          </p:nvPr>
        </p:nvSpPr>
        <p:spPr/>
        <p:txBody>
          <a:bodyPr/>
          <a:lstStyle/>
          <a:p>
            <a:fld id="{118B9744-DB0B-4840-B9D1-7F05BA2CD9AC}" type="slidenum">
              <a:rPr lang="en-US" smtClean="0"/>
              <a:t>10</a:t>
            </a:fld>
            <a:endParaRPr lang="en-US" dirty="0"/>
          </a:p>
        </p:txBody>
      </p:sp>
    </p:spTree>
    <p:extLst>
      <p:ext uri="{BB962C8B-B14F-4D97-AF65-F5344CB8AC3E}">
        <p14:creationId xmlns:p14="http://schemas.microsoft.com/office/powerpoint/2010/main" val="6085893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1" descr="openingfooter_sized.jpg">
            <a:extLst>
              <a:ext uri="{FF2B5EF4-FFF2-40B4-BE49-F238E27FC236}">
                <a16:creationId xmlns:a16="http://schemas.microsoft.com/office/drawing/2014/main" id="{DC20278E-C847-44C5-B01C-D0A36F4F6E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33400"/>
            <a:ext cx="9144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2">
            <a:extLst>
              <a:ext uri="{FF2B5EF4-FFF2-40B4-BE49-F238E27FC236}">
                <a16:creationId xmlns:a16="http://schemas.microsoft.com/office/drawing/2014/main" id="{3AE422BF-44E9-475A-980C-EDDC45786042}"/>
              </a:ext>
            </a:extLst>
          </p:cNvPr>
          <p:cNvPicPr>
            <a:picLocks noChangeAspect="1" noChangeArrowheads="1"/>
          </p:cNvPicPr>
          <p:nvPr userDrawn="1"/>
        </p:nvPicPr>
        <p:blipFill>
          <a:blip r:embed="rId3"/>
          <a:srcRect/>
          <a:stretch>
            <a:fillRect/>
          </a:stretch>
        </p:blipFill>
        <p:spPr bwMode="auto">
          <a:xfrm>
            <a:off x="7543800" y="6118225"/>
            <a:ext cx="968375" cy="43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6" name="Rectangle 19">
            <a:extLst>
              <a:ext uri="{FF2B5EF4-FFF2-40B4-BE49-F238E27FC236}">
                <a16:creationId xmlns:a16="http://schemas.microsoft.com/office/drawing/2014/main" id="{8B070EF8-6610-407E-A665-D6059B6C2D7E}"/>
              </a:ext>
            </a:extLst>
          </p:cNvPr>
          <p:cNvSpPr>
            <a:spLocks noChangeArrowheads="1"/>
          </p:cNvSpPr>
          <p:nvPr userDrawn="1"/>
        </p:nvSpPr>
        <p:spPr bwMode="auto">
          <a:xfrm>
            <a:off x="609600" y="6096000"/>
            <a:ext cx="466407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altLang="en-US" sz="1200" dirty="0">
                <a:latin typeface="Arial Bold" charset="0"/>
                <a:ea typeface="Osaka" charset="0"/>
              </a:rPr>
              <a:t>Boston University</a:t>
            </a:r>
            <a:r>
              <a:rPr lang="en-US" altLang="en-US" sz="1200" dirty="0">
                <a:latin typeface="Arial" charset="0"/>
                <a:ea typeface="Osaka" charset="0"/>
              </a:rPr>
              <a:t> School of Social Work</a:t>
            </a:r>
          </a:p>
          <a:p>
            <a:pPr>
              <a:defRPr/>
            </a:pPr>
            <a:r>
              <a:rPr lang="en-US" altLang="en-US" sz="1200" dirty="0">
                <a:latin typeface="Arial" charset="0"/>
                <a:ea typeface="Osaka" charset="0"/>
              </a:rPr>
              <a:t>Center for Innovation in Social Work &amp; Health</a:t>
            </a:r>
          </a:p>
        </p:txBody>
      </p:sp>
      <p:sp>
        <p:nvSpPr>
          <p:cNvPr id="7" name="Rectangle 6">
            <a:extLst>
              <a:ext uri="{FF2B5EF4-FFF2-40B4-BE49-F238E27FC236}">
                <a16:creationId xmlns:a16="http://schemas.microsoft.com/office/drawing/2014/main" id="{477251EB-85B0-4625-929E-D0CA00642CAC}"/>
              </a:ext>
            </a:extLst>
          </p:cNvPr>
          <p:cNvSpPr/>
          <p:nvPr userDrawn="1"/>
        </p:nvSpPr>
        <p:spPr>
          <a:xfrm>
            <a:off x="0" y="0"/>
            <a:ext cx="9144000" cy="4495800"/>
          </a:xfrm>
          <a:prstGeom prst="rect">
            <a:avLst/>
          </a:prstGeom>
          <a:solidFill>
            <a:srgbClr val="CF0A2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cxnSp>
        <p:nvCxnSpPr>
          <p:cNvPr id="8" name="Straight Connector 7">
            <a:extLst>
              <a:ext uri="{FF2B5EF4-FFF2-40B4-BE49-F238E27FC236}">
                <a16:creationId xmlns:a16="http://schemas.microsoft.com/office/drawing/2014/main" id="{5B523BB1-B56E-4E70-8CB1-58A8AE8E41DD}"/>
              </a:ext>
            </a:extLst>
          </p:cNvPr>
          <p:cNvCxnSpPr/>
          <p:nvPr userDrawn="1"/>
        </p:nvCxnSpPr>
        <p:spPr>
          <a:xfrm>
            <a:off x="0" y="5867400"/>
            <a:ext cx="9144000" cy="0"/>
          </a:xfrm>
          <a:prstGeom prst="line">
            <a:avLst/>
          </a:prstGeom>
          <a:ln w="152400">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3074" name="Rectangle 2"/>
          <p:cNvSpPr>
            <a:spLocks noGrp="1" noChangeArrowheads="1"/>
          </p:cNvSpPr>
          <p:nvPr>
            <p:ph type="ctrTitle"/>
          </p:nvPr>
        </p:nvSpPr>
        <p:spPr>
          <a:xfrm>
            <a:off x="685800" y="1600200"/>
            <a:ext cx="7772400" cy="1143000"/>
          </a:xfrm>
        </p:spPr>
        <p:txBody>
          <a:bodyPr anchor="ctr"/>
          <a:lstStyle>
            <a:lvl1pPr>
              <a:defRPr sz="4000">
                <a:solidFill>
                  <a:schemeClr val="bg1"/>
                </a:solidFill>
                <a:latin typeface="+mj-lt"/>
              </a:defRPr>
            </a:lvl1pPr>
          </a:lstStyle>
          <a:p>
            <a:pPr lvl="0"/>
            <a:r>
              <a:rPr lang="en-US" altLang="en-US" noProof="0" dirty="0"/>
              <a:t>Click to edit Master title style</a:t>
            </a:r>
          </a:p>
        </p:txBody>
      </p:sp>
      <p:sp>
        <p:nvSpPr>
          <p:cNvPr id="3075" name="Rectangle 3"/>
          <p:cNvSpPr>
            <a:spLocks noGrp="1" noChangeArrowheads="1"/>
          </p:cNvSpPr>
          <p:nvPr>
            <p:ph type="subTitle" idx="1"/>
          </p:nvPr>
        </p:nvSpPr>
        <p:spPr>
          <a:xfrm>
            <a:off x="685800" y="3200400"/>
            <a:ext cx="7772400" cy="1752600"/>
          </a:xfrm>
        </p:spPr>
        <p:txBody>
          <a:bodyPr/>
          <a:lstStyle>
            <a:lvl1pPr marL="0" indent="0">
              <a:buFont typeface="Wingdings" charset="2"/>
              <a:buNone/>
              <a:defRPr sz="2400">
                <a:solidFill>
                  <a:srgbClr val="CCCCCC"/>
                </a:solidFill>
                <a:latin typeface="+mn-lt"/>
              </a:defRPr>
            </a:lvl1pPr>
          </a:lstStyle>
          <a:p>
            <a:pPr lvl="0"/>
            <a:r>
              <a:rPr lang="en-US" altLang="en-US" noProof="0" dirty="0"/>
              <a:t>Click to edit Master subtitle style</a:t>
            </a:r>
          </a:p>
        </p:txBody>
      </p:sp>
    </p:spTree>
    <p:extLst>
      <p:ext uri="{BB962C8B-B14F-4D97-AF65-F5344CB8AC3E}">
        <p14:creationId xmlns:p14="http://schemas.microsoft.com/office/powerpoint/2010/main" val="36028867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554966"/>
            <a:ext cx="2949575" cy="1600200"/>
          </a:xfrm>
        </p:spPr>
        <p:txBody>
          <a:bodyPr anchor="b"/>
          <a:lstStyle>
            <a:lvl1pPr>
              <a:defRPr sz="3200"/>
            </a:lvl1pPr>
          </a:lstStyle>
          <a:p>
            <a:r>
              <a:rPr lang="en-US" dirty="0"/>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630238" y="22860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Rectangle 5">
            <a:extLst>
              <a:ext uri="{FF2B5EF4-FFF2-40B4-BE49-F238E27FC236}">
                <a16:creationId xmlns:a16="http://schemas.microsoft.com/office/drawing/2014/main" id="{A06A7B92-8CD0-4B97-A013-F671FBF7AC71}"/>
              </a:ext>
            </a:extLst>
          </p:cNvPr>
          <p:cNvSpPr>
            <a:spLocks noGrp="1" noChangeArrowheads="1"/>
          </p:cNvSpPr>
          <p:nvPr>
            <p:ph type="ftr" sz="quarter" idx="10"/>
          </p:nvPr>
        </p:nvSpPr>
        <p:spPr>
          <a:ln/>
        </p:spPr>
        <p:txBody>
          <a:bodyPr/>
          <a:lstStyle>
            <a:lvl1pPr>
              <a:defRPr/>
            </a:lvl1pPr>
          </a:lstStyle>
          <a:p>
            <a:pPr>
              <a:defRPr/>
            </a:pPr>
            <a:r>
              <a:rPr lang="en-US" altLang="en-US"/>
              <a:t>Name of Presentation</a:t>
            </a:r>
          </a:p>
        </p:txBody>
      </p:sp>
    </p:spTree>
    <p:extLst>
      <p:ext uri="{BB962C8B-B14F-4D97-AF65-F5344CB8AC3E}">
        <p14:creationId xmlns:p14="http://schemas.microsoft.com/office/powerpoint/2010/main" val="13229413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94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p:cNvSpPr>
            <a:spLocks noGrp="1"/>
          </p:cNvSpPr>
          <p:nvPr>
            <p:ph type="sldNum" sz="quarter" idx="10"/>
          </p:nvPr>
        </p:nvSpPr>
        <p:spPr>
          <a:xfrm>
            <a:off x="6553200" y="6243638"/>
            <a:ext cx="2133600" cy="457200"/>
          </a:xfrm>
        </p:spPr>
        <p:txBody>
          <a:bodyPr/>
          <a:lstStyle>
            <a:lvl1pPr>
              <a:defRPr/>
            </a:lvl1pPr>
          </a:lstStyle>
          <a:p>
            <a:fld id="{68318B40-44F6-473F-B44D-EDDFFDED97EB}" type="slidenum">
              <a:rPr lang="en-US" altLang="en-US"/>
              <a:pPr/>
              <a:t>‹Nº›</a:t>
            </a:fld>
            <a:endParaRPr lang="en-US" altLang="en-US" dirty="0"/>
          </a:p>
        </p:txBody>
      </p:sp>
      <p:sp>
        <p:nvSpPr>
          <p:cNvPr id="4" name="Date Placeholder 3"/>
          <p:cNvSpPr>
            <a:spLocks noGrp="1"/>
          </p:cNvSpPr>
          <p:nvPr>
            <p:ph type="dt" sz="half" idx="11"/>
          </p:nvPr>
        </p:nvSpPr>
        <p:spPr>
          <a:xfrm>
            <a:off x="457200" y="6243638"/>
            <a:ext cx="2133600" cy="457200"/>
          </a:xfrm>
          <a:prstGeom prst="rect">
            <a:avLst/>
          </a:prstGeom>
        </p:spPr>
        <p:txBody>
          <a:bodyPr/>
          <a:lstStyle>
            <a:lvl1pPr>
              <a:defRPr/>
            </a:lvl1pPr>
          </a:lstStyle>
          <a:p>
            <a:pPr>
              <a:defRPr/>
            </a:pPr>
            <a:endParaRPr lang="en-US" altLang="en-US" dirty="0"/>
          </a:p>
        </p:txBody>
      </p:sp>
      <p:sp>
        <p:nvSpPr>
          <p:cNvPr id="5" name="Footer Placeholder 4"/>
          <p:cNvSpPr>
            <a:spLocks noGrp="1"/>
          </p:cNvSpPr>
          <p:nvPr>
            <p:ph type="ftr" sz="quarter" idx="12"/>
          </p:nvPr>
        </p:nvSpPr>
        <p:spPr>
          <a:xfrm>
            <a:off x="3124200" y="6243638"/>
            <a:ext cx="2895600" cy="457200"/>
          </a:xfrm>
        </p:spPr>
        <p:txBody>
          <a:bodyPr/>
          <a:lstStyle>
            <a:lvl1pPr>
              <a:defRPr/>
            </a:lvl1pPr>
          </a:lstStyle>
          <a:p>
            <a:pPr>
              <a:defRPr/>
            </a:pPr>
            <a:endParaRPr lang="en-US" altLang="en-US" dirty="0"/>
          </a:p>
        </p:txBody>
      </p:sp>
    </p:spTree>
    <p:extLst>
      <p:ext uri="{BB962C8B-B14F-4D97-AF65-F5344CB8AC3E}">
        <p14:creationId xmlns:p14="http://schemas.microsoft.com/office/powerpoint/2010/main" val="24654541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5">
            <a:extLst>
              <a:ext uri="{FF2B5EF4-FFF2-40B4-BE49-F238E27FC236}">
                <a16:creationId xmlns:a16="http://schemas.microsoft.com/office/drawing/2014/main" id="{48D2948E-37BE-481B-A5E4-FD2F25A1FC14}"/>
              </a:ext>
            </a:extLst>
          </p:cNvPr>
          <p:cNvSpPr>
            <a:spLocks noGrp="1" noChangeArrowheads="1"/>
          </p:cNvSpPr>
          <p:nvPr>
            <p:ph type="ftr" sz="quarter" idx="10"/>
          </p:nvPr>
        </p:nvSpPr>
        <p:spPr/>
        <p:txBody>
          <a:bodyPr/>
          <a:lstStyle>
            <a:lvl1pPr>
              <a:defRPr>
                <a:latin typeface="+mn-lt"/>
              </a:defRPr>
            </a:lvl1pPr>
          </a:lstStyle>
          <a:p>
            <a:pPr>
              <a:defRPr/>
            </a:pPr>
            <a:r>
              <a:rPr lang="en-US" altLang="en-US"/>
              <a:t>Name of  Presentation</a:t>
            </a:r>
          </a:p>
        </p:txBody>
      </p:sp>
    </p:spTree>
    <p:extLst>
      <p:ext uri="{BB962C8B-B14F-4D97-AF65-F5344CB8AC3E}">
        <p14:creationId xmlns:p14="http://schemas.microsoft.com/office/powerpoint/2010/main" val="14280338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atin typeface="+mn-lt"/>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dirty="0"/>
              <a:t>Click to edit Master text styles</a:t>
            </a:r>
          </a:p>
        </p:txBody>
      </p:sp>
      <p:sp>
        <p:nvSpPr>
          <p:cNvPr id="4" name="Rectangle 5">
            <a:extLst>
              <a:ext uri="{FF2B5EF4-FFF2-40B4-BE49-F238E27FC236}">
                <a16:creationId xmlns:a16="http://schemas.microsoft.com/office/drawing/2014/main" id="{6094CFB6-32FA-411A-93E2-16DB0368B34A}"/>
              </a:ext>
            </a:extLst>
          </p:cNvPr>
          <p:cNvSpPr>
            <a:spLocks noGrp="1" noChangeArrowheads="1"/>
          </p:cNvSpPr>
          <p:nvPr>
            <p:ph type="ftr" sz="quarter" idx="10"/>
          </p:nvPr>
        </p:nvSpPr>
        <p:spPr/>
        <p:txBody>
          <a:bodyPr/>
          <a:lstStyle>
            <a:lvl1pPr>
              <a:defRPr/>
            </a:lvl1pPr>
          </a:lstStyle>
          <a:p>
            <a:pPr>
              <a:defRPr/>
            </a:pPr>
            <a:r>
              <a:rPr lang="en-US" altLang="en-US"/>
              <a:t>Name of  Presentation</a:t>
            </a:r>
          </a:p>
        </p:txBody>
      </p:sp>
    </p:spTree>
    <p:extLst>
      <p:ext uri="{BB962C8B-B14F-4D97-AF65-F5344CB8AC3E}">
        <p14:creationId xmlns:p14="http://schemas.microsoft.com/office/powerpoint/2010/main" val="208002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44257B4-C9ED-4076-8715-58507D3E3735}"/>
              </a:ext>
            </a:extLst>
          </p:cNvPr>
          <p:cNvSpPr/>
          <p:nvPr userDrawn="1"/>
        </p:nvSpPr>
        <p:spPr>
          <a:xfrm>
            <a:off x="0" y="2235200"/>
            <a:ext cx="9144000" cy="2413000"/>
          </a:xfrm>
          <a:prstGeom prst="rect">
            <a:avLst/>
          </a:prstGeom>
          <a:solidFill>
            <a:srgbClr val="CF0A2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 name="Rectangle 2">
            <a:extLst>
              <a:ext uri="{FF2B5EF4-FFF2-40B4-BE49-F238E27FC236}">
                <a16:creationId xmlns:a16="http://schemas.microsoft.com/office/drawing/2014/main" id="{FE30587A-01EA-4CA8-9209-67DC4F622061}"/>
              </a:ext>
            </a:extLst>
          </p:cNvPr>
          <p:cNvSpPr txBox="1">
            <a:spLocks noChangeArrowheads="1"/>
          </p:cNvSpPr>
          <p:nvPr userDrawn="1"/>
        </p:nvSpPr>
        <p:spPr bwMode="auto">
          <a:xfrm>
            <a:off x="685800" y="28194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anchor="ctr"/>
          <a:lstStyle>
            <a:lvl1pPr algn="l" rtl="0" eaLnBrk="0" fontAlgn="base" hangingPunct="0">
              <a:spcBef>
                <a:spcPct val="0"/>
              </a:spcBef>
              <a:spcAft>
                <a:spcPct val="0"/>
              </a:spcAft>
              <a:defRPr sz="4000" kern="1200">
                <a:solidFill>
                  <a:schemeClr val="bg1"/>
                </a:solidFill>
                <a:latin typeface="Josephine Sans"/>
                <a:ea typeface="+mj-ea"/>
                <a:cs typeface="+mj-cs"/>
              </a:defRPr>
            </a:lvl1pPr>
            <a:lvl2pPr algn="l" rtl="0" eaLnBrk="0" fontAlgn="base" hangingPunct="0">
              <a:spcBef>
                <a:spcPct val="0"/>
              </a:spcBef>
              <a:spcAft>
                <a:spcPct val="0"/>
              </a:spcAft>
              <a:defRPr sz="2400">
                <a:solidFill>
                  <a:schemeClr val="tx1"/>
                </a:solidFill>
                <a:latin typeface="Arial" charset="0"/>
                <a:ea typeface="Osaka" charset="0"/>
              </a:defRPr>
            </a:lvl2pPr>
            <a:lvl3pPr algn="l" rtl="0" eaLnBrk="0" fontAlgn="base" hangingPunct="0">
              <a:spcBef>
                <a:spcPct val="0"/>
              </a:spcBef>
              <a:spcAft>
                <a:spcPct val="0"/>
              </a:spcAft>
              <a:defRPr sz="2400">
                <a:solidFill>
                  <a:schemeClr val="tx1"/>
                </a:solidFill>
                <a:latin typeface="Arial" charset="0"/>
                <a:ea typeface="Osaka" charset="0"/>
              </a:defRPr>
            </a:lvl3pPr>
            <a:lvl4pPr algn="l" rtl="0" eaLnBrk="0" fontAlgn="base" hangingPunct="0">
              <a:spcBef>
                <a:spcPct val="0"/>
              </a:spcBef>
              <a:spcAft>
                <a:spcPct val="0"/>
              </a:spcAft>
              <a:defRPr sz="2400">
                <a:solidFill>
                  <a:schemeClr val="tx1"/>
                </a:solidFill>
                <a:latin typeface="Arial" charset="0"/>
                <a:ea typeface="Osaka" charset="0"/>
              </a:defRPr>
            </a:lvl4pPr>
            <a:lvl5pPr algn="l" rtl="0" eaLnBrk="0" fontAlgn="base" hangingPunct="0">
              <a:spcBef>
                <a:spcPct val="0"/>
              </a:spcBef>
              <a:spcAft>
                <a:spcPct val="0"/>
              </a:spcAft>
              <a:defRPr sz="2400">
                <a:solidFill>
                  <a:schemeClr val="tx1"/>
                </a:solidFill>
                <a:latin typeface="Arial" charset="0"/>
                <a:ea typeface="Osaka" charset="0"/>
              </a:defRPr>
            </a:lvl5pPr>
            <a:lvl6pPr marL="457200" algn="l" rtl="0" fontAlgn="base">
              <a:spcBef>
                <a:spcPct val="0"/>
              </a:spcBef>
              <a:spcAft>
                <a:spcPct val="0"/>
              </a:spcAft>
              <a:defRPr sz="2400">
                <a:solidFill>
                  <a:schemeClr val="tx1"/>
                </a:solidFill>
                <a:latin typeface="Arial" charset="0"/>
                <a:ea typeface="Osaka" charset="0"/>
              </a:defRPr>
            </a:lvl6pPr>
            <a:lvl7pPr marL="914400" algn="l" rtl="0" fontAlgn="base">
              <a:spcBef>
                <a:spcPct val="0"/>
              </a:spcBef>
              <a:spcAft>
                <a:spcPct val="0"/>
              </a:spcAft>
              <a:defRPr sz="2400">
                <a:solidFill>
                  <a:schemeClr val="tx1"/>
                </a:solidFill>
                <a:latin typeface="Arial" charset="0"/>
                <a:ea typeface="Osaka" charset="0"/>
              </a:defRPr>
            </a:lvl7pPr>
            <a:lvl8pPr marL="1371600" algn="l" rtl="0" fontAlgn="base">
              <a:spcBef>
                <a:spcPct val="0"/>
              </a:spcBef>
              <a:spcAft>
                <a:spcPct val="0"/>
              </a:spcAft>
              <a:defRPr sz="2400">
                <a:solidFill>
                  <a:schemeClr val="tx1"/>
                </a:solidFill>
                <a:latin typeface="Arial" charset="0"/>
                <a:ea typeface="Osaka" charset="0"/>
              </a:defRPr>
            </a:lvl8pPr>
            <a:lvl9pPr marL="1828800" algn="l" rtl="0" fontAlgn="base">
              <a:spcBef>
                <a:spcPct val="0"/>
              </a:spcBef>
              <a:spcAft>
                <a:spcPct val="0"/>
              </a:spcAft>
              <a:defRPr sz="2400">
                <a:solidFill>
                  <a:schemeClr val="tx1"/>
                </a:solidFill>
                <a:latin typeface="Arial" charset="0"/>
                <a:ea typeface="Osaka" charset="0"/>
              </a:defRPr>
            </a:lvl9pPr>
          </a:lstStyle>
          <a:p>
            <a:pPr>
              <a:defRPr/>
            </a:pPr>
            <a:r>
              <a:rPr lang="en-US" altLang="en-US" sz="2800" dirty="0">
                <a:latin typeface="+mn-lt"/>
              </a:rPr>
              <a:t>Resting or transition slide</a:t>
            </a:r>
          </a:p>
        </p:txBody>
      </p:sp>
      <p:sp>
        <p:nvSpPr>
          <p:cNvPr id="2" name="Title 1"/>
          <p:cNvSpPr>
            <a:spLocks noGrp="1"/>
          </p:cNvSpPr>
          <p:nvPr>
            <p:ph type="title"/>
          </p:nvPr>
        </p:nvSpPr>
        <p:spPr/>
        <p:txBody>
          <a:bodyPr/>
          <a:lstStyle/>
          <a:p>
            <a:r>
              <a:rPr lang="en-US" dirty="0"/>
              <a:t>Click to edit Master title style</a:t>
            </a:r>
          </a:p>
        </p:txBody>
      </p:sp>
      <p:sp>
        <p:nvSpPr>
          <p:cNvPr id="5" name="Footer Placeholder 2">
            <a:extLst>
              <a:ext uri="{FF2B5EF4-FFF2-40B4-BE49-F238E27FC236}">
                <a16:creationId xmlns:a16="http://schemas.microsoft.com/office/drawing/2014/main" id="{7D4C93F9-AB9F-4691-AA7B-7E972AE6D6A1}"/>
              </a:ext>
            </a:extLst>
          </p:cNvPr>
          <p:cNvSpPr>
            <a:spLocks noGrp="1"/>
          </p:cNvSpPr>
          <p:nvPr>
            <p:ph type="ftr" sz="quarter" idx="10"/>
          </p:nvPr>
        </p:nvSpPr>
        <p:spPr/>
        <p:txBody>
          <a:bodyPr/>
          <a:lstStyle>
            <a:lvl1pPr>
              <a:defRPr/>
            </a:lvl1pPr>
          </a:lstStyle>
          <a:p>
            <a:pPr>
              <a:defRPr/>
            </a:pPr>
            <a:r>
              <a:rPr lang="en-US" altLang="en-US"/>
              <a:t>Name of Presentation</a:t>
            </a:r>
          </a:p>
        </p:txBody>
      </p:sp>
    </p:spTree>
    <p:extLst>
      <p:ext uri="{BB962C8B-B14F-4D97-AF65-F5344CB8AC3E}">
        <p14:creationId xmlns:p14="http://schemas.microsoft.com/office/powerpoint/2010/main" val="4205183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09600" y="1828800"/>
            <a:ext cx="3886200" cy="3886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828800"/>
            <a:ext cx="3886200" cy="3886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5">
            <a:extLst>
              <a:ext uri="{FF2B5EF4-FFF2-40B4-BE49-F238E27FC236}">
                <a16:creationId xmlns:a16="http://schemas.microsoft.com/office/drawing/2014/main" id="{40054DC5-57AA-4A2E-BE47-B593769F4BF8}"/>
              </a:ext>
            </a:extLst>
          </p:cNvPr>
          <p:cNvSpPr>
            <a:spLocks noGrp="1" noChangeArrowheads="1"/>
          </p:cNvSpPr>
          <p:nvPr>
            <p:ph type="ftr" sz="quarter" idx="10"/>
          </p:nvPr>
        </p:nvSpPr>
        <p:spPr/>
        <p:txBody>
          <a:bodyPr/>
          <a:lstStyle>
            <a:lvl1pPr>
              <a:defRPr>
                <a:latin typeface="+mn-lt"/>
              </a:defRPr>
            </a:lvl1pPr>
          </a:lstStyle>
          <a:p>
            <a:pPr>
              <a:defRPr/>
            </a:pPr>
            <a:r>
              <a:rPr lang="en-US" altLang="en-US"/>
              <a:t>Name of  Presentation</a:t>
            </a:r>
          </a:p>
        </p:txBody>
      </p:sp>
    </p:spTree>
    <p:extLst>
      <p:ext uri="{BB962C8B-B14F-4D97-AF65-F5344CB8AC3E}">
        <p14:creationId xmlns:p14="http://schemas.microsoft.com/office/powerpoint/2010/main" val="1230413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731837"/>
            <a:ext cx="7886700" cy="1325563"/>
          </a:xfrm>
        </p:spPr>
        <p:txBody>
          <a:bodyPr/>
          <a:lstStyle/>
          <a:p>
            <a:r>
              <a:rPr lang="en-US" dirty="0"/>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5">
            <a:extLst>
              <a:ext uri="{FF2B5EF4-FFF2-40B4-BE49-F238E27FC236}">
                <a16:creationId xmlns:a16="http://schemas.microsoft.com/office/drawing/2014/main" id="{06530BF8-069D-4535-B605-9A13E146B251}"/>
              </a:ext>
            </a:extLst>
          </p:cNvPr>
          <p:cNvSpPr>
            <a:spLocks noGrp="1" noChangeArrowheads="1"/>
          </p:cNvSpPr>
          <p:nvPr>
            <p:ph type="ftr" sz="quarter" idx="10"/>
          </p:nvPr>
        </p:nvSpPr>
        <p:spPr/>
        <p:txBody>
          <a:bodyPr/>
          <a:lstStyle>
            <a:lvl1pPr>
              <a:defRPr>
                <a:latin typeface="+mn-lt"/>
              </a:defRPr>
            </a:lvl1pPr>
          </a:lstStyle>
          <a:p>
            <a:pPr>
              <a:defRPr/>
            </a:pPr>
            <a:r>
              <a:rPr lang="en-US" altLang="en-US"/>
              <a:t>Name of  Presentation</a:t>
            </a:r>
          </a:p>
        </p:txBody>
      </p:sp>
    </p:spTree>
    <p:extLst>
      <p:ext uri="{BB962C8B-B14F-4D97-AF65-F5344CB8AC3E}">
        <p14:creationId xmlns:p14="http://schemas.microsoft.com/office/powerpoint/2010/main" val="20067723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Rectangle 5">
            <a:extLst>
              <a:ext uri="{FF2B5EF4-FFF2-40B4-BE49-F238E27FC236}">
                <a16:creationId xmlns:a16="http://schemas.microsoft.com/office/drawing/2014/main" id="{D681D8BB-AE7E-453F-9C4E-18BB9C3D3A35}"/>
              </a:ext>
            </a:extLst>
          </p:cNvPr>
          <p:cNvSpPr>
            <a:spLocks noGrp="1" noChangeArrowheads="1"/>
          </p:cNvSpPr>
          <p:nvPr>
            <p:ph type="ftr" sz="quarter" idx="10"/>
          </p:nvPr>
        </p:nvSpPr>
        <p:spPr/>
        <p:txBody>
          <a:bodyPr/>
          <a:lstStyle>
            <a:lvl1pPr>
              <a:defRPr/>
            </a:lvl1pPr>
          </a:lstStyle>
          <a:p>
            <a:pPr>
              <a:defRPr/>
            </a:pPr>
            <a:r>
              <a:rPr lang="en-US" altLang="en-US"/>
              <a:t>Name of  Presentation</a:t>
            </a:r>
          </a:p>
        </p:txBody>
      </p:sp>
    </p:spTree>
    <p:extLst>
      <p:ext uri="{BB962C8B-B14F-4D97-AF65-F5344CB8AC3E}">
        <p14:creationId xmlns:p14="http://schemas.microsoft.com/office/powerpoint/2010/main" val="6772673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7E5788E7-9261-483B-8F9D-DEAB0B57A2DA}"/>
              </a:ext>
            </a:extLst>
          </p:cNvPr>
          <p:cNvSpPr>
            <a:spLocks noGrp="1" noChangeArrowheads="1"/>
          </p:cNvSpPr>
          <p:nvPr>
            <p:ph type="ftr" sz="quarter" idx="10"/>
          </p:nvPr>
        </p:nvSpPr>
        <p:spPr>
          <a:ln/>
        </p:spPr>
        <p:txBody>
          <a:bodyPr/>
          <a:lstStyle>
            <a:lvl1pPr>
              <a:defRPr/>
            </a:lvl1pPr>
          </a:lstStyle>
          <a:p>
            <a:pPr>
              <a:defRPr/>
            </a:pPr>
            <a:r>
              <a:rPr lang="en-US" altLang="en-US"/>
              <a:t>Name of Presentation</a:t>
            </a:r>
          </a:p>
        </p:txBody>
      </p:sp>
    </p:spTree>
    <p:extLst>
      <p:ext uri="{BB962C8B-B14F-4D97-AF65-F5344CB8AC3E}">
        <p14:creationId xmlns:p14="http://schemas.microsoft.com/office/powerpoint/2010/main" val="26398008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945731"/>
            <a:ext cx="2949575"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199" y="2667000"/>
            <a:ext cx="2949575" cy="28194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Rectangle 5">
            <a:extLst>
              <a:ext uri="{FF2B5EF4-FFF2-40B4-BE49-F238E27FC236}">
                <a16:creationId xmlns:a16="http://schemas.microsoft.com/office/drawing/2014/main" id="{F24B3A52-59FB-4AC1-A8F6-C3EFAC5945BE}"/>
              </a:ext>
            </a:extLst>
          </p:cNvPr>
          <p:cNvSpPr>
            <a:spLocks noGrp="1" noChangeArrowheads="1"/>
          </p:cNvSpPr>
          <p:nvPr>
            <p:ph type="ftr" sz="quarter" idx="10"/>
          </p:nvPr>
        </p:nvSpPr>
        <p:spPr>
          <a:ln/>
        </p:spPr>
        <p:txBody>
          <a:bodyPr/>
          <a:lstStyle>
            <a:lvl1pPr>
              <a:defRPr/>
            </a:lvl1pPr>
          </a:lstStyle>
          <a:p>
            <a:pPr>
              <a:defRPr/>
            </a:pPr>
            <a:r>
              <a:rPr lang="en-US" altLang="en-US"/>
              <a:t>Name of Presentation</a:t>
            </a:r>
          </a:p>
        </p:txBody>
      </p:sp>
    </p:spTree>
    <p:extLst>
      <p:ext uri="{BB962C8B-B14F-4D97-AF65-F5344CB8AC3E}">
        <p14:creationId xmlns:p14="http://schemas.microsoft.com/office/powerpoint/2010/main" val="28550770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4" name="Rectangle 10">
            <a:extLst>
              <a:ext uri="{FF2B5EF4-FFF2-40B4-BE49-F238E27FC236}">
                <a16:creationId xmlns:a16="http://schemas.microsoft.com/office/drawing/2014/main" id="{C023E52F-818B-43C7-8650-D5CC2ABBA8D6}"/>
              </a:ext>
            </a:extLst>
          </p:cNvPr>
          <p:cNvSpPr>
            <a:spLocks noChangeArrowheads="1"/>
          </p:cNvSpPr>
          <p:nvPr userDrawn="1"/>
        </p:nvSpPr>
        <p:spPr bwMode="auto">
          <a:xfrm>
            <a:off x="0" y="338138"/>
            <a:ext cx="9144000" cy="347662"/>
          </a:xfrm>
          <a:prstGeom prst="rect">
            <a:avLst/>
          </a:prstGeom>
          <a:gradFill rotWithShape="0">
            <a:gsLst>
              <a:gs pos="0">
                <a:srgbClr val="333333"/>
              </a:gs>
              <a:gs pos="100000">
                <a:schemeClr val="tx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sz="2400">
                <a:solidFill>
                  <a:schemeClr val="tx1"/>
                </a:solidFill>
                <a:latin typeface="Arial" charset="0"/>
                <a:ea typeface="Osaka" pitchFamily="-64" charset="-128"/>
              </a:defRPr>
            </a:lvl1pPr>
            <a:lvl2pPr marL="742950" indent="-285750">
              <a:defRPr sz="2400">
                <a:solidFill>
                  <a:schemeClr val="tx1"/>
                </a:solidFill>
                <a:latin typeface="Arial" charset="0"/>
                <a:ea typeface="Osaka" pitchFamily="-64" charset="-128"/>
              </a:defRPr>
            </a:lvl2pPr>
            <a:lvl3pPr marL="1143000" indent="-228600">
              <a:defRPr sz="2400">
                <a:solidFill>
                  <a:schemeClr val="tx1"/>
                </a:solidFill>
                <a:latin typeface="Arial" charset="0"/>
                <a:ea typeface="Osaka" pitchFamily="-64" charset="-128"/>
              </a:defRPr>
            </a:lvl3pPr>
            <a:lvl4pPr marL="1600200" indent="-228600">
              <a:defRPr sz="2400">
                <a:solidFill>
                  <a:schemeClr val="tx1"/>
                </a:solidFill>
                <a:latin typeface="Arial" charset="0"/>
                <a:ea typeface="Osaka" pitchFamily="-64" charset="-128"/>
              </a:defRPr>
            </a:lvl4pPr>
            <a:lvl5pPr marL="2057400" indent="-228600">
              <a:defRPr sz="2400">
                <a:solidFill>
                  <a:schemeClr val="tx1"/>
                </a:solidFill>
                <a:latin typeface="Arial" charset="0"/>
                <a:ea typeface="Osaka" pitchFamily="-64" charset="-128"/>
              </a:defRPr>
            </a:lvl5pPr>
            <a:lvl6pPr marL="2514600" indent="-228600" eaLnBrk="0" fontAlgn="base" hangingPunct="0">
              <a:spcBef>
                <a:spcPct val="0"/>
              </a:spcBef>
              <a:spcAft>
                <a:spcPct val="0"/>
              </a:spcAft>
              <a:defRPr sz="2400">
                <a:solidFill>
                  <a:schemeClr val="tx1"/>
                </a:solidFill>
                <a:latin typeface="Arial" charset="0"/>
                <a:ea typeface="Osaka" pitchFamily="-64" charset="-128"/>
              </a:defRPr>
            </a:lvl6pPr>
            <a:lvl7pPr marL="2971800" indent="-228600" eaLnBrk="0" fontAlgn="base" hangingPunct="0">
              <a:spcBef>
                <a:spcPct val="0"/>
              </a:spcBef>
              <a:spcAft>
                <a:spcPct val="0"/>
              </a:spcAft>
              <a:defRPr sz="2400">
                <a:solidFill>
                  <a:schemeClr val="tx1"/>
                </a:solidFill>
                <a:latin typeface="Arial" charset="0"/>
                <a:ea typeface="Osaka" pitchFamily="-64" charset="-128"/>
              </a:defRPr>
            </a:lvl7pPr>
            <a:lvl8pPr marL="3429000" indent="-228600" eaLnBrk="0" fontAlgn="base" hangingPunct="0">
              <a:spcBef>
                <a:spcPct val="0"/>
              </a:spcBef>
              <a:spcAft>
                <a:spcPct val="0"/>
              </a:spcAft>
              <a:defRPr sz="2400">
                <a:solidFill>
                  <a:schemeClr val="tx1"/>
                </a:solidFill>
                <a:latin typeface="Arial" charset="0"/>
                <a:ea typeface="Osaka" pitchFamily="-64" charset="-128"/>
              </a:defRPr>
            </a:lvl8pPr>
            <a:lvl9pPr marL="3886200" indent="-228600" eaLnBrk="0" fontAlgn="base" hangingPunct="0">
              <a:spcBef>
                <a:spcPct val="0"/>
              </a:spcBef>
              <a:spcAft>
                <a:spcPct val="0"/>
              </a:spcAft>
              <a:defRPr sz="2400">
                <a:solidFill>
                  <a:schemeClr val="tx1"/>
                </a:solidFill>
                <a:latin typeface="Arial" charset="0"/>
                <a:ea typeface="Osaka" pitchFamily="-64" charset="-128"/>
              </a:defRPr>
            </a:lvl9pPr>
          </a:lstStyle>
          <a:p>
            <a:pPr>
              <a:defRPr/>
            </a:pPr>
            <a:endParaRPr lang="en-US" altLang="en-US"/>
          </a:p>
        </p:txBody>
      </p:sp>
      <p:sp>
        <p:nvSpPr>
          <p:cNvPr id="1026" name="Rectangle 2">
            <a:extLst>
              <a:ext uri="{FF2B5EF4-FFF2-40B4-BE49-F238E27FC236}">
                <a16:creationId xmlns:a16="http://schemas.microsoft.com/office/drawing/2014/main" id="{1D919825-C524-4EF2-9E4E-3ABB4862DD4F}"/>
              </a:ext>
            </a:extLst>
          </p:cNvPr>
          <p:cNvSpPr>
            <a:spLocks noGrp="1" noChangeArrowheads="1"/>
          </p:cNvSpPr>
          <p:nvPr>
            <p:ph type="title"/>
          </p:nvPr>
        </p:nvSpPr>
        <p:spPr bwMode="auto">
          <a:xfrm>
            <a:off x="609600" y="762000"/>
            <a:ext cx="79248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p>
            <a:pPr lvl="0"/>
            <a:r>
              <a:rPr lang="en-US" altLang="en-US" dirty="0"/>
              <a:t>Click to edit Master title style</a:t>
            </a:r>
          </a:p>
        </p:txBody>
      </p:sp>
      <p:sp>
        <p:nvSpPr>
          <p:cNvPr id="1027" name="Rectangle 3">
            <a:extLst>
              <a:ext uri="{FF2B5EF4-FFF2-40B4-BE49-F238E27FC236}">
                <a16:creationId xmlns:a16="http://schemas.microsoft.com/office/drawing/2014/main" id="{B5CD3996-45A8-4853-A877-ECDB4869A258}"/>
              </a:ext>
            </a:extLst>
          </p:cNvPr>
          <p:cNvSpPr>
            <a:spLocks noGrp="1" noChangeArrowheads="1"/>
          </p:cNvSpPr>
          <p:nvPr>
            <p:ph type="body" idx="1"/>
          </p:nvPr>
        </p:nvSpPr>
        <p:spPr bwMode="auto">
          <a:xfrm>
            <a:off x="609600" y="1752600"/>
            <a:ext cx="79248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9" name="Rectangle 5">
            <a:extLst>
              <a:ext uri="{FF2B5EF4-FFF2-40B4-BE49-F238E27FC236}">
                <a16:creationId xmlns:a16="http://schemas.microsoft.com/office/drawing/2014/main" id="{F6BEE653-C442-4028-8246-1F118E74B7AB}"/>
              </a:ext>
            </a:extLst>
          </p:cNvPr>
          <p:cNvSpPr>
            <a:spLocks noGrp="1" noChangeArrowheads="1"/>
          </p:cNvSpPr>
          <p:nvPr>
            <p:ph type="ftr" sz="quarter" idx="3"/>
          </p:nvPr>
        </p:nvSpPr>
        <p:spPr bwMode="auto">
          <a:xfrm>
            <a:off x="609600" y="381000"/>
            <a:ext cx="5105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a:defRPr sz="1200">
                <a:solidFill>
                  <a:schemeClr val="bg1"/>
                </a:solidFill>
                <a:latin typeface="Arial" charset="0"/>
                <a:ea typeface="Osaka" charset="0"/>
              </a:defRPr>
            </a:lvl1pPr>
          </a:lstStyle>
          <a:p>
            <a:pPr>
              <a:defRPr/>
            </a:pPr>
            <a:r>
              <a:rPr lang="en-US" altLang="en-US"/>
              <a:t>Name of Presentation</a:t>
            </a:r>
          </a:p>
        </p:txBody>
      </p:sp>
      <p:sp>
        <p:nvSpPr>
          <p:cNvPr id="1036" name="Text Box 12">
            <a:extLst>
              <a:ext uri="{FF2B5EF4-FFF2-40B4-BE49-F238E27FC236}">
                <a16:creationId xmlns:a16="http://schemas.microsoft.com/office/drawing/2014/main" id="{D1CBFA60-C116-40C5-BB14-78F1DF33866F}"/>
              </a:ext>
            </a:extLst>
          </p:cNvPr>
          <p:cNvSpPr txBox="1">
            <a:spLocks noChangeArrowheads="1"/>
          </p:cNvSpPr>
          <p:nvPr userDrawn="1"/>
        </p:nvSpPr>
        <p:spPr bwMode="auto">
          <a:xfrm>
            <a:off x="609600" y="1524000"/>
            <a:ext cx="79248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altLang="en-US" sz="1200" b="1">
                <a:solidFill>
                  <a:schemeClr val="bg1"/>
                </a:solidFill>
                <a:latin typeface="Arial" charset="0"/>
                <a:ea typeface="Osaka" charset="0"/>
              </a:rPr>
              <a:t>Boston University</a:t>
            </a:r>
            <a:r>
              <a:rPr lang="en-US" altLang="en-US" sz="1200">
                <a:solidFill>
                  <a:schemeClr val="bg1"/>
                </a:solidFill>
                <a:latin typeface="Arial" charset="0"/>
                <a:ea typeface="Osaka" charset="0"/>
              </a:rPr>
              <a:t> Slideshow Title Goes Here</a:t>
            </a:r>
          </a:p>
        </p:txBody>
      </p:sp>
      <p:pic>
        <p:nvPicPr>
          <p:cNvPr id="1031" name="Picture 9">
            <a:extLst>
              <a:ext uri="{FF2B5EF4-FFF2-40B4-BE49-F238E27FC236}">
                <a16:creationId xmlns:a16="http://schemas.microsoft.com/office/drawing/2014/main" id="{82C03B82-5B3F-4102-9C86-BE1FCA2FCF97}"/>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609600" y="5867400"/>
            <a:ext cx="2438400" cy="8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Connector 10">
            <a:extLst>
              <a:ext uri="{FF2B5EF4-FFF2-40B4-BE49-F238E27FC236}">
                <a16:creationId xmlns:a16="http://schemas.microsoft.com/office/drawing/2014/main" id="{1F273291-54B0-4C1D-BEAC-330F8A57DAD0}"/>
              </a:ext>
            </a:extLst>
          </p:cNvPr>
          <p:cNvCxnSpPr/>
          <p:nvPr userDrawn="1"/>
        </p:nvCxnSpPr>
        <p:spPr>
          <a:xfrm>
            <a:off x="0" y="5715000"/>
            <a:ext cx="9144000" cy="0"/>
          </a:xfrm>
          <a:prstGeom prst="line">
            <a:avLst/>
          </a:prstGeom>
          <a:ln w="38100">
            <a:solidFill>
              <a:srgbClr val="CF0A2C"/>
            </a:solidFill>
          </a:ln>
          <a:effectLst/>
        </p:spPr>
        <p:style>
          <a:lnRef idx="2">
            <a:schemeClr val="accent1"/>
          </a:lnRef>
          <a:fillRef idx="0">
            <a:schemeClr val="accent1"/>
          </a:fillRef>
          <a:effectRef idx="1">
            <a:schemeClr val="accent1"/>
          </a:effectRef>
          <a:fontRef idx="minor">
            <a:schemeClr val="tx1"/>
          </a:fontRef>
        </p:style>
      </p:cxnSp>
      <p:pic>
        <p:nvPicPr>
          <p:cNvPr id="1033" name="Picture 12" descr="standardfooter_sized.jpg">
            <a:extLst>
              <a:ext uri="{FF2B5EF4-FFF2-40B4-BE49-F238E27FC236}">
                <a16:creationId xmlns:a16="http://schemas.microsoft.com/office/drawing/2014/main" id="{0D924F2C-652F-4000-A716-8238C34928CF}"/>
              </a:ext>
            </a:extLst>
          </p:cNvPr>
          <p:cNvPicPr>
            <a:picLocks noChangeAspect="1"/>
          </p:cNvPicPr>
          <p:nvPr userDrawn="1"/>
        </p:nvPicPr>
        <p:blipFill>
          <a:blip r:embed="rId14">
            <a:extLst>
              <a:ext uri="{28A0092B-C50C-407E-A947-70E740481C1C}">
                <a14:useLocalDpi xmlns:a14="http://schemas.microsoft.com/office/drawing/2010/main" val="0"/>
              </a:ext>
            </a:extLst>
          </a:blip>
          <a:srcRect t="93661"/>
          <a:stretch>
            <a:fillRect/>
          </a:stretch>
        </p:blipFill>
        <p:spPr bwMode="auto">
          <a:xfrm>
            <a:off x="0" y="0"/>
            <a:ext cx="9144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84" r:id="rId8"/>
    <p:sldLayoutId id="2147483785" r:id="rId9"/>
    <p:sldLayoutId id="2147483786" r:id="rId10"/>
    <p:sldLayoutId id="2147483794" r:id="rId11"/>
  </p:sldLayoutIdLst>
  <p:hf sldNum="0" hdr="0"/>
  <p:txStyles>
    <p:titleStyle>
      <a:lvl1pPr algn="l" rtl="0" eaLnBrk="0" fontAlgn="base" hangingPunct="0">
        <a:spcBef>
          <a:spcPct val="0"/>
        </a:spcBef>
        <a:spcAft>
          <a:spcPct val="0"/>
        </a:spcAft>
        <a:defRPr sz="2800" kern="1200">
          <a:solidFill>
            <a:schemeClr val="tx1"/>
          </a:solidFill>
          <a:latin typeface="+mj-lt"/>
          <a:ea typeface="+mj-ea"/>
          <a:cs typeface="Arial" panose="020B0604020202020204" pitchFamily="34" charset="0"/>
        </a:defRPr>
      </a:lvl1pPr>
      <a:lvl2pPr algn="l" rtl="0" eaLnBrk="0" fontAlgn="base" hangingPunct="0">
        <a:spcBef>
          <a:spcPct val="0"/>
        </a:spcBef>
        <a:spcAft>
          <a:spcPct val="0"/>
        </a:spcAft>
        <a:defRPr sz="2800">
          <a:solidFill>
            <a:schemeClr val="tx1"/>
          </a:solidFill>
          <a:latin typeface="Arial" panose="020B0604020202020204" pitchFamily="34" charset="0"/>
          <a:ea typeface="Osaka" charset="0"/>
          <a:cs typeface="Arial" panose="020B0604020202020204" pitchFamily="34" charset="0"/>
        </a:defRPr>
      </a:lvl2pPr>
      <a:lvl3pPr algn="l" rtl="0" eaLnBrk="0" fontAlgn="base" hangingPunct="0">
        <a:spcBef>
          <a:spcPct val="0"/>
        </a:spcBef>
        <a:spcAft>
          <a:spcPct val="0"/>
        </a:spcAft>
        <a:defRPr sz="2800">
          <a:solidFill>
            <a:schemeClr val="tx1"/>
          </a:solidFill>
          <a:latin typeface="Arial" panose="020B0604020202020204" pitchFamily="34" charset="0"/>
          <a:ea typeface="Osaka" charset="0"/>
          <a:cs typeface="Arial" panose="020B0604020202020204" pitchFamily="34" charset="0"/>
        </a:defRPr>
      </a:lvl3pPr>
      <a:lvl4pPr algn="l" rtl="0" eaLnBrk="0" fontAlgn="base" hangingPunct="0">
        <a:spcBef>
          <a:spcPct val="0"/>
        </a:spcBef>
        <a:spcAft>
          <a:spcPct val="0"/>
        </a:spcAft>
        <a:defRPr sz="2800">
          <a:solidFill>
            <a:schemeClr val="tx1"/>
          </a:solidFill>
          <a:latin typeface="Arial" panose="020B0604020202020204" pitchFamily="34" charset="0"/>
          <a:ea typeface="Osaka" charset="0"/>
          <a:cs typeface="Arial" panose="020B0604020202020204" pitchFamily="34" charset="0"/>
        </a:defRPr>
      </a:lvl4pPr>
      <a:lvl5pPr algn="l" rtl="0" eaLnBrk="0" fontAlgn="base" hangingPunct="0">
        <a:spcBef>
          <a:spcPct val="0"/>
        </a:spcBef>
        <a:spcAft>
          <a:spcPct val="0"/>
        </a:spcAft>
        <a:defRPr sz="2800">
          <a:solidFill>
            <a:schemeClr val="tx1"/>
          </a:solidFill>
          <a:latin typeface="Arial" panose="020B0604020202020204" pitchFamily="34" charset="0"/>
          <a:ea typeface="Osaka" charset="0"/>
          <a:cs typeface="Arial" panose="020B0604020202020204" pitchFamily="34" charset="0"/>
        </a:defRPr>
      </a:lvl5pPr>
      <a:lvl6pPr marL="457200" algn="l" rtl="0" fontAlgn="base">
        <a:spcBef>
          <a:spcPct val="0"/>
        </a:spcBef>
        <a:spcAft>
          <a:spcPct val="0"/>
        </a:spcAft>
        <a:defRPr sz="2400">
          <a:solidFill>
            <a:schemeClr val="tx1"/>
          </a:solidFill>
          <a:latin typeface="Arial" charset="0"/>
          <a:ea typeface="Osaka" charset="0"/>
        </a:defRPr>
      </a:lvl6pPr>
      <a:lvl7pPr marL="914400" algn="l" rtl="0" fontAlgn="base">
        <a:spcBef>
          <a:spcPct val="0"/>
        </a:spcBef>
        <a:spcAft>
          <a:spcPct val="0"/>
        </a:spcAft>
        <a:defRPr sz="2400">
          <a:solidFill>
            <a:schemeClr val="tx1"/>
          </a:solidFill>
          <a:latin typeface="Arial" charset="0"/>
          <a:ea typeface="Osaka" charset="0"/>
        </a:defRPr>
      </a:lvl7pPr>
      <a:lvl8pPr marL="1371600" algn="l" rtl="0" fontAlgn="base">
        <a:spcBef>
          <a:spcPct val="0"/>
        </a:spcBef>
        <a:spcAft>
          <a:spcPct val="0"/>
        </a:spcAft>
        <a:defRPr sz="2400">
          <a:solidFill>
            <a:schemeClr val="tx1"/>
          </a:solidFill>
          <a:latin typeface="Arial" charset="0"/>
          <a:ea typeface="Osaka" charset="0"/>
        </a:defRPr>
      </a:lvl8pPr>
      <a:lvl9pPr marL="1828800" algn="l" rtl="0" fontAlgn="base">
        <a:spcBef>
          <a:spcPct val="0"/>
        </a:spcBef>
        <a:spcAft>
          <a:spcPct val="0"/>
        </a:spcAft>
        <a:defRPr sz="2400">
          <a:solidFill>
            <a:schemeClr val="tx1"/>
          </a:solidFill>
          <a:latin typeface="Arial" charset="0"/>
          <a:ea typeface="Osaka" charset="0"/>
        </a:defRPr>
      </a:lvl9pPr>
    </p:titleStyle>
    <p:bodyStyle>
      <a:lvl1pPr marL="342900" indent="-342900" algn="l" rtl="0" eaLnBrk="0" fontAlgn="base" hangingPunct="0">
        <a:spcBef>
          <a:spcPct val="20000"/>
        </a:spcBef>
        <a:spcAft>
          <a:spcPct val="0"/>
        </a:spcAft>
        <a:buClr>
          <a:srgbClr val="C00000"/>
        </a:buClr>
        <a:buFont typeface="Wingdings" panose="05000000000000000000" pitchFamily="2" charset="2"/>
        <a:buChar char="§"/>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C00000"/>
        </a:buClr>
        <a:buFont typeface="Wingdings" panose="05000000000000000000" pitchFamily="2" charset="2"/>
        <a:buChar char="§"/>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C00000"/>
        </a:buClr>
        <a:buFont typeface="Wingdings" panose="05000000000000000000" pitchFamily="2" charset="2"/>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C00000"/>
        </a:buClr>
        <a:buFont typeface="Wingdings" panose="05000000000000000000" pitchFamily="2" charset="2"/>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C00000"/>
        </a:buClr>
        <a:buFont typeface="Wingdings" panose="05000000000000000000" pitchFamily="2" charset="2"/>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3706C-A240-419E-A6EF-EF2539324BCD}"/>
              </a:ext>
            </a:extLst>
          </p:cNvPr>
          <p:cNvSpPr>
            <a:spLocks noGrp="1"/>
          </p:cNvSpPr>
          <p:nvPr>
            <p:ph type="ctrTitle"/>
          </p:nvPr>
        </p:nvSpPr>
        <p:spPr>
          <a:xfrm>
            <a:off x="685800" y="720091"/>
            <a:ext cx="7669530" cy="2880360"/>
          </a:xfrm>
        </p:spPr>
        <p:txBody>
          <a:bodyPr/>
          <a:lstStyle/>
          <a:p>
            <a:r>
              <a:rPr lang="es-US"/>
              <a:t>Cómo disminuir la agresividad en el lugar de trabajo</a:t>
            </a:r>
          </a:p>
        </p:txBody>
      </p:sp>
    </p:spTree>
    <p:extLst>
      <p:ext uri="{BB962C8B-B14F-4D97-AF65-F5344CB8AC3E}">
        <p14:creationId xmlns:p14="http://schemas.microsoft.com/office/powerpoint/2010/main" val="23197211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6149884" y="1443111"/>
            <a:ext cx="2023350" cy="2884350"/>
          </a:xfrm>
          <a:prstGeom prst="rect">
            <a:avLst/>
          </a:prstGeom>
        </p:spPr>
      </p:pic>
      <p:sp>
        <p:nvSpPr>
          <p:cNvPr id="2" name="Title 1"/>
          <p:cNvSpPr>
            <a:spLocks noGrp="1"/>
          </p:cNvSpPr>
          <p:nvPr>
            <p:ph type="title"/>
          </p:nvPr>
        </p:nvSpPr>
        <p:spPr/>
        <p:txBody>
          <a:bodyPr>
            <a:normAutofit/>
          </a:bodyPr>
          <a:lstStyle/>
          <a:p>
            <a:r>
              <a:rPr lang="es-US" dirty="0"/>
              <a:t>Expliquen su función y las reglas</a:t>
            </a:r>
          </a:p>
        </p:txBody>
      </p:sp>
      <p:sp>
        <p:nvSpPr>
          <p:cNvPr id="3" name="Content Placeholder 2"/>
          <p:cNvSpPr>
            <a:spLocks noGrp="1"/>
          </p:cNvSpPr>
          <p:nvPr>
            <p:ph idx="1"/>
          </p:nvPr>
        </p:nvSpPr>
        <p:spPr>
          <a:xfrm>
            <a:off x="609600" y="1529082"/>
            <a:ext cx="4876800" cy="1747520"/>
          </a:xfrm>
        </p:spPr>
        <p:txBody>
          <a:bodyPr/>
          <a:lstStyle/>
          <a:p>
            <a:pPr marL="0" indent="0">
              <a:buNone/>
            </a:pPr>
            <a:r>
              <a:rPr lang="es-US" dirty="0"/>
              <a:t>Ejemplos: </a:t>
            </a:r>
          </a:p>
          <a:p>
            <a:r>
              <a:rPr lang="es-US" b="0" dirty="0"/>
              <a:t>Expliquen lo que pueden hacer.</a:t>
            </a:r>
          </a:p>
          <a:p>
            <a:r>
              <a:rPr lang="es-US" b="0" dirty="0"/>
              <a:t>Expliquen lo que se permite en el lugar.</a:t>
            </a:r>
          </a:p>
          <a:p>
            <a:pPr lvl="1"/>
            <a:endParaRPr lang="en-US" sz="2000" dirty="0"/>
          </a:p>
          <a:p>
            <a:endParaRPr lang="en-US" sz="2000" dirty="0"/>
          </a:p>
        </p:txBody>
      </p:sp>
      <p:sp>
        <p:nvSpPr>
          <p:cNvPr id="5" name="Rectangular Callout 4"/>
          <p:cNvSpPr/>
          <p:nvPr/>
        </p:nvSpPr>
        <p:spPr>
          <a:xfrm>
            <a:off x="2232116" y="3810000"/>
            <a:ext cx="3559084" cy="1747520"/>
          </a:xfrm>
          <a:prstGeom prst="wedgeRectCallout">
            <a:avLst>
              <a:gd name="adj1" fmla="val 96173"/>
              <a:gd name="adj2" fmla="val -120428"/>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US" sz="1800" i="1" spc="-30" dirty="0">
                <a:solidFill>
                  <a:schemeClr val="tx1"/>
                </a:solidFill>
              </a:rPr>
              <a:t>“Como promotora de salud no puedo cambiarlo de médico, pero la clínica tiene un proceso que le permitirá solicitar un proveedor nuevo. Si lo desea, puedo ayudarlo con ese proceso”.</a:t>
            </a:r>
          </a:p>
        </p:txBody>
      </p:sp>
      <p:sp>
        <p:nvSpPr>
          <p:cNvPr id="6" name="Footer Placeholder 3">
            <a:extLst>
              <a:ext uri="{FF2B5EF4-FFF2-40B4-BE49-F238E27FC236}">
                <a16:creationId xmlns:a16="http://schemas.microsoft.com/office/drawing/2014/main" id="{2D61C011-8FD9-4490-A1B6-A4D80BB2C9D3}"/>
              </a:ext>
            </a:extLst>
          </p:cNvPr>
          <p:cNvSpPr>
            <a:spLocks noGrp="1"/>
          </p:cNvSpPr>
          <p:nvPr>
            <p:ph type="ftr" sz="quarter" idx="10"/>
          </p:nvPr>
        </p:nvSpPr>
        <p:spPr>
          <a:xfrm>
            <a:off x="609600" y="381000"/>
            <a:ext cx="5105400" cy="304800"/>
          </a:xfrm>
        </p:spPr>
        <p:txBody>
          <a:bodyPr/>
          <a:lstStyle/>
          <a:p>
            <a:pPr>
              <a:defRPr/>
            </a:pPr>
            <a:r>
              <a:rPr lang="es-US"/>
              <a:t>Cómo disminuir la agresividad en el lugar de trabajo</a:t>
            </a:r>
          </a:p>
        </p:txBody>
      </p:sp>
    </p:spTree>
    <p:extLst>
      <p:ext uri="{BB962C8B-B14F-4D97-AF65-F5344CB8AC3E}">
        <p14:creationId xmlns:p14="http://schemas.microsoft.com/office/powerpoint/2010/main" val="30263302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convers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2280882"/>
            <a:ext cx="4455525" cy="29718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Autofit/>
          </a:bodyPr>
          <a:lstStyle/>
          <a:p>
            <a:r>
              <a:rPr lang="es-US"/>
              <a:t>Escuchen, tómense tiempo, repitan lo que comprenden de la situación.</a:t>
            </a:r>
          </a:p>
        </p:txBody>
      </p:sp>
      <p:sp>
        <p:nvSpPr>
          <p:cNvPr id="3" name="Content Placeholder 2"/>
          <p:cNvSpPr>
            <a:spLocks noGrp="1"/>
          </p:cNvSpPr>
          <p:nvPr>
            <p:ph idx="1"/>
          </p:nvPr>
        </p:nvSpPr>
        <p:spPr>
          <a:xfrm>
            <a:off x="609600" y="1981200"/>
            <a:ext cx="3352800" cy="2514598"/>
          </a:xfrm>
        </p:spPr>
        <p:txBody>
          <a:bodyPr>
            <a:normAutofit/>
          </a:bodyPr>
          <a:lstStyle/>
          <a:p>
            <a:pPr marL="0" indent="0">
              <a:buNone/>
            </a:pPr>
            <a:endParaRPr lang="en-US" altLang="en-US" sz="2000" b="1" dirty="0"/>
          </a:p>
          <a:p>
            <a:pPr marL="0" indent="0">
              <a:buNone/>
            </a:pPr>
            <a:r>
              <a:rPr lang="es-US"/>
              <a:t>Ejemplo: </a:t>
            </a:r>
            <a:r>
              <a:rPr lang="es-US" b="0"/>
              <a:t>“Por lo que me estás diciendo... ¿Lo entendí bien?”</a:t>
            </a:r>
          </a:p>
          <a:p>
            <a:pPr marL="0" indent="0">
              <a:buNone/>
            </a:pPr>
            <a:endParaRPr lang="en-US" altLang="en-US" sz="2000" b="0" dirty="0"/>
          </a:p>
          <a:p>
            <a:endParaRPr lang="en-US" sz="2000" b="0" dirty="0"/>
          </a:p>
          <a:p>
            <a:endParaRPr lang="en-US" sz="2000" b="0" dirty="0"/>
          </a:p>
        </p:txBody>
      </p:sp>
      <p:sp>
        <p:nvSpPr>
          <p:cNvPr id="6" name="Oval Callout 5"/>
          <p:cNvSpPr/>
          <p:nvPr/>
        </p:nvSpPr>
        <p:spPr>
          <a:xfrm>
            <a:off x="900752" y="4267200"/>
            <a:ext cx="2770496" cy="1156649"/>
          </a:xfrm>
          <a:prstGeom prst="wedgeEllipseCallout">
            <a:avLst>
              <a:gd name="adj1" fmla="val 155497"/>
              <a:gd name="adj2" fmla="val -120368"/>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US" sz="1800">
                <a:solidFill>
                  <a:schemeClr val="tx1"/>
                </a:solidFill>
              </a:rPr>
              <a:t>“¿Eso lo resume todo?” “¿Me perdí de algo?”</a:t>
            </a:r>
          </a:p>
        </p:txBody>
      </p:sp>
      <p:sp>
        <p:nvSpPr>
          <p:cNvPr id="7" name="Footer Placeholder 3">
            <a:extLst>
              <a:ext uri="{FF2B5EF4-FFF2-40B4-BE49-F238E27FC236}">
                <a16:creationId xmlns:a16="http://schemas.microsoft.com/office/drawing/2014/main" id="{154F12B4-05B8-4718-BEF2-D1C101E3465E}"/>
              </a:ext>
            </a:extLst>
          </p:cNvPr>
          <p:cNvSpPr>
            <a:spLocks noGrp="1"/>
          </p:cNvSpPr>
          <p:nvPr>
            <p:ph type="ftr" sz="quarter" idx="10"/>
          </p:nvPr>
        </p:nvSpPr>
        <p:spPr>
          <a:xfrm>
            <a:off x="609600" y="381000"/>
            <a:ext cx="5105400" cy="304800"/>
          </a:xfrm>
        </p:spPr>
        <p:txBody>
          <a:bodyPr/>
          <a:lstStyle/>
          <a:p>
            <a:pPr>
              <a:defRPr/>
            </a:pPr>
            <a:r>
              <a:rPr lang="es-US"/>
              <a:t>Cómo disminuir la agresividad en el lugar de trabajo</a:t>
            </a:r>
          </a:p>
        </p:txBody>
      </p:sp>
    </p:spTree>
    <p:extLst>
      <p:ext uri="{BB962C8B-B14F-4D97-AF65-F5344CB8AC3E}">
        <p14:creationId xmlns:p14="http://schemas.microsoft.com/office/powerpoint/2010/main" val="30210524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s-US" dirty="0"/>
              <a:t>No se dejen provocar por el estado emocional del otro.</a:t>
            </a:r>
          </a:p>
        </p:txBody>
      </p:sp>
      <p:sp>
        <p:nvSpPr>
          <p:cNvPr id="3" name="Content Placeholder 2"/>
          <p:cNvSpPr>
            <a:spLocks noGrp="1"/>
          </p:cNvSpPr>
          <p:nvPr>
            <p:ph idx="1"/>
          </p:nvPr>
        </p:nvSpPr>
        <p:spPr>
          <a:xfrm>
            <a:off x="645695" y="1828800"/>
            <a:ext cx="4343400" cy="3810607"/>
          </a:xfrm>
        </p:spPr>
        <p:txBody>
          <a:bodyPr/>
          <a:lstStyle/>
          <a:p>
            <a:pPr marL="0" indent="0">
              <a:buNone/>
            </a:pPr>
            <a:r>
              <a:rPr lang="es-US" dirty="0"/>
              <a:t>Ejemplos:</a:t>
            </a:r>
          </a:p>
          <a:p>
            <a:r>
              <a:rPr lang="es-US" b="0" spc="-40" dirty="0"/>
              <a:t>Conozcan sus propios factores desencadenantes.</a:t>
            </a:r>
          </a:p>
          <a:p>
            <a:r>
              <a:rPr lang="es-US" b="0" spc="-40" dirty="0"/>
              <a:t>Usen técnicas de relajación y de enraizamiento.</a:t>
            </a:r>
          </a:p>
          <a:p>
            <a:r>
              <a:rPr lang="es-US" b="0" spc="-40" dirty="0"/>
              <a:t>Tengan en cuenta que no se trata de ustedes.</a:t>
            </a:r>
          </a:p>
          <a:p>
            <a:r>
              <a:rPr lang="es-US" b="0" spc="-40" dirty="0"/>
              <a:t>Asegúrenle al paciente que están allí para ayudarlo.</a:t>
            </a:r>
          </a:p>
        </p:txBody>
      </p:sp>
      <p:sp>
        <p:nvSpPr>
          <p:cNvPr id="5" name="Oval Callout 4"/>
          <p:cNvSpPr/>
          <p:nvPr/>
        </p:nvSpPr>
        <p:spPr>
          <a:xfrm>
            <a:off x="4876800" y="1746913"/>
            <a:ext cx="1905000" cy="1529687"/>
          </a:xfrm>
          <a:prstGeom prst="wedgeEllipseCallout">
            <a:avLst>
              <a:gd name="adj1" fmla="val 58625"/>
              <a:gd name="adj2" fmla="val 52342"/>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US" sz="1800" dirty="0">
                <a:solidFill>
                  <a:schemeClr val="tx1"/>
                </a:solidFill>
              </a:rPr>
              <a:t>Mantengan la calma y quiten el “yo” de la ecuación.</a:t>
            </a:r>
          </a:p>
        </p:txBody>
      </p:sp>
      <p:sp>
        <p:nvSpPr>
          <p:cNvPr id="6" name="Footer Placeholder 3">
            <a:extLst>
              <a:ext uri="{FF2B5EF4-FFF2-40B4-BE49-F238E27FC236}">
                <a16:creationId xmlns:a16="http://schemas.microsoft.com/office/drawing/2014/main" id="{C1A31C33-CBAA-4921-BFCD-6C6A7EC9FADF}"/>
              </a:ext>
            </a:extLst>
          </p:cNvPr>
          <p:cNvSpPr>
            <a:spLocks noGrp="1"/>
          </p:cNvSpPr>
          <p:nvPr>
            <p:ph type="ftr" sz="quarter" idx="10"/>
          </p:nvPr>
        </p:nvSpPr>
        <p:spPr>
          <a:xfrm>
            <a:off x="609600" y="381000"/>
            <a:ext cx="5105400" cy="304800"/>
          </a:xfrm>
        </p:spPr>
        <p:txBody>
          <a:bodyPr/>
          <a:lstStyle/>
          <a:p>
            <a:pPr>
              <a:defRPr/>
            </a:pPr>
            <a:r>
              <a:rPr lang="es-US"/>
              <a:t>Cómo disminuir la agresividad en el lugar de trabajo</a:t>
            </a:r>
          </a:p>
        </p:txBody>
      </p:sp>
      <p:pic>
        <p:nvPicPr>
          <p:cNvPr id="5122" name="Picture 2" descr="Image result for person relax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404067"/>
            <a:ext cx="2733675" cy="16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88321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s-US" dirty="0"/>
              <a:t>Lleguen a un acuerdo con el cliente sobre </a:t>
            </a:r>
            <a:br>
              <a:rPr lang="es-US" dirty="0"/>
            </a:br>
            <a:r>
              <a:rPr lang="es-US" dirty="0"/>
              <a:t>el problema, validen la dificultad.</a:t>
            </a:r>
          </a:p>
        </p:txBody>
      </p:sp>
      <p:sp>
        <p:nvSpPr>
          <p:cNvPr id="3" name="Content Placeholder 2"/>
          <p:cNvSpPr>
            <a:spLocks noGrp="1"/>
          </p:cNvSpPr>
          <p:nvPr>
            <p:ph idx="1"/>
          </p:nvPr>
        </p:nvSpPr>
        <p:spPr>
          <a:xfrm>
            <a:off x="609600" y="1978924"/>
            <a:ext cx="7924800" cy="3578596"/>
          </a:xfrm>
        </p:spPr>
        <p:txBody>
          <a:bodyPr/>
          <a:lstStyle/>
          <a:p>
            <a:pPr marL="0" indent="0">
              <a:buNone/>
            </a:pPr>
            <a:r>
              <a:rPr lang="es-US"/>
              <a:t>Ejemplos: </a:t>
            </a:r>
          </a:p>
          <a:p>
            <a:r>
              <a:rPr lang="es-US" b="0"/>
              <a:t>“Entonces el problema es... ¿Lo entendí bien?  </a:t>
            </a:r>
          </a:p>
          <a:p>
            <a:r>
              <a:rPr lang="es-US" b="0"/>
              <a:t>“Le preocupa que...”</a:t>
            </a:r>
          </a:p>
          <a:p>
            <a:r>
              <a:rPr lang="es-US" b="0"/>
              <a:t>“Esto le molesta porque...”</a:t>
            </a:r>
          </a:p>
          <a:p>
            <a:pPr marL="0" indent="0">
              <a:buNone/>
            </a:pPr>
            <a:endParaRPr lang="en-US" sz="2000" dirty="0"/>
          </a:p>
        </p:txBody>
      </p:sp>
      <p:sp>
        <p:nvSpPr>
          <p:cNvPr id="5" name="Footer Placeholder 3">
            <a:extLst>
              <a:ext uri="{FF2B5EF4-FFF2-40B4-BE49-F238E27FC236}">
                <a16:creationId xmlns:a16="http://schemas.microsoft.com/office/drawing/2014/main" id="{C563E5DF-8DC8-4EFB-9F09-8559DC9795BF}"/>
              </a:ext>
            </a:extLst>
          </p:cNvPr>
          <p:cNvSpPr>
            <a:spLocks noGrp="1"/>
          </p:cNvSpPr>
          <p:nvPr>
            <p:ph type="ftr" sz="quarter" idx="10"/>
          </p:nvPr>
        </p:nvSpPr>
        <p:spPr>
          <a:xfrm>
            <a:off x="609600" y="381000"/>
            <a:ext cx="5105400" cy="304800"/>
          </a:xfrm>
        </p:spPr>
        <p:txBody>
          <a:bodyPr/>
          <a:lstStyle/>
          <a:p>
            <a:pPr>
              <a:defRPr/>
            </a:pPr>
            <a:r>
              <a:rPr lang="es-US"/>
              <a:t>Cómo disminuir la agresividad en el lugar de trabajo</a:t>
            </a:r>
          </a:p>
        </p:txBody>
      </p:sp>
    </p:spTree>
    <p:extLst>
      <p:ext uri="{BB962C8B-B14F-4D97-AF65-F5344CB8AC3E}">
        <p14:creationId xmlns:p14="http://schemas.microsoft.com/office/powerpoint/2010/main" val="31429718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US"/>
              <a:t>Exploren las opciones</a:t>
            </a:r>
          </a:p>
        </p:txBody>
      </p:sp>
      <p:sp>
        <p:nvSpPr>
          <p:cNvPr id="3" name="Content Placeholder 2"/>
          <p:cNvSpPr>
            <a:spLocks noGrp="1"/>
          </p:cNvSpPr>
          <p:nvPr>
            <p:ph idx="1"/>
          </p:nvPr>
        </p:nvSpPr>
        <p:spPr>
          <a:xfrm>
            <a:off x="609600" y="1600201"/>
            <a:ext cx="7620000" cy="3957319"/>
          </a:xfrm>
        </p:spPr>
        <p:txBody>
          <a:bodyPr/>
          <a:lstStyle/>
          <a:p>
            <a:pPr marL="0" indent="0">
              <a:buNone/>
            </a:pPr>
            <a:r>
              <a:rPr lang="es-US"/>
              <a:t>Ejemplos: </a:t>
            </a:r>
          </a:p>
          <a:p>
            <a:r>
              <a:rPr lang="es-US" b="0"/>
              <a:t>¿Cómo ha manejado esto antes?  </a:t>
            </a:r>
          </a:p>
          <a:p>
            <a:r>
              <a:rPr lang="es-US" b="0"/>
              <a:t>¿Alguien pudo ayudarlo con su problema antes?  ¿Qué ayudará en esta situación? </a:t>
            </a:r>
          </a:p>
          <a:p>
            <a:r>
              <a:rPr lang="es-US" b="0"/>
              <a:t>Cuando esto sucede, por lo general...</a:t>
            </a:r>
          </a:p>
          <a:p>
            <a:pPr marL="0" indent="0">
              <a:buNone/>
            </a:pPr>
            <a:endParaRPr lang="en-US" sz="2000" b="0" dirty="0"/>
          </a:p>
          <a:p>
            <a:endParaRPr lang="en-US" sz="2000" b="0" dirty="0"/>
          </a:p>
        </p:txBody>
      </p:sp>
      <p:sp>
        <p:nvSpPr>
          <p:cNvPr id="5" name="Footer Placeholder 3">
            <a:extLst>
              <a:ext uri="{FF2B5EF4-FFF2-40B4-BE49-F238E27FC236}">
                <a16:creationId xmlns:a16="http://schemas.microsoft.com/office/drawing/2014/main" id="{18426829-EEFC-4D14-B9E6-36E2427E1594}"/>
              </a:ext>
            </a:extLst>
          </p:cNvPr>
          <p:cNvSpPr>
            <a:spLocks noGrp="1"/>
          </p:cNvSpPr>
          <p:nvPr>
            <p:ph type="ftr" sz="quarter" idx="10"/>
          </p:nvPr>
        </p:nvSpPr>
        <p:spPr>
          <a:xfrm>
            <a:off x="609600" y="381000"/>
            <a:ext cx="5105400" cy="304800"/>
          </a:xfrm>
        </p:spPr>
        <p:txBody>
          <a:bodyPr/>
          <a:lstStyle/>
          <a:p>
            <a:pPr>
              <a:defRPr/>
            </a:pPr>
            <a:r>
              <a:rPr lang="es-US"/>
              <a:t>Cómo disminuir la agresividad en el lugar de trabajo</a:t>
            </a:r>
          </a:p>
        </p:txBody>
      </p:sp>
    </p:spTree>
    <p:extLst>
      <p:ext uri="{BB962C8B-B14F-4D97-AF65-F5344CB8AC3E}">
        <p14:creationId xmlns:p14="http://schemas.microsoft.com/office/powerpoint/2010/main" val="7480363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US" dirty="0"/>
              <a:t>Sean el puente hacia la siguiente persona </a:t>
            </a:r>
            <a:br>
              <a:rPr lang="es-US" dirty="0"/>
            </a:br>
            <a:r>
              <a:rPr lang="es-US" dirty="0"/>
              <a:t>o actividad.</a:t>
            </a:r>
          </a:p>
        </p:txBody>
      </p:sp>
      <p:sp>
        <p:nvSpPr>
          <p:cNvPr id="3" name="Content Placeholder 2"/>
          <p:cNvSpPr>
            <a:spLocks noGrp="1"/>
          </p:cNvSpPr>
          <p:nvPr>
            <p:ph idx="1"/>
          </p:nvPr>
        </p:nvSpPr>
        <p:spPr>
          <a:xfrm>
            <a:off x="609600" y="1986281"/>
            <a:ext cx="7239000" cy="3576319"/>
          </a:xfrm>
        </p:spPr>
        <p:txBody>
          <a:bodyPr/>
          <a:lstStyle/>
          <a:p>
            <a:pPr marL="0" indent="0">
              <a:buNone/>
            </a:pPr>
            <a:r>
              <a:rPr lang="es-US" dirty="0"/>
              <a:t>Ejemplos: </a:t>
            </a:r>
          </a:p>
          <a:p>
            <a:r>
              <a:rPr lang="es-US" b="0" dirty="0"/>
              <a:t>“Comprobaré _____ por usted, pero es posible que no tenga una respuesta hoy”.</a:t>
            </a:r>
          </a:p>
          <a:p>
            <a:r>
              <a:rPr lang="es-US" b="0" dirty="0"/>
              <a:t>“Creo que la médica todavía lo está esperando. Lo acompañaré para que pueda consultar </a:t>
            </a:r>
            <a:br>
              <a:rPr lang="es-US" b="0" dirty="0"/>
            </a:br>
            <a:r>
              <a:rPr lang="es-US" b="0" dirty="0"/>
              <a:t>con ella”.</a:t>
            </a:r>
          </a:p>
          <a:p>
            <a:endParaRPr lang="en-US" dirty="0"/>
          </a:p>
        </p:txBody>
      </p:sp>
      <p:sp>
        <p:nvSpPr>
          <p:cNvPr id="5" name="Footer Placeholder 3">
            <a:extLst>
              <a:ext uri="{FF2B5EF4-FFF2-40B4-BE49-F238E27FC236}">
                <a16:creationId xmlns:a16="http://schemas.microsoft.com/office/drawing/2014/main" id="{4423F054-65C9-4A8A-80A4-67E42AA8629B}"/>
              </a:ext>
            </a:extLst>
          </p:cNvPr>
          <p:cNvSpPr>
            <a:spLocks noGrp="1"/>
          </p:cNvSpPr>
          <p:nvPr>
            <p:ph type="ftr" sz="quarter" idx="10"/>
          </p:nvPr>
        </p:nvSpPr>
        <p:spPr>
          <a:xfrm>
            <a:off x="609600" y="381000"/>
            <a:ext cx="5105400" cy="304800"/>
          </a:xfrm>
        </p:spPr>
        <p:txBody>
          <a:bodyPr/>
          <a:lstStyle/>
          <a:p>
            <a:pPr>
              <a:defRPr/>
            </a:pPr>
            <a:r>
              <a:rPr lang="es-US"/>
              <a:t>Cómo disminuir la agresividad en el lugar de trabajo</a:t>
            </a:r>
          </a:p>
        </p:txBody>
      </p:sp>
    </p:spTree>
    <p:extLst>
      <p:ext uri="{BB962C8B-B14F-4D97-AF65-F5344CB8AC3E}">
        <p14:creationId xmlns:p14="http://schemas.microsoft.com/office/powerpoint/2010/main" val="13036220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s-US"/>
              <a:t>Opciones de respuesta verbal</a:t>
            </a:r>
          </a:p>
        </p:txBody>
      </p:sp>
      <p:sp>
        <p:nvSpPr>
          <p:cNvPr id="6" name="Footer Placeholder 3">
            <a:extLst>
              <a:ext uri="{FF2B5EF4-FFF2-40B4-BE49-F238E27FC236}">
                <a16:creationId xmlns:a16="http://schemas.microsoft.com/office/drawing/2014/main" id="{43113484-A888-4180-AABC-1442957FAFE1}"/>
              </a:ext>
            </a:extLst>
          </p:cNvPr>
          <p:cNvSpPr>
            <a:spLocks noGrp="1"/>
          </p:cNvSpPr>
          <p:nvPr>
            <p:ph type="ftr" sz="quarter" idx="10"/>
          </p:nvPr>
        </p:nvSpPr>
        <p:spPr>
          <a:xfrm>
            <a:off x="609600" y="381000"/>
            <a:ext cx="5105400" cy="304800"/>
          </a:xfrm>
        </p:spPr>
        <p:txBody>
          <a:bodyPr/>
          <a:lstStyle/>
          <a:p>
            <a:pPr>
              <a:defRPr/>
            </a:pPr>
            <a:r>
              <a:rPr lang="es-US"/>
              <a:t>Cómo disminuir la agresividad en el lugar de trabajo</a:t>
            </a:r>
          </a:p>
        </p:txBody>
      </p:sp>
    </p:spTree>
    <p:extLst>
      <p:ext uri="{BB962C8B-B14F-4D97-AF65-F5344CB8AC3E}">
        <p14:creationId xmlns:p14="http://schemas.microsoft.com/office/powerpoint/2010/main" val="20327365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s-US"/>
              <a:t>Aclaración</a:t>
            </a:r>
          </a:p>
        </p:txBody>
      </p:sp>
      <p:sp>
        <p:nvSpPr>
          <p:cNvPr id="14339" name="Rectangle 3"/>
          <p:cNvSpPr>
            <a:spLocks noGrp="1" noChangeArrowheads="1"/>
          </p:cNvSpPr>
          <p:nvPr>
            <p:ph idx="1"/>
          </p:nvPr>
        </p:nvSpPr>
        <p:spPr>
          <a:xfrm>
            <a:off x="609600" y="1417639"/>
            <a:ext cx="7924800" cy="4139882"/>
          </a:xfrm>
        </p:spPr>
        <p:txBody>
          <a:bodyPr>
            <a:normAutofit/>
          </a:bodyPr>
          <a:lstStyle/>
          <a:p>
            <a:pPr marL="0" indent="0">
              <a:lnSpc>
                <a:spcPct val="90000"/>
              </a:lnSpc>
              <a:spcBef>
                <a:spcPts val="1800"/>
              </a:spcBef>
              <a:buNone/>
            </a:pPr>
            <a:r>
              <a:rPr lang="es-US" dirty="0"/>
              <a:t>Una pregunta que comienza con: “¿Quiere decir que...” </a:t>
            </a:r>
            <a:br>
              <a:rPr lang="es-US" dirty="0"/>
            </a:br>
            <a:r>
              <a:rPr lang="es-US" dirty="0"/>
              <a:t>o “¿Está diciendo que...” más una reformulación del mensaje del paciente.</a:t>
            </a:r>
          </a:p>
          <a:p>
            <a:pPr>
              <a:lnSpc>
                <a:spcPct val="90000"/>
              </a:lnSpc>
              <a:spcBef>
                <a:spcPts val="1800"/>
              </a:spcBef>
            </a:pPr>
            <a:r>
              <a:rPr lang="es-US" b="1" dirty="0"/>
              <a:t>Propósito: </a:t>
            </a:r>
            <a:r>
              <a:rPr lang="es-US" b="0" dirty="0"/>
              <a:t>alentar al paciente a desarrollar, verificar la precisión o aclarar mensajes vagos y confusos.</a:t>
            </a:r>
          </a:p>
          <a:p>
            <a:pPr>
              <a:lnSpc>
                <a:spcPct val="90000"/>
              </a:lnSpc>
              <a:spcBef>
                <a:spcPts val="1800"/>
              </a:spcBef>
            </a:pPr>
            <a:r>
              <a:rPr lang="es-US" b="1" dirty="0"/>
              <a:t>Ejemplo:</a:t>
            </a:r>
            <a:r>
              <a:rPr lang="es-US" dirty="0"/>
              <a:t> </a:t>
            </a:r>
            <a:r>
              <a:rPr lang="es-US" b="0" dirty="0"/>
              <a:t>“¿Quiere decir que se molestó y confundió cuando no pudo ver al médico?”</a:t>
            </a:r>
          </a:p>
        </p:txBody>
      </p:sp>
      <p:sp>
        <p:nvSpPr>
          <p:cNvPr id="4" name="Footer Placeholder 3">
            <a:extLst>
              <a:ext uri="{FF2B5EF4-FFF2-40B4-BE49-F238E27FC236}">
                <a16:creationId xmlns:a16="http://schemas.microsoft.com/office/drawing/2014/main" id="{2D12C4D9-3997-4BF0-B1D0-305B33F81AE6}"/>
              </a:ext>
            </a:extLst>
          </p:cNvPr>
          <p:cNvSpPr>
            <a:spLocks noGrp="1"/>
          </p:cNvSpPr>
          <p:nvPr>
            <p:ph type="ftr" sz="quarter" idx="10"/>
          </p:nvPr>
        </p:nvSpPr>
        <p:spPr>
          <a:xfrm>
            <a:off x="609600" y="381000"/>
            <a:ext cx="5105400" cy="304800"/>
          </a:xfrm>
        </p:spPr>
        <p:txBody>
          <a:bodyPr/>
          <a:lstStyle/>
          <a:p>
            <a:pPr>
              <a:defRPr/>
            </a:pPr>
            <a:r>
              <a:rPr lang="es-US"/>
              <a:t>Cómo disminuir la agresividad en el lugar de trabajo</a:t>
            </a:r>
          </a:p>
        </p:txBody>
      </p:sp>
    </p:spTree>
    <p:extLst>
      <p:ext uri="{BB962C8B-B14F-4D97-AF65-F5344CB8AC3E}">
        <p14:creationId xmlns:p14="http://schemas.microsoft.com/office/powerpoint/2010/main" val="17242443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US"/>
              <a:t>Paráfrasis</a:t>
            </a:r>
          </a:p>
        </p:txBody>
      </p:sp>
      <p:sp>
        <p:nvSpPr>
          <p:cNvPr id="3" name="Content Placeholder 2"/>
          <p:cNvSpPr>
            <a:spLocks noGrp="1"/>
          </p:cNvSpPr>
          <p:nvPr>
            <p:ph idx="1"/>
          </p:nvPr>
        </p:nvSpPr>
        <p:spPr/>
        <p:txBody>
          <a:bodyPr/>
          <a:lstStyle/>
          <a:p>
            <a:pPr marL="0" indent="0">
              <a:spcBef>
                <a:spcPts val="1800"/>
              </a:spcBef>
              <a:buNone/>
            </a:pPr>
            <a:r>
              <a:rPr lang="es-US" dirty="0"/>
              <a:t>Reformulación del contenido del mensaje del cliente.</a:t>
            </a:r>
          </a:p>
          <a:p>
            <a:pPr>
              <a:lnSpc>
                <a:spcPct val="80000"/>
              </a:lnSpc>
              <a:spcBef>
                <a:spcPts val="1800"/>
              </a:spcBef>
            </a:pPr>
            <a:r>
              <a:rPr lang="es-US" b="1" dirty="0"/>
              <a:t>Propósito:</a:t>
            </a:r>
            <a:r>
              <a:rPr lang="es-US" dirty="0"/>
              <a:t> </a:t>
            </a:r>
            <a:r>
              <a:rPr lang="es-US" b="0" dirty="0"/>
              <a:t>ayudar al cliente a centrarse en el contenido de su mensaje, a resaltar el contenido cuando encargarse de la emoción es prematuro </a:t>
            </a:r>
            <a:br>
              <a:rPr lang="es-US" b="0" dirty="0"/>
            </a:br>
            <a:r>
              <a:rPr lang="es-US" b="0" dirty="0"/>
              <a:t>o autodestructivo.</a:t>
            </a:r>
          </a:p>
          <a:p>
            <a:pPr>
              <a:lnSpc>
                <a:spcPct val="80000"/>
              </a:lnSpc>
              <a:spcBef>
                <a:spcPts val="1800"/>
              </a:spcBef>
            </a:pPr>
            <a:r>
              <a:rPr lang="es-US" b="1" dirty="0"/>
              <a:t>Ejemplo</a:t>
            </a:r>
            <a:r>
              <a:rPr lang="es-US" dirty="0"/>
              <a:t>: </a:t>
            </a:r>
            <a:r>
              <a:rPr lang="es-US" b="0" dirty="0"/>
              <a:t>“Está enojado porque no pudo ver al médico y le tomó 1½ hora llegar en el autobús”.</a:t>
            </a:r>
          </a:p>
          <a:p>
            <a:pPr marL="342900" indent="-342900">
              <a:lnSpc>
                <a:spcPct val="80000"/>
              </a:lnSpc>
              <a:spcBef>
                <a:spcPts val="1800"/>
              </a:spcBef>
              <a:buFont typeface="Arial" panose="020B0604020202020204" pitchFamily="34" charset="0"/>
              <a:buChar char="•"/>
            </a:pPr>
            <a:endParaRPr lang="en-US" altLang="en-US" sz="2000" b="0" dirty="0"/>
          </a:p>
          <a:p>
            <a:pPr marL="285750" indent="-285750">
              <a:buFont typeface="Arial" panose="020B0604020202020204" pitchFamily="34" charset="0"/>
              <a:buChar char="•"/>
            </a:pPr>
            <a:endParaRPr lang="en-US" sz="2000" b="0" dirty="0"/>
          </a:p>
        </p:txBody>
      </p:sp>
      <p:sp>
        <p:nvSpPr>
          <p:cNvPr id="4" name="Footer Placeholder 3">
            <a:extLst>
              <a:ext uri="{FF2B5EF4-FFF2-40B4-BE49-F238E27FC236}">
                <a16:creationId xmlns:a16="http://schemas.microsoft.com/office/drawing/2014/main" id="{F92285A6-8414-48EF-8A84-35A4CB904885}"/>
              </a:ext>
            </a:extLst>
          </p:cNvPr>
          <p:cNvSpPr>
            <a:spLocks noGrp="1"/>
          </p:cNvSpPr>
          <p:nvPr>
            <p:ph type="ftr" sz="quarter" idx="10"/>
          </p:nvPr>
        </p:nvSpPr>
        <p:spPr>
          <a:xfrm>
            <a:off x="609600" y="381000"/>
            <a:ext cx="5105400" cy="304800"/>
          </a:xfrm>
        </p:spPr>
        <p:txBody>
          <a:bodyPr/>
          <a:lstStyle/>
          <a:p>
            <a:pPr>
              <a:defRPr/>
            </a:pPr>
            <a:r>
              <a:rPr lang="es-US"/>
              <a:t>Cómo disminuir la agresividad en el lugar de trabajo</a:t>
            </a:r>
          </a:p>
        </p:txBody>
      </p:sp>
    </p:spTree>
    <p:extLst>
      <p:ext uri="{BB962C8B-B14F-4D97-AF65-F5344CB8AC3E}">
        <p14:creationId xmlns:p14="http://schemas.microsoft.com/office/powerpoint/2010/main" val="36431058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US"/>
              <a:t>Reflexión</a:t>
            </a:r>
          </a:p>
        </p:txBody>
      </p:sp>
      <p:sp>
        <p:nvSpPr>
          <p:cNvPr id="3" name="Content Placeholder 2"/>
          <p:cNvSpPr>
            <a:spLocks noGrp="1"/>
          </p:cNvSpPr>
          <p:nvPr>
            <p:ph idx="1"/>
          </p:nvPr>
        </p:nvSpPr>
        <p:spPr>
          <a:xfrm>
            <a:off x="609600" y="1417639"/>
            <a:ext cx="7924800" cy="4139882"/>
          </a:xfrm>
        </p:spPr>
        <p:txBody>
          <a:bodyPr/>
          <a:lstStyle/>
          <a:p>
            <a:pPr marL="0" lvl="1" indent="0">
              <a:spcBef>
                <a:spcPts val="1800"/>
              </a:spcBef>
              <a:buNone/>
            </a:pPr>
            <a:r>
              <a:rPr lang="es-US" sz="2400" dirty="0"/>
              <a:t>Reflexionar sobre la parte emocional del mensaje </a:t>
            </a:r>
            <a:br>
              <a:rPr lang="es-US" sz="2400" dirty="0"/>
            </a:br>
            <a:r>
              <a:rPr lang="es-US" sz="2400" dirty="0"/>
              <a:t>del paciente.</a:t>
            </a:r>
          </a:p>
          <a:p>
            <a:pPr marL="342900" lvl="1" indent="-342900">
              <a:spcBef>
                <a:spcPts val="1800"/>
              </a:spcBef>
            </a:pPr>
            <a:r>
              <a:rPr lang="es-US" sz="2400" b="1" dirty="0"/>
              <a:t>Propósito:</a:t>
            </a:r>
            <a:r>
              <a:rPr lang="es-US" sz="2400" dirty="0"/>
              <a:t> alentar la expresión de los sentimientos, que el paciente experimente los sentimientos de forma más intensa, ayudar a ser más consciente de los sentimientos que dominan, ayudar al paciente a discriminar con precisión entre los sentimientos. </a:t>
            </a:r>
          </a:p>
          <a:p>
            <a:pPr marL="342900" lvl="1" indent="-342900">
              <a:spcBef>
                <a:spcPts val="1800"/>
              </a:spcBef>
            </a:pPr>
            <a:r>
              <a:rPr lang="es-US" sz="2400" b="1" dirty="0"/>
              <a:t>Ejemplo:  </a:t>
            </a:r>
            <a:r>
              <a:rPr lang="es-US" sz="2400" dirty="0"/>
              <a:t>“Parece que se siente frustrado y enojado porque está tratando de hacer lo correcto”. </a:t>
            </a:r>
          </a:p>
          <a:p>
            <a:pPr marL="342900" lvl="1" indent="-342900">
              <a:buFont typeface="Arial"/>
              <a:buChar char="•"/>
            </a:pPr>
            <a:endParaRPr lang="en-US" altLang="en-US" sz="2000" dirty="0"/>
          </a:p>
          <a:p>
            <a:endParaRPr lang="en-US" sz="2000" dirty="0"/>
          </a:p>
        </p:txBody>
      </p:sp>
      <p:sp>
        <p:nvSpPr>
          <p:cNvPr id="4" name="Footer Placeholder 3">
            <a:extLst>
              <a:ext uri="{FF2B5EF4-FFF2-40B4-BE49-F238E27FC236}">
                <a16:creationId xmlns:a16="http://schemas.microsoft.com/office/drawing/2014/main" id="{9778E8F9-5BEA-4509-AA6E-53BFFE174C8A}"/>
              </a:ext>
            </a:extLst>
          </p:cNvPr>
          <p:cNvSpPr>
            <a:spLocks noGrp="1"/>
          </p:cNvSpPr>
          <p:nvPr>
            <p:ph type="ftr" sz="quarter" idx="10"/>
          </p:nvPr>
        </p:nvSpPr>
        <p:spPr>
          <a:xfrm>
            <a:off x="609600" y="381000"/>
            <a:ext cx="5105400" cy="304800"/>
          </a:xfrm>
        </p:spPr>
        <p:txBody>
          <a:bodyPr/>
          <a:lstStyle/>
          <a:p>
            <a:pPr>
              <a:defRPr/>
            </a:pPr>
            <a:r>
              <a:rPr lang="es-US"/>
              <a:t>Cómo disminuir la agresividad en el lugar de trabajo</a:t>
            </a:r>
          </a:p>
        </p:txBody>
      </p:sp>
    </p:spTree>
    <p:extLst>
      <p:ext uri="{BB962C8B-B14F-4D97-AF65-F5344CB8AC3E}">
        <p14:creationId xmlns:p14="http://schemas.microsoft.com/office/powerpoint/2010/main" val="13065969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s-US"/>
              <a:t>Objetivos</a:t>
            </a:r>
          </a:p>
        </p:txBody>
      </p:sp>
      <p:sp>
        <p:nvSpPr>
          <p:cNvPr id="5123" name="Rectangle 3"/>
          <p:cNvSpPr>
            <a:spLocks noGrp="1" noChangeArrowheads="1"/>
          </p:cNvSpPr>
          <p:nvPr>
            <p:ph idx="1"/>
          </p:nvPr>
        </p:nvSpPr>
        <p:spPr>
          <a:xfrm>
            <a:off x="609600" y="1524000"/>
            <a:ext cx="7924800" cy="3886200"/>
          </a:xfrm>
        </p:spPr>
        <p:txBody>
          <a:bodyPr>
            <a:normAutofit lnSpcReduction="10000"/>
          </a:bodyPr>
          <a:lstStyle/>
          <a:p>
            <a:pPr marL="609600" indent="-609600" eaLnBrk="1" hangingPunct="1">
              <a:lnSpc>
                <a:spcPct val="90000"/>
              </a:lnSpc>
              <a:spcBef>
                <a:spcPts val="1800"/>
              </a:spcBef>
              <a:buFont typeface="Wingdings" pitchFamily="2" charset="2"/>
              <a:buNone/>
              <a:defRPr/>
            </a:pPr>
            <a:r>
              <a:rPr lang="es-US" sz="2000" dirty="0"/>
              <a:t>Al final de esta unidad las participantes podrán hacer lo siguiente:</a:t>
            </a:r>
          </a:p>
          <a:p>
            <a:pPr marL="609600" indent="-609600" eaLnBrk="1" hangingPunct="1">
              <a:lnSpc>
                <a:spcPct val="90000"/>
              </a:lnSpc>
              <a:spcBef>
                <a:spcPts val="1800"/>
              </a:spcBef>
              <a:buFontTx/>
              <a:buAutoNum type="arabicPeriod"/>
              <a:defRPr/>
            </a:pPr>
            <a:r>
              <a:rPr lang="es-US" sz="2000" b="0" dirty="0"/>
              <a:t>Describir las causas y los correlatos del comportamiento agresivo entre los pacientes.</a:t>
            </a:r>
          </a:p>
          <a:p>
            <a:pPr marL="609600" indent="-609600" eaLnBrk="1" hangingPunct="1">
              <a:lnSpc>
                <a:spcPct val="90000"/>
              </a:lnSpc>
              <a:spcBef>
                <a:spcPts val="1800"/>
              </a:spcBef>
              <a:buFontTx/>
              <a:buAutoNum type="arabicPeriod"/>
              <a:defRPr/>
            </a:pPr>
            <a:r>
              <a:rPr lang="es-US" sz="2000" b="0" dirty="0"/>
              <a:t>Identificar opciones seguras para prevenir y controlar </a:t>
            </a:r>
            <a:br>
              <a:rPr lang="es-US" sz="2000" b="0" dirty="0"/>
            </a:br>
            <a:r>
              <a:rPr lang="es-US" sz="2000" b="0" dirty="0"/>
              <a:t>la agresión del paciente.</a:t>
            </a:r>
          </a:p>
          <a:p>
            <a:pPr marL="609600" indent="-609600" eaLnBrk="1" hangingPunct="1">
              <a:lnSpc>
                <a:spcPct val="90000"/>
              </a:lnSpc>
              <a:spcBef>
                <a:spcPts val="1800"/>
              </a:spcBef>
              <a:buFontTx/>
              <a:buAutoNum type="arabicPeriod"/>
              <a:defRPr/>
            </a:pPr>
            <a:r>
              <a:rPr lang="es-US" sz="2000" b="0" dirty="0"/>
              <a:t>Demostrar habilidades para evaluar y analizar los esfuerzos del personal en el manejo de pacientes y situaciones agresivas.</a:t>
            </a:r>
          </a:p>
          <a:p>
            <a:pPr marL="609600" indent="-609600" eaLnBrk="1" hangingPunct="1">
              <a:lnSpc>
                <a:spcPct val="90000"/>
              </a:lnSpc>
              <a:spcBef>
                <a:spcPts val="1800"/>
              </a:spcBef>
              <a:buFontTx/>
              <a:buAutoNum type="arabicPeriod"/>
              <a:defRPr/>
            </a:pPr>
            <a:r>
              <a:rPr lang="es-US" sz="2000" b="0" dirty="0"/>
              <a:t>Demostrar opciones efectivas adaptativas para mejorar las interacciones terapéuticas con el cliente (formas de reducir </a:t>
            </a:r>
            <a:br>
              <a:rPr lang="es-US" sz="2000" b="0" dirty="0"/>
            </a:br>
            <a:r>
              <a:rPr lang="es-US" sz="2000" b="0" dirty="0"/>
              <a:t>la agresividad de un cliente).</a:t>
            </a:r>
          </a:p>
          <a:p>
            <a:pPr marL="0" indent="0" eaLnBrk="1" hangingPunct="1">
              <a:lnSpc>
                <a:spcPct val="90000"/>
              </a:lnSpc>
              <a:buFont typeface="Arial" charset="0"/>
              <a:buNone/>
              <a:defRPr/>
            </a:pPr>
            <a:endParaRPr lang="en-US" altLang="en-US" sz="2000" dirty="0"/>
          </a:p>
        </p:txBody>
      </p:sp>
      <p:sp>
        <p:nvSpPr>
          <p:cNvPr id="4" name="Footer Placeholder 3">
            <a:extLst>
              <a:ext uri="{FF2B5EF4-FFF2-40B4-BE49-F238E27FC236}">
                <a16:creationId xmlns:a16="http://schemas.microsoft.com/office/drawing/2014/main" id="{5BD121B9-A313-4DAF-B903-B1D2F1E6C269}"/>
              </a:ext>
            </a:extLst>
          </p:cNvPr>
          <p:cNvSpPr>
            <a:spLocks noGrp="1"/>
          </p:cNvSpPr>
          <p:nvPr>
            <p:ph type="ftr" sz="quarter" idx="10"/>
          </p:nvPr>
        </p:nvSpPr>
        <p:spPr>
          <a:xfrm>
            <a:off x="609600" y="381000"/>
            <a:ext cx="5105400" cy="304800"/>
          </a:xfrm>
        </p:spPr>
        <p:txBody>
          <a:bodyPr/>
          <a:lstStyle/>
          <a:p>
            <a:pPr>
              <a:defRPr/>
            </a:pPr>
            <a:r>
              <a:rPr lang="es-US"/>
              <a:t>Cómo disminuir la agresividad en el lugar de trabajo</a:t>
            </a:r>
          </a:p>
        </p:txBody>
      </p:sp>
    </p:spTree>
    <p:extLst>
      <p:ext uri="{BB962C8B-B14F-4D97-AF65-F5344CB8AC3E}">
        <p14:creationId xmlns:p14="http://schemas.microsoft.com/office/powerpoint/2010/main" val="6839514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US"/>
              <a:t>Resumen</a:t>
            </a:r>
          </a:p>
        </p:txBody>
      </p:sp>
      <p:sp>
        <p:nvSpPr>
          <p:cNvPr id="3" name="Content Placeholder 2"/>
          <p:cNvSpPr>
            <a:spLocks noGrp="1"/>
          </p:cNvSpPr>
          <p:nvPr>
            <p:ph idx="1"/>
          </p:nvPr>
        </p:nvSpPr>
        <p:spPr>
          <a:xfrm>
            <a:off x="609600" y="1417638"/>
            <a:ext cx="7924800" cy="4068762"/>
          </a:xfrm>
        </p:spPr>
        <p:txBody>
          <a:bodyPr/>
          <a:lstStyle/>
          <a:p>
            <a:pPr marL="0" lvl="1" indent="0">
              <a:spcBef>
                <a:spcPts val="1800"/>
              </a:spcBef>
              <a:buNone/>
            </a:pPr>
            <a:r>
              <a:rPr lang="es-US" sz="2400" dirty="0"/>
              <a:t>Dos o más paráfrasis o reflexiones que condensan </a:t>
            </a:r>
            <a:br>
              <a:rPr lang="es-US" sz="2400" dirty="0"/>
            </a:br>
            <a:r>
              <a:rPr lang="es-US" sz="2400" dirty="0"/>
              <a:t>el mensaje del paciente.</a:t>
            </a:r>
          </a:p>
          <a:p>
            <a:pPr marL="342900" lvl="1" indent="-342900">
              <a:spcBef>
                <a:spcPts val="1800"/>
              </a:spcBef>
            </a:pPr>
            <a:r>
              <a:rPr lang="es-US" sz="2400" b="1" dirty="0"/>
              <a:t>Propósito:</a:t>
            </a:r>
            <a:r>
              <a:rPr lang="es-US" sz="2400" dirty="0"/>
              <a:t> unir varios elementos de mensajes, identificar un tema o patrón común, interrumpir la divagación excesiva, revisar el progreso. </a:t>
            </a:r>
          </a:p>
          <a:p>
            <a:pPr marL="342900" lvl="1" indent="-342900">
              <a:spcBef>
                <a:spcPts val="1800"/>
              </a:spcBef>
            </a:pPr>
            <a:r>
              <a:rPr lang="es-US" sz="2400" b="1" dirty="0"/>
              <a:t>Ejemplo:</a:t>
            </a:r>
            <a:r>
              <a:rPr lang="es-US" sz="2400" dirty="0"/>
              <a:t>  “Así que está enojado porque hizo todo </a:t>
            </a:r>
            <a:br>
              <a:rPr lang="es-US" sz="2400" dirty="0"/>
            </a:br>
            <a:r>
              <a:rPr lang="es-US" sz="2400" dirty="0"/>
              <a:t>lo posible para cumplir con la consulta y quiere </a:t>
            </a:r>
            <a:br>
              <a:rPr lang="es-US" sz="2400" dirty="0"/>
            </a:br>
            <a:r>
              <a:rPr lang="es-US" sz="2400" dirty="0"/>
              <a:t>estar bien...”</a:t>
            </a:r>
          </a:p>
          <a:p>
            <a:pPr marL="342900" lvl="1" indent="-342900">
              <a:buFont typeface="Arial"/>
              <a:buChar char="•"/>
            </a:pPr>
            <a:endParaRPr lang="en-US" altLang="en-US" sz="2400" dirty="0"/>
          </a:p>
          <a:p>
            <a:endParaRPr lang="en-US" sz="2000" dirty="0"/>
          </a:p>
        </p:txBody>
      </p:sp>
      <p:sp>
        <p:nvSpPr>
          <p:cNvPr id="4" name="Footer Placeholder 3">
            <a:extLst>
              <a:ext uri="{FF2B5EF4-FFF2-40B4-BE49-F238E27FC236}">
                <a16:creationId xmlns:a16="http://schemas.microsoft.com/office/drawing/2014/main" id="{5963E4FF-1769-4823-A6DC-79BC24A4AAF7}"/>
              </a:ext>
            </a:extLst>
          </p:cNvPr>
          <p:cNvSpPr>
            <a:spLocks noGrp="1"/>
          </p:cNvSpPr>
          <p:nvPr>
            <p:ph type="ftr" sz="quarter" idx="10"/>
          </p:nvPr>
        </p:nvSpPr>
        <p:spPr>
          <a:xfrm>
            <a:off x="609600" y="381000"/>
            <a:ext cx="5105400" cy="304800"/>
          </a:xfrm>
        </p:spPr>
        <p:txBody>
          <a:bodyPr/>
          <a:lstStyle/>
          <a:p>
            <a:pPr>
              <a:defRPr/>
            </a:pPr>
            <a:r>
              <a:rPr lang="es-US"/>
              <a:t>Cómo disminuir la agresividad en el lugar de trabajo</a:t>
            </a:r>
          </a:p>
        </p:txBody>
      </p:sp>
    </p:spTree>
    <p:extLst>
      <p:ext uri="{BB962C8B-B14F-4D97-AF65-F5344CB8AC3E}">
        <p14:creationId xmlns:p14="http://schemas.microsoft.com/office/powerpoint/2010/main" val="24371497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s-US"/>
              <a:t>Respuestas en forma de acciones</a:t>
            </a:r>
          </a:p>
        </p:txBody>
      </p:sp>
      <p:sp>
        <p:nvSpPr>
          <p:cNvPr id="6" name="Footer Placeholder 3">
            <a:extLst>
              <a:ext uri="{FF2B5EF4-FFF2-40B4-BE49-F238E27FC236}">
                <a16:creationId xmlns:a16="http://schemas.microsoft.com/office/drawing/2014/main" id="{B990A0C7-D011-4060-ADAF-841EFA0C94BD}"/>
              </a:ext>
            </a:extLst>
          </p:cNvPr>
          <p:cNvSpPr>
            <a:spLocks noGrp="1"/>
          </p:cNvSpPr>
          <p:nvPr>
            <p:ph type="ftr" sz="quarter" idx="10"/>
          </p:nvPr>
        </p:nvSpPr>
        <p:spPr>
          <a:xfrm>
            <a:off x="609600" y="381000"/>
            <a:ext cx="5105400" cy="304800"/>
          </a:xfrm>
        </p:spPr>
        <p:txBody>
          <a:bodyPr/>
          <a:lstStyle/>
          <a:p>
            <a:pPr>
              <a:defRPr/>
            </a:pPr>
            <a:r>
              <a:rPr lang="es-US"/>
              <a:t>Cómo disminuir la agresividad en el lugar de trabajo</a:t>
            </a:r>
          </a:p>
        </p:txBody>
      </p:sp>
    </p:spTree>
    <p:extLst>
      <p:ext uri="{BB962C8B-B14F-4D97-AF65-F5344CB8AC3E}">
        <p14:creationId xmlns:p14="http://schemas.microsoft.com/office/powerpoint/2010/main" val="32890082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s-US"/>
              <a:t>Sondeo</a:t>
            </a:r>
          </a:p>
        </p:txBody>
      </p:sp>
      <p:sp>
        <p:nvSpPr>
          <p:cNvPr id="15363" name="Rectangle 3"/>
          <p:cNvSpPr>
            <a:spLocks noGrp="1" noChangeArrowheads="1"/>
          </p:cNvSpPr>
          <p:nvPr>
            <p:ph idx="1"/>
          </p:nvPr>
        </p:nvSpPr>
        <p:spPr/>
        <p:txBody>
          <a:bodyPr/>
          <a:lstStyle/>
          <a:p>
            <a:pPr marL="0" indent="0" eaLnBrk="1" hangingPunct="1">
              <a:lnSpc>
                <a:spcPct val="90000"/>
              </a:lnSpc>
              <a:spcBef>
                <a:spcPts val="1800"/>
              </a:spcBef>
              <a:buNone/>
            </a:pPr>
            <a:r>
              <a:rPr lang="es-US" dirty="0"/>
              <a:t>Pregunta de consulta abierta o cerrada.</a:t>
            </a:r>
          </a:p>
          <a:p>
            <a:pPr>
              <a:lnSpc>
                <a:spcPct val="90000"/>
              </a:lnSpc>
              <a:spcBef>
                <a:spcPts val="1800"/>
              </a:spcBef>
            </a:pPr>
            <a:r>
              <a:rPr lang="es-US" b="1" dirty="0"/>
              <a:t>Propósito:</a:t>
            </a:r>
            <a:r>
              <a:rPr lang="es-US" dirty="0"/>
              <a:t> </a:t>
            </a:r>
            <a:r>
              <a:rPr lang="es-US" b="0" dirty="0"/>
              <a:t>preguntas abiertas: para comenzar una interacción, alentar el desarrollo de la respuesta, obtener información, obtener ejemplos específicos </a:t>
            </a:r>
            <a:br>
              <a:rPr lang="es-US" b="0" dirty="0"/>
            </a:br>
            <a:r>
              <a:rPr lang="es-US" b="0" dirty="0"/>
              <a:t>de comportamientos, sentimientos o pensamientos </a:t>
            </a:r>
            <a:br>
              <a:rPr lang="es-US" b="0" dirty="0"/>
            </a:br>
            <a:r>
              <a:rPr lang="es-US" b="0" dirty="0"/>
              <a:t>o motivar la conversación.</a:t>
            </a:r>
          </a:p>
          <a:p>
            <a:pPr>
              <a:lnSpc>
                <a:spcPct val="90000"/>
              </a:lnSpc>
              <a:spcBef>
                <a:spcPts val="1800"/>
              </a:spcBef>
            </a:pPr>
            <a:r>
              <a:rPr lang="es-US" b="1" dirty="0"/>
              <a:t>Ejemplo:</a:t>
            </a:r>
            <a:r>
              <a:rPr lang="es-US" dirty="0"/>
              <a:t> </a:t>
            </a:r>
            <a:r>
              <a:rPr lang="es-US" b="0" dirty="0"/>
              <a:t>“¿Cómo toma los medicamentos?”</a:t>
            </a:r>
          </a:p>
          <a:p>
            <a:pPr marL="0" indent="0" eaLnBrk="1" hangingPunct="1">
              <a:lnSpc>
                <a:spcPct val="90000"/>
              </a:lnSpc>
              <a:spcBef>
                <a:spcPts val="1800"/>
              </a:spcBef>
              <a:buNone/>
            </a:pPr>
            <a:endParaRPr lang="en-US" altLang="en-US" sz="2000" dirty="0"/>
          </a:p>
        </p:txBody>
      </p:sp>
      <p:sp>
        <p:nvSpPr>
          <p:cNvPr id="4" name="Footer Placeholder 3">
            <a:extLst>
              <a:ext uri="{FF2B5EF4-FFF2-40B4-BE49-F238E27FC236}">
                <a16:creationId xmlns:a16="http://schemas.microsoft.com/office/drawing/2014/main" id="{FB8B0ABF-CD74-4D86-BC5B-D8FAA5E414D6}"/>
              </a:ext>
            </a:extLst>
          </p:cNvPr>
          <p:cNvSpPr>
            <a:spLocks noGrp="1"/>
          </p:cNvSpPr>
          <p:nvPr>
            <p:ph type="ftr" sz="quarter" idx="10"/>
          </p:nvPr>
        </p:nvSpPr>
        <p:spPr>
          <a:xfrm>
            <a:off x="609600" y="381000"/>
            <a:ext cx="5105400" cy="304800"/>
          </a:xfrm>
        </p:spPr>
        <p:txBody>
          <a:bodyPr/>
          <a:lstStyle/>
          <a:p>
            <a:pPr>
              <a:defRPr/>
            </a:pPr>
            <a:r>
              <a:rPr lang="es-US"/>
              <a:t>Cómo disminuir la agresividad en el lugar de trabajo</a:t>
            </a:r>
          </a:p>
        </p:txBody>
      </p:sp>
    </p:spTree>
    <p:extLst>
      <p:ext uri="{BB962C8B-B14F-4D97-AF65-F5344CB8AC3E}">
        <p14:creationId xmlns:p14="http://schemas.microsoft.com/office/powerpoint/2010/main" val="12880260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US"/>
              <a:t>Confrontación</a:t>
            </a:r>
          </a:p>
        </p:txBody>
      </p:sp>
      <p:sp>
        <p:nvSpPr>
          <p:cNvPr id="3" name="Content Placeholder 2"/>
          <p:cNvSpPr>
            <a:spLocks noGrp="1"/>
          </p:cNvSpPr>
          <p:nvPr>
            <p:ph idx="1"/>
          </p:nvPr>
        </p:nvSpPr>
        <p:spPr/>
        <p:txBody>
          <a:bodyPr>
            <a:normAutofit/>
          </a:bodyPr>
          <a:lstStyle/>
          <a:p>
            <a:pPr marL="0" indent="0">
              <a:spcBef>
                <a:spcPts val="1800"/>
              </a:spcBef>
              <a:buNone/>
            </a:pPr>
            <a:r>
              <a:rPr lang="es-US">
                <a:latin typeface="Arial" panose="020B0604020202020204" pitchFamily="34" charset="0"/>
              </a:rPr>
              <a:t>Hacerle preguntas</a:t>
            </a:r>
            <a:r>
              <a:rPr lang="es-US" i="1">
                <a:latin typeface="Arial" panose="020B0604020202020204" pitchFamily="34" charset="0"/>
              </a:rPr>
              <a:t> con amabilidad </a:t>
            </a:r>
            <a:r>
              <a:rPr lang="es-US">
                <a:latin typeface="Arial" panose="020B0604020202020204" pitchFamily="34" charset="0"/>
              </a:rPr>
              <a:t>al cliente porque lo que nos comunica tiene mensajes mezclados.</a:t>
            </a:r>
          </a:p>
          <a:p>
            <a:pPr marL="342900" indent="-342900">
              <a:spcBef>
                <a:spcPts val="1800"/>
              </a:spcBef>
              <a:buFont typeface="Arial" panose="020B0604020202020204" pitchFamily="34" charset="0"/>
              <a:buChar char="•"/>
            </a:pPr>
            <a:r>
              <a:rPr lang="es-US" b="1"/>
              <a:t>Propósito: </a:t>
            </a:r>
            <a:r>
              <a:rPr lang="es-US" b="0"/>
              <a:t>identificar los mensajes mezclados de un paciente, o explorar otras formas de ver la situación del paciente.</a:t>
            </a:r>
          </a:p>
          <a:p>
            <a:pPr marL="342900" indent="-342900">
              <a:spcBef>
                <a:spcPts val="1800"/>
              </a:spcBef>
              <a:buFont typeface="Arial" panose="020B0604020202020204" pitchFamily="34" charset="0"/>
              <a:buChar char="•"/>
            </a:pPr>
            <a:r>
              <a:rPr lang="es-US" b="1"/>
              <a:t>Ejemplo</a:t>
            </a:r>
            <a:r>
              <a:rPr lang="es-US"/>
              <a:t>: </a:t>
            </a:r>
            <a:r>
              <a:rPr lang="es-US" b="0"/>
              <a:t>“Está diciendo que quiere dejar de fumar, pero también está poniendo excusas para asistir a la clase para dejar de fumar la próxima semana”.</a:t>
            </a:r>
          </a:p>
          <a:p>
            <a:endParaRPr lang="en-US" sz="2000" b="0" dirty="0"/>
          </a:p>
        </p:txBody>
      </p:sp>
      <p:sp>
        <p:nvSpPr>
          <p:cNvPr id="4" name="Footer Placeholder 3">
            <a:extLst>
              <a:ext uri="{FF2B5EF4-FFF2-40B4-BE49-F238E27FC236}">
                <a16:creationId xmlns:a16="http://schemas.microsoft.com/office/drawing/2014/main" id="{4D3113E1-606B-42FE-8D7B-E66B1A30BBCA}"/>
              </a:ext>
            </a:extLst>
          </p:cNvPr>
          <p:cNvSpPr>
            <a:spLocks noGrp="1"/>
          </p:cNvSpPr>
          <p:nvPr>
            <p:ph type="ftr" sz="quarter" idx="10"/>
          </p:nvPr>
        </p:nvSpPr>
        <p:spPr>
          <a:xfrm>
            <a:off x="609600" y="381000"/>
            <a:ext cx="5105400" cy="304800"/>
          </a:xfrm>
        </p:spPr>
        <p:txBody>
          <a:bodyPr/>
          <a:lstStyle/>
          <a:p>
            <a:pPr>
              <a:defRPr/>
            </a:pPr>
            <a:r>
              <a:rPr lang="es-US"/>
              <a:t>Cómo disminuir la agresividad en el lugar de trabajo</a:t>
            </a:r>
          </a:p>
        </p:txBody>
      </p:sp>
    </p:spTree>
    <p:extLst>
      <p:ext uri="{BB962C8B-B14F-4D97-AF65-F5344CB8AC3E}">
        <p14:creationId xmlns:p14="http://schemas.microsoft.com/office/powerpoint/2010/main" val="14990571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US"/>
              <a:t>Interpretación </a:t>
            </a:r>
          </a:p>
        </p:txBody>
      </p:sp>
      <p:sp>
        <p:nvSpPr>
          <p:cNvPr id="3" name="Content Placeholder 2"/>
          <p:cNvSpPr>
            <a:spLocks noGrp="1"/>
          </p:cNvSpPr>
          <p:nvPr>
            <p:ph idx="1"/>
          </p:nvPr>
        </p:nvSpPr>
        <p:spPr/>
        <p:txBody>
          <a:bodyPr>
            <a:normAutofit lnSpcReduction="10000"/>
          </a:bodyPr>
          <a:lstStyle/>
          <a:p>
            <a:pPr marL="0" indent="0">
              <a:spcBef>
                <a:spcPts val="1800"/>
              </a:spcBef>
              <a:buNone/>
            </a:pPr>
            <a:r>
              <a:rPr lang="es-US" dirty="0"/>
              <a:t>Posible explicación o asociación entre varios comportamientos del cliente.</a:t>
            </a:r>
          </a:p>
          <a:p>
            <a:pPr>
              <a:spcBef>
                <a:spcPts val="1800"/>
              </a:spcBef>
            </a:pPr>
            <a:r>
              <a:rPr lang="es-US" b="1" dirty="0"/>
              <a:t>Propósito: </a:t>
            </a:r>
            <a:r>
              <a:rPr lang="es-US" b="0" dirty="0"/>
              <a:t>identificar la relación entre los mensajes verbales y los comportamientos del paciente, examinar el comportamiento del paciente desde </a:t>
            </a:r>
            <a:br>
              <a:rPr lang="es-US" b="0" dirty="0"/>
            </a:br>
            <a:r>
              <a:rPr lang="es-US" b="0" dirty="0"/>
              <a:t>un punto de vista alternativo, o con una explicación diferente, aportar a la autocomprensión del paciente como base para sus acciones.</a:t>
            </a:r>
          </a:p>
          <a:p>
            <a:pPr>
              <a:spcBef>
                <a:spcPts val="1800"/>
              </a:spcBef>
            </a:pPr>
            <a:r>
              <a:rPr lang="es-US" b="1" dirty="0"/>
              <a:t>Ejemplo: </a:t>
            </a:r>
            <a:r>
              <a:rPr lang="es-US" b="0" dirty="0"/>
              <a:t>“Cuando siente que a alguien no le agrada, lo insulta en lugar de tratar de hacerse amigos”. </a:t>
            </a:r>
          </a:p>
          <a:p>
            <a:endParaRPr lang="en-US" sz="2000" dirty="0"/>
          </a:p>
          <a:p>
            <a:endParaRPr lang="en-US" sz="2000" dirty="0"/>
          </a:p>
          <a:p>
            <a:endParaRPr lang="en-US" sz="2000" dirty="0"/>
          </a:p>
          <a:p>
            <a:endParaRPr lang="en-US" sz="2000" dirty="0"/>
          </a:p>
        </p:txBody>
      </p:sp>
      <p:sp>
        <p:nvSpPr>
          <p:cNvPr id="4" name="Footer Placeholder 3">
            <a:extLst>
              <a:ext uri="{FF2B5EF4-FFF2-40B4-BE49-F238E27FC236}">
                <a16:creationId xmlns:a16="http://schemas.microsoft.com/office/drawing/2014/main" id="{7ACC1165-12CB-4957-AE34-2A0553B97695}"/>
              </a:ext>
            </a:extLst>
          </p:cNvPr>
          <p:cNvSpPr>
            <a:spLocks noGrp="1"/>
          </p:cNvSpPr>
          <p:nvPr>
            <p:ph type="ftr" sz="quarter" idx="10"/>
          </p:nvPr>
        </p:nvSpPr>
        <p:spPr>
          <a:xfrm>
            <a:off x="609600" y="381000"/>
            <a:ext cx="5105400" cy="304800"/>
          </a:xfrm>
        </p:spPr>
        <p:txBody>
          <a:bodyPr/>
          <a:lstStyle/>
          <a:p>
            <a:pPr>
              <a:defRPr/>
            </a:pPr>
            <a:r>
              <a:rPr lang="es-US"/>
              <a:t>Cómo disminuir la agresividad en el lugar de trabajo</a:t>
            </a:r>
          </a:p>
        </p:txBody>
      </p:sp>
    </p:spTree>
    <p:extLst>
      <p:ext uri="{BB962C8B-B14F-4D97-AF65-F5344CB8AC3E}">
        <p14:creationId xmlns:p14="http://schemas.microsoft.com/office/powerpoint/2010/main" val="123943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US"/>
              <a:t>Dar información</a:t>
            </a:r>
          </a:p>
        </p:txBody>
      </p:sp>
      <p:sp>
        <p:nvSpPr>
          <p:cNvPr id="3" name="Content Placeholder 2"/>
          <p:cNvSpPr>
            <a:spLocks noGrp="1"/>
          </p:cNvSpPr>
          <p:nvPr>
            <p:ph idx="1"/>
          </p:nvPr>
        </p:nvSpPr>
        <p:spPr/>
        <p:txBody>
          <a:bodyPr/>
          <a:lstStyle/>
          <a:p>
            <a:pPr marL="0" indent="0">
              <a:spcBef>
                <a:spcPts val="1800"/>
              </a:spcBef>
              <a:buNone/>
            </a:pPr>
            <a:r>
              <a:rPr lang="es-US" dirty="0"/>
              <a:t>Comunicación verbal de datos o hechos.</a:t>
            </a:r>
          </a:p>
          <a:p>
            <a:pPr>
              <a:spcBef>
                <a:spcPts val="1800"/>
              </a:spcBef>
            </a:pPr>
            <a:r>
              <a:rPr lang="es-US" b="1" dirty="0"/>
              <a:t>Propósito:</a:t>
            </a:r>
            <a:r>
              <a:rPr lang="es-US" dirty="0"/>
              <a:t> </a:t>
            </a:r>
            <a:r>
              <a:rPr lang="es-US" b="0" dirty="0"/>
              <a:t>identificar alternativas, evaluar alternativas, disipar mitos o motivar al paciente </a:t>
            </a:r>
            <a:br>
              <a:rPr lang="es-US" b="0" dirty="0"/>
            </a:br>
            <a:r>
              <a:rPr lang="es-US" b="0" dirty="0"/>
              <a:t>a examinar problemas que podrían haberse </a:t>
            </a:r>
            <a:br>
              <a:rPr lang="es-US" b="0" dirty="0"/>
            </a:br>
            <a:r>
              <a:rPr lang="es-US" b="0" dirty="0"/>
              <a:t>estado evitando. </a:t>
            </a:r>
          </a:p>
          <a:p>
            <a:pPr>
              <a:spcBef>
                <a:spcPts val="1800"/>
              </a:spcBef>
            </a:pPr>
            <a:r>
              <a:rPr lang="es-US" b="1" dirty="0"/>
              <a:t>Ejemplo: </a:t>
            </a:r>
            <a:r>
              <a:rPr lang="es-US" b="0" dirty="0"/>
              <a:t>“¿Sería útil si _____________________?” </a:t>
            </a:r>
            <a:br>
              <a:rPr lang="es-US" b="0" dirty="0"/>
            </a:br>
            <a:r>
              <a:rPr lang="es-US" b="0" dirty="0"/>
              <a:t>“Algunas personas se relajan cuando respiran hondo”.</a:t>
            </a:r>
          </a:p>
          <a:p>
            <a:pPr marL="285750" indent="-285750">
              <a:spcBef>
                <a:spcPts val="1800"/>
              </a:spcBef>
              <a:buFont typeface="Arial" panose="020B0604020202020204" pitchFamily="34" charset="0"/>
              <a:buChar char="•"/>
            </a:pPr>
            <a:endParaRPr lang="en-US" b="0" dirty="0"/>
          </a:p>
        </p:txBody>
      </p:sp>
      <p:sp>
        <p:nvSpPr>
          <p:cNvPr id="4" name="Footer Placeholder 3">
            <a:extLst>
              <a:ext uri="{FF2B5EF4-FFF2-40B4-BE49-F238E27FC236}">
                <a16:creationId xmlns:a16="http://schemas.microsoft.com/office/drawing/2014/main" id="{96302F64-A5C0-4C8D-AAF0-156FB05291C2}"/>
              </a:ext>
            </a:extLst>
          </p:cNvPr>
          <p:cNvSpPr>
            <a:spLocks noGrp="1"/>
          </p:cNvSpPr>
          <p:nvPr>
            <p:ph type="ftr" sz="quarter" idx="10"/>
          </p:nvPr>
        </p:nvSpPr>
        <p:spPr>
          <a:xfrm>
            <a:off x="609600" y="381000"/>
            <a:ext cx="5105400" cy="304800"/>
          </a:xfrm>
        </p:spPr>
        <p:txBody>
          <a:bodyPr/>
          <a:lstStyle/>
          <a:p>
            <a:pPr>
              <a:defRPr/>
            </a:pPr>
            <a:r>
              <a:rPr lang="es-US"/>
              <a:t>Cómo disminuir la agresividad en el lugar de trabajo</a:t>
            </a:r>
          </a:p>
        </p:txBody>
      </p:sp>
    </p:spTree>
    <p:extLst>
      <p:ext uri="{BB962C8B-B14F-4D97-AF65-F5344CB8AC3E}">
        <p14:creationId xmlns:p14="http://schemas.microsoft.com/office/powerpoint/2010/main" val="5333939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p:txBody>
          <a:bodyPr>
            <a:normAutofit/>
          </a:bodyPr>
          <a:lstStyle/>
          <a:p>
            <a:pPr eaLnBrk="1" hangingPunct="1"/>
            <a:r>
              <a:rPr lang="es-US" dirty="0"/>
              <a:t>Consideraciones especiales: </a:t>
            </a:r>
            <a:br>
              <a:rPr lang="es-US" dirty="0"/>
            </a:br>
            <a:r>
              <a:rPr lang="es-US" dirty="0"/>
              <a:t>agresión verbal</a:t>
            </a:r>
          </a:p>
        </p:txBody>
      </p:sp>
      <p:sp>
        <p:nvSpPr>
          <p:cNvPr id="4" name="Footer Placeholder 3">
            <a:extLst>
              <a:ext uri="{FF2B5EF4-FFF2-40B4-BE49-F238E27FC236}">
                <a16:creationId xmlns:a16="http://schemas.microsoft.com/office/drawing/2014/main" id="{AF6F36C2-DE47-4E27-86DE-986A738889F3}"/>
              </a:ext>
            </a:extLst>
          </p:cNvPr>
          <p:cNvSpPr>
            <a:spLocks noGrp="1"/>
          </p:cNvSpPr>
          <p:nvPr>
            <p:ph type="ftr" sz="quarter" idx="10"/>
          </p:nvPr>
        </p:nvSpPr>
        <p:spPr>
          <a:xfrm>
            <a:off x="609600" y="381000"/>
            <a:ext cx="5105400" cy="304800"/>
          </a:xfrm>
        </p:spPr>
        <p:txBody>
          <a:bodyPr/>
          <a:lstStyle/>
          <a:p>
            <a:pPr>
              <a:defRPr/>
            </a:pPr>
            <a:r>
              <a:rPr lang="es-US"/>
              <a:t>Cómo disminuir la agresividad en el lugar de trabajo</a:t>
            </a:r>
          </a:p>
        </p:txBody>
      </p:sp>
    </p:spTree>
    <p:extLst>
      <p:ext uri="{BB962C8B-B14F-4D97-AF65-F5344CB8AC3E}">
        <p14:creationId xmlns:p14="http://schemas.microsoft.com/office/powerpoint/2010/main" val="17834143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a:bodyPr>
          <a:lstStyle/>
          <a:p>
            <a:pPr eaLnBrk="1" hangingPunct="1"/>
            <a:r>
              <a:rPr lang="es-US"/>
              <a:t>Estar de acuerdo</a:t>
            </a:r>
          </a:p>
        </p:txBody>
      </p:sp>
      <p:sp>
        <p:nvSpPr>
          <p:cNvPr id="16387" name="Rectangle 3"/>
          <p:cNvSpPr>
            <a:spLocks noGrp="1" noChangeArrowheads="1"/>
          </p:cNvSpPr>
          <p:nvPr>
            <p:ph idx="1"/>
          </p:nvPr>
        </p:nvSpPr>
        <p:spPr>
          <a:xfrm>
            <a:off x="609600" y="1417639"/>
            <a:ext cx="7924800" cy="4068762"/>
          </a:xfrm>
        </p:spPr>
        <p:txBody>
          <a:bodyPr>
            <a:noAutofit/>
          </a:bodyPr>
          <a:lstStyle/>
          <a:p>
            <a:pPr>
              <a:spcBef>
                <a:spcPts val="1800"/>
              </a:spcBef>
            </a:pPr>
            <a:r>
              <a:rPr lang="es-US" sz="2200" b="1" dirty="0"/>
              <a:t>Propósito: </a:t>
            </a:r>
            <a:r>
              <a:rPr lang="es-US" sz="2200" b="0" dirty="0"/>
              <a:t>mostrarle al cliente que pueden entender </a:t>
            </a:r>
            <a:br>
              <a:rPr lang="es-US" sz="2200" b="0" dirty="0"/>
            </a:br>
            <a:r>
              <a:rPr lang="es-US" sz="2200" b="0" dirty="0"/>
              <a:t>su punto de vista.</a:t>
            </a:r>
          </a:p>
          <a:p>
            <a:pPr>
              <a:spcBef>
                <a:spcPts val="1800"/>
              </a:spcBef>
            </a:pPr>
            <a:r>
              <a:rPr lang="es-US" sz="2200" b="1" dirty="0"/>
              <a:t>Ejemplo:</a:t>
            </a:r>
          </a:p>
          <a:p>
            <a:pPr lvl="1">
              <a:spcBef>
                <a:spcPts val="1800"/>
              </a:spcBef>
            </a:pPr>
            <a:r>
              <a:rPr lang="es-US" sz="2000" dirty="0"/>
              <a:t>Cliente: </a:t>
            </a:r>
            <a:r>
              <a:rPr lang="es-US" sz="2000" b="0" dirty="0"/>
              <a:t>“Quiero participar en la decisión de qué medicamentos tomar contra el VIH. Yo soy quien tiene que tomarlos, no él”.</a:t>
            </a:r>
          </a:p>
          <a:p>
            <a:pPr lvl="1">
              <a:spcBef>
                <a:spcPts val="1800"/>
              </a:spcBef>
            </a:pPr>
            <a:r>
              <a:rPr lang="es-US" sz="2000" dirty="0"/>
              <a:t>CHW: </a:t>
            </a:r>
            <a:r>
              <a:rPr lang="es-US" sz="2000" b="0" dirty="0"/>
              <a:t>“Tiene razón, debe comprometerse a tomar los medicamentos todos los días. Planifiquemos reunirnos con </a:t>
            </a:r>
            <a:br>
              <a:rPr lang="es-US" sz="2000" b="0" dirty="0"/>
            </a:br>
            <a:r>
              <a:rPr lang="es-US" sz="2000" b="0" dirty="0"/>
              <a:t>su médico para comprender qué opciones de medicamentos están disponibles para usted”.</a:t>
            </a:r>
          </a:p>
          <a:p>
            <a:pPr marL="342900" indent="-342900" eaLnBrk="1" hangingPunct="1">
              <a:buFont typeface="Arial" panose="020B0604020202020204" pitchFamily="34" charset="0"/>
              <a:buChar char="•"/>
            </a:pPr>
            <a:endParaRPr lang="en-US" altLang="en-US" sz="2000" dirty="0"/>
          </a:p>
        </p:txBody>
      </p:sp>
      <p:sp>
        <p:nvSpPr>
          <p:cNvPr id="4" name="Footer Placeholder 3">
            <a:extLst>
              <a:ext uri="{FF2B5EF4-FFF2-40B4-BE49-F238E27FC236}">
                <a16:creationId xmlns:a16="http://schemas.microsoft.com/office/drawing/2014/main" id="{6BE89495-C2D0-4067-B5AD-702F9CB149E2}"/>
              </a:ext>
            </a:extLst>
          </p:cNvPr>
          <p:cNvSpPr>
            <a:spLocks noGrp="1"/>
          </p:cNvSpPr>
          <p:nvPr>
            <p:ph type="ftr" sz="quarter" idx="10"/>
          </p:nvPr>
        </p:nvSpPr>
        <p:spPr>
          <a:xfrm>
            <a:off x="609600" y="381000"/>
            <a:ext cx="5105400" cy="304800"/>
          </a:xfrm>
        </p:spPr>
        <p:txBody>
          <a:bodyPr/>
          <a:lstStyle/>
          <a:p>
            <a:pPr>
              <a:defRPr/>
            </a:pPr>
            <a:r>
              <a:rPr lang="es-US"/>
              <a:t>Cómo disminuir la agresividad en el lugar de trabajo</a:t>
            </a:r>
          </a:p>
        </p:txBody>
      </p:sp>
    </p:spTree>
    <p:extLst>
      <p:ext uri="{BB962C8B-B14F-4D97-AF65-F5344CB8AC3E}">
        <p14:creationId xmlns:p14="http://schemas.microsoft.com/office/powerpoint/2010/main" val="31702915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US"/>
              <a:t>Discúlpense</a:t>
            </a:r>
          </a:p>
        </p:txBody>
      </p:sp>
      <p:sp>
        <p:nvSpPr>
          <p:cNvPr id="3" name="Content Placeholder 2"/>
          <p:cNvSpPr>
            <a:spLocks noGrp="1"/>
          </p:cNvSpPr>
          <p:nvPr>
            <p:ph idx="1"/>
          </p:nvPr>
        </p:nvSpPr>
        <p:spPr>
          <a:xfrm>
            <a:off x="609600" y="1654629"/>
            <a:ext cx="7924800" cy="3831771"/>
          </a:xfrm>
        </p:spPr>
        <p:txBody>
          <a:bodyPr>
            <a:normAutofit/>
          </a:bodyPr>
          <a:lstStyle/>
          <a:p>
            <a:pPr>
              <a:spcBef>
                <a:spcPts val="1800"/>
              </a:spcBef>
            </a:pPr>
            <a:r>
              <a:rPr lang="es-US" sz="2000" b="1" dirty="0"/>
              <a:t>Propósito</a:t>
            </a:r>
            <a:r>
              <a:rPr lang="es-US" sz="2000" dirty="0"/>
              <a:t>: </a:t>
            </a:r>
            <a:r>
              <a:rPr lang="es-US" sz="2000" b="0" dirty="0"/>
              <a:t>evitar una posible discusión.</a:t>
            </a:r>
          </a:p>
          <a:p>
            <a:pPr>
              <a:spcBef>
                <a:spcPts val="1800"/>
              </a:spcBef>
            </a:pPr>
            <a:r>
              <a:rPr lang="es-US" sz="2000" b="1" dirty="0"/>
              <a:t>Ejemplo:</a:t>
            </a:r>
          </a:p>
          <a:p>
            <a:pPr lvl="1" indent="-342900">
              <a:spcBef>
                <a:spcPts val="1800"/>
              </a:spcBef>
            </a:pPr>
            <a:r>
              <a:rPr lang="es-US" sz="2000" dirty="0"/>
              <a:t>Cliente: </a:t>
            </a:r>
            <a:r>
              <a:rPr lang="es-US" sz="2000" b="0" dirty="0"/>
              <a:t>“¡Usted cree que estoy vendiendo los pases </a:t>
            </a:r>
            <a:br>
              <a:rPr lang="es-US" sz="2000" b="0" dirty="0"/>
            </a:br>
            <a:r>
              <a:rPr lang="es-US" sz="2000" b="0" dirty="0"/>
              <a:t>de autobús que me da para ir a las consultas por dinero </a:t>
            </a:r>
            <a:br>
              <a:rPr lang="es-US" sz="2000" b="0" dirty="0"/>
            </a:br>
            <a:r>
              <a:rPr lang="es-US" sz="2000" b="0" dirty="0"/>
              <a:t>en efectivo!”</a:t>
            </a:r>
          </a:p>
          <a:p>
            <a:pPr lvl="1" indent="-342900">
              <a:spcBef>
                <a:spcPts val="1800"/>
              </a:spcBef>
            </a:pPr>
            <a:r>
              <a:rPr lang="es-US" sz="2000" dirty="0"/>
              <a:t>CHW: </a:t>
            </a:r>
            <a:r>
              <a:rPr lang="es-US" sz="2000" b="0" dirty="0"/>
              <a:t>“Lamento que piense eso. Tenga en cuenta que estoy aquí para ayudarlo con las barreras que le impiden asistir </a:t>
            </a:r>
            <a:br>
              <a:rPr lang="es-US" sz="2000" b="0" dirty="0"/>
            </a:br>
            <a:r>
              <a:rPr lang="es-US" sz="2000" b="0" dirty="0"/>
              <a:t>a las consultas. Estoy aquí para ayudarlo con otros recursos que pueda necesitar. ¿Cómo puedo ayudarlo?”</a:t>
            </a:r>
          </a:p>
          <a:p>
            <a:pPr marL="0" indent="0">
              <a:buNone/>
            </a:pPr>
            <a:endParaRPr lang="en-US" sz="2000" b="0" dirty="0"/>
          </a:p>
        </p:txBody>
      </p:sp>
      <p:sp>
        <p:nvSpPr>
          <p:cNvPr id="4" name="Footer Placeholder 3">
            <a:extLst>
              <a:ext uri="{FF2B5EF4-FFF2-40B4-BE49-F238E27FC236}">
                <a16:creationId xmlns:a16="http://schemas.microsoft.com/office/drawing/2014/main" id="{371BF04C-06CC-4891-83C8-EA88CE3787F0}"/>
              </a:ext>
            </a:extLst>
          </p:cNvPr>
          <p:cNvSpPr>
            <a:spLocks noGrp="1"/>
          </p:cNvSpPr>
          <p:nvPr>
            <p:ph type="ftr" sz="quarter" idx="10"/>
          </p:nvPr>
        </p:nvSpPr>
        <p:spPr>
          <a:xfrm>
            <a:off x="609600" y="381000"/>
            <a:ext cx="5105400" cy="304800"/>
          </a:xfrm>
        </p:spPr>
        <p:txBody>
          <a:bodyPr/>
          <a:lstStyle/>
          <a:p>
            <a:pPr>
              <a:defRPr/>
            </a:pPr>
            <a:r>
              <a:rPr lang="es-US"/>
              <a:t>Cómo disminuir la agresividad en el lugar de trabajo</a:t>
            </a:r>
          </a:p>
        </p:txBody>
      </p:sp>
    </p:spTree>
    <p:extLst>
      <p:ext uri="{BB962C8B-B14F-4D97-AF65-F5344CB8AC3E}">
        <p14:creationId xmlns:p14="http://schemas.microsoft.com/office/powerpoint/2010/main" val="27628498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US"/>
              <a:t>Pretendan que no están al tanto</a:t>
            </a:r>
          </a:p>
        </p:txBody>
      </p:sp>
      <p:sp>
        <p:nvSpPr>
          <p:cNvPr id="3" name="Content Placeholder 2"/>
          <p:cNvSpPr>
            <a:spLocks noGrp="1"/>
          </p:cNvSpPr>
          <p:nvPr>
            <p:ph idx="1"/>
          </p:nvPr>
        </p:nvSpPr>
        <p:spPr>
          <a:xfrm>
            <a:off x="609600" y="1741714"/>
            <a:ext cx="7924800" cy="3744686"/>
          </a:xfrm>
        </p:spPr>
        <p:txBody>
          <a:bodyPr>
            <a:normAutofit/>
          </a:bodyPr>
          <a:lstStyle/>
          <a:p>
            <a:pPr>
              <a:spcBef>
                <a:spcPts val="1800"/>
              </a:spcBef>
            </a:pPr>
            <a:r>
              <a:rPr lang="es-US" sz="2000" b="1" dirty="0"/>
              <a:t>Propósito: </a:t>
            </a:r>
            <a:r>
              <a:rPr lang="es-US" sz="2000" b="0" dirty="0"/>
              <a:t>ganar tiempo, recopilar información y ayudar </a:t>
            </a:r>
            <a:br>
              <a:rPr lang="es-US" sz="2000" b="0" dirty="0"/>
            </a:br>
            <a:r>
              <a:rPr lang="es-US" sz="2000" b="0" dirty="0"/>
              <a:t>al cliente a concentrarse.</a:t>
            </a:r>
          </a:p>
          <a:p>
            <a:pPr>
              <a:spcBef>
                <a:spcPts val="1800"/>
              </a:spcBef>
            </a:pPr>
            <a:r>
              <a:rPr lang="es-US" sz="2000" b="1" dirty="0"/>
              <a:t>Ejemplo:</a:t>
            </a:r>
          </a:p>
          <a:p>
            <a:pPr lvl="1" indent="-342900">
              <a:spcBef>
                <a:spcPts val="1800"/>
              </a:spcBef>
            </a:pPr>
            <a:r>
              <a:rPr lang="es-US" sz="2000" dirty="0"/>
              <a:t>Cliente: </a:t>
            </a:r>
            <a:r>
              <a:rPr lang="es-US" sz="2000" b="0" dirty="0"/>
              <a:t>“Mi administrador de casos no presentó mi solicitud de asistencia de emergencia para servicios públicos porque cree que gasté mi cheque de SSDI en un televisor”.</a:t>
            </a:r>
          </a:p>
          <a:p>
            <a:pPr lvl="1" indent="-342900">
              <a:spcBef>
                <a:spcPts val="1800"/>
              </a:spcBef>
            </a:pPr>
            <a:r>
              <a:rPr lang="es-US" sz="2000" dirty="0"/>
              <a:t>CHW: </a:t>
            </a:r>
            <a:r>
              <a:rPr lang="es-US" sz="2000" b="0" dirty="0"/>
              <a:t>“No sé nada de esto. Cuénteme más”.</a:t>
            </a:r>
          </a:p>
          <a:p>
            <a:pPr marL="342900" indent="-342900">
              <a:buFont typeface="Arial" panose="020B0604020202020204" pitchFamily="34" charset="0"/>
              <a:buChar char="•"/>
            </a:pPr>
            <a:endParaRPr lang="en-US" sz="2000" dirty="0"/>
          </a:p>
        </p:txBody>
      </p:sp>
      <p:sp>
        <p:nvSpPr>
          <p:cNvPr id="4" name="Footer Placeholder 3">
            <a:extLst>
              <a:ext uri="{FF2B5EF4-FFF2-40B4-BE49-F238E27FC236}">
                <a16:creationId xmlns:a16="http://schemas.microsoft.com/office/drawing/2014/main" id="{E01AF638-DF26-4BB7-B65F-15BF284B02E4}"/>
              </a:ext>
            </a:extLst>
          </p:cNvPr>
          <p:cNvSpPr>
            <a:spLocks noGrp="1"/>
          </p:cNvSpPr>
          <p:nvPr>
            <p:ph type="ftr" sz="quarter" idx="10"/>
          </p:nvPr>
        </p:nvSpPr>
        <p:spPr>
          <a:xfrm>
            <a:off x="609600" y="381000"/>
            <a:ext cx="5105400" cy="304800"/>
          </a:xfrm>
        </p:spPr>
        <p:txBody>
          <a:bodyPr/>
          <a:lstStyle/>
          <a:p>
            <a:pPr>
              <a:defRPr/>
            </a:pPr>
            <a:r>
              <a:rPr lang="es-US"/>
              <a:t>Cómo disminuir la agresividad en el lugar de trabajo</a:t>
            </a:r>
          </a:p>
        </p:txBody>
      </p:sp>
    </p:spTree>
    <p:extLst>
      <p:ext uri="{BB962C8B-B14F-4D97-AF65-F5344CB8AC3E}">
        <p14:creationId xmlns:p14="http://schemas.microsoft.com/office/powerpoint/2010/main" val="13028221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rmAutofit/>
          </a:bodyPr>
          <a:lstStyle/>
          <a:p>
            <a:pPr eaLnBrk="1" hangingPunct="1"/>
            <a:r>
              <a:rPr lang="es-US"/>
              <a:t>Abordar el comportamiento agresivo</a:t>
            </a:r>
          </a:p>
        </p:txBody>
      </p:sp>
      <p:sp>
        <p:nvSpPr>
          <p:cNvPr id="4" name="Footer Placeholder 3">
            <a:extLst>
              <a:ext uri="{FF2B5EF4-FFF2-40B4-BE49-F238E27FC236}">
                <a16:creationId xmlns:a16="http://schemas.microsoft.com/office/drawing/2014/main" id="{88E9F879-226F-4D70-BC6B-DD1DB7892058}"/>
              </a:ext>
            </a:extLst>
          </p:cNvPr>
          <p:cNvSpPr>
            <a:spLocks noGrp="1"/>
          </p:cNvSpPr>
          <p:nvPr>
            <p:ph type="ftr" sz="quarter" idx="10"/>
          </p:nvPr>
        </p:nvSpPr>
        <p:spPr>
          <a:xfrm>
            <a:off x="609600" y="381000"/>
            <a:ext cx="5105400" cy="304800"/>
          </a:xfrm>
        </p:spPr>
        <p:txBody>
          <a:bodyPr/>
          <a:lstStyle/>
          <a:p>
            <a:pPr>
              <a:defRPr/>
            </a:pPr>
            <a:r>
              <a:rPr lang="es-US"/>
              <a:t>Cómo disminuir la agresividad en el lugar de trabajo</a:t>
            </a:r>
          </a:p>
        </p:txBody>
      </p:sp>
      <p:sp>
        <p:nvSpPr>
          <p:cNvPr id="3" name="AutoShape 2" descr="data:image/jpeg;base64,/9j/4AAQSkZJRgABAQAAAQABAAD/2wCEAAkGBxIQEBUPEBAVDxUVFg8XFRUVFQ8VEBAVFRUXFhUVFRUYHSggGBolGxUVITEiJSkrLi4uFx8zODMsNygtLisBCgoKBQUFDgUFDisZExkrKysrKysrKysrKysrKysrKysrKysrKysrKysrKysrKysrKysrKysrKysrKysrKysrK//AABEIALcBEwMBIgACEQEDEQH/xAAcAAABBQEBAQAAAAAAAAAAAAACAAEFBgcDBAj/xAA/EAABAwIFAQYEAwQIBwAAAAABAAIDBBEFBhIhMUETIlFhcYEHMpGhI7HBFFJy0RVCYmOCorLwFiQzksLh8f/EABQBAQAAAAAAAAAAAAAAAAAAAAD/xAAUEQEAAAAAAAAAAAAAAAAAAAAA/9oADAMBAAIRAxEAPwDIKuhkbu9rhfgkbFcqemJPgOpU1Fi82rRJpmZffULG3kWkLrNQiaX8IOsdw0McT42APCCPpg1z2hwu0f5rfzKnoaPtp3SMaHABoaCDp4uTbwUtheU+ydG+oBa14k2O7gQ24B8SbFcsvu1dpE0aLvJceoZYd0fVBEYzQyvcJA0uA7uwAB/hAXmq8O7NjXue3foDcj2Wq4dhrnyB7QNLRpZtcDxsOp81JS5Up4x+0Sxte8HUdggwmYvNgGEj0K9eHYLUPcHMhcf8JK3vAsIYWmR8TdR34GwPA9gpqKjY07NA9LIMfwvJtRLd8zS3bqN1PUGS9ILdI9XDdaQ4eSEM6oM0rsoaWOs1psD0t9FSqjCnMd32kfkt6nZqBFlXcSw1t/luN/ugzKmw3WNQt5r0S4c0bEAHx6EqYr8MMUl2DTfp0K6xRCQWcLePqgz7GMI73Av0/koUxBrC1zTzsRf8itEr6cF2k9Oqr+YcOMbdYdfYX46E/MOtiDugqLduDdSmFY1JA5r4n2ewggG1h9f/AIot5u7i3p+iY+hv0PBKD6N+H+Px10BkALZAbSA32Prx1VtCyj4L4bPGJJni0UrGFp6Ocx72kEdHAfUEe2sNQOknToGSKeySACE1kaEhANkrIkyBrJiESZyACEJCMJnBB53hcyuzwuZCAUk9kkHzLRne9rb8HhbBk2njfE15HeFrEc+/8li9I67gLrbsiR/ggHpz4AoLPUYc1w1fM4G4v+X0uFQosLENU9trNkuW9LOZy33BFvQrSolEZgw/XZ7Rv19uD68oJHL1LohbcWNuPBe6spxKwsPVDROOhurY2C9TUHKKAtsB0XRo3XYFIhAJCCyJyQCDgOV5KtgK9rhuvJMN7oK3itIXfzXlbSERm4sSrHMAQQVHVLAduQgqOJU408Xt/u6qmMT2GlwJsOPI9Fd8VGgXPpdUPMnV1/0ugp9XHpdtuDe3outGwkjbUPytuUm2fdp56fkutJII3DUzWARcXs7xIQb18KmPGHN1tLfxJSwHnQTcK6NVTyJmiKtiDGgMe0bxgkmNoNhqNlbWoCSSSQOmRJkDJiiTFAKSdMgZM5EgcgFIpkig5vCCy6OQIBskjToPlahj7wW6ZEjLaVpPLhf6rI8u4X2j7u25PkAOSVuGCsa2NjG7aWhBNMOwXUNDtiuMQXriagUUenZdmpWTt9UHQFIuCG3hugcLIHm4XOCS6d+4HqFzLQx3PKDvMF4alwC9czrH0soiqdfW49EDTPFtl5Hm+yKkY93eLSAV2fHpuUFRzUwkd3p9FRcYgJicT0Wi44Ljdp9bbKkYzFaCX+E+yDPC6xJHmvXDJqG9j63uvLpvdT2WMBmnlj0MLhqF7W1AAgu562N7INB+FMEuvUXFrPBrWntDawBdyALeS1tqhsuYK2kj0NcXDkamtDh5XCmQgJOknQJJOmQJMU6RQAkiTFAKFyNA5BzSKRTIBKFOUyBJ0ydB884fXd4MDtI2Lulw3YNv4E6j/iWx5aOuFj/Iee3qsRxGidTzaXAj5SehJtx9/utyymwCkit+4378oJXXZJ9eGDcrzVzi1vkqFmjMT4W206iTZoHJKC61eZY4/mKj2Z3hJ0g2PrysbxSXEH3fIx8Q72xGnZrS87nnugnbwUVUHTKGR1H7QC2MlzA9ukuALm2PJBNrjZB9E0+ZmnqB7heqDMMbzpvv9l841Ek8DrFzh5G9166XMczOHH6oPoeTEg94ijO/JPQBeqpqom7lwuPNY9kzGKqokLGt+bl3UBXPG8uOMetz3RuAuCHdfMIJz+mWuvvunbisW5uCsVxTMcsOqA94tNtQ6+6g5szTEaQ4i6DZ8Szq1hLQPyUMc723cQB4X/VY7NicruXmy609M+Rhe0nblBrM+dw8adIeD0BH3Kisbe2Smlc1oH4bjYXtxdZ7QVzmusdvTqr3hMgmhe3YEsLSPbZBQaBmo254919E5dytFDoka3SQBvv3+rXH0BssJy/U/ssrZTE2YtcwhriQ27Te5t6BfRuAYq2rp2TtGnUN286XDkIJIIwhCIICThMnQOknSQMknTFAKYp0xQMhKIoSg5uQlGUBQCUKMhNZAySdJBivxJpy6aKYCzXaAefnJ3B8P/S0/LrbQRgcaW/kqZmlrq58lD2YgedDoTe7Xuad9/H+at+WWlsLGOvcNAN+RbbdBJzwaxYqKiypCZhUSDtHN+QH5WeYHirJGxddCCvY1hlPUs7KoYHNG/XY+RHCptJkSgp5TIyR/OwLmmwve24Wl1NEHjcE/ZRv/DUZdfR9SSgo+Zsu09a7UNes7XbuD67KGwj4Uyl+p8gYy/mXn26LYIsLYzz+tvovTcDYIIXLOWYqFmmMXJ5ceSpmeMEEFGChe5Bj3xNym+SUS07dTjy0WGqw6LKqyjkidpkYWHzC+k8xQOeA5psWm6rdC2CuL4pYQ/SQDqG4PkUGGxUhdwp7B8PdYsLw0G1/E9LLTqr4ZU570LizyO49jympPh2WHuyn6oM2xHCu7swttwSLEqYye4iSx62BWif8IgN0SO1j639+irlTgP7NMHNB0kjn+rugpWJw9jLIByHyAeVnEfktk+FTLYZGSblzpj/nKyPMUuuonFgNMknv3rLaPh3SmPDYARa7S7/uJcPzQWYIgmCIIHCdJJA6SSSBJinTFAyYp0xQCUxTlCUAlAUZQlAKVk9kkDJkSZBFUVAzt+2cBcXDfEeaaMaZXDzP5qSmhLRcepUUXguuPFBMU716QVGU0q9QmQevWn7ReTtUetAqqcNBJK8FFV9oNXAJNvMKHx+sc97YGHdxsofP009HTtdB8oGknwPigv7Xg8FKVwHVY1lDPFWHaaqNzmdJAD3fVWaszewd4vACC3YhI0NJPFiqZhGKQGpIjIDn3Dh4kKpZsz85zDHF12uqjg+IvY8Sg7tIKD6OifsjfNYKFy/jDKmASt8Nx1BXDEcS0A32/RBIVddbYmyq1ZWdo63XjyKisRzEQ49eVGUlfqlvfYDc+gv+iCt1EgdVzgG4c+U/Uk/qvorA2gUsIHHZRf6Qvn/CMP1g2/6nP8VzuPuvojDoOzhjjP8AVYwfQBB6AiCQToEnSSQJJJJAkydJAKZOkgEhCUZQlABCEoyhKAUJTkoSUCukgunQRf8ATTB+FUAxO32ftf0PBHovNBUwveWwEENsHAcAndSOY4XSUkzWBrnmOTQHAEa7HT91lvwmkcJqlrgRfs3WJ1WN3DY+/wBkGnsbsk2U2XSMIxFdA1O7Uu1Q6zSUMUdigxI92w6oI/A6UPkdO/ps39V7sW0vYWOaHA9CLhDG4Na2MbW5XUQkjc/VBU8RAZEdDBpsdgAsYxuoeHkX2ubeS+iKzCmPHeOn04VUxH4fU8t9+eott5oMKLieV7aCSyuuIfDORpPZStePPYqHqMn1MRsYyfNu4KCayFjBglMJPcfxfgKUzbXFriAefPlUmma6KRtxYg8HkeqsOZ5C9rH+LfdBXpaguJXuwklxcAC4lklgLkk6SAAB1UXpKsGSnaa2A/3sX3cEFz+G2TpWObVVTDGALxxu2e4/vOb0A8DutPuuYKMIDCdCE6B0kySAk1010yAkroUkDpk10xKAiUJSQlALihKdxQkoGKAlOSgcUDXToLpIPQ8bLLcmQdniFYBwHkdP3jbYDbYLU1Ro6IwVk7tWoSO18AEWPB8eUFqgXqiUfSyXXuY5B2PK8Vc46v8Aey9ce681T8x3Qc4wGjWfuqVmvPYhOhhUvmCrle0x07C5x+gv4lZFmTJ9eJNb2aw48tN9PqEEw7O1XJsNgF0OcKvToAte+68mG/C6ufG2QTsjLgNjrv6EhNP8NMUaSWysfbr2jwfu1BylzLVNO7l3wnOD+HOvdVvFss1sTvxu8TwQ4m6m8o/Dmqn0zyf8uzkBwJkcP4egQe7FGsqu+waXDnzXWqh10UcnVpLT5KRGXp4JHDQ5zbWDxbTY7eyOsozFSyxng6ZG/WxCCmSR7EqUyW3VWwD+9j+xBXhleC2w8fsp34cUpfXxf2S5x/wtJH3sg21pXQLk1dWoCCJCE4QOmSKZA6ZJNdA6SG6SB0ya6a6AkJSuhcUAuKElM4oSUCJXNxTuK5uKBEpLndJB7QVCY3TfiB42uCD/ADUk+qa35nBt+L9VwnqI5QNLg8XINunQgoIbD6+508EbH1HKsEcl1SMwF1NKJx8jiGu/sP6E+ot/sqfwyvD2g35CCbimsVG1E2uSw3HVDWSWFwePBeKhrGuJtdp80E5SxNYDYbnc+aUmh+zh9VHOrSDYLw19U8i4BI8ggscbbABp2HCF8rrEWBusqxnMVRHcMcWEX2IJVcOe6xp3cbDyQbY+giJD5Gglo2vwF5MYzDDTsuXgeW1/QLE6jO1XJs6QgeSjJK6SV1yXPPS90GrUuZjVPO+ljemwuojHcXYWOibcgE8m9vTyUJRU8jIHFzbF3PQ28QoCSU9oW9EHuvdah8K8K0skqXD5u430G7j/AKR7FZ1g1A6eVsbBdziAPU/p/JbzhlE2nhZAzhjQPU9T7m5Qexq6hcWrqEBXRBBdOCgIpkkJKBFMkShugK6V0N010BEobpiUN0B3QuKa6FxQC5CSncVzJQJxXF5ROK5PKBi5JASkg+dsdkqYpXPkkkJD3Au1P2e35mnwPXzBWz5JhLaNhffWQHOJNySd7lQOdsJaJhUSDVBJ2bakblrNJvHNt+6dj5FXHBpWPjcG7Ft2ub1aRx7Ebg9QQg9NZTMkYWyNDmuGl4PHkVnz6s4dUOp3OJZe7CdyGngX6rRqV1235B5VM+JOC9pEJWi7o7+pZ19wg9sWONeNiDceKPCpQH3cRba3mscgxSSI7k/qFLU2YpGua/VcbXCDcIYWkkheoRt07qjYJm6OQBpcAbceKm3YwH90eCCQrKCB25Y0+eyr0mFwPeW9kwjzAsutbiGhupxsLKDZjbQ75r/pugmmZVpesLL+g3ShwamY4BsLQb3NgF0p68Eag8cb7+Cj3YmG3e43FzY+A8Sg8GfqlsbQ0ANPtf2WbQtLn8G69+aMXM85ANxewU9kGjb/AEhAxwDz3nm+4Fmkt9+Cgvnw/wAs/ssYnmbaV42B5iaf/I/bjxVyCBEEHRq6Bcmo0D3RAoE4QGShJSKAlA5KElMShJQFdNqQ3TXQESmuhJQ3QHqQlyG6YoESuZKIoCgYrm5GUDkHMpJFJBS8lZhFZEaOoAM8bbP12LZo+NY6HwPmvDVxzUMzWQuDiNQhJ1BtVELudSSH95tyWO9fO9BixAteHNc6OaIjs3noBtocPDpZaRhVS3GKY37rgbOF+9BI2xDmEfUOCCx5WxaOoi7SMmxLhY/Mw3+Vw6EcKXqog9paRcEWKyjD3z0Fc8SOA1Fom5DCDsyqA/dJ2eOh3WpU9RcboMdz3lk07zIwXjcTb+yfBU+N1tjwvoDFqRsrSxwuDzfcELHc1YC6lk4ux19J/Q+aCIjqS03BVkw/MjrAXO3nufdVI+HhwhbIQgvc+aGkaHHXuCSfyUXV4myR+oHRfkA8ed1V3P8AdCCgvH9NN07G3Q+J4UNieOOkHZtFhfooRkhC6MQe/CacGQF2+6vPw4HaYoXgfKyY+2zR+apmHnSC7wBWh/Bmmu6eYjhrGA+pJP5BBpyIISnCDo1EgaiugdEFzunugIlCSmJTXQIoSnJQkoEmKSYlAigJTkoSUDpimumJQIoCiJQEoEVzciJQOQASkmTIPn2vqNM/aaARu148TxcKRwnEzh9QypiP4cm0jf3m88eI5Hpbqkkg0LN9GauAVMLWh8Qc9hdxIwj8SNw/dc3oeq8WV8cs2KPXqa6PVEXB2vQ2wdE49SwkAE8i3mkkgtvbBw24PVQ+O4Y2eN0b+vB6g9Ckkgx7FqF0Mjo3cgqOenSQc7pr2SSQdmrvEEkkEiXWjt4q0ZBzgKCZtM9t4piNRHzMdwD5hJJBteq+46pApJIDBT3SSQK6bUnSQDdK6dJAxKElJJA10xKSSASUBKSSBrpEpJIBJQkpJIAJQEpJIAJTpJIP/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3"/>
          <a:stretch>
            <a:fillRect/>
          </a:stretch>
        </p:blipFill>
        <p:spPr>
          <a:xfrm>
            <a:off x="1981200" y="1828800"/>
            <a:ext cx="4923853" cy="3276600"/>
          </a:xfrm>
          <a:prstGeom prst="rect">
            <a:avLst/>
          </a:prstGeom>
        </p:spPr>
      </p:pic>
    </p:spTree>
    <p:extLst>
      <p:ext uri="{BB962C8B-B14F-4D97-AF65-F5344CB8AC3E}">
        <p14:creationId xmlns:p14="http://schemas.microsoft.com/office/powerpoint/2010/main" val="23257172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US"/>
              <a:t>Eviten razonar y explicar</a:t>
            </a:r>
          </a:p>
        </p:txBody>
      </p:sp>
      <p:sp>
        <p:nvSpPr>
          <p:cNvPr id="3" name="Content Placeholder 2"/>
          <p:cNvSpPr>
            <a:spLocks noGrp="1"/>
          </p:cNvSpPr>
          <p:nvPr>
            <p:ph idx="1"/>
          </p:nvPr>
        </p:nvSpPr>
        <p:spPr>
          <a:xfrm>
            <a:off x="609600" y="1556657"/>
            <a:ext cx="7924800" cy="3701143"/>
          </a:xfrm>
        </p:spPr>
        <p:txBody>
          <a:bodyPr>
            <a:noAutofit/>
          </a:bodyPr>
          <a:lstStyle/>
          <a:p>
            <a:pPr>
              <a:spcBef>
                <a:spcPts val="1800"/>
              </a:spcBef>
            </a:pPr>
            <a:r>
              <a:rPr lang="es-US" sz="2000" b="1" dirty="0"/>
              <a:t>Propósito: </a:t>
            </a:r>
            <a:r>
              <a:rPr lang="es-US" sz="2000" b="0" dirty="0"/>
              <a:t>si el cliente tiene </a:t>
            </a:r>
            <a:r>
              <a:rPr lang="es-US" sz="2000" dirty="0"/>
              <a:t>distorsiones sensoriales o retrasos cognitivos debido a una discapacidad del desarrollo, lesión cerebral traumática o los efectos del trauma.</a:t>
            </a:r>
          </a:p>
          <a:p>
            <a:pPr>
              <a:spcBef>
                <a:spcPts val="1800"/>
              </a:spcBef>
            </a:pPr>
            <a:r>
              <a:rPr lang="es-US" sz="2000" b="1" dirty="0"/>
              <a:t>Ejemplo: </a:t>
            </a:r>
          </a:p>
          <a:p>
            <a:pPr lvl="1">
              <a:spcBef>
                <a:spcPts val="1800"/>
              </a:spcBef>
            </a:pPr>
            <a:r>
              <a:rPr lang="es-US" sz="2000" dirty="0"/>
              <a:t>Cliente: </a:t>
            </a:r>
            <a:r>
              <a:rPr lang="es-US" sz="2000" b="0" dirty="0"/>
              <a:t>“El Dr. Lee no cree que haya estado tomando mis medicamentos porque mi carga viral no está suprimida después de tomar los medicamentos de manera estricta durante los últimos 6 meses”.</a:t>
            </a:r>
          </a:p>
          <a:p>
            <a:pPr lvl="1">
              <a:spcBef>
                <a:spcPts val="1800"/>
              </a:spcBef>
            </a:pPr>
            <a:r>
              <a:rPr lang="es-US" sz="2000" dirty="0"/>
              <a:t>CHW: “</a:t>
            </a:r>
            <a:r>
              <a:rPr lang="es-US" sz="2000" b="0" dirty="0"/>
              <a:t>No lo entiendo, pero le creo. Reunámonos con el médico para entender mejor la situación”.</a:t>
            </a:r>
          </a:p>
        </p:txBody>
      </p:sp>
      <p:sp>
        <p:nvSpPr>
          <p:cNvPr id="4" name="Footer Placeholder 3">
            <a:extLst>
              <a:ext uri="{FF2B5EF4-FFF2-40B4-BE49-F238E27FC236}">
                <a16:creationId xmlns:a16="http://schemas.microsoft.com/office/drawing/2014/main" id="{93BC13E9-4218-458F-ADEA-2D41B5F8C117}"/>
              </a:ext>
            </a:extLst>
          </p:cNvPr>
          <p:cNvSpPr>
            <a:spLocks noGrp="1"/>
          </p:cNvSpPr>
          <p:nvPr>
            <p:ph type="ftr" sz="quarter" idx="10"/>
          </p:nvPr>
        </p:nvSpPr>
        <p:spPr>
          <a:xfrm>
            <a:off x="609600" y="381000"/>
            <a:ext cx="5105400" cy="304800"/>
          </a:xfrm>
        </p:spPr>
        <p:txBody>
          <a:bodyPr/>
          <a:lstStyle/>
          <a:p>
            <a:pPr>
              <a:defRPr/>
            </a:pPr>
            <a:r>
              <a:rPr lang="es-US"/>
              <a:t>Cómo disminuir la agresividad en el lugar de trabajo</a:t>
            </a:r>
          </a:p>
        </p:txBody>
      </p:sp>
    </p:spTree>
    <p:extLst>
      <p:ext uri="{BB962C8B-B14F-4D97-AF65-F5344CB8AC3E}">
        <p14:creationId xmlns:p14="http://schemas.microsoft.com/office/powerpoint/2010/main" val="38871774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US"/>
              <a:t>Aléjense</a:t>
            </a:r>
          </a:p>
        </p:txBody>
      </p:sp>
      <p:sp>
        <p:nvSpPr>
          <p:cNvPr id="3" name="Content Placeholder 2"/>
          <p:cNvSpPr>
            <a:spLocks noGrp="1"/>
          </p:cNvSpPr>
          <p:nvPr>
            <p:ph idx="1"/>
          </p:nvPr>
        </p:nvSpPr>
        <p:spPr/>
        <p:txBody>
          <a:bodyPr>
            <a:normAutofit/>
          </a:bodyPr>
          <a:lstStyle/>
          <a:p>
            <a:pPr>
              <a:spcBef>
                <a:spcPts val="1800"/>
              </a:spcBef>
            </a:pPr>
            <a:r>
              <a:rPr lang="es-US" sz="2000" b="1" dirty="0"/>
              <a:t>Propósito</a:t>
            </a:r>
            <a:r>
              <a:rPr lang="es-US" sz="2000" dirty="0"/>
              <a:t>: </a:t>
            </a:r>
            <a:r>
              <a:rPr lang="es-US" sz="2000" b="0" dirty="0"/>
              <a:t>ayudar a distender la situación, dejar que el tiempo </a:t>
            </a:r>
            <a:br>
              <a:rPr lang="es-US" sz="2000" b="0" dirty="0"/>
            </a:br>
            <a:r>
              <a:rPr lang="es-US" sz="2000" b="0" dirty="0"/>
              <a:t>lo sane.</a:t>
            </a:r>
          </a:p>
          <a:p>
            <a:pPr>
              <a:spcBef>
                <a:spcPts val="1800"/>
              </a:spcBef>
            </a:pPr>
            <a:r>
              <a:rPr lang="es-US" sz="2000" b="1" dirty="0"/>
              <a:t>Ejemplo:  </a:t>
            </a:r>
          </a:p>
          <a:p>
            <a:pPr lvl="1">
              <a:spcBef>
                <a:spcPts val="1800"/>
              </a:spcBef>
            </a:pPr>
            <a:r>
              <a:rPr lang="es-US" sz="2000" dirty="0"/>
              <a:t>Cliente: “</a:t>
            </a:r>
            <a:r>
              <a:rPr lang="es-US" sz="2000" b="0" dirty="0"/>
              <a:t>Ayer me suspendieron en el trabajo porque usted no consiguió que el médico me diera el certificado médico para no ir a trabajar”.</a:t>
            </a:r>
          </a:p>
          <a:p>
            <a:pPr lvl="1">
              <a:spcBef>
                <a:spcPts val="1800"/>
              </a:spcBef>
            </a:pPr>
            <a:r>
              <a:rPr lang="es-US" sz="2000" dirty="0"/>
              <a:t>CHW: </a:t>
            </a:r>
            <a:r>
              <a:rPr lang="es-US" sz="2000" b="0" dirty="0"/>
              <a:t>“Necesito calmarme un poco. Le pediré a mi supervisor que lo ayude”.</a:t>
            </a:r>
          </a:p>
        </p:txBody>
      </p:sp>
      <p:sp>
        <p:nvSpPr>
          <p:cNvPr id="4" name="Footer Placeholder 3">
            <a:extLst>
              <a:ext uri="{FF2B5EF4-FFF2-40B4-BE49-F238E27FC236}">
                <a16:creationId xmlns:a16="http://schemas.microsoft.com/office/drawing/2014/main" id="{B3693199-7C7C-4D52-9F14-2F9A28122A23}"/>
              </a:ext>
            </a:extLst>
          </p:cNvPr>
          <p:cNvSpPr>
            <a:spLocks noGrp="1"/>
          </p:cNvSpPr>
          <p:nvPr>
            <p:ph type="ftr" sz="quarter" idx="10"/>
          </p:nvPr>
        </p:nvSpPr>
        <p:spPr>
          <a:xfrm>
            <a:off x="609600" y="381000"/>
            <a:ext cx="5105400" cy="304800"/>
          </a:xfrm>
        </p:spPr>
        <p:txBody>
          <a:bodyPr/>
          <a:lstStyle/>
          <a:p>
            <a:pPr>
              <a:defRPr/>
            </a:pPr>
            <a:r>
              <a:rPr lang="es-US"/>
              <a:t>Cómo disminuir la agresividad en el lugar de trabajo</a:t>
            </a:r>
          </a:p>
        </p:txBody>
      </p:sp>
    </p:spTree>
    <p:extLst>
      <p:ext uri="{BB962C8B-B14F-4D97-AF65-F5344CB8AC3E}">
        <p14:creationId xmlns:p14="http://schemas.microsoft.com/office/powerpoint/2010/main" val="38240422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s-US" sz="4000"/>
              <a:t>Consideraciones especiales</a:t>
            </a:r>
          </a:p>
        </p:txBody>
      </p:sp>
      <p:sp>
        <p:nvSpPr>
          <p:cNvPr id="17411" name="Rectangle 3"/>
          <p:cNvSpPr>
            <a:spLocks noGrp="1" noChangeArrowheads="1"/>
          </p:cNvSpPr>
          <p:nvPr>
            <p:ph idx="1"/>
          </p:nvPr>
        </p:nvSpPr>
        <p:spPr/>
        <p:txBody>
          <a:bodyPr/>
          <a:lstStyle/>
          <a:p>
            <a:pPr eaLnBrk="1" hangingPunct="1">
              <a:lnSpc>
                <a:spcPct val="90000"/>
              </a:lnSpc>
              <a:buFont typeface="Wingdings" panose="05000000000000000000" pitchFamily="2" charset="2"/>
              <a:buNone/>
            </a:pPr>
            <a:r>
              <a:rPr lang="es-US" sz="2800" b="1"/>
              <a:t>Agresión física</a:t>
            </a:r>
          </a:p>
          <a:p>
            <a:pPr eaLnBrk="1" hangingPunct="1">
              <a:lnSpc>
                <a:spcPct val="90000"/>
              </a:lnSpc>
            </a:pPr>
            <a:r>
              <a:rPr lang="es-US" sz="2800" b="0"/>
              <a:t>Aléjense</a:t>
            </a:r>
          </a:p>
          <a:p>
            <a:pPr eaLnBrk="1" hangingPunct="1">
              <a:lnSpc>
                <a:spcPct val="90000"/>
              </a:lnSpc>
            </a:pPr>
            <a:r>
              <a:rPr lang="es-US" sz="2800" b="0"/>
              <a:t>Tengan cuidado con el lenguaje corporal</a:t>
            </a:r>
          </a:p>
          <a:p>
            <a:pPr eaLnBrk="1" hangingPunct="1">
              <a:lnSpc>
                <a:spcPct val="90000"/>
              </a:lnSpc>
            </a:pPr>
            <a:r>
              <a:rPr lang="es-US" sz="2800" b="0"/>
              <a:t>Estén alerta</a:t>
            </a:r>
          </a:p>
          <a:p>
            <a:pPr eaLnBrk="1" hangingPunct="1">
              <a:lnSpc>
                <a:spcPct val="90000"/>
              </a:lnSpc>
            </a:pPr>
            <a:r>
              <a:rPr lang="es-US" sz="2800" b="0"/>
              <a:t>Pidan ayuda </a:t>
            </a:r>
          </a:p>
          <a:p>
            <a:pPr eaLnBrk="1" hangingPunct="1">
              <a:lnSpc>
                <a:spcPct val="90000"/>
              </a:lnSpc>
            </a:pPr>
            <a:r>
              <a:rPr lang="es-US" sz="2800" b="0"/>
              <a:t>Actúen a la defensiva</a:t>
            </a:r>
          </a:p>
          <a:p>
            <a:pPr eaLnBrk="1" hangingPunct="1">
              <a:lnSpc>
                <a:spcPct val="90000"/>
              </a:lnSpc>
            </a:pPr>
            <a:endParaRPr lang="en-US" altLang="en-US" sz="2000" dirty="0"/>
          </a:p>
        </p:txBody>
      </p:sp>
      <p:sp>
        <p:nvSpPr>
          <p:cNvPr id="5" name="Footer Placeholder 3">
            <a:extLst>
              <a:ext uri="{FF2B5EF4-FFF2-40B4-BE49-F238E27FC236}">
                <a16:creationId xmlns:a16="http://schemas.microsoft.com/office/drawing/2014/main" id="{E7F01878-0248-4F0C-A7CA-8E6C3982F816}"/>
              </a:ext>
            </a:extLst>
          </p:cNvPr>
          <p:cNvSpPr>
            <a:spLocks noGrp="1"/>
          </p:cNvSpPr>
          <p:nvPr>
            <p:ph type="ftr" sz="quarter" idx="10"/>
          </p:nvPr>
        </p:nvSpPr>
        <p:spPr>
          <a:xfrm>
            <a:off x="609600" y="381000"/>
            <a:ext cx="5105400" cy="304800"/>
          </a:xfrm>
        </p:spPr>
        <p:txBody>
          <a:bodyPr/>
          <a:lstStyle/>
          <a:p>
            <a:pPr>
              <a:defRPr/>
            </a:pPr>
            <a:r>
              <a:rPr lang="es-US"/>
              <a:t>Cómo disminuir la agresividad en el lugar de trabajo</a:t>
            </a:r>
          </a:p>
        </p:txBody>
      </p:sp>
    </p:spTree>
    <p:extLst>
      <p:ext uri="{BB962C8B-B14F-4D97-AF65-F5344CB8AC3E}">
        <p14:creationId xmlns:p14="http://schemas.microsoft.com/office/powerpoint/2010/main" val="14525492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US"/>
              <a:t>Ejemplo de caso</a:t>
            </a:r>
          </a:p>
        </p:txBody>
      </p:sp>
      <p:sp>
        <p:nvSpPr>
          <p:cNvPr id="3" name="Content Placeholder 2"/>
          <p:cNvSpPr>
            <a:spLocks noGrp="1"/>
          </p:cNvSpPr>
          <p:nvPr>
            <p:ph idx="1"/>
          </p:nvPr>
        </p:nvSpPr>
        <p:spPr/>
        <p:txBody>
          <a:bodyPr>
            <a:normAutofit/>
          </a:bodyPr>
          <a:lstStyle/>
          <a:p>
            <a:pPr>
              <a:spcBef>
                <a:spcPts val="1200"/>
              </a:spcBef>
            </a:pPr>
            <a:r>
              <a:rPr lang="es-US" sz="2000" b="0" dirty="0"/>
              <a:t>Mary es una mujer trans de 33 años con antecedentes significativos de trauma. Fue diagnosticada con trastorno de estrés postraumático y tiene algunos retrasos cognitivos debido </a:t>
            </a:r>
            <a:br>
              <a:rPr lang="es-US" sz="2000" b="0" dirty="0"/>
            </a:br>
            <a:r>
              <a:rPr lang="es-US" sz="2000" b="0" dirty="0"/>
              <a:t>a una lesión cerebral traumática que sufrió cuando la agredieron hace varios años.  </a:t>
            </a:r>
          </a:p>
          <a:p>
            <a:pPr>
              <a:spcBef>
                <a:spcPts val="1200"/>
              </a:spcBef>
            </a:pPr>
            <a:r>
              <a:rPr lang="es-US" sz="2000" b="0" dirty="0"/>
              <a:t>Cada vez que Mary llega a la oficina, parece tranquila al principio, pero luego comienza a gritarle a la recepcionista si tiene que esperar más de 15 minutos.  </a:t>
            </a:r>
          </a:p>
          <a:p>
            <a:pPr>
              <a:spcBef>
                <a:spcPts val="1200"/>
              </a:spcBef>
            </a:pPr>
            <a:r>
              <a:rPr lang="es-US" sz="2000" b="0" dirty="0"/>
              <a:t>A veces, la recepcionista puede tranquilizarla, pero muchas veces le piden a Mary que se retire.</a:t>
            </a:r>
          </a:p>
        </p:txBody>
      </p:sp>
      <p:sp>
        <p:nvSpPr>
          <p:cNvPr id="4" name="Footer Placeholder 3">
            <a:extLst>
              <a:ext uri="{FF2B5EF4-FFF2-40B4-BE49-F238E27FC236}">
                <a16:creationId xmlns:a16="http://schemas.microsoft.com/office/drawing/2014/main" id="{EC3E5C9F-CB45-4709-9B5D-6AAA76DB2F2C}"/>
              </a:ext>
            </a:extLst>
          </p:cNvPr>
          <p:cNvSpPr>
            <a:spLocks noGrp="1"/>
          </p:cNvSpPr>
          <p:nvPr>
            <p:ph type="ftr" sz="quarter" idx="10"/>
          </p:nvPr>
        </p:nvSpPr>
        <p:spPr>
          <a:xfrm>
            <a:off x="609600" y="381000"/>
            <a:ext cx="5105400" cy="304800"/>
          </a:xfrm>
        </p:spPr>
        <p:txBody>
          <a:bodyPr/>
          <a:lstStyle/>
          <a:p>
            <a:pPr>
              <a:defRPr/>
            </a:pPr>
            <a:r>
              <a:rPr lang="es-US"/>
              <a:t>Cómo disminuir la agresividad en el lugar de trabajo</a:t>
            </a:r>
          </a:p>
        </p:txBody>
      </p:sp>
    </p:spTree>
    <p:extLst>
      <p:ext uri="{BB962C8B-B14F-4D97-AF65-F5344CB8AC3E}">
        <p14:creationId xmlns:p14="http://schemas.microsoft.com/office/powerpoint/2010/main" val="16254274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US"/>
              <a:t>Sondeo</a:t>
            </a:r>
          </a:p>
        </p:txBody>
      </p:sp>
      <p:sp>
        <p:nvSpPr>
          <p:cNvPr id="3" name="Content Placeholder 2"/>
          <p:cNvSpPr>
            <a:spLocks noGrp="1"/>
          </p:cNvSpPr>
          <p:nvPr>
            <p:ph idx="1"/>
          </p:nvPr>
        </p:nvSpPr>
        <p:spPr>
          <a:xfrm>
            <a:off x="762000" y="1600199"/>
            <a:ext cx="7620000" cy="3957321"/>
          </a:xfrm>
        </p:spPr>
        <p:txBody>
          <a:bodyPr/>
          <a:lstStyle/>
          <a:p>
            <a:pPr marL="0" indent="0">
              <a:spcBef>
                <a:spcPts val="1200"/>
              </a:spcBef>
              <a:buNone/>
            </a:pPr>
            <a:r>
              <a:rPr lang="es-US" sz="2000" dirty="0"/>
              <a:t>En este ejemplo, ¿qué cosas les gustaría considerar al abordar la agresión de Mary?</a:t>
            </a:r>
          </a:p>
          <a:p>
            <a:pPr marL="457200" indent="-457200">
              <a:spcBef>
                <a:spcPts val="1200"/>
              </a:spcBef>
              <a:buFont typeface="+mj-lt"/>
              <a:buAutoNum type="arabicPeriod"/>
            </a:pPr>
            <a:r>
              <a:rPr lang="es-US" sz="2000" b="0" dirty="0"/>
              <a:t>Los antecedentes de trauma de Mary. ¿El entorno la hace sentir insegura? ¿Su agresión es un medio por el que intenta recuperar la seguridad?</a:t>
            </a:r>
          </a:p>
          <a:p>
            <a:pPr marL="457200" indent="-457200">
              <a:spcBef>
                <a:spcPts val="1200"/>
              </a:spcBef>
              <a:buFont typeface="+mj-lt"/>
              <a:buAutoNum type="arabicPeriod"/>
            </a:pPr>
            <a:r>
              <a:rPr lang="es-US" sz="2000" b="0" dirty="0"/>
              <a:t>Las necesidades cognitivas de Mary. ¿Mary percibe el tiempo de la misma manera? ¿Parece que el tiempo se desacelera </a:t>
            </a:r>
            <a:br>
              <a:rPr lang="es-US" sz="2000" b="0" dirty="0"/>
            </a:br>
            <a:r>
              <a:rPr lang="es-US" sz="2000" b="0" dirty="0"/>
              <a:t>o acelera? ¿Se siente abrumada por las consultas?</a:t>
            </a:r>
          </a:p>
          <a:p>
            <a:pPr marL="457200" indent="-457200">
              <a:spcBef>
                <a:spcPts val="1200"/>
              </a:spcBef>
              <a:buFont typeface="+mj-lt"/>
              <a:buAutoNum type="arabicPeriod"/>
            </a:pPr>
            <a:r>
              <a:rPr lang="es-US" sz="2000" b="0" dirty="0"/>
              <a:t>Reacción por el género. ¿El entorno acepta su identidad </a:t>
            </a:r>
            <a:br>
              <a:rPr lang="es-US" sz="2000" b="0" dirty="0"/>
            </a:br>
            <a:r>
              <a:rPr lang="es-US" sz="2000" b="0" dirty="0"/>
              <a:t>de género y la respeta? </a:t>
            </a:r>
          </a:p>
          <a:p>
            <a:pPr marL="457200" indent="-457200">
              <a:buFont typeface="+mj-lt"/>
              <a:buAutoNum type="arabicPeriod"/>
            </a:pPr>
            <a:endParaRPr lang="en-US" b="0" dirty="0"/>
          </a:p>
        </p:txBody>
      </p:sp>
      <p:sp>
        <p:nvSpPr>
          <p:cNvPr id="4" name="Footer Placeholder 3">
            <a:extLst>
              <a:ext uri="{FF2B5EF4-FFF2-40B4-BE49-F238E27FC236}">
                <a16:creationId xmlns:a16="http://schemas.microsoft.com/office/drawing/2014/main" id="{158AE268-802F-4E9D-8F6E-A6368E01E38E}"/>
              </a:ext>
            </a:extLst>
          </p:cNvPr>
          <p:cNvSpPr>
            <a:spLocks noGrp="1"/>
          </p:cNvSpPr>
          <p:nvPr>
            <p:ph type="ftr" sz="quarter" idx="10"/>
          </p:nvPr>
        </p:nvSpPr>
        <p:spPr>
          <a:xfrm>
            <a:off x="609600" y="381000"/>
            <a:ext cx="5105400" cy="304800"/>
          </a:xfrm>
        </p:spPr>
        <p:txBody>
          <a:bodyPr/>
          <a:lstStyle/>
          <a:p>
            <a:pPr>
              <a:defRPr/>
            </a:pPr>
            <a:r>
              <a:rPr lang="es-US"/>
              <a:t>Cómo disminuir la agresividad en el lugar de trabajo</a:t>
            </a:r>
          </a:p>
        </p:txBody>
      </p:sp>
    </p:spTree>
    <p:extLst>
      <p:ext uri="{BB962C8B-B14F-4D97-AF65-F5344CB8AC3E}">
        <p14:creationId xmlns:p14="http://schemas.microsoft.com/office/powerpoint/2010/main" val="5178383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s-US" dirty="0"/>
              <a:t>Cómo manejar </a:t>
            </a:r>
            <a:br>
              <a:rPr lang="es-US" dirty="0"/>
            </a:br>
            <a:r>
              <a:rPr lang="es-US" dirty="0"/>
              <a:t>la situación</a:t>
            </a:r>
          </a:p>
        </p:txBody>
      </p:sp>
      <p:sp>
        <p:nvSpPr>
          <p:cNvPr id="6" name="Footer Placeholder 3">
            <a:extLst>
              <a:ext uri="{FF2B5EF4-FFF2-40B4-BE49-F238E27FC236}">
                <a16:creationId xmlns:a16="http://schemas.microsoft.com/office/drawing/2014/main" id="{63C370FE-4082-49BF-A17D-03F490B0CDF9}"/>
              </a:ext>
            </a:extLst>
          </p:cNvPr>
          <p:cNvSpPr>
            <a:spLocks noGrp="1"/>
          </p:cNvSpPr>
          <p:nvPr>
            <p:ph type="ftr" sz="quarter" idx="10"/>
          </p:nvPr>
        </p:nvSpPr>
        <p:spPr>
          <a:xfrm>
            <a:off x="609600" y="381000"/>
            <a:ext cx="5105400" cy="304800"/>
          </a:xfrm>
        </p:spPr>
        <p:txBody>
          <a:bodyPr/>
          <a:lstStyle/>
          <a:p>
            <a:pPr>
              <a:defRPr/>
            </a:pPr>
            <a:r>
              <a:rPr lang="es-US"/>
              <a:t>Cómo disminuir la agresividad en el lugar de trabajo</a:t>
            </a:r>
          </a:p>
        </p:txBody>
      </p:sp>
    </p:spTree>
    <p:extLst>
      <p:ext uri="{BB962C8B-B14F-4D97-AF65-F5344CB8AC3E}">
        <p14:creationId xmlns:p14="http://schemas.microsoft.com/office/powerpoint/2010/main" val="27532799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s-US"/>
              <a:t>Variables que controlar</a:t>
            </a:r>
          </a:p>
        </p:txBody>
      </p:sp>
      <p:sp>
        <p:nvSpPr>
          <p:cNvPr id="19459" name="Rectangle 3"/>
          <p:cNvSpPr>
            <a:spLocks noGrp="1" noChangeArrowheads="1"/>
          </p:cNvSpPr>
          <p:nvPr>
            <p:ph idx="1"/>
          </p:nvPr>
        </p:nvSpPr>
        <p:spPr/>
        <p:txBody>
          <a:bodyPr>
            <a:normAutofit/>
          </a:bodyPr>
          <a:lstStyle/>
          <a:p>
            <a:pPr marL="514350" indent="-514350" eaLnBrk="1" hangingPunct="1">
              <a:buFont typeface="+mj-lt"/>
              <a:buAutoNum type="arabicPeriod"/>
            </a:pPr>
            <a:r>
              <a:rPr lang="es-US"/>
              <a:t>Ustedes mismas</a:t>
            </a:r>
          </a:p>
          <a:p>
            <a:pPr marL="514350" indent="-514350" eaLnBrk="1" hangingPunct="1">
              <a:buFont typeface="+mj-lt"/>
              <a:buAutoNum type="arabicPeriod"/>
            </a:pPr>
            <a:r>
              <a:rPr lang="es-US"/>
              <a:t>El cliente agresivo</a:t>
            </a:r>
          </a:p>
          <a:p>
            <a:pPr marL="514350" indent="-514350" eaLnBrk="1" hangingPunct="1">
              <a:buFont typeface="+mj-lt"/>
              <a:buAutoNum type="arabicPeriod"/>
            </a:pPr>
            <a:r>
              <a:rPr lang="es-US"/>
              <a:t>Otras personas</a:t>
            </a:r>
          </a:p>
          <a:p>
            <a:pPr marL="514350" indent="-514350" eaLnBrk="1" hangingPunct="1">
              <a:buFont typeface="+mj-lt"/>
              <a:buAutoNum type="arabicPeriod"/>
            </a:pPr>
            <a:r>
              <a:rPr lang="es-US"/>
              <a:t>El entorno</a:t>
            </a:r>
          </a:p>
        </p:txBody>
      </p:sp>
      <p:pic>
        <p:nvPicPr>
          <p:cNvPr id="1946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1709057"/>
            <a:ext cx="3276600"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3">
            <a:extLst>
              <a:ext uri="{FF2B5EF4-FFF2-40B4-BE49-F238E27FC236}">
                <a16:creationId xmlns:a16="http://schemas.microsoft.com/office/drawing/2014/main" id="{51B6233C-C163-417F-BF57-5A9B01251A46}"/>
              </a:ext>
            </a:extLst>
          </p:cNvPr>
          <p:cNvSpPr>
            <a:spLocks noGrp="1"/>
          </p:cNvSpPr>
          <p:nvPr>
            <p:ph type="ftr" sz="quarter" idx="10"/>
          </p:nvPr>
        </p:nvSpPr>
        <p:spPr>
          <a:xfrm>
            <a:off x="609600" y="381000"/>
            <a:ext cx="5105400" cy="304800"/>
          </a:xfrm>
        </p:spPr>
        <p:txBody>
          <a:bodyPr/>
          <a:lstStyle/>
          <a:p>
            <a:pPr>
              <a:defRPr/>
            </a:pPr>
            <a:r>
              <a:rPr lang="es-US"/>
              <a:t>Cómo disminuir la agresividad en el lugar de trabajo</a:t>
            </a:r>
          </a:p>
        </p:txBody>
      </p:sp>
    </p:spTree>
    <p:extLst>
      <p:ext uri="{BB962C8B-B14F-4D97-AF65-F5344CB8AC3E}">
        <p14:creationId xmlns:p14="http://schemas.microsoft.com/office/powerpoint/2010/main" val="1695446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1709057"/>
            <a:ext cx="3276600"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482" name="Title 1"/>
          <p:cNvSpPr>
            <a:spLocks noGrp="1"/>
          </p:cNvSpPr>
          <p:nvPr>
            <p:ph type="title"/>
          </p:nvPr>
        </p:nvSpPr>
        <p:spPr/>
        <p:txBody>
          <a:bodyPr/>
          <a:lstStyle/>
          <a:p>
            <a:pPr algn="l" eaLnBrk="1" hangingPunct="1"/>
            <a:r>
              <a:rPr lang="es-US"/>
              <a:t>Ustedes mismas</a:t>
            </a:r>
          </a:p>
        </p:txBody>
      </p:sp>
      <p:sp>
        <p:nvSpPr>
          <p:cNvPr id="20483" name="Content Placeholder 2"/>
          <p:cNvSpPr>
            <a:spLocks noGrp="1"/>
          </p:cNvSpPr>
          <p:nvPr>
            <p:ph idx="1"/>
          </p:nvPr>
        </p:nvSpPr>
        <p:spPr/>
        <p:txBody>
          <a:bodyPr>
            <a:normAutofit/>
          </a:bodyPr>
          <a:lstStyle/>
          <a:p>
            <a:pPr eaLnBrk="1" hangingPunct="1"/>
            <a:r>
              <a:rPr lang="es-US" sz="2000" b="0" dirty="0"/>
              <a:t>Cuidado personal</a:t>
            </a:r>
          </a:p>
          <a:p>
            <a:pPr eaLnBrk="1" hangingPunct="1"/>
            <a:r>
              <a:rPr lang="es-US" sz="2000" b="0" dirty="0"/>
              <a:t>Técnicas de relajación y enraizamiento</a:t>
            </a:r>
          </a:p>
          <a:p>
            <a:pPr eaLnBrk="1" hangingPunct="1"/>
            <a:r>
              <a:rPr lang="es-US" sz="2000" b="0" dirty="0"/>
              <a:t>Conocimiento de los límites, las fortalezas, </a:t>
            </a:r>
            <a:br>
              <a:rPr lang="es-US" sz="2000" b="0" dirty="0"/>
            </a:br>
            <a:r>
              <a:rPr lang="es-US" sz="2000" b="0" dirty="0"/>
              <a:t>los recursos</a:t>
            </a:r>
          </a:p>
          <a:p>
            <a:pPr lvl="1"/>
            <a:r>
              <a:rPr lang="es-US" sz="2000" dirty="0"/>
              <a:t>Consulta con los servicios adecuados </a:t>
            </a:r>
            <a:br>
              <a:rPr lang="es-US" sz="2000" dirty="0"/>
            </a:br>
            <a:r>
              <a:rPr lang="es-US" sz="2000" dirty="0"/>
              <a:t>o expertos</a:t>
            </a:r>
          </a:p>
          <a:p>
            <a:pPr eaLnBrk="1" hangingPunct="1"/>
            <a:r>
              <a:rPr lang="es-US" sz="2000" b="0" dirty="0"/>
              <a:t>Comprensión del trauma</a:t>
            </a:r>
          </a:p>
          <a:p>
            <a:pPr eaLnBrk="1" hangingPunct="1"/>
            <a:r>
              <a:rPr lang="es-US" sz="2000" b="0" dirty="0"/>
              <a:t>Ropa y apariencia</a:t>
            </a:r>
          </a:p>
          <a:p>
            <a:pPr eaLnBrk="1" hangingPunct="1"/>
            <a:r>
              <a:rPr lang="es-US" sz="2000" b="0" dirty="0"/>
              <a:t>Lenguaje corporal y movimiento</a:t>
            </a:r>
          </a:p>
          <a:p>
            <a:pPr marL="342900" indent="-342900" eaLnBrk="1" hangingPunct="1">
              <a:buFont typeface="Arial" panose="020B0604020202020204" pitchFamily="34" charset="0"/>
              <a:buChar char="•"/>
            </a:pPr>
            <a:endParaRPr lang="en-US" altLang="en-US" sz="2000" dirty="0"/>
          </a:p>
        </p:txBody>
      </p:sp>
      <p:sp>
        <p:nvSpPr>
          <p:cNvPr id="2" name="TextBox 1"/>
          <p:cNvSpPr txBox="1"/>
          <p:nvPr/>
        </p:nvSpPr>
        <p:spPr>
          <a:xfrm>
            <a:off x="7630886" y="1461181"/>
            <a:ext cx="740229" cy="707886"/>
          </a:xfrm>
          <a:prstGeom prst="rect">
            <a:avLst/>
          </a:prstGeom>
          <a:noFill/>
        </p:spPr>
        <p:txBody>
          <a:bodyPr wrap="square" rtlCol="0">
            <a:spAutoFit/>
          </a:bodyPr>
          <a:lstStyle/>
          <a:p>
            <a:pPr algn="ctr"/>
            <a:r>
              <a:rPr lang="es-US" sz="4000"/>
              <a:t>1</a:t>
            </a:r>
          </a:p>
        </p:txBody>
      </p:sp>
      <p:sp>
        <p:nvSpPr>
          <p:cNvPr id="6" name="Footer Placeholder 3">
            <a:extLst>
              <a:ext uri="{FF2B5EF4-FFF2-40B4-BE49-F238E27FC236}">
                <a16:creationId xmlns:a16="http://schemas.microsoft.com/office/drawing/2014/main" id="{595E75EE-10FB-4BE5-995B-D5A7CC0FF23C}"/>
              </a:ext>
            </a:extLst>
          </p:cNvPr>
          <p:cNvSpPr>
            <a:spLocks noGrp="1"/>
          </p:cNvSpPr>
          <p:nvPr>
            <p:ph type="ftr" sz="quarter" idx="10"/>
          </p:nvPr>
        </p:nvSpPr>
        <p:spPr>
          <a:xfrm>
            <a:off x="609600" y="381000"/>
            <a:ext cx="5105400" cy="304800"/>
          </a:xfrm>
        </p:spPr>
        <p:txBody>
          <a:bodyPr/>
          <a:lstStyle/>
          <a:p>
            <a:pPr>
              <a:defRPr/>
            </a:pPr>
            <a:r>
              <a:rPr lang="es-US"/>
              <a:t>Cómo disminuir la agresividad en el lugar de trabajo</a:t>
            </a:r>
          </a:p>
        </p:txBody>
      </p:sp>
    </p:spTree>
    <p:extLst>
      <p:ext uri="{BB962C8B-B14F-4D97-AF65-F5344CB8AC3E}">
        <p14:creationId xmlns:p14="http://schemas.microsoft.com/office/powerpoint/2010/main" val="28832580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algn="l" eaLnBrk="1" hangingPunct="1"/>
            <a:r>
              <a:rPr lang="es-US"/>
              <a:t>El cliente</a:t>
            </a:r>
          </a:p>
        </p:txBody>
      </p:sp>
      <p:sp>
        <p:nvSpPr>
          <p:cNvPr id="3" name="Content Placeholder 2"/>
          <p:cNvSpPr>
            <a:spLocks noGrp="1"/>
          </p:cNvSpPr>
          <p:nvPr>
            <p:ph idx="1"/>
          </p:nvPr>
        </p:nvSpPr>
        <p:spPr>
          <a:xfrm>
            <a:off x="457200" y="2057400"/>
            <a:ext cx="5595257" cy="3429000"/>
          </a:xfrm>
        </p:spPr>
        <p:txBody>
          <a:bodyPr/>
          <a:lstStyle/>
          <a:p>
            <a:pPr eaLnBrk="1" hangingPunct="1">
              <a:defRPr/>
            </a:pPr>
            <a:r>
              <a:rPr lang="es-US" sz="2000" b="0"/>
              <a:t>Antecedentes de agresiones pasadas</a:t>
            </a:r>
          </a:p>
          <a:p>
            <a:pPr eaLnBrk="1" hangingPunct="1">
              <a:defRPr/>
            </a:pPr>
            <a:r>
              <a:rPr lang="es-US" sz="2000" b="0"/>
              <a:t>Datos demográficos (incluido el tamaño del cuerpo y la fuerza)</a:t>
            </a:r>
          </a:p>
          <a:p>
            <a:pPr eaLnBrk="1" hangingPunct="1">
              <a:defRPr/>
            </a:pPr>
            <a:r>
              <a:rPr lang="es-US" sz="2000" b="0"/>
              <a:t>Antecedentes de traumas pasados</a:t>
            </a:r>
          </a:p>
          <a:p>
            <a:pPr eaLnBrk="1" hangingPunct="1">
              <a:defRPr/>
            </a:pPr>
            <a:r>
              <a:rPr lang="es-US" sz="2000" b="0"/>
              <a:t>Tipo de droga consumida</a:t>
            </a:r>
          </a:p>
          <a:p>
            <a:pPr eaLnBrk="1" hangingPunct="1">
              <a:defRPr/>
            </a:pPr>
            <a:r>
              <a:rPr lang="es-US" sz="2000" b="0"/>
              <a:t>Estado de salud mental</a:t>
            </a:r>
          </a:p>
          <a:p>
            <a:pPr marL="0" indent="0" eaLnBrk="1" hangingPunct="1">
              <a:buFont typeface="Arial" charset="0"/>
              <a:buNone/>
              <a:defRPr/>
            </a:pPr>
            <a:endParaRPr lang="en-US" sz="2000" dirty="0"/>
          </a:p>
        </p:txBody>
      </p:sp>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1709057"/>
            <a:ext cx="3276600"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7260771" y="1349514"/>
            <a:ext cx="740229" cy="707886"/>
          </a:xfrm>
          <a:prstGeom prst="rect">
            <a:avLst/>
          </a:prstGeom>
          <a:noFill/>
        </p:spPr>
        <p:txBody>
          <a:bodyPr wrap="square" rtlCol="0">
            <a:spAutoFit/>
          </a:bodyPr>
          <a:lstStyle/>
          <a:p>
            <a:pPr algn="ctr"/>
            <a:r>
              <a:rPr lang="es-US" sz="4000"/>
              <a:t>2</a:t>
            </a:r>
          </a:p>
        </p:txBody>
      </p:sp>
      <p:sp>
        <p:nvSpPr>
          <p:cNvPr id="6" name="Footer Placeholder 3">
            <a:extLst>
              <a:ext uri="{FF2B5EF4-FFF2-40B4-BE49-F238E27FC236}">
                <a16:creationId xmlns:a16="http://schemas.microsoft.com/office/drawing/2014/main" id="{25BC4033-D3DD-48E2-B66B-ACA806E31A75}"/>
              </a:ext>
            </a:extLst>
          </p:cNvPr>
          <p:cNvSpPr>
            <a:spLocks noGrp="1"/>
          </p:cNvSpPr>
          <p:nvPr>
            <p:ph type="ftr" sz="quarter" idx="10"/>
          </p:nvPr>
        </p:nvSpPr>
        <p:spPr>
          <a:xfrm>
            <a:off x="609600" y="381000"/>
            <a:ext cx="5105400" cy="304800"/>
          </a:xfrm>
        </p:spPr>
        <p:txBody>
          <a:bodyPr/>
          <a:lstStyle/>
          <a:p>
            <a:pPr>
              <a:defRPr/>
            </a:pPr>
            <a:r>
              <a:rPr lang="es-US"/>
              <a:t>Cómo disminuir la agresividad en el lugar de trabajo</a:t>
            </a:r>
          </a:p>
        </p:txBody>
      </p:sp>
    </p:spTree>
    <p:extLst>
      <p:ext uri="{BB962C8B-B14F-4D97-AF65-F5344CB8AC3E}">
        <p14:creationId xmlns:p14="http://schemas.microsoft.com/office/powerpoint/2010/main" val="23023364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5295" y="2438400"/>
            <a:ext cx="2986380" cy="3133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530" name="Title 1"/>
          <p:cNvSpPr>
            <a:spLocks noGrp="1"/>
          </p:cNvSpPr>
          <p:nvPr>
            <p:ph type="title"/>
          </p:nvPr>
        </p:nvSpPr>
        <p:spPr/>
        <p:txBody>
          <a:bodyPr/>
          <a:lstStyle/>
          <a:p>
            <a:pPr algn="l" eaLnBrk="1" hangingPunct="1"/>
            <a:r>
              <a:rPr lang="es-US"/>
              <a:t>Otras personas</a:t>
            </a:r>
          </a:p>
        </p:txBody>
      </p:sp>
      <p:sp>
        <p:nvSpPr>
          <p:cNvPr id="3" name="Content Placeholder 2"/>
          <p:cNvSpPr>
            <a:spLocks noGrp="1"/>
          </p:cNvSpPr>
          <p:nvPr>
            <p:ph idx="1"/>
          </p:nvPr>
        </p:nvSpPr>
        <p:spPr>
          <a:xfrm>
            <a:off x="457200" y="1930400"/>
            <a:ext cx="8229600" cy="3556000"/>
          </a:xfrm>
        </p:spPr>
        <p:txBody>
          <a:bodyPr>
            <a:normAutofit/>
          </a:bodyPr>
          <a:lstStyle/>
          <a:p>
            <a:pPr eaLnBrk="1" hangingPunct="1">
              <a:defRPr/>
            </a:pPr>
            <a:r>
              <a:rPr lang="es-US" sz="2000" b="0"/>
              <a:t>¿Cómo afecta a los demás presenciar la agresión?</a:t>
            </a:r>
          </a:p>
          <a:p>
            <a:pPr eaLnBrk="1" hangingPunct="1">
              <a:defRPr/>
            </a:pPr>
            <a:r>
              <a:rPr lang="es-US" sz="2000" b="0"/>
              <a:t>¿Es posible que se reubiquen?</a:t>
            </a:r>
          </a:p>
          <a:p>
            <a:pPr eaLnBrk="1" hangingPunct="1">
              <a:defRPr/>
            </a:pPr>
            <a:r>
              <a:rPr lang="es-US" sz="2000" b="0"/>
              <a:t>¿Los testigos generan que la agresión aumente?</a:t>
            </a:r>
          </a:p>
        </p:txBody>
      </p:sp>
      <p:sp>
        <p:nvSpPr>
          <p:cNvPr id="6" name="TextBox 5"/>
          <p:cNvSpPr txBox="1"/>
          <p:nvPr/>
        </p:nvSpPr>
        <p:spPr>
          <a:xfrm>
            <a:off x="7108371" y="1981200"/>
            <a:ext cx="740229" cy="707886"/>
          </a:xfrm>
          <a:prstGeom prst="rect">
            <a:avLst/>
          </a:prstGeom>
          <a:noFill/>
        </p:spPr>
        <p:txBody>
          <a:bodyPr wrap="square" rtlCol="0">
            <a:spAutoFit/>
          </a:bodyPr>
          <a:lstStyle/>
          <a:p>
            <a:pPr algn="ctr"/>
            <a:r>
              <a:rPr lang="es-US" sz="4000" dirty="0"/>
              <a:t>3</a:t>
            </a:r>
          </a:p>
        </p:txBody>
      </p:sp>
      <p:sp>
        <p:nvSpPr>
          <p:cNvPr id="7" name="Footer Placeholder 3">
            <a:extLst>
              <a:ext uri="{FF2B5EF4-FFF2-40B4-BE49-F238E27FC236}">
                <a16:creationId xmlns:a16="http://schemas.microsoft.com/office/drawing/2014/main" id="{3ACD4421-ECF9-4251-8141-1EC26EDF16B3}"/>
              </a:ext>
            </a:extLst>
          </p:cNvPr>
          <p:cNvSpPr>
            <a:spLocks noGrp="1"/>
          </p:cNvSpPr>
          <p:nvPr>
            <p:ph type="ftr" sz="quarter" idx="10"/>
          </p:nvPr>
        </p:nvSpPr>
        <p:spPr>
          <a:xfrm>
            <a:off x="609600" y="381000"/>
            <a:ext cx="5105400" cy="304800"/>
          </a:xfrm>
        </p:spPr>
        <p:txBody>
          <a:bodyPr/>
          <a:lstStyle/>
          <a:p>
            <a:pPr>
              <a:defRPr/>
            </a:pPr>
            <a:r>
              <a:rPr lang="es-US"/>
              <a:t>Cómo disminuir la agresividad en el lugar de trabajo</a:t>
            </a:r>
          </a:p>
        </p:txBody>
      </p:sp>
    </p:spTree>
    <p:extLst>
      <p:ext uri="{BB962C8B-B14F-4D97-AF65-F5344CB8AC3E}">
        <p14:creationId xmlns:p14="http://schemas.microsoft.com/office/powerpoint/2010/main" val="2143994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a:bodyPr>
          <a:lstStyle/>
          <a:p>
            <a:pPr eaLnBrk="1" hangingPunct="1"/>
            <a:r>
              <a:rPr lang="es-US"/>
              <a:t>Definición y tipos de agresión</a:t>
            </a:r>
          </a:p>
        </p:txBody>
      </p:sp>
      <p:sp>
        <p:nvSpPr>
          <p:cNvPr id="8195" name="Rectangle 3"/>
          <p:cNvSpPr>
            <a:spLocks noGrp="1" noChangeArrowheads="1"/>
          </p:cNvSpPr>
          <p:nvPr>
            <p:ph idx="1"/>
          </p:nvPr>
        </p:nvSpPr>
        <p:spPr>
          <a:xfrm>
            <a:off x="609600" y="1524000"/>
            <a:ext cx="7924800" cy="3886200"/>
          </a:xfrm>
        </p:spPr>
        <p:txBody>
          <a:bodyPr>
            <a:normAutofit/>
          </a:bodyPr>
          <a:lstStyle/>
          <a:p>
            <a:pPr marL="0" eaLnBrk="1" hangingPunct="1">
              <a:lnSpc>
                <a:spcPct val="90000"/>
              </a:lnSpc>
              <a:spcBef>
                <a:spcPts val="1800"/>
              </a:spcBef>
              <a:buFont typeface="Wingdings" panose="05000000000000000000" pitchFamily="2" charset="2"/>
              <a:buNone/>
            </a:pPr>
            <a:r>
              <a:rPr lang="es-US" sz="2000" b="0" dirty="0"/>
              <a:t>Un paciente agresivo es aquel que tiene el potencial de dañar </a:t>
            </a:r>
            <a:br>
              <a:rPr lang="es-US" sz="2000" b="0" dirty="0"/>
            </a:br>
            <a:r>
              <a:rPr lang="es-US" sz="2000" b="0" dirty="0"/>
              <a:t>o aquel que se lastima a sí mismo o a otros.</a:t>
            </a:r>
          </a:p>
          <a:p>
            <a:pPr eaLnBrk="1" hangingPunct="1">
              <a:lnSpc>
                <a:spcPct val="90000"/>
              </a:lnSpc>
              <a:spcBef>
                <a:spcPts val="1800"/>
              </a:spcBef>
              <a:buFont typeface="Wingdings" panose="05000000000000000000" pitchFamily="2" charset="2"/>
              <a:buNone/>
            </a:pPr>
            <a:r>
              <a:rPr lang="es-US" sz="2000" b="1" dirty="0"/>
              <a:t>La agresión puede ser:</a:t>
            </a:r>
          </a:p>
          <a:p>
            <a:pPr eaLnBrk="1" hangingPunct="1">
              <a:lnSpc>
                <a:spcPct val="90000"/>
              </a:lnSpc>
              <a:spcBef>
                <a:spcPts val="1800"/>
              </a:spcBef>
            </a:pPr>
            <a:r>
              <a:rPr lang="es-US" sz="2000" b="0" dirty="0"/>
              <a:t>Verbal</a:t>
            </a:r>
          </a:p>
          <a:p>
            <a:pPr eaLnBrk="1" hangingPunct="1">
              <a:lnSpc>
                <a:spcPct val="90000"/>
              </a:lnSpc>
              <a:spcBef>
                <a:spcPts val="1800"/>
              </a:spcBef>
            </a:pPr>
            <a:r>
              <a:rPr lang="es-US" sz="2000" b="0" dirty="0"/>
              <a:t>Física</a:t>
            </a:r>
          </a:p>
          <a:p>
            <a:pPr eaLnBrk="1" hangingPunct="1">
              <a:lnSpc>
                <a:spcPct val="90000"/>
              </a:lnSpc>
              <a:spcBef>
                <a:spcPts val="1800"/>
              </a:spcBef>
              <a:buFont typeface="Wingdings" panose="05000000000000000000" pitchFamily="2" charset="2"/>
              <a:buNone/>
            </a:pPr>
            <a:r>
              <a:rPr lang="es-US" sz="2000" b="1" dirty="0"/>
              <a:t>Motivación para la agresión:</a:t>
            </a:r>
          </a:p>
          <a:p>
            <a:pPr eaLnBrk="1" hangingPunct="1">
              <a:lnSpc>
                <a:spcPct val="90000"/>
              </a:lnSpc>
              <a:spcBef>
                <a:spcPts val="1800"/>
              </a:spcBef>
            </a:pPr>
            <a:r>
              <a:rPr lang="es-US" sz="2000" b="0" dirty="0"/>
              <a:t>Afectiva/emocional</a:t>
            </a:r>
          </a:p>
          <a:p>
            <a:pPr eaLnBrk="1" hangingPunct="1">
              <a:lnSpc>
                <a:spcPct val="90000"/>
              </a:lnSpc>
              <a:spcBef>
                <a:spcPts val="1800"/>
              </a:spcBef>
            </a:pPr>
            <a:r>
              <a:rPr lang="es-US" sz="2000" b="0" dirty="0"/>
              <a:t>Instrumental/proactiva</a:t>
            </a:r>
          </a:p>
        </p:txBody>
      </p:sp>
      <p:sp>
        <p:nvSpPr>
          <p:cNvPr id="4" name="Footer Placeholder 3">
            <a:extLst>
              <a:ext uri="{FF2B5EF4-FFF2-40B4-BE49-F238E27FC236}">
                <a16:creationId xmlns:a16="http://schemas.microsoft.com/office/drawing/2014/main" id="{39F98692-19CA-462B-8326-EB876C58930F}"/>
              </a:ext>
            </a:extLst>
          </p:cNvPr>
          <p:cNvSpPr>
            <a:spLocks noGrp="1"/>
          </p:cNvSpPr>
          <p:nvPr>
            <p:ph type="ftr" sz="quarter" idx="10"/>
          </p:nvPr>
        </p:nvSpPr>
        <p:spPr>
          <a:xfrm>
            <a:off x="609600" y="381000"/>
            <a:ext cx="5105400" cy="304800"/>
          </a:xfrm>
        </p:spPr>
        <p:txBody>
          <a:bodyPr/>
          <a:lstStyle/>
          <a:p>
            <a:pPr>
              <a:defRPr/>
            </a:pPr>
            <a:r>
              <a:rPr lang="es-US" dirty="0"/>
              <a:t>Cómo disminuir la agresividad en el lugar de trabajo</a:t>
            </a:r>
          </a:p>
        </p:txBody>
      </p:sp>
    </p:spTree>
    <p:extLst>
      <p:ext uri="{BB962C8B-B14F-4D97-AF65-F5344CB8AC3E}">
        <p14:creationId xmlns:p14="http://schemas.microsoft.com/office/powerpoint/2010/main" val="25700531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752600"/>
            <a:ext cx="3048000"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554" name="Title 1"/>
          <p:cNvSpPr>
            <a:spLocks noGrp="1"/>
          </p:cNvSpPr>
          <p:nvPr>
            <p:ph type="title"/>
          </p:nvPr>
        </p:nvSpPr>
        <p:spPr/>
        <p:txBody>
          <a:bodyPr/>
          <a:lstStyle/>
          <a:p>
            <a:pPr algn="l" eaLnBrk="1" hangingPunct="1"/>
            <a:r>
              <a:rPr lang="es-US"/>
              <a:t>Entorno</a:t>
            </a:r>
          </a:p>
        </p:txBody>
      </p:sp>
      <p:sp>
        <p:nvSpPr>
          <p:cNvPr id="23555" name="Content Placeholder 2"/>
          <p:cNvSpPr>
            <a:spLocks noGrp="1"/>
          </p:cNvSpPr>
          <p:nvPr>
            <p:ph idx="1"/>
          </p:nvPr>
        </p:nvSpPr>
        <p:spPr>
          <a:xfrm>
            <a:off x="457200" y="1417639"/>
            <a:ext cx="8229600" cy="4139882"/>
          </a:xfrm>
        </p:spPr>
        <p:txBody>
          <a:bodyPr>
            <a:normAutofit/>
          </a:bodyPr>
          <a:lstStyle/>
          <a:p>
            <a:pPr eaLnBrk="1" hangingPunct="1"/>
            <a:r>
              <a:rPr lang="es-US" sz="2000" b="0" dirty="0"/>
              <a:t>Disposición, iluminación, acceso a las salidas</a:t>
            </a:r>
          </a:p>
          <a:p>
            <a:pPr eaLnBrk="1" hangingPunct="1"/>
            <a:r>
              <a:rPr lang="es-US" sz="2000" b="0" dirty="0"/>
              <a:t>“¿Eso podría usarse como un arma?”</a:t>
            </a:r>
          </a:p>
          <a:p>
            <a:pPr eaLnBrk="1" hangingPunct="1"/>
            <a:r>
              <a:rPr lang="es-US" sz="2000" b="0" dirty="0"/>
              <a:t>Dotación de personal </a:t>
            </a:r>
          </a:p>
          <a:p>
            <a:pPr eaLnBrk="1" hangingPunct="1"/>
            <a:r>
              <a:rPr lang="es-US" sz="2000" b="0" dirty="0"/>
              <a:t>Disponibilidad de personal de respaldo o seguridad</a:t>
            </a:r>
          </a:p>
          <a:p>
            <a:pPr lvl="1"/>
            <a:r>
              <a:rPr lang="es-US" sz="2000" dirty="0"/>
              <a:t>Usen una palabra clave. Ejemplo: “¡Nueve!”</a:t>
            </a:r>
          </a:p>
          <a:p>
            <a:pPr eaLnBrk="1" hangingPunct="1"/>
            <a:r>
              <a:rPr lang="es-US" sz="2000" b="0" dirty="0"/>
              <a:t>Organización informada por trauma</a:t>
            </a:r>
          </a:p>
          <a:p>
            <a:pPr eaLnBrk="1" hangingPunct="1"/>
            <a:r>
              <a:rPr lang="es-US" sz="2000" b="0" dirty="0"/>
              <a:t>Configuración de la comunidad:</a:t>
            </a:r>
          </a:p>
          <a:p>
            <a:pPr lvl="1"/>
            <a:r>
              <a:rPr lang="es-US" sz="2000" dirty="0"/>
              <a:t>Casa del cliente</a:t>
            </a:r>
          </a:p>
          <a:p>
            <a:pPr lvl="1"/>
            <a:r>
              <a:rPr lang="es-US" sz="2000" b="0" dirty="0"/>
              <a:t>Espacios públicos</a:t>
            </a:r>
          </a:p>
          <a:p>
            <a:pPr marL="457200" lvl="1" indent="0">
              <a:buNone/>
            </a:pPr>
            <a:endParaRPr lang="en-US" altLang="en-US" sz="2000" dirty="0"/>
          </a:p>
        </p:txBody>
      </p:sp>
      <p:sp>
        <p:nvSpPr>
          <p:cNvPr id="5" name="TextBox 4"/>
          <p:cNvSpPr txBox="1"/>
          <p:nvPr/>
        </p:nvSpPr>
        <p:spPr>
          <a:xfrm>
            <a:off x="6651171" y="1709057"/>
            <a:ext cx="740229" cy="707886"/>
          </a:xfrm>
          <a:prstGeom prst="rect">
            <a:avLst/>
          </a:prstGeom>
          <a:noFill/>
        </p:spPr>
        <p:txBody>
          <a:bodyPr wrap="square" rtlCol="0">
            <a:spAutoFit/>
          </a:bodyPr>
          <a:lstStyle/>
          <a:p>
            <a:pPr algn="ctr"/>
            <a:r>
              <a:rPr lang="es-US" sz="4000" dirty="0"/>
              <a:t>4</a:t>
            </a:r>
          </a:p>
        </p:txBody>
      </p:sp>
      <p:sp>
        <p:nvSpPr>
          <p:cNvPr id="6" name="Footer Placeholder 3">
            <a:extLst>
              <a:ext uri="{FF2B5EF4-FFF2-40B4-BE49-F238E27FC236}">
                <a16:creationId xmlns:a16="http://schemas.microsoft.com/office/drawing/2014/main" id="{23249B0C-C16B-4D99-8E3C-B5DF0F3610B2}"/>
              </a:ext>
            </a:extLst>
          </p:cNvPr>
          <p:cNvSpPr>
            <a:spLocks noGrp="1"/>
          </p:cNvSpPr>
          <p:nvPr>
            <p:ph type="ftr" sz="quarter" idx="10"/>
          </p:nvPr>
        </p:nvSpPr>
        <p:spPr>
          <a:xfrm>
            <a:off x="609600" y="381000"/>
            <a:ext cx="5105400" cy="304800"/>
          </a:xfrm>
        </p:spPr>
        <p:txBody>
          <a:bodyPr/>
          <a:lstStyle/>
          <a:p>
            <a:pPr>
              <a:defRPr/>
            </a:pPr>
            <a:r>
              <a:rPr lang="es-US"/>
              <a:t>Cómo disminuir la agresividad en el lugar de trabajo</a:t>
            </a:r>
          </a:p>
        </p:txBody>
      </p:sp>
    </p:spTree>
    <p:extLst>
      <p:ext uri="{BB962C8B-B14F-4D97-AF65-F5344CB8AC3E}">
        <p14:creationId xmlns:p14="http://schemas.microsoft.com/office/powerpoint/2010/main" val="36784463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s-US"/>
              <a:t>Fases de un incidente agresivo</a:t>
            </a:r>
          </a:p>
        </p:txBody>
      </p:sp>
      <p:sp>
        <p:nvSpPr>
          <p:cNvPr id="24579" name="Content Placeholder 2"/>
          <p:cNvSpPr>
            <a:spLocks noGrp="1"/>
          </p:cNvSpPr>
          <p:nvPr>
            <p:ph idx="1"/>
          </p:nvPr>
        </p:nvSpPr>
        <p:spPr>
          <a:xfrm>
            <a:off x="718457" y="1714500"/>
            <a:ext cx="3918857" cy="3429000"/>
          </a:xfrm>
        </p:spPr>
        <p:txBody>
          <a:bodyPr>
            <a:normAutofit/>
          </a:bodyPr>
          <a:lstStyle/>
          <a:p>
            <a:pPr marL="457200" indent="-457200" eaLnBrk="1" hangingPunct="1">
              <a:buFont typeface="+mj-lt"/>
              <a:buAutoNum type="arabicPeriod"/>
            </a:pPr>
            <a:r>
              <a:rPr lang="es-US" b="0"/>
              <a:t>Preparación</a:t>
            </a:r>
          </a:p>
          <a:p>
            <a:pPr marL="457200" indent="-457200" eaLnBrk="1" hangingPunct="1">
              <a:buFont typeface="+mj-lt"/>
              <a:buAutoNum type="arabicPeriod"/>
            </a:pPr>
            <a:r>
              <a:rPr lang="es-US" b="0"/>
              <a:t>Intervención</a:t>
            </a:r>
          </a:p>
          <a:p>
            <a:pPr marL="457200" indent="-457200" eaLnBrk="1" hangingPunct="1">
              <a:buFont typeface="+mj-lt"/>
              <a:buAutoNum type="arabicPeriod"/>
            </a:pPr>
            <a:r>
              <a:rPr lang="es-US" b="0"/>
              <a:t>Documentación</a:t>
            </a:r>
          </a:p>
          <a:p>
            <a:pPr marL="457200" indent="-457200" eaLnBrk="1" hangingPunct="1">
              <a:buFont typeface="+mj-lt"/>
              <a:buAutoNum type="arabicPeriod"/>
            </a:pPr>
            <a:r>
              <a:rPr lang="es-US" b="0"/>
              <a:t>Procesamiento</a:t>
            </a:r>
          </a:p>
          <a:p>
            <a:pPr marL="457200" indent="-457200" eaLnBrk="1" hangingPunct="1">
              <a:buFont typeface="+mj-lt"/>
              <a:buAutoNum type="arabicPeriod"/>
            </a:pPr>
            <a:r>
              <a:rPr lang="es-US" b="0"/>
              <a:t>Supervisión</a:t>
            </a:r>
          </a:p>
          <a:p>
            <a:pPr marL="457200" indent="-457200" eaLnBrk="1" hangingPunct="1">
              <a:buFont typeface="+mj-lt"/>
              <a:buAutoNum type="arabicPeriod"/>
            </a:pPr>
            <a:endParaRPr lang="en-US" altLang="en-US" sz="2000" dirty="0"/>
          </a:p>
        </p:txBody>
      </p:sp>
      <p:sp>
        <p:nvSpPr>
          <p:cNvPr id="3" name="Up Arrow 2"/>
          <p:cNvSpPr/>
          <p:nvPr/>
        </p:nvSpPr>
        <p:spPr>
          <a:xfrm>
            <a:off x="5138056" y="1801585"/>
            <a:ext cx="1045029" cy="2699657"/>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Down Arrow 5"/>
          <p:cNvSpPr/>
          <p:nvPr/>
        </p:nvSpPr>
        <p:spPr>
          <a:xfrm>
            <a:off x="6379029" y="1959428"/>
            <a:ext cx="1055914" cy="2541814"/>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Footer Placeholder 3">
            <a:extLst>
              <a:ext uri="{FF2B5EF4-FFF2-40B4-BE49-F238E27FC236}">
                <a16:creationId xmlns:a16="http://schemas.microsoft.com/office/drawing/2014/main" id="{D1F10C27-9431-46D7-A4F8-B6AD59C47EAC}"/>
              </a:ext>
            </a:extLst>
          </p:cNvPr>
          <p:cNvSpPr>
            <a:spLocks noGrp="1"/>
          </p:cNvSpPr>
          <p:nvPr>
            <p:ph type="ftr" sz="quarter" idx="10"/>
          </p:nvPr>
        </p:nvSpPr>
        <p:spPr>
          <a:xfrm>
            <a:off x="609600" y="381000"/>
            <a:ext cx="5105400" cy="304800"/>
          </a:xfrm>
        </p:spPr>
        <p:txBody>
          <a:bodyPr/>
          <a:lstStyle/>
          <a:p>
            <a:pPr>
              <a:defRPr/>
            </a:pPr>
            <a:r>
              <a:rPr lang="es-US"/>
              <a:t>Cómo disminuir la agresividad en el lugar de trabajo</a:t>
            </a:r>
          </a:p>
        </p:txBody>
      </p:sp>
    </p:spTree>
    <p:extLst>
      <p:ext uri="{BB962C8B-B14F-4D97-AF65-F5344CB8AC3E}">
        <p14:creationId xmlns:p14="http://schemas.microsoft.com/office/powerpoint/2010/main" val="27781014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normAutofit fontScale="90000"/>
          </a:bodyPr>
          <a:lstStyle/>
          <a:p>
            <a:pPr algn="l" eaLnBrk="1" hangingPunct="1"/>
            <a:r>
              <a:rPr lang="es-US" sz="3100"/>
              <a:t>Preparación</a:t>
            </a:r>
            <a:br>
              <a:rPr lang="es-US"/>
            </a:br>
            <a:endParaRPr lang="es-US"/>
          </a:p>
        </p:txBody>
      </p:sp>
      <p:sp>
        <p:nvSpPr>
          <p:cNvPr id="25603" name="Content Placeholder 2"/>
          <p:cNvSpPr>
            <a:spLocks noGrp="1"/>
          </p:cNvSpPr>
          <p:nvPr>
            <p:ph idx="1"/>
          </p:nvPr>
        </p:nvSpPr>
        <p:spPr/>
        <p:txBody>
          <a:bodyPr>
            <a:normAutofit/>
          </a:bodyPr>
          <a:lstStyle/>
          <a:p>
            <a:pPr marL="0" indent="0" eaLnBrk="1" hangingPunct="1">
              <a:buNone/>
            </a:pPr>
            <a:r>
              <a:rPr lang="es-US" b="0"/>
              <a:t>La mejor manera de reducir la agresión es prepararse:</a:t>
            </a:r>
          </a:p>
          <a:p>
            <a:pPr eaLnBrk="1" hangingPunct="1"/>
            <a:r>
              <a:rPr lang="es-US" b="0"/>
              <a:t>Conózcanse a ustedes mismas. </a:t>
            </a:r>
          </a:p>
          <a:p>
            <a:pPr eaLnBrk="1" hangingPunct="1"/>
            <a:r>
              <a:rPr lang="es-US" b="0"/>
              <a:t>Conozcan al cliente. </a:t>
            </a:r>
          </a:p>
          <a:p>
            <a:pPr eaLnBrk="1" hangingPunct="1"/>
            <a:r>
              <a:rPr lang="es-US" b="0"/>
              <a:t>Conozca los recursos.</a:t>
            </a:r>
          </a:p>
          <a:p>
            <a:pPr eaLnBrk="1" hangingPunct="1"/>
            <a:endParaRPr lang="en-US" altLang="en-US" sz="2000" dirty="0"/>
          </a:p>
        </p:txBody>
      </p:sp>
      <p:sp>
        <p:nvSpPr>
          <p:cNvPr id="4" name="Footer Placeholder 3">
            <a:extLst>
              <a:ext uri="{FF2B5EF4-FFF2-40B4-BE49-F238E27FC236}">
                <a16:creationId xmlns:a16="http://schemas.microsoft.com/office/drawing/2014/main" id="{35D1CDC7-7E20-4D13-A950-7FE2990282F3}"/>
              </a:ext>
            </a:extLst>
          </p:cNvPr>
          <p:cNvSpPr>
            <a:spLocks noGrp="1"/>
          </p:cNvSpPr>
          <p:nvPr>
            <p:ph type="ftr" sz="quarter" idx="10"/>
          </p:nvPr>
        </p:nvSpPr>
        <p:spPr>
          <a:xfrm>
            <a:off x="609600" y="381000"/>
            <a:ext cx="5105400" cy="304800"/>
          </a:xfrm>
        </p:spPr>
        <p:txBody>
          <a:bodyPr/>
          <a:lstStyle/>
          <a:p>
            <a:pPr>
              <a:defRPr/>
            </a:pPr>
            <a:r>
              <a:rPr lang="es-US"/>
              <a:t>Cómo disminuir la agresividad en el lugar de trabajo</a:t>
            </a:r>
          </a:p>
        </p:txBody>
      </p:sp>
    </p:spTree>
    <p:extLst>
      <p:ext uri="{BB962C8B-B14F-4D97-AF65-F5344CB8AC3E}">
        <p14:creationId xmlns:p14="http://schemas.microsoft.com/office/powerpoint/2010/main" val="26026050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457200" y="469900"/>
            <a:ext cx="8229600" cy="1143000"/>
          </a:xfrm>
        </p:spPr>
        <p:txBody>
          <a:bodyPr>
            <a:normAutofit fontScale="90000"/>
          </a:bodyPr>
          <a:lstStyle/>
          <a:p>
            <a:pPr algn="l" eaLnBrk="1" hangingPunct="1"/>
            <a:br>
              <a:rPr lang="es-US"/>
            </a:br>
            <a:r>
              <a:rPr lang="es-US" sz="3600"/>
              <a:t>Intervención</a:t>
            </a:r>
            <a:br>
              <a:rPr lang="es-US" sz="3600"/>
            </a:br>
            <a:endParaRPr lang="es-US" sz="3600"/>
          </a:p>
        </p:txBody>
      </p:sp>
      <p:sp>
        <p:nvSpPr>
          <p:cNvPr id="3" name="Content Placeholder 2"/>
          <p:cNvSpPr>
            <a:spLocks noGrp="1"/>
          </p:cNvSpPr>
          <p:nvPr>
            <p:ph idx="1"/>
          </p:nvPr>
        </p:nvSpPr>
        <p:spPr/>
        <p:txBody>
          <a:bodyPr/>
          <a:lstStyle/>
          <a:p>
            <a:pPr eaLnBrk="1" hangingPunct="1">
              <a:defRPr/>
            </a:pPr>
            <a:r>
              <a:rPr lang="es-US" sz="2800" b="0" dirty="0"/>
              <a:t>Lenguaje corporal </a:t>
            </a:r>
          </a:p>
          <a:p>
            <a:pPr eaLnBrk="1" hangingPunct="1">
              <a:defRPr/>
            </a:pPr>
            <a:r>
              <a:rPr lang="es-US" sz="2800" b="0" dirty="0"/>
              <a:t>Habilidades para </a:t>
            </a:r>
            <a:br>
              <a:rPr lang="es-US" sz="2800" b="0" dirty="0"/>
            </a:br>
            <a:r>
              <a:rPr lang="es-US" sz="2800" b="0" dirty="0"/>
              <a:t>reducir la agresividad</a:t>
            </a:r>
          </a:p>
          <a:p>
            <a:pPr marL="0" indent="0" eaLnBrk="1" hangingPunct="1">
              <a:buFont typeface="Arial" charset="0"/>
              <a:buNone/>
              <a:defRPr/>
            </a:pPr>
            <a:endParaRPr lang="en-US" sz="2000" dirty="0"/>
          </a:p>
        </p:txBody>
      </p:sp>
      <p:sp>
        <p:nvSpPr>
          <p:cNvPr id="5" name="Footer Placeholder 3">
            <a:extLst>
              <a:ext uri="{FF2B5EF4-FFF2-40B4-BE49-F238E27FC236}">
                <a16:creationId xmlns:a16="http://schemas.microsoft.com/office/drawing/2014/main" id="{4D65D272-CE7F-4700-B763-8F967EF418A7}"/>
              </a:ext>
            </a:extLst>
          </p:cNvPr>
          <p:cNvSpPr>
            <a:spLocks noGrp="1"/>
          </p:cNvSpPr>
          <p:nvPr>
            <p:ph type="ftr" sz="quarter" idx="10"/>
          </p:nvPr>
        </p:nvSpPr>
        <p:spPr>
          <a:xfrm>
            <a:off x="457200" y="381000"/>
            <a:ext cx="5105400" cy="304800"/>
          </a:xfrm>
        </p:spPr>
        <p:txBody>
          <a:bodyPr/>
          <a:lstStyle/>
          <a:p>
            <a:pPr>
              <a:defRPr/>
            </a:pPr>
            <a:r>
              <a:rPr lang="es-US"/>
              <a:t>Cómo disminuir la agresividad en el lugar de trabajo</a:t>
            </a:r>
          </a:p>
        </p:txBody>
      </p:sp>
      <p:pic>
        <p:nvPicPr>
          <p:cNvPr id="6146" name="Picture 2" descr="Image result for arms cross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612900"/>
            <a:ext cx="3742266" cy="2806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66962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algn="l" eaLnBrk="1" hangingPunct="1"/>
            <a:r>
              <a:rPr lang="es-US"/>
              <a:t>Intervención: reducir la agresividad </a:t>
            </a:r>
          </a:p>
        </p:txBody>
      </p:sp>
      <p:sp>
        <p:nvSpPr>
          <p:cNvPr id="3" name="Content Placeholder 2"/>
          <p:cNvSpPr>
            <a:spLocks noGrp="1"/>
          </p:cNvSpPr>
          <p:nvPr>
            <p:ph idx="1"/>
          </p:nvPr>
        </p:nvSpPr>
        <p:spPr>
          <a:xfrm>
            <a:off x="533400" y="1447800"/>
            <a:ext cx="7772400" cy="4678363"/>
          </a:xfrm>
        </p:spPr>
        <p:txBody>
          <a:bodyPr/>
          <a:lstStyle/>
          <a:p>
            <a:pPr marL="342900" indent="-342900" eaLnBrk="1" hangingPunct="1">
              <a:buFont typeface="Arial" panose="020B0604020202020204" pitchFamily="34" charset="0"/>
              <a:buChar char="•"/>
              <a:defRPr/>
            </a:pPr>
            <a:r>
              <a:rPr lang="es-US" sz="2000" b="0" dirty="0"/>
              <a:t>Simplemente escuchen. </a:t>
            </a:r>
          </a:p>
          <a:p>
            <a:pPr marL="342900" indent="-342900" eaLnBrk="1" hangingPunct="1">
              <a:buFont typeface="Arial" panose="020B0604020202020204" pitchFamily="34" charset="0"/>
              <a:buChar char="•"/>
              <a:defRPr/>
            </a:pPr>
            <a:r>
              <a:rPr lang="es-US" sz="2000" b="0" dirty="0"/>
              <a:t>Distraigan a la otra persona.</a:t>
            </a:r>
          </a:p>
          <a:p>
            <a:pPr marL="342900" indent="-342900" eaLnBrk="1" hangingPunct="1">
              <a:buFont typeface="Arial" panose="020B0604020202020204" pitchFamily="34" charset="0"/>
              <a:buChar char="•"/>
              <a:defRPr/>
            </a:pPr>
            <a:r>
              <a:rPr lang="es-US" sz="2000" b="0" dirty="0"/>
              <a:t>Reorienten a la otra persona hacia algo positivo.</a:t>
            </a:r>
          </a:p>
          <a:p>
            <a:pPr marL="342900" indent="-342900" eaLnBrk="1" hangingPunct="1">
              <a:buFont typeface="Arial" panose="020B0604020202020204" pitchFamily="34" charset="0"/>
              <a:buChar char="•"/>
              <a:defRPr/>
            </a:pPr>
            <a:r>
              <a:rPr lang="es-US" sz="2000" b="0" dirty="0"/>
              <a:t>Cambien de tema.</a:t>
            </a:r>
          </a:p>
          <a:p>
            <a:pPr marL="342900" indent="-342900" eaLnBrk="1" hangingPunct="1">
              <a:buFont typeface="Arial" panose="020B0604020202020204" pitchFamily="34" charset="0"/>
              <a:buChar char="•"/>
              <a:defRPr/>
            </a:pPr>
            <a:r>
              <a:rPr lang="es-US" sz="2000" b="0" dirty="0"/>
              <a:t>Usen el humor (con moderación) para aligerar el estado </a:t>
            </a:r>
            <a:br>
              <a:rPr lang="es-US" sz="2000" b="0" dirty="0"/>
            </a:br>
            <a:r>
              <a:rPr lang="es-US" sz="2000" b="0" dirty="0"/>
              <a:t>de ánimo (¡tengan mucho cuidado con esto!).</a:t>
            </a:r>
          </a:p>
          <a:p>
            <a:pPr marL="342900" indent="-342900" eaLnBrk="1" hangingPunct="1">
              <a:buFont typeface="Arial" panose="020B0604020202020204" pitchFamily="34" charset="0"/>
              <a:buChar char="•"/>
              <a:defRPr/>
            </a:pPr>
            <a:r>
              <a:rPr lang="es-US" sz="2000" b="0" dirty="0"/>
              <a:t>Motiven a la otra persona. </a:t>
            </a:r>
          </a:p>
          <a:p>
            <a:pPr marL="342900" indent="-342900" eaLnBrk="1" hangingPunct="1">
              <a:buFont typeface="Arial" panose="020B0604020202020204" pitchFamily="34" charset="0"/>
              <a:buChar char="•"/>
              <a:defRPr/>
            </a:pPr>
            <a:r>
              <a:rPr lang="es-US" sz="2000" b="0" dirty="0"/>
              <a:t>Empaticen con la otra persona.</a:t>
            </a:r>
          </a:p>
          <a:p>
            <a:pPr marL="342900" indent="-342900" eaLnBrk="1" hangingPunct="1">
              <a:buFont typeface="Arial" panose="020B0604020202020204" pitchFamily="34" charset="0"/>
              <a:buChar char="•"/>
              <a:defRPr/>
            </a:pPr>
            <a:r>
              <a:rPr lang="es-US" sz="2000" b="0" dirty="0"/>
              <a:t>Brinden opciones.</a:t>
            </a:r>
          </a:p>
          <a:p>
            <a:pPr marL="342900" indent="-342900" eaLnBrk="1" hangingPunct="1">
              <a:buFont typeface="Arial" panose="020B0604020202020204" pitchFamily="34" charset="0"/>
              <a:buChar char="•"/>
              <a:defRPr/>
            </a:pPr>
            <a:r>
              <a:rPr lang="es-US" sz="2000" b="0" dirty="0"/>
              <a:t>Establezcan límites.</a:t>
            </a:r>
          </a:p>
          <a:p>
            <a:pPr marL="0" indent="0" eaLnBrk="1" hangingPunct="1">
              <a:buFont typeface="Arial" charset="0"/>
              <a:buNone/>
              <a:defRPr/>
            </a:pPr>
            <a:endParaRPr lang="en-US" sz="2000" dirty="0"/>
          </a:p>
        </p:txBody>
      </p:sp>
      <p:sp>
        <p:nvSpPr>
          <p:cNvPr id="4" name="Footer Placeholder 3">
            <a:extLst>
              <a:ext uri="{FF2B5EF4-FFF2-40B4-BE49-F238E27FC236}">
                <a16:creationId xmlns:a16="http://schemas.microsoft.com/office/drawing/2014/main" id="{C9CBFE22-EE20-4C26-AFCE-1E65C8E327C8}"/>
              </a:ext>
            </a:extLst>
          </p:cNvPr>
          <p:cNvSpPr>
            <a:spLocks noGrp="1"/>
          </p:cNvSpPr>
          <p:nvPr>
            <p:ph type="ftr" sz="quarter" idx="10"/>
          </p:nvPr>
        </p:nvSpPr>
        <p:spPr>
          <a:xfrm>
            <a:off x="609600" y="381000"/>
            <a:ext cx="5105400" cy="304800"/>
          </a:xfrm>
        </p:spPr>
        <p:txBody>
          <a:bodyPr/>
          <a:lstStyle/>
          <a:p>
            <a:pPr>
              <a:defRPr/>
            </a:pPr>
            <a:r>
              <a:rPr lang="es-US"/>
              <a:t>Cómo disminuir la agresividad en el lugar de trabajo</a:t>
            </a:r>
          </a:p>
        </p:txBody>
      </p:sp>
    </p:spTree>
    <p:extLst>
      <p:ext uri="{BB962C8B-B14F-4D97-AF65-F5344CB8AC3E}">
        <p14:creationId xmlns:p14="http://schemas.microsoft.com/office/powerpoint/2010/main" val="252561545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algn="l" eaLnBrk="1" hangingPunct="1"/>
            <a:r>
              <a:rPr lang="es-US"/>
              <a:t>Intervención: reducir la agresividad </a:t>
            </a:r>
          </a:p>
        </p:txBody>
      </p:sp>
      <p:sp>
        <p:nvSpPr>
          <p:cNvPr id="28675" name="Content Placeholder 2"/>
          <p:cNvSpPr>
            <a:spLocks noGrp="1"/>
          </p:cNvSpPr>
          <p:nvPr>
            <p:ph idx="1"/>
          </p:nvPr>
        </p:nvSpPr>
        <p:spPr>
          <a:xfrm>
            <a:off x="609600" y="1417638"/>
            <a:ext cx="8077200" cy="4068762"/>
          </a:xfrm>
        </p:spPr>
        <p:txBody>
          <a:bodyPr>
            <a:normAutofit/>
          </a:bodyPr>
          <a:lstStyle/>
          <a:p>
            <a:pPr marL="0" indent="0" eaLnBrk="1" hangingPunct="1">
              <a:buNone/>
            </a:pPr>
            <a:r>
              <a:rPr lang="es-US" sz="2000"/>
              <a:t>Barreras de comunicación y empatía: </a:t>
            </a:r>
          </a:p>
          <a:p>
            <a:pPr eaLnBrk="1" hangingPunct="1"/>
            <a:r>
              <a:rPr lang="es-US" sz="2000"/>
              <a:t>Prejuzgar</a:t>
            </a:r>
          </a:p>
          <a:p>
            <a:pPr eaLnBrk="1" hangingPunct="1"/>
            <a:r>
              <a:rPr lang="es-US" sz="2000"/>
              <a:t>No escuchar</a:t>
            </a:r>
          </a:p>
          <a:p>
            <a:pPr eaLnBrk="1" hangingPunct="1"/>
            <a:r>
              <a:rPr lang="es-US" sz="2000"/>
              <a:t>Criticar</a:t>
            </a:r>
          </a:p>
          <a:p>
            <a:pPr eaLnBrk="1" hangingPunct="1"/>
            <a:r>
              <a:rPr lang="es-US" sz="2000"/>
              <a:t>Insultar</a:t>
            </a:r>
          </a:p>
          <a:p>
            <a:pPr eaLnBrk="1" hangingPunct="1"/>
            <a:r>
              <a:rPr lang="es-US" sz="2000"/>
              <a:t>Participar en luchas de poder</a:t>
            </a:r>
          </a:p>
          <a:p>
            <a:pPr eaLnBrk="1" hangingPunct="1"/>
            <a:r>
              <a:rPr lang="es-US" sz="2000"/>
              <a:t>Mandar: decirle al cliente qué hacer</a:t>
            </a:r>
          </a:p>
          <a:p>
            <a:pPr eaLnBrk="1" hangingPunct="1"/>
            <a:r>
              <a:rPr lang="es-US" sz="2000"/>
              <a:t>Amenazar</a:t>
            </a:r>
          </a:p>
          <a:p>
            <a:pPr eaLnBrk="1" hangingPunct="1"/>
            <a:r>
              <a:rPr lang="es-US" sz="2000"/>
              <a:t>Minimizar lo que dice el cliente</a:t>
            </a:r>
          </a:p>
          <a:p>
            <a:pPr eaLnBrk="1" hangingPunct="1"/>
            <a:r>
              <a:rPr lang="es-US" sz="2000"/>
              <a:t>Discutir</a:t>
            </a:r>
          </a:p>
          <a:p>
            <a:pPr eaLnBrk="1" hangingPunct="1"/>
            <a:endParaRPr lang="en-US" altLang="en-US" sz="2000" dirty="0"/>
          </a:p>
        </p:txBody>
      </p:sp>
      <p:sp>
        <p:nvSpPr>
          <p:cNvPr id="4" name="Footer Placeholder 3">
            <a:extLst>
              <a:ext uri="{FF2B5EF4-FFF2-40B4-BE49-F238E27FC236}">
                <a16:creationId xmlns:a16="http://schemas.microsoft.com/office/drawing/2014/main" id="{FD26AD09-0F00-4135-A38F-8CF875FF93E4}"/>
              </a:ext>
            </a:extLst>
          </p:cNvPr>
          <p:cNvSpPr>
            <a:spLocks noGrp="1"/>
          </p:cNvSpPr>
          <p:nvPr>
            <p:ph type="ftr" sz="quarter" idx="10"/>
          </p:nvPr>
        </p:nvSpPr>
        <p:spPr>
          <a:xfrm>
            <a:off x="609600" y="381000"/>
            <a:ext cx="5105400" cy="304800"/>
          </a:xfrm>
        </p:spPr>
        <p:txBody>
          <a:bodyPr/>
          <a:lstStyle/>
          <a:p>
            <a:pPr>
              <a:defRPr/>
            </a:pPr>
            <a:r>
              <a:rPr lang="es-US"/>
              <a:t>Cómo disminuir la agresividad en el lugar de trabajo</a:t>
            </a:r>
          </a:p>
        </p:txBody>
      </p:sp>
    </p:spTree>
    <p:extLst>
      <p:ext uri="{BB962C8B-B14F-4D97-AF65-F5344CB8AC3E}">
        <p14:creationId xmlns:p14="http://schemas.microsoft.com/office/powerpoint/2010/main" val="32291480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478318-55F8-4081-B8F1-57DAC3E79857}"/>
              </a:ext>
            </a:extLst>
          </p:cNvPr>
          <p:cNvSpPr>
            <a:spLocks noGrp="1"/>
          </p:cNvSpPr>
          <p:nvPr>
            <p:ph type="title"/>
          </p:nvPr>
        </p:nvSpPr>
        <p:spPr/>
        <p:txBody>
          <a:bodyPr/>
          <a:lstStyle/>
          <a:p>
            <a:r>
              <a:rPr lang="es-US"/>
              <a:t>Documentación, procesamiento, supervisión</a:t>
            </a:r>
          </a:p>
        </p:txBody>
      </p:sp>
      <p:sp>
        <p:nvSpPr>
          <p:cNvPr id="3" name="Content Placeholder 2">
            <a:extLst>
              <a:ext uri="{FF2B5EF4-FFF2-40B4-BE49-F238E27FC236}">
                <a16:creationId xmlns:a16="http://schemas.microsoft.com/office/drawing/2014/main" id="{C0724E33-8A99-457B-86E4-32E6AB7F53F7}"/>
              </a:ext>
            </a:extLst>
          </p:cNvPr>
          <p:cNvSpPr>
            <a:spLocks noGrp="1"/>
          </p:cNvSpPr>
          <p:nvPr>
            <p:ph idx="1"/>
          </p:nvPr>
        </p:nvSpPr>
        <p:spPr>
          <a:xfrm>
            <a:off x="609600" y="1219200"/>
            <a:ext cx="7924800" cy="4068762"/>
          </a:xfrm>
        </p:spPr>
        <p:txBody>
          <a:bodyPr/>
          <a:lstStyle/>
          <a:p>
            <a:pPr marL="0" indent="0">
              <a:spcBef>
                <a:spcPts val="100"/>
              </a:spcBef>
              <a:buNone/>
            </a:pPr>
            <a:r>
              <a:rPr lang="es-US" sz="2000" b="1" dirty="0"/>
              <a:t>Documentación</a:t>
            </a:r>
          </a:p>
          <a:p>
            <a:pPr marL="400050" lvl="1" indent="0">
              <a:spcBef>
                <a:spcPts val="100"/>
              </a:spcBef>
              <a:buNone/>
            </a:pPr>
            <a:r>
              <a:rPr lang="es-US" sz="2000" dirty="0"/>
              <a:t>Formularios de incidentes: las agencias deben tener una política para gestionar situaciones difíciles y formularios que se pueden utilizar para explicar la situación y la solución.</a:t>
            </a:r>
          </a:p>
          <a:p>
            <a:pPr marL="0" indent="0">
              <a:spcBef>
                <a:spcPts val="100"/>
              </a:spcBef>
              <a:buNone/>
            </a:pPr>
            <a:r>
              <a:rPr lang="es-US" sz="2000" b="1" dirty="0"/>
              <a:t>Procesamiento</a:t>
            </a:r>
          </a:p>
          <a:p>
            <a:pPr marL="400050" lvl="1" indent="0">
              <a:spcBef>
                <a:spcPts val="100"/>
              </a:spcBef>
              <a:buNone/>
            </a:pPr>
            <a:r>
              <a:rPr lang="es-US" sz="2000" dirty="0"/>
              <a:t>¿Quién procesa o revisa los formularios de incidentes? Los formularios deben revisarse para garantizar la comprensión </a:t>
            </a:r>
            <a:br>
              <a:rPr lang="es-US" sz="2000" dirty="0"/>
            </a:br>
            <a:r>
              <a:rPr lang="es-US" sz="2000" dirty="0"/>
              <a:t>de la situación y la oportunidad de aprender y gestionar mejor las situaciones futuras.</a:t>
            </a:r>
          </a:p>
          <a:p>
            <a:pPr marL="0" indent="0">
              <a:spcBef>
                <a:spcPts val="100"/>
              </a:spcBef>
              <a:buNone/>
            </a:pPr>
            <a:r>
              <a:rPr lang="es-US" sz="2000" b="1" dirty="0"/>
              <a:t>Supervisión</a:t>
            </a:r>
          </a:p>
          <a:p>
            <a:pPr marL="400050" lvl="1" indent="0">
              <a:spcBef>
                <a:spcPts val="100"/>
              </a:spcBef>
              <a:buNone/>
            </a:pPr>
            <a:r>
              <a:rPr lang="es-US" sz="2000" dirty="0"/>
              <a:t>El personal de la agencia debe participar en la capacitación anual para garantizar que estén preparados para manejar situaciones desafiantes con los clientes y para tener en claro </a:t>
            </a:r>
            <a:br>
              <a:rPr lang="es-US" sz="2000" dirty="0"/>
            </a:br>
            <a:r>
              <a:rPr lang="es-US" sz="2000" dirty="0"/>
              <a:t>la política y los procedimientos de la agencia. </a:t>
            </a:r>
          </a:p>
        </p:txBody>
      </p:sp>
      <p:sp>
        <p:nvSpPr>
          <p:cNvPr id="4" name="Footer Placeholder 3">
            <a:extLst>
              <a:ext uri="{FF2B5EF4-FFF2-40B4-BE49-F238E27FC236}">
                <a16:creationId xmlns:a16="http://schemas.microsoft.com/office/drawing/2014/main" id="{7E115B55-1B3F-451D-B5A2-654557D25715}"/>
              </a:ext>
            </a:extLst>
          </p:cNvPr>
          <p:cNvSpPr>
            <a:spLocks noGrp="1"/>
          </p:cNvSpPr>
          <p:nvPr>
            <p:ph type="ftr" sz="quarter" idx="10"/>
          </p:nvPr>
        </p:nvSpPr>
        <p:spPr>
          <a:xfrm>
            <a:off x="609600" y="381000"/>
            <a:ext cx="5105400" cy="304800"/>
          </a:xfrm>
        </p:spPr>
        <p:txBody>
          <a:bodyPr/>
          <a:lstStyle/>
          <a:p>
            <a:pPr>
              <a:defRPr/>
            </a:pPr>
            <a:r>
              <a:rPr lang="es-US"/>
              <a:t>Cómo disminuir la agresividad en el lugar de trabajo</a:t>
            </a:r>
          </a:p>
        </p:txBody>
      </p:sp>
    </p:spTree>
    <p:extLst>
      <p:ext uri="{BB962C8B-B14F-4D97-AF65-F5344CB8AC3E}">
        <p14:creationId xmlns:p14="http://schemas.microsoft.com/office/powerpoint/2010/main" val="2810720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s-US"/>
              <a:t>Trabajo en equipos</a:t>
            </a:r>
          </a:p>
        </p:txBody>
      </p:sp>
      <p:sp>
        <p:nvSpPr>
          <p:cNvPr id="30723" name="Rectangle 3"/>
          <p:cNvSpPr>
            <a:spLocks noGrp="1" noChangeArrowheads="1"/>
          </p:cNvSpPr>
          <p:nvPr>
            <p:ph idx="1"/>
          </p:nvPr>
        </p:nvSpPr>
        <p:spPr/>
        <p:txBody>
          <a:bodyPr/>
          <a:lstStyle/>
          <a:p>
            <a:pPr eaLnBrk="1" hangingPunct="1"/>
            <a:r>
              <a:rPr lang="es-US" sz="2000" b="0" dirty="0"/>
              <a:t>Los equipos de dos o tres personas funcionan mejor. </a:t>
            </a:r>
            <a:br>
              <a:rPr lang="es-US" sz="2000" b="0" dirty="0"/>
            </a:br>
            <a:r>
              <a:rPr lang="es-US" sz="2000" b="0" dirty="0"/>
              <a:t>Una persona que trabaja sola está en una gran desventaja. </a:t>
            </a:r>
            <a:br>
              <a:rPr lang="es-US" sz="2000" b="0" dirty="0"/>
            </a:br>
            <a:r>
              <a:rPr lang="es-US" sz="2000" b="0" dirty="0"/>
              <a:t>Los equipos de más de tres personas pueden causar </a:t>
            </a:r>
            <a:br>
              <a:rPr lang="es-US" sz="2000" b="0" dirty="0"/>
            </a:br>
            <a:r>
              <a:rPr lang="es-US" sz="2000" b="0" dirty="0"/>
              <a:t>mayor confusión.</a:t>
            </a:r>
          </a:p>
          <a:p>
            <a:pPr eaLnBrk="1" hangingPunct="1"/>
            <a:r>
              <a:rPr lang="es-US" sz="2000" b="0" dirty="0"/>
              <a:t>Los procedimientos para trabajar en equipo incluyen elementos no físicos y físicos.</a:t>
            </a:r>
          </a:p>
        </p:txBody>
      </p:sp>
      <p:sp>
        <p:nvSpPr>
          <p:cNvPr id="4" name="Footer Placeholder 3">
            <a:extLst>
              <a:ext uri="{FF2B5EF4-FFF2-40B4-BE49-F238E27FC236}">
                <a16:creationId xmlns:a16="http://schemas.microsoft.com/office/drawing/2014/main" id="{B7B5B435-9121-42FC-8C65-CFB6D134128E}"/>
              </a:ext>
            </a:extLst>
          </p:cNvPr>
          <p:cNvSpPr>
            <a:spLocks noGrp="1"/>
          </p:cNvSpPr>
          <p:nvPr>
            <p:ph type="ftr" sz="quarter" idx="10"/>
          </p:nvPr>
        </p:nvSpPr>
        <p:spPr>
          <a:xfrm>
            <a:off x="609600" y="381000"/>
            <a:ext cx="5105400" cy="304800"/>
          </a:xfrm>
        </p:spPr>
        <p:txBody>
          <a:bodyPr/>
          <a:lstStyle/>
          <a:p>
            <a:pPr>
              <a:defRPr/>
            </a:pPr>
            <a:r>
              <a:rPr lang="es-US"/>
              <a:t>Cómo disminuir la agresividad en el lugar de trabajo</a:t>
            </a:r>
          </a:p>
        </p:txBody>
      </p:sp>
    </p:spTree>
    <p:extLst>
      <p:ext uri="{BB962C8B-B14F-4D97-AF65-F5344CB8AC3E}">
        <p14:creationId xmlns:p14="http://schemas.microsoft.com/office/powerpoint/2010/main" val="103530022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s-US"/>
              <a:t>Trabajo en equipos</a:t>
            </a:r>
          </a:p>
        </p:txBody>
      </p:sp>
      <p:sp>
        <p:nvSpPr>
          <p:cNvPr id="31747" name="Rectangle 3"/>
          <p:cNvSpPr>
            <a:spLocks noGrp="1" noChangeArrowheads="1"/>
          </p:cNvSpPr>
          <p:nvPr>
            <p:ph idx="1"/>
          </p:nvPr>
        </p:nvSpPr>
        <p:spPr>
          <a:xfrm>
            <a:off x="609600" y="1417638"/>
            <a:ext cx="8077200" cy="4068762"/>
          </a:xfrm>
        </p:spPr>
        <p:txBody>
          <a:bodyPr>
            <a:normAutofit/>
          </a:bodyPr>
          <a:lstStyle/>
          <a:p>
            <a:pPr eaLnBrk="1" hangingPunct="1">
              <a:lnSpc>
                <a:spcPct val="80000"/>
              </a:lnSpc>
              <a:buFont typeface="Wingdings" panose="05000000000000000000" pitchFamily="2" charset="2"/>
              <a:buNone/>
            </a:pPr>
            <a:r>
              <a:rPr lang="es-US" dirty="0"/>
              <a:t>Elementos no físicos</a:t>
            </a:r>
          </a:p>
          <a:p>
            <a:pPr eaLnBrk="1" hangingPunct="1">
              <a:lnSpc>
                <a:spcPct val="80000"/>
              </a:lnSpc>
            </a:pPr>
            <a:r>
              <a:rPr lang="es-US" sz="2200" dirty="0"/>
              <a:t>Los equipos de hombres y mujeres funcionan mejor.</a:t>
            </a:r>
          </a:p>
          <a:p>
            <a:pPr eaLnBrk="1" hangingPunct="1">
              <a:lnSpc>
                <a:spcPct val="80000"/>
              </a:lnSpc>
            </a:pPr>
            <a:r>
              <a:rPr lang="es-US" sz="2200" dirty="0"/>
              <a:t>Obtengan ayuda siempre que sea posible.</a:t>
            </a:r>
          </a:p>
          <a:p>
            <a:pPr eaLnBrk="1" hangingPunct="1">
              <a:lnSpc>
                <a:spcPct val="80000"/>
              </a:lnSpc>
            </a:pPr>
            <a:r>
              <a:rPr lang="es-US" sz="2200" dirty="0"/>
              <a:t>Negocien, no se rindan, pero alcancen el punto medio.</a:t>
            </a:r>
          </a:p>
          <a:p>
            <a:pPr eaLnBrk="1" hangingPunct="1">
              <a:lnSpc>
                <a:spcPct val="80000"/>
              </a:lnSpc>
            </a:pPr>
            <a:r>
              <a:rPr lang="es-US" sz="2200" dirty="0"/>
              <a:t>No hagan promesas que no puedan cumplir.</a:t>
            </a:r>
          </a:p>
          <a:p>
            <a:pPr eaLnBrk="1" hangingPunct="1">
              <a:lnSpc>
                <a:spcPct val="80000"/>
              </a:lnSpc>
            </a:pPr>
            <a:r>
              <a:rPr lang="es-US" sz="2200" dirty="0"/>
              <a:t>No le mientan a la persona.</a:t>
            </a:r>
          </a:p>
          <a:p>
            <a:pPr eaLnBrk="1" hangingPunct="1">
              <a:lnSpc>
                <a:spcPct val="80000"/>
              </a:lnSpc>
            </a:pPr>
            <a:r>
              <a:rPr lang="es-US" sz="2200" dirty="0"/>
              <a:t>Eviten las jugadas para obtener poder y control.</a:t>
            </a:r>
          </a:p>
          <a:p>
            <a:pPr eaLnBrk="1" hangingPunct="1">
              <a:lnSpc>
                <a:spcPct val="80000"/>
              </a:lnSpc>
            </a:pPr>
            <a:r>
              <a:rPr lang="es-US" sz="2200" dirty="0"/>
              <a:t>La distracción y la reorientación son buenas opciones.</a:t>
            </a:r>
          </a:p>
          <a:p>
            <a:pPr eaLnBrk="1" hangingPunct="1">
              <a:lnSpc>
                <a:spcPct val="80000"/>
              </a:lnSpc>
            </a:pPr>
            <a:r>
              <a:rPr lang="es-US" sz="2200" dirty="0"/>
              <a:t>Comuníquense.</a:t>
            </a:r>
          </a:p>
          <a:p>
            <a:pPr eaLnBrk="1" hangingPunct="1">
              <a:lnSpc>
                <a:spcPct val="80000"/>
              </a:lnSpc>
            </a:pPr>
            <a:r>
              <a:rPr lang="es-US" sz="2200" dirty="0"/>
              <a:t>Estén de acuerdo en estar en desacuerdo.</a:t>
            </a:r>
          </a:p>
        </p:txBody>
      </p:sp>
      <p:sp>
        <p:nvSpPr>
          <p:cNvPr id="4" name="Footer Placeholder 3">
            <a:extLst>
              <a:ext uri="{FF2B5EF4-FFF2-40B4-BE49-F238E27FC236}">
                <a16:creationId xmlns:a16="http://schemas.microsoft.com/office/drawing/2014/main" id="{03F50E59-752D-4BB7-8950-92F541E1AA03}"/>
              </a:ext>
            </a:extLst>
          </p:cNvPr>
          <p:cNvSpPr>
            <a:spLocks noGrp="1"/>
          </p:cNvSpPr>
          <p:nvPr>
            <p:ph type="ftr" sz="quarter" idx="10"/>
          </p:nvPr>
        </p:nvSpPr>
        <p:spPr>
          <a:xfrm>
            <a:off x="609600" y="381000"/>
            <a:ext cx="5105400" cy="304800"/>
          </a:xfrm>
        </p:spPr>
        <p:txBody>
          <a:bodyPr/>
          <a:lstStyle/>
          <a:p>
            <a:pPr>
              <a:defRPr/>
            </a:pPr>
            <a:r>
              <a:rPr lang="es-US"/>
              <a:t>Cómo disminuir la agresividad en el lugar de trabajo</a:t>
            </a:r>
          </a:p>
        </p:txBody>
      </p:sp>
    </p:spTree>
    <p:extLst>
      <p:ext uri="{BB962C8B-B14F-4D97-AF65-F5344CB8AC3E}">
        <p14:creationId xmlns:p14="http://schemas.microsoft.com/office/powerpoint/2010/main" val="206863642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s-US"/>
              <a:t>Trabajo en equipos</a:t>
            </a:r>
          </a:p>
        </p:txBody>
      </p:sp>
      <p:sp>
        <p:nvSpPr>
          <p:cNvPr id="32771" name="Rectangle 3"/>
          <p:cNvSpPr>
            <a:spLocks noGrp="1" noChangeArrowheads="1"/>
          </p:cNvSpPr>
          <p:nvPr>
            <p:ph idx="1"/>
          </p:nvPr>
        </p:nvSpPr>
        <p:spPr>
          <a:xfrm>
            <a:off x="609600" y="1676400"/>
            <a:ext cx="8077200" cy="3810000"/>
          </a:xfrm>
        </p:spPr>
        <p:txBody>
          <a:bodyPr/>
          <a:lstStyle/>
          <a:p>
            <a:pPr eaLnBrk="1" hangingPunct="1">
              <a:buFont typeface="Wingdings" panose="05000000000000000000" pitchFamily="2" charset="2"/>
              <a:buNone/>
            </a:pPr>
            <a:r>
              <a:rPr lang="es-US" dirty="0"/>
              <a:t>Elementos físicos:</a:t>
            </a:r>
          </a:p>
          <a:p>
            <a:pPr eaLnBrk="1" hangingPunct="1"/>
            <a:r>
              <a:rPr lang="es-US" b="0" dirty="0"/>
              <a:t>Establezcan un líder.</a:t>
            </a:r>
          </a:p>
          <a:p>
            <a:pPr eaLnBrk="1" hangingPunct="1"/>
            <a:r>
              <a:rPr lang="es-US" b="0" dirty="0"/>
              <a:t>Preparen el entorno, conozcan las salidas.</a:t>
            </a:r>
          </a:p>
          <a:p>
            <a:pPr eaLnBrk="1" hangingPunct="1"/>
            <a:r>
              <a:rPr lang="es-US" b="0" dirty="0"/>
              <a:t>Manténganse fuera del alcance.</a:t>
            </a:r>
          </a:p>
          <a:p>
            <a:pPr eaLnBrk="1" hangingPunct="1"/>
            <a:r>
              <a:rPr lang="es-US" b="0" dirty="0"/>
              <a:t>Mantengan su postura (postura T). </a:t>
            </a:r>
          </a:p>
        </p:txBody>
      </p:sp>
      <p:sp>
        <p:nvSpPr>
          <p:cNvPr id="4" name="Footer Placeholder 3">
            <a:extLst>
              <a:ext uri="{FF2B5EF4-FFF2-40B4-BE49-F238E27FC236}">
                <a16:creationId xmlns:a16="http://schemas.microsoft.com/office/drawing/2014/main" id="{6CA791E9-DB8A-44FC-B384-7276141244DB}"/>
              </a:ext>
            </a:extLst>
          </p:cNvPr>
          <p:cNvSpPr>
            <a:spLocks noGrp="1"/>
          </p:cNvSpPr>
          <p:nvPr>
            <p:ph type="ftr" sz="quarter" idx="10"/>
          </p:nvPr>
        </p:nvSpPr>
        <p:spPr>
          <a:xfrm>
            <a:off x="609600" y="381000"/>
            <a:ext cx="5105400" cy="304800"/>
          </a:xfrm>
        </p:spPr>
        <p:txBody>
          <a:bodyPr/>
          <a:lstStyle/>
          <a:p>
            <a:pPr>
              <a:defRPr/>
            </a:pPr>
            <a:r>
              <a:rPr lang="es-US"/>
              <a:t>Cómo disminuir la agresividad en el lugar de trabajo</a:t>
            </a:r>
          </a:p>
        </p:txBody>
      </p:sp>
    </p:spTree>
    <p:extLst>
      <p:ext uri="{BB962C8B-B14F-4D97-AF65-F5344CB8AC3E}">
        <p14:creationId xmlns:p14="http://schemas.microsoft.com/office/powerpoint/2010/main" val="39615229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Woman Sitting in Front of Macboo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990600"/>
            <a:ext cx="5791200" cy="4343400"/>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3">
            <a:extLst>
              <a:ext uri="{FF2B5EF4-FFF2-40B4-BE49-F238E27FC236}">
                <a16:creationId xmlns:a16="http://schemas.microsoft.com/office/drawing/2014/main" id="{C99104E6-EF5F-4A22-BB2B-4E694D104AE5}"/>
              </a:ext>
            </a:extLst>
          </p:cNvPr>
          <p:cNvSpPr txBox="1">
            <a:spLocks/>
          </p:cNvSpPr>
          <p:nvPr/>
        </p:nvSpPr>
        <p:spPr>
          <a:xfrm>
            <a:off x="609600" y="381000"/>
            <a:ext cx="5105400" cy="304800"/>
          </a:xfrm>
        </p:spPr>
        <p:txBody>
          <a:bodyPr/>
          <a:ls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Osaka" pitchFamily="-6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Osaka" pitchFamily="-6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Osaka" pitchFamily="-6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Osaka" pitchFamily="-6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Osaka" pitchFamily="-64" charset="-128"/>
                <a:cs typeface="+mn-cs"/>
              </a:defRPr>
            </a:lvl5pPr>
            <a:lvl6pPr marL="2286000" algn="l" defTabSz="914400" rtl="0" eaLnBrk="1" latinLnBrk="0" hangingPunct="1">
              <a:defRPr sz="2400" kern="1200">
                <a:solidFill>
                  <a:schemeClr val="tx1"/>
                </a:solidFill>
                <a:latin typeface="Arial" panose="020B0604020202020204" pitchFamily="34" charset="0"/>
                <a:ea typeface="Osaka" pitchFamily="-64" charset="-128"/>
                <a:cs typeface="+mn-cs"/>
              </a:defRPr>
            </a:lvl6pPr>
            <a:lvl7pPr marL="2743200" algn="l" defTabSz="914400" rtl="0" eaLnBrk="1" latinLnBrk="0" hangingPunct="1">
              <a:defRPr sz="2400" kern="1200">
                <a:solidFill>
                  <a:schemeClr val="tx1"/>
                </a:solidFill>
                <a:latin typeface="Arial" panose="020B0604020202020204" pitchFamily="34" charset="0"/>
                <a:ea typeface="Osaka" pitchFamily="-64" charset="-128"/>
                <a:cs typeface="+mn-cs"/>
              </a:defRPr>
            </a:lvl7pPr>
            <a:lvl8pPr marL="3200400" algn="l" defTabSz="914400" rtl="0" eaLnBrk="1" latinLnBrk="0" hangingPunct="1">
              <a:defRPr sz="2400" kern="1200">
                <a:solidFill>
                  <a:schemeClr val="tx1"/>
                </a:solidFill>
                <a:latin typeface="Arial" panose="020B0604020202020204" pitchFamily="34" charset="0"/>
                <a:ea typeface="Osaka" pitchFamily="-64" charset="-128"/>
                <a:cs typeface="+mn-cs"/>
              </a:defRPr>
            </a:lvl8pPr>
            <a:lvl9pPr marL="3657600" algn="l" defTabSz="914400" rtl="0" eaLnBrk="1" latinLnBrk="0" hangingPunct="1">
              <a:defRPr sz="2400" kern="1200">
                <a:solidFill>
                  <a:schemeClr val="tx1"/>
                </a:solidFill>
                <a:latin typeface="Arial" panose="020B0604020202020204" pitchFamily="34" charset="0"/>
                <a:ea typeface="Osaka" pitchFamily="-64" charset="-128"/>
                <a:cs typeface="+mn-cs"/>
              </a:defRPr>
            </a:lvl9pPr>
          </a:lstStyle>
          <a:p>
            <a:pPr>
              <a:defRPr/>
            </a:pPr>
            <a:r>
              <a:rPr lang="es-US" sz="1200" dirty="0">
                <a:solidFill>
                  <a:schemeClr val="bg1"/>
                </a:solidFill>
              </a:rPr>
              <a:t>Cómo disminuir la agresividad en el lugar de trabajo</a:t>
            </a:r>
          </a:p>
        </p:txBody>
      </p:sp>
    </p:spTree>
    <p:extLst>
      <p:ext uri="{BB962C8B-B14F-4D97-AF65-F5344CB8AC3E}">
        <p14:creationId xmlns:p14="http://schemas.microsoft.com/office/powerpoint/2010/main" val="262086449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s-US"/>
              <a:t>Resumen</a:t>
            </a:r>
          </a:p>
        </p:txBody>
      </p:sp>
      <p:sp>
        <p:nvSpPr>
          <p:cNvPr id="34819" name="Rectangle 3"/>
          <p:cNvSpPr>
            <a:spLocks noGrp="1" noChangeArrowheads="1"/>
          </p:cNvSpPr>
          <p:nvPr>
            <p:ph idx="1"/>
          </p:nvPr>
        </p:nvSpPr>
        <p:spPr/>
        <p:txBody>
          <a:bodyPr>
            <a:normAutofit fontScale="85000" lnSpcReduction="20000"/>
          </a:bodyPr>
          <a:lstStyle/>
          <a:p>
            <a:pPr eaLnBrk="1" hangingPunct="1"/>
            <a:r>
              <a:rPr lang="es-US" sz="2600" b="0" dirty="0"/>
              <a:t>El comportamiento agresivo es común en entornos de salud mental y atención médica.</a:t>
            </a:r>
          </a:p>
          <a:p>
            <a:pPr eaLnBrk="1" hangingPunct="1"/>
            <a:r>
              <a:rPr lang="es-US" sz="2600" b="0" dirty="0"/>
              <a:t>Los incidentes de agresión las ponen a ustedes y al paciente en riesgo.</a:t>
            </a:r>
          </a:p>
          <a:p>
            <a:pPr eaLnBrk="1" hangingPunct="1"/>
            <a:r>
              <a:rPr lang="es-US" sz="2600" b="0" dirty="0"/>
              <a:t>La preparación es la mejor defensa.</a:t>
            </a:r>
          </a:p>
          <a:p>
            <a:pPr eaLnBrk="1" hangingPunct="1"/>
            <a:r>
              <a:rPr lang="es-US" sz="2600" b="0" dirty="0"/>
              <a:t>Un buen cuidado personal y un entorno informado sobre el trauma pueden ayudar a gestionar el impacto y reducir los incidentes agresivos.</a:t>
            </a:r>
          </a:p>
          <a:p>
            <a:pPr eaLnBrk="1" hangingPunct="1"/>
            <a:r>
              <a:rPr lang="es-US" sz="2600" b="0" dirty="0"/>
              <a:t>Mantener buenas habilidades de comunicación </a:t>
            </a:r>
            <a:br>
              <a:rPr lang="es-US" sz="2600" b="0" dirty="0"/>
            </a:br>
            <a:r>
              <a:rPr lang="es-US" sz="2600" b="0" dirty="0"/>
              <a:t>verbal y física ayudará a reducir la probabilidad de incidentes agresivos y disminuirá el riesgo de lesiones cuando ocurran.</a:t>
            </a:r>
          </a:p>
          <a:p>
            <a:pPr marL="0" indent="0" eaLnBrk="1" hangingPunct="1">
              <a:buNone/>
            </a:pPr>
            <a:endParaRPr lang="en-US" altLang="en-US" sz="2000" dirty="0"/>
          </a:p>
        </p:txBody>
      </p:sp>
      <p:sp>
        <p:nvSpPr>
          <p:cNvPr id="4" name="Footer Placeholder 3">
            <a:extLst>
              <a:ext uri="{FF2B5EF4-FFF2-40B4-BE49-F238E27FC236}">
                <a16:creationId xmlns:a16="http://schemas.microsoft.com/office/drawing/2014/main" id="{0D3F5446-102C-41C0-B6AB-D8CE0F61302C}"/>
              </a:ext>
            </a:extLst>
          </p:cNvPr>
          <p:cNvSpPr>
            <a:spLocks noGrp="1"/>
          </p:cNvSpPr>
          <p:nvPr>
            <p:ph type="ftr" sz="quarter" idx="10"/>
          </p:nvPr>
        </p:nvSpPr>
        <p:spPr>
          <a:xfrm>
            <a:off x="609600" y="381000"/>
            <a:ext cx="5105400" cy="304800"/>
          </a:xfrm>
        </p:spPr>
        <p:txBody>
          <a:bodyPr/>
          <a:lstStyle/>
          <a:p>
            <a:pPr>
              <a:defRPr/>
            </a:pPr>
            <a:r>
              <a:rPr lang="es-US"/>
              <a:t>Cómo disminuir la agresividad en el lugar de trabajo</a:t>
            </a:r>
          </a:p>
        </p:txBody>
      </p:sp>
    </p:spTree>
    <p:extLst>
      <p:ext uri="{BB962C8B-B14F-4D97-AF65-F5344CB8AC3E}">
        <p14:creationId xmlns:p14="http://schemas.microsoft.com/office/powerpoint/2010/main" val="191075477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s-US"/>
              <a:t>Referencias</a:t>
            </a:r>
          </a:p>
        </p:txBody>
      </p:sp>
      <p:sp>
        <p:nvSpPr>
          <p:cNvPr id="31747" name="Rectangle 3"/>
          <p:cNvSpPr>
            <a:spLocks noGrp="1" noChangeArrowheads="1"/>
          </p:cNvSpPr>
          <p:nvPr>
            <p:ph idx="1"/>
          </p:nvPr>
        </p:nvSpPr>
        <p:spPr>
          <a:xfrm>
            <a:off x="609600" y="1447800"/>
            <a:ext cx="7924800" cy="4038600"/>
          </a:xfrm>
        </p:spPr>
        <p:txBody>
          <a:bodyPr/>
          <a:lstStyle/>
          <a:p>
            <a:pPr marL="0" indent="0">
              <a:spcBef>
                <a:spcPts val="400"/>
              </a:spcBef>
              <a:buClr>
                <a:srgbClr val="5091CD"/>
              </a:buClr>
              <a:buFont typeface="Arial" charset="0"/>
              <a:buNone/>
              <a:defRPr/>
            </a:pPr>
            <a:r>
              <a:rPr lang="es-US" sz="1600">
                <a:latin typeface="+mj-lt"/>
              </a:rPr>
              <a:t>Occupational Health &amp; Safety Agency for Healthcare in BC (2005).  “Preventing Violent and Aggressive Behaviour in Healthcare: A literature review”.  Vancouver, BC.</a:t>
            </a:r>
          </a:p>
          <a:p>
            <a:pPr marL="0" indent="0">
              <a:spcBef>
                <a:spcPts val="400"/>
              </a:spcBef>
              <a:buClr>
                <a:srgbClr val="5091CD"/>
              </a:buClr>
              <a:buFont typeface="Arial" charset="0"/>
              <a:buNone/>
              <a:defRPr/>
            </a:pPr>
            <a:r>
              <a:rPr lang="es-US" sz="1600">
                <a:latin typeface="+mj-lt"/>
              </a:rPr>
              <a:t>Tardiff, K., Marzuk, P. M., Leon, A. C., Portera, B. A, &amp; Weiner, C. (1997). “Violence by patients admitted to a privatepsychiatric hospital”.  American Journal of Psychioatry, 154(1), 88-93.</a:t>
            </a:r>
          </a:p>
          <a:p>
            <a:pPr marL="0" indent="0">
              <a:spcBef>
                <a:spcPts val="400"/>
              </a:spcBef>
              <a:buClr>
                <a:srgbClr val="5091CD"/>
              </a:buClr>
              <a:buFont typeface="Arial" charset="0"/>
              <a:buNone/>
              <a:defRPr/>
            </a:pPr>
            <a:r>
              <a:rPr lang="es-US" sz="1600">
                <a:latin typeface="+mj-lt"/>
              </a:rPr>
              <a:t>Tateno, A., Jorge, R., &amp; Robinson, R. (2003). “Clinical correlates of aggressive behavior after traumatic brain injury”.  Journal of Neuropsychiatry, 15(2), 155-160.</a:t>
            </a:r>
          </a:p>
          <a:p>
            <a:pPr marL="0" indent="0">
              <a:spcBef>
                <a:spcPts val="400"/>
              </a:spcBef>
              <a:buClr>
                <a:srgbClr val="5091CD"/>
              </a:buClr>
              <a:buFont typeface="Arial" charset="0"/>
              <a:buNone/>
              <a:defRPr/>
            </a:pPr>
            <a:r>
              <a:rPr lang="es-US" sz="1600">
                <a:latin typeface="+mj-lt"/>
              </a:rPr>
              <a:t>El-Badri, S. M., &amp; Mellsop, G. (2006). “Aggressive behavior in an acute general adult psychiatric unit”.  Psychiatric Bulletin, 2006(30), 166-168.</a:t>
            </a:r>
          </a:p>
          <a:p>
            <a:pPr marL="0" indent="0">
              <a:spcBef>
                <a:spcPts val="400"/>
              </a:spcBef>
              <a:buClr>
                <a:srgbClr val="5091CD"/>
              </a:buClr>
              <a:buFont typeface="Arial" charset="0"/>
              <a:buNone/>
              <a:defRPr/>
            </a:pPr>
            <a:r>
              <a:rPr lang="es-US" sz="1600">
                <a:latin typeface="+mj-lt"/>
              </a:rPr>
              <a:t>Carvalho, H. B., &amp; Seibel, S. D. (2009).  “Crack cocaine use and its relationship with violence and HIV”. Clinics, 64(9), 857-866</a:t>
            </a:r>
          </a:p>
          <a:p>
            <a:pPr marL="0" indent="0">
              <a:spcBef>
                <a:spcPts val="400"/>
              </a:spcBef>
              <a:buClr>
                <a:srgbClr val="5091CD"/>
              </a:buClr>
              <a:buFont typeface="Arial" charset="0"/>
              <a:buNone/>
              <a:defRPr/>
            </a:pPr>
            <a:r>
              <a:rPr lang="es-US" sz="1600">
                <a:latin typeface="+mj-lt"/>
              </a:rPr>
              <a:t>Soyka, M. (2000). “Substance misuse, psychiatric disorder and violent and disturbed behaviour”. British Journal of Psychiatry, 176, 345-350.</a:t>
            </a:r>
          </a:p>
          <a:p>
            <a:pPr marL="0" indent="0">
              <a:spcBef>
                <a:spcPts val="400"/>
              </a:spcBef>
              <a:buClr>
                <a:srgbClr val="5091CD"/>
              </a:buClr>
              <a:buFont typeface="Arial" charset="0"/>
              <a:buNone/>
              <a:defRPr/>
            </a:pPr>
            <a:r>
              <a:rPr lang="es-US" sz="1600">
                <a:latin typeface="+mj-lt"/>
              </a:rPr>
              <a:t>Amore, M. et al. (2008). “Predictors of violent behavior among acute psychiatric patients: Clinical study”. Psychiatry and Clinical Neurosciences, 62, 247-255.</a:t>
            </a:r>
          </a:p>
          <a:p>
            <a:pPr marL="0" indent="0">
              <a:spcBef>
                <a:spcPts val="400"/>
              </a:spcBef>
              <a:buClr>
                <a:srgbClr val="5091CD"/>
              </a:buClr>
              <a:buFont typeface="Arial" charset="0"/>
              <a:buNone/>
              <a:defRPr/>
            </a:pPr>
            <a:endParaRPr lang="en-US" sz="1600" kern="900" dirty="0">
              <a:latin typeface="+mj-lt"/>
            </a:endParaRPr>
          </a:p>
          <a:p>
            <a:pPr marL="609600" indent="-609600" eaLnBrk="1" hangingPunct="1">
              <a:lnSpc>
                <a:spcPct val="80000"/>
              </a:lnSpc>
              <a:spcBef>
                <a:spcPts val="400"/>
              </a:spcBef>
              <a:buFont typeface="Arial" charset="0"/>
              <a:buChar char="•"/>
              <a:defRPr/>
            </a:pPr>
            <a:endParaRPr lang="en-US" altLang="en-US" sz="1600" dirty="0">
              <a:latin typeface="+mj-lt"/>
            </a:endParaRPr>
          </a:p>
        </p:txBody>
      </p:sp>
      <p:sp>
        <p:nvSpPr>
          <p:cNvPr id="4" name="Footer Placeholder 3">
            <a:extLst>
              <a:ext uri="{FF2B5EF4-FFF2-40B4-BE49-F238E27FC236}">
                <a16:creationId xmlns:a16="http://schemas.microsoft.com/office/drawing/2014/main" id="{662E5E2F-C11B-42A1-A749-C96D06A6506D}"/>
              </a:ext>
            </a:extLst>
          </p:cNvPr>
          <p:cNvSpPr>
            <a:spLocks noGrp="1"/>
          </p:cNvSpPr>
          <p:nvPr>
            <p:ph type="ftr" sz="quarter" idx="10"/>
          </p:nvPr>
        </p:nvSpPr>
        <p:spPr>
          <a:xfrm>
            <a:off x="609600" y="381000"/>
            <a:ext cx="5105400" cy="304800"/>
          </a:xfrm>
        </p:spPr>
        <p:txBody>
          <a:bodyPr/>
          <a:lstStyle/>
          <a:p>
            <a:pPr>
              <a:defRPr/>
            </a:pPr>
            <a:r>
              <a:rPr lang="es-US"/>
              <a:t>Cómo disminuir la agresividad en el lugar de trabajo</a:t>
            </a:r>
          </a:p>
        </p:txBody>
      </p:sp>
    </p:spTree>
    <p:extLst>
      <p:ext uri="{BB962C8B-B14F-4D97-AF65-F5344CB8AC3E}">
        <p14:creationId xmlns:p14="http://schemas.microsoft.com/office/powerpoint/2010/main" val="41170113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s-US"/>
              <a:t>Factores relevantes</a:t>
            </a:r>
          </a:p>
        </p:txBody>
      </p:sp>
      <p:sp>
        <p:nvSpPr>
          <p:cNvPr id="9219" name="Content Placeholder 2"/>
          <p:cNvSpPr>
            <a:spLocks noGrp="1"/>
          </p:cNvSpPr>
          <p:nvPr>
            <p:ph idx="1"/>
          </p:nvPr>
        </p:nvSpPr>
        <p:spPr>
          <a:xfrm>
            <a:off x="457200" y="1600201"/>
            <a:ext cx="7696200" cy="3809999"/>
          </a:xfrm>
        </p:spPr>
        <p:txBody>
          <a:bodyPr>
            <a:normAutofit/>
          </a:bodyPr>
          <a:lstStyle/>
          <a:p>
            <a:pPr eaLnBrk="1" hangingPunct="1"/>
            <a:r>
              <a:rPr lang="es-US" sz="2000" b="0"/>
              <a:t>Enfermedad mental</a:t>
            </a:r>
          </a:p>
          <a:p>
            <a:pPr eaLnBrk="1" hangingPunct="1"/>
            <a:r>
              <a:rPr lang="es-US" sz="2000" b="0"/>
              <a:t>Lesión cerebral traumática</a:t>
            </a:r>
          </a:p>
          <a:p>
            <a:pPr eaLnBrk="1" hangingPunct="1"/>
            <a:r>
              <a:rPr lang="es-US" sz="2000" b="0"/>
              <a:t>Antecedentes de trauma</a:t>
            </a:r>
          </a:p>
          <a:p>
            <a:pPr eaLnBrk="1" hangingPunct="1"/>
            <a:r>
              <a:rPr lang="es-US" sz="2000" b="0"/>
              <a:t>Trastorno del desarrollo</a:t>
            </a:r>
          </a:p>
          <a:p>
            <a:pPr eaLnBrk="1" hangingPunct="1"/>
            <a:r>
              <a:rPr lang="es-US" sz="2000" b="0"/>
              <a:t>Trastorno por el consumo de sustancias</a:t>
            </a:r>
          </a:p>
        </p:txBody>
      </p:sp>
      <p:sp>
        <p:nvSpPr>
          <p:cNvPr id="5" name="Footer Placeholder 3">
            <a:extLst>
              <a:ext uri="{FF2B5EF4-FFF2-40B4-BE49-F238E27FC236}">
                <a16:creationId xmlns:a16="http://schemas.microsoft.com/office/drawing/2014/main" id="{AE09CD0D-A437-4A4A-95F7-6F91FC68110A}"/>
              </a:ext>
            </a:extLst>
          </p:cNvPr>
          <p:cNvSpPr>
            <a:spLocks noGrp="1"/>
          </p:cNvSpPr>
          <p:nvPr>
            <p:ph type="ftr" sz="quarter" idx="10"/>
          </p:nvPr>
        </p:nvSpPr>
        <p:spPr>
          <a:xfrm>
            <a:off x="609600" y="381000"/>
            <a:ext cx="5105400" cy="304800"/>
          </a:xfrm>
        </p:spPr>
        <p:txBody>
          <a:bodyPr/>
          <a:lstStyle/>
          <a:p>
            <a:pPr>
              <a:defRPr/>
            </a:pPr>
            <a:r>
              <a:rPr lang="es-US"/>
              <a:t>Cómo disminuir la agresividad en el lugar de trabajo</a:t>
            </a:r>
          </a:p>
        </p:txBody>
      </p:sp>
    </p:spTree>
    <p:extLst>
      <p:ext uri="{BB962C8B-B14F-4D97-AF65-F5344CB8AC3E}">
        <p14:creationId xmlns:p14="http://schemas.microsoft.com/office/powerpoint/2010/main" val="24209380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s-US"/>
              <a:t>Causas de la agresión</a:t>
            </a:r>
          </a:p>
        </p:txBody>
      </p:sp>
      <p:sp>
        <p:nvSpPr>
          <p:cNvPr id="27651" name="Rectangle 3"/>
          <p:cNvSpPr>
            <a:spLocks noGrp="1" noChangeArrowheads="1"/>
          </p:cNvSpPr>
          <p:nvPr>
            <p:ph idx="1"/>
          </p:nvPr>
        </p:nvSpPr>
        <p:spPr>
          <a:xfrm>
            <a:off x="457200" y="1417639"/>
            <a:ext cx="8229600" cy="4139882"/>
          </a:xfrm>
        </p:spPr>
        <p:txBody>
          <a:bodyPr rtlCol="0">
            <a:noAutofit/>
          </a:bodyPr>
          <a:lstStyle/>
          <a:p>
            <a:pPr eaLnBrk="1" fontAlgn="auto" hangingPunct="1">
              <a:lnSpc>
                <a:spcPct val="80000"/>
              </a:lnSpc>
              <a:spcBef>
                <a:spcPts val="600"/>
              </a:spcBef>
              <a:spcAft>
                <a:spcPts val="0"/>
              </a:spcAft>
              <a:defRPr/>
            </a:pPr>
            <a:r>
              <a:rPr lang="es-US" sz="2000" b="0"/>
              <a:t>Confusión</a:t>
            </a:r>
          </a:p>
          <a:p>
            <a:pPr eaLnBrk="1" fontAlgn="auto" hangingPunct="1">
              <a:lnSpc>
                <a:spcPct val="80000"/>
              </a:lnSpc>
              <a:spcBef>
                <a:spcPts val="600"/>
              </a:spcBef>
              <a:spcAft>
                <a:spcPts val="0"/>
              </a:spcAft>
              <a:defRPr/>
            </a:pPr>
            <a:r>
              <a:rPr lang="es-US" sz="2000" b="0"/>
              <a:t>Dolor</a:t>
            </a:r>
          </a:p>
          <a:p>
            <a:pPr eaLnBrk="1" fontAlgn="auto" hangingPunct="1">
              <a:lnSpc>
                <a:spcPct val="80000"/>
              </a:lnSpc>
              <a:spcBef>
                <a:spcPts val="600"/>
              </a:spcBef>
              <a:spcAft>
                <a:spcPts val="0"/>
              </a:spcAft>
              <a:defRPr/>
            </a:pPr>
            <a:r>
              <a:rPr lang="es-US" sz="2000" b="0"/>
              <a:t>Aprendizaje previo o falta de aprendizaje </a:t>
            </a:r>
          </a:p>
          <a:p>
            <a:pPr eaLnBrk="1" fontAlgn="auto" hangingPunct="1">
              <a:lnSpc>
                <a:spcPct val="80000"/>
              </a:lnSpc>
              <a:spcBef>
                <a:spcPts val="600"/>
              </a:spcBef>
              <a:spcAft>
                <a:spcPts val="0"/>
              </a:spcAft>
              <a:defRPr/>
            </a:pPr>
            <a:r>
              <a:rPr lang="es-US" sz="2000" b="0"/>
              <a:t>Modelado e imitación</a:t>
            </a:r>
          </a:p>
          <a:p>
            <a:pPr eaLnBrk="1" fontAlgn="auto" hangingPunct="1">
              <a:lnSpc>
                <a:spcPct val="80000"/>
              </a:lnSpc>
              <a:spcBef>
                <a:spcPts val="600"/>
              </a:spcBef>
              <a:spcAft>
                <a:spcPts val="0"/>
              </a:spcAft>
              <a:defRPr/>
            </a:pPr>
            <a:r>
              <a:rPr lang="es-US" sz="2000" b="0"/>
              <a:t>Medicamento</a:t>
            </a:r>
          </a:p>
          <a:p>
            <a:pPr eaLnBrk="1" fontAlgn="auto" hangingPunct="1">
              <a:lnSpc>
                <a:spcPct val="80000"/>
              </a:lnSpc>
              <a:spcBef>
                <a:spcPts val="600"/>
              </a:spcBef>
              <a:spcAft>
                <a:spcPts val="0"/>
              </a:spcAft>
              <a:defRPr/>
            </a:pPr>
            <a:r>
              <a:rPr lang="es-US" sz="2000" b="0"/>
              <a:t>Pérdida</a:t>
            </a:r>
          </a:p>
          <a:p>
            <a:pPr eaLnBrk="1" fontAlgn="auto" hangingPunct="1">
              <a:lnSpc>
                <a:spcPct val="80000"/>
              </a:lnSpc>
              <a:spcBef>
                <a:spcPts val="600"/>
              </a:spcBef>
              <a:spcAft>
                <a:spcPts val="0"/>
              </a:spcAft>
              <a:defRPr/>
            </a:pPr>
            <a:r>
              <a:rPr lang="es-US" sz="2000" b="0"/>
              <a:t>Entorno</a:t>
            </a:r>
          </a:p>
          <a:p>
            <a:pPr eaLnBrk="1" fontAlgn="auto" hangingPunct="1">
              <a:lnSpc>
                <a:spcPct val="80000"/>
              </a:lnSpc>
              <a:spcBef>
                <a:spcPts val="600"/>
              </a:spcBef>
              <a:spcAft>
                <a:spcPts val="0"/>
              </a:spcAft>
              <a:defRPr/>
            </a:pPr>
            <a:r>
              <a:rPr lang="es-US" sz="2000" b="0"/>
              <a:t>Frustración</a:t>
            </a:r>
          </a:p>
          <a:p>
            <a:pPr eaLnBrk="1" fontAlgn="auto" hangingPunct="1">
              <a:lnSpc>
                <a:spcPct val="80000"/>
              </a:lnSpc>
              <a:spcBef>
                <a:spcPts val="600"/>
              </a:spcBef>
              <a:spcAft>
                <a:spcPts val="0"/>
              </a:spcAft>
              <a:defRPr/>
            </a:pPr>
            <a:r>
              <a:rPr lang="es-US" sz="2000" b="0"/>
              <a:t>Delirios o alucinaciones</a:t>
            </a:r>
          </a:p>
          <a:p>
            <a:pPr eaLnBrk="1" fontAlgn="auto" hangingPunct="1">
              <a:lnSpc>
                <a:spcPct val="80000"/>
              </a:lnSpc>
              <a:spcBef>
                <a:spcPts val="600"/>
              </a:spcBef>
              <a:spcAft>
                <a:spcPts val="0"/>
              </a:spcAft>
              <a:defRPr/>
            </a:pPr>
            <a:r>
              <a:rPr lang="es-US" sz="2000" b="0"/>
              <a:t>Abuso sexual o físico</a:t>
            </a:r>
          </a:p>
          <a:p>
            <a:pPr eaLnBrk="1" fontAlgn="auto" hangingPunct="1">
              <a:lnSpc>
                <a:spcPct val="80000"/>
              </a:lnSpc>
              <a:spcBef>
                <a:spcPts val="600"/>
              </a:spcBef>
              <a:spcAft>
                <a:spcPts val="0"/>
              </a:spcAft>
              <a:defRPr/>
            </a:pPr>
            <a:r>
              <a:rPr lang="es-US" sz="2000" b="0"/>
              <a:t>Falta de control interno</a:t>
            </a:r>
          </a:p>
          <a:p>
            <a:pPr eaLnBrk="1" fontAlgn="auto" hangingPunct="1">
              <a:lnSpc>
                <a:spcPct val="80000"/>
              </a:lnSpc>
              <a:spcBef>
                <a:spcPts val="600"/>
              </a:spcBef>
              <a:spcAft>
                <a:spcPts val="0"/>
              </a:spcAft>
              <a:defRPr/>
            </a:pPr>
            <a:endParaRPr lang="en-US" altLang="en-US" sz="2000" dirty="0"/>
          </a:p>
        </p:txBody>
      </p:sp>
      <p:sp>
        <p:nvSpPr>
          <p:cNvPr id="6" name="Footer Placeholder 3">
            <a:extLst>
              <a:ext uri="{FF2B5EF4-FFF2-40B4-BE49-F238E27FC236}">
                <a16:creationId xmlns:a16="http://schemas.microsoft.com/office/drawing/2014/main" id="{6605183D-F59F-4C68-9678-83497DD77CAF}"/>
              </a:ext>
            </a:extLst>
          </p:cNvPr>
          <p:cNvSpPr>
            <a:spLocks noGrp="1"/>
          </p:cNvSpPr>
          <p:nvPr>
            <p:ph type="ftr" sz="quarter" idx="10"/>
          </p:nvPr>
        </p:nvSpPr>
        <p:spPr>
          <a:xfrm>
            <a:off x="609600" y="381000"/>
            <a:ext cx="5105400" cy="304800"/>
          </a:xfrm>
        </p:spPr>
        <p:txBody>
          <a:bodyPr/>
          <a:lstStyle/>
          <a:p>
            <a:pPr>
              <a:defRPr/>
            </a:pPr>
            <a:r>
              <a:rPr lang="es-US"/>
              <a:t>Cómo disminuir la agresividad en el lugar de trabajo</a:t>
            </a:r>
          </a:p>
        </p:txBody>
      </p:sp>
    </p:spTree>
    <p:extLst>
      <p:ext uri="{BB962C8B-B14F-4D97-AF65-F5344CB8AC3E}">
        <p14:creationId xmlns:p14="http://schemas.microsoft.com/office/powerpoint/2010/main" val="20727017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US" dirty="0"/>
              <a:t>Pautas de </a:t>
            </a:r>
            <a:br>
              <a:rPr lang="es-US" dirty="0"/>
            </a:br>
            <a:r>
              <a:rPr lang="es-US" dirty="0"/>
              <a:t>interacción verbal</a:t>
            </a:r>
          </a:p>
        </p:txBody>
      </p:sp>
      <p:sp>
        <p:nvSpPr>
          <p:cNvPr id="4" name="Footer Placeholder 3">
            <a:extLst>
              <a:ext uri="{FF2B5EF4-FFF2-40B4-BE49-F238E27FC236}">
                <a16:creationId xmlns:a16="http://schemas.microsoft.com/office/drawing/2014/main" id="{4B4A699B-BEF8-4B30-BE6A-33E344CE6023}"/>
              </a:ext>
            </a:extLst>
          </p:cNvPr>
          <p:cNvSpPr>
            <a:spLocks noGrp="1"/>
          </p:cNvSpPr>
          <p:nvPr>
            <p:ph type="ftr" sz="quarter" idx="10"/>
          </p:nvPr>
        </p:nvSpPr>
        <p:spPr>
          <a:xfrm>
            <a:off x="609600" y="381000"/>
            <a:ext cx="5105400" cy="304800"/>
          </a:xfrm>
        </p:spPr>
        <p:txBody>
          <a:bodyPr/>
          <a:lstStyle/>
          <a:p>
            <a:pPr>
              <a:defRPr/>
            </a:pPr>
            <a:r>
              <a:rPr lang="es-US"/>
              <a:t>Cómo disminuir la agresividad en el lugar de trabajo</a:t>
            </a:r>
          </a:p>
        </p:txBody>
      </p:sp>
    </p:spTree>
    <p:extLst>
      <p:ext uri="{BB962C8B-B14F-4D97-AF65-F5344CB8AC3E}">
        <p14:creationId xmlns:p14="http://schemas.microsoft.com/office/powerpoint/2010/main" val="29090907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normAutofit fontScale="90000"/>
          </a:bodyPr>
          <a:lstStyle/>
          <a:p>
            <a:r>
              <a:rPr lang="es-US" b="0"/>
              <a:t>Muestren respeto y den el ejemplo de interacciones tranquilas.</a:t>
            </a:r>
          </a:p>
        </p:txBody>
      </p:sp>
      <p:sp>
        <p:nvSpPr>
          <p:cNvPr id="13315" name="Rectangle 3"/>
          <p:cNvSpPr>
            <a:spLocks noGrp="1" noChangeArrowheads="1"/>
          </p:cNvSpPr>
          <p:nvPr>
            <p:ph idx="1"/>
          </p:nvPr>
        </p:nvSpPr>
        <p:spPr>
          <a:xfrm>
            <a:off x="609600" y="1600201"/>
            <a:ext cx="5190699" cy="3957319"/>
          </a:xfrm>
        </p:spPr>
        <p:txBody>
          <a:bodyPr>
            <a:normAutofit/>
          </a:bodyPr>
          <a:lstStyle/>
          <a:p>
            <a:pPr marL="0" indent="0">
              <a:lnSpc>
                <a:spcPct val="90000"/>
              </a:lnSpc>
              <a:buNone/>
            </a:pPr>
            <a:r>
              <a:rPr lang="es-US" dirty="0"/>
              <a:t>Ejemplos: </a:t>
            </a:r>
          </a:p>
          <a:p>
            <a:pPr>
              <a:lnSpc>
                <a:spcPct val="90000"/>
              </a:lnSpc>
            </a:pPr>
            <a:r>
              <a:rPr lang="es-US" b="0" dirty="0"/>
              <a:t>Inclínense hacia adelante. </a:t>
            </a:r>
          </a:p>
          <a:p>
            <a:pPr>
              <a:lnSpc>
                <a:spcPct val="90000"/>
              </a:lnSpc>
            </a:pPr>
            <a:r>
              <a:rPr lang="es-US" b="0" dirty="0"/>
              <a:t>Hagan buen contacto visual. </a:t>
            </a:r>
          </a:p>
          <a:p>
            <a:pPr>
              <a:lnSpc>
                <a:spcPct val="90000"/>
              </a:lnSpc>
            </a:pPr>
            <a:r>
              <a:rPr lang="es-US" b="0" dirty="0"/>
              <a:t>Hablen con un tono de voz </a:t>
            </a:r>
            <a:br>
              <a:rPr lang="es-US" b="0" dirty="0"/>
            </a:br>
            <a:r>
              <a:rPr lang="es-US" b="0" dirty="0"/>
              <a:t>más bajo.</a:t>
            </a:r>
          </a:p>
          <a:p>
            <a:pPr>
              <a:lnSpc>
                <a:spcPct val="90000"/>
              </a:lnSpc>
            </a:pPr>
            <a:r>
              <a:rPr lang="es-US" b="0" dirty="0"/>
              <a:t>Cumplan las promesas.</a:t>
            </a:r>
          </a:p>
          <a:p>
            <a:pPr>
              <a:lnSpc>
                <a:spcPct val="90000"/>
              </a:lnSpc>
            </a:pPr>
            <a:r>
              <a:rPr lang="es-US" dirty="0"/>
              <a:t>Usen los </a:t>
            </a:r>
            <a:r>
              <a:rPr lang="es-US" b="0" dirty="0"/>
              <a:t>pronombres correctos</a:t>
            </a:r>
            <a:r>
              <a:rPr lang="es-US" dirty="0"/>
              <a:t>.</a:t>
            </a:r>
          </a:p>
          <a:p>
            <a:pPr>
              <a:lnSpc>
                <a:spcPct val="90000"/>
              </a:lnSpc>
            </a:pPr>
            <a:r>
              <a:rPr lang="es-US" b="0" dirty="0"/>
              <a:t>Muéstrense tan tranquilas como les gustaría que estén los demás.</a:t>
            </a:r>
          </a:p>
          <a:p>
            <a:pPr>
              <a:lnSpc>
                <a:spcPct val="90000"/>
              </a:lnSpc>
            </a:pPr>
            <a:endParaRPr lang="en-US" altLang="en-US" sz="2000" b="0" dirty="0"/>
          </a:p>
        </p:txBody>
      </p:sp>
      <p:sp>
        <p:nvSpPr>
          <p:cNvPr id="5" name="Footer Placeholder 3">
            <a:extLst>
              <a:ext uri="{FF2B5EF4-FFF2-40B4-BE49-F238E27FC236}">
                <a16:creationId xmlns:a16="http://schemas.microsoft.com/office/drawing/2014/main" id="{CB315250-5197-471B-8590-601E25AA04F2}"/>
              </a:ext>
            </a:extLst>
          </p:cNvPr>
          <p:cNvSpPr>
            <a:spLocks noGrp="1"/>
          </p:cNvSpPr>
          <p:nvPr>
            <p:ph type="ftr" sz="quarter" idx="10"/>
          </p:nvPr>
        </p:nvSpPr>
        <p:spPr>
          <a:xfrm>
            <a:off x="609600" y="381000"/>
            <a:ext cx="5105400" cy="304800"/>
          </a:xfrm>
        </p:spPr>
        <p:txBody>
          <a:bodyPr/>
          <a:lstStyle/>
          <a:p>
            <a:pPr>
              <a:defRPr/>
            </a:pPr>
            <a:r>
              <a:rPr lang="es-US"/>
              <a:t>Cómo disminuir la agresividad en el lugar de trabajo</a:t>
            </a:r>
          </a:p>
        </p:txBody>
      </p:sp>
    </p:spTree>
    <p:extLst>
      <p:ext uri="{BB962C8B-B14F-4D97-AF65-F5344CB8AC3E}">
        <p14:creationId xmlns:p14="http://schemas.microsoft.com/office/powerpoint/2010/main" val="2904201024"/>
      </p:ext>
    </p:extLst>
  </p:cSld>
  <p:clrMapOvr>
    <a:masterClrMapping/>
  </p:clrMapOvr>
</p:sld>
</file>

<file path=ppt/theme/theme1.xml><?xml version="1.0" encoding="utf-8"?>
<a:theme xmlns:a="http://schemas.openxmlformats.org/drawingml/2006/main" name="Blank Presentation">
  <a:themeElements>
    <a:clrScheme name="Custom 1">
      <a:dk1>
        <a:srgbClr val="000000"/>
      </a:dk1>
      <a:lt1>
        <a:srgbClr val="FFFFFF"/>
      </a:lt1>
      <a:dk2>
        <a:srgbClr val="000000"/>
      </a:dk2>
      <a:lt2>
        <a:srgbClr val="808080"/>
      </a:lt2>
      <a:accent1>
        <a:srgbClr val="C00000"/>
      </a:accent1>
      <a:accent2>
        <a:srgbClr val="808080"/>
      </a:accent2>
      <a:accent3>
        <a:srgbClr val="FFFFFF"/>
      </a:accent3>
      <a:accent4>
        <a:srgbClr val="000000"/>
      </a:accent4>
      <a:accent5>
        <a:srgbClr val="D8D8D8"/>
      </a:accent5>
      <a:accent6>
        <a:srgbClr val="BFBFBF"/>
      </a:accent6>
      <a:hlink>
        <a:srgbClr val="FF0000"/>
      </a:hlink>
      <a:folHlink>
        <a:srgbClr val="FF0000"/>
      </a:folHlink>
    </a:clrScheme>
    <a:fontScheme name="Blank Presentation">
      <a:majorFont>
        <a:latin typeface="Arial"/>
        <a:ea typeface="Osaka"/>
        <a:cs typeface=""/>
      </a:majorFont>
      <a:minorFont>
        <a:latin typeface="Arial"/>
        <a:ea typeface="Osaka"/>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a:ln>
              <a:noFill/>
            </a:ln>
            <a:solidFill>
              <a:schemeClr val="tx1"/>
            </a:solidFill>
            <a:effectLst/>
            <a:latin typeface="Arial" charset="0"/>
            <a:ea typeface="Osak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a:ln>
              <a:noFill/>
            </a:ln>
            <a:solidFill>
              <a:schemeClr val="tx1"/>
            </a:solidFill>
            <a:effectLst/>
            <a:latin typeface="Arial" charset="0"/>
            <a:ea typeface="Osaka"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Macintosh HD:Applications:Microsoft Office 2004:Templates:Presentations:Designs:Blank Presentation</Template>
  <TotalTime>1159</TotalTime>
  <Words>4910</Words>
  <Application>Microsoft Office PowerPoint</Application>
  <PresentationFormat>Presentación en pantalla (4:3)</PresentationFormat>
  <Paragraphs>518</Paragraphs>
  <Slides>51</Slides>
  <Notes>50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51</vt:i4>
      </vt:variant>
    </vt:vector>
  </HeadingPairs>
  <TitlesOfParts>
    <vt:vector size="56" baseType="lpstr">
      <vt:lpstr>Arial</vt:lpstr>
      <vt:lpstr>Arial Bold</vt:lpstr>
      <vt:lpstr>Calibri</vt:lpstr>
      <vt:lpstr>Wingdings</vt:lpstr>
      <vt:lpstr>Blank Presentation</vt:lpstr>
      <vt:lpstr>Cómo disminuir la agresividad en el lugar de trabajo</vt:lpstr>
      <vt:lpstr>Objetivos</vt:lpstr>
      <vt:lpstr>Abordar el comportamiento agresivo</vt:lpstr>
      <vt:lpstr>Definición y tipos de agresión</vt:lpstr>
      <vt:lpstr>Presentación de PowerPoint</vt:lpstr>
      <vt:lpstr>Factores relevantes</vt:lpstr>
      <vt:lpstr>Causas de la agresión</vt:lpstr>
      <vt:lpstr>Pautas de  interacción verbal</vt:lpstr>
      <vt:lpstr>Muestren respeto y den el ejemplo de interacciones tranquilas.</vt:lpstr>
      <vt:lpstr>Expliquen su función y las reglas</vt:lpstr>
      <vt:lpstr>Escuchen, tómense tiempo, repitan lo que comprenden de la situación.</vt:lpstr>
      <vt:lpstr>No se dejen provocar por el estado emocional del otro.</vt:lpstr>
      <vt:lpstr>Lleguen a un acuerdo con el cliente sobre  el problema, validen la dificultad.</vt:lpstr>
      <vt:lpstr>Exploren las opciones</vt:lpstr>
      <vt:lpstr>Sean el puente hacia la siguiente persona  o actividad.</vt:lpstr>
      <vt:lpstr>Opciones de respuesta verbal</vt:lpstr>
      <vt:lpstr>Aclaración</vt:lpstr>
      <vt:lpstr>Paráfrasis</vt:lpstr>
      <vt:lpstr>Reflexión</vt:lpstr>
      <vt:lpstr>Resumen</vt:lpstr>
      <vt:lpstr>Respuestas en forma de acciones</vt:lpstr>
      <vt:lpstr>Sondeo</vt:lpstr>
      <vt:lpstr>Confrontación</vt:lpstr>
      <vt:lpstr>Interpretación </vt:lpstr>
      <vt:lpstr>Dar información</vt:lpstr>
      <vt:lpstr>Consideraciones especiales:  agresión verbal</vt:lpstr>
      <vt:lpstr>Estar de acuerdo</vt:lpstr>
      <vt:lpstr>Discúlpense</vt:lpstr>
      <vt:lpstr>Pretendan que no están al tanto</vt:lpstr>
      <vt:lpstr>Eviten razonar y explicar</vt:lpstr>
      <vt:lpstr>Aléjense</vt:lpstr>
      <vt:lpstr>Consideraciones especiales</vt:lpstr>
      <vt:lpstr>Ejemplo de caso</vt:lpstr>
      <vt:lpstr>Sondeo</vt:lpstr>
      <vt:lpstr>Cómo manejar  la situación</vt:lpstr>
      <vt:lpstr>Variables que controlar</vt:lpstr>
      <vt:lpstr>Ustedes mismas</vt:lpstr>
      <vt:lpstr>El cliente</vt:lpstr>
      <vt:lpstr>Otras personas</vt:lpstr>
      <vt:lpstr>Entorno</vt:lpstr>
      <vt:lpstr>Fases de un incidente agresivo</vt:lpstr>
      <vt:lpstr>Preparación </vt:lpstr>
      <vt:lpstr> Intervención </vt:lpstr>
      <vt:lpstr>Intervención: reducir la agresividad </vt:lpstr>
      <vt:lpstr>Intervención: reducir la agresividad </vt:lpstr>
      <vt:lpstr>Documentación, procesamiento, supervisión</vt:lpstr>
      <vt:lpstr>Trabajo en equipos</vt:lpstr>
      <vt:lpstr>Trabajo en equipos</vt:lpstr>
      <vt:lpstr>Trabajo en equipos</vt:lpstr>
      <vt:lpstr>Resumen</vt:lpstr>
      <vt:lpstr>Referencias</vt:lpstr>
    </vt:vector>
  </TitlesOfParts>
  <Company>user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DS1</cp:lastModifiedBy>
  <cp:revision>96</cp:revision>
  <cp:lastPrinted>1904-01-01T00:00:00Z</cp:lastPrinted>
  <dcterms:created xsi:type="dcterms:W3CDTF">2008-01-28T19:49:47Z</dcterms:created>
  <dcterms:modified xsi:type="dcterms:W3CDTF">2020-07-21T18:48:07Z</dcterms:modified>
</cp:coreProperties>
</file>