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0" r:id="rId2"/>
    <p:sldMasterId id="2147483653" r:id="rId3"/>
    <p:sldMasterId id="2147483657" r:id="rId4"/>
    <p:sldMasterId id="2147483659" r:id="rId5"/>
    <p:sldMasterId id="2147483661" r:id="rId6"/>
    <p:sldMasterId id="2147483663" r:id="rId7"/>
    <p:sldMasterId id="2147483665" r:id="rId8"/>
  </p:sldMasterIdLst>
  <p:notesMasterIdLst>
    <p:notesMasterId r:id="rId2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33" roundtripDataSignature="AMtx7mje8isdvieWGMqkzXwS3jTAqcmd1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41C22A-A257-4830-B316-471AAE7AAAEE}">
  <a:tblStyle styleId="{D641C22A-A257-4830-B316-471AAE7AAAEE}"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57" autoAdjust="0"/>
  </p:normalViewPr>
  <p:slideViewPr>
    <p:cSldViewPr snapToGrid="0">
      <p:cViewPr varScale="1">
        <p:scale>
          <a:sx n="55" d="100"/>
          <a:sy n="55" d="100"/>
        </p:scale>
        <p:origin x="744" y="78"/>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36"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5" Type="http://schemas.openxmlformats.org/officeDocument/2006/relationships/viewProps" Target="viewProps.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‹Nº›</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0071802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preventionaccess.org/"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thebody.com/"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
        <p:nvSpPr>
          <p:cNvPr id="146" name="Google Shape;14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7" name="Google Shape;147;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dirty="0"/>
              <a:t>This session will build upon your knowledge of HIV medication and treatment. </a:t>
            </a:r>
            <a:endParaRPr dirty="0"/>
          </a:p>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4227104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200" dirty="0"/>
              <a:t>Clinical data show that the regimen’s antiviral efficacy, tolerability profile and limited drug interactions offer an effective new treatment option for a range of people with HIV. </a:t>
            </a:r>
            <a:endParaRPr sz="1200" dirty="0"/>
          </a:p>
          <a:p>
            <a:pPr marL="457200" lvl="0" indent="-228600" algn="l" rtl="0">
              <a:lnSpc>
                <a:spcPct val="100000"/>
              </a:lnSpc>
              <a:spcBef>
                <a:spcPts val="0"/>
              </a:spcBef>
              <a:spcAft>
                <a:spcPts val="0"/>
              </a:spcAft>
              <a:buSzPts val="1400"/>
              <a:buNone/>
            </a:pPr>
            <a:r>
              <a:rPr lang="en-US" sz="1200" dirty="0"/>
              <a:t>In clinical trials through 48 weeks, no patients taking </a:t>
            </a:r>
            <a:r>
              <a:rPr lang="en-US" sz="1200" dirty="0" err="1"/>
              <a:t>Biktarvy</a:t>
            </a:r>
            <a:r>
              <a:rPr lang="en-US" sz="1200" dirty="0"/>
              <a:t> developed what is called treatment-emergent resistance. </a:t>
            </a:r>
            <a:endParaRPr dirty="0"/>
          </a:p>
          <a:p>
            <a:pPr marL="45720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Review STR dosing considerations and side effects of the older regimens and the newer agents.</a:t>
            </a:r>
            <a:endParaRPr sz="1200" dirty="0"/>
          </a:p>
        </p:txBody>
      </p:sp>
      <p:sp>
        <p:nvSpPr>
          <p:cNvPr id="222" name="Google Shape;22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175537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sz="1200" b="0" i="0" u="none" strike="noStrike" cap="none" dirty="0" err="1">
                <a:solidFill>
                  <a:srgbClr val="000000"/>
                </a:solidFill>
                <a:latin typeface="Arial"/>
                <a:ea typeface="Arial"/>
                <a:cs typeface="Arial"/>
                <a:sym typeface="Arial"/>
              </a:rPr>
              <a:t>Juluca</a:t>
            </a:r>
            <a:r>
              <a:rPr lang="en-US" sz="1200" b="0" i="0" u="none" strike="noStrike" cap="none" dirty="0">
                <a:solidFill>
                  <a:srgbClr val="000000"/>
                </a:solidFill>
                <a:latin typeface="Arial"/>
                <a:ea typeface="Arial"/>
                <a:cs typeface="Arial"/>
                <a:sym typeface="Arial"/>
              </a:rPr>
              <a:t> is the first two-drug regimen (integrase and non-nucleoside reverse transcriptase inhibitor) to be approved. Studies have proven that the two-drug regimen is just as effective as the previous standard of care with a three-drug regimen. </a:t>
            </a:r>
            <a:endParaRPr sz="1200"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The most common side effects are headache and diarrhea, occurring in 2% of patients.</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err="1"/>
              <a:t>Juluca’s</a:t>
            </a:r>
            <a:r>
              <a:rPr lang="en-US" sz="1200" dirty="0"/>
              <a:t> safety and efficacy in adults were evaluated in two clinical trials of 1,024 participants whose virus was suppressed on their current anti-HIV drugs. Participants were randomly assigned to</a:t>
            </a:r>
            <a:endParaRPr dirty="0"/>
          </a:p>
          <a:p>
            <a:pPr marL="457200" marR="0" lvl="0" indent="-228600" algn="l" rtl="0">
              <a:lnSpc>
                <a:spcPct val="100000"/>
              </a:lnSpc>
              <a:spcBef>
                <a:spcPts val="0"/>
              </a:spcBef>
              <a:spcAft>
                <a:spcPts val="0"/>
              </a:spcAft>
              <a:buSzPts val="1400"/>
              <a:buNone/>
            </a:pPr>
            <a:r>
              <a:rPr lang="en-US" sz="1200" dirty="0"/>
              <a:t>continue their current anti-HIV drugs or to switch to </a:t>
            </a:r>
            <a:r>
              <a:rPr lang="en-US" sz="1200" dirty="0" err="1"/>
              <a:t>Juluca</a:t>
            </a:r>
            <a:r>
              <a:rPr lang="en-US" sz="1200" dirty="0"/>
              <a:t>. Results showed </a:t>
            </a:r>
            <a:r>
              <a:rPr lang="en-US" sz="1200" dirty="0" err="1"/>
              <a:t>Juluca</a:t>
            </a:r>
            <a:r>
              <a:rPr lang="en-US" sz="1200" dirty="0"/>
              <a:t> was effective in keeping the virus suppressed and comparable to those who continued their current anti-HIV drugs. </a:t>
            </a:r>
            <a:endParaRPr dirty="0"/>
          </a:p>
        </p:txBody>
      </p:sp>
      <p:sp>
        <p:nvSpPr>
          <p:cNvPr id="230" name="Google Shape;23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960136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endParaRPr sz="1200"/>
          </a:p>
          <a:p>
            <a:pPr marL="457200" lvl="0" indent="-228600" algn="l" rtl="0">
              <a:lnSpc>
                <a:spcPct val="100000"/>
              </a:lnSpc>
              <a:spcBef>
                <a:spcPts val="0"/>
              </a:spcBef>
              <a:spcAft>
                <a:spcPts val="0"/>
              </a:spcAft>
              <a:buSzPts val="1400"/>
              <a:buNone/>
            </a:pPr>
            <a:r>
              <a:rPr lang="en-US" sz="1200"/>
              <a:t>Review slide. A simplified regimen provides the option to reduce the number of anti-retrovirals a patient takes, while maintaining the efficacy of a traditional three-drug regimen.</a:t>
            </a:r>
            <a:endParaRPr/>
          </a:p>
          <a:p>
            <a:pPr marL="457200" lvl="0" indent="-228600" algn="l" rtl="0">
              <a:lnSpc>
                <a:spcPct val="100000"/>
              </a:lnSpc>
              <a:spcBef>
                <a:spcPts val="0"/>
              </a:spcBef>
              <a:spcAft>
                <a:spcPts val="0"/>
              </a:spcAft>
              <a:buSzPts val="1400"/>
              <a:buNone/>
            </a:pPr>
            <a:endParaRPr sz="1200"/>
          </a:p>
          <a:p>
            <a:pPr marL="457200" lvl="0" indent="-228600" algn="l" rtl="0">
              <a:lnSpc>
                <a:spcPct val="100000"/>
              </a:lnSpc>
              <a:spcBef>
                <a:spcPts val="0"/>
              </a:spcBef>
              <a:spcAft>
                <a:spcPts val="0"/>
              </a:spcAft>
              <a:buSzPts val="1400"/>
              <a:buNone/>
            </a:pPr>
            <a:r>
              <a:rPr lang="en-US" sz="1200"/>
              <a:t>Hepatotoxicity comes from the dolutegravir component and depressive disorder comes from the rilpivirine component. </a:t>
            </a:r>
            <a:endParaRPr/>
          </a:p>
          <a:p>
            <a:pPr marL="457200" lvl="0" indent="-228600" algn="l" rtl="0">
              <a:lnSpc>
                <a:spcPct val="100000"/>
              </a:lnSpc>
              <a:spcBef>
                <a:spcPts val="0"/>
              </a:spcBef>
              <a:spcAft>
                <a:spcPts val="0"/>
              </a:spcAft>
              <a:buSzPts val="1400"/>
              <a:buNone/>
            </a:pPr>
            <a:endParaRPr sz="1200"/>
          </a:p>
          <a:p>
            <a:pPr marL="457200" lvl="0" indent="-228600" algn="l" rtl="0">
              <a:lnSpc>
                <a:spcPct val="100000"/>
              </a:lnSpc>
              <a:spcBef>
                <a:spcPts val="0"/>
              </a:spcBef>
              <a:spcAft>
                <a:spcPts val="0"/>
              </a:spcAft>
              <a:buSzPts val="1400"/>
              <a:buNone/>
            </a:pPr>
            <a:r>
              <a:rPr lang="en-US" sz="1200"/>
              <a:t>As mentioned before, rilpivirine requires a basic environment for maximal absorption. It’s important for patients to avoid acid-reducing drugs such as proton pump inhibitors and H2 blockers. </a:t>
            </a:r>
            <a:endParaRPr/>
          </a:p>
          <a:p>
            <a:pPr marL="0" lvl="0" indent="0" algn="l" rtl="0">
              <a:lnSpc>
                <a:spcPct val="100000"/>
              </a:lnSpc>
              <a:spcBef>
                <a:spcPts val="0"/>
              </a:spcBef>
              <a:spcAft>
                <a:spcPts val="0"/>
              </a:spcAft>
              <a:buSzPts val="1400"/>
              <a:buNone/>
            </a:pPr>
            <a:endParaRPr sz="1200"/>
          </a:p>
        </p:txBody>
      </p:sp>
      <p:sp>
        <p:nvSpPr>
          <p:cNvPr id="239" name="Google Shape;239;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61956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3: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13</a:t>
            </a:fld>
            <a:endParaRPr sz="1400" b="0" i="0" u="none" strike="noStrike" cap="none">
              <a:solidFill>
                <a:srgbClr val="000000"/>
              </a:solidFill>
              <a:latin typeface="Arial"/>
              <a:ea typeface="Arial"/>
              <a:cs typeface="Arial"/>
              <a:sym typeface="Arial"/>
            </a:endParaRPr>
          </a:p>
        </p:txBody>
      </p:sp>
      <p:sp>
        <p:nvSpPr>
          <p:cNvPr id="247" name="Google Shape;24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8" name="Google Shape;248;p13:notes"/>
          <p:cNvSpPr txBox="1">
            <a:spLocks noGrp="1"/>
          </p:cNvSpPr>
          <p:nvPr>
            <p:ph type="body" idx="1"/>
          </p:nvPr>
        </p:nvSpPr>
        <p:spPr>
          <a:xfrm>
            <a:off x="952500" y="4057649"/>
            <a:ext cx="5029200" cy="4714875"/>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It is difficult to determine with the high efficacy, safety, tolerability and the convenience of STRs where and to what extent improvements can be made. However, considering the vast advancements in treatment that have already occurred, it may be naïve to think that the current approach to HIV treatment is the best and only way.  </a:t>
            </a:r>
            <a:endParaRPr dirty="0"/>
          </a:p>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 </a:t>
            </a:r>
            <a:endParaRPr dirty="0"/>
          </a:p>
          <a:p>
            <a:pPr marL="457200" marR="0" lvl="0" indent="-228600" algn="l" rtl="0">
              <a:lnSpc>
                <a:spcPct val="100000"/>
              </a:lnSpc>
              <a:spcBef>
                <a:spcPts val="0"/>
              </a:spcBef>
              <a:spcAft>
                <a:spcPts val="0"/>
              </a:spcAft>
              <a:buSzPts val="1400"/>
              <a:buNone/>
            </a:pPr>
            <a:r>
              <a:rPr lang="en-US" sz="900" dirty="0"/>
              <a:t>HIV therapy has evolved considerably since the disease was first discovered. Initially, treatment consisted of multiple tablets per day then changed to three-drug single tablet regimens. Now, a recent two-drug regimen has been approved and injectable medications are being studied. </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err="1"/>
              <a:t>Cabotegravir</a:t>
            </a:r>
            <a:r>
              <a:rPr lang="en-US" sz="900" dirty="0"/>
              <a:t>, an integrase inhibitor, is currently in phase 3 trials. Clinical trials have shown two long-acting injectable </a:t>
            </a:r>
            <a:r>
              <a:rPr lang="en-US" sz="900" dirty="0" err="1"/>
              <a:t>antiretrovirals</a:t>
            </a:r>
            <a:r>
              <a:rPr lang="en-US" sz="900" dirty="0"/>
              <a:t>, </a:t>
            </a:r>
            <a:r>
              <a:rPr lang="en-US" sz="900" dirty="0" err="1"/>
              <a:t>cabotegravir</a:t>
            </a:r>
            <a:r>
              <a:rPr lang="en-US" sz="900" dirty="0"/>
              <a:t> and </a:t>
            </a:r>
            <a:r>
              <a:rPr lang="en-US" sz="900" dirty="0" err="1"/>
              <a:t>rilpivirine</a:t>
            </a:r>
            <a:r>
              <a:rPr lang="en-US" sz="900" dirty="0"/>
              <a:t>, administered once every 4 or 8 weeks, maintained viral suppression in about 90% of people who started therapy with an undetectable viral load.  In the study, patients were given injectable ART as a maintenance therapy over 96 weeks once they had achieved viral suppression after 20 weeks of daily oral medication.  The potential for a long-acting injectable ART could ease the burden faced by people with HIV of having to take daily oral medication lifelong to manage the disease. Phase 3 trials are ongoing and are needed to confirm the results, and further trials will be needed in wider groups of patients to generalize the findings.</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a:t>Long-acting </a:t>
            </a:r>
            <a:r>
              <a:rPr lang="en-US" sz="900" dirty="0" err="1"/>
              <a:t>cabotegravir</a:t>
            </a:r>
            <a:r>
              <a:rPr lang="en-US" sz="900" dirty="0"/>
              <a:t> and </a:t>
            </a:r>
            <a:r>
              <a:rPr lang="en-US" sz="900" dirty="0" err="1"/>
              <a:t>rilpivirine</a:t>
            </a:r>
            <a:r>
              <a:rPr lang="en-US" sz="900" dirty="0"/>
              <a:t> are also being studied for HIV prevention. </a:t>
            </a:r>
            <a:r>
              <a:rPr lang="en-US" sz="900" dirty="0" err="1"/>
              <a:t>Cabotegravir</a:t>
            </a:r>
            <a:r>
              <a:rPr lang="en-US" sz="900" dirty="0"/>
              <a:t> injections given every 8 weeks produced high enough drug levels in both men and women to offer protection against HIV, although a larger dose every 12 weeks fell short of this threshold. </a:t>
            </a:r>
            <a:r>
              <a:rPr lang="en-US" sz="900" dirty="0" err="1"/>
              <a:t>Rilpivirine</a:t>
            </a:r>
            <a:r>
              <a:rPr lang="en-US" sz="900" dirty="0"/>
              <a:t> did not fare so well as a solo </a:t>
            </a:r>
            <a:r>
              <a:rPr lang="en-US" sz="900" dirty="0" err="1"/>
              <a:t>PrEP</a:t>
            </a:r>
            <a:r>
              <a:rPr lang="en-US" sz="900" dirty="0"/>
              <a:t> candidate, failing to consistently reach high levels enough to offer protection against HIV in a phase 1 study. Development of injectable </a:t>
            </a:r>
            <a:r>
              <a:rPr lang="en-US" sz="900" dirty="0" err="1"/>
              <a:t>rilpivirine</a:t>
            </a:r>
            <a:r>
              <a:rPr lang="en-US" sz="900" dirty="0"/>
              <a:t> was therefore stopped. Adherence to an HIV regimen gives HIV medicines the chance to do their job: to prevent HIV from multiplying and destroying the immune system.</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a:t>Taking HIV medication every day prevents HIV from multiplying, which reduces the risk that HIV will mutate and produce drug-resistant HIV.</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SzPts val="1400"/>
              <a:buNone/>
            </a:pPr>
            <a:r>
              <a:rPr lang="en-US" sz="900" dirty="0"/>
              <a:t>Tips to help maintain adherence:</a:t>
            </a:r>
            <a:endParaRPr dirty="0"/>
          </a:p>
          <a:p>
            <a:pPr marL="457200" lvl="0" indent="-228600" algn="l" rtl="0">
              <a:lnSpc>
                <a:spcPct val="100000"/>
              </a:lnSpc>
              <a:spcBef>
                <a:spcPts val="0"/>
              </a:spcBef>
              <a:spcAft>
                <a:spcPts val="0"/>
              </a:spcAft>
              <a:buSzPts val="1400"/>
              <a:buFont typeface="Arial"/>
              <a:buChar char="•"/>
            </a:pPr>
            <a:r>
              <a:rPr lang="en-US" sz="900" dirty="0"/>
              <a:t>7-day pill box</a:t>
            </a:r>
            <a:endParaRPr dirty="0"/>
          </a:p>
          <a:p>
            <a:pPr marL="457200" lvl="0" indent="-228600" algn="l" rtl="0">
              <a:lnSpc>
                <a:spcPct val="100000"/>
              </a:lnSpc>
              <a:spcBef>
                <a:spcPts val="0"/>
              </a:spcBef>
              <a:spcAft>
                <a:spcPts val="0"/>
              </a:spcAft>
              <a:buSzPts val="1400"/>
              <a:buFont typeface="Arial"/>
              <a:buChar char="•"/>
            </a:pPr>
            <a:r>
              <a:rPr lang="en-US" sz="900" dirty="0"/>
              <a:t>Setting daily pill reminders on a smartphone</a:t>
            </a:r>
            <a:endParaRPr dirty="0"/>
          </a:p>
          <a:p>
            <a:pPr marL="457200" lvl="0" indent="-228600" algn="l" rtl="0">
              <a:lnSpc>
                <a:spcPct val="100000"/>
              </a:lnSpc>
              <a:spcBef>
                <a:spcPts val="0"/>
              </a:spcBef>
              <a:spcAft>
                <a:spcPts val="0"/>
              </a:spcAft>
              <a:buSzPts val="1400"/>
              <a:buFont typeface="Arial"/>
              <a:buChar char="•"/>
            </a:pPr>
            <a:r>
              <a:rPr lang="en-US" sz="900" dirty="0"/>
              <a:t>Set up automatic refills at your pharmacy; your medicine will be ready when you need it, and you won’t run out</a:t>
            </a:r>
            <a:endParaRPr dirty="0"/>
          </a:p>
          <a:p>
            <a:pPr marL="457200" lvl="0" indent="-228600" algn="l" rtl="0">
              <a:lnSpc>
                <a:spcPct val="100000"/>
              </a:lnSpc>
              <a:spcBef>
                <a:spcPts val="0"/>
              </a:spcBef>
              <a:spcAft>
                <a:spcPts val="0"/>
              </a:spcAft>
              <a:buSzPts val="1400"/>
              <a:buNone/>
            </a:pPr>
            <a:endParaRPr sz="1800" b="0" i="0" u="none" strike="noStrike" cap="none" dirty="0">
              <a:solidFill>
                <a:srgbClr val="000000"/>
              </a:solidFill>
              <a:latin typeface="Arial"/>
              <a:ea typeface="Arial"/>
              <a:cs typeface="Arial"/>
              <a:sym typeface="Arial"/>
            </a:endParaRPr>
          </a:p>
          <a:p>
            <a:pPr marL="457200" lvl="0" indent="-228600" algn="l" rtl="0">
              <a:lnSpc>
                <a:spcPct val="100000"/>
              </a:lnSpc>
              <a:spcBef>
                <a:spcPts val="0"/>
              </a:spcBef>
              <a:spcAft>
                <a:spcPts val="0"/>
              </a:spcAft>
              <a:buSzPts val="1400"/>
              <a:buNone/>
            </a:pPr>
            <a:r>
              <a:rPr lang="en-US" sz="1800" b="0" i="0" u="none" strike="noStrike" cap="none" dirty="0" err="1">
                <a:solidFill>
                  <a:srgbClr val="000000"/>
                </a:solidFill>
                <a:latin typeface="Arial"/>
                <a:ea typeface="Arial"/>
                <a:cs typeface="Arial"/>
                <a:sym typeface="Arial"/>
              </a:rPr>
              <a:t>Cimduo</a:t>
            </a:r>
            <a:r>
              <a:rPr lang="en-US" sz="1800" b="0" i="0" u="none" strike="noStrike" cap="none" dirty="0">
                <a:solidFill>
                  <a:srgbClr val="000000"/>
                </a:solidFill>
                <a:latin typeface="Arial"/>
                <a:ea typeface="Arial"/>
                <a:cs typeface="Arial"/>
                <a:sym typeface="Arial"/>
              </a:rPr>
              <a:t>, is the first over-the-counter medication and is being marketed to be similar to </a:t>
            </a:r>
            <a:r>
              <a:rPr lang="en-US" sz="1800" b="0" i="0" u="none" strike="noStrike" cap="none" dirty="0" err="1">
                <a:solidFill>
                  <a:srgbClr val="000000"/>
                </a:solidFill>
                <a:latin typeface="Arial"/>
                <a:ea typeface="Arial"/>
                <a:cs typeface="Arial"/>
                <a:sym typeface="Arial"/>
              </a:rPr>
              <a:t>Truvada</a:t>
            </a:r>
            <a:r>
              <a:rPr lang="en-US" sz="1800" b="0" i="0" u="none" strike="noStrike" cap="none" dirty="0">
                <a:solidFill>
                  <a:srgbClr val="000000"/>
                </a:solidFill>
                <a:latin typeface="Arial"/>
                <a:ea typeface="Arial"/>
                <a:cs typeface="Arial"/>
                <a:sym typeface="Arial"/>
              </a:rPr>
              <a:t>, however, research has not been done on this medication for use as a </a:t>
            </a:r>
            <a:r>
              <a:rPr lang="en-US" sz="1800" b="0" i="0" u="none" strike="noStrike" cap="none" dirty="0" err="1">
                <a:solidFill>
                  <a:srgbClr val="000000"/>
                </a:solidFill>
                <a:latin typeface="Arial"/>
                <a:ea typeface="Arial"/>
                <a:cs typeface="Arial"/>
                <a:sym typeface="Arial"/>
              </a:rPr>
              <a:t>PrEP</a:t>
            </a:r>
            <a:r>
              <a:rPr lang="en-US" sz="1800" b="0" i="0" u="none" strike="noStrike" cap="none" dirty="0">
                <a:solidFill>
                  <a:srgbClr val="000000"/>
                </a:solidFill>
                <a:latin typeface="Arial"/>
                <a:ea typeface="Arial"/>
                <a:cs typeface="Arial"/>
                <a:sym typeface="Arial"/>
              </a:rPr>
              <a:t> drug. It is also important to know that it is not an exact formulation of </a:t>
            </a:r>
            <a:r>
              <a:rPr lang="en-US" sz="1800" b="0" i="0" u="none" strike="noStrike" cap="none" dirty="0" err="1">
                <a:solidFill>
                  <a:srgbClr val="000000"/>
                </a:solidFill>
                <a:latin typeface="Arial"/>
                <a:ea typeface="Arial"/>
                <a:cs typeface="Arial"/>
                <a:sym typeface="Arial"/>
              </a:rPr>
              <a:t>Truvada</a:t>
            </a:r>
            <a:r>
              <a:rPr lang="en-US" sz="1800" b="0" i="0" u="none" strike="noStrike" cap="none" dirty="0">
                <a:solidFill>
                  <a:srgbClr val="000000"/>
                </a:solidFill>
                <a:latin typeface="Arial"/>
                <a:ea typeface="Arial"/>
                <a:cs typeface="Arial"/>
                <a:sym typeface="Arial"/>
              </a:rPr>
              <a:t>. An over the counter option may prove beneficial for some.</a:t>
            </a:r>
            <a:endParaRPr sz="2400" b="0" i="0" u="none" strike="noStrike" cap="none" dirty="0">
              <a:solidFill>
                <a:srgbClr val="000000"/>
              </a:solidFill>
              <a:latin typeface="Arial"/>
              <a:ea typeface="Arial"/>
              <a:cs typeface="Arial"/>
              <a:sym typeface="Arial"/>
            </a:endParaRPr>
          </a:p>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 </a:t>
            </a:r>
            <a:endParaRPr sz="2400" b="0" i="0" u="none" strike="noStrike" cap="none" dirty="0">
              <a:solidFill>
                <a:srgbClr val="000000"/>
              </a:solidFill>
              <a:latin typeface="Arial"/>
              <a:ea typeface="Arial"/>
              <a:cs typeface="Arial"/>
              <a:sym typeface="Arial"/>
            </a:endParaRPr>
          </a:p>
          <a:p>
            <a:pPr marL="1371600" lvl="2" indent="-228600" algn="l" rtl="0">
              <a:lnSpc>
                <a:spcPct val="100000"/>
              </a:lnSpc>
              <a:spcBef>
                <a:spcPts val="0"/>
              </a:spcBef>
              <a:spcAft>
                <a:spcPts val="0"/>
              </a:spcAft>
              <a:buSzPts val="1400"/>
              <a:buNone/>
            </a:pPr>
            <a:endParaRPr sz="900" dirty="0"/>
          </a:p>
        </p:txBody>
      </p:sp>
    </p:spTree>
    <p:extLst>
      <p:ext uri="{BB962C8B-B14F-4D97-AF65-F5344CB8AC3E}">
        <p14:creationId xmlns:p14="http://schemas.microsoft.com/office/powerpoint/2010/main" val="992424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6" name="Google Shape;256;p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000" b="0" i="0" u="none" strike="noStrike" cap="none" dirty="0">
                <a:solidFill>
                  <a:srgbClr val="000000"/>
                </a:solidFill>
                <a:latin typeface="Arial"/>
                <a:ea typeface="Arial"/>
                <a:cs typeface="Arial"/>
                <a:sym typeface="Arial"/>
              </a:rPr>
              <a:t>Review the slide. </a:t>
            </a:r>
            <a:endParaRPr sz="1000" dirty="0"/>
          </a:p>
          <a:p>
            <a:pPr marL="457200" marR="0" lvl="0" indent="-228600" algn="l" rtl="0">
              <a:lnSpc>
                <a:spcPct val="100000"/>
              </a:lnSpc>
              <a:spcBef>
                <a:spcPts val="0"/>
              </a:spcBef>
              <a:spcAft>
                <a:spcPts val="0"/>
              </a:spcAft>
              <a:buSzPts val="1400"/>
              <a:buNone/>
            </a:pPr>
            <a:endParaRPr sz="1000" dirty="0"/>
          </a:p>
          <a:p>
            <a:pPr marL="457200" marR="0" lvl="0" indent="-228600" algn="l" rtl="0">
              <a:lnSpc>
                <a:spcPct val="100000"/>
              </a:lnSpc>
              <a:spcBef>
                <a:spcPts val="0"/>
              </a:spcBef>
              <a:spcAft>
                <a:spcPts val="0"/>
              </a:spcAft>
              <a:buSzPts val="1400"/>
              <a:buNone/>
            </a:pPr>
            <a:r>
              <a:rPr lang="en-US" sz="1000" dirty="0" err="1"/>
              <a:t>Truvada</a:t>
            </a:r>
            <a:r>
              <a:rPr lang="en-US" sz="1000" dirty="0"/>
              <a:t> is FDA approved for adults at high risk for infection. </a:t>
            </a:r>
            <a:r>
              <a:rPr lang="en-US" sz="1000" dirty="0" err="1"/>
              <a:t>Descovy</a:t>
            </a:r>
            <a:r>
              <a:rPr lang="en-US" sz="1000" dirty="0"/>
              <a:t>, which is an updated take on </a:t>
            </a:r>
            <a:r>
              <a:rPr lang="en-US" sz="1000" dirty="0" err="1"/>
              <a:t>Truvada</a:t>
            </a:r>
            <a:r>
              <a:rPr lang="en-US" sz="1000" dirty="0"/>
              <a:t>, is not approved for </a:t>
            </a:r>
            <a:r>
              <a:rPr lang="en-US" sz="1000" dirty="0" err="1"/>
              <a:t>PrEP.</a:t>
            </a:r>
            <a:r>
              <a:rPr lang="en-US" sz="1000" dirty="0"/>
              <a:t>  Researchers estimate that many years of clinical trials are yet required before </a:t>
            </a:r>
            <a:r>
              <a:rPr lang="en-US" sz="1000" dirty="0" err="1"/>
              <a:t>Descovy</a:t>
            </a:r>
            <a:r>
              <a:rPr lang="en-US" sz="1000" dirty="0"/>
              <a:t> could be approved as </a:t>
            </a:r>
            <a:r>
              <a:rPr lang="en-US" sz="1000" dirty="0" err="1"/>
              <a:t>PrEP.</a:t>
            </a:r>
            <a:r>
              <a:rPr lang="en-US" sz="1000" dirty="0"/>
              <a:t> The estimated approval date is September of 2020.</a:t>
            </a:r>
            <a:endParaRPr dirty="0"/>
          </a:p>
          <a:p>
            <a:pPr marL="457200" marR="0" lvl="0" indent="-228600" algn="l" rtl="0">
              <a:lnSpc>
                <a:spcPct val="100000"/>
              </a:lnSpc>
              <a:spcBef>
                <a:spcPts val="0"/>
              </a:spcBef>
              <a:spcAft>
                <a:spcPts val="0"/>
              </a:spcAft>
              <a:buSzPts val="1400"/>
              <a:buNone/>
            </a:pPr>
            <a:endParaRPr sz="1000" dirty="0"/>
          </a:p>
          <a:p>
            <a:pPr marL="457200" marR="0" lvl="0" indent="-228600" algn="l" rtl="0">
              <a:lnSpc>
                <a:spcPct val="100000"/>
              </a:lnSpc>
              <a:spcBef>
                <a:spcPts val="0"/>
              </a:spcBef>
              <a:spcAft>
                <a:spcPts val="0"/>
              </a:spcAft>
              <a:buSzPts val="1400"/>
              <a:buNone/>
            </a:pPr>
            <a:r>
              <a:rPr lang="en-US" sz="1000" dirty="0"/>
              <a:t>To take </a:t>
            </a:r>
            <a:r>
              <a:rPr lang="en-US" sz="1000" dirty="0" err="1"/>
              <a:t>PrEP</a:t>
            </a:r>
            <a:r>
              <a:rPr lang="en-US" sz="1000" dirty="0"/>
              <a:t>, one must be HIV negative upon initiation and get tested every three months.</a:t>
            </a:r>
            <a:endParaRPr dirty="0"/>
          </a:p>
          <a:p>
            <a:pPr marL="457200" marR="0" lvl="0" indent="-228600" algn="l" rtl="0">
              <a:lnSpc>
                <a:spcPct val="100000"/>
              </a:lnSpc>
              <a:spcBef>
                <a:spcPts val="0"/>
              </a:spcBef>
              <a:spcAft>
                <a:spcPts val="0"/>
              </a:spcAft>
              <a:buSzPts val="1400"/>
              <a:buNone/>
            </a:pPr>
            <a:endParaRPr sz="1000" dirty="0"/>
          </a:p>
          <a:p>
            <a:pPr marL="457200" marR="0" lvl="0" indent="-228600" algn="l" rtl="0">
              <a:lnSpc>
                <a:spcPct val="100000"/>
              </a:lnSpc>
              <a:spcBef>
                <a:spcPts val="0"/>
              </a:spcBef>
              <a:spcAft>
                <a:spcPts val="0"/>
              </a:spcAft>
              <a:buSzPts val="1400"/>
              <a:buNone/>
            </a:pPr>
            <a:r>
              <a:rPr lang="en-US" sz="1000" dirty="0"/>
              <a:t>Take one pill once a day, and if you are exposed, it will prevent HIV. Often used in situations where one person in a couple is living with HIV and the other is not. </a:t>
            </a:r>
            <a:endParaRPr dirty="0"/>
          </a:p>
          <a:p>
            <a:pPr marL="0" lvl="0" indent="0" algn="l" rtl="0">
              <a:lnSpc>
                <a:spcPct val="100000"/>
              </a:lnSpc>
              <a:spcBef>
                <a:spcPts val="0"/>
              </a:spcBef>
              <a:spcAft>
                <a:spcPts val="0"/>
              </a:spcAft>
              <a:buSzPts val="1800"/>
              <a:buNone/>
            </a:pPr>
            <a:endParaRPr sz="1000" dirty="0"/>
          </a:p>
          <a:p>
            <a:pPr marL="0" lvl="0" indent="0" algn="l" rtl="0">
              <a:lnSpc>
                <a:spcPct val="100000"/>
              </a:lnSpc>
              <a:spcBef>
                <a:spcPts val="0"/>
              </a:spcBef>
              <a:spcAft>
                <a:spcPts val="0"/>
              </a:spcAft>
              <a:buSzPts val="1400"/>
              <a:buNone/>
            </a:pPr>
            <a:endParaRPr sz="1000" dirty="0"/>
          </a:p>
        </p:txBody>
      </p:sp>
      <p:sp>
        <p:nvSpPr>
          <p:cNvPr id="257" name="Google Shape;257;p14: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14</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348956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5: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15</a:t>
            </a:fld>
            <a:endParaRPr sz="1400" b="0" i="0" u="none" strike="noStrike" cap="none">
              <a:solidFill>
                <a:srgbClr val="000000"/>
              </a:solidFill>
              <a:latin typeface="Arial"/>
              <a:ea typeface="Arial"/>
              <a:cs typeface="Arial"/>
              <a:sym typeface="Arial"/>
            </a:endParaRPr>
          </a:p>
        </p:txBody>
      </p:sp>
      <p:sp>
        <p:nvSpPr>
          <p:cNvPr id="265" name="Google Shape;265;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6" name="Google Shape;266;p1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dirty="0"/>
              <a:t>Undetectable= </a:t>
            </a:r>
            <a:r>
              <a:rPr lang="en-US" sz="1200" dirty="0" err="1"/>
              <a:t>Untransmittable</a:t>
            </a:r>
            <a:r>
              <a:rPr lang="en-US" sz="1200" dirty="0"/>
              <a:t>.</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While studies show that HIV is not transmittable even without the use of condoms and </a:t>
            </a:r>
            <a:r>
              <a:rPr lang="en-US" sz="1200" dirty="0" err="1"/>
              <a:t>PrEP</a:t>
            </a:r>
            <a:r>
              <a:rPr lang="en-US" sz="1200" dirty="0"/>
              <a:t>, many doctors still encourage undetectable patients to practice safe sex.</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Clr>
                <a:srgbClr val="000000"/>
              </a:buClr>
              <a:buSzPts val="1400"/>
              <a:buFont typeface="Arial"/>
              <a:buNone/>
            </a:pPr>
            <a:r>
              <a:rPr lang="en-US" sz="1200" b="0" i="0" u="none" strike="noStrike" cap="none" dirty="0">
                <a:solidFill>
                  <a:srgbClr val="000000"/>
                </a:solidFill>
                <a:latin typeface="Arial"/>
                <a:ea typeface="Arial"/>
                <a:cs typeface="Arial"/>
                <a:sym typeface="Arial"/>
              </a:rPr>
              <a:t>Per Dr. Benjamin Young, MD. PHD Chief Medical officer of the international Association of providers of AIDS Care, “The scientific evidence is compelling – not a single documented case of transmission by someone who is on effective ART. While it is hard to prove ‘zero’ risk, the risk of transmission is extraordinarily low.”</a:t>
            </a:r>
            <a:endParaRPr sz="1200"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Visit </a:t>
            </a:r>
            <a:r>
              <a:rPr lang="en-US" sz="1200" u="sng" dirty="0">
                <a:solidFill>
                  <a:schemeClr val="hlink"/>
                </a:solidFill>
                <a:hlinkClick r:id="rId3"/>
              </a:rPr>
              <a:t>www.preventionaccess.org</a:t>
            </a:r>
            <a:r>
              <a:rPr lang="en-US" sz="1200" dirty="0"/>
              <a:t>, or </a:t>
            </a:r>
            <a:r>
              <a:rPr lang="en-US" sz="1200" u="sng" dirty="0">
                <a:solidFill>
                  <a:schemeClr val="hlink"/>
                </a:solidFill>
                <a:hlinkClick r:id="rId4"/>
              </a:rPr>
              <a:t>www.thebody.com</a:t>
            </a:r>
            <a:r>
              <a:rPr lang="en-US" sz="1200" dirty="0"/>
              <a:t> to learn more. </a:t>
            </a:r>
            <a:endParaRPr dirty="0"/>
          </a:p>
          <a:p>
            <a:pPr marL="457200" lvl="0" indent="-228600" algn="l" rtl="0">
              <a:lnSpc>
                <a:spcPct val="100000"/>
              </a:lnSpc>
              <a:spcBef>
                <a:spcPts val="0"/>
              </a:spcBef>
              <a:spcAft>
                <a:spcPts val="0"/>
              </a:spcAft>
              <a:buSzPts val="1400"/>
              <a:buNone/>
            </a:pPr>
            <a:endParaRPr sz="1800" b="0" i="0" u="none" strike="noStrike" cap="none" dirty="0">
              <a:solidFill>
                <a:srgbClr val="000000"/>
              </a:solidFill>
              <a:latin typeface="Arial"/>
              <a:ea typeface="Arial"/>
              <a:cs typeface="Arial"/>
              <a:sym typeface="Arial"/>
            </a:endParaRPr>
          </a:p>
          <a:p>
            <a:pPr marL="457200" lvl="0" indent="-228600" algn="l" rtl="0">
              <a:lnSpc>
                <a:spcPct val="100000"/>
              </a:lnSpc>
              <a:spcBef>
                <a:spcPts val="0"/>
              </a:spcBef>
              <a:spcAft>
                <a:spcPts val="0"/>
              </a:spcAft>
              <a:buSzPts val="1400"/>
              <a:buNone/>
            </a:pPr>
            <a:endParaRPr sz="1200" dirty="0">
              <a:solidFill>
                <a:srgbClr val="000000"/>
              </a:solidFill>
            </a:endParaRPr>
          </a:p>
          <a:p>
            <a:pPr marL="457200" marR="0" lvl="0" indent="-22860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527677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6: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16</a:t>
            </a:fld>
            <a:endParaRPr sz="1400" b="0" i="0" u="none" strike="noStrike" cap="none">
              <a:solidFill>
                <a:srgbClr val="000000"/>
              </a:solidFill>
              <a:latin typeface="Arial"/>
              <a:ea typeface="Arial"/>
              <a:cs typeface="Arial"/>
              <a:sym typeface="Arial"/>
            </a:endParaRPr>
          </a:p>
        </p:txBody>
      </p:sp>
      <p:sp>
        <p:nvSpPr>
          <p:cNvPr id="274" name="Google Shape;27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5" name="Google Shape;275;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a:t>End the unit with a quick “teach back” activity. Read the questions and take answers from participants. Review the correct answers. </a:t>
            </a:r>
            <a:endParaRPr/>
          </a:p>
          <a:p>
            <a:pPr marL="457200" marR="0" lvl="0" indent="-228600" algn="l" rtl="0">
              <a:lnSpc>
                <a:spcPct val="100000"/>
              </a:lnSpc>
              <a:spcBef>
                <a:spcPts val="0"/>
              </a:spcBef>
              <a:spcAft>
                <a:spcPts val="0"/>
              </a:spcAft>
              <a:buSzPts val="1400"/>
              <a:buNone/>
            </a:pPr>
            <a:endParaRPr sz="1200"/>
          </a:p>
          <a:p>
            <a:pPr marL="457200" marR="0" lvl="0" indent="-228600" algn="l" rtl="0">
              <a:lnSpc>
                <a:spcPct val="100000"/>
              </a:lnSpc>
              <a:spcBef>
                <a:spcPts val="0"/>
              </a:spcBef>
              <a:spcAft>
                <a:spcPts val="0"/>
              </a:spcAft>
              <a:buSzPts val="1400"/>
              <a:buNone/>
            </a:pPr>
            <a:r>
              <a:rPr lang="en-US" sz="1200"/>
              <a:t>Answers:</a:t>
            </a:r>
            <a:endParaRPr/>
          </a:p>
          <a:p>
            <a:pPr marL="460375" lvl="0" indent="-231775" algn="l" rtl="0">
              <a:lnSpc>
                <a:spcPct val="100000"/>
              </a:lnSpc>
              <a:spcBef>
                <a:spcPts val="0"/>
              </a:spcBef>
              <a:spcAft>
                <a:spcPts val="0"/>
              </a:spcAft>
              <a:buSzPts val="1400"/>
              <a:buAutoNum type="arabicPeriod"/>
            </a:pPr>
            <a:r>
              <a:rPr lang="en-US" sz="1200"/>
              <a:t>D</a:t>
            </a:r>
            <a:endParaRPr/>
          </a:p>
          <a:p>
            <a:pPr marL="460375" lvl="0" indent="-231775" algn="l" rtl="0">
              <a:lnSpc>
                <a:spcPct val="100000"/>
              </a:lnSpc>
              <a:spcBef>
                <a:spcPts val="0"/>
              </a:spcBef>
              <a:spcAft>
                <a:spcPts val="0"/>
              </a:spcAft>
              <a:buSzPts val="1400"/>
              <a:buAutoNum type="arabicPeriod"/>
            </a:pPr>
            <a:r>
              <a:rPr lang="en-US" sz="1200"/>
              <a:t>B</a:t>
            </a:r>
            <a:endParaRPr/>
          </a:p>
          <a:p>
            <a:pPr marL="460375" lvl="0" indent="-231775" algn="l" rtl="0">
              <a:lnSpc>
                <a:spcPct val="100000"/>
              </a:lnSpc>
              <a:spcBef>
                <a:spcPts val="0"/>
              </a:spcBef>
              <a:spcAft>
                <a:spcPts val="0"/>
              </a:spcAft>
              <a:buSzPts val="1400"/>
              <a:buAutoNum type="arabicPeriod"/>
            </a:pPr>
            <a:r>
              <a:rPr lang="en-US" sz="1200"/>
              <a:t>A</a:t>
            </a:r>
            <a:endParaRPr/>
          </a:p>
          <a:p>
            <a:pPr marL="460375" lvl="0" indent="-231775" algn="l" rtl="0">
              <a:lnSpc>
                <a:spcPct val="100000"/>
              </a:lnSpc>
              <a:spcBef>
                <a:spcPts val="0"/>
              </a:spcBef>
              <a:spcAft>
                <a:spcPts val="0"/>
              </a:spcAft>
              <a:buSzPts val="1400"/>
              <a:buAutoNum type="arabicPeriod"/>
            </a:pPr>
            <a:r>
              <a:rPr lang="en-US" sz="1200"/>
              <a:t>False</a:t>
            </a:r>
            <a:endParaRPr/>
          </a:p>
          <a:p>
            <a:pPr marL="0" lvl="0" indent="0" algn="l" rtl="0">
              <a:lnSpc>
                <a:spcPct val="100000"/>
              </a:lnSpc>
              <a:spcBef>
                <a:spcPts val="0"/>
              </a:spcBef>
              <a:spcAft>
                <a:spcPts val="0"/>
              </a:spcAft>
              <a:buClr>
                <a:srgbClr val="000000"/>
              </a:buClr>
              <a:buSzPts val="1800"/>
              <a:buFont typeface="Calibri"/>
              <a:buNone/>
            </a:pPr>
            <a:r>
              <a:rPr lang="en-US">
                <a:solidFill>
                  <a:srgbClr val="000000"/>
                </a:solidFill>
                <a:latin typeface="Calibri"/>
                <a:ea typeface="Calibri"/>
                <a:cs typeface="Calibri"/>
                <a:sym typeface="Calibri"/>
              </a:rPr>
              <a:t> </a:t>
            </a:r>
            <a:endParaRPr/>
          </a:p>
          <a:p>
            <a:pPr marL="0" lvl="0" indent="0" algn="l" rtl="0">
              <a:lnSpc>
                <a:spcPct val="100000"/>
              </a:lnSpc>
              <a:spcBef>
                <a:spcPts val="0"/>
              </a:spcBef>
              <a:spcAft>
                <a:spcPts val="0"/>
              </a:spcAft>
              <a:buSzPts val="1400"/>
              <a:buNone/>
            </a:pPr>
            <a:endParaRPr>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241966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7: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17</a:t>
            </a:fld>
            <a:endParaRPr sz="1400" b="0" i="0" u="none" strike="noStrike" cap="none">
              <a:solidFill>
                <a:srgbClr val="000000"/>
              </a:solidFill>
              <a:latin typeface="Arial"/>
              <a:ea typeface="Arial"/>
              <a:cs typeface="Arial"/>
              <a:sym typeface="Arial"/>
            </a:endParaRPr>
          </a:p>
        </p:txBody>
      </p:sp>
      <p:sp>
        <p:nvSpPr>
          <p:cNvPr id="282" name="Google Shape;28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83" name="Google Shape;283;p1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dirty="0"/>
              <a:t>Answers:</a:t>
            </a:r>
            <a:endParaRPr dirty="0"/>
          </a:p>
          <a:p>
            <a:pPr marL="457200" marR="0" lvl="0" indent="-228600" algn="l" rtl="0">
              <a:lnSpc>
                <a:spcPct val="100000"/>
              </a:lnSpc>
              <a:spcBef>
                <a:spcPts val="0"/>
              </a:spcBef>
              <a:spcAft>
                <a:spcPts val="0"/>
              </a:spcAft>
              <a:buSzPts val="1400"/>
              <a:buNone/>
            </a:pPr>
            <a:r>
              <a:rPr lang="en-US" sz="1200" dirty="0"/>
              <a:t>5. B</a:t>
            </a:r>
            <a:endParaRPr dirty="0"/>
          </a:p>
          <a:p>
            <a:pPr marL="457200" marR="0" lvl="0" indent="-228600" algn="l" rtl="0">
              <a:lnSpc>
                <a:spcPct val="100000"/>
              </a:lnSpc>
              <a:spcBef>
                <a:spcPts val="0"/>
              </a:spcBef>
              <a:spcAft>
                <a:spcPts val="0"/>
              </a:spcAft>
              <a:buSzPts val="1400"/>
              <a:buNone/>
            </a:pPr>
            <a:r>
              <a:rPr lang="en-US" sz="1200" dirty="0"/>
              <a:t>6. A</a:t>
            </a:r>
            <a:endParaRPr dirty="0"/>
          </a:p>
          <a:p>
            <a:pPr marL="457200" marR="0" lvl="0" indent="-228600" algn="l" rtl="0">
              <a:lnSpc>
                <a:spcPct val="100000"/>
              </a:lnSpc>
              <a:spcBef>
                <a:spcPts val="0"/>
              </a:spcBef>
              <a:spcAft>
                <a:spcPts val="0"/>
              </a:spcAft>
              <a:buSzPts val="1400"/>
              <a:buNone/>
            </a:pPr>
            <a:r>
              <a:rPr lang="en-US" sz="1200" dirty="0"/>
              <a:t>7. D</a:t>
            </a:r>
            <a:endParaRPr dirty="0"/>
          </a:p>
          <a:p>
            <a:pPr marL="0" lvl="0" indent="0" algn="l" rtl="0">
              <a:lnSpc>
                <a:spcPct val="100000"/>
              </a:lnSpc>
              <a:spcBef>
                <a:spcPts val="0"/>
              </a:spcBef>
              <a:spcAft>
                <a:spcPts val="0"/>
              </a:spcAft>
              <a:buSzPts val="1400"/>
              <a:buNone/>
            </a:pPr>
            <a:endParaRPr sz="1200" dirty="0"/>
          </a:p>
        </p:txBody>
      </p:sp>
    </p:spTree>
    <p:extLst>
      <p:ext uri="{BB962C8B-B14F-4D97-AF65-F5344CB8AC3E}">
        <p14:creationId xmlns:p14="http://schemas.microsoft.com/office/powerpoint/2010/main" val="3200365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90" name="Google Shape;290;p1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000" dirty="0"/>
              <a:t>Optional case scenario activity. (Medication and Treatment Case Scenario handout).</a:t>
            </a:r>
            <a:endParaRPr dirty="0"/>
          </a:p>
          <a:p>
            <a:pPr marL="0" lvl="0" indent="0" algn="l" rtl="0">
              <a:lnSpc>
                <a:spcPct val="100000"/>
              </a:lnSpc>
              <a:spcBef>
                <a:spcPts val="0"/>
              </a:spcBef>
              <a:spcAft>
                <a:spcPts val="0"/>
              </a:spcAft>
              <a:buSzPts val="1400"/>
              <a:buNone/>
            </a:pPr>
            <a:r>
              <a:rPr lang="en-US" sz="1200" b="0" i="0" u="none" strike="noStrike" cap="none" dirty="0">
                <a:solidFill>
                  <a:srgbClr val="000000"/>
                </a:solidFill>
                <a:latin typeface="Arial"/>
                <a:ea typeface="Arial"/>
                <a:cs typeface="Arial"/>
                <a:sym typeface="Arial"/>
              </a:rPr>
              <a:t>If time allows, pass out the case scenario. It can be read by the facilitator or participants. Discuss the questions as a group. </a:t>
            </a:r>
            <a:endParaRPr dirty="0"/>
          </a:p>
          <a:p>
            <a:pPr marL="0" lvl="0" indent="0" algn="l" rtl="0">
              <a:lnSpc>
                <a:spcPct val="100000"/>
              </a:lnSpc>
              <a:spcBef>
                <a:spcPts val="0"/>
              </a:spcBef>
              <a:spcAft>
                <a:spcPts val="0"/>
              </a:spcAft>
              <a:buSzPts val="1400"/>
              <a:buNone/>
            </a:pPr>
            <a:endParaRPr sz="1200" b="0" i="0" u="none" strike="noStrike" cap="none" dirty="0">
              <a:solidFill>
                <a:srgbClr val="000000"/>
              </a:solidFill>
              <a:latin typeface="Arial"/>
              <a:ea typeface="Arial"/>
              <a:cs typeface="Arial"/>
              <a:sym typeface="Arial"/>
            </a:endParaRPr>
          </a:p>
          <a:p>
            <a:pPr marL="0" lvl="0" indent="0" algn="l" rtl="0">
              <a:lnSpc>
                <a:spcPct val="100000"/>
              </a:lnSpc>
              <a:spcBef>
                <a:spcPts val="0"/>
              </a:spcBef>
              <a:spcAft>
                <a:spcPts val="0"/>
              </a:spcAft>
              <a:buSzPts val="1400"/>
              <a:buNone/>
            </a:pPr>
            <a:r>
              <a:rPr lang="en-US" sz="1200" b="0" i="0" u="none" strike="noStrike" cap="none" dirty="0">
                <a:solidFill>
                  <a:srgbClr val="000000"/>
                </a:solidFill>
                <a:latin typeface="Arial"/>
                <a:ea typeface="Arial"/>
                <a:cs typeface="Arial"/>
                <a:sym typeface="Arial"/>
              </a:rPr>
              <a:t>Ask participants if they have any final questions. </a:t>
            </a:r>
            <a:endParaRPr dirty="0"/>
          </a:p>
          <a:p>
            <a:pPr marL="0" marR="0" lvl="0" indent="0" algn="l" rtl="0">
              <a:lnSpc>
                <a:spcPct val="100000"/>
              </a:lnSpc>
              <a:spcBef>
                <a:spcPts val="0"/>
              </a:spcBef>
              <a:spcAft>
                <a:spcPts val="0"/>
              </a:spcAft>
              <a:buClr>
                <a:srgbClr val="000000"/>
              </a:buClr>
              <a:buSzPts val="14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dirty="0">
                <a:solidFill>
                  <a:srgbClr val="000000"/>
                </a:solidFill>
                <a:latin typeface="Arial"/>
                <a:ea typeface="Arial"/>
                <a:cs typeface="Arial"/>
                <a:sym typeface="Arial"/>
              </a:rPr>
              <a:t>To close, note that the consistent need for ARV medications may be the most challenging of all to change. Will broadly neutralizing antibodies, therapeutic vaccines, latency reversing agents, or CRISPR technology ever become routine methods for inhibiting, suppressing, or eliminating HIV? Evidence for these approaches and others continue to emerge and provide optimism that the future may hold a potential cure. </a:t>
            </a:r>
            <a:endParaRPr dirty="0"/>
          </a:p>
          <a:p>
            <a:pPr marL="0" lvl="0" indent="0" algn="l" rtl="0">
              <a:lnSpc>
                <a:spcPct val="100000"/>
              </a:lnSpc>
              <a:spcBef>
                <a:spcPts val="0"/>
              </a:spcBef>
              <a:spcAft>
                <a:spcPts val="0"/>
              </a:spcAft>
              <a:buSzPts val="1400"/>
              <a:buNone/>
            </a:pPr>
            <a:endParaRPr sz="1000" dirty="0"/>
          </a:p>
          <a:p>
            <a:pPr marL="0" lvl="0" indent="0" algn="l" rtl="0">
              <a:lnSpc>
                <a:spcPct val="100000"/>
              </a:lnSpc>
              <a:spcBef>
                <a:spcPts val="0"/>
              </a:spcBef>
              <a:spcAft>
                <a:spcPts val="0"/>
              </a:spcAft>
              <a:buSzPts val="1400"/>
              <a:buNone/>
            </a:pPr>
            <a:r>
              <a:rPr lang="en-US" sz="1200" b="0" i="0" u="none" strike="noStrike" cap="none" dirty="0">
                <a:solidFill>
                  <a:srgbClr val="000000"/>
                </a:solidFill>
                <a:latin typeface="Arial"/>
                <a:ea typeface="Arial"/>
                <a:cs typeface="Arial"/>
                <a:sym typeface="Arial"/>
              </a:rPr>
              <a:t>Medication and treatment will always be a subject to explore and discuss until we have a cure for HIV. </a:t>
            </a:r>
            <a:endParaRPr dirty="0"/>
          </a:p>
          <a:p>
            <a:pPr marL="457200" lvl="0" indent="-228600" algn="l" rtl="0">
              <a:lnSpc>
                <a:spcPct val="100000"/>
              </a:lnSpc>
              <a:spcBef>
                <a:spcPts val="0"/>
              </a:spcBef>
              <a:spcAft>
                <a:spcPts val="0"/>
              </a:spcAft>
              <a:buSzPts val="1400"/>
              <a:buNone/>
            </a:pPr>
            <a:endParaRPr dirty="0"/>
          </a:p>
        </p:txBody>
      </p:sp>
      <p:sp>
        <p:nvSpPr>
          <p:cNvPr id="291" name="Google Shape;291;p18: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3933825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19: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19</a:t>
            </a:fld>
            <a:endParaRPr sz="1400" b="0" i="0" u="none" strike="noStrike" cap="none">
              <a:solidFill>
                <a:srgbClr val="000000"/>
              </a:solidFill>
              <a:latin typeface="Arial"/>
              <a:ea typeface="Arial"/>
              <a:cs typeface="Arial"/>
              <a:sym typeface="Arial"/>
            </a:endParaRPr>
          </a:p>
        </p:txBody>
      </p:sp>
      <p:sp>
        <p:nvSpPr>
          <p:cNvPr id="296" name="Google Shape;29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97" name="Google Shape;297;p1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1800" b="0" i="0" u="none" strike="noStrike" cap="none" dirty="0">
                <a:solidFill>
                  <a:srgbClr val="000000"/>
                </a:solidFill>
                <a:latin typeface="Arial"/>
                <a:ea typeface="Arial"/>
                <a:cs typeface="Arial"/>
                <a:sym typeface="Arial"/>
              </a:rPr>
              <a:t> </a:t>
            </a:r>
            <a:endParaRPr dirty="0"/>
          </a:p>
        </p:txBody>
      </p:sp>
    </p:spTree>
    <p:extLst>
      <p:ext uri="{BB962C8B-B14F-4D97-AF65-F5344CB8AC3E}">
        <p14:creationId xmlns:p14="http://schemas.microsoft.com/office/powerpoint/2010/main" val="1582822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2: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
        <p:nvSpPr>
          <p:cNvPr id="152" name="Google Shape;15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3" name="Google Shape;153;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1200">
                <a:solidFill>
                  <a:schemeClr val="dk1"/>
                </a:solidFill>
              </a:rPr>
              <a:t>Review the objectives</a:t>
            </a:r>
            <a:r>
              <a:rPr lang="en-US" sz="1200" dirty="0">
                <a:solidFill>
                  <a:schemeClr val="dk1"/>
                </a:solidFill>
              </a:rPr>
              <a:t>. </a:t>
            </a:r>
            <a:endParaRPr sz="1200" dirty="0"/>
          </a:p>
          <a:p>
            <a:pPr marL="0" lvl="0" indent="0" algn="l" rtl="0">
              <a:lnSpc>
                <a:spcPct val="100000"/>
              </a:lnSpc>
              <a:spcBef>
                <a:spcPts val="0"/>
              </a:spcBef>
              <a:spcAft>
                <a:spcPts val="0"/>
              </a:spcAft>
              <a:buSzPts val="1400"/>
              <a:buNone/>
            </a:pPr>
            <a:endParaRPr sz="1200" dirty="0">
              <a:solidFill>
                <a:srgbClr val="FF0000"/>
              </a:solidFill>
            </a:endParaRPr>
          </a:p>
          <a:p>
            <a:pPr marL="0" lvl="0" indent="0" algn="l" rtl="0">
              <a:lnSpc>
                <a:spcPct val="100000"/>
              </a:lnSpc>
              <a:spcBef>
                <a:spcPts val="0"/>
              </a:spcBef>
              <a:spcAft>
                <a:spcPts val="0"/>
              </a:spcAft>
              <a:buSzPts val="1400"/>
              <a:buNone/>
            </a:pPr>
            <a:r>
              <a:rPr lang="en-US" sz="1200" dirty="0">
                <a:solidFill>
                  <a:srgbClr val="FF0000"/>
                </a:solidFill>
              </a:rPr>
              <a:t>Ask participants to complete the worksheet “Medications and Treatment II-Understanding Medicine Options and Treatment.” The worksheet can be completed individually or in small groups. Ask participants for answers; facilitator can review the correct answers if necessary. </a:t>
            </a:r>
            <a:endParaRPr dirty="0"/>
          </a:p>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1433148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914400" y="4219575"/>
            <a:ext cx="5029200" cy="4238625"/>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US" sz="900" dirty="0"/>
              <a:t>Review the slide. </a:t>
            </a:r>
            <a:endParaRPr dirty="0"/>
          </a:p>
          <a:p>
            <a:pPr marL="457200" lvl="0" indent="-228600" algn="l" rtl="0">
              <a:lnSpc>
                <a:spcPct val="100000"/>
              </a:lnSpc>
              <a:spcBef>
                <a:spcPts val="0"/>
              </a:spcBef>
              <a:spcAft>
                <a:spcPts val="0"/>
              </a:spcAft>
              <a:buSzPts val="1400"/>
              <a:buNone/>
            </a:pPr>
            <a:endParaRPr sz="900" dirty="0"/>
          </a:p>
          <a:p>
            <a:pPr marL="457200" lvl="0" indent="-228600" algn="l" rtl="0">
              <a:lnSpc>
                <a:spcPct val="100000"/>
              </a:lnSpc>
              <a:spcBef>
                <a:spcPts val="0"/>
              </a:spcBef>
              <a:spcAft>
                <a:spcPts val="0"/>
              </a:spcAft>
              <a:buSzPts val="1400"/>
              <a:buNone/>
            </a:pPr>
            <a:r>
              <a:rPr lang="en-US" sz="900" dirty="0"/>
              <a:t>There are now more than 25 antiretroviral (ARV) drugs that are FDA approved for the treatment of HIV. Without antiretroviral therapy (ART), most individuals with HIV will progress to AIDS-defining illnesses and premature death. The primary goal of ART is to prevent HIV-associated morbidity and mortality. </a:t>
            </a:r>
            <a:endParaRPr dirty="0"/>
          </a:p>
          <a:p>
            <a:pPr marL="457200" lvl="0" indent="-228600" algn="l" rtl="0">
              <a:lnSpc>
                <a:spcPct val="100000"/>
              </a:lnSpc>
              <a:spcBef>
                <a:spcPts val="0"/>
              </a:spcBef>
              <a:spcAft>
                <a:spcPts val="0"/>
              </a:spcAft>
              <a:buSzPts val="1400"/>
              <a:buNone/>
            </a:pPr>
            <a:endParaRPr sz="800" strike="sngStrike" dirty="0"/>
          </a:p>
          <a:p>
            <a:pPr marL="228600" lvl="0" indent="0" algn="l" rtl="0">
              <a:lnSpc>
                <a:spcPct val="100000"/>
              </a:lnSpc>
              <a:spcBef>
                <a:spcPts val="0"/>
              </a:spcBef>
              <a:spcAft>
                <a:spcPts val="0"/>
              </a:spcAft>
              <a:buSzPts val="1400"/>
              <a:buFont typeface="Arial"/>
              <a:buNone/>
            </a:pPr>
            <a:r>
              <a:rPr lang="en-US" sz="900" dirty="0"/>
              <a:t>When starting ART, it is important to educate patients about the </a:t>
            </a:r>
            <a:r>
              <a:rPr lang="en-US" sz="900" u="none" dirty="0"/>
              <a:t>benefits and considerations of ART, and to address strategies to optimize adherence. </a:t>
            </a:r>
            <a:r>
              <a:rPr lang="en-US" sz="900" dirty="0"/>
              <a:t>On a case-by-case basis, therapy may be deferred because of clinical and/or psychosocial factors, but therapy should be initiated as soon as possible. </a:t>
            </a:r>
            <a:br>
              <a:rPr lang="en-US" sz="900" dirty="0"/>
            </a:br>
            <a:endParaRPr sz="900" dirty="0"/>
          </a:p>
          <a:p>
            <a:pPr marL="228600" marR="0" lvl="0" indent="0" algn="l" rtl="0">
              <a:lnSpc>
                <a:spcPct val="100000"/>
              </a:lnSpc>
              <a:spcBef>
                <a:spcPts val="0"/>
              </a:spcBef>
              <a:spcAft>
                <a:spcPts val="0"/>
              </a:spcAft>
              <a:buClr>
                <a:srgbClr val="000000"/>
              </a:buClr>
              <a:buSzPts val="1400"/>
              <a:buFont typeface="Arial"/>
              <a:buNone/>
            </a:pPr>
            <a:r>
              <a:rPr lang="en-US" sz="900" i="0" dirty="0"/>
              <a:t>Doctors rely on Department of Health and Human Services (DHHS) guidelines that tell them what prescriptions will be most effective. There is an advisory group that determines what medications are most effective to use for first time HIV therapy. </a:t>
            </a:r>
            <a:endParaRPr dirty="0"/>
          </a:p>
          <a:p>
            <a:pPr marL="457200" lvl="0" indent="-228600" algn="l" rtl="0">
              <a:lnSpc>
                <a:spcPct val="100000"/>
              </a:lnSpc>
              <a:spcBef>
                <a:spcPts val="0"/>
              </a:spcBef>
              <a:spcAft>
                <a:spcPts val="0"/>
              </a:spcAft>
              <a:buSzPts val="1400"/>
              <a:buNone/>
            </a:pPr>
            <a:endParaRPr sz="800" dirty="0"/>
          </a:p>
          <a:p>
            <a:pPr marL="457200" lvl="0" indent="-228600" algn="l" rtl="0">
              <a:lnSpc>
                <a:spcPct val="100000"/>
              </a:lnSpc>
              <a:spcBef>
                <a:spcPts val="0"/>
              </a:spcBef>
              <a:spcAft>
                <a:spcPts val="0"/>
              </a:spcAft>
              <a:buSzPts val="1400"/>
              <a:buNone/>
            </a:pPr>
            <a:r>
              <a:rPr lang="en-US" sz="900" dirty="0"/>
              <a:t>When you look at the preferred regimen on some drug charts you may see A,B,C and roman numerals I, II, III. </a:t>
            </a:r>
            <a:r>
              <a:rPr lang="en-US" sz="900" i="0" dirty="0"/>
              <a:t>These symbols identify the rating of recommendations: for example </a:t>
            </a:r>
            <a:endParaRPr dirty="0"/>
          </a:p>
          <a:p>
            <a:pPr marL="457200" lvl="0" indent="-228600" algn="l" rtl="0">
              <a:lnSpc>
                <a:spcPct val="100000"/>
              </a:lnSpc>
              <a:spcBef>
                <a:spcPts val="0"/>
              </a:spcBef>
              <a:spcAft>
                <a:spcPts val="0"/>
              </a:spcAft>
              <a:buSzPts val="1400"/>
              <a:buFont typeface="Arial"/>
              <a:buChar char="•"/>
            </a:pPr>
            <a:r>
              <a:rPr lang="en-US" sz="900" b="0" i="0" dirty="0"/>
              <a:t>Rating of Recommendations: </a:t>
            </a:r>
            <a:r>
              <a:rPr lang="en-US" sz="900" i="0" dirty="0"/>
              <a:t>A = Strong; B = Moderate; C = Optional</a:t>
            </a:r>
            <a:br>
              <a:rPr lang="en-US" sz="900" i="0" dirty="0"/>
            </a:br>
            <a:r>
              <a:rPr lang="en-US" sz="900" b="0" i="0" dirty="0"/>
              <a:t>Rating of Evidence: </a:t>
            </a:r>
            <a:r>
              <a:rPr lang="en-US" sz="900" i="0" dirty="0"/>
              <a:t>I = Data from randomized controlled trials; II = Data from well-designed nonrandomized trials or observational cohort studies with long-term clinical outcomes; III = Expert opinion. Rated based on how the evidence was proven for the drug.</a:t>
            </a:r>
            <a:endParaRPr dirty="0"/>
          </a:p>
          <a:p>
            <a:pPr marL="457200" lvl="0" indent="-139700" algn="l" rtl="0">
              <a:lnSpc>
                <a:spcPct val="100000"/>
              </a:lnSpc>
              <a:spcBef>
                <a:spcPts val="0"/>
              </a:spcBef>
              <a:spcAft>
                <a:spcPts val="0"/>
              </a:spcAft>
              <a:buSzPts val="1400"/>
              <a:buFont typeface="Arial"/>
              <a:buNone/>
            </a:pPr>
            <a:endParaRPr sz="900" i="0" dirty="0"/>
          </a:p>
          <a:p>
            <a:pPr marL="228600" lvl="0" indent="0" algn="l" rtl="0">
              <a:lnSpc>
                <a:spcPct val="100000"/>
              </a:lnSpc>
              <a:spcBef>
                <a:spcPts val="0"/>
              </a:spcBef>
              <a:spcAft>
                <a:spcPts val="0"/>
              </a:spcAft>
              <a:buSzPts val="1400"/>
              <a:buFont typeface="Arial"/>
              <a:buNone/>
            </a:pPr>
            <a:r>
              <a:rPr lang="en-US" sz="900" i="0" dirty="0"/>
              <a:t>This is useful information because regimens should be individualized based on comorbid conditions, drug-to-drug interactions, pill burden, and dosing frequency (which can be challenging for people who are homeless or who have substance use disorder).</a:t>
            </a:r>
            <a:endParaRPr dirty="0"/>
          </a:p>
          <a:p>
            <a:pPr marL="228600" lvl="0" indent="0" algn="l" rtl="0">
              <a:lnSpc>
                <a:spcPct val="100000"/>
              </a:lnSpc>
              <a:spcBef>
                <a:spcPts val="0"/>
              </a:spcBef>
              <a:spcAft>
                <a:spcPts val="0"/>
              </a:spcAft>
              <a:buSzPts val="1400"/>
              <a:buFont typeface="Arial"/>
              <a:buNone/>
            </a:pPr>
            <a:endParaRPr sz="900" i="0" dirty="0"/>
          </a:p>
        </p:txBody>
      </p:sp>
      <p:sp>
        <p:nvSpPr>
          <p:cNvPr id="161" name="Google Shape;16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26769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dirty="0"/>
              <a:t>Ask participants:  “ What are the goals of treatment?”  Ask participants to share their ideas.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r>
              <a:rPr lang="en-US" sz="1200" dirty="0"/>
              <a:t> Review the slide by asking for volunteers to read each point. </a:t>
            </a:r>
            <a:endParaRPr sz="1200" dirty="0"/>
          </a:p>
        </p:txBody>
      </p:sp>
      <p:sp>
        <p:nvSpPr>
          <p:cNvPr id="168" name="Google Shape;16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074794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txBox="1">
            <a:spLocks noGrp="1"/>
          </p:cNvSpPr>
          <p:nvPr>
            <p:ph type="body" idx="1"/>
          </p:nvPr>
        </p:nvSpPr>
        <p:spPr>
          <a:xfrm>
            <a:off x="914400" y="4257675"/>
            <a:ext cx="5029200" cy="4200525"/>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Identify all HIV drug classes along with previous standard recommendations and new advancements in single-table regimens (STRs). </a:t>
            </a:r>
            <a:endParaRPr sz="900"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900" b="0" i="0" u="none" strike="noStrike" cap="none" dirty="0">
                <a:solidFill>
                  <a:srgbClr val="000000"/>
                </a:solidFill>
                <a:latin typeface="Arial"/>
                <a:ea typeface="Arial"/>
                <a:cs typeface="Arial"/>
                <a:sym typeface="Arial"/>
              </a:rPr>
              <a:t>Provide some examples. </a:t>
            </a:r>
            <a:r>
              <a:rPr lang="en-US" sz="900" dirty="0"/>
              <a:t>For instance, </a:t>
            </a:r>
            <a:r>
              <a:rPr lang="en-US" sz="900" dirty="0" err="1"/>
              <a:t>Selzentry</a:t>
            </a:r>
            <a:r>
              <a:rPr lang="en-US" sz="900" dirty="0"/>
              <a:t> (</a:t>
            </a:r>
            <a:r>
              <a:rPr lang="en-US" sz="900" dirty="0" err="1"/>
              <a:t>maraviroc</a:t>
            </a:r>
            <a:r>
              <a:rPr lang="en-US" sz="900" dirty="0"/>
              <a:t>) is categorized as an Entry Inhibitor. It works by blocking the CCR5 receptor on the surface of the CD4-T cell, which HIV must attach to infect cells in the first place. It stops HIV infection before it enters the cell.</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900" dirty="0"/>
              <a:t>Depending on the drug chart and who publishes it, it may categorize a medication differently. </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900" dirty="0"/>
              <a:t>For example, </a:t>
            </a:r>
            <a:r>
              <a:rPr lang="en-US" sz="900" dirty="0" err="1"/>
              <a:t>Fuzeon</a:t>
            </a:r>
            <a:r>
              <a:rPr lang="en-US" sz="900" dirty="0"/>
              <a:t> (</a:t>
            </a:r>
            <a:r>
              <a:rPr lang="en-US" sz="900" dirty="0" err="1"/>
              <a:t>enfuvirtide</a:t>
            </a:r>
            <a:r>
              <a:rPr lang="en-US" sz="900" dirty="0"/>
              <a:t>) injection is rarely prescribed, but it may be listed under entry inhibitors or it may be in it’s own category. </a:t>
            </a:r>
            <a:r>
              <a:rPr lang="en-US" sz="800" dirty="0" err="1"/>
              <a:t>Norvir</a:t>
            </a:r>
            <a:r>
              <a:rPr lang="en-US" sz="800" dirty="0"/>
              <a:t> was first approved as a </a:t>
            </a:r>
            <a:r>
              <a:rPr lang="en-US" sz="1800" b="0" i="0" u="none" strike="noStrike" cap="none" dirty="0">
                <a:solidFill>
                  <a:srgbClr val="000000"/>
                </a:solidFill>
                <a:latin typeface="Arial"/>
                <a:ea typeface="Arial"/>
                <a:cs typeface="Arial"/>
                <a:sym typeface="Arial"/>
              </a:rPr>
              <a:t>protease inhibitor, but is often used as a booster. </a:t>
            </a:r>
            <a:endParaRPr sz="800"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Antiretroviral drugs have a trade or brand name, generic name and an abbreviation; the drugs all start with a scientific name given during research. For example:</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Trade name or brand name: </a:t>
            </a:r>
            <a:r>
              <a:rPr lang="en-US" sz="900" dirty="0" err="1"/>
              <a:t>Truvada</a:t>
            </a:r>
            <a:r>
              <a:rPr lang="en-US" sz="900" dirty="0"/>
              <a:t> </a:t>
            </a:r>
            <a:endParaRPr dirty="0"/>
          </a:p>
          <a:p>
            <a:pPr marL="457200" marR="0" lvl="0" indent="-228600" algn="l" rtl="0">
              <a:lnSpc>
                <a:spcPct val="100000"/>
              </a:lnSpc>
              <a:spcBef>
                <a:spcPts val="0"/>
              </a:spcBef>
              <a:spcAft>
                <a:spcPts val="0"/>
              </a:spcAft>
              <a:buSzPts val="1400"/>
              <a:buNone/>
            </a:pPr>
            <a:r>
              <a:rPr lang="en-US" sz="900" dirty="0"/>
              <a:t>Generic name: </a:t>
            </a:r>
            <a:r>
              <a:rPr lang="en-US" sz="900" dirty="0" err="1"/>
              <a:t>emtricitabine</a:t>
            </a:r>
            <a:r>
              <a:rPr lang="en-US" sz="900" dirty="0"/>
              <a:t>/</a:t>
            </a:r>
            <a:r>
              <a:rPr lang="en-US" sz="900" dirty="0" err="1"/>
              <a:t>tenofovir</a:t>
            </a:r>
            <a:r>
              <a:rPr lang="en-US" sz="900" dirty="0"/>
              <a:t> </a:t>
            </a:r>
            <a:endParaRPr dirty="0"/>
          </a:p>
          <a:p>
            <a:pPr marL="457200" marR="0" lvl="0" indent="-228600" algn="l" rtl="0">
              <a:lnSpc>
                <a:spcPct val="100000"/>
              </a:lnSpc>
              <a:spcBef>
                <a:spcPts val="0"/>
              </a:spcBef>
              <a:spcAft>
                <a:spcPts val="0"/>
              </a:spcAft>
              <a:buSzPts val="1400"/>
              <a:buNone/>
            </a:pPr>
            <a:r>
              <a:rPr lang="en-US" sz="900" dirty="0"/>
              <a:t>Abbreviation : FTC/TDF (3 character abbreviation) </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Clr>
                <a:srgbClr val="000000"/>
              </a:buClr>
              <a:buSzPts val="1400"/>
              <a:buFont typeface="Arial"/>
              <a:buNone/>
            </a:pPr>
            <a:r>
              <a:rPr lang="en-US" sz="900" dirty="0"/>
              <a:t>Trade name or brand name: </a:t>
            </a:r>
            <a:r>
              <a:rPr lang="en-US" sz="900" dirty="0" err="1"/>
              <a:t>Tivicay</a:t>
            </a:r>
            <a:r>
              <a:rPr lang="en-US" sz="900" dirty="0"/>
              <a:t> </a:t>
            </a:r>
            <a:endParaRPr dirty="0"/>
          </a:p>
          <a:p>
            <a:pPr marL="457200" marR="0" lvl="0" indent="-228600" algn="l" rtl="0">
              <a:lnSpc>
                <a:spcPct val="100000"/>
              </a:lnSpc>
              <a:spcBef>
                <a:spcPts val="0"/>
              </a:spcBef>
              <a:spcAft>
                <a:spcPts val="0"/>
              </a:spcAft>
              <a:buSzPts val="1400"/>
              <a:buNone/>
            </a:pPr>
            <a:r>
              <a:rPr lang="en-US" sz="900" dirty="0"/>
              <a:t>Generic name: </a:t>
            </a:r>
            <a:r>
              <a:rPr lang="en-US" sz="900" dirty="0" err="1"/>
              <a:t>dolutegravir</a:t>
            </a:r>
            <a:endParaRPr dirty="0"/>
          </a:p>
          <a:p>
            <a:pPr marL="457200" marR="0" lvl="0" indent="-228600" algn="l" rtl="0">
              <a:lnSpc>
                <a:spcPct val="100000"/>
              </a:lnSpc>
              <a:spcBef>
                <a:spcPts val="0"/>
              </a:spcBef>
              <a:spcAft>
                <a:spcPts val="0"/>
              </a:spcAft>
              <a:buSzPts val="1400"/>
              <a:buNone/>
            </a:pPr>
            <a:r>
              <a:rPr lang="en-US" sz="900" dirty="0"/>
              <a:t>Abbreviation: 3 character abbreviation DTG</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A Fixed dose IS 2 or more drugs in one tablet, such as </a:t>
            </a:r>
            <a:r>
              <a:rPr lang="en-US" sz="900" dirty="0" err="1"/>
              <a:t>Prezcobix</a:t>
            </a:r>
            <a:r>
              <a:rPr lang="en-US" sz="900" dirty="0"/>
              <a:t>.</a:t>
            </a:r>
            <a:endParaRPr dirty="0"/>
          </a:p>
          <a:p>
            <a:pPr marL="457200" marR="0" lvl="0" indent="-228600" algn="l" rtl="0">
              <a:lnSpc>
                <a:spcPct val="100000"/>
              </a:lnSpc>
              <a:spcBef>
                <a:spcPts val="0"/>
              </a:spcBef>
              <a:spcAft>
                <a:spcPts val="0"/>
              </a:spcAft>
              <a:buSzPts val="1400"/>
              <a:buNone/>
            </a:pPr>
            <a:endParaRPr sz="800" dirty="0"/>
          </a:p>
          <a:p>
            <a:pPr marL="457200" marR="0" lvl="0" indent="-228600" algn="l" rtl="0">
              <a:lnSpc>
                <a:spcPct val="100000"/>
              </a:lnSpc>
              <a:spcBef>
                <a:spcPts val="0"/>
              </a:spcBef>
              <a:spcAft>
                <a:spcPts val="0"/>
              </a:spcAft>
              <a:buSzPts val="1400"/>
              <a:buNone/>
            </a:pPr>
            <a:r>
              <a:rPr lang="en-US" sz="900" dirty="0"/>
              <a:t>Single table regimens contain different drug classes—a complete regimen in one pill, such as </a:t>
            </a:r>
            <a:r>
              <a:rPr lang="en-US" sz="900" dirty="0" err="1"/>
              <a:t>Triumeq</a:t>
            </a:r>
            <a:r>
              <a:rPr lang="en-US" sz="900" dirty="0"/>
              <a:t>.</a:t>
            </a:r>
            <a:endParaRPr dirty="0"/>
          </a:p>
          <a:p>
            <a:pPr marL="457200" marR="0" lvl="0" indent="-228600" algn="l" rtl="0">
              <a:lnSpc>
                <a:spcPct val="100000"/>
              </a:lnSpc>
              <a:spcBef>
                <a:spcPts val="0"/>
              </a:spcBef>
              <a:spcAft>
                <a:spcPts val="0"/>
              </a:spcAft>
              <a:buSzPts val="1400"/>
              <a:buNone/>
            </a:pPr>
            <a:endParaRPr sz="900" dirty="0"/>
          </a:p>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Recommendations are generally for 3 drugs from at least 2 different classes; however, a new STR, </a:t>
            </a:r>
            <a:r>
              <a:rPr lang="en-US" sz="1800" b="0" i="0" u="none" strike="noStrike" cap="none" dirty="0" err="1">
                <a:solidFill>
                  <a:srgbClr val="000000"/>
                </a:solidFill>
                <a:latin typeface="Arial"/>
                <a:ea typeface="Arial"/>
                <a:cs typeface="Arial"/>
                <a:sym typeface="Arial"/>
              </a:rPr>
              <a:t>Juluca</a:t>
            </a:r>
            <a:r>
              <a:rPr lang="en-US" sz="1800" b="0" i="0" u="none" strike="noStrike" cap="none" dirty="0">
                <a:solidFill>
                  <a:srgbClr val="000000"/>
                </a:solidFill>
                <a:latin typeface="Arial"/>
                <a:ea typeface="Arial"/>
                <a:cs typeface="Arial"/>
                <a:sym typeface="Arial"/>
              </a:rPr>
              <a:t> has changed the paradigm.  </a:t>
            </a:r>
            <a:endParaRPr dirty="0"/>
          </a:p>
          <a:p>
            <a:pPr marL="457200" marR="0" lvl="0" indent="-228600" algn="l" rtl="0">
              <a:lnSpc>
                <a:spcPct val="100000"/>
              </a:lnSpc>
              <a:spcBef>
                <a:spcPts val="0"/>
              </a:spcBef>
              <a:spcAft>
                <a:spcPts val="0"/>
              </a:spcAft>
              <a:buSzPts val="1400"/>
              <a:buNone/>
            </a:pPr>
            <a:endParaRPr sz="900" dirty="0"/>
          </a:p>
        </p:txBody>
      </p:sp>
      <p:sp>
        <p:nvSpPr>
          <p:cNvPr id="175" name="Google Shape;17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724028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dirty="0"/>
              <a:t>This list shows all 3 drug regimens, known as single dose regimens, and their approval dates.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Several of these drugs have been re-formulated and we’ll talk about what that means in more detail.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err="1"/>
              <a:t>Atripla</a:t>
            </a:r>
            <a:r>
              <a:rPr lang="en-US" sz="1200" dirty="0"/>
              <a:t> was the first single table regimen (STR) for awhile before </a:t>
            </a:r>
            <a:r>
              <a:rPr lang="en-US" sz="1200" dirty="0" err="1"/>
              <a:t>Complera</a:t>
            </a:r>
            <a:r>
              <a:rPr lang="en-US" sz="1200" dirty="0"/>
              <a:t> was approved, and now we have quite a few choices.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r>
              <a:rPr lang="en-US" sz="1200" dirty="0"/>
              <a:t>Preferred HIV medication lists can be found on websites such as </a:t>
            </a:r>
            <a:r>
              <a:rPr lang="en-US" sz="1200" dirty="0" err="1"/>
              <a:t>AIDSInfo</a:t>
            </a:r>
            <a:r>
              <a:rPr lang="en-US" sz="1200" dirty="0"/>
              <a:t> or thebody.com</a:t>
            </a:r>
            <a:endParaRPr sz="1200"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Clr>
                <a:srgbClr val="000000"/>
              </a:buClr>
              <a:buSzPts val="1400"/>
              <a:buFont typeface="Arial"/>
              <a:buNone/>
            </a:pPr>
            <a:r>
              <a:rPr lang="en-US" sz="1800" b="0" i="0" u="none" strike="noStrike" cap="none" dirty="0">
                <a:solidFill>
                  <a:srgbClr val="000000"/>
                </a:solidFill>
                <a:latin typeface="Arial"/>
                <a:ea typeface="Arial"/>
                <a:cs typeface="Arial"/>
                <a:sym typeface="Arial"/>
              </a:rPr>
              <a:t>Single-Tablet Regimens have been successful in extending many lives well beyond 50 years of age; the life span for people with HIV in many cases is the same as the general population; however, with this success other issues exist for those over 50 years of age who have been on these medications long-term. </a:t>
            </a:r>
            <a:endParaRPr dirty="0"/>
          </a:p>
          <a:p>
            <a:pPr marL="457200" marR="0" lvl="0" indent="-228600" algn="l" rtl="0">
              <a:lnSpc>
                <a:spcPct val="100000"/>
              </a:lnSpc>
              <a:spcBef>
                <a:spcPts val="0"/>
              </a:spcBef>
              <a:spcAft>
                <a:spcPts val="0"/>
              </a:spcAft>
              <a:buSzPts val="1400"/>
              <a:buNone/>
            </a:pPr>
            <a:endParaRPr sz="1200" dirty="0"/>
          </a:p>
          <a:p>
            <a:pPr marL="457200" marR="0" lvl="0" indent="-22860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endParaRPr dirty="0"/>
          </a:p>
        </p:txBody>
      </p:sp>
      <p:sp>
        <p:nvSpPr>
          <p:cNvPr id="182" name="Google Shape;1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762408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200"/>
              <a:t>Let’s discuss the new tenofovir formulation—tenofovir alafenamide, also known as TAF.</a:t>
            </a:r>
            <a:endParaRPr/>
          </a:p>
          <a:p>
            <a:pPr marL="457200" marR="0" lvl="0" indent="-228600" algn="l" rtl="0">
              <a:lnSpc>
                <a:spcPct val="100000"/>
              </a:lnSpc>
              <a:spcBef>
                <a:spcPts val="0"/>
              </a:spcBef>
              <a:spcAft>
                <a:spcPts val="0"/>
              </a:spcAft>
              <a:buSzPts val="1400"/>
              <a:buNone/>
            </a:pPr>
            <a:endParaRPr sz="1200"/>
          </a:p>
          <a:p>
            <a:pPr marL="457200" marR="0" lvl="0" indent="-228600" algn="l" rtl="0">
              <a:lnSpc>
                <a:spcPct val="100000"/>
              </a:lnSpc>
              <a:spcBef>
                <a:spcPts val="0"/>
              </a:spcBef>
              <a:spcAft>
                <a:spcPts val="0"/>
              </a:spcAft>
              <a:buSzPts val="1400"/>
              <a:buNone/>
            </a:pPr>
            <a:r>
              <a:rPr lang="en-US" sz="1200"/>
              <a:t>TAF reaches higher levels in cells, meaning lower concentrations in the blood. This allows for less drug exposure to the kidneys, bones, and other organs and tissues. Studies have shown that it is just as effective as the old tenofovir formulation.</a:t>
            </a:r>
            <a:endParaRPr/>
          </a:p>
          <a:p>
            <a:pPr marL="457200" marR="0" lvl="0" indent="-228600" algn="l" rtl="0">
              <a:lnSpc>
                <a:spcPct val="100000"/>
              </a:lnSpc>
              <a:spcBef>
                <a:spcPts val="0"/>
              </a:spcBef>
              <a:spcAft>
                <a:spcPts val="0"/>
              </a:spcAft>
              <a:buSzPts val="1400"/>
              <a:buNone/>
            </a:pPr>
            <a:endParaRPr sz="1200"/>
          </a:p>
          <a:p>
            <a:pPr marL="457200" marR="0" lvl="0" indent="-228600" algn="l" rtl="0">
              <a:lnSpc>
                <a:spcPct val="100000"/>
              </a:lnSpc>
              <a:spcBef>
                <a:spcPts val="0"/>
              </a:spcBef>
              <a:spcAft>
                <a:spcPts val="0"/>
              </a:spcAft>
              <a:buSzPts val="1400"/>
              <a:buNone/>
            </a:pPr>
            <a:r>
              <a:rPr lang="en-US" sz="1200"/>
              <a:t>TDF – the old formulation has 300 mg of tenofovir as compared to</a:t>
            </a:r>
            <a:endParaRPr/>
          </a:p>
          <a:p>
            <a:pPr marL="457200" marR="0" lvl="0" indent="-228600" algn="l" rtl="0">
              <a:lnSpc>
                <a:spcPct val="100000"/>
              </a:lnSpc>
              <a:spcBef>
                <a:spcPts val="0"/>
              </a:spcBef>
              <a:spcAft>
                <a:spcPts val="0"/>
              </a:spcAft>
              <a:buSzPts val="1400"/>
              <a:buNone/>
            </a:pPr>
            <a:r>
              <a:rPr lang="en-US" sz="1200"/>
              <a:t>TAF – the new formulation, with 25 mg of tenofovir</a:t>
            </a:r>
            <a:endParaRPr/>
          </a:p>
          <a:p>
            <a:pPr marL="0" lvl="0" indent="0" algn="l" rtl="0">
              <a:lnSpc>
                <a:spcPct val="100000"/>
              </a:lnSpc>
              <a:spcBef>
                <a:spcPts val="0"/>
              </a:spcBef>
              <a:spcAft>
                <a:spcPts val="0"/>
              </a:spcAft>
              <a:buSzPts val="1400"/>
              <a:buNone/>
            </a:pPr>
            <a:endParaRPr sz="1200"/>
          </a:p>
          <a:p>
            <a:pPr marL="0" marR="0" lvl="0" indent="0" algn="l" rtl="0">
              <a:lnSpc>
                <a:spcPct val="100000"/>
              </a:lnSpc>
              <a:spcBef>
                <a:spcPts val="0"/>
              </a:spcBef>
              <a:spcAft>
                <a:spcPts val="0"/>
              </a:spcAft>
              <a:buClr>
                <a:srgbClr val="000000"/>
              </a:buClr>
              <a:buSzPts val="1400"/>
              <a:buFont typeface="Arial"/>
              <a:buNone/>
            </a:pPr>
            <a:r>
              <a:rPr lang="en-US" sz="1800" b="0" i="0" u="none" strike="noStrike" cap="none">
                <a:solidFill>
                  <a:srgbClr val="000000"/>
                </a:solidFill>
                <a:latin typeface="Arial"/>
                <a:ea typeface="Arial"/>
                <a:cs typeface="Arial"/>
                <a:sym typeface="Arial"/>
              </a:rPr>
              <a:t>While many of the newer agents are tolerable, long-term side effects (e.g. metabolic and cardiovascular) and drug-drug interactions remain a concern. Young patients faced with the need to be on life-long therapy for upwards of fifty years require agents with safer long-term side effects. The approval of TAF will likely reduce the incidence of bone and renal toxicity; however, long-term data over a lifetime is needed to guide therapy. Many older combinations have been replaced with the new TAF. </a:t>
            </a:r>
            <a:endParaRPr/>
          </a:p>
          <a:p>
            <a:pPr marL="0" lvl="0" indent="0" algn="l" rtl="0">
              <a:lnSpc>
                <a:spcPct val="100000"/>
              </a:lnSpc>
              <a:spcBef>
                <a:spcPts val="0"/>
              </a:spcBef>
              <a:spcAft>
                <a:spcPts val="0"/>
              </a:spcAft>
              <a:buSzPts val="1400"/>
              <a:buNone/>
            </a:pPr>
            <a:r>
              <a:rPr lang="en-US" sz="1200"/>
              <a:t> </a:t>
            </a:r>
            <a:endParaRPr sz="1200"/>
          </a:p>
        </p:txBody>
      </p:sp>
      <p:sp>
        <p:nvSpPr>
          <p:cNvPr id="197" name="Google Shape;19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79112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5" name="Google Shape;205;p8:notes"/>
          <p:cNvSpPr txBox="1">
            <a:spLocks noGrp="1"/>
          </p:cNvSpPr>
          <p:nvPr>
            <p:ph type="body" idx="1"/>
          </p:nvPr>
        </p:nvSpPr>
        <p:spPr>
          <a:xfrm>
            <a:off x="914400" y="4076700"/>
            <a:ext cx="5029200" cy="43815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en-US" sz="1000" dirty="0"/>
              <a:t>Let’s take a look at some of the single table regimens (STR) regimens. </a:t>
            </a:r>
            <a:endParaRPr dirty="0"/>
          </a:p>
          <a:p>
            <a:pPr marL="457200" marR="0" lvl="0" indent="-228600" algn="l" rtl="0">
              <a:lnSpc>
                <a:spcPct val="100000"/>
              </a:lnSpc>
              <a:spcBef>
                <a:spcPts val="0"/>
              </a:spcBef>
              <a:spcAft>
                <a:spcPts val="0"/>
              </a:spcAft>
              <a:buSzPts val="1400"/>
              <a:buNone/>
            </a:pPr>
            <a:endParaRPr sz="1000" dirty="0"/>
          </a:p>
          <a:p>
            <a:pPr marL="457200" lvl="0" indent="-228600" algn="l" rtl="0">
              <a:lnSpc>
                <a:spcPct val="100000"/>
              </a:lnSpc>
              <a:spcBef>
                <a:spcPts val="0"/>
              </a:spcBef>
              <a:spcAft>
                <a:spcPts val="0"/>
              </a:spcAft>
              <a:buSzPts val="1400"/>
              <a:buFont typeface="Arial"/>
              <a:buChar char="•"/>
            </a:pPr>
            <a:r>
              <a:rPr lang="en-US" sz="1000" dirty="0" err="1"/>
              <a:t>Atripla</a:t>
            </a:r>
            <a:r>
              <a:rPr lang="en-US" sz="1000" dirty="0"/>
              <a:t> has been known to cause vivid dreams, which is caused by the </a:t>
            </a:r>
            <a:r>
              <a:rPr lang="en-US" sz="1000" dirty="0" err="1"/>
              <a:t>efavirenz</a:t>
            </a:r>
            <a:r>
              <a:rPr lang="en-US" sz="1000" dirty="0"/>
              <a:t> component. Most adverse effects from </a:t>
            </a:r>
            <a:r>
              <a:rPr lang="en-US" sz="1000" dirty="0" err="1"/>
              <a:t>efavirenz</a:t>
            </a:r>
            <a:r>
              <a:rPr lang="en-US" sz="1000" dirty="0"/>
              <a:t> are related to the central nervous system (CNS), such as hallucinations, dizziness, drowsiness, and unusual dreams. This is enhanced with food, so it should be taken on an empty stomach.</a:t>
            </a:r>
            <a:endParaRPr dirty="0"/>
          </a:p>
          <a:p>
            <a:pPr marL="457200" marR="0" lvl="0" indent="-228600" algn="l" rtl="0">
              <a:lnSpc>
                <a:spcPct val="100000"/>
              </a:lnSpc>
              <a:spcBef>
                <a:spcPts val="0"/>
              </a:spcBef>
              <a:spcAft>
                <a:spcPts val="0"/>
              </a:spcAft>
              <a:buClr>
                <a:srgbClr val="000000"/>
              </a:buClr>
              <a:buSzPts val="1400"/>
              <a:buFont typeface="Arial"/>
              <a:buChar char="•"/>
            </a:pPr>
            <a:r>
              <a:rPr lang="en-US" sz="1000" dirty="0" err="1"/>
              <a:t>Odefsey</a:t>
            </a:r>
            <a:r>
              <a:rPr lang="en-US" sz="1000" dirty="0"/>
              <a:t> and </a:t>
            </a:r>
            <a:r>
              <a:rPr lang="en-US" sz="1000" dirty="0" err="1"/>
              <a:t>Complera</a:t>
            </a:r>
            <a:r>
              <a:rPr lang="en-US" sz="1000" dirty="0"/>
              <a:t> must be taken with high-calorie meals because of the </a:t>
            </a:r>
            <a:r>
              <a:rPr lang="en-US" sz="1000" dirty="0" err="1"/>
              <a:t>rilpivirine</a:t>
            </a:r>
            <a:r>
              <a:rPr lang="en-US" sz="1000" dirty="0"/>
              <a:t> component, which requires a basic environment for absorption. </a:t>
            </a:r>
            <a:endParaRPr dirty="0"/>
          </a:p>
          <a:p>
            <a:pPr marL="457200" lvl="0" indent="-228600" algn="l" rtl="0">
              <a:lnSpc>
                <a:spcPct val="100000"/>
              </a:lnSpc>
              <a:spcBef>
                <a:spcPts val="0"/>
              </a:spcBef>
              <a:spcAft>
                <a:spcPts val="0"/>
              </a:spcAft>
              <a:buSzPts val="1400"/>
              <a:buFont typeface="Arial"/>
              <a:buChar char="•"/>
            </a:pPr>
            <a:r>
              <a:rPr lang="en-US" sz="1000" dirty="0"/>
              <a:t>If one tests positive for the genetic variation HLA-B 5701, there’s a risk of hypersensitivity to </a:t>
            </a:r>
            <a:r>
              <a:rPr lang="en-US" sz="1000" dirty="0" err="1"/>
              <a:t>abacavir</a:t>
            </a:r>
            <a:r>
              <a:rPr lang="en-US" sz="1000" dirty="0"/>
              <a:t>. This reaction affects 5-8% of patients and can be observed during the first 6 weeks of therapy. Symptoms of an </a:t>
            </a:r>
            <a:r>
              <a:rPr lang="en-US" sz="1000" dirty="0" err="1"/>
              <a:t>abacavir</a:t>
            </a:r>
            <a:r>
              <a:rPr lang="en-US" sz="1000" dirty="0"/>
              <a:t> hypersensitivity reaction include skin rash, fever, malaise, gastrointestinal symptoms, and respiratory symptoms. If a person with HIV has a reaction to </a:t>
            </a:r>
            <a:r>
              <a:rPr lang="en-US" sz="1000" dirty="0" err="1"/>
              <a:t>abacavir</a:t>
            </a:r>
            <a:r>
              <a:rPr lang="en-US" sz="1000" dirty="0"/>
              <a:t>, they should not take it again. </a:t>
            </a:r>
            <a:endParaRPr sz="1000" b="0" u="none" dirty="0"/>
          </a:p>
        </p:txBody>
      </p:sp>
      <p:sp>
        <p:nvSpPr>
          <p:cNvPr id="206" name="Google Shape;206;p8:notes"/>
          <p:cNvSpPr txBox="1"/>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809683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200" dirty="0"/>
              <a:t>Now we will discuss a couple of new drugs that were recently approved by the FDA.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r>
              <a:rPr lang="en-US" sz="1200" dirty="0" err="1"/>
              <a:t>Biktarvy</a:t>
            </a:r>
            <a:r>
              <a:rPr lang="en-US" sz="1200" dirty="0"/>
              <a:t>, which was approved in 2018, is composed of two NRTIs as the backbone, with a new integrase inhibitor, </a:t>
            </a:r>
            <a:r>
              <a:rPr lang="en-US" sz="1200" dirty="0" err="1"/>
              <a:t>bictegravir</a:t>
            </a:r>
            <a:r>
              <a:rPr lang="en-US" sz="1200" dirty="0"/>
              <a:t>. </a:t>
            </a:r>
            <a:endParaRPr dirty="0"/>
          </a:p>
          <a:p>
            <a:pPr marL="0" lvl="0" indent="0" algn="l" rtl="0">
              <a:lnSpc>
                <a:spcPct val="100000"/>
              </a:lnSpc>
              <a:spcBef>
                <a:spcPts val="0"/>
              </a:spcBef>
              <a:spcAft>
                <a:spcPts val="0"/>
              </a:spcAft>
              <a:buSzPts val="1400"/>
              <a:buNone/>
            </a:pPr>
            <a:endParaRPr sz="1200" dirty="0"/>
          </a:p>
          <a:p>
            <a:pPr marL="0" lvl="0" indent="0" algn="l" rtl="0">
              <a:lnSpc>
                <a:spcPct val="100000"/>
              </a:lnSpc>
              <a:spcBef>
                <a:spcPts val="0"/>
              </a:spcBef>
              <a:spcAft>
                <a:spcPts val="0"/>
              </a:spcAft>
              <a:buSzPts val="1400"/>
              <a:buNone/>
            </a:pPr>
            <a:r>
              <a:rPr lang="en-US" sz="1200" dirty="0"/>
              <a:t>Review the slide. </a:t>
            </a:r>
            <a:endParaRPr dirty="0"/>
          </a:p>
          <a:p>
            <a:pPr marL="0" lvl="0" indent="0" algn="l" rtl="0">
              <a:lnSpc>
                <a:spcPct val="100000"/>
              </a:lnSpc>
              <a:spcBef>
                <a:spcPts val="0"/>
              </a:spcBef>
              <a:spcAft>
                <a:spcPts val="0"/>
              </a:spcAft>
              <a:buSzPts val="1400"/>
              <a:buNone/>
            </a:pPr>
            <a:endParaRPr dirty="0"/>
          </a:p>
        </p:txBody>
      </p:sp>
      <p:sp>
        <p:nvSpPr>
          <p:cNvPr id="212" name="Google Shape;21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52814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1"/>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1"/>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noAutofit/>
          </a:bodyPr>
          <a:lstStyle>
            <a:lvl1pPr lvl="0" algn="l">
              <a:lnSpc>
                <a:spcPct val="100000"/>
              </a:lnSpc>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lnSpc>
                <a:spcPct val="100000"/>
              </a:lnSpc>
              <a:spcBef>
                <a:spcPts val="360"/>
              </a:spcBef>
              <a:spcAft>
                <a:spcPts val="0"/>
              </a:spcAft>
              <a:buSzPts val="1800"/>
              <a:buChar char="▪"/>
              <a:defRPr/>
            </a:lvl2pPr>
            <a:lvl3pPr lvl="2" algn="l">
              <a:lnSpc>
                <a:spcPct val="100000"/>
              </a:lnSpc>
              <a:spcBef>
                <a:spcPts val="360"/>
              </a:spcBef>
              <a:spcAft>
                <a:spcPts val="0"/>
              </a:spcAft>
              <a:buSzPts val="1800"/>
              <a:buChar char="▪"/>
              <a:defRPr/>
            </a:lvl3pPr>
            <a:lvl4pPr lvl="3" algn="l">
              <a:lnSpc>
                <a:spcPct val="100000"/>
              </a:lnSpc>
              <a:spcBef>
                <a:spcPts val="360"/>
              </a:spcBef>
              <a:spcAft>
                <a:spcPts val="0"/>
              </a:spcAft>
              <a:buSzPts val="1800"/>
              <a:buChar char="▪"/>
              <a:defRPr/>
            </a:lvl4pPr>
            <a:lvl5pPr lvl="4" algn="l">
              <a:lnSpc>
                <a:spcPct val="100000"/>
              </a:lnSpc>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2"/>
        <p:cNvGrpSpPr/>
        <p:nvPr/>
      </p:nvGrpSpPr>
      <p:grpSpPr>
        <a:xfrm>
          <a:off x="0" y="0"/>
          <a:ext cx="0" cy="0"/>
          <a:chOff x="0" y="0"/>
          <a:chExt cx="0" cy="0"/>
        </a:xfrm>
      </p:grpSpPr>
      <p:sp>
        <p:nvSpPr>
          <p:cNvPr id="123" name="Google Shape;123;p36"/>
          <p:cNvSpPr txBox="1">
            <a:spLocks noGrp="1"/>
          </p:cNvSpPr>
          <p:nvPr>
            <p:ph type="title"/>
          </p:nvPr>
        </p:nvSpPr>
        <p:spPr>
          <a:xfrm>
            <a:off x="630238" y="731837"/>
            <a:ext cx="7886700" cy="13255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6"/>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SzPts val="2400"/>
              <a:buNone/>
              <a:defRPr sz="2400" b="1"/>
            </a:lvl1pPr>
            <a:lvl2pPr marL="914400" lvl="1" indent="-228600" algn="l">
              <a:lnSpc>
                <a:spcPct val="100000"/>
              </a:lnSpc>
              <a:spcBef>
                <a:spcPts val="400"/>
              </a:spcBef>
              <a:spcAft>
                <a:spcPts val="0"/>
              </a:spcAft>
              <a:buSzPts val="2000"/>
              <a:buNone/>
              <a:defRPr sz="2000" b="1"/>
            </a:lvl2pPr>
            <a:lvl3pPr marL="1371600" lvl="2" indent="-228600" algn="l">
              <a:lnSpc>
                <a:spcPct val="100000"/>
              </a:lnSpc>
              <a:spcBef>
                <a:spcPts val="360"/>
              </a:spcBef>
              <a:spcAft>
                <a:spcPts val="0"/>
              </a:spcAft>
              <a:buSzPts val="1800"/>
              <a:buNone/>
              <a:defRPr sz="1800" b="1"/>
            </a:lvl3pPr>
            <a:lvl4pPr marL="1828800" lvl="3" indent="-228600" algn="l">
              <a:lnSpc>
                <a:spcPct val="100000"/>
              </a:lnSpc>
              <a:spcBef>
                <a:spcPts val="320"/>
              </a:spcBef>
              <a:spcAft>
                <a:spcPts val="0"/>
              </a:spcAft>
              <a:buSzPts val="1600"/>
              <a:buNone/>
              <a:defRPr sz="1600" b="1"/>
            </a:lvl4pPr>
            <a:lvl5pPr marL="2286000" lvl="4" indent="-228600" algn="l">
              <a:lnSpc>
                <a:spcPct val="100000"/>
              </a:lnSpc>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5" name="Google Shape;125;p36"/>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36"/>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SzPts val="2400"/>
              <a:buNone/>
              <a:defRPr sz="2400" b="1"/>
            </a:lvl1pPr>
            <a:lvl2pPr marL="914400" lvl="1" indent="-228600" algn="l">
              <a:lnSpc>
                <a:spcPct val="100000"/>
              </a:lnSpc>
              <a:spcBef>
                <a:spcPts val="400"/>
              </a:spcBef>
              <a:spcAft>
                <a:spcPts val="0"/>
              </a:spcAft>
              <a:buSzPts val="2000"/>
              <a:buNone/>
              <a:defRPr sz="2000" b="1"/>
            </a:lvl2pPr>
            <a:lvl3pPr marL="1371600" lvl="2" indent="-228600" algn="l">
              <a:lnSpc>
                <a:spcPct val="100000"/>
              </a:lnSpc>
              <a:spcBef>
                <a:spcPts val="360"/>
              </a:spcBef>
              <a:spcAft>
                <a:spcPts val="0"/>
              </a:spcAft>
              <a:buSzPts val="1800"/>
              <a:buNone/>
              <a:defRPr sz="1800" b="1"/>
            </a:lvl3pPr>
            <a:lvl4pPr marL="1828800" lvl="3" indent="-228600" algn="l">
              <a:lnSpc>
                <a:spcPct val="100000"/>
              </a:lnSpc>
              <a:spcBef>
                <a:spcPts val="320"/>
              </a:spcBef>
              <a:spcAft>
                <a:spcPts val="0"/>
              </a:spcAft>
              <a:buSzPts val="1600"/>
              <a:buNone/>
              <a:defRPr sz="1600" b="1"/>
            </a:lvl4pPr>
            <a:lvl5pPr marL="2286000" lvl="4" indent="-228600" algn="l">
              <a:lnSpc>
                <a:spcPct val="100000"/>
              </a:lnSpc>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7" name="Google Shape;127;p36"/>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8" name="Google Shape;128;p3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6"/>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0"/>
        <p:cNvGrpSpPr/>
        <p:nvPr/>
      </p:nvGrpSpPr>
      <p:grpSpPr>
        <a:xfrm>
          <a:off x="0" y="0"/>
          <a:ext cx="0" cy="0"/>
          <a:chOff x="0" y="0"/>
          <a:chExt cx="0" cy="0"/>
        </a:xfrm>
      </p:grpSpPr>
      <p:sp>
        <p:nvSpPr>
          <p:cNvPr id="141" name="Google Shape;141;p3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3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3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2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Font typeface="Noto Sans Symbols"/>
              <a:buChar char="⮚"/>
              <a:defRPr sz="2400"/>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Resting">
  <p:cSld name="1_Resting">
    <p:spTree>
      <p:nvGrpSpPr>
        <p:cNvPr id="1" name="Shape 35"/>
        <p:cNvGrpSpPr/>
        <p:nvPr/>
      </p:nvGrpSpPr>
      <p:grpSpPr>
        <a:xfrm>
          <a:off x="0" y="0"/>
          <a:ext cx="0" cy="0"/>
          <a:chOff x="0" y="0"/>
          <a:chExt cx="0" cy="0"/>
        </a:xfrm>
      </p:grpSpPr>
      <p:pic>
        <p:nvPicPr>
          <p:cNvPr id="36" name="Google Shape;36;p24" descr="restingslide2.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37" name="Google Shape;37;p24"/>
          <p:cNvSpPr/>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8" name="Google Shape;38;p24"/>
          <p:cNvSpPr txBox="1">
            <a:spLocks noGrp="1"/>
          </p:cNvSpPr>
          <p:nvPr>
            <p:ph type="title"/>
          </p:nvPr>
        </p:nvSpPr>
        <p:spPr>
          <a:xfrm>
            <a:off x="0" y="2946400"/>
            <a:ext cx="9144000" cy="11430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6"/>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rgbClr val="2675B4"/>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rgbClr val="2675B4"/>
              </a:buClr>
              <a:buSzPts val="2800"/>
              <a:buFont typeface="Noto Sans Symbols"/>
              <a:buNone/>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rgbClr val="2675B4"/>
              </a:buClr>
              <a:buSzPts val="2400"/>
              <a:buFont typeface="Noto Sans Symbols"/>
              <a:buNone/>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rgbClr val="2675B4"/>
              </a:buClr>
              <a:buSzPts val="20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52" name="Google Shape;52;p26"/>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20"/>
              </a:spcBef>
              <a:spcAft>
                <a:spcPts val="0"/>
              </a:spcAft>
              <a:buSzPts val="1600"/>
              <a:buNone/>
              <a:defRPr sz="1600"/>
            </a:lvl1pPr>
            <a:lvl2pPr marL="914400" lvl="1" indent="-228600" algn="l">
              <a:lnSpc>
                <a:spcPct val="100000"/>
              </a:lnSpc>
              <a:spcBef>
                <a:spcPts val="280"/>
              </a:spcBef>
              <a:spcAft>
                <a:spcPts val="0"/>
              </a:spcAft>
              <a:buSzPts val="1400"/>
              <a:buNone/>
              <a:defRPr sz="1400"/>
            </a:lvl2pPr>
            <a:lvl3pPr marL="1371600" lvl="2" indent="-228600" algn="l">
              <a:lnSpc>
                <a:spcPct val="100000"/>
              </a:lnSpc>
              <a:spcBef>
                <a:spcPts val="240"/>
              </a:spcBef>
              <a:spcAft>
                <a:spcPts val="0"/>
              </a:spcAft>
              <a:buSzPts val="1200"/>
              <a:buNone/>
              <a:defRPr sz="1200"/>
            </a:lvl3pPr>
            <a:lvl4pPr marL="1828800" lvl="3" indent="-228600" algn="l">
              <a:lnSpc>
                <a:spcPct val="100000"/>
              </a:lnSpc>
              <a:spcBef>
                <a:spcPts val="200"/>
              </a:spcBef>
              <a:spcAft>
                <a:spcPts val="0"/>
              </a:spcAft>
              <a:buSzPts val="1000"/>
              <a:buNone/>
              <a:defRPr sz="1000"/>
            </a:lvl4pPr>
            <a:lvl5pPr marL="2286000" lvl="4" indent="-228600" algn="l">
              <a:lnSpc>
                <a:spcPct val="100000"/>
              </a:lnSpc>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2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6"/>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27"/>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7"/>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SzPts val="3200"/>
              <a:buChar char="▪"/>
              <a:defRPr sz="3200"/>
            </a:lvl1pPr>
            <a:lvl2pPr marL="914400" lvl="1" indent="-406400" algn="l">
              <a:lnSpc>
                <a:spcPct val="100000"/>
              </a:lnSpc>
              <a:spcBef>
                <a:spcPts val="560"/>
              </a:spcBef>
              <a:spcAft>
                <a:spcPts val="0"/>
              </a:spcAft>
              <a:buSzPts val="2800"/>
              <a:buChar char="▪"/>
              <a:defRPr sz="2800"/>
            </a:lvl2pPr>
            <a:lvl3pPr marL="1371600" lvl="2" indent="-381000" algn="l">
              <a:lnSpc>
                <a:spcPct val="100000"/>
              </a:lnSpc>
              <a:spcBef>
                <a:spcPts val="480"/>
              </a:spcBef>
              <a:spcAft>
                <a:spcPts val="0"/>
              </a:spcAft>
              <a:buSzPts val="2400"/>
              <a:buChar char="▪"/>
              <a:defRPr sz="2400"/>
            </a:lvl3pPr>
            <a:lvl4pPr marL="1828800" lvl="3" indent="-355600" algn="l">
              <a:lnSpc>
                <a:spcPct val="100000"/>
              </a:lnSpc>
              <a:spcBef>
                <a:spcPts val="400"/>
              </a:spcBef>
              <a:spcAft>
                <a:spcPts val="0"/>
              </a:spcAft>
              <a:buSzPts val="2000"/>
              <a:buChar char="▪"/>
              <a:defRPr sz="2000"/>
            </a:lvl4pPr>
            <a:lvl5pPr marL="2286000" lvl="4" indent="-355600" algn="l">
              <a:lnSpc>
                <a:spcPct val="100000"/>
              </a:lnSpc>
              <a:spcBef>
                <a:spcPts val="4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27"/>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20"/>
              </a:spcBef>
              <a:spcAft>
                <a:spcPts val="0"/>
              </a:spcAft>
              <a:buSzPts val="1600"/>
              <a:buNone/>
              <a:defRPr sz="1600"/>
            </a:lvl1pPr>
            <a:lvl2pPr marL="914400" lvl="1" indent="-228600" algn="l">
              <a:lnSpc>
                <a:spcPct val="100000"/>
              </a:lnSpc>
              <a:spcBef>
                <a:spcPts val="280"/>
              </a:spcBef>
              <a:spcAft>
                <a:spcPts val="0"/>
              </a:spcAft>
              <a:buSzPts val="1400"/>
              <a:buNone/>
              <a:defRPr sz="1400"/>
            </a:lvl2pPr>
            <a:lvl3pPr marL="1371600" lvl="2" indent="-228600" algn="l">
              <a:lnSpc>
                <a:spcPct val="100000"/>
              </a:lnSpc>
              <a:spcBef>
                <a:spcPts val="240"/>
              </a:spcBef>
              <a:spcAft>
                <a:spcPts val="0"/>
              </a:spcAft>
              <a:buSzPts val="1200"/>
              <a:buNone/>
              <a:defRPr sz="1200"/>
            </a:lvl3pPr>
            <a:lvl4pPr marL="1828800" lvl="3" indent="-228600" algn="l">
              <a:lnSpc>
                <a:spcPct val="100000"/>
              </a:lnSpc>
              <a:spcBef>
                <a:spcPts val="200"/>
              </a:spcBef>
              <a:spcAft>
                <a:spcPts val="0"/>
              </a:spcAft>
              <a:buSzPts val="1000"/>
              <a:buNone/>
              <a:defRPr sz="1000"/>
            </a:lvl4pPr>
            <a:lvl5pPr marL="2286000" lvl="4" indent="-228600" algn="l">
              <a:lnSpc>
                <a:spcPct val="100000"/>
              </a:lnSpc>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2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2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8"/>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4"/>
        <p:cNvGrpSpPr/>
        <p:nvPr/>
      </p:nvGrpSpPr>
      <p:grpSpPr>
        <a:xfrm>
          <a:off x="0" y="0"/>
          <a:ext cx="0" cy="0"/>
          <a:chOff x="0" y="0"/>
          <a:chExt cx="0" cy="0"/>
        </a:xfrm>
      </p:grpSpPr>
      <p:sp>
        <p:nvSpPr>
          <p:cNvPr id="75" name="Google Shape;75;p30"/>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0"/>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480"/>
              </a:spcBef>
              <a:spcAft>
                <a:spcPts val="0"/>
              </a:spcAft>
              <a:buSzPts val="2400"/>
              <a:buNone/>
              <a:defRPr sz="2400">
                <a:latin typeface="Arial"/>
                <a:ea typeface="Arial"/>
                <a:cs typeface="Arial"/>
                <a:sym typeface="Arial"/>
              </a:defRPr>
            </a:lvl1pPr>
            <a:lvl2pPr marL="914400" lvl="1" indent="-228600" algn="l">
              <a:lnSpc>
                <a:spcPct val="100000"/>
              </a:lnSpc>
              <a:spcBef>
                <a:spcPts val="400"/>
              </a:spcBef>
              <a:spcAft>
                <a:spcPts val="0"/>
              </a:spcAft>
              <a:buSzPts val="2000"/>
              <a:buNone/>
              <a:defRPr sz="2000"/>
            </a:lvl2pPr>
            <a:lvl3pPr marL="1371600" lvl="2" indent="-228600" algn="l">
              <a:lnSpc>
                <a:spcPct val="100000"/>
              </a:lnSpc>
              <a:spcBef>
                <a:spcPts val="360"/>
              </a:spcBef>
              <a:spcAft>
                <a:spcPts val="0"/>
              </a:spcAft>
              <a:buSzPts val="1800"/>
              <a:buNone/>
              <a:defRPr sz="1800"/>
            </a:lvl3pPr>
            <a:lvl4pPr marL="1828800" lvl="3" indent="-228600" algn="l">
              <a:lnSpc>
                <a:spcPct val="100000"/>
              </a:lnSpc>
              <a:spcBef>
                <a:spcPts val="320"/>
              </a:spcBef>
              <a:spcAft>
                <a:spcPts val="0"/>
              </a:spcAft>
              <a:buSzPts val="1600"/>
              <a:buNone/>
              <a:defRPr sz="1600"/>
            </a:lvl4pPr>
            <a:lvl5pPr marL="2286000" lvl="4" indent="-228600" algn="l">
              <a:lnSpc>
                <a:spcPct val="100000"/>
              </a:lnSpc>
              <a:spcBef>
                <a:spcPts val="320"/>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77" name="Google Shape;77;p30"/>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0"/>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92"/>
        <p:cNvGrpSpPr/>
        <p:nvPr/>
      </p:nvGrpSpPr>
      <p:grpSpPr>
        <a:xfrm>
          <a:off x="0" y="0"/>
          <a:ext cx="0" cy="0"/>
          <a:chOff x="0" y="0"/>
          <a:chExt cx="0" cy="0"/>
        </a:xfrm>
      </p:grpSpPr>
      <p:sp>
        <p:nvSpPr>
          <p:cNvPr id="93" name="Google Shape;93;p3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3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32"/>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6"/>
        <p:cNvGrpSpPr/>
        <p:nvPr/>
      </p:nvGrpSpPr>
      <p:grpSpPr>
        <a:xfrm>
          <a:off x="0" y="0"/>
          <a:ext cx="0" cy="0"/>
          <a:chOff x="0" y="0"/>
          <a:chExt cx="0" cy="0"/>
        </a:xfrm>
      </p:grpSpPr>
      <p:sp>
        <p:nvSpPr>
          <p:cNvPr id="107" name="Google Shape;107;p3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34"/>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9" name="Google Shape;109;p34"/>
          <p:cNvSpPr txBox="1">
            <a:spLocks noGrp="1"/>
          </p:cNvSpPr>
          <p:nvPr>
            <p:ph type="body" idx="2"/>
          </p:nvPr>
        </p:nvSpPr>
        <p:spPr>
          <a:xfrm>
            <a:off x="4648200" y="1828800"/>
            <a:ext cx="3886200" cy="38862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3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3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4.jp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5.xml"/><Relationship Id="rId1" Type="http://schemas.openxmlformats.org/officeDocument/2006/relationships/slideLayout" Target="../slideLayouts/slideLayout8.xml"/><Relationship Id="rId5" Type="http://schemas.openxmlformats.org/officeDocument/2006/relationships/image" Target="../media/image5.jpg"/><Relationship Id="rId4" Type="http://schemas.openxmlformats.org/officeDocument/2006/relationships/image" Target="../media/image4.jp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6.xml"/><Relationship Id="rId1" Type="http://schemas.openxmlformats.org/officeDocument/2006/relationships/slideLayout" Target="../slideLayouts/slideLayout9.xml"/><Relationship Id="rId4" Type="http://schemas.openxmlformats.org/officeDocument/2006/relationships/image" Target="../media/image4.jp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7.xml"/><Relationship Id="rId1" Type="http://schemas.openxmlformats.org/officeDocument/2006/relationships/slideLayout" Target="../slideLayouts/slideLayout10.xml"/><Relationship Id="rId4" Type="http://schemas.openxmlformats.org/officeDocument/2006/relationships/image" Target="../media/image4.jp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8.xml"/><Relationship Id="rId1" Type="http://schemas.openxmlformats.org/officeDocument/2006/relationships/slideLayout" Target="../slideLayouts/slideLayout11.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0" descr="openingfooter_sized.jpg"/>
          <p:cNvPicPr preferRelativeResize="0"/>
          <p:nvPr/>
        </p:nvPicPr>
        <p:blipFill rotWithShape="1">
          <a:blip r:embed="rId3">
            <a:alphaModFix/>
          </a:blip>
          <a:srcRect/>
          <a:stretch/>
        </p:blipFill>
        <p:spPr>
          <a:xfrm>
            <a:off x="0" y="533400"/>
            <a:ext cx="9144000" cy="5334000"/>
          </a:xfrm>
          <a:prstGeom prst="rect">
            <a:avLst/>
          </a:prstGeom>
          <a:noFill/>
          <a:ln>
            <a:noFill/>
          </a:ln>
        </p:spPr>
      </p:pic>
      <p:pic>
        <p:nvPicPr>
          <p:cNvPr id="11" name="Google Shape;11;p20"/>
          <p:cNvPicPr preferRelativeResize="0"/>
          <p:nvPr/>
        </p:nvPicPr>
        <p:blipFill rotWithShape="1">
          <a:blip r:embed="rId4">
            <a:alphaModFix/>
          </a:blip>
          <a:srcRect/>
          <a:stretch/>
        </p:blipFill>
        <p:spPr>
          <a:xfrm>
            <a:off x="7543800" y="6118225"/>
            <a:ext cx="968375" cy="434975"/>
          </a:xfrm>
          <a:prstGeom prst="rect">
            <a:avLst/>
          </a:prstGeom>
          <a:noFill/>
          <a:ln>
            <a:noFill/>
          </a:ln>
        </p:spPr>
      </p:pic>
      <p:sp>
        <p:nvSpPr>
          <p:cNvPr id="12" name="Google Shape;12;p20"/>
          <p:cNvSpPr txBox="1"/>
          <p:nvPr/>
        </p:nvSpPr>
        <p:spPr>
          <a:xfrm>
            <a:off x="609600" y="6096000"/>
            <a:ext cx="4664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Boston University School of Social Work</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Center for Innovation in Social Work &amp; Health</a:t>
            </a:r>
            <a:endParaRPr sz="1400" b="0" i="0" u="none" strike="noStrike" cap="none">
              <a:solidFill>
                <a:srgbClr val="000000"/>
              </a:solidFill>
              <a:latin typeface="Arial"/>
              <a:ea typeface="Arial"/>
              <a:cs typeface="Arial"/>
              <a:sym typeface="Arial"/>
            </a:endParaRPr>
          </a:p>
        </p:txBody>
      </p:sp>
      <p:sp>
        <p:nvSpPr>
          <p:cNvPr id="13" name="Google Shape;13;p20"/>
          <p:cNvSpPr txBox="1"/>
          <p:nvPr/>
        </p:nvSpPr>
        <p:spPr>
          <a:xfrm>
            <a:off x="0" y="0"/>
            <a:ext cx="9144000" cy="44958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cxnSp>
        <p:nvCxnSpPr>
          <p:cNvPr id="14" name="Google Shape;14;p20"/>
          <p:cNvCxnSpPr/>
          <p:nvPr/>
        </p:nvCxnSpPr>
        <p:spPr>
          <a:xfrm>
            <a:off x="0" y="5867400"/>
            <a:ext cx="9144000" cy="0"/>
          </a:xfrm>
          <a:prstGeom prst="straightConnector1">
            <a:avLst/>
          </a:prstGeom>
          <a:noFill/>
          <a:ln w="152400" cap="flat" cmpd="sng">
            <a:solidFill>
              <a:srgbClr val="A6A6A6"/>
            </a:solidFill>
            <a:prstDash val="solid"/>
            <a:miter lim="800000"/>
            <a:headEnd type="none" w="sm" len="sm"/>
            <a:tailEnd type="none" w="sm" len="sm"/>
          </a:ln>
        </p:spPr>
      </p:cxnSp>
      <p:sp>
        <p:nvSpPr>
          <p:cNvPr id="15" name="Google Shape;15;p20"/>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6" name="Google Shape;16;p20"/>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22"/>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2" name="Google Shape;22;p22"/>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23" name="Google Shape;23;p22"/>
          <p:cNvPicPr preferRelativeResize="0"/>
          <p:nvPr/>
        </p:nvPicPr>
        <p:blipFill rotWithShape="1">
          <a:blip r:embed="rId4">
            <a:alphaModFix/>
          </a:blip>
          <a:srcRect/>
          <a:stretch/>
        </p:blipFill>
        <p:spPr>
          <a:xfrm>
            <a:off x="609600" y="5867400"/>
            <a:ext cx="2438400" cy="804862"/>
          </a:xfrm>
          <a:prstGeom prst="rect">
            <a:avLst/>
          </a:prstGeom>
          <a:noFill/>
          <a:ln>
            <a:noFill/>
          </a:ln>
        </p:spPr>
      </p:pic>
      <p:cxnSp>
        <p:nvCxnSpPr>
          <p:cNvPr id="24" name="Google Shape;24;p22"/>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25" name="Google Shape;25;p22" descr="standardfooter_sized.jpg"/>
          <p:cNvPicPr preferRelativeResize="0"/>
          <p:nvPr/>
        </p:nvPicPr>
        <p:blipFill rotWithShape="1">
          <a:blip r:embed="rId5">
            <a:alphaModFix/>
          </a:blip>
          <a:srcRect t="93661"/>
          <a:stretch/>
        </p:blipFill>
        <p:spPr>
          <a:xfrm>
            <a:off x="0" y="0"/>
            <a:ext cx="9144000" cy="338137"/>
          </a:xfrm>
          <a:prstGeom prst="rect">
            <a:avLst/>
          </a:prstGeom>
          <a:noFill/>
          <a:ln>
            <a:noFill/>
          </a:ln>
        </p:spPr>
      </p:pic>
      <p:sp>
        <p:nvSpPr>
          <p:cNvPr id="26" name="Google Shape;26;p2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7" name="Google Shape;27;p22"/>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Google Shape;28;p2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9" name="Google Shape;29;p22"/>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2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41" name="Google Shape;41;p2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2" name="Google Shape;42;p2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2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4" name="Google Shape;44;p2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sp>
        <p:nvSpPr>
          <p:cNvPr id="45" name="Google Shape;45;p25"/>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pic>
        <p:nvPicPr>
          <p:cNvPr id="46" name="Google Shape;46;p25"/>
          <p:cNvPicPr preferRelativeResize="0"/>
          <p:nvPr/>
        </p:nvPicPr>
        <p:blipFill rotWithShape="1">
          <a:blip r:embed="rId5">
            <a:alphaModFix/>
          </a:blip>
          <a:srcRect/>
          <a:stretch/>
        </p:blipFill>
        <p:spPr>
          <a:xfrm>
            <a:off x="609600" y="5867400"/>
            <a:ext cx="2438400" cy="804862"/>
          </a:xfrm>
          <a:prstGeom prst="rect">
            <a:avLst/>
          </a:prstGeom>
          <a:noFill/>
          <a:ln>
            <a:noFill/>
          </a:ln>
        </p:spPr>
      </p:pic>
      <p:cxnSp>
        <p:nvCxnSpPr>
          <p:cNvPr id="47" name="Google Shape;47;p25"/>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48" name="Google Shape;48;p25" descr="standardfooter_sized.jpg"/>
          <p:cNvPicPr preferRelativeResize="0"/>
          <p:nvPr/>
        </p:nvPicPr>
        <p:blipFill rotWithShape="1">
          <a:blip r:embed="rId6">
            <a:alphaModFix/>
          </a:blip>
          <a:srcRect t="93661"/>
          <a:stretch/>
        </p:blipFill>
        <p:spPr>
          <a:xfrm>
            <a:off x="0" y="0"/>
            <a:ext cx="9144000" cy="3381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29"/>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66" name="Google Shape;66;p29"/>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67" name="Google Shape;67;p29"/>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68" name="Google Shape;68;p29"/>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69" name="Google Shape;69;p29"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70" name="Google Shape;70;p2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71" name="Google Shape;71;p29"/>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2" name="Google Shape;72;p29"/>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73" name="Google Shape;73;p29"/>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31"/>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81" name="Google Shape;81;p31"/>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82" name="Google Shape;82;p31"/>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83" name="Google Shape;83;p31"/>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84" name="Google Shape;84;p31"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pic>
        <p:nvPicPr>
          <p:cNvPr id="85" name="Google Shape;85;p31" descr="restingslide2.jpg"/>
          <p:cNvPicPr preferRelativeResize="0"/>
          <p:nvPr/>
        </p:nvPicPr>
        <p:blipFill rotWithShape="1">
          <a:blip r:embed="rId5">
            <a:alphaModFix/>
          </a:blip>
          <a:srcRect/>
          <a:stretch/>
        </p:blipFill>
        <p:spPr>
          <a:xfrm>
            <a:off x="0" y="0"/>
            <a:ext cx="9144000" cy="6858000"/>
          </a:xfrm>
          <a:prstGeom prst="rect">
            <a:avLst/>
          </a:prstGeom>
          <a:noFill/>
          <a:ln>
            <a:noFill/>
          </a:ln>
        </p:spPr>
      </p:pic>
      <p:sp>
        <p:nvSpPr>
          <p:cNvPr id="86" name="Google Shape;86;p31"/>
          <p:cNvSpPr txBox="1"/>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87" name="Google Shape;87;p31"/>
          <p:cNvSpPr txBox="1"/>
          <p:nvPr/>
        </p:nvSpPr>
        <p:spPr>
          <a:xfrm>
            <a:off x="685800" y="28194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2800"/>
              <a:buFont typeface="Arial"/>
              <a:buNone/>
            </a:pPr>
            <a:r>
              <a:rPr lang="en-US" sz="2800" b="0" i="0" u="none" strike="noStrike" cap="none">
                <a:solidFill>
                  <a:schemeClr val="lt1"/>
                </a:solidFill>
                <a:latin typeface="Arial"/>
                <a:ea typeface="Arial"/>
                <a:cs typeface="Arial"/>
                <a:sym typeface="Arial"/>
              </a:rPr>
              <a:t>Resting or transition slide</a:t>
            </a:r>
            <a:endParaRPr sz="1400" b="0" i="0" u="none" strike="noStrike" cap="none">
              <a:solidFill>
                <a:srgbClr val="000000"/>
              </a:solidFill>
              <a:latin typeface="Arial"/>
              <a:ea typeface="Arial"/>
              <a:cs typeface="Arial"/>
              <a:sym typeface="Arial"/>
            </a:endParaRPr>
          </a:p>
        </p:txBody>
      </p:sp>
      <p:sp>
        <p:nvSpPr>
          <p:cNvPr id="88" name="Google Shape;88;p3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9" name="Google Shape;89;p3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0" name="Google Shape;90;p3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91" name="Google Shape;91;p31"/>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3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98" name="Google Shape;98;p3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99" name="Google Shape;99;p3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00" name="Google Shape;100;p33"/>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01" name="Google Shape;101;p3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02" name="Google Shape;102;p3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03" name="Google Shape;103;p3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4" name="Google Shape;104;p3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05" name="Google Shape;105;p3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sp>
        <p:nvSpPr>
          <p:cNvPr id="113" name="Google Shape;113;p35"/>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14" name="Google Shape;114;p35"/>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115" name="Google Shape;115;p35"/>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16" name="Google Shape;116;p35"/>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17" name="Google Shape;117;p35"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18" name="Google Shape;118;p3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19" name="Google Shape;119;p35"/>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0" name="Google Shape;120;p3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21" name="Google Shape;121;p35"/>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37"/>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32" name="Google Shape;132;p37"/>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133" name="Google Shape;133;p37"/>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134" name="Google Shape;134;p37"/>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35" name="Google Shape;135;p37"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136" name="Google Shape;136;p3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37" name="Google Shape;137;p37"/>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8" name="Google Shape;138;p3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39" name="Google Shape;139;p37"/>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aahivm.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positivelyawar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
          <p:cNvSpPr txBox="1">
            <a:spLocks noGrp="1"/>
          </p:cNvSpPr>
          <p:nvPr>
            <p:ph type="ctrTitle"/>
          </p:nvPr>
        </p:nvSpPr>
        <p:spPr>
          <a:xfrm>
            <a:off x="193431" y="1282450"/>
            <a:ext cx="8950569" cy="153108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4000"/>
              <a:buNone/>
            </a:pPr>
            <a:r>
              <a:rPr lang="es-US" sz="4000" dirty="0">
                <a:solidFill>
                  <a:schemeClr val="lt1"/>
                </a:solidFill>
              </a:rPr>
              <a:t>Los medicamentos y el cumplimiento del tratamiento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0"/>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Biktarvy</a:t>
            </a:r>
          </a:p>
        </p:txBody>
      </p:sp>
      <p:sp>
        <p:nvSpPr>
          <p:cNvPr id="225" name="Google Shape;225;p10"/>
          <p:cNvSpPr txBox="1">
            <a:spLocks noGrp="1"/>
          </p:cNvSpPr>
          <p:nvPr>
            <p:ph type="body" idx="1"/>
          </p:nvPr>
        </p:nvSpPr>
        <p:spPr>
          <a:xfrm>
            <a:off x="304800" y="1438656"/>
            <a:ext cx="8229600" cy="4495800"/>
          </a:xfrm>
          <a:prstGeom prst="rect">
            <a:avLst/>
          </a:prstGeom>
          <a:noFill/>
          <a:ln>
            <a:noFill/>
          </a:ln>
        </p:spPr>
        <p:txBody>
          <a:bodyPr spcFirstLastPara="1" wrap="square" lIns="91425" tIns="45700" rIns="91425" bIns="45700" anchor="t" anchorCtr="0">
            <a:noAutofit/>
          </a:bodyPr>
          <a:lstStyle/>
          <a:p>
            <a:pPr marL="36512" lvl="0" indent="0" algn="l" rtl="0">
              <a:lnSpc>
                <a:spcPct val="100000"/>
              </a:lnSpc>
              <a:spcBef>
                <a:spcPts val="0"/>
              </a:spcBef>
              <a:spcAft>
                <a:spcPts val="0"/>
              </a:spcAft>
              <a:buSzPts val="1800"/>
              <a:buNone/>
            </a:pPr>
            <a:r>
              <a:rPr lang="es-US" sz="1800" b="0" i="0" u="none" dirty="0">
                <a:solidFill>
                  <a:schemeClr val="dk1"/>
                </a:solidFill>
                <a:latin typeface="Arial"/>
                <a:ea typeface="Arial"/>
                <a:cs typeface="Arial"/>
                <a:sym typeface="Arial"/>
              </a:rPr>
              <a:t>Ventajas de </a:t>
            </a:r>
            <a:r>
              <a:rPr lang="es-US" sz="1800" b="0" i="0" u="none" dirty="0" err="1">
                <a:solidFill>
                  <a:schemeClr val="dk1"/>
                </a:solidFill>
                <a:latin typeface="Arial"/>
                <a:ea typeface="Arial"/>
                <a:cs typeface="Arial"/>
                <a:sym typeface="Arial"/>
              </a:rPr>
              <a:t>bictegravir</a:t>
            </a:r>
            <a:endParaRPr lang="es-US" sz="1800" b="0" i="0" u="none" dirty="0">
              <a:solidFill>
                <a:schemeClr val="dk1"/>
              </a:solidFill>
              <a:latin typeface="Arial"/>
              <a:ea typeface="Arial"/>
              <a:cs typeface="Arial"/>
              <a:sym typeface="Arial"/>
            </a:endParaRPr>
          </a:p>
          <a:p>
            <a:pPr marL="742950" lvl="1" indent="-285750" algn="l" rtl="0">
              <a:lnSpc>
                <a:spcPct val="100000"/>
              </a:lnSpc>
              <a:spcBef>
                <a:spcPts val="360"/>
              </a:spcBef>
              <a:spcAft>
                <a:spcPts val="0"/>
              </a:spcAft>
              <a:buClr>
                <a:srgbClr val="CC0000"/>
              </a:buClr>
              <a:buSzPts val="1800"/>
              <a:buFont typeface="Noto Sans Symbols"/>
              <a:buChar char="▪"/>
            </a:pPr>
            <a:r>
              <a:rPr lang="es-US" sz="1800" b="0" i="0" u="none" dirty="0">
                <a:solidFill>
                  <a:schemeClr val="dk1"/>
                </a:solidFill>
                <a:latin typeface="Arial"/>
                <a:ea typeface="Arial"/>
                <a:cs typeface="Arial"/>
                <a:sym typeface="Arial"/>
              </a:rPr>
              <a:t>Menos náuseas</a:t>
            </a:r>
          </a:p>
          <a:p>
            <a:pPr marL="742950" lvl="1" indent="-285750" algn="l" rtl="0">
              <a:lnSpc>
                <a:spcPct val="100000"/>
              </a:lnSpc>
              <a:spcBef>
                <a:spcPts val="360"/>
              </a:spcBef>
              <a:spcAft>
                <a:spcPts val="0"/>
              </a:spcAft>
              <a:buClr>
                <a:srgbClr val="CC0000"/>
              </a:buClr>
              <a:buSzPts val="1800"/>
              <a:buFont typeface="Noto Sans Symbols"/>
              <a:buChar char="▪"/>
            </a:pPr>
            <a:r>
              <a:rPr lang="es-US" sz="1800" b="0" i="0" u="none" dirty="0">
                <a:solidFill>
                  <a:schemeClr val="dk1"/>
                </a:solidFill>
                <a:latin typeface="Arial"/>
                <a:ea typeface="Arial"/>
                <a:cs typeface="Arial"/>
                <a:sym typeface="Arial"/>
              </a:rPr>
              <a:t>Píldora de tamaño pequeño</a:t>
            </a:r>
          </a:p>
          <a:p>
            <a:pPr marL="742950" lvl="1" indent="-285750" algn="l" rtl="0">
              <a:lnSpc>
                <a:spcPct val="100000"/>
              </a:lnSpc>
              <a:spcBef>
                <a:spcPts val="360"/>
              </a:spcBef>
              <a:spcAft>
                <a:spcPts val="0"/>
              </a:spcAft>
              <a:buClr>
                <a:srgbClr val="CC0000"/>
              </a:buClr>
              <a:buSzPts val="1800"/>
              <a:buFont typeface="Noto Sans Symbols"/>
              <a:buChar char="▪"/>
            </a:pPr>
            <a:r>
              <a:rPr lang="es-US" sz="1800" b="0" i="0" u="none" dirty="0">
                <a:solidFill>
                  <a:schemeClr val="dk1"/>
                </a:solidFill>
                <a:latin typeface="Arial"/>
                <a:ea typeface="Arial"/>
                <a:cs typeface="Arial"/>
                <a:sym typeface="Arial"/>
              </a:rPr>
              <a:t>Pocas interacciones farmacológicas</a:t>
            </a:r>
          </a:p>
          <a:p>
            <a:pPr marL="742950" lvl="1" indent="-285750" algn="l" rtl="0">
              <a:lnSpc>
                <a:spcPct val="100000"/>
              </a:lnSpc>
              <a:spcBef>
                <a:spcPts val="360"/>
              </a:spcBef>
              <a:spcAft>
                <a:spcPts val="0"/>
              </a:spcAft>
              <a:buClr>
                <a:srgbClr val="CC0000"/>
              </a:buClr>
              <a:buSzPts val="1800"/>
              <a:buFont typeface="Noto Sans Symbols"/>
              <a:buChar char="▪"/>
            </a:pPr>
            <a:r>
              <a:rPr lang="es-US" sz="1800" b="0" i="0" u="none" dirty="0">
                <a:solidFill>
                  <a:schemeClr val="dk1"/>
                </a:solidFill>
                <a:latin typeface="Arial"/>
                <a:ea typeface="Arial"/>
                <a:cs typeface="Arial"/>
                <a:sym typeface="Arial"/>
              </a:rPr>
              <a:t>Mejor perfil de resistencia que </a:t>
            </a:r>
            <a:r>
              <a:rPr lang="es-US" sz="1800" b="0" i="0" u="none" dirty="0" err="1">
                <a:solidFill>
                  <a:schemeClr val="dk1"/>
                </a:solidFill>
                <a:latin typeface="Arial"/>
                <a:ea typeface="Arial"/>
                <a:cs typeface="Arial"/>
                <a:sym typeface="Arial"/>
              </a:rPr>
              <a:t>dolutegravir</a:t>
            </a:r>
            <a:endParaRPr lang="es-US" sz="1800" b="0" i="0" u="none" dirty="0">
              <a:solidFill>
                <a:schemeClr val="dk1"/>
              </a:solidFill>
              <a:latin typeface="Arial"/>
              <a:ea typeface="Arial"/>
              <a:cs typeface="Arial"/>
              <a:sym typeface="Arial"/>
            </a:endParaRPr>
          </a:p>
          <a:p>
            <a:pPr marL="36512" lvl="0" indent="0" algn="l" rtl="0">
              <a:lnSpc>
                <a:spcPct val="100000"/>
              </a:lnSpc>
              <a:spcBef>
                <a:spcPts val="360"/>
              </a:spcBef>
              <a:spcAft>
                <a:spcPts val="0"/>
              </a:spcAft>
              <a:buSzPts val="1800"/>
              <a:buNone/>
            </a:pPr>
            <a:endParaRPr sz="1800" b="0" i="0" u="none" dirty="0">
              <a:solidFill>
                <a:schemeClr val="dk1"/>
              </a:solidFill>
              <a:latin typeface="Arial"/>
              <a:ea typeface="Arial"/>
              <a:cs typeface="Arial"/>
              <a:sym typeface="Arial"/>
            </a:endParaRPr>
          </a:p>
          <a:p>
            <a:pPr marL="36512" lvl="0" indent="0" algn="l" rtl="0">
              <a:lnSpc>
                <a:spcPct val="100000"/>
              </a:lnSpc>
              <a:spcBef>
                <a:spcPts val="360"/>
              </a:spcBef>
              <a:spcAft>
                <a:spcPts val="0"/>
              </a:spcAft>
              <a:buSzPts val="1800"/>
              <a:buNone/>
            </a:pPr>
            <a:r>
              <a:rPr lang="es-US" sz="1800" b="0" i="0" u="none" dirty="0">
                <a:solidFill>
                  <a:schemeClr val="dk1"/>
                </a:solidFill>
                <a:latin typeface="Arial"/>
                <a:ea typeface="Arial"/>
                <a:cs typeface="Arial"/>
                <a:sym typeface="Arial"/>
              </a:rPr>
              <a:t>Información de prescripción:</a:t>
            </a:r>
          </a:p>
          <a:p>
            <a:pPr marL="742950" lvl="1" indent="-285750" algn="l" rtl="0">
              <a:lnSpc>
                <a:spcPct val="100000"/>
              </a:lnSpc>
              <a:spcBef>
                <a:spcPts val="360"/>
              </a:spcBef>
              <a:spcAft>
                <a:spcPts val="0"/>
              </a:spcAft>
              <a:buClr>
                <a:srgbClr val="CC0000"/>
              </a:buClr>
              <a:buSzPts val="1800"/>
              <a:buFont typeface="Noto Sans Symbols"/>
              <a:buChar char="▪"/>
            </a:pPr>
            <a:r>
              <a:rPr lang="es-US" sz="1800" b="0" i="0" u="none" dirty="0">
                <a:solidFill>
                  <a:schemeClr val="dk1"/>
                </a:solidFill>
                <a:latin typeface="Arial"/>
                <a:ea typeface="Arial"/>
                <a:cs typeface="Arial"/>
                <a:sym typeface="Arial"/>
              </a:rPr>
              <a:t>No se puede usar en pacientes con disfunción renal grave </a:t>
            </a:r>
            <a:br>
              <a:rPr lang="es-US" sz="1800" b="0" i="0" u="none" dirty="0">
                <a:solidFill>
                  <a:schemeClr val="dk1"/>
                </a:solidFill>
                <a:latin typeface="Arial"/>
                <a:ea typeface="Arial"/>
                <a:cs typeface="Arial"/>
                <a:sym typeface="Arial"/>
              </a:rPr>
            </a:br>
            <a:r>
              <a:rPr lang="es-US" sz="1800" b="0" i="0" u="none" dirty="0">
                <a:solidFill>
                  <a:schemeClr val="dk1"/>
                </a:solidFill>
                <a:latin typeface="Arial"/>
                <a:ea typeface="Arial"/>
                <a:cs typeface="Arial"/>
                <a:sym typeface="Arial"/>
              </a:rPr>
              <a:t>(</a:t>
            </a:r>
            <a:r>
              <a:rPr lang="es-US" sz="1800" b="0" i="0" u="none" dirty="0" err="1">
                <a:solidFill>
                  <a:schemeClr val="dk1"/>
                </a:solidFill>
                <a:latin typeface="Arial"/>
                <a:ea typeface="Arial"/>
                <a:cs typeface="Arial"/>
                <a:sym typeface="Arial"/>
              </a:rPr>
              <a:t>SCr</a:t>
            </a:r>
            <a:r>
              <a:rPr lang="es-US" sz="1800" b="0" i="0" u="none" dirty="0">
                <a:solidFill>
                  <a:schemeClr val="dk1"/>
                </a:solidFill>
                <a:latin typeface="Arial"/>
                <a:ea typeface="Arial"/>
                <a:cs typeface="Arial"/>
                <a:sym typeface="Arial"/>
              </a:rPr>
              <a:t> &lt;30 </a:t>
            </a:r>
            <a:r>
              <a:rPr lang="es-US" sz="1800" b="0" i="0" u="none" dirty="0" err="1">
                <a:solidFill>
                  <a:schemeClr val="dk1"/>
                </a:solidFill>
                <a:latin typeface="Arial"/>
                <a:ea typeface="Arial"/>
                <a:cs typeface="Arial"/>
                <a:sym typeface="Arial"/>
              </a:rPr>
              <a:t>mL</a:t>
            </a:r>
            <a:r>
              <a:rPr lang="es-US" sz="1800" b="0" i="0" u="none" dirty="0">
                <a:solidFill>
                  <a:schemeClr val="dk1"/>
                </a:solidFill>
                <a:latin typeface="Arial"/>
                <a:ea typeface="Arial"/>
                <a:cs typeface="Arial"/>
                <a:sym typeface="Arial"/>
              </a:rPr>
              <a:t>/min) o cirrosis (clase C de Child-Pugh)</a:t>
            </a:r>
          </a:p>
          <a:p>
            <a:pPr marL="742950" lvl="1" indent="-285750" algn="l" rtl="0">
              <a:lnSpc>
                <a:spcPct val="100000"/>
              </a:lnSpc>
              <a:spcBef>
                <a:spcPts val="360"/>
              </a:spcBef>
              <a:spcAft>
                <a:spcPts val="0"/>
              </a:spcAft>
              <a:buClr>
                <a:srgbClr val="CC0000"/>
              </a:buClr>
              <a:buSzPts val="1800"/>
              <a:buFont typeface="Noto Sans Symbols"/>
              <a:buChar char="▪"/>
            </a:pPr>
            <a:r>
              <a:rPr lang="es-US" sz="1800" b="0" i="0" u="none" dirty="0">
                <a:solidFill>
                  <a:schemeClr val="dk1"/>
                </a:solidFill>
                <a:latin typeface="Arial"/>
                <a:ea typeface="Arial"/>
                <a:cs typeface="Arial"/>
                <a:sym typeface="Arial"/>
              </a:rPr>
              <a:t>No tome </a:t>
            </a:r>
            <a:r>
              <a:rPr lang="es-US" sz="1800" b="0" i="0" u="none" dirty="0" err="1">
                <a:solidFill>
                  <a:schemeClr val="dk1"/>
                </a:solidFill>
                <a:latin typeface="Arial"/>
                <a:ea typeface="Arial"/>
                <a:cs typeface="Arial"/>
                <a:sym typeface="Arial"/>
              </a:rPr>
              <a:t>Biktarvy</a:t>
            </a:r>
            <a:r>
              <a:rPr lang="es-US" sz="1800" b="0" i="0" u="none" dirty="0">
                <a:solidFill>
                  <a:schemeClr val="dk1"/>
                </a:solidFill>
                <a:latin typeface="Arial"/>
                <a:ea typeface="Arial"/>
                <a:cs typeface="Arial"/>
                <a:sym typeface="Arial"/>
              </a:rPr>
              <a:t> si también toma un medicamento que contiene </a:t>
            </a:r>
            <a:r>
              <a:rPr lang="es-US" sz="1800" b="0" i="0" u="none" dirty="0" err="1">
                <a:solidFill>
                  <a:schemeClr val="dk1"/>
                </a:solidFill>
                <a:latin typeface="Arial"/>
                <a:ea typeface="Arial"/>
                <a:cs typeface="Arial"/>
                <a:sym typeface="Arial"/>
              </a:rPr>
              <a:t>dofetilida</a:t>
            </a:r>
            <a:r>
              <a:rPr lang="es-US" sz="1800" b="0" i="0" u="none" dirty="0">
                <a:solidFill>
                  <a:schemeClr val="dk1"/>
                </a:solidFill>
                <a:latin typeface="Arial"/>
                <a:ea typeface="Arial"/>
                <a:cs typeface="Arial"/>
                <a:sym typeface="Arial"/>
              </a:rPr>
              <a:t> y rifampicina</a:t>
            </a:r>
          </a:p>
          <a:p>
            <a:pPr marL="36512" lvl="0" indent="0" algn="l" rtl="0">
              <a:lnSpc>
                <a:spcPct val="100000"/>
              </a:lnSpc>
              <a:spcBef>
                <a:spcPts val="360"/>
              </a:spcBef>
              <a:spcAft>
                <a:spcPts val="0"/>
              </a:spcAft>
              <a:buSzPts val="1800"/>
              <a:buNone/>
            </a:pPr>
            <a:endParaRPr sz="1800" b="0" i="0" u="none" dirty="0">
              <a:solidFill>
                <a:schemeClr val="dk1"/>
              </a:solidFill>
              <a:latin typeface="Arial"/>
              <a:ea typeface="Arial"/>
              <a:cs typeface="Arial"/>
              <a:sym typeface="Arial"/>
            </a:endParaRPr>
          </a:p>
          <a:p>
            <a:pPr marL="342900" lvl="0" indent="-228600" algn="l" rtl="0">
              <a:lnSpc>
                <a:spcPct val="100000"/>
              </a:lnSpc>
              <a:spcBef>
                <a:spcPts val="360"/>
              </a:spcBef>
              <a:spcAft>
                <a:spcPts val="0"/>
              </a:spcAft>
              <a:buSzPts val="1800"/>
              <a:buFont typeface="Noto Sans Symbols"/>
              <a:buNone/>
            </a:pPr>
            <a:endParaRPr sz="1800" b="0" i="0" u="none" dirty="0">
              <a:solidFill>
                <a:schemeClr val="dk1"/>
              </a:solidFill>
              <a:latin typeface="Arial"/>
              <a:ea typeface="Arial"/>
              <a:cs typeface="Arial"/>
              <a:sym typeface="Arial"/>
            </a:endParaRPr>
          </a:p>
        </p:txBody>
      </p:sp>
      <p:sp>
        <p:nvSpPr>
          <p:cNvPr id="226" name="Google Shape;226;p10"/>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27" name="Google Shape;227;p10"/>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1"/>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33" name="Google Shape;233;p11"/>
          <p:cNvSpPr txBox="1">
            <a:spLocks noGrp="1"/>
          </p:cNvSpPr>
          <p:nvPr>
            <p:ph type="title"/>
          </p:nvPr>
        </p:nvSpPr>
        <p:spPr>
          <a:xfrm>
            <a:off x="609600" y="685800"/>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Juluca</a:t>
            </a:r>
            <a:r>
              <a:rPr lang="es-US" b="1"/>
              <a:t>: </a:t>
            </a:r>
            <a:r>
              <a:rPr lang="es-US" sz="2800" b="1" i="0" u="none">
                <a:solidFill>
                  <a:schemeClr val="dk1"/>
                </a:solidFill>
                <a:latin typeface="Arial"/>
                <a:ea typeface="Arial"/>
                <a:cs typeface="Arial"/>
                <a:sym typeface="Arial"/>
              </a:rPr>
              <a:t>primer régimen de dos medicamentos</a:t>
            </a:r>
          </a:p>
        </p:txBody>
      </p:sp>
      <p:sp>
        <p:nvSpPr>
          <p:cNvPr id="234" name="Google Shape;234;p11"/>
          <p:cNvSpPr txBox="1">
            <a:spLocks noGrp="1"/>
          </p:cNvSpPr>
          <p:nvPr>
            <p:ph type="body" idx="1"/>
          </p:nvPr>
        </p:nvSpPr>
        <p:spPr>
          <a:xfrm>
            <a:off x="609600" y="1569466"/>
            <a:ext cx="8299622" cy="4035425"/>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rgbClr val="2675B4"/>
              </a:buClr>
              <a:buSzPts val="1800"/>
              <a:buFont typeface="Noto Sans Symbols"/>
              <a:buNone/>
            </a:pPr>
            <a:r>
              <a:rPr lang="es-US" sz="1800" i="0" u="none" strike="noStrike" cap="none" dirty="0" err="1">
                <a:solidFill>
                  <a:schemeClr val="dk1"/>
                </a:solidFill>
                <a:latin typeface="Arial"/>
                <a:ea typeface="Arial"/>
                <a:cs typeface="Arial"/>
                <a:sym typeface="Arial"/>
              </a:rPr>
              <a:t>Juluca</a:t>
            </a:r>
            <a:endParaRPr lang="es-US" sz="180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r>
              <a:rPr lang="es-US" sz="1800" b="0" i="0" u="none" strike="noStrike" cap="none" dirty="0">
                <a:solidFill>
                  <a:schemeClr val="dk1"/>
                </a:solidFill>
                <a:latin typeface="Arial"/>
                <a:ea typeface="Arial"/>
                <a:cs typeface="Arial"/>
                <a:sym typeface="Arial"/>
              </a:rPr>
              <a:t>-</a:t>
            </a:r>
            <a:r>
              <a:rPr lang="es-US" sz="1800" b="0" i="0" u="none" strike="noStrike" cap="none" dirty="0" err="1">
                <a:solidFill>
                  <a:schemeClr val="dk1"/>
                </a:solidFill>
                <a:latin typeface="Arial"/>
                <a:ea typeface="Arial"/>
                <a:cs typeface="Arial"/>
                <a:sym typeface="Arial"/>
              </a:rPr>
              <a:t>dolutegravir</a:t>
            </a:r>
            <a:r>
              <a:rPr lang="es-US" sz="1800" b="0" i="0" u="none" strike="noStrike" cap="none" dirty="0">
                <a:solidFill>
                  <a:schemeClr val="dk1"/>
                </a:solidFill>
                <a:latin typeface="Arial"/>
                <a:ea typeface="Arial"/>
                <a:cs typeface="Arial"/>
                <a:sym typeface="Arial"/>
              </a:rPr>
              <a:t> 50 mg (INSTI)</a:t>
            </a:r>
          </a:p>
          <a:p>
            <a:pPr marL="36512" marR="0" lvl="0" indent="0" algn="l" rtl="0">
              <a:lnSpc>
                <a:spcPct val="100000"/>
              </a:lnSpc>
              <a:spcBef>
                <a:spcPts val="360"/>
              </a:spcBef>
              <a:spcAft>
                <a:spcPts val="0"/>
              </a:spcAft>
              <a:buClr>
                <a:srgbClr val="2675B4"/>
              </a:buClr>
              <a:buSzPts val="1800"/>
              <a:buFont typeface="Noto Sans Symbols"/>
              <a:buNone/>
            </a:pPr>
            <a:r>
              <a:rPr lang="es-US" sz="1800" b="0" i="0" u="none" strike="noStrike" cap="none" dirty="0">
                <a:solidFill>
                  <a:schemeClr val="dk1"/>
                </a:solidFill>
                <a:latin typeface="Arial"/>
                <a:ea typeface="Arial"/>
                <a:cs typeface="Arial"/>
                <a:sym typeface="Arial"/>
              </a:rPr>
              <a:t>-</a:t>
            </a:r>
            <a:r>
              <a:rPr lang="es-US" sz="1800" b="0" i="0" u="none" strike="noStrike" cap="none" dirty="0" err="1">
                <a:solidFill>
                  <a:schemeClr val="dk1"/>
                </a:solidFill>
                <a:latin typeface="Arial"/>
                <a:ea typeface="Arial"/>
                <a:cs typeface="Arial"/>
                <a:sym typeface="Arial"/>
              </a:rPr>
              <a:t>rilpivirina</a:t>
            </a:r>
            <a:r>
              <a:rPr lang="es-US" sz="1800" b="0" i="0" u="none" strike="noStrike" cap="none" dirty="0">
                <a:solidFill>
                  <a:schemeClr val="dk1"/>
                </a:solidFill>
                <a:latin typeface="Arial"/>
                <a:ea typeface="Arial"/>
                <a:cs typeface="Arial"/>
                <a:sym typeface="Arial"/>
              </a:rPr>
              <a:t> 25 mg (ITINN)</a:t>
            </a:r>
          </a:p>
          <a:p>
            <a:pPr marL="36512" marR="0" lvl="0" indent="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r>
              <a:rPr lang="es-US" sz="1800" b="0" i="0" u="none" strike="noStrike" cap="none" dirty="0">
                <a:solidFill>
                  <a:schemeClr val="dk1"/>
                </a:solidFill>
                <a:latin typeface="Arial"/>
                <a:ea typeface="Arial"/>
                <a:cs typeface="Arial"/>
                <a:sym typeface="Arial"/>
              </a:rPr>
              <a:t>Indicación: adultos con VIH-1 que están virológicamente suprimidos (&lt;50 copias/</a:t>
            </a:r>
            <a:r>
              <a:rPr lang="es-US" sz="1800" b="0" i="0" u="none" strike="noStrike" cap="none" dirty="0" err="1">
                <a:solidFill>
                  <a:schemeClr val="dk1"/>
                </a:solidFill>
                <a:latin typeface="Arial"/>
                <a:ea typeface="Arial"/>
                <a:cs typeface="Arial"/>
                <a:sym typeface="Arial"/>
              </a:rPr>
              <a:t>mL</a:t>
            </a:r>
            <a:r>
              <a:rPr lang="es-US" sz="1800" b="0" i="0" u="none" strike="noStrike" cap="none" dirty="0">
                <a:solidFill>
                  <a:schemeClr val="dk1"/>
                </a:solidFill>
                <a:latin typeface="Arial"/>
                <a:ea typeface="Arial"/>
                <a:cs typeface="Arial"/>
                <a:sym typeface="Arial"/>
              </a:rPr>
              <a:t>) en un régimen antirretroviral estable durante ≥6 meses sin antecedentes de fracaso del tratamiento o resistencia a </a:t>
            </a:r>
            <a:r>
              <a:rPr lang="es-US" sz="1800" b="0" i="0" u="none" strike="noStrike" cap="none" dirty="0" err="1">
                <a:solidFill>
                  <a:schemeClr val="dk1"/>
                </a:solidFill>
                <a:latin typeface="Arial"/>
                <a:ea typeface="Arial"/>
                <a:cs typeface="Arial"/>
                <a:sym typeface="Arial"/>
              </a:rPr>
              <a:t>dolutegravir</a:t>
            </a:r>
            <a:r>
              <a:rPr lang="es-US" sz="1800" b="0" i="0" u="none" strike="noStrike" cap="none" dirty="0">
                <a:solidFill>
                  <a:schemeClr val="dk1"/>
                </a:solidFill>
                <a:latin typeface="Arial"/>
                <a:ea typeface="Arial"/>
                <a:cs typeface="Arial"/>
                <a:sym typeface="Arial"/>
              </a:rPr>
              <a:t> o </a:t>
            </a:r>
            <a:r>
              <a:rPr lang="es-US" sz="1800" b="0" i="0" u="none" strike="noStrike" cap="none" dirty="0" err="1">
                <a:solidFill>
                  <a:schemeClr val="dk1"/>
                </a:solidFill>
                <a:latin typeface="Arial"/>
                <a:ea typeface="Arial"/>
                <a:cs typeface="Arial"/>
                <a:sym typeface="Arial"/>
              </a:rPr>
              <a:t>rilpivirina</a:t>
            </a:r>
            <a:endParaRPr lang="es-US" sz="1800" b="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6512" marR="0" lvl="0" indent="0" algn="l" rtl="0">
              <a:lnSpc>
                <a:spcPct val="100000"/>
              </a:lnSpc>
              <a:spcBef>
                <a:spcPts val="360"/>
              </a:spcBef>
              <a:spcAft>
                <a:spcPts val="0"/>
              </a:spcAft>
              <a:buClr>
                <a:srgbClr val="2675B4"/>
              </a:buClr>
              <a:buSzPts val="1800"/>
              <a:buFont typeface="Noto Sans Symbols"/>
              <a:buNone/>
            </a:pPr>
            <a:r>
              <a:rPr lang="es-US" sz="1800" b="0" i="0" u="none" strike="noStrike" cap="none" dirty="0">
                <a:solidFill>
                  <a:schemeClr val="dk1"/>
                </a:solidFill>
                <a:latin typeface="Arial"/>
                <a:ea typeface="Arial"/>
                <a:cs typeface="Arial"/>
                <a:sym typeface="Arial"/>
              </a:rPr>
              <a:t>Dosis: 1 tableta diaria con comida</a:t>
            </a:r>
          </a:p>
          <a:p>
            <a:pPr marL="342900" marR="0" lvl="0" indent="-228600" algn="l" rtl="0">
              <a:lnSpc>
                <a:spcPct val="100000"/>
              </a:lnSpc>
              <a:spcBef>
                <a:spcPts val="360"/>
              </a:spcBef>
              <a:spcAft>
                <a:spcPts val="0"/>
              </a:spcAft>
              <a:buClr>
                <a:srgbClr val="2675B4"/>
              </a:buClr>
              <a:buSzPts val="1800"/>
              <a:buFont typeface="Noto Sans Symbols"/>
              <a:buNone/>
            </a:pPr>
            <a:endParaRPr sz="1800" b="0" i="0" u="none" dirty="0">
              <a:solidFill>
                <a:schemeClr val="dk1"/>
              </a:solidFill>
              <a:latin typeface="Arial"/>
              <a:ea typeface="Arial"/>
              <a:cs typeface="Arial"/>
              <a:sym typeface="Arial"/>
            </a:endParaRPr>
          </a:p>
        </p:txBody>
      </p:sp>
      <p:sp>
        <p:nvSpPr>
          <p:cNvPr id="235" name="Google Shape;235;p11"/>
          <p:cNvSpPr txBox="1">
            <a:spLocks noGrp="1"/>
          </p:cNvSpPr>
          <p:nvPr>
            <p:ph type="body" idx="4294967295"/>
          </p:nvPr>
        </p:nvSpPr>
        <p:spPr>
          <a:xfrm>
            <a:off x="609600" y="4559815"/>
            <a:ext cx="2851150" cy="1292225"/>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rgbClr val="2675B4"/>
              </a:buClr>
              <a:buSzPts val="1800"/>
              <a:buFont typeface="Noto Sans Symbols"/>
              <a:buNone/>
            </a:pPr>
            <a:r>
              <a:rPr lang="es-US" sz="1800" i="0" u="none" dirty="0">
                <a:solidFill>
                  <a:schemeClr val="dk1"/>
                </a:solidFill>
                <a:latin typeface="Arial"/>
                <a:ea typeface="Arial"/>
                <a:cs typeface="Arial"/>
                <a:sym typeface="Arial"/>
              </a:rPr>
              <a:t>Reacciones adversas:</a:t>
            </a:r>
          </a:p>
          <a:p>
            <a:pPr marL="36512" marR="0" lvl="0" indent="-36512" algn="l" rtl="0">
              <a:lnSpc>
                <a:spcPct val="100000"/>
              </a:lnSpc>
              <a:spcBef>
                <a:spcPts val="360"/>
              </a:spcBef>
              <a:spcAft>
                <a:spcPts val="0"/>
              </a:spcAft>
              <a:buClr>
                <a:srgbClr val="C00000"/>
              </a:buClr>
              <a:buSzPts val="1800"/>
              <a:buFont typeface="Noto Sans Symbols"/>
              <a:buChar char="▪"/>
            </a:pPr>
            <a:r>
              <a:rPr lang="es-US" sz="1800" b="0" i="0" u="none" dirty="0">
                <a:solidFill>
                  <a:schemeClr val="dk1"/>
                </a:solidFill>
                <a:latin typeface="Arial"/>
                <a:ea typeface="Arial"/>
                <a:cs typeface="Arial"/>
                <a:sym typeface="Arial"/>
              </a:rPr>
              <a:t> Diarrea</a:t>
            </a:r>
          </a:p>
          <a:p>
            <a:pPr marL="36512" marR="0" lvl="0" indent="-36512" algn="l" rtl="0">
              <a:lnSpc>
                <a:spcPct val="100000"/>
              </a:lnSpc>
              <a:spcBef>
                <a:spcPts val="360"/>
              </a:spcBef>
              <a:spcAft>
                <a:spcPts val="0"/>
              </a:spcAft>
              <a:buClr>
                <a:srgbClr val="C00000"/>
              </a:buClr>
              <a:buSzPts val="1800"/>
              <a:buFont typeface="Noto Sans Symbols"/>
              <a:buChar char="▪"/>
            </a:pPr>
            <a:r>
              <a:rPr lang="es-US" sz="1800" b="0" i="0" u="none" dirty="0">
                <a:solidFill>
                  <a:schemeClr val="dk1"/>
                </a:solidFill>
                <a:latin typeface="Arial"/>
                <a:ea typeface="Arial"/>
                <a:cs typeface="Arial"/>
                <a:sym typeface="Arial"/>
              </a:rPr>
              <a:t> Dolor de cabeza</a:t>
            </a:r>
          </a:p>
          <a:p>
            <a:pPr marL="36512" marR="0" lvl="0" indent="0" algn="l" rtl="0">
              <a:lnSpc>
                <a:spcPct val="100000"/>
              </a:lnSpc>
              <a:spcBef>
                <a:spcPts val="440"/>
              </a:spcBef>
              <a:spcAft>
                <a:spcPts val="0"/>
              </a:spcAft>
              <a:buClr>
                <a:srgbClr val="2675B4"/>
              </a:buClr>
              <a:buSzPts val="2200"/>
              <a:buFont typeface="Noto Sans Symbols"/>
              <a:buNone/>
            </a:pPr>
            <a:endParaRPr sz="2200" b="0" i="0" u="none" dirty="0">
              <a:solidFill>
                <a:schemeClr val="dk1"/>
              </a:solidFill>
              <a:latin typeface="Arial"/>
              <a:ea typeface="Arial"/>
              <a:cs typeface="Arial"/>
              <a:sym typeface="Arial"/>
            </a:endParaRPr>
          </a:p>
          <a:p>
            <a:pPr marL="342900" marR="0" lvl="0" indent="-203200" algn="l" rtl="0">
              <a:lnSpc>
                <a:spcPct val="100000"/>
              </a:lnSpc>
              <a:spcBef>
                <a:spcPts val="440"/>
              </a:spcBef>
              <a:spcAft>
                <a:spcPts val="0"/>
              </a:spcAft>
              <a:buClr>
                <a:srgbClr val="2675B4"/>
              </a:buClr>
              <a:buSzPts val="2200"/>
              <a:buFont typeface="Noto Sans Symbols"/>
              <a:buNone/>
            </a:pPr>
            <a:endParaRPr sz="2200" b="0" i="0" u="none" dirty="0">
              <a:solidFill>
                <a:schemeClr val="dk1"/>
              </a:solidFill>
              <a:latin typeface="Arial"/>
              <a:ea typeface="Arial"/>
              <a:cs typeface="Arial"/>
              <a:sym typeface="Arial"/>
            </a:endParaRPr>
          </a:p>
        </p:txBody>
      </p:sp>
      <p:sp>
        <p:nvSpPr>
          <p:cNvPr id="236" name="Google Shape;236;p11"/>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2"/>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42" name="Google Shape;242;p12"/>
          <p:cNvSpPr txBox="1">
            <a:spLocks noGrp="1"/>
          </p:cNvSpPr>
          <p:nvPr>
            <p:ph type="title"/>
          </p:nvPr>
        </p:nvSpPr>
        <p:spPr>
          <a:xfrm>
            <a:off x="280987" y="874776"/>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Juluca</a:t>
            </a:r>
          </a:p>
        </p:txBody>
      </p:sp>
      <p:sp>
        <p:nvSpPr>
          <p:cNvPr id="243" name="Google Shape;243;p12"/>
          <p:cNvSpPr txBox="1">
            <a:spLocks noGrp="1"/>
          </p:cNvSpPr>
          <p:nvPr>
            <p:ph type="body" idx="1"/>
          </p:nvPr>
        </p:nvSpPr>
        <p:spPr>
          <a:xfrm>
            <a:off x="280987" y="1752600"/>
            <a:ext cx="8488362" cy="38830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675B4"/>
              </a:buClr>
              <a:buSzPts val="1800"/>
              <a:buFont typeface="Noto Sans Symbols"/>
              <a:buNone/>
            </a:pPr>
            <a:r>
              <a:rPr lang="es-US" sz="1800" b="0" i="0" u="none">
                <a:solidFill>
                  <a:schemeClr val="dk1"/>
                </a:solidFill>
                <a:latin typeface="Arial"/>
                <a:ea typeface="Arial"/>
                <a:cs typeface="Arial"/>
                <a:sym typeface="Arial"/>
              </a:rPr>
              <a:t>Ventajas de Juluca:</a:t>
            </a:r>
          </a:p>
          <a:p>
            <a:pPr marL="742950" marR="0" lvl="1"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Régimen simplificado</a:t>
            </a:r>
          </a:p>
          <a:p>
            <a:pPr marL="742950" marR="0" lvl="1"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Bien tolerado</a:t>
            </a:r>
          </a:p>
          <a:p>
            <a:pPr marL="742950" marR="0" lvl="1"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Régimen de una sola tableta más pequeño</a:t>
            </a:r>
          </a:p>
          <a:p>
            <a:pPr marL="0" marR="0" lvl="0" indent="0" algn="l" rtl="0">
              <a:lnSpc>
                <a:spcPct val="100000"/>
              </a:lnSpc>
              <a:spcBef>
                <a:spcPts val="360"/>
              </a:spcBef>
              <a:spcAft>
                <a:spcPts val="0"/>
              </a:spcAft>
              <a:buClr>
                <a:srgbClr val="2675B4"/>
              </a:buClr>
              <a:buSzPts val="1800"/>
              <a:buFont typeface="Noto Sans Symbols"/>
              <a:buNone/>
            </a:pPr>
            <a:endParaRPr sz="1800" b="0" i="0" u="none">
              <a:solidFill>
                <a:schemeClr val="dk1"/>
              </a:solidFill>
              <a:latin typeface="Arial"/>
              <a:ea typeface="Arial"/>
              <a:cs typeface="Arial"/>
              <a:sym typeface="Arial"/>
            </a:endParaRPr>
          </a:p>
          <a:p>
            <a:pPr marL="0" marR="0" lvl="0" indent="0" algn="l" rtl="0">
              <a:lnSpc>
                <a:spcPct val="100000"/>
              </a:lnSpc>
              <a:spcBef>
                <a:spcPts val="360"/>
              </a:spcBef>
              <a:spcAft>
                <a:spcPts val="0"/>
              </a:spcAft>
              <a:buClr>
                <a:srgbClr val="2675B4"/>
              </a:buClr>
              <a:buSzPts val="1800"/>
              <a:buFont typeface="Noto Sans Symbols"/>
              <a:buNone/>
            </a:pPr>
            <a:r>
              <a:rPr lang="es-US" sz="1800" b="0" i="0" u="none">
                <a:solidFill>
                  <a:schemeClr val="dk1"/>
                </a:solidFill>
                <a:latin typeface="Arial"/>
                <a:ea typeface="Arial"/>
                <a:cs typeface="Arial"/>
                <a:sym typeface="Arial"/>
              </a:rPr>
              <a:t>Información de prescripción:</a:t>
            </a:r>
          </a:p>
          <a:p>
            <a:pPr marL="742950" marR="0" lvl="1"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Controlar la hepatotoxicidad y los trastornos depresivos.</a:t>
            </a:r>
          </a:p>
          <a:p>
            <a:pPr marL="742950" marR="0" lvl="1"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Administración conjunta donde pueden producirse disminuciones significativas en las concentraciones plasmáticas de rilpivirina. </a:t>
            </a:r>
          </a:p>
        </p:txBody>
      </p:sp>
      <p:sp>
        <p:nvSpPr>
          <p:cNvPr id="244" name="Google Shape;244;p12"/>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3"/>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51" name="Google Shape;251;p13"/>
          <p:cNvSpPr txBox="1">
            <a:spLocks noGrp="1"/>
          </p:cNvSpPr>
          <p:nvPr>
            <p:ph type="title"/>
          </p:nvPr>
        </p:nvSpPr>
        <p:spPr>
          <a:xfrm>
            <a:off x="193675" y="827087"/>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El futuro de la terapia contra el VIH</a:t>
            </a:r>
          </a:p>
        </p:txBody>
      </p:sp>
      <p:sp>
        <p:nvSpPr>
          <p:cNvPr id="252" name="Google Shape;252;p13"/>
          <p:cNvSpPr txBox="1">
            <a:spLocks noGrp="1"/>
          </p:cNvSpPr>
          <p:nvPr>
            <p:ph type="body" idx="1"/>
          </p:nvPr>
        </p:nvSpPr>
        <p:spPr>
          <a:xfrm>
            <a:off x="304800" y="1893887"/>
            <a:ext cx="8591550" cy="3806825"/>
          </a:xfrm>
          <a:prstGeom prst="rect">
            <a:avLst/>
          </a:prstGeom>
          <a:noFill/>
          <a:ln>
            <a:noFill/>
          </a:ln>
        </p:spPr>
        <p:txBody>
          <a:bodyPr spcFirstLastPara="1" wrap="square" lIns="91425" tIns="45700" rIns="91425" bIns="45700" anchor="t" anchorCtr="0">
            <a:noAutofit/>
          </a:bodyPr>
          <a:lstStyle/>
          <a:p>
            <a:pPr marL="342900" marR="0" lvl="1" indent="-342900" algn="l" rtl="0">
              <a:lnSpc>
                <a:spcPct val="100000"/>
              </a:lnSpc>
              <a:spcBef>
                <a:spcPts val="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¿Los ensayos clínicos tienen una función?</a:t>
            </a:r>
          </a:p>
          <a:p>
            <a:pPr marL="342900" marR="0" lvl="1" indent="-34290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Cabotegravir y rilpivirina como inyectables de acción prolongada</a:t>
            </a:r>
          </a:p>
          <a:p>
            <a:pPr marL="342900" marR="0" lvl="1" indent="-34290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Dapivirina dentro de un anillo vaginal</a:t>
            </a:r>
          </a:p>
          <a:p>
            <a:pPr marL="342900" marR="0" lvl="1" indent="-34290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Tenofovir alafenamida como implante subdérmico</a:t>
            </a:r>
          </a:p>
          <a:p>
            <a:pPr marL="342900" marR="0" lvl="1" indent="-34290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Estudios para su uso como profilaxis previa a la exposición (PrEP)</a:t>
            </a:r>
          </a:p>
          <a:p>
            <a:pPr marL="342900" marR="0" lvl="1" indent="-34290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Cimduo*: contiene lamivudina y tenofovir </a:t>
            </a:r>
          </a:p>
          <a:p>
            <a:pPr marL="342900" marR="0" lvl="1" indent="-342900" algn="l" rtl="0">
              <a:lnSpc>
                <a:spcPct val="100000"/>
              </a:lnSpc>
              <a:spcBef>
                <a:spcPts val="360"/>
              </a:spcBef>
              <a:spcAft>
                <a:spcPts val="0"/>
              </a:spcAft>
              <a:buClr>
                <a:srgbClr val="2675B4"/>
              </a:buClr>
              <a:buSzPts val="1800"/>
              <a:buFont typeface="Noto Sans Symbols"/>
              <a:buNone/>
            </a:pPr>
            <a:endParaRPr sz="1800" b="0" i="0" u="none" strike="noStrike" cap="none" dirty="0">
              <a:solidFill>
                <a:schemeClr val="dk1"/>
              </a:solidFill>
              <a:latin typeface="Arial"/>
              <a:ea typeface="Arial"/>
              <a:cs typeface="Arial"/>
              <a:sym typeface="Arial"/>
            </a:endParaRPr>
          </a:p>
          <a:p>
            <a:pPr marL="342900" marR="0" lvl="1" indent="-342900" algn="l" rtl="0">
              <a:lnSpc>
                <a:spcPct val="100000"/>
              </a:lnSpc>
              <a:spcBef>
                <a:spcPts val="200"/>
              </a:spcBef>
              <a:spcAft>
                <a:spcPts val="0"/>
              </a:spcAft>
              <a:buClr>
                <a:srgbClr val="2675B4"/>
              </a:buClr>
              <a:buSzPts val="1000"/>
              <a:buFont typeface="Noto Sans Symbols"/>
              <a:buNone/>
            </a:pPr>
            <a:r>
              <a:rPr lang="es-US" sz="1400" b="0" i="0" u="none" strike="noStrike" cap="none">
                <a:solidFill>
                  <a:schemeClr val="dk1"/>
                </a:solidFill>
                <a:latin typeface="Arial"/>
                <a:ea typeface="Arial"/>
                <a:cs typeface="Arial"/>
                <a:sym typeface="Arial"/>
              </a:rPr>
              <a:t>*Se comercializa como un medicamento similar a Truvada, pero no se han realizado investigaciones sobre este medicamento para usarlo como un medicamento PrEP. También es importante saber que no es una formulación exacta de Truvada.  Una opción de medicamentos de venta libre contra el VIH puede ser beneficiosa para algunos. </a:t>
            </a:r>
          </a:p>
          <a:p>
            <a:pPr marL="342900" marR="0" lvl="0" indent="-279400" algn="l" rtl="0">
              <a:lnSpc>
                <a:spcPct val="100000"/>
              </a:lnSpc>
              <a:spcBef>
                <a:spcPts val="200"/>
              </a:spcBef>
              <a:spcAft>
                <a:spcPts val="0"/>
              </a:spcAft>
              <a:buClr>
                <a:srgbClr val="2675B4"/>
              </a:buClr>
              <a:buSzPts val="1000"/>
              <a:buFont typeface="Noto Sans Symbols"/>
              <a:buNone/>
            </a:pPr>
            <a:endParaRPr sz="1000" b="0" i="0" u="none" strike="noStrike" cap="none" dirty="0">
              <a:solidFill>
                <a:schemeClr val="dk1"/>
              </a:solidFill>
              <a:latin typeface="Arial"/>
              <a:ea typeface="Arial"/>
              <a:cs typeface="Arial"/>
              <a:sym typeface="Arial"/>
            </a:endParaRPr>
          </a:p>
        </p:txBody>
      </p:sp>
      <p:sp>
        <p:nvSpPr>
          <p:cNvPr id="253" name="Google Shape;253;p13"/>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4"/>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60" name="Google Shape;260;p14"/>
          <p:cNvSpPr txBox="1">
            <a:spLocks noGrp="1"/>
          </p:cNvSpPr>
          <p:nvPr>
            <p:ph type="body" idx="1"/>
          </p:nvPr>
        </p:nvSpPr>
        <p:spPr>
          <a:xfrm>
            <a:off x="212725" y="2057400"/>
            <a:ext cx="8335962" cy="3603625"/>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rgbClr val="2675B4"/>
              </a:buClr>
              <a:buSzPts val="1800"/>
              <a:buFont typeface="Noto Sans Symbols"/>
              <a:buNone/>
            </a:pPr>
            <a:r>
              <a:rPr lang="es-US" sz="1800" b="0" i="0" u="none">
                <a:solidFill>
                  <a:schemeClr val="dk1"/>
                </a:solidFill>
                <a:latin typeface="Arial"/>
                <a:ea typeface="Arial"/>
                <a:cs typeface="Arial"/>
                <a:sym typeface="Arial"/>
              </a:rPr>
              <a:t>Tratamiento de referencia:</a:t>
            </a:r>
          </a:p>
          <a:p>
            <a:pPr marL="742950" marR="0" lvl="1"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 Truvada (emtricitabina/tenofovir DF) 1 tableta al día	</a:t>
            </a:r>
          </a:p>
          <a:p>
            <a:pPr marL="36512" lvl="0" indent="0" algn="l" rtl="0">
              <a:lnSpc>
                <a:spcPct val="100000"/>
              </a:lnSpc>
              <a:spcBef>
                <a:spcPts val="360"/>
              </a:spcBef>
              <a:spcAft>
                <a:spcPts val="0"/>
              </a:spcAft>
              <a:buClr>
                <a:srgbClr val="C00000"/>
              </a:buClr>
              <a:buSzPts val="1800"/>
              <a:buNone/>
            </a:pPr>
            <a:r>
              <a:rPr lang="es-US" sz="1800" b="0" i="0" u="none">
                <a:solidFill>
                  <a:schemeClr val="dk1"/>
                </a:solidFill>
                <a:latin typeface="Arial"/>
                <a:ea typeface="Arial"/>
                <a:cs typeface="Arial"/>
                <a:sym typeface="Arial"/>
              </a:rPr>
              <a:t>		</a:t>
            </a:r>
            <a:r>
              <a:rPr lang="es-US" sz="1800" b="1" i="0" u="none">
                <a:solidFill>
                  <a:schemeClr val="dk1"/>
                </a:solidFill>
                <a:latin typeface="Arial"/>
                <a:ea typeface="Arial"/>
                <a:cs typeface="Arial"/>
                <a:sym typeface="Arial"/>
              </a:rPr>
              <a:t>MÁS</a:t>
            </a:r>
          </a:p>
          <a:p>
            <a:pPr marL="742950" marR="0" lvl="1"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 Prácticas y comportamientos sexuales seguros</a:t>
            </a:r>
          </a:p>
          <a:p>
            <a:pPr marL="1657350" marR="0" lvl="3"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Uso de condones</a:t>
            </a:r>
          </a:p>
          <a:p>
            <a:pPr marL="1657350" marR="0" lvl="3"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Eliminación del uso compartido de agujas</a:t>
            </a:r>
          </a:p>
          <a:p>
            <a:pPr marL="1657350" marR="0" lvl="3" indent="-285750" algn="l" rtl="0">
              <a:lnSpc>
                <a:spcPct val="100000"/>
              </a:lnSpc>
              <a:spcBef>
                <a:spcPts val="360"/>
              </a:spcBef>
              <a:spcAft>
                <a:spcPts val="0"/>
              </a:spcAft>
              <a:buClr>
                <a:srgbClr val="C00000"/>
              </a:buClr>
              <a:buSzPts val="1800"/>
              <a:buFont typeface="Noto Sans Symbols"/>
              <a:buChar char="▪"/>
            </a:pPr>
            <a:r>
              <a:rPr lang="es-US" sz="1800" b="0" i="0" u="none" strike="noStrike" cap="none">
                <a:solidFill>
                  <a:schemeClr val="dk1"/>
                </a:solidFill>
                <a:latin typeface="Arial"/>
                <a:ea typeface="Arial"/>
                <a:cs typeface="Arial"/>
                <a:sym typeface="Arial"/>
              </a:rPr>
              <a:t>Educación comunitaria y esfuerzos de concientización</a:t>
            </a:r>
          </a:p>
          <a:p>
            <a:pPr marL="1600200" marR="0" lvl="3" indent="-101600" algn="l" rtl="0">
              <a:lnSpc>
                <a:spcPct val="100000"/>
              </a:lnSpc>
              <a:spcBef>
                <a:spcPts val="400"/>
              </a:spcBef>
              <a:spcAft>
                <a:spcPts val="0"/>
              </a:spcAft>
              <a:buClr>
                <a:srgbClr val="2675B4"/>
              </a:buClr>
              <a:buSzPts val="2000"/>
              <a:buFont typeface="Arial"/>
              <a:buNone/>
            </a:pPr>
            <a:endParaRPr sz="2000" b="0" i="0" u="none" strike="noStrike" cap="none">
              <a:solidFill>
                <a:schemeClr val="dk1"/>
              </a:solidFill>
              <a:latin typeface="Arial"/>
              <a:ea typeface="Arial"/>
              <a:cs typeface="Arial"/>
              <a:sym typeface="Arial"/>
            </a:endParaRPr>
          </a:p>
          <a:p>
            <a:pPr marL="1143000" marR="0" lvl="2" indent="-88900" algn="l" rtl="0">
              <a:lnSpc>
                <a:spcPct val="100000"/>
              </a:lnSpc>
              <a:spcBef>
                <a:spcPts val="440"/>
              </a:spcBef>
              <a:spcAft>
                <a:spcPts val="0"/>
              </a:spcAft>
              <a:buClr>
                <a:srgbClr val="2675B4"/>
              </a:buClr>
              <a:buSzPts val="2200"/>
              <a:buFont typeface="Courier New"/>
              <a:buNone/>
            </a:pPr>
            <a:endParaRPr sz="2200" b="0" i="0" u="none" strike="noStrike" cap="none">
              <a:solidFill>
                <a:schemeClr val="dk1"/>
              </a:solidFill>
              <a:latin typeface="Arial"/>
              <a:ea typeface="Arial"/>
              <a:cs typeface="Arial"/>
              <a:sym typeface="Arial"/>
            </a:endParaRPr>
          </a:p>
          <a:p>
            <a:pPr marL="342900" marR="0" lvl="0" indent="-203200" algn="l" rtl="0">
              <a:lnSpc>
                <a:spcPct val="100000"/>
              </a:lnSpc>
              <a:spcBef>
                <a:spcPts val="440"/>
              </a:spcBef>
              <a:spcAft>
                <a:spcPts val="0"/>
              </a:spcAft>
              <a:buClr>
                <a:srgbClr val="2675B4"/>
              </a:buClr>
              <a:buSzPts val="2200"/>
              <a:buFont typeface="Noto Sans Symbols"/>
              <a:buNone/>
            </a:pPr>
            <a:endParaRPr sz="2200" b="0" i="0" u="none" strike="noStrike" cap="none">
              <a:solidFill>
                <a:schemeClr val="dk1"/>
              </a:solidFill>
              <a:latin typeface="Arial"/>
              <a:ea typeface="Arial"/>
              <a:cs typeface="Arial"/>
              <a:sym typeface="Arial"/>
            </a:endParaRPr>
          </a:p>
        </p:txBody>
      </p:sp>
      <p:sp>
        <p:nvSpPr>
          <p:cNvPr id="261" name="Google Shape;261;p14"/>
          <p:cNvSpPr txBox="1">
            <a:spLocks noGrp="1"/>
          </p:cNvSpPr>
          <p:nvPr>
            <p:ph type="title"/>
          </p:nvPr>
        </p:nvSpPr>
        <p:spPr>
          <a:xfrm>
            <a:off x="212725" y="838200"/>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Profilaxis previa a la exposición al VIH (PrEP)</a:t>
            </a:r>
          </a:p>
        </p:txBody>
      </p:sp>
      <p:sp>
        <p:nvSpPr>
          <p:cNvPr id="262" name="Google Shape;262;p14"/>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5"/>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69" name="Google Shape;269;p15"/>
          <p:cNvSpPr txBox="1">
            <a:spLocks noGrp="1"/>
          </p:cNvSpPr>
          <p:nvPr>
            <p:ph type="title"/>
          </p:nvPr>
        </p:nvSpPr>
        <p:spPr>
          <a:xfrm>
            <a:off x="220662" y="854075"/>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Indetectable = intransmisible</a:t>
            </a:r>
          </a:p>
        </p:txBody>
      </p:sp>
      <p:sp>
        <p:nvSpPr>
          <p:cNvPr id="270" name="Google Shape;270;p15"/>
          <p:cNvSpPr txBox="1">
            <a:spLocks noGrp="1"/>
          </p:cNvSpPr>
          <p:nvPr>
            <p:ph type="body" idx="1"/>
          </p:nvPr>
        </p:nvSpPr>
        <p:spPr>
          <a:xfrm>
            <a:off x="269874" y="1568178"/>
            <a:ext cx="8493125" cy="36417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C00000"/>
              </a:buClr>
              <a:buSzPts val="1800"/>
              <a:buFont typeface="Noto Sans Symbols"/>
              <a:buChar char="▪"/>
            </a:pPr>
            <a:r>
              <a:rPr lang="es-US" sz="2000" b="0" i="0" u="none" dirty="0">
                <a:solidFill>
                  <a:schemeClr val="dk1"/>
                </a:solidFill>
                <a:latin typeface="Arial"/>
                <a:ea typeface="Arial"/>
                <a:cs typeface="Arial"/>
                <a:sym typeface="Arial"/>
              </a:rPr>
              <a:t>Siguiendo el ejemplo de cientos de expertos en VIH y organizaciones de prevención en todo el mundo, los Centros para el Control y la Prevención de Enfermedades (CDC) declararon que efectivamente </a:t>
            </a:r>
            <a:br>
              <a:rPr lang="es-US" sz="2000" b="0" i="0" u="none" dirty="0">
                <a:solidFill>
                  <a:schemeClr val="dk1"/>
                </a:solidFill>
                <a:latin typeface="Arial"/>
                <a:ea typeface="Arial"/>
                <a:cs typeface="Arial"/>
                <a:sym typeface="Arial"/>
              </a:rPr>
            </a:br>
            <a:r>
              <a:rPr lang="es-US" sz="2000" b="0" i="0" u="none" dirty="0">
                <a:solidFill>
                  <a:schemeClr val="dk1"/>
                </a:solidFill>
                <a:latin typeface="Arial"/>
                <a:ea typeface="Arial"/>
                <a:cs typeface="Arial"/>
                <a:sym typeface="Arial"/>
              </a:rPr>
              <a:t>no existe el riesgo de que una persona VIH positiva con supresión viral transmita el virus por contacto sexual a una pareja VIH negativa.</a:t>
            </a:r>
          </a:p>
          <a:p>
            <a:pPr marL="342900" marR="0" lvl="0" indent="-342900" algn="l" rtl="0">
              <a:lnSpc>
                <a:spcPct val="100000"/>
              </a:lnSpc>
              <a:spcBef>
                <a:spcPts val="360"/>
              </a:spcBef>
              <a:spcAft>
                <a:spcPts val="0"/>
              </a:spcAft>
              <a:buClr>
                <a:srgbClr val="2675B4"/>
              </a:buClr>
              <a:buSzPts val="1800"/>
              <a:buFont typeface="Noto Sans Symbols"/>
              <a:buNone/>
            </a:pPr>
            <a:endParaRPr sz="2000" b="0" i="0" u="none" dirty="0">
              <a:solidFill>
                <a:schemeClr val="dk1"/>
              </a:solidFill>
              <a:latin typeface="Arial"/>
              <a:ea typeface="Arial"/>
              <a:cs typeface="Arial"/>
              <a:sym typeface="Arial"/>
            </a:endParaRPr>
          </a:p>
          <a:p>
            <a:pPr marL="742950" marR="0" lvl="1" indent="-285750" algn="l" rtl="0">
              <a:lnSpc>
                <a:spcPct val="100000"/>
              </a:lnSpc>
              <a:spcBef>
                <a:spcPts val="360"/>
              </a:spcBef>
              <a:spcAft>
                <a:spcPts val="0"/>
              </a:spcAft>
              <a:buClr>
                <a:srgbClr val="C00000"/>
              </a:buClr>
              <a:buSzPts val="1800"/>
              <a:buFont typeface="Noto Sans Symbols"/>
              <a:buChar char="▪"/>
            </a:pPr>
            <a:r>
              <a:rPr lang="es-US" sz="2000" b="0" i="0" u="none" strike="noStrike" cap="none" dirty="0">
                <a:solidFill>
                  <a:schemeClr val="dk1"/>
                </a:solidFill>
                <a:latin typeface="Arial"/>
                <a:ea typeface="Arial"/>
                <a:cs typeface="Arial"/>
                <a:sym typeface="Arial"/>
              </a:rPr>
              <a:t>Publicado el 27 de septiembre de 2017</a:t>
            </a:r>
          </a:p>
          <a:p>
            <a:pPr marL="742950" marR="0" lvl="1" indent="-285750" algn="l" rtl="0">
              <a:lnSpc>
                <a:spcPct val="100000"/>
              </a:lnSpc>
              <a:spcBef>
                <a:spcPts val="360"/>
              </a:spcBef>
              <a:spcAft>
                <a:spcPts val="0"/>
              </a:spcAft>
              <a:buClr>
                <a:srgbClr val="C00000"/>
              </a:buClr>
              <a:buSzPts val="1800"/>
              <a:buFont typeface="Noto Sans Symbols"/>
              <a:buChar char="▪"/>
            </a:pPr>
            <a:r>
              <a:rPr lang="es-US" sz="2000" b="0" i="0" u="none" strike="noStrike" cap="none" dirty="0">
                <a:solidFill>
                  <a:schemeClr val="dk1"/>
                </a:solidFill>
                <a:latin typeface="Arial"/>
                <a:ea typeface="Arial"/>
                <a:cs typeface="Arial"/>
                <a:sym typeface="Arial"/>
              </a:rPr>
              <a:t>Fue la primera vez que la agencia reconoció lo que varios estudios masivos habían determinado.</a:t>
            </a:r>
          </a:p>
          <a:p>
            <a:pPr marL="742950" marR="0" lvl="1" indent="-285750" algn="l" rtl="0">
              <a:lnSpc>
                <a:spcPct val="100000"/>
              </a:lnSpc>
              <a:spcBef>
                <a:spcPts val="360"/>
              </a:spcBef>
              <a:spcAft>
                <a:spcPts val="0"/>
              </a:spcAft>
              <a:buClr>
                <a:srgbClr val="C00000"/>
              </a:buClr>
              <a:buSzPts val="1800"/>
              <a:buFont typeface="Noto Sans Symbols"/>
              <a:buChar char="▪"/>
            </a:pPr>
            <a:r>
              <a:rPr lang="es-US" sz="2000" b="0" i="0" u="none" strike="noStrike" cap="none" dirty="0">
                <a:solidFill>
                  <a:schemeClr val="dk1"/>
                </a:solidFill>
                <a:latin typeface="Arial"/>
                <a:ea typeface="Arial"/>
                <a:cs typeface="Arial"/>
                <a:sym typeface="Arial"/>
              </a:rPr>
              <a:t>La supresión viral se define como menos de 200 copias/</a:t>
            </a:r>
            <a:r>
              <a:rPr lang="es-US" sz="2000" b="0" i="0" u="none" strike="noStrike" cap="none" dirty="0" err="1">
                <a:solidFill>
                  <a:schemeClr val="dk1"/>
                </a:solidFill>
                <a:latin typeface="Arial"/>
                <a:ea typeface="Arial"/>
                <a:cs typeface="Arial"/>
                <a:sym typeface="Arial"/>
              </a:rPr>
              <a:t>mL</a:t>
            </a:r>
            <a:r>
              <a:rPr lang="es-US" sz="2000" b="0" i="0" u="none" strike="noStrike" cap="none" dirty="0">
                <a:solidFill>
                  <a:schemeClr val="dk1"/>
                </a:solidFill>
                <a:latin typeface="Arial"/>
                <a:ea typeface="Arial"/>
                <a:cs typeface="Arial"/>
                <a:sym typeface="Arial"/>
              </a:rPr>
              <a:t> </a:t>
            </a:r>
            <a:br>
              <a:rPr lang="es-US" sz="2000" b="0" i="0" u="none" strike="noStrike" cap="none" dirty="0">
                <a:solidFill>
                  <a:schemeClr val="dk1"/>
                </a:solidFill>
                <a:latin typeface="Arial"/>
                <a:ea typeface="Arial"/>
                <a:cs typeface="Arial"/>
                <a:sym typeface="Arial"/>
              </a:rPr>
            </a:br>
            <a:r>
              <a:rPr lang="es-US" sz="2000" b="0" i="0" u="none" strike="noStrike" cap="none" dirty="0">
                <a:solidFill>
                  <a:schemeClr val="dk1"/>
                </a:solidFill>
                <a:latin typeface="Arial"/>
                <a:ea typeface="Arial"/>
                <a:cs typeface="Arial"/>
                <a:sym typeface="Arial"/>
              </a:rPr>
              <a:t>o carga viral indetectable. </a:t>
            </a:r>
          </a:p>
        </p:txBody>
      </p:sp>
      <p:sp>
        <p:nvSpPr>
          <p:cNvPr id="271" name="Google Shape;271;p15"/>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6"/>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78" name="Google Shape;278;p16"/>
          <p:cNvSpPr txBox="1">
            <a:spLocks noGrp="1"/>
          </p:cNvSpPr>
          <p:nvPr>
            <p:ph type="body" idx="1"/>
          </p:nvPr>
        </p:nvSpPr>
        <p:spPr>
          <a:xfrm>
            <a:off x="503238" y="877824"/>
            <a:ext cx="7814285" cy="41910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C00000"/>
              </a:buClr>
              <a:buSzPts val="1600"/>
              <a:buFont typeface="Arial"/>
              <a:buAutoNum type="arabicPeriod"/>
            </a:pPr>
            <a:r>
              <a:rPr lang="es-US" sz="1600" b="0" i="0" u="none" dirty="0">
                <a:solidFill>
                  <a:schemeClr val="dk1"/>
                </a:solidFill>
                <a:latin typeface="Arial"/>
                <a:ea typeface="Arial"/>
                <a:cs typeface="Arial"/>
                <a:sym typeface="Arial"/>
              </a:rPr>
              <a:t>La investigación entre personas con VIH ha demostrado que </a:t>
            </a:r>
            <a:r>
              <a:rPr lang="es-US" sz="1600" b="0" i="0" u="none" dirty="0" err="1">
                <a:solidFill>
                  <a:schemeClr val="dk1"/>
                </a:solidFill>
                <a:latin typeface="Arial"/>
                <a:ea typeface="Arial"/>
                <a:cs typeface="Arial"/>
                <a:sym typeface="Arial"/>
              </a:rPr>
              <a:t>Descovy</a:t>
            </a:r>
            <a:r>
              <a:rPr lang="es-US" sz="1600" b="0" i="0" u="none" dirty="0">
                <a:solidFill>
                  <a:schemeClr val="dk1"/>
                </a:solidFill>
                <a:latin typeface="Arial"/>
                <a:ea typeface="Arial"/>
                <a:cs typeface="Arial"/>
                <a:sym typeface="Arial"/>
              </a:rPr>
              <a:t> </a:t>
            </a:r>
            <a:br>
              <a:rPr lang="es-US" sz="1600" b="0" i="0" u="none" dirty="0">
                <a:solidFill>
                  <a:schemeClr val="dk1"/>
                </a:solidFill>
                <a:latin typeface="Arial"/>
                <a:ea typeface="Arial"/>
                <a:cs typeface="Arial"/>
                <a:sym typeface="Arial"/>
              </a:rPr>
            </a:br>
            <a:r>
              <a:rPr lang="es-US" sz="1600" b="0" i="0" u="none" dirty="0">
                <a:solidFill>
                  <a:schemeClr val="dk1"/>
                </a:solidFill>
                <a:latin typeface="Arial"/>
                <a:ea typeface="Arial"/>
                <a:cs typeface="Arial"/>
                <a:sym typeface="Arial"/>
              </a:rPr>
              <a:t>es menos tóxico para _______ y _______ que </a:t>
            </a:r>
            <a:r>
              <a:rPr lang="es-US" sz="1600" b="0" i="0" u="none" dirty="0" err="1">
                <a:solidFill>
                  <a:schemeClr val="dk1"/>
                </a:solidFill>
                <a:latin typeface="Arial"/>
                <a:ea typeface="Arial"/>
                <a:cs typeface="Arial"/>
                <a:sym typeface="Arial"/>
              </a:rPr>
              <a:t>Truvada</a:t>
            </a:r>
            <a:r>
              <a:rPr lang="es-US" sz="1600" b="0" i="0" u="none" dirty="0">
                <a:solidFill>
                  <a:schemeClr val="dk1"/>
                </a:solidFill>
                <a:latin typeface="Arial"/>
                <a:ea typeface="Arial"/>
                <a:cs typeface="Arial"/>
                <a:sym typeface="Arial"/>
              </a:rPr>
              <a:t>.</a:t>
            </a:r>
          </a:p>
          <a:p>
            <a:pPr marL="630237" marR="0" lvl="1" indent="-457199" algn="l" rtl="0">
              <a:lnSpc>
                <a:spcPct val="100000"/>
              </a:lnSpc>
              <a:spcBef>
                <a:spcPts val="320"/>
              </a:spcBef>
              <a:spcAft>
                <a:spcPts val="0"/>
              </a:spcAft>
              <a:buClr>
                <a:srgbClr val="C00000"/>
              </a:buClr>
              <a:buSzPts val="1600"/>
              <a:buFont typeface="Arial"/>
              <a:buAutoNum type="alphaLcParenR"/>
            </a:pPr>
            <a:r>
              <a:rPr lang="es-US" sz="1600" b="0" i="0" u="none" strike="noStrike" cap="none" dirty="0">
                <a:solidFill>
                  <a:schemeClr val="dk1"/>
                </a:solidFill>
                <a:latin typeface="Arial"/>
                <a:ea typeface="Arial"/>
                <a:cs typeface="Arial"/>
                <a:sym typeface="Arial"/>
              </a:rPr>
              <a:t>hígado, huesos</a:t>
            </a:r>
          </a:p>
          <a:p>
            <a:pPr marL="630237" marR="0" lvl="1" indent="-457199" algn="l" rtl="0">
              <a:lnSpc>
                <a:spcPct val="100000"/>
              </a:lnSpc>
              <a:spcBef>
                <a:spcPts val="320"/>
              </a:spcBef>
              <a:spcAft>
                <a:spcPts val="0"/>
              </a:spcAft>
              <a:buClr>
                <a:srgbClr val="C00000"/>
              </a:buClr>
              <a:buSzPts val="1600"/>
              <a:buFont typeface="Arial"/>
              <a:buAutoNum type="alphaLcParenR"/>
            </a:pPr>
            <a:r>
              <a:rPr lang="es-US" sz="1600" b="0" i="0" u="none" strike="noStrike" cap="none" dirty="0">
                <a:solidFill>
                  <a:schemeClr val="dk1"/>
                </a:solidFill>
                <a:latin typeface="Arial"/>
                <a:ea typeface="Arial"/>
                <a:cs typeface="Arial"/>
                <a:sym typeface="Arial"/>
              </a:rPr>
              <a:t>corazón, hígado</a:t>
            </a:r>
          </a:p>
          <a:p>
            <a:pPr marL="630237" marR="0" lvl="1" indent="-457199" algn="l" rtl="0">
              <a:lnSpc>
                <a:spcPct val="100000"/>
              </a:lnSpc>
              <a:spcBef>
                <a:spcPts val="320"/>
              </a:spcBef>
              <a:spcAft>
                <a:spcPts val="0"/>
              </a:spcAft>
              <a:buClr>
                <a:srgbClr val="C00000"/>
              </a:buClr>
              <a:buSzPts val="1600"/>
              <a:buFont typeface="Arial"/>
              <a:buAutoNum type="alphaLcParenR"/>
            </a:pPr>
            <a:r>
              <a:rPr lang="es-US" sz="1600" b="0" i="0" u="none" strike="noStrike" cap="none" dirty="0">
                <a:solidFill>
                  <a:schemeClr val="dk1"/>
                </a:solidFill>
                <a:latin typeface="Arial"/>
                <a:ea typeface="Arial"/>
                <a:cs typeface="Arial"/>
                <a:sym typeface="Arial"/>
              </a:rPr>
              <a:t>riñón, corazón</a:t>
            </a:r>
          </a:p>
          <a:p>
            <a:pPr marL="630237" marR="0" lvl="1" indent="-457199" algn="l" rtl="0">
              <a:lnSpc>
                <a:spcPct val="100000"/>
              </a:lnSpc>
              <a:spcBef>
                <a:spcPts val="320"/>
              </a:spcBef>
              <a:spcAft>
                <a:spcPts val="1200"/>
              </a:spcAft>
              <a:buClr>
                <a:srgbClr val="C00000"/>
              </a:buClr>
              <a:buSzPts val="1600"/>
              <a:buFont typeface="Arial"/>
              <a:buAutoNum type="alphaLcParenR"/>
            </a:pPr>
            <a:r>
              <a:rPr lang="es-US" sz="1600" b="0" i="0" u="none" strike="noStrike" cap="none" dirty="0">
                <a:solidFill>
                  <a:schemeClr val="dk1"/>
                </a:solidFill>
                <a:latin typeface="Arial"/>
                <a:ea typeface="Arial"/>
                <a:cs typeface="Arial"/>
                <a:sym typeface="Arial"/>
              </a:rPr>
              <a:t>huesos, riñón</a:t>
            </a:r>
            <a:endParaRPr dirty="0"/>
          </a:p>
          <a:p>
            <a:pPr marL="457200" marR="0" lvl="0" indent="-457200" algn="l" rtl="0">
              <a:lnSpc>
                <a:spcPct val="100000"/>
              </a:lnSpc>
              <a:spcBef>
                <a:spcPts val="320"/>
              </a:spcBef>
              <a:spcAft>
                <a:spcPts val="0"/>
              </a:spcAft>
              <a:buClr>
                <a:srgbClr val="C00000"/>
              </a:buClr>
              <a:buSzPts val="1600"/>
              <a:buFont typeface="Noto Sans Symbols"/>
              <a:buAutoNum type="arabicPeriod"/>
            </a:pPr>
            <a:r>
              <a:rPr lang="es-US" sz="1600" b="0" i="0" u="none" dirty="0">
                <a:solidFill>
                  <a:schemeClr val="dk1"/>
                </a:solidFill>
                <a:latin typeface="Arial"/>
                <a:ea typeface="Arial"/>
                <a:cs typeface="Arial"/>
                <a:sym typeface="Arial"/>
              </a:rPr>
              <a:t>¿Qué medicamento es el primer régimen de dos medicamentos disponible </a:t>
            </a:r>
            <a:br>
              <a:rPr lang="es-US" sz="1600" b="0" i="0" u="none" dirty="0">
                <a:solidFill>
                  <a:schemeClr val="dk1"/>
                </a:solidFill>
                <a:latin typeface="Arial"/>
                <a:ea typeface="Arial"/>
                <a:cs typeface="Arial"/>
                <a:sym typeface="Arial"/>
              </a:rPr>
            </a:br>
            <a:r>
              <a:rPr lang="es-US" sz="1600" b="0" i="0" u="none" dirty="0">
                <a:solidFill>
                  <a:schemeClr val="dk1"/>
                </a:solidFill>
                <a:latin typeface="Arial"/>
                <a:ea typeface="Arial"/>
                <a:cs typeface="Arial"/>
                <a:sym typeface="Arial"/>
              </a:rPr>
              <a:t>en el mercado?</a:t>
            </a:r>
          </a:p>
          <a:p>
            <a:pPr marL="630237" marR="0" lvl="1" indent="-457199" algn="l" rtl="0">
              <a:lnSpc>
                <a:spcPct val="100000"/>
              </a:lnSpc>
              <a:spcBef>
                <a:spcPts val="320"/>
              </a:spcBef>
              <a:spcAft>
                <a:spcPts val="0"/>
              </a:spcAft>
              <a:buClr>
                <a:srgbClr val="C00000"/>
              </a:buClr>
              <a:buSzPts val="1600"/>
              <a:buFont typeface="Arial"/>
              <a:buAutoNum type="alphaLcParenR"/>
            </a:pPr>
            <a:r>
              <a:rPr lang="es-US" sz="1600" b="0" i="0" u="none" strike="noStrike" cap="none" dirty="0" err="1">
                <a:solidFill>
                  <a:schemeClr val="dk1"/>
                </a:solidFill>
                <a:latin typeface="Arial"/>
                <a:ea typeface="Arial"/>
                <a:cs typeface="Arial"/>
                <a:sym typeface="Arial"/>
              </a:rPr>
              <a:t>Biktarvy</a:t>
            </a:r>
            <a:endParaRPr lang="es-US" sz="1600" b="0" i="0" u="none" strike="noStrike" cap="none" dirty="0">
              <a:solidFill>
                <a:schemeClr val="dk1"/>
              </a:solidFill>
              <a:latin typeface="Arial"/>
              <a:ea typeface="Arial"/>
              <a:cs typeface="Arial"/>
              <a:sym typeface="Arial"/>
            </a:endParaRPr>
          </a:p>
          <a:p>
            <a:pPr marL="630237" marR="0" lvl="1" indent="-457199" algn="l" rtl="0">
              <a:lnSpc>
                <a:spcPct val="100000"/>
              </a:lnSpc>
              <a:spcBef>
                <a:spcPts val="320"/>
              </a:spcBef>
              <a:spcAft>
                <a:spcPts val="1200"/>
              </a:spcAft>
              <a:buClr>
                <a:srgbClr val="C00000"/>
              </a:buClr>
              <a:buSzPts val="1600"/>
              <a:buFont typeface="Arial"/>
              <a:buAutoNum type="alphaLcParenR"/>
            </a:pPr>
            <a:r>
              <a:rPr lang="es-US" sz="1600" b="0" i="0" u="none" strike="noStrike" cap="none" dirty="0" err="1">
                <a:solidFill>
                  <a:schemeClr val="dk1"/>
                </a:solidFill>
                <a:latin typeface="Arial"/>
                <a:ea typeface="Arial"/>
                <a:cs typeface="Arial"/>
                <a:sym typeface="Arial"/>
              </a:rPr>
              <a:t>Juluca</a:t>
            </a:r>
            <a:endParaRPr lang="es-US" sz="1600" b="0" i="0" u="none" strike="noStrike" cap="none" dirty="0">
              <a:solidFill>
                <a:schemeClr val="dk1"/>
              </a:solidFill>
              <a:latin typeface="Arial"/>
              <a:ea typeface="Arial"/>
              <a:cs typeface="Arial"/>
              <a:sym typeface="Arial"/>
            </a:endParaRPr>
          </a:p>
          <a:p>
            <a:pPr marL="457200" marR="0" lvl="0" indent="-457200" algn="l" rtl="0">
              <a:lnSpc>
                <a:spcPct val="100000"/>
              </a:lnSpc>
              <a:spcBef>
                <a:spcPts val="320"/>
              </a:spcBef>
              <a:spcAft>
                <a:spcPts val="0"/>
              </a:spcAft>
              <a:buClr>
                <a:srgbClr val="C00000"/>
              </a:buClr>
              <a:buSzPts val="1600"/>
              <a:buFont typeface="Noto Sans Symbols"/>
              <a:buAutoNum type="arabicPeriod"/>
            </a:pPr>
            <a:r>
              <a:rPr lang="es-US" sz="1600" b="0" i="0" u="none" dirty="0">
                <a:solidFill>
                  <a:schemeClr val="dk1"/>
                </a:solidFill>
                <a:latin typeface="Arial"/>
                <a:ea typeface="Arial"/>
                <a:cs typeface="Arial"/>
                <a:sym typeface="Arial"/>
              </a:rPr>
              <a:t>¿Qué medicamento está aprobado por la FDA para la </a:t>
            </a:r>
            <a:r>
              <a:rPr lang="es-US" sz="1600" b="0" i="0" u="none" dirty="0" err="1">
                <a:solidFill>
                  <a:schemeClr val="dk1"/>
                </a:solidFill>
                <a:latin typeface="Arial"/>
                <a:ea typeface="Arial"/>
                <a:cs typeface="Arial"/>
                <a:sym typeface="Arial"/>
              </a:rPr>
              <a:t>PrEP</a:t>
            </a:r>
            <a:r>
              <a:rPr lang="es-US" sz="1600" b="0" i="0" u="none" dirty="0">
                <a:solidFill>
                  <a:schemeClr val="dk1"/>
                </a:solidFill>
                <a:latin typeface="Arial"/>
                <a:ea typeface="Arial"/>
                <a:cs typeface="Arial"/>
                <a:sym typeface="Arial"/>
              </a:rPr>
              <a:t> del VIH?</a:t>
            </a:r>
          </a:p>
          <a:p>
            <a:pPr marL="630237" marR="0" lvl="1" indent="-457199" algn="l" rtl="0">
              <a:lnSpc>
                <a:spcPct val="100000"/>
              </a:lnSpc>
              <a:spcBef>
                <a:spcPts val="320"/>
              </a:spcBef>
              <a:spcAft>
                <a:spcPts val="0"/>
              </a:spcAft>
              <a:buClr>
                <a:srgbClr val="C00000"/>
              </a:buClr>
              <a:buSzPts val="1600"/>
              <a:buFont typeface="Arial"/>
              <a:buAutoNum type="alphaLcParenR"/>
            </a:pPr>
            <a:r>
              <a:rPr lang="es-US" sz="1600" b="0" i="0" u="none" strike="noStrike" cap="none" dirty="0" err="1">
                <a:solidFill>
                  <a:schemeClr val="dk1"/>
                </a:solidFill>
                <a:latin typeface="Arial"/>
                <a:ea typeface="Arial"/>
                <a:cs typeface="Arial"/>
                <a:sym typeface="Arial"/>
              </a:rPr>
              <a:t>Truvada</a:t>
            </a:r>
            <a:endParaRPr lang="es-US" sz="1600" b="0" i="0" u="none" strike="noStrike" cap="none" dirty="0">
              <a:solidFill>
                <a:schemeClr val="dk1"/>
              </a:solidFill>
              <a:latin typeface="Arial"/>
              <a:ea typeface="Arial"/>
              <a:cs typeface="Arial"/>
              <a:sym typeface="Arial"/>
            </a:endParaRPr>
          </a:p>
          <a:p>
            <a:pPr marL="630237" marR="0" lvl="1" indent="-457199" algn="l" rtl="0">
              <a:lnSpc>
                <a:spcPct val="100000"/>
              </a:lnSpc>
              <a:spcBef>
                <a:spcPts val="320"/>
              </a:spcBef>
              <a:spcAft>
                <a:spcPts val="1200"/>
              </a:spcAft>
              <a:buClr>
                <a:srgbClr val="C00000"/>
              </a:buClr>
              <a:buSzPts val="1600"/>
              <a:buFont typeface="Arial"/>
              <a:buAutoNum type="alphaLcParenR"/>
            </a:pPr>
            <a:r>
              <a:rPr lang="es-US" sz="1600" b="0" i="0" u="none" strike="noStrike" cap="none" dirty="0" err="1">
                <a:solidFill>
                  <a:schemeClr val="dk1"/>
                </a:solidFill>
                <a:latin typeface="Arial"/>
                <a:ea typeface="Arial"/>
                <a:cs typeface="Arial"/>
                <a:sym typeface="Arial"/>
              </a:rPr>
              <a:t>Descovy</a:t>
            </a:r>
            <a:endParaRPr lang="es-US" sz="1600" b="0" i="0" u="none" strike="noStrike" cap="none" dirty="0">
              <a:solidFill>
                <a:schemeClr val="dk1"/>
              </a:solidFill>
              <a:latin typeface="Arial"/>
              <a:ea typeface="Arial"/>
              <a:cs typeface="Arial"/>
              <a:sym typeface="Arial"/>
            </a:endParaRPr>
          </a:p>
          <a:p>
            <a:pPr marL="457200" marR="0" lvl="0" indent="-457200" algn="l" rtl="0">
              <a:lnSpc>
                <a:spcPct val="100000"/>
              </a:lnSpc>
              <a:spcBef>
                <a:spcPts val="320"/>
              </a:spcBef>
              <a:spcAft>
                <a:spcPts val="0"/>
              </a:spcAft>
              <a:buClr>
                <a:srgbClr val="C00000"/>
              </a:buClr>
              <a:buSzPts val="1600"/>
              <a:buFont typeface="Noto Sans Symbols"/>
              <a:buAutoNum type="arabicPeriod"/>
            </a:pPr>
            <a:r>
              <a:rPr lang="es-US" sz="1600" b="0" i="0" u="none" dirty="0">
                <a:solidFill>
                  <a:schemeClr val="dk1"/>
                </a:solidFill>
                <a:latin typeface="Arial"/>
                <a:ea typeface="Arial"/>
                <a:cs typeface="Arial"/>
                <a:sym typeface="Arial"/>
              </a:rPr>
              <a:t>Verdadero o falso. Tener una carga viral indetectable significa que el virus</a:t>
            </a:r>
            <a:br>
              <a:rPr lang="es-US" sz="1600" b="0" i="0" u="none" dirty="0">
                <a:solidFill>
                  <a:schemeClr val="dk1"/>
                </a:solidFill>
                <a:latin typeface="Arial"/>
                <a:ea typeface="Arial"/>
                <a:cs typeface="Arial"/>
                <a:sym typeface="Arial"/>
              </a:rPr>
            </a:br>
            <a:r>
              <a:rPr lang="es-US" sz="1600" b="0" i="0" u="none" dirty="0">
                <a:solidFill>
                  <a:schemeClr val="dk1"/>
                </a:solidFill>
                <a:latin typeface="Arial"/>
                <a:ea typeface="Arial"/>
                <a:cs typeface="Arial"/>
                <a:sym typeface="Arial"/>
              </a:rPr>
              <a:t>se elimina del sistema.</a:t>
            </a:r>
          </a:p>
          <a:p>
            <a:pPr marL="342900" marR="0" lvl="0" indent="-241300" algn="l" rtl="0">
              <a:lnSpc>
                <a:spcPct val="100000"/>
              </a:lnSpc>
              <a:spcBef>
                <a:spcPts val="320"/>
              </a:spcBef>
              <a:spcAft>
                <a:spcPts val="0"/>
              </a:spcAft>
              <a:buClr>
                <a:srgbClr val="2675B4"/>
              </a:buClr>
              <a:buSzPts val="1600"/>
              <a:buFont typeface="Noto Sans Symbols"/>
              <a:buNone/>
            </a:pPr>
            <a:endParaRPr sz="1600" b="0" i="0" u="none" dirty="0">
              <a:solidFill>
                <a:schemeClr val="dk1"/>
              </a:solidFill>
              <a:latin typeface="Arial"/>
              <a:ea typeface="Arial"/>
              <a:cs typeface="Arial"/>
              <a:sym typeface="Arial"/>
            </a:endParaRPr>
          </a:p>
        </p:txBody>
      </p:sp>
      <p:sp>
        <p:nvSpPr>
          <p:cNvPr id="279" name="Google Shape;279;p16"/>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Medicamentos y tratamientos parte 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17"/>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86" name="Google Shape;286;p17"/>
          <p:cNvSpPr txBox="1">
            <a:spLocks noGrp="1"/>
          </p:cNvSpPr>
          <p:nvPr>
            <p:ph type="body" idx="1"/>
          </p:nvPr>
        </p:nvSpPr>
        <p:spPr>
          <a:xfrm>
            <a:off x="251619" y="914527"/>
            <a:ext cx="8640762" cy="4626737"/>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0"/>
              </a:spcBef>
              <a:spcAft>
                <a:spcPts val="0"/>
              </a:spcAft>
              <a:buClr>
                <a:srgbClr val="C00000"/>
              </a:buClr>
              <a:buSzPts val="1600"/>
              <a:buFont typeface="Arial"/>
              <a:buAutoNum type="arabicPeriod" startAt="5"/>
            </a:pPr>
            <a:r>
              <a:rPr lang="es-US" sz="1600" b="0" i="0" u="none">
                <a:solidFill>
                  <a:schemeClr val="dk1"/>
                </a:solidFill>
                <a:latin typeface="Arial"/>
                <a:ea typeface="Arial"/>
                <a:cs typeface="Arial"/>
                <a:sym typeface="Arial"/>
              </a:rPr>
              <a:t> ¿Qué clase de medicamento se considera la parte central de la terapia contra el VIH?</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ITINN</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ITIN</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INSTI</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IP	</a:t>
            </a:r>
            <a:br>
              <a:rPr lang="es-US" sz="1600" b="0" i="0" u="none" strike="noStrike" cap="none">
                <a:solidFill>
                  <a:schemeClr val="dk1"/>
                </a:solidFill>
                <a:latin typeface="Arial"/>
                <a:ea typeface="Arial"/>
                <a:cs typeface="Arial"/>
                <a:sym typeface="Arial"/>
              </a:rPr>
            </a:br>
            <a:endParaRPr lang="es-US" sz="1600" b="0" i="0" u="none" strike="noStrike" cap="none">
              <a:solidFill>
                <a:schemeClr val="dk1"/>
              </a:solidFill>
              <a:latin typeface="Arial"/>
              <a:ea typeface="Arial"/>
              <a:cs typeface="Arial"/>
              <a:sym typeface="Arial"/>
            </a:endParaRPr>
          </a:p>
          <a:p>
            <a:pPr marL="457200" marR="0" lvl="0" indent="-457200" algn="l" rtl="0">
              <a:lnSpc>
                <a:spcPct val="90000"/>
              </a:lnSpc>
              <a:spcBef>
                <a:spcPts val="320"/>
              </a:spcBef>
              <a:spcAft>
                <a:spcPts val="0"/>
              </a:spcAft>
              <a:buClr>
                <a:srgbClr val="C00000"/>
              </a:buClr>
              <a:buSzPts val="1600"/>
              <a:buFont typeface="Arial"/>
              <a:buAutoNum type="arabicPeriod" startAt="5"/>
            </a:pPr>
            <a:r>
              <a:rPr lang="es-US" sz="1600" b="0" i="0" u="none">
                <a:solidFill>
                  <a:schemeClr val="dk1"/>
                </a:solidFill>
                <a:latin typeface="Arial"/>
                <a:ea typeface="Arial"/>
                <a:cs typeface="Arial"/>
                <a:sym typeface="Arial"/>
              </a:rPr>
              <a:t>¿Qué régimen de una sola tableta debe tomarse con el estómago vacío?</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Atripla</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Complera</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Odefsey</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Stribild</a:t>
            </a:r>
            <a:br>
              <a:rPr lang="es-US" sz="1600" b="0" i="0" u="none" strike="noStrike" cap="none">
                <a:solidFill>
                  <a:schemeClr val="dk1"/>
                </a:solidFill>
                <a:latin typeface="Arial"/>
                <a:ea typeface="Arial"/>
                <a:cs typeface="Arial"/>
                <a:sym typeface="Arial"/>
              </a:rPr>
            </a:br>
            <a:endParaRPr lang="es-US" sz="1600" b="0" i="0" u="none" strike="noStrike" cap="none">
              <a:solidFill>
                <a:schemeClr val="dk1"/>
              </a:solidFill>
              <a:latin typeface="Arial"/>
              <a:ea typeface="Arial"/>
              <a:cs typeface="Arial"/>
              <a:sym typeface="Arial"/>
            </a:endParaRPr>
          </a:p>
          <a:p>
            <a:pPr marL="457200" marR="0" lvl="0" indent="-457200" algn="l" rtl="0">
              <a:lnSpc>
                <a:spcPct val="90000"/>
              </a:lnSpc>
              <a:spcBef>
                <a:spcPts val="320"/>
              </a:spcBef>
              <a:spcAft>
                <a:spcPts val="0"/>
              </a:spcAft>
              <a:buClr>
                <a:srgbClr val="C00000"/>
              </a:buClr>
              <a:buSzPts val="1600"/>
              <a:buFont typeface="Arial"/>
              <a:buAutoNum type="arabicPeriod" startAt="5"/>
            </a:pPr>
            <a:r>
              <a:rPr lang="es-US" sz="1600" b="0" i="0" u="none">
                <a:solidFill>
                  <a:schemeClr val="dk1"/>
                </a:solidFill>
                <a:latin typeface="Arial"/>
                <a:ea typeface="Arial"/>
                <a:cs typeface="Arial"/>
                <a:sym typeface="Arial"/>
              </a:rPr>
              <a:t>¿Qué régimen de una sola tableta requiere la prueba del alelo HLA-B 5701?</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Complera</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Odefsey</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Stribild</a:t>
            </a:r>
          </a:p>
          <a:p>
            <a:pPr marL="630237" marR="0" lvl="1" indent="-457199" algn="l" rtl="0">
              <a:lnSpc>
                <a:spcPct val="90000"/>
              </a:lnSpc>
              <a:spcBef>
                <a:spcPts val="320"/>
              </a:spcBef>
              <a:spcAft>
                <a:spcPts val="0"/>
              </a:spcAft>
              <a:buClr>
                <a:srgbClr val="C00000"/>
              </a:buClr>
              <a:buSzPts val="1600"/>
              <a:buFont typeface="Arial"/>
              <a:buAutoNum type="alphaLcParenR"/>
            </a:pPr>
            <a:r>
              <a:rPr lang="es-US" sz="1600" b="0" i="0" u="none" strike="noStrike" cap="none">
                <a:solidFill>
                  <a:schemeClr val="dk1"/>
                </a:solidFill>
                <a:latin typeface="Arial"/>
                <a:ea typeface="Arial"/>
                <a:cs typeface="Arial"/>
                <a:sym typeface="Arial"/>
              </a:rPr>
              <a:t>Triumeq</a:t>
            </a:r>
          </a:p>
          <a:p>
            <a:pPr marL="457200" marR="0" lvl="0" indent="-304800" algn="l" rtl="0">
              <a:lnSpc>
                <a:spcPct val="90000"/>
              </a:lnSpc>
              <a:spcBef>
                <a:spcPts val="480"/>
              </a:spcBef>
              <a:spcAft>
                <a:spcPts val="0"/>
              </a:spcAft>
              <a:buClr>
                <a:srgbClr val="2675B4"/>
              </a:buClr>
              <a:buSzPts val="2400"/>
              <a:buFont typeface="Arial"/>
              <a:buNone/>
            </a:pPr>
            <a:endParaRPr sz="2400" b="0" i="0" u="none" dirty="0">
              <a:solidFill>
                <a:schemeClr val="dk1"/>
              </a:solidFill>
              <a:latin typeface="Arial"/>
              <a:ea typeface="Arial"/>
              <a:cs typeface="Arial"/>
              <a:sym typeface="Arial"/>
            </a:endParaRPr>
          </a:p>
          <a:p>
            <a:pPr marL="342900" marR="0" lvl="0" indent="-190500" algn="l" rtl="0">
              <a:lnSpc>
                <a:spcPct val="100000"/>
              </a:lnSpc>
              <a:spcBef>
                <a:spcPts val="480"/>
              </a:spcBef>
              <a:spcAft>
                <a:spcPts val="0"/>
              </a:spcAft>
              <a:buClr>
                <a:srgbClr val="2675B4"/>
              </a:buClr>
              <a:buSzPts val="2400"/>
              <a:buFont typeface="Noto Sans Symbols"/>
              <a:buNone/>
            </a:pPr>
            <a:endParaRPr sz="2400" b="0" i="0" u="none" dirty="0">
              <a:solidFill>
                <a:schemeClr val="dk1"/>
              </a:solidFill>
              <a:latin typeface="Arial"/>
              <a:ea typeface="Arial"/>
              <a:cs typeface="Arial"/>
              <a:sym typeface="Arial"/>
            </a:endParaRPr>
          </a:p>
        </p:txBody>
      </p:sp>
      <p:sp>
        <p:nvSpPr>
          <p:cNvPr id="287" name="Google Shape;287;p17"/>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Medicamentos y tratamientos parte 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18"/>
          <p:cNvSpPr txBox="1">
            <a:spLocks noGrp="1"/>
          </p:cNvSpPr>
          <p:nvPr>
            <p:ph type="title"/>
          </p:nvPr>
        </p:nvSpPr>
        <p:spPr>
          <a:xfrm>
            <a:off x="0" y="3081528"/>
            <a:ext cx="9144000" cy="11430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SzPts val="1400"/>
              <a:buNone/>
            </a:pPr>
            <a:r>
              <a:rPr lang="es-US" b="1">
                <a:latin typeface="Arial"/>
                <a:ea typeface="Arial"/>
                <a:cs typeface="Arial"/>
                <a:sym typeface="Arial"/>
              </a:rPr>
              <a:t>ESCENARIO POSIBLE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19"/>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300" name="Google Shape;300;p19"/>
          <p:cNvSpPr txBox="1">
            <a:spLocks noGrp="1"/>
          </p:cNvSpPr>
          <p:nvPr>
            <p:ph type="body" idx="1"/>
          </p:nvPr>
        </p:nvSpPr>
        <p:spPr>
          <a:xfrm>
            <a:off x="304800" y="1404937"/>
            <a:ext cx="8458200" cy="43434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C00000"/>
              </a:buClr>
              <a:buSzPts val="1400"/>
              <a:buFont typeface="Arial"/>
              <a:buAutoNum type="arabicPeriod"/>
            </a:pPr>
            <a:r>
              <a:rPr lang="es-US" sz="1200" b="0" i="0" u="none" dirty="0" err="1">
                <a:solidFill>
                  <a:schemeClr val="dk1"/>
                </a:solidFill>
                <a:latin typeface="Arial"/>
                <a:ea typeface="Arial"/>
                <a:cs typeface="Arial"/>
                <a:sym typeface="Arial"/>
              </a:rPr>
              <a:t>Atripla</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package</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insert</a:t>
            </a:r>
            <a:r>
              <a:rPr lang="es-US" sz="1200" b="0" i="0" u="none" dirty="0">
                <a:solidFill>
                  <a:schemeClr val="dk1"/>
                </a:solidFill>
                <a:latin typeface="Arial"/>
                <a:ea typeface="Arial"/>
                <a:cs typeface="Arial"/>
                <a:sym typeface="Arial"/>
              </a:rPr>
              <a:t>]. Foster City, CA: Bristol-Myers Squibb &amp; Gilead </a:t>
            </a:r>
            <a:r>
              <a:rPr lang="es-US" sz="1200" b="0" i="0" u="none" dirty="0" err="1">
                <a:solidFill>
                  <a:schemeClr val="dk1"/>
                </a:solidFill>
                <a:latin typeface="Arial"/>
                <a:ea typeface="Arial"/>
                <a:cs typeface="Arial"/>
                <a:sym typeface="Arial"/>
              </a:rPr>
              <a:t>Sciences</a:t>
            </a:r>
            <a:r>
              <a:rPr lang="es-US" sz="1200" b="0" i="0" u="none" dirty="0">
                <a:solidFill>
                  <a:schemeClr val="dk1"/>
                </a:solidFill>
                <a:latin typeface="Arial"/>
                <a:ea typeface="Arial"/>
                <a:cs typeface="Arial"/>
                <a:sym typeface="Arial"/>
              </a:rPr>
              <a:t>, LLC; 2015.</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err="1">
                <a:solidFill>
                  <a:schemeClr val="dk1"/>
                </a:solidFill>
                <a:latin typeface="Arial"/>
                <a:ea typeface="Arial"/>
                <a:cs typeface="Arial"/>
                <a:sym typeface="Arial"/>
              </a:rPr>
              <a:t>Biktarvy</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package</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insert</a:t>
            </a:r>
            <a:r>
              <a:rPr lang="es-US" sz="1200" b="0" i="0" u="none" dirty="0">
                <a:solidFill>
                  <a:schemeClr val="dk1"/>
                </a:solidFill>
                <a:latin typeface="Arial"/>
                <a:ea typeface="Arial"/>
                <a:cs typeface="Arial"/>
                <a:sym typeface="Arial"/>
              </a:rPr>
              <a:t>]. Foster City, CA: Bristol-Myers Squibb &amp; Gilead </a:t>
            </a:r>
            <a:r>
              <a:rPr lang="es-US" sz="1200" b="0" i="0" u="none" dirty="0" err="1">
                <a:solidFill>
                  <a:schemeClr val="dk1"/>
                </a:solidFill>
                <a:latin typeface="Arial"/>
                <a:ea typeface="Arial"/>
                <a:cs typeface="Arial"/>
                <a:sym typeface="Arial"/>
              </a:rPr>
              <a:t>Sciences</a:t>
            </a:r>
            <a:r>
              <a:rPr lang="es-US" sz="1200" b="0" i="0" u="none" dirty="0">
                <a:solidFill>
                  <a:schemeClr val="dk1"/>
                </a:solidFill>
                <a:latin typeface="Arial"/>
                <a:ea typeface="Arial"/>
                <a:cs typeface="Arial"/>
                <a:sym typeface="Arial"/>
              </a:rPr>
              <a:t>, LLC; 2018.</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err="1">
                <a:solidFill>
                  <a:schemeClr val="dk1"/>
                </a:solidFill>
                <a:latin typeface="Arial"/>
                <a:ea typeface="Arial"/>
                <a:cs typeface="Arial"/>
                <a:sym typeface="Arial"/>
              </a:rPr>
              <a:t>Complera</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package</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insert</a:t>
            </a:r>
            <a:r>
              <a:rPr lang="es-US" sz="1200" b="0" i="0" u="none" dirty="0">
                <a:solidFill>
                  <a:schemeClr val="dk1"/>
                </a:solidFill>
                <a:latin typeface="Arial"/>
                <a:ea typeface="Arial"/>
                <a:cs typeface="Arial"/>
                <a:sym typeface="Arial"/>
              </a:rPr>
              <a:t>]. Foster City, CA: Bristol-Myers Squibb &amp; Gilead </a:t>
            </a:r>
            <a:r>
              <a:rPr lang="es-US" sz="1200" b="0" i="0" u="none" dirty="0" err="1">
                <a:solidFill>
                  <a:schemeClr val="dk1"/>
                </a:solidFill>
                <a:latin typeface="Arial"/>
                <a:ea typeface="Arial"/>
                <a:cs typeface="Arial"/>
                <a:sym typeface="Arial"/>
              </a:rPr>
              <a:t>Sciences</a:t>
            </a:r>
            <a:r>
              <a:rPr lang="es-US" sz="1200" b="0" i="0" u="none" dirty="0">
                <a:solidFill>
                  <a:schemeClr val="dk1"/>
                </a:solidFill>
                <a:latin typeface="Arial"/>
                <a:ea typeface="Arial"/>
                <a:cs typeface="Arial"/>
                <a:sym typeface="Arial"/>
              </a:rPr>
              <a:t>, LLC; 2011.</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a:solidFill>
                  <a:schemeClr val="dk1"/>
                </a:solidFill>
                <a:latin typeface="Arial"/>
                <a:ea typeface="Arial"/>
                <a:cs typeface="Arial"/>
                <a:sym typeface="Arial"/>
              </a:rPr>
              <a:t>Council, A. “</a:t>
            </a:r>
            <a:r>
              <a:rPr lang="es-US" sz="1200" b="0" i="0" u="none" dirty="0" err="1">
                <a:solidFill>
                  <a:schemeClr val="dk1"/>
                </a:solidFill>
                <a:latin typeface="Arial"/>
                <a:ea typeface="Arial"/>
                <a:cs typeface="Arial"/>
                <a:sym typeface="Arial"/>
              </a:rPr>
              <a:t>Guidelines</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for</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the</a:t>
            </a:r>
            <a:r>
              <a:rPr lang="es-US" sz="1200" b="0" i="0" u="none" dirty="0">
                <a:solidFill>
                  <a:schemeClr val="dk1"/>
                </a:solidFill>
                <a:latin typeface="Arial"/>
                <a:ea typeface="Arial"/>
                <a:cs typeface="Arial"/>
                <a:sym typeface="Arial"/>
              </a:rPr>
              <a:t> Use </a:t>
            </a:r>
            <a:r>
              <a:rPr lang="es-US" sz="1200" b="0" i="0" u="none" dirty="0" err="1">
                <a:solidFill>
                  <a:schemeClr val="dk1"/>
                </a:solidFill>
                <a:latin typeface="Arial"/>
                <a:ea typeface="Arial"/>
                <a:cs typeface="Arial"/>
                <a:sym typeface="Arial"/>
              </a:rPr>
              <a:t>of</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Antiretroviral</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Agents</a:t>
            </a:r>
            <a:r>
              <a:rPr lang="es-US" sz="1200" b="0" i="0" u="none" dirty="0">
                <a:solidFill>
                  <a:schemeClr val="dk1"/>
                </a:solidFill>
                <a:latin typeface="Arial"/>
                <a:ea typeface="Arial"/>
                <a:cs typeface="Arial"/>
                <a:sym typeface="Arial"/>
              </a:rPr>
              <a:t> in HIV.” </a:t>
            </a:r>
            <a:r>
              <a:rPr lang="es-US" sz="1200" b="0" i="1" u="none" dirty="0">
                <a:solidFill>
                  <a:schemeClr val="dk1"/>
                </a:solidFill>
                <a:latin typeface="Arial"/>
                <a:ea typeface="Arial"/>
                <a:cs typeface="Arial"/>
                <a:sym typeface="Arial"/>
              </a:rPr>
              <a:t>www.aidsinfo.org</a:t>
            </a:r>
            <a:r>
              <a:rPr lang="es-US" sz="1200" b="0" i="0" u="none" dirty="0">
                <a:solidFill>
                  <a:schemeClr val="dk1"/>
                </a:solidFill>
                <a:latin typeface="Arial"/>
                <a:ea typeface="Arial"/>
                <a:cs typeface="Arial"/>
                <a:sym typeface="Arial"/>
              </a:rPr>
              <a:t>. 18 de enero de 2018. Consultado el 12 de febrero de 2018.</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err="1">
                <a:solidFill>
                  <a:schemeClr val="dk1"/>
                </a:solidFill>
                <a:latin typeface="Arial"/>
                <a:ea typeface="Arial"/>
                <a:cs typeface="Arial"/>
                <a:sym typeface="Arial"/>
              </a:rPr>
              <a:t>Genvoya</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package</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insert</a:t>
            </a:r>
            <a:r>
              <a:rPr lang="es-US" sz="1200" b="0" i="0" u="none" dirty="0">
                <a:solidFill>
                  <a:schemeClr val="dk1"/>
                </a:solidFill>
                <a:latin typeface="Arial"/>
                <a:ea typeface="Arial"/>
                <a:cs typeface="Arial"/>
                <a:sym typeface="Arial"/>
              </a:rPr>
              <a:t>]. Foster City, CA: Bristol-Myers Squibb &amp; Gilead </a:t>
            </a:r>
            <a:r>
              <a:rPr lang="es-US" sz="1200" b="0" i="0" u="none" dirty="0" err="1">
                <a:solidFill>
                  <a:schemeClr val="dk1"/>
                </a:solidFill>
                <a:latin typeface="Arial"/>
                <a:ea typeface="Arial"/>
                <a:cs typeface="Arial"/>
                <a:sym typeface="Arial"/>
              </a:rPr>
              <a:t>Sciences</a:t>
            </a:r>
            <a:r>
              <a:rPr lang="es-US" sz="1200" b="0" i="0" u="none" dirty="0">
                <a:solidFill>
                  <a:schemeClr val="dk1"/>
                </a:solidFill>
                <a:latin typeface="Arial"/>
                <a:ea typeface="Arial"/>
                <a:cs typeface="Arial"/>
                <a:sym typeface="Arial"/>
              </a:rPr>
              <a:t>, LLC; 2015.</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a:solidFill>
                  <a:schemeClr val="dk1"/>
                </a:solidFill>
                <a:latin typeface="Arial"/>
                <a:ea typeface="Arial"/>
                <a:cs typeface="Arial"/>
                <a:sym typeface="Arial"/>
              </a:rPr>
              <a:t>“</a:t>
            </a:r>
            <a:r>
              <a:rPr lang="es-US" sz="1200" b="0" i="0" u="none" dirty="0" err="1">
                <a:solidFill>
                  <a:schemeClr val="dk1"/>
                </a:solidFill>
                <a:latin typeface="Arial"/>
                <a:ea typeface="Arial"/>
                <a:cs typeface="Arial"/>
                <a:sym typeface="Arial"/>
              </a:rPr>
              <a:t>Guidelines</a:t>
            </a:r>
            <a:r>
              <a:rPr lang="es-US" sz="1200" b="0" i="0" u="none" dirty="0">
                <a:solidFill>
                  <a:schemeClr val="dk1"/>
                </a:solidFill>
                <a:latin typeface="Arial"/>
                <a:ea typeface="Arial"/>
                <a:cs typeface="Arial"/>
                <a:sym typeface="Arial"/>
              </a:rPr>
              <a:t> and </a:t>
            </a:r>
            <a:r>
              <a:rPr lang="es-US" sz="1200" b="0" i="0" u="none" dirty="0" err="1">
                <a:solidFill>
                  <a:schemeClr val="dk1"/>
                </a:solidFill>
                <a:latin typeface="Arial"/>
                <a:ea typeface="Arial"/>
                <a:cs typeface="Arial"/>
                <a:sym typeface="Arial"/>
              </a:rPr>
              <a:t>Recommendations</a:t>
            </a:r>
            <a:r>
              <a:rPr lang="es-US" sz="1200" b="0" i="0" u="none" dirty="0">
                <a:solidFill>
                  <a:schemeClr val="dk1"/>
                </a:solidFill>
                <a:latin typeface="Arial"/>
                <a:ea typeface="Arial"/>
                <a:cs typeface="Arial"/>
                <a:sym typeface="Arial"/>
              </a:rPr>
              <a:t>: HIV/AIDS”. Centers </a:t>
            </a:r>
            <a:r>
              <a:rPr lang="es-US" sz="1200" b="0" i="0" u="none" dirty="0" err="1">
                <a:solidFill>
                  <a:schemeClr val="dk1"/>
                </a:solidFill>
                <a:latin typeface="Arial"/>
                <a:ea typeface="Arial"/>
                <a:cs typeface="Arial"/>
                <a:sym typeface="Arial"/>
              </a:rPr>
              <a:t>for</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Disease</a:t>
            </a:r>
            <a:r>
              <a:rPr lang="es-US" sz="1200" b="0" i="0" u="none" dirty="0">
                <a:solidFill>
                  <a:schemeClr val="dk1"/>
                </a:solidFill>
                <a:latin typeface="Arial"/>
                <a:ea typeface="Arial"/>
                <a:cs typeface="Arial"/>
                <a:sym typeface="Arial"/>
              </a:rPr>
              <a:t> Control and </a:t>
            </a:r>
            <a:r>
              <a:rPr lang="es-US" sz="1200" b="0" i="0" u="none" dirty="0" err="1">
                <a:solidFill>
                  <a:schemeClr val="dk1"/>
                </a:solidFill>
                <a:latin typeface="Arial"/>
                <a:ea typeface="Arial"/>
                <a:cs typeface="Arial"/>
                <a:sym typeface="Arial"/>
              </a:rPr>
              <a:t>Prevention</a:t>
            </a:r>
            <a:r>
              <a:rPr lang="es-US" sz="1200" b="0" i="0" u="none" dirty="0">
                <a:solidFill>
                  <a:schemeClr val="dk1"/>
                </a:solidFill>
                <a:latin typeface="Arial"/>
                <a:ea typeface="Arial"/>
                <a:cs typeface="Arial"/>
                <a:sym typeface="Arial"/>
              </a:rPr>
              <a:t>. Última actualización el 19 de enero de 2018. Consultado el 12 de febrero de 2018.</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a:solidFill>
                  <a:schemeClr val="dk1"/>
                </a:solidFill>
                <a:latin typeface="Arial"/>
                <a:ea typeface="Arial"/>
                <a:cs typeface="Arial"/>
                <a:sym typeface="Arial"/>
              </a:rPr>
              <a:t>Han Y, </a:t>
            </a:r>
            <a:r>
              <a:rPr lang="es-US" sz="1200" b="0" i="0" u="none" dirty="0" err="1">
                <a:solidFill>
                  <a:schemeClr val="dk1"/>
                </a:solidFill>
                <a:latin typeface="Arial"/>
                <a:ea typeface="Arial"/>
                <a:cs typeface="Arial"/>
                <a:sym typeface="Arial"/>
              </a:rPr>
              <a:t>Mesplede</a:t>
            </a:r>
            <a:r>
              <a:rPr lang="es-US" sz="1200" b="0" i="0" u="none" dirty="0">
                <a:solidFill>
                  <a:schemeClr val="dk1"/>
                </a:solidFill>
                <a:latin typeface="Arial"/>
                <a:ea typeface="Arial"/>
                <a:cs typeface="Arial"/>
                <a:sym typeface="Arial"/>
              </a:rPr>
              <a:t> T, </a:t>
            </a:r>
            <a:r>
              <a:rPr lang="es-US" sz="1200" b="0" i="0" u="none" dirty="0" err="1">
                <a:solidFill>
                  <a:schemeClr val="dk1"/>
                </a:solidFill>
                <a:latin typeface="Arial"/>
                <a:ea typeface="Arial"/>
                <a:cs typeface="Arial"/>
                <a:sym typeface="Arial"/>
              </a:rPr>
              <a:t>Wainberg</a:t>
            </a:r>
            <a:r>
              <a:rPr lang="es-US" sz="1200" b="0" i="0" u="none" dirty="0">
                <a:solidFill>
                  <a:schemeClr val="dk1"/>
                </a:solidFill>
                <a:latin typeface="Arial"/>
                <a:ea typeface="Arial"/>
                <a:cs typeface="Arial"/>
                <a:sym typeface="Arial"/>
              </a:rPr>
              <a:t> MA. “</a:t>
            </a:r>
            <a:r>
              <a:rPr lang="es-US" sz="1200" b="0" i="0" u="none" dirty="0" err="1">
                <a:solidFill>
                  <a:schemeClr val="dk1"/>
                </a:solidFill>
                <a:latin typeface="Arial"/>
                <a:ea typeface="Arial"/>
                <a:cs typeface="Arial"/>
                <a:sym typeface="Arial"/>
              </a:rPr>
              <a:t>Investigational</a:t>
            </a:r>
            <a:r>
              <a:rPr lang="es-US" sz="1200" b="0" i="0" u="none" dirty="0">
                <a:solidFill>
                  <a:schemeClr val="dk1"/>
                </a:solidFill>
                <a:latin typeface="Arial"/>
                <a:ea typeface="Arial"/>
                <a:cs typeface="Arial"/>
                <a:sym typeface="Arial"/>
              </a:rPr>
              <a:t> HIV integrase </a:t>
            </a:r>
            <a:r>
              <a:rPr lang="es-US" sz="1200" b="0" i="0" u="none" dirty="0" err="1">
                <a:solidFill>
                  <a:schemeClr val="dk1"/>
                </a:solidFill>
                <a:latin typeface="Arial"/>
                <a:ea typeface="Arial"/>
                <a:cs typeface="Arial"/>
                <a:sym typeface="Arial"/>
              </a:rPr>
              <a:t>inhibitors</a:t>
            </a:r>
            <a:r>
              <a:rPr lang="es-US" sz="1200" b="0" i="0" u="none" dirty="0">
                <a:solidFill>
                  <a:schemeClr val="dk1"/>
                </a:solidFill>
                <a:latin typeface="Arial"/>
                <a:ea typeface="Arial"/>
                <a:cs typeface="Arial"/>
                <a:sym typeface="Arial"/>
              </a:rPr>
              <a:t> in </a:t>
            </a:r>
            <a:r>
              <a:rPr lang="es-US" sz="1200" b="0" i="0" u="none" dirty="0" err="1">
                <a:solidFill>
                  <a:schemeClr val="dk1"/>
                </a:solidFill>
                <a:latin typeface="Arial"/>
                <a:ea typeface="Arial"/>
                <a:cs typeface="Arial"/>
                <a:sym typeface="Arial"/>
              </a:rPr>
              <a:t>phase</a:t>
            </a:r>
            <a:r>
              <a:rPr lang="es-US" sz="1200" b="0" i="0" u="none" dirty="0">
                <a:solidFill>
                  <a:schemeClr val="dk1"/>
                </a:solidFill>
                <a:latin typeface="Arial"/>
                <a:ea typeface="Arial"/>
                <a:cs typeface="Arial"/>
                <a:sym typeface="Arial"/>
              </a:rPr>
              <a:t> I and </a:t>
            </a:r>
            <a:r>
              <a:rPr lang="es-US" sz="1200" b="0" i="0" u="none" dirty="0" err="1">
                <a:solidFill>
                  <a:schemeClr val="dk1"/>
                </a:solidFill>
                <a:latin typeface="Arial"/>
                <a:ea typeface="Arial"/>
                <a:cs typeface="Arial"/>
                <a:sym typeface="Arial"/>
              </a:rPr>
              <a:t>phase</a:t>
            </a:r>
            <a:r>
              <a:rPr lang="es-US" sz="1200" b="0" i="0" u="none" dirty="0">
                <a:solidFill>
                  <a:schemeClr val="dk1"/>
                </a:solidFill>
                <a:latin typeface="Arial"/>
                <a:ea typeface="Arial"/>
                <a:cs typeface="Arial"/>
                <a:sym typeface="Arial"/>
              </a:rPr>
              <a:t> II </a:t>
            </a:r>
            <a:r>
              <a:rPr lang="es-US" sz="1200" b="0" i="0" u="none" dirty="0" err="1">
                <a:solidFill>
                  <a:schemeClr val="dk1"/>
                </a:solidFill>
                <a:latin typeface="Arial"/>
                <a:ea typeface="Arial"/>
                <a:cs typeface="Arial"/>
                <a:sym typeface="Arial"/>
              </a:rPr>
              <a:t>clinical</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trials</a:t>
            </a:r>
            <a:r>
              <a:rPr lang="es-US" sz="1200" b="0" i="0" u="none" dirty="0">
                <a:solidFill>
                  <a:schemeClr val="dk1"/>
                </a:solidFill>
                <a:latin typeface="Arial"/>
                <a:ea typeface="Arial"/>
                <a:cs typeface="Arial"/>
                <a:sym typeface="Arial"/>
              </a:rPr>
              <a:t>”. </a:t>
            </a:r>
            <a:r>
              <a:rPr lang="es-US" sz="1200" b="0" i="1" u="none" dirty="0">
                <a:solidFill>
                  <a:schemeClr val="dk1"/>
                </a:solidFill>
                <a:latin typeface="Arial"/>
                <a:ea typeface="Arial"/>
                <a:cs typeface="Arial"/>
                <a:sym typeface="Arial"/>
              </a:rPr>
              <a:t>Expert </a:t>
            </a:r>
            <a:r>
              <a:rPr lang="es-US" sz="1200" b="0" i="1" u="none" dirty="0" err="1">
                <a:solidFill>
                  <a:schemeClr val="dk1"/>
                </a:solidFill>
                <a:latin typeface="Arial"/>
                <a:ea typeface="Arial"/>
                <a:cs typeface="Arial"/>
                <a:sym typeface="Arial"/>
              </a:rPr>
              <a:t>Opinion</a:t>
            </a:r>
            <a:r>
              <a:rPr lang="es-US" sz="1200" b="0" i="1" u="none" dirty="0">
                <a:solidFill>
                  <a:schemeClr val="dk1"/>
                </a:solidFill>
                <a:latin typeface="Arial"/>
                <a:ea typeface="Arial"/>
                <a:cs typeface="Arial"/>
                <a:sym typeface="Arial"/>
              </a:rPr>
              <a:t> </a:t>
            </a:r>
            <a:r>
              <a:rPr lang="es-US" sz="1200" b="0" i="1" u="none" dirty="0" err="1">
                <a:solidFill>
                  <a:schemeClr val="dk1"/>
                </a:solidFill>
                <a:latin typeface="Arial"/>
                <a:ea typeface="Arial"/>
                <a:cs typeface="Arial"/>
                <a:sym typeface="Arial"/>
              </a:rPr>
              <a:t>Investigational</a:t>
            </a:r>
            <a:r>
              <a:rPr lang="es-US" sz="1200" b="0" i="1" u="none" dirty="0">
                <a:solidFill>
                  <a:schemeClr val="dk1"/>
                </a:solidFill>
                <a:latin typeface="Arial"/>
                <a:ea typeface="Arial"/>
                <a:cs typeface="Arial"/>
                <a:sym typeface="Arial"/>
              </a:rPr>
              <a:t> </a:t>
            </a:r>
            <a:r>
              <a:rPr lang="es-US" sz="1200" b="0" i="1" u="none" dirty="0" err="1">
                <a:solidFill>
                  <a:schemeClr val="dk1"/>
                </a:solidFill>
                <a:latin typeface="Arial"/>
                <a:ea typeface="Arial"/>
                <a:cs typeface="Arial"/>
                <a:sym typeface="Arial"/>
              </a:rPr>
              <a:t>Drugs</a:t>
            </a:r>
            <a:r>
              <a:rPr lang="es-US" sz="1200" b="0" i="0" u="none" dirty="0">
                <a:solidFill>
                  <a:schemeClr val="dk1"/>
                </a:solidFill>
                <a:latin typeface="Arial"/>
                <a:ea typeface="Arial"/>
                <a:cs typeface="Arial"/>
                <a:sym typeface="Arial"/>
              </a:rPr>
              <a:t>. 2017; 26(11): 1207-1213.</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a:solidFill>
                  <a:schemeClr val="dk1"/>
                </a:solidFill>
                <a:latin typeface="Arial"/>
                <a:ea typeface="Arial"/>
                <a:cs typeface="Arial"/>
                <a:sym typeface="Arial"/>
              </a:rPr>
              <a:t>“HIV </a:t>
            </a:r>
            <a:r>
              <a:rPr lang="es-US" sz="1200" b="0" i="0" u="none" dirty="0" err="1">
                <a:solidFill>
                  <a:schemeClr val="dk1"/>
                </a:solidFill>
                <a:latin typeface="Arial"/>
                <a:ea typeface="Arial"/>
                <a:cs typeface="Arial"/>
                <a:sym typeface="Arial"/>
              </a:rPr>
              <a:t>Treatment</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Guidelines</a:t>
            </a:r>
            <a:r>
              <a:rPr lang="es-US" sz="1200" b="0" i="0" u="none" dirty="0">
                <a:solidFill>
                  <a:schemeClr val="dk1"/>
                </a:solidFill>
                <a:latin typeface="Arial"/>
                <a:ea typeface="Arial"/>
                <a:cs typeface="Arial"/>
                <a:sym typeface="Arial"/>
              </a:rPr>
              <a:t>”. </a:t>
            </a:r>
            <a:r>
              <a:rPr lang="es-US" sz="1200" b="0" i="1" u="none" dirty="0">
                <a:solidFill>
                  <a:schemeClr val="dk1"/>
                </a:solidFill>
                <a:latin typeface="Arial"/>
                <a:ea typeface="Arial"/>
                <a:cs typeface="Arial"/>
                <a:sym typeface="Arial"/>
              </a:rPr>
              <a:t>American </a:t>
            </a:r>
            <a:r>
              <a:rPr lang="es-US" sz="1200" b="0" i="1" u="none" dirty="0" err="1">
                <a:solidFill>
                  <a:schemeClr val="dk1"/>
                </a:solidFill>
                <a:latin typeface="Arial"/>
                <a:ea typeface="Arial"/>
                <a:cs typeface="Arial"/>
                <a:sym typeface="Arial"/>
              </a:rPr>
              <a:t>Academy</a:t>
            </a:r>
            <a:r>
              <a:rPr lang="es-US" sz="1200" b="0" i="1" u="none" dirty="0">
                <a:solidFill>
                  <a:schemeClr val="dk1"/>
                </a:solidFill>
                <a:latin typeface="Arial"/>
                <a:ea typeface="Arial"/>
                <a:cs typeface="Arial"/>
                <a:sym typeface="Arial"/>
              </a:rPr>
              <a:t> </a:t>
            </a:r>
            <a:r>
              <a:rPr lang="es-US" sz="1200" b="0" i="1" u="none" dirty="0" err="1">
                <a:solidFill>
                  <a:schemeClr val="dk1"/>
                </a:solidFill>
                <a:latin typeface="Arial"/>
                <a:ea typeface="Arial"/>
                <a:cs typeface="Arial"/>
                <a:sym typeface="Arial"/>
              </a:rPr>
              <a:t>of</a:t>
            </a:r>
            <a:r>
              <a:rPr lang="es-US" sz="1200" b="0" i="1" u="none" dirty="0">
                <a:solidFill>
                  <a:schemeClr val="dk1"/>
                </a:solidFill>
                <a:latin typeface="Arial"/>
                <a:ea typeface="Arial"/>
                <a:cs typeface="Arial"/>
                <a:sym typeface="Arial"/>
              </a:rPr>
              <a:t> HIV Medicine</a:t>
            </a:r>
            <a:r>
              <a:rPr lang="es-US" sz="1200" b="0" i="0" u="none" dirty="0">
                <a:solidFill>
                  <a:schemeClr val="dk1"/>
                </a:solidFill>
                <a:latin typeface="Arial"/>
                <a:ea typeface="Arial"/>
                <a:cs typeface="Arial"/>
                <a:sym typeface="Arial"/>
              </a:rPr>
              <a:t>. Consultado el 12 de febrero de 2018.</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err="1">
                <a:solidFill>
                  <a:schemeClr val="dk1"/>
                </a:solidFill>
                <a:latin typeface="Arial"/>
                <a:ea typeface="Arial"/>
                <a:cs typeface="Arial"/>
                <a:sym typeface="Arial"/>
              </a:rPr>
              <a:t>Juluca</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package</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insert</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Research</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Triangle</a:t>
            </a:r>
            <a:r>
              <a:rPr lang="es-US" sz="1200" b="0" i="0" u="none" dirty="0">
                <a:solidFill>
                  <a:schemeClr val="dk1"/>
                </a:solidFill>
                <a:latin typeface="Arial"/>
                <a:ea typeface="Arial"/>
                <a:cs typeface="Arial"/>
                <a:sym typeface="Arial"/>
              </a:rPr>
              <a:t> Park, NC: GlaxoSmithKline; 2017.</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err="1">
                <a:solidFill>
                  <a:schemeClr val="dk1"/>
                </a:solidFill>
                <a:latin typeface="Arial"/>
                <a:ea typeface="Arial"/>
                <a:cs typeface="Arial"/>
                <a:sym typeface="Arial"/>
              </a:rPr>
              <a:t>Odefsey</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package</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insert</a:t>
            </a:r>
            <a:r>
              <a:rPr lang="es-US" sz="1200" b="0" i="0" u="none" dirty="0">
                <a:solidFill>
                  <a:schemeClr val="dk1"/>
                </a:solidFill>
                <a:latin typeface="Arial"/>
                <a:ea typeface="Arial"/>
                <a:cs typeface="Arial"/>
                <a:sym typeface="Arial"/>
              </a:rPr>
              <a:t>]. Foster City, CA: Bristol-Myers Squibb &amp; </a:t>
            </a:r>
            <a:r>
              <a:rPr lang="es-US" sz="1200" b="0" i="0" u="none" dirty="0" err="1">
                <a:solidFill>
                  <a:schemeClr val="dk1"/>
                </a:solidFill>
                <a:latin typeface="Arial"/>
                <a:ea typeface="Arial"/>
                <a:cs typeface="Arial"/>
                <a:sym typeface="Arial"/>
              </a:rPr>
              <a:t>Gliead</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Sciences</a:t>
            </a:r>
            <a:r>
              <a:rPr lang="es-US" sz="1200" b="0" i="0" u="none" dirty="0">
                <a:solidFill>
                  <a:schemeClr val="dk1"/>
                </a:solidFill>
                <a:latin typeface="Arial"/>
                <a:ea typeface="Arial"/>
                <a:cs typeface="Arial"/>
                <a:sym typeface="Arial"/>
              </a:rPr>
              <a:t>, LLC; 2016.</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err="1">
                <a:solidFill>
                  <a:schemeClr val="dk1"/>
                </a:solidFill>
                <a:latin typeface="Arial"/>
                <a:ea typeface="Arial"/>
                <a:cs typeface="Arial"/>
                <a:sym typeface="Arial"/>
              </a:rPr>
              <a:t>Triumeq</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package</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insert</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Research</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Triangle</a:t>
            </a:r>
            <a:r>
              <a:rPr lang="es-US" sz="1200" b="0" i="0" u="none" dirty="0">
                <a:solidFill>
                  <a:schemeClr val="dk1"/>
                </a:solidFill>
                <a:latin typeface="Arial"/>
                <a:ea typeface="Arial"/>
                <a:cs typeface="Arial"/>
                <a:sym typeface="Arial"/>
              </a:rPr>
              <a:t> Park, NC: GlaxoSmithKline; 2015.</a:t>
            </a:r>
          </a:p>
          <a:p>
            <a:pPr marL="457200" marR="0" lvl="0" indent="-457200" algn="l" rtl="0">
              <a:lnSpc>
                <a:spcPct val="100000"/>
              </a:lnSpc>
              <a:spcBef>
                <a:spcPts val="280"/>
              </a:spcBef>
              <a:spcAft>
                <a:spcPts val="0"/>
              </a:spcAft>
              <a:buClr>
                <a:srgbClr val="C00000"/>
              </a:buClr>
              <a:buSzPts val="1400"/>
              <a:buFont typeface="Arial"/>
              <a:buAutoNum type="arabicPeriod"/>
            </a:pPr>
            <a:r>
              <a:rPr lang="es-US" sz="1200" b="0" i="0" u="none" dirty="0">
                <a:solidFill>
                  <a:schemeClr val="dk1"/>
                </a:solidFill>
                <a:latin typeface="Arial"/>
                <a:ea typeface="Arial"/>
                <a:cs typeface="Arial"/>
                <a:sym typeface="Arial"/>
              </a:rPr>
              <a:t>www.centerwatch.com. “FDA </a:t>
            </a:r>
            <a:r>
              <a:rPr lang="es-US" sz="1200" b="0" i="0" u="none" dirty="0" err="1">
                <a:solidFill>
                  <a:schemeClr val="dk1"/>
                </a:solidFill>
                <a:latin typeface="Arial"/>
                <a:ea typeface="Arial"/>
                <a:cs typeface="Arial"/>
                <a:sym typeface="Arial"/>
              </a:rPr>
              <a:t>Approved</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Drug</a:t>
            </a:r>
            <a:r>
              <a:rPr lang="es-US" sz="1200" b="0" i="0" u="none" dirty="0">
                <a:solidFill>
                  <a:schemeClr val="dk1"/>
                </a:solidFill>
                <a:latin typeface="Arial"/>
                <a:ea typeface="Arial"/>
                <a:cs typeface="Arial"/>
                <a:sym typeface="Arial"/>
              </a:rPr>
              <a:t>: </a:t>
            </a:r>
            <a:r>
              <a:rPr lang="es-US" sz="1200" b="0" i="0" u="none" dirty="0" err="1">
                <a:solidFill>
                  <a:schemeClr val="dk1"/>
                </a:solidFill>
                <a:latin typeface="Arial"/>
                <a:ea typeface="Arial"/>
                <a:cs typeface="Arial"/>
                <a:sym typeface="Arial"/>
              </a:rPr>
              <a:t>Bikatvry</a:t>
            </a:r>
            <a:r>
              <a:rPr lang="es-US" sz="1200" b="0" i="0" u="none" dirty="0">
                <a:solidFill>
                  <a:schemeClr val="dk1"/>
                </a:solidFill>
                <a:latin typeface="Arial"/>
                <a:ea typeface="Arial"/>
                <a:cs typeface="Arial"/>
                <a:sym typeface="Arial"/>
              </a:rPr>
              <a:t>.”</a:t>
            </a:r>
          </a:p>
          <a:p>
            <a:pPr marL="457200" lvl="0" indent="-457200" algn="l" rtl="0">
              <a:lnSpc>
                <a:spcPct val="100000"/>
              </a:lnSpc>
              <a:spcBef>
                <a:spcPts val="280"/>
              </a:spcBef>
              <a:spcAft>
                <a:spcPts val="0"/>
              </a:spcAft>
              <a:buClr>
                <a:srgbClr val="C00000"/>
              </a:buClr>
              <a:buSzPts val="1400"/>
              <a:buFont typeface="Arial"/>
              <a:buAutoNum type="arabicPeriod"/>
            </a:pPr>
            <a:r>
              <a:rPr lang="es-US" sz="1200" dirty="0">
                <a:solidFill>
                  <a:srgbClr val="000000"/>
                </a:solidFill>
              </a:rPr>
              <a:t>HIV </a:t>
            </a:r>
            <a:r>
              <a:rPr lang="es-US" sz="1200" dirty="0" err="1">
                <a:solidFill>
                  <a:srgbClr val="000000"/>
                </a:solidFill>
              </a:rPr>
              <a:t>Specialist</a:t>
            </a:r>
            <a:r>
              <a:rPr lang="es-US" sz="1200" dirty="0">
                <a:solidFill>
                  <a:srgbClr val="000000"/>
                </a:solidFill>
              </a:rPr>
              <a:t>, “</a:t>
            </a:r>
            <a:r>
              <a:rPr lang="es-US" sz="1200" dirty="0" err="1">
                <a:solidFill>
                  <a:srgbClr val="000000"/>
                </a:solidFill>
              </a:rPr>
              <a:t>Emerging</a:t>
            </a:r>
            <a:r>
              <a:rPr lang="es-US" sz="1200" dirty="0">
                <a:solidFill>
                  <a:srgbClr val="000000"/>
                </a:solidFill>
              </a:rPr>
              <a:t> </a:t>
            </a:r>
            <a:r>
              <a:rPr lang="es-US" sz="1200" dirty="0" err="1">
                <a:solidFill>
                  <a:srgbClr val="000000"/>
                </a:solidFill>
              </a:rPr>
              <a:t>Approaches</a:t>
            </a:r>
            <a:r>
              <a:rPr lang="es-US" sz="1200" dirty="0">
                <a:solidFill>
                  <a:srgbClr val="000000"/>
                </a:solidFill>
              </a:rPr>
              <a:t> </a:t>
            </a:r>
            <a:r>
              <a:rPr lang="es-US" sz="1200" dirty="0" err="1">
                <a:solidFill>
                  <a:srgbClr val="000000"/>
                </a:solidFill>
              </a:rPr>
              <a:t>to</a:t>
            </a:r>
            <a:r>
              <a:rPr lang="es-US" sz="1200" dirty="0">
                <a:solidFill>
                  <a:srgbClr val="000000"/>
                </a:solidFill>
              </a:rPr>
              <a:t> HIV </a:t>
            </a:r>
            <a:r>
              <a:rPr lang="es-US" sz="1200" dirty="0" err="1">
                <a:solidFill>
                  <a:srgbClr val="000000"/>
                </a:solidFill>
              </a:rPr>
              <a:t>Treatment</a:t>
            </a:r>
            <a:r>
              <a:rPr lang="es-US" sz="1200" dirty="0">
                <a:solidFill>
                  <a:srgbClr val="000000"/>
                </a:solidFill>
              </a:rPr>
              <a:t> and </a:t>
            </a:r>
            <a:r>
              <a:rPr lang="es-US" sz="1200" dirty="0" err="1">
                <a:solidFill>
                  <a:srgbClr val="000000"/>
                </a:solidFill>
              </a:rPr>
              <a:t>Prevention</a:t>
            </a:r>
            <a:r>
              <a:rPr lang="es-US" sz="1200" dirty="0">
                <a:solidFill>
                  <a:srgbClr val="000000"/>
                </a:solidFill>
              </a:rPr>
              <a:t>”, </a:t>
            </a:r>
            <a:r>
              <a:rPr lang="es-US" sz="1200" dirty="0" err="1">
                <a:solidFill>
                  <a:srgbClr val="000000"/>
                </a:solidFill>
              </a:rPr>
              <a:t>The</a:t>
            </a:r>
            <a:r>
              <a:rPr lang="es-US" sz="1200" dirty="0">
                <a:solidFill>
                  <a:srgbClr val="000000"/>
                </a:solidFill>
              </a:rPr>
              <a:t> American </a:t>
            </a:r>
            <a:r>
              <a:rPr lang="es-US" sz="1200" dirty="0" err="1">
                <a:solidFill>
                  <a:srgbClr val="000000"/>
                </a:solidFill>
              </a:rPr>
              <a:t>Academy</a:t>
            </a:r>
            <a:r>
              <a:rPr lang="es-US" sz="1200" dirty="0">
                <a:solidFill>
                  <a:srgbClr val="000000"/>
                </a:solidFill>
              </a:rPr>
              <a:t> </a:t>
            </a:r>
            <a:r>
              <a:rPr lang="es-US" sz="1200" dirty="0" err="1">
                <a:solidFill>
                  <a:srgbClr val="000000"/>
                </a:solidFill>
              </a:rPr>
              <a:t>of</a:t>
            </a:r>
            <a:r>
              <a:rPr lang="es-US" sz="1200" dirty="0">
                <a:solidFill>
                  <a:srgbClr val="000000"/>
                </a:solidFill>
              </a:rPr>
              <a:t> HIV Medicine </a:t>
            </a:r>
            <a:r>
              <a:rPr lang="es-US" sz="1200" u="sng" dirty="0">
                <a:solidFill>
                  <a:srgbClr val="000000"/>
                </a:solidFill>
                <a:hlinkClick r:id="rId3"/>
              </a:rPr>
              <a:t>www.aahivm.org</a:t>
            </a:r>
            <a:r>
              <a:rPr lang="es-US" sz="1200" dirty="0">
                <a:solidFill>
                  <a:srgbClr val="000000"/>
                </a:solidFill>
              </a:rPr>
              <a:t> April 2018. </a:t>
            </a:r>
            <a:r>
              <a:rPr lang="es-US" sz="1200" dirty="0" err="1">
                <a:solidFill>
                  <a:srgbClr val="000000"/>
                </a:solidFill>
              </a:rPr>
              <a:t>Patient</a:t>
            </a:r>
            <a:r>
              <a:rPr lang="es-US" sz="1200" dirty="0">
                <a:solidFill>
                  <a:srgbClr val="000000"/>
                </a:solidFill>
              </a:rPr>
              <a:t> </a:t>
            </a:r>
            <a:r>
              <a:rPr lang="es-US" sz="1200" dirty="0" err="1">
                <a:solidFill>
                  <a:srgbClr val="000000"/>
                </a:solidFill>
              </a:rPr>
              <a:t>Care</a:t>
            </a:r>
            <a:r>
              <a:rPr lang="es-US" sz="1200" dirty="0">
                <a:solidFill>
                  <a:srgbClr val="000000"/>
                </a:solidFill>
              </a:rPr>
              <a:t>, “</a:t>
            </a:r>
            <a:r>
              <a:rPr lang="es-US" sz="1200" dirty="0" err="1">
                <a:solidFill>
                  <a:srgbClr val="000000"/>
                </a:solidFill>
              </a:rPr>
              <a:t>Practice</a:t>
            </a:r>
            <a:r>
              <a:rPr lang="es-US" sz="1200" dirty="0">
                <a:solidFill>
                  <a:srgbClr val="000000"/>
                </a:solidFill>
              </a:rPr>
              <a:t> </a:t>
            </a:r>
            <a:r>
              <a:rPr lang="es-US" sz="1200" dirty="0" err="1">
                <a:solidFill>
                  <a:srgbClr val="000000"/>
                </a:solidFill>
              </a:rPr>
              <a:t>management</a:t>
            </a:r>
            <a:r>
              <a:rPr lang="es-US" sz="1200" dirty="0">
                <a:solidFill>
                  <a:srgbClr val="000000"/>
                </a:solidFill>
              </a:rPr>
              <a:t> &amp; Professional </a:t>
            </a:r>
            <a:r>
              <a:rPr lang="es-US" sz="1200" dirty="0" err="1">
                <a:solidFill>
                  <a:srgbClr val="000000"/>
                </a:solidFill>
              </a:rPr>
              <a:t>Development</a:t>
            </a:r>
            <a:r>
              <a:rPr lang="es-US" sz="1200" dirty="0">
                <a:solidFill>
                  <a:srgbClr val="000000"/>
                </a:solidFill>
              </a:rPr>
              <a:t> </a:t>
            </a:r>
            <a:r>
              <a:rPr lang="es-US" sz="1200" dirty="0" err="1">
                <a:solidFill>
                  <a:srgbClr val="000000"/>
                </a:solidFill>
              </a:rPr>
              <a:t>Information</a:t>
            </a:r>
            <a:r>
              <a:rPr lang="es-US" sz="1200" dirty="0">
                <a:solidFill>
                  <a:srgbClr val="000000"/>
                </a:solidFill>
              </a:rPr>
              <a:t> </a:t>
            </a:r>
            <a:r>
              <a:rPr lang="es-US" sz="1200" dirty="0" err="1">
                <a:solidFill>
                  <a:srgbClr val="000000"/>
                </a:solidFill>
              </a:rPr>
              <a:t>for</a:t>
            </a:r>
            <a:r>
              <a:rPr lang="es-US" sz="1200" dirty="0">
                <a:solidFill>
                  <a:srgbClr val="000000"/>
                </a:solidFill>
              </a:rPr>
              <a:t> HIV </a:t>
            </a:r>
            <a:r>
              <a:rPr lang="es-US" sz="1200" dirty="0" err="1">
                <a:solidFill>
                  <a:srgbClr val="000000"/>
                </a:solidFill>
              </a:rPr>
              <a:t>Care</a:t>
            </a:r>
            <a:r>
              <a:rPr lang="es-US" sz="1200" dirty="0">
                <a:solidFill>
                  <a:srgbClr val="000000"/>
                </a:solidFill>
              </a:rPr>
              <a:t> </a:t>
            </a:r>
            <a:r>
              <a:rPr lang="es-US" sz="1200" dirty="0" err="1">
                <a:solidFill>
                  <a:srgbClr val="000000"/>
                </a:solidFill>
              </a:rPr>
              <a:t>Providers</a:t>
            </a:r>
            <a:r>
              <a:rPr lang="es-US" sz="1200" dirty="0">
                <a:solidFill>
                  <a:srgbClr val="000000"/>
                </a:solidFill>
              </a:rPr>
              <a:t>”, páginas 11-13. </a:t>
            </a:r>
          </a:p>
          <a:p>
            <a:pPr marL="457200" lvl="0" indent="-457200" algn="l" rtl="0">
              <a:lnSpc>
                <a:spcPct val="100000"/>
              </a:lnSpc>
              <a:spcBef>
                <a:spcPts val="280"/>
              </a:spcBef>
              <a:spcAft>
                <a:spcPts val="0"/>
              </a:spcAft>
              <a:buClr>
                <a:srgbClr val="C00000"/>
              </a:buClr>
              <a:buSzPts val="1400"/>
              <a:buFont typeface="Arial"/>
              <a:buAutoNum type="arabicPeriod"/>
            </a:pPr>
            <a:r>
              <a:rPr lang="es-US" sz="1200" dirty="0" err="1">
                <a:solidFill>
                  <a:srgbClr val="000000"/>
                </a:solidFill>
              </a:rPr>
              <a:t>Positively</a:t>
            </a:r>
            <a:r>
              <a:rPr lang="es-US" sz="1200" dirty="0">
                <a:solidFill>
                  <a:srgbClr val="000000"/>
                </a:solidFill>
              </a:rPr>
              <a:t> </a:t>
            </a:r>
            <a:r>
              <a:rPr lang="es-US" sz="1200" dirty="0" err="1">
                <a:solidFill>
                  <a:srgbClr val="000000"/>
                </a:solidFill>
              </a:rPr>
              <a:t>Aware</a:t>
            </a:r>
            <a:r>
              <a:rPr lang="es-US" sz="1200" dirty="0">
                <a:solidFill>
                  <a:srgbClr val="000000"/>
                </a:solidFill>
              </a:rPr>
              <a:t>, “HIV </a:t>
            </a:r>
            <a:r>
              <a:rPr lang="es-US" sz="1200" dirty="0" err="1">
                <a:solidFill>
                  <a:srgbClr val="000000"/>
                </a:solidFill>
              </a:rPr>
              <a:t>Treatment</a:t>
            </a:r>
            <a:r>
              <a:rPr lang="es-US" sz="1200" dirty="0">
                <a:solidFill>
                  <a:srgbClr val="000000"/>
                </a:solidFill>
              </a:rPr>
              <a:t>, </a:t>
            </a:r>
            <a:r>
              <a:rPr lang="es-US" sz="1200" dirty="0" err="1">
                <a:solidFill>
                  <a:srgbClr val="000000"/>
                </a:solidFill>
              </a:rPr>
              <a:t>Prevention</a:t>
            </a:r>
            <a:r>
              <a:rPr lang="es-US" sz="1200" dirty="0">
                <a:solidFill>
                  <a:srgbClr val="000000"/>
                </a:solidFill>
              </a:rPr>
              <a:t>, and </a:t>
            </a:r>
            <a:r>
              <a:rPr lang="es-US" sz="1200" dirty="0" err="1">
                <a:solidFill>
                  <a:srgbClr val="000000"/>
                </a:solidFill>
              </a:rPr>
              <a:t>Support</a:t>
            </a:r>
            <a:r>
              <a:rPr lang="es-US" sz="1200" dirty="0">
                <a:solidFill>
                  <a:srgbClr val="000000"/>
                </a:solidFill>
              </a:rPr>
              <a:t> </a:t>
            </a:r>
            <a:r>
              <a:rPr lang="es-US" sz="1200" dirty="0" err="1">
                <a:solidFill>
                  <a:srgbClr val="000000"/>
                </a:solidFill>
              </a:rPr>
              <a:t>from</a:t>
            </a:r>
            <a:r>
              <a:rPr lang="es-US" sz="1200" dirty="0">
                <a:solidFill>
                  <a:srgbClr val="000000"/>
                </a:solidFill>
              </a:rPr>
              <a:t> TPAN” edición de septiembre y octubre de 2017, </a:t>
            </a:r>
            <a:r>
              <a:rPr lang="es-US" sz="1200" u="sng" dirty="0">
                <a:solidFill>
                  <a:srgbClr val="000000"/>
                </a:solidFill>
                <a:hlinkClick r:id="rId4"/>
              </a:rPr>
              <a:t>www.positivelyaware.com</a:t>
            </a:r>
            <a:r>
              <a:rPr lang="es-US" sz="1200" dirty="0">
                <a:solidFill>
                  <a:srgbClr val="000000"/>
                </a:solidFill>
              </a:rPr>
              <a:t>, páginas 22-25.</a:t>
            </a:r>
            <a:r>
              <a:rPr lang="es-US" sz="1200" dirty="0"/>
              <a:t> </a:t>
            </a:r>
          </a:p>
          <a:p>
            <a:pPr marL="457200" lvl="0" indent="-368300" algn="l" rtl="0">
              <a:lnSpc>
                <a:spcPct val="100000"/>
              </a:lnSpc>
              <a:spcBef>
                <a:spcPts val="280"/>
              </a:spcBef>
              <a:spcAft>
                <a:spcPts val="0"/>
              </a:spcAft>
              <a:buClr>
                <a:srgbClr val="C00000"/>
              </a:buClr>
              <a:buSzPts val="1400"/>
              <a:buFont typeface="Arial"/>
              <a:buNone/>
            </a:pPr>
            <a:endParaRPr sz="1400" dirty="0"/>
          </a:p>
          <a:p>
            <a:pPr marL="457200" marR="0" lvl="0" indent="-368300" algn="l" rtl="0">
              <a:lnSpc>
                <a:spcPct val="100000"/>
              </a:lnSpc>
              <a:spcBef>
                <a:spcPts val="280"/>
              </a:spcBef>
              <a:spcAft>
                <a:spcPts val="0"/>
              </a:spcAft>
              <a:buClr>
                <a:srgbClr val="C00000"/>
              </a:buClr>
              <a:buSzPts val="1400"/>
              <a:buFont typeface="Arial"/>
              <a:buNone/>
            </a:pPr>
            <a:endParaRPr sz="1400" b="0" i="0" u="none" dirty="0">
              <a:solidFill>
                <a:schemeClr val="dk1"/>
              </a:solidFill>
              <a:latin typeface="Arial"/>
              <a:ea typeface="Arial"/>
              <a:cs typeface="Arial"/>
              <a:sym typeface="Arial"/>
            </a:endParaRPr>
          </a:p>
          <a:p>
            <a:pPr marL="457200" marR="0" lvl="0" indent="-368300" algn="l" rtl="0">
              <a:lnSpc>
                <a:spcPct val="100000"/>
              </a:lnSpc>
              <a:spcBef>
                <a:spcPts val="280"/>
              </a:spcBef>
              <a:spcAft>
                <a:spcPts val="0"/>
              </a:spcAft>
              <a:buClr>
                <a:srgbClr val="C00000"/>
              </a:buClr>
              <a:buSzPts val="1400"/>
              <a:buFont typeface="Arial"/>
              <a:buNone/>
            </a:pPr>
            <a:endParaRPr dirty="0"/>
          </a:p>
        </p:txBody>
      </p:sp>
      <p:sp>
        <p:nvSpPr>
          <p:cNvPr id="301" name="Google Shape;301;p19"/>
          <p:cNvSpPr txBox="1">
            <a:spLocks noGrp="1"/>
          </p:cNvSpPr>
          <p:nvPr>
            <p:ph type="title"/>
          </p:nvPr>
        </p:nvSpPr>
        <p:spPr>
          <a:xfrm>
            <a:off x="238125" y="725233"/>
            <a:ext cx="8591550" cy="106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Referencias</a:t>
            </a:r>
          </a:p>
        </p:txBody>
      </p:sp>
      <p:sp>
        <p:nvSpPr>
          <p:cNvPr id="302" name="Google Shape;302;p19"/>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Medicamentos y tratamientos parte 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a:t>
            </a:r>
          </a:p>
        </p:txBody>
      </p:sp>
      <p:sp>
        <p:nvSpPr>
          <p:cNvPr id="156" name="Google Shape;156;p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Objetivos</a:t>
            </a:r>
          </a:p>
        </p:txBody>
      </p:sp>
      <p:sp>
        <p:nvSpPr>
          <p:cNvPr id="157" name="Google Shape;157;p2"/>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CC0000"/>
              </a:buClr>
              <a:buSzPts val="1800"/>
              <a:buNone/>
            </a:pPr>
            <a:r>
              <a:rPr lang="es-US" sz="1800" b="0" i="0" u="none" dirty="0">
                <a:solidFill>
                  <a:schemeClr val="dk1"/>
                </a:solidFill>
                <a:latin typeface="Arial"/>
                <a:ea typeface="Arial"/>
                <a:cs typeface="Arial"/>
                <a:sym typeface="Arial"/>
              </a:rPr>
              <a:t>Al final </a:t>
            </a:r>
            <a:r>
              <a:rPr lang="es-US" sz="1800" dirty="0"/>
              <a:t>de esta unidad, las participantes podrán hacer lo siguiente: </a:t>
            </a:r>
          </a:p>
          <a:p>
            <a:pPr marL="342900" lvl="0" indent="-342900" algn="l" rtl="0">
              <a:lnSpc>
                <a:spcPct val="100000"/>
              </a:lnSpc>
              <a:spcBef>
                <a:spcPts val="0"/>
              </a:spcBef>
              <a:spcAft>
                <a:spcPts val="0"/>
              </a:spcAft>
              <a:buClr>
                <a:srgbClr val="CC0000"/>
              </a:buClr>
              <a:buSzPts val="1800"/>
              <a:buFont typeface="Noto Sans Symbols"/>
              <a:buChar char="▪"/>
            </a:pPr>
            <a:r>
              <a:rPr lang="es-US" sz="1800" dirty="0"/>
              <a:t>Educar a los clientes sobre los beneficios de la terapia antirretroviral </a:t>
            </a:r>
            <a:br>
              <a:rPr lang="es-US" sz="1800" dirty="0"/>
            </a:br>
            <a:r>
              <a:rPr lang="es-US" sz="1800" dirty="0"/>
              <a:t>y abordar estrategias para optimizar el cumplimiento.</a:t>
            </a:r>
          </a:p>
          <a:p>
            <a:pPr marL="342900" lvl="0" indent="-342900" algn="l" rtl="0">
              <a:lnSpc>
                <a:spcPct val="100000"/>
              </a:lnSpc>
              <a:spcBef>
                <a:spcPts val="0"/>
              </a:spcBef>
              <a:spcAft>
                <a:spcPts val="0"/>
              </a:spcAft>
              <a:buClr>
                <a:srgbClr val="CC0000"/>
              </a:buClr>
              <a:buSzPts val="1800"/>
              <a:buFont typeface="Noto Sans Symbols"/>
              <a:buChar char="▪"/>
            </a:pPr>
            <a:r>
              <a:rPr lang="es-US" sz="1800" dirty="0"/>
              <a:t>Analizar los objetivos del tratamiento.</a:t>
            </a:r>
          </a:p>
          <a:p>
            <a:pPr marL="342900" lvl="0" indent="-342900" algn="l" rtl="0">
              <a:lnSpc>
                <a:spcPct val="100000"/>
              </a:lnSpc>
              <a:spcBef>
                <a:spcPts val="0"/>
              </a:spcBef>
              <a:spcAft>
                <a:spcPts val="0"/>
              </a:spcAft>
              <a:buClr>
                <a:srgbClr val="CC0000"/>
              </a:buClr>
              <a:buSzPts val="1800"/>
              <a:buFont typeface="Noto Sans Symbols"/>
              <a:buChar char="▪"/>
            </a:pPr>
            <a:r>
              <a:rPr lang="es-US" sz="1800" dirty="0"/>
              <a:t>Analizar nuevos medicamentos contra el VIH y la importancia </a:t>
            </a:r>
            <a:br>
              <a:rPr lang="es-US" sz="1800" dirty="0"/>
            </a:br>
            <a:r>
              <a:rPr lang="es-US" sz="1800" dirty="0"/>
              <a:t>de los regímenes de una sola tableta.</a:t>
            </a:r>
          </a:p>
          <a:p>
            <a:pPr marL="342900" lvl="0" indent="-342900" algn="l" rtl="0">
              <a:lnSpc>
                <a:spcPct val="100000"/>
              </a:lnSpc>
              <a:spcBef>
                <a:spcPts val="0"/>
              </a:spcBef>
              <a:spcAft>
                <a:spcPts val="0"/>
              </a:spcAft>
              <a:buClr>
                <a:srgbClr val="CC0000"/>
              </a:buClr>
              <a:buSzPts val="1800"/>
              <a:buFont typeface="Noto Sans Symbols"/>
              <a:buChar char="▪"/>
            </a:pPr>
            <a:r>
              <a:rPr lang="es-US" sz="1800" dirty="0"/>
              <a:t>Analizar el futuro de los medicamentos contra el VIH. </a:t>
            </a:r>
          </a:p>
          <a:p>
            <a:pPr marL="342900" lvl="0" indent="-342900" algn="l" rtl="0">
              <a:lnSpc>
                <a:spcPct val="100000"/>
              </a:lnSpc>
              <a:spcBef>
                <a:spcPts val="0"/>
              </a:spcBef>
              <a:spcAft>
                <a:spcPts val="0"/>
              </a:spcAft>
              <a:buClr>
                <a:srgbClr val="CC0000"/>
              </a:buClr>
              <a:buSzPts val="1800"/>
              <a:buFont typeface="Noto Sans Symbols"/>
              <a:buChar char="▪"/>
            </a:pPr>
            <a:r>
              <a:rPr lang="es-US" sz="1800" dirty="0"/>
              <a:t>Educar a los clientes sobre la profilaxis previa a la exposición </a:t>
            </a:r>
            <a:br>
              <a:rPr lang="es-US" sz="1800" dirty="0"/>
            </a:br>
            <a:r>
              <a:rPr lang="es-US" sz="1800" dirty="0"/>
              <a:t>al VIH e I=I.</a:t>
            </a:r>
          </a:p>
          <a:p>
            <a:pPr marL="342900" lvl="0" indent="-228600" algn="l" rtl="0">
              <a:lnSpc>
                <a:spcPct val="100000"/>
              </a:lnSpc>
              <a:spcBef>
                <a:spcPts val="360"/>
              </a:spcBef>
              <a:spcAft>
                <a:spcPts val="0"/>
              </a:spcAft>
              <a:buSzPts val="1800"/>
              <a:buFont typeface="Noto Sans Symbols"/>
              <a:buNone/>
            </a:pPr>
            <a:endParaRPr sz="1800" b="0" i="0" u="none" dirty="0">
              <a:solidFill>
                <a:schemeClr val="dk1"/>
              </a:solidFill>
              <a:latin typeface="Arial"/>
              <a:ea typeface="Arial"/>
              <a:cs typeface="Arial"/>
              <a:sym typeface="Arial"/>
            </a:endParaRPr>
          </a:p>
        </p:txBody>
      </p:sp>
      <p:sp>
        <p:nvSpPr>
          <p:cNvPr id="158" name="Google Shape;158;p2"/>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Tratamiento</a:t>
            </a:r>
          </a:p>
        </p:txBody>
      </p:sp>
      <p:sp>
        <p:nvSpPr>
          <p:cNvPr id="164" name="Google Shape;164;p3"/>
          <p:cNvSpPr txBox="1"/>
          <p:nvPr/>
        </p:nvSpPr>
        <p:spPr>
          <a:xfrm>
            <a:off x="606425" y="1676400"/>
            <a:ext cx="8077200" cy="369411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Práctica estándar: directrices de tratamiento del DHHS (Departamento </a:t>
            </a:r>
            <a:br>
              <a:rPr lang="es-US" sz="1800" b="0" i="0" u="none" strike="noStrike" cap="none" dirty="0">
                <a:solidFill>
                  <a:schemeClr val="dk1"/>
                </a:solidFill>
                <a:latin typeface="Arial"/>
                <a:ea typeface="Arial"/>
                <a:cs typeface="Arial"/>
                <a:sym typeface="Arial"/>
              </a:rPr>
            </a:br>
            <a:r>
              <a:rPr lang="es-US" sz="1800" b="0" i="0" u="none" strike="noStrike" cap="none" dirty="0">
                <a:solidFill>
                  <a:schemeClr val="dk1"/>
                </a:solidFill>
                <a:latin typeface="Arial"/>
                <a:ea typeface="Arial"/>
                <a:cs typeface="Arial"/>
                <a:sym typeface="Arial"/>
              </a:rPr>
              <a:t>de Salud y Servicios Humanos de EE. UU.).</a:t>
            </a:r>
          </a:p>
          <a:p>
            <a:pPr marL="285750" marR="0" lvl="0" indent="-171450" algn="l" rtl="0">
              <a:lnSpc>
                <a:spcPct val="100000"/>
              </a:lnSpc>
              <a:spcBef>
                <a:spcPts val="0"/>
              </a:spcBef>
              <a:spcAft>
                <a:spcPts val="0"/>
              </a:spcAft>
              <a:buClr>
                <a:schemeClr val="dk1"/>
              </a:buClr>
              <a:buSzPts val="1800"/>
              <a:buFont typeface="Noto Sans Symbols"/>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Se recomienda la terapia antirretroviral (ART) para TODAS las personas con VIH, independientemente del recuento de CD4 para reducir la morbilidad y la mortalidad.</a:t>
            </a:r>
          </a:p>
          <a:p>
            <a:pPr marL="285750" marR="0" lvl="0" indent="-171450" algn="l" rtl="0">
              <a:lnSpc>
                <a:spcPct val="100000"/>
              </a:lnSpc>
              <a:spcBef>
                <a:spcPts val="0"/>
              </a:spcBef>
              <a:spcAft>
                <a:spcPts val="0"/>
              </a:spcAft>
              <a:buClr>
                <a:schemeClr val="dk1"/>
              </a:buClr>
              <a:buSzPts val="1800"/>
              <a:buFont typeface="Noto Sans Symbols"/>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La ART también se recomienda para prevenir la transmisión del VIH.</a:t>
            </a:r>
          </a:p>
          <a:p>
            <a:pPr marL="285750" marR="0" lvl="0" indent="-171450" algn="l" rtl="0">
              <a:lnSpc>
                <a:spcPct val="100000"/>
              </a:lnSpc>
              <a:spcBef>
                <a:spcPts val="0"/>
              </a:spcBef>
              <a:spcAft>
                <a:spcPts val="0"/>
              </a:spcAft>
              <a:buClr>
                <a:schemeClr val="dk1"/>
              </a:buClr>
              <a:buSzPts val="1800"/>
              <a:buFont typeface="Noto Sans Symbols"/>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Es importante educar a los clientes sobre los beneficios y las estrategias para mejorar el cumplimiento al comenzar la ART.</a:t>
            </a:r>
          </a:p>
          <a:p>
            <a:pPr marL="0" marR="0" lvl="0" indent="0" algn="l" rtl="0">
              <a:lnSpc>
                <a:spcPct val="100000"/>
              </a:lnSpc>
              <a:spcBef>
                <a:spcPts val="0"/>
              </a:spcBef>
              <a:spcAft>
                <a:spcPts val="0"/>
              </a:spcAft>
              <a:buClr>
                <a:srgbClr val="CC0000"/>
              </a:buClr>
              <a:buSzPts val="1800"/>
              <a:buFont typeface="Noto Sans Symbols"/>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CC0000"/>
              </a:buClr>
              <a:buSzPts val="1800"/>
              <a:buFont typeface="Noto Sans Symbols"/>
              <a:buNone/>
            </a:pPr>
            <a:endParaRPr sz="1800" b="0" i="0" u="none" strike="noStrike" cap="none" dirty="0">
              <a:solidFill>
                <a:schemeClr val="dk1"/>
              </a:solidFill>
              <a:latin typeface="Arial"/>
              <a:ea typeface="Arial"/>
              <a:cs typeface="Arial"/>
              <a:sym typeface="Arial"/>
            </a:endParaRPr>
          </a:p>
        </p:txBody>
      </p:sp>
      <p:sp>
        <p:nvSpPr>
          <p:cNvPr id="165" name="Google Shape;165;p3"/>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Tratamiento</a:t>
            </a:r>
          </a:p>
        </p:txBody>
      </p:sp>
      <p:sp>
        <p:nvSpPr>
          <p:cNvPr id="171" name="Google Shape;171;p4"/>
          <p:cNvSpPr txBox="1"/>
          <p:nvPr/>
        </p:nvSpPr>
        <p:spPr>
          <a:xfrm>
            <a:off x="609600" y="1676400"/>
            <a:ext cx="7924800" cy="2308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s-US" sz="1800" b="0" i="0" u="none" strike="noStrike" cap="none" dirty="0">
                <a:solidFill>
                  <a:schemeClr val="dk1"/>
                </a:solidFill>
                <a:latin typeface="Arial"/>
                <a:ea typeface="Arial"/>
                <a:cs typeface="Arial"/>
                <a:sym typeface="Arial"/>
              </a:rPr>
              <a:t>Los objetivos del tratamiento incluyen:</a:t>
            </a:r>
          </a:p>
          <a:p>
            <a:pPr marL="285750" marR="0" lvl="0" indent="-171450" algn="l" rtl="0">
              <a:lnSpc>
                <a:spcPct val="100000"/>
              </a:lnSpc>
              <a:spcBef>
                <a:spcPts val="0"/>
              </a:spcBef>
              <a:spcAft>
                <a:spcPts val="0"/>
              </a:spcAft>
              <a:buClr>
                <a:srgbClr val="CC0000"/>
              </a:buClr>
              <a:buSzPts val="1800"/>
              <a:buFont typeface="Noto Sans Symbols"/>
              <a:buNone/>
            </a:pPr>
            <a:endParaRPr sz="1800" b="0" i="0" u="none" strike="noStrike" cap="none" dirty="0">
              <a:solidFill>
                <a:schemeClr val="dk1"/>
              </a:solidFill>
              <a:latin typeface="Arial"/>
              <a:ea typeface="Arial"/>
              <a:cs typeface="Arial"/>
              <a:sym typeface="Arial"/>
            </a:endParaRPr>
          </a:p>
          <a:p>
            <a:pPr marL="171450" marR="0" lvl="0" indent="-1714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Disminuir la replicación viral (cantidad de VIH)</a:t>
            </a:r>
          </a:p>
          <a:p>
            <a:pPr marL="171450" marR="0" lvl="0" indent="-1714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Restaurar y preservar la función inmunitaria (aumento del recuento </a:t>
            </a:r>
            <a:br>
              <a:rPr lang="es-US" sz="1800" b="0" i="0" u="none" strike="noStrike" cap="none" dirty="0">
                <a:solidFill>
                  <a:schemeClr val="dk1"/>
                </a:solidFill>
                <a:latin typeface="Arial"/>
                <a:ea typeface="Arial"/>
                <a:cs typeface="Arial"/>
                <a:sym typeface="Arial"/>
              </a:rPr>
            </a:br>
            <a:r>
              <a:rPr lang="es-US" sz="1800" b="0" i="0" u="none" strike="noStrike" cap="none" dirty="0">
                <a:solidFill>
                  <a:schemeClr val="dk1"/>
                </a:solidFill>
                <a:latin typeface="Arial"/>
                <a:ea typeface="Arial"/>
                <a:cs typeface="Arial"/>
                <a:sym typeface="Arial"/>
              </a:rPr>
              <a:t>de CD4)</a:t>
            </a:r>
          </a:p>
          <a:p>
            <a:pPr marL="171450" marR="0" lvl="0" indent="-1714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Reducir las complicaciones del VIH</a:t>
            </a:r>
          </a:p>
          <a:p>
            <a:pPr marL="171450" marR="0" lvl="0" indent="-1714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Retrasar la aparición del síndrome de inmunodeficiencia adquirida (SIDA)</a:t>
            </a:r>
          </a:p>
          <a:p>
            <a:pPr marL="171450" marR="0" lvl="0" indent="-1714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Prevenir el desarrollo de infecciones oportunistas (IO)</a:t>
            </a:r>
          </a:p>
          <a:p>
            <a:pPr marL="171450" marR="0" lvl="0" indent="-17145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Prevenir la transmisión del VIH</a:t>
            </a:r>
          </a:p>
        </p:txBody>
      </p:sp>
      <p:sp>
        <p:nvSpPr>
          <p:cNvPr id="172" name="Google Shape;172;p4"/>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Tratamiento</a:t>
            </a:r>
          </a:p>
        </p:txBody>
      </p:sp>
      <p:sp>
        <p:nvSpPr>
          <p:cNvPr id="178" name="Google Shape;178;p5"/>
          <p:cNvSpPr txBox="1"/>
          <p:nvPr/>
        </p:nvSpPr>
        <p:spPr>
          <a:xfrm>
            <a:off x="762000" y="1622425"/>
            <a:ext cx="7924800" cy="31400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s-US" sz="1800" b="0" i="0" u="none" strike="noStrike" cap="none" dirty="0">
                <a:solidFill>
                  <a:schemeClr val="dk1"/>
                </a:solidFill>
                <a:latin typeface="Arial"/>
                <a:ea typeface="Arial"/>
                <a:cs typeface="Arial"/>
                <a:sym typeface="Arial"/>
              </a:rPr>
              <a:t>Las recomendaciones por lo general son tres medicamentos de al menos dos clases diferentes. </a:t>
            </a:r>
          </a:p>
          <a:p>
            <a:pPr marL="0" marR="0" lvl="0" indent="0" algn="l" rtl="0">
              <a:lnSpc>
                <a:spcPct val="100000"/>
              </a:lnSpc>
              <a:spcBef>
                <a:spcPts val="0"/>
              </a:spcBef>
              <a:spcAft>
                <a:spcPts val="0"/>
              </a:spcAft>
              <a:buClr>
                <a:srgbClr val="CC0000"/>
              </a:buClr>
              <a:buSzPts val="1800"/>
              <a:buFont typeface="Arial"/>
              <a:buNone/>
            </a:pPr>
            <a:endParaRPr sz="1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rgbClr val="CC0000"/>
              </a:buClr>
              <a:buSzPts val="1800"/>
              <a:buFont typeface="Arial"/>
              <a:buAutoNum type="arabicPeriod"/>
            </a:pPr>
            <a:r>
              <a:rPr lang="es-US" sz="1800" b="0" i="0" u="none" strike="noStrike" cap="none" dirty="0">
                <a:solidFill>
                  <a:schemeClr val="dk1"/>
                </a:solidFill>
                <a:latin typeface="Arial"/>
                <a:ea typeface="Arial"/>
                <a:cs typeface="Arial"/>
                <a:sym typeface="Arial"/>
              </a:rPr>
              <a:t>Inhibidores de la transcriptasa inversa análogos de los nucleósidos (ITIN), denominados “</a:t>
            </a:r>
            <a:r>
              <a:rPr lang="es-US" sz="1800" b="1" i="0" u="none" strike="noStrike" cap="none" dirty="0" err="1">
                <a:solidFill>
                  <a:schemeClr val="dk1"/>
                </a:solidFill>
                <a:latin typeface="Arial"/>
                <a:ea typeface="Arial"/>
                <a:cs typeface="Arial"/>
                <a:sym typeface="Arial"/>
              </a:rPr>
              <a:t>Nukes</a:t>
            </a:r>
            <a:r>
              <a:rPr lang="es-US" sz="1800" b="0" i="0" u="none" strike="noStrike" cap="none" dirty="0">
                <a:solidFill>
                  <a:schemeClr val="dk1"/>
                </a:solidFill>
                <a:latin typeface="Arial"/>
                <a:ea typeface="Arial"/>
                <a:cs typeface="Arial"/>
                <a:sym typeface="Arial"/>
              </a:rPr>
              <a:t>” en inglés, 1987</a:t>
            </a:r>
          </a:p>
          <a:p>
            <a:pPr marL="342900" marR="0" lvl="0" indent="-342900" algn="l" rtl="0">
              <a:lnSpc>
                <a:spcPct val="100000"/>
              </a:lnSpc>
              <a:spcBef>
                <a:spcPts val="0"/>
              </a:spcBef>
              <a:spcAft>
                <a:spcPts val="0"/>
              </a:spcAft>
              <a:buClr>
                <a:srgbClr val="CC0000"/>
              </a:buClr>
              <a:buSzPts val="1800"/>
              <a:buFont typeface="Arial"/>
              <a:buAutoNum type="arabicPeriod"/>
            </a:pPr>
            <a:r>
              <a:rPr lang="es-US" sz="1800" b="0" i="0" u="none" strike="noStrike" cap="none" dirty="0">
                <a:solidFill>
                  <a:schemeClr val="dk1"/>
                </a:solidFill>
                <a:latin typeface="Arial"/>
                <a:ea typeface="Arial"/>
                <a:cs typeface="Arial"/>
                <a:sym typeface="Arial"/>
              </a:rPr>
              <a:t>Inhibidores de la transcriptasa inversa no análogos de los nucleósidos (ITINN), denominados “</a:t>
            </a:r>
            <a:r>
              <a:rPr lang="es-US" sz="1800" b="1" i="0" u="none" strike="noStrike" cap="none" dirty="0">
                <a:solidFill>
                  <a:schemeClr val="dk1"/>
                </a:solidFill>
                <a:latin typeface="Arial"/>
                <a:ea typeface="Arial"/>
                <a:cs typeface="Arial"/>
                <a:sym typeface="Arial"/>
              </a:rPr>
              <a:t>Non-</a:t>
            </a:r>
            <a:r>
              <a:rPr lang="es-US" sz="1800" b="1" i="0" u="none" strike="noStrike" cap="none" dirty="0" err="1">
                <a:solidFill>
                  <a:schemeClr val="dk1"/>
                </a:solidFill>
                <a:latin typeface="Arial"/>
                <a:ea typeface="Arial"/>
                <a:cs typeface="Arial"/>
                <a:sym typeface="Arial"/>
              </a:rPr>
              <a:t>Nukes</a:t>
            </a:r>
            <a:r>
              <a:rPr lang="es-US" sz="1800" b="0" i="0" u="none" strike="noStrike" cap="none" dirty="0">
                <a:solidFill>
                  <a:schemeClr val="dk1"/>
                </a:solidFill>
                <a:latin typeface="Arial"/>
                <a:ea typeface="Arial"/>
                <a:cs typeface="Arial"/>
                <a:sym typeface="Arial"/>
              </a:rPr>
              <a:t>” en inglés, 1996</a:t>
            </a:r>
          </a:p>
          <a:p>
            <a:pPr marL="342900" marR="0" lvl="0" indent="-342900" algn="l" rtl="0">
              <a:lnSpc>
                <a:spcPct val="100000"/>
              </a:lnSpc>
              <a:spcBef>
                <a:spcPts val="0"/>
              </a:spcBef>
              <a:spcAft>
                <a:spcPts val="0"/>
              </a:spcAft>
              <a:buClr>
                <a:srgbClr val="CC0000"/>
              </a:buClr>
              <a:buSzPts val="1800"/>
              <a:buFont typeface="Arial"/>
              <a:buAutoNum type="arabicPeriod"/>
            </a:pPr>
            <a:r>
              <a:rPr lang="es-US" sz="1800" b="0" i="0" u="none" strike="noStrike" cap="none" dirty="0">
                <a:solidFill>
                  <a:schemeClr val="dk1"/>
                </a:solidFill>
                <a:latin typeface="Arial"/>
                <a:ea typeface="Arial"/>
                <a:cs typeface="Arial"/>
                <a:sym typeface="Arial"/>
              </a:rPr>
              <a:t>Inhibidores de la proteasa (</a:t>
            </a:r>
            <a:r>
              <a:rPr lang="es-US" sz="1800" b="1" i="0" u="none" strike="noStrike" cap="none" dirty="0">
                <a:solidFill>
                  <a:schemeClr val="dk1"/>
                </a:solidFill>
                <a:latin typeface="Arial"/>
                <a:ea typeface="Arial"/>
                <a:cs typeface="Arial"/>
                <a:sym typeface="Arial"/>
              </a:rPr>
              <a:t>IP</a:t>
            </a:r>
            <a:r>
              <a:rPr lang="es-US" sz="1800" b="0" i="0" u="none" strike="noStrike" cap="none" dirty="0">
                <a:solidFill>
                  <a:schemeClr val="dk1"/>
                </a:solidFill>
                <a:latin typeface="Arial"/>
                <a:ea typeface="Arial"/>
                <a:cs typeface="Arial"/>
                <a:sym typeface="Arial"/>
              </a:rPr>
              <a:t>), 1995</a:t>
            </a:r>
          </a:p>
          <a:p>
            <a:pPr marL="342900" marR="0" lvl="0" indent="-342900" algn="l" rtl="0">
              <a:lnSpc>
                <a:spcPct val="100000"/>
              </a:lnSpc>
              <a:spcBef>
                <a:spcPts val="0"/>
              </a:spcBef>
              <a:spcAft>
                <a:spcPts val="0"/>
              </a:spcAft>
              <a:buClr>
                <a:srgbClr val="CC0000"/>
              </a:buClr>
              <a:buSzPts val="1800"/>
              <a:buFont typeface="Arial"/>
              <a:buAutoNum type="arabicPeriod"/>
            </a:pPr>
            <a:r>
              <a:rPr lang="es-US" sz="1800" b="0" i="0" u="none" strike="noStrike" cap="none" dirty="0">
                <a:solidFill>
                  <a:schemeClr val="dk1"/>
                </a:solidFill>
                <a:latin typeface="Arial"/>
                <a:ea typeface="Arial"/>
                <a:cs typeface="Arial"/>
                <a:sym typeface="Arial"/>
              </a:rPr>
              <a:t>Inhibidores de la entrada (EI), 2003, inhibidores de fusión, antagonistas CCR5</a:t>
            </a:r>
          </a:p>
          <a:p>
            <a:pPr marL="342900" marR="0" lvl="0" indent="-342900" algn="l" rtl="0">
              <a:lnSpc>
                <a:spcPct val="100000"/>
              </a:lnSpc>
              <a:spcBef>
                <a:spcPts val="0"/>
              </a:spcBef>
              <a:spcAft>
                <a:spcPts val="0"/>
              </a:spcAft>
              <a:buClr>
                <a:srgbClr val="CC0000"/>
              </a:buClr>
              <a:buSzPts val="1800"/>
              <a:buFont typeface="Arial"/>
              <a:buAutoNum type="arabicPeriod"/>
            </a:pPr>
            <a:r>
              <a:rPr lang="es-US" sz="1800" b="0" i="0" u="none" strike="noStrike" cap="none" dirty="0">
                <a:solidFill>
                  <a:schemeClr val="dk1"/>
                </a:solidFill>
                <a:latin typeface="Arial"/>
                <a:ea typeface="Arial"/>
                <a:cs typeface="Arial"/>
                <a:sym typeface="Arial"/>
              </a:rPr>
              <a:t>Inhibidores de la integrasa, 2007</a:t>
            </a:r>
          </a:p>
          <a:p>
            <a:pPr marL="342900" marR="0" lvl="0" indent="-342900" algn="l" rtl="0">
              <a:lnSpc>
                <a:spcPct val="100000"/>
              </a:lnSpc>
              <a:spcBef>
                <a:spcPts val="0"/>
              </a:spcBef>
              <a:spcAft>
                <a:spcPts val="0"/>
              </a:spcAft>
              <a:buClr>
                <a:srgbClr val="CC0000"/>
              </a:buClr>
              <a:buSzPts val="1800"/>
              <a:buFont typeface="Arial"/>
              <a:buAutoNum type="arabicPeriod"/>
            </a:pPr>
            <a:r>
              <a:rPr lang="es-US" sz="1800" b="0" i="0" u="none" strike="noStrike" cap="none" dirty="0">
                <a:solidFill>
                  <a:schemeClr val="dk1"/>
                </a:solidFill>
                <a:latin typeface="Arial"/>
                <a:ea typeface="Arial"/>
                <a:cs typeface="Arial"/>
                <a:sym typeface="Arial"/>
              </a:rPr>
              <a:t>Potenciadores farmacocinéticos o PK (intensificadores)</a:t>
            </a:r>
          </a:p>
          <a:p>
            <a:pPr marL="0" marR="0" lvl="0" indent="0" algn="l" rtl="0">
              <a:lnSpc>
                <a:spcPct val="100000"/>
              </a:lnSpc>
              <a:spcBef>
                <a:spcPts val="0"/>
              </a:spcBef>
              <a:spcAft>
                <a:spcPts val="0"/>
              </a:spcAft>
              <a:buClr>
                <a:srgbClr val="CC0000"/>
              </a:buClr>
              <a:buSzPts val="1800"/>
              <a:buFont typeface="Arial"/>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r>
              <a:rPr lang="es-US" sz="1800" b="0" i="0" u="none" strike="noStrike" cap="none" dirty="0">
                <a:solidFill>
                  <a:schemeClr val="dk1"/>
                </a:solidFill>
                <a:latin typeface="Arial"/>
                <a:ea typeface="Arial"/>
                <a:cs typeface="Arial"/>
                <a:sym typeface="Arial"/>
              </a:rPr>
              <a:t>Regímenes de una sola tableta (varias clases de medicamentos)</a:t>
            </a:r>
          </a:p>
        </p:txBody>
      </p:sp>
      <p:sp>
        <p:nvSpPr>
          <p:cNvPr id="179" name="Google Shape;179;p5"/>
          <p:cNvSpPr txBox="1"/>
          <p:nvPr/>
        </p:nvSpPr>
        <p:spPr>
          <a:xfrm>
            <a:off x="609600" y="368643"/>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graphicFrame>
        <p:nvGraphicFramePr>
          <p:cNvPr id="184" name="Google Shape;184;p6"/>
          <p:cNvGraphicFramePr/>
          <p:nvPr/>
        </p:nvGraphicFramePr>
        <p:xfrm>
          <a:off x="1382712" y="1828800"/>
          <a:ext cx="6096000" cy="3336875"/>
        </p:xfrm>
        <a:graphic>
          <a:graphicData uri="http://schemas.openxmlformats.org/drawingml/2006/table">
            <a:tbl>
              <a:tblPr>
                <a:noFill/>
                <a:tableStyleId>{D641C22A-A257-4830-B316-471AAE7AAAEE}</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1475">
                <a:tc>
                  <a:txBody>
                    <a:bodyPr/>
                    <a:lstStyle/>
                    <a:p>
                      <a:pPr marL="0" marR="0" lvl="0" indent="0" algn="l" rtl="0">
                        <a:lnSpc>
                          <a:spcPct val="100000"/>
                        </a:lnSpc>
                        <a:spcBef>
                          <a:spcPts val="0"/>
                        </a:spcBef>
                        <a:spcAft>
                          <a:spcPts val="0"/>
                        </a:spcAft>
                        <a:buClr>
                          <a:schemeClr val="dk1"/>
                        </a:buClr>
                        <a:buSzPts val="1800"/>
                        <a:buFont typeface="Arial"/>
                        <a:buNone/>
                      </a:pPr>
                      <a:r>
                        <a:rPr lang="es-US" sz="1800" b="1" i="0" u="none" strike="noStrike" cap="none">
                          <a:solidFill>
                            <a:schemeClr val="dk1"/>
                          </a:solidFill>
                          <a:latin typeface="Arial"/>
                          <a:ea typeface="Arial"/>
                          <a:cs typeface="Arial"/>
                          <a:sym typeface="Arial"/>
                        </a:rPr>
                        <a:t>Fechas de aprobación</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chemeClr val="dk1"/>
                        </a:buClr>
                        <a:buSzPts val="1800"/>
                        <a:buFont typeface="Arial"/>
                        <a:buNone/>
                      </a:pPr>
                      <a:r>
                        <a:rPr lang="es-US" sz="1800" b="1" i="0" u="none" strike="noStrike" cap="none">
                          <a:solidFill>
                            <a:schemeClr val="dk1"/>
                          </a:solidFill>
                          <a:latin typeface="Arial"/>
                          <a:ea typeface="Arial"/>
                          <a:cs typeface="Arial"/>
                          <a:sym typeface="Arial"/>
                        </a:rPr>
                        <a:t>Medicamento</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369875">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2006</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Atripla</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1"/>
                  </a:ext>
                </a:extLst>
              </a:tr>
              <a:tr h="371475">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2011</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Complera</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2"/>
                  </a:ext>
                </a:extLst>
              </a:tr>
              <a:tr h="369875">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2012</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Stribild</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3"/>
                  </a:ext>
                </a:extLst>
              </a:tr>
              <a:tr h="371475">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2014</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Triumeq</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4"/>
                  </a:ext>
                </a:extLst>
              </a:tr>
              <a:tr h="369875">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2015</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Genvoya</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5"/>
                  </a:ext>
                </a:extLst>
              </a:tr>
              <a:tr h="371475">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2016</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Odefsey</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6"/>
                  </a:ext>
                </a:extLst>
              </a:tr>
              <a:tr h="369875">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2017</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Juluca</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7"/>
                  </a:ext>
                </a:extLst>
              </a:tr>
              <a:tr h="371475">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2018</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s-US" sz="1800" b="0" i="0" u="none" strike="noStrike" cap="none">
                          <a:solidFill>
                            <a:srgbClr val="000000"/>
                          </a:solidFill>
                          <a:latin typeface="Arial"/>
                          <a:ea typeface="Arial"/>
                          <a:cs typeface="Arial"/>
                          <a:sym typeface="Arial"/>
                        </a:rPr>
                        <a:t>Biktarvy</a:t>
                      </a: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9D9D9"/>
                    </a:solidFill>
                  </a:tcPr>
                </a:tc>
                <a:extLst>
                  <a:ext uri="{0D108BD9-81ED-4DB2-BD59-A6C34878D82A}">
                    <a16:rowId xmlns:a16="http://schemas.microsoft.com/office/drawing/2014/main" val="10008"/>
                  </a:ext>
                </a:extLst>
              </a:tr>
            </a:tbl>
          </a:graphicData>
        </a:graphic>
      </p:graphicFrame>
      <p:pic>
        <p:nvPicPr>
          <p:cNvPr id="185" name="Google Shape;185;p6" descr="atripla.jpg"/>
          <p:cNvPicPr preferRelativeResize="0"/>
          <p:nvPr/>
        </p:nvPicPr>
        <p:blipFill rotWithShape="1">
          <a:blip r:embed="rId3">
            <a:alphaModFix/>
          </a:blip>
          <a:srcRect/>
          <a:stretch/>
        </p:blipFill>
        <p:spPr>
          <a:xfrm>
            <a:off x="6053137" y="2124075"/>
            <a:ext cx="762000" cy="546100"/>
          </a:xfrm>
          <a:prstGeom prst="rect">
            <a:avLst/>
          </a:prstGeom>
          <a:noFill/>
          <a:ln>
            <a:noFill/>
          </a:ln>
        </p:spPr>
      </p:pic>
      <p:pic>
        <p:nvPicPr>
          <p:cNvPr id="186" name="Google Shape;186;p6" descr="Genvoya.jpg"/>
          <p:cNvPicPr preferRelativeResize="0"/>
          <p:nvPr/>
        </p:nvPicPr>
        <p:blipFill rotWithShape="1">
          <a:blip r:embed="rId4">
            <a:alphaModFix/>
          </a:blip>
          <a:srcRect/>
          <a:stretch/>
        </p:blipFill>
        <p:spPr>
          <a:xfrm>
            <a:off x="6372225" y="3617912"/>
            <a:ext cx="692150" cy="463550"/>
          </a:xfrm>
          <a:prstGeom prst="rect">
            <a:avLst/>
          </a:prstGeom>
          <a:noFill/>
          <a:ln>
            <a:noFill/>
          </a:ln>
        </p:spPr>
      </p:pic>
      <p:pic>
        <p:nvPicPr>
          <p:cNvPr id="187" name="Google Shape;187;p6" descr="Odefsey.jpg"/>
          <p:cNvPicPr preferRelativeResize="0"/>
          <p:nvPr/>
        </p:nvPicPr>
        <p:blipFill rotWithShape="1">
          <a:blip r:embed="rId5">
            <a:alphaModFix/>
          </a:blip>
          <a:srcRect/>
          <a:stretch/>
        </p:blipFill>
        <p:spPr>
          <a:xfrm>
            <a:off x="5975350" y="4032250"/>
            <a:ext cx="615950" cy="411162"/>
          </a:xfrm>
          <a:prstGeom prst="rect">
            <a:avLst/>
          </a:prstGeom>
          <a:noFill/>
          <a:ln>
            <a:noFill/>
          </a:ln>
        </p:spPr>
      </p:pic>
      <p:pic>
        <p:nvPicPr>
          <p:cNvPr id="188" name="Google Shape;188;p6" descr="Stribild.jpg"/>
          <p:cNvPicPr preferRelativeResize="0"/>
          <p:nvPr/>
        </p:nvPicPr>
        <p:blipFill rotWithShape="1">
          <a:blip r:embed="rId6">
            <a:alphaModFix/>
          </a:blip>
          <a:srcRect/>
          <a:stretch/>
        </p:blipFill>
        <p:spPr>
          <a:xfrm>
            <a:off x="5600700" y="2593975"/>
            <a:ext cx="1036637" cy="719137"/>
          </a:xfrm>
          <a:prstGeom prst="rect">
            <a:avLst/>
          </a:prstGeom>
          <a:noFill/>
          <a:ln>
            <a:noFill/>
          </a:ln>
        </p:spPr>
      </p:pic>
      <p:pic>
        <p:nvPicPr>
          <p:cNvPr id="189" name="Google Shape;189;p6" descr="Triumeq.png"/>
          <p:cNvPicPr preferRelativeResize="0"/>
          <p:nvPr/>
        </p:nvPicPr>
        <p:blipFill rotWithShape="1">
          <a:blip r:embed="rId7">
            <a:alphaModFix/>
          </a:blip>
          <a:srcRect/>
          <a:stretch/>
        </p:blipFill>
        <p:spPr>
          <a:xfrm>
            <a:off x="6210300" y="3221037"/>
            <a:ext cx="709612" cy="471487"/>
          </a:xfrm>
          <a:prstGeom prst="rect">
            <a:avLst/>
          </a:prstGeom>
          <a:noFill/>
          <a:ln>
            <a:noFill/>
          </a:ln>
        </p:spPr>
      </p:pic>
      <p:pic>
        <p:nvPicPr>
          <p:cNvPr id="190" name="Google Shape;190;p6"/>
          <p:cNvPicPr preferRelativeResize="0"/>
          <p:nvPr/>
        </p:nvPicPr>
        <p:blipFill rotWithShape="1">
          <a:blip r:embed="rId8">
            <a:alphaModFix/>
          </a:blip>
          <a:srcRect/>
          <a:stretch/>
        </p:blipFill>
        <p:spPr>
          <a:xfrm>
            <a:off x="5726112" y="4806950"/>
            <a:ext cx="865187" cy="358775"/>
          </a:xfrm>
          <a:prstGeom prst="rect">
            <a:avLst/>
          </a:prstGeom>
          <a:noFill/>
          <a:ln>
            <a:noFill/>
          </a:ln>
        </p:spPr>
      </p:pic>
      <p:pic>
        <p:nvPicPr>
          <p:cNvPr id="191" name="Google Shape;191;p6"/>
          <p:cNvPicPr preferRelativeResize="0"/>
          <p:nvPr/>
        </p:nvPicPr>
        <p:blipFill rotWithShape="1">
          <a:blip r:embed="rId9">
            <a:alphaModFix/>
          </a:blip>
          <a:srcRect/>
          <a:stretch/>
        </p:blipFill>
        <p:spPr>
          <a:xfrm>
            <a:off x="6591300" y="4402137"/>
            <a:ext cx="733425" cy="404812"/>
          </a:xfrm>
          <a:prstGeom prst="rect">
            <a:avLst/>
          </a:prstGeom>
          <a:noFill/>
          <a:ln>
            <a:noFill/>
          </a:ln>
        </p:spPr>
      </p:pic>
      <p:pic>
        <p:nvPicPr>
          <p:cNvPr id="192" name="Google Shape;192;p6" descr="Complera.png"/>
          <p:cNvPicPr preferRelativeResize="0"/>
          <p:nvPr/>
        </p:nvPicPr>
        <p:blipFill rotWithShape="1">
          <a:blip r:embed="rId10">
            <a:alphaModFix/>
          </a:blip>
          <a:srcRect/>
          <a:stretch/>
        </p:blipFill>
        <p:spPr>
          <a:xfrm>
            <a:off x="6672262" y="2465387"/>
            <a:ext cx="595312" cy="585787"/>
          </a:xfrm>
          <a:prstGeom prst="rect">
            <a:avLst/>
          </a:prstGeom>
          <a:noFill/>
          <a:ln>
            <a:noFill/>
          </a:ln>
        </p:spPr>
      </p:pic>
      <p:sp>
        <p:nvSpPr>
          <p:cNvPr id="193" name="Google Shape;193;p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Regímenes de tres medicamentos</a:t>
            </a:r>
          </a:p>
        </p:txBody>
      </p:sp>
      <p:sp>
        <p:nvSpPr>
          <p:cNvPr id="194" name="Google Shape;194;p6"/>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Nueva formulación de tenofovir</a:t>
            </a:r>
          </a:p>
        </p:txBody>
      </p:sp>
      <p:sp>
        <p:nvSpPr>
          <p:cNvPr id="200" name="Google Shape;200;p7"/>
          <p:cNvSpPr txBox="1">
            <a:spLocks noGrp="1"/>
          </p:cNvSpPr>
          <p:nvPr>
            <p:ph type="body" idx="1"/>
          </p:nvPr>
        </p:nvSpPr>
        <p:spPr>
          <a:xfrm>
            <a:off x="457200" y="1371600"/>
            <a:ext cx="8382000" cy="4191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s-US" sz="1800" b="0" i="0" u="none" dirty="0">
                <a:solidFill>
                  <a:schemeClr val="dk1"/>
                </a:solidFill>
                <a:latin typeface="Arial"/>
                <a:ea typeface="Arial"/>
                <a:cs typeface="Arial"/>
                <a:sym typeface="Arial"/>
              </a:rPr>
              <a:t>Fumarato de </a:t>
            </a:r>
            <a:r>
              <a:rPr lang="es-US" sz="1800" b="0" i="0" u="none" dirty="0" err="1">
                <a:solidFill>
                  <a:schemeClr val="dk1"/>
                </a:solidFill>
                <a:latin typeface="Arial"/>
                <a:ea typeface="Arial"/>
                <a:cs typeface="Arial"/>
                <a:sym typeface="Arial"/>
              </a:rPr>
              <a:t>disoproxilo</a:t>
            </a:r>
            <a:r>
              <a:rPr lang="es-US" sz="1800" b="0" i="0" u="none" dirty="0">
                <a:solidFill>
                  <a:schemeClr val="dk1"/>
                </a:solidFill>
                <a:latin typeface="Arial"/>
                <a:ea typeface="Arial"/>
                <a:cs typeface="Arial"/>
                <a:sym typeface="Arial"/>
              </a:rPr>
              <a:t> de </a:t>
            </a:r>
            <a:r>
              <a:rPr lang="es-US" sz="1800" b="0" i="0" u="none" dirty="0" err="1">
                <a:solidFill>
                  <a:schemeClr val="dk1"/>
                </a:solidFill>
                <a:latin typeface="Arial"/>
                <a:ea typeface="Arial"/>
                <a:cs typeface="Arial"/>
                <a:sym typeface="Arial"/>
              </a:rPr>
              <a:t>tenofovir</a:t>
            </a:r>
            <a:r>
              <a:rPr lang="es-US" sz="1800" b="0" i="0" u="none" dirty="0">
                <a:solidFill>
                  <a:schemeClr val="dk1"/>
                </a:solidFill>
                <a:latin typeface="Arial"/>
                <a:ea typeface="Arial"/>
                <a:cs typeface="Arial"/>
                <a:sym typeface="Arial"/>
              </a:rPr>
              <a:t> (DF) es un ITIN.</a:t>
            </a:r>
          </a:p>
          <a:p>
            <a:pPr marL="171450" lvl="0" indent="-171450" algn="l" rtl="0">
              <a:lnSpc>
                <a:spcPct val="100000"/>
              </a:lnSpc>
              <a:spcBef>
                <a:spcPts val="360"/>
              </a:spcBef>
              <a:spcAft>
                <a:spcPts val="0"/>
              </a:spcAft>
              <a:buClr>
                <a:srgbClr val="C00000"/>
              </a:buClr>
              <a:buSzPts val="1800"/>
              <a:buFont typeface="Noto Sans Symbols"/>
              <a:buChar char="▪"/>
            </a:pPr>
            <a:r>
              <a:rPr lang="es-US" sz="1800" b="0" i="0" u="none" dirty="0">
                <a:solidFill>
                  <a:schemeClr val="dk1"/>
                </a:solidFill>
                <a:latin typeface="Arial"/>
                <a:ea typeface="Arial"/>
                <a:cs typeface="Arial"/>
                <a:sym typeface="Arial"/>
              </a:rPr>
              <a:t>Principales efectos adversos: baja densidad ósea, complicaciones renales</a:t>
            </a:r>
          </a:p>
          <a:p>
            <a:pPr marL="171450" lvl="0" indent="-171450" algn="l" rtl="0">
              <a:lnSpc>
                <a:spcPct val="100000"/>
              </a:lnSpc>
              <a:spcBef>
                <a:spcPts val="360"/>
              </a:spcBef>
              <a:spcAft>
                <a:spcPts val="0"/>
              </a:spcAft>
              <a:buClr>
                <a:srgbClr val="C00000"/>
              </a:buClr>
              <a:buSzPts val="1800"/>
              <a:buFont typeface="Noto Sans Symbols"/>
              <a:buChar char="▪"/>
            </a:pPr>
            <a:r>
              <a:rPr lang="es-US" sz="1800" b="0" i="0" u="none" dirty="0">
                <a:solidFill>
                  <a:schemeClr val="dk1"/>
                </a:solidFill>
                <a:latin typeface="Arial"/>
                <a:ea typeface="Arial"/>
                <a:cs typeface="Arial"/>
                <a:sym typeface="Arial"/>
              </a:rPr>
              <a:t>Aprobado en noviembre de 2011.</a:t>
            </a:r>
            <a:endParaRPr lang="es-US" sz="1800" dirty="0"/>
          </a:p>
          <a:p>
            <a:pPr marL="171450" lvl="0" indent="-171450" algn="l" rtl="0">
              <a:lnSpc>
                <a:spcPct val="100000"/>
              </a:lnSpc>
              <a:spcBef>
                <a:spcPts val="360"/>
              </a:spcBef>
              <a:spcAft>
                <a:spcPts val="0"/>
              </a:spcAft>
              <a:buClr>
                <a:srgbClr val="C00000"/>
              </a:buClr>
              <a:buSzPts val="1800"/>
              <a:buFont typeface="Noto Sans Symbols"/>
              <a:buChar char="▪"/>
            </a:pPr>
            <a:r>
              <a:rPr lang="es-US" sz="1800" b="0" i="0" u="none" dirty="0" err="1">
                <a:solidFill>
                  <a:schemeClr val="dk1"/>
                </a:solidFill>
                <a:latin typeface="Arial"/>
                <a:ea typeface="Arial"/>
                <a:cs typeface="Arial"/>
                <a:sym typeface="Arial"/>
              </a:rPr>
              <a:t>Tenofovir</a:t>
            </a:r>
            <a:r>
              <a:rPr lang="es-US" sz="1800" b="0" i="0" u="none" dirty="0">
                <a:solidFill>
                  <a:schemeClr val="dk1"/>
                </a:solidFill>
                <a:latin typeface="Arial"/>
                <a:ea typeface="Arial"/>
                <a:cs typeface="Arial"/>
                <a:sym typeface="Arial"/>
              </a:rPr>
              <a:t> </a:t>
            </a:r>
            <a:r>
              <a:rPr lang="es-US" sz="1800" b="0" i="0" u="none" dirty="0" err="1">
                <a:solidFill>
                  <a:schemeClr val="dk1"/>
                </a:solidFill>
                <a:latin typeface="Arial"/>
                <a:ea typeface="Arial"/>
                <a:cs typeface="Arial"/>
                <a:sym typeface="Arial"/>
              </a:rPr>
              <a:t>alafenamida</a:t>
            </a:r>
            <a:r>
              <a:rPr lang="es-US" sz="1800" b="0" i="0" u="none" dirty="0">
                <a:solidFill>
                  <a:schemeClr val="dk1"/>
                </a:solidFill>
                <a:latin typeface="Arial"/>
                <a:ea typeface="Arial"/>
                <a:cs typeface="Arial"/>
                <a:sym typeface="Arial"/>
              </a:rPr>
              <a:t> (AF) es un ITIN.</a:t>
            </a:r>
          </a:p>
          <a:p>
            <a:pPr marL="171450" lvl="0" indent="-171450" algn="l" rtl="0">
              <a:lnSpc>
                <a:spcPct val="100000"/>
              </a:lnSpc>
              <a:spcBef>
                <a:spcPts val="360"/>
              </a:spcBef>
              <a:spcAft>
                <a:spcPts val="0"/>
              </a:spcAft>
              <a:buClr>
                <a:srgbClr val="C00000"/>
              </a:buClr>
              <a:buSzPts val="1800"/>
              <a:buFont typeface="Noto Sans Symbols"/>
              <a:buChar char="▪"/>
            </a:pPr>
            <a:r>
              <a:rPr lang="es-US" sz="1800" b="0" i="0" u="none" dirty="0">
                <a:solidFill>
                  <a:schemeClr val="dk1"/>
                </a:solidFill>
                <a:latin typeface="Arial"/>
                <a:ea typeface="Arial"/>
                <a:cs typeface="Arial"/>
                <a:sym typeface="Arial"/>
              </a:rPr>
              <a:t>Nueva formulación con menos problemas de densidad ósea </a:t>
            </a:r>
            <a:br>
              <a:rPr lang="es-US" sz="1800" b="0" i="0" u="none" dirty="0">
                <a:solidFill>
                  <a:schemeClr val="dk1"/>
                </a:solidFill>
                <a:latin typeface="Arial"/>
                <a:ea typeface="Arial"/>
                <a:cs typeface="Arial"/>
                <a:sym typeface="Arial"/>
              </a:rPr>
            </a:br>
            <a:r>
              <a:rPr lang="es-US" sz="1800" b="0" i="0" u="none" dirty="0">
                <a:solidFill>
                  <a:schemeClr val="dk1"/>
                </a:solidFill>
                <a:latin typeface="Arial"/>
                <a:ea typeface="Arial"/>
                <a:cs typeface="Arial"/>
                <a:sym typeface="Arial"/>
              </a:rPr>
              <a:t>y complicaciones renales</a:t>
            </a:r>
          </a:p>
          <a:p>
            <a:pPr marL="171450" lvl="0" indent="-171450" algn="l" rtl="0">
              <a:lnSpc>
                <a:spcPct val="100000"/>
              </a:lnSpc>
              <a:spcBef>
                <a:spcPts val="360"/>
              </a:spcBef>
              <a:spcAft>
                <a:spcPts val="0"/>
              </a:spcAft>
              <a:buClr>
                <a:srgbClr val="C00000"/>
              </a:buClr>
              <a:buSzPts val="1800"/>
              <a:buFont typeface="Noto Sans Symbols"/>
              <a:buChar char="▪"/>
            </a:pPr>
            <a:r>
              <a:rPr lang="es-US" sz="1800" b="0" i="0" u="none" dirty="0">
                <a:solidFill>
                  <a:schemeClr val="dk1"/>
                </a:solidFill>
                <a:latin typeface="Arial"/>
                <a:ea typeface="Arial"/>
                <a:cs typeface="Arial"/>
                <a:sym typeface="Arial"/>
              </a:rPr>
              <a:t>Aprobado en noviembre de 2016.</a:t>
            </a:r>
          </a:p>
          <a:p>
            <a:pPr marL="171450" lvl="0" indent="-171450" algn="l" rtl="0">
              <a:lnSpc>
                <a:spcPct val="100000"/>
              </a:lnSpc>
              <a:spcBef>
                <a:spcPts val="360"/>
              </a:spcBef>
              <a:spcAft>
                <a:spcPts val="0"/>
              </a:spcAft>
              <a:buClr>
                <a:srgbClr val="C00000"/>
              </a:buClr>
              <a:buSzPts val="1800"/>
              <a:buFont typeface="Noto Sans Symbols"/>
              <a:buChar char="▪"/>
            </a:pPr>
            <a:r>
              <a:rPr lang="es-US" sz="1800" b="0" i="0" u="none" dirty="0">
                <a:solidFill>
                  <a:schemeClr val="dk1"/>
                </a:solidFill>
                <a:latin typeface="Arial"/>
                <a:ea typeface="Arial"/>
                <a:cs typeface="Arial"/>
                <a:sym typeface="Arial"/>
              </a:rPr>
              <a:t>Punto de inflexión Muchas formulaciones que contienen </a:t>
            </a:r>
            <a:r>
              <a:rPr lang="es-US" sz="1800" b="0" i="0" u="none" dirty="0" err="1">
                <a:solidFill>
                  <a:schemeClr val="dk1"/>
                </a:solidFill>
                <a:latin typeface="Arial"/>
                <a:ea typeface="Arial"/>
                <a:cs typeface="Arial"/>
                <a:sym typeface="Arial"/>
              </a:rPr>
              <a:t>tenofovir</a:t>
            </a:r>
            <a:r>
              <a:rPr lang="es-US" sz="1800" b="0" i="0" u="none" dirty="0">
                <a:solidFill>
                  <a:schemeClr val="dk1"/>
                </a:solidFill>
                <a:latin typeface="Arial"/>
                <a:ea typeface="Arial"/>
                <a:cs typeface="Arial"/>
                <a:sym typeface="Arial"/>
              </a:rPr>
              <a:t> DF </a:t>
            </a:r>
            <a:br>
              <a:rPr lang="es-US" sz="1800" b="0" i="0" u="none" dirty="0">
                <a:solidFill>
                  <a:schemeClr val="dk1"/>
                </a:solidFill>
                <a:latin typeface="Arial"/>
                <a:ea typeface="Arial"/>
                <a:cs typeface="Arial"/>
                <a:sym typeface="Arial"/>
              </a:rPr>
            </a:br>
            <a:r>
              <a:rPr lang="es-US" sz="1800" b="0" i="0" u="none" dirty="0">
                <a:solidFill>
                  <a:schemeClr val="dk1"/>
                </a:solidFill>
                <a:latin typeface="Arial"/>
                <a:ea typeface="Arial"/>
                <a:cs typeface="Arial"/>
                <a:sym typeface="Arial"/>
              </a:rPr>
              <a:t>se han reformulado.</a:t>
            </a:r>
          </a:p>
          <a:p>
            <a:pPr marL="171450" lvl="0" indent="-171450" algn="l" rtl="0">
              <a:lnSpc>
                <a:spcPct val="100000"/>
              </a:lnSpc>
              <a:spcBef>
                <a:spcPts val="360"/>
              </a:spcBef>
              <a:spcAft>
                <a:spcPts val="0"/>
              </a:spcAft>
              <a:buClr>
                <a:srgbClr val="C00000"/>
              </a:buClr>
              <a:buSzPts val="1800"/>
              <a:buFont typeface="Noto Sans Symbols"/>
              <a:buChar char="▪"/>
            </a:pPr>
            <a:r>
              <a:rPr lang="es-US" sz="1800" b="0" i="0" u="none" dirty="0">
                <a:solidFill>
                  <a:schemeClr val="dk1"/>
                </a:solidFill>
                <a:latin typeface="Arial"/>
                <a:ea typeface="Arial"/>
                <a:cs typeface="Arial"/>
                <a:sym typeface="Arial"/>
              </a:rPr>
              <a:t>Ejemplos:</a:t>
            </a:r>
            <a:r>
              <a:rPr lang="es-US" dirty="0"/>
              <a:t> </a:t>
            </a:r>
            <a:r>
              <a:rPr lang="es-US" sz="1800" b="0" i="0" u="none" dirty="0" err="1">
                <a:solidFill>
                  <a:schemeClr val="dk1"/>
                </a:solidFill>
                <a:latin typeface="Arial"/>
                <a:ea typeface="Arial"/>
                <a:cs typeface="Arial"/>
                <a:sym typeface="Arial"/>
              </a:rPr>
              <a:t>Complera</a:t>
            </a:r>
            <a:r>
              <a:rPr lang="es-US" sz="1800" dirty="0"/>
              <a:t>, </a:t>
            </a:r>
            <a:r>
              <a:rPr lang="es-US" sz="1800" b="0" i="0" u="none" dirty="0" err="1">
                <a:solidFill>
                  <a:schemeClr val="dk1"/>
                </a:solidFill>
                <a:latin typeface="Arial"/>
                <a:ea typeface="Arial"/>
                <a:cs typeface="Arial"/>
                <a:sym typeface="Arial"/>
              </a:rPr>
              <a:t>Odefsey</a:t>
            </a:r>
            <a:r>
              <a:rPr lang="es-US" sz="1800" dirty="0"/>
              <a:t>, </a:t>
            </a:r>
            <a:r>
              <a:rPr lang="es-US" sz="1800" b="0" i="0" u="none" dirty="0" err="1">
                <a:solidFill>
                  <a:schemeClr val="dk1"/>
                </a:solidFill>
                <a:latin typeface="Arial"/>
                <a:ea typeface="Arial"/>
                <a:cs typeface="Arial"/>
                <a:sym typeface="Arial"/>
              </a:rPr>
              <a:t>Stribild</a:t>
            </a:r>
            <a:r>
              <a:rPr lang="es-US" sz="1800" dirty="0"/>
              <a:t>, </a:t>
            </a:r>
            <a:r>
              <a:rPr lang="es-US" sz="1800" b="0" i="0" u="none" dirty="0" err="1">
                <a:solidFill>
                  <a:schemeClr val="dk1"/>
                </a:solidFill>
                <a:latin typeface="Arial"/>
                <a:ea typeface="Arial"/>
                <a:cs typeface="Arial"/>
                <a:sym typeface="Arial"/>
              </a:rPr>
              <a:t>Genvoya</a:t>
            </a:r>
            <a:r>
              <a:rPr lang="es-US" sz="1800" b="0" i="0" u="none" dirty="0">
                <a:solidFill>
                  <a:schemeClr val="dk1"/>
                </a:solidFill>
                <a:latin typeface="Arial"/>
                <a:ea typeface="Arial"/>
                <a:cs typeface="Arial"/>
                <a:sym typeface="Arial"/>
              </a:rPr>
              <a:t>, </a:t>
            </a:r>
            <a:r>
              <a:rPr lang="es-US" sz="1800" b="0" i="0" u="none" dirty="0" err="1">
                <a:solidFill>
                  <a:schemeClr val="dk1"/>
                </a:solidFill>
                <a:latin typeface="Arial"/>
                <a:ea typeface="Arial"/>
                <a:cs typeface="Arial"/>
                <a:sym typeface="Arial"/>
              </a:rPr>
              <a:t>Truvada</a:t>
            </a:r>
            <a:r>
              <a:rPr lang="es-US" sz="1800" b="0" i="0" u="none" dirty="0">
                <a:solidFill>
                  <a:schemeClr val="dk1"/>
                </a:solidFill>
                <a:latin typeface="Arial"/>
                <a:ea typeface="Arial"/>
                <a:cs typeface="Arial"/>
                <a:sym typeface="Arial"/>
              </a:rPr>
              <a:t>, </a:t>
            </a:r>
            <a:r>
              <a:rPr lang="es-US" sz="1800" b="0" i="0" u="none" dirty="0" err="1">
                <a:solidFill>
                  <a:schemeClr val="dk1"/>
                </a:solidFill>
                <a:latin typeface="Arial"/>
                <a:ea typeface="Arial"/>
                <a:cs typeface="Arial"/>
                <a:sym typeface="Arial"/>
              </a:rPr>
              <a:t>Descovy</a:t>
            </a:r>
            <a:endParaRPr lang="es-US" sz="1800" b="0" i="0" u="none" dirty="0">
              <a:solidFill>
                <a:schemeClr val="dk1"/>
              </a:solidFill>
              <a:latin typeface="Arial"/>
              <a:ea typeface="Arial"/>
              <a:cs typeface="Arial"/>
              <a:sym typeface="Arial"/>
            </a:endParaRPr>
          </a:p>
          <a:p>
            <a:pPr marL="342900" lvl="0" indent="-228600" algn="l" rtl="0">
              <a:lnSpc>
                <a:spcPct val="100000"/>
              </a:lnSpc>
              <a:spcBef>
                <a:spcPts val="360"/>
              </a:spcBef>
              <a:spcAft>
                <a:spcPts val="0"/>
              </a:spcAft>
              <a:buSzPts val="1800"/>
              <a:buFont typeface="Noto Sans Symbols"/>
              <a:buNone/>
            </a:pPr>
            <a:endParaRPr sz="1800" b="0" i="0" u="none" dirty="0">
              <a:solidFill>
                <a:schemeClr val="dk1"/>
              </a:solidFill>
              <a:latin typeface="Arial"/>
              <a:ea typeface="Arial"/>
              <a:cs typeface="Arial"/>
              <a:sym typeface="Arial"/>
            </a:endParaRPr>
          </a:p>
        </p:txBody>
      </p:sp>
      <p:sp>
        <p:nvSpPr>
          <p:cNvPr id="201" name="Google Shape;201;p7"/>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02" name="Google Shape;202;p7"/>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graphicFrame>
        <p:nvGraphicFramePr>
          <p:cNvPr id="208" name="Google Shape;208;p8"/>
          <p:cNvGraphicFramePr/>
          <p:nvPr>
            <p:extLst>
              <p:ext uri="{D42A27DB-BD31-4B8C-83A1-F6EECF244321}">
                <p14:modId xmlns:p14="http://schemas.microsoft.com/office/powerpoint/2010/main" val="2157756830"/>
              </p:ext>
            </p:extLst>
          </p:nvPr>
        </p:nvGraphicFramePr>
        <p:xfrm>
          <a:off x="356412" y="738552"/>
          <a:ext cx="8431175" cy="4918984"/>
        </p:xfrm>
        <a:graphic>
          <a:graphicData uri="http://schemas.openxmlformats.org/drawingml/2006/table">
            <a:tbl>
              <a:tblPr>
                <a:noFill/>
                <a:tableStyleId>{D641C22A-A257-4830-B316-471AAE7AAAEE}</a:tableStyleId>
              </a:tblPr>
              <a:tblGrid>
                <a:gridCol w="1582725">
                  <a:extLst>
                    <a:ext uri="{9D8B030D-6E8A-4147-A177-3AD203B41FA5}">
                      <a16:colId xmlns:a16="http://schemas.microsoft.com/office/drawing/2014/main" val="20000"/>
                    </a:ext>
                  </a:extLst>
                </a:gridCol>
                <a:gridCol w="3776650">
                  <a:extLst>
                    <a:ext uri="{9D8B030D-6E8A-4147-A177-3AD203B41FA5}">
                      <a16:colId xmlns:a16="http://schemas.microsoft.com/office/drawing/2014/main" val="20001"/>
                    </a:ext>
                  </a:extLst>
                </a:gridCol>
                <a:gridCol w="3071800">
                  <a:extLst>
                    <a:ext uri="{9D8B030D-6E8A-4147-A177-3AD203B41FA5}">
                      <a16:colId xmlns:a16="http://schemas.microsoft.com/office/drawing/2014/main" val="20002"/>
                    </a:ext>
                  </a:extLst>
                </a:gridCol>
              </a:tblGrid>
              <a:tr h="445717">
                <a:tc>
                  <a:txBody>
                    <a:bodyPr/>
                    <a:lstStyle/>
                    <a:p>
                      <a:pPr marL="0" marR="0" lvl="0" indent="0" algn="ctr" rtl="0">
                        <a:lnSpc>
                          <a:spcPct val="100000"/>
                        </a:lnSpc>
                        <a:spcBef>
                          <a:spcPts val="0"/>
                        </a:spcBef>
                        <a:spcAft>
                          <a:spcPts val="0"/>
                        </a:spcAft>
                        <a:buClr>
                          <a:srgbClr val="FFFFFF"/>
                        </a:buClr>
                        <a:buSzPts val="1800"/>
                        <a:buFont typeface="Candara"/>
                        <a:buNone/>
                      </a:pPr>
                      <a:r>
                        <a:rPr lang="es-US" sz="1600" b="1" i="0" u="none" strike="noStrike" cap="none" dirty="0">
                          <a:solidFill>
                            <a:srgbClr val="FFFFFF"/>
                          </a:solidFill>
                          <a:latin typeface="Arial"/>
                          <a:ea typeface="Arial"/>
                          <a:cs typeface="Arial"/>
                          <a:sym typeface="Arial"/>
                        </a:rPr>
                        <a:t>Medicamento</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38100" cap="flat" cmpd="sng">
                      <a:solidFill>
                        <a:srgbClr val="646464"/>
                      </a:solidFill>
                      <a:prstDash val="solid"/>
                      <a:round/>
                      <a:headEnd type="none" w="sm" len="sm"/>
                      <a:tailEnd type="none" w="sm" len="sm"/>
                    </a:lnB>
                    <a:solidFill>
                      <a:srgbClr val="61625E"/>
                    </a:solidFill>
                  </a:tcPr>
                </a:tc>
                <a:tc>
                  <a:txBody>
                    <a:bodyPr/>
                    <a:lstStyle/>
                    <a:p>
                      <a:pPr marL="0" marR="0" lvl="0" indent="0" algn="ctr" rtl="0">
                        <a:lnSpc>
                          <a:spcPct val="100000"/>
                        </a:lnSpc>
                        <a:spcBef>
                          <a:spcPts val="0"/>
                        </a:spcBef>
                        <a:spcAft>
                          <a:spcPts val="0"/>
                        </a:spcAft>
                        <a:buClr>
                          <a:srgbClr val="FFFFFF"/>
                        </a:buClr>
                        <a:buSzPts val="1800"/>
                        <a:buFont typeface="Candara"/>
                        <a:buNone/>
                      </a:pPr>
                      <a:r>
                        <a:rPr lang="es-US" sz="1600" b="1" i="0" u="none" strike="noStrike" cap="none" dirty="0">
                          <a:solidFill>
                            <a:srgbClr val="FFFFFF"/>
                          </a:solidFill>
                          <a:latin typeface="Arial"/>
                          <a:ea typeface="Arial"/>
                          <a:cs typeface="Arial"/>
                          <a:sym typeface="Arial"/>
                        </a:rPr>
                        <a:t>Consideraciones de dosificación</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38100" cap="flat" cmpd="sng">
                      <a:solidFill>
                        <a:srgbClr val="646464"/>
                      </a:solidFill>
                      <a:prstDash val="solid"/>
                      <a:round/>
                      <a:headEnd type="none" w="sm" len="sm"/>
                      <a:tailEnd type="none" w="sm" len="sm"/>
                    </a:lnB>
                    <a:solidFill>
                      <a:srgbClr val="61625E"/>
                    </a:solidFill>
                  </a:tcPr>
                </a:tc>
                <a:tc>
                  <a:txBody>
                    <a:bodyPr/>
                    <a:lstStyle/>
                    <a:p>
                      <a:pPr marL="0" marR="0" lvl="0" indent="0" algn="ctr" rtl="0">
                        <a:lnSpc>
                          <a:spcPct val="100000"/>
                        </a:lnSpc>
                        <a:spcBef>
                          <a:spcPts val="0"/>
                        </a:spcBef>
                        <a:spcAft>
                          <a:spcPts val="0"/>
                        </a:spcAft>
                        <a:buClr>
                          <a:srgbClr val="FFFFFF"/>
                        </a:buClr>
                        <a:buSzPts val="1800"/>
                        <a:buFont typeface="Candara"/>
                        <a:buNone/>
                      </a:pPr>
                      <a:r>
                        <a:rPr lang="es-US" sz="1600" b="1" i="0" u="none" strike="noStrike" cap="none" dirty="0">
                          <a:solidFill>
                            <a:srgbClr val="FFFFFF"/>
                          </a:solidFill>
                          <a:latin typeface="Arial"/>
                          <a:ea typeface="Arial"/>
                          <a:cs typeface="Arial"/>
                          <a:sym typeface="Arial"/>
                        </a:rPr>
                        <a:t>Efectos secundarios</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38100" cap="flat" cmpd="sng">
                      <a:solidFill>
                        <a:srgbClr val="646464"/>
                      </a:solidFill>
                      <a:prstDash val="solid"/>
                      <a:round/>
                      <a:headEnd type="none" w="sm" len="sm"/>
                      <a:tailEnd type="none" w="sm" len="sm"/>
                    </a:lnB>
                    <a:solidFill>
                      <a:srgbClr val="61625E"/>
                    </a:solidFill>
                  </a:tcPr>
                </a:tc>
                <a:extLst>
                  <a:ext uri="{0D108BD9-81ED-4DB2-BD59-A6C34878D82A}">
                    <a16:rowId xmlns:a16="http://schemas.microsoft.com/office/drawing/2014/main" val="10000"/>
                  </a:ext>
                </a:extLst>
              </a:tr>
              <a:tr h="914804">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Atripla </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381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-Debe tomarse con el estómago vacío </a:t>
                      </a:r>
                      <a:br>
                        <a:rPr lang="es-US" sz="1400" b="0" i="0" u="none" strike="noStrike" cap="none" dirty="0">
                          <a:solidFill>
                            <a:srgbClr val="000000"/>
                          </a:solidFill>
                          <a:latin typeface="Arial"/>
                          <a:ea typeface="Arial"/>
                          <a:cs typeface="Arial"/>
                          <a:sym typeface="Arial"/>
                        </a:rPr>
                      </a:br>
                      <a:r>
                        <a:rPr lang="es-US" sz="1400" b="0" i="0" u="none" strike="noStrike" cap="none" dirty="0">
                          <a:solidFill>
                            <a:srgbClr val="000000"/>
                          </a:solidFill>
                          <a:latin typeface="Arial"/>
                          <a:ea typeface="Arial"/>
                          <a:cs typeface="Arial"/>
                          <a:sym typeface="Arial"/>
                        </a:rPr>
                        <a:t>a la hora de acostarse</a:t>
                      </a:r>
                    </a:p>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-Deben considerarse los antecedentes psiquiátricos</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381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Dolor de cabeza, mareos, fatiga, depresión, sueños extraños, ansiedad</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381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extLst>
                  <a:ext uri="{0D108BD9-81ED-4DB2-BD59-A6C34878D82A}">
                    <a16:rowId xmlns:a16="http://schemas.microsoft.com/office/drawing/2014/main" val="10001"/>
                  </a:ext>
                </a:extLst>
              </a:tr>
              <a:tr h="559451">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Complera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-Debe tomarse con una comida de 400 calorías</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Anomalías lipídicas, diarrea, náuseas, fatiga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extLst>
                  <a:ext uri="{0D108BD9-81ED-4DB2-BD59-A6C34878D82A}">
                    <a16:rowId xmlns:a16="http://schemas.microsoft.com/office/drawing/2014/main" val="10002"/>
                  </a:ext>
                </a:extLst>
              </a:tr>
              <a:tr h="708238">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Genvoya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-Debe tomarse con comida</a:t>
                      </a:r>
                    </a:p>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-Debe evitarse con insuficiencia renal </a:t>
                      </a:r>
                      <a:br>
                        <a:rPr lang="es-US" sz="1400" b="0" i="0" u="none" strike="noStrike" cap="none" dirty="0">
                          <a:solidFill>
                            <a:srgbClr val="000000"/>
                          </a:solidFill>
                          <a:latin typeface="Arial"/>
                          <a:ea typeface="Arial"/>
                          <a:cs typeface="Arial"/>
                          <a:sym typeface="Arial"/>
                        </a:rPr>
                      </a:br>
                      <a:r>
                        <a:rPr lang="es-US" sz="1400" b="0" i="0" u="none" strike="noStrike" cap="none" dirty="0">
                          <a:solidFill>
                            <a:srgbClr val="000000"/>
                          </a:solidFill>
                          <a:latin typeface="Arial"/>
                          <a:ea typeface="Arial"/>
                          <a:cs typeface="Arial"/>
                          <a:sym typeface="Arial"/>
                        </a:rPr>
                        <a:t>o hepática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Náuseas, diarrea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extLst>
                  <a:ext uri="{0D108BD9-81ED-4DB2-BD59-A6C34878D82A}">
                    <a16:rowId xmlns:a16="http://schemas.microsoft.com/office/drawing/2014/main" val="10003"/>
                  </a:ext>
                </a:extLst>
              </a:tr>
              <a:tr h="560976">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Odefsey</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-Debe tomarse con una comida de 400 calorías</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Anomalías lipídicas, diarrea, náuseas, fatiga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extLst>
                  <a:ext uri="{0D108BD9-81ED-4DB2-BD59-A6C34878D82A}">
                    <a16:rowId xmlns:a16="http://schemas.microsoft.com/office/drawing/2014/main" val="10004"/>
                  </a:ext>
                </a:extLst>
              </a:tr>
              <a:tr h="708238">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Stribild</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-Debe tomarse con comida</a:t>
                      </a:r>
                    </a:p>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-Debe evitarse con insuficiencia renal </a:t>
                      </a:r>
                      <a:br>
                        <a:rPr lang="es-US" sz="1400" b="0" i="0" u="none" strike="noStrike" cap="none" dirty="0">
                          <a:solidFill>
                            <a:srgbClr val="000000"/>
                          </a:solidFill>
                          <a:latin typeface="Arial"/>
                          <a:ea typeface="Arial"/>
                          <a:cs typeface="Arial"/>
                          <a:sym typeface="Arial"/>
                        </a:rPr>
                      </a:br>
                      <a:r>
                        <a:rPr lang="es-US" sz="1400" b="0" i="0" u="none" strike="noStrike" cap="none" dirty="0">
                          <a:solidFill>
                            <a:srgbClr val="000000"/>
                          </a:solidFill>
                          <a:latin typeface="Arial"/>
                          <a:ea typeface="Arial"/>
                          <a:cs typeface="Arial"/>
                          <a:sym typeface="Arial"/>
                        </a:rPr>
                        <a:t>o hepática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Náuseas, diarrea, proteínas </a:t>
                      </a:r>
                      <a:br>
                        <a:rPr lang="es-US" sz="1400" b="0" i="0" u="none" strike="noStrike" cap="none" dirty="0">
                          <a:solidFill>
                            <a:srgbClr val="000000"/>
                          </a:solidFill>
                          <a:latin typeface="Arial"/>
                          <a:ea typeface="Arial"/>
                          <a:cs typeface="Arial"/>
                          <a:sym typeface="Arial"/>
                        </a:rPr>
                      </a:br>
                      <a:r>
                        <a:rPr lang="es-US" sz="1400" b="0" i="0" u="none" strike="noStrike" cap="none" dirty="0">
                          <a:solidFill>
                            <a:srgbClr val="000000"/>
                          </a:solidFill>
                          <a:latin typeface="Arial"/>
                          <a:ea typeface="Arial"/>
                          <a:cs typeface="Arial"/>
                          <a:sym typeface="Arial"/>
                        </a:rPr>
                        <a:t>en la orina, aumento de la </a:t>
                      </a:r>
                      <a:br>
                        <a:rPr lang="es-US" sz="1400" b="0" i="0" u="none" strike="noStrike" cap="none" dirty="0">
                          <a:solidFill>
                            <a:srgbClr val="000000"/>
                          </a:solidFill>
                          <a:latin typeface="Arial"/>
                          <a:ea typeface="Arial"/>
                          <a:cs typeface="Arial"/>
                          <a:sym typeface="Arial"/>
                        </a:rPr>
                      </a:br>
                      <a:r>
                        <a:rPr lang="es-US" sz="1400" b="0" i="0" u="none" strike="noStrike" cap="none" dirty="0">
                          <a:solidFill>
                            <a:srgbClr val="000000"/>
                          </a:solidFill>
                          <a:latin typeface="Arial"/>
                          <a:ea typeface="Arial"/>
                          <a:cs typeface="Arial"/>
                          <a:sym typeface="Arial"/>
                        </a:rPr>
                        <a:t>creatinina sérica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D2D3D2"/>
                    </a:solidFill>
                  </a:tcPr>
                </a:tc>
                <a:extLst>
                  <a:ext uri="{0D108BD9-81ED-4DB2-BD59-A6C34878D82A}">
                    <a16:rowId xmlns:a16="http://schemas.microsoft.com/office/drawing/2014/main" val="10005"/>
                  </a:ext>
                </a:extLst>
              </a:tr>
              <a:tr h="914804">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a:solidFill>
                            <a:srgbClr val="000000"/>
                          </a:solidFill>
                          <a:latin typeface="Arial"/>
                          <a:ea typeface="Arial"/>
                          <a:cs typeface="Arial"/>
                          <a:sym typeface="Arial"/>
                        </a:rPr>
                        <a:t>Triumeq</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-Puede tomarse con o sin comida</a:t>
                      </a:r>
                    </a:p>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-Abacavir: se requiere la prueba HLA-B*5701</a:t>
                      </a:r>
                    </a:p>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-Debe evitarse con insuficiencia renal </a:t>
                      </a:r>
                      <a:br>
                        <a:rPr lang="es-US" sz="1400" b="0" i="0" u="none" strike="noStrike" cap="none" dirty="0">
                          <a:solidFill>
                            <a:srgbClr val="000000"/>
                          </a:solidFill>
                          <a:latin typeface="Arial"/>
                          <a:ea typeface="Arial"/>
                          <a:cs typeface="Arial"/>
                          <a:sym typeface="Arial"/>
                        </a:rPr>
                      </a:br>
                      <a:r>
                        <a:rPr lang="es-US" sz="1400" b="0" i="0" u="none" strike="noStrike" cap="none" dirty="0">
                          <a:solidFill>
                            <a:srgbClr val="000000"/>
                          </a:solidFill>
                          <a:latin typeface="Arial"/>
                          <a:ea typeface="Arial"/>
                          <a:cs typeface="Arial"/>
                          <a:sym typeface="Arial"/>
                        </a:rPr>
                        <a:t>o hepática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tc>
                  <a:txBody>
                    <a:bodyPr/>
                    <a:lstStyle/>
                    <a:p>
                      <a:pPr marL="0" marR="0" lvl="0" indent="0" algn="l" rtl="0">
                        <a:lnSpc>
                          <a:spcPct val="100000"/>
                        </a:lnSpc>
                        <a:spcBef>
                          <a:spcPts val="0"/>
                        </a:spcBef>
                        <a:spcAft>
                          <a:spcPts val="0"/>
                        </a:spcAft>
                        <a:buClr>
                          <a:srgbClr val="000000"/>
                        </a:buClr>
                        <a:buSzPts val="1600"/>
                        <a:buFont typeface="Candara"/>
                        <a:buNone/>
                      </a:pPr>
                      <a:r>
                        <a:rPr lang="es-US" sz="1400" b="0" i="0" u="none" strike="noStrike" cap="none" dirty="0">
                          <a:solidFill>
                            <a:srgbClr val="000000"/>
                          </a:solidFill>
                          <a:latin typeface="Arial"/>
                          <a:ea typeface="Arial"/>
                          <a:cs typeface="Arial"/>
                          <a:sym typeface="Arial"/>
                        </a:rPr>
                        <a:t>Dolor de cabeza, insomnio, fatiga</a:t>
                      </a:r>
                    </a:p>
                  </a:txBody>
                  <a:tcPr marL="91450" marR="91450" marT="45725" marB="45725">
                    <a:lnL w="12700" cap="flat" cmpd="sng">
                      <a:solidFill>
                        <a:srgbClr val="646464"/>
                      </a:solidFill>
                      <a:prstDash val="solid"/>
                      <a:round/>
                      <a:headEnd type="none" w="sm" len="sm"/>
                      <a:tailEnd type="none" w="sm" len="sm"/>
                    </a:lnL>
                    <a:lnR w="12700" cap="flat" cmpd="sng">
                      <a:solidFill>
                        <a:srgbClr val="646464"/>
                      </a:solidFill>
                      <a:prstDash val="solid"/>
                      <a:round/>
                      <a:headEnd type="none" w="sm" len="sm"/>
                      <a:tailEnd type="none" w="sm" len="sm"/>
                    </a:lnR>
                    <a:lnT w="12700" cap="flat" cmpd="sng">
                      <a:solidFill>
                        <a:srgbClr val="646464"/>
                      </a:solidFill>
                      <a:prstDash val="solid"/>
                      <a:round/>
                      <a:headEnd type="none" w="sm" len="sm"/>
                      <a:tailEnd type="none" w="sm" len="sm"/>
                    </a:lnT>
                    <a:lnB w="12700" cap="flat" cmpd="sng">
                      <a:solidFill>
                        <a:srgbClr val="646464"/>
                      </a:solidFill>
                      <a:prstDash val="solid"/>
                      <a:round/>
                      <a:headEnd type="none" w="sm" len="sm"/>
                      <a:tailEnd type="none" w="sm" len="sm"/>
                    </a:lnB>
                    <a:solidFill>
                      <a:srgbClr val="EAEAEA"/>
                    </a:solidFill>
                  </a:tcPr>
                </a:tc>
                <a:extLst>
                  <a:ext uri="{0D108BD9-81ED-4DB2-BD59-A6C34878D82A}">
                    <a16:rowId xmlns:a16="http://schemas.microsoft.com/office/drawing/2014/main" val="10006"/>
                  </a:ext>
                </a:extLst>
              </a:tr>
            </a:tbl>
          </a:graphicData>
        </a:graphic>
      </p:graphicFrame>
      <p:sp>
        <p:nvSpPr>
          <p:cNvPr id="209" name="Google Shape;209;p8"/>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9"/>
          <p:cNvSpPr txBox="1"/>
          <p:nvPr/>
        </p:nvSpPr>
        <p:spPr>
          <a:xfrm>
            <a:off x="7467600" y="6443662"/>
            <a:ext cx="1066800" cy="2286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2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s-US" sz="2800" b="1" i="0" u="none">
                <a:solidFill>
                  <a:schemeClr val="dk1"/>
                </a:solidFill>
                <a:latin typeface="Arial"/>
                <a:ea typeface="Arial"/>
                <a:cs typeface="Arial"/>
                <a:sym typeface="Arial"/>
              </a:rPr>
              <a:t>Nuevo régimen de tres medicamentos</a:t>
            </a:r>
          </a:p>
        </p:txBody>
      </p:sp>
      <p:sp>
        <p:nvSpPr>
          <p:cNvPr id="216" name="Google Shape;216;p9"/>
          <p:cNvSpPr txBox="1">
            <a:spLocks noGrp="1"/>
          </p:cNvSpPr>
          <p:nvPr>
            <p:ph type="body" idx="1"/>
          </p:nvPr>
        </p:nvSpPr>
        <p:spPr>
          <a:xfrm>
            <a:off x="304800" y="1280984"/>
            <a:ext cx="8740346" cy="4495800"/>
          </a:xfrm>
          <a:prstGeom prst="rect">
            <a:avLst/>
          </a:prstGeom>
          <a:noFill/>
          <a:ln>
            <a:noFill/>
          </a:ln>
        </p:spPr>
        <p:txBody>
          <a:bodyPr spcFirstLastPara="1" wrap="square" lIns="91425" tIns="45700" rIns="91425" bIns="45700" anchor="t" anchorCtr="0">
            <a:noAutofit/>
          </a:bodyPr>
          <a:lstStyle/>
          <a:p>
            <a:pPr marL="36512" lvl="0" indent="0" algn="l" rtl="0">
              <a:lnSpc>
                <a:spcPct val="100000"/>
              </a:lnSpc>
              <a:spcBef>
                <a:spcPts val="0"/>
              </a:spcBef>
              <a:spcAft>
                <a:spcPts val="0"/>
              </a:spcAft>
              <a:buSzPts val="1800"/>
              <a:buNone/>
            </a:pPr>
            <a:r>
              <a:rPr lang="es-US" sz="1800" b="0" i="0" u="none" dirty="0" err="1">
                <a:solidFill>
                  <a:schemeClr val="dk1"/>
                </a:solidFill>
                <a:latin typeface="Arial"/>
                <a:ea typeface="Arial"/>
                <a:cs typeface="Arial"/>
                <a:sym typeface="Arial"/>
              </a:rPr>
              <a:t>Biktarvy</a:t>
            </a:r>
            <a:r>
              <a:rPr lang="es-US" sz="1800" b="0" i="0" u="none" dirty="0">
                <a:solidFill>
                  <a:schemeClr val="dk1"/>
                </a:solidFill>
                <a:latin typeface="Arial"/>
                <a:ea typeface="Arial"/>
                <a:cs typeface="Arial"/>
                <a:sym typeface="Arial"/>
              </a:rPr>
              <a:t>: aprobado en 2018</a:t>
            </a:r>
          </a:p>
          <a:p>
            <a:pPr marL="742950" lvl="1" indent="-285750" algn="l" rtl="0">
              <a:lnSpc>
                <a:spcPct val="100000"/>
              </a:lnSpc>
              <a:spcBef>
                <a:spcPts val="360"/>
              </a:spcBef>
              <a:spcAft>
                <a:spcPts val="0"/>
              </a:spcAft>
              <a:buClr>
                <a:srgbClr val="CC0000"/>
              </a:buClr>
              <a:buSzPts val="1800"/>
              <a:buFont typeface="Noto Sans Symbols"/>
              <a:buChar char="▪"/>
            </a:pPr>
            <a:r>
              <a:rPr lang="es-US" sz="1800" b="0" i="0" u="none" dirty="0" err="1">
                <a:solidFill>
                  <a:schemeClr val="dk1"/>
                </a:solidFill>
                <a:latin typeface="Arial"/>
                <a:ea typeface="Arial"/>
                <a:cs typeface="Arial"/>
                <a:sym typeface="Arial"/>
              </a:rPr>
              <a:t>bictegravir</a:t>
            </a:r>
            <a:r>
              <a:rPr lang="es-US" sz="1800" b="0" i="0" u="none" dirty="0">
                <a:solidFill>
                  <a:schemeClr val="dk1"/>
                </a:solidFill>
                <a:latin typeface="Arial"/>
                <a:ea typeface="Arial"/>
                <a:cs typeface="Arial"/>
                <a:sym typeface="Arial"/>
              </a:rPr>
              <a:t> 50 mg (inhibidor de la transferencia de cadenas </a:t>
            </a:r>
            <a:br>
              <a:rPr lang="es-US" sz="1800" b="0" i="0" u="none" dirty="0">
                <a:solidFill>
                  <a:schemeClr val="dk1"/>
                </a:solidFill>
                <a:latin typeface="Arial"/>
                <a:ea typeface="Arial"/>
                <a:cs typeface="Arial"/>
                <a:sym typeface="Arial"/>
              </a:rPr>
            </a:br>
            <a:r>
              <a:rPr lang="es-US" sz="1800" b="0" i="0" u="none" dirty="0">
                <a:solidFill>
                  <a:schemeClr val="dk1"/>
                </a:solidFill>
                <a:latin typeface="Arial"/>
                <a:ea typeface="Arial"/>
                <a:cs typeface="Arial"/>
                <a:sym typeface="Arial"/>
              </a:rPr>
              <a:t>de la integrasa, INSTI)</a:t>
            </a:r>
          </a:p>
          <a:p>
            <a:pPr marL="742950" lvl="1" indent="-285750" algn="l" rtl="0">
              <a:lnSpc>
                <a:spcPct val="100000"/>
              </a:lnSpc>
              <a:spcBef>
                <a:spcPts val="360"/>
              </a:spcBef>
              <a:spcAft>
                <a:spcPts val="0"/>
              </a:spcAft>
              <a:buClr>
                <a:srgbClr val="CC0000"/>
              </a:buClr>
              <a:buSzPts val="1800"/>
              <a:buFont typeface="Noto Sans Symbols"/>
              <a:buChar char="▪"/>
            </a:pPr>
            <a:r>
              <a:rPr lang="es-US" sz="1800" b="0" i="0" u="none" dirty="0" err="1">
                <a:solidFill>
                  <a:schemeClr val="dk1"/>
                </a:solidFill>
                <a:latin typeface="Arial"/>
                <a:ea typeface="Arial"/>
                <a:cs typeface="Arial"/>
                <a:sym typeface="Arial"/>
              </a:rPr>
              <a:t>emtricitabina</a:t>
            </a:r>
            <a:r>
              <a:rPr lang="es-US" sz="1800" b="0" i="0" u="none" dirty="0">
                <a:solidFill>
                  <a:schemeClr val="dk1"/>
                </a:solidFill>
                <a:latin typeface="Arial"/>
                <a:ea typeface="Arial"/>
                <a:cs typeface="Arial"/>
                <a:sym typeface="Arial"/>
              </a:rPr>
              <a:t> 200 mg (ITIN)</a:t>
            </a:r>
          </a:p>
          <a:p>
            <a:pPr marL="742950" lvl="1" indent="-285750" algn="l" rtl="0">
              <a:lnSpc>
                <a:spcPct val="100000"/>
              </a:lnSpc>
              <a:spcBef>
                <a:spcPts val="360"/>
              </a:spcBef>
              <a:spcAft>
                <a:spcPts val="600"/>
              </a:spcAft>
              <a:buClr>
                <a:srgbClr val="CC0000"/>
              </a:buClr>
              <a:buSzPts val="1800"/>
              <a:buFont typeface="Noto Sans Symbols"/>
              <a:buChar char="▪"/>
            </a:pPr>
            <a:r>
              <a:rPr lang="es-US" sz="1800" b="0" i="0" u="none" dirty="0" err="1">
                <a:solidFill>
                  <a:schemeClr val="dk1"/>
                </a:solidFill>
                <a:latin typeface="Arial"/>
                <a:ea typeface="Arial"/>
                <a:cs typeface="Arial"/>
                <a:sym typeface="Arial"/>
              </a:rPr>
              <a:t>tenofovir</a:t>
            </a:r>
            <a:r>
              <a:rPr lang="es-US" sz="1800" b="0" i="0" u="none" dirty="0">
                <a:solidFill>
                  <a:schemeClr val="dk1"/>
                </a:solidFill>
                <a:latin typeface="Arial"/>
                <a:ea typeface="Arial"/>
                <a:cs typeface="Arial"/>
                <a:sym typeface="Arial"/>
              </a:rPr>
              <a:t> AF 25 mg (ITIN)</a:t>
            </a:r>
            <a:endParaRPr sz="1800" b="0" i="0" u="none" dirty="0">
              <a:solidFill>
                <a:schemeClr val="dk1"/>
              </a:solidFill>
              <a:latin typeface="Arial"/>
              <a:ea typeface="Arial"/>
              <a:cs typeface="Arial"/>
              <a:sym typeface="Arial"/>
            </a:endParaRPr>
          </a:p>
          <a:p>
            <a:pPr marL="36512" lvl="0" indent="0" algn="l" rtl="0">
              <a:lnSpc>
                <a:spcPct val="100000"/>
              </a:lnSpc>
              <a:spcBef>
                <a:spcPts val="360"/>
              </a:spcBef>
              <a:spcAft>
                <a:spcPts val="600"/>
              </a:spcAft>
              <a:buSzPts val="1800"/>
              <a:buNone/>
            </a:pPr>
            <a:r>
              <a:rPr lang="es-US" sz="1800" b="0" i="0" u="none" dirty="0">
                <a:solidFill>
                  <a:schemeClr val="dk1"/>
                </a:solidFill>
                <a:latin typeface="Arial"/>
                <a:ea typeface="Arial"/>
                <a:cs typeface="Arial"/>
                <a:sym typeface="Arial"/>
              </a:rPr>
              <a:t>Indicación: adultos con VIH-1 que están virológicamente suprimidos (&lt;50 copias/</a:t>
            </a:r>
            <a:r>
              <a:rPr lang="es-US" sz="1800" b="0" i="0" u="none" dirty="0" err="1">
                <a:solidFill>
                  <a:schemeClr val="dk1"/>
                </a:solidFill>
                <a:latin typeface="Arial"/>
                <a:ea typeface="Arial"/>
                <a:cs typeface="Arial"/>
                <a:sym typeface="Arial"/>
              </a:rPr>
              <a:t>mL</a:t>
            </a:r>
            <a:r>
              <a:rPr lang="es-US" sz="1800" b="0" i="0" u="none" dirty="0">
                <a:solidFill>
                  <a:schemeClr val="dk1"/>
                </a:solidFill>
                <a:latin typeface="Arial"/>
                <a:ea typeface="Arial"/>
                <a:cs typeface="Arial"/>
                <a:sym typeface="Arial"/>
              </a:rPr>
              <a:t>) en un régimen antirretroviral estable durante ≥3 meses sin antecedentes de fracaso del tratamiento o resistencia a </a:t>
            </a:r>
            <a:r>
              <a:rPr lang="es-US" sz="1800" b="0" i="0" u="none" dirty="0" err="1">
                <a:solidFill>
                  <a:schemeClr val="dk1"/>
                </a:solidFill>
                <a:latin typeface="Arial"/>
                <a:ea typeface="Arial"/>
                <a:cs typeface="Arial"/>
                <a:sym typeface="Arial"/>
              </a:rPr>
              <a:t>bictegravir</a:t>
            </a:r>
            <a:r>
              <a:rPr lang="es-US" sz="1800" b="0" i="0" u="none" dirty="0">
                <a:solidFill>
                  <a:schemeClr val="dk1"/>
                </a:solidFill>
                <a:latin typeface="Arial"/>
                <a:ea typeface="Arial"/>
                <a:cs typeface="Arial"/>
                <a:sym typeface="Arial"/>
              </a:rPr>
              <a:t>, </a:t>
            </a:r>
            <a:r>
              <a:rPr lang="es-US" sz="1800" b="0" i="0" u="none" dirty="0" err="1">
                <a:solidFill>
                  <a:schemeClr val="dk1"/>
                </a:solidFill>
                <a:latin typeface="Arial"/>
                <a:ea typeface="Arial"/>
                <a:cs typeface="Arial"/>
                <a:sym typeface="Arial"/>
              </a:rPr>
              <a:t>emtricitabina</a:t>
            </a:r>
            <a:r>
              <a:rPr lang="es-US" sz="1800" b="0" i="0" u="none" dirty="0">
                <a:solidFill>
                  <a:schemeClr val="dk1"/>
                </a:solidFill>
                <a:latin typeface="Arial"/>
                <a:ea typeface="Arial"/>
                <a:cs typeface="Arial"/>
                <a:sym typeface="Arial"/>
              </a:rPr>
              <a:t> </a:t>
            </a:r>
            <a:br>
              <a:rPr lang="es-US" sz="1800" b="0" i="0" u="none" dirty="0">
                <a:solidFill>
                  <a:schemeClr val="dk1"/>
                </a:solidFill>
                <a:latin typeface="Arial"/>
                <a:ea typeface="Arial"/>
                <a:cs typeface="Arial"/>
                <a:sym typeface="Arial"/>
              </a:rPr>
            </a:br>
            <a:r>
              <a:rPr lang="es-US" sz="1800" b="0" i="0" u="none" dirty="0">
                <a:solidFill>
                  <a:schemeClr val="dk1"/>
                </a:solidFill>
                <a:latin typeface="Arial"/>
                <a:ea typeface="Arial"/>
                <a:cs typeface="Arial"/>
                <a:sym typeface="Arial"/>
              </a:rPr>
              <a:t>o </a:t>
            </a:r>
            <a:r>
              <a:rPr lang="es-US" sz="1800" b="0" i="0" u="none" dirty="0" err="1">
                <a:solidFill>
                  <a:schemeClr val="dk1"/>
                </a:solidFill>
                <a:latin typeface="Arial"/>
                <a:ea typeface="Arial"/>
                <a:cs typeface="Arial"/>
                <a:sym typeface="Arial"/>
              </a:rPr>
              <a:t>tenofovir</a:t>
            </a:r>
            <a:endParaRPr sz="1600" b="0" i="0" u="none" dirty="0">
              <a:solidFill>
                <a:schemeClr val="dk1"/>
              </a:solidFill>
              <a:latin typeface="Arial"/>
              <a:ea typeface="Arial"/>
              <a:cs typeface="Arial"/>
              <a:sym typeface="Arial"/>
            </a:endParaRPr>
          </a:p>
          <a:p>
            <a:pPr marL="36512" lvl="0" indent="0" algn="l" rtl="0">
              <a:lnSpc>
                <a:spcPct val="100000"/>
              </a:lnSpc>
              <a:spcBef>
                <a:spcPts val="360"/>
              </a:spcBef>
              <a:spcAft>
                <a:spcPts val="0"/>
              </a:spcAft>
              <a:buSzPts val="1800"/>
              <a:buNone/>
            </a:pPr>
            <a:r>
              <a:rPr lang="es-US" sz="1800" b="0" i="0" u="none" dirty="0">
                <a:solidFill>
                  <a:schemeClr val="dk1"/>
                </a:solidFill>
                <a:latin typeface="Arial"/>
                <a:ea typeface="Arial"/>
                <a:cs typeface="Arial"/>
                <a:sym typeface="Arial"/>
              </a:rPr>
              <a:t>Dosis: 1 tableta al día con o sin comida</a:t>
            </a:r>
          </a:p>
          <a:p>
            <a:pPr marL="342900" lvl="0" indent="-228600" algn="l" rtl="0">
              <a:lnSpc>
                <a:spcPct val="100000"/>
              </a:lnSpc>
              <a:spcBef>
                <a:spcPts val="360"/>
              </a:spcBef>
              <a:spcAft>
                <a:spcPts val="0"/>
              </a:spcAft>
              <a:buSzPts val="1800"/>
              <a:buFont typeface="Noto Sans Symbols"/>
              <a:buNone/>
            </a:pPr>
            <a:endParaRPr sz="1800" b="0" i="0" u="none" dirty="0">
              <a:solidFill>
                <a:schemeClr val="dk1"/>
              </a:solidFill>
              <a:latin typeface="Arial"/>
              <a:ea typeface="Arial"/>
              <a:cs typeface="Arial"/>
              <a:sym typeface="Arial"/>
            </a:endParaRPr>
          </a:p>
        </p:txBody>
      </p:sp>
      <p:sp>
        <p:nvSpPr>
          <p:cNvPr id="217" name="Google Shape;217;p9"/>
          <p:cNvSpPr txBox="1"/>
          <p:nvPr/>
        </p:nvSpPr>
        <p:spPr>
          <a:xfrm>
            <a:off x="-2060575" y="-676275"/>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18" name="Google Shape;218;p9"/>
          <p:cNvSpPr txBox="1"/>
          <p:nvPr/>
        </p:nvSpPr>
        <p:spPr>
          <a:xfrm>
            <a:off x="304800" y="4511674"/>
            <a:ext cx="3511062" cy="1200150"/>
          </a:xfrm>
          <a:prstGeom prst="rect">
            <a:avLst/>
          </a:prstGeom>
          <a:noFill/>
          <a:ln>
            <a:noFill/>
          </a:ln>
        </p:spPr>
        <p:txBody>
          <a:bodyPr spcFirstLastPara="1" wrap="square" lIns="91425" tIns="45700" rIns="91425" bIns="45700" anchor="t" anchorCtr="0">
            <a:noAutofit/>
          </a:bodyPr>
          <a:lstStyle/>
          <a:p>
            <a:pPr marL="36512" marR="0" lvl="0" indent="0" algn="l" rtl="0">
              <a:lnSpc>
                <a:spcPct val="100000"/>
              </a:lnSpc>
              <a:spcBef>
                <a:spcPts val="0"/>
              </a:spcBef>
              <a:spcAft>
                <a:spcPts val="0"/>
              </a:spcAft>
              <a:buClr>
                <a:schemeClr val="dk1"/>
              </a:buClr>
              <a:buSzPts val="1800"/>
              <a:buFont typeface="Arial"/>
              <a:buNone/>
            </a:pPr>
            <a:r>
              <a:rPr lang="es-US" sz="1800" b="0" i="0" u="none" strike="noStrike" cap="none" dirty="0">
                <a:solidFill>
                  <a:schemeClr val="dk1"/>
                </a:solidFill>
                <a:latin typeface="Arial"/>
                <a:ea typeface="Arial"/>
                <a:cs typeface="Arial"/>
                <a:sym typeface="Arial"/>
              </a:rPr>
              <a:t>Reacciones adversas:</a:t>
            </a:r>
          </a:p>
          <a:p>
            <a:pPr marL="457200" marR="0" lvl="1" indent="-11430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Diarrea</a:t>
            </a:r>
          </a:p>
          <a:p>
            <a:pPr marL="457200" marR="0" lvl="1" indent="-11430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Náusea</a:t>
            </a:r>
          </a:p>
          <a:p>
            <a:pPr marL="457200" marR="0" lvl="1" indent="-114300" algn="l" rtl="0">
              <a:lnSpc>
                <a:spcPct val="100000"/>
              </a:lnSpc>
              <a:spcBef>
                <a:spcPts val="0"/>
              </a:spcBef>
              <a:spcAft>
                <a:spcPts val="0"/>
              </a:spcAft>
              <a:buClr>
                <a:srgbClr val="CC0000"/>
              </a:buClr>
              <a:buSzPts val="1800"/>
              <a:buFont typeface="Noto Sans Symbols"/>
              <a:buChar char="▪"/>
            </a:pPr>
            <a:r>
              <a:rPr lang="es-US" sz="1800" b="0" i="0" u="none" strike="noStrike" cap="none" dirty="0">
                <a:solidFill>
                  <a:schemeClr val="dk1"/>
                </a:solidFill>
                <a:latin typeface="Arial"/>
                <a:ea typeface="Arial"/>
                <a:cs typeface="Arial"/>
                <a:sym typeface="Arial"/>
              </a:rPr>
              <a:t>Dolor de cabeza</a:t>
            </a:r>
          </a:p>
        </p:txBody>
      </p:sp>
      <p:sp>
        <p:nvSpPr>
          <p:cNvPr id="219" name="Google Shape;219;p9"/>
          <p:cNvSpPr txBox="1"/>
          <p:nvPr/>
        </p:nvSpPr>
        <p:spPr>
          <a:xfrm>
            <a:off x="609600" y="381000"/>
            <a:ext cx="51054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s-US" sz="1200" b="0" i="0" u="none" strike="noStrike" cap="none">
                <a:solidFill>
                  <a:schemeClr val="lt1"/>
                </a:solidFill>
                <a:latin typeface="Arial"/>
                <a:ea typeface="Arial"/>
                <a:cs typeface="Arial"/>
                <a:sym typeface="Arial"/>
              </a:rPr>
              <a:t>Los medicamentos y el cumplimiento del tratamiento </a:t>
            </a:r>
          </a:p>
        </p:txBody>
      </p:sp>
    </p:spTree>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4099</Words>
  <Application>Microsoft Office PowerPoint</Application>
  <PresentationFormat>Presentación en pantalla (4:3)</PresentationFormat>
  <Paragraphs>366</Paragraphs>
  <Slides>19</Slides>
  <Notes>19</Notes>
  <HiddenSlides>0</HiddenSlides>
  <MMClips>0</MMClips>
  <ScaleCrop>false</ScaleCrop>
  <HeadingPairs>
    <vt:vector size="6" baseType="variant">
      <vt:variant>
        <vt:lpstr>Fuentes usadas</vt:lpstr>
      </vt:variant>
      <vt:variant>
        <vt:i4>5</vt:i4>
      </vt:variant>
      <vt:variant>
        <vt:lpstr>Tema</vt:lpstr>
      </vt:variant>
      <vt:variant>
        <vt:i4>8</vt:i4>
      </vt:variant>
      <vt:variant>
        <vt:lpstr>Títulos de diapositiva</vt:lpstr>
      </vt:variant>
      <vt:variant>
        <vt:i4>19</vt:i4>
      </vt:variant>
    </vt:vector>
  </HeadingPairs>
  <TitlesOfParts>
    <vt:vector size="32" baseType="lpstr">
      <vt:lpstr>Arial</vt:lpstr>
      <vt:lpstr>Calibri</vt:lpstr>
      <vt:lpstr>Candara</vt:lpstr>
      <vt:lpstr>Courier New</vt:lpstr>
      <vt:lpstr>Noto Sans Symbols</vt:lpstr>
      <vt:lpstr>1_Blank Presentation</vt:lpstr>
      <vt:lpstr>2_Blank Presentation</vt:lpstr>
      <vt:lpstr>Blank Presentation</vt:lpstr>
      <vt:lpstr>3_Blank Presentation</vt:lpstr>
      <vt:lpstr>4_Blank Presentation</vt:lpstr>
      <vt:lpstr>5_Blank Presentation</vt:lpstr>
      <vt:lpstr>6_Blank Presentation</vt:lpstr>
      <vt:lpstr>7_Blank Presentation</vt:lpstr>
      <vt:lpstr>Los medicamentos y el cumplimiento del tratamiento</vt:lpstr>
      <vt:lpstr>Objetivos</vt:lpstr>
      <vt:lpstr>Tratamiento</vt:lpstr>
      <vt:lpstr>Tratamiento</vt:lpstr>
      <vt:lpstr>Tratamiento</vt:lpstr>
      <vt:lpstr>Regímenes de tres medicamentos</vt:lpstr>
      <vt:lpstr>Nueva formulación de tenofovir</vt:lpstr>
      <vt:lpstr>Presentación de PowerPoint</vt:lpstr>
      <vt:lpstr>Nuevo régimen de tres medicamentos</vt:lpstr>
      <vt:lpstr>Biktarvy</vt:lpstr>
      <vt:lpstr>Juluca: primer régimen de dos medicamentos</vt:lpstr>
      <vt:lpstr>Juluca</vt:lpstr>
      <vt:lpstr>El futuro de la terapia contra el VIH</vt:lpstr>
      <vt:lpstr>Profilaxis previa a la exposición al VIH (PrEP)</vt:lpstr>
      <vt:lpstr>Indetectable = intransmisible</vt:lpstr>
      <vt:lpstr>Presentación de PowerPoint</vt:lpstr>
      <vt:lpstr>Presentación de PowerPoint</vt:lpstr>
      <vt:lpstr>ESCENARIO POSIBLE</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and Treatment Adherence</dc:title>
  <dc:creator>Grace</dc:creator>
  <cp:lastModifiedBy>DS1</cp:lastModifiedBy>
  <cp:revision>7</cp:revision>
  <dcterms:modified xsi:type="dcterms:W3CDTF">2020-05-05T22:44:44Z</dcterms:modified>
</cp:coreProperties>
</file>