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theme/theme6.xml" ContentType="application/vnd.openxmlformats-officedocument.theme+xml"/>
  <Override PartName="/ppt/slideLayouts/slideLayout1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50" r:id="rId2"/>
    <p:sldMasterId id="2147483652" r:id="rId3"/>
    <p:sldMasterId id="2147483654" r:id="rId4"/>
    <p:sldMasterId id="2147483660" r:id="rId5"/>
    <p:sldMasterId id="2147483662" r:id="rId6"/>
    <p:sldMasterId id="2147483664" r:id="rId7"/>
  </p:sldMasterIdLst>
  <p:notesMasterIdLst>
    <p:notesMasterId r:id="rId28"/>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15:guide id="1" orient="horz" pos="2880">
          <p15:clr>
            <a:srgbClr val="000000"/>
          </p15:clr>
        </p15:guide>
        <p15:guide id="2" pos="2160">
          <p15:clr>
            <a:srgbClr val="000000"/>
          </p15:clr>
        </p15:guide>
      </p15:notes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hpfe8xdshMxM4XsZZPneAdrHroX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544" autoAdjust="0"/>
  </p:normalViewPr>
  <p:slideViewPr>
    <p:cSldViewPr snapToGrid="0">
      <p:cViewPr>
        <p:scale>
          <a:sx n="60" d="100"/>
          <a:sy n="60" d="100"/>
        </p:scale>
        <p:origin x="282" y="-54"/>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customschemas.google.com/relationships/presentationmetadata" Target="metadata"/><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5" Type="http://schemas.openxmlformats.org/officeDocument/2006/relationships/theme" Target="theme/theme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620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‹Nº›</a:t>
            </a:fld>
            <a:endParaRPr/>
          </a:p>
        </p:txBody>
      </p:sp>
    </p:spTree>
    <p:extLst>
      <p:ext uri="{BB962C8B-B14F-4D97-AF65-F5344CB8AC3E}">
        <p14:creationId xmlns:p14="http://schemas.microsoft.com/office/powerpoint/2010/main" val="422043494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3592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7" name="Google Shape;227;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800"/>
              <a:buFont typeface="Calibri"/>
              <a:buNone/>
            </a:pPr>
            <a:r>
              <a:rPr lang="en-US">
                <a:solidFill>
                  <a:srgbClr val="000000"/>
                </a:solidFill>
                <a:latin typeface="Calibri"/>
                <a:ea typeface="Calibri"/>
                <a:cs typeface="Calibri"/>
                <a:sym typeface="Calibri"/>
              </a:rPr>
              <a:t>Distribute the handout  “What's PK (Pharmacokinetics) Got to Do with It?”. </a:t>
            </a:r>
            <a:endParaRPr sz="1600">
              <a:solidFill>
                <a:srgbClr val="000000"/>
              </a:solidFill>
              <a:latin typeface="Calibri"/>
              <a:ea typeface="Calibri"/>
              <a:cs typeface="Calibri"/>
              <a:sym typeface="Calibri"/>
            </a:endParaRPr>
          </a:p>
          <a:p>
            <a:pPr marL="0" lvl="0" indent="0" algn="l" rtl="0">
              <a:spcBef>
                <a:spcPts val="1200"/>
              </a:spcBef>
              <a:spcAft>
                <a:spcPts val="0"/>
              </a:spcAft>
              <a:buSzPts val="1800"/>
              <a:buNone/>
            </a:pPr>
            <a:endParaRPr>
              <a:solidFill>
                <a:srgbClr val="000000"/>
              </a:solidFill>
              <a:latin typeface="Calibri"/>
              <a:ea typeface="Calibri"/>
              <a:cs typeface="Calibri"/>
              <a:sym typeface="Calibri"/>
            </a:endParaRPr>
          </a:p>
          <a:p>
            <a:pPr marL="0" lvl="0" indent="0" algn="l" rtl="0">
              <a:spcBef>
                <a:spcPts val="1200"/>
              </a:spcBef>
              <a:spcAft>
                <a:spcPts val="0"/>
              </a:spcAft>
              <a:buClr>
                <a:srgbClr val="000000"/>
              </a:buClr>
              <a:buSzPts val="1800"/>
              <a:buFont typeface="Calibri"/>
              <a:buNone/>
            </a:pPr>
            <a:r>
              <a:rPr lang="en-US">
                <a:solidFill>
                  <a:srgbClr val="000000"/>
                </a:solidFill>
                <a:latin typeface="Calibri"/>
                <a:ea typeface="Calibri"/>
                <a:cs typeface="Calibri"/>
                <a:sym typeface="Calibri"/>
              </a:rPr>
              <a:t>Tell participants “When you swallow a pill, the drug goes from the stomach to the intestine and then into the liver before circulating to the rest of the body. “ There are several steps on how the body processes drugs. Ask for a volunteer to read each step. </a:t>
            </a:r>
            <a:endParaRPr sz="1600">
              <a:solidFill>
                <a:srgbClr val="000000"/>
              </a:solidFill>
              <a:latin typeface="Calibri"/>
              <a:ea typeface="Calibri"/>
              <a:cs typeface="Calibri"/>
              <a:sym typeface="Calibri"/>
            </a:endParaRPr>
          </a:p>
          <a:p>
            <a:pPr marL="0" lvl="0" indent="0" algn="l" rtl="0">
              <a:spcBef>
                <a:spcPts val="1200"/>
              </a:spcBef>
              <a:spcAft>
                <a:spcPts val="0"/>
              </a:spcAft>
              <a:buSzPts val="1800"/>
              <a:buNone/>
            </a:pPr>
            <a:endParaRPr b="1">
              <a:solidFill>
                <a:srgbClr val="000000"/>
              </a:solidFill>
              <a:latin typeface="Calibri"/>
              <a:ea typeface="Calibri"/>
              <a:cs typeface="Calibri"/>
              <a:sym typeface="Calibri"/>
            </a:endParaRPr>
          </a:p>
          <a:p>
            <a:pPr marL="0" lvl="0" indent="0" algn="l" rtl="0">
              <a:spcBef>
                <a:spcPts val="1200"/>
              </a:spcBef>
              <a:spcAft>
                <a:spcPts val="0"/>
              </a:spcAft>
              <a:buClr>
                <a:srgbClr val="000000"/>
              </a:buClr>
              <a:buSzPts val="1800"/>
              <a:buFont typeface="Calibri"/>
              <a:buNone/>
            </a:pPr>
            <a:r>
              <a:rPr lang="en-US" b="1">
                <a:solidFill>
                  <a:srgbClr val="000000"/>
                </a:solidFill>
                <a:latin typeface="Calibri"/>
                <a:ea typeface="Calibri"/>
                <a:cs typeface="Calibri"/>
                <a:sym typeface="Calibri"/>
              </a:rPr>
              <a:t>Step 1. Drug absorption:</a:t>
            </a:r>
            <a:endParaRPr sz="1600">
              <a:solidFill>
                <a:srgbClr val="000000"/>
              </a:solidFill>
              <a:latin typeface="Calibri"/>
              <a:ea typeface="Calibri"/>
              <a:cs typeface="Calibri"/>
              <a:sym typeface="Calibri"/>
            </a:endParaRPr>
          </a:p>
          <a:p>
            <a:pPr marL="0" lvl="0" indent="0" algn="l" rtl="0">
              <a:spcBef>
                <a:spcPts val="1200"/>
              </a:spcBef>
              <a:spcAft>
                <a:spcPts val="0"/>
              </a:spcAft>
              <a:buClr>
                <a:srgbClr val="000000"/>
              </a:buClr>
              <a:buSzPts val="1800"/>
              <a:buFont typeface="Calibri"/>
              <a:buNone/>
            </a:pPr>
            <a:r>
              <a:rPr lang="en-US">
                <a:solidFill>
                  <a:srgbClr val="000000"/>
                </a:solidFill>
                <a:latin typeface="Calibri"/>
                <a:ea typeface="Calibri"/>
                <a:cs typeface="Calibri"/>
                <a:sym typeface="Calibri"/>
              </a:rPr>
              <a:t>How the drug enters the blood, usually through tablets or capsules in the stomach and intestines. This where food requirements come in, and why some drugs have warnings not to take antacids. </a:t>
            </a:r>
            <a:endParaRPr sz="1600">
              <a:solidFill>
                <a:srgbClr val="000000"/>
              </a:solidFill>
              <a:latin typeface="Calibri"/>
              <a:ea typeface="Calibri"/>
              <a:cs typeface="Calibri"/>
              <a:sym typeface="Calibri"/>
            </a:endParaRPr>
          </a:p>
          <a:p>
            <a:pPr marL="0" lvl="0" indent="0" algn="l" rtl="0">
              <a:spcBef>
                <a:spcPts val="1200"/>
              </a:spcBef>
              <a:spcAft>
                <a:spcPts val="0"/>
              </a:spcAft>
              <a:buSzPts val="1800"/>
              <a:buNone/>
            </a:pPr>
            <a:endParaRPr b="1">
              <a:solidFill>
                <a:srgbClr val="000000"/>
              </a:solidFill>
              <a:latin typeface="Calibri"/>
              <a:ea typeface="Calibri"/>
              <a:cs typeface="Calibri"/>
              <a:sym typeface="Calibri"/>
            </a:endParaRPr>
          </a:p>
          <a:p>
            <a:pPr marL="0" lvl="0" indent="0" algn="l" rtl="0">
              <a:spcBef>
                <a:spcPts val="1200"/>
              </a:spcBef>
              <a:spcAft>
                <a:spcPts val="0"/>
              </a:spcAft>
              <a:buClr>
                <a:srgbClr val="000000"/>
              </a:buClr>
              <a:buSzPts val="1800"/>
              <a:buFont typeface="Calibri"/>
              <a:buNone/>
            </a:pPr>
            <a:r>
              <a:rPr lang="en-US" b="1">
                <a:solidFill>
                  <a:srgbClr val="000000"/>
                </a:solidFill>
                <a:latin typeface="Calibri"/>
                <a:ea typeface="Calibri"/>
                <a:cs typeface="Calibri"/>
                <a:sym typeface="Calibri"/>
              </a:rPr>
              <a:t>Step 2. Drug distribution:</a:t>
            </a:r>
            <a:endParaRPr sz="1600">
              <a:solidFill>
                <a:srgbClr val="000000"/>
              </a:solidFill>
              <a:latin typeface="Calibri"/>
              <a:ea typeface="Calibri"/>
              <a:cs typeface="Calibri"/>
              <a:sym typeface="Calibri"/>
            </a:endParaRPr>
          </a:p>
          <a:p>
            <a:pPr marL="0" lvl="0" indent="0" algn="l" rtl="0">
              <a:spcBef>
                <a:spcPts val="1200"/>
              </a:spcBef>
              <a:spcAft>
                <a:spcPts val="0"/>
              </a:spcAft>
              <a:buClr>
                <a:srgbClr val="000000"/>
              </a:buClr>
              <a:buSzPts val="1800"/>
              <a:buFont typeface="Calibri"/>
              <a:buNone/>
            </a:pPr>
            <a:r>
              <a:rPr lang="en-US">
                <a:solidFill>
                  <a:srgbClr val="000000"/>
                </a:solidFill>
                <a:latin typeface="Calibri"/>
                <a:ea typeface="Calibri"/>
                <a:cs typeface="Calibri"/>
                <a:sym typeface="Calibri"/>
              </a:rPr>
              <a:t>How the drug travels in the blood-stream and how it goes into and comes out of other areas of the body. Some areas of the body like the brain and reproductive organs are protected from chemicals; it’s difficult to measure drug levels in those areas.</a:t>
            </a:r>
            <a:endParaRPr sz="1600">
              <a:solidFill>
                <a:srgbClr val="000000"/>
              </a:solidFill>
              <a:latin typeface="Calibri"/>
              <a:ea typeface="Calibri"/>
              <a:cs typeface="Calibri"/>
              <a:sym typeface="Calibri"/>
            </a:endParaRPr>
          </a:p>
          <a:p>
            <a:pPr marL="0" lvl="0" indent="0" algn="l" rtl="0">
              <a:spcBef>
                <a:spcPts val="1200"/>
              </a:spcBef>
              <a:spcAft>
                <a:spcPts val="0"/>
              </a:spcAft>
              <a:buSzPts val="1800"/>
              <a:buNone/>
            </a:pPr>
            <a:endParaRPr b="1">
              <a:solidFill>
                <a:srgbClr val="000000"/>
              </a:solidFill>
              <a:latin typeface="Calibri"/>
              <a:ea typeface="Calibri"/>
              <a:cs typeface="Calibri"/>
              <a:sym typeface="Calibri"/>
            </a:endParaRPr>
          </a:p>
          <a:p>
            <a:pPr marL="0" lvl="0" indent="0" algn="l" rtl="0">
              <a:spcBef>
                <a:spcPts val="1200"/>
              </a:spcBef>
              <a:spcAft>
                <a:spcPts val="0"/>
              </a:spcAft>
              <a:buClr>
                <a:srgbClr val="000000"/>
              </a:buClr>
              <a:buSzPts val="1800"/>
              <a:buFont typeface="Calibri"/>
              <a:buNone/>
            </a:pPr>
            <a:r>
              <a:rPr lang="en-US" b="1">
                <a:solidFill>
                  <a:srgbClr val="000000"/>
                </a:solidFill>
                <a:latin typeface="Calibri"/>
                <a:ea typeface="Calibri"/>
                <a:cs typeface="Calibri"/>
                <a:sym typeface="Calibri"/>
              </a:rPr>
              <a:t>Step 3. Drug metabolism:</a:t>
            </a:r>
            <a:endParaRPr sz="1600">
              <a:solidFill>
                <a:srgbClr val="000000"/>
              </a:solidFill>
              <a:latin typeface="Calibri"/>
              <a:ea typeface="Calibri"/>
              <a:cs typeface="Calibri"/>
              <a:sym typeface="Calibri"/>
            </a:endParaRPr>
          </a:p>
          <a:p>
            <a:pPr marL="0" lvl="0" indent="0" algn="l" rtl="0">
              <a:spcBef>
                <a:spcPts val="1200"/>
              </a:spcBef>
              <a:spcAft>
                <a:spcPts val="0"/>
              </a:spcAft>
              <a:buClr>
                <a:srgbClr val="000000"/>
              </a:buClr>
              <a:buSzPts val="1800"/>
              <a:buFont typeface="Calibri"/>
              <a:buNone/>
            </a:pPr>
            <a:r>
              <a:rPr lang="en-US">
                <a:solidFill>
                  <a:srgbClr val="000000"/>
                </a:solidFill>
                <a:latin typeface="Calibri"/>
                <a:ea typeface="Calibri"/>
                <a:cs typeface="Calibri"/>
                <a:sym typeface="Calibri"/>
              </a:rPr>
              <a:t>How the body chemically changes a drug, usually in the intestines and liver. Metabolism involves breaking a drug down or adding a chemical that makes it easier to pass it into urine.</a:t>
            </a:r>
            <a:endParaRPr sz="1600">
              <a:solidFill>
                <a:srgbClr val="000000"/>
              </a:solidFill>
              <a:latin typeface="Calibri"/>
              <a:ea typeface="Calibri"/>
              <a:cs typeface="Calibri"/>
              <a:sym typeface="Calibri"/>
            </a:endParaRPr>
          </a:p>
          <a:p>
            <a:pPr marL="0" lvl="0" indent="0" algn="l" rtl="0">
              <a:spcBef>
                <a:spcPts val="1200"/>
              </a:spcBef>
              <a:spcAft>
                <a:spcPts val="0"/>
              </a:spcAft>
              <a:buSzPts val="1800"/>
              <a:buNone/>
            </a:pPr>
            <a:endParaRPr b="1">
              <a:solidFill>
                <a:srgbClr val="000000"/>
              </a:solidFill>
              <a:latin typeface="Calibri"/>
              <a:ea typeface="Calibri"/>
              <a:cs typeface="Calibri"/>
              <a:sym typeface="Calibri"/>
            </a:endParaRPr>
          </a:p>
          <a:p>
            <a:pPr marL="0" lvl="0" indent="0" algn="l" rtl="0">
              <a:spcBef>
                <a:spcPts val="1200"/>
              </a:spcBef>
              <a:spcAft>
                <a:spcPts val="0"/>
              </a:spcAft>
              <a:buClr>
                <a:srgbClr val="000000"/>
              </a:buClr>
              <a:buSzPts val="1800"/>
              <a:buFont typeface="Calibri"/>
              <a:buNone/>
            </a:pPr>
            <a:r>
              <a:rPr lang="en-US" b="1">
                <a:solidFill>
                  <a:srgbClr val="000000"/>
                </a:solidFill>
                <a:latin typeface="Calibri"/>
                <a:ea typeface="Calibri"/>
                <a:cs typeface="Calibri"/>
                <a:sym typeface="Calibri"/>
              </a:rPr>
              <a:t>Step 4: Drug elimination:</a:t>
            </a:r>
            <a:endParaRPr sz="1600">
              <a:solidFill>
                <a:srgbClr val="000000"/>
              </a:solidFill>
              <a:latin typeface="Calibri"/>
              <a:ea typeface="Calibri"/>
              <a:cs typeface="Calibri"/>
              <a:sym typeface="Calibri"/>
            </a:endParaRPr>
          </a:p>
          <a:p>
            <a:pPr marL="0" lvl="0" indent="0" algn="l" rtl="0">
              <a:spcBef>
                <a:spcPts val="1200"/>
              </a:spcBef>
              <a:spcAft>
                <a:spcPts val="0"/>
              </a:spcAft>
              <a:buClr>
                <a:srgbClr val="000000"/>
              </a:buClr>
              <a:buSzPts val="1800"/>
              <a:buFont typeface="Calibri"/>
              <a:buNone/>
            </a:pPr>
            <a:r>
              <a:rPr lang="en-US">
                <a:solidFill>
                  <a:srgbClr val="000000"/>
                </a:solidFill>
                <a:latin typeface="Calibri"/>
                <a:ea typeface="Calibri"/>
                <a:cs typeface="Calibri"/>
                <a:sym typeface="Calibri"/>
              </a:rPr>
              <a:t>How the body gets the drug out, usually by passing the drug into the urine (via the kidneys) or stool via the liver. Some people have kidney or liver illness. In these cases, the blood level of some drugs may build to very high levels if the drug dose is not reduced. </a:t>
            </a:r>
            <a:endParaRPr sz="1600">
              <a:solidFill>
                <a:srgbClr val="000000"/>
              </a:solidFill>
              <a:latin typeface="Calibri"/>
              <a:ea typeface="Calibri"/>
              <a:cs typeface="Calibri"/>
              <a:sym typeface="Calibri"/>
            </a:endParaRPr>
          </a:p>
          <a:p>
            <a:pPr marL="0" lvl="0" indent="0" algn="l" rtl="0">
              <a:spcBef>
                <a:spcPts val="1200"/>
              </a:spcBef>
              <a:spcAft>
                <a:spcPts val="0"/>
              </a:spcAft>
              <a:buNone/>
            </a:pPr>
            <a:endParaRPr sz="1600">
              <a:solidFill>
                <a:srgbClr val="000000"/>
              </a:solidFill>
              <a:latin typeface="Calibri"/>
              <a:ea typeface="Calibri"/>
              <a:cs typeface="Calibri"/>
              <a:sym typeface="Calibri"/>
            </a:endParaRPr>
          </a:p>
        </p:txBody>
      </p:sp>
      <p:sp>
        <p:nvSpPr>
          <p:cNvPr id="228" name="Google Shape;228;p10:notes"/>
          <p:cNvSpPr txBox="1"/>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a:solidFill>
                  <a:srgbClr val="000000"/>
                </a:solidFill>
                <a:latin typeface="Arial"/>
                <a:ea typeface="Arial"/>
                <a:cs typeface="Arial"/>
                <a:sym typeface="Arial"/>
              </a:rPr>
              <a:t>Medication and Drug Interactions</a:t>
            </a:r>
            <a:endParaRPr/>
          </a:p>
        </p:txBody>
      </p:sp>
    </p:spTree>
    <p:extLst>
      <p:ext uri="{BB962C8B-B14F-4D97-AF65-F5344CB8AC3E}">
        <p14:creationId xmlns:p14="http://schemas.microsoft.com/office/powerpoint/2010/main" val="331699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5" name="Google Shape;235;p11:notes"/>
          <p:cNvSpPr txBox="1">
            <a:spLocks noGrp="1"/>
          </p:cNvSpPr>
          <p:nvPr>
            <p:ph type="body" idx="1"/>
          </p:nvPr>
        </p:nvSpPr>
        <p:spPr>
          <a:xfrm>
            <a:off x="701675" y="4416425"/>
            <a:ext cx="5607050" cy="46513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100"/>
              <a:buFont typeface="Calibri"/>
              <a:buNone/>
            </a:pPr>
            <a:r>
              <a:rPr lang="en-US" sz="1100" dirty="0">
                <a:solidFill>
                  <a:srgbClr val="000000"/>
                </a:solidFill>
                <a:latin typeface="Calibri"/>
                <a:ea typeface="Calibri"/>
                <a:cs typeface="Calibri"/>
                <a:sym typeface="Calibri"/>
              </a:rPr>
              <a:t>The body metabolizes (breaks down) the drugs you take. This process involves the liver and kidneys. Review slides. </a:t>
            </a:r>
            <a:endParaRPr dirty="0"/>
          </a:p>
          <a:p>
            <a:pPr marL="0" lvl="0" indent="0" algn="l" rtl="0">
              <a:spcBef>
                <a:spcPts val="0"/>
              </a:spcBef>
              <a:spcAft>
                <a:spcPts val="0"/>
              </a:spcAft>
              <a:buClr>
                <a:srgbClr val="000000"/>
              </a:buClr>
              <a:buSzPts val="1100"/>
              <a:buFont typeface="Calibri"/>
              <a:buNone/>
            </a:pPr>
            <a:r>
              <a:rPr lang="en-US" sz="1100" dirty="0">
                <a:solidFill>
                  <a:srgbClr val="000000"/>
                </a:solidFill>
                <a:latin typeface="Calibri"/>
                <a:ea typeface="Calibri"/>
                <a:cs typeface="Calibri"/>
                <a:sym typeface="Calibri"/>
              </a:rPr>
              <a:t> </a:t>
            </a:r>
            <a:endParaRPr dirty="0"/>
          </a:p>
          <a:p>
            <a:pPr marL="0" lvl="0" indent="0" algn="l" rtl="0">
              <a:spcBef>
                <a:spcPts val="0"/>
              </a:spcBef>
              <a:spcAft>
                <a:spcPts val="0"/>
              </a:spcAft>
              <a:buClr>
                <a:srgbClr val="000000"/>
              </a:buClr>
              <a:buSzPts val="1100"/>
              <a:buFont typeface="Calibri"/>
              <a:buNone/>
            </a:pPr>
            <a:r>
              <a:rPr lang="en-US" sz="1100" dirty="0">
                <a:solidFill>
                  <a:srgbClr val="000000"/>
                </a:solidFill>
                <a:latin typeface="Calibri"/>
                <a:ea typeface="Calibri"/>
                <a:cs typeface="Calibri"/>
                <a:sym typeface="Calibri"/>
              </a:rPr>
              <a:t>Drugs that slow down metabolism inhibit the metabolism of drugs. This causes other drugs to be metabolized and removed from the system more slowly, which:</a:t>
            </a:r>
            <a:endParaRPr dirty="0"/>
          </a:p>
          <a:p>
            <a:pPr marL="0" lvl="0" indent="-69850" algn="l" rtl="0">
              <a:spcBef>
                <a:spcPts val="0"/>
              </a:spcBef>
              <a:spcAft>
                <a:spcPts val="0"/>
              </a:spcAft>
              <a:buClr>
                <a:srgbClr val="000000"/>
              </a:buClr>
              <a:buSzPts val="1100"/>
              <a:buFont typeface="Noto Sans Symbols"/>
              <a:buChar char="∙"/>
            </a:pPr>
            <a:r>
              <a:rPr lang="en-US" sz="1100" dirty="0">
                <a:solidFill>
                  <a:srgbClr val="000000"/>
                </a:solidFill>
                <a:latin typeface="Calibri"/>
                <a:ea typeface="Calibri"/>
                <a:cs typeface="Calibri"/>
                <a:sym typeface="Calibri"/>
              </a:rPr>
              <a:t>Increases the amount of other drugs in the body</a:t>
            </a:r>
            <a:endParaRPr dirty="0"/>
          </a:p>
          <a:p>
            <a:pPr marL="0" lvl="0" indent="-69850" algn="l" rtl="0">
              <a:spcBef>
                <a:spcPts val="0"/>
              </a:spcBef>
              <a:spcAft>
                <a:spcPts val="0"/>
              </a:spcAft>
              <a:buClr>
                <a:srgbClr val="000000"/>
              </a:buClr>
              <a:buSzPts val="1100"/>
              <a:buFont typeface="Noto Sans Symbols"/>
              <a:buChar char="∙"/>
            </a:pPr>
            <a:r>
              <a:rPr lang="en-US" sz="1100" dirty="0">
                <a:solidFill>
                  <a:srgbClr val="000000"/>
                </a:solidFill>
                <a:latin typeface="Calibri"/>
                <a:ea typeface="Calibri"/>
                <a:cs typeface="Calibri"/>
                <a:sym typeface="Calibri"/>
              </a:rPr>
              <a:t>Increases how long other drugs stay in bloodstream</a:t>
            </a:r>
            <a:endParaRPr dirty="0"/>
          </a:p>
          <a:p>
            <a:pPr marL="0" lvl="0" indent="0" algn="l" rtl="0">
              <a:spcBef>
                <a:spcPts val="0"/>
              </a:spcBef>
              <a:spcAft>
                <a:spcPts val="0"/>
              </a:spcAft>
              <a:buClr>
                <a:srgbClr val="000000"/>
              </a:buClr>
              <a:buSzPts val="1100"/>
              <a:buFont typeface="Calibri"/>
              <a:buNone/>
            </a:pPr>
            <a:r>
              <a:rPr lang="en-US" sz="1100" dirty="0">
                <a:solidFill>
                  <a:srgbClr val="000000"/>
                </a:solidFill>
                <a:latin typeface="Calibri"/>
                <a:ea typeface="Calibri"/>
                <a:cs typeface="Calibri"/>
                <a:sym typeface="Calibri"/>
              </a:rPr>
              <a:t> </a:t>
            </a:r>
            <a:endParaRPr dirty="0"/>
          </a:p>
          <a:p>
            <a:pPr marL="0" lvl="0" indent="0" algn="l" rtl="0">
              <a:spcBef>
                <a:spcPts val="0"/>
              </a:spcBef>
              <a:spcAft>
                <a:spcPts val="0"/>
              </a:spcAft>
              <a:buClr>
                <a:srgbClr val="000000"/>
              </a:buClr>
              <a:buSzPts val="1100"/>
              <a:buFont typeface="Calibri"/>
              <a:buNone/>
            </a:pPr>
            <a:r>
              <a:rPr lang="en-US" sz="1100" dirty="0">
                <a:solidFill>
                  <a:srgbClr val="000000"/>
                </a:solidFill>
                <a:latin typeface="Calibri"/>
                <a:ea typeface="Calibri"/>
                <a:cs typeface="Calibri"/>
                <a:sym typeface="Calibri"/>
              </a:rPr>
              <a:t>Individuals taking drugs that slow down liver enzymes should talk to their providers about adjusting doses of other medications. </a:t>
            </a:r>
            <a:endParaRPr dirty="0"/>
          </a:p>
          <a:p>
            <a:pPr marL="0" lvl="0" indent="0" algn="l" rtl="0">
              <a:spcBef>
                <a:spcPts val="0"/>
              </a:spcBef>
              <a:spcAft>
                <a:spcPts val="0"/>
              </a:spcAft>
              <a:buClr>
                <a:srgbClr val="000000"/>
              </a:buClr>
              <a:buSzPts val="1100"/>
              <a:buFont typeface="Calibri"/>
              <a:buNone/>
            </a:pPr>
            <a:r>
              <a:rPr lang="en-US" sz="1100" dirty="0">
                <a:solidFill>
                  <a:srgbClr val="000000"/>
                </a:solidFill>
                <a:latin typeface="Calibri"/>
                <a:ea typeface="Calibri"/>
                <a:cs typeface="Calibri"/>
                <a:sym typeface="Calibri"/>
              </a:rPr>
              <a:t> </a:t>
            </a:r>
            <a:endParaRPr dirty="0"/>
          </a:p>
          <a:p>
            <a:pPr marL="0" lvl="0" indent="0" algn="l" rtl="0">
              <a:spcBef>
                <a:spcPts val="0"/>
              </a:spcBef>
              <a:spcAft>
                <a:spcPts val="0"/>
              </a:spcAft>
              <a:buClr>
                <a:srgbClr val="000000"/>
              </a:buClr>
              <a:buSzPts val="1100"/>
              <a:buFont typeface="Calibri"/>
              <a:buNone/>
            </a:pPr>
            <a:r>
              <a:rPr lang="en-US" sz="1100" dirty="0">
                <a:solidFill>
                  <a:srgbClr val="000000"/>
                </a:solidFill>
                <a:latin typeface="Calibri"/>
                <a:ea typeface="Calibri"/>
                <a:cs typeface="Calibri"/>
                <a:sym typeface="Calibri"/>
              </a:rPr>
              <a:t>Drugs that speed up metabolism get rid of drugs faster. This can be useful in HIV treatment, for example, </a:t>
            </a:r>
            <a:r>
              <a:rPr lang="en-US" sz="1100" dirty="0" err="1">
                <a:solidFill>
                  <a:srgbClr val="000000"/>
                </a:solidFill>
                <a:latin typeface="Calibri"/>
                <a:ea typeface="Calibri"/>
                <a:cs typeface="Calibri"/>
                <a:sym typeface="Calibri"/>
              </a:rPr>
              <a:t>Norvir</a:t>
            </a:r>
            <a:r>
              <a:rPr lang="en-US" sz="1100" dirty="0">
                <a:solidFill>
                  <a:srgbClr val="000000"/>
                </a:solidFill>
                <a:latin typeface="Calibri"/>
                <a:ea typeface="Calibri"/>
                <a:cs typeface="Calibri"/>
                <a:sym typeface="Calibri"/>
              </a:rPr>
              <a:t> (ritonavir), a PI, makes liver enzymes work more slowly. It boosts levels of other PIs like </a:t>
            </a:r>
            <a:r>
              <a:rPr lang="en-US" sz="1100" dirty="0" err="1">
                <a:solidFill>
                  <a:srgbClr val="000000"/>
                </a:solidFill>
                <a:latin typeface="Calibri"/>
                <a:ea typeface="Calibri"/>
                <a:cs typeface="Calibri"/>
                <a:sym typeface="Calibri"/>
              </a:rPr>
              <a:t>Reyataz</a:t>
            </a:r>
            <a:r>
              <a:rPr lang="en-US" sz="1100" dirty="0">
                <a:solidFill>
                  <a:srgbClr val="000000"/>
                </a:solidFill>
                <a:latin typeface="Calibri"/>
                <a:ea typeface="Calibri"/>
                <a:cs typeface="Calibri"/>
                <a:sym typeface="Calibri"/>
              </a:rPr>
              <a:t> (</a:t>
            </a:r>
            <a:r>
              <a:rPr lang="en-US" sz="1100" dirty="0" err="1">
                <a:solidFill>
                  <a:srgbClr val="000000"/>
                </a:solidFill>
                <a:latin typeface="Calibri"/>
                <a:ea typeface="Calibri"/>
                <a:cs typeface="Calibri"/>
                <a:sym typeface="Calibri"/>
              </a:rPr>
              <a:t>atazanavir</a:t>
            </a:r>
            <a:r>
              <a:rPr lang="en-US" sz="1100" dirty="0">
                <a:solidFill>
                  <a:srgbClr val="000000"/>
                </a:solidFill>
                <a:latin typeface="Calibri"/>
                <a:ea typeface="Calibri"/>
                <a:cs typeface="Calibri"/>
                <a:sym typeface="Calibri"/>
              </a:rPr>
              <a:t>); the amount of </a:t>
            </a:r>
            <a:r>
              <a:rPr lang="en-US" sz="1100" dirty="0" err="1">
                <a:solidFill>
                  <a:srgbClr val="000000"/>
                </a:solidFill>
                <a:latin typeface="Calibri"/>
                <a:ea typeface="Calibri"/>
                <a:cs typeface="Calibri"/>
                <a:sym typeface="Calibri"/>
              </a:rPr>
              <a:t>Reyataz</a:t>
            </a:r>
            <a:r>
              <a:rPr lang="en-US" sz="1100" dirty="0">
                <a:solidFill>
                  <a:srgbClr val="000000"/>
                </a:solidFill>
                <a:latin typeface="Calibri"/>
                <a:ea typeface="Calibri"/>
                <a:cs typeface="Calibri"/>
                <a:sym typeface="Calibri"/>
              </a:rPr>
              <a:t> in the blood becomes higher than it would be without </a:t>
            </a:r>
            <a:r>
              <a:rPr lang="en-US" sz="1100" dirty="0" err="1">
                <a:solidFill>
                  <a:srgbClr val="000000"/>
                </a:solidFill>
                <a:latin typeface="Calibri"/>
                <a:ea typeface="Calibri"/>
                <a:cs typeface="Calibri"/>
                <a:sym typeface="Calibri"/>
              </a:rPr>
              <a:t>Norvir</a:t>
            </a:r>
            <a:r>
              <a:rPr lang="en-US" sz="1100" dirty="0">
                <a:solidFill>
                  <a:srgbClr val="000000"/>
                </a:solidFill>
                <a:latin typeface="Calibri"/>
                <a:ea typeface="Calibri"/>
                <a:cs typeface="Calibri"/>
                <a:sym typeface="Calibri"/>
              </a:rPr>
              <a:t>. This reduces the chance of developing resistance. However, </a:t>
            </a:r>
            <a:r>
              <a:rPr lang="en-US" sz="1100" dirty="0" err="1">
                <a:solidFill>
                  <a:srgbClr val="000000"/>
                </a:solidFill>
                <a:latin typeface="Calibri"/>
                <a:ea typeface="Calibri"/>
                <a:cs typeface="Calibri"/>
                <a:sym typeface="Calibri"/>
              </a:rPr>
              <a:t>Norvir</a:t>
            </a:r>
            <a:r>
              <a:rPr lang="en-US" sz="1100" dirty="0">
                <a:solidFill>
                  <a:srgbClr val="000000"/>
                </a:solidFill>
                <a:latin typeface="Calibri"/>
                <a:ea typeface="Calibri"/>
                <a:cs typeface="Calibri"/>
                <a:sym typeface="Calibri"/>
              </a:rPr>
              <a:t> can cause other types of drugs to have higher levels in the blood. These increased blood levels of drugs can cause overdoses or increase side effects including:</a:t>
            </a:r>
            <a:endParaRPr dirty="0"/>
          </a:p>
          <a:p>
            <a:pPr marL="0" lvl="0" indent="0" algn="l" rtl="0">
              <a:spcBef>
                <a:spcPts val="0"/>
              </a:spcBef>
              <a:spcAft>
                <a:spcPts val="0"/>
              </a:spcAft>
              <a:buClr>
                <a:srgbClr val="000000"/>
              </a:buClr>
              <a:buSzPts val="1100"/>
              <a:buFont typeface="Calibri"/>
              <a:buNone/>
            </a:pPr>
            <a:r>
              <a:rPr lang="en-US" sz="1100" dirty="0">
                <a:solidFill>
                  <a:srgbClr val="000000"/>
                </a:solidFill>
                <a:latin typeface="Calibri"/>
                <a:ea typeface="Calibri"/>
                <a:cs typeface="Calibri"/>
                <a:sym typeface="Calibri"/>
              </a:rPr>
              <a:t> </a:t>
            </a:r>
            <a:endParaRPr dirty="0"/>
          </a:p>
          <a:p>
            <a:pPr marL="0" lvl="0" indent="0" algn="l" rtl="0">
              <a:spcBef>
                <a:spcPts val="0"/>
              </a:spcBef>
              <a:spcAft>
                <a:spcPts val="0"/>
              </a:spcAft>
              <a:buClr>
                <a:srgbClr val="000000"/>
              </a:buClr>
              <a:buSzPts val="1100"/>
              <a:buFont typeface="Calibri"/>
              <a:buNone/>
            </a:pPr>
            <a:r>
              <a:rPr lang="en-US" sz="1100" dirty="0" err="1">
                <a:solidFill>
                  <a:srgbClr val="000000"/>
                </a:solidFill>
                <a:latin typeface="Calibri"/>
                <a:ea typeface="Calibri"/>
                <a:cs typeface="Calibri"/>
                <a:sym typeface="Calibri"/>
              </a:rPr>
              <a:t>Enducer</a:t>
            </a:r>
            <a:r>
              <a:rPr lang="en-US" sz="1100" dirty="0">
                <a:solidFill>
                  <a:srgbClr val="000000"/>
                </a:solidFill>
                <a:latin typeface="Calibri"/>
                <a:ea typeface="Calibri"/>
                <a:cs typeface="Calibri"/>
                <a:sym typeface="Calibri"/>
              </a:rPr>
              <a:t> = causes or induces breakdown/reduces concentration</a:t>
            </a:r>
            <a:endParaRPr dirty="0"/>
          </a:p>
          <a:p>
            <a:pPr marL="0" lvl="0" indent="0" algn="l" rtl="0">
              <a:spcBef>
                <a:spcPts val="0"/>
              </a:spcBef>
              <a:spcAft>
                <a:spcPts val="0"/>
              </a:spcAft>
              <a:buClr>
                <a:srgbClr val="000000"/>
              </a:buClr>
              <a:buSzPts val="1100"/>
              <a:buFont typeface="Calibri"/>
              <a:buNone/>
            </a:pPr>
            <a:r>
              <a:rPr lang="en-US" sz="1100" dirty="0">
                <a:solidFill>
                  <a:srgbClr val="000000"/>
                </a:solidFill>
                <a:latin typeface="Calibri"/>
                <a:ea typeface="Calibri"/>
                <a:cs typeface="Calibri"/>
                <a:sym typeface="Calibri"/>
              </a:rPr>
              <a:t>Inhibitor = stops/slows down a drug from breaking down so drug concentration builds up</a:t>
            </a:r>
            <a:endParaRPr dirty="0"/>
          </a:p>
          <a:p>
            <a:pPr marL="0" lvl="0" indent="0" algn="l" rtl="0">
              <a:spcBef>
                <a:spcPts val="0"/>
              </a:spcBef>
              <a:spcAft>
                <a:spcPts val="0"/>
              </a:spcAft>
              <a:buSzPts val="1100"/>
              <a:buNone/>
            </a:pPr>
            <a:endParaRPr sz="1100" b="1" dirty="0"/>
          </a:p>
          <a:p>
            <a:pPr marL="0" lvl="0" indent="0" algn="l" rtl="0">
              <a:spcBef>
                <a:spcPts val="0"/>
              </a:spcBef>
              <a:spcAft>
                <a:spcPts val="0"/>
              </a:spcAft>
              <a:buNone/>
            </a:pPr>
            <a:endParaRPr sz="1100" b="1" dirty="0"/>
          </a:p>
        </p:txBody>
      </p:sp>
      <p:sp>
        <p:nvSpPr>
          <p:cNvPr id="236" name="Google Shape;236;p11:notes"/>
          <p:cNvSpPr txBox="1"/>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a:solidFill>
                  <a:srgbClr val="000000"/>
                </a:solidFill>
                <a:latin typeface="Arial"/>
                <a:ea typeface="Arial"/>
                <a:cs typeface="Arial"/>
                <a:sym typeface="Arial"/>
              </a:rPr>
              <a:t>Medication and Drug Interactions</a:t>
            </a:r>
            <a:endParaRPr/>
          </a:p>
        </p:txBody>
      </p:sp>
    </p:spTree>
    <p:extLst>
      <p:ext uri="{BB962C8B-B14F-4D97-AF65-F5344CB8AC3E}">
        <p14:creationId xmlns:p14="http://schemas.microsoft.com/office/powerpoint/2010/main" val="1252165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2:notes"/>
          <p:cNvSpPr>
            <a:spLocks noGrp="1" noRot="1" noChangeAspect="1"/>
          </p:cNvSpPr>
          <p:nvPr>
            <p:ph type="sldImg" idx="2"/>
          </p:nvPr>
        </p:nvSpPr>
        <p:spPr>
          <a:xfrm>
            <a:off x="127635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5" name="Google Shape;245;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dirty="0"/>
              <a:t>There is a long list of prescription, over-the-counter, complementary, and recreational drugs that may have major interactions with HIV medications. Food and beverages can also change the way HIV drugs are broken down in the body. Here are a few examples:</a:t>
            </a:r>
            <a:endParaRPr dirty="0"/>
          </a:p>
          <a:p>
            <a:pPr marL="0" lvl="0" indent="0" algn="l" rtl="0">
              <a:spcBef>
                <a:spcPts val="0"/>
              </a:spcBef>
              <a:spcAft>
                <a:spcPts val="0"/>
              </a:spcAft>
              <a:buSzPts val="1800"/>
              <a:buNone/>
            </a:pPr>
            <a:endParaRPr dirty="0"/>
          </a:p>
          <a:p>
            <a:pPr marL="0" lvl="0" indent="0" algn="l" rtl="0">
              <a:spcBef>
                <a:spcPts val="0"/>
              </a:spcBef>
              <a:spcAft>
                <a:spcPts val="0"/>
              </a:spcAft>
              <a:buNone/>
            </a:pPr>
            <a:r>
              <a:rPr lang="en-US" dirty="0"/>
              <a:t>Birth control pills containing </a:t>
            </a:r>
            <a:r>
              <a:rPr lang="en-US" dirty="0" err="1"/>
              <a:t>ethinyl</a:t>
            </a:r>
            <a:r>
              <a:rPr lang="en-US" dirty="0"/>
              <a:t> estradiol (a form of estrogen) can interact with HIV drugs. This can make the birth control pills less effective and increase the chances of pregnancy. Clients may need to talk with their provider about switching to or adding another form of birth control.</a:t>
            </a:r>
            <a:endParaRPr dirty="0"/>
          </a:p>
          <a:p>
            <a:pPr marL="0" lvl="0" indent="0" algn="l" rtl="0">
              <a:spcBef>
                <a:spcPts val="0"/>
              </a:spcBef>
              <a:spcAft>
                <a:spcPts val="0"/>
              </a:spcAft>
              <a:buSzPts val="1800"/>
              <a:buNone/>
            </a:pPr>
            <a:endParaRPr dirty="0"/>
          </a:p>
          <a:p>
            <a:pPr marL="0" lvl="0" indent="0" algn="l" rtl="0">
              <a:spcBef>
                <a:spcPts val="0"/>
              </a:spcBef>
              <a:spcAft>
                <a:spcPts val="0"/>
              </a:spcAft>
              <a:buNone/>
            </a:pPr>
            <a:r>
              <a:rPr lang="en-US" dirty="0"/>
              <a:t>Many people with HIV use complementary therapies such as vitamins or herbs. While most of these have not been studied with HIV drugs, St. John's Wort (an herbal anti-depressant) and garlic supplements have been shown to affect the levels of some HIV drugs. St. John's Wort and garlic supplements should not be taken with any PIs or NNRTIs. Clients should discuss any vitamins, herbs, or supplements they take with their health care provider. </a:t>
            </a:r>
            <a:endParaRPr dirty="0"/>
          </a:p>
          <a:p>
            <a:pPr marL="0" lvl="0" indent="0" algn="l" rtl="0">
              <a:spcBef>
                <a:spcPts val="0"/>
              </a:spcBef>
              <a:spcAft>
                <a:spcPts val="0"/>
              </a:spcAft>
              <a:buSzPts val="1800"/>
              <a:buNone/>
            </a:pPr>
            <a:endParaRPr dirty="0"/>
          </a:p>
          <a:p>
            <a:pPr marL="0" lvl="0" indent="0" algn="l" rtl="0">
              <a:spcBef>
                <a:spcPts val="0"/>
              </a:spcBef>
              <a:spcAft>
                <a:spcPts val="0"/>
              </a:spcAft>
              <a:buNone/>
            </a:pPr>
            <a:endParaRPr dirty="0"/>
          </a:p>
        </p:txBody>
      </p:sp>
      <p:sp>
        <p:nvSpPr>
          <p:cNvPr id="246" name="Google Shape;246;p12:notes"/>
          <p:cNvSpPr txBox="1"/>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a:solidFill>
                  <a:srgbClr val="000000"/>
                </a:solidFill>
                <a:latin typeface="Arial"/>
                <a:ea typeface="Arial"/>
                <a:cs typeface="Arial"/>
                <a:sym typeface="Arial"/>
              </a:rPr>
              <a:t>Medication and Drug Interactions</a:t>
            </a:r>
            <a:endParaRPr/>
          </a:p>
        </p:txBody>
      </p:sp>
    </p:spTree>
    <p:extLst>
      <p:ext uri="{BB962C8B-B14F-4D97-AF65-F5344CB8AC3E}">
        <p14:creationId xmlns:p14="http://schemas.microsoft.com/office/powerpoint/2010/main" val="3136693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5" name="Google Shape;255;p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n-US" sz="1100" dirty="0"/>
              <a:t>Review the slide. There are certain classes of drugs used to treat some medical conditions that are more likely to interact with HIV drugs. Not all drugs in these classes will cause problems. Note: this is not a complete list; other classes of drugs may also cause interactions.</a:t>
            </a:r>
            <a:endParaRPr dirty="0"/>
          </a:p>
          <a:p>
            <a:pPr marL="0" lvl="0" indent="0" algn="l" rtl="0">
              <a:spcBef>
                <a:spcPts val="0"/>
              </a:spcBef>
              <a:spcAft>
                <a:spcPts val="0"/>
              </a:spcAft>
              <a:buSzPts val="1100"/>
              <a:buNone/>
            </a:pPr>
            <a:endParaRPr sz="1100" dirty="0"/>
          </a:p>
          <a:p>
            <a:pPr marL="0" lvl="0" indent="0" algn="l" rtl="0">
              <a:spcBef>
                <a:spcPts val="0"/>
              </a:spcBef>
              <a:spcAft>
                <a:spcPts val="0"/>
              </a:spcAft>
              <a:buSzPts val="1100"/>
              <a:buNone/>
            </a:pPr>
            <a:r>
              <a:rPr lang="en-US" sz="1100" dirty="0"/>
              <a:t>There is no way that the average person can keep up with all of these possible medication interactions. </a:t>
            </a:r>
            <a:endParaRPr dirty="0"/>
          </a:p>
          <a:p>
            <a:pPr marL="0" lvl="0" indent="0" algn="l" rtl="0">
              <a:spcBef>
                <a:spcPts val="0"/>
              </a:spcBef>
              <a:spcAft>
                <a:spcPts val="0"/>
              </a:spcAft>
              <a:buSzPts val="1100"/>
              <a:buNone/>
            </a:pPr>
            <a:endParaRPr sz="1100" dirty="0"/>
          </a:p>
          <a:p>
            <a:pPr marL="0" lvl="0" indent="0" algn="l" rtl="0">
              <a:spcBef>
                <a:spcPts val="0"/>
              </a:spcBef>
              <a:spcAft>
                <a:spcPts val="0"/>
              </a:spcAft>
              <a:buSzPts val="1100"/>
              <a:buNone/>
            </a:pPr>
            <a:r>
              <a:rPr lang="en-US" sz="1100" dirty="0"/>
              <a:t>Ask, “What should a client do?”</a:t>
            </a:r>
            <a:endParaRPr dirty="0"/>
          </a:p>
          <a:p>
            <a:pPr marL="0" lvl="0" indent="0" algn="l" rtl="0">
              <a:spcBef>
                <a:spcPts val="0"/>
              </a:spcBef>
              <a:spcAft>
                <a:spcPts val="0"/>
              </a:spcAft>
              <a:buSzPts val="1100"/>
              <a:buNone/>
            </a:pPr>
            <a:endParaRPr sz="1100" dirty="0"/>
          </a:p>
          <a:p>
            <a:pPr marL="0" lvl="0" indent="0" algn="l" rtl="0">
              <a:spcBef>
                <a:spcPts val="0"/>
              </a:spcBef>
              <a:spcAft>
                <a:spcPts val="0"/>
              </a:spcAft>
              <a:buSzPts val="1100"/>
              <a:buNone/>
            </a:pPr>
            <a:r>
              <a:rPr lang="en-US" sz="1100" dirty="0"/>
              <a:t>They should always talk to their doctor and pharmacist to discuss any potential interactions. </a:t>
            </a:r>
            <a:endParaRPr dirty="0"/>
          </a:p>
        </p:txBody>
      </p:sp>
      <p:sp>
        <p:nvSpPr>
          <p:cNvPr id="256" name="Google Shape;256;p13:notes"/>
          <p:cNvSpPr txBox="1"/>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a:solidFill>
                  <a:srgbClr val="000000"/>
                </a:solidFill>
                <a:latin typeface="Arial"/>
                <a:ea typeface="Arial"/>
                <a:cs typeface="Arial"/>
                <a:sym typeface="Arial"/>
              </a:rPr>
              <a:t>Medication and Drug Interactions</a:t>
            </a:r>
            <a:endParaRPr/>
          </a:p>
        </p:txBody>
      </p:sp>
    </p:spTree>
    <p:extLst>
      <p:ext uri="{BB962C8B-B14F-4D97-AF65-F5344CB8AC3E}">
        <p14:creationId xmlns:p14="http://schemas.microsoft.com/office/powerpoint/2010/main" val="3229475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3" name="Google Shape;263;p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dirty="0"/>
              <a:t>Review the slide. </a:t>
            </a:r>
            <a:endParaRPr dirty="0"/>
          </a:p>
          <a:p>
            <a:pPr marL="0" lvl="0" indent="0" algn="l" rtl="0">
              <a:spcBef>
                <a:spcPts val="0"/>
              </a:spcBef>
              <a:spcAft>
                <a:spcPts val="0"/>
              </a:spcAft>
              <a:buSzPts val="1800"/>
              <a:buNone/>
            </a:pPr>
            <a:endParaRPr dirty="0"/>
          </a:p>
          <a:p>
            <a:pPr marL="0" lvl="0" indent="0" algn="l" rtl="0">
              <a:spcBef>
                <a:spcPts val="0"/>
              </a:spcBef>
              <a:spcAft>
                <a:spcPts val="0"/>
              </a:spcAft>
              <a:buSzPts val="1800"/>
              <a:buNone/>
            </a:pPr>
            <a:r>
              <a:rPr lang="en-US" dirty="0"/>
              <a:t>There have been reports of overdoses, some fatal, caused by taking recreational drugs (street drugs) and HIV drugs. Interactions between ecstasy or amphetamines (crystal meth, speed) and PIs are particularly dangerous.</a:t>
            </a:r>
            <a:endParaRPr dirty="0"/>
          </a:p>
          <a:p>
            <a:pPr marL="0" lvl="0" indent="0" algn="l" rtl="0">
              <a:spcBef>
                <a:spcPts val="0"/>
              </a:spcBef>
              <a:spcAft>
                <a:spcPts val="0"/>
              </a:spcAft>
              <a:buSzPts val="1800"/>
              <a:buNone/>
            </a:pPr>
            <a:endParaRPr dirty="0"/>
          </a:p>
          <a:p>
            <a:pPr marL="0" lvl="0" indent="0" algn="l" rtl="0">
              <a:spcBef>
                <a:spcPts val="0"/>
              </a:spcBef>
              <a:spcAft>
                <a:spcPts val="0"/>
              </a:spcAft>
              <a:buSzPts val="1800"/>
              <a:buNone/>
            </a:pPr>
            <a:r>
              <a:rPr lang="en-US" dirty="0"/>
              <a:t>Alcohol affects body processes and is often responsible for drug interactions. Combining alcohol and certain HIV drugs like </a:t>
            </a:r>
            <a:r>
              <a:rPr lang="en-US" dirty="0" err="1"/>
              <a:t>Videx</a:t>
            </a:r>
            <a:r>
              <a:rPr lang="en-US" dirty="0"/>
              <a:t> can increase the risk of developing pancreatitis (inflammation of the pancreas).</a:t>
            </a:r>
            <a:endParaRPr dirty="0"/>
          </a:p>
          <a:p>
            <a:pPr marL="0" lvl="0" indent="0" algn="l" rtl="0">
              <a:spcBef>
                <a:spcPts val="0"/>
              </a:spcBef>
              <a:spcAft>
                <a:spcPts val="0"/>
              </a:spcAft>
              <a:buSzPts val="1800"/>
              <a:buNone/>
            </a:pPr>
            <a:endParaRPr dirty="0"/>
          </a:p>
          <a:p>
            <a:pPr marL="0" lvl="0" indent="0" algn="l" rtl="0">
              <a:spcBef>
                <a:spcPts val="0"/>
              </a:spcBef>
              <a:spcAft>
                <a:spcPts val="0"/>
              </a:spcAft>
              <a:buSzPts val="1800"/>
              <a:buNone/>
            </a:pPr>
            <a:r>
              <a:rPr lang="en-US" dirty="0"/>
              <a:t>Methadone and buprenorphine can interact with many HIV drugs. It is important that the opioid treatment program and the HIV health care provider know what medications a patient is taking. This way necessary adjustments can be made to ensure the person receives enough methadone or buprenorphine to prevent withdrawal symptoms, and enough HIV drugs to fight the virus effectively.</a:t>
            </a:r>
            <a:endParaRPr dirty="0"/>
          </a:p>
          <a:p>
            <a:pPr marL="0" lvl="0" indent="0" algn="l" rtl="0">
              <a:spcBef>
                <a:spcPts val="0"/>
              </a:spcBef>
              <a:spcAft>
                <a:spcPts val="0"/>
              </a:spcAft>
              <a:buSzPts val="1800"/>
              <a:buNone/>
            </a:pPr>
            <a:endParaRPr dirty="0"/>
          </a:p>
          <a:p>
            <a:pPr marL="0" lvl="0" indent="0" algn="l" rtl="0">
              <a:spcBef>
                <a:spcPts val="0"/>
              </a:spcBef>
              <a:spcAft>
                <a:spcPts val="0"/>
              </a:spcAft>
              <a:buSzPts val="1800"/>
              <a:buNone/>
            </a:pPr>
            <a:r>
              <a:rPr lang="en-US" dirty="0"/>
              <a:t>People are not always ready to get treatment for their substance use. Ask, “What can we tell them, or how can we encourage them?”</a:t>
            </a:r>
            <a:endParaRPr dirty="0"/>
          </a:p>
          <a:p>
            <a:pPr marL="0" lvl="0" indent="0" algn="l" rtl="0">
              <a:spcBef>
                <a:spcPts val="0"/>
              </a:spcBef>
              <a:spcAft>
                <a:spcPts val="0"/>
              </a:spcAft>
              <a:buNone/>
            </a:pPr>
            <a:r>
              <a:rPr lang="en-US" dirty="0"/>
              <a:t>Use harm reduction principles</a:t>
            </a:r>
            <a:endParaRPr dirty="0"/>
          </a:p>
          <a:p>
            <a:pPr marL="0" lvl="0" indent="0" algn="l" rtl="0">
              <a:spcBef>
                <a:spcPts val="0"/>
              </a:spcBef>
              <a:spcAft>
                <a:spcPts val="0"/>
              </a:spcAft>
              <a:buNone/>
            </a:pPr>
            <a:r>
              <a:rPr lang="en-US" dirty="0"/>
              <a:t>Encourage them to be honest with their doctor so they can be placed on the right regimen</a:t>
            </a:r>
            <a:endParaRPr dirty="0"/>
          </a:p>
          <a:p>
            <a:pPr marL="0" lvl="0" indent="0" algn="l" rtl="0">
              <a:spcBef>
                <a:spcPts val="0"/>
              </a:spcBef>
              <a:spcAft>
                <a:spcPts val="0"/>
              </a:spcAft>
              <a:buNone/>
            </a:pPr>
            <a:r>
              <a:rPr lang="en-US" dirty="0"/>
              <a:t>Offer to assist them with resources (connecting them to in-patient services, support groups, etc.) </a:t>
            </a:r>
            <a:endParaRPr dirty="0"/>
          </a:p>
          <a:p>
            <a:pPr marL="0" lvl="0" indent="0" algn="l" rtl="0">
              <a:spcBef>
                <a:spcPts val="0"/>
              </a:spcBef>
              <a:spcAft>
                <a:spcPts val="0"/>
              </a:spcAft>
              <a:buNone/>
            </a:pPr>
            <a:endParaRPr dirty="0"/>
          </a:p>
          <a:p>
            <a:pPr marL="0" lvl="0" indent="0" algn="l" rtl="0">
              <a:spcBef>
                <a:spcPts val="0"/>
              </a:spcBef>
              <a:spcAft>
                <a:spcPts val="0"/>
              </a:spcAft>
              <a:buSzPts val="1800"/>
              <a:buNone/>
            </a:pPr>
            <a:r>
              <a:rPr lang="en-US" dirty="0"/>
              <a:t>Ask, “What are some ways to avoid drug interactions?” </a:t>
            </a:r>
            <a:endParaRPr dirty="0"/>
          </a:p>
          <a:p>
            <a:pPr marL="0" lvl="0" indent="0" algn="l" rtl="0">
              <a:spcBef>
                <a:spcPts val="0"/>
              </a:spcBef>
              <a:spcAft>
                <a:spcPts val="0"/>
              </a:spcAft>
              <a:buSzPts val="1800"/>
              <a:buNone/>
            </a:pPr>
            <a:endParaRPr dirty="0"/>
          </a:p>
          <a:p>
            <a:pPr marL="0" lvl="0" indent="0" algn="l" rtl="0">
              <a:spcBef>
                <a:spcPts val="0"/>
              </a:spcBef>
              <a:spcAft>
                <a:spcPts val="0"/>
              </a:spcAft>
              <a:buSzPts val="1800"/>
              <a:buNone/>
            </a:pPr>
            <a:r>
              <a:rPr lang="en-US" dirty="0"/>
              <a:t>Take answers, then review the next slide. </a:t>
            </a:r>
            <a:endParaRPr dirty="0"/>
          </a:p>
        </p:txBody>
      </p:sp>
      <p:sp>
        <p:nvSpPr>
          <p:cNvPr id="264" name="Google Shape;264;p14:notes"/>
          <p:cNvSpPr txBox="1"/>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a:solidFill>
                  <a:srgbClr val="000000"/>
                </a:solidFill>
                <a:latin typeface="Arial"/>
                <a:ea typeface="Arial"/>
                <a:cs typeface="Arial"/>
                <a:sym typeface="Arial"/>
              </a:rPr>
              <a:t>Medication and Drug Interactions</a:t>
            </a:r>
            <a:endParaRPr/>
          </a:p>
        </p:txBody>
      </p:sp>
    </p:spTree>
    <p:extLst>
      <p:ext uri="{BB962C8B-B14F-4D97-AF65-F5344CB8AC3E}">
        <p14:creationId xmlns:p14="http://schemas.microsoft.com/office/powerpoint/2010/main" val="3210429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5" name="Google Shape;275;p1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800"/>
              <a:buNone/>
            </a:pPr>
            <a:r>
              <a:rPr lang="en-US"/>
              <a:t>Review the slide. </a:t>
            </a:r>
            <a:endParaRPr sz="1600"/>
          </a:p>
          <a:p>
            <a:pPr marL="0" lvl="0" indent="0" algn="l" rtl="0">
              <a:spcBef>
                <a:spcPts val="0"/>
              </a:spcBef>
              <a:spcAft>
                <a:spcPts val="0"/>
              </a:spcAft>
              <a:buNone/>
            </a:pPr>
            <a:endParaRPr sz="1600"/>
          </a:p>
        </p:txBody>
      </p:sp>
      <p:sp>
        <p:nvSpPr>
          <p:cNvPr id="276" name="Google Shape;276;p15:notes"/>
          <p:cNvSpPr txBox="1"/>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a:solidFill>
                  <a:srgbClr val="000000"/>
                </a:solidFill>
                <a:latin typeface="Arial"/>
                <a:ea typeface="Arial"/>
                <a:cs typeface="Arial"/>
                <a:sym typeface="Arial"/>
              </a:rPr>
              <a:t>Medication and Drug Interactions</a:t>
            </a:r>
            <a:endParaRPr/>
          </a:p>
        </p:txBody>
      </p:sp>
    </p:spTree>
    <p:extLst>
      <p:ext uri="{BB962C8B-B14F-4D97-AF65-F5344CB8AC3E}">
        <p14:creationId xmlns:p14="http://schemas.microsoft.com/office/powerpoint/2010/main" val="29145494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2" name="Google Shape;282;p1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400"/>
              <a:buNone/>
            </a:pPr>
            <a:r>
              <a:rPr lang="en-US" sz="1400"/>
              <a:t>Review the slide. </a:t>
            </a:r>
            <a:endParaRPr/>
          </a:p>
          <a:p>
            <a:pPr marL="0" lvl="0" indent="0" algn="l" rtl="0">
              <a:spcBef>
                <a:spcPts val="0"/>
              </a:spcBef>
              <a:spcAft>
                <a:spcPts val="0"/>
              </a:spcAft>
              <a:buNone/>
            </a:pPr>
            <a:endParaRPr/>
          </a:p>
        </p:txBody>
      </p:sp>
      <p:sp>
        <p:nvSpPr>
          <p:cNvPr id="283" name="Google Shape;283;p16:notes"/>
          <p:cNvSpPr txBox="1"/>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a:solidFill>
                  <a:srgbClr val="000000"/>
                </a:solidFill>
                <a:latin typeface="Arial"/>
                <a:ea typeface="Arial"/>
                <a:cs typeface="Arial"/>
                <a:sym typeface="Arial"/>
              </a:rPr>
              <a:t>Medication and Drug Interactions</a:t>
            </a:r>
            <a:endParaRPr/>
          </a:p>
        </p:txBody>
      </p:sp>
    </p:spTree>
    <p:extLst>
      <p:ext uri="{BB962C8B-B14F-4D97-AF65-F5344CB8AC3E}">
        <p14:creationId xmlns:p14="http://schemas.microsoft.com/office/powerpoint/2010/main" val="18697700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0" name="Google Shape;290;p1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Review the slide. </a:t>
            </a:r>
            <a:endParaRPr/>
          </a:p>
          <a:p>
            <a:pPr marL="0" lvl="0" indent="0" algn="l" rtl="0">
              <a:spcBef>
                <a:spcPts val="0"/>
              </a:spcBef>
              <a:spcAft>
                <a:spcPts val="0"/>
              </a:spcAft>
              <a:buSzPts val="1800"/>
              <a:buNone/>
            </a:pPr>
            <a:endParaRPr/>
          </a:p>
          <a:p>
            <a:pPr marL="0" lvl="0" indent="0" algn="l" rtl="0">
              <a:spcBef>
                <a:spcPts val="0"/>
              </a:spcBef>
              <a:spcAft>
                <a:spcPts val="0"/>
              </a:spcAft>
              <a:buNone/>
            </a:pPr>
            <a:endParaRPr/>
          </a:p>
        </p:txBody>
      </p:sp>
      <p:sp>
        <p:nvSpPr>
          <p:cNvPr id="291" name="Google Shape;291;p17:notes"/>
          <p:cNvSpPr txBox="1"/>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a:solidFill>
                  <a:srgbClr val="000000"/>
                </a:solidFill>
                <a:latin typeface="Arial"/>
                <a:ea typeface="Arial"/>
                <a:cs typeface="Arial"/>
                <a:sym typeface="Arial"/>
              </a:rPr>
              <a:t>Medication and Drug Interactions</a:t>
            </a:r>
            <a:endParaRPr/>
          </a:p>
        </p:txBody>
      </p:sp>
    </p:spTree>
    <p:extLst>
      <p:ext uri="{BB962C8B-B14F-4D97-AF65-F5344CB8AC3E}">
        <p14:creationId xmlns:p14="http://schemas.microsoft.com/office/powerpoint/2010/main" val="10094358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6" name="Google Shape;296;p1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dirty="0"/>
              <a:t>Ask, “Which kind of drug interaction concerns you the most?”</a:t>
            </a:r>
            <a:endParaRPr dirty="0"/>
          </a:p>
          <a:p>
            <a:pPr marL="0" lvl="0" indent="0" algn="l" rtl="0">
              <a:spcBef>
                <a:spcPts val="0"/>
              </a:spcBef>
              <a:spcAft>
                <a:spcPts val="0"/>
              </a:spcAft>
              <a:buSzPts val="1800"/>
              <a:buNone/>
            </a:pPr>
            <a:endParaRPr dirty="0"/>
          </a:p>
          <a:p>
            <a:pPr marL="0" lvl="0" indent="0" algn="l" rtl="0">
              <a:spcBef>
                <a:spcPts val="0"/>
              </a:spcBef>
              <a:spcAft>
                <a:spcPts val="0"/>
              </a:spcAft>
              <a:buSzPts val="1800"/>
              <a:buNone/>
            </a:pPr>
            <a:r>
              <a:rPr lang="en-US" dirty="0"/>
              <a:t>Take responses and discuss. Address any questions participants have about drug interactions.  </a:t>
            </a:r>
            <a:endParaRPr dirty="0"/>
          </a:p>
          <a:p>
            <a:pPr marL="0" lvl="0" indent="0" algn="l" rtl="0">
              <a:spcBef>
                <a:spcPts val="0"/>
              </a:spcBef>
              <a:spcAft>
                <a:spcPts val="0"/>
              </a:spcAft>
              <a:buNone/>
            </a:pPr>
            <a:endParaRPr dirty="0"/>
          </a:p>
        </p:txBody>
      </p:sp>
      <p:sp>
        <p:nvSpPr>
          <p:cNvPr id="297" name="Google Shape;297;p18:notes"/>
          <p:cNvSpPr txBox="1"/>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a:solidFill>
                  <a:srgbClr val="000000"/>
                </a:solidFill>
                <a:latin typeface="Arial"/>
                <a:ea typeface="Arial"/>
                <a:cs typeface="Arial"/>
                <a:sym typeface="Arial"/>
              </a:rPr>
              <a:t>Medication and Drug Interactions</a:t>
            </a:r>
            <a:endParaRPr/>
          </a:p>
        </p:txBody>
      </p:sp>
    </p:spTree>
    <p:extLst>
      <p:ext uri="{BB962C8B-B14F-4D97-AF65-F5344CB8AC3E}">
        <p14:creationId xmlns:p14="http://schemas.microsoft.com/office/powerpoint/2010/main" val="22126652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3" name="Google Shape;303;p1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dirty="0"/>
              <a:t>The HIV Drug Interaction Checker by the University of Liverpool is an online resource that allows you to check drug-drug interactions between an HIV drug and any other prescription or over the counter medication. </a:t>
            </a:r>
            <a:endParaRPr dirty="0"/>
          </a:p>
          <a:p>
            <a:pPr marL="0" lvl="0" indent="0" algn="l" rtl="0">
              <a:spcBef>
                <a:spcPts val="0"/>
              </a:spcBef>
              <a:spcAft>
                <a:spcPts val="0"/>
              </a:spcAft>
              <a:buSzPts val="800"/>
              <a:buNone/>
            </a:pPr>
            <a:endParaRPr sz="800" dirty="0">
              <a:latin typeface="Arial"/>
              <a:ea typeface="Arial"/>
              <a:cs typeface="Arial"/>
              <a:sym typeface="Arial"/>
            </a:endParaRPr>
          </a:p>
          <a:p>
            <a:pPr marL="0" lvl="0" indent="0" algn="l" rtl="0">
              <a:spcBef>
                <a:spcPts val="0"/>
              </a:spcBef>
              <a:spcAft>
                <a:spcPts val="0"/>
              </a:spcAft>
              <a:buSzPts val="800"/>
              <a:buFont typeface="Arial"/>
              <a:buNone/>
            </a:pPr>
            <a:r>
              <a:rPr lang="en-US" sz="800" dirty="0" err="1">
                <a:latin typeface="Arial"/>
                <a:ea typeface="Arial"/>
                <a:cs typeface="Arial"/>
                <a:sym typeface="Arial"/>
              </a:rPr>
              <a:t>MedScape’s</a:t>
            </a:r>
            <a:r>
              <a:rPr lang="en-US" sz="800" dirty="0">
                <a:latin typeface="Arial"/>
                <a:ea typeface="Arial"/>
                <a:cs typeface="Arial"/>
                <a:sym typeface="Arial"/>
              </a:rPr>
              <a:t> Drug Interaction Checker is another resource. Use this website to demonstrate with a couple of examples using an HIV </a:t>
            </a:r>
            <a:r>
              <a:rPr lang="en-US" dirty="0"/>
              <a:t>drug along with an over-the-counter drug</a:t>
            </a:r>
            <a:r>
              <a:rPr lang="en-US" sz="800" dirty="0">
                <a:latin typeface="Arial"/>
                <a:ea typeface="Arial"/>
                <a:cs typeface="Arial"/>
                <a:sym typeface="Arial"/>
              </a:rPr>
              <a:t>: </a:t>
            </a:r>
            <a:endParaRPr dirty="0"/>
          </a:p>
          <a:p>
            <a:pPr marL="0" lvl="0" indent="0" algn="l" rtl="0">
              <a:spcBef>
                <a:spcPts val="0"/>
              </a:spcBef>
              <a:spcAft>
                <a:spcPts val="0"/>
              </a:spcAft>
              <a:buSzPts val="1800"/>
              <a:buNone/>
            </a:pPr>
            <a:endParaRPr dirty="0"/>
          </a:p>
          <a:p>
            <a:pPr marL="0" lvl="0" indent="0" algn="l" rtl="0">
              <a:spcBef>
                <a:spcPts val="0"/>
              </a:spcBef>
              <a:spcAft>
                <a:spcPts val="0"/>
              </a:spcAft>
              <a:buSzPts val="1800"/>
              <a:buNone/>
            </a:pPr>
            <a:r>
              <a:rPr lang="en-US" dirty="0" err="1"/>
              <a:t>Triumeq</a:t>
            </a:r>
            <a:r>
              <a:rPr lang="en-US" dirty="0"/>
              <a:t> + St. John’s Wort</a:t>
            </a:r>
            <a:endParaRPr dirty="0"/>
          </a:p>
          <a:p>
            <a:pPr marL="0" lvl="0" indent="0" algn="l" rtl="0">
              <a:spcBef>
                <a:spcPts val="0"/>
              </a:spcBef>
              <a:spcAft>
                <a:spcPts val="0"/>
              </a:spcAft>
              <a:buSzPts val="1800"/>
              <a:buNone/>
            </a:pPr>
            <a:endParaRPr dirty="0"/>
          </a:p>
          <a:p>
            <a:pPr marL="0" lvl="0" indent="0" algn="l" rtl="0">
              <a:spcBef>
                <a:spcPts val="0"/>
              </a:spcBef>
              <a:spcAft>
                <a:spcPts val="0"/>
              </a:spcAft>
              <a:buSzPts val="1800"/>
              <a:buNone/>
            </a:pPr>
            <a:r>
              <a:rPr lang="en-US" dirty="0" err="1"/>
              <a:t>Triumeq</a:t>
            </a:r>
            <a:r>
              <a:rPr lang="en-US" dirty="0"/>
              <a:t> + Calcium Magnesium </a:t>
            </a:r>
            <a:endParaRPr dirty="0"/>
          </a:p>
        </p:txBody>
      </p:sp>
      <p:sp>
        <p:nvSpPr>
          <p:cNvPr id="304" name="Google Shape;304;p19:notes"/>
          <p:cNvSpPr txBox="1"/>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a:solidFill>
                  <a:srgbClr val="000000"/>
                </a:solidFill>
                <a:latin typeface="Arial"/>
                <a:ea typeface="Arial"/>
                <a:cs typeface="Arial"/>
                <a:sym typeface="Arial"/>
              </a:rPr>
              <a:t>Medication and Drug Interactions</a:t>
            </a:r>
            <a:endParaRPr/>
          </a:p>
        </p:txBody>
      </p:sp>
    </p:spTree>
    <p:extLst>
      <p:ext uri="{BB962C8B-B14F-4D97-AF65-F5344CB8AC3E}">
        <p14:creationId xmlns:p14="http://schemas.microsoft.com/office/powerpoint/2010/main" val="4286837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0" name="Google Shape;14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77246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168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9" name="Google Shape;149;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5012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3872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4" name="Google Shape;174;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5:notes"/>
          <p:cNvSpPr txBox="1"/>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a:solidFill>
                  <a:srgbClr val="000000"/>
                </a:solidFill>
                <a:latin typeface="Arial"/>
                <a:ea typeface="Arial"/>
                <a:cs typeface="Arial"/>
                <a:sym typeface="Arial"/>
              </a:rPr>
              <a:t>Medication and Drug Interactions</a:t>
            </a:r>
            <a:endParaRPr/>
          </a:p>
        </p:txBody>
      </p:sp>
    </p:spTree>
    <p:extLst>
      <p:ext uri="{BB962C8B-B14F-4D97-AF65-F5344CB8AC3E}">
        <p14:creationId xmlns:p14="http://schemas.microsoft.com/office/powerpoint/2010/main" val="3085095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9" name="Google Shape;189;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800"/>
              <a:buFont typeface="Calibri"/>
              <a:buNone/>
            </a:pPr>
            <a:r>
              <a:rPr lang="en-US">
                <a:solidFill>
                  <a:srgbClr val="000000"/>
                </a:solidFill>
                <a:latin typeface="Calibri"/>
                <a:ea typeface="Calibri"/>
                <a:cs typeface="Calibri"/>
                <a:sym typeface="Calibri"/>
              </a:rPr>
              <a:t>Review the slide. </a:t>
            </a:r>
            <a:endParaRPr/>
          </a:p>
          <a:p>
            <a:pPr marL="0" lvl="0" indent="0" algn="l" rtl="0">
              <a:spcBef>
                <a:spcPts val="0"/>
              </a:spcBef>
              <a:spcAft>
                <a:spcPts val="0"/>
              </a:spcAft>
              <a:buSzPts val="1800"/>
              <a:buNone/>
            </a:pPr>
            <a:endParaRPr>
              <a:solidFill>
                <a:srgbClr val="000000"/>
              </a:solidFill>
              <a:latin typeface="Calibri"/>
              <a:ea typeface="Calibri"/>
              <a:cs typeface="Calibri"/>
              <a:sym typeface="Calibri"/>
            </a:endParaRPr>
          </a:p>
          <a:p>
            <a:pPr marL="0" lvl="0" indent="0" algn="l" rtl="0">
              <a:spcBef>
                <a:spcPts val="0"/>
              </a:spcBef>
              <a:spcAft>
                <a:spcPts val="0"/>
              </a:spcAft>
              <a:buClr>
                <a:srgbClr val="000000"/>
              </a:buClr>
              <a:buSzPts val="1800"/>
              <a:buFont typeface="Calibri"/>
              <a:buNone/>
            </a:pPr>
            <a:r>
              <a:rPr lang="en-US">
                <a:solidFill>
                  <a:srgbClr val="000000"/>
                </a:solidFill>
                <a:latin typeface="Calibri"/>
                <a:ea typeface="Calibri"/>
                <a:cs typeface="Calibri"/>
                <a:sym typeface="Calibri"/>
              </a:rPr>
              <a:t>A drug interaction is a reaction between two (or more) drugs, a reaction between a drug and a food or beverage, or a reaction between a drug and an existing medical condition. </a:t>
            </a:r>
            <a:endParaRPr sz="1600">
              <a:solidFill>
                <a:srgbClr val="000000"/>
              </a:solidFill>
              <a:latin typeface="Calibri"/>
              <a:ea typeface="Calibri"/>
              <a:cs typeface="Calibri"/>
              <a:sym typeface="Calibri"/>
            </a:endParaRPr>
          </a:p>
          <a:p>
            <a:pPr marL="0" lvl="0" indent="0" algn="l" rtl="0">
              <a:spcBef>
                <a:spcPts val="0"/>
              </a:spcBef>
              <a:spcAft>
                <a:spcPts val="0"/>
              </a:spcAft>
              <a:buClr>
                <a:srgbClr val="000000"/>
              </a:buClr>
              <a:buSzPts val="1800"/>
              <a:buFont typeface="Calibri"/>
              <a:buNone/>
            </a:pPr>
            <a:r>
              <a:rPr lang="en-US">
                <a:solidFill>
                  <a:srgbClr val="000000"/>
                </a:solidFill>
                <a:latin typeface="Calibri"/>
                <a:ea typeface="Calibri"/>
                <a:cs typeface="Calibri"/>
                <a:sym typeface="Calibri"/>
              </a:rPr>
              <a:t> </a:t>
            </a:r>
            <a:endParaRPr sz="1600">
              <a:solidFill>
                <a:srgbClr val="000000"/>
              </a:solidFill>
              <a:latin typeface="Calibri"/>
              <a:ea typeface="Calibri"/>
              <a:cs typeface="Calibri"/>
              <a:sym typeface="Calibri"/>
            </a:endParaRPr>
          </a:p>
          <a:p>
            <a:pPr marL="0" lvl="0" indent="0" algn="l" rtl="0">
              <a:spcBef>
                <a:spcPts val="0"/>
              </a:spcBef>
              <a:spcAft>
                <a:spcPts val="0"/>
              </a:spcAft>
              <a:buClr>
                <a:srgbClr val="000000"/>
              </a:buClr>
              <a:buSzPts val="1800"/>
              <a:buFont typeface="Calibri"/>
              <a:buNone/>
            </a:pPr>
            <a:r>
              <a:rPr lang="en-US">
                <a:solidFill>
                  <a:srgbClr val="000000"/>
                </a:solidFill>
                <a:latin typeface="Calibri"/>
                <a:ea typeface="Calibri"/>
                <a:cs typeface="Calibri"/>
                <a:sym typeface="Calibri"/>
              </a:rPr>
              <a:t>Medications make us feel better and stay healthy, but sometimes drug interactions can cause problems. Drug interactions can reduce or increase the action of a medicine or cause adverse (unwanted) side effects. For example, taking a nasal decongestant if you have high blood pressure may cause an unwanted reaction. </a:t>
            </a:r>
            <a:endParaRPr/>
          </a:p>
        </p:txBody>
      </p:sp>
      <p:sp>
        <p:nvSpPr>
          <p:cNvPr id="190" name="Google Shape;190;p6:notes"/>
          <p:cNvSpPr txBox="1"/>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a:solidFill>
                  <a:srgbClr val="000000"/>
                </a:solidFill>
                <a:latin typeface="Arial"/>
                <a:ea typeface="Arial"/>
                <a:cs typeface="Arial"/>
                <a:sym typeface="Arial"/>
              </a:rPr>
              <a:t>Medication and Drug Interactions</a:t>
            </a:r>
            <a:endParaRPr/>
          </a:p>
        </p:txBody>
      </p:sp>
    </p:spTree>
    <p:extLst>
      <p:ext uri="{BB962C8B-B14F-4D97-AF65-F5344CB8AC3E}">
        <p14:creationId xmlns:p14="http://schemas.microsoft.com/office/powerpoint/2010/main" val="725679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8" name="Google Shape;198;p7:notes"/>
          <p:cNvSpPr txBox="1">
            <a:spLocks noGrp="1"/>
          </p:cNvSpPr>
          <p:nvPr>
            <p:ph type="body" idx="1"/>
          </p:nvPr>
        </p:nvSpPr>
        <p:spPr>
          <a:xfrm>
            <a:off x="533400" y="4419600"/>
            <a:ext cx="6019800" cy="41830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800"/>
              <a:buFont typeface="Calibri"/>
              <a:buNone/>
            </a:pPr>
            <a:r>
              <a:rPr lang="en-US">
                <a:solidFill>
                  <a:srgbClr val="000000"/>
                </a:solidFill>
                <a:latin typeface="Calibri"/>
                <a:ea typeface="Calibri"/>
                <a:cs typeface="Calibri"/>
                <a:sym typeface="Calibri"/>
              </a:rPr>
              <a:t>Polypharmacy is when people take several medications concurrently.</a:t>
            </a:r>
            <a:endParaRPr sz="1600">
              <a:solidFill>
                <a:srgbClr val="000000"/>
              </a:solidFill>
              <a:latin typeface="Calibri"/>
              <a:ea typeface="Calibri"/>
              <a:cs typeface="Calibri"/>
              <a:sym typeface="Calibri"/>
            </a:endParaRPr>
          </a:p>
          <a:p>
            <a:pPr marL="0" lvl="0" indent="0" algn="l" rtl="0">
              <a:spcBef>
                <a:spcPts val="0"/>
              </a:spcBef>
              <a:spcAft>
                <a:spcPts val="0"/>
              </a:spcAft>
              <a:buNone/>
            </a:pPr>
            <a:r>
              <a:rPr lang="en-US">
                <a:solidFill>
                  <a:srgbClr val="000000"/>
                </a:solidFill>
                <a:latin typeface="Calibri"/>
                <a:ea typeface="Calibri"/>
                <a:cs typeface="Calibri"/>
                <a:sym typeface="Calibri"/>
              </a:rPr>
              <a:t>The practice of administering many different medications at the same time—the use of five or more medications, especially for the treatment of a single disease. </a:t>
            </a:r>
            <a:r>
              <a:rPr lang="en-US" i="1">
                <a:solidFill>
                  <a:srgbClr val="000000"/>
                </a:solidFill>
                <a:latin typeface="Calibri"/>
                <a:ea typeface="Calibri"/>
                <a:cs typeface="Calibri"/>
                <a:sym typeface="Calibri"/>
              </a:rPr>
              <a:t> </a:t>
            </a:r>
            <a:endParaRPr sz="1600">
              <a:solidFill>
                <a:srgbClr val="000000"/>
              </a:solidFill>
              <a:latin typeface="Calibri"/>
              <a:ea typeface="Calibri"/>
              <a:cs typeface="Calibri"/>
              <a:sym typeface="Calibri"/>
            </a:endParaRPr>
          </a:p>
          <a:p>
            <a:pPr marL="0" lvl="0" indent="0" algn="l" rtl="0">
              <a:spcBef>
                <a:spcPts val="0"/>
              </a:spcBef>
              <a:spcAft>
                <a:spcPts val="0"/>
              </a:spcAft>
              <a:buNone/>
            </a:pPr>
            <a:r>
              <a:rPr lang="en-US">
                <a:solidFill>
                  <a:srgbClr val="000000"/>
                </a:solidFill>
                <a:latin typeface="Calibri"/>
                <a:ea typeface="Calibri"/>
                <a:cs typeface="Calibri"/>
                <a:sym typeface="Calibri"/>
              </a:rPr>
              <a:t>The concurrent use of multiple medications to treat coexisting conditions, which may result in adverse drug interactions. </a:t>
            </a:r>
            <a:endParaRPr sz="1600">
              <a:solidFill>
                <a:srgbClr val="000000"/>
              </a:solidFill>
              <a:latin typeface="Calibri"/>
              <a:ea typeface="Calibri"/>
              <a:cs typeface="Calibri"/>
              <a:sym typeface="Calibri"/>
            </a:endParaRPr>
          </a:p>
          <a:p>
            <a:pPr marL="0" lvl="0" indent="0" algn="l" rtl="0">
              <a:spcBef>
                <a:spcPts val="0"/>
              </a:spcBef>
              <a:spcAft>
                <a:spcPts val="0"/>
              </a:spcAft>
              <a:buNone/>
            </a:pPr>
            <a:r>
              <a:rPr lang="en-US">
                <a:solidFill>
                  <a:srgbClr val="000000"/>
                </a:solidFill>
                <a:latin typeface="Calibri"/>
                <a:ea typeface="Calibri"/>
                <a:cs typeface="Calibri"/>
                <a:sym typeface="Calibri"/>
              </a:rPr>
              <a:t>For example, people with diabetes can have several health conditions such as heart problems, high blood pressure, and kidney damage. These conditions could cause a person to take additional medications.  </a:t>
            </a:r>
            <a:endParaRPr sz="1600">
              <a:solidFill>
                <a:srgbClr val="000000"/>
              </a:solidFill>
              <a:latin typeface="Calibri"/>
              <a:ea typeface="Calibri"/>
              <a:cs typeface="Calibri"/>
              <a:sym typeface="Calibri"/>
            </a:endParaRPr>
          </a:p>
          <a:p>
            <a:pPr marL="0" lvl="0" indent="0" algn="l" rtl="0">
              <a:spcBef>
                <a:spcPts val="0"/>
              </a:spcBef>
              <a:spcAft>
                <a:spcPts val="0"/>
              </a:spcAft>
              <a:buNone/>
            </a:pPr>
            <a:r>
              <a:rPr lang="en-US">
                <a:solidFill>
                  <a:srgbClr val="000000"/>
                </a:solidFill>
                <a:latin typeface="Calibri"/>
                <a:ea typeface="Calibri"/>
                <a:cs typeface="Calibri"/>
                <a:sym typeface="Calibri"/>
              </a:rPr>
              <a:t>This also includes herbs, supplements, and over-the-counter medicine, all of which we’ll discuss in more detail. </a:t>
            </a:r>
            <a:endParaRPr sz="1600">
              <a:solidFill>
                <a:srgbClr val="000000"/>
              </a:solidFill>
              <a:latin typeface="Calibri"/>
              <a:ea typeface="Calibri"/>
              <a:cs typeface="Calibri"/>
              <a:sym typeface="Calibri"/>
            </a:endParaRPr>
          </a:p>
          <a:p>
            <a:pPr marL="0" lvl="0" indent="0" algn="l" rtl="0">
              <a:spcBef>
                <a:spcPts val="0"/>
              </a:spcBef>
              <a:spcAft>
                <a:spcPts val="0"/>
              </a:spcAft>
              <a:buNone/>
            </a:pPr>
            <a:r>
              <a:rPr lang="en-US">
                <a:solidFill>
                  <a:srgbClr val="000000"/>
                </a:solidFill>
                <a:latin typeface="Calibri"/>
                <a:ea typeface="Calibri"/>
                <a:cs typeface="Calibri"/>
                <a:sym typeface="Calibri"/>
              </a:rPr>
              <a:t>The likelihood of polypharmacy increases</a:t>
            </a:r>
            <a:r>
              <a:rPr lang="en-US" b="1">
                <a:solidFill>
                  <a:srgbClr val="000000"/>
                </a:solidFill>
                <a:latin typeface="Calibri"/>
                <a:ea typeface="Calibri"/>
                <a:cs typeface="Calibri"/>
                <a:sym typeface="Calibri"/>
              </a:rPr>
              <a:t> </a:t>
            </a:r>
            <a:r>
              <a:rPr lang="en-US">
                <a:solidFill>
                  <a:srgbClr val="000000"/>
                </a:solidFill>
                <a:latin typeface="Calibri"/>
                <a:ea typeface="Calibri"/>
                <a:cs typeface="Calibri"/>
                <a:sym typeface="Calibri"/>
              </a:rPr>
              <a:t>with age.</a:t>
            </a:r>
            <a:endParaRPr sz="1600">
              <a:solidFill>
                <a:srgbClr val="000000"/>
              </a:solidFill>
              <a:latin typeface="Calibri"/>
              <a:ea typeface="Calibri"/>
              <a:cs typeface="Calibri"/>
              <a:sym typeface="Calibri"/>
            </a:endParaRPr>
          </a:p>
          <a:p>
            <a:pPr marL="0" lvl="0" indent="0" algn="l" rtl="0">
              <a:spcBef>
                <a:spcPts val="0"/>
              </a:spcBef>
              <a:spcAft>
                <a:spcPts val="0"/>
              </a:spcAft>
              <a:buNone/>
            </a:pPr>
            <a:r>
              <a:rPr lang="en-US">
                <a:solidFill>
                  <a:srgbClr val="000000"/>
                </a:solidFill>
                <a:latin typeface="Calibri"/>
                <a:ea typeface="Calibri"/>
                <a:cs typeface="Calibri"/>
                <a:sym typeface="Calibri"/>
              </a:rPr>
              <a:t>People with hypertension, diabetes, and hyperlipidemia have increases risks of adverse drug events.</a:t>
            </a:r>
            <a:endParaRPr sz="1600">
              <a:solidFill>
                <a:srgbClr val="000000"/>
              </a:solidFill>
              <a:latin typeface="Calibri"/>
              <a:ea typeface="Calibri"/>
              <a:cs typeface="Calibri"/>
              <a:sym typeface="Calibri"/>
            </a:endParaRPr>
          </a:p>
          <a:p>
            <a:pPr marL="0" lvl="0" indent="0" algn="l" rtl="0">
              <a:spcBef>
                <a:spcPts val="0"/>
              </a:spcBef>
              <a:spcAft>
                <a:spcPts val="0"/>
              </a:spcAft>
              <a:buNone/>
            </a:pPr>
            <a:r>
              <a:rPr lang="en-US">
                <a:solidFill>
                  <a:srgbClr val="000000"/>
                </a:solidFill>
                <a:latin typeface="Calibri"/>
                <a:ea typeface="Calibri"/>
                <a:cs typeface="Calibri"/>
                <a:sym typeface="Calibri"/>
              </a:rPr>
              <a:t>The number of drugs prescribed predicts the number of drug interactions. </a:t>
            </a:r>
            <a:endParaRPr sz="1600">
              <a:solidFill>
                <a:srgbClr val="000000"/>
              </a:solidFill>
              <a:latin typeface="Calibri"/>
              <a:ea typeface="Calibri"/>
              <a:cs typeface="Calibri"/>
              <a:sym typeface="Calibri"/>
            </a:endParaRPr>
          </a:p>
          <a:p>
            <a:pPr marL="0" lvl="0" indent="0" algn="l" rtl="0">
              <a:spcBef>
                <a:spcPts val="0"/>
              </a:spcBef>
              <a:spcAft>
                <a:spcPts val="0"/>
              </a:spcAft>
              <a:buNone/>
            </a:pPr>
            <a:endParaRPr sz="1600">
              <a:solidFill>
                <a:srgbClr val="000000"/>
              </a:solidFill>
              <a:latin typeface="Calibri"/>
              <a:ea typeface="Calibri"/>
              <a:cs typeface="Calibri"/>
              <a:sym typeface="Calibri"/>
            </a:endParaRPr>
          </a:p>
        </p:txBody>
      </p:sp>
      <p:sp>
        <p:nvSpPr>
          <p:cNvPr id="199" name="Google Shape;199;p7:notes"/>
          <p:cNvSpPr txBox="1"/>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a:solidFill>
                  <a:srgbClr val="000000"/>
                </a:solidFill>
                <a:latin typeface="Arial"/>
                <a:ea typeface="Arial"/>
                <a:cs typeface="Arial"/>
                <a:sym typeface="Arial"/>
              </a:rPr>
              <a:t>Medication and Drug Interactions</a:t>
            </a:r>
            <a:endParaRPr/>
          </a:p>
        </p:txBody>
      </p:sp>
    </p:spTree>
    <p:extLst>
      <p:ext uri="{BB962C8B-B14F-4D97-AF65-F5344CB8AC3E}">
        <p14:creationId xmlns:p14="http://schemas.microsoft.com/office/powerpoint/2010/main" val="3020113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8" name="Google Shape;208;p8:notes"/>
          <p:cNvSpPr txBox="1">
            <a:spLocks noGrp="1"/>
          </p:cNvSpPr>
          <p:nvPr>
            <p:ph type="body" idx="1"/>
          </p:nvPr>
        </p:nvSpPr>
        <p:spPr>
          <a:xfrm>
            <a:off x="701675" y="4416425"/>
            <a:ext cx="5775325" cy="41830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800"/>
              <a:buFont typeface="Calibri"/>
              <a:buNone/>
            </a:pPr>
            <a:r>
              <a:rPr lang="en-US" dirty="0">
                <a:solidFill>
                  <a:srgbClr val="000000"/>
                </a:solidFill>
                <a:latin typeface="Calibri"/>
                <a:ea typeface="Calibri"/>
                <a:cs typeface="Calibri"/>
                <a:sym typeface="Calibri"/>
              </a:rPr>
              <a:t>Ask, “Has anyone has experience caring for an adult with health concerns that involved polypharmacy?”</a:t>
            </a:r>
            <a:endParaRPr sz="1600" dirty="0">
              <a:solidFill>
                <a:srgbClr val="000000"/>
              </a:solidFill>
              <a:latin typeface="Calibri"/>
              <a:ea typeface="Calibri"/>
              <a:cs typeface="Calibri"/>
              <a:sym typeface="Calibri"/>
            </a:endParaRPr>
          </a:p>
          <a:p>
            <a:pPr marL="0" lvl="0" indent="0" algn="l" rtl="0">
              <a:spcBef>
                <a:spcPts val="0"/>
              </a:spcBef>
              <a:spcAft>
                <a:spcPts val="0"/>
              </a:spcAft>
              <a:buSzPts val="1800"/>
              <a:buNone/>
            </a:pPr>
            <a:endParaRPr dirty="0">
              <a:solidFill>
                <a:srgbClr val="000000"/>
              </a:solidFill>
              <a:latin typeface="Calibri"/>
              <a:ea typeface="Calibri"/>
              <a:cs typeface="Calibri"/>
              <a:sym typeface="Calibri"/>
            </a:endParaRPr>
          </a:p>
          <a:p>
            <a:pPr marL="0" lvl="0" indent="0" algn="l" rtl="0">
              <a:spcBef>
                <a:spcPts val="0"/>
              </a:spcBef>
              <a:spcAft>
                <a:spcPts val="0"/>
              </a:spcAft>
              <a:buClr>
                <a:srgbClr val="000000"/>
              </a:buClr>
              <a:buSzPts val="1800"/>
              <a:buFont typeface="Calibri"/>
              <a:buNone/>
            </a:pPr>
            <a:r>
              <a:rPr lang="en-US" dirty="0">
                <a:solidFill>
                  <a:srgbClr val="000000"/>
                </a:solidFill>
                <a:latin typeface="Calibri"/>
                <a:ea typeface="Calibri"/>
                <a:cs typeface="Calibri"/>
                <a:sym typeface="Calibri"/>
              </a:rPr>
              <a:t>Take responses then review slide. </a:t>
            </a:r>
            <a:endParaRPr dirty="0"/>
          </a:p>
          <a:p>
            <a:pPr marL="0" lvl="0" indent="0" algn="l" rtl="0">
              <a:spcBef>
                <a:spcPts val="0"/>
              </a:spcBef>
              <a:spcAft>
                <a:spcPts val="0"/>
              </a:spcAft>
              <a:buSzPts val="1600"/>
              <a:buNone/>
            </a:pPr>
            <a:endParaRPr sz="1600" dirty="0">
              <a:solidFill>
                <a:srgbClr val="000000"/>
              </a:solidFill>
              <a:latin typeface="Calibri"/>
              <a:ea typeface="Calibri"/>
              <a:cs typeface="Calibri"/>
              <a:sym typeface="Calibri"/>
            </a:endParaRPr>
          </a:p>
          <a:p>
            <a:pPr marL="0" lvl="0" indent="0" algn="l" rtl="0">
              <a:spcBef>
                <a:spcPts val="0"/>
              </a:spcBef>
              <a:spcAft>
                <a:spcPts val="0"/>
              </a:spcAft>
              <a:buClr>
                <a:srgbClr val="000000"/>
              </a:buClr>
              <a:buSzPts val="1800"/>
              <a:buFont typeface="Calibri"/>
              <a:buNone/>
            </a:pPr>
            <a:r>
              <a:rPr lang="en-US" dirty="0">
                <a:solidFill>
                  <a:srgbClr val="000000"/>
                </a:solidFill>
                <a:latin typeface="Calibri"/>
                <a:ea typeface="Calibri"/>
                <a:cs typeface="Calibri"/>
                <a:sym typeface="Calibri"/>
              </a:rPr>
              <a:t>Healthcare providers are concerned about polypharmacy because more medications can mean: </a:t>
            </a:r>
            <a:endParaRPr sz="1600" dirty="0">
              <a:solidFill>
                <a:srgbClr val="000000"/>
              </a:solidFill>
              <a:latin typeface="Calibri"/>
              <a:ea typeface="Calibri"/>
              <a:cs typeface="Calibri"/>
              <a:sym typeface="Calibri"/>
            </a:endParaRPr>
          </a:p>
          <a:p>
            <a:pPr marL="0" lvl="0" indent="-114300" algn="l" rtl="0">
              <a:spcBef>
                <a:spcPts val="0"/>
              </a:spcBef>
              <a:spcAft>
                <a:spcPts val="0"/>
              </a:spcAft>
              <a:buClr>
                <a:srgbClr val="000000"/>
              </a:buClr>
              <a:buSzPts val="1800"/>
              <a:buFont typeface="Noto Sans Symbols"/>
              <a:buChar char="∙"/>
            </a:pPr>
            <a:r>
              <a:rPr lang="en-US" dirty="0">
                <a:solidFill>
                  <a:srgbClr val="000000"/>
                </a:solidFill>
                <a:latin typeface="Calibri"/>
                <a:ea typeface="Calibri"/>
                <a:cs typeface="Calibri"/>
                <a:sym typeface="Calibri"/>
              </a:rPr>
              <a:t>More side effects</a:t>
            </a:r>
            <a:endParaRPr sz="1600" dirty="0">
              <a:solidFill>
                <a:srgbClr val="000000"/>
              </a:solidFill>
              <a:latin typeface="Calibri"/>
              <a:ea typeface="Calibri"/>
              <a:cs typeface="Calibri"/>
              <a:sym typeface="Calibri"/>
            </a:endParaRPr>
          </a:p>
          <a:p>
            <a:pPr marL="0" lvl="0" indent="-114300" algn="l" rtl="0">
              <a:spcBef>
                <a:spcPts val="0"/>
              </a:spcBef>
              <a:spcAft>
                <a:spcPts val="0"/>
              </a:spcAft>
              <a:buClr>
                <a:srgbClr val="000000"/>
              </a:buClr>
              <a:buSzPts val="1800"/>
              <a:buFont typeface="Noto Sans Symbols"/>
              <a:buChar char="∙"/>
            </a:pPr>
            <a:r>
              <a:rPr lang="en-US" dirty="0">
                <a:solidFill>
                  <a:srgbClr val="000000"/>
                </a:solidFill>
                <a:latin typeface="Calibri"/>
                <a:ea typeface="Calibri"/>
                <a:cs typeface="Calibri"/>
                <a:sym typeface="Calibri"/>
              </a:rPr>
              <a:t>A higher likelihood of different medications interacting with each other (drug interactions)</a:t>
            </a:r>
            <a:endParaRPr sz="1600" dirty="0">
              <a:solidFill>
                <a:srgbClr val="000000"/>
              </a:solidFill>
              <a:latin typeface="Calibri"/>
              <a:ea typeface="Calibri"/>
              <a:cs typeface="Calibri"/>
              <a:sym typeface="Calibri"/>
            </a:endParaRPr>
          </a:p>
          <a:p>
            <a:pPr marL="0" lvl="0" indent="0" algn="l" rtl="0">
              <a:spcBef>
                <a:spcPts val="0"/>
              </a:spcBef>
              <a:spcAft>
                <a:spcPts val="0"/>
              </a:spcAft>
              <a:buClr>
                <a:srgbClr val="000000"/>
              </a:buClr>
              <a:buSzPts val="1800"/>
              <a:buFont typeface="Calibri"/>
              <a:buNone/>
            </a:pPr>
            <a:r>
              <a:rPr lang="en-US" dirty="0">
                <a:solidFill>
                  <a:srgbClr val="000000"/>
                </a:solidFill>
                <a:latin typeface="Calibri"/>
                <a:ea typeface="Calibri"/>
                <a:cs typeface="Calibri"/>
                <a:sym typeface="Calibri"/>
              </a:rPr>
              <a:t> </a:t>
            </a:r>
            <a:endParaRPr sz="1600" dirty="0">
              <a:solidFill>
                <a:srgbClr val="000000"/>
              </a:solidFill>
              <a:latin typeface="Calibri"/>
              <a:ea typeface="Calibri"/>
              <a:cs typeface="Calibri"/>
              <a:sym typeface="Calibri"/>
            </a:endParaRPr>
          </a:p>
          <a:p>
            <a:pPr marL="0" lvl="0" indent="0" algn="l" rtl="0">
              <a:spcBef>
                <a:spcPts val="0"/>
              </a:spcBef>
              <a:spcAft>
                <a:spcPts val="0"/>
              </a:spcAft>
              <a:buClr>
                <a:srgbClr val="000000"/>
              </a:buClr>
              <a:buSzPts val="1800"/>
              <a:buFont typeface="Calibri"/>
              <a:buNone/>
            </a:pPr>
            <a:r>
              <a:rPr lang="en-US" dirty="0">
                <a:solidFill>
                  <a:srgbClr val="000000"/>
                </a:solidFill>
                <a:latin typeface="Calibri"/>
                <a:ea typeface="Calibri"/>
                <a:cs typeface="Calibri"/>
                <a:sym typeface="Calibri"/>
              </a:rPr>
              <a:t>Ask, “What do we know about people who have side effects from medication?”</a:t>
            </a:r>
            <a:endParaRPr dirty="0"/>
          </a:p>
          <a:p>
            <a:pPr marL="0" lvl="0" indent="0" algn="l" rtl="0">
              <a:spcBef>
                <a:spcPts val="0"/>
              </a:spcBef>
              <a:spcAft>
                <a:spcPts val="0"/>
              </a:spcAft>
              <a:buSzPts val="1600"/>
              <a:buNone/>
            </a:pPr>
            <a:endParaRPr sz="1600" dirty="0">
              <a:solidFill>
                <a:srgbClr val="000000"/>
              </a:solidFill>
              <a:latin typeface="Calibri"/>
              <a:ea typeface="Calibri"/>
              <a:cs typeface="Calibri"/>
              <a:sym typeface="Calibri"/>
            </a:endParaRPr>
          </a:p>
          <a:p>
            <a:pPr marL="0" lvl="0" indent="0" algn="l" rtl="0">
              <a:spcBef>
                <a:spcPts val="0"/>
              </a:spcBef>
              <a:spcAft>
                <a:spcPts val="0"/>
              </a:spcAft>
              <a:buClr>
                <a:srgbClr val="000000"/>
              </a:buClr>
              <a:buSzPts val="1800"/>
              <a:buFont typeface="Calibri"/>
              <a:buNone/>
            </a:pPr>
            <a:r>
              <a:rPr lang="en-US" dirty="0">
                <a:solidFill>
                  <a:srgbClr val="000000"/>
                </a:solidFill>
                <a:latin typeface="Calibri"/>
                <a:ea typeface="Calibri"/>
                <a:cs typeface="Calibri"/>
                <a:sym typeface="Calibri"/>
              </a:rPr>
              <a:t>Take responses. </a:t>
            </a:r>
            <a:endParaRPr dirty="0"/>
          </a:p>
          <a:p>
            <a:pPr marL="0" lvl="0" indent="0" algn="l" rtl="0">
              <a:spcBef>
                <a:spcPts val="0"/>
              </a:spcBef>
              <a:spcAft>
                <a:spcPts val="0"/>
              </a:spcAft>
              <a:buSzPts val="1800"/>
              <a:buNone/>
            </a:pPr>
            <a:endParaRPr dirty="0">
              <a:solidFill>
                <a:srgbClr val="000000"/>
              </a:solidFill>
              <a:latin typeface="Calibri"/>
              <a:ea typeface="Calibri"/>
              <a:cs typeface="Calibri"/>
              <a:sym typeface="Calibri"/>
            </a:endParaRPr>
          </a:p>
          <a:p>
            <a:pPr marL="0" lvl="0" indent="0" algn="l" rtl="0">
              <a:spcBef>
                <a:spcPts val="0"/>
              </a:spcBef>
              <a:spcAft>
                <a:spcPts val="0"/>
              </a:spcAft>
              <a:buClr>
                <a:srgbClr val="000000"/>
              </a:buClr>
              <a:buSzPts val="1800"/>
              <a:buFont typeface="Calibri"/>
              <a:buNone/>
            </a:pPr>
            <a:r>
              <a:rPr lang="en-US" dirty="0">
                <a:solidFill>
                  <a:srgbClr val="000000"/>
                </a:solidFill>
                <a:latin typeface="Calibri"/>
                <a:ea typeface="Calibri"/>
                <a:cs typeface="Calibri"/>
                <a:sym typeface="Calibri"/>
              </a:rPr>
              <a:t>Ask, “Are they more inclined to continue taking the medication?”</a:t>
            </a:r>
            <a:endParaRPr dirty="0"/>
          </a:p>
          <a:p>
            <a:pPr marL="0" lvl="0" indent="0" algn="l" rtl="0">
              <a:spcBef>
                <a:spcPts val="0"/>
              </a:spcBef>
              <a:spcAft>
                <a:spcPts val="0"/>
              </a:spcAft>
              <a:buSzPts val="1600"/>
              <a:buNone/>
            </a:pPr>
            <a:endParaRPr sz="1600" dirty="0">
              <a:solidFill>
                <a:srgbClr val="000000"/>
              </a:solidFill>
              <a:latin typeface="Calibri"/>
              <a:ea typeface="Calibri"/>
              <a:cs typeface="Calibri"/>
              <a:sym typeface="Calibri"/>
            </a:endParaRPr>
          </a:p>
          <a:p>
            <a:pPr marL="0" lvl="0" indent="0" algn="l" rtl="0">
              <a:spcBef>
                <a:spcPts val="0"/>
              </a:spcBef>
              <a:spcAft>
                <a:spcPts val="0"/>
              </a:spcAft>
              <a:buClr>
                <a:srgbClr val="000000"/>
              </a:buClr>
              <a:buSzPts val="1800"/>
              <a:buFont typeface="Calibri"/>
              <a:buNone/>
            </a:pPr>
            <a:r>
              <a:rPr lang="en-US" dirty="0">
                <a:solidFill>
                  <a:srgbClr val="000000"/>
                </a:solidFill>
                <a:latin typeface="Calibri"/>
                <a:ea typeface="Calibri"/>
                <a:cs typeface="Calibri"/>
                <a:sym typeface="Calibri"/>
              </a:rPr>
              <a:t>No, many will discontinue.</a:t>
            </a:r>
            <a:endParaRPr sz="1600" dirty="0">
              <a:solidFill>
                <a:srgbClr val="000000"/>
              </a:solidFill>
              <a:latin typeface="Calibri"/>
              <a:ea typeface="Calibri"/>
              <a:cs typeface="Calibri"/>
              <a:sym typeface="Calibri"/>
            </a:endParaRPr>
          </a:p>
          <a:p>
            <a:pPr marL="0" lvl="0" indent="0" algn="l" rtl="0">
              <a:spcBef>
                <a:spcPts val="0"/>
              </a:spcBef>
              <a:spcAft>
                <a:spcPts val="0"/>
              </a:spcAft>
              <a:buSzPts val="1800"/>
              <a:buNone/>
            </a:pPr>
            <a:endParaRPr dirty="0"/>
          </a:p>
          <a:p>
            <a:pPr marL="0" lvl="0" indent="0" algn="l" rtl="0">
              <a:spcBef>
                <a:spcPts val="0"/>
              </a:spcBef>
              <a:spcAft>
                <a:spcPts val="0"/>
              </a:spcAft>
              <a:buSzPts val="1800"/>
              <a:buNone/>
            </a:pPr>
            <a:endParaRPr dirty="0"/>
          </a:p>
          <a:p>
            <a:pPr marL="0" lvl="0" indent="0" algn="l" rtl="0">
              <a:spcBef>
                <a:spcPts val="0"/>
              </a:spcBef>
              <a:spcAft>
                <a:spcPts val="0"/>
              </a:spcAft>
              <a:buNone/>
            </a:pPr>
            <a:endParaRPr dirty="0"/>
          </a:p>
        </p:txBody>
      </p:sp>
      <p:sp>
        <p:nvSpPr>
          <p:cNvPr id="209" name="Google Shape;209;p8:notes"/>
          <p:cNvSpPr txBox="1"/>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a:solidFill>
                  <a:srgbClr val="000000"/>
                </a:solidFill>
                <a:latin typeface="Arial"/>
                <a:ea typeface="Arial"/>
                <a:cs typeface="Arial"/>
                <a:sym typeface="Arial"/>
              </a:rPr>
              <a:t>Medication and Drug Interactions</a:t>
            </a:r>
            <a:endParaRPr/>
          </a:p>
        </p:txBody>
      </p:sp>
    </p:spTree>
    <p:extLst>
      <p:ext uri="{BB962C8B-B14F-4D97-AF65-F5344CB8AC3E}">
        <p14:creationId xmlns:p14="http://schemas.microsoft.com/office/powerpoint/2010/main" val="2954324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8" name="Google Shape;218;p9:notes"/>
          <p:cNvSpPr txBox="1">
            <a:spLocks noGrp="1"/>
          </p:cNvSpPr>
          <p:nvPr>
            <p:ph type="body" idx="1"/>
          </p:nvPr>
        </p:nvSpPr>
        <p:spPr>
          <a:xfrm>
            <a:off x="701675" y="4416425"/>
            <a:ext cx="5607050" cy="4422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800"/>
              <a:buFont typeface="Calibri"/>
              <a:buNone/>
            </a:pPr>
            <a:r>
              <a:rPr lang="en-US" dirty="0">
                <a:solidFill>
                  <a:srgbClr val="000000"/>
                </a:solidFill>
                <a:latin typeface="Calibri"/>
                <a:ea typeface="Calibri"/>
                <a:cs typeface="Calibri"/>
                <a:sym typeface="Calibri"/>
              </a:rPr>
              <a:t>All people with HIV who are on treatment take more than one HIV drug, even if they only take one pill. Some pills contain more than one drug; for example, </a:t>
            </a:r>
            <a:r>
              <a:rPr lang="en-US" dirty="0" err="1">
                <a:solidFill>
                  <a:srgbClr val="000000"/>
                </a:solidFill>
                <a:latin typeface="Calibri"/>
                <a:ea typeface="Calibri"/>
                <a:cs typeface="Calibri"/>
                <a:sym typeface="Calibri"/>
              </a:rPr>
              <a:t>Truvada</a:t>
            </a:r>
            <a:r>
              <a:rPr lang="en-US" dirty="0">
                <a:solidFill>
                  <a:srgbClr val="000000"/>
                </a:solidFill>
                <a:latin typeface="Calibri"/>
                <a:ea typeface="Calibri"/>
                <a:cs typeface="Calibri"/>
                <a:sym typeface="Calibri"/>
              </a:rPr>
              <a:t> is a pill that contains the HIV drugs </a:t>
            </a:r>
            <a:r>
              <a:rPr lang="en-US" dirty="0" err="1">
                <a:solidFill>
                  <a:srgbClr val="000000"/>
                </a:solidFill>
                <a:latin typeface="Calibri"/>
                <a:ea typeface="Calibri"/>
                <a:cs typeface="Calibri"/>
                <a:sym typeface="Calibri"/>
              </a:rPr>
              <a:t>Emtriva</a:t>
            </a:r>
            <a:r>
              <a:rPr lang="en-US" dirty="0">
                <a:solidFill>
                  <a:srgbClr val="000000"/>
                </a:solidFill>
                <a:latin typeface="Calibri"/>
                <a:ea typeface="Calibri"/>
                <a:cs typeface="Calibri"/>
                <a:sym typeface="Calibri"/>
              </a:rPr>
              <a:t> (</a:t>
            </a:r>
            <a:r>
              <a:rPr lang="en-US" dirty="0" err="1">
                <a:solidFill>
                  <a:srgbClr val="000000"/>
                </a:solidFill>
                <a:latin typeface="Calibri"/>
                <a:ea typeface="Calibri"/>
                <a:cs typeface="Calibri"/>
                <a:sym typeface="Calibri"/>
              </a:rPr>
              <a:t>emtricitabine</a:t>
            </a:r>
            <a:r>
              <a:rPr lang="en-US" dirty="0">
                <a:solidFill>
                  <a:srgbClr val="000000"/>
                </a:solidFill>
                <a:latin typeface="Calibri"/>
                <a:ea typeface="Calibri"/>
                <a:cs typeface="Calibri"/>
                <a:sym typeface="Calibri"/>
              </a:rPr>
              <a:t>) and </a:t>
            </a:r>
            <a:r>
              <a:rPr lang="en-US" dirty="0" err="1">
                <a:solidFill>
                  <a:srgbClr val="000000"/>
                </a:solidFill>
                <a:latin typeface="Calibri"/>
                <a:ea typeface="Calibri"/>
                <a:cs typeface="Calibri"/>
                <a:sym typeface="Calibri"/>
              </a:rPr>
              <a:t>Viread</a:t>
            </a:r>
            <a:r>
              <a:rPr lang="en-US" dirty="0">
                <a:solidFill>
                  <a:srgbClr val="000000"/>
                </a:solidFill>
                <a:latin typeface="Calibri"/>
                <a:ea typeface="Calibri"/>
                <a:cs typeface="Calibri"/>
                <a:sym typeface="Calibri"/>
              </a:rPr>
              <a:t> (</a:t>
            </a:r>
            <a:r>
              <a:rPr lang="en-US" dirty="0" err="1">
                <a:solidFill>
                  <a:srgbClr val="000000"/>
                </a:solidFill>
                <a:latin typeface="Calibri"/>
                <a:ea typeface="Calibri"/>
                <a:cs typeface="Calibri"/>
                <a:sym typeface="Calibri"/>
              </a:rPr>
              <a:t>tenofovir</a:t>
            </a:r>
            <a:r>
              <a:rPr lang="en-US" dirty="0">
                <a:solidFill>
                  <a:srgbClr val="000000"/>
                </a:solidFill>
                <a:latin typeface="Calibri"/>
                <a:ea typeface="Calibri"/>
                <a:cs typeface="Calibri"/>
                <a:sym typeface="Calibri"/>
              </a:rPr>
              <a:t>). Many people with HIV take other types of medications as well. </a:t>
            </a:r>
            <a:endParaRPr sz="1600" dirty="0">
              <a:solidFill>
                <a:srgbClr val="000000"/>
              </a:solidFill>
              <a:latin typeface="Calibri"/>
              <a:ea typeface="Calibri"/>
              <a:cs typeface="Calibri"/>
              <a:sym typeface="Calibri"/>
            </a:endParaRPr>
          </a:p>
          <a:p>
            <a:pPr marL="0" lvl="0" indent="0" algn="l" rtl="0">
              <a:spcBef>
                <a:spcPts val="0"/>
              </a:spcBef>
              <a:spcAft>
                <a:spcPts val="0"/>
              </a:spcAft>
              <a:buClr>
                <a:srgbClr val="000000"/>
              </a:buClr>
              <a:buSzPts val="1800"/>
              <a:buFont typeface="Calibri"/>
              <a:buNone/>
            </a:pPr>
            <a:r>
              <a:rPr lang="en-US" dirty="0">
                <a:solidFill>
                  <a:srgbClr val="000000"/>
                </a:solidFill>
                <a:latin typeface="Calibri"/>
                <a:ea typeface="Calibri"/>
                <a:cs typeface="Calibri"/>
                <a:sym typeface="Calibri"/>
              </a:rPr>
              <a:t>Interactions between medicines can reduce or increase the concentration of a medicine in the blood. The change in concentration can make a medicine less effective, more effective, or so strong that it causes dangerous side effects.</a:t>
            </a:r>
            <a:endParaRPr sz="1600" dirty="0">
              <a:solidFill>
                <a:srgbClr val="000000"/>
              </a:solidFill>
              <a:latin typeface="Calibri"/>
              <a:ea typeface="Calibri"/>
              <a:cs typeface="Calibri"/>
              <a:sym typeface="Calibri"/>
            </a:endParaRPr>
          </a:p>
          <a:p>
            <a:pPr marL="0" lvl="0" indent="0" algn="l" rtl="0">
              <a:spcBef>
                <a:spcPts val="0"/>
              </a:spcBef>
              <a:spcAft>
                <a:spcPts val="0"/>
              </a:spcAft>
              <a:buClr>
                <a:srgbClr val="000000"/>
              </a:buClr>
              <a:buSzPts val="1800"/>
              <a:buFont typeface="Calibri"/>
              <a:buNone/>
            </a:pPr>
            <a:r>
              <a:rPr lang="en-US" dirty="0">
                <a:solidFill>
                  <a:srgbClr val="000000"/>
                </a:solidFill>
                <a:latin typeface="Calibri"/>
                <a:ea typeface="Calibri"/>
                <a:cs typeface="Calibri"/>
                <a:sym typeface="Calibri"/>
              </a:rPr>
              <a:t>For example: A person may take </a:t>
            </a:r>
            <a:r>
              <a:rPr lang="en-US" dirty="0" err="1">
                <a:solidFill>
                  <a:srgbClr val="000000"/>
                </a:solidFill>
                <a:latin typeface="Calibri"/>
                <a:ea typeface="Calibri"/>
                <a:cs typeface="Calibri"/>
                <a:sym typeface="Calibri"/>
              </a:rPr>
              <a:t>Triumeq</a:t>
            </a:r>
            <a:r>
              <a:rPr lang="en-US" dirty="0">
                <a:solidFill>
                  <a:srgbClr val="000000"/>
                </a:solidFill>
                <a:latin typeface="Calibri"/>
                <a:ea typeface="Calibri"/>
                <a:cs typeface="Calibri"/>
                <a:sym typeface="Calibri"/>
              </a:rPr>
              <a:t>, an HIV drug known to have very few side effects. However, if the person adds calcium or calcium and magnesium supplements to their daily regimen, those minerals could lower the level of </a:t>
            </a:r>
            <a:r>
              <a:rPr lang="en-US" dirty="0" err="1">
                <a:solidFill>
                  <a:srgbClr val="000000"/>
                </a:solidFill>
                <a:latin typeface="Calibri"/>
                <a:ea typeface="Calibri"/>
                <a:cs typeface="Calibri"/>
                <a:sym typeface="Calibri"/>
              </a:rPr>
              <a:t>Triumeq</a:t>
            </a:r>
            <a:r>
              <a:rPr lang="en-US" dirty="0">
                <a:solidFill>
                  <a:srgbClr val="000000"/>
                </a:solidFill>
                <a:latin typeface="Calibri"/>
                <a:ea typeface="Calibri"/>
                <a:cs typeface="Calibri"/>
                <a:sym typeface="Calibri"/>
              </a:rPr>
              <a:t>, making the HIV medicine less effective. </a:t>
            </a:r>
            <a:endParaRPr sz="1600" dirty="0">
              <a:solidFill>
                <a:srgbClr val="000000"/>
              </a:solidFill>
              <a:latin typeface="Calibri"/>
              <a:ea typeface="Calibri"/>
              <a:cs typeface="Calibri"/>
              <a:sym typeface="Calibri"/>
            </a:endParaRPr>
          </a:p>
          <a:p>
            <a:pPr marL="0" lvl="0" indent="0" algn="l" rtl="0">
              <a:spcBef>
                <a:spcPts val="0"/>
              </a:spcBef>
              <a:spcAft>
                <a:spcPts val="0"/>
              </a:spcAft>
              <a:buClr>
                <a:srgbClr val="000000"/>
              </a:buClr>
              <a:buSzPts val="1800"/>
              <a:buFont typeface="Calibri"/>
              <a:buNone/>
            </a:pPr>
            <a:r>
              <a:rPr lang="en-US" dirty="0">
                <a:solidFill>
                  <a:srgbClr val="000000"/>
                </a:solidFill>
                <a:latin typeface="Calibri"/>
                <a:ea typeface="Calibri"/>
                <a:cs typeface="Calibri"/>
                <a:sym typeface="Calibri"/>
              </a:rPr>
              <a:t>In order for a drug to work properly, a person must take the correct dose at the correct time so that the right amount of drug enters the bloodstream. Before an HIV drug is approved, researchers study different doses and choose one that is both safe and effective. The dose has to be high enough to stop HIV from making copies of itself, but not so high that it causes a lot of side effects.</a:t>
            </a:r>
            <a:endParaRPr sz="1600" dirty="0">
              <a:solidFill>
                <a:srgbClr val="000000"/>
              </a:solidFill>
              <a:latin typeface="Calibri"/>
              <a:ea typeface="Calibri"/>
              <a:cs typeface="Calibri"/>
              <a:sym typeface="Calibri"/>
            </a:endParaRPr>
          </a:p>
          <a:p>
            <a:pPr marL="0" lvl="0" indent="0" algn="l" rtl="0">
              <a:spcBef>
                <a:spcPts val="0"/>
              </a:spcBef>
              <a:spcAft>
                <a:spcPts val="0"/>
              </a:spcAft>
              <a:buClr>
                <a:srgbClr val="000000"/>
              </a:buClr>
              <a:buSzPts val="1800"/>
              <a:buFont typeface="Calibri"/>
              <a:buNone/>
            </a:pPr>
            <a:r>
              <a:rPr lang="en-US" dirty="0">
                <a:solidFill>
                  <a:srgbClr val="000000"/>
                </a:solidFill>
                <a:latin typeface="Calibri"/>
                <a:ea typeface="Calibri"/>
                <a:cs typeface="Calibri"/>
                <a:sym typeface="Calibri"/>
              </a:rPr>
              <a:t>Tell clients that it is important to discuss the possibility of drug interactions with their health care provider when choosing a new HIV drug combination, or when adding or removing any drug or supplement from their regimen.</a:t>
            </a:r>
            <a:endParaRPr sz="1600" dirty="0">
              <a:solidFill>
                <a:srgbClr val="000000"/>
              </a:solidFill>
              <a:latin typeface="Calibri"/>
              <a:ea typeface="Calibri"/>
              <a:cs typeface="Calibri"/>
              <a:sym typeface="Calibri"/>
            </a:endParaRPr>
          </a:p>
          <a:p>
            <a:pPr marL="0" lvl="0" indent="0" algn="l" rtl="0">
              <a:spcBef>
                <a:spcPts val="1200"/>
              </a:spcBef>
              <a:spcAft>
                <a:spcPts val="0"/>
              </a:spcAft>
              <a:buNone/>
            </a:pPr>
            <a:endParaRPr sz="1600" dirty="0">
              <a:solidFill>
                <a:srgbClr val="000000"/>
              </a:solidFill>
              <a:latin typeface="Calibri"/>
              <a:ea typeface="Calibri"/>
              <a:cs typeface="Calibri"/>
              <a:sym typeface="Calibri"/>
            </a:endParaRPr>
          </a:p>
        </p:txBody>
      </p:sp>
      <p:sp>
        <p:nvSpPr>
          <p:cNvPr id="219" name="Google Shape;219;p9:notes"/>
          <p:cNvSpPr txBox="1"/>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a:solidFill>
                  <a:srgbClr val="000000"/>
                </a:solidFill>
                <a:latin typeface="Arial"/>
                <a:ea typeface="Arial"/>
                <a:cs typeface="Arial"/>
                <a:sym typeface="Arial"/>
              </a:rPr>
              <a:t>Medication and Drug Interactions</a:t>
            </a:r>
            <a:endParaRPr/>
          </a:p>
        </p:txBody>
      </p:sp>
    </p:spTree>
    <p:extLst>
      <p:ext uri="{BB962C8B-B14F-4D97-AF65-F5344CB8AC3E}">
        <p14:creationId xmlns:p14="http://schemas.microsoft.com/office/powerpoint/2010/main" val="3897721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22"/>
          <p:cNvSpPr txBox="1">
            <a:spLocks noGrp="1"/>
          </p:cNvSpPr>
          <p:nvPr>
            <p:ph type="ctrTitle"/>
          </p:nvPr>
        </p:nvSpPr>
        <p:spPr>
          <a:xfrm>
            <a:off x="685800" y="1600200"/>
            <a:ext cx="77724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400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2"/>
          <p:cNvSpPr txBox="1">
            <a:spLocks noGrp="1"/>
          </p:cNvSpPr>
          <p:nvPr>
            <p:ph type="subTitle" idx="1"/>
          </p:nvPr>
        </p:nvSpPr>
        <p:spPr>
          <a:xfrm>
            <a:off x="685800" y="3200400"/>
            <a:ext cx="7772400" cy="1752600"/>
          </a:xfrm>
          <a:prstGeom prst="rect">
            <a:avLst/>
          </a:prstGeom>
          <a:noFill/>
          <a:ln>
            <a:noFill/>
          </a:ln>
        </p:spPr>
        <p:txBody>
          <a:bodyPr spcFirstLastPara="1" wrap="square" lIns="91425" tIns="45700" rIns="91425" bIns="45700" anchor="t" anchorCtr="0">
            <a:noAutofit/>
          </a:bodyPr>
          <a:lstStyle>
            <a:lvl1pPr lvl="0" algn="l">
              <a:spcBef>
                <a:spcPts val="480"/>
              </a:spcBef>
              <a:spcAft>
                <a:spcPts val="0"/>
              </a:spcAft>
              <a:buSzPts val="2400"/>
              <a:buFont typeface="Noto Sans Symbols"/>
              <a:buNone/>
              <a:defRPr sz="2400">
                <a:solidFill>
                  <a:srgbClr val="CCCCCC"/>
                </a:solidFill>
                <a:latin typeface="Arial"/>
                <a:ea typeface="Arial"/>
                <a:cs typeface="Arial"/>
                <a:sym typeface="Arial"/>
              </a:defRPr>
            </a:lvl1pPr>
            <a:lvl2pPr lvl="1" algn="l">
              <a:spcBef>
                <a:spcPts val="360"/>
              </a:spcBef>
              <a:spcAft>
                <a:spcPts val="0"/>
              </a:spcAft>
              <a:buSzPts val="1800"/>
              <a:buChar char="▪"/>
              <a:defRPr/>
            </a:lvl2pPr>
            <a:lvl3pPr lvl="2" algn="l">
              <a:spcBef>
                <a:spcPts val="360"/>
              </a:spcBef>
              <a:spcAft>
                <a:spcPts val="0"/>
              </a:spcAft>
              <a:buSzPts val="1800"/>
              <a:buChar char="▪"/>
              <a:defRPr/>
            </a:lvl3pPr>
            <a:lvl4pPr lvl="3" algn="l">
              <a:spcBef>
                <a:spcPts val="360"/>
              </a:spcBef>
              <a:spcAft>
                <a:spcPts val="0"/>
              </a:spcAft>
              <a:buSzPts val="1800"/>
              <a:buChar char="▪"/>
              <a:defRPr/>
            </a:lvl4pPr>
            <a:lvl5pPr lvl="4" algn="l">
              <a:spcBef>
                <a:spcPts val="360"/>
              </a:spcBef>
              <a:spcAft>
                <a:spcPts val="0"/>
              </a:spcAft>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36"/>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36"/>
          <p:cNvSpPr txBox="1">
            <a:spLocks noGrp="1"/>
          </p:cNvSpPr>
          <p:nvPr>
            <p:ph type="body" idx="1"/>
          </p:nvPr>
        </p:nvSpPr>
        <p:spPr>
          <a:xfrm>
            <a:off x="609600" y="1828800"/>
            <a:ext cx="3886200" cy="38862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36"/>
          <p:cNvSpPr txBox="1">
            <a:spLocks noGrp="1"/>
          </p:cNvSpPr>
          <p:nvPr>
            <p:ph type="body" idx="2"/>
          </p:nvPr>
        </p:nvSpPr>
        <p:spPr>
          <a:xfrm>
            <a:off x="4648200" y="1828800"/>
            <a:ext cx="3886200" cy="38862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36"/>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36"/>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4"/>
        <p:cNvGrpSpPr/>
        <p:nvPr/>
      </p:nvGrpSpPr>
      <p:grpSpPr>
        <a:xfrm>
          <a:off x="0" y="0"/>
          <a:ext cx="0" cy="0"/>
          <a:chOff x="0" y="0"/>
          <a:chExt cx="0" cy="0"/>
        </a:xfrm>
      </p:grpSpPr>
      <p:sp>
        <p:nvSpPr>
          <p:cNvPr id="125" name="Google Shape;125;p38"/>
          <p:cNvSpPr txBox="1">
            <a:spLocks noGrp="1"/>
          </p:cNvSpPr>
          <p:nvPr>
            <p:ph type="title"/>
          </p:nvPr>
        </p:nvSpPr>
        <p:spPr>
          <a:xfrm>
            <a:off x="630238" y="731837"/>
            <a:ext cx="7886700" cy="1325563"/>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38"/>
          <p:cNvSpPr txBox="1">
            <a:spLocks noGrp="1"/>
          </p:cNvSpPr>
          <p:nvPr>
            <p:ph type="body" idx="1"/>
          </p:nvPr>
        </p:nvSpPr>
        <p:spPr>
          <a:xfrm>
            <a:off x="630238" y="1681163"/>
            <a:ext cx="3868737" cy="82391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7" name="Google Shape;127;p38"/>
          <p:cNvSpPr txBox="1">
            <a:spLocks noGrp="1"/>
          </p:cNvSpPr>
          <p:nvPr>
            <p:ph type="body" idx="2"/>
          </p:nvPr>
        </p:nvSpPr>
        <p:spPr>
          <a:xfrm>
            <a:off x="630238" y="2505075"/>
            <a:ext cx="3868737" cy="368458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38"/>
          <p:cNvSpPr txBox="1">
            <a:spLocks noGrp="1"/>
          </p:cNvSpPr>
          <p:nvPr>
            <p:ph type="body" idx="3"/>
          </p:nvPr>
        </p:nvSpPr>
        <p:spPr>
          <a:xfrm>
            <a:off x="4629150" y="1681163"/>
            <a:ext cx="3887788" cy="82391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9" name="Google Shape;129;p38"/>
          <p:cNvSpPr txBox="1">
            <a:spLocks noGrp="1"/>
          </p:cNvSpPr>
          <p:nvPr>
            <p:ph type="body" idx="4"/>
          </p:nvPr>
        </p:nvSpPr>
        <p:spPr>
          <a:xfrm>
            <a:off x="4629150" y="2505075"/>
            <a:ext cx="3887788" cy="368458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p38"/>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38"/>
          <p:cNvSpPr txBox="1">
            <a:spLocks noGrp="1"/>
          </p:cNvSpPr>
          <p:nvPr>
            <p:ph type="dt" idx="10"/>
          </p:nvPr>
        </p:nvSpPr>
        <p:spPr>
          <a:xfrm>
            <a:off x="8001000" y="381000"/>
            <a:ext cx="1066800" cy="2286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p24"/>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4"/>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4"/>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4"/>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Resting">
  <p:cSld name="1_Resting">
    <p:spTree>
      <p:nvGrpSpPr>
        <p:cNvPr id="1" name="Shape 45"/>
        <p:cNvGrpSpPr/>
        <p:nvPr/>
      </p:nvGrpSpPr>
      <p:grpSpPr>
        <a:xfrm>
          <a:off x="0" y="0"/>
          <a:ext cx="0" cy="0"/>
          <a:chOff x="0" y="0"/>
          <a:chExt cx="0" cy="0"/>
        </a:xfrm>
      </p:grpSpPr>
      <p:sp>
        <p:nvSpPr>
          <p:cNvPr id="46" name="Google Shape;46;p26"/>
          <p:cNvSpPr txBox="1">
            <a:spLocks noGrp="1"/>
          </p:cNvSpPr>
          <p:nvPr>
            <p:ph type="title"/>
          </p:nvPr>
        </p:nvSpPr>
        <p:spPr>
          <a:xfrm>
            <a:off x="0" y="2946400"/>
            <a:ext cx="9144000" cy="11430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7"/>
        <p:cNvGrpSpPr/>
        <p:nvPr/>
      </p:nvGrpSpPr>
      <p:grpSpPr>
        <a:xfrm>
          <a:off x="0" y="0"/>
          <a:ext cx="0" cy="0"/>
          <a:chOff x="0" y="0"/>
          <a:chExt cx="0" cy="0"/>
        </a:xfrm>
      </p:grpSpPr>
      <p:sp>
        <p:nvSpPr>
          <p:cNvPr id="58" name="Google Shape;58;p28"/>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8"/>
          <p:cNvSpPr>
            <a:spLocks noGrp="1"/>
          </p:cNvSpPr>
          <p:nvPr>
            <p:ph type="pic" idx="2"/>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rgbClr val="2675B4"/>
              </a:buClr>
              <a:buSzPts val="3200"/>
              <a:buFont typeface="Noto Sans Symbols"/>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rgbClr val="2675B4"/>
              </a:buClr>
              <a:buSzPts val="2800"/>
              <a:buFont typeface="Noto Sans Symbols"/>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rgbClr val="2675B4"/>
              </a:buClr>
              <a:buSzPts val="2400"/>
              <a:buFont typeface="Noto Sans Symbols"/>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rgbClr val="2675B4"/>
              </a:buClr>
              <a:buSzPts val="2000"/>
              <a:buFont typeface="Noto Sans Symbols"/>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rgbClr val="2675B4"/>
              </a:buClr>
              <a:buSzPts val="2000"/>
              <a:buFont typeface="Noto Sans Symbols"/>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60" name="Google Shape;60;p28"/>
          <p:cNvSpPr txBox="1">
            <a:spLocks noGrp="1"/>
          </p:cNvSpPr>
          <p:nvPr>
            <p:ph type="body" idx="1"/>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SzPts val="1600"/>
              <a:buNone/>
              <a:defRPr sz="1600"/>
            </a:lvl1pPr>
            <a:lvl2pPr marL="914400" lvl="1" indent="-228600" algn="l">
              <a:spcBef>
                <a:spcPts val="280"/>
              </a:spcBef>
              <a:spcAft>
                <a:spcPts val="0"/>
              </a:spcAft>
              <a:buSzPts val="1400"/>
              <a:buNone/>
              <a:defRPr sz="1400"/>
            </a:lvl2pPr>
            <a:lvl3pPr marL="1371600" lvl="2" indent="-228600" algn="l">
              <a:spcBef>
                <a:spcPts val="240"/>
              </a:spcBef>
              <a:spcAft>
                <a:spcPts val="0"/>
              </a:spcAft>
              <a:buSzPts val="1200"/>
              <a:buNone/>
              <a:defRPr sz="1200"/>
            </a:lvl3pPr>
            <a:lvl4pPr marL="1828800" lvl="3" indent="-228600" algn="l">
              <a:spcBef>
                <a:spcPts val="200"/>
              </a:spcBef>
              <a:spcAft>
                <a:spcPts val="0"/>
              </a:spcAft>
              <a:buSzPts val="1000"/>
              <a:buNone/>
              <a:defRPr sz="1000"/>
            </a:lvl4pPr>
            <a:lvl5pPr marL="2286000" lvl="4" indent="-228600" algn="l">
              <a:spcBef>
                <a:spcPts val="2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1" name="Google Shape;61;p28"/>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8"/>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29"/>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9"/>
          <p:cNvSpPr txBox="1">
            <a:spLocks noGrp="1"/>
          </p:cNvSpPr>
          <p:nvPr>
            <p:ph type="body" idx="1"/>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SzPts val="3200"/>
              <a:buChar char="▪"/>
              <a:defRPr sz="3200"/>
            </a:lvl1pPr>
            <a:lvl2pPr marL="914400" lvl="1" indent="-406400" algn="l">
              <a:spcBef>
                <a:spcPts val="560"/>
              </a:spcBef>
              <a:spcAft>
                <a:spcPts val="0"/>
              </a:spcAft>
              <a:buSzPts val="2800"/>
              <a:buChar char="▪"/>
              <a:defRPr sz="2800"/>
            </a:lvl2pPr>
            <a:lvl3pPr marL="1371600" lvl="2" indent="-381000" algn="l">
              <a:spcBef>
                <a:spcPts val="480"/>
              </a:spcBef>
              <a:spcAft>
                <a:spcPts val="0"/>
              </a:spcAft>
              <a:buSzPts val="2400"/>
              <a:buChar char="▪"/>
              <a:defRPr sz="2400"/>
            </a:lvl3pPr>
            <a:lvl4pPr marL="1828800" lvl="3" indent="-355600" algn="l">
              <a:spcBef>
                <a:spcPts val="400"/>
              </a:spcBef>
              <a:spcAft>
                <a:spcPts val="0"/>
              </a:spcAft>
              <a:buSzPts val="2000"/>
              <a:buChar char="▪"/>
              <a:defRPr sz="2000"/>
            </a:lvl4pPr>
            <a:lvl5pPr marL="2286000" lvl="4" indent="-355600" algn="l">
              <a:spcBef>
                <a:spcPts val="400"/>
              </a:spcBef>
              <a:spcAft>
                <a:spcPts val="0"/>
              </a:spcAft>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6" name="Google Shape;66;p29"/>
          <p:cNvSpPr txBox="1">
            <a:spLocks noGrp="1"/>
          </p:cNvSpPr>
          <p:nvPr>
            <p:ph type="body" idx="2"/>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SzPts val="1600"/>
              <a:buNone/>
              <a:defRPr sz="1600"/>
            </a:lvl1pPr>
            <a:lvl2pPr marL="914400" lvl="1" indent="-228600" algn="l">
              <a:spcBef>
                <a:spcPts val="280"/>
              </a:spcBef>
              <a:spcAft>
                <a:spcPts val="0"/>
              </a:spcAft>
              <a:buSzPts val="1400"/>
              <a:buNone/>
              <a:defRPr sz="1400"/>
            </a:lvl2pPr>
            <a:lvl3pPr marL="1371600" lvl="2" indent="-228600" algn="l">
              <a:spcBef>
                <a:spcPts val="240"/>
              </a:spcBef>
              <a:spcAft>
                <a:spcPts val="0"/>
              </a:spcAft>
              <a:buSzPts val="1200"/>
              <a:buNone/>
              <a:defRPr sz="1200"/>
            </a:lvl3pPr>
            <a:lvl4pPr marL="1828800" lvl="3" indent="-228600" algn="l">
              <a:spcBef>
                <a:spcPts val="200"/>
              </a:spcBef>
              <a:spcAft>
                <a:spcPts val="0"/>
              </a:spcAft>
              <a:buSzPts val="1000"/>
              <a:buNone/>
              <a:defRPr sz="1000"/>
            </a:lvl4pPr>
            <a:lvl5pPr marL="2286000" lvl="4" indent="-228600" algn="l">
              <a:spcBef>
                <a:spcPts val="2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29"/>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9"/>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9"/>
        <p:cNvGrpSpPr/>
        <p:nvPr/>
      </p:nvGrpSpPr>
      <p:grpSpPr>
        <a:xfrm>
          <a:off x="0" y="0"/>
          <a:ext cx="0" cy="0"/>
          <a:chOff x="0" y="0"/>
          <a:chExt cx="0" cy="0"/>
        </a:xfrm>
      </p:grpSpPr>
      <p:sp>
        <p:nvSpPr>
          <p:cNvPr id="70" name="Google Shape;70;p30"/>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0"/>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2"/>
        <p:cNvGrpSpPr/>
        <p:nvPr/>
      </p:nvGrpSpPr>
      <p:grpSpPr>
        <a:xfrm>
          <a:off x="0" y="0"/>
          <a:ext cx="0" cy="0"/>
          <a:chOff x="0" y="0"/>
          <a:chExt cx="0" cy="0"/>
        </a:xfrm>
      </p:grpSpPr>
      <p:sp>
        <p:nvSpPr>
          <p:cNvPr id="73" name="Google Shape;73;p31"/>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31"/>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1"/>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6"/>
        <p:cNvGrpSpPr/>
        <p:nvPr/>
      </p:nvGrpSpPr>
      <p:grpSpPr>
        <a:xfrm>
          <a:off x="0" y="0"/>
          <a:ext cx="0" cy="0"/>
          <a:chOff x="0" y="0"/>
          <a:chExt cx="0" cy="0"/>
        </a:xfrm>
      </p:grpSpPr>
      <p:sp>
        <p:nvSpPr>
          <p:cNvPr id="77" name="Google Shape;77;p32"/>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6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2"/>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noAutofit/>
          </a:bodyPr>
          <a:lstStyle>
            <a:lvl1pPr marL="457200" lvl="0" indent="-228600" algn="l">
              <a:spcBef>
                <a:spcPts val="480"/>
              </a:spcBef>
              <a:spcAft>
                <a:spcPts val="0"/>
              </a:spcAft>
              <a:buSzPts val="2400"/>
              <a:buNone/>
              <a:defRPr sz="2400">
                <a:latin typeface="Arial"/>
                <a:ea typeface="Arial"/>
                <a:cs typeface="Arial"/>
                <a:sym typeface="Arial"/>
              </a:defRPr>
            </a:lvl1pPr>
            <a:lvl2pPr marL="914400" lvl="1" indent="-228600" algn="l">
              <a:spcBef>
                <a:spcPts val="400"/>
              </a:spcBef>
              <a:spcAft>
                <a:spcPts val="0"/>
              </a:spcAft>
              <a:buSzPts val="2000"/>
              <a:buNone/>
              <a:defRPr sz="2000"/>
            </a:lvl2pPr>
            <a:lvl3pPr marL="1371600" lvl="2" indent="-228600" algn="l">
              <a:spcBef>
                <a:spcPts val="360"/>
              </a:spcBef>
              <a:spcAft>
                <a:spcPts val="0"/>
              </a:spcAft>
              <a:buSzPts val="1800"/>
              <a:buNone/>
              <a:defRPr sz="1800"/>
            </a:lvl3pPr>
            <a:lvl4pPr marL="1828800" lvl="3" indent="-228600" algn="l">
              <a:spcBef>
                <a:spcPts val="320"/>
              </a:spcBef>
              <a:spcAft>
                <a:spcPts val="0"/>
              </a:spcAft>
              <a:buSzPts val="1600"/>
              <a:buNone/>
              <a:defRPr sz="1600"/>
            </a:lvl4pPr>
            <a:lvl5pPr marL="2286000" lvl="4" indent="-228600" algn="l">
              <a:spcBef>
                <a:spcPts val="320"/>
              </a:spcBef>
              <a:spcAft>
                <a:spcPts val="0"/>
              </a:spcAft>
              <a:buSzPts val="1600"/>
              <a:buNone/>
              <a:defRPr sz="1600"/>
            </a:lvl5pPr>
            <a:lvl6pPr marL="2743200" lvl="5" indent="-228600" algn="l">
              <a:lnSpc>
                <a:spcPct val="90000"/>
              </a:lnSpc>
              <a:spcBef>
                <a:spcPts val="500"/>
              </a:spcBef>
              <a:spcAft>
                <a:spcPts val="0"/>
              </a:spcAft>
              <a:buClr>
                <a:schemeClr val="dk1"/>
              </a:buClr>
              <a:buSzPts val="1600"/>
              <a:buNone/>
              <a:defRPr sz="1600"/>
            </a:lvl6pPr>
            <a:lvl7pPr marL="3200400" lvl="6" indent="-228600" algn="l">
              <a:lnSpc>
                <a:spcPct val="90000"/>
              </a:lnSpc>
              <a:spcBef>
                <a:spcPts val="500"/>
              </a:spcBef>
              <a:spcAft>
                <a:spcPts val="0"/>
              </a:spcAft>
              <a:buClr>
                <a:schemeClr val="dk1"/>
              </a:buClr>
              <a:buSzPts val="1600"/>
              <a:buNone/>
              <a:defRPr sz="1600"/>
            </a:lvl7pPr>
            <a:lvl8pPr marL="3657600" lvl="7" indent="-228600" algn="l">
              <a:lnSpc>
                <a:spcPct val="90000"/>
              </a:lnSpc>
              <a:spcBef>
                <a:spcPts val="500"/>
              </a:spcBef>
              <a:spcAft>
                <a:spcPts val="0"/>
              </a:spcAft>
              <a:buClr>
                <a:schemeClr val="dk1"/>
              </a:buClr>
              <a:buSzPts val="1600"/>
              <a:buNone/>
              <a:defRPr sz="1600"/>
            </a:lvl8pPr>
            <a:lvl9pPr marL="4114800" lvl="8" indent="-228600" algn="l">
              <a:lnSpc>
                <a:spcPct val="90000"/>
              </a:lnSpc>
              <a:spcBef>
                <a:spcPts val="500"/>
              </a:spcBef>
              <a:spcAft>
                <a:spcPts val="0"/>
              </a:spcAft>
              <a:buClr>
                <a:schemeClr val="dk1"/>
              </a:buClr>
              <a:buSzPts val="1600"/>
              <a:buNone/>
              <a:defRPr sz="1600"/>
            </a:lvl9pPr>
          </a:lstStyle>
          <a:p>
            <a:endParaRPr/>
          </a:p>
        </p:txBody>
      </p:sp>
      <p:sp>
        <p:nvSpPr>
          <p:cNvPr id="79" name="Google Shape;79;p32"/>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2"/>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94"/>
        <p:cNvGrpSpPr/>
        <p:nvPr/>
      </p:nvGrpSpPr>
      <p:grpSpPr>
        <a:xfrm>
          <a:off x="0" y="0"/>
          <a:ext cx="0" cy="0"/>
          <a:chOff x="0" y="0"/>
          <a:chExt cx="0" cy="0"/>
        </a:xfrm>
      </p:grpSpPr>
      <p:sp>
        <p:nvSpPr>
          <p:cNvPr id="95" name="Google Shape;95;p34"/>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34"/>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34"/>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3.xml"/><Relationship Id="rId5" Type="http://schemas.openxmlformats.org/officeDocument/2006/relationships/image" Target="../media/image4.jpg"/><Relationship Id="rId4"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6.xml"/><Relationship Id="rId7" Type="http://schemas.openxmlformats.org/officeDocument/2006/relationships/image" Target="../media/image3.jp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4.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5.xml"/><Relationship Id="rId1" Type="http://schemas.openxmlformats.org/officeDocument/2006/relationships/slideLayout" Target="../slideLayouts/slideLayout9.xml"/><Relationship Id="rId5" Type="http://schemas.openxmlformats.org/officeDocument/2006/relationships/image" Target="../media/image4.jpg"/><Relationship Id="rId4"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6.xml"/><Relationship Id="rId1" Type="http://schemas.openxmlformats.org/officeDocument/2006/relationships/slideLayout" Target="../slideLayouts/slideLayout10.xml"/><Relationship Id="rId4" Type="http://schemas.openxmlformats.org/officeDocument/2006/relationships/image" Target="../media/image1.jp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7.xml"/><Relationship Id="rId1" Type="http://schemas.openxmlformats.org/officeDocument/2006/relationships/slideLayout" Target="../slideLayouts/slideLayout1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1" descr="openingfooter_sized.jpg"/>
          <p:cNvPicPr preferRelativeResize="0"/>
          <p:nvPr/>
        </p:nvPicPr>
        <p:blipFill rotWithShape="1">
          <a:blip r:embed="rId3">
            <a:alphaModFix/>
          </a:blip>
          <a:srcRect/>
          <a:stretch/>
        </p:blipFill>
        <p:spPr>
          <a:xfrm>
            <a:off x="0" y="533400"/>
            <a:ext cx="9144000" cy="5334000"/>
          </a:xfrm>
          <a:prstGeom prst="rect">
            <a:avLst/>
          </a:prstGeom>
          <a:noFill/>
          <a:ln>
            <a:noFill/>
          </a:ln>
        </p:spPr>
      </p:pic>
      <p:pic>
        <p:nvPicPr>
          <p:cNvPr id="11" name="Google Shape;11;p21"/>
          <p:cNvPicPr preferRelativeResize="0"/>
          <p:nvPr/>
        </p:nvPicPr>
        <p:blipFill rotWithShape="1">
          <a:blip r:embed="rId4">
            <a:alphaModFix/>
          </a:blip>
          <a:srcRect/>
          <a:stretch/>
        </p:blipFill>
        <p:spPr>
          <a:xfrm>
            <a:off x="7543800" y="6118225"/>
            <a:ext cx="968375" cy="434975"/>
          </a:xfrm>
          <a:prstGeom prst="rect">
            <a:avLst/>
          </a:prstGeom>
          <a:noFill/>
          <a:ln>
            <a:noFill/>
          </a:ln>
        </p:spPr>
      </p:pic>
      <p:sp>
        <p:nvSpPr>
          <p:cNvPr id="12" name="Google Shape;12;p21"/>
          <p:cNvSpPr txBox="1"/>
          <p:nvPr/>
        </p:nvSpPr>
        <p:spPr>
          <a:xfrm>
            <a:off x="609600" y="6096000"/>
            <a:ext cx="4664075" cy="4619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Boston University School of Social Work</a:t>
            </a:r>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Center for Innovation in Social Work &amp; Health</a:t>
            </a:r>
            <a:endParaRPr/>
          </a:p>
        </p:txBody>
      </p:sp>
      <p:sp>
        <p:nvSpPr>
          <p:cNvPr id="13" name="Google Shape;13;p21"/>
          <p:cNvSpPr txBox="1"/>
          <p:nvPr/>
        </p:nvSpPr>
        <p:spPr>
          <a:xfrm>
            <a:off x="0" y="0"/>
            <a:ext cx="9144000" cy="44958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cxnSp>
        <p:nvCxnSpPr>
          <p:cNvPr id="14" name="Google Shape;14;p21"/>
          <p:cNvCxnSpPr/>
          <p:nvPr/>
        </p:nvCxnSpPr>
        <p:spPr>
          <a:xfrm>
            <a:off x="0" y="5867400"/>
            <a:ext cx="9144000" cy="0"/>
          </a:xfrm>
          <a:prstGeom prst="straightConnector1">
            <a:avLst/>
          </a:prstGeom>
          <a:noFill/>
          <a:ln w="152400" cap="flat" cmpd="sng">
            <a:solidFill>
              <a:srgbClr val="A6A6A6"/>
            </a:solidFill>
            <a:prstDash val="solid"/>
            <a:miter lim="800000"/>
            <a:headEnd type="none" w="med" len="med"/>
            <a:tailEnd type="none" w="med" len="med"/>
          </a:ln>
        </p:spPr>
      </p:cxnSp>
      <p:sp>
        <p:nvSpPr>
          <p:cNvPr id="15" name="Google Shape;15;p21"/>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6" name="Google Shape;16;p21"/>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2675B4"/>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
        <p:cNvGrpSpPr/>
        <p:nvPr/>
      </p:nvGrpSpPr>
      <p:grpSpPr>
        <a:xfrm>
          <a:off x="0" y="0"/>
          <a:ext cx="0" cy="0"/>
          <a:chOff x="0" y="0"/>
          <a:chExt cx="0" cy="0"/>
        </a:xfrm>
      </p:grpSpPr>
      <p:sp>
        <p:nvSpPr>
          <p:cNvPr id="21" name="Google Shape;21;p23"/>
          <p:cNvSpPr txBox="1"/>
          <p:nvPr/>
        </p:nvSpPr>
        <p:spPr>
          <a:xfrm>
            <a:off x="0" y="338137"/>
            <a:ext cx="9144000" cy="347662"/>
          </a:xfrm>
          <a:prstGeom prst="rect">
            <a:avLst/>
          </a:prstGeom>
          <a:gradFill>
            <a:gsLst>
              <a:gs pos="0">
                <a:srgbClr val="333333"/>
              </a:gs>
              <a:gs pos="100000">
                <a:schemeClr val="dk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22" name="Google Shape;22;p23"/>
          <p:cNvSpPr txBox="1"/>
          <p:nvPr/>
        </p:nvSpPr>
        <p:spPr>
          <a:xfrm>
            <a:off x="609600" y="1524000"/>
            <a:ext cx="7924800" cy="2746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200"/>
              <a:buFont typeface="Arial"/>
              <a:buNone/>
            </a:pPr>
            <a:r>
              <a:rPr lang="en-US" sz="1200" b="1" i="0" u="none">
                <a:solidFill>
                  <a:schemeClr val="lt1"/>
                </a:solidFill>
                <a:latin typeface="Arial"/>
                <a:ea typeface="Arial"/>
                <a:cs typeface="Arial"/>
                <a:sym typeface="Arial"/>
              </a:rPr>
              <a:t>Boston University</a:t>
            </a:r>
            <a:r>
              <a:rPr lang="en-US" sz="1200" b="0" i="0" u="none">
                <a:solidFill>
                  <a:schemeClr val="lt1"/>
                </a:solidFill>
                <a:latin typeface="Arial"/>
                <a:ea typeface="Arial"/>
                <a:cs typeface="Arial"/>
                <a:sym typeface="Arial"/>
              </a:rPr>
              <a:t> Slideshow Title Goes Here</a:t>
            </a:r>
            <a:endParaRPr/>
          </a:p>
        </p:txBody>
      </p:sp>
      <p:pic>
        <p:nvPicPr>
          <p:cNvPr id="23" name="Google Shape;23;p23"/>
          <p:cNvPicPr preferRelativeResize="0"/>
          <p:nvPr/>
        </p:nvPicPr>
        <p:blipFill rotWithShape="1">
          <a:blip r:embed="rId3">
            <a:alphaModFix/>
          </a:blip>
          <a:srcRect/>
          <a:stretch/>
        </p:blipFill>
        <p:spPr>
          <a:xfrm>
            <a:off x="609600" y="5867400"/>
            <a:ext cx="2438400" cy="804862"/>
          </a:xfrm>
          <a:prstGeom prst="rect">
            <a:avLst/>
          </a:prstGeom>
          <a:noFill/>
          <a:ln>
            <a:noFill/>
          </a:ln>
        </p:spPr>
      </p:pic>
      <p:cxnSp>
        <p:nvCxnSpPr>
          <p:cNvPr id="24" name="Google Shape;24;p23"/>
          <p:cNvCxnSpPr/>
          <p:nvPr/>
        </p:nvCxnSpPr>
        <p:spPr>
          <a:xfrm>
            <a:off x="0" y="5715000"/>
            <a:ext cx="9144000" cy="0"/>
          </a:xfrm>
          <a:prstGeom prst="straightConnector1">
            <a:avLst/>
          </a:prstGeom>
          <a:noFill/>
          <a:ln w="38100" cap="flat" cmpd="sng">
            <a:solidFill>
              <a:srgbClr val="CF0A2C"/>
            </a:solidFill>
            <a:prstDash val="solid"/>
            <a:miter lim="800000"/>
            <a:headEnd type="none" w="med" len="med"/>
            <a:tailEnd type="none" w="med" len="med"/>
          </a:ln>
        </p:spPr>
      </p:cxnSp>
      <p:pic>
        <p:nvPicPr>
          <p:cNvPr id="25" name="Google Shape;25;p23" descr="standardfooter_sized.jpg"/>
          <p:cNvPicPr preferRelativeResize="0"/>
          <p:nvPr/>
        </p:nvPicPr>
        <p:blipFill rotWithShape="1">
          <a:blip r:embed="rId4">
            <a:alphaModFix/>
          </a:blip>
          <a:srcRect t="93661"/>
          <a:stretch/>
        </p:blipFill>
        <p:spPr>
          <a:xfrm>
            <a:off x="0" y="0"/>
            <a:ext cx="9144000" cy="338137"/>
          </a:xfrm>
          <a:prstGeom prst="rect">
            <a:avLst/>
          </a:prstGeom>
          <a:noFill/>
          <a:ln>
            <a:noFill/>
          </a:ln>
        </p:spPr>
      </p:pic>
      <p:sp>
        <p:nvSpPr>
          <p:cNvPr id="26" name="Google Shape;26;p23"/>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27" name="Google Shape;27;p23"/>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2675B4"/>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8" name="Google Shape;28;p23"/>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29" name="Google Shape;29;p23"/>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
        <p:cNvGrpSpPr/>
        <p:nvPr/>
      </p:nvGrpSpPr>
      <p:grpSpPr>
        <a:xfrm>
          <a:off x="0" y="0"/>
          <a:ext cx="0" cy="0"/>
          <a:chOff x="0" y="0"/>
          <a:chExt cx="0" cy="0"/>
        </a:xfrm>
      </p:grpSpPr>
      <p:sp>
        <p:nvSpPr>
          <p:cNvPr id="36" name="Google Shape;36;p25"/>
          <p:cNvSpPr txBox="1"/>
          <p:nvPr/>
        </p:nvSpPr>
        <p:spPr>
          <a:xfrm>
            <a:off x="0" y="338137"/>
            <a:ext cx="9144000" cy="347662"/>
          </a:xfrm>
          <a:prstGeom prst="rect">
            <a:avLst/>
          </a:prstGeom>
          <a:gradFill>
            <a:gsLst>
              <a:gs pos="0">
                <a:srgbClr val="333333"/>
              </a:gs>
              <a:gs pos="100000">
                <a:schemeClr val="dk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37" name="Google Shape;37;p25"/>
          <p:cNvSpPr txBox="1"/>
          <p:nvPr/>
        </p:nvSpPr>
        <p:spPr>
          <a:xfrm>
            <a:off x="609600" y="1524000"/>
            <a:ext cx="7924800" cy="2746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200"/>
              <a:buFont typeface="Arial"/>
              <a:buNone/>
            </a:pPr>
            <a:r>
              <a:rPr lang="en-US" sz="1200" b="1" i="0" u="none">
                <a:solidFill>
                  <a:schemeClr val="lt1"/>
                </a:solidFill>
                <a:latin typeface="Arial"/>
                <a:ea typeface="Arial"/>
                <a:cs typeface="Arial"/>
                <a:sym typeface="Arial"/>
              </a:rPr>
              <a:t>Boston University</a:t>
            </a:r>
            <a:r>
              <a:rPr lang="en-US" sz="1200" b="0" i="0" u="none">
                <a:solidFill>
                  <a:schemeClr val="lt1"/>
                </a:solidFill>
                <a:latin typeface="Arial"/>
                <a:ea typeface="Arial"/>
                <a:cs typeface="Arial"/>
                <a:sym typeface="Arial"/>
              </a:rPr>
              <a:t> Slideshow Title Goes Here</a:t>
            </a:r>
            <a:endParaRPr/>
          </a:p>
        </p:txBody>
      </p:sp>
      <p:pic>
        <p:nvPicPr>
          <p:cNvPr id="38" name="Google Shape;38;p25"/>
          <p:cNvPicPr preferRelativeResize="0"/>
          <p:nvPr/>
        </p:nvPicPr>
        <p:blipFill rotWithShape="1">
          <a:blip r:embed="rId3">
            <a:alphaModFix/>
          </a:blip>
          <a:srcRect/>
          <a:stretch/>
        </p:blipFill>
        <p:spPr>
          <a:xfrm>
            <a:off x="609600" y="5867400"/>
            <a:ext cx="2438400" cy="804862"/>
          </a:xfrm>
          <a:prstGeom prst="rect">
            <a:avLst/>
          </a:prstGeom>
          <a:noFill/>
          <a:ln>
            <a:noFill/>
          </a:ln>
        </p:spPr>
      </p:pic>
      <p:cxnSp>
        <p:nvCxnSpPr>
          <p:cNvPr id="39" name="Google Shape;39;p25"/>
          <p:cNvCxnSpPr/>
          <p:nvPr/>
        </p:nvCxnSpPr>
        <p:spPr>
          <a:xfrm>
            <a:off x="0" y="5715000"/>
            <a:ext cx="9144000" cy="0"/>
          </a:xfrm>
          <a:prstGeom prst="straightConnector1">
            <a:avLst/>
          </a:prstGeom>
          <a:noFill/>
          <a:ln w="38100" cap="flat" cmpd="sng">
            <a:solidFill>
              <a:srgbClr val="CF0A2C"/>
            </a:solidFill>
            <a:prstDash val="solid"/>
            <a:miter lim="800000"/>
            <a:headEnd type="none" w="med" len="med"/>
            <a:tailEnd type="none" w="med" len="med"/>
          </a:ln>
        </p:spPr>
      </p:cxnSp>
      <p:pic>
        <p:nvPicPr>
          <p:cNvPr id="40" name="Google Shape;40;p25" descr="standardfooter_sized.jpg"/>
          <p:cNvPicPr preferRelativeResize="0"/>
          <p:nvPr/>
        </p:nvPicPr>
        <p:blipFill rotWithShape="1">
          <a:blip r:embed="rId4">
            <a:alphaModFix/>
          </a:blip>
          <a:srcRect t="93661"/>
          <a:stretch/>
        </p:blipFill>
        <p:spPr>
          <a:xfrm>
            <a:off x="0" y="0"/>
            <a:ext cx="9144000" cy="338137"/>
          </a:xfrm>
          <a:prstGeom prst="rect">
            <a:avLst/>
          </a:prstGeom>
          <a:noFill/>
          <a:ln>
            <a:noFill/>
          </a:ln>
        </p:spPr>
      </p:pic>
      <p:pic>
        <p:nvPicPr>
          <p:cNvPr id="41" name="Google Shape;41;p25" descr="restingslide2.jpg"/>
          <p:cNvPicPr preferRelativeResize="0"/>
          <p:nvPr/>
        </p:nvPicPr>
        <p:blipFill rotWithShape="1">
          <a:blip r:embed="rId5">
            <a:alphaModFix/>
          </a:blip>
          <a:srcRect/>
          <a:stretch/>
        </p:blipFill>
        <p:spPr>
          <a:xfrm>
            <a:off x="0" y="0"/>
            <a:ext cx="9144000" cy="6858000"/>
          </a:xfrm>
          <a:prstGeom prst="rect">
            <a:avLst/>
          </a:prstGeom>
          <a:noFill/>
          <a:ln>
            <a:noFill/>
          </a:ln>
        </p:spPr>
      </p:pic>
      <p:sp>
        <p:nvSpPr>
          <p:cNvPr id="42" name="Google Shape;42;p25"/>
          <p:cNvSpPr txBox="1"/>
          <p:nvPr/>
        </p:nvSpPr>
        <p:spPr>
          <a:xfrm>
            <a:off x="0" y="2235200"/>
            <a:ext cx="9144000" cy="24130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43" name="Google Shape;43;p25"/>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44" name="Google Shape;44;p25"/>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2675B4"/>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
        <p:cNvGrpSpPr/>
        <p:nvPr/>
      </p:nvGrpSpPr>
      <p:grpSpPr>
        <a:xfrm>
          <a:off x="0" y="0"/>
          <a:ext cx="0" cy="0"/>
          <a:chOff x="0" y="0"/>
          <a:chExt cx="0" cy="0"/>
        </a:xfrm>
      </p:grpSpPr>
      <p:sp>
        <p:nvSpPr>
          <p:cNvPr id="48" name="Google Shape;48;p27"/>
          <p:cNvSpPr txBox="1"/>
          <p:nvPr/>
        </p:nvSpPr>
        <p:spPr>
          <a:xfrm>
            <a:off x="0" y="338137"/>
            <a:ext cx="9144000" cy="347662"/>
          </a:xfrm>
          <a:prstGeom prst="rect">
            <a:avLst/>
          </a:prstGeom>
          <a:gradFill>
            <a:gsLst>
              <a:gs pos="0">
                <a:srgbClr val="333333"/>
              </a:gs>
              <a:gs pos="100000">
                <a:schemeClr val="dk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49" name="Google Shape;49;p27"/>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50" name="Google Shape;50;p27"/>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2675B4"/>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1" name="Google Shape;51;p27"/>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52" name="Google Shape;52;p27"/>
          <p:cNvSpPr txBox="1"/>
          <p:nvPr/>
        </p:nvSpPr>
        <p:spPr>
          <a:xfrm>
            <a:off x="609600" y="1524000"/>
            <a:ext cx="7924800" cy="2746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200"/>
              <a:buFont typeface="Arial"/>
              <a:buNone/>
            </a:pPr>
            <a:r>
              <a:rPr lang="en-US" sz="1200" b="1" i="0" u="none">
                <a:solidFill>
                  <a:schemeClr val="lt1"/>
                </a:solidFill>
                <a:latin typeface="Arial"/>
                <a:ea typeface="Arial"/>
                <a:cs typeface="Arial"/>
                <a:sym typeface="Arial"/>
              </a:rPr>
              <a:t>Boston University</a:t>
            </a:r>
            <a:r>
              <a:rPr lang="en-US" sz="1200" b="0" i="0" u="none">
                <a:solidFill>
                  <a:schemeClr val="lt1"/>
                </a:solidFill>
                <a:latin typeface="Arial"/>
                <a:ea typeface="Arial"/>
                <a:cs typeface="Arial"/>
                <a:sym typeface="Arial"/>
              </a:rPr>
              <a:t> Slideshow Title Goes Here</a:t>
            </a:r>
            <a:endParaRPr/>
          </a:p>
        </p:txBody>
      </p:sp>
      <p:sp>
        <p:nvSpPr>
          <p:cNvPr id="53" name="Google Shape;53;p27"/>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pic>
        <p:nvPicPr>
          <p:cNvPr id="54" name="Google Shape;54;p27"/>
          <p:cNvPicPr preferRelativeResize="0"/>
          <p:nvPr/>
        </p:nvPicPr>
        <p:blipFill rotWithShape="1">
          <a:blip r:embed="rId7">
            <a:alphaModFix/>
          </a:blip>
          <a:srcRect/>
          <a:stretch/>
        </p:blipFill>
        <p:spPr>
          <a:xfrm>
            <a:off x="609600" y="5867400"/>
            <a:ext cx="2438400" cy="804862"/>
          </a:xfrm>
          <a:prstGeom prst="rect">
            <a:avLst/>
          </a:prstGeom>
          <a:noFill/>
          <a:ln>
            <a:noFill/>
          </a:ln>
        </p:spPr>
      </p:pic>
      <p:cxnSp>
        <p:nvCxnSpPr>
          <p:cNvPr id="55" name="Google Shape;55;p27"/>
          <p:cNvCxnSpPr/>
          <p:nvPr/>
        </p:nvCxnSpPr>
        <p:spPr>
          <a:xfrm>
            <a:off x="0" y="5715000"/>
            <a:ext cx="9144000" cy="0"/>
          </a:xfrm>
          <a:prstGeom prst="straightConnector1">
            <a:avLst/>
          </a:prstGeom>
          <a:noFill/>
          <a:ln w="38100" cap="flat" cmpd="sng">
            <a:solidFill>
              <a:srgbClr val="CF0A2C"/>
            </a:solidFill>
            <a:prstDash val="solid"/>
            <a:miter lim="800000"/>
            <a:headEnd type="none" w="med" len="med"/>
            <a:tailEnd type="none" w="med" len="med"/>
          </a:ln>
        </p:spPr>
      </p:cxnSp>
      <p:pic>
        <p:nvPicPr>
          <p:cNvPr id="56" name="Google Shape;56;p27" descr="standardfooter_sized.jpg"/>
          <p:cNvPicPr preferRelativeResize="0"/>
          <p:nvPr/>
        </p:nvPicPr>
        <p:blipFill rotWithShape="1">
          <a:blip r:embed="rId8">
            <a:alphaModFix/>
          </a:blip>
          <a:srcRect t="93661"/>
          <a:stretch/>
        </p:blipFill>
        <p:spPr>
          <a:xfrm>
            <a:off x="0" y="0"/>
            <a:ext cx="9144000" cy="33813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1"/>
        <p:cNvGrpSpPr/>
        <p:nvPr/>
      </p:nvGrpSpPr>
      <p:grpSpPr>
        <a:xfrm>
          <a:off x="0" y="0"/>
          <a:ext cx="0" cy="0"/>
          <a:chOff x="0" y="0"/>
          <a:chExt cx="0" cy="0"/>
        </a:xfrm>
      </p:grpSpPr>
      <p:sp>
        <p:nvSpPr>
          <p:cNvPr id="82" name="Google Shape;82;p33"/>
          <p:cNvSpPr txBox="1"/>
          <p:nvPr/>
        </p:nvSpPr>
        <p:spPr>
          <a:xfrm>
            <a:off x="0" y="338137"/>
            <a:ext cx="9144000" cy="347662"/>
          </a:xfrm>
          <a:prstGeom prst="rect">
            <a:avLst/>
          </a:prstGeom>
          <a:gradFill>
            <a:gsLst>
              <a:gs pos="0">
                <a:srgbClr val="333333"/>
              </a:gs>
              <a:gs pos="100000">
                <a:schemeClr val="dk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83" name="Google Shape;83;p33"/>
          <p:cNvSpPr txBox="1"/>
          <p:nvPr/>
        </p:nvSpPr>
        <p:spPr>
          <a:xfrm>
            <a:off x="609600" y="1524000"/>
            <a:ext cx="7924800" cy="2746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200"/>
              <a:buFont typeface="Arial"/>
              <a:buNone/>
            </a:pPr>
            <a:r>
              <a:rPr lang="en-US" sz="1200" b="1" i="0" u="none">
                <a:solidFill>
                  <a:schemeClr val="lt1"/>
                </a:solidFill>
                <a:latin typeface="Arial"/>
                <a:ea typeface="Arial"/>
                <a:cs typeface="Arial"/>
                <a:sym typeface="Arial"/>
              </a:rPr>
              <a:t>Boston University</a:t>
            </a:r>
            <a:r>
              <a:rPr lang="en-US" sz="1200" b="0" i="0" u="none">
                <a:solidFill>
                  <a:schemeClr val="lt1"/>
                </a:solidFill>
                <a:latin typeface="Arial"/>
                <a:ea typeface="Arial"/>
                <a:cs typeface="Arial"/>
                <a:sym typeface="Arial"/>
              </a:rPr>
              <a:t> Slideshow Title Goes Here</a:t>
            </a:r>
            <a:endParaRPr/>
          </a:p>
        </p:txBody>
      </p:sp>
      <p:pic>
        <p:nvPicPr>
          <p:cNvPr id="84" name="Google Shape;84;p33"/>
          <p:cNvPicPr preferRelativeResize="0"/>
          <p:nvPr/>
        </p:nvPicPr>
        <p:blipFill rotWithShape="1">
          <a:blip r:embed="rId3">
            <a:alphaModFix/>
          </a:blip>
          <a:srcRect/>
          <a:stretch/>
        </p:blipFill>
        <p:spPr>
          <a:xfrm>
            <a:off x="609600" y="5867400"/>
            <a:ext cx="2438400" cy="804862"/>
          </a:xfrm>
          <a:prstGeom prst="rect">
            <a:avLst/>
          </a:prstGeom>
          <a:noFill/>
          <a:ln>
            <a:noFill/>
          </a:ln>
        </p:spPr>
      </p:pic>
      <p:cxnSp>
        <p:nvCxnSpPr>
          <p:cNvPr id="85" name="Google Shape;85;p33"/>
          <p:cNvCxnSpPr/>
          <p:nvPr/>
        </p:nvCxnSpPr>
        <p:spPr>
          <a:xfrm>
            <a:off x="0" y="5715000"/>
            <a:ext cx="9144000" cy="0"/>
          </a:xfrm>
          <a:prstGeom prst="straightConnector1">
            <a:avLst/>
          </a:prstGeom>
          <a:noFill/>
          <a:ln w="38100" cap="flat" cmpd="sng">
            <a:solidFill>
              <a:srgbClr val="CF0A2C"/>
            </a:solidFill>
            <a:prstDash val="solid"/>
            <a:miter lim="800000"/>
            <a:headEnd type="none" w="med" len="med"/>
            <a:tailEnd type="none" w="med" len="med"/>
          </a:ln>
        </p:spPr>
      </p:cxnSp>
      <p:pic>
        <p:nvPicPr>
          <p:cNvPr id="86" name="Google Shape;86;p33" descr="standardfooter_sized.jpg"/>
          <p:cNvPicPr preferRelativeResize="0"/>
          <p:nvPr/>
        </p:nvPicPr>
        <p:blipFill rotWithShape="1">
          <a:blip r:embed="rId4">
            <a:alphaModFix/>
          </a:blip>
          <a:srcRect t="93661"/>
          <a:stretch/>
        </p:blipFill>
        <p:spPr>
          <a:xfrm>
            <a:off x="0" y="0"/>
            <a:ext cx="9144000" cy="338137"/>
          </a:xfrm>
          <a:prstGeom prst="rect">
            <a:avLst/>
          </a:prstGeom>
          <a:noFill/>
          <a:ln>
            <a:noFill/>
          </a:ln>
        </p:spPr>
      </p:pic>
      <p:pic>
        <p:nvPicPr>
          <p:cNvPr id="87" name="Google Shape;87;p33" descr="restingslide2.jpg"/>
          <p:cNvPicPr preferRelativeResize="0"/>
          <p:nvPr/>
        </p:nvPicPr>
        <p:blipFill rotWithShape="1">
          <a:blip r:embed="rId5">
            <a:alphaModFix/>
          </a:blip>
          <a:srcRect/>
          <a:stretch/>
        </p:blipFill>
        <p:spPr>
          <a:xfrm>
            <a:off x="0" y="0"/>
            <a:ext cx="9144000" cy="6858000"/>
          </a:xfrm>
          <a:prstGeom prst="rect">
            <a:avLst/>
          </a:prstGeom>
          <a:noFill/>
          <a:ln>
            <a:noFill/>
          </a:ln>
        </p:spPr>
      </p:pic>
      <p:sp>
        <p:nvSpPr>
          <p:cNvPr id="88" name="Google Shape;88;p33"/>
          <p:cNvSpPr txBox="1"/>
          <p:nvPr/>
        </p:nvSpPr>
        <p:spPr>
          <a:xfrm>
            <a:off x="0" y="2235200"/>
            <a:ext cx="9144000" cy="24130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89" name="Google Shape;89;p33"/>
          <p:cNvSpPr txBox="1"/>
          <p:nvPr/>
        </p:nvSpPr>
        <p:spPr>
          <a:xfrm>
            <a:off x="685800" y="2819400"/>
            <a:ext cx="77724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2800"/>
              <a:buFont typeface="Arial"/>
              <a:buNone/>
            </a:pPr>
            <a:r>
              <a:rPr lang="en-US" sz="2800" b="0" i="0" u="none">
                <a:solidFill>
                  <a:schemeClr val="lt1"/>
                </a:solidFill>
                <a:latin typeface="Arial"/>
                <a:ea typeface="Arial"/>
                <a:cs typeface="Arial"/>
                <a:sym typeface="Arial"/>
              </a:rPr>
              <a:t>Resting or transition slide</a:t>
            </a:r>
            <a:endParaRPr/>
          </a:p>
        </p:txBody>
      </p:sp>
      <p:sp>
        <p:nvSpPr>
          <p:cNvPr id="90" name="Google Shape;90;p33"/>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91" name="Google Shape;91;p33"/>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2675B4"/>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2" name="Google Shape;92;p33"/>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93" name="Google Shape;93;p33"/>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8"/>
        <p:cNvGrpSpPr/>
        <p:nvPr/>
      </p:nvGrpSpPr>
      <p:grpSpPr>
        <a:xfrm>
          <a:off x="0" y="0"/>
          <a:ext cx="0" cy="0"/>
          <a:chOff x="0" y="0"/>
          <a:chExt cx="0" cy="0"/>
        </a:xfrm>
      </p:grpSpPr>
      <p:sp>
        <p:nvSpPr>
          <p:cNvPr id="99" name="Google Shape;99;p35"/>
          <p:cNvSpPr txBox="1"/>
          <p:nvPr/>
        </p:nvSpPr>
        <p:spPr>
          <a:xfrm>
            <a:off x="0" y="338137"/>
            <a:ext cx="9144000" cy="347662"/>
          </a:xfrm>
          <a:prstGeom prst="rect">
            <a:avLst/>
          </a:prstGeom>
          <a:gradFill>
            <a:gsLst>
              <a:gs pos="0">
                <a:srgbClr val="333333"/>
              </a:gs>
              <a:gs pos="100000">
                <a:schemeClr val="dk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100" name="Google Shape;100;p35"/>
          <p:cNvSpPr txBox="1"/>
          <p:nvPr/>
        </p:nvSpPr>
        <p:spPr>
          <a:xfrm>
            <a:off x="609600" y="1524000"/>
            <a:ext cx="7924800" cy="2746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200"/>
              <a:buFont typeface="Arial"/>
              <a:buNone/>
            </a:pPr>
            <a:r>
              <a:rPr lang="en-US" sz="1200" b="1" i="0" u="none">
                <a:solidFill>
                  <a:schemeClr val="lt1"/>
                </a:solidFill>
                <a:latin typeface="Arial"/>
                <a:ea typeface="Arial"/>
                <a:cs typeface="Arial"/>
                <a:sym typeface="Arial"/>
              </a:rPr>
              <a:t>Boston University</a:t>
            </a:r>
            <a:r>
              <a:rPr lang="en-US" sz="1200" b="0" i="0" u="none">
                <a:solidFill>
                  <a:schemeClr val="lt1"/>
                </a:solidFill>
                <a:latin typeface="Arial"/>
                <a:ea typeface="Arial"/>
                <a:cs typeface="Arial"/>
                <a:sym typeface="Arial"/>
              </a:rPr>
              <a:t> Slideshow Title Goes Here</a:t>
            </a:r>
            <a:endParaRPr/>
          </a:p>
        </p:txBody>
      </p:sp>
      <p:pic>
        <p:nvPicPr>
          <p:cNvPr id="101" name="Google Shape;101;p35"/>
          <p:cNvPicPr preferRelativeResize="0"/>
          <p:nvPr/>
        </p:nvPicPr>
        <p:blipFill rotWithShape="1">
          <a:blip r:embed="rId3">
            <a:alphaModFix/>
          </a:blip>
          <a:srcRect/>
          <a:stretch/>
        </p:blipFill>
        <p:spPr>
          <a:xfrm>
            <a:off x="609600" y="5867400"/>
            <a:ext cx="2438400" cy="804862"/>
          </a:xfrm>
          <a:prstGeom prst="rect">
            <a:avLst/>
          </a:prstGeom>
          <a:noFill/>
          <a:ln>
            <a:noFill/>
          </a:ln>
        </p:spPr>
      </p:pic>
      <p:cxnSp>
        <p:nvCxnSpPr>
          <p:cNvPr id="102" name="Google Shape;102;p35"/>
          <p:cNvCxnSpPr/>
          <p:nvPr/>
        </p:nvCxnSpPr>
        <p:spPr>
          <a:xfrm>
            <a:off x="0" y="5715000"/>
            <a:ext cx="9144000" cy="0"/>
          </a:xfrm>
          <a:prstGeom prst="straightConnector1">
            <a:avLst/>
          </a:prstGeom>
          <a:noFill/>
          <a:ln w="38100" cap="flat" cmpd="sng">
            <a:solidFill>
              <a:srgbClr val="CF0A2C"/>
            </a:solidFill>
            <a:prstDash val="solid"/>
            <a:miter lim="800000"/>
            <a:headEnd type="none" w="med" len="med"/>
            <a:tailEnd type="none" w="med" len="med"/>
          </a:ln>
        </p:spPr>
      </p:cxnSp>
      <p:pic>
        <p:nvPicPr>
          <p:cNvPr id="103" name="Google Shape;103;p35" descr="standardfooter_sized.jpg"/>
          <p:cNvPicPr preferRelativeResize="0"/>
          <p:nvPr/>
        </p:nvPicPr>
        <p:blipFill rotWithShape="1">
          <a:blip r:embed="rId4">
            <a:alphaModFix/>
          </a:blip>
          <a:srcRect t="93661"/>
          <a:stretch/>
        </p:blipFill>
        <p:spPr>
          <a:xfrm>
            <a:off x="0" y="0"/>
            <a:ext cx="9144000" cy="338137"/>
          </a:xfrm>
          <a:prstGeom prst="rect">
            <a:avLst/>
          </a:prstGeom>
          <a:noFill/>
          <a:ln>
            <a:noFill/>
          </a:ln>
        </p:spPr>
      </p:pic>
      <p:sp>
        <p:nvSpPr>
          <p:cNvPr id="104" name="Google Shape;104;p35"/>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05" name="Google Shape;105;p35"/>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2675B4"/>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6" name="Google Shape;106;p35"/>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07" name="Google Shape;107;p35"/>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4"/>
        <p:cNvGrpSpPr/>
        <p:nvPr/>
      </p:nvGrpSpPr>
      <p:grpSpPr>
        <a:xfrm>
          <a:off x="0" y="0"/>
          <a:ext cx="0" cy="0"/>
          <a:chOff x="0" y="0"/>
          <a:chExt cx="0" cy="0"/>
        </a:xfrm>
      </p:grpSpPr>
      <p:sp>
        <p:nvSpPr>
          <p:cNvPr id="115" name="Google Shape;115;p37"/>
          <p:cNvSpPr txBox="1"/>
          <p:nvPr/>
        </p:nvSpPr>
        <p:spPr>
          <a:xfrm>
            <a:off x="0" y="338137"/>
            <a:ext cx="9144000" cy="347662"/>
          </a:xfrm>
          <a:prstGeom prst="rect">
            <a:avLst/>
          </a:prstGeom>
          <a:gradFill>
            <a:gsLst>
              <a:gs pos="0">
                <a:srgbClr val="333333"/>
              </a:gs>
              <a:gs pos="100000">
                <a:schemeClr val="dk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116" name="Google Shape;116;p37"/>
          <p:cNvSpPr txBox="1"/>
          <p:nvPr/>
        </p:nvSpPr>
        <p:spPr>
          <a:xfrm>
            <a:off x="609600" y="1524000"/>
            <a:ext cx="7924800" cy="2746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200"/>
              <a:buFont typeface="Arial"/>
              <a:buNone/>
            </a:pPr>
            <a:r>
              <a:rPr lang="en-US" sz="1200" b="1" i="0" u="none">
                <a:solidFill>
                  <a:schemeClr val="lt1"/>
                </a:solidFill>
                <a:latin typeface="Arial"/>
                <a:ea typeface="Arial"/>
                <a:cs typeface="Arial"/>
                <a:sym typeface="Arial"/>
              </a:rPr>
              <a:t>Boston University</a:t>
            </a:r>
            <a:r>
              <a:rPr lang="en-US" sz="1200" b="0" i="0" u="none">
                <a:solidFill>
                  <a:schemeClr val="lt1"/>
                </a:solidFill>
                <a:latin typeface="Arial"/>
                <a:ea typeface="Arial"/>
                <a:cs typeface="Arial"/>
                <a:sym typeface="Arial"/>
              </a:rPr>
              <a:t> Slideshow Title Goes Here</a:t>
            </a:r>
            <a:endParaRPr/>
          </a:p>
        </p:txBody>
      </p:sp>
      <p:pic>
        <p:nvPicPr>
          <p:cNvPr id="117" name="Google Shape;117;p37"/>
          <p:cNvPicPr preferRelativeResize="0"/>
          <p:nvPr/>
        </p:nvPicPr>
        <p:blipFill rotWithShape="1">
          <a:blip r:embed="rId3">
            <a:alphaModFix/>
          </a:blip>
          <a:srcRect/>
          <a:stretch/>
        </p:blipFill>
        <p:spPr>
          <a:xfrm>
            <a:off x="609600" y="5867400"/>
            <a:ext cx="2438400" cy="804862"/>
          </a:xfrm>
          <a:prstGeom prst="rect">
            <a:avLst/>
          </a:prstGeom>
          <a:noFill/>
          <a:ln>
            <a:noFill/>
          </a:ln>
        </p:spPr>
      </p:pic>
      <p:cxnSp>
        <p:nvCxnSpPr>
          <p:cNvPr id="118" name="Google Shape;118;p37"/>
          <p:cNvCxnSpPr/>
          <p:nvPr/>
        </p:nvCxnSpPr>
        <p:spPr>
          <a:xfrm>
            <a:off x="0" y="5715000"/>
            <a:ext cx="9144000" cy="0"/>
          </a:xfrm>
          <a:prstGeom prst="straightConnector1">
            <a:avLst/>
          </a:prstGeom>
          <a:noFill/>
          <a:ln w="38100" cap="flat" cmpd="sng">
            <a:solidFill>
              <a:srgbClr val="CF0A2C"/>
            </a:solidFill>
            <a:prstDash val="solid"/>
            <a:miter lim="800000"/>
            <a:headEnd type="none" w="med" len="med"/>
            <a:tailEnd type="none" w="med" len="med"/>
          </a:ln>
        </p:spPr>
      </p:cxnSp>
      <p:pic>
        <p:nvPicPr>
          <p:cNvPr id="119" name="Google Shape;119;p37" descr="standardfooter_sized.jpg"/>
          <p:cNvPicPr preferRelativeResize="0"/>
          <p:nvPr/>
        </p:nvPicPr>
        <p:blipFill rotWithShape="1">
          <a:blip r:embed="rId4">
            <a:alphaModFix/>
          </a:blip>
          <a:srcRect t="93661"/>
          <a:stretch/>
        </p:blipFill>
        <p:spPr>
          <a:xfrm>
            <a:off x="0" y="0"/>
            <a:ext cx="9144000" cy="338137"/>
          </a:xfrm>
          <a:prstGeom prst="rect">
            <a:avLst/>
          </a:prstGeom>
          <a:noFill/>
          <a:ln>
            <a:noFill/>
          </a:ln>
        </p:spPr>
      </p:pic>
      <p:sp>
        <p:nvSpPr>
          <p:cNvPr id="120" name="Google Shape;120;p37"/>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21" name="Google Shape;121;p37"/>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2675B4"/>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2" name="Google Shape;122;p37"/>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23" name="Google Shape;123;p37"/>
          <p:cNvSpPr txBox="1">
            <a:spLocks noGrp="1"/>
          </p:cNvSpPr>
          <p:nvPr>
            <p:ph type="dt" idx="10"/>
          </p:nvPr>
        </p:nvSpPr>
        <p:spPr>
          <a:xfrm>
            <a:off x="8001000" y="381000"/>
            <a:ext cx="1066800" cy="2286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hiv-druginteractions.org/checker"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reference.medscape.com/drug-interactionchecker"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positivelyaware.com/issues/march-april-2019-2019-hiv-drug-guid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www.thebody.com/content/58994/drug-interactions-and-hivaids.html" TargetMode="External"/><Relationship Id="rId4" Type="http://schemas.openxmlformats.org/officeDocument/2006/relationships/hyperlink" Target="http://www.thebody.com/content/80958/uderstanding-drug-interactions.html"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aidsinfo.nih.gov/understanding-hiv-aids/fact-sheets/21/95/what-is-a-drug-interactio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txBox="1">
            <a:spLocks noGrp="1"/>
          </p:cNvSpPr>
          <p:nvPr>
            <p:ph type="ctrTitle"/>
          </p:nvPr>
        </p:nvSpPr>
        <p:spPr>
          <a:xfrm>
            <a:off x="381000" y="838200"/>
            <a:ext cx="8305800" cy="12192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lt1"/>
              </a:buClr>
              <a:buSzPts val="2900"/>
              <a:buFont typeface="Arial"/>
              <a:buNone/>
            </a:pPr>
            <a:br>
              <a:rPr lang="es-US" sz="2900" b="0" i="0" u="none">
                <a:solidFill>
                  <a:schemeClr val="lt1"/>
                </a:solidFill>
                <a:latin typeface="Arial"/>
                <a:ea typeface="Arial"/>
                <a:cs typeface="Arial"/>
                <a:sym typeface="Arial"/>
              </a:rPr>
            </a:br>
            <a:br>
              <a:rPr lang="es-US" sz="2900" b="0" i="0" u="none">
                <a:solidFill>
                  <a:schemeClr val="lt1"/>
                </a:solidFill>
                <a:latin typeface="Arial"/>
                <a:ea typeface="Arial"/>
                <a:cs typeface="Arial"/>
                <a:sym typeface="Arial"/>
              </a:rPr>
            </a:br>
            <a:br>
              <a:rPr lang="es-US" sz="2900" b="0" i="0" u="none">
                <a:solidFill>
                  <a:schemeClr val="lt1"/>
                </a:solidFill>
                <a:latin typeface="Arial"/>
                <a:ea typeface="Arial"/>
                <a:cs typeface="Arial"/>
                <a:sym typeface="Arial"/>
              </a:rPr>
            </a:br>
            <a:br>
              <a:rPr lang="es-US" sz="2900" b="0" i="0" u="none">
                <a:solidFill>
                  <a:schemeClr val="lt1"/>
                </a:solidFill>
                <a:latin typeface="Arial"/>
                <a:ea typeface="Arial"/>
                <a:cs typeface="Arial"/>
                <a:sym typeface="Arial"/>
              </a:rPr>
            </a:br>
            <a:br>
              <a:rPr lang="es-US" sz="2900" b="0" i="0" u="none">
                <a:solidFill>
                  <a:schemeClr val="lt1"/>
                </a:solidFill>
                <a:latin typeface="Arial"/>
                <a:ea typeface="Arial"/>
                <a:cs typeface="Arial"/>
                <a:sym typeface="Arial"/>
              </a:rPr>
            </a:br>
            <a:br>
              <a:rPr lang="es-US" sz="2900" b="0" i="0" u="none">
                <a:solidFill>
                  <a:schemeClr val="lt1"/>
                </a:solidFill>
                <a:latin typeface="Arial"/>
                <a:ea typeface="Arial"/>
                <a:cs typeface="Arial"/>
                <a:sym typeface="Arial"/>
              </a:rPr>
            </a:br>
            <a:r>
              <a:rPr lang="es-US" sz="2900" b="0" i="0" u="none">
                <a:solidFill>
                  <a:schemeClr val="lt1"/>
                </a:solidFill>
                <a:latin typeface="Arial"/>
                <a:ea typeface="Arial"/>
                <a:cs typeface="Arial"/>
                <a:sym typeface="Arial"/>
              </a:rPr>
              <a:t>Medicamentos e interacciones farmacológicas</a:t>
            </a:r>
            <a:br>
              <a:rPr lang="es-US" sz="2900" b="0" i="0" u="none">
                <a:solidFill>
                  <a:schemeClr val="lt1"/>
                </a:solidFill>
                <a:latin typeface="Arial"/>
                <a:ea typeface="Arial"/>
                <a:cs typeface="Arial"/>
                <a:sym typeface="Arial"/>
              </a:rPr>
            </a:br>
            <a:endParaRPr lang="es-US" sz="2900" b="0" i="0" u="none">
              <a:solidFill>
                <a:schemeClr val="lt1"/>
              </a:solidFill>
              <a:latin typeface="Arial"/>
              <a:ea typeface="Arial"/>
              <a:cs typeface="Arial"/>
              <a:sym typeface="Arial"/>
            </a:endParaRPr>
          </a:p>
        </p:txBody>
      </p:sp>
      <p:sp>
        <p:nvSpPr>
          <p:cNvPr id="137" name="Google Shape;137;p1" descr="many different pills"/>
          <p:cNvSpPr txBox="1"/>
          <p:nvPr/>
        </p:nvSpPr>
        <p:spPr>
          <a:xfrm>
            <a:off x="155575" y="-144462"/>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0"/>
          <p:cNvSpPr txBox="1">
            <a:spLocks noGrp="1"/>
          </p:cNvSpPr>
          <p:nvPr>
            <p:ph type="title"/>
          </p:nvPr>
        </p:nvSpPr>
        <p:spPr>
          <a:xfrm>
            <a:off x="533400" y="762000"/>
            <a:ext cx="8359775" cy="1447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s-US" sz="2800" b="1" i="0" u="none" dirty="0">
                <a:solidFill>
                  <a:schemeClr val="dk1"/>
                </a:solidFill>
                <a:latin typeface="Arial"/>
                <a:ea typeface="Arial"/>
                <a:cs typeface="Arial"/>
                <a:sym typeface="Arial"/>
              </a:rPr>
              <a:t>Cómo el cuerpo metaboliza los medicamentos</a:t>
            </a:r>
          </a:p>
        </p:txBody>
      </p:sp>
      <p:sp>
        <p:nvSpPr>
          <p:cNvPr id="231" name="Google Shape;231;p10"/>
          <p:cNvSpPr txBox="1">
            <a:spLocks noGrp="1"/>
          </p:cNvSpPr>
          <p:nvPr>
            <p:ph type="body" idx="1"/>
          </p:nvPr>
        </p:nvSpPr>
        <p:spPr>
          <a:xfrm>
            <a:off x="250825" y="1773237"/>
            <a:ext cx="8713787" cy="4572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675B4"/>
              </a:buClr>
              <a:buSzPts val="2000"/>
              <a:buFont typeface="Noto Sans Symbols"/>
              <a:buNone/>
            </a:pPr>
            <a:r>
              <a:rPr lang="es-US" sz="2000" b="0" i="0" u="none" dirty="0">
                <a:solidFill>
                  <a:schemeClr val="dk1"/>
                </a:solidFill>
                <a:latin typeface="Arial"/>
                <a:ea typeface="Arial"/>
                <a:cs typeface="Arial"/>
                <a:sym typeface="Arial"/>
              </a:rPr>
              <a:t>Este proceso involucra al hígado y los riñones:</a:t>
            </a:r>
          </a:p>
          <a:p>
            <a:pPr marL="742950" marR="0" lvl="1" indent="-285750" algn="l" rtl="0">
              <a:lnSpc>
                <a:spcPct val="100000"/>
              </a:lnSpc>
              <a:spcBef>
                <a:spcPts val="400"/>
              </a:spcBef>
              <a:spcAft>
                <a:spcPts val="0"/>
              </a:spcAft>
              <a:buClr>
                <a:srgbClr val="C00000"/>
              </a:buClr>
              <a:buSzPts val="2000"/>
              <a:buFont typeface="Noto Sans Symbols"/>
              <a:buChar char="▪"/>
            </a:pPr>
            <a:r>
              <a:rPr lang="es-US" sz="2000" b="0" i="0" u="none" strike="noStrike" cap="none" dirty="0">
                <a:solidFill>
                  <a:schemeClr val="dk1"/>
                </a:solidFill>
                <a:latin typeface="Arial"/>
                <a:ea typeface="Arial"/>
                <a:cs typeface="Arial"/>
                <a:sym typeface="Arial"/>
              </a:rPr>
              <a:t>El hígado produce químicos llamados </a:t>
            </a:r>
            <a:r>
              <a:rPr lang="es-US" sz="2000" b="1" i="0" u="none" strike="noStrike" cap="none" dirty="0">
                <a:solidFill>
                  <a:schemeClr val="dk1"/>
                </a:solidFill>
                <a:latin typeface="Arial"/>
                <a:ea typeface="Arial"/>
                <a:cs typeface="Arial"/>
                <a:sym typeface="Arial"/>
              </a:rPr>
              <a:t>enzimas</a:t>
            </a:r>
            <a:r>
              <a:rPr lang="es-US" sz="2000" b="0" i="0" u="none" strike="noStrike" cap="none" dirty="0">
                <a:solidFill>
                  <a:schemeClr val="dk1"/>
                </a:solidFill>
                <a:latin typeface="Arial"/>
                <a:ea typeface="Arial"/>
                <a:cs typeface="Arial"/>
                <a:sym typeface="Arial"/>
              </a:rPr>
              <a:t> para descomponer los medicamentos.</a:t>
            </a:r>
          </a:p>
          <a:p>
            <a:pPr marL="742950" marR="0" lvl="1" indent="-285750" algn="l" rtl="0">
              <a:lnSpc>
                <a:spcPct val="100000"/>
              </a:lnSpc>
              <a:spcBef>
                <a:spcPts val="400"/>
              </a:spcBef>
              <a:spcAft>
                <a:spcPts val="0"/>
              </a:spcAft>
              <a:buClr>
                <a:srgbClr val="C00000"/>
              </a:buClr>
              <a:buSzPts val="2000"/>
              <a:buFont typeface="Noto Sans Symbols"/>
              <a:buChar char="▪"/>
            </a:pPr>
            <a:r>
              <a:rPr lang="es-US" sz="2000" b="0" i="0" u="none" strike="noStrike" cap="none" dirty="0">
                <a:solidFill>
                  <a:schemeClr val="dk1"/>
                </a:solidFill>
                <a:latin typeface="Arial"/>
                <a:ea typeface="Arial"/>
                <a:cs typeface="Arial"/>
                <a:sym typeface="Arial"/>
              </a:rPr>
              <a:t>Los riñones filtran los medicamentos del torrente sanguíneo </a:t>
            </a:r>
            <a:br>
              <a:rPr lang="es-US" sz="2000" b="0" i="0" u="none" strike="noStrike" cap="none" dirty="0">
                <a:solidFill>
                  <a:schemeClr val="dk1"/>
                </a:solidFill>
                <a:latin typeface="Arial"/>
                <a:ea typeface="Arial"/>
                <a:cs typeface="Arial"/>
                <a:sym typeface="Arial"/>
              </a:rPr>
            </a:br>
            <a:r>
              <a:rPr lang="es-US" sz="2000" b="0" i="0" u="none" strike="noStrike" cap="none" dirty="0">
                <a:solidFill>
                  <a:schemeClr val="dk1"/>
                </a:solidFill>
                <a:latin typeface="Arial"/>
                <a:ea typeface="Arial"/>
                <a:cs typeface="Arial"/>
                <a:sym typeface="Arial"/>
              </a:rPr>
              <a:t>hacia la orina.</a:t>
            </a:r>
          </a:p>
          <a:p>
            <a:pPr marL="742950" marR="0" lvl="1" indent="-285750" algn="l" rtl="0">
              <a:lnSpc>
                <a:spcPct val="100000"/>
              </a:lnSpc>
              <a:spcBef>
                <a:spcPts val="400"/>
              </a:spcBef>
              <a:spcAft>
                <a:spcPts val="0"/>
              </a:spcAft>
              <a:buClr>
                <a:srgbClr val="C00000"/>
              </a:buClr>
              <a:buSzPts val="2000"/>
              <a:buFont typeface="Noto Sans Symbols"/>
              <a:buChar char="▪"/>
            </a:pPr>
            <a:r>
              <a:rPr lang="es-US" sz="2000" b="0" i="0" u="none" strike="noStrike" cap="none" dirty="0">
                <a:solidFill>
                  <a:schemeClr val="dk1"/>
                </a:solidFill>
                <a:latin typeface="Arial"/>
                <a:ea typeface="Arial"/>
                <a:cs typeface="Arial"/>
                <a:sym typeface="Arial"/>
              </a:rPr>
              <a:t>El medicamento se elimina del cuerpo en orina o heces.</a:t>
            </a:r>
          </a:p>
          <a:p>
            <a:pPr marL="0" marR="0" lvl="0" indent="0" algn="l" rtl="0">
              <a:lnSpc>
                <a:spcPct val="100000"/>
              </a:lnSpc>
              <a:spcBef>
                <a:spcPts val="400"/>
              </a:spcBef>
              <a:spcAft>
                <a:spcPts val="0"/>
              </a:spcAft>
              <a:buClr>
                <a:srgbClr val="2675B4"/>
              </a:buClr>
              <a:buSzPts val="2000"/>
              <a:buFont typeface="Noto Sans Symbols"/>
              <a:buNone/>
            </a:pPr>
            <a:r>
              <a:rPr lang="es-US" sz="2000" b="0" i="0" u="none" dirty="0">
                <a:solidFill>
                  <a:schemeClr val="dk1"/>
                </a:solidFill>
                <a:latin typeface="Arial"/>
                <a:ea typeface="Arial"/>
                <a:cs typeface="Arial"/>
                <a:sym typeface="Arial"/>
              </a:rPr>
              <a:t>A veces, un medicamento afecta la forma en que se metaboliza </a:t>
            </a:r>
            <a:br>
              <a:rPr lang="es-US" sz="2000" b="0" i="0" u="none" dirty="0">
                <a:solidFill>
                  <a:schemeClr val="dk1"/>
                </a:solidFill>
                <a:latin typeface="Arial"/>
                <a:ea typeface="Arial"/>
                <a:cs typeface="Arial"/>
                <a:sym typeface="Arial"/>
              </a:rPr>
            </a:br>
            <a:r>
              <a:rPr lang="es-US" sz="2000" b="0" i="0" u="none" dirty="0">
                <a:solidFill>
                  <a:schemeClr val="dk1"/>
                </a:solidFill>
                <a:latin typeface="Arial"/>
                <a:ea typeface="Arial"/>
                <a:cs typeface="Arial"/>
                <a:sym typeface="Arial"/>
              </a:rPr>
              <a:t>otro medicamento.</a:t>
            </a:r>
          </a:p>
          <a:p>
            <a:pPr marL="742950" marR="0" lvl="1" indent="-285750" algn="l" rtl="0">
              <a:lnSpc>
                <a:spcPct val="100000"/>
              </a:lnSpc>
              <a:spcBef>
                <a:spcPts val="400"/>
              </a:spcBef>
              <a:spcAft>
                <a:spcPts val="0"/>
              </a:spcAft>
              <a:buClr>
                <a:srgbClr val="C00000"/>
              </a:buClr>
              <a:buSzPts val="2000"/>
              <a:buFont typeface="Noto Sans Symbols"/>
              <a:buChar char="▪"/>
            </a:pPr>
            <a:r>
              <a:rPr lang="es-US" sz="2000" b="0" i="0" u="none" strike="noStrike" cap="none" dirty="0">
                <a:solidFill>
                  <a:schemeClr val="dk1"/>
                </a:solidFill>
                <a:latin typeface="Arial"/>
                <a:ea typeface="Arial"/>
                <a:cs typeface="Arial"/>
                <a:sym typeface="Arial"/>
              </a:rPr>
              <a:t>Acelera o desacelera la acción de las enzimas hepáticas.</a:t>
            </a:r>
          </a:p>
          <a:p>
            <a:pPr marL="742950" marR="0" lvl="1" indent="-285750" algn="l" rtl="0">
              <a:lnSpc>
                <a:spcPct val="100000"/>
              </a:lnSpc>
              <a:spcBef>
                <a:spcPts val="400"/>
              </a:spcBef>
              <a:spcAft>
                <a:spcPts val="0"/>
              </a:spcAft>
              <a:buClr>
                <a:srgbClr val="C00000"/>
              </a:buClr>
              <a:buSzPts val="2000"/>
              <a:buFont typeface="Noto Sans Symbols"/>
              <a:buChar char="▪"/>
            </a:pPr>
            <a:r>
              <a:rPr lang="es-US" sz="2000" b="0" i="0" u="none" strike="noStrike" cap="none" dirty="0">
                <a:solidFill>
                  <a:schemeClr val="dk1"/>
                </a:solidFill>
                <a:latin typeface="Arial"/>
                <a:ea typeface="Arial"/>
                <a:cs typeface="Arial"/>
                <a:sym typeface="Arial"/>
              </a:rPr>
              <a:t>Puede causar cambios en los niveles sanguíneos de otros medicamentos que son descompuestos por la misma enzima.</a:t>
            </a:r>
          </a:p>
          <a:p>
            <a:pPr marL="342900" marR="0" lvl="0" indent="-215900" algn="l" rtl="0">
              <a:spcBef>
                <a:spcPts val="400"/>
              </a:spcBef>
              <a:spcAft>
                <a:spcPts val="0"/>
              </a:spcAft>
              <a:buClr>
                <a:srgbClr val="2675B4"/>
              </a:buClr>
              <a:buSzPts val="2000"/>
              <a:buFont typeface="Noto Sans Symbols"/>
              <a:buNone/>
            </a:pPr>
            <a:endParaRPr sz="2000" b="0" i="0" u="none" strike="noStrike" cap="none" dirty="0">
              <a:solidFill>
                <a:schemeClr val="dk1"/>
              </a:solidFill>
              <a:latin typeface="Arial"/>
              <a:ea typeface="Arial"/>
              <a:cs typeface="Arial"/>
              <a:sym typeface="Arial"/>
            </a:endParaRPr>
          </a:p>
        </p:txBody>
      </p:sp>
      <p:sp>
        <p:nvSpPr>
          <p:cNvPr id="232" name="Google Shape;232;p10"/>
          <p:cNvSpPr txBox="1"/>
          <p:nvPr/>
        </p:nvSpPr>
        <p:spPr>
          <a:xfrm>
            <a:off x="-1" y="400050"/>
            <a:ext cx="3818965" cy="2615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100"/>
              <a:buFont typeface="Arial"/>
              <a:buNone/>
            </a:pPr>
            <a:r>
              <a:rPr lang="es-US" sz="1100" b="0" i="0" u="none" dirty="0">
                <a:solidFill>
                  <a:srgbClr val="FFFFFF"/>
                </a:solidFill>
                <a:latin typeface="Arial"/>
                <a:ea typeface="Arial"/>
                <a:cs typeface="Arial"/>
                <a:sym typeface="Arial"/>
              </a:rPr>
              <a:t>Medicamentos e interacciones farmacológicas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1"/>
          <p:cNvSpPr txBox="1">
            <a:spLocks noGrp="1"/>
          </p:cNvSpPr>
          <p:nvPr>
            <p:ph type="title"/>
          </p:nvPr>
        </p:nvSpPr>
        <p:spPr>
          <a:xfrm>
            <a:off x="304800" y="699721"/>
            <a:ext cx="7010400" cy="1447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s-US" sz="2600" b="1" i="0" u="none" dirty="0">
                <a:solidFill>
                  <a:schemeClr val="dk1"/>
                </a:solidFill>
                <a:latin typeface="Arial"/>
                <a:ea typeface="Arial"/>
                <a:cs typeface="Arial"/>
                <a:sym typeface="Arial"/>
              </a:rPr>
              <a:t>Medicamentos que pueden interactuar </a:t>
            </a:r>
            <a:br>
              <a:rPr lang="es-US" sz="2600" b="1" i="0" u="none" dirty="0">
                <a:solidFill>
                  <a:schemeClr val="dk1"/>
                </a:solidFill>
                <a:latin typeface="Arial"/>
                <a:ea typeface="Arial"/>
                <a:cs typeface="Arial"/>
                <a:sym typeface="Arial"/>
              </a:rPr>
            </a:br>
            <a:r>
              <a:rPr lang="es-US" sz="2600" b="1" i="0" u="none" dirty="0">
                <a:solidFill>
                  <a:schemeClr val="dk1"/>
                </a:solidFill>
                <a:latin typeface="Arial"/>
                <a:ea typeface="Arial"/>
                <a:cs typeface="Arial"/>
                <a:sym typeface="Arial"/>
              </a:rPr>
              <a:t>con los medicamentos contra el VIH</a:t>
            </a:r>
          </a:p>
        </p:txBody>
      </p:sp>
      <p:sp>
        <p:nvSpPr>
          <p:cNvPr id="239" name="Google Shape;239;p11"/>
          <p:cNvSpPr txBox="1">
            <a:spLocks noGrp="1"/>
          </p:cNvSpPr>
          <p:nvPr>
            <p:ph type="body" idx="1"/>
          </p:nvPr>
        </p:nvSpPr>
        <p:spPr>
          <a:xfrm>
            <a:off x="234950" y="1733550"/>
            <a:ext cx="6745941" cy="467995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2675B4"/>
              </a:buClr>
              <a:buSzPts val="2000"/>
              <a:buFont typeface="Noto Sans Symbols"/>
              <a:buNone/>
            </a:pPr>
            <a:r>
              <a:rPr lang="es-US" sz="1800" b="0" i="0" u="none" dirty="0">
                <a:solidFill>
                  <a:schemeClr val="dk1"/>
                </a:solidFill>
                <a:latin typeface="Arial"/>
                <a:ea typeface="Arial"/>
                <a:cs typeface="Arial"/>
                <a:sym typeface="Arial"/>
              </a:rPr>
              <a:t>Los medicamentos recetados, los medicamentos de venta libre y las terapias complementarias </a:t>
            </a:r>
            <a:r>
              <a:rPr lang="es-US" sz="1800" b="1" i="1" u="none" dirty="0">
                <a:solidFill>
                  <a:schemeClr val="dk1"/>
                </a:solidFill>
                <a:latin typeface="Arial"/>
                <a:ea typeface="Arial"/>
                <a:cs typeface="Arial"/>
                <a:sym typeface="Arial"/>
              </a:rPr>
              <a:t>pueden tener interacciones importantes</a:t>
            </a:r>
            <a:r>
              <a:rPr lang="es-US" sz="1800" b="0" i="0" u="none" dirty="0">
                <a:solidFill>
                  <a:schemeClr val="dk1"/>
                </a:solidFill>
                <a:latin typeface="Arial"/>
                <a:ea typeface="Arial"/>
                <a:cs typeface="Arial"/>
                <a:sym typeface="Arial"/>
              </a:rPr>
              <a:t> con los medicamentos contra el VIH:</a:t>
            </a:r>
          </a:p>
          <a:p>
            <a:pPr marL="0" marR="0" lvl="0" indent="-127000" algn="l" rtl="0">
              <a:lnSpc>
                <a:spcPct val="100000"/>
              </a:lnSpc>
              <a:spcBef>
                <a:spcPts val="400"/>
              </a:spcBef>
              <a:spcAft>
                <a:spcPts val="0"/>
              </a:spcAft>
              <a:buClr>
                <a:srgbClr val="C00000"/>
              </a:buClr>
              <a:buSzPts val="2000"/>
              <a:buFont typeface="Noto Sans Symbols"/>
              <a:buChar char="▪"/>
            </a:pPr>
            <a:r>
              <a:rPr lang="es-US" sz="1800" i="0" u="none" dirty="0">
                <a:solidFill>
                  <a:schemeClr val="dk1"/>
                </a:solidFill>
                <a:latin typeface="Arial"/>
                <a:ea typeface="Arial"/>
                <a:cs typeface="Arial"/>
                <a:sym typeface="Arial"/>
              </a:rPr>
              <a:t>Las </a:t>
            </a:r>
            <a:r>
              <a:rPr lang="es-US" sz="1800" b="1" i="0" u="none" dirty="0">
                <a:solidFill>
                  <a:schemeClr val="dk1"/>
                </a:solidFill>
                <a:latin typeface="Arial"/>
                <a:ea typeface="Arial"/>
                <a:cs typeface="Arial"/>
                <a:sym typeface="Arial"/>
              </a:rPr>
              <a:t>píldoras anticonceptivas </a:t>
            </a:r>
            <a:r>
              <a:rPr lang="es-US" sz="1800" b="0" i="0" u="none" dirty="0">
                <a:solidFill>
                  <a:schemeClr val="dk1"/>
                </a:solidFill>
                <a:latin typeface="Arial"/>
                <a:ea typeface="Arial"/>
                <a:cs typeface="Arial"/>
                <a:sym typeface="Arial"/>
              </a:rPr>
              <a:t>con etinilestradiol (forma de estrógeno) pueden interactuar con los medicamentos contra </a:t>
            </a:r>
            <a:br>
              <a:rPr lang="es-US" sz="1800" b="0" i="0" u="none" dirty="0">
                <a:solidFill>
                  <a:schemeClr val="dk1"/>
                </a:solidFill>
                <a:latin typeface="Arial"/>
                <a:ea typeface="Arial"/>
                <a:cs typeface="Arial"/>
                <a:sym typeface="Arial"/>
              </a:rPr>
            </a:br>
            <a:r>
              <a:rPr lang="es-US" sz="1800" b="0" i="0" u="none" dirty="0">
                <a:solidFill>
                  <a:schemeClr val="dk1"/>
                </a:solidFill>
                <a:latin typeface="Arial"/>
                <a:ea typeface="Arial"/>
                <a:cs typeface="Arial"/>
                <a:sym typeface="Arial"/>
              </a:rPr>
              <a:t>el VIH, lo que hace que las píldoras anticonceptivas sean menos efectivas y aumenta las posibilidades de embarazo.</a:t>
            </a:r>
          </a:p>
          <a:p>
            <a:pPr marL="0" marR="0" lvl="0" indent="-127000" algn="l" rtl="0">
              <a:lnSpc>
                <a:spcPct val="100000"/>
              </a:lnSpc>
              <a:spcBef>
                <a:spcPts val="400"/>
              </a:spcBef>
              <a:spcAft>
                <a:spcPts val="0"/>
              </a:spcAft>
              <a:buClr>
                <a:srgbClr val="C00000"/>
              </a:buClr>
              <a:buSzPts val="2000"/>
              <a:buFont typeface="Noto Sans Symbols"/>
              <a:buChar char="▪"/>
            </a:pPr>
            <a:r>
              <a:rPr lang="es-US" sz="1800" b="1" i="0" u="none" dirty="0">
                <a:solidFill>
                  <a:schemeClr val="dk1"/>
                </a:solidFill>
                <a:latin typeface="Arial"/>
                <a:ea typeface="Arial"/>
                <a:cs typeface="Arial"/>
                <a:sym typeface="Arial"/>
              </a:rPr>
              <a:t>Terapias complementarias</a:t>
            </a:r>
          </a:p>
          <a:p>
            <a:pPr marL="742950" marR="0" lvl="1" indent="-285750" algn="l" rtl="0">
              <a:lnSpc>
                <a:spcPct val="100000"/>
              </a:lnSpc>
              <a:spcBef>
                <a:spcPts val="400"/>
              </a:spcBef>
              <a:spcAft>
                <a:spcPts val="0"/>
              </a:spcAft>
              <a:buClr>
                <a:srgbClr val="C00000"/>
              </a:buClr>
              <a:buSzPts val="2000"/>
              <a:buFont typeface="Noto Sans Symbols"/>
              <a:buChar char="▪"/>
            </a:pPr>
            <a:r>
              <a:rPr lang="es-US" b="0" i="0" u="none" strike="noStrike" cap="none" dirty="0">
                <a:solidFill>
                  <a:schemeClr val="dk1"/>
                </a:solidFill>
                <a:latin typeface="Arial"/>
                <a:ea typeface="Arial"/>
                <a:cs typeface="Arial"/>
                <a:sym typeface="Arial"/>
              </a:rPr>
              <a:t>La mayoría de las vitaminas y hierbas no se han estudiado con medicamentos contra el VIH.</a:t>
            </a:r>
          </a:p>
          <a:p>
            <a:pPr marL="742950" marR="0" lvl="1" indent="-285750" algn="l" rtl="0">
              <a:lnSpc>
                <a:spcPct val="100000"/>
              </a:lnSpc>
              <a:spcBef>
                <a:spcPts val="400"/>
              </a:spcBef>
              <a:spcAft>
                <a:spcPts val="0"/>
              </a:spcAft>
              <a:buClr>
                <a:srgbClr val="C00000"/>
              </a:buClr>
              <a:buSzPts val="2000"/>
              <a:buFont typeface="Noto Sans Symbols"/>
              <a:buChar char="▪"/>
            </a:pPr>
            <a:r>
              <a:rPr lang="es-US" b="0" i="0" u="none" strike="noStrike" cap="none" dirty="0">
                <a:solidFill>
                  <a:schemeClr val="dk1"/>
                </a:solidFill>
                <a:latin typeface="Arial"/>
                <a:ea typeface="Arial"/>
                <a:cs typeface="Arial"/>
                <a:sym typeface="Arial"/>
              </a:rPr>
              <a:t>La hierba de San Juan (antidepresivo a base de hierbas) y los suplementos de ajo NO deben tomarse con ningún IP o ITINN.</a:t>
            </a:r>
          </a:p>
        </p:txBody>
      </p:sp>
      <p:sp>
        <p:nvSpPr>
          <p:cNvPr id="240" name="Google Shape;240;p11"/>
          <p:cNvSpPr txBox="1"/>
          <p:nvPr/>
        </p:nvSpPr>
        <p:spPr>
          <a:xfrm>
            <a:off x="152400" y="381001"/>
            <a:ext cx="5154706" cy="2615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100"/>
              <a:buFont typeface="Arial"/>
              <a:buNone/>
            </a:pPr>
            <a:r>
              <a:rPr lang="es-US" sz="1100" b="0" i="0" u="none" dirty="0">
                <a:solidFill>
                  <a:srgbClr val="FFFFFF"/>
                </a:solidFill>
                <a:latin typeface="Arial"/>
                <a:ea typeface="Arial"/>
                <a:cs typeface="Arial"/>
                <a:sym typeface="Arial"/>
              </a:rPr>
              <a:t>Medicamentos e interacciones farmacológicas </a:t>
            </a:r>
          </a:p>
        </p:txBody>
      </p:sp>
      <p:pic>
        <p:nvPicPr>
          <p:cNvPr id="241" name="Google Shape;241;p11"/>
          <p:cNvPicPr preferRelativeResize="0"/>
          <p:nvPr/>
        </p:nvPicPr>
        <p:blipFill rotWithShape="1">
          <a:blip r:embed="rId3">
            <a:alphaModFix/>
          </a:blip>
          <a:srcRect/>
          <a:stretch/>
        </p:blipFill>
        <p:spPr>
          <a:xfrm>
            <a:off x="7315200" y="3886200"/>
            <a:ext cx="1593850" cy="1593850"/>
          </a:xfrm>
          <a:prstGeom prst="rect">
            <a:avLst/>
          </a:prstGeom>
          <a:noFill/>
          <a:ln>
            <a:noFill/>
          </a:ln>
        </p:spPr>
      </p:pic>
      <p:pic>
        <p:nvPicPr>
          <p:cNvPr id="242" name="Google Shape;242;p11"/>
          <p:cNvPicPr preferRelativeResize="0"/>
          <p:nvPr/>
        </p:nvPicPr>
        <p:blipFill rotWithShape="1">
          <a:blip r:embed="rId4">
            <a:alphaModFix/>
          </a:blip>
          <a:srcRect/>
          <a:stretch/>
        </p:blipFill>
        <p:spPr>
          <a:xfrm>
            <a:off x="6916964" y="1733550"/>
            <a:ext cx="1928864" cy="14478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2"/>
          <p:cNvSpPr txBox="1">
            <a:spLocks noGrp="1"/>
          </p:cNvSpPr>
          <p:nvPr>
            <p:ph type="title"/>
          </p:nvPr>
        </p:nvSpPr>
        <p:spPr>
          <a:xfrm>
            <a:off x="468312" y="828675"/>
            <a:ext cx="7753350" cy="1447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s-US" sz="2600" b="1" i="0" u="none" dirty="0">
                <a:solidFill>
                  <a:schemeClr val="dk1"/>
                </a:solidFill>
                <a:latin typeface="Arial"/>
                <a:ea typeface="Arial"/>
                <a:cs typeface="Arial"/>
                <a:sym typeface="Arial"/>
              </a:rPr>
              <a:t>Otros medicamentos que pueden interactuar con los medicamentos contra el VIH</a:t>
            </a:r>
          </a:p>
        </p:txBody>
      </p:sp>
      <p:sp>
        <p:nvSpPr>
          <p:cNvPr id="249" name="Google Shape;249;p12"/>
          <p:cNvSpPr txBox="1">
            <a:spLocks noGrp="1"/>
          </p:cNvSpPr>
          <p:nvPr>
            <p:ph type="body" idx="1"/>
          </p:nvPr>
        </p:nvSpPr>
        <p:spPr>
          <a:xfrm>
            <a:off x="468312" y="1784350"/>
            <a:ext cx="8459787" cy="45720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2675B4"/>
              </a:buClr>
              <a:buSzPts val="1800"/>
              <a:buFont typeface="Noto Sans Symbols"/>
              <a:buNone/>
            </a:pPr>
            <a:r>
              <a:rPr lang="es-US" sz="1800" b="1" i="0" u="none" dirty="0">
                <a:solidFill>
                  <a:schemeClr val="dk1"/>
                </a:solidFill>
                <a:latin typeface="Arial"/>
                <a:ea typeface="Arial"/>
                <a:cs typeface="Arial"/>
                <a:sym typeface="Arial"/>
              </a:rPr>
              <a:t>Clases de medicamentos que tienen más probabilidades de interactuar </a:t>
            </a:r>
            <a:br>
              <a:rPr lang="es-US" sz="1800" b="1" i="0" u="none" dirty="0">
                <a:solidFill>
                  <a:schemeClr val="dk1"/>
                </a:solidFill>
                <a:latin typeface="Arial"/>
                <a:ea typeface="Arial"/>
                <a:cs typeface="Arial"/>
                <a:sym typeface="Arial"/>
              </a:rPr>
            </a:br>
            <a:r>
              <a:rPr lang="es-US" sz="1800" b="1" i="0" u="none" dirty="0">
                <a:solidFill>
                  <a:schemeClr val="dk1"/>
                </a:solidFill>
                <a:latin typeface="Arial"/>
                <a:ea typeface="Arial"/>
                <a:cs typeface="Arial"/>
                <a:sym typeface="Arial"/>
              </a:rPr>
              <a:t>con los medicamentos contra el VIH </a:t>
            </a:r>
            <a:r>
              <a:rPr lang="es-US" sz="1800" b="0" i="0" u="none" dirty="0">
                <a:solidFill>
                  <a:schemeClr val="dk1"/>
                </a:solidFill>
                <a:latin typeface="Arial"/>
                <a:ea typeface="Arial"/>
                <a:cs typeface="Arial"/>
                <a:sym typeface="Arial"/>
              </a:rPr>
              <a:t>(</a:t>
            </a:r>
            <a:r>
              <a:rPr lang="es-US" sz="1800" b="1" i="1" u="none" dirty="0">
                <a:solidFill>
                  <a:schemeClr val="dk1"/>
                </a:solidFill>
                <a:latin typeface="Arial"/>
                <a:ea typeface="Arial"/>
                <a:cs typeface="Arial"/>
                <a:sym typeface="Arial"/>
              </a:rPr>
              <a:t>no es una lista completa</a:t>
            </a:r>
            <a:r>
              <a:rPr lang="es-US" sz="1800" b="0" i="0" u="none" dirty="0">
                <a:solidFill>
                  <a:schemeClr val="dk1"/>
                </a:solidFill>
                <a:latin typeface="Arial"/>
                <a:ea typeface="Arial"/>
                <a:cs typeface="Arial"/>
                <a:sym typeface="Arial"/>
              </a:rPr>
              <a:t>):</a:t>
            </a:r>
          </a:p>
        </p:txBody>
      </p:sp>
      <p:sp>
        <p:nvSpPr>
          <p:cNvPr id="250" name="Google Shape;250;p12"/>
          <p:cNvSpPr txBox="1"/>
          <p:nvPr/>
        </p:nvSpPr>
        <p:spPr>
          <a:xfrm>
            <a:off x="552450" y="2604245"/>
            <a:ext cx="4019550" cy="2554505"/>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C00000"/>
              </a:buClr>
              <a:buSzPts val="1800"/>
              <a:buFont typeface="Arial"/>
              <a:buChar char="•"/>
            </a:pPr>
            <a:r>
              <a:rPr lang="es-US" sz="1600" b="0" i="0" u="none" dirty="0">
                <a:solidFill>
                  <a:schemeClr val="dk1"/>
                </a:solidFill>
                <a:latin typeface="Arial"/>
                <a:ea typeface="Arial"/>
                <a:cs typeface="Arial"/>
                <a:sym typeface="Arial"/>
              </a:rPr>
              <a:t>Medicamentos antimicóticos</a:t>
            </a:r>
          </a:p>
          <a:p>
            <a:pPr marL="285750" marR="0" lvl="0" indent="-285750" algn="l" rtl="0">
              <a:lnSpc>
                <a:spcPct val="100000"/>
              </a:lnSpc>
              <a:spcBef>
                <a:spcPts val="0"/>
              </a:spcBef>
              <a:spcAft>
                <a:spcPts val="0"/>
              </a:spcAft>
              <a:buClr>
                <a:srgbClr val="C00000"/>
              </a:buClr>
              <a:buSzPts val="1800"/>
              <a:buFont typeface="Arial"/>
              <a:buChar char="•"/>
            </a:pPr>
            <a:r>
              <a:rPr lang="es-US" sz="1600" b="0" i="0" u="none" dirty="0">
                <a:solidFill>
                  <a:schemeClr val="dk1"/>
                </a:solidFill>
                <a:latin typeface="Arial"/>
                <a:ea typeface="Arial"/>
                <a:cs typeface="Arial"/>
                <a:sym typeface="Arial"/>
              </a:rPr>
              <a:t>Antibióticos</a:t>
            </a:r>
          </a:p>
          <a:p>
            <a:pPr marL="285750" marR="0" lvl="0" indent="-285750" algn="l" rtl="0">
              <a:lnSpc>
                <a:spcPct val="100000"/>
              </a:lnSpc>
              <a:spcBef>
                <a:spcPts val="0"/>
              </a:spcBef>
              <a:spcAft>
                <a:spcPts val="0"/>
              </a:spcAft>
              <a:buClr>
                <a:srgbClr val="C00000"/>
              </a:buClr>
              <a:buSzPts val="1800"/>
              <a:buFont typeface="Arial"/>
              <a:buChar char="•"/>
            </a:pPr>
            <a:r>
              <a:rPr lang="es-US" sz="1600" b="0" i="0" u="none" dirty="0">
                <a:solidFill>
                  <a:schemeClr val="dk1"/>
                </a:solidFill>
                <a:latin typeface="Arial"/>
                <a:ea typeface="Arial"/>
                <a:cs typeface="Arial"/>
                <a:sym typeface="Arial"/>
              </a:rPr>
              <a:t>Antiácidos</a:t>
            </a:r>
          </a:p>
          <a:p>
            <a:pPr marL="285750" marR="0" lvl="0" indent="-285750" algn="l" rtl="0">
              <a:lnSpc>
                <a:spcPct val="100000"/>
              </a:lnSpc>
              <a:spcBef>
                <a:spcPts val="0"/>
              </a:spcBef>
              <a:spcAft>
                <a:spcPts val="0"/>
              </a:spcAft>
              <a:buClr>
                <a:srgbClr val="C00000"/>
              </a:buClr>
              <a:buSzPts val="1800"/>
              <a:buFont typeface="Arial"/>
              <a:buChar char="•"/>
            </a:pPr>
            <a:r>
              <a:rPr lang="es-US" sz="1600" b="0" i="0" u="none" dirty="0">
                <a:solidFill>
                  <a:schemeClr val="dk1"/>
                </a:solidFill>
                <a:latin typeface="Arial"/>
                <a:ea typeface="Arial"/>
                <a:cs typeface="Arial"/>
                <a:sym typeface="Arial"/>
              </a:rPr>
              <a:t>Medicamentos que previenen </a:t>
            </a:r>
            <a:br>
              <a:rPr lang="es-US" sz="1600" b="0" i="0" u="none" dirty="0">
                <a:solidFill>
                  <a:schemeClr val="dk1"/>
                </a:solidFill>
                <a:latin typeface="Arial"/>
                <a:ea typeface="Arial"/>
                <a:cs typeface="Arial"/>
                <a:sym typeface="Arial"/>
              </a:rPr>
            </a:br>
            <a:r>
              <a:rPr lang="es-US" sz="1600" b="0" i="0" u="none" dirty="0">
                <a:solidFill>
                  <a:schemeClr val="dk1"/>
                </a:solidFill>
                <a:latin typeface="Arial"/>
                <a:ea typeface="Arial"/>
                <a:cs typeface="Arial"/>
                <a:sym typeface="Arial"/>
              </a:rPr>
              <a:t>las convulsiones</a:t>
            </a:r>
          </a:p>
          <a:p>
            <a:pPr marL="285750" marR="0" lvl="0" indent="-285750" algn="l" rtl="0">
              <a:lnSpc>
                <a:spcPct val="100000"/>
              </a:lnSpc>
              <a:spcBef>
                <a:spcPts val="0"/>
              </a:spcBef>
              <a:spcAft>
                <a:spcPts val="0"/>
              </a:spcAft>
              <a:buClr>
                <a:srgbClr val="C00000"/>
              </a:buClr>
              <a:buSzPts val="1800"/>
              <a:buFont typeface="Arial"/>
              <a:buChar char="•"/>
            </a:pPr>
            <a:r>
              <a:rPr lang="es-US" sz="1600" b="0" i="0" u="none" dirty="0">
                <a:solidFill>
                  <a:schemeClr val="dk1"/>
                </a:solidFill>
                <a:latin typeface="Arial"/>
                <a:ea typeface="Arial"/>
                <a:cs typeface="Arial"/>
                <a:sym typeface="Arial"/>
              </a:rPr>
              <a:t>Medicamentos para tratar </a:t>
            </a:r>
            <a:br>
              <a:rPr lang="es-US" sz="1600" b="0" i="0" u="none" dirty="0">
                <a:solidFill>
                  <a:schemeClr val="dk1"/>
                </a:solidFill>
                <a:latin typeface="Arial"/>
                <a:ea typeface="Arial"/>
                <a:cs typeface="Arial"/>
                <a:sym typeface="Arial"/>
              </a:rPr>
            </a:br>
            <a:r>
              <a:rPr lang="es-US" sz="1600" b="0" i="0" u="none" dirty="0">
                <a:solidFill>
                  <a:schemeClr val="dk1"/>
                </a:solidFill>
                <a:latin typeface="Arial"/>
                <a:ea typeface="Arial"/>
                <a:cs typeface="Arial"/>
                <a:sym typeface="Arial"/>
              </a:rPr>
              <a:t>el colesterol alto</a:t>
            </a:r>
          </a:p>
          <a:p>
            <a:pPr marL="285750" marR="0" lvl="0" indent="-285750" algn="l" rtl="0">
              <a:lnSpc>
                <a:spcPct val="100000"/>
              </a:lnSpc>
              <a:spcBef>
                <a:spcPts val="0"/>
              </a:spcBef>
              <a:spcAft>
                <a:spcPts val="0"/>
              </a:spcAft>
              <a:buClr>
                <a:srgbClr val="C00000"/>
              </a:buClr>
              <a:buSzPts val="1800"/>
              <a:buFont typeface="Arial"/>
              <a:buChar char="•"/>
            </a:pPr>
            <a:r>
              <a:rPr lang="es-US" sz="1600" b="0" i="0" u="none" dirty="0">
                <a:solidFill>
                  <a:schemeClr val="dk1"/>
                </a:solidFill>
                <a:latin typeface="Arial"/>
                <a:ea typeface="Arial"/>
                <a:cs typeface="Arial"/>
                <a:sym typeface="Arial"/>
              </a:rPr>
              <a:t>Medicamentos para tratar la depresión</a:t>
            </a:r>
          </a:p>
          <a:p>
            <a:pPr marL="285750" marR="0" lvl="0" indent="-285750" algn="l" rtl="0">
              <a:lnSpc>
                <a:spcPct val="100000"/>
              </a:lnSpc>
              <a:spcBef>
                <a:spcPts val="0"/>
              </a:spcBef>
              <a:spcAft>
                <a:spcPts val="0"/>
              </a:spcAft>
              <a:buClr>
                <a:srgbClr val="C00000"/>
              </a:buClr>
              <a:buSzPts val="1800"/>
              <a:buFont typeface="Arial"/>
              <a:buChar char="•"/>
            </a:pPr>
            <a:r>
              <a:rPr lang="es-US" sz="1600" b="0" i="0" u="none" dirty="0">
                <a:solidFill>
                  <a:schemeClr val="dk1"/>
                </a:solidFill>
                <a:latin typeface="Arial"/>
                <a:ea typeface="Arial"/>
                <a:cs typeface="Arial"/>
                <a:sym typeface="Arial"/>
              </a:rPr>
              <a:t>Antihistamínicos (medicamentos contra la alergia)</a:t>
            </a:r>
          </a:p>
        </p:txBody>
      </p:sp>
      <p:sp>
        <p:nvSpPr>
          <p:cNvPr id="251" name="Google Shape;251;p12"/>
          <p:cNvSpPr txBox="1"/>
          <p:nvPr/>
        </p:nvSpPr>
        <p:spPr>
          <a:xfrm>
            <a:off x="4656137" y="2559422"/>
            <a:ext cx="4356099" cy="3046948"/>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C00000"/>
              </a:buClr>
              <a:buSzPts val="1800"/>
              <a:buFont typeface="Arial"/>
              <a:buChar char="•"/>
            </a:pPr>
            <a:r>
              <a:rPr lang="es-US" sz="1600" b="0" i="0" u="none" dirty="0">
                <a:solidFill>
                  <a:schemeClr val="dk1"/>
                </a:solidFill>
                <a:latin typeface="Arial"/>
                <a:ea typeface="Arial"/>
                <a:cs typeface="Arial"/>
                <a:sym typeface="Arial"/>
              </a:rPr>
              <a:t>Medicamentos para controlar </a:t>
            </a:r>
            <a:br>
              <a:rPr lang="es-US" sz="1600" b="0" i="0" u="none" dirty="0">
                <a:solidFill>
                  <a:schemeClr val="dk1"/>
                </a:solidFill>
                <a:latin typeface="Arial"/>
                <a:ea typeface="Arial"/>
                <a:cs typeface="Arial"/>
                <a:sym typeface="Arial"/>
              </a:rPr>
            </a:br>
            <a:r>
              <a:rPr lang="es-US" sz="1600" b="0" i="0" u="none" dirty="0">
                <a:solidFill>
                  <a:schemeClr val="dk1"/>
                </a:solidFill>
                <a:latin typeface="Arial"/>
                <a:ea typeface="Arial"/>
                <a:cs typeface="Arial"/>
                <a:sym typeface="Arial"/>
              </a:rPr>
              <a:t>el ritmo cardíaco</a:t>
            </a:r>
          </a:p>
          <a:p>
            <a:pPr marL="285750" marR="0" lvl="0" indent="-285750" algn="l" rtl="0">
              <a:lnSpc>
                <a:spcPct val="100000"/>
              </a:lnSpc>
              <a:spcBef>
                <a:spcPts val="0"/>
              </a:spcBef>
              <a:spcAft>
                <a:spcPts val="0"/>
              </a:spcAft>
              <a:buClr>
                <a:srgbClr val="C00000"/>
              </a:buClr>
              <a:buSzPts val="1800"/>
              <a:buFont typeface="Arial"/>
              <a:buChar char="•"/>
            </a:pPr>
            <a:r>
              <a:rPr lang="es-US" sz="1600" b="0" i="0" u="none" dirty="0">
                <a:solidFill>
                  <a:schemeClr val="dk1"/>
                </a:solidFill>
                <a:latin typeface="Arial"/>
                <a:ea typeface="Arial"/>
                <a:cs typeface="Arial"/>
                <a:sym typeface="Arial"/>
              </a:rPr>
              <a:t>Analgésicos a base de opio (narcóticos)</a:t>
            </a:r>
          </a:p>
          <a:p>
            <a:pPr marL="285750" marR="0" lvl="0" indent="-285750" algn="l" rtl="0">
              <a:lnSpc>
                <a:spcPct val="100000"/>
              </a:lnSpc>
              <a:spcBef>
                <a:spcPts val="0"/>
              </a:spcBef>
              <a:spcAft>
                <a:spcPts val="0"/>
              </a:spcAft>
              <a:buClr>
                <a:srgbClr val="C00000"/>
              </a:buClr>
              <a:buSzPts val="1800"/>
              <a:buFont typeface="Arial"/>
              <a:buChar char="•"/>
            </a:pPr>
            <a:r>
              <a:rPr lang="es-US" sz="1600" b="0" i="0" u="none" dirty="0">
                <a:solidFill>
                  <a:schemeClr val="dk1"/>
                </a:solidFill>
                <a:latin typeface="Arial"/>
                <a:ea typeface="Arial"/>
                <a:cs typeface="Arial"/>
                <a:sym typeface="Arial"/>
              </a:rPr>
              <a:t>Medicamentos que aumentan </a:t>
            </a:r>
            <a:br>
              <a:rPr lang="es-US" sz="1600" b="0" i="0" u="none" dirty="0">
                <a:solidFill>
                  <a:schemeClr val="dk1"/>
                </a:solidFill>
                <a:latin typeface="Arial"/>
                <a:ea typeface="Arial"/>
                <a:cs typeface="Arial"/>
                <a:sym typeface="Arial"/>
              </a:rPr>
            </a:br>
            <a:r>
              <a:rPr lang="es-US" sz="1600" b="0" i="0" u="none" dirty="0">
                <a:solidFill>
                  <a:schemeClr val="dk1"/>
                </a:solidFill>
                <a:latin typeface="Arial"/>
                <a:ea typeface="Arial"/>
                <a:cs typeface="Arial"/>
                <a:sym typeface="Arial"/>
              </a:rPr>
              <a:t>la actividad intestinal</a:t>
            </a:r>
          </a:p>
          <a:p>
            <a:pPr marL="285750" marR="0" lvl="0" indent="-285750" algn="l" rtl="0">
              <a:lnSpc>
                <a:spcPct val="100000"/>
              </a:lnSpc>
              <a:spcBef>
                <a:spcPts val="0"/>
              </a:spcBef>
              <a:spcAft>
                <a:spcPts val="0"/>
              </a:spcAft>
              <a:buClr>
                <a:srgbClr val="C00000"/>
              </a:buClr>
              <a:buSzPts val="1800"/>
              <a:buFont typeface="Arial"/>
              <a:buChar char="•"/>
            </a:pPr>
            <a:r>
              <a:rPr lang="es-US" sz="1600" b="0" i="0" u="none" dirty="0">
                <a:solidFill>
                  <a:schemeClr val="dk1"/>
                </a:solidFill>
                <a:latin typeface="Arial"/>
                <a:ea typeface="Arial"/>
                <a:cs typeface="Arial"/>
                <a:sym typeface="Arial"/>
              </a:rPr>
              <a:t>Sedantes (medicamentos </a:t>
            </a:r>
            <a:br>
              <a:rPr lang="es-US" sz="1600" b="0" i="0" u="none" dirty="0">
                <a:solidFill>
                  <a:schemeClr val="dk1"/>
                </a:solidFill>
                <a:latin typeface="Arial"/>
                <a:ea typeface="Arial"/>
                <a:cs typeface="Arial"/>
                <a:sym typeface="Arial"/>
              </a:rPr>
            </a:br>
            <a:r>
              <a:rPr lang="es-US" sz="1600" b="0" i="0" u="none" dirty="0">
                <a:solidFill>
                  <a:schemeClr val="dk1"/>
                </a:solidFill>
                <a:latin typeface="Arial"/>
                <a:ea typeface="Arial"/>
                <a:cs typeface="Arial"/>
                <a:sym typeface="Arial"/>
              </a:rPr>
              <a:t>para calmar los nervios)</a:t>
            </a:r>
          </a:p>
          <a:p>
            <a:pPr marL="285750" marR="0" lvl="0" indent="-285750" algn="l" rtl="0">
              <a:lnSpc>
                <a:spcPct val="100000"/>
              </a:lnSpc>
              <a:spcBef>
                <a:spcPts val="0"/>
              </a:spcBef>
              <a:spcAft>
                <a:spcPts val="0"/>
              </a:spcAft>
              <a:buClr>
                <a:srgbClr val="C00000"/>
              </a:buClr>
              <a:buSzPts val="1800"/>
              <a:buFont typeface="Arial"/>
              <a:buChar char="•"/>
            </a:pPr>
            <a:r>
              <a:rPr lang="es-US" sz="1600" b="0" i="0" u="none" dirty="0">
                <a:solidFill>
                  <a:schemeClr val="dk1"/>
                </a:solidFill>
                <a:latin typeface="Arial"/>
                <a:ea typeface="Arial"/>
                <a:cs typeface="Arial"/>
                <a:sym typeface="Arial"/>
              </a:rPr>
              <a:t>Anticoagulantes</a:t>
            </a:r>
          </a:p>
          <a:p>
            <a:pPr marL="285750" marR="0" lvl="0" indent="-285750" algn="l" rtl="0">
              <a:lnSpc>
                <a:spcPct val="100000"/>
              </a:lnSpc>
              <a:spcBef>
                <a:spcPts val="0"/>
              </a:spcBef>
              <a:spcAft>
                <a:spcPts val="0"/>
              </a:spcAft>
              <a:buClr>
                <a:srgbClr val="C00000"/>
              </a:buClr>
              <a:buSzPts val="1800"/>
              <a:buFont typeface="Arial"/>
              <a:buChar char="•"/>
            </a:pPr>
            <a:r>
              <a:rPr lang="es-US" sz="1600" b="0" i="0" u="none" dirty="0">
                <a:solidFill>
                  <a:schemeClr val="dk1"/>
                </a:solidFill>
                <a:latin typeface="Arial"/>
                <a:ea typeface="Arial"/>
                <a:cs typeface="Arial"/>
                <a:sym typeface="Arial"/>
              </a:rPr>
              <a:t>Medicamentos para tratar la </a:t>
            </a:r>
            <a:br>
              <a:rPr lang="es-US" sz="1600" b="0" i="0" u="none" dirty="0">
                <a:solidFill>
                  <a:schemeClr val="dk1"/>
                </a:solidFill>
                <a:latin typeface="Arial"/>
                <a:ea typeface="Arial"/>
                <a:cs typeface="Arial"/>
                <a:sym typeface="Arial"/>
              </a:rPr>
            </a:br>
            <a:r>
              <a:rPr lang="es-US" sz="1600" b="0" i="0" u="none" dirty="0">
                <a:solidFill>
                  <a:schemeClr val="dk1"/>
                </a:solidFill>
                <a:latin typeface="Arial"/>
                <a:ea typeface="Arial"/>
                <a:cs typeface="Arial"/>
                <a:sym typeface="Arial"/>
              </a:rPr>
              <a:t>disfunción eréctil</a:t>
            </a:r>
          </a:p>
          <a:p>
            <a:pPr marL="285750" marR="0" lvl="0" indent="-285750" algn="l" rtl="0">
              <a:lnSpc>
                <a:spcPct val="100000"/>
              </a:lnSpc>
              <a:spcBef>
                <a:spcPts val="0"/>
              </a:spcBef>
              <a:spcAft>
                <a:spcPts val="0"/>
              </a:spcAft>
              <a:buClr>
                <a:srgbClr val="C00000"/>
              </a:buClr>
              <a:buSzPts val="1800"/>
              <a:buFont typeface="Arial"/>
              <a:buChar char="•"/>
            </a:pPr>
            <a:r>
              <a:rPr lang="es-US" sz="1600" b="0" i="0" u="none" dirty="0">
                <a:solidFill>
                  <a:schemeClr val="dk1"/>
                </a:solidFill>
                <a:latin typeface="Arial"/>
                <a:ea typeface="Arial"/>
                <a:cs typeface="Arial"/>
                <a:sym typeface="Arial"/>
              </a:rPr>
              <a:t>Medicamentos para tratar la tuberculosis</a:t>
            </a:r>
          </a:p>
          <a:p>
            <a:pPr marL="285750" marR="0" lvl="0" indent="-285750" algn="l" rtl="0">
              <a:lnSpc>
                <a:spcPct val="100000"/>
              </a:lnSpc>
              <a:spcBef>
                <a:spcPts val="0"/>
              </a:spcBef>
              <a:spcAft>
                <a:spcPts val="0"/>
              </a:spcAft>
              <a:buClr>
                <a:srgbClr val="C00000"/>
              </a:buClr>
              <a:buSzPts val="1800"/>
              <a:buFont typeface="Arial"/>
              <a:buChar char="•"/>
            </a:pPr>
            <a:r>
              <a:rPr lang="es-US" sz="1600" b="0" i="0" u="none" dirty="0">
                <a:solidFill>
                  <a:schemeClr val="dk1"/>
                </a:solidFill>
                <a:latin typeface="Arial"/>
                <a:ea typeface="Arial"/>
                <a:cs typeface="Arial"/>
                <a:sym typeface="Arial"/>
              </a:rPr>
              <a:t>Medicamentos para tratar la hepatitis C</a:t>
            </a:r>
          </a:p>
        </p:txBody>
      </p:sp>
      <p:sp>
        <p:nvSpPr>
          <p:cNvPr id="252" name="Google Shape;252;p12"/>
          <p:cNvSpPr txBox="1"/>
          <p:nvPr/>
        </p:nvSpPr>
        <p:spPr>
          <a:xfrm>
            <a:off x="152399" y="400051"/>
            <a:ext cx="3666565" cy="2615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100"/>
              <a:buFont typeface="Arial"/>
              <a:buNone/>
            </a:pPr>
            <a:r>
              <a:rPr lang="es-US" sz="1100" b="0" i="0" u="none" dirty="0">
                <a:solidFill>
                  <a:srgbClr val="FFFFFF"/>
                </a:solidFill>
                <a:latin typeface="Arial"/>
                <a:ea typeface="Arial"/>
                <a:cs typeface="Arial"/>
                <a:sym typeface="Arial"/>
              </a:rPr>
              <a:t>Medicamentos e interacciones farmacológicas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3"/>
          <p:cNvSpPr txBox="1">
            <a:spLocks noGrp="1"/>
          </p:cNvSpPr>
          <p:nvPr>
            <p:ph type="title"/>
          </p:nvPr>
        </p:nvSpPr>
        <p:spPr>
          <a:xfrm>
            <a:off x="468312" y="663391"/>
            <a:ext cx="7851775" cy="1447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s-US" sz="2800" b="1" i="0" u="none" dirty="0">
                <a:solidFill>
                  <a:schemeClr val="dk1"/>
                </a:solidFill>
                <a:latin typeface="Arial"/>
                <a:ea typeface="Arial"/>
                <a:cs typeface="Arial"/>
                <a:sym typeface="Arial"/>
              </a:rPr>
              <a:t>Sustancias que </a:t>
            </a:r>
            <a:r>
              <a:rPr lang="es-US" sz="2600" b="1" i="0" u="none" dirty="0">
                <a:solidFill>
                  <a:schemeClr val="dk1"/>
                </a:solidFill>
                <a:latin typeface="Arial"/>
                <a:ea typeface="Arial"/>
                <a:cs typeface="Arial"/>
                <a:sym typeface="Arial"/>
              </a:rPr>
              <a:t>pueden interactuar </a:t>
            </a:r>
            <a:br>
              <a:rPr lang="es-US" sz="2600" b="1" i="0" u="none" dirty="0">
                <a:solidFill>
                  <a:schemeClr val="dk1"/>
                </a:solidFill>
                <a:latin typeface="Arial"/>
                <a:ea typeface="Arial"/>
                <a:cs typeface="Arial"/>
                <a:sym typeface="Arial"/>
              </a:rPr>
            </a:br>
            <a:r>
              <a:rPr lang="es-US" sz="2600" b="1" i="0" u="none" dirty="0">
                <a:solidFill>
                  <a:schemeClr val="dk1"/>
                </a:solidFill>
                <a:latin typeface="Arial"/>
                <a:ea typeface="Arial"/>
                <a:cs typeface="Arial"/>
                <a:sym typeface="Arial"/>
              </a:rPr>
              <a:t>con los medicamentos contra </a:t>
            </a:r>
            <a:r>
              <a:rPr lang="es-US" sz="2800" b="1" i="0" u="none" dirty="0">
                <a:solidFill>
                  <a:schemeClr val="dk1"/>
                </a:solidFill>
                <a:latin typeface="Arial"/>
                <a:ea typeface="Arial"/>
                <a:cs typeface="Arial"/>
                <a:sym typeface="Arial"/>
              </a:rPr>
              <a:t>el VIH</a:t>
            </a:r>
          </a:p>
        </p:txBody>
      </p:sp>
      <p:sp>
        <p:nvSpPr>
          <p:cNvPr id="259" name="Google Shape;259;p13"/>
          <p:cNvSpPr txBox="1">
            <a:spLocks noGrp="1"/>
          </p:cNvSpPr>
          <p:nvPr>
            <p:ph type="body" idx="1"/>
          </p:nvPr>
        </p:nvSpPr>
        <p:spPr>
          <a:xfrm>
            <a:off x="468312" y="1568822"/>
            <a:ext cx="8459787" cy="4572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C00000"/>
              </a:buClr>
              <a:buSzPts val="2000"/>
              <a:buFont typeface="Noto Sans Symbols"/>
              <a:buChar char="▪"/>
            </a:pPr>
            <a:r>
              <a:rPr lang="es-US" sz="2000" b="1" i="0" u="none" dirty="0">
                <a:solidFill>
                  <a:schemeClr val="dk1"/>
                </a:solidFill>
                <a:latin typeface="Arial"/>
                <a:ea typeface="Arial"/>
                <a:cs typeface="Arial"/>
                <a:sym typeface="Arial"/>
              </a:rPr>
              <a:t>Drogas recreativas y alcohol</a:t>
            </a:r>
          </a:p>
          <a:p>
            <a:pPr marL="742950" marR="0" lvl="1" indent="-285750" algn="l" rtl="0">
              <a:lnSpc>
                <a:spcPct val="100000"/>
              </a:lnSpc>
              <a:spcBef>
                <a:spcPts val="400"/>
              </a:spcBef>
              <a:spcAft>
                <a:spcPts val="0"/>
              </a:spcAft>
              <a:buClr>
                <a:srgbClr val="C00000"/>
              </a:buClr>
              <a:buSzPts val="2000"/>
              <a:buFont typeface="Noto Sans Symbols"/>
              <a:buChar char="▪"/>
            </a:pPr>
            <a:r>
              <a:rPr lang="es-US" sz="2000" b="0" i="0" u="none" strike="noStrike" cap="none" dirty="0">
                <a:solidFill>
                  <a:schemeClr val="dk1"/>
                </a:solidFill>
                <a:latin typeface="Arial"/>
                <a:ea typeface="Arial"/>
                <a:cs typeface="Arial"/>
                <a:sym typeface="Arial"/>
              </a:rPr>
              <a:t>Existen informes de sobredosis causadas por tomar </a:t>
            </a:r>
            <a:r>
              <a:rPr lang="es-US" sz="2000" b="1" i="0" u="none" strike="noStrike" cap="none" dirty="0">
                <a:solidFill>
                  <a:schemeClr val="dk1"/>
                </a:solidFill>
                <a:latin typeface="Arial"/>
                <a:ea typeface="Arial"/>
                <a:cs typeface="Arial"/>
                <a:sym typeface="Arial"/>
              </a:rPr>
              <a:t>drogas recreativas</a:t>
            </a:r>
            <a:r>
              <a:rPr lang="es-US" sz="2000" b="0" i="0" u="none" strike="noStrike" cap="none" dirty="0">
                <a:solidFill>
                  <a:schemeClr val="dk1"/>
                </a:solidFill>
                <a:latin typeface="Arial"/>
                <a:ea typeface="Arial"/>
                <a:cs typeface="Arial"/>
                <a:sym typeface="Arial"/>
              </a:rPr>
              <a:t> y medicamentos contra el VIH</a:t>
            </a:r>
          </a:p>
          <a:p>
            <a:pPr marL="742950" marR="0" lvl="1" indent="-285750" algn="l" rtl="0">
              <a:lnSpc>
                <a:spcPct val="100000"/>
              </a:lnSpc>
              <a:spcBef>
                <a:spcPts val="400"/>
              </a:spcBef>
              <a:spcAft>
                <a:spcPts val="0"/>
              </a:spcAft>
              <a:buClr>
                <a:srgbClr val="C00000"/>
              </a:buClr>
              <a:buSzPts val="2000"/>
              <a:buFont typeface="Noto Sans Symbols"/>
              <a:buChar char="▪"/>
            </a:pPr>
            <a:r>
              <a:rPr lang="es-US" sz="2000" b="0" i="0" u="none" strike="noStrike" cap="none" dirty="0">
                <a:solidFill>
                  <a:schemeClr val="dk1"/>
                </a:solidFill>
                <a:latin typeface="Arial"/>
                <a:ea typeface="Arial"/>
                <a:cs typeface="Arial"/>
                <a:sym typeface="Arial"/>
              </a:rPr>
              <a:t>Las interacciones entre el éxtasis o las anfetaminas (cristal, </a:t>
            </a:r>
            <a:br>
              <a:rPr lang="es-US" sz="2000" b="0" i="0" u="none" strike="noStrike" cap="none" dirty="0">
                <a:solidFill>
                  <a:schemeClr val="dk1"/>
                </a:solidFill>
                <a:latin typeface="Arial"/>
                <a:ea typeface="Arial"/>
                <a:cs typeface="Arial"/>
                <a:sym typeface="Arial"/>
              </a:rPr>
            </a:br>
            <a:r>
              <a:rPr lang="es-US" sz="2000" b="0" i="0" u="none" strike="noStrike" cap="none" dirty="0">
                <a:solidFill>
                  <a:schemeClr val="dk1"/>
                </a:solidFill>
                <a:latin typeface="Arial"/>
                <a:ea typeface="Arial"/>
                <a:cs typeface="Arial"/>
                <a:sym typeface="Arial"/>
              </a:rPr>
              <a:t>meta, anfeta) y los IP son particularmente peligrosas</a:t>
            </a:r>
          </a:p>
          <a:p>
            <a:pPr marL="742950" marR="0" lvl="1" indent="-285750" algn="l" rtl="0">
              <a:lnSpc>
                <a:spcPct val="100000"/>
              </a:lnSpc>
              <a:spcBef>
                <a:spcPts val="400"/>
              </a:spcBef>
              <a:spcAft>
                <a:spcPts val="0"/>
              </a:spcAft>
              <a:buClr>
                <a:srgbClr val="C00000"/>
              </a:buClr>
              <a:buSzPts val="2000"/>
              <a:buFont typeface="Noto Sans Symbols"/>
              <a:buChar char="▪"/>
            </a:pPr>
            <a:r>
              <a:rPr lang="es-US" sz="2000" b="0" i="0" u="none" strike="noStrike" cap="none" dirty="0">
                <a:solidFill>
                  <a:schemeClr val="dk1"/>
                </a:solidFill>
                <a:latin typeface="Arial"/>
                <a:ea typeface="Arial"/>
                <a:cs typeface="Arial"/>
                <a:sym typeface="Arial"/>
              </a:rPr>
              <a:t>El alcohol afecta los procesos corporales, puede causar interacciones farmacológicas</a:t>
            </a:r>
          </a:p>
          <a:p>
            <a:pPr marL="742950" marR="0" lvl="1" indent="-285750" algn="l" rtl="0">
              <a:lnSpc>
                <a:spcPct val="100000"/>
              </a:lnSpc>
              <a:spcBef>
                <a:spcPts val="400"/>
              </a:spcBef>
              <a:spcAft>
                <a:spcPts val="0"/>
              </a:spcAft>
              <a:buClr>
                <a:srgbClr val="C00000"/>
              </a:buClr>
              <a:buSzPts val="2000"/>
              <a:buFont typeface="Noto Sans Symbols"/>
              <a:buChar char="▪"/>
            </a:pPr>
            <a:r>
              <a:rPr lang="es-US" sz="2000" b="0" i="0" u="none" strike="noStrike" cap="none" dirty="0">
                <a:solidFill>
                  <a:schemeClr val="dk1"/>
                </a:solidFill>
                <a:latin typeface="Arial"/>
                <a:ea typeface="Arial"/>
                <a:cs typeface="Arial"/>
                <a:sym typeface="Arial"/>
              </a:rPr>
              <a:t>La combinación de alcohol y algunos medicamentos contra el VIH (por ejemplo, </a:t>
            </a:r>
            <a:r>
              <a:rPr lang="es-US" sz="2000" b="0" i="0" u="none" strike="noStrike" cap="none" dirty="0" err="1">
                <a:solidFill>
                  <a:schemeClr val="dk1"/>
                </a:solidFill>
                <a:latin typeface="Arial"/>
                <a:ea typeface="Arial"/>
                <a:cs typeface="Arial"/>
                <a:sym typeface="Arial"/>
              </a:rPr>
              <a:t>Videx</a:t>
            </a:r>
            <a:r>
              <a:rPr lang="es-US" sz="2000" b="0" i="0" u="none" strike="noStrike" cap="none" dirty="0">
                <a:solidFill>
                  <a:schemeClr val="dk1"/>
                </a:solidFill>
                <a:latin typeface="Arial"/>
                <a:ea typeface="Arial"/>
                <a:cs typeface="Arial"/>
                <a:sym typeface="Arial"/>
              </a:rPr>
              <a:t>) puede aumentar el riesgo de desarrollar </a:t>
            </a:r>
            <a:r>
              <a:rPr lang="es-US" sz="2000" b="1" i="0" u="none" strike="noStrike" cap="none" dirty="0">
                <a:solidFill>
                  <a:schemeClr val="dk1"/>
                </a:solidFill>
                <a:latin typeface="Arial"/>
                <a:ea typeface="Arial"/>
                <a:cs typeface="Arial"/>
                <a:sym typeface="Arial"/>
              </a:rPr>
              <a:t>pancreatitis</a:t>
            </a:r>
          </a:p>
          <a:p>
            <a:pPr marL="342900" marR="0" lvl="0" indent="-342900" algn="l" rtl="0">
              <a:lnSpc>
                <a:spcPct val="100000"/>
              </a:lnSpc>
              <a:spcBef>
                <a:spcPts val="400"/>
              </a:spcBef>
              <a:spcAft>
                <a:spcPts val="0"/>
              </a:spcAft>
              <a:buClr>
                <a:srgbClr val="C00000"/>
              </a:buClr>
              <a:buSzPts val="2000"/>
              <a:buFont typeface="Noto Sans Symbols"/>
              <a:buChar char="▪"/>
            </a:pPr>
            <a:r>
              <a:rPr lang="es-US" sz="2000" b="1" i="0" u="none" dirty="0">
                <a:solidFill>
                  <a:schemeClr val="dk1"/>
                </a:solidFill>
                <a:latin typeface="Arial"/>
                <a:ea typeface="Arial"/>
                <a:cs typeface="Arial"/>
                <a:sym typeface="Arial"/>
              </a:rPr>
              <a:t>Metadona y buprenorfina</a:t>
            </a:r>
          </a:p>
          <a:p>
            <a:pPr marL="742950" marR="0" lvl="1" indent="-285750" algn="l" rtl="0">
              <a:lnSpc>
                <a:spcPct val="100000"/>
              </a:lnSpc>
              <a:spcBef>
                <a:spcPts val="400"/>
              </a:spcBef>
              <a:spcAft>
                <a:spcPts val="0"/>
              </a:spcAft>
              <a:buClr>
                <a:srgbClr val="C00000"/>
              </a:buClr>
              <a:buSzPts val="2000"/>
              <a:buFont typeface="Noto Sans Symbols"/>
              <a:buChar char="▪"/>
            </a:pPr>
            <a:r>
              <a:rPr lang="es-US" sz="2000" b="0" i="0" u="none" strike="noStrike" cap="none" dirty="0">
                <a:solidFill>
                  <a:schemeClr val="dk1"/>
                </a:solidFill>
                <a:latin typeface="Arial"/>
                <a:ea typeface="Arial"/>
                <a:cs typeface="Arial"/>
                <a:sym typeface="Arial"/>
              </a:rPr>
              <a:t>Pueden interactuar con muchos medicamentos contra el VIH.</a:t>
            </a:r>
          </a:p>
        </p:txBody>
      </p:sp>
      <p:sp>
        <p:nvSpPr>
          <p:cNvPr id="260" name="Google Shape;260;p13"/>
          <p:cNvSpPr txBox="1"/>
          <p:nvPr/>
        </p:nvSpPr>
        <p:spPr>
          <a:xfrm>
            <a:off x="76199" y="400050"/>
            <a:ext cx="3617259" cy="2615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100"/>
              <a:buFont typeface="Arial"/>
              <a:buNone/>
            </a:pPr>
            <a:r>
              <a:rPr lang="es-US" sz="1100" b="0" i="0" u="none" dirty="0">
                <a:solidFill>
                  <a:srgbClr val="FFFFFF"/>
                </a:solidFill>
                <a:latin typeface="Arial"/>
                <a:ea typeface="Arial"/>
                <a:cs typeface="Arial"/>
                <a:sym typeface="Arial"/>
              </a:rPr>
              <a:t>Medicamentos e interacciones farmacológicas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4"/>
          <p:cNvSpPr txBox="1">
            <a:spLocks noGrp="1"/>
          </p:cNvSpPr>
          <p:nvPr>
            <p:ph type="title"/>
          </p:nvPr>
        </p:nvSpPr>
        <p:spPr>
          <a:xfrm>
            <a:off x="457200" y="274637"/>
            <a:ext cx="8229600" cy="8636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Clr>
                <a:schemeClr val="dk1"/>
              </a:buClr>
              <a:buSzPts val="2900"/>
              <a:buFont typeface="Arial"/>
              <a:buNone/>
            </a:pPr>
            <a:br>
              <a:rPr lang="es-US" sz="2900" b="0" i="0" u="none">
                <a:solidFill>
                  <a:schemeClr val="dk1"/>
                </a:solidFill>
                <a:latin typeface="Arial"/>
                <a:ea typeface="Arial"/>
                <a:cs typeface="Arial"/>
                <a:sym typeface="Arial"/>
              </a:rPr>
            </a:br>
            <a:endParaRPr lang="es-US" sz="2900" b="0" i="0" u="none">
              <a:solidFill>
                <a:schemeClr val="dk1"/>
              </a:solidFill>
              <a:latin typeface="Arial"/>
              <a:ea typeface="Arial"/>
              <a:cs typeface="Arial"/>
              <a:sym typeface="Arial"/>
            </a:endParaRPr>
          </a:p>
        </p:txBody>
      </p:sp>
      <p:sp>
        <p:nvSpPr>
          <p:cNvPr id="267" name="Google Shape;267;p14"/>
          <p:cNvSpPr txBox="1"/>
          <p:nvPr/>
        </p:nvSpPr>
        <p:spPr>
          <a:xfrm>
            <a:off x="1023938" y="694768"/>
            <a:ext cx="7781924" cy="53091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Arial"/>
              <a:buNone/>
            </a:pPr>
            <a:r>
              <a:rPr lang="es-US" sz="2400" b="1" i="0" u="none" dirty="0">
                <a:solidFill>
                  <a:schemeClr val="dk1"/>
                </a:solidFill>
                <a:latin typeface="Arial"/>
                <a:ea typeface="Arial"/>
                <a:cs typeface="Arial"/>
                <a:sym typeface="Arial"/>
              </a:rPr>
              <a:t>Lo que puede hacer para evitar </a:t>
            </a:r>
            <a:br>
              <a:rPr lang="es-US" sz="2400" b="1" i="0" u="none" dirty="0">
                <a:solidFill>
                  <a:schemeClr val="dk1"/>
                </a:solidFill>
                <a:latin typeface="Arial"/>
                <a:ea typeface="Arial"/>
                <a:cs typeface="Arial"/>
                <a:sym typeface="Arial"/>
              </a:rPr>
            </a:br>
            <a:r>
              <a:rPr lang="es-US" sz="2400" b="1" i="0" u="none" dirty="0">
                <a:solidFill>
                  <a:schemeClr val="dk1"/>
                </a:solidFill>
                <a:latin typeface="Arial"/>
                <a:ea typeface="Arial"/>
                <a:cs typeface="Arial"/>
                <a:sym typeface="Arial"/>
              </a:rPr>
              <a:t>las interacciones farmacológicas:</a:t>
            </a:r>
          </a:p>
          <a:p>
            <a:pPr marL="0" marR="0" lvl="0" indent="0" algn="l" rtl="0">
              <a:lnSpc>
                <a:spcPct val="100000"/>
              </a:lnSpc>
              <a:spcBef>
                <a:spcPts val="0"/>
              </a:spcBef>
              <a:spcAft>
                <a:spcPts val="0"/>
              </a:spcAft>
              <a:buClr>
                <a:schemeClr val="dk1"/>
              </a:buClr>
              <a:buSzPts val="800"/>
              <a:buFont typeface="Arial"/>
              <a:buNone/>
            </a:pPr>
            <a:endParaRPr sz="800" b="1" i="0" u="none" dirty="0">
              <a:solidFill>
                <a:schemeClr val="dk1"/>
              </a:solidFill>
              <a:latin typeface="Arial"/>
              <a:ea typeface="Arial"/>
              <a:cs typeface="Arial"/>
              <a:sym typeface="Arial"/>
            </a:endParaRPr>
          </a:p>
          <a:p>
            <a:pPr marL="0" marR="0" lvl="0" indent="0" algn="l" rtl="0">
              <a:lnSpc>
                <a:spcPct val="100000"/>
              </a:lnSpc>
              <a:spcBef>
                <a:spcPts val="0"/>
              </a:spcBef>
              <a:spcAft>
                <a:spcPts val="600"/>
              </a:spcAft>
              <a:buClr>
                <a:schemeClr val="dk1"/>
              </a:buClr>
              <a:buSzPts val="1300"/>
              <a:buFont typeface="Arial"/>
              <a:buNone/>
            </a:pPr>
            <a:r>
              <a:rPr lang="es-US" sz="1300" b="1" i="0" u="none" dirty="0">
                <a:solidFill>
                  <a:schemeClr val="dk1"/>
                </a:solidFill>
                <a:latin typeface="Arial"/>
                <a:ea typeface="Arial"/>
                <a:cs typeface="Arial"/>
                <a:sym typeface="Arial"/>
              </a:rPr>
              <a:t>Mantener una lista actualizada de todos los medicamentos y llevarla a cada visita de atención médica. </a:t>
            </a:r>
            <a:r>
              <a:rPr lang="es-US" sz="1300" b="0" i="0" u="none" dirty="0">
                <a:solidFill>
                  <a:schemeClr val="dk1"/>
                </a:solidFill>
                <a:latin typeface="Arial"/>
                <a:ea typeface="Arial"/>
                <a:cs typeface="Arial"/>
                <a:sym typeface="Arial"/>
              </a:rPr>
              <a:t>Incluya todos los medicamentos recetados y de venta libre, vitaminas, hierbas y suplementos. Es importante que los médicos y los pacientes revisen los medicamentos juntos. </a:t>
            </a:r>
            <a:endParaRPr sz="1300" b="1" i="0" u="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300"/>
              <a:buFont typeface="Arial"/>
              <a:buNone/>
            </a:pPr>
            <a:r>
              <a:rPr lang="es-US" sz="1300" b="1" i="0" u="none" dirty="0">
                <a:solidFill>
                  <a:schemeClr val="dk1"/>
                </a:solidFill>
                <a:latin typeface="Arial"/>
                <a:ea typeface="Arial"/>
                <a:cs typeface="Arial"/>
                <a:sym typeface="Arial"/>
              </a:rPr>
              <a:t>Use la misma farmacia para todos los medicamentos recetados. </a:t>
            </a:r>
          </a:p>
          <a:p>
            <a:pPr marL="0" marR="0" lvl="0" indent="-82550" algn="l" rtl="0">
              <a:lnSpc>
                <a:spcPct val="100000"/>
              </a:lnSpc>
              <a:spcBef>
                <a:spcPts val="0"/>
              </a:spcBef>
              <a:spcAft>
                <a:spcPts val="600"/>
              </a:spcAft>
              <a:buClr>
                <a:srgbClr val="C00000"/>
              </a:buClr>
              <a:buSzPts val="1300"/>
              <a:buFont typeface="Noto Sans Symbols"/>
              <a:buChar char="▪"/>
            </a:pPr>
            <a:r>
              <a:rPr lang="es-US" sz="1300" b="0" i="0" u="none" dirty="0">
                <a:solidFill>
                  <a:schemeClr val="dk1"/>
                </a:solidFill>
                <a:latin typeface="Arial"/>
                <a:ea typeface="Arial"/>
                <a:cs typeface="Arial"/>
                <a:sym typeface="Arial"/>
              </a:rPr>
              <a:t>El farmacéutico puede tener acceso a todos los medicamentos que está tomando y puede verificar posibles interacciones farmacológicas.</a:t>
            </a:r>
            <a:endParaRPr sz="1300" b="1" i="0" u="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300"/>
              <a:buFont typeface="Arial"/>
              <a:buNone/>
            </a:pPr>
            <a:r>
              <a:rPr lang="es-US" sz="1300" b="1" i="0" u="none" dirty="0">
                <a:solidFill>
                  <a:schemeClr val="dk1"/>
                </a:solidFill>
                <a:latin typeface="Arial"/>
                <a:ea typeface="Arial"/>
                <a:cs typeface="Arial"/>
                <a:sym typeface="Arial"/>
              </a:rPr>
              <a:t>Haga preguntas cuando recibe un nuevo medicamento.</a:t>
            </a:r>
          </a:p>
          <a:p>
            <a:pPr marL="0" marR="0" lvl="0" indent="-82550" algn="l" rtl="0">
              <a:lnSpc>
                <a:spcPct val="100000"/>
              </a:lnSpc>
              <a:spcBef>
                <a:spcPts val="0"/>
              </a:spcBef>
              <a:spcAft>
                <a:spcPts val="0"/>
              </a:spcAft>
              <a:buClr>
                <a:srgbClr val="C00000"/>
              </a:buClr>
              <a:buSzPts val="1300"/>
              <a:buFont typeface="Noto Sans Symbols"/>
              <a:buChar char="▪"/>
            </a:pPr>
            <a:r>
              <a:rPr lang="es-US" sz="1300" b="0" i="0" u="none" dirty="0">
                <a:solidFill>
                  <a:schemeClr val="dk1"/>
                </a:solidFill>
                <a:latin typeface="Arial"/>
                <a:ea typeface="Arial"/>
                <a:cs typeface="Arial"/>
                <a:sym typeface="Arial"/>
              </a:rPr>
              <a:t>¿Debo tomar el medicamento nuevo por la mañana/tarde o al acostarme?</a:t>
            </a:r>
          </a:p>
          <a:p>
            <a:pPr marL="0" marR="0" lvl="0" indent="-82550" algn="l" rtl="0">
              <a:lnSpc>
                <a:spcPct val="100000"/>
              </a:lnSpc>
              <a:spcBef>
                <a:spcPts val="0"/>
              </a:spcBef>
              <a:spcAft>
                <a:spcPts val="0"/>
              </a:spcAft>
              <a:buClr>
                <a:srgbClr val="C00000"/>
              </a:buClr>
              <a:buSzPts val="1300"/>
              <a:buFont typeface="Noto Sans Symbols"/>
              <a:buChar char="▪"/>
            </a:pPr>
            <a:r>
              <a:rPr lang="es-US" sz="1300" b="0" i="0" u="none" dirty="0">
                <a:solidFill>
                  <a:schemeClr val="dk1"/>
                </a:solidFill>
                <a:latin typeface="Arial"/>
                <a:ea typeface="Arial"/>
                <a:cs typeface="Arial"/>
                <a:sym typeface="Arial"/>
              </a:rPr>
              <a:t>¿Debo tomar el medicamento nuevo con comida o con el estómago vacío?</a:t>
            </a:r>
          </a:p>
          <a:p>
            <a:pPr marL="0" marR="0" lvl="0" indent="-82550" algn="l" rtl="0">
              <a:lnSpc>
                <a:spcPct val="100000"/>
              </a:lnSpc>
              <a:spcBef>
                <a:spcPts val="0"/>
              </a:spcBef>
              <a:spcAft>
                <a:spcPts val="0"/>
              </a:spcAft>
              <a:buClr>
                <a:srgbClr val="C00000"/>
              </a:buClr>
              <a:buSzPts val="1300"/>
              <a:buFont typeface="Noto Sans Symbols"/>
              <a:buChar char="▪"/>
            </a:pPr>
            <a:r>
              <a:rPr lang="es-US" sz="1300" b="0" i="0" u="none" dirty="0">
                <a:solidFill>
                  <a:schemeClr val="dk1"/>
                </a:solidFill>
                <a:latin typeface="Arial"/>
                <a:ea typeface="Arial"/>
                <a:cs typeface="Arial"/>
                <a:sym typeface="Arial"/>
              </a:rPr>
              <a:t>¿Este medicamento tiene alguna interacción con el alcohol, la comida u otros medicamentos </a:t>
            </a:r>
            <a:br>
              <a:rPr lang="es-US" sz="1300" b="0" i="0" u="none" dirty="0">
                <a:solidFill>
                  <a:schemeClr val="dk1"/>
                </a:solidFill>
                <a:latin typeface="Arial"/>
                <a:ea typeface="Arial"/>
                <a:cs typeface="Arial"/>
                <a:sym typeface="Arial"/>
              </a:rPr>
            </a:br>
            <a:r>
              <a:rPr lang="es-US" sz="1300" b="0" i="0" u="none" dirty="0">
                <a:solidFill>
                  <a:schemeClr val="dk1"/>
                </a:solidFill>
                <a:latin typeface="Arial"/>
                <a:ea typeface="Arial"/>
                <a:cs typeface="Arial"/>
                <a:sym typeface="Arial"/>
              </a:rPr>
              <a:t>que debería conocer?</a:t>
            </a:r>
          </a:p>
          <a:p>
            <a:pPr marL="0" marR="0" lvl="0" indent="-82550" algn="l" rtl="0">
              <a:lnSpc>
                <a:spcPct val="100000"/>
              </a:lnSpc>
              <a:spcBef>
                <a:spcPts val="0"/>
              </a:spcBef>
              <a:spcAft>
                <a:spcPts val="0"/>
              </a:spcAft>
              <a:buClr>
                <a:srgbClr val="C00000"/>
              </a:buClr>
              <a:buSzPts val="1300"/>
              <a:buFont typeface="Noto Sans Symbols"/>
              <a:buChar char="▪"/>
            </a:pPr>
            <a:r>
              <a:rPr lang="es-US" sz="1300" b="0" i="0" u="none" dirty="0">
                <a:solidFill>
                  <a:schemeClr val="dk1"/>
                </a:solidFill>
                <a:latin typeface="Arial"/>
                <a:ea typeface="Arial"/>
                <a:cs typeface="Arial"/>
                <a:sym typeface="Arial"/>
              </a:rPr>
              <a:t>Pregunte si necesita todos los medicamentos que está tomando.</a:t>
            </a:r>
          </a:p>
          <a:p>
            <a:pPr marL="0" marR="0" lvl="0" indent="-82550" algn="l" rtl="0">
              <a:lnSpc>
                <a:spcPct val="100000"/>
              </a:lnSpc>
              <a:spcBef>
                <a:spcPts val="0"/>
              </a:spcBef>
              <a:spcAft>
                <a:spcPts val="0"/>
              </a:spcAft>
              <a:buClr>
                <a:srgbClr val="C00000"/>
              </a:buClr>
              <a:buSzPts val="1300"/>
              <a:buFont typeface="Noto Sans Symbols"/>
              <a:buChar char="▪"/>
            </a:pPr>
            <a:r>
              <a:rPr lang="es-US" sz="1300" b="0" i="0" u="none" dirty="0">
                <a:solidFill>
                  <a:schemeClr val="dk1"/>
                </a:solidFill>
                <a:latin typeface="Arial"/>
                <a:ea typeface="Arial"/>
                <a:cs typeface="Arial"/>
                <a:sym typeface="Arial"/>
              </a:rPr>
              <a:t>Pregunte si hay formas de simplificar el régimen de tratamiento.</a:t>
            </a:r>
          </a:p>
          <a:p>
            <a:pPr marL="0" marR="0" lvl="0" indent="-82550" algn="l" rtl="0">
              <a:lnSpc>
                <a:spcPct val="100000"/>
              </a:lnSpc>
              <a:spcBef>
                <a:spcPts val="0"/>
              </a:spcBef>
              <a:spcAft>
                <a:spcPts val="600"/>
              </a:spcAft>
              <a:buClr>
                <a:srgbClr val="C00000"/>
              </a:buClr>
              <a:buSzPts val="1300"/>
              <a:buFont typeface="Noto Sans Symbols"/>
              <a:buChar char="▪"/>
            </a:pPr>
            <a:r>
              <a:rPr lang="es-US" sz="1300" b="0" i="0" u="none" dirty="0">
                <a:solidFill>
                  <a:schemeClr val="dk1"/>
                </a:solidFill>
                <a:latin typeface="Arial"/>
                <a:ea typeface="Arial"/>
                <a:cs typeface="Arial"/>
                <a:sym typeface="Arial"/>
              </a:rPr>
              <a:t>Es posible que los médicos deban ajustar las dosis o cambiar los medicamentos según </a:t>
            </a:r>
            <a:br>
              <a:rPr lang="es-US" sz="1300" b="0" i="0" u="none" dirty="0">
                <a:solidFill>
                  <a:schemeClr val="dk1"/>
                </a:solidFill>
                <a:latin typeface="Arial"/>
                <a:ea typeface="Arial"/>
                <a:cs typeface="Arial"/>
                <a:sym typeface="Arial"/>
              </a:rPr>
            </a:br>
            <a:r>
              <a:rPr lang="es-US" sz="1300" b="0" i="0" u="none" dirty="0">
                <a:solidFill>
                  <a:schemeClr val="dk1"/>
                </a:solidFill>
                <a:latin typeface="Arial"/>
                <a:ea typeface="Arial"/>
                <a:cs typeface="Arial"/>
                <a:sym typeface="Arial"/>
              </a:rPr>
              <a:t>las interacciones posibles.</a:t>
            </a:r>
            <a:endParaRPr sz="1300" b="0" i="0" u="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300"/>
              <a:buFont typeface="Arial"/>
              <a:buNone/>
            </a:pPr>
            <a:r>
              <a:rPr lang="es-US" sz="1300" b="1" i="0" u="none" dirty="0">
                <a:solidFill>
                  <a:schemeClr val="dk1"/>
                </a:solidFill>
                <a:latin typeface="Arial"/>
                <a:ea typeface="Arial"/>
                <a:cs typeface="Arial"/>
                <a:sym typeface="Arial"/>
              </a:rPr>
              <a:t>Otros consejos:</a:t>
            </a:r>
          </a:p>
          <a:p>
            <a:pPr marL="0" marR="0" lvl="0" indent="-82550" algn="l" rtl="0">
              <a:lnSpc>
                <a:spcPct val="100000"/>
              </a:lnSpc>
              <a:spcBef>
                <a:spcPts val="0"/>
              </a:spcBef>
              <a:spcAft>
                <a:spcPts val="0"/>
              </a:spcAft>
              <a:buClr>
                <a:srgbClr val="C00000"/>
              </a:buClr>
              <a:buSzPts val="1300"/>
              <a:buFont typeface="Noto Sans Symbols"/>
              <a:buChar char="▪"/>
            </a:pPr>
            <a:r>
              <a:rPr lang="es-US" sz="1300" b="0" i="0" u="none" dirty="0">
                <a:solidFill>
                  <a:schemeClr val="dk1"/>
                </a:solidFill>
                <a:latin typeface="Arial"/>
                <a:ea typeface="Arial"/>
                <a:cs typeface="Arial"/>
                <a:sym typeface="Arial"/>
              </a:rPr>
              <a:t>Sepa qué medicamentos toma y qué hacen.</a:t>
            </a:r>
          </a:p>
          <a:p>
            <a:pPr marL="0" marR="0" lvl="0" indent="-82550" algn="l" rtl="0">
              <a:lnSpc>
                <a:spcPct val="100000"/>
              </a:lnSpc>
              <a:spcBef>
                <a:spcPts val="0"/>
              </a:spcBef>
              <a:spcAft>
                <a:spcPts val="0"/>
              </a:spcAft>
              <a:buClr>
                <a:srgbClr val="C00000"/>
              </a:buClr>
              <a:buSzPts val="1300"/>
              <a:buFont typeface="Noto Sans Symbols"/>
              <a:buChar char="▪"/>
            </a:pPr>
            <a:r>
              <a:rPr lang="es-US" sz="1300" b="0" i="0" u="none" dirty="0">
                <a:solidFill>
                  <a:schemeClr val="dk1"/>
                </a:solidFill>
                <a:latin typeface="Arial"/>
                <a:ea typeface="Arial"/>
                <a:cs typeface="Arial"/>
                <a:sym typeface="Arial"/>
              </a:rPr>
              <a:t>Tome cada uno de los medicamentos según las indicaciones de del médico.</a:t>
            </a:r>
          </a:p>
          <a:p>
            <a:pPr marL="0" marR="0" lvl="0" indent="-82550" algn="l" rtl="0">
              <a:lnSpc>
                <a:spcPct val="100000"/>
              </a:lnSpc>
              <a:spcBef>
                <a:spcPts val="0"/>
              </a:spcBef>
              <a:spcAft>
                <a:spcPts val="0"/>
              </a:spcAft>
              <a:buClr>
                <a:srgbClr val="C00000"/>
              </a:buClr>
              <a:buSzPts val="1300"/>
              <a:buFont typeface="Noto Sans Symbols"/>
              <a:buChar char="▪"/>
            </a:pPr>
            <a:r>
              <a:rPr lang="es-US" sz="1300" b="0" i="0" u="none" dirty="0">
                <a:solidFill>
                  <a:schemeClr val="dk1"/>
                </a:solidFill>
                <a:latin typeface="Arial"/>
                <a:ea typeface="Arial"/>
                <a:cs typeface="Arial"/>
                <a:sym typeface="Arial"/>
              </a:rPr>
              <a:t>Vuelva a solicitar las recetas a tiempo para que nunca se quede sin medicamentos.</a:t>
            </a:r>
          </a:p>
          <a:p>
            <a:pPr marL="0" marR="0" lvl="0" indent="0" algn="l" rtl="0">
              <a:lnSpc>
                <a:spcPct val="100000"/>
              </a:lnSpc>
              <a:spcBef>
                <a:spcPts val="0"/>
              </a:spcBef>
              <a:spcAft>
                <a:spcPts val="0"/>
              </a:spcAft>
              <a:buNone/>
            </a:pPr>
            <a:endParaRPr sz="1300" b="0" i="0" u="none" dirty="0">
              <a:solidFill>
                <a:schemeClr val="dk1"/>
              </a:solidFill>
              <a:latin typeface="Arial"/>
              <a:ea typeface="Arial"/>
              <a:cs typeface="Arial"/>
              <a:sym typeface="Arial"/>
            </a:endParaRPr>
          </a:p>
        </p:txBody>
      </p:sp>
      <p:pic>
        <p:nvPicPr>
          <p:cNvPr id="268" name="Google Shape;268;p14" descr="C:\Users\latrischam\AppData\Local\Microsoft\Windows\Temporary Internet Files\Content.IE5\CH5KK5LJ\checklist[1].png"/>
          <p:cNvPicPr preferRelativeResize="0"/>
          <p:nvPr/>
        </p:nvPicPr>
        <p:blipFill rotWithShape="1">
          <a:blip r:embed="rId3">
            <a:alphaModFix/>
          </a:blip>
          <a:srcRect/>
          <a:stretch/>
        </p:blipFill>
        <p:spPr>
          <a:xfrm>
            <a:off x="338138" y="1588517"/>
            <a:ext cx="685800" cy="762000"/>
          </a:xfrm>
          <a:prstGeom prst="rect">
            <a:avLst/>
          </a:prstGeom>
          <a:noFill/>
          <a:ln>
            <a:noFill/>
          </a:ln>
        </p:spPr>
      </p:pic>
      <p:sp>
        <p:nvSpPr>
          <p:cNvPr id="269" name="Google Shape;269;p14" descr="Hello Psychologist Career Counselling Centre - 9369160546 ..."/>
          <p:cNvSpPr txBox="1"/>
          <p:nvPr/>
        </p:nvSpPr>
        <p:spPr>
          <a:xfrm>
            <a:off x="155575" y="-144462"/>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270" name="Google Shape;270;p14"/>
          <p:cNvSpPr txBox="1"/>
          <p:nvPr/>
        </p:nvSpPr>
        <p:spPr>
          <a:xfrm>
            <a:off x="115887" y="425450"/>
            <a:ext cx="3559642" cy="2615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100"/>
              <a:buFont typeface="Arial"/>
              <a:buNone/>
            </a:pPr>
            <a:r>
              <a:rPr lang="es-US" sz="1100" b="0" i="0" u="none" dirty="0">
                <a:solidFill>
                  <a:srgbClr val="FFFFFF"/>
                </a:solidFill>
                <a:latin typeface="Arial"/>
                <a:ea typeface="Arial"/>
                <a:cs typeface="Arial"/>
                <a:sym typeface="Arial"/>
              </a:rPr>
              <a:t>Medicamentos e interacciones farmacológicas </a:t>
            </a:r>
          </a:p>
        </p:txBody>
      </p:sp>
      <p:pic>
        <p:nvPicPr>
          <p:cNvPr id="271" name="Google Shape;271;p14"/>
          <p:cNvPicPr preferRelativeResize="0"/>
          <p:nvPr/>
        </p:nvPicPr>
        <p:blipFill rotWithShape="1">
          <a:blip r:embed="rId4">
            <a:alphaModFix/>
          </a:blip>
          <a:srcRect/>
          <a:stretch/>
        </p:blipFill>
        <p:spPr>
          <a:xfrm>
            <a:off x="322729" y="2936502"/>
            <a:ext cx="649287" cy="649287"/>
          </a:xfrm>
          <a:prstGeom prst="rect">
            <a:avLst/>
          </a:prstGeom>
          <a:noFill/>
          <a:ln>
            <a:noFill/>
          </a:ln>
        </p:spPr>
      </p:pic>
      <p:pic>
        <p:nvPicPr>
          <p:cNvPr id="272" name="Google Shape;272;p14"/>
          <p:cNvPicPr preferRelativeResize="0"/>
          <p:nvPr/>
        </p:nvPicPr>
        <p:blipFill rotWithShape="1">
          <a:blip r:embed="rId5">
            <a:alphaModFix/>
          </a:blip>
          <a:srcRect/>
          <a:stretch/>
        </p:blipFill>
        <p:spPr>
          <a:xfrm>
            <a:off x="307975" y="4811709"/>
            <a:ext cx="696912" cy="7016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5"/>
          <p:cNvSpPr txBox="1"/>
          <p:nvPr/>
        </p:nvSpPr>
        <p:spPr>
          <a:xfrm>
            <a:off x="990600" y="2362200"/>
            <a:ext cx="7010400" cy="107791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3200"/>
              <a:buFont typeface="Arial"/>
              <a:buNone/>
            </a:pPr>
            <a:r>
              <a:rPr lang="es-US" sz="3200" b="1" i="0" u="none">
                <a:solidFill>
                  <a:schemeClr val="dk1"/>
                </a:solidFill>
                <a:latin typeface="Arial"/>
                <a:ea typeface="Arial"/>
                <a:cs typeface="Arial"/>
                <a:sym typeface="Arial"/>
              </a:rPr>
              <a:t>¿Qué tipo de interacción farmacológica le preocupa más?</a:t>
            </a:r>
          </a:p>
        </p:txBody>
      </p:sp>
      <p:sp>
        <p:nvSpPr>
          <p:cNvPr id="279" name="Google Shape;279;p15"/>
          <p:cNvSpPr txBox="1"/>
          <p:nvPr/>
        </p:nvSpPr>
        <p:spPr>
          <a:xfrm>
            <a:off x="-4762" y="381000"/>
            <a:ext cx="3590644" cy="2615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100"/>
              <a:buFont typeface="Arial"/>
              <a:buNone/>
            </a:pPr>
            <a:r>
              <a:rPr lang="es-US" sz="1100" b="0" i="0" u="none" dirty="0">
                <a:solidFill>
                  <a:srgbClr val="FFFFFF"/>
                </a:solidFill>
                <a:latin typeface="Arial"/>
                <a:ea typeface="Arial"/>
                <a:cs typeface="Arial"/>
                <a:sym typeface="Arial"/>
              </a:rPr>
              <a:t>Medicamentos e interacciones farmacológicas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16"/>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Clr>
                <a:schemeClr val="dk1"/>
              </a:buClr>
              <a:buSzPts val="3200"/>
              <a:buFont typeface="Arial"/>
              <a:buNone/>
            </a:pPr>
            <a:r>
              <a:rPr lang="es-US" sz="3200" b="1" i="0" u="none" dirty="0">
                <a:solidFill>
                  <a:schemeClr val="dk1"/>
                </a:solidFill>
                <a:latin typeface="Arial"/>
                <a:ea typeface="Arial"/>
                <a:cs typeface="Arial"/>
                <a:sym typeface="Arial"/>
              </a:rPr>
              <a:t>Ejemplos de práctica de interacción </a:t>
            </a:r>
            <a:br>
              <a:rPr lang="es-US" sz="3200" b="1" i="0" u="none" dirty="0">
                <a:solidFill>
                  <a:schemeClr val="dk1"/>
                </a:solidFill>
                <a:latin typeface="Arial"/>
                <a:ea typeface="Arial"/>
                <a:cs typeface="Arial"/>
                <a:sym typeface="Arial"/>
              </a:rPr>
            </a:br>
            <a:r>
              <a:rPr lang="es-US" sz="3200" b="1" i="0" u="none" dirty="0">
                <a:solidFill>
                  <a:schemeClr val="dk1"/>
                </a:solidFill>
                <a:latin typeface="Arial"/>
                <a:ea typeface="Arial"/>
                <a:cs typeface="Arial"/>
                <a:sym typeface="Arial"/>
              </a:rPr>
              <a:t>en línea</a:t>
            </a:r>
          </a:p>
        </p:txBody>
      </p:sp>
      <p:sp>
        <p:nvSpPr>
          <p:cNvPr id="286" name="Google Shape;286;p16"/>
          <p:cNvSpPr txBox="1"/>
          <p:nvPr/>
        </p:nvSpPr>
        <p:spPr>
          <a:xfrm>
            <a:off x="609600" y="1770529"/>
            <a:ext cx="8176932" cy="36941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s-US" sz="1800" b="1" i="0" u="none" dirty="0">
                <a:solidFill>
                  <a:schemeClr val="dk1"/>
                </a:solidFill>
                <a:latin typeface="Arial"/>
                <a:ea typeface="Arial"/>
                <a:cs typeface="Arial"/>
                <a:sym typeface="Arial"/>
              </a:rPr>
              <a:t>El verificador de interacciones farmacológicas del VIH </a:t>
            </a:r>
            <a:r>
              <a:rPr lang="es-US" sz="1800" b="0" i="0" u="none" dirty="0">
                <a:solidFill>
                  <a:schemeClr val="dk1"/>
                </a:solidFill>
                <a:latin typeface="Arial"/>
                <a:ea typeface="Arial"/>
                <a:cs typeface="Arial"/>
                <a:sym typeface="Arial"/>
              </a:rPr>
              <a:t>de la Universidad de Liverpool es un recurso en línea que le permite verificar las interacciones farmacológicas entre un medicamento contra el VIH y cualquier otro medicamento recetado o de venta libre.</a:t>
            </a:r>
          </a:p>
          <a:p>
            <a:pPr marL="0" marR="0" lvl="0" indent="0" algn="l" rtl="0">
              <a:lnSpc>
                <a:spcPct val="100000"/>
              </a:lnSpc>
              <a:spcBef>
                <a:spcPts val="0"/>
              </a:spcBef>
              <a:spcAft>
                <a:spcPts val="0"/>
              </a:spcAft>
              <a:buClr>
                <a:schemeClr val="dk1"/>
              </a:buClr>
              <a:buSzPts val="1800"/>
              <a:buFont typeface="Arial"/>
              <a:buNone/>
            </a:pPr>
            <a:endParaRPr sz="1800" b="0" i="0" u="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r>
              <a:rPr lang="es-US" sz="1800" b="0" i="0" u="none" dirty="0">
                <a:solidFill>
                  <a:schemeClr val="dk1"/>
                </a:solidFill>
                <a:latin typeface="Arial"/>
                <a:ea typeface="Arial"/>
                <a:cs typeface="Arial"/>
                <a:sym typeface="Arial"/>
              </a:rPr>
              <a:t>También existe una aplicación móvil, HIV </a:t>
            </a:r>
            <a:r>
              <a:rPr lang="es-US" sz="1800" b="0" i="0" u="none" dirty="0" err="1">
                <a:solidFill>
                  <a:schemeClr val="dk1"/>
                </a:solidFill>
                <a:latin typeface="Arial"/>
                <a:ea typeface="Arial"/>
                <a:cs typeface="Arial"/>
                <a:sym typeface="Arial"/>
              </a:rPr>
              <a:t>iChart</a:t>
            </a:r>
            <a:r>
              <a:rPr lang="es-US" sz="1800" b="0" i="0" u="none" dirty="0">
                <a:solidFill>
                  <a:schemeClr val="dk1"/>
                </a:solidFill>
                <a:latin typeface="Arial"/>
                <a:ea typeface="Arial"/>
                <a:cs typeface="Arial"/>
                <a:sym typeface="Arial"/>
              </a:rPr>
              <a:t> (nota: para la aplicación deberá usar el nombre genérico o científico, no la marca comercial).</a:t>
            </a:r>
          </a:p>
          <a:p>
            <a:pPr marL="0" marR="0" lvl="0" indent="0" algn="l" rtl="0">
              <a:lnSpc>
                <a:spcPct val="100000"/>
              </a:lnSpc>
              <a:spcBef>
                <a:spcPts val="0"/>
              </a:spcBef>
              <a:spcAft>
                <a:spcPts val="0"/>
              </a:spcAft>
              <a:buClr>
                <a:schemeClr val="dk1"/>
              </a:buClr>
              <a:buSzPts val="1800"/>
              <a:buFont typeface="Arial"/>
              <a:buNone/>
            </a:pPr>
            <a:r>
              <a:rPr lang="es-US" sz="1800" b="0" i="0" u="none" dirty="0">
                <a:solidFill>
                  <a:schemeClr val="dk1"/>
                </a:solidFill>
                <a:latin typeface="Arial"/>
                <a:ea typeface="Arial"/>
                <a:cs typeface="Arial"/>
                <a:sym typeface="Arial"/>
              </a:rPr>
              <a:t> </a:t>
            </a:r>
          </a:p>
          <a:p>
            <a:pPr marL="0" marR="0" lvl="0" indent="0" algn="l" rtl="0">
              <a:lnSpc>
                <a:spcPct val="100000"/>
              </a:lnSpc>
              <a:spcBef>
                <a:spcPts val="0"/>
              </a:spcBef>
              <a:spcAft>
                <a:spcPts val="0"/>
              </a:spcAft>
              <a:buClr>
                <a:schemeClr val="dk1"/>
              </a:buClr>
              <a:buSzPts val="1800"/>
              <a:buFont typeface="Arial"/>
              <a:buNone/>
            </a:pPr>
            <a:r>
              <a:rPr lang="es-US" sz="1800" b="0" i="0" u="sng" dirty="0">
                <a:solidFill>
                  <a:schemeClr val="dk1"/>
                </a:solidFill>
                <a:latin typeface="Arial"/>
                <a:ea typeface="Arial"/>
                <a:cs typeface="Arial"/>
                <a:sym typeface="Arial"/>
                <a:hlinkClick r:id="rId3"/>
              </a:rPr>
              <a:t>https://www.hiv-druginteractions.org/checker</a:t>
            </a:r>
          </a:p>
          <a:p>
            <a:pPr marL="0" marR="0" lvl="0" indent="0" algn="l" rtl="0">
              <a:lnSpc>
                <a:spcPct val="100000"/>
              </a:lnSpc>
              <a:spcBef>
                <a:spcPts val="0"/>
              </a:spcBef>
              <a:spcAft>
                <a:spcPts val="0"/>
              </a:spcAft>
              <a:buClr>
                <a:schemeClr val="dk1"/>
              </a:buClr>
              <a:buSzPts val="1800"/>
              <a:buFont typeface="Arial"/>
              <a:buNone/>
            </a:pPr>
            <a:endParaRPr sz="1800" b="0" i="0" u="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r>
              <a:rPr lang="es-US" sz="1800" b="0" i="0" u="none" dirty="0">
                <a:solidFill>
                  <a:schemeClr val="dk1"/>
                </a:solidFill>
                <a:latin typeface="Arial"/>
                <a:ea typeface="Arial"/>
                <a:cs typeface="Arial"/>
                <a:sym typeface="Arial"/>
              </a:rPr>
              <a:t>El verificador de interacciones farmacológicas de </a:t>
            </a:r>
            <a:r>
              <a:rPr lang="es-US" sz="1800" b="0" i="0" u="none" dirty="0" err="1">
                <a:solidFill>
                  <a:schemeClr val="dk1"/>
                </a:solidFill>
                <a:latin typeface="Arial"/>
                <a:ea typeface="Arial"/>
                <a:cs typeface="Arial"/>
                <a:sym typeface="Arial"/>
              </a:rPr>
              <a:t>MedScape</a:t>
            </a:r>
            <a:r>
              <a:rPr lang="es-US" sz="1800" b="0" i="0" u="none" dirty="0">
                <a:solidFill>
                  <a:schemeClr val="dk1"/>
                </a:solidFill>
                <a:latin typeface="Arial"/>
                <a:ea typeface="Arial"/>
                <a:cs typeface="Arial"/>
                <a:sym typeface="Arial"/>
              </a:rPr>
              <a:t> es otro recurso. </a:t>
            </a:r>
          </a:p>
          <a:p>
            <a:pPr marL="0" marR="0" lvl="0" indent="0" algn="l" rtl="0">
              <a:lnSpc>
                <a:spcPct val="100000"/>
              </a:lnSpc>
              <a:spcBef>
                <a:spcPts val="0"/>
              </a:spcBef>
              <a:spcAft>
                <a:spcPts val="0"/>
              </a:spcAft>
              <a:buClr>
                <a:schemeClr val="dk1"/>
              </a:buClr>
              <a:buSzPts val="1800"/>
              <a:buFont typeface="Arial"/>
              <a:buNone/>
            </a:pPr>
            <a:endParaRPr sz="1800" b="0" i="0" u="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r>
              <a:rPr lang="es-US" sz="1800" b="0" i="0" u="sng" dirty="0">
                <a:solidFill>
                  <a:schemeClr val="dk1"/>
                </a:solidFill>
                <a:latin typeface="Arial"/>
                <a:ea typeface="Arial"/>
                <a:cs typeface="Arial"/>
                <a:sym typeface="Arial"/>
                <a:hlinkClick r:id="rId4"/>
              </a:rPr>
              <a:t>https://reference.medscape.com/drug-interactionchecker</a:t>
            </a:r>
            <a:r>
              <a:rPr lang="es-US" sz="1800" b="0" i="0" u="none" dirty="0">
                <a:solidFill>
                  <a:schemeClr val="dk1"/>
                </a:solidFill>
                <a:latin typeface="Arial"/>
                <a:ea typeface="Arial"/>
                <a:cs typeface="Arial"/>
                <a:sym typeface="Arial"/>
              </a:rPr>
              <a:t> </a:t>
            </a:r>
          </a:p>
        </p:txBody>
      </p:sp>
      <p:sp>
        <p:nvSpPr>
          <p:cNvPr id="287" name="Google Shape;287;p16"/>
          <p:cNvSpPr txBox="1"/>
          <p:nvPr/>
        </p:nvSpPr>
        <p:spPr>
          <a:xfrm>
            <a:off x="11111" y="381000"/>
            <a:ext cx="3377547" cy="2615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100"/>
              <a:buFont typeface="Arial"/>
              <a:buNone/>
            </a:pPr>
            <a:r>
              <a:rPr lang="es-US" sz="1100" b="0" i="0" u="none" dirty="0">
                <a:solidFill>
                  <a:srgbClr val="FFFFFF"/>
                </a:solidFill>
                <a:latin typeface="Arial"/>
                <a:ea typeface="Arial"/>
                <a:cs typeface="Arial"/>
                <a:sym typeface="Arial"/>
              </a:rPr>
              <a:t>Medicamentos e interacciones farmacológicas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17"/>
          <p:cNvSpPr txBox="1">
            <a:spLocks noGrp="1"/>
          </p:cNvSpPr>
          <p:nvPr>
            <p:ph type="title"/>
          </p:nvPr>
        </p:nvSpPr>
        <p:spPr>
          <a:xfrm>
            <a:off x="0" y="3124200"/>
            <a:ext cx="9144000" cy="11430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lt1"/>
              </a:buClr>
              <a:buSzPts val="4000"/>
              <a:buFont typeface="Arial"/>
              <a:buNone/>
            </a:pPr>
            <a:r>
              <a:rPr lang="es-US" sz="4000" b="1" i="0" u="none">
                <a:solidFill>
                  <a:schemeClr val="lt1"/>
                </a:solidFill>
                <a:latin typeface="Arial"/>
                <a:ea typeface="Arial"/>
                <a:cs typeface="Arial"/>
                <a:sym typeface="Arial"/>
              </a:rPr>
              <a:t>EXAMEN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18"/>
          <p:cNvSpPr txBox="1"/>
          <p:nvPr/>
        </p:nvSpPr>
        <p:spPr>
          <a:xfrm>
            <a:off x="276785" y="905252"/>
            <a:ext cx="8590429" cy="5047495"/>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C00000"/>
              </a:buClr>
              <a:buSzPts val="1800"/>
              <a:buFont typeface="Arial"/>
              <a:buAutoNum type="arabicPeriod"/>
            </a:pPr>
            <a:r>
              <a:rPr lang="es-US" sz="1600" b="0" i="0" u="none" dirty="0">
                <a:solidFill>
                  <a:schemeClr val="dk1"/>
                </a:solidFill>
                <a:latin typeface="Arial"/>
                <a:ea typeface="Arial"/>
                <a:cs typeface="Arial"/>
                <a:sym typeface="Arial"/>
              </a:rPr>
              <a:t>Una interacción farmacológica es:</a:t>
            </a:r>
          </a:p>
          <a:p>
            <a:pPr marL="914400" marR="0" lvl="1" indent="-450850" algn="l" rtl="0">
              <a:lnSpc>
                <a:spcPct val="100000"/>
              </a:lnSpc>
              <a:spcBef>
                <a:spcPts val="0"/>
              </a:spcBef>
              <a:spcAft>
                <a:spcPts val="0"/>
              </a:spcAft>
              <a:buClr>
                <a:srgbClr val="C00000"/>
              </a:buClr>
              <a:buSzPts val="1800"/>
              <a:buFont typeface="Arial"/>
              <a:buAutoNum type="alphaLcParenR"/>
            </a:pPr>
            <a:r>
              <a:rPr lang="es-US" sz="1600" b="0" i="0" u="none" strike="noStrike" cap="none" dirty="0">
                <a:solidFill>
                  <a:schemeClr val="dk1"/>
                </a:solidFill>
                <a:latin typeface="Arial"/>
                <a:ea typeface="Arial"/>
                <a:cs typeface="Arial"/>
                <a:sym typeface="Arial"/>
              </a:rPr>
              <a:t>Una reacción entre dos o más medicamentos</a:t>
            </a:r>
          </a:p>
          <a:p>
            <a:pPr marL="914400" marR="0" lvl="1" indent="-450850" algn="l" rtl="0">
              <a:lnSpc>
                <a:spcPct val="100000"/>
              </a:lnSpc>
              <a:spcBef>
                <a:spcPts val="0"/>
              </a:spcBef>
              <a:spcAft>
                <a:spcPts val="0"/>
              </a:spcAft>
              <a:buClr>
                <a:srgbClr val="C00000"/>
              </a:buClr>
              <a:buSzPts val="1800"/>
              <a:buFont typeface="Arial"/>
              <a:buAutoNum type="alphaLcParenR"/>
            </a:pPr>
            <a:r>
              <a:rPr lang="es-US" sz="1600" b="0" i="0" u="none" strike="noStrike" cap="none" dirty="0">
                <a:solidFill>
                  <a:schemeClr val="dk1"/>
                </a:solidFill>
                <a:latin typeface="Arial"/>
                <a:ea typeface="Arial"/>
                <a:cs typeface="Arial"/>
                <a:sym typeface="Arial"/>
              </a:rPr>
              <a:t>Cuando un medicamento afecta el nivel de otro medicamento</a:t>
            </a:r>
          </a:p>
          <a:p>
            <a:pPr marL="914400" marR="0" lvl="1" indent="-450850" algn="l" rtl="0">
              <a:lnSpc>
                <a:spcPct val="100000"/>
              </a:lnSpc>
              <a:spcBef>
                <a:spcPts val="0"/>
              </a:spcBef>
              <a:spcAft>
                <a:spcPts val="0"/>
              </a:spcAft>
              <a:buClr>
                <a:srgbClr val="C00000"/>
              </a:buClr>
              <a:buSzPts val="1800"/>
              <a:buFont typeface="Arial"/>
              <a:buAutoNum type="alphaLcParenR"/>
            </a:pPr>
            <a:r>
              <a:rPr lang="es-US" sz="1600" b="0" i="0" u="none" strike="noStrike" cap="none" dirty="0">
                <a:solidFill>
                  <a:schemeClr val="dk1"/>
                </a:solidFill>
                <a:latin typeface="Arial"/>
                <a:ea typeface="Arial"/>
                <a:cs typeface="Arial"/>
                <a:sym typeface="Arial"/>
              </a:rPr>
              <a:t>Una reacción química que impide que los medicamentos contra el VIH funcionen</a:t>
            </a:r>
          </a:p>
          <a:p>
            <a:pPr marL="457200" marR="0" lvl="0" indent="-457200" algn="l" rtl="0">
              <a:lnSpc>
                <a:spcPct val="100000"/>
              </a:lnSpc>
              <a:spcBef>
                <a:spcPts val="0"/>
              </a:spcBef>
              <a:spcAft>
                <a:spcPts val="0"/>
              </a:spcAft>
              <a:buClr>
                <a:schemeClr val="dk1"/>
              </a:buClr>
              <a:buSzPts val="1800"/>
              <a:buFont typeface="Arial"/>
              <a:buNone/>
            </a:pPr>
            <a:endParaRPr sz="1600" b="0" i="0" u="none" dirty="0">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rgbClr val="C00000"/>
              </a:buClr>
              <a:buSzPts val="1800"/>
              <a:buFont typeface="Arial"/>
              <a:buAutoNum type="arabicPeriod"/>
            </a:pPr>
            <a:r>
              <a:rPr lang="es-US" sz="1600" b="0" i="0" u="none" dirty="0">
                <a:solidFill>
                  <a:schemeClr val="dk1"/>
                </a:solidFill>
                <a:latin typeface="Arial"/>
                <a:ea typeface="Arial"/>
                <a:cs typeface="Arial"/>
                <a:sym typeface="Arial"/>
              </a:rPr>
              <a:t>Los tres tipos de interacciones farmacológicas son:</a:t>
            </a:r>
          </a:p>
          <a:p>
            <a:pPr marL="914400" marR="0" lvl="1" indent="-450850" algn="l" rtl="0">
              <a:lnSpc>
                <a:spcPct val="100000"/>
              </a:lnSpc>
              <a:spcBef>
                <a:spcPts val="0"/>
              </a:spcBef>
              <a:spcAft>
                <a:spcPts val="0"/>
              </a:spcAft>
              <a:buClr>
                <a:srgbClr val="C00000"/>
              </a:buClr>
              <a:buSzPts val="1800"/>
              <a:buFont typeface="Arial"/>
              <a:buAutoNum type="alphaLcParenR"/>
            </a:pPr>
            <a:r>
              <a:rPr lang="es-US" sz="1600" b="0" i="0" u="none" strike="noStrike" cap="none" dirty="0">
                <a:solidFill>
                  <a:schemeClr val="dk1"/>
                </a:solidFill>
                <a:latin typeface="Arial"/>
                <a:ea typeface="Arial"/>
                <a:cs typeface="Arial"/>
                <a:sym typeface="Arial"/>
              </a:rPr>
              <a:t>Interacción entre medicamentos y _______</a:t>
            </a:r>
          </a:p>
          <a:p>
            <a:pPr marL="914400" marR="0" lvl="1" indent="-450850" algn="l" rtl="0">
              <a:lnSpc>
                <a:spcPct val="100000"/>
              </a:lnSpc>
              <a:spcBef>
                <a:spcPts val="0"/>
              </a:spcBef>
              <a:spcAft>
                <a:spcPts val="0"/>
              </a:spcAft>
              <a:buClr>
                <a:srgbClr val="C00000"/>
              </a:buClr>
              <a:buSzPts val="1800"/>
              <a:buFont typeface="Arial"/>
              <a:buAutoNum type="alphaLcParenR"/>
            </a:pPr>
            <a:r>
              <a:rPr lang="es-US" sz="1600" b="0" i="0" u="none" strike="noStrike" cap="none" dirty="0">
                <a:solidFill>
                  <a:schemeClr val="dk1"/>
                </a:solidFill>
                <a:latin typeface="Arial"/>
                <a:ea typeface="Arial"/>
                <a:cs typeface="Arial"/>
                <a:sym typeface="Arial"/>
              </a:rPr>
              <a:t>Interacción entre medicamentos y _______</a:t>
            </a:r>
          </a:p>
          <a:p>
            <a:pPr marL="914400" marR="0" lvl="1" indent="-450850" algn="l" rtl="0">
              <a:lnSpc>
                <a:spcPct val="100000"/>
              </a:lnSpc>
              <a:spcBef>
                <a:spcPts val="0"/>
              </a:spcBef>
              <a:spcAft>
                <a:spcPts val="0"/>
              </a:spcAft>
              <a:buClr>
                <a:srgbClr val="C00000"/>
              </a:buClr>
              <a:buSzPts val="1800"/>
              <a:buFont typeface="Arial"/>
              <a:buAutoNum type="alphaLcParenR"/>
            </a:pPr>
            <a:r>
              <a:rPr lang="es-US" sz="1600" b="0" i="0" u="none" strike="noStrike" cap="none">
                <a:solidFill>
                  <a:schemeClr val="dk1"/>
                </a:solidFill>
                <a:latin typeface="Arial"/>
                <a:ea typeface="Arial"/>
                <a:cs typeface="Arial"/>
                <a:sym typeface="Arial"/>
              </a:rPr>
              <a:t>Interacción </a:t>
            </a:r>
            <a:r>
              <a:rPr lang="es-US" sz="1600" b="0" i="0" u="none" strike="noStrike" cap="none" dirty="0">
                <a:solidFill>
                  <a:schemeClr val="dk1"/>
                </a:solidFill>
                <a:latin typeface="Arial"/>
                <a:ea typeface="Arial"/>
                <a:cs typeface="Arial"/>
                <a:sym typeface="Arial"/>
              </a:rPr>
              <a:t>entre medicamentos y _______</a:t>
            </a:r>
          </a:p>
          <a:p>
            <a:pPr marL="457200" marR="0" lvl="0" indent="-457200" algn="l" rtl="0">
              <a:lnSpc>
                <a:spcPct val="100000"/>
              </a:lnSpc>
              <a:spcBef>
                <a:spcPts val="0"/>
              </a:spcBef>
              <a:spcAft>
                <a:spcPts val="0"/>
              </a:spcAft>
              <a:buClr>
                <a:schemeClr val="dk1"/>
              </a:buClr>
              <a:buSzPts val="1800"/>
              <a:buFont typeface="Arial"/>
              <a:buNone/>
            </a:pPr>
            <a:endParaRPr sz="1600" b="0" i="0" u="none" dirty="0">
              <a:solidFill>
                <a:schemeClr val="dk1"/>
              </a:solidFill>
              <a:latin typeface="Arial"/>
              <a:ea typeface="Arial"/>
              <a:cs typeface="Arial"/>
              <a:sym typeface="Arial"/>
            </a:endParaRPr>
          </a:p>
          <a:p>
            <a:pPr marL="914400" marR="0" lvl="1" indent="-450850" algn="l" rtl="0">
              <a:lnSpc>
                <a:spcPct val="100000"/>
              </a:lnSpc>
              <a:spcBef>
                <a:spcPts val="0"/>
              </a:spcBef>
              <a:spcAft>
                <a:spcPts val="0"/>
              </a:spcAft>
              <a:buClr>
                <a:srgbClr val="C00000"/>
              </a:buClr>
              <a:buSzPts val="1800"/>
              <a:buFont typeface="Arial"/>
              <a:buNone/>
            </a:pPr>
            <a:r>
              <a:rPr lang="es-US" sz="1600" b="0" i="0" u="none" strike="noStrike" cap="none" dirty="0">
                <a:solidFill>
                  <a:srgbClr val="C00000"/>
                </a:solidFill>
                <a:latin typeface="Arial"/>
                <a:ea typeface="Arial"/>
                <a:cs typeface="Arial"/>
                <a:sym typeface="Arial"/>
              </a:rPr>
              <a:t>3. </a:t>
            </a:r>
            <a:r>
              <a:rPr lang="es-US" sz="1600" b="0" i="0" u="none" strike="noStrike" cap="none" dirty="0">
                <a:solidFill>
                  <a:schemeClr val="dk1"/>
                </a:solidFill>
                <a:latin typeface="Arial"/>
                <a:ea typeface="Arial"/>
                <a:cs typeface="Arial"/>
                <a:sym typeface="Arial"/>
              </a:rPr>
              <a:t>La polifarmacia es tomar varios medicamentos diferentes.</a:t>
            </a:r>
          </a:p>
          <a:p>
            <a:pPr marL="914400" marR="0" lvl="1" indent="-450850" algn="l" rtl="0">
              <a:lnSpc>
                <a:spcPct val="100000"/>
              </a:lnSpc>
              <a:spcBef>
                <a:spcPts val="0"/>
              </a:spcBef>
              <a:spcAft>
                <a:spcPts val="0"/>
              </a:spcAft>
              <a:buClr>
                <a:schemeClr val="dk1"/>
              </a:buClr>
              <a:buSzPts val="1800"/>
              <a:buFont typeface="Arial"/>
              <a:buNone/>
            </a:pPr>
            <a:r>
              <a:rPr lang="es-US" sz="1600" b="0" i="0" u="none" strike="noStrike" cap="none" dirty="0">
                <a:solidFill>
                  <a:schemeClr val="dk1"/>
                </a:solidFill>
                <a:latin typeface="Arial"/>
                <a:ea typeface="Arial"/>
                <a:cs typeface="Arial"/>
                <a:sym typeface="Arial"/>
              </a:rPr>
              <a:t>(Verdadero o falso)</a:t>
            </a:r>
          </a:p>
          <a:p>
            <a:pPr marL="914400" marR="0" lvl="1" indent="-450850" algn="l" rtl="0">
              <a:lnSpc>
                <a:spcPct val="100000"/>
              </a:lnSpc>
              <a:spcBef>
                <a:spcPts val="0"/>
              </a:spcBef>
              <a:spcAft>
                <a:spcPts val="0"/>
              </a:spcAft>
              <a:buClr>
                <a:schemeClr val="dk1"/>
              </a:buClr>
              <a:buSzPts val="1800"/>
              <a:buFont typeface="Arial"/>
              <a:buNone/>
            </a:pPr>
            <a:endParaRPr sz="1600" b="0" i="0" u="none" strike="noStrike" cap="none" dirty="0">
              <a:solidFill>
                <a:schemeClr val="dk1"/>
              </a:solidFill>
              <a:latin typeface="Arial"/>
              <a:ea typeface="Arial"/>
              <a:cs typeface="Arial"/>
              <a:sym typeface="Arial"/>
            </a:endParaRPr>
          </a:p>
          <a:p>
            <a:pPr marL="914400" marR="0" lvl="1" indent="-450850" algn="l" rtl="0">
              <a:lnSpc>
                <a:spcPct val="100000"/>
              </a:lnSpc>
              <a:spcBef>
                <a:spcPts val="0"/>
              </a:spcBef>
              <a:spcAft>
                <a:spcPts val="0"/>
              </a:spcAft>
              <a:buClr>
                <a:srgbClr val="C00000"/>
              </a:buClr>
              <a:buSzPts val="1800"/>
              <a:buFont typeface="Arial"/>
              <a:buNone/>
            </a:pPr>
            <a:r>
              <a:rPr lang="es-US" sz="1600" b="0" i="0" u="none" strike="noStrike" cap="none" dirty="0">
                <a:solidFill>
                  <a:srgbClr val="C00000"/>
                </a:solidFill>
                <a:latin typeface="Arial"/>
                <a:ea typeface="Arial"/>
                <a:cs typeface="Arial"/>
                <a:sym typeface="Arial"/>
              </a:rPr>
              <a:t>4. </a:t>
            </a:r>
            <a:r>
              <a:rPr lang="es-US" sz="1600" b="0" i="0" u="none" strike="noStrike" cap="none" dirty="0">
                <a:solidFill>
                  <a:schemeClr val="dk1"/>
                </a:solidFill>
                <a:latin typeface="Arial"/>
                <a:ea typeface="Arial"/>
                <a:cs typeface="Arial"/>
                <a:sym typeface="Arial"/>
              </a:rPr>
              <a:t>Los posibles resultados de las interacciones farmacológicas son cuando </a:t>
            </a:r>
            <a:br>
              <a:rPr lang="es-US" sz="1600" b="0" i="0" u="none" strike="noStrike" cap="none" dirty="0">
                <a:solidFill>
                  <a:schemeClr val="dk1"/>
                </a:solidFill>
                <a:latin typeface="Arial"/>
                <a:ea typeface="Arial"/>
                <a:cs typeface="Arial"/>
                <a:sym typeface="Arial"/>
              </a:rPr>
            </a:br>
            <a:r>
              <a:rPr lang="es-US" sz="1600" b="0" i="0" u="none" strike="noStrike" cap="none" dirty="0">
                <a:solidFill>
                  <a:schemeClr val="dk1"/>
                </a:solidFill>
                <a:latin typeface="Arial"/>
                <a:ea typeface="Arial"/>
                <a:cs typeface="Arial"/>
                <a:sym typeface="Arial"/>
              </a:rPr>
              <a:t>(elegir aumentan o disminuyen)</a:t>
            </a:r>
          </a:p>
          <a:p>
            <a:pPr marL="914400" marR="0" lvl="1" indent="-450850" algn="l" rtl="0">
              <a:lnSpc>
                <a:spcPct val="100000"/>
              </a:lnSpc>
              <a:spcBef>
                <a:spcPts val="0"/>
              </a:spcBef>
              <a:spcAft>
                <a:spcPts val="0"/>
              </a:spcAft>
              <a:buClr>
                <a:schemeClr val="dk1"/>
              </a:buClr>
              <a:buSzPts val="1800"/>
              <a:buFont typeface="Arial"/>
              <a:buNone/>
            </a:pPr>
            <a:r>
              <a:rPr lang="es-US" sz="1600" b="0" i="0" u="none" strike="noStrike" cap="none" dirty="0">
                <a:solidFill>
                  <a:schemeClr val="dk1"/>
                </a:solidFill>
                <a:latin typeface="Arial"/>
                <a:ea typeface="Arial"/>
                <a:cs typeface="Arial"/>
                <a:sym typeface="Arial"/>
              </a:rPr>
              <a:t>	Los niveles del medicamento _______, por lo que es posible que el medicamento no funcione tan bien.</a:t>
            </a:r>
          </a:p>
          <a:p>
            <a:pPr marL="914400" marR="0" lvl="1" indent="-450850" algn="l" rtl="0">
              <a:lnSpc>
                <a:spcPct val="100000"/>
              </a:lnSpc>
              <a:spcBef>
                <a:spcPts val="0"/>
              </a:spcBef>
              <a:spcAft>
                <a:spcPts val="0"/>
              </a:spcAft>
              <a:buClr>
                <a:schemeClr val="dk1"/>
              </a:buClr>
              <a:buSzPts val="1800"/>
              <a:buFont typeface="Arial"/>
              <a:buNone/>
            </a:pPr>
            <a:r>
              <a:rPr lang="es-US" sz="1600" b="0" i="0" u="none" strike="noStrike" cap="none" dirty="0">
                <a:solidFill>
                  <a:schemeClr val="dk1"/>
                </a:solidFill>
                <a:latin typeface="Arial"/>
                <a:ea typeface="Arial"/>
                <a:cs typeface="Arial"/>
                <a:sym typeface="Arial"/>
              </a:rPr>
              <a:t>	Los niveles del medicamento _______, lo que puede provocar efectos secundarios peores o nuevos</a:t>
            </a:r>
            <a:r>
              <a:rPr lang="es-US" sz="1600" b="1" i="0" u="none" strike="noStrike" cap="none" dirty="0">
                <a:solidFill>
                  <a:schemeClr val="dk1"/>
                </a:solidFill>
                <a:latin typeface="Arial"/>
                <a:ea typeface="Arial"/>
                <a:cs typeface="Arial"/>
                <a:sym typeface="Arial"/>
              </a:rPr>
              <a:t>.</a:t>
            </a:r>
          </a:p>
          <a:p>
            <a:pPr marL="0" marR="0" lvl="0" indent="0" algn="l" rtl="0">
              <a:lnSpc>
                <a:spcPct val="100000"/>
              </a:lnSpc>
              <a:spcBef>
                <a:spcPts val="0"/>
              </a:spcBef>
              <a:spcAft>
                <a:spcPts val="0"/>
              </a:spcAft>
              <a:buNone/>
            </a:pPr>
            <a:endParaRPr sz="1800" b="1" i="0" u="none" strike="noStrike" cap="none" dirty="0">
              <a:solidFill>
                <a:schemeClr val="dk1"/>
              </a:solidFill>
              <a:latin typeface="Arial"/>
              <a:ea typeface="Arial"/>
              <a:cs typeface="Arial"/>
              <a:sym typeface="Arial"/>
            </a:endParaRPr>
          </a:p>
        </p:txBody>
      </p:sp>
      <p:sp>
        <p:nvSpPr>
          <p:cNvPr id="300" name="Google Shape;300;p18"/>
          <p:cNvSpPr txBox="1"/>
          <p:nvPr/>
        </p:nvSpPr>
        <p:spPr>
          <a:xfrm>
            <a:off x="20637" y="422276"/>
            <a:ext cx="3601104" cy="2615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100"/>
              <a:buFont typeface="Arial"/>
              <a:buNone/>
            </a:pPr>
            <a:r>
              <a:rPr lang="es-US" sz="1100" b="0" i="0" u="none" dirty="0">
                <a:solidFill>
                  <a:srgbClr val="FFFFFF"/>
                </a:solidFill>
                <a:latin typeface="Arial"/>
                <a:ea typeface="Arial"/>
                <a:cs typeface="Arial"/>
                <a:sym typeface="Arial"/>
              </a:rPr>
              <a:t>Medicamentos e interacciones farmacológicas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19"/>
          <p:cNvSpPr txBox="1"/>
          <p:nvPr/>
        </p:nvSpPr>
        <p:spPr>
          <a:xfrm>
            <a:off x="990600" y="990600"/>
            <a:ext cx="7467600" cy="4894262"/>
          </a:xfrm>
          <a:prstGeom prst="rect">
            <a:avLst/>
          </a:prstGeom>
          <a:noFill/>
          <a:ln>
            <a:noFill/>
          </a:ln>
        </p:spPr>
        <p:txBody>
          <a:bodyPr spcFirstLastPara="1" wrap="square" lIns="91425" tIns="45700" rIns="91425" bIns="45700" anchor="t" anchorCtr="0">
            <a:spAutoFit/>
          </a:bodyPr>
          <a:lstStyle/>
          <a:p>
            <a:pPr marL="0" marR="0" lvl="1" indent="0" algn="l" rtl="0">
              <a:lnSpc>
                <a:spcPct val="100000"/>
              </a:lnSpc>
              <a:spcBef>
                <a:spcPts val="0"/>
              </a:spcBef>
              <a:spcAft>
                <a:spcPts val="0"/>
              </a:spcAft>
              <a:buClr>
                <a:srgbClr val="C00000"/>
              </a:buClr>
              <a:buSzPts val="2000"/>
              <a:buFont typeface="Arial"/>
              <a:buNone/>
            </a:pPr>
            <a:r>
              <a:rPr lang="es-US" sz="2000" b="0" i="0" u="none" strike="noStrike" cap="none" dirty="0">
                <a:solidFill>
                  <a:srgbClr val="C00000"/>
                </a:solidFill>
                <a:latin typeface="Arial"/>
                <a:ea typeface="Arial"/>
                <a:cs typeface="Arial"/>
                <a:sym typeface="Arial"/>
              </a:rPr>
              <a:t>5. </a:t>
            </a:r>
            <a:r>
              <a:rPr lang="es-US" sz="2000" b="0" i="0" u="none" strike="noStrike" cap="none" dirty="0">
                <a:solidFill>
                  <a:schemeClr val="dk1"/>
                </a:solidFill>
                <a:latin typeface="Arial"/>
                <a:ea typeface="Arial"/>
                <a:cs typeface="Arial"/>
                <a:sym typeface="Arial"/>
              </a:rPr>
              <a:t>¿Qué clases de medicamentos contra el VIH causan muchos efectos secundarios?</a:t>
            </a:r>
          </a:p>
          <a:p>
            <a:pPr marL="0" marR="0" lvl="1" indent="-127000" algn="l" rtl="0">
              <a:lnSpc>
                <a:spcPct val="100000"/>
              </a:lnSpc>
              <a:spcBef>
                <a:spcPts val="0"/>
              </a:spcBef>
              <a:spcAft>
                <a:spcPts val="0"/>
              </a:spcAft>
              <a:buClr>
                <a:srgbClr val="C00000"/>
              </a:buClr>
              <a:buSzPts val="2000"/>
              <a:buFont typeface="Arial"/>
              <a:buAutoNum type="alphaLcParenR"/>
            </a:pPr>
            <a:r>
              <a:rPr lang="es-US" sz="2000" b="0" i="0" u="none" strike="noStrike" cap="none" dirty="0">
                <a:solidFill>
                  <a:schemeClr val="dk1"/>
                </a:solidFill>
                <a:latin typeface="Arial"/>
                <a:ea typeface="Arial"/>
                <a:cs typeface="Arial"/>
                <a:sym typeface="Arial"/>
              </a:rPr>
              <a:t>Inhibidores de proteasa e ITIN </a:t>
            </a:r>
          </a:p>
          <a:p>
            <a:pPr marL="0" marR="0" lvl="1" indent="-127000" algn="l" rtl="0">
              <a:lnSpc>
                <a:spcPct val="100000"/>
              </a:lnSpc>
              <a:spcBef>
                <a:spcPts val="0"/>
              </a:spcBef>
              <a:spcAft>
                <a:spcPts val="0"/>
              </a:spcAft>
              <a:buClr>
                <a:srgbClr val="C00000"/>
              </a:buClr>
              <a:buSzPts val="2000"/>
              <a:buFont typeface="Arial"/>
              <a:buAutoNum type="alphaLcParenR"/>
            </a:pPr>
            <a:r>
              <a:rPr lang="es-US" sz="2000" b="0" i="0" u="none" strike="noStrike" cap="none" dirty="0">
                <a:solidFill>
                  <a:schemeClr val="dk1"/>
                </a:solidFill>
                <a:latin typeface="Arial"/>
                <a:ea typeface="Arial"/>
                <a:cs typeface="Arial"/>
                <a:sym typeface="Arial"/>
              </a:rPr>
              <a:t>Inhibidores de proteasa e ITINN</a:t>
            </a:r>
          </a:p>
          <a:p>
            <a:pPr marL="0" marR="0" lvl="1" indent="0" algn="l" rtl="0">
              <a:lnSpc>
                <a:spcPct val="100000"/>
              </a:lnSpc>
              <a:spcBef>
                <a:spcPts val="0"/>
              </a:spcBef>
              <a:spcAft>
                <a:spcPts val="0"/>
              </a:spcAft>
              <a:buClr>
                <a:schemeClr val="dk1"/>
              </a:buClr>
              <a:buSzPts val="2000"/>
              <a:buFont typeface="Arial"/>
              <a:buNone/>
            </a:pPr>
            <a:endParaRPr sz="2000" b="0" i="0" u="none" strike="noStrike" cap="none" dirty="0">
              <a:solidFill>
                <a:schemeClr val="dk1"/>
              </a:solidFill>
              <a:latin typeface="Arial"/>
              <a:ea typeface="Arial"/>
              <a:cs typeface="Arial"/>
              <a:sym typeface="Arial"/>
            </a:endParaRPr>
          </a:p>
          <a:p>
            <a:pPr marL="0" marR="0" lvl="1" indent="0" algn="l" rtl="0">
              <a:lnSpc>
                <a:spcPct val="100000"/>
              </a:lnSpc>
              <a:spcBef>
                <a:spcPts val="0"/>
              </a:spcBef>
              <a:spcAft>
                <a:spcPts val="0"/>
              </a:spcAft>
              <a:buClr>
                <a:schemeClr val="dk1"/>
              </a:buClr>
              <a:buSzPts val="2000"/>
              <a:buFont typeface="Arial"/>
              <a:buNone/>
            </a:pPr>
            <a:endParaRPr sz="2000" b="0" i="0" u="none" strike="noStrike" cap="none" dirty="0">
              <a:solidFill>
                <a:schemeClr val="dk1"/>
              </a:solidFill>
              <a:latin typeface="Arial"/>
              <a:ea typeface="Arial"/>
              <a:cs typeface="Arial"/>
              <a:sym typeface="Arial"/>
            </a:endParaRPr>
          </a:p>
          <a:p>
            <a:pPr marL="0" marR="0" lvl="1" indent="0" algn="l" rtl="0">
              <a:lnSpc>
                <a:spcPct val="100000"/>
              </a:lnSpc>
              <a:spcBef>
                <a:spcPts val="0"/>
              </a:spcBef>
              <a:spcAft>
                <a:spcPts val="0"/>
              </a:spcAft>
              <a:buClr>
                <a:srgbClr val="C00000"/>
              </a:buClr>
              <a:buSzPts val="2000"/>
              <a:buFont typeface="Arial"/>
              <a:buNone/>
            </a:pPr>
            <a:r>
              <a:rPr lang="es-US" sz="2000" b="0" i="0" u="none" strike="noStrike" cap="none" dirty="0">
                <a:solidFill>
                  <a:srgbClr val="C00000"/>
                </a:solidFill>
                <a:latin typeface="Arial"/>
                <a:ea typeface="Arial"/>
                <a:cs typeface="Arial"/>
                <a:sym typeface="Arial"/>
              </a:rPr>
              <a:t>6. </a:t>
            </a:r>
            <a:r>
              <a:rPr lang="es-US" sz="2000" b="0" i="0" u="none" strike="noStrike" cap="none" dirty="0">
                <a:solidFill>
                  <a:schemeClr val="dk1"/>
                </a:solidFill>
                <a:latin typeface="Arial"/>
                <a:ea typeface="Arial"/>
                <a:cs typeface="Arial"/>
                <a:sym typeface="Arial"/>
              </a:rPr>
              <a:t>Los medicamentos como los antiácidos, las terapias complementarias, los antidepresivos y el Viagra podrían causar interacciones farmacológicas. (Verdadero o falso)</a:t>
            </a:r>
          </a:p>
          <a:p>
            <a:pPr marL="0" marR="0" lvl="1" indent="0" algn="l" rtl="0">
              <a:lnSpc>
                <a:spcPct val="100000"/>
              </a:lnSpc>
              <a:spcBef>
                <a:spcPts val="0"/>
              </a:spcBef>
              <a:spcAft>
                <a:spcPts val="0"/>
              </a:spcAft>
              <a:buClr>
                <a:schemeClr val="dk1"/>
              </a:buClr>
              <a:buSzPts val="2000"/>
              <a:buFont typeface="Arial"/>
              <a:buNone/>
            </a:pPr>
            <a:endParaRPr sz="2000" b="0" i="0" u="none" strike="noStrike" cap="none" dirty="0">
              <a:solidFill>
                <a:schemeClr val="dk1"/>
              </a:solidFill>
              <a:latin typeface="Arial"/>
              <a:ea typeface="Arial"/>
              <a:cs typeface="Arial"/>
              <a:sym typeface="Arial"/>
            </a:endParaRPr>
          </a:p>
          <a:p>
            <a:pPr marL="0" marR="0" lvl="1" indent="0" algn="l" rtl="0">
              <a:lnSpc>
                <a:spcPct val="100000"/>
              </a:lnSpc>
              <a:spcBef>
                <a:spcPts val="0"/>
              </a:spcBef>
              <a:spcAft>
                <a:spcPts val="0"/>
              </a:spcAft>
              <a:buClr>
                <a:schemeClr val="dk1"/>
              </a:buClr>
              <a:buSzPts val="2000"/>
              <a:buFont typeface="Arial"/>
              <a:buNone/>
            </a:pPr>
            <a:endParaRPr sz="2000" b="0" i="0" u="none" strike="noStrike" cap="none" dirty="0">
              <a:solidFill>
                <a:schemeClr val="dk1"/>
              </a:solidFill>
              <a:latin typeface="Arial"/>
              <a:ea typeface="Arial"/>
              <a:cs typeface="Arial"/>
              <a:sym typeface="Arial"/>
            </a:endParaRPr>
          </a:p>
          <a:p>
            <a:pPr marL="0" marR="0" lvl="1" indent="0" algn="l" rtl="0">
              <a:lnSpc>
                <a:spcPct val="100000"/>
              </a:lnSpc>
              <a:spcBef>
                <a:spcPts val="0"/>
              </a:spcBef>
              <a:spcAft>
                <a:spcPts val="0"/>
              </a:spcAft>
              <a:buClr>
                <a:srgbClr val="C00000"/>
              </a:buClr>
              <a:buSzPts val="2000"/>
              <a:buFont typeface="Arial"/>
              <a:buNone/>
            </a:pPr>
            <a:r>
              <a:rPr lang="es-US" sz="2000" b="0" i="0" u="none" strike="noStrike" cap="none" dirty="0">
                <a:solidFill>
                  <a:srgbClr val="C00000"/>
                </a:solidFill>
                <a:latin typeface="Arial"/>
                <a:ea typeface="Arial"/>
                <a:cs typeface="Arial"/>
                <a:sym typeface="Arial"/>
              </a:rPr>
              <a:t>7. </a:t>
            </a:r>
            <a:r>
              <a:rPr lang="es-US" sz="2000" b="0" i="0" u="none" strike="noStrike" cap="none" dirty="0">
                <a:solidFill>
                  <a:schemeClr val="dk1"/>
                </a:solidFill>
                <a:latin typeface="Arial"/>
                <a:ea typeface="Arial"/>
                <a:cs typeface="Arial"/>
                <a:sym typeface="Arial"/>
              </a:rPr>
              <a:t>¿Qué hay que hacer para evitar las interacciones farmacológicas? Enumere</a:t>
            </a:r>
          </a:p>
          <a:p>
            <a:pPr marL="0" marR="0" lvl="1" indent="0" algn="l" rtl="0">
              <a:lnSpc>
                <a:spcPct val="100000"/>
              </a:lnSpc>
              <a:spcBef>
                <a:spcPts val="0"/>
              </a:spcBef>
              <a:spcAft>
                <a:spcPts val="0"/>
              </a:spcAft>
              <a:buClr>
                <a:schemeClr val="dk1"/>
              </a:buClr>
              <a:buSzPts val="2400"/>
              <a:buFont typeface="Arial"/>
              <a:buNone/>
            </a:pPr>
            <a:endParaRPr sz="2400" b="0" i="0" u="none" strike="noStrike" cap="none" dirty="0">
              <a:solidFill>
                <a:schemeClr val="dk1"/>
              </a:solidFill>
              <a:latin typeface="Arial"/>
              <a:ea typeface="Arial"/>
              <a:cs typeface="Arial"/>
              <a:sym typeface="Arial"/>
            </a:endParaRPr>
          </a:p>
          <a:p>
            <a:pPr marL="0" marR="0" lvl="1" indent="0" algn="l" rtl="0">
              <a:lnSpc>
                <a:spcPct val="100000"/>
              </a:lnSpc>
              <a:spcBef>
                <a:spcPts val="0"/>
              </a:spcBef>
              <a:spcAft>
                <a:spcPts val="0"/>
              </a:spcAft>
              <a:buClr>
                <a:schemeClr val="dk1"/>
              </a:buClr>
              <a:buSzPts val="2400"/>
              <a:buFont typeface="Arial"/>
              <a:buNone/>
            </a:pPr>
            <a:endParaRPr sz="2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2400" b="0" i="0" u="none" strike="noStrike" cap="none" dirty="0">
              <a:solidFill>
                <a:schemeClr val="dk1"/>
              </a:solidFill>
              <a:latin typeface="Arial"/>
              <a:ea typeface="Arial"/>
              <a:cs typeface="Arial"/>
              <a:sym typeface="Arial"/>
            </a:endParaRPr>
          </a:p>
        </p:txBody>
      </p:sp>
      <p:sp>
        <p:nvSpPr>
          <p:cNvPr id="307" name="Google Shape;307;p19"/>
          <p:cNvSpPr txBox="1"/>
          <p:nvPr/>
        </p:nvSpPr>
        <p:spPr>
          <a:xfrm>
            <a:off x="9524" y="400050"/>
            <a:ext cx="3594287" cy="2615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100"/>
              <a:buFont typeface="Arial"/>
              <a:buNone/>
            </a:pPr>
            <a:r>
              <a:rPr lang="es-US" sz="1100" b="0" i="0" u="none" dirty="0">
                <a:solidFill>
                  <a:srgbClr val="FFFFFF"/>
                </a:solidFill>
                <a:latin typeface="Arial"/>
                <a:ea typeface="Arial"/>
                <a:cs typeface="Arial"/>
                <a:sym typeface="Arial"/>
              </a:rPr>
              <a:t>Medicamentos e interacciones farmacológicas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
          <p:cNvSpPr txBox="1"/>
          <p:nvPr/>
        </p:nvSpPr>
        <p:spPr>
          <a:xfrm>
            <a:off x="609600" y="1143000"/>
            <a:ext cx="5105400" cy="228600"/>
          </a:xfrm>
          <a:prstGeom prst="rect">
            <a:avLst/>
          </a:prstGeom>
          <a:noFill/>
          <a:ln>
            <a:noFill/>
          </a:ln>
        </p:spPr>
        <p:txBody>
          <a:bodyPr spcFirstLastPara="1" wrap="square" lIns="68550" tIns="34275" rIns="68550" bIns="34275" anchor="t" anchorCtr="0">
            <a:noAutofit/>
          </a:bodyPr>
          <a:lstStyle/>
          <a:p>
            <a:pPr marL="0" marR="0" lvl="0" indent="0" algn="r" rtl="0">
              <a:lnSpc>
                <a:spcPct val="100000"/>
              </a:lnSpc>
              <a:spcBef>
                <a:spcPts val="0"/>
              </a:spcBef>
              <a:spcAft>
                <a:spcPts val="0"/>
              </a:spcAft>
              <a:buClr>
                <a:srgbClr val="FFFFFF"/>
              </a:buClr>
              <a:buSzPts val="1200"/>
              <a:buFont typeface="Arial"/>
              <a:buNone/>
            </a:pPr>
            <a:r>
              <a:rPr lang="es-US" sz="1200" b="0" i="0" u="none">
                <a:solidFill>
                  <a:srgbClr val="FFFFFF"/>
                </a:solidFill>
                <a:latin typeface="Arial"/>
                <a:ea typeface="Arial"/>
                <a:cs typeface="Arial"/>
                <a:sym typeface="Arial"/>
              </a:rPr>
              <a:t>Cómo apoyar a los clientes con la revelación</a:t>
            </a:r>
          </a:p>
        </p:txBody>
      </p:sp>
      <p:sp>
        <p:nvSpPr>
          <p:cNvPr id="143" name="Google Shape;143;p2"/>
          <p:cNvSpPr txBox="1">
            <a:spLocks noGrp="1"/>
          </p:cNvSpPr>
          <p:nvPr>
            <p:ph type="title"/>
          </p:nvPr>
        </p:nvSpPr>
        <p:spPr>
          <a:xfrm>
            <a:off x="609600" y="842684"/>
            <a:ext cx="7924800" cy="51435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Clr>
                <a:schemeClr val="dk1"/>
              </a:buClr>
              <a:buSzPts val="2800"/>
              <a:buFont typeface="Arial"/>
              <a:buNone/>
            </a:pPr>
            <a:r>
              <a:rPr lang="es-US" sz="2800" b="1" i="0" u="none" dirty="0">
                <a:solidFill>
                  <a:schemeClr val="dk1"/>
                </a:solidFill>
                <a:latin typeface="Arial"/>
                <a:ea typeface="Arial"/>
                <a:cs typeface="Arial"/>
                <a:sym typeface="Arial"/>
              </a:rPr>
              <a:t>Objetivos</a:t>
            </a:r>
          </a:p>
        </p:txBody>
      </p:sp>
      <p:sp>
        <p:nvSpPr>
          <p:cNvPr id="144" name="Google Shape;144;p2"/>
          <p:cNvSpPr txBox="1">
            <a:spLocks noGrp="1"/>
          </p:cNvSpPr>
          <p:nvPr>
            <p:ph type="body" idx="1"/>
          </p:nvPr>
        </p:nvSpPr>
        <p:spPr>
          <a:xfrm>
            <a:off x="609600" y="1336390"/>
            <a:ext cx="7924800" cy="382905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2400"/>
              <a:buNone/>
            </a:pPr>
            <a:r>
              <a:rPr lang="es-US" sz="2100" b="0" i="0" u="none" dirty="0">
                <a:solidFill>
                  <a:schemeClr val="dk1"/>
                </a:solidFill>
                <a:latin typeface="Arial"/>
                <a:ea typeface="Arial"/>
                <a:cs typeface="Arial"/>
                <a:sym typeface="Arial"/>
              </a:rPr>
              <a:t>Al final de esta unidad, las participantes podrán hacer </a:t>
            </a:r>
            <a:br>
              <a:rPr lang="es-US" sz="2100" b="0" i="0" u="none" dirty="0">
                <a:solidFill>
                  <a:schemeClr val="dk1"/>
                </a:solidFill>
                <a:latin typeface="Arial"/>
                <a:ea typeface="Arial"/>
                <a:cs typeface="Arial"/>
                <a:sym typeface="Arial"/>
              </a:rPr>
            </a:br>
            <a:r>
              <a:rPr lang="es-US" sz="2100" b="0" i="0" u="none" dirty="0">
                <a:solidFill>
                  <a:schemeClr val="dk1"/>
                </a:solidFill>
                <a:latin typeface="Arial"/>
                <a:ea typeface="Arial"/>
                <a:cs typeface="Arial"/>
                <a:sym typeface="Arial"/>
              </a:rPr>
              <a:t>lo siguiente:</a:t>
            </a:r>
          </a:p>
          <a:p>
            <a:pPr marL="0" lvl="0" indent="-152400" algn="l" rtl="0">
              <a:lnSpc>
                <a:spcPct val="100000"/>
              </a:lnSpc>
              <a:spcBef>
                <a:spcPts val="480"/>
              </a:spcBef>
              <a:spcAft>
                <a:spcPts val="0"/>
              </a:spcAft>
              <a:buClr>
                <a:srgbClr val="C00000"/>
              </a:buClr>
              <a:buSzPts val="2400"/>
              <a:buFont typeface="Noto Sans Symbols"/>
              <a:buChar char="▪"/>
            </a:pPr>
            <a:r>
              <a:rPr lang="es-US" sz="2100" b="0" i="0" u="none" dirty="0">
                <a:solidFill>
                  <a:schemeClr val="dk1"/>
                </a:solidFill>
                <a:latin typeface="Arial"/>
                <a:ea typeface="Arial"/>
                <a:cs typeface="Arial"/>
                <a:sym typeface="Arial"/>
              </a:rPr>
              <a:t>Comprender las interacciones entre medicamentos, </a:t>
            </a:r>
            <a:br>
              <a:rPr lang="es-US" sz="2100" b="0" i="0" u="none" dirty="0">
                <a:solidFill>
                  <a:schemeClr val="dk1"/>
                </a:solidFill>
                <a:latin typeface="Arial"/>
                <a:ea typeface="Arial"/>
                <a:cs typeface="Arial"/>
                <a:sym typeface="Arial"/>
              </a:rPr>
            </a:br>
            <a:r>
              <a:rPr lang="es-US" sz="2100" b="0" i="0" u="none" dirty="0">
                <a:solidFill>
                  <a:schemeClr val="dk1"/>
                </a:solidFill>
                <a:latin typeface="Arial"/>
                <a:ea typeface="Arial"/>
                <a:cs typeface="Arial"/>
                <a:sym typeface="Arial"/>
              </a:rPr>
              <a:t>entre medicamentos y enfermedades, entre medicamentos </a:t>
            </a:r>
            <a:br>
              <a:rPr lang="es-US" sz="2100" b="0" i="0" u="none" dirty="0">
                <a:solidFill>
                  <a:schemeClr val="dk1"/>
                </a:solidFill>
                <a:latin typeface="Arial"/>
                <a:ea typeface="Arial"/>
                <a:cs typeface="Arial"/>
                <a:sym typeface="Arial"/>
              </a:rPr>
            </a:br>
            <a:r>
              <a:rPr lang="es-US" sz="2100" b="0" i="0" u="none" dirty="0">
                <a:solidFill>
                  <a:schemeClr val="dk1"/>
                </a:solidFill>
                <a:latin typeface="Arial"/>
                <a:ea typeface="Arial"/>
                <a:cs typeface="Arial"/>
                <a:sym typeface="Arial"/>
              </a:rPr>
              <a:t>y alimentos y entre medicamentos y el alcohol.</a:t>
            </a:r>
          </a:p>
          <a:p>
            <a:pPr marL="0" lvl="0" indent="-152400" algn="l" rtl="0">
              <a:lnSpc>
                <a:spcPct val="100000"/>
              </a:lnSpc>
              <a:spcBef>
                <a:spcPts val="480"/>
              </a:spcBef>
              <a:spcAft>
                <a:spcPts val="0"/>
              </a:spcAft>
              <a:buClr>
                <a:srgbClr val="C00000"/>
              </a:buClr>
              <a:buSzPts val="2400"/>
              <a:buFont typeface="Noto Sans Symbols"/>
              <a:buChar char="▪"/>
            </a:pPr>
            <a:r>
              <a:rPr lang="es-US" sz="2100" b="0" i="0" u="none" dirty="0">
                <a:solidFill>
                  <a:schemeClr val="dk1"/>
                </a:solidFill>
                <a:latin typeface="Arial"/>
                <a:ea typeface="Arial"/>
                <a:cs typeface="Arial"/>
                <a:sym typeface="Arial"/>
              </a:rPr>
              <a:t>Explicar la polifarmacia y los problemas relacionados.</a:t>
            </a:r>
          </a:p>
          <a:p>
            <a:pPr marL="0" lvl="0" indent="-152400" algn="l" rtl="0">
              <a:lnSpc>
                <a:spcPct val="100000"/>
              </a:lnSpc>
              <a:spcBef>
                <a:spcPts val="480"/>
              </a:spcBef>
              <a:spcAft>
                <a:spcPts val="0"/>
              </a:spcAft>
              <a:buClr>
                <a:srgbClr val="C00000"/>
              </a:buClr>
              <a:buSzPts val="2400"/>
              <a:buFont typeface="Noto Sans Symbols"/>
              <a:buChar char="▪"/>
            </a:pPr>
            <a:r>
              <a:rPr lang="es-US" sz="2100" b="0" i="0" u="none" dirty="0">
                <a:solidFill>
                  <a:schemeClr val="dk1"/>
                </a:solidFill>
                <a:latin typeface="Arial"/>
                <a:ea typeface="Arial"/>
                <a:cs typeface="Arial"/>
                <a:sym typeface="Arial"/>
              </a:rPr>
              <a:t>Analizar cómo el cuerpo procesa los medicamentos</a:t>
            </a:r>
          </a:p>
          <a:p>
            <a:pPr marL="0" lvl="0" indent="-152400" algn="l" rtl="0">
              <a:lnSpc>
                <a:spcPct val="100000"/>
              </a:lnSpc>
              <a:spcBef>
                <a:spcPts val="480"/>
              </a:spcBef>
              <a:spcAft>
                <a:spcPts val="0"/>
              </a:spcAft>
              <a:buClr>
                <a:srgbClr val="C00000"/>
              </a:buClr>
              <a:buSzPts val="2400"/>
              <a:buFont typeface="Noto Sans Symbols"/>
              <a:buChar char="▪"/>
            </a:pPr>
            <a:r>
              <a:rPr lang="es-US" sz="2100" b="0" i="0" u="none" dirty="0">
                <a:solidFill>
                  <a:schemeClr val="dk1"/>
                </a:solidFill>
                <a:latin typeface="Arial"/>
                <a:ea typeface="Arial"/>
                <a:cs typeface="Arial"/>
                <a:sym typeface="Arial"/>
              </a:rPr>
              <a:t>Analizar los medicamentos que pueden interactuar </a:t>
            </a:r>
            <a:br>
              <a:rPr lang="es-US" sz="2100" b="0" i="0" u="none" dirty="0">
                <a:solidFill>
                  <a:schemeClr val="dk1"/>
                </a:solidFill>
                <a:latin typeface="Arial"/>
                <a:ea typeface="Arial"/>
                <a:cs typeface="Arial"/>
                <a:sym typeface="Arial"/>
              </a:rPr>
            </a:br>
            <a:r>
              <a:rPr lang="es-US" sz="2100" b="0" i="0" u="none" dirty="0">
                <a:solidFill>
                  <a:schemeClr val="dk1"/>
                </a:solidFill>
                <a:latin typeface="Arial"/>
                <a:ea typeface="Arial"/>
                <a:cs typeface="Arial"/>
                <a:sym typeface="Arial"/>
              </a:rPr>
              <a:t>con los medicamentos contra el VIH.</a:t>
            </a:r>
          </a:p>
          <a:p>
            <a:pPr marL="0" lvl="0" indent="-152400" algn="l" rtl="0">
              <a:lnSpc>
                <a:spcPct val="100000"/>
              </a:lnSpc>
              <a:spcBef>
                <a:spcPts val="480"/>
              </a:spcBef>
              <a:spcAft>
                <a:spcPts val="0"/>
              </a:spcAft>
              <a:buClr>
                <a:srgbClr val="C00000"/>
              </a:buClr>
              <a:buSzPts val="2400"/>
              <a:buFont typeface="Noto Sans Symbols"/>
              <a:buChar char="▪"/>
            </a:pPr>
            <a:r>
              <a:rPr lang="es-US" sz="2100" b="0" i="0" u="none" dirty="0">
                <a:solidFill>
                  <a:schemeClr val="dk1"/>
                </a:solidFill>
                <a:latin typeface="Arial"/>
                <a:ea typeface="Arial"/>
                <a:cs typeface="Arial"/>
                <a:sym typeface="Arial"/>
              </a:rPr>
              <a:t>Analizar cómo evitar las interacciones farmacológicas.</a:t>
            </a:r>
          </a:p>
          <a:p>
            <a:pPr marL="0" lvl="0" indent="-152400" algn="l" rtl="0">
              <a:lnSpc>
                <a:spcPct val="100000"/>
              </a:lnSpc>
              <a:spcBef>
                <a:spcPts val="480"/>
              </a:spcBef>
              <a:spcAft>
                <a:spcPts val="0"/>
              </a:spcAft>
              <a:buClr>
                <a:srgbClr val="C00000"/>
              </a:buClr>
              <a:buSzPts val="2400"/>
              <a:buFont typeface="Noto Sans Symbols"/>
              <a:buChar char="▪"/>
            </a:pPr>
            <a:r>
              <a:rPr lang="es-US" sz="2100" b="0" i="0" u="none" dirty="0">
                <a:solidFill>
                  <a:schemeClr val="dk1"/>
                </a:solidFill>
                <a:latin typeface="Arial"/>
                <a:ea typeface="Arial"/>
                <a:cs typeface="Arial"/>
                <a:sym typeface="Arial"/>
              </a:rPr>
              <a:t>Usar los recursos en línea para verificar las </a:t>
            </a:r>
            <a:br>
              <a:rPr lang="es-US" sz="2100" b="0" i="0" u="none" dirty="0">
                <a:solidFill>
                  <a:schemeClr val="dk1"/>
                </a:solidFill>
                <a:latin typeface="Arial"/>
                <a:ea typeface="Arial"/>
                <a:cs typeface="Arial"/>
                <a:sym typeface="Arial"/>
              </a:rPr>
            </a:br>
            <a:r>
              <a:rPr lang="es-US" sz="2100" b="0" i="0" u="none" dirty="0">
                <a:solidFill>
                  <a:schemeClr val="dk1"/>
                </a:solidFill>
                <a:latin typeface="Arial"/>
                <a:ea typeface="Arial"/>
                <a:cs typeface="Arial"/>
                <a:sym typeface="Arial"/>
              </a:rPr>
              <a:t>interacciones farmacológicas.</a:t>
            </a:r>
            <a:br>
              <a:rPr lang="es-US" sz="2200" b="0" i="0" u="none" dirty="0">
                <a:solidFill>
                  <a:schemeClr val="dk1"/>
                </a:solidFill>
                <a:latin typeface="Arial"/>
                <a:ea typeface="Arial"/>
                <a:cs typeface="Arial"/>
                <a:sym typeface="Arial"/>
              </a:rPr>
            </a:br>
            <a:endParaRPr lang="es-US" sz="2200" b="0" i="0" u="none" dirty="0">
              <a:solidFill>
                <a:schemeClr val="dk1"/>
              </a:solidFill>
              <a:latin typeface="Arial"/>
              <a:ea typeface="Arial"/>
              <a:cs typeface="Arial"/>
              <a:sym typeface="Arial"/>
            </a:endParaRPr>
          </a:p>
          <a:p>
            <a:pPr marL="342900" lvl="0" indent="-190500" algn="l" rtl="0">
              <a:spcBef>
                <a:spcPts val="480"/>
              </a:spcBef>
              <a:spcAft>
                <a:spcPts val="0"/>
              </a:spcAft>
              <a:buSzPts val="2400"/>
              <a:buNone/>
            </a:pPr>
            <a:endParaRPr sz="2400" b="0" i="0" u="none" dirty="0">
              <a:solidFill>
                <a:schemeClr val="dk1"/>
              </a:solidFill>
              <a:latin typeface="Arial"/>
              <a:ea typeface="Arial"/>
              <a:cs typeface="Arial"/>
              <a:sym typeface="Arial"/>
            </a:endParaRPr>
          </a:p>
        </p:txBody>
      </p:sp>
      <p:sp>
        <p:nvSpPr>
          <p:cNvPr id="145" name="Google Shape;145;p2"/>
          <p:cNvSpPr txBox="1"/>
          <p:nvPr/>
        </p:nvSpPr>
        <p:spPr>
          <a:xfrm>
            <a:off x="-1546225" y="-506412"/>
            <a:ext cx="138112" cy="3429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146" name="Google Shape;146;p2"/>
          <p:cNvSpPr txBox="1"/>
          <p:nvPr/>
        </p:nvSpPr>
        <p:spPr>
          <a:xfrm>
            <a:off x="-1" y="381001"/>
            <a:ext cx="4105835" cy="2615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100"/>
              <a:buFont typeface="Arial"/>
              <a:buNone/>
            </a:pPr>
            <a:r>
              <a:rPr lang="es-US" sz="1100" b="0" i="0" u="none" dirty="0">
                <a:solidFill>
                  <a:schemeClr val="lt1"/>
                </a:solidFill>
                <a:latin typeface="Arial"/>
                <a:ea typeface="Arial"/>
                <a:cs typeface="Arial"/>
                <a:sym typeface="Arial"/>
              </a:rPr>
              <a:t>Medicamentos e interacciones farmacológicas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20"/>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s-US" sz="2800" b="1" i="0" u="none">
                <a:solidFill>
                  <a:schemeClr val="dk1"/>
                </a:solidFill>
                <a:latin typeface="Arial"/>
                <a:ea typeface="Arial"/>
                <a:cs typeface="Arial"/>
                <a:sym typeface="Arial"/>
              </a:rPr>
              <a:t>Referencias</a:t>
            </a:r>
          </a:p>
        </p:txBody>
      </p:sp>
      <p:sp>
        <p:nvSpPr>
          <p:cNvPr id="313" name="Google Shape;313;p20"/>
          <p:cNvSpPr txBox="1">
            <a:spLocks noGrp="1"/>
          </p:cNvSpPr>
          <p:nvPr>
            <p:ph type="body" idx="1"/>
          </p:nvPr>
        </p:nvSpPr>
        <p:spPr>
          <a:xfrm>
            <a:off x="274637" y="1298575"/>
            <a:ext cx="8594725" cy="49371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C00000"/>
              </a:buClr>
              <a:buSzPts val="1800"/>
              <a:buFont typeface="Arial"/>
              <a:buAutoNum type="arabicPeriod"/>
            </a:pPr>
            <a:r>
              <a:rPr lang="es-US" sz="1800" b="0" i="0" u="none" dirty="0" err="1">
                <a:solidFill>
                  <a:schemeClr val="dk1"/>
                </a:solidFill>
                <a:latin typeface="Arial"/>
                <a:ea typeface="Arial"/>
                <a:cs typeface="Arial"/>
                <a:sym typeface="Arial"/>
              </a:rPr>
              <a:t>Positively</a:t>
            </a:r>
            <a:r>
              <a:rPr lang="es-US" sz="1800" b="0" i="0" u="none" dirty="0">
                <a:solidFill>
                  <a:schemeClr val="dk1"/>
                </a:solidFill>
                <a:latin typeface="Arial"/>
                <a:ea typeface="Arial"/>
                <a:cs typeface="Arial"/>
                <a:sym typeface="Arial"/>
              </a:rPr>
              <a:t> </a:t>
            </a:r>
            <a:r>
              <a:rPr lang="es-US" sz="1800" b="0" i="0" u="none" dirty="0" err="1">
                <a:solidFill>
                  <a:schemeClr val="dk1"/>
                </a:solidFill>
                <a:latin typeface="Arial"/>
                <a:ea typeface="Arial"/>
                <a:cs typeface="Arial"/>
                <a:sym typeface="Arial"/>
              </a:rPr>
              <a:t>Aware</a:t>
            </a:r>
            <a:r>
              <a:rPr lang="es-US" sz="1800" b="0" i="0" u="none" dirty="0">
                <a:solidFill>
                  <a:schemeClr val="dk1"/>
                </a:solidFill>
                <a:latin typeface="Arial"/>
                <a:ea typeface="Arial"/>
                <a:cs typeface="Arial"/>
                <a:sym typeface="Arial"/>
              </a:rPr>
              <a:t>. “2019 HIV </a:t>
            </a:r>
            <a:r>
              <a:rPr lang="es-US" sz="1800" b="0" i="0" u="none" dirty="0" err="1">
                <a:solidFill>
                  <a:schemeClr val="dk1"/>
                </a:solidFill>
                <a:latin typeface="Arial"/>
                <a:ea typeface="Arial"/>
                <a:cs typeface="Arial"/>
                <a:sym typeface="Arial"/>
              </a:rPr>
              <a:t>Drug</a:t>
            </a:r>
            <a:r>
              <a:rPr lang="es-US" sz="1800" b="0" i="0" u="none" dirty="0">
                <a:solidFill>
                  <a:schemeClr val="dk1"/>
                </a:solidFill>
                <a:latin typeface="Arial"/>
                <a:ea typeface="Arial"/>
                <a:cs typeface="Arial"/>
                <a:sym typeface="Arial"/>
              </a:rPr>
              <a:t> </a:t>
            </a:r>
            <a:r>
              <a:rPr lang="es-US" sz="1800" b="0" i="0" u="none" dirty="0" err="1">
                <a:solidFill>
                  <a:schemeClr val="dk1"/>
                </a:solidFill>
                <a:latin typeface="Arial"/>
                <a:ea typeface="Arial"/>
                <a:cs typeface="Arial"/>
                <a:sym typeface="Arial"/>
              </a:rPr>
              <a:t>Guide</a:t>
            </a:r>
            <a:r>
              <a:rPr lang="es-US" sz="1800" b="0" i="0" u="none" dirty="0">
                <a:solidFill>
                  <a:schemeClr val="dk1"/>
                </a:solidFill>
                <a:latin typeface="Arial"/>
                <a:ea typeface="Arial"/>
                <a:cs typeface="Arial"/>
                <a:sym typeface="Arial"/>
              </a:rPr>
              <a:t>”. </a:t>
            </a:r>
            <a:r>
              <a:rPr lang="es-US" sz="1800" b="0" i="0" u="sng" dirty="0">
                <a:solidFill>
                  <a:schemeClr val="dk1"/>
                </a:solidFill>
                <a:latin typeface="Arial"/>
                <a:ea typeface="Arial"/>
                <a:cs typeface="Arial"/>
                <a:sym typeface="Arial"/>
                <a:hlinkClick r:id="rId3"/>
              </a:rPr>
              <a:t>https://www.positivelyaware.com/issues/march-april-2019-2019-hiv-drug-guide</a:t>
            </a:r>
          </a:p>
          <a:p>
            <a:pPr marL="342900" marR="0" lvl="0" indent="-342900" algn="l" rtl="0">
              <a:lnSpc>
                <a:spcPct val="100000"/>
              </a:lnSpc>
              <a:spcBef>
                <a:spcPts val="360"/>
              </a:spcBef>
              <a:spcAft>
                <a:spcPts val="0"/>
              </a:spcAft>
              <a:buClr>
                <a:srgbClr val="C00000"/>
              </a:buClr>
              <a:buSzPts val="1800"/>
              <a:buFont typeface="Arial"/>
              <a:buAutoNum type="arabicPeriod"/>
            </a:pPr>
            <a:r>
              <a:rPr lang="es-US" sz="1800" b="0" i="0" u="none" dirty="0">
                <a:solidFill>
                  <a:schemeClr val="dk1"/>
                </a:solidFill>
                <a:latin typeface="Arial"/>
                <a:ea typeface="Arial"/>
                <a:cs typeface="Arial"/>
                <a:sym typeface="Arial"/>
              </a:rPr>
              <a:t>Anderson, P.L. (2005). “</a:t>
            </a:r>
            <a:r>
              <a:rPr lang="es-US" sz="1800" b="0" i="0" u="none" dirty="0" err="1">
                <a:solidFill>
                  <a:schemeClr val="dk1"/>
                </a:solidFill>
                <a:latin typeface="Arial"/>
                <a:ea typeface="Arial"/>
                <a:cs typeface="Arial"/>
                <a:sym typeface="Arial"/>
              </a:rPr>
              <a:t>The</a:t>
            </a:r>
            <a:r>
              <a:rPr lang="es-US" sz="1800" b="0" i="0" u="none" dirty="0">
                <a:solidFill>
                  <a:schemeClr val="dk1"/>
                </a:solidFill>
                <a:latin typeface="Arial"/>
                <a:ea typeface="Arial"/>
                <a:cs typeface="Arial"/>
                <a:sym typeface="Arial"/>
              </a:rPr>
              <a:t> </a:t>
            </a:r>
            <a:r>
              <a:rPr lang="es-US" sz="1800" b="0" i="0" u="none" dirty="0" err="1">
                <a:solidFill>
                  <a:schemeClr val="dk1"/>
                </a:solidFill>
                <a:latin typeface="Arial"/>
                <a:ea typeface="Arial"/>
                <a:cs typeface="Arial"/>
                <a:sym typeface="Arial"/>
              </a:rPr>
              <a:t>ABC’s</a:t>
            </a:r>
            <a:r>
              <a:rPr lang="es-US" sz="1800" b="0" i="0" u="none" dirty="0">
                <a:solidFill>
                  <a:schemeClr val="dk1"/>
                </a:solidFill>
                <a:latin typeface="Arial"/>
                <a:ea typeface="Arial"/>
                <a:cs typeface="Arial"/>
                <a:sym typeface="Arial"/>
              </a:rPr>
              <a:t> </a:t>
            </a:r>
            <a:r>
              <a:rPr lang="es-US" sz="1800" b="0" i="0" u="none" dirty="0" err="1">
                <a:solidFill>
                  <a:schemeClr val="dk1"/>
                </a:solidFill>
                <a:latin typeface="Arial"/>
                <a:ea typeface="Arial"/>
                <a:cs typeface="Arial"/>
                <a:sym typeface="Arial"/>
              </a:rPr>
              <a:t>of</a:t>
            </a:r>
            <a:r>
              <a:rPr lang="es-US" sz="1800" b="0" i="0" u="none" dirty="0">
                <a:solidFill>
                  <a:schemeClr val="dk1"/>
                </a:solidFill>
                <a:latin typeface="Arial"/>
                <a:ea typeface="Arial"/>
                <a:cs typeface="Arial"/>
                <a:sym typeface="Arial"/>
              </a:rPr>
              <a:t> </a:t>
            </a:r>
            <a:r>
              <a:rPr lang="es-US" sz="1800" b="0" i="0" u="none" dirty="0" err="1">
                <a:solidFill>
                  <a:schemeClr val="dk1"/>
                </a:solidFill>
                <a:latin typeface="Arial"/>
                <a:ea typeface="Arial"/>
                <a:cs typeface="Arial"/>
                <a:sym typeface="Arial"/>
              </a:rPr>
              <a:t>Pharmacokinetics</a:t>
            </a:r>
            <a:r>
              <a:rPr lang="es-US" sz="1800" b="0" i="0" u="none" dirty="0">
                <a:solidFill>
                  <a:schemeClr val="dk1"/>
                </a:solidFill>
                <a:latin typeface="Arial"/>
                <a:ea typeface="Arial"/>
                <a:cs typeface="Arial"/>
                <a:sym typeface="Arial"/>
              </a:rPr>
              <a:t>: </a:t>
            </a:r>
            <a:r>
              <a:rPr lang="es-US" sz="1800" b="0" i="0" u="none" dirty="0" err="1">
                <a:solidFill>
                  <a:schemeClr val="dk1"/>
                </a:solidFill>
                <a:latin typeface="Arial"/>
                <a:ea typeface="Arial"/>
                <a:cs typeface="Arial"/>
                <a:sym typeface="Arial"/>
              </a:rPr>
              <a:t>What’s</a:t>
            </a:r>
            <a:r>
              <a:rPr lang="es-US" sz="1800" b="0" i="0" u="none" dirty="0">
                <a:solidFill>
                  <a:schemeClr val="dk1"/>
                </a:solidFill>
                <a:latin typeface="Arial"/>
                <a:ea typeface="Arial"/>
                <a:cs typeface="Arial"/>
                <a:sym typeface="Arial"/>
              </a:rPr>
              <a:t> PK </a:t>
            </a:r>
            <a:r>
              <a:rPr lang="es-US" sz="1800" b="0" i="0" u="none" dirty="0" err="1">
                <a:solidFill>
                  <a:schemeClr val="dk1"/>
                </a:solidFill>
                <a:latin typeface="Arial"/>
                <a:ea typeface="Arial"/>
                <a:cs typeface="Arial"/>
                <a:sym typeface="Arial"/>
              </a:rPr>
              <a:t>got</a:t>
            </a:r>
            <a:r>
              <a:rPr lang="es-US" sz="1800" b="0" i="0" u="none" dirty="0">
                <a:solidFill>
                  <a:schemeClr val="dk1"/>
                </a:solidFill>
                <a:latin typeface="Arial"/>
                <a:ea typeface="Arial"/>
                <a:cs typeface="Arial"/>
                <a:sym typeface="Arial"/>
              </a:rPr>
              <a:t> </a:t>
            </a:r>
            <a:r>
              <a:rPr lang="es-US" sz="1800" b="0" i="0" u="none" dirty="0" err="1">
                <a:solidFill>
                  <a:schemeClr val="dk1"/>
                </a:solidFill>
                <a:latin typeface="Arial"/>
                <a:ea typeface="Arial"/>
                <a:cs typeface="Arial"/>
                <a:sym typeface="Arial"/>
              </a:rPr>
              <a:t>to</a:t>
            </a:r>
            <a:r>
              <a:rPr lang="es-US" sz="1800" b="0" i="0" u="none" dirty="0">
                <a:solidFill>
                  <a:schemeClr val="dk1"/>
                </a:solidFill>
                <a:latin typeface="Arial"/>
                <a:ea typeface="Arial"/>
                <a:cs typeface="Arial"/>
                <a:sym typeface="Arial"/>
              </a:rPr>
              <a:t> do </a:t>
            </a:r>
            <a:r>
              <a:rPr lang="es-US" sz="1800" b="0" i="0" u="none" dirty="0" err="1">
                <a:solidFill>
                  <a:schemeClr val="dk1"/>
                </a:solidFill>
                <a:latin typeface="Arial"/>
                <a:ea typeface="Arial"/>
                <a:cs typeface="Arial"/>
                <a:sym typeface="Arial"/>
              </a:rPr>
              <a:t>with</a:t>
            </a:r>
            <a:r>
              <a:rPr lang="es-US" sz="1800" b="0" i="0" u="none" dirty="0">
                <a:solidFill>
                  <a:schemeClr val="dk1"/>
                </a:solidFill>
                <a:latin typeface="Arial"/>
                <a:ea typeface="Arial"/>
                <a:cs typeface="Arial"/>
                <a:sym typeface="Arial"/>
              </a:rPr>
              <a:t> </a:t>
            </a:r>
            <a:r>
              <a:rPr lang="es-US" sz="1800" b="0" i="0" u="none" dirty="0" err="1">
                <a:solidFill>
                  <a:schemeClr val="dk1"/>
                </a:solidFill>
                <a:latin typeface="Arial"/>
                <a:ea typeface="Arial"/>
                <a:cs typeface="Arial"/>
                <a:sym typeface="Arial"/>
              </a:rPr>
              <a:t>it</a:t>
            </a:r>
            <a:r>
              <a:rPr lang="es-US" sz="1800" b="0" i="0" u="none" dirty="0">
                <a:solidFill>
                  <a:schemeClr val="dk1"/>
                </a:solidFill>
                <a:latin typeface="Arial"/>
                <a:ea typeface="Arial"/>
                <a:cs typeface="Arial"/>
                <a:sym typeface="Arial"/>
              </a:rPr>
              <a:t>?” </a:t>
            </a:r>
            <a:r>
              <a:rPr lang="es-US" sz="1800" b="0" i="0" u="none" dirty="0" err="1">
                <a:solidFill>
                  <a:schemeClr val="dk1"/>
                </a:solidFill>
                <a:latin typeface="Arial"/>
                <a:ea typeface="Arial"/>
                <a:cs typeface="Arial"/>
                <a:sym typeface="Arial"/>
              </a:rPr>
              <a:t>Positively</a:t>
            </a:r>
            <a:r>
              <a:rPr lang="es-US" sz="1800" b="0" i="0" u="none" dirty="0">
                <a:solidFill>
                  <a:schemeClr val="dk1"/>
                </a:solidFill>
                <a:latin typeface="Arial"/>
                <a:ea typeface="Arial"/>
                <a:cs typeface="Arial"/>
                <a:sym typeface="Arial"/>
              </a:rPr>
              <a:t> </a:t>
            </a:r>
            <a:r>
              <a:rPr lang="es-US" sz="1800" b="0" i="0" u="none" dirty="0" err="1">
                <a:solidFill>
                  <a:schemeClr val="dk1"/>
                </a:solidFill>
                <a:latin typeface="Arial"/>
                <a:ea typeface="Arial"/>
                <a:cs typeface="Arial"/>
                <a:sym typeface="Arial"/>
              </a:rPr>
              <a:t>Aware</a:t>
            </a:r>
            <a:r>
              <a:rPr lang="es-US" sz="1800" b="0" i="0" u="none" dirty="0">
                <a:solidFill>
                  <a:schemeClr val="dk1"/>
                </a:solidFill>
                <a:latin typeface="Arial"/>
                <a:ea typeface="Arial"/>
                <a:cs typeface="Arial"/>
                <a:sym typeface="Arial"/>
              </a:rPr>
              <a:t>. </a:t>
            </a:r>
          </a:p>
          <a:p>
            <a:pPr marL="342900" marR="0" lvl="0" indent="-342900" algn="l" rtl="0">
              <a:lnSpc>
                <a:spcPct val="100000"/>
              </a:lnSpc>
              <a:spcBef>
                <a:spcPts val="360"/>
              </a:spcBef>
              <a:spcAft>
                <a:spcPts val="0"/>
              </a:spcAft>
              <a:buClr>
                <a:srgbClr val="C00000"/>
              </a:buClr>
              <a:buSzPts val="1800"/>
              <a:buFont typeface="Arial"/>
              <a:buAutoNum type="arabicPeriod"/>
            </a:pPr>
            <a:r>
              <a:rPr lang="es-US" sz="1800" b="0" i="0" u="none" dirty="0" err="1">
                <a:solidFill>
                  <a:schemeClr val="dk1"/>
                </a:solidFill>
                <a:latin typeface="Arial"/>
                <a:ea typeface="Arial"/>
                <a:cs typeface="Arial"/>
                <a:sym typeface="Arial"/>
              </a:rPr>
              <a:t>Positively</a:t>
            </a:r>
            <a:r>
              <a:rPr lang="es-US" sz="1800" b="0" i="0" u="none" dirty="0">
                <a:solidFill>
                  <a:schemeClr val="dk1"/>
                </a:solidFill>
                <a:latin typeface="Arial"/>
                <a:ea typeface="Arial"/>
                <a:cs typeface="Arial"/>
                <a:sym typeface="Arial"/>
              </a:rPr>
              <a:t> </a:t>
            </a:r>
            <a:r>
              <a:rPr lang="es-US" sz="1800" b="0" i="0" u="none" dirty="0" err="1">
                <a:solidFill>
                  <a:schemeClr val="dk1"/>
                </a:solidFill>
                <a:latin typeface="Arial"/>
                <a:ea typeface="Arial"/>
                <a:cs typeface="Arial"/>
                <a:sym typeface="Arial"/>
              </a:rPr>
              <a:t>Aware</a:t>
            </a:r>
            <a:r>
              <a:rPr lang="es-US" sz="1800" b="0" i="0" u="none" dirty="0">
                <a:solidFill>
                  <a:schemeClr val="dk1"/>
                </a:solidFill>
                <a:latin typeface="Arial"/>
                <a:ea typeface="Arial"/>
                <a:cs typeface="Arial"/>
                <a:sym typeface="Arial"/>
              </a:rPr>
              <a:t> - </a:t>
            </a:r>
            <a:r>
              <a:rPr lang="es-US" sz="1800" b="0" i="0" u="sng" dirty="0">
                <a:solidFill>
                  <a:schemeClr val="dk1"/>
                </a:solidFill>
                <a:latin typeface="Arial"/>
                <a:ea typeface="Arial"/>
                <a:cs typeface="Arial"/>
                <a:sym typeface="Arial"/>
                <a:hlinkClick r:id="rId4"/>
              </a:rPr>
              <a:t>http://www.thebody.com/content/80958/uderstanding-drug-interactions.html</a:t>
            </a:r>
          </a:p>
          <a:p>
            <a:pPr marL="342900" marR="0" lvl="0" indent="-342900" algn="l" rtl="0">
              <a:lnSpc>
                <a:spcPct val="100000"/>
              </a:lnSpc>
              <a:spcBef>
                <a:spcPts val="360"/>
              </a:spcBef>
              <a:spcAft>
                <a:spcPts val="0"/>
              </a:spcAft>
              <a:buClr>
                <a:srgbClr val="C00000"/>
              </a:buClr>
              <a:buSzPts val="1800"/>
              <a:buFont typeface="Arial"/>
              <a:buAutoNum type="arabicPeriod"/>
            </a:pPr>
            <a:r>
              <a:rPr lang="es-US" sz="1800" b="0" i="0" u="none" dirty="0" err="1">
                <a:solidFill>
                  <a:schemeClr val="dk1"/>
                </a:solidFill>
                <a:latin typeface="Arial"/>
                <a:ea typeface="Arial"/>
                <a:cs typeface="Arial"/>
                <a:sym typeface="Arial"/>
              </a:rPr>
              <a:t>The</a:t>
            </a:r>
            <a:r>
              <a:rPr lang="es-US" sz="1800" b="0" i="0" u="none" dirty="0">
                <a:solidFill>
                  <a:schemeClr val="dk1"/>
                </a:solidFill>
                <a:latin typeface="Arial"/>
                <a:ea typeface="Arial"/>
                <a:cs typeface="Arial"/>
                <a:sym typeface="Arial"/>
              </a:rPr>
              <a:t> </a:t>
            </a:r>
            <a:r>
              <a:rPr lang="es-US" sz="1800" b="0" i="0" u="none" dirty="0" err="1">
                <a:solidFill>
                  <a:schemeClr val="dk1"/>
                </a:solidFill>
                <a:latin typeface="Arial"/>
                <a:ea typeface="Arial"/>
                <a:cs typeface="Arial"/>
                <a:sym typeface="Arial"/>
              </a:rPr>
              <a:t>Well</a:t>
            </a:r>
            <a:r>
              <a:rPr lang="es-US" sz="1800" b="0" i="0" u="none" dirty="0">
                <a:solidFill>
                  <a:schemeClr val="dk1"/>
                </a:solidFill>
                <a:latin typeface="Arial"/>
                <a:ea typeface="Arial"/>
                <a:cs typeface="Arial"/>
                <a:sym typeface="Arial"/>
              </a:rPr>
              <a:t> Project -  </a:t>
            </a:r>
            <a:r>
              <a:rPr lang="es-US" sz="1800" b="0" i="0" u="sng" dirty="0">
                <a:solidFill>
                  <a:schemeClr val="dk1"/>
                </a:solidFill>
                <a:latin typeface="Arial"/>
                <a:ea typeface="Arial"/>
                <a:cs typeface="Arial"/>
                <a:sym typeface="Arial"/>
                <a:hlinkClick r:id="rId5"/>
              </a:rPr>
              <a:t>http://www.thebody.com/content/58994/drug-interactions-and-hivaids.html</a:t>
            </a:r>
          </a:p>
          <a:p>
            <a:pPr marL="342900" marR="0" lvl="0" indent="-342900" algn="l" rtl="0">
              <a:lnSpc>
                <a:spcPct val="100000"/>
              </a:lnSpc>
              <a:spcBef>
                <a:spcPts val="360"/>
              </a:spcBef>
              <a:spcAft>
                <a:spcPts val="0"/>
              </a:spcAft>
              <a:buClr>
                <a:srgbClr val="C00000"/>
              </a:buClr>
              <a:buSzPts val="1800"/>
              <a:buFont typeface="Arial"/>
              <a:buAutoNum type="arabicPeriod"/>
            </a:pPr>
            <a:r>
              <a:rPr lang="es-US" sz="1800" b="0" i="0" u="none" dirty="0" err="1">
                <a:solidFill>
                  <a:schemeClr val="dk1"/>
                </a:solidFill>
                <a:latin typeface="Arial"/>
                <a:ea typeface="Arial"/>
                <a:cs typeface="Arial"/>
                <a:sym typeface="Arial"/>
              </a:rPr>
              <a:t>AIDSinfo</a:t>
            </a:r>
            <a:r>
              <a:rPr lang="es-US" sz="1800" b="0" i="0" u="none" dirty="0">
                <a:solidFill>
                  <a:schemeClr val="dk1"/>
                </a:solidFill>
                <a:latin typeface="Arial"/>
                <a:ea typeface="Arial"/>
                <a:cs typeface="Arial"/>
                <a:sym typeface="Arial"/>
              </a:rPr>
              <a:t> - </a:t>
            </a:r>
            <a:r>
              <a:rPr lang="es-US" sz="1800" b="0" i="0" u="sng" dirty="0">
                <a:solidFill>
                  <a:schemeClr val="dk1"/>
                </a:solidFill>
                <a:latin typeface="Arial"/>
                <a:ea typeface="Arial"/>
                <a:cs typeface="Arial"/>
                <a:sym typeface="Arial"/>
                <a:hlinkClick r:id="rId4"/>
              </a:rPr>
              <a:t>http://www.thebody.com/content/79250/what-is-a-drug-interaction.html</a:t>
            </a:r>
          </a:p>
          <a:p>
            <a:pPr marL="342900" marR="0" lvl="0" indent="-228600" algn="l" rtl="0">
              <a:lnSpc>
                <a:spcPct val="100000"/>
              </a:lnSpc>
              <a:spcBef>
                <a:spcPts val="360"/>
              </a:spcBef>
              <a:spcAft>
                <a:spcPts val="0"/>
              </a:spcAft>
              <a:buClr>
                <a:srgbClr val="2675B4"/>
              </a:buClr>
              <a:buSzPts val="1800"/>
              <a:buFont typeface="Arial"/>
              <a:buNone/>
            </a:pPr>
            <a:endParaRPr sz="1800" b="1" i="0" u="none" dirty="0">
              <a:solidFill>
                <a:schemeClr val="dk1"/>
              </a:solidFill>
              <a:latin typeface="Arial"/>
              <a:ea typeface="Arial"/>
              <a:cs typeface="Arial"/>
              <a:sym typeface="Arial"/>
            </a:endParaRPr>
          </a:p>
          <a:p>
            <a:pPr marL="342900" marR="0" lvl="0" indent="-254000" algn="l" rtl="0">
              <a:lnSpc>
                <a:spcPct val="100000"/>
              </a:lnSpc>
              <a:spcBef>
                <a:spcPts val="280"/>
              </a:spcBef>
              <a:spcAft>
                <a:spcPts val="0"/>
              </a:spcAft>
              <a:buClr>
                <a:srgbClr val="2675B4"/>
              </a:buClr>
              <a:buSzPts val="1400"/>
              <a:buFont typeface="Noto Sans Symbols"/>
              <a:buNone/>
            </a:pPr>
            <a:endParaRPr sz="1400" b="1" i="0" u="none" dirty="0">
              <a:solidFill>
                <a:schemeClr val="dk1"/>
              </a:solidFill>
              <a:latin typeface="Arial"/>
              <a:ea typeface="Arial"/>
              <a:cs typeface="Arial"/>
              <a:sym typeface="Arial"/>
            </a:endParaRPr>
          </a:p>
          <a:p>
            <a:pPr marL="342900" marR="0" lvl="0" indent="-254000" algn="l" rtl="0">
              <a:lnSpc>
                <a:spcPct val="100000"/>
              </a:lnSpc>
              <a:spcBef>
                <a:spcPts val="280"/>
              </a:spcBef>
              <a:spcAft>
                <a:spcPts val="0"/>
              </a:spcAft>
              <a:buClr>
                <a:srgbClr val="2675B4"/>
              </a:buClr>
              <a:buSzPts val="1400"/>
              <a:buFont typeface="Noto Sans Symbols"/>
              <a:buNone/>
            </a:pPr>
            <a:endParaRPr sz="1400" b="1" i="0" u="none" dirty="0">
              <a:solidFill>
                <a:schemeClr val="dk1"/>
              </a:solidFill>
              <a:latin typeface="Arial"/>
              <a:ea typeface="Arial"/>
              <a:cs typeface="Arial"/>
              <a:sym typeface="Arial"/>
            </a:endParaRPr>
          </a:p>
          <a:p>
            <a:pPr marL="342900" marR="0" lvl="0" indent="-254000" algn="l" rtl="0">
              <a:spcBef>
                <a:spcPts val="280"/>
              </a:spcBef>
              <a:spcAft>
                <a:spcPts val="0"/>
              </a:spcAft>
              <a:buClr>
                <a:srgbClr val="2675B4"/>
              </a:buClr>
              <a:buSzPts val="1400"/>
              <a:buFont typeface="Noto Sans Symbols"/>
              <a:buNone/>
            </a:pPr>
            <a:endParaRPr sz="1400" b="1" i="0" u="none" dirty="0">
              <a:solidFill>
                <a:schemeClr val="dk1"/>
              </a:solidFill>
              <a:latin typeface="Arial"/>
              <a:ea typeface="Arial"/>
              <a:cs typeface="Arial"/>
              <a:sym typeface="Arial"/>
            </a:endParaRPr>
          </a:p>
        </p:txBody>
      </p:sp>
      <p:sp>
        <p:nvSpPr>
          <p:cNvPr id="314" name="Google Shape;314;p20"/>
          <p:cNvSpPr txBox="1"/>
          <p:nvPr/>
        </p:nvSpPr>
        <p:spPr>
          <a:xfrm>
            <a:off x="0" y="381001"/>
            <a:ext cx="3657600" cy="2615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100"/>
              <a:buFont typeface="Arial"/>
              <a:buNone/>
            </a:pPr>
            <a:r>
              <a:rPr lang="es-US" sz="1100" b="0" i="0" u="none" dirty="0">
                <a:solidFill>
                  <a:srgbClr val="FFFFFF"/>
                </a:solidFill>
                <a:latin typeface="Arial"/>
                <a:ea typeface="Arial"/>
                <a:cs typeface="Arial"/>
                <a:sym typeface="Arial"/>
              </a:rPr>
              <a:t>Medicamentos e interacciones farmacológicas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3"/>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Clr>
                <a:schemeClr val="dk1"/>
              </a:buClr>
              <a:buSzPts val="3200"/>
              <a:buFont typeface="Arial"/>
              <a:buNone/>
            </a:pPr>
            <a:r>
              <a:rPr lang="es-US" sz="3200" b="1" i="0" u="none" dirty="0">
                <a:solidFill>
                  <a:schemeClr val="dk1"/>
                </a:solidFill>
                <a:latin typeface="Arial"/>
                <a:ea typeface="Arial"/>
                <a:cs typeface="Arial"/>
                <a:sym typeface="Arial"/>
              </a:rPr>
              <a:t>¿Qué es una interacción farmacológica?</a:t>
            </a:r>
          </a:p>
        </p:txBody>
      </p:sp>
      <p:sp>
        <p:nvSpPr>
          <p:cNvPr id="152" name="Google Shape;152;p3" descr="Drug Interaction Chart"/>
          <p:cNvSpPr txBox="1"/>
          <p:nvPr/>
        </p:nvSpPr>
        <p:spPr>
          <a:xfrm>
            <a:off x="155575" y="-144462"/>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154" name="Google Shape;154;p3"/>
          <p:cNvSpPr txBox="1"/>
          <p:nvPr/>
        </p:nvSpPr>
        <p:spPr>
          <a:xfrm>
            <a:off x="1085850" y="1371600"/>
            <a:ext cx="7543800" cy="21390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600"/>
              </a:spcAft>
              <a:buClr>
                <a:schemeClr val="dk1"/>
              </a:buClr>
              <a:buSzPts val="1600"/>
              <a:buFont typeface="Arial"/>
              <a:buNone/>
            </a:pPr>
            <a:r>
              <a:rPr lang="es-US" sz="1600" b="0" i="0" u="none" dirty="0">
                <a:solidFill>
                  <a:schemeClr val="dk1"/>
                </a:solidFill>
                <a:latin typeface="Arial"/>
                <a:ea typeface="Arial"/>
                <a:cs typeface="Arial"/>
                <a:sym typeface="Arial"/>
              </a:rPr>
              <a:t>Una reacción entre dos (o más) medicamentos, un alimento o bebida, </a:t>
            </a:r>
            <a:br>
              <a:rPr lang="es-US" sz="1600" b="0" i="0" u="none" dirty="0">
                <a:solidFill>
                  <a:schemeClr val="dk1"/>
                </a:solidFill>
                <a:latin typeface="Arial"/>
                <a:ea typeface="Arial"/>
                <a:cs typeface="Arial"/>
                <a:sym typeface="Arial"/>
              </a:rPr>
            </a:br>
            <a:r>
              <a:rPr lang="es-US" sz="1600" b="0" i="0" u="none" dirty="0">
                <a:solidFill>
                  <a:schemeClr val="dk1"/>
                </a:solidFill>
                <a:latin typeface="Arial"/>
                <a:ea typeface="Arial"/>
                <a:cs typeface="Arial"/>
                <a:sym typeface="Arial"/>
              </a:rPr>
              <a:t>o una afección médica. </a:t>
            </a:r>
          </a:p>
          <a:p>
            <a:pPr marL="0" marR="0" lvl="0" indent="0" algn="l" rtl="0">
              <a:lnSpc>
                <a:spcPct val="100000"/>
              </a:lnSpc>
              <a:spcBef>
                <a:spcPts val="0"/>
              </a:spcBef>
              <a:spcAft>
                <a:spcPts val="0"/>
              </a:spcAft>
              <a:buClr>
                <a:schemeClr val="dk1"/>
              </a:buClr>
              <a:buSzPts val="1600"/>
              <a:buFont typeface="Arial"/>
              <a:buNone/>
            </a:pPr>
            <a:r>
              <a:rPr lang="es-US" sz="1600" b="0" i="0" u="none" dirty="0">
                <a:solidFill>
                  <a:schemeClr val="dk1"/>
                </a:solidFill>
                <a:latin typeface="Arial"/>
                <a:ea typeface="Arial"/>
                <a:cs typeface="Arial"/>
                <a:sym typeface="Arial"/>
              </a:rPr>
              <a:t>Existe tres tipos de interacciones farmacológicas:</a:t>
            </a:r>
          </a:p>
          <a:p>
            <a:pPr marL="0" marR="0" lvl="0" indent="-101600" algn="l" rtl="0">
              <a:lnSpc>
                <a:spcPct val="100000"/>
              </a:lnSpc>
              <a:spcBef>
                <a:spcPts val="0"/>
              </a:spcBef>
              <a:spcAft>
                <a:spcPts val="0"/>
              </a:spcAft>
              <a:buClr>
                <a:srgbClr val="C00000"/>
              </a:buClr>
              <a:buSzPts val="1600"/>
              <a:buFont typeface="Noto Sans Symbols"/>
              <a:buChar char="▪"/>
            </a:pPr>
            <a:r>
              <a:rPr lang="es-US" sz="1600" b="0" i="0" u="none" dirty="0">
                <a:solidFill>
                  <a:schemeClr val="dk1"/>
                </a:solidFill>
                <a:latin typeface="Arial"/>
                <a:ea typeface="Arial"/>
                <a:cs typeface="Arial"/>
                <a:sym typeface="Arial"/>
              </a:rPr>
              <a:t>Interacción farmacológica: una reacción entre dos (o más) medicamentos</a:t>
            </a:r>
          </a:p>
          <a:p>
            <a:pPr marL="0" marR="0" lvl="0" indent="-101600" algn="l" rtl="0">
              <a:lnSpc>
                <a:spcPct val="100000"/>
              </a:lnSpc>
              <a:spcBef>
                <a:spcPts val="0"/>
              </a:spcBef>
              <a:spcAft>
                <a:spcPts val="0"/>
              </a:spcAft>
              <a:buClr>
                <a:srgbClr val="C00000"/>
              </a:buClr>
              <a:buSzPts val="1600"/>
              <a:buFont typeface="Noto Sans Symbols"/>
              <a:buChar char="▪"/>
            </a:pPr>
            <a:r>
              <a:rPr lang="es-US" sz="1600" b="0" i="0" u="none" dirty="0">
                <a:solidFill>
                  <a:schemeClr val="dk1"/>
                </a:solidFill>
                <a:latin typeface="Arial"/>
                <a:ea typeface="Arial"/>
                <a:cs typeface="Arial"/>
                <a:sym typeface="Arial"/>
              </a:rPr>
              <a:t>Interacción entre medicamentos y alimentos: una reacción entre un medicamento y una comida o bebida</a:t>
            </a:r>
          </a:p>
          <a:p>
            <a:pPr marL="0" marR="0" lvl="0" indent="-101600" algn="l" rtl="0">
              <a:lnSpc>
                <a:spcPct val="100000"/>
              </a:lnSpc>
              <a:spcBef>
                <a:spcPts val="0"/>
              </a:spcBef>
              <a:spcAft>
                <a:spcPts val="0"/>
              </a:spcAft>
              <a:buClr>
                <a:srgbClr val="C00000"/>
              </a:buClr>
              <a:buSzPts val="1600"/>
              <a:buFont typeface="Noto Sans Symbols"/>
              <a:buChar char="▪"/>
            </a:pPr>
            <a:r>
              <a:rPr lang="es-US" sz="1600" b="0" i="0" u="none" dirty="0">
                <a:solidFill>
                  <a:schemeClr val="dk1"/>
                </a:solidFill>
                <a:latin typeface="Arial"/>
                <a:ea typeface="Arial"/>
                <a:cs typeface="Arial"/>
                <a:sym typeface="Arial"/>
              </a:rPr>
              <a:t>Interacción entre medicamentos y enfermedades: una reacción que ocurre cuando se toma un medicamento y se tiene una afección médica existente</a:t>
            </a:r>
          </a:p>
        </p:txBody>
      </p:sp>
      <p:sp>
        <p:nvSpPr>
          <p:cNvPr id="155" name="Google Shape;155;p3"/>
          <p:cNvSpPr txBox="1"/>
          <p:nvPr/>
        </p:nvSpPr>
        <p:spPr>
          <a:xfrm>
            <a:off x="0" y="381000"/>
            <a:ext cx="3783106" cy="2615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100"/>
              <a:buFont typeface="Arial"/>
              <a:buNone/>
            </a:pPr>
            <a:r>
              <a:rPr lang="es-US" sz="1100" b="0" i="0" u="none" dirty="0">
                <a:solidFill>
                  <a:schemeClr val="lt1"/>
                </a:solidFill>
                <a:latin typeface="Arial"/>
                <a:ea typeface="Arial"/>
                <a:cs typeface="Arial"/>
                <a:sym typeface="Arial"/>
              </a:rPr>
              <a:t>Medicamentos e interacciones farmacológicas </a:t>
            </a:r>
          </a:p>
        </p:txBody>
      </p:sp>
      <p:sp>
        <p:nvSpPr>
          <p:cNvPr id="156" name="Google Shape;156;p3"/>
          <p:cNvSpPr txBox="1"/>
          <p:nvPr/>
        </p:nvSpPr>
        <p:spPr>
          <a:xfrm>
            <a:off x="307975" y="5422900"/>
            <a:ext cx="5718175" cy="2460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000"/>
              <a:buFont typeface="Arial"/>
              <a:buNone/>
            </a:pPr>
            <a:r>
              <a:rPr lang="es-US" sz="1000" b="0" i="0" u="none">
                <a:solidFill>
                  <a:schemeClr val="dk1"/>
                </a:solidFill>
                <a:latin typeface="Arial"/>
                <a:ea typeface="Arial"/>
                <a:cs typeface="Arial"/>
                <a:sym typeface="Arial"/>
              </a:rPr>
              <a:t>Foto: </a:t>
            </a:r>
            <a:r>
              <a:rPr lang="es-US" sz="1000" b="0" i="0" u="sng">
                <a:solidFill>
                  <a:schemeClr val="dk1"/>
                </a:solidFill>
                <a:latin typeface="Arial"/>
                <a:ea typeface="Arial"/>
                <a:cs typeface="Arial"/>
                <a:sym typeface="Arial"/>
                <a:hlinkClick r:id="rId3"/>
              </a:rPr>
              <a:t>https://aidsinfo.nih.gov/understanding-hiv-aids/fact-sheets/21/95/what-is-a-drug-interaction-</a:t>
            </a:r>
          </a:p>
        </p:txBody>
      </p:sp>
      <p:pic>
        <p:nvPicPr>
          <p:cNvPr id="3" name="Imagen 2">
            <a:extLst>
              <a:ext uri="{FF2B5EF4-FFF2-40B4-BE49-F238E27FC236}">
                <a16:creationId xmlns:a16="http://schemas.microsoft.com/office/drawing/2014/main" id="{A01CA3A5-C5D0-46EB-8882-23D9B30F05BC}"/>
              </a:ext>
            </a:extLst>
          </p:cNvPr>
          <p:cNvPicPr>
            <a:picLocks noChangeAspect="1"/>
          </p:cNvPicPr>
          <p:nvPr/>
        </p:nvPicPr>
        <p:blipFill>
          <a:blip r:embed="rId4"/>
          <a:stretch>
            <a:fillRect/>
          </a:stretch>
        </p:blipFill>
        <p:spPr>
          <a:xfrm>
            <a:off x="2515484" y="3534678"/>
            <a:ext cx="3779607" cy="186415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4"/>
          <p:cNvSpPr txBox="1"/>
          <p:nvPr/>
        </p:nvSpPr>
        <p:spPr>
          <a:xfrm>
            <a:off x="1703387" y="454025"/>
            <a:ext cx="184150" cy="3667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162" name="Google Shape;162;p4"/>
          <p:cNvSpPr txBox="1"/>
          <p:nvPr/>
        </p:nvSpPr>
        <p:spPr>
          <a:xfrm>
            <a:off x="4876800" y="584200"/>
            <a:ext cx="149225" cy="3667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163" name="Google Shape;163;p4"/>
          <p:cNvSpPr txBox="1"/>
          <p:nvPr/>
        </p:nvSpPr>
        <p:spPr>
          <a:xfrm>
            <a:off x="465931" y="746961"/>
            <a:ext cx="8212137" cy="765175"/>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2800"/>
              <a:buFont typeface="Arial"/>
              <a:buNone/>
            </a:pPr>
            <a:r>
              <a:rPr lang="es-US" sz="2400" b="1" i="0" u="none" dirty="0">
                <a:solidFill>
                  <a:schemeClr val="dk1"/>
                </a:solidFill>
                <a:latin typeface="Arial"/>
                <a:ea typeface="Arial"/>
                <a:cs typeface="Arial"/>
                <a:sym typeface="Arial"/>
              </a:rPr>
              <a:t>Interacciones entre medicamentos e interacciones entre medicamentos y enfermedades</a:t>
            </a:r>
          </a:p>
        </p:txBody>
      </p:sp>
      <p:sp>
        <p:nvSpPr>
          <p:cNvPr id="164" name="Google Shape;164;p4"/>
          <p:cNvSpPr txBox="1"/>
          <p:nvPr/>
        </p:nvSpPr>
        <p:spPr>
          <a:xfrm>
            <a:off x="431800" y="3281079"/>
            <a:ext cx="4364037" cy="249078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600"/>
              </a:spcAft>
              <a:buClr>
                <a:schemeClr val="dk1"/>
              </a:buClr>
              <a:buSzPts val="1800"/>
              <a:buFont typeface="Arial"/>
              <a:buNone/>
            </a:pPr>
            <a:r>
              <a:rPr lang="es-US" sz="1600" b="1" i="0" u="none" dirty="0">
                <a:solidFill>
                  <a:schemeClr val="dk1"/>
                </a:solidFill>
                <a:latin typeface="Arial"/>
                <a:ea typeface="Arial"/>
                <a:cs typeface="Arial"/>
                <a:sym typeface="Arial"/>
              </a:rPr>
              <a:t>Interacciones farmacológica</a:t>
            </a:r>
            <a:endParaRPr sz="1600" b="0" i="0" u="none" dirty="0">
              <a:solidFill>
                <a:schemeClr val="dk1"/>
              </a:solidFill>
              <a:latin typeface="Arial"/>
              <a:ea typeface="Arial"/>
              <a:cs typeface="Arial"/>
              <a:sym typeface="Arial"/>
            </a:endParaRPr>
          </a:p>
          <a:p>
            <a:pPr marL="0" marR="0" lvl="0" indent="-148590" algn="l" rtl="0">
              <a:lnSpc>
                <a:spcPct val="90000"/>
              </a:lnSpc>
              <a:spcBef>
                <a:spcPts val="360"/>
              </a:spcBef>
              <a:spcAft>
                <a:spcPts val="600"/>
              </a:spcAft>
              <a:buClr>
                <a:srgbClr val="C00000"/>
              </a:buClr>
              <a:buSzPts val="2340"/>
              <a:buFont typeface="Noto Sans Symbols"/>
              <a:buChar char="▪"/>
            </a:pPr>
            <a:r>
              <a:rPr lang="es-US" sz="1600" b="0" i="0" u="none" dirty="0">
                <a:solidFill>
                  <a:schemeClr val="dk1"/>
                </a:solidFill>
                <a:latin typeface="Arial"/>
                <a:ea typeface="Arial"/>
                <a:cs typeface="Arial"/>
                <a:sym typeface="Arial"/>
              </a:rPr>
              <a:t>Ocurren cuando un medicamento afecta el nivel de otro medicamento.</a:t>
            </a:r>
            <a:endParaRPr sz="1600" b="0" i="0" u="none" dirty="0">
              <a:solidFill>
                <a:schemeClr val="dk1"/>
              </a:solidFill>
              <a:latin typeface="Arial"/>
              <a:ea typeface="Arial"/>
              <a:cs typeface="Arial"/>
              <a:sym typeface="Arial"/>
            </a:endParaRPr>
          </a:p>
          <a:p>
            <a:pPr marL="0" marR="0" lvl="0" indent="-148590" algn="l" rtl="0">
              <a:lnSpc>
                <a:spcPct val="90000"/>
              </a:lnSpc>
              <a:spcBef>
                <a:spcPts val="360"/>
              </a:spcBef>
              <a:spcAft>
                <a:spcPts val="600"/>
              </a:spcAft>
              <a:buClr>
                <a:srgbClr val="C00000"/>
              </a:buClr>
              <a:buSzPts val="2340"/>
              <a:buFont typeface="Noto Sans Symbols"/>
              <a:buChar char="▪"/>
            </a:pPr>
            <a:r>
              <a:rPr lang="es-US" sz="1600" b="0" i="0" u="none" dirty="0">
                <a:solidFill>
                  <a:schemeClr val="dk1"/>
                </a:solidFill>
                <a:latin typeface="Arial"/>
                <a:ea typeface="Arial"/>
                <a:cs typeface="Arial"/>
                <a:sym typeface="Arial"/>
              </a:rPr>
              <a:t>Por ejemplo: el medicamento a base de la hierba de San Juan puede disminuir los niveles de algunos medicamentos para el VIH. Como resultado, el medicamento contra el VIH puede no funcionar tan bien y el virus podría multiplicarse. </a:t>
            </a:r>
          </a:p>
          <a:p>
            <a:pPr marL="0" marR="0" lvl="0" indent="0" algn="l" rtl="0">
              <a:lnSpc>
                <a:spcPct val="100000"/>
              </a:lnSpc>
              <a:spcBef>
                <a:spcPts val="0"/>
              </a:spcBef>
              <a:spcAft>
                <a:spcPts val="0"/>
              </a:spcAft>
              <a:buNone/>
            </a:pPr>
            <a:endParaRPr sz="2100" b="0" i="0" u="none" dirty="0">
              <a:solidFill>
                <a:schemeClr val="dk1"/>
              </a:solidFill>
              <a:latin typeface="Arial"/>
              <a:ea typeface="Arial"/>
              <a:cs typeface="Arial"/>
              <a:sym typeface="Arial"/>
            </a:endParaRPr>
          </a:p>
        </p:txBody>
      </p:sp>
      <p:sp>
        <p:nvSpPr>
          <p:cNvPr id="165" name="Google Shape;165;p4"/>
          <p:cNvSpPr txBox="1"/>
          <p:nvPr/>
        </p:nvSpPr>
        <p:spPr>
          <a:xfrm>
            <a:off x="874712" y="1397000"/>
            <a:ext cx="3911600" cy="5492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166" name="Google Shape;166;p4" descr="Cardiology and cardiovascular heart concept as a human blood circulation health medical symbol representing a healthy circulatory heart organ with veins and arteries in a 3d illustration style."/>
          <p:cNvSpPr txBox="1"/>
          <p:nvPr/>
        </p:nvSpPr>
        <p:spPr>
          <a:xfrm>
            <a:off x="155575" y="-144462"/>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167" name="Google Shape;167;p4" descr="Alcohol Basics for Athletes | STACK"/>
          <p:cNvSpPr txBox="1"/>
          <p:nvPr/>
        </p:nvSpPr>
        <p:spPr>
          <a:xfrm>
            <a:off x="307975" y="7937"/>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168" name="Google Shape;168;p4"/>
          <p:cNvSpPr txBox="1"/>
          <p:nvPr/>
        </p:nvSpPr>
        <p:spPr>
          <a:xfrm>
            <a:off x="5002212" y="3263149"/>
            <a:ext cx="3660775" cy="2590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600"/>
              </a:spcAft>
              <a:buClr>
                <a:schemeClr val="dk1"/>
              </a:buClr>
              <a:buSzPts val="1800"/>
              <a:buFont typeface="Arial"/>
              <a:buNone/>
            </a:pPr>
            <a:r>
              <a:rPr lang="es-US" sz="1600" b="1" i="0" u="none" dirty="0">
                <a:solidFill>
                  <a:schemeClr val="dk1"/>
                </a:solidFill>
                <a:latin typeface="Arial"/>
                <a:ea typeface="Arial"/>
                <a:cs typeface="Arial"/>
                <a:sym typeface="Arial"/>
              </a:rPr>
              <a:t>Interacciones entre medicamentos y enfermedades</a:t>
            </a:r>
            <a:endParaRPr sz="1600" b="1" i="0" u="none" dirty="0">
              <a:solidFill>
                <a:schemeClr val="dk1"/>
              </a:solidFill>
              <a:latin typeface="Arial"/>
              <a:ea typeface="Arial"/>
              <a:cs typeface="Arial"/>
              <a:sym typeface="Arial"/>
            </a:endParaRPr>
          </a:p>
          <a:p>
            <a:pPr marL="0" marR="0" lvl="0" indent="-148590" algn="l" rtl="0">
              <a:lnSpc>
                <a:spcPct val="90000"/>
              </a:lnSpc>
              <a:spcBef>
                <a:spcPts val="360"/>
              </a:spcBef>
              <a:spcAft>
                <a:spcPts val="600"/>
              </a:spcAft>
              <a:buClr>
                <a:srgbClr val="C00000"/>
              </a:buClr>
              <a:buSzPts val="2340"/>
              <a:buFont typeface="Noto Sans Symbols"/>
              <a:buChar char="▪"/>
            </a:pPr>
            <a:r>
              <a:rPr lang="es-US" sz="1600" b="0" i="0" u="none" dirty="0">
                <a:solidFill>
                  <a:schemeClr val="dk1"/>
                </a:solidFill>
                <a:latin typeface="Arial"/>
                <a:ea typeface="Arial"/>
                <a:cs typeface="Arial"/>
                <a:sym typeface="Arial"/>
              </a:rPr>
              <a:t>Ocurren cuando una afección médica que tiene hace que un medicamento sea potencialmente dañino.</a:t>
            </a:r>
            <a:endParaRPr sz="1600" b="0" i="0" u="none" dirty="0">
              <a:solidFill>
                <a:schemeClr val="dk1"/>
              </a:solidFill>
              <a:latin typeface="Arial"/>
              <a:ea typeface="Arial"/>
              <a:cs typeface="Arial"/>
              <a:sym typeface="Arial"/>
            </a:endParaRPr>
          </a:p>
          <a:p>
            <a:pPr marL="0" marR="0" lvl="0" indent="-148590" algn="l" rtl="0">
              <a:lnSpc>
                <a:spcPct val="90000"/>
              </a:lnSpc>
              <a:spcBef>
                <a:spcPts val="360"/>
              </a:spcBef>
              <a:spcAft>
                <a:spcPts val="600"/>
              </a:spcAft>
              <a:buClr>
                <a:srgbClr val="C00000"/>
              </a:buClr>
              <a:buSzPts val="2340"/>
              <a:buFont typeface="Noto Sans Symbols"/>
              <a:buChar char="▪"/>
            </a:pPr>
            <a:r>
              <a:rPr lang="es-US" sz="1600" b="0" i="0" u="none" dirty="0">
                <a:solidFill>
                  <a:schemeClr val="dk1"/>
                </a:solidFill>
                <a:latin typeface="Arial"/>
                <a:ea typeface="Arial"/>
                <a:cs typeface="Arial"/>
                <a:sym typeface="Arial"/>
              </a:rPr>
              <a:t>Por ejemplo: ciertos medicamentos que tratan la presión arterial alta pueden empeorar el asma. </a:t>
            </a:r>
          </a:p>
          <a:p>
            <a:pPr marL="0" marR="0" lvl="0" indent="0" algn="l" rtl="0">
              <a:lnSpc>
                <a:spcPct val="100000"/>
              </a:lnSpc>
              <a:spcBef>
                <a:spcPts val="0"/>
              </a:spcBef>
              <a:spcAft>
                <a:spcPts val="0"/>
              </a:spcAft>
              <a:buNone/>
            </a:pPr>
            <a:endParaRPr sz="2100" b="0" i="0" u="none" dirty="0">
              <a:solidFill>
                <a:schemeClr val="dk1"/>
              </a:solidFill>
              <a:latin typeface="Arial"/>
              <a:ea typeface="Arial"/>
              <a:cs typeface="Arial"/>
              <a:sym typeface="Arial"/>
            </a:endParaRPr>
          </a:p>
        </p:txBody>
      </p:sp>
      <p:sp>
        <p:nvSpPr>
          <p:cNvPr id="169" name="Google Shape;169;p4"/>
          <p:cNvSpPr txBox="1"/>
          <p:nvPr/>
        </p:nvSpPr>
        <p:spPr>
          <a:xfrm>
            <a:off x="20636" y="415925"/>
            <a:ext cx="3439739" cy="2651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100"/>
              <a:buFont typeface="Arial"/>
              <a:buNone/>
            </a:pPr>
            <a:r>
              <a:rPr lang="es-US" sz="1100" b="0" i="0" u="none" dirty="0">
                <a:solidFill>
                  <a:srgbClr val="FFFFFF"/>
                </a:solidFill>
                <a:latin typeface="Arial"/>
                <a:ea typeface="Arial"/>
                <a:cs typeface="Arial"/>
                <a:sym typeface="Arial"/>
              </a:rPr>
              <a:t>Medicamentos e interacciones farmacológicas </a:t>
            </a:r>
          </a:p>
        </p:txBody>
      </p:sp>
      <p:pic>
        <p:nvPicPr>
          <p:cNvPr id="170" name="Google Shape;170;p4"/>
          <p:cNvPicPr preferRelativeResize="0"/>
          <p:nvPr/>
        </p:nvPicPr>
        <p:blipFill rotWithShape="1">
          <a:blip r:embed="rId3">
            <a:alphaModFix/>
          </a:blip>
          <a:srcRect/>
          <a:stretch/>
        </p:blipFill>
        <p:spPr>
          <a:xfrm>
            <a:off x="1017587" y="1493555"/>
            <a:ext cx="2771775" cy="1647825"/>
          </a:xfrm>
          <a:prstGeom prst="rect">
            <a:avLst/>
          </a:prstGeom>
          <a:noFill/>
          <a:ln>
            <a:noFill/>
          </a:ln>
        </p:spPr>
      </p:pic>
      <p:pic>
        <p:nvPicPr>
          <p:cNvPr id="171" name="Google Shape;171;p4"/>
          <p:cNvPicPr preferRelativeResize="0"/>
          <p:nvPr/>
        </p:nvPicPr>
        <p:blipFill rotWithShape="1">
          <a:blip r:embed="rId4">
            <a:alphaModFix/>
          </a:blip>
          <a:srcRect/>
          <a:stretch/>
        </p:blipFill>
        <p:spPr>
          <a:xfrm>
            <a:off x="6019800" y="1576107"/>
            <a:ext cx="1128712" cy="15652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5"/>
          <p:cNvSpPr txBox="1"/>
          <p:nvPr/>
        </p:nvSpPr>
        <p:spPr>
          <a:xfrm>
            <a:off x="1703387" y="454025"/>
            <a:ext cx="184150" cy="3667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178" name="Google Shape;178;p5"/>
          <p:cNvSpPr txBox="1"/>
          <p:nvPr/>
        </p:nvSpPr>
        <p:spPr>
          <a:xfrm>
            <a:off x="4876800" y="584200"/>
            <a:ext cx="149225" cy="3667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179" name="Google Shape;179;p5"/>
          <p:cNvSpPr txBox="1"/>
          <p:nvPr/>
        </p:nvSpPr>
        <p:spPr>
          <a:xfrm>
            <a:off x="190501" y="1062971"/>
            <a:ext cx="8670923" cy="55403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2800"/>
              <a:buFont typeface="Arial"/>
              <a:buNone/>
            </a:pPr>
            <a:r>
              <a:rPr lang="es-US" sz="2800" b="1" i="0" u="none" dirty="0">
                <a:solidFill>
                  <a:schemeClr val="dk1"/>
                </a:solidFill>
                <a:latin typeface="Arial"/>
                <a:ea typeface="Arial"/>
                <a:cs typeface="Arial"/>
                <a:sym typeface="Arial"/>
              </a:rPr>
              <a:t>Interacciones entre medicamentos y alimentos </a:t>
            </a:r>
            <a:br>
              <a:rPr lang="es-US" sz="2800" b="1" i="0" u="none" dirty="0">
                <a:solidFill>
                  <a:schemeClr val="dk1"/>
                </a:solidFill>
                <a:latin typeface="Arial"/>
                <a:ea typeface="Arial"/>
                <a:cs typeface="Arial"/>
                <a:sym typeface="Arial"/>
              </a:rPr>
            </a:br>
            <a:r>
              <a:rPr lang="es-US" sz="2800" b="1" i="0" u="none" dirty="0">
                <a:solidFill>
                  <a:schemeClr val="dk1"/>
                </a:solidFill>
                <a:latin typeface="Arial"/>
                <a:ea typeface="Arial"/>
                <a:cs typeface="Arial"/>
                <a:sym typeface="Arial"/>
              </a:rPr>
              <a:t>e interacciones entre medicamentos y el alcohol</a:t>
            </a:r>
          </a:p>
        </p:txBody>
      </p:sp>
      <p:sp>
        <p:nvSpPr>
          <p:cNvPr id="180" name="Google Shape;180;p5"/>
          <p:cNvSpPr txBox="1"/>
          <p:nvPr/>
        </p:nvSpPr>
        <p:spPr>
          <a:xfrm>
            <a:off x="361950" y="1568450"/>
            <a:ext cx="4565650" cy="300831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800"/>
              <a:buFont typeface="Arial"/>
              <a:buNone/>
            </a:pPr>
            <a:r>
              <a:rPr lang="es-US" sz="1800" b="1" i="0" u="none" dirty="0">
                <a:solidFill>
                  <a:schemeClr val="dk1"/>
                </a:solidFill>
                <a:latin typeface="Arial"/>
                <a:ea typeface="Arial"/>
                <a:cs typeface="Arial"/>
                <a:sym typeface="Arial"/>
              </a:rPr>
              <a:t>Interacciones entre medicamentos </a:t>
            </a:r>
            <a:br>
              <a:rPr lang="es-US" sz="1800" b="1" i="0" u="none" dirty="0">
                <a:solidFill>
                  <a:schemeClr val="dk1"/>
                </a:solidFill>
                <a:latin typeface="Arial"/>
                <a:ea typeface="Arial"/>
                <a:cs typeface="Arial"/>
                <a:sym typeface="Arial"/>
              </a:rPr>
            </a:br>
            <a:r>
              <a:rPr lang="es-US" sz="1800" b="1" i="0" u="none" dirty="0">
                <a:solidFill>
                  <a:schemeClr val="dk1"/>
                </a:solidFill>
                <a:latin typeface="Arial"/>
                <a:ea typeface="Arial"/>
                <a:cs typeface="Arial"/>
                <a:sym typeface="Arial"/>
              </a:rPr>
              <a:t>y alimentos/bebidas</a:t>
            </a:r>
          </a:p>
          <a:p>
            <a:pPr marL="0" marR="0" lvl="0" indent="0" algn="l" rtl="0">
              <a:lnSpc>
                <a:spcPct val="90000"/>
              </a:lnSpc>
              <a:spcBef>
                <a:spcPts val="160"/>
              </a:spcBef>
              <a:spcAft>
                <a:spcPts val="0"/>
              </a:spcAft>
              <a:buClr>
                <a:srgbClr val="C00000"/>
              </a:buClr>
              <a:buSzPts val="1040"/>
              <a:buFont typeface="Noto Sans Symbols"/>
              <a:buNone/>
            </a:pPr>
            <a:endParaRPr sz="800" b="0" i="0" u="none" dirty="0">
              <a:solidFill>
                <a:schemeClr val="dk1"/>
              </a:solidFill>
              <a:latin typeface="Arial"/>
              <a:ea typeface="Arial"/>
              <a:cs typeface="Arial"/>
              <a:sym typeface="Arial"/>
            </a:endParaRPr>
          </a:p>
          <a:p>
            <a:pPr marL="0" marR="0" lvl="0" indent="-115570" algn="l" rtl="0">
              <a:lnSpc>
                <a:spcPct val="90000"/>
              </a:lnSpc>
              <a:spcBef>
                <a:spcPts val="280"/>
              </a:spcBef>
              <a:spcAft>
                <a:spcPts val="0"/>
              </a:spcAft>
              <a:buClr>
                <a:srgbClr val="C00000"/>
              </a:buClr>
              <a:buSzPts val="1820"/>
              <a:buFont typeface="Noto Sans Symbols"/>
              <a:buChar char="▪"/>
            </a:pPr>
            <a:r>
              <a:rPr lang="es-US" sz="1400" b="0" i="0" u="none" dirty="0">
                <a:solidFill>
                  <a:schemeClr val="dk1"/>
                </a:solidFill>
                <a:latin typeface="Arial"/>
                <a:ea typeface="Arial"/>
                <a:cs typeface="Arial"/>
                <a:sym typeface="Arial"/>
              </a:rPr>
              <a:t>Ocurren cuando un alimento o bebida afecta la forma en que un medicamento ingresa a la sangre. </a:t>
            </a:r>
            <a:br>
              <a:rPr lang="es-US" sz="1400" b="0" i="0" u="none" dirty="0">
                <a:solidFill>
                  <a:schemeClr val="dk1"/>
                </a:solidFill>
                <a:latin typeface="Arial"/>
                <a:ea typeface="Arial"/>
                <a:cs typeface="Arial"/>
                <a:sym typeface="Arial"/>
              </a:rPr>
            </a:br>
            <a:r>
              <a:rPr lang="es-US" sz="1400" b="0" i="0" u="none" dirty="0">
                <a:solidFill>
                  <a:schemeClr val="dk1"/>
                </a:solidFill>
                <a:latin typeface="Arial"/>
                <a:ea typeface="Arial"/>
                <a:cs typeface="Arial"/>
                <a:sym typeface="Arial"/>
              </a:rPr>
              <a:t>Un medicamento también puede cambiar la forma </a:t>
            </a:r>
            <a:br>
              <a:rPr lang="es-US" sz="1400" b="0" i="0" u="none" dirty="0">
                <a:solidFill>
                  <a:schemeClr val="dk1"/>
                </a:solidFill>
                <a:latin typeface="Arial"/>
                <a:ea typeface="Arial"/>
                <a:cs typeface="Arial"/>
                <a:sym typeface="Arial"/>
              </a:rPr>
            </a:br>
            <a:r>
              <a:rPr lang="es-US" sz="1400" b="0" i="0" u="none" dirty="0">
                <a:solidFill>
                  <a:schemeClr val="dk1"/>
                </a:solidFill>
                <a:latin typeface="Arial"/>
                <a:ea typeface="Arial"/>
                <a:cs typeface="Arial"/>
                <a:sym typeface="Arial"/>
              </a:rPr>
              <a:t>en que el cuerpo usa un alimento/bebida.</a:t>
            </a:r>
            <a:br>
              <a:rPr lang="es-US" sz="1400" b="0" i="0" u="none" dirty="0">
                <a:solidFill>
                  <a:schemeClr val="dk1"/>
                </a:solidFill>
                <a:latin typeface="Arial"/>
                <a:ea typeface="Arial"/>
                <a:cs typeface="Arial"/>
                <a:sym typeface="Arial"/>
              </a:rPr>
            </a:br>
            <a:endParaRPr lang="es-US" sz="1400" b="0" i="0" u="none" dirty="0">
              <a:solidFill>
                <a:schemeClr val="dk1"/>
              </a:solidFill>
              <a:latin typeface="Arial"/>
              <a:ea typeface="Arial"/>
              <a:cs typeface="Arial"/>
              <a:sym typeface="Arial"/>
            </a:endParaRPr>
          </a:p>
          <a:p>
            <a:pPr marL="0" marR="0" lvl="0" indent="-115570" algn="l" rtl="0">
              <a:lnSpc>
                <a:spcPct val="90000"/>
              </a:lnSpc>
              <a:spcBef>
                <a:spcPts val="280"/>
              </a:spcBef>
              <a:spcAft>
                <a:spcPts val="0"/>
              </a:spcAft>
              <a:buClr>
                <a:srgbClr val="C00000"/>
              </a:buClr>
              <a:buSzPts val="1820"/>
              <a:buFont typeface="Noto Sans Symbols"/>
              <a:buChar char="▪"/>
            </a:pPr>
            <a:r>
              <a:rPr lang="es-US" sz="1400" b="0" i="0" u="none" dirty="0">
                <a:solidFill>
                  <a:schemeClr val="dk1"/>
                </a:solidFill>
                <a:latin typeface="Arial"/>
                <a:ea typeface="Arial"/>
                <a:cs typeface="Arial"/>
                <a:sym typeface="Arial"/>
              </a:rPr>
              <a:t>Por ejemplo: algunos medicamentos que tratan la osteoporosis (adelgazamiento de los huesos) no se absorben adecuadamente a menos que se tomen </a:t>
            </a:r>
            <a:br>
              <a:rPr lang="es-US" sz="1400" b="0" i="0" u="none" dirty="0">
                <a:solidFill>
                  <a:schemeClr val="dk1"/>
                </a:solidFill>
                <a:latin typeface="Arial"/>
                <a:ea typeface="Arial"/>
                <a:cs typeface="Arial"/>
                <a:sym typeface="Arial"/>
              </a:rPr>
            </a:br>
            <a:r>
              <a:rPr lang="es-US" sz="1400" b="0" i="0" u="none" dirty="0">
                <a:solidFill>
                  <a:schemeClr val="dk1"/>
                </a:solidFill>
                <a:latin typeface="Arial"/>
                <a:ea typeface="Arial"/>
                <a:cs typeface="Arial"/>
                <a:sym typeface="Arial"/>
              </a:rPr>
              <a:t>con el estómago vacío.</a:t>
            </a:r>
          </a:p>
          <a:p>
            <a:pPr marL="0" marR="0" lvl="0" indent="0" algn="l" rtl="0">
              <a:lnSpc>
                <a:spcPct val="90000"/>
              </a:lnSpc>
              <a:spcBef>
                <a:spcPts val="280"/>
              </a:spcBef>
              <a:spcAft>
                <a:spcPts val="0"/>
              </a:spcAft>
              <a:buClr>
                <a:srgbClr val="C00000"/>
              </a:buClr>
              <a:buSzPts val="1820"/>
              <a:buFont typeface="Noto Sans Symbols"/>
              <a:buNone/>
            </a:pPr>
            <a:endParaRPr sz="1400" b="0" i="0" u="none" dirty="0">
              <a:solidFill>
                <a:schemeClr val="dk1"/>
              </a:solidFill>
              <a:latin typeface="Arial"/>
              <a:ea typeface="Arial"/>
              <a:cs typeface="Arial"/>
              <a:sym typeface="Arial"/>
            </a:endParaRPr>
          </a:p>
          <a:p>
            <a:pPr marL="0" marR="0" lvl="0" indent="-115570" algn="l" rtl="0">
              <a:lnSpc>
                <a:spcPct val="90000"/>
              </a:lnSpc>
              <a:spcBef>
                <a:spcPts val="280"/>
              </a:spcBef>
              <a:spcAft>
                <a:spcPts val="0"/>
              </a:spcAft>
              <a:buClr>
                <a:srgbClr val="C00000"/>
              </a:buClr>
              <a:buSzPts val="1820"/>
              <a:buFont typeface="Noto Sans Symbols"/>
              <a:buChar char="▪"/>
            </a:pPr>
            <a:r>
              <a:rPr lang="es-US" sz="1400" b="0" i="0" u="none" dirty="0">
                <a:solidFill>
                  <a:schemeClr val="dk1"/>
                </a:solidFill>
                <a:latin typeface="Arial"/>
                <a:ea typeface="Arial"/>
                <a:cs typeface="Arial"/>
                <a:sym typeface="Arial"/>
              </a:rPr>
              <a:t>Por otro lado, algunos medicamentos deben tomarse con alimentos para que se descompongan más lentamente o para reducir sus efectos secundarios.</a:t>
            </a:r>
            <a:br>
              <a:rPr lang="es-US" sz="1400" b="0" i="0" u="none" dirty="0">
                <a:solidFill>
                  <a:schemeClr val="dk1"/>
                </a:solidFill>
                <a:latin typeface="Arial"/>
                <a:ea typeface="Arial"/>
                <a:cs typeface="Arial"/>
                <a:sym typeface="Arial"/>
              </a:rPr>
            </a:br>
            <a:endParaRPr lang="es-US" sz="1400" b="0" i="0" u="none" dirty="0">
              <a:solidFill>
                <a:schemeClr val="dk1"/>
              </a:solidFill>
              <a:latin typeface="Arial"/>
              <a:ea typeface="Arial"/>
              <a:cs typeface="Arial"/>
              <a:sym typeface="Arial"/>
            </a:endParaRPr>
          </a:p>
          <a:p>
            <a:pPr marL="0" marR="0" lvl="0" indent="-115570" algn="l" rtl="0">
              <a:lnSpc>
                <a:spcPct val="90000"/>
              </a:lnSpc>
              <a:spcBef>
                <a:spcPts val="280"/>
              </a:spcBef>
              <a:spcAft>
                <a:spcPts val="0"/>
              </a:spcAft>
              <a:buClr>
                <a:srgbClr val="C00000"/>
              </a:buClr>
              <a:buSzPts val="1820"/>
              <a:buFont typeface="Noto Sans Symbols"/>
              <a:buChar char="▪"/>
            </a:pPr>
            <a:r>
              <a:rPr lang="es-US" sz="1400" b="0" i="0" u="none" dirty="0">
                <a:solidFill>
                  <a:schemeClr val="dk1"/>
                </a:solidFill>
                <a:latin typeface="Arial"/>
                <a:ea typeface="Arial"/>
                <a:cs typeface="Arial"/>
                <a:sym typeface="Arial"/>
              </a:rPr>
              <a:t>Es importante seguir las instrucciones alimentarias con cuidado.</a:t>
            </a:r>
          </a:p>
          <a:p>
            <a:pPr marL="0" marR="0" lvl="0" indent="0" algn="l" rtl="0">
              <a:lnSpc>
                <a:spcPct val="90000"/>
              </a:lnSpc>
              <a:spcBef>
                <a:spcPts val="420"/>
              </a:spcBef>
              <a:spcAft>
                <a:spcPts val="0"/>
              </a:spcAft>
              <a:buClr>
                <a:schemeClr val="hlink"/>
              </a:buClr>
              <a:buSzPts val="2730"/>
              <a:buFont typeface="Noto Sans Symbols"/>
              <a:buNone/>
            </a:pPr>
            <a:endParaRPr sz="2100" b="0" i="0" u="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2100" b="0" i="0" u="none" dirty="0">
              <a:solidFill>
                <a:schemeClr val="dk1"/>
              </a:solidFill>
              <a:latin typeface="Arial"/>
              <a:ea typeface="Arial"/>
              <a:cs typeface="Arial"/>
              <a:sym typeface="Arial"/>
            </a:endParaRPr>
          </a:p>
        </p:txBody>
      </p:sp>
      <p:sp>
        <p:nvSpPr>
          <p:cNvPr id="181" name="Google Shape;181;p5"/>
          <p:cNvSpPr txBox="1"/>
          <p:nvPr/>
        </p:nvSpPr>
        <p:spPr>
          <a:xfrm>
            <a:off x="4951412" y="1550521"/>
            <a:ext cx="3910012" cy="3200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s-US" sz="1800" b="1" i="0" u="none" dirty="0">
                <a:solidFill>
                  <a:schemeClr val="dk1"/>
                </a:solidFill>
                <a:latin typeface="Arial"/>
                <a:ea typeface="Arial"/>
                <a:cs typeface="Arial"/>
                <a:sym typeface="Arial"/>
              </a:rPr>
              <a:t>Interacciones entre medicamentos y el alcohol</a:t>
            </a:r>
          </a:p>
          <a:p>
            <a:pPr marL="0" marR="0" lvl="0" indent="0" algn="l" rtl="0">
              <a:lnSpc>
                <a:spcPct val="100000"/>
              </a:lnSpc>
              <a:spcBef>
                <a:spcPts val="0"/>
              </a:spcBef>
              <a:spcAft>
                <a:spcPts val="0"/>
              </a:spcAft>
              <a:buClr>
                <a:schemeClr val="dk1"/>
              </a:buClr>
              <a:buSzPts val="1800"/>
              <a:buFont typeface="Arial"/>
              <a:buNone/>
            </a:pPr>
            <a:endParaRPr sz="1400" b="0" i="0" u="none" dirty="0">
              <a:solidFill>
                <a:schemeClr val="dk1"/>
              </a:solidFill>
              <a:latin typeface="Arial"/>
              <a:ea typeface="Arial"/>
              <a:cs typeface="Arial"/>
              <a:sym typeface="Arial"/>
            </a:endParaRPr>
          </a:p>
          <a:p>
            <a:pPr marL="0" marR="0" lvl="0" indent="-71120" algn="l" rtl="0">
              <a:lnSpc>
                <a:spcPct val="100000"/>
              </a:lnSpc>
              <a:spcBef>
                <a:spcPts val="280"/>
              </a:spcBef>
              <a:spcAft>
                <a:spcPts val="0"/>
              </a:spcAft>
              <a:buClr>
                <a:srgbClr val="C00000"/>
              </a:buClr>
              <a:buSzPts val="1120"/>
              <a:buFont typeface="Noto Sans Symbols"/>
              <a:buChar char="▪"/>
            </a:pPr>
            <a:r>
              <a:rPr lang="es-US" sz="1400" b="0" i="0" u="none" dirty="0">
                <a:solidFill>
                  <a:schemeClr val="dk1"/>
                </a:solidFill>
                <a:latin typeface="Arial"/>
                <a:ea typeface="Arial"/>
                <a:cs typeface="Arial"/>
                <a:sym typeface="Arial"/>
              </a:rPr>
              <a:t>Ocurren cuando el alcohol afecta el nivel </a:t>
            </a:r>
            <a:br>
              <a:rPr lang="es-US" sz="1400" b="0" i="0" u="none" dirty="0">
                <a:solidFill>
                  <a:schemeClr val="dk1"/>
                </a:solidFill>
                <a:latin typeface="Arial"/>
                <a:ea typeface="Arial"/>
                <a:cs typeface="Arial"/>
                <a:sym typeface="Arial"/>
              </a:rPr>
            </a:br>
            <a:r>
              <a:rPr lang="es-US" sz="1400" b="0" i="0" u="none" dirty="0">
                <a:solidFill>
                  <a:schemeClr val="dk1"/>
                </a:solidFill>
                <a:latin typeface="Arial"/>
                <a:ea typeface="Arial"/>
                <a:cs typeface="Arial"/>
                <a:sym typeface="Arial"/>
              </a:rPr>
              <a:t>de un medicamento o aumenta sus </a:t>
            </a:r>
            <a:br>
              <a:rPr lang="es-US" sz="1400" b="0" i="0" u="none" dirty="0">
                <a:solidFill>
                  <a:schemeClr val="dk1"/>
                </a:solidFill>
                <a:latin typeface="Arial"/>
                <a:ea typeface="Arial"/>
                <a:cs typeface="Arial"/>
                <a:sym typeface="Arial"/>
              </a:rPr>
            </a:br>
            <a:r>
              <a:rPr lang="es-US" sz="1400" b="0" i="0" u="none" dirty="0">
                <a:solidFill>
                  <a:schemeClr val="dk1"/>
                </a:solidFill>
                <a:latin typeface="Arial"/>
                <a:ea typeface="Arial"/>
                <a:cs typeface="Arial"/>
                <a:sym typeface="Arial"/>
              </a:rPr>
              <a:t>efectos secundarios.</a:t>
            </a:r>
          </a:p>
          <a:p>
            <a:pPr marL="0" marR="0" lvl="0" indent="0" algn="l" rtl="0">
              <a:lnSpc>
                <a:spcPct val="100000"/>
              </a:lnSpc>
              <a:spcBef>
                <a:spcPts val="280"/>
              </a:spcBef>
              <a:spcAft>
                <a:spcPts val="0"/>
              </a:spcAft>
              <a:buClr>
                <a:srgbClr val="C00000"/>
              </a:buClr>
              <a:buSzPts val="1120"/>
              <a:buFont typeface="Noto Sans Symbols"/>
              <a:buNone/>
            </a:pPr>
            <a:endParaRPr sz="1400" b="0" i="0" u="none" dirty="0">
              <a:solidFill>
                <a:schemeClr val="dk1"/>
              </a:solidFill>
              <a:latin typeface="Arial"/>
              <a:ea typeface="Arial"/>
              <a:cs typeface="Arial"/>
              <a:sym typeface="Arial"/>
            </a:endParaRPr>
          </a:p>
          <a:p>
            <a:pPr marL="0" marR="0" lvl="0" indent="-71120" algn="l" rtl="0">
              <a:lnSpc>
                <a:spcPct val="100000"/>
              </a:lnSpc>
              <a:spcBef>
                <a:spcPts val="280"/>
              </a:spcBef>
              <a:spcAft>
                <a:spcPts val="0"/>
              </a:spcAft>
              <a:buClr>
                <a:srgbClr val="C00000"/>
              </a:buClr>
              <a:buSzPts val="1120"/>
              <a:buFont typeface="Noto Sans Symbols"/>
              <a:buChar char="▪"/>
            </a:pPr>
            <a:r>
              <a:rPr lang="es-US" sz="1400" b="0" i="0" u="none" dirty="0">
                <a:solidFill>
                  <a:schemeClr val="dk1"/>
                </a:solidFill>
                <a:latin typeface="Arial"/>
                <a:ea typeface="Arial"/>
                <a:cs typeface="Arial"/>
                <a:sym typeface="Arial"/>
              </a:rPr>
              <a:t>Por ejemplo, las personas que toman determinados antidepresivos deben evitar </a:t>
            </a:r>
            <a:br>
              <a:rPr lang="es-US" sz="1400" b="0" i="0" u="none" dirty="0">
                <a:solidFill>
                  <a:schemeClr val="dk1"/>
                </a:solidFill>
                <a:latin typeface="Arial"/>
                <a:ea typeface="Arial"/>
                <a:cs typeface="Arial"/>
                <a:sym typeface="Arial"/>
              </a:rPr>
            </a:br>
            <a:r>
              <a:rPr lang="es-US" sz="1400" b="0" i="0" u="none" dirty="0">
                <a:solidFill>
                  <a:schemeClr val="dk1"/>
                </a:solidFill>
                <a:latin typeface="Arial"/>
                <a:ea typeface="Arial"/>
                <a:cs typeface="Arial"/>
                <a:sym typeface="Arial"/>
              </a:rPr>
              <a:t>el alcohol porque pueden empeorar los</a:t>
            </a:r>
            <a:r>
              <a:rPr lang="es-US" sz="1400" b="0" i="0" u="sng" dirty="0">
                <a:solidFill>
                  <a:schemeClr val="dk1"/>
                </a:solidFill>
                <a:latin typeface="Arial"/>
                <a:ea typeface="Arial"/>
                <a:cs typeface="Arial"/>
                <a:sym typeface="Arial"/>
              </a:rPr>
              <a:t> </a:t>
            </a:r>
            <a:br>
              <a:rPr lang="es-US" sz="1400" b="0" i="0" u="sng" dirty="0">
                <a:solidFill>
                  <a:schemeClr val="dk1"/>
                </a:solidFill>
                <a:latin typeface="Arial"/>
                <a:ea typeface="Arial"/>
                <a:cs typeface="Arial"/>
                <a:sym typeface="Arial"/>
              </a:rPr>
            </a:br>
            <a:r>
              <a:rPr lang="es-US" sz="1400" b="0" i="0" u="none" dirty="0">
                <a:solidFill>
                  <a:schemeClr val="dk1"/>
                </a:solidFill>
                <a:latin typeface="Arial"/>
                <a:ea typeface="Arial"/>
                <a:cs typeface="Arial"/>
                <a:sym typeface="Arial"/>
              </a:rPr>
              <a:t>efectos secundarios.</a:t>
            </a:r>
          </a:p>
        </p:txBody>
      </p:sp>
      <p:sp>
        <p:nvSpPr>
          <p:cNvPr id="183" name="Google Shape;183;p5" descr="Cardiology and cardiovascular heart concept as a human blood circulation health medical symbol representing a healthy circulatory heart organ with veins and arteries in a 3d illustration style."/>
          <p:cNvSpPr txBox="1"/>
          <p:nvPr/>
        </p:nvSpPr>
        <p:spPr>
          <a:xfrm>
            <a:off x="155575" y="-144462"/>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184" name="Google Shape;184;p5" descr="Alcohol Basics for Athletes | STACK"/>
          <p:cNvSpPr txBox="1"/>
          <p:nvPr/>
        </p:nvSpPr>
        <p:spPr>
          <a:xfrm>
            <a:off x="307975" y="7937"/>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185" name="Google Shape;185;p5"/>
          <p:cNvSpPr txBox="1"/>
          <p:nvPr/>
        </p:nvSpPr>
        <p:spPr>
          <a:xfrm>
            <a:off x="-3176" y="409575"/>
            <a:ext cx="3589057" cy="2615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100"/>
              <a:buFont typeface="Arial"/>
              <a:buNone/>
            </a:pPr>
            <a:r>
              <a:rPr lang="es-US" sz="1100" b="0" i="0" u="none" dirty="0">
                <a:solidFill>
                  <a:srgbClr val="FFFFFF"/>
                </a:solidFill>
                <a:latin typeface="Arial"/>
                <a:ea typeface="Arial"/>
                <a:cs typeface="Arial"/>
                <a:sym typeface="Arial"/>
              </a:rPr>
              <a:t>Medicamentos e interacciones farmacológicas </a:t>
            </a:r>
          </a:p>
        </p:txBody>
      </p:sp>
      <p:pic>
        <p:nvPicPr>
          <p:cNvPr id="186" name="Google Shape;186;p5"/>
          <p:cNvPicPr preferRelativeResize="0"/>
          <p:nvPr/>
        </p:nvPicPr>
        <p:blipFill rotWithShape="1">
          <a:blip r:embed="rId3">
            <a:alphaModFix/>
          </a:blip>
          <a:srcRect/>
          <a:stretch/>
        </p:blipFill>
        <p:spPr>
          <a:xfrm>
            <a:off x="6412938" y="4315641"/>
            <a:ext cx="1961286" cy="130516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6"/>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3200"/>
              <a:buFont typeface="Arial"/>
              <a:buNone/>
            </a:pPr>
            <a:r>
              <a:rPr lang="es-US" sz="3200" b="1" i="0" u="none" dirty="0">
                <a:solidFill>
                  <a:schemeClr val="dk1"/>
                </a:solidFill>
                <a:latin typeface="Arial"/>
                <a:ea typeface="Arial"/>
                <a:cs typeface="Arial"/>
                <a:sym typeface="Arial"/>
              </a:rPr>
              <a:t>¿Qué es la polifarmacia?</a:t>
            </a:r>
          </a:p>
        </p:txBody>
      </p:sp>
      <p:sp>
        <p:nvSpPr>
          <p:cNvPr id="193" name="Google Shape;193;p6"/>
          <p:cNvSpPr txBox="1"/>
          <p:nvPr/>
        </p:nvSpPr>
        <p:spPr>
          <a:xfrm>
            <a:off x="609600" y="1371599"/>
            <a:ext cx="7924800" cy="549377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600"/>
              </a:spcAft>
              <a:buClr>
                <a:schemeClr val="dk1"/>
              </a:buClr>
              <a:buSzPts val="1800"/>
              <a:buFont typeface="Arial"/>
              <a:buNone/>
            </a:pPr>
            <a:r>
              <a:rPr lang="es-US" sz="1800" b="1" i="0" u="none" dirty="0">
                <a:solidFill>
                  <a:schemeClr val="dk1"/>
                </a:solidFill>
                <a:latin typeface="Arial"/>
                <a:ea typeface="Arial"/>
                <a:cs typeface="Arial"/>
                <a:sym typeface="Arial"/>
              </a:rPr>
              <a:t>La polifarmacia sucede cuando las personas toman varios medicamentos.</a:t>
            </a:r>
            <a:endParaRPr sz="1800" b="1" i="0" u="none" dirty="0">
              <a:solidFill>
                <a:schemeClr val="dk1"/>
              </a:solidFill>
              <a:latin typeface="Arial"/>
              <a:ea typeface="Arial"/>
              <a:cs typeface="Arial"/>
              <a:sym typeface="Arial"/>
            </a:endParaRPr>
          </a:p>
          <a:p>
            <a:pPr marL="0" marR="0" lvl="0" indent="-114300" algn="l" rtl="0">
              <a:lnSpc>
                <a:spcPct val="100000"/>
              </a:lnSpc>
              <a:spcBef>
                <a:spcPts val="0"/>
              </a:spcBef>
              <a:spcAft>
                <a:spcPts val="600"/>
              </a:spcAft>
              <a:buClr>
                <a:srgbClr val="C00000"/>
              </a:buClr>
              <a:buSzPts val="1800"/>
              <a:buFont typeface="Noto Sans Symbols"/>
              <a:buChar char="▪"/>
            </a:pPr>
            <a:r>
              <a:rPr lang="es-US" sz="1800" b="0" i="0" u="none" dirty="0">
                <a:solidFill>
                  <a:schemeClr val="dk1"/>
                </a:solidFill>
                <a:latin typeface="Arial"/>
                <a:ea typeface="Arial"/>
                <a:cs typeface="Arial"/>
                <a:sym typeface="Arial"/>
              </a:rPr>
              <a:t>La práctica de administrar muchos medicamentos diferentes, en especial al mismo tiempo para el tratamiento contra una sola enfermedad. </a:t>
            </a:r>
            <a:endParaRPr sz="1800" b="1" i="0" u="none" dirty="0">
              <a:solidFill>
                <a:schemeClr val="dk1"/>
              </a:solidFill>
              <a:latin typeface="Arial"/>
              <a:ea typeface="Arial"/>
              <a:cs typeface="Arial"/>
              <a:sym typeface="Arial"/>
            </a:endParaRPr>
          </a:p>
          <a:p>
            <a:pPr marL="0" marR="0" lvl="0" indent="-114300" algn="l" rtl="0">
              <a:lnSpc>
                <a:spcPct val="100000"/>
              </a:lnSpc>
              <a:spcBef>
                <a:spcPts val="0"/>
              </a:spcBef>
              <a:spcAft>
                <a:spcPts val="600"/>
              </a:spcAft>
              <a:buClr>
                <a:srgbClr val="C00000"/>
              </a:buClr>
              <a:buSzPts val="1800"/>
              <a:buFont typeface="Noto Sans Symbols"/>
              <a:buChar char="▪"/>
            </a:pPr>
            <a:r>
              <a:rPr lang="es-US" sz="1800" b="0" i="0" u="none" dirty="0">
                <a:solidFill>
                  <a:schemeClr val="dk1"/>
                </a:solidFill>
                <a:latin typeface="Arial"/>
                <a:ea typeface="Arial"/>
                <a:cs typeface="Arial"/>
                <a:sym typeface="Arial"/>
              </a:rPr>
              <a:t>El uso concurrente de varios medicamentos por parte de las personas </a:t>
            </a:r>
            <a:br>
              <a:rPr lang="es-US" sz="1800" b="0" i="0" u="none" dirty="0">
                <a:solidFill>
                  <a:schemeClr val="dk1"/>
                </a:solidFill>
                <a:latin typeface="Arial"/>
                <a:ea typeface="Arial"/>
                <a:cs typeface="Arial"/>
                <a:sym typeface="Arial"/>
              </a:rPr>
            </a:br>
            <a:r>
              <a:rPr lang="es-US" sz="1800" b="0" i="0" u="none" dirty="0">
                <a:solidFill>
                  <a:schemeClr val="dk1"/>
                </a:solidFill>
                <a:latin typeface="Arial"/>
                <a:ea typeface="Arial"/>
                <a:cs typeface="Arial"/>
                <a:sym typeface="Arial"/>
              </a:rPr>
              <a:t>para tratar afecciones generalmente coexistentes, lo que puede provocar interacciones farmacológicas adversas. </a:t>
            </a:r>
          </a:p>
          <a:p>
            <a:pPr marL="0" marR="0" lvl="0" indent="0" algn="l" rtl="0">
              <a:lnSpc>
                <a:spcPct val="100000"/>
              </a:lnSpc>
              <a:spcBef>
                <a:spcPts val="0"/>
              </a:spcBef>
              <a:spcAft>
                <a:spcPts val="0"/>
              </a:spcAft>
              <a:buClr>
                <a:schemeClr val="dk1"/>
              </a:buClr>
              <a:buSzPts val="1800"/>
              <a:buFont typeface="Arial"/>
              <a:buNone/>
            </a:pPr>
            <a:endParaRPr sz="1800" b="0" i="0" u="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endParaRPr sz="2400" b="0" i="0" u="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endParaRPr sz="2400" b="0" i="0" u="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endParaRPr sz="2400" b="0" i="0" u="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endParaRPr sz="2400" b="0" i="0" u="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endParaRPr sz="2400" b="0" i="0" u="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endParaRPr sz="2400" b="1" i="0" u="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endParaRPr sz="2400" b="1" i="0" u="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2400" b="1" i="0" u="none" dirty="0">
              <a:solidFill>
                <a:schemeClr val="dk1"/>
              </a:solidFill>
              <a:latin typeface="Arial"/>
              <a:ea typeface="Arial"/>
              <a:cs typeface="Arial"/>
              <a:sym typeface="Arial"/>
            </a:endParaRPr>
          </a:p>
        </p:txBody>
      </p:sp>
      <p:sp>
        <p:nvSpPr>
          <p:cNvPr id="194" name="Google Shape;194;p6"/>
          <p:cNvSpPr txBox="1"/>
          <p:nvPr/>
        </p:nvSpPr>
        <p:spPr>
          <a:xfrm>
            <a:off x="1586" y="381000"/>
            <a:ext cx="3458789" cy="2615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100"/>
              <a:buFont typeface="Arial"/>
              <a:buNone/>
            </a:pPr>
            <a:r>
              <a:rPr lang="es-US" sz="1100" b="0" i="0" u="none" dirty="0">
                <a:solidFill>
                  <a:srgbClr val="FFFFFF"/>
                </a:solidFill>
                <a:latin typeface="Arial"/>
                <a:ea typeface="Arial"/>
                <a:cs typeface="Arial"/>
                <a:sym typeface="Arial"/>
              </a:rPr>
              <a:t>Medicamentos e interacciones farmacológicas </a:t>
            </a:r>
          </a:p>
        </p:txBody>
      </p:sp>
      <p:pic>
        <p:nvPicPr>
          <p:cNvPr id="195" name="Google Shape;195;p6"/>
          <p:cNvPicPr preferRelativeResize="0"/>
          <p:nvPr/>
        </p:nvPicPr>
        <p:blipFill rotWithShape="1">
          <a:blip r:embed="rId3">
            <a:alphaModFix/>
          </a:blip>
          <a:srcRect/>
          <a:stretch/>
        </p:blipFill>
        <p:spPr>
          <a:xfrm>
            <a:off x="2935941" y="3678517"/>
            <a:ext cx="2926976" cy="195131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7"/>
          <p:cNvSpPr txBox="1">
            <a:spLocks noGrp="1"/>
          </p:cNvSpPr>
          <p:nvPr>
            <p:ph type="title"/>
          </p:nvPr>
        </p:nvSpPr>
        <p:spPr>
          <a:xfrm>
            <a:off x="457200" y="762000"/>
            <a:ext cx="8229600" cy="1143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3200"/>
              <a:buFont typeface="Arial"/>
              <a:buNone/>
            </a:pPr>
            <a:r>
              <a:rPr lang="es-US" sz="3200" b="1" i="0" u="none" dirty="0">
                <a:solidFill>
                  <a:schemeClr val="dk1"/>
                </a:solidFill>
                <a:latin typeface="Arial"/>
                <a:ea typeface="Arial"/>
                <a:cs typeface="Arial"/>
                <a:sym typeface="Arial"/>
              </a:rPr>
              <a:t>Problemas relacionados </a:t>
            </a:r>
            <a:br>
              <a:rPr lang="es-US" sz="3200" b="1" i="0" u="none" dirty="0">
                <a:solidFill>
                  <a:schemeClr val="dk1"/>
                </a:solidFill>
                <a:latin typeface="Arial"/>
                <a:ea typeface="Arial"/>
                <a:cs typeface="Arial"/>
                <a:sym typeface="Arial"/>
              </a:rPr>
            </a:br>
            <a:r>
              <a:rPr lang="es-US" sz="3200" b="1" i="0" u="none" dirty="0">
                <a:solidFill>
                  <a:schemeClr val="dk1"/>
                </a:solidFill>
                <a:latin typeface="Arial"/>
                <a:ea typeface="Arial"/>
                <a:cs typeface="Arial"/>
                <a:sym typeface="Arial"/>
              </a:rPr>
              <a:t>con la polifarmacia </a:t>
            </a:r>
          </a:p>
        </p:txBody>
      </p:sp>
      <p:sp>
        <p:nvSpPr>
          <p:cNvPr id="202" name="Google Shape;202;p7"/>
          <p:cNvSpPr txBox="1"/>
          <p:nvPr/>
        </p:nvSpPr>
        <p:spPr>
          <a:xfrm>
            <a:off x="1619250" y="1555056"/>
            <a:ext cx="7010400" cy="48320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Arial"/>
              <a:buNone/>
            </a:pPr>
            <a:endParaRPr sz="2000" b="1" i="0" u="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None/>
            </a:pPr>
            <a:r>
              <a:rPr lang="es-US" sz="2000" b="0" i="0" u="none" dirty="0">
                <a:solidFill>
                  <a:schemeClr val="dk1"/>
                </a:solidFill>
                <a:latin typeface="Arial"/>
                <a:ea typeface="Arial"/>
                <a:cs typeface="Arial"/>
                <a:sym typeface="Arial"/>
              </a:rPr>
              <a:t>Los proveedores de atención médica están preocupados por la polifarmacia porque la administración de más medicamentos puede significar lo siguiente: </a:t>
            </a:r>
          </a:p>
          <a:p>
            <a:pPr marL="0" marR="0" lvl="0" indent="0" algn="l" rtl="0">
              <a:lnSpc>
                <a:spcPct val="100000"/>
              </a:lnSpc>
              <a:spcBef>
                <a:spcPts val="0"/>
              </a:spcBef>
              <a:spcAft>
                <a:spcPts val="0"/>
              </a:spcAft>
              <a:buClr>
                <a:schemeClr val="dk1"/>
              </a:buClr>
              <a:buSzPts val="2000"/>
              <a:buFont typeface="Arial"/>
              <a:buNone/>
            </a:pPr>
            <a:endParaRPr sz="2000" b="1" i="0" u="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None/>
            </a:pPr>
            <a:endParaRPr sz="2000" b="1" i="0" u="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None/>
            </a:pPr>
            <a:r>
              <a:rPr lang="es-US" sz="2000" b="1" i="0" u="none" dirty="0">
                <a:solidFill>
                  <a:schemeClr val="dk1"/>
                </a:solidFill>
                <a:latin typeface="Arial"/>
                <a:ea typeface="Arial"/>
                <a:cs typeface="Arial"/>
                <a:sym typeface="Arial"/>
              </a:rPr>
              <a:t>                 </a:t>
            </a:r>
            <a:r>
              <a:rPr lang="es-US" sz="2000" b="0" i="0" u="none" dirty="0">
                <a:solidFill>
                  <a:schemeClr val="dk1"/>
                </a:solidFill>
                <a:latin typeface="Arial"/>
                <a:ea typeface="Arial"/>
                <a:cs typeface="Arial"/>
                <a:sym typeface="Arial"/>
              </a:rPr>
              <a:t>Más efectos secundarios</a:t>
            </a:r>
          </a:p>
          <a:p>
            <a:pPr marL="0" marR="0" lvl="0" indent="0" algn="l" rtl="0">
              <a:lnSpc>
                <a:spcPct val="100000"/>
              </a:lnSpc>
              <a:spcBef>
                <a:spcPts val="0"/>
              </a:spcBef>
              <a:spcAft>
                <a:spcPts val="0"/>
              </a:spcAft>
              <a:buClr>
                <a:schemeClr val="dk1"/>
              </a:buClr>
              <a:buSzPts val="2000"/>
              <a:buFont typeface="Arial"/>
              <a:buNone/>
            </a:pPr>
            <a:endParaRPr sz="2000" b="1" i="0" u="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None/>
            </a:pPr>
            <a:endParaRPr sz="2000" b="0" i="0" u="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None/>
            </a:pPr>
            <a:endParaRPr sz="2000" b="0" i="0" u="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None/>
            </a:pPr>
            <a:r>
              <a:rPr lang="es-US" sz="2000" b="0" i="0" u="none" dirty="0">
                <a:solidFill>
                  <a:schemeClr val="dk1"/>
                </a:solidFill>
                <a:latin typeface="Arial"/>
                <a:ea typeface="Arial"/>
                <a:cs typeface="Arial"/>
                <a:sym typeface="Arial"/>
              </a:rPr>
              <a:t>	Una mayor probabilidad de que diferentes 	medicamentos interactúen entre sí </a:t>
            </a:r>
            <a:br>
              <a:rPr lang="es-US" sz="2000" b="0" i="0" u="none" dirty="0">
                <a:solidFill>
                  <a:schemeClr val="dk1"/>
                </a:solidFill>
                <a:latin typeface="Arial"/>
                <a:ea typeface="Arial"/>
                <a:cs typeface="Arial"/>
                <a:sym typeface="Arial"/>
              </a:rPr>
            </a:br>
            <a:r>
              <a:rPr lang="es-US" sz="2000" b="0" i="0" u="none" dirty="0">
                <a:solidFill>
                  <a:schemeClr val="dk1"/>
                </a:solidFill>
                <a:latin typeface="Arial"/>
                <a:ea typeface="Arial"/>
                <a:cs typeface="Arial"/>
                <a:sym typeface="Arial"/>
              </a:rPr>
              <a:t>	(interacciones farmacológicas)</a:t>
            </a:r>
          </a:p>
          <a:p>
            <a:pPr marL="0" marR="0" lvl="0" indent="0" algn="l" rtl="0">
              <a:lnSpc>
                <a:spcPct val="100000"/>
              </a:lnSpc>
              <a:spcBef>
                <a:spcPts val="0"/>
              </a:spcBef>
              <a:spcAft>
                <a:spcPts val="0"/>
              </a:spcAft>
              <a:buClr>
                <a:schemeClr val="dk1"/>
              </a:buClr>
              <a:buSzPts val="2400"/>
              <a:buFont typeface="Arial"/>
              <a:buNone/>
            </a:pPr>
            <a:endParaRPr sz="2400" b="0" i="0" u="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2400" b="0" i="0" u="none" dirty="0">
              <a:solidFill>
                <a:schemeClr val="dk1"/>
              </a:solidFill>
              <a:latin typeface="Arial"/>
              <a:ea typeface="Arial"/>
              <a:cs typeface="Arial"/>
              <a:sym typeface="Arial"/>
            </a:endParaRPr>
          </a:p>
        </p:txBody>
      </p:sp>
      <p:sp>
        <p:nvSpPr>
          <p:cNvPr id="203" name="Google Shape;203;p7"/>
          <p:cNvSpPr txBox="1"/>
          <p:nvPr/>
        </p:nvSpPr>
        <p:spPr>
          <a:xfrm>
            <a:off x="73025" y="393700"/>
            <a:ext cx="3261846" cy="2615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100"/>
              <a:buFont typeface="Arial"/>
              <a:buNone/>
            </a:pPr>
            <a:r>
              <a:rPr lang="es-US" sz="1100" b="0" i="0" u="none" dirty="0">
                <a:solidFill>
                  <a:srgbClr val="FFFFFF"/>
                </a:solidFill>
                <a:latin typeface="Arial"/>
                <a:ea typeface="Arial"/>
                <a:cs typeface="Arial"/>
                <a:sym typeface="Arial"/>
              </a:rPr>
              <a:t>Medicamentos e interacciones farmacológicas </a:t>
            </a:r>
          </a:p>
        </p:txBody>
      </p:sp>
      <p:pic>
        <p:nvPicPr>
          <p:cNvPr id="204" name="Google Shape;204;p7"/>
          <p:cNvPicPr preferRelativeResize="0"/>
          <p:nvPr/>
        </p:nvPicPr>
        <p:blipFill rotWithShape="1">
          <a:blip r:embed="rId3">
            <a:alphaModFix/>
          </a:blip>
          <a:srcRect/>
          <a:stretch/>
        </p:blipFill>
        <p:spPr>
          <a:xfrm>
            <a:off x="1503082" y="3113006"/>
            <a:ext cx="1054100" cy="928687"/>
          </a:xfrm>
          <a:prstGeom prst="rect">
            <a:avLst/>
          </a:prstGeom>
          <a:noFill/>
          <a:ln>
            <a:noFill/>
          </a:ln>
        </p:spPr>
      </p:pic>
      <p:pic>
        <p:nvPicPr>
          <p:cNvPr id="205" name="Google Shape;205;p7"/>
          <p:cNvPicPr preferRelativeResize="0"/>
          <p:nvPr/>
        </p:nvPicPr>
        <p:blipFill rotWithShape="1">
          <a:blip r:embed="rId4">
            <a:alphaModFix/>
          </a:blip>
          <a:srcRect/>
          <a:stretch/>
        </p:blipFill>
        <p:spPr>
          <a:xfrm>
            <a:off x="698500" y="4566377"/>
            <a:ext cx="1727200" cy="102711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3" name="Google Shape;213;p8" descr="C:\Users\Grace\AppData\Local\Microsoft\Windows\Temporary Internet Files\Content.IE5\9QNEZO97\arrow-147464_960_720[1].png"/>
          <p:cNvPicPr preferRelativeResize="0"/>
          <p:nvPr/>
        </p:nvPicPr>
        <p:blipFill rotWithShape="1">
          <a:blip r:embed="rId3">
            <a:alphaModFix/>
          </a:blip>
          <a:srcRect/>
          <a:stretch/>
        </p:blipFill>
        <p:spPr>
          <a:xfrm>
            <a:off x="885825" y="3808310"/>
            <a:ext cx="492125" cy="430212"/>
          </a:xfrm>
          <a:prstGeom prst="rect">
            <a:avLst/>
          </a:prstGeom>
          <a:noFill/>
          <a:ln>
            <a:noFill/>
          </a:ln>
        </p:spPr>
      </p:pic>
      <p:pic>
        <p:nvPicPr>
          <p:cNvPr id="214" name="Google Shape;214;p8"/>
          <p:cNvPicPr preferRelativeResize="0"/>
          <p:nvPr/>
        </p:nvPicPr>
        <p:blipFill rotWithShape="1">
          <a:blip r:embed="rId4">
            <a:alphaModFix/>
          </a:blip>
          <a:srcRect/>
          <a:stretch/>
        </p:blipFill>
        <p:spPr>
          <a:xfrm>
            <a:off x="885825" y="4371969"/>
            <a:ext cx="517525" cy="517525"/>
          </a:xfrm>
          <a:prstGeom prst="rect">
            <a:avLst/>
          </a:prstGeom>
          <a:noFill/>
          <a:ln>
            <a:noFill/>
          </a:ln>
        </p:spPr>
      </p:pic>
      <p:sp>
        <p:nvSpPr>
          <p:cNvPr id="211" name="Google Shape;211;p8"/>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Clr>
                <a:schemeClr val="dk1"/>
              </a:buClr>
              <a:buSzPts val="2800"/>
              <a:buFont typeface="Arial"/>
              <a:buNone/>
            </a:pPr>
            <a:r>
              <a:rPr lang="es-US" sz="2800" b="1" i="0" u="none">
                <a:solidFill>
                  <a:schemeClr val="dk1"/>
                </a:solidFill>
                <a:latin typeface="Arial"/>
                <a:ea typeface="Arial"/>
                <a:cs typeface="Arial"/>
                <a:sym typeface="Arial"/>
              </a:rPr>
              <a:t>Los medicamentos contra el VIH pueden causar interacciones farmacológicas</a:t>
            </a:r>
          </a:p>
        </p:txBody>
      </p:sp>
      <p:sp>
        <p:nvSpPr>
          <p:cNvPr id="212" name="Google Shape;212;p8"/>
          <p:cNvSpPr txBox="1">
            <a:spLocks noGrp="1"/>
          </p:cNvSpPr>
          <p:nvPr>
            <p:ph type="body" idx="1"/>
          </p:nvPr>
        </p:nvSpPr>
        <p:spPr>
          <a:xfrm>
            <a:off x="407473" y="1602479"/>
            <a:ext cx="8329053" cy="4411662"/>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90000"/>
              </a:lnSpc>
              <a:spcBef>
                <a:spcPts val="0"/>
              </a:spcBef>
              <a:spcAft>
                <a:spcPts val="600"/>
              </a:spcAft>
              <a:buClr>
                <a:srgbClr val="C00000"/>
              </a:buClr>
              <a:buSzPts val="1500"/>
              <a:buFont typeface="Noto Sans Symbols"/>
              <a:buChar char="▪"/>
            </a:pPr>
            <a:r>
              <a:rPr lang="es-US" sz="1300" b="0" i="0" u="none" strike="noStrike" cap="none" dirty="0">
                <a:solidFill>
                  <a:schemeClr val="dk1"/>
                </a:solidFill>
                <a:latin typeface="Arial"/>
                <a:ea typeface="Arial"/>
                <a:cs typeface="Arial"/>
                <a:sym typeface="Arial"/>
              </a:rPr>
              <a:t>El tratamiento contra el VIH requiere que se tome una combinación de medicamentos contra el VIH </a:t>
            </a:r>
            <a:br>
              <a:rPr lang="es-US" sz="1300" b="0" i="0" u="none" strike="noStrike" cap="none" dirty="0">
                <a:solidFill>
                  <a:schemeClr val="dk1"/>
                </a:solidFill>
                <a:latin typeface="Arial"/>
                <a:ea typeface="Arial"/>
                <a:cs typeface="Arial"/>
                <a:sym typeface="Arial"/>
              </a:rPr>
            </a:br>
            <a:r>
              <a:rPr lang="es-US" sz="1300" b="0" i="0" u="none" strike="noStrike" cap="none" dirty="0">
                <a:solidFill>
                  <a:schemeClr val="dk1"/>
                </a:solidFill>
                <a:latin typeface="Arial"/>
                <a:ea typeface="Arial"/>
                <a:cs typeface="Arial"/>
                <a:sym typeface="Arial"/>
              </a:rPr>
              <a:t>para mantenerlo bajo control; esta combinación puede ser un régimen de una sola tableta (STR) </a:t>
            </a:r>
            <a:br>
              <a:rPr lang="es-US" sz="1300" b="0" i="0" u="none" strike="noStrike" cap="none" dirty="0">
                <a:solidFill>
                  <a:schemeClr val="dk1"/>
                </a:solidFill>
                <a:latin typeface="Arial"/>
                <a:ea typeface="Arial"/>
                <a:cs typeface="Arial"/>
                <a:sym typeface="Arial"/>
              </a:rPr>
            </a:br>
            <a:r>
              <a:rPr lang="es-US" sz="1300" b="0" i="0" u="none" strike="noStrike" cap="none" dirty="0">
                <a:solidFill>
                  <a:schemeClr val="dk1"/>
                </a:solidFill>
                <a:latin typeface="Arial"/>
                <a:ea typeface="Arial"/>
                <a:cs typeface="Arial"/>
                <a:sym typeface="Arial"/>
              </a:rPr>
              <a:t>o varias píldoras. </a:t>
            </a:r>
            <a:endParaRPr sz="1300" b="0" i="0" u="none" strike="noStrike" cap="none" dirty="0">
              <a:solidFill>
                <a:schemeClr val="dk1"/>
              </a:solidFill>
              <a:latin typeface="Arial"/>
              <a:ea typeface="Arial"/>
              <a:cs typeface="Arial"/>
              <a:sym typeface="Arial"/>
            </a:endParaRPr>
          </a:p>
          <a:p>
            <a:pPr marL="342900" marR="0" lvl="0" indent="-342900" algn="l" rtl="0">
              <a:lnSpc>
                <a:spcPct val="90000"/>
              </a:lnSpc>
              <a:spcBef>
                <a:spcPts val="300"/>
              </a:spcBef>
              <a:spcAft>
                <a:spcPts val="600"/>
              </a:spcAft>
              <a:buClr>
                <a:srgbClr val="C00000"/>
              </a:buClr>
              <a:buSzPts val="1500"/>
              <a:buFont typeface="Noto Sans Symbols"/>
              <a:buChar char="▪"/>
            </a:pPr>
            <a:r>
              <a:rPr lang="es-US" sz="1300" b="0" i="0" u="none" strike="noStrike" cap="none" dirty="0">
                <a:solidFill>
                  <a:schemeClr val="dk1"/>
                </a:solidFill>
                <a:latin typeface="Arial"/>
                <a:ea typeface="Arial"/>
                <a:cs typeface="Arial"/>
                <a:sym typeface="Arial"/>
              </a:rPr>
              <a:t>Las interacciones farmacológicas entre medicamentos contra el VIH, y entre medicamentos contra el VIH y otros medicamentos son comunes. La interacción farmacológica puede complicar el tratamiento contra el VIH.</a:t>
            </a:r>
            <a:endParaRPr sz="1300" b="0" i="0" u="none" strike="noStrike" cap="none" dirty="0">
              <a:solidFill>
                <a:schemeClr val="dk1"/>
              </a:solidFill>
              <a:latin typeface="Arial"/>
              <a:ea typeface="Arial"/>
              <a:cs typeface="Arial"/>
              <a:sym typeface="Arial"/>
            </a:endParaRPr>
          </a:p>
          <a:p>
            <a:pPr marL="342900" marR="0" lvl="0" indent="-342900" algn="l" rtl="0">
              <a:lnSpc>
                <a:spcPct val="90000"/>
              </a:lnSpc>
              <a:spcBef>
                <a:spcPts val="300"/>
              </a:spcBef>
              <a:spcAft>
                <a:spcPts val="0"/>
              </a:spcAft>
              <a:buClr>
                <a:srgbClr val="C00000"/>
              </a:buClr>
              <a:buSzPts val="1500"/>
              <a:buFont typeface="Noto Sans Symbols"/>
              <a:buChar char="▪"/>
            </a:pPr>
            <a:r>
              <a:rPr lang="es-US" sz="1300" b="0" i="0" u="none" strike="noStrike" cap="none" dirty="0">
                <a:solidFill>
                  <a:schemeClr val="dk1"/>
                </a:solidFill>
                <a:latin typeface="Arial"/>
                <a:ea typeface="Arial"/>
                <a:cs typeface="Arial"/>
                <a:sym typeface="Arial"/>
              </a:rPr>
              <a:t>Las dosis de medicamentos recetados deben ser lo suficientemente altas como para combatir una enfermedad específica, pero no tanto como para causar muchos efectos secundarios. </a:t>
            </a:r>
          </a:p>
          <a:p>
            <a:pPr marL="342900" marR="0" lvl="0" indent="-298450" algn="l" rtl="0">
              <a:lnSpc>
                <a:spcPct val="90000"/>
              </a:lnSpc>
              <a:spcBef>
                <a:spcPts val="140"/>
              </a:spcBef>
              <a:spcAft>
                <a:spcPts val="0"/>
              </a:spcAft>
              <a:buClr>
                <a:srgbClr val="C00000"/>
              </a:buClr>
              <a:buSzPts val="700"/>
              <a:buFont typeface="Noto Sans Symbols"/>
              <a:buNone/>
            </a:pPr>
            <a:endParaRPr sz="1300" b="0" i="0" u="none" strike="noStrike" cap="none" dirty="0">
              <a:solidFill>
                <a:schemeClr val="dk1"/>
              </a:solidFill>
              <a:latin typeface="Arial"/>
              <a:ea typeface="Arial"/>
              <a:cs typeface="Arial"/>
              <a:sym typeface="Arial"/>
            </a:endParaRPr>
          </a:p>
          <a:p>
            <a:pPr marL="342900" marR="0" lvl="0" indent="-342900" algn="l" rtl="0">
              <a:lnSpc>
                <a:spcPct val="90000"/>
              </a:lnSpc>
              <a:spcBef>
                <a:spcPts val="300"/>
              </a:spcBef>
              <a:spcAft>
                <a:spcPts val="600"/>
              </a:spcAft>
              <a:buClr>
                <a:srgbClr val="C00000"/>
              </a:buClr>
              <a:buSzPts val="1500"/>
              <a:buFont typeface="Noto Sans Symbols"/>
              <a:buChar char="▪"/>
            </a:pPr>
            <a:r>
              <a:rPr lang="es-US" sz="1300" b="0" i="0" u="none" strike="noStrike" cap="none" dirty="0">
                <a:solidFill>
                  <a:schemeClr val="dk1"/>
                </a:solidFill>
                <a:latin typeface="Arial"/>
                <a:ea typeface="Arial"/>
                <a:cs typeface="Arial"/>
                <a:sym typeface="Arial"/>
              </a:rPr>
              <a:t>Entre los posibles resultados de las interacciones farmacológicas se incluyen:</a:t>
            </a:r>
            <a:endParaRPr sz="1300" b="0" i="0" u="none" strike="noStrike" cap="none" dirty="0">
              <a:solidFill>
                <a:schemeClr val="dk1"/>
              </a:solidFill>
              <a:latin typeface="Arial"/>
              <a:ea typeface="Arial"/>
              <a:cs typeface="Arial"/>
              <a:sym typeface="Arial"/>
            </a:endParaRPr>
          </a:p>
          <a:p>
            <a:pPr marL="342900" marR="0" lvl="0" indent="-342900" algn="l" rtl="0">
              <a:lnSpc>
                <a:spcPct val="90000"/>
              </a:lnSpc>
              <a:spcBef>
                <a:spcPts val="300"/>
              </a:spcBef>
              <a:spcAft>
                <a:spcPts val="0"/>
              </a:spcAft>
              <a:buClr>
                <a:srgbClr val="2675B4"/>
              </a:buClr>
              <a:buSzPts val="1500"/>
              <a:buFont typeface="Noto Sans Symbols"/>
              <a:buNone/>
            </a:pPr>
            <a:r>
              <a:rPr lang="es-US" sz="1300" b="0" i="0" u="none" strike="noStrike" cap="none" dirty="0">
                <a:solidFill>
                  <a:schemeClr val="dk1"/>
                </a:solidFill>
                <a:latin typeface="Arial"/>
                <a:ea typeface="Arial"/>
                <a:cs typeface="Arial"/>
                <a:sym typeface="Arial"/>
              </a:rPr>
              <a:t>	Los niveles del medicamento disminuyen, por lo que es posible que el medicamento no funcione tan bien.	</a:t>
            </a:r>
          </a:p>
          <a:p>
            <a:pPr marL="342900" marR="0" lvl="0" indent="-279400" algn="l" rtl="0">
              <a:lnSpc>
                <a:spcPct val="90000"/>
              </a:lnSpc>
              <a:spcBef>
                <a:spcPts val="200"/>
              </a:spcBef>
              <a:spcAft>
                <a:spcPts val="0"/>
              </a:spcAft>
              <a:buClr>
                <a:srgbClr val="C00000"/>
              </a:buClr>
              <a:buSzPts val="1000"/>
              <a:buFont typeface="Noto Sans Symbols"/>
              <a:buNone/>
            </a:pPr>
            <a:endParaRPr sz="1300" b="1" i="1" u="none" strike="noStrike" cap="none" dirty="0">
              <a:solidFill>
                <a:schemeClr val="dk1"/>
              </a:solidFill>
              <a:latin typeface="Arial"/>
              <a:ea typeface="Arial"/>
              <a:cs typeface="Arial"/>
              <a:sym typeface="Arial"/>
            </a:endParaRPr>
          </a:p>
          <a:p>
            <a:pPr marL="342900" marR="0" lvl="0" indent="-342900" algn="l" rtl="0">
              <a:lnSpc>
                <a:spcPct val="90000"/>
              </a:lnSpc>
              <a:spcBef>
                <a:spcPts val="320"/>
              </a:spcBef>
              <a:spcAft>
                <a:spcPts val="0"/>
              </a:spcAft>
              <a:buClr>
                <a:srgbClr val="2675B4"/>
              </a:buClr>
              <a:buSzPts val="1000"/>
              <a:buFont typeface="Noto Sans Symbols"/>
              <a:buNone/>
            </a:pPr>
            <a:r>
              <a:rPr lang="es-US" sz="1300" b="0" i="0" u="none" strike="noStrike" cap="none" dirty="0">
                <a:solidFill>
                  <a:schemeClr val="dk1"/>
                </a:solidFill>
                <a:latin typeface="Arial"/>
                <a:ea typeface="Arial"/>
                <a:cs typeface="Arial"/>
                <a:sym typeface="Arial"/>
              </a:rPr>
              <a:t>	Los niveles del medicamento aumentan, lo que puede provocar efectos secundarios peores o nuevos.	</a:t>
            </a:r>
            <a:r>
              <a:rPr lang="es-US" sz="1300" dirty="0"/>
              <a:t> </a:t>
            </a:r>
          </a:p>
          <a:p>
            <a:pPr marL="342900" marR="0" lvl="0" indent="-342900" algn="l" rtl="0">
              <a:lnSpc>
                <a:spcPct val="90000"/>
              </a:lnSpc>
              <a:spcBef>
                <a:spcPts val="320"/>
              </a:spcBef>
              <a:spcAft>
                <a:spcPts val="0"/>
              </a:spcAft>
              <a:buClr>
                <a:srgbClr val="2675B4"/>
              </a:buClr>
              <a:buSzPts val="1000"/>
              <a:buFont typeface="Noto Sans Symbols"/>
              <a:buNone/>
            </a:pPr>
            <a:endParaRPr sz="1300" b="1" i="1" u="none" strike="noStrike" cap="none" dirty="0">
              <a:solidFill>
                <a:schemeClr val="dk1"/>
              </a:solidFill>
              <a:latin typeface="Arial"/>
              <a:ea typeface="Arial"/>
              <a:cs typeface="Arial"/>
              <a:sym typeface="Arial"/>
            </a:endParaRPr>
          </a:p>
          <a:p>
            <a:pPr marL="342900" marR="0" lvl="0" indent="-342900" algn="l" rtl="0">
              <a:lnSpc>
                <a:spcPct val="90000"/>
              </a:lnSpc>
              <a:spcBef>
                <a:spcPts val="280"/>
              </a:spcBef>
              <a:spcAft>
                <a:spcPts val="0"/>
              </a:spcAft>
              <a:buClr>
                <a:srgbClr val="C00000"/>
              </a:buClr>
              <a:buSzPts val="1400"/>
              <a:buFont typeface="Noto Sans Symbols"/>
              <a:buChar char="▪"/>
            </a:pPr>
            <a:r>
              <a:rPr lang="es-US" sz="1300" b="1" i="1" u="none" strike="noStrike" cap="none" dirty="0">
                <a:solidFill>
                  <a:schemeClr val="dk1"/>
                </a:solidFill>
                <a:latin typeface="Arial"/>
                <a:ea typeface="Arial"/>
                <a:cs typeface="Arial"/>
                <a:sym typeface="Arial"/>
              </a:rPr>
              <a:t>Las personas deben analizar las interacciones farmacológicas con los proveedores al elegir nuevas combinaciones de medicamentos contra el VIH, agregar o eliminar cualquier medicamento de un régimen. </a:t>
            </a:r>
          </a:p>
          <a:p>
            <a:pPr marL="342900" marR="0" lvl="0" indent="-254000" algn="l" rtl="0">
              <a:spcBef>
                <a:spcPts val="280"/>
              </a:spcBef>
              <a:spcAft>
                <a:spcPts val="0"/>
              </a:spcAft>
              <a:buClr>
                <a:srgbClr val="2675B4"/>
              </a:buClr>
              <a:buSzPts val="1400"/>
              <a:buFont typeface="Noto Sans Symbols"/>
              <a:buNone/>
            </a:pPr>
            <a:endParaRPr sz="1400" b="1" i="1" u="none" dirty="0">
              <a:solidFill>
                <a:schemeClr val="dk1"/>
              </a:solidFill>
              <a:latin typeface="Arial"/>
              <a:ea typeface="Arial"/>
              <a:cs typeface="Arial"/>
              <a:sym typeface="Arial"/>
            </a:endParaRPr>
          </a:p>
        </p:txBody>
      </p:sp>
      <p:sp>
        <p:nvSpPr>
          <p:cNvPr id="215" name="Google Shape;215;p8"/>
          <p:cNvSpPr txBox="1"/>
          <p:nvPr/>
        </p:nvSpPr>
        <p:spPr>
          <a:xfrm>
            <a:off x="33337" y="385762"/>
            <a:ext cx="3301534" cy="2615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100"/>
              <a:buFont typeface="Arial"/>
              <a:buNone/>
            </a:pPr>
            <a:r>
              <a:rPr lang="es-US" sz="1100" b="0" i="0" u="none" dirty="0">
                <a:solidFill>
                  <a:srgbClr val="FFFFFF"/>
                </a:solidFill>
                <a:latin typeface="Arial"/>
                <a:ea typeface="Arial"/>
                <a:cs typeface="Arial"/>
                <a:sym typeface="Arial"/>
              </a:rPr>
              <a:t>Medicamentos e interacciones farmacológicas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9"/>
          <p:cNvSpPr txBox="1">
            <a:spLocks noGrp="1"/>
          </p:cNvSpPr>
          <p:nvPr>
            <p:ph type="title"/>
          </p:nvPr>
        </p:nvSpPr>
        <p:spPr>
          <a:xfrm>
            <a:off x="457200" y="381000"/>
            <a:ext cx="8229600" cy="11430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Clr>
                <a:schemeClr val="dk1"/>
              </a:buClr>
              <a:buSzPts val="2900"/>
              <a:buFont typeface="Arial"/>
              <a:buNone/>
            </a:pPr>
            <a:br>
              <a:rPr lang="es-US" sz="2900" b="1" i="0" u="none" dirty="0">
                <a:solidFill>
                  <a:schemeClr val="dk1"/>
                </a:solidFill>
                <a:latin typeface="Arial"/>
                <a:ea typeface="Arial"/>
                <a:cs typeface="Arial"/>
                <a:sym typeface="Arial"/>
              </a:rPr>
            </a:br>
            <a:r>
              <a:rPr lang="es-US" sz="2900" b="1" i="0" u="none" dirty="0">
                <a:solidFill>
                  <a:schemeClr val="dk1"/>
                </a:solidFill>
                <a:latin typeface="Arial"/>
                <a:ea typeface="Arial"/>
                <a:cs typeface="Arial"/>
                <a:sym typeface="Arial"/>
              </a:rPr>
              <a:t>¿Cómo procesa el cuerpo los medicamentos?</a:t>
            </a:r>
            <a:br>
              <a:rPr lang="es-US" sz="2900" b="1" i="0" u="none" dirty="0">
                <a:solidFill>
                  <a:schemeClr val="dk1"/>
                </a:solidFill>
                <a:latin typeface="Arial"/>
                <a:ea typeface="Arial"/>
                <a:cs typeface="Arial"/>
                <a:sym typeface="Arial"/>
              </a:rPr>
            </a:br>
            <a:endParaRPr lang="es-US" sz="2900" b="1" i="0" u="none" dirty="0">
              <a:solidFill>
                <a:schemeClr val="dk1"/>
              </a:solidFill>
              <a:latin typeface="Arial"/>
              <a:ea typeface="Arial"/>
              <a:cs typeface="Arial"/>
              <a:sym typeface="Arial"/>
            </a:endParaRPr>
          </a:p>
        </p:txBody>
      </p:sp>
      <p:sp>
        <p:nvSpPr>
          <p:cNvPr id="222" name="Google Shape;222;p9"/>
          <p:cNvSpPr txBox="1"/>
          <p:nvPr/>
        </p:nvSpPr>
        <p:spPr>
          <a:xfrm>
            <a:off x="1066800" y="1524000"/>
            <a:ext cx="7010400" cy="9239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223" name="Google Shape;223;p9"/>
          <p:cNvSpPr txBox="1"/>
          <p:nvPr/>
        </p:nvSpPr>
        <p:spPr>
          <a:xfrm>
            <a:off x="609599" y="1412875"/>
            <a:ext cx="8229600" cy="40322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Arial"/>
              <a:buNone/>
            </a:pPr>
            <a:r>
              <a:rPr lang="es-US" sz="2400" b="0" i="0" u="none" dirty="0">
                <a:solidFill>
                  <a:schemeClr val="dk1"/>
                </a:solidFill>
                <a:latin typeface="Arial"/>
                <a:ea typeface="Arial"/>
                <a:cs typeface="Arial"/>
                <a:sym typeface="Arial"/>
              </a:rPr>
              <a:t>Las principales formas en que el cuerpo humano procesa los medicamentos son las siguientes:</a:t>
            </a:r>
          </a:p>
          <a:p>
            <a:pPr marL="0" marR="0" lvl="0" indent="0" algn="l" rtl="0">
              <a:lnSpc>
                <a:spcPct val="100000"/>
              </a:lnSpc>
              <a:spcBef>
                <a:spcPts val="0"/>
              </a:spcBef>
              <a:spcAft>
                <a:spcPts val="0"/>
              </a:spcAft>
              <a:buClr>
                <a:schemeClr val="dk1"/>
              </a:buClr>
              <a:buSzPts val="1400"/>
              <a:buFont typeface="Arial"/>
              <a:buNone/>
            </a:pPr>
            <a:endParaRPr sz="1400" b="0" i="0" u="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r>
              <a:rPr lang="es-US" sz="2400" b="0" i="0" u="none" dirty="0">
                <a:solidFill>
                  <a:schemeClr val="dk1"/>
                </a:solidFill>
                <a:latin typeface="Arial"/>
                <a:ea typeface="Arial"/>
                <a:cs typeface="Arial"/>
                <a:sym typeface="Arial"/>
              </a:rPr>
              <a:t>Paso 1. Absorción del medicamento</a:t>
            </a:r>
          </a:p>
          <a:p>
            <a:pPr marL="0" marR="0" lvl="0" indent="0" algn="l" rtl="0">
              <a:lnSpc>
                <a:spcPct val="100000"/>
              </a:lnSpc>
              <a:spcBef>
                <a:spcPts val="0"/>
              </a:spcBef>
              <a:spcAft>
                <a:spcPts val="0"/>
              </a:spcAft>
              <a:buClr>
                <a:schemeClr val="dk1"/>
              </a:buClr>
              <a:buSzPts val="2400"/>
              <a:buFont typeface="Arial"/>
              <a:buNone/>
            </a:pPr>
            <a:endParaRPr sz="2400" b="0" i="0" u="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r>
              <a:rPr lang="es-US" sz="2400" b="0" i="0" u="none" dirty="0">
                <a:solidFill>
                  <a:schemeClr val="dk1"/>
                </a:solidFill>
                <a:latin typeface="Arial"/>
                <a:ea typeface="Arial"/>
                <a:cs typeface="Arial"/>
                <a:sym typeface="Arial"/>
              </a:rPr>
              <a:t>Paso 2. Distribución del medicamento</a:t>
            </a:r>
          </a:p>
          <a:p>
            <a:pPr marL="0" marR="0" lvl="0" indent="0" algn="l" rtl="0">
              <a:lnSpc>
                <a:spcPct val="100000"/>
              </a:lnSpc>
              <a:spcBef>
                <a:spcPts val="0"/>
              </a:spcBef>
              <a:spcAft>
                <a:spcPts val="0"/>
              </a:spcAft>
              <a:buClr>
                <a:schemeClr val="dk1"/>
              </a:buClr>
              <a:buSzPts val="2400"/>
              <a:buFont typeface="Arial"/>
              <a:buNone/>
            </a:pPr>
            <a:endParaRPr sz="2400" b="0" i="0" u="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r>
              <a:rPr lang="es-US" sz="2400" b="0" i="0" u="none" dirty="0">
                <a:solidFill>
                  <a:schemeClr val="dk1"/>
                </a:solidFill>
                <a:latin typeface="Arial"/>
                <a:ea typeface="Arial"/>
                <a:cs typeface="Arial"/>
                <a:sym typeface="Arial"/>
              </a:rPr>
              <a:t>Paso 3. Metabolismo del medicamento</a:t>
            </a:r>
          </a:p>
          <a:p>
            <a:pPr marL="0" marR="0" lvl="0" indent="0" algn="l" rtl="0">
              <a:lnSpc>
                <a:spcPct val="100000"/>
              </a:lnSpc>
              <a:spcBef>
                <a:spcPts val="0"/>
              </a:spcBef>
              <a:spcAft>
                <a:spcPts val="0"/>
              </a:spcAft>
              <a:buClr>
                <a:schemeClr val="dk1"/>
              </a:buClr>
              <a:buSzPts val="2400"/>
              <a:buFont typeface="Arial"/>
              <a:buNone/>
            </a:pPr>
            <a:endParaRPr sz="2400" b="0" i="0" u="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r>
              <a:rPr lang="es-US" sz="2400" b="0" i="0" u="none" dirty="0">
                <a:solidFill>
                  <a:schemeClr val="dk1"/>
                </a:solidFill>
                <a:latin typeface="Arial"/>
                <a:ea typeface="Arial"/>
                <a:cs typeface="Arial"/>
                <a:sym typeface="Arial"/>
              </a:rPr>
              <a:t>Paso 4: Eliminación del medicamento</a:t>
            </a:r>
          </a:p>
          <a:p>
            <a:pPr marL="0" marR="0" lvl="0" indent="0" algn="l" rtl="0">
              <a:lnSpc>
                <a:spcPct val="100000"/>
              </a:lnSpc>
              <a:spcBef>
                <a:spcPts val="0"/>
              </a:spcBef>
              <a:spcAft>
                <a:spcPts val="0"/>
              </a:spcAft>
              <a:buClr>
                <a:schemeClr val="dk1"/>
              </a:buClr>
              <a:buSzPts val="1400"/>
              <a:buFont typeface="Arial"/>
              <a:buNone/>
            </a:pPr>
            <a:endParaRPr sz="1400" b="1" i="0" u="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sz="1200" b="0" i="0" u="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000"/>
              <a:buFont typeface="Arial"/>
              <a:buNone/>
            </a:pPr>
            <a:r>
              <a:rPr lang="es-US" sz="1000" b="0" i="0" u="none" dirty="0">
                <a:solidFill>
                  <a:schemeClr val="dk1"/>
                </a:solidFill>
                <a:latin typeface="Arial"/>
                <a:ea typeface="Arial"/>
                <a:cs typeface="Arial"/>
                <a:sym typeface="Arial"/>
              </a:rPr>
              <a:t>Anderson, P.L. (2005). “</a:t>
            </a:r>
            <a:r>
              <a:rPr lang="es-US" sz="1000" b="0" i="0" u="none" dirty="0" err="1">
                <a:solidFill>
                  <a:schemeClr val="dk1"/>
                </a:solidFill>
                <a:latin typeface="Arial"/>
                <a:ea typeface="Arial"/>
                <a:cs typeface="Arial"/>
                <a:sym typeface="Arial"/>
              </a:rPr>
              <a:t>The</a:t>
            </a:r>
            <a:r>
              <a:rPr lang="es-US" sz="1000" b="0" i="0" u="none" dirty="0">
                <a:solidFill>
                  <a:schemeClr val="dk1"/>
                </a:solidFill>
                <a:latin typeface="Arial"/>
                <a:ea typeface="Arial"/>
                <a:cs typeface="Arial"/>
                <a:sym typeface="Arial"/>
              </a:rPr>
              <a:t> </a:t>
            </a:r>
            <a:r>
              <a:rPr lang="es-US" sz="1000" b="0" i="0" u="none" dirty="0" err="1">
                <a:solidFill>
                  <a:schemeClr val="dk1"/>
                </a:solidFill>
                <a:latin typeface="Arial"/>
                <a:ea typeface="Arial"/>
                <a:cs typeface="Arial"/>
                <a:sym typeface="Arial"/>
              </a:rPr>
              <a:t>ABC’s</a:t>
            </a:r>
            <a:r>
              <a:rPr lang="es-US" sz="1000" b="0" i="0" u="none" dirty="0">
                <a:solidFill>
                  <a:schemeClr val="dk1"/>
                </a:solidFill>
                <a:latin typeface="Arial"/>
                <a:ea typeface="Arial"/>
                <a:cs typeface="Arial"/>
                <a:sym typeface="Arial"/>
              </a:rPr>
              <a:t> </a:t>
            </a:r>
            <a:r>
              <a:rPr lang="es-US" sz="1000" b="0" i="0" u="none" dirty="0" err="1">
                <a:solidFill>
                  <a:schemeClr val="dk1"/>
                </a:solidFill>
                <a:latin typeface="Arial"/>
                <a:ea typeface="Arial"/>
                <a:cs typeface="Arial"/>
                <a:sym typeface="Arial"/>
              </a:rPr>
              <a:t>of</a:t>
            </a:r>
            <a:r>
              <a:rPr lang="es-US" sz="1000" b="0" i="0" u="none" dirty="0">
                <a:solidFill>
                  <a:schemeClr val="dk1"/>
                </a:solidFill>
                <a:latin typeface="Arial"/>
                <a:ea typeface="Arial"/>
                <a:cs typeface="Arial"/>
                <a:sym typeface="Arial"/>
              </a:rPr>
              <a:t> </a:t>
            </a:r>
            <a:r>
              <a:rPr lang="es-US" sz="1000" b="0" i="0" u="none" dirty="0" err="1">
                <a:solidFill>
                  <a:schemeClr val="dk1"/>
                </a:solidFill>
                <a:latin typeface="Arial"/>
                <a:ea typeface="Arial"/>
                <a:cs typeface="Arial"/>
                <a:sym typeface="Arial"/>
              </a:rPr>
              <a:t>Pharmacokinetics</a:t>
            </a:r>
            <a:r>
              <a:rPr lang="es-US" sz="1000" b="0" i="0" u="none" dirty="0">
                <a:solidFill>
                  <a:schemeClr val="dk1"/>
                </a:solidFill>
                <a:latin typeface="Arial"/>
                <a:ea typeface="Arial"/>
                <a:cs typeface="Arial"/>
                <a:sym typeface="Arial"/>
              </a:rPr>
              <a:t>: </a:t>
            </a:r>
            <a:r>
              <a:rPr lang="es-US" sz="1000" b="0" i="0" u="none" dirty="0" err="1">
                <a:solidFill>
                  <a:schemeClr val="dk1"/>
                </a:solidFill>
                <a:latin typeface="Arial"/>
                <a:ea typeface="Arial"/>
                <a:cs typeface="Arial"/>
                <a:sym typeface="Arial"/>
              </a:rPr>
              <a:t>What’s</a:t>
            </a:r>
            <a:r>
              <a:rPr lang="es-US" sz="1000" b="0" i="0" u="none" dirty="0">
                <a:solidFill>
                  <a:schemeClr val="dk1"/>
                </a:solidFill>
                <a:latin typeface="Arial"/>
                <a:ea typeface="Arial"/>
                <a:cs typeface="Arial"/>
                <a:sym typeface="Arial"/>
              </a:rPr>
              <a:t> PK </a:t>
            </a:r>
            <a:r>
              <a:rPr lang="es-US" sz="1000" b="0" i="0" u="none" dirty="0" err="1">
                <a:solidFill>
                  <a:schemeClr val="dk1"/>
                </a:solidFill>
                <a:latin typeface="Arial"/>
                <a:ea typeface="Arial"/>
                <a:cs typeface="Arial"/>
                <a:sym typeface="Arial"/>
              </a:rPr>
              <a:t>got</a:t>
            </a:r>
            <a:r>
              <a:rPr lang="es-US" sz="1000" b="0" i="0" u="none" dirty="0">
                <a:solidFill>
                  <a:schemeClr val="dk1"/>
                </a:solidFill>
                <a:latin typeface="Arial"/>
                <a:ea typeface="Arial"/>
                <a:cs typeface="Arial"/>
                <a:sym typeface="Arial"/>
              </a:rPr>
              <a:t> </a:t>
            </a:r>
            <a:r>
              <a:rPr lang="es-US" sz="1000" b="0" i="0" u="none" dirty="0" err="1">
                <a:solidFill>
                  <a:schemeClr val="dk1"/>
                </a:solidFill>
                <a:latin typeface="Arial"/>
                <a:ea typeface="Arial"/>
                <a:cs typeface="Arial"/>
                <a:sym typeface="Arial"/>
              </a:rPr>
              <a:t>to</a:t>
            </a:r>
            <a:r>
              <a:rPr lang="es-US" sz="1000" b="0" i="0" u="none" dirty="0">
                <a:solidFill>
                  <a:schemeClr val="dk1"/>
                </a:solidFill>
                <a:latin typeface="Arial"/>
                <a:ea typeface="Arial"/>
                <a:cs typeface="Arial"/>
                <a:sym typeface="Arial"/>
              </a:rPr>
              <a:t> do </a:t>
            </a:r>
            <a:r>
              <a:rPr lang="es-US" sz="1000" b="0" i="0" u="none" dirty="0" err="1">
                <a:solidFill>
                  <a:schemeClr val="dk1"/>
                </a:solidFill>
                <a:latin typeface="Arial"/>
                <a:ea typeface="Arial"/>
                <a:cs typeface="Arial"/>
                <a:sym typeface="Arial"/>
              </a:rPr>
              <a:t>with</a:t>
            </a:r>
            <a:r>
              <a:rPr lang="es-US" sz="1000" b="0" i="0" u="none" dirty="0">
                <a:solidFill>
                  <a:schemeClr val="dk1"/>
                </a:solidFill>
                <a:latin typeface="Arial"/>
                <a:ea typeface="Arial"/>
                <a:cs typeface="Arial"/>
                <a:sym typeface="Arial"/>
              </a:rPr>
              <a:t> </a:t>
            </a:r>
            <a:r>
              <a:rPr lang="es-US" sz="1000" b="0" i="0" u="none" dirty="0" err="1">
                <a:solidFill>
                  <a:schemeClr val="dk1"/>
                </a:solidFill>
                <a:latin typeface="Arial"/>
                <a:ea typeface="Arial"/>
                <a:cs typeface="Arial"/>
                <a:sym typeface="Arial"/>
              </a:rPr>
              <a:t>it</a:t>
            </a:r>
            <a:r>
              <a:rPr lang="es-US" sz="1000" b="0" i="0" u="none" dirty="0">
                <a:solidFill>
                  <a:schemeClr val="dk1"/>
                </a:solidFill>
                <a:latin typeface="Arial"/>
                <a:ea typeface="Arial"/>
                <a:cs typeface="Arial"/>
                <a:sym typeface="Arial"/>
              </a:rPr>
              <a:t>?” </a:t>
            </a:r>
            <a:r>
              <a:rPr lang="es-US" sz="1000" b="0" i="0" u="none" dirty="0" err="1">
                <a:solidFill>
                  <a:schemeClr val="dk1"/>
                </a:solidFill>
                <a:latin typeface="Arial"/>
                <a:ea typeface="Arial"/>
                <a:cs typeface="Arial"/>
                <a:sym typeface="Arial"/>
              </a:rPr>
              <a:t>Positively</a:t>
            </a:r>
            <a:r>
              <a:rPr lang="es-US" sz="1000" b="0" i="0" u="none" dirty="0">
                <a:solidFill>
                  <a:schemeClr val="dk1"/>
                </a:solidFill>
                <a:latin typeface="Arial"/>
                <a:ea typeface="Arial"/>
                <a:cs typeface="Arial"/>
                <a:sym typeface="Arial"/>
              </a:rPr>
              <a:t> </a:t>
            </a:r>
            <a:r>
              <a:rPr lang="es-US" sz="1000" b="0" i="0" u="none" dirty="0" err="1">
                <a:solidFill>
                  <a:schemeClr val="dk1"/>
                </a:solidFill>
                <a:latin typeface="Arial"/>
                <a:ea typeface="Arial"/>
                <a:cs typeface="Arial"/>
                <a:sym typeface="Arial"/>
              </a:rPr>
              <a:t>Aware</a:t>
            </a:r>
            <a:r>
              <a:rPr lang="es-US" sz="1000" b="0" i="0" u="none" dirty="0">
                <a:solidFill>
                  <a:schemeClr val="dk1"/>
                </a:solidFill>
                <a:latin typeface="Arial"/>
                <a:ea typeface="Arial"/>
                <a:cs typeface="Arial"/>
                <a:sym typeface="Arial"/>
              </a:rPr>
              <a:t>. </a:t>
            </a:r>
          </a:p>
          <a:p>
            <a:pPr marL="0" marR="0" lvl="0" indent="0" algn="l" rtl="0">
              <a:lnSpc>
                <a:spcPct val="100000"/>
              </a:lnSpc>
              <a:spcBef>
                <a:spcPts val="0"/>
              </a:spcBef>
              <a:spcAft>
                <a:spcPts val="0"/>
              </a:spcAft>
              <a:buNone/>
            </a:pPr>
            <a:endParaRPr sz="1000" b="0" i="0" u="none" dirty="0">
              <a:solidFill>
                <a:schemeClr val="dk1"/>
              </a:solidFill>
              <a:latin typeface="Arial"/>
              <a:ea typeface="Arial"/>
              <a:cs typeface="Arial"/>
              <a:sym typeface="Arial"/>
            </a:endParaRPr>
          </a:p>
        </p:txBody>
      </p:sp>
      <p:sp>
        <p:nvSpPr>
          <p:cNvPr id="224" name="Google Shape;224;p9"/>
          <p:cNvSpPr txBox="1"/>
          <p:nvPr/>
        </p:nvSpPr>
        <p:spPr>
          <a:xfrm>
            <a:off x="33336" y="381000"/>
            <a:ext cx="4090429" cy="2615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100"/>
              <a:buFont typeface="Arial"/>
              <a:buNone/>
            </a:pPr>
            <a:r>
              <a:rPr lang="es-US" sz="1100" b="0" i="0" u="none" dirty="0">
                <a:solidFill>
                  <a:srgbClr val="FFFFFF"/>
                </a:solidFill>
                <a:latin typeface="Arial"/>
                <a:ea typeface="Arial"/>
                <a:cs typeface="Arial"/>
                <a:sym typeface="Arial"/>
              </a:rPr>
              <a:t>Medicamentos e interacciones farmacológicas </a:t>
            </a:r>
          </a:p>
        </p:txBody>
      </p:sp>
    </p:spTree>
  </p:cSld>
  <p:clrMapOvr>
    <a:masterClrMapping/>
  </p:clrMapOvr>
</p:sld>
</file>

<file path=ppt/theme/theme1.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TotalTime>
  <Words>3763</Words>
  <Application>Microsoft Office PowerPoint</Application>
  <PresentationFormat>Presentación en pantalla (4:3)</PresentationFormat>
  <Paragraphs>320</Paragraphs>
  <Slides>20</Slides>
  <Notes>20</Notes>
  <HiddenSlides>0</HiddenSlides>
  <MMClips>0</MMClips>
  <ScaleCrop>false</ScaleCrop>
  <HeadingPairs>
    <vt:vector size="6" baseType="variant">
      <vt:variant>
        <vt:lpstr>Fuentes usadas</vt:lpstr>
      </vt:variant>
      <vt:variant>
        <vt:i4>3</vt:i4>
      </vt:variant>
      <vt:variant>
        <vt:lpstr>Tema</vt:lpstr>
      </vt:variant>
      <vt:variant>
        <vt:i4>7</vt:i4>
      </vt:variant>
      <vt:variant>
        <vt:lpstr>Títulos de diapositiva</vt:lpstr>
      </vt:variant>
      <vt:variant>
        <vt:i4>20</vt:i4>
      </vt:variant>
    </vt:vector>
  </HeadingPairs>
  <TitlesOfParts>
    <vt:vector size="30" baseType="lpstr">
      <vt:lpstr>Arial</vt:lpstr>
      <vt:lpstr>Calibri</vt:lpstr>
      <vt:lpstr>Noto Sans Symbols</vt:lpstr>
      <vt:lpstr>1_Blank Presentation</vt:lpstr>
      <vt:lpstr>2_Blank Presentation</vt:lpstr>
      <vt:lpstr>6_Blank Presentation</vt:lpstr>
      <vt:lpstr>Blank Presentation</vt:lpstr>
      <vt:lpstr>3_Blank Presentation</vt:lpstr>
      <vt:lpstr>4_Blank Presentation</vt:lpstr>
      <vt:lpstr>5_Blank Presentation</vt:lpstr>
      <vt:lpstr>      Medicamentos e interacciones farmacológicas </vt:lpstr>
      <vt:lpstr>Objetivos</vt:lpstr>
      <vt:lpstr>¿Qué es una interacción farmacológica?</vt:lpstr>
      <vt:lpstr>Presentación de PowerPoint</vt:lpstr>
      <vt:lpstr>Presentación de PowerPoint</vt:lpstr>
      <vt:lpstr>¿Qué es la polifarmacia?</vt:lpstr>
      <vt:lpstr>Problemas relacionados  con la polifarmacia </vt:lpstr>
      <vt:lpstr>Los medicamentos contra el VIH pueden causar interacciones farmacológicas</vt:lpstr>
      <vt:lpstr> ¿Cómo procesa el cuerpo los medicamentos? </vt:lpstr>
      <vt:lpstr>Cómo el cuerpo metaboliza los medicamentos</vt:lpstr>
      <vt:lpstr>Medicamentos que pueden interactuar  con los medicamentos contra el VIH</vt:lpstr>
      <vt:lpstr>Otros medicamentos que pueden interactuar con los medicamentos contra el VIH</vt:lpstr>
      <vt:lpstr>Sustancias que pueden interactuar  con los medicamentos contra el VIH</vt:lpstr>
      <vt:lpstr> </vt:lpstr>
      <vt:lpstr>Presentación de PowerPoint</vt:lpstr>
      <vt:lpstr>Ejemplos de práctica de interacción  en línea</vt:lpstr>
      <vt:lpstr>EXAMEN</vt:lpstr>
      <vt:lpstr>Presentación de PowerPoint</vt:lpstr>
      <vt:lpstr>Presentación de PowerPoint</vt:lpstr>
      <vt:lpstr>Referencias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Medications and Drug Interactions</dc:title>
  <dc:creator>user</dc:creator>
  <cp:lastModifiedBy>DS1</cp:lastModifiedBy>
  <cp:revision>15</cp:revision>
  <dcterms:created xsi:type="dcterms:W3CDTF">2008-01-28T19:49:47Z</dcterms:created>
  <dcterms:modified xsi:type="dcterms:W3CDTF">2020-05-05T22:42:31Z</dcterms:modified>
</cp:coreProperties>
</file>