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 id="2147483659" r:id="rId2"/>
    <p:sldMasterId id="2147483660" r:id="rId3"/>
    <p:sldMasterId id="2147483661" r:id="rId4"/>
    <p:sldMasterId id="2147483663" r:id="rId5"/>
    <p:sldMasterId id="2147483664" r:id="rId6"/>
    <p:sldMasterId id="2147483665" r:id="rId7"/>
  </p:sldMasterIdLst>
  <p:notesMasterIdLst>
    <p:notesMasterId r:id="rId16"/>
  </p:notesMasterIdLst>
  <p:sldIdLst>
    <p:sldId id="258" r:id="rId8"/>
    <p:sldId id="259" r:id="rId9"/>
    <p:sldId id="260" r:id="rId10"/>
    <p:sldId id="261" r:id="rId11"/>
    <p:sldId id="262" r:id="rId12"/>
    <p:sldId id="266" r:id="rId13"/>
    <p:sldId id="263" r:id="rId14"/>
    <p:sldId id="26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y, Nilagia" initials="MN" lastIdx="3" clrIdx="0">
    <p:extLst>
      <p:ext uri="{19B8F6BF-5375-455C-9EA6-DF929625EA0E}">
        <p15:presenceInfo xmlns:p15="http://schemas.microsoft.com/office/powerpoint/2012/main" userId="S::nilagia@bu.edu::dc3cb926-77d9-4860-b4a9-2eb4e2e42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4706" autoAdjust="0"/>
  </p:normalViewPr>
  <p:slideViewPr>
    <p:cSldViewPr snapToGrid="0">
      <p:cViewPr varScale="1">
        <p:scale>
          <a:sx n="53" d="100"/>
          <a:sy n="53" d="100"/>
        </p:scale>
        <p:origin x="714" y="8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‹Nº›</a:t>
            </a:fld>
            <a:endParaRPr/>
          </a:p>
        </p:txBody>
      </p:sp>
    </p:spTree>
    <p:extLst>
      <p:ext uri="{BB962C8B-B14F-4D97-AF65-F5344CB8AC3E}">
        <p14:creationId xmlns:p14="http://schemas.microsoft.com/office/powerpoint/2010/main" val="31401156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05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objectives. </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cap="none" dirty="0">
                <a:solidFill>
                  <a:srgbClr val="000000"/>
                </a:solidFill>
                <a:effectLst/>
                <a:latin typeface="Arial"/>
                <a:ea typeface="Arial"/>
                <a:cs typeface="Arial"/>
                <a:sym typeface="Arial"/>
              </a:rPr>
              <a:t>Ask participants if someone knows the definition of sexual health? Take</a:t>
            </a:r>
            <a:r>
              <a:rPr lang="en-US" sz="1800" b="0" i="0" u="none" strike="noStrike" cap="none" baseline="0" dirty="0">
                <a:solidFill>
                  <a:srgbClr val="000000"/>
                </a:solidFill>
                <a:effectLst/>
                <a:latin typeface="Arial"/>
                <a:ea typeface="Arial"/>
                <a:cs typeface="Arial"/>
                <a:sym typeface="Arial"/>
              </a:rPr>
              <a:t> definitions from participants and t</a:t>
            </a:r>
            <a:r>
              <a:rPr lang="en-US" sz="1800" b="0" i="0" u="none" strike="noStrike" cap="none" dirty="0">
                <a:solidFill>
                  <a:srgbClr val="000000"/>
                </a:solidFill>
                <a:effectLst/>
                <a:latin typeface="Arial"/>
                <a:ea typeface="Arial"/>
                <a:cs typeface="Arial"/>
                <a:sym typeface="Arial"/>
              </a:rPr>
              <a:t>hen advance to next slide. </a:t>
            </a:r>
            <a:endParaRPr dirty="0"/>
          </a:p>
        </p:txBody>
      </p:sp>
      <p:sp>
        <p:nvSpPr>
          <p:cNvPr id="164" name="Google Shape;1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57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172" name="Google Shape;17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and compare how</a:t>
            </a:r>
            <a:r>
              <a:rPr lang="en-US" baseline="0" dirty="0"/>
              <a:t> the WHO definition is the same and different from participants’ definitions</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a:t>
            </a:r>
            <a:r>
              <a:rPr lang="en-US" baseline="0" dirty="0"/>
              <a:t> </a:t>
            </a:r>
            <a:r>
              <a:rPr lang="en-US" dirty="0"/>
              <a:t>WHO (2006a). Defining sexual health: Report of a technical consultation on sexual health, 28–31 January 2002. Geneva, World Health Organization.</a:t>
            </a:r>
            <a:endParaRPr dirty="0"/>
          </a:p>
        </p:txBody>
      </p:sp>
    </p:spTree>
    <p:extLst>
      <p:ext uri="{BB962C8B-B14F-4D97-AF65-F5344CB8AC3E}">
        <p14:creationId xmlns:p14="http://schemas.microsoft.com/office/powerpoint/2010/main" val="392920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181" name="Google Shape;1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a:t>
            </a:r>
            <a:endParaRPr dirty="0"/>
          </a:p>
        </p:txBody>
      </p:sp>
    </p:spTree>
    <p:extLst>
      <p:ext uri="{BB962C8B-B14F-4D97-AF65-F5344CB8AC3E}">
        <p14:creationId xmlns:p14="http://schemas.microsoft.com/office/powerpoint/2010/main" val="141632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191" name="Google Shape;1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a:t>
            </a:r>
          </a:p>
          <a:p>
            <a:pPr marL="0" lvl="0" indent="0" algn="l" rtl="0">
              <a:spcBef>
                <a:spcPts val="0"/>
              </a:spcBef>
              <a:spcAft>
                <a:spcPts val="0"/>
              </a:spcAft>
              <a:buNone/>
            </a:pPr>
            <a:r>
              <a:rPr lang="en-US" dirty="0"/>
              <a:t>These are some of the attitudes, beliefs, and values that can prevent people from engaging in their sexual health. </a:t>
            </a:r>
            <a:endParaRPr dirty="0"/>
          </a:p>
        </p:txBody>
      </p:sp>
    </p:spTree>
    <p:extLst>
      <p:ext uri="{BB962C8B-B14F-4D97-AF65-F5344CB8AC3E}">
        <p14:creationId xmlns:p14="http://schemas.microsoft.com/office/powerpoint/2010/main" val="12561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8769E-811F-A841-A559-0AE26BD1ECA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99B5B7C-FBDC-A84E-975C-F89EE63F30F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583D5D64-4A14-3B41-899C-FADEFEA5F0FB}"/>
              </a:ext>
            </a:extLst>
          </p:cNvPr>
          <p:cNvSpPr>
            <a:spLocks noGrp="1"/>
          </p:cNvSpPr>
          <p:nvPr>
            <p:ph type="sldNum" sz="quarter" idx="5"/>
          </p:nvPr>
        </p:nvSpPr>
        <p:spPr/>
        <p:txBody>
          <a:bodyPr/>
          <a:lstStyle/>
          <a:p>
            <a:pPr>
              <a:defRPr/>
            </a:pPr>
            <a:fld id="{EE9318CE-43FA-E341-98B5-B209B5C8EB2A}" type="slidenum">
              <a:rPr lang="en-US" smtClean="0"/>
              <a:pPr>
                <a:defRPr/>
              </a:pPr>
              <a:t>6</a:t>
            </a:fld>
            <a:endParaRPr lang="en-US"/>
          </a:p>
        </p:txBody>
      </p:sp>
    </p:spTree>
    <p:extLst>
      <p:ext uri="{BB962C8B-B14F-4D97-AF65-F5344CB8AC3E}">
        <p14:creationId xmlns:p14="http://schemas.microsoft.com/office/powerpoint/2010/main" val="415207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211" name="Google Shape;21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DJ is a 24-year-old Black MSM (man who has sex with men) who is living with HIV from Compton, CA and has not come out to his family. DJ is in a relationship with Sheba who also lives with HIV who performs at a club where DJ sells marijuana. He tells you that they both missed several doses of medication. DJ also shares with you that he’s the receptive party in his relationship and he’s concerned about superinfection because they are not using condoms. Sheba has tried, but he often loses his erection while putting on the condom. </a:t>
            </a:r>
          </a:p>
          <a:p>
            <a:pPr marL="0" lvl="0" indent="0" algn="l" rtl="0">
              <a:spcBef>
                <a:spcPts val="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Andrew is a 24-year-old white MSM from Pasadena, CA who works as a legal assistant and has the support of his family. He is in a </a:t>
            </a:r>
            <a:r>
              <a:rPr lang="en-US" dirty="0" err="1">
                <a:solidFill>
                  <a:schemeClr val="dk1"/>
                </a:solidFill>
                <a:latin typeface="Calibri"/>
                <a:ea typeface="Calibri"/>
                <a:cs typeface="Calibri"/>
                <a:sym typeface="Calibri"/>
              </a:rPr>
              <a:t>serodiscordant</a:t>
            </a:r>
            <a:r>
              <a:rPr lang="en-US" dirty="0">
                <a:solidFill>
                  <a:schemeClr val="dk1"/>
                </a:solidFill>
                <a:latin typeface="Calibri"/>
                <a:ea typeface="Calibri"/>
                <a:cs typeface="Calibri"/>
                <a:sym typeface="Calibri"/>
              </a:rPr>
              <a:t> relationship (one partner has HIV and the other does not) and he is going with his partner to the LGBTQ testing drop-in space to get tested today; they are considering </a:t>
            </a:r>
            <a:r>
              <a:rPr lang="en-US" dirty="0" err="1">
                <a:solidFill>
                  <a:schemeClr val="dk1"/>
                </a:solidFill>
                <a:latin typeface="Calibri"/>
                <a:ea typeface="Calibri"/>
                <a:cs typeface="Calibri"/>
                <a:sym typeface="Calibri"/>
              </a:rPr>
              <a:t>PrEP.</a:t>
            </a:r>
            <a:endParaRPr lang="en-US"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What are some ways that social determinants of health (SDOH) impacted DJ’s life and not Andrew’s life? </a:t>
            </a:r>
            <a:endParaRPr dirty="0">
              <a:solidFill>
                <a:schemeClr val="dk1"/>
              </a:solidFill>
            </a:endParaRPr>
          </a:p>
          <a:p>
            <a:pPr marL="0" lvl="0" indent="0" algn="l" rtl="0">
              <a:spcBef>
                <a:spcPts val="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Considering SDOH, how might you counsel DJ and what are some options you can share with him? Andrew?</a:t>
            </a:r>
          </a:p>
          <a:p>
            <a:pPr marL="0" lvl="0" indent="0" algn="l" rtl="0">
              <a:spcBef>
                <a:spcPts val="0"/>
              </a:spcBef>
              <a:spcAft>
                <a:spcPts val="0"/>
              </a:spcAft>
              <a:buClr>
                <a:schemeClr val="dk1"/>
              </a:buClr>
              <a:buSzPts val="1800"/>
              <a:buFont typeface="Calibri"/>
              <a:buNone/>
            </a:pPr>
            <a:endParaRPr lang="en-US"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Now you will have the opportunity to practice using the information we’ve learned about sexual health and influences on human sexuality. </a:t>
            </a: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Give instructions for role play. </a:t>
            </a:r>
          </a:p>
          <a:p>
            <a:pPr marL="0" lvl="0" indent="0" algn="l" rtl="0">
              <a:spcBef>
                <a:spcPts val="0"/>
              </a:spcBef>
              <a:spcAft>
                <a:spcPts val="0"/>
              </a:spcAft>
              <a:buClr>
                <a:schemeClr val="dk1"/>
              </a:buClr>
              <a:buSzPts val="1800"/>
              <a:buFont typeface="Calibri"/>
              <a:buNone/>
            </a:pPr>
            <a:endParaRPr lang="en-US" sz="18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800"/>
              <a:buFont typeface="Calibri"/>
              <a:buNone/>
            </a:pPr>
            <a:r>
              <a:rPr lang="en-US" sz="1800" b="0" i="0" u="none" strike="noStrike" cap="none" dirty="0">
                <a:solidFill>
                  <a:srgbClr val="000000"/>
                </a:solidFill>
                <a:effectLst/>
                <a:latin typeface="Arial"/>
                <a:ea typeface="Arial"/>
                <a:cs typeface="Arial"/>
                <a:sym typeface="Arial"/>
              </a:rPr>
              <a:t>You will have a chance to role play  discussing sexual health with a client in pairs.  Hand out role play. Each person has five minutes to practice the roleplay and then switch roles.  After the pairs have completed the role plays, come back to the larger group for discussion. </a:t>
            </a:r>
          </a:p>
          <a:p>
            <a:pPr marL="0" lvl="0" indent="0" algn="l" rtl="0">
              <a:spcBef>
                <a:spcPts val="0"/>
              </a:spcBef>
              <a:spcAft>
                <a:spcPts val="0"/>
              </a:spcAft>
              <a:buClr>
                <a:schemeClr val="dk1"/>
              </a:buClr>
              <a:buSzPts val="1800"/>
              <a:buFont typeface="Calibri"/>
              <a:buNone/>
            </a:pPr>
            <a:endParaRPr lang="en-US" sz="18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800"/>
              <a:buFont typeface="Calibri"/>
              <a:buNone/>
            </a:pPr>
            <a:r>
              <a:rPr lang="en-US" sz="1800" b="0" i="0" u="none" strike="noStrike" cap="none" dirty="0">
                <a:solidFill>
                  <a:srgbClr val="000000"/>
                </a:solidFill>
                <a:effectLst/>
                <a:latin typeface="Arial"/>
                <a:ea typeface="Arial"/>
                <a:cs typeface="Arial"/>
                <a:sym typeface="Arial"/>
              </a:rPr>
              <a:t>Allow 10 minutes to debrief the role plays.  </a:t>
            </a:r>
          </a:p>
          <a:p>
            <a:pPr marL="0" lvl="0" indent="0" algn="l" rtl="0">
              <a:spcBef>
                <a:spcPts val="0"/>
              </a:spcBef>
              <a:spcAft>
                <a:spcPts val="0"/>
              </a:spcAft>
              <a:buClr>
                <a:schemeClr val="dk1"/>
              </a:buClr>
              <a:buSzPts val="1800"/>
              <a:buFont typeface="Calibri"/>
              <a:buNone/>
            </a:pPr>
            <a:r>
              <a:rPr lang="en-US" sz="1800" b="0" i="0" u="none" strike="noStrike" cap="none" dirty="0">
                <a:solidFill>
                  <a:srgbClr val="000000"/>
                </a:solidFill>
                <a:effectLst/>
                <a:latin typeface="Arial"/>
                <a:ea typeface="Arial"/>
                <a:cs typeface="Arial"/>
                <a:sym typeface="Arial"/>
              </a:rPr>
              <a:t>Ask: </a:t>
            </a:r>
            <a:endParaRPr lang="en-US" dirty="0">
              <a:effectLst/>
            </a:endParaRPr>
          </a:p>
          <a:p>
            <a:pPr rtl="0"/>
            <a:r>
              <a:rPr lang="en-US" sz="1800" b="0" i="0" u="none" strike="noStrike" cap="none" dirty="0">
                <a:solidFill>
                  <a:srgbClr val="000000"/>
                </a:solidFill>
                <a:effectLst/>
                <a:latin typeface="Arial"/>
                <a:ea typeface="Arial"/>
                <a:cs typeface="Arial"/>
                <a:sym typeface="Arial"/>
              </a:rPr>
              <a:t>How did this exercise feel for folks ? </a:t>
            </a:r>
            <a:endParaRPr lang="en-US" dirty="0">
              <a:effectLst/>
            </a:endParaRPr>
          </a:p>
          <a:p>
            <a:pPr rtl="0"/>
            <a:r>
              <a:rPr lang="en-US" sz="1800" b="0" i="0" u="none" strike="noStrike" cap="none" dirty="0">
                <a:solidFill>
                  <a:srgbClr val="000000"/>
                </a:solidFill>
                <a:effectLst/>
                <a:latin typeface="Arial"/>
                <a:ea typeface="Arial"/>
                <a:cs typeface="Arial"/>
                <a:sym typeface="Arial"/>
              </a:rPr>
              <a:t>What small action steps did you think of?</a:t>
            </a:r>
            <a:endParaRPr lang="en-US" dirty="0">
              <a:effectLst/>
            </a:endParaRPr>
          </a:p>
          <a:p>
            <a:pPr marL="0" lvl="0" indent="0" algn="l" rtl="0">
              <a:spcBef>
                <a:spcPts val="0"/>
              </a:spcBef>
              <a:spcAft>
                <a:spcPts val="0"/>
              </a:spcAft>
              <a:buClr>
                <a:schemeClr val="dk1"/>
              </a:buClr>
              <a:buSzPts val="1800"/>
              <a:buFont typeface="Calibri"/>
              <a:buNone/>
            </a:pPr>
            <a:endParaRPr dirty="0"/>
          </a:p>
        </p:txBody>
      </p:sp>
    </p:spTree>
    <p:extLst>
      <p:ext uri="{BB962C8B-B14F-4D97-AF65-F5344CB8AC3E}">
        <p14:creationId xmlns:p14="http://schemas.microsoft.com/office/powerpoint/2010/main" val="20445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r>
              <a:rPr lang="en-US" dirty="0"/>
              <a:t>to summarize and close. </a:t>
            </a:r>
            <a:endParaRPr dirty="0"/>
          </a:p>
        </p:txBody>
      </p:sp>
    </p:spTree>
    <p:extLst>
      <p:ext uri="{BB962C8B-B14F-4D97-AF65-F5344CB8AC3E}">
        <p14:creationId xmlns:p14="http://schemas.microsoft.com/office/powerpoint/2010/main" val="365732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Resting">
    <p:spTree>
      <p:nvGrpSpPr>
        <p:cNvPr id="1" name=""/>
        <p:cNvGrpSpPr/>
        <p:nvPr/>
      </p:nvGrpSpPr>
      <p:grpSpPr>
        <a:xfrm>
          <a:off x="0" y="0"/>
          <a:ext cx="0" cy="0"/>
          <a:chOff x="0" y="0"/>
          <a:chExt cx="0" cy="0"/>
        </a:xfrm>
      </p:grpSpPr>
      <p:pic>
        <p:nvPicPr>
          <p:cNvPr id="3" name="Picture 6" descr="restingslide2.jpg">
            <a:extLst>
              <a:ext uri="{FF2B5EF4-FFF2-40B4-BE49-F238E27FC236}">
                <a16:creationId xmlns:a16="http://schemas.microsoft.com/office/drawing/2014/main" id="{5620A047-8C7F-1E4F-BADE-3A9B25C1DB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B7C750D-A3E8-4340-9FC3-26201CA80786}"/>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7512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3" name="Google Shape;73;p1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4"/>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1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1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1"/>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1"/>
          <p:cNvSpPr txBox="1"/>
          <p:nvPr/>
        </p:nvSpPr>
        <p:spPr>
          <a:xfrm>
            <a:off x="609600" y="6096000"/>
            <a:ext cx="46640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13" name="Google Shape;13;p1"/>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 name="Google Shape;14;p1"/>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5" name="Google Shape;15;p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 name="Google Shape;22;p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3" name="Google Shape;23;p3"/>
          <p:cNvPicPr preferRelativeResize="0"/>
          <p:nvPr/>
        </p:nvPicPr>
        <p:blipFill rotWithShape="1">
          <a:blip r:embed="rId4">
            <a:alphaModFix/>
          </a:blip>
          <a:srcRect/>
          <a:stretch/>
        </p:blipFill>
        <p:spPr>
          <a:xfrm>
            <a:off x="609600" y="5867400"/>
            <a:ext cx="2438400" cy="804862"/>
          </a:xfrm>
          <a:prstGeom prst="rect">
            <a:avLst/>
          </a:prstGeom>
          <a:noFill/>
          <a:ln>
            <a:noFill/>
          </a:ln>
        </p:spPr>
      </p:pic>
      <p:cxnSp>
        <p:nvCxnSpPr>
          <p:cNvPr id="24" name="Google Shape;24;p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5" name="Google Shape;25;p3" descr="standardfooter_sized.jpg"/>
          <p:cNvPicPr preferRelativeResize="0"/>
          <p:nvPr/>
        </p:nvPicPr>
        <p:blipFill rotWithShape="1">
          <a:blip r:embed="rId5">
            <a:alphaModFix/>
          </a:blip>
          <a:srcRect t="93661"/>
          <a:stretch/>
        </p:blipFill>
        <p:spPr>
          <a:xfrm>
            <a:off x="0" y="0"/>
            <a:ext cx="9144000" cy="338137"/>
          </a:xfrm>
          <a:prstGeom prst="rect">
            <a:avLst/>
          </a:prstGeom>
          <a:noFill/>
          <a:ln>
            <a:noFill/>
          </a:ln>
        </p:spPr>
      </p:pic>
      <p:sp>
        <p:nvSpPr>
          <p:cNvPr id="26" name="Google Shape;26;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 name="Google Shape;37;p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0" name="Google Shape;40;p5"/>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41" name="Google Shape;41;p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42" name="Google Shape;42;p5"/>
          <p:cNvPicPr preferRelativeResize="0"/>
          <p:nvPr/>
        </p:nvPicPr>
        <p:blipFill rotWithShape="1">
          <a:blip r:embed="rId5">
            <a:alphaModFix/>
          </a:blip>
          <a:srcRect/>
          <a:stretch/>
        </p:blipFill>
        <p:spPr>
          <a:xfrm>
            <a:off x="609600" y="5867400"/>
            <a:ext cx="2438400" cy="804862"/>
          </a:xfrm>
          <a:prstGeom prst="rect">
            <a:avLst/>
          </a:prstGeom>
          <a:noFill/>
          <a:ln>
            <a:noFill/>
          </a:ln>
        </p:spPr>
      </p:pic>
      <p:cxnSp>
        <p:nvCxnSpPr>
          <p:cNvPr id="43" name="Google Shape;43;p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44" name="Google Shape;44;p5" descr="standardfooter_sized.jpg"/>
          <p:cNvPicPr preferRelativeResize="0"/>
          <p:nvPr/>
        </p:nvPicPr>
        <p:blipFill rotWithShape="1">
          <a:blip r:embed="rId6">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9"/>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62" name="Google Shape;62;p9"/>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63" name="Google Shape;63;p9"/>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64" name="Google Shape;64;p9"/>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65" name="Google Shape;65;p9"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66" name="Google Shape;66;p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7" name="Google Shape;67;p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4" name="Google Shape;94;p1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95" name="Google Shape;95;p1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96" name="Google Shape;96;p1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97" name="Google Shape;97;p1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98" name="Google Shape;98;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9" name="Google Shape;99;p1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1" name="Google Shape;101;p1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0" name="Google Shape;110;p15"/>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11" name="Google Shape;111;p15"/>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12" name="Google Shape;112;p1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13" name="Google Shape;113;p15"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14" name="Google Shape;114;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5" name="Google Shape;115;p1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7" name="Google Shape;117;p15"/>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17"/>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8" name="Google Shape;128;p17"/>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29" name="Google Shape;129;p17"/>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30" name="Google Shape;130;p17"/>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31" name="Google Shape;131;p17"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32" name="Google Shape;132;p1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3" name="Google Shape;133;p1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1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5" name="Google Shape;135;p1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Arial"/>
              <a:buNone/>
            </a:pPr>
            <a:r>
              <a:rPr lang="es-US" sz="4000" b="0" i="0" u="none">
                <a:solidFill>
                  <a:schemeClr val="lt1"/>
                </a:solidFill>
                <a:latin typeface="Arial"/>
                <a:ea typeface="Arial"/>
                <a:cs typeface="Arial"/>
                <a:sym typeface="Arial"/>
              </a:rPr>
              <a:t>Salud reproductiva</a:t>
            </a:r>
            <a:br>
              <a:rPr lang="es-US" sz="4000" b="0" i="0" u="none">
                <a:solidFill>
                  <a:schemeClr val="lt1"/>
                </a:solidFill>
                <a:latin typeface="Arial"/>
                <a:ea typeface="Arial"/>
                <a:cs typeface="Arial"/>
                <a:sym typeface="Arial"/>
              </a:rPr>
            </a:br>
            <a:br>
              <a:rPr lang="es-US" sz="4000" b="0" i="0" u="none">
                <a:solidFill>
                  <a:schemeClr val="lt1"/>
                </a:solidFill>
                <a:latin typeface="Arial"/>
                <a:ea typeface="Arial"/>
                <a:cs typeface="Arial"/>
                <a:sym typeface="Arial"/>
              </a:rPr>
            </a:br>
            <a:endParaRPr lang="es-US" sz="4000" b="0" i="0" u="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Salud reproductiva</a:t>
            </a:r>
          </a:p>
        </p:txBody>
      </p:sp>
      <p:sp>
        <p:nvSpPr>
          <p:cNvPr id="167" name="Google Shape;167;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dirty="0">
                <a:solidFill>
                  <a:schemeClr val="dk1"/>
                </a:solidFill>
                <a:latin typeface="Arial"/>
                <a:ea typeface="Arial"/>
                <a:cs typeface="Arial"/>
                <a:sym typeface="Arial"/>
              </a:rPr>
              <a:t>Objetivos</a:t>
            </a:r>
          </a:p>
        </p:txBody>
      </p:sp>
      <p:sp>
        <p:nvSpPr>
          <p:cNvPr id="168" name="Google Shape;168;p22"/>
          <p:cNvSpPr txBox="1">
            <a:spLocks noGrp="1"/>
          </p:cNvSpPr>
          <p:nvPr>
            <p:ph type="body" idx="1"/>
          </p:nvPr>
        </p:nvSpPr>
        <p:spPr>
          <a:xfrm>
            <a:off x="515112" y="1524000"/>
            <a:ext cx="8113776" cy="4003964"/>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CC0000"/>
              </a:buClr>
              <a:buNone/>
            </a:pPr>
            <a:r>
              <a:rPr lang="es-US" sz="1800" dirty="0"/>
              <a:t>Al final de esta unidad las participantes podrán hacer lo siguiente:</a:t>
            </a:r>
          </a:p>
          <a:p>
            <a:pPr marL="342900" lvl="0" indent="-342900" algn="l" rtl="0">
              <a:lnSpc>
                <a:spcPct val="100000"/>
              </a:lnSpc>
              <a:spcBef>
                <a:spcPts val="0"/>
              </a:spcBef>
              <a:spcAft>
                <a:spcPts val="0"/>
              </a:spcAft>
              <a:buClr>
                <a:srgbClr val="CC0000"/>
              </a:buClr>
              <a:buSzPts val="1800"/>
              <a:buFont typeface="Noto Sans Symbols"/>
              <a:buChar char="▪"/>
            </a:pPr>
            <a:endParaRPr lang="en-US" sz="1800" b="0" i="0" u="none" dirty="0">
              <a:solidFill>
                <a:schemeClr val="dk1"/>
              </a:solidFill>
              <a:latin typeface="Arial"/>
              <a:ea typeface="Arial"/>
              <a:cs typeface="Arial"/>
              <a:sym typeface="Arial"/>
            </a:endParaRPr>
          </a:p>
          <a:p>
            <a:pPr marL="342900" lvl="0" indent="-342900" algn="l" rtl="0">
              <a:lnSpc>
                <a:spcPct val="100000"/>
              </a:lnSpc>
              <a:spcBef>
                <a:spcPts val="0"/>
              </a:spcBef>
              <a:spcAft>
                <a:spcPts val="0"/>
              </a:spcAft>
              <a:buClr>
                <a:srgbClr val="CC0000"/>
              </a:buClr>
              <a:buSzPts val="1800"/>
              <a:buFont typeface="Noto Sans Symbols"/>
              <a:buChar char="▪"/>
            </a:pPr>
            <a:r>
              <a:rPr lang="es-US" sz="1800" b="0" i="0" u="none" dirty="0">
                <a:solidFill>
                  <a:schemeClr val="dk1"/>
                </a:solidFill>
                <a:latin typeface="Arial"/>
                <a:ea typeface="Arial"/>
                <a:cs typeface="Arial"/>
                <a:sym typeface="Arial"/>
              </a:rPr>
              <a:t>Comprender que la salud reproductiva es más que las infecciones </a:t>
            </a:r>
            <a:br>
              <a:rPr lang="es-US" sz="1800" b="0" i="0" u="none" dirty="0">
                <a:solidFill>
                  <a:schemeClr val="dk1"/>
                </a:solidFill>
                <a:latin typeface="Arial"/>
                <a:ea typeface="Arial"/>
                <a:cs typeface="Arial"/>
                <a:sym typeface="Arial"/>
              </a:rPr>
            </a:br>
            <a:r>
              <a:rPr lang="es-US" sz="1800" b="0" i="0" u="none" dirty="0">
                <a:solidFill>
                  <a:schemeClr val="dk1"/>
                </a:solidFill>
                <a:latin typeface="Arial"/>
                <a:ea typeface="Arial"/>
                <a:cs typeface="Arial"/>
                <a:sym typeface="Arial"/>
              </a:rPr>
              <a:t>de transmisión sexual (ITS) y la anticoncepción, y requiere una comprensión más profunda de la sexualidad.</a:t>
            </a:r>
          </a:p>
          <a:p>
            <a:pPr marL="342900" lvl="0" indent="-342900" algn="l" rtl="0">
              <a:lnSpc>
                <a:spcPct val="100000"/>
              </a:lnSpc>
              <a:spcBef>
                <a:spcPts val="360"/>
              </a:spcBef>
              <a:spcAft>
                <a:spcPts val="0"/>
              </a:spcAft>
              <a:buClr>
                <a:srgbClr val="CC0000"/>
              </a:buClr>
              <a:buSzPts val="1800"/>
              <a:buFont typeface="Noto Sans Symbols"/>
              <a:buChar char="▪"/>
            </a:pPr>
            <a:r>
              <a:rPr lang="es-US" sz="1800" b="0" i="0" u="none" dirty="0">
                <a:solidFill>
                  <a:schemeClr val="dk1"/>
                </a:solidFill>
                <a:latin typeface="Arial"/>
                <a:ea typeface="Arial"/>
                <a:cs typeface="Arial"/>
                <a:sym typeface="Arial"/>
              </a:rPr>
              <a:t>Comprender cómo los </a:t>
            </a:r>
            <a:r>
              <a:rPr lang="es-US" sz="1800" dirty="0"/>
              <a:t>d</a:t>
            </a:r>
            <a:r>
              <a:rPr lang="es-US" sz="1800" b="0" i="0" u="none" dirty="0">
                <a:solidFill>
                  <a:schemeClr val="dk1"/>
                </a:solidFill>
                <a:latin typeface="Arial"/>
                <a:ea typeface="Arial"/>
                <a:cs typeface="Arial"/>
                <a:sym typeface="Arial"/>
              </a:rPr>
              <a:t>eterminantes sociales de la salud (SDOH) influyen en la sexualidad y la salud reproductiva.</a:t>
            </a:r>
          </a:p>
          <a:p>
            <a:pPr marL="342900" lvl="0" indent="-342900" algn="l" rtl="0">
              <a:lnSpc>
                <a:spcPct val="100000"/>
              </a:lnSpc>
              <a:spcBef>
                <a:spcPts val="360"/>
              </a:spcBef>
              <a:spcAft>
                <a:spcPts val="0"/>
              </a:spcAft>
              <a:buClr>
                <a:srgbClr val="CC0000"/>
              </a:buClr>
              <a:buSzPts val="1800"/>
              <a:buFont typeface="Noto Sans Symbols"/>
              <a:buChar char="▪"/>
            </a:pPr>
            <a:r>
              <a:rPr lang="es-US" sz="1800" b="0" i="0" u="none" dirty="0">
                <a:solidFill>
                  <a:schemeClr val="dk1"/>
                </a:solidFill>
                <a:latin typeface="Arial"/>
                <a:ea typeface="Arial"/>
                <a:cs typeface="Arial"/>
                <a:sym typeface="Arial"/>
              </a:rPr>
              <a:t>Tener conversaciones efectivas con los clientes sobre la salud reproductiva y la sexualidad.</a:t>
            </a:r>
          </a:p>
          <a:p>
            <a:pPr marL="342900" lvl="0" indent="-342900" algn="l" rtl="0">
              <a:lnSpc>
                <a:spcPct val="100000"/>
              </a:lnSpc>
              <a:spcBef>
                <a:spcPts val="360"/>
              </a:spcBef>
              <a:spcAft>
                <a:spcPts val="0"/>
              </a:spcAft>
              <a:buClr>
                <a:srgbClr val="CC0000"/>
              </a:buClr>
              <a:buSzPts val="1800"/>
              <a:buFont typeface="Noto Sans Symbols"/>
              <a:buChar char="▪"/>
            </a:pPr>
            <a:r>
              <a:rPr lang="es-US" sz="1800" b="0" i="0" u="none" dirty="0">
                <a:solidFill>
                  <a:schemeClr val="dk1"/>
                </a:solidFill>
                <a:latin typeface="Arial"/>
                <a:ea typeface="Arial"/>
                <a:cs typeface="Arial"/>
                <a:sym typeface="Arial"/>
              </a:rPr>
              <a:t>Apoyar a los clientes al presentar opciones y ayudarlos a realizar cambios.</a:t>
            </a:r>
          </a:p>
          <a:p>
            <a:pPr marL="342900" lvl="0" indent="-342900" algn="l" rtl="0">
              <a:lnSpc>
                <a:spcPct val="100000"/>
              </a:lnSpc>
              <a:spcBef>
                <a:spcPts val="480"/>
              </a:spcBef>
              <a:spcAft>
                <a:spcPts val="0"/>
              </a:spcAft>
              <a:buClr>
                <a:srgbClr val="CC0000"/>
              </a:buClr>
              <a:buSzPts val="1800"/>
              <a:buFont typeface="Noto Sans Symbols"/>
              <a:buChar char="▪"/>
            </a:pPr>
            <a:r>
              <a:rPr lang="es-US" sz="1800" b="0" i="0" u="none" dirty="0">
                <a:solidFill>
                  <a:schemeClr val="dk1"/>
                </a:solidFill>
                <a:latin typeface="Arial"/>
                <a:ea typeface="Arial"/>
                <a:cs typeface="Arial"/>
                <a:sym typeface="Arial"/>
              </a:rPr>
              <a:t>Apoyar a los clientes en la comprensión y comunicación con otros sobre su sexualidad y sus objetivos de salud.</a:t>
            </a:r>
            <a:br>
              <a:rPr lang="es-US" sz="2400" b="0" i="0" u="none" dirty="0">
                <a:solidFill>
                  <a:schemeClr val="dk1"/>
                </a:solidFill>
                <a:latin typeface="Arial"/>
                <a:ea typeface="Arial"/>
                <a:cs typeface="Arial"/>
                <a:sym typeface="Arial"/>
              </a:rPr>
            </a:br>
            <a:endParaRPr lang="es-US" sz="2400" b="0" i="0" u="none" dirty="0">
              <a:solidFill>
                <a:schemeClr val="dk1"/>
              </a:solidFill>
              <a:latin typeface="Arial"/>
              <a:ea typeface="Arial"/>
              <a:cs typeface="Arial"/>
              <a:sym typeface="Arial"/>
            </a:endParaRPr>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69" name="Google Shape;169;p22"/>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Salud reproductiva</a:t>
            </a:r>
          </a:p>
        </p:txBody>
      </p:sp>
      <p:sp>
        <p:nvSpPr>
          <p:cNvPr id="176" name="Google Shape;176;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Salud reproductiva</a:t>
            </a:r>
          </a:p>
        </p:txBody>
      </p:sp>
      <p:sp>
        <p:nvSpPr>
          <p:cNvPr id="177" name="Google Shape;177;p23"/>
          <p:cNvSpPr txBox="1">
            <a:spLocks noGrp="1"/>
          </p:cNvSpPr>
          <p:nvPr>
            <p:ph type="body" idx="1"/>
          </p:nvPr>
        </p:nvSpPr>
        <p:spPr>
          <a:xfrm>
            <a:off x="609600" y="1752600"/>
            <a:ext cx="7924800" cy="34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s-US" sz="2000" b="0" i="0" u="none">
                <a:solidFill>
                  <a:schemeClr val="dk1"/>
                </a:solidFill>
                <a:latin typeface="Arial"/>
                <a:ea typeface="Arial"/>
                <a:cs typeface="Arial"/>
                <a:sym typeface="Arial"/>
              </a:rPr>
              <a:t>“...un estado de bienestar físico, emocional, mental y social relacionado con la sexualidad, que no es simplemente la ausencia de enfermedad, disfunción o incapacidad. La salud reproductiva requiere un enfoque positivo y respetuoso de la sexualidad y de las relaciones sexuales, así como la posibilidad de tener experiencias sexuales placenteras y seguras, libres de toda coacción, discriminación y violencia”. </a:t>
            </a:r>
          </a:p>
          <a:p>
            <a:pPr marL="0" lvl="0" indent="0" algn="ctr" rtl="0">
              <a:lnSpc>
                <a:spcPct val="100000"/>
              </a:lnSpc>
              <a:spcBef>
                <a:spcPts val="400"/>
              </a:spcBef>
              <a:spcAft>
                <a:spcPts val="0"/>
              </a:spcAft>
              <a:buSzPts val="2000"/>
              <a:buNone/>
            </a:pPr>
            <a:r>
              <a:rPr lang="es-US" sz="2000" b="0" i="0" u="none">
                <a:solidFill>
                  <a:schemeClr val="dk1"/>
                </a:solidFill>
                <a:latin typeface="Arial"/>
                <a:ea typeface="Arial"/>
                <a:cs typeface="Arial"/>
                <a:sym typeface="Arial"/>
              </a:rPr>
              <a:t>(Organización Mundial de la Salud [OMS], 2006a)</a:t>
            </a:r>
          </a:p>
          <a:p>
            <a:pPr marL="0" lvl="0" indent="0" algn="l" rtl="0">
              <a:lnSpc>
                <a:spcPct val="100000"/>
              </a:lnSpc>
              <a:spcBef>
                <a:spcPts val="480"/>
              </a:spcBef>
              <a:spcAft>
                <a:spcPts val="0"/>
              </a:spcAft>
              <a:buSzPts val="2400"/>
              <a:buNone/>
            </a:pPr>
            <a:br>
              <a:rPr lang="es-US" sz="2400" b="0" i="0" u="none">
                <a:solidFill>
                  <a:schemeClr val="dk1"/>
                </a:solidFill>
                <a:latin typeface="Arial"/>
                <a:ea typeface="Arial"/>
                <a:cs typeface="Arial"/>
                <a:sym typeface="Arial"/>
              </a:rPr>
            </a:br>
            <a:endParaRPr lang="es-US" sz="2400" b="0" i="0" u="none">
              <a:solidFill>
                <a:schemeClr val="dk1"/>
              </a:solidFill>
              <a:latin typeface="Arial"/>
              <a:ea typeface="Arial"/>
              <a:cs typeface="Arial"/>
              <a:sym typeface="Arial"/>
            </a:endParaRPr>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78" name="Google Shape;178;p23"/>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Salud reproductiva</a:t>
            </a:r>
          </a:p>
        </p:txBody>
      </p:sp>
      <p:sp>
        <p:nvSpPr>
          <p:cNvPr id="185" name="Google Shape;185;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Educación sexual </a:t>
            </a:r>
          </a:p>
        </p:txBody>
      </p:sp>
      <p:sp>
        <p:nvSpPr>
          <p:cNvPr id="186" name="Google Shape;186;p24"/>
          <p:cNvSpPr txBox="1">
            <a:spLocks noGrp="1"/>
          </p:cNvSpPr>
          <p:nvPr>
            <p:ph type="body" idx="1"/>
          </p:nvPr>
        </p:nvSpPr>
        <p:spPr>
          <a:xfrm>
            <a:off x="381000" y="1658937"/>
            <a:ext cx="4495800" cy="34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s-US" sz="2000" b="0" i="0" u="none">
                <a:solidFill>
                  <a:schemeClr val="dk1"/>
                </a:solidFill>
                <a:latin typeface="Arial"/>
                <a:ea typeface="Arial"/>
                <a:cs typeface="Arial"/>
                <a:sym typeface="Arial"/>
              </a:rPr>
              <a:t>“El objetivo principal de la educación sexual es promover la salud reproductiva de los adultos. Debería ayudar a las personas a desarrollar una visión positiva de la sexualidad, proporcionarles información que puedan utilizar para ayudar a los clientes a cuidar su salud reproductiva y ayudarlos a adquirir habilidades para tomar decisiones ahora y en el futuro”. </a:t>
            </a:r>
          </a:p>
          <a:p>
            <a:pPr marL="0" indent="0" algn="ctr">
              <a:spcBef>
                <a:spcPts val="400"/>
              </a:spcBef>
              <a:buSzPts val="2000"/>
              <a:buNone/>
            </a:pPr>
            <a:r>
              <a:rPr lang="es-US" sz="1000" b="0" i="0" u="none">
                <a:solidFill>
                  <a:schemeClr val="dk1"/>
                </a:solidFill>
                <a:latin typeface="Arial"/>
                <a:ea typeface="Arial"/>
                <a:cs typeface="Arial"/>
                <a:sym typeface="Arial"/>
              </a:rPr>
              <a:t>(</a:t>
            </a:r>
            <a:r>
              <a:rPr lang="es-US" sz="1050"/>
              <a:t>Hedgepeth, E., &amp; Helmich, J. [1996]. </a:t>
            </a:r>
            <a:r>
              <a:rPr lang="es-US" sz="1050" i="1"/>
              <a:t>“Teaching about sexuality and HIV: Principles and methods for effective education”</a:t>
            </a:r>
            <a:r>
              <a:rPr lang="es-US" sz="1050"/>
              <a:t>. New York: New York University Press.)</a:t>
            </a:r>
          </a:p>
          <a:p>
            <a:pPr marL="0" lvl="0" indent="0" algn="l" rtl="0">
              <a:lnSpc>
                <a:spcPct val="100000"/>
              </a:lnSpc>
              <a:spcBef>
                <a:spcPts val="480"/>
              </a:spcBef>
              <a:spcAft>
                <a:spcPts val="0"/>
              </a:spcAft>
              <a:buSzPts val="2400"/>
              <a:buNone/>
            </a:pPr>
            <a:br>
              <a:rPr lang="es-US" sz="2400" b="0" i="0" u="none">
                <a:solidFill>
                  <a:schemeClr val="dk1"/>
                </a:solidFill>
                <a:latin typeface="Arial"/>
                <a:ea typeface="Arial"/>
                <a:cs typeface="Arial"/>
                <a:sym typeface="Arial"/>
              </a:rPr>
            </a:br>
            <a:endParaRPr lang="es-US" sz="2400" b="0" i="0" u="none">
              <a:solidFill>
                <a:schemeClr val="dk1"/>
              </a:solidFill>
              <a:latin typeface="Arial"/>
              <a:ea typeface="Arial"/>
              <a:cs typeface="Arial"/>
              <a:sym typeface="Arial"/>
            </a:endParaRPr>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87" name="Google Shape;187;p24"/>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188" name="Google Shape;188;p24"/>
          <p:cNvPicPr preferRelativeResize="0"/>
          <p:nvPr/>
        </p:nvPicPr>
        <p:blipFill rotWithShape="1">
          <a:blip r:embed="rId3">
            <a:alphaModFix/>
          </a:blip>
          <a:srcRect/>
          <a:stretch/>
        </p:blipFill>
        <p:spPr>
          <a:xfrm>
            <a:off x="5410200" y="1295400"/>
            <a:ext cx="3300412" cy="41576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9" name="Google Shape;199;p25"/>
          <p:cNvPicPr preferRelativeResize="0"/>
          <p:nvPr/>
        </p:nvPicPr>
        <p:blipFill rotWithShape="1">
          <a:blip r:embed="rId3">
            <a:alphaModFix/>
          </a:blip>
          <a:srcRect/>
          <a:stretch/>
        </p:blipFill>
        <p:spPr>
          <a:xfrm>
            <a:off x="2652711" y="1612900"/>
            <a:ext cx="4124325" cy="3915611"/>
          </a:xfrm>
          <a:prstGeom prst="rect">
            <a:avLst/>
          </a:prstGeom>
          <a:noFill/>
          <a:ln>
            <a:noFill/>
          </a:ln>
        </p:spPr>
      </p:pic>
      <p:sp>
        <p:nvSpPr>
          <p:cNvPr id="194" name="Google Shape;194;p2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dirty="0">
                <a:solidFill>
                  <a:schemeClr val="lt1"/>
                </a:solidFill>
                <a:latin typeface="Arial"/>
                <a:ea typeface="Arial"/>
                <a:cs typeface="Arial"/>
                <a:sym typeface="Arial"/>
              </a:rPr>
              <a:t>Salud reproductiva</a:t>
            </a:r>
          </a:p>
        </p:txBody>
      </p:sp>
      <p:sp>
        <p:nvSpPr>
          <p:cNvPr id="195" name="Google Shape;195;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dirty="0">
                <a:solidFill>
                  <a:schemeClr val="dk1"/>
                </a:solidFill>
                <a:latin typeface="Arial"/>
                <a:ea typeface="Arial"/>
                <a:cs typeface="Arial"/>
                <a:sym typeface="Arial"/>
              </a:rPr>
              <a:t>Influencias en la salud reproductiva</a:t>
            </a:r>
          </a:p>
        </p:txBody>
      </p:sp>
      <p:sp>
        <p:nvSpPr>
          <p:cNvPr id="196" name="Google Shape;196;p25"/>
          <p:cNvSpPr txBox="1">
            <a:spLocks noGrp="1"/>
          </p:cNvSpPr>
          <p:nvPr>
            <p:ph type="body" idx="1"/>
          </p:nvPr>
        </p:nvSpPr>
        <p:spPr>
          <a:xfrm>
            <a:off x="192086" y="1612900"/>
            <a:ext cx="3133925" cy="1744661"/>
          </a:xfrm>
          <a:prstGeom prst="rect">
            <a:avLst/>
          </a:prstGeom>
          <a:noFill/>
          <a:ln>
            <a:noFill/>
          </a:ln>
        </p:spPr>
        <p:txBody>
          <a:bodyPr spcFirstLastPara="1" wrap="square" lIns="91425" tIns="45700" rIns="91425" bIns="45700" anchor="t" anchorCtr="0">
            <a:noAutofit/>
          </a:bodyPr>
          <a:lstStyle/>
          <a:p>
            <a:pPr marL="342900">
              <a:spcBef>
                <a:spcPts val="0"/>
              </a:spcBef>
              <a:buClr>
                <a:srgbClr val="C00000"/>
              </a:buClr>
              <a:buSzPct val="100000"/>
              <a:buFont typeface="Wingdings" panose="05000000000000000000" pitchFamily="2" charset="2"/>
              <a:buChar char="§"/>
            </a:pPr>
            <a:r>
              <a:rPr lang="es-US" sz="2000" b="0" i="0" u="none" dirty="0">
                <a:solidFill>
                  <a:srgbClr val="000000"/>
                </a:solidFill>
                <a:latin typeface="Arial"/>
                <a:ea typeface="Arial"/>
                <a:cs typeface="Arial"/>
                <a:sym typeface="Arial"/>
              </a:rPr>
              <a:t>Acceso a </a:t>
            </a:r>
            <a:br>
              <a:rPr lang="es-US" sz="2000" b="0" i="0" u="none" dirty="0">
                <a:solidFill>
                  <a:srgbClr val="000000"/>
                </a:solidFill>
                <a:latin typeface="Arial"/>
                <a:ea typeface="Arial"/>
                <a:cs typeface="Arial"/>
                <a:sym typeface="Arial"/>
              </a:rPr>
            </a:br>
            <a:r>
              <a:rPr lang="es-US" sz="2000" b="0" i="0" u="none" dirty="0">
                <a:solidFill>
                  <a:srgbClr val="000000"/>
                </a:solidFill>
                <a:latin typeface="Arial"/>
                <a:ea typeface="Arial"/>
                <a:cs typeface="Arial"/>
                <a:sym typeface="Arial"/>
              </a:rPr>
              <a:t>los recursos</a:t>
            </a:r>
          </a:p>
          <a:p>
            <a:pPr marL="342900">
              <a:spcBef>
                <a:spcPts val="0"/>
              </a:spcBef>
              <a:buClr>
                <a:srgbClr val="C00000"/>
              </a:buClr>
              <a:buSzPct val="100000"/>
              <a:buFont typeface="Wingdings" panose="05000000000000000000" pitchFamily="2" charset="2"/>
              <a:buChar char="§"/>
            </a:pPr>
            <a:r>
              <a:rPr lang="es-US" sz="2000" b="0" i="0" u="none" dirty="0">
                <a:solidFill>
                  <a:srgbClr val="000000"/>
                </a:solidFill>
                <a:latin typeface="Arial"/>
                <a:ea typeface="Arial"/>
                <a:cs typeface="Arial"/>
                <a:sym typeface="Arial"/>
              </a:rPr>
              <a:t>Discriminación</a:t>
            </a:r>
          </a:p>
          <a:p>
            <a:pPr marL="342900">
              <a:spcBef>
                <a:spcPts val="0"/>
              </a:spcBef>
              <a:buClr>
                <a:srgbClr val="C00000"/>
              </a:buClr>
              <a:buSzPct val="100000"/>
              <a:buFont typeface="Wingdings" panose="05000000000000000000" pitchFamily="2" charset="2"/>
              <a:buChar char="§"/>
            </a:pPr>
            <a:r>
              <a:rPr lang="es-US" sz="2000" b="0" i="0" u="none" dirty="0">
                <a:solidFill>
                  <a:srgbClr val="000000"/>
                </a:solidFill>
                <a:latin typeface="Arial"/>
                <a:ea typeface="Arial"/>
                <a:cs typeface="Arial"/>
                <a:sym typeface="Arial"/>
              </a:rPr>
              <a:t>Orientación sexual </a:t>
            </a:r>
          </a:p>
          <a:p>
            <a:pPr marL="342900">
              <a:spcBef>
                <a:spcPts val="0"/>
              </a:spcBef>
              <a:buClr>
                <a:srgbClr val="C00000"/>
              </a:buClr>
              <a:buSzPct val="100000"/>
              <a:buFont typeface="Wingdings" panose="05000000000000000000" pitchFamily="2" charset="2"/>
              <a:buChar char="§"/>
            </a:pPr>
            <a:r>
              <a:rPr lang="es-US" sz="2000" b="0" i="0" u="none" dirty="0">
                <a:solidFill>
                  <a:srgbClr val="000000"/>
                </a:solidFill>
                <a:latin typeface="Arial"/>
                <a:ea typeface="Arial"/>
                <a:cs typeface="Arial"/>
                <a:sym typeface="Arial"/>
              </a:rPr>
              <a:t>Vecindario</a:t>
            </a:r>
          </a:p>
          <a:p>
            <a:pPr marL="342900" lvl="0" indent="-342900" algn="l" rtl="0">
              <a:lnSpc>
                <a:spcPct val="100000"/>
              </a:lnSpc>
              <a:spcBef>
                <a:spcPts val="480"/>
              </a:spcBef>
              <a:spcAft>
                <a:spcPts val="0"/>
              </a:spcAft>
              <a:buSzPts val="2400"/>
              <a:buNone/>
            </a:pPr>
            <a:br>
              <a:rPr lang="es-US" sz="2400" b="0" i="0" u="none" dirty="0">
                <a:solidFill>
                  <a:schemeClr val="dk1"/>
                </a:solidFill>
                <a:latin typeface="Arial"/>
                <a:ea typeface="Arial"/>
                <a:cs typeface="Arial"/>
                <a:sym typeface="Arial"/>
              </a:rPr>
            </a:br>
            <a:endParaRPr lang="es-US" sz="2400" b="0" i="0" u="none" dirty="0">
              <a:solidFill>
                <a:schemeClr val="dk1"/>
              </a:solidFill>
              <a:latin typeface="Arial"/>
              <a:ea typeface="Arial"/>
              <a:cs typeface="Arial"/>
              <a:sym typeface="Arial"/>
            </a:endParaRPr>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97" name="Google Shape;197;p25"/>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98" name="Google Shape;198;p25"/>
          <p:cNvSpPr txBox="1"/>
          <p:nvPr/>
        </p:nvSpPr>
        <p:spPr>
          <a:xfrm>
            <a:off x="184150" y="3522661"/>
            <a:ext cx="2667000" cy="18716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ct val="100000"/>
              <a:buFont typeface="Noto Sans Symbols"/>
              <a:buChar char="▪"/>
            </a:pPr>
            <a:r>
              <a:rPr lang="es-US" sz="2000" b="0" i="0" u="none">
                <a:solidFill>
                  <a:srgbClr val="000000"/>
                </a:solidFill>
                <a:latin typeface="Arial"/>
                <a:ea typeface="Arial"/>
                <a:cs typeface="Arial"/>
                <a:sym typeface="Arial"/>
              </a:rPr>
              <a:t>Normas sociales</a:t>
            </a:r>
          </a:p>
          <a:p>
            <a:pPr marL="342900" marR="0" lvl="0" indent="-342900" algn="l" rtl="0">
              <a:lnSpc>
                <a:spcPct val="100000"/>
              </a:lnSpc>
              <a:spcBef>
                <a:spcPts val="0"/>
              </a:spcBef>
              <a:spcAft>
                <a:spcPts val="0"/>
              </a:spcAft>
              <a:buClr>
                <a:srgbClr val="C00000"/>
              </a:buClr>
              <a:buSzPct val="100000"/>
              <a:buFont typeface="Noto Sans Symbols"/>
              <a:buChar char="▪"/>
            </a:pPr>
            <a:r>
              <a:rPr lang="es-US" sz="2000" b="0" i="0" u="none">
                <a:solidFill>
                  <a:srgbClr val="000000"/>
                </a:solidFill>
                <a:latin typeface="Arial"/>
                <a:ea typeface="Arial"/>
                <a:cs typeface="Arial"/>
                <a:sym typeface="Arial"/>
              </a:rPr>
              <a:t>Educación</a:t>
            </a:r>
          </a:p>
          <a:p>
            <a:pPr marL="342900" marR="0" lvl="0" indent="-342900" algn="l" rtl="0">
              <a:lnSpc>
                <a:spcPct val="100000"/>
              </a:lnSpc>
              <a:spcBef>
                <a:spcPts val="0"/>
              </a:spcBef>
              <a:spcAft>
                <a:spcPts val="0"/>
              </a:spcAft>
              <a:buClr>
                <a:srgbClr val="C00000"/>
              </a:buClr>
              <a:buSzPct val="100000"/>
              <a:buFont typeface="Noto Sans Symbols"/>
              <a:buChar char="▪"/>
            </a:pPr>
            <a:r>
              <a:rPr lang="es-US" sz="2000" b="0" i="0" u="none">
                <a:solidFill>
                  <a:srgbClr val="000000"/>
                </a:solidFill>
                <a:latin typeface="Arial"/>
                <a:ea typeface="Arial"/>
                <a:cs typeface="Arial"/>
                <a:sym typeface="Arial"/>
              </a:rPr>
              <a:t>Ingresos</a:t>
            </a:r>
          </a:p>
          <a:p>
            <a:pPr marL="342900" marR="0" lvl="0" indent="-342900" algn="l" rtl="0">
              <a:lnSpc>
                <a:spcPct val="100000"/>
              </a:lnSpc>
              <a:spcBef>
                <a:spcPts val="0"/>
              </a:spcBef>
              <a:spcAft>
                <a:spcPts val="0"/>
              </a:spcAft>
              <a:buClr>
                <a:srgbClr val="C00000"/>
              </a:buClr>
              <a:buSzPct val="100000"/>
              <a:buFont typeface="Noto Sans Symbols"/>
              <a:buChar char="▪"/>
            </a:pPr>
            <a:r>
              <a:rPr lang="es-US" sz="2000" b="0" i="0" u="none">
                <a:solidFill>
                  <a:srgbClr val="000000"/>
                </a:solidFill>
                <a:latin typeface="Arial"/>
                <a:ea typeface="Arial"/>
                <a:cs typeface="Arial"/>
                <a:sym typeface="Arial"/>
              </a:rPr>
              <a:t>Prevalencia existente</a:t>
            </a:r>
          </a:p>
          <a:p>
            <a:pPr marL="342900" marR="0" lvl="0" indent="-342900" algn="l" rtl="0">
              <a:lnSpc>
                <a:spcPct val="100000"/>
              </a:lnSpc>
              <a:spcBef>
                <a:spcPts val="480"/>
              </a:spcBef>
              <a:spcAft>
                <a:spcPts val="0"/>
              </a:spcAft>
              <a:buClr>
                <a:schemeClr val="dk1"/>
              </a:buClr>
              <a:buSzPts val="2400"/>
              <a:buFont typeface="Arial"/>
              <a:buNone/>
            </a:pPr>
            <a:br>
              <a:rPr lang="es-US" sz="2400" b="0" i="0" u="none">
                <a:solidFill>
                  <a:schemeClr val="dk1"/>
                </a:solidFill>
                <a:latin typeface="Arial"/>
                <a:ea typeface="Arial"/>
                <a:cs typeface="Arial"/>
                <a:sym typeface="Arial"/>
              </a:rPr>
            </a:br>
            <a:endParaRPr lang="es-US"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200" name="Google Shape;200;p25"/>
          <p:cNvSpPr txBox="1"/>
          <p:nvPr/>
        </p:nvSpPr>
        <p:spPr>
          <a:xfrm>
            <a:off x="4079995" y="3259136"/>
            <a:ext cx="1285875"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s-US" sz="1200" b="1" i="0" u="none">
                <a:solidFill>
                  <a:schemeClr val="bg1">
                    <a:lumMod val="95000"/>
                  </a:schemeClr>
                </a:solidFill>
                <a:sym typeface="Arial"/>
              </a:rPr>
              <a:t>Tengo poco control sobre mi vida</a:t>
            </a:r>
          </a:p>
        </p:txBody>
      </p:sp>
      <p:sp>
        <p:nvSpPr>
          <p:cNvPr id="201" name="Google Shape;201;p25"/>
          <p:cNvSpPr txBox="1"/>
          <p:nvPr/>
        </p:nvSpPr>
        <p:spPr>
          <a:xfrm>
            <a:off x="3924500" y="2731295"/>
            <a:ext cx="1541583" cy="461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s-US" sz="1200" b="1" i="0" u="none" dirty="0">
                <a:solidFill>
                  <a:schemeClr val="bg1">
                    <a:lumMod val="95000"/>
                  </a:schemeClr>
                </a:solidFill>
                <a:sym typeface="Arial"/>
              </a:rPr>
              <a:t>Con suerte no me va a pasar a mí</a:t>
            </a:r>
          </a:p>
        </p:txBody>
      </p:sp>
      <p:sp>
        <p:nvSpPr>
          <p:cNvPr id="202" name="Google Shape;202;p25"/>
          <p:cNvSpPr txBox="1"/>
          <p:nvPr/>
        </p:nvSpPr>
        <p:spPr>
          <a:xfrm>
            <a:off x="3660075" y="2018606"/>
            <a:ext cx="1890713" cy="6905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s-US" sz="1200" b="1" i="0" u="none" dirty="0">
                <a:solidFill>
                  <a:schemeClr val="bg1">
                    <a:lumMod val="95000"/>
                  </a:schemeClr>
                </a:solidFill>
                <a:sym typeface="Arial"/>
              </a:rPr>
              <a:t>¿Por qué molestarse? Es demasiado</a:t>
            </a:r>
          </a:p>
        </p:txBody>
      </p:sp>
      <p:cxnSp>
        <p:nvCxnSpPr>
          <p:cNvPr id="203" name="Google Shape;203;p25"/>
          <p:cNvCxnSpPr/>
          <p:nvPr/>
        </p:nvCxnSpPr>
        <p:spPr>
          <a:xfrm>
            <a:off x="4860925" y="3733800"/>
            <a:ext cx="2819400" cy="0"/>
          </a:xfrm>
          <a:prstGeom prst="straightConnector1">
            <a:avLst/>
          </a:prstGeom>
          <a:solidFill>
            <a:schemeClr val="accent1"/>
          </a:solidFill>
          <a:ln w="9525" cap="flat" cmpd="sng">
            <a:solidFill>
              <a:schemeClr val="dk1"/>
            </a:solidFill>
            <a:prstDash val="solid"/>
            <a:miter lim="800000"/>
            <a:headEnd type="none" w="med" len="med"/>
            <a:tailEnd type="triangle" w="med" len="med"/>
          </a:ln>
        </p:spPr>
      </p:cxnSp>
      <p:cxnSp>
        <p:nvCxnSpPr>
          <p:cNvPr id="204" name="Google Shape;204;p25"/>
          <p:cNvCxnSpPr/>
          <p:nvPr/>
        </p:nvCxnSpPr>
        <p:spPr>
          <a:xfrm rot="10800000" flipH="1">
            <a:off x="5089525" y="2590800"/>
            <a:ext cx="2286000" cy="588962"/>
          </a:xfrm>
          <a:prstGeom prst="straightConnector1">
            <a:avLst/>
          </a:prstGeom>
          <a:solidFill>
            <a:schemeClr val="accent1"/>
          </a:solidFill>
          <a:ln w="9525" cap="flat" cmpd="sng">
            <a:solidFill>
              <a:schemeClr val="dk1"/>
            </a:solidFill>
            <a:prstDash val="solid"/>
            <a:miter lim="800000"/>
            <a:headEnd type="none" w="med" len="med"/>
            <a:tailEnd type="triangle" w="med" len="med"/>
          </a:ln>
        </p:spPr>
      </p:cxnSp>
      <p:cxnSp>
        <p:nvCxnSpPr>
          <p:cNvPr id="205" name="Google Shape;205;p25"/>
          <p:cNvCxnSpPr/>
          <p:nvPr/>
        </p:nvCxnSpPr>
        <p:spPr>
          <a:xfrm rot="10800000" flipH="1">
            <a:off x="5216525" y="1651000"/>
            <a:ext cx="1016000" cy="836612"/>
          </a:xfrm>
          <a:prstGeom prst="straightConnector1">
            <a:avLst/>
          </a:prstGeom>
          <a:solidFill>
            <a:schemeClr val="accent1"/>
          </a:solidFill>
          <a:ln w="9525" cap="flat" cmpd="sng">
            <a:solidFill>
              <a:schemeClr val="dk1"/>
            </a:solidFill>
            <a:prstDash val="solid"/>
            <a:miter lim="800000"/>
            <a:headEnd type="none" w="med" len="med"/>
            <a:tailEnd type="triangle" w="med" len="med"/>
          </a:ln>
        </p:spPr>
      </p:cxnSp>
      <p:sp>
        <p:nvSpPr>
          <p:cNvPr id="206" name="Google Shape;206;p25"/>
          <p:cNvSpPr txBox="1"/>
          <p:nvPr/>
        </p:nvSpPr>
        <p:spPr>
          <a:xfrm>
            <a:off x="6037262" y="1419225"/>
            <a:ext cx="1781175"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s-US" sz="2000" b="1" i="0" u="none">
                <a:solidFill>
                  <a:schemeClr val="dk1"/>
                </a:solidFill>
                <a:latin typeface="Arial"/>
                <a:ea typeface="Arial"/>
                <a:cs typeface="Arial"/>
                <a:sym typeface="Arial"/>
              </a:rPr>
              <a:t>Actitudes</a:t>
            </a:r>
          </a:p>
        </p:txBody>
      </p:sp>
      <p:sp>
        <p:nvSpPr>
          <p:cNvPr id="207" name="Google Shape;207;p25"/>
          <p:cNvSpPr txBox="1"/>
          <p:nvPr/>
        </p:nvSpPr>
        <p:spPr>
          <a:xfrm>
            <a:off x="7110730" y="2436876"/>
            <a:ext cx="1782762"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s-US" sz="2000" b="1" i="0" u="none" dirty="0">
                <a:solidFill>
                  <a:schemeClr val="dk1"/>
                </a:solidFill>
                <a:latin typeface="Arial"/>
                <a:ea typeface="Arial"/>
                <a:cs typeface="Arial"/>
                <a:sym typeface="Arial"/>
              </a:rPr>
              <a:t>Creencias</a:t>
            </a:r>
          </a:p>
        </p:txBody>
      </p:sp>
      <p:sp>
        <p:nvSpPr>
          <p:cNvPr id="208" name="Google Shape;208;p25"/>
          <p:cNvSpPr txBox="1"/>
          <p:nvPr/>
        </p:nvSpPr>
        <p:spPr>
          <a:xfrm>
            <a:off x="7359650" y="3568700"/>
            <a:ext cx="1781175"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s-US" sz="2000" b="1" i="0" u="none">
                <a:solidFill>
                  <a:schemeClr val="dk1"/>
                </a:solidFill>
                <a:latin typeface="Arial"/>
                <a:ea typeface="Arial"/>
                <a:cs typeface="Arial"/>
                <a:sym typeface="Arial"/>
              </a:rPr>
              <a:t>Valores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822A40-DF63-3D46-81AE-2372AD332907}"/>
              </a:ext>
            </a:extLst>
          </p:cNvPr>
          <p:cNvSpPr>
            <a:spLocks noGrp="1"/>
          </p:cNvSpPr>
          <p:nvPr>
            <p:ph type="title"/>
          </p:nvPr>
        </p:nvSpPr>
        <p:spPr>
          <a:xfrm>
            <a:off x="0" y="3124200"/>
            <a:ext cx="9144000" cy="1143000"/>
          </a:xfrm>
        </p:spPr>
        <p:txBody>
          <a:bodyPr>
            <a:normAutofit/>
          </a:bodyPr>
          <a:lstStyle/>
          <a:p>
            <a:pPr>
              <a:defRPr/>
            </a:pPr>
            <a:r>
              <a:rPr lang="es-US" b="1" dirty="0">
                <a:latin typeface="+mj-lt"/>
                <a:cs typeface="Arial" panose="020B0604020202020204" pitchFamily="34" charset="0"/>
              </a:rPr>
              <a:t>ACTIVIDAD: PICTIONARY </a:t>
            </a:r>
            <a:br>
              <a:rPr lang="es-US" b="1" dirty="0">
                <a:latin typeface="+mj-lt"/>
                <a:cs typeface="Arial" panose="020B0604020202020204" pitchFamily="34" charset="0"/>
              </a:rPr>
            </a:br>
            <a:r>
              <a:rPr lang="es-US" b="1" dirty="0">
                <a:latin typeface="+mj-lt"/>
                <a:cs typeface="Arial" panose="020B0604020202020204" pitchFamily="34" charset="0"/>
              </a:rPr>
              <a:t>DE SALUD REPRODUCTIVA</a:t>
            </a:r>
          </a:p>
        </p:txBody>
      </p:sp>
    </p:spTree>
    <p:extLst>
      <p:ext uri="{BB962C8B-B14F-4D97-AF65-F5344CB8AC3E}">
        <p14:creationId xmlns:p14="http://schemas.microsoft.com/office/powerpoint/2010/main" val="57939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Salud reproductiva</a:t>
            </a:r>
          </a:p>
        </p:txBody>
      </p:sp>
      <p:sp>
        <p:nvSpPr>
          <p:cNvPr id="215" name="Google Shape;215;p26"/>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18" name="Google Shape;218;p26"/>
          <p:cNvSpPr txBox="1"/>
          <p:nvPr/>
        </p:nvSpPr>
        <p:spPr>
          <a:xfrm>
            <a:off x="1053373" y="4824412"/>
            <a:ext cx="2870200" cy="350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US" sz="2400" b="0" i="0" u="none">
                <a:solidFill>
                  <a:srgbClr val="000000"/>
                </a:solidFill>
                <a:latin typeface="Arial"/>
                <a:ea typeface="Arial"/>
                <a:cs typeface="Arial"/>
                <a:sym typeface="Arial"/>
              </a:rPr>
              <a:t>Darius Jenkins/DJ</a:t>
            </a:r>
          </a:p>
        </p:txBody>
      </p:sp>
      <p:sp>
        <p:nvSpPr>
          <p:cNvPr id="219" name="Google Shape;219;p26"/>
          <p:cNvSpPr txBox="1"/>
          <p:nvPr/>
        </p:nvSpPr>
        <p:spPr>
          <a:xfrm flipH="1">
            <a:off x="6113416" y="4562474"/>
            <a:ext cx="1266825" cy="612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s-US" sz="1800" b="0" i="0" u="none">
                <a:solidFill>
                  <a:srgbClr val="000000"/>
                </a:solidFill>
                <a:latin typeface="Calibri"/>
                <a:ea typeface="Calibri"/>
                <a:cs typeface="Calibri"/>
                <a:sym typeface="Calibri"/>
              </a:rPr>
              <a:t>   </a:t>
            </a:r>
            <a:br>
              <a:rPr lang="es-US" sz="1800" b="0" i="0" u="none">
                <a:solidFill>
                  <a:srgbClr val="000000"/>
                </a:solidFill>
                <a:latin typeface="Calibri"/>
                <a:ea typeface="Calibri"/>
                <a:cs typeface="Calibri"/>
                <a:sym typeface="Calibri"/>
              </a:rPr>
            </a:br>
            <a:r>
              <a:rPr lang="es-US" sz="2400" b="0" i="0" u="none">
                <a:solidFill>
                  <a:srgbClr val="000000"/>
                </a:solidFill>
                <a:latin typeface="Arial"/>
                <a:ea typeface="Arial"/>
                <a:cs typeface="Arial"/>
                <a:sym typeface="Arial"/>
              </a:rPr>
              <a:t>Andrew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24427"/>
            <a:ext cx="3735997" cy="24906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504" y="1625342"/>
            <a:ext cx="2364651" cy="28888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Salud reproductiva</a:t>
            </a:r>
          </a:p>
        </p:txBody>
      </p:sp>
      <p:sp>
        <p:nvSpPr>
          <p:cNvPr id="226" name="Google Shape;226;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Resumen</a:t>
            </a:r>
          </a:p>
        </p:txBody>
      </p:sp>
      <p:sp>
        <p:nvSpPr>
          <p:cNvPr id="227" name="Google Shape;227;p27"/>
          <p:cNvSpPr txBox="1">
            <a:spLocks noGrp="1"/>
          </p:cNvSpPr>
          <p:nvPr>
            <p:ph type="body" idx="1"/>
          </p:nvPr>
        </p:nvSpPr>
        <p:spPr>
          <a:xfrm>
            <a:off x="609600" y="1289304"/>
            <a:ext cx="7924800" cy="399252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CC0000"/>
              </a:buClr>
              <a:buSzPts val="2000"/>
              <a:buFont typeface="Noto Sans Symbols"/>
              <a:buChar char="▪"/>
            </a:pPr>
            <a:r>
              <a:rPr lang="es-US" sz="2000" b="0" i="0" u="none" dirty="0">
                <a:solidFill>
                  <a:schemeClr val="dk1"/>
                </a:solidFill>
                <a:latin typeface="Arial"/>
                <a:ea typeface="Arial"/>
                <a:cs typeface="Arial"/>
                <a:sym typeface="Arial"/>
              </a:rPr>
              <a:t>La función de la CHW es reconocer que la sexualidad es una parte buena y placentera de la vida humana y hacer hincapié </a:t>
            </a:r>
            <a:br>
              <a:rPr lang="es-US" sz="2000" b="0" i="0" u="none" dirty="0">
                <a:solidFill>
                  <a:schemeClr val="dk1"/>
                </a:solidFill>
                <a:latin typeface="Arial"/>
                <a:ea typeface="Arial"/>
                <a:cs typeface="Arial"/>
                <a:sym typeface="Arial"/>
              </a:rPr>
            </a:br>
            <a:r>
              <a:rPr lang="es-US" sz="2000" b="0" i="0" u="none" dirty="0">
                <a:solidFill>
                  <a:schemeClr val="dk1"/>
                </a:solidFill>
                <a:latin typeface="Arial"/>
                <a:ea typeface="Arial"/>
                <a:cs typeface="Arial"/>
                <a:sym typeface="Arial"/>
              </a:rPr>
              <a:t>en la salud reproductiva y en el bienestar. </a:t>
            </a:r>
          </a:p>
          <a:p>
            <a:pPr marL="342900" lvl="0" indent="-342900" algn="l" rtl="0">
              <a:lnSpc>
                <a:spcPct val="100000"/>
              </a:lnSpc>
              <a:spcBef>
                <a:spcPts val="400"/>
              </a:spcBef>
              <a:spcAft>
                <a:spcPts val="0"/>
              </a:spcAft>
              <a:buClr>
                <a:srgbClr val="CC0000"/>
              </a:buClr>
              <a:buSzPts val="2000"/>
              <a:buFont typeface="Noto Sans Symbols"/>
              <a:buChar char="▪"/>
            </a:pPr>
            <a:r>
              <a:rPr lang="es-US" sz="2000" b="0" i="0" u="none" dirty="0">
                <a:solidFill>
                  <a:schemeClr val="dk1"/>
                </a:solidFill>
                <a:latin typeface="Arial"/>
                <a:ea typeface="Arial"/>
                <a:cs typeface="Arial"/>
                <a:sym typeface="Arial"/>
              </a:rPr>
              <a:t>La intimidad sexual y el placer son aspectos importantes de la salud reproductiva. </a:t>
            </a:r>
          </a:p>
          <a:p>
            <a:pPr marL="342900" lvl="0" indent="-342900" algn="l" rtl="0">
              <a:lnSpc>
                <a:spcPct val="100000"/>
              </a:lnSpc>
              <a:spcBef>
                <a:spcPts val="400"/>
              </a:spcBef>
              <a:spcAft>
                <a:spcPts val="0"/>
              </a:spcAft>
              <a:buClr>
                <a:srgbClr val="CC0000"/>
              </a:buClr>
              <a:buSzPts val="2000"/>
              <a:buFont typeface="Noto Sans Symbols"/>
              <a:buChar char="▪"/>
            </a:pPr>
            <a:r>
              <a:rPr lang="es-US" sz="2000" b="0" i="0" u="none" dirty="0">
                <a:solidFill>
                  <a:schemeClr val="dk1"/>
                </a:solidFill>
                <a:latin typeface="Arial"/>
                <a:ea typeface="Arial"/>
                <a:cs typeface="Arial"/>
                <a:sym typeface="Arial"/>
              </a:rPr>
              <a:t>Deben analizarse las razones comunes por las que las personas no usan condones y otros métodos de prevención para aprender más sobre la experiencia sexual del cliente y descubrir </a:t>
            </a:r>
            <a:r>
              <a:rPr lang="es-US" sz="2000" b="0" i="0" u="none">
                <a:solidFill>
                  <a:schemeClr val="dk1"/>
                </a:solidFill>
                <a:latin typeface="Arial"/>
                <a:ea typeface="Arial"/>
                <a:cs typeface="Arial"/>
                <a:sym typeface="Arial"/>
              </a:rPr>
              <a:t>cómo </a:t>
            </a:r>
            <a:br>
              <a:rPr lang="es-US" sz="2000" b="0" i="0" u="none">
                <a:solidFill>
                  <a:schemeClr val="dk1"/>
                </a:solidFill>
                <a:latin typeface="Arial"/>
                <a:ea typeface="Arial"/>
                <a:cs typeface="Arial"/>
                <a:sym typeface="Arial"/>
              </a:rPr>
            </a:br>
            <a:r>
              <a:rPr lang="es-US" sz="2000" b="0" i="0" u="none">
                <a:solidFill>
                  <a:schemeClr val="dk1"/>
                </a:solidFill>
                <a:latin typeface="Arial"/>
                <a:ea typeface="Arial"/>
                <a:cs typeface="Arial"/>
                <a:sym typeface="Arial"/>
              </a:rPr>
              <a:t>el </a:t>
            </a:r>
            <a:r>
              <a:rPr lang="es-US" sz="2000" b="0" i="0" u="none" dirty="0">
                <a:solidFill>
                  <a:schemeClr val="dk1"/>
                </a:solidFill>
                <a:latin typeface="Arial"/>
                <a:ea typeface="Arial"/>
                <a:cs typeface="Arial"/>
                <a:sym typeface="Arial"/>
              </a:rPr>
              <a:t>cliente puede continuar disfrutando de su experiencia sexual mientras mejora su propia salud reproductiva y las de las personas con las que tiene relaciones íntimas. </a:t>
            </a:r>
          </a:p>
          <a:p>
            <a:pPr marL="342900" lvl="0" indent="-342900" algn="l" rtl="0">
              <a:lnSpc>
                <a:spcPct val="100000"/>
              </a:lnSpc>
              <a:spcBef>
                <a:spcPts val="400"/>
              </a:spcBef>
              <a:spcAft>
                <a:spcPts val="0"/>
              </a:spcAft>
              <a:buClr>
                <a:srgbClr val="CC0000"/>
              </a:buClr>
              <a:buSzPts val="2000"/>
              <a:buFont typeface="Noto Sans Symbols"/>
              <a:buChar char="▪"/>
            </a:pPr>
            <a:r>
              <a:rPr lang="es-US" sz="2000" b="0" i="0" u="none" dirty="0">
                <a:solidFill>
                  <a:schemeClr val="dk1"/>
                </a:solidFill>
                <a:latin typeface="Arial"/>
                <a:ea typeface="Arial"/>
                <a:cs typeface="Arial"/>
                <a:sym typeface="Arial"/>
              </a:rPr>
              <a:t>Esto se hace posible cuando uno escucha, resume y apoya objetivos pequeños y alcanzables.</a:t>
            </a:r>
          </a:p>
          <a:p>
            <a:pPr marL="342900" lvl="0" indent="-342900" algn="l" rtl="0">
              <a:lnSpc>
                <a:spcPct val="100000"/>
              </a:lnSpc>
              <a:spcBef>
                <a:spcPts val="480"/>
              </a:spcBef>
              <a:spcAft>
                <a:spcPts val="0"/>
              </a:spcAft>
              <a:buSzPts val="2400"/>
              <a:buNone/>
            </a:pPr>
            <a:br>
              <a:rPr lang="es-US" sz="2400" b="0" i="0" u="none" dirty="0">
                <a:solidFill>
                  <a:schemeClr val="dk1"/>
                </a:solidFill>
                <a:latin typeface="Arial"/>
                <a:ea typeface="Arial"/>
                <a:cs typeface="Arial"/>
                <a:sym typeface="Arial"/>
              </a:rPr>
            </a:br>
            <a:endParaRPr lang="es-US" sz="2400" b="0" i="0" u="none" dirty="0">
              <a:solidFill>
                <a:schemeClr val="dk1"/>
              </a:solidFill>
              <a:latin typeface="Arial"/>
              <a:ea typeface="Arial"/>
              <a:cs typeface="Arial"/>
              <a:sym typeface="Arial"/>
            </a:endParaRPr>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228" name="Google Shape;228;p27"/>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933</Words>
  <Application>Microsoft Office PowerPoint</Application>
  <PresentationFormat>Presentación en pantalla (4:3)</PresentationFormat>
  <Paragraphs>82</Paragraphs>
  <Slides>8</Slides>
  <Notes>8</Notes>
  <HiddenSlides>0</HiddenSlides>
  <MMClips>0</MMClips>
  <ScaleCrop>false</ScaleCrop>
  <HeadingPairs>
    <vt:vector size="6" baseType="variant">
      <vt:variant>
        <vt:lpstr>Fuentes usadas</vt:lpstr>
      </vt:variant>
      <vt:variant>
        <vt:i4>4</vt:i4>
      </vt:variant>
      <vt:variant>
        <vt:lpstr>Tema</vt:lpstr>
      </vt:variant>
      <vt:variant>
        <vt:i4>7</vt:i4>
      </vt:variant>
      <vt:variant>
        <vt:lpstr>Títulos de diapositiva</vt:lpstr>
      </vt:variant>
      <vt:variant>
        <vt:i4>8</vt:i4>
      </vt:variant>
    </vt:vector>
  </HeadingPairs>
  <TitlesOfParts>
    <vt:vector size="19" baseType="lpstr">
      <vt:lpstr>Arial</vt:lpstr>
      <vt:lpstr>Calibri</vt:lpstr>
      <vt:lpstr>Noto Sans Symbols</vt:lpstr>
      <vt:lpstr>Wingdings</vt:lpstr>
      <vt:lpstr>1_Blank Presentation</vt:lpstr>
      <vt:lpstr>2_Blank Presentation</vt:lpstr>
      <vt:lpstr>Blank Presentation</vt:lpstr>
      <vt:lpstr>3_Blank Presentation</vt:lpstr>
      <vt:lpstr>5_Blank Presentation</vt:lpstr>
      <vt:lpstr>6_Blank Presentation</vt:lpstr>
      <vt:lpstr>7_Blank Presentation</vt:lpstr>
      <vt:lpstr>Salud reproductiva  </vt:lpstr>
      <vt:lpstr>Objetivos</vt:lpstr>
      <vt:lpstr>Salud reproductiva</vt:lpstr>
      <vt:lpstr>Educación sexual </vt:lpstr>
      <vt:lpstr>Influencias en la salud reproductiva</vt:lpstr>
      <vt:lpstr>ACTIVIDAD: PICTIONARY  DE SALUD REPRODUCTIVA</vt:lpstr>
      <vt:lpstr>Presentación de PowerPoint</vt:lpstr>
      <vt:lpstr>Resumen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dc:title>
  <dc:creator>DS1</dc:creator>
  <cp:lastModifiedBy>DS1</cp:lastModifiedBy>
  <cp:revision>19</cp:revision>
  <dcterms:modified xsi:type="dcterms:W3CDTF">2020-05-05T20:21:23Z</dcterms:modified>
</cp:coreProperties>
</file>