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Josefin Sans" panose="00000500000000000000" pitchFamily="2" charset="0"/>
      <p:regular r:id="rId37"/>
      <p:bold r:id="rId38"/>
      <p:italic r:id="rId39"/>
      <p:boldItalic r:id="rId40"/>
    </p:embeddedFont>
    <p:embeddedFont>
      <p:font typeface="Josefin Sans SemiBold" panose="020B0604020202020204" charset="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iNLDDf70sUrWM+TYJDzVJNtmHg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365F41-E488-4C17-811D-A7153DB9FD45}">
  <a:tblStyle styleId="{2C365F41-E488-4C17-811D-A7153DB9FD45}"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00" autoAdjust="0"/>
  </p:normalViewPr>
  <p:slideViewPr>
    <p:cSldViewPr snapToGrid="0">
      <p:cViewPr varScale="1">
        <p:scale>
          <a:sx n="67" d="100"/>
          <a:sy n="67" d="100"/>
        </p:scale>
        <p:origin x="72" y="24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47793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64169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a:p>
            <a:pPr marL="0" lvl="0" indent="0" algn="l" rtl="0">
              <a:spcBef>
                <a:spcPts val="0"/>
              </a:spcBef>
              <a:spcAft>
                <a:spcPts val="0"/>
              </a:spcAft>
              <a:buNone/>
            </a:pPr>
            <a:endParaRPr/>
          </a:p>
        </p:txBody>
      </p:sp>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12171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two types of stigma, internal and external.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Internal comes from self-judgement while external comes from what we hear from others. The results from both types can include ignorance, discrimination, violence just to name a few.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t>Internal stigma can be difficult to change because it can be rooted in our life experiences. Some people who receive an HIV diagnosis have already experienced multiple forms of oppression and discrimination based on gender, race, or sexual identity.</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External stigma can cause us to internalize the messages we get from others. For example, are you “clean” or “dirty” or “damaged”?</a:t>
            </a:r>
            <a:endParaRPr sz="1200" dirty="0"/>
          </a:p>
          <a:p>
            <a:pPr marL="0" lvl="0" indent="0" algn="l" rtl="0">
              <a:spcBef>
                <a:spcPts val="0"/>
              </a:spcBef>
              <a:spcAft>
                <a:spcPts val="0"/>
              </a:spcAft>
              <a:buNone/>
            </a:pPr>
            <a:endParaRPr dirty="0"/>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14971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272197"/>
            <a:ext cx="5486400" cy="37288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HIV and AIDS do not discriminate; people do. Let’s briefly examine 3 different levels of stigma. </a:t>
            </a:r>
            <a:endParaRPr dirty="0"/>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Individual level</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 person may experience: Ostracism, rejection, avoidance, and prejudice.</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Mandatory HIV testing of individuals without prior informed consent or confidentiality protections may occur.</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Violence can be a reality especially for the transgender community and other “high risk groups.” </a:t>
            </a:r>
            <a:endParaRPr dirty="0"/>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Organization/institutional level</a:t>
            </a:r>
            <a:r>
              <a:rPr lang="en-US" sz="12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Organizations also bear responsibility. If a clinic has the name “AIDS” or “HIV Clinic Services,” people may choose to not visit it. If a CHW’s business card says HIV/AIDS case manager, or the clinic’s educational materials display sad photos, this may turn people away. Try to provide comfort in clinic rooms, making them warm and inviting. </a:t>
            </a:r>
            <a:endParaRPr dirty="0"/>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Societal level</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Stigma on a societal level seeks punishment by enacting laws and policies against people with HIV and AIDS, while other diseases are rarely mentioned. People with HIV face discrimination in employment, military service, housing, access to health services, and basic civil and human rights. For </a:t>
            </a:r>
            <a:r>
              <a:rPr lang="en-US" sz="1200" dirty="0"/>
              <a:t>example, the criminalization of HIV transmission and forcible segregation of HIV positive prisoners. Organizations such as the Association of Nurse in AIDS Care (ANAC ), the American Medical Association, the U.S. Conference of Mayors and many more </a:t>
            </a:r>
            <a:r>
              <a:rPr lang="en-US" sz="1200" b="0" dirty="0"/>
              <a:t>support the modernization of state HIV-specific laws and prosecutions.</a:t>
            </a:r>
            <a:endParaRPr sz="1200" b="0" i="0" u="none" strike="noStrike" cap="none" dirty="0">
              <a:solidFill>
                <a:srgbClr val="000000"/>
              </a:solidFill>
              <a:latin typeface="Calibri"/>
              <a:ea typeface="Calibri"/>
              <a:cs typeface="Calibri"/>
              <a:sym typeface="Calibri"/>
            </a:endParaRPr>
          </a:p>
          <a:p>
            <a:pPr marL="0" lvl="0" indent="0" algn="l" rtl="0">
              <a:spcBef>
                <a:spcPts val="0"/>
              </a:spcBef>
              <a:spcAft>
                <a:spcPts val="0"/>
              </a:spcAft>
              <a:buNone/>
            </a:pPr>
            <a:endParaRPr sz="1100" dirty="0"/>
          </a:p>
        </p:txBody>
      </p:sp>
      <p:sp>
        <p:nvSpPr>
          <p:cNvPr id="216" name="Google Shape;216;p12:notes"/>
          <p:cNvSpPr txBox="1">
            <a:spLocks noGrp="1"/>
          </p:cNvSpPr>
          <p:nvPr>
            <p:ph type="sldNum" idx="12"/>
          </p:nvPr>
        </p:nvSpPr>
        <p:spPr>
          <a:xfrm>
            <a:off x="3884613" y="8685214"/>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1707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1144588" y="685800"/>
            <a:ext cx="4568825" cy="34274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6" name="Google Shape;226;p13:notes"/>
          <p:cNvSpPr txBox="1">
            <a:spLocks noGrp="1"/>
          </p:cNvSpPr>
          <p:nvPr>
            <p:ph type="body" idx="1"/>
          </p:nvPr>
        </p:nvSpPr>
        <p:spPr>
          <a:xfrm>
            <a:off x="707834" y="4190752"/>
            <a:ext cx="5486400" cy="4113212"/>
          </a:xfrm>
          <a:prstGeom prst="rect">
            <a:avLst/>
          </a:prstGeom>
          <a:noFill/>
          <a:ln>
            <a:noFill/>
          </a:ln>
        </p:spPr>
        <p:txBody>
          <a:bodyPr spcFirstLastPara="1" wrap="square" lIns="88850" tIns="44400" rIns="88850" bIns="44400" anchor="t" anchorCtr="0">
            <a:noAutofit/>
          </a:bodyPr>
          <a:lstStyle/>
          <a:p>
            <a:pPr marL="0" lvl="0" indent="0" algn="l" rtl="0">
              <a:spcBef>
                <a:spcPts val="0"/>
              </a:spcBef>
              <a:spcAft>
                <a:spcPts val="0"/>
              </a:spcAft>
              <a:buClr>
                <a:schemeClr val="dk1"/>
              </a:buClr>
              <a:buSzPts val="800"/>
              <a:buFont typeface="Noto Sans Symbols"/>
              <a:buNone/>
            </a:pPr>
            <a:r>
              <a:rPr lang="en-US" sz="800" dirty="0"/>
              <a:t>Review the slide. </a:t>
            </a:r>
            <a:endParaRPr sz="800" dirty="0"/>
          </a:p>
          <a:p>
            <a:pPr marL="0" lvl="0" indent="0" algn="l" rtl="0">
              <a:spcBef>
                <a:spcPts val="0"/>
              </a:spcBef>
              <a:spcAft>
                <a:spcPts val="0"/>
              </a:spcAft>
              <a:buClr>
                <a:schemeClr val="dk1"/>
              </a:buClr>
              <a:buSzPts val="800"/>
              <a:buFont typeface="Noto Sans Symbols"/>
              <a:buNone/>
            </a:pPr>
            <a:endParaRPr sz="800" i="0" dirty="0"/>
          </a:p>
          <a:p>
            <a:pPr marL="0" lvl="0" indent="0" algn="l" rtl="0">
              <a:spcBef>
                <a:spcPts val="0"/>
              </a:spcBef>
              <a:spcAft>
                <a:spcPts val="0"/>
              </a:spcAft>
              <a:buClr>
                <a:schemeClr val="dk1"/>
              </a:buClr>
              <a:buSzPts val="800"/>
              <a:buFont typeface="Noto Sans Symbols"/>
              <a:buNone/>
            </a:pPr>
            <a:r>
              <a:rPr lang="en-US" sz="800" i="0" dirty="0"/>
              <a:t>Source: </a:t>
            </a:r>
            <a:r>
              <a:rPr lang="en-US" sz="1200" b="0" i="0" dirty="0" err="1">
                <a:solidFill>
                  <a:schemeClr val="dk1"/>
                </a:solidFill>
                <a:latin typeface="Calibri"/>
                <a:ea typeface="Calibri"/>
                <a:cs typeface="Calibri"/>
                <a:sym typeface="Calibri"/>
              </a:rPr>
              <a:t>Herek</a:t>
            </a:r>
            <a:r>
              <a:rPr lang="en-US" sz="1200" b="0" i="0" dirty="0">
                <a:solidFill>
                  <a:schemeClr val="dk1"/>
                </a:solidFill>
                <a:latin typeface="Calibri"/>
                <a:ea typeface="Calibri"/>
                <a:cs typeface="Calibri"/>
                <a:sym typeface="Calibri"/>
              </a:rPr>
              <a:t>, G. M. (1999). AIDS and stigma. </a:t>
            </a:r>
            <a:r>
              <a:rPr lang="en-US" sz="1200" b="0" i="1" dirty="0">
                <a:solidFill>
                  <a:schemeClr val="dk1"/>
                </a:solidFill>
                <a:latin typeface="Calibri"/>
                <a:ea typeface="Calibri"/>
                <a:cs typeface="Calibri"/>
                <a:sym typeface="Calibri"/>
              </a:rPr>
              <a:t>American behavioral scientist</a:t>
            </a:r>
            <a:r>
              <a:rPr lang="en-US" sz="1200" b="0" i="0" dirty="0">
                <a:solidFill>
                  <a:schemeClr val="dk1"/>
                </a:solidFill>
                <a:latin typeface="Calibri"/>
                <a:ea typeface="Calibri"/>
                <a:cs typeface="Calibri"/>
                <a:sym typeface="Calibri"/>
              </a:rPr>
              <a:t>, </a:t>
            </a:r>
            <a:r>
              <a:rPr lang="en-US" sz="1200" b="0" i="1" dirty="0">
                <a:solidFill>
                  <a:schemeClr val="dk1"/>
                </a:solidFill>
                <a:latin typeface="Calibri"/>
                <a:ea typeface="Calibri"/>
                <a:cs typeface="Calibri"/>
                <a:sym typeface="Calibri"/>
              </a:rPr>
              <a:t>42</a:t>
            </a:r>
            <a:r>
              <a:rPr lang="en-US" sz="1200" b="0" i="0" dirty="0">
                <a:solidFill>
                  <a:schemeClr val="dk1"/>
                </a:solidFill>
                <a:latin typeface="Calibri"/>
                <a:ea typeface="Calibri"/>
                <a:cs typeface="Calibri"/>
                <a:sym typeface="Calibri"/>
              </a:rPr>
              <a:t>(7), 1106-1116.</a:t>
            </a:r>
            <a:endParaRPr sz="800" i="0" dirty="0"/>
          </a:p>
          <a:p>
            <a:pPr marL="0" lvl="0" indent="0" algn="l" rtl="0">
              <a:spcBef>
                <a:spcPts val="0"/>
              </a:spcBef>
              <a:spcAft>
                <a:spcPts val="0"/>
              </a:spcAft>
              <a:buNone/>
            </a:pPr>
            <a:endParaRPr sz="800" i="1" dirty="0"/>
          </a:p>
          <a:p>
            <a:pPr marL="0" lvl="0" indent="0" algn="l" rtl="0">
              <a:spcBef>
                <a:spcPts val="0"/>
              </a:spcBef>
              <a:spcAft>
                <a:spcPts val="0"/>
              </a:spcAft>
              <a:buClr>
                <a:schemeClr val="dk1"/>
              </a:buClr>
              <a:buSzPts val="800"/>
              <a:buFont typeface="Arial"/>
              <a:buNone/>
            </a:pPr>
            <a:r>
              <a:rPr lang="en-US" sz="800" i="0" dirty="0"/>
              <a:t>When stigma is high, testing is low, fewer people know their status, fewer people disclose, and new infections rise. When stigma is low, testing increases, more people learn their status, more people disclose, and new infections drop. Unfortunately, people are sometimes stigmatized even in places they go for medical care and other services</a:t>
            </a:r>
            <a:r>
              <a:rPr lang="en-US" sz="1000" i="0" dirty="0"/>
              <a:t>.</a:t>
            </a:r>
            <a:endParaRPr sz="800" dirty="0"/>
          </a:p>
          <a:p>
            <a:pPr marL="0" lvl="0" indent="0" algn="l" rtl="0">
              <a:spcBef>
                <a:spcPts val="0"/>
              </a:spcBef>
              <a:spcAft>
                <a:spcPts val="0"/>
              </a:spcAft>
              <a:buNone/>
            </a:pPr>
            <a:endParaRPr sz="800" dirty="0"/>
          </a:p>
          <a:p>
            <a:pPr marL="0" lvl="0" indent="0" algn="l" rtl="0">
              <a:spcBef>
                <a:spcPts val="0"/>
              </a:spcBef>
              <a:spcAft>
                <a:spcPts val="0"/>
              </a:spcAft>
              <a:buNone/>
            </a:pPr>
            <a:r>
              <a:rPr lang="en-US" sz="800" dirty="0"/>
              <a:t>While access to appropriate treatment and care for individuals with HIV is generally recognized as a fundamental human right, discrimination can prevent people from getting tested and seeking or adhering to treatment and care due to the stigma associated with being HIV positive. For example in the United States, it is estimated that one in five persons with HIV is unaware of their HIV status.  HIV stigma intensifies feelings of fear and isolation for people with HIV, which can compromise engagement in care. </a:t>
            </a:r>
            <a:endParaRPr sz="800" dirty="0"/>
          </a:p>
          <a:p>
            <a:pPr marL="0" lvl="0" indent="0" algn="l" rtl="0">
              <a:spcBef>
                <a:spcPts val="0"/>
              </a:spcBef>
              <a:spcAft>
                <a:spcPts val="0"/>
              </a:spcAft>
              <a:buNone/>
            </a:pPr>
            <a:endParaRPr sz="800" dirty="0"/>
          </a:p>
          <a:p>
            <a:pPr marL="0" lvl="0" indent="0" algn="l" rtl="0">
              <a:spcBef>
                <a:spcPts val="0"/>
              </a:spcBef>
              <a:spcAft>
                <a:spcPts val="0"/>
              </a:spcAft>
              <a:buNone/>
            </a:pPr>
            <a:r>
              <a:rPr lang="en-US" sz="800" dirty="0"/>
              <a:t>Think about: </a:t>
            </a:r>
            <a:endParaRPr dirty="0"/>
          </a:p>
          <a:p>
            <a:pPr marL="0" lvl="0" indent="0" algn="l" rtl="0">
              <a:spcBef>
                <a:spcPts val="0"/>
              </a:spcBef>
              <a:spcAft>
                <a:spcPts val="0"/>
              </a:spcAft>
              <a:buClr>
                <a:schemeClr val="dk1"/>
              </a:buClr>
              <a:buSzPts val="800"/>
              <a:buFont typeface="Arial"/>
              <a:buNone/>
            </a:pPr>
            <a:r>
              <a:rPr lang="en-US" sz="800" b="1" u="none" dirty="0"/>
              <a:t>Counseling and Testing  </a:t>
            </a:r>
            <a:endParaRPr dirty="0"/>
          </a:p>
          <a:p>
            <a:pPr marL="0" lvl="0" indent="0" algn="l" rtl="0">
              <a:spcBef>
                <a:spcPts val="0"/>
              </a:spcBef>
              <a:spcAft>
                <a:spcPts val="0"/>
              </a:spcAft>
              <a:buClr>
                <a:schemeClr val="dk1"/>
              </a:buClr>
              <a:buSzPts val="800"/>
              <a:buFont typeface="Arial"/>
              <a:buNone/>
            </a:pPr>
            <a:r>
              <a:rPr lang="en-US" sz="800" dirty="0"/>
              <a:t>A person is less likely to seek HIV testing in environments where they perceive workers to be judgmental about sexual activity and drug use. The use of less stigmatizing language is important in reducing stigma and empowering people with HIV and reflect the current science and the ways that people with HIV feel about themselves. Reducing stigma can help reduce HIV transmission by increasing disclosure and encouraging HIV testing.</a:t>
            </a:r>
            <a:endParaRPr dirty="0"/>
          </a:p>
          <a:p>
            <a:pPr marL="0" lvl="0" indent="0" algn="l" rtl="0">
              <a:spcBef>
                <a:spcPts val="0"/>
              </a:spcBef>
              <a:spcAft>
                <a:spcPts val="0"/>
              </a:spcAft>
              <a:buNone/>
            </a:pPr>
            <a:endParaRPr sz="800" dirty="0"/>
          </a:p>
          <a:p>
            <a:pPr marL="0" lvl="0" indent="0" algn="l" rtl="0">
              <a:spcBef>
                <a:spcPts val="0"/>
              </a:spcBef>
              <a:spcAft>
                <a:spcPts val="0"/>
              </a:spcAft>
              <a:buClr>
                <a:schemeClr val="dk1"/>
              </a:buClr>
              <a:buSzPts val="800"/>
              <a:buFont typeface="Noto Sans Symbols"/>
              <a:buNone/>
            </a:pPr>
            <a:r>
              <a:rPr lang="en-US" sz="800" b="1" u="none" dirty="0"/>
              <a:t>Access to Care  </a:t>
            </a:r>
            <a:endParaRPr dirty="0"/>
          </a:p>
          <a:p>
            <a:pPr marL="0" lvl="0" indent="0" algn="l" rtl="0">
              <a:spcBef>
                <a:spcPts val="0"/>
              </a:spcBef>
              <a:spcAft>
                <a:spcPts val="0"/>
              </a:spcAft>
              <a:buClr>
                <a:schemeClr val="dk1"/>
              </a:buClr>
              <a:buSzPts val="800"/>
              <a:buFont typeface="Noto Sans Symbols"/>
              <a:buNone/>
            </a:pPr>
            <a:r>
              <a:rPr lang="en-US" sz="800" dirty="0"/>
              <a:t>People who exhibit concerns about stigma are more likely to delay care and/or not adhere to care.</a:t>
            </a:r>
            <a:endParaRPr dirty="0"/>
          </a:p>
          <a:p>
            <a:pPr marL="0" lvl="0" indent="0" algn="l" rtl="0">
              <a:spcBef>
                <a:spcPts val="0"/>
              </a:spcBef>
              <a:spcAft>
                <a:spcPts val="0"/>
              </a:spcAft>
              <a:buNone/>
            </a:pPr>
            <a:endParaRPr sz="800" dirty="0"/>
          </a:p>
          <a:p>
            <a:pPr marL="0" lvl="0" indent="0" algn="l" rtl="0">
              <a:spcBef>
                <a:spcPts val="0"/>
              </a:spcBef>
              <a:spcAft>
                <a:spcPts val="0"/>
              </a:spcAft>
              <a:buClr>
                <a:schemeClr val="dk1"/>
              </a:buClr>
              <a:buSzPts val="800"/>
              <a:buFont typeface="Noto Sans Symbols"/>
              <a:buNone/>
            </a:pPr>
            <a:r>
              <a:rPr lang="en-US" sz="800" b="1" u="none" dirty="0"/>
              <a:t>Disclosure of Status  </a:t>
            </a:r>
            <a:endParaRPr dirty="0"/>
          </a:p>
          <a:p>
            <a:pPr marL="0" lvl="0" indent="0" algn="l" rtl="0">
              <a:spcBef>
                <a:spcPts val="0"/>
              </a:spcBef>
              <a:spcAft>
                <a:spcPts val="0"/>
              </a:spcAft>
              <a:buClr>
                <a:schemeClr val="dk1"/>
              </a:buClr>
              <a:buSzPts val="800"/>
              <a:buFont typeface="Noto Sans Symbols"/>
              <a:buNone/>
            </a:pPr>
            <a:r>
              <a:rPr lang="en-US" sz="800" dirty="0"/>
              <a:t>The decision to reveal one’s HIV status is associated with a person’s level of comfort. The more accepting, caring, and nonjudgmental a social network is toward HIV, the more likely the individual is to disclose.</a:t>
            </a:r>
            <a:endParaRPr dirty="0"/>
          </a:p>
          <a:p>
            <a:pPr marL="0" lvl="0" indent="0" algn="l" rtl="0">
              <a:spcBef>
                <a:spcPts val="0"/>
              </a:spcBef>
              <a:spcAft>
                <a:spcPts val="0"/>
              </a:spcAft>
              <a:buNone/>
            </a:pPr>
            <a:endParaRPr sz="800" dirty="0"/>
          </a:p>
          <a:p>
            <a:pPr marL="0" lvl="0" indent="0" algn="l" rtl="0">
              <a:spcBef>
                <a:spcPts val="0"/>
              </a:spcBef>
              <a:spcAft>
                <a:spcPts val="0"/>
              </a:spcAft>
              <a:buClr>
                <a:schemeClr val="dk1"/>
              </a:buClr>
              <a:buSzPts val="800"/>
              <a:buFont typeface="Noto Sans Symbols"/>
              <a:buNone/>
            </a:pPr>
            <a:r>
              <a:rPr lang="en-US" sz="800" b="1" u="none" dirty="0"/>
              <a:t>Health Disparities  </a:t>
            </a:r>
            <a:endParaRPr dirty="0"/>
          </a:p>
          <a:p>
            <a:pPr marL="0" lvl="0" indent="0" algn="l" rtl="0">
              <a:spcBef>
                <a:spcPts val="0"/>
              </a:spcBef>
              <a:spcAft>
                <a:spcPts val="0"/>
              </a:spcAft>
              <a:buClr>
                <a:schemeClr val="dk1"/>
              </a:buClr>
              <a:buSzPts val="800"/>
              <a:buFont typeface="Noto Sans Symbols"/>
              <a:buNone/>
            </a:pPr>
            <a:r>
              <a:rPr lang="en-US" sz="800" dirty="0"/>
              <a:t>Consider stigma as it relates to racial/ethnic health disparities among communities of color when accessing HIV/AIDS services.</a:t>
            </a:r>
            <a:endParaRPr dirty="0"/>
          </a:p>
          <a:p>
            <a:pPr marL="0" lvl="0" indent="0" algn="l" rtl="0">
              <a:spcBef>
                <a:spcPts val="0"/>
              </a:spcBef>
              <a:spcAft>
                <a:spcPts val="0"/>
              </a:spcAft>
              <a:buClr>
                <a:schemeClr val="dk1"/>
              </a:buClr>
              <a:buSzPts val="800"/>
              <a:buFont typeface="Noto Sans Symbols"/>
              <a:buNone/>
            </a:pPr>
            <a:endParaRPr sz="800" dirty="0"/>
          </a:p>
          <a:p>
            <a:pPr marL="0" lvl="0" indent="0" algn="l" rtl="0">
              <a:spcBef>
                <a:spcPts val="0"/>
              </a:spcBef>
              <a:spcAft>
                <a:spcPts val="0"/>
              </a:spcAft>
              <a:buClr>
                <a:schemeClr val="dk1"/>
              </a:buClr>
              <a:buSzPts val="800"/>
              <a:buFont typeface="Noto Sans Symbols"/>
              <a:buNone/>
            </a:pPr>
            <a:r>
              <a:rPr lang="en-US" sz="800" b="1" dirty="0"/>
              <a:t>Isolates Families</a:t>
            </a:r>
            <a:endParaRPr sz="800" b="1" dirty="0"/>
          </a:p>
          <a:p>
            <a:pPr marL="0" lvl="0" indent="0" algn="l" rtl="0">
              <a:spcBef>
                <a:spcPts val="0"/>
              </a:spcBef>
              <a:spcAft>
                <a:spcPts val="0"/>
              </a:spcAft>
              <a:buClr>
                <a:schemeClr val="dk1"/>
              </a:buClr>
              <a:buSzPts val="800"/>
              <a:buFont typeface="Noto Sans Symbols"/>
              <a:buNone/>
            </a:pPr>
            <a:r>
              <a:rPr lang="en-US" sz="800" dirty="0"/>
              <a:t>Stigma can discourage households from registering affected children in national support programs and further limits access to information, prevention, care, and treatment.</a:t>
            </a:r>
            <a:endParaRPr dirty="0"/>
          </a:p>
          <a:p>
            <a:pPr marL="0" lvl="0" indent="0" algn="l" rtl="0">
              <a:spcBef>
                <a:spcPts val="0"/>
              </a:spcBef>
              <a:spcAft>
                <a:spcPts val="0"/>
              </a:spcAft>
              <a:buClr>
                <a:schemeClr val="dk1"/>
              </a:buClr>
              <a:buSzPts val="800"/>
              <a:buFont typeface="Noto Sans Symbols"/>
              <a:buNone/>
            </a:pPr>
            <a:endParaRPr sz="800" dirty="0"/>
          </a:p>
          <a:p>
            <a:pPr marL="0" lvl="0" indent="0" algn="l" rtl="0">
              <a:spcBef>
                <a:spcPts val="0"/>
              </a:spcBef>
              <a:spcAft>
                <a:spcPts val="0"/>
              </a:spcAft>
              <a:buClr>
                <a:schemeClr val="dk1"/>
              </a:buClr>
              <a:buSzPts val="1000"/>
              <a:buFont typeface="Calibri"/>
              <a:buNone/>
            </a:pPr>
            <a:endParaRPr sz="1000" dirty="0"/>
          </a:p>
        </p:txBody>
      </p:sp>
      <p:sp>
        <p:nvSpPr>
          <p:cNvPr id="227" name="Google Shape;227;p13:notes"/>
          <p:cNvSpPr txBox="1"/>
          <p:nvPr/>
        </p:nvSpPr>
        <p:spPr>
          <a:xfrm>
            <a:off x="3884613" y="8683625"/>
            <a:ext cx="2971800" cy="458788"/>
          </a:xfrm>
          <a:prstGeom prst="rect">
            <a:avLst/>
          </a:prstGeom>
          <a:noFill/>
          <a:ln>
            <a:noFill/>
          </a:ln>
        </p:spPr>
        <p:txBody>
          <a:bodyPr spcFirstLastPara="1" wrap="square" lIns="88850" tIns="44400" rIns="88850" bIns="444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
        <p:nvSpPr>
          <p:cNvPr id="228" name="Google Shape;22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5374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HIV infection is medically correct; however we don’t have to refer to people with HIV as “infected”.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dirty="0"/>
              <a:t>When you think about someone being infected, what do you envision?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Instead, say “people with HIV.”</a:t>
            </a:r>
            <a:endParaRPr dirty="0"/>
          </a:p>
        </p:txBody>
      </p:sp>
      <p:sp>
        <p:nvSpPr>
          <p:cNvPr id="267" name="Google Shape;2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67128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“What microaggressions have you heard?”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a:t>
            </a:r>
            <a:r>
              <a:rPr lang="en-US" sz="1200" b="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What is the connection between stigma and microaggressions?”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Encourage participants to discuss in dyads or small groups. Then elicit responses.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6" name="Google Shape;2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518855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for additional examples of microaggressions.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427143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for additional examples of </a:t>
            </a:r>
            <a:r>
              <a:rPr lang="en-US" dirty="0" err="1"/>
              <a:t>microaggressions</a:t>
            </a:r>
            <a:r>
              <a:rPr lang="en-US" dirty="0"/>
              <a:t>, and allow participants to respond.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Both stigma and </a:t>
            </a:r>
            <a:r>
              <a:rPr lang="en-US" sz="1200" dirty="0" err="1">
                <a:solidFill>
                  <a:schemeClr val="dk1"/>
                </a:solidFill>
                <a:latin typeface="Calibri"/>
                <a:ea typeface="Calibri"/>
                <a:cs typeface="Calibri"/>
                <a:sym typeface="Calibri"/>
              </a:rPr>
              <a:t>microaggressions</a:t>
            </a:r>
            <a:r>
              <a:rPr lang="en-US" sz="1200" dirty="0">
                <a:solidFill>
                  <a:schemeClr val="dk1"/>
                </a:solidFill>
                <a:latin typeface="Calibri"/>
                <a:ea typeface="Calibri"/>
                <a:cs typeface="Calibri"/>
                <a:sym typeface="Calibri"/>
              </a:rPr>
              <a:t> share similarities because they both stem from people's fears, ignorance, and judgments. </a:t>
            </a: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err="1">
                <a:solidFill>
                  <a:schemeClr val="dk1"/>
                </a:solidFill>
                <a:latin typeface="Calibri"/>
                <a:ea typeface="Calibri"/>
                <a:cs typeface="Calibri"/>
                <a:sym typeface="Calibri"/>
              </a:rPr>
              <a:t>Microaggressions</a:t>
            </a:r>
            <a:r>
              <a:rPr lang="en-US" sz="1200" dirty="0">
                <a:solidFill>
                  <a:schemeClr val="dk1"/>
                </a:solidFill>
                <a:latin typeface="Calibri"/>
                <a:ea typeface="Calibri"/>
                <a:cs typeface="Calibri"/>
                <a:sym typeface="Calibri"/>
              </a:rPr>
              <a:t> may be conscious or unconscious, and evoke shame in people. People are not aware of how stigma and </a:t>
            </a:r>
            <a:r>
              <a:rPr lang="en-US" sz="1200" dirty="0" err="1">
                <a:solidFill>
                  <a:schemeClr val="dk1"/>
                </a:solidFill>
                <a:latin typeface="Calibri"/>
                <a:ea typeface="Calibri"/>
                <a:cs typeface="Calibri"/>
                <a:sym typeface="Calibri"/>
              </a:rPr>
              <a:t>microaggressions</a:t>
            </a:r>
            <a:r>
              <a:rPr lang="en-US" sz="1200" dirty="0">
                <a:solidFill>
                  <a:schemeClr val="dk1"/>
                </a:solidFill>
                <a:latin typeface="Calibri"/>
                <a:ea typeface="Calibri"/>
                <a:cs typeface="Calibri"/>
                <a:sym typeface="Calibri"/>
              </a:rPr>
              <a:t> affect people with HIV. HIV stigma is wrong and unacceptable—it hurts people with HIV and affects their willingness to disclose and engage in care and other health enhancing practices.</a:t>
            </a:r>
            <a:endParaRPr dirty="0"/>
          </a:p>
          <a:p>
            <a:pPr marL="0" lvl="0" indent="0" algn="l" rtl="0">
              <a:spcBef>
                <a:spcPts val="0"/>
              </a:spcBef>
              <a:spcAft>
                <a:spcPts val="0"/>
              </a:spcAft>
              <a:buNone/>
            </a:pPr>
            <a:endParaRPr dirty="0"/>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79714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44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0" dirty="0">
                <a:solidFill>
                  <a:srgbClr val="000000"/>
                </a:solidFill>
                <a:latin typeface="Calibri"/>
                <a:ea typeface="Calibri"/>
                <a:cs typeface="Calibri"/>
                <a:sym typeface="Calibri"/>
              </a:rPr>
              <a:t>HIV terminology and stigma</a:t>
            </a:r>
            <a:endParaRPr sz="1200" b="0" dirty="0">
              <a:latin typeface="Calibri"/>
              <a:ea typeface="Calibri"/>
              <a:cs typeface="Calibri"/>
              <a:sym typeface="Calibri"/>
            </a:endParaRPr>
          </a:p>
          <a:p>
            <a:pPr marL="0" marR="0" lvl="0" indent="0" algn="l" rtl="0">
              <a:lnSpc>
                <a:spcPct val="107000"/>
              </a:lnSpc>
              <a:spcBef>
                <a:spcPts val="0"/>
              </a:spcBef>
              <a:spcAft>
                <a:spcPts val="0"/>
              </a:spcAft>
              <a:buNone/>
            </a:pPr>
            <a:r>
              <a:rPr lang="en-US" sz="1200" dirty="0">
                <a:solidFill>
                  <a:srgbClr val="000000"/>
                </a:solidFill>
                <a:latin typeface="Calibri"/>
                <a:ea typeface="Calibri"/>
                <a:cs typeface="Calibri"/>
                <a:sym typeface="Calibri"/>
              </a:rPr>
              <a:t>To understand the present, we must look at the past.</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GRID – Gay Related Immune Deficiency – was the original name for AIDS in 1982.</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i="0" dirty="0">
                <a:latin typeface="Calibri"/>
                <a:ea typeface="Calibri"/>
                <a:cs typeface="Calibri"/>
                <a:sym typeface="Calibri"/>
              </a:rPr>
              <a:t>AIDS </a:t>
            </a:r>
            <a:r>
              <a:rPr lang="en-US" sz="1200" dirty="0">
                <a:latin typeface="Calibri"/>
                <a:ea typeface="Calibri"/>
                <a:cs typeface="Calibri"/>
                <a:sym typeface="Calibri"/>
              </a:rPr>
              <a:t>- Acquired Immunodeficiency Deficiency Syndrome – changed from GRID to AIDS. GRID did not fully encompass the changing demographics of the disease. The first recognized cases were restricted to gay men.</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i="0" dirty="0">
                <a:latin typeface="Calibri"/>
                <a:ea typeface="Calibri"/>
                <a:cs typeface="Calibri"/>
                <a:sym typeface="Calibri"/>
              </a:rPr>
              <a:t>ARC</a:t>
            </a:r>
            <a:r>
              <a:rPr lang="en-US" sz="1200" dirty="0">
                <a:latin typeface="Calibri"/>
                <a:ea typeface="Calibri"/>
                <a:cs typeface="Calibri"/>
                <a:sym typeface="Calibri"/>
              </a:rPr>
              <a:t> - AIDS-related complex</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Full-blown AIDS</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HIV - Human Immunodeficiency Virus</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Late-stage HIV or end-stage HIV</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All of these terms shaped how communities thought about this disease. </a:t>
            </a:r>
            <a:endParaRPr dirty="0"/>
          </a:p>
          <a:p>
            <a:pPr marL="0" marR="0" lvl="0" indent="0" algn="l" rtl="0">
              <a:lnSpc>
                <a:spcPct val="107000"/>
              </a:lnSpc>
              <a:spcBef>
                <a:spcPts val="0"/>
              </a:spcBef>
              <a:spcAft>
                <a:spcPts val="0"/>
              </a:spcAft>
              <a:buNone/>
            </a:pPr>
            <a:endParaRPr sz="1200" dirty="0">
              <a:latin typeface="Calibri"/>
              <a:ea typeface="Calibri"/>
              <a:cs typeface="Calibri"/>
              <a:sym typeface="Calibri"/>
            </a:endParaRPr>
          </a:p>
          <a:p>
            <a:pPr marL="0" marR="0" lvl="0" indent="0" algn="l" rtl="0">
              <a:lnSpc>
                <a:spcPct val="107000"/>
              </a:lnSpc>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308" name="Google Shape;308;p19: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0930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objectives.</a:t>
            </a:r>
            <a:endParaRPr/>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116572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The media can have a big effect on changing the tide on stigmatizing language. However, the media has a lot of responsibility. Mainstream media reporting on HIV often sensationalize stories about people with HIV. Media coverage often includes disclosure of the person’s identity, disclosing the person’s HIV status not only to the individual’s community but also, with the internet, to the world.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Media messaging can either support HIV prevention, care, and treatment efforts or hinder them.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Ultimately, the outcome of HIV messaging depends upon three things:  The clarity of the message; the precision of the message; and the sensitivity of the message</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Ask, “How did Time Magazine get this wrong?”</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Take responses from participants. </a:t>
            </a:r>
            <a:endParaRPr dirty="0"/>
          </a:p>
          <a:p>
            <a:pPr marL="0" lvl="0" indent="0" algn="l" rtl="0">
              <a:spcBef>
                <a:spcPts val="0"/>
              </a:spcBef>
              <a:spcAft>
                <a:spcPts val="0"/>
              </a:spcAft>
              <a:buClr>
                <a:schemeClr val="dk1"/>
              </a:buClr>
              <a:buSzPts val="1200"/>
              <a:buFont typeface="Calibri"/>
              <a:buNone/>
            </a:pPr>
            <a:r>
              <a:rPr lang="en-US" dirty="0"/>
              <a:t>Answer: AIDS is not a virus, AIDS is a syndrome. AIDS, which stands for acquired immunodeficiency syndrome, is a condition characterized by progressive failure of the immune system.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6" name="Google Shape;31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33538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poster is one of a series produced by Clement Communications, a public relations company that researches, creates, publishes, and distributes programs and materials to help organizations communicate with their intended audience. Designed to appeal to specific racial groups, each poster in the series features a different child. Although the child in the photograph appears to be happy and healthy, we learn from the message that her mother has given her AIDS. We see an emotional appeal to women—African-American women in this case—which along with the text suggests they have a responsibility beyond themselves to be tested for AIDS.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This ad shows a healthy baby but what is the message in the caption? Does the mother have a greater responsibility to be tested? What is the coded language from the media? Maybe the message is mothers with HIV should not have children?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25" name="Google Shape;3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4730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These are examples of how language has been used in the HIV community in a negative way. How many of these have you heard? </a:t>
            </a:r>
            <a:endParaRPr dirty="0"/>
          </a:p>
          <a:p>
            <a:pPr marL="0" lvl="0" indent="0" algn="l" rtl="0">
              <a:spcBef>
                <a:spcPts val="0"/>
              </a:spcBef>
              <a:spcAft>
                <a:spcPts val="0"/>
              </a:spcAft>
              <a:buNone/>
            </a:pPr>
            <a:endParaRPr dirty="0"/>
          </a:p>
        </p:txBody>
      </p:sp>
      <p:sp>
        <p:nvSpPr>
          <p:cNvPr id="333" name="Google Shape;333;p22: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1485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Stigmatizing self-talk is “</a:t>
            </a:r>
            <a:r>
              <a:rPr lang="en-US" b="0" dirty="0"/>
              <a:t>I’m infected with HIV.” Empowering self-talk is “I am a person with HIV.”</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0" dirty="0"/>
              <a:t>No one deserves HIV; HIV is not a punishment. </a:t>
            </a:r>
            <a:r>
              <a:rPr lang="en-US" dirty="0"/>
              <a:t>HIV is a human disease that can affect anyone.</a:t>
            </a:r>
            <a:endParaRPr dirty="0"/>
          </a:p>
          <a:p>
            <a:pPr marL="914350" lvl="2" indent="0" algn="l" rtl="0">
              <a:spcBef>
                <a:spcPts val="0"/>
              </a:spcBef>
              <a:spcAft>
                <a:spcPts val="0"/>
              </a:spcAft>
              <a:buNone/>
            </a:pPr>
            <a:endParaRPr sz="800" dirty="0"/>
          </a:p>
          <a:p>
            <a:pPr marL="0" lvl="2" indent="0" algn="l" rtl="0">
              <a:spcBef>
                <a:spcPts val="0"/>
              </a:spcBef>
              <a:spcAft>
                <a:spcPts val="0"/>
              </a:spcAft>
              <a:buNone/>
            </a:pPr>
            <a:r>
              <a:rPr lang="en-US" b="0" dirty="0"/>
              <a:t>Incarcerated does not equal criminal. Being incarcerated does not define you as a person nor brand you as a criminal.</a:t>
            </a:r>
            <a:endParaRPr dirty="0"/>
          </a:p>
          <a:p>
            <a:pPr marL="0" lvl="2" indent="0" algn="l" rtl="0">
              <a:spcBef>
                <a:spcPts val="0"/>
              </a:spcBef>
              <a:spcAft>
                <a:spcPts val="0"/>
              </a:spcAft>
              <a:buNone/>
            </a:pPr>
            <a:endParaRPr sz="800" dirty="0"/>
          </a:p>
          <a:p>
            <a:pPr marL="0" lvl="2" indent="0" algn="l" rtl="0">
              <a:spcBef>
                <a:spcPts val="0"/>
              </a:spcBef>
              <a:spcAft>
                <a:spcPts val="0"/>
              </a:spcAft>
              <a:buNone/>
            </a:pPr>
            <a:r>
              <a:rPr lang="en-US" b="0" dirty="0"/>
              <a:t>“Gay” people of color. Many people of color identify as same-gender loving rather than gay.</a:t>
            </a:r>
            <a:endParaRPr dirty="0"/>
          </a:p>
          <a:p>
            <a:pPr marL="0" lvl="2" indent="0" algn="l" rtl="0">
              <a:spcBef>
                <a:spcPts val="0"/>
              </a:spcBef>
              <a:spcAft>
                <a:spcPts val="0"/>
              </a:spcAft>
              <a:buNone/>
            </a:pPr>
            <a:endParaRPr sz="800" dirty="0"/>
          </a:p>
          <a:p>
            <a:pPr marL="0" lvl="2" indent="0" algn="l" rtl="0">
              <a:spcBef>
                <a:spcPts val="0"/>
              </a:spcBef>
              <a:spcAft>
                <a:spcPts val="0"/>
              </a:spcAft>
              <a:buNone/>
            </a:pPr>
            <a:r>
              <a:rPr lang="en-US" dirty="0"/>
              <a:t>Transgender or gender-diverse people may use a pronoun that is different from what you might assume, so asking everyone what pronouns they use to show trans people they are welcome in your organization. Respecting people’s core identify and the words they use to describe themselves is at the heart of putting people first.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2" name="Google Shape;34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7146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Ask, “Who has heard the term “People First Language?”</a:t>
            </a:r>
            <a:endParaRPr/>
          </a:p>
          <a:p>
            <a:pPr marL="0" lvl="0" indent="0" algn="l" rtl="0">
              <a:spcBef>
                <a:spcPts val="0"/>
              </a:spcBef>
              <a:spcAft>
                <a:spcPts val="0"/>
              </a:spcAft>
              <a:buNone/>
            </a:pPr>
            <a:endParaRPr b="0"/>
          </a:p>
          <a:p>
            <a:pPr marL="0" lvl="0" indent="0" algn="l" rtl="0">
              <a:spcBef>
                <a:spcPts val="0"/>
              </a:spcBef>
              <a:spcAft>
                <a:spcPts val="0"/>
              </a:spcAft>
              <a:buNone/>
            </a:pPr>
            <a:r>
              <a:rPr lang="en-US" b="0"/>
              <a:t>People First Language is an alternative way to talk about people with disabilities. It’s putting people before the disability. To use People First Language, simply say the person’s name or use a pronoun first, follow it with a verb, than state the name of the disability. </a:t>
            </a:r>
            <a:endParaRPr/>
          </a:p>
          <a:p>
            <a:pPr marL="0" lvl="0" indent="0" algn="l" rtl="0">
              <a:spcBef>
                <a:spcPts val="0"/>
              </a:spcBef>
              <a:spcAft>
                <a:spcPts val="0"/>
              </a:spcAft>
              <a:buNone/>
            </a:pPr>
            <a:endParaRPr sz="2000" b="0" i="1"/>
          </a:p>
          <a:p>
            <a:pPr marL="0" lvl="0" indent="0" algn="l" rtl="0">
              <a:spcBef>
                <a:spcPts val="0"/>
              </a:spcBef>
              <a:spcAft>
                <a:spcPts val="0"/>
              </a:spcAft>
              <a:buNone/>
            </a:pPr>
            <a:r>
              <a:rPr lang="en-US" b="0" i="0"/>
              <a:t>Using People First Language is not an attack nor does it call the disease to attention front and center. It puts the person first. We’ll look at a few examples later.</a:t>
            </a:r>
            <a:endParaRPr b="0" i="0"/>
          </a:p>
          <a:p>
            <a:pPr marL="0" lvl="0" indent="0" algn="l" rtl="0">
              <a:spcBef>
                <a:spcPts val="0"/>
              </a:spcBef>
              <a:spcAft>
                <a:spcPts val="0"/>
              </a:spcAft>
              <a:buNone/>
            </a:pPr>
            <a:r>
              <a:rPr lang="en-US" sz="1200" i="1">
                <a:solidFill>
                  <a:schemeClr val="dk1"/>
                </a:solidFill>
                <a:latin typeface="Calibri"/>
                <a:ea typeface="Calibri"/>
                <a:cs typeface="Calibri"/>
                <a:sym typeface="Calibri"/>
              </a:rPr>
              <a:t> </a:t>
            </a:r>
            <a:endParaRPr/>
          </a:p>
        </p:txBody>
      </p:sp>
      <p:sp>
        <p:nvSpPr>
          <p:cNvPr id="351" name="Google Shape;351;p2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30798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a:t>
            </a:r>
            <a:endParaRPr/>
          </a:p>
        </p:txBody>
      </p:sp>
      <p:sp>
        <p:nvSpPr>
          <p:cNvPr id="358" name="Google Shape;358;p25: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79089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t>Review the slide. </a:t>
            </a:r>
            <a:endParaRPr i="0"/>
          </a:p>
          <a:p>
            <a:pPr marL="0" lvl="0" indent="0" algn="l" rtl="0">
              <a:spcBef>
                <a:spcPts val="0"/>
              </a:spcBef>
              <a:spcAft>
                <a:spcPts val="0"/>
              </a:spcAft>
              <a:buNone/>
            </a:pPr>
            <a:endParaRPr i="0"/>
          </a:p>
          <a:p>
            <a:pPr marL="0" lvl="0" indent="0" algn="l" rtl="0">
              <a:spcBef>
                <a:spcPts val="0"/>
              </a:spcBef>
              <a:spcAft>
                <a:spcPts val="0"/>
              </a:spcAft>
              <a:buNone/>
            </a:pPr>
            <a:r>
              <a:rPr lang="en-US" i="0"/>
              <a:t>People First Language </a:t>
            </a:r>
            <a:r>
              <a:rPr lang="en-US"/>
              <a:t>puts the person before the disability, illness or medical condition. A person is more than their medical diagnosis. </a:t>
            </a:r>
            <a:r>
              <a:rPr lang="en-US" i="0"/>
              <a:t>People First Language</a:t>
            </a:r>
            <a:r>
              <a:rPr lang="en-US" i="1"/>
              <a:t> </a:t>
            </a:r>
            <a:r>
              <a:rPr lang="en-US"/>
              <a:t>helps to eliminate prejudice and it removes value judgements about the person. When we describe people by labels or medical diagnoses, we devalue and disrespect them as individuals.</a:t>
            </a:r>
            <a:endParaRPr/>
          </a:p>
          <a:p>
            <a:pPr marL="0" lvl="0" indent="0" algn="l" rtl="0">
              <a:spcBef>
                <a:spcPts val="0"/>
              </a:spcBef>
              <a:spcAft>
                <a:spcPts val="0"/>
              </a:spcAft>
              <a:buNone/>
            </a:pPr>
            <a:endParaRPr sz="800"/>
          </a:p>
          <a:p>
            <a:pPr marL="0" lvl="0" indent="0" algn="l" rtl="0">
              <a:spcBef>
                <a:spcPts val="0"/>
              </a:spcBef>
              <a:spcAft>
                <a:spcPts val="0"/>
              </a:spcAft>
              <a:buNone/>
            </a:pPr>
            <a:endParaRPr/>
          </a:p>
        </p:txBody>
      </p:sp>
      <p:sp>
        <p:nvSpPr>
          <p:cNvPr id="366" name="Google Shape;366;p26: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003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will look at a few examples that will help us distinguish between stigmatizing, incorrect, and insensitive language vs. what is preferred by communities.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Compare the first examples for each sentence (stigmatizing language) to the second example (People First Language). </a:t>
            </a:r>
            <a:endParaRPr dirty="0"/>
          </a:p>
          <a:p>
            <a:pPr marL="0" lvl="0" indent="0" algn="l" rtl="0">
              <a:spcBef>
                <a:spcPts val="0"/>
              </a:spcBef>
              <a:spcAft>
                <a:spcPts val="0"/>
              </a:spcAft>
              <a:buNone/>
            </a:pPr>
            <a:endParaRPr dirty="0"/>
          </a:p>
        </p:txBody>
      </p:sp>
      <p:sp>
        <p:nvSpPr>
          <p:cNvPr id="374" name="Google Shape;374;p27: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07324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b="1" dirty="0">
                <a:latin typeface="Calibri"/>
                <a:ea typeface="Calibri"/>
                <a:cs typeface="Calibri"/>
                <a:sym typeface="Calibri"/>
              </a:rPr>
              <a:t>Activity: Discuss stigmatizing language and its impact on people with HIV</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Distribute Using Language that Empowers worksheet.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Divide participants into small groups.</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Calibri"/>
                <a:ea typeface="Calibri"/>
                <a:cs typeface="Calibri"/>
                <a:sym typeface="Calibri"/>
              </a:rPr>
              <a:t>Participants will brainstorm empowering statements that will convert or reframe stigmatizing language and </a:t>
            </a:r>
            <a:r>
              <a:rPr lang="en-US" sz="1200" dirty="0" err="1">
                <a:latin typeface="Calibri"/>
                <a:ea typeface="Calibri"/>
                <a:cs typeface="Calibri"/>
                <a:sym typeface="Calibri"/>
              </a:rPr>
              <a:t>microaggressions</a:t>
            </a:r>
            <a:r>
              <a:rPr lang="en-US" sz="1200" dirty="0">
                <a:latin typeface="Calibri"/>
                <a:ea typeface="Calibri"/>
                <a:cs typeface="Calibri"/>
                <a:sym typeface="Calibri"/>
              </a:rPr>
              <a:t>.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Review responses as a large group.</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Ask, “What can you do to help reduce stigmatizing language?”</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Discuss and make distinctions between external and internal stigma.</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External stigma (enacted</a:t>
            </a:r>
            <a:r>
              <a:rPr lang="en-US" sz="1200" b="1" dirty="0">
                <a:solidFill>
                  <a:srgbClr val="C00000"/>
                </a:solidFill>
                <a:latin typeface="Calibri"/>
                <a:ea typeface="Calibri"/>
                <a:cs typeface="Calibri"/>
                <a:sym typeface="Calibri"/>
              </a:rPr>
              <a:t> </a:t>
            </a:r>
            <a:r>
              <a:rPr lang="en-US" sz="1200" dirty="0">
                <a:latin typeface="Calibri"/>
                <a:ea typeface="Calibri"/>
                <a:cs typeface="Calibri"/>
                <a:sym typeface="Calibri"/>
              </a:rPr>
              <a:t>stigma,</a:t>
            </a:r>
            <a:r>
              <a:rPr lang="en-US" sz="1200" dirty="0">
                <a:solidFill>
                  <a:srgbClr val="C00000"/>
                </a:solidFill>
                <a:latin typeface="Calibri"/>
                <a:ea typeface="Calibri"/>
                <a:cs typeface="Calibri"/>
                <a:sym typeface="Calibri"/>
              </a:rPr>
              <a:t> </a:t>
            </a:r>
            <a:r>
              <a:rPr lang="en-US" sz="1200" dirty="0">
                <a:latin typeface="Calibri"/>
                <a:ea typeface="Calibri"/>
                <a:cs typeface="Calibri"/>
                <a:sym typeface="Calibri"/>
              </a:rPr>
              <a:t>discrimination) refers to the experience of unfair treatment by others.</a:t>
            </a:r>
            <a:endParaRPr dirty="0"/>
          </a:p>
          <a:p>
            <a:pPr marL="342900" marR="0" lvl="0" indent="-342900" algn="l" rtl="0">
              <a:lnSpc>
                <a:spcPct val="107000"/>
              </a:lnSpc>
              <a:spcBef>
                <a:spcPts val="0"/>
              </a:spcBef>
              <a:spcAft>
                <a:spcPts val="0"/>
              </a:spcAft>
              <a:buClr>
                <a:schemeClr val="dk1"/>
              </a:buClr>
              <a:buSzPts val="1200"/>
              <a:buFont typeface="Noto Sans Symbols"/>
              <a:buChar char="∙"/>
            </a:pPr>
            <a:r>
              <a:rPr lang="en-US" sz="1200" dirty="0">
                <a:latin typeface="Calibri"/>
                <a:ea typeface="Calibri"/>
                <a:cs typeface="Calibri"/>
                <a:sym typeface="Calibri"/>
              </a:rPr>
              <a:t>Internal stigma (felt stigma or self-stigmatization) refers to the shame and expectation of discrimination that prevents people from talking about their experiences and stops them from seeking help.</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 </a:t>
            </a:r>
            <a:endParaRPr dirty="0"/>
          </a:p>
          <a:p>
            <a:pPr marL="0" marR="0" lvl="0" indent="0" algn="l" rtl="0">
              <a:lnSpc>
                <a:spcPct val="107000"/>
              </a:lnSpc>
              <a:spcBef>
                <a:spcPts val="0"/>
              </a:spcBef>
              <a:spcAft>
                <a:spcPts val="0"/>
              </a:spcAft>
              <a:buNone/>
            </a:pPr>
            <a:r>
              <a:rPr lang="en-US" sz="1200" dirty="0">
                <a:latin typeface="Calibri"/>
                <a:ea typeface="Calibri"/>
                <a:cs typeface="Calibri"/>
                <a:sym typeface="Calibri"/>
              </a:rPr>
              <a:t>If any participants have disclosed that they are living with HIV, ask if they would be willing to briefly share their experiences by answering the following questions (3 minutes or less).</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What was </a:t>
            </a:r>
            <a:r>
              <a:rPr lang="en-US" sz="1200" dirty="0">
                <a:latin typeface="Calibri"/>
                <a:ea typeface="Calibri"/>
                <a:cs typeface="Calibri"/>
                <a:sym typeface="Calibri"/>
              </a:rPr>
              <a:t>a </a:t>
            </a:r>
            <a:r>
              <a:rPr lang="en-US" sz="1200" dirty="0">
                <a:solidFill>
                  <a:srgbClr val="000000"/>
                </a:solidFill>
                <a:latin typeface="Calibri"/>
                <a:ea typeface="Calibri"/>
                <a:cs typeface="Calibri"/>
                <a:sym typeface="Calibri"/>
              </a:rPr>
              <a:t>stigmatizing situation you have experienced since your diagnosis?</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How did it make you feel and what did you do?</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If the person has been living with HIV for several years (5 or more) would they feel any different if the situation </a:t>
            </a:r>
            <a:r>
              <a:rPr lang="en-US" sz="1200" dirty="0">
                <a:latin typeface="Calibri"/>
                <a:ea typeface="Calibri"/>
                <a:cs typeface="Calibri"/>
                <a:sym typeface="Calibri"/>
              </a:rPr>
              <a:t>were</a:t>
            </a:r>
            <a:r>
              <a:rPr lang="en-US" sz="1200" dirty="0">
                <a:solidFill>
                  <a:srgbClr val="000000"/>
                </a:solidFill>
                <a:latin typeface="Calibri"/>
                <a:ea typeface="Calibri"/>
                <a:cs typeface="Calibri"/>
                <a:sym typeface="Calibri"/>
              </a:rPr>
              <a:t> to occur today?</a:t>
            </a:r>
            <a:endParaRPr sz="12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2" name="Google Shape;38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620601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p:txBody>
      </p:sp>
      <p:sp>
        <p:nvSpPr>
          <p:cNvPr id="388" name="Google Shape;38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16371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Review the slide. </a:t>
            </a:r>
            <a:endParaRPr/>
          </a:p>
        </p:txBody>
      </p:sp>
      <p:sp>
        <p:nvSpPr>
          <p:cNvPr id="139" name="Google Shape;139;p3: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72196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200" dirty="0">
                <a:latin typeface="Calibri"/>
                <a:ea typeface="Calibri"/>
                <a:cs typeface="Calibri"/>
                <a:sym typeface="Calibri"/>
              </a:rPr>
              <a:t>What can we all do to reduce stigma?</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Use People First language</a:t>
            </a:r>
            <a:r>
              <a:rPr lang="en-US" sz="1200" i="1" dirty="0">
                <a:latin typeface="Arial"/>
                <a:ea typeface="Arial"/>
                <a:cs typeface="Arial"/>
                <a:sym typeface="Arial"/>
              </a:rPr>
              <a:t> </a:t>
            </a:r>
            <a:r>
              <a:rPr lang="en-US" sz="1200" dirty="0">
                <a:latin typeface="Arial"/>
                <a:ea typeface="Arial"/>
                <a:cs typeface="Arial"/>
                <a:sym typeface="Arial"/>
              </a:rPr>
              <a:t>when referring to people with a medical condition.</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Talk with colleagues and friends and educate others. Encourage use of People First Language.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Change organizational documents and educational materials to reflect preferred language when possible.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Include people with diverse backgrounds disproportionately impacted by HIV, such as MSM of color, transgender people, women, and youth in the creation of organizational documents and materials. This will help ensure that language is culturally appropriate beyond the issue of HIV.</a:t>
            </a:r>
            <a:endParaRPr dirty="0"/>
          </a:p>
          <a:p>
            <a:pPr marL="0" lvl="0" indent="0" algn="l" rtl="0">
              <a:spcBef>
                <a:spcPts val="0"/>
              </a:spcBef>
              <a:spcAft>
                <a:spcPts val="0"/>
              </a:spcAft>
              <a:buNone/>
            </a:pPr>
            <a:endParaRPr dirty="0"/>
          </a:p>
          <a:p>
            <a:pPr marL="0" marR="0" lvl="0" indent="0" algn="l" rtl="0">
              <a:lnSpc>
                <a:spcPct val="107000"/>
              </a:lnSpc>
              <a:spcBef>
                <a:spcPts val="0"/>
              </a:spcBef>
              <a:spcAft>
                <a:spcPts val="0"/>
              </a:spcAft>
              <a:buNone/>
            </a:pPr>
            <a:r>
              <a:rPr lang="en-US" sz="1200" b="1" dirty="0">
                <a:latin typeface="Calibri"/>
                <a:ea typeface="Calibri"/>
                <a:cs typeface="Calibri"/>
                <a:sym typeface="Calibri"/>
              </a:rPr>
              <a:t>Optional activity</a:t>
            </a:r>
            <a:endParaRPr sz="1200"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1200"/>
              <a:buFont typeface="Arial"/>
              <a:buChar char="•"/>
            </a:pPr>
            <a:r>
              <a:rPr lang="en-US" sz="1200" dirty="0">
                <a:solidFill>
                  <a:srgbClr val="000000"/>
                </a:solidFill>
                <a:latin typeface="Arial"/>
                <a:ea typeface="Arial"/>
                <a:cs typeface="Arial"/>
                <a:sym typeface="Arial"/>
              </a:rPr>
              <a:t>In small groups, have participants develop situations that are examples of external stigma and internal stigma. </a:t>
            </a:r>
            <a:endParaRPr sz="1200" dirty="0">
              <a:latin typeface="Arial"/>
              <a:ea typeface="Arial"/>
              <a:cs typeface="Arial"/>
              <a:sym typeface="Arial"/>
            </a:endParaRPr>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Example external stigma: A client has been expelled from their home due to their HIV status and sexuality.</a:t>
            </a:r>
            <a:endParaRPr dirty="0"/>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Example internal Stigma: A client believes they deserved HIV because of their behaviors. </a:t>
            </a:r>
            <a:endParaRPr dirty="0"/>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Ask probing questions to help participants understand the impact stigma plays in providing services as a CHW. </a:t>
            </a:r>
            <a:endParaRPr sz="1200" dirty="0">
              <a:latin typeface="Arial"/>
              <a:ea typeface="Arial"/>
              <a:cs typeface="Arial"/>
              <a:sym typeface="Arial"/>
            </a:endParaRPr>
          </a:p>
          <a:p>
            <a:pPr marL="342900" marR="0" lvl="0" indent="-34290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Example questions:</a:t>
            </a:r>
            <a:endParaRPr dirty="0"/>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What impact can internalized stigma have on a person’s motivation or willingness to work with a CHW?</a:t>
            </a:r>
            <a:endParaRPr dirty="0"/>
          </a:p>
          <a:p>
            <a:pPr marL="742950" marR="0" lvl="1" indent="-285750" algn="l" rtl="0">
              <a:lnSpc>
                <a:spcPct val="107000"/>
              </a:lnSpc>
              <a:spcBef>
                <a:spcPts val="0"/>
              </a:spcBef>
              <a:spcAft>
                <a:spcPts val="0"/>
              </a:spcAft>
              <a:buClr>
                <a:schemeClr val="dk1"/>
              </a:buClr>
              <a:buSzPts val="1200"/>
              <a:buFont typeface="Arial"/>
              <a:buChar char="•"/>
            </a:pPr>
            <a:r>
              <a:rPr lang="en-US" sz="1200" dirty="0">
                <a:latin typeface="Arial"/>
                <a:ea typeface="Arial"/>
                <a:cs typeface="Arial"/>
                <a:sym typeface="Arial"/>
              </a:rPr>
              <a:t>In what ways can stigma impact a CHW’s role effectiveness if they experience externalized or internalized stigma?</a:t>
            </a:r>
            <a:endParaRPr dirty="0"/>
          </a:p>
          <a:p>
            <a:pPr marL="0" lvl="0" indent="0" algn="l" rtl="0">
              <a:spcBef>
                <a:spcPts val="0"/>
              </a:spcBef>
              <a:spcAft>
                <a:spcPts val="0"/>
              </a:spcAft>
              <a:buNone/>
            </a:pPr>
            <a:r>
              <a:rPr lang="en-US" sz="1200" dirty="0">
                <a:latin typeface="Calibri"/>
                <a:ea typeface="Calibri"/>
                <a:cs typeface="Calibri"/>
                <a:sym typeface="Calibri"/>
              </a:rPr>
              <a:t>Emphasize that stigma separates and is counterproductive to building supportive, honest, and authentic working relationships with clients. </a:t>
            </a:r>
            <a:r>
              <a:rPr lang="en-US" sz="1200" dirty="0">
                <a:solidFill>
                  <a:srgbClr val="000000"/>
                </a:solidFill>
                <a:latin typeface="Calibri"/>
                <a:ea typeface="Calibri"/>
                <a:cs typeface="Calibri"/>
                <a:sym typeface="Calibri"/>
              </a:rPr>
              <a:t> </a:t>
            </a:r>
            <a:r>
              <a:rPr lang="en-US" dirty="0"/>
              <a:t>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rgbClr val="000000"/>
              </a:buClr>
              <a:buSzPts val="1200"/>
              <a:buFont typeface="Calibri"/>
              <a:buNone/>
            </a:pPr>
            <a:r>
              <a:rPr lang="en-US" sz="1200" dirty="0">
                <a:solidFill>
                  <a:srgbClr val="000000"/>
                </a:solidFill>
                <a:latin typeface="Calibri"/>
                <a:ea typeface="Calibri"/>
                <a:cs typeface="Calibri"/>
                <a:sym typeface="Calibri"/>
              </a:rPr>
              <a:t>Summarize: Stigma can be a difficult topic because i</a:t>
            </a:r>
            <a:r>
              <a:rPr lang="en-US" sz="1200" dirty="0">
                <a:latin typeface="Calibri"/>
                <a:ea typeface="Calibri"/>
                <a:cs typeface="Calibri"/>
                <a:sym typeface="Calibri"/>
              </a:rPr>
              <a:t>t often brings up hurt feelings, past aggressions, and negative experiences for people in general, not just people with HIV. Take some time for self-care if this lesson has triggered feelings for you. </a:t>
            </a:r>
            <a:endParaRPr dirty="0"/>
          </a:p>
        </p:txBody>
      </p:sp>
      <p:sp>
        <p:nvSpPr>
          <p:cNvPr id="394" name="Google Shape;394;p30: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5877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7" name="Google Shape;147;p4: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2854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Ask, “What is stigma? Can someone define stigma, not related to HIV? Who has experienced stigma? How?”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78618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762000" y="3966796"/>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slide and make the following points.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Stigma is borne out of fear and it represents one of the most complex and pervasive barriers to health care for people with HIV/AIDS.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HIV/AIDS-related stigma often builds upon and reinforces other existing prejudices, such as those related to gender, sexuality, and race. For example, stigma associated with HIV is often based upon the association of HIV and AIDS with already marginalized and stigmatized behaviors, such as drug use and same-sex and transgender sexual practices.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Share the two major causes of stigma: Fear and ignorance.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People often do not know how HIV is or is not transmitted, so, fearing they might get infected through contact with a person with HIV, they isolate them.</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Moral judgments: People know that HIV is transmitted mainly through sex or injecting drugs, so they assume that people with HIV get HIV through these activities. Therefore, they condemn people with HIV for “immoral” behavior. They don’t consider people born with HIV.</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From the beginning, the Ryan White HIV/AIDS Program has fought against discrimination and the isolation that stigma creates. Ask participants how many people have heard of the Ryan White program?  Explain that the Ryan White program is a federally funded program to help people with HIV to get care and treatment. The Ryan White Program made a commitment to help more people engage and remain in care.</a:t>
            </a:r>
            <a:endParaRPr dirty="0"/>
          </a:p>
        </p:txBody>
      </p:sp>
      <p:sp>
        <p:nvSpPr>
          <p:cNvPr id="160" name="Google Shape;160;p6:notes"/>
          <p:cNvSpPr txBox="1">
            <a:spLocks noGrp="1"/>
          </p:cNvSpPr>
          <p:nvPr>
            <p:ph type="sldNum" idx="12"/>
          </p:nvPr>
        </p:nvSpPr>
        <p:spPr>
          <a:xfrm>
            <a:off x="3970938" y="8829967"/>
            <a:ext cx="3037840" cy="4664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7908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the slide.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Stigma is a process where we (society) create a “spoiled identity” of an individual or a group of individuals. We identify a difference in a person or group, such as a physical difference (e.g., physical disfiguration), or a behavioral difference (e.g., people having lots of sex) and then mark that difference as a sign of disgrace. This allows us to stigmatize the person or group (i.e., they have already made up their mind about you).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9280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different types of stigma – social stigma is the exclusion of a person or group because of who and what they are perceived to be. </a:t>
            </a:r>
            <a:endParaRPr dirty="0"/>
          </a:p>
          <a:p>
            <a:pPr marL="0" lvl="0" indent="0" algn="l" rtl="0">
              <a:spcBef>
                <a:spcPts val="0"/>
              </a:spcBef>
              <a:spcAft>
                <a:spcPts val="0"/>
              </a:spcAft>
              <a:buNone/>
            </a:pPr>
            <a:endParaRPr dirty="0">
              <a:solidFill>
                <a:srgbClr val="FFFFFF"/>
              </a:solidFill>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HIV/AIDS- related stigma refers to prejudice, discounting, discrediting, and discrimination directed at people perceived to have AIDS or HIV, as well as their partners, friends, families and communities. (Source: </a:t>
            </a:r>
            <a:r>
              <a:rPr lang="en-US" sz="1200" b="0" i="0" dirty="0" err="1">
                <a:solidFill>
                  <a:schemeClr val="dk1"/>
                </a:solidFill>
                <a:latin typeface="Calibri"/>
                <a:ea typeface="Calibri"/>
                <a:cs typeface="Calibri"/>
                <a:sym typeface="Calibri"/>
              </a:rPr>
              <a:t>Herek</a:t>
            </a:r>
            <a:r>
              <a:rPr lang="en-US" sz="1200" b="0" i="0" dirty="0">
                <a:solidFill>
                  <a:schemeClr val="dk1"/>
                </a:solidFill>
                <a:latin typeface="Calibri"/>
                <a:ea typeface="Calibri"/>
                <a:cs typeface="Calibri"/>
                <a:sym typeface="Calibri"/>
              </a:rPr>
              <a:t>, G. M. (1999). AIDS and stigma. </a:t>
            </a:r>
            <a:r>
              <a:rPr lang="en-US" sz="1200" b="0" i="1" dirty="0">
                <a:solidFill>
                  <a:schemeClr val="dk1"/>
                </a:solidFill>
                <a:latin typeface="Calibri"/>
                <a:ea typeface="Calibri"/>
                <a:cs typeface="Calibri"/>
                <a:sym typeface="Calibri"/>
              </a:rPr>
              <a:t>American behavioral scientist</a:t>
            </a:r>
            <a:r>
              <a:rPr lang="en-US" sz="1200" b="0" i="0" dirty="0">
                <a:solidFill>
                  <a:schemeClr val="dk1"/>
                </a:solidFill>
                <a:latin typeface="Calibri"/>
                <a:ea typeface="Calibri"/>
                <a:cs typeface="Calibri"/>
                <a:sym typeface="Calibri"/>
              </a:rPr>
              <a:t>, </a:t>
            </a:r>
            <a:r>
              <a:rPr lang="en-US" sz="1200" b="0" i="1" dirty="0">
                <a:solidFill>
                  <a:schemeClr val="dk1"/>
                </a:solidFill>
                <a:latin typeface="Calibri"/>
                <a:ea typeface="Calibri"/>
                <a:cs typeface="Calibri"/>
                <a:sym typeface="Calibri"/>
              </a:rPr>
              <a:t>42</a:t>
            </a:r>
            <a:r>
              <a:rPr lang="en-US" sz="1200" b="0" i="0" dirty="0">
                <a:solidFill>
                  <a:schemeClr val="dk1"/>
                </a:solidFill>
                <a:latin typeface="Calibri"/>
                <a:ea typeface="Calibri"/>
                <a:cs typeface="Calibri"/>
                <a:sym typeface="Calibri"/>
              </a:rPr>
              <a:t>(7), 1106-1116.) </a:t>
            </a:r>
            <a:r>
              <a:rPr lang="en-US" dirty="0">
                <a:solidFill>
                  <a:srgbClr val="FFFFFF"/>
                </a:solidFill>
              </a:rPr>
              <a:t>So now it gets more expansive…it’s not only people with HIV, but people that do the work to help them. </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Ask if participants have any questions. HIV can be the elephant in the room in so many households, relationships, and organizations. It can be contentious, especially after a person shares their diagnosis with family or friends because of fear and lack of knowledge about HIV. </a:t>
            </a:r>
            <a:endParaRPr dirty="0"/>
          </a:p>
          <a:p>
            <a:pPr marL="0" lvl="0" indent="0" algn="l" rtl="0">
              <a:spcBef>
                <a:spcPts val="0"/>
              </a:spcBef>
              <a:spcAft>
                <a:spcPts val="0"/>
              </a:spcAft>
              <a:buNone/>
            </a:pPr>
            <a:endParaRPr dirty="0"/>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943212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a:p>
            <a:pPr marL="0" lvl="0" indent="0" algn="l" rtl="0">
              <a:spcBef>
                <a:spcPts val="0"/>
              </a:spcBef>
              <a:spcAft>
                <a:spcPts val="0"/>
              </a:spcAft>
              <a:buNone/>
            </a:pPr>
            <a:endParaRPr sz="2000" b="1">
              <a:solidFill>
                <a:srgbClr val="FFFFFF"/>
              </a:solidFill>
            </a:endParaRPr>
          </a:p>
          <a:p>
            <a:pPr marL="0" marR="0" lvl="0" indent="0" algn="l" rtl="0">
              <a:lnSpc>
                <a:spcPct val="100000"/>
              </a:lnSpc>
              <a:spcBef>
                <a:spcPts val="0"/>
              </a:spcBef>
              <a:spcAft>
                <a:spcPts val="0"/>
              </a:spcAft>
              <a:buClr>
                <a:srgbClr val="FFFFFF"/>
              </a:buClr>
              <a:buSzPts val="2000"/>
              <a:buFont typeface="Calibri"/>
              <a:buNone/>
            </a:pPr>
            <a:r>
              <a:rPr lang="en-US" sz="2000" b="0">
                <a:solidFill>
                  <a:srgbClr val="FFFFFF"/>
                </a:solidFill>
              </a:rPr>
              <a:t>Source: </a:t>
            </a:r>
            <a:r>
              <a:rPr lang="en-US" sz="2000">
                <a:solidFill>
                  <a:srgbClr val="F7CAAC"/>
                </a:solidFill>
              </a:rPr>
              <a:t>Patterson, J. B., and Witten, B. J. (1987). Disabling language and attitudes toward persons with disabilities. Rehabilitation Psychology, 32(4), 245.</a:t>
            </a:r>
            <a:endParaRPr sz="2000">
              <a:solidFill>
                <a:srgbClr val="FFFFFF"/>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415875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32"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32"/>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32"/>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32"/>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32"/>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32"/>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9"/>
        <p:cNvGrpSpPr/>
        <p:nvPr/>
      </p:nvGrpSpPr>
      <p:grpSpPr>
        <a:xfrm>
          <a:off x="0" y="0"/>
          <a:ext cx="0" cy="0"/>
          <a:chOff x="0" y="0"/>
          <a:chExt cx="0" cy="0"/>
        </a:xfrm>
      </p:grpSpPr>
      <p:pic>
        <p:nvPicPr>
          <p:cNvPr id="70" name="Google Shape;70;p41"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 name="Google Shape;71;p41"/>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41"/>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Resting or transition slide</a:t>
            </a:r>
            <a:endParaRPr/>
          </a:p>
        </p:txBody>
      </p:sp>
      <p:sp>
        <p:nvSpPr>
          <p:cNvPr id="73" name="Google Shape;73;p4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4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4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4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4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4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92"/>
        <p:cNvGrpSpPr/>
        <p:nvPr/>
      </p:nvGrpSpPr>
      <p:grpSpPr>
        <a:xfrm>
          <a:off x="0" y="0"/>
          <a:ext cx="0" cy="0"/>
          <a:chOff x="0" y="0"/>
          <a:chExt cx="0" cy="0"/>
        </a:xfrm>
      </p:grpSpPr>
      <p:sp>
        <p:nvSpPr>
          <p:cNvPr id="93" name="Google Shape;93;p45"/>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chemeClr val="lt2"/>
              </a:solidFill>
              <a:latin typeface="Arial"/>
              <a:ea typeface="Arial"/>
              <a:cs typeface="Arial"/>
              <a:sym typeface="Arial"/>
            </a:endParaRPr>
          </a:p>
        </p:txBody>
      </p:sp>
      <p:pic>
        <p:nvPicPr>
          <p:cNvPr id="94" name="Google Shape;94;p45"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
        <p:cNvGrpSpPr/>
        <p:nvPr/>
      </p:nvGrpSpPr>
      <p:grpSpPr>
        <a:xfrm>
          <a:off x="0" y="0"/>
          <a:ext cx="0" cy="0"/>
          <a:chOff x="0" y="0"/>
          <a:chExt cx="0" cy="0"/>
        </a:xfrm>
      </p:grpSpPr>
      <p:pic>
        <p:nvPicPr>
          <p:cNvPr id="96" name="Google Shape;96;p46"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97" name="Google Shape;97;p46"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8" name="Google Shape;98;p46"/>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99" name="Google Shape;99;p46"/>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46"/>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Josefin Sans"/>
                <a:ea typeface="Josefin Sans"/>
                <a:cs typeface="Josefin Sans"/>
                <a:sym typeface="Josefin Sans"/>
              </a:rPr>
              <a:t>Improving Outcomes Across the HIV</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Care Continuum through Successful</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Integration of Community Health Workers (CHWs)</a:t>
            </a:r>
            <a:endParaRPr dirty="0"/>
          </a:p>
          <a:p>
            <a:pPr marL="0" marR="0" lvl="0" indent="0" algn="ctr" rtl="0">
              <a:spcBef>
                <a:spcPts val="6600"/>
              </a:spcBef>
              <a:spcAft>
                <a:spcPts val="0"/>
              </a:spcAft>
              <a:buNone/>
            </a:pPr>
            <a:r>
              <a:rPr lang="en-US" sz="1800" dirty="0">
                <a:solidFill>
                  <a:srgbClr val="262626"/>
                </a:solidFill>
                <a:latin typeface="Josefin Sans SemiBold"/>
                <a:ea typeface="Josefin Sans SemiBold"/>
                <a:cs typeface="Josefin Sans SemiBold"/>
                <a:sym typeface="Josefin Sans SemiBold"/>
              </a:rPr>
              <a:t>Monday, September 11, 2017–Friday, September 15, 2017</a:t>
            </a:r>
            <a:endParaRPr dirty="0"/>
          </a:p>
          <a:p>
            <a:pPr marL="0" marR="0" lvl="0" indent="0" algn="ctr" rtl="0">
              <a:spcBef>
                <a:spcPts val="0"/>
              </a:spcBef>
              <a:spcAft>
                <a:spcPts val="0"/>
              </a:spcAft>
              <a:buNone/>
            </a:pPr>
            <a:r>
              <a:rPr lang="en-US" sz="1800" dirty="0">
                <a:solidFill>
                  <a:srgbClr val="262626"/>
                </a:solidFill>
                <a:latin typeface="Josefin Sans SemiBold"/>
                <a:ea typeface="Josefin Sans SemiBold"/>
                <a:cs typeface="Josefin Sans SemiBold"/>
                <a:sym typeface="Josefin Sans SemiBold"/>
              </a:rPr>
              <a:t>Boston, Massachusetts</a:t>
            </a:r>
            <a:endParaRPr dirty="0"/>
          </a:p>
        </p:txBody>
      </p:sp>
      <p:cxnSp>
        <p:nvCxnSpPr>
          <p:cNvPr id="101" name="Google Shape;101;p46"/>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47"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47"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47"/>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47"/>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47"/>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47"/>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48"/>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48"/>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8"/>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8"/>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
        <p:nvSpPr>
          <p:cNvPr id="114" name="Google Shape;114;p48"/>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48"/>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48"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49"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49"/>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49"/>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5"/>
        <p:cNvGrpSpPr/>
        <p:nvPr/>
      </p:nvGrpSpPr>
      <p:grpSpPr>
        <a:xfrm>
          <a:off x="0" y="0"/>
          <a:ext cx="0" cy="0"/>
          <a:chOff x="0" y="0"/>
          <a:chExt cx="0" cy="0"/>
        </a:xfrm>
      </p:grpSpPr>
      <p:sp>
        <p:nvSpPr>
          <p:cNvPr id="36" name="Google Shape;36;p35"/>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7" name="Google Shape;37;p35"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38" name="Google Shape;38;p35"/>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41" name="Google Shape;41;p35"/>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3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3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7"/>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60"/>
        <p:cNvGrpSpPr/>
        <p:nvPr/>
      </p:nvGrpSpPr>
      <p:grpSpPr>
        <a:xfrm>
          <a:off x="0" y="0"/>
          <a:ext cx="0" cy="0"/>
          <a:chOff x="0" y="0"/>
          <a:chExt cx="0" cy="0"/>
        </a:xfrm>
      </p:grpSpPr>
      <p:pic>
        <p:nvPicPr>
          <p:cNvPr id="61" name="Google Shape;61;p39"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2" name="Google Shape;62;p39"/>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39"/>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4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67" name="Google Shape;67;p4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1"/>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3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31"/>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31"/>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31"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US">
                <a:latin typeface="Arial"/>
                <a:ea typeface="Arial"/>
                <a:cs typeface="Arial"/>
                <a:sym typeface="Arial"/>
              </a:rPr>
              <a:t>El VIH y el estigma</a:t>
            </a:r>
            <a:br>
              <a:rPr lang="es-US"/>
            </a:br>
            <a:endParaRPr lang="es-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p:nvPr>
        </p:nvSpPr>
        <p:spPr>
          <a:xfrm>
            <a:off x="304799" y="936614"/>
            <a:ext cx="5806633" cy="12183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s-US" sz="2700" dirty="0">
                <a:latin typeface="Arial"/>
                <a:ea typeface="Arial"/>
                <a:cs typeface="Arial"/>
                <a:sym typeface="Arial"/>
              </a:rPr>
              <a:t>Por qué el lenguaje es importante</a:t>
            </a:r>
          </a:p>
        </p:txBody>
      </p:sp>
      <p:sp>
        <p:nvSpPr>
          <p:cNvPr id="199" name="Google Shape;199;p10"/>
          <p:cNvSpPr txBox="1">
            <a:spLocks noGrp="1"/>
          </p:cNvSpPr>
          <p:nvPr>
            <p:ph type="body" idx="1"/>
          </p:nvPr>
        </p:nvSpPr>
        <p:spPr>
          <a:xfrm>
            <a:off x="304800" y="1668619"/>
            <a:ext cx="8597898" cy="360048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C00000"/>
              </a:buClr>
              <a:buSzPts val="2200"/>
              <a:buNone/>
            </a:pPr>
            <a:r>
              <a:rPr lang="es-US" sz="2200" dirty="0">
                <a:latin typeface="Arial"/>
                <a:ea typeface="Arial"/>
                <a:cs typeface="Arial"/>
                <a:sym typeface="Arial"/>
              </a:rPr>
              <a:t>Las personas experimentan múltiples formas de opresión, estigma y discriminación basadas en:</a:t>
            </a:r>
          </a:p>
          <a:p>
            <a:pPr marL="342900" lvl="0" indent="-342900" algn="l" rtl="0">
              <a:spcBef>
                <a:spcPts val="440"/>
              </a:spcBef>
              <a:spcAft>
                <a:spcPts val="0"/>
              </a:spcAft>
              <a:buClr>
                <a:srgbClr val="C00000"/>
              </a:buClr>
              <a:buSzPts val="2200"/>
              <a:buChar char="▪"/>
            </a:pPr>
            <a:r>
              <a:rPr lang="es-US" sz="2200" dirty="0">
                <a:latin typeface="Arial"/>
                <a:ea typeface="Arial"/>
                <a:cs typeface="Arial"/>
                <a:sym typeface="Arial"/>
              </a:rPr>
              <a:t>Sexo</a:t>
            </a:r>
          </a:p>
          <a:p>
            <a:pPr marL="342900" lvl="0" indent="-342900" algn="l" rtl="0">
              <a:spcBef>
                <a:spcPts val="440"/>
              </a:spcBef>
              <a:spcAft>
                <a:spcPts val="0"/>
              </a:spcAft>
              <a:buClr>
                <a:srgbClr val="C00000"/>
              </a:buClr>
              <a:buSzPts val="2200"/>
              <a:buChar char="▪"/>
            </a:pPr>
            <a:r>
              <a:rPr lang="es-US" sz="2200" dirty="0">
                <a:latin typeface="Arial"/>
                <a:ea typeface="Arial"/>
                <a:cs typeface="Arial"/>
                <a:sym typeface="Arial"/>
              </a:rPr>
              <a:t>Raza</a:t>
            </a:r>
          </a:p>
          <a:p>
            <a:pPr marL="342900" lvl="0" indent="-342900" algn="l" rtl="0">
              <a:spcBef>
                <a:spcPts val="440"/>
              </a:spcBef>
              <a:spcAft>
                <a:spcPts val="0"/>
              </a:spcAft>
              <a:buClr>
                <a:srgbClr val="C00000"/>
              </a:buClr>
              <a:buSzPts val="2200"/>
              <a:buChar char="▪"/>
            </a:pPr>
            <a:r>
              <a:rPr lang="es-US" sz="2200" dirty="0">
                <a:latin typeface="Arial"/>
                <a:ea typeface="Arial"/>
                <a:cs typeface="Arial"/>
                <a:sym typeface="Arial"/>
              </a:rPr>
              <a:t>Identidad sexual</a:t>
            </a:r>
          </a:p>
          <a:p>
            <a:pPr marL="342900" lvl="0" indent="-342900" algn="l" rtl="0">
              <a:spcBef>
                <a:spcPts val="440"/>
              </a:spcBef>
              <a:spcAft>
                <a:spcPts val="0"/>
              </a:spcAft>
              <a:buClr>
                <a:srgbClr val="C00000"/>
              </a:buClr>
              <a:buSzPts val="2200"/>
              <a:buChar char="▪"/>
            </a:pPr>
            <a:r>
              <a:rPr lang="es-US" sz="2200" dirty="0">
                <a:latin typeface="Arial"/>
                <a:ea typeface="Arial"/>
                <a:cs typeface="Arial"/>
                <a:sym typeface="Arial"/>
              </a:rPr>
              <a:t>Condición socioeconómica</a:t>
            </a:r>
          </a:p>
          <a:p>
            <a:pPr marL="342900" lvl="0" indent="-342900" algn="l" rtl="0">
              <a:spcBef>
                <a:spcPts val="440"/>
              </a:spcBef>
              <a:spcAft>
                <a:spcPts val="0"/>
              </a:spcAft>
              <a:buClr>
                <a:srgbClr val="C00000"/>
              </a:buClr>
              <a:buSzPts val="2200"/>
              <a:buChar char="▪"/>
            </a:pPr>
            <a:r>
              <a:rPr lang="es-US" sz="2200" dirty="0">
                <a:latin typeface="Arial"/>
                <a:ea typeface="Arial"/>
                <a:cs typeface="Arial"/>
                <a:sym typeface="Arial"/>
              </a:rPr>
              <a:t>Agregar un diagnóstico de VIH puede aumentar esto, afectando la autoestima, la confianza y la identidad propia.</a:t>
            </a:r>
          </a:p>
          <a:p>
            <a:pPr marL="342900" lvl="0" indent="-247650" algn="l" rtl="0">
              <a:spcBef>
                <a:spcPts val="300"/>
              </a:spcBef>
              <a:spcAft>
                <a:spcPts val="0"/>
              </a:spcAft>
              <a:buSzPts val="1500"/>
              <a:buNone/>
            </a:pPr>
            <a:endParaRPr sz="1500" dirty="0">
              <a:solidFill>
                <a:schemeClr val="lt1"/>
              </a:solidFill>
            </a:endParaRPr>
          </a:p>
          <a:p>
            <a:pPr marL="342900" lvl="0" indent="-247650" algn="l" rtl="0">
              <a:spcBef>
                <a:spcPts val="300"/>
              </a:spcBef>
              <a:spcAft>
                <a:spcPts val="0"/>
              </a:spcAft>
              <a:buSzPts val="1500"/>
              <a:buNone/>
            </a:pPr>
            <a:endParaRPr sz="1500" dirty="0">
              <a:solidFill>
                <a:schemeClr val="lt1"/>
              </a:solidFill>
            </a:endParaRPr>
          </a:p>
        </p:txBody>
      </p:sp>
      <p:sp>
        <p:nvSpPr>
          <p:cNvPr id="200" name="Google Shape;200;p10"/>
          <p:cNvSpPr txBox="1"/>
          <p:nvPr/>
        </p:nvSpPr>
        <p:spPr>
          <a:xfrm>
            <a:off x="304799" y="381000"/>
            <a:ext cx="290138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457200" y="831110"/>
            <a:ext cx="5791200" cy="73990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t>Dos tipos de estigma</a:t>
            </a:r>
          </a:p>
        </p:txBody>
      </p:sp>
      <p:sp>
        <p:nvSpPr>
          <p:cNvPr id="207" name="Google Shape;207;p11"/>
          <p:cNvSpPr txBox="1">
            <a:spLocks noGrp="1"/>
          </p:cNvSpPr>
          <p:nvPr>
            <p:ph type="body" idx="1"/>
          </p:nvPr>
        </p:nvSpPr>
        <p:spPr>
          <a:xfrm>
            <a:off x="629842" y="1377580"/>
            <a:ext cx="3868340" cy="52668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2400"/>
              <a:buNone/>
            </a:pPr>
            <a:r>
              <a:rPr lang="es-US" sz="2400"/>
              <a:t>Interno</a:t>
            </a:r>
          </a:p>
        </p:txBody>
      </p:sp>
      <p:sp>
        <p:nvSpPr>
          <p:cNvPr id="208" name="Google Shape;208;p11"/>
          <p:cNvSpPr txBox="1">
            <a:spLocks noGrp="1"/>
          </p:cNvSpPr>
          <p:nvPr>
            <p:ph type="body" idx="2"/>
          </p:nvPr>
        </p:nvSpPr>
        <p:spPr>
          <a:xfrm>
            <a:off x="357637" y="2023120"/>
            <a:ext cx="3868340" cy="3220212"/>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C00000"/>
              </a:buClr>
              <a:buSzPts val="2000"/>
              <a:buChar char="▪"/>
            </a:pPr>
            <a:r>
              <a:rPr lang="es-US" sz="2000" dirty="0">
                <a:latin typeface="Arial"/>
                <a:ea typeface="Arial"/>
                <a:cs typeface="Arial"/>
                <a:sym typeface="Arial"/>
              </a:rPr>
              <a:t>Proviene del juicio propio </a:t>
            </a:r>
            <a:br>
              <a:rPr lang="es-US" sz="2000" dirty="0">
                <a:latin typeface="Arial"/>
                <a:ea typeface="Arial"/>
                <a:cs typeface="Arial"/>
                <a:sym typeface="Arial"/>
              </a:rPr>
            </a:br>
            <a:r>
              <a:rPr lang="es-US" sz="2000" dirty="0">
                <a:latin typeface="Arial"/>
                <a:ea typeface="Arial"/>
                <a:cs typeface="Arial"/>
                <a:sym typeface="Arial"/>
              </a:rPr>
              <a:t>y del diálogo interno negativo que escuchamos en nuestras cabezas.</a:t>
            </a:r>
          </a:p>
          <a:p>
            <a:pPr marL="342900" lvl="0" indent="-342900" algn="l" rtl="0">
              <a:spcBef>
                <a:spcPts val="400"/>
              </a:spcBef>
              <a:spcAft>
                <a:spcPts val="0"/>
              </a:spcAft>
              <a:buClr>
                <a:srgbClr val="C00000"/>
              </a:buClr>
              <a:buSzPts val="2000"/>
              <a:buChar char="▪"/>
            </a:pPr>
            <a:r>
              <a:rPr lang="es-US" sz="2000" dirty="0">
                <a:latin typeface="Arial"/>
                <a:ea typeface="Arial"/>
                <a:cs typeface="Arial"/>
                <a:sym typeface="Arial"/>
              </a:rPr>
              <a:t>Se desarrolla por nuestras experiencias de vida y puede </a:t>
            </a:r>
            <a:br>
              <a:rPr lang="es-US" sz="2000" dirty="0">
                <a:latin typeface="Arial"/>
                <a:ea typeface="Arial"/>
                <a:cs typeface="Arial"/>
                <a:sym typeface="Arial"/>
              </a:rPr>
            </a:br>
            <a:r>
              <a:rPr lang="es-US" sz="2000" dirty="0">
                <a:latin typeface="Arial"/>
                <a:ea typeface="Arial"/>
                <a:cs typeface="Arial"/>
                <a:sym typeface="Arial"/>
              </a:rPr>
              <a:t>ser difícil de cambiar.</a:t>
            </a:r>
          </a:p>
          <a:p>
            <a:pPr marL="342900" lvl="0" indent="-215900" algn="l" rtl="0">
              <a:spcBef>
                <a:spcPts val="400"/>
              </a:spcBef>
              <a:spcAft>
                <a:spcPts val="0"/>
              </a:spcAft>
              <a:buClr>
                <a:srgbClr val="C00000"/>
              </a:buClr>
              <a:buSzPts val="2000"/>
              <a:buNone/>
            </a:pPr>
            <a:endParaRPr sz="2000" dirty="0">
              <a:latin typeface="Arial"/>
              <a:ea typeface="Arial"/>
              <a:cs typeface="Arial"/>
              <a:sym typeface="Arial"/>
            </a:endParaRPr>
          </a:p>
          <a:p>
            <a:pPr marL="342900" lvl="0" indent="-342900" algn="l" rtl="0">
              <a:spcBef>
                <a:spcPts val="400"/>
              </a:spcBef>
              <a:spcAft>
                <a:spcPts val="0"/>
              </a:spcAft>
              <a:buClr>
                <a:srgbClr val="C00000"/>
              </a:buClr>
              <a:buSzPts val="2000"/>
              <a:buChar char="▪"/>
            </a:pPr>
            <a:r>
              <a:rPr lang="es-US" sz="2000" dirty="0">
                <a:latin typeface="Arial"/>
                <a:ea typeface="Arial"/>
                <a:cs typeface="Arial"/>
                <a:sym typeface="Arial"/>
              </a:rPr>
              <a:t>VERGÜENZA = Soy malo</a:t>
            </a:r>
          </a:p>
          <a:p>
            <a:pPr marL="342900" lvl="0" indent="-342900" algn="l" rtl="0">
              <a:spcBef>
                <a:spcPts val="400"/>
              </a:spcBef>
              <a:spcAft>
                <a:spcPts val="0"/>
              </a:spcAft>
              <a:buClr>
                <a:srgbClr val="C00000"/>
              </a:buClr>
              <a:buSzPts val="2000"/>
              <a:buChar char="▪"/>
            </a:pPr>
            <a:r>
              <a:rPr lang="es-US" sz="2000" dirty="0">
                <a:latin typeface="Arial"/>
                <a:ea typeface="Arial"/>
                <a:cs typeface="Arial"/>
                <a:sym typeface="Arial"/>
              </a:rPr>
              <a:t>No soy digno</a:t>
            </a:r>
          </a:p>
          <a:p>
            <a:pPr marL="742950" lvl="1" indent="-285750" algn="l" rtl="0">
              <a:spcBef>
                <a:spcPts val="400"/>
              </a:spcBef>
              <a:spcAft>
                <a:spcPts val="0"/>
              </a:spcAft>
              <a:buClr>
                <a:srgbClr val="C00000"/>
              </a:buClr>
              <a:buSzPts val="2000"/>
              <a:buChar char="▪"/>
            </a:pPr>
            <a:r>
              <a:rPr lang="es-US" sz="2000" b="1" dirty="0">
                <a:latin typeface="Arial"/>
                <a:ea typeface="Arial"/>
                <a:cs typeface="Arial"/>
                <a:sym typeface="Arial"/>
              </a:rPr>
              <a:t>Silencio</a:t>
            </a:r>
          </a:p>
          <a:p>
            <a:pPr marL="742950" lvl="1" indent="-285750" algn="l" rtl="0">
              <a:spcBef>
                <a:spcPts val="400"/>
              </a:spcBef>
              <a:spcAft>
                <a:spcPts val="0"/>
              </a:spcAft>
              <a:buClr>
                <a:srgbClr val="C00000"/>
              </a:buClr>
              <a:buSzPts val="2000"/>
              <a:buChar char="▪"/>
            </a:pPr>
            <a:r>
              <a:rPr lang="es-US" sz="2000" b="1" dirty="0">
                <a:latin typeface="Arial"/>
                <a:ea typeface="Arial"/>
                <a:cs typeface="Arial"/>
                <a:sym typeface="Arial"/>
              </a:rPr>
              <a:t>Secreto</a:t>
            </a:r>
          </a:p>
          <a:p>
            <a:pPr marL="742950" lvl="1" indent="-285750" algn="l" rtl="0">
              <a:spcBef>
                <a:spcPts val="400"/>
              </a:spcBef>
              <a:spcAft>
                <a:spcPts val="0"/>
              </a:spcAft>
              <a:buClr>
                <a:srgbClr val="C00000"/>
              </a:buClr>
              <a:buSzPts val="2000"/>
              <a:buChar char="▪"/>
            </a:pPr>
            <a:r>
              <a:rPr lang="es-US" sz="2000" b="1" dirty="0">
                <a:latin typeface="Arial"/>
                <a:ea typeface="Arial"/>
                <a:cs typeface="Arial"/>
                <a:sym typeface="Arial"/>
              </a:rPr>
              <a:t>Juicio</a:t>
            </a:r>
          </a:p>
          <a:p>
            <a:pPr marL="342900" lvl="0" indent="-304800" algn="l" rtl="0">
              <a:lnSpc>
                <a:spcPct val="80000"/>
              </a:lnSpc>
              <a:spcBef>
                <a:spcPts val="120"/>
              </a:spcBef>
              <a:spcAft>
                <a:spcPts val="0"/>
              </a:spcAft>
              <a:buSzPts val="600"/>
              <a:buNone/>
            </a:pPr>
            <a:endParaRPr sz="600" dirty="0"/>
          </a:p>
          <a:p>
            <a:pPr marL="342900" lvl="0" indent="-304800" algn="l" rtl="0">
              <a:lnSpc>
                <a:spcPct val="80000"/>
              </a:lnSpc>
              <a:spcBef>
                <a:spcPts val="120"/>
              </a:spcBef>
              <a:spcAft>
                <a:spcPts val="0"/>
              </a:spcAft>
              <a:buSzPts val="600"/>
              <a:buNone/>
            </a:pPr>
            <a:endParaRPr sz="600" dirty="0"/>
          </a:p>
        </p:txBody>
      </p:sp>
      <p:sp>
        <p:nvSpPr>
          <p:cNvPr id="209" name="Google Shape;209;p11"/>
          <p:cNvSpPr txBox="1">
            <a:spLocks noGrp="1"/>
          </p:cNvSpPr>
          <p:nvPr>
            <p:ph type="body" idx="3"/>
          </p:nvPr>
        </p:nvSpPr>
        <p:spPr>
          <a:xfrm>
            <a:off x="4765625" y="1459538"/>
            <a:ext cx="3887391" cy="4323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400"/>
              <a:buNone/>
            </a:pPr>
            <a:r>
              <a:rPr lang="es-US" sz="2400"/>
              <a:t>Externo</a:t>
            </a:r>
          </a:p>
        </p:txBody>
      </p:sp>
      <p:sp>
        <p:nvSpPr>
          <p:cNvPr id="210" name="Google Shape;210;p11"/>
          <p:cNvSpPr txBox="1">
            <a:spLocks noGrp="1"/>
          </p:cNvSpPr>
          <p:nvPr>
            <p:ph type="body" idx="4"/>
          </p:nvPr>
        </p:nvSpPr>
        <p:spPr>
          <a:xfrm>
            <a:off x="5067301" y="1989393"/>
            <a:ext cx="3527003" cy="85491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000"/>
              <a:buChar char="▪"/>
            </a:pPr>
            <a:r>
              <a:rPr lang="es-US" sz="2000" dirty="0">
                <a:latin typeface="Arial"/>
                <a:ea typeface="Arial"/>
                <a:cs typeface="Arial"/>
                <a:sym typeface="Arial"/>
              </a:rPr>
              <a:t>Proviene de lo </a:t>
            </a:r>
            <a:br>
              <a:rPr lang="es-US" sz="2000" dirty="0">
                <a:latin typeface="Arial"/>
                <a:ea typeface="Arial"/>
                <a:cs typeface="Arial"/>
                <a:sym typeface="Arial"/>
              </a:rPr>
            </a:br>
            <a:r>
              <a:rPr lang="es-US" sz="2000" dirty="0">
                <a:latin typeface="Arial"/>
                <a:ea typeface="Arial"/>
                <a:cs typeface="Arial"/>
                <a:sym typeface="Arial"/>
              </a:rPr>
              <a:t>que escuchamos </a:t>
            </a:r>
            <a:br>
              <a:rPr lang="es-US" sz="2000" dirty="0">
                <a:latin typeface="Arial"/>
                <a:ea typeface="Arial"/>
                <a:cs typeface="Arial"/>
                <a:sym typeface="Arial"/>
              </a:rPr>
            </a:br>
            <a:r>
              <a:rPr lang="es-US" sz="2000" dirty="0">
                <a:latin typeface="Arial"/>
                <a:ea typeface="Arial"/>
                <a:cs typeface="Arial"/>
                <a:sym typeface="Arial"/>
              </a:rPr>
              <a:t>de los demás.</a:t>
            </a:r>
          </a:p>
          <a:p>
            <a:pPr marL="742950" lvl="1" indent="-285750" algn="l" rtl="0">
              <a:spcBef>
                <a:spcPts val="400"/>
              </a:spcBef>
              <a:spcAft>
                <a:spcPts val="0"/>
              </a:spcAft>
              <a:buClr>
                <a:srgbClr val="C00000"/>
              </a:buClr>
              <a:buSzPts val="2000"/>
              <a:buChar char="▪"/>
            </a:pPr>
            <a:r>
              <a:rPr lang="es-US" sz="2000" b="1" dirty="0">
                <a:latin typeface="Arial"/>
                <a:ea typeface="Arial"/>
                <a:cs typeface="Arial"/>
                <a:sym typeface="Arial"/>
              </a:rPr>
              <a:t>Amigos de la familia</a:t>
            </a:r>
          </a:p>
          <a:p>
            <a:pPr marL="742950" lvl="1" indent="-285750" algn="l" rtl="0">
              <a:spcBef>
                <a:spcPts val="400"/>
              </a:spcBef>
              <a:spcAft>
                <a:spcPts val="0"/>
              </a:spcAft>
              <a:buClr>
                <a:srgbClr val="C00000"/>
              </a:buClr>
              <a:buSzPts val="2000"/>
              <a:buChar char="▪"/>
            </a:pPr>
            <a:r>
              <a:rPr lang="es-US" sz="2000" b="1" dirty="0">
                <a:latin typeface="Arial"/>
                <a:ea typeface="Arial"/>
                <a:cs typeface="Arial"/>
                <a:sym typeface="Arial"/>
              </a:rPr>
              <a:t>Proveedores de servicios de salud</a:t>
            </a:r>
          </a:p>
          <a:p>
            <a:pPr marL="742950" lvl="1" indent="-285750" algn="l" rtl="0">
              <a:spcBef>
                <a:spcPts val="400"/>
              </a:spcBef>
              <a:spcAft>
                <a:spcPts val="0"/>
              </a:spcAft>
              <a:buClr>
                <a:srgbClr val="C00000"/>
              </a:buClr>
              <a:buSzPts val="2000"/>
              <a:buChar char="▪"/>
            </a:pPr>
            <a:r>
              <a:rPr lang="es-US" sz="2000" b="1" dirty="0">
                <a:latin typeface="Arial"/>
                <a:ea typeface="Arial"/>
                <a:cs typeface="Arial"/>
                <a:sym typeface="Arial"/>
              </a:rPr>
              <a:t>Medios de comunicación</a:t>
            </a:r>
          </a:p>
        </p:txBody>
      </p:sp>
      <p:sp>
        <p:nvSpPr>
          <p:cNvPr id="211" name="Google Shape;211;p11"/>
          <p:cNvSpPr txBox="1"/>
          <p:nvPr/>
        </p:nvSpPr>
        <p:spPr>
          <a:xfrm>
            <a:off x="629842" y="5447776"/>
            <a:ext cx="276365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000">
                <a:solidFill>
                  <a:schemeClr val="dk1"/>
                </a:solidFill>
                <a:latin typeface="Arial"/>
                <a:ea typeface="Arial"/>
                <a:cs typeface="Arial"/>
                <a:sym typeface="Arial"/>
              </a:rPr>
              <a:t>Imagen de http://www.revelandriot.com</a:t>
            </a:r>
          </a:p>
        </p:txBody>
      </p:sp>
      <p:sp>
        <p:nvSpPr>
          <p:cNvPr id="212" name="Google Shape;212;p11"/>
          <p:cNvSpPr txBox="1"/>
          <p:nvPr/>
        </p:nvSpPr>
        <p:spPr>
          <a:xfrm>
            <a:off x="304800" y="381000"/>
            <a:ext cx="19985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609600" y="814755"/>
            <a:ext cx="7924800" cy="6858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None/>
            </a:pPr>
            <a:r>
              <a:rPr lang="es-US" sz="2520" b="1">
                <a:latin typeface="Arial"/>
                <a:ea typeface="Arial"/>
                <a:cs typeface="Arial"/>
                <a:sym typeface="Arial"/>
              </a:rPr>
              <a:t>El estigma relacionado con el VIH se experimenta a diferentes niveles. </a:t>
            </a:r>
          </a:p>
        </p:txBody>
      </p:sp>
      <p:graphicFrame>
        <p:nvGraphicFramePr>
          <p:cNvPr id="219" name="Google Shape;219;p12"/>
          <p:cNvGraphicFramePr/>
          <p:nvPr>
            <p:extLst>
              <p:ext uri="{D42A27DB-BD31-4B8C-83A1-F6EECF244321}">
                <p14:modId xmlns:p14="http://schemas.microsoft.com/office/powerpoint/2010/main" val="1352739573"/>
              </p:ext>
            </p:extLst>
          </p:nvPr>
        </p:nvGraphicFramePr>
        <p:xfrm>
          <a:off x="324355" y="1694282"/>
          <a:ext cx="2590200" cy="3425025"/>
        </p:xfrm>
        <a:graphic>
          <a:graphicData uri="http://schemas.openxmlformats.org/drawingml/2006/table">
            <a:tbl>
              <a:tblPr firstRow="1" bandRow="1">
                <a:noFill/>
                <a:tableStyleId>{2C365F41-E488-4C17-811D-A7153DB9FD45}</a:tableStyleId>
              </a:tblPr>
              <a:tblGrid>
                <a:gridCol w="2590200">
                  <a:extLst>
                    <a:ext uri="{9D8B030D-6E8A-4147-A177-3AD203B41FA5}">
                      <a16:colId xmlns:a16="http://schemas.microsoft.com/office/drawing/2014/main" val="20000"/>
                    </a:ext>
                  </a:extLst>
                </a:gridCol>
              </a:tblGrid>
              <a:tr h="338525">
                <a:tc>
                  <a:txBody>
                    <a:bodyPr/>
                    <a:lstStyle/>
                    <a:p>
                      <a:pPr marL="0" marR="0" lvl="0" indent="0" algn="l" rtl="0">
                        <a:spcBef>
                          <a:spcPts val="0"/>
                        </a:spcBef>
                        <a:spcAft>
                          <a:spcPts val="0"/>
                        </a:spcAft>
                        <a:buNone/>
                      </a:pPr>
                      <a:r>
                        <a:rPr lang="es-US" sz="1500" u="none" strike="noStrike" cap="none"/>
                        <a:t>Nivel individual</a:t>
                      </a:r>
                    </a:p>
                  </a:txBody>
                  <a:tcPr marL="91450" marR="91450" marT="34300" marB="34300"/>
                </a:tc>
                <a:extLst>
                  <a:ext uri="{0D108BD9-81ED-4DB2-BD59-A6C34878D82A}">
                    <a16:rowId xmlns:a16="http://schemas.microsoft.com/office/drawing/2014/main" val="10000"/>
                  </a:ext>
                </a:extLst>
              </a:tr>
              <a:tr h="598925">
                <a:tc>
                  <a:txBody>
                    <a:bodyPr/>
                    <a:lstStyle/>
                    <a:p>
                      <a:pPr marL="0" marR="0" lvl="0" indent="0" algn="l" rtl="0">
                        <a:spcBef>
                          <a:spcPts val="0"/>
                        </a:spcBef>
                        <a:spcAft>
                          <a:spcPts val="0"/>
                        </a:spcAft>
                        <a:buNone/>
                      </a:pPr>
                      <a:r>
                        <a:rPr lang="es-US" sz="1500"/>
                        <a:t>Ostracismo, rechazo, evitación </a:t>
                      </a:r>
                    </a:p>
                  </a:txBody>
                  <a:tcPr marL="91450" marR="91450" marT="34300" marB="34300"/>
                </a:tc>
                <a:extLst>
                  <a:ext uri="{0D108BD9-81ED-4DB2-BD59-A6C34878D82A}">
                    <a16:rowId xmlns:a16="http://schemas.microsoft.com/office/drawing/2014/main" val="10001"/>
                  </a:ext>
                </a:extLst>
              </a:tr>
              <a:tr h="338525">
                <a:tc>
                  <a:txBody>
                    <a:bodyPr/>
                    <a:lstStyle/>
                    <a:p>
                      <a:pPr marL="0" marR="0" lvl="0" indent="0" algn="l" rtl="0">
                        <a:spcBef>
                          <a:spcPts val="0"/>
                        </a:spcBef>
                        <a:spcAft>
                          <a:spcPts val="0"/>
                        </a:spcAft>
                        <a:buNone/>
                      </a:pPr>
                      <a:r>
                        <a:rPr lang="es-US" sz="1500"/>
                        <a:t>Prejuicio</a:t>
                      </a:r>
                    </a:p>
                  </a:txBody>
                  <a:tcPr marL="91450" marR="91450" marT="34300" marB="34300"/>
                </a:tc>
                <a:extLst>
                  <a:ext uri="{0D108BD9-81ED-4DB2-BD59-A6C34878D82A}">
                    <a16:rowId xmlns:a16="http://schemas.microsoft.com/office/drawing/2014/main" val="10002"/>
                  </a:ext>
                </a:extLst>
              </a:tr>
              <a:tr h="1119750">
                <a:tc>
                  <a:txBody>
                    <a:bodyPr/>
                    <a:lstStyle/>
                    <a:p>
                      <a:pPr marL="0" marR="0" lvl="0" indent="0" algn="l" rtl="0">
                        <a:spcBef>
                          <a:spcPts val="0"/>
                        </a:spcBef>
                        <a:spcAft>
                          <a:spcPts val="0"/>
                        </a:spcAft>
                        <a:buNone/>
                      </a:pPr>
                      <a:r>
                        <a:rPr lang="es-US" sz="1500" dirty="0"/>
                        <a:t>Pruebas obligatorias </a:t>
                      </a:r>
                      <a:br>
                        <a:rPr lang="es-US" sz="1500" dirty="0"/>
                      </a:br>
                      <a:r>
                        <a:rPr lang="es-US" sz="1500" dirty="0"/>
                        <a:t>de VIH sin consentimiento informado previo </a:t>
                      </a:r>
                      <a:br>
                        <a:rPr lang="es-US" sz="1500" dirty="0"/>
                      </a:br>
                      <a:r>
                        <a:rPr lang="es-US" sz="1500" dirty="0"/>
                        <a:t>o protecciones de confidencialidad</a:t>
                      </a:r>
                    </a:p>
                  </a:txBody>
                  <a:tcPr marL="91450" marR="91450" marT="34300" marB="34300"/>
                </a:tc>
                <a:extLst>
                  <a:ext uri="{0D108BD9-81ED-4DB2-BD59-A6C34878D82A}">
                    <a16:rowId xmlns:a16="http://schemas.microsoft.com/office/drawing/2014/main" val="10003"/>
                  </a:ext>
                </a:extLst>
              </a:tr>
              <a:tr h="598925">
                <a:tc>
                  <a:txBody>
                    <a:bodyPr/>
                    <a:lstStyle/>
                    <a:p>
                      <a:pPr marL="0" marR="0" lvl="0" indent="0" algn="l" rtl="0">
                        <a:spcBef>
                          <a:spcPts val="0"/>
                        </a:spcBef>
                        <a:spcAft>
                          <a:spcPts val="0"/>
                        </a:spcAft>
                        <a:buNone/>
                      </a:pPr>
                      <a:r>
                        <a:rPr lang="es-US" sz="1500"/>
                        <a:t>Cuarentena de personas infectadas</a:t>
                      </a:r>
                    </a:p>
                  </a:txBody>
                  <a:tcPr marL="91450" marR="91450" marT="34300" marB="34300"/>
                </a:tc>
                <a:extLst>
                  <a:ext uri="{0D108BD9-81ED-4DB2-BD59-A6C34878D82A}">
                    <a16:rowId xmlns:a16="http://schemas.microsoft.com/office/drawing/2014/main" val="10004"/>
                  </a:ext>
                </a:extLst>
              </a:tr>
              <a:tr h="338525">
                <a:tc>
                  <a:txBody>
                    <a:bodyPr/>
                    <a:lstStyle/>
                    <a:p>
                      <a:pPr marL="0" marR="0" lvl="0" indent="0" algn="l" rtl="0">
                        <a:spcBef>
                          <a:spcPts val="0"/>
                        </a:spcBef>
                        <a:spcAft>
                          <a:spcPts val="0"/>
                        </a:spcAft>
                        <a:buNone/>
                      </a:pPr>
                      <a:r>
                        <a:rPr lang="es-US" sz="1500" dirty="0"/>
                        <a:t>Violencia </a:t>
                      </a:r>
                    </a:p>
                  </a:txBody>
                  <a:tcPr marL="91450" marR="91450" marT="34300" marB="34300"/>
                </a:tc>
                <a:extLst>
                  <a:ext uri="{0D108BD9-81ED-4DB2-BD59-A6C34878D82A}">
                    <a16:rowId xmlns:a16="http://schemas.microsoft.com/office/drawing/2014/main" val="10005"/>
                  </a:ext>
                </a:extLst>
              </a:tr>
            </a:tbl>
          </a:graphicData>
        </a:graphic>
      </p:graphicFrame>
      <p:graphicFrame>
        <p:nvGraphicFramePr>
          <p:cNvPr id="220" name="Google Shape;220;p12"/>
          <p:cNvGraphicFramePr/>
          <p:nvPr/>
        </p:nvGraphicFramePr>
        <p:xfrm>
          <a:off x="3047413" y="2162175"/>
          <a:ext cx="2769725" cy="2309000"/>
        </p:xfrm>
        <a:graphic>
          <a:graphicData uri="http://schemas.openxmlformats.org/drawingml/2006/table">
            <a:tbl>
              <a:tblPr firstRow="1" bandRow="1">
                <a:noFill/>
                <a:tableStyleId>{2C365F41-E488-4C17-811D-A7153DB9FD45}</a:tableStyleId>
              </a:tblPr>
              <a:tblGrid>
                <a:gridCol w="2769725">
                  <a:extLst>
                    <a:ext uri="{9D8B030D-6E8A-4147-A177-3AD203B41FA5}">
                      <a16:colId xmlns:a16="http://schemas.microsoft.com/office/drawing/2014/main" val="20000"/>
                    </a:ext>
                  </a:extLst>
                </a:gridCol>
              </a:tblGrid>
              <a:tr h="278125">
                <a:tc>
                  <a:txBody>
                    <a:bodyPr/>
                    <a:lstStyle/>
                    <a:p>
                      <a:pPr marL="0" marR="0" lvl="0" indent="0" algn="ctr" rtl="0">
                        <a:spcBef>
                          <a:spcPts val="0"/>
                        </a:spcBef>
                        <a:spcAft>
                          <a:spcPts val="0"/>
                        </a:spcAft>
                        <a:buNone/>
                      </a:pPr>
                      <a:r>
                        <a:rPr lang="es-US" sz="1500"/>
                        <a:t>Nivel de organización/institución</a:t>
                      </a:r>
                    </a:p>
                  </a:txBody>
                  <a:tcPr marL="91450" marR="9145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s-US" sz="1500"/>
                        <a:t>Nombre u organización </a:t>
                      </a:r>
                    </a:p>
                  </a:txBody>
                  <a:tcPr marL="91450" marR="91450"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s-US" sz="1500"/>
                        <a:t>Tarjetas de negocios </a:t>
                      </a:r>
                    </a:p>
                  </a:txBody>
                  <a:tcPr marL="91450" marR="91450"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s-US" sz="1500"/>
                        <a:t>Lenguaje del proveedor </a:t>
                      </a:r>
                    </a:p>
                  </a:txBody>
                  <a:tcPr marL="91450" marR="91450" marT="34300" marB="34300"/>
                </a:tc>
                <a:extLst>
                  <a:ext uri="{0D108BD9-81ED-4DB2-BD59-A6C34878D82A}">
                    <a16:rowId xmlns:a16="http://schemas.microsoft.com/office/drawing/2014/main" val="10003"/>
                  </a:ext>
                </a:extLst>
              </a:tr>
              <a:tr h="278125">
                <a:tc>
                  <a:txBody>
                    <a:bodyPr/>
                    <a:lstStyle/>
                    <a:p>
                      <a:pPr marL="0" marR="0" lvl="0" indent="0" algn="l" rtl="0">
                        <a:spcBef>
                          <a:spcPts val="0"/>
                        </a:spcBef>
                        <a:spcAft>
                          <a:spcPts val="0"/>
                        </a:spcAft>
                        <a:buNone/>
                      </a:pPr>
                      <a:r>
                        <a:rPr lang="es-US" sz="1500"/>
                        <a:t>Ambiente </a:t>
                      </a:r>
                    </a:p>
                  </a:txBody>
                  <a:tcPr marL="91450" marR="91450" marT="34300" marB="34300"/>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s-US" sz="1500"/>
                        <a:t>Revistas POZ </a:t>
                      </a:r>
                    </a:p>
                  </a:txBody>
                  <a:tcPr marL="91450" marR="91450"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s-US" sz="1500"/>
                        <a:t>Materiales educativos </a:t>
                      </a:r>
                    </a:p>
                  </a:txBody>
                  <a:tcPr marL="91450" marR="91450" marT="34300" marB="34300"/>
                </a:tc>
                <a:extLst>
                  <a:ext uri="{0D108BD9-81ED-4DB2-BD59-A6C34878D82A}">
                    <a16:rowId xmlns:a16="http://schemas.microsoft.com/office/drawing/2014/main" val="10006"/>
                  </a:ext>
                </a:extLst>
              </a:tr>
            </a:tbl>
          </a:graphicData>
        </a:graphic>
      </p:graphicFrame>
      <p:graphicFrame>
        <p:nvGraphicFramePr>
          <p:cNvPr id="221" name="Google Shape;221;p12"/>
          <p:cNvGraphicFramePr/>
          <p:nvPr>
            <p:extLst>
              <p:ext uri="{D42A27DB-BD31-4B8C-83A1-F6EECF244321}">
                <p14:modId xmlns:p14="http://schemas.microsoft.com/office/powerpoint/2010/main" val="2449537612"/>
              </p:ext>
            </p:extLst>
          </p:nvPr>
        </p:nvGraphicFramePr>
        <p:xfrm>
          <a:off x="6082834" y="1694282"/>
          <a:ext cx="2839450" cy="3160775"/>
        </p:xfrm>
        <a:graphic>
          <a:graphicData uri="http://schemas.openxmlformats.org/drawingml/2006/table">
            <a:tbl>
              <a:tblPr firstRow="1" bandRow="1">
                <a:noFill/>
                <a:tableStyleId>{2C365F41-E488-4C17-811D-A7153DB9FD45}</a:tableStyleId>
              </a:tblPr>
              <a:tblGrid>
                <a:gridCol w="2839450">
                  <a:extLst>
                    <a:ext uri="{9D8B030D-6E8A-4147-A177-3AD203B41FA5}">
                      <a16:colId xmlns:a16="http://schemas.microsoft.com/office/drawing/2014/main" val="20000"/>
                    </a:ext>
                  </a:extLst>
                </a:gridCol>
              </a:tblGrid>
              <a:tr h="351500">
                <a:tc>
                  <a:txBody>
                    <a:bodyPr/>
                    <a:lstStyle/>
                    <a:p>
                      <a:pPr marL="0" marR="0" lvl="0" indent="0" algn="l" rtl="0">
                        <a:spcBef>
                          <a:spcPts val="0"/>
                        </a:spcBef>
                        <a:spcAft>
                          <a:spcPts val="0"/>
                        </a:spcAft>
                        <a:buNone/>
                      </a:pPr>
                      <a:r>
                        <a:rPr lang="es-US" sz="1500"/>
                        <a:t>Nivel social </a:t>
                      </a:r>
                    </a:p>
                  </a:txBody>
                  <a:tcPr marL="91450" marR="91450" marT="34300" marB="34300"/>
                </a:tc>
                <a:extLst>
                  <a:ext uri="{0D108BD9-81ED-4DB2-BD59-A6C34878D82A}">
                    <a16:rowId xmlns:a16="http://schemas.microsoft.com/office/drawing/2014/main" val="10000"/>
                  </a:ext>
                </a:extLst>
              </a:tr>
              <a:tr h="621875">
                <a:tc>
                  <a:txBody>
                    <a:bodyPr/>
                    <a:lstStyle/>
                    <a:p>
                      <a:pPr marL="0" marR="0" lvl="0" indent="0" algn="l" rtl="0">
                        <a:spcBef>
                          <a:spcPts val="0"/>
                        </a:spcBef>
                        <a:spcAft>
                          <a:spcPts val="0"/>
                        </a:spcAft>
                        <a:buNone/>
                      </a:pPr>
                      <a:r>
                        <a:rPr lang="es-US" sz="1500"/>
                        <a:t>Leyes, políticas o regulaciones </a:t>
                      </a:r>
                    </a:p>
                  </a:txBody>
                  <a:tcPr marL="91450" marR="91450" marT="34300" marB="34300"/>
                </a:tc>
                <a:extLst>
                  <a:ext uri="{0D108BD9-81ED-4DB2-BD59-A6C34878D82A}">
                    <a16:rowId xmlns:a16="http://schemas.microsoft.com/office/drawing/2014/main" val="10001"/>
                  </a:ext>
                </a:extLst>
              </a:tr>
              <a:tr h="621875">
                <a:tc>
                  <a:txBody>
                    <a:bodyPr/>
                    <a:lstStyle/>
                    <a:p>
                      <a:pPr marL="0" marR="0" lvl="0" indent="0" algn="l" rtl="0">
                        <a:spcBef>
                          <a:spcPts val="0"/>
                        </a:spcBef>
                        <a:spcAft>
                          <a:spcPts val="0"/>
                        </a:spcAft>
                        <a:buNone/>
                      </a:pPr>
                      <a:r>
                        <a:rPr lang="es-US" sz="1500" dirty="0"/>
                        <a:t>Condiciones sociales </a:t>
                      </a:r>
                      <a:br>
                        <a:rPr lang="es-US" sz="1500" dirty="0"/>
                      </a:br>
                      <a:r>
                        <a:rPr lang="es-US" sz="1500" dirty="0"/>
                        <a:t>de las personas que viven </a:t>
                      </a:r>
                      <a:br>
                        <a:rPr lang="es-US" sz="1500" dirty="0"/>
                      </a:br>
                      <a:r>
                        <a:rPr lang="es-US" sz="1500" dirty="0"/>
                        <a:t>con VIH/SIDA</a:t>
                      </a:r>
                    </a:p>
                  </a:txBody>
                  <a:tcPr marL="91450" marR="91450" marT="34300" marB="34300"/>
                </a:tc>
                <a:extLst>
                  <a:ext uri="{0D108BD9-81ED-4DB2-BD59-A6C34878D82A}">
                    <a16:rowId xmlns:a16="http://schemas.microsoft.com/office/drawing/2014/main" val="10002"/>
                  </a:ext>
                </a:extLst>
              </a:tr>
              <a:tr h="1433000">
                <a:tc>
                  <a:txBody>
                    <a:bodyPr/>
                    <a:lstStyle/>
                    <a:p>
                      <a:pPr marL="0" marR="0" lvl="0" indent="0" algn="l" rtl="0">
                        <a:spcBef>
                          <a:spcPts val="0"/>
                        </a:spcBef>
                        <a:spcAft>
                          <a:spcPts val="0"/>
                        </a:spcAft>
                        <a:buNone/>
                      </a:pPr>
                      <a:r>
                        <a:rPr lang="es-US" sz="1500" dirty="0"/>
                        <a:t>Discriminación en empleo, vivienda, servicio militar, acceso a servicios de salud, programas sociales </a:t>
                      </a:r>
                      <a:br>
                        <a:rPr lang="es-US" sz="1500" dirty="0"/>
                      </a:br>
                      <a:r>
                        <a:rPr lang="es-US" sz="1500" dirty="0"/>
                        <a:t>y comunitarios </a:t>
                      </a:r>
                    </a:p>
                  </a:txBody>
                  <a:tcPr marL="91450" marR="91450" marT="34300" marB="34300"/>
                </a:tc>
                <a:extLst>
                  <a:ext uri="{0D108BD9-81ED-4DB2-BD59-A6C34878D82A}">
                    <a16:rowId xmlns:a16="http://schemas.microsoft.com/office/drawing/2014/main" val="10003"/>
                  </a:ext>
                </a:extLst>
              </a:tr>
            </a:tbl>
          </a:graphicData>
        </a:graphic>
      </p:graphicFrame>
      <p:sp>
        <p:nvSpPr>
          <p:cNvPr id="222" name="Google Shape;222;p12"/>
          <p:cNvSpPr/>
          <p:nvPr/>
        </p:nvSpPr>
        <p:spPr>
          <a:xfrm>
            <a:off x="4395509" y="5095574"/>
            <a:ext cx="474849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000">
                <a:solidFill>
                  <a:schemeClr val="dk1"/>
                </a:solidFill>
                <a:latin typeface="Arial"/>
                <a:ea typeface="Arial"/>
                <a:cs typeface="Arial"/>
                <a:sym typeface="Arial"/>
              </a:rPr>
              <a:t>Fuente: Tomaszewski, E. P. (2012). “Understanding HIV and AIDS stigma, and discrimination, Human Rights Update”. Washington, DC: NASW National Association of Social Workers.</a:t>
            </a:r>
          </a:p>
        </p:txBody>
      </p:sp>
      <p:sp>
        <p:nvSpPr>
          <p:cNvPr id="223" name="Google Shape;223;p12"/>
          <p:cNvSpPr txBox="1"/>
          <p:nvPr/>
        </p:nvSpPr>
        <p:spPr>
          <a:xfrm>
            <a:off x="304800" y="381000"/>
            <a:ext cx="25902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p:nvPr/>
        </p:nvSpPr>
        <p:spPr>
          <a:xfrm>
            <a:off x="7239000" y="5657850"/>
            <a:ext cx="1905000" cy="3429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050" b="1">
              <a:solidFill>
                <a:srgbClr val="000000"/>
              </a:solidFill>
              <a:latin typeface="Arial"/>
              <a:ea typeface="Arial"/>
              <a:cs typeface="Arial"/>
              <a:sym typeface="Arial"/>
            </a:endParaRPr>
          </a:p>
        </p:txBody>
      </p:sp>
      <p:sp>
        <p:nvSpPr>
          <p:cNvPr id="231" name="Google Shape;231;p13"/>
          <p:cNvSpPr txBox="1"/>
          <p:nvPr/>
        </p:nvSpPr>
        <p:spPr>
          <a:xfrm>
            <a:off x="503047" y="1017370"/>
            <a:ext cx="8212722" cy="114589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US" sz="2800" b="1" dirty="0">
                <a:solidFill>
                  <a:schemeClr val="dk1"/>
                </a:solidFill>
                <a:latin typeface="Arial"/>
                <a:ea typeface="Arial"/>
                <a:cs typeface="Arial"/>
                <a:sym typeface="Arial"/>
              </a:rPr>
              <a:t>Efecto del estigma en la atención </a:t>
            </a:r>
            <a:br>
              <a:rPr lang="es-US" sz="2800" b="1" dirty="0">
                <a:solidFill>
                  <a:schemeClr val="dk1"/>
                </a:solidFill>
                <a:latin typeface="Arial"/>
                <a:ea typeface="Arial"/>
                <a:cs typeface="Arial"/>
                <a:sym typeface="Arial"/>
              </a:rPr>
            </a:br>
            <a:r>
              <a:rPr lang="es-US" sz="2800" b="1" dirty="0">
                <a:solidFill>
                  <a:schemeClr val="dk1"/>
                </a:solidFill>
                <a:latin typeface="Arial"/>
                <a:ea typeface="Arial"/>
                <a:cs typeface="Arial"/>
                <a:sym typeface="Arial"/>
              </a:rPr>
              <a:t>y el tratamiento</a:t>
            </a:r>
          </a:p>
        </p:txBody>
      </p:sp>
      <p:cxnSp>
        <p:nvCxnSpPr>
          <p:cNvPr id="232" name="Google Shape;232;p13"/>
          <p:cNvCxnSpPr/>
          <p:nvPr/>
        </p:nvCxnSpPr>
        <p:spPr>
          <a:xfrm>
            <a:off x="633742" y="4084809"/>
            <a:ext cx="8077200" cy="1191"/>
          </a:xfrm>
          <a:prstGeom prst="straightConnector1">
            <a:avLst/>
          </a:prstGeom>
          <a:noFill/>
          <a:ln w="9525" cap="flat" cmpd="sng">
            <a:solidFill>
              <a:schemeClr val="dk1"/>
            </a:solidFill>
            <a:prstDash val="solid"/>
            <a:round/>
            <a:headEnd type="none" w="med" len="med"/>
            <a:tailEnd type="none" w="med" len="med"/>
          </a:ln>
        </p:spPr>
      </p:cxnSp>
      <p:grpSp>
        <p:nvGrpSpPr>
          <p:cNvPr id="233" name="Google Shape;233;p13"/>
          <p:cNvGrpSpPr/>
          <p:nvPr/>
        </p:nvGrpSpPr>
        <p:grpSpPr>
          <a:xfrm>
            <a:off x="407314" y="2628741"/>
            <a:ext cx="8970624" cy="784470"/>
            <a:chOff x="240" y="1536"/>
            <a:chExt cx="5705" cy="490"/>
          </a:xfrm>
        </p:grpSpPr>
        <p:sp>
          <p:nvSpPr>
            <p:cNvPr id="234" name="Google Shape;234;p13"/>
            <p:cNvSpPr/>
            <p:nvPr/>
          </p:nvSpPr>
          <p:spPr>
            <a:xfrm>
              <a:off x="240" y="1536"/>
              <a:ext cx="192" cy="399"/>
            </a:xfrm>
            <a:prstGeom prst="upArrow">
              <a:avLst>
                <a:gd name="adj1" fmla="val 50000"/>
                <a:gd name="adj2" fmla="val 5195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35" name="Google Shape;235;p13"/>
            <p:cNvSpPr txBox="1"/>
            <p:nvPr/>
          </p:nvSpPr>
          <p:spPr>
            <a:xfrm>
              <a:off x="384" y="1680"/>
              <a:ext cx="912" cy="2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Estigma</a:t>
              </a:r>
            </a:p>
          </p:txBody>
        </p:sp>
        <p:sp>
          <p:nvSpPr>
            <p:cNvPr id="236" name="Google Shape;236;p13"/>
            <p:cNvSpPr/>
            <p:nvPr/>
          </p:nvSpPr>
          <p:spPr>
            <a:xfrm>
              <a:off x="960"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13"/>
            <p:cNvSpPr txBox="1"/>
            <p:nvPr/>
          </p:nvSpPr>
          <p:spPr>
            <a:xfrm>
              <a:off x="1392" y="1680"/>
              <a:ext cx="960" cy="2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Pruebas</a:t>
              </a:r>
            </a:p>
          </p:txBody>
        </p:sp>
        <p:sp>
          <p:nvSpPr>
            <p:cNvPr id="238" name="Google Shape;238;p13"/>
            <p:cNvSpPr/>
            <p:nvPr/>
          </p:nvSpPr>
          <p:spPr>
            <a:xfrm>
              <a:off x="1200" y="1536"/>
              <a:ext cx="192" cy="406"/>
            </a:xfrm>
            <a:prstGeom prst="downArrow">
              <a:avLst>
                <a:gd name="adj1" fmla="val 50000"/>
                <a:gd name="adj2" fmla="val 5286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39" name="Google Shape;239;p13"/>
            <p:cNvSpPr txBox="1"/>
            <p:nvPr/>
          </p:nvSpPr>
          <p:spPr>
            <a:xfrm>
              <a:off x="2448" y="1536"/>
              <a:ext cx="860" cy="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Personas con estado de VIH conocido</a:t>
              </a:r>
            </a:p>
          </p:txBody>
        </p:sp>
        <p:sp>
          <p:nvSpPr>
            <p:cNvPr id="240" name="Google Shape;240;p13"/>
            <p:cNvSpPr/>
            <p:nvPr/>
          </p:nvSpPr>
          <p:spPr>
            <a:xfrm>
              <a:off x="2256" y="1584"/>
              <a:ext cx="192" cy="369"/>
            </a:xfrm>
            <a:prstGeom prst="down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41" name="Google Shape;241;p13"/>
            <p:cNvSpPr/>
            <p:nvPr/>
          </p:nvSpPr>
          <p:spPr>
            <a:xfrm>
              <a:off x="3554" y="1584"/>
              <a:ext cx="192" cy="369"/>
            </a:xfrm>
            <a:prstGeom prst="down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42" name="Google Shape;242;p13"/>
            <p:cNvSpPr txBox="1"/>
            <p:nvPr/>
          </p:nvSpPr>
          <p:spPr>
            <a:xfrm>
              <a:off x="3794" y="1536"/>
              <a:ext cx="960" cy="4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Revelación</a:t>
              </a:r>
              <a:br>
                <a:rPr lang="es-US" sz="1500" b="1">
                  <a:solidFill>
                    <a:schemeClr val="dk1"/>
                  </a:solidFill>
                  <a:latin typeface="Arial"/>
                  <a:ea typeface="Arial"/>
                  <a:cs typeface="Arial"/>
                  <a:sym typeface="Arial"/>
                </a:rPr>
              </a:br>
              <a:r>
                <a:rPr lang="es-US" sz="1500" b="1">
                  <a:solidFill>
                    <a:schemeClr val="dk1"/>
                  </a:solidFill>
                  <a:latin typeface="Arial"/>
                  <a:ea typeface="Arial"/>
                  <a:cs typeface="Arial"/>
                  <a:sym typeface="Arial"/>
                </a:rPr>
                <a:t>y calidad</a:t>
              </a:r>
              <a:br>
                <a:rPr lang="es-US" sz="1500" b="1">
                  <a:solidFill>
                    <a:schemeClr val="dk1"/>
                  </a:solidFill>
                  <a:latin typeface="Arial"/>
                  <a:ea typeface="Arial"/>
                  <a:cs typeface="Arial"/>
                  <a:sym typeface="Arial"/>
                </a:rPr>
              </a:br>
              <a:r>
                <a:rPr lang="es-US" sz="1500" b="1">
                  <a:solidFill>
                    <a:schemeClr val="dk1"/>
                  </a:solidFill>
                  <a:latin typeface="Arial"/>
                  <a:ea typeface="Arial"/>
                  <a:cs typeface="Arial"/>
                  <a:sym typeface="Arial"/>
                </a:rPr>
                <a:t>de vida</a:t>
              </a:r>
            </a:p>
          </p:txBody>
        </p:sp>
        <p:sp>
          <p:nvSpPr>
            <p:cNvPr id="243" name="Google Shape;243;p13"/>
            <p:cNvSpPr/>
            <p:nvPr/>
          </p:nvSpPr>
          <p:spPr>
            <a:xfrm>
              <a:off x="4802" y="1584"/>
              <a:ext cx="192" cy="369"/>
            </a:xfrm>
            <a:prstGeom prst="up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500" b="1">
                <a:solidFill>
                  <a:schemeClr val="dk1"/>
                </a:solidFill>
                <a:latin typeface="Arial"/>
                <a:ea typeface="Arial"/>
                <a:cs typeface="Arial"/>
                <a:sym typeface="Arial"/>
              </a:endParaRPr>
            </a:p>
          </p:txBody>
        </p:sp>
        <p:sp>
          <p:nvSpPr>
            <p:cNvPr id="244" name="Google Shape;244;p13"/>
            <p:cNvSpPr txBox="1"/>
            <p:nvPr/>
          </p:nvSpPr>
          <p:spPr>
            <a:xfrm>
              <a:off x="4994" y="1584"/>
              <a:ext cx="951" cy="2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Infecciones nuevas</a:t>
              </a:r>
            </a:p>
          </p:txBody>
        </p:sp>
        <p:sp>
          <p:nvSpPr>
            <p:cNvPr id="245" name="Google Shape;245;p13"/>
            <p:cNvSpPr/>
            <p:nvPr/>
          </p:nvSpPr>
          <p:spPr>
            <a:xfrm>
              <a:off x="2016"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13"/>
            <p:cNvSpPr/>
            <p:nvPr/>
          </p:nvSpPr>
          <p:spPr>
            <a:xfrm>
              <a:off x="3240"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13"/>
            <p:cNvSpPr/>
            <p:nvPr/>
          </p:nvSpPr>
          <p:spPr>
            <a:xfrm>
              <a:off x="4562" y="17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48" name="Google Shape;248;p13"/>
          <p:cNvGrpSpPr/>
          <p:nvPr/>
        </p:nvGrpSpPr>
        <p:grpSpPr>
          <a:xfrm>
            <a:off x="381001" y="4522744"/>
            <a:ext cx="8969638" cy="784558"/>
            <a:chOff x="240" y="2736"/>
            <a:chExt cx="5702" cy="478"/>
          </a:xfrm>
        </p:grpSpPr>
        <p:sp>
          <p:nvSpPr>
            <p:cNvPr id="249" name="Google Shape;249;p13"/>
            <p:cNvSpPr/>
            <p:nvPr/>
          </p:nvSpPr>
          <p:spPr>
            <a:xfrm>
              <a:off x="1200" y="2736"/>
              <a:ext cx="192" cy="399"/>
            </a:xfrm>
            <a:prstGeom prst="upArrow">
              <a:avLst>
                <a:gd name="adj1" fmla="val 50000"/>
                <a:gd name="adj2" fmla="val 51953"/>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50" name="Google Shape;250;p13"/>
            <p:cNvSpPr txBox="1"/>
            <p:nvPr/>
          </p:nvSpPr>
          <p:spPr>
            <a:xfrm>
              <a:off x="384" y="2880"/>
              <a:ext cx="912" cy="1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Estigma</a:t>
              </a:r>
            </a:p>
          </p:txBody>
        </p:sp>
        <p:sp>
          <p:nvSpPr>
            <p:cNvPr id="251" name="Google Shape;251;p13"/>
            <p:cNvSpPr/>
            <p:nvPr/>
          </p:nvSpPr>
          <p:spPr>
            <a:xfrm>
              <a:off x="960"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13"/>
            <p:cNvSpPr txBox="1"/>
            <p:nvPr/>
          </p:nvSpPr>
          <p:spPr>
            <a:xfrm>
              <a:off x="1392" y="2880"/>
              <a:ext cx="960" cy="1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Pruebas</a:t>
              </a:r>
            </a:p>
          </p:txBody>
        </p:sp>
        <p:sp>
          <p:nvSpPr>
            <p:cNvPr id="253" name="Google Shape;253;p13"/>
            <p:cNvSpPr/>
            <p:nvPr/>
          </p:nvSpPr>
          <p:spPr>
            <a:xfrm>
              <a:off x="240" y="2736"/>
              <a:ext cx="192" cy="406"/>
            </a:xfrm>
            <a:prstGeom prst="downArrow">
              <a:avLst>
                <a:gd name="adj1" fmla="val 50000"/>
                <a:gd name="adj2" fmla="val 52865"/>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54" name="Google Shape;254;p13"/>
            <p:cNvSpPr txBox="1"/>
            <p:nvPr/>
          </p:nvSpPr>
          <p:spPr>
            <a:xfrm>
              <a:off x="2448" y="2736"/>
              <a:ext cx="858" cy="4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Personas con estado de VIH conocido</a:t>
              </a:r>
            </a:p>
          </p:txBody>
        </p:sp>
        <p:sp>
          <p:nvSpPr>
            <p:cNvPr id="255" name="Google Shape;255;p13"/>
            <p:cNvSpPr/>
            <p:nvPr/>
          </p:nvSpPr>
          <p:spPr>
            <a:xfrm>
              <a:off x="4789" y="2784"/>
              <a:ext cx="192" cy="369"/>
            </a:xfrm>
            <a:prstGeom prst="down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56" name="Google Shape;256;p13"/>
            <p:cNvSpPr txBox="1"/>
            <p:nvPr/>
          </p:nvSpPr>
          <p:spPr>
            <a:xfrm>
              <a:off x="3733" y="2736"/>
              <a:ext cx="960" cy="4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Revelación</a:t>
              </a:r>
              <a:br>
                <a:rPr lang="es-US" sz="1500" b="1">
                  <a:solidFill>
                    <a:schemeClr val="dk1"/>
                  </a:solidFill>
                  <a:latin typeface="Arial"/>
                  <a:ea typeface="Arial"/>
                  <a:cs typeface="Arial"/>
                  <a:sym typeface="Arial"/>
                </a:rPr>
              </a:br>
              <a:r>
                <a:rPr lang="es-US" sz="1500" b="1">
                  <a:solidFill>
                    <a:schemeClr val="dk1"/>
                  </a:solidFill>
                  <a:latin typeface="Arial"/>
                  <a:ea typeface="Arial"/>
                  <a:cs typeface="Arial"/>
                  <a:sym typeface="Arial"/>
                </a:rPr>
                <a:t>y calidad</a:t>
              </a:r>
              <a:br>
                <a:rPr lang="es-US" sz="1500" b="1">
                  <a:solidFill>
                    <a:schemeClr val="dk1"/>
                  </a:solidFill>
                  <a:latin typeface="Arial"/>
                  <a:ea typeface="Arial"/>
                  <a:cs typeface="Arial"/>
                  <a:sym typeface="Arial"/>
                </a:rPr>
              </a:br>
              <a:r>
                <a:rPr lang="es-US" sz="1500" b="1">
                  <a:solidFill>
                    <a:schemeClr val="dk1"/>
                  </a:solidFill>
                  <a:latin typeface="Arial"/>
                  <a:ea typeface="Arial"/>
                  <a:cs typeface="Arial"/>
                  <a:sym typeface="Arial"/>
                </a:rPr>
                <a:t>de vida</a:t>
              </a:r>
            </a:p>
          </p:txBody>
        </p:sp>
        <p:sp>
          <p:nvSpPr>
            <p:cNvPr id="257" name="Google Shape;257;p13"/>
            <p:cNvSpPr txBox="1"/>
            <p:nvPr/>
          </p:nvSpPr>
          <p:spPr>
            <a:xfrm>
              <a:off x="4981" y="2784"/>
              <a:ext cx="961" cy="1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500" b="1">
                  <a:solidFill>
                    <a:schemeClr val="dk1"/>
                  </a:solidFill>
                  <a:latin typeface="Arial"/>
                  <a:ea typeface="Arial"/>
                  <a:cs typeface="Arial"/>
                  <a:sym typeface="Arial"/>
                </a:rPr>
                <a:t>Infecciones nuevas</a:t>
              </a:r>
            </a:p>
          </p:txBody>
        </p:sp>
        <p:sp>
          <p:nvSpPr>
            <p:cNvPr id="258" name="Google Shape;258;p13"/>
            <p:cNvSpPr/>
            <p:nvPr/>
          </p:nvSpPr>
          <p:spPr>
            <a:xfrm>
              <a:off x="2016"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13"/>
            <p:cNvSpPr/>
            <p:nvPr/>
          </p:nvSpPr>
          <p:spPr>
            <a:xfrm>
              <a:off x="3253"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13"/>
            <p:cNvSpPr/>
            <p:nvPr/>
          </p:nvSpPr>
          <p:spPr>
            <a:xfrm>
              <a:off x="4549" y="2976"/>
              <a:ext cx="192" cy="88"/>
            </a:xfrm>
            <a:custGeom>
              <a:avLst/>
              <a:gdLst/>
              <a:ahLst/>
              <a:cxnLst/>
              <a:rect l="l" t="t" r="r" b="b"/>
              <a:pathLst>
                <a:path w="21600" h="21600" extrusionOk="0">
                  <a:moveTo>
                    <a:pt x="16200" y="0"/>
                  </a:moveTo>
                  <a:lnTo>
                    <a:pt x="16200" y="5400"/>
                  </a:lnTo>
                  <a:lnTo>
                    <a:pt x="3375" y="5400"/>
                  </a:lnTo>
                  <a:lnTo>
                    <a:pt x="3375" y="16200"/>
                  </a:lnTo>
                  <a:lnTo>
                    <a:pt x="16200" y="16200"/>
                  </a:lnTo>
                  <a:lnTo>
                    <a:pt x="16200" y="21600"/>
                  </a:lnTo>
                  <a:lnTo>
                    <a:pt x="21600" y="10800"/>
                  </a:lnTo>
                  <a:lnTo>
                    <a:pt x="16200" y="0"/>
                  </a:lnTo>
                  <a:close/>
                </a:path>
                <a:path w="21600" h="21600" extrusionOk="0">
                  <a:moveTo>
                    <a:pt x="1350" y="5400"/>
                  </a:moveTo>
                  <a:lnTo>
                    <a:pt x="1350" y="16200"/>
                  </a:lnTo>
                  <a:lnTo>
                    <a:pt x="2700" y="16200"/>
                  </a:lnTo>
                  <a:lnTo>
                    <a:pt x="2700" y="5400"/>
                  </a:lnTo>
                  <a:lnTo>
                    <a:pt x="1350" y="5400"/>
                  </a:lnTo>
                  <a:close/>
                </a:path>
                <a:path w="21600" h="21600" extrusionOk="0">
                  <a:moveTo>
                    <a:pt x="0" y="5400"/>
                  </a:moveTo>
                  <a:lnTo>
                    <a:pt x="0" y="16200"/>
                  </a:lnTo>
                  <a:lnTo>
                    <a:pt x="675" y="16200"/>
                  </a:lnTo>
                  <a:lnTo>
                    <a:pt x="675" y="5400"/>
                  </a:lnTo>
                  <a:lnTo>
                    <a:pt x="0" y="5400"/>
                  </a:lnTo>
                  <a:close/>
                </a:path>
              </a:pathLst>
            </a:cu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13"/>
            <p:cNvSpPr/>
            <p:nvPr/>
          </p:nvSpPr>
          <p:spPr>
            <a:xfrm>
              <a:off x="2256" y="2736"/>
              <a:ext cx="192" cy="369"/>
            </a:xfrm>
            <a:prstGeom prst="up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sp>
          <p:nvSpPr>
            <p:cNvPr id="262" name="Google Shape;262;p13"/>
            <p:cNvSpPr/>
            <p:nvPr/>
          </p:nvSpPr>
          <p:spPr>
            <a:xfrm>
              <a:off x="3541" y="2736"/>
              <a:ext cx="192" cy="369"/>
            </a:xfrm>
            <a:prstGeom prst="upArrow">
              <a:avLst>
                <a:gd name="adj1" fmla="val 50000"/>
                <a:gd name="adj2" fmla="val 48047"/>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b="1">
                <a:solidFill>
                  <a:schemeClr val="dk1"/>
                </a:solidFill>
                <a:latin typeface="Arial"/>
                <a:ea typeface="Arial"/>
                <a:cs typeface="Arial"/>
                <a:sym typeface="Arial"/>
              </a:endParaRPr>
            </a:p>
          </p:txBody>
        </p:sp>
      </p:grpSp>
      <p:sp>
        <p:nvSpPr>
          <p:cNvPr id="263" name="Google Shape;263;p13"/>
          <p:cNvSpPr txBox="1"/>
          <p:nvPr/>
        </p:nvSpPr>
        <p:spPr>
          <a:xfrm>
            <a:off x="304800" y="381000"/>
            <a:ext cx="21721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body" idx="1"/>
          </p:nvPr>
        </p:nvSpPr>
        <p:spPr>
          <a:xfrm>
            <a:off x="890584" y="2535134"/>
            <a:ext cx="2618452" cy="46447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300"/>
              <a:buNone/>
            </a:pPr>
            <a:r>
              <a:rPr lang="es-US" sz="3300" b="1">
                <a:latin typeface="Arial"/>
                <a:ea typeface="Arial"/>
                <a:cs typeface="Arial"/>
                <a:sym typeface="Arial"/>
              </a:rPr>
              <a:t>Infectado</a:t>
            </a:r>
          </a:p>
        </p:txBody>
      </p:sp>
      <p:sp>
        <p:nvSpPr>
          <p:cNvPr id="270" name="Google Shape;270;p14"/>
          <p:cNvSpPr txBox="1"/>
          <p:nvPr/>
        </p:nvSpPr>
        <p:spPr>
          <a:xfrm>
            <a:off x="304800" y="381000"/>
            <a:ext cx="231107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
        <p:nvSpPr>
          <p:cNvPr id="271" name="Google Shape;271;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a:latin typeface="Arial"/>
                <a:ea typeface="Arial"/>
                <a:cs typeface="Arial"/>
                <a:sym typeface="Arial"/>
              </a:rPr>
              <a:t>Diálogo interno</a:t>
            </a:r>
          </a:p>
        </p:txBody>
      </p:sp>
      <p:pic>
        <p:nvPicPr>
          <p:cNvPr id="272" name="Google Shape;272;p14"/>
          <p:cNvPicPr preferRelativeResize="0"/>
          <p:nvPr/>
        </p:nvPicPr>
        <p:blipFill rotWithShape="1">
          <a:blip r:embed="rId3">
            <a:alphaModFix/>
          </a:blip>
          <a:srcRect/>
          <a:stretch/>
        </p:blipFill>
        <p:spPr>
          <a:xfrm>
            <a:off x="4175760" y="1521023"/>
            <a:ext cx="3916680" cy="3916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p:cNvSpPr txBox="1">
            <a:spLocks noGrp="1"/>
          </p:cNvSpPr>
          <p:nvPr>
            <p:ph type="title"/>
          </p:nvPr>
        </p:nvSpPr>
        <p:spPr>
          <a:xfrm>
            <a:off x="304800" y="952577"/>
            <a:ext cx="3550920" cy="121834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s-US" sz="3200">
                <a:latin typeface="Arial"/>
                <a:ea typeface="Arial"/>
                <a:cs typeface="Arial"/>
                <a:sym typeface="Arial"/>
              </a:rPr>
              <a:t>Microagresiones</a:t>
            </a:r>
          </a:p>
        </p:txBody>
      </p:sp>
      <p:sp>
        <p:nvSpPr>
          <p:cNvPr id="279" name="Google Shape;279;p15"/>
          <p:cNvSpPr txBox="1">
            <a:spLocks noGrp="1"/>
          </p:cNvSpPr>
          <p:nvPr>
            <p:ph type="body" idx="1"/>
          </p:nvPr>
        </p:nvSpPr>
        <p:spPr>
          <a:xfrm>
            <a:off x="411480" y="1926077"/>
            <a:ext cx="8564879" cy="3587539"/>
          </a:xfrm>
          <a:prstGeom prst="rect">
            <a:avLst/>
          </a:prstGeom>
          <a:noFill/>
          <a:ln w="9525" cap="flat" cmpd="sng">
            <a:solidFill>
              <a:srgbClr val="B2B2B2"/>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rgbClr val="C00000"/>
              </a:buClr>
              <a:buSzPts val="3052"/>
              <a:buNone/>
            </a:pPr>
            <a:r>
              <a:rPr lang="es-US" sz="3052" dirty="0">
                <a:latin typeface="Arial"/>
                <a:ea typeface="Arial"/>
                <a:cs typeface="Arial"/>
                <a:sym typeface="Arial"/>
              </a:rPr>
              <a:t>Los desprecios, las ofensas o los insultos verbales, no verbales y ambientales cotidianos, ya sean intencionales o no, que comunican mensajes hostiles, despectivos o negativos </a:t>
            </a:r>
            <a:br>
              <a:rPr lang="es-US" sz="3052" dirty="0">
                <a:latin typeface="Arial"/>
                <a:ea typeface="Arial"/>
                <a:cs typeface="Arial"/>
                <a:sym typeface="Arial"/>
              </a:rPr>
            </a:br>
            <a:r>
              <a:rPr lang="es-US" sz="3052" dirty="0">
                <a:latin typeface="Arial"/>
                <a:ea typeface="Arial"/>
                <a:cs typeface="Arial"/>
                <a:sym typeface="Arial"/>
              </a:rPr>
              <a:t>a personas objetivo basados únicamente </a:t>
            </a:r>
            <a:br>
              <a:rPr lang="es-US" sz="3052" dirty="0">
                <a:latin typeface="Arial"/>
                <a:ea typeface="Arial"/>
                <a:cs typeface="Arial"/>
                <a:sym typeface="Arial"/>
              </a:rPr>
            </a:br>
            <a:r>
              <a:rPr lang="es-US" sz="3052" dirty="0">
                <a:latin typeface="Arial"/>
                <a:ea typeface="Arial"/>
                <a:cs typeface="Arial"/>
                <a:sym typeface="Arial"/>
              </a:rPr>
              <a:t>en su pertenencia a grupos marginados. </a:t>
            </a:r>
          </a:p>
          <a:p>
            <a:pPr marL="0" lvl="0" indent="0" algn="l" rtl="0">
              <a:lnSpc>
                <a:spcPct val="80000"/>
              </a:lnSpc>
              <a:spcBef>
                <a:spcPts val="740"/>
              </a:spcBef>
              <a:spcAft>
                <a:spcPts val="0"/>
              </a:spcAft>
              <a:buClr>
                <a:srgbClr val="C00000"/>
              </a:buClr>
              <a:buSzPts val="3700"/>
              <a:buNone/>
            </a:pPr>
            <a:endParaRPr sz="3700" dirty="0">
              <a:latin typeface="Arial"/>
              <a:ea typeface="Arial"/>
              <a:cs typeface="Arial"/>
              <a:sym typeface="Arial"/>
            </a:endParaRPr>
          </a:p>
          <a:p>
            <a:pPr marL="0" lvl="0" indent="0" algn="l" rtl="0">
              <a:lnSpc>
                <a:spcPct val="80000"/>
              </a:lnSpc>
              <a:spcBef>
                <a:spcPts val="407"/>
              </a:spcBef>
              <a:spcAft>
                <a:spcPts val="0"/>
              </a:spcAft>
              <a:buSzPts val="2035"/>
              <a:buNone/>
            </a:pPr>
            <a:r>
              <a:rPr lang="es-US" sz="1900" dirty="0">
                <a:latin typeface="Arial"/>
                <a:ea typeface="Arial"/>
                <a:cs typeface="Arial"/>
                <a:sym typeface="Arial"/>
              </a:rPr>
              <a:t>“</a:t>
            </a:r>
            <a:r>
              <a:rPr lang="es-US" sz="1900" dirty="0" err="1">
                <a:latin typeface="Arial"/>
                <a:ea typeface="Arial"/>
                <a:cs typeface="Arial"/>
                <a:sym typeface="Arial"/>
              </a:rPr>
              <a:t>Diversity</a:t>
            </a:r>
            <a:r>
              <a:rPr lang="es-US" sz="1900" dirty="0">
                <a:latin typeface="Arial"/>
                <a:ea typeface="Arial"/>
                <a:cs typeface="Arial"/>
                <a:sym typeface="Arial"/>
              </a:rPr>
              <a:t> in </a:t>
            </a:r>
            <a:r>
              <a:rPr lang="es-US" sz="1900" dirty="0" err="1">
                <a:latin typeface="Arial"/>
                <a:ea typeface="Arial"/>
                <a:cs typeface="Arial"/>
                <a:sym typeface="Arial"/>
              </a:rPr>
              <a:t>the</a:t>
            </a:r>
            <a:r>
              <a:rPr lang="es-US" sz="1900" dirty="0">
                <a:latin typeface="Arial"/>
                <a:ea typeface="Arial"/>
                <a:cs typeface="Arial"/>
                <a:sym typeface="Arial"/>
              </a:rPr>
              <a:t> </a:t>
            </a:r>
            <a:r>
              <a:rPr lang="es-US" sz="1900" dirty="0" err="1">
                <a:latin typeface="Arial"/>
                <a:ea typeface="Arial"/>
                <a:cs typeface="Arial"/>
                <a:sym typeface="Arial"/>
              </a:rPr>
              <a:t>Classroom</a:t>
            </a:r>
            <a:r>
              <a:rPr lang="es-US" sz="1900" dirty="0">
                <a:latin typeface="Arial"/>
                <a:ea typeface="Arial"/>
                <a:cs typeface="Arial"/>
                <a:sym typeface="Arial"/>
              </a:rPr>
              <a:t>”, UCLA </a:t>
            </a:r>
            <a:r>
              <a:rPr lang="es-US" sz="1900" dirty="0" err="1">
                <a:latin typeface="Arial"/>
                <a:ea typeface="Arial"/>
                <a:cs typeface="Arial"/>
                <a:sym typeface="Arial"/>
              </a:rPr>
              <a:t>Diversity</a:t>
            </a:r>
            <a:r>
              <a:rPr lang="es-US" sz="1900" dirty="0">
                <a:latin typeface="Arial"/>
                <a:ea typeface="Arial"/>
                <a:cs typeface="Arial"/>
                <a:sym typeface="Arial"/>
              </a:rPr>
              <a:t> &amp; </a:t>
            </a:r>
            <a:r>
              <a:rPr lang="es-US" sz="1900" dirty="0" err="1">
                <a:latin typeface="Arial"/>
                <a:ea typeface="Arial"/>
                <a:cs typeface="Arial"/>
                <a:sym typeface="Arial"/>
              </a:rPr>
              <a:t>Faculty</a:t>
            </a:r>
            <a:r>
              <a:rPr lang="es-US" sz="1900" dirty="0">
                <a:latin typeface="Arial"/>
                <a:ea typeface="Arial"/>
                <a:cs typeface="Arial"/>
                <a:sym typeface="Arial"/>
              </a:rPr>
              <a:t> </a:t>
            </a:r>
            <a:r>
              <a:rPr lang="es-US" sz="1900" dirty="0" err="1">
                <a:latin typeface="Arial"/>
                <a:ea typeface="Arial"/>
                <a:cs typeface="Arial"/>
                <a:sym typeface="Arial"/>
              </a:rPr>
              <a:t>Development</a:t>
            </a:r>
            <a:r>
              <a:rPr lang="es-US" sz="1900" dirty="0">
                <a:latin typeface="Arial"/>
                <a:ea typeface="Arial"/>
                <a:cs typeface="Arial"/>
                <a:sym typeface="Arial"/>
              </a:rPr>
              <a:t>, 2014.</a:t>
            </a:r>
          </a:p>
        </p:txBody>
      </p:sp>
      <p:sp>
        <p:nvSpPr>
          <p:cNvPr id="280" name="Google Shape;280;p15"/>
          <p:cNvSpPr txBox="1"/>
          <p:nvPr/>
        </p:nvSpPr>
        <p:spPr>
          <a:xfrm>
            <a:off x="304800" y="381000"/>
            <a:ext cx="223005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6"/>
          <p:cNvSpPr txBox="1">
            <a:spLocks noGrp="1"/>
          </p:cNvSpPr>
          <p:nvPr>
            <p:ph type="body" idx="1"/>
          </p:nvPr>
        </p:nvSpPr>
        <p:spPr>
          <a:xfrm>
            <a:off x="469106" y="1517516"/>
            <a:ext cx="4104482" cy="33489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s-US">
                <a:latin typeface="Arial"/>
                <a:ea typeface="Arial"/>
                <a:cs typeface="Arial"/>
                <a:sym typeface="Arial"/>
              </a:rPr>
              <a:t>Ejemplos</a:t>
            </a:r>
          </a:p>
        </p:txBody>
      </p:sp>
      <p:sp>
        <p:nvSpPr>
          <p:cNvPr id="287" name="Google Shape;287;p16"/>
          <p:cNvSpPr txBox="1">
            <a:spLocks noGrp="1"/>
          </p:cNvSpPr>
          <p:nvPr>
            <p:ph type="body" idx="2"/>
          </p:nvPr>
        </p:nvSpPr>
        <p:spPr>
          <a:xfrm>
            <a:off x="254001" y="2081719"/>
            <a:ext cx="4085039" cy="341778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¿De dónde eres?</a:t>
            </a:r>
          </a:p>
          <a:p>
            <a:pPr marL="342900" lvl="0" indent="-304800" algn="l" rtl="0">
              <a:spcBef>
                <a:spcPts val="120"/>
              </a:spcBef>
              <a:spcAft>
                <a:spcPts val="0"/>
              </a:spcAft>
              <a:buClr>
                <a:srgbClr val="C00000"/>
              </a:buClr>
              <a:buSzPts val="600"/>
              <a:buNone/>
            </a:pPr>
            <a:endParaRPr sz="600" dirty="0">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s-US" dirty="0">
                <a:latin typeface="Arial"/>
                <a:ea typeface="Arial"/>
                <a:cs typeface="Arial"/>
                <a:sym typeface="Arial"/>
              </a:rPr>
              <a:t>Hablas inglés muy bien.</a:t>
            </a:r>
          </a:p>
          <a:p>
            <a:pPr marL="342900" lvl="0" indent="-304800" algn="l" rtl="0">
              <a:spcBef>
                <a:spcPts val="120"/>
              </a:spcBef>
              <a:spcAft>
                <a:spcPts val="0"/>
              </a:spcAft>
              <a:buClr>
                <a:srgbClr val="C00000"/>
              </a:buClr>
              <a:buSzPts val="600"/>
              <a:buNone/>
            </a:pPr>
            <a:endParaRPr sz="600" dirty="0">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s-US" dirty="0">
                <a:latin typeface="Arial"/>
                <a:ea typeface="Arial"/>
                <a:cs typeface="Arial"/>
                <a:sym typeface="Arial"/>
              </a:rPr>
              <a:t>Eres un honor para </a:t>
            </a:r>
            <a:br>
              <a:rPr lang="es-US" dirty="0">
                <a:latin typeface="Arial"/>
                <a:ea typeface="Arial"/>
                <a:cs typeface="Arial"/>
                <a:sym typeface="Arial"/>
              </a:rPr>
            </a:br>
            <a:r>
              <a:rPr lang="es-US" dirty="0">
                <a:latin typeface="Arial"/>
                <a:ea typeface="Arial"/>
                <a:cs typeface="Arial"/>
                <a:sym typeface="Arial"/>
              </a:rPr>
              <a:t>tu raza.</a:t>
            </a:r>
          </a:p>
          <a:p>
            <a:pPr marL="342900" lvl="0" indent="-257175" algn="l" rtl="0">
              <a:spcBef>
                <a:spcPts val="270"/>
              </a:spcBef>
              <a:spcAft>
                <a:spcPts val="0"/>
              </a:spcAft>
              <a:buClr>
                <a:srgbClr val="C00000"/>
              </a:buClr>
              <a:buSzPts val="1350"/>
              <a:buNone/>
            </a:pPr>
            <a:endParaRPr sz="1350" dirty="0">
              <a:latin typeface="Arial"/>
              <a:ea typeface="Arial"/>
              <a:cs typeface="Arial"/>
              <a:sym typeface="Arial"/>
            </a:endParaRPr>
          </a:p>
          <a:p>
            <a:pPr marL="342900" lvl="0" indent="-342900" algn="l" rtl="0">
              <a:spcBef>
                <a:spcPts val="480"/>
              </a:spcBef>
              <a:spcAft>
                <a:spcPts val="0"/>
              </a:spcAft>
              <a:buClr>
                <a:srgbClr val="C00000"/>
              </a:buClr>
              <a:buSzPts val="2400"/>
              <a:buChar char="▪"/>
            </a:pPr>
            <a:r>
              <a:rPr lang="es-US" dirty="0">
                <a:latin typeface="Arial"/>
                <a:ea typeface="Arial"/>
                <a:cs typeface="Arial"/>
                <a:sym typeface="Arial"/>
              </a:rPr>
              <a:t>Cuando te miro no </a:t>
            </a:r>
            <a:br>
              <a:rPr lang="es-US" dirty="0">
                <a:latin typeface="Arial"/>
                <a:ea typeface="Arial"/>
                <a:cs typeface="Arial"/>
                <a:sym typeface="Arial"/>
              </a:rPr>
            </a:br>
            <a:r>
              <a:rPr lang="es-US" dirty="0">
                <a:latin typeface="Arial"/>
                <a:ea typeface="Arial"/>
                <a:cs typeface="Arial"/>
                <a:sym typeface="Arial"/>
              </a:rPr>
              <a:t>veo color.</a:t>
            </a:r>
          </a:p>
          <a:p>
            <a:pPr marL="342900" lvl="0" indent="-190500" algn="l" rtl="0">
              <a:spcBef>
                <a:spcPts val="480"/>
              </a:spcBef>
              <a:spcAft>
                <a:spcPts val="0"/>
              </a:spcAft>
              <a:buSzPts val="2400"/>
              <a:buNone/>
            </a:pPr>
            <a:endParaRPr dirty="0"/>
          </a:p>
          <a:p>
            <a:pPr marL="342900" lvl="0" indent="-190500" algn="l" rtl="0">
              <a:spcBef>
                <a:spcPts val="480"/>
              </a:spcBef>
              <a:spcAft>
                <a:spcPts val="0"/>
              </a:spcAft>
              <a:buSzPts val="2400"/>
              <a:buNone/>
            </a:pPr>
            <a:endParaRPr dirty="0"/>
          </a:p>
        </p:txBody>
      </p:sp>
      <p:sp>
        <p:nvSpPr>
          <p:cNvPr id="288" name="Google Shape;288;p16"/>
          <p:cNvSpPr txBox="1">
            <a:spLocks noGrp="1"/>
          </p:cNvSpPr>
          <p:nvPr>
            <p:ph type="body" idx="3"/>
          </p:nvPr>
        </p:nvSpPr>
        <p:spPr>
          <a:xfrm>
            <a:off x="4889500" y="1482926"/>
            <a:ext cx="3887391" cy="33489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s-US" sz="2000">
                <a:latin typeface="Arial"/>
                <a:ea typeface="Arial"/>
                <a:cs typeface="Arial"/>
                <a:sym typeface="Arial"/>
              </a:rPr>
              <a:t>Mensaje (intencionado o no)</a:t>
            </a:r>
          </a:p>
        </p:txBody>
      </p:sp>
      <p:sp>
        <p:nvSpPr>
          <p:cNvPr id="289" name="Google Shape;289;p16"/>
          <p:cNvSpPr txBox="1">
            <a:spLocks noGrp="1"/>
          </p:cNvSpPr>
          <p:nvPr>
            <p:ph type="body" idx="4"/>
          </p:nvPr>
        </p:nvSpPr>
        <p:spPr>
          <a:xfrm>
            <a:off x="4889500" y="1817821"/>
            <a:ext cx="3627042" cy="368168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00000"/>
              </a:buClr>
              <a:buSzPts val="2000"/>
              <a:buChar char="▪"/>
            </a:pPr>
            <a:r>
              <a:rPr lang="es-US" sz="2000" dirty="0">
                <a:latin typeface="Arial"/>
                <a:ea typeface="Arial"/>
                <a:cs typeface="Arial"/>
                <a:sym typeface="Arial"/>
              </a:rPr>
              <a:t>No eres un verdadero estadounidense.</a:t>
            </a:r>
          </a:p>
          <a:p>
            <a:pPr marL="342900" lvl="0" indent="-342900" algn="l" rtl="0">
              <a:spcBef>
                <a:spcPts val="400"/>
              </a:spcBef>
              <a:spcAft>
                <a:spcPts val="0"/>
              </a:spcAft>
              <a:buClr>
                <a:srgbClr val="C00000"/>
              </a:buClr>
              <a:buSzPts val="2000"/>
              <a:buChar char="▪"/>
            </a:pPr>
            <a:r>
              <a:rPr lang="es-US" sz="2000" dirty="0">
                <a:latin typeface="Arial"/>
                <a:ea typeface="Arial"/>
                <a:cs typeface="Arial"/>
                <a:sym typeface="Arial"/>
              </a:rPr>
              <a:t>Eres extranjero en tu propio país.</a:t>
            </a:r>
          </a:p>
          <a:p>
            <a:pPr marL="342900" lvl="0" indent="-342900" algn="l" rtl="0">
              <a:spcBef>
                <a:spcPts val="400"/>
              </a:spcBef>
              <a:spcAft>
                <a:spcPts val="0"/>
              </a:spcAft>
              <a:buClr>
                <a:srgbClr val="C00000"/>
              </a:buClr>
              <a:buSzPts val="2000"/>
              <a:buChar char="▪"/>
            </a:pPr>
            <a:r>
              <a:rPr lang="es-US" sz="2000" dirty="0">
                <a:latin typeface="Arial"/>
                <a:ea typeface="Arial"/>
                <a:cs typeface="Arial"/>
                <a:sym typeface="Arial"/>
              </a:rPr>
              <a:t>Las personas de color </a:t>
            </a:r>
            <a:br>
              <a:rPr lang="es-US" sz="2000" dirty="0">
                <a:latin typeface="Arial"/>
                <a:ea typeface="Arial"/>
                <a:cs typeface="Arial"/>
                <a:sym typeface="Arial"/>
              </a:rPr>
            </a:br>
            <a:r>
              <a:rPr lang="es-US" sz="2000" dirty="0">
                <a:latin typeface="Arial"/>
                <a:ea typeface="Arial"/>
                <a:cs typeface="Arial"/>
                <a:sym typeface="Arial"/>
              </a:rPr>
              <a:t>por lo general no son </a:t>
            </a:r>
            <a:br>
              <a:rPr lang="es-US" sz="2000" dirty="0">
                <a:latin typeface="Arial"/>
                <a:ea typeface="Arial"/>
                <a:cs typeface="Arial"/>
                <a:sym typeface="Arial"/>
              </a:rPr>
            </a:br>
            <a:r>
              <a:rPr lang="es-US" sz="2000" dirty="0">
                <a:latin typeface="Arial"/>
                <a:ea typeface="Arial"/>
                <a:cs typeface="Arial"/>
                <a:sym typeface="Arial"/>
              </a:rPr>
              <a:t>tan inteligentes como </a:t>
            </a:r>
            <a:br>
              <a:rPr lang="es-US" sz="2000" dirty="0">
                <a:latin typeface="Arial"/>
                <a:ea typeface="Arial"/>
                <a:cs typeface="Arial"/>
                <a:sym typeface="Arial"/>
              </a:rPr>
            </a:br>
            <a:r>
              <a:rPr lang="es-US" sz="2000" dirty="0">
                <a:latin typeface="Arial"/>
                <a:ea typeface="Arial"/>
                <a:cs typeface="Arial"/>
                <a:sym typeface="Arial"/>
              </a:rPr>
              <a:t>las blancas.</a:t>
            </a:r>
          </a:p>
          <a:p>
            <a:pPr marL="342900" lvl="0" indent="-342900" algn="l" rtl="0">
              <a:spcBef>
                <a:spcPts val="400"/>
              </a:spcBef>
              <a:spcAft>
                <a:spcPts val="0"/>
              </a:spcAft>
              <a:buClr>
                <a:srgbClr val="C00000"/>
              </a:buClr>
              <a:buSzPts val="2000"/>
              <a:buChar char="▪"/>
            </a:pPr>
            <a:r>
              <a:rPr lang="es-US" sz="2000" dirty="0">
                <a:latin typeface="Arial"/>
                <a:ea typeface="Arial"/>
                <a:cs typeface="Arial"/>
                <a:sym typeface="Arial"/>
              </a:rPr>
              <a:t>Negar la importancia </a:t>
            </a:r>
            <a:br>
              <a:rPr lang="es-US" sz="2000" dirty="0">
                <a:latin typeface="Arial"/>
                <a:ea typeface="Arial"/>
                <a:cs typeface="Arial"/>
                <a:sym typeface="Arial"/>
              </a:rPr>
            </a:br>
            <a:r>
              <a:rPr lang="es-US" sz="2000" dirty="0">
                <a:latin typeface="Arial"/>
                <a:ea typeface="Arial"/>
                <a:cs typeface="Arial"/>
                <a:sym typeface="Arial"/>
              </a:rPr>
              <a:t>de la experiencia e historia racial/étnica de una persona de color</a:t>
            </a:r>
          </a:p>
        </p:txBody>
      </p:sp>
      <p:sp>
        <p:nvSpPr>
          <p:cNvPr id="290" name="Google Shape;290;p16"/>
          <p:cNvSpPr txBox="1"/>
          <p:nvPr/>
        </p:nvSpPr>
        <p:spPr>
          <a:xfrm>
            <a:off x="304800" y="381000"/>
            <a:ext cx="25425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
        <p:nvSpPr>
          <p:cNvPr id="291" name="Google Shape;291;p16"/>
          <p:cNvSpPr txBox="1">
            <a:spLocks noGrp="1"/>
          </p:cNvSpPr>
          <p:nvPr>
            <p:ph type="title"/>
          </p:nvPr>
        </p:nvSpPr>
        <p:spPr>
          <a:xfrm>
            <a:off x="630238" y="731838"/>
            <a:ext cx="7886700" cy="78567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a:latin typeface="Arial"/>
                <a:ea typeface="Arial"/>
                <a:cs typeface="Arial"/>
                <a:sym typeface="Arial"/>
              </a:rPr>
              <a:t>Microagresiones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7"/>
          <p:cNvSpPr txBox="1">
            <a:spLocks noGrp="1"/>
          </p:cNvSpPr>
          <p:nvPr>
            <p:ph type="title"/>
          </p:nvPr>
        </p:nvSpPr>
        <p:spPr>
          <a:xfrm>
            <a:off x="495300" y="78129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Ejemplos de microagresiones</a:t>
            </a:r>
          </a:p>
        </p:txBody>
      </p:sp>
      <p:sp>
        <p:nvSpPr>
          <p:cNvPr id="298" name="Google Shape;298;p17"/>
          <p:cNvSpPr txBox="1">
            <a:spLocks noGrp="1"/>
          </p:cNvSpPr>
          <p:nvPr>
            <p:ph type="body" idx="1"/>
          </p:nvPr>
        </p:nvSpPr>
        <p:spPr>
          <a:xfrm>
            <a:off x="495300" y="1688433"/>
            <a:ext cx="800862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800"/>
              <a:buChar char="▪"/>
            </a:pPr>
            <a:r>
              <a:rPr lang="es-US" sz="2800" dirty="0">
                <a:latin typeface="Arial"/>
                <a:ea typeface="Arial"/>
                <a:cs typeface="Arial"/>
                <a:sym typeface="Arial"/>
              </a:rPr>
              <a:t>“¡Realmente te ves genial! Apenas noto que eras transgénero”. </a:t>
            </a:r>
          </a:p>
          <a:p>
            <a:pPr marL="342900" lvl="0" indent="-165100" algn="l" rtl="0">
              <a:spcBef>
                <a:spcPts val="0"/>
              </a:spcBef>
              <a:spcAft>
                <a:spcPts val="0"/>
              </a:spcAft>
              <a:buClr>
                <a:srgbClr val="C00000"/>
              </a:buClr>
              <a:buSzPts val="2800"/>
              <a:buNone/>
            </a:pPr>
            <a:endParaRPr sz="2800" dirty="0">
              <a:latin typeface="Arial"/>
              <a:ea typeface="Arial"/>
              <a:cs typeface="Arial"/>
              <a:sym typeface="Arial"/>
            </a:endParaRPr>
          </a:p>
          <a:p>
            <a:pPr marL="342900" lvl="0" indent="-342900" algn="l" rtl="0">
              <a:spcBef>
                <a:spcPts val="0"/>
              </a:spcBef>
              <a:spcAft>
                <a:spcPts val="0"/>
              </a:spcAft>
              <a:buClr>
                <a:srgbClr val="C00000"/>
              </a:buClr>
              <a:buSzPts val="2800"/>
              <a:buChar char="▪"/>
            </a:pPr>
            <a:r>
              <a:rPr lang="es-US" sz="2800" dirty="0">
                <a:latin typeface="Arial"/>
                <a:ea typeface="Arial"/>
                <a:cs typeface="Arial"/>
                <a:sym typeface="Arial"/>
              </a:rPr>
              <a:t>“¡No parece que tengas VIH en absoluto!” </a:t>
            </a:r>
          </a:p>
          <a:p>
            <a:pPr marL="342900" lvl="0" indent="-165100" algn="l" rtl="0">
              <a:spcBef>
                <a:spcPts val="0"/>
              </a:spcBef>
              <a:spcAft>
                <a:spcPts val="0"/>
              </a:spcAft>
              <a:buClr>
                <a:srgbClr val="C00000"/>
              </a:buClr>
              <a:buSzPts val="2800"/>
              <a:buNone/>
            </a:pPr>
            <a:endParaRPr sz="2800" dirty="0">
              <a:latin typeface="Arial"/>
              <a:ea typeface="Arial"/>
              <a:cs typeface="Arial"/>
              <a:sym typeface="Arial"/>
            </a:endParaRPr>
          </a:p>
          <a:p>
            <a:pPr marL="342900" lvl="0" indent="-342900" algn="l" rtl="0">
              <a:spcBef>
                <a:spcPts val="0"/>
              </a:spcBef>
              <a:spcAft>
                <a:spcPts val="0"/>
              </a:spcAft>
              <a:buClr>
                <a:srgbClr val="C00000"/>
              </a:buClr>
              <a:buSzPts val="2800"/>
              <a:buChar char="▪"/>
            </a:pPr>
            <a:r>
              <a:rPr lang="es-US" sz="2800" dirty="0">
                <a:latin typeface="Arial"/>
                <a:ea typeface="Arial"/>
                <a:cs typeface="Arial"/>
                <a:sym typeface="Arial"/>
              </a:rPr>
              <a:t>“Olvidé que eras gay. Actúas tan </a:t>
            </a:r>
            <a:r>
              <a:rPr lang="es-US" sz="2800" dirty="0" err="1">
                <a:latin typeface="Arial"/>
                <a:ea typeface="Arial"/>
                <a:cs typeface="Arial"/>
                <a:sym typeface="Arial"/>
              </a:rPr>
              <a:t>hétero</a:t>
            </a:r>
            <a:r>
              <a:rPr lang="es-US" sz="2800" dirty="0">
                <a:latin typeface="Arial"/>
                <a:ea typeface="Arial"/>
                <a:cs typeface="Arial"/>
                <a:sym typeface="Arial"/>
              </a:rPr>
              <a:t>”.</a:t>
            </a:r>
          </a:p>
          <a:p>
            <a:pPr marL="342900" lvl="0" indent="-190500" algn="l" rtl="0">
              <a:spcBef>
                <a:spcPts val="0"/>
              </a:spcBef>
              <a:spcAft>
                <a:spcPts val="0"/>
              </a:spcAft>
              <a:buSzPts val="2400"/>
              <a:buNone/>
            </a:pPr>
            <a:endParaRPr dirty="0"/>
          </a:p>
        </p:txBody>
      </p:sp>
      <p:sp>
        <p:nvSpPr>
          <p:cNvPr id="299" name="Google Shape;299;p17"/>
          <p:cNvSpPr txBox="1"/>
          <p:nvPr/>
        </p:nvSpPr>
        <p:spPr>
          <a:xfrm>
            <a:off x="304800" y="381000"/>
            <a:ext cx="254257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8"/>
          <p:cNvSpPr txBox="1">
            <a:spLocks noGrp="1"/>
          </p:cNvSpPr>
          <p:nvPr>
            <p:ph type="title"/>
          </p:nvPr>
        </p:nvSpPr>
        <p:spPr>
          <a:xfrm>
            <a:off x="457200" y="312933"/>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800"/>
              <a:buFont typeface="Arial"/>
              <a:buNone/>
            </a:pPr>
            <a:r>
              <a:rPr lang="es-US" cap="none">
                <a:solidFill>
                  <a:schemeClr val="lt1"/>
                </a:solidFill>
                <a:latin typeface="Arial"/>
                <a:ea typeface="Arial"/>
                <a:cs typeface="Arial"/>
                <a:sym typeface="Arial"/>
              </a:rPr>
              <a:t>Historia del lenguaje relacionado con el VIH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9"/>
          <p:cNvSpPr txBox="1">
            <a:spLocks noGrp="1"/>
          </p:cNvSpPr>
          <p:nvPr>
            <p:ph type="title"/>
          </p:nvPr>
        </p:nvSpPr>
        <p:spPr>
          <a:xfrm>
            <a:off x="472350" y="809000"/>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dirty="0">
                <a:latin typeface="Arial"/>
                <a:ea typeface="Arial"/>
                <a:cs typeface="Arial"/>
                <a:sym typeface="Arial"/>
              </a:rPr>
              <a:t>Terminología</a:t>
            </a:r>
            <a:r>
              <a:rPr lang="es-US" b="1" dirty="0"/>
              <a:t> </a:t>
            </a:r>
          </a:p>
        </p:txBody>
      </p:sp>
      <p:sp>
        <p:nvSpPr>
          <p:cNvPr id="311" name="Google Shape;311;p19"/>
          <p:cNvSpPr txBox="1">
            <a:spLocks noGrp="1"/>
          </p:cNvSpPr>
          <p:nvPr>
            <p:ph type="body" idx="1"/>
          </p:nvPr>
        </p:nvSpPr>
        <p:spPr>
          <a:xfrm>
            <a:off x="777020" y="1551565"/>
            <a:ext cx="7309705" cy="3926323"/>
          </a:xfrm>
          <a:prstGeom prst="rect">
            <a:avLst/>
          </a:prstGeom>
          <a:noFill/>
          <a:ln>
            <a:noFill/>
          </a:ln>
        </p:spPr>
        <p:txBody>
          <a:bodyPr spcFirstLastPara="1" wrap="square" lIns="91425" tIns="0" rIns="91425" bIns="0" anchor="t" anchorCtr="0">
            <a:normAutofit fontScale="85000" lnSpcReduction="20000"/>
          </a:bodyPr>
          <a:lstStyle/>
          <a:p>
            <a:pPr marL="342900" lvl="0" indent="-342900" rtl="0">
              <a:lnSpc>
                <a:spcPct val="110000"/>
              </a:lnSpc>
              <a:spcBef>
                <a:spcPts val="0"/>
              </a:spcBef>
              <a:spcAft>
                <a:spcPts val="0"/>
              </a:spcAft>
              <a:buClr>
                <a:srgbClr val="C00000"/>
              </a:buClr>
              <a:buSzPts val="2220"/>
              <a:buChar char="▪"/>
            </a:pPr>
            <a:r>
              <a:rPr lang="es-US" dirty="0">
                <a:latin typeface="Arial"/>
                <a:ea typeface="Arial"/>
                <a:cs typeface="Arial"/>
                <a:sym typeface="Arial"/>
              </a:rPr>
              <a:t>GRID (deficiencia inmunitaria relacionada </a:t>
            </a:r>
            <a:br>
              <a:rPr lang="es-US" dirty="0">
                <a:latin typeface="Arial"/>
                <a:ea typeface="Arial"/>
                <a:cs typeface="Arial"/>
                <a:sym typeface="Arial"/>
              </a:rPr>
            </a:br>
            <a:r>
              <a:rPr lang="es-US" dirty="0">
                <a:latin typeface="Arial"/>
                <a:ea typeface="Arial"/>
                <a:cs typeface="Arial"/>
                <a:sym typeface="Arial"/>
              </a:rPr>
              <a:t>con la homosexualidad)  </a:t>
            </a:r>
          </a:p>
          <a:p>
            <a:pPr marL="342900" lvl="0" indent="-201930" rtl="0">
              <a:lnSpc>
                <a:spcPct val="110000"/>
              </a:lnSpc>
              <a:spcBef>
                <a:spcPts val="0"/>
              </a:spcBef>
              <a:spcAft>
                <a:spcPts val="0"/>
              </a:spcAft>
              <a:buClr>
                <a:srgbClr val="C00000"/>
              </a:buClr>
              <a:buSzPts val="2220"/>
              <a:buNone/>
            </a:pPr>
            <a:endParaRPr b="1" dirty="0">
              <a:latin typeface="Arial"/>
              <a:ea typeface="Arial"/>
              <a:cs typeface="Arial"/>
              <a:sym typeface="Arial"/>
            </a:endParaRPr>
          </a:p>
          <a:p>
            <a:pPr marL="342900" lvl="0" indent="-342900" rtl="0">
              <a:lnSpc>
                <a:spcPct val="110000"/>
              </a:lnSpc>
              <a:spcBef>
                <a:spcPts val="0"/>
              </a:spcBef>
              <a:spcAft>
                <a:spcPts val="0"/>
              </a:spcAft>
              <a:buClr>
                <a:srgbClr val="C00000"/>
              </a:buClr>
              <a:buSzPts val="2220"/>
              <a:buChar char="▪"/>
            </a:pPr>
            <a:r>
              <a:rPr lang="es-US" dirty="0">
                <a:latin typeface="Arial"/>
                <a:ea typeface="Arial"/>
                <a:cs typeface="Arial"/>
                <a:sym typeface="Arial"/>
              </a:rPr>
              <a:t>SIDA (síndrome de inmunodeficiencia adquirida) </a:t>
            </a:r>
          </a:p>
          <a:p>
            <a:pPr marL="342900" lvl="0" indent="-201930" rtl="0">
              <a:lnSpc>
                <a:spcPct val="110000"/>
              </a:lnSpc>
              <a:spcBef>
                <a:spcPts val="0"/>
              </a:spcBef>
              <a:spcAft>
                <a:spcPts val="0"/>
              </a:spcAft>
              <a:buClr>
                <a:srgbClr val="C00000"/>
              </a:buClr>
              <a:buSzPts val="2220"/>
              <a:buNone/>
            </a:pPr>
            <a:endParaRPr dirty="0">
              <a:latin typeface="Arial"/>
              <a:ea typeface="Arial"/>
              <a:cs typeface="Arial"/>
              <a:sym typeface="Arial"/>
            </a:endParaRPr>
          </a:p>
          <a:p>
            <a:pPr marL="342900" lvl="0" indent="-342900" rtl="0">
              <a:lnSpc>
                <a:spcPct val="110000"/>
              </a:lnSpc>
              <a:spcBef>
                <a:spcPts val="0"/>
              </a:spcBef>
              <a:spcAft>
                <a:spcPts val="0"/>
              </a:spcAft>
              <a:buClr>
                <a:srgbClr val="C00000"/>
              </a:buClr>
              <a:buSzPts val="2220"/>
              <a:buChar char="▪"/>
            </a:pPr>
            <a:r>
              <a:rPr lang="es-US" dirty="0">
                <a:latin typeface="Arial"/>
                <a:ea typeface="Arial"/>
                <a:cs typeface="Arial"/>
                <a:sym typeface="Arial"/>
              </a:rPr>
              <a:t>ARC (complejo relacionado con el SIDA) </a:t>
            </a:r>
          </a:p>
          <a:p>
            <a:pPr marL="342900" lvl="0" indent="-201930" rtl="0">
              <a:lnSpc>
                <a:spcPct val="110000"/>
              </a:lnSpc>
              <a:spcBef>
                <a:spcPts val="0"/>
              </a:spcBef>
              <a:spcAft>
                <a:spcPts val="0"/>
              </a:spcAft>
              <a:buClr>
                <a:srgbClr val="C00000"/>
              </a:buClr>
              <a:buSzPts val="2220"/>
              <a:buNone/>
            </a:pPr>
            <a:endParaRPr dirty="0">
              <a:latin typeface="Arial"/>
              <a:ea typeface="Arial"/>
              <a:cs typeface="Arial"/>
              <a:sym typeface="Arial"/>
            </a:endParaRPr>
          </a:p>
          <a:p>
            <a:pPr marL="342900" lvl="0" indent="-342900" rtl="0">
              <a:lnSpc>
                <a:spcPct val="110000"/>
              </a:lnSpc>
              <a:spcBef>
                <a:spcPts val="0"/>
              </a:spcBef>
              <a:spcAft>
                <a:spcPts val="0"/>
              </a:spcAft>
              <a:buClr>
                <a:srgbClr val="C00000"/>
              </a:buClr>
              <a:buSzPts val="2220"/>
              <a:buChar char="▪"/>
            </a:pPr>
            <a:r>
              <a:rPr lang="es-US" dirty="0">
                <a:latin typeface="Arial"/>
                <a:ea typeface="Arial"/>
                <a:cs typeface="Arial"/>
                <a:sym typeface="Arial"/>
              </a:rPr>
              <a:t>SIDA en estado más avanzado</a:t>
            </a:r>
          </a:p>
          <a:p>
            <a:pPr marL="342900" lvl="0" indent="-201930" rtl="0">
              <a:lnSpc>
                <a:spcPct val="110000"/>
              </a:lnSpc>
              <a:spcBef>
                <a:spcPts val="0"/>
              </a:spcBef>
              <a:spcAft>
                <a:spcPts val="0"/>
              </a:spcAft>
              <a:buClr>
                <a:srgbClr val="C00000"/>
              </a:buClr>
              <a:buSzPts val="2220"/>
              <a:buNone/>
            </a:pPr>
            <a:endParaRPr dirty="0">
              <a:latin typeface="Arial"/>
              <a:ea typeface="Arial"/>
              <a:cs typeface="Arial"/>
              <a:sym typeface="Arial"/>
            </a:endParaRPr>
          </a:p>
          <a:p>
            <a:pPr marL="342900" lvl="0" indent="-342900" rtl="0">
              <a:lnSpc>
                <a:spcPct val="110000"/>
              </a:lnSpc>
              <a:spcBef>
                <a:spcPts val="0"/>
              </a:spcBef>
              <a:spcAft>
                <a:spcPts val="0"/>
              </a:spcAft>
              <a:buClr>
                <a:srgbClr val="C00000"/>
              </a:buClr>
              <a:buSzPts val="2220"/>
              <a:buChar char="▪"/>
            </a:pPr>
            <a:r>
              <a:rPr lang="es-US" dirty="0">
                <a:latin typeface="Arial"/>
                <a:ea typeface="Arial"/>
                <a:cs typeface="Arial"/>
                <a:sym typeface="Arial"/>
              </a:rPr>
              <a:t>VIH (virus de inmunodeficiencia humana)</a:t>
            </a:r>
          </a:p>
          <a:p>
            <a:pPr marL="342900" lvl="0" indent="-201930" rtl="0">
              <a:lnSpc>
                <a:spcPct val="110000"/>
              </a:lnSpc>
              <a:spcBef>
                <a:spcPts val="0"/>
              </a:spcBef>
              <a:spcAft>
                <a:spcPts val="0"/>
              </a:spcAft>
              <a:buClr>
                <a:srgbClr val="C00000"/>
              </a:buClr>
              <a:buSzPts val="2220"/>
              <a:buNone/>
            </a:pPr>
            <a:endParaRPr dirty="0">
              <a:latin typeface="Arial"/>
              <a:ea typeface="Arial"/>
              <a:cs typeface="Arial"/>
              <a:sym typeface="Arial"/>
            </a:endParaRPr>
          </a:p>
          <a:p>
            <a:pPr marL="342900" lvl="0" indent="-342900" rtl="0">
              <a:lnSpc>
                <a:spcPct val="110000"/>
              </a:lnSpc>
              <a:spcBef>
                <a:spcPts val="0"/>
              </a:spcBef>
              <a:spcAft>
                <a:spcPts val="0"/>
              </a:spcAft>
              <a:buClr>
                <a:srgbClr val="C00000"/>
              </a:buClr>
              <a:buSzPts val="2220"/>
              <a:buChar char="▪"/>
            </a:pPr>
            <a:r>
              <a:rPr lang="es-US" dirty="0">
                <a:latin typeface="Arial"/>
                <a:ea typeface="Arial"/>
                <a:cs typeface="Arial"/>
                <a:sym typeface="Arial"/>
              </a:rPr>
              <a:t>VIH en etapa tardía, VIH en etapa final o etapa 3 (EE. UU.) o etapa 4 (Organización mundial de la salud [OMS])</a:t>
            </a:r>
          </a:p>
          <a:p>
            <a:pPr marL="342900" lvl="0" indent="-201930" algn="just" rtl="0">
              <a:lnSpc>
                <a:spcPct val="90000"/>
              </a:lnSpc>
              <a:spcBef>
                <a:spcPts val="0"/>
              </a:spcBef>
              <a:spcAft>
                <a:spcPts val="0"/>
              </a:spcAft>
              <a:buSzPts val="2220"/>
              <a:buNone/>
            </a:pPr>
            <a:endParaRPr sz="2220" b="1" dirty="0"/>
          </a:p>
        </p:txBody>
      </p:sp>
      <p:sp>
        <p:nvSpPr>
          <p:cNvPr id="312" name="Google Shape;312;p19"/>
          <p:cNvSpPr txBox="1"/>
          <p:nvPr/>
        </p:nvSpPr>
        <p:spPr>
          <a:xfrm>
            <a:off x="304799" y="381000"/>
            <a:ext cx="2967039" cy="3136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t>Objetivos</a:t>
            </a:r>
          </a:p>
        </p:txBody>
      </p:sp>
      <p:sp>
        <p:nvSpPr>
          <p:cNvPr id="133" name="Google Shape;133;p2"/>
          <p:cNvSpPr txBox="1">
            <a:spLocks noGrp="1"/>
          </p:cNvSpPr>
          <p:nvPr>
            <p:ph type="body" idx="1"/>
          </p:nvPr>
        </p:nvSpPr>
        <p:spPr>
          <a:xfrm>
            <a:off x="457200" y="1521023"/>
            <a:ext cx="8229600" cy="399487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C00000"/>
              </a:buClr>
              <a:buSzPts val="2220"/>
              <a:buNone/>
            </a:pPr>
            <a:r>
              <a:rPr lang="es-US" sz="2100" dirty="0"/>
              <a:t>Al final de esta unidad las participantes podrán hacer lo siguiente: </a:t>
            </a:r>
          </a:p>
          <a:p>
            <a:pPr marL="342900" lvl="0" indent="-342900" algn="l" rtl="0">
              <a:lnSpc>
                <a:spcPct val="90000"/>
              </a:lnSpc>
              <a:spcBef>
                <a:spcPts val="444"/>
              </a:spcBef>
              <a:spcAft>
                <a:spcPts val="0"/>
              </a:spcAft>
              <a:buClr>
                <a:srgbClr val="C00000"/>
              </a:buClr>
              <a:buSzPts val="2220"/>
              <a:buChar char="▪"/>
            </a:pPr>
            <a:r>
              <a:rPr lang="es-US" sz="2100" dirty="0">
                <a:latin typeface="Arial"/>
                <a:ea typeface="Arial"/>
                <a:cs typeface="Arial"/>
                <a:sym typeface="Arial"/>
              </a:rPr>
              <a:t>Comprender cómo el lenguaje da forma a nuestro mundo.</a:t>
            </a:r>
          </a:p>
          <a:p>
            <a:pPr marL="342900" lvl="0" indent="-342900" algn="l" rtl="0">
              <a:lnSpc>
                <a:spcPct val="90000"/>
              </a:lnSpc>
              <a:spcBef>
                <a:spcPts val="444"/>
              </a:spcBef>
              <a:spcAft>
                <a:spcPts val="0"/>
              </a:spcAft>
              <a:buClr>
                <a:srgbClr val="C00000"/>
              </a:buClr>
              <a:buSzPts val="2220"/>
              <a:buChar char="▪"/>
            </a:pPr>
            <a:r>
              <a:rPr lang="es-US" sz="2100" dirty="0">
                <a:latin typeface="Arial"/>
                <a:ea typeface="Arial"/>
                <a:cs typeface="Arial"/>
                <a:sym typeface="Arial"/>
              </a:rPr>
              <a:t>Comprender la historia del lenguaje en relación con el VIH </a:t>
            </a:r>
            <a:br>
              <a:rPr lang="es-US" sz="2100" dirty="0">
                <a:latin typeface="Arial"/>
                <a:ea typeface="Arial"/>
                <a:cs typeface="Arial"/>
                <a:sym typeface="Arial"/>
              </a:rPr>
            </a:br>
            <a:r>
              <a:rPr lang="es-US" sz="2100" dirty="0">
                <a:latin typeface="Arial"/>
                <a:ea typeface="Arial"/>
                <a:cs typeface="Arial"/>
                <a:sym typeface="Arial"/>
              </a:rPr>
              <a:t>y otras enfermedades crónicas.</a:t>
            </a:r>
          </a:p>
          <a:p>
            <a:pPr marL="342900" lvl="0" indent="-342900" algn="l" rtl="0">
              <a:lnSpc>
                <a:spcPct val="90000"/>
              </a:lnSpc>
              <a:spcBef>
                <a:spcPts val="444"/>
              </a:spcBef>
              <a:spcAft>
                <a:spcPts val="0"/>
              </a:spcAft>
              <a:buClr>
                <a:srgbClr val="C00000"/>
              </a:buClr>
              <a:buSzPts val="2220"/>
              <a:buChar char="▪"/>
            </a:pPr>
            <a:r>
              <a:rPr lang="es-US" sz="2100" dirty="0">
                <a:latin typeface="Arial"/>
                <a:ea typeface="Arial"/>
                <a:cs typeface="Arial"/>
                <a:sym typeface="Arial"/>
              </a:rPr>
              <a:t>Definir estigma</a:t>
            </a:r>
          </a:p>
          <a:p>
            <a:pPr marL="342900" lvl="0" indent="-342900" algn="l" rtl="0">
              <a:lnSpc>
                <a:spcPct val="90000"/>
              </a:lnSpc>
              <a:spcBef>
                <a:spcPts val="444"/>
              </a:spcBef>
              <a:spcAft>
                <a:spcPts val="0"/>
              </a:spcAft>
              <a:buClr>
                <a:srgbClr val="C00000"/>
              </a:buClr>
              <a:buSzPts val="2220"/>
              <a:buChar char="▪"/>
            </a:pPr>
            <a:r>
              <a:rPr lang="es-US" sz="2100" dirty="0">
                <a:latin typeface="Arial"/>
                <a:ea typeface="Arial"/>
                <a:cs typeface="Arial"/>
                <a:sym typeface="Arial"/>
              </a:rPr>
              <a:t>Definir el estigma relacionado con el VIH y su efecto en la prevención de, el tratamiento contra y la atención del VIH.</a:t>
            </a:r>
          </a:p>
          <a:p>
            <a:pPr marL="342900" lvl="0" indent="-342900" algn="l" rtl="0">
              <a:lnSpc>
                <a:spcPct val="90000"/>
              </a:lnSpc>
              <a:spcBef>
                <a:spcPts val="444"/>
              </a:spcBef>
              <a:spcAft>
                <a:spcPts val="0"/>
              </a:spcAft>
              <a:buClr>
                <a:srgbClr val="C00000"/>
              </a:buClr>
              <a:buSzPts val="2220"/>
              <a:buChar char="▪"/>
            </a:pPr>
            <a:r>
              <a:rPr lang="es-US" sz="2100" dirty="0">
                <a:latin typeface="Arial"/>
                <a:ea typeface="Arial"/>
                <a:cs typeface="Arial"/>
                <a:sym typeface="Arial"/>
              </a:rPr>
              <a:t>Explicar las diferencias entre el lenguaje </a:t>
            </a:r>
            <a:r>
              <a:rPr lang="es-US" sz="2100" dirty="0" err="1">
                <a:latin typeface="Arial"/>
                <a:ea typeface="Arial"/>
                <a:cs typeface="Arial"/>
                <a:sym typeface="Arial"/>
              </a:rPr>
              <a:t>estigmatizante</a:t>
            </a:r>
            <a:r>
              <a:rPr lang="es-US" sz="2100" dirty="0">
                <a:latin typeface="Arial"/>
                <a:ea typeface="Arial"/>
                <a:cs typeface="Arial"/>
                <a:sym typeface="Arial"/>
              </a:rPr>
              <a:t> </a:t>
            </a:r>
            <a:br>
              <a:rPr lang="es-US" sz="2100" dirty="0">
                <a:latin typeface="Arial"/>
                <a:ea typeface="Arial"/>
                <a:cs typeface="Arial"/>
                <a:sym typeface="Arial"/>
              </a:rPr>
            </a:br>
            <a:r>
              <a:rPr lang="es-US" sz="2100" dirty="0">
                <a:latin typeface="Arial"/>
                <a:ea typeface="Arial"/>
                <a:cs typeface="Arial"/>
                <a:sym typeface="Arial"/>
              </a:rPr>
              <a:t>y el lenguaje de empoderamiento cuando hablamos o escribimos </a:t>
            </a:r>
            <a:br>
              <a:rPr lang="es-US" sz="2100" dirty="0">
                <a:latin typeface="Arial"/>
                <a:ea typeface="Arial"/>
                <a:cs typeface="Arial"/>
                <a:sym typeface="Arial"/>
              </a:rPr>
            </a:br>
            <a:r>
              <a:rPr lang="es-US" sz="2100" dirty="0">
                <a:latin typeface="Arial"/>
                <a:ea typeface="Arial"/>
                <a:cs typeface="Arial"/>
                <a:sym typeface="Arial"/>
              </a:rPr>
              <a:t>sobre nosotras mismas y los demás. </a:t>
            </a:r>
          </a:p>
          <a:p>
            <a:pPr marL="342900" lvl="0" indent="-342900" algn="l" rtl="0">
              <a:lnSpc>
                <a:spcPct val="90000"/>
              </a:lnSpc>
              <a:spcBef>
                <a:spcPts val="444"/>
              </a:spcBef>
              <a:spcAft>
                <a:spcPts val="0"/>
              </a:spcAft>
              <a:buClr>
                <a:srgbClr val="C00000"/>
              </a:buClr>
              <a:buSzPts val="2220"/>
              <a:buChar char="▪"/>
            </a:pPr>
            <a:r>
              <a:rPr lang="es-US" sz="2100" dirty="0">
                <a:latin typeface="Arial"/>
                <a:ea typeface="Arial"/>
                <a:cs typeface="Arial"/>
                <a:sym typeface="Arial"/>
              </a:rPr>
              <a:t>Identificar el lenguaje para poner a la persona primero </a:t>
            </a:r>
            <a:br>
              <a:rPr lang="es-US" sz="2100" dirty="0">
                <a:latin typeface="Arial"/>
                <a:ea typeface="Arial"/>
                <a:cs typeface="Arial"/>
                <a:sym typeface="Arial"/>
              </a:rPr>
            </a:br>
            <a:r>
              <a:rPr lang="es-US" sz="2100" dirty="0">
                <a:latin typeface="Arial"/>
                <a:ea typeface="Arial"/>
                <a:cs typeface="Arial"/>
                <a:sym typeface="Arial"/>
              </a:rPr>
              <a:t>y su importancia.</a:t>
            </a:r>
          </a:p>
          <a:p>
            <a:pPr marL="342900" lvl="0" indent="-342900" algn="l" rtl="0">
              <a:lnSpc>
                <a:spcPct val="90000"/>
              </a:lnSpc>
              <a:spcBef>
                <a:spcPts val="444"/>
              </a:spcBef>
              <a:spcAft>
                <a:spcPts val="0"/>
              </a:spcAft>
              <a:buClr>
                <a:srgbClr val="C00000"/>
              </a:buClr>
              <a:buSzPts val="2220"/>
              <a:buChar char="▪"/>
            </a:pPr>
            <a:r>
              <a:rPr lang="es-US" sz="2100" dirty="0">
                <a:latin typeface="Arial"/>
                <a:ea typeface="Arial"/>
                <a:cs typeface="Arial"/>
                <a:sym typeface="Arial"/>
              </a:rPr>
              <a:t>Explorar el uso del lenguaje de empoderamiento al hablar o escribir sobre uno mismo y los demás</a:t>
            </a:r>
            <a:r>
              <a:rPr lang="es-US" sz="2220" dirty="0">
                <a:latin typeface="Arial"/>
                <a:ea typeface="Arial"/>
                <a:cs typeface="Arial"/>
                <a:sym typeface="Arial"/>
              </a:rPr>
              <a:t>.</a:t>
            </a:r>
          </a:p>
          <a:p>
            <a:pPr marL="342900" lvl="0" indent="-201930" algn="l" rtl="0">
              <a:lnSpc>
                <a:spcPct val="80000"/>
              </a:lnSpc>
              <a:spcBef>
                <a:spcPts val="444"/>
              </a:spcBef>
              <a:spcAft>
                <a:spcPts val="0"/>
              </a:spcAft>
              <a:buSzPts val="2220"/>
              <a:buNone/>
            </a:pPr>
            <a:endParaRPr sz="2220" dirty="0"/>
          </a:p>
        </p:txBody>
      </p:sp>
      <p:pic>
        <p:nvPicPr>
          <p:cNvPr id="134" name="Google Shape;134;p2" descr="C:\Users\latrischam\AppData\Local\Microsoft\Windows\Temporary Internet Files\Content.IE5\DP0IOC0I\stigma[1].jpg"/>
          <p:cNvPicPr preferRelativeResize="0"/>
          <p:nvPr/>
        </p:nvPicPr>
        <p:blipFill rotWithShape="1">
          <a:blip r:embed="rId3">
            <a:alphaModFix/>
          </a:blip>
          <a:srcRect/>
          <a:stretch/>
        </p:blipFill>
        <p:spPr>
          <a:xfrm>
            <a:off x="7316037" y="5852846"/>
            <a:ext cx="1613393" cy="820562"/>
          </a:xfrm>
          <a:prstGeom prst="rect">
            <a:avLst/>
          </a:prstGeom>
          <a:noFill/>
          <a:ln>
            <a:noFill/>
          </a:ln>
        </p:spPr>
      </p:pic>
      <p:sp>
        <p:nvSpPr>
          <p:cNvPr id="135" name="Google Shape;135;p2"/>
          <p:cNvSpPr txBox="1"/>
          <p:nvPr/>
        </p:nvSpPr>
        <p:spPr>
          <a:xfrm>
            <a:off x="304800" y="381000"/>
            <a:ext cx="27393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El VIH y el estigma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0"/>
          <p:cNvSpPr txBox="1">
            <a:spLocks noGrp="1"/>
          </p:cNvSpPr>
          <p:nvPr>
            <p:ph type="title"/>
          </p:nvPr>
        </p:nvSpPr>
        <p:spPr>
          <a:xfrm>
            <a:off x="502200" y="68877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Medios de comunicación</a:t>
            </a:r>
            <a:r>
              <a:rPr lang="es-US">
                <a:latin typeface="Arial"/>
                <a:ea typeface="Arial"/>
                <a:cs typeface="Arial"/>
                <a:sym typeface="Arial"/>
              </a:rPr>
              <a:t> </a:t>
            </a:r>
          </a:p>
        </p:txBody>
      </p:sp>
      <p:sp>
        <p:nvSpPr>
          <p:cNvPr id="319" name="Google Shape;319;p20"/>
          <p:cNvSpPr txBox="1">
            <a:spLocks noGrp="1"/>
          </p:cNvSpPr>
          <p:nvPr>
            <p:ph type="body" idx="1"/>
          </p:nvPr>
        </p:nvSpPr>
        <p:spPr>
          <a:xfrm>
            <a:off x="5181861" y="1939753"/>
            <a:ext cx="3372204" cy="3045201"/>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Algo no está bien </a:t>
            </a:r>
            <a:br>
              <a:rPr lang="es-US" dirty="0">
                <a:latin typeface="Arial"/>
                <a:ea typeface="Arial"/>
                <a:cs typeface="Arial"/>
                <a:sym typeface="Arial"/>
              </a:rPr>
            </a:br>
            <a:r>
              <a:rPr lang="es-US" dirty="0">
                <a:latin typeface="Arial"/>
                <a:ea typeface="Arial"/>
                <a:cs typeface="Arial"/>
                <a:sym typeface="Arial"/>
              </a:rPr>
              <a:t>en la portada </a:t>
            </a:r>
            <a:br>
              <a:rPr lang="es-US" dirty="0">
                <a:latin typeface="Arial"/>
                <a:ea typeface="Arial"/>
                <a:cs typeface="Arial"/>
                <a:sym typeface="Arial"/>
              </a:rPr>
            </a:br>
            <a:r>
              <a:rPr lang="es-US" dirty="0">
                <a:latin typeface="Arial"/>
                <a:ea typeface="Arial"/>
                <a:cs typeface="Arial"/>
                <a:sym typeface="Arial"/>
              </a:rPr>
              <a:t>de esta revista.</a:t>
            </a:r>
          </a:p>
          <a:p>
            <a:pPr marL="0" lvl="0" indent="0" algn="l" rtl="0">
              <a:spcBef>
                <a:spcPts val="0"/>
              </a:spcBef>
              <a:spcAft>
                <a:spcPts val="0"/>
              </a:spcAft>
              <a:buClr>
                <a:srgbClr val="C00000"/>
              </a:buClr>
              <a:buSzPts val="2400"/>
              <a:buNone/>
            </a:pPr>
            <a:endParaRPr dirty="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¿Qué es? </a:t>
            </a:r>
          </a:p>
        </p:txBody>
      </p:sp>
      <p:pic>
        <p:nvPicPr>
          <p:cNvPr id="320" name="Google Shape;320;p20"/>
          <p:cNvPicPr preferRelativeResize="0"/>
          <p:nvPr/>
        </p:nvPicPr>
        <p:blipFill rotWithShape="1">
          <a:blip r:embed="rId3">
            <a:alphaModFix/>
          </a:blip>
          <a:srcRect/>
          <a:stretch/>
        </p:blipFill>
        <p:spPr>
          <a:xfrm>
            <a:off x="1097281" y="1522688"/>
            <a:ext cx="3594976" cy="3954473"/>
          </a:xfrm>
          <a:prstGeom prst="rect">
            <a:avLst/>
          </a:prstGeom>
          <a:noFill/>
          <a:ln>
            <a:noFill/>
          </a:ln>
        </p:spPr>
      </p:pic>
      <p:sp>
        <p:nvSpPr>
          <p:cNvPr id="321" name="Google Shape;321;p20"/>
          <p:cNvSpPr txBox="1"/>
          <p:nvPr/>
        </p:nvSpPr>
        <p:spPr>
          <a:xfrm>
            <a:off x="304799" y="381000"/>
            <a:ext cx="239210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a:spLocks noGrp="1"/>
          </p:cNvSpPr>
          <p:nvPr>
            <p:ph type="title"/>
          </p:nvPr>
        </p:nvSpPr>
        <p:spPr>
          <a:xfrm>
            <a:off x="472350" y="717021"/>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Medios de comunicación</a:t>
            </a:r>
            <a:r>
              <a:rPr lang="es-US" b="1"/>
              <a:t> </a:t>
            </a:r>
          </a:p>
        </p:txBody>
      </p:sp>
      <p:pic>
        <p:nvPicPr>
          <p:cNvPr id="328" name="Google Shape;328;p21"/>
          <p:cNvPicPr preferRelativeResize="0"/>
          <p:nvPr/>
        </p:nvPicPr>
        <p:blipFill rotWithShape="1">
          <a:blip r:embed="rId3">
            <a:alphaModFix/>
          </a:blip>
          <a:srcRect/>
          <a:stretch/>
        </p:blipFill>
        <p:spPr>
          <a:xfrm>
            <a:off x="2754774" y="1326211"/>
            <a:ext cx="3634451" cy="4205578"/>
          </a:xfrm>
          <a:prstGeom prst="rect">
            <a:avLst/>
          </a:prstGeom>
          <a:noFill/>
          <a:ln>
            <a:noFill/>
          </a:ln>
        </p:spPr>
      </p:pic>
      <p:sp>
        <p:nvSpPr>
          <p:cNvPr id="329" name="Google Shape;329;p21"/>
          <p:cNvSpPr txBox="1"/>
          <p:nvPr/>
        </p:nvSpPr>
        <p:spPr>
          <a:xfrm>
            <a:off x="304800" y="381000"/>
            <a:ext cx="244997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502200" y="706362"/>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Vocabulario callejero en la comunidad del VIH</a:t>
            </a:r>
          </a:p>
        </p:txBody>
      </p:sp>
      <p:sp>
        <p:nvSpPr>
          <p:cNvPr id="336" name="Google Shape;336;p22"/>
          <p:cNvSpPr txBox="1">
            <a:spLocks noGrp="1"/>
          </p:cNvSpPr>
          <p:nvPr>
            <p:ph type="body" idx="1"/>
          </p:nvPr>
        </p:nvSpPr>
        <p:spPr>
          <a:xfrm>
            <a:off x="775921" y="1774942"/>
            <a:ext cx="6252750" cy="3210425"/>
          </a:xfrm>
          <a:prstGeom prst="rect">
            <a:avLst/>
          </a:prstGeom>
          <a:noFill/>
          <a:ln>
            <a:noFill/>
          </a:ln>
        </p:spPr>
        <p:txBody>
          <a:bodyPr spcFirstLastPara="1" wrap="square" lIns="91425" tIns="0" rIns="91425" bIns="0" anchor="t" anchorCtr="0">
            <a:normAutofit/>
          </a:bodyPr>
          <a:lstStyle/>
          <a:p>
            <a:pPr marL="342900" lvl="0" indent="-185737" algn="l" rtl="0">
              <a:lnSpc>
                <a:spcPct val="90000"/>
              </a:lnSpc>
              <a:spcBef>
                <a:spcPts val="0"/>
              </a:spcBef>
              <a:spcAft>
                <a:spcPts val="0"/>
              </a:spcAft>
              <a:buClr>
                <a:srgbClr val="C00000"/>
              </a:buClr>
              <a:buSzPts val="2475"/>
              <a:buNone/>
            </a:pPr>
            <a:endParaRPr sz="2475"/>
          </a:p>
          <a:p>
            <a:pPr marL="342900" lvl="0" indent="-342900" algn="l" rtl="0">
              <a:lnSpc>
                <a:spcPct val="90000"/>
              </a:lnSpc>
              <a:spcBef>
                <a:spcPts val="0"/>
              </a:spcBef>
              <a:spcAft>
                <a:spcPts val="0"/>
              </a:spcAft>
              <a:buClr>
                <a:srgbClr val="C00000"/>
              </a:buClr>
              <a:buSzPts val="2400"/>
              <a:buChar char="▪"/>
            </a:pPr>
            <a:r>
              <a:rPr lang="es-US"/>
              <a:t>Sucio </a:t>
            </a:r>
          </a:p>
          <a:p>
            <a:pPr marL="342900" lvl="0" indent="-342900" algn="l" rtl="0">
              <a:lnSpc>
                <a:spcPct val="90000"/>
              </a:lnSpc>
              <a:spcBef>
                <a:spcPts val="0"/>
              </a:spcBef>
              <a:spcAft>
                <a:spcPts val="0"/>
              </a:spcAft>
              <a:buClr>
                <a:srgbClr val="C00000"/>
              </a:buClr>
              <a:buSzPts val="2400"/>
              <a:buChar char="▪"/>
            </a:pPr>
            <a:r>
              <a:rPr lang="es-US"/>
              <a:t>El bicho</a:t>
            </a:r>
          </a:p>
          <a:p>
            <a:pPr marL="342900" lvl="0" indent="-342900" algn="l" rtl="0">
              <a:lnSpc>
                <a:spcPct val="90000"/>
              </a:lnSpc>
              <a:spcBef>
                <a:spcPts val="0"/>
              </a:spcBef>
              <a:spcAft>
                <a:spcPts val="0"/>
              </a:spcAft>
              <a:buClr>
                <a:srgbClr val="C00000"/>
              </a:buClr>
              <a:buSzPts val="2400"/>
              <a:buChar char="▪"/>
            </a:pPr>
            <a:r>
              <a:rPr lang="es-US"/>
              <a:t>Cazadores del bicho </a:t>
            </a:r>
          </a:p>
          <a:p>
            <a:pPr marL="342900" lvl="0" indent="-342900" algn="l" rtl="0">
              <a:lnSpc>
                <a:spcPct val="90000"/>
              </a:lnSpc>
              <a:spcBef>
                <a:spcPts val="0"/>
              </a:spcBef>
              <a:spcAft>
                <a:spcPts val="0"/>
              </a:spcAft>
              <a:buClr>
                <a:srgbClr val="C00000"/>
              </a:buClr>
              <a:buSzPts val="2400"/>
              <a:buChar char="▪"/>
            </a:pPr>
            <a:r>
              <a:rPr lang="es-US"/>
              <a:t>Monstruo </a:t>
            </a:r>
          </a:p>
          <a:p>
            <a:pPr marL="342900" lvl="0" indent="-342900" algn="l" rtl="0">
              <a:lnSpc>
                <a:spcPct val="90000"/>
              </a:lnSpc>
              <a:spcBef>
                <a:spcPts val="0"/>
              </a:spcBef>
              <a:spcAft>
                <a:spcPts val="0"/>
              </a:spcAft>
              <a:buClr>
                <a:srgbClr val="C00000"/>
              </a:buClr>
              <a:buSzPts val="2400"/>
              <a:buChar char="▪"/>
            </a:pPr>
            <a:r>
              <a:rPr lang="es-US"/>
              <a:t>Ninja</a:t>
            </a:r>
          </a:p>
          <a:p>
            <a:pPr marL="342900" lvl="0" indent="-342900" algn="l" rtl="0">
              <a:lnSpc>
                <a:spcPct val="90000"/>
              </a:lnSpc>
              <a:spcBef>
                <a:spcPts val="0"/>
              </a:spcBef>
              <a:spcAft>
                <a:spcPts val="0"/>
              </a:spcAft>
              <a:buClr>
                <a:srgbClr val="C00000"/>
              </a:buClr>
              <a:buSzPts val="2400"/>
              <a:buChar char="▪"/>
            </a:pPr>
            <a:r>
              <a:rPr lang="es-US"/>
              <a:t>El germen </a:t>
            </a:r>
          </a:p>
          <a:p>
            <a:pPr marL="342900" lvl="0" indent="-342900" algn="l" rtl="0">
              <a:lnSpc>
                <a:spcPct val="90000"/>
              </a:lnSpc>
              <a:spcBef>
                <a:spcPts val="0"/>
              </a:spcBef>
              <a:spcAft>
                <a:spcPts val="0"/>
              </a:spcAft>
              <a:buClr>
                <a:srgbClr val="C00000"/>
              </a:buClr>
              <a:buSzPts val="2400"/>
              <a:buChar char="▪"/>
            </a:pPr>
            <a:r>
              <a:rPr lang="es-US"/>
              <a:t>Enfermo</a:t>
            </a:r>
          </a:p>
          <a:p>
            <a:pPr marL="342900" lvl="0" indent="-342900" algn="l" rtl="0">
              <a:lnSpc>
                <a:spcPct val="90000"/>
              </a:lnSpc>
              <a:spcBef>
                <a:spcPts val="0"/>
              </a:spcBef>
              <a:spcAft>
                <a:spcPts val="0"/>
              </a:spcAft>
              <a:buClr>
                <a:srgbClr val="C00000"/>
              </a:buClr>
              <a:buSzPts val="2400"/>
              <a:buChar char="▪"/>
            </a:pPr>
            <a:r>
              <a:rPr lang="es-US"/>
              <a:t>¿Estás limpio? </a:t>
            </a:r>
          </a:p>
        </p:txBody>
      </p:sp>
      <p:sp>
        <p:nvSpPr>
          <p:cNvPr id="337" name="Google Shape;337;p22"/>
          <p:cNvSpPr txBox="1"/>
          <p:nvPr/>
        </p:nvSpPr>
        <p:spPr>
          <a:xfrm>
            <a:off x="304800" y="381000"/>
            <a:ext cx="22416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pic>
        <p:nvPicPr>
          <p:cNvPr id="338" name="Google Shape;338;p22"/>
          <p:cNvPicPr preferRelativeResize="0"/>
          <p:nvPr/>
        </p:nvPicPr>
        <p:blipFill rotWithShape="1">
          <a:blip r:embed="rId3">
            <a:alphaModFix/>
          </a:blip>
          <a:srcRect/>
          <a:stretch/>
        </p:blipFill>
        <p:spPr>
          <a:xfrm>
            <a:off x="4379867" y="1432427"/>
            <a:ext cx="3895453" cy="38954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t>Diálogo interno estigmatizante frente a diálogo interno de empoderamiento  </a:t>
            </a:r>
          </a:p>
        </p:txBody>
      </p:sp>
      <p:sp>
        <p:nvSpPr>
          <p:cNvPr id="345" name="Google Shape;345;p23"/>
          <p:cNvSpPr txBox="1">
            <a:spLocks noGrp="1"/>
          </p:cNvSpPr>
          <p:nvPr>
            <p:ph type="body" idx="1"/>
          </p:nvPr>
        </p:nvSpPr>
        <p:spPr>
          <a:xfrm>
            <a:off x="5783094" y="1539403"/>
            <a:ext cx="3028950" cy="3044190"/>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SzPts val="2400"/>
              <a:buNone/>
            </a:pPr>
            <a:endParaRPr/>
          </a:p>
          <a:p>
            <a:pPr marL="342900" lvl="0" indent="-190500" algn="l" rtl="0">
              <a:spcBef>
                <a:spcPts val="480"/>
              </a:spcBef>
              <a:spcAft>
                <a:spcPts val="0"/>
              </a:spcAft>
              <a:buSzPts val="2400"/>
              <a:buNone/>
            </a:pPr>
            <a:endParaRPr/>
          </a:p>
        </p:txBody>
      </p:sp>
      <p:graphicFrame>
        <p:nvGraphicFramePr>
          <p:cNvPr id="346" name="Google Shape;346;p23"/>
          <p:cNvGraphicFramePr/>
          <p:nvPr>
            <p:extLst>
              <p:ext uri="{D42A27DB-BD31-4B8C-83A1-F6EECF244321}">
                <p14:modId xmlns:p14="http://schemas.microsoft.com/office/powerpoint/2010/main" val="2937965086"/>
              </p:ext>
            </p:extLst>
          </p:nvPr>
        </p:nvGraphicFramePr>
        <p:xfrm>
          <a:off x="792480" y="1681315"/>
          <a:ext cx="7299950" cy="3690373"/>
        </p:xfrm>
        <a:graphic>
          <a:graphicData uri="http://schemas.openxmlformats.org/drawingml/2006/table">
            <a:tbl>
              <a:tblPr firstRow="1" bandRow="1">
                <a:noFill/>
                <a:tableStyleId>{2C365F41-E488-4C17-811D-A7153DB9FD45}</a:tableStyleId>
              </a:tblPr>
              <a:tblGrid>
                <a:gridCol w="3649975">
                  <a:extLst>
                    <a:ext uri="{9D8B030D-6E8A-4147-A177-3AD203B41FA5}">
                      <a16:colId xmlns:a16="http://schemas.microsoft.com/office/drawing/2014/main" val="20000"/>
                    </a:ext>
                  </a:extLst>
                </a:gridCol>
                <a:gridCol w="3649975">
                  <a:extLst>
                    <a:ext uri="{9D8B030D-6E8A-4147-A177-3AD203B41FA5}">
                      <a16:colId xmlns:a16="http://schemas.microsoft.com/office/drawing/2014/main" val="20001"/>
                    </a:ext>
                  </a:extLst>
                </a:gridCol>
              </a:tblGrid>
              <a:tr h="179574">
                <a:tc>
                  <a:txBody>
                    <a:bodyPr/>
                    <a:lstStyle/>
                    <a:p>
                      <a:pPr marL="0" marR="0" lvl="0" indent="0" algn="l" rtl="0">
                        <a:lnSpc>
                          <a:spcPct val="100000"/>
                        </a:lnSpc>
                        <a:spcBef>
                          <a:spcPts val="0"/>
                        </a:spcBef>
                        <a:spcAft>
                          <a:spcPts val="0"/>
                        </a:spcAft>
                        <a:buClr>
                          <a:schemeClr val="dk1"/>
                        </a:buClr>
                        <a:buSzPts val="1800"/>
                        <a:buFont typeface="Arial"/>
                        <a:buNone/>
                      </a:pPr>
                      <a:r>
                        <a:rPr lang="es-US" sz="1800" dirty="0"/>
                        <a:t>Diálogo interno </a:t>
                      </a:r>
                      <a:r>
                        <a:rPr lang="es-US" sz="1800" dirty="0" err="1"/>
                        <a:t>estigmatizante</a:t>
                      </a:r>
                      <a:r>
                        <a:rPr lang="es-US" sz="1800" dirty="0"/>
                        <a:t> </a:t>
                      </a: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s-US" sz="1800" dirty="0"/>
                        <a:t>Diálogo interno de empoderamiento </a:t>
                      </a:r>
                    </a:p>
                  </a:txBody>
                  <a:tcPr marL="68575" marR="68575" marT="34300" marB="34300"/>
                </a:tc>
                <a:extLst>
                  <a:ext uri="{0D108BD9-81ED-4DB2-BD59-A6C34878D82A}">
                    <a16:rowId xmlns:a16="http://schemas.microsoft.com/office/drawing/2014/main" val="10000"/>
                  </a:ext>
                </a:extLst>
              </a:tr>
              <a:tr h="413393">
                <a:tc>
                  <a:txBody>
                    <a:bodyPr/>
                    <a:lstStyle/>
                    <a:p>
                      <a:pPr marL="0" marR="0" lvl="0" indent="0" algn="l" rtl="0">
                        <a:lnSpc>
                          <a:spcPct val="100000"/>
                        </a:lnSpc>
                        <a:spcBef>
                          <a:spcPts val="0"/>
                        </a:spcBef>
                        <a:spcAft>
                          <a:spcPts val="0"/>
                        </a:spcAft>
                        <a:buClr>
                          <a:schemeClr val="dk1"/>
                        </a:buClr>
                        <a:buSzPts val="1800"/>
                        <a:buFont typeface="Arial"/>
                        <a:buNone/>
                      </a:pPr>
                      <a:r>
                        <a:rPr lang="es-US" sz="1800"/>
                        <a:t>Estoy infectado con el VIH.</a:t>
                      </a: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s-US" sz="1800"/>
                        <a:t>Soy una persona con VIH.</a:t>
                      </a:r>
                    </a:p>
                  </a:txBody>
                  <a:tcPr marL="68575" marR="68575" marT="34300" marB="34300"/>
                </a:tc>
                <a:extLst>
                  <a:ext uri="{0D108BD9-81ED-4DB2-BD59-A6C34878D82A}">
                    <a16:rowId xmlns:a16="http://schemas.microsoft.com/office/drawing/2014/main" val="10001"/>
                  </a:ext>
                </a:extLst>
              </a:tr>
              <a:tr h="707025">
                <a:tc>
                  <a:txBody>
                    <a:bodyPr/>
                    <a:lstStyle/>
                    <a:p>
                      <a:pPr marL="0" marR="0" lvl="0" indent="0" algn="l" rtl="0">
                        <a:lnSpc>
                          <a:spcPct val="100000"/>
                        </a:lnSpc>
                        <a:spcBef>
                          <a:spcPts val="0"/>
                        </a:spcBef>
                        <a:spcAft>
                          <a:spcPts val="0"/>
                        </a:spcAft>
                        <a:buClr>
                          <a:schemeClr val="dk1"/>
                        </a:buClr>
                        <a:buSzPts val="1800"/>
                        <a:buFont typeface="Arial"/>
                        <a:buNone/>
                      </a:pPr>
                      <a:r>
                        <a:rPr lang="es-US" sz="1800"/>
                        <a:t>Es mi culpa que me haya infectado; drogas inyectables</a:t>
                      </a: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s-US" sz="1800" dirty="0"/>
                        <a:t>Nadie merece el VIH; el VIH </a:t>
                      </a:r>
                      <a:br>
                        <a:rPr lang="es-US" sz="1800" dirty="0"/>
                      </a:br>
                      <a:r>
                        <a:rPr lang="es-US" sz="1800" dirty="0"/>
                        <a:t>no es un castigo.</a:t>
                      </a:r>
                    </a:p>
                  </a:txBody>
                  <a:tcPr marL="68575" marR="68575" marT="34300" marB="34300"/>
                </a:tc>
                <a:extLst>
                  <a:ext uri="{0D108BD9-81ED-4DB2-BD59-A6C34878D82A}">
                    <a16:rowId xmlns:a16="http://schemas.microsoft.com/office/drawing/2014/main" val="10002"/>
                  </a:ext>
                </a:extLst>
              </a:tr>
              <a:tr h="1335475">
                <a:tc>
                  <a:txBody>
                    <a:bodyPr/>
                    <a:lstStyle/>
                    <a:p>
                      <a:pPr marL="0" marR="0" lvl="0" indent="0" algn="l" rtl="0">
                        <a:lnSpc>
                          <a:spcPct val="100000"/>
                        </a:lnSpc>
                        <a:spcBef>
                          <a:spcPts val="0"/>
                        </a:spcBef>
                        <a:spcAft>
                          <a:spcPts val="0"/>
                        </a:spcAft>
                        <a:buClr>
                          <a:schemeClr val="dk1"/>
                        </a:buClr>
                        <a:buSzPts val="1800"/>
                        <a:buFont typeface="Arial"/>
                        <a:buNone/>
                      </a:pPr>
                      <a:r>
                        <a:rPr lang="es-US" sz="1800"/>
                        <a:t>Murió de SIDA, morir de SIDA</a:t>
                      </a: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s-US" sz="1800"/>
                        <a:t>Murió de una enfermedad relacionada con el SIDA o una complicación relacionada con el SIDA, o de VIH en etapa terminal</a:t>
                      </a:r>
                    </a:p>
                  </a:txBody>
                  <a:tcPr marL="68575" marR="68575" marT="34300" marB="34300"/>
                </a:tc>
                <a:extLst>
                  <a:ext uri="{0D108BD9-81ED-4DB2-BD59-A6C34878D82A}">
                    <a16:rowId xmlns:a16="http://schemas.microsoft.com/office/drawing/2014/main" val="10003"/>
                  </a:ext>
                </a:extLst>
              </a:tr>
              <a:tr h="392800">
                <a:tc>
                  <a:txBody>
                    <a:bodyPr/>
                    <a:lstStyle/>
                    <a:p>
                      <a:pPr marL="0" marR="0" lvl="0" indent="0" algn="l" rtl="0">
                        <a:lnSpc>
                          <a:spcPct val="100000"/>
                        </a:lnSpc>
                        <a:spcBef>
                          <a:spcPts val="0"/>
                        </a:spcBef>
                        <a:spcAft>
                          <a:spcPts val="0"/>
                        </a:spcAft>
                        <a:buClr>
                          <a:schemeClr val="dk1"/>
                        </a:buClr>
                        <a:buSzPts val="1800"/>
                        <a:buFont typeface="Arial"/>
                        <a:buNone/>
                      </a:pPr>
                      <a:r>
                        <a:rPr lang="es-US" sz="1800"/>
                        <a:t>Gente de color “gay”</a:t>
                      </a:r>
                    </a:p>
                  </a:txBody>
                  <a:tcPr marL="68575" marR="68575" marT="34300" marB="34300"/>
                </a:tc>
                <a:tc>
                  <a:txBody>
                    <a:bodyPr/>
                    <a:lstStyle/>
                    <a:p>
                      <a:pPr marL="0" marR="0" lvl="0" indent="0" algn="l" rtl="0">
                        <a:lnSpc>
                          <a:spcPct val="100000"/>
                        </a:lnSpc>
                        <a:spcBef>
                          <a:spcPts val="0"/>
                        </a:spcBef>
                        <a:spcAft>
                          <a:spcPts val="0"/>
                        </a:spcAft>
                        <a:buClr>
                          <a:schemeClr val="dk1"/>
                        </a:buClr>
                        <a:buSzPts val="1800"/>
                        <a:buFont typeface="Arial"/>
                        <a:buNone/>
                      </a:pPr>
                      <a:r>
                        <a:rPr lang="es-US" sz="1800" dirty="0"/>
                        <a:t>Personas que aman al mismo género</a:t>
                      </a:r>
                    </a:p>
                  </a:txBody>
                  <a:tcPr marL="68575" marR="68575" marT="34300" marB="34300"/>
                </a:tc>
                <a:extLst>
                  <a:ext uri="{0D108BD9-81ED-4DB2-BD59-A6C34878D82A}">
                    <a16:rowId xmlns:a16="http://schemas.microsoft.com/office/drawing/2014/main" val="10004"/>
                  </a:ext>
                </a:extLst>
              </a:tr>
            </a:tbl>
          </a:graphicData>
        </a:graphic>
      </p:graphicFrame>
      <p:sp>
        <p:nvSpPr>
          <p:cNvPr id="347" name="Google Shape;347;p23"/>
          <p:cNvSpPr txBox="1"/>
          <p:nvPr/>
        </p:nvSpPr>
        <p:spPr>
          <a:xfrm>
            <a:off x="304800" y="381000"/>
            <a:ext cx="19985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4"/>
          <p:cNvSpPr txBox="1"/>
          <p:nvPr/>
        </p:nvSpPr>
        <p:spPr>
          <a:xfrm>
            <a:off x="304800" y="381000"/>
            <a:ext cx="280879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pic>
        <p:nvPicPr>
          <p:cNvPr id="354" name="Google Shape;354;p24"/>
          <p:cNvPicPr preferRelativeResize="0"/>
          <p:nvPr/>
        </p:nvPicPr>
        <p:blipFill rotWithShape="1">
          <a:blip r:embed="rId3">
            <a:alphaModFix/>
          </a:blip>
          <a:srcRect/>
          <a:stretch/>
        </p:blipFill>
        <p:spPr>
          <a:xfrm>
            <a:off x="1920240" y="688777"/>
            <a:ext cx="5029200" cy="5029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5"/>
          <p:cNvSpPr txBox="1">
            <a:spLocks noGrp="1"/>
          </p:cNvSpPr>
          <p:nvPr>
            <p:ph type="title"/>
          </p:nvPr>
        </p:nvSpPr>
        <p:spPr>
          <a:xfrm>
            <a:off x="495300" y="716462"/>
            <a:ext cx="8337000" cy="9432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US" b="1" dirty="0"/>
              <a:t>¿Por qué usar el lenguaje para poner </a:t>
            </a:r>
            <a:br>
              <a:rPr lang="es-US" b="1" dirty="0"/>
            </a:br>
            <a:r>
              <a:rPr lang="es-US" b="1" dirty="0"/>
              <a:t>a la persona primero? </a:t>
            </a:r>
          </a:p>
        </p:txBody>
      </p:sp>
      <p:sp>
        <p:nvSpPr>
          <p:cNvPr id="361" name="Google Shape;361;p25"/>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185737" algn="just" rtl="0">
              <a:spcBef>
                <a:spcPts val="0"/>
              </a:spcBef>
              <a:spcAft>
                <a:spcPts val="0"/>
              </a:spcAft>
              <a:buClr>
                <a:srgbClr val="C00000"/>
              </a:buClr>
              <a:buSzPts val="2475"/>
              <a:buNone/>
            </a:pPr>
            <a:endParaRPr sz="2475" b="1"/>
          </a:p>
          <a:p>
            <a:pPr marL="342900" lvl="0" indent="-342900" algn="l" rtl="0">
              <a:spcBef>
                <a:spcPts val="0"/>
              </a:spcBef>
              <a:spcAft>
                <a:spcPts val="0"/>
              </a:spcAft>
              <a:buClr>
                <a:srgbClr val="C00000"/>
              </a:buClr>
              <a:buSzPts val="2400"/>
              <a:buChar char="▪"/>
            </a:pPr>
            <a:r>
              <a:rPr lang="es-US" b="1"/>
              <a:t>Elimina </a:t>
            </a:r>
            <a:r>
              <a:rPr lang="es-US"/>
              <a:t>el lenguaje estigmatizante </a:t>
            </a:r>
          </a:p>
          <a:p>
            <a:pPr marL="342900" lvl="0" indent="-190500" algn="l" rtl="0">
              <a:spcBef>
                <a:spcPts val="0"/>
              </a:spcBef>
              <a:spcAft>
                <a:spcPts val="0"/>
              </a:spcAft>
              <a:buClr>
                <a:srgbClr val="C00000"/>
              </a:buClr>
              <a:buSzPts val="2400"/>
              <a:buNone/>
            </a:pPr>
            <a:endParaRPr b="1"/>
          </a:p>
          <a:p>
            <a:pPr marL="342900" lvl="0" indent="-342900" algn="l" rtl="0">
              <a:spcBef>
                <a:spcPts val="0"/>
              </a:spcBef>
              <a:spcAft>
                <a:spcPts val="0"/>
              </a:spcAft>
              <a:buClr>
                <a:srgbClr val="C00000"/>
              </a:buClr>
              <a:buSzPts val="2400"/>
              <a:buChar char="▪"/>
            </a:pPr>
            <a:r>
              <a:rPr lang="es-US" b="1"/>
              <a:t>Reforma </a:t>
            </a:r>
            <a:r>
              <a:rPr lang="es-US"/>
              <a:t>la conversación</a:t>
            </a:r>
          </a:p>
          <a:p>
            <a:pPr marL="342900" lvl="0" indent="-190500" algn="l" rtl="0">
              <a:spcBef>
                <a:spcPts val="0"/>
              </a:spcBef>
              <a:spcAft>
                <a:spcPts val="0"/>
              </a:spcAft>
              <a:buClr>
                <a:srgbClr val="C00000"/>
              </a:buClr>
              <a:buSzPts val="2400"/>
              <a:buNone/>
            </a:pPr>
            <a:endParaRPr b="1"/>
          </a:p>
          <a:p>
            <a:pPr marL="342900" lvl="0" indent="-342900" algn="l" rtl="0">
              <a:spcBef>
                <a:spcPts val="0"/>
              </a:spcBef>
              <a:spcAft>
                <a:spcPts val="0"/>
              </a:spcAft>
              <a:buClr>
                <a:srgbClr val="C00000"/>
              </a:buClr>
              <a:buSzPts val="2400"/>
              <a:buChar char="▪"/>
            </a:pPr>
            <a:r>
              <a:rPr lang="es-US" b="1"/>
              <a:t>Se centra </a:t>
            </a:r>
            <a:r>
              <a:rPr lang="es-US"/>
              <a:t>en lo que realmente importa: la persona </a:t>
            </a:r>
          </a:p>
          <a:p>
            <a:pPr marL="342900" lvl="0" indent="-190500" algn="l" rtl="0">
              <a:spcBef>
                <a:spcPts val="0"/>
              </a:spcBef>
              <a:spcAft>
                <a:spcPts val="0"/>
              </a:spcAft>
              <a:buClr>
                <a:srgbClr val="C00000"/>
              </a:buClr>
              <a:buSzPts val="2400"/>
              <a:buNone/>
            </a:pPr>
            <a:endParaRPr b="1"/>
          </a:p>
          <a:p>
            <a:pPr marL="342900" lvl="0" indent="-342900" algn="l" rtl="0">
              <a:spcBef>
                <a:spcPts val="0"/>
              </a:spcBef>
              <a:spcAft>
                <a:spcPts val="0"/>
              </a:spcAft>
              <a:buClr>
                <a:srgbClr val="C00000"/>
              </a:buClr>
              <a:buSzPts val="2400"/>
              <a:buChar char="▪"/>
            </a:pPr>
            <a:r>
              <a:rPr lang="es-US" b="1"/>
              <a:t>Empodera </a:t>
            </a:r>
            <a:r>
              <a:rPr lang="es-US"/>
              <a:t>a las personas</a:t>
            </a:r>
          </a:p>
        </p:txBody>
      </p:sp>
      <p:sp>
        <p:nvSpPr>
          <p:cNvPr id="362" name="Google Shape;362;p25"/>
          <p:cNvSpPr txBox="1"/>
          <p:nvPr/>
        </p:nvSpPr>
        <p:spPr>
          <a:xfrm>
            <a:off x="304799" y="381000"/>
            <a:ext cx="258887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6"/>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t>Lenguaje para poner a la persona primero </a:t>
            </a:r>
          </a:p>
        </p:txBody>
      </p:sp>
      <p:sp>
        <p:nvSpPr>
          <p:cNvPr id="369" name="Google Shape;369;p2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lnSpcReduction="10000"/>
          </a:bodyPr>
          <a:lstStyle/>
          <a:p>
            <a:pPr marL="342900" lvl="0" indent="-342900" algn="l" rtl="0">
              <a:spcBef>
                <a:spcPts val="0"/>
              </a:spcBef>
              <a:spcAft>
                <a:spcPts val="0"/>
              </a:spcAft>
              <a:buClr>
                <a:srgbClr val="C00000"/>
              </a:buClr>
              <a:buSzPts val="2400"/>
              <a:buChar char="▪"/>
            </a:pPr>
            <a:r>
              <a:rPr lang="es-US" dirty="0"/>
              <a:t>En lugar de usar </a:t>
            </a:r>
            <a:r>
              <a:rPr lang="es-US" b="1" dirty="0"/>
              <a:t>etiquetas</a:t>
            </a:r>
            <a:r>
              <a:rPr lang="es-US" dirty="0"/>
              <a:t> para definir individuos con un problema de salud, es más apropiado usar </a:t>
            </a:r>
            <a:r>
              <a:rPr lang="es-US" b="1" dirty="0"/>
              <a:t>terminología que describe a los individuos</a:t>
            </a:r>
            <a:r>
              <a:rPr lang="es-US" dirty="0"/>
              <a:t> como diagnosticados con un trastorno.  </a:t>
            </a:r>
          </a:p>
          <a:p>
            <a:pPr marL="342900" lvl="0" indent="-190500" algn="l" rtl="0">
              <a:spcBef>
                <a:spcPts val="0"/>
              </a:spcBef>
              <a:spcAft>
                <a:spcPts val="0"/>
              </a:spcAft>
              <a:buClr>
                <a:srgbClr val="C00000"/>
              </a:buClr>
              <a:buSzPts val="2400"/>
              <a:buNone/>
            </a:pPr>
            <a:endParaRPr b="1" dirty="0"/>
          </a:p>
          <a:p>
            <a:pPr marL="342900" lvl="0" indent="-342900" algn="l" rtl="0">
              <a:spcBef>
                <a:spcPts val="0"/>
              </a:spcBef>
              <a:spcAft>
                <a:spcPts val="0"/>
              </a:spcAft>
              <a:buClr>
                <a:srgbClr val="C00000"/>
              </a:buClr>
              <a:buSzPts val="2400"/>
              <a:buChar char="▪"/>
            </a:pPr>
            <a:r>
              <a:rPr lang="es-US" dirty="0"/>
              <a:t>Usen frases como </a:t>
            </a:r>
            <a:r>
              <a:rPr lang="es-US" b="1" dirty="0"/>
              <a:t>“personas con una enfermedad mental” </a:t>
            </a:r>
            <a:r>
              <a:rPr lang="es-US" dirty="0"/>
              <a:t>en lugar de “enfermos mentales”. Usen </a:t>
            </a:r>
            <a:r>
              <a:rPr lang="es-US" b="1" dirty="0"/>
              <a:t>“personas con VIH” </a:t>
            </a:r>
            <a:r>
              <a:rPr lang="es-US" dirty="0"/>
              <a:t>en lugar de “infectados por el VIH”. </a:t>
            </a:r>
          </a:p>
          <a:p>
            <a:pPr marL="342900" lvl="0" indent="-190500" algn="l" rtl="0">
              <a:spcBef>
                <a:spcPts val="0"/>
              </a:spcBef>
              <a:spcAft>
                <a:spcPts val="0"/>
              </a:spcAft>
              <a:buClr>
                <a:srgbClr val="C00000"/>
              </a:buClr>
              <a:buSzPts val="2400"/>
              <a:buNone/>
            </a:pPr>
            <a:endParaRPr b="1" dirty="0"/>
          </a:p>
          <a:p>
            <a:pPr marL="342900" lvl="0" indent="-342900" algn="l" rtl="0">
              <a:spcBef>
                <a:spcPts val="0"/>
              </a:spcBef>
              <a:spcAft>
                <a:spcPts val="0"/>
              </a:spcAft>
              <a:buClr>
                <a:srgbClr val="C00000"/>
              </a:buClr>
              <a:buSzPts val="2400"/>
              <a:buChar char="▪"/>
            </a:pPr>
            <a:r>
              <a:rPr lang="es-US" dirty="0"/>
              <a:t>Esta terminología enfatiza el tratamiento de una persona con una enfermedad en lugar de simplemente tratar </a:t>
            </a:r>
            <a:br>
              <a:rPr lang="es-US" dirty="0"/>
            </a:br>
            <a:r>
              <a:rPr lang="es-US" dirty="0"/>
              <a:t>una enfermedad. </a:t>
            </a:r>
          </a:p>
        </p:txBody>
      </p:sp>
      <p:sp>
        <p:nvSpPr>
          <p:cNvPr id="370" name="Google Shape;370;p26"/>
          <p:cNvSpPr txBox="1"/>
          <p:nvPr/>
        </p:nvSpPr>
        <p:spPr>
          <a:xfrm>
            <a:off x="304800" y="381000"/>
            <a:ext cx="24731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7"/>
          <p:cNvSpPr txBox="1">
            <a:spLocks noGrp="1"/>
          </p:cNvSpPr>
          <p:nvPr>
            <p:ph type="title"/>
          </p:nvPr>
        </p:nvSpPr>
        <p:spPr>
          <a:xfrm>
            <a:off x="472350" y="85898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sz="2300" b="1" dirty="0"/>
              <a:t>Ejemplos de lenguaje para poner a la persona primero </a:t>
            </a:r>
          </a:p>
        </p:txBody>
      </p:sp>
      <p:sp>
        <p:nvSpPr>
          <p:cNvPr id="377" name="Google Shape;377;p27"/>
          <p:cNvSpPr txBox="1">
            <a:spLocks noGrp="1"/>
          </p:cNvSpPr>
          <p:nvPr>
            <p:ph type="body" idx="1"/>
          </p:nvPr>
        </p:nvSpPr>
        <p:spPr>
          <a:xfrm>
            <a:off x="334650" y="1438464"/>
            <a:ext cx="8839200" cy="3700695"/>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1800"/>
              <a:buChar char="▪"/>
            </a:pPr>
            <a:r>
              <a:rPr lang="es-US" sz="1800" dirty="0"/>
              <a:t>Es más probable que las mujeres </a:t>
            </a:r>
            <a:r>
              <a:rPr lang="es-US" sz="1800" b="1" dirty="0">
                <a:solidFill>
                  <a:srgbClr val="FF0000"/>
                </a:solidFill>
              </a:rPr>
              <a:t>se infecten </a:t>
            </a:r>
            <a:r>
              <a:rPr lang="es-US" sz="1800" dirty="0"/>
              <a:t>con VIH mediante el contacto heterosexual.</a:t>
            </a:r>
          </a:p>
          <a:p>
            <a:pPr marL="342900" lvl="0" indent="-342900" algn="l" rtl="0">
              <a:spcBef>
                <a:spcPts val="0"/>
              </a:spcBef>
              <a:spcAft>
                <a:spcPts val="600"/>
              </a:spcAft>
              <a:buClr>
                <a:srgbClr val="C00000"/>
              </a:buClr>
              <a:buSzPts val="1800"/>
              <a:buChar char="▪"/>
            </a:pPr>
            <a:r>
              <a:rPr lang="es-US" sz="1800" dirty="0"/>
              <a:t>Es más probable que las mujeres </a:t>
            </a:r>
            <a:r>
              <a:rPr lang="es-US" sz="1800" b="1" dirty="0">
                <a:solidFill>
                  <a:srgbClr val="FF0000"/>
                </a:solidFill>
              </a:rPr>
              <a:t>contraigan o adquieran </a:t>
            </a:r>
            <a:r>
              <a:rPr lang="es-US" sz="1800" dirty="0"/>
              <a:t>el VIH mediante </a:t>
            </a:r>
            <a:br>
              <a:rPr lang="es-US" sz="1800" dirty="0"/>
            </a:br>
            <a:r>
              <a:rPr lang="es-US" sz="1800" dirty="0"/>
              <a:t>el contacto heterosexual.</a:t>
            </a:r>
            <a:endParaRPr sz="1800" dirty="0"/>
          </a:p>
          <a:p>
            <a:pPr marL="342900" lvl="0" indent="-342900" algn="l" rtl="0">
              <a:spcBef>
                <a:spcPts val="0"/>
              </a:spcBef>
              <a:spcAft>
                <a:spcPts val="0"/>
              </a:spcAft>
              <a:buClr>
                <a:srgbClr val="C00000"/>
              </a:buClr>
              <a:buSzPts val="1800"/>
              <a:buChar char="▪"/>
            </a:pPr>
            <a:r>
              <a:rPr lang="es-US" sz="1800" dirty="0"/>
              <a:t>La enfermedad cardiovascular se ha convertido en una preocupación importante entre las </a:t>
            </a:r>
            <a:r>
              <a:rPr lang="es-US" sz="1800" b="1" dirty="0">
                <a:solidFill>
                  <a:srgbClr val="FF0000"/>
                </a:solidFill>
              </a:rPr>
              <a:t>personas infectadas por el VIH</a:t>
            </a:r>
            <a:r>
              <a:rPr lang="es-US" sz="1800" dirty="0">
                <a:solidFill>
                  <a:srgbClr val="FF0000"/>
                </a:solidFill>
              </a:rPr>
              <a:t>.</a:t>
            </a:r>
          </a:p>
          <a:p>
            <a:pPr marL="342900" lvl="0" indent="-342900" algn="l" rtl="0">
              <a:spcBef>
                <a:spcPts val="0"/>
              </a:spcBef>
              <a:spcAft>
                <a:spcPts val="600"/>
              </a:spcAft>
              <a:buClr>
                <a:srgbClr val="C00000"/>
              </a:buClr>
              <a:buSzPts val="1800"/>
              <a:buChar char="▪"/>
            </a:pPr>
            <a:r>
              <a:rPr lang="es-US" sz="1800" dirty="0"/>
              <a:t>La enfermedad cardiovascular se ha convertido en una preocupación importante entre las </a:t>
            </a:r>
            <a:r>
              <a:rPr lang="es-US" sz="1800" b="1" dirty="0">
                <a:solidFill>
                  <a:srgbClr val="FF0000"/>
                </a:solidFill>
              </a:rPr>
              <a:t>personas con VIH.</a:t>
            </a:r>
            <a:r>
              <a:rPr lang="es-US" sz="1800" b="1" dirty="0"/>
              <a:t> </a:t>
            </a:r>
            <a:endParaRPr sz="1800" dirty="0"/>
          </a:p>
          <a:p>
            <a:pPr marL="342900" lvl="0" indent="-342900" algn="l" rtl="0">
              <a:spcBef>
                <a:spcPts val="0"/>
              </a:spcBef>
              <a:spcAft>
                <a:spcPts val="0"/>
              </a:spcAft>
              <a:buClr>
                <a:srgbClr val="C00000"/>
              </a:buClr>
              <a:buSzPts val="1800"/>
              <a:buChar char="▪"/>
            </a:pPr>
            <a:r>
              <a:rPr lang="es-US" sz="1800" dirty="0"/>
              <a:t>Las </a:t>
            </a:r>
            <a:r>
              <a:rPr lang="es-US" sz="1800" b="1" dirty="0">
                <a:solidFill>
                  <a:srgbClr val="FF0000"/>
                </a:solidFill>
              </a:rPr>
              <a:t>personas con enfermedades mentales </a:t>
            </a:r>
            <a:r>
              <a:rPr lang="es-US" sz="1800" dirty="0"/>
              <a:t>a menudo son diagnosticadas </a:t>
            </a:r>
            <a:br>
              <a:rPr lang="es-US" sz="1800" dirty="0"/>
            </a:br>
            <a:r>
              <a:rPr lang="es-US" sz="1800" dirty="0"/>
              <a:t>con el </a:t>
            </a:r>
            <a:r>
              <a:rPr lang="es-US" sz="1800" b="1" dirty="0">
                <a:solidFill>
                  <a:srgbClr val="FF0000"/>
                </a:solidFill>
              </a:rPr>
              <a:t>virus del SIDA* </a:t>
            </a:r>
            <a:r>
              <a:rPr lang="es-US" sz="1800" dirty="0"/>
              <a:t>cuando se ignora la atención médica adecuada.</a:t>
            </a:r>
          </a:p>
          <a:p>
            <a:pPr marL="342900" lvl="0" indent="-342900" algn="l" rtl="0">
              <a:spcBef>
                <a:spcPts val="0"/>
              </a:spcBef>
              <a:spcAft>
                <a:spcPts val="0"/>
              </a:spcAft>
              <a:buClr>
                <a:srgbClr val="C00000"/>
              </a:buClr>
              <a:buSzPts val="1800"/>
              <a:buChar char="▪"/>
            </a:pPr>
            <a:r>
              <a:rPr lang="es-US" sz="1800" dirty="0"/>
              <a:t>Las </a:t>
            </a:r>
            <a:r>
              <a:rPr lang="es-US" sz="1800" b="1" dirty="0">
                <a:solidFill>
                  <a:srgbClr val="FF0000"/>
                </a:solidFill>
              </a:rPr>
              <a:t>personas con problemas de salud mental </a:t>
            </a:r>
            <a:r>
              <a:rPr lang="es-US" sz="1800" dirty="0"/>
              <a:t>a menudo son diagnosticadas con</a:t>
            </a:r>
            <a:r>
              <a:rPr lang="es-US" sz="1800" b="1" dirty="0"/>
              <a:t> </a:t>
            </a:r>
            <a:r>
              <a:rPr lang="es-US" sz="1800" b="1" dirty="0">
                <a:solidFill>
                  <a:srgbClr val="FF0000"/>
                </a:solidFill>
              </a:rPr>
              <a:t>SIDA </a:t>
            </a:r>
            <a:r>
              <a:rPr lang="es-US" sz="1800" dirty="0"/>
              <a:t>cuando no se brinda o se ignora la atención adecuada.</a:t>
            </a:r>
          </a:p>
          <a:p>
            <a:pPr marL="0" lvl="0" indent="0" algn="l" rtl="0">
              <a:spcBef>
                <a:spcPts val="0"/>
              </a:spcBef>
              <a:spcAft>
                <a:spcPts val="0"/>
              </a:spcAft>
              <a:buClr>
                <a:srgbClr val="C00000"/>
              </a:buClr>
              <a:buSzPts val="1800"/>
              <a:buNone/>
            </a:pPr>
            <a:endParaRPr sz="1800" dirty="0"/>
          </a:p>
          <a:p>
            <a:pPr marL="0" lvl="0" indent="0" algn="l" rtl="0">
              <a:spcBef>
                <a:spcPts val="0"/>
              </a:spcBef>
              <a:spcAft>
                <a:spcPts val="0"/>
              </a:spcAft>
              <a:buClr>
                <a:srgbClr val="C00000"/>
              </a:buClr>
              <a:buSzPts val="1400"/>
              <a:buNone/>
            </a:pPr>
            <a:r>
              <a:rPr lang="es-US" sz="1400" b="1" dirty="0"/>
              <a:t>*El SIDA no es un virus; es un síndrome y el resultado de una atención o un tratamiento inadecuado. El VIH es el virus.</a:t>
            </a:r>
          </a:p>
        </p:txBody>
      </p:sp>
      <p:sp>
        <p:nvSpPr>
          <p:cNvPr id="378" name="Google Shape;378;p27"/>
          <p:cNvSpPr txBox="1"/>
          <p:nvPr/>
        </p:nvSpPr>
        <p:spPr>
          <a:xfrm>
            <a:off x="304800" y="381000"/>
            <a:ext cx="19985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8"/>
          <p:cNvSpPr txBox="1">
            <a:spLocks noGrp="1"/>
          </p:cNvSpPr>
          <p:nvPr>
            <p:ph type="title"/>
          </p:nvPr>
        </p:nvSpPr>
        <p:spPr>
          <a:xfrm>
            <a:off x="0" y="3124200"/>
            <a:ext cx="9144000" cy="114300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s-US" b="1">
                <a:latin typeface="Arial"/>
                <a:ea typeface="Arial"/>
                <a:cs typeface="Arial"/>
                <a:sym typeface="Arial"/>
              </a:rPr>
              <a:t>ACTIVIDAD: DIÁLOGO INTERNO ESTIGMATIZANTE FRENTE A DIÁLOGO INTERNO DE EMPODERAMIENTO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9"/>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US"/>
              <a:t>Todos tenemos un papel que desempeñar para eliminar el estigma y ayudar a las personas a recibir y mantener la atención.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495300" y="762092"/>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t>El lenguaje es nuestra base</a:t>
            </a:r>
          </a:p>
        </p:txBody>
      </p:sp>
      <p:sp>
        <p:nvSpPr>
          <p:cNvPr id="142" name="Google Shape;142;p3"/>
          <p:cNvSpPr txBox="1">
            <a:spLocks noGrp="1"/>
          </p:cNvSpPr>
          <p:nvPr>
            <p:ph type="body" idx="1"/>
          </p:nvPr>
        </p:nvSpPr>
        <p:spPr>
          <a:xfrm>
            <a:off x="495300" y="1778607"/>
            <a:ext cx="833700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Uno de los fundamentos de la comunidad es el </a:t>
            </a:r>
            <a:r>
              <a:rPr lang="es-US" b="1" dirty="0">
                <a:latin typeface="Arial"/>
                <a:ea typeface="Arial"/>
                <a:cs typeface="Arial"/>
                <a:sym typeface="Arial"/>
              </a:rPr>
              <a:t>lenguaje</a:t>
            </a:r>
            <a:r>
              <a:rPr lang="es-US" dirty="0">
                <a:latin typeface="Arial"/>
                <a:ea typeface="Arial"/>
                <a:cs typeface="Arial"/>
                <a:sym typeface="Arial"/>
              </a:rPr>
              <a:t>. </a:t>
            </a:r>
          </a:p>
          <a:p>
            <a:pPr marL="342900" lvl="0" indent="-190500" algn="l" rtl="0">
              <a:spcBef>
                <a:spcPts val="0"/>
              </a:spcBef>
              <a:spcAft>
                <a:spcPts val="0"/>
              </a:spcAft>
              <a:buClr>
                <a:srgbClr val="C00000"/>
              </a:buClr>
              <a:buSzPts val="2400"/>
              <a:buNone/>
            </a:pPr>
            <a:endParaRPr b="1" dirty="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El lenguaje influye en cómo nos </a:t>
            </a:r>
            <a:r>
              <a:rPr lang="es-US" b="1" dirty="0">
                <a:latin typeface="Arial"/>
                <a:ea typeface="Arial"/>
                <a:cs typeface="Arial"/>
                <a:sym typeface="Arial"/>
              </a:rPr>
              <a:t>sentimos</a:t>
            </a:r>
            <a:r>
              <a:rPr lang="es-US" dirty="0">
                <a:latin typeface="Arial"/>
                <a:ea typeface="Arial"/>
                <a:cs typeface="Arial"/>
                <a:sym typeface="Arial"/>
              </a:rPr>
              <a:t> y en cómo </a:t>
            </a:r>
            <a:r>
              <a:rPr lang="es-US" b="1" dirty="0">
                <a:latin typeface="Arial"/>
                <a:ea typeface="Arial"/>
                <a:cs typeface="Arial"/>
                <a:sym typeface="Arial"/>
              </a:rPr>
              <a:t>reaccionamos</a:t>
            </a:r>
            <a:r>
              <a:rPr lang="es-US" dirty="0">
                <a:latin typeface="Arial"/>
                <a:ea typeface="Arial"/>
                <a:cs typeface="Arial"/>
                <a:sym typeface="Arial"/>
              </a:rPr>
              <a:t> a las cosas. </a:t>
            </a:r>
          </a:p>
          <a:p>
            <a:pPr marL="342900" lvl="0" indent="-190500" algn="l" rtl="0">
              <a:spcBef>
                <a:spcPts val="0"/>
              </a:spcBef>
              <a:spcAft>
                <a:spcPts val="0"/>
              </a:spcAft>
              <a:buClr>
                <a:srgbClr val="C00000"/>
              </a:buClr>
              <a:buSzPts val="2400"/>
              <a:buNone/>
            </a:pPr>
            <a:endParaRPr b="1" dirty="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El </a:t>
            </a:r>
            <a:r>
              <a:rPr lang="es-US" b="1" dirty="0">
                <a:latin typeface="Arial"/>
                <a:ea typeface="Arial"/>
                <a:cs typeface="Arial"/>
                <a:sym typeface="Arial"/>
              </a:rPr>
              <a:t>lenguaje sesgado </a:t>
            </a:r>
            <a:r>
              <a:rPr lang="es-US" dirty="0">
                <a:latin typeface="Arial"/>
                <a:ea typeface="Arial"/>
                <a:cs typeface="Arial"/>
                <a:sym typeface="Arial"/>
              </a:rPr>
              <a:t>se refiere a palabras y frases </a:t>
            </a:r>
            <a:br>
              <a:rPr lang="es-US" dirty="0">
                <a:latin typeface="Arial"/>
                <a:ea typeface="Arial"/>
                <a:cs typeface="Arial"/>
                <a:sym typeface="Arial"/>
              </a:rPr>
            </a:br>
            <a:r>
              <a:rPr lang="es-US" dirty="0">
                <a:latin typeface="Arial"/>
                <a:ea typeface="Arial"/>
                <a:cs typeface="Arial"/>
                <a:sym typeface="Arial"/>
              </a:rPr>
              <a:t>que se consideran prejuiciosas, ofensivas e hirientes.</a:t>
            </a:r>
          </a:p>
        </p:txBody>
      </p:sp>
      <p:sp>
        <p:nvSpPr>
          <p:cNvPr id="143" name="Google Shape;143;p3"/>
          <p:cNvSpPr txBox="1"/>
          <p:nvPr/>
        </p:nvSpPr>
        <p:spPr>
          <a:xfrm>
            <a:off x="304799" y="381000"/>
            <a:ext cx="26583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El VIH y el estigma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0"/>
          <p:cNvSpPr txBox="1">
            <a:spLocks noGrp="1"/>
          </p:cNvSpPr>
          <p:nvPr>
            <p:ph type="title"/>
          </p:nvPr>
        </p:nvSpPr>
        <p:spPr>
          <a:xfrm>
            <a:off x="515058" y="831316"/>
            <a:ext cx="7134179"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sz="2200" b="1"/>
              <a:t>¿Qué puedo hacer para ayudar a reducir el lenguaje estigmatizante?</a:t>
            </a:r>
          </a:p>
        </p:txBody>
      </p:sp>
      <p:sp>
        <p:nvSpPr>
          <p:cNvPr id="397" name="Google Shape;397;p30"/>
          <p:cNvSpPr txBox="1">
            <a:spLocks noGrp="1"/>
          </p:cNvSpPr>
          <p:nvPr>
            <p:ph type="body" idx="1"/>
          </p:nvPr>
        </p:nvSpPr>
        <p:spPr>
          <a:xfrm>
            <a:off x="515058" y="1784556"/>
            <a:ext cx="8232702" cy="3738802"/>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000"/>
              <a:buChar char="▪"/>
            </a:pPr>
            <a:r>
              <a:rPr lang="es-US" sz="2000" dirty="0"/>
              <a:t>Use el lenguaje para poner a la persona primero cuando se refiera </a:t>
            </a:r>
            <a:br>
              <a:rPr lang="es-US" sz="2000" dirty="0"/>
            </a:br>
            <a:r>
              <a:rPr lang="es-US" sz="2000" dirty="0"/>
              <a:t>a personas con una afección médica.</a:t>
            </a:r>
          </a:p>
          <a:p>
            <a:pPr marL="342900" lvl="0" indent="-342900" algn="l" rtl="0">
              <a:spcBef>
                <a:spcPts val="338"/>
              </a:spcBef>
              <a:spcAft>
                <a:spcPts val="0"/>
              </a:spcAft>
              <a:buClr>
                <a:srgbClr val="C00000"/>
              </a:buClr>
              <a:buSzPts val="2000"/>
              <a:buChar char="▪"/>
            </a:pPr>
            <a:r>
              <a:rPr lang="es-US" sz="2000" dirty="0"/>
              <a:t>Hable con colegas y amigos y eduque a otros.</a:t>
            </a:r>
          </a:p>
          <a:p>
            <a:pPr marL="342900" lvl="0" indent="-342900" algn="l" rtl="0">
              <a:spcBef>
                <a:spcPts val="338"/>
              </a:spcBef>
              <a:spcAft>
                <a:spcPts val="0"/>
              </a:spcAft>
              <a:buClr>
                <a:srgbClr val="C00000"/>
              </a:buClr>
              <a:buSzPts val="2000"/>
              <a:buChar char="▪"/>
            </a:pPr>
            <a:r>
              <a:rPr lang="es-US" sz="2000" dirty="0"/>
              <a:t>Fomente el uso del lenguaje para poner a la persona primero. </a:t>
            </a:r>
          </a:p>
          <a:p>
            <a:pPr marL="342900" lvl="0" indent="-342900" algn="l" rtl="0">
              <a:spcBef>
                <a:spcPts val="338"/>
              </a:spcBef>
              <a:spcAft>
                <a:spcPts val="0"/>
              </a:spcAft>
              <a:buClr>
                <a:srgbClr val="C00000"/>
              </a:buClr>
              <a:buSzPts val="2000"/>
              <a:buChar char="▪"/>
            </a:pPr>
            <a:r>
              <a:rPr lang="es-US" sz="2000" dirty="0"/>
              <a:t>Cambie los documentos de la organización y los materiales educativos para reflejar el lenguaje preferido cuando sea posible. </a:t>
            </a:r>
          </a:p>
          <a:p>
            <a:pPr marL="342900" lvl="0" indent="-342900" algn="l" rtl="0">
              <a:spcBef>
                <a:spcPts val="338"/>
              </a:spcBef>
              <a:spcAft>
                <a:spcPts val="0"/>
              </a:spcAft>
              <a:buClr>
                <a:srgbClr val="C00000"/>
              </a:buClr>
              <a:buSzPts val="2000"/>
              <a:buChar char="▪"/>
            </a:pPr>
            <a:r>
              <a:rPr lang="es-US" sz="2000" dirty="0"/>
              <a:t>Incluya a personas con diversos antecedentes afectados desproporcionadamente por el VIH, como HSH de color, personas transgénero, mujeres y jóvenes, en la creación de documentos </a:t>
            </a:r>
            <a:br>
              <a:rPr lang="es-US" sz="2000" dirty="0"/>
            </a:br>
            <a:r>
              <a:rPr lang="es-US" sz="2000" dirty="0"/>
              <a:t>y materiales de la organización.</a:t>
            </a:r>
          </a:p>
        </p:txBody>
      </p:sp>
      <p:sp>
        <p:nvSpPr>
          <p:cNvPr id="398" name="Google Shape;398;p30"/>
          <p:cNvSpPr txBox="1"/>
          <p:nvPr/>
        </p:nvSpPr>
        <p:spPr>
          <a:xfrm>
            <a:off x="304800" y="381000"/>
            <a:ext cx="21606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472350" y="832347"/>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t>Lenguaje</a:t>
            </a:r>
          </a:p>
        </p:txBody>
      </p:sp>
      <p:sp>
        <p:nvSpPr>
          <p:cNvPr id="150" name="Google Shape;150;p4"/>
          <p:cNvSpPr txBox="1">
            <a:spLocks noGrp="1"/>
          </p:cNvSpPr>
          <p:nvPr>
            <p:ph type="body" idx="1"/>
          </p:nvPr>
        </p:nvSpPr>
        <p:spPr>
          <a:xfrm>
            <a:off x="775921" y="1775547"/>
            <a:ext cx="7699864" cy="330690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Centrarse en el uso del lenguaje puede ser el primer paso para abordar el estigma, la exclusión social </a:t>
            </a:r>
            <a:br>
              <a:rPr lang="es-US" dirty="0">
                <a:latin typeface="Arial"/>
                <a:ea typeface="Arial"/>
                <a:cs typeface="Arial"/>
                <a:sym typeface="Arial"/>
              </a:rPr>
            </a:br>
            <a:r>
              <a:rPr lang="es-US" dirty="0">
                <a:latin typeface="Arial"/>
                <a:ea typeface="Arial"/>
                <a:cs typeface="Arial"/>
                <a:sym typeface="Arial"/>
              </a:rPr>
              <a:t>y la discriminación contra las personas con VIH. </a:t>
            </a:r>
          </a:p>
          <a:p>
            <a:pPr marL="342900" lvl="0" indent="-190500" algn="l" rtl="0">
              <a:spcBef>
                <a:spcPts val="0"/>
              </a:spcBef>
              <a:spcAft>
                <a:spcPts val="0"/>
              </a:spcAft>
              <a:buClr>
                <a:srgbClr val="C00000"/>
              </a:buClr>
              <a:buSzPts val="2400"/>
              <a:buNone/>
            </a:pPr>
            <a:endParaRPr b="1" dirty="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Lenguaje: </a:t>
            </a:r>
          </a:p>
          <a:p>
            <a:pPr marL="742950" lvl="1" indent="-342900" algn="l" rtl="0">
              <a:spcBef>
                <a:spcPts val="0"/>
              </a:spcBef>
              <a:spcAft>
                <a:spcPts val="0"/>
              </a:spcAft>
              <a:buClr>
                <a:srgbClr val="C00000"/>
              </a:buClr>
              <a:buSzPts val="2400"/>
              <a:buChar char="▪"/>
            </a:pPr>
            <a:r>
              <a:rPr lang="es-US" sz="2400" dirty="0">
                <a:latin typeface="Arial"/>
                <a:ea typeface="Arial"/>
                <a:cs typeface="Arial"/>
                <a:sym typeface="Arial"/>
              </a:rPr>
              <a:t>Ayuda a dar forma a nuestro mundo </a:t>
            </a:r>
          </a:p>
          <a:p>
            <a:pPr marL="742950" lvl="1" indent="-342900" algn="l" rtl="0">
              <a:spcBef>
                <a:spcPts val="0"/>
              </a:spcBef>
              <a:spcAft>
                <a:spcPts val="0"/>
              </a:spcAft>
              <a:buClr>
                <a:srgbClr val="C00000"/>
              </a:buClr>
              <a:buSzPts val="2400"/>
              <a:buChar char="▪"/>
            </a:pPr>
            <a:r>
              <a:rPr lang="es-US" sz="2400" dirty="0">
                <a:latin typeface="Arial"/>
                <a:ea typeface="Arial"/>
                <a:cs typeface="Arial"/>
                <a:sym typeface="Arial"/>
              </a:rPr>
              <a:t>Describe y da sentido a nuestras vidas </a:t>
            </a:r>
          </a:p>
          <a:p>
            <a:pPr marL="742950" lvl="1" indent="-342900" algn="l" rtl="0">
              <a:spcBef>
                <a:spcPts val="0"/>
              </a:spcBef>
              <a:spcAft>
                <a:spcPts val="0"/>
              </a:spcAft>
              <a:buClr>
                <a:srgbClr val="C00000"/>
              </a:buClr>
              <a:buSzPts val="2400"/>
              <a:buChar char="▪"/>
            </a:pPr>
            <a:r>
              <a:rPr lang="es-US" sz="2400" dirty="0">
                <a:latin typeface="Arial"/>
                <a:ea typeface="Arial"/>
                <a:cs typeface="Arial"/>
                <a:sym typeface="Arial"/>
              </a:rPr>
              <a:t>Persuade y cambia de opinión</a:t>
            </a:r>
          </a:p>
          <a:p>
            <a:pPr marL="742950" lvl="1" indent="-342900" algn="l" rtl="0">
              <a:spcBef>
                <a:spcPts val="0"/>
              </a:spcBef>
              <a:spcAft>
                <a:spcPts val="0"/>
              </a:spcAft>
              <a:buClr>
                <a:srgbClr val="C00000"/>
              </a:buClr>
              <a:buSzPts val="2400"/>
              <a:buChar char="▪"/>
            </a:pPr>
            <a:r>
              <a:rPr lang="es-US" sz="2400" dirty="0">
                <a:latin typeface="Arial"/>
                <a:ea typeface="Arial"/>
                <a:cs typeface="Arial"/>
                <a:sym typeface="Arial"/>
              </a:rPr>
              <a:t>Puede destruir o empoderar  </a:t>
            </a:r>
          </a:p>
          <a:p>
            <a:pPr marL="342900" lvl="0" indent="-190500" algn="just" rtl="0">
              <a:spcBef>
                <a:spcPts val="0"/>
              </a:spcBef>
              <a:spcAft>
                <a:spcPts val="0"/>
              </a:spcAft>
              <a:buSzPts val="2400"/>
              <a:buNone/>
            </a:pPr>
            <a:endParaRPr dirty="0">
              <a:solidFill>
                <a:schemeClr val="dk1"/>
              </a:solidFill>
            </a:endParaRPr>
          </a:p>
        </p:txBody>
      </p:sp>
      <p:sp>
        <p:nvSpPr>
          <p:cNvPr id="151" name="Google Shape;151;p4"/>
          <p:cNvSpPr txBox="1"/>
          <p:nvPr/>
        </p:nvSpPr>
        <p:spPr>
          <a:xfrm>
            <a:off x="304799" y="381000"/>
            <a:ext cx="195226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El VIH y el estigma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title"/>
          </p:nvPr>
        </p:nvSpPr>
        <p:spPr>
          <a:xfrm>
            <a:off x="457200" y="28440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Arial"/>
              <a:buNone/>
            </a:pPr>
            <a:r>
              <a:rPr lang="es-US" sz="3600" cap="none">
                <a:solidFill>
                  <a:schemeClr val="lt1"/>
                </a:solidFill>
                <a:latin typeface="Arial"/>
                <a:ea typeface="Arial"/>
                <a:cs typeface="Arial"/>
                <a:sym typeface="Arial"/>
              </a:rPr>
              <a:t>Definir estigma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a:spLocks noGrp="1"/>
          </p:cNvSpPr>
          <p:nvPr>
            <p:ph type="title"/>
          </p:nvPr>
        </p:nvSpPr>
        <p:spPr>
          <a:xfrm>
            <a:off x="472350" y="80273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t>Estigma relacionado con el VIH y el SIDA</a:t>
            </a:r>
          </a:p>
        </p:txBody>
      </p:sp>
      <p:sp>
        <p:nvSpPr>
          <p:cNvPr id="163" name="Google Shape;163;p6"/>
          <p:cNvSpPr txBox="1">
            <a:spLocks noGrp="1"/>
          </p:cNvSpPr>
          <p:nvPr>
            <p:ph type="body" idx="1"/>
          </p:nvPr>
        </p:nvSpPr>
        <p:spPr>
          <a:xfrm>
            <a:off x="650631" y="1823787"/>
            <a:ext cx="7491046" cy="3210425"/>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El estigma relacionado con el VIH/SIDA se refiere al </a:t>
            </a:r>
            <a:r>
              <a:rPr lang="es-US" b="1" dirty="0">
                <a:latin typeface="Arial"/>
                <a:ea typeface="Arial"/>
                <a:cs typeface="Arial"/>
                <a:sym typeface="Arial"/>
              </a:rPr>
              <a:t>prejuicio</a:t>
            </a:r>
            <a:r>
              <a:rPr lang="es-US" dirty="0">
                <a:latin typeface="Arial"/>
                <a:ea typeface="Arial"/>
                <a:cs typeface="Arial"/>
                <a:sym typeface="Arial"/>
              </a:rPr>
              <a:t>, el </a:t>
            </a:r>
            <a:r>
              <a:rPr lang="es-US" b="1" dirty="0">
                <a:latin typeface="Arial"/>
                <a:ea typeface="Arial"/>
                <a:cs typeface="Arial"/>
                <a:sym typeface="Arial"/>
              </a:rPr>
              <a:t>descarte</a:t>
            </a:r>
            <a:r>
              <a:rPr lang="es-US" dirty="0">
                <a:latin typeface="Arial"/>
                <a:ea typeface="Arial"/>
                <a:cs typeface="Arial"/>
                <a:sym typeface="Arial"/>
              </a:rPr>
              <a:t>, el </a:t>
            </a:r>
            <a:r>
              <a:rPr lang="es-US" b="1" dirty="0">
                <a:latin typeface="Arial"/>
                <a:ea typeface="Arial"/>
                <a:cs typeface="Arial"/>
                <a:sym typeface="Arial"/>
              </a:rPr>
              <a:t>descrédito </a:t>
            </a:r>
            <a:r>
              <a:rPr lang="es-US" dirty="0">
                <a:latin typeface="Arial"/>
                <a:ea typeface="Arial"/>
                <a:cs typeface="Arial"/>
                <a:sym typeface="Arial"/>
              </a:rPr>
              <a:t>y la </a:t>
            </a:r>
            <a:r>
              <a:rPr lang="es-US" b="1" dirty="0">
                <a:latin typeface="Arial"/>
                <a:ea typeface="Arial"/>
                <a:cs typeface="Arial"/>
                <a:sym typeface="Arial"/>
              </a:rPr>
              <a:t>discriminación</a:t>
            </a:r>
            <a:r>
              <a:rPr lang="es-US" dirty="0">
                <a:latin typeface="Arial"/>
                <a:ea typeface="Arial"/>
                <a:cs typeface="Arial"/>
                <a:sym typeface="Arial"/>
              </a:rPr>
              <a:t> dirigida a las personas que </a:t>
            </a:r>
            <a:br>
              <a:rPr lang="es-US" dirty="0">
                <a:latin typeface="Arial"/>
                <a:ea typeface="Arial"/>
                <a:cs typeface="Arial"/>
                <a:sym typeface="Arial"/>
              </a:rPr>
            </a:br>
            <a:r>
              <a:rPr lang="es-US" dirty="0">
                <a:latin typeface="Arial"/>
                <a:ea typeface="Arial"/>
                <a:cs typeface="Arial"/>
                <a:sym typeface="Arial"/>
              </a:rPr>
              <a:t>se perciben como portadoras de SIDA o VIH, </a:t>
            </a:r>
            <a:br>
              <a:rPr lang="es-US" dirty="0">
                <a:latin typeface="Arial"/>
                <a:ea typeface="Arial"/>
                <a:cs typeface="Arial"/>
                <a:sym typeface="Arial"/>
              </a:rPr>
            </a:br>
            <a:r>
              <a:rPr lang="es-US" dirty="0">
                <a:latin typeface="Arial"/>
                <a:ea typeface="Arial"/>
                <a:cs typeface="Arial"/>
                <a:sym typeface="Arial"/>
              </a:rPr>
              <a:t>así como a sus </a:t>
            </a:r>
            <a:r>
              <a:rPr lang="es-US" b="1" dirty="0">
                <a:latin typeface="Arial"/>
                <a:ea typeface="Arial"/>
                <a:cs typeface="Arial"/>
                <a:sym typeface="Arial"/>
              </a:rPr>
              <a:t>parejas</a:t>
            </a:r>
            <a:r>
              <a:rPr lang="es-US" dirty="0">
                <a:latin typeface="Arial"/>
                <a:ea typeface="Arial"/>
                <a:cs typeface="Arial"/>
                <a:sym typeface="Arial"/>
              </a:rPr>
              <a:t>, </a:t>
            </a:r>
            <a:r>
              <a:rPr lang="es-US" b="1" dirty="0">
                <a:latin typeface="Arial"/>
                <a:ea typeface="Arial"/>
                <a:cs typeface="Arial"/>
                <a:sym typeface="Arial"/>
              </a:rPr>
              <a:t>amigos</a:t>
            </a:r>
            <a:r>
              <a:rPr lang="es-US">
                <a:latin typeface="Arial"/>
                <a:ea typeface="Arial"/>
                <a:cs typeface="Arial"/>
                <a:sym typeface="Arial"/>
              </a:rPr>
              <a:t>, </a:t>
            </a:r>
            <a:r>
              <a:rPr lang="es-US" b="1">
                <a:latin typeface="Arial"/>
                <a:ea typeface="Arial"/>
                <a:cs typeface="Arial"/>
                <a:sym typeface="Arial"/>
              </a:rPr>
              <a:t>familias </a:t>
            </a:r>
            <a:br>
              <a:rPr lang="es-US" b="1">
                <a:latin typeface="Arial"/>
                <a:ea typeface="Arial"/>
                <a:cs typeface="Arial"/>
                <a:sym typeface="Arial"/>
              </a:rPr>
            </a:br>
            <a:r>
              <a:rPr lang="es-US">
                <a:latin typeface="Arial"/>
                <a:ea typeface="Arial"/>
                <a:cs typeface="Arial"/>
                <a:sym typeface="Arial"/>
              </a:rPr>
              <a:t>y </a:t>
            </a:r>
            <a:r>
              <a:rPr lang="es-US" b="1" dirty="0">
                <a:latin typeface="Arial"/>
                <a:ea typeface="Arial"/>
                <a:cs typeface="Arial"/>
                <a:sym typeface="Arial"/>
              </a:rPr>
              <a:t>comunidades</a:t>
            </a:r>
            <a:r>
              <a:rPr lang="es-US" dirty="0">
                <a:latin typeface="Arial"/>
                <a:ea typeface="Arial"/>
                <a:cs typeface="Arial"/>
                <a:sym typeface="Arial"/>
              </a:rPr>
              <a:t>.   </a:t>
            </a:r>
          </a:p>
        </p:txBody>
      </p:sp>
      <p:sp>
        <p:nvSpPr>
          <p:cNvPr id="164" name="Google Shape;164;p6"/>
          <p:cNvSpPr txBox="1"/>
          <p:nvPr/>
        </p:nvSpPr>
        <p:spPr>
          <a:xfrm>
            <a:off x="304800" y="381000"/>
            <a:ext cx="173234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El VIH y el estigma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393192" y="4432554"/>
            <a:ext cx="4945642" cy="1218908"/>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None/>
            </a:pPr>
            <a:r>
              <a:rPr lang="es-US" b="1">
                <a:solidFill>
                  <a:srgbClr val="FFFFFF"/>
                </a:solidFill>
              </a:rPr>
              <a:t>Definir estigma</a:t>
            </a:r>
          </a:p>
        </p:txBody>
      </p:sp>
      <p:sp>
        <p:nvSpPr>
          <p:cNvPr id="171" name="Google Shape;171;p7"/>
          <p:cNvSpPr txBox="1">
            <a:spLocks noGrp="1"/>
          </p:cNvSpPr>
          <p:nvPr>
            <p:ph type="body" idx="1"/>
          </p:nvPr>
        </p:nvSpPr>
        <p:spPr>
          <a:xfrm>
            <a:off x="5656588" y="1117376"/>
            <a:ext cx="3118702" cy="4273917"/>
          </a:xfrm>
          <a:prstGeom prst="rect">
            <a:avLst/>
          </a:prstGeom>
          <a:solidFill>
            <a:srgbClr val="BFBFBF"/>
          </a:solid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1800"/>
              <a:buNone/>
            </a:pPr>
            <a:endParaRPr lang="es-US" sz="1800" dirty="0"/>
          </a:p>
          <a:p>
            <a:pPr marL="0" lvl="0" indent="0" algn="l" rtl="0">
              <a:spcBef>
                <a:spcPts val="0"/>
              </a:spcBef>
              <a:spcAft>
                <a:spcPts val="0"/>
              </a:spcAft>
              <a:buSzPts val="1800"/>
              <a:buNone/>
            </a:pPr>
            <a:r>
              <a:rPr lang="es-US" sz="1800" dirty="0"/>
              <a:t>“Creemos, por definición, desde luego, que la persona que tiene un estigma no es totalmente humana.  Valiéndonos de este supuesto practicamos diversos tipos de discriminación, mediante </a:t>
            </a:r>
            <a:br>
              <a:rPr lang="es-US" sz="1800" dirty="0"/>
            </a:br>
            <a:r>
              <a:rPr lang="es-US" sz="1800" dirty="0"/>
              <a:t>los que reducimos en la práctica, aunque a menudo sin pensarlo, sus posibilidades de vida”.</a:t>
            </a:r>
          </a:p>
          <a:p>
            <a:pPr marL="0" lvl="0" indent="0" algn="l" rtl="0">
              <a:spcBef>
                <a:spcPts val="360"/>
              </a:spcBef>
              <a:spcAft>
                <a:spcPts val="0"/>
              </a:spcAft>
              <a:buSzPts val="1800"/>
              <a:buNone/>
            </a:pPr>
            <a:endParaRPr sz="1800" dirty="0"/>
          </a:p>
          <a:p>
            <a:pPr marL="0" lvl="0" indent="0" algn="l" rtl="0">
              <a:spcBef>
                <a:spcPts val="220"/>
              </a:spcBef>
              <a:spcAft>
                <a:spcPts val="0"/>
              </a:spcAft>
              <a:buSzPts val="1100"/>
              <a:buNone/>
            </a:pPr>
            <a:r>
              <a:rPr lang="es-US" sz="1100" dirty="0">
                <a:latin typeface="Arial"/>
                <a:ea typeface="Arial"/>
                <a:cs typeface="Arial"/>
                <a:sym typeface="Arial"/>
              </a:rPr>
              <a:t>Goffman, E. (1963). </a:t>
            </a:r>
            <a:r>
              <a:rPr lang="es-US" sz="1100" i="1" dirty="0">
                <a:latin typeface="Arial"/>
                <a:ea typeface="Arial"/>
                <a:cs typeface="Arial"/>
                <a:sym typeface="Arial"/>
              </a:rPr>
              <a:t>“</a:t>
            </a:r>
            <a:r>
              <a:rPr lang="es-US" sz="1100" i="1" dirty="0" err="1">
                <a:latin typeface="Arial"/>
                <a:ea typeface="Arial"/>
                <a:cs typeface="Arial"/>
                <a:sym typeface="Arial"/>
              </a:rPr>
              <a:t>Stigma</a:t>
            </a:r>
            <a:r>
              <a:rPr lang="es-US" sz="1100" i="1" dirty="0">
                <a:latin typeface="Arial"/>
                <a:ea typeface="Arial"/>
                <a:cs typeface="Arial"/>
                <a:sym typeface="Arial"/>
              </a:rPr>
              <a:t>: Notes </a:t>
            </a:r>
            <a:r>
              <a:rPr lang="es-US" sz="1100" i="1" dirty="0" err="1">
                <a:latin typeface="Arial"/>
                <a:ea typeface="Arial"/>
                <a:cs typeface="Arial"/>
                <a:sym typeface="Arial"/>
              </a:rPr>
              <a:t>on</a:t>
            </a:r>
            <a:r>
              <a:rPr lang="es-US" sz="1100" i="1" dirty="0">
                <a:latin typeface="Arial"/>
                <a:ea typeface="Arial"/>
                <a:cs typeface="Arial"/>
                <a:sym typeface="Arial"/>
              </a:rPr>
              <a:t> </a:t>
            </a:r>
            <a:r>
              <a:rPr lang="es-US" sz="1100" i="1" dirty="0" err="1">
                <a:latin typeface="Arial"/>
                <a:ea typeface="Arial"/>
                <a:cs typeface="Arial"/>
                <a:sym typeface="Arial"/>
              </a:rPr>
              <a:t>the</a:t>
            </a:r>
            <a:r>
              <a:rPr lang="es-US" sz="1100" i="1" dirty="0">
                <a:latin typeface="Arial"/>
                <a:ea typeface="Arial"/>
                <a:cs typeface="Arial"/>
                <a:sym typeface="Arial"/>
              </a:rPr>
              <a:t> </a:t>
            </a:r>
            <a:r>
              <a:rPr lang="es-US" sz="1100" i="1" dirty="0" err="1">
                <a:latin typeface="Arial"/>
                <a:ea typeface="Arial"/>
                <a:cs typeface="Arial"/>
                <a:sym typeface="Arial"/>
              </a:rPr>
              <a:t>management</a:t>
            </a:r>
            <a:r>
              <a:rPr lang="es-US" sz="1100" i="1" dirty="0">
                <a:latin typeface="Arial"/>
                <a:ea typeface="Arial"/>
                <a:cs typeface="Arial"/>
                <a:sym typeface="Arial"/>
              </a:rPr>
              <a:t> </a:t>
            </a:r>
            <a:r>
              <a:rPr lang="es-US" sz="1100" i="1" dirty="0" err="1">
                <a:latin typeface="Arial"/>
                <a:ea typeface="Arial"/>
                <a:cs typeface="Arial"/>
                <a:sym typeface="Arial"/>
              </a:rPr>
              <a:t>of</a:t>
            </a:r>
            <a:r>
              <a:rPr lang="es-US" sz="1100" i="1" dirty="0">
                <a:latin typeface="Arial"/>
                <a:ea typeface="Arial"/>
                <a:cs typeface="Arial"/>
                <a:sym typeface="Arial"/>
              </a:rPr>
              <a:t> </a:t>
            </a:r>
            <a:r>
              <a:rPr lang="es-US" sz="1100" i="1" dirty="0" err="1">
                <a:latin typeface="Arial"/>
                <a:ea typeface="Arial"/>
                <a:cs typeface="Arial"/>
                <a:sym typeface="Arial"/>
              </a:rPr>
              <a:t>spoiled</a:t>
            </a:r>
            <a:r>
              <a:rPr lang="es-US" sz="1100" i="1" dirty="0">
                <a:latin typeface="Arial"/>
                <a:ea typeface="Arial"/>
                <a:cs typeface="Arial"/>
                <a:sym typeface="Arial"/>
              </a:rPr>
              <a:t> </a:t>
            </a:r>
            <a:r>
              <a:rPr lang="es-US" sz="1100" i="1" dirty="0" err="1">
                <a:latin typeface="Arial"/>
                <a:ea typeface="Arial"/>
                <a:cs typeface="Arial"/>
                <a:sym typeface="Arial"/>
              </a:rPr>
              <a:t>identity</a:t>
            </a:r>
            <a:r>
              <a:rPr lang="es-US" sz="1100" i="1" dirty="0">
                <a:latin typeface="Arial"/>
                <a:ea typeface="Arial"/>
                <a:cs typeface="Arial"/>
                <a:sym typeface="Arial"/>
              </a:rPr>
              <a:t>”</a:t>
            </a:r>
            <a:r>
              <a:rPr lang="es-US" sz="1100" dirty="0">
                <a:latin typeface="Arial"/>
                <a:ea typeface="Arial"/>
                <a:cs typeface="Arial"/>
                <a:sym typeface="Arial"/>
              </a:rPr>
              <a:t>. Englewood </a:t>
            </a:r>
            <a:r>
              <a:rPr lang="es-US" sz="1100" dirty="0" err="1">
                <a:latin typeface="Arial"/>
                <a:ea typeface="Arial"/>
                <a:cs typeface="Arial"/>
                <a:sym typeface="Arial"/>
              </a:rPr>
              <a:t>Cliffs</a:t>
            </a:r>
            <a:r>
              <a:rPr lang="es-US" sz="1100" dirty="0">
                <a:latin typeface="Arial"/>
                <a:ea typeface="Arial"/>
                <a:cs typeface="Arial"/>
                <a:sym typeface="Arial"/>
              </a:rPr>
              <a:t>, N.J: Prentice-Hall.</a:t>
            </a:r>
          </a:p>
          <a:p>
            <a:pPr marL="342900" lvl="0" indent="-247650" algn="l" rtl="0">
              <a:spcBef>
                <a:spcPts val="300"/>
              </a:spcBef>
              <a:spcAft>
                <a:spcPts val="0"/>
              </a:spcAft>
              <a:buSzPts val="1500"/>
              <a:buNone/>
            </a:pPr>
            <a:endParaRPr sz="1500" dirty="0">
              <a:solidFill>
                <a:srgbClr val="FFFFFF"/>
              </a:solidFill>
            </a:endParaRPr>
          </a:p>
          <a:p>
            <a:pPr marL="728663" lvl="1" indent="-290513" algn="l" rtl="0">
              <a:spcBef>
                <a:spcPts val="300"/>
              </a:spcBef>
              <a:spcAft>
                <a:spcPts val="0"/>
              </a:spcAft>
              <a:buSzPts val="1500"/>
              <a:buFont typeface="Arial"/>
              <a:buNone/>
            </a:pPr>
            <a:endParaRPr sz="1500" dirty="0">
              <a:solidFill>
                <a:srgbClr val="FFFFFF"/>
              </a:solidFill>
            </a:endParaRPr>
          </a:p>
        </p:txBody>
      </p:sp>
      <p:sp>
        <p:nvSpPr>
          <p:cNvPr id="172" name="Google Shape;172;p7"/>
          <p:cNvSpPr/>
          <p:nvPr/>
        </p:nvSpPr>
        <p:spPr>
          <a:xfrm>
            <a:off x="766834" y="910899"/>
            <a:ext cx="4572000" cy="42242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dirty="0">
              <a:solidFill>
                <a:schemeClr val="dk1"/>
              </a:solidFill>
              <a:latin typeface="Arial"/>
              <a:ea typeface="Arial"/>
              <a:cs typeface="Arial"/>
              <a:sym typeface="Arial"/>
            </a:endParaRPr>
          </a:p>
          <a:p>
            <a:pPr marL="0" marR="0" lvl="0" indent="0" algn="l" rtl="0">
              <a:spcBef>
                <a:spcPts val="0"/>
              </a:spcBef>
              <a:spcAft>
                <a:spcPts val="0"/>
              </a:spcAft>
              <a:buNone/>
            </a:pPr>
            <a:endParaRPr sz="1350" dirty="0">
              <a:solidFill>
                <a:schemeClr val="dk1"/>
              </a:solidFill>
              <a:latin typeface="Arial"/>
              <a:ea typeface="Arial"/>
              <a:cs typeface="Arial"/>
              <a:sym typeface="Arial"/>
            </a:endParaRPr>
          </a:p>
          <a:p>
            <a:pPr marL="0" marR="0" lvl="0" indent="0" algn="l" rtl="0">
              <a:spcBef>
                <a:spcPts val="0"/>
              </a:spcBef>
              <a:spcAft>
                <a:spcPts val="0"/>
              </a:spcAft>
              <a:buNone/>
            </a:pPr>
            <a:r>
              <a:rPr lang="es-US" sz="2400" dirty="0">
                <a:solidFill>
                  <a:schemeClr val="dk1"/>
                </a:solidFill>
                <a:latin typeface="Arial"/>
                <a:ea typeface="Arial"/>
                <a:cs typeface="Arial"/>
                <a:sym typeface="Arial"/>
              </a:rPr>
              <a:t>“Sentimientos, creencias </a:t>
            </a:r>
            <a:br>
              <a:rPr lang="es-US" sz="2400" dirty="0">
                <a:solidFill>
                  <a:schemeClr val="dk1"/>
                </a:solidFill>
                <a:latin typeface="Arial"/>
                <a:ea typeface="Arial"/>
                <a:cs typeface="Arial"/>
                <a:sym typeface="Arial"/>
              </a:rPr>
            </a:br>
            <a:r>
              <a:rPr lang="es-US" sz="2400" dirty="0">
                <a:solidFill>
                  <a:schemeClr val="dk1"/>
                </a:solidFill>
                <a:latin typeface="Arial"/>
                <a:ea typeface="Arial"/>
                <a:cs typeface="Arial"/>
                <a:sym typeface="Arial"/>
              </a:rPr>
              <a:t>y comportamientos negativos dirigidos hacia un individuo </a:t>
            </a:r>
            <a:br>
              <a:rPr lang="es-US" sz="2400" dirty="0">
                <a:solidFill>
                  <a:schemeClr val="dk1"/>
                </a:solidFill>
                <a:latin typeface="Arial"/>
                <a:ea typeface="Arial"/>
                <a:cs typeface="Arial"/>
                <a:sym typeface="Arial"/>
              </a:rPr>
            </a:br>
            <a:r>
              <a:rPr lang="es-US" sz="2400" dirty="0">
                <a:solidFill>
                  <a:schemeClr val="dk1"/>
                </a:solidFill>
                <a:latin typeface="Arial"/>
                <a:ea typeface="Arial"/>
                <a:cs typeface="Arial"/>
                <a:sym typeface="Arial"/>
              </a:rPr>
              <a:t>o grupo debido a una etiqueta </a:t>
            </a:r>
            <a:br>
              <a:rPr lang="es-US" sz="2400" dirty="0">
                <a:solidFill>
                  <a:schemeClr val="dk1"/>
                </a:solidFill>
                <a:latin typeface="Arial"/>
                <a:ea typeface="Arial"/>
                <a:cs typeface="Arial"/>
                <a:sym typeface="Arial"/>
              </a:rPr>
            </a:br>
            <a:r>
              <a:rPr lang="es-US" sz="2400" dirty="0">
                <a:solidFill>
                  <a:schemeClr val="dk1"/>
                </a:solidFill>
                <a:latin typeface="Arial"/>
                <a:ea typeface="Arial"/>
                <a:cs typeface="Arial"/>
                <a:sym typeface="Arial"/>
              </a:rPr>
              <a:t>o característica particular”.</a:t>
            </a:r>
          </a:p>
          <a:p>
            <a:pPr marL="0" marR="0" lvl="0" indent="0" algn="l" rtl="0">
              <a:spcBef>
                <a:spcPts val="0"/>
              </a:spcBef>
              <a:spcAft>
                <a:spcPts val="0"/>
              </a:spcAft>
              <a:buNone/>
            </a:pPr>
            <a:endParaRPr sz="2400" dirty="0">
              <a:solidFill>
                <a:schemeClr val="dk1"/>
              </a:solidFill>
              <a:latin typeface="Arial"/>
              <a:ea typeface="Arial"/>
              <a:cs typeface="Arial"/>
              <a:sym typeface="Arial"/>
            </a:endParaRPr>
          </a:p>
          <a:p>
            <a:pPr marL="0" marR="0" lvl="0" indent="0" algn="l" rtl="0">
              <a:spcBef>
                <a:spcPts val="0"/>
              </a:spcBef>
              <a:spcAft>
                <a:spcPts val="0"/>
              </a:spcAft>
              <a:buNone/>
            </a:pPr>
            <a:r>
              <a:rPr lang="es-US" sz="2400" dirty="0">
                <a:solidFill>
                  <a:schemeClr val="dk1"/>
                </a:solidFill>
                <a:latin typeface="Arial"/>
                <a:ea typeface="Arial"/>
                <a:cs typeface="Arial"/>
                <a:sym typeface="Arial"/>
              </a:rPr>
              <a:t>“</a:t>
            </a:r>
            <a:r>
              <a:rPr lang="es-US" sz="2400" b="1" dirty="0">
                <a:solidFill>
                  <a:schemeClr val="dk1"/>
                </a:solidFill>
                <a:latin typeface="Arial"/>
                <a:ea typeface="Arial"/>
                <a:cs typeface="Arial"/>
                <a:sym typeface="Arial"/>
              </a:rPr>
              <a:t>Inhabilitación para una plena aceptación social</a:t>
            </a:r>
            <a:r>
              <a:rPr lang="es-US" sz="2400" dirty="0">
                <a:solidFill>
                  <a:schemeClr val="dk1"/>
                </a:solidFill>
                <a:latin typeface="Arial"/>
                <a:ea typeface="Arial"/>
                <a:cs typeface="Arial"/>
                <a:sym typeface="Arial"/>
              </a:rPr>
              <a:t>”</a:t>
            </a:r>
          </a:p>
          <a:p>
            <a:pPr marL="0" marR="0" lvl="0" indent="0" algn="l" rtl="0">
              <a:spcBef>
                <a:spcPts val="0"/>
              </a:spcBef>
              <a:spcAft>
                <a:spcPts val="0"/>
              </a:spcAft>
              <a:buNone/>
            </a:pPr>
            <a:endParaRPr sz="1350" dirty="0">
              <a:solidFill>
                <a:schemeClr val="dk1"/>
              </a:solidFill>
              <a:latin typeface="Arial"/>
              <a:ea typeface="Arial"/>
              <a:cs typeface="Arial"/>
              <a:sym typeface="Arial"/>
            </a:endParaRPr>
          </a:p>
          <a:p>
            <a:pPr marL="0" marR="0" lvl="0" indent="0" algn="l" rtl="0">
              <a:spcBef>
                <a:spcPts val="0"/>
              </a:spcBef>
              <a:spcAft>
                <a:spcPts val="0"/>
              </a:spcAft>
              <a:buNone/>
            </a:pPr>
            <a:r>
              <a:rPr lang="es-US" sz="600" dirty="0">
                <a:solidFill>
                  <a:schemeClr val="dk1"/>
                </a:solidFill>
                <a:latin typeface="Arial"/>
                <a:ea typeface="Arial"/>
                <a:cs typeface="Arial"/>
                <a:sym typeface="Arial"/>
              </a:rPr>
              <a:t>																						</a:t>
            </a:r>
          </a:p>
        </p:txBody>
      </p:sp>
      <p:sp>
        <p:nvSpPr>
          <p:cNvPr id="173" name="Google Shape;173;p7"/>
          <p:cNvSpPr txBox="1"/>
          <p:nvPr/>
        </p:nvSpPr>
        <p:spPr>
          <a:xfrm>
            <a:off x="304800" y="381000"/>
            <a:ext cx="304028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u="none" dirty="0">
                <a:solidFill>
                  <a:schemeClr val="lt1"/>
                </a:solidFill>
                <a:latin typeface="Arial"/>
                <a:ea typeface="Arial"/>
                <a:cs typeface="Arial"/>
                <a:sym typeface="Arial"/>
              </a:rPr>
              <a:t>El VIH y el estigma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393192" y="4868658"/>
            <a:ext cx="4945642" cy="782804"/>
          </a:xfrm>
          <a:prstGeom prst="rect">
            <a:avLst/>
          </a:prstGeom>
          <a:noFill/>
          <a:ln>
            <a:noFill/>
          </a:ln>
        </p:spPr>
        <p:txBody>
          <a:bodyPr spcFirstLastPara="1" wrap="square" lIns="91425" tIns="45700" rIns="91425" bIns="45700" anchor="t" anchorCtr="0">
            <a:normAutofit fontScale="90000"/>
          </a:bodyPr>
          <a:lstStyle/>
          <a:p>
            <a:pPr marL="0" lvl="0" indent="0" algn="r" rtl="0">
              <a:spcBef>
                <a:spcPts val="0"/>
              </a:spcBef>
              <a:spcAft>
                <a:spcPts val="0"/>
              </a:spcAft>
              <a:buNone/>
            </a:pPr>
            <a:r>
              <a:rPr lang="es-US" b="1">
                <a:solidFill>
                  <a:srgbClr val="FFFFFF"/>
                </a:solidFill>
              </a:rPr>
              <a:t>Definir el estigma relacionado con el VIH</a:t>
            </a:r>
          </a:p>
        </p:txBody>
      </p:sp>
      <p:sp>
        <p:nvSpPr>
          <p:cNvPr id="180" name="Google Shape;180;p8"/>
          <p:cNvSpPr txBox="1">
            <a:spLocks noGrp="1"/>
          </p:cNvSpPr>
          <p:nvPr>
            <p:ph type="body" idx="1"/>
          </p:nvPr>
        </p:nvSpPr>
        <p:spPr>
          <a:xfrm>
            <a:off x="6021991" y="929148"/>
            <a:ext cx="2768048" cy="4255668"/>
          </a:xfrm>
          <a:prstGeom prst="rect">
            <a:avLst/>
          </a:prstGeom>
          <a:solidFill>
            <a:srgbClr val="BFBFBF"/>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1800"/>
              <a:buNone/>
            </a:pPr>
            <a:r>
              <a:rPr lang="es-US" sz="1800" dirty="0"/>
              <a:t>El estigma relacionado con el VIH se refiere a:</a:t>
            </a:r>
          </a:p>
          <a:p>
            <a:pPr marL="342900" lvl="0" indent="-342900" algn="l" rtl="0">
              <a:spcBef>
                <a:spcPts val="360"/>
              </a:spcBef>
              <a:spcAft>
                <a:spcPts val="0"/>
              </a:spcAft>
              <a:buClr>
                <a:srgbClr val="C00000"/>
              </a:buClr>
              <a:buSzPts val="1800"/>
              <a:buChar char="▪"/>
            </a:pPr>
            <a:r>
              <a:rPr lang="es-US" sz="1800" dirty="0"/>
              <a:t>Prejuicio, </a:t>
            </a:r>
          </a:p>
          <a:p>
            <a:pPr marL="342900" lvl="0" indent="-342900" algn="l" rtl="0">
              <a:spcBef>
                <a:spcPts val="360"/>
              </a:spcBef>
              <a:spcAft>
                <a:spcPts val="0"/>
              </a:spcAft>
              <a:buClr>
                <a:srgbClr val="C00000"/>
              </a:buClr>
              <a:buSzPts val="1800"/>
              <a:buChar char="▪"/>
            </a:pPr>
            <a:r>
              <a:rPr lang="es-US" sz="1800" dirty="0"/>
              <a:t>Descarte, descrédito y discriminación</a:t>
            </a:r>
          </a:p>
          <a:p>
            <a:pPr marL="342900" lvl="0" indent="-342900" algn="l" rtl="0">
              <a:spcBef>
                <a:spcPts val="360"/>
              </a:spcBef>
              <a:spcAft>
                <a:spcPts val="0"/>
              </a:spcAft>
              <a:buClr>
                <a:srgbClr val="C00000"/>
              </a:buClr>
              <a:buSzPts val="1800"/>
              <a:buChar char="▪"/>
            </a:pPr>
            <a:r>
              <a:rPr lang="es-US" sz="1800" dirty="0"/>
              <a:t>Dirigido a personas que se perciben como portadoras </a:t>
            </a:r>
            <a:br>
              <a:rPr lang="es-US" sz="1800" dirty="0"/>
            </a:br>
            <a:r>
              <a:rPr lang="es-US" sz="1800" dirty="0"/>
              <a:t>de SIDA o VIH, así como a sus parejas, amigos, familias </a:t>
            </a:r>
            <a:br>
              <a:rPr lang="es-US" sz="1800" dirty="0"/>
            </a:br>
            <a:r>
              <a:rPr lang="es-US" sz="1800" dirty="0"/>
              <a:t>y comunidades.</a:t>
            </a:r>
          </a:p>
          <a:p>
            <a:pPr marL="342900" lvl="0" indent="-247650" algn="l" rtl="0">
              <a:spcBef>
                <a:spcPts val="300"/>
              </a:spcBef>
              <a:spcAft>
                <a:spcPts val="0"/>
              </a:spcAft>
              <a:buSzPts val="1500"/>
              <a:buNone/>
            </a:pPr>
            <a:endParaRPr sz="1500" dirty="0">
              <a:solidFill>
                <a:srgbClr val="FFFFFF"/>
              </a:solidFill>
            </a:endParaRPr>
          </a:p>
          <a:p>
            <a:pPr marL="728663" lvl="1" indent="-290513" algn="l" rtl="0">
              <a:spcBef>
                <a:spcPts val="300"/>
              </a:spcBef>
              <a:spcAft>
                <a:spcPts val="0"/>
              </a:spcAft>
              <a:buSzPts val="1500"/>
              <a:buFont typeface="Arial"/>
              <a:buNone/>
            </a:pPr>
            <a:endParaRPr sz="1500" dirty="0">
              <a:solidFill>
                <a:srgbClr val="FFFFFF"/>
              </a:solidFill>
            </a:endParaRPr>
          </a:p>
        </p:txBody>
      </p:sp>
      <p:sp>
        <p:nvSpPr>
          <p:cNvPr id="181" name="Google Shape;181;p8"/>
          <p:cNvSpPr/>
          <p:nvPr/>
        </p:nvSpPr>
        <p:spPr>
          <a:xfrm>
            <a:off x="353960" y="534888"/>
            <a:ext cx="5326451"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es-US" sz="2000" b="1" dirty="0">
                <a:solidFill>
                  <a:schemeClr val="dk1"/>
                </a:solidFill>
                <a:latin typeface="Arial"/>
                <a:ea typeface="Arial"/>
                <a:cs typeface="Arial"/>
                <a:sym typeface="Arial"/>
              </a:rPr>
              <a:t>Estigma social </a:t>
            </a:r>
            <a:r>
              <a:rPr lang="es-US" sz="2000" dirty="0">
                <a:solidFill>
                  <a:schemeClr val="dk1"/>
                </a:solidFill>
                <a:latin typeface="Arial"/>
                <a:ea typeface="Arial"/>
                <a:cs typeface="Arial"/>
                <a:sym typeface="Arial"/>
              </a:rPr>
              <a:t>se refiere a la desaprobación extrema (o el descontento con) una persona o grupo por motivos socialmente característicos que se perciben y sirven </a:t>
            </a:r>
            <a:br>
              <a:rPr lang="es-US" sz="2000" dirty="0">
                <a:solidFill>
                  <a:schemeClr val="dk1"/>
                </a:solidFill>
                <a:latin typeface="Arial"/>
                <a:ea typeface="Arial"/>
                <a:cs typeface="Arial"/>
                <a:sym typeface="Arial"/>
              </a:rPr>
            </a:br>
            <a:r>
              <a:rPr lang="es-US" sz="2000" dirty="0">
                <a:solidFill>
                  <a:schemeClr val="dk1"/>
                </a:solidFill>
                <a:latin typeface="Arial"/>
                <a:ea typeface="Arial"/>
                <a:cs typeface="Arial"/>
                <a:sym typeface="Arial"/>
              </a:rPr>
              <a:t>para distinguirlos de otros miembros de </a:t>
            </a:r>
            <a:br>
              <a:rPr lang="es-US" sz="2000" dirty="0">
                <a:solidFill>
                  <a:schemeClr val="dk1"/>
                </a:solidFill>
                <a:latin typeface="Arial"/>
                <a:ea typeface="Arial"/>
                <a:cs typeface="Arial"/>
                <a:sym typeface="Arial"/>
              </a:rPr>
            </a:br>
            <a:r>
              <a:rPr lang="es-US" sz="2000" dirty="0">
                <a:solidFill>
                  <a:schemeClr val="dk1"/>
                </a:solidFill>
                <a:latin typeface="Arial"/>
                <a:ea typeface="Arial"/>
                <a:cs typeface="Arial"/>
                <a:sym typeface="Arial"/>
              </a:rPr>
              <a:t>una sociedad.</a:t>
            </a:r>
          </a:p>
          <a:p>
            <a:pPr marL="0" marR="0" lvl="0" indent="0" algn="l" rtl="0">
              <a:spcBef>
                <a:spcPts val="0"/>
              </a:spcBef>
              <a:spcAft>
                <a:spcPts val="0"/>
              </a:spcAft>
              <a:buNone/>
            </a:pPr>
            <a:r>
              <a:rPr lang="es-US" sz="2000" dirty="0">
                <a:solidFill>
                  <a:schemeClr val="dk1"/>
                </a:solidFill>
                <a:latin typeface="Arial"/>
                <a:ea typeface="Arial"/>
                <a:cs typeface="Arial"/>
                <a:sym typeface="Arial"/>
              </a:rPr>
              <a:t>					</a:t>
            </a:r>
            <a:r>
              <a:rPr lang="es-US" sz="600" dirty="0">
                <a:solidFill>
                  <a:schemeClr val="dk1"/>
                </a:solidFill>
                <a:latin typeface="Arial"/>
                <a:ea typeface="Arial"/>
                <a:cs typeface="Arial"/>
                <a:sym typeface="Arial"/>
              </a:rPr>
              <a:t>																					</a:t>
            </a:r>
          </a:p>
        </p:txBody>
      </p:sp>
      <p:sp>
        <p:nvSpPr>
          <p:cNvPr id="183" name="Google Shape;183;p8"/>
          <p:cNvSpPr txBox="1"/>
          <p:nvPr/>
        </p:nvSpPr>
        <p:spPr>
          <a:xfrm>
            <a:off x="304799" y="381000"/>
            <a:ext cx="244997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pic>
        <p:nvPicPr>
          <p:cNvPr id="3" name="Imagen 2">
            <a:extLst>
              <a:ext uri="{FF2B5EF4-FFF2-40B4-BE49-F238E27FC236}">
                <a16:creationId xmlns:a16="http://schemas.microsoft.com/office/drawing/2014/main" id="{D63CF8EF-6ECD-42C9-BFFC-95FBB41A7671}"/>
              </a:ext>
            </a:extLst>
          </p:cNvPr>
          <p:cNvPicPr>
            <a:picLocks noChangeAspect="1"/>
          </p:cNvPicPr>
          <p:nvPr/>
        </p:nvPicPr>
        <p:blipFill>
          <a:blip r:embed="rId3"/>
          <a:stretch>
            <a:fillRect/>
          </a:stretch>
        </p:blipFill>
        <p:spPr>
          <a:xfrm>
            <a:off x="1511093" y="2667858"/>
            <a:ext cx="4169319" cy="29806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393192" y="4432554"/>
            <a:ext cx="4945642" cy="1218908"/>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None/>
            </a:pPr>
            <a:r>
              <a:rPr lang="es-US" b="1">
                <a:solidFill>
                  <a:srgbClr val="FFFFFF"/>
                </a:solidFill>
              </a:rPr>
              <a:t>Definir lenguaje estigmatizante</a:t>
            </a:r>
          </a:p>
        </p:txBody>
      </p:sp>
      <p:sp>
        <p:nvSpPr>
          <p:cNvPr id="190" name="Google Shape;190;p9"/>
          <p:cNvSpPr txBox="1">
            <a:spLocks noGrp="1"/>
          </p:cNvSpPr>
          <p:nvPr>
            <p:ph type="body" idx="1"/>
          </p:nvPr>
        </p:nvSpPr>
        <p:spPr>
          <a:xfrm>
            <a:off x="5539390" y="884903"/>
            <a:ext cx="3051155" cy="4557252"/>
          </a:xfrm>
          <a:prstGeom prst="rect">
            <a:avLst/>
          </a:prstGeom>
          <a:solidFill>
            <a:srgbClr val="BFBFBF"/>
          </a:solid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2000"/>
              <a:buNone/>
            </a:pPr>
            <a:r>
              <a:rPr lang="es-US" sz="2000" dirty="0"/>
              <a:t>El lenguaje </a:t>
            </a:r>
            <a:r>
              <a:rPr lang="es-US" sz="2000" dirty="0" err="1"/>
              <a:t>estigmatizante</a:t>
            </a:r>
            <a:r>
              <a:rPr lang="es-US" sz="2000" dirty="0"/>
              <a:t> se define como un lenguaje que:</a:t>
            </a:r>
          </a:p>
          <a:p>
            <a:pPr marL="347663" lvl="1" indent="-178594" algn="l" rtl="0">
              <a:spcBef>
                <a:spcPts val="400"/>
              </a:spcBef>
              <a:spcAft>
                <a:spcPts val="0"/>
              </a:spcAft>
              <a:buClr>
                <a:srgbClr val="C00000"/>
              </a:buClr>
              <a:buSzPts val="2000"/>
              <a:buChar char="▪"/>
            </a:pPr>
            <a:r>
              <a:rPr lang="es-US" sz="2000" dirty="0"/>
              <a:t>Perpetúa mitos </a:t>
            </a:r>
            <a:br>
              <a:rPr lang="es-US" sz="2000" dirty="0"/>
            </a:br>
            <a:r>
              <a:rPr lang="es-US" sz="2000" dirty="0"/>
              <a:t>y estereotipos</a:t>
            </a:r>
          </a:p>
          <a:p>
            <a:pPr marL="347663" lvl="1" indent="-178594" algn="l" rtl="0">
              <a:spcBef>
                <a:spcPts val="400"/>
              </a:spcBef>
              <a:spcAft>
                <a:spcPts val="0"/>
              </a:spcAft>
              <a:buClr>
                <a:srgbClr val="C00000"/>
              </a:buClr>
              <a:buSzPts val="2000"/>
              <a:buChar char="▪"/>
            </a:pPr>
            <a:r>
              <a:rPr lang="es-US" sz="2000" dirty="0"/>
              <a:t>Utiliza sustantivos (etiquetas) para describir personas </a:t>
            </a:r>
            <a:br>
              <a:rPr lang="es-US" sz="2000" dirty="0"/>
            </a:br>
            <a:r>
              <a:rPr lang="es-US" sz="2000" dirty="0"/>
              <a:t>(p. ej., mujeres infectadas por el VIH)</a:t>
            </a:r>
          </a:p>
          <a:p>
            <a:pPr marL="347663" lvl="1" indent="-178594" algn="l" rtl="0">
              <a:spcBef>
                <a:spcPts val="400"/>
              </a:spcBef>
              <a:spcAft>
                <a:spcPts val="0"/>
              </a:spcAft>
              <a:buClr>
                <a:srgbClr val="C00000"/>
              </a:buClr>
              <a:buSzPts val="2000"/>
              <a:buChar char="▪"/>
            </a:pPr>
            <a:r>
              <a:rPr lang="es-US" sz="2000" dirty="0"/>
              <a:t>Utiliza palabras </a:t>
            </a:r>
            <a:br>
              <a:rPr lang="es-US" sz="2000" dirty="0"/>
            </a:br>
            <a:r>
              <a:rPr lang="es-US" sz="2000" dirty="0"/>
              <a:t>o frases degradantes u obsoletas</a:t>
            </a:r>
          </a:p>
          <a:p>
            <a:pPr marL="728663" lvl="1" indent="-271463" algn="l" rtl="0">
              <a:spcBef>
                <a:spcPts val="360"/>
              </a:spcBef>
              <a:spcAft>
                <a:spcPts val="0"/>
              </a:spcAft>
              <a:buSzPts val="1800"/>
              <a:buFont typeface="Arial"/>
              <a:buNone/>
            </a:pPr>
            <a:endParaRPr dirty="0">
              <a:solidFill>
                <a:srgbClr val="FFFFFF"/>
              </a:solidFill>
            </a:endParaRPr>
          </a:p>
        </p:txBody>
      </p:sp>
      <p:sp>
        <p:nvSpPr>
          <p:cNvPr id="191" name="Google Shape;191;p9"/>
          <p:cNvSpPr txBox="1"/>
          <p:nvPr/>
        </p:nvSpPr>
        <p:spPr>
          <a:xfrm>
            <a:off x="304800" y="381000"/>
            <a:ext cx="213745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dirty="0">
                <a:solidFill>
                  <a:schemeClr val="lt1"/>
                </a:solidFill>
                <a:latin typeface="Arial"/>
                <a:ea typeface="Arial"/>
                <a:cs typeface="Arial"/>
                <a:sym typeface="Arial"/>
              </a:rPr>
              <a:t>El VIH y el estigma</a:t>
            </a:r>
          </a:p>
        </p:txBody>
      </p:sp>
      <p:pic>
        <p:nvPicPr>
          <p:cNvPr id="192" name="Google Shape;192;p9"/>
          <p:cNvPicPr preferRelativeResize="0"/>
          <p:nvPr/>
        </p:nvPicPr>
        <p:blipFill rotWithShape="1">
          <a:blip r:embed="rId3">
            <a:alphaModFix/>
          </a:blip>
          <a:srcRect/>
          <a:stretch/>
        </p:blipFill>
        <p:spPr>
          <a:xfrm>
            <a:off x="393192" y="1588987"/>
            <a:ext cx="4756139" cy="3149084"/>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4675</Words>
  <Application>Microsoft Office PowerPoint</Application>
  <PresentationFormat>Presentación en pantalla (4:3)</PresentationFormat>
  <Paragraphs>431</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Noto Sans Symbols</vt:lpstr>
      <vt:lpstr>Josefin Sans</vt:lpstr>
      <vt:lpstr>Josefin Sans SemiBold</vt:lpstr>
      <vt:lpstr>Blank Presentation</vt:lpstr>
      <vt:lpstr>El VIH y el estigma </vt:lpstr>
      <vt:lpstr>Objetivos</vt:lpstr>
      <vt:lpstr>El lenguaje es nuestra base</vt:lpstr>
      <vt:lpstr>Lenguaje</vt:lpstr>
      <vt:lpstr>Definir estigma</vt:lpstr>
      <vt:lpstr>Estigma relacionado con el VIH y el SIDA</vt:lpstr>
      <vt:lpstr>Definir estigma</vt:lpstr>
      <vt:lpstr>Definir el estigma relacionado con el VIH</vt:lpstr>
      <vt:lpstr>Definir lenguaje estigmatizante</vt:lpstr>
      <vt:lpstr>Por qué el lenguaje es importante</vt:lpstr>
      <vt:lpstr>Dos tipos de estigma</vt:lpstr>
      <vt:lpstr>El estigma relacionado con el VIH se experimenta a diferentes niveles. </vt:lpstr>
      <vt:lpstr>Presentación de PowerPoint</vt:lpstr>
      <vt:lpstr>Diálogo interno</vt:lpstr>
      <vt:lpstr>Microagresiones</vt:lpstr>
      <vt:lpstr>Microagresiones</vt:lpstr>
      <vt:lpstr>Ejemplos de microagresiones</vt:lpstr>
      <vt:lpstr>Historia del lenguaje relacionado con el VIH </vt:lpstr>
      <vt:lpstr>Terminología </vt:lpstr>
      <vt:lpstr>Medios de comunicación </vt:lpstr>
      <vt:lpstr>Medios de comunicación </vt:lpstr>
      <vt:lpstr>Vocabulario callejero en la comunidad del VIH</vt:lpstr>
      <vt:lpstr>Diálogo interno estigmatizante frente a diálogo interno de empoderamiento  </vt:lpstr>
      <vt:lpstr>Presentación de PowerPoint</vt:lpstr>
      <vt:lpstr>¿Por qué usar el lenguaje para poner  a la persona primero? </vt:lpstr>
      <vt:lpstr>Lenguaje para poner a la persona primero </vt:lpstr>
      <vt:lpstr>Ejemplos de lenguaje para poner a la persona primero </vt:lpstr>
      <vt:lpstr>ACTIVIDAD: DIÁLOGO INTERNO ESTIGMATIZANTE FRENTE A DIÁLOGO INTERNO DE EMPODERAMIENTO </vt:lpstr>
      <vt:lpstr>Todos tenemos un papel que desempeñar para eliminar el estigma y ayudar a las personas a recibir y mantener la atención. </vt:lpstr>
      <vt:lpstr>¿Qué puedo hacer para ayudar a reducir el lenguaje estigmatizante?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Stigma</dc:title>
  <dc:creator>Rojo, Maria Campos</dc:creator>
  <cp:lastModifiedBy>DS1</cp:lastModifiedBy>
  <cp:revision>11</cp:revision>
  <dcterms:created xsi:type="dcterms:W3CDTF">2018-09-11T16:40:19Z</dcterms:created>
  <dcterms:modified xsi:type="dcterms:W3CDTF">2020-05-05T22:30:30Z</dcterms:modified>
</cp:coreProperties>
</file>