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gIXzIs0lIUjOfix6v16w2lIbpu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67" autoAdjust="0"/>
  </p:normalViewPr>
  <p:slideViewPr>
    <p:cSldViewPr snapToGrid="0">
      <p:cViewPr varScale="1">
        <p:scale>
          <a:sx n="67" d="100"/>
          <a:sy n="67" d="100"/>
        </p:scale>
        <p:origin x="8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1644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NfwvUgOu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692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72" name="Google Shape;17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CHWs can coach the client in the following ways with regard to their preparation, actions, and behaviors prior to disclosing—review the slide. </a:t>
            </a:r>
            <a:endParaRPr/>
          </a:p>
          <a:p>
            <a:pPr marL="171450" lvl="0" indent="-171450" algn="l" rtl="0">
              <a:lnSpc>
                <a:spcPct val="100000"/>
              </a:lnSpc>
              <a:spcBef>
                <a:spcPts val="0"/>
              </a:spcBef>
              <a:spcAft>
                <a:spcPts val="0"/>
              </a:spcAft>
              <a:buSzPts val="1400"/>
              <a:buFont typeface="Arial"/>
              <a:buChar char="•"/>
            </a:pPr>
            <a:r>
              <a:rPr lang="en-US"/>
              <a:t>Encourage the client to gain knowledge about HIV, that way they can have answers to questions from the person they are disclosing. The client’s knowledge may reassure the person that things will be okay. </a:t>
            </a:r>
            <a:endParaRPr/>
          </a:p>
          <a:p>
            <a:pPr marL="171450" lvl="0" indent="-171450" algn="l" rtl="0">
              <a:lnSpc>
                <a:spcPct val="100000"/>
              </a:lnSpc>
              <a:spcBef>
                <a:spcPts val="0"/>
              </a:spcBef>
              <a:spcAft>
                <a:spcPts val="0"/>
              </a:spcAft>
              <a:buSzPts val="1400"/>
              <a:buFont typeface="Arial"/>
              <a:buChar char="•"/>
            </a:pPr>
            <a:r>
              <a:rPr lang="en-US"/>
              <a:t>Have resources available. There are up to date, factual websites where one can get informative brochures and other resources. </a:t>
            </a:r>
            <a:endParaRPr/>
          </a:p>
          <a:p>
            <a:pPr marL="171450" lvl="0" indent="-171450" algn="l" rtl="0">
              <a:lnSpc>
                <a:spcPct val="100000"/>
              </a:lnSpc>
              <a:spcBef>
                <a:spcPts val="0"/>
              </a:spcBef>
              <a:spcAft>
                <a:spcPts val="0"/>
              </a:spcAft>
              <a:buSzPts val="1400"/>
              <a:buFont typeface="Arial"/>
              <a:buChar char="•"/>
            </a:pPr>
            <a:r>
              <a:rPr lang="en-US"/>
              <a:t>Depending on how the disclosure process goes, the CHW can provide support or they may need to refer the client to seek out professional therapy to help manage their feelings.</a:t>
            </a:r>
            <a:endParaRPr/>
          </a:p>
          <a:p>
            <a:pPr marL="171450" lvl="0" indent="-171450" algn="l" rtl="0">
              <a:lnSpc>
                <a:spcPct val="100000"/>
              </a:lnSpc>
              <a:spcBef>
                <a:spcPts val="0"/>
              </a:spcBef>
              <a:spcAft>
                <a:spcPts val="0"/>
              </a:spcAft>
              <a:buSzPts val="1400"/>
              <a:buFont typeface="Arial"/>
              <a:buChar char="•"/>
            </a:pPr>
            <a:r>
              <a:rPr lang="en-US"/>
              <a:t>Encourage the client to think about what they know about the person they are disclosing to, and to try to anticipate their reaction—but also accept how the person may react to the news. Ultimately, we can only control ourselves and not how others respond to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Tree>
    <p:extLst>
      <p:ext uri="{BB962C8B-B14F-4D97-AF65-F5344CB8AC3E}">
        <p14:creationId xmlns:p14="http://schemas.microsoft.com/office/powerpoint/2010/main" val="96365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Ask a participant to read the slide.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01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Group activity: CHWs and self-care, and tips and considerations that CHWs can share with clients</a:t>
            </a:r>
            <a:endParaRPr dirty="0"/>
          </a:p>
          <a:p>
            <a:pPr marL="0" marR="0" lvl="0" indent="0" algn="l" rtl="0">
              <a:lnSpc>
                <a:spcPct val="100000"/>
              </a:lnSpc>
              <a:spcBef>
                <a:spcPts val="0"/>
              </a:spcBef>
              <a:spcAft>
                <a:spcPts val="0"/>
              </a:spcAft>
              <a:buSzPts val="1400"/>
              <a:buNone/>
            </a:pPr>
            <a:endParaRPr sz="12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Split participants into two groups. Label two flip chart sheets: CHWs and self-care, and tips for disclosure.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Instruct participants: Disclosure can be stressful for both CHWs and clients. Have one group identify tips CHWs can share with clients for disclosure, and the other identify self-care practices. Each group will have a recorder to write responses, and a reporter to report back. Allow 10 minutes for the groups to discuss.</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Ask the reporters for each group to share the groups responses. Review slides for any tips the groups did not cover.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Distribute the handout Tips and Considerations for CHWs as They Work with Clients around Disclosure.</a:t>
            </a:r>
            <a:r>
              <a:rPr lang="en-US" sz="900"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SzPts val="1400"/>
              <a:buNone/>
            </a:pP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dirty="0">
                <a:solidFill>
                  <a:srgbClr val="000000"/>
                </a:solidFill>
                <a:latin typeface="Calibri"/>
                <a:ea typeface="Calibri"/>
                <a:cs typeface="Calibri"/>
                <a:sym typeface="Calibri"/>
              </a:rPr>
              <a:t>Ask, “What is your confidence level in supporting clients’ disclosure decisions?” Tell participants to keep this question in mind while working on the case scenarios.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latin typeface="Calibri"/>
                <a:ea typeface="Calibri"/>
                <a:cs typeface="Calibri"/>
                <a:sym typeface="Calibri"/>
              </a:rPr>
              <a:t>Distribute the 13 Steps to Better Active Li</a:t>
            </a:r>
            <a:r>
              <a:rPr lang="en-US" sz="1200" b="0" i="0" u="none" strike="noStrike" cap="none" dirty="0">
                <a:solidFill>
                  <a:schemeClr val="dk1"/>
                </a:solidFill>
                <a:latin typeface="Calibri"/>
                <a:ea typeface="Calibri"/>
                <a:cs typeface="Calibri"/>
                <a:sym typeface="Calibri"/>
              </a:rPr>
              <a:t>stening handout. </a:t>
            </a:r>
            <a:r>
              <a:rPr lang="en-US" sz="1200" dirty="0">
                <a:solidFill>
                  <a:srgbClr val="000000"/>
                </a:solidFill>
                <a:latin typeface="Calibri"/>
                <a:ea typeface="Calibri"/>
                <a:cs typeface="Calibri"/>
                <a:sym typeface="Calibri"/>
              </a:rPr>
              <a:t>This can be useful in guiding CHWs in conversations with clients, and will be used during the case scenarios.</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1200"/>
              </a:spcAft>
              <a:buSzPts val="1400"/>
              <a:buNone/>
            </a:pPr>
            <a:r>
              <a:rPr lang="en-US" sz="900" dirty="0">
                <a:solidFill>
                  <a:srgbClr val="000000"/>
                </a:solidFill>
                <a:latin typeface="Calibri"/>
                <a:ea typeface="Calibri"/>
                <a:cs typeface="Calibri"/>
                <a:sym typeface="Calibri"/>
              </a:rPr>
              <a:t> </a:t>
            </a:r>
            <a:endParaRPr dirty="0"/>
          </a:p>
        </p:txBody>
      </p:sp>
    </p:spTree>
    <p:extLst>
      <p:ext uri="{BB962C8B-B14F-4D97-AF65-F5344CB8AC3E}">
        <p14:creationId xmlns:p14="http://schemas.microsoft.com/office/powerpoint/2010/main" val="151624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CHWs can support clients while still maintaining their own self-care. However, CHWs may experience feelings of transference and countertransference especially if the CHW is a person living with HIV, if they have a family member living with HIV, or if they have experience with disclosure from another traumatizing life event. CHWs can sometimes feel pressure to give advice and in turn feel frustrated when clients don’t follow through. </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You never know how disclosure is going to go. CHWs can advise clients to gain more knowledge, work with a support system such as a support group, or stick with a CHW to talk things through; however, the decision to disclose is ultimately up to the client.</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0344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It can be difficult to decide whether or not to disclose, but CHWs can help clients consider why and when they want to self-disclose. In other words, there should be a purpose for self-disclosing.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A few points the CHW can discuss with the client is to make sure there is a quiet place free of distractions, and make sure the client has adequate time so that there is time to react to the news.</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The client should also be clear about what they want or do not want to receive from the person with whom they are disclosing. For example, if you are disclosing to a significant other because you want to be open and honest, then you may not expect them to respond to the news immediately, and instead allow them time to process what they have heard, just as you may have done when you were given your diagnosis—it took time to accept and fully understand what an HIV diagnosis meant. With close family, friends, and your significant other, you may want to ask them not to disclose your status to others.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151644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Review the 13 Steps to Better Active Listening handout.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Keep these techniques in mind when having conversations with clients, and when we work on the new two activities. </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Tree>
    <p:extLst>
      <p:ext uri="{BB962C8B-B14F-4D97-AF65-F5344CB8AC3E}">
        <p14:creationId xmlns:p14="http://schemas.microsoft.com/office/powerpoint/2010/main" val="423870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228" name="Google Shape;22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latin typeface="Calibri"/>
                <a:ea typeface="Calibri"/>
                <a:cs typeface="Calibri"/>
                <a:sym typeface="Calibri"/>
              </a:rPr>
              <a:t>Ask participants which answer would they choose? After some responses, point out that there is no right or wrong answer. It really depends on the person disclosing knowing their own family members. Discuss the options: </a:t>
            </a:r>
            <a:endParaRPr sz="12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Convince the client to only tell older children   </a:t>
            </a:r>
            <a:endParaRPr dirty="0"/>
          </a:p>
          <a:p>
            <a:pPr marL="0" lvl="0" indent="0" algn="l" rtl="0">
              <a:lnSpc>
                <a:spcPct val="100000"/>
              </a:lnSpc>
              <a:spcBef>
                <a:spcPts val="0"/>
              </a:spcBef>
              <a:spcAft>
                <a:spcPts val="0"/>
              </a:spcAft>
              <a:buSzPts val="1400"/>
              <a:buNone/>
            </a:pPr>
            <a:r>
              <a:rPr lang="en-US" dirty="0"/>
              <a:t>Depending on the age of the child, the child may be too young to understand what HIV and AIDS means and therefore does not understand how it affects them, whereas an older child may have already encountered the subject in school and definitely understands that the news not only impacts the person disclosing, but also the family.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 Role playing different scenarios with the client can give the client the confidence to be able to disclose to family or friends.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 Tell the client to consult a therapist first.</a:t>
            </a:r>
            <a:endParaRPr dirty="0"/>
          </a:p>
          <a:p>
            <a:pPr marL="0" lvl="0" indent="0" algn="l" rtl="0">
              <a:lnSpc>
                <a:spcPct val="100000"/>
              </a:lnSpc>
              <a:spcBef>
                <a:spcPts val="0"/>
              </a:spcBef>
              <a:spcAft>
                <a:spcPts val="0"/>
              </a:spcAft>
              <a:buSzPts val="1400"/>
              <a:buNone/>
            </a:pPr>
            <a:r>
              <a:rPr lang="en-US" dirty="0"/>
              <a:t>Seeing a therapist can help the client prepare themselves for disclosure and the reaction that may occur. In one example, a client was divorced and admitted that she contracted HIV from her ex-husband.  She was distraught with how she was going to tell their children, various ages but all old enough to understand. She said that the therapist helped her understand how each child would probably receive the information. The client reported that the therapist was right on target and it helped her gain the confidence to disclose.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 Advise the client to be open and honest, only answering questions asked </a:t>
            </a:r>
            <a:endParaRPr dirty="0"/>
          </a:p>
          <a:p>
            <a:pPr marL="0" lvl="0" indent="0" algn="l" rtl="0">
              <a:lnSpc>
                <a:spcPct val="100000"/>
              </a:lnSpc>
              <a:spcBef>
                <a:spcPts val="0"/>
              </a:spcBef>
              <a:spcAft>
                <a:spcPts val="0"/>
              </a:spcAft>
              <a:buSzPts val="1400"/>
              <a:buNone/>
            </a:pPr>
            <a:r>
              <a:rPr lang="en-US" dirty="0"/>
              <a:t>How many times have we all given information that was not asked? Be honest, be clear, but be brief and allow children to process what they have been told. This gives them time to think about it and ask questions later.</a:t>
            </a:r>
            <a:endParaRPr dirty="0"/>
          </a:p>
          <a:p>
            <a:pPr marL="0" lvl="0" indent="0" algn="l" rtl="0">
              <a:lnSpc>
                <a:spcPct val="100000"/>
              </a:lnSpc>
              <a:spcBef>
                <a:spcPts val="0"/>
              </a:spcBef>
              <a:spcAft>
                <a:spcPts val="0"/>
              </a:spcAft>
              <a:buSzPts val="1400"/>
              <a:buNone/>
            </a:pPr>
            <a:endParaRPr dirty="0"/>
          </a:p>
          <a:p>
            <a:pPr marL="685800" marR="0" lvl="0" indent="-22860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9464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Font typeface="Noto Sans Symbols"/>
              <a:buNone/>
            </a:pPr>
            <a:r>
              <a:rPr lang="en-US" sz="1200" dirty="0">
                <a:solidFill>
                  <a:srgbClr val="000000"/>
                </a:solidFill>
                <a:latin typeface="Calibri"/>
                <a:ea typeface="Calibri"/>
                <a:cs typeface="Calibri"/>
                <a:sym typeface="Calibri"/>
              </a:rPr>
              <a:t>Distribute the 7 Stages of Grief handout and very briefly review the stages of grief. This </a:t>
            </a:r>
            <a:r>
              <a:rPr lang="en-US" dirty="0">
                <a:latin typeface="Arial"/>
                <a:ea typeface="Arial"/>
                <a:cs typeface="Arial"/>
                <a:sym typeface="Arial"/>
              </a:rPr>
              <a:t>handout can be useful in guiding CHWs in conversations with clients.</a:t>
            </a:r>
            <a:r>
              <a:rPr lang="en-US" sz="1200" dirty="0">
                <a:solidFill>
                  <a:srgbClr val="000000"/>
                </a:solidFill>
                <a:latin typeface="Calibri"/>
                <a:ea typeface="Calibri"/>
                <a:cs typeface="Calibri"/>
                <a:sym typeface="Calibri"/>
              </a:rPr>
              <a:t> Many HIV long-term survivors said the most painful part was realizing that their friends were gone but they were still here. Disclosure can be more difficult if a client has not gone through the grieving process.</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1200"/>
              </a:spcAft>
              <a:buSzPts val="1400"/>
              <a:buNone/>
            </a:pPr>
            <a:r>
              <a:rPr lang="en-US" sz="900" dirty="0">
                <a:solidFill>
                  <a:srgbClr val="000000"/>
                </a:solidFill>
                <a:latin typeface="Calibri"/>
                <a:ea typeface="Calibri"/>
                <a:cs typeface="Calibri"/>
                <a:sym typeface="Calibri"/>
              </a:rPr>
              <a:t> </a:t>
            </a:r>
            <a:endParaRPr dirty="0"/>
          </a:p>
        </p:txBody>
      </p:sp>
    </p:spTree>
    <p:extLst>
      <p:ext uri="{BB962C8B-B14F-4D97-AF65-F5344CB8AC3E}">
        <p14:creationId xmlns:p14="http://schemas.microsoft.com/office/powerpoint/2010/main" val="88834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a:solidFill>
                  <a:srgbClr val="000000"/>
                </a:solidFill>
                <a:latin typeface="Calibri"/>
                <a:ea typeface="Calibri"/>
                <a:cs typeface="Calibri"/>
                <a:sym typeface="Calibri"/>
              </a:rPr>
              <a:t>Review the slide. </a:t>
            </a:r>
            <a:endParaRPr sz="1200" b="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8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
        <p:nvSpPr>
          <p:cNvPr id="258" name="Google Shape;25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100" b="1" dirty="0">
                <a:solidFill>
                  <a:srgbClr val="000000"/>
                </a:solidFill>
                <a:latin typeface="Calibri"/>
                <a:ea typeface="Calibri"/>
                <a:cs typeface="Calibri"/>
                <a:sym typeface="Calibri"/>
              </a:rPr>
              <a:t>Case scenario activity </a:t>
            </a:r>
            <a:endParaRPr sz="11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000"/>
              <a:buFont typeface="Noto Sans Symbols"/>
              <a:buChar char="∙"/>
            </a:pPr>
            <a:r>
              <a:rPr lang="en-US" sz="1200" dirty="0">
                <a:latin typeface="Times New Roman"/>
                <a:ea typeface="Times New Roman"/>
                <a:cs typeface="Times New Roman"/>
                <a:sym typeface="Times New Roman"/>
              </a:rPr>
              <a:t>Divide participants into 2 groups and distribute the Case Scenarios: HIV Disclosure handout. Each group should select a recorder who will document the group’s responses, and a reporter who will share them with the larger group. </a:t>
            </a:r>
            <a:endParaRPr sz="120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SzPts val="1000"/>
              <a:buFont typeface="Noto Sans Symbols"/>
              <a:buChar char="∙"/>
            </a:pPr>
            <a:r>
              <a:rPr lang="en-US" sz="1100" dirty="0">
                <a:latin typeface="Calibri"/>
                <a:ea typeface="Calibri"/>
                <a:cs typeface="Calibri"/>
                <a:sym typeface="Calibri"/>
              </a:rPr>
              <a:t>One group will discuss Tonya, the other James. Have the groups discuss for a few minutes, referring also to the </a:t>
            </a:r>
            <a:r>
              <a:rPr lang="en-US" sz="1200" b="0" i="0" u="none" strike="noStrike" cap="none" dirty="0">
                <a:solidFill>
                  <a:schemeClr val="dk1"/>
                </a:solidFill>
                <a:latin typeface="Calibri"/>
                <a:ea typeface="Calibri"/>
                <a:cs typeface="Calibri"/>
                <a:sym typeface="Calibri"/>
              </a:rPr>
              <a:t>Disclosure Activity handout,</a:t>
            </a:r>
            <a:r>
              <a:rPr lang="en-US" sz="1100" dirty="0">
                <a:latin typeface="Calibri"/>
                <a:ea typeface="Calibri"/>
                <a:cs typeface="Calibri"/>
                <a:sym typeface="Calibri"/>
              </a:rPr>
              <a:t> then report back on how they could help these clients.  </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1892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89" name="Google Shape;8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objectives. </a:t>
            </a:r>
            <a:endParaRPr/>
          </a:p>
        </p:txBody>
      </p:sp>
    </p:spTree>
    <p:extLst>
      <p:ext uri="{BB962C8B-B14F-4D97-AF65-F5344CB8AC3E}">
        <p14:creationId xmlns:p14="http://schemas.microsoft.com/office/powerpoint/2010/main" val="207908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
        <p:nvSpPr>
          <p:cNvPr id="268" name="Google Shape;26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a:solidFill>
                  <a:srgbClr val="000000"/>
                </a:solidFill>
                <a:latin typeface="Calibri"/>
                <a:ea typeface="Calibri"/>
                <a:cs typeface="Calibri"/>
                <a:sym typeface="Calibri"/>
              </a:rPr>
              <a:t>Closing discussion questions  </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Ask participants to share, by show of hands, how comfortable they feel in their ability to support clients with disclosure. </a:t>
            </a:r>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Depending on time, ask, “What additional supports are needed to help you?”</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Explain that there may be special situations that involve disclosure (e.g. a CHW working with minors may need to disclose their status to school staff or in a court setting)</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When information is requested or needs to be released about a client, the CHW would need the client’s consent, and in addition, a signed release of information from the client or guardian.</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200" b="0">
                <a:solidFill>
                  <a:srgbClr val="000000"/>
                </a:solidFill>
                <a:latin typeface="Calibri"/>
                <a:ea typeface="Calibri"/>
                <a:cs typeface="Calibri"/>
                <a:sym typeface="Calibri"/>
              </a:rPr>
              <a:t>Show optional video, Disclosure: Family Table Talk </a:t>
            </a:r>
            <a:r>
              <a:rPr lang="en-US" sz="1200" u="sng">
                <a:solidFill>
                  <a:srgbClr val="000000"/>
                </a:solidFill>
                <a:latin typeface="Calibri"/>
                <a:ea typeface="Calibri"/>
                <a:cs typeface="Calibri"/>
                <a:sym typeface="Calibri"/>
                <a:hlinkClick r:id="rId3"/>
              </a:rPr>
              <a:t>https://www.youtube.com/watch?v=NfwvUgOuiTE</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5010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
        <p:nvSpPr>
          <p:cNvPr id="278" name="Google Shape;27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32065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
        <p:nvSpPr>
          <p:cNvPr id="288" name="Google Shape;2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Share resources with participants. </a:t>
            </a:r>
            <a:endParaRPr/>
          </a:p>
        </p:txBody>
      </p:sp>
    </p:spTree>
    <p:extLst>
      <p:ext uri="{BB962C8B-B14F-4D97-AF65-F5344CB8AC3E}">
        <p14:creationId xmlns:p14="http://schemas.microsoft.com/office/powerpoint/2010/main" val="379579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Review the slide.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What is disclosure? The dictionary defines it as “to reveal, to admit.”  The term is used in finance, law, and real estate. Most often we think of disclosure as self-disclosure.  That is, we are revealing something about ourselves that is not otherwise evident and that perhaps we don’t reveal to everyone.</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Deciding who to disclose to, what to disclose, why to disclose, when, and where is an on-going process for clients—one that is stressful, creates fear and anxiety, and can change relationships.  </a:t>
            </a:r>
            <a:endParaRPr dirty="0"/>
          </a:p>
          <a:p>
            <a:pPr marL="0" lvl="0" indent="0" algn="l" rtl="0">
              <a:lnSpc>
                <a:spcPct val="80000"/>
              </a:lnSpc>
              <a:spcBef>
                <a:spcPts val="0"/>
              </a:spcBef>
              <a:spcAft>
                <a:spcPts val="0"/>
              </a:spcAft>
              <a:buSzPts val="1400"/>
              <a:buNone/>
            </a:pPr>
            <a:endParaRPr i="1" dirty="0"/>
          </a:p>
          <a:p>
            <a:pPr marL="0" lvl="0" indent="0" algn="l" rtl="0">
              <a:lnSpc>
                <a:spcPct val="80000"/>
              </a:lnSpc>
              <a:spcBef>
                <a:spcPts val="0"/>
              </a:spcBef>
              <a:spcAft>
                <a:spcPts val="0"/>
              </a:spcAft>
              <a:buSzPts val="1400"/>
              <a:buNone/>
            </a:pPr>
            <a:r>
              <a:rPr lang="en-US" dirty="0"/>
              <a:t>The decision to disclose is personal. There are risks and benefits to weigh and there are fears to conquer. The focus of this unit is to provide you with information and resources to help you help your clients with their decision to disclose.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1092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Review the slide.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Self disclosure is a fact of life for all of us, and we each make decisions many times a day to disclose or not to disclose information about ourselves. Sometimes those decisions are easy and sometimes they are hard. Sometimes we disclose to a few (and hope they keep it quiet) and sometimes we tell everyone.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Disclosure of HIV status is difficult, and the difficulty sometimes arises from what we think the other person’s reaction might be. There is still so much stigma and fear associated with HIV that disclosure can be risky. We may know someone who has been rejected by family or loved ones, fired from their job, or shunned by their friends after disclosing their HIV status. We may also know someone who benefitted from disclosure; they gained strength, confidence, and found support and love for who they are with their secret revealed.</a:t>
            </a:r>
            <a:endParaRPr dirty="0"/>
          </a:p>
        </p:txBody>
      </p:sp>
    </p:spTree>
    <p:extLst>
      <p:ext uri="{BB962C8B-B14F-4D97-AF65-F5344CB8AC3E}">
        <p14:creationId xmlns:p14="http://schemas.microsoft.com/office/powerpoint/2010/main" val="300247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Activity: Brainstorm risks and benefits</a:t>
            </a:r>
            <a:r>
              <a:rPr lang="en-US" sz="1200" dirty="0">
                <a:solidFill>
                  <a:srgbClr val="000000"/>
                </a:solidFill>
                <a:latin typeface="Calibri"/>
                <a:ea typeface="Calibri"/>
                <a:cs typeface="Calibri"/>
                <a:sym typeface="Calibri"/>
              </a:rPr>
              <a:t>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Preparation: Before the session begins, place two pieces of flip chart paper around the room – one labeled benefits, the second labeled risks.</a:t>
            </a:r>
            <a:endParaRPr sz="12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Give the following instructions: There are benefits and risks to people with HIV disclosing their status. Using the post-it notes in front of you, write down as many benefits and risks that you can think of related to someone disclosing their HIV status and then post it on the sheet it applies to. Allow five minutes for the activity, then review as a group.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Review the following slides to cover any risks and benefits that participants did not post. </a:t>
            </a:r>
            <a:endParaRPr dirty="0"/>
          </a:p>
          <a:p>
            <a:pPr marL="457200" lvl="0" indent="-228600" algn="l" rtl="0">
              <a:lnSpc>
                <a:spcPct val="100000"/>
              </a:lnSpc>
              <a:spcBef>
                <a:spcPts val="0"/>
              </a:spcBef>
              <a:spcAft>
                <a:spcPts val="0"/>
              </a:spcAft>
              <a:buSzPts val="1400"/>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7542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Disclosure does have its benefits. However, benefits of disclosure can be different for everyone. By disclosing, it encourages a person to be open in sharing their HIV status and getting support from people with whom they trust. </a:t>
            </a: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r>
              <a:rPr lang="en-US" dirty="0"/>
              <a:t>Disclosure helps to reduce anxiety, fear and worry of the unknown. People with HIV can feel better about sharing an important aspect of themselves. They don’t have to hide anymore, and it helps indirectly to boost the immune system, which is impacted by stress. </a:t>
            </a: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r>
              <a:rPr lang="en-US" dirty="0"/>
              <a:t>Disclosure helps them feel genuine with others who they care about and trust; they no longer need to be secretive, hide when taking medications, or make up reasons for medical appointments. It reduces the stigma associated with living with HIV, especially as they connect with others who are also living with HIV– they begin to build a network of support. </a:t>
            </a:r>
            <a:endParaRPr dirty="0"/>
          </a:p>
        </p:txBody>
      </p:sp>
    </p:spTree>
    <p:extLst>
      <p:ext uri="{BB962C8B-B14F-4D97-AF65-F5344CB8AC3E}">
        <p14:creationId xmlns:p14="http://schemas.microsoft.com/office/powerpoint/2010/main" val="141502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34" name="Google Shape;13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People with HIV are still stigmatized and unfortunately that is not going away anytime soon. Of course there are many things we can do to combat stigma; mainly, normalize it by talking about it in our communities at schools, universities, churches, etc.  </a:t>
            </a:r>
            <a:endParaRPr dirty="0"/>
          </a:p>
          <a:p>
            <a:pPr marL="0" lvl="0" indent="0" algn="l" rtl="0">
              <a:lnSpc>
                <a:spcPct val="100000"/>
              </a:lnSpc>
              <a:spcBef>
                <a:spcPts val="0"/>
              </a:spcBef>
              <a:spcAft>
                <a:spcPts val="0"/>
              </a:spcAft>
              <a:buSzPts val="1400"/>
              <a:buNone/>
            </a:pPr>
            <a:r>
              <a:rPr lang="en-US" dirty="0"/>
              <a:t> </a:t>
            </a:r>
            <a:endParaRPr dirty="0"/>
          </a:p>
          <a:p>
            <a:pPr marL="171450" lvl="0" indent="-171450" algn="l" rtl="0">
              <a:lnSpc>
                <a:spcPct val="100000"/>
              </a:lnSpc>
              <a:spcBef>
                <a:spcPts val="0"/>
              </a:spcBef>
              <a:spcAft>
                <a:spcPts val="0"/>
              </a:spcAft>
              <a:buSzPts val="1400"/>
              <a:buFont typeface="Arial"/>
              <a:buChar char="•"/>
            </a:pPr>
            <a:r>
              <a:rPr lang="en-US" dirty="0"/>
              <a:t>Disclosure can impact a career at any job level (e.g. server at a restaurant, dentist, nurse, etc.) and it can impact your personal life (e.g. friends and family who don’t understand how the disease is transmitted can act out of ignorance. </a:t>
            </a:r>
            <a:endParaRPr dirty="0"/>
          </a:p>
          <a:p>
            <a:pPr marL="171450" lvl="0" indent="-171450" algn="l" rtl="0">
              <a:lnSpc>
                <a:spcPct val="100000"/>
              </a:lnSpc>
              <a:spcBef>
                <a:spcPts val="0"/>
              </a:spcBef>
              <a:spcAft>
                <a:spcPts val="0"/>
              </a:spcAft>
              <a:buSzPts val="1400"/>
              <a:buFont typeface="Arial"/>
              <a:buChar char="•"/>
            </a:pPr>
            <a:r>
              <a:rPr lang="en-US" dirty="0"/>
              <a:t>People have experienced emotional and physical harm, even death after disclosing or if someone finds out about their status. </a:t>
            </a:r>
            <a:endParaRPr dirty="0"/>
          </a:p>
          <a:p>
            <a:pPr marL="171450" lvl="0" indent="-171450" algn="l" rtl="0">
              <a:lnSpc>
                <a:spcPct val="100000"/>
              </a:lnSpc>
              <a:spcBef>
                <a:spcPts val="0"/>
              </a:spcBef>
              <a:spcAft>
                <a:spcPts val="0"/>
              </a:spcAft>
              <a:buSzPts val="1400"/>
              <a:buFont typeface="Arial"/>
              <a:buChar char="•"/>
            </a:pPr>
            <a:r>
              <a:rPr lang="en-US" dirty="0"/>
              <a:t>Fear of others respecting privacy—we’ll talk about tips and considerations to share with clients when they are thinking about disclosing. </a:t>
            </a:r>
            <a:endParaRPr dirty="0"/>
          </a:p>
          <a:p>
            <a:pPr marL="171450" lvl="0" indent="-171450" algn="l" rtl="0">
              <a:lnSpc>
                <a:spcPct val="100000"/>
              </a:lnSpc>
              <a:spcBef>
                <a:spcPts val="0"/>
              </a:spcBef>
              <a:spcAft>
                <a:spcPts val="0"/>
              </a:spcAft>
              <a:buSzPts val="1400"/>
              <a:buFont typeface="Arial"/>
              <a:buChar char="•"/>
            </a:pPr>
            <a:r>
              <a:rPr lang="en-US" dirty="0"/>
              <a:t>Rejection, feeling ashamed, guilty, dirty, judged as irresponsible, and lack of a strong social network can cause isolation and withdrawal.</a:t>
            </a:r>
            <a:endParaRPr dirty="0"/>
          </a:p>
          <a:p>
            <a:pPr marL="171450" lvl="0" indent="-171450" algn="l" rtl="0">
              <a:lnSpc>
                <a:spcPct val="100000"/>
              </a:lnSpc>
              <a:spcBef>
                <a:spcPts val="0"/>
              </a:spcBef>
              <a:spcAft>
                <a:spcPts val="0"/>
              </a:spcAft>
              <a:buSzPts val="1400"/>
              <a:buFont typeface="Arial"/>
              <a:buChar char="•"/>
            </a:pPr>
            <a:r>
              <a:rPr lang="en-US" dirty="0"/>
              <a:t>Homophobia is real; people can be shunned and put in harm’s way due to fear and ignorance. </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t>Burdening others—children may feel that they have to care for a parent living with living with HIV, family members may receive news of a diagnosis they may have no knowledge of—or even fear. </a:t>
            </a:r>
            <a:endParaRPr dirty="0"/>
          </a:p>
          <a:p>
            <a:pPr marL="171450" marR="0" lvl="0" indent="-8255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225"/>
              </a:spcBef>
              <a:spcAft>
                <a:spcPts val="0"/>
              </a:spcAft>
              <a:buClr>
                <a:srgbClr val="C00000"/>
              </a:buClr>
              <a:buSzPts val="1500"/>
              <a:buNone/>
            </a:pPr>
            <a:r>
              <a:rPr lang="en-US" sz="1200" dirty="0"/>
              <a:t>Research suggests that in most situations, the significant benefits outweigh the risks and that most people feel little or no regret after disclosing.</a:t>
            </a:r>
            <a:endParaRPr dirty="0"/>
          </a:p>
          <a:p>
            <a:pPr marL="0" marR="0" lvl="0" indent="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41098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44" name="Google Shape;1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Briefly review the Stages of Change Model handout.</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Working with clients to help them think about where they are on the spectrum of disclosure is helpful in determining what their next course of action will be. Are they at the beginning, at pre-contemplation, not thinking about disclosing—or are they at the action stage, ready to disclose on a small scale to one or more people? Or are they ready to disclose to an audience on World AIDS Day?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6675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Discussion and Role-Play Guideline – Telling Others You Are HIV Positive handout. CHWs can have a discussion or role play with clients in helping guide their decision to disclose or not.</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22770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4"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24"/>
          <p:cNvPicPr preferRelativeResize="0"/>
          <p:nvPr/>
        </p:nvPicPr>
        <p:blipFill rotWithShape="1">
          <a:blip r:embed="rId3">
            <a:alphaModFix/>
          </a:blip>
          <a:srcRect/>
          <a:stretch/>
        </p:blipFill>
        <p:spPr>
          <a:xfrm>
            <a:off x="7543801" y="6118227"/>
            <a:ext cx="968375" cy="434975"/>
          </a:xfrm>
          <a:prstGeom prst="rect">
            <a:avLst/>
          </a:prstGeom>
          <a:noFill/>
          <a:ln>
            <a:noFill/>
          </a:ln>
        </p:spPr>
      </p:pic>
      <p:sp>
        <p:nvSpPr>
          <p:cNvPr id="22" name="Google Shape;22;p24"/>
          <p:cNvSpPr/>
          <p:nvPr/>
        </p:nvSpPr>
        <p:spPr>
          <a:xfrm>
            <a:off x="609601" y="6096002"/>
            <a:ext cx="4664075" cy="4619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Boston University School of Social Work</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Center for Innovation in Social Work &amp; Health</a:t>
            </a:r>
            <a:endParaRPr sz="1050" b="0" i="0" u="none" strike="noStrike" cap="none">
              <a:solidFill>
                <a:srgbClr val="000000"/>
              </a:solidFill>
              <a:latin typeface="Arial"/>
              <a:ea typeface="Arial"/>
              <a:cs typeface="Arial"/>
              <a:sym typeface="Arial"/>
            </a:endParaRPr>
          </a:p>
        </p:txBody>
      </p:sp>
      <p:sp>
        <p:nvSpPr>
          <p:cNvPr id="23" name="Google Shape;23;p24"/>
          <p:cNvSpPr/>
          <p:nvPr/>
        </p:nvSpPr>
        <p:spPr>
          <a:xfrm>
            <a:off x="0" y="0"/>
            <a:ext cx="9144000" cy="44958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 name="Google Shape;24;p24"/>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24"/>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2400"/>
              <a:buFont typeface="Noto Sans Symbols"/>
              <a:buNone/>
              <a:defRPr sz="1800">
                <a:solidFill>
                  <a:srgbClr val="CCCCCC"/>
                </a:solidFill>
                <a:latin typeface="Arial"/>
                <a:ea typeface="Arial"/>
                <a:cs typeface="Arial"/>
                <a:sym typeface="Arial"/>
              </a:defRPr>
            </a:lvl1pPr>
            <a:lvl2pPr lvl="1" algn="l">
              <a:lnSpc>
                <a:spcPct val="100000"/>
              </a:lnSpc>
              <a:spcBef>
                <a:spcPts val="270"/>
              </a:spcBef>
              <a:spcAft>
                <a:spcPts val="0"/>
              </a:spcAft>
              <a:buSzPts val="1800"/>
              <a:buChar char="▪"/>
              <a:defRPr/>
            </a:lvl2pPr>
            <a:lvl3pPr lvl="2" algn="l">
              <a:lnSpc>
                <a:spcPct val="100000"/>
              </a:lnSpc>
              <a:spcBef>
                <a:spcPts val="270"/>
              </a:spcBef>
              <a:spcAft>
                <a:spcPts val="0"/>
              </a:spcAft>
              <a:buSzPts val="1800"/>
              <a:buChar char="▪"/>
              <a:defRPr/>
            </a:lvl3pPr>
            <a:lvl4pPr lvl="3" algn="l">
              <a:lnSpc>
                <a:spcPct val="100000"/>
              </a:lnSpc>
              <a:spcBef>
                <a:spcPts val="270"/>
              </a:spcBef>
              <a:spcAft>
                <a:spcPts val="0"/>
              </a:spcAft>
              <a:buSzPts val="1800"/>
              <a:buChar char="▪"/>
              <a:defRPr/>
            </a:lvl4pPr>
            <a:lvl5pPr lvl="4" algn="l">
              <a:lnSpc>
                <a:spcPct val="100000"/>
              </a:lnSpc>
              <a:spcBef>
                <a:spcPts val="270"/>
              </a:spcBef>
              <a:spcAft>
                <a:spcPts val="0"/>
              </a:spcAft>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SzPts val="3200"/>
              <a:buChar char="▪"/>
              <a:defRPr sz="2400"/>
            </a:lvl1pPr>
            <a:lvl2pPr marL="914400" lvl="1" indent="-406400" algn="l">
              <a:lnSpc>
                <a:spcPct val="100000"/>
              </a:lnSpc>
              <a:spcBef>
                <a:spcPts val="420"/>
              </a:spcBef>
              <a:spcAft>
                <a:spcPts val="0"/>
              </a:spcAft>
              <a:buSzPts val="2800"/>
              <a:buChar char="▪"/>
              <a:defRPr sz="2100"/>
            </a:lvl2pPr>
            <a:lvl3pPr marL="1371600" lvl="2" indent="-381000" algn="l">
              <a:lnSpc>
                <a:spcPct val="100000"/>
              </a:lnSpc>
              <a:spcBef>
                <a:spcPts val="360"/>
              </a:spcBef>
              <a:spcAft>
                <a:spcPts val="0"/>
              </a:spcAft>
              <a:buSzPts val="2400"/>
              <a:buChar char="▪"/>
              <a:defRPr sz="1800"/>
            </a:lvl3pPr>
            <a:lvl4pPr marL="1828800" lvl="3" indent="-355600" algn="l">
              <a:lnSpc>
                <a:spcPct val="100000"/>
              </a:lnSpc>
              <a:spcBef>
                <a:spcPts val="300"/>
              </a:spcBef>
              <a:spcAft>
                <a:spcPts val="0"/>
              </a:spcAft>
              <a:buSzPts val="2000"/>
              <a:buChar char="▪"/>
              <a:defRPr sz="1500"/>
            </a:lvl4pPr>
            <a:lvl5pPr marL="2286000" lvl="4" indent="-355600" algn="l">
              <a:lnSpc>
                <a:spcPct val="100000"/>
              </a:lnSpc>
              <a:spcBef>
                <a:spcPts val="300"/>
              </a:spcBef>
              <a:spcAft>
                <a:spcPts val="0"/>
              </a:spcAft>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72" name="Google Shape;72;p33"/>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3" name="Google Shape;73;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a:spLocks noGrp="1"/>
          </p:cNvSpPr>
          <p:nvPr>
            <p:ph type="pic" idx="2"/>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2675B4"/>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rgbClr val="2675B4"/>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rgbClr val="2675B4"/>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34"/>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9" name="Google Shape;79;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26"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6"/>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26"/>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400"/>
              <a:buNone/>
              <a:defRPr sz="1800">
                <a:latin typeface="Arial"/>
                <a:ea typeface="Arial"/>
                <a:cs typeface="Arial"/>
                <a:sym typeface="Arial"/>
              </a:defRPr>
            </a:lvl1pPr>
            <a:lvl2pPr marL="914400" lvl="1" indent="-228600" algn="l">
              <a:lnSpc>
                <a:spcPct val="100000"/>
              </a:lnSpc>
              <a:spcBef>
                <a:spcPts val="300"/>
              </a:spcBef>
              <a:spcAft>
                <a:spcPts val="0"/>
              </a:spcAft>
              <a:buSzPts val="2000"/>
              <a:buNone/>
              <a:defRPr sz="1500"/>
            </a:lvl2pPr>
            <a:lvl3pPr marL="1371600" lvl="2" indent="-228600" algn="l">
              <a:lnSpc>
                <a:spcPct val="100000"/>
              </a:lnSpc>
              <a:spcBef>
                <a:spcPts val="270"/>
              </a:spcBef>
              <a:spcAft>
                <a:spcPts val="0"/>
              </a:spcAft>
              <a:buSzPts val="1800"/>
              <a:buNone/>
              <a:defRPr sz="1350"/>
            </a:lvl3pPr>
            <a:lvl4pPr marL="1828800" lvl="3" indent="-228600" algn="l">
              <a:lnSpc>
                <a:spcPct val="100000"/>
              </a:lnSpc>
              <a:spcBef>
                <a:spcPts val="240"/>
              </a:spcBef>
              <a:spcAft>
                <a:spcPts val="0"/>
              </a:spcAft>
              <a:buSzPts val="1600"/>
              <a:buNone/>
              <a:defRPr sz="1200"/>
            </a:lvl4pPr>
            <a:lvl5pPr marL="2286000" lvl="4" indent="-228600" algn="l">
              <a:lnSpc>
                <a:spcPct val="100000"/>
              </a:lnSpc>
              <a:spcBef>
                <a:spcPts val="240"/>
              </a:spcBef>
              <a:spcAft>
                <a:spcPts val="0"/>
              </a:spcAft>
              <a:buSzPts val="1600"/>
              <a:buNone/>
              <a:defRPr sz="1200"/>
            </a:lvl5pPr>
            <a:lvl6pPr marL="2743200" lvl="5" indent="-228600" algn="l">
              <a:lnSpc>
                <a:spcPct val="90000"/>
              </a:lnSpc>
              <a:spcBef>
                <a:spcPts val="375"/>
              </a:spcBef>
              <a:spcAft>
                <a:spcPts val="0"/>
              </a:spcAft>
              <a:buClr>
                <a:schemeClr val="dk1"/>
              </a:buClr>
              <a:buSzPts val="1600"/>
              <a:buNone/>
              <a:defRPr sz="1200"/>
            </a:lvl6pPr>
            <a:lvl7pPr marL="3200400" lvl="6" indent="-228600" algn="l">
              <a:lnSpc>
                <a:spcPct val="90000"/>
              </a:lnSpc>
              <a:spcBef>
                <a:spcPts val="375"/>
              </a:spcBef>
              <a:spcAft>
                <a:spcPts val="0"/>
              </a:spcAft>
              <a:buClr>
                <a:schemeClr val="dk1"/>
              </a:buClr>
              <a:buSzPts val="1600"/>
              <a:buNone/>
              <a:defRPr sz="1200"/>
            </a:lvl7pPr>
            <a:lvl8pPr marL="3657600" lvl="7" indent="-228600" algn="l">
              <a:lnSpc>
                <a:spcPct val="90000"/>
              </a:lnSpc>
              <a:spcBef>
                <a:spcPts val="375"/>
              </a:spcBef>
              <a:spcAft>
                <a:spcPts val="0"/>
              </a:spcAft>
              <a:buClr>
                <a:schemeClr val="dk1"/>
              </a:buClr>
              <a:buSzPts val="1600"/>
              <a:buNone/>
              <a:defRPr sz="1200"/>
            </a:lvl8pPr>
            <a:lvl9pPr marL="4114800" lvl="8" indent="-228600" algn="l">
              <a:lnSpc>
                <a:spcPct val="90000"/>
              </a:lnSpc>
              <a:spcBef>
                <a:spcPts val="375"/>
              </a:spcBef>
              <a:spcAft>
                <a:spcPts val="0"/>
              </a:spcAft>
              <a:buClr>
                <a:schemeClr val="dk1"/>
              </a:buClr>
              <a:buSzPts val="1600"/>
              <a:buNone/>
              <a:defRPr sz="1200"/>
            </a:lvl9pPr>
          </a:lstStyle>
          <a:p>
            <a:endParaRPr/>
          </a:p>
        </p:txBody>
      </p:sp>
      <p:sp>
        <p:nvSpPr>
          <p:cNvPr id="39" name="Google Shape;39;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8"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8"/>
          <p:cNvSpPr/>
          <p:nvPr/>
        </p:nvSpPr>
        <p:spPr>
          <a:xfrm>
            <a:off x="0" y="2235200"/>
            <a:ext cx="9144000" cy="24130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4" name="Google Shape;44;p28"/>
          <p:cNvSpPr txBox="1"/>
          <p:nvPr/>
        </p:nvSpPr>
        <p:spPr>
          <a:xfrm>
            <a:off x="685800" y="2819400"/>
            <a:ext cx="7772400" cy="11430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Resting or transition slide</a:t>
            </a:r>
            <a:endParaRPr sz="1050" b="0" i="0" u="none" strike="noStrike" cap="none">
              <a:solidFill>
                <a:srgbClr val="000000"/>
              </a:solidFill>
              <a:latin typeface="Arial"/>
              <a:ea typeface="Arial"/>
              <a:cs typeface="Arial"/>
              <a:sym typeface="Arial"/>
            </a:endParaRPr>
          </a:p>
        </p:txBody>
      </p:sp>
      <p:sp>
        <p:nvSpPr>
          <p:cNvPr id="45" name="Google Shape;45;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9"/>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630238" y="731839"/>
            <a:ext cx="7886700" cy="13255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7" name="Google Shape;57;p30"/>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9" name="Google Shape;59;p3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23"/>
          <p:cNvSpPr txBox="1"/>
          <p:nvPr/>
        </p:nvSpPr>
        <p:spPr>
          <a:xfrm>
            <a:off x="609600" y="1524000"/>
            <a:ext cx="7924800" cy="274638"/>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Boston University</a:t>
            </a:r>
            <a:r>
              <a:rPr lang="en-US" sz="900" b="0" i="0" u="none" strike="noStrike" cap="none">
                <a:solidFill>
                  <a:schemeClr val="lt1"/>
                </a:solidFill>
                <a:latin typeface="Arial"/>
                <a:ea typeface="Arial"/>
                <a:cs typeface="Arial"/>
                <a:sym typeface="Arial"/>
              </a:rPr>
              <a:t> Slideshow Title Goes Here</a:t>
            </a:r>
            <a:endParaRPr sz="1050" b="0" i="0" u="none" strike="noStrike" cap="none">
              <a:solidFill>
                <a:srgbClr val="000000"/>
              </a:solidFill>
              <a:latin typeface="Arial"/>
              <a:ea typeface="Arial"/>
              <a:cs typeface="Arial"/>
              <a:sym typeface="Arial"/>
            </a:endParaRPr>
          </a:p>
        </p:txBody>
      </p:sp>
      <p:sp>
        <p:nvSpPr>
          <p:cNvPr id="15" name="Google Shape;15;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 name="Google Shape;16;p23"/>
          <p:cNvPicPr preferRelativeResize="0"/>
          <p:nvPr/>
        </p:nvPicPr>
        <p:blipFill rotWithShape="1">
          <a:blip r:embed="rId13">
            <a:alphaModFix/>
          </a:blip>
          <a:srcRect/>
          <a:stretch/>
        </p:blipFill>
        <p:spPr>
          <a:xfrm>
            <a:off x="609600" y="5867402"/>
            <a:ext cx="2438400" cy="804863"/>
          </a:xfrm>
          <a:prstGeom prst="rect">
            <a:avLst/>
          </a:prstGeom>
          <a:noFill/>
          <a:ln>
            <a:noFill/>
          </a:ln>
        </p:spPr>
      </p:pic>
      <p:cxnSp>
        <p:nvCxnSpPr>
          <p:cNvPr id="17" name="Google Shape;17;p2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23" descr="standardfooter_sized.jpg"/>
          <p:cNvPicPr preferRelativeResize="0"/>
          <p:nvPr/>
        </p:nvPicPr>
        <p:blipFill rotWithShape="1">
          <a:blip r:embed="rId14">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iswh.org/project/peer-center/" TargetMode="External"/><Relationship Id="rId7" Type="http://schemas.openxmlformats.org/officeDocument/2006/relationships/hyperlink" Target="http://www.recover-from-grief.com/7-stages-of-grief.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sychcentral.com/lib/become-a-better-listener-active-listening/" TargetMode="External"/><Relationship Id="rId5" Type="http://schemas.openxmlformats.org/officeDocument/2006/relationships/hyperlink" Target="http://www.cpe.vt.edu/gttc/presentations/8eStagesofChange.pdf" TargetMode="External"/><Relationship Id="rId4" Type="http://schemas.openxmlformats.org/officeDocument/2006/relationships/hyperlink" Target="https://www.thebody.com/slideshow/eight-hiv-positive-folks-talk-anonymously-about-why-they-stay-in-the-hi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r>
              <a:rPr lang="es-US"/>
              <a:t>Cómo apoyar a los clientes con la revelación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76" name="Google Shape;176;p10"/>
          <p:cNvSpPr txBox="1">
            <a:spLocks noGrp="1"/>
          </p:cNvSpPr>
          <p:nvPr>
            <p:ph type="title"/>
          </p:nvPr>
        </p:nvSpPr>
        <p:spPr>
          <a:xfrm>
            <a:off x="838200" y="941139"/>
            <a:ext cx="72390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Consejos para la revelación: preparación, acción y comportamiento</a:t>
            </a:r>
          </a:p>
        </p:txBody>
      </p:sp>
      <p:sp>
        <p:nvSpPr>
          <p:cNvPr id="177" name="Google Shape;177;p10"/>
          <p:cNvSpPr txBox="1">
            <a:spLocks noGrp="1"/>
          </p:cNvSpPr>
          <p:nvPr>
            <p:ph type="body" idx="1"/>
          </p:nvPr>
        </p:nvSpPr>
        <p:spPr>
          <a:xfrm>
            <a:off x="838200" y="1912689"/>
            <a:ext cx="6667500" cy="3257550"/>
          </a:xfrm>
          <a:prstGeom prst="rect">
            <a:avLst/>
          </a:prstGeom>
          <a:noFill/>
          <a:ln>
            <a:noFill/>
          </a:ln>
        </p:spPr>
        <p:txBody>
          <a:bodyPr spcFirstLastPara="1" wrap="square" lIns="68550" tIns="34275" rIns="68550" bIns="34275" anchor="t" anchorCtr="0">
            <a:noAutofit/>
          </a:bodyPr>
          <a:lstStyle/>
          <a:p>
            <a:pPr marL="175022" lvl="0" indent="-175022" algn="l" rtl="0">
              <a:lnSpc>
                <a:spcPct val="100000"/>
              </a:lnSpc>
              <a:spcBef>
                <a:spcPts val="0"/>
              </a:spcBef>
              <a:spcAft>
                <a:spcPts val="0"/>
              </a:spcAft>
              <a:buClr>
                <a:srgbClr val="C00000"/>
              </a:buClr>
              <a:buSzPts val="2000"/>
              <a:buChar char="▪"/>
            </a:pPr>
            <a:r>
              <a:rPr lang="es-US" sz="2000" dirty="0"/>
              <a:t>Prepárese: infórmese sobre el VIH. </a:t>
            </a:r>
          </a:p>
          <a:p>
            <a:pPr marL="175022" lvl="0" indent="-175022" algn="l" rtl="0">
              <a:lnSpc>
                <a:spcPct val="100000"/>
              </a:lnSpc>
              <a:spcBef>
                <a:spcPts val="0"/>
              </a:spcBef>
              <a:spcAft>
                <a:spcPts val="0"/>
              </a:spcAft>
              <a:buClr>
                <a:srgbClr val="C00000"/>
              </a:buClr>
              <a:buSzPts val="2000"/>
              <a:buChar char="▪"/>
            </a:pPr>
            <a:r>
              <a:rPr lang="es-US" sz="2000" dirty="0"/>
              <a:t>Brinde recursos (p. ej., artículos o un número de teléfono de la línea directa) a la persona a quien </a:t>
            </a:r>
            <a:br>
              <a:rPr lang="es-US" sz="2000" dirty="0"/>
            </a:br>
            <a:r>
              <a:rPr lang="es-US" sz="2000" dirty="0"/>
              <a:t>le cuenta.</a:t>
            </a:r>
          </a:p>
          <a:p>
            <a:pPr marL="175022" lvl="0" indent="-175022" algn="l" rtl="0">
              <a:lnSpc>
                <a:spcPct val="100000"/>
              </a:lnSpc>
              <a:spcBef>
                <a:spcPts val="300"/>
              </a:spcBef>
              <a:spcAft>
                <a:spcPts val="0"/>
              </a:spcAft>
              <a:buClr>
                <a:srgbClr val="C00000"/>
              </a:buClr>
              <a:buSzPts val="2000"/>
              <a:buChar char="▪"/>
            </a:pPr>
            <a:r>
              <a:rPr lang="es-US" sz="2000" dirty="0"/>
              <a:t>Obtenga apoyo.</a:t>
            </a:r>
          </a:p>
          <a:p>
            <a:pPr marL="175022" lvl="0" indent="-175022" algn="l" rtl="0">
              <a:lnSpc>
                <a:spcPct val="100000"/>
              </a:lnSpc>
              <a:spcBef>
                <a:spcPts val="300"/>
              </a:spcBef>
              <a:spcAft>
                <a:spcPts val="0"/>
              </a:spcAft>
              <a:buClr>
                <a:srgbClr val="C00000"/>
              </a:buClr>
              <a:buSzPts val="2000"/>
              <a:buChar char="▪"/>
            </a:pPr>
            <a:r>
              <a:rPr lang="es-US" sz="2000" dirty="0"/>
              <a:t>Hable con alguien de su confianza y elabore un plan.</a:t>
            </a:r>
          </a:p>
          <a:p>
            <a:pPr marL="175022" lvl="0" indent="-175022" algn="l" rtl="0">
              <a:lnSpc>
                <a:spcPct val="100000"/>
              </a:lnSpc>
              <a:spcBef>
                <a:spcPts val="300"/>
              </a:spcBef>
              <a:spcAft>
                <a:spcPts val="0"/>
              </a:spcAft>
              <a:buClr>
                <a:srgbClr val="C00000"/>
              </a:buClr>
              <a:buSzPts val="2000"/>
              <a:buChar char="▪"/>
            </a:pPr>
            <a:r>
              <a:rPr lang="es-US" sz="2000" dirty="0"/>
              <a:t>Acepte la reacción.</a:t>
            </a:r>
          </a:p>
          <a:p>
            <a:pPr marL="175022" lvl="0" indent="-175022" algn="l" rtl="0">
              <a:lnSpc>
                <a:spcPct val="100000"/>
              </a:lnSpc>
              <a:spcBef>
                <a:spcPts val="300"/>
              </a:spcBef>
              <a:spcAft>
                <a:spcPts val="0"/>
              </a:spcAft>
              <a:buClr>
                <a:srgbClr val="C00000"/>
              </a:buClr>
              <a:buSzPts val="2000"/>
              <a:buChar char="▪"/>
            </a:pPr>
            <a:r>
              <a:rPr lang="es-US" sz="2000" dirty="0"/>
              <a:t>No puede controlar cómo otros tomarán sus noticias.</a:t>
            </a:r>
          </a:p>
          <a:p>
            <a:pPr marL="175022" lvl="0" indent="-175022" algn="l" rtl="0">
              <a:lnSpc>
                <a:spcPct val="100000"/>
              </a:lnSpc>
              <a:spcBef>
                <a:spcPts val="300"/>
              </a:spcBef>
              <a:spcAft>
                <a:spcPts val="0"/>
              </a:spcAft>
              <a:buClr>
                <a:srgbClr val="C00000"/>
              </a:buClr>
              <a:buSzPts val="2000"/>
              <a:buChar char="▪"/>
            </a:pPr>
            <a:r>
              <a:rPr lang="es-US" sz="2000" dirty="0"/>
              <a:t>Si se lo dice a otra persona o a su pareja, pueden ser útiles otros recursos u hojas de datos sobre I=I o </a:t>
            </a:r>
            <a:r>
              <a:rPr lang="es-US" sz="2000" dirty="0" err="1"/>
              <a:t>PrEP</a:t>
            </a:r>
            <a:r>
              <a:rPr lang="es-US" sz="2000" dirty="0"/>
              <a:t>.</a:t>
            </a:r>
          </a:p>
          <a:p>
            <a:pPr marL="0" lvl="0" indent="0" algn="l" rtl="0">
              <a:lnSpc>
                <a:spcPct val="100000"/>
              </a:lnSpc>
              <a:spcBef>
                <a:spcPts val="225"/>
              </a:spcBef>
              <a:spcAft>
                <a:spcPts val="0"/>
              </a:spcAft>
              <a:buClr>
                <a:srgbClr val="C00000"/>
              </a:buClr>
              <a:buSzPts val="1500"/>
              <a:buNone/>
            </a:pPr>
            <a:r>
              <a:rPr lang="es-US" sz="1000" dirty="0"/>
              <a:t>Fuente: http://www.thebody.com</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78" name="Google Shape;178;p1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9" name="Google Shape;179;p1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614916" y="10668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US" b="1"/>
              <a:t>Consejos para la divulgación (continuación)</a:t>
            </a:r>
          </a:p>
        </p:txBody>
      </p:sp>
      <p:sp>
        <p:nvSpPr>
          <p:cNvPr id="186" name="Google Shape;186;p11"/>
          <p:cNvSpPr txBox="1">
            <a:spLocks noGrp="1"/>
          </p:cNvSpPr>
          <p:nvPr>
            <p:ph type="body" idx="1"/>
          </p:nvPr>
        </p:nvSpPr>
        <p:spPr>
          <a:xfrm>
            <a:off x="609600" y="1752600"/>
            <a:ext cx="8534400" cy="3886200"/>
          </a:xfrm>
          <a:prstGeom prst="rect">
            <a:avLst/>
          </a:prstGeom>
          <a:noFill/>
          <a:ln>
            <a:noFill/>
          </a:ln>
        </p:spPr>
        <p:txBody>
          <a:bodyPr spcFirstLastPara="1" wrap="square" lIns="91425" tIns="45700" rIns="91425" bIns="45700" anchor="t" anchorCtr="0">
            <a:noAutofit/>
          </a:bodyPr>
          <a:lstStyle/>
          <a:p>
            <a:pPr marL="342900" lvl="0" indent="-257175" algn="l" rtl="0">
              <a:lnSpc>
                <a:spcPct val="100000"/>
              </a:lnSpc>
              <a:spcBef>
                <a:spcPts val="270"/>
              </a:spcBef>
              <a:spcAft>
                <a:spcPts val="0"/>
              </a:spcAft>
              <a:buClr>
                <a:srgbClr val="C00000"/>
              </a:buClr>
              <a:buSzPts val="1800"/>
              <a:buChar char="▪"/>
            </a:pPr>
            <a:r>
              <a:rPr lang="es-US" sz="2200"/>
              <a:t>Sea selectivo</a:t>
            </a:r>
          </a:p>
          <a:p>
            <a:pPr marL="342900" lvl="0" indent="-257175" algn="l" rtl="0">
              <a:lnSpc>
                <a:spcPct val="100000"/>
              </a:lnSpc>
              <a:spcBef>
                <a:spcPts val="270"/>
              </a:spcBef>
              <a:spcAft>
                <a:spcPts val="0"/>
              </a:spcAft>
              <a:buClr>
                <a:srgbClr val="C00000"/>
              </a:buClr>
              <a:buSzPts val="1800"/>
              <a:buChar char="▪"/>
            </a:pPr>
            <a:r>
              <a:rPr lang="es-US" sz="2200"/>
              <a:t>Considere las seis preguntas</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¿A quién le cuenta?</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¿Qué les quiere contar sobre su estado de VIH?</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¿Qué espera de las personas a las que les está revelando su estado de VIH?</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¿Cuándo debería decirles?</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¿Cuál es el mejor lugar para tener esta conversación?</a:t>
            </a:r>
          </a:p>
          <a:p>
            <a:pPr marL="1114425" lvl="2" indent="-342900" algn="l" rtl="0">
              <a:lnSpc>
                <a:spcPct val="100000"/>
              </a:lnSpc>
              <a:spcBef>
                <a:spcPts val="270"/>
              </a:spcBef>
              <a:spcAft>
                <a:spcPts val="0"/>
              </a:spcAft>
              <a:buClr>
                <a:srgbClr val="C00000"/>
              </a:buClr>
              <a:buSzPts val="1800"/>
              <a:buFont typeface="Arial"/>
              <a:buAutoNum type="arabicPeriod"/>
            </a:pPr>
            <a:r>
              <a:rPr lang="es-US" sz="2200"/>
              <a:t>¿Por qué les está contando?</a:t>
            </a:r>
          </a:p>
        </p:txBody>
      </p:sp>
      <p:sp>
        <p:nvSpPr>
          <p:cNvPr id="187" name="Google Shape;187;p1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ftr" idx="11"/>
          </p:nvPr>
        </p:nvSpPr>
        <p:spPr>
          <a:xfrm>
            <a:off x="228600" y="1076325"/>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94" name="Google Shape;194;p12"/>
          <p:cNvSpPr txBox="1">
            <a:spLocks noGrp="1"/>
          </p:cNvSpPr>
          <p:nvPr>
            <p:ph type="title"/>
          </p:nvPr>
        </p:nvSpPr>
        <p:spPr>
          <a:xfrm>
            <a:off x="762000" y="1000125"/>
            <a:ext cx="6902302"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Consejos y consideraciones sobre el cuidado personal</a:t>
            </a:r>
          </a:p>
        </p:txBody>
      </p:sp>
      <p:sp>
        <p:nvSpPr>
          <p:cNvPr id="195" name="Google Shape;195;p12"/>
          <p:cNvSpPr txBox="1">
            <a:spLocks noGrp="1"/>
          </p:cNvSpPr>
          <p:nvPr>
            <p:ph type="body" idx="1"/>
          </p:nvPr>
        </p:nvSpPr>
        <p:spPr>
          <a:xfrm>
            <a:off x="838200" y="1905000"/>
            <a:ext cx="7283302" cy="32575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300"/>
              </a:spcBef>
              <a:spcAft>
                <a:spcPts val="0"/>
              </a:spcAft>
              <a:buClr>
                <a:srgbClr val="C00000"/>
              </a:buClr>
              <a:buSzPts val="2000"/>
              <a:buNone/>
            </a:pPr>
            <a:r>
              <a:rPr lang="es-US" sz="2200" dirty="0"/>
              <a:t>Como CHW </a:t>
            </a:r>
          </a:p>
          <a:p>
            <a:pPr marL="257175" lvl="0" indent="-257175" algn="l" rtl="0">
              <a:lnSpc>
                <a:spcPct val="100000"/>
              </a:lnSpc>
              <a:spcBef>
                <a:spcPts val="300"/>
              </a:spcBef>
              <a:spcAft>
                <a:spcPts val="0"/>
              </a:spcAft>
              <a:buClr>
                <a:srgbClr val="C00000"/>
              </a:buClr>
              <a:buSzPts val="2000"/>
              <a:buChar char="▪"/>
            </a:pPr>
            <a:r>
              <a:rPr lang="es-US" sz="2200" dirty="0"/>
              <a:t>¿Qué pueden hacer para cuidarse cuando están trabajando con un cliente sobre la revelación? </a:t>
            </a:r>
          </a:p>
          <a:p>
            <a:pPr marL="257175" lvl="0" indent="-257175" algn="l" rtl="0">
              <a:lnSpc>
                <a:spcPct val="100000"/>
              </a:lnSpc>
              <a:spcBef>
                <a:spcPts val="300"/>
              </a:spcBef>
              <a:spcAft>
                <a:spcPts val="0"/>
              </a:spcAft>
              <a:buClr>
                <a:srgbClr val="C00000"/>
              </a:buClr>
              <a:buSzPts val="2000"/>
              <a:buChar char="▪"/>
            </a:pPr>
            <a:r>
              <a:rPr lang="es-US" sz="2200" dirty="0"/>
              <a:t>¿Qué deben tener en cuenta al trabajar con un cliente en cuanto a la revelación? </a:t>
            </a:r>
          </a:p>
          <a:p>
            <a:pPr marL="257175" lvl="0" indent="-257175" algn="l" rtl="0">
              <a:lnSpc>
                <a:spcPct val="100000"/>
              </a:lnSpc>
              <a:spcBef>
                <a:spcPts val="300"/>
              </a:spcBef>
              <a:spcAft>
                <a:spcPts val="0"/>
              </a:spcAft>
              <a:buClr>
                <a:srgbClr val="C00000"/>
              </a:buClr>
              <a:buSzPts val="2000"/>
              <a:buChar char="▪"/>
            </a:pPr>
            <a:r>
              <a:rPr lang="es-US" sz="2200" dirty="0"/>
              <a:t>¿Cuáles son algunas pautas que le sugerirían </a:t>
            </a:r>
            <a:br>
              <a:rPr lang="es-US" sz="2200" dirty="0"/>
            </a:br>
            <a:r>
              <a:rPr lang="es-US" sz="2200" dirty="0"/>
              <a:t>a un cliente cuando se está preparando para revelar </a:t>
            </a:r>
            <a:br>
              <a:rPr lang="es-US" sz="2200" dirty="0"/>
            </a:br>
            <a:r>
              <a:rPr lang="es-US" sz="2200" dirty="0"/>
              <a:t>su estado de VIH? </a:t>
            </a:r>
          </a:p>
          <a:p>
            <a:pPr marL="175022" lvl="0" indent="-79772" algn="l" rtl="0">
              <a:lnSpc>
                <a:spcPct val="100000"/>
              </a:lnSpc>
              <a:spcBef>
                <a:spcPts val="300"/>
              </a:spcBef>
              <a:spcAft>
                <a:spcPts val="0"/>
              </a:spcAft>
              <a:buClr>
                <a:srgbClr val="C00000"/>
              </a:buClr>
              <a:buSzPts val="2000"/>
              <a:buNone/>
            </a:pPr>
            <a:endParaRPr sz="1500" dirty="0"/>
          </a:p>
          <a:p>
            <a:pPr marL="175022" lvl="0" indent="-79772" algn="l" rtl="0">
              <a:lnSpc>
                <a:spcPct val="100000"/>
              </a:lnSpc>
              <a:spcBef>
                <a:spcPts val="300"/>
              </a:spcBef>
              <a:spcAft>
                <a:spcPts val="0"/>
              </a:spcAft>
              <a:buClr>
                <a:srgbClr val="C00000"/>
              </a:buClr>
              <a:buSzPts val="2000"/>
              <a:buNone/>
            </a:pPr>
            <a:endParaRPr sz="1500" dirty="0"/>
          </a:p>
          <a:p>
            <a:pPr marL="0" lvl="0" indent="0" algn="l" rtl="0">
              <a:lnSpc>
                <a:spcPct val="100000"/>
              </a:lnSpc>
              <a:spcBef>
                <a:spcPts val="225"/>
              </a:spcBef>
              <a:spcAft>
                <a:spcPts val="0"/>
              </a:spcAft>
              <a:buClr>
                <a:srgbClr val="C00000"/>
              </a:buClr>
              <a:buSzPts val="1500"/>
              <a:buNone/>
            </a:pPr>
            <a:r>
              <a:rPr lang="es-US" sz="1000" dirty="0"/>
              <a:t>Fuente: http://www.thebody.com/</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96" name="Google Shape;196;p1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7" name="Google Shape;197;p1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04" name="Google Shape;204;p13"/>
          <p:cNvSpPr txBox="1">
            <a:spLocks noGrp="1"/>
          </p:cNvSpPr>
          <p:nvPr>
            <p:ph type="title"/>
          </p:nvPr>
        </p:nvSpPr>
        <p:spPr>
          <a:xfrm>
            <a:off x="609599" y="10858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Las CHW y el cuidado personal</a:t>
            </a:r>
          </a:p>
        </p:txBody>
      </p:sp>
      <p:sp>
        <p:nvSpPr>
          <p:cNvPr id="205" name="Google Shape;205;p13"/>
          <p:cNvSpPr txBox="1">
            <a:spLocks noGrp="1"/>
          </p:cNvSpPr>
          <p:nvPr>
            <p:ph type="body" idx="1"/>
          </p:nvPr>
        </p:nvSpPr>
        <p:spPr>
          <a:xfrm>
            <a:off x="609599" y="1779400"/>
            <a:ext cx="7924800" cy="3289697"/>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600"/>
              </a:spcAft>
              <a:buClr>
                <a:srgbClr val="C00000"/>
              </a:buClr>
              <a:buSzPts val="2000"/>
              <a:buChar char="▪"/>
            </a:pPr>
            <a:r>
              <a:rPr lang="es-US" sz="1800" dirty="0"/>
              <a:t>Apoyar y asesorar a los clientes sobre la revelación puede ser estresante.</a:t>
            </a:r>
            <a:endParaRPr sz="1800" dirty="0"/>
          </a:p>
          <a:p>
            <a:pPr marL="257175" lvl="0" indent="-257175" algn="l" rtl="0">
              <a:lnSpc>
                <a:spcPct val="100000"/>
              </a:lnSpc>
              <a:spcBef>
                <a:spcPts val="300"/>
              </a:spcBef>
              <a:spcAft>
                <a:spcPts val="600"/>
              </a:spcAft>
              <a:buClr>
                <a:srgbClr val="C00000"/>
              </a:buClr>
              <a:buSzPts val="2000"/>
              <a:buChar char="▪"/>
            </a:pPr>
            <a:r>
              <a:rPr lang="es-US" sz="1800" dirty="0"/>
              <a:t>Las CHW pueden sentir presión (de ellas mismos o del cliente) para dar consejos y, a su vez, sentirse frustradas cuando los clientes no cumplen.</a:t>
            </a:r>
            <a:endParaRPr sz="1800" dirty="0"/>
          </a:p>
          <a:p>
            <a:pPr marL="257175" lvl="0" indent="-257175" algn="l" rtl="0">
              <a:lnSpc>
                <a:spcPct val="100000"/>
              </a:lnSpc>
              <a:spcBef>
                <a:spcPts val="300"/>
              </a:spcBef>
              <a:spcAft>
                <a:spcPts val="600"/>
              </a:spcAft>
              <a:buClr>
                <a:srgbClr val="C00000"/>
              </a:buClr>
              <a:buSzPts val="2000"/>
              <a:buChar char="▪"/>
            </a:pPr>
            <a:r>
              <a:rPr lang="es-US" sz="1800" dirty="0"/>
              <a:t>Vayan al ritmo del cliente y conozcan sus límites. </a:t>
            </a:r>
            <a:endParaRPr sz="1800" dirty="0"/>
          </a:p>
          <a:p>
            <a:pPr marL="257175" lvl="0" indent="-257175" algn="l" rtl="0">
              <a:lnSpc>
                <a:spcPct val="100000"/>
              </a:lnSpc>
              <a:spcBef>
                <a:spcPts val="300"/>
              </a:spcBef>
              <a:spcAft>
                <a:spcPts val="600"/>
              </a:spcAft>
              <a:buClr>
                <a:srgbClr val="C00000"/>
              </a:buClr>
              <a:buSzPts val="2000"/>
              <a:buChar char="▪"/>
            </a:pPr>
            <a:r>
              <a:rPr lang="es-US" sz="1800" dirty="0"/>
              <a:t>Recuerden que la revelación es una decisión que debe tomar el cliente; no ustedes.</a:t>
            </a:r>
            <a:endParaRPr sz="1800" dirty="0"/>
          </a:p>
          <a:p>
            <a:pPr marL="257175" lvl="0" indent="-257175" algn="l" rtl="0">
              <a:lnSpc>
                <a:spcPct val="100000"/>
              </a:lnSpc>
              <a:spcBef>
                <a:spcPts val="300"/>
              </a:spcBef>
              <a:spcAft>
                <a:spcPts val="600"/>
              </a:spcAft>
              <a:buClr>
                <a:srgbClr val="C00000"/>
              </a:buClr>
              <a:buSzPts val="2000"/>
              <a:buChar char="▪"/>
            </a:pPr>
            <a:r>
              <a:rPr lang="es-US" sz="1800" dirty="0"/>
              <a:t>Existen otras formas de manejar situaciones estresantes:</a:t>
            </a:r>
          </a:p>
          <a:p>
            <a:pPr marL="557213" lvl="1" indent="-214312" algn="l" rtl="0">
              <a:lnSpc>
                <a:spcPct val="100000"/>
              </a:lnSpc>
              <a:spcBef>
                <a:spcPts val="300"/>
              </a:spcBef>
              <a:buClr>
                <a:srgbClr val="C00000"/>
              </a:buClr>
              <a:buSzPts val="2000"/>
              <a:buChar char="▪"/>
            </a:pPr>
            <a:r>
              <a:rPr lang="es-US" dirty="0"/>
              <a:t>Intenten realizar actividad física.</a:t>
            </a:r>
          </a:p>
          <a:p>
            <a:pPr marL="557213" lvl="1" indent="-214312" algn="l" rtl="0">
              <a:lnSpc>
                <a:spcPct val="100000"/>
              </a:lnSpc>
              <a:spcBef>
                <a:spcPts val="300"/>
              </a:spcBef>
              <a:buClr>
                <a:srgbClr val="C00000"/>
              </a:buClr>
              <a:buSzPts val="2000"/>
              <a:buChar char="▪"/>
            </a:pPr>
            <a:r>
              <a:rPr lang="es-US" dirty="0"/>
              <a:t>Asegúrense de descansar y comer bien.</a:t>
            </a:r>
          </a:p>
          <a:p>
            <a:pPr marL="557213" lvl="1" indent="-214312" algn="l" rtl="0">
              <a:lnSpc>
                <a:spcPct val="100000"/>
              </a:lnSpc>
              <a:spcBef>
                <a:spcPts val="300"/>
              </a:spcBef>
              <a:buClr>
                <a:srgbClr val="C00000"/>
              </a:buClr>
              <a:buSzPts val="2000"/>
              <a:buChar char="▪"/>
            </a:pPr>
            <a:r>
              <a:rPr lang="es-US" dirty="0"/>
              <a:t>Hablen al respecto.</a:t>
            </a:r>
          </a:p>
          <a:p>
            <a:pPr marL="342900" lvl="1" indent="0" algn="l" rtl="0">
              <a:lnSpc>
                <a:spcPct val="100000"/>
              </a:lnSpc>
              <a:spcBef>
                <a:spcPts val="270"/>
              </a:spcBef>
              <a:spcAft>
                <a:spcPts val="0"/>
              </a:spcAft>
              <a:buClr>
                <a:srgbClr val="CC0000"/>
              </a:buClr>
              <a:buSzPts val="1800"/>
              <a:buNone/>
            </a:pPr>
            <a:endParaRPr dirty="0"/>
          </a:p>
        </p:txBody>
      </p:sp>
      <p:sp>
        <p:nvSpPr>
          <p:cNvPr id="206" name="Google Shape;206;p1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07" name="Google Shape;207;p1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634409" y="82867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Consejos y consideraciones para las CHW al trabajar con clientes en torno a la divulgación</a:t>
            </a:r>
          </a:p>
        </p:txBody>
      </p:sp>
      <p:sp>
        <p:nvSpPr>
          <p:cNvPr id="214" name="Google Shape;214;p14"/>
          <p:cNvSpPr txBox="1">
            <a:spLocks noGrp="1"/>
          </p:cNvSpPr>
          <p:nvPr>
            <p:ph type="body" idx="1"/>
          </p:nvPr>
        </p:nvSpPr>
        <p:spPr>
          <a:xfrm>
            <a:off x="634409" y="1814508"/>
            <a:ext cx="7671391" cy="3518298"/>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s-US" sz="1800" dirty="0"/>
              <a:t>Las CHW pueden ayudar a los clientes a considerar por qué quieren revelar su estado.</a:t>
            </a:r>
          </a:p>
          <a:p>
            <a:pPr marL="257175" lvl="0" indent="-257175" algn="l" rtl="0">
              <a:lnSpc>
                <a:spcPct val="100000"/>
              </a:lnSpc>
              <a:spcBef>
                <a:spcPts val="300"/>
              </a:spcBef>
              <a:spcAft>
                <a:spcPts val="0"/>
              </a:spcAft>
              <a:buClr>
                <a:srgbClr val="C00000"/>
              </a:buClr>
              <a:buSzPts val="2000"/>
              <a:buChar char="▪"/>
            </a:pPr>
            <a:r>
              <a:rPr lang="es-US" sz="1800" dirty="0"/>
              <a:t>Alienten a los clientes a elegir un momento y un lugar cómodos </a:t>
            </a:r>
            <a:br>
              <a:rPr lang="es-US" sz="1800" dirty="0"/>
            </a:br>
            <a:r>
              <a:rPr lang="es-US" sz="1800" dirty="0"/>
              <a:t>y apropiados para la revelación.</a:t>
            </a:r>
          </a:p>
          <a:p>
            <a:pPr marL="257175" lvl="0" indent="-257175" algn="l" rtl="0">
              <a:lnSpc>
                <a:spcPct val="100000"/>
              </a:lnSpc>
              <a:spcBef>
                <a:spcPts val="300"/>
              </a:spcBef>
              <a:spcAft>
                <a:spcPts val="0"/>
              </a:spcAft>
              <a:buClr>
                <a:srgbClr val="C00000"/>
              </a:buClr>
              <a:buSzPts val="2000"/>
              <a:buChar char="▪"/>
            </a:pPr>
            <a:r>
              <a:rPr lang="es-US" sz="1800" dirty="0"/>
              <a:t>Tono: tiene mucho que ver con cómo las personas pueden escuchar </a:t>
            </a:r>
            <a:br>
              <a:rPr lang="es-US" sz="1800" dirty="0"/>
            </a:br>
            <a:r>
              <a:rPr lang="es-US" sz="1800" dirty="0"/>
              <a:t>lo que les está diciendo. Estar calmados y brindar hechos pueden ayudar a informar su reacción y minimizar sus temores.</a:t>
            </a:r>
          </a:p>
          <a:p>
            <a:pPr marL="257175" lvl="0" indent="-257175" algn="l" rtl="0">
              <a:lnSpc>
                <a:spcPct val="100000"/>
              </a:lnSpc>
              <a:spcBef>
                <a:spcPts val="300"/>
              </a:spcBef>
              <a:spcAft>
                <a:spcPts val="0"/>
              </a:spcAft>
              <a:buClr>
                <a:srgbClr val="C00000"/>
              </a:buClr>
              <a:buSzPts val="2000"/>
              <a:buChar char="▪"/>
            </a:pPr>
            <a:r>
              <a:rPr lang="es-US" sz="1800" dirty="0"/>
              <a:t>Los clientes deben asegurarse de estar seguros tanto a nivel emocional como físico.</a:t>
            </a:r>
          </a:p>
          <a:p>
            <a:pPr marL="257175" lvl="0" indent="-257175" algn="l" rtl="0">
              <a:lnSpc>
                <a:spcPct val="100000"/>
              </a:lnSpc>
              <a:spcBef>
                <a:spcPts val="300"/>
              </a:spcBef>
              <a:spcAft>
                <a:spcPts val="0"/>
              </a:spcAft>
              <a:buClr>
                <a:srgbClr val="C00000"/>
              </a:buClr>
              <a:buSzPts val="2000"/>
              <a:buChar char="▪"/>
            </a:pPr>
            <a:r>
              <a:rPr lang="es-US" sz="1800" dirty="0"/>
              <a:t>Los clientes pueden anticipar cómo la persona podría reaccionar a la revelación de su estado.</a:t>
            </a:r>
          </a:p>
          <a:p>
            <a:pPr marL="257175" lvl="0" indent="-257175" algn="l" rtl="0">
              <a:lnSpc>
                <a:spcPct val="100000"/>
              </a:lnSpc>
              <a:spcBef>
                <a:spcPts val="300"/>
              </a:spcBef>
              <a:spcAft>
                <a:spcPts val="0"/>
              </a:spcAft>
              <a:buClr>
                <a:srgbClr val="C00000"/>
              </a:buClr>
              <a:buSzPts val="2000"/>
              <a:buChar char="▪"/>
            </a:pPr>
            <a:r>
              <a:rPr lang="es-US" sz="1800" dirty="0"/>
              <a:t>Alienten a los clientes a pedir lo que quieren y no quieren de la persona ante la que se están revelando.</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215" name="Google Shape;215;p1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6" name="Google Shape;216;p14"/>
          <p:cNvSpPr txBox="1"/>
          <p:nvPr/>
        </p:nvSpPr>
        <p:spPr>
          <a:xfrm>
            <a:off x="609600" y="381000"/>
            <a:ext cx="5962650" cy="2905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dirty="0">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23" name="Google Shape;223;p15"/>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4" name="Google Shape;224;p1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pic>
        <p:nvPicPr>
          <p:cNvPr id="5" name="Imagen 4">
            <a:extLst>
              <a:ext uri="{FF2B5EF4-FFF2-40B4-BE49-F238E27FC236}">
                <a16:creationId xmlns:a16="http://schemas.microsoft.com/office/drawing/2014/main" id="{91E62165-8353-43AA-89F9-9245B224E7B1}"/>
              </a:ext>
            </a:extLst>
          </p:cNvPr>
          <p:cNvPicPr>
            <a:picLocks noChangeAspect="1"/>
          </p:cNvPicPr>
          <p:nvPr/>
        </p:nvPicPr>
        <p:blipFill>
          <a:blip r:embed="rId3"/>
          <a:stretch>
            <a:fillRect/>
          </a:stretch>
        </p:blipFill>
        <p:spPr>
          <a:xfrm>
            <a:off x="638176" y="714376"/>
            <a:ext cx="7381342" cy="49648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32" name="Google Shape;232;p16"/>
          <p:cNvSpPr txBox="1">
            <a:spLocks noGrp="1"/>
          </p:cNvSpPr>
          <p:nvPr>
            <p:ph type="title"/>
          </p:nvPr>
        </p:nvSpPr>
        <p:spPr>
          <a:xfrm>
            <a:off x="609600" y="985837"/>
            <a:ext cx="85344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¿Cómo puede una CHW ayudar a este cliente? </a:t>
            </a:r>
          </a:p>
        </p:txBody>
      </p:sp>
      <p:sp>
        <p:nvSpPr>
          <p:cNvPr id="233" name="Google Shape;233;p16"/>
          <p:cNvSpPr txBox="1">
            <a:spLocks noGrp="1"/>
          </p:cNvSpPr>
          <p:nvPr>
            <p:ph type="body" idx="1"/>
          </p:nvPr>
        </p:nvSpPr>
        <p:spPr>
          <a:xfrm>
            <a:off x="819151" y="1485899"/>
            <a:ext cx="7853362" cy="347781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400"/>
              <a:buNone/>
            </a:pPr>
            <a:r>
              <a:rPr lang="es-US" dirty="0"/>
              <a:t>Un cliente está luchando con la revelación de su estado a los niños.</a:t>
            </a:r>
          </a:p>
          <a:p>
            <a:pPr marL="400050" lvl="0" indent="-400050" algn="l" rtl="0">
              <a:lnSpc>
                <a:spcPct val="100000"/>
              </a:lnSpc>
              <a:spcBef>
                <a:spcPts val="360"/>
              </a:spcBef>
              <a:spcAft>
                <a:spcPts val="0"/>
              </a:spcAft>
              <a:buClr>
                <a:srgbClr val="C00000"/>
              </a:buClr>
              <a:buSzPts val="2400"/>
              <a:buNone/>
            </a:pPr>
            <a:endParaRPr dirty="0"/>
          </a:p>
          <a:p>
            <a:pPr marL="600075" lvl="1" indent="-342900" algn="l" rtl="0">
              <a:lnSpc>
                <a:spcPct val="100000"/>
              </a:lnSpc>
              <a:spcBef>
                <a:spcPts val="360"/>
              </a:spcBef>
              <a:spcAft>
                <a:spcPts val="0"/>
              </a:spcAft>
              <a:buClr>
                <a:srgbClr val="C00000"/>
              </a:buClr>
              <a:buSzPts val="2400"/>
              <a:buFont typeface="Arial"/>
              <a:buAutoNum type="alphaUcPeriod"/>
            </a:pPr>
            <a:r>
              <a:rPr lang="es-US" sz="2400" dirty="0"/>
              <a:t>Convenzan al cliente de que solo les cuente </a:t>
            </a:r>
            <a:br>
              <a:rPr lang="es-US" sz="2400" dirty="0"/>
            </a:br>
            <a:r>
              <a:rPr lang="es-US" sz="2400" dirty="0"/>
              <a:t>a los niños mayores.</a:t>
            </a:r>
          </a:p>
          <a:p>
            <a:pPr marL="600075" lvl="1" indent="-342900" algn="l" rtl="0">
              <a:lnSpc>
                <a:spcPct val="100000"/>
              </a:lnSpc>
              <a:spcBef>
                <a:spcPts val="360"/>
              </a:spcBef>
              <a:spcAft>
                <a:spcPts val="0"/>
              </a:spcAft>
              <a:buClr>
                <a:srgbClr val="C00000"/>
              </a:buClr>
              <a:buSzPts val="2400"/>
              <a:buFont typeface="Arial"/>
              <a:buAutoNum type="alphaUcPeriod"/>
            </a:pPr>
            <a:r>
              <a:rPr lang="es-US" sz="2400" dirty="0"/>
              <a:t>Interpreten diferentes escenarios con el cliente.</a:t>
            </a:r>
          </a:p>
          <a:p>
            <a:pPr marL="600075" lvl="1" indent="-342900" algn="l" rtl="0">
              <a:lnSpc>
                <a:spcPct val="100000"/>
              </a:lnSpc>
              <a:spcBef>
                <a:spcPts val="360"/>
              </a:spcBef>
              <a:spcAft>
                <a:spcPts val="0"/>
              </a:spcAft>
              <a:buClr>
                <a:srgbClr val="C00000"/>
              </a:buClr>
              <a:buSzPts val="2400"/>
              <a:buFont typeface="Arial"/>
              <a:buAutoNum type="alphaUcPeriod"/>
            </a:pPr>
            <a:r>
              <a:rPr lang="es-US" sz="2400" dirty="0"/>
              <a:t>Díganle al cliente que primero consulte con un terapeuta.</a:t>
            </a:r>
          </a:p>
          <a:p>
            <a:pPr marL="600075" lvl="1" indent="-342900" algn="l" rtl="0">
              <a:lnSpc>
                <a:spcPct val="100000"/>
              </a:lnSpc>
              <a:spcBef>
                <a:spcPts val="360"/>
              </a:spcBef>
              <a:spcAft>
                <a:spcPts val="0"/>
              </a:spcAft>
              <a:buClr>
                <a:srgbClr val="C00000"/>
              </a:buClr>
              <a:buSzPts val="2400"/>
              <a:buFont typeface="Arial"/>
              <a:buAutoNum type="alphaUcPeriod"/>
            </a:pPr>
            <a:r>
              <a:rPr lang="es-US" sz="2400" dirty="0"/>
              <a:t>Aconsejen al cliente que sea abierto y honesto, </a:t>
            </a:r>
            <a:br>
              <a:rPr lang="es-US" sz="2400" dirty="0"/>
            </a:br>
            <a:r>
              <a:rPr lang="es-US" sz="2400" dirty="0"/>
              <a:t>solo respondan las preguntas formuladas.</a:t>
            </a:r>
          </a:p>
          <a:p>
            <a:pPr marL="342900" lvl="0" indent="-247650" algn="l" rtl="0">
              <a:lnSpc>
                <a:spcPct val="100000"/>
              </a:lnSpc>
              <a:spcBef>
                <a:spcPts val="300"/>
              </a:spcBef>
              <a:spcAft>
                <a:spcPts val="0"/>
              </a:spcAft>
              <a:buClr>
                <a:srgbClr val="C00000"/>
              </a:buClr>
              <a:buSzPts val="2000"/>
              <a:buNone/>
            </a:pPr>
            <a:endParaRPr sz="1500" dirty="0"/>
          </a:p>
        </p:txBody>
      </p:sp>
      <p:sp>
        <p:nvSpPr>
          <p:cNvPr id="234" name="Google Shape;234;p1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5" name="Google Shape;235;p1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42" name="Google Shape;242;p17"/>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Duelo y revelación del VIH</a:t>
            </a:r>
          </a:p>
        </p:txBody>
      </p:sp>
      <p:sp>
        <p:nvSpPr>
          <p:cNvPr id="243" name="Google Shape;243;p17"/>
          <p:cNvSpPr txBox="1">
            <a:spLocks noGrp="1"/>
          </p:cNvSpPr>
          <p:nvPr>
            <p:ph type="body" idx="1"/>
          </p:nvPr>
        </p:nvSpPr>
        <p:spPr>
          <a:xfrm>
            <a:off x="609600" y="1905001"/>
            <a:ext cx="8153400" cy="3581399"/>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s-US" dirty="0"/>
              <a:t>Repasen el folleto de las 7 etapas del duelo.</a:t>
            </a:r>
            <a:br>
              <a:rPr lang="es-US" dirty="0"/>
            </a:br>
            <a:endParaRPr lang="es-US" dirty="0"/>
          </a:p>
          <a:p>
            <a:pPr marL="400050" lvl="0" indent="-400050" algn="l" rtl="0">
              <a:lnSpc>
                <a:spcPct val="100000"/>
              </a:lnSpc>
              <a:spcBef>
                <a:spcPts val="0"/>
              </a:spcBef>
              <a:spcAft>
                <a:spcPts val="0"/>
              </a:spcAft>
              <a:buClr>
                <a:srgbClr val="C00000"/>
              </a:buClr>
              <a:buSzPts val="2400"/>
              <a:buChar char="▪"/>
            </a:pPr>
            <a:r>
              <a:rPr lang="es-US" dirty="0"/>
              <a:t>La revelación puede ser más difícil si un cliente </a:t>
            </a:r>
            <a:br>
              <a:rPr lang="es-US" dirty="0"/>
            </a:br>
            <a:r>
              <a:rPr lang="es-US" dirty="0"/>
              <a:t>no ha pasado por el proceso de duelo.</a:t>
            </a:r>
          </a:p>
          <a:p>
            <a:pPr marL="400050" lvl="0" indent="-285750" algn="l" rtl="0">
              <a:lnSpc>
                <a:spcPct val="100000"/>
              </a:lnSpc>
              <a:spcBef>
                <a:spcPts val="360"/>
              </a:spcBef>
              <a:spcAft>
                <a:spcPts val="0"/>
              </a:spcAft>
              <a:buClr>
                <a:srgbClr val="C00000"/>
              </a:buClr>
              <a:buSzPts val="2400"/>
              <a:buNone/>
            </a:pPr>
            <a:endParaRPr dirty="0"/>
          </a:p>
          <a:p>
            <a:pPr marL="400050" lvl="0" indent="-400050" algn="l" rtl="0">
              <a:lnSpc>
                <a:spcPct val="100000"/>
              </a:lnSpc>
              <a:spcBef>
                <a:spcPts val="360"/>
              </a:spcBef>
              <a:spcAft>
                <a:spcPts val="0"/>
              </a:spcAft>
              <a:buClr>
                <a:srgbClr val="C00000"/>
              </a:buClr>
              <a:buSzPts val="2400"/>
              <a:buChar char="▪"/>
            </a:pPr>
            <a:r>
              <a:rPr lang="es-US" dirty="0"/>
              <a:t>Las etapas de duelo pueden ayudar a identificar dónde se encuentran los clientes en el proceso.</a:t>
            </a:r>
          </a:p>
          <a:p>
            <a:pPr marL="400050" lvl="0" indent="-285750" algn="l" rtl="0">
              <a:lnSpc>
                <a:spcPct val="100000"/>
              </a:lnSpc>
              <a:spcBef>
                <a:spcPts val="360"/>
              </a:spcBef>
              <a:spcAft>
                <a:spcPts val="0"/>
              </a:spcAft>
              <a:buClr>
                <a:srgbClr val="C00000"/>
              </a:buClr>
              <a:buSzPts val="2400"/>
              <a:buNone/>
            </a:pPr>
            <a:endParaRPr dirty="0"/>
          </a:p>
          <a:p>
            <a:pPr marL="400050" lvl="0" indent="-400050" algn="l" rtl="0">
              <a:lnSpc>
                <a:spcPct val="100000"/>
              </a:lnSpc>
              <a:spcBef>
                <a:spcPts val="360"/>
              </a:spcBef>
              <a:spcAft>
                <a:spcPts val="0"/>
              </a:spcAft>
              <a:buClr>
                <a:srgbClr val="C00000"/>
              </a:buClr>
              <a:buSzPts val="2400"/>
              <a:buChar char="▪"/>
            </a:pPr>
            <a:r>
              <a:rPr lang="es-US" dirty="0"/>
              <a:t>Las CHW pueden revisar las etapas con los clientes.</a:t>
            </a:r>
          </a:p>
          <a:p>
            <a:pPr marL="0" lvl="0" indent="0" algn="l" rtl="0">
              <a:lnSpc>
                <a:spcPct val="100000"/>
              </a:lnSpc>
              <a:spcBef>
                <a:spcPts val="300"/>
              </a:spcBef>
              <a:spcAft>
                <a:spcPts val="0"/>
              </a:spcAft>
              <a:buClr>
                <a:srgbClr val="C00000"/>
              </a:buClr>
              <a:buSzPts val="2000"/>
              <a:buNone/>
            </a:pPr>
            <a:endParaRPr sz="1500" dirty="0"/>
          </a:p>
        </p:txBody>
      </p:sp>
      <p:sp>
        <p:nvSpPr>
          <p:cNvPr id="244" name="Google Shape;244;p1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5" name="Google Shape;245;p1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52" name="Google Shape;252;p18"/>
          <p:cNvSpPr txBox="1">
            <a:spLocks noGrp="1"/>
          </p:cNvSpPr>
          <p:nvPr>
            <p:ph type="title"/>
          </p:nvPr>
        </p:nvSpPr>
        <p:spPr>
          <a:xfrm>
            <a:off x="629093" y="10001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Contratransferencia y revelación</a:t>
            </a:r>
          </a:p>
        </p:txBody>
      </p:sp>
      <p:sp>
        <p:nvSpPr>
          <p:cNvPr id="253" name="Google Shape;253;p18"/>
          <p:cNvSpPr txBox="1">
            <a:spLocks noGrp="1"/>
          </p:cNvSpPr>
          <p:nvPr>
            <p:ph type="body" idx="1"/>
          </p:nvPr>
        </p:nvSpPr>
        <p:spPr>
          <a:xfrm>
            <a:off x="609599" y="1657350"/>
            <a:ext cx="8348663" cy="3737967"/>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s-US" sz="2200" dirty="0"/>
              <a:t>Las CHW no pueden hacer este trabajo y </a:t>
            </a:r>
            <a:r>
              <a:rPr lang="es-US" sz="2200" i="1" dirty="0"/>
              <a:t>no</a:t>
            </a:r>
            <a:r>
              <a:rPr lang="es-US" sz="2200" dirty="0"/>
              <a:t> verse afectadas. </a:t>
            </a:r>
          </a:p>
          <a:p>
            <a:pPr marL="400050" lvl="0" indent="-285750" algn="l" rtl="0">
              <a:lnSpc>
                <a:spcPct val="100000"/>
              </a:lnSpc>
              <a:spcBef>
                <a:spcPts val="360"/>
              </a:spcBef>
              <a:spcAft>
                <a:spcPts val="0"/>
              </a:spcAft>
              <a:buClr>
                <a:srgbClr val="C00000"/>
              </a:buClr>
              <a:buSzPts val="2400"/>
              <a:buNone/>
            </a:pPr>
            <a:endParaRPr sz="2200" dirty="0"/>
          </a:p>
          <a:p>
            <a:pPr marL="400050" lvl="0" indent="-400050" algn="l" rtl="0">
              <a:lnSpc>
                <a:spcPct val="100000"/>
              </a:lnSpc>
              <a:spcBef>
                <a:spcPts val="360"/>
              </a:spcBef>
              <a:spcAft>
                <a:spcPts val="0"/>
              </a:spcAft>
              <a:buClr>
                <a:srgbClr val="C00000"/>
              </a:buClr>
              <a:buSzPts val="2400"/>
              <a:buChar char="▪"/>
            </a:pPr>
            <a:r>
              <a:rPr lang="es-US" sz="2200" dirty="0"/>
              <a:t>Las CHW pueden experimentar sentimientos intensos hacia los clientes con problemas relacionados con la divulgación.</a:t>
            </a:r>
          </a:p>
          <a:p>
            <a:pPr marL="400050" lvl="0" indent="-285750" algn="l" rtl="0">
              <a:lnSpc>
                <a:spcPct val="100000"/>
              </a:lnSpc>
              <a:spcBef>
                <a:spcPts val="360"/>
              </a:spcBef>
              <a:spcAft>
                <a:spcPts val="0"/>
              </a:spcAft>
              <a:buClr>
                <a:srgbClr val="C00000"/>
              </a:buClr>
              <a:buSzPts val="2400"/>
              <a:buNone/>
            </a:pPr>
            <a:endParaRPr sz="2200" dirty="0"/>
          </a:p>
          <a:p>
            <a:pPr marL="400050" lvl="0" indent="-400050" algn="l" rtl="0">
              <a:lnSpc>
                <a:spcPct val="100000"/>
              </a:lnSpc>
              <a:spcBef>
                <a:spcPts val="360"/>
              </a:spcBef>
              <a:spcAft>
                <a:spcPts val="0"/>
              </a:spcAft>
              <a:buClr>
                <a:srgbClr val="C00000"/>
              </a:buClr>
              <a:buSzPts val="2400"/>
              <a:buChar char="▪"/>
            </a:pPr>
            <a:r>
              <a:rPr lang="es-US" sz="2200" dirty="0"/>
              <a:t>Las CHW pueden tener un sesgo hacia la divulgación.</a:t>
            </a:r>
          </a:p>
          <a:p>
            <a:pPr marL="400050" lvl="0" indent="-285750" algn="l" rtl="0">
              <a:lnSpc>
                <a:spcPct val="100000"/>
              </a:lnSpc>
              <a:spcBef>
                <a:spcPts val="360"/>
              </a:spcBef>
              <a:spcAft>
                <a:spcPts val="0"/>
              </a:spcAft>
              <a:buClr>
                <a:srgbClr val="C00000"/>
              </a:buClr>
              <a:buSzPts val="2400"/>
              <a:buNone/>
            </a:pPr>
            <a:endParaRPr sz="2200" dirty="0"/>
          </a:p>
          <a:p>
            <a:pPr marL="400050" lvl="0" indent="-400050" algn="l" rtl="0">
              <a:lnSpc>
                <a:spcPct val="100000"/>
              </a:lnSpc>
              <a:spcBef>
                <a:spcPts val="360"/>
              </a:spcBef>
              <a:spcAft>
                <a:spcPts val="0"/>
              </a:spcAft>
              <a:buClr>
                <a:srgbClr val="C00000"/>
              </a:buClr>
              <a:buSzPts val="2400"/>
              <a:buChar char="▪"/>
            </a:pPr>
            <a:r>
              <a:rPr lang="es-US" sz="2200" dirty="0"/>
              <a:t>Identificar los sentimientos y las creencias en la supervisión puede ayudar a las CHW a “encontrarse con los clientes donde ellos están”.</a:t>
            </a:r>
          </a:p>
          <a:p>
            <a:pPr marL="342900" lvl="0" indent="-247650" algn="l" rtl="0">
              <a:lnSpc>
                <a:spcPct val="100000"/>
              </a:lnSpc>
              <a:spcBef>
                <a:spcPts val="300"/>
              </a:spcBef>
              <a:spcAft>
                <a:spcPts val="0"/>
              </a:spcAft>
              <a:buClr>
                <a:srgbClr val="C00000"/>
              </a:buClr>
              <a:buSzPts val="2000"/>
              <a:buNone/>
            </a:pPr>
            <a:endParaRPr dirty="0"/>
          </a:p>
        </p:txBody>
      </p:sp>
      <p:sp>
        <p:nvSpPr>
          <p:cNvPr id="254" name="Google Shape;254;p1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1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623888" y="1709740"/>
            <a:ext cx="7886700" cy="2852737"/>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Escenarios posibles: revelación del VIH</a:t>
            </a:r>
          </a:p>
        </p:txBody>
      </p:sp>
      <p:sp>
        <p:nvSpPr>
          <p:cNvPr id="264" name="Google Shape;264;p1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5" name="Google Shape;265;p19"/>
          <p:cNvSpPr txBox="1"/>
          <p:nvPr/>
        </p:nvSpPr>
        <p:spPr>
          <a:xfrm>
            <a:off x="623888" y="373858"/>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Objetivos</a:t>
            </a:r>
          </a:p>
        </p:txBody>
      </p:sp>
      <p:sp>
        <p:nvSpPr>
          <p:cNvPr id="93" name="Google Shape;93;p2"/>
          <p:cNvSpPr txBox="1">
            <a:spLocks noGrp="1"/>
          </p:cNvSpPr>
          <p:nvPr>
            <p:ph type="body" idx="1"/>
          </p:nvPr>
        </p:nvSpPr>
        <p:spPr>
          <a:xfrm>
            <a:off x="762000" y="1828800"/>
            <a:ext cx="7315200" cy="34671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000"/>
              <a:buNone/>
            </a:pPr>
            <a:r>
              <a:rPr lang="es-US" sz="2200" dirty="0"/>
              <a:t>Al final de esta unidad las participantes podrán hacer </a:t>
            </a:r>
            <a:br>
              <a:rPr lang="es-US" sz="2200" dirty="0"/>
            </a:br>
            <a:r>
              <a:rPr lang="es-US" sz="2200" dirty="0"/>
              <a:t>lo siguiente: </a:t>
            </a:r>
          </a:p>
          <a:p>
            <a:pPr marL="257175" lvl="0" indent="-257175" algn="l" rtl="0">
              <a:lnSpc>
                <a:spcPct val="100000"/>
              </a:lnSpc>
              <a:spcBef>
                <a:spcPts val="0"/>
              </a:spcBef>
              <a:spcAft>
                <a:spcPts val="0"/>
              </a:spcAft>
              <a:buClr>
                <a:srgbClr val="C00000"/>
              </a:buClr>
              <a:buSzPts val="2000"/>
              <a:buChar char="▪"/>
            </a:pPr>
            <a:r>
              <a:rPr lang="es-US" sz="2000" dirty="0"/>
              <a:t>Definir revelación. </a:t>
            </a:r>
          </a:p>
          <a:p>
            <a:pPr marL="257175" lvl="0" indent="-257175" algn="l" rtl="0">
              <a:lnSpc>
                <a:spcPct val="100000"/>
              </a:lnSpc>
              <a:spcBef>
                <a:spcPts val="0"/>
              </a:spcBef>
              <a:spcAft>
                <a:spcPts val="0"/>
              </a:spcAft>
              <a:buClr>
                <a:srgbClr val="C00000"/>
              </a:buClr>
              <a:buSzPts val="2000"/>
              <a:buChar char="▪"/>
            </a:pPr>
            <a:r>
              <a:rPr lang="es-US" sz="2000" dirty="0"/>
              <a:t>Identificar los riesgos y los beneficios de la revelación para ellas mismas y los clientes.</a:t>
            </a:r>
          </a:p>
          <a:p>
            <a:pPr marL="257175" lvl="0" indent="-257175" algn="l" rtl="0">
              <a:lnSpc>
                <a:spcPct val="100000"/>
              </a:lnSpc>
              <a:spcBef>
                <a:spcPts val="300"/>
              </a:spcBef>
              <a:spcAft>
                <a:spcPts val="0"/>
              </a:spcAft>
              <a:buClr>
                <a:srgbClr val="C00000"/>
              </a:buClr>
              <a:buSzPts val="2000"/>
              <a:buChar char="▪"/>
            </a:pPr>
            <a:r>
              <a:rPr lang="es-US" sz="2000" dirty="0"/>
              <a:t>Desarrollar estrategias para ayudar a los clientes a sopesar los riesgos y los beneficios de la revelación.</a:t>
            </a:r>
          </a:p>
          <a:p>
            <a:pPr marL="257175" lvl="0" indent="-257175" algn="l" rtl="0">
              <a:lnSpc>
                <a:spcPct val="100000"/>
              </a:lnSpc>
              <a:spcBef>
                <a:spcPts val="300"/>
              </a:spcBef>
              <a:spcAft>
                <a:spcPts val="0"/>
              </a:spcAft>
              <a:buClr>
                <a:srgbClr val="C00000"/>
              </a:buClr>
              <a:buSzPts val="2000"/>
              <a:buChar char="▪"/>
            </a:pPr>
            <a:r>
              <a:rPr lang="es-US" sz="2000" dirty="0"/>
              <a:t>Desarrollar estrategias para apoyar a los clientes con el proceso de revelación.</a:t>
            </a:r>
          </a:p>
          <a:p>
            <a:pPr marL="257175" lvl="0" indent="-257175" algn="l" rtl="0">
              <a:lnSpc>
                <a:spcPct val="100000"/>
              </a:lnSpc>
              <a:spcBef>
                <a:spcPts val="300"/>
              </a:spcBef>
              <a:spcAft>
                <a:spcPts val="0"/>
              </a:spcAft>
              <a:buClr>
                <a:srgbClr val="C00000"/>
              </a:buClr>
              <a:buSzPts val="2000"/>
              <a:buChar char="▪"/>
            </a:pPr>
            <a:r>
              <a:rPr lang="es-US" sz="2000" dirty="0"/>
              <a:t>Usar los recursos para apoyar a los clientes con la revelación a familiares, parejas íntimas y proveedores.</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94" name="Google Shape;94;p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5" name="Google Shape;95;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72" name="Google Shape;272;p20"/>
          <p:cNvSpPr txBox="1">
            <a:spLocks noGrp="1"/>
          </p:cNvSpPr>
          <p:nvPr>
            <p:ph type="title"/>
          </p:nvPr>
        </p:nvSpPr>
        <p:spPr>
          <a:xfrm>
            <a:off x="609600" y="1039411"/>
            <a:ext cx="7924800" cy="91797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dirty="0"/>
              <a:t>¿Cuál es su nivel de confianza para apoyar las decisiones de revelación de los clientes?</a:t>
            </a:r>
          </a:p>
        </p:txBody>
      </p:sp>
      <p:sp>
        <p:nvSpPr>
          <p:cNvPr id="273" name="Google Shape;273;p20"/>
          <p:cNvSpPr txBox="1">
            <a:spLocks noGrp="1"/>
          </p:cNvSpPr>
          <p:nvPr>
            <p:ph type="body" idx="1"/>
          </p:nvPr>
        </p:nvSpPr>
        <p:spPr>
          <a:xfrm>
            <a:off x="762000" y="2087163"/>
            <a:ext cx="7150894" cy="3289697"/>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s-US" sz="2000" dirty="0"/>
              <a:t>Pregunta de análisis: ¿Qué grado de seguridad tienen </a:t>
            </a:r>
            <a:br>
              <a:rPr lang="es-US" sz="2000" dirty="0"/>
            </a:br>
            <a:r>
              <a:rPr lang="es-US" sz="2000" dirty="0"/>
              <a:t>en su capacidad de apoyar (asistir, ayudar) a los clientes </a:t>
            </a:r>
            <a:br>
              <a:rPr lang="es-US" sz="2000" dirty="0"/>
            </a:br>
            <a:r>
              <a:rPr lang="es-US" sz="2000" dirty="0"/>
              <a:t>a tomar decisiones relacionadas con la revelación? </a:t>
            </a:r>
          </a:p>
          <a:p>
            <a:pPr marL="1628775" lvl="4" indent="-342900" algn="l" rtl="0">
              <a:lnSpc>
                <a:spcPct val="100000"/>
              </a:lnSpc>
              <a:spcBef>
                <a:spcPts val="300"/>
              </a:spcBef>
              <a:spcAft>
                <a:spcPts val="0"/>
              </a:spcAft>
              <a:buClr>
                <a:srgbClr val="C00000"/>
              </a:buClr>
              <a:buSzPts val="2000"/>
              <a:buFont typeface="Arial"/>
              <a:buAutoNum type="arabicPeriod"/>
            </a:pPr>
            <a:r>
              <a:rPr lang="es-US" sz="2000" dirty="0"/>
              <a:t>Muy segura </a:t>
            </a:r>
          </a:p>
          <a:p>
            <a:pPr marL="1628775" lvl="4" indent="-342900" algn="l" rtl="0">
              <a:lnSpc>
                <a:spcPct val="100000"/>
              </a:lnSpc>
              <a:spcBef>
                <a:spcPts val="300"/>
              </a:spcBef>
              <a:spcAft>
                <a:spcPts val="0"/>
              </a:spcAft>
              <a:buClr>
                <a:srgbClr val="C00000"/>
              </a:buClr>
              <a:buSzPts val="2000"/>
              <a:buFont typeface="Arial"/>
              <a:buAutoNum type="arabicPeriod"/>
            </a:pPr>
            <a:r>
              <a:rPr lang="es-US" sz="2000" dirty="0"/>
              <a:t>Segura </a:t>
            </a:r>
          </a:p>
          <a:p>
            <a:pPr marL="1628775" lvl="4" indent="-342900" algn="l" rtl="0">
              <a:lnSpc>
                <a:spcPct val="100000"/>
              </a:lnSpc>
              <a:spcBef>
                <a:spcPts val="300"/>
              </a:spcBef>
              <a:spcAft>
                <a:spcPts val="0"/>
              </a:spcAft>
              <a:buClr>
                <a:srgbClr val="C00000"/>
              </a:buClr>
              <a:buSzPts val="2000"/>
              <a:buFont typeface="Arial"/>
              <a:buAutoNum type="arabicPeriod"/>
            </a:pPr>
            <a:r>
              <a:rPr lang="es-US" sz="2000" dirty="0"/>
              <a:t>Algo segura </a:t>
            </a:r>
          </a:p>
          <a:p>
            <a:pPr marL="1628775" lvl="4" indent="-342900" algn="l" rtl="0">
              <a:lnSpc>
                <a:spcPct val="100000"/>
              </a:lnSpc>
              <a:spcBef>
                <a:spcPts val="300"/>
              </a:spcBef>
              <a:spcAft>
                <a:spcPts val="0"/>
              </a:spcAft>
              <a:buClr>
                <a:srgbClr val="C00000"/>
              </a:buClr>
              <a:buSzPts val="2000"/>
              <a:buFont typeface="Arial"/>
              <a:buAutoNum type="arabicPeriod"/>
            </a:pPr>
            <a:r>
              <a:rPr lang="es-US" sz="2000" dirty="0"/>
              <a:t>Insegura </a:t>
            </a:r>
          </a:p>
          <a:p>
            <a:pPr marL="0" lvl="0" indent="0" algn="l" rtl="0">
              <a:lnSpc>
                <a:spcPct val="100000"/>
              </a:lnSpc>
              <a:spcBef>
                <a:spcPts val="300"/>
              </a:spcBef>
              <a:spcAft>
                <a:spcPts val="0"/>
              </a:spcAft>
              <a:buClr>
                <a:srgbClr val="C00000"/>
              </a:buClr>
              <a:buSzPts val="2000"/>
              <a:buNone/>
            </a:pPr>
            <a:endParaRPr sz="2000" dirty="0"/>
          </a:p>
          <a:p>
            <a:pPr marL="257175" lvl="0" indent="-257175" algn="l" rtl="0">
              <a:lnSpc>
                <a:spcPct val="100000"/>
              </a:lnSpc>
              <a:spcBef>
                <a:spcPts val="300"/>
              </a:spcBef>
              <a:spcAft>
                <a:spcPts val="0"/>
              </a:spcAft>
              <a:buClr>
                <a:srgbClr val="C00000"/>
              </a:buClr>
              <a:buSzPts val="2000"/>
              <a:buChar char="▪"/>
            </a:pPr>
            <a:r>
              <a:rPr lang="es-US" sz="2000" dirty="0"/>
              <a:t>¿Hay situaciones especiales que implican la revelación? </a:t>
            </a:r>
          </a:p>
          <a:p>
            <a:pPr marL="257175" lvl="0" indent="-257175" algn="l" rtl="0">
              <a:lnSpc>
                <a:spcPct val="100000"/>
              </a:lnSpc>
              <a:spcBef>
                <a:spcPts val="300"/>
              </a:spcBef>
              <a:spcAft>
                <a:spcPts val="0"/>
              </a:spcAft>
              <a:buClr>
                <a:srgbClr val="C00000"/>
              </a:buClr>
              <a:buSzPts val="2000"/>
              <a:buChar char="▪"/>
            </a:pPr>
            <a:r>
              <a:rPr lang="es-US" sz="2000" dirty="0"/>
              <a:t>¿Qué apoyos adicionales se necesitan para ayudarlo?</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274" name="Google Shape;274;p2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5" name="Google Shape;275;p2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82" name="Google Shape;282;p21"/>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Resumen</a:t>
            </a:r>
          </a:p>
        </p:txBody>
      </p:sp>
      <p:sp>
        <p:nvSpPr>
          <p:cNvPr id="283" name="Google Shape;283;p21"/>
          <p:cNvSpPr txBox="1">
            <a:spLocks noGrp="1"/>
          </p:cNvSpPr>
          <p:nvPr>
            <p:ph type="body" idx="1"/>
          </p:nvPr>
        </p:nvSpPr>
        <p:spPr>
          <a:xfrm>
            <a:off x="609601" y="1977032"/>
            <a:ext cx="7928344" cy="2903935"/>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s-US" sz="2000" dirty="0"/>
              <a:t>Muchas personas con VIH sienten la necesidad de contar </a:t>
            </a:r>
            <a:br>
              <a:rPr lang="es-US" sz="2000" dirty="0"/>
            </a:br>
            <a:r>
              <a:rPr lang="es-US" sz="2000" dirty="0"/>
              <a:t>su historia.</a:t>
            </a:r>
          </a:p>
          <a:p>
            <a:pPr marL="400050" lvl="0" indent="-400050" algn="l" rtl="0">
              <a:lnSpc>
                <a:spcPct val="100000"/>
              </a:lnSpc>
              <a:spcBef>
                <a:spcPts val="360"/>
              </a:spcBef>
              <a:spcAft>
                <a:spcPts val="0"/>
              </a:spcAft>
              <a:buClr>
                <a:srgbClr val="C00000"/>
              </a:buClr>
              <a:buSzPts val="2400"/>
              <a:buChar char="▪"/>
            </a:pPr>
            <a:r>
              <a:rPr lang="es-US" sz="2000" dirty="0"/>
              <a:t>También se benefician al escuchar las historias de otras personas.</a:t>
            </a:r>
          </a:p>
          <a:p>
            <a:pPr marL="400050" lvl="0" indent="-400050" algn="l" rtl="0">
              <a:lnSpc>
                <a:spcPct val="100000"/>
              </a:lnSpc>
              <a:spcBef>
                <a:spcPts val="360"/>
              </a:spcBef>
              <a:spcAft>
                <a:spcPts val="0"/>
              </a:spcAft>
              <a:buClr>
                <a:srgbClr val="C00000"/>
              </a:buClr>
              <a:buSzPts val="2400"/>
              <a:buChar char="▪"/>
            </a:pPr>
            <a:r>
              <a:rPr lang="es-US" sz="2000" dirty="0"/>
              <a:t>Hablar entre ellos acerca de la revelación proporciona un foro </a:t>
            </a:r>
            <a:br>
              <a:rPr lang="es-US" sz="2000" dirty="0"/>
            </a:br>
            <a:r>
              <a:rPr lang="es-US" sz="2000" dirty="0"/>
              <a:t>en el que sienten que el cambio es posible. </a:t>
            </a:r>
          </a:p>
          <a:p>
            <a:pPr marL="400050" lvl="0" indent="-400050" algn="l" rtl="0">
              <a:lnSpc>
                <a:spcPct val="100000"/>
              </a:lnSpc>
              <a:spcBef>
                <a:spcPts val="360"/>
              </a:spcBef>
              <a:spcAft>
                <a:spcPts val="0"/>
              </a:spcAft>
              <a:buClr>
                <a:srgbClr val="C00000"/>
              </a:buClr>
              <a:buSzPts val="2400"/>
              <a:buChar char="▪"/>
            </a:pPr>
            <a:r>
              <a:rPr lang="es-US" sz="2000" dirty="0"/>
              <a:t>La revelación les permite a las personas con VIH compartir </a:t>
            </a:r>
            <a:br>
              <a:rPr lang="es-US" sz="2000" dirty="0"/>
            </a:br>
            <a:r>
              <a:rPr lang="es-US" sz="2000" dirty="0"/>
              <a:t>su experiencia con otros.</a:t>
            </a:r>
          </a:p>
          <a:p>
            <a:pPr marL="400050" lvl="0" indent="-400050" algn="l" rtl="0">
              <a:lnSpc>
                <a:spcPct val="100000"/>
              </a:lnSpc>
              <a:spcBef>
                <a:spcPts val="360"/>
              </a:spcBef>
              <a:spcAft>
                <a:spcPts val="0"/>
              </a:spcAft>
              <a:buClr>
                <a:srgbClr val="C00000"/>
              </a:buClr>
              <a:buSzPts val="2400"/>
              <a:buChar char="▪"/>
            </a:pPr>
            <a:r>
              <a:rPr lang="es-US" sz="2000" dirty="0"/>
              <a:t>La revelación es personal y privada; siempre es la elección </a:t>
            </a:r>
            <a:br>
              <a:rPr lang="es-US" sz="2000" dirty="0"/>
            </a:br>
            <a:r>
              <a:rPr lang="es-US" sz="2000" dirty="0"/>
              <a:t>del cliente, no la suya.</a:t>
            </a:r>
          </a:p>
          <a:p>
            <a:pPr marL="342900" lvl="0" indent="-247650" algn="l" rtl="0">
              <a:lnSpc>
                <a:spcPct val="100000"/>
              </a:lnSpc>
              <a:spcBef>
                <a:spcPts val="300"/>
              </a:spcBef>
              <a:spcAft>
                <a:spcPts val="0"/>
              </a:spcAft>
              <a:buClr>
                <a:srgbClr val="C00000"/>
              </a:buClr>
              <a:buSzPts val="2000"/>
              <a:buNone/>
            </a:pPr>
            <a:endParaRPr sz="1500" dirty="0"/>
          </a:p>
        </p:txBody>
      </p:sp>
      <p:sp>
        <p:nvSpPr>
          <p:cNvPr id="284" name="Google Shape;284;p21"/>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5" name="Google Shape;285;p2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292" name="Google Shape;292;p22"/>
          <p:cNvSpPr txBox="1">
            <a:spLocks noGrp="1"/>
          </p:cNvSpPr>
          <p:nvPr>
            <p:ph type="title"/>
          </p:nvPr>
        </p:nvSpPr>
        <p:spPr>
          <a:xfrm>
            <a:off x="609600" y="10572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Recursos</a:t>
            </a:r>
          </a:p>
        </p:txBody>
      </p:sp>
      <p:sp>
        <p:nvSpPr>
          <p:cNvPr id="293" name="Google Shape;293;p2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94" name="Google Shape;294;p22"/>
          <p:cNvSpPr/>
          <p:nvPr/>
        </p:nvSpPr>
        <p:spPr>
          <a:xfrm>
            <a:off x="685800" y="1721048"/>
            <a:ext cx="7496175" cy="3765352"/>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1800"/>
              <a:buFont typeface="Noto Sans Symbols"/>
              <a:buChar char="▪"/>
            </a:pPr>
            <a:r>
              <a:rPr lang="es-US" sz="1800" b="0" i="0" u="none" strike="noStrike" cap="none">
                <a:solidFill>
                  <a:srgbClr val="000000"/>
                </a:solidFill>
                <a:latin typeface="Arial"/>
                <a:ea typeface="Arial"/>
                <a:cs typeface="Arial"/>
                <a:sym typeface="Arial"/>
              </a:rPr>
              <a:t>PEER Center: </a:t>
            </a:r>
            <a:r>
              <a:rPr lang="es-US" sz="1800" b="0" i="0" u="sng" strike="noStrike" cap="none">
                <a:solidFill>
                  <a:srgbClr val="000000"/>
                </a:solidFill>
                <a:latin typeface="Arial"/>
                <a:ea typeface="Arial"/>
                <a:cs typeface="Arial"/>
                <a:sym typeface="Arial"/>
                <a:hlinkClick r:id="rId3"/>
              </a:rPr>
              <a:t>https://ciswh.org/project/peer-center/</a:t>
            </a:r>
          </a:p>
          <a:p>
            <a:pPr marL="257175" marR="0" lvl="0" indent="-257175" algn="l" rtl="0">
              <a:lnSpc>
                <a:spcPct val="100000"/>
              </a:lnSpc>
              <a:spcBef>
                <a:spcPts val="0"/>
              </a:spcBef>
              <a:spcAft>
                <a:spcPts val="0"/>
              </a:spcAft>
              <a:buClr>
                <a:srgbClr val="C00000"/>
              </a:buClr>
              <a:buSzPts val="1800"/>
              <a:buFont typeface="Noto Sans Symbols"/>
              <a:buChar char="▪"/>
            </a:pPr>
            <a:r>
              <a:rPr lang="es-US" sz="1800" b="0" i="0" u="none" strike="noStrike" cap="none">
                <a:solidFill>
                  <a:srgbClr val="000000"/>
                </a:solidFill>
                <a:latin typeface="Arial"/>
                <a:ea typeface="Arial"/>
                <a:cs typeface="Arial"/>
                <a:sym typeface="Arial"/>
              </a:rPr>
              <a:t>“Eight HIV-Positive Folks Talk (Anonymously) About Why They Stay in the HIV Closet” (24 de abril de 2018), de The Body: </a:t>
            </a:r>
            <a:r>
              <a:rPr lang="es-US" sz="1800" b="0" i="0" u="sng" strike="noStrike" cap="none">
                <a:solidFill>
                  <a:srgbClr val="000000"/>
                </a:solidFill>
                <a:latin typeface="Arial"/>
                <a:ea typeface="Arial"/>
                <a:cs typeface="Arial"/>
                <a:sym typeface="Arial"/>
                <a:hlinkClick r:id="rId4"/>
              </a:rPr>
              <a:t>https://www.thebody.com/slideshow/eight-hiv-positive-folks-talk-anonymously-about-why-they-stay-in-the-hiv</a:t>
            </a:r>
          </a:p>
          <a:p>
            <a:pPr marL="257175" marR="0" lvl="0" indent="-257175" algn="l" rtl="0">
              <a:lnSpc>
                <a:spcPct val="100000"/>
              </a:lnSpc>
              <a:spcBef>
                <a:spcPts val="0"/>
              </a:spcBef>
              <a:spcAft>
                <a:spcPts val="0"/>
              </a:spcAft>
              <a:buClr>
                <a:srgbClr val="C00000"/>
              </a:buClr>
              <a:buSzPts val="1800"/>
              <a:buFont typeface="Noto Sans Symbols"/>
              <a:buChar char="▪"/>
            </a:pPr>
            <a:r>
              <a:rPr lang="es-US" sz="1800" b="0" i="0" u="none" strike="noStrike" cap="none">
                <a:solidFill>
                  <a:srgbClr val="000000"/>
                </a:solidFill>
                <a:latin typeface="Arial"/>
                <a:ea typeface="Arial"/>
                <a:cs typeface="Arial"/>
                <a:sym typeface="Arial"/>
              </a:rPr>
              <a:t>“The Stages of Change”: </a:t>
            </a:r>
            <a:r>
              <a:rPr lang="es-US" sz="1800" b="0" i="0" u="sng" strike="noStrike" cap="none">
                <a:solidFill>
                  <a:schemeClr val="hlink"/>
                </a:solidFill>
                <a:latin typeface="Arial"/>
                <a:ea typeface="Arial"/>
                <a:cs typeface="Arial"/>
                <a:sym typeface="Arial"/>
                <a:hlinkClick r:id="rId5"/>
              </a:rPr>
              <a:t>http://www.cpe.vt.edu/gttc/presentations/8eStagesofChange.pdf</a:t>
            </a:r>
          </a:p>
          <a:p>
            <a:pPr marL="257175" marR="0" lvl="0" indent="-257175" algn="l" rtl="0">
              <a:lnSpc>
                <a:spcPct val="100000"/>
              </a:lnSpc>
              <a:spcBef>
                <a:spcPts val="0"/>
              </a:spcBef>
              <a:spcAft>
                <a:spcPts val="0"/>
              </a:spcAft>
              <a:buClr>
                <a:srgbClr val="C00000"/>
              </a:buClr>
              <a:buSzPts val="1800"/>
              <a:buFont typeface="Noto Sans Symbols"/>
              <a:buChar char="▪"/>
            </a:pPr>
            <a:r>
              <a:rPr lang="es-US" sz="1800" b="0" i="0" u="none" strike="noStrike" cap="none">
                <a:solidFill>
                  <a:srgbClr val="000000"/>
                </a:solidFill>
                <a:latin typeface="Arial"/>
                <a:ea typeface="Arial"/>
                <a:cs typeface="Arial"/>
                <a:sym typeface="Arial"/>
              </a:rPr>
              <a:t>“Become a Better Listener: Active Listening” | Psych Central, de John M. Grohol, Psy.D </a:t>
            </a:r>
            <a:r>
              <a:rPr lang="es-US" sz="1800" b="0" i="0" u="sng" strike="noStrike" cap="none">
                <a:solidFill>
                  <a:srgbClr val="000000"/>
                </a:solidFill>
                <a:latin typeface="Arial"/>
                <a:ea typeface="Arial"/>
                <a:cs typeface="Arial"/>
                <a:sym typeface="Arial"/>
                <a:hlinkClick r:id="rId6"/>
              </a:rPr>
              <a:t>https://psychcentral.com/lib/become-a-better-listener-active-listening/</a:t>
            </a:r>
          </a:p>
          <a:p>
            <a:pPr marL="257175" marR="0" lvl="0" indent="-257175" algn="l" rtl="0">
              <a:lnSpc>
                <a:spcPct val="100000"/>
              </a:lnSpc>
              <a:spcBef>
                <a:spcPts val="0"/>
              </a:spcBef>
              <a:spcAft>
                <a:spcPts val="0"/>
              </a:spcAft>
              <a:buClr>
                <a:srgbClr val="C00000"/>
              </a:buClr>
              <a:buSzPts val="1800"/>
              <a:buFont typeface="Noto Sans Symbols"/>
              <a:buChar char="▪"/>
            </a:pPr>
            <a:r>
              <a:rPr lang="es-US" sz="1800" b="0" i="0" u="none" strike="noStrike" cap="none">
                <a:solidFill>
                  <a:srgbClr val="000000"/>
                </a:solidFill>
                <a:latin typeface="Arial"/>
                <a:ea typeface="Arial"/>
                <a:cs typeface="Arial"/>
                <a:sym typeface="Arial"/>
              </a:rPr>
              <a:t>“7 Stages of Grief”: </a:t>
            </a:r>
            <a:r>
              <a:rPr lang="es-US" sz="1800" b="0" i="0" u="sng" strike="noStrike" cap="none">
                <a:solidFill>
                  <a:schemeClr val="hlink"/>
                </a:solidFill>
                <a:latin typeface="Arial"/>
                <a:ea typeface="Arial"/>
                <a:cs typeface="Arial"/>
                <a:sym typeface="Arial"/>
                <a:hlinkClick r:id="rId7"/>
              </a:rPr>
              <a:t>www.recover-from-grief.com/7-stages-of-grief.html</a:t>
            </a:r>
          </a:p>
          <a:p>
            <a:pPr marL="0" marR="0" lvl="0" indent="0" algn="l" rtl="0">
              <a:lnSpc>
                <a:spcPct val="100000"/>
              </a:lnSpc>
              <a:spcBef>
                <a:spcPts val="0"/>
              </a:spcBef>
              <a:spcAft>
                <a:spcPts val="0"/>
              </a:spcAft>
              <a:buNone/>
            </a:pPr>
            <a:endParaRPr sz="1500" b="0" i="0" u="none" strike="noStrike" cap="none" dirty="0">
              <a:solidFill>
                <a:srgbClr val="000000"/>
              </a:solidFill>
              <a:latin typeface="Arial"/>
              <a:ea typeface="Arial"/>
              <a:cs typeface="Arial"/>
              <a:sym typeface="Arial"/>
            </a:endParaRPr>
          </a:p>
        </p:txBody>
      </p:sp>
      <p:sp>
        <p:nvSpPr>
          <p:cNvPr id="295" name="Google Shape;295;p2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02" name="Google Shape;102;p3"/>
          <p:cNvSpPr txBox="1">
            <a:spLocks noGrp="1"/>
          </p:cNvSpPr>
          <p:nvPr>
            <p:ph type="title"/>
          </p:nvPr>
        </p:nvSpPr>
        <p:spPr>
          <a:xfrm>
            <a:off x="609600" y="12319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Revelación</a:t>
            </a:r>
          </a:p>
        </p:txBody>
      </p:sp>
      <p:sp>
        <p:nvSpPr>
          <p:cNvPr id="103" name="Google Shape;103;p3"/>
          <p:cNvSpPr txBox="1">
            <a:spLocks noGrp="1"/>
          </p:cNvSpPr>
          <p:nvPr>
            <p:ph type="body" idx="1"/>
          </p:nvPr>
        </p:nvSpPr>
        <p:spPr>
          <a:xfrm>
            <a:off x="838200" y="2171700"/>
            <a:ext cx="7467600" cy="331470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s-US" dirty="0"/>
              <a:t>La revelación del estado del VIH es una decisión difícil para los clientes.</a:t>
            </a:r>
          </a:p>
          <a:p>
            <a:pPr marL="0" lvl="0" indent="0" algn="l" rtl="0">
              <a:lnSpc>
                <a:spcPct val="100000"/>
              </a:lnSpc>
              <a:spcBef>
                <a:spcPts val="300"/>
              </a:spcBef>
              <a:spcAft>
                <a:spcPts val="0"/>
              </a:spcAft>
              <a:buClr>
                <a:srgbClr val="C00000"/>
              </a:buClr>
              <a:buSzPts val="2000"/>
              <a:buNone/>
            </a:pPr>
            <a:endParaRPr dirty="0"/>
          </a:p>
          <a:p>
            <a:pPr marL="257175" lvl="0" indent="-257175" algn="l" rtl="0">
              <a:lnSpc>
                <a:spcPct val="100000"/>
              </a:lnSpc>
              <a:spcBef>
                <a:spcPts val="300"/>
              </a:spcBef>
              <a:spcAft>
                <a:spcPts val="0"/>
              </a:spcAft>
              <a:buClr>
                <a:srgbClr val="C00000"/>
              </a:buClr>
              <a:buSzPts val="2000"/>
              <a:buChar char="▪"/>
            </a:pPr>
            <a:r>
              <a:rPr lang="es-US" dirty="0"/>
              <a:t>La revelación es personal y privada. </a:t>
            </a:r>
            <a:br>
              <a:rPr lang="es-US" dirty="0"/>
            </a:br>
            <a:r>
              <a:rPr lang="es-US" dirty="0"/>
              <a:t>Es una elección; sin embargo, existen:</a:t>
            </a:r>
          </a:p>
          <a:p>
            <a:pPr marL="557213" lvl="1" indent="-214312" algn="l" rtl="0">
              <a:lnSpc>
                <a:spcPct val="100000"/>
              </a:lnSpc>
              <a:spcBef>
                <a:spcPts val="300"/>
              </a:spcBef>
              <a:spcAft>
                <a:spcPts val="0"/>
              </a:spcAft>
              <a:buClr>
                <a:srgbClr val="C00000"/>
              </a:buClr>
              <a:buSzPts val="2000"/>
              <a:buChar char="▪"/>
            </a:pPr>
            <a:r>
              <a:rPr lang="es-US" sz="2400" dirty="0"/>
              <a:t>Riesgos y beneficios</a:t>
            </a:r>
          </a:p>
          <a:p>
            <a:pPr marL="557213" lvl="1" indent="-214312" algn="l" rtl="0">
              <a:lnSpc>
                <a:spcPct val="100000"/>
              </a:lnSpc>
              <a:spcBef>
                <a:spcPts val="300"/>
              </a:spcBef>
              <a:spcAft>
                <a:spcPts val="0"/>
              </a:spcAft>
              <a:buClr>
                <a:srgbClr val="C00000"/>
              </a:buClr>
              <a:buSzPts val="2000"/>
              <a:buChar char="▪"/>
            </a:pPr>
            <a:r>
              <a:rPr lang="es-US" sz="2400" dirty="0"/>
              <a:t>Efecto en otros</a:t>
            </a:r>
          </a:p>
          <a:p>
            <a:pPr marL="557213" lvl="1" indent="-214312" algn="l" rtl="0">
              <a:lnSpc>
                <a:spcPct val="100000"/>
              </a:lnSpc>
              <a:spcBef>
                <a:spcPts val="300"/>
              </a:spcBef>
              <a:spcAft>
                <a:spcPts val="0"/>
              </a:spcAft>
              <a:buClr>
                <a:srgbClr val="C00000"/>
              </a:buClr>
              <a:buSzPts val="2000"/>
              <a:buChar char="▪"/>
            </a:pPr>
            <a:r>
              <a:rPr lang="es-US" sz="2400" dirty="0"/>
              <a:t>Efecto en uno mismo</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04" name="Google Shape;104;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 name="Google Shape;105;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12" name="Google Shape;112;p4"/>
          <p:cNvSpPr txBox="1">
            <a:spLocks noGrp="1"/>
          </p:cNvSpPr>
          <p:nvPr>
            <p:ph type="title"/>
          </p:nvPr>
        </p:nvSpPr>
        <p:spPr>
          <a:xfrm>
            <a:off x="609600" y="12287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La revelación es un continuo</a:t>
            </a:r>
          </a:p>
        </p:txBody>
      </p:sp>
      <p:sp>
        <p:nvSpPr>
          <p:cNvPr id="113" name="Google Shape;113;p4"/>
          <p:cNvSpPr txBox="1">
            <a:spLocks noGrp="1"/>
          </p:cNvSpPr>
          <p:nvPr>
            <p:ph type="body" idx="1"/>
          </p:nvPr>
        </p:nvSpPr>
        <p:spPr>
          <a:xfrm>
            <a:off x="914400" y="1914525"/>
            <a:ext cx="7100888" cy="257175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s-US" sz="2200" dirty="0"/>
              <a:t>Autorrevelación: revelar algo sobre nosotros </a:t>
            </a:r>
            <a:br>
              <a:rPr lang="es-US" sz="2200" dirty="0"/>
            </a:br>
            <a:r>
              <a:rPr lang="es-US" sz="2200" dirty="0"/>
              <a:t>que no es evidente</a:t>
            </a:r>
          </a:p>
          <a:p>
            <a:pPr marL="0" lvl="0" indent="0" algn="l" rtl="0">
              <a:lnSpc>
                <a:spcPct val="100000"/>
              </a:lnSpc>
              <a:spcBef>
                <a:spcPts val="300"/>
              </a:spcBef>
              <a:spcAft>
                <a:spcPts val="0"/>
              </a:spcAft>
              <a:buClr>
                <a:srgbClr val="C00000"/>
              </a:buClr>
              <a:buSzPts val="2000"/>
              <a:buNone/>
            </a:pPr>
            <a:endParaRPr sz="2200" dirty="0"/>
          </a:p>
          <a:p>
            <a:pPr marL="257175" lvl="0" indent="-257175" algn="l" rtl="0">
              <a:lnSpc>
                <a:spcPct val="100000"/>
              </a:lnSpc>
              <a:spcBef>
                <a:spcPts val="300"/>
              </a:spcBef>
              <a:spcAft>
                <a:spcPts val="0"/>
              </a:spcAft>
              <a:buClr>
                <a:srgbClr val="C00000"/>
              </a:buClr>
              <a:buSzPts val="2000"/>
              <a:buChar char="▪"/>
            </a:pPr>
            <a:r>
              <a:rPr lang="es-US" sz="2200" dirty="0"/>
              <a:t>Las decisiones de autorrevelación varían según </a:t>
            </a:r>
            <a:br>
              <a:rPr lang="es-US" sz="2200" dirty="0"/>
            </a:br>
            <a:r>
              <a:rPr lang="es-US" sz="2200" dirty="0"/>
              <a:t>las circunstancias</a:t>
            </a:r>
          </a:p>
          <a:p>
            <a:pPr marL="0" lvl="0" indent="0" algn="l" rtl="0">
              <a:lnSpc>
                <a:spcPct val="100000"/>
              </a:lnSpc>
              <a:spcBef>
                <a:spcPts val="300"/>
              </a:spcBef>
              <a:spcAft>
                <a:spcPts val="0"/>
              </a:spcAft>
              <a:buClr>
                <a:srgbClr val="C00000"/>
              </a:buClr>
              <a:buSzPts val="2000"/>
              <a:buNone/>
            </a:pPr>
            <a:endParaRPr sz="2200" dirty="0"/>
          </a:p>
          <a:p>
            <a:pPr marL="257175" lvl="0" indent="-257175" algn="l" rtl="0">
              <a:lnSpc>
                <a:spcPct val="100000"/>
              </a:lnSpc>
              <a:spcBef>
                <a:spcPts val="300"/>
              </a:spcBef>
              <a:spcAft>
                <a:spcPts val="0"/>
              </a:spcAft>
              <a:buClr>
                <a:srgbClr val="C00000"/>
              </a:buClr>
              <a:buSzPts val="2000"/>
              <a:buChar char="▪"/>
            </a:pPr>
            <a:r>
              <a:rPr lang="es-US" sz="2200" dirty="0"/>
              <a:t>Los resultados de la autorrevelación también varían</a:t>
            </a:r>
          </a:p>
          <a:p>
            <a:pPr marL="0" lvl="0" indent="0" algn="l" rtl="0">
              <a:lnSpc>
                <a:spcPct val="100000"/>
              </a:lnSpc>
              <a:spcBef>
                <a:spcPts val="300"/>
              </a:spcBef>
              <a:spcAft>
                <a:spcPts val="0"/>
              </a:spcAft>
              <a:buClr>
                <a:srgbClr val="C00000"/>
              </a:buClr>
              <a:buSzPts val="2000"/>
              <a:buNone/>
            </a:pPr>
            <a:endParaRPr sz="2200" dirty="0"/>
          </a:p>
          <a:p>
            <a:pPr marL="257175" lvl="0" indent="-257175" algn="l" rtl="0">
              <a:lnSpc>
                <a:spcPct val="100000"/>
              </a:lnSpc>
              <a:spcBef>
                <a:spcPts val="300"/>
              </a:spcBef>
              <a:spcAft>
                <a:spcPts val="0"/>
              </a:spcAft>
              <a:buClr>
                <a:srgbClr val="C00000"/>
              </a:buClr>
              <a:buSzPts val="2000"/>
              <a:buChar char="▪"/>
            </a:pPr>
            <a:r>
              <a:rPr lang="es-US" sz="2200" dirty="0"/>
              <a:t>No existe una guía perfecta para revelar el estado</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14" name="Google Shape;114;p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5" name="Google Shape;115;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0" y="29718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s-US" b="1">
                <a:latin typeface="Arial"/>
                <a:ea typeface="Arial"/>
                <a:cs typeface="Arial"/>
                <a:sym typeface="Arial"/>
              </a:rPr>
              <a:t>ACTIVIDAD: </a:t>
            </a:r>
            <a:br>
              <a:rPr lang="es-US" b="1">
                <a:latin typeface="Arial"/>
                <a:ea typeface="Arial"/>
                <a:cs typeface="Arial"/>
                <a:sym typeface="Arial"/>
              </a:rPr>
            </a:br>
            <a:r>
              <a:rPr lang="es-US" b="1">
                <a:latin typeface="Arial"/>
                <a:ea typeface="Arial"/>
                <a:cs typeface="Arial"/>
                <a:sym typeface="Arial"/>
              </a:rPr>
              <a:t>LOS RIESGOS Y BENEFICIOS DE LA REVELACIÓN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28" name="Google Shape;128;p6"/>
          <p:cNvSpPr txBox="1">
            <a:spLocks noGrp="1"/>
          </p:cNvSpPr>
          <p:nvPr>
            <p:ph type="title"/>
          </p:nvPr>
        </p:nvSpPr>
        <p:spPr>
          <a:xfrm>
            <a:off x="609600" y="9810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Revelación del VIH: beneficios</a:t>
            </a:r>
          </a:p>
        </p:txBody>
      </p:sp>
      <p:sp>
        <p:nvSpPr>
          <p:cNvPr id="129" name="Google Shape;129;p6"/>
          <p:cNvSpPr txBox="1">
            <a:spLocks noGrp="1"/>
          </p:cNvSpPr>
          <p:nvPr>
            <p:ph type="body" idx="1"/>
          </p:nvPr>
        </p:nvSpPr>
        <p:spPr>
          <a:xfrm>
            <a:off x="609600" y="1481139"/>
            <a:ext cx="8205788" cy="398145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s-US" sz="1800" dirty="0"/>
              <a:t>Alienta a una persona a ser abierta (libre) para recibir apoyo confiable.</a:t>
            </a:r>
          </a:p>
          <a:p>
            <a:pPr marL="257175" lvl="0" indent="-257175" algn="l" rtl="0">
              <a:lnSpc>
                <a:spcPct val="100000"/>
              </a:lnSpc>
              <a:spcBef>
                <a:spcPts val="300"/>
              </a:spcBef>
              <a:spcAft>
                <a:spcPts val="0"/>
              </a:spcAft>
              <a:buClr>
                <a:srgbClr val="C00000"/>
              </a:buClr>
              <a:buSzPts val="2000"/>
              <a:buChar char="▪"/>
            </a:pPr>
            <a:r>
              <a:rPr lang="es-US" sz="1800" dirty="0"/>
              <a:t>Permite que una persona mantenga informados a sus amigos y seres queridos sobre temas importantes para ellos.</a:t>
            </a:r>
          </a:p>
          <a:p>
            <a:pPr marL="257175" lvl="0" indent="-257175" algn="l" rtl="0">
              <a:lnSpc>
                <a:spcPct val="100000"/>
              </a:lnSpc>
              <a:spcBef>
                <a:spcPts val="300"/>
              </a:spcBef>
              <a:spcAft>
                <a:spcPts val="0"/>
              </a:spcAft>
              <a:buClr>
                <a:srgbClr val="C00000"/>
              </a:buClr>
              <a:buSzPts val="2000"/>
              <a:buChar char="▪"/>
            </a:pPr>
            <a:r>
              <a:rPr lang="es-US" sz="1800" dirty="0"/>
              <a:t>Reduce la ansiedad, el miedo y la preocupación.</a:t>
            </a:r>
          </a:p>
          <a:p>
            <a:pPr marL="257175" lvl="0" indent="-257175" algn="l" rtl="0">
              <a:lnSpc>
                <a:spcPct val="100000"/>
              </a:lnSpc>
              <a:spcBef>
                <a:spcPts val="300"/>
              </a:spcBef>
              <a:spcAft>
                <a:spcPts val="0"/>
              </a:spcAft>
              <a:buClr>
                <a:srgbClr val="C00000"/>
              </a:buClr>
              <a:buSzPts val="2000"/>
              <a:buChar char="▪"/>
            </a:pPr>
            <a:r>
              <a:rPr lang="es-US" sz="1800" dirty="0"/>
              <a:t>Ayuda a una persona a sentirse mejor consigo misma.</a:t>
            </a:r>
          </a:p>
          <a:p>
            <a:pPr marL="257175" lvl="0" indent="-257175" algn="l" rtl="0">
              <a:lnSpc>
                <a:spcPct val="100000"/>
              </a:lnSpc>
              <a:spcBef>
                <a:spcPts val="300"/>
              </a:spcBef>
              <a:spcAft>
                <a:spcPts val="0"/>
              </a:spcAft>
              <a:buClr>
                <a:srgbClr val="C00000"/>
              </a:buClr>
              <a:buSzPts val="2000"/>
              <a:buChar char="▪"/>
            </a:pPr>
            <a:r>
              <a:rPr lang="es-US" sz="1800" dirty="0"/>
              <a:t>Ayuda a una persona a ser más auténtica con las personas en las </a:t>
            </a:r>
            <a:br>
              <a:rPr lang="es-US" sz="1800" dirty="0"/>
            </a:br>
            <a:r>
              <a:rPr lang="es-US" sz="1800" dirty="0"/>
              <a:t>que confía.</a:t>
            </a:r>
          </a:p>
          <a:p>
            <a:pPr marL="257175" lvl="0" indent="-257175" algn="l" rtl="0">
              <a:lnSpc>
                <a:spcPct val="100000"/>
              </a:lnSpc>
              <a:spcBef>
                <a:spcPts val="300"/>
              </a:spcBef>
              <a:spcAft>
                <a:spcPts val="0"/>
              </a:spcAft>
              <a:buClr>
                <a:srgbClr val="C00000"/>
              </a:buClr>
              <a:buSzPts val="2000"/>
              <a:buChar char="▪"/>
            </a:pPr>
            <a:r>
              <a:rPr lang="es-US" sz="1800" dirty="0"/>
              <a:t>Disminuye la necesidad de ser reservado (p. ej., ocultar medicamentos), </a:t>
            </a:r>
            <a:br>
              <a:rPr lang="es-US" sz="1800" dirty="0"/>
            </a:br>
            <a:r>
              <a:rPr lang="es-US" sz="1800" dirty="0"/>
              <a:t>lo que les permite recibir apoyo (p. ej., para el cumplimiento del tratamiento).</a:t>
            </a:r>
          </a:p>
          <a:p>
            <a:pPr marL="257175" lvl="0" indent="-257175" algn="l" rtl="0">
              <a:lnSpc>
                <a:spcPct val="100000"/>
              </a:lnSpc>
              <a:spcBef>
                <a:spcPts val="300"/>
              </a:spcBef>
              <a:spcAft>
                <a:spcPts val="0"/>
              </a:spcAft>
              <a:buClr>
                <a:srgbClr val="C00000"/>
              </a:buClr>
              <a:buSzPts val="2000"/>
              <a:buChar char="▪"/>
            </a:pPr>
            <a:r>
              <a:rPr lang="es-US" sz="1800" dirty="0"/>
              <a:t>Ayuda a reducir el estigma asociado con el VIH.</a:t>
            </a:r>
          </a:p>
          <a:p>
            <a:pPr marL="257175" lvl="0" indent="-257175" algn="l" rtl="0">
              <a:lnSpc>
                <a:spcPct val="100000"/>
              </a:lnSpc>
              <a:spcBef>
                <a:spcPts val="300"/>
              </a:spcBef>
              <a:spcAft>
                <a:spcPts val="0"/>
              </a:spcAft>
              <a:buClr>
                <a:srgbClr val="C00000"/>
              </a:buClr>
              <a:buSzPts val="2000"/>
              <a:buChar char="▪"/>
            </a:pPr>
            <a:r>
              <a:rPr lang="es-US" sz="1800" dirty="0"/>
              <a:t>Fomenta la comunidad con otras personas que viven con el VIH.</a:t>
            </a:r>
          </a:p>
          <a:p>
            <a:pPr marL="257175" lvl="0" indent="-257175" algn="l" rtl="0">
              <a:lnSpc>
                <a:spcPct val="100000"/>
              </a:lnSpc>
              <a:spcBef>
                <a:spcPts val="300"/>
              </a:spcBef>
              <a:spcAft>
                <a:spcPts val="0"/>
              </a:spcAft>
              <a:buClr>
                <a:srgbClr val="C00000"/>
              </a:buClr>
              <a:buSzPts val="2000"/>
              <a:buChar char="▪"/>
            </a:pPr>
            <a:r>
              <a:rPr lang="es-US" sz="1800" dirty="0"/>
              <a:t>Reduce el estrés mental.</a:t>
            </a:r>
          </a:p>
          <a:p>
            <a:pPr marL="257175" lvl="0" indent="-257175" algn="l" rtl="0">
              <a:lnSpc>
                <a:spcPct val="100000"/>
              </a:lnSpc>
              <a:spcBef>
                <a:spcPts val="300"/>
              </a:spcBef>
              <a:spcAft>
                <a:spcPts val="0"/>
              </a:spcAft>
              <a:buClr>
                <a:srgbClr val="C00000"/>
              </a:buClr>
              <a:buSzPts val="2000"/>
              <a:buChar char="▪"/>
            </a:pPr>
            <a:r>
              <a:rPr lang="es-US" sz="1800" dirty="0"/>
              <a:t>Cumple con las leyes de revelación legal para algunos estados.</a:t>
            </a:r>
          </a:p>
          <a:p>
            <a:pPr marL="0" lvl="0" indent="0" algn="l" rtl="0">
              <a:lnSpc>
                <a:spcPct val="100000"/>
              </a:lnSpc>
              <a:spcBef>
                <a:spcPts val="360"/>
              </a:spcBef>
              <a:spcAft>
                <a:spcPts val="0"/>
              </a:spcAft>
              <a:buClr>
                <a:srgbClr val="CC0000"/>
              </a:buClr>
              <a:buSzPts val="2400"/>
              <a:buNone/>
            </a:pP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30" name="Google Shape;130;p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31" name="Google Shape;131;p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38" name="Google Shape;138;p7"/>
          <p:cNvSpPr txBox="1">
            <a:spLocks noGrp="1"/>
          </p:cNvSpPr>
          <p:nvPr>
            <p:ph type="title"/>
          </p:nvPr>
        </p:nvSpPr>
        <p:spPr>
          <a:xfrm>
            <a:off x="609600" y="9810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Revelación del VIH: riesgos</a:t>
            </a:r>
          </a:p>
        </p:txBody>
      </p:sp>
      <p:sp>
        <p:nvSpPr>
          <p:cNvPr id="139" name="Google Shape;139;p7"/>
          <p:cNvSpPr txBox="1">
            <a:spLocks noGrp="1"/>
          </p:cNvSpPr>
          <p:nvPr>
            <p:ph type="body" idx="1"/>
          </p:nvPr>
        </p:nvSpPr>
        <p:spPr>
          <a:xfrm>
            <a:off x="609600" y="1657350"/>
            <a:ext cx="8153400" cy="3981450"/>
          </a:xfrm>
          <a:prstGeom prst="rect">
            <a:avLst/>
          </a:prstGeom>
          <a:noFill/>
          <a:ln>
            <a:noFill/>
          </a:ln>
        </p:spPr>
        <p:txBody>
          <a:bodyPr spcFirstLastPara="1" wrap="square" lIns="68550" tIns="34275" rIns="68550" bIns="34275" anchor="t" anchorCtr="0">
            <a:noAutofit/>
          </a:bodyPr>
          <a:lstStyle/>
          <a:p>
            <a:pPr marL="175022" lvl="0" indent="-175022" algn="l" rtl="0">
              <a:lnSpc>
                <a:spcPct val="100000"/>
              </a:lnSpc>
              <a:spcBef>
                <a:spcPts val="0"/>
              </a:spcBef>
              <a:spcAft>
                <a:spcPts val="0"/>
              </a:spcAft>
              <a:buClr>
                <a:srgbClr val="C00000"/>
              </a:buClr>
              <a:buSzPts val="2000"/>
              <a:buChar char="▪"/>
            </a:pPr>
            <a:r>
              <a:rPr lang="es-US" sz="1800" dirty="0"/>
              <a:t>Estigma</a:t>
            </a:r>
          </a:p>
          <a:p>
            <a:pPr marL="175022" lvl="0" indent="-175022" algn="l" rtl="0">
              <a:lnSpc>
                <a:spcPct val="100000"/>
              </a:lnSpc>
              <a:spcBef>
                <a:spcPts val="300"/>
              </a:spcBef>
              <a:spcAft>
                <a:spcPts val="0"/>
              </a:spcAft>
              <a:buClr>
                <a:srgbClr val="C00000"/>
              </a:buClr>
              <a:buSzPts val="2000"/>
              <a:buChar char="▪"/>
            </a:pPr>
            <a:r>
              <a:rPr lang="es-US" sz="1800" dirty="0"/>
              <a:t>Riesgo de discriminación (es decir, efecto en la carrera o la vida personal) </a:t>
            </a:r>
          </a:p>
          <a:p>
            <a:pPr marL="175022" lvl="0" indent="-175022" algn="l" rtl="0">
              <a:lnSpc>
                <a:spcPct val="100000"/>
              </a:lnSpc>
              <a:spcBef>
                <a:spcPts val="300"/>
              </a:spcBef>
              <a:spcAft>
                <a:spcPts val="0"/>
              </a:spcAft>
              <a:buClr>
                <a:srgbClr val="C00000"/>
              </a:buClr>
              <a:buSzPts val="2000"/>
              <a:buChar char="▪"/>
            </a:pPr>
            <a:r>
              <a:rPr lang="es-US" sz="1800" dirty="0"/>
              <a:t>Riesgo de criminalización</a:t>
            </a:r>
          </a:p>
          <a:p>
            <a:pPr marL="175022" lvl="0" indent="-175022" algn="l" rtl="0">
              <a:lnSpc>
                <a:spcPct val="100000"/>
              </a:lnSpc>
              <a:spcBef>
                <a:spcPts val="300"/>
              </a:spcBef>
              <a:spcAft>
                <a:spcPts val="0"/>
              </a:spcAft>
              <a:buClr>
                <a:srgbClr val="C00000"/>
              </a:buClr>
              <a:buSzPts val="2000"/>
              <a:buChar char="▪"/>
            </a:pPr>
            <a:r>
              <a:rPr lang="es-US" sz="1800" dirty="0"/>
              <a:t>Daño emocional o físico</a:t>
            </a:r>
          </a:p>
          <a:p>
            <a:pPr marL="175022" lvl="0" indent="-175022" algn="l" rtl="0">
              <a:lnSpc>
                <a:spcPct val="100000"/>
              </a:lnSpc>
              <a:spcBef>
                <a:spcPts val="300"/>
              </a:spcBef>
              <a:spcAft>
                <a:spcPts val="0"/>
              </a:spcAft>
              <a:buClr>
                <a:srgbClr val="C00000"/>
              </a:buClr>
              <a:buSzPts val="2000"/>
              <a:buChar char="▪"/>
            </a:pPr>
            <a:r>
              <a:rPr lang="es-US" sz="1800" dirty="0"/>
              <a:t>Falta de respeto a la privacidad: miedo a los demás</a:t>
            </a:r>
          </a:p>
          <a:p>
            <a:pPr marL="175022" lvl="0" indent="-175022" algn="l" rtl="0">
              <a:lnSpc>
                <a:spcPct val="100000"/>
              </a:lnSpc>
              <a:spcBef>
                <a:spcPts val="300"/>
              </a:spcBef>
              <a:spcAft>
                <a:spcPts val="0"/>
              </a:spcAft>
              <a:buClr>
                <a:srgbClr val="C00000"/>
              </a:buClr>
              <a:buSzPts val="2000"/>
              <a:buChar char="▪"/>
            </a:pPr>
            <a:r>
              <a:rPr lang="es-US" sz="1800" dirty="0"/>
              <a:t>Rechazo</a:t>
            </a:r>
          </a:p>
          <a:p>
            <a:pPr marL="175022" lvl="0" indent="-175022" algn="l" rtl="0">
              <a:lnSpc>
                <a:spcPct val="100000"/>
              </a:lnSpc>
              <a:spcBef>
                <a:spcPts val="300"/>
              </a:spcBef>
              <a:spcAft>
                <a:spcPts val="0"/>
              </a:spcAft>
              <a:buClr>
                <a:srgbClr val="C00000"/>
              </a:buClr>
              <a:buSzPts val="2000"/>
              <a:buChar char="▪"/>
            </a:pPr>
            <a:r>
              <a:rPr lang="es-US" sz="1800" dirty="0"/>
              <a:t>Falta de una red social fuerte</a:t>
            </a:r>
          </a:p>
          <a:p>
            <a:pPr marL="175022" lvl="0" indent="-175022" algn="l" rtl="0">
              <a:lnSpc>
                <a:spcPct val="100000"/>
              </a:lnSpc>
              <a:spcBef>
                <a:spcPts val="300"/>
              </a:spcBef>
              <a:spcAft>
                <a:spcPts val="0"/>
              </a:spcAft>
              <a:buClr>
                <a:srgbClr val="C00000"/>
              </a:buClr>
              <a:buSzPts val="2000"/>
              <a:buChar char="▪"/>
            </a:pPr>
            <a:r>
              <a:rPr lang="es-US" sz="1800" dirty="0"/>
              <a:t>Sentirse avergonzado, culpable, sucio, juzgado como irresponsable </a:t>
            </a:r>
            <a:br>
              <a:rPr lang="es-US" sz="1800" dirty="0"/>
            </a:br>
            <a:r>
              <a:rPr lang="es-US" sz="1800" dirty="0"/>
              <a:t>(p. ej., no puede protegerse a sí mismo)</a:t>
            </a:r>
          </a:p>
          <a:p>
            <a:pPr marL="175022" lvl="0" indent="-175022" algn="l" rtl="0">
              <a:lnSpc>
                <a:spcPct val="100000"/>
              </a:lnSpc>
              <a:spcBef>
                <a:spcPts val="300"/>
              </a:spcBef>
              <a:spcAft>
                <a:spcPts val="0"/>
              </a:spcAft>
              <a:buClr>
                <a:srgbClr val="C00000"/>
              </a:buClr>
              <a:buSzPts val="2000"/>
              <a:buChar char="▪"/>
            </a:pPr>
            <a:r>
              <a:rPr lang="es-US" sz="1800" dirty="0"/>
              <a:t>Homofobia</a:t>
            </a:r>
          </a:p>
          <a:p>
            <a:pPr marL="175022" lvl="0" indent="-175022" algn="l" rtl="0">
              <a:lnSpc>
                <a:spcPct val="100000"/>
              </a:lnSpc>
              <a:spcBef>
                <a:spcPts val="300"/>
              </a:spcBef>
              <a:spcAft>
                <a:spcPts val="0"/>
              </a:spcAft>
              <a:buClr>
                <a:srgbClr val="C00000"/>
              </a:buClr>
              <a:buSzPts val="2000"/>
              <a:buChar char="▪"/>
            </a:pPr>
            <a:r>
              <a:rPr lang="es-US" sz="1800" dirty="0"/>
              <a:t>Carga para los demás</a:t>
            </a:r>
            <a:br>
              <a:rPr lang="es-US" dirty="0"/>
            </a:br>
            <a:endParaRPr lang="es-US" dirty="0"/>
          </a:p>
          <a:p>
            <a:pPr marL="557213" lvl="1" indent="-128587" algn="l" rtl="0">
              <a:lnSpc>
                <a:spcPct val="100000"/>
              </a:lnSpc>
              <a:spcBef>
                <a:spcPts val="270"/>
              </a:spcBef>
              <a:spcAft>
                <a:spcPts val="0"/>
              </a:spcAft>
              <a:buClr>
                <a:srgbClr val="CC0000"/>
              </a:buClr>
              <a:buSzPts val="1800"/>
              <a:buNone/>
            </a:pPr>
            <a:endParaRPr dirty="0"/>
          </a:p>
        </p:txBody>
      </p:sp>
      <p:sp>
        <p:nvSpPr>
          <p:cNvPr id="140" name="Google Shape;140;p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1" name="Google Shape;141;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48" name="Google Shape;148;p8"/>
          <p:cNvSpPr txBox="1">
            <a:spLocks noGrp="1"/>
          </p:cNvSpPr>
          <p:nvPr>
            <p:ph type="title"/>
          </p:nvPr>
        </p:nvSpPr>
        <p:spPr>
          <a:xfrm>
            <a:off x="609600" y="119499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Etapas de cambio y revelación</a:t>
            </a:r>
          </a:p>
        </p:txBody>
      </p:sp>
      <p:sp>
        <p:nvSpPr>
          <p:cNvPr id="149" name="Google Shape;149;p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150" name="Google Shape;150;p8"/>
          <p:cNvGrpSpPr/>
          <p:nvPr/>
        </p:nvGrpSpPr>
        <p:grpSpPr>
          <a:xfrm>
            <a:off x="3357564" y="2545556"/>
            <a:ext cx="2742010" cy="2526506"/>
            <a:chOff x="2820225" y="891450"/>
            <a:chExt cx="3175200" cy="3175200"/>
          </a:xfrm>
        </p:grpSpPr>
        <p:sp>
          <p:nvSpPr>
            <p:cNvPr id="151" name="Google Shape;151;p8"/>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2" name="Google Shape;152;p8"/>
            <p:cNvSpPr/>
            <p:nvPr/>
          </p:nvSpPr>
          <p:spPr>
            <a:xfrm rot="10800000">
              <a:off x="3175023" y="1179900"/>
              <a:ext cx="450600" cy="450600"/>
            </a:xfrm>
            <a:prstGeom prst="rtTriangle">
              <a:avLst/>
            </a:prstGeom>
            <a:solidFill>
              <a:srgbClr val="EDA29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153" name="Google Shape;153;p8"/>
          <p:cNvSpPr/>
          <p:nvPr/>
        </p:nvSpPr>
        <p:spPr>
          <a:xfrm>
            <a:off x="3949303" y="2143521"/>
            <a:ext cx="2483450" cy="60086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a:solidFill>
                  <a:srgbClr val="FFFFFF"/>
                </a:solidFill>
                <a:latin typeface="Roboto"/>
                <a:ea typeface="Roboto"/>
                <a:cs typeface="Roboto"/>
                <a:sym typeface="Roboto"/>
              </a:rPr>
              <a:t>Precontemplación	</a:t>
            </a:r>
          </a:p>
        </p:txBody>
      </p:sp>
      <p:sp>
        <p:nvSpPr>
          <p:cNvPr id="154" name="Google Shape;154;p8"/>
          <p:cNvSpPr/>
          <p:nvPr/>
        </p:nvSpPr>
        <p:spPr>
          <a:xfrm>
            <a:off x="2171700" y="3151583"/>
            <a:ext cx="2171700" cy="575072"/>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dirty="0">
                <a:solidFill>
                  <a:srgbClr val="FFFFFF"/>
                </a:solidFill>
                <a:latin typeface="Roboto"/>
                <a:ea typeface="Roboto"/>
                <a:cs typeface="Roboto"/>
                <a:sym typeface="Roboto"/>
              </a:rPr>
              <a:t>Reconsideración (recaída)</a:t>
            </a:r>
          </a:p>
        </p:txBody>
      </p:sp>
      <p:sp>
        <p:nvSpPr>
          <p:cNvPr id="155" name="Google Shape;155;p8"/>
          <p:cNvSpPr/>
          <p:nvPr/>
        </p:nvSpPr>
        <p:spPr>
          <a:xfrm>
            <a:off x="5072062" y="3964780"/>
            <a:ext cx="1900238" cy="390525"/>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a:solidFill>
                  <a:srgbClr val="FFFFFF"/>
                </a:solidFill>
                <a:latin typeface="Roboto"/>
                <a:ea typeface="Roboto"/>
                <a:cs typeface="Roboto"/>
                <a:sym typeface="Roboto"/>
              </a:rPr>
              <a:t>Preparación</a:t>
            </a:r>
          </a:p>
        </p:txBody>
      </p:sp>
      <p:sp>
        <p:nvSpPr>
          <p:cNvPr id="156" name="Google Shape;156;p8"/>
          <p:cNvSpPr/>
          <p:nvPr/>
        </p:nvSpPr>
        <p:spPr>
          <a:xfrm>
            <a:off x="3949303" y="4691061"/>
            <a:ext cx="1365647" cy="35837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a:solidFill>
                  <a:srgbClr val="FFFFFF"/>
                </a:solidFill>
                <a:latin typeface="Roboto"/>
                <a:ea typeface="Roboto"/>
                <a:cs typeface="Roboto"/>
                <a:sym typeface="Roboto"/>
              </a:rPr>
              <a:t>Acción</a:t>
            </a:r>
          </a:p>
        </p:txBody>
      </p:sp>
      <p:sp>
        <p:nvSpPr>
          <p:cNvPr id="157" name="Google Shape;157;p8"/>
          <p:cNvSpPr/>
          <p:nvPr/>
        </p:nvSpPr>
        <p:spPr>
          <a:xfrm>
            <a:off x="5072062" y="3223021"/>
            <a:ext cx="1900238" cy="389334"/>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a:solidFill>
                  <a:srgbClr val="FFFFFF"/>
                </a:solidFill>
                <a:latin typeface="Roboto"/>
                <a:ea typeface="Roboto"/>
                <a:cs typeface="Roboto"/>
                <a:sym typeface="Roboto"/>
              </a:rPr>
              <a:t>Contemplación</a:t>
            </a:r>
          </a:p>
        </p:txBody>
      </p:sp>
      <p:sp>
        <p:nvSpPr>
          <p:cNvPr id="158" name="Google Shape;158;p8"/>
          <p:cNvSpPr/>
          <p:nvPr/>
        </p:nvSpPr>
        <p:spPr>
          <a:xfrm>
            <a:off x="2314576" y="3964780"/>
            <a:ext cx="2028826" cy="39647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s-US" sz="1875" b="0" i="0" u="none" strike="noStrike" cap="none" dirty="0">
                <a:solidFill>
                  <a:srgbClr val="FFFFFF"/>
                </a:solidFill>
                <a:latin typeface="Roboto"/>
                <a:ea typeface="Roboto"/>
                <a:cs typeface="Roboto"/>
                <a:sym typeface="Roboto"/>
              </a:rPr>
              <a:t>Mantenimiento</a:t>
            </a:r>
          </a:p>
        </p:txBody>
      </p:sp>
      <p:sp>
        <p:nvSpPr>
          <p:cNvPr id="159" name="Google Shape;159;p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a:solidFill>
                  <a:srgbClr val="FFFFFF"/>
                </a:solidFill>
              </a:rPr>
              <a:t>Cómo apoyar a los clientes con la revelación</a:t>
            </a:r>
          </a:p>
        </p:txBody>
      </p:sp>
      <p:sp>
        <p:nvSpPr>
          <p:cNvPr id="166" name="Google Shape;166;p9"/>
          <p:cNvSpPr txBox="1">
            <a:spLocks noGrp="1"/>
          </p:cNvSpPr>
          <p:nvPr>
            <p:ph type="title"/>
          </p:nvPr>
        </p:nvSpPr>
        <p:spPr>
          <a:xfrm>
            <a:off x="609600" y="12192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s-US" b="1"/>
              <a:t>Pautas generales para decirles a los demás que eres VIH positivo</a:t>
            </a:r>
          </a:p>
        </p:txBody>
      </p:sp>
      <p:sp>
        <p:nvSpPr>
          <p:cNvPr id="167" name="Google Shape;167;p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8" name="Google Shape;168;p9"/>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Cómo apoyar a los clientes con la revelación </a:t>
            </a:r>
          </a:p>
        </p:txBody>
      </p:sp>
      <p:pic>
        <p:nvPicPr>
          <p:cNvPr id="169" name="Google Shape;169;p9"/>
          <p:cNvPicPr preferRelativeResize="0"/>
          <p:nvPr/>
        </p:nvPicPr>
        <p:blipFill rotWithShape="1">
          <a:blip r:embed="rId3">
            <a:alphaModFix/>
          </a:blip>
          <a:srcRect/>
          <a:stretch/>
        </p:blipFill>
        <p:spPr>
          <a:xfrm>
            <a:off x="2828925" y="2266950"/>
            <a:ext cx="4714875" cy="31432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4046</Words>
  <Application>Microsoft Office PowerPoint</Application>
  <PresentationFormat>Presentación en pantalla (4:3)</PresentationFormat>
  <Paragraphs>305</Paragraphs>
  <Slides>22</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Roboto</vt:lpstr>
      <vt:lpstr>Noto Sans Symbols</vt:lpstr>
      <vt:lpstr>Times New Roman</vt:lpstr>
      <vt:lpstr>Blank Presentation</vt:lpstr>
      <vt:lpstr>Cómo apoyar a los clientes con la revelación</vt:lpstr>
      <vt:lpstr>Objetivos</vt:lpstr>
      <vt:lpstr>Revelación</vt:lpstr>
      <vt:lpstr>La revelación es un continuo</vt:lpstr>
      <vt:lpstr>ACTIVIDAD:  LOS RIESGOS Y BENEFICIOS DE LA REVELACIÓN</vt:lpstr>
      <vt:lpstr>Revelación del VIH: beneficios</vt:lpstr>
      <vt:lpstr>Revelación del VIH: riesgos</vt:lpstr>
      <vt:lpstr>Etapas de cambio y revelación</vt:lpstr>
      <vt:lpstr>Pautas generales para decirles a los demás que eres VIH positivo</vt:lpstr>
      <vt:lpstr>Consejos para la revelación: preparación, acción y comportamiento</vt:lpstr>
      <vt:lpstr>Consejos para la divulgación (continuación)</vt:lpstr>
      <vt:lpstr>Consejos y consideraciones sobre el cuidado personal</vt:lpstr>
      <vt:lpstr>Las CHW y el cuidado personal</vt:lpstr>
      <vt:lpstr>Consejos y consideraciones para las CHW al trabajar con clientes en torno a la divulgación</vt:lpstr>
      <vt:lpstr>Presentación de PowerPoint</vt:lpstr>
      <vt:lpstr>¿Cómo puede una CHW ayudar a este cliente? </vt:lpstr>
      <vt:lpstr>Duelo y revelación del VIH</vt:lpstr>
      <vt:lpstr>Contratransferencia y revelación</vt:lpstr>
      <vt:lpstr>Escenarios posibles: revelación del VIH</vt:lpstr>
      <vt:lpstr>¿Cuál es su nivel de confianza para apoyar las decisiones de revelación de los clientes?</vt:lpstr>
      <vt:lpstr>Resumen</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Clients with Disclosure</dc:title>
  <dc:creator>LaTrischa Miles</dc:creator>
  <cp:lastModifiedBy>DS1</cp:lastModifiedBy>
  <cp:revision>6</cp:revision>
  <dcterms:modified xsi:type="dcterms:W3CDTF">2020-05-05T17:30:25Z</dcterms:modified>
</cp:coreProperties>
</file>