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Masters/slideMaster44.xml" ContentType="application/vnd.openxmlformats-officedocument.presentationml.slideMaster+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43.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diagrams/layout1.xml" ContentType="application/vnd.openxmlformats-officedocument.drawingml.diagram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2.xml" ContentType="application/vnd.openxmlformats-officedocument.theme+xml"/>
  <Override PartName="/ppt/slideLayouts/slideLayout18.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theme/theme37.xml" ContentType="application/vnd.openxmlformats-officedocument.theme+xml"/>
  <Override PartName="/ppt/theme/theme48.xml" ContentType="application/vnd.openxmlformats-officedocument.them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40.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Masters/slideMaster28.xml" ContentType="application/vnd.openxmlformats-officedocument.presentationml.slideMaster+xml"/>
  <Override PartName="/ppt/slideMasters/slideMaster46.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49.xml" ContentType="application/vnd.openxmlformats-officedocument.them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Masters/slideMaster24.xml" ContentType="application/vnd.openxmlformats-officedocument.presentationml.slideMaster+xml"/>
  <Override PartName="/ppt/slideMasters/slideMaster42.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Layouts/slideLayout40.xml" ContentType="application/vnd.openxmlformats-officedocument.presentationml.slideLayout+xml"/>
  <Override PartName="/ppt/theme/theme45.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Masters/slideMaster47.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39.xml" ContentType="application/vnd.openxmlformats-officedocument.theme+xml"/>
  <Override PartName="/ppt/diagrams/quickStyle1.xml" ContentType="application/vnd.openxmlformats-officedocument.drawingml.diagramStyle+xml"/>
  <Override PartName="/ppt/notesSlides/notesSlide37.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46.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3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theme/theme24.xml" ContentType="application/vnd.openxmlformats-officedocument.theme+xml"/>
  <Override PartName="/ppt/theme/theme42.xml" ContentType="application/vnd.openxmlformats-officedocument.them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37.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theme/theme44.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theme/theme2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3" r:id="rId2"/>
    <p:sldMasterId id="2147483725" r:id="rId3"/>
    <p:sldMasterId id="2147483727" r:id="rId4"/>
    <p:sldMasterId id="2147483729" r:id="rId5"/>
    <p:sldMasterId id="2147483731" r:id="rId6"/>
    <p:sldMasterId id="2147483733" r:id="rId7"/>
    <p:sldMasterId id="2147483735" r:id="rId8"/>
    <p:sldMasterId id="2147483737" r:id="rId9"/>
    <p:sldMasterId id="2147483739" r:id="rId10"/>
    <p:sldMasterId id="2147483741" r:id="rId11"/>
    <p:sldMasterId id="2147483743" r:id="rId12"/>
    <p:sldMasterId id="2147483745" r:id="rId13"/>
    <p:sldMasterId id="2147483747" r:id="rId14"/>
    <p:sldMasterId id="2147483749" r:id="rId15"/>
    <p:sldMasterId id="2147483751" r:id="rId16"/>
    <p:sldMasterId id="2147483753" r:id="rId17"/>
    <p:sldMasterId id="2147483755" r:id="rId18"/>
    <p:sldMasterId id="2147483757" r:id="rId19"/>
    <p:sldMasterId id="2147483759" r:id="rId20"/>
    <p:sldMasterId id="2147483761" r:id="rId21"/>
    <p:sldMasterId id="2147483763" r:id="rId22"/>
    <p:sldMasterId id="2147483765" r:id="rId23"/>
    <p:sldMasterId id="2147483767" r:id="rId24"/>
    <p:sldMasterId id="2147483769" r:id="rId25"/>
    <p:sldMasterId id="2147483771" r:id="rId26"/>
    <p:sldMasterId id="2147483773" r:id="rId27"/>
    <p:sldMasterId id="2147483775" r:id="rId28"/>
    <p:sldMasterId id="2147483777" r:id="rId29"/>
    <p:sldMasterId id="2147483779" r:id="rId30"/>
    <p:sldMasterId id="2147483781" r:id="rId31"/>
    <p:sldMasterId id="2147483783" r:id="rId32"/>
    <p:sldMasterId id="2147483785" r:id="rId33"/>
    <p:sldMasterId id="2147483787" r:id="rId34"/>
    <p:sldMasterId id="2147483789" r:id="rId35"/>
    <p:sldMasterId id="2147483791" r:id="rId36"/>
    <p:sldMasterId id="2147483793" r:id="rId37"/>
    <p:sldMasterId id="2147483795" r:id="rId38"/>
    <p:sldMasterId id="2147483797" r:id="rId39"/>
    <p:sldMasterId id="2147483799" r:id="rId40"/>
    <p:sldMasterId id="2147483801" r:id="rId41"/>
    <p:sldMasterId id="2147483803" r:id="rId42"/>
    <p:sldMasterId id="2147483805" r:id="rId43"/>
    <p:sldMasterId id="2147483807" r:id="rId44"/>
    <p:sldMasterId id="2147483809" r:id="rId45"/>
    <p:sldMasterId id="2147483811" r:id="rId46"/>
    <p:sldMasterId id="2147483813" r:id="rId47"/>
    <p:sldMasterId id="2147483815" r:id="rId48"/>
  </p:sldMasterIdLst>
  <p:notesMasterIdLst>
    <p:notesMasterId r:id="rId102"/>
  </p:notesMasterIdLst>
  <p:sldIdLst>
    <p:sldId id="256" r:id="rId49"/>
    <p:sldId id="257" r:id="rId50"/>
    <p:sldId id="258" r:id="rId51"/>
    <p:sldId id="260" r:id="rId52"/>
    <p:sldId id="262" r:id="rId53"/>
    <p:sldId id="302" r:id="rId54"/>
    <p:sldId id="263" r:id="rId55"/>
    <p:sldId id="264" r:id="rId56"/>
    <p:sldId id="265" r:id="rId57"/>
    <p:sldId id="266" r:id="rId58"/>
    <p:sldId id="267" r:id="rId59"/>
    <p:sldId id="268" r:id="rId60"/>
    <p:sldId id="269" r:id="rId61"/>
    <p:sldId id="270" r:id="rId62"/>
    <p:sldId id="271" r:id="rId63"/>
    <p:sldId id="272" r:id="rId64"/>
    <p:sldId id="273" r:id="rId65"/>
    <p:sldId id="274" r:id="rId66"/>
    <p:sldId id="275" r:id="rId67"/>
    <p:sldId id="276" r:id="rId68"/>
    <p:sldId id="277" r:id="rId69"/>
    <p:sldId id="278" r:id="rId70"/>
    <p:sldId id="279" r:id="rId71"/>
    <p:sldId id="280" r:id="rId72"/>
    <p:sldId id="281" r:id="rId73"/>
    <p:sldId id="282" r:id="rId74"/>
    <p:sldId id="283" r:id="rId75"/>
    <p:sldId id="284" r:id="rId76"/>
    <p:sldId id="285" r:id="rId77"/>
    <p:sldId id="286" r:id="rId78"/>
    <p:sldId id="287" r:id="rId79"/>
    <p:sldId id="288" r:id="rId80"/>
    <p:sldId id="289" r:id="rId81"/>
    <p:sldId id="290" r:id="rId82"/>
    <p:sldId id="291" r:id="rId83"/>
    <p:sldId id="292" r:id="rId84"/>
    <p:sldId id="293" r:id="rId85"/>
    <p:sldId id="294" r:id="rId86"/>
    <p:sldId id="295" r:id="rId87"/>
    <p:sldId id="296" r:id="rId88"/>
    <p:sldId id="297" r:id="rId89"/>
    <p:sldId id="298" r:id="rId90"/>
    <p:sldId id="299" r:id="rId91"/>
    <p:sldId id="300" r:id="rId92"/>
    <p:sldId id="301" r:id="rId93"/>
    <p:sldId id="303" r:id="rId94"/>
    <p:sldId id="304" r:id="rId95"/>
    <p:sldId id="305" r:id="rId96"/>
    <p:sldId id="306" r:id="rId97"/>
    <p:sldId id="307" r:id="rId98"/>
    <p:sldId id="308" r:id="rId99"/>
    <p:sldId id="309" r:id="rId100"/>
    <p:sldId id="310" r:id="rId10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94" d="100"/>
          <a:sy n="94" d="100"/>
        </p:scale>
        <p:origin x="-13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5.xml"/><Relationship Id="rId68" Type="http://schemas.openxmlformats.org/officeDocument/2006/relationships/slide" Target="slides/slide20.xml"/><Relationship Id="rId84" Type="http://schemas.openxmlformats.org/officeDocument/2006/relationships/slide" Target="slides/slide36.xml"/><Relationship Id="rId89" Type="http://schemas.openxmlformats.org/officeDocument/2006/relationships/slide" Target="slides/slide41.xml"/><Relationship Id="rId7" Type="http://schemas.openxmlformats.org/officeDocument/2006/relationships/slideMaster" Target="slideMasters/slideMaster7.xml"/><Relationship Id="rId71" Type="http://schemas.openxmlformats.org/officeDocument/2006/relationships/slide" Target="slides/slide23.xml"/><Relationship Id="rId92"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5.xml"/><Relationship Id="rId58" Type="http://schemas.openxmlformats.org/officeDocument/2006/relationships/slide" Target="slides/slide10.xml"/><Relationship Id="rId66" Type="http://schemas.openxmlformats.org/officeDocument/2006/relationships/slide" Target="slides/slide18.xml"/><Relationship Id="rId74" Type="http://schemas.openxmlformats.org/officeDocument/2006/relationships/slide" Target="slides/slide26.xml"/><Relationship Id="rId79" Type="http://schemas.openxmlformats.org/officeDocument/2006/relationships/slide" Target="slides/slide31.xml"/><Relationship Id="rId87" Type="http://schemas.openxmlformats.org/officeDocument/2006/relationships/slide" Target="slides/slide39.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13.xml"/><Relationship Id="rId82" Type="http://schemas.openxmlformats.org/officeDocument/2006/relationships/slide" Target="slides/slide34.xml"/><Relationship Id="rId90" Type="http://schemas.openxmlformats.org/officeDocument/2006/relationships/slide" Target="slides/slide42.xml"/><Relationship Id="rId95" Type="http://schemas.openxmlformats.org/officeDocument/2006/relationships/slide" Target="slides/slide4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8.xml"/><Relationship Id="rId64" Type="http://schemas.openxmlformats.org/officeDocument/2006/relationships/slide" Target="slides/slide16.xml"/><Relationship Id="rId69" Type="http://schemas.openxmlformats.org/officeDocument/2006/relationships/slide" Target="slides/slide21.xml"/><Relationship Id="rId77" Type="http://schemas.openxmlformats.org/officeDocument/2006/relationships/slide" Target="slides/slide29.xml"/><Relationship Id="rId100" Type="http://schemas.openxmlformats.org/officeDocument/2006/relationships/slide" Target="slides/slide52.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xml"/><Relationship Id="rId72" Type="http://schemas.openxmlformats.org/officeDocument/2006/relationships/slide" Target="slides/slide24.xml"/><Relationship Id="rId80" Type="http://schemas.openxmlformats.org/officeDocument/2006/relationships/slide" Target="slides/slide32.xml"/><Relationship Id="rId85" Type="http://schemas.openxmlformats.org/officeDocument/2006/relationships/slide" Target="slides/slide37.xml"/><Relationship Id="rId93" Type="http://schemas.openxmlformats.org/officeDocument/2006/relationships/slide" Target="slides/slide45.xml"/><Relationship Id="rId98" Type="http://schemas.openxmlformats.org/officeDocument/2006/relationships/slide" Target="slides/slide5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1.xml"/><Relationship Id="rId67" Type="http://schemas.openxmlformats.org/officeDocument/2006/relationships/slide" Target="slides/slide19.xml"/><Relationship Id="rId103"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6.xml"/><Relationship Id="rId62" Type="http://schemas.openxmlformats.org/officeDocument/2006/relationships/slide" Target="slides/slide14.xml"/><Relationship Id="rId70" Type="http://schemas.openxmlformats.org/officeDocument/2006/relationships/slide" Target="slides/slide22.xml"/><Relationship Id="rId75" Type="http://schemas.openxmlformats.org/officeDocument/2006/relationships/slide" Target="slides/slide27.xml"/><Relationship Id="rId83" Type="http://schemas.openxmlformats.org/officeDocument/2006/relationships/slide" Target="slides/slide35.xml"/><Relationship Id="rId88" Type="http://schemas.openxmlformats.org/officeDocument/2006/relationships/slide" Target="slides/slide40.xml"/><Relationship Id="rId91" Type="http://schemas.openxmlformats.org/officeDocument/2006/relationships/slide" Target="slides/slide43.xml"/><Relationship Id="rId96"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xml"/><Relationship Id="rId57" Type="http://schemas.openxmlformats.org/officeDocument/2006/relationships/slide" Target="slides/slide9.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4.xml"/><Relationship Id="rId60" Type="http://schemas.openxmlformats.org/officeDocument/2006/relationships/slide" Target="slides/slide12.xml"/><Relationship Id="rId65" Type="http://schemas.openxmlformats.org/officeDocument/2006/relationships/slide" Target="slides/slide17.xml"/><Relationship Id="rId73" Type="http://schemas.openxmlformats.org/officeDocument/2006/relationships/slide" Target="slides/slide25.xml"/><Relationship Id="rId78" Type="http://schemas.openxmlformats.org/officeDocument/2006/relationships/slide" Target="slides/slide30.xml"/><Relationship Id="rId81" Type="http://schemas.openxmlformats.org/officeDocument/2006/relationships/slide" Target="slides/slide33.xml"/><Relationship Id="rId86" Type="http://schemas.openxmlformats.org/officeDocument/2006/relationships/slide" Target="slides/slide38.xml"/><Relationship Id="rId94" Type="http://schemas.openxmlformats.org/officeDocument/2006/relationships/slide" Target="slides/slide46.xml"/><Relationship Id="rId99" Type="http://schemas.openxmlformats.org/officeDocument/2006/relationships/slide" Target="slides/slide51.xml"/><Relationship Id="rId101" Type="http://schemas.openxmlformats.org/officeDocument/2006/relationships/slide" Target="slides/slide5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2.xml"/><Relationship Id="rId55" Type="http://schemas.openxmlformats.org/officeDocument/2006/relationships/slide" Target="slides/slide7.xml"/><Relationship Id="rId76" Type="http://schemas.openxmlformats.org/officeDocument/2006/relationships/slide" Target="slides/slide28.xml"/><Relationship Id="rId97" Type="http://schemas.openxmlformats.org/officeDocument/2006/relationships/slide" Target="slides/slide49.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9E806-39D1-4664-A5D1-D0B2C8589746}" type="doc">
      <dgm:prSet loTypeId="urn:microsoft.com/office/officeart/2005/8/layout/funnel1" loCatId="process" qsTypeId="urn:microsoft.com/office/officeart/2005/8/quickstyle/3d1" qsCatId="3D" csTypeId="urn:microsoft.com/office/officeart/2005/8/colors/accent1_2#6" csCatId="accent1" phldr="1"/>
      <dgm:spPr/>
      <dgm:t>
        <a:bodyPr/>
        <a:lstStyle/>
        <a:p>
          <a:endParaRPr lang="en-US"/>
        </a:p>
      </dgm:t>
    </dgm:pt>
    <dgm:pt modelId="{CFC36DFA-FFCB-463C-9261-11A77AB6A8BD}">
      <dgm:prSet phldrT="[Text]"/>
      <dgm:spPr/>
      <dgm:t>
        <a:bodyPr/>
        <a:lstStyle/>
        <a:p>
          <a:r>
            <a:rPr lang="en-US" dirty="0" smtClean="0"/>
            <a:t>PORN</a:t>
          </a:r>
          <a:endParaRPr lang="en-US" dirty="0"/>
        </a:p>
      </dgm:t>
    </dgm:pt>
    <dgm:pt modelId="{61D8B796-DDAA-47E8-B736-BFB3ED430EB4}" type="parTrans" cxnId="{9481FC5B-174C-47CF-B392-2AD645D6B449}">
      <dgm:prSet/>
      <dgm:spPr/>
      <dgm:t>
        <a:bodyPr/>
        <a:lstStyle/>
        <a:p>
          <a:endParaRPr lang="en-US"/>
        </a:p>
      </dgm:t>
    </dgm:pt>
    <dgm:pt modelId="{48694015-24EB-497A-B71D-A12C71D076F2}" type="sibTrans" cxnId="{9481FC5B-174C-47CF-B392-2AD645D6B449}">
      <dgm:prSet/>
      <dgm:spPr/>
      <dgm:t>
        <a:bodyPr/>
        <a:lstStyle/>
        <a:p>
          <a:endParaRPr lang="en-US"/>
        </a:p>
      </dgm:t>
    </dgm:pt>
    <dgm:pt modelId="{2C2DDD4C-6BDA-4059-91E8-EB6D88994D19}">
      <dgm:prSet phldrT="[Text]"/>
      <dgm:spPr/>
      <dgm:t>
        <a:bodyPr/>
        <a:lstStyle/>
        <a:p>
          <a:r>
            <a:rPr lang="en-US" dirty="0" smtClean="0"/>
            <a:t>Sex</a:t>
          </a:r>
        </a:p>
        <a:p>
          <a:endParaRPr lang="en-US" dirty="0"/>
        </a:p>
      </dgm:t>
    </dgm:pt>
    <dgm:pt modelId="{9E5105DE-41BB-4B86-960C-D18B1B054B00}" type="parTrans" cxnId="{A3B8AB13-172A-4A46-BE7D-7169CC765EC2}">
      <dgm:prSet/>
      <dgm:spPr/>
      <dgm:t>
        <a:bodyPr/>
        <a:lstStyle/>
        <a:p>
          <a:endParaRPr lang="en-US"/>
        </a:p>
      </dgm:t>
    </dgm:pt>
    <dgm:pt modelId="{4C2B173F-442C-49AB-A57F-D8555932B187}" type="sibTrans" cxnId="{A3B8AB13-172A-4A46-BE7D-7169CC765EC2}">
      <dgm:prSet/>
      <dgm:spPr/>
      <dgm:t>
        <a:bodyPr/>
        <a:lstStyle/>
        <a:p>
          <a:endParaRPr lang="en-US"/>
        </a:p>
      </dgm:t>
    </dgm:pt>
    <dgm:pt modelId="{BDCB8644-84DD-46CB-ABA9-E5FDAA2FD845}">
      <dgm:prSet phldrT="[Text]" custT="1"/>
      <dgm:spPr/>
      <dgm:t>
        <a:bodyPr/>
        <a:lstStyle/>
        <a:p>
          <a:r>
            <a:rPr lang="en-US" sz="2800" b="1" dirty="0" smtClean="0"/>
            <a:t>Pharmacologically Active Substances</a:t>
          </a:r>
        </a:p>
        <a:p>
          <a:r>
            <a:rPr lang="en-US" sz="2800" b="1" dirty="0" smtClean="0"/>
            <a:t>“DRUGS”</a:t>
          </a:r>
          <a:endParaRPr lang="en-US" sz="2800" b="1" dirty="0"/>
        </a:p>
      </dgm:t>
    </dgm:pt>
    <dgm:pt modelId="{21D49CF8-FF3D-4E56-83A6-46A7C99EC032}" type="parTrans" cxnId="{C16EA541-E155-4354-B0D3-25103C23D5B7}">
      <dgm:prSet/>
      <dgm:spPr/>
      <dgm:t>
        <a:bodyPr/>
        <a:lstStyle/>
        <a:p>
          <a:endParaRPr lang="en-US"/>
        </a:p>
      </dgm:t>
    </dgm:pt>
    <dgm:pt modelId="{3C759F8D-B7BD-4468-A8B2-A8B883F4F482}" type="sibTrans" cxnId="{C16EA541-E155-4354-B0D3-25103C23D5B7}">
      <dgm:prSet/>
      <dgm:spPr/>
      <dgm:t>
        <a:bodyPr/>
        <a:lstStyle/>
        <a:p>
          <a:endParaRPr lang="en-US"/>
        </a:p>
      </dgm:t>
    </dgm:pt>
    <dgm:pt modelId="{4EDCEAD4-803F-4899-A95D-CBC714A0E3E4}">
      <dgm:prSet/>
      <dgm:spPr/>
      <dgm:t>
        <a:bodyPr/>
        <a:lstStyle/>
        <a:p>
          <a:r>
            <a:rPr lang="en-US" dirty="0" smtClean="0"/>
            <a:t>Internet</a:t>
          </a:r>
          <a:endParaRPr lang="en-US" dirty="0"/>
        </a:p>
      </dgm:t>
    </dgm:pt>
    <dgm:pt modelId="{2D475D5C-75AF-4DEC-96CF-321F004E06F7}" type="parTrans" cxnId="{4430566A-D302-4CFF-9A19-A81A421CBF07}">
      <dgm:prSet/>
      <dgm:spPr/>
      <dgm:t>
        <a:bodyPr/>
        <a:lstStyle/>
        <a:p>
          <a:endParaRPr lang="en-US"/>
        </a:p>
      </dgm:t>
    </dgm:pt>
    <dgm:pt modelId="{BBBD90E3-4820-4ED8-A937-60E50515DACF}" type="sibTrans" cxnId="{4430566A-D302-4CFF-9A19-A81A421CBF07}">
      <dgm:prSet/>
      <dgm:spPr/>
      <dgm:t>
        <a:bodyPr/>
        <a:lstStyle/>
        <a:p>
          <a:endParaRPr lang="en-US"/>
        </a:p>
      </dgm:t>
    </dgm:pt>
    <dgm:pt modelId="{59EA9DBF-E0AE-4EAC-BFD9-BC23AC68C7A6}" type="pres">
      <dgm:prSet presAssocID="{9D59E806-39D1-4664-A5D1-D0B2C8589746}" presName="Name0" presStyleCnt="0">
        <dgm:presLayoutVars>
          <dgm:chMax val="4"/>
          <dgm:resizeHandles val="exact"/>
        </dgm:presLayoutVars>
      </dgm:prSet>
      <dgm:spPr/>
      <dgm:t>
        <a:bodyPr/>
        <a:lstStyle/>
        <a:p>
          <a:endParaRPr lang="en-US"/>
        </a:p>
      </dgm:t>
    </dgm:pt>
    <dgm:pt modelId="{7D02205C-1DD7-4C05-9928-4DFA5655BE98}" type="pres">
      <dgm:prSet presAssocID="{9D59E806-39D1-4664-A5D1-D0B2C8589746}" presName="ellipse" presStyleLbl="trBgShp" presStyleIdx="0" presStyleCnt="1" custLinFactNeighborX="562" custLinFactNeighborY="11071"/>
      <dgm:spPr>
        <a:noFill/>
      </dgm:spPr>
    </dgm:pt>
    <dgm:pt modelId="{8430C822-2A86-472B-9B1E-9C064FFF4BA0}" type="pres">
      <dgm:prSet presAssocID="{9D59E806-39D1-4664-A5D1-D0B2C8589746}" presName="arrow1" presStyleLbl="fgShp" presStyleIdx="0" presStyleCnt="1"/>
      <dgm:spPr/>
    </dgm:pt>
    <dgm:pt modelId="{9CDEBBA5-4362-4A61-B178-A1478B8DA0B6}" type="pres">
      <dgm:prSet presAssocID="{9D59E806-39D1-4664-A5D1-D0B2C8589746}" presName="rectangle" presStyleLbl="revTx" presStyleIdx="0" presStyleCnt="1" custScaleX="146377" custLinFactNeighborX="2278" custLinFactNeighborY="51263">
        <dgm:presLayoutVars>
          <dgm:bulletEnabled val="1"/>
        </dgm:presLayoutVars>
      </dgm:prSet>
      <dgm:spPr/>
      <dgm:t>
        <a:bodyPr/>
        <a:lstStyle/>
        <a:p>
          <a:endParaRPr lang="en-US"/>
        </a:p>
      </dgm:t>
    </dgm:pt>
    <dgm:pt modelId="{EB45DCBA-B5DC-4BFA-881B-5A0474BC7CBF}" type="pres">
      <dgm:prSet presAssocID="{4EDCEAD4-803F-4899-A95D-CBC714A0E3E4}" presName="item1" presStyleLbl="node1" presStyleIdx="0" presStyleCnt="3" custLinFactNeighborX="9021" custLinFactNeighborY="-19480">
        <dgm:presLayoutVars>
          <dgm:bulletEnabled val="1"/>
        </dgm:presLayoutVars>
      </dgm:prSet>
      <dgm:spPr/>
      <dgm:t>
        <a:bodyPr/>
        <a:lstStyle/>
        <a:p>
          <a:endParaRPr lang="en-US"/>
        </a:p>
      </dgm:t>
    </dgm:pt>
    <dgm:pt modelId="{07B91DD3-843B-4743-941B-F235FA6A2848}" type="pres">
      <dgm:prSet presAssocID="{2C2DDD4C-6BDA-4059-91E8-EB6D88994D19}" presName="item2" presStyleLbl="node1" presStyleIdx="1" presStyleCnt="3" custLinFactY="4679" custLinFactNeighborX="55073" custLinFactNeighborY="100000">
        <dgm:presLayoutVars>
          <dgm:bulletEnabled val="1"/>
        </dgm:presLayoutVars>
      </dgm:prSet>
      <dgm:spPr/>
      <dgm:t>
        <a:bodyPr/>
        <a:lstStyle/>
        <a:p>
          <a:endParaRPr lang="en-US"/>
        </a:p>
      </dgm:t>
    </dgm:pt>
    <dgm:pt modelId="{0E2873DE-55F6-4E66-BB46-1FD789B07A62}" type="pres">
      <dgm:prSet presAssocID="{BDCB8644-84DD-46CB-ABA9-E5FDAA2FD845}" presName="item3" presStyleLbl="node1" presStyleIdx="2" presStyleCnt="3" custLinFactX="-33278" custLinFactNeighborX="-100000" custLinFactNeighborY="-10274">
        <dgm:presLayoutVars>
          <dgm:bulletEnabled val="1"/>
        </dgm:presLayoutVars>
      </dgm:prSet>
      <dgm:spPr/>
      <dgm:t>
        <a:bodyPr/>
        <a:lstStyle/>
        <a:p>
          <a:endParaRPr lang="en-US"/>
        </a:p>
      </dgm:t>
    </dgm:pt>
    <dgm:pt modelId="{B7DE87D3-45FD-49FE-B771-FE0B8B5730D4}" type="pres">
      <dgm:prSet presAssocID="{9D59E806-39D1-4664-A5D1-D0B2C8589746}" presName="funnel" presStyleLbl="trAlignAcc1" presStyleIdx="0" presStyleCnt="1" custFlipHor="1" custScaleX="99626" custLinFactNeighborX="-320" custLinFactNeighborY="-2418"/>
      <dgm:spPr/>
    </dgm:pt>
  </dgm:ptLst>
  <dgm:cxnLst>
    <dgm:cxn modelId="{9481FC5B-174C-47CF-B392-2AD645D6B449}" srcId="{9D59E806-39D1-4664-A5D1-D0B2C8589746}" destId="{CFC36DFA-FFCB-463C-9261-11A77AB6A8BD}" srcOrd="0" destOrd="0" parTransId="{61D8B796-DDAA-47E8-B736-BFB3ED430EB4}" sibTransId="{48694015-24EB-497A-B71D-A12C71D076F2}"/>
    <dgm:cxn modelId="{4430566A-D302-4CFF-9A19-A81A421CBF07}" srcId="{9D59E806-39D1-4664-A5D1-D0B2C8589746}" destId="{4EDCEAD4-803F-4899-A95D-CBC714A0E3E4}" srcOrd="1" destOrd="0" parTransId="{2D475D5C-75AF-4DEC-96CF-321F004E06F7}" sibTransId="{BBBD90E3-4820-4ED8-A937-60E50515DACF}"/>
    <dgm:cxn modelId="{4FB54FF3-6B19-45C5-AA1D-FFE8F5598579}" type="presOf" srcId="{2C2DDD4C-6BDA-4059-91E8-EB6D88994D19}" destId="{EB45DCBA-B5DC-4BFA-881B-5A0474BC7CBF}" srcOrd="0" destOrd="0" presId="urn:microsoft.com/office/officeart/2005/8/layout/funnel1"/>
    <dgm:cxn modelId="{1A20716B-602E-4D54-872C-F681133ECF71}" type="presOf" srcId="{CFC36DFA-FFCB-463C-9261-11A77AB6A8BD}" destId="{0E2873DE-55F6-4E66-BB46-1FD789B07A62}" srcOrd="0" destOrd="0" presId="urn:microsoft.com/office/officeart/2005/8/layout/funnel1"/>
    <dgm:cxn modelId="{A3B8AB13-172A-4A46-BE7D-7169CC765EC2}" srcId="{9D59E806-39D1-4664-A5D1-D0B2C8589746}" destId="{2C2DDD4C-6BDA-4059-91E8-EB6D88994D19}" srcOrd="2" destOrd="0" parTransId="{9E5105DE-41BB-4B86-960C-D18B1B054B00}" sibTransId="{4C2B173F-442C-49AB-A57F-D8555932B187}"/>
    <dgm:cxn modelId="{D1D1776F-8D8D-4E5C-8811-863C4C78BA2B}" type="presOf" srcId="{4EDCEAD4-803F-4899-A95D-CBC714A0E3E4}" destId="{07B91DD3-843B-4743-941B-F235FA6A2848}" srcOrd="0" destOrd="0" presId="urn:microsoft.com/office/officeart/2005/8/layout/funnel1"/>
    <dgm:cxn modelId="{1C4C573F-7FFD-40A1-8808-949158331E71}" type="presOf" srcId="{9D59E806-39D1-4664-A5D1-D0B2C8589746}" destId="{59EA9DBF-E0AE-4EAC-BFD9-BC23AC68C7A6}" srcOrd="0" destOrd="0" presId="urn:microsoft.com/office/officeart/2005/8/layout/funnel1"/>
    <dgm:cxn modelId="{81DD38F4-82C0-4A46-98BC-EEC9E981B85B}" type="presOf" srcId="{BDCB8644-84DD-46CB-ABA9-E5FDAA2FD845}" destId="{9CDEBBA5-4362-4A61-B178-A1478B8DA0B6}" srcOrd="0" destOrd="0" presId="urn:microsoft.com/office/officeart/2005/8/layout/funnel1"/>
    <dgm:cxn modelId="{C16EA541-E155-4354-B0D3-25103C23D5B7}" srcId="{9D59E806-39D1-4664-A5D1-D0B2C8589746}" destId="{BDCB8644-84DD-46CB-ABA9-E5FDAA2FD845}" srcOrd="3" destOrd="0" parTransId="{21D49CF8-FF3D-4E56-83A6-46A7C99EC032}" sibTransId="{3C759F8D-B7BD-4468-A8B2-A8B883F4F482}"/>
    <dgm:cxn modelId="{1277C243-2B4A-4E7B-9C28-F48A2DE109D4}" type="presParOf" srcId="{59EA9DBF-E0AE-4EAC-BFD9-BC23AC68C7A6}" destId="{7D02205C-1DD7-4C05-9928-4DFA5655BE98}" srcOrd="0" destOrd="0" presId="urn:microsoft.com/office/officeart/2005/8/layout/funnel1"/>
    <dgm:cxn modelId="{DA89E2EA-8484-49B2-8F86-7C12EAD83FB8}" type="presParOf" srcId="{59EA9DBF-E0AE-4EAC-BFD9-BC23AC68C7A6}" destId="{8430C822-2A86-472B-9B1E-9C064FFF4BA0}" srcOrd="1" destOrd="0" presId="urn:microsoft.com/office/officeart/2005/8/layout/funnel1"/>
    <dgm:cxn modelId="{40CD1F07-3628-436E-91A2-B0A662FD58B2}" type="presParOf" srcId="{59EA9DBF-E0AE-4EAC-BFD9-BC23AC68C7A6}" destId="{9CDEBBA5-4362-4A61-B178-A1478B8DA0B6}" srcOrd="2" destOrd="0" presId="urn:microsoft.com/office/officeart/2005/8/layout/funnel1"/>
    <dgm:cxn modelId="{32B94B00-6B16-488F-A53E-8D733BDAFFB0}" type="presParOf" srcId="{59EA9DBF-E0AE-4EAC-BFD9-BC23AC68C7A6}" destId="{EB45DCBA-B5DC-4BFA-881B-5A0474BC7CBF}" srcOrd="3" destOrd="0" presId="urn:microsoft.com/office/officeart/2005/8/layout/funnel1"/>
    <dgm:cxn modelId="{D70B2C1D-80BD-412D-8A9C-C240878D5B05}" type="presParOf" srcId="{59EA9DBF-E0AE-4EAC-BFD9-BC23AC68C7A6}" destId="{07B91DD3-843B-4743-941B-F235FA6A2848}" srcOrd="4" destOrd="0" presId="urn:microsoft.com/office/officeart/2005/8/layout/funnel1"/>
    <dgm:cxn modelId="{1CCD988C-2177-47B6-9F39-15A93056A928}" type="presParOf" srcId="{59EA9DBF-E0AE-4EAC-BFD9-BC23AC68C7A6}" destId="{0E2873DE-55F6-4E66-BB46-1FD789B07A62}" srcOrd="5" destOrd="0" presId="urn:microsoft.com/office/officeart/2005/8/layout/funnel1"/>
    <dgm:cxn modelId="{65731C99-083B-4605-9C4D-FB6A8671BF23}" type="presParOf" srcId="{59EA9DBF-E0AE-4EAC-BFD9-BC23AC68C7A6}" destId="{B7DE87D3-45FD-49FE-B771-FE0B8B5730D4}"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02205C-1DD7-4C05-9928-4DFA5655BE98}">
      <dsp:nvSpPr>
        <dsp:cNvPr id="0" name=""/>
        <dsp:cNvSpPr/>
      </dsp:nvSpPr>
      <dsp:spPr>
        <a:xfrm>
          <a:off x="920753" y="1174754"/>
          <a:ext cx="3297078" cy="1145032"/>
        </a:xfrm>
        <a:prstGeom prst="ellipse">
          <a:avLst/>
        </a:prstGeom>
        <a:no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8430C822-2A86-472B-9B1E-9C064FFF4BA0}">
      <dsp:nvSpPr>
        <dsp:cNvPr id="0" name=""/>
        <dsp:cNvSpPr/>
      </dsp:nvSpPr>
      <dsp:spPr>
        <a:xfrm>
          <a:off x="2236390" y="3851783"/>
          <a:ext cx="638968" cy="408939"/>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9CDEBBA5-4362-4A61-B178-A1478B8DA0B6}">
      <dsp:nvSpPr>
        <dsp:cNvPr id="0" name=""/>
        <dsp:cNvSpPr/>
      </dsp:nvSpPr>
      <dsp:spPr>
        <a:xfrm>
          <a:off x="381014" y="4572000"/>
          <a:ext cx="4489455" cy="76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Pharmacologically Active Substances</a:t>
          </a:r>
        </a:p>
        <a:p>
          <a:pPr lvl="0" algn="ctr" defTabSz="1244600">
            <a:lnSpc>
              <a:spcPct val="90000"/>
            </a:lnSpc>
            <a:spcBef>
              <a:spcPct val="0"/>
            </a:spcBef>
            <a:spcAft>
              <a:spcPct val="35000"/>
            </a:spcAft>
          </a:pPr>
          <a:r>
            <a:rPr lang="en-US" sz="2800" b="1" kern="1200" dirty="0" smtClean="0"/>
            <a:t>“DRUGS”</a:t>
          </a:r>
          <a:endParaRPr lang="en-US" sz="2800" b="1" kern="1200" dirty="0"/>
        </a:p>
      </dsp:txBody>
      <dsp:txXfrm>
        <a:off x="381014" y="4572000"/>
        <a:ext cx="4489455" cy="766762"/>
      </dsp:txXfrm>
    </dsp:sp>
    <dsp:sp modelId="{EB45DCBA-B5DC-4BFA-881B-5A0474BC7CBF}">
      <dsp:nvSpPr>
        <dsp:cNvPr id="0" name=""/>
        <dsp:cNvSpPr/>
      </dsp:nvSpPr>
      <dsp:spPr>
        <a:xfrm>
          <a:off x="2204683" y="2057405"/>
          <a:ext cx="1150143" cy="115014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Sex</a:t>
          </a:r>
        </a:p>
        <a:p>
          <a:pPr lvl="0" algn="ctr" defTabSz="800100">
            <a:lnSpc>
              <a:spcPct val="90000"/>
            </a:lnSpc>
            <a:spcBef>
              <a:spcPct val="0"/>
            </a:spcBef>
            <a:spcAft>
              <a:spcPct val="35000"/>
            </a:spcAft>
          </a:pPr>
          <a:endParaRPr lang="en-US" sz="1800" kern="1200" dirty="0"/>
        </a:p>
      </dsp:txBody>
      <dsp:txXfrm>
        <a:off x="2204683" y="2057405"/>
        <a:ext cx="1150143" cy="1150143"/>
      </dsp:txXfrm>
    </dsp:sp>
    <dsp:sp modelId="{07B91DD3-843B-4743-941B-F235FA6A2848}">
      <dsp:nvSpPr>
        <dsp:cNvPr id="0" name=""/>
        <dsp:cNvSpPr/>
      </dsp:nvSpPr>
      <dsp:spPr>
        <a:xfrm>
          <a:off x="1911356" y="2622549"/>
          <a:ext cx="1150143" cy="115014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Internet</a:t>
          </a:r>
          <a:endParaRPr lang="en-US" sz="1800" kern="1200" dirty="0"/>
        </a:p>
      </dsp:txBody>
      <dsp:txXfrm>
        <a:off x="1911356" y="2622549"/>
        <a:ext cx="1150143" cy="1150143"/>
      </dsp:txXfrm>
    </dsp:sp>
    <dsp:sp modelId="{0E2873DE-55F6-4E66-BB46-1FD789B07A62}">
      <dsp:nvSpPr>
        <dsp:cNvPr id="0" name=""/>
        <dsp:cNvSpPr/>
      </dsp:nvSpPr>
      <dsp:spPr>
        <a:xfrm>
          <a:off x="920751" y="1022345"/>
          <a:ext cx="1150143" cy="115014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PORN</a:t>
          </a:r>
          <a:endParaRPr lang="en-US" sz="1800" kern="1200" dirty="0"/>
        </a:p>
      </dsp:txBody>
      <dsp:txXfrm>
        <a:off x="920751" y="1022345"/>
        <a:ext cx="1150143" cy="1150143"/>
      </dsp:txXfrm>
    </dsp:sp>
    <dsp:sp modelId="{B7DE87D3-45FD-49FE-B771-FE0B8B5730D4}">
      <dsp:nvSpPr>
        <dsp:cNvPr id="0" name=""/>
        <dsp:cNvSpPr/>
      </dsp:nvSpPr>
      <dsp:spPr>
        <a:xfrm flipH="1">
          <a:off x="762003" y="838198"/>
          <a:ext cx="3564842" cy="286258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B1D4B16-EFAC-408B-A01F-9C2BF9FB393F}" type="datetimeFigureOut">
              <a:rPr lang="en-US"/>
              <a:pPr>
                <a:defRPr/>
              </a:pPr>
              <a:t>10/3/2012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8370B50-AAF1-4E02-B53D-8CCE58698E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sfghf.net/"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dph.sf.ca.us/chn/SFGH/default.asp"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Nausea" TargetMode="External"/><Relationship Id="rId3" Type="http://schemas.openxmlformats.org/officeDocument/2006/relationships/hyperlink" Target="http://en.wikipedia.org/wiki/Morphine" TargetMode="External"/><Relationship Id="rId7" Type="http://schemas.openxmlformats.org/officeDocument/2006/relationships/hyperlink" Target="http://en.wikipedia.org/wiki/Itching" TargetMode="External"/><Relationship Id="rId12" Type="http://schemas.openxmlformats.org/officeDocument/2006/relationships/hyperlink" Target="http://en.wikipedia.org/wiki/Constipatio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Blood_pressure" TargetMode="External"/><Relationship Id="rId11" Type="http://schemas.openxmlformats.org/officeDocument/2006/relationships/hyperlink" Target="http://en.wikipedia.org/wiki/Miosis" TargetMode="External"/><Relationship Id="rId5" Type="http://schemas.openxmlformats.org/officeDocument/2006/relationships/hyperlink" Target="http://en.wikipedia.org/wiki/Sedation" TargetMode="External"/><Relationship Id="rId10" Type="http://schemas.openxmlformats.org/officeDocument/2006/relationships/hyperlink" Target="http://en.wikipedia.org/wiki/Decreased_respiration" TargetMode="External"/><Relationship Id="rId4" Type="http://schemas.openxmlformats.org/officeDocument/2006/relationships/hyperlink" Target="http://en.wikipedia.org/wiki/Analgesia" TargetMode="External"/><Relationship Id="rId9" Type="http://schemas.openxmlformats.org/officeDocument/2006/relationships/hyperlink" Target="http://en.wikipedia.org/wiki/Euphori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89708B-6014-4399-943C-3BDECF5A8A51}"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fontAlgn="auto">
              <a:lnSpc>
                <a:spcPct val="80000"/>
              </a:lnSpc>
              <a:spcBef>
                <a:spcPct val="0"/>
              </a:spcBef>
              <a:spcAft>
                <a:spcPts val="0"/>
              </a:spcAft>
              <a:defRPr/>
            </a:pPr>
            <a:endParaRPr lang="en-US" sz="900" dirty="0" smtClean="0"/>
          </a:p>
          <a:p>
            <a:pPr fontAlgn="auto">
              <a:lnSpc>
                <a:spcPct val="80000"/>
              </a:lnSpc>
              <a:spcBef>
                <a:spcPct val="0"/>
              </a:spcBef>
              <a:spcAft>
                <a:spcPts val="0"/>
              </a:spcAft>
              <a:defRPr/>
            </a:pPr>
            <a:endParaRPr lang="en-US" sz="900" dirty="0" smtClean="0"/>
          </a:p>
          <a:p>
            <a:pPr fontAlgn="auto">
              <a:lnSpc>
                <a:spcPct val="80000"/>
              </a:lnSpc>
              <a:spcBef>
                <a:spcPct val="0"/>
              </a:spcBef>
              <a:spcAft>
                <a:spcPts val="0"/>
              </a:spcAft>
              <a:defRPr/>
            </a:pPr>
            <a:r>
              <a:rPr lang="en-US" sz="900" dirty="0" smtClean="0"/>
              <a:t>ASAM</a:t>
            </a:r>
          </a:p>
          <a:p>
            <a:pPr fontAlgn="auto">
              <a:lnSpc>
                <a:spcPct val="80000"/>
              </a:lnSpc>
              <a:spcBef>
                <a:spcPct val="0"/>
              </a:spcBef>
              <a:spcAft>
                <a:spcPts val="0"/>
              </a:spcAft>
              <a:defRPr/>
            </a:pPr>
            <a:r>
              <a:rPr lang="en-US" sz="900" dirty="0" smtClean="0"/>
              <a:t>Addiction is a primary, chronic disease of brain reward, motivation, memory and related circuitry. Dysfunction in these circuits leads to characteristic biological, psychological, social and spiritual manifestations. This is reflected in the individual pursuing reward and/or relief by substance use and other behaviors. The addiction is characterized by impairment in behavioral control, craving, inability to consistently abstain, and diminished recognition of significant problems with one’s behaviors and interpersonal relationships. Like other chronic diseases, addiction can involve cycles of relapse and remission. Without treatment or engagement in recovery activities, addiction is progressive and can result in disability or premature death.</a:t>
            </a:r>
          </a:p>
          <a:p>
            <a:pPr fontAlgn="auto">
              <a:lnSpc>
                <a:spcPct val="80000"/>
              </a:lnSpc>
              <a:spcBef>
                <a:spcPct val="0"/>
              </a:spcBef>
              <a:spcAft>
                <a:spcPts val="0"/>
              </a:spcAft>
              <a:defRPr/>
            </a:pPr>
            <a:endParaRPr lang="en-US" sz="900" dirty="0" smtClean="0"/>
          </a:p>
          <a:p>
            <a:pPr fontAlgn="auto">
              <a:lnSpc>
                <a:spcPct val="80000"/>
              </a:lnSpc>
              <a:spcBef>
                <a:spcPct val="0"/>
              </a:spcBef>
              <a:spcAft>
                <a:spcPts val="0"/>
              </a:spcAft>
              <a:defRPr/>
            </a:pPr>
            <a:r>
              <a:rPr lang="en-US" sz="900" dirty="0" smtClean="0"/>
              <a:t>Addiction is defined as a behavioral syndrome characterized by the repeated, compulsive seeking (psychological dependence) or use of a substance despite adverse social, psychological, and/or physical consequences, along with the physical need for an increased amount of a substance as time goes on to achieve the same desired effect. Addiction is often (but not always, as with an addiction to gambling) accompanied by tolerance, physical dependence, and withdrawal syndrome.</a:t>
            </a:r>
          </a:p>
          <a:p>
            <a:pPr fontAlgn="auto">
              <a:lnSpc>
                <a:spcPct val="80000"/>
              </a:lnSpc>
              <a:spcBef>
                <a:spcPct val="0"/>
              </a:spcBef>
              <a:spcAft>
                <a:spcPts val="0"/>
              </a:spcAft>
              <a:defRPr/>
            </a:pPr>
            <a:endParaRPr lang="en-US" sz="900" dirty="0" smtClean="0"/>
          </a:p>
          <a:p>
            <a:pPr fontAlgn="auto">
              <a:lnSpc>
                <a:spcPct val="80000"/>
              </a:lnSpc>
              <a:spcBef>
                <a:spcPct val="0"/>
              </a:spcBef>
              <a:spcAft>
                <a:spcPts val="0"/>
              </a:spcAft>
              <a:defRPr/>
            </a:pPr>
            <a:r>
              <a:rPr lang="en-US" sz="900" dirty="0" smtClean="0"/>
              <a:t>The American Academy of Pain Medicine, American Pain Society, and American Society of Addiction Medicine, recognizes these definitions below as the current accepted definitions.</a:t>
            </a:r>
          </a:p>
          <a:p>
            <a:pPr fontAlgn="auto">
              <a:lnSpc>
                <a:spcPct val="80000"/>
              </a:lnSpc>
              <a:spcBef>
                <a:spcPct val="0"/>
              </a:spcBef>
              <a:spcAft>
                <a:spcPts val="0"/>
              </a:spcAft>
              <a:defRPr/>
            </a:pPr>
            <a:r>
              <a:rPr lang="en-US" sz="900" dirty="0" smtClean="0"/>
              <a:t> </a:t>
            </a:r>
          </a:p>
          <a:p>
            <a:pPr fontAlgn="auto">
              <a:lnSpc>
                <a:spcPct val="80000"/>
              </a:lnSpc>
              <a:spcBef>
                <a:spcPct val="0"/>
              </a:spcBef>
              <a:spcAft>
                <a:spcPts val="0"/>
              </a:spcAft>
              <a:buFontTx/>
              <a:buAutoNum type="romanUcPeriod"/>
              <a:defRPr/>
            </a:pPr>
            <a:r>
              <a:rPr lang="en-US" sz="900" dirty="0" smtClean="0"/>
              <a:t>Addiction:</a:t>
            </a:r>
            <a:br>
              <a:rPr lang="en-US" sz="900" dirty="0" smtClean="0"/>
            </a:br>
            <a:r>
              <a:rPr lang="en-US" sz="900" dirty="0" smtClean="0"/>
              <a:t>Addiction is a primary, chronic, </a:t>
            </a:r>
            <a:r>
              <a:rPr lang="en-US" sz="900" dirty="0" err="1" smtClean="0"/>
              <a:t>neurobiologic</a:t>
            </a:r>
            <a:r>
              <a:rPr lang="en-US" sz="900" dirty="0" smtClean="0"/>
              <a:t> disease, with genetic, psychosocial, and environmental factors influencing its development and manifestations.</a:t>
            </a:r>
          </a:p>
          <a:p>
            <a:pPr fontAlgn="auto">
              <a:lnSpc>
                <a:spcPct val="80000"/>
              </a:lnSpc>
              <a:spcBef>
                <a:spcPct val="0"/>
              </a:spcBef>
              <a:spcAft>
                <a:spcPts val="0"/>
              </a:spcAft>
              <a:buFontTx/>
              <a:buAutoNum type="romanUcPeriod"/>
              <a:defRPr/>
            </a:pPr>
            <a:r>
              <a:rPr lang="en-US" sz="900" dirty="0" smtClean="0"/>
              <a:t> It is characterized by behaviors that include one or more of the following: impaired control over drug use, compulsive use, continued use despite harm, and craving.</a:t>
            </a:r>
          </a:p>
          <a:p>
            <a:pPr fontAlgn="auto">
              <a:lnSpc>
                <a:spcPct val="80000"/>
              </a:lnSpc>
              <a:spcBef>
                <a:spcPct val="0"/>
              </a:spcBef>
              <a:spcAft>
                <a:spcPts val="0"/>
              </a:spcAft>
              <a:defRPr/>
            </a:pPr>
            <a:r>
              <a:rPr lang="en-US" sz="900" dirty="0" smtClean="0"/>
              <a:t> </a:t>
            </a:r>
          </a:p>
          <a:p>
            <a:pPr fontAlgn="auto">
              <a:lnSpc>
                <a:spcPct val="80000"/>
              </a:lnSpc>
              <a:spcBef>
                <a:spcPct val="0"/>
              </a:spcBef>
              <a:spcAft>
                <a:spcPts val="0"/>
              </a:spcAft>
              <a:defRPr/>
            </a:pPr>
            <a:r>
              <a:rPr lang="en-US" sz="900" dirty="0" smtClean="0"/>
              <a:t>II. Physical Dependence:</a:t>
            </a:r>
            <a:br>
              <a:rPr lang="en-US" sz="900" dirty="0" smtClean="0"/>
            </a:br>
            <a:r>
              <a:rPr lang="en-US" sz="900" dirty="0" smtClean="0"/>
              <a:t>Physical dependence is a state of adaptation that is manifested by a drug class specific withdrawal syndrome that can be produced by abrupt cessation, rapid dose reduction, decreasing blood level of the drug, and/or administration of an antagonist.</a:t>
            </a:r>
          </a:p>
          <a:p>
            <a:pPr fontAlgn="auto">
              <a:lnSpc>
                <a:spcPct val="80000"/>
              </a:lnSpc>
              <a:spcBef>
                <a:spcPct val="0"/>
              </a:spcBef>
              <a:spcAft>
                <a:spcPts val="0"/>
              </a:spcAft>
              <a:defRPr/>
            </a:pPr>
            <a:r>
              <a:rPr lang="en-US" sz="900" dirty="0" smtClean="0"/>
              <a:t> </a:t>
            </a:r>
          </a:p>
          <a:p>
            <a:pPr fontAlgn="auto">
              <a:lnSpc>
                <a:spcPct val="80000"/>
              </a:lnSpc>
              <a:spcBef>
                <a:spcPct val="0"/>
              </a:spcBef>
              <a:spcAft>
                <a:spcPts val="0"/>
              </a:spcAft>
              <a:defRPr/>
            </a:pPr>
            <a:r>
              <a:rPr lang="en-US" sz="900" dirty="0" smtClean="0"/>
              <a:t>III. Tolerance: </a:t>
            </a:r>
            <a:br>
              <a:rPr lang="en-US" sz="900" dirty="0" smtClean="0"/>
            </a:br>
            <a:r>
              <a:rPr lang="en-US" sz="900" dirty="0" smtClean="0"/>
              <a:t>Tolerance is a state of adaptation in which exposure to a drug induces changes that result in a diminution of one or more of the drug’s effects over time.</a:t>
            </a:r>
          </a:p>
          <a:p>
            <a:pPr fontAlgn="auto">
              <a:lnSpc>
                <a:spcPct val="80000"/>
              </a:lnSpc>
              <a:spcBef>
                <a:spcPct val="0"/>
              </a:spcBef>
              <a:spcAft>
                <a:spcPts val="0"/>
              </a:spcAft>
              <a:defRPr/>
            </a:pPr>
            <a:r>
              <a:rPr lang="en-US" sz="900" dirty="0" smtClean="0"/>
              <a:t> </a:t>
            </a:r>
          </a:p>
          <a:p>
            <a:pPr fontAlgn="auto">
              <a:lnSpc>
                <a:spcPct val="80000"/>
              </a:lnSpc>
              <a:spcBef>
                <a:spcPct val="0"/>
              </a:spcBef>
              <a:spcAft>
                <a:spcPts val="0"/>
              </a:spcAft>
              <a:defRPr/>
            </a:pPr>
            <a:r>
              <a:rPr lang="en-US" sz="900" dirty="0" smtClean="0"/>
              <a:t>Summary:</a:t>
            </a:r>
            <a:br>
              <a:rPr lang="en-US" sz="900" dirty="0" smtClean="0"/>
            </a:br>
            <a:r>
              <a:rPr lang="en-US" sz="900" dirty="0" smtClean="0"/>
              <a:t>Addiction is uncontrollable compulsive behavior caused by alterations of parts of the brain from repeated exposure to high euphoric responses.</a:t>
            </a:r>
          </a:p>
          <a:p>
            <a:pPr fontAlgn="auto">
              <a:lnSpc>
                <a:spcPct val="80000"/>
              </a:lnSpc>
              <a:spcBef>
                <a:spcPct val="0"/>
              </a:spcBef>
              <a:spcAft>
                <a:spcPts val="0"/>
              </a:spcAft>
              <a:defRPr/>
            </a:pPr>
            <a:endParaRPr lang="en-US" sz="900" dirty="0" smtClean="0"/>
          </a:p>
          <a:p>
            <a:pPr fontAlgn="auto">
              <a:lnSpc>
                <a:spcPct val="80000"/>
              </a:lnSpc>
              <a:spcBef>
                <a:spcPct val="0"/>
              </a:spcBef>
              <a:spcAft>
                <a:spcPts val="0"/>
              </a:spcAft>
              <a:defRPr/>
            </a:pPr>
            <a:r>
              <a:rPr lang="en-US" sz="900" dirty="0" smtClean="0"/>
              <a:t>Many of  you </a:t>
            </a:r>
            <a:r>
              <a:rPr lang="en-US" sz="900" dirty="0" err="1" smtClean="0"/>
              <a:t>ust</a:t>
            </a:r>
            <a:r>
              <a:rPr lang="en-US" sz="900" dirty="0" smtClean="0"/>
              <a:t> of gotten very excited when I </a:t>
            </a:r>
            <a:r>
              <a:rPr lang="en-US" sz="900" dirty="0" err="1" smtClean="0"/>
              <a:t>metnioned</a:t>
            </a:r>
            <a:r>
              <a:rPr lang="en-US" sz="900" dirty="0" smtClean="0"/>
              <a:t> the word sex thinking I would be talk about sex addiction today but in fact I want to clarify that I am </a:t>
            </a:r>
            <a:r>
              <a:rPr lang="en-US" sz="900" dirty="0" err="1" smtClean="0"/>
              <a:t>acutally</a:t>
            </a:r>
            <a:r>
              <a:rPr lang="en-US" sz="900" dirty="0" smtClean="0"/>
              <a:t> talking about drug addiction</a:t>
            </a:r>
          </a:p>
          <a:p>
            <a:pPr fontAlgn="auto">
              <a:lnSpc>
                <a:spcPct val="80000"/>
              </a:lnSpc>
              <a:spcBef>
                <a:spcPct val="0"/>
              </a:spcBef>
              <a:spcAft>
                <a:spcPts val="0"/>
              </a:spcAft>
              <a:defRPr/>
            </a:pPr>
            <a:endParaRPr lang="en-US" sz="900"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F5FAEB-63A7-4F10-B15B-ECCB0C78C9C0}" type="slidenum">
              <a:rPr lang="en-US">
                <a:solidFill>
                  <a:prstClr val="black"/>
                </a:solidFill>
                <a:ea typeface="ＭＳ Ｐゴシック"/>
                <a:cs typeface="ＭＳ Ｐゴシック"/>
              </a:rPr>
              <a:pPr fontAlgn="base">
                <a:spcBef>
                  <a:spcPct val="0"/>
                </a:spcBef>
                <a:spcAft>
                  <a:spcPct val="0"/>
                </a:spcAft>
                <a:defRPr/>
              </a:pPr>
              <a:t>10</a:t>
            </a:fld>
            <a:endParaRPr lang="en-US">
              <a:solidFill>
                <a:prstClr val="black"/>
              </a:solidFill>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Long-term or high dose use of opioids may also lead to additional mechanisms of tolerance becoming involved. This includes downregulation of mu opioid receptor gene expression, so the number of receptors presented on the cell surface is actually reduced, as opposed to the more short-term desensitisation induced by β-arrestins or RGS proteins.</a:t>
            </a:r>
            <a:r>
              <a:rPr lang="en-US" baseline="30000" smtClean="0">
                <a:hlinkClick r:id="" action="ppaction://hlinkfile"/>
              </a:rPr>
              <a:t>[15][16][17]</a:t>
            </a:r>
            <a:r>
              <a:rPr lang="en-US" smtClean="0"/>
              <a:t> Another long-term adaptation to opioid use can be upregulation of glutamate and other pathways in the brain which can exert an opioid-opposing effect and so reduce the effects of opioid drugs by altering downstream pathways, regardless of mu opioid receptor activation.</a:t>
            </a:r>
            <a:r>
              <a:rPr lang="en-US" baseline="30000" smtClean="0">
                <a:hlinkClick r:id="" action="ppaction://hlinkfile"/>
              </a:rPr>
              <a:t>[18][19]</a:t>
            </a:r>
            <a:endParaRPr 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11EDB2-62EC-4988-8293-46C63514A5A0}" type="slidenum">
              <a:rPr lang="en-US">
                <a:solidFill>
                  <a:prstClr val="black"/>
                </a:solidFill>
              </a:rPr>
              <a:pPr fontAlgn="base">
                <a:spcBef>
                  <a:spcPct val="0"/>
                </a:spcBef>
                <a:spcAft>
                  <a:spcPct val="0"/>
                </a:spcAft>
                <a:def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1FF385B-DCF9-4A55-9A18-D4BDEDC9232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248AC79-5615-4DE4-9EB4-CAFC28FE345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999D315-FD40-4008-9E82-EFE476EEA4E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18705AF-FD3D-48A8-9F38-C85A520AB6F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3763F2F-C2D8-4D13-B96D-D6B4F65382F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B68AC2-72F6-464E-8235-4791EBF5DA82}" type="slidenum">
              <a:rPr lang="en-US">
                <a:solidFill>
                  <a:prstClr val="black"/>
                </a:solidFill>
              </a:rPr>
              <a:pPr fontAlgn="base">
                <a:spcBef>
                  <a:spcPct val="0"/>
                </a:spcBef>
                <a:spcAft>
                  <a:spcPct val="0"/>
                </a:spcAft>
                <a:defRPr/>
              </a:pPr>
              <a:t>17</a:t>
            </a:fld>
            <a:endParaRPr lang="en-US">
              <a:solidFill>
                <a:prstClr val="black"/>
              </a:solidFill>
            </a:endParaRPr>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4"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BF1AEEC-B6E8-4559-8408-C2B4063A6BF8}"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A314E28-2E0A-43E1-B99F-CC5EADAE2DD7}"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F3FA6B-E378-4756-8430-E494F136CD5D}"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36BCE6D-1FE7-4AB6-AC0A-AC9A74A4356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280D0D-D0A7-43F4-B6E0-F63D7BE97BE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91084C-8E99-4B6D-8B46-D9FBFEC2E5D0}" type="slidenum">
              <a:rPr lang="en-US">
                <a:solidFill>
                  <a:prstClr val="black"/>
                </a:solidFill>
              </a:rPr>
              <a:pPr fontAlgn="base">
                <a:spcBef>
                  <a:spcPct val="0"/>
                </a:spcBef>
                <a:spcAft>
                  <a:spcPct val="0"/>
                </a:spcAft>
                <a:defRPr/>
              </a:pPr>
              <a:t>22</a:t>
            </a:fld>
            <a:endParaRPr lang="en-US">
              <a:solidFill>
                <a:prstClr val="black"/>
              </a:solidFill>
            </a:endParaRPr>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17E9B44-AF90-4523-A749-A78212A2A42A}"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ln>
            <a:miter lim="800000"/>
            <a:headEnd/>
            <a:tailEnd/>
          </a:ln>
        </p:spPr>
        <p:txBody>
          <a:bodyPr/>
          <a:lstStyle/>
          <a:p>
            <a:pPr>
              <a:defRPr/>
            </a:pPr>
            <a:fld id="{3CAF5EE8-52F4-4A5A-8C26-58AB87320B1F}" type="slidenum">
              <a:rPr lang="en-US" smtClean="0">
                <a:solidFill>
                  <a:srgbClr val="000000"/>
                </a:solidFill>
              </a:rPr>
              <a:pPr>
                <a:defRPr/>
              </a:pPr>
              <a:t>24</a:t>
            </a:fld>
            <a:endParaRPr lang="en-US" smtClean="0">
              <a:solidFill>
                <a:srgbClr val="000000"/>
              </a:solidFill>
            </a:endParaRPr>
          </a:p>
        </p:txBody>
      </p:sp>
      <p:sp>
        <p:nvSpPr>
          <p:cNvPr id="165891" name="Rectangle 2"/>
          <p:cNvSpPr>
            <a:spLocks noChangeArrowheads="1" noTextEdit="1"/>
          </p:cNvSpPr>
          <p:nvPr>
            <p:ph type="sldImg"/>
          </p:nvPr>
        </p:nvSpPr>
        <p:spPr bwMode="auto">
          <a:noFill/>
          <a:ln>
            <a:solidFill>
              <a:srgbClr val="000000"/>
            </a:solidFill>
            <a:miter lim="800000"/>
            <a:headEnd/>
            <a:tailEnd/>
          </a:ln>
        </p:spPr>
      </p:sp>
      <p:sp>
        <p:nvSpPr>
          <p:cNvPr id="165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ln>
            <a:miter lim="800000"/>
            <a:headEnd/>
            <a:tailEnd/>
          </a:ln>
        </p:spPr>
        <p:txBody>
          <a:bodyPr/>
          <a:lstStyle/>
          <a:p>
            <a:pPr>
              <a:defRPr/>
            </a:pPr>
            <a:fld id="{A37FF40A-8F53-4FA0-AB39-4D906A57281B}" type="slidenum">
              <a:rPr lang="en-US" smtClean="0">
                <a:solidFill>
                  <a:srgbClr val="000000"/>
                </a:solidFill>
              </a:rPr>
              <a:pPr>
                <a:defRPr/>
              </a:pPr>
              <a:t>25</a:t>
            </a:fld>
            <a:endParaRPr lang="en-US" smtClean="0">
              <a:solidFill>
                <a:srgbClr val="000000"/>
              </a:solidFill>
            </a:endParaRPr>
          </a:p>
        </p:txBody>
      </p:sp>
      <p:sp>
        <p:nvSpPr>
          <p:cNvPr id="166915" name="Rectangle 2"/>
          <p:cNvSpPr>
            <a:spLocks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Medical home may be very helpful in encouraging a more complete  integration in total care.,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ln>
            <a:miter lim="800000"/>
            <a:headEnd/>
            <a:tailEnd/>
          </a:ln>
        </p:spPr>
        <p:txBody>
          <a:bodyPr/>
          <a:lstStyle/>
          <a:p>
            <a:pPr>
              <a:defRPr/>
            </a:pPr>
            <a:fld id="{A9B4DC0B-1DC8-4D01-9D62-B6240DAC7479}" type="slidenum">
              <a:rPr lang="en-US" smtClean="0">
                <a:solidFill>
                  <a:srgbClr val="000000"/>
                </a:solidFill>
              </a:rPr>
              <a:pPr>
                <a:defRPr/>
              </a:pPr>
              <a:t>26</a:t>
            </a:fld>
            <a:endParaRPr lang="en-US" smtClean="0">
              <a:solidFill>
                <a:srgbClr val="000000"/>
              </a:solidFill>
            </a:endParaRPr>
          </a:p>
        </p:txBody>
      </p:sp>
      <p:sp>
        <p:nvSpPr>
          <p:cNvPr id="167939" name="Rectangle 2"/>
          <p:cNvSpPr>
            <a:spLocks noChangeArrowheads="1" noTextEdit="1"/>
          </p:cNvSpPr>
          <p:nvPr>
            <p:ph type="sldImg"/>
          </p:nvPr>
        </p:nvSpPr>
        <p:spPr bwMode="auto">
          <a:noFill/>
          <a:ln>
            <a:solidFill>
              <a:srgbClr val="000000"/>
            </a:solidFill>
            <a:miter lim="800000"/>
            <a:headEnd/>
            <a:tailEnd/>
          </a:ln>
        </p:spPr>
      </p:sp>
      <p:sp>
        <p:nvSpPr>
          <p:cNvPr id="167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Medical home may be very helpful in encouraging a more complete  integration in total care.,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ln>
            <a:miter lim="800000"/>
            <a:headEnd/>
            <a:tailEnd/>
          </a:ln>
        </p:spPr>
        <p:txBody>
          <a:bodyPr/>
          <a:lstStyle/>
          <a:p>
            <a:pPr>
              <a:defRPr/>
            </a:pPr>
            <a:fld id="{1E8B7917-E407-4F81-88FA-9E9680CC5460}" type="slidenum">
              <a:rPr lang="en-US" smtClean="0">
                <a:solidFill>
                  <a:srgbClr val="000000"/>
                </a:solidFill>
              </a:rPr>
              <a:pPr>
                <a:defRPr/>
              </a:pPr>
              <a:t>27</a:t>
            </a:fld>
            <a:endParaRPr lang="en-US" smtClean="0">
              <a:solidFill>
                <a:srgbClr val="000000"/>
              </a:solidFill>
            </a:endParaRPr>
          </a:p>
        </p:txBody>
      </p:sp>
      <p:sp>
        <p:nvSpPr>
          <p:cNvPr id="168963" name="Rectangle 2"/>
          <p:cNvSpPr>
            <a:spLocks noChangeArrowheads="1" noTextEdit="1"/>
          </p:cNvSpPr>
          <p:nvPr>
            <p:ph type="sldImg"/>
          </p:nvPr>
        </p:nvSpPr>
        <p:spPr bwMode="auto">
          <a:noFill/>
          <a:ln>
            <a:solidFill>
              <a:srgbClr val="000000"/>
            </a:solidFill>
            <a:miter lim="800000"/>
            <a:headEnd/>
            <a:tailEnd/>
          </a:ln>
        </p:spPr>
      </p:sp>
      <p:sp>
        <p:nvSpPr>
          <p:cNvPr id="168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ln>
            <a:miter lim="800000"/>
            <a:headEnd/>
            <a:tailEnd/>
          </a:ln>
        </p:spPr>
        <p:txBody>
          <a:bodyPr/>
          <a:lstStyle/>
          <a:p>
            <a:pPr>
              <a:defRPr/>
            </a:pPr>
            <a:fld id="{1C7D8ABA-969D-4537-9131-1598AB86BCD6}" type="slidenum">
              <a:rPr lang="en-US" smtClean="0">
                <a:solidFill>
                  <a:srgbClr val="000000"/>
                </a:solidFill>
              </a:rPr>
              <a:pPr>
                <a:defRPr/>
              </a:pPr>
              <a:t>28</a:t>
            </a:fld>
            <a:endParaRPr lang="en-US" smtClean="0">
              <a:solidFill>
                <a:srgbClr val="000000"/>
              </a:solidFill>
            </a:endParaRPr>
          </a:p>
        </p:txBody>
      </p:sp>
      <p:sp>
        <p:nvSpPr>
          <p:cNvPr id="169987" name="Rectangle 2"/>
          <p:cNvSpPr>
            <a:spLocks noChangeArrowheads="1" noTextEdit="1"/>
          </p:cNvSpPr>
          <p:nvPr>
            <p:ph type="sldImg"/>
          </p:nvPr>
        </p:nvSpPr>
        <p:spPr bwMode="auto">
          <a:noFill/>
          <a:ln>
            <a:solidFill>
              <a:srgbClr val="000000"/>
            </a:solidFill>
            <a:miter lim="800000"/>
            <a:headEnd/>
            <a:tailEnd/>
          </a:ln>
        </p:spPr>
      </p:sp>
      <p:sp>
        <p:nvSpPr>
          <p:cNvPr id="169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Injection drug use is a common exposure category among persons with HIV/AIDS</a:t>
            </a:r>
          </a:p>
          <a:p>
            <a:pPr eaLnBrk="1" hangingPunct="1">
              <a:buFontTx/>
              <a:buChar char="•"/>
            </a:pPr>
            <a:r>
              <a:rPr lang="en-US" smtClean="0"/>
              <a:t>Of the more than 1.148 million cases of HIV reported through 2009 in the U.S</a:t>
            </a:r>
          </a:p>
          <a:p>
            <a:pPr eaLnBrk="1" hangingPunct="1">
              <a:buFontTx/>
              <a:buChar char="•"/>
            </a:pPr>
            <a:endParaRPr lang="en-US" smtClean="0"/>
          </a:p>
          <a:p>
            <a:pPr eaLnBrk="1" hangingPunct="1">
              <a:buFontTx/>
              <a:buChar char="•"/>
            </a:pPr>
            <a:r>
              <a:rPr lang="en-US" smtClean="0"/>
              <a:t>And 40% were associated with injection drug use – either directly or by having an IDU sex partner.</a:t>
            </a:r>
          </a:p>
          <a:p>
            <a:pPr eaLnBrk="1" hangingPunct="1">
              <a:buFontTx/>
              <a:buChar char="•"/>
            </a:pPr>
            <a:endParaRPr lang="en-US" smtClean="0"/>
          </a:p>
          <a:p>
            <a:pPr eaLnBrk="1" hangingPunct="1">
              <a:buFontTx/>
              <a:buChar char="•"/>
            </a:pPr>
            <a:r>
              <a:rPr lang="en-US" smtClean="0"/>
              <a:t>ORT to be effective on decreased transmission and sexual risk behavior, hospitalization, and increase engagement in care.</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In 2010, among adult and adolescent males diagnosed with HIV infection  MSM is the largest risk category, but 7% were attributed to injection drug </a:t>
            </a:r>
            <a:r>
              <a:rPr lang="en-US" dirty="0" err="1" smtClean="0"/>
              <a:t>use.and</a:t>
            </a:r>
            <a:r>
              <a:rPr lang="en-US" dirty="0" smtClean="0"/>
              <a:t> 4% attributed to male-to-male sexual contact </a:t>
            </a:r>
            <a:r>
              <a:rPr lang="en-US" i="1" dirty="0" smtClean="0"/>
              <a:t>and</a:t>
            </a:r>
            <a:r>
              <a:rPr lang="en-US" dirty="0" smtClean="0"/>
              <a:t> injection drug use.</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 women and 14% were attributed to injection drug use. </a:t>
            </a:r>
          </a:p>
          <a:p>
            <a:pPr eaLnBrk="1" fontAlgn="auto" hangingPunct="1">
              <a:spcBef>
                <a:spcPts val="0"/>
              </a:spcBef>
              <a:spcAft>
                <a:spcPts val="0"/>
              </a:spcAft>
              <a:defRPr/>
            </a:pPr>
            <a:r>
              <a:rPr lang="en-US" dirty="0" smtClean="0"/>
              <a:t> </a:t>
            </a:r>
          </a:p>
        </p:txBody>
      </p:sp>
      <p:sp>
        <p:nvSpPr>
          <p:cNvPr id="171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80ED30-5DBE-4FF2-A995-DB941628705B}" type="slidenum">
              <a:rPr lang="en-US" smtClean="0">
                <a:solidFill>
                  <a:srgbClr val="000000"/>
                </a:solidFill>
              </a:rPr>
              <a:pPr fontAlgn="base">
                <a:spcBef>
                  <a:spcPct val="0"/>
                </a:spcBef>
                <a:spcAft>
                  <a:spcPct val="0"/>
                </a:spcAft>
              </a:pPr>
              <a:t>29</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60452D-60BF-46FF-B05B-E611C074226C}"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ln>
            <a:miter lim="800000"/>
            <a:headEnd/>
            <a:tailEnd/>
          </a:ln>
        </p:spPr>
        <p:txBody>
          <a:bodyPr/>
          <a:lstStyle/>
          <a:p>
            <a:pPr>
              <a:defRPr/>
            </a:pPr>
            <a:fld id="{9950D3E1-0CB1-4AAD-BB1C-2A9D2AB7FA3E}" type="slidenum">
              <a:rPr lang="en-US" smtClean="0">
                <a:solidFill>
                  <a:srgbClr val="000000"/>
                </a:solidFill>
              </a:rPr>
              <a:pPr>
                <a:defRPr/>
              </a:pPr>
              <a:t>30</a:t>
            </a:fld>
            <a:endParaRPr lang="en-US" smtClean="0">
              <a:solidFill>
                <a:srgbClr val="000000"/>
              </a:solidFill>
            </a:endParaRPr>
          </a:p>
        </p:txBody>
      </p:sp>
      <p:sp>
        <p:nvSpPr>
          <p:cNvPr id="172035" name="Rectangle 2"/>
          <p:cNvSpPr>
            <a:spLocks noChangeArrowheads="1" noTextEdit="1"/>
          </p:cNvSpPr>
          <p:nvPr>
            <p:ph type="sldImg"/>
          </p:nvPr>
        </p:nvSpPr>
        <p:spPr bwMode="auto">
          <a:noFill/>
          <a:ln>
            <a:solidFill>
              <a:srgbClr val="000000"/>
            </a:solidFill>
            <a:miter lim="800000"/>
            <a:headEnd/>
            <a:tailEnd/>
          </a:ln>
        </p:spPr>
      </p:sp>
      <p:sp>
        <p:nvSpPr>
          <p:cNvPr id="172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National Survey on Drug Use and Health  NSDUH.</a:t>
            </a:r>
          </a:p>
          <a:p>
            <a:pPr eaLnBrk="1" hangingPunct="1"/>
            <a:r>
              <a:rPr lang="en-US" smtClean="0"/>
              <a:t>Historically, methadone has been the drug of choice for providing ORT.</a:t>
            </a:r>
          </a:p>
          <a:p>
            <a:pPr eaLnBrk="1" hangingPunct="1"/>
            <a:r>
              <a:rPr lang="en-US" smtClean="0"/>
              <a:t>Methadone, however, is so highly regulated by federal and state laws, that there are not enough treatment slots for those who desire treatment</a:t>
            </a:r>
          </a:p>
          <a:p>
            <a:pPr eaLnBrk="1" hangingPunct="1"/>
            <a:endParaRPr lang="en-US" smtClean="0"/>
          </a:p>
          <a:p>
            <a:pPr eaLnBrk="1" hangingPunct="1"/>
            <a:r>
              <a:rPr lang="en-US" smtClean="0"/>
              <a:t>In 2011</a:t>
            </a:r>
          </a:p>
          <a:p>
            <a:pPr eaLnBrk="1" hangingPunct="1"/>
            <a:endParaRPr lang="en-US" smtClean="0"/>
          </a:p>
          <a:p>
            <a:pPr eaLnBrk="1" hangingPunct="1"/>
            <a:r>
              <a:rPr lang="en-US" smtClean="0"/>
              <a:t>San Francisco has less than 3000 maintenance slots for the more than estimated 17,000 active heroin users in SF.  And there are 300-400 individuals on a waiting list at any one time.</a:t>
            </a:r>
          </a:p>
          <a:p>
            <a:pPr eaLnBrk="1" hangingPunct="1"/>
            <a:endParaRPr lang="en-US" smtClean="0"/>
          </a:p>
          <a:p>
            <a:pPr eaLnBrk="1" hangingPunct="1"/>
            <a:r>
              <a:rPr lang="en-US" smtClean="0"/>
              <a:t>*********************************</a:t>
            </a:r>
          </a:p>
          <a:p>
            <a:pPr eaLnBrk="1" hangingPunct="1"/>
            <a:endParaRPr lang="en-US" smtClean="0"/>
          </a:p>
          <a:p>
            <a:pPr eaLnBrk="1" hangingPunct="1"/>
            <a:r>
              <a:rPr lang="en-US" smtClean="0"/>
              <a:t>Reliable estimates place the number of active heroin users in San Francisco between 15,000 and 17,000 [6].  However, the City and County of San Francisco has a capacity of only 2695 methadone maintenance slots and 815 methadone detoxification slots funded through public, federal, and private sources [7]. </a:t>
            </a:r>
          </a:p>
          <a:p>
            <a:pPr eaLnBrk="1" hangingPunct="1"/>
            <a:endParaRPr lang="en-US" smtClean="0"/>
          </a:p>
          <a:p>
            <a:pPr eaLnBrk="1" hangingPunct="1"/>
            <a:r>
              <a:rPr lang="en-US" smtClean="0"/>
              <a:t>Opioid treatment for 200,000 persons in 1000 narcotic treatment programs (NTPs)</a:t>
            </a:r>
          </a:p>
          <a:p>
            <a:pPr eaLnBrk="1" hangingPunct="1"/>
            <a:r>
              <a:rPr lang="en-US" smtClean="0"/>
              <a:t>14% of opioid dependent persons receive treatment through NTPs</a:t>
            </a:r>
          </a:p>
          <a:p>
            <a:pPr eaLnBrk="1" hangingPunct="1"/>
            <a:r>
              <a:rPr lang="en-US" i="1" smtClean="0"/>
              <a:t>Arch Intern Med.</a:t>
            </a:r>
            <a:r>
              <a:rPr lang="en-US" smtClean="0"/>
              <a:t> 2004;164:277-288 </a:t>
            </a:r>
          </a:p>
          <a:p>
            <a:pPr eaLnBrk="1" hangingPunct="1"/>
            <a:endParaRPr lang="en-US" smtClean="0"/>
          </a:p>
          <a:p>
            <a:pPr eaLnBrk="1" hangingPunct="1"/>
            <a:r>
              <a:rPr lang="en-US" smtClean="0"/>
              <a:t> For over 10 years, San Francisco has consistently ranked among the top four cities in heroin-related hospital admissions relative to other U.S. metropolitan areas [2].  In addition, San Francisco has led the state in the number of heroin-related problem indices, consistently possessing three times the number of heroin-related hospital admissions and heroin-related deaths relative to the California average [3].  Substance abuse is the leading cause of death among San Francisco’s homeless population, where heroin is specifically related to 87% of these deaths [4].  However, approximately half of the individuals who die from drug-related causes (i.e., non-alcohol) in San Francisco never receive drug treatment services from the public health system [5].  The treatment gap is wide.  Reliable estimates place the number of active heroin users in San Francisco between 15,000 and 17,000 [6].  However, the City and County of San Francisco has a capacity of only 2695 methadone maintenance slots and 815 methadone detoxification slots funded through public, federal, and private sources [7].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ln>
            <a:miter lim="800000"/>
            <a:headEnd/>
            <a:tailEnd/>
          </a:ln>
        </p:spPr>
        <p:txBody>
          <a:bodyPr/>
          <a:lstStyle/>
          <a:p>
            <a:pPr>
              <a:defRPr/>
            </a:pPr>
            <a:fld id="{E2D87459-255E-4B02-BEC5-A48CC9D2085D}" type="slidenum">
              <a:rPr lang="en-US" smtClean="0">
                <a:solidFill>
                  <a:srgbClr val="000000"/>
                </a:solidFill>
              </a:rPr>
              <a:pPr>
                <a:defRPr/>
              </a:pPr>
              <a:t>31</a:t>
            </a:fld>
            <a:endParaRPr lang="en-US" smtClean="0">
              <a:solidFill>
                <a:srgbClr val="000000"/>
              </a:solidFill>
            </a:endParaRPr>
          </a:p>
        </p:txBody>
      </p:sp>
      <p:sp>
        <p:nvSpPr>
          <p:cNvPr id="173059" name="Rectangle 2"/>
          <p:cNvSpPr>
            <a:spLocks noChangeArrowheads="1" noTextEdit="1"/>
          </p:cNvSpPr>
          <p:nvPr>
            <p:ph type="sldImg"/>
          </p:nvPr>
        </p:nvSpPr>
        <p:spPr bwMode="auto">
          <a:noFill/>
          <a:ln>
            <a:solidFill>
              <a:srgbClr val="000000"/>
            </a:solidFill>
            <a:miter lim="800000"/>
            <a:headEnd/>
            <a:tailEnd/>
          </a:ln>
        </p:spPr>
      </p:sp>
      <p:sp>
        <p:nvSpPr>
          <p:cNvPr id="173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National Survey on Drug Use and Health  NSDUH.</a:t>
            </a:r>
          </a:p>
          <a:p>
            <a:pPr eaLnBrk="1" hangingPunct="1"/>
            <a:r>
              <a:rPr lang="en-US" smtClean="0"/>
              <a:t>Historically, methadone has been the drug of choice for providing ORT.</a:t>
            </a:r>
          </a:p>
          <a:p>
            <a:pPr eaLnBrk="1" hangingPunct="1"/>
            <a:r>
              <a:rPr lang="en-US" smtClean="0"/>
              <a:t>Methadone, however, is so highly regulated by federal and state laws, that there are not enough treatment slots for those who desire treatment</a:t>
            </a:r>
          </a:p>
          <a:p>
            <a:pPr eaLnBrk="1" hangingPunct="1"/>
            <a:endParaRPr lang="en-US" smtClean="0"/>
          </a:p>
          <a:p>
            <a:pPr eaLnBrk="1" hangingPunct="1"/>
            <a:r>
              <a:rPr lang="en-US" smtClean="0"/>
              <a:t>In 2011</a:t>
            </a:r>
          </a:p>
          <a:p>
            <a:pPr eaLnBrk="1" hangingPunct="1"/>
            <a:endParaRPr lang="en-US" smtClean="0"/>
          </a:p>
          <a:p>
            <a:pPr eaLnBrk="1" hangingPunct="1"/>
            <a:r>
              <a:rPr lang="en-US" smtClean="0"/>
              <a:t>San Francisco has less than 3000 maintenance slots for the more than estimated 17,000 active heroin users in SF.  And there are 300-400 individuals on a waiting list at any one time.</a:t>
            </a:r>
          </a:p>
          <a:p>
            <a:pPr eaLnBrk="1" hangingPunct="1"/>
            <a:endParaRPr lang="en-US" smtClean="0"/>
          </a:p>
          <a:p>
            <a:pPr eaLnBrk="1" hangingPunct="1"/>
            <a:r>
              <a:rPr lang="en-US" smtClean="0"/>
              <a:t>*********************************</a:t>
            </a:r>
          </a:p>
          <a:p>
            <a:pPr eaLnBrk="1" hangingPunct="1"/>
            <a:endParaRPr lang="en-US" smtClean="0"/>
          </a:p>
          <a:p>
            <a:pPr eaLnBrk="1" hangingPunct="1"/>
            <a:r>
              <a:rPr lang="en-US" smtClean="0"/>
              <a:t>Reliable estimates place the number of active heroin users in San Francisco between 15,000 and 17,000 [6].  However, the City and County of San Francisco has a capacity of only 2695 methadone maintenance slots and 815 methadone detoxification slots funded through public, federal, and private sources [7]. </a:t>
            </a:r>
          </a:p>
          <a:p>
            <a:pPr eaLnBrk="1" hangingPunct="1"/>
            <a:endParaRPr lang="en-US" smtClean="0"/>
          </a:p>
          <a:p>
            <a:pPr eaLnBrk="1" hangingPunct="1"/>
            <a:r>
              <a:rPr lang="en-US" smtClean="0"/>
              <a:t>Opioid treatment for 200,000 persons in 1000 narcotic treatment programs (NTPs)</a:t>
            </a:r>
          </a:p>
          <a:p>
            <a:pPr eaLnBrk="1" hangingPunct="1"/>
            <a:r>
              <a:rPr lang="en-US" smtClean="0"/>
              <a:t>14% of opioid dependent persons receive treatment through NTPs</a:t>
            </a:r>
          </a:p>
          <a:p>
            <a:pPr eaLnBrk="1" hangingPunct="1"/>
            <a:r>
              <a:rPr lang="en-US" i="1" smtClean="0"/>
              <a:t>Arch Intern Med.</a:t>
            </a:r>
            <a:r>
              <a:rPr lang="en-US" smtClean="0"/>
              <a:t> 2004;164:277-288 </a:t>
            </a:r>
          </a:p>
          <a:p>
            <a:pPr eaLnBrk="1" hangingPunct="1"/>
            <a:endParaRPr lang="en-US" smtClean="0"/>
          </a:p>
          <a:p>
            <a:pPr eaLnBrk="1" hangingPunct="1"/>
            <a:r>
              <a:rPr lang="en-US" smtClean="0"/>
              <a:t> For over 10 years, San Francisco has consistently ranked among the top four cities in heroin-related hospital admissions relative to other U.S. metropolitan areas [2].  In addition, San Francisco has led the state in the number of heroin-related problem indices, consistently possessing three times the number of heroin-related hospital admissions and heroin-related deaths relative to the California average [3].  Substance abuse is the leading cause of death among San Francisco’s homeless population, where heroin is specifically related to 87% of these deaths [4].  However, approximately half of the individuals who die from drug-related causes (i.e., non-alcohol) in San Francisco never receive drug treatment services from the public health system [5].  The treatment gap is wide.  Reliable estimates place the number of active heroin users in San Francisco between 15,000 and 17,000 [6].  However, the City and County of San Francisco has a capacity of only 2695 methadone maintenance slots and 815 methadone detoxification slots funded through public, federal, and private sources [7].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ln>
            <a:miter lim="800000"/>
            <a:headEnd/>
            <a:tailEnd/>
          </a:ln>
        </p:spPr>
        <p:txBody>
          <a:bodyPr/>
          <a:lstStyle/>
          <a:p>
            <a:pPr>
              <a:defRPr/>
            </a:pPr>
            <a:fld id="{173487B7-8C5B-4CE7-957D-D5E0E050397A}" type="slidenum">
              <a:rPr lang="en-US" smtClean="0">
                <a:solidFill>
                  <a:srgbClr val="000000"/>
                </a:solidFill>
              </a:rPr>
              <a:pPr>
                <a:defRPr/>
              </a:pPr>
              <a:t>32</a:t>
            </a:fld>
            <a:endParaRPr lang="en-US" smtClean="0">
              <a:solidFill>
                <a:srgbClr val="000000"/>
              </a:solidFill>
            </a:endParaRPr>
          </a:p>
        </p:txBody>
      </p:sp>
      <p:sp>
        <p:nvSpPr>
          <p:cNvPr id="174083" name="Rectangle 2"/>
          <p:cNvSpPr>
            <a:spLocks noChangeArrowheads="1" noTextEdit="1"/>
          </p:cNvSpPr>
          <p:nvPr>
            <p:ph type="sldImg"/>
          </p:nvPr>
        </p:nvSpPr>
        <p:spPr bwMode="auto">
          <a:noFill/>
          <a:ln>
            <a:solidFill>
              <a:srgbClr val="000000"/>
            </a:solidFill>
            <a:miter lim="800000"/>
            <a:headEnd/>
            <a:tailEnd/>
          </a:ln>
        </p:spPr>
      </p:sp>
      <p:sp>
        <p:nvSpPr>
          <p:cNvPr id="174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National Survey on Drug Use and Health  NSDUH.</a:t>
            </a:r>
          </a:p>
          <a:p>
            <a:pPr eaLnBrk="1" hangingPunct="1"/>
            <a:r>
              <a:rPr lang="en-US" smtClean="0"/>
              <a:t>Historically, methadone has been the drug of choice for providing ORT.</a:t>
            </a:r>
          </a:p>
          <a:p>
            <a:pPr eaLnBrk="1" hangingPunct="1"/>
            <a:r>
              <a:rPr lang="en-US" smtClean="0"/>
              <a:t>Methadone, however, is so highly regulated by federal and state laws, that there are not enough treatment slots for those who desire treatment</a:t>
            </a:r>
          </a:p>
          <a:p>
            <a:pPr eaLnBrk="1" hangingPunct="1"/>
            <a:endParaRPr lang="en-US" smtClean="0"/>
          </a:p>
          <a:p>
            <a:pPr eaLnBrk="1" hangingPunct="1"/>
            <a:r>
              <a:rPr lang="en-US" smtClean="0"/>
              <a:t>In 2011</a:t>
            </a:r>
          </a:p>
          <a:p>
            <a:pPr eaLnBrk="1" hangingPunct="1"/>
            <a:endParaRPr lang="en-US" smtClean="0"/>
          </a:p>
          <a:p>
            <a:pPr eaLnBrk="1" hangingPunct="1"/>
            <a:r>
              <a:rPr lang="en-US" smtClean="0"/>
              <a:t>San Francisco has less than 3000 maintenance slots for the more than estimated 17,000 active heroin users in SF.  And there are 300-400 individuals on a waiting list at any one time.</a:t>
            </a:r>
          </a:p>
          <a:p>
            <a:pPr eaLnBrk="1" hangingPunct="1"/>
            <a:endParaRPr lang="en-US" smtClean="0"/>
          </a:p>
          <a:p>
            <a:pPr eaLnBrk="1" hangingPunct="1"/>
            <a:r>
              <a:rPr lang="en-US" smtClean="0"/>
              <a:t>*********************************</a:t>
            </a:r>
          </a:p>
          <a:p>
            <a:pPr eaLnBrk="1" hangingPunct="1"/>
            <a:endParaRPr lang="en-US" smtClean="0"/>
          </a:p>
          <a:p>
            <a:pPr eaLnBrk="1" hangingPunct="1"/>
            <a:r>
              <a:rPr lang="en-US" smtClean="0"/>
              <a:t>Reliable estimates place the number of active heroin users in San Francisco between 15,000 and 17,000 [6].  However, the City and County of San Francisco has a capacity of only 2695 methadone maintenance slots and 815 methadone detoxification slots funded through public, federal, and private sources [7]. </a:t>
            </a:r>
          </a:p>
          <a:p>
            <a:pPr eaLnBrk="1" hangingPunct="1"/>
            <a:endParaRPr lang="en-US" smtClean="0"/>
          </a:p>
          <a:p>
            <a:pPr eaLnBrk="1" hangingPunct="1"/>
            <a:r>
              <a:rPr lang="en-US" smtClean="0"/>
              <a:t>Opioid treatment for 200,000 persons in 1000 narcotic treatment programs (NTPs)</a:t>
            </a:r>
          </a:p>
          <a:p>
            <a:pPr eaLnBrk="1" hangingPunct="1"/>
            <a:r>
              <a:rPr lang="en-US" smtClean="0"/>
              <a:t>14% of opioid dependent persons receive treatment through NTPs</a:t>
            </a:r>
          </a:p>
          <a:p>
            <a:pPr eaLnBrk="1" hangingPunct="1"/>
            <a:r>
              <a:rPr lang="en-US" i="1" smtClean="0"/>
              <a:t>Arch Intern Med.</a:t>
            </a:r>
            <a:r>
              <a:rPr lang="en-US" smtClean="0"/>
              <a:t> 2004;164:277-288 </a:t>
            </a:r>
          </a:p>
          <a:p>
            <a:pPr eaLnBrk="1" hangingPunct="1"/>
            <a:endParaRPr lang="en-US" smtClean="0"/>
          </a:p>
          <a:p>
            <a:pPr eaLnBrk="1" hangingPunct="1"/>
            <a:r>
              <a:rPr lang="en-US" smtClean="0"/>
              <a:t> For over 10 years, San Francisco has consistently ranked among the top four cities in heroin-related hospital admissions relative to other U.S. metropolitan areas [2].  In addition, San Francisco has led the state in the number of heroin-related problem indices, consistently possessing three times the number of heroin-related hospital admissions and heroin-related deaths relative to the California average [3].  Substance abuse is the leading cause of death among San Francisco’s homeless population, where heroin is specifically related to 87% of these deaths [4].  However, approximately half of the individuals who die from drug-related causes (i.e., non-alcohol) in San Francisco never receive drug treatment services from the public health system [5].  The treatment gap is wide.  Reliable estimates place the number of active heroin users in San Francisco between 15,000 and 17,000 [6].  However, the City and County of San Francisco has a capacity of only 2695 methadone maintenance slots and 815 methadone detoxification slots funded through public, federal, and private sources [7].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ln>
            <a:miter lim="800000"/>
            <a:headEnd/>
            <a:tailEnd/>
          </a:ln>
        </p:spPr>
        <p:txBody>
          <a:bodyPr/>
          <a:lstStyle/>
          <a:p>
            <a:pPr>
              <a:defRPr/>
            </a:pPr>
            <a:fld id="{2C1F9F05-3818-4996-995C-17A1173335D2}" type="slidenum">
              <a:rPr lang="en-US" smtClean="0">
                <a:solidFill>
                  <a:srgbClr val="000000"/>
                </a:solidFill>
              </a:rPr>
              <a:pPr>
                <a:defRPr/>
              </a:pPr>
              <a:t>33</a:t>
            </a:fld>
            <a:endParaRPr lang="en-US" smtClean="0">
              <a:solidFill>
                <a:srgbClr val="000000"/>
              </a:solidFill>
            </a:endParaRPr>
          </a:p>
        </p:txBody>
      </p:sp>
      <p:sp>
        <p:nvSpPr>
          <p:cNvPr id="175107" name="Rectangle 2"/>
          <p:cNvSpPr>
            <a:spLocks noChangeArrowheads="1" noTextEdit="1"/>
          </p:cNvSpPr>
          <p:nvPr>
            <p:ph type="sldImg"/>
          </p:nvPr>
        </p:nvSpPr>
        <p:spPr bwMode="auto">
          <a:noFill/>
          <a:ln>
            <a:solidFill>
              <a:srgbClr val="000000"/>
            </a:solidFill>
            <a:miter lim="800000"/>
            <a:headEnd/>
            <a:tailEnd/>
          </a:ln>
        </p:spPr>
      </p:sp>
      <p:sp>
        <p:nvSpPr>
          <p:cNvPr id="175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ln>
            <a:miter lim="800000"/>
            <a:headEnd/>
            <a:tailEnd/>
          </a:ln>
        </p:spPr>
        <p:txBody>
          <a:bodyPr/>
          <a:lstStyle/>
          <a:p>
            <a:pPr>
              <a:defRPr/>
            </a:pPr>
            <a:fld id="{CBB329D0-413B-4EC7-B9CB-71E523506535}" type="slidenum">
              <a:rPr lang="en-US" smtClean="0">
                <a:solidFill>
                  <a:srgbClr val="000000"/>
                </a:solidFill>
              </a:rPr>
              <a:pPr>
                <a:defRPr/>
              </a:pPr>
              <a:t>34</a:t>
            </a:fld>
            <a:endParaRPr lang="en-US" smtClean="0">
              <a:solidFill>
                <a:srgbClr val="000000"/>
              </a:solidFill>
            </a:endParaRPr>
          </a:p>
        </p:txBody>
      </p:sp>
      <p:sp>
        <p:nvSpPr>
          <p:cNvPr id="176131" name="Rectangle 2"/>
          <p:cNvSpPr>
            <a:spLocks noChangeArrowheads="1" noTextEdit="1"/>
          </p:cNvSpPr>
          <p:nvPr>
            <p:ph type="sldImg"/>
          </p:nvPr>
        </p:nvSpPr>
        <p:spPr bwMode="auto">
          <a:noFill/>
          <a:ln>
            <a:solidFill>
              <a:srgbClr val="000000"/>
            </a:solidFill>
            <a:miter lim="800000"/>
            <a:headEnd/>
            <a:tailEnd/>
          </a:ln>
        </p:spPr>
      </p:sp>
      <p:sp>
        <p:nvSpPr>
          <p:cNvPr id="176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ln>
            <a:miter lim="800000"/>
            <a:headEnd/>
            <a:tailEnd/>
          </a:ln>
        </p:spPr>
        <p:txBody>
          <a:bodyPr/>
          <a:lstStyle/>
          <a:p>
            <a:pPr>
              <a:defRPr/>
            </a:pPr>
            <a:fld id="{52E40D70-7B88-4EF1-97BA-31D7CD7D8C04}" type="slidenum">
              <a:rPr lang="en-US" smtClean="0">
                <a:solidFill>
                  <a:srgbClr val="000000"/>
                </a:solidFill>
              </a:rPr>
              <a:pPr>
                <a:defRPr/>
              </a:pPr>
              <a:t>35</a:t>
            </a:fld>
            <a:endParaRPr lang="en-US" smtClean="0">
              <a:solidFill>
                <a:srgbClr val="000000"/>
              </a:solidFill>
            </a:endParaRPr>
          </a:p>
        </p:txBody>
      </p:sp>
      <p:sp>
        <p:nvSpPr>
          <p:cNvPr id="177155" name="Rectangle 2"/>
          <p:cNvSpPr>
            <a:spLocks noChangeArrowheads="1" noTextEdit="1"/>
          </p:cNvSpPr>
          <p:nvPr>
            <p:ph type="sldImg"/>
          </p:nvPr>
        </p:nvSpPr>
        <p:spPr bwMode="auto">
          <a:noFill/>
          <a:ln>
            <a:solidFill>
              <a:srgbClr val="000000"/>
            </a:solidFill>
            <a:miter lim="800000"/>
            <a:headEnd/>
            <a:tailEnd/>
          </a:ln>
        </p:spPr>
      </p:sp>
      <p:sp>
        <p:nvSpPr>
          <p:cNvPr id="177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ln>
            <a:miter lim="800000"/>
            <a:headEnd/>
            <a:tailEnd/>
          </a:ln>
        </p:spPr>
        <p:txBody>
          <a:bodyPr/>
          <a:lstStyle/>
          <a:p>
            <a:pPr>
              <a:defRPr/>
            </a:pPr>
            <a:fld id="{1C831354-EC26-44E1-8776-FA4CC8797331}" type="slidenum">
              <a:rPr lang="en-US" smtClean="0">
                <a:solidFill>
                  <a:srgbClr val="000000"/>
                </a:solidFill>
              </a:rPr>
              <a:pPr>
                <a:defRPr/>
              </a:pPr>
              <a:t>36</a:t>
            </a:fld>
            <a:endParaRPr lang="en-US" smtClean="0">
              <a:solidFill>
                <a:srgbClr val="000000"/>
              </a:solidFill>
            </a:endParaRPr>
          </a:p>
        </p:txBody>
      </p:sp>
      <p:sp>
        <p:nvSpPr>
          <p:cNvPr id="178179" name="Rectangle 2"/>
          <p:cNvSpPr>
            <a:spLocks noChangeArrowheads="1" noTextEdit="1"/>
          </p:cNvSpPr>
          <p:nvPr>
            <p:ph type="sldImg"/>
          </p:nvPr>
        </p:nvSpPr>
        <p:spPr bwMode="auto">
          <a:noFill/>
          <a:ln>
            <a:solidFill>
              <a:srgbClr val="000000"/>
            </a:solidFill>
            <a:miter lim="800000"/>
            <a:headEnd/>
            <a:tailEnd/>
          </a:ln>
        </p:spPr>
      </p:sp>
      <p:sp>
        <p:nvSpPr>
          <p:cNvPr id="178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ln>
            <a:miter lim="800000"/>
            <a:headEnd/>
            <a:tailEnd/>
          </a:ln>
        </p:spPr>
        <p:txBody>
          <a:bodyPr/>
          <a:lstStyle/>
          <a:p>
            <a:pPr defTabSz="917575">
              <a:defRPr/>
            </a:pPr>
            <a:fld id="{25BB2DD8-27AC-4CA9-8D17-1BB3E2B75C84}" type="slidenum">
              <a:rPr lang="en-US" smtClean="0">
                <a:solidFill>
                  <a:srgbClr val="000000"/>
                </a:solidFill>
              </a:rPr>
              <a:pPr defTabSz="917575">
                <a:defRPr/>
              </a:pPr>
              <a:t>37</a:t>
            </a:fld>
            <a:endParaRPr lang="en-US" smtClean="0">
              <a:solidFill>
                <a:srgbClr val="000000"/>
              </a:solidFill>
            </a:endParaRPr>
          </a:p>
        </p:txBody>
      </p:sp>
      <p:sp>
        <p:nvSpPr>
          <p:cNvPr id="179203" name="Rectangle 2"/>
          <p:cNvSpPr>
            <a:spLocks noChangeArrowheads="1" noTextEdit="1"/>
          </p:cNvSpPr>
          <p:nvPr>
            <p:ph type="sldImg"/>
          </p:nvPr>
        </p:nvSpPr>
        <p:spPr bwMode="auto">
          <a:noFill/>
          <a:ln>
            <a:solidFill>
              <a:srgbClr val="000000"/>
            </a:solidFill>
            <a:miter lim="800000"/>
            <a:headEnd/>
            <a:tailEnd/>
          </a:ln>
        </p:spPr>
      </p:sp>
      <p:sp>
        <p:nvSpPr>
          <p:cNvPr id="179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ln>
            <a:miter lim="800000"/>
            <a:headEnd/>
            <a:tailEnd/>
          </a:ln>
        </p:spPr>
        <p:txBody>
          <a:bodyPr/>
          <a:lstStyle/>
          <a:p>
            <a:pPr defTabSz="917575">
              <a:defRPr/>
            </a:pPr>
            <a:fld id="{D2C1D9F3-B9EA-4202-A6DB-F934C561B80E}" type="slidenum">
              <a:rPr lang="en-US" smtClean="0">
                <a:solidFill>
                  <a:srgbClr val="000000"/>
                </a:solidFill>
              </a:rPr>
              <a:pPr defTabSz="917575">
                <a:defRPr/>
              </a:pPr>
              <a:t>38</a:t>
            </a:fld>
            <a:endParaRPr lang="en-US" smtClean="0">
              <a:solidFill>
                <a:srgbClr val="000000"/>
              </a:solidFill>
            </a:endParaRPr>
          </a:p>
        </p:txBody>
      </p:sp>
      <p:sp>
        <p:nvSpPr>
          <p:cNvPr id="180227" name="Rectangle 2"/>
          <p:cNvSpPr>
            <a:spLocks noChangeArrowheads="1" noTextEdit="1"/>
          </p:cNvSpPr>
          <p:nvPr>
            <p:ph type="sldImg"/>
          </p:nvPr>
        </p:nvSpPr>
        <p:spPr bwMode="auto">
          <a:noFill/>
          <a:ln>
            <a:solidFill>
              <a:srgbClr val="000000"/>
            </a:solidFill>
            <a:miter lim="800000"/>
            <a:headEnd/>
            <a:tailEnd/>
          </a:ln>
        </p:spPr>
      </p:sp>
      <p:sp>
        <p:nvSpPr>
          <p:cNvPr id="1802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ln>
            <a:miter lim="800000"/>
            <a:headEnd/>
            <a:tailEnd/>
          </a:ln>
        </p:spPr>
        <p:txBody>
          <a:bodyPr/>
          <a:lstStyle/>
          <a:p>
            <a:pPr>
              <a:defRPr/>
            </a:pPr>
            <a:fld id="{2F57480D-A708-4971-8099-C902179607FA}" type="slidenum">
              <a:rPr lang="en-US" smtClean="0">
                <a:solidFill>
                  <a:srgbClr val="000000"/>
                </a:solidFill>
              </a:rPr>
              <a:pPr>
                <a:defRPr/>
              </a:pPr>
              <a:t>39</a:t>
            </a:fld>
            <a:endParaRPr lang="en-US" smtClean="0">
              <a:solidFill>
                <a:srgbClr val="000000"/>
              </a:solidFill>
            </a:endParaRPr>
          </a:p>
        </p:txBody>
      </p:sp>
      <p:sp>
        <p:nvSpPr>
          <p:cNvPr id="181251" name="Rectangle 2"/>
          <p:cNvSpPr>
            <a:spLocks noChangeArrowheads="1" noTextEdit="1"/>
          </p:cNvSpPr>
          <p:nvPr>
            <p:ph type="sldImg"/>
          </p:nvPr>
        </p:nvSpPr>
        <p:spPr bwMode="auto">
          <a:noFill/>
          <a:ln>
            <a:solidFill>
              <a:srgbClr val="000000"/>
            </a:solidFill>
            <a:miter lim="800000"/>
            <a:headEnd/>
            <a:tailEnd/>
          </a:ln>
        </p:spPr>
      </p:sp>
      <p:sp>
        <p:nvSpPr>
          <p:cNvPr id="181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i="1" smtClean="0"/>
          </a:p>
          <a:p>
            <a:pPr eaLnBrk="1" hangingPunct="1">
              <a:buFont typeface="Wingdings" pitchFamily="2" charset="2"/>
              <a:buNone/>
            </a:pPr>
            <a:r>
              <a:rPr lang="en-US" i="1" smtClean="0"/>
              <a:t>Physician acceptance of buprenorphine</a:t>
            </a:r>
          </a:p>
          <a:p>
            <a:pPr lvl="1" eaLnBrk="1" hangingPunct="1">
              <a:buClr>
                <a:schemeClr val="accent1"/>
              </a:buClr>
            </a:pPr>
            <a:r>
              <a:rPr lang="en-US" i="1" smtClean="0"/>
              <a:t>Lack of familiarity with new medication</a:t>
            </a:r>
          </a:p>
          <a:p>
            <a:pPr lvl="1" eaLnBrk="1" hangingPunct="1">
              <a:buClr>
                <a:schemeClr val="accent1"/>
              </a:buClr>
            </a:pPr>
            <a:r>
              <a:rPr lang="en-US" i="1" smtClean="0"/>
              <a:t>Discomfort talking about drug use or dealing with drug users</a:t>
            </a:r>
          </a:p>
          <a:p>
            <a:pPr lvl="1" eaLnBrk="1" hangingPunct="1">
              <a:buClr>
                <a:schemeClr val="accent1"/>
              </a:buClr>
            </a:pPr>
            <a:r>
              <a:rPr lang="en-US" i="1" smtClean="0"/>
              <a:t>Discomfort with induction procedures</a:t>
            </a:r>
          </a:p>
          <a:p>
            <a:pPr eaLnBrk="1" hangingPunct="1">
              <a:buFont typeface="Wingdings" pitchFamily="2" charset="2"/>
              <a:buNone/>
            </a:pPr>
            <a:r>
              <a:rPr lang="en-US" i="1" smtClean="0"/>
              <a:t>Limited time:  how to preserve continuity of clinical care when prescribers are part-time clinicians (E.g., academic centers, multiple site practices)</a:t>
            </a:r>
          </a:p>
          <a:p>
            <a:pPr eaLnBrk="1" hangingPunct="1"/>
            <a:endParaRPr lang="en-US" i="1" smtClean="0"/>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E9F219-E756-4E9C-810E-EAD0C9CAD3DB}"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F8CB5F74-B21B-45CF-A4CC-22E5DAB8F1D9}" type="slidenum">
              <a:rPr lang="en-US" smtClean="0">
                <a:solidFill>
                  <a:srgbClr val="000000"/>
                </a:solidFill>
              </a:rPr>
              <a:pPr>
                <a:defRPr/>
              </a:pPr>
              <a:t>40</a:t>
            </a:fld>
            <a:endParaRPr lang="en-US" smtClean="0">
              <a:solidFill>
                <a:srgbClr val="000000"/>
              </a:solidFill>
            </a:endParaRPr>
          </a:p>
        </p:txBody>
      </p:sp>
      <p:sp>
        <p:nvSpPr>
          <p:cNvPr id="182275" name="Rectangle 2"/>
          <p:cNvSpPr>
            <a:spLocks noChangeArrowheads="1" noTextEdit="1"/>
          </p:cNvSpPr>
          <p:nvPr>
            <p:ph type="sldImg"/>
          </p:nvPr>
        </p:nvSpPr>
        <p:spPr bwMode="auto">
          <a:noFill/>
          <a:ln>
            <a:solidFill>
              <a:srgbClr val="000000"/>
            </a:solidFill>
            <a:miter lim="800000"/>
            <a:headEnd/>
            <a:tailEnd/>
          </a:ln>
        </p:spPr>
      </p:sp>
      <p:sp>
        <p:nvSpPr>
          <p:cNvPr id="182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b="1" smtClean="0"/>
              <a:t>Physician Acceptance of Buprenorphine</a:t>
            </a:r>
            <a:endParaRPr lang="en-US" smtClean="0"/>
          </a:p>
          <a:p>
            <a:pPr eaLnBrk="1" hangingPunct="1"/>
            <a:r>
              <a:rPr lang="en-US" smtClean="0"/>
              <a:t>One challenge to integrating buprenorphine into primary care settings is physician’s lack of familiarity with a new medication and discomfort with induction procedures.  In an informal survey of HIV primary care physicians at the PHP, barriers that providers cited were perceived lack of skill or knowledge about induction; lack of clinic infrastructure; and chronic pain management.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ln>
            <a:miter lim="800000"/>
            <a:headEnd/>
            <a:tailEnd/>
          </a:ln>
        </p:spPr>
        <p:txBody>
          <a:bodyPr/>
          <a:lstStyle/>
          <a:p>
            <a:pPr>
              <a:defRPr/>
            </a:pPr>
            <a:fld id="{BD797259-4639-4C6A-B042-6A7663ED30B9}" type="slidenum">
              <a:rPr lang="en-US" smtClean="0">
                <a:solidFill>
                  <a:srgbClr val="000000"/>
                </a:solidFill>
              </a:rPr>
              <a:pPr>
                <a:defRPr/>
              </a:pPr>
              <a:t>41</a:t>
            </a:fld>
            <a:endParaRPr lang="en-US" smtClean="0">
              <a:solidFill>
                <a:srgbClr val="000000"/>
              </a:solidFill>
            </a:endParaRPr>
          </a:p>
        </p:txBody>
      </p:sp>
      <p:sp>
        <p:nvSpPr>
          <p:cNvPr id="183299" name="Rectangle 2"/>
          <p:cNvSpPr>
            <a:spLocks noChangeArrowheads="1" noTextEdit="1"/>
          </p:cNvSpPr>
          <p:nvPr>
            <p:ph type="sldImg"/>
          </p:nvPr>
        </p:nvSpPr>
        <p:spPr bwMode="auto">
          <a:noFill/>
          <a:ln>
            <a:solidFill>
              <a:srgbClr val="000000"/>
            </a:solidFill>
            <a:miter lim="800000"/>
            <a:headEnd/>
            <a:tailEnd/>
          </a:ln>
        </p:spPr>
      </p:sp>
      <p:sp>
        <p:nvSpPr>
          <p:cNvPr id="183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One phenomenon that can occur in both the multidisciplinary and primary care models…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ln>
            <a:miter lim="800000"/>
            <a:headEnd/>
            <a:tailEnd/>
          </a:ln>
        </p:spPr>
        <p:txBody>
          <a:bodyPr/>
          <a:lstStyle/>
          <a:p>
            <a:pPr>
              <a:defRPr/>
            </a:pPr>
            <a:fld id="{756A8F81-F8BE-4B1C-B248-69E0C87965CE}" type="slidenum">
              <a:rPr lang="en-US" smtClean="0">
                <a:solidFill>
                  <a:srgbClr val="000000"/>
                </a:solidFill>
              </a:rPr>
              <a:pPr>
                <a:defRPr/>
              </a:pPr>
              <a:t>42</a:t>
            </a:fld>
            <a:endParaRPr lang="en-US" smtClean="0">
              <a:solidFill>
                <a:srgbClr val="000000"/>
              </a:solidFill>
            </a:endParaRPr>
          </a:p>
        </p:txBody>
      </p:sp>
      <p:sp>
        <p:nvSpPr>
          <p:cNvPr id="184323" name="Rectangle 2"/>
          <p:cNvSpPr>
            <a:spLocks noChangeArrowheads="1" noTextEdit="1"/>
          </p:cNvSpPr>
          <p:nvPr>
            <p:ph type="sldImg"/>
          </p:nvPr>
        </p:nvSpPr>
        <p:spPr bwMode="auto">
          <a:noFill/>
          <a:ln>
            <a:solidFill>
              <a:srgbClr val="000000"/>
            </a:solidFill>
            <a:miter lim="800000"/>
            <a:headEnd/>
            <a:tailEnd/>
          </a:ln>
        </p:spPr>
      </p:sp>
      <p:sp>
        <p:nvSpPr>
          <p:cNvPr id="184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One phenomenon that can occur in both the multidisciplinary and primary care models…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ln>
            <a:miter lim="800000"/>
            <a:headEnd/>
            <a:tailEnd/>
          </a:ln>
        </p:spPr>
        <p:txBody>
          <a:bodyPr/>
          <a:lstStyle/>
          <a:p>
            <a:pPr>
              <a:defRPr/>
            </a:pPr>
            <a:fld id="{C9FFC1B6-438E-48BB-BFEB-8884E01EFD40}" type="slidenum">
              <a:rPr lang="en-US" smtClean="0">
                <a:solidFill>
                  <a:srgbClr val="000000"/>
                </a:solidFill>
              </a:rPr>
              <a:pPr>
                <a:defRPr/>
              </a:pPr>
              <a:t>43</a:t>
            </a:fld>
            <a:endParaRPr lang="en-US" smtClean="0">
              <a:solidFill>
                <a:srgbClr val="000000"/>
              </a:solidFill>
            </a:endParaRPr>
          </a:p>
        </p:txBody>
      </p:sp>
      <p:sp>
        <p:nvSpPr>
          <p:cNvPr id="185347" name="Rectangle 2"/>
          <p:cNvSpPr>
            <a:spLocks noChangeArrowheads="1" noTextEdit="1"/>
          </p:cNvSpPr>
          <p:nvPr>
            <p:ph type="sldImg"/>
          </p:nvPr>
        </p:nvSpPr>
        <p:spPr bwMode="auto">
          <a:noFill/>
          <a:ln>
            <a:solidFill>
              <a:srgbClr val="000000"/>
            </a:solidFill>
            <a:miter lim="800000"/>
            <a:headEnd/>
            <a:tailEnd/>
          </a:ln>
        </p:spPr>
      </p:sp>
      <p:sp>
        <p:nvSpPr>
          <p:cNvPr id="185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One phenomenon that can occur in both the multidisciplinary and primary care models…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ln>
            <a:miter lim="800000"/>
            <a:headEnd/>
            <a:tailEnd/>
          </a:ln>
        </p:spPr>
        <p:txBody>
          <a:bodyPr/>
          <a:lstStyle/>
          <a:p>
            <a:pPr>
              <a:defRPr/>
            </a:pPr>
            <a:fld id="{BDF1D51E-D782-4A2D-AC9B-5FB3702613C6}" type="slidenum">
              <a:rPr lang="en-US" smtClean="0">
                <a:solidFill>
                  <a:srgbClr val="000000"/>
                </a:solidFill>
              </a:rPr>
              <a:pPr>
                <a:defRPr/>
              </a:pPr>
              <a:t>44</a:t>
            </a:fld>
            <a:endParaRPr lang="en-US" smtClean="0">
              <a:solidFill>
                <a:srgbClr val="000000"/>
              </a:solidFill>
            </a:endParaRPr>
          </a:p>
        </p:txBody>
      </p:sp>
      <p:sp>
        <p:nvSpPr>
          <p:cNvPr id="186371" name="Rectangle 2"/>
          <p:cNvSpPr>
            <a:spLocks noChangeArrowheads="1" noTextEdit="1"/>
          </p:cNvSpPr>
          <p:nvPr>
            <p:ph type="sldImg"/>
          </p:nvPr>
        </p:nvSpPr>
        <p:spPr bwMode="auto">
          <a:noFill/>
          <a:ln>
            <a:solidFill>
              <a:srgbClr val="000000"/>
            </a:solidFill>
            <a:miter lim="800000"/>
            <a:headEnd/>
            <a:tailEnd/>
          </a:ln>
        </p:spPr>
      </p:sp>
      <p:sp>
        <p:nvSpPr>
          <p:cNvPr id="186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ln>
            <a:miter lim="800000"/>
            <a:headEnd/>
            <a:tailEnd/>
          </a:ln>
        </p:spPr>
        <p:txBody>
          <a:bodyPr/>
          <a:lstStyle/>
          <a:p>
            <a:pPr>
              <a:defRPr/>
            </a:pPr>
            <a:fld id="{DBB3EA17-832E-4FA4-912B-C9B345CD1AC7}" type="slidenum">
              <a:rPr lang="en-US" smtClean="0">
                <a:solidFill>
                  <a:srgbClr val="000000"/>
                </a:solidFill>
              </a:rPr>
              <a:pPr>
                <a:defRPr/>
              </a:pPr>
              <a:t>45</a:t>
            </a:fld>
            <a:endParaRPr lang="en-US" smtClean="0">
              <a:solidFill>
                <a:srgbClr val="000000"/>
              </a:solidFill>
            </a:endParaRPr>
          </a:p>
        </p:txBody>
      </p:sp>
      <p:sp>
        <p:nvSpPr>
          <p:cNvPr id="187395" name="Rectangle 2"/>
          <p:cNvSpPr>
            <a:spLocks noChangeArrowheads="1" noTextEdit="1"/>
          </p:cNvSpPr>
          <p:nvPr>
            <p:ph type="sldImg"/>
          </p:nvPr>
        </p:nvSpPr>
        <p:spPr bwMode="auto">
          <a:noFill/>
          <a:ln>
            <a:solidFill>
              <a:srgbClr val="000000"/>
            </a:solidFill>
            <a:miter lim="800000"/>
            <a:headEnd/>
            <a:tailEnd/>
          </a:ln>
        </p:spPr>
      </p:sp>
      <p:sp>
        <p:nvSpPr>
          <p:cNvPr id="187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Hearts in San Francisco was a Bay Area-wide “heart installation” that debuted in the spring of 2004. While similar to Chicago’s “Cows on Parade,” the San Francisco version used a heart icon, appropriate for a city that is recognized for its acceptance and tolerance, as well as being perennially open-hearted. The goal of this project was to become a unique hybrid of fund-raising, compassionate community involvement, and a positive nurturing of artistic expression at a time when it is sorely needed. The financial beneficiary of Hearts in San Francisco is the </a:t>
            </a:r>
            <a:r>
              <a:rPr lang="en-US" smtClean="0">
                <a:hlinkClick r:id="rId3"/>
              </a:rPr>
              <a:t>San Francisco General Hospital Foundation</a:t>
            </a:r>
            <a:r>
              <a:rPr lang="en-US" smtClean="0"/>
              <a:t>, whose sole purpose is to fund projects that will enhance patient care and comfort at </a:t>
            </a:r>
            <a:r>
              <a:rPr lang="en-US" smtClean="0">
                <a:hlinkClick r:id="rId4"/>
              </a:rPr>
              <a:t>San Francisco General Hospital Medical Center</a:t>
            </a:r>
            <a:r>
              <a:rPr lang="en-US" smtClean="0"/>
              <a:t> (SFGHMC). </a:t>
            </a:r>
          </a:p>
          <a:p>
            <a:pPr eaLnBrk="1" hangingPunct="1"/>
            <a:endParaRPr lang="en-US" smtClean="0"/>
          </a:p>
          <a:p>
            <a:pPr eaLnBrk="1" hangingPunct="1"/>
            <a:r>
              <a:rPr lang="en-US" smtClean="0"/>
              <a:t>Over 130 recognized and emerging artists transformed heart sculptures into unique works of art. These hearts were installed on sidewalks, plazas, parks, and street corners throughout the San Francisco Bay Area.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9921AB-B404-46FA-A7E1-BB9AD139F183}" type="slidenum">
              <a:rPr lang="en-US">
                <a:solidFill>
                  <a:prstClr val="black"/>
                </a:solidFill>
              </a:rPr>
              <a:pPr fontAlgn="base">
                <a:spcBef>
                  <a:spcPct val="0"/>
                </a:spcBef>
                <a:spcAft>
                  <a:spcPct val="0"/>
                </a:spcAft>
                <a:defRPr/>
              </a:pPr>
              <a:t>46</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85BB14-5495-4FFF-9B90-0015DD94BD4C}" type="slidenum">
              <a:rPr lang="en-US">
                <a:solidFill>
                  <a:prstClr val="black"/>
                </a:solidFill>
              </a:rPr>
              <a:pPr fontAlgn="base">
                <a:spcBef>
                  <a:spcPct val="0"/>
                </a:spcBef>
                <a:spcAft>
                  <a:spcPct val="0"/>
                </a:spcAft>
                <a:defRPr/>
              </a:pPr>
              <a:t>47</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BCDA00-F717-45E2-B527-3031D61D4432}" type="slidenum">
              <a:rPr lang="en-US">
                <a:solidFill>
                  <a:prstClr val="black"/>
                </a:solidFill>
              </a:rPr>
              <a:pPr fontAlgn="base">
                <a:spcBef>
                  <a:spcPct val="0"/>
                </a:spcBef>
                <a:spcAft>
                  <a:spcPct val="0"/>
                </a:spcAft>
                <a:defRPr/>
              </a:pPr>
              <a:t>48</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AE7451-C29E-49EF-AD46-D9AC2557FDD7}" type="slidenum">
              <a:rPr lang="en-US">
                <a:solidFill>
                  <a:prstClr val="black"/>
                </a:solidFill>
              </a:rPr>
              <a:pPr fontAlgn="base">
                <a:spcBef>
                  <a:spcPct val="0"/>
                </a:spcBef>
                <a:spcAft>
                  <a:spcPct val="0"/>
                </a:spcAft>
                <a:defRPr/>
              </a:pPr>
              <a:t>49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DC774AE-FFEC-46AE-AA82-14B2A7B963D1}"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E91C5D-77F5-403B-AB37-65AC5FACF48F}" type="slidenum">
              <a:rPr lang="en-US">
                <a:solidFill>
                  <a:prstClr val="black"/>
                </a:solidFill>
              </a:rPr>
              <a:pPr fontAlgn="base">
                <a:spcBef>
                  <a:spcPct val="0"/>
                </a:spcBef>
                <a:spcAft>
                  <a:spcPct val="0"/>
                </a:spcAft>
                <a:defRPr/>
              </a:pPr>
              <a:t>50</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C711B4-BF32-4987-83D7-3DA760A003FD}" type="slidenum">
              <a:rPr lang="en-US">
                <a:solidFill>
                  <a:prstClr val="black"/>
                </a:solidFill>
              </a:rPr>
              <a:pPr fontAlgn="base">
                <a:spcBef>
                  <a:spcPct val="0"/>
                </a:spcBef>
                <a:spcAft>
                  <a:spcPct val="0"/>
                </a:spcAft>
                <a:defRPr/>
              </a:pPr>
              <a:t>51</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129E5D-B7AA-460F-B32B-82E324BCF0E3}" type="slidenum">
              <a:rPr lang="en-US">
                <a:solidFill>
                  <a:prstClr val="black"/>
                </a:solidFill>
              </a:rPr>
              <a:pPr fontAlgn="base">
                <a:spcBef>
                  <a:spcPct val="0"/>
                </a:spcBef>
                <a:spcAft>
                  <a:spcPct val="0"/>
                </a:spcAft>
                <a:defRPr/>
              </a:pPr>
              <a:t>52</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152F7F-4504-4371-AF32-E36B45FDC378}" type="slidenum">
              <a:rPr lang="en-US">
                <a:solidFill>
                  <a:prstClr val="black"/>
                </a:solidFill>
              </a:rPr>
              <a:pPr fontAlgn="base">
                <a:spcBef>
                  <a:spcPct val="0"/>
                </a:spcBef>
                <a:spcAft>
                  <a:spcPct val="0"/>
                </a:spcAft>
                <a:defRPr/>
              </a:pPr>
              <a:t>53</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3D2862A-8479-416C-9C5C-55A79703778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899E58-931E-4AFB-A19D-C709B3610FD3}" type="slidenum">
              <a:rPr lang="en-US">
                <a:solidFill>
                  <a:prstClr val="black"/>
                </a:solidFill>
              </a:rPr>
              <a:pPr fontAlgn="base">
                <a:spcBef>
                  <a:spcPct val="0"/>
                </a:spcBef>
                <a:spcAft>
                  <a:spcPct val="0"/>
                </a:spcAft>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EFB13E5-24B3-4454-A6E7-88A0B1363EB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Opioids Attach to Opioid Receptor</a:t>
            </a:r>
          </a:p>
          <a:p>
            <a:pPr>
              <a:spcBef>
                <a:spcPct val="0"/>
              </a:spcBef>
            </a:pPr>
            <a:r>
              <a:rPr lang="en-US" smtClean="0"/>
              <a:t>Activation of the μ receptor by an agonist such as </a:t>
            </a:r>
            <a:r>
              <a:rPr lang="en-US" smtClean="0">
                <a:hlinkClick r:id="rId3" action="ppaction://hlinkfile" tooltip="Morphine"/>
              </a:rPr>
              <a:t>morphine</a:t>
            </a:r>
            <a:r>
              <a:rPr lang="en-US" smtClean="0"/>
              <a:t> causes </a:t>
            </a:r>
            <a:r>
              <a:rPr lang="en-US" smtClean="0">
                <a:hlinkClick r:id="rId4" action="ppaction://hlinkfile" tooltip="Analgesia"/>
              </a:rPr>
              <a:t>analgesia</a:t>
            </a:r>
            <a:r>
              <a:rPr lang="en-US" smtClean="0"/>
              <a:t>, </a:t>
            </a:r>
            <a:r>
              <a:rPr lang="en-US" smtClean="0">
                <a:hlinkClick r:id="rId5" action="ppaction://hlinkfile" tooltip="Sedation"/>
              </a:rPr>
              <a:t>sedation</a:t>
            </a:r>
            <a:r>
              <a:rPr lang="en-US" smtClean="0"/>
              <a:t>, slightly reduced </a:t>
            </a:r>
            <a:r>
              <a:rPr lang="en-US" smtClean="0">
                <a:hlinkClick r:id="rId6" action="ppaction://hlinkfile" tooltip="Blood pressure"/>
              </a:rPr>
              <a:t>blood pressure</a:t>
            </a:r>
            <a:r>
              <a:rPr lang="en-US" smtClean="0"/>
              <a:t>, </a:t>
            </a:r>
            <a:r>
              <a:rPr lang="en-US" smtClean="0">
                <a:hlinkClick r:id="rId7" action="ppaction://hlinkfile" tooltip="Itching"/>
              </a:rPr>
              <a:t>itching</a:t>
            </a:r>
            <a:r>
              <a:rPr lang="en-US" smtClean="0"/>
              <a:t>, </a:t>
            </a:r>
            <a:r>
              <a:rPr lang="en-US" smtClean="0">
                <a:hlinkClick r:id="rId8" action="ppaction://hlinkfile" tooltip="Nausea"/>
              </a:rPr>
              <a:t>nausea</a:t>
            </a:r>
            <a:r>
              <a:rPr lang="en-US" smtClean="0"/>
              <a:t>, </a:t>
            </a:r>
            <a:r>
              <a:rPr lang="en-US" smtClean="0">
                <a:hlinkClick r:id="rId9" action="ppaction://hlinkfile" tooltip="Euphoria"/>
              </a:rPr>
              <a:t>euphoria</a:t>
            </a:r>
            <a:r>
              <a:rPr lang="en-US" smtClean="0"/>
              <a:t>, </a:t>
            </a:r>
            <a:r>
              <a:rPr lang="en-US" smtClean="0">
                <a:hlinkClick r:id="rId10" action="ppaction://hlinkfile" tooltip="Decreased respiration"/>
              </a:rPr>
              <a:t>decreased respiration</a:t>
            </a:r>
            <a:r>
              <a:rPr lang="en-US" smtClean="0"/>
              <a:t>, </a:t>
            </a:r>
            <a:r>
              <a:rPr lang="en-US" smtClean="0">
                <a:hlinkClick r:id="rId11" action="ppaction://hlinkfile" tooltip="Miosis"/>
              </a:rPr>
              <a:t>miosis</a:t>
            </a:r>
            <a:r>
              <a:rPr lang="en-US" smtClean="0"/>
              <a:t> (constricted pupils) and decreased bowel motility often leading to </a:t>
            </a:r>
            <a:r>
              <a:rPr lang="en-US" smtClean="0">
                <a:hlinkClick r:id="rId12" action="ppaction://hlinkfile" tooltip="Constipation"/>
              </a:rPr>
              <a:t>constipation</a:t>
            </a:r>
            <a:r>
              <a:rPr lang="en-US" smtClean="0"/>
              <a:t>. Some of these side effects, such as sedation, euphoria and decreased respiration, tend to lessen with continued use as tolerance develops. Analgesia, miosis and reduced bowel motility tend to persist; little tolerance develops to these effects.</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33FF74-FFAE-45D4-915B-9BC0D75E2B52}" type="slidenum">
              <a:rPr lang="en-US">
                <a:solidFill>
                  <a:prstClr val="black"/>
                </a:solidFill>
              </a:rPr>
              <a:pPr fontAlgn="base">
                <a:spcBef>
                  <a:spcPct val="0"/>
                </a:spcBef>
                <a:spcAft>
                  <a:spcPct val="0"/>
                </a:spcAft>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10330C61-4D43-485C-A868-4A022D922B3A}" type="datetimeFigureOut">
              <a:rPr lang="en-US"/>
              <a:pPr>
                <a:defRPr/>
              </a:pPr>
              <a:t>10/3/2012</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27B8F86A-28F6-4FF9-B880-0FBA01E465F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0FA604B-2479-458B-B895-EDCA2A794806}" type="datetimeFigureOut">
              <a:rPr lang="en-US"/>
              <a:pPr>
                <a:defRPr/>
              </a:pPr>
              <a:t>10/3/2012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2FBE138-8BC0-40B5-A7B9-E5B4D6EA3B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C8D1BA4-34BB-4EF3-BF7A-BD0100194236}" type="datetimeFigureOut">
              <a:rPr lang="en-US"/>
              <a:pPr>
                <a:defRPr/>
              </a:pPr>
              <a:t>10/3/2012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DC0262D-9373-4614-8BEC-C1520768B69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BC2BFB-EE51-4651-BA0B-E2765990B6AC}"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576EAC-4D47-4C19-ADAD-80A65BB5A5F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C9BD42-0525-40CC-BC2C-2B5C7C2CA4E1}" type="datetimeFigureOut">
              <a:rPr lang="en-US"/>
              <a:pPr>
                <a:defRPr/>
              </a:pPr>
              <a:t>10/3/2012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3247E67-784E-4DC9-9585-27A5BC2AAFE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7E785E-680C-4C09-9E8D-BC74EDAE2D95}" type="datetimeFigureOut">
              <a:rPr lang="en-US"/>
              <a:pPr>
                <a:defRPr/>
              </a:pPr>
              <a:t>10/3/2012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7DEA853-79CB-4C51-8161-79BB076D1BA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9B3F47-8305-4B58-836C-50C937871558}" type="datetimeFigureOut">
              <a:rPr lang="en-US"/>
              <a:pPr>
                <a:defRPr/>
              </a:pPr>
              <a:t>10/3/2012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891394-F6B0-4159-B0DF-E023924A0D1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DBBA044-3C3C-44D3-9564-987EEAED6272}" type="datetimeFigureOut">
              <a:rPr lang="en-US"/>
              <a:pPr>
                <a:defRPr/>
              </a:pPr>
              <a:t>10/3/2012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D731F7-18CF-44A8-8EED-35489A7FDB9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752FE61-B2DB-443F-86D1-481B037CB492}" type="datetimeFigureOut">
              <a:rPr lang="en-US"/>
              <a:pPr>
                <a:defRPr/>
              </a:pPr>
              <a:t>10/3/2012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433347-09B9-4F93-94FA-8E96717835D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02F09C-064C-48D8-A0EB-E9AEE15F994C}" type="datetimeFigureOut">
              <a:rPr lang="en-US"/>
              <a:pPr>
                <a:defRPr/>
              </a:pPr>
              <a:t>10/3/2012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D0CAC0D-7A99-466D-A625-3A9C873654A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83932E-26F3-4474-80C3-2EFCF0606BE9}"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2A9824-8844-4A7A-9ABB-F017103AC8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5734B1F9-84AF-4B51-915B-2BCF71AE9B89}" type="datetimeFigureOut">
              <a:rPr lang="en-US"/>
              <a:pPr>
                <a:defRPr/>
              </a:pPr>
              <a:t>10/3/2012</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55AAF6EC-9C69-462F-A551-B95671C316B9}"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C72487E-EBFA-4040-836D-D8B7E1795096}" type="datetimeFigureOut">
              <a:rPr lang="en-US"/>
              <a:pPr>
                <a:defRPr/>
              </a:pPr>
              <a:t>10/3/2012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014E41-ED5F-4F1F-8159-7DF94C35B3A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70CF4F-3807-4E83-9F4C-6E752FDD509C}"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E17D31-F743-47CF-9437-BD179AE9B1A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0E2B50-305C-4A18-9F3A-622A2D11CDBB}" type="datetimeFigureOut">
              <a:rPr lang="en-US"/>
              <a:pPr>
                <a:defRPr/>
              </a:pPr>
              <a:t>10/3/2012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70A176-3BF4-43C2-8B43-E31EE73752A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430EF0-44BA-4AC9-85F9-64B57CB2CDF7}"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D40F82-9319-4DFC-8539-D8987DED5BA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0CF94C-B790-4973-B84D-92FA4FD356F5}" type="datetimeFigureOut">
              <a:rPr lang="en-US"/>
              <a:pPr>
                <a:defRPr/>
              </a:pPr>
              <a:t>10/3/2012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C23455-D5CA-4378-923B-730A047F94F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7E5565-553E-43F6-8E14-07C5A0C3D34B}"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B3882D-61F2-4079-9FD3-D29A362CF8F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BD2707-D7E4-4E1B-B303-716AE486A9D2}"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DC4F87-4E90-49E3-8DC3-DAF2E12A036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3CA5C-2432-4C50-822C-0585756B4E8D}"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41425F-AFAB-49C3-8C0D-7C51DC7EEA3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53A2C6-E687-4714-AAFD-326EB54FC08B}" type="datetimeFigureOut">
              <a:rPr lang="en-US"/>
              <a:pPr>
                <a:defRPr/>
              </a:pPr>
              <a:t>10/3/2012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133726-8244-4C34-BB0D-E24E0F15FBF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098D1D56-DDF4-4687-B55E-9CE9F3C559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4220483C-D180-44F6-A11F-6561EF94278E}" type="datetimeFigureOut">
              <a:rPr lang="en-US"/>
              <a:pPr>
                <a:defRPr/>
              </a:pPr>
              <a:t>10/3/2012</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86EC40A4-571A-4552-B363-6FC28D930E3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0D185EE5-5771-4640-A7A0-66B97A61428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8D1E9455-8C4D-490B-B946-BD8866BB11C7}"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5CDA5A46-F4AE-4557-97C3-64ED41104AE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11688E95-2621-4312-8A13-6CF4103C9DD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nSpc>
                <a:spcPts val="3000"/>
              </a:lnSpc>
              <a:defRPr sz="3200" b="1" baseline="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8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8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280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28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2800">
                <a:solidFill>
                  <a:schemeClr val="bg2"/>
                </a:solidFill>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lstStyle>
            <a:lvl1pPr algn="l">
              <a:lnSpc>
                <a:spcPts val="1100"/>
              </a:lnSpc>
              <a:buNone/>
              <a:defRPr sz="900" baseline="0">
                <a:solidFill>
                  <a:schemeClr val="tx2"/>
                </a:solidFill>
                <a:effectLst>
                  <a:outerShdw blurRad="38100" dist="38100" dir="2700000" algn="tl">
                    <a:srgbClr val="000000">
                      <a:alpha val="43137"/>
                    </a:srgbClr>
                  </a:outerShdw>
                </a:effectLs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D830748C-9804-441A-B231-8F4E682D4936}"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8BDF8AE8-CF20-4E91-8746-B5C42672FF4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C5FCCBDD-DFBF-4328-AD6E-B5BE4E780E1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9F18A19C-7F60-4A37-AB0F-59481BBE3760}"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5B5FEDA2-98A4-4A84-B3E5-8B23D6494A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A1D3C1C-EC12-4BD2-9EB6-EA957B903E90}" type="datetimeFigureOut">
              <a:rPr lang="en-US"/>
              <a:pPr>
                <a:defRPr/>
              </a:pPr>
              <a:t>10/3/2012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F07FD45-4C11-4705-8E18-7697F186172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FBE4BF20-5E1E-4F19-B13C-18AF0433649F}"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88F7541D-F258-4F21-BC64-4B5A58492ED2}"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C988FC7D-9C64-4834-B711-281281C6FEF0}"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B0987F28-6614-4258-9B25-64977B55E4D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D5F47F37-C99F-47D2-924E-313CB89500AC}"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E9B840E7-AF48-48B0-BFCB-B4EB5B9902DB}"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9454C40E-BEE3-4DA0-87D7-B7562DD2D493}"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F4C3FCC5-4F3F-45EC-AAC1-70EDD73CA740}"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EB184B29-F996-41B7-BA8B-21E3E7F36D85}"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4"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5" name="Slide Number Placeholder 17"/>
          <p:cNvSpPr>
            <a:spLocks noGrp="1"/>
          </p:cNvSpPr>
          <p:nvPr>
            <p:ph type="sldNum" sz="quarter" idx="12"/>
          </p:nvPr>
        </p:nvSpPr>
        <p:spPr/>
        <p:txBody>
          <a:bodyPr/>
          <a:lstStyle>
            <a:lvl1pPr>
              <a:defRPr>
                <a:latin typeface="Arial" charset="0"/>
              </a:defRPr>
            </a:lvl1pPr>
          </a:lstStyle>
          <a:p>
            <a:pPr>
              <a:defRPr/>
            </a:pPr>
            <a:fld id="{F7EBA905-95A8-4695-A571-6796F28F136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B74F3C94-D337-4312-B0B3-6AFA08BCDD4F}" type="datetimeFigureOut">
              <a:rPr lang="en-US"/>
              <a:pPr>
                <a:defRPr/>
              </a:pPr>
              <a:t>10/3/2012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BA2C83E7-EB78-4AE1-A2EE-84CD678B908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3"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4" name="Slide Number Placeholder 17"/>
          <p:cNvSpPr>
            <a:spLocks noGrp="1"/>
          </p:cNvSpPr>
          <p:nvPr>
            <p:ph type="sldNum" sz="quarter" idx="12"/>
          </p:nvPr>
        </p:nvSpPr>
        <p:spPr/>
        <p:txBody>
          <a:bodyPr/>
          <a:lstStyle>
            <a:lvl1pPr>
              <a:defRPr>
                <a:latin typeface="Arial" charset="0"/>
              </a:defRPr>
            </a:lvl1pPr>
          </a:lstStyle>
          <a:p>
            <a:pPr>
              <a:defRPr/>
            </a:pPr>
            <a:fld id="{A1763315-9F74-4A3D-AE07-67ADED9DBA9B}"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D53B99B5-41DA-4AD7-B551-3EFFF23455E2}" type="datetimeFigureOut">
              <a:rPr lang="en-US"/>
              <a:pPr>
                <a:defRPr/>
              </a:pPr>
              <a:t>10/3/2012</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32BBF9F9-0786-4900-BFD3-8B5DE41EE26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6882FAF8-C42F-4A47-883E-0C45CE320BFA}" type="datetimeFigureOut">
              <a:rPr lang="en-US"/>
              <a:pPr>
                <a:defRPr/>
              </a:pPr>
              <a:t>10/3/2012</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FBCFA36F-2F7C-45F8-A6EE-423BBB61F23F}"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12FD0384-7CE4-4F45-A807-3A0169905BAD}" type="datetimeFigureOut">
              <a:rPr lang="en-US"/>
              <a:pPr>
                <a:defRPr/>
              </a:pPr>
              <a:t>10/3/2012</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39DBBCC3-28E7-4A71-A438-8D226638175C}"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2D601EEF-4E3B-45D6-A037-79A94577B3DE}" type="datetimeFigureOut">
              <a:rPr lang="en-US"/>
              <a:pPr>
                <a:defRPr/>
              </a:pPr>
              <a:t>10/3/2012</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7150EC87-DD99-450A-BDCB-371B6B5DB899}"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68EDF5BE-C18C-4645-969F-B6B376F89C13}" type="datetimeFigureOut">
              <a:rPr lang="en-US"/>
              <a:pPr>
                <a:defRPr/>
              </a:pPr>
              <a:t>10/3/2012</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1FF75FDE-C2EC-4B75-B081-868AFE75B1FA}"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FF872983-DCF6-4895-9028-A3689DAF200B}" type="datetimeFigureOut">
              <a:rPr lang="en-US"/>
              <a:pPr>
                <a:defRPr/>
              </a:pPr>
              <a:t>10/3/2012</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50E6E6BA-0401-4B7C-A14A-AEEA372654CA}"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7605E48C-B601-426F-914C-094357E9D22D}" type="datetimeFigureOut">
              <a:rPr lang="en-US"/>
              <a:pPr>
                <a:defRPr/>
              </a:pPr>
              <a:t>10/3/2012</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2E29BA80-F35D-425C-B9C5-BCFDC2062BB6}"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8257FBAE-BABD-4D9F-8AEE-92C0A129B564}" type="datetimeFigureOut">
              <a:rPr lang="en-US"/>
              <a:pPr>
                <a:defRPr/>
              </a:pPr>
              <a:t>10/3/2012</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83196E60-3784-4FF4-80A6-0EE6ACEF9C94}"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26244619-8CD6-4618-93D1-6BE035BE2A5F}" type="datetimeFigureOut">
              <a:rPr lang="en-US"/>
              <a:pPr>
                <a:defRPr/>
              </a:pPr>
              <a:t>10/3/2012</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9862F36E-0787-49A7-AFCA-A2D0A7625C4D}"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D7B07C3-6B69-462F-A17A-F31FDA3A902B}" type="datetimeFigureOut">
              <a:rPr lang="en-US"/>
              <a:pPr>
                <a:defRPr/>
              </a:pPr>
              <a:t>10/3/2012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E8FA3D4-615F-4697-821F-C3870C33C7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B4CDED39-BFF4-47ED-8E87-723397626E12}" type="datetimeFigureOut">
              <a:rPr lang="en-US"/>
              <a:pPr>
                <a:defRPr/>
              </a:pPr>
              <a:t>10/3/2012</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66B30958-FA23-487C-8F59-EB2C85A2DF69}"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0BF03B9F-B661-4E1C-BCED-7A47D6E695BC}" type="datetimeFigureOut">
              <a:rPr lang="en-US"/>
              <a:pPr>
                <a:defRPr/>
              </a:pPr>
              <a:t>10/3/2012</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2219C231-87FB-48D3-87DF-317228E2C0F7}"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6.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8.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0.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51.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52.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53.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54.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55.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56.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57.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78B49F43-6BAD-43E9-AAA5-22BCC69464C1}" type="datetimeFigureOut">
              <a:rPr lang="en-US"/>
              <a:pPr>
                <a:defRPr/>
              </a:pPr>
              <a:t>10/3/2012</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BE38E871-2C69-41A7-917F-B8E10D8FE1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53" r:id="rId4"/>
    <p:sldLayoutId id="2147483854" r:id="rId5"/>
    <p:sldLayoutId id="2147483878" r:id="rId6"/>
    <p:sldLayoutId id="2147483855" r:id="rId7"/>
    <p:sldLayoutId id="2147483879" r:id="rId8"/>
    <p:sldLayoutId id="2147483880" r:id="rId9"/>
    <p:sldLayoutId id="2147483856" r:id="rId10"/>
    <p:sldLayoutId id="214748385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5AD00510-FCEC-4BBF-97CF-50C61F92EFE1}"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EA83CD5A-78B4-43E9-B7DE-3A2757CB2B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90BB0EE9-BBAF-4AC8-B2C0-D48D43D24573}"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D819F0E4-8688-4E8C-AA3E-C26D4012E3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10512321-4580-4CA8-BF3E-4046AE1D65D2}"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2D61B0E6-EB3D-4FFA-8D8F-0FE1D635A8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67995F60-46D2-40F8-AAA2-477905BBD394}"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DDA7EAC-3911-4571-99B5-61CAFBA700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99F04DFB-2D05-4D77-8900-CF1E880C3E33}"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85FD4151-7188-4D3F-A4A1-9B03DEAFF0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23713CF-8A13-418B-81DF-73E75E24D941}"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927D80EA-B794-4D70-8A7B-A5B6987D5B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D2F88003-9455-4166-AFD4-56623F1D95E6}"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AD7E51AF-354D-4D5A-B568-1F279457C7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DDAB15D4-8CC5-48A5-8C06-F09A825BFD3B}"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F74A9AFF-2359-4529-ADB6-4A20E56B39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8350D47-E52E-4C47-A54C-00D1A6D72F8C}"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830FB62D-1A67-4E3C-8259-84B09E94AA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2048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48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75EF3C39-3746-4EFB-9E86-559C27D22DDF}" type="slidenum">
              <a:rPr lang="en-US"/>
              <a:pPr>
                <a:defRPr/>
              </a:pPr>
              <a:t>‹#›</a:t>
            </a:fld>
            <a:endParaRPr lang="en-US"/>
          </a:p>
        </p:txBody>
      </p:sp>
      <p:grpSp>
        <p:nvGrpSpPr>
          <p:cNvPr id="2048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81"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053046A7-82F0-4804-8075-CF0C406CAE66}"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EDB9609-A28B-49A5-A953-5AEA9CEED3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2150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150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5EAA9F34-AAAB-457A-A1F6-7E7B6ABF3314}" type="slidenum">
              <a:rPr lang="en-US"/>
              <a:pPr>
                <a:defRPr/>
              </a:pPr>
              <a:t>‹#›</a:t>
            </a:fld>
            <a:endParaRPr lang="en-US"/>
          </a:p>
        </p:txBody>
      </p:sp>
      <p:grpSp>
        <p:nvGrpSpPr>
          <p:cNvPr id="2151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82"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2253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253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5DA48E96-1771-4AF6-8C3D-DFD8964C04C2}" type="slidenum">
              <a:rPr lang="en-US"/>
              <a:pPr>
                <a:defRPr/>
              </a:pPr>
              <a:t>‹#›</a:t>
            </a:fld>
            <a:endParaRPr lang="en-US"/>
          </a:p>
        </p:txBody>
      </p:sp>
      <p:grpSp>
        <p:nvGrpSpPr>
          <p:cNvPr id="2253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83"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2355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355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F40669DF-8C5E-4670-BBA0-8E6D37871C0F}" type="slidenum">
              <a:rPr lang="en-US"/>
              <a:pPr>
                <a:defRPr/>
              </a:pPr>
              <a:t>‹#›</a:t>
            </a:fld>
            <a:endParaRPr lang="en-US"/>
          </a:p>
        </p:txBody>
      </p:sp>
      <p:grpSp>
        <p:nvGrpSpPr>
          <p:cNvPr id="2356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84"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2458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458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69601FE3-1961-4CAE-9508-B0D36DDFEE71}" type="slidenum">
              <a:rPr lang="en-US"/>
              <a:pPr>
                <a:defRPr/>
              </a:pPr>
              <a:t>‹#›</a:t>
            </a:fld>
            <a:endParaRPr lang="en-US"/>
          </a:p>
        </p:txBody>
      </p:sp>
      <p:grpSp>
        <p:nvGrpSpPr>
          <p:cNvPr id="2458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85"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2560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560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AE7E78E0-1F91-4EC7-989C-452CE1A9AEC3}" type="slidenum">
              <a:rPr lang="en-US"/>
              <a:pPr>
                <a:defRPr/>
              </a:pPr>
              <a:t>‹#›</a:t>
            </a:fld>
            <a:endParaRPr lang="en-US"/>
          </a:p>
        </p:txBody>
      </p:sp>
      <p:grpSp>
        <p:nvGrpSpPr>
          <p:cNvPr id="2560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86"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266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66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0900A208-0E89-49C2-B571-5D553A398173}" type="slidenum">
              <a:rPr lang="en-US"/>
              <a:pPr>
                <a:defRPr/>
              </a:pPr>
              <a:t>‹#›</a:t>
            </a:fld>
            <a:endParaRPr lang="en-US"/>
          </a:p>
        </p:txBody>
      </p:sp>
      <p:grpSp>
        <p:nvGrpSpPr>
          <p:cNvPr id="266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87"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276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76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1FAAACE5-9326-4C3C-8DAA-DDFC5DC39F32}" type="slidenum">
              <a:rPr lang="en-US"/>
              <a:pPr>
                <a:defRPr/>
              </a:pPr>
              <a:t>‹#›</a:t>
            </a:fld>
            <a:endParaRPr lang="en-US"/>
          </a:p>
        </p:txBody>
      </p:sp>
      <p:grpSp>
        <p:nvGrpSpPr>
          <p:cNvPr id="276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88"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286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86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16E60304-B78A-45A8-A811-41D881E58DFA}" type="slidenum">
              <a:rPr lang="en-US"/>
              <a:pPr>
                <a:defRPr/>
              </a:pPr>
              <a:t>‹#›</a:t>
            </a:fld>
            <a:endParaRPr lang="en-US"/>
          </a:p>
        </p:txBody>
      </p:sp>
      <p:grpSp>
        <p:nvGrpSpPr>
          <p:cNvPr id="286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89"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2970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970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A30BECF0-7998-4AA2-84E8-4DF47575BA98}" type="slidenum">
              <a:rPr lang="en-US"/>
              <a:pPr>
                <a:defRPr/>
              </a:pPr>
              <a:t>‹#›</a:t>
            </a:fld>
            <a:endParaRPr lang="en-US"/>
          </a:p>
        </p:txBody>
      </p:sp>
      <p:grpSp>
        <p:nvGrpSpPr>
          <p:cNvPr id="2970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90"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3072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2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112E1FD8-DD56-446B-B0D4-E617566E1738}" type="slidenum">
              <a:rPr lang="en-US"/>
              <a:pPr>
                <a:defRPr/>
              </a:pPr>
              <a:t>‹#›</a:t>
            </a:fld>
            <a:endParaRPr lang="en-US"/>
          </a:p>
        </p:txBody>
      </p:sp>
      <p:grpSp>
        <p:nvGrpSpPr>
          <p:cNvPr id="3072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91"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E74BDFE8-6831-4809-9D09-149575FB902D}"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3234688-0EB8-4F23-A316-69C8C46086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3174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174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2C5A4C1F-EB74-494B-B910-6A3A57BB9D99}" type="slidenum">
              <a:rPr lang="en-US"/>
              <a:pPr>
                <a:defRPr/>
              </a:pPr>
              <a:t>‹#›</a:t>
            </a:fld>
            <a:endParaRPr lang="en-US"/>
          </a:p>
        </p:txBody>
      </p:sp>
      <p:grpSp>
        <p:nvGrpSpPr>
          <p:cNvPr id="3175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92"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3277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277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DE9DCF0C-B5D1-4123-9345-F93FF9FDABF8}" type="slidenum">
              <a:rPr lang="en-US"/>
              <a:pPr>
                <a:defRPr/>
              </a:pPr>
              <a:t>‹#›</a:t>
            </a:fld>
            <a:endParaRPr lang="en-US"/>
          </a:p>
        </p:txBody>
      </p:sp>
      <p:grpSp>
        <p:nvGrpSpPr>
          <p:cNvPr id="3277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93"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3379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379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310F79F9-9911-4EC9-928B-DC54C1C8C519}" type="slidenum">
              <a:rPr lang="en-US"/>
              <a:pPr>
                <a:defRPr/>
              </a:pPr>
              <a:t>‹#›</a:t>
            </a:fld>
            <a:endParaRPr lang="en-US"/>
          </a:p>
        </p:txBody>
      </p:sp>
      <p:grpSp>
        <p:nvGrpSpPr>
          <p:cNvPr id="3380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94"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3482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482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B74814E3-1256-4340-B0C1-E5BE47853394}" type="slidenum">
              <a:rPr lang="en-US"/>
              <a:pPr>
                <a:defRPr/>
              </a:pPr>
              <a:t>‹#›</a:t>
            </a:fld>
            <a:endParaRPr lang="en-US"/>
          </a:p>
        </p:txBody>
      </p:sp>
      <p:grpSp>
        <p:nvGrpSpPr>
          <p:cNvPr id="3482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95"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3584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584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CF77B5BF-BB35-4E61-8ACB-514C8930F1F2}" type="slidenum">
              <a:rPr lang="en-US"/>
              <a:pPr>
                <a:defRPr/>
              </a:pPr>
              <a:t>‹#›</a:t>
            </a:fld>
            <a:endParaRPr lang="en-US"/>
          </a:p>
        </p:txBody>
      </p:sp>
      <p:grpSp>
        <p:nvGrpSpPr>
          <p:cNvPr id="3584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96"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3686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686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BD5ACFAD-ECF8-454F-8D2A-C14E2C2A6C98}" type="slidenum">
              <a:rPr lang="en-US"/>
              <a:pPr>
                <a:defRPr/>
              </a:pPr>
              <a:t>‹#›</a:t>
            </a:fld>
            <a:endParaRPr lang="en-US"/>
          </a:p>
        </p:txBody>
      </p:sp>
      <p:grpSp>
        <p:nvGrpSpPr>
          <p:cNvPr id="3687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97"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3789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789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8B4336EB-590F-4B8D-9A05-CB41A4BAA1B5}" type="slidenum">
              <a:rPr lang="en-US"/>
              <a:pPr>
                <a:defRPr/>
              </a:pPr>
              <a:t>‹#›</a:t>
            </a:fld>
            <a:endParaRPr lang="en-US"/>
          </a:p>
        </p:txBody>
      </p:sp>
      <p:grpSp>
        <p:nvGrpSpPr>
          <p:cNvPr id="3789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98"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3891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891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A0043C1C-F98F-4B00-9062-BA8C65BF0194}" type="slidenum">
              <a:rPr lang="en-US"/>
              <a:pPr>
                <a:defRPr/>
              </a:pPr>
              <a:t>‹#›</a:t>
            </a:fld>
            <a:endParaRPr lang="en-US"/>
          </a:p>
        </p:txBody>
      </p:sp>
      <p:grpSp>
        <p:nvGrpSpPr>
          <p:cNvPr id="3892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99"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3994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994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71266B96-62C4-49A7-B33D-91700CFB7DA3}" type="slidenum">
              <a:rPr lang="en-US"/>
              <a:pPr>
                <a:defRPr/>
              </a:pPr>
              <a:t>‹#›</a:t>
            </a:fld>
            <a:endParaRPr lang="en-US"/>
          </a:p>
        </p:txBody>
      </p:sp>
      <p:grpSp>
        <p:nvGrpSpPr>
          <p:cNvPr id="3994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900"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4096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096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19D268C8-8FFB-4019-BE0D-2A20C2F9E9EA}" type="slidenum">
              <a:rPr lang="en-US"/>
              <a:pPr>
                <a:defRPr/>
              </a:pPr>
              <a:t>‹#›</a:t>
            </a:fld>
            <a:endParaRPr lang="en-US"/>
          </a:p>
        </p:txBody>
      </p:sp>
      <p:grpSp>
        <p:nvGrpSpPr>
          <p:cNvPr id="4096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901"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88E234E7-991B-47C3-A549-F5F8A57D52B4}"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F52BB0D-67C0-4B9B-BE4F-AAD9438339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4198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198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defRPr>
            </a:lvl1pPr>
          </a:lstStyle>
          <a:p>
            <a:pPr>
              <a:defRPr/>
            </a:pPr>
            <a:fld id="{F0F60F05-F8D0-42D2-B215-C2E06D015DDD}" type="slidenum">
              <a:rPr lang="en-US"/>
              <a:pPr>
                <a:defRPr/>
              </a:pPr>
              <a:t>‹#›</a:t>
            </a:fld>
            <a:endParaRPr lang="en-US"/>
          </a:p>
        </p:txBody>
      </p:sp>
      <p:grpSp>
        <p:nvGrpSpPr>
          <p:cNvPr id="4199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902"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43012"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575F6D"/>
                </a:solidFill>
                <a:latin typeface="+mn-lt"/>
              </a:defRPr>
            </a:lvl1pPr>
          </a:lstStyle>
          <a:p>
            <a:pPr>
              <a:defRPr/>
            </a:pPr>
            <a:fld id="{4469B9B5-5F51-4C5D-B9B5-F25B1606451F}" type="datetimeFigureOut">
              <a:rPr lang="en-US"/>
              <a:pPr>
                <a:defRPr/>
              </a:pPr>
              <a:t>10/3/2012</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rgbClr val="575F6D"/>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749A12AF-E63C-4AEE-8EBB-C41DAA47C6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3" r:id="rId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44036"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575F6D"/>
                </a:solidFill>
                <a:latin typeface="+mn-lt"/>
              </a:defRPr>
            </a:lvl1pPr>
          </a:lstStyle>
          <a:p>
            <a:pPr>
              <a:defRPr/>
            </a:pPr>
            <a:fld id="{1AC878D0-D502-44E5-A3D3-120D57CE250B}" type="datetimeFigureOut">
              <a:rPr lang="en-US"/>
              <a:pPr>
                <a:defRPr/>
              </a:pPr>
              <a:t>10/3/2012</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rgbClr val="575F6D"/>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9E18601C-2342-4B3B-8078-8C11586736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4" r:id="rId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45060"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575F6D"/>
                </a:solidFill>
                <a:latin typeface="+mn-lt"/>
              </a:defRPr>
            </a:lvl1pPr>
          </a:lstStyle>
          <a:p>
            <a:pPr>
              <a:defRPr/>
            </a:pPr>
            <a:fld id="{8F9A4578-2891-47FF-B3CF-92691DFB9140}" type="datetimeFigureOut">
              <a:rPr lang="en-US"/>
              <a:pPr>
                <a:defRPr/>
              </a:pPr>
              <a:t>10/3/2012</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rgbClr val="575F6D"/>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1DDB4E0E-099D-4CD0-9DA5-AB8BC27FCF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5" r:id="rId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46084"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575F6D"/>
                </a:solidFill>
                <a:latin typeface="+mn-lt"/>
              </a:defRPr>
            </a:lvl1pPr>
          </a:lstStyle>
          <a:p>
            <a:pPr>
              <a:defRPr/>
            </a:pPr>
            <a:fld id="{7A875C71-5366-4235-8060-8E375CBE9373}" type="datetimeFigureOut">
              <a:rPr lang="en-US"/>
              <a:pPr>
                <a:defRPr/>
              </a:pPr>
              <a:t>10/3/2012</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rgbClr val="575F6D"/>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47F2F0C4-6FE9-40B8-A0C6-C9AE1B31B3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6" r:id="rId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4710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575F6D"/>
                </a:solidFill>
                <a:latin typeface="+mn-lt"/>
              </a:defRPr>
            </a:lvl1pPr>
          </a:lstStyle>
          <a:p>
            <a:pPr>
              <a:defRPr/>
            </a:pPr>
            <a:fld id="{39D64A57-AB4E-40B0-A9AC-B34FFD638600}" type="datetimeFigureOut">
              <a:rPr lang="en-US"/>
              <a:pPr>
                <a:defRPr/>
              </a:pPr>
              <a:t>10/3/2012</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rgbClr val="575F6D"/>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A201B245-2753-45C2-9A6B-DBCFE19CEF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7" r:id="rId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48132"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575F6D"/>
                </a:solidFill>
                <a:latin typeface="+mn-lt"/>
              </a:defRPr>
            </a:lvl1pPr>
          </a:lstStyle>
          <a:p>
            <a:pPr>
              <a:defRPr/>
            </a:pPr>
            <a:fld id="{A1B9546A-58C6-439F-814E-01C11508B5A5}" type="datetimeFigureOut">
              <a:rPr lang="en-US"/>
              <a:pPr>
                <a:defRPr/>
              </a:pPr>
              <a:t>10/3/2012</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rgbClr val="575F6D"/>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7D20047E-EEEB-4C3D-A229-2FA4EB8D36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8" r:id="rId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49156"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575F6D"/>
                </a:solidFill>
                <a:latin typeface="+mn-lt"/>
              </a:defRPr>
            </a:lvl1pPr>
          </a:lstStyle>
          <a:p>
            <a:pPr>
              <a:defRPr/>
            </a:pPr>
            <a:fld id="{6C3AE20E-14EF-4EDC-8FDD-AB037CDD339E}" type="datetimeFigureOut">
              <a:rPr lang="en-US"/>
              <a:pPr>
                <a:defRPr/>
              </a:pPr>
              <a:t>10/3/2012</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rgbClr val="575F6D"/>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153A58FA-D075-43ED-BBBC-53DC2A32AE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9" r:id="rId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50180"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575F6D"/>
                </a:solidFill>
                <a:latin typeface="+mn-lt"/>
              </a:defRPr>
            </a:lvl1pPr>
          </a:lstStyle>
          <a:p>
            <a:pPr>
              <a:defRPr/>
            </a:pPr>
            <a:fld id="{B9EA7645-5658-4C09-AE12-77CB77F81683}" type="datetimeFigureOut">
              <a:rPr lang="en-US"/>
              <a:pPr>
                <a:defRPr/>
              </a:pPr>
              <a:t>10/3/2012</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rgbClr val="575F6D"/>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85F41389-D2F6-46E5-B0A6-7608906C3D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0" r:id="rId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63E7269D-CBD2-44BF-919E-21020DE26D58}"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B03C9D5B-F812-41DE-9FD2-E3E1D14313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7C936314-5854-415B-A0D3-14B322C7A74B}"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62A88E0F-A0F5-43AE-96C9-0E6CEBF260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4C77184-40E5-4D7D-A5D3-14FABA447C92}"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E9B50C0E-9F50-425B-9411-0AE53F0474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2274B3E3-5AC7-405A-B55D-074C849133CF}"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DBDC5D55-4282-4E4B-9E70-0ABDCB5E31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EE6FD309-173C-4E27-9A4D-BDE2E1536D3E}" type="datetimeFigureOut">
              <a:rPr lang="en-US"/>
              <a:pPr>
                <a:defRPr/>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2B7E9F67-4B94-4017-812A-D84CC05C3F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ki/Pain" TargetMode="External"/><Relationship Id="rId3" Type="http://schemas.openxmlformats.org/officeDocument/2006/relationships/hyperlink" Target="http://en.wikipedia.org/wiki/Dysphoria" TargetMode="External"/><Relationship Id="rId7" Type="http://schemas.openxmlformats.org/officeDocument/2006/relationships/hyperlink" Target="http://en.wikipedia.org/wiki/Fatigue_(medical)"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hyperlink" Target="http://en.wikipedia.org/wiki/Nausea" TargetMode="External"/><Relationship Id="rId5" Type="http://schemas.openxmlformats.org/officeDocument/2006/relationships/hyperlink" Target="http://en.wikipedia.org/wiki/Rhinorrea" TargetMode="External"/><Relationship Id="rId4" Type="http://schemas.openxmlformats.org/officeDocument/2006/relationships/hyperlink" Target="http://en.wikipedia.org/wiki/Sweat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hyperlink" Target="http://www.careacttarget.org/library/chapter-4-prescribing-buprenorphine" TargetMode="External"/><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0.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3" Type="http://schemas.openxmlformats.org/officeDocument/2006/relationships/hyperlink" Target="http://buprenorphine.samhsa.gov/training.html" TargetMode="External"/><Relationship Id="rId2" Type="http://schemas.openxmlformats.org/officeDocument/2006/relationships/notesSlide" Target="../notesSlides/notesSlide47.xml"/><Relationship Id="rId1" Type="http://schemas.openxmlformats.org/officeDocument/2006/relationships/slideLayout" Target="../slideLayouts/slideLayout52.xml"/><Relationship Id="rId6" Type="http://schemas.openxmlformats.org/officeDocument/2006/relationships/hyperlink" Target="http://www.buppractice.com/" TargetMode="External"/><Relationship Id="rId5" Type="http://schemas.openxmlformats.org/officeDocument/2006/relationships/hyperlink" Target="http://www.docoptin.com/physician/calendar.aspx" TargetMode="External"/><Relationship Id="rId4" Type="http://schemas.openxmlformats.org/officeDocument/2006/relationships/hyperlink" Target="http://www2.aaap.org/buprenorphine"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buprenorphine.samhsa.gov/pls/bwns/additional_notification_form?prefilled_or_online=ONLINE" TargetMode="External"/><Relationship Id="rId7" Type="http://schemas.openxmlformats.org/officeDocument/2006/relationships/hyperlink" Target="http://buprenorphine.samhsa.gov/howto.html" TargetMode="External"/><Relationship Id="rId2" Type="http://schemas.openxmlformats.org/officeDocument/2006/relationships/notesSlide" Target="../notesSlides/notesSlide48.xml"/><Relationship Id="rId1" Type="http://schemas.openxmlformats.org/officeDocument/2006/relationships/slideLayout" Target="../slideLayouts/slideLayout53.xml"/><Relationship Id="rId6" Type="http://schemas.openxmlformats.org/officeDocument/2006/relationships/hyperlink" Target="http://buprenorphine.samhsa.gov/federal.html" TargetMode="External"/><Relationship Id="rId5" Type="http://schemas.openxmlformats.org/officeDocument/2006/relationships/hyperlink" Target="http://buprenorphine.samhsa.gov/SMA-167_Increase_Patients.pdf" TargetMode="External"/><Relationship Id="rId4" Type="http://schemas.openxmlformats.org/officeDocument/2006/relationships/hyperlink" Target="http://buprenorphine.samhsa.gov/pls/bwns/additional_notification_form?prefilled_or_online=PREFILLED"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54.xml"/><Relationship Id="rId4" Type="http://schemas.openxmlformats.org/officeDocument/2006/relationships/hyperlink" Target="http://buprenorphine.samhsa.gov/waiver_qualifications.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careacttarget.org/content/integrating-buprenorphine-therapy-hiv-primary-care-settings" TargetMode="External"/><Relationship Id="rId3" Type="http://schemas.openxmlformats.org/officeDocument/2006/relationships/hyperlink" Target="http://www.careacttarget.org/library/integrating-hiv-innovative-practices-ihip"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careacttarget.org/library/integration-buprenorphine-hiv-primary-care-settings-training-manual" TargetMode="External"/><Relationship Id="rId4" Type="http://schemas.openxmlformats.org/officeDocument/2006/relationships/image" Target="../media/image3.png"/><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hyperlink" Target="http://www.careacttarget.org/library/bup/UCSF_Buprenorphine_ProgramProtocols.pdf" TargetMode="External"/><Relationship Id="rId2" Type="http://schemas.openxmlformats.org/officeDocument/2006/relationships/notesSlide" Target="../notesSlides/notesSlide50.xml"/><Relationship Id="rId1" Type="http://schemas.openxmlformats.org/officeDocument/2006/relationships/slideLayout" Target="../slideLayouts/slideLayout55.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3" Type="http://schemas.openxmlformats.org/officeDocument/2006/relationships/hyperlink" Target="http://www.careacttarget.org/library/integrating-hiv-innovative-practices-ihip" TargetMode="External"/><Relationship Id="rId2" Type="http://schemas.openxmlformats.org/officeDocument/2006/relationships/notesSlide" Target="../notesSlides/notesSlide52.xml"/><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a:lstStyle/>
          <a:p>
            <a:pPr eaLnBrk="1" fontAlgn="auto" hangingPunct="1">
              <a:spcAft>
                <a:spcPts val="0"/>
              </a:spcAft>
              <a:defRPr/>
            </a:pPr>
            <a:r>
              <a:rPr lang="en-US" dirty="0" smtClean="0"/>
              <a:t>Clinical Aspects of </a:t>
            </a:r>
            <a:r>
              <a:rPr lang="en-US" dirty="0" err="1" smtClean="0"/>
              <a:t>Buprenorphine</a:t>
            </a:r>
            <a:r>
              <a:rPr lang="en-US" dirty="0" smtClean="0"/>
              <a:t> Therapy</a:t>
            </a:r>
            <a:endParaRPr lang="en-US" dirty="0"/>
          </a:p>
        </p:txBody>
      </p:sp>
      <p:sp>
        <p:nvSpPr>
          <p:cNvPr id="88067" name="Subtitle 2"/>
          <p:cNvSpPr>
            <a:spLocks noGrp="1"/>
          </p:cNvSpPr>
          <p:nvPr>
            <p:ph type="subTitle" idx="1"/>
          </p:nvPr>
        </p:nvSpPr>
        <p:spPr>
          <a:xfrm>
            <a:off x="2286000" y="5003800"/>
            <a:ext cx="6172200" cy="1371600"/>
          </a:xfrm>
        </p:spPr>
        <p:txBody>
          <a:bodyPr/>
          <a:lstStyle/>
          <a:p>
            <a:pPr eaLnBrk="1" hangingPunct="1"/>
            <a:endParaRPr lang="en-US" smtClean="0"/>
          </a:p>
          <a:p>
            <a:pPr eaLnBrk="1" hangingPunct="1"/>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273050"/>
            <a:ext cx="4724400" cy="793750"/>
          </a:xfrm>
        </p:spPr>
        <p:txBody>
          <a:bodyPr/>
          <a:lstStyle/>
          <a:p>
            <a:pPr eaLnBrk="1" hangingPunct="1"/>
            <a:r>
              <a:rPr lang="en-US" sz="4000" smtClean="0">
                <a:solidFill>
                  <a:srgbClr val="00349E"/>
                </a:solidFill>
              </a:rPr>
              <a:t>ADDICTION</a:t>
            </a:r>
          </a:p>
        </p:txBody>
      </p:sp>
      <p:sp>
        <p:nvSpPr>
          <p:cNvPr id="97283" name="Text Placeholder 2"/>
          <p:cNvSpPr>
            <a:spLocks noGrp="1"/>
          </p:cNvSpPr>
          <p:nvPr>
            <p:ph type="body" idx="2"/>
          </p:nvPr>
        </p:nvSpPr>
        <p:spPr>
          <a:xfrm>
            <a:off x="304800" y="1524000"/>
            <a:ext cx="3886200" cy="4724400"/>
          </a:xfrm>
        </p:spPr>
        <p:txBody>
          <a:bodyPr/>
          <a:lstStyle/>
          <a:p>
            <a:pPr eaLnBrk="1" hangingPunct="1">
              <a:buFont typeface="Arial" pitchFamily="34" charset="0"/>
              <a:buChar char="•"/>
            </a:pPr>
            <a:r>
              <a:rPr lang="en-US" sz="2400" smtClean="0">
                <a:ea typeface="ＭＳ Ｐゴシック"/>
                <a:cs typeface="ＭＳ Ｐゴシック"/>
              </a:rPr>
              <a:t>Addiction is a behavioral syndrome where drug procurement and use dominate the individual’s motivation and where the normal constraints on behavior are largely ineffective……</a:t>
            </a:r>
          </a:p>
          <a:p>
            <a:pPr eaLnBrk="1" hangingPunct="1">
              <a:buFont typeface="Arial" pitchFamily="34" charset="0"/>
              <a:buChar char="•"/>
            </a:pPr>
            <a:endParaRPr lang="en-US" sz="2400" smtClean="0">
              <a:ea typeface="ＭＳ Ｐゴシック"/>
              <a:cs typeface="ＭＳ Ｐゴシック"/>
            </a:endParaRPr>
          </a:p>
          <a:p>
            <a:pPr eaLnBrk="1" hangingPunct="1"/>
            <a:r>
              <a:rPr lang="en-US" sz="2400" smtClean="0">
                <a:ea typeface="ＭＳ Ｐゴシック"/>
                <a:cs typeface="ＭＳ Ｐゴシック"/>
              </a:rPr>
              <a:t>……may or may not be accompanied by physical dependence on the drug.</a:t>
            </a:r>
          </a:p>
          <a:p>
            <a:pPr eaLnBrk="1" hangingPunct="1"/>
            <a:endParaRPr lang="en-US" smtClean="0">
              <a:ea typeface="ＭＳ Ｐゴシック"/>
              <a:cs typeface="ＭＳ Ｐゴシック"/>
            </a:endParaRPr>
          </a:p>
        </p:txBody>
      </p:sp>
      <p:graphicFrame>
        <p:nvGraphicFramePr>
          <p:cNvPr id="5" name="Content Placeholder 4"/>
          <p:cNvGraphicFramePr>
            <a:graphicFrameLocks noGrp="1"/>
          </p:cNvGraphicFramePr>
          <p:nvPr>
            <p:ph sz="half" idx="1"/>
          </p:nvPr>
        </p:nvGraphicFramePr>
        <p:xfrm>
          <a:off x="3581400" y="45720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6"/>
          <p:cNvGrpSpPr/>
          <p:nvPr/>
        </p:nvGrpSpPr>
        <p:grpSpPr>
          <a:xfrm>
            <a:off x="5638800" y="1524000"/>
            <a:ext cx="1150143" cy="1150143"/>
            <a:chOff x="1454153" y="1022345"/>
            <a:chExt cx="1150143" cy="1150143"/>
          </a:xfrm>
          <a:scene3d>
            <a:camera prst="orthographicFront"/>
            <a:lightRig rig="flat" dir="t"/>
          </a:scene3d>
        </p:grpSpPr>
        <p:sp>
          <p:nvSpPr>
            <p:cNvPr id="9" name="Oval 4"/>
            <p:cNvSpPr/>
            <p:nvPr/>
          </p:nvSpPr>
          <p:spPr>
            <a:xfrm>
              <a:off x="1622588" y="1190779"/>
              <a:ext cx="813273" cy="813275"/>
            </a:xfrm>
            <a:prstGeom prst="rect">
              <a:avLst/>
            </a:prstGeom>
            <a:sp3d/>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auto">
                <a:lnSpc>
                  <a:spcPct val="90000"/>
                </a:lnSpc>
                <a:spcBef>
                  <a:spcPts val="0"/>
                </a:spcBef>
                <a:spcAft>
                  <a:spcPct val="35000"/>
                </a:spcAft>
                <a:defRPr/>
              </a:pPr>
              <a:r>
                <a:rPr lang="en-US" sz="1700" dirty="0">
                  <a:solidFill>
                    <a:prstClr val="white"/>
                  </a:solidFill>
                </a:rPr>
                <a:t>Gamble</a:t>
              </a:r>
            </a:p>
          </p:txBody>
        </p:sp>
        <p:sp>
          <p:nvSpPr>
            <p:cNvPr id="8" name="Oval 7"/>
            <p:cNvSpPr/>
            <p:nvPr/>
          </p:nvSpPr>
          <p:spPr>
            <a:xfrm>
              <a:off x="1454153" y="1022345"/>
              <a:ext cx="1150143" cy="115014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nvGrpSpPr>
          <p:cNvPr id="3" name="Group 9"/>
          <p:cNvGrpSpPr/>
          <p:nvPr/>
        </p:nvGrpSpPr>
        <p:grpSpPr>
          <a:xfrm>
            <a:off x="4953000" y="2057400"/>
            <a:ext cx="1150143" cy="1150143"/>
            <a:chOff x="1454153" y="1022345"/>
            <a:chExt cx="1150143" cy="1150143"/>
          </a:xfrm>
          <a:scene3d>
            <a:camera prst="orthographicFront"/>
            <a:lightRig rig="flat" dir="t"/>
          </a:scene3d>
        </p:grpSpPr>
        <p:sp>
          <p:nvSpPr>
            <p:cNvPr id="11" name="Oval 10"/>
            <p:cNvSpPr/>
            <p:nvPr/>
          </p:nvSpPr>
          <p:spPr>
            <a:xfrm>
              <a:off x="1454153" y="1022345"/>
              <a:ext cx="1150143" cy="115014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Oval 4"/>
            <p:cNvSpPr/>
            <p:nvPr/>
          </p:nvSpPr>
          <p:spPr>
            <a:xfrm>
              <a:off x="1622588" y="1190779"/>
              <a:ext cx="813273" cy="813275"/>
            </a:xfrm>
            <a:prstGeom prst="rect">
              <a:avLst/>
            </a:prstGeom>
            <a:sp3d/>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auto">
                <a:lnSpc>
                  <a:spcPct val="90000"/>
                </a:lnSpc>
                <a:spcBef>
                  <a:spcPts val="0"/>
                </a:spcBef>
                <a:spcAft>
                  <a:spcPct val="35000"/>
                </a:spcAft>
                <a:defRPr/>
              </a:pPr>
              <a:r>
                <a:rPr lang="en-US" sz="1700" dirty="0">
                  <a:solidFill>
                    <a:prstClr val="white"/>
                  </a:solidFill>
                </a:rPr>
                <a:t>Shop</a:t>
              </a:r>
            </a:p>
          </p:txBody>
        </p:sp>
      </p:grpSp>
      <p:grpSp>
        <p:nvGrpSpPr>
          <p:cNvPr id="4" name="Group 12"/>
          <p:cNvGrpSpPr/>
          <p:nvPr/>
        </p:nvGrpSpPr>
        <p:grpSpPr>
          <a:xfrm>
            <a:off x="6096000" y="2209800"/>
            <a:ext cx="1150143" cy="1150143"/>
            <a:chOff x="3248425" y="73417"/>
            <a:chExt cx="1150143" cy="1150143"/>
          </a:xfrm>
          <a:scene3d>
            <a:camera prst="orthographicFront"/>
            <a:lightRig rig="flat" dir="t"/>
          </a:scene3d>
        </p:grpSpPr>
        <p:sp>
          <p:nvSpPr>
            <p:cNvPr id="14" name="Oval 13"/>
            <p:cNvSpPr/>
            <p:nvPr/>
          </p:nvSpPr>
          <p:spPr>
            <a:xfrm>
              <a:off x="3248425" y="73417"/>
              <a:ext cx="1150143" cy="115014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Oval 4"/>
            <p:cNvSpPr/>
            <p:nvPr/>
          </p:nvSpPr>
          <p:spPr>
            <a:xfrm>
              <a:off x="3324625" y="225817"/>
              <a:ext cx="990600" cy="813275"/>
            </a:xfrm>
            <a:prstGeom prst="rect">
              <a:avLst/>
            </a:prstGeom>
            <a:sp3d/>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auto">
                <a:lnSpc>
                  <a:spcPct val="90000"/>
                </a:lnSpc>
                <a:spcBef>
                  <a:spcPts val="0"/>
                </a:spcBef>
                <a:spcAft>
                  <a:spcPct val="35000"/>
                </a:spcAft>
                <a:defRPr/>
              </a:pPr>
              <a:r>
                <a:rPr lang="en-US" sz="1700" dirty="0">
                  <a:solidFill>
                    <a:prstClr val="white"/>
                  </a:solidFill>
                </a:rPr>
                <a:t>Exercise</a:t>
              </a:r>
            </a:p>
          </p:txBody>
        </p:sp>
      </p:grpSp>
      <p:grpSp>
        <p:nvGrpSpPr>
          <p:cNvPr id="6" name="Group 15"/>
          <p:cNvGrpSpPr/>
          <p:nvPr/>
        </p:nvGrpSpPr>
        <p:grpSpPr>
          <a:xfrm>
            <a:off x="6629400" y="1371600"/>
            <a:ext cx="1150143" cy="1150143"/>
            <a:chOff x="1454153" y="1022345"/>
            <a:chExt cx="1150143" cy="1150143"/>
          </a:xfrm>
          <a:scene3d>
            <a:camera prst="orthographicFront"/>
            <a:lightRig rig="flat" dir="t"/>
          </a:scene3d>
        </p:grpSpPr>
        <p:sp>
          <p:nvSpPr>
            <p:cNvPr id="18" name="Oval 4"/>
            <p:cNvSpPr/>
            <p:nvPr/>
          </p:nvSpPr>
          <p:spPr>
            <a:xfrm>
              <a:off x="1622588" y="1190779"/>
              <a:ext cx="813273" cy="813275"/>
            </a:xfrm>
            <a:prstGeom prst="rect">
              <a:avLst/>
            </a:prstGeom>
            <a:sp3d/>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auto">
                <a:lnSpc>
                  <a:spcPct val="90000"/>
                </a:lnSpc>
                <a:spcBef>
                  <a:spcPts val="0"/>
                </a:spcBef>
                <a:spcAft>
                  <a:spcPct val="35000"/>
                </a:spcAft>
                <a:defRPr/>
              </a:pPr>
              <a:r>
                <a:rPr lang="en-US" sz="1700" dirty="0">
                  <a:solidFill>
                    <a:prstClr val="white"/>
                  </a:solidFill>
                </a:rPr>
                <a:t>TV</a:t>
              </a:r>
            </a:p>
          </p:txBody>
        </p:sp>
        <p:sp>
          <p:nvSpPr>
            <p:cNvPr id="17" name="Oval 16"/>
            <p:cNvSpPr/>
            <p:nvPr/>
          </p:nvSpPr>
          <p:spPr>
            <a:xfrm>
              <a:off x="1454153" y="1022345"/>
              <a:ext cx="1150143" cy="115014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nvGrpSpPr>
          <p:cNvPr id="7" name="Group 18"/>
          <p:cNvGrpSpPr/>
          <p:nvPr/>
        </p:nvGrpSpPr>
        <p:grpSpPr>
          <a:xfrm>
            <a:off x="6096000" y="762000"/>
            <a:ext cx="1150143" cy="1150143"/>
            <a:chOff x="1454153" y="1022345"/>
            <a:chExt cx="1150143" cy="1150143"/>
          </a:xfrm>
          <a:scene3d>
            <a:camera prst="orthographicFront"/>
            <a:lightRig rig="flat" dir="t"/>
          </a:scene3d>
        </p:grpSpPr>
        <p:sp>
          <p:nvSpPr>
            <p:cNvPr id="20" name="Oval 19"/>
            <p:cNvSpPr/>
            <p:nvPr/>
          </p:nvSpPr>
          <p:spPr>
            <a:xfrm>
              <a:off x="1454153" y="1022345"/>
              <a:ext cx="1150143" cy="115014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Oval 4"/>
            <p:cNvSpPr/>
            <p:nvPr/>
          </p:nvSpPr>
          <p:spPr>
            <a:xfrm>
              <a:off x="1622588" y="1190779"/>
              <a:ext cx="813273" cy="813275"/>
            </a:xfrm>
            <a:prstGeom prst="rect">
              <a:avLst/>
            </a:prstGeom>
            <a:sp3d/>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auto">
                <a:lnSpc>
                  <a:spcPct val="90000"/>
                </a:lnSpc>
                <a:spcBef>
                  <a:spcPts val="0"/>
                </a:spcBef>
                <a:spcAft>
                  <a:spcPct val="35000"/>
                </a:spcAft>
                <a:defRPr/>
              </a:pPr>
              <a:r>
                <a:rPr lang="en-US" sz="1700" dirty="0">
                  <a:solidFill>
                    <a:prstClr val="white"/>
                  </a:solidFill>
                </a:rPr>
                <a:t>Video</a:t>
              </a:r>
            </a:p>
          </p:txBody>
        </p:sp>
      </p:grpSp>
      <p:grpSp>
        <p:nvGrpSpPr>
          <p:cNvPr id="10" name="Group 21"/>
          <p:cNvGrpSpPr/>
          <p:nvPr/>
        </p:nvGrpSpPr>
        <p:grpSpPr>
          <a:xfrm>
            <a:off x="5181600" y="914400"/>
            <a:ext cx="1150143" cy="1150143"/>
            <a:chOff x="1454153" y="1022345"/>
            <a:chExt cx="1150143" cy="1150143"/>
          </a:xfrm>
          <a:scene3d>
            <a:camera prst="orthographicFront"/>
            <a:lightRig rig="flat" dir="t"/>
          </a:scene3d>
        </p:grpSpPr>
        <p:sp>
          <p:nvSpPr>
            <p:cNvPr id="24" name="Oval 4"/>
            <p:cNvSpPr/>
            <p:nvPr/>
          </p:nvSpPr>
          <p:spPr>
            <a:xfrm>
              <a:off x="1622588" y="1190779"/>
              <a:ext cx="813273" cy="813275"/>
            </a:xfrm>
            <a:prstGeom prst="rect">
              <a:avLst/>
            </a:prstGeom>
            <a:sp3d/>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auto">
                <a:lnSpc>
                  <a:spcPct val="90000"/>
                </a:lnSpc>
                <a:spcBef>
                  <a:spcPts val="0"/>
                </a:spcBef>
                <a:spcAft>
                  <a:spcPct val="35000"/>
                </a:spcAft>
                <a:defRPr/>
              </a:pPr>
              <a:r>
                <a:rPr lang="en-US" sz="1700" dirty="0">
                  <a:solidFill>
                    <a:prstClr val="white"/>
                  </a:solidFill>
                </a:rPr>
                <a:t>Food</a:t>
              </a:r>
            </a:p>
          </p:txBody>
        </p:sp>
        <p:sp>
          <p:nvSpPr>
            <p:cNvPr id="23" name="Oval 22"/>
            <p:cNvSpPr/>
            <p:nvPr/>
          </p:nvSpPr>
          <p:spPr>
            <a:xfrm>
              <a:off x="1454153" y="1022345"/>
              <a:ext cx="1150143" cy="115014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27" name="Oval 4"/>
          <p:cNvSpPr/>
          <p:nvPr/>
        </p:nvSpPr>
        <p:spPr>
          <a:xfrm>
            <a:off x="5959635" y="1616234"/>
            <a:ext cx="813273" cy="81327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auto">
              <a:lnSpc>
                <a:spcPct val="90000"/>
              </a:lnSpc>
              <a:spcBef>
                <a:spcPts val="0"/>
              </a:spcBef>
              <a:spcAft>
                <a:spcPct val="35000"/>
              </a:spcAft>
              <a:defRPr/>
            </a:pPr>
            <a:endParaRPr lang="en-US" sz="1700"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152400"/>
            <a:ext cx="8229600" cy="1143000"/>
          </a:xfrm>
        </p:spPr>
        <p:txBody>
          <a:bodyPr/>
          <a:lstStyle/>
          <a:p>
            <a:pPr eaLnBrk="1" hangingPunct="1"/>
            <a:r>
              <a:rPr lang="en-US" smtClean="0"/>
              <a:t>why are opioids they so addictive?</a:t>
            </a:r>
          </a:p>
        </p:txBody>
      </p:sp>
      <p:sp>
        <p:nvSpPr>
          <p:cNvPr id="98307" name="Text Placeholder 2"/>
          <p:cNvSpPr>
            <a:spLocks noGrp="1"/>
          </p:cNvSpPr>
          <p:nvPr>
            <p:ph type="body" idx="1"/>
          </p:nvPr>
        </p:nvSpPr>
        <p:spPr>
          <a:xfrm>
            <a:off x="531813" y="1371600"/>
            <a:ext cx="4040187" cy="639763"/>
          </a:xfrm>
        </p:spPr>
        <p:txBody>
          <a:bodyPr/>
          <a:lstStyle/>
          <a:p>
            <a:pPr eaLnBrk="1" hangingPunct="1"/>
            <a:r>
              <a:rPr lang="en-US" smtClean="0"/>
              <a:t>Opioid Addiction</a:t>
            </a:r>
          </a:p>
        </p:txBody>
      </p:sp>
      <p:sp>
        <p:nvSpPr>
          <p:cNvPr id="4" name="Content Placeholder 3"/>
          <p:cNvSpPr>
            <a:spLocks noGrp="1"/>
          </p:cNvSpPr>
          <p:nvPr>
            <p:ph sz="half" idx="2"/>
          </p:nvPr>
        </p:nvSpPr>
        <p:spPr>
          <a:xfrm>
            <a:off x="495300" y="1905000"/>
            <a:ext cx="4040188" cy="3951288"/>
          </a:xfrm>
        </p:spPr>
        <p:txBody>
          <a:bodyPr rtlCol="0">
            <a:normAutofit fontScale="92500" lnSpcReduction="10000"/>
          </a:bodyPr>
          <a:lstStyle/>
          <a:p>
            <a:pPr eaLnBrk="1" fontAlgn="auto" hangingPunct="1">
              <a:lnSpc>
                <a:spcPct val="80000"/>
              </a:lnSpc>
              <a:spcAft>
                <a:spcPts val="0"/>
              </a:spcAft>
              <a:defRPr/>
            </a:pPr>
            <a:r>
              <a:rPr lang="en-US" dirty="0"/>
              <a:t>Opioids attach to opioid receptors in the brain </a:t>
            </a:r>
          </a:p>
          <a:p>
            <a:pPr lvl="1" eaLnBrk="1" fontAlgn="auto" hangingPunct="1">
              <a:lnSpc>
                <a:spcPct val="80000"/>
              </a:lnSpc>
              <a:spcAft>
                <a:spcPts val="0"/>
              </a:spcAft>
              <a:defRPr/>
            </a:pPr>
            <a:r>
              <a:rPr lang="en-US" dirty="0" smtClean="0"/>
              <a:t>High (Intoxication)</a:t>
            </a:r>
          </a:p>
          <a:p>
            <a:pPr lvl="1" eaLnBrk="1" fontAlgn="auto" hangingPunct="1">
              <a:lnSpc>
                <a:spcPct val="80000"/>
              </a:lnSpc>
              <a:spcAft>
                <a:spcPts val="0"/>
              </a:spcAft>
              <a:defRPr/>
            </a:pPr>
            <a:r>
              <a:rPr lang="en-US" dirty="0" smtClean="0"/>
              <a:t>Dependence</a:t>
            </a:r>
            <a:endParaRPr lang="en-US" dirty="0"/>
          </a:p>
          <a:p>
            <a:pPr lvl="1" eaLnBrk="1" fontAlgn="auto" hangingPunct="1">
              <a:lnSpc>
                <a:spcPct val="80000"/>
              </a:lnSpc>
              <a:spcAft>
                <a:spcPts val="0"/>
              </a:spcAft>
              <a:defRPr/>
            </a:pPr>
            <a:r>
              <a:rPr lang="en-US" dirty="0"/>
              <a:t>Analgesia</a:t>
            </a:r>
          </a:p>
          <a:p>
            <a:pPr lvl="1" eaLnBrk="1" fontAlgn="auto" hangingPunct="1">
              <a:lnSpc>
                <a:spcPct val="80000"/>
              </a:lnSpc>
              <a:spcAft>
                <a:spcPts val="0"/>
              </a:spcAft>
              <a:defRPr/>
            </a:pPr>
            <a:r>
              <a:rPr lang="en-US" dirty="0"/>
              <a:t>Tolerance</a:t>
            </a:r>
          </a:p>
          <a:p>
            <a:pPr eaLnBrk="1" fontAlgn="auto" hangingPunct="1">
              <a:spcAft>
                <a:spcPts val="0"/>
              </a:spcAft>
              <a:defRPr/>
            </a:pPr>
            <a:r>
              <a:rPr lang="en-US" dirty="0"/>
              <a:t>Opioids stimulate the release </a:t>
            </a:r>
            <a:r>
              <a:rPr lang="en-US" dirty="0" smtClean="0"/>
              <a:t>abnormal amounts of </a:t>
            </a:r>
            <a:r>
              <a:rPr lang="en-US" dirty="0"/>
              <a:t>dopamine and produce pleasurable </a:t>
            </a:r>
            <a:r>
              <a:rPr lang="en-US" dirty="0" smtClean="0"/>
              <a:t>feelings</a:t>
            </a:r>
            <a:r>
              <a:rPr lang="en-US" dirty="0"/>
              <a:t> </a:t>
            </a:r>
            <a:r>
              <a:rPr lang="en-US" dirty="0" smtClean="0"/>
              <a:t>beyond what is normal</a:t>
            </a:r>
          </a:p>
          <a:p>
            <a:pPr lvl="1" eaLnBrk="1" fontAlgn="auto" hangingPunct="1">
              <a:spcAft>
                <a:spcPts val="0"/>
              </a:spcAft>
              <a:defRPr/>
            </a:pPr>
            <a:r>
              <a:rPr lang="en-US" dirty="0" smtClean="0"/>
              <a:t>Normal pleasures become non-pleasurable (</a:t>
            </a:r>
            <a:r>
              <a:rPr lang="en-US" dirty="0" err="1" smtClean="0"/>
              <a:t>anhedonia</a:t>
            </a:r>
            <a:r>
              <a:rPr lang="en-US" dirty="0" smtClean="0"/>
              <a:t>)</a:t>
            </a:r>
            <a:endParaRPr lang="en-US" dirty="0"/>
          </a:p>
        </p:txBody>
      </p:sp>
      <p:sp>
        <p:nvSpPr>
          <p:cNvPr id="5" name="Text Placeholder 4"/>
          <p:cNvSpPr>
            <a:spLocks noGrp="1"/>
          </p:cNvSpPr>
          <p:nvPr>
            <p:ph type="body" sz="quarter" idx="3"/>
          </p:nvPr>
        </p:nvSpPr>
        <p:spPr>
          <a:xfrm>
            <a:off x="4572000" y="1371600"/>
            <a:ext cx="4041775" cy="639763"/>
          </a:xfrm>
        </p:spPr>
        <p:txBody>
          <a:bodyPr rtlCol="0">
            <a:normAutofit fontScale="92500"/>
          </a:bodyPr>
          <a:lstStyle/>
          <a:p>
            <a:pPr eaLnBrk="1" fontAlgn="auto" hangingPunct="1">
              <a:spcAft>
                <a:spcPts val="0"/>
              </a:spcAft>
              <a:defRPr/>
            </a:pPr>
            <a:r>
              <a:rPr lang="en-US" dirty="0" smtClean="0"/>
              <a:t>Opioid Physiologic Dependence </a:t>
            </a:r>
            <a:endParaRPr lang="en-US" dirty="0"/>
          </a:p>
        </p:txBody>
      </p:sp>
      <p:sp>
        <p:nvSpPr>
          <p:cNvPr id="6" name="Content Placeholder 5"/>
          <p:cNvSpPr>
            <a:spLocks noGrp="1"/>
          </p:cNvSpPr>
          <p:nvPr>
            <p:ph sz="quarter" idx="4"/>
          </p:nvPr>
        </p:nvSpPr>
        <p:spPr>
          <a:xfrm>
            <a:off x="4586288" y="1905000"/>
            <a:ext cx="4041775" cy="3951288"/>
          </a:xfrm>
        </p:spPr>
        <p:txBody>
          <a:bodyPr rtlCol="0">
            <a:normAutofit fontScale="92500" lnSpcReduction="10000"/>
          </a:bodyPr>
          <a:lstStyle/>
          <a:p>
            <a:pPr eaLnBrk="1" fontAlgn="auto" hangingPunct="1">
              <a:spcAft>
                <a:spcPts val="0"/>
              </a:spcAft>
              <a:defRPr/>
            </a:pPr>
            <a:r>
              <a:rPr lang="en-US" dirty="0" smtClean="0"/>
              <a:t>Produces Tolerance</a:t>
            </a:r>
          </a:p>
          <a:p>
            <a:pPr lvl="1" eaLnBrk="1" fontAlgn="auto" hangingPunct="1">
              <a:spcAft>
                <a:spcPts val="0"/>
              </a:spcAft>
              <a:defRPr/>
            </a:pPr>
            <a:r>
              <a:rPr lang="en-US" dirty="0" err="1" smtClean="0"/>
              <a:t>Tachyphylaxis</a:t>
            </a:r>
            <a:endParaRPr lang="en-US" dirty="0" smtClean="0"/>
          </a:p>
          <a:p>
            <a:pPr lvl="1" eaLnBrk="1" fontAlgn="auto" hangingPunct="1">
              <a:spcAft>
                <a:spcPts val="0"/>
              </a:spcAft>
              <a:defRPr/>
            </a:pPr>
            <a:r>
              <a:rPr lang="en-US" dirty="0" smtClean="0"/>
              <a:t>Need  more drug to prevent withdrawal</a:t>
            </a:r>
          </a:p>
          <a:p>
            <a:pPr lvl="1" eaLnBrk="1" fontAlgn="auto" hangingPunct="1">
              <a:spcAft>
                <a:spcPts val="0"/>
              </a:spcAft>
              <a:defRPr/>
            </a:pPr>
            <a:r>
              <a:rPr lang="en-US" dirty="0" smtClean="0"/>
              <a:t>Need more drug to get euphoria</a:t>
            </a:r>
          </a:p>
          <a:p>
            <a:pPr eaLnBrk="1" fontAlgn="auto" hangingPunct="1">
              <a:spcAft>
                <a:spcPts val="0"/>
              </a:spcAft>
              <a:defRPr/>
            </a:pPr>
            <a:r>
              <a:rPr lang="en-US" dirty="0" smtClean="0"/>
              <a:t>Produces Withdrawal</a:t>
            </a:r>
          </a:p>
          <a:p>
            <a:pPr lvl="1" eaLnBrk="1" fontAlgn="auto" hangingPunct="1">
              <a:spcAft>
                <a:spcPts val="0"/>
              </a:spcAft>
              <a:defRPr/>
            </a:pPr>
            <a:r>
              <a:rPr lang="en-US" dirty="0" smtClean="0"/>
              <a:t>severe </a:t>
            </a:r>
            <a:r>
              <a:rPr lang="en-US" dirty="0" err="1" smtClean="0">
                <a:hlinkClick r:id="rId3" action="ppaction://hlinkfile" tooltip="Dysphoria"/>
              </a:rPr>
              <a:t>dysphoria</a:t>
            </a:r>
            <a:r>
              <a:rPr lang="en-US" dirty="0" smtClean="0"/>
              <a:t>, depression</a:t>
            </a:r>
          </a:p>
          <a:p>
            <a:pPr lvl="1" eaLnBrk="1" fontAlgn="auto" hangingPunct="1">
              <a:spcAft>
                <a:spcPts val="0"/>
              </a:spcAft>
              <a:defRPr/>
            </a:pPr>
            <a:r>
              <a:rPr lang="en-US" dirty="0" smtClean="0"/>
              <a:t> </a:t>
            </a:r>
            <a:r>
              <a:rPr lang="en-US" dirty="0">
                <a:hlinkClick r:id="rId4" action="ppaction://hlinkfile" tooltip="Sweating"/>
              </a:rPr>
              <a:t>sweating</a:t>
            </a:r>
            <a:r>
              <a:rPr lang="en-US" dirty="0"/>
              <a:t>, </a:t>
            </a:r>
            <a:r>
              <a:rPr lang="en-US" dirty="0" smtClean="0">
                <a:hlinkClick r:id="rId5" action="ppaction://hlinkfile" tooltip="Rhinorrea"/>
              </a:rPr>
              <a:t>rhinorrhea</a:t>
            </a:r>
            <a:endParaRPr lang="en-US" dirty="0" smtClean="0"/>
          </a:p>
          <a:p>
            <a:pPr lvl="1" eaLnBrk="1" fontAlgn="auto" hangingPunct="1">
              <a:spcAft>
                <a:spcPts val="0"/>
              </a:spcAft>
              <a:defRPr/>
            </a:pPr>
            <a:r>
              <a:rPr lang="en-US" dirty="0" smtClean="0">
                <a:hlinkClick r:id="rId6" action="ppaction://hlinkfile" tooltip="Nausea"/>
              </a:rPr>
              <a:t>nausea</a:t>
            </a:r>
            <a:r>
              <a:rPr lang="en-US" dirty="0" smtClean="0"/>
              <a:t>, vomiting  loose stools</a:t>
            </a:r>
          </a:p>
          <a:p>
            <a:pPr lvl="1" eaLnBrk="1" fontAlgn="auto" hangingPunct="1">
              <a:spcAft>
                <a:spcPts val="0"/>
              </a:spcAft>
              <a:defRPr/>
            </a:pPr>
            <a:r>
              <a:rPr lang="en-US" dirty="0" smtClean="0"/>
              <a:t> </a:t>
            </a:r>
            <a:r>
              <a:rPr lang="en-US" dirty="0"/>
              <a:t>severe </a:t>
            </a:r>
            <a:r>
              <a:rPr lang="en-US" dirty="0">
                <a:hlinkClick r:id="rId7" action="ppaction://hlinkfile" tooltip="Fatigue (medical)"/>
              </a:rPr>
              <a:t>fatigue</a:t>
            </a:r>
            <a:r>
              <a:rPr lang="en-US" dirty="0" smtClean="0"/>
              <a:t>,</a:t>
            </a:r>
          </a:p>
          <a:p>
            <a:pPr lvl="1" eaLnBrk="1" fontAlgn="auto" hangingPunct="1">
              <a:spcAft>
                <a:spcPts val="0"/>
              </a:spcAft>
              <a:defRPr/>
            </a:pPr>
            <a:r>
              <a:rPr lang="en-US" dirty="0" smtClean="0"/>
              <a:t>  </a:t>
            </a:r>
            <a:r>
              <a:rPr lang="en-US" dirty="0">
                <a:hlinkClick r:id="rId8" action="ppaction://hlinkfile" tooltip="Pain"/>
              </a:rPr>
              <a:t>pain</a:t>
            </a:r>
            <a:endParaRPr lang="en-US" dirty="0" smtClean="0"/>
          </a:p>
          <a:p>
            <a:pPr marL="0" indent="0" eaLnBrk="1" fontAlgn="auto" hangingPunct="1">
              <a:spcAft>
                <a:spcPts val="0"/>
              </a:spcAft>
              <a:buFont typeface="Arial" pitchFamily="34" charset="0"/>
              <a:buNone/>
              <a:defRPr/>
            </a:pPr>
            <a:endParaRPr lang="en-US" dirty="0"/>
          </a:p>
        </p:txBody>
      </p:sp>
      <p:sp>
        <p:nvSpPr>
          <p:cNvPr id="98311" name="TextBox 6"/>
          <p:cNvSpPr txBox="1">
            <a:spLocks noChangeArrowheads="1"/>
          </p:cNvSpPr>
          <p:nvPr/>
        </p:nvSpPr>
        <p:spPr bwMode="auto">
          <a:xfrm>
            <a:off x="533400" y="6019800"/>
            <a:ext cx="8077200" cy="646113"/>
          </a:xfrm>
          <a:prstGeom prst="rect">
            <a:avLst/>
          </a:prstGeom>
          <a:noFill/>
          <a:ln w="9525">
            <a:noFill/>
            <a:miter lim="800000"/>
            <a:headEnd/>
            <a:tailEnd/>
          </a:ln>
        </p:spPr>
        <p:txBody>
          <a:bodyPr>
            <a:spAutoFit/>
          </a:bodyPr>
          <a:lstStyle/>
          <a:p>
            <a:r>
              <a:rPr lang="en-US">
                <a:solidFill>
                  <a:srgbClr val="000000"/>
                </a:solidFill>
                <a:latin typeface="Calibri" pitchFamily="34" charset="0"/>
              </a:rPr>
              <a:t>Opioid Antagonists/Partial Agonists can also produce withdrawal when given to an opioid intoxicated patient (naltrexone, naloxone, buprenorphine)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rtlCol="0">
            <a:normAutofit fontScale="90000"/>
          </a:bodyPr>
          <a:lstStyle/>
          <a:p>
            <a:pPr algn="l" eaLnBrk="1" fontAlgn="auto" hangingPunct="1">
              <a:spcAft>
                <a:spcPts val="0"/>
              </a:spcAft>
              <a:defRPr/>
            </a:pPr>
            <a:r>
              <a:rPr lang="en-US" dirty="0" smtClean="0"/>
              <a:t>What is buprenorphine? How does it work? What's the safety profile? </a:t>
            </a:r>
            <a:br>
              <a:rPr lang="en-US" dirty="0" smtClean="0"/>
            </a:br>
            <a:endParaRPr lang="en-US" dirty="0"/>
          </a:p>
        </p:txBody>
      </p:sp>
      <p:sp>
        <p:nvSpPr>
          <p:cNvPr id="3" name="Content Placeholder 2"/>
          <p:cNvSpPr>
            <a:spLocks noGrp="1"/>
          </p:cNvSpPr>
          <p:nvPr>
            <p:ph sz="half" idx="1"/>
          </p:nvPr>
        </p:nvSpPr>
        <p:spPr>
          <a:xfrm>
            <a:off x="457200" y="1676400"/>
            <a:ext cx="3048000" cy="4953000"/>
          </a:xfrm>
        </p:spPr>
        <p:txBody>
          <a:bodyPr rtlCol="0">
            <a:normAutofit fontScale="85000" lnSpcReduction="20000"/>
          </a:bodyPr>
          <a:lstStyle/>
          <a:p>
            <a:pPr eaLnBrk="1" fontAlgn="auto" hangingPunct="1">
              <a:spcAft>
                <a:spcPts val="0"/>
              </a:spcAft>
              <a:defRPr/>
            </a:pPr>
            <a:r>
              <a:rPr lang="en-US" dirty="0" smtClean="0"/>
              <a:t>agonist/antagonist (partial agonist) at the  Mu Receptor</a:t>
            </a:r>
          </a:p>
          <a:p>
            <a:pPr eaLnBrk="1" fontAlgn="auto" hangingPunct="1">
              <a:spcAft>
                <a:spcPts val="0"/>
              </a:spcAft>
              <a:defRPr/>
            </a:pPr>
            <a:r>
              <a:rPr lang="en-US" dirty="0"/>
              <a:t>a</a:t>
            </a:r>
            <a:r>
              <a:rPr lang="en-US" dirty="0" smtClean="0"/>
              <a:t>ttaches to the receptor very strongly </a:t>
            </a:r>
            <a:endParaRPr lang="en-US" dirty="0"/>
          </a:p>
          <a:p>
            <a:pPr lvl="1" eaLnBrk="1" fontAlgn="auto" hangingPunct="1">
              <a:spcAft>
                <a:spcPts val="0"/>
              </a:spcAft>
              <a:defRPr/>
            </a:pPr>
            <a:r>
              <a:rPr lang="en-US" dirty="0" smtClean="0"/>
              <a:t>pushes off other opioids </a:t>
            </a:r>
          </a:p>
          <a:p>
            <a:pPr eaLnBrk="1" fontAlgn="auto" hangingPunct="1">
              <a:spcAft>
                <a:spcPts val="0"/>
              </a:spcAft>
              <a:defRPr/>
            </a:pPr>
            <a:r>
              <a:rPr lang="en-US" dirty="0"/>
              <a:t>l</a:t>
            </a:r>
            <a:r>
              <a:rPr lang="en-US" dirty="0" smtClean="0"/>
              <a:t>ess </a:t>
            </a:r>
            <a:r>
              <a:rPr lang="en-US" dirty="0"/>
              <a:t>r</a:t>
            </a:r>
            <a:r>
              <a:rPr lang="en-US" dirty="0" smtClean="0"/>
              <a:t>espiratory </a:t>
            </a:r>
            <a:r>
              <a:rPr lang="en-US" dirty="0"/>
              <a:t>d</a:t>
            </a:r>
            <a:r>
              <a:rPr lang="en-US" dirty="0" smtClean="0"/>
              <a:t>epression</a:t>
            </a:r>
          </a:p>
          <a:p>
            <a:pPr eaLnBrk="1" fontAlgn="auto" hangingPunct="1">
              <a:spcAft>
                <a:spcPts val="0"/>
              </a:spcAft>
              <a:defRPr/>
            </a:pPr>
            <a:r>
              <a:rPr lang="en-US" dirty="0"/>
              <a:t>l</a:t>
            </a:r>
            <a:r>
              <a:rPr lang="en-US" dirty="0" smtClean="0"/>
              <a:t>ittle Euphoric Effect</a:t>
            </a:r>
          </a:p>
          <a:p>
            <a:pPr marL="342900" lvl="1" indent="-342900" eaLnBrk="1" fontAlgn="auto" hangingPunct="1">
              <a:spcAft>
                <a:spcPts val="0"/>
              </a:spcAft>
              <a:buFont typeface="Arial" pitchFamily="34" charset="0"/>
              <a:buChar char="•"/>
              <a:defRPr/>
            </a:pPr>
            <a:r>
              <a:rPr lang="en-US" sz="2800" dirty="0" smtClean="0"/>
              <a:t> </a:t>
            </a:r>
            <a:r>
              <a:rPr lang="en-US" sz="2800" dirty="0"/>
              <a:t>limited maximal  positive effect on the receptor (ceiling effect)</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p:txBody>
      </p:sp>
      <p:sp>
        <p:nvSpPr>
          <p:cNvPr id="4" name="Content Placeholder 3"/>
          <p:cNvSpPr>
            <a:spLocks noGrp="1"/>
          </p:cNvSpPr>
          <p:nvPr>
            <p:ph sz="half" idx="2"/>
          </p:nvPr>
        </p:nvSpPr>
        <p:spPr>
          <a:xfrm>
            <a:off x="4724400" y="2514600"/>
            <a:ext cx="4038600" cy="3306763"/>
          </a:xfrm>
        </p:spPr>
        <p:txBody>
          <a:bodyPr rtlCol="0">
            <a:normAutofit fontScale="85000" lnSpcReduction="20000"/>
          </a:bodyPr>
          <a:lstStyle/>
          <a:p>
            <a:pPr eaLnBrk="1" fontAlgn="auto" hangingPunct="1">
              <a:spcAft>
                <a:spcPts val="0"/>
              </a:spcAft>
              <a:defRPr/>
            </a:pPr>
            <a:endParaRPr lang="en-US" dirty="0"/>
          </a:p>
        </p:txBody>
      </p:sp>
      <p:pic>
        <p:nvPicPr>
          <p:cNvPr id="99333" name="Picture 2"/>
          <p:cNvPicPr>
            <a:picLocks noChangeAspect="1" noChangeArrowheads="1"/>
          </p:cNvPicPr>
          <p:nvPr/>
        </p:nvPicPr>
        <p:blipFill>
          <a:blip r:embed="rId3" cstate="print"/>
          <a:srcRect/>
          <a:stretch>
            <a:fillRect/>
          </a:stretch>
        </p:blipFill>
        <p:spPr bwMode="auto">
          <a:xfrm>
            <a:off x="3581400" y="1676400"/>
            <a:ext cx="5410200" cy="40878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477962"/>
          </a:xfrm>
        </p:spPr>
        <p:txBody>
          <a:bodyPr rtlCol="0">
            <a:normAutofit fontScale="90000"/>
          </a:bodyPr>
          <a:lstStyle/>
          <a:p>
            <a:pPr eaLnBrk="1" fontAlgn="auto" hangingPunct="1">
              <a:spcAft>
                <a:spcPts val="0"/>
              </a:spcAft>
              <a:defRPr/>
            </a:pPr>
            <a:r>
              <a:rPr lang="en-US" dirty="0" smtClean="0"/>
              <a:t>How does buprenorphine differ from methadone? </a:t>
            </a:r>
            <a:br>
              <a:rPr lang="en-US" dirty="0" smtClean="0"/>
            </a:br>
            <a:endParaRPr lang="en-US" dirty="0"/>
          </a:p>
        </p:txBody>
      </p:sp>
      <p:sp>
        <p:nvSpPr>
          <p:cNvPr id="7" name="Text Placeholder 6"/>
          <p:cNvSpPr>
            <a:spLocks noGrp="1"/>
          </p:cNvSpPr>
          <p:nvPr>
            <p:ph type="body" idx="1"/>
          </p:nvPr>
        </p:nvSpPr>
        <p:spPr>
          <a:xfrm>
            <a:off x="5564188" y="1371600"/>
            <a:ext cx="2819400" cy="2719388"/>
          </a:xfrm>
        </p:spPr>
        <p:txBody>
          <a:bodyPr rtlCol="0">
            <a:normAutofit fontScale="77500" lnSpcReduction="20000"/>
          </a:bodyPr>
          <a:lstStyle/>
          <a:p>
            <a:pPr eaLnBrk="1" fontAlgn="auto" hangingPunct="1">
              <a:spcAft>
                <a:spcPts val="0"/>
              </a:spcAft>
              <a:defRPr/>
            </a:pPr>
            <a:r>
              <a:rPr lang="en-US" dirty="0" smtClean="0"/>
              <a:t>Buprenorphine</a:t>
            </a:r>
          </a:p>
          <a:p>
            <a:pPr eaLnBrk="1" fontAlgn="auto" hangingPunct="1">
              <a:spcAft>
                <a:spcPts val="0"/>
              </a:spcAft>
              <a:defRPr/>
            </a:pPr>
            <a:r>
              <a:rPr lang="en-US" dirty="0" smtClean="0"/>
              <a:t>Schedule 3: </a:t>
            </a:r>
          </a:p>
          <a:p>
            <a:pPr eaLnBrk="1" fontAlgn="auto" hangingPunct="1">
              <a:spcAft>
                <a:spcPts val="0"/>
              </a:spcAft>
              <a:defRPr/>
            </a:pPr>
            <a:r>
              <a:rPr lang="en-US" dirty="0" smtClean="0"/>
              <a:t>low likelihood to induce tolerance or addiction</a:t>
            </a:r>
          </a:p>
          <a:p>
            <a:pPr eaLnBrk="1" fontAlgn="auto" hangingPunct="1">
              <a:spcAft>
                <a:spcPts val="0"/>
              </a:spcAft>
              <a:defRPr/>
            </a:pPr>
            <a:r>
              <a:rPr lang="en-US" dirty="0" smtClean="0"/>
              <a:t>Increased safety because of ceiling effect on respiratory depression</a:t>
            </a:r>
          </a:p>
          <a:p>
            <a:pPr eaLnBrk="1" fontAlgn="auto" hangingPunct="1">
              <a:spcAft>
                <a:spcPts val="0"/>
              </a:spcAft>
              <a:defRPr/>
            </a:pPr>
            <a:r>
              <a:rPr lang="en-US" dirty="0" smtClean="0"/>
              <a:t>Naloxone reverses the effect of buprenorphine slowly</a:t>
            </a:r>
            <a:endParaRPr lang="en-US" dirty="0"/>
          </a:p>
        </p:txBody>
      </p:sp>
      <p:sp>
        <p:nvSpPr>
          <p:cNvPr id="100356" name="Content Placeholder 5"/>
          <p:cNvSpPr>
            <a:spLocks noGrp="1"/>
          </p:cNvSpPr>
          <p:nvPr>
            <p:ph sz="half" idx="2"/>
          </p:nvPr>
        </p:nvSpPr>
        <p:spPr/>
        <p:txBody>
          <a:bodyPr/>
          <a:lstStyle/>
          <a:p>
            <a:pPr eaLnBrk="1" hangingPunct="1"/>
            <a:endParaRPr lang="en-US" smtClean="0"/>
          </a:p>
          <a:p>
            <a:pPr eaLnBrk="1" hangingPunct="1"/>
            <a:r>
              <a:rPr lang="en-US" smtClean="0"/>
              <a:t>Graph</a:t>
            </a:r>
          </a:p>
        </p:txBody>
      </p:sp>
      <p:sp>
        <p:nvSpPr>
          <p:cNvPr id="8" name="Text Placeholder 7"/>
          <p:cNvSpPr>
            <a:spLocks noGrp="1"/>
          </p:cNvSpPr>
          <p:nvPr>
            <p:ph type="body" sz="quarter" idx="3"/>
          </p:nvPr>
        </p:nvSpPr>
        <p:spPr>
          <a:xfrm>
            <a:off x="5867400" y="4343400"/>
            <a:ext cx="2441575" cy="639763"/>
          </a:xfrm>
        </p:spPr>
        <p:txBody>
          <a:bodyPr rtlCol="0">
            <a:normAutofit fontScale="77500" lnSpcReduction="20000"/>
          </a:bodyPr>
          <a:lstStyle/>
          <a:p>
            <a:pPr eaLnBrk="1" fontAlgn="auto" hangingPunct="1">
              <a:spcAft>
                <a:spcPts val="0"/>
              </a:spcAft>
              <a:defRPr/>
            </a:pPr>
            <a:r>
              <a:rPr lang="en-US" dirty="0" smtClean="0"/>
              <a:t>Methadone</a:t>
            </a:r>
          </a:p>
          <a:p>
            <a:pPr eaLnBrk="1" fontAlgn="auto" hangingPunct="1">
              <a:spcAft>
                <a:spcPts val="0"/>
              </a:spcAft>
              <a:defRPr/>
            </a:pPr>
            <a:r>
              <a:rPr lang="en-US" dirty="0" smtClean="0"/>
              <a:t>Schedule 3:</a:t>
            </a:r>
            <a:endParaRPr lang="en-US" dirty="0"/>
          </a:p>
        </p:txBody>
      </p:sp>
      <p:pic>
        <p:nvPicPr>
          <p:cNvPr id="100358" name="Picture 6" descr="http://www.treatmentmagazine.com/images/stories/suboxone-chart.gif"/>
          <p:cNvPicPr>
            <a:picLocks noChangeAspect="1" noChangeArrowheads="1"/>
          </p:cNvPicPr>
          <p:nvPr/>
        </p:nvPicPr>
        <p:blipFill>
          <a:blip r:embed="rId3" cstate="print"/>
          <a:srcRect/>
          <a:stretch>
            <a:fillRect/>
          </a:stretch>
        </p:blipFill>
        <p:spPr bwMode="auto">
          <a:xfrm>
            <a:off x="0" y="1752600"/>
            <a:ext cx="5564188" cy="46767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eaLnBrk="1" fontAlgn="auto" hangingPunct="1">
              <a:spcAft>
                <a:spcPts val="0"/>
              </a:spcAft>
              <a:defRPr/>
            </a:pPr>
            <a:r>
              <a:rPr lang="en-US" dirty="0" smtClean="0"/>
              <a:t>How do you identify which patients have opioid abuse issues? </a:t>
            </a:r>
            <a:br>
              <a:rPr lang="en-US" dirty="0" smtClean="0"/>
            </a:br>
            <a:endParaRPr lang="en-US" dirty="0"/>
          </a:p>
        </p:txBody>
      </p:sp>
      <p:sp>
        <p:nvSpPr>
          <p:cNvPr id="101379" name="Content Placeholder 2"/>
          <p:cNvSpPr>
            <a:spLocks noGrp="1"/>
          </p:cNvSpPr>
          <p:nvPr>
            <p:ph idx="1"/>
          </p:nvPr>
        </p:nvSpPr>
        <p:spPr/>
        <p:txBody>
          <a:bodyPr/>
          <a:lstStyle/>
          <a:p>
            <a:pPr eaLnBrk="1" hangingPunct="1"/>
            <a:r>
              <a:rPr lang="en-US" smtClean="0"/>
              <a:t>Universal Screening </a:t>
            </a:r>
          </a:p>
          <a:p>
            <a:pPr lvl="1" eaLnBrk="1" hangingPunct="1"/>
            <a:r>
              <a:rPr lang="en-US" smtClean="0"/>
              <a:t>(patient reports misuse, abuse, dependence)</a:t>
            </a:r>
          </a:p>
          <a:p>
            <a:pPr eaLnBrk="1" hangingPunct="1"/>
            <a:r>
              <a:rPr lang="en-US" smtClean="0"/>
              <a:t>Patient presents intoxicated</a:t>
            </a:r>
          </a:p>
          <a:p>
            <a:pPr eaLnBrk="1" hangingPunct="1"/>
            <a:r>
              <a:rPr lang="en-US" smtClean="0"/>
              <a:t>Patient presents in Withdrawal</a:t>
            </a:r>
          </a:p>
          <a:p>
            <a:pPr eaLnBrk="1" hangingPunct="1"/>
            <a:r>
              <a:rPr lang="en-US" smtClean="0"/>
              <a:t>Provider becomes aware thru a third party</a:t>
            </a:r>
          </a:p>
          <a:p>
            <a:pPr lvl="1" eaLnBrk="1" hangingPunct="1"/>
            <a:r>
              <a:rPr lang="en-US" smtClean="0"/>
              <a:t>Pharmacist, another provider, prescription monitoring </a:t>
            </a:r>
          </a:p>
          <a:p>
            <a:pPr eaLnBrk="1" hangingPunct="1"/>
            <a:r>
              <a:rPr lang="en-US" smtClean="0"/>
              <a:t>Patient presents with drug seeking behavior</a:t>
            </a:r>
          </a:p>
          <a:p>
            <a:pPr eaLnBrk="1" hangingPunct="1"/>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rtlCol="0">
            <a:normAutofit fontScale="90000"/>
          </a:bodyPr>
          <a:lstStyle/>
          <a:p>
            <a:pPr eaLnBrk="1" fontAlgn="auto" hangingPunct="1">
              <a:spcAft>
                <a:spcPts val="0"/>
              </a:spcAft>
              <a:defRPr/>
            </a:pPr>
            <a:r>
              <a:rPr lang="en-US" dirty="0" smtClean="0"/>
              <a:t>How did you identify which patients may be a good candidate for buprenorphine? </a:t>
            </a:r>
            <a:br>
              <a:rPr lang="en-US" dirty="0" smtClean="0"/>
            </a:br>
            <a:endParaRPr lang="en-US" dirty="0"/>
          </a:p>
        </p:txBody>
      </p:sp>
      <p:sp>
        <p:nvSpPr>
          <p:cNvPr id="102403" name="Text Placeholder 3"/>
          <p:cNvSpPr>
            <a:spLocks noGrp="1"/>
          </p:cNvSpPr>
          <p:nvPr>
            <p:ph type="body" idx="1"/>
          </p:nvPr>
        </p:nvSpPr>
        <p:spPr>
          <a:xfrm>
            <a:off x="1143000" y="1371600"/>
            <a:ext cx="4040188" cy="639763"/>
          </a:xfrm>
        </p:spPr>
        <p:txBody>
          <a:bodyPr/>
          <a:lstStyle/>
          <a:p>
            <a:pPr eaLnBrk="1" hangingPunct="1"/>
            <a:r>
              <a:rPr lang="en-US" smtClean="0"/>
              <a:t>Good candidate</a:t>
            </a:r>
          </a:p>
        </p:txBody>
      </p:sp>
      <p:sp>
        <p:nvSpPr>
          <p:cNvPr id="3" name="Content Placeholder 2"/>
          <p:cNvSpPr>
            <a:spLocks noGrp="1"/>
          </p:cNvSpPr>
          <p:nvPr>
            <p:ph sz="half" idx="2"/>
          </p:nvPr>
        </p:nvSpPr>
        <p:spPr>
          <a:xfrm>
            <a:off x="838200" y="1981200"/>
            <a:ext cx="7239000" cy="1101725"/>
          </a:xfrm>
        </p:spPr>
        <p:txBody>
          <a:bodyPr rtlCol="0">
            <a:normAutofit fontScale="92500" lnSpcReduction="20000"/>
          </a:bodyPr>
          <a:lstStyle/>
          <a:p>
            <a:pPr eaLnBrk="1" fontAlgn="auto" hangingPunct="1">
              <a:spcAft>
                <a:spcPts val="0"/>
              </a:spcAft>
              <a:defRPr/>
            </a:pPr>
            <a:r>
              <a:rPr lang="en-US" b="1" dirty="0" smtClean="0"/>
              <a:t>Opioid Dependent. Actively using</a:t>
            </a:r>
          </a:p>
          <a:p>
            <a:pPr eaLnBrk="1" fontAlgn="auto" hangingPunct="1">
              <a:spcAft>
                <a:spcPts val="0"/>
              </a:spcAft>
              <a:defRPr/>
            </a:pPr>
            <a:r>
              <a:rPr lang="en-US" b="1" dirty="0" smtClean="0"/>
              <a:t>Recent Opioid Dependence with cravings</a:t>
            </a:r>
          </a:p>
          <a:p>
            <a:pPr eaLnBrk="1" fontAlgn="auto" hangingPunct="1">
              <a:spcAft>
                <a:spcPts val="0"/>
              </a:spcAft>
              <a:defRPr/>
            </a:pPr>
            <a:r>
              <a:rPr lang="en-US" b="1" dirty="0" smtClean="0"/>
              <a:t>Good Engagement/ Good Attachment</a:t>
            </a:r>
          </a:p>
          <a:p>
            <a:pPr eaLnBrk="1" fontAlgn="auto" hangingPunct="1">
              <a:spcAft>
                <a:spcPts val="0"/>
              </a:spcAft>
              <a:defRPr/>
            </a:pPr>
            <a:endParaRPr lang="en-US" b="1" dirty="0" smtClean="0"/>
          </a:p>
          <a:p>
            <a:pPr eaLnBrk="1" fontAlgn="auto" hangingPunct="1">
              <a:spcAft>
                <a:spcPts val="0"/>
              </a:spcAft>
              <a:defRPr/>
            </a:pPr>
            <a:endParaRPr lang="en-US" b="1" dirty="0" smtClean="0"/>
          </a:p>
        </p:txBody>
      </p:sp>
      <p:sp>
        <p:nvSpPr>
          <p:cNvPr id="102405" name="Text Placeholder 4"/>
          <p:cNvSpPr>
            <a:spLocks noGrp="1"/>
          </p:cNvSpPr>
          <p:nvPr>
            <p:ph type="body" sz="quarter" idx="3"/>
          </p:nvPr>
        </p:nvSpPr>
        <p:spPr>
          <a:xfrm>
            <a:off x="4800600" y="2895600"/>
            <a:ext cx="4041775" cy="639763"/>
          </a:xfrm>
        </p:spPr>
        <p:txBody>
          <a:bodyPr/>
          <a:lstStyle/>
          <a:p>
            <a:pPr eaLnBrk="1" hangingPunct="1"/>
            <a:r>
              <a:rPr lang="en-US" u="sng" smtClean="0">
                <a:latin typeface="Arial" pitchFamily="34" charset="0"/>
                <a:cs typeface="Arial" pitchFamily="34" charset="0"/>
              </a:rPr>
              <a:t>Less favorable candidate</a:t>
            </a:r>
          </a:p>
        </p:txBody>
      </p:sp>
      <p:sp>
        <p:nvSpPr>
          <p:cNvPr id="6" name="Content Placeholder 5"/>
          <p:cNvSpPr>
            <a:spLocks noGrp="1"/>
          </p:cNvSpPr>
          <p:nvPr>
            <p:ph sz="quarter" idx="4"/>
          </p:nvPr>
        </p:nvSpPr>
        <p:spPr>
          <a:xfrm>
            <a:off x="990600" y="3733800"/>
            <a:ext cx="7696200" cy="2620963"/>
          </a:xfrm>
          <a:ln w="19050">
            <a:solidFill>
              <a:schemeClr val="accent1"/>
            </a:solidFill>
          </a:ln>
        </p:spPr>
        <p:txBody>
          <a:bodyPr rtlCol="0">
            <a:normAutofit fontScale="85000" lnSpcReduction="20000"/>
          </a:bodyPr>
          <a:lstStyle/>
          <a:p>
            <a:pPr eaLnBrk="1" fontAlgn="auto" hangingPunct="1">
              <a:spcAft>
                <a:spcPts val="0"/>
              </a:spcAft>
              <a:defRPr/>
            </a:pPr>
            <a:r>
              <a:rPr lang="en-US" dirty="0" smtClean="0">
                <a:latin typeface="Arial" pitchFamily="34" charset="0"/>
                <a:cs typeface="Arial" pitchFamily="34" charset="0"/>
              </a:rPr>
              <a:t>On Methadone over 40mg</a:t>
            </a:r>
          </a:p>
          <a:p>
            <a:pPr eaLnBrk="1" fontAlgn="auto" hangingPunct="1">
              <a:spcAft>
                <a:spcPts val="0"/>
              </a:spcAft>
              <a:defRPr/>
            </a:pPr>
            <a:r>
              <a:rPr lang="en-US" dirty="0" smtClean="0">
                <a:latin typeface="Arial" pitchFamily="34" charset="0"/>
                <a:cs typeface="Arial" pitchFamily="34" charset="0"/>
              </a:rPr>
              <a:t>Known Diversion</a:t>
            </a:r>
          </a:p>
          <a:p>
            <a:pPr eaLnBrk="1" fontAlgn="auto" hangingPunct="1">
              <a:spcAft>
                <a:spcPts val="0"/>
              </a:spcAft>
              <a:defRPr/>
            </a:pPr>
            <a:r>
              <a:rPr lang="en-US" dirty="0" smtClean="0">
                <a:latin typeface="Arial" pitchFamily="34" charset="0"/>
                <a:cs typeface="Arial" pitchFamily="34" charset="0"/>
              </a:rPr>
              <a:t>Misuse/Abuse/Dependence of CNS depressants: Alcohol/Benzodiazepines/ Other tranquilizers</a:t>
            </a:r>
          </a:p>
          <a:p>
            <a:pPr eaLnBrk="1" fontAlgn="auto" hangingPunct="1">
              <a:spcAft>
                <a:spcPts val="0"/>
              </a:spcAft>
              <a:defRPr/>
            </a:pPr>
            <a:r>
              <a:rPr lang="en-US" dirty="0" smtClean="0">
                <a:latin typeface="Arial" pitchFamily="34" charset="0"/>
                <a:cs typeface="Arial" pitchFamily="34" charset="0"/>
              </a:rPr>
              <a:t>Unable to use sublingual formulations</a:t>
            </a:r>
          </a:p>
          <a:p>
            <a:pPr eaLnBrk="1" fontAlgn="auto" hangingPunct="1">
              <a:spcAft>
                <a:spcPts val="0"/>
              </a:spcAft>
              <a:defRPr/>
            </a:pPr>
            <a:r>
              <a:rPr lang="en-US" dirty="0" smtClean="0">
                <a:latin typeface="Arial" pitchFamily="34" charset="0"/>
                <a:cs typeface="Arial" pitchFamily="34" charset="0"/>
              </a:rPr>
              <a:t>Cognitive Deficits</a:t>
            </a:r>
          </a:p>
          <a:p>
            <a:pPr eaLnBrk="1" fontAlgn="auto" hangingPunct="1">
              <a:spcAft>
                <a:spcPts val="0"/>
              </a:spcAft>
              <a:defRPr/>
            </a:pPr>
            <a:r>
              <a:rPr lang="en-US" dirty="0" smtClean="0">
                <a:latin typeface="Arial" pitchFamily="34" charset="0"/>
                <a:cs typeface="Arial" pitchFamily="34" charset="0"/>
              </a:rPr>
              <a:t>Active Psychiatric Illness</a:t>
            </a:r>
          </a:p>
          <a:p>
            <a:pPr eaLnBrk="1" fontAlgn="auto" hangingPunct="1">
              <a:spcAft>
                <a:spcPts val="0"/>
              </a:spcAft>
              <a:defRPr/>
            </a:pPr>
            <a:r>
              <a:rPr lang="en-US" dirty="0" smtClean="0">
                <a:latin typeface="Arial" pitchFamily="34" charset="0"/>
                <a:cs typeface="Arial" pitchFamily="34" charset="0"/>
              </a:rPr>
              <a:t>???Poor Compliance???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2316162"/>
          </a:xfrm>
        </p:spPr>
        <p:txBody>
          <a:bodyPr rtlCol="0">
            <a:normAutofit fontScale="90000"/>
          </a:bodyPr>
          <a:lstStyle/>
          <a:p>
            <a:pPr eaLnBrk="1" fontAlgn="auto" hangingPunct="1">
              <a:spcAft>
                <a:spcPts val="0"/>
              </a:spcAft>
              <a:defRPr/>
            </a:pPr>
            <a:r>
              <a:rPr lang="en-US" dirty="0" smtClean="0"/>
              <a:t>What is the process for buprenorphine administration:  induction, </a:t>
            </a:r>
            <a:br>
              <a:rPr lang="en-US" dirty="0" smtClean="0"/>
            </a:br>
            <a:endParaRPr lang="en-US" dirty="0"/>
          </a:p>
        </p:txBody>
      </p:sp>
      <p:graphicFrame>
        <p:nvGraphicFramePr>
          <p:cNvPr id="4" name="Content Placeholder 3"/>
          <p:cNvGraphicFramePr>
            <a:graphicFrameLocks noGrp="1"/>
          </p:cNvGraphicFramePr>
          <p:nvPr>
            <p:ph idx="1"/>
          </p:nvPr>
        </p:nvGraphicFramePr>
        <p:xfrm>
          <a:off x="457200" y="1905000"/>
          <a:ext cx="8305800" cy="4759325"/>
        </p:xfrm>
        <a:graphic>
          <a:graphicData uri="http://schemas.openxmlformats.org/drawingml/2006/table">
            <a:tbl>
              <a:tblPr firstRow="1" bandRow="1">
                <a:tableStyleId>{5C22544A-7EE6-4342-B048-85BDC9FD1C3A}</a:tableStyleId>
              </a:tblPr>
              <a:tblGrid>
                <a:gridCol w="2012996"/>
                <a:gridCol w="2178004"/>
                <a:gridCol w="2209800"/>
                <a:gridCol w="1905000"/>
              </a:tblGrid>
              <a:tr h="457199">
                <a:tc>
                  <a:txBody>
                    <a:bodyPr/>
                    <a:lstStyle/>
                    <a:p>
                      <a:r>
                        <a:rPr lang="en-US" dirty="0" smtClean="0"/>
                        <a:t>PRE-INDUCTION</a:t>
                      </a:r>
                      <a:endParaRPr lang="en-US" dirty="0"/>
                    </a:p>
                  </a:txBody>
                  <a:tcPr/>
                </a:tc>
                <a:tc>
                  <a:txBody>
                    <a:bodyPr/>
                    <a:lstStyle/>
                    <a:p>
                      <a:r>
                        <a:rPr lang="en-US" dirty="0" smtClean="0"/>
                        <a:t>INDUCTION</a:t>
                      </a:r>
                      <a:endParaRPr lang="en-US" dirty="0"/>
                    </a:p>
                  </a:txBody>
                  <a:tcPr/>
                </a:tc>
                <a:tc>
                  <a:txBody>
                    <a:bodyPr/>
                    <a:lstStyle/>
                    <a:p>
                      <a:r>
                        <a:rPr lang="en-US" dirty="0" smtClean="0"/>
                        <a:t>STABILIZATION</a:t>
                      </a:r>
                      <a:endParaRPr lang="en-US" dirty="0"/>
                    </a:p>
                  </a:txBody>
                  <a:tcPr/>
                </a:tc>
                <a:tc>
                  <a:txBody>
                    <a:bodyPr/>
                    <a:lstStyle/>
                    <a:p>
                      <a:r>
                        <a:rPr lang="en-US" dirty="0" smtClean="0"/>
                        <a:t>STABILIZATION</a:t>
                      </a:r>
                      <a:endParaRPr lang="en-US" dirty="0"/>
                    </a:p>
                  </a:txBody>
                  <a:tcPr/>
                </a:tc>
              </a:tr>
              <a:tr h="370840">
                <a:tc>
                  <a:txBody>
                    <a:bodyPr/>
                    <a:lstStyle/>
                    <a:p>
                      <a:r>
                        <a:rPr lang="en-US" dirty="0" smtClean="0"/>
                        <a:t>Day-2</a:t>
                      </a:r>
                      <a:endParaRPr lang="en-US" dirty="0"/>
                    </a:p>
                  </a:txBody>
                  <a:tcPr/>
                </a:tc>
                <a:tc>
                  <a:txBody>
                    <a:bodyPr/>
                    <a:lstStyle/>
                    <a:p>
                      <a:r>
                        <a:rPr lang="en-US" dirty="0" smtClean="0"/>
                        <a:t>Day 1</a:t>
                      </a:r>
                      <a:endParaRPr lang="en-US" dirty="0"/>
                    </a:p>
                  </a:txBody>
                  <a:tcPr/>
                </a:tc>
                <a:tc>
                  <a:txBody>
                    <a:bodyPr/>
                    <a:lstStyle/>
                    <a:p>
                      <a:r>
                        <a:rPr lang="en-US" dirty="0" smtClean="0"/>
                        <a:t>Day 2</a:t>
                      </a:r>
                      <a:endParaRPr lang="en-US" dirty="0"/>
                    </a:p>
                  </a:txBody>
                  <a:tcPr/>
                </a:tc>
                <a:tc>
                  <a:txBody>
                    <a:bodyPr/>
                    <a:lstStyle/>
                    <a:p>
                      <a:r>
                        <a:rPr lang="en-US" dirty="0" smtClean="0"/>
                        <a:t>DAY</a:t>
                      </a:r>
                      <a:r>
                        <a:rPr lang="en-US" baseline="0" dirty="0" smtClean="0"/>
                        <a:t> 3</a:t>
                      </a:r>
                      <a:endParaRPr lang="en-US" dirty="0"/>
                    </a:p>
                  </a:txBody>
                  <a:tcPr/>
                </a:tc>
              </a:tr>
              <a:tr h="370840">
                <a:tc>
                  <a:txBody>
                    <a:bodyPr/>
                    <a:lstStyle/>
                    <a:p>
                      <a:r>
                        <a:rPr lang="en-US" dirty="0" smtClean="0"/>
                        <a:t>Alcohol and Drug Screening and Assessment</a:t>
                      </a:r>
                    </a:p>
                  </a:txBody>
                  <a:tcPr/>
                </a:tc>
                <a:tc>
                  <a:txBody>
                    <a:bodyPr/>
                    <a:lstStyle/>
                    <a:p>
                      <a:pPr marL="0" lvl="1">
                        <a:lnSpc>
                          <a:spcPct val="80000"/>
                        </a:lnSpc>
                      </a:pPr>
                      <a:r>
                        <a:rPr lang="en-US" dirty="0" smtClean="0"/>
                        <a:t>Withdrawal Assessment</a:t>
                      </a:r>
                      <a:endParaRPr lang="en-US" sz="1600" dirty="0"/>
                    </a:p>
                  </a:txBody>
                  <a:tcPr/>
                </a:tc>
                <a:tc>
                  <a:txBody>
                    <a:bodyPr/>
                    <a:lstStyle/>
                    <a:p>
                      <a:r>
                        <a:rPr lang="en-US" dirty="0" smtClean="0"/>
                        <a:t>Assessment for Dose increase</a:t>
                      </a:r>
                    </a:p>
                  </a:txBody>
                  <a:tcPr/>
                </a:tc>
                <a:tc>
                  <a:txBody>
                    <a:bodyPr/>
                    <a:lstStyle/>
                    <a:p>
                      <a:endParaRPr lang="en-US" dirty="0"/>
                    </a:p>
                  </a:txBody>
                  <a:tcPr/>
                </a:tc>
              </a:tr>
              <a:tr h="370840">
                <a:tc>
                  <a:txBody>
                    <a:bodyPr/>
                    <a:lstStyle/>
                    <a:p>
                      <a:r>
                        <a:rPr lang="en-US" dirty="0" smtClean="0"/>
                        <a:t>Medical History</a:t>
                      </a:r>
                    </a:p>
                    <a:p>
                      <a:r>
                        <a:rPr lang="en-US" dirty="0" smtClean="0"/>
                        <a:t>Medications</a:t>
                      </a:r>
                    </a:p>
                    <a:p>
                      <a:r>
                        <a:rPr lang="en-US" dirty="0" smtClean="0"/>
                        <a:t>LABS</a:t>
                      </a:r>
                    </a:p>
                    <a:p>
                      <a:r>
                        <a:rPr lang="en-US" dirty="0" smtClean="0"/>
                        <a:t>Pregnancy Test</a:t>
                      </a:r>
                    </a:p>
                    <a:p>
                      <a:r>
                        <a:rPr lang="en-US" dirty="0" smtClean="0"/>
                        <a:t>UDS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Observe sublingual administration 1 tablet</a:t>
                      </a:r>
                    </a:p>
                    <a:p>
                      <a:endParaRPr lang="en-US"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Observe sublingual administration 1 tablet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Observe sublingual administration 1 tablet</a:t>
                      </a:r>
                    </a:p>
                    <a:p>
                      <a:endParaRPr lang="en-US" dirty="0"/>
                    </a:p>
                  </a:txBody>
                  <a:tcPr/>
                </a:tc>
              </a:tr>
              <a:tr h="370840">
                <a:tc>
                  <a:txBody>
                    <a:bodyPr/>
                    <a:lstStyle/>
                    <a:p>
                      <a:r>
                        <a:rPr lang="en-US" dirty="0" smtClean="0"/>
                        <a:t>Education</a:t>
                      </a:r>
                    </a:p>
                    <a:p>
                      <a:r>
                        <a:rPr lang="en-US" dirty="0" smtClean="0"/>
                        <a:t>Withdrawal Specifics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RX: 1 tab home</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RX:  1 tab home</a:t>
                      </a:r>
                      <a:endParaRPr lang="en-US" dirty="0" smtClean="0"/>
                    </a:p>
                  </a:txBody>
                  <a:tcPr/>
                </a:tc>
                <a:tc>
                  <a:txBody>
                    <a:bodyPr/>
                    <a:lstStyle/>
                    <a:p>
                      <a:r>
                        <a:rPr lang="en-US" dirty="0" smtClean="0"/>
                        <a:t>RX:  1 week supply</a:t>
                      </a:r>
                      <a:endParaRPr lang="en-US" dirty="0"/>
                    </a:p>
                  </a:txBody>
                  <a:tcPr/>
                </a:tc>
              </a:tr>
              <a:tr h="370840">
                <a:tc>
                  <a:txBody>
                    <a:bodyPr/>
                    <a:lstStyle/>
                    <a:p>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Daily</a:t>
                      </a:r>
                      <a:r>
                        <a:rPr lang="en-US" baseline="0" dirty="0" smtClean="0"/>
                        <a:t> Counseling</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Daily</a:t>
                      </a:r>
                      <a:r>
                        <a:rPr lang="en-US" baseline="0" dirty="0" smtClean="0"/>
                        <a:t> Counseling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Daily</a:t>
                      </a:r>
                      <a:r>
                        <a:rPr lang="en-US" baseline="0" dirty="0" smtClean="0"/>
                        <a:t> Counseling</a:t>
                      </a:r>
                      <a:endParaRPr lang="en-US" dirty="0" smtClean="0"/>
                    </a:p>
                    <a:p>
                      <a:endParaRPr lang="en-US"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0"/>
          <p:cNvSpPr txBox="1">
            <a:spLocks noChangeArrowheads="1"/>
          </p:cNvSpPr>
          <p:nvPr/>
        </p:nvSpPr>
        <p:spPr bwMode="auto">
          <a:xfrm>
            <a:off x="1219200" y="1447800"/>
            <a:ext cx="6629400" cy="4894263"/>
          </a:xfrm>
          <a:prstGeom prst="rect">
            <a:avLst/>
          </a:prstGeom>
          <a:noFill/>
          <a:ln w="9525">
            <a:noFill/>
            <a:miter lim="800000"/>
            <a:headEnd/>
            <a:tailEnd/>
          </a:ln>
        </p:spPr>
        <p:txBody>
          <a:bodyPr>
            <a:spAutoFit/>
          </a:bodyPr>
          <a:lstStyle/>
          <a:p>
            <a:pPr>
              <a:spcBef>
                <a:spcPct val="50000"/>
              </a:spcBef>
              <a:buFontTx/>
              <a:buChar char="•"/>
              <a:tabLst>
                <a:tab pos="3089275" algn="l"/>
              </a:tabLst>
            </a:pPr>
            <a:r>
              <a:rPr lang="en-US" sz="2400">
                <a:solidFill>
                  <a:srgbClr val="000000"/>
                </a:solidFill>
                <a:latin typeface="Garamond" pitchFamily="18" charset="0"/>
              </a:rPr>
              <a:t>COWS – Clinical Opioid Withdrawal Scale to assess severity of withdrawal </a:t>
            </a:r>
          </a:p>
          <a:p>
            <a:pPr>
              <a:spcBef>
                <a:spcPct val="50000"/>
              </a:spcBef>
              <a:tabLst>
                <a:tab pos="3089275" algn="l"/>
              </a:tabLst>
            </a:pPr>
            <a:r>
              <a:rPr lang="en-US" sz="2400">
                <a:solidFill>
                  <a:srgbClr val="000000"/>
                </a:solidFill>
                <a:latin typeface="Garamond" pitchFamily="18" charset="0"/>
              </a:rPr>
              <a:t>(</a:t>
            </a:r>
            <a:r>
              <a:rPr lang="en-US" sz="1600">
                <a:solidFill>
                  <a:srgbClr val="000000"/>
                </a:solidFill>
                <a:latin typeface="Garamond" pitchFamily="18" charset="0"/>
              </a:rPr>
              <a:t>score: 5-12=mild; 13-24=moderate; 25-36=moderately severe; more than 36 = severe withdrawal</a:t>
            </a:r>
            <a:r>
              <a:rPr lang="en-US" sz="2400">
                <a:solidFill>
                  <a:srgbClr val="000000"/>
                </a:solidFill>
                <a:latin typeface="Garamond" pitchFamily="18" charset="0"/>
              </a:rPr>
              <a:t>)</a:t>
            </a:r>
          </a:p>
          <a:p>
            <a:pPr>
              <a:spcBef>
                <a:spcPct val="50000"/>
              </a:spcBef>
              <a:buFontTx/>
              <a:buChar char="•"/>
              <a:tabLst>
                <a:tab pos="3089275" algn="l"/>
              </a:tabLst>
            </a:pPr>
            <a:r>
              <a:rPr lang="en-US" sz="2400">
                <a:solidFill>
                  <a:srgbClr val="000000"/>
                </a:solidFill>
                <a:latin typeface="Garamond" pitchFamily="18" charset="0"/>
              </a:rPr>
              <a:t>Administer 4mg (1/2 tablet)</a:t>
            </a:r>
          </a:p>
          <a:p>
            <a:pPr>
              <a:spcBef>
                <a:spcPct val="50000"/>
              </a:spcBef>
              <a:buFontTx/>
              <a:buChar char="•"/>
              <a:tabLst>
                <a:tab pos="3089275" algn="l"/>
              </a:tabLst>
            </a:pPr>
            <a:r>
              <a:rPr lang="en-US" sz="2400">
                <a:solidFill>
                  <a:srgbClr val="000000"/>
                </a:solidFill>
                <a:latin typeface="Garamond" pitchFamily="18" charset="0"/>
              </a:rPr>
              <a:t>Observed for 30 minutes, administer COWS again</a:t>
            </a:r>
          </a:p>
          <a:p>
            <a:pPr>
              <a:spcBef>
                <a:spcPct val="50000"/>
              </a:spcBef>
              <a:buFontTx/>
              <a:buChar char="•"/>
              <a:tabLst>
                <a:tab pos="3089275" algn="l"/>
              </a:tabLst>
            </a:pPr>
            <a:r>
              <a:rPr lang="en-US" sz="2400">
                <a:solidFill>
                  <a:srgbClr val="000000"/>
                </a:solidFill>
                <a:latin typeface="Garamond" pitchFamily="18" charset="0"/>
              </a:rPr>
              <a:t>Administer 4 mg</a:t>
            </a:r>
          </a:p>
          <a:p>
            <a:pPr>
              <a:spcBef>
                <a:spcPct val="50000"/>
              </a:spcBef>
              <a:buFontTx/>
              <a:buChar char="•"/>
              <a:tabLst>
                <a:tab pos="3089275" algn="l"/>
              </a:tabLst>
            </a:pPr>
            <a:r>
              <a:rPr lang="en-US" sz="2400">
                <a:solidFill>
                  <a:srgbClr val="000000"/>
                </a:solidFill>
                <a:latin typeface="Garamond" pitchFamily="18" charset="0"/>
              </a:rPr>
              <a:t>Usually relief of withdrawal should begin within 30-45 minutes</a:t>
            </a:r>
          </a:p>
          <a:p>
            <a:pPr>
              <a:spcBef>
                <a:spcPct val="50000"/>
              </a:spcBef>
              <a:buFontTx/>
              <a:buChar char="•"/>
              <a:tabLst>
                <a:tab pos="3089275" algn="l"/>
              </a:tabLst>
            </a:pPr>
            <a:r>
              <a:rPr lang="en-US" sz="2400">
                <a:solidFill>
                  <a:srgbClr val="000000"/>
                </a:solidFill>
                <a:latin typeface="Garamond" pitchFamily="18" charset="0"/>
              </a:rPr>
              <a:t>Take home medication with instructions</a:t>
            </a:r>
          </a:p>
        </p:txBody>
      </p:sp>
      <p:sp>
        <p:nvSpPr>
          <p:cNvPr id="104451" name="Title 1"/>
          <p:cNvSpPr>
            <a:spLocks noGrp="1"/>
          </p:cNvSpPr>
          <p:nvPr>
            <p:ph type="title"/>
          </p:nvPr>
        </p:nvSpPr>
        <p:spPr>
          <a:xfrm>
            <a:off x="881063" y="152400"/>
            <a:ext cx="8229600" cy="1143000"/>
          </a:xfrm>
        </p:spPr>
        <p:txBody>
          <a:bodyPr/>
          <a:lstStyle/>
          <a:p>
            <a:pPr eaLnBrk="1" hangingPunct="1"/>
            <a:r>
              <a:rPr lang="en-US" smtClean="0"/>
              <a:t>Buprenorphine Induction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What is the process for </a:t>
            </a:r>
            <a:r>
              <a:rPr lang="en-US" dirty="0" smtClean="0"/>
              <a:t>buprenorphine, </a:t>
            </a:r>
            <a:r>
              <a:rPr lang="en-US" dirty="0"/>
              <a:t>and </a:t>
            </a:r>
            <a:r>
              <a:rPr lang="en-US" dirty="0" smtClean="0"/>
              <a:t>maintenance?</a:t>
            </a:r>
            <a:endParaRPr lang="en-US" dirty="0"/>
          </a:p>
        </p:txBody>
      </p:sp>
      <p:sp>
        <p:nvSpPr>
          <p:cNvPr id="105475" name="Content Placeholder 2"/>
          <p:cNvSpPr>
            <a:spLocks noGrp="1"/>
          </p:cNvSpPr>
          <p:nvPr>
            <p:ph idx="1"/>
          </p:nvPr>
        </p:nvSpPr>
        <p:spPr/>
        <p:txBody>
          <a:bodyPr/>
          <a:lstStyle/>
          <a:p>
            <a:pPr eaLnBrk="1" hangingPunct="1"/>
            <a:endParaRPr lang="en-US" smtClean="0"/>
          </a:p>
        </p:txBody>
      </p:sp>
      <p:graphicFrame>
        <p:nvGraphicFramePr>
          <p:cNvPr id="4" name="Content Placeholder 3"/>
          <p:cNvGraphicFramePr>
            <a:graphicFrameLocks/>
          </p:cNvGraphicFramePr>
          <p:nvPr/>
        </p:nvGraphicFramePr>
        <p:xfrm>
          <a:off x="457200" y="2362200"/>
          <a:ext cx="7924800" cy="3038475"/>
        </p:xfrm>
        <a:graphic>
          <a:graphicData uri="http://schemas.openxmlformats.org/drawingml/2006/table">
            <a:tbl>
              <a:tblPr firstRow="1" bandRow="1">
                <a:tableStyleId>{5C22544A-7EE6-4342-B048-85BDC9FD1C3A}</a:tableStyleId>
              </a:tblPr>
              <a:tblGrid>
                <a:gridCol w="3695700"/>
                <a:gridCol w="4229100"/>
              </a:tblGrid>
              <a:tr h="370840">
                <a:tc>
                  <a:txBody>
                    <a:bodyPr/>
                    <a:lstStyle/>
                    <a:p>
                      <a:r>
                        <a:rPr lang="en-US" dirty="0" smtClean="0"/>
                        <a:t>STABILIZATION</a:t>
                      </a:r>
                      <a:endParaRPr lang="en-US" dirty="0"/>
                    </a:p>
                  </a:txBody>
                  <a:tcPr/>
                </a:tc>
                <a:tc>
                  <a:txBody>
                    <a:bodyPr/>
                    <a:lstStyle/>
                    <a:p>
                      <a:r>
                        <a:rPr lang="en-US" dirty="0" smtClean="0"/>
                        <a:t>MAINTENANCE</a:t>
                      </a:r>
                      <a:endParaRPr lang="en-US" dirty="0"/>
                    </a:p>
                  </a:txBody>
                  <a:tcPr/>
                </a:tc>
              </a:tr>
              <a:tr h="370840">
                <a:tc>
                  <a:txBody>
                    <a:bodyPr/>
                    <a:lstStyle/>
                    <a:p>
                      <a:r>
                        <a:rPr lang="en-US" dirty="0" smtClean="0"/>
                        <a:t>Week</a:t>
                      </a:r>
                      <a:r>
                        <a:rPr lang="en-US" baseline="0" dirty="0" smtClean="0"/>
                        <a:t> 2-4</a:t>
                      </a:r>
                      <a:endParaRPr lang="en-US" dirty="0"/>
                    </a:p>
                  </a:txBody>
                  <a:tcPr/>
                </a:tc>
                <a:tc>
                  <a:txBody>
                    <a:bodyPr/>
                    <a:lstStyle/>
                    <a:p>
                      <a:r>
                        <a:rPr lang="en-US" dirty="0" smtClean="0"/>
                        <a:t>Month</a:t>
                      </a:r>
                      <a:r>
                        <a:rPr lang="en-US" baseline="0" dirty="0" smtClean="0"/>
                        <a:t> 2-12</a:t>
                      </a:r>
                      <a:endParaRPr lang="en-US" dirty="0"/>
                    </a:p>
                  </a:txBody>
                  <a:tcPr/>
                </a:tc>
              </a:tr>
              <a:tr h="370840">
                <a:tc>
                  <a:txBody>
                    <a:bodyPr/>
                    <a:lstStyle/>
                    <a:p>
                      <a:r>
                        <a:rPr lang="en-US" dirty="0" smtClean="0"/>
                        <a:t>Assessment</a:t>
                      </a:r>
                      <a:r>
                        <a:rPr lang="en-US" baseline="0" dirty="0" smtClean="0"/>
                        <a:t> for  symptoms of  under-dosing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a:t>
                      </a:r>
                      <a:r>
                        <a:rPr lang="en-US" baseline="0" dirty="0" smtClean="0"/>
                        <a:t>  month Assessment</a:t>
                      </a:r>
                    </a:p>
                    <a:p>
                      <a:r>
                        <a:rPr lang="en-US" dirty="0" smtClean="0"/>
                        <a:t>Check</a:t>
                      </a:r>
                      <a:r>
                        <a:rPr lang="en-US" baseline="0" dirty="0" smtClean="0"/>
                        <a:t> Clinical Stability, dose</a:t>
                      </a:r>
                      <a:endParaRPr lang="en-US" dirty="0"/>
                    </a:p>
                  </a:txBody>
                  <a:tcPr/>
                </a:tc>
              </a:tr>
              <a:tr h="370840">
                <a:tc>
                  <a:txBody>
                    <a:bodyPr/>
                    <a:lstStyle/>
                    <a:p>
                      <a:r>
                        <a:rPr lang="en-US" dirty="0" smtClean="0"/>
                        <a:t>UDS: Weekly</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UDS:</a:t>
                      </a:r>
                      <a:r>
                        <a:rPr lang="en-US" baseline="0" dirty="0" smtClean="0"/>
                        <a:t> Every 2-4 weeks</a:t>
                      </a:r>
                      <a:endParaRPr lang="en-US" dirty="0"/>
                    </a:p>
                  </a:txBody>
                  <a:tcPr/>
                </a:tc>
              </a:tr>
              <a:tr h="370840">
                <a:tc>
                  <a:txBody>
                    <a:bodyPr/>
                    <a:lstStyle/>
                    <a:p>
                      <a:r>
                        <a:rPr lang="en-US" dirty="0" smtClean="0"/>
                        <a:t>RX:</a:t>
                      </a:r>
                      <a:r>
                        <a:rPr lang="en-US" baseline="0" dirty="0" smtClean="0"/>
                        <a:t> weekly supply</a:t>
                      </a:r>
                      <a:endParaRPr lang="en-US" dirty="0"/>
                    </a:p>
                  </a:txBody>
                  <a:tcPr/>
                </a:tc>
                <a:tc>
                  <a:txBody>
                    <a:bodyPr/>
                    <a:lstStyle/>
                    <a:p>
                      <a:r>
                        <a:rPr lang="en-US" baseline="0" dirty="0" smtClean="0"/>
                        <a:t> RX:  2-4 week supply</a:t>
                      </a:r>
                      <a:endParaRPr lang="en-US" dirty="0"/>
                    </a:p>
                  </a:txBody>
                  <a:tcPr/>
                </a:tc>
              </a:tr>
              <a:tr h="370840">
                <a:tc>
                  <a:txBody>
                    <a:bodyPr/>
                    <a:lstStyle/>
                    <a:p>
                      <a:r>
                        <a:rPr lang="en-US" dirty="0" smtClean="0"/>
                        <a:t>Counseling </a:t>
                      </a:r>
                    </a:p>
                    <a:p>
                      <a:r>
                        <a:rPr lang="en-US" dirty="0" smtClean="0"/>
                        <a:t>Week 2: 1-2</a:t>
                      </a:r>
                      <a:r>
                        <a:rPr lang="en-US" baseline="0" dirty="0" smtClean="0"/>
                        <a:t> days/week</a:t>
                      </a:r>
                    </a:p>
                    <a:p>
                      <a:r>
                        <a:rPr lang="en-US" baseline="0" dirty="0" smtClean="0"/>
                        <a:t>Week 3 &amp;4 : Once weekly</a:t>
                      </a:r>
                      <a:endParaRPr lang="en-US" dirty="0"/>
                    </a:p>
                  </a:txBody>
                  <a:tcPr/>
                </a:tc>
                <a:tc>
                  <a:txBody>
                    <a:bodyPr/>
                    <a:lstStyle/>
                    <a:p>
                      <a:r>
                        <a:rPr lang="en-US" dirty="0" smtClean="0"/>
                        <a:t>Counseling</a:t>
                      </a:r>
                    </a:p>
                    <a:p>
                      <a:r>
                        <a:rPr lang="en-US" dirty="0" smtClean="0"/>
                        <a:t>Once Every 2-4 weeks</a:t>
                      </a:r>
                      <a:endParaRPr lang="en-US" dirty="0"/>
                    </a:p>
                  </a:txBody>
                  <a:tcPr/>
                </a:tc>
              </a:tr>
            </a:tbl>
          </a:graphicData>
        </a:graphic>
      </p:graphicFrame>
      <p:sp>
        <p:nvSpPr>
          <p:cNvPr id="105499" name="TextBox 4"/>
          <p:cNvSpPr txBox="1">
            <a:spLocks noChangeArrowheads="1"/>
          </p:cNvSpPr>
          <p:nvPr/>
        </p:nvSpPr>
        <p:spPr bwMode="auto">
          <a:xfrm>
            <a:off x="762000" y="5791200"/>
            <a:ext cx="7162800" cy="646113"/>
          </a:xfrm>
          <a:prstGeom prst="rect">
            <a:avLst/>
          </a:prstGeom>
          <a:noFill/>
          <a:ln w="25400">
            <a:solidFill>
              <a:schemeClr val="accent1"/>
            </a:solidFill>
            <a:miter lim="800000"/>
            <a:headEnd/>
            <a:tailEnd/>
          </a:ln>
        </p:spPr>
        <p:txBody>
          <a:bodyPr>
            <a:spAutoFit/>
          </a:bodyPr>
          <a:lstStyle/>
          <a:p>
            <a:r>
              <a:rPr lang="en-US">
                <a:solidFill>
                  <a:srgbClr val="000000"/>
                </a:solidFill>
                <a:latin typeface="Calibri" pitchFamily="34" charset="0"/>
              </a:rPr>
              <a:t>Symptoms of Under-dosing: Significant Craving, Pain issues, withdrawal symptoms, positive opioid toxicology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What was your experience with buprenorphine?</a:t>
            </a:r>
            <a:br>
              <a:rPr lang="en-US" dirty="0" smtClean="0"/>
            </a:br>
            <a:endParaRPr lang="en-US" dirty="0"/>
          </a:p>
        </p:txBody>
      </p:sp>
      <p:sp>
        <p:nvSpPr>
          <p:cNvPr id="4" name="Content Placeholder 3"/>
          <p:cNvSpPr>
            <a:spLocks noGrp="1"/>
          </p:cNvSpPr>
          <p:nvPr>
            <p:ph sz="half" idx="1"/>
          </p:nvPr>
        </p:nvSpPr>
        <p:spPr>
          <a:xfrm>
            <a:off x="457200" y="1600200"/>
            <a:ext cx="4495800" cy="4525963"/>
          </a:xfrm>
        </p:spPr>
        <p:txBody>
          <a:bodyPr rtlCol="0">
            <a:normAutofit/>
          </a:bodyPr>
          <a:lstStyle/>
          <a:p>
            <a:pPr marL="0" indent="0" eaLnBrk="1" fontAlgn="auto" hangingPunct="1">
              <a:spcAft>
                <a:spcPts val="0"/>
              </a:spcAft>
              <a:buFont typeface="Arial" pitchFamily="34" charset="0"/>
              <a:buNone/>
              <a:defRPr/>
            </a:pPr>
            <a:r>
              <a:rPr lang="en-US" dirty="0" smtClean="0"/>
              <a:t>What you Need:</a:t>
            </a:r>
          </a:p>
          <a:p>
            <a:pPr eaLnBrk="1" fontAlgn="auto" hangingPunct="1">
              <a:spcAft>
                <a:spcPts val="0"/>
              </a:spcAft>
              <a:defRPr/>
            </a:pPr>
            <a:r>
              <a:rPr lang="en-US" dirty="0" smtClean="0"/>
              <a:t>Staff with right Attitude</a:t>
            </a:r>
          </a:p>
          <a:p>
            <a:pPr eaLnBrk="1" fontAlgn="auto" hangingPunct="1">
              <a:spcAft>
                <a:spcPts val="0"/>
              </a:spcAft>
              <a:defRPr/>
            </a:pPr>
            <a:r>
              <a:rPr lang="en-US" dirty="0" smtClean="0"/>
              <a:t>Cohesive Treatment Team</a:t>
            </a:r>
          </a:p>
          <a:p>
            <a:pPr eaLnBrk="1" fontAlgn="auto" hangingPunct="1">
              <a:spcAft>
                <a:spcPts val="0"/>
              </a:spcAft>
              <a:defRPr/>
            </a:pPr>
            <a:r>
              <a:rPr lang="en-US" dirty="0" smtClean="0"/>
              <a:t>CLEAR RULES</a:t>
            </a:r>
          </a:p>
          <a:p>
            <a:pPr eaLnBrk="1" fontAlgn="auto" hangingPunct="1">
              <a:spcAft>
                <a:spcPts val="0"/>
              </a:spcAft>
              <a:defRPr/>
            </a:pPr>
            <a:r>
              <a:rPr lang="en-US" dirty="0" smtClean="0"/>
              <a:t>Ongoing Patient Education</a:t>
            </a:r>
          </a:p>
          <a:p>
            <a:pPr eaLnBrk="1" fontAlgn="auto" hangingPunct="1">
              <a:spcAft>
                <a:spcPts val="0"/>
              </a:spcAft>
              <a:defRPr/>
            </a:pPr>
            <a:r>
              <a:rPr lang="en-US" dirty="0" smtClean="0"/>
              <a:t>Reinforcement of Good Behavior</a:t>
            </a:r>
          </a:p>
          <a:p>
            <a:pPr eaLnBrk="1" fontAlgn="auto" hangingPunct="1">
              <a:spcAft>
                <a:spcPts val="0"/>
              </a:spcAft>
              <a:defRPr/>
            </a:pPr>
            <a:r>
              <a:rPr lang="en-US" dirty="0" smtClean="0"/>
              <a:t>Ongoing Provider Education/Communication</a:t>
            </a:r>
          </a:p>
          <a:p>
            <a:pPr marL="0" indent="0" eaLnBrk="1" fontAlgn="auto" hangingPunct="1">
              <a:spcAft>
                <a:spcPts val="0"/>
              </a:spcAft>
              <a:buFont typeface="Arial" pitchFamily="34" charset="0"/>
              <a:buNone/>
              <a:defRPr/>
            </a:pPr>
            <a:endParaRPr lang="en-US" dirty="0" smtClean="0"/>
          </a:p>
        </p:txBody>
      </p:sp>
      <p:sp>
        <p:nvSpPr>
          <p:cNvPr id="5" name="Content Placeholder 4"/>
          <p:cNvSpPr>
            <a:spLocks noGrp="1"/>
          </p:cNvSpPr>
          <p:nvPr>
            <p:ph sz="half" idx="2"/>
          </p:nvPr>
        </p:nvSpPr>
        <p:spPr>
          <a:xfrm>
            <a:off x="5257800" y="1600200"/>
            <a:ext cx="3429000" cy="4525963"/>
          </a:xfrm>
        </p:spPr>
        <p:txBody>
          <a:bodyPr rtlCol="0">
            <a:normAutofit/>
          </a:bodyPr>
          <a:lstStyle/>
          <a:p>
            <a:pPr marL="0" indent="0" eaLnBrk="1" fontAlgn="auto" hangingPunct="1">
              <a:spcAft>
                <a:spcPts val="0"/>
              </a:spcAft>
              <a:buFont typeface="Arial" pitchFamily="34" charset="0"/>
              <a:buNone/>
              <a:defRPr/>
            </a:pPr>
            <a:r>
              <a:rPr lang="en-US" dirty="0" smtClean="0"/>
              <a:t>What you don’t need</a:t>
            </a:r>
          </a:p>
          <a:p>
            <a:pPr eaLnBrk="1" fontAlgn="auto" hangingPunct="1">
              <a:spcAft>
                <a:spcPts val="0"/>
              </a:spcAft>
              <a:defRPr/>
            </a:pPr>
            <a:r>
              <a:rPr lang="en-US" dirty="0" smtClean="0"/>
              <a:t>Judgment </a:t>
            </a:r>
          </a:p>
          <a:p>
            <a:pPr eaLnBrk="1" fontAlgn="auto" hangingPunct="1">
              <a:spcAft>
                <a:spcPts val="0"/>
              </a:spcAft>
              <a:defRPr/>
            </a:pPr>
            <a:r>
              <a:rPr lang="en-US" dirty="0" smtClean="0"/>
              <a:t>Splitting</a:t>
            </a:r>
          </a:p>
          <a:p>
            <a:pPr eaLnBrk="1" fontAlgn="auto" hangingPunct="1">
              <a:spcAft>
                <a:spcPts val="0"/>
              </a:spcAft>
              <a:defRPr/>
            </a:pPr>
            <a:r>
              <a:rPr lang="en-US" dirty="0" smtClean="0"/>
              <a:t>Patient RULES</a:t>
            </a:r>
          </a:p>
          <a:p>
            <a:pPr eaLnBrk="1" fontAlgn="auto" hangingPunct="1">
              <a:spcAft>
                <a:spcPts val="0"/>
              </a:spcAft>
              <a:defRPr/>
            </a:pPr>
            <a:r>
              <a:rPr lang="en-US" dirty="0" smtClean="0"/>
              <a:t>One Time explanation</a:t>
            </a:r>
          </a:p>
          <a:p>
            <a:pPr eaLnBrk="1" fontAlgn="auto" hangingPunct="1">
              <a:spcAft>
                <a:spcPts val="0"/>
              </a:spcAft>
              <a:defRPr/>
            </a:pPr>
            <a:r>
              <a:rPr lang="en-US" dirty="0" smtClean="0"/>
              <a:t>Punishment</a:t>
            </a:r>
          </a:p>
          <a:p>
            <a:pPr eaLnBrk="1" fontAlgn="auto" hangingPunct="1">
              <a:spcAft>
                <a:spcPts val="0"/>
              </a:spcAft>
              <a:defRPr/>
            </a:pPr>
            <a:r>
              <a:rPr lang="en-US" dirty="0" smtClean="0"/>
              <a:t>Isolation of Treatment Team</a:t>
            </a:r>
          </a:p>
          <a:p>
            <a:pPr eaLnBrk="1" fontAlgn="auto" hangingPunct="1">
              <a:spcAft>
                <a:spcPts val="0"/>
              </a:spcAft>
              <a:defRPr/>
            </a:pPr>
            <a:endParaRPr lang="en-US" dirty="0"/>
          </a:p>
          <a:p>
            <a:pPr eaLnBrk="1" fontAlgn="auto" hangingPunct="1">
              <a:spcAft>
                <a:spcPts val="0"/>
              </a:spcAft>
              <a:defRPr/>
            </a:pPr>
            <a:endParaRPr lang="en-US" dirty="0" smtClean="0"/>
          </a:p>
          <a:p>
            <a:pPr eaLnBrk="1" fontAlgn="auto" hangingPunct="1">
              <a:spcAft>
                <a:spcPts val="0"/>
              </a:spcAft>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Opioids</a:t>
            </a:r>
            <a:r>
              <a:rPr lang="en-US" dirty="0" smtClean="0"/>
              <a:t> and HIV</a:t>
            </a:r>
            <a:endParaRPr lang="en-US" dirty="0"/>
          </a:p>
        </p:txBody>
      </p:sp>
      <p:sp>
        <p:nvSpPr>
          <p:cNvPr id="89091" name="Content Placeholder 2"/>
          <p:cNvSpPr>
            <a:spLocks noGrp="1"/>
          </p:cNvSpPr>
          <p:nvPr>
            <p:ph sz="quarter" idx="1"/>
          </p:nvPr>
        </p:nvSpPr>
        <p:spPr>
          <a:xfrm>
            <a:off x="457200" y="1600200"/>
            <a:ext cx="7467600" cy="4873625"/>
          </a:xfrm>
        </p:spPr>
        <p:txBody>
          <a:bodyPr/>
          <a:lstStyle/>
          <a:p>
            <a:pPr eaLnBrk="1" hangingPunct="1"/>
            <a:r>
              <a:rPr lang="en-US" smtClean="0"/>
              <a:t>You may know that…</a:t>
            </a:r>
          </a:p>
          <a:p>
            <a:pPr lvl="1" eaLnBrk="1" hangingPunct="1"/>
            <a:r>
              <a:rPr lang="en-US" smtClean="0"/>
              <a:t>Injection drug use (IDU), either directly or via sexual contact with an IDU partner, accounts for one-third of the cumulative estimated AIDS cases in the U.S.</a:t>
            </a:r>
          </a:p>
          <a:p>
            <a:pPr eaLnBrk="1" hangingPunct="1"/>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smtClean="0"/>
              <a:t>Staff</a:t>
            </a:r>
          </a:p>
        </p:txBody>
      </p:sp>
      <p:graphicFrame>
        <p:nvGraphicFramePr>
          <p:cNvPr id="6" name="Group 47"/>
          <p:cNvGraphicFramePr>
            <a:graphicFrameLocks noGrp="1"/>
          </p:cNvGraphicFramePr>
          <p:nvPr>
            <p:ph idx="1"/>
          </p:nvPr>
        </p:nvGraphicFramePr>
        <p:xfrm>
          <a:off x="457200" y="1447800"/>
          <a:ext cx="8001000" cy="4975225"/>
        </p:xfrm>
        <a:graphic>
          <a:graphicData uri="http://schemas.openxmlformats.org/drawingml/2006/table">
            <a:tbl>
              <a:tblPr/>
              <a:tblGrid>
                <a:gridCol w="2417763"/>
                <a:gridCol w="2452687"/>
                <a:gridCol w="3130550"/>
              </a:tblGrid>
              <a:tr h="533400">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bg1"/>
                          </a:solidFill>
                          <a:effectLst/>
                          <a:latin typeface="Garamond" pitchFamily="18" charset="0"/>
                        </a:rPr>
                        <a:t>Providers</a:t>
                      </a:r>
                    </a:p>
                  </a:txBody>
                  <a:tcPr marL="91026" marR="91026" marT="45510" marB="455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bg1"/>
                          </a:solidFill>
                          <a:effectLst/>
                          <a:latin typeface="Garamond" pitchFamily="18" charset="0"/>
                        </a:rPr>
                        <a:t>Service</a:t>
                      </a:r>
                    </a:p>
                  </a:txBody>
                  <a:tcPr marL="91026" marR="91026" marT="45510" marB="455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bg1"/>
                          </a:solidFill>
                          <a:effectLst/>
                          <a:latin typeface="Garamond" pitchFamily="18" charset="0"/>
                        </a:rPr>
                        <a:t>Description</a:t>
                      </a:r>
                    </a:p>
                  </a:txBody>
                  <a:tcPr marL="91026" marR="91026" marT="45510" marB="455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639763">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Garamond" pitchFamily="18" charset="0"/>
                        </a:rPr>
                        <a:t>Provider /Prescriber</a:t>
                      </a:r>
                    </a:p>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Garamond" pitchFamily="18" charset="0"/>
                        </a:rPr>
                        <a:t>(MD)</a:t>
                      </a:r>
                    </a:p>
                  </a:txBody>
                  <a:tcPr marL="91026" marR="91026" marT="45510" marB="455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Garamond" pitchFamily="18" charset="0"/>
                        </a:rPr>
                        <a:t>Buprenorphine Induction </a:t>
                      </a:r>
                    </a:p>
                  </a:txBody>
                  <a:tcPr marL="91026" marR="91026" marT="45510" marB="455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Garamond" pitchFamily="18" charset="0"/>
                        </a:rPr>
                        <a:t>Opiate withdrawal evaluation and Buprenorphine induction</a:t>
                      </a:r>
                    </a:p>
                  </a:txBody>
                  <a:tcPr marL="91026" marR="91026" marT="45510" marB="455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Garamond" pitchFamily="18" charset="0"/>
                        </a:rPr>
                        <a:t>Administrator</a:t>
                      </a:r>
                    </a:p>
                  </a:txBody>
                  <a:tcPr marL="91026" marR="91026" marT="45510" marB="455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Garamond" pitchFamily="18" charset="0"/>
                        </a:rPr>
                        <a:t>Office Management</a:t>
                      </a:r>
                    </a:p>
                  </a:txBody>
                  <a:tcPr marL="91026" marR="91026" marT="45510" marB="455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Garamond" pitchFamily="18" charset="0"/>
                        </a:rPr>
                        <a:t>Correspondence, ordering supplies, budget oversight, documentation review</a:t>
                      </a:r>
                    </a:p>
                  </a:txBody>
                  <a:tcPr marL="91026" marR="91026" marT="45510" marB="455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rowSpan="4">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Garamond" pitchFamily="18" charset="0"/>
                        </a:rPr>
                        <a:t>Clinical Coordinator</a:t>
                      </a:r>
                    </a:p>
                  </a:txBody>
                  <a:tcPr marL="91026" marR="91026" marT="45510" marB="455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Garamond" pitchFamily="18" charset="0"/>
                        </a:rPr>
                        <a:t>Social Services</a:t>
                      </a:r>
                    </a:p>
                  </a:txBody>
                  <a:tcPr marL="91026" marR="91026" marT="45510" marB="455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Garamond" pitchFamily="18" charset="0"/>
                        </a:rPr>
                        <a:t>Referrals for housing, legal services, food pantry, clothing, ID cards</a:t>
                      </a:r>
                    </a:p>
                  </a:txBody>
                  <a:tcPr marL="91026" marR="91026" marT="45510" marB="455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vMerge="1">
                  <a:txBody>
                    <a:bodyPr/>
                    <a:lstStyle/>
                    <a:p>
                      <a:endParaRPr lang="en-US"/>
                    </a:p>
                  </a:txBody>
                  <a:tcPr/>
                </a:tc>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Garamond" pitchFamily="18" charset="0"/>
                        </a:rPr>
                        <a:t>Substance Abuse Screening and Referral</a:t>
                      </a:r>
                    </a:p>
                  </a:txBody>
                  <a:tcPr marL="91026" marR="91026" marT="45510" marB="455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Garamond" pitchFamily="18" charset="0"/>
                        </a:rPr>
                        <a:t>Refer to BUP Program or other outside agencies</a:t>
                      </a:r>
                    </a:p>
                  </a:txBody>
                  <a:tcPr marL="91026" marR="91026" marT="45510" marB="455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vMerge="1">
                  <a:txBody>
                    <a:bodyPr/>
                    <a:lstStyle/>
                    <a:p>
                      <a:endParaRPr lang="en-US"/>
                    </a:p>
                  </a:txBody>
                  <a:tcPr/>
                </a:tc>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Garamond" pitchFamily="18" charset="0"/>
                        </a:rPr>
                        <a:t>Substance Abuse Group</a:t>
                      </a:r>
                    </a:p>
                  </a:txBody>
                  <a:tcPr marL="91026" marR="91026" marT="45510" marB="455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Garamond" pitchFamily="18" charset="0"/>
                        </a:rPr>
                        <a:t>Individual counseling and once weekly BUP group : 1 hour</a:t>
                      </a:r>
                    </a:p>
                  </a:txBody>
                  <a:tcPr marL="91026" marR="91026" marT="45510" marB="455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vMerge="1">
                  <a:txBody>
                    <a:bodyPr/>
                    <a:lstStyle/>
                    <a:p>
                      <a:endParaRPr lang="en-US"/>
                    </a:p>
                  </a:txBody>
                  <a:tcPr/>
                </a:tc>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Garamond" pitchFamily="18" charset="0"/>
                        </a:rPr>
                        <a:t>Buprenorphine Induction</a:t>
                      </a:r>
                    </a:p>
                  </a:txBody>
                  <a:tcPr marL="91026" marR="91026" marT="45510" marB="455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7623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Garamond" pitchFamily="18" charset="0"/>
                        </a:rPr>
                        <a:t>Manage follow-up induction protocol</a:t>
                      </a:r>
                    </a:p>
                  </a:txBody>
                  <a:tcPr marL="91026" marR="91026" marT="45510" marB="455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554162"/>
          </a:xfrm>
        </p:spPr>
        <p:txBody>
          <a:bodyPr rtlCol="0">
            <a:normAutofit fontScale="90000"/>
          </a:bodyPr>
          <a:lstStyle/>
          <a:p>
            <a:pPr eaLnBrk="1" fontAlgn="auto" hangingPunct="1">
              <a:spcAft>
                <a:spcPts val="0"/>
              </a:spcAft>
              <a:defRPr/>
            </a:pPr>
            <a:r>
              <a:rPr lang="en-US" dirty="0" smtClean="0"/>
              <a:t>What information do you wish you knew at the onset? </a:t>
            </a:r>
            <a:br>
              <a:rPr lang="en-US" dirty="0" smtClean="0"/>
            </a:br>
            <a:endParaRPr lang="en-US" dirty="0"/>
          </a:p>
        </p:txBody>
      </p:sp>
      <p:sp>
        <p:nvSpPr>
          <p:cNvPr id="5" name="Content Placeholder 4"/>
          <p:cNvSpPr>
            <a:spLocks noGrp="1"/>
          </p:cNvSpPr>
          <p:nvPr>
            <p:ph idx="1"/>
          </p:nvPr>
        </p:nvSpPr>
        <p:spPr/>
        <p:txBody>
          <a:bodyPr rtlCol="0">
            <a:normAutofit lnSpcReduction="10000"/>
          </a:bodyPr>
          <a:lstStyle/>
          <a:p>
            <a:pPr eaLnBrk="1" fontAlgn="auto" hangingPunct="1">
              <a:spcAft>
                <a:spcPts val="0"/>
              </a:spcAft>
              <a:defRPr/>
            </a:pPr>
            <a:r>
              <a:rPr lang="en-US" dirty="0" smtClean="0"/>
              <a:t>It’s not Magic</a:t>
            </a:r>
          </a:p>
          <a:p>
            <a:pPr eaLnBrk="1" fontAlgn="auto" hangingPunct="1">
              <a:spcAft>
                <a:spcPts val="0"/>
              </a:spcAft>
              <a:defRPr/>
            </a:pPr>
            <a:r>
              <a:rPr lang="en-US" dirty="0" smtClean="0"/>
              <a:t>Antidepressant effect: Buprenorphine </a:t>
            </a:r>
            <a:r>
              <a:rPr lang="en-US" dirty="0"/>
              <a:t>has kappa opioid-receptors antagonist action, counteracting </a:t>
            </a:r>
            <a:r>
              <a:rPr lang="en-US" dirty="0" err="1"/>
              <a:t>dysphoria</a:t>
            </a:r>
            <a:r>
              <a:rPr lang="en-US" dirty="0"/>
              <a:t>, negativism and anxiety </a:t>
            </a:r>
            <a:endParaRPr lang="en-US" dirty="0" smtClean="0"/>
          </a:p>
          <a:p>
            <a:pPr eaLnBrk="1" fontAlgn="auto" hangingPunct="1">
              <a:spcAft>
                <a:spcPts val="0"/>
              </a:spcAft>
              <a:defRPr/>
            </a:pPr>
            <a:r>
              <a:rPr lang="en-US" dirty="0"/>
              <a:t>Predictors of </a:t>
            </a:r>
            <a:r>
              <a:rPr lang="en-US" dirty="0" smtClean="0"/>
              <a:t>drop-out: Separation </a:t>
            </a:r>
            <a:r>
              <a:rPr lang="en-US" dirty="0"/>
              <a:t>from spouse, poor family/social functioning, less education</a:t>
            </a:r>
            <a:r>
              <a:rPr lang="en-US" dirty="0" smtClean="0"/>
              <a:t>, female, psychiatric dysfunction</a:t>
            </a:r>
          </a:p>
          <a:p>
            <a:pPr eaLnBrk="1" fontAlgn="auto" hangingPunct="1">
              <a:spcAft>
                <a:spcPts val="0"/>
              </a:spcAft>
              <a:defRPr/>
            </a:pPr>
            <a:r>
              <a:rPr lang="en-US" dirty="0" smtClean="0"/>
              <a:t>Patient Education is KEY</a:t>
            </a:r>
            <a:endParaRPr lang="en-US" dirty="0"/>
          </a:p>
          <a:p>
            <a:pPr eaLnBrk="1" fontAlgn="auto" hangingPunct="1">
              <a:spcAft>
                <a:spcPts val="0"/>
              </a:spcAft>
              <a:defRPr/>
            </a:pPr>
            <a:endParaRPr lang="en-US" dirty="0"/>
          </a:p>
          <a:p>
            <a:pPr eaLnBrk="1" fontAlgn="auto" hangingPunct="1">
              <a:spcAft>
                <a:spcPts val="0"/>
              </a:spcAft>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0" y="28575"/>
            <a:ext cx="9144000" cy="1143000"/>
          </a:xfrm>
        </p:spPr>
        <p:txBody>
          <a:bodyPr rtlCol="0">
            <a:normAutofit fontScale="90000"/>
          </a:bodyPr>
          <a:lstStyle/>
          <a:p>
            <a:pPr eaLnBrk="1" fontAlgn="auto" hangingPunct="1">
              <a:spcAft>
                <a:spcPts val="0"/>
              </a:spcAft>
              <a:defRPr/>
            </a:pPr>
            <a:r>
              <a:rPr lang="en-US" dirty="0"/>
              <a:t>Neurobiology of </a:t>
            </a:r>
            <a:r>
              <a:rPr lang="en-US" dirty="0" smtClean="0"/>
              <a:t>Withdrawal and Induction</a:t>
            </a:r>
            <a:endParaRPr lang="en-US" dirty="0"/>
          </a:p>
        </p:txBody>
      </p:sp>
      <p:sp>
        <p:nvSpPr>
          <p:cNvPr id="109571" name="Rectangle 3"/>
          <p:cNvSpPr>
            <a:spLocks noGrp="1" noChangeArrowheads="1"/>
          </p:cNvSpPr>
          <p:nvPr>
            <p:ph type="body" idx="1"/>
          </p:nvPr>
        </p:nvSpPr>
        <p:spPr>
          <a:xfrm>
            <a:off x="152400" y="895350"/>
            <a:ext cx="8969375" cy="4525963"/>
          </a:xfrm>
        </p:spPr>
        <p:txBody>
          <a:bodyPr/>
          <a:lstStyle/>
          <a:p>
            <a:pPr eaLnBrk="1" hangingPunct="1"/>
            <a:r>
              <a:rPr lang="en-US" smtClean="0"/>
              <a:t>As opioids detach from the receptors, people experience  withdrawal and CRAVING</a:t>
            </a:r>
          </a:p>
        </p:txBody>
      </p:sp>
      <p:pic>
        <p:nvPicPr>
          <p:cNvPr id="109572" name="Picture 4" descr="3-axontree"/>
          <p:cNvPicPr>
            <a:picLocks noChangeAspect="1" noChangeArrowheads="1"/>
          </p:cNvPicPr>
          <p:nvPr/>
        </p:nvPicPr>
        <p:blipFill>
          <a:blip r:embed="rId3" cstate="print"/>
          <a:srcRect/>
          <a:stretch>
            <a:fillRect/>
          </a:stretch>
        </p:blipFill>
        <p:spPr bwMode="auto">
          <a:xfrm>
            <a:off x="914400" y="1981200"/>
            <a:ext cx="3200400" cy="3200400"/>
          </a:xfrm>
          <a:prstGeom prst="rect">
            <a:avLst/>
          </a:prstGeom>
          <a:noFill/>
          <a:ln w="9525">
            <a:noFill/>
            <a:miter lim="800000"/>
            <a:headEnd/>
            <a:tailEnd/>
          </a:ln>
        </p:spPr>
      </p:pic>
      <p:pic>
        <p:nvPicPr>
          <p:cNvPr id="109573" name="Picture 5" descr="5-axontree2"/>
          <p:cNvPicPr>
            <a:picLocks noChangeAspect="1" noChangeArrowheads="1"/>
          </p:cNvPicPr>
          <p:nvPr/>
        </p:nvPicPr>
        <p:blipFill>
          <a:blip r:embed="rId4" cstate="print"/>
          <a:srcRect/>
          <a:stretch>
            <a:fillRect/>
          </a:stretch>
        </p:blipFill>
        <p:spPr bwMode="auto">
          <a:xfrm>
            <a:off x="4876800" y="1970088"/>
            <a:ext cx="3200400" cy="3200400"/>
          </a:xfrm>
          <a:prstGeom prst="rect">
            <a:avLst/>
          </a:prstGeom>
          <a:noFill/>
          <a:ln w="9525">
            <a:noFill/>
            <a:miter lim="800000"/>
            <a:headEnd/>
            <a:tailEnd/>
          </a:ln>
        </p:spPr>
      </p:pic>
      <p:sp>
        <p:nvSpPr>
          <p:cNvPr id="109574" name="Text Box 6"/>
          <p:cNvSpPr txBox="1">
            <a:spLocks noChangeArrowheads="1"/>
          </p:cNvSpPr>
          <p:nvPr/>
        </p:nvSpPr>
        <p:spPr bwMode="auto">
          <a:xfrm>
            <a:off x="762000" y="4492625"/>
            <a:ext cx="4572000" cy="2676525"/>
          </a:xfrm>
          <a:prstGeom prst="rect">
            <a:avLst/>
          </a:prstGeom>
          <a:noFill/>
          <a:ln w="9525">
            <a:noFill/>
            <a:miter lim="800000"/>
            <a:headEnd/>
            <a:tailEnd/>
          </a:ln>
        </p:spPr>
        <p:txBody>
          <a:bodyPr>
            <a:spAutoFit/>
          </a:bodyPr>
          <a:lstStyle/>
          <a:p>
            <a:r>
              <a:rPr lang="en-US" sz="2800" b="1" i="1" u="sng">
                <a:solidFill>
                  <a:srgbClr val="000000"/>
                </a:solidFill>
                <a:latin typeface="Garamond" pitchFamily="18" charset="0"/>
              </a:rPr>
              <a:t>Brain</a:t>
            </a:r>
            <a:r>
              <a:rPr lang="en-US" sz="2800" u="sng">
                <a:solidFill>
                  <a:srgbClr val="000000"/>
                </a:solidFill>
                <a:latin typeface="Garamond" pitchFamily="18" charset="0"/>
              </a:rPr>
              <a:t> without  Opioids</a:t>
            </a:r>
          </a:p>
          <a:p>
            <a:r>
              <a:rPr lang="en-US" sz="2800">
                <a:solidFill>
                  <a:srgbClr val="000000"/>
                </a:solidFill>
                <a:latin typeface="Calibri" pitchFamily="34" charset="0"/>
              </a:rPr>
              <a:t>Opioid  receptors must be empty i.e., patient must present in withdrawal for induction</a:t>
            </a:r>
          </a:p>
          <a:p>
            <a:endParaRPr lang="en-US" sz="2800">
              <a:solidFill>
                <a:srgbClr val="000000"/>
              </a:solidFill>
              <a:latin typeface="Garamond" pitchFamily="18" charset="0"/>
            </a:endParaRPr>
          </a:p>
        </p:txBody>
      </p:sp>
      <p:sp>
        <p:nvSpPr>
          <p:cNvPr id="109575" name="Text Box 7"/>
          <p:cNvSpPr txBox="1">
            <a:spLocks noChangeArrowheads="1"/>
          </p:cNvSpPr>
          <p:nvPr/>
        </p:nvSpPr>
        <p:spPr bwMode="auto">
          <a:xfrm>
            <a:off x="5105400" y="4532313"/>
            <a:ext cx="3886200" cy="2678112"/>
          </a:xfrm>
          <a:prstGeom prst="rect">
            <a:avLst/>
          </a:prstGeom>
          <a:noFill/>
          <a:ln w="9525">
            <a:noFill/>
            <a:miter lim="800000"/>
            <a:headEnd/>
            <a:tailEnd/>
          </a:ln>
        </p:spPr>
        <p:txBody>
          <a:bodyPr>
            <a:spAutoFit/>
          </a:bodyPr>
          <a:lstStyle/>
          <a:p>
            <a:r>
              <a:rPr lang="en-US" sz="2800" b="1" i="1" u="sng">
                <a:solidFill>
                  <a:srgbClr val="000000"/>
                </a:solidFill>
                <a:latin typeface="Garamond" pitchFamily="18" charset="0"/>
              </a:rPr>
              <a:t>Brain</a:t>
            </a:r>
            <a:r>
              <a:rPr lang="en-US" sz="2800" u="sng">
                <a:solidFill>
                  <a:srgbClr val="000000"/>
                </a:solidFill>
                <a:latin typeface="Garamond" pitchFamily="18" charset="0"/>
              </a:rPr>
              <a:t> After </a:t>
            </a:r>
            <a:r>
              <a:rPr lang="en-US" sz="2800" b="1" u="sng">
                <a:solidFill>
                  <a:srgbClr val="000000"/>
                </a:solidFill>
                <a:latin typeface="Garamond" pitchFamily="18" charset="0"/>
              </a:rPr>
              <a:t>BUP Induction</a:t>
            </a:r>
          </a:p>
          <a:p>
            <a:r>
              <a:rPr lang="en-US" sz="2800">
                <a:solidFill>
                  <a:srgbClr val="000000"/>
                </a:solidFill>
                <a:latin typeface="Calibri" pitchFamily="34" charset="0"/>
              </a:rPr>
              <a:t>Buprenorphine will occupy the empty opioid receptors</a:t>
            </a:r>
          </a:p>
          <a:p>
            <a:endParaRPr lang="en-US" sz="2800">
              <a:solidFill>
                <a:srgbClr val="000000"/>
              </a:solidFill>
              <a:latin typeface="Garamond"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O</a:t>
            </a:r>
            <a:r>
              <a:rPr lang="en-US" dirty="0" smtClean="0"/>
              <a:t>ther clinical issues </a:t>
            </a:r>
            <a:br>
              <a:rPr lang="en-US" dirty="0" smtClean="0"/>
            </a:br>
            <a:endParaRPr lang="en-US"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smtClean="0"/>
              <a:t>Behavioral Treatment must remain the focus of treatment</a:t>
            </a:r>
          </a:p>
          <a:p>
            <a:pPr eaLnBrk="1" fontAlgn="auto" hangingPunct="1">
              <a:spcAft>
                <a:spcPts val="0"/>
              </a:spcAft>
              <a:defRPr/>
            </a:pPr>
            <a:r>
              <a:rPr lang="en-US" dirty="0" smtClean="0"/>
              <a:t>Other drug dependences must be addressed</a:t>
            </a:r>
          </a:p>
          <a:p>
            <a:pPr eaLnBrk="1" fontAlgn="auto" hangingPunct="1">
              <a:spcAft>
                <a:spcPts val="0"/>
              </a:spcAft>
              <a:defRPr/>
            </a:pPr>
            <a:r>
              <a:rPr lang="en-US" dirty="0" smtClean="0"/>
              <a:t>Contracts:  Agreement</a:t>
            </a:r>
          </a:p>
          <a:p>
            <a:pPr eaLnBrk="1" fontAlgn="auto" hangingPunct="1">
              <a:spcAft>
                <a:spcPts val="0"/>
              </a:spcAft>
              <a:defRPr/>
            </a:pPr>
            <a:r>
              <a:rPr lang="en-US" dirty="0" smtClean="0"/>
              <a:t>Addressing slips/relapses</a:t>
            </a:r>
          </a:p>
          <a:p>
            <a:pPr eaLnBrk="1" fontAlgn="auto" hangingPunct="1">
              <a:spcAft>
                <a:spcPts val="0"/>
              </a:spcAft>
              <a:defRPr/>
            </a:pPr>
            <a:r>
              <a:rPr lang="en-US" dirty="0" smtClean="0"/>
              <a:t>Addressing Diversion</a:t>
            </a:r>
          </a:p>
          <a:p>
            <a:pPr eaLnBrk="1" fontAlgn="auto" hangingPunct="1">
              <a:spcAft>
                <a:spcPts val="0"/>
              </a:spcAft>
              <a:defRPr/>
            </a:pPr>
            <a:r>
              <a:rPr lang="en-US" dirty="0" smtClean="0"/>
              <a:t>Easier to Hold </a:t>
            </a:r>
            <a:r>
              <a:rPr lang="en-US" dirty="0" err="1" smtClean="0"/>
              <a:t>Bup</a:t>
            </a:r>
            <a:r>
              <a:rPr lang="en-US" dirty="0" smtClean="0"/>
              <a:t>  or split </a:t>
            </a:r>
            <a:r>
              <a:rPr lang="en-US" dirty="0" err="1" smtClean="0"/>
              <a:t>Bup</a:t>
            </a:r>
            <a:r>
              <a:rPr lang="en-US" dirty="0" smtClean="0"/>
              <a:t> and treat acute Pain as opposed to  adding short acting opioids for pain </a:t>
            </a:r>
          </a:p>
          <a:p>
            <a:pPr eaLnBrk="1" fontAlgn="auto" hangingPunct="1">
              <a:spcAft>
                <a:spcPts val="0"/>
              </a:spcAft>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SPNS Buprenorphine Training</a:t>
            </a:r>
          </a:p>
        </p:txBody>
      </p:sp>
      <p:sp>
        <p:nvSpPr>
          <p:cNvPr id="111619" name="Rectangle 3"/>
          <p:cNvSpPr>
            <a:spLocks noGrp="1" noChangeArrowheads="1"/>
          </p:cNvSpPr>
          <p:nvPr>
            <p:ph idx="1"/>
          </p:nvPr>
        </p:nvSpPr>
        <p:spPr/>
        <p:txBody>
          <a:bodyPr/>
          <a:lstStyle/>
          <a:p>
            <a:pPr marL="0" indent="0" eaLnBrk="1" hangingPunct="1">
              <a:lnSpc>
                <a:spcPct val="90000"/>
              </a:lnSpc>
              <a:buFont typeface="Wingdings 2" pitchFamily="18" charset="2"/>
              <a:buNone/>
            </a:pPr>
            <a:endParaRPr lang="en-US" sz="2800" smtClean="0"/>
          </a:p>
          <a:p>
            <a:pPr marL="0" indent="0" eaLnBrk="1" hangingPunct="1">
              <a:lnSpc>
                <a:spcPct val="90000"/>
              </a:lnSpc>
              <a:buFont typeface="Wingdings 2" pitchFamily="18" charset="2"/>
              <a:buNone/>
            </a:pPr>
            <a:endParaRPr lang="en-US" sz="2800" smtClean="0"/>
          </a:p>
          <a:p>
            <a:pPr marL="0" indent="0" eaLnBrk="1" hangingPunct="1">
              <a:lnSpc>
                <a:spcPct val="90000"/>
              </a:lnSpc>
              <a:buFont typeface="Wingdings 2" pitchFamily="18" charset="2"/>
              <a:buNone/>
            </a:pPr>
            <a:endParaRPr lang="en-US" sz="2800" smtClean="0"/>
          </a:p>
          <a:p>
            <a:pPr marL="0" indent="0" eaLnBrk="1" hangingPunct="1">
              <a:lnSpc>
                <a:spcPct val="90000"/>
              </a:lnSpc>
              <a:buFont typeface="Wingdings 2" pitchFamily="18" charset="2"/>
              <a:buNone/>
            </a:pPr>
            <a:r>
              <a:rPr lang="en-US" sz="2800" smtClean="0"/>
              <a:t>Jacqueline Tulsky, MD</a:t>
            </a:r>
          </a:p>
          <a:p>
            <a:pPr marL="0" indent="0" eaLnBrk="1" hangingPunct="1">
              <a:lnSpc>
                <a:spcPct val="90000"/>
              </a:lnSpc>
              <a:buFont typeface="Wingdings 2" pitchFamily="18" charset="2"/>
              <a:buNone/>
            </a:pPr>
            <a:r>
              <a:rPr lang="en-US" sz="2800" smtClean="0"/>
              <a:t>UCSF Professor of Medicine</a:t>
            </a:r>
          </a:p>
          <a:p>
            <a:pPr marL="0" indent="0" eaLnBrk="1" hangingPunct="1">
              <a:lnSpc>
                <a:spcPct val="90000"/>
              </a:lnSpc>
              <a:buFont typeface="Wingdings 2" pitchFamily="18" charset="2"/>
              <a:buNone/>
            </a:pPr>
            <a:r>
              <a:rPr lang="en-US" sz="2800" smtClean="0"/>
              <a:t>SFGH Positive Health Program</a:t>
            </a:r>
          </a:p>
          <a:p>
            <a:pPr marL="0" indent="0" eaLnBrk="1" hangingPunct="1">
              <a:lnSpc>
                <a:spcPct val="90000"/>
              </a:lnSpc>
              <a:buFont typeface="Wingdings 2" pitchFamily="18" charset="2"/>
              <a:buNone/>
            </a:pPr>
            <a:r>
              <a:rPr lang="en-US" sz="2800" smtClean="0"/>
              <a:t>Opioid Treatment Outpatient Programs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533400"/>
            <a:ext cx="8229600" cy="914400"/>
          </a:xfrm>
        </p:spPr>
        <p:txBody>
          <a:bodyPr/>
          <a:lstStyle/>
          <a:p>
            <a:pPr eaLnBrk="1" hangingPunct="1"/>
            <a:r>
              <a:rPr lang="en-US" sz="4000" smtClean="0"/>
              <a:t>OA’s story</a:t>
            </a:r>
          </a:p>
        </p:txBody>
      </p:sp>
      <p:sp>
        <p:nvSpPr>
          <p:cNvPr id="562179" name="Rectangle 3"/>
          <p:cNvSpPr>
            <a:spLocks noGrp="1" noChangeArrowheads="1"/>
          </p:cNvSpPr>
          <p:nvPr>
            <p:ph idx="1"/>
          </p:nvPr>
        </p:nvSpPr>
        <p:spPr>
          <a:xfrm>
            <a:off x="457200" y="1600200"/>
            <a:ext cx="8229600" cy="4724400"/>
          </a:xfrm>
        </p:spPr>
        <p:txBody>
          <a:bodyPr>
            <a:normAutofit fontScale="92500"/>
          </a:bodyPr>
          <a:lstStyle/>
          <a:p>
            <a:pPr marL="0" indent="0" eaLnBrk="1" fontAlgn="auto" hangingPunct="1">
              <a:lnSpc>
                <a:spcPct val="90000"/>
              </a:lnSpc>
              <a:spcAft>
                <a:spcPts val="0"/>
              </a:spcAft>
              <a:buClr>
                <a:schemeClr val="accent3"/>
              </a:buClr>
              <a:buFont typeface="Wingdings 2"/>
              <a:buNone/>
              <a:defRPr/>
            </a:pPr>
            <a:r>
              <a:rPr lang="en-US" sz="2800" dirty="0" smtClean="0"/>
              <a:t>39-yr-old w/ HIV</a:t>
            </a:r>
            <a:r>
              <a:rPr lang="en-US" sz="2800" dirty="0"/>
              <a:t> </a:t>
            </a:r>
            <a:r>
              <a:rPr lang="en-US" sz="2800" dirty="0" smtClean="0"/>
              <a:t>and </a:t>
            </a:r>
            <a:r>
              <a:rPr lang="en-US" sz="2800" dirty="0" err="1" smtClean="0"/>
              <a:t>Hep</a:t>
            </a:r>
            <a:r>
              <a:rPr lang="en-US" sz="2800" dirty="0" smtClean="0"/>
              <a:t> C suppressed on ART,  fairly adherent and is bonded to his primary care provider</a:t>
            </a:r>
          </a:p>
          <a:p>
            <a:pPr marL="0" indent="0" eaLnBrk="1" fontAlgn="auto" hangingPunct="1">
              <a:lnSpc>
                <a:spcPct val="90000"/>
              </a:lnSpc>
              <a:spcAft>
                <a:spcPts val="0"/>
              </a:spcAft>
              <a:buClr>
                <a:schemeClr val="accent3"/>
              </a:buClr>
              <a:buFont typeface="Wingdings 2"/>
              <a:buNone/>
              <a:defRPr/>
            </a:pPr>
            <a:r>
              <a:rPr lang="en-US" sz="2800" dirty="0" smtClean="0"/>
              <a:t>  </a:t>
            </a:r>
          </a:p>
          <a:p>
            <a:pPr marL="274320" indent="-274320" eaLnBrk="1" fontAlgn="auto" hangingPunct="1">
              <a:lnSpc>
                <a:spcPct val="90000"/>
              </a:lnSpc>
              <a:spcAft>
                <a:spcPts val="0"/>
              </a:spcAft>
              <a:buClr>
                <a:schemeClr val="accent3"/>
              </a:buClr>
              <a:buFont typeface="Wingdings 2"/>
              <a:buChar char=""/>
              <a:defRPr/>
            </a:pPr>
            <a:r>
              <a:rPr lang="en-US" sz="2800" dirty="0" smtClean="0"/>
              <a:t>In and out of jail and prison directly/indirectly related to heroin addiction</a:t>
            </a:r>
          </a:p>
          <a:p>
            <a:pPr marL="274320" indent="-274320" eaLnBrk="1" fontAlgn="auto" hangingPunct="1">
              <a:lnSpc>
                <a:spcPct val="90000"/>
              </a:lnSpc>
              <a:spcAft>
                <a:spcPts val="0"/>
              </a:spcAft>
              <a:buClr>
                <a:schemeClr val="accent3"/>
              </a:buClr>
              <a:buFont typeface="Wingdings 2"/>
              <a:buChar char=""/>
              <a:defRPr/>
            </a:pPr>
            <a:endParaRPr lang="en-US" sz="2800" dirty="0" smtClean="0"/>
          </a:p>
          <a:p>
            <a:pPr marL="274320" indent="-274320" eaLnBrk="1" fontAlgn="auto" hangingPunct="1">
              <a:lnSpc>
                <a:spcPct val="90000"/>
              </a:lnSpc>
              <a:spcAft>
                <a:spcPts val="0"/>
              </a:spcAft>
              <a:buClr>
                <a:schemeClr val="accent3"/>
              </a:buClr>
              <a:buFont typeface="Wingdings 2"/>
              <a:buChar char=""/>
              <a:defRPr/>
            </a:pPr>
            <a:r>
              <a:rPr lang="en-US" sz="2800" dirty="0" smtClean="0"/>
              <a:t>Multiple methadone detox episodes, struggles with getting in to dose and craving and rarely finishes detox</a:t>
            </a:r>
          </a:p>
          <a:p>
            <a:pPr marL="274320" indent="-274320" eaLnBrk="1" fontAlgn="auto" hangingPunct="1">
              <a:lnSpc>
                <a:spcPct val="90000"/>
              </a:lnSpc>
              <a:spcAft>
                <a:spcPts val="0"/>
              </a:spcAft>
              <a:buClr>
                <a:schemeClr val="accent3"/>
              </a:buClr>
              <a:buFont typeface="Wingdings 2"/>
              <a:buChar char=""/>
              <a:defRPr/>
            </a:pPr>
            <a:endParaRPr lang="en-US" sz="2800" dirty="0"/>
          </a:p>
          <a:p>
            <a:pPr marL="274320" indent="-274320" eaLnBrk="1" fontAlgn="auto" hangingPunct="1">
              <a:lnSpc>
                <a:spcPct val="90000"/>
              </a:lnSpc>
              <a:spcAft>
                <a:spcPts val="0"/>
              </a:spcAft>
              <a:buClr>
                <a:schemeClr val="accent3"/>
              </a:buClr>
              <a:buFont typeface="Wingdings" pitchFamily="2" charset="2"/>
              <a:buChar char="§"/>
              <a:defRPr/>
            </a:pPr>
            <a:r>
              <a:rPr lang="en-US" sz="2800" dirty="0" smtClean="0"/>
              <a:t>In jail heard about a “new” drug your own doctor could prescribe for opioid dependence</a:t>
            </a:r>
            <a:endParaRPr lang="en-US" sz="28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533400"/>
            <a:ext cx="8229600" cy="914400"/>
          </a:xfrm>
        </p:spPr>
        <p:txBody>
          <a:bodyPr/>
          <a:lstStyle/>
          <a:p>
            <a:pPr eaLnBrk="1" hangingPunct="1"/>
            <a:r>
              <a:rPr lang="en-US" sz="4000" smtClean="0"/>
              <a:t>OA’s story continues</a:t>
            </a:r>
          </a:p>
        </p:txBody>
      </p:sp>
      <p:sp>
        <p:nvSpPr>
          <p:cNvPr id="562179" name="Rectangle 3"/>
          <p:cNvSpPr>
            <a:spLocks noGrp="1" noChangeArrowheads="1"/>
          </p:cNvSpPr>
          <p:nvPr>
            <p:ph idx="1"/>
          </p:nvPr>
        </p:nvSpPr>
        <p:spPr>
          <a:xfrm>
            <a:off x="457200" y="1600200"/>
            <a:ext cx="8229600" cy="4724400"/>
          </a:xfrm>
        </p:spPr>
        <p:txBody>
          <a:bodyPr>
            <a:normAutofit lnSpcReduction="10000"/>
          </a:bodyPr>
          <a:lstStyle/>
          <a:p>
            <a:pPr marL="0" indent="0" eaLnBrk="1" fontAlgn="auto" hangingPunct="1">
              <a:lnSpc>
                <a:spcPct val="90000"/>
              </a:lnSpc>
              <a:spcAft>
                <a:spcPts val="0"/>
              </a:spcAft>
              <a:buClr>
                <a:schemeClr val="accent3"/>
              </a:buClr>
              <a:buFont typeface="Wingdings 2"/>
              <a:buNone/>
              <a:defRPr/>
            </a:pPr>
            <a:r>
              <a:rPr lang="en-US" sz="2800" dirty="0" smtClean="0"/>
              <a:t>  </a:t>
            </a:r>
          </a:p>
          <a:p>
            <a:pPr marL="274320" indent="-274320" eaLnBrk="1" fontAlgn="auto" hangingPunct="1">
              <a:lnSpc>
                <a:spcPct val="90000"/>
              </a:lnSpc>
              <a:spcAft>
                <a:spcPts val="0"/>
              </a:spcAft>
              <a:buClr>
                <a:schemeClr val="accent3"/>
              </a:buClr>
              <a:buFont typeface="Wingdings 2"/>
              <a:buChar char=""/>
              <a:defRPr/>
            </a:pPr>
            <a:r>
              <a:rPr lang="en-US" sz="2800" dirty="0" smtClean="0"/>
              <a:t>Screens eligible for buprenorphine/naltrexone (</a:t>
            </a:r>
            <a:r>
              <a:rPr lang="en-US" sz="2800" dirty="0" err="1"/>
              <a:t>b</a:t>
            </a:r>
            <a:r>
              <a:rPr lang="en-US" sz="2800" dirty="0" err="1" smtClean="0"/>
              <a:t>up</a:t>
            </a:r>
            <a:r>
              <a:rPr lang="en-US" sz="2800" dirty="0" smtClean="0"/>
              <a:t>/</a:t>
            </a:r>
            <a:r>
              <a:rPr lang="en-US" sz="2800" dirty="0" err="1" smtClean="0"/>
              <a:t>nx</a:t>
            </a:r>
            <a:r>
              <a:rPr lang="en-US" sz="2800" dirty="0" smtClean="0"/>
              <a:t>) at new program in HIV clinic</a:t>
            </a:r>
          </a:p>
          <a:p>
            <a:pPr marL="274320" indent="-274320" eaLnBrk="1" fontAlgn="auto" hangingPunct="1">
              <a:lnSpc>
                <a:spcPct val="90000"/>
              </a:lnSpc>
              <a:spcAft>
                <a:spcPts val="0"/>
              </a:spcAft>
              <a:buClr>
                <a:schemeClr val="accent3"/>
              </a:buClr>
              <a:buFont typeface="Wingdings 2"/>
              <a:buChar char=""/>
              <a:defRPr/>
            </a:pPr>
            <a:endParaRPr lang="en-US" sz="2800" dirty="0" smtClean="0"/>
          </a:p>
          <a:p>
            <a:pPr marL="274320" indent="-274320" eaLnBrk="1" fontAlgn="auto" hangingPunct="1">
              <a:lnSpc>
                <a:spcPct val="90000"/>
              </a:lnSpc>
              <a:spcAft>
                <a:spcPts val="0"/>
              </a:spcAft>
              <a:buClr>
                <a:schemeClr val="accent3"/>
              </a:buClr>
              <a:buFont typeface="Wingdings 2"/>
              <a:buChar char=""/>
              <a:defRPr/>
            </a:pPr>
            <a:r>
              <a:rPr lang="en-US" sz="2800" dirty="0" smtClean="0"/>
              <a:t>Rocky induction, but quickly settles into weekly, then monthly refills with counseling sessions</a:t>
            </a:r>
          </a:p>
          <a:p>
            <a:pPr marL="274320" indent="-274320" eaLnBrk="1" fontAlgn="auto" hangingPunct="1">
              <a:lnSpc>
                <a:spcPct val="90000"/>
              </a:lnSpc>
              <a:spcAft>
                <a:spcPts val="0"/>
              </a:spcAft>
              <a:buClr>
                <a:schemeClr val="accent3"/>
              </a:buClr>
              <a:buFont typeface="Wingdings 2"/>
              <a:buChar char=""/>
              <a:defRPr/>
            </a:pPr>
            <a:endParaRPr lang="en-US" sz="2800" dirty="0"/>
          </a:p>
          <a:p>
            <a:pPr marL="274320" indent="-274320" eaLnBrk="1" fontAlgn="auto" hangingPunct="1">
              <a:lnSpc>
                <a:spcPct val="90000"/>
              </a:lnSpc>
              <a:spcAft>
                <a:spcPts val="0"/>
              </a:spcAft>
              <a:buClr>
                <a:schemeClr val="accent3"/>
              </a:buClr>
              <a:buFont typeface="Wingdings" pitchFamily="2" charset="2"/>
              <a:buChar char="§"/>
              <a:defRPr/>
            </a:pPr>
            <a:r>
              <a:rPr lang="en-US" sz="2800" dirty="0" smtClean="0"/>
              <a:t>Overall benefits</a:t>
            </a:r>
          </a:p>
          <a:p>
            <a:pPr marL="640080" lvl="1" indent="-246888" eaLnBrk="1" fontAlgn="auto" hangingPunct="1">
              <a:lnSpc>
                <a:spcPct val="90000"/>
              </a:lnSpc>
              <a:spcAft>
                <a:spcPts val="0"/>
              </a:spcAft>
              <a:buFont typeface="Wingdings" pitchFamily="2" charset="2"/>
              <a:buChar char="§"/>
              <a:defRPr/>
            </a:pPr>
            <a:r>
              <a:rPr lang="en-US" dirty="0" smtClean="0"/>
              <a:t>Out of jail for 5 years, works some, family connected </a:t>
            </a:r>
          </a:p>
          <a:p>
            <a:pPr marL="640080" lvl="1" indent="-246888" eaLnBrk="1" fontAlgn="auto" hangingPunct="1">
              <a:lnSpc>
                <a:spcPct val="90000"/>
              </a:lnSpc>
              <a:spcAft>
                <a:spcPts val="0"/>
              </a:spcAft>
              <a:buFont typeface="Wingdings" pitchFamily="2" charset="2"/>
              <a:buChar char="§"/>
              <a:defRPr/>
            </a:pPr>
            <a:r>
              <a:rPr lang="en-US" dirty="0" smtClean="0"/>
              <a:t>Struggles with depression</a:t>
            </a:r>
          </a:p>
          <a:p>
            <a:pPr marL="640080" lvl="1" indent="-246888" eaLnBrk="1" fontAlgn="auto" hangingPunct="1">
              <a:lnSpc>
                <a:spcPct val="90000"/>
              </a:lnSpc>
              <a:spcAft>
                <a:spcPts val="0"/>
              </a:spcAft>
              <a:buFont typeface="Wingdings" pitchFamily="2" charset="2"/>
              <a:buChar char="§"/>
              <a:defRPr/>
            </a:pPr>
            <a:r>
              <a:rPr lang="en-US" dirty="0" smtClean="0"/>
              <a:t>Very engaged in HIV care </a:t>
            </a:r>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mtClean="0"/>
              <a:t>Background</a:t>
            </a:r>
          </a:p>
        </p:txBody>
      </p:sp>
      <p:sp>
        <p:nvSpPr>
          <p:cNvPr id="562179" name="Rectangle 3"/>
          <p:cNvSpPr>
            <a:spLocks noGrp="1" noChangeArrowheads="1"/>
          </p:cNvSpPr>
          <p:nvPr>
            <p:ph idx="1"/>
          </p:nvPr>
        </p:nvSpPr>
        <p:spPr/>
        <p:txBody>
          <a:bodyPr>
            <a:normAutofit/>
          </a:bodyPr>
          <a:lstStyle/>
          <a:p>
            <a:pPr marL="274320" indent="-274320" eaLnBrk="1" fontAlgn="auto" hangingPunct="1">
              <a:lnSpc>
                <a:spcPct val="90000"/>
              </a:lnSpc>
              <a:spcAft>
                <a:spcPts val="0"/>
              </a:spcAft>
              <a:buClr>
                <a:schemeClr val="accent3"/>
              </a:buClr>
              <a:buFont typeface="Wingdings" pitchFamily="2" charset="2"/>
              <a:buChar char="§"/>
              <a:defRPr/>
            </a:pPr>
            <a:endParaRPr lang="en-US" sz="2800" dirty="0"/>
          </a:p>
          <a:p>
            <a:pPr marL="274320" indent="-274320" eaLnBrk="1" fontAlgn="auto" hangingPunct="1">
              <a:lnSpc>
                <a:spcPct val="90000"/>
              </a:lnSpc>
              <a:spcAft>
                <a:spcPts val="0"/>
              </a:spcAft>
              <a:buClr>
                <a:schemeClr val="accent3"/>
              </a:buClr>
              <a:buFont typeface="Wingdings" pitchFamily="2" charset="2"/>
              <a:buChar char="§"/>
              <a:defRPr/>
            </a:pPr>
            <a:r>
              <a:rPr lang="en-US" sz="2800" dirty="0" smtClean="0"/>
              <a:t>Moving Mountains:</a:t>
            </a:r>
          </a:p>
          <a:p>
            <a:pPr marL="0" indent="0" eaLnBrk="1" fontAlgn="auto" hangingPunct="1">
              <a:lnSpc>
                <a:spcPct val="90000"/>
              </a:lnSpc>
              <a:spcAft>
                <a:spcPts val="0"/>
              </a:spcAft>
              <a:buClr>
                <a:schemeClr val="accent3"/>
              </a:buClr>
              <a:buFont typeface="Wingdings 2"/>
              <a:buNone/>
              <a:defRPr/>
            </a:pPr>
            <a:r>
              <a:rPr lang="en-US" sz="2800" dirty="0"/>
              <a:t>	</a:t>
            </a:r>
            <a:r>
              <a:rPr lang="en-US" sz="2800" dirty="0" smtClean="0"/>
              <a:t>Integrating HIV care and Addiction treatment</a:t>
            </a:r>
          </a:p>
          <a:p>
            <a:pPr marL="274320" indent="-274320" eaLnBrk="1" fontAlgn="auto" hangingPunct="1">
              <a:lnSpc>
                <a:spcPct val="90000"/>
              </a:lnSpc>
              <a:spcAft>
                <a:spcPts val="0"/>
              </a:spcAft>
              <a:buClr>
                <a:schemeClr val="accent3"/>
              </a:buClr>
              <a:buFont typeface="Wingdings" pitchFamily="2" charset="2"/>
              <a:buChar char="§"/>
              <a:defRPr/>
            </a:pPr>
            <a:endParaRPr lang="en-US" sz="2800" dirty="0"/>
          </a:p>
          <a:p>
            <a:pPr marL="274320" indent="-274320" eaLnBrk="1" fontAlgn="auto" hangingPunct="1">
              <a:lnSpc>
                <a:spcPct val="90000"/>
              </a:lnSpc>
              <a:spcAft>
                <a:spcPts val="0"/>
              </a:spcAft>
              <a:buClr>
                <a:schemeClr val="accent3"/>
              </a:buClr>
              <a:buFont typeface="Wingdings" pitchFamily="2" charset="2"/>
              <a:buChar char="§"/>
              <a:defRPr/>
            </a:pPr>
            <a:r>
              <a:rPr lang="en-US" sz="2800" dirty="0" smtClean="0"/>
              <a:t>Part of HRSA-funded </a:t>
            </a:r>
            <a:r>
              <a:rPr lang="en-US" sz="2800" dirty="0" err="1"/>
              <a:t>Buprenorphine</a:t>
            </a:r>
            <a:r>
              <a:rPr lang="en-US" sz="2800" dirty="0"/>
              <a:t> </a:t>
            </a:r>
            <a:r>
              <a:rPr lang="en-US" sz="2800" dirty="0" smtClean="0"/>
              <a:t>Initiative at </a:t>
            </a:r>
            <a:r>
              <a:rPr lang="en-US" sz="2800" dirty="0"/>
              <a:t>10 </a:t>
            </a:r>
            <a:r>
              <a:rPr lang="en-US" sz="2800" dirty="0" smtClean="0"/>
              <a:t>sites </a:t>
            </a:r>
            <a:r>
              <a:rPr lang="en-US" sz="2800" dirty="0"/>
              <a:t>from </a:t>
            </a:r>
            <a:r>
              <a:rPr lang="en-US" sz="2800" dirty="0" smtClean="0"/>
              <a:t>2004-2009</a:t>
            </a:r>
            <a:endParaRPr lang="en-US" sz="2800" i="1" dirty="0"/>
          </a:p>
          <a:p>
            <a:pPr marL="274320" indent="-274320" eaLnBrk="1" fontAlgn="auto" hangingPunct="1">
              <a:lnSpc>
                <a:spcPct val="90000"/>
              </a:lnSpc>
              <a:spcAft>
                <a:spcPts val="0"/>
              </a:spcAft>
              <a:buClr>
                <a:schemeClr val="accent3"/>
              </a:buClr>
              <a:buFont typeface="Wingdings" pitchFamily="2" charset="2"/>
              <a:buChar char="§"/>
              <a:defRPr/>
            </a:pPr>
            <a:endParaRPr lang="en-US" sz="2800" i="1"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704850"/>
            <a:ext cx="8229600" cy="742950"/>
          </a:xfrm>
        </p:spPr>
        <p:txBody>
          <a:bodyPr/>
          <a:lstStyle/>
          <a:p>
            <a:pPr algn="ctr" eaLnBrk="1" hangingPunct="1"/>
            <a:r>
              <a:rPr lang="en-US" sz="4400" smtClean="0"/>
              <a:t>Injecting Drugs &amp; HIV/AIDS</a:t>
            </a:r>
          </a:p>
        </p:txBody>
      </p:sp>
      <p:sp>
        <p:nvSpPr>
          <p:cNvPr id="418819" name="Rectangle 3"/>
          <p:cNvSpPr>
            <a:spLocks noGrp="1" noChangeArrowheads="1"/>
          </p:cNvSpPr>
          <p:nvPr>
            <p:ph idx="1"/>
          </p:nvPr>
        </p:nvSpPr>
        <p:spPr>
          <a:xfrm>
            <a:off x="381000" y="1905000"/>
            <a:ext cx="8153400" cy="4572000"/>
          </a:xfrm>
        </p:spPr>
        <p:txBody>
          <a:bodyPr>
            <a:normAutofit lnSpcReduction="10000"/>
          </a:bodyPr>
          <a:lstStyle/>
          <a:p>
            <a:pPr marL="0" indent="0" eaLnBrk="1" fontAlgn="auto" hangingPunct="1">
              <a:spcAft>
                <a:spcPts val="0"/>
              </a:spcAft>
              <a:buClr>
                <a:schemeClr val="accent3"/>
              </a:buClr>
              <a:buFont typeface="Wingdings 2" pitchFamily="18" charset="2"/>
              <a:buNone/>
              <a:defRPr/>
            </a:pPr>
            <a:r>
              <a:rPr lang="en-US" dirty="0" smtClean="0"/>
              <a:t>Over 1.15 million HIV </a:t>
            </a:r>
            <a:r>
              <a:rPr lang="en-US" dirty="0"/>
              <a:t>cases </a:t>
            </a:r>
            <a:r>
              <a:rPr lang="en-US" dirty="0" smtClean="0"/>
              <a:t>in the US through end 2009</a:t>
            </a:r>
          </a:p>
          <a:p>
            <a:pPr marL="0" indent="0" eaLnBrk="1" fontAlgn="auto" hangingPunct="1">
              <a:spcAft>
                <a:spcPts val="0"/>
              </a:spcAft>
              <a:buClr>
                <a:schemeClr val="accent3"/>
              </a:buClr>
              <a:buFont typeface="Wingdings 2" pitchFamily="18" charset="2"/>
              <a:buNone/>
              <a:defRPr/>
            </a:pPr>
            <a:r>
              <a:rPr lang="en-US" sz="2800" dirty="0" smtClean="0"/>
              <a:t>Cases attributed to Injection Drug Users (IDU): </a:t>
            </a:r>
          </a:p>
          <a:p>
            <a:pPr marL="0" indent="0" eaLnBrk="1" fontAlgn="auto" hangingPunct="1">
              <a:spcAft>
                <a:spcPts val="0"/>
              </a:spcAft>
              <a:buClr>
                <a:schemeClr val="accent3"/>
              </a:buClr>
              <a:buFont typeface="Wingdings 2" pitchFamily="18" charset="2"/>
              <a:buNone/>
              <a:defRPr/>
            </a:pPr>
            <a:endParaRPr lang="en-US" sz="2800" dirty="0" smtClean="0"/>
          </a:p>
          <a:p>
            <a:pPr marL="640080" lvl="1" indent="-246888" eaLnBrk="1" fontAlgn="auto" hangingPunct="1">
              <a:spcAft>
                <a:spcPts val="0"/>
              </a:spcAft>
              <a:buFontTx/>
              <a:buChar char="•"/>
              <a:defRPr/>
            </a:pPr>
            <a:r>
              <a:rPr lang="en-US" sz="3200" dirty="0"/>
              <a:t>	</a:t>
            </a:r>
            <a:r>
              <a:rPr lang="en-US" dirty="0" smtClean="0"/>
              <a:t>All reported cases through 2008  </a:t>
            </a:r>
            <a:r>
              <a:rPr lang="en-US" dirty="0"/>
              <a:t>= </a:t>
            </a:r>
            <a:r>
              <a:rPr lang="en-US" dirty="0" smtClean="0"/>
              <a:t>17%</a:t>
            </a:r>
            <a:endParaRPr lang="en-US" dirty="0"/>
          </a:p>
          <a:p>
            <a:pPr marL="640080" lvl="1" indent="-246888" eaLnBrk="1" fontAlgn="auto" hangingPunct="1">
              <a:spcAft>
                <a:spcPts val="0"/>
              </a:spcAft>
              <a:buFontTx/>
              <a:buChar char="•"/>
              <a:defRPr/>
            </a:pPr>
            <a:r>
              <a:rPr lang="en-US" dirty="0"/>
              <a:t>	</a:t>
            </a:r>
            <a:r>
              <a:rPr lang="en-US" b="1" dirty="0" smtClean="0"/>
              <a:t>New</a:t>
            </a:r>
            <a:r>
              <a:rPr lang="en-US" dirty="0" smtClean="0"/>
              <a:t> cases in 2009 = 9%</a:t>
            </a:r>
          </a:p>
          <a:p>
            <a:pPr marL="393192" lvl="1" indent="0" eaLnBrk="1" fontAlgn="auto" hangingPunct="1">
              <a:spcAft>
                <a:spcPts val="0"/>
              </a:spcAft>
              <a:buFont typeface="Wingdings 2"/>
              <a:buNone/>
              <a:defRPr/>
            </a:pPr>
            <a:endParaRPr lang="en-US" dirty="0" smtClean="0"/>
          </a:p>
          <a:p>
            <a:pPr marL="393192" lvl="1" indent="0" eaLnBrk="1" fontAlgn="auto" hangingPunct="1">
              <a:spcAft>
                <a:spcPts val="0"/>
              </a:spcAft>
              <a:buFont typeface="Wingdings 2"/>
              <a:buNone/>
              <a:defRPr/>
            </a:pPr>
            <a:r>
              <a:rPr lang="en-US" dirty="0" smtClean="0"/>
              <a:t>Overall trend toward decrease in IDU-related cases because of effective interventions to stop transmissions</a:t>
            </a:r>
          </a:p>
          <a:p>
            <a:pPr marL="393192" lvl="1" indent="0" eaLnBrk="1" fontAlgn="auto" hangingPunct="1">
              <a:spcAft>
                <a:spcPts val="0"/>
              </a:spcAft>
              <a:buFont typeface="Wingdings 2"/>
              <a:buNone/>
              <a:defRPr/>
            </a:pPr>
            <a:endParaRPr lang="en-US" dirty="0" smtClean="0"/>
          </a:p>
          <a:p>
            <a:pPr marL="640080" lvl="1" indent="-246888" algn="r" eaLnBrk="1" fontAlgn="auto" hangingPunct="1">
              <a:spcAft>
                <a:spcPts val="0"/>
              </a:spcAft>
              <a:buFont typeface="Wingdings" pitchFamily="2" charset="2"/>
              <a:buNone/>
              <a:defRPr/>
            </a:pPr>
            <a:endParaRPr lang="en-US" sz="2000" dirty="0"/>
          </a:p>
          <a:p>
            <a:pPr marL="640080" lvl="1" indent="-246888" algn="r" eaLnBrk="1" fontAlgn="auto" hangingPunct="1">
              <a:spcAft>
                <a:spcPts val="0"/>
              </a:spcAft>
              <a:buFont typeface="Wingdings" pitchFamily="2" charset="2"/>
              <a:buNone/>
              <a:defRPr/>
            </a:pPr>
            <a:r>
              <a:rPr lang="en-US" sz="1600" dirty="0" smtClean="0"/>
              <a:t>CDCP, Atlanta; HIV/AIDS </a:t>
            </a:r>
            <a:r>
              <a:rPr lang="en-US" sz="1600" dirty="0"/>
              <a:t>Surveillance Report, </a:t>
            </a:r>
            <a:r>
              <a:rPr lang="en-US" sz="1600" dirty="0" smtClean="0"/>
              <a:t>2012 (22)</a:t>
            </a:r>
          </a:p>
          <a:p>
            <a:pPr marL="640080" lvl="1" indent="-246888" algn="r" eaLnBrk="1" fontAlgn="auto" hangingPunct="1">
              <a:spcAft>
                <a:spcPts val="0"/>
              </a:spcAft>
              <a:buFont typeface="Wingdings" pitchFamily="2" charset="2"/>
              <a:buNone/>
              <a:defRPr/>
            </a:pPr>
            <a:endParaRPr lang="en-US" sz="1600" dirty="0"/>
          </a:p>
          <a:p>
            <a:pPr marL="640080" lvl="1" indent="-246888" algn="r" eaLnBrk="1" fontAlgn="auto" hangingPunct="1">
              <a:spcAft>
                <a:spcPts val="0"/>
              </a:spcAft>
              <a:buFont typeface="Wingdings" pitchFamily="2" charset="2"/>
              <a:buNone/>
              <a:defRPr/>
            </a:pPr>
            <a:endParaRPr lang="en-U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6"/>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Opioids</a:t>
            </a:r>
            <a:r>
              <a:rPr lang="en-US" dirty="0" smtClean="0"/>
              <a:t>: Shocking Facts</a:t>
            </a:r>
            <a:endParaRPr lang="en-US" dirty="0"/>
          </a:p>
        </p:txBody>
      </p:sp>
      <p:sp>
        <p:nvSpPr>
          <p:cNvPr id="3" name="Content Placeholder 2"/>
          <p:cNvSpPr>
            <a:spLocks noGrp="1"/>
          </p:cNvSpPr>
          <p:nvPr>
            <p:ph sz="quarter" idx="1"/>
          </p:nvPr>
        </p:nvSpPr>
        <p:spPr>
          <a:xfrm>
            <a:off x="457200" y="1371600"/>
            <a:ext cx="7696200" cy="5257800"/>
          </a:xfrm>
        </p:spPr>
        <p:txBody>
          <a:bodyPr>
            <a:normAutofit fontScale="92500" lnSpcReduction="20000"/>
          </a:bodyPr>
          <a:lstStyle/>
          <a:p>
            <a:pPr marL="274320" indent="-274320" eaLnBrk="1" fontAlgn="auto" hangingPunct="1">
              <a:spcAft>
                <a:spcPts val="0"/>
              </a:spcAft>
              <a:buFont typeface="Wingdings"/>
              <a:buChar char=""/>
              <a:defRPr/>
            </a:pPr>
            <a:endParaRPr lang="en-US" dirty="0" smtClean="0"/>
          </a:p>
          <a:p>
            <a:pPr marL="274320" indent="-274320" eaLnBrk="1" fontAlgn="auto" hangingPunct="1">
              <a:spcAft>
                <a:spcPts val="0"/>
              </a:spcAft>
              <a:buFont typeface="Wingdings"/>
              <a:buChar char=""/>
              <a:defRPr/>
            </a:pPr>
            <a:r>
              <a:rPr lang="en-US" dirty="0" smtClean="0"/>
              <a:t>Dependence/abuse of pain relievers ranked second (after marijuana) among illicit drug use in the U.S.</a:t>
            </a:r>
          </a:p>
          <a:p>
            <a:pPr marL="274320" indent="-274320" eaLnBrk="1" fontAlgn="auto" hangingPunct="1">
              <a:spcAft>
                <a:spcPts val="0"/>
              </a:spcAft>
              <a:buFont typeface="Wingdings"/>
              <a:buNone/>
              <a:defRPr/>
            </a:pPr>
            <a:endParaRPr lang="en-US" dirty="0" smtClean="0"/>
          </a:p>
          <a:p>
            <a:pPr marL="274320" indent="-274320" eaLnBrk="1" fontAlgn="auto" hangingPunct="1">
              <a:spcAft>
                <a:spcPts val="0"/>
              </a:spcAft>
              <a:buFont typeface="Wingdings"/>
              <a:buChar char=""/>
              <a:defRPr/>
            </a:pPr>
            <a:r>
              <a:rPr lang="en-US" dirty="0" smtClean="0"/>
              <a:t>Prescription </a:t>
            </a:r>
            <a:r>
              <a:rPr lang="en-US" dirty="0" err="1" smtClean="0"/>
              <a:t>opioid</a:t>
            </a:r>
            <a:r>
              <a:rPr lang="en-US" dirty="0" smtClean="0"/>
              <a:t> abuse may be proportional to the number of </a:t>
            </a:r>
            <a:r>
              <a:rPr lang="en-US" dirty="0" err="1" smtClean="0"/>
              <a:t>opioid</a:t>
            </a:r>
            <a:r>
              <a:rPr lang="en-US" dirty="0" smtClean="0"/>
              <a:t> prescriptions written.</a:t>
            </a:r>
            <a:r>
              <a:rPr lang="en-US" baseline="30000" dirty="0" smtClean="0"/>
              <a:t>1 </a:t>
            </a:r>
          </a:p>
          <a:p>
            <a:pPr marL="274320" indent="-274320" eaLnBrk="1" fontAlgn="auto" hangingPunct="1">
              <a:spcAft>
                <a:spcPts val="0"/>
              </a:spcAft>
              <a:buFont typeface="Wingdings"/>
              <a:buNone/>
              <a:defRPr/>
            </a:pPr>
            <a:endParaRPr lang="en-US" baseline="30000" dirty="0" smtClean="0"/>
          </a:p>
          <a:p>
            <a:pPr marL="274320" indent="-274320" eaLnBrk="1" fontAlgn="auto" hangingPunct="1">
              <a:spcAft>
                <a:spcPts val="0"/>
              </a:spcAft>
              <a:buFont typeface="Wingdings"/>
              <a:buChar char=""/>
              <a:defRPr/>
            </a:pPr>
            <a:r>
              <a:rPr lang="en-US" dirty="0" smtClean="0"/>
              <a:t> “[B]</a:t>
            </a:r>
            <a:r>
              <a:rPr lang="en-US" dirty="0" err="1" smtClean="0"/>
              <a:t>etween</a:t>
            </a:r>
            <a:r>
              <a:rPr lang="en-US" dirty="0" smtClean="0"/>
              <a:t> 2004 and 2008, emergency department visits involving </a:t>
            </a:r>
            <a:r>
              <a:rPr lang="en-US" dirty="0" err="1" smtClean="0"/>
              <a:t>oxycodone</a:t>
            </a:r>
            <a:r>
              <a:rPr lang="en-US" dirty="0" smtClean="0"/>
              <a:t>, </a:t>
            </a:r>
            <a:r>
              <a:rPr lang="en-US" dirty="0" err="1" smtClean="0"/>
              <a:t>hydrocodone</a:t>
            </a:r>
            <a:r>
              <a:rPr lang="en-US" dirty="0" smtClean="0"/>
              <a:t>, and methadone increased 152%, 123%, and 73%, respectively.”</a:t>
            </a:r>
            <a:r>
              <a:rPr lang="en-US" baseline="30000" dirty="0" smtClean="0"/>
              <a:t>2 </a:t>
            </a:r>
          </a:p>
          <a:p>
            <a:pPr marL="274320" indent="-274320" eaLnBrk="1" fontAlgn="auto" hangingPunct="1">
              <a:spcAft>
                <a:spcPts val="0"/>
              </a:spcAft>
              <a:buFont typeface="Wingdings"/>
              <a:buNone/>
              <a:defRPr/>
            </a:pPr>
            <a:endParaRPr lang="en-US" baseline="30000" dirty="0" smtClean="0"/>
          </a:p>
          <a:p>
            <a:pPr marL="274320" indent="-274320" eaLnBrk="1" fontAlgn="auto" hangingPunct="1">
              <a:spcAft>
                <a:spcPts val="0"/>
              </a:spcAft>
              <a:buFont typeface="Wingdings"/>
              <a:buChar char=""/>
              <a:defRPr/>
            </a:pPr>
            <a:r>
              <a:rPr lang="en-US" dirty="0" smtClean="0"/>
              <a:t>Mortality among illicit </a:t>
            </a:r>
            <a:r>
              <a:rPr lang="en-US" dirty="0" err="1" smtClean="0"/>
              <a:t>opioid</a:t>
            </a:r>
            <a:r>
              <a:rPr lang="en-US" dirty="0" smtClean="0"/>
              <a:t> users has been estimated at 13 times that of general population. </a:t>
            </a:r>
          </a:p>
          <a:p>
            <a:pPr marL="274320" indent="-274320" eaLnBrk="1" fontAlgn="auto" hangingPunct="1">
              <a:spcAft>
                <a:spcPts val="0"/>
              </a:spcAft>
              <a:buFont typeface="Wingdings"/>
              <a:buNone/>
              <a:defRPr/>
            </a:pPr>
            <a:endParaRPr lang="en-US" dirty="0" smtClean="0"/>
          </a:p>
          <a:p>
            <a:pPr marL="274320" indent="-274320" eaLnBrk="1" fontAlgn="auto" hangingPunct="1">
              <a:spcAft>
                <a:spcPts val="0"/>
              </a:spcAft>
              <a:buFont typeface="Wingdings"/>
              <a:buNone/>
              <a:defRPr/>
            </a:pPr>
            <a:r>
              <a:rPr lang="en-US" sz="1200" dirty="0" smtClean="0"/>
              <a:t>1. </a:t>
            </a:r>
            <a:r>
              <a:rPr lang="en-US" sz="1200" dirty="0" err="1" smtClean="0"/>
              <a:t>Lum</a:t>
            </a:r>
            <a:r>
              <a:rPr lang="en-US" sz="1200" dirty="0" smtClean="0"/>
              <a:t> P, Little S, </a:t>
            </a:r>
            <a:r>
              <a:rPr lang="en-US" sz="1200" dirty="0" err="1" smtClean="0"/>
              <a:t>Botsko</a:t>
            </a:r>
            <a:r>
              <a:rPr lang="en-US" sz="1200" dirty="0" smtClean="0"/>
              <a:t> M, et al. </a:t>
            </a:r>
            <a:r>
              <a:rPr lang="en-US" sz="1200" dirty="0" err="1" smtClean="0"/>
              <a:t>Opioid</a:t>
            </a:r>
            <a:r>
              <a:rPr lang="en-US" sz="1200" dirty="0" smtClean="0"/>
              <a:t>-prescribing practices and provider confidence recognizing </a:t>
            </a:r>
            <a:r>
              <a:rPr lang="en-US" sz="1200" dirty="0" err="1" smtClean="0"/>
              <a:t>opioid</a:t>
            </a:r>
            <a:r>
              <a:rPr lang="en-US" sz="1200" dirty="0" smtClean="0"/>
              <a:t> analgesic abuse in HIV primary care settings. </a:t>
            </a:r>
            <a:r>
              <a:rPr lang="en-US" sz="1200" i="1" dirty="0" smtClean="0"/>
              <a:t>JAIDS</a:t>
            </a:r>
            <a:r>
              <a:rPr lang="en-US" sz="1200" dirty="0" smtClean="0"/>
              <a:t>. 2011; 56(</a:t>
            </a:r>
            <a:r>
              <a:rPr lang="en-US" sz="1200" dirty="0" err="1" smtClean="0"/>
              <a:t>Suppl</a:t>
            </a:r>
            <a:r>
              <a:rPr lang="en-US" sz="1200" dirty="0" smtClean="0"/>
              <a:t> 4): S91-7.</a:t>
            </a:r>
          </a:p>
          <a:p>
            <a:pPr marL="274320" indent="-274320" eaLnBrk="1" fontAlgn="auto" hangingPunct="1">
              <a:spcAft>
                <a:spcPts val="0"/>
              </a:spcAft>
              <a:buFont typeface="Wingdings"/>
              <a:buNone/>
              <a:defRPr/>
            </a:pPr>
            <a:r>
              <a:rPr lang="en-US" sz="1200" dirty="0" smtClean="0"/>
              <a:t>2. </a:t>
            </a:r>
            <a:r>
              <a:rPr lang="en-US" sz="1200" dirty="0" err="1" smtClean="0"/>
              <a:t>Lum</a:t>
            </a:r>
            <a:r>
              <a:rPr lang="en-US" sz="1200" dirty="0" smtClean="0"/>
              <a:t> P, Tulsky JP. The medical management of </a:t>
            </a:r>
            <a:r>
              <a:rPr lang="en-US" sz="1200" dirty="0" err="1" smtClean="0"/>
              <a:t>opioid</a:t>
            </a:r>
            <a:r>
              <a:rPr lang="en-US" sz="1200" dirty="0" smtClean="0"/>
              <a:t> dependence in HIV primary care settings. </a:t>
            </a:r>
            <a:r>
              <a:rPr lang="en-US" sz="1200" i="1" dirty="0" smtClean="0"/>
              <a:t>Current HIV/AIDS Reports</a:t>
            </a:r>
            <a:r>
              <a:rPr lang="en-US" sz="1200" dirty="0" smtClean="0"/>
              <a:t>. 2006; 3(4): 185-94.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609600"/>
            <a:ext cx="8229600" cy="1143000"/>
          </a:xfrm>
        </p:spPr>
        <p:txBody>
          <a:bodyPr/>
          <a:lstStyle/>
          <a:p>
            <a:pPr eaLnBrk="1" hangingPunct="1"/>
            <a:r>
              <a:rPr lang="en-US" sz="3600" b="1" smtClean="0"/>
              <a:t/>
            </a:r>
            <a:br>
              <a:rPr lang="en-US" sz="3600" b="1" smtClean="0"/>
            </a:br>
            <a:r>
              <a:rPr lang="en-US" sz="3600" b="1" smtClean="0"/>
              <a:t>Q. Why bup/nx?</a:t>
            </a:r>
            <a:br>
              <a:rPr lang="en-US" sz="3600" b="1" smtClean="0"/>
            </a:br>
            <a:r>
              <a:rPr lang="en-US" sz="3600" b="1" smtClean="0"/>
              <a:t>	A.  The opioid treatment gap	</a:t>
            </a:r>
            <a:endParaRPr lang="en-US" sz="3600" smtClean="0">
              <a:solidFill>
                <a:srgbClr val="FF0000"/>
              </a:solidFill>
            </a:endParaRPr>
          </a:p>
        </p:txBody>
      </p:sp>
      <p:sp>
        <p:nvSpPr>
          <p:cNvPr id="10243" name="Rectangle 3"/>
          <p:cNvSpPr>
            <a:spLocks noGrp="1" noChangeArrowheads="1"/>
          </p:cNvSpPr>
          <p:nvPr>
            <p:ph idx="1"/>
          </p:nvPr>
        </p:nvSpPr>
        <p:spPr>
          <a:xfrm>
            <a:off x="457200" y="1600200"/>
            <a:ext cx="8229600" cy="4876800"/>
          </a:xfrm>
        </p:spPr>
        <p:txBody>
          <a:bodyPr/>
          <a:lstStyle/>
          <a:p>
            <a:pPr eaLnBrk="1" hangingPunct="1">
              <a:lnSpc>
                <a:spcPct val="90000"/>
              </a:lnSpc>
              <a:defRPr/>
            </a:pPr>
            <a:endParaRPr lang="en-US" sz="2800" dirty="0" smtClean="0"/>
          </a:p>
          <a:p>
            <a:pPr eaLnBrk="1" hangingPunct="1">
              <a:lnSpc>
                <a:spcPct val="90000"/>
              </a:lnSpc>
              <a:defRPr/>
            </a:pPr>
            <a:r>
              <a:rPr lang="en-US" sz="2800" dirty="0"/>
              <a:t>I</a:t>
            </a:r>
            <a:r>
              <a:rPr lang="en-US" sz="2800" dirty="0" smtClean="0"/>
              <a:t>n 2006 NSDUH estimated 323,000 heroin dependent persons in the US</a:t>
            </a:r>
          </a:p>
          <a:p>
            <a:pPr eaLnBrk="1" hangingPunct="1">
              <a:lnSpc>
                <a:spcPct val="90000"/>
              </a:lnSpc>
              <a:defRPr/>
            </a:pPr>
            <a:endParaRPr lang="en-US" sz="2800" dirty="0"/>
          </a:p>
          <a:p>
            <a:pPr eaLnBrk="1" hangingPunct="1">
              <a:lnSpc>
                <a:spcPct val="90000"/>
              </a:lnSpc>
              <a:defRPr/>
            </a:pPr>
            <a:r>
              <a:rPr lang="en-US" sz="2800" dirty="0" smtClean="0"/>
              <a:t>In 2009  the gap between those </a:t>
            </a:r>
            <a:r>
              <a:rPr lang="en-US" sz="2800" i="1" dirty="0" smtClean="0"/>
              <a:t>needing</a:t>
            </a:r>
            <a:r>
              <a:rPr lang="en-US" sz="2800" dirty="0" smtClean="0"/>
              <a:t> opioid treatment and those </a:t>
            </a:r>
            <a:r>
              <a:rPr lang="en-US" sz="2800" i="1" dirty="0" smtClean="0"/>
              <a:t>getting</a:t>
            </a:r>
            <a:r>
              <a:rPr lang="en-US" sz="2800" dirty="0" smtClean="0"/>
              <a:t> treatment was over 600,000 persons*</a:t>
            </a:r>
          </a:p>
          <a:p>
            <a:pPr eaLnBrk="1" hangingPunct="1">
              <a:lnSpc>
                <a:spcPct val="90000"/>
              </a:lnSpc>
              <a:defRPr/>
            </a:pPr>
            <a:endParaRPr lang="en-US" sz="2800" dirty="0">
              <a:solidFill>
                <a:srgbClr val="FF0000"/>
              </a:solidFill>
            </a:endParaRPr>
          </a:p>
          <a:p>
            <a:pPr eaLnBrk="1" hangingPunct="1">
              <a:lnSpc>
                <a:spcPct val="90000"/>
              </a:lnSpc>
              <a:defRPr/>
            </a:pPr>
            <a:r>
              <a:rPr lang="en-US" sz="2800" dirty="0" smtClean="0"/>
              <a:t>5 states with no methadone programs</a:t>
            </a:r>
          </a:p>
          <a:p>
            <a:pPr marL="0" indent="0" algn="r" eaLnBrk="1" hangingPunct="1">
              <a:lnSpc>
                <a:spcPct val="90000"/>
              </a:lnSpc>
              <a:buFont typeface="Wingdings 2" pitchFamily="18" charset="2"/>
              <a:buNone/>
              <a:defRPr/>
            </a:pPr>
            <a:endParaRPr lang="en-US" sz="1800" dirty="0"/>
          </a:p>
          <a:p>
            <a:pPr marL="0" indent="0" algn="r" eaLnBrk="1" hangingPunct="1">
              <a:lnSpc>
                <a:spcPct val="90000"/>
              </a:lnSpc>
              <a:buFont typeface="Wingdings 2" pitchFamily="18" charset="2"/>
              <a:buNone/>
              <a:defRPr/>
            </a:pPr>
            <a:r>
              <a:rPr lang="en-US" sz="1800" dirty="0" smtClean="0"/>
              <a:t>*Buprenorphine Q&amp;A :NIDA/NIH May, 2009</a:t>
            </a:r>
          </a:p>
          <a:p>
            <a:pPr marL="0" indent="0" algn="r" eaLnBrk="1" hangingPunct="1">
              <a:lnSpc>
                <a:spcPct val="90000"/>
              </a:lnSpc>
              <a:buFont typeface="Wingdings 2" pitchFamily="18" charset="2"/>
              <a:buNone/>
              <a:defRPr/>
            </a:pPr>
            <a:r>
              <a:rPr lang="en-US" sz="1800" dirty="0" smtClean="0"/>
              <a:t>http://archives.drugabuse.gov/bupupdate.html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609600"/>
            <a:ext cx="8229600" cy="990600"/>
          </a:xfrm>
        </p:spPr>
        <p:txBody>
          <a:bodyPr/>
          <a:lstStyle/>
          <a:p>
            <a:pPr eaLnBrk="1" hangingPunct="1"/>
            <a:r>
              <a:rPr lang="en-US" sz="3600" b="1" smtClean="0"/>
              <a:t/>
            </a:r>
            <a:br>
              <a:rPr lang="en-US" sz="3600" b="1" smtClean="0"/>
            </a:br>
            <a:r>
              <a:rPr lang="en-US" sz="3600" b="1" smtClean="0"/>
              <a:t>Q. Why bup/nx?</a:t>
            </a:r>
            <a:br>
              <a:rPr lang="en-US" sz="3600" b="1" smtClean="0"/>
            </a:br>
            <a:r>
              <a:rPr lang="en-US" sz="3600" b="1" smtClean="0"/>
              <a:t>	A.  Patient safety and preference	</a:t>
            </a:r>
            <a:endParaRPr lang="en-US" sz="3600" smtClean="0">
              <a:solidFill>
                <a:srgbClr val="FF0000"/>
              </a:solidFill>
            </a:endParaRPr>
          </a:p>
        </p:txBody>
      </p:sp>
      <p:sp>
        <p:nvSpPr>
          <p:cNvPr id="10243" name="Rectangle 3"/>
          <p:cNvSpPr>
            <a:spLocks noGrp="1" noChangeArrowheads="1"/>
          </p:cNvSpPr>
          <p:nvPr>
            <p:ph idx="1"/>
          </p:nvPr>
        </p:nvSpPr>
        <p:spPr>
          <a:xfrm>
            <a:off x="457200" y="1600200"/>
            <a:ext cx="8229600" cy="4876800"/>
          </a:xfrm>
        </p:spPr>
        <p:txBody>
          <a:bodyPr/>
          <a:lstStyle/>
          <a:p>
            <a:pPr eaLnBrk="1" hangingPunct="1">
              <a:lnSpc>
                <a:spcPct val="90000"/>
              </a:lnSpc>
              <a:defRPr/>
            </a:pPr>
            <a:r>
              <a:rPr lang="en-US" sz="2800" dirty="0" smtClean="0"/>
              <a:t>Less arrhythmia risks through </a:t>
            </a:r>
            <a:r>
              <a:rPr lang="en-US" sz="2800" dirty="0" err="1" smtClean="0"/>
              <a:t>QTc</a:t>
            </a:r>
            <a:r>
              <a:rPr lang="en-US" sz="2800" dirty="0" smtClean="0"/>
              <a:t> prolongation with </a:t>
            </a:r>
            <a:r>
              <a:rPr lang="en-US" sz="2800" dirty="0" err="1" smtClean="0"/>
              <a:t>bup</a:t>
            </a:r>
            <a:r>
              <a:rPr lang="en-US" sz="2800" dirty="0" smtClean="0"/>
              <a:t>/</a:t>
            </a:r>
            <a:r>
              <a:rPr lang="en-US" sz="2800" dirty="0" err="1" smtClean="0"/>
              <a:t>nx</a:t>
            </a:r>
            <a:r>
              <a:rPr lang="en-US" sz="2800" dirty="0" smtClean="0"/>
              <a:t> compared to methadone</a:t>
            </a:r>
          </a:p>
          <a:p>
            <a:pPr eaLnBrk="1" hangingPunct="1">
              <a:lnSpc>
                <a:spcPct val="90000"/>
              </a:lnSpc>
              <a:defRPr/>
            </a:pPr>
            <a:endParaRPr lang="en-US" sz="2800" dirty="0"/>
          </a:p>
          <a:p>
            <a:pPr eaLnBrk="1" hangingPunct="1">
              <a:lnSpc>
                <a:spcPct val="90000"/>
              </a:lnSpc>
              <a:defRPr/>
            </a:pPr>
            <a:r>
              <a:rPr lang="en-US" sz="2800" dirty="0" smtClean="0"/>
              <a:t>Trend of interactions are to lower </a:t>
            </a:r>
            <a:r>
              <a:rPr lang="en-US" sz="2800" dirty="0" err="1" smtClean="0"/>
              <a:t>bup</a:t>
            </a:r>
            <a:r>
              <a:rPr lang="en-US" sz="2800" dirty="0" smtClean="0"/>
              <a:t>/</a:t>
            </a:r>
            <a:r>
              <a:rPr lang="en-US" sz="2800" dirty="0" err="1" smtClean="0"/>
              <a:t>nx</a:t>
            </a:r>
            <a:r>
              <a:rPr lang="en-US" sz="2800" dirty="0" smtClean="0"/>
              <a:t> which can be addressed with dose adjustment. </a:t>
            </a:r>
          </a:p>
          <a:p>
            <a:pPr eaLnBrk="1" hangingPunct="1">
              <a:lnSpc>
                <a:spcPct val="90000"/>
              </a:lnSpc>
              <a:defRPr/>
            </a:pPr>
            <a:endParaRPr lang="en-US" sz="2800" dirty="0">
              <a:solidFill>
                <a:srgbClr val="FF0000"/>
              </a:solidFill>
            </a:endParaRPr>
          </a:p>
          <a:p>
            <a:pPr eaLnBrk="1" hangingPunct="1">
              <a:lnSpc>
                <a:spcPct val="90000"/>
              </a:lnSpc>
              <a:defRPr/>
            </a:pPr>
            <a:r>
              <a:rPr lang="en-US" sz="2800" dirty="0" smtClean="0"/>
              <a:t>Less sedation, less restrictions than methadone</a:t>
            </a:r>
          </a:p>
          <a:p>
            <a:pPr eaLnBrk="1" hangingPunct="1">
              <a:lnSpc>
                <a:spcPct val="90000"/>
              </a:lnSpc>
              <a:defRPr/>
            </a:pPr>
            <a:endParaRPr lang="en-US" sz="2800" dirty="0"/>
          </a:p>
          <a:p>
            <a:pPr eaLnBrk="1" hangingPunct="1">
              <a:lnSpc>
                <a:spcPct val="90000"/>
              </a:lnSpc>
              <a:defRPr/>
            </a:pPr>
            <a:r>
              <a:rPr lang="en-US" sz="2800" dirty="0" smtClean="0"/>
              <a:t>Comprehensive care from primary provider</a:t>
            </a:r>
          </a:p>
          <a:p>
            <a:pPr marL="0" indent="0" algn="r" eaLnBrk="1" hangingPunct="1">
              <a:lnSpc>
                <a:spcPct val="90000"/>
              </a:lnSpc>
              <a:buFont typeface="Wingdings 2" pitchFamily="18" charset="2"/>
              <a:buNone/>
              <a:defRPr/>
            </a:pPr>
            <a:endParaRPr lang="en-US" sz="1800" dirty="0"/>
          </a:p>
          <a:p>
            <a:pPr marL="0" indent="0" algn="r" eaLnBrk="1" hangingPunct="1">
              <a:lnSpc>
                <a:spcPct val="90000"/>
              </a:lnSpc>
              <a:buFont typeface="Wingdings 2" pitchFamily="18" charset="2"/>
              <a:buNone/>
              <a:defRPr/>
            </a:pPr>
            <a:r>
              <a:rPr lang="en-US" sz="1800" dirty="0" smtClean="0"/>
              <a:t>AIDS Monograph, 2012  BHIVEs Investigators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609600"/>
            <a:ext cx="8229600" cy="990600"/>
          </a:xfrm>
        </p:spPr>
        <p:txBody>
          <a:bodyPr/>
          <a:lstStyle/>
          <a:p>
            <a:pPr eaLnBrk="1" hangingPunct="1"/>
            <a:r>
              <a:rPr lang="en-US" sz="3600" b="1" smtClean="0"/>
              <a:t/>
            </a:r>
            <a:br>
              <a:rPr lang="en-US" sz="3600" b="1" smtClean="0"/>
            </a:br>
            <a:r>
              <a:rPr lang="en-US" sz="3600" b="1" smtClean="0"/>
              <a:t>Q. Why bup/nx?</a:t>
            </a:r>
            <a:br>
              <a:rPr lang="en-US" sz="3600" b="1" smtClean="0"/>
            </a:br>
            <a:r>
              <a:rPr lang="en-US" sz="3600" b="1" smtClean="0"/>
              <a:t>	A.  Provider perspective	</a:t>
            </a:r>
            <a:endParaRPr lang="en-US" sz="3600" smtClean="0">
              <a:solidFill>
                <a:srgbClr val="FF0000"/>
              </a:solidFill>
            </a:endParaRPr>
          </a:p>
        </p:txBody>
      </p:sp>
      <p:sp>
        <p:nvSpPr>
          <p:cNvPr id="10243" name="Rectangle 3"/>
          <p:cNvSpPr>
            <a:spLocks noGrp="1" noChangeArrowheads="1"/>
          </p:cNvSpPr>
          <p:nvPr>
            <p:ph idx="1"/>
          </p:nvPr>
        </p:nvSpPr>
        <p:spPr>
          <a:xfrm>
            <a:off x="457200" y="1600200"/>
            <a:ext cx="8229600" cy="4876800"/>
          </a:xfrm>
        </p:spPr>
        <p:txBody>
          <a:bodyPr/>
          <a:lstStyle/>
          <a:p>
            <a:pPr eaLnBrk="1" hangingPunct="1">
              <a:lnSpc>
                <a:spcPct val="90000"/>
              </a:lnSpc>
              <a:defRPr/>
            </a:pPr>
            <a:r>
              <a:rPr lang="en-US" sz="2800" dirty="0" smtClean="0"/>
              <a:t>Wanted to address important factor in HIV care </a:t>
            </a:r>
          </a:p>
          <a:p>
            <a:pPr lvl="1" eaLnBrk="1" hangingPunct="1">
              <a:lnSpc>
                <a:spcPct val="90000"/>
              </a:lnSpc>
              <a:defRPr/>
            </a:pPr>
            <a:r>
              <a:rPr lang="en-US" dirty="0" smtClean="0"/>
              <a:t>Monitor drug use</a:t>
            </a:r>
          </a:p>
          <a:p>
            <a:pPr lvl="1" eaLnBrk="1" hangingPunct="1">
              <a:lnSpc>
                <a:spcPct val="90000"/>
              </a:lnSpc>
              <a:defRPr/>
            </a:pPr>
            <a:r>
              <a:rPr lang="en-US" dirty="0" smtClean="0"/>
              <a:t>Address barrier to adherence</a:t>
            </a:r>
          </a:p>
          <a:p>
            <a:pPr eaLnBrk="1" hangingPunct="1">
              <a:lnSpc>
                <a:spcPct val="90000"/>
              </a:lnSpc>
              <a:defRPr/>
            </a:pPr>
            <a:endParaRPr lang="en-US" sz="2800" dirty="0"/>
          </a:p>
          <a:p>
            <a:pPr eaLnBrk="1" hangingPunct="1">
              <a:lnSpc>
                <a:spcPct val="90000"/>
              </a:lnSpc>
              <a:defRPr/>
            </a:pPr>
            <a:r>
              <a:rPr lang="en-US" sz="2800" dirty="0" smtClean="0"/>
              <a:t>Take advantage of good patient-provider relationship</a:t>
            </a:r>
          </a:p>
          <a:p>
            <a:pPr eaLnBrk="1" hangingPunct="1">
              <a:lnSpc>
                <a:spcPct val="90000"/>
              </a:lnSpc>
              <a:defRPr/>
            </a:pPr>
            <a:endParaRPr lang="en-US" sz="2800" dirty="0">
              <a:solidFill>
                <a:srgbClr val="FF0000"/>
              </a:solidFill>
            </a:endParaRPr>
          </a:p>
          <a:p>
            <a:pPr eaLnBrk="1" hangingPunct="1">
              <a:lnSpc>
                <a:spcPct val="90000"/>
              </a:lnSpc>
              <a:defRPr/>
            </a:pPr>
            <a:r>
              <a:rPr lang="en-US" sz="2800" dirty="0" smtClean="0"/>
              <a:t>Exciting/challenging new skill/service for providers and the health care system</a:t>
            </a:r>
            <a:endParaRPr lang="en-US" sz="2800" dirty="0"/>
          </a:p>
          <a:p>
            <a:pPr marL="0" indent="0" eaLnBrk="1" hangingPunct="1">
              <a:lnSpc>
                <a:spcPct val="90000"/>
              </a:lnSpc>
              <a:buFont typeface="Wingdings 2" pitchFamily="18" charset="2"/>
              <a:buNone/>
              <a:defRPr/>
            </a:pPr>
            <a:endParaRPr lang="en-US" sz="2800" dirty="0" smtClean="0"/>
          </a:p>
          <a:p>
            <a:pPr marL="0" indent="0" algn="r" eaLnBrk="1" hangingPunct="1">
              <a:lnSpc>
                <a:spcPct val="90000"/>
              </a:lnSpc>
              <a:buFont typeface="Wingdings 2" pitchFamily="18" charset="2"/>
              <a:buNone/>
              <a:defRPr/>
            </a:pPr>
            <a:r>
              <a:rPr lang="en-US" sz="1800" dirty="0" smtClean="0"/>
              <a:t>AIDS Monograph, 2012  BHIVEs Investigators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533400"/>
            <a:ext cx="8229600" cy="1295400"/>
          </a:xfrm>
        </p:spPr>
        <p:txBody>
          <a:bodyPr/>
          <a:lstStyle/>
          <a:p>
            <a:pPr eaLnBrk="1" hangingPunct="1"/>
            <a:r>
              <a:rPr lang="en-US" sz="4000" b="1" smtClean="0"/>
              <a:t>How to determine who is eligible? </a:t>
            </a:r>
            <a:br>
              <a:rPr lang="en-US" sz="4000" b="1" smtClean="0"/>
            </a:br>
            <a:r>
              <a:rPr lang="en-US" sz="3600" smtClean="0"/>
              <a:t>“OA screens eligible for bup/nx” </a:t>
            </a:r>
          </a:p>
        </p:txBody>
      </p:sp>
      <p:sp>
        <p:nvSpPr>
          <p:cNvPr id="562179" name="Rectangle 3"/>
          <p:cNvSpPr>
            <a:spLocks noGrp="1" noChangeArrowheads="1"/>
          </p:cNvSpPr>
          <p:nvPr>
            <p:ph idx="1"/>
          </p:nvPr>
        </p:nvSpPr>
        <p:spPr>
          <a:xfrm>
            <a:off x="457200" y="1828800"/>
            <a:ext cx="8229600" cy="4495800"/>
          </a:xfrm>
        </p:spPr>
        <p:txBody>
          <a:bodyPr>
            <a:normAutofit/>
          </a:bodyPr>
          <a:lstStyle/>
          <a:p>
            <a:pPr eaLnBrk="1" fontAlgn="auto" hangingPunct="1">
              <a:lnSpc>
                <a:spcPct val="90000"/>
              </a:lnSpc>
              <a:spcAft>
                <a:spcPts val="0"/>
              </a:spcAft>
              <a:buClr>
                <a:schemeClr val="accent3"/>
              </a:buClr>
              <a:defRPr/>
            </a:pPr>
            <a:endParaRPr lang="en-US" sz="2800" dirty="0" smtClean="0"/>
          </a:p>
          <a:p>
            <a:pPr eaLnBrk="1" fontAlgn="auto" hangingPunct="1">
              <a:lnSpc>
                <a:spcPct val="90000"/>
              </a:lnSpc>
              <a:spcAft>
                <a:spcPts val="0"/>
              </a:spcAft>
              <a:buClr>
                <a:schemeClr val="accent3"/>
              </a:buClr>
              <a:defRPr/>
            </a:pPr>
            <a:r>
              <a:rPr lang="en-US" sz="2800" dirty="0" smtClean="0"/>
              <a:t>Known opioid addicted patients approached by providers.   Soon some self referral. </a:t>
            </a:r>
          </a:p>
          <a:p>
            <a:pPr eaLnBrk="1" fontAlgn="auto" hangingPunct="1">
              <a:lnSpc>
                <a:spcPct val="90000"/>
              </a:lnSpc>
              <a:spcAft>
                <a:spcPts val="0"/>
              </a:spcAft>
              <a:buClr>
                <a:schemeClr val="accent3"/>
              </a:buClr>
              <a:defRPr/>
            </a:pPr>
            <a:endParaRPr lang="en-US" sz="2800" dirty="0"/>
          </a:p>
          <a:p>
            <a:pPr marL="274320" indent="-274320" eaLnBrk="1" fontAlgn="auto" hangingPunct="1">
              <a:lnSpc>
                <a:spcPct val="90000"/>
              </a:lnSpc>
              <a:spcAft>
                <a:spcPts val="0"/>
              </a:spcAft>
              <a:buClr>
                <a:schemeClr val="accent3"/>
              </a:buClr>
              <a:buFont typeface="Wingdings 2"/>
              <a:buChar char=""/>
              <a:defRPr/>
            </a:pPr>
            <a:r>
              <a:rPr lang="en-US" sz="2800" dirty="0" smtClean="0"/>
              <a:t>Social workers/nurse with addiction background screened patients with a protocol for:</a:t>
            </a:r>
            <a:endParaRPr lang="en-US" sz="2800" dirty="0"/>
          </a:p>
          <a:p>
            <a:pPr marL="274320" indent="-274320" eaLnBrk="1" fontAlgn="auto" hangingPunct="1">
              <a:lnSpc>
                <a:spcPct val="90000"/>
              </a:lnSpc>
              <a:spcAft>
                <a:spcPts val="0"/>
              </a:spcAft>
              <a:buClr>
                <a:schemeClr val="accent3"/>
              </a:buClr>
              <a:buFont typeface="Wingdings 2"/>
              <a:buChar char=""/>
              <a:defRPr/>
            </a:pPr>
            <a:endParaRPr lang="en-US" sz="2800" dirty="0" smtClean="0"/>
          </a:p>
          <a:p>
            <a:pPr marL="641033" lvl="1" indent="-274320" eaLnBrk="1" fontAlgn="auto" hangingPunct="1">
              <a:lnSpc>
                <a:spcPct val="90000"/>
              </a:lnSpc>
              <a:spcAft>
                <a:spcPts val="0"/>
              </a:spcAft>
              <a:buClr>
                <a:schemeClr val="accent3"/>
              </a:buClr>
              <a:buFont typeface="Wingdings 2"/>
              <a:buChar char=""/>
              <a:defRPr/>
            </a:pPr>
            <a:r>
              <a:rPr lang="en-US" dirty="0" err="1" smtClean="0"/>
              <a:t>Polysubstance</a:t>
            </a:r>
            <a:r>
              <a:rPr lang="en-US" dirty="0" smtClean="0"/>
              <a:t> use with </a:t>
            </a:r>
            <a:r>
              <a:rPr lang="en-US" dirty="0" err="1" smtClean="0"/>
              <a:t>benzos</a:t>
            </a:r>
            <a:r>
              <a:rPr lang="en-US" dirty="0" smtClean="0"/>
              <a:t> and ETOH</a:t>
            </a:r>
          </a:p>
          <a:p>
            <a:pPr marL="641033" lvl="1" indent="-274320" eaLnBrk="1" fontAlgn="auto" hangingPunct="1">
              <a:lnSpc>
                <a:spcPct val="90000"/>
              </a:lnSpc>
              <a:spcAft>
                <a:spcPts val="0"/>
              </a:spcAft>
              <a:buClr>
                <a:schemeClr val="accent3"/>
              </a:buClr>
              <a:buFont typeface="Wingdings 2"/>
              <a:buChar char=""/>
              <a:defRPr/>
            </a:pPr>
            <a:r>
              <a:rPr lang="en-US" dirty="0" smtClean="0"/>
              <a:t>Chronic opioid pain meds</a:t>
            </a:r>
          </a:p>
          <a:p>
            <a:pPr marL="641033" lvl="1" indent="-274320" eaLnBrk="1" fontAlgn="auto" hangingPunct="1">
              <a:lnSpc>
                <a:spcPct val="90000"/>
              </a:lnSpc>
              <a:spcAft>
                <a:spcPts val="0"/>
              </a:spcAft>
              <a:buClr>
                <a:schemeClr val="accent3"/>
              </a:buClr>
              <a:buFont typeface="Wingdings 2"/>
              <a:buChar char=""/>
              <a:defRPr/>
            </a:pPr>
            <a:r>
              <a:rPr lang="en-US" dirty="0" smtClean="0"/>
              <a:t>Need for more structure in drug treatment </a:t>
            </a:r>
          </a:p>
          <a:p>
            <a:pPr marL="641033" lvl="1" indent="-274320" eaLnBrk="1" fontAlgn="auto" hangingPunct="1">
              <a:lnSpc>
                <a:spcPct val="90000"/>
              </a:lnSpc>
              <a:spcAft>
                <a:spcPts val="0"/>
              </a:spcAft>
              <a:buClr>
                <a:schemeClr val="accent3"/>
              </a:buClr>
              <a:buFont typeface="Wingdings 2"/>
              <a:buChar char=""/>
              <a:defRPr/>
            </a:pPr>
            <a:endParaRPr lang="en-US" dirty="0" smtClean="0"/>
          </a:p>
          <a:p>
            <a:pPr marL="274320" indent="-274320" eaLnBrk="1" fontAlgn="auto" hangingPunct="1">
              <a:lnSpc>
                <a:spcPct val="90000"/>
              </a:lnSpc>
              <a:spcAft>
                <a:spcPts val="0"/>
              </a:spcAft>
              <a:buClr>
                <a:schemeClr val="accent3"/>
              </a:buClr>
              <a:buFont typeface="Wingdings 2"/>
              <a:buChar char=""/>
              <a:defRPr/>
            </a:pPr>
            <a:endParaRPr lang="en-US" sz="28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685800"/>
            <a:ext cx="8229600" cy="990600"/>
          </a:xfrm>
        </p:spPr>
        <p:txBody>
          <a:bodyPr/>
          <a:lstStyle/>
          <a:p>
            <a:pPr algn="ctr" eaLnBrk="1" hangingPunct="1"/>
            <a:r>
              <a:rPr lang="en-US" sz="4000" b="1" smtClean="0"/>
              <a:t>Drug-Drug Interactions? </a:t>
            </a:r>
            <a:br>
              <a:rPr lang="en-US" sz="4000" b="1" smtClean="0"/>
            </a:br>
            <a:r>
              <a:rPr lang="en-US" sz="2400" b="1" smtClean="0"/>
              <a:t>CYP3A4 Effects</a:t>
            </a:r>
            <a:endParaRPr lang="en-US" sz="4000" smtClean="0"/>
          </a:p>
        </p:txBody>
      </p:sp>
      <p:sp>
        <p:nvSpPr>
          <p:cNvPr id="562179" name="Rectangle 3"/>
          <p:cNvSpPr>
            <a:spLocks noGrp="1" noChangeArrowheads="1"/>
          </p:cNvSpPr>
          <p:nvPr>
            <p:ph idx="1"/>
          </p:nvPr>
        </p:nvSpPr>
        <p:spPr>
          <a:xfrm>
            <a:off x="457200" y="1600200"/>
            <a:ext cx="8229600" cy="4724400"/>
          </a:xfrm>
        </p:spPr>
        <p:txBody>
          <a:bodyPr>
            <a:normAutofit fontScale="92500" lnSpcReduction="10000"/>
          </a:bodyPr>
          <a:lstStyle/>
          <a:p>
            <a:pPr marL="0" indent="0" eaLnBrk="1" fontAlgn="auto" hangingPunct="1">
              <a:lnSpc>
                <a:spcPct val="90000"/>
              </a:lnSpc>
              <a:spcAft>
                <a:spcPts val="0"/>
              </a:spcAft>
              <a:buClr>
                <a:schemeClr val="accent3"/>
              </a:buClr>
              <a:buFont typeface="Wingdings 2"/>
              <a:buNone/>
              <a:defRPr/>
            </a:pPr>
            <a:endParaRPr lang="en-US" sz="2800" b="1" dirty="0" smtClean="0"/>
          </a:p>
          <a:p>
            <a:pPr eaLnBrk="1" fontAlgn="auto" hangingPunct="1">
              <a:lnSpc>
                <a:spcPct val="90000"/>
              </a:lnSpc>
              <a:spcAft>
                <a:spcPts val="0"/>
              </a:spcAft>
              <a:buClr>
                <a:schemeClr val="accent3"/>
              </a:buClr>
              <a:defRPr/>
            </a:pPr>
            <a:r>
              <a:rPr lang="en-US" sz="2800" dirty="0" smtClean="0"/>
              <a:t>Not a significant issue except for CNS active meds/drug used w/o close monitoring</a:t>
            </a:r>
          </a:p>
          <a:p>
            <a:pPr marL="0" indent="0" eaLnBrk="1" fontAlgn="auto" hangingPunct="1">
              <a:lnSpc>
                <a:spcPct val="90000"/>
              </a:lnSpc>
              <a:spcAft>
                <a:spcPts val="0"/>
              </a:spcAft>
              <a:buClr>
                <a:schemeClr val="accent3"/>
              </a:buClr>
              <a:buFont typeface="Wingdings 2" pitchFamily="18" charset="2"/>
              <a:buNone/>
              <a:defRPr/>
            </a:pPr>
            <a:endParaRPr lang="en-US" sz="2800" dirty="0"/>
          </a:p>
          <a:p>
            <a:pPr eaLnBrk="1" fontAlgn="auto" hangingPunct="1">
              <a:lnSpc>
                <a:spcPct val="90000"/>
              </a:lnSpc>
              <a:spcAft>
                <a:spcPts val="0"/>
              </a:spcAft>
              <a:buClr>
                <a:schemeClr val="accent3"/>
              </a:buClr>
              <a:defRPr/>
            </a:pPr>
            <a:r>
              <a:rPr lang="en-US" sz="2800" dirty="0"/>
              <a:t>M</a:t>
            </a:r>
            <a:r>
              <a:rPr lang="en-US" sz="2800" dirty="0" smtClean="0"/>
              <a:t>any drugs decrease the drug concentration of </a:t>
            </a:r>
            <a:r>
              <a:rPr lang="en-US" sz="2800" dirty="0" err="1" smtClean="0"/>
              <a:t>bup</a:t>
            </a:r>
            <a:r>
              <a:rPr lang="en-US" sz="2800" dirty="0" smtClean="0"/>
              <a:t>/</a:t>
            </a:r>
            <a:r>
              <a:rPr lang="en-US" sz="2800" dirty="0" err="1" smtClean="0"/>
              <a:t>nx</a:t>
            </a:r>
            <a:r>
              <a:rPr lang="en-US" sz="2800" dirty="0" smtClean="0"/>
              <a:t>, </a:t>
            </a:r>
          </a:p>
          <a:p>
            <a:pPr eaLnBrk="1" fontAlgn="auto" hangingPunct="1">
              <a:lnSpc>
                <a:spcPct val="90000"/>
              </a:lnSpc>
              <a:spcAft>
                <a:spcPts val="0"/>
              </a:spcAft>
              <a:buClr>
                <a:schemeClr val="accent3"/>
              </a:buClr>
              <a:defRPr/>
            </a:pPr>
            <a:endParaRPr lang="en-US" sz="2800" dirty="0" smtClean="0"/>
          </a:p>
          <a:p>
            <a:pPr lvl="1" eaLnBrk="1" fontAlgn="auto" hangingPunct="1">
              <a:lnSpc>
                <a:spcPct val="90000"/>
              </a:lnSpc>
              <a:spcAft>
                <a:spcPts val="0"/>
              </a:spcAft>
              <a:buClr>
                <a:schemeClr val="accent3"/>
              </a:buClr>
              <a:defRPr/>
            </a:pPr>
            <a:r>
              <a:rPr lang="en-US" sz="2800" dirty="0"/>
              <a:t>O</a:t>
            </a:r>
            <a:r>
              <a:rPr lang="en-US" sz="2800" dirty="0" smtClean="0"/>
              <a:t>n initial induction not really an issue </a:t>
            </a:r>
          </a:p>
          <a:p>
            <a:pPr lvl="1" eaLnBrk="1" fontAlgn="auto" hangingPunct="1">
              <a:lnSpc>
                <a:spcPct val="90000"/>
              </a:lnSpc>
              <a:spcAft>
                <a:spcPts val="0"/>
              </a:spcAft>
              <a:buClr>
                <a:schemeClr val="accent3"/>
              </a:buClr>
              <a:defRPr/>
            </a:pPr>
            <a:r>
              <a:rPr lang="en-US" sz="2800" dirty="0" smtClean="0"/>
              <a:t>Monitor for withdrawal with protease inhibitor drugs, some antibiotics (ex: rifampin, ciprofloxacin) </a:t>
            </a:r>
          </a:p>
          <a:p>
            <a:pPr eaLnBrk="1" fontAlgn="auto" hangingPunct="1">
              <a:lnSpc>
                <a:spcPct val="90000"/>
              </a:lnSpc>
              <a:spcAft>
                <a:spcPts val="0"/>
              </a:spcAft>
              <a:buClr>
                <a:schemeClr val="accent3"/>
              </a:buClr>
              <a:defRPr/>
            </a:pPr>
            <a:endParaRPr lang="en-US" sz="2800" dirty="0"/>
          </a:p>
          <a:p>
            <a:pPr marL="0" indent="0" eaLnBrk="1" fontAlgn="auto" hangingPunct="1">
              <a:lnSpc>
                <a:spcPct val="90000"/>
              </a:lnSpc>
              <a:spcAft>
                <a:spcPts val="0"/>
              </a:spcAft>
              <a:buClr>
                <a:schemeClr val="accent3"/>
              </a:buClr>
              <a:buFont typeface="Wingdings 2" pitchFamily="18" charset="2"/>
              <a:buNone/>
              <a:defRPr/>
            </a:pPr>
            <a:r>
              <a:rPr lang="en-US" sz="1900" dirty="0" smtClean="0"/>
              <a:t>(Also see the IHIP training manual’s drug-drug interaction chart: </a:t>
            </a:r>
            <a:r>
              <a:rPr lang="en-US" sz="1900" dirty="0" smtClean="0">
                <a:hlinkClick r:id="rId3"/>
              </a:rPr>
              <a:t>www.careacttarget.org/library/chapter-4-prescribing-buprenorphine#drugdrug</a:t>
            </a:r>
            <a:r>
              <a:rPr lang="en-US" sz="1900" dirty="0" smtClean="0"/>
              <a:t>.) </a:t>
            </a:r>
            <a:endParaRPr lang="en-US" sz="1900" dirty="0"/>
          </a:p>
          <a:p>
            <a:pPr marL="0" indent="0" eaLnBrk="1" fontAlgn="auto" hangingPunct="1">
              <a:lnSpc>
                <a:spcPct val="90000"/>
              </a:lnSpc>
              <a:spcAft>
                <a:spcPts val="0"/>
              </a:spcAft>
              <a:buClr>
                <a:schemeClr val="accent3"/>
              </a:buClr>
              <a:buFont typeface="Wingdings 2" pitchFamily="18" charset="2"/>
              <a:buNone/>
              <a:defRPr/>
            </a:pPr>
            <a:endParaRPr lang="en-US" sz="28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685800"/>
            <a:ext cx="8229600" cy="685800"/>
          </a:xfrm>
        </p:spPr>
        <p:txBody>
          <a:bodyPr/>
          <a:lstStyle/>
          <a:p>
            <a:pPr algn="ctr" eaLnBrk="1" hangingPunct="1"/>
            <a:r>
              <a:rPr lang="en-US" sz="4000" b="1" smtClean="0"/>
              <a:t>Challenge of Induction</a:t>
            </a:r>
            <a:endParaRPr lang="en-US" sz="4000" smtClean="0"/>
          </a:p>
        </p:txBody>
      </p:sp>
      <p:sp>
        <p:nvSpPr>
          <p:cNvPr id="562179" name="Rectangle 3"/>
          <p:cNvSpPr>
            <a:spLocks noGrp="1" noChangeArrowheads="1"/>
          </p:cNvSpPr>
          <p:nvPr>
            <p:ph idx="1"/>
          </p:nvPr>
        </p:nvSpPr>
        <p:spPr>
          <a:xfrm>
            <a:off x="457200" y="1600200"/>
            <a:ext cx="8229600" cy="4724400"/>
          </a:xfrm>
        </p:spPr>
        <p:txBody>
          <a:bodyPr>
            <a:normAutofit fontScale="70000" lnSpcReduction="20000"/>
          </a:bodyPr>
          <a:lstStyle/>
          <a:p>
            <a:pPr marL="0" indent="0" eaLnBrk="1" fontAlgn="auto" hangingPunct="1">
              <a:lnSpc>
                <a:spcPct val="90000"/>
              </a:lnSpc>
              <a:spcAft>
                <a:spcPts val="0"/>
              </a:spcAft>
              <a:buClr>
                <a:schemeClr val="accent3"/>
              </a:buClr>
              <a:buFont typeface="Wingdings 2" pitchFamily="18" charset="2"/>
              <a:buNone/>
              <a:defRPr/>
            </a:pPr>
            <a:endParaRPr lang="en-US" sz="2800" dirty="0" smtClean="0"/>
          </a:p>
          <a:p>
            <a:pPr marL="0" indent="0" eaLnBrk="1" fontAlgn="auto" hangingPunct="1">
              <a:lnSpc>
                <a:spcPct val="90000"/>
              </a:lnSpc>
              <a:spcAft>
                <a:spcPts val="0"/>
              </a:spcAft>
              <a:buClr>
                <a:schemeClr val="accent3"/>
              </a:buClr>
              <a:buFont typeface="Wingdings 2" pitchFamily="18" charset="2"/>
              <a:buNone/>
              <a:defRPr/>
            </a:pPr>
            <a:r>
              <a:rPr lang="en-US" sz="2800" dirty="0" smtClean="0"/>
              <a:t>OA has a “rocky induction”  because of initial precipitated withdrawal. Was afraid of full withdrawal and didn’t completely believe </a:t>
            </a:r>
            <a:r>
              <a:rPr lang="en-US" sz="2800" dirty="0" err="1" smtClean="0"/>
              <a:t>bup</a:t>
            </a:r>
            <a:r>
              <a:rPr lang="en-US" sz="2800" dirty="0" smtClean="0"/>
              <a:t>/</a:t>
            </a:r>
            <a:r>
              <a:rPr lang="en-US" sz="2800" dirty="0" err="1" smtClean="0"/>
              <a:t>nx</a:t>
            </a:r>
            <a:r>
              <a:rPr lang="en-US" sz="2800" dirty="0" smtClean="0"/>
              <a:t> would help. </a:t>
            </a:r>
          </a:p>
          <a:p>
            <a:pPr marL="0" indent="0" eaLnBrk="1" fontAlgn="auto" hangingPunct="1">
              <a:lnSpc>
                <a:spcPct val="90000"/>
              </a:lnSpc>
              <a:spcAft>
                <a:spcPts val="0"/>
              </a:spcAft>
              <a:buClr>
                <a:schemeClr val="accent3"/>
              </a:buClr>
              <a:buFont typeface="Wingdings 2" pitchFamily="18" charset="2"/>
              <a:buNone/>
              <a:defRPr/>
            </a:pPr>
            <a:endParaRPr lang="en-US" sz="2800" dirty="0" smtClean="0"/>
          </a:p>
          <a:p>
            <a:pPr marL="0" indent="0" eaLnBrk="1" fontAlgn="auto" hangingPunct="1">
              <a:lnSpc>
                <a:spcPct val="90000"/>
              </a:lnSpc>
              <a:spcAft>
                <a:spcPts val="0"/>
              </a:spcAft>
              <a:buClr>
                <a:schemeClr val="accent3"/>
              </a:buClr>
              <a:buFont typeface="Wingdings 2" pitchFamily="18" charset="2"/>
              <a:buNone/>
              <a:defRPr/>
            </a:pPr>
            <a:r>
              <a:rPr lang="en-US" sz="2800" dirty="0" smtClean="0"/>
              <a:t> Had used the day before, but only a” small amount”, not in full withdrawal.  Asked to come back later in the day, but with test dose had </a:t>
            </a:r>
          </a:p>
          <a:p>
            <a:pPr marL="0" indent="0" eaLnBrk="1" fontAlgn="auto" hangingPunct="1">
              <a:lnSpc>
                <a:spcPct val="90000"/>
              </a:lnSpc>
              <a:spcAft>
                <a:spcPts val="0"/>
              </a:spcAft>
              <a:buClr>
                <a:schemeClr val="accent3"/>
              </a:buClr>
              <a:buFont typeface="Wingdings 2" pitchFamily="18" charset="2"/>
              <a:buNone/>
              <a:defRPr/>
            </a:pPr>
            <a:r>
              <a:rPr lang="en-US" sz="2800" dirty="0" smtClean="0"/>
              <a:t>Had vomiting/diarrhea/cramps and “fluid bath”  after initial test dose.  Additional dose an hour later and felt bette</a:t>
            </a:r>
            <a:r>
              <a:rPr lang="en-US" sz="2800" dirty="0"/>
              <a:t>r</a:t>
            </a:r>
            <a:endParaRPr lang="en-US" sz="2800" dirty="0" smtClean="0"/>
          </a:p>
          <a:p>
            <a:pPr marL="0" indent="0" eaLnBrk="1" fontAlgn="auto" hangingPunct="1">
              <a:lnSpc>
                <a:spcPct val="90000"/>
              </a:lnSpc>
              <a:spcAft>
                <a:spcPts val="0"/>
              </a:spcAft>
              <a:buClr>
                <a:schemeClr val="accent3"/>
              </a:buClr>
              <a:buFont typeface="Wingdings 2" pitchFamily="18" charset="2"/>
              <a:buNone/>
              <a:defRPr/>
            </a:pPr>
            <a:endParaRPr lang="en-US" sz="2800" dirty="0"/>
          </a:p>
          <a:p>
            <a:pPr marL="0" indent="0" eaLnBrk="1" fontAlgn="auto" hangingPunct="1">
              <a:lnSpc>
                <a:spcPct val="90000"/>
              </a:lnSpc>
              <a:spcAft>
                <a:spcPts val="0"/>
              </a:spcAft>
              <a:buClr>
                <a:schemeClr val="accent3"/>
              </a:buClr>
              <a:buFont typeface="Wingdings 2" pitchFamily="18" charset="2"/>
              <a:buNone/>
              <a:defRPr/>
            </a:pPr>
            <a:r>
              <a:rPr lang="en-US" sz="2800" dirty="0" smtClean="0"/>
              <a:t>Given dose to take that night and came back next day. </a:t>
            </a:r>
          </a:p>
          <a:p>
            <a:pPr marL="0" indent="0" eaLnBrk="1" fontAlgn="auto" hangingPunct="1">
              <a:lnSpc>
                <a:spcPct val="90000"/>
              </a:lnSpc>
              <a:spcAft>
                <a:spcPts val="0"/>
              </a:spcAft>
              <a:buClr>
                <a:schemeClr val="accent3"/>
              </a:buClr>
              <a:buFont typeface="Wingdings 2" pitchFamily="18" charset="2"/>
              <a:buNone/>
              <a:defRPr/>
            </a:pPr>
            <a:endParaRPr lang="en-US" sz="2800" dirty="0" smtClean="0"/>
          </a:p>
          <a:p>
            <a:pPr marL="0" indent="0" eaLnBrk="1" fontAlgn="auto" hangingPunct="1">
              <a:lnSpc>
                <a:spcPct val="90000"/>
              </a:lnSpc>
              <a:spcAft>
                <a:spcPts val="0"/>
              </a:spcAft>
              <a:buClr>
                <a:schemeClr val="accent3"/>
              </a:buClr>
              <a:buFont typeface="Wingdings 2" pitchFamily="18" charset="2"/>
              <a:buNone/>
              <a:defRPr/>
            </a:pPr>
            <a:endParaRPr lang="en-US" sz="2800" dirty="0"/>
          </a:p>
          <a:p>
            <a:pPr marL="0" indent="0" eaLnBrk="1" fontAlgn="auto" hangingPunct="1">
              <a:lnSpc>
                <a:spcPct val="90000"/>
              </a:lnSpc>
              <a:spcAft>
                <a:spcPts val="0"/>
              </a:spcAft>
              <a:buClr>
                <a:schemeClr val="accent3"/>
              </a:buClr>
              <a:buFont typeface="Wingdings 2" pitchFamily="18" charset="2"/>
              <a:buNone/>
              <a:defRPr/>
            </a:pPr>
            <a:r>
              <a:rPr lang="en-US" sz="2800" dirty="0" smtClean="0"/>
              <a:t>Precipitated withdrawal a risk due to the partial agonist/antagonist properties of buprenorphine</a:t>
            </a:r>
          </a:p>
          <a:p>
            <a:pPr marL="0" indent="0" eaLnBrk="1" fontAlgn="auto" hangingPunct="1">
              <a:lnSpc>
                <a:spcPct val="90000"/>
              </a:lnSpc>
              <a:spcAft>
                <a:spcPts val="0"/>
              </a:spcAft>
              <a:buClr>
                <a:schemeClr val="accent3"/>
              </a:buClr>
              <a:buFont typeface="Wingdings 2" pitchFamily="18" charset="2"/>
              <a:buNone/>
              <a:defRPr/>
            </a:pPr>
            <a:endParaRPr lang="en-US" sz="2800" dirty="0" smtClean="0"/>
          </a:p>
          <a:p>
            <a:pPr marL="0" indent="0" eaLnBrk="1" fontAlgn="auto" hangingPunct="1">
              <a:lnSpc>
                <a:spcPct val="90000"/>
              </a:lnSpc>
              <a:spcAft>
                <a:spcPts val="0"/>
              </a:spcAft>
              <a:buClr>
                <a:schemeClr val="accent3"/>
              </a:buClr>
              <a:buFont typeface="Wingdings 2" pitchFamily="18" charset="2"/>
              <a:buNone/>
              <a:defRPr/>
            </a:pPr>
            <a:endParaRPr lang="en-US" sz="2800" dirty="0"/>
          </a:p>
          <a:p>
            <a:pPr marL="0" indent="0" eaLnBrk="1" fontAlgn="auto" hangingPunct="1">
              <a:lnSpc>
                <a:spcPct val="90000"/>
              </a:lnSpc>
              <a:spcAft>
                <a:spcPts val="0"/>
              </a:spcAft>
              <a:buClr>
                <a:schemeClr val="accent3"/>
              </a:buClr>
              <a:buFont typeface="Wingdings 2" pitchFamily="18" charset="2"/>
              <a:buNone/>
              <a:defRPr/>
            </a:pPr>
            <a:r>
              <a:rPr lang="en-US" sz="2800" dirty="0" smtClean="0"/>
              <a:t>How to prevent:   SOAP note format w/ COWS </a:t>
            </a:r>
          </a:p>
          <a:p>
            <a:pPr marL="274320" indent="-274320" eaLnBrk="1" fontAlgn="auto" hangingPunct="1">
              <a:lnSpc>
                <a:spcPct val="90000"/>
              </a:lnSpc>
              <a:spcAft>
                <a:spcPts val="0"/>
              </a:spcAft>
              <a:buClr>
                <a:schemeClr val="accent3"/>
              </a:buClr>
              <a:buFont typeface="Wingdings 2"/>
              <a:buChar char=""/>
              <a:defRPr/>
            </a:pPr>
            <a:endParaRPr lang="en-US" sz="2800" dirty="0" smtClean="0"/>
          </a:p>
          <a:p>
            <a:pPr marL="274320" indent="-274320" eaLnBrk="1" fontAlgn="auto" hangingPunct="1">
              <a:lnSpc>
                <a:spcPct val="90000"/>
              </a:lnSpc>
              <a:spcAft>
                <a:spcPts val="0"/>
              </a:spcAft>
              <a:buClr>
                <a:schemeClr val="accent3"/>
              </a:buClr>
              <a:buFont typeface="Wingdings 2"/>
              <a:buChar char=""/>
              <a:defRPr/>
            </a:pPr>
            <a:endParaRPr lang="en-US" sz="2800" dirty="0"/>
          </a:p>
          <a:p>
            <a:pPr marL="274320" indent="-274320" eaLnBrk="1" fontAlgn="auto" hangingPunct="1">
              <a:lnSpc>
                <a:spcPct val="90000"/>
              </a:lnSpc>
              <a:spcAft>
                <a:spcPts val="0"/>
              </a:spcAft>
              <a:buClr>
                <a:schemeClr val="accent3"/>
              </a:buClr>
              <a:buFont typeface="Wingdings 2"/>
              <a:buChar char=""/>
              <a:defRPr/>
            </a:pPr>
            <a:endParaRPr lang="en-US" sz="2800"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685800"/>
            <a:ext cx="8229600" cy="685800"/>
          </a:xfrm>
        </p:spPr>
        <p:txBody>
          <a:bodyPr/>
          <a:lstStyle/>
          <a:p>
            <a:pPr algn="ctr" eaLnBrk="1" hangingPunct="1"/>
            <a:r>
              <a:rPr lang="en-US" sz="4000" smtClean="0"/>
              <a:t>Classic Precipitated Withdrawal</a:t>
            </a:r>
          </a:p>
        </p:txBody>
      </p:sp>
      <p:sp>
        <p:nvSpPr>
          <p:cNvPr id="562179" name="Rectangle 3"/>
          <p:cNvSpPr>
            <a:spLocks noGrp="1" noChangeArrowheads="1"/>
          </p:cNvSpPr>
          <p:nvPr>
            <p:ph idx="1"/>
          </p:nvPr>
        </p:nvSpPr>
        <p:spPr>
          <a:xfrm>
            <a:off x="457200" y="1600200"/>
            <a:ext cx="8229600" cy="4724400"/>
          </a:xfrm>
        </p:spPr>
        <p:txBody>
          <a:bodyPr>
            <a:normAutofit/>
          </a:bodyPr>
          <a:lstStyle/>
          <a:p>
            <a:pPr marL="0" indent="0" eaLnBrk="1" fontAlgn="auto" hangingPunct="1">
              <a:lnSpc>
                <a:spcPct val="90000"/>
              </a:lnSpc>
              <a:spcAft>
                <a:spcPts val="0"/>
              </a:spcAft>
              <a:buClr>
                <a:schemeClr val="accent3"/>
              </a:buClr>
              <a:buFont typeface="Wingdings 2" pitchFamily="18" charset="2"/>
              <a:buNone/>
              <a:defRPr/>
            </a:pPr>
            <a:r>
              <a:rPr lang="en-US" sz="2800" dirty="0"/>
              <a:t>A</a:t>
            </a:r>
            <a:r>
              <a:rPr lang="en-US" sz="2800" dirty="0" smtClean="0"/>
              <a:t> risk due to the partial agonist/antagonist properties of buprenorphine</a:t>
            </a:r>
          </a:p>
          <a:p>
            <a:pPr marL="0" indent="0" eaLnBrk="1" fontAlgn="auto" hangingPunct="1">
              <a:lnSpc>
                <a:spcPct val="90000"/>
              </a:lnSpc>
              <a:spcAft>
                <a:spcPts val="0"/>
              </a:spcAft>
              <a:buClr>
                <a:schemeClr val="accent3"/>
              </a:buClr>
              <a:buFont typeface="Wingdings 2" pitchFamily="18" charset="2"/>
              <a:buNone/>
              <a:defRPr/>
            </a:pPr>
            <a:endParaRPr lang="en-US" sz="2800" dirty="0" smtClean="0"/>
          </a:p>
          <a:p>
            <a:pPr marL="0" indent="0" eaLnBrk="1" fontAlgn="auto" hangingPunct="1">
              <a:lnSpc>
                <a:spcPct val="90000"/>
              </a:lnSpc>
              <a:spcAft>
                <a:spcPts val="0"/>
              </a:spcAft>
              <a:buClr>
                <a:schemeClr val="accent3"/>
              </a:buClr>
              <a:buFont typeface="Wingdings 2" pitchFamily="18" charset="2"/>
              <a:buNone/>
              <a:defRPr/>
            </a:pPr>
            <a:r>
              <a:rPr lang="en-US" sz="2800" dirty="0" smtClean="0"/>
              <a:t>“</a:t>
            </a:r>
            <a:r>
              <a:rPr lang="en-US" sz="2800" dirty="0" err="1" smtClean="0"/>
              <a:t>Narcan</a:t>
            </a:r>
            <a:r>
              <a:rPr lang="en-US" sz="2800" dirty="0" smtClean="0"/>
              <a:t> effect”</a:t>
            </a:r>
          </a:p>
          <a:p>
            <a:pPr marL="0" indent="0" eaLnBrk="1" fontAlgn="auto" hangingPunct="1">
              <a:lnSpc>
                <a:spcPct val="90000"/>
              </a:lnSpc>
              <a:spcAft>
                <a:spcPts val="0"/>
              </a:spcAft>
              <a:buClr>
                <a:schemeClr val="accent3"/>
              </a:buClr>
              <a:buFont typeface="Wingdings 2" pitchFamily="18" charset="2"/>
              <a:buNone/>
              <a:defRPr/>
            </a:pPr>
            <a:endParaRPr lang="en-US" sz="2800" dirty="0" smtClean="0"/>
          </a:p>
          <a:p>
            <a:pPr marL="0" indent="0" eaLnBrk="1" fontAlgn="auto" hangingPunct="1">
              <a:lnSpc>
                <a:spcPct val="90000"/>
              </a:lnSpc>
              <a:spcAft>
                <a:spcPts val="0"/>
              </a:spcAft>
              <a:buClr>
                <a:schemeClr val="accent3"/>
              </a:buClr>
              <a:buFont typeface="Wingdings 2" pitchFamily="18" charset="2"/>
              <a:buNone/>
              <a:defRPr/>
            </a:pPr>
            <a:endParaRPr lang="en-US" sz="2800" dirty="0"/>
          </a:p>
          <a:p>
            <a:pPr marL="0" indent="0" eaLnBrk="1" fontAlgn="auto" hangingPunct="1">
              <a:lnSpc>
                <a:spcPct val="90000"/>
              </a:lnSpc>
              <a:spcAft>
                <a:spcPts val="0"/>
              </a:spcAft>
              <a:buClr>
                <a:schemeClr val="accent3"/>
              </a:buClr>
              <a:buFont typeface="Wingdings 2" pitchFamily="18" charset="2"/>
              <a:buNone/>
              <a:defRPr/>
            </a:pPr>
            <a:r>
              <a:rPr lang="en-US" sz="2800" dirty="0" smtClean="0"/>
              <a:t>How to prevent:   SOAP note format w/ COWS </a:t>
            </a:r>
          </a:p>
          <a:p>
            <a:pPr marL="274320" indent="-274320" eaLnBrk="1" fontAlgn="auto" hangingPunct="1">
              <a:lnSpc>
                <a:spcPct val="90000"/>
              </a:lnSpc>
              <a:spcAft>
                <a:spcPts val="0"/>
              </a:spcAft>
              <a:buClr>
                <a:schemeClr val="accent3"/>
              </a:buClr>
              <a:buFont typeface="Wingdings 2"/>
              <a:buChar char=""/>
              <a:defRPr/>
            </a:pPr>
            <a:endParaRPr lang="en-US" sz="2800" dirty="0" smtClean="0"/>
          </a:p>
          <a:p>
            <a:pPr marL="274320" indent="-274320" eaLnBrk="1" fontAlgn="auto" hangingPunct="1">
              <a:lnSpc>
                <a:spcPct val="90000"/>
              </a:lnSpc>
              <a:spcAft>
                <a:spcPts val="0"/>
              </a:spcAft>
              <a:buClr>
                <a:schemeClr val="accent3"/>
              </a:buClr>
              <a:buFont typeface="Wingdings 2"/>
              <a:buChar char=""/>
              <a:defRPr/>
            </a:pPr>
            <a:endParaRPr lang="en-US" sz="2800" dirty="0"/>
          </a:p>
          <a:p>
            <a:pPr marL="274320" indent="-274320" eaLnBrk="1" fontAlgn="auto" hangingPunct="1">
              <a:lnSpc>
                <a:spcPct val="90000"/>
              </a:lnSpc>
              <a:spcAft>
                <a:spcPts val="0"/>
              </a:spcAft>
              <a:buClr>
                <a:schemeClr val="accent3"/>
              </a:buClr>
              <a:buFont typeface="Wingdings 2"/>
              <a:buChar char=""/>
              <a:defRPr/>
            </a:pPr>
            <a:endParaRPr lang="en-US" sz="2800"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52400" y="457200"/>
            <a:ext cx="8229600" cy="819150"/>
          </a:xfrm>
        </p:spPr>
        <p:txBody>
          <a:bodyPr/>
          <a:lstStyle/>
          <a:p>
            <a:pPr algn="ctr"/>
            <a:r>
              <a:rPr lang="en-US" smtClean="0"/>
              <a:t>Induction  SOAP Note</a:t>
            </a:r>
          </a:p>
        </p:txBody>
      </p:sp>
      <p:sp>
        <p:nvSpPr>
          <p:cNvPr id="18435" name="Rectangle 3"/>
          <p:cNvSpPr>
            <a:spLocks noGrp="1" noChangeArrowheads="1"/>
          </p:cNvSpPr>
          <p:nvPr>
            <p:ph type="body" idx="1"/>
          </p:nvPr>
        </p:nvSpPr>
        <p:spPr>
          <a:xfrm>
            <a:off x="457200" y="1295400"/>
            <a:ext cx="8229600" cy="5029200"/>
          </a:xfrm>
        </p:spPr>
        <p:txBody>
          <a:bodyPr/>
          <a:lstStyle/>
          <a:p>
            <a:pPr marL="0" indent="0">
              <a:buFont typeface="Wingdings 2" pitchFamily="18" charset="2"/>
              <a:buNone/>
              <a:defRPr/>
            </a:pPr>
            <a:r>
              <a:rPr lang="en-US" b="1" dirty="0" smtClean="0"/>
              <a:t>Subjective Data </a:t>
            </a:r>
          </a:p>
          <a:p>
            <a:pPr>
              <a:defRPr/>
            </a:pPr>
            <a:r>
              <a:rPr lang="en-US" dirty="0" smtClean="0"/>
              <a:t>Elicit symptoms of opioid withdrawal</a:t>
            </a:r>
          </a:p>
          <a:p>
            <a:pPr>
              <a:defRPr/>
            </a:pPr>
            <a:r>
              <a:rPr lang="en-US" dirty="0" smtClean="0"/>
              <a:t>Include </a:t>
            </a:r>
            <a:r>
              <a:rPr lang="en-US" dirty="0" err="1" smtClean="0"/>
              <a:t>pt’s</a:t>
            </a:r>
            <a:r>
              <a:rPr lang="en-US" dirty="0" smtClean="0"/>
              <a:t> rating of </a:t>
            </a:r>
            <a:r>
              <a:rPr lang="en-US" dirty="0" err="1" smtClean="0"/>
              <a:t>sx</a:t>
            </a:r>
            <a:r>
              <a:rPr lang="en-US" dirty="0" smtClean="0"/>
              <a:t> (mild/moderate/severe). </a:t>
            </a:r>
          </a:p>
          <a:p>
            <a:pPr marL="0" indent="0">
              <a:buFont typeface="Wingdings 2" pitchFamily="18" charset="2"/>
              <a:buNone/>
              <a:defRPr/>
            </a:pPr>
            <a:r>
              <a:rPr lang="en-US" b="1" dirty="0" smtClean="0"/>
              <a:t>Objective Data</a:t>
            </a:r>
          </a:p>
          <a:p>
            <a:pPr>
              <a:defRPr/>
            </a:pPr>
            <a:r>
              <a:rPr lang="en-US" dirty="0" smtClean="0"/>
              <a:t>Document signs of opioid withdrawal (COWS)</a:t>
            </a:r>
          </a:p>
          <a:p>
            <a:pPr>
              <a:defRPr/>
            </a:pPr>
            <a:r>
              <a:rPr lang="en-US" dirty="0" smtClean="0"/>
              <a:t>Signs of intoxication?     </a:t>
            </a:r>
          </a:p>
          <a:p>
            <a:pPr marL="0" indent="0">
              <a:buFont typeface="Wingdings 2" pitchFamily="18" charset="2"/>
              <a:buNone/>
              <a:defRPr/>
            </a:pPr>
            <a:r>
              <a:rPr lang="en-US" b="1" dirty="0" smtClean="0"/>
              <a:t>Assessment</a:t>
            </a:r>
          </a:p>
          <a:p>
            <a:pPr>
              <a:defRPr/>
            </a:pPr>
            <a:r>
              <a:rPr lang="en-US" dirty="0" smtClean="0"/>
              <a:t>In opioid withdrawal? YES or NO. </a:t>
            </a:r>
          </a:p>
          <a:p>
            <a:pPr>
              <a:defRPr/>
            </a:pPr>
            <a:r>
              <a:rPr lang="en-US" dirty="0" smtClean="0"/>
              <a:t>Include severity (mild, moderate, severe) based on COWS score. Must have at least mild signs of  withdrawal and  COWS  &gt;5 before test or first dose. </a:t>
            </a:r>
          </a:p>
          <a:p>
            <a:pPr marL="0" indent="0">
              <a:buFont typeface="Wingdings 2" pitchFamily="18" charset="2"/>
              <a:buNone/>
              <a:defRPr/>
            </a:pP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52400" y="457200"/>
            <a:ext cx="8229600" cy="819150"/>
          </a:xfrm>
        </p:spPr>
        <p:txBody>
          <a:bodyPr/>
          <a:lstStyle/>
          <a:p>
            <a:pPr algn="ctr"/>
            <a:r>
              <a:rPr lang="en-US" smtClean="0"/>
              <a:t>Induction  SOAP Note (cont.)</a:t>
            </a:r>
          </a:p>
        </p:txBody>
      </p:sp>
      <p:sp>
        <p:nvSpPr>
          <p:cNvPr id="18435" name="Rectangle 3"/>
          <p:cNvSpPr>
            <a:spLocks noGrp="1" noChangeArrowheads="1"/>
          </p:cNvSpPr>
          <p:nvPr>
            <p:ph type="body" idx="1"/>
          </p:nvPr>
        </p:nvSpPr>
        <p:spPr>
          <a:xfrm>
            <a:off x="457200" y="1295400"/>
            <a:ext cx="8229600" cy="5029200"/>
          </a:xfrm>
        </p:spPr>
        <p:txBody>
          <a:bodyPr/>
          <a:lstStyle/>
          <a:p>
            <a:pPr marL="0" indent="0">
              <a:buFont typeface="Wingdings 2" pitchFamily="18" charset="2"/>
              <a:buNone/>
              <a:defRPr/>
            </a:pPr>
            <a:r>
              <a:rPr lang="en-US" b="1" dirty="0" smtClean="0"/>
              <a:t>Plan</a:t>
            </a:r>
          </a:p>
          <a:p>
            <a:pPr marL="0" indent="0">
              <a:buFont typeface="Wingdings 2" pitchFamily="18" charset="2"/>
              <a:buNone/>
              <a:defRPr/>
            </a:pPr>
            <a:r>
              <a:rPr lang="en-US" b="1" dirty="0" smtClean="0"/>
              <a:t> NO: </a:t>
            </a:r>
          </a:p>
          <a:p>
            <a:pPr>
              <a:defRPr/>
            </a:pPr>
            <a:r>
              <a:rPr lang="en-US" dirty="0" err="1" smtClean="0"/>
              <a:t>Pt</a:t>
            </a:r>
            <a:r>
              <a:rPr lang="en-US" dirty="0" smtClean="0"/>
              <a:t> appears intoxicated or no signs of withdrawal.  Reschedule for a later date or time. </a:t>
            </a:r>
          </a:p>
          <a:p>
            <a:pPr>
              <a:defRPr/>
            </a:pPr>
            <a:r>
              <a:rPr lang="en-US" dirty="0" smtClean="0"/>
              <a:t>Counsel on the importance of presenting in some withdrawal for a more comfortable overall induction.</a:t>
            </a:r>
          </a:p>
          <a:p>
            <a:pPr>
              <a:defRPr/>
            </a:pPr>
            <a:r>
              <a:rPr lang="en-US" dirty="0" smtClean="0"/>
              <a:t>Address fears </a:t>
            </a:r>
          </a:p>
          <a:p>
            <a:pPr marL="0" indent="0">
              <a:buFont typeface="Wingdings 2" pitchFamily="18" charset="2"/>
              <a:buNone/>
              <a:defRPr/>
            </a:pPr>
            <a:endParaRPr lang="en-US" b="1" dirty="0" smtClean="0"/>
          </a:p>
          <a:p>
            <a:pPr marL="0" indent="0">
              <a:buFont typeface="Wingdings 2" pitchFamily="18" charset="2"/>
              <a:buNone/>
              <a:defRPr/>
            </a:pPr>
            <a:r>
              <a:rPr lang="en-US" b="1" dirty="0" smtClean="0"/>
              <a:t> YES: </a:t>
            </a:r>
          </a:p>
          <a:p>
            <a:pPr>
              <a:defRPr/>
            </a:pPr>
            <a:r>
              <a:rPr lang="en-US" dirty="0" smtClean="0"/>
              <a:t>Begin </a:t>
            </a:r>
            <a:r>
              <a:rPr lang="en-US" dirty="0" err="1" smtClean="0"/>
              <a:t>bup</a:t>
            </a:r>
            <a:r>
              <a:rPr lang="en-US" dirty="0" smtClean="0"/>
              <a:t>/</a:t>
            </a:r>
            <a:r>
              <a:rPr lang="en-US" dirty="0" err="1" smtClean="0"/>
              <a:t>nx</a:t>
            </a:r>
            <a:r>
              <a:rPr lang="en-US" dirty="0" smtClean="0"/>
              <a:t> dosing</a:t>
            </a:r>
          </a:p>
          <a:p>
            <a:pPr>
              <a:defRPr/>
            </a:pPr>
            <a:r>
              <a:rPr lang="en-US" dirty="0" smtClean="0"/>
              <a:t>Titrate to target dose per clinical guidelines protocol.</a:t>
            </a:r>
          </a:p>
          <a:p>
            <a:pPr marL="0" indent="0">
              <a:buFont typeface="Wingdings 2" pitchFamily="18" charset="2"/>
              <a:buNone/>
              <a:defRPr/>
            </a:pPr>
            <a:endParaRPr lang="en-US" b="1"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381000" y="457200"/>
            <a:ext cx="8229600" cy="914400"/>
          </a:xfrm>
        </p:spPr>
        <p:txBody>
          <a:bodyPr>
            <a:normAutofit fontScale="90000"/>
          </a:bodyPr>
          <a:lstStyle/>
          <a:p>
            <a:pPr eaLnBrk="1" fontAlgn="auto" hangingPunct="1">
              <a:spcAft>
                <a:spcPts val="0"/>
              </a:spcAft>
              <a:defRPr/>
            </a:pPr>
            <a:r>
              <a:rPr lang="en-US" dirty="0" smtClean="0"/>
              <a:t>  </a:t>
            </a:r>
            <a:br>
              <a:rPr lang="en-US" dirty="0" smtClean="0"/>
            </a:br>
            <a:r>
              <a:rPr lang="en-US" dirty="0" smtClean="0"/>
              <a:t> </a:t>
            </a:r>
            <a:r>
              <a:rPr lang="en-US" b="1" dirty="0" smtClean="0"/>
              <a:t>Models of </a:t>
            </a:r>
            <a:r>
              <a:rPr lang="en-US" b="1" dirty="0" err="1" smtClean="0"/>
              <a:t>Bup</a:t>
            </a:r>
            <a:r>
              <a:rPr lang="en-US" b="1" dirty="0" smtClean="0"/>
              <a:t>/n Rx Integration</a:t>
            </a:r>
            <a:endParaRPr lang="en-US" b="1" dirty="0"/>
          </a:p>
        </p:txBody>
      </p:sp>
      <p:sp>
        <p:nvSpPr>
          <p:cNvPr id="442371" name="Rectangle 3"/>
          <p:cNvSpPr>
            <a:spLocks noGrp="1" noChangeArrowheads="1"/>
          </p:cNvSpPr>
          <p:nvPr>
            <p:ph idx="1"/>
          </p:nvPr>
        </p:nvSpPr>
        <p:spPr>
          <a:xfrm>
            <a:off x="533400" y="1600200"/>
            <a:ext cx="8229600" cy="4694238"/>
          </a:xfrm>
        </p:spPr>
        <p:txBody>
          <a:bodyPr>
            <a:normAutofit/>
          </a:bodyPr>
          <a:lstStyle/>
          <a:p>
            <a:pPr marL="0" indent="0" eaLnBrk="1" fontAlgn="auto" hangingPunct="1">
              <a:spcAft>
                <a:spcPts val="0"/>
              </a:spcAft>
              <a:buClr>
                <a:schemeClr val="accent3"/>
              </a:buClr>
              <a:buFont typeface="Wingdings 2"/>
              <a:buNone/>
              <a:defRPr/>
            </a:pPr>
            <a:r>
              <a:rPr lang="en-US" dirty="0" smtClean="0"/>
              <a:t>Covering screening</a:t>
            </a:r>
            <a:r>
              <a:rPr lang="en-US" dirty="0"/>
              <a:t>, counseling, education, monitoring induction &amp; stabilization, ongoing </a:t>
            </a:r>
            <a:r>
              <a:rPr lang="en-US" dirty="0" smtClean="0"/>
              <a:t>contact role </a:t>
            </a:r>
            <a:endParaRPr lang="en-US" dirty="0"/>
          </a:p>
          <a:p>
            <a:pPr marL="0" indent="0" eaLnBrk="1" fontAlgn="auto" hangingPunct="1">
              <a:spcAft>
                <a:spcPts val="0"/>
              </a:spcAft>
              <a:buClr>
                <a:schemeClr val="accent3"/>
              </a:buClr>
              <a:buFont typeface="Wingdings 2"/>
              <a:buNone/>
              <a:defRPr/>
            </a:pPr>
            <a:r>
              <a:rPr lang="en-US" dirty="0" smtClean="0"/>
              <a:t>Sound like  like HIV or diabetes care</a:t>
            </a:r>
            <a:r>
              <a:rPr lang="en-US" dirty="0"/>
              <a:t>?</a:t>
            </a:r>
          </a:p>
          <a:p>
            <a:pPr marL="0" indent="0" eaLnBrk="1" fontAlgn="auto" hangingPunct="1">
              <a:spcAft>
                <a:spcPts val="0"/>
              </a:spcAft>
              <a:buClr>
                <a:schemeClr val="accent3"/>
              </a:buClr>
              <a:buFont typeface="Wingdings 2"/>
              <a:buNone/>
              <a:defRPr/>
            </a:pPr>
            <a:endParaRPr lang="en-US" dirty="0" smtClean="0"/>
          </a:p>
          <a:p>
            <a:pPr marL="0" indent="0" eaLnBrk="1" fontAlgn="auto" hangingPunct="1">
              <a:spcAft>
                <a:spcPts val="0"/>
              </a:spcAft>
              <a:buClr>
                <a:schemeClr val="accent3"/>
              </a:buClr>
              <a:buFont typeface="Wingdings 2"/>
              <a:buNone/>
              <a:defRPr/>
            </a:pPr>
            <a:r>
              <a:rPr lang="en-US" b="1" dirty="0" smtClean="0"/>
              <a:t>Primary Care: </a:t>
            </a:r>
            <a:r>
              <a:rPr lang="en-US" dirty="0" smtClean="0"/>
              <a:t>BUP/</a:t>
            </a:r>
            <a:r>
              <a:rPr lang="en-US" dirty="0" err="1" smtClean="0"/>
              <a:t>nx</a:t>
            </a:r>
            <a:r>
              <a:rPr lang="en-US" dirty="0" smtClean="0"/>
              <a:t> prescribed </a:t>
            </a:r>
            <a:r>
              <a:rPr lang="en-US" dirty="0"/>
              <a:t>by the  HIV </a:t>
            </a:r>
            <a:r>
              <a:rPr lang="en-US" dirty="0" smtClean="0"/>
              <a:t>PCP</a:t>
            </a:r>
          </a:p>
          <a:p>
            <a:pPr marL="0" indent="0" eaLnBrk="1" fontAlgn="auto" hangingPunct="1">
              <a:spcAft>
                <a:spcPts val="0"/>
              </a:spcAft>
              <a:buClr>
                <a:schemeClr val="accent3"/>
              </a:buClr>
              <a:buFont typeface="Wingdings 2"/>
              <a:buNone/>
              <a:defRPr/>
            </a:pPr>
            <a:endParaRPr lang="en-US" dirty="0"/>
          </a:p>
          <a:p>
            <a:pPr marL="0" indent="0" eaLnBrk="1" fontAlgn="auto" hangingPunct="1">
              <a:spcAft>
                <a:spcPts val="0"/>
              </a:spcAft>
              <a:buClr>
                <a:schemeClr val="accent3"/>
              </a:buClr>
              <a:buFont typeface="Wingdings 2" pitchFamily="18" charset="2"/>
              <a:buNone/>
              <a:defRPr/>
            </a:pPr>
            <a:r>
              <a:rPr lang="en-US" b="1" dirty="0" smtClean="0"/>
              <a:t>Relay: </a:t>
            </a:r>
            <a:r>
              <a:rPr lang="en-US" dirty="0" smtClean="0"/>
              <a:t>Off or On Site by Addiction Specialist</a:t>
            </a:r>
          </a:p>
          <a:p>
            <a:pPr marL="0" indent="0" eaLnBrk="1" fontAlgn="auto" hangingPunct="1">
              <a:spcAft>
                <a:spcPts val="0"/>
              </a:spcAft>
              <a:buClr>
                <a:schemeClr val="accent3"/>
              </a:buClr>
              <a:buFont typeface="Wingdings 2" pitchFamily="18" charset="2"/>
              <a:buNone/>
              <a:defRPr/>
            </a:pPr>
            <a:endParaRPr lang="en-US" dirty="0"/>
          </a:p>
          <a:p>
            <a:pPr marL="0" indent="0" eaLnBrk="1" fontAlgn="auto" hangingPunct="1">
              <a:spcAft>
                <a:spcPts val="0"/>
              </a:spcAft>
              <a:buClr>
                <a:schemeClr val="accent3"/>
              </a:buClr>
              <a:buFont typeface="Wingdings 2" pitchFamily="18" charset="2"/>
              <a:buNone/>
              <a:defRPr/>
            </a:pPr>
            <a:r>
              <a:rPr lang="en-US" dirty="0" smtClean="0"/>
              <a:t>May be opportune to do induction outside of regular PCP </a:t>
            </a:r>
            <a:r>
              <a:rPr lang="en-US" dirty="0" err="1" smtClean="0"/>
              <a:t>clinc</a:t>
            </a:r>
            <a:r>
              <a:rPr lang="en-US" dirty="0" smtClean="0"/>
              <a:t>. </a:t>
            </a:r>
          </a:p>
          <a:p>
            <a:pPr marL="0" indent="0" eaLnBrk="1" fontAlgn="auto" hangingPunct="1">
              <a:spcAft>
                <a:spcPts val="0"/>
              </a:spcAft>
              <a:buClr>
                <a:schemeClr val="accent3"/>
              </a:buClr>
              <a:buFont typeface="Wingdings 2" pitchFamily="18" charset="2"/>
              <a:buNone/>
              <a:defRPr/>
            </a:pPr>
            <a:endParaRPr lang="en-US" b="1" dirty="0"/>
          </a:p>
          <a:p>
            <a:pPr marL="609600" indent="-609600" eaLnBrk="1" fontAlgn="auto" hangingPunct="1">
              <a:spcAft>
                <a:spcPts val="0"/>
              </a:spcAft>
              <a:buClr>
                <a:schemeClr val="accent3"/>
              </a:buClr>
              <a:buFont typeface="Wingdings" pitchFamily="2" charset="2"/>
              <a:buChar char="§"/>
              <a:defRPr/>
            </a:pP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SPNS </a:t>
            </a:r>
            <a:r>
              <a:rPr lang="en-US" dirty="0" err="1" smtClean="0"/>
              <a:t>Buprenorphine</a:t>
            </a:r>
            <a:r>
              <a:rPr lang="en-US" dirty="0" smtClean="0"/>
              <a:t> Initiative</a:t>
            </a:r>
            <a:endParaRPr lang="en-US" dirty="0"/>
          </a:p>
        </p:txBody>
      </p:sp>
      <p:sp>
        <p:nvSpPr>
          <p:cNvPr id="91139" name="Content Placeholder 2"/>
          <p:cNvSpPr>
            <a:spLocks noGrp="1"/>
          </p:cNvSpPr>
          <p:nvPr>
            <p:ph sz="quarter" idx="1"/>
          </p:nvPr>
        </p:nvSpPr>
        <p:spPr>
          <a:xfrm>
            <a:off x="304800" y="1600200"/>
            <a:ext cx="7848600" cy="5029200"/>
          </a:xfrm>
        </p:spPr>
        <p:txBody>
          <a:bodyPr/>
          <a:lstStyle/>
          <a:p>
            <a:pPr eaLnBrk="1" hangingPunct="1"/>
            <a:r>
              <a:rPr lang="en-US" smtClean="0"/>
              <a:t>Funded between 2004-2009</a:t>
            </a:r>
          </a:p>
          <a:p>
            <a:pPr eaLnBrk="1" hangingPunct="1"/>
            <a:r>
              <a:rPr lang="en-US" smtClean="0">
                <a:ea typeface="ＭＳ Ｐゴシック"/>
                <a:cs typeface="ＭＳ Ｐゴシック"/>
              </a:rPr>
              <a:t>Key findings from initiative:</a:t>
            </a:r>
          </a:p>
          <a:p>
            <a:pPr lvl="1" eaLnBrk="1" hangingPunct="1"/>
            <a:r>
              <a:rPr lang="en-US" smtClean="0">
                <a:ea typeface="ＭＳ Ｐゴシック"/>
                <a:cs typeface="ＭＳ Ｐゴシック"/>
              </a:rPr>
              <a:t>Providers and patients were overwhelmingly satisfied with results</a:t>
            </a:r>
          </a:p>
          <a:p>
            <a:pPr lvl="1" eaLnBrk="1" hangingPunct="1"/>
            <a:r>
              <a:rPr lang="en-US" smtClean="0">
                <a:ea typeface="ＭＳ Ｐゴシック"/>
                <a:cs typeface="ＭＳ Ｐゴシック"/>
              </a:rPr>
              <a:t>Improved HIV medication adherence and viral load.</a:t>
            </a:r>
          </a:p>
          <a:p>
            <a:pPr lvl="1" eaLnBrk="1" hangingPunct="1"/>
            <a:r>
              <a:rPr lang="en-US" smtClean="0">
                <a:ea typeface="ＭＳ Ｐゴシック"/>
                <a:cs typeface="ＭＳ Ｐゴシック"/>
              </a:rPr>
              <a:t>Reduced risk behaviors.</a:t>
            </a:r>
          </a:p>
          <a:p>
            <a:pPr lvl="1" eaLnBrk="1" hangingPunct="1"/>
            <a:r>
              <a:rPr lang="en-US" smtClean="0">
                <a:ea typeface="ＭＳ Ｐゴシック"/>
                <a:cs typeface="ＭＳ Ｐゴシック"/>
              </a:rPr>
              <a:t>Improved overall health outcomes.</a:t>
            </a:r>
          </a:p>
          <a:p>
            <a:pPr lvl="1" eaLnBrk="1" hangingPunct="1"/>
            <a:r>
              <a:rPr lang="en-US" smtClean="0">
                <a:ea typeface="ＭＳ Ｐゴシック"/>
                <a:cs typeface="ＭＳ Ｐゴシック"/>
              </a:rPr>
              <a:t>Patients felt incredibly lucid and stated improved quality of life and social functioning.</a:t>
            </a:r>
          </a:p>
          <a:p>
            <a:pPr lvl="1" eaLnBrk="1" hangingPunct="1">
              <a:buFont typeface="Wingdings 2" pitchFamily="18" charset="2"/>
              <a:buNone/>
            </a:pPr>
            <a:endParaRPr lang="en-US" smtClean="0"/>
          </a:p>
          <a:p>
            <a:pPr eaLnBrk="1" hangingPunct="1"/>
            <a:r>
              <a:rPr lang="en-US" smtClean="0"/>
              <a:t>To share training materials and best practices SPNS has launched the “Integrating HIV Innovative Practices” (IHIP) project.</a:t>
            </a:r>
          </a:p>
          <a:p>
            <a:pPr eaLnBrk="1" hangingPunct="1"/>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704850"/>
            <a:ext cx="8229600" cy="819150"/>
          </a:xfrm>
        </p:spPr>
        <p:txBody>
          <a:bodyPr/>
          <a:lstStyle/>
          <a:p>
            <a:pPr eaLnBrk="1" hangingPunct="1"/>
            <a:r>
              <a:rPr lang="en-US" b="1" smtClean="0"/>
              <a:t>Consideration for Providers</a:t>
            </a:r>
            <a:endParaRPr lang="en-US" sz="4800" b="1" smtClean="0"/>
          </a:p>
        </p:txBody>
      </p:sp>
      <p:sp>
        <p:nvSpPr>
          <p:cNvPr id="128003" name="Rectangle 3"/>
          <p:cNvSpPr>
            <a:spLocks noGrp="1" noChangeArrowheads="1"/>
          </p:cNvSpPr>
          <p:nvPr>
            <p:ph idx="1"/>
          </p:nvPr>
        </p:nvSpPr>
        <p:spPr>
          <a:xfrm>
            <a:off x="228600" y="1981200"/>
            <a:ext cx="7391400" cy="4495800"/>
          </a:xfrm>
        </p:spPr>
        <p:txBody>
          <a:bodyPr/>
          <a:lstStyle/>
          <a:p>
            <a:pPr eaLnBrk="1" hangingPunct="1">
              <a:buFont typeface="Wingdings" pitchFamily="2" charset="2"/>
              <a:buChar char="§"/>
            </a:pPr>
            <a:r>
              <a:rPr lang="en-US" b="1" smtClean="0"/>
              <a:t>New training and skills</a:t>
            </a:r>
          </a:p>
          <a:p>
            <a:pPr lvl="1" eaLnBrk="1" hangingPunct="1">
              <a:buFont typeface="Wingdings" pitchFamily="2" charset="2"/>
              <a:buChar char="§"/>
            </a:pPr>
            <a:r>
              <a:rPr lang="en-US" smtClean="0"/>
              <a:t>Your colleagues are not trained for addiction</a:t>
            </a:r>
          </a:p>
          <a:p>
            <a:pPr lvl="1" eaLnBrk="1" hangingPunct="1">
              <a:buFontTx/>
              <a:buChar char="•"/>
            </a:pPr>
            <a:r>
              <a:rPr lang="en-US" smtClean="0"/>
              <a:t>Some eagerly seek out, others avoidant</a:t>
            </a:r>
          </a:p>
          <a:p>
            <a:pPr lvl="1" eaLnBrk="1" hangingPunct="1">
              <a:buFontTx/>
              <a:buChar char="•"/>
            </a:pPr>
            <a:r>
              <a:rPr lang="en-US" smtClean="0"/>
              <a:t>Finding the Champion in your group</a:t>
            </a:r>
          </a:p>
          <a:p>
            <a:pPr lvl="1" eaLnBrk="1" hangingPunct="1">
              <a:buFontTx/>
              <a:buChar char="•"/>
            </a:pPr>
            <a:endParaRPr lang="en-US" smtClean="0"/>
          </a:p>
          <a:p>
            <a:pPr eaLnBrk="1" hangingPunct="1">
              <a:buFont typeface="Wingdings" pitchFamily="2" charset="2"/>
              <a:buChar char="§"/>
            </a:pPr>
            <a:r>
              <a:rPr lang="en-US" b="1" smtClean="0"/>
              <a:t>New patients</a:t>
            </a:r>
          </a:p>
          <a:p>
            <a:pPr lvl="1" eaLnBrk="1" hangingPunct="1">
              <a:buFontTx/>
              <a:buChar char="•"/>
            </a:pPr>
            <a:r>
              <a:rPr lang="en-US" smtClean="0"/>
              <a:t>May bring drug users to primary HIV care</a:t>
            </a:r>
          </a:p>
          <a:p>
            <a:pPr lvl="1" eaLnBrk="1" hangingPunct="1">
              <a:buFontTx/>
              <a:buChar char="•"/>
            </a:pPr>
            <a:r>
              <a:rPr lang="en-US" smtClean="0"/>
              <a:t>Comfort level working with drug users</a:t>
            </a:r>
          </a:p>
          <a:p>
            <a:pPr lvl="1" eaLnBrk="1" hangingPunct="1">
              <a:buFontTx/>
              <a:buChar char="•"/>
            </a:pPr>
            <a:r>
              <a:rPr lang="en-US" smtClean="0"/>
              <a:t>Insurance and med coverage issues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normAutofit fontScale="90000"/>
          </a:bodyPr>
          <a:lstStyle/>
          <a:p>
            <a:pPr eaLnBrk="1" fontAlgn="auto" hangingPunct="1">
              <a:spcAft>
                <a:spcPts val="0"/>
              </a:spcAft>
              <a:defRPr/>
            </a:pPr>
            <a:r>
              <a:rPr lang="en-US" b="1" dirty="0" smtClean="0"/>
              <a:t>Unexpected Outcomes? </a:t>
            </a:r>
            <a:br>
              <a:rPr lang="en-US" b="1" dirty="0" smtClean="0"/>
            </a:br>
            <a:r>
              <a:rPr lang="en-US" b="1" dirty="0" smtClean="0"/>
              <a:t>Double </a:t>
            </a:r>
            <a:r>
              <a:rPr lang="en-US" b="1" dirty="0"/>
              <a:t>or </a:t>
            </a:r>
            <a:r>
              <a:rPr lang="en-US" b="1" dirty="0" smtClean="0"/>
              <a:t>Nothing </a:t>
            </a:r>
            <a:r>
              <a:rPr lang="en-US" b="1" dirty="0"/>
              <a:t>phenomenon</a:t>
            </a:r>
          </a:p>
        </p:txBody>
      </p:sp>
      <p:sp>
        <p:nvSpPr>
          <p:cNvPr id="129027" name="Rectangle 3"/>
          <p:cNvSpPr>
            <a:spLocks noGrp="1" noChangeArrowheads="1"/>
          </p:cNvSpPr>
          <p:nvPr>
            <p:ph idx="1"/>
          </p:nvPr>
        </p:nvSpPr>
        <p:spPr/>
        <p:txBody>
          <a:bodyPr/>
          <a:lstStyle/>
          <a:p>
            <a:pPr eaLnBrk="1" hangingPunct="1"/>
            <a:r>
              <a:rPr lang="en-US" sz="3200" smtClean="0"/>
              <a:t>The patient </a:t>
            </a:r>
            <a:r>
              <a:rPr lang="en-US" sz="3200" u="sng" smtClean="0"/>
              <a:t>benefits by both </a:t>
            </a:r>
            <a:r>
              <a:rPr lang="en-US" sz="3200" smtClean="0"/>
              <a:t>better HIV and substance use outcomes</a:t>
            </a:r>
          </a:p>
          <a:p>
            <a:pPr eaLnBrk="1" hangingPunct="1">
              <a:buFont typeface="Wingdings" pitchFamily="2" charset="2"/>
              <a:buChar char="§"/>
            </a:pPr>
            <a:endParaRPr lang="en-US" sz="3200" smtClean="0"/>
          </a:p>
          <a:p>
            <a:pPr algn="ctr" eaLnBrk="1" hangingPunct="1">
              <a:buFont typeface="Wingdings" pitchFamily="2" charset="2"/>
              <a:buNone/>
            </a:pPr>
            <a:r>
              <a:rPr lang="en-US" sz="3200" smtClean="0"/>
              <a:t>or</a:t>
            </a:r>
          </a:p>
          <a:p>
            <a:pPr eaLnBrk="1" hangingPunct="1">
              <a:buFont typeface="Wingdings" pitchFamily="2" charset="2"/>
              <a:buNone/>
            </a:pPr>
            <a:endParaRPr lang="en-US" sz="3200" smtClean="0"/>
          </a:p>
          <a:p>
            <a:pPr eaLnBrk="1" hangingPunct="1">
              <a:buFont typeface="Wingdings" pitchFamily="2" charset="2"/>
              <a:buChar char="§"/>
            </a:pPr>
            <a:r>
              <a:rPr lang="en-US" sz="3200" smtClean="0"/>
              <a:t>The patient </a:t>
            </a:r>
            <a:r>
              <a:rPr lang="en-US" sz="3200" u="sng" smtClean="0"/>
              <a:t>disengages from both </a:t>
            </a:r>
            <a:r>
              <a:rPr lang="en-US" sz="3200" smtClean="0"/>
              <a:t>drug treatment and HIV care, when one becomes difficult</a:t>
            </a:r>
          </a:p>
          <a:p>
            <a:pPr eaLnBrk="1" hangingPunct="1"/>
            <a:endParaRPr lang="en-US" smtClean="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704850"/>
            <a:ext cx="8229600" cy="742950"/>
          </a:xfrm>
        </p:spPr>
        <p:txBody>
          <a:bodyPr/>
          <a:lstStyle/>
          <a:p>
            <a:pPr eaLnBrk="1" hangingPunct="1"/>
            <a:r>
              <a:rPr lang="en-US" sz="4000" b="1" smtClean="0"/>
              <a:t>Has integration worked?   YES </a:t>
            </a:r>
          </a:p>
        </p:txBody>
      </p:sp>
      <p:sp>
        <p:nvSpPr>
          <p:cNvPr id="130051" name="Rectangle 3"/>
          <p:cNvSpPr>
            <a:spLocks noGrp="1" noChangeArrowheads="1"/>
          </p:cNvSpPr>
          <p:nvPr>
            <p:ph idx="1"/>
          </p:nvPr>
        </p:nvSpPr>
        <p:spPr>
          <a:xfrm>
            <a:off x="457200" y="1752600"/>
            <a:ext cx="8229600" cy="4572000"/>
          </a:xfrm>
        </p:spPr>
        <p:txBody>
          <a:bodyPr/>
          <a:lstStyle/>
          <a:p>
            <a:pPr eaLnBrk="1" hangingPunct="1">
              <a:buFont typeface="Wingdings" pitchFamily="2" charset="2"/>
              <a:buChar char="§"/>
            </a:pPr>
            <a:r>
              <a:rPr lang="en-US" sz="3200" smtClean="0"/>
              <a:t>For some patients stabilized an aspect of his health care within the PCP relationship</a:t>
            </a:r>
          </a:p>
          <a:p>
            <a:pPr eaLnBrk="1" hangingPunct="1">
              <a:buFont typeface="Wingdings" pitchFamily="2" charset="2"/>
              <a:buChar char="§"/>
            </a:pPr>
            <a:endParaRPr lang="en-US" sz="3200" smtClean="0"/>
          </a:p>
          <a:p>
            <a:pPr eaLnBrk="1" hangingPunct="1"/>
            <a:r>
              <a:rPr lang="en-US" sz="3200" smtClean="0"/>
              <a:t>PCPs can really addresses drug use barriers to HIV care</a:t>
            </a:r>
          </a:p>
          <a:p>
            <a:pPr eaLnBrk="1" hangingPunct="1"/>
            <a:endParaRPr lang="en-US" sz="3200" smtClean="0"/>
          </a:p>
          <a:p>
            <a:pPr eaLnBrk="1" hangingPunct="1"/>
            <a:r>
              <a:rPr lang="en-US" sz="3200" smtClean="0"/>
              <a:t>Much more interest by junior faculty than more senior</a:t>
            </a:r>
          </a:p>
          <a:p>
            <a:pPr eaLnBrk="1" hangingPunct="1">
              <a:buFont typeface="Wingdings" pitchFamily="2" charset="2"/>
              <a:buChar char="§"/>
            </a:pPr>
            <a:endParaRPr lang="en-US" sz="1200" smtClean="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704850"/>
            <a:ext cx="8229600" cy="819150"/>
          </a:xfrm>
        </p:spPr>
        <p:txBody>
          <a:bodyPr/>
          <a:lstStyle/>
          <a:p>
            <a:pPr eaLnBrk="1" hangingPunct="1"/>
            <a:r>
              <a:rPr lang="en-US" sz="4000" b="1" smtClean="0"/>
              <a:t>Has integration worked?   YES, but…. </a:t>
            </a:r>
          </a:p>
        </p:txBody>
      </p:sp>
      <p:sp>
        <p:nvSpPr>
          <p:cNvPr id="131075" name="Rectangle 3"/>
          <p:cNvSpPr>
            <a:spLocks noGrp="1" noChangeArrowheads="1"/>
          </p:cNvSpPr>
          <p:nvPr>
            <p:ph idx="1"/>
          </p:nvPr>
        </p:nvSpPr>
        <p:spPr/>
        <p:txBody>
          <a:bodyPr/>
          <a:lstStyle/>
          <a:p>
            <a:pPr eaLnBrk="1" hangingPunct="1">
              <a:buFont typeface="Wingdings" pitchFamily="2" charset="2"/>
              <a:buChar char="§"/>
            </a:pPr>
            <a:r>
              <a:rPr lang="en-US" smtClean="0"/>
              <a:t>Patients still have multiple physical, mental health and sometimes ongoing addiction issues </a:t>
            </a:r>
          </a:p>
          <a:p>
            <a:pPr eaLnBrk="1" hangingPunct="1">
              <a:buFont typeface="Wingdings" pitchFamily="2" charset="2"/>
              <a:buChar char="§"/>
            </a:pPr>
            <a:endParaRPr lang="en-US" sz="1200" smtClean="0"/>
          </a:p>
          <a:p>
            <a:pPr eaLnBrk="1" hangingPunct="1"/>
            <a:r>
              <a:rPr lang="en-US" smtClean="0"/>
              <a:t>Bup/nx has added a important tool, but does not directly address other drugs of abuse i.e stimulants</a:t>
            </a:r>
          </a:p>
          <a:p>
            <a:pPr eaLnBrk="1" hangingPunct="1"/>
            <a:endParaRPr lang="en-US" smtClean="0"/>
          </a:p>
          <a:p>
            <a:pPr eaLnBrk="1" hangingPunct="1"/>
            <a:r>
              <a:rPr lang="en-US" smtClean="0"/>
              <a:t>One or two “practice partners” plus an engaged nurse and pharmacy group have been enough to support about 25 patients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457200" y="762000"/>
            <a:ext cx="8305800" cy="838200"/>
          </a:xfrm>
          <a:extLst>
            <a:ext uri="{909E8E84-426E-40DD-AFC4-6F175D3DCCD1}"/>
            <a:ext uri="{91240B29-F687-4F45-9708-019B960494DF}"/>
          </a:extLst>
        </p:spPr>
        <p:txBody>
          <a:bodyPr/>
          <a:lstStyle/>
          <a:p>
            <a:pPr eaLnBrk="1" fontAlgn="auto" hangingPunct="1">
              <a:spcAft>
                <a:spcPts val="0"/>
              </a:spcAft>
              <a:defRPr/>
            </a:pPr>
            <a:r>
              <a:rPr lang="en-US" b="1" dirty="0"/>
              <a:t>Conclusion</a:t>
            </a:r>
          </a:p>
        </p:txBody>
      </p:sp>
      <p:sp>
        <p:nvSpPr>
          <p:cNvPr id="132099" name="Rectangle 3"/>
          <p:cNvSpPr>
            <a:spLocks noGrp="1" noChangeArrowheads="1"/>
          </p:cNvSpPr>
          <p:nvPr>
            <p:ph type="body" idx="4294967295"/>
          </p:nvPr>
        </p:nvSpPr>
        <p:spPr>
          <a:xfrm>
            <a:off x="381000" y="1752600"/>
            <a:ext cx="7772400" cy="4343400"/>
          </a:xfrm>
        </p:spPr>
        <p:txBody>
          <a:bodyPr/>
          <a:lstStyle/>
          <a:p>
            <a:pPr eaLnBrk="1" hangingPunct="1">
              <a:buFont typeface="Wingdings" pitchFamily="2" charset="2"/>
              <a:buChar char="§"/>
            </a:pPr>
            <a:r>
              <a:rPr lang="en-US" sz="2800" smtClean="0"/>
              <a:t>Bup/nx allows for integrated care to patients with HIV and opioid dependence</a:t>
            </a:r>
          </a:p>
          <a:p>
            <a:pPr eaLnBrk="1" hangingPunct="1">
              <a:buFont typeface="Wingdings" pitchFamily="2" charset="2"/>
              <a:buChar char="§"/>
            </a:pPr>
            <a:endParaRPr lang="en-US" sz="2800" smtClean="0"/>
          </a:p>
          <a:p>
            <a:pPr eaLnBrk="1" hangingPunct="1">
              <a:buFont typeface="Wingdings" pitchFamily="2" charset="2"/>
              <a:buChar char="§"/>
            </a:pPr>
            <a:r>
              <a:rPr lang="en-US" sz="2800" smtClean="0"/>
              <a:t>The model is similar to other chronic diseases for induction and maintenance</a:t>
            </a:r>
          </a:p>
          <a:p>
            <a:pPr eaLnBrk="1" hangingPunct="1">
              <a:buFont typeface="Wingdings" pitchFamily="2" charset="2"/>
              <a:buChar char="§"/>
            </a:pPr>
            <a:endParaRPr lang="en-US" sz="2800" smtClean="0"/>
          </a:p>
          <a:p>
            <a:pPr eaLnBrk="1" hangingPunct="1">
              <a:buFont typeface="Wingdings" pitchFamily="2" charset="2"/>
              <a:buChar char="§"/>
            </a:pPr>
            <a:r>
              <a:rPr lang="en-US" sz="2800" smtClean="0"/>
              <a:t>Word of mouth among the patients is good, and should be encouraged. </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828800" y="1752600"/>
          <a:ext cx="4287838" cy="3525838"/>
        </p:xfrm>
        <a:graphic>
          <a:graphicData uri="http://schemas.openxmlformats.org/presentationml/2006/ole">
            <p:oleObj spid="_x0000_s1026" name="Photo Editor Photo" r:id="rId4" imgW="2142857" imgH="1762371" progId="MSPhotoEd.3">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a:lstStyle/>
          <a:p>
            <a:pPr eaLnBrk="1" fontAlgn="auto" hangingPunct="1">
              <a:spcAft>
                <a:spcPts val="0"/>
              </a:spcAft>
              <a:defRPr/>
            </a:pPr>
            <a:r>
              <a:rPr lang="en-US" dirty="0" smtClean="0"/>
              <a:t>How Do I Get Started?</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Prescribing </a:t>
            </a:r>
            <a:r>
              <a:rPr lang="en-US" dirty="0" err="1" smtClean="0"/>
              <a:t>Buprenorphine</a:t>
            </a:r>
            <a:endParaRPr lang="en-US" dirty="0"/>
          </a:p>
        </p:txBody>
      </p:sp>
      <p:sp>
        <p:nvSpPr>
          <p:cNvPr id="3" name="Content Placeholder 2"/>
          <p:cNvSpPr>
            <a:spLocks noGrp="1"/>
          </p:cNvSpPr>
          <p:nvPr>
            <p:ph sz="quarter" idx="1"/>
          </p:nvPr>
        </p:nvSpPr>
        <p:spPr>
          <a:xfrm>
            <a:off x="457200" y="1600200"/>
            <a:ext cx="7467600" cy="4873625"/>
          </a:xfrm>
        </p:spPr>
        <p:txBody>
          <a:bodyPr>
            <a:normAutofit fontScale="62500" lnSpcReduction="20000"/>
          </a:bodyPr>
          <a:lstStyle/>
          <a:p>
            <a:pPr marL="274320" indent="-274320" eaLnBrk="1" fontAlgn="auto" hangingPunct="1">
              <a:spcAft>
                <a:spcPts val="0"/>
              </a:spcAft>
              <a:buFont typeface="Wingdings"/>
              <a:buChar char=""/>
              <a:defRPr/>
            </a:pPr>
            <a:r>
              <a:rPr lang="en-US" sz="2800" dirty="0" smtClean="0"/>
              <a:t>Who can prescribe </a:t>
            </a:r>
            <a:r>
              <a:rPr lang="en-US" sz="2800" dirty="0" err="1" smtClean="0"/>
              <a:t>buprenorphine</a:t>
            </a:r>
            <a:r>
              <a:rPr lang="en-US" sz="2800" dirty="0" smtClean="0"/>
              <a:t>?</a:t>
            </a:r>
          </a:p>
          <a:p>
            <a:pPr marL="640080" lvl="1" indent="-274320" eaLnBrk="1" fontAlgn="auto" hangingPunct="1">
              <a:spcAft>
                <a:spcPts val="0"/>
              </a:spcAft>
              <a:buFont typeface="Wingdings 2"/>
              <a:buChar char=""/>
              <a:defRPr/>
            </a:pPr>
            <a:r>
              <a:rPr lang="en-US" dirty="0" smtClean="0"/>
              <a:t>Qualifying physicians</a:t>
            </a:r>
          </a:p>
          <a:p>
            <a:pPr marL="640080" lvl="1"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a:buChar char=""/>
              <a:defRPr/>
            </a:pPr>
            <a:r>
              <a:rPr lang="en-US" sz="2800" dirty="0" smtClean="0"/>
              <a:t>What training is necessary?</a:t>
            </a:r>
          </a:p>
          <a:p>
            <a:pPr marL="640080" lvl="1" indent="-274320" eaLnBrk="1" fontAlgn="auto" hangingPunct="1">
              <a:spcAft>
                <a:spcPts val="0"/>
              </a:spcAft>
              <a:buFont typeface="Wingdings 2"/>
              <a:buChar char=""/>
              <a:defRPr/>
            </a:pPr>
            <a:r>
              <a:rPr lang="en-US" dirty="0" smtClean="0"/>
              <a:t>Required board specialty, or</a:t>
            </a:r>
          </a:p>
          <a:p>
            <a:pPr marL="640080" lvl="1" indent="-274320" eaLnBrk="1" fontAlgn="auto" hangingPunct="1">
              <a:spcAft>
                <a:spcPts val="0"/>
              </a:spcAft>
              <a:buFont typeface="Wingdings 2"/>
              <a:buChar char=""/>
              <a:defRPr/>
            </a:pPr>
            <a:r>
              <a:rPr lang="en-US" dirty="0" smtClean="0"/>
              <a:t>8 hours of approved training</a:t>
            </a:r>
          </a:p>
          <a:p>
            <a:pPr marL="640080" lvl="1" indent="-274320" eaLnBrk="1" fontAlgn="auto" hangingPunct="1">
              <a:spcAft>
                <a:spcPts val="0"/>
              </a:spcAft>
              <a:buFont typeface="Wingdings 2"/>
              <a:buChar char=""/>
              <a:defRPr/>
            </a:pPr>
            <a:r>
              <a:rPr lang="en-US" dirty="0" smtClean="0"/>
              <a:t>To access qualifying physician trainings, visit: </a:t>
            </a:r>
            <a:r>
              <a:rPr lang="en-US" u="sng" dirty="0" smtClean="0">
                <a:hlinkClick r:id="rId3"/>
              </a:rPr>
              <a:t>http://buprenorphine.samhsa.gov/training.html</a:t>
            </a:r>
            <a:r>
              <a:rPr lang="en-US" dirty="0" smtClean="0"/>
              <a:t>, </a:t>
            </a:r>
            <a:r>
              <a:rPr lang="en-US" u="sng" dirty="0" smtClean="0">
                <a:hlinkClick r:id="rId4"/>
              </a:rPr>
              <a:t>www2.aaap.org/buprenorphine</a:t>
            </a:r>
            <a:r>
              <a:rPr lang="en-US" dirty="0" smtClean="0"/>
              <a:t>, </a:t>
            </a:r>
            <a:r>
              <a:rPr lang="en-US" u="sng" dirty="0" smtClean="0">
                <a:hlinkClick r:id="rId5"/>
              </a:rPr>
              <a:t>www.docoptin.com/physician/calendar.aspx</a:t>
            </a:r>
            <a:r>
              <a:rPr lang="en-US" dirty="0" smtClean="0"/>
              <a:t>, or </a:t>
            </a:r>
            <a:r>
              <a:rPr lang="en-US" u="sng" dirty="0" smtClean="0">
                <a:hlinkClick r:id="rId6"/>
              </a:rPr>
              <a:t>www.buppractice.com</a:t>
            </a:r>
            <a:r>
              <a:rPr lang="en-US" dirty="0" smtClean="0"/>
              <a:t>.) </a:t>
            </a:r>
          </a:p>
          <a:p>
            <a:pPr marL="640080" lvl="1" indent="-274320" eaLnBrk="1" fontAlgn="auto" hangingPunct="1">
              <a:spcAft>
                <a:spcPts val="0"/>
              </a:spcAft>
              <a:buFont typeface="Wingdings 2"/>
              <a:buChar char=""/>
              <a:defRPr/>
            </a:pPr>
            <a:endParaRPr lang="en-US" dirty="0" smtClean="0"/>
          </a:p>
          <a:p>
            <a:pPr marL="274320" lvl="1" indent="-274320" eaLnBrk="1" fontAlgn="auto" hangingPunct="1">
              <a:spcBef>
                <a:spcPts val="600"/>
              </a:spcBef>
              <a:spcAft>
                <a:spcPts val="0"/>
              </a:spcAft>
              <a:buSzPct val="70000"/>
              <a:buFont typeface="Wingdings"/>
              <a:buChar char=""/>
              <a:defRPr/>
            </a:pPr>
            <a:r>
              <a:rPr lang="en-US" sz="2800" dirty="0" smtClean="0"/>
              <a:t>Notify SAMHSA for Waiver to treat</a:t>
            </a:r>
          </a:p>
          <a:p>
            <a:pPr marL="548640" lvl="2" indent="-182880" eaLnBrk="1" fontAlgn="auto" hangingPunct="1">
              <a:spcBef>
                <a:spcPts val="600"/>
              </a:spcBef>
              <a:spcAft>
                <a:spcPts val="0"/>
              </a:spcAft>
              <a:buClr>
                <a:schemeClr val="accent1">
                  <a:shade val="75000"/>
                </a:schemeClr>
              </a:buClr>
              <a:buSzPct val="70000"/>
              <a:buFont typeface="Wingdings"/>
              <a:buChar char=""/>
              <a:defRPr/>
            </a:pPr>
            <a:r>
              <a:rPr lang="en-US" sz="2500" dirty="0" smtClean="0"/>
              <a:t>See diagram on next slide</a:t>
            </a:r>
          </a:p>
          <a:p>
            <a:pPr marL="274320" lvl="1" indent="-274320" eaLnBrk="1" fontAlgn="auto" hangingPunct="1">
              <a:spcBef>
                <a:spcPts val="600"/>
              </a:spcBef>
              <a:spcAft>
                <a:spcPts val="0"/>
              </a:spcAft>
              <a:buSzPct val="70000"/>
              <a:buFont typeface="Wingdings"/>
              <a:buChar char=""/>
              <a:defRPr/>
            </a:pPr>
            <a:endParaRPr lang="en-US" sz="2800" dirty="0" smtClean="0"/>
          </a:p>
          <a:p>
            <a:pPr marL="274320" lvl="1" indent="-274320" eaLnBrk="1" fontAlgn="auto" hangingPunct="1">
              <a:spcBef>
                <a:spcPts val="600"/>
              </a:spcBef>
              <a:spcAft>
                <a:spcPts val="0"/>
              </a:spcAft>
              <a:buSzPct val="70000"/>
              <a:buFont typeface="Wingdings"/>
              <a:buChar char=""/>
              <a:defRPr/>
            </a:pPr>
            <a:r>
              <a:rPr lang="en-US" sz="2800" dirty="0" smtClean="0"/>
              <a:t>If approved, receive notice and DEA registration number</a:t>
            </a:r>
          </a:p>
          <a:p>
            <a:pPr marL="274320" lvl="1" indent="-274320" eaLnBrk="1" fontAlgn="auto" hangingPunct="1">
              <a:spcBef>
                <a:spcPts val="600"/>
              </a:spcBef>
              <a:spcAft>
                <a:spcPts val="0"/>
              </a:spcAft>
              <a:buSzPct val="70000"/>
              <a:buFont typeface="Wingdings"/>
              <a:buChar char=""/>
              <a:defRPr/>
            </a:pPr>
            <a:endParaRPr lang="en-US" sz="2800" dirty="0" smtClean="0"/>
          </a:p>
          <a:p>
            <a:pPr marL="274320" lvl="1" indent="-274320" eaLnBrk="1" fontAlgn="auto" hangingPunct="1">
              <a:spcBef>
                <a:spcPts val="600"/>
              </a:spcBef>
              <a:spcAft>
                <a:spcPts val="0"/>
              </a:spcAft>
              <a:buSzPct val="70000"/>
              <a:buFont typeface="Wingdings"/>
              <a:buChar char=""/>
              <a:defRPr/>
            </a:pPr>
            <a:r>
              <a:rPr lang="en-US" sz="2800" dirty="0" smtClean="0"/>
              <a:t>1</a:t>
            </a:r>
            <a:r>
              <a:rPr lang="en-US" sz="2800" baseline="30000" dirty="0" smtClean="0"/>
              <a:t>st</a:t>
            </a:r>
            <a:r>
              <a:rPr lang="en-US" sz="2800" dirty="0" smtClean="0"/>
              <a:t> year=maximum treatment of 30 patients per authorized physician. After 1</a:t>
            </a:r>
            <a:r>
              <a:rPr lang="en-US" sz="2800" baseline="30000" dirty="0" smtClean="0"/>
              <a:t>st</a:t>
            </a:r>
            <a:r>
              <a:rPr lang="en-US" sz="2800" dirty="0" smtClean="0"/>
              <a:t> year, may apply for additional waiver to treat up to 100 patients.</a:t>
            </a:r>
          </a:p>
          <a:p>
            <a:pPr marL="274320" indent="-274320" eaLnBrk="1" fontAlgn="auto" hangingPunct="1">
              <a:spcAft>
                <a:spcPts val="0"/>
              </a:spcAft>
              <a:buFont typeface="Wingdings"/>
              <a:buChar char=""/>
              <a:defRPr/>
            </a:pPr>
            <a:endParaRPr lang="en-US" dirty="0" smtClean="0"/>
          </a:p>
          <a:p>
            <a:pPr marL="274320" indent="-274320" eaLnBrk="1" fontAlgn="auto" hangingPunct="1">
              <a:spcAft>
                <a:spcPts val="0"/>
              </a:spcAft>
              <a:buFont typeface="Wingdings"/>
              <a:buChar char=""/>
              <a:defRPr/>
            </a:pPr>
            <a:endParaRPr lang="en-US" dirty="0" smtClean="0"/>
          </a:p>
          <a:p>
            <a:pPr marL="274320" indent="-274320" eaLnBrk="1" fontAlgn="auto" hangingPunct="1">
              <a:spcAft>
                <a:spcPts val="0"/>
              </a:spcAft>
              <a:buFont typeface="Wingdings"/>
              <a:buChar char=""/>
              <a:defRPr/>
            </a:pPr>
            <a:endParaRPr lang="en-US" dirty="0" smtClean="0"/>
          </a:p>
          <a:p>
            <a:pPr marL="274320" indent="-274320" eaLnBrk="1" fontAlgn="auto" hangingPunct="1">
              <a:spcAft>
                <a:spcPts val="0"/>
              </a:spcAft>
              <a:buFont typeface="Wingdings"/>
              <a:buChar char=""/>
              <a:defRPr/>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Treating Patients: Online Request Forms</a:t>
            </a:r>
            <a:endParaRPr lang="en-US" dirty="0"/>
          </a:p>
        </p:txBody>
      </p:sp>
      <p:sp>
        <p:nvSpPr>
          <p:cNvPr id="3" name="Content Placeholder 2"/>
          <p:cNvSpPr>
            <a:spLocks noGrp="1"/>
          </p:cNvSpPr>
          <p:nvPr>
            <p:ph sz="quarter" idx="1"/>
          </p:nvPr>
        </p:nvSpPr>
        <p:spPr>
          <a:xfrm>
            <a:off x="457200" y="1600200"/>
            <a:ext cx="7467600" cy="4873625"/>
          </a:xfrm>
        </p:spPr>
        <p:txBody>
          <a:bodyPr>
            <a:normAutofit fontScale="62500" lnSpcReduction="20000"/>
          </a:bodyPr>
          <a:lstStyle/>
          <a:p>
            <a:pPr marL="274320" indent="-274320" eaLnBrk="1" fontAlgn="auto" hangingPunct="1">
              <a:spcAft>
                <a:spcPts val="0"/>
              </a:spcAft>
              <a:buFont typeface="Wingdings"/>
              <a:buChar char=""/>
              <a:defRPr/>
            </a:pPr>
            <a:r>
              <a:rPr lang="en-US" dirty="0" smtClean="0"/>
              <a:t>To access and </a:t>
            </a:r>
            <a:r>
              <a:rPr lang="en-US" i="1" dirty="0" smtClean="0"/>
              <a:t>email</a:t>
            </a:r>
            <a:r>
              <a:rPr lang="en-US" dirty="0" smtClean="0"/>
              <a:t> notifications, visit: </a:t>
            </a:r>
            <a:r>
              <a:rPr lang="en-US" u="sng" dirty="0" smtClean="0">
                <a:hlinkClick r:id="rId3"/>
              </a:rPr>
              <a:t>http://buprenorphine.samhsa.gov/pls/bwns/additional_notification_form?prefilled_or_online=ONLINE</a:t>
            </a:r>
            <a:r>
              <a:rPr lang="en-US" dirty="0" smtClean="0"/>
              <a:t>. </a:t>
            </a:r>
          </a:p>
          <a:p>
            <a:pPr marL="274320" indent="-274320" eaLnBrk="1" fontAlgn="auto" hangingPunct="1">
              <a:spcAft>
                <a:spcPts val="0"/>
              </a:spcAft>
              <a:buFont typeface="Wingdings"/>
              <a:buNone/>
              <a:defRPr/>
            </a:pPr>
            <a:endParaRPr lang="en-US" dirty="0" smtClean="0"/>
          </a:p>
          <a:p>
            <a:pPr marL="274320" indent="-274320" eaLnBrk="1" fontAlgn="auto" hangingPunct="1">
              <a:spcAft>
                <a:spcPts val="0"/>
              </a:spcAft>
              <a:buFont typeface="Wingdings"/>
              <a:buChar char=""/>
              <a:defRPr/>
            </a:pPr>
            <a:r>
              <a:rPr lang="en-US" dirty="0" smtClean="0"/>
              <a:t>To access an online form to </a:t>
            </a:r>
            <a:r>
              <a:rPr lang="en-US" i="1" dirty="0" smtClean="0"/>
              <a:t>fax </a:t>
            </a:r>
            <a:r>
              <a:rPr lang="en-US" dirty="0" smtClean="0"/>
              <a:t>or </a:t>
            </a:r>
            <a:r>
              <a:rPr lang="en-US" i="1" dirty="0" smtClean="0"/>
              <a:t>mail</a:t>
            </a:r>
            <a:r>
              <a:rPr lang="en-US" dirty="0" smtClean="0"/>
              <a:t> in, visit: </a:t>
            </a:r>
            <a:r>
              <a:rPr lang="en-US" u="sng" dirty="0" smtClean="0">
                <a:hlinkClick r:id="rId4"/>
              </a:rPr>
              <a:t>http://buprenorphine.samhsa.gov/pls/bwns/additional_notification_form?prefilled_or_online=PREFILLED</a:t>
            </a:r>
            <a:r>
              <a:rPr lang="en-US" dirty="0" smtClean="0"/>
              <a:t> OR </a:t>
            </a:r>
            <a:r>
              <a:rPr lang="en-US" u="sng" dirty="0" smtClean="0">
                <a:hlinkClick r:id="rId5"/>
              </a:rPr>
              <a:t>http://buprenorphine.samhsa.gov/SMA-167_Increase_Patients.pdf</a:t>
            </a:r>
            <a:r>
              <a:rPr lang="en-US" dirty="0" smtClean="0"/>
              <a:t> and send to the contact information below:</a:t>
            </a:r>
          </a:p>
          <a:p>
            <a:pPr marL="274320" indent="-274320" eaLnBrk="1" fontAlgn="auto" hangingPunct="1">
              <a:spcAft>
                <a:spcPts val="0"/>
              </a:spcAft>
              <a:buFont typeface="Wingdings"/>
              <a:buNone/>
              <a:defRPr/>
            </a:pPr>
            <a:endParaRPr lang="en-US" dirty="0" smtClean="0"/>
          </a:p>
          <a:p>
            <a:pPr marL="914400" indent="-450850" eaLnBrk="1" fontAlgn="auto" hangingPunct="1">
              <a:spcAft>
                <a:spcPts val="0"/>
              </a:spcAft>
              <a:buFont typeface="Wingdings"/>
              <a:buNone/>
              <a:defRPr/>
            </a:pPr>
            <a:r>
              <a:rPr lang="en-US" dirty="0" smtClean="0"/>
              <a:t>	Substance Abuse and Mental Health Services Administration</a:t>
            </a:r>
            <a:br>
              <a:rPr lang="en-US" dirty="0" smtClean="0"/>
            </a:br>
            <a:r>
              <a:rPr lang="en-US" dirty="0" smtClean="0"/>
              <a:t>Division of Pharmacologic Therapies</a:t>
            </a:r>
            <a:br>
              <a:rPr lang="en-US" dirty="0" smtClean="0"/>
            </a:br>
            <a:r>
              <a:rPr lang="en-US" dirty="0" smtClean="0"/>
              <a:t>Attention: </a:t>
            </a:r>
            <a:r>
              <a:rPr lang="en-US" dirty="0" err="1" smtClean="0"/>
              <a:t>Opioid</a:t>
            </a:r>
            <a:r>
              <a:rPr lang="en-US" dirty="0" smtClean="0"/>
              <a:t> Treatment Waiver Program</a:t>
            </a:r>
            <a:br>
              <a:rPr lang="en-US" dirty="0" smtClean="0"/>
            </a:br>
            <a:r>
              <a:rPr lang="en-US" dirty="0" smtClean="0"/>
              <a:t>One Choke Cherry Road, </a:t>
            </a:r>
            <a:r>
              <a:rPr lang="en-US" dirty="0" err="1" smtClean="0"/>
              <a:t>Rm</a:t>
            </a:r>
            <a:r>
              <a:rPr lang="en-US" dirty="0" smtClean="0"/>
              <a:t> 2-1063</a:t>
            </a:r>
            <a:br>
              <a:rPr lang="en-US" dirty="0" smtClean="0"/>
            </a:br>
            <a:r>
              <a:rPr lang="en-US" dirty="0" smtClean="0"/>
              <a:t>Rockville, MD  20857</a:t>
            </a:r>
            <a:br>
              <a:rPr lang="en-US" dirty="0" smtClean="0"/>
            </a:br>
            <a:r>
              <a:rPr lang="en-US" dirty="0" smtClean="0"/>
              <a:t>Fax 240-276-1630</a:t>
            </a:r>
            <a:br>
              <a:rPr lang="en-US" dirty="0" smtClean="0"/>
            </a:br>
            <a:r>
              <a:rPr lang="en-US" dirty="0" smtClean="0"/>
              <a:t>Phone 1-866-287-2728 (1-866-BUP-CSAT) </a:t>
            </a:r>
          </a:p>
          <a:p>
            <a:pPr marL="914400" indent="-450850" eaLnBrk="1" fontAlgn="auto" hangingPunct="1">
              <a:spcAft>
                <a:spcPts val="0"/>
              </a:spcAft>
              <a:buFont typeface="Wingdings"/>
              <a:buNone/>
              <a:defRPr/>
            </a:pPr>
            <a:endParaRPr lang="en-US" dirty="0" smtClean="0"/>
          </a:p>
          <a:p>
            <a:pPr marL="274320" indent="-274320" eaLnBrk="1" fontAlgn="auto" hangingPunct="1">
              <a:spcAft>
                <a:spcPts val="0"/>
              </a:spcAft>
              <a:buFont typeface="Wingdings"/>
              <a:buChar char=""/>
              <a:defRPr/>
            </a:pPr>
            <a:r>
              <a:rPr lang="en-US" dirty="0" smtClean="0"/>
              <a:t>(To learn more about increasing patient limits, visit: </a:t>
            </a:r>
            <a:r>
              <a:rPr lang="en-US" u="sng" dirty="0" smtClean="0">
                <a:hlinkClick r:id="rId6"/>
              </a:rPr>
              <a:t>http://buprenorphine.samhsa.gov/federal.html</a:t>
            </a:r>
            <a:r>
              <a:rPr lang="en-US" dirty="0" smtClean="0"/>
              <a:t>.) </a:t>
            </a:r>
          </a:p>
          <a:p>
            <a:pPr marL="274320" indent="-274320" eaLnBrk="1" fontAlgn="auto" hangingPunct="1">
              <a:spcAft>
                <a:spcPts val="0"/>
              </a:spcAft>
              <a:buFont typeface="Wingdings"/>
              <a:buNone/>
              <a:defRPr/>
            </a:pPr>
            <a:endParaRPr lang="en-US" dirty="0" smtClean="0"/>
          </a:p>
          <a:p>
            <a:pPr marL="274320" indent="-274320" eaLnBrk="1" fontAlgn="auto" hangingPunct="1">
              <a:spcAft>
                <a:spcPts val="0"/>
              </a:spcAft>
              <a:buFont typeface="Wingdings"/>
              <a:buChar char=""/>
              <a:defRPr/>
            </a:pPr>
            <a:r>
              <a:rPr lang="en-US" dirty="0" smtClean="0"/>
              <a:t>SAMHSA. </a:t>
            </a:r>
            <a:r>
              <a:rPr lang="en-US" dirty="0" err="1" smtClean="0"/>
              <a:t>Buprenorphine</a:t>
            </a:r>
            <a:r>
              <a:rPr lang="en-US" dirty="0" smtClean="0"/>
              <a:t>: how to obtain a waiver. </a:t>
            </a:r>
            <a:r>
              <a:rPr lang="en-US" dirty="0" err="1" smtClean="0"/>
              <a:t>n.d</a:t>
            </a:r>
            <a:r>
              <a:rPr lang="en-US" dirty="0" smtClean="0"/>
              <a:t>. Available at: </a:t>
            </a:r>
            <a:r>
              <a:rPr lang="en-US" u="sng" dirty="0" smtClean="0">
                <a:hlinkClick r:id="rId7"/>
              </a:rPr>
              <a:t>http://buprenorphine.samhsa.gov/howto.html</a:t>
            </a:r>
            <a:r>
              <a:rPr lang="en-US" dirty="0" smtClean="0"/>
              <a:t>. Accessed December 9, 2011.</a:t>
            </a:r>
          </a:p>
          <a:p>
            <a:pPr marL="274320" indent="-274320" eaLnBrk="1" fontAlgn="auto" hangingPunct="1">
              <a:spcAft>
                <a:spcPts val="0"/>
              </a:spcAft>
              <a:buFont typeface="Wingdings"/>
              <a:buChar char=""/>
              <a:defRPr/>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Diagram of Waiver Process</a:t>
            </a:r>
            <a:endParaRPr lang="en-US" dirty="0"/>
          </a:p>
        </p:txBody>
      </p:sp>
      <p:pic>
        <p:nvPicPr>
          <p:cNvPr id="136195" name="Picture 4"/>
          <p:cNvPicPr>
            <a:picLocks noGrp="1" noChangeAspect="1" noChangeArrowheads="1"/>
          </p:cNvPicPr>
          <p:nvPr>
            <p:ph sz="quarter" idx="1"/>
          </p:nvPr>
        </p:nvPicPr>
        <p:blipFill>
          <a:blip r:embed="rId3" cstate="print"/>
          <a:srcRect/>
          <a:stretch>
            <a:fillRect/>
          </a:stretch>
        </p:blipFill>
        <p:spPr>
          <a:xfrm>
            <a:off x="1371600" y="1600200"/>
            <a:ext cx="5867400" cy="4152900"/>
          </a:xfrm>
          <a:noFill/>
        </p:spPr>
      </p:pic>
      <p:sp>
        <p:nvSpPr>
          <p:cNvPr id="136196" name="Rectangle 4"/>
          <p:cNvSpPr>
            <a:spLocks noChangeArrowheads="1"/>
          </p:cNvSpPr>
          <p:nvPr/>
        </p:nvSpPr>
        <p:spPr bwMode="auto">
          <a:xfrm>
            <a:off x="228600" y="5943600"/>
            <a:ext cx="7620000" cy="646113"/>
          </a:xfrm>
          <a:prstGeom prst="rect">
            <a:avLst/>
          </a:prstGeom>
          <a:noFill/>
          <a:ln w="9525">
            <a:noFill/>
            <a:miter lim="800000"/>
            <a:headEnd/>
            <a:tailEnd/>
          </a:ln>
        </p:spPr>
        <p:txBody>
          <a:bodyPr>
            <a:spAutoFit/>
          </a:bodyPr>
          <a:lstStyle/>
          <a:p>
            <a:r>
              <a:rPr lang="en-US">
                <a:solidFill>
                  <a:srgbClr val="000000"/>
                </a:solidFill>
                <a:latin typeface="Century Schoolbook" pitchFamily="18" charset="0"/>
              </a:rPr>
              <a:t>(To learn more about waiver qualifications, visit </a:t>
            </a:r>
            <a:r>
              <a:rPr lang="en-US" u="sng">
                <a:solidFill>
                  <a:srgbClr val="000000"/>
                </a:solidFill>
                <a:latin typeface="Century Schoolbook" pitchFamily="18" charset="0"/>
                <a:hlinkClick r:id="rId4"/>
              </a:rPr>
              <a:t>http://buprenorphine.samhsa.gov/waiver_qualifications.html</a:t>
            </a:r>
            <a:r>
              <a:rPr lang="en-US">
                <a:solidFill>
                  <a:srgbClr val="000000"/>
                </a:solidFill>
                <a:latin typeface="Century Schoolbook"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a:hlinkClick r:id="rId3"/>
          </p:cNvPr>
          <p:cNvPicPr>
            <a:picLocks noChangeAspect="1" noChangeArrowheads="1"/>
          </p:cNvPicPr>
          <p:nvPr/>
        </p:nvPicPr>
        <p:blipFill>
          <a:blip r:embed="rId4" cstate="print"/>
          <a:srcRect/>
          <a:stretch>
            <a:fillRect/>
          </a:stretch>
        </p:blipFill>
        <p:spPr bwMode="auto">
          <a:xfrm>
            <a:off x="457200" y="228600"/>
            <a:ext cx="3403600" cy="1282700"/>
          </a:xfrm>
          <a:prstGeom prst="rect">
            <a:avLst/>
          </a:prstGeom>
          <a:noFill/>
          <a:ln w="9525">
            <a:noFill/>
            <a:miter lim="800000"/>
            <a:headEnd/>
            <a:tailEnd/>
          </a:ln>
        </p:spPr>
      </p:pic>
      <p:pic>
        <p:nvPicPr>
          <p:cNvPr id="92163" name="Picture 9" descr="http://www.careacttarget.org/sites/default/files/styles/content_450px/public/cover_0.png">
            <a:hlinkClick r:id="rId5"/>
          </p:cNvPr>
          <p:cNvPicPr>
            <a:picLocks noChangeAspect="1" noChangeArrowheads="1"/>
          </p:cNvPicPr>
          <p:nvPr/>
        </p:nvPicPr>
        <p:blipFill>
          <a:blip r:embed="rId6" cstate="print"/>
          <a:srcRect/>
          <a:stretch>
            <a:fillRect/>
          </a:stretch>
        </p:blipFill>
        <p:spPr bwMode="auto">
          <a:xfrm>
            <a:off x="457200" y="1676400"/>
            <a:ext cx="2381250" cy="3086100"/>
          </a:xfrm>
          <a:prstGeom prst="rect">
            <a:avLst/>
          </a:prstGeom>
          <a:noFill/>
          <a:ln w="9525">
            <a:noFill/>
            <a:miter lim="800000"/>
            <a:headEnd/>
            <a:tailEnd/>
          </a:ln>
        </p:spPr>
      </p:pic>
      <p:pic>
        <p:nvPicPr>
          <p:cNvPr id="92164" name="Picture 11" descr="cover image"/>
          <p:cNvPicPr>
            <a:picLocks noChangeAspect="1" noChangeArrowheads="1"/>
          </p:cNvPicPr>
          <p:nvPr/>
        </p:nvPicPr>
        <p:blipFill>
          <a:blip r:embed="rId7" cstate="print"/>
          <a:srcRect/>
          <a:stretch>
            <a:fillRect/>
          </a:stretch>
        </p:blipFill>
        <p:spPr bwMode="auto">
          <a:xfrm>
            <a:off x="3124200" y="2362200"/>
            <a:ext cx="2381250" cy="3076575"/>
          </a:xfrm>
          <a:prstGeom prst="rect">
            <a:avLst/>
          </a:prstGeom>
          <a:noFill/>
          <a:ln w="9525">
            <a:noFill/>
            <a:miter lim="800000"/>
            <a:headEnd/>
            <a:tailEnd/>
          </a:ln>
        </p:spPr>
      </p:pic>
      <p:pic>
        <p:nvPicPr>
          <p:cNvPr id="92165" name="Picture 13" descr="http://www.careacttarget.org/sites/default/files/styles/content_450px/public/bup-report.png">
            <a:hlinkClick r:id="rId8"/>
          </p:cNvPr>
          <p:cNvPicPr>
            <a:picLocks noChangeAspect="1" noChangeArrowheads="1"/>
          </p:cNvPicPr>
          <p:nvPr/>
        </p:nvPicPr>
        <p:blipFill>
          <a:blip r:embed="rId9" cstate="print"/>
          <a:srcRect/>
          <a:stretch>
            <a:fillRect/>
          </a:stretch>
        </p:blipFill>
        <p:spPr bwMode="auto">
          <a:xfrm>
            <a:off x="6248400" y="1524000"/>
            <a:ext cx="2152650" cy="2909888"/>
          </a:xfrm>
          <a:prstGeom prst="rect">
            <a:avLst/>
          </a:prstGeom>
          <a:noFill/>
          <a:ln w="9525">
            <a:noFill/>
            <a:miter lim="800000"/>
            <a:headEnd/>
            <a:tailEnd/>
          </a:ln>
        </p:spPr>
      </p:pic>
      <p:sp>
        <p:nvSpPr>
          <p:cNvPr id="92166" name="TextBox 12"/>
          <p:cNvSpPr txBox="1">
            <a:spLocks noChangeArrowheads="1"/>
          </p:cNvSpPr>
          <p:nvPr/>
        </p:nvSpPr>
        <p:spPr bwMode="auto">
          <a:xfrm>
            <a:off x="533400" y="5486400"/>
            <a:ext cx="7391400" cy="646113"/>
          </a:xfrm>
          <a:prstGeom prst="rect">
            <a:avLst/>
          </a:prstGeom>
          <a:noFill/>
          <a:ln w="9525">
            <a:noFill/>
            <a:miter lim="800000"/>
            <a:headEnd/>
            <a:tailEnd/>
          </a:ln>
        </p:spPr>
        <p:txBody>
          <a:bodyPr>
            <a:spAutoFit/>
          </a:bodyPr>
          <a:lstStyle/>
          <a:p>
            <a:r>
              <a:rPr lang="en-US"/>
              <a:t>To access training resources, visit: </a:t>
            </a:r>
            <a:r>
              <a:rPr lang="en-US">
                <a:hlinkClick r:id="rId3"/>
              </a:rPr>
              <a:t>www.careacttarget.org/library/integrating-hiv-innovative-practices-ihip</a:t>
            </a:r>
            <a:r>
              <a:rPr lang="en-US"/>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Counseling Services</a:t>
            </a:r>
            <a:endParaRPr lang="en-US" dirty="0"/>
          </a:p>
        </p:txBody>
      </p:sp>
      <p:sp>
        <p:nvSpPr>
          <p:cNvPr id="137219" name="Content Placeholder 2"/>
          <p:cNvSpPr>
            <a:spLocks noGrp="1"/>
          </p:cNvSpPr>
          <p:nvPr>
            <p:ph sz="quarter" idx="1"/>
          </p:nvPr>
        </p:nvSpPr>
        <p:spPr>
          <a:xfrm>
            <a:off x="457200" y="1600200"/>
            <a:ext cx="7467600" cy="4873625"/>
          </a:xfrm>
        </p:spPr>
        <p:txBody>
          <a:bodyPr/>
          <a:lstStyle/>
          <a:p>
            <a:pPr eaLnBrk="1" hangingPunct="1"/>
            <a:r>
              <a:rPr lang="en-US" smtClean="0"/>
              <a:t>Physicians either need to offer counseling services or have formal referral systems in place to link patients undergoing opioid treatment to counseling. </a:t>
            </a:r>
          </a:p>
          <a:p>
            <a:pPr eaLnBrk="1" hangingPunct="1"/>
            <a:endParaRPr lang="en-US" smtClean="0"/>
          </a:p>
          <a:p>
            <a:pPr eaLnBrk="1" hangingPunct="1"/>
            <a:r>
              <a:rPr lang="en-US" smtClean="0"/>
              <a:t>To view a grantee example of referral procedures, visit </a:t>
            </a:r>
            <a:r>
              <a:rPr lang="en-US" u="sng" smtClean="0">
                <a:hlinkClick r:id="rId3"/>
              </a:rPr>
              <a:t>www.careacttarget.org/library/bup/UCSF_Buprenorphine_ProgramProtocols.pdf</a:t>
            </a:r>
            <a:r>
              <a:rPr lang="en-US" smtClean="0"/>
              <a:t>.</a:t>
            </a:r>
          </a:p>
          <a:p>
            <a:pPr eaLnBrk="1" hangingPunct="1"/>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Other Considerations</a:t>
            </a:r>
            <a:endParaRPr lang="en-US" dirty="0"/>
          </a:p>
        </p:txBody>
      </p:sp>
      <p:pic>
        <p:nvPicPr>
          <p:cNvPr id="138243" name="Picture 2" descr="C:\Documents and Settings\Sarah\Local Settings\Temporary Internet Files\Content.IE5\ILF03E5Q\MP900385425[1].jpg"/>
          <p:cNvPicPr>
            <a:picLocks noChangeAspect="1" noChangeArrowheads="1"/>
          </p:cNvPicPr>
          <p:nvPr/>
        </p:nvPicPr>
        <p:blipFill>
          <a:blip r:embed="rId3" cstate="print"/>
          <a:srcRect/>
          <a:stretch>
            <a:fillRect/>
          </a:stretch>
        </p:blipFill>
        <p:spPr bwMode="auto">
          <a:xfrm>
            <a:off x="5486400" y="838200"/>
            <a:ext cx="2884488" cy="4038600"/>
          </a:xfrm>
          <a:prstGeom prst="rect">
            <a:avLst/>
          </a:prstGeom>
          <a:noFill/>
          <a:ln w="9525">
            <a:noFill/>
            <a:miter lim="800000"/>
            <a:headEnd/>
            <a:tailEnd/>
          </a:ln>
        </p:spPr>
      </p:pic>
      <p:sp>
        <p:nvSpPr>
          <p:cNvPr id="5" name="Rectangle 4"/>
          <p:cNvSpPr/>
          <p:nvPr/>
        </p:nvSpPr>
        <p:spPr>
          <a:xfrm>
            <a:off x="304800" y="1600200"/>
            <a:ext cx="4572000" cy="3570288"/>
          </a:xfrm>
          <a:prstGeom prst="rect">
            <a:avLst/>
          </a:prstGeom>
        </p:spPr>
        <p:txBody>
          <a:bodyPr>
            <a:spAutoFit/>
          </a:bodyPr>
          <a:lstStyle/>
          <a:p>
            <a:pPr fontAlgn="auto">
              <a:spcBef>
                <a:spcPts val="0"/>
              </a:spcBef>
              <a:spcAft>
                <a:spcPts val="0"/>
              </a:spcAft>
              <a:defRPr/>
            </a:pPr>
            <a:r>
              <a:rPr lang="en-US" sz="2400" dirty="0">
                <a:solidFill>
                  <a:prstClr val="black"/>
                </a:solidFill>
                <a:latin typeface="Century Schoolbook"/>
              </a:rPr>
              <a:t>Confidentiality:</a:t>
            </a:r>
          </a:p>
          <a:p>
            <a:pPr fontAlgn="auto">
              <a:spcBef>
                <a:spcPts val="0"/>
              </a:spcBef>
              <a:spcAft>
                <a:spcPts val="0"/>
              </a:spcAft>
              <a:defRPr/>
            </a:pPr>
            <a:endParaRPr lang="en-US" dirty="0">
              <a:solidFill>
                <a:prstClr val="black"/>
              </a:solidFill>
              <a:latin typeface="Century Schoolbook"/>
            </a:endParaRPr>
          </a:p>
          <a:p>
            <a:pPr marL="457200" fontAlgn="auto">
              <a:spcBef>
                <a:spcPts val="0"/>
              </a:spcBef>
              <a:spcAft>
                <a:spcPts val="0"/>
              </a:spcAft>
              <a:defRPr/>
            </a:pPr>
            <a:r>
              <a:rPr lang="en-US" dirty="0">
                <a:solidFill>
                  <a:prstClr val="black"/>
                </a:solidFill>
                <a:latin typeface="Century Schoolbook"/>
              </a:rPr>
              <a:t>Records for substance abuse treatment have stricter standards than traditional medical records.</a:t>
            </a:r>
            <a:endParaRPr lang="en-US" baseline="30000" dirty="0">
              <a:solidFill>
                <a:prstClr val="black"/>
              </a:solidFill>
              <a:latin typeface="Century Schoolbook"/>
            </a:endParaRPr>
          </a:p>
          <a:p>
            <a:pPr marL="457200" fontAlgn="auto">
              <a:spcBef>
                <a:spcPts val="0"/>
              </a:spcBef>
              <a:spcAft>
                <a:spcPts val="0"/>
              </a:spcAft>
              <a:defRPr/>
            </a:pPr>
            <a:endParaRPr lang="en-US" baseline="30000" dirty="0">
              <a:solidFill>
                <a:prstClr val="black"/>
              </a:solidFill>
              <a:latin typeface="Century Schoolbook"/>
            </a:endParaRPr>
          </a:p>
          <a:p>
            <a:pPr indent="60325" fontAlgn="auto">
              <a:spcBef>
                <a:spcPts val="0"/>
              </a:spcBef>
              <a:spcAft>
                <a:spcPts val="0"/>
              </a:spcAft>
              <a:defRPr/>
            </a:pPr>
            <a:r>
              <a:rPr lang="en-US" sz="3200" baseline="30000" dirty="0">
                <a:solidFill>
                  <a:prstClr val="black"/>
                </a:solidFill>
                <a:latin typeface="Century Schoolbook"/>
              </a:rPr>
              <a:t>Safety:</a:t>
            </a:r>
            <a:r>
              <a:rPr lang="en-US" sz="3200" dirty="0">
                <a:solidFill>
                  <a:prstClr val="black"/>
                </a:solidFill>
                <a:latin typeface="Century Schoolbook"/>
              </a:rPr>
              <a:t> </a:t>
            </a:r>
          </a:p>
          <a:p>
            <a:pPr marL="457200" indent="-60325" fontAlgn="auto">
              <a:spcBef>
                <a:spcPts val="0"/>
              </a:spcBef>
              <a:spcAft>
                <a:spcPts val="0"/>
              </a:spcAft>
              <a:defRPr/>
            </a:pPr>
            <a:r>
              <a:rPr lang="en-US" dirty="0" err="1">
                <a:solidFill>
                  <a:prstClr val="black"/>
                </a:solidFill>
                <a:latin typeface="Century Schoolbook"/>
              </a:rPr>
              <a:t>Buprenorphine</a:t>
            </a:r>
            <a:r>
              <a:rPr lang="en-US" dirty="0">
                <a:solidFill>
                  <a:prstClr val="black"/>
                </a:solidFill>
                <a:latin typeface="Century Schoolbook"/>
              </a:rPr>
              <a:t> must be stored in </a:t>
            </a:r>
            <a:r>
              <a:rPr lang="en-US" dirty="0" err="1">
                <a:solidFill>
                  <a:prstClr val="black"/>
                </a:solidFill>
                <a:latin typeface="Century Schoolbook"/>
              </a:rPr>
              <a:t>securly</a:t>
            </a:r>
            <a:r>
              <a:rPr lang="en-US" dirty="0">
                <a:solidFill>
                  <a:prstClr val="black"/>
                </a:solidFill>
                <a:latin typeface="Century Schoolbook"/>
              </a:rPr>
              <a:t> locked cabinet. Any theft must be reported to DEA.</a:t>
            </a:r>
            <a:endParaRPr lang="en-US" sz="3200" dirty="0">
              <a:solidFill>
                <a:prstClr val="black"/>
              </a:solidFill>
              <a:latin typeface="Century Schoolbook"/>
            </a:endParaRPr>
          </a:p>
          <a:p>
            <a:pPr indent="60325" fontAlgn="auto">
              <a:spcBef>
                <a:spcPts val="0"/>
              </a:spcBef>
              <a:spcAft>
                <a:spcPts val="0"/>
              </a:spcAft>
              <a:defRPr/>
            </a:pPr>
            <a:endParaRPr lang="en-US" sz="3200" dirty="0">
              <a:solidFill>
                <a:prstClr val="black"/>
              </a:solidFill>
              <a:latin typeface="Century Schoolbook"/>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IHIP Resources</a:t>
            </a:r>
            <a:endParaRPr lang="en-US" dirty="0"/>
          </a:p>
        </p:txBody>
      </p:sp>
      <p:sp>
        <p:nvSpPr>
          <p:cNvPr id="139267" name="Content Placeholder 2"/>
          <p:cNvSpPr>
            <a:spLocks noGrp="1"/>
          </p:cNvSpPr>
          <p:nvPr>
            <p:ph sz="quarter" idx="1"/>
          </p:nvPr>
        </p:nvSpPr>
        <p:spPr>
          <a:xfrm>
            <a:off x="457200" y="1600200"/>
            <a:ext cx="7467600" cy="4873625"/>
          </a:xfrm>
        </p:spPr>
        <p:txBody>
          <a:bodyPr/>
          <a:lstStyle/>
          <a:p>
            <a:pPr eaLnBrk="1" hangingPunct="1"/>
            <a:r>
              <a:rPr lang="en-US" smtClean="0"/>
              <a:t>All of this information is available in detail on the IHIP site: </a:t>
            </a:r>
            <a:r>
              <a:rPr lang="en-US" smtClean="0">
                <a:hlinkClick r:id="rId3"/>
              </a:rPr>
              <a:t>www.careacttarget.org/library/integrating-hiv-innovative-practices-ihip</a:t>
            </a:r>
            <a:r>
              <a:rPr lang="en-US" smtClean="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sz="quarter" idx="1"/>
          </p:nvPr>
        </p:nvSpPr>
        <p:spPr>
          <a:xfrm>
            <a:off x="457200" y="1600200"/>
            <a:ext cx="7467600" cy="4873625"/>
          </a:xfrm>
        </p:spPr>
        <p:txBody>
          <a:bodyPr/>
          <a:lstStyle/>
          <a:p>
            <a:pPr marL="1371600" indent="-1371600" algn="ctr" eaLnBrk="1" hangingPunct="1">
              <a:buFont typeface="Wingdings" pitchFamily="2" charset="2"/>
              <a:buNone/>
            </a:pPr>
            <a:r>
              <a:rPr lang="en-US" sz="8000" smtClean="0"/>
              <a:t>Q &amp; 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Today’s Agenda</a:t>
            </a:r>
            <a:endParaRPr lang="en-US" dirty="0"/>
          </a:p>
        </p:txBody>
      </p:sp>
      <p:sp>
        <p:nvSpPr>
          <p:cNvPr id="93187" name="Content Placeholder 2"/>
          <p:cNvSpPr>
            <a:spLocks noGrp="1"/>
          </p:cNvSpPr>
          <p:nvPr>
            <p:ph sz="quarter" idx="1"/>
          </p:nvPr>
        </p:nvSpPr>
        <p:spPr>
          <a:xfrm>
            <a:off x="457200" y="1600200"/>
            <a:ext cx="7467600" cy="4873625"/>
          </a:xfrm>
        </p:spPr>
        <p:txBody>
          <a:bodyPr/>
          <a:lstStyle/>
          <a:p>
            <a:endParaRPr lang="en-US" smtClean="0"/>
          </a:p>
          <a:p>
            <a:r>
              <a:rPr lang="en-US" smtClean="0"/>
              <a:t>Dr. Vergara-Rodriguez, CORE Center in Chicago</a:t>
            </a:r>
          </a:p>
          <a:p>
            <a:r>
              <a:rPr lang="en-US" smtClean="0"/>
              <a:t>Dr. Tulsky, San Francisco General Hospital</a:t>
            </a:r>
          </a:p>
          <a:p>
            <a:pPr marL="546100" lvl="2">
              <a:spcBef>
                <a:spcPts val="600"/>
              </a:spcBef>
              <a:buSzPct val="70000"/>
            </a:pPr>
            <a:r>
              <a:rPr lang="en-US" smtClean="0"/>
              <a:t>Discussing clinical aspects to care</a:t>
            </a:r>
          </a:p>
          <a:p>
            <a:endParaRPr lang="en-US" smtClean="0"/>
          </a:p>
          <a:p>
            <a:r>
              <a:rPr lang="en-US" smtClean="0"/>
              <a:t>Sarah Cook-Raymond</a:t>
            </a:r>
          </a:p>
          <a:p>
            <a:pPr marL="546100" lvl="2">
              <a:spcBef>
                <a:spcPts val="600"/>
              </a:spcBef>
              <a:buSzPct val="70000"/>
            </a:pPr>
            <a:r>
              <a:rPr lang="en-US" smtClean="0"/>
              <a:t>Discussing qualifications to get started</a:t>
            </a:r>
          </a:p>
          <a:p>
            <a:pPr>
              <a:buFont typeface="Wingdings" pitchFamily="2" charset="2"/>
              <a:buNone/>
            </a:pPr>
            <a:endParaRPr lang="en-US" smtClean="0"/>
          </a:p>
          <a:p>
            <a:r>
              <a:rPr lang="en-US" smtClean="0"/>
              <a:t>Q &amp; A</a:t>
            </a:r>
          </a:p>
          <a:p>
            <a:pPr lvl="1"/>
            <a:endParaRPr lang="en-US" smtClean="0"/>
          </a:p>
          <a:p>
            <a:pPr lvl="1">
              <a:buFont typeface="Wingdings 2" pitchFamily="18" charset="2"/>
              <a:buNone/>
            </a:pPr>
            <a:endParaRPr lang="en-US" smtClean="0"/>
          </a:p>
          <a:p>
            <a:pPr lvl="1"/>
            <a:endParaRPr lang="en-US" smtClean="0"/>
          </a:p>
          <a:p>
            <a:pPr lvl="1">
              <a:buFont typeface="Wingdings 2" pitchFamily="18" charset="2"/>
              <a:buNone/>
            </a:pPr>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algn="l" eaLnBrk="1" fontAlgn="auto" hangingPunct="1">
              <a:spcAft>
                <a:spcPts val="0"/>
              </a:spcAft>
              <a:defRPr/>
            </a:pPr>
            <a:r>
              <a:rPr lang="en-US" dirty="0"/>
              <a:t>C</a:t>
            </a:r>
            <a:r>
              <a:rPr lang="en-US" dirty="0" smtClean="0"/>
              <a:t>linical aspects of integrating buprenorphine into the HIV primary care setting</a:t>
            </a:r>
            <a:br>
              <a:rPr lang="en-US" dirty="0" smtClean="0"/>
            </a:br>
            <a:endParaRPr lang="en-US" dirty="0"/>
          </a:p>
        </p:txBody>
      </p:sp>
      <p:sp>
        <p:nvSpPr>
          <p:cNvPr id="3" name="Subtitle 2"/>
          <p:cNvSpPr>
            <a:spLocks noGrp="1"/>
          </p:cNvSpPr>
          <p:nvPr>
            <p:ph type="subTitle" idx="1"/>
          </p:nvPr>
        </p:nvSpPr>
        <p:spPr>
          <a:xfrm>
            <a:off x="2286000" y="4724400"/>
            <a:ext cx="6400800" cy="1752600"/>
          </a:xfrm>
        </p:spPr>
        <p:txBody>
          <a:bodyPr rtlCol="0">
            <a:normAutofit/>
          </a:bodyPr>
          <a:lstStyle/>
          <a:p>
            <a:pPr eaLnBrk="1" fontAlgn="auto" hangingPunct="1">
              <a:spcAft>
                <a:spcPts val="0"/>
              </a:spcAft>
              <a:defRPr/>
            </a:pPr>
            <a:r>
              <a:rPr lang="en-US" dirty="0" smtClean="0"/>
              <a:t>Pamela </a:t>
            </a:r>
            <a:r>
              <a:rPr lang="en-US" dirty="0" err="1" smtClean="0"/>
              <a:t>Vergara</a:t>
            </a:r>
            <a:r>
              <a:rPr lang="en-US" dirty="0" smtClean="0"/>
              <a:t>-Rodriguez</a:t>
            </a:r>
          </a:p>
          <a:p>
            <a:pPr eaLnBrk="1" fontAlgn="auto" hangingPunct="1">
              <a:spcAft>
                <a:spcPts val="0"/>
              </a:spcAft>
              <a:defRPr/>
            </a:pPr>
            <a:r>
              <a:rPr lang="en-US" dirty="0" smtClean="0"/>
              <a:t>The Ruth M Rothstein CORE Center</a:t>
            </a:r>
          </a:p>
          <a:p>
            <a:pPr eaLnBrk="1" fontAlgn="auto" hangingPunct="1">
              <a:spcAft>
                <a:spcPts val="0"/>
              </a:spcAft>
              <a:defRPr/>
            </a:pPr>
            <a:r>
              <a:rPr lang="en-US" dirty="0" smtClean="0"/>
              <a:t>HRSA HIV/AIDS Bureau: SPNS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solidFill>
                  <a:srgbClr val="FF0000"/>
                </a:solidFill>
              </a:rPr>
              <a:t>Opium is an extract derived from the seedpods of  poppies</a:t>
            </a:r>
            <a:endParaRPr lang="en-US" dirty="0">
              <a:solidFill>
                <a:srgbClr val="FF0000"/>
              </a:solidFill>
            </a:endParaRPr>
          </a:p>
        </p:txBody>
      </p:sp>
      <p:pic>
        <p:nvPicPr>
          <p:cNvPr id="95235" name="Picture 2" descr="http://ts2.mm.bing.net/th?id=I4823601039999473&amp;pid=1.1"/>
          <p:cNvPicPr>
            <a:picLocks noChangeAspect="1" noChangeArrowheads="1"/>
          </p:cNvPicPr>
          <p:nvPr/>
        </p:nvPicPr>
        <p:blipFill>
          <a:blip r:embed="rId3" cstate="print"/>
          <a:srcRect/>
          <a:stretch>
            <a:fillRect/>
          </a:stretch>
        </p:blipFill>
        <p:spPr bwMode="auto">
          <a:xfrm>
            <a:off x="533400" y="1905000"/>
            <a:ext cx="3581400" cy="3581400"/>
          </a:xfrm>
          <a:prstGeom prst="rect">
            <a:avLst/>
          </a:prstGeom>
          <a:noFill/>
          <a:ln w="9525">
            <a:noFill/>
            <a:miter lim="800000"/>
            <a:headEnd/>
            <a:tailEnd/>
          </a:ln>
        </p:spPr>
      </p:pic>
      <p:sp>
        <p:nvSpPr>
          <p:cNvPr id="95236" name="TextBox 4"/>
          <p:cNvSpPr txBox="1">
            <a:spLocks noChangeArrowheads="1"/>
          </p:cNvSpPr>
          <p:nvPr/>
        </p:nvSpPr>
        <p:spPr bwMode="auto">
          <a:xfrm>
            <a:off x="4724400" y="1654175"/>
            <a:ext cx="3962400" cy="1347788"/>
          </a:xfrm>
          <a:prstGeom prst="rect">
            <a:avLst/>
          </a:prstGeom>
          <a:noFill/>
          <a:ln w="9525">
            <a:noFill/>
            <a:miter lim="800000"/>
            <a:headEnd/>
            <a:tailEnd/>
          </a:ln>
        </p:spPr>
        <p:txBody>
          <a:bodyPr>
            <a:spAutoFit/>
          </a:bodyPr>
          <a:lstStyle/>
          <a:p>
            <a:pPr algn="ctr"/>
            <a:r>
              <a:rPr lang="en-US" sz="2400">
                <a:solidFill>
                  <a:srgbClr val="000000"/>
                </a:solidFill>
                <a:latin typeface="Calibri" pitchFamily="34" charset="0"/>
              </a:rPr>
              <a:t>OPIOIDS</a:t>
            </a:r>
          </a:p>
          <a:p>
            <a:pPr>
              <a:lnSpc>
                <a:spcPct val="80000"/>
              </a:lnSpc>
            </a:pPr>
            <a:r>
              <a:rPr lang="en-US" sz="2400">
                <a:solidFill>
                  <a:srgbClr val="000000"/>
                </a:solidFill>
                <a:latin typeface="Calibri" pitchFamily="34" charset="0"/>
              </a:rPr>
              <a:t>Opioids stimulate the release of dopamine and produce pleasurable feelings</a:t>
            </a:r>
          </a:p>
        </p:txBody>
      </p:sp>
      <p:graphicFrame>
        <p:nvGraphicFramePr>
          <p:cNvPr id="2" name="Table 1"/>
          <p:cNvGraphicFramePr>
            <a:graphicFrameLocks noGrp="1"/>
          </p:cNvGraphicFramePr>
          <p:nvPr/>
        </p:nvGraphicFramePr>
        <p:xfrm>
          <a:off x="4267200" y="3324225"/>
          <a:ext cx="4876800" cy="1833880"/>
        </p:xfrm>
        <a:graphic>
          <a:graphicData uri="http://schemas.openxmlformats.org/drawingml/2006/table">
            <a:tbl>
              <a:tblPr firstRow="1" bandRow="1">
                <a:tableStyleId>{93296810-A885-4BE3-A3E7-6D5BEEA58F35}</a:tableStyleId>
              </a:tblPr>
              <a:tblGrid>
                <a:gridCol w="1447800"/>
                <a:gridCol w="1663262"/>
                <a:gridCol w="1765738"/>
              </a:tblGrid>
              <a:tr h="370840">
                <a:tc>
                  <a:txBody>
                    <a:bodyPr/>
                    <a:lstStyle/>
                    <a:p>
                      <a:r>
                        <a:rPr lang="en-US" dirty="0" smtClean="0"/>
                        <a:t>Natural </a:t>
                      </a:r>
                      <a:endParaRPr lang="en-US" dirty="0"/>
                    </a:p>
                  </a:txBody>
                  <a:tcPr/>
                </a:tc>
                <a:tc>
                  <a:txBody>
                    <a:bodyPr/>
                    <a:lstStyle/>
                    <a:p>
                      <a:r>
                        <a:rPr lang="en-US" dirty="0" smtClean="0"/>
                        <a:t>Semi-synthetic</a:t>
                      </a:r>
                      <a:endParaRPr lang="en-US" dirty="0"/>
                    </a:p>
                  </a:txBody>
                  <a:tcPr/>
                </a:tc>
                <a:tc>
                  <a:txBody>
                    <a:bodyPr/>
                    <a:lstStyle/>
                    <a:p>
                      <a:r>
                        <a:rPr lang="en-US" dirty="0" smtClean="0"/>
                        <a:t>Synthetic</a:t>
                      </a:r>
                      <a:endParaRPr lang="en-US" dirty="0"/>
                    </a:p>
                  </a:txBody>
                  <a:tcPr/>
                </a:tc>
              </a:tr>
              <a:tr h="370840">
                <a:tc>
                  <a:txBody>
                    <a:bodyPr/>
                    <a:lstStyle/>
                    <a:p>
                      <a:r>
                        <a:rPr lang="en-US" dirty="0" smtClean="0"/>
                        <a:t>Morphine</a:t>
                      </a:r>
                    </a:p>
                    <a:p>
                      <a:r>
                        <a:rPr lang="en-US" dirty="0" smtClean="0"/>
                        <a:t>Heroin</a:t>
                      </a:r>
                    </a:p>
                    <a:p>
                      <a:r>
                        <a:rPr lang="en-US" dirty="0" smtClean="0"/>
                        <a:t>Codeine</a:t>
                      </a:r>
                    </a:p>
                    <a:p>
                      <a:endParaRPr lang="en-US" dirty="0"/>
                    </a:p>
                  </a:txBody>
                  <a:tcPr/>
                </a:tc>
                <a:tc>
                  <a:txBody>
                    <a:bodyPr/>
                    <a:lstStyle/>
                    <a:p>
                      <a:r>
                        <a:rPr lang="en-US" dirty="0" smtClean="0"/>
                        <a:t>Oxycodone</a:t>
                      </a:r>
                    </a:p>
                    <a:p>
                      <a:r>
                        <a:rPr lang="en-US" dirty="0" smtClean="0"/>
                        <a:t>Hydrocodone</a:t>
                      </a:r>
                    </a:p>
                    <a:p>
                      <a:r>
                        <a:rPr lang="en-US" dirty="0" smtClean="0"/>
                        <a:t>Buprenorphine</a:t>
                      </a:r>
                      <a:endParaRPr lang="en-US" dirty="0"/>
                    </a:p>
                  </a:txBody>
                  <a:tcPr/>
                </a:tc>
                <a:tc>
                  <a:txBody>
                    <a:bodyPr/>
                    <a:lstStyle/>
                    <a:p>
                      <a:r>
                        <a:rPr lang="en-US" dirty="0" smtClean="0"/>
                        <a:t>Methadone</a:t>
                      </a:r>
                    </a:p>
                    <a:p>
                      <a:r>
                        <a:rPr lang="en-US" dirty="0" smtClean="0"/>
                        <a:t>Fentanyl</a:t>
                      </a:r>
                    </a:p>
                    <a:p>
                      <a:r>
                        <a:rPr lang="en-US" dirty="0" smtClean="0"/>
                        <a:t>Propoxyphene</a:t>
                      </a:r>
                    </a:p>
                    <a:p>
                      <a:r>
                        <a:rPr lang="en-US" dirty="0" err="1" smtClean="0"/>
                        <a:t>Diphenoxylate</a:t>
                      </a:r>
                      <a:endParaRPr lang="en-US" dirty="0" smtClean="0"/>
                    </a:p>
                    <a:p>
                      <a:r>
                        <a:rPr lang="en-US" dirty="0" err="1" smtClean="0"/>
                        <a:t>Hydromorphone</a:t>
                      </a:r>
                      <a:endParaRPr lang="en-US"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01600"/>
            <a:ext cx="5181600" cy="1143000"/>
          </a:xfrm>
        </p:spPr>
        <p:txBody>
          <a:bodyPr rtlCol="0">
            <a:normAutofit fontScale="90000"/>
          </a:bodyPr>
          <a:lstStyle/>
          <a:p>
            <a:pPr eaLnBrk="1" fontAlgn="auto" hangingPunct="1">
              <a:spcAft>
                <a:spcPts val="0"/>
              </a:spcAft>
              <a:defRPr/>
            </a:pPr>
            <a:r>
              <a:rPr lang="en-US" dirty="0" smtClean="0"/>
              <a:t>What are opioids?</a:t>
            </a:r>
            <a:br>
              <a:rPr lang="en-US" dirty="0" smtClean="0"/>
            </a:br>
            <a:endParaRPr lang="en-US" dirty="0"/>
          </a:p>
        </p:txBody>
      </p:sp>
      <p:sp>
        <p:nvSpPr>
          <p:cNvPr id="6" name="Text Placeholder 5"/>
          <p:cNvSpPr>
            <a:spLocks noGrp="1"/>
          </p:cNvSpPr>
          <p:nvPr>
            <p:ph type="body" idx="1"/>
          </p:nvPr>
        </p:nvSpPr>
        <p:spPr>
          <a:xfrm>
            <a:off x="6553200" y="228600"/>
            <a:ext cx="2819400" cy="2039938"/>
          </a:xfrm>
        </p:spPr>
        <p:txBody>
          <a:bodyPr rtlCol="0">
            <a:normAutofit fontScale="55000" lnSpcReduction="20000"/>
          </a:bodyPr>
          <a:lstStyle/>
          <a:p>
            <a:pPr eaLnBrk="1" fontAlgn="auto" hangingPunct="1">
              <a:spcAft>
                <a:spcPts val="0"/>
              </a:spcAft>
              <a:defRPr/>
            </a:pPr>
            <a:r>
              <a:rPr lang="en-US" sz="5100" dirty="0" smtClean="0"/>
              <a:t>OPIOID Receptors</a:t>
            </a:r>
          </a:p>
          <a:p>
            <a:pPr eaLnBrk="1" fontAlgn="auto" hangingPunct="1">
              <a:spcAft>
                <a:spcPts val="0"/>
              </a:spcAft>
              <a:defRPr/>
            </a:pPr>
            <a:r>
              <a:rPr lang="en-US" sz="5100" dirty="0" smtClean="0"/>
              <a:t>Mu</a:t>
            </a:r>
          </a:p>
          <a:p>
            <a:pPr eaLnBrk="1" fontAlgn="auto" hangingPunct="1">
              <a:spcAft>
                <a:spcPts val="0"/>
              </a:spcAft>
              <a:defRPr/>
            </a:pPr>
            <a:r>
              <a:rPr lang="en-US" sz="3600" dirty="0" smtClean="0"/>
              <a:t>Kappa</a:t>
            </a:r>
          </a:p>
          <a:p>
            <a:pPr eaLnBrk="1" fontAlgn="auto" hangingPunct="1">
              <a:spcAft>
                <a:spcPts val="0"/>
              </a:spcAft>
              <a:defRPr/>
            </a:pPr>
            <a:r>
              <a:rPr lang="en-US" sz="3600" dirty="0" smtClean="0"/>
              <a:t>Delta</a:t>
            </a:r>
          </a:p>
        </p:txBody>
      </p:sp>
      <p:sp>
        <p:nvSpPr>
          <p:cNvPr id="5" name="Content Placeholder 4"/>
          <p:cNvSpPr>
            <a:spLocks noGrp="1"/>
          </p:cNvSpPr>
          <p:nvPr>
            <p:ph sz="half" idx="2"/>
          </p:nvPr>
        </p:nvSpPr>
        <p:spPr>
          <a:xfrm>
            <a:off x="6821488" y="2452688"/>
            <a:ext cx="2322512" cy="3810000"/>
          </a:xfrm>
        </p:spPr>
        <p:txBody>
          <a:bodyPr rtlCol="0">
            <a:normAutofit fontScale="92500" lnSpcReduction="20000"/>
          </a:bodyPr>
          <a:lstStyle/>
          <a:p>
            <a:pPr marL="0" indent="0" eaLnBrk="1" fontAlgn="auto" hangingPunct="1">
              <a:spcAft>
                <a:spcPts val="0"/>
              </a:spcAft>
              <a:buFont typeface="Arial" pitchFamily="34" charset="0"/>
              <a:buNone/>
              <a:defRPr/>
            </a:pPr>
            <a:r>
              <a:rPr lang="en-US" dirty="0" smtClean="0"/>
              <a:t>(+) Activity at BRAIN MU Receptors leads  to </a:t>
            </a:r>
          </a:p>
          <a:p>
            <a:pPr marL="0" indent="0" eaLnBrk="1" fontAlgn="auto" hangingPunct="1">
              <a:spcAft>
                <a:spcPts val="0"/>
              </a:spcAft>
              <a:buFont typeface="Arial" pitchFamily="34" charset="0"/>
              <a:buNone/>
              <a:defRPr/>
            </a:pPr>
            <a:r>
              <a:rPr lang="en-US" dirty="0" smtClean="0"/>
              <a:t>Euphoria</a:t>
            </a:r>
          </a:p>
          <a:p>
            <a:pPr marL="0" indent="0" eaLnBrk="1" fontAlgn="auto" hangingPunct="1">
              <a:spcAft>
                <a:spcPts val="0"/>
              </a:spcAft>
              <a:buFont typeface="Arial" pitchFamily="34" charset="0"/>
              <a:buNone/>
              <a:defRPr/>
            </a:pPr>
            <a:r>
              <a:rPr lang="en-US" dirty="0" smtClean="0"/>
              <a:t>Sedation</a:t>
            </a:r>
          </a:p>
          <a:p>
            <a:pPr marL="0" indent="0" eaLnBrk="1" fontAlgn="auto" hangingPunct="1">
              <a:spcAft>
                <a:spcPts val="0"/>
              </a:spcAft>
              <a:buFont typeface="Arial" pitchFamily="34" charset="0"/>
              <a:buNone/>
              <a:defRPr/>
            </a:pPr>
            <a:r>
              <a:rPr lang="en-US" dirty="0" smtClean="0"/>
              <a:t>↓ BP</a:t>
            </a:r>
          </a:p>
          <a:p>
            <a:pPr marL="0" indent="0" eaLnBrk="1" fontAlgn="auto" hangingPunct="1">
              <a:spcAft>
                <a:spcPts val="0"/>
              </a:spcAft>
              <a:buFont typeface="Arial" pitchFamily="34" charset="0"/>
              <a:buNone/>
              <a:defRPr/>
            </a:pPr>
            <a:r>
              <a:rPr lang="en-US" dirty="0" smtClean="0"/>
              <a:t>↓RR</a:t>
            </a:r>
          </a:p>
          <a:p>
            <a:pPr marL="0" indent="0" eaLnBrk="1" fontAlgn="auto" hangingPunct="1">
              <a:spcAft>
                <a:spcPts val="0"/>
              </a:spcAft>
              <a:buFont typeface="Arial" pitchFamily="34" charset="0"/>
              <a:buNone/>
              <a:defRPr/>
            </a:pPr>
            <a:r>
              <a:rPr lang="en-US" dirty="0" smtClean="0"/>
              <a:t>Constricted Pupils</a:t>
            </a:r>
          </a:p>
          <a:p>
            <a:pPr marL="0" indent="0" eaLnBrk="1" fontAlgn="auto" hangingPunct="1">
              <a:spcAft>
                <a:spcPts val="0"/>
              </a:spcAft>
              <a:buFont typeface="Arial" pitchFamily="34" charset="0"/>
              <a:buNone/>
              <a:defRPr/>
            </a:pPr>
            <a:r>
              <a:rPr lang="en-US" dirty="0" smtClean="0"/>
              <a:t>Itching </a:t>
            </a:r>
          </a:p>
          <a:p>
            <a:pPr marL="0" indent="0" eaLnBrk="1" fontAlgn="auto" hangingPunct="1">
              <a:spcAft>
                <a:spcPts val="0"/>
              </a:spcAft>
              <a:buFont typeface="Arial" pitchFamily="34" charset="0"/>
              <a:buNone/>
              <a:defRPr/>
            </a:pPr>
            <a:r>
              <a:rPr lang="en-US" dirty="0" smtClean="0"/>
              <a:t>ANALGESIA</a:t>
            </a:r>
          </a:p>
          <a:p>
            <a:pPr marL="0" indent="0" eaLnBrk="1" fontAlgn="auto" hangingPunct="1">
              <a:spcAft>
                <a:spcPts val="0"/>
              </a:spcAft>
              <a:buFont typeface="Arial" pitchFamily="34" charset="0"/>
              <a:buNone/>
              <a:defRPr/>
            </a:pPr>
            <a:endParaRPr lang="en-US" dirty="0" smtClean="0"/>
          </a:p>
        </p:txBody>
      </p:sp>
      <p:pic>
        <p:nvPicPr>
          <p:cNvPr id="96261" name="Picture 4" descr="http://www.medicalnewstoday.com/info/oic/images/opioid4.jpg"/>
          <p:cNvPicPr>
            <a:picLocks noChangeAspect="1" noChangeArrowheads="1"/>
          </p:cNvPicPr>
          <p:nvPr/>
        </p:nvPicPr>
        <p:blipFill>
          <a:blip r:embed="rId3" cstate="print"/>
          <a:srcRect/>
          <a:stretch>
            <a:fillRect/>
          </a:stretch>
        </p:blipFill>
        <p:spPr bwMode="auto">
          <a:xfrm>
            <a:off x="0" y="1177925"/>
            <a:ext cx="6215063" cy="4052888"/>
          </a:xfrm>
          <a:prstGeom prst="rect">
            <a:avLst/>
          </a:prstGeom>
          <a:noFill/>
          <a:ln w="9525">
            <a:noFill/>
            <a:miter lim="800000"/>
            <a:headEnd/>
            <a:tailEnd/>
          </a:ln>
        </p:spPr>
      </p:pic>
      <p:sp>
        <p:nvSpPr>
          <p:cNvPr id="96262" name="TextBox 10"/>
          <p:cNvSpPr txBox="1">
            <a:spLocks noChangeArrowheads="1"/>
          </p:cNvSpPr>
          <p:nvPr/>
        </p:nvSpPr>
        <p:spPr bwMode="auto">
          <a:xfrm>
            <a:off x="0" y="1528763"/>
            <a:ext cx="1066800" cy="923925"/>
          </a:xfrm>
          <a:prstGeom prst="rect">
            <a:avLst/>
          </a:prstGeom>
          <a:solidFill>
            <a:srgbClr val="E824D1"/>
          </a:solidFill>
          <a:ln w="9525">
            <a:noFill/>
            <a:miter lim="800000"/>
            <a:headEnd/>
            <a:tailEnd/>
          </a:ln>
        </p:spPr>
        <p:txBody>
          <a:bodyPr>
            <a:spAutoFit/>
          </a:bodyPr>
          <a:lstStyle/>
          <a:p>
            <a:pPr algn="ctr"/>
            <a:r>
              <a:rPr lang="en-US" b="1">
                <a:solidFill>
                  <a:srgbClr val="000000"/>
                </a:solidFill>
                <a:latin typeface="Calibri" pitchFamily="34" charset="0"/>
              </a:rPr>
              <a:t>MU-opioid Receptor</a:t>
            </a:r>
          </a:p>
        </p:txBody>
      </p:sp>
      <p:sp>
        <p:nvSpPr>
          <p:cNvPr id="96263" name="TextBox 11"/>
          <p:cNvSpPr txBox="1">
            <a:spLocks noChangeArrowheads="1"/>
          </p:cNvSpPr>
          <p:nvPr/>
        </p:nvSpPr>
        <p:spPr bwMode="auto">
          <a:xfrm>
            <a:off x="4992688" y="1771650"/>
            <a:ext cx="1066800" cy="923925"/>
          </a:xfrm>
          <a:prstGeom prst="rect">
            <a:avLst/>
          </a:prstGeom>
          <a:solidFill>
            <a:srgbClr val="E824D1"/>
          </a:solidFill>
          <a:ln w="9525">
            <a:noFill/>
            <a:miter lim="800000"/>
            <a:headEnd/>
            <a:tailEnd/>
          </a:ln>
        </p:spPr>
        <p:txBody>
          <a:bodyPr>
            <a:spAutoFit/>
          </a:bodyPr>
          <a:lstStyle/>
          <a:p>
            <a:pPr algn="ctr"/>
            <a:r>
              <a:rPr lang="en-US" b="1">
                <a:solidFill>
                  <a:srgbClr val="000000"/>
                </a:solidFill>
                <a:latin typeface="Calibri" pitchFamily="34" charset="0"/>
              </a:rPr>
              <a:t>MU-opioid Receptor</a:t>
            </a:r>
          </a:p>
        </p:txBody>
      </p:sp>
      <p:sp>
        <p:nvSpPr>
          <p:cNvPr id="14" name="Oval 13"/>
          <p:cNvSpPr/>
          <p:nvPr/>
        </p:nvSpPr>
        <p:spPr>
          <a:xfrm>
            <a:off x="4837113" y="1273175"/>
            <a:ext cx="1219200" cy="47625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US" sz="1600" b="1" dirty="0">
                <a:solidFill>
                  <a:prstClr val="black"/>
                </a:solidFill>
              </a:rPr>
              <a:t>OPIOID</a:t>
            </a:r>
          </a:p>
        </p:txBody>
      </p:sp>
      <p:sp>
        <p:nvSpPr>
          <p:cNvPr id="96265" name="TextBox 14"/>
          <p:cNvSpPr txBox="1">
            <a:spLocks noChangeArrowheads="1"/>
          </p:cNvSpPr>
          <p:nvPr/>
        </p:nvSpPr>
        <p:spPr bwMode="auto">
          <a:xfrm>
            <a:off x="4992688" y="2874963"/>
            <a:ext cx="1828800" cy="369887"/>
          </a:xfrm>
          <a:prstGeom prst="rect">
            <a:avLst/>
          </a:prstGeom>
          <a:solidFill>
            <a:srgbClr val="580A70"/>
          </a:solidFill>
          <a:ln w="9525">
            <a:noFill/>
            <a:miter lim="800000"/>
            <a:headEnd/>
            <a:tailEnd/>
          </a:ln>
        </p:spPr>
        <p:txBody>
          <a:bodyPr>
            <a:spAutoFit/>
          </a:bodyPr>
          <a:lstStyle/>
          <a:p>
            <a:r>
              <a:rPr lang="en-US">
                <a:solidFill>
                  <a:srgbClr val="FFFFFF"/>
                </a:solidFill>
                <a:latin typeface="Calibri" pitchFamily="34" charset="0"/>
              </a:rPr>
              <a:t>BUPRENORPHINE</a:t>
            </a:r>
          </a:p>
        </p:txBody>
      </p:sp>
      <p:sp>
        <p:nvSpPr>
          <p:cNvPr id="96266" name="Content Placeholder 4"/>
          <p:cNvSpPr>
            <a:spLocks noGrp="1"/>
          </p:cNvSpPr>
          <p:nvPr>
            <p:ph sz="half" idx="2"/>
          </p:nvPr>
        </p:nvSpPr>
        <p:spPr>
          <a:xfrm>
            <a:off x="609600" y="5410200"/>
            <a:ext cx="5605463" cy="1004888"/>
          </a:xfrm>
        </p:spPr>
        <p:txBody>
          <a:bodyPr/>
          <a:lstStyle/>
          <a:p>
            <a:pPr marL="0" indent="0" eaLnBrk="1" hangingPunct="1">
              <a:buFont typeface="Arial" pitchFamily="34" charset="0"/>
              <a:buNone/>
            </a:pPr>
            <a:r>
              <a:rPr lang="en-US" smtClean="0"/>
              <a:t>(+) Activity  MU Receptors in the intestinal tract leads to nausea and constipation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2.jpeg"/></Relationships>
</file>

<file path=ppt/theme/_rels/theme20.xml.rels><?xml version="1.0" encoding="UTF-8" standalone="yes"?>
<Relationships xmlns="http://schemas.openxmlformats.org/package/2006/relationships"><Relationship Id="rId1" Type="http://schemas.openxmlformats.org/officeDocument/2006/relationships/image" Target="../media/image2.jpeg"/></Relationships>
</file>

<file path=ppt/theme/_rels/theme21.xml.rels><?xml version="1.0" encoding="UTF-8" standalone="yes"?>
<Relationships xmlns="http://schemas.openxmlformats.org/package/2006/relationships"><Relationship Id="rId1" Type="http://schemas.openxmlformats.org/officeDocument/2006/relationships/image" Target="../media/image2.jpeg"/></Relationships>
</file>

<file path=ppt/theme/_rels/theme22.xml.rels><?xml version="1.0" encoding="UTF-8" standalone="yes"?>
<Relationships xmlns="http://schemas.openxmlformats.org/package/2006/relationships"><Relationship Id="rId1" Type="http://schemas.openxmlformats.org/officeDocument/2006/relationships/image" Target="../media/image2.jpeg"/></Relationships>
</file>

<file path=ppt/theme/_rels/theme23.xml.rels><?xml version="1.0" encoding="UTF-8" standalone="yes"?>
<Relationships xmlns="http://schemas.openxmlformats.org/package/2006/relationships"><Relationship Id="rId1" Type="http://schemas.openxmlformats.org/officeDocument/2006/relationships/image" Target="../media/image2.jpeg"/></Relationships>
</file>

<file path=ppt/theme/_rels/theme24.xml.rels><?xml version="1.0" encoding="UTF-8" standalone="yes"?>
<Relationships xmlns="http://schemas.openxmlformats.org/package/2006/relationships"><Relationship Id="rId1" Type="http://schemas.openxmlformats.org/officeDocument/2006/relationships/image" Target="../media/image2.jpeg"/></Relationships>
</file>

<file path=ppt/theme/_rels/theme25.xml.rels><?xml version="1.0" encoding="UTF-8" standalone="yes"?>
<Relationships xmlns="http://schemas.openxmlformats.org/package/2006/relationships"><Relationship Id="rId1" Type="http://schemas.openxmlformats.org/officeDocument/2006/relationships/image" Target="../media/image2.jpeg"/></Relationships>
</file>

<file path=ppt/theme/_rels/theme26.xml.rels><?xml version="1.0" encoding="UTF-8" standalone="yes"?>
<Relationships xmlns="http://schemas.openxmlformats.org/package/2006/relationships"><Relationship Id="rId1" Type="http://schemas.openxmlformats.org/officeDocument/2006/relationships/image" Target="../media/image2.jpeg"/></Relationships>
</file>

<file path=ppt/theme/_rels/theme27.xml.rels><?xml version="1.0" encoding="UTF-8" standalone="yes"?>
<Relationships xmlns="http://schemas.openxmlformats.org/package/2006/relationships"><Relationship Id="rId1" Type="http://schemas.openxmlformats.org/officeDocument/2006/relationships/image" Target="../media/image2.jpeg"/></Relationships>
</file>

<file path=ppt/theme/_rels/theme28.xml.rels><?xml version="1.0" encoding="UTF-8" standalone="yes"?>
<Relationships xmlns="http://schemas.openxmlformats.org/package/2006/relationships"><Relationship Id="rId1" Type="http://schemas.openxmlformats.org/officeDocument/2006/relationships/image" Target="../media/image2.jpeg"/></Relationships>
</file>

<file path=ppt/theme/_rels/theme29.xml.rels><?xml version="1.0" encoding="UTF-8" standalone="yes"?>
<Relationships xmlns="http://schemas.openxmlformats.org/package/2006/relationships"><Relationship Id="rId1" Type="http://schemas.openxmlformats.org/officeDocument/2006/relationships/image" Target="../media/image2.jpeg"/></Relationships>
</file>

<file path=ppt/theme/_rels/theme30.xml.rels><?xml version="1.0" encoding="UTF-8" standalone="yes"?>
<Relationships xmlns="http://schemas.openxmlformats.org/package/2006/relationships"><Relationship Id="rId1" Type="http://schemas.openxmlformats.org/officeDocument/2006/relationships/image" Target="../media/image2.jpeg"/></Relationships>
</file>

<file path=ppt/theme/_rels/theme31.xml.rels><?xml version="1.0" encoding="UTF-8" standalone="yes"?>
<Relationships xmlns="http://schemas.openxmlformats.org/package/2006/relationships"><Relationship Id="rId1" Type="http://schemas.openxmlformats.org/officeDocument/2006/relationships/image" Target="../media/image2.jpeg"/></Relationships>
</file>

<file path=ppt/theme/_rels/theme32.xml.rels><?xml version="1.0" encoding="UTF-8" standalone="yes"?>
<Relationships xmlns="http://schemas.openxmlformats.org/package/2006/relationships"><Relationship Id="rId1" Type="http://schemas.openxmlformats.org/officeDocument/2006/relationships/image" Target="../media/image2.jpeg"/></Relationships>
</file>

<file path=ppt/theme/_rels/theme33.xml.rels><?xml version="1.0" encoding="UTF-8" standalone="yes"?>
<Relationships xmlns="http://schemas.openxmlformats.org/package/2006/relationships"><Relationship Id="rId1" Type="http://schemas.openxmlformats.org/officeDocument/2006/relationships/image" Target="../media/image2.jpeg"/></Relationships>
</file>

<file path=ppt/theme/_rels/theme34.xml.rels><?xml version="1.0" encoding="UTF-8" standalone="yes"?>
<Relationships xmlns="http://schemas.openxmlformats.org/package/2006/relationships"><Relationship Id="rId1" Type="http://schemas.openxmlformats.org/officeDocument/2006/relationships/image" Target="../media/image2.jpeg"/></Relationships>
</file>

<file path=ppt/theme/_rels/theme35.xml.rels><?xml version="1.0" encoding="UTF-8" standalone="yes"?>
<Relationships xmlns="http://schemas.openxmlformats.org/package/2006/relationships"><Relationship Id="rId1" Type="http://schemas.openxmlformats.org/officeDocument/2006/relationships/image" Target="../media/image2.jpeg"/></Relationships>
</file>

<file path=ppt/theme/_rels/theme36.xml.rels><?xml version="1.0" encoding="UTF-8" standalone="yes"?>
<Relationships xmlns="http://schemas.openxmlformats.org/package/2006/relationships"><Relationship Id="rId1" Type="http://schemas.openxmlformats.org/officeDocument/2006/relationships/image" Target="../media/image2.jpeg"/></Relationships>
</file>

<file path=ppt/theme/_rels/theme37.xml.rels><?xml version="1.0" encoding="UTF-8" standalone="yes"?>
<Relationships xmlns="http://schemas.openxmlformats.org/package/2006/relationships"><Relationship Id="rId1" Type="http://schemas.openxmlformats.org/officeDocument/2006/relationships/image" Target="../media/image2.jpeg"/></Relationships>
</file>

<file path=ppt/theme/_rels/theme38.xml.rels><?xml version="1.0" encoding="UTF-8" standalone="yes"?>
<Relationships xmlns="http://schemas.openxmlformats.org/package/2006/relationships"><Relationship Id="rId1" Type="http://schemas.openxmlformats.org/officeDocument/2006/relationships/image" Target="../media/image2.jpeg"/></Relationships>
</file>

<file path=ppt/theme/_rels/theme39.xml.rels><?xml version="1.0" encoding="UTF-8" standalone="yes"?>
<Relationships xmlns="http://schemas.openxmlformats.org/package/2006/relationships"><Relationship Id="rId1" Type="http://schemas.openxmlformats.org/officeDocument/2006/relationships/image" Target="../media/image2.jpeg"/></Relationships>
</file>

<file path=ppt/theme/_rels/theme40.xml.rels><?xml version="1.0" encoding="UTF-8" standalone="yes"?>
<Relationships xmlns="http://schemas.openxmlformats.org/package/2006/relationships"><Relationship Id="rId1" Type="http://schemas.openxmlformats.org/officeDocument/2006/relationships/image" Target="../media/image2.jpeg"/></Relationships>
</file>

<file path=ppt/theme/_rels/theme41.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43.xml.rels><?xml version="1.0" encoding="UTF-8" standalone="yes"?>
<Relationships xmlns="http://schemas.openxmlformats.org/package/2006/relationships"><Relationship Id="rId1" Type="http://schemas.openxmlformats.org/officeDocument/2006/relationships/image" Target="../media/image1.jpeg"/></Relationships>
</file>

<file path=ppt/theme/_rels/theme44.xml.rels><?xml version="1.0" encoding="UTF-8" standalone="yes"?>
<Relationships xmlns="http://schemas.openxmlformats.org/package/2006/relationships"><Relationship Id="rId1" Type="http://schemas.openxmlformats.org/officeDocument/2006/relationships/image" Target="../media/image1.jpeg"/></Relationships>
</file>

<file path=ppt/theme/_rels/theme45.xml.rels><?xml version="1.0" encoding="UTF-8" standalone="yes"?>
<Relationships xmlns="http://schemas.openxmlformats.org/package/2006/relationships"><Relationship Id="rId1" Type="http://schemas.openxmlformats.org/officeDocument/2006/relationships/image" Target="../media/image1.jpeg"/></Relationships>
</file>

<file path=ppt/theme/_rels/theme46.xml.rels><?xml version="1.0" encoding="UTF-8" standalone="yes"?>
<Relationships xmlns="http://schemas.openxmlformats.org/package/2006/relationships"><Relationship Id="rId1" Type="http://schemas.openxmlformats.org/officeDocument/2006/relationships/image" Target="../media/image1.jpeg"/></Relationships>
</file>

<file path=ppt/theme/_rels/theme47.xml.rels><?xml version="1.0" encoding="UTF-8" standalone="yes"?>
<Relationships xmlns="http://schemas.openxmlformats.org/package/2006/relationships"><Relationship Id="rId1" Type="http://schemas.openxmlformats.org/officeDocument/2006/relationships/image" Target="../media/image1.jpeg"/></Relationships>
</file>

<file path=ppt/theme/_rels/theme4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2.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3.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4.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5.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6.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7.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8.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9.xml><?xml version="1.0" encoding="utf-8"?>
<a:theme xmlns:a="http://schemas.openxmlformats.org/drawingml/2006/main" name="10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1.xml><?xml version="1.0" encoding="utf-8"?>
<a:theme xmlns:a="http://schemas.openxmlformats.org/drawingml/2006/main" name="1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2.xml><?xml version="1.0" encoding="utf-8"?>
<a:theme xmlns:a="http://schemas.openxmlformats.org/drawingml/2006/main" name="1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3.xml><?xml version="1.0" encoding="utf-8"?>
<a:theme xmlns:a="http://schemas.openxmlformats.org/drawingml/2006/main" name="1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4.xml><?xml version="1.0" encoding="utf-8"?>
<a:theme xmlns:a="http://schemas.openxmlformats.org/drawingml/2006/main" name="1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5.xml><?xml version="1.0" encoding="utf-8"?>
<a:theme xmlns:a="http://schemas.openxmlformats.org/drawingml/2006/main" name="1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6.xml><?xml version="1.0" encoding="utf-8"?>
<a:theme xmlns:a="http://schemas.openxmlformats.org/drawingml/2006/main" name="1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7.xml><?xml version="1.0" encoding="utf-8"?>
<a:theme xmlns:a="http://schemas.openxmlformats.org/drawingml/2006/main" name="1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8.xml><?xml version="1.0" encoding="utf-8"?>
<a:theme xmlns:a="http://schemas.openxmlformats.org/drawingml/2006/main" name="1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9.xml><?xml version="1.0" encoding="utf-8"?>
<a:theme xmlns:a="http://schemas.openxmlformats.org/drawingml/2006/main" name="20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2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1.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2.xml><?xml version="1.0" encoding="utf-8"?>
<a:theme xmlns:a="http://schemas.openxmlformats.org/drawingml/2006/main" name="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3.xml><?xml version="1.0" encoding="utf-8"?>
<a:theme xmlns:a="http://schemas.openxmlformats.org/drawingml/2006/main" name="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4.xml><?xml version="1.0" encoding="utf-8"?>
<a:theme xmlns:a="http://schemas.openxmlformats.org/drawingml/2006/main" name="4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5.xml><?xml version="1.0" encoding="utf-8"?>
<a:theme xmlns:a="http://schemas.openxmlformats.org/drawingml/2006/main" name="5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6.xml><?xml version="1.0" encoding="utf-8"?>
<a:theme xmlns:a="http://schemas.openxmlformats.org/drawingml/2006/main" name="6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7.xml><?xml version="1.0" encoding="utf-8"?>
<a:theme xmlns:a="http://schemas.openxmlformats.org/drawingml/2006/main" name="7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8.xml><?xml version="1.0" encoding="utf-8"?>
<a:theme xmlns:a="http://schemas.openxmlformats.org/drawingml/2006/main" name="8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Equity</Template>
  <TotalTime>96</TotalTime>
  <Words>3908</Words>
  <Application>Microsoft Office PowerPoint</Application>
  <PresentationFormat>On-screen Show (4:3)</PresentationFormat>
  <Paragraphs>635</Paragraphs>
  <Slides>53</Slides>
  <Notes>53</Notes>
  <HiddenSlides>0</HiddenSlides>
  <MMClips>0</MMClips>
  <ScaleCrop>false</ScaleCrop>
  <HeadingPairs>
    <vt:vector size="8" baseType="variant">
      <vt:variant>
        <vt:lpstr>Fonts Used</vt:lpstr>
      </vt:variant>
      <vt:variant>
        <vt:i4>9</vt:i4>
      </vt:variant>
      <vt:variant>
        <vt:lpstr>Theme</vt:lpstr>
      </vt:variant>
      <vt:variant>
        <vt:i4>48</vt:i4>
      </vt:variant>
      <vt:variant>
        <vt:lpstr>Embedded OLE Servers</vt:lpstr>
      </vt:variant>
      <vt:variant>
        <vt:i4>1</vt:i4>
      </vt:variant>
      <vt:variant>
        <vt:lpstr>Slide Titles</vt:lpstr>
      </vt:variant>
      <vt:variant>
        <vt:i4>53</vt:i4>
      </vt:variant>
    </vt:vector>
  </HeadingPairs>
  <TitlesOfParts>
    <vt:vector size="111" baseType="lpstr">
      <vt:lpstr>Arial</vt:lpstr>
      <vt:lpstr>Century Schoolbook</vt:lpstr>
      <vt:lpstr>Wingdings</vt:lpstr>
      <vt:lpstr>Wingdings 2</vt:lpstr>
      <vt:lpstr>Calibri</vt:lpstr>
      <vt:lpstr>Constantia</vt:lpstr>
      <vt:lpstr>Times New Roman</vt:lpstr>
      <vt:lpstr>ＭＳ Ｐゴシック</vt:lpstr>
      <vt:lpstr>Garamond</vt:lpstr>
      <vt:lpstr>Oriel</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Flow</vt:lpstr>
      <vt:lpstr>1_Flow</vt:lpstr>
      <vt:lpstr>2_Flow</vt:lpstr>
      <vt:lpstr>3_Flow</vt:lpstr>
      <vt:lpstr>4_Flow</vt:lpstr>
      <vt:lpstr>5_Flow</vt:lpstr>
      <vt:lpstr>6_Flow</vt:lpstr>
      <vt:lpstr>7_Flow</vt:lpstr>
      <vt:lpstr>8_Flow</vt:lpstr>
      <vt:lpstr>9_Flow</vt:lpstr>
      <vt:lpstr>10_Flow</vt:lpstr>
      <vt:lpstr>11_Flow</vt:lpstr>
      <vt:lpstr>12_Flow</vt:lpstr>
      <vt:lpstr>13_Flow</vt:lpstr>
      <vt:lpstr>14_Flow</vt:lpstr>
      <vt:lpstr>15_Flow</vt:lpstr>
      <vt:lpstr>16_Flow</vt:lpstr>
      <vt:lpstr>17_Flow</vt:lpstr>
      <vt:lpstr>18_Flow</vt:lpstr>
      <vt:lpstr>19_Flow</vt:lpstr>
      <vt:lpstr>20_Flow</vt:lpstr>
      <vt:lpstr>21_Flow</vt:lpstr>
      <vt:lpstr>1_Oriel</vt:lpstr>
      <vt:lpstr>2_Oriel</vt:lpstr>
      <vt:lpstr>3_Oriel</vt:lpstr>
      <vt:lpstr>4_Oriel</vt:lpstr>
      <vt:lpstr>5_Oriel</vt:lpstr>
      <vt:lpstr>6_Oriel</vt:lpstr>
      <vt:lpstr>7_Oriel</vt:lpstr>
      <vt:lpstr>8_Oriel</vt:lpstr>
      <vt:lpstr>Microsoft Photo Editor 3.0 Photo</vt:lpstr>
      <vt:lpstr>Clinical Aspects of Buprenorphine Therapy</vt:lpstr>
      <vt:lpstr>Opioids and HIV</vt:lpstr>
      <vt:lpstr>Opioids: Shocking Facts</vt:lpstr>
      <vt:lpstr>SPNS Buprenorphine Initiative</vt:lpstr>
      <vt:lpstr>Slide 5</vt:lpstr>
      <vt:lpstr>Today’s Agenda</vt:lpstr>
      <vt:lpstr>Clinical aspects of integrating buprenorphine into the HIV primary care setting </vt:lpstr>
      <vt:lpstr>Opium is an extract derived from the seedpods of  poppies</vt:lpstr>
      <vt:lpstr>What are opioids? </vt:lpstr>
      <vt:lpstr>ADDICTION</vt:lpstr>
      <vt:lpstr>why are opioids they so addictive?</vt:lpstr>
      <vt:lpstr>What is buprenorphine? How does it work? What's the safety profile?  </vt:lpstr>
      <vt:lpstr>How does buprenorphine differ from methadone?  </vt:lpstr>
      <vt:lpstr>How do you identify which patients have opioid abuse issues?  </vt:lpstr>
      <vt:lpstr>How did you identify which patients may be a good candidate for buprenorphine?  </vt:lpstr>
      <vt:lpstr>What is the process for buprenorphine administration:  induction,  </vt:lpstr>
      <vt:lpstr>Buprenorphine Induction</vt:lpstr>
      <vt:lpstr>What is the process for buprenorphine, and maintenance?</vt:lpstr>
      <vt:lpstr>What was your experience with buprenorphine? </vt:lpstr>
      <vt:lpstr>Staff</vt:lpstr>
      <vt:lpstr>What information do you wish you knew at the onset?  </vt:lpstr>
      <vt:lpstr>Neurobiology of Withdrawal and Induction</vt:lpstr>
      <vt:lpstr>Other clinical issues  </vt:lpstr>
      <vt:lpstr>SPNS Buprenorphine Training</vt:lpstr>
      <vt:lpstr>OA’s story</vt:lpstr>
      <vt:lpstr>OA’s story continues</vt:lpstr>
      <vt:lpstr>Background</vt:lpstr>
      <vt:lpstr>Injecting Drugs &amp; HIV/AIDS</vt:lpstr>
      <vt:lpstr>Slide 29</vt:lpstr>
      <vt:lpstr> Q. Why bup/nx?  A.  The opioid treatment gap </vt:lpstr>
      <vt:lpstr> Q. Why bup/nx?  A.  Patient safety and preference </vt:lpstr>
      <vt:lpstr> Q. Why bup/nx?  A.  Provider perspective </vt:lpstr>
      <vt:lpstr>How to determine who is eligible?  “OA screens eligible for bup/nx” </vt:lpstr>
      <vt:lpstr>Drug-Drug Interactions?  CYP3A4 Effects</vt:lpstr>
      <vt:lpstr>Challenge of Induction</vt:lpstr>
      <vt:lpstr>Classic Precipitated Withdrawal</vt:lpstr>
      <vt:lpstr>Induction  SOAP Note</vt:lpstr>
      <vt:lpstr>Induction  SOAP Note (cont.)</vt:lpstr>
      <vt:lpstr>    Models of Bup/n Rx Integration</vt:lpstr>
      <vt:lpstr>Consideration for Providers</vt:lpstr>
      <vt:lpstr>Unexpected Outcomes?  Double or Nothing phenomenon</vt:lpstr>
      <vt:lpstr>Has integration worked?   YES </vt:lpstr>
      <vt:lpstr>Has integration worked?   YES, but…. </vt:lpstr>
      <vt:lpstr>Conclusion</vt:lpstr>
      <vt:lpstr>Slide 45</vt:lpstr>
      <vt:lpstr>How Do I Get Started?</vt:lpstr>
      <vt:lpstr>Prescribing Buprenorphine</vt:lpstr>
      <vt:lpstr>Treating Patients: Online Request Forms</vt:lpstr>
      <vt:lpstr>Diagram of Waiver Process</vt:lpstr>
      <vt:lpstr>Counseling Services</vt:lpstr>
      <vt:lpstr>Other Considerations</vt:lpstr>
      <vt:lpstr>IHIP Resources</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Aspects of Integrating Buprenorphine</dc:title>
  <dc:creator>Sarah</dc:creator>
  <cp:lastModifiedBy>administrator</cp:lastModifiedBy>
  <cp:revision>29</cp:revision>
  <dcterms:created xsi:type="dcterms:W3CDTF">2012-09-30T22:38:42Z</dcterms:created>
  <dcterms:modified xsi:type="dcterms:W3CDTF">2012-10-03T19:10:38Z</dcterms:modified>
</cp:coreProperties>
</file>