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Josefin Sans" panose="020B0604020202020204" pitchFamily="2" charset="0"/>
      <p:regular r:id="rId37"/>
      <p:bold r:id="rId38"/>
      <p:italic r:id="rId39"/>
      <p:boldItalic r:id="rId40"/>
    </p:embeddedFont>
    <p:embeddedFont>
      <p:font typeface="Josefin Sans SemiBold" panose="020B0604020202020204"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5" roundtripDataSignature="AMtx7miNLDDf70sUrWM+TYJDzVJNtmHg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365F41-E488-4C17-811D-A7153DB9FD45}">
  <a:tblStyle styleId="{2C365F41-E488-4C17-811D-A7153DB9FD45}"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377" autoAdjust="0"/>
  </p:normalViewPr>
  <p:slideViewPr>
    <p:cSldViewPr snapToGrid="0">
      <p:cViewPr varScale="1">
        <p:scale>
          <a:sx n="74" d="100"/>
          <a:sy n="74" d="100"/>
        </p:scale>
        <p:origin x="2586" y="6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47793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 name="Google Shape;12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1641698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the slide. </a:t>
            </a:r>
            <a:endParaRPr/>
          </a:p>
          <a:p>
            <a:pPr marL="0" lvl="0" indent="0" algn="l" rtl="0">
              <a:spcBef>
                <a:spcPts val="0"/>
              </a:spcBef>
              <a:spcAft>
                <a:spcPts val="0"/>
              </a:spcAft>
              <a:buNone/>
            </a:pPr>
            <a:endParaRPr/>
          </a:p>
        </p:txBody>
      </p:sp>
      <p:sp>
        <p:nvSpPr>
          <p:cNvPr id="196" name="Google Shape;19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121715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slide.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There are two types of stigma, internal and external.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Internal comes from self-judgement while external comes from what we hear from others. The results from both types can include ignorance, discrimination, violence just to name a few.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dirty="0"/>
              <a:t>Internal stigma can be difficult to change because it can be rooted in our life experiences. Some people who receive an HIV diagnosis have already experienced multiple forms of oppression and discrimination based on gender, race, or sexual identity.</a:t>
            </a:r>
            <a:endParaRPr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a:t>External stigma can cause us to internalize the messages we get from others. For example, are you “clean” or “dirty” or “damaged”?</a:t>
            </a:r>
            <a:endParaRPr sz="1200" dirty="0"/>
          </a:p>
          <a:p>
            <a:pPr marL="0" lvl="0" indent="0" algn="l" rtl="0">
              <a:spcBef>
                <a:spcPts val="0"/>
              </a:spcBef>
              <a:spcAft>
                <a:spcPts val="0"/>
              </a:spcAft>
              <a:buNone/>
            </a:pPr>
            <a:endParaRPr dirty="0"/>
          </a:p>
        </p:txBody>
      </p:sp>
      <p:sp>
        <p:nvSpPr>
          <p:cNvPr id="204" name="Google Shape;20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149712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2:notes"/>
          <p:cNvSpPr txBox="1">
            <a:spLocks noGrp="1"/>
          </p:cNvSpPr>
          <p:nvPr>
            <p:ph type="body" idx="1"/>
          </p:nvPr>
        </p:nvSpPr>
        <p:spPr>
          <a:xfrm>
            <a:off x="685800" y="4272197"/>
            <a:ext cx="5486400" cy="37288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HIV and AIDS do not discriminate; people do. Let’s briefly examine 3 different levels of stigma. </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Individual level</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A person may experience: Ostracism, rejection, avoidance, and prejudice.</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Mandatory HIV testing of individuals without prior informed consent or confidentiality protections may occur.</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Violence can be a reality especially for the transgender community and other “high risk groups.” </a:t>
            </a:r>
            <a:endParaRPr dirty="0"/>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 </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Organization/institutional level</a:t>
            </a:r>
            <a:r>
              <a:rPr lang="en-US" sz="1200" b="0" i="0" u="none" strike="noStrike" cap="none" dirty="0">
                <a:solidFill>
                  <a:srgbClr val="000000"/>
                </a:solidFill>
                <a:latin typeface="Calibri"/>
                <a:ea typeface="Calibri"/>
                <a:cs typeface="Calibri"/>
                <a:sym typeface="Calibri"/>
              </a:rPr>
              <a:t> </a:t>
            </a:r>
            <a:endParaRPr dirty="0"/>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Organizations also bear responsibility. If a clinic has the name “AIDS” or “HIV Clinic Services,” people may choose to not visit it. If a CHW’s business card says HIV/AIDS case manager, or the clinic’s educational materials display sad photos, this may turn people away. Try to provide comfort in clinic rooms, making them warm and inviting. </a:t>
            </a:r>
            <a:endParaRPr dirty="0"/>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dirty="0"/>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Societal level</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Stigma on a societal level seeks punishment by enacting laws and policies against people with HIV and AIDS, while other diseases are rarely mentioned. People with HIV face discrimination in employment, military service, housing, access to health services, and basic civil and human rights. For </a:t>
            </a:r>
            <a:r>
              <a:rPr lang="en-US" sz="1200" dirty="0"/>
              <a:t>example, the criminalization of HIV transmission and forcible segregation of HIV positive prisoners. Organizations such as the Association of Nurse in AIDS Care (ANAC ), the American Medical Association, the U.S. Conference of Mayors and many more </a:t>
            </a:r>
            <a:r>
              <a:rPr lang="en-US" sz="1200" b="0" dirty="0"/>
              <a:t>support the modernization of state HIV-specific laws and prosecutions.</a:t>
            </a:r>
            <a:endParaRPr sz="1200" b="0" i="0" u="none" strike="noStrike" cap="none" dirty="0">
              <a:solidFill>
                <a:srgbClr val="000000"/>
              </a:solidFill>
              <a:latin typeface="Calibri"/>
              <a:ea typeface="Calibri"/>
              <a:cs typeface="Calibri"/>
              <a:sym typeface="Calibri"/>
            </a:endParaRPr>
          </a:p>
          <a:p>
            <a:pPr marL="0" lvl="0" indent="0" algn="l" rtl="0">
              <a:spcBef>
                <a:spcPts val="0"/>
              </a:spcBef>
              <a:spcAft>
                <a:spcPts val="0"/>
              </a:spcAft>
              <a:buNone/>
            </a:pPr>
            <a:endParaRPr sz="1100" dirty="0"/>
          </a:p>
        </p:txBody>
      </p:sp>
      <p:sp>
        <p:nvSpPr>
          <p:cNvPr id="216" name="Google Shape;216;p12:notes"/>
          <p:cNvSpPr txBox="1">
            <a:spLocks noGrp="1"/>
          </p:cNvSpPr>
          <p:nvPr>
            <p:ph type="sldNum" idx="12"/>
          </p:nvPr>
        </p:nvSpPr>
        <p:spPr>
          <a:xfrm>
            <a:off x="3884613" y="8685214"/>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17071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a:spLocks noGrp="1" noRot="1" noChangeAspect="1"/>
          </p:cNvSpPr>
          <p:nvPr>
            <p:ph type="sldImg" idx="2"/>
          </p:nvPr>
        </p:nvSpPr>
        <p:spPr>
          <a:xfrm>
            <a:off x="1144588" y="685800"/>
            <a:ext cx="4568825" cy="34274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6" name="Google Shape;226;p13:notes"/>
          <p:cNvSpPr txBox="1">
            <a:spLocks noGrp="1"/>
          </p:cNvSpPr>
          <p:nvPr>
            <p:ph type="body" idx="1"/>
          </p:nvPr>
        </p:nvSpPr>
        <p:spPr>
          <a:xfrm>
            <a:off x="707834" y="4190752"/>
            <a:ext cx="5486400" cy="4113212"/>
          </a:xfrm>
          <a:prstGeom prst="rect">
            <a:avLst/>
          </a:prstGeom>
          <a:noFill/>
          <a:ln>
            <a:noFill/>
          </a:ln>
        </p:spPr>
        <p:txBody>
          <a:bodyPr spcFirstLastPara="1" wrap="square" lIns="88850" tIns="44400" rIns="88850" bIns="44400" anchor="t" anchorCtr="0">
            <a:noAutofit/>
          </a:bodyPr>
          <a:lstStyle/>
          <a:p>
            <a:pPr marL="0" lvl="0" indent="0" algn="l" rtl="0">
              <a:spcBef>
                <a:spcPts val="0"/>
              </a:spcBef>
              <a:spcAft>
                <a:spcPts val="0"/>
              </a:spcAft>
              <a:buClr>
                <a:schemeClr val="dk1"/>
              </a:buClr>
              <a:buSzPts val="800"/>
              <a:buFont typeface="Noto Sans Symbols"/>
              <a:buNone/>
            </a:pPr>
            <a:r>
              <a:rPr lang="en-US" sz="800" dirty="0"/>
              <a:t>Review the slide. </a:t>
            </a:r>
            <a:endParaRPr sz="800" dirty="0"/>
          </a:p>
          <a:p>
            <a:pPr marL="0" lvl="0" indent="0" algn="l" rtl="0">
              <a:spcBef>
                <a:spcPts val="0"/>
              </a:spcBef>
              <a:spcAft>
                <a:spcPts val="0"/>
              </a:spcAft>
              <a:buClr>
                <a:schemeClr val="dk1"/>
              </a:buClr>
              <a:buSzPts val="800"/>
              <a:buFont typeface="Noto Sans Symbols"/>
              <a:buNone/>
            </a:pPr>
            <a:endParaRPr sz="800" i="0" dirty="0"/>
          </a:p>
          <a:p>
            <a:pPr marL="0" lvl="0" indent="0" algn="l" rtl="0">
              <a:spcBef>
                <a:spcPts val="0"/>
              </a:spcBef>
              <a:spcAft>
                <a:spcPts val="0"/>
              </a:spcAft>
              <a:buClr>
                <a:schemeClr val="dk1"/>
              </a:buClr>
              <a:buSzPts val="800"/>
              <a:buFont typeface="Noto Sans Symbols"/>
              <a:buNone/>
            </a:pPr>
            <a:r>
              <a:rPr lang="en-US" sz="800" i="0" dirty="0"/>
              <a:t>Source: </a:t>
            </a:r>
            <a:r>
              <a:rPr lang="en-US" sz="1200" b="0" i="0" dirty="0" err="1">
                <a:solidFill>
                  <a:schemeClr val="dk1"/>
                </a:solidFill>
                <a:latin typeface="Calibri"/>
                <a:ea typeface="Calibri"/>
                <a:cs typeface="Calibri"/>
                <a:sym typeface="Calibri"/>
              </a:rPr>
              <a:t>Herek</a:t>
            </a:r>
            <a:r>
              <a:rPr lang="en-US" sz="1200" b="0" i="0" dirty="0">
                <a:solidFill>
                  <a:schemeClr val="dk1"/>
                </a:solidFill>
                <a:latin typeface="Calibri"/>
                <a:ea typeface="Calibri"/>
                <a:cs typeface="Calibri"/>
                <a:sym typeface="Calibri"/>
              </a:rPr>
              <a:t>, G. M. (1999). AIDS and stigma. </a:t>
            </a:r>
            <a:r>
              <a:rPr lang="en-US" sz="1200" b="0" i="1" dirty="0">
                <a:solidFill>
                  <a:schemeClr val="dk1"/>
                </a:solidFill>
                <a:latin typeface="Calibri"/>
                <a:ea typeface="Calibri"/>
                <a:cs typeface="Calibri"/>
                <a:sym typeface="Calibri"/>
              </a:rPr>
              <a:t>American behavioral scientist</a:t>
            </a:r>
            <a:r>
              <a:rPr lang="en-US" sz="1200" b="0" i="0" dirty="0">
                <a:solidFill>
                  <a:schemeClr val="dk1"/>
                </a:solidFill>
                <a:latin typeface="Calibri"/>
                <a:ea typeface="Calibri"/>
                <a:cs typeface="Calibri"/>
                <a:sym typeface="Calibri"/>
              </a:rPr>
              <a:t>, </a:t>
            </a:r>
            <a:r>
              <a:rPr lang="en-US" sz="1200" b="0" i="1" dirty="0">
                <a:solidFill>
                  <a:schemeClr val="dk1"/>
                </a:solidFill>
                <a:latin typeface="Calibri"/>
                <a:ea typeface="Calibri"/>
                <a:cs typeface="Calibri"/>
                <a:sym typeface="Calibri"/>
              </a:rPr>
              <a:t>42</a:t>
            </a:r>
            <a:r>
              <a:rPr lang="en-US" sz="1200" b="0" i="0" dirty="0">
                <a:solidFill>
                  <a:schemeClr val="dk1"/>
                </a:solidFill>
                <a:latin typeface="Calibri"/>
                <a:ea typeface="Calibri"/>
                <a:cs typeface="Calibri"/>
                <a:sym typeface="Calibri"/>
              </a:rPr>
              <a:t>(7), 1106-1116.</a:t>
            </a:r>
            <a:endParaRPr sz="800" i="0" dirty="0"/>
          </a:p>
          <a:p>
            <a:pPr marL="0" lvl="0" indent="0" algn="l" rtl="0">
              <a:spcBef>
                <a:spcPts val="0"/>
              </a:spcBef>
              <a:spcAft>
                <a:spcPts val="0"/>
              </a:spcAft>
              <a:buNone/>
            </a:pPr>
            <a:endParaRPr sz="800" i="1" dirty="0"/>
          </a:p>
          <a:p>
            <a:pPr marL="0" lvl="0" indent="0" algn="l" rtl="0">
              <a:spcBef>
                <a:spcPts val="0"/>
              </a:spcBef>
              <a:spcAft>
                <a:spcPts val="0"/>
              </a:spcAft>
              <a:buClr>
                <a:schemeClr val="dk1"/>
              </a:buClr>
              <a:buSzPts val="800"/>
              <a:buFont typeface="Arial"/>
              <a:buNone/>
            </a:pPr>
            <a:r>
              <a:rPr lang="en-US" sz="800" i="0" dirty="0"/>
              <a:t>When stigma is high, testing is low, fewer people know their status, fewer people disclose, and new infections rise. When stigma is low, testing increases, more people learn their status, more people disclose, and new infections drop. Unfortunately, people are sometimes stigmatized even in places they go for medical care and other services</a:t>
            </a:r>
            <a:r>
              <a:rPr lang="en-US" sz="1000" i="0" dirty="0"/>
              <a:t>.</a:t>
            </a:r>
            <a:endParaRPr sz="800" dirty="0"/>
          </a:p>
          <a:p>
            <a:pPr marL="0" lvl="0" indent="0" algn="l" rtl="0">
              <a:spcBef>
                <a:spcPts val="0"/>
              </a:spcBef>
              <a:spcAft>
                <a:spcPts val="0"/>
              </a:spcAft>
              <a:buNone/>
            </a:pPr>
            <a:endParaRPr sz="800" dirty="0"/>
          </a:p>
          <a:p>
            <a:pPr marL="0" lvl="0" indent="0" algn="l" rtl="0">
              <a:spcBef>
                <a:spcPts val="0"/>
              </a:spcBef>
              <a:spcAft>
                <a:spcPts val="0"/>
              </a:spcAft>
              <a:buNone/>
            </a:pPr>
            <a:r>
              <a:rPr lang="en-US" sz="800" dirty="0"/>
              <a:t>While access to appropriate treatment and care for individuals with HIV is generally recognized as a fundamental human right, discrimination can prevent people from getting tested and seeking or adhering to treatment and care due to the stigma associated with being HIV positive. For example in the United States, it is estimated that one in five persons with HIV is unaware of their HIV status.  HIV stigma intensifies feelings of fear and isolation for people with HIV, which can compromise engagement in care. </a:t>
            </a:r>
            <a:endParaRPr sz="800" dirty="0"/>
          </a:p>
          <a:p>
            <a:pPr marL="0" lvl="0" indent="0" algn="l" rtl="0">
              <a:spcBef>
                <a:spcPts val="0"/>
              </a:spcBef>
              <a:spcAft>
                <a:spcPts val="0"/>
              </a:spcAft>
              <a:buNone/>
            </a:pPr>
            <a:endParaRPr sz="800" dirty="0"/>
          </a:p>
          <a:p>
            <a:pPr marL="0" lvl="0" indent="0" algn="l" rtl="0">
              <a:spcBef>
                <a:spcPts val="0"/>
              </a:spcBef>
              <a:spcAft>
                <a:spcPts val="0"/>
              </a:spcAft>
              <a:buNone/>
            </a:pPr>
            <a:r>
              <a:rPr lang="en-US" sz="800" dirty="0"/>
              <a:t>Think about: </a:t>
            </a:r>
            <a:endParaRPr dirty="0"/>
          </a:p>
          <a:p>
            <a:pPr marL="0" lvl="0" indent="0" algn="l" rtl="0">
              <a:spcBef>
                <a:spcPts val="0"/>
              </a:spcBef>
              <a:spcAft>
                <a:spcPts val="0"/>
              </a:spcAft>
              <a:buClr>
                <a:schemeClr val="dk1"/>
              </a:buClr>
              <a:buSzPts val="800"/>
              <a:buFont typeface="Arial"/>
              <a:buNone/>
            </a:pPr>
            <a:r>
              <a:rPr lang="en-US" sz="800" b="1" u="none" dirty="0"/>
              <a:t>Counseling and Testing  </a:t>
            </a:r>
            <a:endParaRPr dirty="0"/>
          </a:p>
          <a:p>
            <a:pPr marL="0" lvl="0" indent="0" algn="l" rtl="0">
              <a:spcBef>
                <a:spcPts val="0"/>
              </a:spcBef>
              <a:spcAft>
                <a:spcPts val="0"/>
              </a:spcAft>
              <a:buClr>
                <a:schemeClr val="dk1"/>
              </a:buClr>
              <a:buSzPts val="800"/>
              <a:buFont typeface="Arial"/>
              <a:buNone/>
            </a:pPr>
            <a:r>
              <a:rPr lang="en-US" sz="800" dirty="0"/>
              <a:t>A person is less likely to seek HIV testing in environments where they perceive workers to be judgmental about sexual activity and drug use. The use of less stigmatizing language is important in reducing stigma and empowering people with HIV and reflect the current science and the ways that people with HIV feel about themselves. Reducing stigma can help reduce HIV transmission by increasing disclosure and encouraging HIV testing.</a:t>
            </a:r>
            <a:endParaRPr dirty="0"/>
          </a:p>
          <a:p>
            <a:pPr marL="0" lvl="0" indent="0" algn="l" rtl="0">
              <a:spcBef>
                <a:spcPts val="0"/>
              </a:spcBef>
              <a:spcAft>
                <a:spcPts val="0"/>
              </a:spcAft>
              <a:buNone/>
            </a:pPr>
            <a:endParaRPr sz="800" dirty="0"/>
          </a:p>
          <a:p>
            <a:pPr marL="0" lvl="0" indent="0" algn="l" rtl="0">
              <a:spcBef>
                <a:spcPts val="0"/>
              </a:spcBef>
              <a:spcAft>
                <a:spcPts val="0"/>
              </a:spcAft>
              <a:buClr>
                <a:schemeClr val="dk1"/>
              </a:buClr>
              <a:buSzPts val="800"/>
              <a:buFont typeface="Noto Sans Symbols"/>
              <a:buNone/>
            </a:pPr>
            <a:r>
              <a:rPr lang="en-US" sz="800" b="1" u="none" dirty="0"/>
              <a:t>Access to Care  </a:t>
            </a:r>
            <a:endParaRPr dirty="0"/>
          </a:p>
          <a:p>
            <a:pPr marL="0" lvl="0" indent="0" algn="l" rtl="0">
              <a:spcBef>
                <a:spcPts val="0"/>
              </a:spcBef>
              <a:spcAft>
                <a:spcPts val="0"/>
              </a:spcAft>
              <a:buClr>
                <a:schemeClr val="dk1"/>
              </a:buClr>
              <a:buSzPts val="800"/>
              <a:buFont typeface="Noto Sans Symbols"/>
              <a:buNone/>
            </a:pPr>
            <a:r>
              <a:rPr lang="en-US" sz="800" dirty="0"/>
              <a:t>People who exhibit concerns about stigma are more likely to delay care and/or not adhere to care.</a:t>
            </a:r>
            <a:endParaRPr dirty="0"/>
          </a:p>
          <a:p>
            <a:pPr marL="0" lvl="0" indent="0" algn="l" rtl="0">
              <a:spcBef>
                <a:spcPts val="0"/>
              </a:spcBef>
              <a:spcAft>
                <a:spcPts val="0"/>
              </a:spcAft>
              <a:buNone/>
            </a:pPr>
            <a:endParaRPr sz="800" dirty="0"/>
          </a:p>
          <a:p>
            <a:pPr marL="0" lvl="0" indent="0" algn="l" rtl="0">
              <a:spcBef>
                <a:spcPts val="0"/>
              </a:spcBef>
              <a:spcAft>
                <a:spcPts val="0"/>
              </a:spcAft>
              <a:buClr>
                <a:schemeClr val="dk1"/>
              </a:buClr>
              <a:buSzPts val="800"/>
              <a:buFont typeface="Noto Sans Symbols"/>
              <a:buNone/>
            </a:pPr>
            <a:r>
              <a:rPr lang="en-US" sz="800" b="1" u="none" dirty="0"/>
              <a:t>Disclosure of Status  </a:t>
            </a:r>
            <a:endParaRPr dirty="0"/>
          </a:p>
          <a:p>
            <a:pPr marL="0" lvl="0" indent="0" algn="l" rtl="0">
              <a:spcBef>
                <a:spcPts val="0"/>
              </a:spcBef>
              <a:spcAft>
                <a:spcPts val="0"/>
              </a:spcAft>
              <a:buClr>
                <a:schemeClr val="dk1"/>
              </a:buClr>
              <a:buSzPts val="800"/>
              <a:buFont typeface="Noto Sans Symbols"/>
              <a:buNone/>
            </a:pPr>
            <a:r>
              <a:rPr lang="en-US" sz="800" dirty="0"/>
              <a:t>The decision to reveal one’s HIV status is associated with a person’s level of comfort. The more accepting, caring, and nonjudgmental a social network is toward HIV, the more likely the individual is to disclose.</a:t>
            </a:r>
            <a:endParaRPr dirty="0"/>
          </a:p>
          <a:p>
            <a:pPr marL="0" lvl="0" indent="0" algn="l" rtl="0">
              <a:spcBef>
                <a:spcPts val="0"/>
              </a:spcBef>
              <a:spcAft>
                <a:spcPts val="0"/>
              </a:spcAft>
              <a:buNone/>
            </a:pPr>
            <a:endParaRPr sz="800" dirty="0"/>
          </a:p>
          <a:p>
            <a:pPr marL="0" lvl="0" indent="0" algn="l" rtl="0">
              <a:spcBef>
                <a:spcPts val="0"/>
              </a:spcBef>
              <a:spcAft>
                <a:spcPts val="0"/>
              </a:spcAft>
              <a:buClr>
                <a:schemeClr val="dk1"/>
              </a:buClr>
              <a:buSzPts val="800"/>
              <a:buFont typeface="Noto Sans Symbols"/>
              <a:buNone/>
            </a:pPr>
            <a:r>
              <a:rPr lang="en-US" sz="800" b="1" u="none" dirty="0"/>
              <a:t>Health Disparities  </a:t>
            </a:r>
            <a:endParaRPr dirty="0"/>
          </a:p>
          <a:p>
            <a:pPr marL="0" lvl="0" indent="0" algn="l" rtl="0">
              <a:spcBef>
                <a:spcPts val="0"/>
              </a:spcBef>
              <a:spcAft>
                <a:spcPts val="0"/>
              </a:spcAft>
              <a:buClr>
                <a:schemeClr val="dk1"/>
              </a:buClr>
              <a:buSzPts val="800"/>
              <a:buFont typeface="Noto Sans Symbols"/>
              <a:buNone/>
            </a:pPr>
            <a:r>
              <a:rPr lang="en-US" sz="800" dirty="0"/>
              <a:t>Consider stigma as it relates to racial/ethnic health disparities among communities of color when accessing HIV/AIDS services.</a:t>
            </a:r>
            <a:endParaRPr dirty="0"/>
          </a:p>
          <a:p>
            <a:pPr marL="0" lvl="0" indent="0" algn="l" rtl="0">
              <a:spcBef>
                <a:spcPts val="0"/>
              </a:spcBef>
              <a:spcAft>
                <a:spcPts val="0"/>
              </a:spcAft>
              <a:buClr>
                <a:schemeClr val="dk1"/>
              </a:buClr>
              <a:buSzPts val="800"/>
              <a:buFont typeface="Noto Sans Symbols"/>
              <a:buNone/>
            </a:pPr>
            <a:endParaRPr sz="800" dirty="0"/>
          </a:p>
          <a:p>
            <a:pPr marL="0" lvl="0" indent="0" algn="l" rtl="0">
              <a:spcBef>
                <a:spcPts val="0"/>
              </a:spcBef>
              <a:spcAft>
                <a:spcPts val="0"/>
              </a:spcAft>
              <a:buClr>
                <a:schemeClr val="dk1"/>
              </a:buClr>
              <a:buSzPts val="800"/>
              <a:buFont typeface="Noto Sans Symbols"/>
              <a:buNone/>
            </a:pPr>
            <a:r>
              <a:rPr lang="en-US" sz="800" b="1" dirty="0"/>
              <a:t>Isolates Families</a:t>
            </a:r>
            <a:endParaRPr sz="800" b="1" dirty="0"/>
          </a:p>
          <a:p>
            <a:pPr marL="0" lvl="0" indent="0" algn="l" rtl="0">
              <a:spcBef>
                <a:spcPts val="0"/>
              </a:spcBef>
              <a:spcAft>
                <a:spcPts val="0"/>
              </a:spcAft>
              <a:buClr>
                <a:schemeClr val="dk1"/>
              </a:buClr>
              <a:buSzPts val="800"/>
              <a:buFont typeface="Noto Sans Symbols"/>
              <a:buNone/>
            </a:pPr>
            <a:r>
              <a:rPr lang="en-US" sz="800" dirty="0"/>
              <a:t>Stigma can discourage households from registering affected children in national support programs and further limits access to information, prevention, care, and treatment.</a:t>
            </a:r>
            <a:endParaRPr dirty="0"/>
          </a:p>
          <a:p>
            <a:pPr marL="0" lvl="0" indent="0" algn="l" rtl="0">
              <a:spcBef>
                <a:spcPts val="0"/>
              </a:spcBef>
              <a:spcAft>
                <a:spcPts val="0"/>
              </a:spcAft>
              <a:buClr>
                <a:schemeClr val="dk1"/>
              </a:buClr>
              <a:buSzPts val="800"/>
              <a:buFont typeface="Noto Sans Symbols"/>
              <a:buNone/>
            </a:pPr>
            <a:endParaRPr sz="800" dirty="0"/>
          </a:p>
          <a:p>
            <a:pPr marL="0" lvl="0" indent="0" algn="l" rtl="0">
              <a:spcBef>
                <a:spcPts val="0"/>
              </a:spcBef>
              <a:spcAft>
                <a:spcPts val="0"/>
              </a:spcAft>
              <a:buClr>
                <a:schemeClr val="dk1"/>
              </a:buClr>
              <a:buSzPts val="1000"/>
              <a:buFont typeface="Calibri"/>
              <a:buNone/>
            </a:pPr>
            <a:endParaRPr sz="1000" dirty="0"/>
          </a:p>
        </p:txBody>
      </p:sp>
      <p:sp>
        <p:nvSpPr>
          <p:cNvPr id="227" name="Google Shape;227;p13:notes"/>
          <p:cNvSpPr txBox="1"/>
          <p:nvPr/>
        </p:nvSpPr>
        <p:spPr>
          <a:xfrm>
            <a:off x="3884613" y="8683625"/>
            <a:ext cx="2971800" cy="458788"/>
          </a:xfrm>
          <a:prstGeom prst="rect">
            <a:avLst/>
          </a:prstGeom>
          <a:noFill/>
          <a:ln>
            <a:noFill/>
          </a:ln>
        </p:spPr>
        <p:txBody>
          <a:bodyPr spcFirstLastPara="1" wrap="square" lIns="88850" tIns="44400" rIns="88850" bIns="444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
        <p:nvSpPr>
          <p:cNvPr id="228" name="Google Shape;22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953742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HIV infection is medically correct; however we don’t have to refer to people with HIV as “infected”.</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r>
              <a:rPr lang="en-US" dirty="0"/>
              <a:t>When you think about someone being infected, what do you envision?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Instead, say “people with HIV.”</a:t>
            </a:r>
            <a:endParaRPr dirty="0"/>
          </a:p>
        </p:txBody>
      </p:sp>
      <p:sp>
        <p:nvSpPr>
          <p:cNvPr id="267" name="Google Shape;26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671283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the slide.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Ask, “What microaggressions have you heard?”</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Ask,</a:t>
            </a:r>
            <a:r>
              <a:rPr lang="en-US" sz="1200" b="1">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What is the connection between stigma and microaggressions?”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Encourage participants to discuss in dyads or small groups. Then elicit responses.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76" name="Google Shape;27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518855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the slide for additional examples of microaggressions.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4" name="Google Shape;28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427143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slide for additional examples of </a:t>
            </a:r>
            <a:r>
              <a:rPr lang="en-US" dirty="0" err="1"/>
              <a:t>microaggressions</a:t>
            </a:r>
            <a:r>
              <a:rPr lang="en-US" dirty="0"/>
              <a:t>, and allow participants to respond. </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Both stigma and </a:t>
            </a:r>
            <a:r>
              <a:rPr lang="en-US" sz="1200" dirty="0" err="1">
                <a:solidFill>
                  <a:schemeClr val="dk1"/>
                </a:solidFill>
                <a:latin typeface="Calibri"/>
                <a:ea typeface="Calibri"/>
                <a:cs typeface="Calibri"/>
                <a:sym typeface="Calibri"/>
              </a:rPr>
              <a:t>microaggressions</a:t>
            </a:r>
            <a:r>
              <a:rPr lang="en-US" sz="1200" dirty="0">
                <a:solidFill>
                  <a:schemeClr val="dk1"/>
                </a:solidFill>
                <a:latin typeface="Calibri"/>
                <a:ea typeface="Calibri"/>
                <a:cs typeface="Calibri"/>
                <a:sym typeface="Calibri"/>
              </a:rPr>
              <a:t> share similarities because they both stem from people's fears, ignorance, and judgments. </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err="1">
                <a:solidFill>
                  <a:schemeClr val="dk1"/>
                </a:solidFill>
                <a:latin typeface="Calibri"/>
                <a:ea typeface="Calibri"/>
                <a:cs typeface="Calibri"/>
                <a:sym typeface="Calibri"/>
              </a:rPr>
              <a:t>Microaggressions</a:t>
            </a:r>
            <a:r>
              <a:rPr lang="en-US" sz="1200" dirty="0">
                <a:solidFill>
                  <a:schemeClr val="dk1"/>
                </a:solidFill>
                <a:latin typeface="Calibri"/>
                <a:ea typeface="Calibri"/>
                <a:cs typeface="Calibri"/>
                <a:sym typeface="Calibri"/>
              </a:rPr>
              <a:t> may be conscious or unconscious, and evoke shame in people. People are not aware of how stigma and </a:t>
            </a:r>
            <a:r>
              <a:rPr lang="en-US" sz="1200" dirty="0" err="1">
                <a:solidFill>
                  <a:schemeClr val="dk1"/>
                </a:solidFill>
                <a:latin typeface="Calibri"/>
                <a:ea typeface="Calibri"/>
                <a:cs typeface="Calibri"/>
                <a:sym typeface="Calibri"/>
              </a:rPr>
              <a:t>microaggressions</a:t>
            </a:r>
            <a:r>
              <a:rPr lang="en-US" sz="1200" dirty="0">
                <a:solidFill>
                  <a:schemeClr val="dk1"/>
                </a:solidFill>
                <a:latin typeface="Calibri"/>
                <a:ea typeface="Calibri"/>
                <a:cs typeface="Calibri"/>
                <a:sym typeface="Calibri"/>
              </a:rPr>
              <a:t> affect people with HIV. HIV stigma is wrong and unacceptable—it hurts people with HIV and affects their willingness to disclose and engage in care and other health enhancing practices.</a:t>
            </a:r>
            <a:endParaRPr dirty="0"/>
          </a:p>
          <a:p>
            <a:pPr marL="0" lvl="0" indent="0" algn="l" rtl="0">
              <a:spcBef>
                <a:spcPts val="0"/>
              </a:spcBef>
              <a:spcAft>
                <a:spcPts val="0"/>
              </a:spcAft>
              <a:buNone/>
            </a:pPr>
            <a:endParaRPr dirty="0"/>
          </a:p>
        </p:txBody>
      </p:sp>
      <p:sp>
        <p:nvSpPr>
          <p:cNvPr id="295" name="Google Shape;29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797140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244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200" b="0" dirty="0">
                <a:solidFill>
                  <a:srgbClr val="000000"/>
                </a:solidFill>
                <a:latin typeface="Calibri"/>
                <a:ea typeface="Calibri"/>
                <a:cs typeface="Calibri"/>
                <a:sym typeface="Calibri"/>
              </a:rPr>
              <a:t>HIV terminology and stigma</a:t>
            </a:r>
            <a:endParaRPr sz="1200" b="0" dirty="0">
              <a:latin typeface="Calibri"/>
              <a:ea typeface="Calibri"/>
              <a:cs typeface="Calibri"/>
              <a:sym typeface="Calibri"/>
            </a:endParaRPr>
          </a:p>
          <a:p>
            <a:pPr marL="0" marR="0" lvl="0" indent="0" algn="l" rtl="0">
              <a:lnSpc>
                <a:spcPct val="107000"/>
              </a:lnSpc>
              <a:spcBef>
                <a:spcPts val="0"/>
              </a:spcBef>
              <a:spcAft>
                <a:spcPts val="0"/>
              </a:spcAft>
              <a:buNone/>
            </a:pPr>
            <a:r>
              <a:rPr lang="en-US" sz="1200" dirty="0">
                <a:solidFill>
                  <a:srgbClr val="000000"/>
                </a:solidFill>
                <a:latin typeface="Calibri"/>
                <a:ea typeface="Calibri"/>
                <a:cs typeface="Calibri"/>
                <a:sym typeface="Calibri"/>
              </a:rPr>
              <a:t>To understand the present, we must look at the past.</a:t>
            </a:r>
            <a:endParaRPr sz="1200" dirty="0">
              <a:latin typeface="Calibri"/>
              <a:ea typeface="Calibri"/>
              <a:cs typeface="Calibri"/>
              <a:sym typeface="Calibri"/>
            </a:endParaRPr>
          </a:p>
          <a:p>
            <a:pPr marL="342900" marR="0" lvl="0" indent="-342900" algn="l" rtl="0">
              <a:lnSpc>
                <a:spcPct val="107000"/>
              </a:lnSpc>
              <a:spcBef>
                <a:spcPts val="0"/>
              </a:spcBef>
              <a:spcAft>
                <a:spcPts val="0"/>
              </a:spcAft>
              <a:buClr>
                <a:schemeClr val="dk1"/>
              </a:buClr>
              <a:buSzPts val="1200"/>
              <a:buFont typeface="Noto Sans Symbols"/>
              <a:buChar char="∙"/>
            </a:pPr>
            <a:r>
              <a:rPr lang="en-US" sz="1200" dirty="0">
                <a:latin typeface="Calibri"/>
                <a:ea typeface="Calibri"/>
                <a:cs typeface="Calibri"/>
                <a:sym typeface="Calibri"/>
              </a:rPr>
              <a:t>GRID – Gay Related Immune Deficiency – was the original name for AIDS in 1982.</a:t>
            </a:r>
            <a:endParaRPr dirty="0"/>
          </a:p>
          <a:p>
            <a:pPr marL="342900" marR="0" lvl="0" indent="-342900" algn="l" rtl="0">
              <a:lnSpc>
                <a:spcPct val="107000"/>
              </a:lnSpc>
              <a:spcBef>
                <a:spcPts val="0"/>
              </a:spcBef>
              <a:spcAft>
                <a:spcPts val="0"/>
              </a:spcAft>
              <a:buClr>
                <a:schemeClr val="dk1"/>
              </a:buClr>
              <a:buSzPts val="1200"/>
              <a:buFont typeface="Noto Sans Symbols"/>
              <a:buChar char="∙"/>
            </a:pPr>
            <a:r>
              <a:rPr lang="en-US" sz="1200" i="0" dirty="0">
                <a:latin typeface="Calibri"/>
                <a:ea typeface="Calibri"/>
                <a:cs typeface="Calibri"/>
                <a:sym typeface="Calibri"/>
              </a:rPr>
              <a:t>AIDS </a:t>
            </a:r>
            <a:r>
              <a:rPr lang="en-US" sz="1200" dirty="0">
                <a:latin typeface="Calibri"/>
                <a:ea typeface="Calibri"/>
                <a:cs typeface="Calibri"/>
                <a:sym typeface="Calibri"/>
              </a:rPr>
              <a:t>- Acquired Immunodeficiency Deficiency Syndrome – changed from GRID to AIDS. GRID did not fully encompass the changing demographics of the disease. The first recognized cases were restricted to gay men.</a:t>
            </a:r>
            <a:endParaRPr dirty="0"/>
          </a:p>
          <a:p>
            <a:pPr marL="342900" marR="0" lvl="0" indent="-342900" algn="l" rtl="0">
              <a:lnSpc>
                <a:spcPct val="107000"/>
              </a:lnSpc>
              <a:spcBef>
                <a:spcPts val="0"/>
              </a:spcBef>
              <a:spcAft>
                <a:spcPts val="0"/>
              </a:spcAft>
              <a:buClr>
                <a:schemeClr val="dk1"/>
              </a:buClr>
              <a:buSzPts val="1200"/>
              <a:buFont typeface="Noto Sans Symbols"/>
              <a:buChar char="∙"/>
            </a:pPr>
            <a:r>
              <a:rPr lang="en-US" sz="1200" i="0" dirty="0">
                <a:latin typeface="Calibri"/>
                <a:ea typeface="Calibri"/>
                <a:cs typeface="Calibri"/>
                <a:sym typeface="Calibri"/>
              </a:rPr>
              <a:t>ARC</a:t>
            </a:r>
            <a:r>
              <a:rPr lang="en-US" sz="1200" dirty="0">
                <a:latin typeface="Calibri"/>
                <a:ea typeface="Calibri"/>
                <a:cs typeface="Calibri"/>
                <a:sym typeface="Calibri"/>
              </a:rPr>
              <a:t> - AIDS-related complex</a:t>
            </a:r>
            <a:endParaRPr dirty="0"/>
          </a:p>
          <a:p>
            <a:pPr marL="342900" marR="0" lvl="0" indent="-342900" algn="l" rtl="0">
              <a:lnSpc>
                <a:spcPct val="107000"/>
              </a:lnSpc>
              <a:spcBef>
                <a:spcPts val="0"/>
              </a:spcBef>
              <a:spcAft>
                <a:spcPts val="0"/>
              </a:spcAft>
              <a:buClr>
                <a:schemeClr val="dk1"/>
              </a:buClr>
              <a:buSzPts val="1200"/>
              <a:buFont typeface="Noto Sans Symbols"/>
              <a:buChar char="∙"/>
            </a:pPr>
            <a:r>
              <a:rPr lang="en-US" sz="1200" dirty="0">
                <a:latin typeface="Calibri"/>
                <a:ea typeface="Calibri"/>
                <a:cs typeface="Calibri"/>
                <a:sym typeface="Calibri"/>
              </a:rPr>
              <a:t>Full-blown AIDS</a:t>
            </a:r>
            <a:endParaRPr dirty="0"/>
          </a:p>
          <a:p>
            <a:pPr marL="342900" marR="0" lvl="0" indent="-342900" algn="l" rtl="0">
              <a:lnSpc>
                <a:spcPct val="107000"/>
              </a:lnSpc>
              <a:spcBef>
                <a:spcPts val="0"/>
              </a:spcBef>
              <a:spcAft>
                <a:spcPts val="0"/>
              </a:spcAft>
              <a:buClr>
                <a:schemeClr val="dk1"/>
              </a:buClr>
              <a:buSzPts val="1200"/>
              <a:buFont typeface="Noto Sans Symbols"/>
              <a:buChar char="∙"/>
            </a:pPr>
            <a:r>
              <a:rPr lang="en-US" sz="1200" dirty="0">
                <a:latin typeface="Calibri"/>
                <a:ea typeface="Calibri"/>
                <a:cs typeface="Calibri"/>
                <a:sym typeface="Calibri"/>
              </a:rPr>
              <a:t>HIV - Human Immunodeficiency Virus</a:t>
            </a:r>
            <a:endParaRPr dirty="0"/>
          </a:p>
          <a:p>
            <a:pPr marL="342900" marR="0" lvl="0" indent="-342900" algn="l" rtl="0">
              <a:lnSpc>
                <a:spcPct val="107000"/>
              </a:lnSpc>
              <a:spcBef>
                <a:spcPts val="0"/>
              </a:spcBef>
              <a:spcAft>
                <a:spcPts val="0"/>
              </a:spcAft>
              <a:buClr>
                <a:schemeClr val="dk1"/>
              </a:buClr>
              <a:buSzPts val="1200"/>
              <a:buFont typeface="Noto Sans Symbols"/>
              <a:buChar char="∙"/>
            </a:pPr>
            <a:r>
              <a:rPr lang="en-US" sz="1200" dirty="0">
                <a:latin typeface="Calibri"/>
                <a:ea typeface="Calibri"/>
                <a:cs typeface="Calibri"/>
                <a:sym typeface="Calibri"/>
              </a:rPr>
              <a:t>Late-stage HIV or end-stage HIV</a:t>
            </a:r>
            <a:endParaRPr dirty="0"/>
          </a:p>
          <a:p>
            <a:pPr marL="0" marR="0" lvl="0" indent="0" algn="l" rtl="0">
              <a:lnSpc>
                <a:spcPct val="107000"/>
              </a:lnSpc>
              <a:spcBef>
                <a:spcPts val="0"/>
              </a:spcBef>
              <a:spcAft>
                <a:spcPts val="0"/>
              </a:spcAft>
              <a:buNone/>
            </a:pPr>
            <a:r>
              <a:rPr lang="en-US" sz="1200" dirty="0">
                <a:latin typeface="Calibri"/>
                <a:ea typeface="Calibri"/>
                <a:cs typeface="Calibri"/>
                <a:sym typeface="Calibri"/>
              </a:rPr>
              <a:t> </a:t>
            </a:r>
            <a:endParaRPr dirty="0"/>
          </a:p>
          <a:p>
            <a:pPr marL="0" marR="0" lvl="0" indent="0" algn="l" rtl="0">
              <a:lnSpc>
                <a:spcPct val="107000"/>
              </a:lnSpc>
              <a:spcBef>
                <a:spcPts val="0"/>
              </a:spcBef>
              <a:spcAft>
                <a:spcPts val="0"/>
              </a:spcAft>
              <a:buNone/>
            </a:pPr>
            <a:r>
              <a:rPr lang="en-US" sz="1200" dirty="0">
                <a:latin typeface="Calibri"/>
                <a:ea typeface="Calibri"/>
                <a:cs typeface="Calibri"/>
                <a:sym typeface="Calibri"/>
              </a:rPr>
              <a:t>All of these terms shaped how communities thought about this disease. </a:t>
            </a:r>
            <a:endParaRPr dirty="0"/>
          </a:p>
          <a:p>
            <a:pPr marL="0" marR="0" lvl="0" indent="0" algn="l" rtl="0">
              <a:lnSpc>
                <a:spcPct val="107000"/>
              </a:lnSpc>
              <a:spcBef>
                <a:spcPts val="0"/>
              </a:spcBef>
              <a:spcAft>
                <a:spcPts val="0"/>
              </a:spcAft>
              <a:buNone/>
            </a:pPr>
            <a:endParaRPr sz="1200" dirty="0">
              <a:latin typeface="Calibri"/>
              <a:ea typeface="Calibri"/>
              <a:cs typeface="Calibri"/>
              <a:sym typeface="Calibri"/>
            </a:endParaRPr>
          </a:p>
          <a:p>
            <a:pPr marL="0" marR="0" lvl="0" indent="0" algn="l" rtl="0">
              <a:lnSpc>
                <a:spcPct val="107000"/>
              </a:lnSpc>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dirty="0"/>
          </a:p>
        </p:txBody>
      </p:sp>
      <p:sp>
        <p:nvSpPr>
          <p:cNvPr id="308" name="Google Shape;308;p19: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09306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the objectives.</a:t>
            </a:r>
            <a:endParaRPr/>
          </a:p>
        </p:txBody>
      </p:sp>
      <p:sp>
        <p:nvSpPr>
          <p:cNvPr id="130" name="Google Shape;13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116572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The media can have a big effect on changing the tide on stigmatizing language. However, the media has a lot of responsibility. Mainstream media reporting on HIV often sensationalize stories about people with HIV. Media coverage often includes disclosure of the person’s identity, disclosing the person’s HIV status not only to the individual’s community but also, with the internet, to the world.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Media messaging can either support HIV prevention, care, and treatment efforts or hinder them.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Ultimately, the outcome of HIV messaging depends upon three things:  The clarity of the message; the precision of the message; and the sensitivity of the message</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Ask, “How did Time Magazine get this wrong?”</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Take responses from participants. </a:t>
            </a:r>
            <a:endParaRPr dirty="0"/>
          </a:p>
          <a:p>
            <a:pPr marL="0" lvl="0" indent="0" algn="l" rtl="0">
              <a:spcBef>
                <a:spcPts val="0"/>
              </a:spcBef>
              <a:spcAft>
                <a:spcPts val="0"/>
              </a:spcAft>
              <a:buClr>
                <a:schemeClr val="dk1"/>
              </a:buClr>
              <a:buSzPts val="1200"/>
              <a:buFont typeface="Calibri"/>
              <a:buNone/>
            </a:pPr>
            <a:r>
              <a:rPr lang="en-US" dirty="0"/>
              <a:t>Answer: AIDS is not a virus, AIDS is a syndrome. AIDS, which stands for acquired immunodeficiency syndrome, is a condition characterized by progressive failure of the immune system.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16" name="Google Shape;31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33538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poster is one of a series produced by Clement Communications, a public relations company that researches, creates, publishes, and distributes programs and materials to help organizations communicate with their intended audience. Designed to appeal to specific racial groups, each poster in the series features a different child. Although the child in the photograph appears to be happy and healthy, we learn from the message that her mother has given her AIDS. We see an emotional appeal to women—African-American women in this case—which along with the text suggests they have a responsibility beyond themselves to be tested for AIDS. </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This ad shows a healthy baby but what is the message in the caption? Does the mother have a greater responsibility to be tested? What is the coded language from the media? Maybe the message is mothers with HIV should not have children?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25" name="Google Shape;32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47309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These are examples of how language has been used in the HIV community in a negative way. How many of these have you heard? </a:t>
            </a:r>
            <a:endParaRPr dirty="0"/>
          </a:p>
          <a:p>
            <a:pPr marL="0" lvl="0" indent="0" algn="l" rtl="0">
              <a:spcBef>
                <a:spcPts val="0"/>
              </a:spcBef>
              <a:spcAft>
                <a:spcPts val="0"/>
              </a:spcAft>
              <a:buNone/>
            </a:pPr>
            <a:endParaRPr dirty="0"/>
          </a:p>
        </p:txBody>
      </p:sp>
      <p:sp>
        <p:nvSpPr>
          <p:cNvPr id="333" name="Google Shape;333;p22: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14858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Stigmatizing self-talk is “</a:t>
            </a:r>
            <a:r>
              <a:rPr lang="en-US" b="0" dirty="0"/>
              <a:t>I’m infected with HIV.” Empowering self-talk is “I am a person with HIV.”</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0" dirty="0"/>
              <a:t>No one deserves HIV; HIV is not a punishment. </a:t>
            </a:r>
            <a:r>
              <a:rPr lang="en-US" dirty="0"/>
              <a:t>HIV is a human disease that can affect anyone.</a:t>
            </a:r>
            <a:endParaRPr dirty="0"/>
          </a:p>
          <a:p>
            <a:pPr marL="914350" lvl="2" indent="0" algn="l" rtl="0">
              <a:spcBef>
                <a:spcPts val="0"/>
              </a:spcBef>
              <a:spcAft>
                <a:spcPts val="0"/>
              </a:spcAft>
              <a:buNone/>
            </a:pPr>
            <a:endParaRPr sz="800" dirty="0"/>
          </a:p>
          <a:p>
            <a:pPr marL="0" lvl="2" indent="0" algn="l" rtl="0">
              <a:spcBef>
                <a:spcPts val="0"/>
              </a:spcBef>
              <a:spcAft>
                <a:spcPts val="0"/>
              </a:spcAft>
              <a:buNone/>
            </a:pPr>
            <a:r>
              <a:rPr lang="en-US" b="0" dirty="0"/>
              <a:t>Incarcerated does not equal criminal. Being incarcerated does not define you as a person nor brand you as a criminal.</a:t>
            </a:r>
            <a:endParaRPr dirty="0"/>
          </a:p>
          <a:p>
            <a:pPr marL="0" lvl="2" indent="0" algn="l" rtl="0">
              <a:spcBef>
                <a:spcPts val="0"/>
              </a:spcBef>
              <a:spcAft>
                <a:spcPts val="0"/>
              </a:spcAft>
              <a:buNone/>
            </a:pPr>
            <a:endParaRPr sz="800" dirty="0"/>
          </a:p>
          <a:p>
            <a:pPr marL="0" lvl="2" indent="0" algn="l" rtl="0">
              <a:spcBef>
                <a:spcPts val="0"/>
              </a:spcBef>
              <a:spcAft>
                <a:spcPts val="0"/>
              </a:spcAft>
              <a:buNone/>
            </a:pPr>
            <a:r>
              <a:rPr lang="en-US" b="0" dirty="0"/>
              <a:t>“Gay” people of color. Many people of color identify as same-gender loving rather than gay.</a:t>
            </a:r>
            <a:endParaRPr dirty="0"/>
          </a:p>
          <a:p>
            <a:pPr marL="0" lvl="2" indent="0" algn="l" rtl="0">
              <a:spcBef>
                <a:spcPts val="0"/>
              </a:spcBef>
              <a:spcAft>
                <a:spcPts val="0"/>
              </a:spcAft>
              <a:buNone/>
            </a:pPr>
            <a:endParaRPr sz="800" dirty="0"/>
          </a:p>
          <a:p>
            <a:pPr marL="0" lvl="2" indent="0" algn="l" rtl="0">
              <a:spcBef>
                <a:spcPts val="0"/>
              </a:spcBef>
              <a:spcAft>
                <a:spcPts val="0"/>
              </a:spcAft>
              <a:buNone/>
            </a:pPr>
            <a:r>
              <a:rPr lang="en-US" dirty="0"/>
              <a:t>Transgender or gender-diverse people may use a pronoun that is different from what you might assume, so asking everyone what pronouns they use to show trans people they are welcome in your organization. Respecting people’s core identify and the words they use to describe themselves is at the heart of putting people first.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42" name="Google Shape;34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71461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Ask, “Who has heard the term “People First Language?”</a:t>
            </a:r>
            <a:endParaRPr/>
          </a:p>
          <a:p>
            <a:pPr marL="0" lvl="0" indent="0" algn="l" rtl="0">
              <a:spcBef>
                <a:spcPts val="0"/>
              </a:spcBef>
              <a:spcAft>
                <a:spcPts val="0"/>
              </a:spcAft>
              <a:buNone/>
            </a:pPr>
            <a:endParaRPr b="0"/>
          </a:p>
          <a:p>
            <a:pPr marL="0" lvl="0" indent="0" algn="l" rtl="0">
              <a:spcBef>
                <a:spcPts val="0"/>
              </a:spcBef>
              <a:spcAft>
                <a:spcPts val="0"/>
              </a:spcAft>
              <a:buNone/>
            </a:pPr>
            <a:r>
              <a:rPr lang="en-US" b="0"/>
              <a:t>People First Language is an alternative way to talk about people with disabilities. It’s putting people before the disability. To use People First Language, simply say the person’s name or use a pronoun first, follow it with a verb, than state the name of the disability. </a:t>
            </a:r>
            <a:endParaRPr/>
          </a:p>
          <a:p>
            <a:pPr marL="0" lvl="0" indent="0" algn="l" rtl="0">
              <a:spcBef>
                <a:spcPts val="0"/>
              </a:spcBef>
              <a:spcAft>
                <a:spcPts val="0"/>
              </a:spcAft>
              <a:buNone/>
            </a:pPr>
            <a:endParaRPr sz="2000" b="0" i="1"/>
          </a:p>
          <a:p>
            <a:pPr marL="0" lvl="0" indent="0" algn="l" rtl="0">
              <a:spcBef>
                <a:spcPts val="0"/>
              </a:spcBef>
              <a:spcAft>
                <a:spcPts val="0"/>
              </a:spcAft>
              <a:buNone/>
            </a:pPr>
            <a:r>
              <a:rPr lang="en-US" b="0" i="0"/>
              <a:t>Using People First Language is not an attack nor does it call the disease to attention front and center. It puts the person first. We’ll look at a few examples later.</a:t>
            </a:r>
            <a:endParaRPr b="0" i="0"/>
          </a:p>
          <a:p>
            <a:pPr marL="0" lvl="0" indent="0" algn="l" rtl="0">
              <a:spcBef>
                <a:spcPts val="0"/>
              </a:spcBef>
              <a:spcAft>
                <a:spcPts val="0"/>
              </a:spcAft>
              <a:buNone/>
            </a:pPr>
            <a:r>
              <a:rPr lang="en-US" sz="1200" i="1">
                <a:solidFill>
                  <a:schemeClr val="dk1"/>
                </a:solidFill>
                <a:latin typeface="Calibri"/>
                <a:ea typeface="Calibri"/>
                <a:cs typeface="Calibri"/>
                <a:sym typeface="Calibri"/>
              </a:rPr>
              <a:t> </a:t>
            </a:r>
            <a:endParaRPr/>
          </a:p>
        </p:txBody>
      </p:sp>
      <p:sp>
        <p:nvSpPr>
          <p:cNvPr id="351" name="Google Shape;351;p24: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30798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the slide.</a:t>
            </a:r>
            <a:endParaRPr/>
          </a:p>
        </p:txBody>
      </p:sp>
      <p:sp>
        <p:nvSpPr>
          <p:cNvPr id="358" name="Google Shape;358;p25: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79089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0"/>
              <a:t>Review the slide. </a:t>
            </a:r>
            <a:endParaRPr i="0"/>
          </a:p>
          <a:p>
            <a:pPr marL="0" lvl="0" indent="0" algn="l" rtl="0">
              <a:spcBef>
                <a:spcPts val="0"/>
              </a:spcBef>
              <a:spcAft>
                <a:spcPts val="0"/>
              </a:spcAft>
              <a:buNone/>
            </a:pPr>
            <a:endParaRPr i="0"/>
          </a:p>
          <a:p>
            <a:pPr marL="0" lvl="0" indent="0" algn="l" rtl="0">
              <a:spcBef>
                <a:spcPts val="0"/>
              </a:spcBef>
              <a:spcAft>
                <a:spcPts val="0"/>
              </a:spcAft>
              <a:buNone/>
            </a:pPr>
            <a:r>
              <a:rPr lang="en-US" i="0"/>
              <a:t>People First Language </a:t>
            </a:r>
            <a:r>
              <a:rPr lang="en-US"/>
              <a:t>puts the person before the disability, illness or medical condition. A person is more than their medical diagnosis. </a:t>
            </a:r>
            <a:r>
              <a:rPr lang="en-US" i="0"/>
              <a:t>People First Language</a:t>
            </a:r>
            <a:r>
              <a:rPr lang="en-US" i="1"/>
              <a:t> </a:t>
            </a:r>
            <a:r>
              <a:rPr lang="en-US"/>
              <a:t>helps to eliminate prejudice and it removes value judgements about the person. When we describe people by labels or medical diagnoses, we devalue and disrespect them as individuals.</a:t>
            </a:r>
            <a:endParaRPr/>
          </a:p>
          <a:p>
            <a:pPr marL="0" lvl="0" indent="0" algn="l" rtl="0">
              <a:spcBef>
                <a:spcPts val="0"/>
              </a:spcBef>
              <a:spcAft>
                <a:spcPts val="0"/>
              </a:spcAft>
              <a:buNone/>
            </a:pPr>
            <a:endParaRPr sz="800"/>
          </a:p>
          <a:p>
            <a:pPr marL="0" lvl="0" indent="0" algn="l" rtl="0">
              <a:spcBef>
                <a:spcPts val="0"/>
              </a:spcBef>
              <a:spcAft>
                <a:spcPts val="0"/>
              </a:spcAft>
              <a:buNone/>
            </a:pPr>
            <a:endParaRPr/>
          </a:p>
        </p:txBody>
      </p:sp>
      <p:sp>
        <p:nvSpPr>
          <p:cNvPr id="366" name="Google Shape;366;p26: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4003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 will look at a few examples that will help us distinguish between stigmatizing, incorrect, and insensitive language vs. what is preferred by communities.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Compare the first examples for each sentence (stigmatizing language) to the second example (People First Language). </a:t>
            </a:r>
            <a:endParaRPr dirty="0"/>
          </a:p>
          <a:p>
            <a:pPr marL="0" lvl="0" indent="0" algn="l" rtl="0">
              <a:spcBef>
                <a:spcPts val="0"/>
              </a:spcBef>
              <a:spcAft>
                <a:spcPts val="0"/>
              </a:spcAft>
              <a:buNone/>
            </a:pPr>
            <a:endParaRPr dirty="0"/>
          </a:p>
        </p:txBody>
      </p:sp>
      <p:sp>
        <p:nvSpPr>
          <p:cNvPr id="374" name="Google Shape;374;p27: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07324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200" b="1" dirty="0">
                <a:latin typeface="Calibri"/>
                <a:ea typeface="Calibri"/>
                <a:cs typeface="Calibri"/>
                <a:sym typeface="Calibri"/>
              </a:rPr>
              <a:t>Activity: Discuss stigmatizing language and its impact on people with HIV</a:t>
            </a:r>
            <a:endParaRPr sz="1200" dirty="0">
              <a:latin typeface="Calibri"/>
              <a:ea typeface="Calibri"/>
              <a:cs typeface="Calibri"/>
              <a:sym typeface="Calibri"/>
            </a:endParaRPr>
          </a:p>
          <a:p>
            <a:pPr marL="342900" marR="0" lvl="0" indent="-34290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Distribute Using Language that Empowers worksheet. </a:t>
            </a:r>
            <a:endParaRPr dirty="0"/>
          </a:p>
          <a:p>
            <a:pPr marL="342900" marR="0" lvl="0" indent="-34290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Divide participants into small groups.</a:t>
            </a:r>
            <a:endParaRPr dirty="0"/>
          </a:p>
          <a:p>
            <a:pPr marL="342900" marR="0" lvl="0" indent="-342900" algn="l" rtl="0">
              <a:lnSpc>
                <a:spcPct val="107000"/>
              </a:lnSpc>
              <a:spcBef>
                <a:spcPts val="0"/>
              </a:spcBef>
              <a:spcAft>
                <a:spcPts val="0"/>
              </a:spcAft>
              <a:buClr>
                <a:schemeClr val="dk1"/>
              </a:buClr>
              <a:buSzPts val="1200"/>
              <a:buFont typeface="Arial"/>
              <a:buChar char="•"/>
            </a:pPr>
            <a:r>
              <a:rPr lang="en-US" sz="1200" dirty="0">
                <a:latin typeface="Calibri"/>
                <a:ea typeface="Calibri"/>
                <a:cs typeface="Calibri"/>
                <a:sym typeface="Calibri"/>
              </a:rPr>
              <a:t>Participants will brainstorm empowering statements that will convert or reframe stigmatizing language and </a:t>
            </a:r>
            <a:r>
              <a:rPr lang="en-US" sz="1200" dirty="0" err="1">
                <a:latin typeface="Calibri"/>
                <a:ea typeface="Calibri"/>
                <a:cs typeface="Calibri"/>
                <a:sym typeface="Calibri"/>
              </a:rPr>
              <a:t>microaggressions</a:t>
            </a:r>
            <a:r>
              <a:rPr lang="en-US" sz="1200" dirty="0">
                <a:latin typeface="Calibri"/>
                <a:ea typeface="Calibri"/>
                <a:cs typeface="Calibri"/>
                <a:sym typeface="Calibri"/>
              </a:rPr>
              <a:t>. </a:t>
            </a:r>
            <a:endParaRPr dirty="0"/>
          </a:p>
          <a:p>
            <a:pPr marL="342900" marR="0" lvl="0" indent="-34290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Review responses as a large group.</a:t>
            </a:r>
            <a:endParaRPr dirty="0"/>
          </a:p>
          <a:p>
            <a:pPr marL="342900" marR="0" lvl="0" indent="-34290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Ask, “What can you do to help reduce stigmatizing language?”</a:t>
            </a:r>
            <a:endParaRPr dirty="0"/>
          </a:p>
          <a:p>
            <a:pPr marL="0" marR="0" lvl="0" indent="0" algn="l" rtl="0">
              <a:lnSpc>
                <a:spcPct val="107000"/>
              </a:lnSpc>
              <a:spcBef>
                <a:spcPts val="0"/>
              </a:spcBef>
              <a:spcAft>
                <a:spcPts val="0"/>
              </a:spcAft>
              <a:buNone/>
            </a:pPr>
            <a:r>
              <a:rPr lang="en-US" sz="1200" dirty="0">
                <a:latin typeface="Calibri"/>
                <a:ea typeface="Calibri"/>
                <a:cs typeface="Calibri"/>
                <a:sym typeface="Calibri"/>
              </a:rPr>
              <a:t> </a:t>
            </a:r>
            <a:endParaRPr dirty="0"/>
          </a:p>
          <a:p>
            <a:pPr marL="0" marR="0" lvl="0" indent="0" algn="l" rtl="0">
              <a:lnSpc>
                <a:spcPct val="107000"/>
              </a:lnSpc>
              <a:spcBef>
                <a:spcPts val="0"/>
              </a:spcBef>
              <a:spcAft>
                <a:spcPts val="0"/>
              </a:spcAft>
              <a:buNone/>
            </a:pPr>
            <a:r>
              <a:rPr lang="en-US" sz="1200" dirty="0">
                <a:latin typeface="Calibri"/>
                <a:ea typeface="Calibri"/>
                <a:cs typeface="Calibri"/>
                <a:sym typeface="Calibri"/>
              </a:rPr>
              <a:t>Discuss and make distinctions between external and internal stigma.</a:t>
            </a:r>
            <a:endParaRPr dirty="0"/>
          </a:p>
          <a:p>
            <a:pPr marL="342900" marR="0" lvl="0" indent="-342900" algn="l" rtl="0">
              <a:lnSpc>
                <a:spcPct val="107000"/>
              </a:lnSpc>
              <a:spcBef>
                <a:spcPts val="0"/>
              </a:spcBef>
              <a:spcAft>
                <a:spcPts val="0"/>
              </a:spcAft>
              <a:buClr>
                <a:schemeClr val="dk1"/>
              </a:buClr>
              <a:buSzPts val="1200"/>
              <a:buFont typeface="Noto Sans Symbols"/>
              <a:buChar char="∙"/>
            </a:pPr>
            <a:r>
              <a:rPr lang="en-US" sz="1200" dirty="0">
                <a:latin typeface="Calibri"/>
                <a:ea typeface="Calibri"/>
                <a:cs typeface="Calibri"/>
                <a:sym typeface="Calibri"/>
              </a:rPr>
              <a:t>External stigma (enacted</a:t>
            </a:r>
            <a:r>
              <a:rPr lang="en-US" sz="1200" b="1" dirty="0">
                <a:solidFill>
                  <a:srgbClr val="C00000"/>
                </a:solidFill>
                <a:latin typeface="Calibri"/>
                <a:ea typeface="Calibri"/>
                <a:cs typeface="Calibri"/>
                <a:sym typeface="Calibri"/>
              </a:rPr>
              <a:t> </a:t>
            </a:r>
            <a:r>
              <a:rPr lang="en-US" sz="1200" dirty="0">
                <a:latin typeface="Calibri"/>
                <a:ea typeface="Calibri"/>
                <a:cs typeface="Calibri"/>
                <a:sym typeface="Calibri"/>
              </a:rPr>
              <a:t>stigma,</a:t>
            </a:r>
            <a:r>
              <a:rPr lang="en-US" sz="1200" dirty="0">
                <a:solidFill>
                  <a:srgbClr val="C00000"/>
                </a:solidFill>
                <a:latin typeface="Calibri"/>
                <a:ea typeface="Calibri"/>
                <a:cs typeface="Calibri"/>
                <a:sym typeface="Calibri"/>
              </a:rPr>
              <a:t> </a:t>
            </a:r>
            <a:r>
              <a:rPr lang="en-US" sz="1200" dirty="0">
                <a:latin typeface="Calibri"/>
                <a:ea typeface="Calibri"/>
                <a:cs typeface="Calibri"/>
                <a:sym typeface="Calibri"/>
              </a:rPr>
              <a:t>discrimination) refers to the experience of unfair treatment by others.</a:t>
            </a:r>
            <a:endParaRPr dirty="0"/>
          </a:p>
          <a:p>
            <a:pPr marL="342900" marR="0" lvl="0" indent="-342900" algn="l" rtl="0">
              <a:lnSpc>
                <a:spcPct val="107000"/>
              </a:lnSpc>
              <a:spcBef>
                <a:spcPts val="0"/>
              </a:spcBef>
              <a:spcAft>
                <a:spcPts val="0"/>
              </a:spcAft>
              <a:buClr>
                <a:schemeClr val="dk1"/>
              </a:buClr>
              <a:buSzPts val="1200"/>
              <a:buFont typeface="Noto Sans Symbols"/>
              <a:buChar char="∙"/>
            </a:pPr>
            <a:r>
              <a:rPr lang="en-US" sz="1200" dirty="0">
                <a:latin typeface="Calibri"/>
                <a:ea typeface="Calibri"/>
                <a:cs typeface="Calibri"/>
                <a:sym typeface="Calibri"/>
              </a:rPr>
              <a:t>Internal stigma (felt stigma or self-stigmatization) refers to the shame and expectation of discrimination that prevents people from talking about their experiences and stops them from seeking help.</a:t>
            </a:r>
            <a:endParaRPr dirty="0"/>
          </a:p>
          <a:p>
            <a:pPr marL="0" marR="0" lvl="0" indent="0" algn="l" rtl="0">
              <a:lnSpc>
                <a:spcPct val="107000"/>
              </a:lnSpc>
              <a:spcBef>
                <a:spcPts val="0"/>
              </a:spcBef>
              <a:spcAft>
                <a:spcPts val="0"/>
              </a:spcAft>
              <a:buNone/>
            </a:pPr>
            <a:r>
              <a:rPr lang="en-US" sz="1200" dirty="0">
                <a:latin typeface="Calibri"/>
                <a:ea typeface="Calibri"/>
                <a:cs typeface="Calibri"/>
                <a:sym typeface="Calibri"/>
              </a:rPr>
              <a:t> </a:t>
            </a:r>
            <a:endParaRPr dirty="0"/>
          </a:p>
          <a:p>
            <a:pPr marL="0" marR="0" lvl="0" indent="0" algn="l" rtl="0">
              <a:lnSpc>
                <a:spcPct val="107000"/>
              </a:lnSpc>
              <a:spcBef>
                <a:spcPts val="0"/>
              </a:spcBef>
              <a:spcAft>
                <a:spcPts val="0"/>
              </a:spcAft>
              <a:buNone/>
            </a:pPr>
            <a:r>
              <a:rPr lang="en-US" sz="1200" dirty="0">
                <a:latin typeface="Calibri"/>
                <a:ea typeface="Calibri"/>
                <a:cs typeface="Calibri"/>
                <a:sym typeface="Calibri"/>
              </a:rPr>
              <a:t>If any participants have disclosed that they are living with HIV, ask if they would be willing to briefly share their experiences by answering the following questions (3 minutes or less).</a:t>
            </a:r>
            <a:endParaRPr sz="1200" dirty="0">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What was </a:t>
            </a:r>
            <a:r>
              <a:rPr lang="en-US" sz="1200" dirty="0">
                <a:latin typeface="Calibri"/>
                <a:ea typeface="Calibri"/>
                <a:cs typeface="Calibri"/>
                <a:sym typeface="Calibri"/>
              </a:rPr>
              <a:t>a </a:t>
            </a:r>
            <a:r>
              <a:rPr lang="en-US" sz="1200" dirty="0">
                <a:solidFill>
                  <a:srgbClr val="000000"/>
                </a:solidFill>
                <a:latin typeface="Calibri"/>
                <a:ea typeface="Calibri"/>
                <a:cs typeface="Calibri"/>
                <a:sym typeface="Calibri"/>
              </a:rPr>
              <a:t>stigmatizing situation you have experienced since your diagnosis?</a:t>
            </a:r>
            <a:endParaRPr sz="1200" dirty="0">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How did it make you feel and what did you do?</a:t>
            </a:r>
            <a:endParaRPr sz="1200" dirty="0">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If the person has been living with HIV for several years (5 or more) would they feel any different if the situation </a:t>
            </a:r>
            <a:r>
              <a:rPr lang="en-US" sz="1200" dirty="0">
                <a:latin typeface="Calibri"/>
                <a:ea typeface="Calibri"/>
                <a:cs typeface="Calibri"/>
                <a:sym typeface="Calibri"/>
              </a:rPr>
              <a:t>were</a:t>
            </a:r>
            <a:r>
              <a:rPr lang="en-US" sz="1200" dirty="0">
                <a:solidFill>
                  <a:srgbClr val="000000"/>
                </a:solidFill>
                <a:latin typeface="Calibri"/>
                <a:ea typeface="Calibri"/>
                <a:cs typeface="Calibri"/>
                <a:sym typeface="Calibri"/>
              </a:rPr>
              <a:t> to occur today?</a:t>
            </a:r>
            <a:endParaRPr sz="1200" dirty="0">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82" name="Google Shape;38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3620601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the slide. </a:t>
            </a:r>
            <a:endParaRPr/>
          </a:p>
        </p:txBody>
      </p:sp>
      <p:sp>
        <p:nvSpPr>
          <p:cNvPr id="388" name="Google Shape;38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3163713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Review the slide. </a:t>
            </a:r>
            <a:endParaRPr/>
          </a:p>
        </p:txBody>
      </p:sp>
      <p:sp>
        <p:nvSpPr>
          <p:cNvPr id="139" name="Google Shape;139;p3: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72196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200" dirty="0">
                <a:latin typeface="Calibri"/>
                <a:ea typeface="Calibri"/>
                <a:cs typeface="Calibri"/>
                <a:sym typeface="Calibri"/>
              </a:rPr>
              <a:t>What can we all do to reduce stigma?</a:t>
            </a:r>
            <a:endParaRPr dirty="0"/>
          </a:p>
          <a:p>
            <a:pPr marL="342900" marR="0" lvl="0" indent="-34290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Use People First language</a:t>
            </a:r>
            <a:r>
              <a:rPr lang="en-US" sz="1200" i="1" dirty="0">
                <a:latin typeface="Arial"/>
                <a:ea typeface="Arial"/>
                <a:cs typeface="Arial"/>
                <a:sym typeface="Arial"/>
              </a:rPr>
              <a:t> </a:t>
            </a:r>
            <a:r>
              <a:rPr lang="en-US" sz="1200" dirty="0">
                <a:latin typeface="Arial"/>
                <a:ea typeface="Arial"/>
                <a:cs typeface="Arial"/>
                <a:sym typeface="Arial"/>
              </a:rPr>
              <a:t>when referring to people with a medical condition.</a:t>
            </a:r>
            <a:endParaRPr dirty="0"/>
          </a:p>
          <a:p>
            <a:pPr marL="342900" marR="0" lvl="0" indent="-34290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Talk with colleagues and friends and educate others. Encourage use of People First Language. </a:t>
            </a:r>
            <a:endParaRPr dirty="0"/>
          </a:p>
          <a:p>
            <a:pPr marL="342900" marR="0" lvl="0" indent="-34290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Change organizational documents and educational materials to reflect preferred language when possible. </a:t>
            </a:r>
            <a:endParaRPr dirty="0"/>
          </a:p>
          <a:p>
            <a:pPr marL="342900" marR="0" lvl="0" indent="-34290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Include people with diverse backgrounds disproportionately impacted by HIV, such as MSM of color, transgender people, women, and youth in the creation of organizational documents and materials. This will help ensure that language is culturally appropriate beyond the issue of HIV.</a:t>
            </a:r>
            <a:endParaRPr dirty="0"/>
          </a:p>
          <a:p>
            <a:pPr marL="0" lvl="0" indent="0" algn="l" rtl="0">
              <a:spcBef>
                <a:spcPts val="0"/>
              </a:spcBef>
              <a:spcAft>
                <a:spcPts val="0"/>
              </a:spcAft>
              <a:buNone/>
            </a:pPr>
            <a:endParaRPr dirty="0"/>
          </a:p>
          <a:p>
            <a:pPr marL="0" marR="0" lvl="0" indent="0" algn="l" rtl="0">
              <a:lnSpc>
                <a:spcPct val="107000"/>
              </a:lnSpc>
              <a:spcBef>
                <a:spcPts val="0"/>
              </a:spcBef>
              <a:spcAft>
                <a:spcPts val="0"/>
              </a:spcAft>
              <a:buNone/>
            </a:pPr>
            <a:r>
              <a:rPr lang="en-US" sz="1200" b="1" dirty="0">
                <a:latin typeface="Calibri"/>
                <a:ea typeface="Calibri"/>
                <a:cs typeface="Calibri"/>
                <a:sym typeface="Calibri"/>
              </a:rPr>
              <a:t>Optional activity</a:t>
            </a:r>
            <a:endParaRPr sz="1200" dirty="0">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200"/>
              <a:buFont typeface="Arial"/>
              <a:buChar char="•"/>
            </a:pPr>
            <a:r>
              <a:rPr lang="en-US" sz="1200" dirty="0">
                <a:solidFill>
                  <a:srgbClr val="000000"/>
                </a:solidFill>
                <a:latin typeface="Arial"/>
                <a:ea typeface="Arial"/>
                <a:cs typeface="Arial"/>
                <a:sym typeface="Arial"/>
              </a:rPr>
              <a:t>In small groups, have participants develop situations that are examples of external stigma and internal stigma. </a:t>
            </a:r>
            <a:endParaRPr sz="1200" dirty="0">
              <a:latin typeface="Arial"/>
              <a:ea typeface="Arial"/>
              <a:cs typeface="Arial"/>
              <a:sym typeface="Arial"/>
            </a:endParaRPr>
          </a:p>
          <a:p>
            <a:pPr marL="742950" marR="0" lvl="1" indent="-28575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Example external stigma: A client has been expelled from their home due to their HIV status and sexuality.</a:t>
            </a:r>
            <a:endParaRPr dirty="0"/>
          </a:p>
          <a:p>
            <a:pPr marL="742950" marR="0" lvl="1" indent="-28575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Example internal Stigma: A client believes they deserved HIV because of their behaviors. </a:t>
            </a:r>
            <a:endParaRPr dirty="0"/>
          </a:p>
          <a:p>
            <a:pPr marL="342900" marR="0" lvl="0" indent="-34290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Ask probing questions to help participants understand the impact stigma plays in providing services as a CHW. </a:t>
            </a:r>
            <a:endParaRPr sz="1200" dirty="0">
              <a:latin typeface="Arial"/>
              <a:ea typeface="Arial"/>
              <a:cs typeface="Arial"/>
              <a:sym typeface="Arial"/>
            </a:endParaRPr>
          </a:p>
          <a:p>
            <a:pPr marL="342900" marR="0" lvl="0" indent="-34290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Example questions:</a:t>
            </a:r>
            <a:endParaRPr dirty="0"/>
          </a:p>
          <a:p>
            <a:pPr marL="742950" marR="0" lvl="1" indent="-28575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What impact can internalized stigma have on a person’s motivation or willingness to work with a CHW?</a:t>
            </a:r>
            <a:endParaRPr dirty="0"/>
          </a:p>
          <a:p>
            <a:pPr marL="742950" marR="0" lvl="1" indent="-28575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In what ways can stigma impact a CHW’s role effectiveness if they experience externalized or internalized stigma?</a:t>
            </a:r>
            <a:endParaRPr dirty="0"/>
          </a:p>
          <a:p>
            <a:pPr marL="0" lvl="0" indent="0" algn="l" rtl="0">
              <a:spcBef>
                <a:spcPts val="0"/>
              </a:spcBef>
              <a:spcAft>
                <a:spcPts val="0"/>
              </a:spcAft>
              <a:buNone/>
            </a:pPr>
            <a:r>
              <a:rPr lang="en-US" sz="1200" dirty="0">
                <a:latin typeface="Calibri"/>
                <a:ea typeface="Calibri"/>
                <a:cs typeface="Calibri"/>
                <a:sym typeface="Calibri"/>
              </a:rPr>
              <a:t>Emphasize that stigma separates and is counterproductive to building supportive, honest, and authentic working relationships with clients. </a:t>
            </a:r>
            <a:r>
              <a:rPr lang="en-US" sz="1200" dirty="0">
                <a:solidFill>
                  <a:srgbClr val="000000"/>
                </a:solidFill>
                <a:latin typeface="Calibri"/>
                <a:ea typeface="Calibri"/>
                <a:cs typeface="Calibri"/>
                <a:sym typeface="Calibri"/>
              </a:rPr>
              <a:t> </a:t>
            </a:r>
            <a:r>
              <a:rPr lang="en-US" dirty="0"/>
              <a:t> </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rgbClr val="000000"/>
              </a:buClr>
              <a:buSzPts val="1200"/>
              <a:buFont typeface="Calibri"/>
              <a:buNone/>
            </a:pPr>
            <a:r>
              <a:rPr lang="en-US" sz="1200" dirty="0">
                <a:solidFill>
                  <a:srgbClr val="000000"/>
                </a:solidFill>
                <a:latin typeface="Calibri"/>
                <a:ea typeface="Calibri"/>
                <a:cs typeface="Calibri"/>
                <a:sym typeface="Calibri"/>
              </a:rPr>
              <a:t>Summarize: Stigma can be a difficult topic because i</a:t>
            </a:r>
            <a:r>
              <a:rPr lang="en-US" sz="1200" dirty="0">
                <a:latin typeface="Calibri"/>
                <a:ea typeface="Calibri"/>
                <a:cs typeface="Calibri"/>
                <a:sym typeface="Calibri"/>
              </a:rPr>
              <a:t>t often brings up hurt feelings, past aggressions, and negative experiences for people in general, not just people with HIV. Take some time for self-care if this lesson has triggered feelings for you. </a:t>
            </a:r>
            <a:endParaRPr dirty="0"/>
          </a:p>
        </p:txBody>
      </p:sp>
      <p:sp>
        <p:nvSpPr>
          <p:cNvPr id="394" name="Google Shape;394;p30: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58777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slide.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47" name="Google Shape;147;p4: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28545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Ask, “What is stigma? Can someone define stigma, not related to HIV? Who has experienced stigma? How?”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78618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762000" y="3966796"/>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slide and make the following points.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Stigma is borne out of fear and it represents one of the most complex and pervasive barriers to health care for people with HIV/AIDS.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HIV/AIDS-related stigma often builds upon and reinforces other existing prejudices, such as those related to gender, sexuality, and race. For example, stigma associated with HIV is often based upon the association of HIV and AIDS with already marginalized and stigmatized behaviors, such as drug use and same-sex and transgender sexual practices.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Share the two major causes of stigma: Fear and ignorance.</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People often do not know how HIV is or is not transmitted, so, fearing they might get infected through contact with a person with HIV, they isolate them.</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Moral judgments: People know that HIV is transmitted mainly through sex or injecting drugs, so they assume that people with HIV get HIV through these activities. Therefore, they condemn people with HIV for “immoral” behavior. They don’t consider people born with HIV.</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From the beginning, the Ryan White HIV/AIDS Program has fought against discrimination and the isolation that stigma creates. Ask participants how many people have heard of the Ryan White program?  Explain that the Ryan White program is a federally funded program to help people with HIV to get care and treatment. The Ryan White Program made a commitment to help more people engage and remain in care.</a:t>
            </a:r>
            <a:endParaRPr dirty="0"/>
          </a:p>
        </p:txBody>
      </p:sp>
      <p:sp>
        <p:nvSpPr>
          <p:cNvPr id="160" name="Google Shape;160;p6: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7908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Review the slide.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Stigma is a process where we (society) create a “spoiled identity” of an individual or a group of individuals. We identify a difference in a person or group, such as a physical difference (e.g., physical disfiguration), or a behavioral difference (e.g., people having lots of sex) and then mark that difference as a sign of disgrace. This allows us to stigmatize the person or group (i.e., they have already made up their mind about you).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68" name="Google Shape;16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92801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different types of stigma – social stigma is the exclusion of a person or group because of who and what they are perceived to be. </a:t>
            </a:r>
            <a:endParaRPr dirty="0"/>
          </a:p>
          <a:p>
            <a:pPr marL="0" lvl="0" indent="0" algn="l" rtl="0">
              <a:spcBef>
                <a:spcPts val="0"/>
              </a:spcBef>
              <a:spcAft>
                <a:spcPts val="0"/>
              </a:spcAft>
              <a:buNone/>
            </a:pPr>
            <a:endParaRPr dirty="0">
              <a:solidFill>
                <a:srgbClr val="FFFFFF"/>
              </a:solidFill>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HIV/AIDS- related stigma refers to prejudice, discounting, discrediting, and discrimination directed at people perceived to have AIDS or HIV, as well as their partners, friends, families and communities. (Source: </a:t>
            </a:r>
            <a:r>
              <a:rPr lang="en-US" sz="1200" b="0" i="0" dirty="0" err="1">
                <a:solidFill>
                  <a:schemeClr val="dk1"/>
                </a:solidFill>
                <a:latin typeface="Calibri"/>
                <a:ea typeface="Calibri"/>
                <a:cs typeface="Calibri"/>
                <a:sym typeface="Calibri"/>
              </a:rPr>
              <a:t>Herek</a:t>
            </a:r>
            <a:r>
              <a:rPr lang="en-US" sz="1200" b="0" i="0" dirty="0">
                <a:solidFill>
                  <a:schemeClr val="dk1"/>
                </a:solidFill>
                <a:latin typeface="Calibri"/>
                <a:ea typeface="Calibri"/>
                <a:cs typeface="Calibri"/>
                <a:sym typeface="Calibri"/>
              </a:rPr>
              <a:t>, G. M. (1999). AIDS and stigma. </a:t>
            </a:r>
            <a:r>
              <a:rPr lang="en-US" sz="1200" b="0" i="1" dirty="0">
                <a:solidFill>
                  <a:schemeClr val="dk1"/>
                </a:solidFill>
                <a:latin typeface="Calibri"/>
                <a:ea typeface="Calibri"/>
                <a:cs typeface="Calibri"/>
                <a:sym typeface="Calibri"/>
              </a:rPr>
              <a:t>American behavioral scientist</a:t>
            </a:r>
            <a:r>
              <a:rPr lang="en-US" sz="1200" b="0" i="0" dirty="0">
                <a:solidFill>
                  <a:schemeClr val="dk1"/>
                </a:solidFill>
                <a:latin typeface="Calibri"/>
                <a:ea typeface="Calibri"/>
                <a:cs typeface="Calibri"/>
                <a:sym typeface="Calibri"/>
              </a:rPr>
              <a:t>, </a:t>
            </a:r>
            <a:r>
              <a:rPr lang="en-US" sz="1200" b="0" i="1" dirty="0">
                <a:solidFill>
                  <a:schemeClr val="dk1"/>
                </a:solidFill>
                <a:latin typeface="Calibri"/>
                <a:ea typeface="Calibri"/>
                <a:cs typeface="Calibri"/>
                <a:sym typeface="Calibri"/>
              </a:rPr>
              <a:t>42</a:t>
            </a:r>
            <a:r>
              <a:rPr lang="en-US" sz="1200" b="0" i="0" dirty="0">
                <a:solidFill>
                  <a:schemeClr val="dk1"/>
                </a:solidFill>
                <a:latin typeface="Calibri"/>
                <a:ea typeface="Calibri"/>
                <a:cs typeface="Calibri"/>
                <a:sym typeface="Calibri"/>
              </a:rPr>
              <a:t>(7), 1106-1116.) </a:t>
            </a:r>
            <a:r>
              <a:rPr lang="en-US" dirty="0">
                <a:solidFill>
                  <a:srgbClr val="FFFFFF"/>
                </a:solidFill>
              </a:rPr>
              <a:t>So now it gets more expansive…it’s not only people with HIV, but people that do the work to help them. </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Ask if participants have any questions. HIV can be the elephant in the room in so many households, relationships, and organizations. It can be contentious, especially after a person shares their diagnosis with family or friends because of fear and lack of knowledge about HIV. </a:t>
            </a:r>
            <a:endParaRPr dirty="0"/>
          </a:p>
          <a:p>
            <a:pPr marL="0" lvl="0" indent="0" algn="l" rtl="0">
              <a:spcBef>
                <a:spcPts val="0"/>
              </a:spcBef>
              <a:spcAft>
                <a:spcPts val="0"/>
              </a:spcAft>
              <a:buNone/>
            </a:pPr>
            <a:endParaRPr dirty="0"/>
          </a:p>
        </p:txBody>
      </p:sp>
      <p:sp>
        <p:nvSpPr>
          <p:cNvPr id="177" name="Google Shape;17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943212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the slide. </a:t>
            </a:r>
            <a:endParaRPr/>
          </a:p>
          <a:p>
            <a:pPr marL="0" lvl="0" indent="0" algn="l" rtl="0">
              <a:spcBef>
                <a:spcPts val="0"/>
              </a:spcBef>
              <a:spcAft>
                <a:spcPts val="0"/>
              </a:spcAft>
              <a:buNone/>
            </a:pPr>
            <a:endParaRPr sz="2000" b="1">
              <a:solidFill>
                <a:srgbClr val="FFFFFF"/>
              </a:solidFill>
            </a:endParaRPr>
          </a:p>
          <a:p>
            <a:pPr marL="0" marR="0" lvl="0" indent="0" algn="l" rtl="0">
              <a:lnSpc>
                <a:spcPct val="100000"/>
              </a:lnSpc>
              <a:spcBef>
                <a:spcPts val="0"/>
              </a:spcBef>
              <a:spcAft>
                <a:spcPts val="0"/>
              </a:spcAft>
              <a:buClr>
                <a:srgbClr val="FFFFFF"/>
              </a:buClr>
              <a:buSzPts val="2000"/>
              <a:buFont typeface="Calibri"/>
              <a:buNone/>
            </a:pPr>
            <a:r>
              <a:rPr lang="en-US" sz="2000" b="0">
                <a:solidFill>
                  <a:srgbClr val="FFFFFF"/>
                </a:solidFill>
              </a:rPr>
              <a:t>Source: </a:t>
            </a:r>
            <a:r>
              <a:rPr lang="en-US" sz="2000">
                <a:solidFill>
                  <a:srgbClr val="F7CAAC"/>
                </a:solidFill>
              </a:rPr>
              <a:t>Patterson, J. B., and Witten, B. J. (1987). Disabling language and attitudes toward persons with disabilities. Rehabilitation Psychology, 32(4), 245.</a:t>
            </a:r>
            <a:endParaRPr sz="2000">
              <a:solidFill>
                <a:srgbClr val="FFFFFF"/>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415875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pic>
        <p:nvPicPr>
          <p:cNvPr id="20" name="Google Shape;20;p32" descr="openingfooter_sized.jpg"/>
          <p:cNvPicPr preferRelativeResize="0"/>
          <p:nvPr/>
        </p:nvPicPr>
        <p:blipFill rotWithShape="1">
          <a:blip r:embed="rId2">
            <a:alphaModFix/>
          </a:blip>
          <a:srcRect/>
          <a:stretch/>
        </p:blipFill>
        <p:spPr>
          <a:xfrm>
            <a:off x="0" y="533400"/>
            <a:ext cx="9144000" cy="5334000"/>
          </a:xfrm>
          <a:prstGeom prst="rect">
            <a:avLst/>
          </a:prstGeom>
          <a:noFill/>
          <a:ln>
            <a:noFill/>
          </a:ln>
        </p:spPr>
      </p:pic>
      <p:pic>
        <p:nvPicPr>
          <p:cNvPr id="21" name="Google Shape;21;p32"/>
          <p:cNvPicPr preferRelativeResize="0"/>
          <p:nvPr/>
        </p:nvPicPr>
        <p:blipFill rotWithShape="1">
          <a:blip r:embed="rId3">
            <a:alphaModFix/>
          </a:blip>
          <a:srcRect/>
          <a:stretch/>
        </p:blipFill>
        <p:spPr>
          <a:xfrm>
            <a:off x="7543800" y="6118225"/>
            <a:ext cx="968375" cy="434975"/>
          </a:xfrm>
          <a:prstGeom prst="rect">
            <a:avLst/>
          </a:prstGeom>
          <a:noFill/>
          <a:ln>
            <a:noFill/>
          </a:ln>
        </p:spPr>
      </p:pic>
      <p:sp>
        <p:nvSpPr>
          <p:cNvPr id="22" name="Google Shape;22;p32"/>
          <p:cNvSpPr/>
          <p:nvPr/>
        </p:nvSpPr>
        <p:spPr>
          <a:xfrm>
            <a:off x="609600" y="6096000"/>
            <a:ext cx="4664075"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Boston University School of Social Work</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Center for Innovation in Social Work &amp; Health</a:t>
            </a:r>
            <a:endParaRPr/>
          </a:p>
        </p:txBody>
      </p:sp>
      <p:sp>
        <p:nvSpPr>
          <p:cNvPr id="23" name="Google Shape;23;p32"/>
          <p:cNvSpPr/>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 name="Google Shape;24;p32"/>
          <p:cNvCxnSpPr/>
          <p:nvPr/>
        </p:nvCxnSpPr>
        <p:spPr>
          <a:xfrm>
            <a:off x="0" y="5867400"/>
            <a:ext cx="9144000" cy="0"/>
          </a:xfrm>
          <a:prstGeom prst="straightConnector1">
            <a:avLst/>
          </a:prstGeom>
          <a:noFill/>
          <a:ln w="152400" cap="flat" cmpd="sng">
            <a:solidFill>
              <a:srgbClr val="A5A5A5"/>
            </a:solidFill>
            <a:prstDash val="solid"/>
            <a:miter lim="800000"/>
            <a:headEnd type="none" w="sm" len="sm"/>
            <a:tailEnd type="none" w="sm" len="sm"/>
          </a:ln>
        </p:spPr>
      </p:cxnSp>
      <p:sp>
        <p:nvSpPr>
          <p:cNvPr id="25" name="Google Shape;25;p32"/>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2"/>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pic>
        <p:nvPicPr>
          <p:cNvPr id="70" name="Google Shape;70;p41"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1" name="Google Shape;71;p41"/>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 name="Google Shape;72;p41"/>
          <p:cNvSpPr txBox="1"/>
          <p:nvPr/>
        </p:nvSpPr>
        <p:spPr>
          <a:xfrm>
            <a:off x="685800" y="28194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chemeClr val="lt1"/>
                </a:solidFill>
                <a:latin typeface="Arial"/>
                <a:ea typeface="Arial"/>
                <a:cs typeface="Arial"/>
                <a:sym typeface="Arial"/>
              </a:rPr>
              <a:t>Resting or transition slide</a:t>
            </a:r>
            <a:endParaRPr/>
          </a:p>
        </p:txBody>
      </p:sp>
      <p:sp>
        <p:nvSpPr>
          <p:cNvPr id="73" name="Google Shape;73;p4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4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2"/>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43"/>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43"/>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4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3"/>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44"/>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4"/>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9" name="Google Shape;89;p44"/>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4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4"/>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92"/>
        <p:cNvGrpSpPr/>
        <p:nvPr/>
      </p:nvGrpSpPr>
      <p:grpSpPr>
        <a:xfrm>
          <a:off x="0" y="0"/>
          <a:ext cx="0" cy="0"/>
          <a:chOff x="0" y="0"/>
          <a:chExt cx="0" cy="0"/>
        </a:xfrm>
      </p:grpSpPr>
      <p:sp>
        <p:nvSpPr>
          <p:cNvPr id="93" name="Google Shape;93;p45"/>
          <p:cNvSpPr/>
          <p:nvPr/>
        </p:nvSpPr>
        <p:spPr>
          <a:xfrm>
            <a:off x="-25400" y="0"/>
            <a:ext cx="9263063" cy="7004050"/>
          </a:xfrm>
          <a:prstGeom prst="rect">
            <a:avLst/>
          </a:pr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350">
              <a:solidFill>
                <a:schemeClr val="lt2"/>
              </a:solidFill>
              <a:latin typeface="Arial"/>
              <a:ea typeface="Arial"/>
              <a:cs typeface="Arial"/>
              <a:sym typeface="Arial"/>
            </a:endParaRPr>
          </a:p>
        </p:txBody>
      </p:sp>
      <p:pic>
        <p:nvPicPr>
          <p:cNvPr id="94" name="Google Shape;94;p45" descr="gradient_2.eps"/>
          <p:cNvPicPr preferRelativeResize="0"/>
          <p:nvPr/>
        </p:nvPicPr>
        <p:blipFill rotWithShape="1">
          <a:blip r:embed="rId2">
            <a:alphaModFix/>
          </a:blip>
          <a:srcRect/>
          <a:stretch/>
        </p:blipFill>
        <p:spPr>
          <a:xfrm>
            <a:off x="3908425" y="5578475"/>
            <a:ext cx="1400175" cy="67151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5"/>
        <p:cNvGrpSpPr/>
        <p:nvPr/>
      </p:nvGrpSpPr>
      <p:grpSpPr>
        <a:xfrm>
          <a:off x="0" y="0"/>
          <a:ext cx="0" cy="0"/>
          <a:chOff x="0" y="0"/>
          <a:chExt cx="0" cy="0"/>
        </a:xfrm>
      </p:grpSpPr>
      <p:pic>
        <p:nvPicPr>
          <p:cNvPr id="96" name="Google Shape;96;p46"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97" name="Google Shape;97;p46" descr="boston_univ_cmyk.eps"/>
          <p:cNvPicPr preferRelativeResize="0"/>
          <p:nvPr/>
        </p:nvPicPr>
        <p:blipFill rotWithShape="1">
          <a:blip r:embed="rId3">
            <a:alphaModFix/>
          </a:blip>
          <a:srcRect/>
          <a:stretch/>
        </p:blipFill>
        <p:spPr>
          <a:xfrm>
            <a:off x="520700" y="5870575"/>
            <a:ext cx="1282700" cy="577850"/>
          </a:xfrm>
          <a:prstGeom prst="rect">
            <a:avLst/>
          </a:prstGeom>
          <a:noFill/>
          <a:ln>
            <a:noFill/>
          </a:ln>
        </p:spPr>
      </p:pic>
      <p:sp>
        <p:nvSpPr>
          <p:cNvPr id="98" name="Google Shape;98;p46"/>
          <p:cNvSpPr txBox="1"/>
          <p:nvPr/>
        </p:nvSpPr>
        <p:spPr>
          <a:xfrm>
            <a:off x="1968500" y="6159500"/>
            <a:ext cx="18415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99" name="Google Shape;99;p46"/>
          <p:cNvSpPr/>
          <p:nvPr/>
        </p:nvSpPr>
        <p:spPr>
          <a:xfrm>
            <a:off x="0" y="-25400"/>
            <a:ext cx="9144000" cy="5461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 name="Google Shape;100;p46"/>
          <p:cNvSpPr txBox="1"/>
          <p:nvPr/>
        </p:nvSpPr>
        <p:spPr>
          <a:xfrm>
            <a:off x="0" y="871538"/>
            <a:ext cx="9144000" cy="414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Josefin Sans"/>
                <a:ea typeface="Josefin Sans"/>
                <a:cs typeface="Josefin Sans"/>
                <a:sym typeface="Josefin Sans"/>
              </a:rPr>
              <a:t>Improving Outcomes Across the HIV</a:t>
            </a:r>
            <a:br>
              <a:rPr lang="en-US" sz="4000" b="1" dirty="0">
                <a:solidFill>
                  <a:srgbClr val="FFFFFF"/>
                </a:solidFill>
                <a:latin typeface="Josefin Sans"/>
                <a:ea typeface="Josefin Sans"/>
                <a:cs typeface="Josefin Sans"/>
                <a:sym typeface="Josefin Sans"/>
              </a:rPr>
            </a:br>
            <a:r>
              <a:rPr lang="en-US" sz="4000" b="1" dirty="0">
                <a:solidFill>
                  <a:srgbClr val="FFFFFF"/>
                </a:solidFill>
                <a:latin typeface="Josefin Sans"/>
                <a:ea typeface="Josefin Sans"/>
                <a:cs typeface="Josefin Sans"/>
                <a:sym typeface="Josefin Sans"/>
              </a:rPr>
              <a:t>Care Continuum through Successful</a:t>
            </a:r>
            <a:br>
              <a:rPr lang="en-US" sz="4000" b="1" dirty="0">
                <a:solidFill>
                  <a:srgbClr val="FFFFFF"/>
                </a:solidFill>
                <a:latin typeface="Josefin Sans"/>
                <a:ea typeface="Josefin Sans"/>
                <a:cs typeface="Josefin Sans"/>
                <a:sym typeface="Josefin Sans"/>
              </a:rPr>
            </a:br>
            <a:r>
              <a:rPr lang="en-US" sz="4000" b="1" dirty="0">
                <a:solidFill>
                  <a:srgbClr val="FFFFFF"/>
                </a:solidFill>
                <a:latin typeface="Josefin Sans"/>
                <a:ea typeface="Josefin Sans"/>
                <a:cs typeface="Josefin Sans"/>
                <a:sym typeface="Josefin Sans"/>
              </a:rPr>
              <a:t>Integration of Community Health Workers (CHWs)</a:t>
            </a:r>
            <a:endParaRPr dirty="0"/>
          </a:p>
          <a:p>
            <a:pPr marL="0" marR="0" lvl="0" indent="0" algn="ctr" rtl="0">
              <a:spcBef>
                <a:spcPts val="6600"/>
              </a:spcBef>
              <a:spcAft>
                <a:spcPts val="0"/>
              </a:spcAft>
              <a:buNone/>
            </a:pPr>
            <a:r>
              <a:rPr lang="en-US" sz="1800" dirty="0">
                <a:solidFill>
                  <a:srgbClr val="262626"/>
                </a:solidFill>
                <a:latin typeface="Josefin Sans SemiBold"/>
                <a:ea typeface="Josefin Sans SemiBold"/>
                <a:cs typeface="Josefin Sans SemiBold"/>
                <a:sym typeface="Josefin Sans SemiBold"/>
              </a:rPr>
              <a:t>Monday, September 11, 2017–Friday, September 15, 2017</a:t>
            </a:r>
            <a:endParaRPr dirty="0"/>
          </a:p>
          <a:p>
            <a:pPr marL="0" marR="0" lvl="0" indent="0" algn="ctr" rtl="0">
              <a:spcBef>
                <a:spcPts val="0"/>
              </a:spcBef>
              <a:spcAft>
                <a:spcPts val="0"/>
              </a:spcAft>
              <a:buNone/>
            </a:pPr>
            <a:r>
              <a:rPr lang="en-US" sz="1800" dirty="0">
                <a:solidFill>
                  <a:srgbClr val="262626"/>
                </a:solidFill>
                <a:latin typeface="Josefin Sans SemiBold"/>
                <a:ea typeface="Josefin Sans SemiBold"/>
                <a:cs typeface="Josefin Sans SemiBold"/>
                <a:sym typeface="Josefin Sans SemiBold"/>
              </a:rPr>
              <a:t>Boston, Massachusetts</a:t>
            </a:r>
            <a:endParaRPr dirty="0"/>
          </a:p>
        </p:txBody>
      </p:sp>
      <p:cxnSp>
        <p:nvCxnSpPr>
          <p:cNvPr id="101" name="Google Shape;101;p46"/>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2"/>
        <p:cNvGrpSpPr/>
        <p:nvPr/>
      </p:nvGrpSpPr>
      <p:grpSpPr>
        <a:xfrm>
          <a:off x="0" y="0"/>
          <a:ext cx="0" cy="0"/>
          <a:chOff x="0" y="0"/>
          <a:chExt cx="0" cy="0"/>
        </a:xfrm>
      </p:grpSpPr>
      <p:pic>
        <p:nvPicPr>
          <p:cNvPr id="103" name="Google Shape;103;p47"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104" name="Google Shape;104;p47" descr="boston_univ_cmyk.eps"/>
          <p:cNvPicPr preferRelativeResize="0"/>
          <p:nvPr/>
        </p:nvPicPr>
        <p:blipFill rotWithShape="1">
          <a:blip r:embed="rId3">
            <a:alphaModFix/>
          </a:blip>
          <a:srcRect/>
          <a:stretch/>
        </p:blipFill>
        <p:spPr>
          <a:xfrm>
            <a:off x="520701" y="5871300"/>
            <a:ext cx="1282700" cy="576403"/>
          </a:xfrm>
          <a:prstGeom prst="rect">
            <a:avLst/>
          </a:prstGeom>
          <a:noFill/>
          <a:ln>
            <a:noFill/>
          </a:ln>
        </p:spPr>
      </p:pic>
      <p:sp>
        <p:nvSpPr>
          <p:cNvPr id="105" name="Google Shape;105;p47"/>
          <p:cNvSpPr txBox="1"/>
          <p:nvPr/>
        </p:nvSpPr>
        <p:spPr>
          <a:xfrm>
            <a:off x="1968501" y="6159500"/>
            <a:ext cx="184731"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106" name="Google Shape;106;p47"/>
          <p:cNvSpPr/>
          <p:nvPr/>
        </p:nvSpPr>
        <p:spPr>
          <a:xfrm>
            <a:off x="0" y="-25399"/>
            <a:ext cx="9144000" cy="5460999"/>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07" name="Google Shape;107;p47"/>
          <p:cNvSpPr txBox="1"/>
          <p:nvPr/>
        </p:nvSpPr>
        <p:spPr>
          <a:xfrm>
            <a:off x="0" y="871709"/>
            <a:ext cx="9144000" cy="26725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FFFFFF"/>
                </a:solidFill>
                <a:latin typeface="Josefin Sans"/>
                <a:ea typeface="Josefin Sans"/>
                <a:cs typeface="Josefin Sans"/>
                <a:sym typeface="Josefin Sans"/>
              </a:rPr>
              <a:t>Improving Outcomes Across the HIV</a:t>
            </a:r>
            <a:br>
              <a:rPr lang="en-US" sz="3000" b="1">
                <a:solidFill>
                  <a:srgbClr val="FFFFFF"/>
                </a:solidFill>
                <a:latin typeface="Josefin Sans"/>
                <a:ea typeface="Josefin Sans"/>
                <a:cs typeface="Josefin Sans"/>
                <a:sym typeface="Josefin Sans"/>
              </a:rPr>
            </a:br>
            <a:r>
              <a:rPr lang="en-US" sz="3000" b="1">
                <a:solidFill>
                  <a:srgbClr val="FFFFFF"/>
                </a:solidFill>
                <a:latin typeface="Josefin Sans"/>
                <a:ea typeface="Josefin Sans"/>
                <a:cs typeface="Josefin Sans"/>
                <a:sym typeface="Josefin Sans"/>
              </a:rPr>
              <a:t>Care Continuum through Successful</a:t>
            </a:r>
            <a:br>
              <a:rPr lang="en-US" sz="3000" b="1">
                <a:solidFill>
                  <a:srgbClr val="FFFFFF"/>
                </a:solidFill>
                <a:latin typeface="Josefin Sans"/>
                <a:ea typeface="Josefin Sans"/>
                <a:cs typeface="Josefin Sans"/>
                <a:sym typeface="Josefin Sans"/>
              </a:rPr>
            </a:br>
            <a:r>
              <a:rPr lang="en-US" sz="3000" b="1">
                <a:solidFill>
                  <a:srgbClr val="FFFFFF"/>
                </a:solidFill>
                <a:latin typeface="Josefin Sans"/>
                <a:ea typeface="Josefin Sans"/>
                <a:cs typeface="Josefin Sans"/>
                <a:sym typeface="Josefin Sans"/>
              </a:rPr>
              <a:t>Integration of Community Health Workers (CHWs)</a:t>
            </a:r>
            <a:endParaRPr sz="3000" b="1">
              <a:solidFill>
                <a:srgbClr val="FFFFFF"/>
              </a:solidFill>
              <a:latin typeface="Josefin Sans"/>
              <a:ea typeface="Josefin Sans"/>
              <a:cs typeface="Josefin Sans"/>
              <a:sym typeface="Josefin Sans"/>
            </a:endParaRPr>
          </a:p>
          <a:p>
            <a:pPr marL="0" marR="0" lvl="0" indent="0" algn="ctr" rtl="0">
              <a:spcBef>
                <a:spcPts val="4950"/>
              </a:spcBef>
              <a:spcAft>
                <a:spcPts val="0"/>
              </a:spcAft>
              <a:buNone/>
            </a:pPr>
            <a:r>
              <a:rPr lang="en-US" sz="1800">
                <a:solidFill>
                  <a:srgbClr val="262626"/>
                </a:solidFill>
                <a:latin typeface="Josefin Sans SemiBold"/>
                <a:ea typeface="Josefin Sans SemiBold"/>
                <a:cs typeface="Josefin Sans SemiBold"/>
                <a:sym typeface="Josefin Sans SemiBold"/>
              </a:rPr>
              <a:t>Monday, September 11, 2017–Friday, September 15, 2017</a:t>
            </a:r>
            <a:endParaRPr/>
          </a:p>
          <a:p>
            <a:pPr marL="0" marR="0" lvl="0" indent="0" algn="ctr" rtl="0">
              <a:spcBef>
                <a:spcPts val="0"/>
              </a:spcBef>
              <a:spcAft>
                <a:spcPts val="0"/>
              </a:spcAft>
              <a:buNone/>
            </a:pPr>
            <a:r>
              <a:rPr lang="en-US" sz="1800">
                <a:solidFill>
                  <a:srgbClr val="262626"/>
                </a:solidFill>
                <a:latin typeface="Josefin Sans SemiBold"/>
                <a:ea typeface="Josefin Sans SemiBold"/>
                <a:cs typeface="Josefin Sans SemiBold"/>
                <a:sym typeface="Josefin Sans SemiBold"/>
              </a:rPr>
              <a:t>Boston, Massachusetts</a:t>
            </a:r>
            <a:endParaRPr/>
          </a:p>
        </p:txBody>
      </p:sp>
      <p:cxnSp>
        <p:nvCxnSpPr>
          <p:cNvPr id="108" name="Google Shape;108;p47"/>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09"/>
        <p:cNvGrpSpPr/>
        <p:nvPr/>
      </p:nvGrpSpPr>
      <p:grpSpPr>
        <a:xfrm>
          <a:off x="0" y="0"/>
          <a:ext cx="0" cy="0"/>
          <a:chOff x="0" y="0"/>
          <a:chExt cx="0" cy="0"/>
        </a:xfrm>
      </p:grpSpPr>
      <p:sp>
        <p:nvSpPr>
          <p:cNvPr id="110" name="Google Shape;110;p48"/>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rmAutofit/>
          </a:bodyPr>
          <a:lstStyle>
            <a:lvl1pPr marR="0" lvl="0" algn="l">
              <a:lnSpc>
                <a:spcPct val="100000"/>
              </a:lnSpc>
              <a:spcBef>
                <a:spcPts val="0"/>
              </a:spcBef>
              <a:spcAft>
                <a:spcPts val="0"/>
              </a:spcAft>
              <a:buClr>
                <a:schemeClr val="dk1"/>
              </a:buClr>
              <a:buSzPts val="2100"/>
              <a:buFont typeface="Arial"/>
              <a:buNone/>
              <a:defRPr sz="21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48"/>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270"/>
              </a:spcBef>
              <a:spcAft>
                <a:spcPts val="0"/>
              </a:spcAft>
              <a:buSzPts val="1350"/>
              <a:buFont typeface="Arial"/>
              <a:buNone/>
              <a:defRPr sz="135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8"/>
          <p:cNvSpPr txBox="1">
            <a:spLocks noGrp="1"/>
          </p:cNvSpPr>
          <p:nvPr>
            <p:ph type="dt" idx="10"/>
          </p:nvPr>
        </p:nvSpPr>
        <p:spPr>
          <a:xfrm>
            <a:off x="6553201" y="6280063"/>
            <a:ext cx="901700" cy="331932"/>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8"/>
          <p:cNvSpPr txBox="1">
            <a:spLocks noGrp="1"/>
          </p:cNvSpPr>
          <p:nvPr>
            <p:ph type="sldNum" idx="12"/>
          </p:nvPr>
        </p:nvSpPr>
        <p:spPr>
          <a:xfrm>
            <a:off x="6553200" y="6342962"/>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4" name="Google Shape;114;p48"/>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390"/>
              </a:spcBef>
              <a:spcAft>
                <a:spcPts val="0"/>
              </a:spcAft>
              <a:buSzPts val="1950"/>
              <a:buNone/>
              <a:defRPr sz="195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15" name="Google Shape;115;p48"/>
          <p:cNvSpPr/>
          <p:nvPr/>
        </p:nvSpPr>
        <p:spPr>
          <a:xfrm>
            <a:off x="0" y="3"/>
            <a:ext cx="9144000" cy="1206499"/>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16" name="Google Shape;116;p48" descr="restingslide.png"/>
          <p:cNvPicPr preferRelativeResize="0"/>
          <p:nvPr/>
        </p:nvPicPr>
        <p:blipFill rotWithShape="1">
          <a:blip r:embed="rId2">
            <a:alphaModFix/>
          </a:blip>
          <a:srcRect/>
          <a:stretch/>
        </p:blipFill>
        <p:spPr>
          <a:xfrm>
            <a:off x="0" y="774700"/>
            <a:ext cx="9144000" cy="608990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Resting">
  <p:cSld name="2_Resting">
    <p:spTree>
      <p:nvGrpSpPr>
        <p:cNvPr id="1" name="Shape 117"/>
        <p:cNvGrpSpPr/>
        <p:nvPr/>
      </p:nvGrpSpPr>
      <p:grpSpPr>
        <a:xfrm>
          <a:off x="0" y="0"/>
          <a:ext cx="0" cy="0"/>
          <a:chOff x="0" y="0"/>
          <a:chExt cx="0" cy="0"/>
        </a:xfrm>
      </p:grpSpPr>
      <p:pic>
        <p:nvPicPr>
          <p:cNvPr id="118" name="Google Shape;118;p49"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9" name="Google Shape;119;p49"/>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20" name="Google Shape;120;p49"/>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3"/>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3"/>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34"/>
          <p:cNvSpPr txBox="1">
            <a:spLocks noGrp="1"/>
          </p:cNvSpPr>
          <p:nvPr>
            <p:ph type="title"/>
          </p:nvPr>
        </p:nvSpPr>
        <p:spPr>
          <a:xfrm>
            <a:off x="495300" y="593367"/>
            <a:ext cx="8337000" cy="9432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4"/>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lvl1pPr marL="457200" lvl="0" indent="-381000" algn="l">
              <a:spcBef>
                <a:spcPts val="0"/>
              </a:spcBef>
              <a:spcAft>
                <a:spcPts val="0"/>
              </a:spcAft>
              <a:buSzPts val="2400"/>
              <a:buChar char="▪"/>
              <a:defRPr/>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l">
              <a:lnSpc>
                <a:spcPct val="90000"/>
              </a:lnSpc>
              <a:spcBef>
                <a:spcPts val="0"/>
              </a:spcBef>
              <a:spcAft>
                <a:spcPts val="0"/>
              </a:spcAft>
              <a:buClr>
                <a:schemeClr val="dk1"/>
              </a:buClr>
              <a:buSzPts val="1800"/>
              <a:buChar char="•"/>
              <a:defRPr/>
            </a:lvl7pPr>
            <a:lvl8pPr marL="3657600" lvl="7" indent="-342900" algn="l">
              <a:lnSpc>
                <a:spcPct val="90000"/>
              </a:lnSpc>
              <a:spcBef>
                <a:spcPts val="0"/>
              </a:spcBef>
              <a:spcAft>
                <a:spcPts val="0"/>
              </a:spcAft>
              <a:buClr>
                <a:schemeClr val="dk1"/>
              </a:buClr>
              <a:buSzPts val="1800"/>
              <a:buChar char="•"/>
              <a:defRPr/>
            </a:lvl8pPr>
            <a:lvl9pPr marL="4114800" lvl="8" indent="-342900" algn="l">
              <a:lnSpc>
                <a:spcPct val="90000"/>
              </a:lnSpc>
              <a:spcBef>
                <a:spcPts val="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5"/>
        <p:cNvGrpSpPr/>
        <p:nvPr/>
      </p:nvGrpSpPr>
      <p:grpSpPr>
        <a:xfrm>
          <a:off x="0" y="0"/>
          <a:ext cx="0" cy="0"/>
          <a:chOff x="0" y="0"/>
          <a:chExt cx="0" cy="0"/>
        </a:xfrm>
      </p:grpSpPr>
      <p:sp>
        <p:nvSpPr>
          <p:cNvPr id="36" name="Google Shape;36;p35"/>
          <p:cNvSpPr/>
          <p:nvPr/>
        </p:nvSpPr>
        <p:spPr>
          <a:xfrm>
            <a:off x="0" y="0"/>
            <a:ext cx="9144000" cy="12065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7" name="Google Shape;37;p35" descr="restingslide.png"/>
          <p:cNvPicPr preferRelativeResize="0"/>
          <p:nvPr/>
        </p:nvPicPr>
        <p:blipFill rotWithShape="1">
          <a:blip r:embed="rId2">
            <a:alphaModFix/>
          </a:blip>
          <a:srcRect/>
          <a:stretch/>
        </p:blipFill>
        <p:spPr>
          <a:xfrm>
            <a:off x="0" y="774700"/>
            <a:ext cx="9144000" cy="6089650"/>
          </a:xfrm>
          <a:prstGeom prst="rect">
            <a:avLst/>
          </a:prstGeom>
          <a:noFill/>
          <a:ln>
            <a:noFill/>
          </a:ln>
        </p:spPr>
      </p:pic>
      <p:sp>
        <p:nvSpPr>
          <p:cNvPr id="38" name="Google Shape;38;p35"/>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2800"/>
              <a:buFont typeface="Arial"/>
              <a:buNone/>
              <a:defRPr sz="2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800"/>
              <a:buFont typeface="Arial"/>
              <a:buNone/>
              <a:defRPr sz="180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5"/>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520"/>
              </a:spcBef>
              <a:spcAft>
                <a:spcPts val="0"/>
              </a:spcAft>
              <a:buSzPts val="2600"/>
              <a:buNone/>
              <a:defRPr sz="260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41" name="Google Shape;41;p35"/>
          <p:cNvSpPr txBox="1">
            <a:spLocks noGrp="1"/>
          </p:cNvSpPr>
          <p:nvPr>
            <p:ph type="dt" idx="10"/>
          </p:nvPr>
        </p:nvSpPr>
        <p:spPr>
          <a:xfrm>
            <a:off x="6553200" y="6280150"/>
            <a:ext cx="901700" cy="33178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5"/>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0" marR="0" lvl="1" indent="0" algn="l" rtl="0">
              <a:spcBef>
                <a:spcPts val="0"/>
              </a:spcBef>
              <a:buNone/>
              <a:defRPr sz="1800" b="0" i="0" u="none" strike="noStrike" cap="none">
                <a:solidFill>
                  <a:schemeClr val="dk1"/>
                </a:solidFill>
                <a:latin typeface="Arial"/>
                <a:ea typeface="Arial"/>
                <a:cs typeface="Arial"/>
                <a:sym typeface="Arial"/>
              </a:defRPr>
            </a:lvl2pPr>
            <a:lvl3pPr marL="0" marR="0" lvl="2" indent="0" algn="l" rtl="0">
              <a:spcBef>
                <a:spcPts val="0"/>
              </a:spcBef>
              <a:buNone/>
              <a:defRPr sz="1800" b="0" i="0" u="none" strike="noStrike" cap="none">
                <a:solidFill>
                  <a:schemeClr val="dk1"/>
                </a:solidFill>
                <a:latin typeface="Arial"/>
                <a:ea typeface="Arial"/>
                <a:cs typeface="Arial"/>
                <a:sym typeface="Arial"/>
              </a:defRPr>
            </a:lvl3pPr>
            <a:lvl4pPr marL="0" marR="0" lvl="3" indent="0" algn="l" rtl="0">
              <a:spcBef>
                <a:spcPts val="0"/>
              </a:spcBef>
              <a:buNone/>
              <a:defRPr sz="1800" b="0" i="0" u="none" strike="noStrike" cap="none">
                <a:solidFill>
                  <a:schemeClr val="dk1"/>
                </a:solidFill>
                <a:latin typeface="Arial"/>
                <a:ea typeface="Arial"/>
                <a:cs typeface="Arial"/>
                <a:sym typeface="Arial"/>
              </a:defRPr>
            </a:lvl4pPr>
            <a:lvl5pPr marL="0" marR="0" lvl="4" indent="0" algn="l" rtl="0">
              <a:spcBef>
                <a:spcPts val="0"/>
              </a:spcBef>
              <a:buNone/>
              <a:defRPr sz="1800" b="0" i="0" u="none" strike="noStrike" cap="none">
                <a:solidFill>
                  <a:schemeClr val="dk1"/>
                </a:solidFill>
                <a:latin typeface="Arial"/>
                <a:ea typeface="Arial"/>
                <a:cs typeface="Arial"/>
                <a:sym typeface="Arial"/>
              </a:defRPr>
            </a:lvl5pPr>
            <a:lvl6pPr marL="0" marR="0" lvl="5" indent="0" algn="l" rtl="0">
              <a:spcBef>
                <a:spcPts val="0"/>
              </a:spcBef>
              <a:buNone/>
              <a:defRPr sz="1800" b="0" i="0" u="none" strike="noStrike" cap="none">
                <a:solidFill>
                  <a:schemeClr val="dk1"/>
                </a:solidFill>
                <a:latin typeface="Arial"/>
                <a:ea typeface="Arial"/>
                <a:cs typeface="Arial"/>
                <a:sym typeface="Arial"/>
              </a:defRPr>
            </a:lvl6pPr>
            <a:lvl7pPr marL="0" marR="0" lvl="6" indent="0" algn="l" rtl="0">
              <a:spcBef>
                <a:spcPts val="0"/>
              </a:spcBef>
              <a:buNone/>
              <a:defRPr sz="1800" b="0" i="0" u="none" strike="noStrike" cap="none">
                <a:solidFill>
                  <a:schemeClr val="dk1"/>
                </a:solidFill>
                <a:latin typeface="Arial"/>
                <a:ea typeface="Arial"/>
                <a:cs typeface="Arial"/>
                <a:sym typeface="Arial"/>
              </a:defRPr>
            </a:lvl7pPr>
            <a:lvl8pPr marL="0" marR="0" lvl="7" indent="0" algn="l" rtl="0">
              <a:spcBef>
                <a:spcPts val="0"/>
              </a:spcBef>
              <a:buNone/>
              <a:defRPr sz="1800" b="0" i="0" u="none" strike="noStrike" cap="none">
                <a:solidFill>
                  <a:schemeClr val="dk1"/>
                </a:solidFill>
                <a:latin typeface="Arial"/>
                <a:ea typeface="Arial"/>
                <a:cs typeface="Arial"/>
                <a:sym typeface="Arial"/>
              </a:defRPr>
            </a:lvl8pPr>
            <a:lvl9pPr marL="0" marR="0" lvl="8" indent="0" algn="l" rtl="0">
              <a:spcBef>
                <a:spcPts val="0"/>
              </a:spcBef>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36"/>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6"/>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6"/>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6"/>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6"/>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6"/>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3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7"/>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7"/>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3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Resting">
  <p:cSld name="1_Resting">
    <p:spTree>
      <p:nvGrpSpPr>
        <p:cNvPr id="1" name="Shape 60"/>
        <p:cNvGrpSpPr/>
        <p:nvPr/>
      </p:nvGrpSpPr>
      <p:grpSpPr>
        <a:xfrm>
          <a:off x="0" y="0"/>
          <a:ext cx="0" cy="0"/>
          <a:chOff x="0" y="0"/>
          <a:chExt cx="0" cy="0"/>
        </a:xfrm>
      </p:grpSpPr>
      <p:pic>
        <p:nvPicPr>
          <p:cNvPr id="61" name="Google Shape;61;p39"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2" name="Google Shape;62;p39"/>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3" name="Google Shape;63;p39"/>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p40"/>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0"/>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67" name="Google Shape;67;p4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0"/>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p:nvPr/>
        </p:nvSpPr>
        <p:spPr>
          <a:xfrm>
            <a:off x="0" y="338138"/>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1" name="Google Shape;11;p3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 name="Google Shape;12;p3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1"/>
          <p:cNvSpPr txBox="1"/>
          <p:nvPr/>
        </p:nvSpPr>
        <p:spPr>
          <a:xfrm>
            <a:off x="609600" y="1524000"/>
            <a:ext cx="7924800" cy="2746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a:solidFill>
                  <a:schemeClr val="lt1"/>
                </a:solidFill>
                <a:latin typeface="Arial"/>
                <a:ea typeface="Arial"/>
                <a:cs typeface="Arial"/>
                <a:sym typeface="Arial"/>
              </a:rPr>
              <a:t>Boston University</a:t>
            </a:r>
            <a:r>
              <a:rPr lang="en-US" sz="1200" b="0" i="0" u="none" strike="noStrike" cap="none">
                <a:solidFill>
                  <a:schemeClr val="lt1"/>
                </a:solidFill>
                <a:latin typeface="Arial"/>
                <a:ea typeface="Arial"/>
                <a:cs typeface="Arial"/>
                <a:sym typeface="Arial"/>
              </a:rPr>
              <a:t> Slideshow Title Goes Here</a:t>
            </a:r>
            <a:endParaRPr/>
          </a:p>
        </p:txBody>
      </p:sp>
      <p:sp>
        <p:nvSpPr>
          <p:cNvPr id="15" name="Google Shape;15;p3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baseline="30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16" name="Google Shape;16;p31"/>
          <p:cNvPicPr preferRelativeResize="0"/>
          <p:nvPr/>
        </p:nvPicPr>
        <p:blipFill rotWithShape="1">
          <a:blip r:embed="rId20">
            <a:alphaModFix/>
          </a:blip>
          <a:srcRect/>
          <a:stretch/>
        </p:blipFill>
        <p:spPr>
          <a:xfrm>
            <a:off x="609600" y="5867400"/>
            <a:ext cx="2438400" cy="804863"/>
          </a:xfrm>
          <a:prstGeom prst="rect">
            <a:avLst/>
          </a:prstGeom>
          <a:noFill/>
          <a:ln>
            <a:noFill/>
          </a:ln>
        </p:spPr>
      </p:pic>
      <p:cxnSp>
        <p:nvCxnSpPr>
          <p:cNvPr id="17" name="Google Shape;17;p31"/>
          <p:cNvCxnSpPr/>
          <p:nvPr/>
        </p:nvCxnSpPr>
        <p:spPr>
          <a:xfrm>
            <a:off x="0" y="5715000"/>
            <a:ext cx="9144000" cy="0"/>
          </a:xfrm>
          <a:prstGeom prst="straightConnector1">
            <a:avLst/>
          </a:prstGeom>
          <a:noFill/>
          <a:ln w="38100" cap="flat" cmpd="sng">
            <a:solidFill>
              <a:srgbClr val="CF0A2C"/>
            </a:solidFill>
            <a:prstDash val="solid"/>
            <a:miter lim="800000"/>
            <a:headEnd type="none" w="sm" len="sm"/>
            <a:tailEnd type="none" w="sm" len="sm"/>
          </a:ln>
        </p:spPr>
      </p:cxnSp>
      <p:pic>
        <p:nvPicPr>
          <p:cNvPr id="18" name="Google Shape;18;p31" descr="standardfooter_sized.jpg"/>
          <p:cNvPicPr preferRelativeResize="0"/>
          <p:nvPr/>
        </p:nvPicPr>
        <p:blipFill rotWithShape="1">
          <a:blip r:embed="rId21">
            <a:alphaModFix/>
          </a:blip>
          <a:srcRect t="93661"/>
          <a:stretch/>
        </p:blipFill>
        <p:spPr>
          <a:xfrm>
            <a:off x="0" y="0"/>
            <a:ext cx="9144000" cy="338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Arial"/>
                <a:ea typeface="Arial"/>
                <a:cs typeface="Arial"/>
                <a:sym typeface="Arial"/>
              </a:rPr>
              <a:t>HIV and Stigma</a:t>
            </a:r>
            <a:br>
              <a:rPr lang="en-US" dirty="0"/>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0"/>
          <p:cNvSpPr txBox="1">
            <a:spLocks noGrp="1"/>
          </p:cNvSpPr>
          <p:nvPr>
            <p:ph type="title"/>
          </p:nvPr>
        </p:nvSpPr>
        <p:spPr>
          <a:xfrm>
            <a:off x="304800" y="936614"/>
            <a:ext cx="4069080" cy="121834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700">
                <a:latin typeface="Arial"/>
                <a:ea typeface="Arial"/>
                <a:cs typeface="Arial"/>
                <a:sym typeface="Arial"/>
              </a:rPr>
              <a:t>Why Language Matters</a:t>
            </a:r>
            <a:endParaRPr/>
          </a:p>
        </p:txBody>
      </p:sp>
      <p:sp>
        <p:nvSpPr>
          <p:cNvPr id="199" name="Google Shape;199;p10"/>
          <p:cNvSpPr txBox="1">
            <a:spLocks noGrp="1"/>
          </p:cNvSpPr>
          <p:nvPr>
            <p:ph type="body" idx="1"/>
          </p:nvPr>
        </p:nvSpPr>
        <p:spPr>
          <a:xfrm>
            <a:off x="304800" y="1668619"/>
            <a:ext cx="8597898" cy="360048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C00000"/>
              </a:buClr>
              <a:buSzPts val="2200"/>
              <a:buNone/>
            </a:pPr>
            <a:r>
              <a:rPr lang="en-US" sz="2200" dirty="0">
                <a:latin typeface="Arial"/>
                <a:ea typeface="Arial"/>
                <a:cs typeface="Arial"/>
                <a:sym typeface="Arial"/>
              </a:rPr>
              <a:t>People experience multiple forms of oppression, stigma, and discrimination based on:</a:t>
            </a:r>
            <a:endParaRPr sz="2200" dirty="0">
              <a:latin typeface="Arial"/>
              <a:ea typeface="Arial"/>
              <a:cs typeface="Arial"/>
              <a:sym typeface="Arial"/>
            </a:endParaRPr>
          </a:p>
          <a:p>
            <a:pPr marL="342900" lvl="0" indent="-342900" algn="l" rtl="0">
              <a:spcBef>
                <a:spcPts val="440"/>
              </a:spcBef>
              <a:spcAft>
                <a:spcPts val="0"/>
              </a:spcAft>
              <a:buClr>
                <a:srgbClr val="C00000"/>
              </a:buClr>
              <a:buSzPts val="2200"/>
              <a:buChar char="▪"/>
            </a:pPr>
            <a:r>
              <a:rPr lang="en-US" sz="2200" dirty="0">
                <a:latin typeface="Arial"/>
                <a:ea typeface="Arial"/>
                <a:cs typeface="Arial"/>
                <a:sym typeface="Arial"/>
              </a:rPr>
              <a:t>Gender</a:t>
            </a:r>
            <a:endParaRPr dirty="0"/>
          </a:p>
          <a:p>
            <a:pPr marL="342900" lvl="0" indent="-342900" algn="l" rtl="0">
              <a:spcBef>
                <a:spcPts val="440"/>
              </a:spcBef>
              <a:spcAft>
                <a:spcPts val="0"/>
              </a:spcAft>
              <a:buClr>
                <a:srgbClr val="C00000"/>
              </a:buClr>
              <a:buSzPts val="2200"/>
              <a:buChar char="▪"/>
            </a:pPr>
            <a:r>
              <a:rPr lang="en-US" sz="2200" dirty="0">
                <a:latin typeface="Arial"/>
                <a:ea typeface="Arial"/>
                <a:cs typeface="Arial"/>
                <a:sym typeface="Arial"/>
              </a:rPr>
              <a:t>Race</a:t>
            </a:r>
            <a:endParaRPr dirty="0"/>
          </a:p>
          <a:p>
            <a:pPr marL="342900" lvl="0" indent="-342900" algn="l" rtl="0">
              <a:spcBef>
                <a:spcPts val="440"/>
              </a:spcBef>
              <a:spcAft>
                <a:spcPts val="0"/>
              </a:spcAft>
              <a:buClr>
                <a:srgbClr val="C00000"/>
              </a:buClr>
              <a:buSzPts val="2200"/>
              <a:buChar char="▪"/>
            </a:pPr>
            <a:r>
              <a:rPr lang="en-US" sz="2200" dirty="0">
                <a:latin typeface="Arial"/>
                <a:ea typeface="Arial"/>
                <a:cs typeface="Arial"/>
                <a:sym typeface="Arial"/>
              </a:rPr>
              <a:t>Sexual identity</a:t>
            </a:r>
            <a:endParaRPr dirty="0"/>
          </a:p>
          <a:p>
            <a:pPr marL="342900" lvl="0" indent="-342900" algn="l" rtl="0">
              <a:spcBef>
                <a:spcPts val="440"/>
              </a:spcBef>
              <a:spcAft>
                <a:spcPts val="0"/>
              </a:spcAft>
              <a:buClr>
                <a:srgbClr val="C00000"/>
              </a:buClr>
              <a:buSzPts val="2200"/>
              <a:buChar char="▪"/>
            </a:pPr>
            <a:r>
              <a:rPr lang="en-US" sz="2200" dirty="0">
                <a:latin typeface="Arial"/>
                <a:ea typeface="Arial"/>
                <a:cs typeface="Arial"/>
                <a:sym typeface="Arial"/>
              </a:rPr>
              <a:t>Socioeconomic status</a:t>
            </a:r>
            <a:endParaRPr dirty="0"/>
          </a:p>
          <a:p>
            <a:pPr marL="342900" lvl="0" indent="-342900" algn="l" rtl="0">
              <a:spcBef>
                <a:spcPts val="440"/>
              </a:spcBef>
              <a:spcAft>
                <a:spcPts val="0"/>
              </a:spcAft>
              <a:buClr>
                <a:srgbClr val="C00000"/>
              </a:buClr>
              <a:buSzPts val="2200"/>
              <a:buChar char="▪"/>
            </a:pPr>
            <a:r>
              <a:rPr lang="en-US" sz="2200" dirty="0">
                <a:latin typeface="Arial"/>
                <a:ea typeface="Arial"/>
                <a:cs typeface="Arial"/>
                <a:sym typeface="Arial"/>
              </a:rPr>
              <a:t>Adding an HIV diagnosis can magnify this, affecting self-worth, confidence, and self identity</a:t>
            </a:r>
            <a:endParaRPr dirty="0"/>
          </a:p>
          <a:p>
            <a:pPr marL="342900" lvl="0" indent="-247650" algn="l" rtl="0">
              <a:spcBef>
                <a:spcPts val="300"/>
              </a:spcBef>
              <a:spcAft>
                <a:spcPts val="0"/>
              </a:spcAft>
              <a:buSzPts val="1500"/>
              <a:buNone/>
            </a:pPr>
            <a:endParaRPr sz="1500" dirty="0">
              <a:solidFill>
                <a:schemeClr val="lt1"/>
              </a:solidFill>
            </a:endParaRPr>
          </a:p>
          <a:p>
            <a:pPr marL="342900" lvl="0" indent="-247650" algn="l" rtl="0">
              <a:spcBef>
                <a:spcPts val="300"/>
              </a:spcBef>
              <a:spcAft>
                <a:spcPts val="0"/>
              </a:spcAft>
              <a:buSzPts val="1500"/>
              <a:buNone/>
            </a:pPr>
            <a:endParaRPr sz="1500" dirty="0">
              <a:solidFill>
                <a:schemeClr val="lt1"/>
              </a:solidFill>
            </a:endParaRPr>
          </a:p>
        </p:txBody>
      </p:sp>
      <p:sp>
        <p:nvSpPr>
          <p:cNvPr id="200" name="Google Shape;200;p10"/>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dirty="0">
                <a:solidFill>
                  <a:schemeClr val="lt1"/>
                </a:solidFill>
                <a:latin typeface="Arial"/>
                <a:ea typeface="Arial"/>
                <a:cs typeface="Arial"/>
                <a:sym typeface="Arial"/>
              </a:rPr>
              <a:t>HIV and Stigma</a:t>
            </a:r>
            <a:endParaRPr sz="2400" dirty="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1"/>
          <p:cNvSpPr txBox="1">
            <a:spLocks noGrp="1"/>
          </p:cNvSpPr>
          <p:nvPr>
            <p:ph type="title"/>
          </p:nvPr>
        </p:nvSpPr>
        <p:spPr>
          <a:xfrm>
            <a:off x="457200" y="831110"/>
            <a:ext cx="5791200" cy="7399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Two Types of Stigma</a:t>
            </a:r>
            <a:endParaRPr/>
          </a:p>
        </p:txBody>
      </p:sp>
      <p:sp>
        <p:nvSpPr>
          <p:cNvPr id="207" name="Google Shape;207;p11"/>
          <p:cNvSpPr txBox="1">
            <a:spLocks noGrp="1"/>
          </p:cNvSpPr>
          <p:nvPr>
            <p:ph type="body" idx="1"/>
          </p:nvPr>
        </p:nvSpPr>
        <p:spPr>
          <a:xfrm>
            <a:off x="629842" y="1377580"/>
            <a:ext cx="3868340" cy="52668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SzPts val="2400"/>
              <a:buNone/>
            </a:pPr>
            <a:r>
              <a:rPr lang="en-US" sz="2400"/>
              <a:t>Internal</a:t>
            </a:r>
            <a:endParaRPr/>
          </a:p>
        </p:txBody>
      </p:sp>
      <p:sp>
        <p:nvSpPr>
          <p:cNvPr id="208" name="Google Shape;208;p11"/>
          <p:cNvSpPr txBox="1">
            <a:spLocks noGrp="1"/>
          </p:cNvSpPr>
          <p:nvPr>
            <p:ph type="body" idx="2"/>
          </p:nvPr>
        </p:nvSpPr>
        <p:spPr>
          <a:xfrm>
            <a:off x="357637" y="2023120"/>
            <a:ext cx="3868340" cy="2763441"/>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80000"/>
              </a:lnSpc>
              <a:spcBef>
                <a:spcPts val="0"/>
              </a:spcBef>
              <a:spcAft>
                <a:spcPts val="0"/>
              </a:spcAft>
              <a:buClr>
                <a:srgbClr val="C00000"/>
              </a:buClr>
              <a:buSzPts val="2000"/>
              <a:buChar char="▪"/>
            </a:pPr>
            <a:r>
              <a:rPr lang="en-US" sz="2000">
                <a:latin typeface="Arial"/>
                <a:ea typeface="Arial"/>
                <a:cs typeface="Arial"/>
                <a:sym typeface="Arial"/>
              </a:rPr>
              <a:t>Comes from self-judgement and negative self-talk we hear in our heads.</a:t>
            </a:r>
            <a:endParaRPr/>
          </a:p>
          <a:p>
            <a:pPr marL="342900" lvl="0" indent="-342900" algn="l" rtl="0">
              <a:lnSpc>
                <a:spcPct val="80000"/>
              </a:lnSpc>
              <a:spcBef>
                <a:spcPts val="400"/>
              </a:spcBef>
              <a:spcAft>
                <a:spcPts val="0"/>
              </a:spcAft>
              <a:buClr>
                <a:srgbClr val="C00000"/>
              </a:buClr>
              <a:buSzPts val="2000"/>
              <a:buChar char="▪"/>
            </a:pPr>
            <a:r>
              <a:rPr lang="en-US" sz="2000">
                <a:latin typeface="Arial"/>
                <a:ea typeface="Arial"/>
                <a:cs typeface="Arial"/>
                <a:sym typeface="Arial"/>
              </a:rPr>
              <a:t>It is developed by our life experiences and can be difficult to change.</a:t>
            </a:r>
            <a:endParaRPr/>
          </a:p>
          <a:p>
            <a:pPr marL="342900" lvl="0" indent="-215900" algn="l" rtl="0">
              <a:lnSpc>
                <a:spcPct val="80000"/>
              </a:lnSpc>
              <a:spcBef>
                <a:spcPts val="400"/>
              </a:spcBef>
              <a:spcAft>
                <a:spcPts val="0"/>
              </a:spcAft>
              <a:buClr>
                <a:srgbClr val="C00000"/>
              </a:buClr>
              <a:buSzPts val="2000"/>
              <a:buNone/>
            </a:pPr>
            <a:endParaRPr sz="2000">
              <a:latin typeface="Arial"/>
              <a:ea typeface="Arial"/>
              <a:cs typeface="Arial"/>
              <a:sym typeface="Arial"/>
            </a:endParaRPr>
          </a:p>
          <a:p>
            <a:pPr marL="342900" lvl="0" indent="-342900" algn="l" rtl="0">
              <a:lnSpc>
                <a:spcPct val="80000"/>
              </a:lnSpc>
              <a:spcBef>
                <a:spcPts val="400"/>
              </a:spcBef>
              <a:spcAft>
                <a:spcPts val="0"/>
              </a:spcAft>
              <a:buClr>
                <a:srgbClr val="C00000"/>
              </a:buClr>
              <a:buSzPts val="2000"/>
              <a:buChar char="▪"/>
            </a:pPr>
            <a:r>
              <a:rPr lang="en-US" sz="2000">
                <a:latin typeface="Arial"/>
                <a:ea typeface="Arial"/>
                <a:cs typeface="Arial"/>
                <a:sym typeface="Arial"/>
              </a:rPr>
              <a:t>SHAME = I am bad</a:t>
            </a:r>
            <a:endParaRPr/>
          </a:p>
          <a:p>
            <a:pPr marL="342900" lvl="0" indent="-342900" algn="l" rtl="0">
              <a:lnSpc>
                <a:spcPct val="80000"/>
              </a:lnSpc>
              <a:spcBef>
                <a:spcPts val="400"/>
              </a:spcBef>
              <a:spcAft>
                <a:spcPts val="0"/>
              </a:spcAft>
              <a:buClr>
                <a:srgbClr val="C00000"/>
              </a:buClr>
              <a:buSzPts val="2000"/>
              <a:buChar char="▪"/>
            </a:pPr>
            <a:r>
              <a:rPr lang="en-US" sz="2000">
                <a:latin typeface="Arial"/>
                <a:ea typeface="Arial"/>
                <a:cs typeface="Arial"/>
                <a:sym typeface="Arial"/>
              </a:rPr>
              <a:t>I am not worthy</a:t>
            </a:r>
            <a:endParaRPr/>
          </a:p>
          <a:p>
            <a:pPr marL="742950" lvl="1" indent="-285750" algn="l" rtl="0">
              <a:lnSpc>
                <a:spcPct val="80000"/>
              </a:lnSpc>
              <a:spcBef>
                <a:spcPts val="400"/>
              </a:spcBef>
              <a:spcAft>
                <a:spcPts val="0"/>
              </a:spcAft>
              <a:buClr>
                <a:srgbClr val="C00000"/>
              </a:buClr>
              <a:buSzPts val="2000"/>
              <a:buChar char="▪"/>
            </a:pPr>
            <a:r>
              <a:rPr lang="en-US" sz="2000" b="1">
                <a:latin typeface="Arial"/>
                <a:ea typeface="Arial"/>
                <a:cs typeface="Arial"/>
                <a:sym typeface="Arial"/>
              </a:rPr>
              <a:t>Silence</a:t>
            </a:r>
            <a:endParaRPr/>
          </a:p>
          <a:p>
            <a:pPr marL="742950" lvl="1" indent="-285750" algn="l" rtl="0">
              <a:lnSpc>
                <a:spcPct val="80000"/>
              </a:lnSpc>
              <a:spcBef>
                <a:spcPts val="400"/>
              </a:spcBef>
              <a:spcAft>
                <a:spcPts val="0"/>
              </a:spcAft>
              <a:buClr>
                <a:srgbClr val="C00000"/>
              </a:buClr>
              <a:buSzPts val="2000"/>
              <a:buChar char="▪"/>
            </a:pPr>
            <a:r>
              <a:rPr lang="en-US" sz="2000" b="1">
                <a:latin typeface="Arial"/>
                <a:ea typeface="Arial"/>
                <a:cs typeface="Arial"/>
                <a:sym typeface="Arial"/>
              </a:rPr>
              <a:t>Secrecy</a:t>
            </a:r>
            <a:endParaRPr/>
          </a:p>
          <a:p>
            <a:pPr marL="742950" lvl="1" indent="-285750" algn="l" rtl="0">
              <a:lnSpc>
                <a:spcPct val="80000"/>
              </a:lnSpc>
              <a:spcBef>
                <a:spcPts val="400"/>
              </a:spcBef>
              <a:spcAft>
                <a:spcPts val="0"/>
              </a:spcAft>
              <a:buClr>
                <a:srgbClr val="C00000"/>
              </a:buClr>
              <a:buSzPts val="2000"/>
              <a:buChar char="▪"/>
            </a:pPr>
            <a:r>
              <a:rPr lang="en-US" sz="2000" b="1">
                <a:latin typeface="Arial"/>
                <a:ea typeface="Arial"/>
                <a:cs typeface="Arial"/>
                <a:sym typeface="Arial"/>
              </a:rPr>
              <a:t>Judgment</a:t>
            </a:r>
            <a:endParaRPr/>
          </a:p>
          <a:p>
            <a:pPr marL="342900" lvl="0" indent="-304800" algn="l" rtl="0">
              <a:lnSpc>
                <a:spcPct val="80000"/>
              </a:lnSpc>
              <a:spcBef>
                <a:spcPts val="120"/>
              </a:spcBef>
              <a:spcAft>
                <a:spcPts val="0"/>
              </a:spcAft>
              <a:buSzPts val="600"/>
              <a:buNone/>
            </a:pPr>
            <a:endParaRPr sz="600"/>
          </a:p>
          <a:p>
            <a:pPr marL="342900" lvl="0" indent="-304800" algn="l" rtl="0">
              <a:lnSpc>
                <a:spcPct val="80000"/>
              </a:lnSpc>
              <a:spcBef>
                <a:spcPts val="120"/>
              </a:spcBef>
              <a:spcAft>
                <a:spcPts val="0"/>
              </a:spcAft>
              <a:buSzPts val="600"/>
              <a:buNone/>
            </a:pPr>
            <a:endParaRPr sz="600"/>
          </a:p>
        </p:txBody>
      </p:sp>
      <p:sp>
        <p:nvSpPr>
          <p:cNvPr id="209" name="Google Shape;209;p11"/>
          <p:cNvSpPr txBox="1">
            <a:spLocks noGrp="1"/>
          </p:cNvSpPr>
          <p:nvPr>
            <p:ph type="body" idx="3"/>
          </p:nvPr>
        </p:nvSpPr>
        <p:spPr>
          <a:xfrm>
            <a:off x="4765625" y="1459538"/>
            <a:ext cx="3887391" cy="43239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400"/>
              <a:buNone/>
            </a:pPr>
            <a:r>
              <a:rPr lang="en-US" sz="2400"/>
              <a:t>External</a:t>
            </a:r>
            <a:endParaRPr/>
          </a:p>
        </p:txBody>
      </p:sp>
      <p:sp>
        <p:nvSpPr>
          <p:cNvPr id="210" name="Google Shape;210;p11"/>
          <p:cNvSpPr txBox="1">
            <a:spLocks noGrp="1"/>
          </p:cNvSpPr>
          <p:nvPr>
            <p:ph type="body" idx="4"/>
          </p:nvPr>
        </p:nvSpPr>
        <p:spPr>
          <a:xfrm>
            <a:off x="5067301" y="1989393"/>
            <a:ext cx="3527003" cy="85491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00000"/>
              </a:buClr>
              <a:buSzPts val="2000"/>
              <a:buChar char="▪"/>
            </a:pPr>
            <a:r>
              <a:rPr lang="en-US" sz="2000">
                <a:latin typeface="Arial"/>
                <a:ea typeface="Arial"/>
                <a:cs typeface="Arial"/>
                <a:sym typeface="Arial"/>
              </a:rPr>
              <a:t>Comes from what we hear from others.</a:t>
            </a:r>
            <a:endParaRPr/>
          </a:p>
          <a:p>
            <a:pPr marL="742950" lvl="1" indent="-285750" algn="l" rtl="0">
              <a:spcBef>
                <a:spcPts val="400"/>
              </a:spcBef>
              <a:spcAft>
                <a:spcPts val="0"/>
              </a:spcAft>
              <a:buClr>
                <a:srgbClr val="C00000"/>
              </a:buClr>
              <a:buSzPts val="2000"/>
              <a:buChar char="▪"/>
            </a:pPr>
            <a:r>
              <a:rPr lang="en-US" sz="2000" b="1">
                <a:latin typeface="Arial"/>
                <a:ea typeface="Arial"/>
                <a:cs typeface="Arial"/>
                <a:sym typeface="Arial"/>
              </a:rPr>
              <a:t>Family friends</a:t>
            </a:r>
            <a:endParaRPr/>
          </a:p>
          <a:p>
            <a:pPr marL="742950" lvl="1" indent="-285750" algn="l" rtl="0">
              <a:spcBef>
                <a:spcPts val="400"/>
              </a:spcBef>
              <a:spcAft>
                <a:spcPts val="0"/>
              </a:spcAft>
              <a:buClr>
                <a:srgbClr val="C00000"/>
              </a:buClr>
              <a:buSzPts val="2000"/>
              <a:buChar char="▪"/>
            </a:pPr>
            <a:r>
              <a:rPr lang="en-US" sz="2000" b="1">
                <a:latin typeface="Arial"/>
                <a:ea typeface="Arial"/>
                <a:cs typeface="Arial"/>
                <a:sym typeface="Arial"/>
              </a:rPr>
              <a:t>Healthcare providers</a:t>
            </a:r>
            <a:endParaRPr/>
          </a:p>
          <a:p>
            <a:pPr marL="742950" lvl="1" indent="-285750" algn="l" rtl="0">
              <a:spcBef>
                <a:spcPts val="400"/>
              </a:spcBef>
              <a:spcAft>
                <a:spcPts val="0"/>
              </a:spcAft>
              <a:buClr>
                <a:srgbClr val="C00000"/>
              </a:buClr>
              <a:buSzPts val="2000"/>
              <a:buChar char="▪"/>
            </a:pPr>
            <a:r>
              <a:rPr lang="en-US" sz="2000" b="1">
                <a:latin typeface="Arial"/>
                <a:ea typeface="Arial"/>
                <a:cs typeface="Arial"/>
                <a:sym typeface="Arial"/>
              </a:rPr>
              <a:t>Media</a:t>
            </a:r>
            <a:endParaRPr/>
          </a:p>
        </p:txBody>
      </p:sp>
      <p:sp>
        <p:nvSpPr>
          <p:cNvPr id="211" name="Google Shape;211;p11"/>
          <p:cNvSpPr txBox="1"/>
          <p:nvPr/>
        </p:nvSpPr>
        <p:spPr>
          <a:xfrm>
            <a:off x="629842" y="5447776"/>
            <a:ext cx="276365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Arial"/>
                <a:ea typeface="Arial"/>
                <a:cs typeface="Arial"/>
                <a:sym typeface="Arial"/>
              </a:rPr>
              <a:t>Image from: http://www.revelandriot.com</a:t>
            </a:r>
            <a:endParaRPr/>
          </a:p>
        </p:txBody>
      </p:sp>
      <p:sp>
        <p:nvSpPr>
          <p:cNvPr id="212" name="Google Shape;212;p11"/>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dirty="0">
                <a:solidFill>
                  <a:schemeClr val="lt1"/>
                </a:solidFill>
                <a:latin typeface="Arial"/>
                <a:ea typeface="Arial"/>
                <a:cs typeface="Arial"/>
                <a:sym typeface="Arial"/>
              </a:rPr>
              <a:t>HIV and Stigma</a:t>
            </a:r>
            <a:endParaRPr sz="2400" dirty="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2"/>
          <p:cNvSpPr txBox="1">
            <a:spLocks noGrp="1"/>
          </p:cNvSpPr>
          <p:nvPr>
            <p:ph type="title"/>
          </p:nvPr>
        </p:nvSpPr>
        <p:spPr>
          <a:xfrm>
            <a:off x="609600" y="814755"/>
            <a:ext cx="7924800" cy="6858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None/>
            </a:pPr>
            <a:r>
              <a:rPr lang="en-US" sz="2520" b="1" dirty="0">
                <a:latin typeface="Arial"/>
                <a:ea typeface="Arial"/>
                <a:cs typeface="Arial"/>
                <a:sym typeface="Arial"/>
              </a:rPr>
              <a:t>HIV-Related Stigma is Experienced at Different Levels </a:t>
            </a:r>
            <a:endParaRPr dirty="0"/>
          </a:p>
        </p:txBody>
      </p:sp>
      <p:graphicFrame>
        <p:nvGraphicFramePr>
          <p:cNvPr id="219" name="Google Shape;219;p12"/>
          <p:cNvGraphicFramePr/>
          <p:nvPr/>
        </p:nvGraphicFramePr>
        <p:xfrm>
          <a:off x="324355" y="1694282"/>
          <a:ext cx="2590200" cy="3333175"/>
        </p:xfrm>
        <a:graphic>
          <a:graphicData uri="http://schemas.openxmlformats.org/drawingml/2006/table">
            <a:tbl>
              <a:tblPr firstRow="1" bandRow="1">
                <a:noFill/>
                <a:tableStyleId>{2C365F41-E488-4C17-811D-A7153DB9FD45}</a:tableStyleId>
              </a:tblPr>
              <a:tblGrid>
                <a:gridCol w="2590200">
                  <a:extLst>
                    <a:ext uri="{9D8B030D-6E8A-4147-A177-3AD203B41FA5}">
                      <a16:colId xmlns:a16="http://schemas.microsoft.com/office/drawing/2014/main" val="20000"/>
                    </a:ext>
                  </a:extLst>
                </a:gridCol>
              </a:tblGrid>
              <a:tr h="338525">
                <a:tc>
                  <a:txBody>
                    <a:bodyPr/>
                    <a:lstStyle/>
                    <a:p>
                      <a:pPr marL="0" marR="0" lvl="0" indent="0" algn="l" rtl="0">
                        <a:spcBef>
                          <a:spcPts val="0"/>
                        </a:spcBef>
                        <a:spcAft>
                          <a:spcPts val="0"/>
                        </a:spcAft>
                        <a:buNone/>
                      </a:pPr>
                      <a:r>
                        <a:rPr lang="en-US" sz="1500" u="none" strike="noStrike" cap="none" dirty="0"/>
                        <a:t>Individual Level</a:t>
                      </a:r>
                      <a:endParaRPr sz="1500" b="1" dirty="0">
                        <a:solidFill>
                          <a:schemeClr val="dk1"/>
                        </a:solidFill>
                      </a:endParaRPr>
                    </a:p>
                  </a:txBody>
                  <a:tcPr marL="91450" marR="91450" marT="34300" marB="34300"/>
                </a:tc>
                <a:extLst>
                  <a:ext uri="{0D108BD9-81ED-4DB2-BD59-A6C34878D82A}">
                    <a16:rowId xmlns:a16="http://schemas.microsoft.com/office/drawing/2014/main" val="10000"/>
                  </a:ext>
                </a:extLst>
              </a:tr>
              <a:tr h="598925">
                <a:tc>
                  <a:txBody>
                    <a:bodyPr/>
                    <a:lstStyle/>
                    <a:p>
                      <a:pPr marL="0" marR="0" lvl="0" indent="0" algn="l" rtl="0">
                        <a:spcBef>
                          <a:spcPts val="0"/>
                        </a:spcBef>
                        <a:spcAft>
                          <a:spcPts val="0"/>
                        </a:spcAft>
                        <a:buNone/>
                      </a:pPr>
                      <a:r>
                        <a:rPr lang="en-US" sz="1500"/>
                        <a:t>Ostracism, rejection, avoidance </a:t>
                      </a:r>
                      <a:endParaRPr sz="1500"/>
                    </a:p>
                  </a:txBody>
                  <a:tcPr marL="91450" marR="91450" marT="34300" marB="34300"/>
                </a:tc>
                <a:extLst>
                  <a:ext uri="{0D108BD9-81ED-4DB2-BD59-A6C34878D82A}">
                    <a16:rowId xmlns:a16="http://schemas.microsoft.com/office/drawing/2014/main" val="10001"/>
                  </a:ext>
                </a:extLst>
              </a:tr>
              <a:tr h="338525">
                <a:tc>
                  <a:txBody>
                    <a:bodyPr/>
                    <a:lstStyle/>
                    <a:p>
                      <a:pPr marL="0" marR="0" lvl="0" indent="0" algn="l" rtl="0">
                        <a:spcBef>
                          <a:spcPts val="0"/>
                        </a:spcBef>
                        <a:spcAft>
                          <a:spcPts val="0"/>
                        </a:spcAft>
                        <a:buNone/>
                      </a:pPr>
                      <a:r>
                        <a:rPr lang="en-US" sz="1500"/>
                        <a:t>Prejudice</a:t>
                      </a:r>
                      <a:endParaRPr/>
                    </a:p>
                  </a:txBody>
                  <a:tcPr marL="91450" marR="91450" marT="34300" marB="34300"/>
                </a:tc>
                <a:extLst>
                  <a:ext uri="{0D108BD9-81ED-4DB2-BD59-A6C34878D82A}">
                    <a16:rowId xmlns:a16="http://schemas.microsoft.com/office/drawing/2014/main" val="10002"/>
                  </a:ext>
                </a:extLst>
              </a:tr>
              <a:tr h="1119750">
                <a:tc>
                  <a:txBody>
                    <a:bodyPr/>
                    <a:lstStyle/>
                    <a:p>
                      <a:pPr marL="0" marR="0" lvl="0" indent="0" algn="l" rtl="0">
                        <a:spcBef>
                          <a:spcPts val="0"/>
                        </a:spcBef>
                        <a:spcAft>
                          <a:spcPts val="0"/>
                        </a:spcAft>
                        <a:buNone/>
                      </a:pPr>
                      <a:r>
                        <a:rPr lang="en-US" sz="1500" dirty="0"/>
                        <a:t>Mandatory HIV testing without prior informed consent or confidentiality protections</a:t>
                      </a:r>
                      <a:endParaRPr sz="1500" dirty="0"/>
                    </a:p>
                  </a:txBody>
                  <a:tcPr marL="91450" marR="91450" marT="34300" marB="34300"/>
                </a:tc>
                <a:extLst>
                  <a:ext uri="{0D108BD9-81ED-4DB2-BD59-A6C34878D82A}">
                    <a16:rowId xmlns:a16="http://schemas.microsoft.com/office/drawing/2014/main" val="10003"/>
                  </a:ext>
                </a:extLst>
              </a:tr>
              <a:tr h="598925">
                <a:tc>
                  <a:txBody>
                    <a:bodyPr/>
                    <a:lstStyle/>
                    <a:p>
                      <a:pPr marL="0" marR="0" lvl="0" indent="0" algn="l" rtl="0">
                        <a:spcBef>
                          <a:spcPts val="0"/>
                        </a:spcBef>
                        <a:spcAft>
                          <a:spcPts val="0"/>
                        </a:spcAft>
                        <a:buNone/>
                      </a:pPr>
                      <a:r>
                        <a:rPr lang="en-US" sz="1500"/>
                        <a:t>Quarantine of persons who are infected</a:t>
                      </a:r>
                      <a:endParaRPr sz="1500"/>
                    </a:p>
                  </a:txBody>
                  <a:tcPr marL="91450" marR="91450" marT="34300" marB="34300"/>
                </a:tc>
                <a:extLst>
                  <a:ext uri="{0D108BD9-81ED-4DB2-BD59-A6C34878D82A}">
                    <a16:rowId xmlns:a16="http://schemas.microsoft.com/office/drawing/2014/main" val="10004"/>
                  </a:ext>
                </a:extLst>
              </a:tr>
              <a:tr h="338525">
                <a:tc>
                  <a:txBody>
                    <a:bodyPr/>
                    <a:lstStyle/>
                    <a:p>
                      <a:pPr marL="0" marR="0" lvl="0" indent="0" algn="l" rtl="0">
                        <a:spcBef>
                          <a:spcPts val="0"/>
                        </a:spcBef>
                        <a:spcAft>
                          <a:spcPts val="0"/>
                        </a:spcAft>
                        <a:buNone/>
                      </a:pPr>
                      <a:r>
                        <a:rPr lang="en-US" sz="1500"/>
                        <a:t>Violence </a:t>
                      </a:r>
                      <a:endParaRPr/>
                    </a:p>
                  </a:txBody>
                  <a:tcPr marL="91450" marR="91450" marT="34300" marB="34300"/>
                </a:tc>
                <a:extLst>
                  <a:ext uri="{0D108BD9-81ED-4DB2-BD59-A6C34878D82A}">
                    <a16:rowId xmlns:a16="http://schemas.microsoft.com/office/drawing/2014/main" val="10005"/>
                  </a:ext>
                </a:extLst>
              </a:tr>
            </a:tbl>
          </a:graphicData>
        </a:graphic>
      </p:graphicFrame>
      <p:graphicFrame>
        <p:nvGraphicFramePr>
          <p:cNvPr id="220" name="Google Shape;220;p12"/>
          <p:cNvGraphicFramePr/>
          <p:nvPr/>
        </p:nvGraphicFramePr>
        <p:xfrm>
          <a:off x="3047413" y="2162175"/>
          <a:ext cx="2769725" cy="2309000"/>
        </p:xfrm>
        <a:graphic>
          <a:graphicData uri="http://schemas.openxmlformats.org/drawingml/2006/table">
            <a:tbl>
              <a:tblPr firstRow="1" bandRow="1">
                <a:noFill/>
                <a:tableStyleId>{2C365F41-E488-4C17-811D-A7153DB9FD45}</a:tableStyleId>
              </a:tblPr>
              <a:tblGrid>
                <a:gridCol w="2769725">
                  <a:extLst>
                    <a:ext uri="{9D8B030D-6E8A-4147-A177-3AD203B41FA5}">
                      <a16:colId xmlns:a16="http://schemas.microsoft.com/office/drawing/2014/main" val="20000"/>
                    </a:ext>
                  </a:extLst>
                </a:gridCol>
              </a:tblGrid>
              <a:tr h="278125">
                <a:tc>
                  <a:txBody>
                    <a:bodyPr/>
                    <a:lstStyle/>
                    <a:p>
                      <a:pPr marL="0" marR="0" lvl="0" indent="0" algn="ctr" rtl="0">
                        <a:spcBef>
                          <a:spcPts val="0"/>
                        </a:spcBef>
                        <a:spcAft>
                          <a:spcPts val="0"/>
                        </a:spcAft>
                        <a:buNone/>
                      </a:pPr>
                      <a:r>
                        <a:rPr lang="en-US" sz="1500"/>
                        <a:t>Organization/Institutional Level</a:t>
                      </a:r>
                      <a:endParaRPr sz="1500">
                        <a:solidFill>
                          <a:schemeClr val="dk1"/>
                        </a:solidFill>
                      </a:endParaRPr>
                    </a:p>
                  </a:txBody>
                  <a:tcPr marL="91450" marR="91450" marT="34300" marB="34300"/>
                </a:tc>
                <a:extLst>
                  <a:ext uri="{0D108BD9-81ED-4DB2-BD59-A6C34878D82A}">
                    <a16:rowId xmlns:a16="http://schemas.microsoft.com/office/drawing/2014/main" val="10000"/>
                  </a:ext>
                </a:extLst>
              </a:tr>
              <a:tr h="278125">
                <a:tc>
                  <a:txBody>
                    <a:bodyPr/>
                    <a:lstStyle/>
                    <a:p>
                      <a:pPr marL="0" marR="0" lvl="0" indent="0" algn="l" rtl="0">
                        <a:spcBef>
                          <a:spcPts val="0"/>
                        </a:spcBef>
                        <a:spcAft>
                          <a:spcPts val="0"/>
                        </a:spcAft>
                        <a:buNone/>
                      </a:pPr>
                      <a:r>
                        <a:rPr lang="en-US" sz="1500"/>
                        <a:t>Name or organization </a:t>
                      </a:r>
                      <a:endParaRPr/>
                    </a:p>
                  </a:txBody>
                  <a:tcPr marL="91450" marR="91450" marT="34300" marB="34300"/>
                </a:tc>
                <a:extLst>
                  <a:ext uri="{0D108BD9-81ED-4DB2-BD59-A6C34878D82A}">
                    <a16:rowId xmlns:a16="http://schemas.microsoft.com/office/drawing/2014/main" val="10001"/>
                  </a:ext>
                </a:extLst>
              </a:tr>
              <a:tr h="278125">
                <a:tc>
                  <a:txBody>
                    <a:bodyPr/>
                    <a:lstStyle/>
                    <a:p>
                      <a:pPr marL="0" marR="0" lvl="0" indent="0" algn="l" rtl="0">
                        <a:spcBef>
                          <a:spcPts val="0"/>
                        </a:spcBef>
                        <a:spcAft>
                          <a:spcPts val="0"/>
                        </a:spcAft>
                        <a:buNone/>
                      </a:pPr>
                      <a:r>
                        <a:rPr lang="en-US" sz="1500"/>
                        <a:t>Business cards </a:t>
                      </a:r>
                      <a:endParaRPr/>
                    </a:p>
                  </a:txBody>
                  <a:tcPr marL="91450" marR="91450" marT="34300" marB="34300"/>
                </a:tc>
                <a:extLst>
                  <a:ext uri="{0D108BD9-81ED-4DB2-BD59-A6C34878D82A}">
                    <a16:rowId xmlns:a16="http://schemas.microsoft.com/office/drawing/2014/main" val="10002"/>
                  </a:ext>
                </a:extLst>
              </a:tr>
              <a:tr h="278125">
                <a:tc>
                  <a:txBody>
                    <a:bodyPr/>
                    <a:lstStyle/>
                    <a:p>
                      <a:pPr marL="0" marR="0" lvl="0" indent="0" algn="l" rtl="0">
                        <a:spcBef>
                          <a:spcPts val="0"/>
                        </a:spcBef>
                        <a:spcAft>
                          <a:spcPts val="0"/>
                        </a:spcAft>
                        <a:buNone/>
                      </a:pPr>
                      <a:r>
                        <a:rPr lang="en-US" sz="1500"/>
                        <a:t>Provider language </a:t>
                      </a:r>
                      <a:endParaRPr/>
                    </a:p>
                  </a:txBody>
                  <a:tcPr marL="91450" marR="91450" marT="34300" marB="34300"/>
                </a:tc>
                <a:extLst>
                  <a:ext uri="{0D108BD9-81ED-4DB2-BD59-A6C34878D82A}">
                    <a16:rowId xmlns:a16="http://schemas.microsoft.com/office/drawing/2014/main" val="10003"/>
                  </a:ext>
                </a:extLst>
              </a:tr>
              <a:tr h="278125">
                <a:tc>
                  <a:txBody>
                    <a:bodyPr/>
                    <a:lstStyle/>
                    <a:p>
                      <a:pPr marL="0" marR="0" lvl="0" indent="0" algn="l" rtl="0">
                        <a:spcBef>
                          <a:spcPts val="0"/>
                        </a:spcBef>
                        <a:spcAft>
                          <a:spcPts val="0"/>
                        </a:spcAft>
                        <a:buNone/>
                      </a:pPr>
                      <a:r>
                        <a:rPr lang="en-US" sz="1500"/>
                        <a:t>Environment </a:t>
                      </a:r>
                      <a:endParaRPr/>
                    </a:p>
                  </a:txBody>
                  <a:tcPr marL="91450" marR="91450" marT="34300" marB="34300"/>
                </a:tc>
                <a:extLst>
                  <a:ext uri="{0D108BD9-81ED-4DB2-BD59-A6C34878D82A}">
                    <a16:rowId xmlns:a16="http://schemas.microsoft.com/office/drawing/2014/main" val="10004"/>
                  </a:ext>
                </a:extLst>
              </a:tr>
              <a:tr h="278125">
                <a:tc>
                  <a:txBody>
                    <a:bodyPr/>
                    <a:lstStyle/>
                    <a:p>
                      <a:pPr marL="0" marR="0" lvl="0" indent="0" algn="l" rtl="0">
                        <a:spcBef>
                          <a:spcPts val="0"/>
                        </a:spcBef>
                        <a:spcAft>
                          <a:spcPts val="0"/>
                        </a:spcAft>
                        <a:buNone/>
                      </a:pPr>
                      <a:r>
                        <a:rPr lang="en-US" sz="1500"/>
                        <a:t>POZ magazines </a:t>
                      </a:r>
                      <a:endParaRPr/>
                    </a:p>
                  </a:txBody>
                  <a:tcPr marL="91450" marR="91450" marT="34300" marB="34300"/>
                </a:tc>
                <a:extLst>
                  <a:ext uri="{0D108BD9-81ED-4DB2-BD59-A6C34878D82A}">
                    <a16:rowId xmlns:a16="http://schemas.microsoft.com/office/drawing/2014/main" val="10005"/>
                  </a:ext>
                </a:extLst>
              </a:tr>
              <a:tr h="278125">
                <a:tc>
                  <a:txBody>
                    <a:bodyPr/>
                    <a:lstStyle/>
                    <a:p>
                      <a:pPr marL="0" marR="0" lvl="0" indent="0" algn="l" rtl="0">
                        <a:spcBef>
                          <a:spcPts val="0"/>
                        </a:spcBef>
                        <a:spcAft>
                          <a:spcPts val="0"/>
                        </a:spcAft>
                        <a:buNone/>
                      </a:pPr>
                      <a:r>
                        <a:rPr lang="en-US" sz="1500"/>
                        <a:t>Educational materials </a:t>
                      </a:r>
                      <a:endParaRPr/>
                    </a:p>
                  </a:txBody>
                  <a:tcPr marL="91450" marR="91450" marT="34300" marB="34300"/>
                </a:tc>
                <a:extLst>
                  <a:ext uri="{0D108BD9-81ED-4DB2-BD59-A6C34878D82A}">
                    <a16:rowId xmlns:a16="http://schemas.microsoft.com/office/drawing/2014/main" val="10006"/>
                  </a:ext>
                </a:extLst>
              </a:tr>
            </a:tbl>
          </a:graphicData>
        </a:graphic>
      </p:graphicFrame>
      <p:graphicFrame>
        <p:nvGraphicFramePr>
          <p:cNvPr id="221" name="Google Shape;221;p12"/>
          <p:cNvGraphicFramePr/>
          <p:nvPr/>
        </p:nvGraphicFramePr>
        <p:xfrm>
          <a:off x="6082834" y="1694282"/>
          <a:ext cx="2839450" cy="3028250"/>
        </p:xfrm>
        <a:graphic>
          <a:graphicData uri="http://schemas.openxmlformats.org/drawingml/2006/table">
            <a:tbl>
              <a:tblPr firstRow="1" bandRow="1">
                <a:noFill/>
                <a:tableStyleId>{2C365F41-E488-4C17-811D-A7153DB9FD45}</a:tableStyleId>
              </a:tblPr>
              <a:tblGrid>
                <a:gridCol w="2839450">
                  <a:extLst>
                    <a:ext uri="{9D8B030D-6E8A-4147-A177-3AD203B41FA5}">
                      <a16:colId xmlns:a16="http://schemas.microsoft.com/office/drawing/2014/main" val="20000"/>
                    </a:ext>
                  </a:extLst>
                </a:gridCol>
              </a:tblGrid>
              <a:tr h="351500">
                <a:tc>
                  <a:txBody>
                    <a:bodyPr/>
                    <a:lstStyle/>
                    <a:p>
                      <a:pPr marL="0" marR="0" lvl="0" indent="0" algn="l" rtl="0">
                        <a:spcBef>
                          <a:spcPts val="0"/>
                        </a:spcBef>
                        <a:spcAft>
                          <a:spcPts val="0"/>
                        </a:spcAft>
                        <a:buNone/>
                      </a:pPr>
                      <a:r>
                        <a:rPr lang="en-US" sz="1500" dirty="0"/>
                        <a:t>Societal Level </a:t>
                      </a:r>
                      <a:endParaRPr sz="1500" dirty="0">
                        <a:solidFill>
                          <a:schemeClr val="dk1"/>
                        </a:solidFill>
                      </a:endParaRPr>
                    </a:p>
                  </a:txBody>
                  <a:tcPr marL="91450" marR="91450" marT="34300" marB="34300"/>
                </a:tc>
                <a:extLst>
                  <a:ext uri="{0D108BD9-81ED-4DB2-BD59-A6C34878D82A}">
                    <a16:rowId xmlns:a16="http://schemas.microsoft.com/office/drawing/2014/main" val="10000"/>
                  </a:ext>
                </a:extLst>
              </a:tr>
              <a:tr h="621875">
                <a:tc>
                  <a:txBody>
                    <a:bodyPr/>
                    <a:lstStyle/>
                    <a:p>
                      <a:pPr marL="0" marR="0" lvl="0" indent="0" algn="l" rtl="0">
                        <a:spcBef>
                          <a:spcPts val="0"/>
                        </a:spcBef>
                        <a:spcAft>
                          <a:spcPts val="0"/>
                        </a:spcAft>
                        <a:buNone/>
                      </a:pPr>
                      <a:r>
                        <a:rPr lang="en-US" sz="1500"/>
                        <a:t>Laws, policies, and/or regulations </a:t>
                      </a:r>
                      <a:endParaRPr sz="1500"/>
                    </a:p>
                  </a:txBody>
                  <a:tcPr marL="91450" marR="91450" marT="34300" marB="34300"/>
                </a:tc>
                <a:extLst>
                  <a:ext uri="{0D108BD9-81ED-4DB2-BD59-A6C34878D82A}">
                    <a16:rowId xmlns:a16="http://schemas.microsoft.com/office/drawing/2014/main" val="10001"/>
                  </a:ext>
                </a:extLst>
              </a:tr>
              <a:tr h="621875">
                <a:tc>
                  <a:txBody>
                    <a:bodyPr/>
                    <a:lstStyle/>
                    <a:p>
                      <a:pPr marL="0" marR="0" lvl="0" indent="0" algn="l" rtl="0">
                        <a:spcBef>
                          <a:spcPts val="0"/>
                        </a:spcBef>
                        <a:spcAft>
                          <a:spcPts val="0"/>
                        </a:spcAft>
                        <a:buNone/>
                      </a:pPr>
                      <a:r>
                        <a:rPr lang="en-US" sz="1500" dirty="0"/>
                        <a:t>Social conditions of persons living with HIV/AIDS</a:t>
                      </a:r>
                      <a:endParaRPr sz="1500" dirty="0"/>
                    </a:p>
                  </a:txBody>
                  <a:tcPr marL="91450" marR="91450" marT="34300" marB="34300"/>
                </a:tc>
                <a:extLst>
                  <a:ext uri="{0D108BD9-81ED-4DB2-BD59-A6C34878D82A}">
                    <a16:rowId xmlns:a16="http://schemas.microsoft.com/office/drawing/2014/main" val="10002"/>
                  </a:ext>
                </a:extLst>
              </a:tr>
              <a:tr h="1433000">
                <a:tc>
                  <a:txBody>
                    <a:bodyPr/>
                    <a:lstStyle/>
                    <a:p>
                      <a:pPr marL="0" marR="0" lvl="0" indent="0" algn="l" rtl="0">
                        <a:spcBef>
                          <a:spcPts val="0"/>
                        </a:spcBef>
                        <a:spcAft>
                          <a:spcPts val="0"/>
                        </a:spcAft>
                        <a:buNone/>
                      </a:pPr>
                      <a:r>
                        <a:rPr lang="en-US" sz="1500"/>
                        <a:t>Discrimination in employment, housing, military service, access to health services, social and community programs </a:t>
                      </a:r>
                      <a:endParaRPr sz="1500"/>
                    </a:p>
                  </a:txBody>
                  <a:tcPr marL="91450" marR="91450" marT="34300" marB="34300"/>
                </a:tc>
                <a:extLst>
                  <a:ext uri="{0D108BD9-81ED-4DB2-BD59-A6C34878D82A}">
                    <a16:rowId xmlns:a16="http://schemas.microsoft.com/office/drawing/2014/main" val="10003"/>
                  </a:ext>
                </a:extLst>
              </a:tr>
            </a:tbl>
          </a:graphicData>
        </a:graphic>
      </p:graphicFrame>
      <p:sp>
        <p:nvSpPr>
          <p:cNvPr id="222" name="Google Shape;222;p12"/>
          <p:cNvSpPr/>
          <p:nvPr/>
        </p:nvSpPr>
        <p:spPr>
          <a:xfrm>
            <a:off x="4395509" y="5095574"/>
            <a:ext cx="474849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Arial"/>
                <a:ea typeface="Arial"/>
                <a:cs typeface="Arial"/>
                <a:sym typeface="Arial"/>
              </a:rPr>
              <a:t>Source: </a:t>
            </a:r>
            <a:r>
              <a:rPr lang="en-US" sz="1000" dirty="0" err="1">
                <a:solidFill>
                  <a:schemeClr val="dk1"/>
                </a:solidFill>
                <a:latin typeface="Arial"/>
                <a:ea typeface="Arial"/>
                <a:cs typeface="Arial"/>
                <a:sym typeface="Arial"/>
              </a:rPr>
              <a:t>Tomaszewski</a:t>
            </a:r>
            <a:r>
              <a:rPr lang="en-US" sz="1000" dirty="0">
                <a:solidFill>
                  <a:schemeClr val="dk1"/>
                </a:solidFill>
                <a:latin typeface="Arial"/>
                <a:ea typeface="Arial"/>
                <a:cs typeface="Arial"/>
                <a:sym typeface="Arial"/>
              </a:rPr>
              <a:t>, E. P. (2012). Understanding HIV and AIDS stigma, and discrimination, Human Rights Update. Washington, DC: NASW National Association of Social Workers.</a:t>
            </a:r>
            <a:endParaRPr sz="1000" dirty="0">
              <a:solidFill>
                <a:schemeClr val="dk1"/>
              </a:solidFill>
              <a:latin typeface="Arial"/>
              <a:ea typeface="Arial"/>
              <a:cs typeface="Arial"/>
              <a:sym typeface="Arial"/>
            </a:endParaRPr>
          </a:p>
        </p:txBody>
      </p:sp>
      <p:sp>
        <p:nvSpPr>
          <p:cNvPr id="223" name="Google Shape;223;p12"/>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dirty="0">
                <a:solidFill>
                  <a:schemeClr val="lt1"/>
                </a:solidFill>
                <a:latin typeface="Arial"/>
                <a:ea typeface="Arial"/>
                <a:cs typeface="Arial"/>
                <a:sym typeface="Arial"/>
              </a:rPr>
              <a:t>HIV and Stigma</a:t>
            </a:r>
            <a:endParaRPr sz="2400" dirty="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3"/>
          <p:cNvSpPr txBox="1"/>
          <p:nvPr/>
        </p:nvSpPr>
        <p:spPr>
          <a:xfrm>
            <a:off x="7239000" y="5657850"/>
            <a:ext cx="1905000" cy="3429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None/>
            </a:pPr>
            <a:endParaRPr sz="1050" b="1">
              <a:solidFill>
                <a:srgbClr val="000000"/>
              </a:solidFill>
              <a:latin typeface="Arial"/>
              <a:ea typeface="Arial"/>
              <a:cs typeface="Arial"/>
              <a:sym typeface="Arial"/>
            </a:endParaRPr>
          </a:p>
        </p:txBody>
      </p:sp>
      <p:sp>
        <p:nvSpPr>
          <p:cNvPr id="231" name="Google Shape;231;p13"/>
          <p:cNvSpPr txBox="1"/>
          <p:nvPr/>
        </p:nvSpPr>
        <p:spPr>
          <a:xfrm>
            <a:off x="503047" y="1017370"/>
            <a:ext cx="8212722" cy="114589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Impact of Stigma on Care and Treatment</a:t>
            </a:r>
            <a:endParaRPr/>
          </a:p>
        </p:txBody>
      </p:sp>
      <p:cxnSp>
        <p:nvCxnSpPr>
          <p:cNvPr id="232" name="Google Shape;232;p13"/>
          <p:cNvCxnSpPr/>
          <p:nvPr/>
        </p:nvCxnSpPr>
        <p:spPr>
          <a:xfrm>
            <a:off x="633742" y="4084809"/>
            <a:ext cx="8077200" cy="1191"/>
          </a:xfrm>
          <a:prstGeom prst="straightConnector1">
            <a:avLst/>
          </a:prstGeom>
          <a:noFill/>
          <a:ln w="9525" cap="flat" cmpd="sng">
            <a:solidFill>
              <a:schemeClr val="dk1"/>
            </a:solidFill>
            <a:prstDash val="solid"/>
            <a:round/>
            <a:headEnd type="none" w="med" len="med"/>
            <a:tailEnd type="none" w="med" len="med"/>
          </a:ln>
        </p:spPr>
      </p:cxnSp>
      <p:grpSp>
        <p:nvGrpSpPr>
          <p:cNvPr id="233" name="Google Shape;233;p13"/>
          <p:cNvGrpSpPr/>
          <p:nvPr/>
        </p:nvGrpSpPr>
        <p:grpSpPr>
          <a:xfrm>
            <a:off x="407314" y="2628741"/>
            <a:ext cx="8970624" cy="784470"/>
            <a:chOff x="240" y="1536"/>
            <a:chExt cx="5705" cy="490"/>
          </a:xfrm>
        </p:grpSpPr>
        <p:sp>
          <p:nvSpPr>
            <p:cNvPr id="234" name="Google Shape;234;p13"/>
            <p:cNvSpPr/>
            <p:nvPr/>
          </p:nvSpPr>
          <p:spPr>
            <a:xfrm>
              <a:off x="240" y="1536"/>
              <a:ext cx="192" cy="399"/>
            </a:xfrm>
            <a:prstGeom prst="upArrow">
              <a:avLst>
                <a:gd name="adj1" fmla="val 50000"/>
                <a:gd name="adj2" fmla="val 51953"/>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b="1">
                <a:solidFill>
                  <a:schemeClr val="dk1"/>
                </a:solidFill>
                <a:latin typeface="Arial"/>
                <a:ea typeface="Arial"/>
                <a:cs typeface="Arial"/>
                <a:sym typeface="Arial"/>
              </a:endParaRPr>
            </a:p>
          </p:txBody>
        </p:sp>
        <p:sp>
          <p:nvSpPr>
            <p:cNvPr id="235" name="Google Shape;235;p13"/>
            <p:cNvSpPr txBox="1"/>
            <p:nvPr/>
          </p:nvSpPr>
          <p:spPr>
            <a:xfrm>
              <a:off x="384" y="1680"/>
              <a:ext cx="912" cy="2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Arial"/>
                  <a:ea typeface="Arial"/>
                  <a:cs typeface="Arial"/>
                  <a:sym typeface="Arial"/>
                </a:rPr>
                <a:t>Stigma</a:t>
              </a:r>
              <a:endParaRPr/>
            </a:p>
          </p:txBody>
        </p:sp>
        <p:sp>
          <p:nvSpPr>
            <p:cNvPr id="236" name="Google Shape;236;p13"/>
            <p:cNvSpPr/>
            <p:nvPr/>
          </p:nvSpPr>
          <p:spPr>
            <a:xfrm>
              <a:off x="960" y="1776"/>
              <a:ext cx="192" cy="88"/>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lnTo>
                    <a:pt x="16200" y="0"/>
                  </a:lnTo>
                  <a:close/>
                </a:path>
                <a:path w="21600" h="21600" extrusionOk="0">
                  <a:moveTo>
                    <a:pt x="1350" y="5400"/>
                  </a:moveTo>
                  <a:lnTo>
                    <a:pt x="1350" y="16200"/>
                  </a:lnTo>
                  <a:lnTo>
                    <a:pt x="2700" y="16200"/>
                  </a:lnTo>
                  <a:lnTo>
                    <a:pt x="2700" y="5400"/>
                  </a:lnTo>
                  <a:lnTo>
                    <a:pt x="1350" y="5400"/>
                  </a:lnTo>
                  <a:close/>
                </a:path>
                <a:path w="21600" h="21600" extrusionOk="0">
                  <a:moveTo>
                    <a:pt x="0" y="5400"/>
                  </a:moveTo>
                  <a:lnTo>
                    <a:pt x="0" y="16200"/>
                  </a:lnTo>
                  <a:lnTo>
                    <a:pt x="675" y="16200"/>
                  </a:lnTo>
                  <a:lnTo>
                    <a:pt x="675" y="5400"/>
                  </a:lnTo>
                  <a:lnTo>
                    <a:pt x="0" y="5400"/>
                  </a:lnTo>
                  <a:close/>
                </a:path>
              </a:pathLst>
            </a:cu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7" name="Google Shape;237;p13"/>
            <p:cNvSpPr txBox="1"/>
            <p:nvPr/>
          </p:nvSpPr>
          <p:spPr>
            <a:xfrm>
              <a:off x="1392" y="1680"/>
              <a:ext cx="960" cy="2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Arial"/>
                  <a:ea typeface="Arial"/>
                  <a:cs typeface="Arial"/>
                  <a:sym typeface="Arial"/>
                </a:rPr>
                <a:t>Testing</a:t>
              </a:r>
              <a:endParaRPr/>
            </a:p>
          </p:txBody>
        </p:sp>
        <p:sp>
          <p:nvSpPr>
            <p:cNvPr id="238" name="Google Shape;238;p13"/>
            <p:cNvSpPr/>
            <p:nvPr/>
          </p:nvSpPr>
          <p:spPr>
            <a:xfrm>
              <a:off x="1200" y="1536"/>
              <a:ext cx="192" cy="406"/>
            </a:xfrm>
            <a:prstGeom prst="downArrow">
              <a:avLst>
                <a:gd name="adj1" fmla="val 50000"/>
                <a:gd name="adj2" fmla="val 52865"/>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b="1">
                <a:solidFill>
                  <a:schemeClr val="dk1"/>
                </a:solidFill>
                <a:latin typeface="Arial"/>
                <a:ea typeface="Arial"/>
                <a:cs typeface="Arial"/>
                <a:sym typeface="Arial"/>
              </a:endParaRPr>
            </a:p>
          </p:txBody>
        </p:sp>
        <p:sp>
          <p:nvSpPr>
            <p:cNvPr id="239" name="Google Shape;239;p13"/>
            <p:cNvSpPr txBox="1"/>
            <p:nvPr/>
          </p:nvSpPr>
          <p:spPr>
            <a:xfrm>
              <a:off x="2448" y="1536"/>
              <a:ext cx="860" cy="4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dirty="0">
                  <a:solidFill>
                    <a:schemeClr val="dk1"/>
                  </a:solidFill>
                  <a:latin typeface="Arial"/>
                  <a:ea typeface="Arial"/>
                  <a:cs typeface="Arial"/>
                  <a:sym typeface="Arial"/>
                </a:rPr>
                <a:t>People With HIV know status</a:t>
              </a:r>
              <a:endParaRPr dirty="0"/>
            </a:p>
          </p:txBody>
        </p:sp>
        <p:sp>
          <p:nvSpPr>
            <p:cNvPr id="240" name="Google Shape;240;p13"/>
            <p:cNvSpPr/>
            <p:nvPr/>
          </p:nvSpPr>
          <p:spPr>
            <a:xfrm>
              <a:off x="2256" y="1584"/>
              <a:ext cx="192" cy="369"/>
            </a:xfrm>
            <a:prstGeom prst="downArrow">
              <a:avLst>
                <a:gd name="adj1" fmla="val 50000"/>
                <a:gd name="adj2" fmla="val 4804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b="1">
                <a:solidFill>
                  <a:schemeClr val="dk1"/>
                </a:solidFill>
                <a:latin typeface="Arial"/>
                <a:ea typeface="Arial"/>
                <a:cs typeface="Arial"/>
                <a:sym typeface="Arial"/>
              </a:endParaRPr>
            </a:p>
          </p:txBody>
        </p:sp>
        <p:sp>
          <p:nvSpPr>
            <p:cNvPr id="241" name="Google Shape;241;p13"/>
            <p:cNvSpPr/>
            <p:nvPr/>
          </p:nvSpPr>
          <p:spPr>
            <a:xfrm>
              <a:off x="3554" y="1584"/>
              <a:ext cx="192" cy="369"/>
            </a:xfrm>
            <a:prstGeom prst="downArrow">
              <a:avLst>
                <a:gd name="adj1" fmla="val 50000"/>
                <a:gd name="adj2" fmla="val 4804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b="1">
                <a:solidFill>
                  <a:schemeClr val="dk1"/>
                </a:solidFill>
                <a:latin typeface="Arial"/>
                <a:ea typeface="Arial"/>
                <a:cs typeface="Arial"/>
                <a:sym typeface="Arial"/>
              </a:endParaRPr>
            </a:p>
          </p:txBody>
        </p:sp>
        <p:sp>
          <p:nvSpPr>
            <p:cNvPr id="242" name="Google Shape;242;p13"/>
            <p:cNvSpPr txBox="1"/>
            <p:nvPr/>
          </p:nvSpPr>
          <p:spPr>
            <a:xfrm>
              <a:off x="3794" y="1536"/>
              <a:ext cx="960" cy="4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Arial"/>
                  <a:ea typeface="Arial"/>
                  <a:cs typeface="Arial"/>
                  <a:sym typeface="Arial"/>
                </a:rPr>
                <a:t>Disclosure </a:t>
              </a:r>
              <a:br>
                <a:rPr lang="en-US" sz="1500" b="1">
                  <a:solidFill>
                    <a:schemeClr val="dk1"/>
                  </a:solidFill>
                  <a:latin typeface="Arial"/>
                  <a:ea typeface="Arial"/>
                  <a:cs typeface="Arial"/>
                  <a:sym typeface="Arial"/>
                </a:rPr>
              </a:br>
              <a:r>
                <a:rPr lang="en-US" sz="1500" b="1">
                  <a:solidFill>
                    <a:schemeClr val="dk1"/>
                  </a:solidFill>
                  <a:latin typeface="Arial"/>
                  <a:ea typeface="Arial"/>
                  <a:cs typeface="Arial"/>
                  <a:sym typeface="Arial"/>
                </a:rPr>
                <a:t>&amp; Quality </a:t>
              </a:r>
              <a:br>
                <a:rPr lang="en-US" sz="1500" b="1">
                  <a:solidFill>
                    <a:schemeClr val="dk1"/>
                  </a:solidFill>
                  <a:latin typeface="Arial"/>
                  <a:ea typeface="Arial"/>
                  <a:cs typeface="Arial"/>
                  <a:sym typeface="Arial"/>
                </a:rPr>
              </a:br>
              <a:r>
                <a:rPr lang="en-US" sz="1500" b="1">
                  <a:solidFill>
                    <a:schemeClr val="dk1"/>
                  </a:solidFill>
                  <a:latin typeface="Arial"/>
                  <a:ea typeface="Arial"/>
                  <a:cs typeface="Arial"/>
                  <a:sym typeface="Arial"/>
                </a:rPr>
                <a:t>of Life</a:t>
              </a:r>
              <a:endParaRPr/>
            </a:p>
          </p:txBody>
        </p:sp>
        <p:sp>
          <p:nvSpPr>
            <p:cNvPr id="243" name="Google Shape;243;p13"/>
            <p:cNvSpPr/>
            <p:nvPr/>
          </p:nvSpPr>
          <p:spPr>
            <a:xfrm>
              <a:off x="4802" y="1584"/>
              <a:ext cx="192" cy="369"/>
            </a:xfrm>
            <a:prstGeom prst="upArrow">
              <a:avLst>
                <a:gd name="adj1" fmla="val 50000"/>
                <a:gd name="adj2" fmla="val 4804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b="1">
                <a:solidFill>
                  <a:schemeClr val="dk1"/>
                </a:solidFill>
                <a:latin typeface="Arial"/>
                <a:ea typeface="Arial"/>
                <a:cs typeface="Arial"/>
                <a:sym typeface="Arial"/>
              </a:endParaRPr>
            </a:p>
          </p:txBody>
        </p:sp>
        <p:sp>
          <p:nvSpPr>
            <p:cNvPr id="244" name="Google Shape;244;p13"/>
            <p:cNvSpPr txBox="1"/>
            <p:nvPr/>
          </p:nvSpPr>
          <p:spPr>
            <a:xfrm>
              <a:off x="4994" y="1584"/>
              <a:ext cx="951" cy="2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Arial"/>
                  <a:ea typeface="Arial"/>
                  <a:cs typeface="Arial"/>
                  <a:sym typeface="Arial"/>
                </a:rPr>
                <a:t>New Infections</a:t>
              </a:r>
              <a:endParaRPr/>
            </a:p>
          </p:txBody>
        </p:sp>
        <p:sp>
          <p:nvSpPr>
            <p:cNvPr id="245" name="Google Shape;245;p13"/>
            <p:cNvSpPr/>
            <p:nvPr/>
          </p:nvSpPr>
          <p:spPr>
            <a:xfrm>
              <a:off x="2016" y="1776"/>
              <a:ext cx="192" cy="88"/>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lnTo>
                    <a:pt x="16200" y="0"/>
                  </a:lnTo>
                  <a:close/>
                </a:path>
                <a:path w="21600" h="21600" extrusionOk="0">
                  <a:moveTo>
                    <a:pt x="1350" y="5400"/>
                  </a:moveTo>
                  <a:lnTo>
                    <a:pt x="1350" y="16200"/>
                  </a:lnTo>
                  <a:lnTo>
                    <a:pt x="2700" y="16200"/>
                  </a:lnTo>
                  <a:lnTo>
                    <a:pt x="2700" y="5400"/>
                  </a:lnTo>
                  <a:lnTo>
                    <a:pt x="1350" y="5400"/>
                  </a:lnTo>
                  <a:close/>
                </a:path>
                <a:path w="21600" h="21600" extrusionOk="0">
                  <a:moveTo>
                    <a:pt x="0" y="5400"/>
                  </a:moveTo>
                  <a:lnTo>
                    <a:pt x="0" y="16200"/>
                  </a:lnTo>
                  <a:lnTo>
                    <a:pt x="675" y="16200"/>
                  </a:lnTo>
                  <a:lnTo>
                    <a:pt x="675" y="5400"/>
                  </a:lnTo>
                  <a:lnTo>
                    <a:pt x="0" y="5400"/>
                  </a:lnTo>
                  <a:close/>
                </a:path>
              </a:pathLst>
            </a:cu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6" name="Google Shape;246;p13"/>
            <p:cNvSpPr/>
            <p:nvPr/>
          </p:nvSpPr>
          <p:spPr>
            <a:xfrm>
              <a:off x="3240" y="1776"/>
              <a:ext cx="192" cy="88"/>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lnTo>
                    <a:pt x="16200" y="0"/>
                  </a:lnTo>
                  <a:close/>
                </a:path>
                <a:path w="21600" h="21600" extrusionOk="0">
                  <a:moveTo>
                    <a:pt x="1350" y="5400"/>
                  </a:moveTo>
                  <a:lnTo>
                    <a:pt x="1350" y="16200"/>
                  </a:lnTo>
                  <a:lnTo>
                    <a:pt x="2700" y="16200"/>
                  </a:lnTo>
                  <a:lnTo>
                    <a:pt x="2700" y="5400"/>
                  </a:lnTo>
                  <a:lnTo>
                    <a:pt x="1350" y="5400"/>
                  </a:lnTo>
                  <a:close/>
                </a:path>
                <a:path w="21600" h="21600" extrusionOk="0">
                  <a:moveTo>
                    <a:pt x="0" y="5400"/>
                  </a:moveTo>
                  <a:lnTo>
                    <a:pt x="0" y="16200"/>
                  </a:lnTo>
                  <a:lnTo>
                    <a:pt x="675" y="16200"/>
                  </a:lnTo>
                  <a:lnTo>
                    <a:pt x="675" y="5400"/>
                  </a:lnTo>
                  <a:lnTo>
                    <a:pt x="0" y="5400"/>
                  </a:lnTo>
                  <a:close/>
                </a:path>
              </a:pathLst>
            </a:cu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 name="Google Shape;247;p13"/>
            <p:cNvSpPr/>
            <p:nvPr/>
          </p:nvSpPr>
          <p:spPr>
            <a:xfrm>
              <a:off x="4562" y="1776"/>
              <a:ext cx="192" cy="88"/>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lnTo>
                    <a:pt x="16200" y="0"/>
                  </a:lnTo>
                  <a:close/>
                </a:path>
                <a:path w="21600" h="21600" extrusionOk="0">
                  <a:moveTo>
                    <a:pt x="1350" y="5400"/>
                  </a:moveTo>
                  <a:lnTo>
                    <a:pt x="1350" y="16200"/>
                  </a:lnTo>
                  <a:lnTo>
                    <a:pt x="2700" y="16200"/>
                  </a:lnTo>
                  <a:lnTo>
                    <a:pt x="2700" y="5400"/>
                  </a:lnTo>
                  <a:lnTo>
                    <a:pt x="1350" y="5400"/>
                  </a:lnTo>
                  <a:close/>
                </a:path>
                <a:path w="21600" h="21600" extrusionOk="0">
                  <a:moveTo>
                    <a:pt x="0" y="5400"/>
                  </a:moveTo>
                  <a:lnTo>
                    <a:pt x="0" y="16200"/>
                  </a:lnTo>
                  <a:lnTo>
                    <a:pt x="675" y="16200"/>
                  </a:lnTo>
                  <a:lnTo>
                    <a:pt x="675" y="5400"/>
                  </a:lnTo>
                  <a:lnTo>
                    <a:pt x="0" y="5400"/>
                  </a:lnTo>
                  <a:close/>
                </a:path>
              </a:pathLst>
            </a:cu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248" name="Google Shape;248;p13"/>
          <p:cNvGrpSpPr/>
          <p:nvPr/>
        </p:nvGrpSpPr>
        <p:grpSpPr>
          <a:xfrm>
            <a:off x="381001" y="4522744"/>
            <a:ext cx="8969638" cy="784558"/>
            <a:chOff x="240" y="2736"/>
            <a:chExt cx="5702" cy="478"/>
          </a:xfrm>
        </p:grpSpPr>
        <p:sp>
          <p:nvSpPr>
            <p:cNvPr id="249" name="Google Shape;249;p13"/>
            <p:cNvSpPr/>
            <p:nvPr/>
          </p:nvSpPr>
          <p:spPr>
            <a:xfrm>
              <a:off x="1200" y="2736"/>
              <a:ext cx="192" cy="399"/>
            </a:xfrm>
            <a:prstGeom prst="upArrow">
              <a:avLst>
                <a:gd name="adj1" fmla="val 50000"/>
                <a:gd name="adj2" fmla="val 51953"/>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b="1">
                <a:solidFill>
                  <a:schemeClr val="dk1"/>
                </a:solidFill>
                <a:latin typeface="Arial"/>
                <a:ea typeface="Arial"/>
                <a:cs typeface="Arial"/>
                <a:sym typeface="Arial"/>
              </a:endParaRPr>
            </a:p>
          </p:txBody>
        </p:sp>
        <p:sp>
          <p:nvSpPr>
            <p:cNvPr id="250" name="Google Shape;250;p13"/>
            <p:cNvSpPr txBox="1"/>
            <p:nvPr/>
          </p:nvSpPr>
          <p:spPr>
            <a:xfrm>
              <a:off x="384" y="2880"/>
              <a:ext cx="912" cy="1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Arial"/>
                  <a:ea typeface="Arial"/>
                  <a:cs typeface="Arial"/>
                  <a:sym typeface="Arial"/>
                </a:rPr>
                <a:t>Stigma</a:t>
              </a:r>
              <a:endParaRPr/>
            </a:p>
          </p:txBody>
        </p:sp>
        <p:sp>
          <p:nvSpPr>
            <p:cNvPr id="251" name="Google Shape;251;p13"/>
            <p:cNvSpPr/>
            <p:nvPr/>
          </p:nvSpPr>
          <p:spPr>
            <a:xfrm>
              <a:off x="960" y="2976"/>
              <a:ext cx="192" cy="88"/>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lnTo>
                    <a:pt x="16200" y="0"/>
                  </a:lnTo>
                  <a:close/>
                </a:path>
                <a:path w="21600" h="21600" extrusionOk="0">
                  <a:moveTo>
                    <a:pt x="1350" y="5400"/>
                  </a:moveTo>
                  <a:lnTo>
                    <a:pt x="1350" y="16200"/>
                  </a:lnTo>
                  <a:lnTo>
                    <a:pt x="2700" y="16200"/>
                  </a:lnTo>
                  <a:lnTo>
                    <a:pt x="2700" y="5400"/>
                  </a:lnTo>
                  <a:lnTo>
                    <a:pt x="1350" y="5400"/>
                  </a:lnTo>
                  <a:close/>
                </a:path>
                <a:path w="21600" h="21600" extrusionOk="0">
                  <a:moveTo>
                    <a:pt x="0" y="5400"/>
                  </a:moveTo>
                  <a:lnTo>
                    <a:pt x="0" y="16200"/>
                  </a:lnTo>
                  <a:lnTo>
                    <a:pt x="675" y="16200"/>
                  </a:lnTo>
                  <a:lnTo>
                    <a:pt x="675" y="5400"/>
                  </a:lnTo>
                  <a:lnTo>
                    <a:pt x="0" y="5400"/>
                  </a:lnTo>
                  <a:close/>
                </a:path>
              </a:pathLst>
            </a:cu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 name="Google Shape;252;p13"/>
            <p:cNvSpPr txBox="1"/>
            <p:nvPr/>
          </p:nvSpPr>
          <p:spPr>
            <a:xfrm>
              <a:off x="1392" y="2880"/>
              <a:ext cx="960" cy="1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Arial"/>
                  <a:ea typeface="Arial"/>
                  <a:cs typeface="Arial"/>
                  <a:sym typeface="Arial"/>
                </a:rPr>
                <a:t>Testing</a:t>
              </a:r>
              <a:endParaRPr/>
            </a:p>
          </p:txBody>
        </p:sp>
        <p:sp>
          <p:nvSpPr>
            <p:cNvPr id="253" name="Google Shape;253;p13"/>
            <p:cNvSpPr/>
            <p:nvPr/>
          </p:nvSpPr>
          <p:spPr>
            <a:xfrm>
              <a:off x="240" y="2736"/>
              <a:ext cx="192" cy="406"/>
            </a:xfrm>
            <a:prstGeom prst="downArrow">
              <a:avLst>
                <a:gd name="adj1" fmla="val 50000"/>
                <a:gd name="adj2" fmla="val 52865"/>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b="1">
                <a:solidFill>
                  <a:schemeClr val="dk1"/>
                </a:solidFill>
                <a:latin typeface="Arial"/>
                <a:ea typeface="Arial"/>
                <a:cs typeface="Arial"/>
                <a:sym typeface="Arial"/>
              </a:endParaRPr>
            </a:p>
          </p:txBody>
        </p:sp>
        <p:sp>
          <p:nvSpPr>
            <p:cNvPr id="254" name="Google Shape;254;p13"/>
            <p:cNvSpPr txBox="1"/>
            <p:nvPr/>
          </p:nvSpPr>
          <p:spPr>
            <a:xfrm>
              <a:off x="2448" y="2736"/>
              <a:ext cx="858" cy="4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dirty="0">
                  <a:solidFill>
                    <a:schemeClr val="dk1"/>
                  </a:solidFill>
                  <a:latin typeface="Arial"/>
                  <a:ea typeface="Arial"/>
                  <a:cs typeface="Arial"/>
                  <a:sym typeface="Arial"/>
                </a:rPr>
                <a:t>People With HIV know status</a:t>
              </a:r>
              <a:endParaRPr dirty="0"/>
            </a:p>
          </p:txBody>
        </p:sp>
        <p:sp>
          <p:nvSpPr>
            <p:cNvPr id="255" name="Google Shape;255;p13"/>
            <p:cNvSpPr/>
            <p:nvPr/>
          </p:nvSpPr>
          <p:spPr>
            <a:xfrm>
              <a:off x="4789" y="2784"/>
              <a:ext cx="192" cy="369"/>
            </a:xfrm>
            <a:prstGeom prst="downArrow">
              <a:avLst>
                <a:gd name="adj1" fmla="val 50000"/>
                <a:gd name="adj2" fmla="val 4804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b="1">
                <a:solidFill>
                  <a:schemeClr val="dk1"/>
                </a:solidFill>
                <a:latin typeface="Arial"/>
                <a:ea typeface="Arial"/>
                <a:cs typeface="Arial"/>
                <a:sym typeface="Arial"/>
              </a:endParaRPr>
            </a:p>
          </p:txBody>
        </p:sp>
        <p:sp>
          <p:nvSpPr>
            <p:cNvPr id="256" name="Google Shape;256;p13"/>
            <p:cNvSpPr txBox="1"/>
            <p:nvPr/>
          </p:nvSpPr>
          <p:spPr>
            <a:xfrm>
              <a:off x="3733" y="2736"/>
              <a:ext cx="960" cy="4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Arial"/>
                  <a:ea typeface="Arial"/>
                  <a:cs typeface="Arial"/>
                  <a:sym typeface="Arial"/>
                </a:rPr>
                <a:t>Disclosure </a:t>
              </a:r>
              <a:br>
                <a:rPr lang="en-US" sz="1500" b="1">
                  <a:solidFill>
                    <a:schemeClr val="dk1"/>
                  </a:solidFill>
                  <a:latin typeface="Arial"/>
                  <a:ea typeface="Arial"/>
                  <a:cs typeface="Arial"/>
                  <a:sym typeface="Arial"/>
                </a:rPr>
              </a:br>
              <a:r>
                <a:rPr lang="en-US" sz="1500" b="1">
                  <a:solidFill>
                    <a:schemeClr val="dk1"/>
                  </a:solidFill>
                  <a:latin typeface="Arial"/>
                  <a:ea typeface="Arial"/>
                  <a:cs typeface="Arial"/>
                  <a:sym typeface="Arial"/>
                </a:rPr>
                <a:t>&amp; Quality </a:t>
              </a:r>
              <a:br>
                <a:rPr lang="en-US" sz="1500" b="1">
                  <a:solidFill>
                    <a:schemeClr val="dk1"/>
                  </a:solidFill>
                  <a:latin typeface="Arial"/>
                  <a:ea typeface="Arial"/>
                  <a:cs typeface="Arial"/>
                  <a:sym typeface="Arial"/>
                </a:rPr>
              </a:br>
              <a:r>
                <a:rPr lang="en-US" sz="1500" b="1">
                  <a:solidFill>
                    <a:schemeClr val="dk1"/>
                  </a:solidFill>
                  <a:latin typeface="Arial"/>
                  <a:ea typeface="Arial"/>
                  <a:cs typeface="Arial"/>
                  <a:sym typeface="Arial"/>
                </a:rPr>
                <a:t>of Life</a:t>
              </a:r>
              <a:endParaRPr/>
            </a:p>
          </p:txBody>
        </p:sp>
        <p:sp>
          <p:nvSpPr>
            <p:cNvPr id="257" name="Google Shape;257;p13"/>
            <p:cNvSpPr txBox="1"/>
            <p:nvPr/>
          </p:nvSpPr>
          <p:spPr>
            <a:xfrm>
              <a:off x="4981" y="2784"/>
              <a:ext cx="961" cy="1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Arial"/>
                  <a:ea typeface="Arial"/>
                  <a:cs typeface="Arial"/>
                  <a:sym typeface="Arial"/>
                </a:rPr>
                <a:t>New Infections</a:t>
              </a:r>
              <a:endParaRPr/>
            </a:p>
          </p:txBody>
        </p:sp>
        <p:sp>
          <p:nvSpPr>
            <p:cNvPr id="258" name="Google Shape;258;p13"/>
            <p:cNvSpPr/>
            <p:nvPr/>
          </p:nvSpPr>
          <p:spPr>
            <a:xfrm>
              <a:off x="2016" y="2976"/>
              <a:ext cx="192" cy="88"/>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lnTo>
                    <a:pt x="16200" y="0"/>
                  </a:lnTo>
                  <a:close/>
                </a:path>
                <a:path w="21600" h="21600" extrusionOk="0">
                  <a:moveTo>
                    <a:pt x="1350" y="5400"/>
                  </a:moveTo>
                  <a:lnTo>
                    <a:pt x="1350" y="16200"/>
                  </a:lnTo>
                  <a:lnTo>
                    <a:pt x="2700" y="16200"/>
                  </a:lnTo>
                  <a:lnTo>
                    <a:pt x="2700" y="5400"/>
                  </a:lnTo>
                  <a:lnTo>
                    <a:pt x="1350" y="5400"/>
                  </a:lnTo>
                  <a:close/>
                </a:path>
                <a:path w="21600" h="21600" extrusionOk="0">
                  <a:moveTo>
                    <a:pt x="0" y="5400"/>
                  </a:moveTo>
                  <a:lnTo>
                    <a:pt x="0" y="16200"/>
                  </a:lnTo>
                  <a:lnTo>
                    <a:pt x="675" y="16200"/>
                  </a:lnTo>
                  <a:lnTo>
                    <a:pt x="675" y="5400"/>
                  </a:lnTo>
                  <a:lnTo>
                    <a:pt x="0" y="5400"/>
                  </a:lnTo>
                  <a:close/>
                </a:path>
              </a:pathLst>
            </a:cu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9" name="Google Shape;259;p13"/>
            <p:cNvSpPr/>
            <p:nvPr/>
          </p:nvSpPr>
          <p:spPr>
            <a:xfrm>
              <a:off x="3253" y="2976"/>
              <a:ext cx="192" cy="88"/>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lnTo>
                    <a:pt x="16200" y="0"/>
                  </a:lnTo>
                  <a:close/>
                </a:path>
                <a:path w="21600" h="21600" extrusionOk="0">
                  <a:moveTo>
                    <a:pt x="1350" y="5400"/>
                  </a:moveTo>
                  <a:lnTo>
                    <a:pt x="1350" y="16200"/>
                  </a:lnTo>
                  <a:lnTo>
                    <a:pt x="2700" y="16200"/>
                  </a:lnTo>
                  <a:lnTo>
                    <a:pt x="2700" y="5400"/>
                  </a:lnTo>
                  <a:lnTo>
                    <a:pt x="1350" y="5400"/>
                  </a:lnTo>
                  <a:close/>
                </a:path>
                <a:path w="21600" h="21600" extrusionOk="0">
                  <a:moveTo>
                    <a:pt x="0" y="5400"/>
                  </a:moveTo>
                  <a:lnTo>
                    <a:pt x="0" y="16200"/>
                  </a:lnTo>
                  <a:lnTo>
                    <a:pt x="675" y="16200"/>
                  </a:lnTo>
                  <a:lnTo>
                    <a:pt x="675" y="5400"/>
                  </a:lnTo>
                  <a:lnTo>
                    <a:pt x="0" y="5400"/>
                  </a:lnTo>
                  <a:close/>
                </a:path>
              </a:pathLst>
            </a:cu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0" name="Google Shape;260;p13"/>
            <p:cNvSpPr/>
            <p:nvPr/>
          </p:nvSpPr>
          <p:spPr>
            <a:xfrm>
              <a:off x="4549" y="2976"/>
              <a:ext cx="192" cy="88"/>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lnTo>
                    <a:pt x="16200" y="0"/>
                  </a:lnTo>
                  <a:close/>
                </a:path>
                <a:path w="21600" h="21600" extrusionOk="0">
                  <a:moveTo>
                    <a:pt x="1350" y="5400"/>
                  </a:moveTo>
                  <a:lnTo>
                    <a:pt x="1350" y="16200"/>
                  </a:lnTo>
                  <a:lnTo>
                    <a:pt x="2700" y="16200"/>
                  </a:lnTo>
                  <a:lnTo>
                    <a:pt x="2700" y="5400"/>
                  </a:lnTo>
                  <a:lnTo>
                    <a:pt x="1350" y="5400"/>
                  </a:lnTo>
                  <a:close/>
                </a:path>
                <a:path w="21600" h="21600" extrusionOk="0">
                  <a:moveTo>
                    <a:pt x="0" y="5400"/>
                  </a:moveTo>
                  <a:lnTo>
                    <a:pt x="0" y="16200"/>
                  </a:lnTo>
                  <a:lnTo>
                    <a:pt x="675" y="16200"/>
                  </a:lnTo>
                  <a:lnTo>
                    <a:pt x="675" y="5400"/>
                  </a:lnTo>
                  <a:lnTo>
                    <a:pt x="0" y="5400"/>
                  </a:lnTo>
                  <a:close/>
                </a:path>
              </a:pathLst>
            </a:cu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1" name="Google Shape;261;p13"/>
            <p:cNvSpPr/>
            <p:nvPr/>
          </p:nvSpPr>
          <p:spPr>
            <a:xfrm>
              <a:off x="2256" y="2736"/>
              <a:ext cx="192" cy="369"/>
            </a:xfrm>
            <a:prstGeom prst="upArrow">
              <a:avLst>
                <a:gd name="adj1" fmla="val 50000"/>
                <a:gd name="adj2" fmla="val 4804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b="1">
                <a:solidFill>
                  <a:schemeClr val="dk1"/>
                </a:solidFill>
                <a:latin typeface="Arial"/>
                <a:ea typeface="Arial"/>
                <a:cs typeface="Arial"/>
                <a:sym typeface="Arial"/>
              </a:endParaRPr>
            </a:p>
          </p:txBody>
        </p:sp>
        <p:sp>
          <p:nvSpPr>
            <p:cNvPr id="262" name="Google Shape;262;p13"/>
            <p:cNvSpPr/>
            <p:nvPr/>
          </p:nvSpPr>
          <p:spPr>
            <a:xfrm>
              <a:off x="3541" y="2736"/>
              <a:ext cx="192" cy="369"/>
            </a:xfrm>
            <a:prstGeom prst="upArrow">
              <a:avLst>
                <a:gd name="adj1" fmla="val 50000"/>
                <a:gd name="adj2" fmla="val 4804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b="1">
                <a:solidFill>
                  <a:schemeClr val="dk1"/>
                </a:solidFill>
                <a:latin typeface="Arial"/>
                <a:ea typeface="Arial"/>
                <a:cs typeface="Arial"/>
                <a:sym typeface="Arial"/>
              </a:endParaRPr>
            </a:p>
          </p:txBody>
        </p:sp>
      </p:grpSp>
      <p:sp>
        <p:nvSpPr>
          <p:cNvPr id="263" name="Google Shape;263;p13"/>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dirty="0">
                <a:solidFill>
                  <a:schemeClr val="lt1"/>
                </a:solidFill>
                <a:latin typeface="Arial"/>
                <a:ea typeface="Arial"/>
                <a:cs typeface="Arial"/>
                <a:sym typeface="Arial"/>
              </a:rPr>
              <a:t>HIV and Stigma</a:t>
            </a:r>
            <a:endParaRPr sz="2400" dirty="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4"/>
          <p:cNvSpPr txBox="1">
            <a:spLocks noGrp="1"/>
          </p:cNvSpPr>
          <p:nvPr>
            <p:ph type="body" idx="1"/>
          </p:nvPr>
        </p:nvSpPr>
        <p:spPr>
          <a:xfrm>
            <a:off x="890584" y="2535134"/>
            <a:ext cx="2618452" cy="464474"/>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300"/>
              <a:buNone/>
            </a:pPr>
            <a:r>
              <a:rPr lang="en-US" sz="3300" b="1">
                <a:latin typeface="Arial"/>
                <a:ea typeface="Arial"/>
                <a:cs typeface="Arial"/>
                <a:sym typeface="Arial"/>
              </a:rPr>
              <a:t>Infected</a:t>
            </a:r>
            <a:endParaRPr/>
          </a:p>
        </p:txBody>
      </p:sp>
      <p:sp>
        <p:nvSpPr>
          <p:cNvPr id="270" name="Google Shape;270;p14"/>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dirty="0">
                <a:solidFill>
                  <a:schemeClr val="lt1"/>
                </a:solidFill>
                <a:latin typeface="Arial"/>
                <a:ea typeface="Arial"/>
                <a:cs typeface="Arial"/>
                <a:sym typeface="Arial"/>
              </a:rPr>
              <a:t>HIV and Stigma</a:t>
            </a:r>
            <a:endParaRPr sz="2400" dirty="0">
              <a:solidFill>
                <a:schemeClr val="lt1"/>
              </a:solidFill>
              <a:latin typeface="Arial"/>
              <a:ea typeface="Arial"/>
              <a:cs typeface="Arial"/>
              <a:sym typeface="Arial"/>
            </a:endParaRPr>
          </a:p>
        </p:txBody>
      </p:sp>
      <p:sp>
        <p:nvSpPr>
          <p:cNvPr id="271" name="Google Shape;271;p1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Self Talk</a:t>
            </a:r>
            <a:endParaRPr>
              <a:latin typeface="Arial"/>
              <a:ea typeface="Arial"/>
              <a:cs typeface="Arial"/>
              <a:sym typeface="Arial"/>
            </a:endParaRPr>
          </a:p>
        </p:txBody>
      </p:sp>
      <p:pic>
        <p:nvPicPr>
          <p:cNvPr id="272" name="Google Shape;272;p14"/>
          <p:cNvPicPr preferRelativeResize="0"/>
          <p:nvPr/>
        </p:nvPicPr>
        <p:blipFill rotWithShape="1">
          <a:blip r:embed="rId3">
            <a:alphaModFix/>
          </a:blip>
          <a:srcRect/>
          <a:stretch/>
        </p:blipFill>
        <p:spPr>
          <a:xfrm>
            <a:off x="4175760" y="1521023"/>
            <a:ext cx="3916680" cy="39166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5"/>
          <p:cNvSpPr txBox="1">
            <a:spLocks noGrp="1"/>
          </p:cNvSpPr>
          <p:nvPr>
            <p:ph type="title"/>
          </p:nvPr>
        </p:nvSpPr>
        <p:spPr>
          <a:xfrm>
            <a:off x="304800" y="952577"/>
            <a:ext cx="3550920" cy="121834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3200">
                <a:latin typeface="Arial"/>
                <a:ea typeface="Arial"/>
                <a:cs typeface="Arial"/>
                <a:sym typeface="Arial"/>
              </a:rPr>
              <a:t>Microaggressions</a:t>
            </a:r>
            <a:endParaRPr/>
          </a:p>
        </p:txBody>
      </p:sp>
      <p:sp>
        <p:nvSpPr>
          <p:cNvPr id="279" name="Google Shape;279;p15"/>
          <p:cNvSpPr txBox="1">
            <a:spLocks noGrp="1"/>
          </p:cNvSpPr>
          <p:nvPr>
            <p:ph type="body" idx="1"/>
          </p:nvPr>
        </p:nvSpPr>
        <p:spPr>
          <a:xfrm>
            <a:off x="411480" y="1926077"/>
            <a:ext cx="8564879" cy="3587539"/>
          </a:xfrm>
          <a:prstGeom prst="rect">
            <a:avLst/>
          </a:prstGeom>
          <a:noFill/>
          <a:ln w="9525" cap="flat" cmpd="sng">
            <a:solidFill>
              <a:srgbClr val="B2B2B2"/>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C00000"/>
              </a:buClr>
              <a:buSzPts val="3052"/>
              <a:buNone/>
            </a:pPr>
            <a:r>
              <a:rPr lang="en-US" sz="3052">
                <a:latin typeface="Arial"/>
                <a:ea typeface="Arial"/>
                <a:cs typeface="Arial"/>
                <a:sym typeface="Arial"/>
              </a:rPr>
              <a:t>The everyday verbal, nonverbal, and environmental slights, snubs, or insults, whether intentional or unintentional, that communicate hostile, derogatory, or negative messages to target persons based solely upon their marginalized group membership. </a:t>
            </a:r>
            <a:endParaRPr sz="3052">
              <a:latin typeface="Arial"/>
              <a:ea typeface="Arial"/>
              <a:cs typeface="Arial"/>
              <a:sym typeface="Arial"/>
            </a:endParaRPr>
          </a:p>
          <a:p>
            <a:pPr marL="0" lvl="0" indent="0" algn="l" rtl="0">
              <a:lnSpc>
                <a:spcPct val="80000"/>
              </a:lnSpc>
              <a:spcBef>
                <a:spcPts val="740"/>
              </a:spcBef>
              <a:spcAft>
                <a:spcPts val="0"/>
              </a:spcAft>
              <a:buClr>
                <a:srgbClr val="C00000"/>
              </a:buClr>
              <a:buSzPts val="3700"/>
              <a:buNone/>
            </a:pPr>
            <a:endParaRPr sz="3700">
              <a:latin typeface="Arial"/>
              <a:ea typeface="Arial"/>
              <a:cs typeface="Arial"/>
              <a:sym typeface="Arial"/>
            </a:endParaRPr>
          </a:p>
          <a:p>
            <a:pPr marL="0" lvl="0" indent="0" algn="l" rtl="0">
              <a:lnSpc>
                <a:spcPct val="80000"/>
              </a:lnSpc>
              <a:spcBef>
                <a:spcPts val="407"/>
              </a:spcBef>
              <a:spcAft>
                <a:spcPts val="0"/>
              </a:spcAft>
              <a:buSzPts val="2035"/>
              <a:buNone/>
            </a:pPr>
            <a:r>
              <a:rPr lang="en-US" sz="2035">
                <a:latin typeface="Arial"/>
                <a:ea typeface="Arial"/>
                <a:cs typeface="Arial"/>
                <a:sym typeface="Arial"/>
              </a:rPr>
              <a:t>Diversity in the Classroom, UCLA Diversity &amp; Faculty Development, 2014.</a:t>
            </a:r>
            <a:endParaRPr sz="2035">
              <a:latin typeface="Arial"/>
              <a:ea typeface="Arial"/>
              <a:cs typeface="Arial"/>
              <a:sym typeface="Arial"/>
            </a:endParaRPr>
          </a:p>
        </p:txBody>
      </p:sp>
      <p:sp>
        <p:nvSpPr>
          <p:cNvPr id="280" name="Google Shape;280;p15"/>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dirty="0">
                <a:solidFill>
                  <a:schemeClr val="lt1"/>
                </a:solidFill>
                <a:latin typeface="Arial"/>
                <a:ea typeface="Arial"/>
                <a:cs typeface="Arial"/>
                <a:sym typeface="Arial"/>
              </a:rPr>
              <a:t>HIV and Stigma</a:t>
            </a:r>
            <a:endParaRPr sz="2400" dirty="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6"/>
          <p:cNvSpPr txBox="1">
            <a:spLocks noGrp="1"/>
          </p:cNvSpPr>
          <p:nvPr>
            <p:ph type="body" idx="1"/>
          </p:nvPr>
        </p:nvSpPr>
        <p:spPr>
          <a:xfrm>
            <a:off x="469106" y="1517516"/>
            <a:ext cx="4104482" cy="33489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400"/>
              <a:buNone/>
            </a:pPr>
            <a:r>
              <a:rPr lang="en-US">
                <a:latin typeface="Arial"/>
                <a:ea typeface="Arial"/>
                <a:cs typeface="Arial"/>
                <a:sym typeface="Arial"/>
              </a:rPr>
              <a:t>Examples</a:t>
            </a:r>
            <a:endParaRPr/>
          </a:p>
        </p:txBody>
      </p:sp>
      <p:sp>
        <p:nvSpPr>
          <p:cNvPr id="287" name="Google Shape;287;p16"/>
          <p:cNvSpPr txBox="1">
            <a:spLocks noGrp="1"/>
          </p:cNvSpPr>
          <p:nvPr>
            <p:ph type="body" idx="2"/>
          </p:nvPr>
        </p:nvSpPr>
        <p:spPr>
          <a:xfrm>
            <a:off x="254001" y="2081719"/>
            <a:ext cx="4085039" cy="341778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C00000"/>
              </a:buClr>
              <a:buSzPts val="2400"/>
              <a:buChar char="▪"/>
            </a:pPr>
            <a:r>
              <a:rPr lang="en-US">
                <a:latin typeface="Arial"/>
                <a:ea typeface="Arial"/>
                <a:cs typeface="Arial"/>
                <a:sym typeface="Arial"/>
              </a:rPr>
              <a:t>Where are you from?</a:t>
            </a:r>
            <a:endParaRPr/>
          </a:p>
          <a:p>
            <a:pPr marL="342900" lvl="0" indent="-304800" algn="l" rtl="0">
              <a:spcBef>
                <a:spcPts val="120"/>
              </a:spcBef>
              <a:spcAft>
                <a:spcPts val="0"/>
              </a:spcAft>
              <a:buClr>
                <a:srgbClr val="C00000"/>
              </a:buClr>
              <a:buSzPts val="600"/>
              <a:buNone/>
            </a:pPr>
            <a:endParaRPr sz="600">
              <a:latin typeface="Arial"/>
              <a:ea typeface="Arial"/>
              <a:cs typeface="Arial"/>
              <a:sym typeface="Arial"/>
            </a:endParaRPr>
          </a:p>
          <a:p>
            <a:pPr marL="342900" lvl="0" indent="-342900" algn="l" rtl="0">
              <a:spcBef>
                <a:spcPts val="480"/>
              </a:spcBef>
              <a:spcAft>
                <a:spcPts val="0"/>
              </a:spcAft>
              <a:buClr>
                <a:srgbClr val="C00000"/>
              </a:buClr>
              <a:buSzPts val="2400"/>
              <a:buChar char="▪"/>
            </a:pPr>
            <a:r>
              <a:rPr lang="en-US">
                <a:latin typeface="Arial"/>
                <a:ea typeface="Arial"/>
                <a:cs typeface="Arial"/>
                <a:sym typeface="Arial"/>
              </a:rPr>
              <a:t>You speak English very well.</a:t>
            </a:r>
            <a:endParaRPr/>
          </a:p>
          <a:p>
            <a:pPr marL="342900" lvl="0" indent="-304800" algn="l" rtl="0">
              <a:spcBef>
                <a:spcPts val="120"/>
              </a:spcBef>
              <a:spcAft>
                <a:spcPts val="0"/>
              </a:spcAft>
              <a:buClr>
                <a:srgbClr val="C00000"/>
              </a:buClr>
              <a:buSzPts val="600"/>
              <a:buNone/>
            </a:pPr>
            <a:endParaRPr sz="600">
              <a:latin typeface="Arial"/>
              <a:ea typeface="Arial"/>
              <a:cs typeface="Arial"/>
              <a:sym typeface="Arial"/>
            </a:endParaRPr>
          </a:p>
          <a:p>
            <a:pPr marL="342900" lvl="0" indent="-342900" algn="l" rtl="0">
              <a:spcBef>
                <a:spcPts val="480"/>
              </a:spcBef>
              <a:spcAft>
                <a:spcPts val="0"/>
              </a:spcAft>
              <a:buClr>
                <a:srgbClr val="C00000"/>
              </a:buClr>
              <a:buSzPts val="2400"/>
              <a:buChar char="▪"/>
            </a:pPr>
            <a:r>
              <a:rPr lang="en-US">
                <a:latin typeface="Arial"/>
                <a:ea typeface="Arial"/>
                <a:cs typeface="Arial"/>
                <a:sym typeface="Arial"/>
              </a:rPr>
              <a:t>You are a credit to your race.</a:t>
            </a:r>
            <a:endParaRPr/>
          </a:p>
          <a:p>
            <a:pPr marL="342900" lvl="0" indent="-257175" algn="l" rtl="0">
              <a:spcBef>
                <a:spcPts val="270"/>
              </a:spcBef>
              <a:spcAft>
                <a:spcPts val="0"/>
              </a:spcAft>
              <a:buClr>
                <a:srgbClr val="C00000"/>
              </a:buClr>
              <a:buSzPts val="1350"/>
              <a:buNone/>
            </a:pPr>
            <a:endParaRPr sz="1350">
              <a:latin typeface="Arial"/>
              <a:ea typeface="Arial"/>
              <a:cs typeface="Arial"/>
              <a:sym typeface="Arial"/>
            </a:endParaRPr>
          </a:p>
          <a:p>
            <a:pPr marL="342900" lvl="0" indent="-342900" algn="l" rtl="0">
              <a:spcBef>
                <a:spcPts val="480"/>
              </a:spcBef>
              <a:spcAft>
                <a:spcPts val="0"/>
              </a:spcAft>
              <a:buClr>
                <a:srgbClr val="C00000"/>
              </a:buClr>
              <a:buSzPts val="2400"/>
              <a:buChar char="▪"/>
            </a:pPr>
            <a:r>
              <a:rPr lang="en-US">
                <a:latin typeface="Arial"/>
                <a:ea typeface="Arial"/>
                <a:cs typeface="Arial"/>
                <a:sym typeface="Arial"/>
              </a:rPr>
              <a:t>When I look at you I don’t see color</a:t>
            </a:r>
            <a:endParaRPr/>
          </a:p>
          <a:p>
            <a:pPr marL="342900" lvl="0" indent="-190500" algn="l" rtl="0">
              <a:spcBef>
                <a:spcPts val="480"/>
              </a:spcBef>
              <a:spcAft>
                <a:spcPts val="0"/>
              </a:spcAft>
              <a:buSzPts val="2400"/>
              <a:buNone/>
            </a:pPr>
            <a:endParaRPr/>
          </a:p>
          <a:p>
            <a:pPr marL="342900" lvl="0" indent="-190500" algn="l" rtl="0">
              <a:spcBef>
                <a:spcPts val="480"/>
              </a:spcBef>
              <a:spcAft>
                <a:spcPts val="0"/>
              </a:spcAft>
              <a:buSzPts val="2400"/>
              <a:buNone/>
            </a:pPr>
            <a:endParaRPr/>
          </a:p>
        </p:txBody>
      </p:sp>
      <p:sp>
        <p:nvSpPr>
          <p:cNvPr id="288" name="Google Shape;288;p16"/>
          <p:cNvSpPr txBox="1">
            <a:spLocks noGrp="1"/>
          </p:cNvSpPr>
          <p:nvPr>
            <p:ph type="body" idx="3"/>
          </p:nvPr>
        </p:nvSpPr>
        <p:spPr>
          <a:xfrm>
            <a:off x="4889500" y="1482926"/>
            <a:ext cx="3887391" cy="33489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000"/>
              <a:buNone/>
            </a:pPr>
            <a:r>
              <a:rPr lang="en-US" sz="2000">
                <a:latin typeface="Arial"/>
                <a:ea typeface="Arial"/>
                <a:cs typeface="Arial"/>
                <a:sym typeface="Arial"/>
              </a:rPr>
              <a:t>Message (intended or not)</a:t>
            </a:r>
            <a:endParaRPr sz="2000">
              <a:latin typeface="Arial"/>
              <a:ea typeface="Arial"/>
              <a:cs typeface="Arial"/>
              <a:sym typeface="Arial"/>
            </a:endParaRPr>
          </a:p>
        </p:txBody>
      </p:sp>
      <p:sp>
        <p:nvSpPr>
          <p:cNvPr id="289" name="Google Shape;289;p16"/>
          <p:cNvSpPr txBox="1">
            <a:spLocks noGrp="1"/>
          </p:cNvSpPr>
          <p:nvPr>
            <p:ph type="body" idx="4"/>
          </p:nvPr>
        </p:nvSpPr>
        <p:spPr>
          <a:xfrm>
            <a:off x="4889500" y="1817821"/>
            <a:ext cx="3627042" cy="368168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00000"/>
              </a:buClr>
              <a:buSzPts val="2000"/>
              <a:buChar char="▪"/>
            </a:pPr>
            <a:r>
              <a:rPr lang="en-US" sz="2000">
                <a:latin typeface="Arial"/>
                <a:ea typeface="Arial"/>
                <a:cs typeface="Arial"/>
                <a:sym typeface="Arial"/>
              </a:rPr>
              <a:t>You are not a true American</a:t>
            </a:r>
            <a:endParaRPr/>
          </a:p>
          <a:p>
            <a:pPr marL="342900" lvl="0" indent="-342900" algn="l" rtl="0">
              <a:spcBef>
                <a:spcPts val="400"/>
              </a:spcBef>
              <a:spcAft>
                <a:spcPts val="0"/>
              </a:spcAft>
              <a:buClr>
                <a:srgbClr val="C00000"/>
              </a:buClr>
              <a:buSzPts val="2000"/>
              <a:buChar char="▪"/>
            </a:pPr>
            <a:r>
              <a:rPr lang="en-US" sz="2000">
                <a:latin typeface="Arial"/>
                <a:ea typeface="Arial"/>
                <a:cs typeface="Arial"/>
                <a:sym typeface="Arial"/>
              </a:rPr>
              <a:t>You are a foreigner in your own country</a:t>
            </a:r>
            <a:endParaRPr/>
          </a:p>
          <a:p>
            <a:pPr marL="342900" lvl="0" indent="-342900" algn="l" rtl="0">
              <a:spcBef>
                <a:spcPts val="400"/>
              </a:spcBef>
              <a:spcAft>
                <a:spcPts val="0"/>
              </a:spcAft>
              <a:buClr>
                <a:srgbClr val="C00000"/>
              </a:buClr>
              <a:buSzPts val="2000"/>
              <a:buChar char="▪"/>
            </a:pPr>
            <a:r>
              <a:rPr lang="en-US" sz="2000">
                <a:latin typeface="Arial"/>
                <a:ea typeface="Arial"/>
                <a:cs typeface="Arial"/>
                <a:sym typeface="Arial"/>
              </a:rPr>
              <a:t>People of color are generally not as intelligent as whites</a:t>
            </a:r>
            <a:endParaRPr/>
          </a:p>
          <a:p>
            <a:pPr marL="342900" lvl="0" indent="-342900" algn="l" rtl="0">
              <a:spcBef>
                <a:spcPts val="400"/>
              </a:spcBef>
              <a:spcAft>
                <a:spcPts val="0"/>
              </a:spcAft>
              <a:buClr>
                <a:srgbClr val="C00000"/>
              </a:buClr>
              <a:buSzPts val="2000"/>
              <a:buChar char="▪"/>
            </a:pPr>
            <a:r>
              <a:rPr lang="en-US" sz="2000">
                <a:latin typeface="Arial"/>
                <a:ea typeface="Arial"/>
                <a:cs typeface="Arial"/>
                <a:sym typeface="Arial"/>
              </a:rPr>
              <a:t>Denying the significance of a person of color’s racial/ethnic experience and history</a:t>
            </a:r>
            <a:endParaRPr/>
          </a:p>
        </p:txBody>
      </p:sp>
      <p:sp>
        <p:nvSpPr>
          <p:cNvPr id="290" name="Google Shape;290;p16"/>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dirty="0">
                <a:solidFill>
                  <a:schemeClr val="lt1"/>
                </a:solidFill>
                <a:latin typeface="Arial"/>
                <a:ea typeface="Arial"/>
                <a:cs typeface="Arial"/>
                <a:sym typeface="Arial"/>
              </a:rPr>
              <a:t>HIV and Stigma</a:t>
            </a:r>
            <a:endParaRPr sz="2400" dirty="0">
              <a:solidFill>
                <a:schemeClr val="lt1"/>
              </a:solidFill>
              <a:latin typeface="Arial"/>
              <a:ea typeface="Arial"/>
              <a:cs typeface="Arial"/>
              <a:sym typeface="Arial"/>
            </a:endParaRPr>
          </a:p>
        </p:txBody>
      </p:sp>
      <p:sp>
        <p:nvSpPr>
          <p:cNvPr id="291" name="Google Shape;291;p16"/>
          <p:cNvSpPr txBox="1">
            <a:spLocks noGrp="1"/>
          </p:cNvSpPr>
          <p:nvPr>
            <p:ph type="title"/>
          </p:nvPr>
        </p:nvSpPr>
        <p:spPr>
          <a:xfrm>
            <a:off x="630238" y="731838"/>
            <a:ext cx="7886700" cy="78567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Microaggressions</a:t>
            </a:r>
            <a:endParaRPr>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7"/>
          <p:cNvSpPr txBox="1">
            <a:spLocks noGrp="1"/>
          </p:cNvSpPr>
          <p:nvPr>
            <p:ph type="title"/>
          </p:nvPr>
        </p:nvSpPr>
        <p:spPr>
          <a:xfrm>
            <a:off x="495300" y="781294"/>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Examples of Microaggressions</a:t>
            </a:r>
            <a:endParaRPr/>
          </a:p>
        </p:txBody>
      </p:sp>
      <p:sp>
        <p:nvSpPr>
          <p:cNvPr id="298" name="Google Shape;298;p17"/>
          <p:cNvSpPr txBox="1">
            <a:spLocks noGrp="1"/>
          </p:cNvSpPr>
          <p:nvPr>
            <p:ph type="body" idx="1"/>
          </p:nvPr>
        </p:nvSpPr>
        <p:spPr>
          <a:xfrm>
            <a:off x="495300" y="1688433"/>
            <a:ext cx="8008620" cy="4280567"/>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2800"/>
              <a:buChar char="▪"/>
            </a:pPr>
            <a:r>
              <a:rPr lang="en-US" sz="2800" dirty="0">
                <a:latin typeface="Arial"/>
                <a:ea typeface="Arial"/>
                <a:cs typeface="Arial"/>
                <a:sym typeface="Arial"/>
              </a:rPr>
              <a:t>“You really look great! I could barely tell you were transgender.” </a:t>
            </a:r>
            <a:endParaRPr dirty="0"/>
          </a:p>
          <a:p>
            <a:pPr marL="342900" lvl="0" indent="-165100" algn="l" rtl="0">
              <a:spcBef>
                <a:spcPts val="0"/>
              </a:spcBef>
              <a:spcAft>
                <a:spcPts val="0"/>
              </a:spcAft>
              <a:buClr>
                <a:srgbClr val="C00000"/>
              </a:buClr>
              <a:buSzPts val="2800"/>
              <a:buNone/>
            </a:pPr>
            <a:endParaRPr sz="2800" dirty="0">
              <a:latin typeface="Arial"/>
              <a:ea typeface="Arial"/>
              <a:cs typeface="Arial"/>
              <a:sym typeface="Arial"/>
            </a:endParaRPr>
          </a:p>
          <a:p>
            <a:pPr marL="342900" lvl="0" indent="-342900" algn="l" rtl="0">
              <a:spcBef>
                <a:spcPts val="0"/>
              </a:spcBef>
              <a:spcAft>
                <a:spcPts val="0"/>
              </a:spcAft>
              <a:buClr>
                <a:srgbClr val="C00000"/>
              </a:buClr>
              <a:buSzPts val="2800"/>
              <a:buChar char="▪"/>
            </a:pPr>
            <a:r>
              <a:rPr lang="en-US" sz="2800" dirty="0">
                <a:latin typeface="Arial"/>
                <a:ea typeface="Arial"/>
                <a:cs typeface="Arial"/>
                <a:sym typeface="Arial"/>
              </a:rPr>
              <a:t>“You don't look like you have HIV at all!” </a:t>
            </a:r>
            <a:endParaRPr dirty="0"/>
          </a:p>
          <a:p>
            <a:pPr marL="342900" lvl="0" indent="-165100" algn="l" rtl="0">
              <a:spcBef>
                <a:spcPts val="0"/>
              </a:spcBef>
              <a:spcAft>
                <a:spcPts val="0"/>
              </a:spcAft>
              <a:buClr>
                <a:srgbClr val="C00000"/>
              </a:buClr>
              <a:buSzPts val="2800"/>
              <a:buNone/>
            </a:pPr>
            <a:endParaRPr sz="2800" dirty="0">
              <a:latin typeface="Arial"/>
              <a:ea typeface="Arial"/>
              <a:cs typeface="Arial"/>
              <a:sym typeface="Arial"/>
            </a:endParaRPr>
          </a:p>
          <a:p>
            <a:pPr marL="342900" lvl="0" indent="-342900" algn="l" rtl="0">
              <a:spcBef>
                <a:spcPts val="0"/>
              </a:spcBef>
              <a:spcAft>
                <a:spcPts val="0"/>
              </a:spcAft>
              <a:buClr>
                <a:srgbClr val="C00000"/>
              </a:buClr>
              <a:buSzPts val="2800"/>
              <a:buChar char="▪"/>
            </a:pPr>
            <a:r>
              <a:rPr lang="en-US" sz="2800" dirty="0">
                <a:latin typeface="Arial"/>
                <a:ea typeface="Arial"/>
                <a:cs typeface="Arial"/>
                <a:sym typeface="Arial"/>
              </a:rPr>
              <a:t>“I forgot you were gay. You act so straight.”</a:t>
            </a:r>
            <a:endParaRPr dirty="0"/>
          </a:p>
          <a:p>
            <a:pPr marL="342900" lvl="0" indent="-190500" algn="l" rtl="0">
              <a:spcBef>
                <a:spcPts val="0"/>
              </a:spcBef>
              <a:spcAft>
                <a:spcPts val="0"/>
              </a:spcAft>
              <a:buSzPts val="2400"/>
              <a:buNone/>
            </a:pPr>
            <a:endParaRPr dirty="0"/>
          </a:p>
        </p:txBody>
      </p:sp>
      <p:sp>
        <p:nvSpPr>
          <p:cNvPr id="299" name="Google Shape;299;p17"/>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dirty="0">
                <a:solidFill>
                  <a:schemeClr val="lt1"/>
                </a:solidFill>
                <a:latin typeface="Arial"/>
                <a:ea typeface="Arial"/>
                <a:cs typeface="Arial"/>
                <a:sym typeface="Arial"/>
              </a:rPr>
              <a:t>HIV and Stigma</a:t>
            </a:r>
            <a:endParaRPr sz="2400" dirty="0">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8"/>
          <p:cNvSpPr txBox="1">
            <a:spLocks noGrp="1"/>
          </p:cNvSpPr>
          <p:nvPr>
            <p:ph type="title"/>
          </p:nvPr>
        </p:nvSpPr>
        <p:spPr>
          <a:xfrm>
            <a:off x="457200" y="312933"/>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800"/>
              <a:buFont typeface="Arial"/>
              <a:buNone/>
            </a:pPr>
            <a:r>
              <a:rPr lang="en-US" cap="none" dirty="0">
                <a:solidFill>
                  <a:schemeClr val="lt1"/>
                </a:solidFill>
                <a:latin typeface="Arial"/>
                <a:ea typeface="Arial"/>
                <a:cs typeface="Arial"/>
                <a:sym typeface="Arial"/>
              </a:rPr>
              <a:t>History of HIV-Related Language </a:t>
            </a:r>
            <a:endParaRPr b="1" cap="none" dirty="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9"/>
          <p:cNvSpPr txBox="1">
            <a:spLocks noGrp="1"/>
          </p:cNvSpPr>
          <p:nvPr>
            <p:ph type="title"/>
          </p:nvPr>
        </p:nvSpPr>
        <p:spPr>
          <a:xfrm>
            <a:off x="472350" y="694698"/>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b="1">
                <a:latin typeface="Arial"/>
                <a:ea typeface="Arial"/>
                <a:cs typeface="Arial"/>
                <a:sym typeface="Arial"/>
              </a:rPr>
              <a:t>Terminology</a:t>
            </a:r>
            <a:r>
              <a:rPr lang="en-US" b="1"/>
              <a:t> </a:t>
            </a:r>
            <a:endParaRPr/>
          </a:p>
        </p:txBody>
      </p:sp>
      <p:sp>
        <p:nvSpPr>
          <p:cNvPr id="311" name="Google Shape;311;p19"/>
          <p:cNvSpPr txBox="1">
            <a:spLocks noGrp="1"/>
          </p:cNvSpPr>
          <p:nvPr>
            <p:ph type="body" idx="1"/>
          </p:nvPr>
        </p:nvSpPr>
        <p:spPr>
          <a:xfrm>
            <a:off x="791308" y="1637898"/>
            <a:ext cx="6907067" cy="3926323"/>
          </a:xfrm>
          <a:prstGeom prst="rect">
            <a:avLst/>
          </a:prstGeom>
          <a:noFill/>
          <a:ln>
            <a:noFill/>
          </a:ln>
        </p:spPr>
        <p:txBody>
          <a:bodyPr spcFirstLastPara="1" wrap="square" lIns="91425" tIns="0" rIns="91425" bIns="0" anchor="t" anchorCtr="0">
            <a:normAutofit/>
          </a:bodyPr>
          <a:lstStyle/>
          <a:p>
            <a:pPr marL="342900" lvl="0" indent="-342900" algn="just" rtl="0">
              <a:lnSpc>
                <a:spcPct val="90000"/>
              </a:lnSpc>
              <a:spcBef>
                <a:spcPts val="0"/>
              </a:spcBef>
              <a:spcAft>
                <a:spcPts val="0"/>
              </a:spcAft>
              <a:buClr>
                <a:srgbClr val="C00000"/>
              </a:buClr>
              <a:buSzPts val="2220"/>
              <a:buChar char="▪"/>
            </a:pPr>
            <a:r>
              <a:rPr lang="en-US" sz="2220" dirty="0">
                <a:latin typeface="Arial"/>
                <a:ea typeface="Arial"/>
                <a:cs typeface="Arial"/>
                <a:sym typeface="Arial"/>
              </a:rPr>
              <a:t>GRID (Gay Related Immune Deficiency)  </a:t>
            </a:r>
            <a:endParaRPr dirty="0"/>
          </a:p>
          <a:p>
            <a:pPr marL="342900" lvl="0" indent="-201930" algn="just" rtl="0">
              <a:lnSpc>
                <a:spcPct val="90000"/>
              </a:lnSpc>
              <a:spcBef>
                <a:spcPts val="0"/>
              </a:spcBef>
              <a:spcAft>
                <a:spcPts val="0"/>
              </a:spcAft>
              <a:buClr>
                <a:srgbClr val="C00000"/>
              </a:buClr>
              <a:buSzPts val="2220"/>
              <a:buNone/>
            </a:pPr>
            <a:endParaRPr sz="2220" b="1" dirty="0">
              <a:latin typeface="Arial"/>
              <a:ea typeface="Arial"/>
              <a:cs typeface="Arial"/>
              <a:sym typeface="Arial"/>
            </a:endParaRPr>
          </a:p>
          <a:p>
            <a:pPr marL="342900" lvl="0" indent="-342900" algn="just" rtl="0">
              <a:lnSpc>
                <a:spcPct val="90000"/>
              </a:lnSpc>
              <a:spcBef>
                <a:spcPts val="0"/>
              </a:spcBef>
              <a:spcAft>
                <a:spcPts val="0"/>
              </a:spcAft>
              <a:buClr>
                <a:srgbClr val="C00000"/>
              </a:buClr>
              <a:buSzPts val="2220"/>
              <a:buChar char="▪"/>
            </a:pPr>
            <a:r>
              <a:rPr lang="en-US" sz="2220" dirty="0">
                <a:latin typeface="Arial"/>
                <a:ea typeface="Arial"/>
                <a:cs typeface="Arial"/>
                <a:sym typeface="Arial"/>
              </a:rPr>
              <a:t>AIDS (Acquired Immunodeficiency Syndrome) </a:t>
            </a:r>
            <a:endParaRPr dirty="0"/>
          </a:p>
          <a:p>
            <a:pPr marL="342900" lvl="0" indent="-201930" algn="just" rtl="0">
              <a:lnSpc>
                <a:spcPct val="90000"/>
              </a:lnSpc>
              <a:spcBef>
                <a:spcPts val="0"/>
              </a:spcBef>
              <a:spcAft>
                <a:spcPts val="0"/>
              </a:spcAft>
              <a:buClr>
                <a:srgbClr val="C00000"/>
              </a:buClr>
              <a:buSzPts val="2220"/>
              <a:buNone/>
            </a:pPr>
            <a:endParaRPr sz="2220" dirty="0">
              <a:latin typeface="Arial"/>
              <a:ea typeface="Arial"/>
              <a:cs typeface="Arial"/>
              <a:sym typeface="Arial"/>
            </a:endParaRPr>
          </a:p>
          <a:p>
            <a:pPr marL="342900" lvl="0" indent="-342900" algn="just" rtl="0">
              <a:lnSpc>
                <a:spcPct val="90000"/>
              </a:lnSpc>
              <a:spcBef>
                <a:spcPts val="0"/>
              </a:spcBef>
              <a:spcAft>
                <a:spcPts val="0"/>
              </a:spcAft>
              <a:buClr>
                <a:srgbClr val="C00000"/>
              </a:buClr>
              <a:buSzPts val="2220"/>
              <a:buChar char="▪"/>
            </a:pPr>
            <a:r>
              <a:rPr lang="en-US" sz="2220" dirty="0">
                <a:latin typeface="Arial"/>
                <a:ea typeface="Arial"/>
                <a:cs typeface="Arial"/>
                <a:sym typeface="Arial"/>
              </a:rPr>
              <a:t>ARC (AIDS-Related Complex) </a:t>
            </a:r>
            <a:endParaRPr dirty="0"/>
          </a:p>
          <a:p>
            <a:pPr marL="342900" lvl="0" indent="-201930" algn="just" rtl="0">
              <a:lnSpc>
                <a:spcPct val="90000"/>
              </a:lnSpc>
              <a:spcBef>
                <a:spcPts val="0"/>
              </a:spcBef>
              <a:spcAft>
                <a:spcPts val="0"/>
              </a:spcAft>
              <a:buClr>
                <a:srgbClr val="C00000"/>
              </a:buClr>
              <a:buSzPts val="2220"/>
              <a:buNone/>
            </a:pPr>
            <a:endParaRPr sz="2220" dirty="0">
              <a:latin typeface="Arial"/>
              <a:ea typeface="Arial"/>
              <a:cs typeface="Arial"/>
              <a:sym typeface="Arial"/>
            </a:endParaRPr>
          </a:p>
          <a:p>
            <a:pPr marL="342900" lvl="0" indent="-342900" algn="just" rtl="0">
              <a:lnSpc>
                <a:spcPct val="90000"/>
              </a:lnSpc>
              <a:spcBef>
                <a:spcPts val="0"/>
              </a:spcBef>
              <a:spcAft>
                <a:spcPts val="0"/>
              </a:spcAft>
              <a:buClr>
                <a:srgbClr val="C00000"/>
              </a:buClr>
              <a:buSzPts val="2220"/>
              <a:buChar char="▪"/>
            </a:pPr>
            <a:r>
              <a:rPr lang="en-US" sz="2220" dirty="0">
                <a:latin typeface="Arial"/>
                <a:ea typeface="Arial"/>
                <a:cs typeface="Arial"/>
                <a:sym typeface="Arial"/>
              </a:rPr>
              <a:t>Full-Blown AIDS</a:t>
            </a:r>
            <a:endParaRPr dirty="0"/>
          </a:p>
          <a:p>
            <a:pPr marL="342900" lvl="0" indent="-201930" algn="just" rtl="0">
              <a:lnSpc>
                <a:spcPct val="90000"/>
              </a:lnSpc>
              <a:spcBef>
                <a:spcPts val="0"/>
              </a:spcBef>
              <a:spcAft>
                <a:spcPts val="0"/>
              </a:spcAft>
              <a:buClr>
                <a:srgbClr val="C00000"/>
              </a:buClr>
              <a:buSzPts val="2220"/>
              <a:buNone/>
            </a:pPr>
            <a:endParaRPr sz="2220" dirty="0">
              <a:latin typeface="Arial"/>
              <a:ea typeface="Arial"/>
              <a:cs typeface="Arial"/>
              <a:sym typeface="Arial"/>
            </a:endParaRPr>
          </a:p>
          <a:p>
            <a:pPr marL="342900" lvl="0" indent="-342900" algn="just" rtl="0">
              <a:lnSpc>
                <a:spcPct val="90000"/>
              </a:lnSpc>
              <a:spcBef>
                <a:spcPts val="0"/>
              </a:spcBef>
              <a:spcAft>
                <a:spcPts val="0"/>
              </a:spcAft>
              <a:buClr>
                <a:srgbClr val="C00000"/>
              </a:buClr>
              <a:buSzPts val="2220"/>
              <a:buChar char="▪"/>
            </a:pPr>
            <a:r>
              <a:rPr lang="en-US" sz="2220" dirty="0">
                <a:latin typeface="Arial"/>
                <a:ea typeface="Arial"/>
                <a:cs typeface="Arial"/>
                <a:sym typeface="Arial"/>
              </a:rPr>
              <a:t>HIV (Human Immunodeficiency Virus)</a:t>
            </a:r>
            <a:endParaRPr dirty="0"/>
          </a:p>
          <a:p>
            <a:pPr marL="342900" lvl="0" indent="-201930" algn="just" rtl="0">
              <a:lnSpc>
                <a:spcPct val="90000"/>
              </a:lnSpc>
              <a:spcBef>
                <a:spcPts val="0"/>
              </a:spcBef>
              <a:spcAft>
                <a:spcPts val="0"/>
              </a:spcAft>
              <a:buClr>
                <a:srgbClr val="C00000"/>
              </a:buClr>
              <a:buSzPts val="2220"/>
              <a:buNone/>
            </a:pPr>
            <a:endParaRPr sz="2220" dirty="0">
              <a:latin typeface="Arial"/>
              <a:ea typeface="Arial"/>
              <a:cs typeface="Arial"/>
              <a:sym typeface="Arial"/>
            </a:endParaRPr>
          </a:p>
          <a:p>
            <a:pPr marL="342900" lvl="0" indent="-342900" algn="just" rtl="0">
              <a:lnSpc>
                <a:spcPct val="90000"/>
              </a:lnSpc>
              <a:spcBef>
                <a:spcPts val="0"/>
              </a:spcBef>
              <a:spcAft>
                <a:spcPts val="0"/>
              </a:spcAft>
              <a:buClr>
                <a:srgbClr val="C00000"/>
              </a:buClr>
              <a:buSzPts val="2220"/>
              <a:buChar char="▪"/>
            </a:pPr>
            <a:r>
              <a:rPr lang="en-US" sz="2220" dirty="0">
                <a:latin typeface="Arial"/>
                <a:ea typeface="Arial"/>
                <a:cs typeface="Arial"/>
                <a:sym typeface="Arial"/>
              </a:rPr>
              <a:t>Late Stage HIV, End Stage HIV, or Stage 3 (US) or Stage 4 (World Health Organization (WHO))</a:t>
            </a:r>
            <a:endParaRPr sz="2220" dirty="0">
              <a:latin typeface="Arial"/>
              <a:ea typeface="Arial"/>
              <a:cs typeface="Arial"/>
              <a:sym typeface="Arial"/>
            </a:endParaRPr>
          </a:p>
          <a:p>
            <a:pPr marL="342900" lvl="0" indent="-201930" algn="just" rtl="0">
              <a:lnSpc>
                <a:spcPct val="90000"/>
              </a:lnSpc>
              <a:spcBef>
                <a:spcPts val="0"/>
              </a:spcBef>
              <a:spcAft>
                <a:spcPts val="0"/>
              </a:spcAft>
              <a:buSzPts val="2220"/>
              <a:buNone/>
            </a:pPr>
            <a:endParaRPr sz="2220" b="1" dirty="0"/>
          </a:p>
        </p:txBody>
      </p:sp>
      <p:sp>
        <p:nvSpPr>
          <p:cNvPr id="312" name="Google Shape;312;p19"/>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dirty="0">
                <a:solidFill>
                  <a:schemeClr val="lt1"/>
                </a:solidFill>
                <a:latin typeface="Arial"/>
                <a:ea typeface="Arial"/>
                <a:cs typeface="Arial"/>
                <a:sym typeface="Arial"/>
              </a:rPr>
              <a:t>HIV and Stigma</a:t>
            </a:r>
            <a:endParaRPr sz="2400" dirty="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Objectives</a:t>
            </a:r>
            <a:endParaRPr/>
          </a:p>
        </p:txBody>
      </p:sp>
      <p:sp>
        <p:nvSpPr>
          <p:cNvPr id="133" name="Google Shape;133;p2"/>
          <p:cNvSpPr txBox="1">
            <a:spLocks noGrp="1"/>
          </p:cNvSpPr>
          <p:nvPr>
            <p:ph type="body" idx="1"/>
          </p:nvPr>
        </p:nvSpPr>
        <p:spPr>
          <a:xfrm>
            <a:off x="457200" y="1521023"/>
            <a:ext cx="8229600" cy="3994874"/>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C00000"/>
              </a:buClr>
              <a:buSzPts val="2220"/>
              <a:buNone/>
            </a:pPr>
            <a:r>
              <a:rPr lang="en-US" sz="2220" dirty="0"/>
              <a:t>At the end of this unit participants will be able to: </a:t>
            </a:r>
            <a:endParaRPr dirty="0"/>
          </a:p>
          <a:p>
            <a:pPr marL="342900" lvl="0" indent="-342900" algn="l" rtl="0">
              <a:lnSpc>
                <a:spcPct val="80000"/>
              </a:lnSpc>
              <a:spcBef>
                <a:spcPts val="444"/>
              </a:spcBef>
              <a:spcAft>
                <a:spcPts val="0"/>
              </a:spcAft>
              <a:buClr>
                <a:srgbClr val="C00000"/>
              </a:buClr>
              <a:buSzPts val="2220"/>
              <a:buChar char="▪"/>
            </a:pPr>
            <a:r>
              <a:rPr lang="en-US" sz="2220" dirty="0">
                <a:latin typeface="Arial"/>
                <a:ea typeface="Arial"/>
                <a:cs typeface="Arial"/>
                <a:sym typeface="Arial"/>
              </a:rPr>
              <a:t>Understand how language shapes our world</a:t>
            </a:r>
            <a:endParaRPr dirty="0"/>
          </a:p>
          <a:p>
            <a:pPr marL="342900" lvl="0" indent="-342900" algn="l" rtl="0">
              <a:lnSpc>
                <a:spcPct val="80000"/>
              </a:lnSpc>
              <a:spcBef>
                <a:spcPts val="444"/>
              </a:spcBef>
              <a:spcAft>
                <a:spcPts val="0"/>
              </a:spcAft>
              <a:buClr>
                <a:srgbClr val="C00000"/>
              </a:buClr>
              <a:buSzPts val="2220"/>
              <a:buChar char="▪"/>
            </a:pPr>
            <a:r>
              <a:rPr lang="en-US" sz="2220" dirty="0">
                <a:latin typeface="Arial"/>
                <a:ea typeface="Arial"/>
                <a:cs typeface="Arial"/>
                <a:sym typeface="Arial"/>
              </a:rPr>
              <a:t>Understand the history of language in relation to HIV and other chronic illnesses</a:t>
            </a:r>
            <a:endParaRPr sz="2220" dirty="0">
              <a:latin typeface="Arial"/>
              <a:ea typeface="Arial"/>
              <a:cs typeface="Arial"/>
              <a:sym typeface="Arial"/>
            </a:endParaRPr>
          </a:p>
          <a:p>
            <a:pPr marL="342900" lvl="0" indent="-342900" algn="l" rtl="0">
              <a:lnSpc>
                <a:spcPct val="80000"/>
              </a:lnSpc>
              <a:spcBef>
                <a:spcPts val="444"/>
              </a:spcBef>
              <a:spcAft>
                <a:spcPts val="0"/>
              </a:spcAft>
              <a:buClr>
                <a:srgbClr val="C00000"/>
              </a:buClr>
              <a:buSzPts val="2220"/>
              <a:buChar char="▪"/>
            </a:pPr>
            <a:r>
              <a:rPr lang="en-US" sz="2220" dirty="0">
                <a:latin typeface="Arial"/>
                <a:ea typeface="Arial"/>
                <a:cs typeface="Arial"/>
                <a:sym typeface="Arial"/>
              </a:rPr>
              <a:t>Define stigma</a:t>
            </a:r>
            <a:endParaRPr dirty="0"/>
          </a:p>
          <a:p>
            <a:pPr marL="342900" lvl="0" indent="-342900" algn="l" rtl="0">
              <a:lnSpc>
                <a:spcPct val="80000"/>
              </a:lnSpc>
              <a:spcBef>
                <a:spcPts val="444"/>
              </a:spcBef>
              <a:spcAft>
                <a:spcPts val="0"/>
              </a:spcAft>
              <a:buClr>
                <a:srgbClr val="C00000"/>
              </a:buClr>
              <a:buSzPts val="2220"/>
              <a:buChar char="▪"/>
            </a:pPr>
            <a:r>
              <a:rPr lang="en-US" sz="2220" dirty="0">
                <a:latin typeface="Arial"/>
                <a:ea typeface="Arial"/>
                <a:cs typeface="Arial"/>
                <a:sym typeface="Arial"/>
              </a:rPr>
              <a:t>Define HIV-related stigma and its impact on HIV prevention, treatment, and care</a:t>
            </a:r>
            <a:endParaRPr dirty="0"/>
          </a:p>
          <a:p>
            <a:pPr marL="342900" lvl="0" indent="-342900" algn="l" rtl="0">
              <a:lnSpc>
                <a:spcPct val="80000"/>
              </a:lnSpc>
              <a:spcBef>
                <a:spcPts val="444"/>
              </a:spcBef>
              <a:spcAft>
                <a:spcPts val="0"/>
              </a:spcAft>
              <a:buClr>
                <a:srgbClr val="C00000"/>
              </a:buClr>
              <a:buSzPts val="2220"/>
              <a:buChar char="▪"/>
            </a:pPr>
            <a:r>
              <a:rPr lang="en-US" sz="2220" dirty="0">
                <a:latin typeface="Arial"/>
                <a:ea typeface="Arial"/>
                <a:cs typeface="Arial"/>
                <a:sym typeface="Arial"/>
              </a:rPr>
              <a:t>Explain the differences between stigmatizing and empowering language when we talk or write about ourselves and others </a:t>
            </a:r>
            <a:endParaRPr dirty="0"/>
          </a:p>
          <a:p>
            <a:pPr marL="342900" lvl="0" indent="-342900" algn="l" rtl="0">
              <a:lnSpc>
                <a:spcPct val="80000"/>
              </a:lnSpc>
              <a:spcBef>
                <a:spcPts val="444"/>
              </a:spcBef>
              <a:spcAft>
                <a:spcPts val="0"/>
              </a:spcAft>
              <a:buClr>
                <a:srgbClr val="C00000"/>
              </a:buClr>
              <a:buSzPts val="2220"/>
              <a:buChar char="▪"/>
            </a:pPr>
            <a:r>
              <a:rPr lang="en-US" sz="2220" dirty="0">
                <a:latin typeface="Arial"/>
                <a:ea typeface="Arial"/>
                <a:cs typeface="Arial"/>
                <a:sym typeface="Arial"/>
              </a:rPr>
              <a:t>Identify “People First Language” and its importance</a:t>
            </a:r>
            <a:endParaRPr dirty="0"/>
          </a:p>
          <a:p>
            <a:pPr marL="342900" lvl="0" indent="-342900" algn="l" rtl="0">
              <a:lnSpc>
                <a:spcPct val="80000"/>
              </a:lnSpc>
              <a:spcBef>
                <a:spcPts val="444"/>
              </a:spcBef>
              <a:spcAft>
                <a:spcPts val="0"/>
              </a:spcAft>
              <a:buClr>
                <a:srgbClr val="C00000"/>
              </a:buClr>
              <a:buSzPts val="2220"/>
              <a:buChar char="▪"/>
            </a:pPr>
            <a:r>
              <a:rPr lang="en-US" sz="2220" dirty="0">
                <a:latin typeface="Arial"/>
                <a:ea typeface="Arial"/>
                <a:cs typeface="Arial"/>
                <a:sym typeface="Arial"/>
              </a:rPr>
              <a:t>Explore the use of empowering language when talking or writing about oneself and others</a:t>
            </a:r>
            <a:endParaRPr sz="2220" dirty="0">
              <a:latin typeface="Arial"/>
              <a:ea typeface="Arial"/>
              <a:cs typeface="Arial"/>
              <a:sym typeface="Arial"/>
            </a:endParaRPr>
          </a:p>
          <a:p>
            <a:pPr marL="342900" lvl="0" indent="-201930" algn="l" rtl="0">
              <a:lnSpc>
                <a:spcPct val="80000"/>
              </a:lnSpc>
              <a:spcBef>
                <a:spcPts val="444"/>
              </a:spcBef>
              <a:spcAft>
                <a:spcPts val="0"/>
              </a:spcAft>
              <a:buSzPts val="2220"/>
              <a:buNone/>
            </a:pPr>
            <a:endParaRPr sz="2220" dirty="0"/>
          </a:p>
        </p:txBody>
      </p:sp>
      <p:pic>
        <p:nvPicPr>
          <p:cNvPr id="134" name="Google Shape;134;p2" descr="C:\Users\latrischam\AppData\Local\Microsoft\Windows\Temporary Internet Files\Content.IE5\DP0IOC0I\stigma[1].jpg"/>
          <p:cNvPicPr preferRelativeResize="0"/>
          <p:nvPr/>
        </p:nvPicPr>
        <p:blipFill rotWithShape="1">
          <a:blip r:embed="rId3">
            <a:alphaModFix/>
          </a:blip>
          <a:srcRect/>
          <a:stretch/>
        </p:blipFill>
        <p:spPr>
          <a:xfrm>
            <a:off x="7316037" y="5852846"/>
            <a:ext cx="1613393" cy="820562"/>
          </a:xfrm>
          <a:prstGeom prst="rect">
            <a:avLst/>
          </a:prstGeom>
          <a:noFill/>
          <a:ln>
            <a:noFill/>
          </a:ln>
        </p:spPr>
      </p:pic>
      <p:sp>
        <p:nvSpPr>
          <p:cNvPr id="135" name="Google Shape;135;p2"/>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dirty="0">
                <a:solidFill>
                  <a:schemeClr val="lt1"/>
                </a:solidFill>
                <a:latin typeface="Arial"/>
                <a:ea typeface="Arial"/>
                <a:cs typeface="Arial"/>
                <a:sym typeface="Arial"/>
              </a:rPr>
              <a:t>HIV and Stigma</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0"/>
          <p:cNvSpPr txBox="1">
            <a:spLocks noGrp="1"/>
          </p:cNvSpPr>
          <p:nvPr>
            <p:ph type="title"/>
          </p:nvPr>
        </p:nvSpPr>
        <p:spPr>
          <a:xfrm>
            <a:off x="502200" y="688777"/>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Media</a:t>
            </a:r>
            <a:r>
              <a:rPr lang="en-US">
                <a:latin typeface="Arial"/>
                <a:ea typeface="Arial"/>
                <a:cs typeface="Arial"/>
                <a:sym typeface="Arial"/>
              </a:rPr>
              <a:t> </a:t>
            </a:r>
            <a:endParaRPr/>
          </a:p>
        </p:txBody>
      </p:sp>
      <p:sp>
        <p:nvSpPr>
          <p:cNvPr id="319" name="Google Shape;319;p20"/>
          <p:cNvSpPr txBox="1">
            <a:spLocks noGrp="1"/>
          </p:cNvSpPr>
          <p:nvPr>
            <p:ph type="body" idx="1"/>
          </p:nvPr>
        </p:nvSpPr>
        <p:spPr>
          <a:xfrm>
            <a:off x="5181861" y="1939753"/>
            <a:ext cx="3372204" cy="3045201"/>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2400"/>
              <a:buChar char="▪"/>
            </a:pPr>
            <a:r>
              <a:rPr lang="en-US">
                <a:latin typeface="Arial"/>
                <a:ea typeface="Arial"/>
                <a:cs typeface="Arial"/>
                <a:sym typeface="Arial"/>
              </a:rPr>
              <a:t>Something is not correct on this magazine cover.</a:t>
            </a:r>
            <a:endParaRPr/>
          </a:p>
          <a:p>
            <a:pPr marL="0" lvl="0" indent="0" algn="l" rtl="0">
              <a:spcBef>
                <a:spcPts val="0"/>
              </a:spcBef>
              <a:spcAft>
                <a:spcPts val="0"/>
              </a:spcAft>
              <a:buClr>
                <a:srgbClr val="C00000"/>
              </a:buClr>
              <a:buSzPts val="2400"/>
              <a:buNone/>
            </a:pPr>
            <a:endParaRPr>
              <a:latin typeface="Arial"/>
              <a:ea typeface="Arial"/>
              <a:cs typeface="Arial"/>
              <a:sym typeface="Arial"/>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What is it? </a:t>
            </a:r>
            <a:endParaRPr/>
          </a:p>
        </p:txBody>
      </p:sp>
      <p:pic>
        <p:nvPicPr>
          <p:cNvPr id="320" name="Google Shape;320;p20"/>
          <p:cNvPicPr preferRelativeResize="0"/>
          <p:nvPr/>
        </p:nvPicPr>
        <p:blipFill rotWithShape="1">
          <a:blip r:embed="rId3">
            <a:alphaModFix/>
          </a:blip>
          <a:srcRect/>
          <a:stretch/>
        </p:blipFill>
        <p:spPr>
          <a:xfrm>
            <a:off x="1097281" y="1522688"/>
            <a:ext cx="3594976" cy="3954473"/>
          </a:xfrm>
          <a:prstGeom prst="rect">
            <a:avLst/>
          </a:prstGeom>
          <a:noFill/>
          <a:ln>
            <a:noFill/>
          </a:ln>
        </p:spPr>
      </p:pic>
      <p:sp>
        <p:nvSpPr>
          <p:cNvPr id="321" name="Google Shape;321;p20"/>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dirty="0">
                <a:solidFill>
                  <a:schemeClr val="lt1"/>
                </a:solidFill>
                <a:latin typeface="Arial"/>
                <a:ea typeface="Arial"/>
                <a:cs typeface="Arial"/>
                <a:sym typeface="Arial"/>
              </a:rPr>
              <a:t>HIV and Stigma</a:t>
            </a:r>
            <a:endParaRPr sz="2400" dirty="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1"/>
          <p:cNvSpPr txBox="1">
            <a:spLocks noGrp="1"/>
          </p:cNvSpPr>
          <p:nvPr>
            <p:ph type="title"/>
          </p:nvPr>
        </p:nvSpPr>
        <p:spPr>
          <a:xfrm>
            <a:off x="472350" y="717021"/>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Media</a:t>
            </a:r>
            <a:r>
              <a:rPr lang="en-US" b="1"/>
              <a:t> </a:t>
            </a:r>
            <a:endParaRPr/>
          </a:p>
        </p:txBody>
      </p:sp>
      <p:pic>
        <p:nvPicPr>
          <p:cNvPr id="328" name="Google Shape;328;p21"/>
          <p:cNvPicPr preferRelativeResize="0"/>
          <p:nvPr/>
        </p:nvPicPr>
        <p:blipFill rotWithShape="1">
          <a:blip r:embed="rId3">
            <a:alphaModFix/>
          </a:blip>
          <a:srcRect/>
          <a:stretch/>
        </p:blipFill>
        <p:spPr>
          <a:xfrm>
            <a:off x="2972904" y="943222"/>
            <a:ext cx="4032579" cy="4666269"/>
          </a:xfrm>
          <a:prstGeom prst="rect">
            <a:avLst/>
          </a:prstGeom>
          <a:noFill/>
          <a:ln>
            <a:noFill/>
          </a:ln>
        </p:spPr>
      </p:pic>
      <p:sp>
        <p:nvSpPr>
          <p:cNvPr id="329" name="Google Shape;329;p21"/>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dirty="0">
                <a:solidFill>
                  <a:schemeClr val="lt1"/>
                </a:solidFill>
                <a:latin typeface="Arial"/>
                <a:ea typeface="Arial"/>
                <a:cs typeface="Arial"/>
                <a:sym typeface="Arial"/>
              </a:rPr>
              <a:t>HIV and Stigma</a:t>
            </a:r>
            <a:endParaRPr sz="2400" dirty="0">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2"/>
          <p:cNvSpPr txBox="1">
            <a:spLocks noGrp="1"/>
          </p:cNvSpPr>
          <p:nvPr>
            <p:ph type="title"/>
          </p:nvPr>
        </p:nvSpPr>
        <p:spPr>
          <a:xfrm>
            <a:off x="502200" y="706362"/>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Arial"/>
                <a:ea typeface="Arial"/>
                <a:cs typeface="Arial"/>
                <a:sym typeface="Arial"/>
              </a:rPr>
              <a:t>Street Slang in the HIV Community</a:t>
            </a:r>
            <a:endParaRPr dirty="0"/>
          </a:p>
        </p:txBody>
      </p:sp>
      <p:sp>
        <p:nvSpPr>
          <p:cNvPr id="336" name="Google Shape;336;p22"/>
          <p:cNvSpPr txBox="1">
            <a:spLocks noGrp="1"/>
          </p:cNvSpPr>
          <p:nvPr>
            <p:ph type="body" idx="1"/>
          </p:nvPr>
        </p:nvSpPr>
        <p:spPr>
          <a:xfrm>
            <a:off x="775921" y="1774942"/>
            <a:ext cx="6252750" cy="3210425"/>
          </a:xfrm>
          <a:prstGeom prst="rect">
            <a:avLst/>
          </a:prstGeom>
          <a:noFill/>
          <a:ln>
            <a:noFill/>
          </a:ln>
        </p:spPr>
        <p:txBody>
          <a:bodyPr spcFirstLastPara="1" wrap="square" lIns="91425" tIns="0" rIns="91425" bIns="0" anchor="t" anchorCtr="0">
            <a:normAutofit/>
          </a:bodyPr>
          <a:lstStyle/>
          <a:p>
            <a:pPr marL="342900" lvl="0" indent="-185737" algn="l" rtl="0">
              <a:lnSpc>
                <a:spcPct val="90000"/>
              </a:lnSpc>
              <a:spcBef>
                <a:spcPts val="0"/>
              </a:spcBef>
              <a:spcAft>
                <a:spcPts val="0"/>
              </a:spcAft>
              <a:buClr>
                <a:srgbClr val="C00000"/>
              </a:buClr>
              <a:buSzPts val="2475"/>
              <a:buNone/>
            </a:pPr>
            <a:endParaRPr sz="2475"/>
          </a:p>
          <a:p>
            <a:pPr marL="342900" lvl="0" indent="-342900" algn="l" rtl="0">
              <a:lnSpc>
                <a:spcPct val="90000"/>
              </a:lnSpc>
              <a:spcBef>
                <a:spcPts val="0"/>
              </a:spcBef>
              <a:spcAft>
                <a:spcPts val="0"/>
              </a:spcAft>
              <a:buClr>
                <a:srgbClr val="C00000"/>
              </a:buClr>
              <a:buSzPts val="2400"/>
              <a:buChar char="▪"/>
            </a:pPr>
            <a:r>
              <a:rPr lang="en-US"/>
              <a:t>Dirty </a:t>
            </a:r>
            <a:endParaRPr/>
          </a:p>
          <a:p>
            <a:pPr marL="342900" lvl="0" indent="-342900" algn="l" rtl="0">
              <a:lnSpc>
                <a:spcPct val="90000"/>
              </a:lnSpc>
              <a:spcBef>
                <a:spcPts val="0"/>
              </a:spcBef>
              <a:spcAft>
                <a:spcPts val="0"/>
              </a:spcAft>
              <a:buClr>
                <a:srgbClr val="C00000"/>
              </a:buClr>
              <a:buSzPts val="2400"/>
              <a:buChar char="▪"/>
            </a:pPr>
            <a:r>
              <a:rPr lang="en-US"/>
              <a:t>The bug</a:t>
            </a:r>
            <a:endParaRPr/>
          </a:p>
          <a:p>
            <a:pPr marL="342900" lvl="0" indent="-342900" algn="l" rtl="0">
              <a:lnSpc>
                <a:spcPct val="90000"/>
              </a:lnSpc>
              <a:spcBef>
                <a:spcPts val="0"/>
              </a:spcBef>
              <a:spcAft>
                <a:spcPts val="0"/>
              </a:spcAft>
              <a:buClr>
                <a:srgbClr val="C00000"/>
              </a:buClr>
              <a:buSzPts val="2400"/>
              <a:buChar char="▪"/>
            </a:pPr>
            <a:r>
              <a:rPr lang="en-US"/>
              <a:t>Bug catchers </a:t>
            </a:r>
            <a:endParaRPr/>
          </a:p>
          <a:p>
            <a:pPr marL="342900" lvl="0" indent="-342900" algn="l" rtl="0">
              <a:lnSpc>
                <a:spcPct val="90000"/>
              </a:lnSpc>
              <a:spcBef>
                <a:spcPts val="0"/>
              </a:spcBef>
              <a:spcAft>
                <a:spcPts val="0"/>
              </a:spcAft>
              <a:buClr>
                <a:srgbClr val="C00000"/>
              </a:buClr>
              <a:buSzPts val="2400"/>
              <a:buChar char="▪"/>
            </a:pPr>
            <a:r>
              <a:rPr lang="en-US"/>
              <a:t>Monster </a:t>
            </a:r>
            <a:endParaRPr/>
          </a:p>
          <a:p>
            <a:pPr marL="342900" lvl="0" indent="-342900" algn="l" rtl="0">
              <a:lnSpc>
                <a:spcPct val="90000"/>
              </a:lnSpc>
              <a:spcBef>
                <a:spcPts val="0"/>
              </a:spcBef>
              <a:spcAft>
                <a:spcPts val="0"/>
              </a:spcAft>
              <a:buClr>
                <a:srgbClr val="C00000"/>
              </a:buClr>
              <a:buSzPts val="2400"/>
              <a:buChar char="▪"/>
            </a:pPr>
            <a:r>
              <a:rPr lang="en-US"/>
              <a:t>Ninja</a:t>
            </a:r>
            <a:endParaRPr/>
          </a:p>
          <a:p>
            <a:pPr marL="342900" lvl="0" indent="-342900" algn="l" rtl="0">
              <a:lnSpc>
                <a:spcPct val="90000"/>
              </a:lnSpc>
              <a:spcBef>
                <a:spcPts val="0"/>
              </a:spcBef>
              <a:spcAft>
                <a:spcPts val="0"/>
              </a:spcAft>
              <a:buClr>
                <a:srgbClr val="C00000"/>
              </a:buClr>
              <a:buSzPts val="2400"/>
              <a:buChar char="▪"/>
            </a:pPr>
            <a:r>
              <a:rPr lang="en-US"/>
              <a:t>The germ </a:t>
            </a:r>
            <a:endParaRPr/>
          </a:p>
          <a:p>
            <a:pPr marL="342900" lvl="0" indent="-342900" algn="l" rtl="0">
              <a:lnSpc>
                <a:spcPct val="90000"/>
              </a:lnSpc>
              <a:spcBef>
                <a:spcPts val="0"/>
              </a:spcBef>
              <a:spcAft>
                <a:spcPts val="0"/>
              </a:spcAft>
              <a:buClr>
                <a:srgbClr val="C00000"/>
              </a:buClr>
              <a:buSzPts val="2400"/>
              <a:buChar char="▪"/>
            </a:pPr>
            <a:r>
              <a:rPr lang="en-US"/>
              <a:t>Diseased</a:t>
            </a:r>
            <a:endParaRPr/>
          </a:p>
          <a:p>
            <a:pPr marL="342900" lvl="0" indent="-342900" algn="l" rtl="0">
              <a:lnSpc>
                <a:spcPct val="90000"/>
              </a:lnSpc>
              <a:spcBef>
                <a:spcPts val="0"/>
              </a:spcBef>
              <a:spcAft>
                <a:spcPts val="0"/>
              </a:spcAft>
              <a:buClr>
                <a:srgbClr val="C00000"/>
              </a:buClr>
              <a:buSzPts val="2400"/>
              <a:buChar char="▪"/>
            </a:pPr>
            <a:r>
              <a:rPr lang="en-US"/>
              <a:t>Are you clean? </a:t>
            </a:r>
            <a:endParaRPr/>
          </a:p>
        </p:txBody>
      </p:sp>
      <p:sp>
        <p:nvSpPr>
          <p:cNvPr id="337" name="Google Shape;337;p22"/>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dirty="0">
                <a:solidFill>
                  <a:schemeClr val="lt1"/>
                </a:solidFill>
                <a:latin typeface="Arial"/>
                <a:ea typeface="Arial"/>
                <a:cs typeface="Arial"/>
                <a:sym typeface="Arial"/>
              </a:rPr>
              <a:t>HIV and Stigma</a:t>
            </a:r>
            <a:endParaRPr sz="2400" dirty="0">
              <a:solidFill>
                <a:schemeClr val="lt1"/>
              </a:solidFill>
              <a:latin typeface="Arial"/>
              <a:ea typeface="Arial"/>
              <a:cs typeface="Arial"/>
              <a:sym typeface="Arial"/>
            </a:endParaRPr>
          </a:p>
        </p:txBody>
      </p:sp>
      <p:pic>
        <p:nvPicPr>
          <p:cNvPr id="338" name="Google Shape;338;p22"/>
          <p:cNvPicPr preferRelativeResize="0"/>
          <p:nvPr/>
        </p:nvPicPr>
        <p:blipFill rotWithShape="1">
          <a:blip r:embed="rId3">
            <a:alphaModFix/>
          </a:blip>
          <a:srcRect/>
          <a:stretch/>
        </p:blipFill>
        <p:spPr>
          <a:xfrm>
            <a:off x="4379867" y="1432427"/>
            <a:ext cx="3895453" cy="389545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Stigmatizing Self-talk vs. Empowering Self-talk  </a:t>
            </a:r>
            <a:endParaRPr/>
          </a:p>
        </p:txBody>
      </p:sp>
      <p:sp>
        <p:nvSpPr>
          <p:cNvPr id="345" name="Google Shape;345;p23"/>
          <p:cNvSpPr txBox="1">
            <a:spLocks noGrp="1"/>
          </p:cNvSpPr>
          <p:nvPr>
            <p:ph type="body" idx="1"/>
          </p:nvPr>
        </p:nvSpPr>
        <p:spPr>
          <a:xfrm>
            <a:off x="5783094" y="1539403"/>
            <a:ext cx="3028950" cy="3044190"/>
          </a:xfrm>
          <a:prstGeom prst="rect">
            <a:avLst/>
          </a:prstGeom>
          <a:noFill/>
          <a:ln>
            <a:noFill/>
          </a:ln>
        </p:spPr>
        <p:txBody>
          <a:bodyPr spcFirstLastPara="1" wrap="square" lIns="91425" tIns="45700" rIns="91425" bIns="45700" anchor="t" anchorCtr="0">
            <a:normAutofit/>
          </a:bodyPr>
          <a:lstStyle/>
          <a:p>
            <a:pPr marL="342900" lvl="0" indent="-190500" algn="l" rtl="0">
              <a:spcBef>
                <a:spcPts val="0"/>
              </a:spcBef>
              <a:spcAft>
                <a:spcPts val="0"/>
              </a:spcAft>
              <a:buSzPts val="2400"/>
              <a:buNone/>
            </a:pPr>
            <a:endParaRPr/>
          </a:p>
          <a:p>
            <a:pPr marL="342900" lvl="0" indent="-190500" algn="l" rtl="0">
              <a:spcBef>
                <a:spcPts val="480"/>
              </a:spcBef>
              <a:spcAft>
                <a:spcPts val="0"/>
              </a:spcAft>
              <a:buSzPts val="2400"/>
              <a:buNone/>
            </a:pPr>
            <a:endParaRPr/>
          </a:p>
        </p:txBody>
      </p:sp>
      <p:graphicFrame>
        <p:nvGraphicFramePr>
          <p:cNvPr id="346" name="Google Shape;346;p23"/>
          <p:cNvGraphicFramePr/>
          <p:nvPr>
            <p:extLst>
              <p:ext uri="{D42A27DB-BD31-4B8C-83A1-F6EECF244321}">
                <p14:modId xmlns:p14="http://schemas.microsoft.com/office/powerpoint/2010/main" val="1778134808"/>
              </p:ext>
            </p:extLst>
          </p:nvPr>
        </p:nvGraphicFramePr>
        <p:xfrm>
          <a:off x="792480" y="1681315"/>
          <a:ext cx="7299950" cy="3849350"/>
        </p:xfrm>
        <a:graphic>
          <a:graphicData uri="http://schemas.openxmlformats.org/drawingml/2006/table">
            <a:tbl>
              <a:tblPr firstRow="1" bandRow="1">
                <a:noFill/>
                <a:tableStyleId>{2C365F41-E488-4C17-811D-A7153DB9FD45}</a:tableStyleId>
              </a:tblPr>
              <a:tblGrid>
                <a:gridCol w="3649975">
                  <a:extLst>
                    <a:ext uri="{9D8B030D-6E8A-4147-A177-3AD203B41FA5}">
                      <a16:colId xmlns:a16="http://schemas.microsoft.com/office/drawing/2014/main" val="20000"/>
                    </a:ext>
                  </a:extLst>
                </a:gridCol>
                <a:gridCol w="3649975">
                  <a:extLst>
                    <a:ext uri="{9D8B030D-6E8A-4147-A177-3AD203B41FA5}">
                      <a16:colId xmlns:a16="http://schemas.microsoft.com/office/drawing/2014/main" val="20001"/>
                    </a:ext>
                  </a:extLst>
                </a:gridCol>
              </a:tblGrid>
              <a:tr h="707025">
                <a:tc>
                  <a:txBody>
                    <a:bodyPr/>
                    <a:lstStyle/>
                    <a:p>
                      <a:pPr marL="0" marR="0" lvl="0" indent="0" algn="l" rtl="0">
                        <a:lnSpc>
                          <a:spcPct val="100000"/>
                        </a:lnSpc>
                        <a:spcBef>
                          <a:spcPts val="0"/>
                        </a:spcBef>
                        <a:spcAft>
                          <a:spcPts val="0"/>
                        </a:spcAft>
                        <a:buClr>
                          <a:schemeClr val="dk1"/>
                        </a:buClr>
                        <a:buSzPts val="1800"/>
                        <a:buFont typeface="Arial"/>
                        <a:buNone/>
                      </a:pPr>
                      <a:r>
                        <a:rPr lang="en-US" sz="1800" dirty="0"/>
                        <a:t>Stigmatizing Self-Talk </a:t>
                      </a:r>
                      <a:endParaRPr dirty="0"/>
                    </a:p>
                    <a:p>
                      <a:pPr marL="0" marR="0" lvl="0" indent="0" algn="l" rtl="0">
                        <a:spcBef>
                          <a:spcPts val="0"/>
                        </a:spcBef>
                        <a:spcAft>
                          <a:spcPts val="0"/>
                        </a:spcAft>
                        <a:buNone/>
                      </a:pPr>
                      <a:endParaRPr sz="1800" dirty="0"/>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Arial"/>
                        <a:buNone/>
                      </a:pPr>
                      <a:r>
                        <a:rPr lang="en-US" sz="1800"/>
                        <a:t>Empowering Self-Talk </a:t>
                      </a:r>
                      <a:endParaRPr/>
                    </a:p>
                    <a:p>
                      <a:pPr marL="0" marR="0" lvl="0" indent="0" algn="l" rtl="0">
                        <a:spcBef>
                          <a:spcPts val="0"/>
                        </a:spcBef>
                        <a:spcAft>
                          <a:spcPts val="0"/>
                        </a:spcAft>
                        <a:buNone/>
                      </a:pPr>
                      <a:endParaRPr sz="1800"/>
                    </a:p>
                  </a:txBody>
                  <a:tcPr marL="68575" marR="68575" marT="34300" marB="34300"/>
                </a:tc>
                <a:extLst>
                  <a:ext uri="{0D108BD9-81ED-4DB2-BD59-A6C34878D82A}">
                    <a16:rowId xmlns:a16="http://schemas.microsoft.com/office/drawing/2014/main" val="10000"/>
                  </a:ext>
                </a:extLst>
              </a:tr>
              <a:tr h="707025">
                <a:tc>
                  <a:txBody>
                    <a:bodyPr/>
                    <a:lstStyle/>
                    <a:p>
                      <a:pPr marL="0" marR="0" lvl="0" indent="0" algn="l" rtl="0">
                        <a:lnSpc>
                          <a:spcPct val="100000"/>
                        </a:lnSpc>
                        <a:spcBef>
                          <a:spcPts val="0"/>
                        </a:spcBef>
                        <a:spcAft>
                          <a:spcPts val="0"/>
                        </a:spcAft>
                        <a:buClr>
                          <a:schemeClr val="dk1"/>
                        </a:buClr>
                        <a:buSzPts val="1800"/>
                        <a:buFont typeface="Arial"/>
                        <a:buNone/>
                      </a:pPr>
                      <a:r>
                        <a:rPr lang="en-US" sz="1800" dirty="0"/>
                        <a:t>I’m infected with HIV.</a:t>
                      </a:r>
                      <a:endParaRPr dirty="0"/>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Arial"/>
                        <a:buNone/>
                      </a:pPr>
                      <a:r>
                        <a:rPr lang="en-US" sz="1800" dirty="0"/>
                        <a:t>I am a person with HIV.</a:t>
                      </a:r>
                      <a:endParaRPr dirty="0"/>
                    </a:p>
                  </a:txBody>
                  <a:tcPr marL="68575" marR="68575" marT="34300" marB="34300"/>
                </a:tc>
                <a:extLst>
                  <a:ext uri="{0D108BD9-81ED-4DB2-BD59-A6C34878D82A}">
                    <a16:rowId xmlns:a16="http://schemas.microsoft.com/office/drawing/2014/main" val="10001"/>
                  </a:ext>
                </a:extLst>
              </a:tr>
              <a:tr h="707025">
                <a:tc>
                  <a:txBody>
                    <a:bodyPr/>
                    <a:lstStyle/>
                    <a:p>
                      <a:pPr marL="0" marR="0" lvl="0" indent="0" algn="l" rtl="0">
                        <a:lnSpc>
                          <a:spcPct val="100000"/>
                        </a:lnSpc>
                        <a:spcBef>
                          <a:spcPts val="0"/>
                        </a:spcBef>
                        <a:spcAft>
                          <a:spcPts val="0"/>
                        </a:spcAft>
                        <a:buClr>
                          <a:schemeClr val="dk1"/>
                        </a:buClr>
                        <a:buSzPts val="1800"/>
                        <a:buFont typeface="Arial"/>
                        <a:buNone/>
                      </a:pPr>
                      <a:r>
                        <a:rPr lang="en-US" sz="1800"/>
                        <a:t>It’s my fault I got infected; injecting drugs</a:t>
                      </a:r>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Arial"/>
                        <a:buNone/>
                      </a:pPr>
                      <a:r>
                        <a:rPr lang="en-US" sz="1800" dirty="0"/>
                        <a:t>No one deserves HIV; HIV is not a punishment.</a:t>
                      </a:r>
                      <a:endParaRPr sz="1800" dirty="0"/>
                    </a:p>
                  </a:txBody>
                  <a:tcPr marL="68575" marR="68575" marT="34300" marB="34300"/>
                </a:tc>
                <a:extLst>
                  <a:ext uri="{0D108BD9-81ED-4DB2-BD59-A6C34878D82A}">
                    <a16:rowId xmlns:a16="http://schemas.microsoft.com/office/drawing/2014/main" val="10002"/>
                  </a:ext>
                </a:extLst>
              </a:tr>
              <a:tr h="1335475">
                <a:tc>
                  <a:txBody>
                    <a:bodyPr/>
                    <a:lstStyle/>
                    <a:p>
                      <a:pPr marL="0" marR="0" lvl="0" indent="0" algn="l" rtl="0">
                        <a:lnSpc>
                          <a:spcPct val="100000"/>
                        </a:lnSpc>
                        <a:spcBef>
                          <a:spcPts val="0"/>
                        </a:spcBef>
                        <a:spcAft>
                          <a:spcPts val="0"/>
                        </a:spcAft>
                        <a:buClr>
                          <a:schemeClr val="dk1"/>
                        </a:buClr>
                        <a:buSzPts val="1800"/>
                        <a:buFont typeface="Arial"/>
                        <a:buNone/>
                      </a:pPr>
                      <a:r>
                        <a:rPr lang="en-US" sz="1800"/>
                        <a:t>Died of AIDS, to die of AIDS</a:t>
                      </a:r>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Arial"/>
                        <a:buNone/>
                      </a:pPr>
                      <a:r>
                        <a:rPr lang="en-US" sz="1800" dirty="0"/>
                        <a:t>Died of AIDS-related illness or AIDS-related complication, or end stage HIV</a:t>
                      </a:r>
                      <a:endParaRPr dirty="0"/>
                    </a:p>
                  </a:txBody>
                  <a:tcPr marL="68575" marR="68575" marT="34300" marB="34300"/>
                </a:tc>
                <a:extLst>
                  <a:ext uri="{0D108BD9-81ED-4DB2-BD59-A6C34878D82A}">
                    <a16:rowId xmlns:a16="http://schemas.microsoft.com/office/drawing/2014/main" val="10003"/>
                  </a:ext>
                </a:extLst>
              </a:tr>
              <a:tr h="392800">
                <a:tc>
                  <a:txBody>
                    <a:bodyPr/>
                    <a:lstStyle/>
                    <a:p>
                      <a:pPr marL="0" marR="0" lvl="0" indent="0" algn="l" rtl="0">
                        <a:lnSpc>
                          <a:spcPct val="100000"/>
                        </a:lnSpc>
                        <a:spcBef>
                          <a:spcPts val="0"/>
                        </a:spcBef>
                        <a:spcAft>
                          <a:spcPts val="0"/>
                        </a:spcAft>
                        <a:buClr>
                          <a:schemeClr val="dk1"/>
                        </a:buClr>
                        <a:buSzPts val="1800"/>
                        <a:buFont typeface="Arial"/>
                        <a:buNone/>
                      </a:pPr>
                      <a:r>
                        <a:rPr lang="en-US" sz="1800"/>
                        <a:t>“Gay” people of color</a:t>
                      </a:r>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Arial"/>
                        <a:buNone/>
                      </a:pPr>
                      <a:r>
                        <a:rPr lang="en-US" sz="1800"/>
                        <a:t>Same gender loving</a:t>
                      </a:r>
                      <a:endParaRPr/>
                    </a:p>
                  </a:txBody>
                  <a:tcPr marL="68575" marR="68575" marT="34300" marB="34300"/>
                </a:tc>
                <a:extLst>
                  <a:ext uri="{0D108BD9-81ED-4DB2-BD59-A6C34878D82A}">
                    <a16:rowId xmlns:a16="http://schemas.microsoft.com/office/drawing/2014/main" val="10004"/>
                  </a:ext>
                </a:extLst>
              </a:tr>
            </a:tbl>
          </a:graphicData>
        </a:graphic>
      </p:graphicFrame>
      <p:sp>
        <p:nvSpPr>
          <p:cNvPr id="347" name="Google Shape;347;p23"/>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dirty="0">
                <a:solidFill>
                  <a:schemeClr val="lt1"/>
                </a:solidFill>
                <a:latin typeface="Arial"/>
                <a:ea typeface="Arial"/>
                <a:cs typeface="Arial"/>
                <a:sym typeface="Arial"/>
              </a:rPr>
              <a:t>HIV and Stigma</a:t>
            </a:r>
            <a:endParaRPr sz="2400" dirty="0">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4"/>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dirty="0">
                <a:solidFill>
                  <a:schemeClr val="lt1"/>
                </a:solidFill>
                <a:latin typeface="Arial"/>
                <a:ea typeface="Arial"/>
                <a:cs typeface="Arial"/>
                <a:sym typeface="Arial"/>
              </a:rPr>
              <a:t>HIV and Stigma</a:t>
            </a:r>
            <a:endParaRPr sz="2400" dirty="0">
              <a:solidFill>
                <a:schemeClr val="lt1"/>
              </a:solidFill>
              <a:latin typeface="Arial"/>
              <a:ea typeface="Arial"/>
              <a:cs typeface="Arial"/>
              <a:sym typeface="Arial"/>
            </a:endParaRPr>
          </a:p>
        </p:txBody>
      </p:sp>
      <p:pic>
        <p:nvPicPr>
          <p:cNvPr id="354" name="Google Shape;354;p24"/>
          <p:cNvPicPr preferRelativeResize="0"/>
          <p:nvPr/>
        </p:nvPicPr>
        <p:blipFill rotWithShape="1">
          <a:blip r:embed="rId3">
            <a:alphaModFix/>
          </a:blip>
          <a:srcRect/>
          <a:stretch/>
        </p:blipFill>
        <p:spPr>
          <a:xfrm>
            <a:off x="1920240" y="688777"/>
            <a:ext cx="5029200" cy="5029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5"/>
          <p:cNvSpPr txBox="1">
            <a:spLocks noGrp="1"/>
          </p:cNvSpPr>
          <p:nvPr>
            <p:ph type="title"/>
          </p:nvPr>
        </p:nvSpPr>
        <p:spPr>
          <a:xfrm>
            <a:off x="495300" y="716462"/>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b="1"/>
              <a:t>Why Use People First Language? </a:t>
            </a:r>
            <a:endParaRPr b="1"/>
          </a:p>
        </p:txBody>
      </p:sp>
      <p:sp>
        <p:nvSpPr>
          <p:cNvPr id="361" name="Google Shape;361;p25"/>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p>
            <a:pPr marL="342900" lvl="0" indent="-185737" algn="just" rtl="0">
              <a:spcBef>
                <a:spcPts val="0"/>
              </a:spcBef>
              <a:spcAft>
                <a:spcPts val="0"/>
              </a:spcAft>
              <a:buClr>
                <a:srgbClr val="C00000"/>
              </a:buClr>
              <a:buSzPts val="2475"/>
              <a:buNone/>
            </a:pPr>
            <a:endParaRPr sz="2475" b="1"/>
          </a:p>
          <a:p>
            <a:pPr marL="342900" lvl="0" indent="-342900" algn="l" rtl="0">
              <a:spcBef>
                <a:spcPts val="0"/>
              </a:spcBef>
              <a:spcAft>
                <a:spcPts val="0"/>
              </a:spcAft>
              <a:buClr>
                <a:srgbClr val="C00000"/>
              </a:buClr>
              <a:buSzPts val="2400"/>
              <a:buChar char="▪"/>
            </a:pPr>
            <a:r>
              <a:rPr lang="en-US" b="1"/>
              <a:t>Removes </a:t>
            </a:r>
            <a:r>
              <a:rPr lang="en-US"/>
              <a:t>stigmatizing language </a:t>
            </a:r>
            <a:endParaRPr/>
          </a:p>
          <a:p>
            <a:pPr marL="342900" lvl="0" indent="-190500" algn="l" rtl="0">
              <a:spcBef>
                <a:spcPts val="0"/>
              </a:spcBef>
              <a:spcAft>
                <a:spcPts val="0"/>
              </a:spcAft>
              <a:buClr>
                <a:srgbClr val="C00000"/>
              </a:buClr>
              <a:buSzPts val="2400"/>
              <a:buNone/>
            </a:pPr>
            <a:endParaRPr b="1"/>
          </a:p>
          <a:p>
            <a:pPr marL="342900" lvl="0" indent="-342900" algn="l" rtl="0">
              <a:spcBef>
                <a:spcPts val="0"/>
              </a:spcBef>
              <a:spcAft>
                <a:spcPts val="0"/>
              </a:spcAft>
              <a:buClr>
                <a:srgbClr val="C00000"/>
              </a:buClr>
              <a:buSzPts val="2400"/>
              <a:buChar char="▪"/>
            </a:pPr>
            <a:r>
              <a:rPr lang="en-US" b="1"/>
              <a:t>Reshapes </a:t>
            </a:r>
            <a:r>
              <a:rPr lang="en-US"/>
              <a:t>the conversation</a:t>
            </a:r>
            <a:endParaRPr/>
          </a:p>
          <a:p>
            <a:pPr marL="342900" lvl="0" indent="-190500" algn="l" rtl="0">
              <a:spcBef>
                <a:spcPts val="0"/>
              </a:spcBef>
              <a:spcAft>
                <a:spcPts val="0"/>
              </a:spcAft>
              <a:buClr>
                <a:srgbClr val="C00000"/>
              </a:buClr>
              <a:buSzPts val="2400"/>
              <a:buNone/>
            </a:pPr>
            <a:endParaRPr b="1"/>
          </a:p>
          <a:p>
            <a:pPr marL="342900" lvl="0" indent="-342900" algn="l" rtl="0">
              <a:spcBef>
                <a:spcPts val="0"/>
              </a:spcBef>
              <a:spcAft>
                <a:spcPts val="0"/>
              </a:spcAft>
              <a:buClr>
                <a:srgbClr val="C00000"/>
              </a:buClr>
              <a:buSzPts val="2400"/>
              <a:buChar char="▪"/>
            </a:pPr>
            <a:r>
              <a:rPr lang="en-US" b="1"/>
              <a:t>Focuses </a:t>
            </a:r>
            <a:r>
              <a:rPr lang="en-US"/>
              <a:t>on what really matters—the person </a:t>
            </a:r>
            <a:endParaRPr/>
          </a:p>
          <a:p>
            <a:pPr marL="342900" lvl="0" indent="-190500" algn="l" rtl="0">
              <a:spcBef>
                <a:spcPts val="0"/>
              </a:spcBef>
              <a:spcAft>
                <a:spcPts val="0"/>
              </a:spcAft>
              <a:buClr>
                <a:srgbClr val="C00000"/>
              </a:buClr>
              <a:buSzPts val="2400"/>
              <a:buNone/>
            </a:pPr>
            <a:endParaRPr b="1"/>
          </a:p>
          <a:p>
            <a:pPr marL="342900" lvl="0" indent="-342900" algn="l" rtl="0">
              <a:spcBef>
                <a:spcPts val="0"/>
              </a:spcBef>
              <a:spcAft>
                <a:spcPts val="0"/>
              </a:spcAft>
              <a:buClr>
                <a:srgbClr val="C00000"/>
              </a:buClr>
              <a:buSzPts val="2400"/>
              <a:buChar char="▪"/>
            </a:pPr>
            <a:r>
              <a:rPr lang="en-US" b="1"/>
              <a:t>Empowers </a:t>
            </a:r>
            <a:r>
              <a:rPr lang="en-US"/>
              <a:t>people</a:t>
            </a:r>
            <a:endParaRPr/>
          </a:p>
        </p:txBody>
      </p:sp>
      <p:sp>
        <p:nvSpPr>
          <p:cNvPr id="362" name="Google Shape;362;p25"/>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dirty="0">
                <a:solidFill>
                  <a:schemeClr val="lt1"/>
                </a:solidFill>
                <a:latin typeface="Arial"/>
                <a:ea typeface="Arial"/>
                <a:cs typeface="Arial"/>
                <a:sym typeface="Arial"/>
              </a:rPr>
              <a:t>HIV and Stigma</a:t>
            </a:r>
            <a:endParaRPr sz="2400" dirty="0">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6"/>
          <p:cNvSpPr txBox="1">
            <a:spLocks noGrp="1"/>
          </p:cNvSpPr>
          <p:nvPr>
            <p:ph type="title"/>
          </p:nvPr>
        </p:nvSpPr>
        <p:spPr>
          <a:xfrm>
            <a:off x="495300" y="745233"/>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b="1"/>
              <a:t>People First Language </a:t>
            </a:r>
            <a:endParaRPr b="1"/>
          </a:p>
        </p:txBody>
      </p:sp>
      <p:sp>
        <p:nvSpPr>
          <p:cNvPr id="369" name="Google Shape;369;p26"/>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rmAutofit/>
          </a:bodyPr>
          <a:lstStyle/>
          <a:p>
            <a:pPr marL="342900" lvl="0" indent="-342900" algn="l" rtl="0">
              <a:spcBef>
                <a:spcPts val="0"/>
              </a:spcBef>
              <a:spcAft>
                <a:spcPts val="0"/>
              </a:spcAft>
              <a:buClr>
                <a:srgbClr val="C00000"/>
              </a:buClr>
              <a:buSzPts val="2400"/>
              <a:buChar char="▪"/>
            </a:pPr>
            <a:r>
              <a:rPr lang="en-US" dirty="0"/>
              <a:t>Rather than using </a:t>
            </a:r>
            <a:r>
              <a:rPr lang="en-US" b="1" dirty="0"/>
              <a:t>labels</a:t>
            </a:r>
            <a:r>
              <a:rPr lang="en-US" dirty="0"/>
              <a:t> to define individuals with a health issue, it is more appropriate to use </a:t>
            </a:r>
            <a:r>
              <a:rPr lang="en-US" b="1" dirty="0"/>
              <a:t>terminology which describes individuals</a:t>
            </a:r>
            <a:r>
              <a:rPr lang="en-US" dirty="0"/>
              <a:t> as being diagnosed with a disorder.  </a:t>
            </a:r>
            <a:endParaRPr dirty="0"/>
          </a:p>
          <a:p>
            <a:pPr marL="342900" lvl="0" indent="-190500" algn="l" rtl="0">
              <a:spcBef>
                <a:spcPts val="0"/>
              </a:spcBef>
              <a:spcAft>
                <a:spcPts val="0"/>
              </a:spcAft>
              <a:buClr>
                <a:srgbClr val="C00000"/>
              </a:buClr>
              <a:buSzPts val="2400"/>
              <a:buNone/>
            </a:pPr>
            <a:endParaRPr b="1" dirty="0"/>
          </a:p>
          <a:p>
            <a:pPr marL="342900" lvl="0" indent="-342900" algn="l" rtl="0">
              <a:spcBef>
                <a:spcPts val="0"/>
              </a:spcBef>
              <a:spcAft>
                <a:spcPts val="0"/>
              </a:spcAft>
              <a:buClr>
                <a:srgbClr val="C00000"/>
              </a:buClr>
              <a:buSzPts val="2400"/>
              <a:buChar char="▪"/>
            </a:pPr>
            <a:r>
              <a:rPr lang="en-US" dirty="0"/>
              <a:t>Use phrases such as </a:t>
            </a:r>
            <a:r>
              <a:rPr lang="en-US" b="1" dirty="0"/>
              <a:t>“individuals with a mental illness,” </a:t>
            </a:r>
            <a:r>
              <a:rPr lang="en-US" dirty="0"/>
              <a:t>rather than, “the mentally ill.” Use </a:t>
            </a:r>
            <a:r>
              <a:rPr lang="en-US" b="1" dirty="0"/>
              <a:t>“people with HIV,” </a:t>
            </a:r>
            <a:r>
              <a:rPr lang="en-US" dirty="0"/>
              <a:t>rather than, “HIV infected.” </a:t>
            </a:r>
            <a:endParaRPr dirty="0"/>
          </a:p>
          <a:p>
            <a:pPr marL="342900" lvl="0" indent="-190500" algn="l" rtl="0">
              <a:spcBef>
                <a:spcPts val="0"/>
              </a:spcBef>
              <a:spcAft>
                <a:spcPts val="0"/>
              </a:spcAft>
              <a:buClr>
                <a:srgbClr val="C00000"/>
              </a:buClr>
              <a:buSzPts val="2400"/>
              <a:buNone/>
            </a:pPr>
            <a:endParaRPr b="1" dirty="0"/>
          </a:p>
          <a:p>
            <a:pPr marL="342900" lvl="0" indent="-342900" algn="l" rtl="0">
              <a:spcBef>
                <a:spcPts val="0"/>
              </a:spcBef>
              <a:spcAft>
                <a:spcPts val="0"/>
              </a:spcAft>
              <a:buClr>
                <a:srgbClr val="C00000"/>
              </a:buClr>
              <a:buSzPts val="2400"/>
              <a:buChar char="▪"/>
            </a:pPr>
            <a:r>
              <a:rPr lang="en-US" dirty="0"/>
              <a:t>This terminology emphasizes the treatment of a person with a disease rather than simply treating a disease. </a:t>
            </a:r>
            <a:endParaRPr dirty="0"/>
          </a:p>
        </p:txBody>
      </p:sp>
      <p:sp>
        <p:nvSpPr>
          <p:cNvPr id="370" name="Google Shape;370;p26"/>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dirty="0">
                <a:solidFill>
                  <a:schemeClr val="lt1"/>
                </a:solidFill>
                <a:latin typeface="Arial"/>
                <a:ea typeface="Arial"/>
                <a:cs typeface="Arial"/>
                <a:sym typeface="Arial"/>
              </a:rPr>
              <a:t>HIV and Stigma</a:t>
            </a:r>
            <a:endParaRPr sz="2400" dirty="0">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7"/>
          <p:cNvSpPr txBox="1">
            <a:spLocks noGrp="1"/>
          </p:cNvSpPr>
          <p:nvPr>
            <p:ph type="title"/>
          </p:nvPr>
        </p:nvSpPr>
        <p:spPr>
          <a:xfrm>
            <a:off x="472350" y="858983"/>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b="1"/>
              <a:t>Examples of People First Language </a:t>
            </a:r>
            <a:endParaRPr b="1"/>
          </a:p>
        </p:txBody>
      </p:sp>
      <p:sp>
        <p:nvSpPr>
          <p:cNvPr id="377" name="Google Shape;377;p27"/>
          <p:cNvSpPr txBox="1">
            <a:spLocks noGrp="1"/>
          </p:cNvSpPr>
          <p:nvPr>
            <p:ph type="body" idx="1"/>
          </p:nvPr>
        </p:nvSpPr>
        <p:spPr>
          <a:xfrm>
            <a:off x="221250" y="1554211"/>
            <a:ext cx="8839200" cy="4138665"/>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1800"/>
              <a:buChar char="▪"/>
            </a:pPr>
            <a:r>
              <a:rPr lang="en-US" sz="1800" dirty="0"/>
              <a:t>Women are most likely </a:t>
            </a:r>
            <a:r>
              <a:rPr lang="en-US" sz="1800" b="1" dirty="0">
                <a:solidFill>
                  <a:srgbClr val="FF0000"/>
                </a:solidFill>
              </a:rPr>
              <a:t>to be infected </a:t>
            </a:r>
            <a:r>
              <a:rPr lang="en-US" sz="1800" dirty="0"/>
              <a:t>with HIV through heterosexual contact.</a:t>
            </a:r>
            <a:endParaRPr sz="1800" dirty="0"/>
          </a:p>
          <a:p>
            <a:pPr marL="342900" lvl="0" indent="-342900" algn="l" rtl="0">
              <a:spcBef>
                <a:spcPts val="0"/>
              </a:spcBef>
              <a:spcAft>
                <a:spcPts val="0"/>
              </a:spcAft>
              <a:buClr>
                <a:srgbClr val="C00000"/>
              </a:buClr>
              <a:buSzPts val="1800"/>
              <a:buChar char="▪"/>
            </a:pPr>
            <a:r>
              <a:rPr lang="en-US" sz="1800" dirty="0"/>
              <a:t>Women are most likely </a:t>
            </a:r>
            <a:r>
              <a:rPr lang="en-US" sz="1800" b="1" dirty="0">
                <a:solidFill>
                  <a:srgbClr val="FF0000"/>
                </a:solidFill>
              </a:rPr>
              <a:t>to contract or acquire </a:t>
            </a:r>
            <a:r>
              <a:rPr lang="en-US" sz="1800" dirty="0"/>
              <a:t>HIV through heterosexual contact.</a:t>
            </a:r>
            <a:endParaRPr dirty="0"/>
          </a:p>
          <a:p>
            <a:pPr marL="0" lvl="0" indent="0" algn="l" rtl="0">
              <a:spcBef>
                <a:spcPts val="0"/>
              </a:spcBef>
              <a:spcAft>
                <a:spcPts val="0"/>
              </a:spcAft>
              <a:buClr>
                <a:srgbClr val="C00000"/>
              </a:buClr>
              <a:buSzPts val="1800"/>
              <a:buNone/>
            </a:pPr>
            <a:endParaRPr sz="1800" dirty="0"/>
          </a:p>
          <a:p>
            <a:pPr marL="342900" lvl="0" indent="-342900" algn="l" rtl="0">
              <a:spcBef>
                <a:spcPts val="0"/>
              </a:spcBef>
              <a:spcAft>
                <a:spcPts val="0"/>
              </a:spcAft>
              <a:buClr>
                <a:srgbClr val="C00000"/>
              </a:buClr>
              <a:buSzPts val="1800"/>
              <a:buChar char="▪"/>
            </a:pPr>
            <a:r>
              <a:rPr lang="en-US" sz="1800" dirty="0"/>
              <a:t>Cardiovascular disease has become a major concern among </a:t>
            </a:r>
            <a:r>
              <a:rPr lang="en-US" sz="1800" b="1" dirty="0">
                <a:solidFill>
                  <a:srgbClr val="FF0000"/>
                </a:solidFill>
              </a:rPr>
              <a:t>HIV-infected individuals</a:t>
            </a:r>
            <a:r>
              <a:rPr lang="en-US" sz="1800" dirty="0">
                <a:solidFill>
                  <a:srgbClr val="FF0000"/>
                </a:solidFill>
              </a:rPr>
              <a:t>.</a:t>
            </a:r>
            <a:endParaRPr sz="1800" dirty="0">
              <a:solidFill>
                <a:srgbClr val="FF0000"/>
              </a:solidFill>
            </a:endParaRPr>
          </a:p>
          <a:p>
            <a:pPr marL="342900" lvl="0" indent="-342900" algn="l" rtl="0">
              <a:spcBef>
                <a:spcPts val="0"/>
              </a:spcBef>
              <a:spcAft>
                <a:spcPts val="0"/>
              </a:spcAft>
              <a:buClr>
                <a:srgbClr val="C00000"/>
              </a:buClr>
              <a:buSzPts val="1800"/>
              <a:buChar char="▪"/>
            </a:pPr>
            <a:r>
              <a:rPr lang="en-US" sz="1800" dirty="0"/>
              <a:t>Cardiovascular disease has become a major concern among </a:t>
            </a:r>
            <a:r>
              <a:rPr lang="en-US" sz="1800" b="1" dirty="0">
                <a:solidFill>
                  <a:srgbClr val="FF0000"/>
                </a:solidFill>
              </a:rPr>
              <a:t>people with HIV.</a:t>
            </a:r>
            <a:r>
              <a:rPr lang="en-US" sz="1800" b="1" dirty="0"/>
              <a:t> </a:t>
            </a:r>
            <a:endParaRPr sz="1800" b="1" dirty="0"/>
          </a:p>
          <a:p>
            <a:pPr marL="0" lvl="0" indent="0" algn="l" rtl="0">
              <a:spcBef>
                <a:spcPts val="0"/>
              </a:spcBef>
              <a:spcAft>
                <a:spcPts val="0"/>
              </a:spcAft>
              <a:buClr>
                <a:srgbClr val="C00000"/>
              </a:buClr>
              <a:buSzPts val="1800"/>
              <a:buNone/>
            </a:pPr>
            <a:endParaRPr sz="1800" dirty="0"/>
          </a:p>
          <a:p>
            <a:pPr marL="342900" lvl="0" indent="-342900" algn="l" rtl="0">
              <a:spcBef>
                <a:spcPts val="0"/>
              </a:spcBef>
              <a:spcAft>
                <a:spcPts val="0"/>
              </a:spcAft>
              <a:buClr>
                <a:srgbClr val="C00000"/>
              </a:buClr>
              <a:buSzPts val="1800"/>
              <a:buChar char="▪"/>
            </a:pPr>
            <a:r>
              <a:rPr lang="en-US" sz="1800" b="1" dirty="0">
                <a:solidFill>
                  <a:srgbClr val="FF0000"/>
                </a:solidFill>
              </a:rPr>
              <a:t>Mentally ill people </a:t>
            </a:r>
            <a:r>
              <a:rPr lang="en-US" sz="1800" dirty="0"/>
              <a:t>are often diagnosed with </a:t>
            </a:r>
            <a:r>
              <a:rPr lang="en-US" sz="1800" b="1" dirty="0">
                <a:solidFill>
                  <a:srgbClr val="FF0000"/>
                </a:solidFill>
              </a:rPr>
              <a:t>AIDS virus* </a:t>
            </a:r>
            <a:r>
              <a:rPr lang="en-US" sz="1800" dirty="0"/>
              <a:t>when proper medical care is ignored.</a:t>
            </a:r>
            <a:endParaRPr sz="1800" b="1" dirty="0"/>
          </a:p>
          <a:p>
            <a:pPr marL="342900" lvl="0" indent="-342900" algn="l" rtl="0">
              <a:spcBef>
                <a:spcPts val="0"/>
              </a:spcBef>
              <a:spcAft>
                <a:spcPts val="0"/>
              </a:spcAft>
              <a:buClr>
                <a:srgbClr val="C00000"/>
              </a:buClr>
              <a:buSzPts val="1800"/>
              <a:buChar char="▪"/>
            </a:pPr>
            <a:r>
              <a:rPr lang="en-US" sz="1800" b="1" dirty="0">
                <a:solidFill>
                  <a:srgbClr val="FF0000"/>
                </a:solidFill>
              </a:rPr>
              <a:t>People with mental health challenges </a:t>
            </a:r>
            <a:r>
              <a:rPr lang="en-US" sz="1800" dirty="0"/>
              <a:t>are often diagnosed with</a:t>
            </a:r>
            <a:r>
              <a:rPr lang="en-US" sz="1800" b="1" dirty="0"/>
              <a:t> </a:t>
            </a:r>
            <a:r>
              <a:rPr lang="en-US" sz="1800" b="1" dirty="0">
                <a:solidFill>
                  <a:srgbClr val="FF0000"/>
                </a:solidFill>
              </a:rPr>
              <a:t>AIDS </a:t>
            </a:r>
            <a:r>
              <a:rPr lang="en-US" sz="1800" dirty="0"/>
              <a:t>when proper care is not provided or ignored.</a:t>
            </a:r>
            <a:endParaRPr dirty="0"/>
          </a:p>
          <a:p>
            <a:pPr marL="0" lvl="0" indent="0" algn="l" rtl="0">
              <a:spcBef>
                <a:spcPts val="0"/>
              </a:spcBef>
              <a:spcAft>
                <a:spcPts val="0"/>
              </a:spcAft>
              <a:buClr>
                <a:srgbClr val="C00000"/>
              </a:buClr>
              <a:buSzPts val="1800"/>
              <a:buNone/>
            </a:pPr>
            <a:endParaRPr sz="1800" dirty="0"/>
          </a:p>
          <a:p>
            <a:pPr marL="0" lvl="0" indent="0" algn="l" rtl="0">
              <a:spcBef>
                <a:spcPts val="0"/>
              </a:spcBef>
              <a:spcAft>
                <a:spcPts val="0"/>
              </a:spcAft>
              <a:buClr>
                <a:srgbClr val="C00000"/>
              </a:buClr>
              <a:buSzPts val="1800"/>
              <a:buNone/>
            </a:pPr>
            <a:endParaRPr sz="1800" dirty="0"/>
          </a:p>
          <a:p>
            <a:pPr marL="0" lvl="0" indent="0" algn="l" rtl="0">
              <a:spcBef>
                <a:spcPts val="0"/>
              </a:spcBef>
              <a:spcAft>
                <a:spcPts val="0"/>
              </a:spcAft>
              <a:buClr>
                <a:srgbClr val="C00000"/>
              </a:buClr>
              <a:buSzPts val="1400"/>
              <a:buNone/>
            </a:pPr>
            <a:r>
              <a:rPr lang="en-US" sz="1400" b="1" dirty="0"/>
              <a:t>*AIDS is not a virus; it’s a syndrome and a result of inadequate care or treatment. HIV is the virus.</a:t>
            </a:r>
            <a:endParaRPr dirty="0"/>
          </a:p>
        </p:txBody>
      </p:sp>
      <p:sp>
        <p:nvSpPr>
          <p:cNvPr id="378" name="Google Shape;378;p27"/>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dirty="0">
                <a:solidFill>
                  <a:schemeClr val="lt1"/>
                </a:solidFill>
                <a:latin typeface="Arial"/>
                <a:ea typeface="Arial"/>
                <a:cs typeface="Arial"/>
                <a:sym typeface="Arial"/>
              </a:rPr>
              <a:t>HIV and Stigma</a:t>
            </a:r>
            <a:endParaRPr sz="2400" dirty="0">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8"/>
          <p:cNvSpPr txBox="1">
            <a:spLocks noGrp="1"/>
          </p:cNvSpPr>
          <p:nvPr>
            <p:ph type="title"/>
          </p:nvPr>
        </p:nvSpPr>
        <p:spPr>
          <a:xfrm>
            <a:off x="0" y="3124200"/>
            <a:ext cx="9144000" cy="11430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None/>
            </a:pPr>
            <a:r>
              <a:rPr lang="en-US" b="1">
                <a:latin typeface="Arial"/>
                <a:ea typeface="Arial"/>
                <a:cs typeface="Arial"/>
                <a:sym typeface="Arial"/>
              </a:rPr>
              <a:t>ACTIVITY: STIGMATIZING SELF-TALK VS. EMPOWERING SELF-TALK </a:t>
            </a:r>
            <a:endParaRPr b="1">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9"/>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All of us have a role to play in eliminating stigma and helping people get in and stay in care.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
          <p:cNvSpPr txBox="1">
            <a:spLocks noGrp="1"/>
          </p:cNvSpPr>
          <p:nvPr>
            <p:ph type="title"/>
          </p:nvPr>
        </p:nvSpPr>
        <p:spPr>
          <a:xfrm>
            <a:off x="495300" y="762092"/>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b="1"/>
              <a:t>Language is our Foundation</a:t>
            </a:r>
            <a:endParaRPr/>
          </a:p>
        </p:txBody>
      </p:sp>
      <p:sp>
        <p:nvSpPr>
          <p:cNvPr id="142" name="Google Shape;142;p3"/>
          <p:cNvSpPr txBox="1">
            <a:spLocks noGrp="1"/>
          </p:cNvSpPr>
          <p:nvPr>
            <p:ph type="body" idx="1"/>
          </p:nvPr>
        </p:nvSpPr>
        <p:spPr>
          <a:xfrm>
            <a:off x="495300" y="1778607"/>
            <a:ext cx="8337000" cy="4280567"/>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2400"/>
              <a:buChar char="▪"/>
            </a:pPr>
            <a:r>
              <a:rPr lang="en-US">
                <a:latin typeface="Arial"/>
                <a:ea typeface="Arial"/>
                <a:cs typeface="Arial"/>
                <a:sym typeface="Arial"/>
              </a:rPr>
              <a:t>One of the foundations of community is </a:t>
            </a:r>
            <a:r>
              <a:rPr lang="en-US" b="1">
                <a:latin typeface="Arial"/>
                <a:ea typeface="Arial"/>
                <a:cs typeface="Arial"/>
                <a:sym typeface="Arial"/>
              </a:rPr>
              <a:t>language</a:t>
            </a:r>
            <a:r>
              <a:rPr lang="en-US">
                <a:latin typeface="Arial"/>
                <a:ea typeface="Arial"/>
                <a:cs typeface="Arial"/>
                <a:sym typeface="Arial"/>
              </a:rPr>
              <a:t>. </a:t>
            </a:r>
            <a:endParaRPr/>
          </a:p>
          <a:p>
            <a:pPr marL="342900" lvl="0" indent="-190500" algn="l" rtl="0">
              <a:spcBef>
                <a:spcPts val="0"/>
              </a:spcBef>
              <a:spcAft>
                <a:spcPts val="0"/>
              </a:spcAft>
              <a:buClr>
                <a:srgbClr val="C00000"/>
              </a:buClr>
              <a:buSzPts val="2400"/>
              <a:buNone/>
            </a:pPr>
            <a:endParaRPr b="1">
              <a:latin typeface="Arial"/>
              <a:ea typeface="Arial"/>
              <a:cs typeface="Arial"/>
              <a:sym typeface="Arial"/>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Language influences how we </a:t>
            </a:r>
            <a:r>
              <a:rPr lang="en-US" b="1">
                <a:latin typeface="Arial"/>
                <a:ea typeface="Arial"/>
                <a:cs typeface="Arial"/>
                <a:sym typeface="Arial"/>
              </a:rPr>
              <a:t>feel</a:t>
            </a:r>
            <a:r>
              <a:rPr lang="en-US">
                <a:latin typeface="Arial"/>
                <a:ea typeface="Arial"/>
                <a:cs typeface="Arial"/>
                <a:sym typeface="Arial"/>
              </a:rPr>
              <a:t> and how we </a:t>
            </a:r>
            <a:r>
              <a:rPr lang="en-US" b="1">
                <a:latin typeface="Arial"/>
                <a:ea typeface="Arial"/>
                <a:cs typeface="Arial"/>
                <a:sym typeface="Arial"/>
              </a:rPr>
              <a:t>react</a:t>
            </a:r>
            <a:r>
              <a:rPr lang="en-US">
                <a:latin typeface="Arial"/>
                <a:ea typeface="Arial"/>
                <a:cs typeface="Arial"/>
                <a:sym typeface="Arial"/>
              </a:rPr>
              <a:t> to things. </a:t>
            </a:r>
            <a:endParaRPr/>
          </a:p>
          <a:p>
            <a:pPr marL="342900" lvl="0" indent="-190500" algn="l" rtl="0">
              <a:spcBef>
                <a:spcPts val="0"/>
              </a:spcBef>
              <a:spcAft>
                <a:spcPts val="0"/>
              </a:spcAft>
              <a:buClr>
                <a:srgbClr val="C00000"/>
              </a:buClr>
              <a:buSzPts val="2400"/>
              <a:buNone/>
            </a:pPr>
            <a:endParaRPr b="1">
              <a:latin typeface="Arial"/>
              <a:ea typeface="Arial"/>
              <a:cs typeface="Arial"/>
              <a:sym typeface="Arial"/>
            </a:endParaRPr>
          </a:p>
          <a:p>
            <a:pPr marL="342900" lvl="0" indent="-342900" algn="l" rtl="0">
              <a:spcBef>
                <a:spcPts val="0"/>
              </a:spcBef>
              <a:spcAft>
                <a:spcPts val="0"/>
              </a:spcAft>
              <a:buClr>
                <a:srgbClr val="C00000"/>
              </a:buClr>
              <a:buSzPts val="2400"/>
              <a:buChar char="▪"/>
            </a:pPr>
            <a:r>
              <a:rPr lang="en-US" b="1">
                <a:latin typeface="Arial"/>
                <a:ea typeface="Arial"/>
                <a:cs typeface="Arial"/>
                <a:sym typeface="Arial"/>
              </a:rPr>
              <a:t>Biased language </a:t>
            </a:r>
            <a:r>
              <a:rPr lang="en-US">
                <a:latin typeface="Arial"/>
                <a:ea typeface="Arial"/>
                <a:cs typeface="Arial"/>
                <a:sym typeface="Arial"/>
              </a:rPr>
              <a:t>refers to words and phrases that are considered prejudiced, offensive, and hurtful.</a:t>
            </a:r>
            <a:endParaRPr b="1">
              <a:latin typeface="Arial"/>
              <a:ea typeface="Arial"/>
              <a:cs typeface="Arial"/>
              <a:sym typeface="Arial"/>
            </a:endParaRPr>
          </a:p>
        </p:txBody>
      </p:sp>
      <p:sp>
        <p:nvSpPr>
          <p:cNvPr id="143" name="Google Shape;143;p3"/>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dirty="0">
                <a:solidFill>
                  <a:schemeClr val="lt1"/>
                </a:solidFill>
                <a:latin typeface="Arial"/>
                <a:ea typeface="Arial"/>
                <a:cs typeface="Arial"/>
                <a:sym typeface="Arial"/>
              </a:rPr>
              <a:t>HIV and Stigma</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0"/>
          <p:cNvSpPr txBox="1">
            <a:spLocks noGrp="1"/>
          </p:cNvSpPr>
          <p:nvPr>
            <p:ph type="title"/>
          </p:nvPr>
        </p:nvSpPr>
        <p:spPr>
          <a:xfrm>
            <a:off x="515058" y="831316"/>
            <a:ext cx="7134179"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a:t>What Can I Do to Help Reduce Stigmatizing Language?</a:t>
            </a:r>
            <a:endParaRPr/>
          </a:p>
        </p:txBody>
      </p:sp>
      <p:sp>
        <p:nvSpPr>
          <p:cNvPr id="397" name="Google Shape;397;p30"/>
          <p:cNvSpPr txBox="1">
            <a:spLocks noGrp="1"/>
          </p:cNvSpPr>
          <p:nvPr>
            <p:ph type="body" idx="1"/>
          </p:nvPr>
        </p:nvSpPr>
        <p:spPr>
          <a:xfrm>
            <a:off x="515058" y="1784556"/>
            <a:ext cx="8232702" cy="3738802"/>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2000"/>
              <a:buChar char="▪"/>
            </a:pPr>
            <a:r>
              <a:rPr lang="en-US" sz="2000" dirty="0"/>
              <a:t>Use People First Language when referring to people with a medical condition.</a:t>
            </a:r>
            <a:endParaRPr sz="2000" dirty="0"/>
          </a:p>
          <a:p>
            <a:pPr marL="342900" lvl="0" indent="-342900" algn="l" rtl="0">
              <a:spcBef>
                <a:spcPts val="338"/>
              </a:spcBef>
              <a:spcAft>
                <a:spcPts val="0"/>
              </a:spcAft>
              <a:buClr>
                <a:srgbClr val="C00000"/>
              </a:buClr>
              <a:buSzPts val="2000"/>
              <a:buChar char="▪"/>
            </a:pPr>
            <a:r>
              <a:rPr lang="en-US" sz="2000" dirty="0"/>
              <a:t>Talk with colleagues and friends and educate others.</a:t>
            </a:r>
            <a:endParaRPr sz="2000" dirty="0"/>
          </a:p>
          <a:p>
            <a:pPr marL="342900" lvl="0" indent="-342900" algn="l" rtl="0">
              <a:spcBef>
                <a:spcPts val="338"/>
              </a:spcBef>
              <a:spcAft>
                <a:spcPts val="0"/>
              </a:spcAft>
              <a:buClr>
                <a:srgbClr val="C00000"/>
              </a:buClr>
              <a:buSzPts val="2000"/>
              <a:buChar char="▪"/>
            </a:pPr>
            <a:r>
              <a:rPr lang="en-US" sz="2000" dirty="0"/>
              <a:t>Encourage the use of People First Language. </a:t>
            </a:r>
            <a:endParaRPr sz="2000" dirty="0"/>
          </a:p>
          <a:p>
            <a:pPr marL="342900" lvl="0" indent="-342900" algn="l" rtl="0">
              <a:spcBef>
                <a:spcPts val="338"/>
              </a:spcBef>
              <a:spcAft>
                <a:spcPts val="0"/>
              </a:spcAft>
              <a:buClr>
                <a:srgbClr val="C00000"/>
              </a:buClr>
              <a:buSzPts val="2000"/>
              <a:buChar char="▪"/>
            </a:pPr>
            <a:r>
              <a:rPr lang="en-US" sz="2000" dirty="0"/>
              <a:t>Change organizational documents and educational materials to reflect preferred language when possible. </a:t>
            </a:r>
            <a:endParaRPr sz="2000" dirty="0"/>
          </a:p>
          <a:p>
            <a:pPr marL="342900" lvl="0" indent="-342900" algn="l" rtl="0">
              <a:spcBef>
                <a:spcPts val="338"/>
              </a:spcBef>
              <a:spcAft>
                <a:spcPts val="0"/>
              </a:spcAft>
              <a:buClr>
                <a:srgbClr val="C00000"/>
              </a:buClr>
              <a:buSzPts val="2000"/>
              <a:buChar char="▪"/>
            </a:pPr>
            <a:r>
              <a:rPr lang="en-US" sz="2000" dirty="0"/>
              <a:t>Include people with diverse backgrounds disproportionately impacted by HIV, such as MSM of color, transgender people, women, and youth, in the creation of organizational documents and materials.</a:t>
            </a:r>
            <a:endParaRPr sz="2000" dirty="0"/>
          </a:p>
        </p:txBody>
      </p:sp>
      <p:sp>
        <p:nvSpPr>
          <p:cNvPr id="398" name="Google Shape;398;p30"/>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dirty="0">
                <a:solidFill>
                  <a:schemeClr val="lt1"/>
                </a:solidFill>
                <a:latin typeface="Arial"/>
                <a:ea typeface="Arial"/>
                <a:cs typeface="Arial"/>
                <a:sym typeface="Arial"/>
              </a:rPr>
              <a:t>HIV and Stigma</a:t>
            </a:r>
            <a:endParaRPr sz="2400" dirty="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
          <p:cNvSpPr txBox="1">
            <a:spLocks noGrp="1"/>
          </p:cNvSpPr>
          <p:nvPr>
            <p:ph type="title"/>
          </p:nvPr>
        </p:nvSpPr>
        <p:spPr>
          <a:xfrm>
            <a:off x="472350" y="832347"/>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b="1"/>
              <a:t>Language</a:t>
            </a:r>
            <a:endParaRPr/>
          </a:p>
        </p:txBody>
      </p:sp>
      <p:sp>
        <p:nvSpPr>
          <p:cNvPr id="150" name="Google Shape;150;p4"/>
          <p:cNvSpPr txBox="1">
            <a:spLocks noGrp="1"/>
          </p:cNvSpPr>
          <p:nvPr>
            <p:ph type="body" idx="1"/>
          </p:nvPr>
        </p:nvSpPr>
        <p:spPr>
          <a:xfrm>
            <a:off x="775921" y="1775547"/>
            <a:ext cx="7699864" cy="3306907"/>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2400"/>
              <a:buChar char="▪"/>
            </a:pPr>
            <a:r>
              <a:rPr lang="en-US" dirty="0">
                <a:latin typeface="Arial"/>
                <a:ea typeface="Arial"/>
                <a:cs typeface="Arial"/>
                <a:sym typeface="Arial"/>
              </a:rPr>
              <a:t>Focusing on the use of language may be the first place to start in order to address stigma, social exclusion, and discrimination against people with HIV. </a:t>
            </a:r>
            <a:endParaRPr dirty="0"/>
          </a:p>
          <a:p>
            <a:pPr marL="342900" lvl="0" indent="-190500" algn="l" rtl="0">
              <a:spcBef>
                <a:spcPts val="0"/>
              </a:spcBef>
              <a:spcAft>
                <a:spcPts val="0"/>
              </a:spcAft>
              <a:buClr>
                <a:srgbClr val="C00000"/>
              </a:buClr>
              <a:buSzPts val="2400"/>
              <a:buNone/>
            </a:pPr>
            <a:endParaRPr b="1" dirty="0">
              <a:latin typeface="Arial"/>
              <a:ea typeface="Arial"/>
              <a:cs typeface="Arial"/>
              <a:sym typeface="Arial"/>
            </a:endParaRPr>
          </a:p>
          <a:p>
            <a:pPr marL="342900" lvl="0" indent="-342900" algn="l" rtl="0">
              <a:spcBef>
                <a:spcPts val="0"/>
              </a:spcBef>
              <a:spcAft>
                <a:spcPts val="0"/>
              </a:spcAft>
              <a:buClr>
                <a:srgbClr val="C00000"/>
              </a:buClr>
              <a:buSzPts val="2400"/>
              <a:buChar char="▪"/>
            </a:pPr>
            <a:r>
              <a:rPr lang="en-US" dirty="0">
                <a:latin typeface="Arial"/>
                <a:ea typeface="Arial"/>
                <a:cs typeface="Arial"/>
                <a:sym typeface="Arial"/>
              </a:rPr>
              <a:t>Language: </a:t>
            </a:r>
            <a:endParaRPr dirty="0"/>
          </a:p>
          <a:p>
            <a:pPr marL="742950" lvl="1" indent="-342900" algn="l" rtl="0">
              <a:spcBef>
                <a:spcPts val="0"/>
              </a:spcBef>
              <a:spcAft>
                <a:spcPts val="0"/>
              </a:spcAft>
              <a:buClr>
                <a:srgbClr val="C00000"/>
              </a:buClr>
              <a:buSzPts val="2400"/>
              <a:buChar char="▪"/>
            </a:pPr>
            <a:r>
              <a:rPr lang="en-US" sz="2400" dirty="0">
                <a:latin typeface="Arial"/>
                <a:ea typeface="Arial"/>
                <a:cs typeface="Arial"/>
                <a:sym typeface="Arial"/>
              </a:rPr>
              <a:t>Helps to shape our world </a:t>
            </a:r>
            <a:endParaRPr dirty="0"/>
          </a:p>
          <a:p>
            <a:pPr marL="742950" lvl="1" indent="-342900" algn="l" rtl="0">
              <a:spcBef>
                <a:spcPts val="0"/>
              </a:spcBef>
              <a:spcAft>
                <a:spcPts val="0"/>
              </a:spcAft>
              <a:buClr>
                <a:srgbClr val="C00000"/>
              </a:buClr>
              <a:buSzPts val="2400"/>
              <a:buChar char="▪"/>
            </a:pPr>
            <a:r>
              <a:rPr lang="en-US" sz="2400" dirty="0">
                <a:latin typeface="Arial"/>
                <a:ea typeface="Arial"/>
                <a:cs typeface="Arial"/>
                <a:sym typeface="Arial"/>
              </a:rPr>
              <a:t>Describes and gives meaning to our lives </a:t>
            </a:r>
            <a:endParaRPr dirty="0"/>
          </a:p>
          <a:p>
            <a:pPr marL="742950" lvl="1" indent="-342900" algn="l" rtl="0">
              <a:spcBef>
                <a:spcPts val="0"/>
              </a:spcBef>
              <a:spcAft>
                <a:spcPts val="0"/>
              </a:spcAft>
              <a:buClr>
                <a:srgbClr val="C00000"/>
              </a:buClr>
              <a:buSzPts val="2400"/>
              <a:buChar char="▪"/>
            </a:pPr>
            <a:r>
              <a:rPr lang="en-US" sz="2400" dirty="0">
                <a:latin typeface="Arial"/>
                <a:ea typeface="Arial"/>
                <a:cs typeface="Arial"/>
                <a:sym typeface="Arial"/>
              </a:rPr>
              <a:t>Persuades and changes minds</a:t>
            </a:r>
            <a:endParaRPr dirty="0"/>
          </a:p>
          <a:p>
            <a:pPr marL="742950" lvl="1" indent="-342900" algn="l" rtl="0">
              <a:spcBef>
                <a:spcPts val="0"/>
              </a:spcBef>
              <a:spcAft>
                <a:spcPts val="0"/>
              </a:spcAft>
              <a:buClr>
                <a:srgbClr val="C00000"/>
              </a:buClr>
              <a:buSzPts val="2400"/>
              <a:buChar char="▪"/>
            </a:pPr>
            <a:r>
              <a:rPr lang="en-US" sz="2400" dirty="0">
                <a:latin typeface="Arial"/>
                <a:ea typeface="Arial"/>
                <a:cs typeface="Arial"/>
                <a:sym typeface="Arial"/>
              </a:rPr>
              <a:t>Can destroy or empower  </a:t>
            </a:r>
            <a:endParaRPr dirty="0"/>
          </a:p>
          <a:p>
            <a:pPr marL="342900" lvl="0" indent="-190500" algn="just" rtl="0">
              <a:spcBef>
                <a:spcPts val="0"/>
              </a:spcBef>
              <a:spcAft>
                <a:spcPts val="0"/>
              </a:spcAft>
              <a:buSzPts val="2400"/>
              <a:buNone/>
            </a:pPr>
            <a:endParaRPr dirty="0">
              <a:solidFill>
                <a:schemeClr val="dk1"/>
              </a:solidFill>
            </a:endParaRPr>
          </a:p>
        </p:txBody>
      </p:sp>
      <p:sp>
        <p:nvSpPr>
          <p:cNvPr id="151" name="Google Shape;151;p4"/>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dirty="0">
                <a:solidFill>
                  <a:schemeClr val="lt1"/>
                </a:solidFill>
                <a:latin typeface="Arial"/>
                <a:ea typeface="Arial"/>
                <a:cs typeface="Arial"/>
                <a:sym typeface="Arial"/>
              </a:rPr>
              <a:t>HIV and Stigma</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84408"/>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cap="none">
                <a:solidFill>
                  <a:schemeClr val="lt1"/>
                </a:solidFill>
                <a:latin typeface="Arial"/>
                <a:ea typeface="Arial"/>
                <a:cs typeface="Arial"/>
                <a:sym typeface="Arial"/>
              </a:rPr>
              <a:t>Defining Stigma</a:t>
            </a:r>
            <a:endParaRPr sz="3600" b="1"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title"/>
          </p:nvPr>
        </p:nvSpPr>
        <p:spPr>
          <a:xfrm>
            <a:off x="472350" y="802734"/>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HIV and AIDS-related Stigma</a:t>
            </a:r>
            <a:endParaRPr dirty="0"/>
          </a:p>
        </p:txBody>
      </p:sp>
      <p:sp>
        <p:nvSpPr>
          <p:cNvPr id="163" name="Google Shape;163;p6"/>
          <p:cNvSpPr txBox="1">
            <a:spLocks noGrp="1"/>
          </p:cNvSpPr>
          <p:nvPr>
            <p:ph type="body" idx="1"/>
          </p:nvPr>
        </p:nvSpPr>
        <p:spPr>
          <a:xfrm>
            <a:off x="650631" y="1823787"/>
            <a:ext cx="7491046" cy="3210425"/>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2400"/>
              <a:buChar char="▪"/>
            </a:pPr>
            <a:r>
              <a:rPr lang="en-US" dirty="0">
                <a:latin typeface="Arial"/>
                <a:ea typeface="Arial"/>
                <a:cs typeface="Arial"/>
                <a:sym typeface="Arial"/>
              </a:rPr>
              <a:t>HIV/AIDS-related stigma refers to </a:t>
            </a:r>
            <a:r>
              <a:rPr lang="en-US" b="1" dirty="0">
                <a:latin typeface="Arial"/>
                <a:ea typeface="Arial"/>
                <a:cs typeface="Arial"/>
                <a:sym typeface="Arial"/>
              </a:rPr>
              <a:t>prejudice</a:t>
            </a:r>
            <a:r>
              <a:rPr lang="en-US" dirty="0">
                <a:latin typeface="Arial"/>
                <a:ea typeface="Arial"/>
                <a:cs typeface="Arial"/>
                <a:sym typeface="Arial"/>
              </a:rPr>
              <a:t>, </a:t>
            </a:r>
            <a:r>
              <a:rPr lang="en-US" b="1" dirty="0">
                <a:latin typeface="Arial"/>
                <a:ea typeface="Arial"/>
                <a:cs typeface="Arial"/>
                <a:sym typeface="Arial"/>
              </a:rPr>
              <a:t>discounting</a:t>
            </a:r>
            <a:r>
              <a:rPr lang="en-US" dirty="0">
                <a:latin typeface="Arial"/>
                <a:ea typeface="Arial"/>
                <a:cs typeface="Arial"/>
                <a:sym typeface="Arial"/>
              </a:rPr>
              <a:t>, </a:t>
            </a:r>
            <a:r>
              <a:rPr lang="en-US" b="1" dirty="0">
                <a:latin typeface="Arial"/>
                <a:ea typeface="Arial"/>
                <a:cs typeface="Arial"/>
                <a:sym typeface="Arial"/>
              </a:rPr>
              <a:t>discrediting</a:t>
            </a:r>
            <a:r>
              <a:rPr lang="en-US" dirty="0">
                <a:latin typeface="Arial"/>
                <a:ea typeface="Arial"/>
                <a:cs typeface="Arial"/>
                <a:sym typeface="Arial"/>
              </a:rPr>
              <a:t>, and </a:t>
            </a:r>
            <a:r>
              <a:rPr lang="en-US" b="1" dirty="0">
                <a:latin typeface="Arial"/>
                <a:ea typeface="Arial"/>
                <a:cs typeface="Arial"/>
                <a:sym typeface="Arial"/>
              </a:rPr>
              <a:t>discrimination</a:t>
            </a:r>
            <a:r>
              <a:rPr lang="en-US" dirty="0">
                <a:latin typeface="Arial"/>
                <a:ea typeface="Arial"/>
                <a:cs typeface="Arial"/>
                <a:sym typeface="Arial"/>
              </a:rPr>
              <a:t> directed at people perceived to have AIDS or HIV, as well as their </a:t>
            </a:r>
            <a:r>
              <a:rPr lang="en-US" b="1" dirty="0">
                <a:latin typeface="Arial"/>
                <a:ea typeface="Arial"/>
                <a:cs typeface="Arial"/>
                <a:sym typeface="Arial"/>
              </a:rPr>
              <a:t>partners</a:t>
            </a:r>
            <a:r>
              <a:rPr lang="en-US" dirty="0">
                <a:latin typeface="Arial"/>
                <a:ea typeface="Arial"/>
                <a:cs typeface="Arial"/>
                <a:sym typeface="Arial"/>
              </a:rPr>
              <a:t>, </a:t>
            </a:r>
            <a:r>
              <a:rPr lang="en-US" b="1" dirty="0">
                <a:latin typeface="Arial"/>
                <a:ea typeface="Arial"/>
                <a:cs typeface="Arial"/>
                <a:sym typeface="Arial"/>
              </a:rPr>
              <a:t>friends</a:t>
            </a:r>
            <a:r>
              <a:rPr lang="en-US" dirty="0">
                <a:latin typeface="Arial"/>
                <a:ea typeface="Arial"/>
                <a:cs typeface="Arial"/>
                <a:sym typeface="Arial"/>
              </a:rPr>
              <a:t>, </a:t>
            </a:r>
            <a:r>
              <a:rPr lang="en-US" b="1" dirty="0">
                <a:latin typeface="Arial"/>
                <a:ea typeface="Arial"/>
                <a:cs typeface="Arial"/>
                <a:sym typeface="Arial"/>
              </a:rPr>
              <a:t>families</a:t>
            </a:r>
            <a:r>
              <a:rPr lang="en-US" dirty="0">
                <a:latin typeface="Arial"/>
                <a:ea typeface="Arial"/>
                <a:cs typeface="Arial"/>
                <a:sym typeface="Arial"/>
              </a:rPr>
              <a:t>, and </a:t>
            </a:r>
            <a:r>
              <a:rPr lang="en-US" b="1" dirty="0">
                <a:latin typeface="Arial"/>
                <a:ea typeface="Arial"/>
                <a:cs typeface="Arial"/>
                <a:sym typeface="Arial"/>
              </a:rPr>
              <a:t>communities</a:t>
            </a:r>
            <a:r>
              <a:rPr lang="en-US" dirty="0">
                <a:latin typeface="Arial"/>
                <a:ea typeface="Arial"/>
                <a:cs typeface="Arial"/>
                <a:sym typeface="Arial"/>
              </a:rPr>
              <a:t>.   </a:t>
            </a:r>
            <a:endParaRPr b="1" dirty="0">
              <a:latin typeface="Arial"/>
              <a:ea typeface="Arial"/>
              <a:cs typeface="Arial"/>
              <a:sym typeface="Arial"/>
            </a:endParaRPr>
          </a:p>
        </p:txBody>
      </p:sp>
      <p:sp>
        <p:nvSpPr>
          <p:cNvPr id="164" name="Google Shape;164;p6"/>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dirty="0">
                <a:solidFill>
                  <a:schemeClr val="lt1"/>
                </a:solidFill>
                <a:latin typeface="Arial"/>
                <a:ea typeface="Arial"/>
                <a:cs typeface="Arial"/>
                <a:sym typeface="Arial"/>
              </a:rPr>
              <a:t>HIV and Stigma</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a:spLocks noGrp="1"/>
          </p:cNvSpPr>
          <p:nvPr>
            <p:ph type="title"/>
          </p:nvPr>
        </p:nvSpPr>
        <p:spPr>
          <a:xfrm>
            <a:off x="393192" y="4432554"/>
            <a:ext cx="4945642" cy="1218908"/>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None/>
            </a:pPr>
            <a:r>
              <a:rPr lang="en-US" b="1">
                <a:solidFill>
                  <a:srgbClr val="FFFFFF"/>
                </a:solidFill>
              </a:rPr>
              <a:t>Define Stigma</a:t>
            </a:r>
            <a:endParaRPr/>
          </a:p>
        </p:txBody>
      </p:sp>
      <p:sp>
        <p:nvSpPr>
          <p:cNvPr id="171" name="Google Shape;171;p7"/>
          <p:cNvSpPr txBox="1">
            <a:spLocks noGrp="1"/>
          </p:cNvSpPr>
          <p:nvPr>
            <p:ph type="body" idx="1"/>
          </p:nvPr>
        </p:nvSpPr>
        <p:spPr>
          <a:xfrm>
            <a:off x="5656588" y="1117376"/>
            <a:ext cx="3118702" cy="4273917"/>
          </a:xfrm>
          <a:prstGeom prst="rect">
            <a:avLst/>
          </a:prstGeom>
          <a:solidFill>
            <a:srgbClr val="BFBFBF"/>
          </a:solidFill>
          <a:ln>
            <a:noFill/>
          </a:ln>
        </p:spPr>
        <p:txBody>
          <a:bodyPr spcFirstLastPara="1" wrap="square" lIns="91425" tIns="45700" rIns="91425" bIns="45700" anchor="ctr" anchorCtr="0">
            <a:normAutofit/>
          </a:bodyPr>
          <a:lstStyle/>
          <a:p>
            <a:pPr marL="0" lvl="0" indent="0" algn="l" rtl="0">
              <a:spcBef>
                <a:spcPts val="0"/>
              </a:spcBef>
              <a:spcAft>
                <a:spcPts val="0"/>
              </a:spcAft>
              <a:buSzPts val="1800"/>
              <a:buNone/>
            </a:pPr>
            <a:r>
              <a:rPr lang="en-US" sz="1800"/>
              <a:t>“By definition, or course, we believe the person with a stigma is not quite human.  On this assumption, we exercise varieties of discrimination, through which we e</a:t>
            </a:r>
            <a:r>
              <a:rPr lang="en-US" sz="1800">
                <a:latin typeface="Arial"/>
                <a:ea typeface="Arial"/>
                <a:cs typeface="Arial"/>
                <a:sym typeface="Arial"/>
              </a:rPr>
              <a:t>ffectively</a:t>
            </a:r>
            <a:r>
              <a:rPr lang="en-US" sz="1800"/>
              <a:t>, if often unthinkingly, reduce his life chances”.</a:t>
            </a:r>
            <a:endParaRPr/>
          </a:p>
          <a:p>
            <a:pPr marL="0" lvl="0" indent="0" algn="l" rtl="0">
              <a:spcBef>
                <a:spcPts val="360"/>
              </a:spcBef>
              <a:spcAft>
                <a:spcPts val="0"/>
              </a:spcAft>
              <a:buSzPts val="1800"/>
              <a:buNone/>
            </a:pPr>
            <a:endParaRPr sz="1800"/>
          </a:p>
          <a:p>
            <a:pPr marL="0" lvl="0" indent="0" algn="l" rtl="0">
              <a:spcBef>
                <a:spcPts val="220"/>
              </a:spcBef>
              <a:spcAft>
                <a:spcPts val="0"/>
              </a:spcAft>
              <a:buSzPts val="1100"/>
              <a:buNone/>
            </a:pPr>
            <a:r>
              <a:rPr lang="en-US" sz="1100">
                <a:latin typeface="Arial"/>
                <a:ea typeface="Arial"/>
                <a:cs typeface="Arial"/>
                <a:sym typeface="Arial"/>
              </a:rPr>
              <a:t>Goffman, E. (1963). </a:t>
            </a:r>
            <a:r>
              <a:rPr lang="en-US" sz="1100" i="1">
                <a:latin typeface="Arial"/>
                <a:ea typeface="Arial"/>
                <a:cs typeface="Arial"/>
                <a:sym typeface="Arial"/>
              </a:rPr>
              <a:t>Stigma: Notes on the management of spoiled identity</a:t>
            </a:r>
            <a:r>
              <a:rPr lang="en-US" sz="1100">
                <a:latin typeface="Arial"/>
                <a:ea typeface="Arial"/>
                <a:cs typeface="Arial"/>
                <a:sym typeface="Arial"/>
              </a:rPr>
              <a:t>. Englewood Cliffs, N.J: Prentice-Hall.</a:t>
            </a:r>
            <a:endParaRPr/>
          </a:p>
          <a:p>
            <a:pPr marL="342900" lvl="0" indent="-247650" algn="l" rtl="0">
              <a:spcBef>
                <a:spcPts val="300"/>
              </a:spcBef>
              <a:spcAft>
                <a:spcPts val="0"/>
              </a:spcAft>
              <a:buSzPts val="1500"/>
              <a:buNone/>
            </a:pPr>
            <a:endParaRPr sz="1500">
              <a:solidFill>
                <a:srgbClr val="FFFFFF"/>
              </a:solidFill>
            </a:endParaRPr>
          </a:p>
          <a:p>
            <a:pPr marL="728663" lvl="1" indent="-290513" algn="l" rtl="0">
              <a:spcBef>
                <a:spcPts val="300"/>
              </a:spcBef>
              <a:spcAft>
                <a:spcPts val="0"/>
              </a:spcAft>
              <a:buSzPts val="1500"/>
              <a:buFont typeface="Arial"/>
              <a:buNone/>
            </a:pPr>
            <a:endParaRPr sz="1500">
              <a:solidFill>
                <a:srgbClr val="FFFFFF"/>
              </a:solidFill>
            </a:endParaRPr>
          </a:p>
        </p:txBody>
      </p:sp>
      <p:sp>
        <p:nvSpPr>
          <p:cNvPr id="172" name="Google Shape;172;p7"/>
          <p:cNvSpPr/>
          <p:nvPr/>
        </p:nvSpPr>
        <p:spPr>
          <a:xfrm>
            <a:off x="766834" y="910899"/>
            <a:ext cx="4572000" cy="42242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a:p>
            <a:pPr marL="0" marR="0" lvl="0" indent="0" algn="l" rtl="0">
              <a:spcBef>
                <a:spcPts val="0"/>
              </a:spcBef>
              <a:spcAft>
                <a:spcPts val="0"/>
              </a:spcAft>
              <a:buNone/>
            </a:pPr>
            <a:endParaRPr sz="135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“Negative feelings, beliefs and behaviors directed toward an individual or group due to a particular label or characteristic.”</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a:t>
            </a:r>
            <a:r>
              <a:rPr lang="en-US" sz="2400" b="1">
                <a:solidFill>
                  <a:schemeClr val="dk1"/>
                </a:solidFill>
                <a:latin typeface="Arial"/>
                <a:ea typeface="Arial"/>
                <a:cs typeface="Arial"/>
                <a:sym typeface="Arial"/>
              </a:rPr>
              <a:t>Disqualification from full social acceptance”</a:t>
            </a:r>
            <a:endParaRPr/>
          </a:p>
          <a:p>
            <a:pPr marL="0" marR="0" lvl="0" indent="0" algn="l" rtl="0">
              <a:spcBef>
                <a:spcPts val="0"/>
              </a:spcBef>
              <a:spcAft>
                <a:spcPts val="0"/>
              </a:spcAft>
              <a:buNone/>
            </a:pPr>
            <a:endParaRPr sz="1350">
              <a:solidFill>
                <a:schemeClr val="dk1"/>
              </a:solidFill>
              <a:latin typeface="Arial"/>
              <a:ea typeface="Arial"/>
              <a:cs typeface="Arial"/>
              <a:sym typeface="Arial"/>
            </a:endParaRPr>
          </a:p>
          <a:p>
            <a:pPr marL="0" marR="0" lvl="0" indent="0" algn="l" rtl="0">
              <a:spcBef>
                <a:spcPts val="0"/>
              </a:spcBef>
              <a:spcAft>
                <a:spcPts val="0"/>
              </a:spcAft>
              <a:buNone/>
            </a:pPr>
            <a:r>
              <a:rPr lang="en-US" sz="600">
                <a:solidFill>
                  <a:schemeClr val="dk1"/>
                </a:solidFill>
                <a:latin typeface="Arial"/>
                <a:ea typeface="Arial"/>
                <a:cs typeface="Arial"/>
                <a:sym typeface="Arial"/>
              </a:rPr>
              <a:t>																						</a:t>
            </a:r>
            <a:endParaRPr/>
          </a:p>
        </p:txBody>
      </p:sp>
      <p:sp>
        <p:nvSpPr>
          <p:cNvPr id="173" name="Google Shape;173;p7"/>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u="none" dirty="0">
                <a:solidFill>
                  <a:schemeClr val="lt1"/>
                </a:solidFill>
                <a:latin typeface="Arial"/>
                <a:ea typeface="Arial"/>
                <a:cs typeface="Arial"/>
                <a:sym typeface="Arial"/>
              </a:rPr>
              <a:t>HIV and Stigma</a:t>
            </a:r>
            <a:endParaRPr sz="2400" b="0" u="none" dirty="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8"/>
          <p:cNvSpPr txBox="1">
            <a:spLocks noGrp="1"/>
          </p:cNvSpPr>
          <p:nvPr>
            <p:ph type="title"/>
          </p:nvPr>
        </p:nvSpPr>
        <p:spPr>
          <a:xfrm>
            <a:off x="393192" y="4868658"/>
            <a:ext cx="4945642" cy="782804"/>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None/>
            </a:pPr>
            <a:r>
              <a:rPr lang="en-US" b="1" dirty="0">
                <a:solidFill>
                  <a:srgbClr val="FFFFFF"/>
                </a:solidFill>
              </a:rPr>
              <a:t>Define HIV Related Stigma</a:t>
            </a:r>
            <a:endParaRPr dirty="0"/>
          </a:p>
        </p:txBody>
      </p:sp>
      <p:sp>
        <p:nvSpPr>
          <p:cNvPr id="180" name="Google Shape;180;p8"/>
          <p:cNvSpPr txBox="1">
            <a:spLocks noGrp="1"/>
          </p:cNvSpPr>
          <p:nvPr>
            <p:ph type="body" idx="1"/>
          </p:nvPr>
        </p:nvSpPr>
        <p:spPr>
          <a:xfrm>
            <a:off x="6021991" y="929148"/>
            <a:ext cx="2768048" cy="4255668"/>
          </a:xfrm>
          <a:prstGeom prst="rect">
            <a:avLst/>
          </a:prstGeom>
          <a:solidFill>
            <a:srgbClr val="BFBFBF"/>
          </a:solidFill>
          <a:ln>
            <a:noFill/>
          </a:ln>
        </p:spPr>
        <p:txBody>
          <a:bodyPr spcFirstLastPara="1" wrap="square" lIns="91425" tIns="45700" rIns="91425" bIns="45700" anchor="ctr" anchorCtr="0">
            <a:normAutofit/>
          </a:bodyPr>
          <a:lstStyle/>
          <a:p>
            <a:pPr marL="0" lvl="0" indent="0" algn="l" rtl="0">
              <a:spcBef>
                <a:spcPts val="0"/>
              </a:spcBef>
              <a:spcAft>
                <a:spcPts val="0"/>
              </a:spcAft>
              <a:buClr>
                <a:srgbClr val="C00000"/>
              </a:buClr>
              <a:buSzPts val="1800"/>
              <a:buNone/>
            </a:pPr>
            <a:r>
              <a:rPr lang="en-US" sz="1800" dirty="0"/>
              <a:t>HIV Related Stigma refers to:</a:t>
            </a:r>
            <a:endParaRPr dirty="0"/>
          </a:p>
          <a:p>
            <a:pPr marL="342900" lvl="0" indent="-342900" algn="l" rtl="0">
              <a:spcBef>
                <a:spcPts val="360"/>
              </a:spcBef>
              <a:spcAft>
                <a:spcPts val="0"/>
              </a:spcAft>
              <a:buClr>
                <a:srgbClr val="C00000"/>
              </a:buClr>
              <a:buSzPts val="1800"/>
              <a:buChar char="▪"/>
            </a:pPr>
            <a:r>
              <a:rPr lang="en-US" sz="1800" dirty="0"/>
              <a:t>Prejudice, </a:t>
            </a:r>
            <a:endParaRPr dirty="0"/>
          </a:p>
          <a:p>
            <a:pPr marL="342900" lvl="0" indent="-342900" algn="l" rtl="0">
              <a:spcBef>
                <a:spcPts val="360"/>
              </a:spcBef>
              <a:spcAft>
                <a:spcPts val="0"/>
              </a:spcAft>
              <a:buClr>
                <a:srgbClr val="C00000"/>
              </a:buClr>
              <a:buSzPts val="1800"/>
              <a:buChar char="▪"/>
            </a:pPr>
            <a:r>
              <a:rPr lang="en-US" sz="1800" dirty="0"/>
              <a:t>Discounting,  discrediting and discrimination</a:t>
            </a:r>
            <a:endParaRPr dirty="0"/>
          </a:p>
          <a:p>
            <a:pPr marL="342900" lvl="0" indent="-342900" algn="l" rtl="0">
              <a:spcBef>
                <a:spcPts val="360"/>
              </a:spcBef>
              <a:spcAft>
                <a:spcPts val="0"/>
              </a:spcAft>
              <a:buClr>
                <a:srgbClr val="C00000"/>
              </a:buClr>
              <a:buSzPts val="1800"/>
              <a:buChar char="▪"/>
            </a:pPr>
            <a:r>
              <a:rPr lang="en-US" sz="1800" dirty="0"/>
              <a:t>Directed at people perceived to be living with AIDS or HIV, as well as their partners, friends, families and communities.</a:t>
            </a:r>
            <a:endParaRPr dirty="0"/>
          </a:p>
          <a:p>
            <a:pPr marL="342900" lvl="0" indent="-247650" algn="l" rtl="0">
              <a:spcBef>
                <a:spcPts val="300"/>
              </a:spcBef>
              <a:spcAft>
                <a:spcPts val="0"/>
              </a:spcAft>
              <a:buSzPts val="1500"/>
              <a:buNone/>
            </a:pPr>
            <a:endParaRPr sz="1500" dirty="0">
              <a:solidFill>
                <a:srgbClr val="FFFFFF"/>
              </a:solidFill>
            </a:endParaRPr>
          </a:p>
          <a:p>
            <a:pPr marL="728663" lvl="1" indent="-290513" algn="l" rtl="0">
              <a:spcBef>
                <a:spcPts val="300"/>
              </a:spcBef>
              <a:spcAft>
                <a:spcPts val="0"/>
              </a:spcAft>
              <a:buSzPts val="1500"/>
              <a:buFont typeface="Arial"/>
              <a:buNone/>
            </a:pPr>
            <a:endParaRPr sz="1500" dirty="0">
              <a:solidFill>
                <a:srgbClr val="FFFFFF"/>
              </a:solidFill>
            </a:endParaRPr>
          </a:p>
        </p:txBody>
      </p:sp>
      <p:sp>
        <p:nvSpPr>
          <p:cNvPr id="181" name="Google Shape;181;p8"/>
          <p:cNvSpPr/>
          <p:nvPr/>
        </p:nvSpPr>
        <p:spPr>
          <a:xfrm>
            <a:off x="393192" y="773345"/>
            <a:ext cx="5031390" cy="3016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b="1">
                <a:solidFill>
                  <a:schemeClr val="dk1"/>
                </a:solidFill>
                <a:latin typeface="Arial"/>
                <a:ea typeface="Arial"/>
                <a:cs typeface="Arial"/>
                <a:sym typeface="Arial"/>
              </a:rPr>
              <a:t>Social stigma </a:t>
            </a:r>
            <a:r>
              <a:rPr lang="en-US" sz="2000">
                <a:solidFill>
                  <a:schemeClr val="dk1"/>
                </a:solidFill>
                <a:latin typeface="Arial"/>
                <a:ea typeface="Arial"/>
                <a:cs typeface="Arial"/>
                <a:sym typeface="Arial"/>
              </a:rPr>
              <a:t>refers to extreme disapproval of (or discontent with) a person or group on socially characteristic grounds that are perceived, and serve to distinguish them, from other members of a society.</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					</a:t>
            </a:r>
            <a:r>
              <a:rPr lang="en-US" sz="600">
                <a:solidFill>
                  <a:schemeClr val="dk1"/>
                </a:solidFill>
                <a:latin typeface="Arial"/>
                <a:ea typeface="Arial"/>
                <a:cs typeface="Arial"/>
                <a:sym typeface="Arial"/>
              </a:rPr>
              <a:t>																					</a:t>
            </a:r>
            <a:endParaRPr/>
          </a:p>
        </p:txBody>
      </p:sp>
      <p:pic>
        <p:nvPicPr>
          <p:cNvPr id="182" name="Google Shape;182;p8" descr="C:\Users\latrischam\AppData\Local\Microsoft\Windows\Temporary Internet Files\Content.IE5\VONGYE26\stigma[2].jpg"/>
          <p:cNvPicPr preferRelativeResize="0"/>
          <p:nvPr/>
        </p:nvPicPr>
        <p:blipFill rotWithShape="1">
          <a:blip r:embed="rId3">
            <a:alphaModFix/>
          </a:blip>
          <a:srcRect/>
          <a:stretch/>
        </p:blipFill>
        <p:spPr>
          <a:xfrm>
            <a:off x="1484803" y="2710452"/>
            <a:ext cx="4167544" cy="2974642"/>
          </a:xfrm>
          <a:prstGeom prst="rect">
            <a:avLst/>
          </a:prstGeom>
          <a:noFill/>
          <a:ln>
            <a:noFill/>
          </a:ln>
        </p:spPr>
      </p:pic>
      <p:sp>
        <p:nvSpPr>
          <p:cNvPr id="183" name="Google Shape;183;p8"/>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dirty="0">
                <a:solidFill>
                  <a:schemeClr val="lt1"/>
                </a:solidFill>
                <a:latin typeface="Arial"/>
                <a:ea typeface="Arial"/>
                <a:cs typeface="Arial"/>
                <a:sym typeface="Arial"/>
              </a:rPr>
              <a:t>HIV and Stigma</a:t>
            </a:r>
            <a:endParaRPr sz="2400" dirty="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9"/>
          <p:cNvSpPr txBox="1">
            <a:spLocks noGrp="1"/>
          </p:cNvSpPr>
          <p:nvPr>
            <p:ph type="title"/>
          </p:nvPr>
        </p:nvSpPr>
        <p:spPr>
          <a:xfrm>
            <a:off x="393192" y="4432554"/>
            <a:ext cx="4945642" cy="1218908"/>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None/>
            </a:pPr>
            <a:r>
              <a:rPr lang="en-US" b="1">
                <a:solidFill>
                  <a:srgbClr val="FFFFFF"/>
                </a:solidFill>
              </a:rPr>
              <a:t>Defining Stigmatizing Language</a:t>
            </a:r>
            <a:endParaRPr/>
          </a:p>
        </p:txBody>
      </p:sp>
      <p:sp>
        <p:nvSpPr>
          <p:cNvPr id="190" name="Google Shape;190;p9"/>
          <p:cNvSpPr txBox="1">
            <a:spLocks noGrp="1"/>
          </p:cNvSpPr>
          <p:nvPr>
            <p:ph type="body" idx="1"/>
          </p:nvPr>
        </p:nvSpPr>
        <p:spPr>
          <a:xfrm>
            <a:off x="5539390" y="884903"/>
            <a:ext cx="3051155" cy="4557252"/>
          </a:xfrm>
          <a:prstGeom prst="rect">
            <a:avLst/>
          </a:prstGeom>
          <a:solidFill>
            <a:srgbClr val="BFBFBF"/>
          </a:solidFill>
          <a:ln>
            <a:noFill/>
          </a:ln>
        </p:spPr>
        <p:txBody>
          <a:bodyPr spcFirstLastPara="1" wrap="square" lIns="91425" tIns="45700" rIns="91425" bIns="45700" anchor="ctr" anchorCtr="0">
            <a:normAutofit/>
          </a:bodyPr>
          <a:lstStyle/>
          <a:p>
            <a:pPr marL="0" lvl="0" indent="0" algn="l" rtl="0">
              <a:spcBef>
                <a:spcPts val="0"/>
              </a:spcBef>
              <a:spcAft>
                <a:spcPts val="0"/>
              </a:spcAft>
              <a:buClr>
                <a:srgbClr val="C00000"/>
              </a:buClr>
              <a:buSzPts val="2000"/>
              <a:buNone/>
            </a:pPr>
            <a:r>
              <a:rPr lang="en-US" sz="2000" dirty="0"/>
              <a:t>Stigmatizing language is defined as language that:</a:t>
            </a:r>
            <a:endParaRPr sz="2000" dirty="0"/>
          </a:p>
          <a:p>
            <a:pPr marL="347663" lvl="1" indent="-178594" algn="l" rtl="0">
              <a:spcBef>
                <a:spcPts val="400"/>
              </a:spcBef>
              <a:spcAft>
                <a:spcPts val="0"/>
              </a:spcAft>
              <a:buClr>
                <a:srgbClr val="C00000"/>
              </a:buClr>
              <a:buSzPts val="2000"/>
              <a:buChar char="▪"/>
            </a:pPr>
            <a:r>
              <a:rPr lang="en-US" sz="2000" dirty="0"/>
              <a:t>Perpetuates myths and stereotypes</a:t>
            </a:r>
            <a:endParaRPr dirty="0"/>
          </a:p>
          <a:p>
            <a:pPr marL="347663" lvl="1" indent="-178594" algn="l" rtl="0">
              <a:spcBef>
                <a:spcPts val="400"/>
              </a:spcBef>
              <a:spcAft>
                <a:spcPts val="0"/>
              </a:spcAft>
              <a:buClr>
                <a:srgbClr val="C00000"/>
              </a:buClr>
              <a:buSzPts val="2000"/>
              <a:buChar char="▪"/>
            </a:pPr>
            <a:r>
              <a:rPr lang="en-US" sz="2000" dirty="0"/>
              <a:t>Uses nouns (labels) to describe people (e.g. HIV-infected woman)</a:t>
            </a:r>
            <a:endParaRPr dirty="0"/>
          </a:p>
          <a:p>
            <a:pPr marL="347663" lvl="1" indent="-178594" algn="l" rtl="0">
              <a:spcBef>
                <a:spcPts val="400"/>
              </a:spcBef>
              <a:spcAft>
                <a:spcPts val="0"/>
              </a:spcAft>
              <a:buClr>
                <a:srgbClr val="C00000"/>
              </a:buClr>
              <a:buSzPts val="2000"/>
              <a:buChar char="▪"/>
            </a:pPr>
            <a:r>
              <a:rPr lang="en-US" sz="2000" dirty="0"/>
              <a:t>Uses demeaning or outdated words or phrases</a:t>
            </a:r>
            <a:endParaRPr dirty="0"/>
          </a:p>
          <a:p>
            <a:pPr marL="728663" lvl="1" indent="-271463" algn="l" rtl="0">
              <a:spcBef>
                <a:spcPts val="360"/>
              </a:spcBef>
              <a:spcAft>
                <a:spcPts val="0"/>
              </a:spcAft>
              <a:buSzPts val="1800"/>
              <a:buFont typeface="Arial"/>
              <a:buNone/>
            </a:pPr>
            <a:endParaRPr dirty="0">
              <a:solidFill>
                <a:srgbClr val="FFFFFF"/>
              </a:solidFill>
            </a:endParaRPr>
          </a:p>
        </p:txBody>
      </p:sp>
      <p:sp>
        <p:nvSpPr>
          <p:cNvPr id="191" name="Google Shape;191;p9"/>
          <p:cNvSpPr txBox="1"/>
          <p:nvPr/>
        </p:nvSpPr>
        <p:spPr>
          <a:xfrm>
            <a:off x="304800" y="381000"/>
            <a:ext cx="14398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dirty="0">
                <a:solidFill>
                  <a:schemeClr val="lt1"/>
                </a:solidFill>
                <a:latin typeface="Arial"/>
                <a:ea typeface="Arial"/>
                <a:cs typeface="Arial"/>
                <a:sym typeface="Arial"/>
              </a:rPr>
              <a:t>HIV and Stigma</a:t>
            </a:r>
            <a:endParaRPr sz="2400" dirty="0">
              <a:solidFill>
                <a:schemeClr val="lt1"/>
              </a:solidFill>
              <a:latin typeface="Arial"/>
              <a:ea typeface="Arial"/>
              <a:cs typeface="Arial"/>
              <a:sym typeface="Arial"/>
            </a:endParaRPr>
          </a:p>
        </p:txBody>
      </p:sp>
      <p:pic>
        <p:nvPicPr>
          <p:cNvPr id="192" name="Google Shape;192;p9"/>
          <p:cNvPicPr preferRelativeResize="0"/>
          <p:nvPr/>
        </p:nvPicPr>
        <p:blipFill rotWithShape="1">
          <a:blip r:embed="rId3">
            <a:alphaModFix/>
          </a:blip>
          <a:srcRect/>
          <a:stretch/>
        </p:blipFill>
        <p:spPr>
          <a:xfrm>
            <a:off x="393192" y="1588987"/>
            <a:ext cx="4756139" cy="3149084"/>
          </a:xfrm>
          <a:prstGeom prst="rect">
            <a:avLst/>
          </a:prstGeom>
          <a:noFill/>
          <a:ln>
            <a:noFill/>
          </a:ln>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4350</Words>
  <Application>Microsoft Office PowerPoint</Application>
  <PresentationFormat>On-screen Show (4:3)</PresentationFormat>
  <Paragraphs>433</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Josefin Sans SemiBold</vt:lpstr>
      <vt:lpstr>Arial</vt:lpstr>
      <vt:lpstr>Josefin Sans</vt:lpstr>
      <vt:lpstr>Noto Sans Symbols</vt:lpstr>
      <vt:lpstr>Calibri</vt:lpstr>
      <vt:lpstr>Blank Presentation</vt:lpstr>
      <vt:lpstr>HIV and Stigma </vt:lpstr>
      <vt:lpstr>Objectives</vt:lpstr>
      <vt:lpstr>Language is our Foundation</vt:lpstr>
      <vt:lpstr>Language</vt:lpstr>
      <vt:lpstr>Defining Stigma</vt:lpstr>
      <vt:lpstr>HIV and AIDS-related Stigma</vt:lpstr>
      <vt:lpstr>Define Stigma</vt:lpstr>
      <vt:lpstr>Define HIV Related Stigma</vt:lpstr>
      <vt:lpstr>Defining Stigmatizing Language</vt:lpstr>
      <vt:lpstr>Why Language Matters</vt:lpstr>
      <vt:lpstr>Two Types of Stigma</vt:lpstr>
      <vt:lpstr>HIV-Related Stigma is Experienced at Different Levels </vt:lpstr>
      <vt:lpstr>PowerPoint Presentation</vt:lpstr>
      <vt:lpstr>Self Talk</vt:lpstr>
      <vt:lpstr>Microaggressions</vt:lpstr>
      <vt:lpstr>Microaggressions</vt:lpstr>
      <vt:lpstr>Examples of Microaggressions</vt:lpstr>
      <vt:lpstr>History of HIV-Related Language </vt:lpstr>
      <vt:lpstr>Terminology </vt:lpstr>
      <vt:lpstr>Media </vt:lpstr>
      <vt:lpstr>Media </vt:lpstr>
      <vt:lpstr>Street Slang in the HIV Community</vt:lpstr>
      <vt:lpstr>Stigmatizing Self-talk vs. Empowering Self-talk  </vt:lpstr>
      <vt:lpstr>PowerPoint Presentation</vt:lpstr>
      <vt:lpstr>Why Use People First Language? </vt:lpstr>
      <vt:lpstr>People First Language </vt:lpstr>
      <vt:lpstr>Examples of People First Language </vt:lpstr>
      <vt:lpstr>ACTIVITY: STIGMATIZING SELF-TALK VS. EMPOWERING SELF-TALK </vt:lpstr>
      <vt:lpstr>All of us have a role to play in eliminating stigma and helping people get in and stay in care. </vt:lpstr>
      <vt:lpstr>What Can I Do to Help Reduce Stigmatizing Language?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Stigma </dc:title>
  <dc:creator>Rojo, Maria Campos</dc:creator>
  <cp:lastModifiedBy>Mandel, Nicole</cp:lastModifiedBy>
  <cp:revision>1</cp:revision>
  <dcterms:created xsi:type="dcterms:W3CDTF">2018-09-11T16:40:19Z</dcterms:created>
  <dcterms:modified xsi:type="dcterms:W3CDTF">2020-08-09T23:10:45Z</dcterms:modified>
</cp:coreProperties>
</file>