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1"/>
    <p:sldMasterId id="2147483651"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0"/>
    <p:restoredTop sz="63278"/>
  </p:normalViewPr>
  <p:slideViewPr>
    <p:cSldViewPr snapToGrid="0">
      <p:cViewPr varScale="1">
        <p:scale>
          <a:sx n="66" d="100"/>
          <a:sy n="66" d="100"/>
        </p:scale>
        <p:origin x="630" y="72"/>
      </p:cViewPr>
      <p:guideLst>
        <p:guide orient="horz" pos="2160"/>
        <p:guide pos="2880"/>
      </p:guideLst>
    </p:cSldViewPr>
  </p:slideViewPr>
  <p:notesTextViewPr>
    <p:cViewPr>
      <p:scale>
        <a:sx n="1" d="1"/>
        <a:sy n="1" d="1"/>
      </p:scale>
      <p:origin x="0" y="0"/>
    </p:cViewPr>
  </p:notesTextViewPr>
  <p:notesViewPr>
    <p:cSldViewPr snapToGrid="0">
      <p:cViewPr varScale="1">
        <p:scale>
          <a:sx n="86" d="100"/>
          <a:sy n="86" d="100"/>
        </p:scale>
        <p:origin x="3928"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1903340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1905" lvl="0" indent="0" algn="l" rtl="0">
              <a:lnSpc>
                <a:spcPct val="106250"/>
              </a:lnSpc>
              <a:spcBef>
                <a:spcPts val="0"/>
              </a:spcBef>
              <a:spcAft>
                <a:spcPts val="165"/>
              </a:spcAft>
              <a:buClr>
                <a:schemeClr val="dk1"/>
              </a:buClr>
              <a:buSzPts val="1100"/>
              <a:buNone/>
            </a:pPr>
            <a:endParaRPr dirty="0"/>
          </a:p>
        </p:txBody>
      </p:sp>
      <p:sp>
        <p:nvSpPr>
          <p:cNvPr id="37" name="Google Shape;3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805932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i="0" dirty="0"/>
              <a:t>Review </a:t>
            </a:r>
            <a:r>
              <a:rPr lang="en-US" i="0" dirty="0" smtClean="0"/>
              <a:t>the slide</a:t>
            </a:r>
            <a:r>
              <a:rPr lang="en-US" i="0" dirty="0"/>
              <a:t>. </a:t>
            </a:r>
            <a:endParaRPr lang="en-US" i="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i="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i="0" dirty="0" smtClean="0"/>
              <a:t>Explain </a:t>
            </a:r>
            <a:r>
              <a:rPr lang="en-US" i="0" dirty="0"/>
              <a:t>that for this session, we will be focusing on how we can create more trust with our team members and appreciation for their roles.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i="1" dirty="0"/>
          </a:p>
        </p:txBody>
      </p:sp>
      <p:sp>
        <p:nvSpPr>
          <p:cNvPr id="43" name="Google Shape;4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136786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Review </a:t>
            </a:r>
            <a:r>
              <a:rPr lang="en-US" dirty="0" smtClean="0"/>
              <a:t>the slide</a:t>
            </a:r>
            <a:r>
              <a:rPr lang="en-US" dirty="0"/>
              <a:t>. </a:t>
            </a:r>
            <a:endParaRPr lang="en-US" dirty="0" smtClean="0"/>
          </a:p>
          <a:p>
            <a:pPr marL="0" lvl="0" indent="0" algn="l" rtl="0">
              <a:lnSpc>
                <a:spcPct val="100000"/>
              </a:lnSpc>
              <a:spcBef>
                <a:spcPts val="0"/>
              </a:spcBef>
              <a:spcAft>
                <a:spcPts val="0"/>
              </a:spcAft>
              <a:buSzPts val="1400"/>
              <a:buNone/>
            </a:pPr>
            <a:endParaRPr lang="en-US" dirty="0" smtClean="0"/>
          </a:p>
          <a:p>
            <a:pPr marL="0" lvl="0" indent="0" algn="l" rtl="0">
              <a:lnSpc>
                <a:spcPct val="100000"/>
              </a:lnSpc>
              <a:spcBef>
                <a:spcPts val="0"/>
              </a:spcBef>
              <a:spcAft>
                <a:spcPts val="0"/>
              </a:spcAft>
              <a:buSzPts val="1400"/>
              <a:buNone/>
            </a:pPr>
            <a:r>
              <a:rPr lang="en-US" dirty="0" smtClean="0"/>
              <a:t>Invite </a:t>
            </a:r>
            <a:r>
              <a:rPr lang="en-US" dirty="0"/>
              <a:t>participants to share other examples of how to build trust among colleagues and clients.</a:t>
            </a:r>
            <a:endParaRPr dirty="0"/>
          </a:p>
        </p:txBody>
      </p:sp>
      <p:sp>
        <p:nvSpPr>
          <p:cNvPr id="49" name="Google Shape;4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53278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5" name="Google Shape;55;p5: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1905" lvl="0" indent="0">
              <a:lnSpc>
                <a:spcPct val="106250"/>
              </a:lnSpc>
              <a:buClr>
                <a:schemeClr val="dk1"/>
              </a:buClr>
              <a:buSzPts val="1100"/>
              <a:buNone/>
            </a:pPr>
            <a:r>
              <a:rPr lang="en-US" dirty="0">
                <a:solidFill>
                  <a:schemeClr val="dk1"/>
                </a:solidFill>
                <a:latin typeface="Calibri"/>
                <a:ea typeface="Calibri"/>
                <a:cs typeface="Calibri"/>
                <a:sym typeface="Calibri"/>
              </a:rPr>
              <a:t>We will now do an activity where you will have a chance to think on your own about how you build and earn trust, and then you will learn from your teammates how they build and earn trust. </a:t>
            </a:r>
            <a:endParaRPr lang="en-US" dirty="0" smtClean="0">
              <a:solidFill>
                <a:schemeClr val="dk1"/>
              </a:solidFill>
              <a:latin typeface="Calibri"/>
              <a:ea typeface="Calibri"/>
              <a:cs typeface="Calibri"/>
              <a:sym typeface="Calibri"/>
            </a:endParaRPr>
          </a:p>
          <a:p>
            <a:pPr marL="1905" lvl="0" indent="0">
              <a:lnSpc>
                <a:spcPct val="106250"/>
              </a:lnSpc>
              <a:buClr>
                <a:schemeClr val="dk1"/>
              </a:buClr>
              <a:buSzPts val="1100"/>
              <a:buNone/>
            </a:pPr>
            <a:endParaRPr lang="en-US" dirty="0">
              <a:solidFill>
                <a:schemeClr val="dk1"/>
              </a:solidFill>
              <a:latin typeface="Calibri"/>
              <a:ea typeface="Calibri"/>
              <a:cs typeface="Calibri"/>
              <a:sym typeface="Calibri"/>
            </a:endParaRPr>
          </a:p>
          <a:p>
            <a:pPr marL="1905" lvl="0" indent="0">
              <a:lnSpc>
                <a:spcPct val="106250"/>
              </a:lnSpc>
              <a:spcBef>
                <a:spcPts val="165"/>
              </a:spcBef>
              <a:buClr>
                <a:schemeClr val="dk1"/>
              </a:buClr>
              <a:buSzPts val="1100"/>
              <a:buNone/>
            </a:pPr>
            <a:r>
              <a:rPr lang="en-US" b="0" i="0" dirty="0">
                <a:solidFill>
                  <a:schemeClr val="dk1"/>
                </a:solidFill>
                <a:latin typeface="Calibri"/>
                <a:ea typeface="Calibri"/>
                <a:cs typeface="Calibri"/>
                <a:sym typeface="Calibri"/>
              </a:rPr>
              <a:t>Distribute </a:t>
            </a:r>
            <a:r>
              <a:rPr lang="en-US" b="0" i="0" dirty="0" smtClean="0">
                <a:solidFill>
                  <a:schemeClr val="dk1"/>
                </a:solidFill>
                <a:latin typeface="Calibri"/>
                <a:ea typeface="Calibri"/>
                <a:cs typeface="Calibri"/>
                <a:sym typeface="Calibri"/>
              </a:rPr>
              <a:t>Building and Earning Trust handout</a:t>
            </a:r>
            <a:r>
              <a:rPr lang="en-US" b="0" i="0" dirty="0">
                <a:solidFill>
                  <a:schemeClr val="dk1"/>
                </a:solidFill>
                <a:latin typeface="Calibri"/>
                <a:ea typeface="Calibri"/>
                <a:cs typeface="Calibri"/>
                <a:sym typeface="Calibri"/>
              </a:rPr>
              <a:t>. </a:t>
            </a:r>
            <a:endParaRPr lang="en-US" b="0" i="0" dirty="0" smtClean="0">
              <a:solidFill>
                <a:schemeClr val="dk1"/>
              </a:solidFill>
              <a:latin typeface="Calibri"/>
              <a:ea typeface="Calibri"/>
              <a:cs typeface="Calibri"/>
              <a:sym typeface="Calibri"/>
            </a:endParaRPr>
          </a:p>
          <a:p>
            <a:pPr marL="1905" lvl="0" indent="0">
              <a:lnSpc>
                <a:spcPct val="106250"/>
              </a:lnSpc>
              <a:spcBef>
                <a:spcPts val="165"/>
              </a:spcBef>
              <a:buClr>
                <a:schemeClr val="dk1"/>
              </a:buClr>
              <a:buSzPts val="1100"/>
              <a:buNone/>
            </a:pPr>
            <a:r>
              <a:rPr lang="en-US" b="0" i="0" dirty="0" smtClean="0">
                <a:solidFill>
                  <a:schemeClr val="dk1"/>
                </a:solidFill>
                <a:latin typeface="Calibri"/>
                <a:ea typeface="Calibri"/>
                <a:cs typeface="Calibri"/>
                <a:sym typeface="Calibri"/>
              </a:rPr>
              <a:t> </a:t>
            </a:r>
            <a:endParaRPr lang="en-US" b="0" i="0" dirty="0">
              <a:solidFill>
                <a:schemeClr val="dk1"/>
              </a:solidFill>
              <a:latin typeface="Calibri"/>
              <a:ea typeface="Calibri"/>
              <a:cs typeface="Calibri"/>
              <a:sym typeface="Calibri"/>
            </a:endParaRPr>
          </a:p>
          <a:p>
            <a:pPr marL="1905" lvl="0" indent="0">
              <a:lnSpc>
                <a:spcPct val="106250"/>
              </a:lnSpc>
              <a:spcBef>
                <a:spcPts val="165"/>
              </a:spcBef>
              <a:buClr>
                <a:schemeClr val="dk1"/>
              </a:buClr>
              <a:buSzPts val="1100"/>
              <a:buNone/>
            </a:pPr>
            <a:r>
              <a:rPr lang="en-US" b="0" i="0" dirty="0">
                <a:solidFill>
                  <a:schemeClr val="dk1"/>
                </a:solidFill>
                <a:latin typeface="Calibri"/>
                <a:ea typeface="Calibri"/>
                <a:cs typeface="Calibri"/>
                <a:sym typeface="Calibri"/>
              </a:rPr>
              <a:t>Ask each participant to take 10 minutes to fill out the handout on their own.  </a:t>
            </a:r>
            <a:endParaRPr lang="en-US" b="0" i="0" dirty="0" smtClean="0">
              <a:solidFill>
                <a:schemeClr val="dk1"/>
              </a:solidFill>
              <a:latin typeface="Calibri"/>
              <a:ea typeface="Calibri"/>
              <a:cs typeface="Calibri"/>
              <a:sym typeface="Calibri"/>
            </a:endParaRPr>
          </a:p>
          <a:p>
            <a:pPr marL="1905" lvl="0" indent="0">
              <a:lnSpc>
                <a:spcPct val="106250"/>
              </a:lnSpc>
              <a:spcBef>
                <a:spcPts val="165"/>
              </a:spcBef>
              <a:buClr>
                <a:schemeClr val="dk1"/>
              </a:buClr>
              <a:buSzPts val="1100"/>
              <a:buNone/>
            </a:pPr>
            <a:endParaRPr lang="en-US" b="0" i="0" dirty="0">
              <a:solidFill>
                <a:schemeClr val="dk1"/>
              </a:solidFill>
              <a:latin typeface="Calibri"/>
              <a:ea typeface="Calibri"/>
              <a:cs typeface="Calibri"/>
              <a:sym typeface="Calibri"/>
            </a:endParaRPr>
          </a:p>
          <a:p>
            <a:pPr marL="1905" marR="0" lvl="0" indent="0" algn="l" defTabSz="914400" rtl="0" eaLnBrk="1" fontAlgn="auto" latinLnBrk="0" hangingPunct="1">
              <a:lnSpc>
                <a:spcPct val="106250"/>
              </a:lnSpc>
              <a:spcBef>
                <a:spcPts val="165"/>
              </a:spcBef>
              <a:spcAft>
                <a:spcPts val="0"/>
              </a:spcAft>
              <a:buClr>
                <a:schemeClr val="dk1"/>
              </a:buClr>
              <a:buSzPts val="1100"/>
              <a:buFont typeface="Arial"/>
              <a:buNone/>
              <a:tabLst/>
              <a:defRPr/>
            </a:pPr>
            <a:r>
              <a:rPr lang="en-US" b="0" i="0" dirty="0">
                <a:solidFill>
                  <a:schemeClr val="dk1"/>
                </a:solidFill>
                <a:latin typeface="Calibri"/>
                <a:ea typeface="Calibri"/>
                <a:cs typeface="Calibri"/>
                <a:sym typeface="Calibri"/>
              </a:rPr>
              <a:t>Then, ask participants to form small groups with their team members and share with each other what they wrote. Participants should write down their team member’s responses on their own handout (10 minutes). </a:t>
            </a:r>
            <a:endParaRPr lang="en-US" b="0" i="0" dirty="0" smtClean="0">
              <a:solidFill>
                <a:schemeClr val="dk1"/>
              </a:solidFill>
              <a:latin typeface="Calibri"/>
              <a:ea typeface="Calibri"/>
              <a:cs typeface="Calibri"/>
              <a:sym typeface="Calibri"/>
            </a:endParaRPr>
          </a:p>
          <a:p>
            <a:pPr marL="1905" marR="0" lvl="0" indent="0" algn="l" defTabSz="914400" rtl="0" eaLnBrk="1" fontAlgn="auto" latinLnBrk="0" hangingPunct="1">
              <a:lnSpc>
                <a:spcPct val="106250"/>
              </a:lnSpc>
              <a:spcBef>
                <a:spcPts val="165"/>
              </a:spcBef>
              <a:spcAft>
                <a:spcPts val="0"/>
              </a:spcAft>
              <a:buClr>
                <a:schemeClr val="dk1"/>
              </a:buClr>
              <a:buSzPts val="1100"/>
              <a:buFont typeface="Arial"/>
              <a:buNone/>
              <a:tabLst/>
              <a:defRPr/>
            </a:pPr>
            <a:endParaRPr lang="en-US" b="0" i="0" dirty="0">
              <a:solidFill>
                <a:schemeClr val="dk1"/>
              </a:solidFill>
              <a:latin typeface="Calibri"/>
              <a:ea typeface="Calibri"/>
              <a:cs typeface="Calibri"/>
              <a:sym typeface="Calibri"/>
            </a:endParaRPr>
          </a:p>
          <a:p>
            <a:pPr marL="1905" marR="0" lvl="0" indent="0" algn="l" defTabSz="914400" rtl="0" eaLnBrk="1" fontAlgn="auto" latinLnBrk="0" hangingPunct="1">
              <a:lnSpc>
                <a:spcPct val="100000"/>
              </a:lnSpc>
              <a:spcBef>
                <a:spcPts val="165"/>
              </a:spcBef>
              <a:spcAft>
                <a:spcPts val="0"/>
              </a:spcAft>
              <a:buClr>
                <a:schemeClr val="dk1"/>
              </a:buClr>
              <a:buSzPts val="1100"/>
              <a:buFont typeface="Arial"/>
              <a:buNone/>
              <a:tabLst/>
              <a:defRPr/>
            </a:pPr>
            <a:r>
              <a:rPr lang="en-US" b="0" i="0" dirty="0" smtClean="0">
                <a:solidFill>
                  <a:schemeClr val="dk1"/>
                </a:solidFill>
                <a:latin typeface="Calibri"/>
                <a:ea typeface="Calibri"/>
                <a:cs typeface="Calibri"/>
                <a:sym typeface="Calibri"/>
              </a:rPr>
              <a:t>To close, </a:t>
            </a:r>
            <a:r>
              <a:rPr lang="en-US" b="0" i="0" smtClean="0">
                <a:solidFill>
                  <a:schemeClr val="dk1"/>
                </a:solidFill>
                <a:latin typeface="Calibri"/>
                <a:ea typeface="Calibri"/>
                <a:cs typeface="Calibri"/>
                <a:sym typeface="Calibri"/>
              </a:rPr>
              <a:t>bring the group </a:t>
            </a:r>
            <a:r>
              <a:rPr lang="en-US" b="0" i="0" dirty="0">
                <a:solidFill>
                  <a:schemeClr val="dk1"/>
                </a:solidFill>
                <a:latin typeface="Calibri"/>
                <a:ea typeface="Calibri"/>
                <a:cs typeface="Calibri"/>
                <a:sym typeface="Calibri"/>
              </a:rPr>
              <a:t>back together. Ask, “</a:t>
            </a:r>
            <a:r>
              <a:rPr lang="en-US" b="0" i="0" dirty="0"/>
              <a:t>What have you learned that will be helpful as you work together as a team?”</a:t>
            </a:r>
            <a:endParaRPr b="0" i="0" dirty="0"/>
          </a:p>
        </p:txBody>
      </p:sp>
      <p:sp>
        <p:nvSpPr>
          <p:cNvPr id="56" name="Google Shape;56;p5: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sz="1400"/>
          </a:p>
        </p:txBody>
      </p:sp>
    </p:spTree>
    <p:extLst>
      <p:ext uri="{BB962C8B-B14F-4D97-AF65-F5344CB8AC3E}">
        <p14:creationId xmlns:p14="http://schemas.microsoft.com/office/powerpoint/2010/main" val="96724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lstStyle>
            <a:lvl1pPr lvl="0" algn="l">
              <a:lnSpc>
                <a:spcPct val="100000"/>
              </a:lnSpc>
              <a:spcBef>
                <a:spcPts val="0"/>
              </a:spcBef>
              <a:spcAft>
                <a:spcPts val="0"/>
              </a:spcAft>
              <a:buSzPts val="1400"/>
              <a:buNone/>
              <a:defRPr sz="40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685800" y="3200400"/>
            <a:ext cx="7772400" cy="1752600"/>
          </a:xfrm>
          <a:prstGeom prst="rect">
            <a:avLst/>
          </a:prstGeom>
          <a:noFill/>
          <a:ln>
            <a:noFill/>
          </a:ln>
        </p:spPr>
        <p:txBody>
          <a:bodyPr spcFirstLastPara="1" wrap="square" lIns="91425" tIns="45700" rIns="91425" bIns="45700" anchor="t" anchorCtr="0"/>
          <a:lstStyle>
            <a:lvl1pPr lvl="0" algn="l">
              <a:lnSpc>
                <a:spcPct val="100000"/>
              </a:lnSpc>
              <a:spcBef>
                <a:spcPts val="480"/>
              </a:spcBef>
              <a:spcAft>
                <a:spcPts val="0"/>
              </a:spcAft>
              <a:buSzPts val="2400"/>
              <a:buFont typeface="Noto Sans Symbols"/>
              <a:buNone/>
              <a:defRPr sz="2400">
                <a:solidFill>
                  <a:srgbClr val="CCCCCC"/>
                </a:solidFill>
                <a:latin typeface="Arial"/>
                <a:ea typeface="Arial"/>
                <a:cs typeface="Arial"/>
                <a:sym typeface="Arial"/>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800"/>
              <a:buChar char="▪"/>
              <a:defRPr/>
            </a:lvl3pPr>
            <a:lvl4pPr lvl="3" algn="l">
              <a:lnSpc>
                <a:spcPct val="100000"/>
              </a:lnSpc>
              <a:spcBef>
                <a:spcPts val="360"/>
              </a:spcBef>
              <a:spcAft>
                <a:spcPts val="0"/>
              </a:spcAft>
              <a:buSzPts val="1800"/>
              <a:buChar char="▪"/>
              <a:defRPr/>
            </a:lvl4pPr>
            <a:lvl5pPr lvl="4" algn="l">
              <a:lnSpc>
                <a:spcPct val="100000"/>
              </a:lnSpc>
              <a:spcBef>
                <a:spcPts val="360"/>
              </a:spcBef>
              <a:spcAft>
                <a:spcPts val="0"/>
              </a:spcAft>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2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lvl="0" algn="r">
              <a:lnSpc>
                <a:spcPct val="100000"/>
              </a:lnSpc>
              <a:spcBef>
                <a:spcPts val="0"/>
              </a:spcBef>
              <a:spcAft>
                <a:spcPts val="0"/>
              </a:spcAft>
              <a:buSzPts val="1400"/>
              <a:buNone/>
              <a:defRPr sz="1200" baseline="300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descr="openingfooter_sized.jpg"/>
          <p:cNvPicPr preferRelativeResize="0"/>
          <p:nvPr/>
        </p:nvPicPr>
        <p:blipFill rotWithShape="1">
          <a:blip r:embed="rId3">
            <a:alphaModFix/>
          </a:blip>
          <a:srcRect/>
          <a:stretch/>
        </p:blipFill>
        <p:spPr>
          <a:xfrm>
            <a:off x="0" y="533400"/>
            <a:ext cx="9144000" cy="5334000"/>
          </a:xfrm>
          <a:prstGeom prst="rect">
            <a:avLst/>
          </a:prstGeom>
          <a:noFill/>
          <a:ln>
            <a:noFill/>
          </a:ln>
        </p:spPr>
      </p:pic>
      <p:pic>
        <p:nvPicPr>
          <p:cNvPr id="11" name="Google Shape;11;p1"/>
          <p:cNvPicPr preferRelativeResize="0"/>
          <p:nvPr/>
        </p:nvPicPr>
        <p:blipFill rotWithShape="1">
          <a:blip r:embed="rId4">
            <a:alphaModFix/>
          </a:blip>
          <a:srcRect/>
          <a:stretch/>
        </p:blipFill>
        <p:spPr>
          <a:xfrm>
            <a:off x="7543800" y="6118225"/>
            <a:ext cx="968375" cy="434975"/>
          </a:xfrm>
          <a:prstGeom prst="rect">
            <a:avLst/>
          </a:prstGeom>
          <a:noFill/>
          <a:ln>
            <a:noFill/>
          </a:ln>
        </p:spPr>
      </p:pic>
      <p:sp>
        <p:nvSpPr>
          <p:cNvPr id="12" name="Google Shape;12;p1"/>
          <p:cNvSpPr txBox="1"/>
          <p:nvPr/>
        </p:nvSpPr>
        <p:spPr>
          <a:xfrm>
            <a:off x="609600" y="6096000"/>
            <a:ext cx="4664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Boston University School of Social Work</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Center for Innovation in Social Work &amp; Health</a:t>
            </a:r>
            <a:endParaRPr sz="1400" b="0" i="0" u="none" strike="noStrike" cap="none">
              <a:solidFill>
                <a:srgbClr val="000000"/>
              </a:solidFill>
              <a:latin typeface="Arial"/>
              <a:ea typeface="Arial"/>
              <a:cs typeface="Arial"/>
              <a:sym typeface="Arial"/>
            </a:endParaRPr>
          </a:p>
        </p:txBody>
      </p:sp>
      <p:sp>
        <p:nvSpPr>
          <p:cNvPr id="13" name="Google Shape;13;p1"/>
          <p:cNvSpPr txBox="1"/>
          <p:nvPr/>
        </p:nvSpPr>
        <p:spPr>
          <a:xfrm>
            <a:off x="0" y="0"/>
            <a:ext cx="9144000" cy="4495800"/>
          </a:xfrm>
          <a:prstGeom prst="rect">
            <a:avLst/>
          </a:prstGeom>
          <a:solidFill>
            <a:srgbClr val="CF0A2C"/>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cxnSp>
        <p:nvCxnSpPr>
          <p:cNvPr id="14" name="Google Shape;14;p1"/>
          <p:cNvCxnSpPr/>
          <p:nvPr/>
        </p:nvCxnSpPr>
        <p:spPr>
          <a:xfrm>
            <a:off x="0" y="5867400"/>
            <a:ext cx="9144000" cy="0"/>
          </a:xfrm>
          <a:prstGeom prst="straightConnector1">
            <a:avLst/>
          </a:prstGeom>
          <a:noFill/>
          <a:ln w="152400" cap="flat" cmpd="sng">
            <a:solidFill>
              <a:srgbClr val="A6A6A6"/>
            </a:solidFill>
            <a:prstDash val="solid"/>
            <a:miter lim="800000"/>
            <a:headEnd type="none" w="sm" len="sm"/>
            <a:tailEnd type="none" w="sm" len="sm"/>
          </a:ln>
        </p:spPr>
      </p:cxnSp>
      <p:sp>
        <p:nvSpPr>
          <p:cNvPr id="15" name="Google Shape;15;p1"/>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6" name="Google Shape;16;p1"/>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3"/>
          <p:cNvSpPr txBox="1"/>
          <p:nvPr/>
        </p:nvSpPr>
        <p:spPr>
          <a:xfrm>
            <a:off x="0" y="338137"/>
            <a:ext cx="9144000" cy="347662"/>
          </a:xfrm>
          <a:prstGeom prst="rect">
            <a:avLst/>
          </a:prstGeom>
          <a:gradFill>
            <a:gsLst>
              <a:gs pos="0">
                <a:srgbClr val="333333"/>
              </a:gs>
              <a:gs pos="100000">
                <a:schemeClr val="dk1"/>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22" name="Google Shape;22;p3"/>
          <p:cNvSpPr txBox="1"/>
          <p:nvPr/>
        </p:nvSpPr>
        <p:spPr>
          <a:xfrm>
            <a:off x="609600" y="1524000"/>
            <a:ext cx="79248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US" sz="1200" b="1" i="0" u="none" strike="noStrike" cap="none">
                <a:solidFill>
                  <a:schemeClr val="lt1"/>
                </a:solidFill>
                <a:latin typeface="Arial"/>
                <a:ea typeface="Arial"/>
                <a:cs typeface="Arial"/>
                <a:sym typeface="Arial"/>
              </a:rPr>
              <a:t>Boston University</a:t>
            </a:r>
            <a:r>
              <a:rPr lang="en-US" sz="1200" b="0" i="0" u="none" strike="noStrike" cap="none">
                <a:solidFill>
                  <a:schemeClr val="lt1"/>
                </a:solidFill>
                <a:latin typeface="Arial"/>
                <a:ea typeface="Arial"/>
                <a:cs typeface="Arial"/>
                <a:sym typeface="Arial"/>
              </a:rPr>
              <a:t> Slideshow Title Goes Here</a:t>
            </a:r>
            <a:endParaRPr sz="1400" b="0" i="0" u="none" strike="noStrike" cap="none">
              <a:solidFill>
                <a:srgbClr val="000000"/>
              </a:solidFill>
              <a:latin typeface="Arial"/>
              <a:ea typeface="Arial"/>
              <a:cs typeface="Arial"/>
              <a:sym typeface="Arial"/>
            </a:endParaRPr>
          </a:p>
        </p:txBody>
      </p:sp>
      <p:pic>
        <p:nvPicPr>
          <p:cNvPr id="23" name="Google Shape;23;p3"/>
          <p:cNvPicPr preferRelativeResize="0"/>
          <p:nvPr/>
        </p:nvPicPr>
        <p:blipFill rotWithShape="1">
          <a:blip r:embed="rId3">
            <a:alphaModFix/>
          </a:blip>
          <a:srcRect/>
          <a:stretch/>
        </p:blipFill>
        <p:spPr>
          <a:xfrm>
            <a:off x="609600" y="5867400"/>
            <a:ext cx="2438400" cy="804862"/>
          </a:xfrm>
          <a:prstGeom prst="rect">
            <a:avLst/>
          </a:prstGeom>
          <a:noFill/>
          <a:ln>
            <a:noFill/>
          </a:ln>
        </p:spPr>
      </p:pic>
      <p:cxnSp>
        <p:nvCxnSpPr>
          <p:cNvPr id="24" name="Google Shape;24;p3"/>
          <p:cNvCxnSpPr/>
          <p:nvPr/>
        </p:nvCxnSpPr>
        <p:spPr>
          <a:xfrm>
            <a:off x="0" y="5715000"/>
            <a:ext cx="9144000" cy="0"/>
          </a:xfrm>
          <a:prstGeom prst="straightConnector1">
            <a:avLst/>
          </a:prstGeom>
          <a:noFill/>
          <a:ln w="38100" cap="flat" cmpd="sng">
            <a:solidFill>
              <a:srgbClr val="CF0A2C"/>
            </a:solidFill>
            <a:prstDash val="solid"/>
            <a:miter lim="800000"/>
            <a:headEnd type="none" w="sm" len="sm"/>
            <a:tailEnd type="none" w="sm" len="sm"/>
          </a:ln>
        </p:spPr>
      </p:cxnSp>
      <p:pic>
        <p:nvPicPr>
          <p:cNvPr id="25" name="Google Shape;25;p3" descr="standardfooter_sized.jpg"/>
          <p:cNvPicPr preferRelativeResize="0"/>
          <p:nvPr/>
        </p:nvPicPr>
        <p:blipFill rotWithShape="1">
          <a:blip r:embed="rId4">
            <a:alphaModFix/>
          </a:blip>
          <a:srcRect t="93661"/>
          <a:stretch/>
        </p:blipFill>
        <p:spPr>
          <a:xfrm>
            <a:off x="0" y="0"/>
            <a:ext cx="9144000" cy="338137"/>
          </a:xfrm>
          <a:prstGeom prst="rect">
            <a:avLst/>
          </a:prstGeom>
          <a:noFill/>
          <a:ln>
            <a:noFill/>
          </a:ln>
        </p:spPr>
      </p:pic>
      <p:sp>
        <p:nvSpPr>
          <p:cNvPr id="26" name="Google Shape;26;p3"/>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7" name="Google Shape;27;p3"/>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lstStyle>
            <a:lvl1pPr marL="457200" marR="0" lvl="0" indent="-381000" algn="l" rtl="0">
              <a:lnSpc>
                <a:spcPct val="100000"/>
              </a:lnSpc>
              <a:spcBef>
                <a:spcPts val="480"/>
              </a:spcBef>
              <a:spcAft>
                <a:spcPts val="0"/>
              </a:spcAft>
              <a:buClr>
                <a:srgbClr val="2675B4"/>
              </a:buClr>
              <a:buSzPts val="2400"/>
              <a:buFont typeface="Noto Sans Symbols"/>
              <a:buChar char="▪"/>
              <a:defRPr sz="2400" b="0" i="0" u="none" strike="noStrike" cap="none">
                <a:solidFill>
                  <a:schemeClr val="dk1"/>
                </a:solidFill>
                <a:latin typeface="Arial"/>
                <a:ea typeface="Arial"/>
                <a:cs typeface="Arial"/>
                <a:sym typeface="Arial"/>
              </a:defRPr>
            </a:lvl1pPr>
            <a:lvl2pPr marL="914400" marR="0" lvl="1"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rgbClr val="2675B4"/>
              </a:buClr>
              <a:buSzPts val="1800"/>
              <a:buFont typeface="Noto Sans Symbols"/>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8" name="Google Shape;28;p3"/>
          <p:cNvSpPr txBox="1">
            <a:spLocks noGrp="1"/>
          </p:cNvSpPr>
          <p:nvPr>
            <p:ph type="ftr" idx="11"/>
          </p:nvPr>
        </p:nvSpPr>
        <p:spPr>
          <a:xfrm>
            <a:off x="609600" y="381000"/>
            <a:ext cx="5105400" cy="3048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7467600" y="6443662"/>
            <a:ext cx="1066800" cy="228600"/>
          </a:xfrm>
          <a:prstGeom prst="rect">
            <a:avLst/>
          </a:prstGeom>
          <a:noFill/>
          <a:ln>
            <a:noFill/>
          </a:ln>
        </p:spPr>
        <p:txBody>
          <a:bodyPr spcFirstLastPara="1" wrap="square" lIns="91425" tIns="45700" rIns="91425" bIns="45700"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5"/>
          <p:cNvSpPr txBox="1">
            <a:spLocks noGrp="1"/>
          </p:cNvSpPr>
          <p:nvPr>
            <p:ph type="ctrTitle"/>
          </p:nvPr>
        </p:nvSpPr>
        <p:spPr>
          <a:xfrm>
            <a:off x="685800" y="16002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lt1"/>
              </a:buClr>
              <a:buSzPts val="4000"/>
              <a:buFont typeface="Arial"/>
              <a:buNone/>
            </a:pPr>
            <a:r>
              <a:rPr lang="en-US" dirty="0"/>
              <a:t>Team Building Skills to Support Integration</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sz="2800" b="0" i="0" u="none" dirty="0">
                <a:solidFill>
                  <a:schemeClr val="dk1"/>
                </a:solidFill>
                <a:latin typeface="Arial"/>
                <a:ea typeface="Arial"/>
                <a:cs typeface="Arial"/>
                <a:sym typeface="Arial"/>
              </a:rPr>
              <a:t>Objectives	</a:t>
            </a:r>
            <a:endParaRPr dirty="0"/>
          </a:p>
        </p:txBody>
      </p:sp>
      <p:sp>
        <p:nvSpPr>
          <p:cNvPr id="7" name="Google Shape;52;p7">
            <a:extLst>
              <a:ext uri="{FF2B5EF4-FFF2-40B4-BE49-F238E27FC236}">
                <a16:creationId xmlns:a16="http://schemas.microsoft.com/office/drawing/2014/main" xmlns="" id="{352A3D85-4A12-1D47-BD3C-269049E58B04}"/>
              </a:ext>
            </a:extLst>
          </p:cNvPr>
          <p:cNvSpPr txBox="1">
            <a:spLocks noGrp="1"/>
          </p:cNvSpPr>
          <p:nvPr>
            <p:ph type="body" idx="1"/>
          </p:nvPr>
        </p:nvSpPr>
        <p:spPr>
          <a:xfrm>
            <a:off x="460310" y="1621972"/>
            <a:ext cx="8074090" cy="3886200"/>
          </a:xfrm>
          <a:prstGeom prst="rect">
            <a:avLst/>
          </a:prstGeom>
          <a:noFill/>
          <a:ln>
            <a:noFill/>
          </a:ln>
        </p:spPr>
        <p:txBody>
          <a:bodyPr spcFirstLastPara="1" wrap="square" lIns="91425" tIns="45700" rIns="91425" bIns="45700" anchor="t" anchorCtr="0">
            <a:noAutofit/>
          </a:bodyPr>
          <a:lstStyle/>
          <a:p>
            <a:pPr marL="114300" lvl="0" indent="0" algn="l" rtl="0">
              <a:lnSpc>
                <a:spcPct val="115000"/>
              </a:lnSpc>
              <a:spcBef>
                <a:spcPts val="0"/>
              </a:spcBef>
              <a:spcAft>
                <a:spcPts val="0"/>
              </a:spcAft>
              <a:buClr>
                <a:srgbClr val="C00000"/>
              </a:buClr>
              <a:buSzPts val="1800"/>
              <a:buNone/>
            </a:pPr>
            <a:r>
              <a:rPr lang="en-US" dirty="0">
                <a:solidFill>
                  <a:schemeClr val="dk1"/>
                </a:solidFill>
              </a:rPr>
              <a:t>At the end of this unit, participants will be able to:</a:t>
            </a:r>
          </a:p>
          <a:p>
            <a:pPr lvl="0">
              <a:lnSpc>
                <a:spcPct val="115000"/>
              </a:lnSpc>
              <a:spcBef>
                <a:spcPts val="0"/>
              </a:spcBef>
              <a:buClr>
                <a:srgbClr val="C00000"/>
              </a:buClr>
            </a:pPr>
            <a:r>
              <a:rPr lang="en-US" dirty="0"/>
              <a:t>Identify how they and their team members can build trust </a:t>
            </a:r>
          </a:p>
          <a:p>
            <a:pPr>
              <a:lnSpc>
                <a:spcPct val="115000"/>
              </a:lnSpc>
              <a:spcBef>
                <a:spcPts val="0"/>
              </a:spcBef>
              <a:buClr>
                <a:srgbClr val="C00000"/>
              </a:buClr>
            </a:pPr>
            <a:r>
              <a:rPr lang="en-US" dirty="0"/>
              <a:t>Name the skills and experience of their team members </a:t>
            </a:r>
          </a:p>
          <a:p>
            <a:pPr>
              <a:lnSpc>
                <a:spcPct val="115000"/>
              </a:lnSpc>
              <a:spcBef>
                <a:spcPts val="0"/>
              </a:spcBef>
              <a:buClr>
                <a:srgbClr val="C00000"/>
              </a:buClr>
            </a:pPr>
            <a:r>
              <a:rPr lang="en-US" dirty="0"/>
              <a:t>Understand the different contributions of team members</a:t>
            </a:r>
          </a:p>
          <a:p>
            <a:pPr marL="0" marR="0" lvl="0" indent="0" algn="l" rtl="0">
              <a:lnSpc>
                <a:spcPct val="80000"/>
              </a:lnSpc>
              <a:spcBef>
                <a:spcPts val="160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200"/>
              </a:spcBef>
              <a:spcAft>
                <a:spcPts val="0"/>
              </a:spcAft>
              <a:buClr>
                <a:srgbClr val="2675B4"/>
              </a:buClr>
              <a:buSzPts val="1000"/>
              <a:buFont typeface="Noto Sans Symbols"/>
              <a:buNone/>
            </a:pPr>
            <a:endParaRPr dirty="0"/>
          </a:p>
          <a:p>
            <a:pPr marL="0" marR="0" lvl="0" indent="0" algn="l" rtl="0">
              <a:lnSpc>
                <a:spcPct val="8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a:p>
            <a:pPr marL="342900" marR="0" lvl="0" indent="-279400" algn="l" rtl="0">
              <a:lnSpc>
                <a:spcPct val="10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p:txBody>
      </p:sp>
      <p:sp>
        <p:nvSpPr>
          <p:cNvPr id="8" name="Footer Placeholder 3">
            <a:extLst>
              <a:ext uri="{FF2B5EF4-FFF2-40B4-BE49-F238E27FC236}">
                <a16:creationId xmlns:a16="http://schemas.microsoft.com/office/drawing/2014/main" xmlns="" id="{3CE4B745-9441-764B-B654-7A8EAF51BB62}"/>
              </a:ext>
            </a:extLst>
          </p:cNvPr>
          <p:cNvSpPr txBox="1">
            <a:spLocks/>
          </p:cNvSpPr>
          <p:nvPr/>
        </p:nvSpPr>
        <p:spPr>
          <a:xfrm>
            <a:off x="609600" y="381000"/>
            <a:ext cx="5105400" cy="30480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algn="l" eaLnBrk="0" fontAlgn="base" hangingPunct="0">
              <a:spcBef>
                <a:spcPct val="0"/>
              </a:spcBef>
              <a:spcAft>
                <a:spcPct val="0"/>
              </a:spcAft>
              <a:buClrTx/>
              <a:buSzTx/>
              <a:buFontTx/>
              <a:buNone/>
              <a:defRPr/>
            </a:pPr>
            <a:r>
              <a:rPr lang="en-US" altLang="en-US" kern="1200" baseline="0" dirty="0">
                <a:solidFill>
                  <a:srgbClr val="FFFFFF"/>
                </a:solidFill>
                <a:ea typeface="Osaka" charset="0"/>
                <a:cs typeface="+mn-cs"/>
              </a:rPr>
              <a:t>Team </a:t>
            </a:r>
            <a:r>
              <a:rPr lang="en-US" altLang="en-US" kern="1200" baseline="0" dirty="0" smtClean="0">
                <a:solidFill>
                  <a:srgbClr val="FFFFFF"/>
                </a:solidFill>
                <a:ea typeface="Osaka" charset="0"/>
                <a:cs typeface="+mn-cs"/>
              </a:rPr>
              <a:t>Building Skills </a:t>
            </a:r>
            <a:endParaRPr lang="en-US" altLang="en-US" kern="1200" baseline="0" dirty="0">
              <a:solidFill>
                <a:srgbClr val="FFFFFF"/>
              </a:solidFill>
              <a:ea typeface="Osaka" charset="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381000" y="762000"/>
            <a:ext cx="7886700" cy="80803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Arial"/>
              <a:buNone/>
            </a:pPr>
            <a:r>
              <a:rPr lang="en-US" dirty="0"/>
              <a:t>Building and Earning Trust: Examples</a:t>
            </a:r>
            <a:endParaRPr dirty="0"/>
          </a:p>
        </p:txBody>
      </p:sp>
      <p:sp>
        <p:nvSpPr>
          <p:cNvPr id="52" name="Google Shape;52;p7"/>
          <p:cNvSpPr txBox="1">
            <a:spLocks noGrp="1"/>
          </p:cNvSpPr>
          <p:nvPr>
            <p:ph type="body" idx="1"/>
          </p:nvPr>
        </p:nvSpPr>
        <p:spPr>
          <a:xfrm>
            <a:off x="381000" y="1570037"/>
            <a:ext cx="8420100" cy="4041775"/>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Setting and respecting boundaries</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How to handle conflict</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How to build a personal connection</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Using an appropriate communication style: direct, indirect, linear, circular, etc.</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Vulnerability, forgiveness, accountability, acknowledging harm</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Listening, speaking, and “sharing the air”</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Following through on commitments</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Knowing value system</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Interacting one-on-one versus groups</a:t>
            </a:r>
            <a:endParaRPr sz="2000" dirty="0">
              <a:solidFill>
                <a:schemeClr val="dk1"/>
              </a:solidFill>
            </a:endParaRPr>
          </a:p>
          <a:p>
            <a:pPr marL="457200" lvl="0" indent="-342900" algn="l" rtl="0">
              <a:lnSpc>
                <a:spcPct val="115000"/>
              </a:lnSpc>
              <a:spcBef>
                <a:spcPts val="0"/>
              </a:spcBef>
              <a:spcAft>
                <a:spcPts val="0"/>
              </a:spcAft>
              <a:buClr>
                <a:srgbClr val="C00000"/>
              </a:buClr>
              <a:buSzPts val="1800"/>
              <a:buFont typeface="Noto Sans Symbols"/>
              <a:buChar char="▪"/>
            </a:pPr>
            <a:r>
              <a:rPr lang="en-US" sz="2000" dirty="0">
                <a:solidFill>
                  <a:schemeClr val="dk1"/>
                </a:solidFill>
              </a:rPr>
              <a:t>Space for being goofy, having fun</a:t>
            </a:r>
            <a:endParaRPr sz="2000" dirty="0">
              <a:solidFill>
                <a:schemeClr val="dk1"/>
              </a:solidFill>
            </a:endParaRPr>
          </a:p>
          <a:p>
            <a:pPr marL="0" marR="0" lvl="0" indent="0" algn="l" rtl="0">
              <a:lnSpc>
                <a:spcPct val="80000"/>
              </a:lnSpc>
              <a:spcBef>
                <a:spcPts val="160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rgbClr val="0070C0"/>
              </a:solidFill>
              <a:latin typeface="Arial"/>
              <a:ea typeface="Arial"/>
              <a:cs typeface="Arial"/>
              <a:sym typeface="Arial"/>
            </a:endParaRPr>
          </a:p>
          <a:p>
            <a:pPr marL="0" marR="0" lvl="0" indent="0" algn="l" rtl="0">
              <a:lnSpc>
                <a:spcPct val="80000"/>
              </a:lnSpc>
              <a:spcBef>
                <a:spcPts val="440"/>
              </a:spcBef>
              <a:spcAft>
                <a:spcPts val="0"/>
              </a:spcAft>
              <a:buClr>
                <a:srgbClr val="2675B4"/>
              </a:buClr>
              <a:buSzPts val="22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160"/>
              </a:spcBef>
              <a:spcAft>
                <a:spcPts val="0"/>
              </a:spcAft>
              <a:buClr>
                <a:srgbClr val="2675B4"/>
              </a:buClr>
              <a:buSzPts val="800"/>
              <a:buFont typeface="Noto Sans Symbols"/>
              <a:buNone/>
            </a:pPr>
            <a:endParaRPr b="0" i="0" u="none" dirty="0">
              <a:solidFill>
                <a:schemeClr val="dk1"/>
              </a:solidFill>
              <a:latin typeface="Arial"/>
              <a:ea typeface="Arial"/>
              <a:cs typeface="Arial"/>
              <a:sym typeface="Arial"/>
            </a:endParaRPr>
          </a:p>
          <a:p>
            <a:pPr marL="0" marR="0" lvl="0" indent="0" algn="l" rtl="0">
              <a:lnSpc>
                <a:spcPct val="80000"/>
              </a:lnSpc>
              <a:spcBef>
                <a:spcPts val="200"/>
              </a:spcBef>
              <a:spcAft>
                <a:spcPts val="0"/>
              </a:spcAft>
              <a:buClr>
                <a:srgbClr val="2675B4"/>
              </a:buClr>
              <a:buSzPts val="1000"/>
              <a:buFont typeface="Noto Sans Symbols"/>
              <a:buNone/>
            </a:pPr>
            <a:endParaRPr dirty="0"/>
          </a:p>
          <a:p>
            <a:pPr marL="0" marR="0" lvl="0" indent="0" algn="l" rtl="0">
              <a:lnSpc>
                <a:spcPct val="8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a:p>
            <a:pPr marL="342900" marR="0" lvl="0" indent="-279400" algn="l" rtl="0">
              <a:lnSpc>
                <a:spcPct val="100000"/>
              </a:lnSpc>
              <a:spcBef>
                <a:spcPts val="200"/>
              </a:spcBef>
              <a:spcAft>
                <a:spcPts val="0"/>
              </a:spcAft>
              <a:buClr>
                <a:srgbClr val="2675B4"/>
              </a:buClr>
              <a:buSzPts val="1000"/>
              <a:buFont typeface="Noto Sans Symbols"/>
              <a:buNone/>
            </a:pPr>
            <a:endParaRPr b="0" i="0" u="none" dirty="0">
              <a:solidFill>
                <a:schemeClr val="dk1"/>
              </a:solidFill>
              <a:latin typeface="Arial"/>
              <a:ea typeface="Arial"/>
              <a:cs typeface="Arial"/>
              <a:sym typeface="Arial"/>
            </a:endParaRPr>
          </a:p>
        </p:txBody>
      </p:sp>
      <p:sp>
        <p:nvSpPr>
          <p:cNvPr id="4" name="Footer Placeholder 3">
            <a:extLst>
              <a:ext uri="{FF2B5EF4-FFF2-40B4-BE49-F238E27FC236}">
                <a16:creationId xmlns:a16="http://schemas.microsoft.com/office/drawing/2014/main" xmlns="" id="{7235C43E-BD61-454F-87C1-792D2F961F0C}"/>
              </a:ext>
            </a:extLst>
          </p:cNvPr>
          <p:cNvSpPr txBox="1">
            <a:spLocks/>
          </p:cNvSpPr>
          <p:nvPr/>
        </p:nvSpPr>
        <p:spPr>
          <a:xfrm>
            <a:off x="609600" y="381000"/>
            <a:ext cx="5105400" cy="30480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algn="l" eaLnBrk="0" fontAlgn="base" hangingPunct="0">
              <a:spcBef>
                <a:spcPct val="0"/>
              </a:spcBef>
              <a:spcAft>
                <a:spcPct val="0"/>
              </a:spcAft>
              <a:buClrTx/>
              <a:buSzTx/>
              <a:buFontTx/>
              <a:buNone/>
              <a:defRPr/>
            </a:pPr>
            <a:r>
              <a:rPr lang="en-US" altLang="en-US" kern="1200" baseline="0" dirty="0">
                <a:solidFill>
                  <a:srgbClr val="FFFFFF"/>
                </a:solidFill>
                <a:ea typeface="Osaka" charset="0"/>
                <a:cs typeface="+mn-cs"/>
              </a:rPr>
              <a:t>Team </a:t>
            </a:r>
            <a:r>
              <a:rPr lang="en-US" altLang="en-US" kern="1200" baseline="0" dirty="0" smtClean="0">
                <a:solidFill>
                  <a:srgbClr val="FFFFFF"/>
                </a:solidFill>
                <a:ea typeface="Osaka" charset="0"/>
                <a:cs typeface="+mn-cs"/>
              </a:rPr>
              <a:t>Building Skills </a:t>
            </a:r>
            <a:endParaRPr lang="en-US" altLang="en-US" kern="1200" baseline="0" dirty="0">
              <a:solidFill>
                <a:srgbClr val="FFFFFF"/>
              </a:solidFill>
              <a:ea typeface="Osaka" charset="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609600" y="762000"/>
            <a:ext cx="7924800" cy="685800"/>
          </a:xfrm>
          <a:prstGeom prst="rect">
            <a:avLst/>
          </a:prstGeom>
          <a:noFill/>
          <a:ln>
            <a:noFill/>
          </a:ln>
        </p:spPr>
        <p:txBody>
          <a:bodyPr spcFirstLastPara="1" wrap="square" lIns="91425" tIns="45700" rIns="91425" bIns="45700" anchor="t" anchorCtr="0">
            <a:noAutofit/>
          </a:bodyPr>
          <a:lstStyle/>
          <a:p>
            <a:pPr marL="0" lvl="0" indent="0" algn="l" rtl="0">
              <a:lnSpc>
                <a:spcPct val="107916"/>
              </a:lnSpc>
              <a:spcBef>
                <a:spcPts val="0"/>
              </a:spcBef>
              <a:spcAft>
                <a:spcPts val="800"/>
              </a:spcAft>
              <a:buClr>
                <a:schemeClr val="dk1"/>
              </a:buClr>
              <a:buSzPts val="1100"/>
              <a:buFont typeface="Arial"/>
              <a:buNone/>
            </a:pPr>
            <a:r>
              <a:rPr lang="en-US" b="1" dirty="0">
                <a:latin typeface="+mj-lt"/>
                <a:ea typeface="Calibri"/>
                <a:cs typeface="Calibri"/>
                <a:sym typeface="Calibri"/>
              </a:rPr>
              <a:t>Activity: Building Trust with Your Team</a:t>
            </a:r>
            <a:endParaRPr dirty="0">
              <a:latin typeface="+mj-lt"/>
            </a:endParaRPr>
          </a:p>
        </p:txBody>
      </p:sp>
      <p:sp>
        <p:nvSpPr>
          <p:cNvPr id="59" name="Google Shape;59;p8"/>
          <p:cNvSpPr txBox="1">
            <a:spLocks noGrp="1"/>
          </p:cNvSpPr>
          <p:nvPr>
            <p:ph type="body" idx="1"/>
          </p:nvPr>
        </p:nvSpPr>
        <p:spPr>
          <a:xfrm>
            <a:off x="609600" y="1752600"/>
            <a:ext cx="7924800" cy="3886200"/>
          </a:xfrm>
          <a:prstGeom prst="rect">
            <a:avLst/>
          </a:prstGeom>
          <a:noFill/>
          <a:ln>
            <a:noFill/>
          </a:ln>
        </p:spPr>
        <p:txBody>
          <a:bodyPr spcFirstLastPara="1" wrap="square" lIns="91425" tIns="45700" rIns="91425" bIns="45700" anchor="t" anchorCtr="0">
            <a:noAutofit/>
          </a:bodyPr>
          <a:lstStyle/>
          <a:p>
            <a:pPr lvl="0" indent="-457200" algn="l" rtl="0">
              <a:lnSpc>
                <a:spcPct val="100000"/>
              </a:lnSpc>
              <a:spcBef>
                <a:spcPts val="360"/>
              </a:spcBef>
              <a:spcAft>
                <a:spcPts val="0"/>
              </a:spcAft>
              <a:buClr>
                <a:srgbClr val="C00000"/>
              </a:buClr>
              <a:buSzPts val="1800"/>
              <a:buFont typeface="+mj-lt"/>
              <a:buAutoNum type="arabicPeriod"/>
            </a:pPr>
            <a:r>
              <a:rPr lang="en-US" dirty="0">
                <a:latin typeface="+mn-lt"/>
              </a:rPr>
              <a:t>Complete handout individually.</a:t>
            </a:r>
          </a:p>
          <a:p>
            <a:pPr lvl="0" indent="-457200" algn="l" rtl="0">
              <a:lnSpc>
                <a:spcPct val="100000"/>
              </a:lnSpc>
              <a:spcBef>
                <a:spcPts val="360"/>
              </a:spcBef>
              <a:spcAft>
                <a:spcPts val="0"/>
              </a:spcAft>
              <a:buClr>
                <a:srgbClr val="C00000"/>
              </a:buClr>
              <a:buSzPts val="1800"/>
              <a:buFont typeface="+mj-lt"/>
              <a:buAutoNum type="arabicPeriod"/>
            </a:pPr>
            <a:r>
              <a:rPr lang="en-US" dirty="0">
                <a:latin typeface="+mn-lt"/>
              </a:rPr>
              <a:t>Share your responses with the rest of your team members. </a:t>
            </a:r>
          </a:p>
          <a:p>
            <a:pPr lvl="0" indent="-457200" algn="l" rtl="0">
              <a:lnSpc>
                <a:spcPct val="100000"/>
              </a:lnSpc>
              <a:spcBef>
                <a:spcPts val="360"/>
              </a:spcBef>
              <a:spcAft>
                <a:spcPts val="0"/>
              </a:spcAft>
              <a:buClr>
                <a:srgbClr val="C00000"/>
              </a:buClr>
              <a:buSzPts val="1800"/>
              <a:buFont typeface="+mj-lt"/>
              <a:buAutoNum type="arabicPeriod"/>
            </a:pPr>
            <a:r>
              <a:rPr lang="en-US" dirty="0">
                <a:latin typeface="+mn-lt"/>
              </a:rPr>
              <a:t>Write your team members’ responses on your handout. </a:t>
            </a:r>
          </a:p>
          <a:p>
            <a:pPr lvl="0" indent="-457200" algn="l" rtl="0">
              <a:lnSpc>
                <a:spcPct val="100000"/>
              </a:lnSpc>
              <a:spcBef>
                <a:spcPts val="360"/>
              </a:spcBef>
              <a:spcAft>
                <a:spcPts val="0"/>
              </a:spcAft>
              <a:buClr>
                <a:srgbClr val="C00000"/>
              </a:buClr>
              <a:buSzPts val="1800"/>
              <a:buFont typeface="+mj-lt"/>
              <a:buAutoNum type="arabicPeriod"/>
            </a:pPr>
            <a:r>
              <a:rPr lang="en-US" dirty="0">
                <a:latin typeface="+mn-lt"/>
              </a:rPr>
              <a:t>Discuss as a larger group: What have you learned that will be helpful as you work together as a team?</a:t>
            </a:r>
            <a:endParaRPr dirty="0">
              <a:latin typeface="+mn-lt"/>
            </a:endParaRPr>
          </a:p>
        </p:txBody>
      </p:sp>
      <p:sp>
        <p:nvSpPr>
          <p:cNvPr id="4" name="Footer Placeholder 3">
            <a:extLst>
              <a:ext uri="{FF2B5EF4-FFF2-40B4-BE49-F238E27FC236}">
                <a16:creationId xmlns:a16="http://schemas.microsoft.com/office/drawing/2014/main" xmlns="" id="{A15253CA-101D-9B4C-B9D4-A5581CD77E78}"/>
              </a:ext>
            </a:extLst>
          </p:cNvPr>
          <p:cNvSpPr txBox="1">
            <a:spLocks/>
          </p:cNvSpPr>
          <p:nvPr/>
        </p:nvSpPr>
        <p:spPr>
          <a:xfrm>
            <a:off x="609600" y="381000"/>
            <a:ext cx="5105400" cy="304800"/>
          </a:xfrm>
          <a:prstGeom prst="rect">
            <a:avLst/>
          </a:prstGeom>
          <a:noFill/>
          <a:ln>
            <a:noFill/>
          </a:ln>
        </p:spPr>
        <p:txBody>
          <a:bodyPr spcFirstLastPara="1" wrap="square" lIns="91425" tIns="45700" rIns="91425" bIns="45700" anchor="t" anchorCtr="0"/>
          <a:lstStyle>
            <a:defPPr marR="0" lvl="0" algn="l" rtl="0">
              <a:lnSpc>
                <a:spcPct val="100000"/>
              </a:lnSpc>
              <a:spcBef>
                <a:spcPts val="0"/>
              </a:spcBef>
              <a:spcAft>
                <a:spcPts val="0"/>
              </a:spcAft>
            </a:defPPr>
            <a:lvl1pPr marR="0" lvl="0" algn="r" rtl="0">
              <a:lnSpc>
                <a:spcPct val="100000"/>
              </a:lnSpc>
              <a:spcBef>
                <a:spcPts val="0"/>
              </a:spcBef>
              <a:spcAft>
                <a:spcPts val="0"/>
              </a:spcAft>
              <a:buClr>
                <a:srgbClr val="000000"/>
              </a:buClr>
              <a:buSzPts val="1400"/>
              <a:buFont typeface="Arial"/>
              <a:buNone/>
              <a:defRPr sz="1200" b="0" i="0" u="none" strike="noStrike" cap="none" baseline="30000">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pPr algn="l" eaLnBrk="0" fontAlgn="base" hangingPunct="0">
              <a:spcBef>
                <a:spcPct val="0"/>
              </a:spcBef>
              <a:spcAft>
                <a:spcPct val="0"/>
              </a:spcAft>
              <a:buClrTx/>
              <a:buSzTx/>
              <a:buFontTx/>
              <a:buNone/>
              <a:defRPr/>
            </a:pPr>
            <a:r>
              <a:rPr lang="en-US" altLang="en-US" kern="1200" baseline="0" dirty="0">
                <a:solidFill>
                  <a:srgbClr val="FFFFFF"/>
                </a:solidFill>
                <a:ea typeface="Osaka" charset="0"/>
                <a:cs typeface="+mn-cs"/>
              </a:rPr>
              <a:t>Team </a:t>
            </a:r>
            <a:r>
              <a:rPr lang="en-US" altLang="en-US" kern="1200" baseline="0" dirty="0" smtClean="0">
                <a:solidFill>
                  <a:srgbClr val="FFFFFF"/>
                </a:solidFill>
                <a:ea typeface="Osaka" charset="0"/>
                <a:cs typeface="+mn-cs"/>
              </a:rPr>
              <a:t>Building Skills </a:t>
            </a:r>
            <a:endParaRPr lang="en-US" altLang="en-US" kern="1200" baseline="0" dirty="0">
              <a:solidFill>
                <a:srgbClr val="FFFFFF"/>
              </a:solidFill>
              <a:ea typeface="Osaka" charset="0"/>
              <a:cs typeface="+mn-cs"/>
            </a:endParaRPr>
          </a:p>
        </p:txBody>
      </p:sp>
    </p:spTree>
  </p:cSld>
  <p:clrMapOvr>
    <a:masterClrMapping/>
  </p:clrMapOvr>
</p:sld>
</file>

<file path=ppt/theme/theme1.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362</Words>
  <Application>Microsoft Office PowerPoint</Application>
  <PresentationFormat>On-screen Show (4:3)</PresentationFormat>
  <Paragraphs>71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Noto Sans Symbols</vt:lpstr>
      <vt:lpstr>Osaka</vt:lpstr>
      <vt:lpstr>1_Blank Presentation</vt:lpstr>
      <vt:lpstr>2_Blank Presentation</vt:lpstr>
      <vt:lpstr>Team Building Skills to Support Integration</vt:lpstr>
      <vt:lpstr>Objectives </vt:lpstr>
      <vt:lpstr>Building and Earning Trust: Examples</vt:lpstr>
      <vt:lpstr>Activity: Building Trust with Your Team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Building Skills</dc:title>
  <dc:creator>kathe</dc:creator>
  <cp:lastModifiedBy>Baughman, Allyson L</cp:lastModifiedBy>
  <cp:revision>13</cp:revision>
  <dcterms:modified xsi:type="dcterms:W3CDTF">2020-01-03T20:59:35Z</dcterms:modified>
</cp:coreProperties>
</file>