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theme/theme7.xml" ContentType="application/vnd.openxmlformats-officedocument.theme+xml"/>
  <Override PartName="/ppt/slideLayouts/slideLayout1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50" r:id="rId2"/>
    <p:sldMasterId id="2147483652" r:id="rId3"/>
    <p:sldMasterId id="2147483654" r:id="rId4"/>
    <p:sldMasterId id="2147483658" r:id="rId5"/>
    <p:sldMasterId id="2147483660" r:id="rId6"/>
    <p:sldMasterId id="2147483662" r:id="rId7"/>
    <p:sldMasterId id="2147483664" r:id="rId8"/>
  </p:sldMasterIdLst>
  <p:notesMasterIdLst>
    <p:notesMasterId r:id="rId44"/>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15:guide id="1" orient="horz" pos="2880">
          <p15:clr>
            <a:srgbClr val="000000"/>
          </p15:clr>
        </p15:guide>
        <p15:guide id="2" pos="2160">
          <p15:clr>
            <a:srgbClr val="000000"/>
          </p15:clr>
        </p15:guide>
      </p15:notes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9" roundtripDataSignature="AMtx7mjdxNU9VTVVR/2xuZmXC0C+BrbA+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8B5A75D-25AD-4BC2-9377-81E59052695B}">
  <a:tblStyle styleId="{18B5A75D-25AD-4BC2-9377-81E59052695B}"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62" autoAdjust="0"/>
  </p:normalViewPr>
  <p:slideViewPr>
    <p:cSldViewPr snapToGrid="0">
      <p:cViewPr>
        <p:scale>
          <a:sx n="80" d="100"/>
          <a:sy n="80" d="100"/>
        </p:scale>
        <p:origin x="-300" y="-48"/>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50"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customschemas.google.com/relationships/presentationmetadata" Target="metadata"/><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notesMaster" Target="notesMasters/notesMaster1.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8" Type="http://schemas.openxmlformats.org/officeDocument/2006/relationships/slideMaster" Target="slideMasters/slideMaster8.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620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‹Nº›</a:t>
            </a:fld>
            <a:endParaRPr/>
          </a:p>
        </p:txBody>
      </p:sp>
    </p:spTree>
    <p:extLst>
      <p:ext uri="{BB962C8B-B14F-4D97-AF65-F5344CB8AC3E}">
        <p14:creationId xmlns:p14="http://schemas.microsoft.com/office/powerpoint/2010/main" val="20957747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027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7" name="Google Shape;207;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a:defRPr/>
            </a:pPr>
            <a:r>
              <a:rPr lang="en-US" dirty="0"/>
              <a:t>Lets begin by first defining terms that may frequently be used interchangeably. Review the definitions. </a:t>
            </a:r>
          </a:p>
        </p:txBody>
      </p:sp>
      <p:sp>
        <p:nvSpPr>
          <p:cNvPr id="208" name="Google Shape;208;p10: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10</a:t>
            </a:fld>
            <a:endParaRPr/>
          </a:p>
        </p:txBody>
      </p:sp>
    </p:spTree>
    <p:extLst>
      <p:ext uri="{BB962C8B-B14F-4D97-AF65-F5344CB8AC3E}">
        <p14:creationId xmlns:p14="http://schemas.microsoft.com/office/powerpoint/2010/main" val="3033225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5" name="Google Shape;215;p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a:defRPr/>
            </a:pPr>
            <a:r>
              <a:rPr lang="en-US" dirty="0"/>
              <a:t>One of our polling questions asked about the number of people with HIV in the US. There are 1.2 million as documented by</a:t>
            </a:r>
          </a:p>
          <a:p>
            <a:pPr>
              <a:defRPr/>
            </a:pPr>
            <a:r>
              <a:rPr lang="en-US" dirty="0"/>
              <a:t>the Centers for Disease Control. The darker colors indicate areas with the highest HIV incidence, which are in the East, South, and</a:t>
            </a:r>
          </a:p>
          <a:p>
            <a:pPr>
              <a:defRPr/>
            </a:pPr>
            <a:r>
              <a:rPr lang="en-US" dirty="0"/>
              <a:t>Western states of the United States. </a:t>
            </a:r>
          </a:p>
        </p:txBody>
      </p:sp>
      <p:sp>
        <p:nvSpPr>
          <p:cNvPr id="216" name="Google Shape;216;p11: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11</a:t>
            </a:fld>
            <a:endParaRPr/>
          </a:p>
        </p:txBody>
      </p:sp>
    </p:spTree>
    <p:extLst>
      <p:ext uri="{BB962C8B-B14F-4D97-AF65-F5344CB8AC3E}">
        <p14:creationId xmlns:p14="http://schemas.microsoft.com/office/powerpoint/2010/main" val="1743977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3" name="Google Shape;223;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a:defRPr/>
            </a:pPr>
            <a:r>
              <a:rPr lang="en-US" dirty="0"/>
              <a:t>While this data is from 2009, the National Institutes of Health state that 1 in 3 people with HIV are using drugs or alcohol. </a:t>
            </a:r>
          </a:p>
          <a:p>
            <a:pPr>
              <a:defRPr/>
            </a:pPr>
            <a:r>
              <a:rPr lang="en-US" dirty="0"/>
              <a:t>24% of people with this dual diagnosis could benefit from substance use treatment and more current data suggests that 16% of</a:t>
            </a:r>
          </a:p>
          <a:p>
            <a:pPr>
              <a:defRPr/>
            </a:pPr>
            <a:r>
              <a:rPr lang="en-US" dirty="0"/>
              <a:t>HIV transmission was from injection drug use. </a:t>
            </a:r>
          </a:p>
        </p:txBody>
      </p:sp>
      <p:sp>
        <p:nvSpPr>
          <p:cNvPr id="224" name="Google Shape;224;p12: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12</a:t>
            </a:fld>
            <a:endParaRPr/>
          </a:p>
        </p:txBody>
      </p:sp>
    </p:spTree>
    <p:extLst>
      <p:ext uri="{BB962C8B-B14F-4D97-AF65-F5344CB8AC3E}">
        <p14:creationId xmlns:p14="http://schemas.microsoft.com/office/powerpoint/2010/main" val="2451108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0" name="Google Shape;230;p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a:defRPr/>
            </a:pPr>
            <a:r>
              <a:rPr lang="en-US" dirty="0"/>
              <a:t>For this purpose of this unit, we will focus on the following substances. </a:t>
            </a:r>
          </a:p>
        </p:txBody>
      </p:sp>
      <p:sp>
        <p:nvSpPr>
          <p:cNvPr id="231" name="Google Shape;231;p13: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13</a:t>
            </a:fld>
            <a:endParaRPr/>
          </a:p>
        </p:txBody>
      </p:sp>
    </p:spTree>
    <p:extLst>
      <p:ext uri="{BB962C8B-B14F-4D97-AF65-F5344CB8AC3E}">
        <p14:creationId xmlns:p14="http://schemas.microsoft.com/office/powerpoint/2010/main" val="9395265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a:defRPr/>
            </a:pPr>
            <a:r>
              <a:rPr lang="en-US" dirty="0"/>
              <a:t>The combination of alcohol and HIV:</a:t>
            </a:r>
          </a:p>
          <a:p>
            <a:pPr marL="171450" indent="-171450">
              <a:buFont typeface="Arial" panose="020B0604020202020204" pitchFamily="34" charset="0"/>
              <a:buChar char="•"/>
              <a:defRPr/>
            </a:pPr>
            <a:r>
              <a:rPr lang="en-US" dirty="0"/>
              <a:t>Weakens the immune system.</a:t>
            </a:r>
          </a:p>
          <a:p>
            <a:pPr marL="171450" indent="-171450">
              <a:buFont typeface="Arial" panose="020B0604020202020204" pitchFamily="34" charset="0"/>
              <a:buChar char="•"/>
              <a:defRPr/>
            </a:pPr>
            <a:r>
              <a:rPr lang="en-US" dirty="0"/>
              <a:t>Excessive drinking can impair judgement and lead to increased sexual risk behavior. </a:t>
            </a:r>
          </a:p>
          <a:p>
            <a:pPr marL="171450" indent="-171450">
              <a:buFont typeface="Arial" panose="020B0604020202020204" pitchFamily="34" charset="0"/>
              <a:buChar char="•"/>
              <a:defRPr/>
            </a:pPr>
            <a:r>
              <a:rPr lang="en-US" dirty="0"/>
              <a:t>Diminishes how effective antiretroviral therapy can be in managing viral suppression.</a:t>
            </a:r>
          </a:p>
          <a:p>
            <a:pPr marL="171450" indent="-171450">
              <a:buFont typeface="Arial" panose="020B0604020202020204" pitchFamily="34" charset="0"/>
              <a:buChar char="•"/>
              <a:defRPr/>
            </a:pPr>
            <a:r>
              <a:rPr lang="en-US" dirty="0"/>
              <a:t>When our immune system is weakened, there is opportunity for viral replication to occur.</a:t>
            </a:r>
          </a:p>
          <a:p>
            <a:pPr marL="171450" indent="-171450">
              <a:buFont typeface="Arial" panose="020B0604020202020204" pitchFamily="34" charset="0"/>
              <a:buChar char="•"/>
              <a:defRPr/>
            </a:pPr>
            <a:r>
              <a:rPr lang="en-US" dirty="0"/>
              <a:t>Research indicates that excessing drinking can lead to poor adherence to medications, leading to increased virus and liver damage. </a:t>
            </a:r>
          </a:p>
          <a:p>
            <a:pPr marL="171450" indent="-171450">
              <a:buFont typeface="Arial" panose="020B0604020202020204" pitchFamily="34" charset="0"/>
              <a:buChar char="•"/>
              <a:defRPr/>
            </a:pPr>
            <a:r>
              <a:rPr lang="en-US" dirty="0"/>
              <a:t>We know that alcohol affects judgement and potential for missed medical appointments.</a:t>
            </a:r>
          </a:p>
          <a:p>
            <a:pPr marL="171450" indent="-171450">
              <a:buFont typeface="Arial" panose="020B0604020202020204" pitchFamily="34" charset="0"/>
              <a:buChar char="•"/>
              <a:defRPr/>
            </a:pPr>
            <a:r>
              <a:rPr lang="en-US" dirty="0"/>
              <a:t>A diagnosis of Hepatitis C is dependent on lab results of how functional a client’s kidneys are. With alcohol, it complicates the picture—need to d</a:t>
            </a:r>
            <a:r>
              <a:rPr lang="en-US" dirty="0">
                <a:solidFill>
                  <a:srgbClr val="0070C0"/>
                </a:solidFill>
              </a:rPr>
              <a:t>etermine whether to treat HIV or treat the liver.</a:t>
            </a:r>
          </a:p>
          <a:p>
            <a:pPr marL="0" lvl="0" indent="0" algn="l" rtl="0">
              <a:spcBef>
                <a:spcPts val="0"/>
              </a:spcBef>
              <a:spcAft>
                <a:spcPts val="0"/>
              </a:spcAft>
              <a:buNone/>
            </a:pPr>
            <a:endParaRPr dirty="0"/>
          </a:p>
        </p:txBody>
      </p:sp>
      <p:sp>
        <p:nvSpPr>
          <p:cNvPr id="238" name="Google Shape;238;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9373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6" name="Google Shape;246;p1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a:defRPr/>
            </a:pPr>
            <a:r>
              <a:rPr lang="en-US" dirty="0"/>
              <a:t>Research conducted by the American Addictions Center indicates that the rate of smoking is 2 to 3 times greater in a person </a:t>
            </a:r>
          </a:p>
          <a:p>
            <a:pPr>
              <a:defRPr/>
            </a:pPr>
            <a:r>
              <a:rPr lang="en-US" dirty="0"/>
              <a:t>with HIV. This combination can lead to heart disease, osteoporosis, stroke, and cancer, as well as throat, mouth and lung infections,</a:t>
            </a:r>
          </a:p>
          <a:p>
            <a:pPr>
              <a:defRPr/>
            </a:pPr>
            <a:r>
              <a:rPr lang="en-US" dirty="0"/>
              <a:t>pneumonia, and COPD. One major change that can improve a person’s health is if they stop smoking. </a:t>
            </a:r>
          </a:p>
        </p:txBody>
      </p:sp>
      <p:sp>
        <p:nvSpPr>
          <p:cNvPr id="247" name="Google Shape;247;p15: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15</a:t>
            </a:fld>
            <a:endParaRPr/>
          </a:p>
        </p:txBody>
      </p:sp>
    </p:spTree>
    <p:extLst>
      <p:ext uri="{BB962C8B-B14F-4D97-AF65-F5344CB8AC3E}">
        <p14:creationId xmlns:p14="http://schemas.microsoft.com/office/powerpoint/2010/main" val="18542130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6" name="Google Shape;256;p1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a:defRPr/>
            </a:pPr>
            <a:r>
              <a:rPr lang="en-US" dirty="0"/>
              <a:t>Next, we will look at illicit or illegal Drugs and HIV. </a:t>
            </a:r>
          </a:p>
          <a:p>
            <a:pPr>
              <a:defRPr/>
            </a:pPr>
            <a:r>
              <a:rPr lang="en-US" dirty="0"/>
              <a:t>Methamphetamines or meth are a stimulant drug that is a white powder or pill.</a:t>
            </a:r>
          </a:p>
          <a:p>
            <a:pPr>
              <a:defRPr/>
            </a:pPr>
            <a:endParaRPr lang="en-US" dirty="0"/>
          </a:p>
          <a:p>
            <a:pPr>
              <a:defRPr/>
            </a:pPr>
            <a:r>
              <a:rPr lang="en-US" dirty="0"/>
              <a:t>Crystal meth is also known as chalk, crank, crystal, ice, meth, and speed. The drug looks like glass fragments or shiny, bluish-white rocks. It is chemically similar to amphetamine [a drug used to treat attention-deficit hyperactivity disorder (ADHD) and narcolepsy, a sleep disorder. </a:t>
            </a:r>
          </a:p>
          <a:p>
            <a:pPr>
              <a:defRPr/>
            </a:pPr>
            <a:endParaRPr lang="en-US" dirty="0"/>
          </a:p>
          <a:p>
            <a:pPr>
              <a:defRPr/>
            </a:pPr>
            <a:r>
              <a:rPr lang="en-US" dirty="0"/>
              <a:t>Cocaine, also known as coke, is a strong stimulant, mostly used as a recreational drug. It is commonly snorted, inhaled as smoke, or dissolved and injected into a vein. Mental effects may include loss of contact with reality, an intense feeling of happiness, or agitation. Crack cocaine, also known simply as crack, is a free base form of cocaine that can be smoked. Crack offers a short but intense high to smokers.</a:t>
            </a:r>
          </a:p>
          <a:p>
            <a:pPr>
              <a:defRPr/>
            </a:pPr>
            <a:endParaRPr lang="en-US" dirty="0"/>
          </a:p>
          <a:p>
            <a:pPr>
              <a:defRPr/>
            </a:pPr>
            <a:r>
              <a:rPr lang="en-US" dirty="0"/>
              <a:t>Cannabis, also known as marijuana, among other names, is a psychoactive drug from the cannabis plant used for medical or recreational purposes. From this map you can see there are many states that have legalized marijuana for medicinal purposes and recreational use. </a:t>
            </a:r>
          </a:p>
        </p:txBody>
      </p:sp>
      <p:sp>
        <p:nvSpPr>
          <p:cNvPr id="257" name="Google Shape;257;p16: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16</a:t>
            </a:fld>
            <a:endParaRPr/>
          </a:p>
        </p:txBody>
      </p:sp>
    </p:spTree>
    <p:extLst>
      <p:ext uri="{BB962C8B-B14F-4D97-AF65-F5344CB8AC3E}">
        <p14:creationId xmlns:p14="http://schemas.microsoft.com/office/powerpoint/2010/main" val="24282219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4" name="Google Shape;264;p1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eaLnBrk="1" hangingPunct="1">
              <a:spcBef>
                <a:spcPct val="0"/>
              </a:spcBef>
              <a:defRPr/>
            </a:pPr>
            <a:r>
              <a:rPr lang="en-US" altLang="en-US" b="1" dirty="0"/>
              <a:t>Opiates</a:t>
            </a:r>
            <a:r>
              <a:rPr lang="en-US" altLang="en-US" dirty="0"/>
              <a:t> are direct derivatives of the opium poppy plant. Examples of opiates are opium itself, morphine, and codeine. </a:t>
            </a:r>
          </a:p>
          <a:p>
            <a:pPr eaLnBrk="1" hangingPunct="1">
              <a:spcBef>
                <a:spcPct val="0"/>
              </a:spcBef>
              <a:defRPr/>
            </a:pPr>
            <a:r>
              <a:rPr lang="en-US" altLang="en-US" b="1" dirty="0"/>
              <a:t>Opioids</a:t>
            </a:r>
            <a:r>
              <a:rPr lang="en-US" altLang="en-US" dirty="0"/>
              <a:t> are any compound that binds to opioid receptors in the brain and body. There are semi-synthetic compounds-hydrocodone, oxycodone, heroin, and buprenorphine. We know that many times people are prescribed these pain medications which become addictive. There also are synthetic opioids such as fentanyl and methadone which are prescribed for pain management and are addictive. Many deaths are caused by fentanyl overdose as well as fentanyl being mixed with other drugs that unfortunately can lead to death. The term “narcotic” is more of a legal designation for drugs that is used less and less in drug treatment settings because of its negative connotation. </a:t>
            </a:r>
          </a:p>
          <a:p>
            <a:pPr eaLnBrk="1" hangingPunct="1">
              <a:spcBef>
                <a:spcPct val="0"/>
              </a:spcBef>
              <a:defRPr/>
            </a:pPr>
            <a:endParaRPr lang="en-US" altLang="en-US" dirty="0"/>
          </a:p>
          <a:p>
            <a:pPr eaLnBrk="1" fontAlgn="auto" hangingPunct="1">
              <a:spcBef>
                <a:spcPct val="0"/>
              </a:spcBef>
              <a:spcAft>
                <a:spcPts val="0"/>
              </a:spcAft>
              <a:defRPr/>
            </a:pPr>
            <a:r>
              <a:rPr lang="en-US" b="1" dirty="0"/>
              <a:t>Reference:</a:t>
            </a:r>
            <a:r>
              <a:rPr lang="en-US" dirty="0"/>
              <a:t> </a:t>
            </a:r>
            <a:r>
              <a:rPr lang="en-US" dirty="0" err="1"/>
              <a:t>Galanter</a:t>
            </a:r>
            <a:r>
              <a:rPr lang="en-US" dirty="0"/>
              <a:t>, M., </a:t>
            </a:r>
            <a:r>
              <a:rPr lang="en-US" dirty="0" err="1"/>
              <a:t>Kleber</a:t>
            </a:r>
            <a:r>
              <a:rPr lang="en-US" dirty="0"/>
              <a:t>, H.D., &amp; Brady, K.T. (2015). </a:t>
            </a:r>
            <a:r>
              <a:rPr lang="en-US" i="1" dirty="0"/>
              <a:t>Textbook of Substance Abuse Treatment, 5</a:t>
            </a:r>
            <a:r>
              <a:rPr lang="en-US" i="1" baseline="30000" dirty="0"/>
              <a:t>th</a:t>
            </a:r>
            <a:r>
              <a:rPr lang="en-US" i="1" dirty="0"/>
              <a:t> Ed. </a:t>
            </a:r>
            <a:r>
              <a:rPr lang="en-US" dirty="0"/>
              <a:t>Arlington, VA: American Psychiatric Publishing. </a:t>
            </a:r>
          </a:p>
        </p:txBody>
      </p:sp>
      <p:sp>
        <p:nvSpPr>
          <p:cNvPr id="265" name="Google Shape;265;p17: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17</a:t>
            </a:fld>
            <a:endParaRPr/>
          </a:p>
        </p:txBody>
      </p:sp>
    </p:spTree>
    <p:extLst>
      <p:ext uri="{BB962C8B-B14F-4D97-AF65-F5344CB8AC3E}">
        <p14:creationId xmlns:p14="http://schemas.microsoft.com/office/powerpoint/2010/main" val="318570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a:defRPr/>
            </a:pPr>
            <a:r>
              <a:rPr lang="en-US" b="1" dirty="0"/>
              <a:t>Make the point that opioids are highly addictive and people can become physiologically dependent on them very quickly. It is important to understand that individuals who are physiologically dependent on opioids can need drugs just to be able to function normally, without even necessarily getting high. </a:t>
            </a:r>
          </a:p>
          <a:p>
            <a:pPr>
              <a:defRPr/>
            </a:pPr>
            <a:r>
              <a:rPr lang="en-US" dirty="0"/>
              <a:t>There are Medically Assisted Treatment programs that we will discuss next that are given to people who are dependent on opioids, with the support of a treatment team. </a:t>
            </a:r>
          </a:p>
          <a:p>
            <a:pPr>
              <a:defRPr/>
            </a:pPr>
            <a:endParaRPr lang="en-US" dirty="0"/>
          </a:p>
          <a:p>
            <a:pPr eaLnBrk="1" fontAlgn="auto" hangingPunct="1">
              <a:spcBef>
                <a:spcPts val="0"/>
              </a:spcBef>
              <a:spcAft>
                <a:spcPts val="0"/>
              </a:spcAft>
              <a:defRPr/>
            </a:pPr>
            <a:r>
              <a:rPr lang="en-US" b="1" dirty="0"/>
              <a:t>REFERENCE:</a:t>
            </a:r>
            <a:r>
              <a:rPr lang="en-US" dirty="0"/>
              <a:t> </a:t>
            </a:r>
            <a:r>
              <a:rPr lang="en-US" dirty="0" err="1"/>
              <a:t>Galanter</a:t>
            </a:r>
            <a:r>
              <a:rPr lang="en-US" dirty="0"/>
              <a:t>, M., </a:t>
            </a:r>
            <a:r>
              <a:rPr lang="en-US" dirty="0" err="1"/>
              <a:t>Kleber</a:t>
            </a:r>
            <a:r>
              <a:rPr lang="en-US" dirty="0"/>
              <a:t>, H.D., &amp; Brady, K.T. (2015). </a:t>
            </a:r>
            <a:r>
              <a:rPr lang="en-US" i="1" dirty="0"/>
              <a:t>Textbook of Substance Abuse Treatment, 5</a:t>
            </a:r>
            <a:r>
              <a:rPr lang="en-US" i="1" baseline="30000" dirty="0"/>
              <a:t>th</a:t>
            </a:r>
            <a:r>
              <a:rPr lang="en-US" i="1" dirty="0"/>
              <a:t> Ed. </a:t>
            </a:r>
            <a:r>
              <a:rPr lang="en-US" dirty="0"/>
              <a:t>Arlington, VA: American Psychiatric Publishing. </a:t>
            </a:r>
          </a:p>
          <a:p>
            <a:pPr marL="0" lvl="0" indent="0" algn="l" rtl="0">
              <a:spcBef>
                <a:spcPts val="0"/>
              </a:spcBef>
              <a:spcAft>
                <a:spcPts val="0"/>
              </a:spcAft>
              <a:buNone/>
            </a:pPr>
            <a:endParaRPr dirty="0"/>
          </a:p>
        </p:txBody>
      </p:sp>
      <p:sp>
        <p:nvSpPr>
          <p:cNvPr id="274" name="Google Shape;274;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09795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2" name="Google Shape;282;p1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a:defRPr/>
            </a:pPr>
            <a:r>
              <a:rPr lang="en-US" dirty="0"/>
              <a:t>As the graph shows, in 2015, fewer of the new injection drug use (IDU) related HIV diagnoses were among African-Americans and more were among Whites. This likely reflects the movement of the opioid epidemic into largely white, poor, rural areas. Additionally, new diagnoses in 2015 tended to be much younger than the overall population of IDU-related HIV cases (60% were under the age of 45 vs. 80% 45 and older in the broader population). The increase was especially large among ages 13-24 and ages 25-34. </a:t>
            </a:r>
          </a:p>
          <a:p>
            <a:pPr>
              <a:defRPr/>
            </a:pPr>
            <a:endParaRPr lang="en-US" dirty="0"/>
          </a:p>
          <a:p>
            <a:pPr eaLnBrk="1" fontAlgn="auto" hangingPunct="1">
              <a:spcBef>
                <a:spcPts val="0"/>
              </a:spcBef>
              <a:spcAft>
                <a:spcPts val="0"/>
              </a:spcAft>
              <a:defRPr/>
            </a:pPr>
            <a:r>
              <a:rPr lang="en-US" b="1" dirty="0"/>
              <a:t>Reference: </a:t>
            </a:r>
            <a:r>
              <a:rPr lang="en-US" dirty="0"/>
              <a:t>Kaiser Family Foundation (2018). </a:t>
            </a:r>
            <a:r>
              <a:rPr lang="en-US" i="1" dirty="0"/>
              <a:t>Characteristics of people with HIV attributed to injection drug use, 2015</a:t>
            </a:r>
            <a:r>
              <a:rPr lang="en-US" dirty="0"/>
              <a:t>. Retrieved from: https://www.kff.org/hivaids/issue-brief/hiv-and-the-opioid-epidemic-5-key-points/. </a:t>
            </a:r>
          </a:p>
          <a:p>
            <a:pPr>
              <a:defRPr/>
            </a:pPr>
            <a:endParaRPr lang="en-US" dirty="0"/>
          </a:p>
          <a:p>
            <a:pPr marL="0" lvl="0" indent="0" algn="l" rtl="0">
              <a:spcBef>
                <a:spcPts val="0"/>
              </a:spcBef>
              <a:spcAft>
                <a:spcPts val="0"/>
              </a:spcAft>
              <a:buNone/>
            </a:pPr>
            <a:endParaRPr dirty="0">
              <a:solidFill>
                <a:srgbClr val="0070C0"/>
              </a:solidFill>
            </a:endParaRPr>
          </a:p>
        </p:txBody>
      </p:sp>
      <p:sp>
        <p:nvSpPr>
          <p:cNvPr id="283" name="Google Shape;283;p19: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19</a:t>
            </a:fld>
            <a:endParaRPr/>
          </a:p>
        </p:txBody>
      </p:sp>
    </p:spTree>
    <p:extLst>
      <p:ext uri="{BB962C8B-B14F-4D97-AF65-F5344CB8AC3E}">
        <p14:creationId xmlns:p14="http://schemas.microsoft.com/office/powerpoint/2010/main" val="1590490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Review the objectives.</a:t>
            </a:r>
            <a:r>
              <a:rPr lang="en-US" baseline="0" dirty="0"/>
              <a:t> </a:t>
            </a:r>
            <a:endParaRPr dirty="0"/>
          </a:p>
        </p:txBody>
      </p:sp>
      <p:sp>
        <p:nvSpPr>
          <p:cNvPr id="147" name="Google Shape;147;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9608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1" name="Google Shape;291;p2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a:defRPr/>
            </a:pPr>
            <a:r>
              <a:rPr lang="en-US" dirty="0"/>
              <a:t>This is a map showing AIDS Drug Assistance Programs (ADAP) in states that include medication-assisted treatment (MAT) for</a:t>
            </a:r>
          </a:p>
          <a:p>
            <a:pPr>
              <a:defRPr/>
            </a:pPr>
            <a:r>
              <a:rPr lang="en-US" dirty="0"/>
              <a:t>opioid addiction in their formulary. HIV care recipients on ADAP who have an opioid addiction have access to MAT if they live in</a:t>
            </a:r>
          </a:p>
          <a:p>
            <a:pPr>
              <a:defRPr/>
            </a:pPr>
            <a:r>
              <a:rPr lang="en-US" dirty="0"/>
              <a:t>one of the highlighted states. </a:t>
            </a:r>
          </a:p>
          <a:p>
            <a:pPr>
              <a:defRPr/>
            </a:pPr>
            <a:endParaRPr lang="en-US" dirty="0"/>
          </a:p>
          <a:p>
            <a:pPr eaLnBrk="1" fontAlgn="auto" hangingPunct="1">
              <a:spcBef>
                <a:spcPts val="0"/>
              </a:spcBef>
              <a:spcAft>
                <a:spcPts val="0"/>
              </a:spcAft>
              <a:defRPr/>
            </a:pPr>
            <a:r>
              <a:rPr lang="en-US" b="1" dirty="0"/>
              <a:t>Reference:</a:t>
            </a:r>
            <a:r>
              <a:rPr lang="en-US" dirty="0"/>
              <a:t> Kaiser Family Foundation (2018). </a:t>
            </a:r>
            <a:r>
              <a:rPr lang="en-US" i="1" dirty="0"/>
              <a:t>Analysis of NASTAD’s 2018 ADAP formulary database. </a:t>
            </a:r>
            <a:r>
              <a:rPr lang="en-US" dirty="0"/>
              <a:t>Retrieved from: https://www.kff.org/hivaids/issue-brief/hiv-and-the-opioid-epidemic-5-key-points/. </a:t>
            </a:r>
          </a:p>
          <a:p>
            <a:pPr>
              <a:defRPr/>
            </a:pPr>
            <a:endParaRPr lang="en-US" dirty="0"/>
          </a:p>
        </p:txBody>
      </p:sp>
      <p:sp>
        <p:nvSpPr>
          <p:cNvPr id="292" name="Google Shape;292;p20: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20</a:t>
            </a:fld>
            <a:endParaRPr/>
          </a:p>
        </p:txBody>
      </p:sp>
    </p:spTree>
    <p:extLst>
      <p:ext uri="{BB962C8B-B14F-4D97-AF65-F5344CB8AC3E}">
        <p14:creationId xmlns:p14="http://schemas.microsoft.com/office/powerpoint/2010/main" val="36593469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pic>
        <p:nvPicPr>
          <p:cNvPr id="299" name="Google Shape;299;p21:notes"/>
          <p:cNvPicPr preferRelativeResize="0"/>
          <p:nvPr/>
        </p:nvPicPr>
        <p:blipFill rotWithShape="1">
          <a:blip r:embed="rId3">
            <a:alphaModFix/>
          </a:blip>
          <a:srcRect/>
          <a:stretch/>
        </p:blipFill>
        <p:spPr>
          <a:xfrm>
            <a:off x="1524000" y="2595562"/>
            <a:ext cx="1066800" cy="709612"/>
          </a:xfrm>
          <a:prstGeom prst="rect">
            <a:avLst/>
          </a:prstGeom>
          <a:noFill/>
          <a:ln>
            <a:noFill/>
          </a:ln>
        </p:spPr>
      </p:pic>
      <p:sp>
        <p:nvSpPr>
          <p:cNvPr id="300" name="Google Shape;300;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1" name="Google Shape;301;p2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a:defRPr/>
            </a:pPr>
            <a:r>
              <a:rPr lang="en-US" dirty="0"/>
              <a:t>A common misconception associated with MAT is that it substitutes one drug for another. Instead, MAT helps withdrawal</a:t>
            </a:r>
          </a:p>
          <a:p>
            <a:pPr>
              <a:defRPr/>
            </a:pPr>
            <a:r>
              <a:rPr lang="en-US" dirty="0"/>
              <a:t>symptoms and psychological cravings that cause chemical imbalances in the body. MAT programs provide a safe and controlled</a:t>
            </a:r>
          </a:p>
          <a:p>
            <a:pPr>
              <a:defRPr/>
            </a:pPr>
            <a:r>
              <a:rPr lang="en-US" dirty="0"/>
              <a:t>level of medication to overcome the use of an abused opioid. </a:t>
            </a:r>
          </a:p>
          <a:p>
            <a:pPr>
              <a:defRPr/>
            </a:pPr>
            <a:endParaRPr lang="en-US" dirty="0"/>
          </a:p>
          <a:p>
            <a:pPr marL="171450" indent="-171450">
              <a:buFont typeface="Arial" panose="020B0604020202020204" pitchFamily="34" charset="0"/>
              <a:buChar char="•"/>
              <a:defRPr/>
            </a:pPr>
            <a:r>
              <a:rPr lang="en-US" dirty="0"/>
              <a:t>Methadone, buprenorphine, and naltrexone are used to treat opioid dependence and addiction to short-acting opioids such as heroin, morphine, and codeine, as well as semi-synthetic opioids like oxycodone and hydrocodone. People may safely take medications used in MAT for months, years, several years, or even a lifetime. Plans to stop a medication must always be discussed with a doctor.</a:t>
            </a:r>
          </a:p>
          <a:p>
            <a:pPr marL="171450" indent="-171450">
              <a:buFont typeface="Arial" panose="020B0604020202020204" pitchFamily="34" charset="0"/>
              <a:buChar char="•"/>
              <a:defRPr/>
            </a:pPr>
            <a:r>
              <a:rPr lang="en-US" dirty="0"/>
              <a:t>Like methadone, buprenorphine suppresses and reduces cravings for the abused drug. It can come in a pill form or sublingual tablet that is placed under the tongue (</a:t>
            </a:r>
            <a:r>
              <a:rPr lang="en-US" dirty="0" err="1"/>
              <a:t>Suboxone</a:t>
            </a:r>
            <a:r>
              <a:rPr lang="en-US" dirty="0"/>
              <a:t>) or as an injection (</a:t>
            </a:r>
            <a:r>
              <a:rPr lang="en-US" dirty="0" err="1"/>
              <a:t>Sublocade</a:t>
            </a:r>
            <a:r>
              <a:rPr lang="en-US" dirty="0"/>
              <a:t>). </a:t>
            </a:r>
          </a:p>
          <a:p>
            <a:pPr marL="171450" indent="-171450">
              <a:buFont typeface="Arial" panose="020B0604020202020204" pitchFamily="34" charset="0"/>
              <a:buChar char="•"/>
              <a:defRPr/>
            </a:pPr>
            <a:r>
              <a:rPr lang="en-US" dirty="0"/>
              <a:t>Naltrexone works differently than methadone and buprenorphine in the treatment of opioid dependency. If a person using naltrexone relapses and uses the abused drug, naltrexone blocks the euphoric and sedative effects of the abused drug and prevents feelings of euphoria. </a:t>
            </a:r>
          </a:p>
          <a:p>
            <a:pPr marL="171450" indent="-171450">
              <a:buFont typeface="Arial" panose="020B0604020202020204" pitchFamily="34" charset="0"/>
              <a:buChar char="•"/>
              <a:defRPr/>
            </a:pPr>
            <a:r>
              <a:rPr lang="en-US" dirty="0"/>
              <a:t>Opioid overdose prevention medication-FDA approved naloxone, or </a:t>
            </a:r>
            <a:r>
              <a:rPr lang="en-US" dirty="0" err="1"/>
              <a:t>Narcan</a:t>
            </a:r>
            <a:r>
              <a:rPr lang="en-US" dirty="0"/>
              <a:t>, an injectable drug used to prevent an opioid overdose. There is also a mist form which can be easier to administer. You can be trained to carry </a:t>
            </a:r>
            <a:r>
              <a:rPr lang="en-US" dirty="0" err="1"/>
              <a:t>Narcan</a:t>
            </a:r>
            <a:r>
              <a:rPr lang="en-US" dirty="0"/>
              <a:t> an use as needed.</a:t>
            </a:r>
          </a:p>
        </p:txBody>
      </p:sp>
      <p:sp>
        <p:nvSpPr>
          <p:cNvPr id="302" name="Google Shape;302;p21: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21</a:t>
            </a:fld>
            <a:endParaRPr/>
          </a:p>
        </p:txBody>
      </p:sp>
    </p:spTree>
    <p:extLst>
      <p:ext uri="{BB962C8B-B14F-4D97-AF65-F5344CB8AC3E}">
        <p14:creationId xmlns:p14="http://schemas.microsoft.com/office/powerpoint/2010/main" val="9356257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2: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2400"/>
              <a:buFont typeface="Arial"/>
              <a:buNone/>
            </a:pPr>
            <a:fld id="{00000000-1234-1234-1234-123412341234}" type="slidenum">
              <a:rPr lang="en-US" sz="2400" b="0" i="0" u="none">
                <a:solidFill>
                  <a:srgbClr val="000000"/>
                </a:solidFill>
                <a:latin typeface="Arial"/>
                <a:ea typeface="Arial"/>
                <a:cs typeface="Arial"/>
                <a:sym typeface="Arial"/>
              </a:rPr>
              <a:t>22</a:t>
            </a:fld>
            <a:endParaRPr/>
          </a:p>
        </p:txBody>
      </p:sp>
      <p:sp>
        <p:nvSpPr>
          <p:cNvPr id="312" name="Google Shape;312;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3" name="Google Shape;313;p2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a:defRPr/>
            </a:pPr>
            <a:r>
              <a:rPr lang="en-US" dirty="0"/>
              <a:t>Next we will review strategies to consider as a CHW. </a:t>
            </a:r>
          </a:p>
        </p:txBody>
      </p:sp>
    </p:spTree>
    <p:extLst>
      <p:ext uri="{BB962C8B-B14F-4D97-AF65-F5344CB8AC3E}">
        <p14:creationId xmlns:p14="http://schemas.microsoft.com/office/powerpoint/2010/main" val="13874543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0" name="Google Shape;320;p2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a:defRPr/>
            </a:pPr>
            <a:r>
              <a:rPr lang="en-US" dirty="0"/>
              <a:t>We know that stigma has many negative impacts, from discouraging people from getting tested for HIV and engaging in</a:t>
            </a:r>
          </a:p>
          <a:p>
            <a:pPr>
              <a:defRPr/>
            </a:pPr>
            <a:r>
              <a:rPr lang="en-US" dirty="0"/>
              <a:t>healthcare to making people feel judged. While it is makes sense that providers should use person-centered language in talking</a:t>
            </a:r>
          </a:p>
          <a:p>
            <a:pPr>
              <a:defRPr/>
            </a:pPr>
            <a:r>
              <a:rPr lang="en-US" dirty="0"/>
              <a:t>with individuals, research has actually demonstrated the negative impact of not using person-centered language. </a:t>
            </a:r>
          </a:p>
          <a:p>
            <a:pPr>
              <a:defRPr/>
            </a:pPr>
            <a:endParaRPr lang="en-US" dirty="0"/>
          </a:p>
          <a:p>
            <a:pPr>
              <a:defRPr/>
            </a:pPr>
            <a:r>
              <a:rPr lang="en-US" dirty="0"/>
              <a:t>In a study, one individual was referred to as a “substance abuser” while the other was referred to as “having a substance use</a:t>
            </a:r>
          </a:p>
          <a:p>
            <a:pPr>
              <a:defRPr/>
            </a:pPr>
            <a:r>
              <a:rPr lang="en-US" dirty="0"/>
              <a:t>disorder.” In gathering feedback about the two individuals, participants demonstrated biases based on these descriptors alone. The </a:t>
            </a:r>
          </a:p>
          <a:p>
            <a:pPr>
              <a:defRPr/>
            </a:pPr>
            <a:r>
              <a:rPr lang="en-US" dirty="0"/>
              <a:t>“substance abuser” was viewed as being less likely to benefit from treatment, more likely to benefit from punishment, more likely</a:t>
            </a:r>
          </a:p>
          <a:p>
            <a:pPr>
              <a:defRPr/>
            </a:pPr>
            <a:r>
              <a:rPr lang="en-US" dirty="0"/>
              <a:t>to be threatening, more likely to be blamed for substance-related difficulties, and more able to control their substance use without</a:t>
            </a:r>
          </a:p>
          <a:p>
            <a:pPr>
              <a:defRPr/>
            </a:pPr>
            <a:r>
              <a:rPr lang="en-US" dirty="0"/>
              <a:t>help. If each of these biases were held (consciously or unconsciously by a provider), they could impact treatment and engagement</a:t>
            </a:r>
          </a:p>
          <a:p>
            <a:pPr>
              <a:defRPr/>
            </a:pPr>
            <a:r>
              <a:rPr lang="en-US" dirty="0"/>
              <a:t>in significant ways. </a:t>
            </a:r>
          </a:p>
          <a:p>
            <a:pPr>
              <a:defRPr/>
            </a:pPr>
            <a:endParaRPr lang="en-US" b="1" dirty="0"/>
          </a:p>
          <a:p>
            <a:pPr>
              <a:defRPr/>
            </a:pPr>
            <a:r>
              <a:rPr lang="en-US" dirty="0"/>
              <a:t>Source: Facing Addiction with the National Council on Alcoholism and Drug Dependence, 2018. </a:t>
            </a:r>
            <a:endParaRPr lang="en-US" b="1" dirty="0"/>
          </a:p>
        </p:txBody>
      </p:sp>
      <p:sp>
        <p:nvSpPr>
          <p:cNvPr id="321" name="Google Shape;321;p23: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23</a:t>
            </a:fld>
            <a:endParaRPr/>
          </a:p>
        </p:txBody>
      </p:sp>
    </p:spTree>
    <p:extLst>
      <p:ext uri="{BB962C8B-B14F-4D97-AF65-F5344CB8AC3E}">
        <p14:creationId xmlns:p14="http://schemas.microsoft.com/office/powerpoint/2010/main" val="17516219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8" name="Google Shape;328;p2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a:defRPr/>
            </a:pPr>
            <a:r>
              <a:rPr lang="en-US" dirty="0"/>
              <a:t>Using people first language is less stigmatizing. Let’s look at some examples of how we can make an intentional shift to use less</a:t>
            </a:r>
          </a:p>
          <a:p>
            <a:pPr>
              <a:defRPr/>
            </a:pPr>
            <a:r>
              <a:rPr lang="en-US" dirty="0"/>
              <a:t>judgmental language when talking with and about our clients. </a:t>
            </a:r>
          </a:p>
          <a:p>
            <a:pPr>
              <a:defRPr/>
            </a:pPr>
            <a:endParaRPr lang="en-US" dirty="0"/>
          </a:p>
        </p:txBody>
      </p:sp>
      <p:sp>
        <p:nvSpPr>
          <p:cNvPr id="329" name="Google Shape;329;p24: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24</a:t>
            </a:fld>
            <a:endParaRPr/>
          </a:p>
        </p:txBody>
      </p:sp>
    </p:spTree>
    <p:extLst>
      <p:ext uri="{BB962C8B-B14F-4D97-AF65-F5344CB8AC3E}">
        <p14:creationId xmlns:p14="http://schemas.microsoft.com/office/powerpoint/2010/main" val="8731039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7" name="Google Shape;337;p2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a:defRPr/>
            </a:pPr>
            <a:r>
              <a:rPr lang="en-US" dirty="0"/>
              <a:t>Let’s look an example of a harm reduction strategies we could talk about with our clients. </a:t>
            </a:r>
          </a:p>
        </p:txBody>
      </p:sp>
      <p:sp>
        <p:nvSpPr>
          <p:cNvPr id="338" name="Google Shape;338;p25: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25</a:t>
            </a:fld>
            <a:endParaRPr/>
          </a:p>
        </p:txBody>
      </p:sp>
    </p:spTree>
    <p:extLst>
      <p:ext uri="{BB962C8B-B14F-4D97-AF65-F5344CB8AC3E}">
        <p14:creationId xmlns:p14="http://schemas.microsoft.com/office/powerpoint/2010/main" val="2052987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5" name="Google Shape;345;p26:notes"/>
          <p:cNvSpPr txBox="1">
            <a:spLocks noGrp="1"/>
          </p:cNvSpPr>
          <p:nvPr>
            <p:ph type="body" idx="1"/>
          </p:nvPr>
        </p:nvSpPr>
        <p:spPr>
          <a:xfrm>
            <a:off x="609600" y="4191000"/>
            <a:ext cx="5562600" cy="4343400"/>
          </a:xfrm>
          <a:prstGeom prst="rect">
            <a:avLst/>
          </a:prstGeom>
          <a:noFill/>
          <a:ln>
            <a:noFill/>
          </a:ln>
        </p:spPr>
        <p:txBody>
          <a:bodyPr spcFirstLastPara="1" wrap="square" lIns="91425" tIns="45700" rIns="91425" bIns="45700" anchor="t" anchorCtr="0">
            <a:noAutofit/>
          </a:bodyPr>
          <a:lstStyle/>
          <a:p>
            <a:pPr>
              <a:defRPr/>
            </a:pPr>
            <a:r>
              <a:rPr lang="en-US" dirty="0"/>
              <a:t>There are many effective interventions that have been proven to promote change in clients who have a SUD. </a:t>
            </a:r>
          </a:p>
          <a:p>
            <a:pPr>
              <a:defRPr/>
            </a:pPr>
            <a:endParaRPr lang="en-US" dirty="0"/>
          </a:p>
          <a:p>
            <a:pPr>
              <a:defRPr/>
            </a:pPr>
            <a:r>
              <a:rPr lang="en-US" dirty="0"/>
              <a:t>SBIRT is one such intervention. It stands for Screen, Brief Intervention, Referral, and Treatment. Based on the results of the</a:t>
            </a:r>
          </a:p>
          <a:p>
            <a:pPr>
              <a:defRPr/>
            </a:pPr>
            <a:r>
              <a:rPr lang="en-US" dirty="0"/>
              <a:t>assessment, a client would receive a brief intervention and be referred to treatment. If you click on the link, it would take you to a</a:t>
            </a:r>
          </a:p>
          <a:p>
            <a:pPr>
              <a:defRPr/>
            </a:pPr>
            <a:r>
              <a:rPr lang="en-US" dirty="0"/>
              <a:t>toolkit and places to receive training. </a:t>
            </a:r>
          </a:p>
          <a:p>
            <a:pPr>
              <a:defRPr/>
            </a:pPr>
            <a:endParaRPr lang="en-US" dirty="0"/>
          </a:p>
          <a:p>
            <a:pPr>
              <a:defRPr/>
            </a:pPr>
            <a:r>
              <a:rPr lang="en-US" dirty="0"/>
              <a:t>Cognitive behavioral therapy is talk therapy, provided by a therapist, substance abuse counselor, or clinical social worker. </a:t>
            </a:r>
          </a:p>
          <a:p>
            <a:pPr>
              <a:defRPr/>
            </a:pPr>
            <a:endParaRPr lang="en-US" dirty="0"/>
          </a:p>
          <a:p>
            <a:pPr>
              <a:defRPr/>
            </a:pPr>
            <a:r>
              <a:rPr lang="en-US" dirty="0"/>
              <a:t>12 Step groups or programs include Alcoholics Anonymous (AA) and Narcotics Anonymous (NA).</a:t>
            </a:r>
          </a:p>
        </p:txBody>
      </p:sp>
      <p:sp>
        <p:nvSpPr>
          <p:cNvPr id="346" name="Google Shape;346;p26: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26</a:t>
            </a:fld>
            <a:endParaRPr/>
          </a:p>
        </p:txBody>
      </p:sp>
    </p:spTree>
    <p:extLst>
      <p:ext uri="{BB962C8B-B14F-4D97-AF65-F5344CB8AC3E}">
        <p14:creationId xmlns:p14="http://schemas.microsoft.com/office/powerpoint/2010/main" val="24650959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2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a:defRPr/>
            </a:pPr>
            <a:r>
              <a:rPr lang="en-US" dirty="0"/>
              <a:t>We have an opportunity to form relationships with our clients that can ultimately support the choices they make, which we hope</a:t>
            </a:r>
          </a:p>
          <a:p>
            <a:pPr>
              <a:defRPr/>
            </a:pPr>
            <a:r>
              <a:rPr lang="en-US" dirty="0"/>
              <a:t>can include accessing substance use treatment. </a:t>
            </a:r>
          </a:p>
          <a:p>
            <a:pPr>
              <a:defRPr/>
            </a:pPr>
            <a:endParaRPr lang="en-US" dirty="0"/>
          </a:p>
          <a:p>
            <a:pPr>
              <a:defRPr/>
            </a:pPr>
            <a:r>
              <a:rPr lang="en-US" dirty="0"/>
              <a:t>Let’s take a moment to empathize with some of our clients, who may struggle with substance use. </a:t>
            </a:r>
          </a:p>
          <a:p>
            <a:pPr>
              <a:defRPr/>
            </a:pPr>
            <a:endParaRPr lang="en-US" dirty="0"/>
          </a:p>
          <a:p>
            <a:pPr>
              <a:defRPr/>
            </a:pPr>
            <a:r>
              <a:rPr lang="en-US" dirty="0"/>
              <a:t>Review disparities and opportunities on the slide. </a:t>
            </a:r>
          </a:p>
          <a:p>
            <a:pPr marL="0" lvl="0" indent="0" algn="l" rtl="0">
              <a:spcBef>
                <a:spcPts val="0"/>
              </a:spcBef>
              <a:spcAft>
                <a:spcPts val="0"/>
              </a:spcAft>
              <a:buNone/>
            </a:pPr>
            <a:endParaRPr dirty="0"/>
          </a:p>
        </p:txBody>
      </p:sp>
      <p:sp>
        <p:nvSpPr>
          <p:cNvPr id="353" name="Google Shape;353;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36297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62" name="Google Shape;362;p2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a:defRPr/>
            </a:pPr>
            <a:r>
              <a:rPr lang="en-US" dirty="0"/>
              <a:t>Read the slide.</a:t>
            </a:r>
          </a:p>
        </p:txBody>
      </p:sp>
      <p:sp>
        <p:nvSpPr>
          <p:cNvPr id="363" name="Google Shape;363;p28: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28</a:t>
            </a:fld>
            <a:endParaRPr/>
          </a:p>
        </p:txBody>
      </p:sp>
    </p:spTree>
    <p:extLst>
      <p:ext uri="{BB962C8B-B14F-4D97-AF65-F5344CB8AC3E}">
        <p14:creationId xmlns:p14="http://schemas.microsoft.com/office/powerpoint/2010/main" val="42278381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a:defRPr/>
            </a:pPr>
            <a:r>
              <a:rPr lang="en-US" dirty="0"/>
              <a:t>Read the question and potential answers. Ask for a show of hands. </a:t>
            </a:r>
          </a:p>
          <a:p>
            <a:pPr>
              <a:defRPr/>
            </a:pPr>
            <a:r>
              <a:rPr lang="en-US" dirty="0"/>
              <a:t>Provide the correct answer: </a:t>
            </a:r>
            <a:r>
              <a:rPr lang="en-US" b="1" dirty="0"/>
              <a:t>B. 1.2 million</a:t>
            </a:r>
          </a:p>
          <a:p>
            <a:pPr marL="0" lvl="0" indent="0" algn="l" rtl="0">
              <a:spcBef>
                <a:spcPts val="0"/>
              </a:spcBef>
              <a:spcAft>
                <a:spcPts val="0"/>
              </a:spcAft>
              <a:buNone/>
            </a:pPr>
            <a:endParaRPr dirty="0"/>
          </a:p>
        </p:txBody>
      </p:sp>
      <p:sp>
        <p:nvSpPr>
          <p:cNvPr id="369" name="Google Shape;369;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6368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a:defRPr/>
            </a:pPr>
            <a:r>
              <a:rPr lang="en-US" dirty="0"/>
              <a:t>Guide participants through the series of questions on the following slides. </a:t>
            </a:r>
          </a:p>
          <a:p>
            <a:pPr>
              <a:defRPr/>
            </a:pPr>
            <a:r>
              <a:rPr lang="en-US" dirty="0"/>
              <a:t>Say, “First let’s take a poll to determine what you currently know about HIV and substance use.”</a:t>
            </a:r>
          </a:p>
          <a:p>
            <a:pPr marL="0" lvl="0" indent="0" algn="l" rtl="0">
              <a:spcBef>
                <a:spcPts val="0"/>
              </a:spcBef>
              <a:spcAft>
                <a:spcPts val="0"/>
              </a:spcAft>
              <a:buNone/>
            </a:pPr>
            <a:endParaRPr dirty="0"/>
          </a:p>
        </p:txBody>
      </p:sp>
      <p:sp>
        <p:nvSpPr>
          <p:cNvPr id="154" name="Google Shape;15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18131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76" name="Google Shape;376;p3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a:defRPr/>
            </a:pPr>
            <a:r>
              <a:rPr lang="en-US" dirty="0"/>
              <a:t>Read the question and potential answers. Ask for a show of hands. </a:t>
            </a:r>
          </a:p>
          <a:p>
            <a:pPr>
              <a:defRPr/>
            </a:pPr>
            <a:r>
              <a:rPr lang="en-US" dirty="0"/>
              <a:t>Provide the correct answer: </a:t>
            </a:r>
            <a:r>
              <a:rPr lang="en-US" b="1" dirty="0"/>
              <a:t>A. 24%</a:t>
            </a:r>
          </a:p>
          <a:p>
            <a:pPr>
              <a:defRPr/>
            </a:pPr>
            <a:endParaRPr lang="en-US" dirty="0"/>
          </a:p>
        </p:txBody>
      </p:sp>
      <p:sp>
        <p:nvSpPr>
          <p:cNvPr id="377" name="Google Shape;377;p30: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30</a:t>
            </a:fld>
            <a:endParaRPr/>
          </a:p>
        </p:txBody>
      </p:sp>
    </p:spTree>
    <p:extLst>
      <p:ext uri="{BB962C8B-B14F-4D97-AF65-F5344CB8AC3E}">
        <p14:creationId xmlns:p14="http://schemas.microsoft.com/office/powerpoint/2010/main" val="34182759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84" name="Google Shape;384;p3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a:defRPr/>
            </a:pPr>
            <a:r>
              <a:rPr lang="en-US" dirty="0"/>
              <a:t>Read the question and potential answers. Ask for a show of hands. </a:t>
            </a:r>
          </a:p>
          <a:p>
            <a:pPr>
              <a:defRPr/>
            </a:pPr>
            <a:r>
              <a:rPr lang="en-US" dirty="0"/>
              <a:t>Provide the correct answer: </a:t>
            </a:r>
            <a:r>
              <a:rPr lang="en-US" b="1" dirty="0"/>
              <a:t>D. All of the above</a:t>
            </a:r>
          </a:p>
          <a:p>
            <a:pPr>
              <a:defRPr/>
            </a:pPr>
            <a:endParaRPr lang="en-US" dirty="0"/>
          </a:p>
        </p:txBody>
      </p:sp>
      <p:sp>
        <p:nvSpPr>
          <p:cNvPr id="385" name="Google Shape;385;p31: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31</a:t>
            </a:fld>
            <a:endParaRPr/>
          </a:p>
        </p:txBody>
      </p:sp>
    </p:spTree>
    <p:extLst>
      <p:ext uri="{BB962C8B-B14F-4D97-AF65-F5344CB8AC3E}">
        <p14:creationId xmlns:p14="http://schemas.microsoft.com/office/powerpoint/2010/main" val="281778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92" name="Google Shape;392;p3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a:defRPr/>
            </a:pPr>
            <a:r>
              <a:rPr lang="en-US" dirty="0"/>
              <a:t>Read the question and potential answers. Ask for a show of hands. </a:t>
            </a:r>
          </a:p>
          <a:p>
            <a:pPr>
              <a:defRPr/>
            </a:pPr>
            <a:r>
              <a:rPr lang="en-US" dirty="0"/>
              <a:t>Provide the correct answer: </a:t>
            </a:r>
            <a:r>
              <a:rPr lang="en-US" b="1" dirty="0"/>
              <a:t>B. No</a:t>
            </a:r>
          </a:p>
        </p:txBody>
      </p:sp>
      <p:sp>
        <p:nvSpPr>
          <p:cNvPr id="393" name="Google Shape;393;p32: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32</a:t>
            </a:fld>
            <a:endParaRPr/>
          </a:p>
        </p:txBody>
      </p:sp>
    </p:spTree>
    <p:extLst>
      <p:ext uri="{BB962C8B-B14F-4D97-AF65-F5344CB8AC3E}">
        <p14:creationId xmlns:p14="http://schemas.microsoft.com/office/powerpoint/2010/main" val="2854167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00" name="Google Shape;400;p3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a:defRPr/>
            </a:pPr>
            <a:r>
              <a:rPr lang="en-US" dirty="0"/>
              <a:t>Read the question and potential answers. Ask for a show of hands. </a:t>
            </a:r>
          </a:p>
          <a:p>
            <a:pPr>
              <a:defRPr/>
            </a:pPr>
            <a:r>
              <a:rPr lang="en-US" dirty="0"/>
              <a:t>Provide the correct answer: </a:t>
            </a:r>
            <a:r>
              <a:rPr lang="en-US" b="1" dirty="0"/>
              <a:t>C. Sometimes</a:t>
            </a:r>
          </a:p>
          <a:p>
            <a:pPr marL="0" lvl="0" indent="0" algn="l" rtl="0">
              <a:spcBef>
                <a:spcPts val="0"/>
              </a:spcBef>
              <a:spcAft>
                <a:spcPts val="0"/>
              </a:spcAft>
              <a:buNone/>
            </a:pPr>
            <a:endParaRPr dirty="0"/>
          </a:p>
        </p:txBody>
      </p:sp>
      <p:sp>
        <p:nvSpPr>
          <p:cNvPr id="401" name="Google Shape;401;p33: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33</a:t>
            </a:fld>
            <a:endParaRPr/>
          </a:p>
        </p:txBody>
      </p:sp>
    </p:spTree>
    <p:extLst>
      <p:ext uri="{BB962C8B-B14F-4D97-AF65-F5344CB8AC3E}">
        <p14:creationId xmlns:p14="http://schemas.microsoft.com/office/powerpoint/2010/main" val="41262059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08" name="Google Shape;408;p3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a:defRPr/>
            </a:pPr>
            <a:r>
              <a:rPr lang="en-US" dirty="0"/>
              <a:t>Read the question and potential answers. Ask for a show of hands. </a:t>
            </a:r>
          </a:p>
          <a:p>
            <a:pPr>
              <a:defRPr/>
            </a:pPr>
            <a:r>
              <a:rPr lang="en-US" dirty="0"/>
              <a:t>Provide the correct answer: </a:t>
            </a:r>
            <a:r>
              <a:rPr lang="en-US" b="1" dirty="0"/>
              <a:t>E. All of the above</a:t>
            </a:r>
          </a:p>
          <a:p>
            <a:pPr>
              <a:defRPr/>
            </a:pPr>
            <a:endParaRPr lang="en-US" dirty="0"/>
          </a:p>
          <a:p>
            <a:pPr>
              <a:defRPr/>
            </a:pPr>
            <a:r>
              <a:rPr lang="en-US" dirty="0"/>
              <a:t>Thanks for answering these questions! </a:t>
            </a:r>
          </a:p>
          <a:p>
            <a:pPr>
              <a:defRPr/>
            </a:pPr>
            <a:endParaRPr lang="en-US" dirty="0"/>
          </a:p>
          <a:p>
            <a:pPr>
              <a:defRPr/>
            </a:pPr>
            <a:r>
              <a:rPr lang="en-US" dirty="0"/>
              <a:t>Next, ask participants to briefly discuss their experiences with linking clients to care. </a:t>
            </a:r>
          </a:p>
        </p:txBody>
      </p:sp>
      <p:sp>
        <p:nvSpPr>
          <p:cNvPr id="409" name="Google Shape;409;p34: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34</a:t>
            </a:fld>
            <a:endParaRPr/>
          </a:p>
        </p:txBody>
      </p:sp>
    </p:spTree>
    <p:extLst>
      <p:ext uri="{BB962C8B-B14F-4D97-AF65-F5344CB8AC3E}">
        <p14:creationId xmlns:p14="http://schemas.microsoft.com/office/powerpoint/2010/main" val="39900426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16" name="Google Shape;416;p3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a:defRPr/>
            </a:pPr>
            <a:r>
              <a:rPr lang="en-US" dirty="0"/>
              <a:t>Here are some additional resources. </a:t>
            </a:r>
          </a:p>
        </p:txBody>
      </p:sp>
      <p:sp>
        <p:nvSpPr>
          <p:cNvPr id="417" name="Google Shape;417;p35: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35</a:t>
            </a:fld>
            <a:endParaRPr/>
          </a:p>
        </p:txBody>
      </p:sp>
    </p:spTree>
    <p:extLst>
      <p:ext uri="{BB962C8B-B14F-4D97-AF65-F5344CB8AC3E}">
        <p14:creationId xmlns:p14="http://schemas.microsoft.com/office/powerpoint/2010/main" val="3486189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a:defRPr/>
            </a:pPr>
            <a:r>
              <a:rPr lang="en-US" dirty="0"/>
              <a:t>Read the question and potential answers. Ask for a show of hands. </a:t>
            </a:r>
          </a:p>
          <a:p>
            <a:pPr>
              <a:defRPr/>
            </a:pPr>
            <a:r>
              <a:rPr lang="en-US" dirty="0"/>
              <a:t>Provide the correct answer: </a:t>
            </a:r>
            <a:r>
              <a:rPr lang="en-US" b="1" dirty="0"/>
              <a:t>B. 1.2 million</a:t>
            </a:r>
          </a:p>
          <a:p>
            <a:pPr marL="0" lvl="0" indent="0" algn="l" rtl="0">
              <a:spcBef>
                <a:spcPts val="0"/>
              </a:spcBef>
              <a:spcAft>
                <a:spcPts val="0"/>
              </a:spcAft>
              <a:buNone/>
            </a:pPr>
            <a:endParaRPr dirty="0"/>
          </a:p>
        </p:txBody>
      </p:sp>
      <p:sp>
        <p:nvSpPr>
          <p:cNvPr id="160" name="Google Shape;160;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1453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7" name="Google Shape;167;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a:defRPr/>
            </a:pPr>
            <a:r>
              <a:rPr lang="en-US" dirty="0"/>
              <a:t>Read the question and potential answers. Ask for a show of hands. </a:t>
            </a:r>
          </a:p>
          <a:p>
            <a:pPr>
              <a:defRPr/>
            </a:pPr>
            <a:r>
              <a:rPr lang="en-US" dirty="0"/>
              <a:t>Provide the correct answer: </a:t>
            </a:r>
            <a:r>
              <a:rPr lang="en-US" b="1" dirty="0"/>
              <a:t>A. 24%</a:t>
            </a:r>
          </a:p>
          <a:p>
            <a:pPr marL="0" lvl="0" indent="0" algn="l" rtl="0">
              <a:spcBef>
                <a:spcPts val="0"/>
              </a:spcBef>
              <a:spcAft>
                <a:spcPts val="0"/>
              </a:spcAft>
              <a:buNone/>
            </a:pPr>
            <a:endParaRPr dirty="0"/>
          </a:p>
        </p:txBody>
      </p:sp>
      <p:sp>
        <p:nvSpPr>
          <p:cNvPr id="168" name="Google Shape;168;p5: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5</a:t>
            </a:fld>
            <a:endParaRPr/>
          </a:p>
        </p:txBody>
      </p:sp>
    </p:spTree>
    <p:extLst>
      <p:ext uri="{BB962C8B-B14F-4D97-AF65-F5344CB8AC3E}">
        <p14:creationId xmlns:p14="http://schemas.microsoft.com/office/powerpoint/2010/main" val="2953603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5" name="Google Shape;175;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a:defRPr/>
            </a:pPr>
            <a:r>
              <a:rPr lang="en-US" dirty="0"/>
              <a:t>Read the question and potential answers. Ask for a show of hands. </a:t>
            </a:r>
          </a:p>
          <a:p>
            <a:pPr>
              <a:defRPr/>
            </a:pPr>
            <a:r>
              <a:rPr lang="en-US" dirty="0"/>
              <a:t>Provide the correct answer: </a:t>
            </a:r>
            <a:r>
              <a:rPr lang="en-US" b="1" dirty="0"/>
              <a:t>D. All of the above</a:t>
            </a:r>
          </a:p>
          <a:p>
            <a:pPr marL="0" lvl="0" indent="0" algn="l" rtl="0">
              <a:spcBef>
                <a:spcPts val="0"/>
              </a:spcBef>
              <a:spcAft>
                <a:spcPts val="0"/>
              </a:spcAft>
              <a:buSzPts val="1800"/>
              <a:buNone/>
            </a:pPr>
            <a:endParaRPr dirty="0"/>
          </a:p>
        </p:txBody>
      </p:sp>
      <p:sp>
        <p:nvSpPr>
          <p:cNvPr id="176" name="Google Shape;176;p6: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6</a:t>
            </a:fld>
            <a:endParaRPr/>
          </a:p>
        </p:txBody>
      </p:sp>
    </p:spTree>
    <p:extLst>
      <p:ext uri="{BB962C8B-B14F-4D97-AF65-F5344CB8AC3E}">
        <p14:creationId xmlns:p14="http://schemas.microsoft.com/office/powerpoint/2010/main" val="2841933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3" name="Google Shape;183;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a:defRPr/>
            </a:pPr>
            <a:r>
              <a:rPr lang="en-US" dirty="0"/>
              <a:t>Read the question and potential answers. Ask for a show of hands. </a:t>
            </a:r>
          </a:p>
          <a:p>
            <a:pPr>
              <a:defRPr/>
            </a:pPr>
            <a:r>
              <a:rPr lang="en-US" dirty="0"/>
              <a:t>Provide the correct answer: </a:t>
            </a:r>
            <a:r>
              <a:rPr lang="en-US" b="1" dirty="0"/>
              <a:t>B. No</a:t>
            </a:r>
          </a:p>
        </p:txBody>
      </p:sp>
      <p:sp>
        <p:nvSpPr>
          <p:cNvPr id="184" name="Google Shape;184;p7: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7</a:t>
            </a:fld>
            <a:endParaRPr/>
          </a:p>
        </p:txBody>
      </p:sp>
    </p:spTree>
    <p:extLst>
      <p:ext uri="{BB962C8B-B14F-4D97-AF65-F5344CB8AC3E}">
        <p14:creationId xmlns:p14="http://schemas.microsoft.com/office/powerpoint/2010/main" val="3060203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1" name="Google Shape;191;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a:defRPr/>
            </a:pPr>
            <a:r>
              <a:rPr lang="en-US" dirty="0"/>
              <a:t>Read the question and potential answers. Ask for a show of hands. </a:t>
            </a:r>
          </a:p>
          <a:p>
            <a:pPr>
              <a:defRPr/>
            </a:pPr>
            <a:r>
              <a:rPr lang="en-US" dirty="0"/>
              <a:t>Provide the correct answer: </a:t>
            </a:r>
            <a:r>
              <a:rPr lang="en-US" b="1" dirty="0"/>
              <a:t>C. Sometimes</a:t>
            </a:r>
          </a:p>
        </p:txBody>
      </p:sp>
      <p:sp>
        <p:nvSpPr>
          <p:cNvPr id="192" name="Google Shape;192;p8: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8</a:t>
            </a:fld>
            <a:endParaRPr/>
          </a:p>
        </p:txBody>
      </p:sp>
    </p:spTree>
    <p:extLst>
      <p:ext uri="{BB962C8B-B14F-4D97-AF65-F5344CB8AC3E}">
        <p14:creationId xmlns:p14="http://schemas.microsoft.com/office/powerpoint/2010/main" val="3752104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9" name="Google Shape;199;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a:defRPr/>
            </a:pPr>
            <a:r>
              <a:rPr lang="en-US" dirty="0"/>
              <a:t>Read the question and potential answers. Ask for a show of hands. </a:t>
            </a:r>
          </a:p>
          <a:p>
            <a:pPr>
              <a:defRPr/>
            </a:pPr>
            <a:r>
              <a:rPr lang="en-US" dirty="0"/>
              <a:t>Provide the correct answer: </a:t>
            </a:r>
            <a:r>
              <a:rPr lang="en-US" b="1" dirty="0"/>
              <a:t>E. All of the above</a:t>
            </a:r>
          </a:p>
          <a:p>
            <a:pPr>
              <a:defRPr/>
            </a:pPr>
            <a:endParaRPr lang="en-US" dirty="0"/>
          </a:p>
          <a:p>
            <a:pPr>
              <a:defRPr/>
            </a:pPr>
            <a:r>
              <a:rPr lang="en-US" dirty="0"/>
              <a:t>Thanks for answering these questions. As we go through the slides the answers will be explained. </a:t>
            </a:r>
          </a:p>
        </p:txBody>
      </p:sp>
      <p:sp>
        <p:nvSpPr>
          <p:cNvPr id="200" name="Google Shape;200;p9: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9</a:t>
            </a:fld>
            <a:endParaRPr/>
          </a:p>
        </p:txBody>
      </p:sp>
    </p:spTree>
    <p:extLst>
      <p:ext uri="{BB962C8B-B14F-4D97-AF65-F5344CB8AC3E}">
        <p14:creationId xmlns:p14="http://schemas.microsoft.com/office/powerpoint/2010/main" val="3630189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37"/>
          <p:cNvSpPr txBox="1">
            <a:spLocks noGrp="1"/>
          </p:cNvSpPr>
          <p:nvPr>
            <p:ph type="ctrTitle"/>
          </p:nvPr>
        </p:nvSpPr>
        <p:spPr>
          <a:xfrm>
            <a:off x="685800" y="1600200"/>
            <a:ext cx="77724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400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7"/>
          <p:cNvSpPr txBox="1">
            <a:spLocks noGrp="1"/>
          </p:cNvSpPr>
          <p:nvPr>
            <p:ph type="subTitle" idx="1"/>
          </p:nvPr>
        </p:nvSpPr>
        <p:spPr>
          <a:xfrm>
            <a:off x="685800" y="3200400"/>
            <a:ext cx="7772400" cy="1752600"/>
          </a:xfrm>
          <a:prstGeom prst="rect">
            <a:avLst/>
          </a:prstGeom>
          <a:noFill/>
          <a:ln>
            <a:noFill/>
          </a:ln>
        </p:spPr>
        <p:txBody>
          <a:bodyPr spcFirstLastPara="1" wrap="square" lIns="91425" tIns="45700" rIns="91425" bIns="45700" anchor="t" anchorCtr="0">
            <a:noAutofit/>
          </a:bodyPr>
          <a:lstStyle>
            <a:lvl1pPr lvl="0" algn="l">
              <a:spcBef>
                <a:spcPts val="480"/>
              </a:spcBef>
              <a:spcAft>
                <a:spcPts val="0"/>
              </a:spcAft>
              <a:buSzPts val="2400"/>
              <a:buFont typeface="Noto Sans Symbols"/>
              <a:buNone/>
              <a:defRPr sz="2400">
                <a:solidFill>
                  <a:srgbClr val="CCCCCC"/>
                </a:solidFill>
                <a:latin typeface="Arial"/>
                <a:ea typeface="Arial"/>
                <a:cs typeface="Arial"/>
                <a:sym typeface="Arial"/>
              </a:defRPr>
            </a:lvl1pPr>
            <a:lvl2pPr lvl="1" algn="l">
              <a:spcBef>
                <a:spcPts val="360"/>
              </a:spcBef>
              <a:spcAft>
                <a:spcPts val="0"/>
              </a:spcAft>
              <a:buSzPts val="1800"/>
              <a:buChar char="▪"/>
              <a:defRPr/>
            </a:lvl2pPr>
            <a:lvl3pPr lvl="2" algn="l">
              <a:spcBef>
                <a:spcPts val="360"/>
              </a:spcBef>
              <a:spcAft>
                <a:spcPts val="0"/>
              </a:spcAft>
              <a:buSzPts val="1800"/>
              <a:buChar char="▪"/>
              <a:defRPr/>
            </a:lvl3pPr>
            <a:lvl4pPr lvl="3" algn="l">
              <a:spcBef>
                <a:spcPts val="360"/>
              </a:spcBef>
              <a:spcAft>
                <a:spcPts val="0"/>
              </a:spcAft>
              <a:buSzPts val="1800"/>
              <a:buChar char="▪"/>
              <a:defRPr/>
            </a:lvl4pPr>
            <a:lvl5pPr lvl="4" algn="l">
              <a:spcBef>
                <a:spcPts val="360"/>
              </a:spcBef>
              <a:spcAft>
                <a:spcPts val="0"/>
              </a:spcAft>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6"/>
        <p:cNvGrpSpPr/>
        <p:nvPr/>
      </p:nvGrpSpPr>
      <p:grpSpPr>
        <a:xfrm>
          <a:off x="0" y="0"/>
          <a:ext cx="0" cy="0"/>
          <a:chOff x="0" y="0"/>
          <a:chExt cx="0" cy="0"/>
        </a:xfrm>
      </p:grpSpPr>
      <p:sp>
        <p:nvSpPr>
          <p:cNvPr id="137" name="Google Shape;137;p53"/>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53"/>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53"/>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200" baseline="30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p39"/>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9"/>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39"/>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2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39"/>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200" baseline="30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5"/>
        <p:cNvGrpSpPr/>
        <p:nvPr/>
      </p:nvGrpSpPr>
      <p:grpSpPr>
        <a:xfrm>
          <a:off x="0" y="0"/>
          <a:ext cx="0" cy="0"/>
          <a:chOff x="0" y="0"/>
          <a:chExt cx="0" cy="0"/>
        </a:xfrm>
      </p:grpSpPr>
      <p:sp>
        <p:nvSpPr>
          <p:cNvPr id="46" name="Google Shape;46;p41"/>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6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1"/>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noAutofit/>
          </a:bodyPr>
          <a:lstStyle>
            <a:lvl1pPr marL="457200" lvl="0" indent="-228600" algn="l">
              <a:spcBef>
                <a:spcPts val="480"/>
              </a:spcBef>
              <a:spcAft>
                <a:spcPts val="0"/>
              </a:spcAft>
              <a:buSzPts val="2400"/>
              <a:buNone/>
              <a:defRPr sz="2400">
                <a:latin typeface="Arial"/>
                <a:ea typeface="Arial"/>
                <a:cs typeface="Arial"/>
                <a:sym typeface="Arial"/>
              </a:defRPr>
            </a:lvl1pPr>
            <a:lvl2pPr marL="914400" lvl="1" indent="-228600" algn="l">
              <a:spcBef>
                <a:spcPts val="400"/>
              </a:spcBef>
              <a:spcAft>
                <a:spcPts val="0"/>
              </a:spcAft>
              <a:buSzPts val="2000"/>
              <a:buNone/>
              <a:defRPr sz="2000"/>
            </a:lvl2pPr>
            <a:lvl3pPr marL="1371600" lvl="2" indent="-228600" algn="l">
              <a:spcBef>
                <a:spcPts val="360"/>
              </a:spcBef>
              <a:spcAft>
                <a:spcPts val="0"/>
              </a:spcAft>
              <a:buSzPts val="1800"/>
              <a:buNone/>
              <a:defRPr sz="1800"/>
            </a:lvl3pPr>
            <a:lvl4pPr marL="1828800" lvl="3" indent="-228600" algn="l">
              <a:spcBef>
                <a:spcPts val="320"/>
              </a:spcBef>
              <a:spcAft>
                <a:spcPts val="0"/>
              </a:spcAft>
              <a:buSzPts val="1600"/>
              <a:buNone/>
              <a:defRPr sz="1600"/>
            </a:lvl4pPr>
            <a:lvl5pPr marL="2286000" lvl="4" indent="-228600" algn="l">
              <a:spcBef>
                <a:spcPts val="320"/>
              </a:spcBef>
              <a:spcAft>
                <a:spcPts val="0"/>
              </a:spcAft>
              <a:buSzPts val="1600"/>
              <a:buNone/>
              <a:defRPr sz="1600"/>
            </a:lvl5pPr>
            <a:lvl6pPr marL="2743200" lvl="5" indent="-228600" algn="l">
              <a:lnSpc>
                <a:spcPct val="90000"/>
              </a:lnSpc>
              <a:spcBef>
                <a:spcPts val="500"/>
              </a:spcBef>
              <a:spcAft>
                <a:spcPts val="0"/>
              </a:spcAft>
              <a:buClr>
                <a:schemeClr val="dk1"/>
              </a:buClr>
              <a:buSzPts val="1600"/>
              <a:buNone/>
              <a:defRPr sz="1600"/>
            </a:lvl6pPr>
            <a:lvl7pPr marL="3200400" lvl="6" indent="-228600" algn="l">
              <a:lnSpc>
                <a:spcPct val="90000"/>
              </a:lnSpc>
              <a:spcBef>
                <a:spcPts val="500"/>
              </a:spcBef>
              <a:spcAft>
                <a:spcPts val="0"/>
              </a:spcAft>
              <a:buClr>
                <a:schemeClr val="dk1"/>
              </a:buClr>
              <a:buSzPts val="1600"/>
              <a:buNone/>
              <a:defRPr sz="1600"/>
            </a:lvl7pPr>
            <a:lvl8pPr marL="3657600" lvl="7" indent="-228600" algn="l">
              <a:lnSpc>
                <a:spcPct val="90000"/>
              </a:lnSpc>
              <a:spcBef>
                <a:spcPts val="500"/>
              </a:spcBef>
              <a:spcAft>
                <a:spcPts val="0"/>
              </a:spcAft>
              <a:buClr>
                <a:schemeClr val="dk1"/>
              </a:buClr>
              <a:buSzPts val="1600"/>
              <a:buNone/>
              <a:defRPr sz="1600"/>
            </a:lvl8pPr>
            <a:lvl9pPr marL="4114800" lvl="8" indent="-228600" algn="l">
              <a:lnSpc>
                <a:spcPct val="90000"/>
              </a:lnSpc>
              <a:spcBef>
                <a:spcPts val="500"/>
              </a:spcBef>
              <a:spcAft>
                <a:spcPts val="0"/>
              </a:spcAft>
              <a:buClr>
                <a:schemeClr val="dk1"/>
              </a:buClr>
              <a:buSzPts val="1600"/>
              <a:buNone/>
              <a:defRPr sz="1600"/>
            </a:lvl9pPr>
          </a:lstStyle>
          <a:p>
            <a:endParaRPr/>
          </a:p>
        </p:txBody>
      </p:sp>
      <p:sp>
        <p:nvSpPr>
          <p:cNvPr id="48" name="Google Shape;48;p41"/>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41"/>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200" baseline="30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43"/>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3"/>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200" baseline="30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3"/>
        <p:cNvGrpSpPr/>
        <p:nvPr/>
      </p:nvGrpSpPr>
      <p:grpSpPr>
        <a:xfrm>
          <a:off x="0" y="0"/>
          <a:ext cx="0" cy="0"/>
          <a:chOff x="0" y="0"/>
          <a:chExt cx="0" cy="0"/>
        </a:xfrm>
      </p:grpSpPr>
      <p:sp>
        <p:nvSpPr>
          <p:cNvPr id="64" name="Google Shape;64;p46"/>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46"/>
          <p:cNvSpPr>
            <a:spLocks noGrp="1"/>
          </p:cNvSpPr>
          <p:nvPr>
            <p:ph type="pic" idx="2"/>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rgbClr val="2675B4"/>
              </a:buClr>
              <a:buSzPts val="3200"/>
              <a:buFont typeface="Noto Sans Symbols"/>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rgbClr val="2675B4"/>
              </a:buClr>
              <a:buSzPts val="2800"/>
              <a:buFont typeface="Noto Sans Symbols"/>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rgbClr val="2675B4"/>
              </a:buClr>
              <a:buSzPts val="2400"/>
              <a:buFont typeface="Noto Sans Symbols"/>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rgbClr val="2675B4"/>
              </a:buClr>
              <a:buSzPts val="2000"/>
              <a:buFont typeface="Noto Sans Symbols"/>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rgbClr val="2675B4"/>
              </a:buClr>
              <a:buSzPts val="2000"/>
              <a:buFont typeface="Noto Sans Symbols"/>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66" name="Google Shape;66;p46"/>
          <p:cNvSpPr txBox="1">
            <a:spLocks noGrp="1"/>
          </p:cNvSpPr>
          <p:nvPr>
            <p:ph type="body" idx="1"/>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SzPts val="1600"/>
              <a:buNone/>
              <a:defRPr sz="1600"/>
            </a:lvl1pPr>
            <a:lvl2pPr marL="914400" lvl="1" indent="-228600" algn="l">
              <a:spcBef>
                <a:spcPts val="280"/>
              </a:spcBef>
              <a:spcAft>
                <a:spcPts val="0"/>
              </a:spcAft>
              <a:buSzPts val="1400"/>
              <a:buNone/>
              <a:defRPr sz="1400"/>
            </a:lvl2pPr>
            <a:lvl3pPr marL="1371600" lvl="2" indent="-228600" algn="l">
              <a:spcBef>
                <a:spcPts val="240"/>
              </a:spcBef>
              <a:spcAft>
                <a:spcPts val="0"/>
              </a:spcAft>
              <a:buSzPts val="1200"/>
              <a:buNone/>
              <a:defRPr sz="1200"/>
            </a:lvl3pPr>
            <a:lvl4pPr marL="1828800" lvl="3" indent="-228600" algn="l">
              <a:spcBef>
                <a:spcPts val="200"/>
              </a:spcBef>
              <a:spcAft>
                <a:spcPts val="0"/>
              </a:spcAft>
              <a:buSzPts val="1000"/>
              <a:buNone/>
              <a:defRPr sz="1000"/>
            </a:lvl4pPr>
            <a:lvl5pPr marL="2286000" lvl="4" indent="-228600" algn="l">
              <a:spcBef>
                <a:spcPts val="2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46"/>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46"/>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200" baseline="30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9"/>
        <p:cNvGrpSpPr/>
        <p:nvPr/>
      </p:nvGrpSpPr>
      <p:grpSpPr>
        <a:xfrm>
          <a:off x="0" y="0"/>
          <a:ext cx="0" cy="0"/>
          <a:chOff x="0" y="0"/>
          <a:chExt cx="0" cy="0"/>
        </a:xfrm>
      </p:grpSpPr>
      <p:sp>
        <p:nvSpPr>
          <p:cNvPr id="70" name="Google Shape;70;p47"/>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7"/>
          <p:cNvSpPr txBox="1">
            <a:spLocks noGrp="1"/>
          </p:cNvSpPr>
          <p:nvPr>
            <p:ph type="body" idx="1"/>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SzPts val="3200"/>
              <a:buChar char="▪"/>
              <a:defRPr sz="3200"/>
            </a:lvl1pPr>
            <a:lvl2pPr marL="914400" lvl="1" indent="-406400" algn="l">
              <a:spcBef>
                <a:spcPts val="560"/>
              </a:spcBef>
              <a:spcAft>
                <a:spcPts val="0"/>
              </a:spcAft>
              <a:buSzPts val="2800"/>
              <a:buChar char="▪"/>
              <a:defRPr sz="2800"/>
            </a:lvl2pPr>
            <a:lvl3pPr marL="1371600" lvl="2" indent="-381000" algn="l">
              <a:spcBef>
                <a:spcPts val="480"/>
              </a:spcBef>
              <a:spcAft>
                <a:spcPts val="0"/>
              </a:spcAft>
              <a:buSzPts val="2400"/>
              <a:buChar char="▪"/>
              <a:defRPr sz="2400"/>
            </a:lvl3pPr>
            <a:lvl4pPr marL="1828800" lvl="3" indent="-355600" algn="l">
              <a:spcBef>
                <a:spcPts val="400"/>
              </a:spcBef>
              <a:spcAft>
                <a:spcPts val="0"/>
              </a:spcAft>
              <a:buSzPts val="2000"/>
              <a:buChar char="▪"/>
              <a:defRPr sz="2000"/>
            </a:lvl4pPr>
            <a:lvl5pPr marL="2286000" lvl="4" indent="-355600" algn="l">
              <a:spcBef>
                <a:spcPts val="400"/>
              </a:spcBef>
              <a:spcAft>
                <a:spcPts val="0"/>
              </a:spcAft>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2" name="Google Shape;72;p47"/>
          <p:cNvSpPr txBox="1">
            <a:spLocks noGrp="1"/>
          </p:cNvSpPr>
          <p:nvPr>
            <p:ph type="body" idx="2"/>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SzPts val="1600"/>
              <a:buNone/>
              <a:defRPr sz="1600"/>
            </a:lvl1pPr>
            <a:lvl2pPr marL="914400" lvl="1" indent="-228600" algn="l">
              <a:spcBef>
                <a:spcPts val="280"/>
              </a:spcBef>
              <a:spcAft>
                <a:spcPts val="0"/>
              </a:spcAft>
              <a:buSzPts val="1400"/>
              <a:buNone/>
              <a:defRPr sz="1400"/>
            </a:lvl2pPr>
            <a:lvl3pPr marL="1371600" lvl="2" indent="-228600" algn="l">
              <a:spcBef>
                <a:spcPts val="240"/>
              </a:spcBef>
              <a:spcAft>
                <a:spcPts val="0"/>
              </a:spcAft>
              <a:buSzPts val="1200"/>
              <a:buNone/>
              <a:defRPr sz="1200"/>
            </a:lvl3pPr>
            <a:lvl4pPr marL="1828800" lvl="3" indent="-228600" algn="l">
              <a:spcBef>
                <a:spcPts val="200"/>
              </a:spcBef>
              <a:spcAft>
                <a:spcPts val="0"/>
              </a:spcAft>
              <a:buSzPts val="1000"/>
              <a:buNone/>
              <a:defRPr sz="1000"/>
            </a:lvl4pPr>
            <a:lvl5pPr marL="2286000" lvl="4" indent="-228600" algn="l">
              <a:spcBef>
                <a:spcPts val="2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3" name="Google Shape;73;p47"/>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47"/>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200" baseline="30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5"/>
        <p:cNvGrpSpPr/>
        <p:nvPr/>
      </p:nvGrpSpPr>
      <p:grpSpPr>
        <a:xfrm>
          <a:off x="0" y="0"/>
          <a:ext cx="0" cy="0"/>
          <a:chOff x="0" y="0"/>
          <a:chExt cx="0" cy="0"/>
        </a:xfrm>
      </p:grpSpPr>
      <p:sp>
        <p:nvSpPr>
          <p:cNvPr id="86" name="Google Shape;86;p45"/>
          <p:cNvSpPr txBox="1">
            <a:spLocks noGrp="1"/>
          </p:cNvSpPr>
          <p:nvPr>
            <p:ph type="title"/>
          </p:nvPr>
        </p:nvSpPr>
        <p:spPr>
          <a:xfrm>
            <a:off x="630238" y="731837"/>
            <a:ext cx="7886700" cy="1325563"/>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45"/>
          <p:cNvSpPr txBox="1">
            <a:spLocks noGrp="1"/>
          </p:cNvSpPr>
          <p:nvPr>
            <p:ph type="body" idx="1"/>
          </p:nvPr>
        </p:nvSpPr>
        <p:spPr>
          <a:xfrm>
            <a:off x="630238" y="1681163"/>
            <a:ext cx="3868737" cy="82391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8" name="Google Shape;88;p45"/>
          <p:cNvSpPr txBox="1">
            <a:spLocks noGrp="1"/>
          </p:cNvSpPr>
          <p:nvPr>
            <p:ph type="body" idx="2"/>
          </p:nvPr>
        </p:nvSpPr>
        <p:spPr>
          <a:xfrm>
            <a:off x="630238" y="2505075"/>
            <a:ext cx="3868737" cy="368458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45"/>
          <p:cNvSpPr txBox="1">
            <a:spLocks noGrp="1"/>
          </p:cNvSpPr>
          <p:nvPr>
            <p:ph type="body" idx="3"/>
          </p:nvPr>
        </p:nvSpPr>
        <p:spPr>
          <a:xfrm>
            <a:off x="4629150" y="1681163"/>
            <a:ext cx="3887788" cy="82391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0" name="Google Shape;90;p45"/>
          <p:cNvSpPr txBox="1">
            <a:spLocks noGrp="1"/>
          </p:cNvSpPr>
          <p:nvPr>
            <p:ph type="body" idx="4"/>
          </p:nvPr>
        </p:nvSpPr>
        <p:spPr>
          <a:xfrm>
            <a:off x="4629150" y="2505075"/>
            <a:ext cx="3887788" cy="368458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45"/>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2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45"/>
          <p:cNvSpPr txBox="1">
            <a:spLocks noGrp="1"/>
          </p:cNvSpPr>
          <p:nvPr>
            <p:ph type="dt" idx="10"/>
          </p:nvPr>
        </p:nvSpPr>
        <p:spPr>
          <a:xfrm>
            <a:off x="8001000" y="381000"/>
            <a:ext cx="1066800" cy="2286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200" baseline="30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06"/>
        <p:cNvGrpSpPr/>
        <p:nvPr/>
      </p:nvGrpSpPr>
      <p:grpSpPr>
        <a:xfrm>
          <a:off x="0" y="0"/>
          <a:ext cx="0" cy="0"/>
          <a:chOff x="0" y="0"/>
          <a:chExt cx="0" cy="0"/>
        </a:xfrm>
      </p:grpSpPr>
      <p:sp>
        <p:nvSpPr>
          <p:cNvPr id="107" name="Google Shape;107;p49"/>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49"/>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49"/>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200" baseline="30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0"/>
        <p:cNvGrpSpPr/>
        <p:nvPr/>
      </p:nvGrpSpPr>
      <p:grpSpPr>
        <a:xfrm>
          <a:off x="0" y="0"/>
          <a:ext cx="0" cy="0"/>
          <a:chOff x="0" y="0"/>
          <a:chExt cx="0" cy="0"/>
        </a:xfrm>
      </p:grpSpPr>
      <p:sp>
        <p:nvSpPr>
          <p:cNvPr id="121" name="Google Shape;121;p51"/>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51"/>
          <p:cNvSpPr txBox="1">
            <a:spLocks noGrp="1"/>
          </p:cNvSpPr>
          <p:nvPr>
            <p:ph type="body" idx="1"/>
          </p:nvPr>
        </p:nvSpPr>
        <p:spPr>
          <a:xfrm>
            <a:off x="609600" y="1828800"/>
            <a:ext cx="3886200" cy="38862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51"/>
          <p:cNvSpPr txBox="1">
            <a:spLocks noGrp="1"/>
          </p:cNvSpPr>
          <p:nvPr>
            <p:ph type="body" idx="2"/>
          </p:nvPr>
        </p:nvSpPr>
        <p:spPr>
          <a:xfrm>
            <a:off x="4648200" y="1828800"/>
            <a:ext cx="3886200" cy="38862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4" name="Google Shape;124;p51"/>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2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51"/>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200" baseline="30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1.jpg"/><Relationship Id="rId5" Type="http://schemas.openxmlformats.org/officeDocument/2006/relationships/image" Target="../media/image3.jp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5.xml"/><Relationship Id="rId1" Type="http://schemas.openxmlformats.org/officeDocument/2006/relationships/slideLayout" Target="../slideLayouts/slideLayout7.xml"/><Relationship Id="rId4"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6.xml"/><Relationship Id="rId1" Type="http://schemas.openxmlformats.org/officeDocument/2006/relationships/slideLayout" Target="../slideLayouts/slideLayout8.xml"/><Relationship Id="rId5" Type="http://schemas.openxmlformats.org/officeDocument/2006/relationships/image" Target="../media/image4.jpg"/><Relationship Id="rId4" Type="http://schemas.openxmlformats.org/officeDocument/2006/relationships/image" Target="../media/image1.jp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7.xml"/><Relationship Id="rId1" Type="http://schemas.openxmlformats.org/officeDocument/2006/relationships/slideLayout" Target="../slideLayouts/slideLayout9.xml"/><Relationship Id="rId4" Type="http://schemas.openxmlformats.org/officeDocument/2006/relationships/image" Target="../media/image1.jp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8.xml"/><Relationship Id="rId1" Type="http://schemas.openxmlformats.org/officeDocument/2006/relationships/slideLayout" Target="../slideLayouts/slideLayout10.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36" descr="openingfooter_sized.jpg"/>
          <p:cNvPicPr preferRelativeResize="0"/>
          <p:nvPr/>
        </p:nvPicPr>
        <p:blipFill rotWithShape="1">
          <a:blip r:embed="rId3">
            <a:alphaModFix/>
          </a:blip>
          <a:srcRect/>
          <a:stretch/>
        </p:blipFill>
        <p:spPr>
          <a:xfrm>
            <a:off x="0" y="533400"/>
            <a:ext cx="9144000" cy="5334000"/>
          </a:xfrm>
          <a:prstGeom prst="rect">
            <a:avLst/>
          </a:prstGeom>
          <a:noFill/>
          <a:ln>
            <a:noFill/>
          </a:ln>
        </p:spPr>
      </p:pic>
      <p:pic>
        <p:nvPicPr>
          <p:cNvPr id="11" name="Google Shape;11;p36"/>
          <p:cNvPicPr preferRelativeResize="0"/>
          <p:nvPr/>
        </p:nvPicPr>
        <p:blipFill rotWithShape="1">
          <a:blip r:embed="rId4">
            <a:alphaModFix/>
          </a:blip>
          <a:srcRect/>
          <a:stretch/>
        </p:blipFill>
        <p:spPr>
          <a:xfrm>
            <a:off x="7543800" y="6118225"/>
            <a:ext cx="968375" cy="434975"/>
          </a:xfrm>
          <a:prstGeom prst="rect">
            <a:avLst/>
          </a:prstGeom>
          <a:noFill/>
          <a:ln>
            <a:noFill/>
          </a:ln>
        </p:spPr>
      </p:pic>
      <p:sp>
        <p:nvSpPr>
          <p:cNvPr id="12" name="Google Shape;12;p36"/>
          <p:cNvSpPr txBox="1"/>
          <p:nvPr/>
        </p:nvSpPr>
        <p:spPr>
          <a:xfrm>
            <a:off x="609600" y="6096000"/>
            <a:ext cx="4664075" cy="4619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Boston University School of Social Work</a:t>
            </a:r>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Center for Innovation in Social Work &amp; Health</a:t>
            </a:r>
            <a:endParaRPr/>
          </a:p>
        </p:txBody>
      </p:sp>
      <p:sp>
        <p:nvSpPr>
          <p:cNvPr id="13" name="Google Shape;13;p36"/>
          <p:cNvSpPr txBox="1"/>
          <p:nvPr/>
        </p:nvSpPr>
        <p:spPr>
          <a:xfrm>
            <a:off x="0" y="0"/>
            <a:ext cx="9144000" cy="44958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cxnSp>
        <p:nvCxnSpPr>
          <p:cNvPr id="14" name="Google Shape;14;p36"/>
          <p:cNvCxnSpPr/>
          <p:nvPr/>
        </p:nvCxnSpPr>
        <p:spPr>
          <a:xfrm>
            <a:off x="0" y="5867400"/>
            <a:ext cx="9144000" cy="0"/>
          </a:xfrm>
          <a:prstGeom prst="straightConnector1">
            <a:avLst/>
          </a:prstGeom>
          <a:noFill/>
          <a:ln w="152400" cap="flat" cmpd="sng">
            <a:solidFill>
              <a:srgbClr val="A6A6A6"/>
            </a:solidFill>
            <a:prstDash val="solid"/>
            <a:miter lim="800000"/>
            <a:headEnd type="none" w="med" len="med"/>
            <a:tailEnd type="none" w="med" len="med"/>
          </a:ln>
        </p:spPr>
      </p:cxnSp>
      <p:sp>
        <p:nvSpPr>
          <p:cNvPr id="15" name="Google Shape;15;p36"/>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6" name="Google Shape;16;p36"/>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2675B4"/>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
        <p:cNvGrpSpPr/>
        <p:nvPr/>
      </p:nvGrpSpPr>
      <p:grpSpPr>
        <a:xfrm>
          <a:off x="0" y="0"/>
          <a:ext cx="0" cy="0"/>
          <a:chOff x="0" y="0"/>
          <a:chExt cx="0" cy="0"/>
        </a:xfrm>
      </p:grpSpPr>
      <p:sp>
        <p:nvSpPr>
          <p:cNvPr id="21" name="Google Shape;21;p38"/>
          <p:cNvSpPr txBox="1"/>
          <p:nvPr/>
        </p:nvSpPr>
        <p:spPr>
          <a:xfrm>
            <a:off x="0" y="338137"/>
            <a:ext cx="9144000" cy="347662"/>
          </a:xfrm>
          <a:prstGeom prst="rect">
            <a:avLst/>
          </a:prstGeom>
          <a:gradFill>
            <a:gsLst>
              <a:gs pos="0">
                <a:srgbClr val="333333"/>
              </a:gs>
              <a:gs pos="100000">
                <a:schemeClr val="dk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22" name="Google Shape;22;p38"/>
          <p:cNvSpPr txBox="1"/>
          <p:nvPr/>
        </p:nvSpPr>
        <p:spPr>
          <a:xfrm>
            <a:off x="609600" y="1524000"/>
            <a:ext cx="7924800" cy="2746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200"/>
              <a:buFont typeface="Arial"/>
              <a:buNone/>
            </a:pPr>
            <a:r>
              <a:rPr lang="en-US" sz="1200" b="1" i="0" u="none">
                <a:solidFill>
                  <a:schemeClr val="lt1"/>
                </a:solidFill>
                <a:latin typeface="Arial"/>
                <a:ea typeface="Arial"/>
                <a:cs typeface="Arial"/>
                <a:sym typeface="Arial"/>
              </a:rPr>
              <a:t>Boston University</a:t>
            </a:r>
            <a:r>
              <a:rPr lang="en-US" sz="1200" b="0" i="0" u="none">
                <a:solidFill>
                  <a:schemeClr val="lt1"/>
                </a:solidFill>
                <a:latin typeface="Arial"/>
                <a:ea typeface="Arial"/>
                <a:cs typeface="Arial"/>
                <a:sym typeface="Arial"/>
              </a:rPr>
              <a:t> Slideshow Title Goes Here</a:t>
            </a:r>
            <a:endParaRPr/>
          </a:p>
        </p:txBody>
      </p:sp>
      <p:pic>
        <p:nvPicPr>
          <p:cNvPr id="23" name="Google Shape;23;p38"/>
          <p:cNvPicPr preferRelativeResize="0"/>
          <p:nvPr/>
        </p:nvPicPr>
        <p:blipFill rotWithShape="1">
          <a:blip r:embed="rId3">
            <a:alphaModFix/>
          </a:blip>
          <a:srcRect/>
          <a:stretch/>
        </p:blipFill>
        <p:spPr>
          <a:xfrm>
            <a:off x="609600" y="5867400"/>
            <a:ext cx="2438400" cy="804862"/>
          </a:xfrm>
          <a:prstGeom prst="rect">
            <a:avLst/>
          </a:prstGeom>
          <a:noFill/>
          <a:ln>
            <a:noFill/>
          </a:ln>
        </p:spPr>
      </p:pic>
      <p:cxnSp>
        <p:nvCxnSpPr>
          <p:cNvPr id="24" name="Google Shape;24;p38"/>
          <p:cNvCxnSpPr/>
          <p:nvPr/>
        </p:nvCxnSpPr>
        <p:spPr>
          <a:xfrm>
            <a:off x="0" y="5715000"/>
            <a:ext cx="9144000" cy="0"/>
          </a:xfrm>
          <a:prstGeom prst="straightConnector1">
            <a:avLst/>
          </a:prstGeom>
          <a:noFill/>
          <a:ln w="38100" cap="flat" cmpd="sng">
            <a:solidFill>
              <a:srgbClr val="CF0A2C"/>
            </a:solidFill>
            <a:prstDash val="solid"/>
            <a:miter lim="800000"/>
            <a:headEnd type="none" w="med" len="med"/>
            <a:tailEnd type="none" w="med" len="med"/>
          </a:ln>
        </p:spPr>
      </p:cxnSp>
      <p:pic>
        <p:nvPicPr>
          <p:cNvPr id="25" name="Google Shape;25;p38" descr="standardfooter_sized.jpg"/>
          <p:cNvPicPr preferRelativeResize="0"/>
          <p:nvPr/>
        </p:nvPicPr>
        <p:blipFill rotWithShape="1">
          <a:blip r:embed="rId4">
            <a:alphaModFix/>
          </a:blip>
          <a:srcRect t="93661"/>
          <a:stretch/>
        </p:blipFill>
        <p:spPr>
          <a:xfrm>
            <a:off x="0" y="0"/>
            <a:ext cx="9144000" cy="338137"/>
          </a:xfrm>
          <a:prstGeom prst="rect">
            <a:avLst/>
          </a:prstGeom>
          <a:noFill/>
          <a:ln>
            <a:noFill/>
          </a:ln>
        </p:spPr>
      </p:pic>
      <p:sp>
        <p:nvSpPr>
          <p:cNvPr id="26" name="Google Shape;26;p38"/>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27" name="Google Shape;27;p38"/>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2675B4"/>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8" name="Google Shape;28;p38"/>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2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29" name="Google Shape;29;p38"/>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baseline="30000">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
        <p:cNvGrpSpPr/>
        <p:nvPr/>
      </p:nvGrpSpPr>
      <p:grpSpPr>
        <a:xfrm>
          <a:off x="0" y="0"/>
          <a:ext cx="0" cy="0"/>
          <a:chOff x="0" y="0"/>
          <a:chExt cx="0" cy="0"/>
        </a:xfrm>
      </p:grpSpPr>
      <p:sp>
        <p:nvSpPr>
          <p:cNvPr id="36" name="Google Shape;36;p40"/>
          <p:cNvSpPr txBox="1"/>
          <p:nvPr/>
        </p:nvSpPr>
        <p:spPr>
          <a:xfrm>
            <a:off x="0" y="338137"/>
            <a:ext cx="9144000" cy="347662"/>
          </a:xfrm>
          <a:prstGeom prst="rect">
            <a:avLst/>
          </a:prstGeom>
          <a:gradFill>
            <a:gsLst>
              <a:gs pos="0">
                <a:srgbClr val="333333"/>
              </a:gs>
              <a:gs pos="100000">
                <a:schemeClr val="dk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37" name="Google Shape;37;p40"/>
          <p:cNvSpPr txBox="1"/>
          <p:nvPr/>
        </p:nvSpPr>
        <p:spPr>
          <a:xfrm>
            <a:off x="609600" y="1524000"/>
            <a:ext cx="7924800" cy="2746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200"/>
              <a:buFont typeface="Arial"/>
              <a:buNone/>
            </a:pPr>
            <a:r>
              <a:rPr lang="en-US" sz="1200" b="1" i="0" u="none">
                <a:solidFill>
                  <a:schemeClr val="lt1"/>
                </a:solidFill>
                <a:latin typeface="Arial"/>
                <a:ea typeface="Arial"/>
                <a:cs typeface="Arial"/>
                <a:sym typeface="Arial"/>
              </a:rPr>
              <a:t>Boston University</a:t>
            </a:r>
            <a:r>
              <a:rPr lang="en-US" sz="1200" b="0" i="0" u="none">
                <a:solidFill>
                  <a:schemeClr val="lt1"/>
                </a:solidFill>
                <a:latin typeface="Arial"/>
                <a:ea typeface="Arial"/>
                <a:cs typeface="Arial"/>
                <a:sym typeface="Arial"/>
              </a:rPr>
              <a:t> Slideshow Title Goes Here</a:t>
            </a:r>
            <a:endParaRPr/>
          </a:p>
        </p:txBody>
      </p:sp>
      <p:pic>
        <p:nvPicPr>
          <p:cNvPr id="38" name="Google Shape;38;p40"/>
          <p:cNvPicPr preferRelativeResize="0"/>
          <p:nvPr/>
        </p:nvPicPr>
        <p:blipFill rotWithShape="1">
          <a:blip r:embed="rId3">
            <a:alphaModFix/>
          </a:blip>
          <a:srcRect/>
          <a:stretch/>
        </p:blipFill>
        <p:spPr>
          <a:xfrm>
            <a:off x="609600" y="5867400"/>
            <a:ext cx="2438400" cy="804862"/>
          </a:xfrm>
          <a:prstGeom prst="rect">
            <a:avLst/>
          </a:prstGeom>
          <a:noFill/>
          <a:ln>
            <a:noFill/>
          </a:ln>
        </p:spPr>
      </p:pic>
      <p:cxnSp>
        <p:nvCxnSpPr>
          <p:cNvPr id="39" name="Google Shape;39;p40"/>
          <p:cNvCxnSpPr/>
          <p:nvPr/>
        </p:nvCxnSpPr>
        <p:spPr>
          <a:xfrm>
            <a:off x="0" y="5715000"/>
            <a:ext cx="9144000" cy="0"/>
          </a:xfrm>
          <a:prstGeom prst="straightConnector1">
            <a:avLst/>
          </a:prstGeom>
          <a:noFill/>
          <a:ln w="38100" cap="flat" cmpd="sng">
            <a:solidFill>
              <a:srgbClr val="CF0A2C"/>
            </a:solidFill>
            <a:prstDash val="solid"/>
            <a:miter lim="800000"/>
            <a:headEnd type="none" w="med" len="med"/>
            <a:tailEnd type="none" w="med" len="med"/>
          </a:ln>
        </p:spPr>
      </p:cxnSp>
      <p:pic>
        <p:nvPicPr>
          <p:cNvPr id="40" name="Google Shape;40;p40" descr="standardfooter_sized.jpg"/>
          <p:cNvPicPr preferRelativeResize="0"/>
          <p:nvPr/>
        </p:nvPicPr>
        <p:blipFill rotWithShape="1">
          <a:blip r:embed="rId4">
            <a:alphaModFix/>
          </a:blip>
          <a:srcRect t="93661"/>
          <a:stretch/>
        </p:blipFill>
        <p:spPr>
          <a:xfrm>
            <a:off x="0" y="0"/>
            <a:ext cx="9144000" cy="338137"/>
          </a:xfrm>
          <a:prstGeom prst="rect">
            <a:avLst/>
          </a:prstGeom>
          <a:noFill/>
          <a:ln>
            <a:noFill/>
          </a:ln>
        </p:spPr>
      </p:pic>
      <p:sp>
        <p:nvSpPr>
          <p:cNvPr id="41" name="Google Shape;41;p40"/>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42" name="Google Shape;42;p40"/>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2675B4"/>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3" name="Google Shape;43;p40"/>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2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44" name="Google Shape;44;p40"/>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baseline="30000">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42"/>
          <p:cNvSpPr txBox="1"/>
          <p:nvPr/>
        </p:nvSpPr>
        <p:spPr>
          <a:xfrm>
            <a:off x="0" y="338137"/>
            <a:ext cx="9144000" cy="347662"/>
          </a:xfrm>
          <a:prstGeom prst="rect">
            <a:avLst/>
          </a:prstGeom>
          <a:gradFill>
            <a:gsLst>
              <a:gs pos="0">
                <a:srgbClr val="333333"/>
              </a:gs>
              <a:gs pos="100000">
                <a:schemeClr val="dk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52" name="Google Shape;52;p42"/>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53" name="Google Shape;53;p42"/>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2675B4"/>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4" name="Google Shape;54;p42"/>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2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55" name="Google Shape;55;p42"/>
          <p:cNvSpPr txBox="1"/>
          <p:nvPr/>
        </p:nvSpPr>
        <p:spPr>
          <a:xfrm>
            <a:off x="609600" y="1524000"/>
            <a:ext cx="7924800" cy="2746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200"/>
              <a:buFont typeface="Arial"/>
              <a:buNone/>
            </a:pPr>
            <a:r>
              <a:rPr lang="en-US" sz="1200" b="1" i="0" u="none">
                <a:solidFill>
                  <a:schemeClr val="lt1"/>
                </a:solidFill>
                <a:latin typeface="Arial"/>
                <a:ea typeface="Arial"/>
                <a:cs typeface="Arial"/>
                <a:sym typeface="Arial"/>
              </a:rPr>
              <a:t>Boston University</a:t>
            </a:r>
            <a:r>
              <a:rPr lang="en-US" sz="1200" b="0" i="0" u="none">
                <a:solidFill>
                  <a:schemeClr val="lt1"/>
                </a:solidFill>
                <a:latin typeface="Arial"/>
                <a:ea typeface="Arial"/>
                <a:cs typeface="Arial"/>
                <a:sym typeface="Arial"/>
              </a:rPr>
              <a:t> Slideshow Title Goes Here</a:t>
            </a:r>
            <a:endParaRPr/>
          </a:p>
        </p:txBody>
      </p:sp>
      <p:sp>
        <p:nvSpPr>
          <p:cNvPr id="56" name="Google Shape;56;p42"/>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baseline="30000">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pic>
        <p:nvPicPr>
          <p:cNvPr id="57" name="Google Shape;57;p42"/>
          <p:cNvPicPr preferRelativeResize="0"/>
          <p:nvPr/>
        </p:nvPicPr>
        <p:blipFill rotWithShape="1">
          <a:blip r:embed="rId5">
            <a:alphaModFix/>
          </a:blip>
          <a:srcRect/>
          <a:stretch/>
        </p:blipFill>
        <p:spPr>
          <a:xfrm>
            <a:off x="609600" y="5867400"/>
            <a:ext cx="2438400" cy="804862"/>
          </a:xfrm>
          <a:prstGeom prst="rect">
            <a:avLst/>
          </a:prstGeom>
          <a:noFill/>
          <a:ln>
            <a:noFill/>
          </a:ln>
        </p:spPr>
      </p:pic>
      <p:cxnSp>
        <p:nvCxnSpPr>
          <p:cNvPr id="58" name="Google Shape;58;p42"/>
          <p:cNvCxnSpPr/>
          <p:nvPr/>
        </p:nvCxnSpPr>
        <p:spPr>
          <a:xfrm>
            <a:off x="0" y="5715000"/>
            <a:ext cx="9144000" cy="0"/>
          </a:xfrm>
          <a:prstGeom prst="straightConnector1">
            <a:avLst/>
          </a:prstGeom>
          <a:noFill/>
          <a:ln w="38100" cap="flat" cmpd="sng">
            <a:solidFill>
              <a:srgbClr val="CF0A2C"/>
            </a:solidFill>
            <a:prstDash val="solid"/>
            <a:miter lim="800000"/>
            <a:headEnd type="none" w="med" len="med"/>
            <a:tailEnd type="none" w="med" len="med"/>
          </a:ln>
        </p:spPr>
      </p:cxnSp>
      <p:pic>
        <p:nvPicPr>
          <p:cNvPr id="59" name="Google Shape;59;p42" descr="standardfooter_sized.jpg"/>
          <p:cNvPicPr preferRelativeResize="0"/>
          <p:nvPr/>
        </p:nvPicPr>
        <p:blipFill rotWithShape="1">
          <a:blip r:embed="rId6">
            <a:alphaModFix/>
          </a:blip>
          <a:srcRect t="93661"/>
          <a:stretch/>
        </p:blipFill>
        <p:spPr>
          <a:xfrm>
            <a:off x="0" y="0"/>
            <a:ext cx="9144000" cy="33813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5"/>
        <p:cNvGrpSpPr/>
        <p:nvPr/>
      </p:nvGrpSpPr>
      <p:grpSpPr>
        <a:xfrm>
          <a:off x="0" y="0"/>
          <a:ext cx="0" cy="0"/>
          <a:chOff x="0" y="0"/>
          <a:chExt cx="0" cy="0"/>
        </a:xfrm>
      </p:grpSpPr>
      <p:sp>
        <p:nvSpPr>
          <p:cNvPr id="76" name="Google Shape;76;p44"/>
          <p:cNvSpPr txBox="1"/>
          <p:nvPr/>
        </p:nvSpPr>
        <p:spPr>
          <a:xfrm>
            <a:off x="0" y="338137"/>
            <a:ext cx="9144000" cy="347662"/>
          </a:xfrm>
          <a:prstGeom prst="rect">
            <a:avLst/>
          </a:prstGeom>
          <a:gradFill>
            <a:gsLst>
              <a:gs pos="0">
                <a:srgbClr val="333333"/>
              </a:gs>
              <a:gs pos="100000">
                <a:schemeClr val="dk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77" name="Google Shape;77;p44"/>
          <p:cNvSpPr txBox="1"/>
          <p:nvPr/>
        </p:nvSpPr>
        <p:spPr>
          <a:xfrm>
            <a:off x="609600" y="1524000"/>
            <a:ext cx="7924800" cy="2746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200"/>
              <a:buFont typeface="Arial"/>
              <a:buNone/>
            </a:pPr>
            <a:r>
              <a:rPr lang="en-US" sz="1200" b="1" i="0" u="none">
                <a:solidFill>
                  <a:schemeClr val="lt1"/>
                </a:solidFill>
                <a:latin typeface="Arial"/>
                <a:ea typeface="Arial"/>
                <a:cs typeface="Arial"/>
                <a:sym typeface="Arial"/>
              </a:rPr>
              <a:t>Boston University</a:t>
            </a:r>
            <a:r>
              <a:rPr lang="en-US" sz="1200" b="0" i="0" u="none">
                <a:solidFill>
                  <a:schemeClr val="lt1"/>
                </a:solidFill>
                <a:latin typeface="Arial"/>
                <a:ea typeface="Arial"/>
                <a:cs typeface="Arial"/>
                <a:sym typeface="Arial"/>
              </a:rPr>
              <a:t> Slideshow Title Goes Here</a:t>
            </a:r>
            <a:endParaRPr/>
          </a:p>
        </p:txBody>
      </p:sp>
      <p:pic>
        <p:nvPicPr>
          <p:cNvPr id="78" name="Google Shape;78;p44"/>
          <p:cNvPicPr preferRelativeResize="0"/>
          <p:nvPr/>
        </p:nvPicPr>
        <p:blipFill rotWithShape="1">
          <a:blip r:embed="rId3">
            <a:alphaModFix/>
          </a:blip>
          <a:srcRect/>
          <a:stretch/>
        </p:blipFill>
        <p:spPr>
          <a:xfrm>
            <a:off x="609600" y="5867400"/>
            <a:ext cx="2438400" cy="804862"/>
          </a:xfrm>
          <a:prstGeom prst="rect">
            <a:avLst/>
          </a:prstGeom>
          <a:noFill/>
          <a:ln>
            <a:noFill/>
          </a:ln>
        </p:spPr>
      </p:pic>
      <p:cxnSp>
        <p:nvCxnSpPr>
          <p:cNvPr id="79" name="Google Shape;79;p44"/>
          <p:cNvCxnSpPr/>
          <p:nvPr/>
        </p:nvCxnSpPr>
        <p:spPr>
          <a:xfrm>
            <a:off x="0" y="5715000"/>
            <a:ext cx="9144000" cy="0"/>
          </a:xfrm>
          <a:prstGeom prst="straightConnector1">
            <a:avLst/>
          </a:prstGeom>
          <a:noFill/>
          <a:ln w="38100" cap="flat" cmpd="sng">
            <a:solidFill>
              <a:srgbClr val="CF0A2C"/>
            </a:solidFill>
            <a:prstDash val="solid"/>
            <a:miter lim="800000"/>
            <a:headEnd type="none" w="med" len="med"/>
            <a:tailEnd type="none" w="med" len="med"/>
          </a:ln>
        </p:spPr>
      </p:cxnSp>
      <p:pic>
        <p:nvPicPr>
          <p:cNvPr id="80" name="Google Shape;80;p44" descr="standardfooter_sized.jpg"/>
          <p:cNvPicPr preferRelativeResize="0"/>
          <p:nvPr/>
        </p:nvPicPr>
        <p:blipFill rotWithShape="1">
          <a:blip r:embed="rId4">
            <a:alphaModFix/>
          </a:blip>
          <a:srcRect t="93661"/>
          <a:stretch/>
        </p:blipFill>
        <p:spPr>
          <a:xfrm>
            <a:off x="0" y="0"/>
            <a:ext cx="9144000" cy="338137"/>
          </a:xfrm>
          <a:prstGeom prst="rect">
            <a:avLst/>
          </a:prstGeom>
          <a:noFill/>
          <a:ln>
            <a:noFill/>
          </a:ln>
        </p:spPr>
      </p:pic>
      <p:sp>
        <p:nvSpPr>
          <p:cNvPr id="81" name="Google Shape;81;p44"/>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82" name="Google Shape;82;p44"/>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2675B4"/>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3" name="Google Shape;83;p44"/>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2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84" name="Google Shape;84;p44"/>
          <p:cNvSpPr txBox="1">
            <a:spLocks noGrp="1"/>
          </p:cNvSpPr>
          <p:nvPr>
            <p:ph type="dt" idx="10"/>
          </p:nvPr>
        </p:nvSpPr>
        <p:spPr>
          <a:xfrm>
            <a:off x="8001000" y="381000"/>
            <a:ext cx="1066800" cy="2286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baseline="30000">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sp>
        <p:nvSpPr>
          <p:cNvPr id="94" name="Google Shape;94;p48"/>
          <p:cNvSpPr txBox="1"/>
          <p:nvPr/>
        </p:nvSpPr>
        <p:spPr>
          <a:xfrm>
            <a:off x="0" y="338137"/>
            <a:ext cx="9144000" cy="347662"/>
          </a:xfrm>
          <a:prstGeom prst="rect">
            <a:avLst/>
          </a:prstGeom>
          <a:gradFill>
            <a:gsLst>
              <a:gs pos="0">
                <a:srgbClr val="333333"/>
              </a:gs>
              <a:gs pos="100000">
                <a:schemeClr val="dk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95" name="Google Shape;95;p48"/>
          <p:cNvSpPr txBox="1"/>
          <p:nvPr/>
        </p:nvSpPr>
        <p:spPr>
          <a:xfrm>
            <a:off x="609600" y="1524000"/>
            <a:ext cx="7924800" cy="2746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200"/>
              <a:buFont typeface="Arial"/>
              <a:buNone/>
            </a:pPr>
            <a:r>
              <a:rPr lang="en-US" sz="1200" b="1" i="0" u="none">
                <a:solidFill>
                  <a:schemeClr val="lt1"/>
                </a:solidFill>
                <a:latin typeface="Arial"/>
                <a:ea typeface="Arial"/>
                <a:cs typeface="Arial"/>
                <a:sym typeface="Arial"/>
              </a:rPr>
              <a:t>Boston University</a:t>
            </a:r>
            <a:r>
              <a:rPr lang="en-US" sz="1200" b="0" i="0" u="none">
                <a:solidFill>
                  <a:schemeClr val="lt1"/>
                </a:solidFill>
                <a:latin typeface="Arial"/>
                <a:ea typeface="Arial"/>
                <a:cs typeface="Arial"/>
                <a:sym typeface="Arial"/>
              </a:rPr>
              <a:t> Slideshow Title Goes Here</a:t>
            </a:r>
            <a:endParaRPr/>
          </a:p>
        </p:txBody>
      </p:sp>
      <p:pic>
        <p:nvPicPr>
          <p:cNvPr id="96" name="Google Shape;96;p48"/>
          <p:cNvPicPr preferRelativeResize="0"/>
          <p:nvPr/>
        </p:nvPicPr>
        <p:blipFill rotWithShape="1">
          <a:blip r:embed="rId3">
            <a:alphaModFix/>
          </a:blip>
          <a:srcRect/>
          <a:stretch/>
        </p:blipFill>
        <p:spPr>
          <a:xfrm>
            <a:off x="609600" y="5867400"/>
            <a:ext cx="2438400" cy="804862"/>
          </a:xfrm>
          <a:prstGeom prst="rect">
            <a:avLst/>
          </a:prstGeom>
          <a:noFill/>
          <a:ln>
            <a:noFill/>
          </a:ln>
        </p:spPr>
      </p:pic>
      <p:cxnSp>
        <p:nvCxnSpPr>
          <p:cNvPr id="97" name="Google Shape;97;p48"/>
          <p:cNvCxnSpPr/>
          <p:nvPr/>
        </p:nvCxnSpPr>
        <p:spPr>
          <a:xfrm>
            <a:off x="0" y="5715000"/>
            <a:ext cx="9144000" cy="0"/>
          </a:xfrm>
          <a:prstGeom prst="straightConnector1">
            <a:avLst/>
          </a:prstGeom>
          <a:noFill/>
          <a:ln w="38100" cap="flat" cmpd="sng">
            <a:solidFill>
              <a:srgbClr val="CF0A2C"/>
            </a:solidFill>
            <a:prstDash val="solid"/>
            <a:miter lim="800000"/>
            <a:headEnd type="none" w="med" len="med"/>
            <a:tailEnd type="none" w="med" len="med"/>
          </a:ln>
        </p:spPr>
      </p:cxnSp>
      <p:pic>
        <p:nvPicPr>
          <p:cNvPr id="98" name="Google Shape;98;p48" descr="standardfooter_sized.jpg"/>
          <p:cNvPicPr preferRelativeResize="0"/>
          <p:nvPr/>
        </p:nvPicPr>
        <p:blipFill rotWithShape="1">
          <a:blip r:embed="rId4">
            <a:alphaModFix/>
          </a:blip>
          <a:srcRect t="93661"/>
          <a:stretch/>
        </p:blipFill>
        <p:spPr>
          <a:xfrm>
            <a:off x="0" y="0"/>
            <a:ext cx="9144000" cy="338137"/>
          </a:xfrm>
          <a:prstGeom prst="rect">
            <a:avLst/>
          </a:prstGeom>
          <a:noFill/>
          <a:ln>
            <a:noFill/>
          </a:ln>
        </p:spPr>
      </p:pic>
      <p:pic>
        <p:nvPicPr>
          <p:cNvPr id="99" name="Google Shape;99;p48" descr="restingslide2.jpg"/>
          <p:cNvPicPr preferRelativeResize="0"/>
          <p:nvPr/>
        </p:nvPicPr>
        <p:blipFill rotWithShape="1">
          <a:blip r:embed="rId5">
            <a:alphaModFix/>
          </a:blip>
          <a:srcRect/>
          <a:stretch/>
        </p:blipFill>
        <p:spPr>
          <a:xfrm>
            <a:off x="0" y="0"/>
            <a:ext cx="9144000" cy="6858000"/>
          </a:xfrm>
          <a:prstGeom prst="rect">
            <a:avLst/>
          </a:prstGeom>
          <a:noFill/>
          <a:ln>
            <a:noFill/>
          </a:ln>
        </p:spPr>
      </p:pic>
      <p:sp>
        <p:nvSpPr>
          <p:cNvPr id="100" name="Google Shape;100;p48"/>
          <p:cNvSpPr txBox="1"/>
          <p:nvPr/>
        </p:nvSpPr>
        <p:spPr>
          <a:xfrm>
            <a:off x="0" y="2235200"/>
            <a:ext cx="9144000" cy="24130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101" name="Google Shape;101;p48"/>
          <p:cNvSpPr txBox="1"/>
          <p:nvPr/>
        </p:nvSpPr>
        <p:spPr>
          <a:xfrm>
            <a:off x="685800" y="2819400"/>
            <a:ext cx="77724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2800"/>
              <a:buFont typeface="Arial"/>
              <a:buNone/>
            </a:pPr>
            <a:r>
              <a:rPr lang="en-US" sz="2800" b="0" i="0" u="none">
                <a:solidFill>
                  <a:schemeClr val="lt1"/>
                </a:solidFill>
                <a:latin typeface="Arial"/>
                <a:ea typeface="Arial"/>
                <a:cs typeface="Arial"/>
                <a:sym typeface="Arial"/>
              </a:rPr>
              <a:t>Resting or transition slide</a:t>
            </a:r>
            <a:endParaRPr/>
          </a:p>
        </p:txBody>
      </p:sp>
      <p:sp>
        <p:nvSpPr>
          <p:cNvPr id="102" name="Google Shape;102;p48"/>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03" name="Google Shape;103;p48"/>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2675B4"/>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4" name="Google Shape;104;p48"/>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2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05" name="Google Shape;105;p48"/>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baseline="30000">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0"/>
        <p:cNvGrpSpPr/>
        <p:nvPr/>
      </p:nvGrpSpPr>
      <p:grpSpPr>
        <a:xfrm>
          <a:off x="0" y="0"/>
          <a:ext cx="0" cy="0"/>
          <a:chOff x="0" y="0"/>
          <a:chExt cx="0" cy="0"/>
        </a:xfrm>
      </p:grpSpPr>
      <p:sp>
        <p:nvSpPr>
          <p:cNvPr id="111" name="Google Shape;111;p50"/>
          <p:cNvSpPr txBox="1"/>
          <p:nvPr/>
        </p:nvSpPr>
        <p:spPr>
          <a:xfrm>
            <a:off x="0" y="338137"/>
            <a:ext cx="9144000" cy="347662"/>
          </a:xfrm>
          <a:prstGeom prst="rect">
            <a:avLst/>
          </a:prstGeom>
          <a:gradFill>
            <a:gsLst>
              <a:gs pos="0">
                <a:srgbClr val="333333"/>
              </a:gs>
              <a:gs pos="100000">
                <a:schemeClr val="dk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112" name="Google Shape;112;p50"/>
          <p:cNvSpPr txBox="1"/>
          <p:nvPr/>
        </p:nvSpPr>
        <p:spPr>
          <a:xfrm>
            <a:off x="609600" y="1524000"/>
            <a:ext cx="7924800" cy="2746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200"/>
              <a:buFont typeface="Arial"/>
              <a:buNone/>
            </a:pPr>
            <a:r>
              <a:rPr lang="en-US" sz="1200" b="1" i="0" u="none">
                <a:solidFill>
                  <a:schemeClr val="lt1"/>
                </a:solidFill>
                <a:latin typeface="Arial"/>
                <a:ea typeface="Arial"/>
                <a:cs typeface="Arial"/>
                <a:sym typeface="Arial"/>
              </a:rPr>
              <a:t>Boston University</a:t>
            </a:r>
            <a:r>
              <a:rPr lang="en-US" sz="1200" b="0" i="0" u="none">
                <a:solidFill>
                  <a:schemeClr val="lt1"/>
                </a:solidFill>
                <a:latin typeface="Arial"/>
                <a:ea typeface="Arial"/>
                <a:cs typeface="Arial"/>
                <a:sym typeface="Arial"/>
              </a:rPr>
              <a:t> Slideshow Title Goes Here</a:t>
            </a:r>
            <a:endParaRPr/>
          </a:p>
        </p:txBody>
      </p:sp>
      <p:pic>
        <p:nvPicPr>
          <p:cNvPr id="113" name="Google Shape;113;p50"/>
          <p:cNvPicPr preferRelativeResize="0"/>
          <p:nvPr/>
        </p:nvPicPr>
        <p:blipFill rotWithShape="1">
          <a:blip r:embed="rId3">
            <a:alphaModFix/>
          </a:blip>
          <a:srcRect/>
          <a:stretch/>
        </p:blipFill>
        <p:spPr>
          <a:xfrm>
            <a:off x="609600" y="5867400"/>
            <a:ext cx="2438400" cy="804862"/>
          </a:xfrm>
          <a:prstGeom prst="rect">
            <a:avLst/>
          </a:prstGeom>
          <a:noFill/>
          <a:ln>
            <a:noFill/>
          </a:ln>
        </p:spPr>
      </p:pic>
      <p:cxnSp>
        <p:nvCxnSpPr>
          <p:cNvPr id="114" name="Google Shape;114;p50"/>
          <p:cNvCxnSpPr/>
          <p:nvPr/>
        </p:nvCxnSpPr>
        <p:spPr>
          <a:xfrm>
            <a:off x="0" y="5715000"/>
            <a:ext cx="9144000" cy="0"/>
          </a:xfrm>
          <a:prstGeom prst="straightConnector1">
            <a:avLst/>
          </a:prstGeom>
          <a:noFill/>
          <a:ln w="38100" cap="flat" cmpd="sng">
            <a:solidFill>
              <a:srgbClr val="CF0A2C"/>
            </a:solidFill>
            <a:prstDash val="solid"/>
            <a:miter lim="800000"/>
            <a:headEnd type="none" w="med" len="med"/>
            <a:tailEnd type="none" w="med" len="med"/>
          </a:ln>
        </p:spPr>
      </p:cxnSp>
      <p:pic>
        <p:nvPicPr>
          <p:cNvPr id="115" name="Google Shape;115;p50" descr="standardfooter_sized.jpg"/>
          <p:cNvPicPr preferRelativeResize="0"/>
          <p:nvPr/>
        </p:nvPicPr>
        <p:blipFill rotWithShape="1">
          <a:blip r:embed="rId4">
            <a:alphaModFix/>
          </a:blip>
          <a:srcRect t="93661"/>
          <a:stretch/>
        </p:blipFill>
        <p:spPr>
          <a:xfrm>
            <a:off x="0" y="0"/>
            <a:ext cx="9144000" cy="338137"/>
          </a:xfrm>
          <a:prstGeom prst="rect">
            <a:avLst/>
          </a:prstGeom>
          <a:noFill/>
          <a:ln>
            <a:noFill/>
          </a:ln>
        </p:spPr>
      </p:pic>
      <p:sp>
        <p:nvSpPr>
          <p:cNvPr id="116" name="Google Shape;116;p50"/>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17" name="Google Shape;117;p50"/>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2675B4"/>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8" name="Google Shape;118;p50"/>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2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19" name="Google Shape;119;p50"/>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baseline="30000">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6"/>
        <p:cNvGrpSpPr/>
        <p:nvPr/>
      </p:nvGrpSpPr>
      <p:grpSpPr>
        <a:xfrm>
          <a:off x="0" y="0"/>
          <a:ext cx="0" cy="0"/>
          <a:chOff x="0" y="0"/>
          <a:chExt cx="0" cy="0"/>
        </a:xfrm>
      </p:grpSpPr>
      <p:sp>
        <p:nvSpPr>
          <p:cNvPr id="127" name="Google Shape;127;p52"/>
          <p:cNvSpPr txBox="1"/>
          <p:nvPr/>
        </p:nvSpPr>
        <p:spPr>
          <a:xfrm>
            <a:off x="0" y="338137"/>
            <a:ext cx="9144000" cy="347662"/>
          </a:xfrm>
          <a:prstGeom prst="rect">
            <a:avLst/>
          </a:prstGeom>
          <a:gradFill>
            <a:gsLst>
              <a:gs pos="0">
                <a:srgbClr val="333333"/>
              </a:gs>
              <a:gs pos="100000">
                <a:schemeClr val="dk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128" name="Google Shape;128;p52"/>
          <p:cNvSpPr txBox="1"/>
          <p:nvPr/>
        </p:nvSpPr>
        <p:spPr>
          <a:xfrm>
            <a:off x="609600" y="1524000"/>
            <a:ext cx="7924800" cy="2746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200"/>
              <a:buFont typeface="Arial"/>
              <a:buNone/>
            </a:pPr>
            <a:r>
              <a:rPr lang="en-US" sz="1200" b="1" i="0" u="none">
                <a:solidFill>
                  <a:schemeClr val="lt1"/>
                </a:solidFill>
                <a:latin typeface="Arial"/>
                <a:ea typeface="Arial"/>
                <a:cs typeface="Arial"/>
                <a:sym typeface="Arial"/>
              </a:rPr>
              <a:t>Boston University</a:t>
            </a:r>
            <a:r>
              <a:rPr lang="en-US" sz="1200" b="0" i="0" u="none">
                <a:solidFill>
                  <a:schemeClr val="lt1"/>
                </a:solidFill>
                <a:latin typeface="Arial"/>
                <a:ea typeface="Arial"/>
                <a:cs typeface="Arial"/>
                <a:sym typeface="Arial"/>
              </a:rPr>
              <a:t> Slideshow Title Goes Here</a:t>
            </a:r>
            <a:endParaRPr/>
          </a:p>
        </p:txBody>
      </p:sp>
      <p:pic>
        <p:nvPicPr>
          <p:cNvPr id="129" name="Google Shape;129;p52"/>
          <p:cNvPicPr preferRelativeResize="0"/>
          <p:nvPr/>
        </p:nvPicPr>
        <p:blipFill rotWithShape="1">
          <a:blip r:embed="rId3">
            <a:alphaModFix/>
          </a:blip>
          <a:srcRect/>
          <a:stretch/>
        </p:blipFill>
        <p:spPr>
          <a:xfrm>
            <a:off x="609600" y="5867400"/>
            <a:ext cx="2438400" cy="804862"/>
          </a:xfrm>
          <a:prstGeom prst="rect">
            <a:avLst/>
          </a:prstGeom>
          <a:noFill/>
          <a:ln>
            <a:noFill/>
          </a:ln>
        </p:spPr>
      </p:pic>
      <p:cxnSp>
        <p:nvCxnSpPr>
          <p:cNvPr id="130" name="Google Shape;130;p52"/>
          <p:cNvCxnSpPr/>
          <p:nvPr/>
        </p:nvCxnSpPr>
        <p:spPr>
          <a:xfrm>
            <a:off x="0" y="5715000"/>
            <a:ext cx="9144000" cy="0"/>
          </a:xfrm>
          <a:prstGeom prst="straightConnector1">
            <a:avLst/>
          </a:prstGeom>
          <a:noFill/>
          <a:ln w="38100" cap="flat" cmpd="sng">
            <a:solidFill>
              <a:srgbClr val="CF0A2C"/>
            </a:solidFill>
            <a:prstDash val="solid"/>
            <a:miter lim="800000"/>
            <a:headEnd type="none" w="med" len="med"/>
            <a:tailEnd type="none" w="med" len="med"/>
          </a:ln>
        </p:spPr>
      </p:cxnSp>
      <p:pic>
        <p:nvPicPr>
          <p:cNvPr id="131" name="Google Shape;131;p52" descr="standardfooter_sized.jpg"/>
          <p:cNvPicPr preferRelativeResize="0"/>
          <p:nvPr/>
        </p:nvPicPr>
        <p:blipFill rotWithShape="1">
          <a:blip r:embed="rId4">
            <a:alphaModFix/>
          </a:blip>
          <a:srcRect t="93661"/>
          <a:stretch/>
        </p:blipFill>
        <p:spPr>
          <a:xfrm>
            <a:off x="0" y="0"/>
            <a:ext cx="9144000" cy="338137"/>
          </a:xfrm>
          <a:prstGeom prst="rect">
            <a:avLst/>
          </a:prstGeom>
          <a:noFill/>
          <a:ln>
            <a:noFill/>
          </a:ln>
        </p:spPr>
      </p:pic>
      <p:sp>
        <p:nvSpPr>
          <p:cNvPr id="132" name="Google Shape;132;p52"/>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33" name="Google Shape;133;p52"/>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2675B4"/>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4" name="Google Shape;134;p52"/>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2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35" name="Google Shape;135;p52"/>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baseline="30000">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integration.samhsa.gov/clinical-practice/sbirt"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drug_interactions"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hyperlink" Target="https://doi.org/10.1093/cid/cit427" TargetMode="External"/><Relationship Id="rId4" Type="http://schemas.openxmlformats.org/officeDocument/2006/relationships/hyperlink" Target="https://americanaddictioncenters.org/health-complications-addiction/substance-abuse-hiv-aid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
          <p:cNvSpPr txBox="1">
            <a:spLocks noGrp="1"/>
          </p:cNvSpPr>
          <p:nvPr>
            <p:ph type="ctrTitle"/>
          </p:nvPr>
        </p:nvSpPr>
        <p:spPr>
          <a:xfrm>
            <a:off x="685800" y="1600200"/>
            <a:ext cx="7772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4000"/>
              <a:buFont typeface="Arial"/>
              <a:buNone/>
            </a:pPr>
            <a:r>
              <a:rPr lang="es-US" sz="4000" b="0" i="0" u="none" dirty="0">
                <a:solidFill>
                  <a:schemeClr val="lt1"/>
                </a:solidFill>
                <a:latin typeface="Arial"/>
                <a:ea typeface="Arial"/>
                <a:cs typeface="Arial"/>
                <a:sym typeface="Arial"/>
              </a:rPr>
              <a:t>El VIH y el consumo </a:t>
            </a:r>
            <a:br>
              <a:rPr lang="es-US" sz="4000" b="0" i="0" u="none" dirty="0">
                <a:solidFill>
                  <a:schemeClr val="lt1"/>
                </a:solidFill>
                <a:latin typeface="Arial"/>
                <a:ea typeface="Arial"/>
                <a:cs typeface="Arial"/>
                <a:sym typeface="Arial"/>
              </a:rPr>
            </a:br>
            <a:r>
              <a:rPr lang="es-US" sz="4000" b="0" i="0" u="none" dirty="0">
                <a:solidFill>
                  <a:schemeClr val="lt1"/>
                </a:solidFill>
                <a:latin typeface="Arial"/>
                <a:ea typeface="Arial"/>
                <a:cs typeface="Arial"/>
                <a:sym typeface="Arial"/>
              </a:rPr>
              <a:t>de sustancias</a:t>
            </a:r>
            <a:br>
              <a:rPr lang="es-US" sz="4000" b="0" i="0" u="none" dirty="0">
                <a:solidFill>
                  <a:schemeClr val="lt1"/>
                </a:solidFill>
                <a:latin typeface="Arial"/>
                <a:ea typeface="Arial"/>
                <a:cs typeface="Arial"/>
                <a:sym typeface="Arial"/>
              </a:rPr>
            </a:br>
            <a:endParaRPr lang="es-US" sz="4000" b="0" i="0" u="none" dirty="0">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0"/>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s-US" sz="2800" b="1" i="0" u="none">
                <a:solidFill>
                  <a:schemeClr val="dk1"/>
                </a:solidFill>
                <a:latin typeface="Arial"/>
                <a:ea typeface="Arial"/>
                <a:cs typeface="Arial"/>
                <a:sym typeface="Arial"/>
              </a:rPr>
              <a:t>Definiciones</a:t>
            </a:r>
          </a:p>
        </p:txBody>
      </p:sp>
      <p:sp>
        <p:nvSpPr>
          <p:cNvPr id="211" name="Google Shape;211;p10"/>
          <p:cNvSpPr txBox="1">
            <a:spLocks noGrp="1"/>
          </p:cNvSpPr>
          <p:nvPr>
            <p:ph type="body" idx="1"/>
          </p:nvPr>
        </p:nvSpPr>
        <p:spPr>
          <a:xfrm>
            <a:off x="609600" y="1227082"/>
            <a:ext cx="7924800" cy="4038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C00000"/>
              </a:buClr>
              <a:buSzPts val="2300"/>
              <a:buFont typeface="Noto Sans Symbols"/>
              <a:buChar char="▪"/>
            </a:pPr>
            <a:r>
              <a:rPr lang="es-US" sz="2200" b="1" i="0" u="none" dirty="0">
                <a:solidFill>
                  <a:schemeClr val="dk1"/>
                </a:solidFill>
                <a:latin typeface="Arial"/>
                <a:ea typeface="Arial"/>
                <a:cs typeface="Arial"/>
                <a:sym typeface="Arial"/>
              </a:rPr>
              <a:t>Consumo de sustancias: </a:t>
            </a:r>
            <a:r>
              <a:rPr lang="es-US" sz="2200" b="0" i="0" u="none" dirty="0">
                <a:solidFill>
                  <a:schemeClr val="dk1"/>
                </a:solidFill>
                <a:latin typeface="Arial"/>
                <a:ea typeface="Arial"/>
                <a:cs typeface="Arial"/>
                <a:sym typeface="Arial"/>
              </a:rPr>
              <a:t>tomar o consumir dosis bajas de una sustancia, como alcohol o medicamentos recetados, por lo que los efectos negativos son poco frecuentes o menores.</a:t>
            </a:r>
          </a:p>
          <a:p>
            <a:pPr marL="342900" marR="0" lvl="0" indent="-342900" algn="l" rtl="0">
              <a:lnSpc>
                <a:spcPct val="100000"/>
              </a:lnSpc>
              <a:spcBef>
                <a:spcPts val="460"/>
              </a:spcBef>
              <a:spcAft>
                <a:spcPts val="0"/>
              </a:spcAft>
              <a:buClr>
                <a:srgbClr val="C00000"/>
              </a:buClr>
              <a:buSzPts val="2300"/>
              <a:buFont typeface="Noto Sans Symbols"/>
              <a:buChar char="▪"/>
            </a:pPr>
            <a:r>
              <a:rPr lang="es-US" sz="2200" b="1" i="0" u="none" dirty="0">
                <a:solidFill>
                  <a:schemeClr val="dk1"/>
                </a:solidFill>
                <a:latin typeface="Arial"/>
                <a:ea typeface="Arial"/>
                <a:cs typeface="Arial"/>
                <a:sym typeface="Arial"/>
              </a:rPr>
              <a:t>Uso indebido/abuso de sustancias: </a:t>
            </a:r>
            <a:r>
              <a:rPr lang="es-US" sz="2200" b="0" i="0" u="none" dirty="0">
                <a:solidFill>
                  <a:schemeClr val="dk1"/>
                </a:solidFill>
                <a:latin typeface="Arial"/>
                <a:ea typeface="Arial"/>
                <a:cs typeface="Arial"/>
                <a:sym typeface="Arial"/>
              </a:rPr>
              <a:t>el consumo excesivo de una sustancia, como drogas o alcohol, que da lugar </a:t>
            </a:r>
            <a:br>
              <a:rPr lang="es-US" sz="2200" b="0" i="0" u="none" dirty="0">
                <a:solidFill>
                  <a:schemeClr val="dk1"/>
                </a:solidFill>
                <a:latin typeface="Arial"/>
                <a:ea typeface="Arial"/>
                <a:cs typeface="Arial"/>
                <a:sym typeface="Arial"/>
              </a:rPr>
            </a:br>
            <a:r>
              <a:rPr lang="es-US" sz="2200" b="0" i="0" u="none" dirty="0">
                <a:solidFill>
                  <a:schemeClr val="dk1"/>
                </a:solidFill>
                <a:latin typeface="Arial"/>
                <a:ea typeface="Arial"/>
                <a:cs typeface="Arial"/>
                <a:sym typeface="Arial"/>
              </a:rPr>
              <a:t>a alteraciones clínicas y funcionales.</a:t>
            </a:r>
          </a:p>
          <a:p>
            <a:pPr marL="342900" marR="0" lvl="0" indent="-342900" algn="l" rtl="0">
              <a:lnSpc>
                <a:spcPct val="100000"/>
              </a:lnSpc>
              <a:spcBef>
                <a:spcPts val="460"/>
              </a:spcBef>
              <a:spcAft>
                <a:spcPts val="0"/>
              </a:spcAft>
              <a:buClr>
                <a:srgbClr val="C00000"/>
              </a:buClr>
              <a:buSzPts val="2300"/>
              <a:buFont typeface="Noto Sans Symbols"/>
              <a:buChar char="▪"/>
            </a:pPr>
            <a:r>
              <a:rPr lang="es-US" sz="2200" b="1" i="0" u="none" dirty="0">
                <a:solidFill>
                  <a:schemeClr val="dk1"/>
                </a:solidFill>
                <a:latin typeface="Arial"/>
                <a:ea typeface="Arial"/>
                <a:cs typeface="Arial"/>
                <a:sym typeface="Arial"/>
              </a:rPr>
              <a:t>Trastorno por el consumo de sustancias (SUD): </a:t>
            </a:r>
            <a:br>
              <a:rPr lang="es-US" sz="2200" b="1" i="0" u="none" dirty="0">
                <a:solidFill>
                  <a:schemeClr val="dk1"/>
                </a:solidFill>
                <a:latin typeface="Arial"/>
                <a:ea typeface="Arial"/>
                <a:cs typeface="Arial"/>
                <a:sym typeface="Arial"/>
              </a:rPr>
            </a:br>
            <a:r>
              <a:rPr lang="es-US" sz="2200" b="0" i="0" u="none" dirty="0">
                <a:solidFill>
                  <a:schemeClr val="dk1"/>
                </a:solidFill>
                <a:latin typeface="Arial"/>
                <a:ea typeface="Arial"/>
                <a:cs typeface="Arial"/>
                <a:sym typeface="Arial"/>
              </a:rPr>
              <a:t>un término de diagnóstico que se refiere al consumo recurrente de alcohol u otras drogas (AOD) que causa </a:t>
            </a:r>
            <a:br>
              <a:rPr lang="es-US" sz="2200" b="0" i="0" u="none" dirty="0">
                <a:solidFill>
                  <a:schemeClr val="dk1"/>
                </a:solidFill>
                <a:latin typeface="Arial"/>
                <a:ea typeface="Arial"/>
                <a:cs typeface="Arial"/>
                <a:sym typeface="Arial"/>
              </a:rPr>
            </a:br>
            <a:r>
              <a:rPr lang="es-US" sz="2200" b="0" i="0" u="none" dirty="0">
                <a:solidFill>
                  <a:schemeClr val="dk1"/>
                </a:solidFill>
                <a:latin typeface="Arial"/>
                <a:ea typeface="Arial"/>
                <a:cs typeface="Arial"/>
                <a:sym typeface="Arial"/>
              </a:rPr>
              <a:t>una discapacidad de “importancia clínica y funcional” </a:t>
            </a:r>
            <a:br>
              <a:rPr lang="es-US" sz="2200" b="0" i="0" u="none" dirty="0">
                <a:solidFill>
                  <a:schemeClr val="dk1"/>
                </a:solidFill>
                <a:latin typeface="Arial"/>
                <a:ea typeface="Arial"/>
                <a:cs typeface="Arial"/>
                <a:sym typeface="Arial"/>
              </a:rPr>
            </a:br>
            <a:r>
              <a:rPr lang="es-US" sz="2200" b="0" i="0" u="none" dirty="0">
                <a:solidFill>
                  <a:schemeClr val="dk1"/>
                </a:solidFill>
                <a:latin typeface="Arial"/>
                <a:ea typeface="Arial"/>
                <a:cs typeface="Arial"/>
                <a:sym typeface="Arial"/>
              </a:rPr>
              <a:t>(p. ej., en el trabajo, la escuela, el hogar, la salud).</a:t>
            </a:r>
          </a:p>
          <a:p>
            <a:pPr marL="342900" marR="0" lvl="0" indent="-196850" algn="l" rtl="0">
              <a:spcBef>
                <a:spcPts val="460"/>
              </a:spcBef>
              <a:spcAft>
                <a:spcPts val="0"/>
              </a:spcAft>
              <a:buClr>
                <a:srgbClr val="2675B4"/>
              </a:buClr>
              <a:buSzPts val="2300"/>
              <a:buFont typeface="Noto Sans Symbols"/>
              <a:buNone/>
            </a:pPr>
            <a:endParaRPr sz="2300" b="0" i="0" u="none" dirty="0">
              <a:solidFill>
                <a:schemeClr val="dk1"/>
              </a:solidFill>
              <a:latin typeface="Arial"/>
              <a:ea typeface="Arial"/>
              <a:cs typeface="Arial"/>
              <a:sym typeface="Arial"/>
            </a:endParaRPr>
          </a:p>
        </p:txBody>
      </p:sp>
      <p:sp>
        <p:nvSpPr>
          <p:cNvPr id="212" name="Google Shape;212;p10"/>
          <p:cNvSpPr txBox="1"/>
          <p:nvPr/>
        </p:nvSpPr>
        <p:spPr>
          <a:xfrm>
            <a:off x="304800" y="381000"/>
            <a:ext cx="3380096"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Arial"/>
              <a:buNone/>
            </a:pPr>
            <a:r>
              <a:rPr lang="es-US" sz="1400" b="0" i="0" u="none" dirty="0">
                <a:solidFill>
                  <a:schemeClr val="lt1"/>
                </a:solidFill>
                <a:latin typeface="Arial"/>
                <a:ea typeface="Arial"/>
                <a:cs typeface="Arial"/>
                <a:sym typeface="Arial"/>
              </a:rPr>
              <a:t>El VIH y el consumo de sustancias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4" name="Imagen 3">
            <a:extLst>
              <a:ext uri="{FF2B5EF4-FFF2-40B4-BE49-F238E27FC236}">
                <a16:creationId xmlns:a16="http://schemas.microsoft.com/office/drawing/2014/main" id="{A8B1A43B-10E0-40AF-AD36-F6A2F6066DF9}"/>
              </a:ext>
            </a:extLst>
          </p:cNvPr>
          <p:cNvPicPr>
            <a:picLocks noChangeAspect="1"/>
          </p:cNvPicPr>
          <p:nvPr/>
        </p:nvPicPr>
        <p:blipFill>
          <a:blip r:embed="rId3"/>
          <a:stretch>
            <a:fillRect/>
          </a:stretch>
        </p:blipFill>
        <p:spPr>
          <a:xfrm>
            <a:off x="1674307" y="1411704"/>
            <a:ext cx="5795386" cy="4256808"/>
          </a:xfrm>
          <a:prstGeom prst="rect">
            <a:avLst/>
          </a:prstGeom>
        </p:spPr>
      </p:pic>
      <p:sp>
        <p:nvSpPr>
          <p:cNvPr id="219" name="Google Shape;219;p11"/>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s-US" sz="2800" b="1" i="0" u="none" dirty="0">
                <a:solidFill>
                  <a:schemeClr val="dk1"/>
                </a:solidFill>
                <a:latin typeface="Arial"/>
                <a:ea typeface="Arial"/>
                <a:cs typeface="Arial"/>
                <a:sym typeface="Arial"/>
              </a:rPr>
              <a:t>Datos epidemiológicos</a:t>
            </a:r>
            <a:br>
              <a:rPr lang="es-US" sz="2800" b="0" i="0" u="none" dirty="0">
                <a:solidFill>
                  <a:schemeClr val="dk1"/>
                </a:solidFill>
                <a:latin typeface="Arial"/>
                <a:ea typeface="Arial"/>
                <a:cs typeface="Arial"/>
                <a:sym typeface="Arial"/>
              </a:rPr>
            </a:br>
            <a:r>
              <a:rPr lang="es-US" sz="2300" b="0" i="0" u="none" dirty="0">
                <a:solidFill>
                  <a:schemeClr val="dk1"/>
                </a:solidFill>
                <a:latin typeface="Arial"/>
                <a:ea typeface="Arial"/>
                <a:cs typeface="Arial"/>
                <a:sym typeface="Arial"/>
              </a:rPr>
              <a:t>1,2 millones de </a:t>
            </a:r>
            <a:r>
              <a:rPr lang="es-US" sz="2300" dirty="0"/>
              <a:t>personas</a:t>
            </a:r>
            <a:r>
              <a:rPr lang="es-US" sz="2300" b="0" i="0" u="none" dirty="0">
                <a:solidFill>
                  <a:schemeClr val="dk1"/>
                </a:solidFill>
                <a:latin typeface="Arial"/>
                <a:ea typeface="Arial"/>
                <a:cs typeface="Arial"/>
                <a:sym typeface="Arial"/>
              </a:rPr>
              <a:t> con VIH en los Estados Unidos</a:t>
            </a:r>
          </a:p>
        </p:txBody>
      </p:sp>
      <p:sp>
        <p:nvSpPr>
          <p:cNvPr id="220" name="Google Shape;220;p11"/>
          <p:cNvSpPr txBox="1"/>
          <p:nvPr/>
        </p:nvSpPr>
        <p:spPr>
          <a:xfrm>
            <a:off x="304800" y="381000"/>
            <a:ext cx="3393743" cy="3079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Arial"/>
              <a:buNone/>
            </a:pPr>
            <a:r>
              <a:rPr lang="es-US" sz="1400" b="0" i="0" u="none" dirty="0">
                <a:solidFill>
                  <a:schemeClr val="lt1"/>
                </a:solidFill>
                <a:latin typeface="Arial"/>
                <a:ea typeface="Arial"/>
                <a:cs typeface="Arial"/>
                <a:sym typeface="Arial"/>
              </a:rPr>
              <a:t>El VIH y el consumo de sustancias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7" name="Google Shape;227;p12"/>
          <p:cNvSpPr txBox="1"/>
          <p:nvPr/>
        </p:nvSpPr>
        <p:spPr>
          <a:xfrm>
            <a:off x="304800" y="381001"/>
            <a:ext cx="3093493"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Arial"/>
              <a:buNone/>
            </a:pPr>
            <a:r>
              <a:rPr lang="es-US" sz="1400" b="0" i="0" u="none" dirty="0">
                <a:solidFill>
                  <a:schemeClr val="lt1"/>
                </a:solidFill>
                <a:latin typeface="Arial"/>
                <a:ea typeface="Arial"/>
                <a:cs typeface="Arial"/>
                <a:sym typeface="Arial"/>
              </a:rPr>
              <a:t>El VIH y el consumo de sustancias</a:t>
            </a:r>
          </a:p>
        </p:txBody>
      </p:sp>
      <p:pic>
        <p:nvPicPr>
          <p:cNvPr id="4" name="Imagen 3">
            <a:extLst>
              <a:ext uri="{FF2B5EF4-FFF2-40B4-BE49-F238E27FC236}">
                <a16:creationId xmlns:a16="http://schemas.microsoft.com/office/drawing/2014/main" id="{A7C223EF-CBBA-4479-9EF5-8E443788952F}"/>
              </a:ext>
            </a:extLst>
          </p:cNvPr>
          <p:cNvPicPr>
            <a:picLocks noChangeAspect="1"/>
          </p:cNvPicPr>
          <p:nvPr/>
        </p:nvPicPr>
        <p:blipFill>
          <a:blip r:embed="rId3"/>
          <a:stretch>
            <a:fillRect/>
          </a:stretch>
        </p:blipFill>
        <p:spPr>
          <a:xfrm>
            <a:off x="2216443" y="725369"/>
            <a:ext cx="4711113" cy="493395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3"/>
          <p:cNvSpPr txBox="1">
            <a:spLocks noGrp="1"/>
          </p:cNvSpPr>
          <p:nvPr>
            <p:ph type="title"/>
          </p:nvPr>
        </p:nvSpPr>
        <p:spPr>
          <a:xfrm>
            <a:off x="609600" y="990600"/>
            <a:ext cx="7924800" cy="685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s-US" sz="2800" b="1" i="0" u="none">
                <a:solidFill>
                  <a:schemeClr val="dk1"/>
                </a:solidFill>
                <a:latin typeface="Arial"/>
                <a:ea typeface="Arial"/>
                <a:cs typeface="Arial"/>
                <a:sym typeface="Arial"/>
              </a:rPr>
              <a:t>Sustancias</a:t>
            </a:r>
          </a:p>
        </p:txBody>
      </p:sp>
      <p:sp>
        <p:nvSpPr>
          <p:cNvPr id="234" name="Google Shape;234;p13"/>
          <p:cNvSpPr txBox="1">
            <a:spLocks noGrp="1"/>
          </p:cNvSpPr>
          <p:nvPr>
            <p:ph type="body" idx="1"/>
          </p:nvPr>
        </p:nvSpPr>
        <p:spPr>
          <a:xfrm>
            <a:off x="609600" y="1981200"/>
            <a:ext cx="7924800" cy="3886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50000"/>
              </a:lnSpc>
              <a:spcBef>
                <a:spcPts val="0"/>
              </a:spcBef>
              <a:spcAft>
                <a:spcPts val="0"/>
              </a:spcAft>
              <a:buClr>
                <a:srgbClr val="C00000"/>
              </a:buClr>
              <a:buSzPts val="2400"/>
              <a:buFont typeface="Noto Sans Symbols"/>
              <a:buChar char="▪"/>
            </a:pPr>
            <a:r>
              <a:rPr lang="es-US" sz="2400" b="0" i="0" u="none">
                <a:solidFill>
                  <a:schemeClr val="dk1"/>
                </a:solidFill>
                <a:latin typeface="Arial"/>
                <a:ea typeface="Arial"/>
                <a:cs typeface="Arial"/>
                <a:sym typeface="Arial"/>
              </a:rPr>
              <a:t>Alcohol</a:t>
            </a:r>
          </a:p>
          <a:p>
            <a:pPr marL="342900" marR="0" lvl="0" indent="-342900" algn="l" rtl="0">
              <a:lnSpc>
                <a:spcPct val="150000"/>
              </a:lnSpc>
              <a:spcBef>
                <a:spcPts val="480"/>
              </a:spcBef>
              <a:spcAft>
                <a:spcPts val="0"/>
              </a:spcAft>
              <a:buClr>
                <a:srgbClr val="C00000"/>
              </a:buClr>
              <a:buSzPts val="2400"/>
              <a:buFont typeface="Noto Sans Symbols"/>
              <a:buChar char="▪"/>
            </a:pPr>
            <a:r>
              <a:rPr lang="es-US" sz="2400" b="0" i="0" u="none">
                <a:solidFill>
                  <a:schemeClr val="dk1"/>
                </a:solidFill>
                <a:latin typeface="Arial"/>
                <a:ea typeface="Arial"/>
                <a:cs typeface="Arial"/>
                <a:sym typeface="Arial"/>
              </a:rPr>
              <a:t>Tabaquismo</a:t>
            </a:r>
          </a:p>
          <a:p>
            <a:pPr marL="342900" marR="0" lvl="0" indent="-342900" algn="l" rtl="0">
              <a:lnSpc>
                <a:spcPct val="150000"/>
              </a:lnSpc>
              <a:spcBef>
                <a:spcPts val="480"/>
              </a:spcBef>
              <a:spcAft>
                <a:spcPts val="0"/>
              </a:spcAft>
              <a:buClr>
                <a:srgbClr val="C00000"/>
              </a:buClr>
              <a:buSzPts val="2400"/>
              <a:buFont typeface="Noto Sans Symbols"/>
              <a:buChar char="▪"/>
            </a:pPr>
            <a:r>
              <a:rPr lang="es-US" sz="2400" b="0" i="0" u="none">
                <a:solidFill>
                  <a:schemeClr val="dk1"/>
                </a:solidFill>
                <a:latin typeface="Arial"/>
                <a:ea typeface="Arial"/>
                <a:cs typeface="Arial"/>
                <a:sym typeface="Arial"/>
              </a:rPr>
              <a:t>Drogas ilícitas</a:t>
            </a:r>
          </a:p>
          <a:p>
            <a:pPr marL="342900" marR="0" lvl="0" indent="-342900" algn="l" rtl="0">
              <a:lnSpc>
                <a:spcPct val="150000"/>
              </a:lnSpc>
              <a:spcBef>
                <a:spcPts val="480"/>
              </a:spcBef>
              <a:spcAft>
                <a:spcPts val="0"/>
              </a:spcAft>
              <a:buClr>
                <a:srgbClr val="C00000"/>
              </a:buClr>
              <a:buSzPts val="2400"/>
              <a:buFont typeface="Noto Sans Symbols"/>
              <a:buChar char="▪"/>
            </a:pPr>
            <a:r>
              <a:rPr lang="es-US" sz="2400" b="0" i="0" u="none">
                <a:solidFill>
                  <a:schemeClr val="dk1"/>
                </a:solidFill>
                <a:latin typeface="Arial"/>
                <a:ea typeface="Arial"/>
                <a:cs typeface="Arial"/>
                <a:sym typeface="Arial"/>
              </a:rPr>
              <a:t>Opioides y opiáceos</a:t>
            </a:r>
          </a:p>
        </p:txBody>
      </p:sp>
      <p:sp>
        <p:nvSpPr>
          <p:cNvPr id="235" name="Google Shape;235;p13"/>
          <p:cNvSpPr txBox="1"/>
          <p:nvPr/>
        </p:nvSpPr>
        <p:spPr>
          <a:xfrm>
            <a:off x="304800" y="381001"/>
            <a:ext cx="3366448" cy="304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Arial"/>
              <a:buNone/>
            </a:pPr>
            <a:r>
              <a:rPr lang="es-US" sz="1400" b="0" i="0" u="none" dirty="0">
                <a:solidFill>
                  <a:schemeClr val="lt1"/>
                </a:solidFill>
                <a:latin typeface="Arial"/>
                <a:ea typeface="Arial"/>
                <a:cs typeface="Arial"/>
                <a:sym typeface="Arial"/>
              </a:rPr>
              <a:t>El VIH y el consumo de sustancias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4"/>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s-US" sz="2800" b="1" i="0" u="none">
                <a:solidFill>
                  <a:schemeClr val="dk1"/>
                </a:solidFill>
                <a:latin typeface="Arial"/>
                <a:ea typeface="Arial"/>
                <a:cs typeface="Arial"/>
                <a:sym typeface="Arial"/>
              </a:rPr>
              <a:t>El alcohol y el VIH</a:t>
            </a:r>
          </a:p>
        </p:txBody>
      </p:sp>
      <p:sp>
        <p:nvSpPr>
          <p:cNvPr id="241" name="Google Shape;241;p14"/>
          <p:cNvSpPr txBox="1">
            <a:spLocks noGrp="1"/>
          </p:cNvSpPr>
          <p:nvPr>
            <p:ph type="body" idx="1"/>
          </p:nvPr>
        </p:nvSpPr>
        <p:spPr>
          <a:xfrm>
            <a:off x="587375" y="1600200"/>
            <a:ext cx="7886700" cy="4114800"/>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90000"/>
              </a:lnSpc>
              <a:spcBef>
                <a:spcPts val="0"/>
              </a:spcBef>
              <a:spcAft>
                <a:spcPts val="0"/>
              </a:spcAft>
              <a:buClr>
                <a:srgbClr val="C00000"/>
              </a:buClr>
              <a:buSzPts val="2200"/>
              <a:buFont typeface="Noto Sans Symbols"/>
              <a:buChar char="▪"/>
            </a:pPr>
            <a:r>
              <a:rPr lang="es-US" sz="2200" b="0" i="0" u="none" dirty="0">
                <a:solidFill>
                  <a:schemeClr val="dk1"/>
                </a:solidFill>
                <a:latin typeface="Arial"/>
                <a:ea typeface="Arial"/>
                <a:cs typeface="Arial"/>
                <a:sym typeface="Arial"/>
              </a:rPr>
              <a:t>Debilita el sistema inmunitario</a:t>
            </a:r>
          </a:p>
          <a:p>
            <a:pPr marL="342900" marR="0" lvl="0" indent="-342900" algn="l" rtl="0">
              <a:lnSpc>
                <a:spcPct val="90000"/>
              </a:lnSpc>
              <a:spcBef>
                <a:spcPts val="440"/>
              </a:spcBef>
              <a:spcAft>
                <a:spcPts val="0"/>
              </a:spcAft>
              <a:buClr>
                <a:srgbClr val="C00000"/>
              </a:buClr>
              <a:buSzPts val="2200"/>
              <a:buFont typeface="Noto Sans Symbols"/>
              <a:buChar char="▪"/>
            </a:pPr>
            <a:r>
              <a:rPr lang="es-US" sz="2200" b="0" i="0" u="none" dirty="0">
                <a:solidFill>
                  <a:schemeClr val="dk1"/>
                </a:solidFill>
                <a:latin typeface="Arial"/>
                <a:ea typeface="Arial"/>
                <a:cs typeface="Arial"/>
                <a:sym typeface="Arial"/>
              </a:rPr>
              <a:t>Beber en exceso puede perjudicar el juicio y conducir </a:t>
            </a:r>
            <a:br>
              <a:rPr lang="es-US" sz="2200" b="0" i="0" u="none" dirty="0">
                <a:solidFill>
                  <a:schemeClr val="dk1"/>
                </a:solidFill>
                <a:latin typeface="Arial"/>
                <a:ea typeface="Arial"/>
                <a:cs typeface="Arial"/>
                <a:sym typeface="Arial"/>
              </a:rPr>
            </a:br>
            <a:r>
              <a:rPr lang="es-US" sz="2200" b="0" i="0" u="none" dirty="0">
                <a:solidFill>
                  <a:schemeClr val="dk1"/>
                </a:solidFill>
                <a:latin typeface="Arial"/>
                <a:ea typeface="Arial"/>
                <a:cs typeface="Arial"/>
                <a:sym typeface="Arial"/>
              </a:rPr>
              <a:t>a un mayor comportamiento de riesgo sexual</a:t>
            </a:r>
          </a:p>
          <a:p>
            <a:pPr marL="342900" marR="0" lvl="0" indent="-342900" algn="l" rtl="0">
              <a:lnSpc>
                <a:spcPct val="90000"/>
              </a:lnSpc>
              <a:spcBef>
                <a:spcPts val="440"/>
              </a:spcBef>
              <a:spcAft>
                <a:spcPts val="0"/>
              </a:spcAft>
              <a:buClr>
                <a:srgbClr val="C00000"/>
              </a:buClr>
              <a:buSzPts val="2200"/>
              <a:buFont typeface="Noto Sans Symbols"/>
              <a:buChar char="▪"/>
            </a:pPr>
            <a:r>
              <a:rPr lang="es-US" sz="2200" b="0" i="0" u="none" dirty="0">
                <a:solidFill>
                  <a:schemeClr val="dk1"/>
                </a:solidFill>
                <a:latin typeface="Arial"/>
                <a:ea typeface="Arial"/>
                <a:cs typeface="Arial"/>
                <a:sym typeface="Arial"/>
              </a:rPr>
              <a:t>Disminuye la efectividad de la terapia antirretroviral</a:t>
            </a:r>
          </a:p>
          <a:p>
            <a:pPr marL="342900" marR="0" lvl="0" indent="-342900" algn="l" rtl="0">
              <a:lnSpc>
                <a:spcPct val="90000"/>
              </a:lnSpc>
              <a:spcBef>
                <a:spcPts val="440"/>
              </a:spcBef>
              <a:spcAft>
                <a:spcPts val="0"/>
              </a:spcAft>
              <a:buClr>
                <a:srgbClr val="C00000"/>
              </a:buClr>
              <a:buSzPts val="2200"/>
              <a:buFont typeface="Noto Sans Symbols"/>
              <a:buChar char="▪"/>
            </a:pPr>
            <a:r>
              <a:rPr lang="es-US" sz="2200" b="0" i="0" u="none" dirty="0">
                <a:solidFill>
                  <a:schemeClr val="dk1"/>
                </a:solidFill>
                <a:latin typeface="Arial"/>
                <a:ea typeface="Arial"/>
                <a:cs typeface="Arial"/>
                <a:sym typeface="Arial"/>
              </a:rPr>
              <a:t>Oportunidad para que ocurra la replicación viral</a:t>
            </a:r>
          </a:p>
          <a:p>
            <a:pPr marL="342900" marR="0" lvl="0" indent="-342900" algn="l" rtl="0">
              <a:lnSpc>
                <a:spcPct val="90000"/>
              </a:lnSpc>
              <a:spcBef>
                <a:spcPts val="440"/>
              </a:spcBef>
              <a:spcAft>
                <a:spcPts val="0"/>
              </a:spcAft>
              <a:buClr>
                <a:srgbClr val="C00000"/>
              </a:buClr>
              <a:buSzPts val="2200"/>
              <a:buFont typeface="Noto Sans Symbols"/>
              <a:buChar char="▪"/>
            </a:pPr>
            <a:r>
              <a:rPr lang="es-US" sz="2200" b="0" i="0" u="none" dirty="0">
                <a:solidFill>
                  <a:schemeClr val="dk1"/>
                </a:solidFill>
                <a:latin typeface="Arial"/>
                <a:ea typeface="Arial"/>
                <a:cs typeface="Arial"/>
                <a:sym typeface="Arial"/>
              </a:rPr>
              <a:t>Incumplimiento del tratamiento</a:t>
            </a:r>
          </a:p>
          <a:p>
            <a:pPr marL="342900" marR="0" lvl="0" indent="-342900" algn="l" rtl="0">
              <a:lnSpc>
                <a:spcPct val="90000"/>
              </a:lnSpc>
              <a:spcBef>
                <a:spcPts val="440"/>
              </a:spcBef>
              <a:spcAft>
                <a:spcPts val="0"/>
              </a:spcAft>
              <a:buClr>
                <a:srgbClr val="C00000"/>
              </a:buClr>
              <a:buSzPts val="2200"/>
              <a:buFont typeface="Noto Sans Symbols"/>
              <a:buChar char="▪"/>
            </a:pPr>
            <a:r>
              <a:rPr lang="es-US" sz="2200" b="0" i="0" u="none" dirty="0">
                <a:solidFill>
                  <a:schemeClr val="dk1"/>
                </a:solidFill>
                <a:latin typeface="Arial"/>
                <a:ea typeface="Arial"/>
                <a:cs typeface="Arial"/>
                <a:sym typeface="Arial"/>
              </a:rPr>
              <a:t>Aumento del virus</a:t>
            </a:r>
          </a:p>
          <a:p>
            <a:pPr marL="342900" marR="0" lvl="0" indent="-342900" algn="l" rtl="0">
              <a:lnSpc>
                <a:spcPct val="90000"/>
              </a:lnSpc>
              <a:spcBef>
                <a:spcPts val="440"/>
              </a:spcBef>
              <a:spcAft>
                <a:spcPts val="0"/>
              </a:spcAft>
              <a:buClr>
                <a:srgbClr val="C00000"/>
              </a:buClr>
              <a:buSzPts val="2200"/>
              <a:buFont typeface="Noto Sans Symbols"/>
              <a:buChar char="▪"/>
            </a:pPr>
            <a:r>
              <a:rPr lang="es-US" sz="2200" b="0" i="0" u="none" dirty="0">
                <a:solidFill>
                  <a:schemeClr val="dk1"/>
                </a:solidFill>
                <a:latin typeface="Arial"/>
                <a:ea typeface="Arial"/>
                <a:cs typeface="Arial"/>
                <a:sym typeface="Arial"/>
              </a:rPr>
              <a:t>Omisión de citas médicas</a:t>
            </a:r>
          </a:p>
          <a:p>
            <a:pPr marL="342900" marR="0" lvl="0" indent="-342900" algn="l" rtl="0">
              <a:lnSpc>
                <a:spcPct val="90000"/>
              </a:lnSpc>
              <a:spcBef>
                <a:spcPts val="440"/>
              </a:spcBef>
              <a:spcAft>
                <a:spcPts val="0"/>
              </a:spcAft>
              <a:buClr>
                <a:srgbClr val="C00000"/>
              </a:buClr>
              <a:buSzPts val="2200"/>
              <a:buFont typeface="Noto Sans Symbols"/>
              <a:buChar char="▪"/>
            </a:pPr>
            <a:r>
              <a:rPr lang="es-US" sz="2200" b="0" i="0" u="none" dirty="0">
                <a:solidFill>
                  <a:schemeClr val="dk1"/>
                </a:solidFill>
                <a:latin typeface="Arial"/>
                <a:ea typeface="Arial"/>
                <a:cs typeface="Arial"/>
                <a:sym typeface="Arial"/>
              </a:rPr>
              <a:t>Daño hepático</a:t>
            </a:r>
          </a:p>
          <a:p>
            <a:pPr marL="342900" marR="0" lvl="0" indent="-342900" algn="l" rtl="0">
              <a:lnSpc>
                <a:spcPct val="90000"/>
              </a:lnSpc>
              <a:spcBef>
                <a:spcPts val="440"/>
              </a:spcBef>
              <a:spcAft>
                <a:spcPts val="0"/>
              </a:spcAft>
              <a:buClr>
                <a:srgbClr val="C00000"/>
              </a:buClr>
              <a:buSzPts val="2200"/>
              <a:buFont typeface="Noto Sans Symbols"/>
              <a:buChar char="▪"/>
            </a:pPr>
            <a:r>
              <a:rPr lang="es-US" sz="2200" b="0" i="0" u="none" dirty="0">
                <a:solidFill>
                  <a:schemeClr val="dk1"/>
                </a:solidFill>
                <a:latin typeface="Arial"/>
                <a:ea typeface="Arial"/>
                <a:cs typeface="Arial"/>
                <a:sym typeface="Arial"/>
              </a:rPr>
              <a:t>Hepatitis C</a:t>
            </a:r>
          </a:p>
          <a:p>
            <a:pPr marL="342900" marR="0" lvl="0" indent="-342900" algn="l" rtl="0">
              <a:lnSpc>
                <a:spcPct val="90000"/>
              </a:lnSpc>
              <a:spcBef>
                <a:spcPts val="440"/>
              </a:spcBef>
              <a:spcAft>
                <a:spcPts val="0"/>
              </a:spcAft>
              <a:buClr>
                <a:srgbClr val="C00000"/>
              </a:buClr>
              <a:buSzPts val="2200"/>
              <a:buFont typeface="Noto Sans Symbols"/>
              <a:buChar char="▪"/>
            </a:pPr>
            <a:r>
              <a:rPr lang="es-US" sz="2200" b="0" i="0" u="none" dirty="0">
                <a:solidFill>
                  <a:schemeClr val="dk1"/>
                </a:solidFill>
                <a:latin typeface="Arial"/>
                <a:ea typeface="Arial"/>
                <a:cs typeface="Arial"/>
                <a:sym typeface="Arial"/>
              </a:rPr>
              <a:t>Determina si tratar el VIH o tratar el hígado</a:t>
            </a:r>
          </a:p>
        </p:txBody>
      </p:sp>
      <p:sp>
        <p:nvSpPr>
          <p:cNvPr id="242" name="Google Shape;242;p14"/>
          <p:cNvSpPr txBox="1"/>
          <p:nvPr/>
        </p:nvSpPr>
        <p:spPr>
          <a:xfrm>
            <a:off x="304800" y="381001"/>
            <a:ext cx="3134436"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Arial"/>
              <a:buNone/>
            </a:pPr>
            <a:r>
              <a:rPr lang="es-US" sz="1400" b="0" i="0" u="none" dirty="0">
                <a:solidFill>
                  <a:schemeClr val="lt1"/>
                </a:solidFill>
                <a:latin typeface="Arial"/>
                <a:ea typeface="Arial"/>
                <a:cs typeface="Arial"/>
                <a:sym typeface="Arial"/>
              </a:rPr>
              <a:t>El VIH y el consumo de sustancias</a:t>
            </a:r>
          </a:p>
        </p:txBody>
      </p:sp>
      <p:pic>
        <p:nvPicPr>
          <p:cNvPr id="243" name="Google Shape;243;p14"/>
          <p:cNvPicPr preferRelativeResize="0"/>
          <p:nvPr/>
        </p:nvPicPr>
        <p:blipFill rotWithShape="1">
          <a:blip r:embed="rId3">
            <a:alphaModFix/>
          </a:blip>
          <a:srcRect/>
          <a:stretch/>
        </p:blipFill>
        <p:spPr>
          <a:xfrm>
            <a:off x="5638800" y="3429000"/>
            <a:ext cx="3352800" cy="1676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5"/>
          <p:cNvSpPr txBox="1">
            <a:spLocks noGrp="1"/>
          </p:cNvSpPr>
          <p:nvPr>
            <p:ph type="title"/>
          </p:nvPr>
        </p:nvSpPr>
        <p:spPr>
          <a:xfrm>
            <a:off x="487362" y="990600"/>
            <a:ext cx="3844925" cy="771525"/>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Clr>
                <a:schemeClr val="dk1"/>
              </a:buClr>
              <a:buSzPts val="2800"/>
              <a:buFont typeface="Arial"/>
              <a:buNone/>
            </a:pPr>
            <a:r>
              <a:rPr lang="es-US" sz="2800" b="1" i="0" u="none">
                <a:solidFill>
                  <a:schemeClr val="dk1"/>
                </a:solidFill>
                <a:latin typeface="Arial"/>
                <a:ea typeface="Arial"/>
                <a:cs typeface="Arial"/>
                <a:sym typeface="Arial"/>
              </a:rPr>
              <a:t>El tabaquismo y el VIH</a:t>
            </a:r>
          </a:p>
        </p:txBody>
      </p:sp>
      <p:sp>
        <p:nvSpPr>
          <p:cNvPr id="250" name="Google Shape;250;p15"/>
          <p:cNvSpPr txBox="1">
            <a:spLocks noGrp="1"/>
          </p:cNvSpPr>
          <p:nvPr>
            <p:ph type="body" idx="1"/>
          </p:nvPr>
        </p:nvSpPr>
        <p:spPr>
          <a:xfrm>
            <a:off x="422275" y="1762125"/>
            <a:ext cx="3910012" cy="3543300"/>
          </a:xfrm>
          <a:prstGeom prst="rect">
            <a:avLst/>
          </a:prstGeom>
          <a:noFill/>
          <a:ln>
            <a:noFill/>
          </a:ln>
        </p:spPr>
        <p:txBody>
          <a:bodyPr spcFirstLastPara="1" wrap="square" lIns="91425" tIns="45700" rIns="91425" bIns="45700" anchor="t" anchorCtr="0">
            <a:normAutofit lnSpcReduction="10000"/>
          </a:bodyPr>
          <a:lstStyle/>
          <a:p>
            <a:pPr marL="342900" marR="0" lvl="0" indent="-342900" algn="l" rtl="0">
              <a:lnSpc>
                <a:spcPct val="90000"/>
              </a:lnSpc>
              <a:spcBef>
                <a:spcPts val="0"/>
              </a:spcBef>
              <a:spcAft>
                <a:spcPts val="0"/>
              </a:spcAft>
              <a:buClr>
                <a:srgbClr val="C00000"/>
              </a:buClr>
              <a:buSzPts val="2200"/>
              <a:buFont typeface="Noto Sans Symbols"/>
              <a:buChar char="▪"/>
            </a:pPr>
            <a:r>
              <a:rPr lang="es-US" sz="2200" b="0" i="0" u="none" dirty="0">
                <a:solidFill>
                  <a:schemeClr val="dk1"/>
                </a:solidFill>
                <a:latin typeface="Arial"/>
                <a:ea typeface="Arial"/>
                <a:cs typeface="Arial"/>
                <a:sym typeface="Arial"/>
              </a:rPr>
              <a:t>La tasa de tabaquismo </a:t>
            </a:r>
            <a:br>
              <a:rPr lang="es-US" sz="2200" b="0" i="0" u="none" dirty="0">
                <a:solidFill>
                  <a:schemeClr val="dk1"/>
                </a:solidFill>
                <a:latin typeface="Arial"/>
                <a:ea typeface="Arial"/>
                <a:cs typeface="Arial"/>
                <a:sym typeface="Arial"/>
              </a:rPr>
            </a:br>
            <a:r>
              <a:rPr lang="es-US" sz="2200" b="0" i="0" u="none" dirty="0">
                <a:solidFill>
                  <a:schemeClr val="dk1"/>
                </a:solidFill>
                <a:latin typeface="Arial"/>
                <a:ea typeface="Arial"/>
                <a:cs typeface="Arial"/>
                <a:sym typeface="Arial"/>
              </a:rPr>
              <a:t>es entre dos y tres veces mayor en una persona </a:t>
            </a:r>
            <a:br>
              <a:rPr lang="es-US" sz="2200" b="0" i="0" u="none" dirty="0">
                <a:solidFill>
                  <a:schemeClr val="dk1"/>
                </a:solidFill>
                <a:latin typeface="Arial"/>
                <a:ea typeface="Arial"/>
                <a:cs typeface="Arial"/>
                <a:sym typeface="Arial"/>
              </a:rPr>
            </a:br>
            <a:r>
              <a:rPr lang="es-US" sz="2200" b="0" i="0" u="none" dirty="0">
                <a:solidFill>
                  <a:schemeClr val="dk1"/>
                </a:solidFill>
                <a:latin typeface="Arial"/>
                <a:ea typeface="Arial"/>
                <a:cs typeface="Arial"/>
                <a:sym typeface="Arial"/>
              </a:rPr>
              <a:t>con VIH.</a:t>
            </a:r>
          </a:p>
          <a:p>
            <a:pPr marL="342900" marR="0" lvl="0" indent="-342900" algn="l" rtl="0">
              <a:lnSpc>
                <a:spcPct val="90000"/>
              </a:lnSpc>
              <a:spcBef>
                <a:spcPts val="440"/>
              </a:spcBef>
              <a:spcAft>
                <a:spcPts val="0"/>
              </a:spcAft>
              <a:buClr>
                <a:srgbClr val="C00000"/>
              </a:buClr>
              <a:buSzPts val="2200"/>
              <a:buFont typeface="Noto Sans Symbols"/>
              <a:buChar char="▪"/>
            </a:pPr>
            <a:r>
              <a:rPr lang="es-US" sz="2200" b="0" i="0" u="none" dirty="0">
                <a:solidFill>
                  <a:schemeClr val="dk1"/>
                </a:solidFill>
                <a:latin typeface="Arial"/>
                <a:ea typeface="Arial"/>
                <a:cs typeface="Arial"/>
                <a:sym typeface="Arial"/>
              </a:rPr>
              <a:t>Enfermedad cardíaca</a:t>
            </a:r>
          </a:p>
          <a:p>
            <a:pPr marL="342900" marR="0" lvl="0" indent="-342900" algn="l" rtl="0">
              <a:lnSpc>
                <a:spcPct val="90000"/>
              </a:lnSpc>
              <a:spcBef>
                <a:spcPts val="440"/>
              </a:spcBef>
              <a:spcAft>
                <a:spcPts val="0"/>
              </a:spcAft>
              <a:buClr>
                <a:srgbClr val="C00000"/>
              </a:buClr>
              <a:buSzPts val="2200"/>
              <a:buFont typeface="Noto Sans Symbols"/>
              <a:buChar char="▪"/>
            </a:pPr>
            <a:r>
              <a:rPr lang="es-US" sz="2200" b="0" i="0" u="none" dirty="0">
                <a:solidFill>
                  <a:schemeClr val="dk1"/>
                </a:solidFill>
                <a:latin typeface="Arial"/>
                <a:ea typeface="Arial"/>
                <a:cs typeface="Arial"/>
                <a:sym typeface="Arial"/>
              </a:rPr>
              <a:t>Osteoporosis</a:t>
            </a:r>
          </a:p>
          <a:p>
            <a:pPr marL="342900" marR="0" lvl="0" indent="-342900" algn="l" rtl="0">
              <a:lnSpc>
                <a:spcPct val="90000"/>
              </a:lnSpc>
              <a:spcBef>
                <a:spcPts val="440"/>
              </a:spcBef>
              <a:spcAft>
                <a:spcPts val="0"/>
              </a:spcAft>
              <a:buClr>
                <a:srgbClr val="C00000"/>
              </a:buClr>
              <a:buSzPts val="2200"/>
              <a:buFont typeface="Noto Sans Symbols"/>
              <a:buChar char="▪"/>
            </a:pPr>
            <a:r>
              <a:rPr lang="es-US" sz="2200" b="0" i="0" u="none" dirty="0">
                <a:solidFill>
                  <a:schemeClr val="dk1"/>
                </a:solidFill>
                <a:latin typeface="Arial"/>
                <a:ea typeface="Arial"/>
                <a:cs typeface="Arial"/>
                <a:sym typeface="Arial"/>
              </a:rPr>
              <a:t>Derrame cerebral</a:t>
            </a:r>
          </a:p>
          <a:p>
            <a:pPr marL="342900" marR="0" lvl="0" indent="-342900" algn="l" rtl="0">
              <a:lnSpc>
                <a:spcPct val="90000"/>
              </a:lnSpc>
              <a:spcBef>
                <a:spcPts val="440"/>
              </a:spcBef>
              <a:spcAft>
                <a:spcPts val="0"/>
              </a:spcAft>
              <a:buClr>
                <a:srgbClr val="C00000"/>
              </a:buClr>
              <a:buSzPts val="2200"/>
              <a:buFont typeface="Noto Sans Symbols"/>
              <a:buChar char="▪"/>
            </a:pPr>
            <a:r>
              <a:rPr lang="es-US" sz="2200" b="0" i="0" u="none" dirty="0">
                <a:solidFill>
                  <a:schemeClr val="dk1"/>
                </a:solidFill>
                <a:latin typeface="Arial"/>
                <a:ea typeface="Arial"/>
                <a:cs typeface="Arial"/>
                <a:sym typeface="Arial"/>
              </a:rPr>
              <a:t>Cáncer</a:t>
            </a:r>
          </a:p>
          <a:p>
            <a:pPr marL="342900" marR="0" lvl="0" indent="-342900" algn="l" rtl="0">
              <a:lnSpc>
                <a:spcPct val="90000"/>
              </a:lnSpc>
              <a:spcBef>
                <a:spcPts val="440"/>
              </a:spcBef>
              <a:spcAft>
                <a:spcPts val="0"/>
              </a:spcAft>
              <a:buClr>
                <a:srgbClr val="C00000"/>
              </a:buClr>
              <a:buSzPts val="2200"/>
              <a:buFont typeface="Noto Sans Symbols"/>
              <a:buChar char="▪"/>
            </a:pPr>
            <a:r>
              <a:rPr lang="es-US" sz="2200" b="0" i="0" u="none" dirty="0">
                <a:solidFill>
                  <a:schemeClr val="dk1"/>
                </a:solidFill>
                <a:latin typeface="Arial"/>
                <a:ea typeface="Arial"/>
                <a:cs typeface="Arial"/>
                <a:sym typeface="Arial"/>
              </a:rPr>
              <a:t>Dejar de fumar puede salvar la vida de una persona con VIH.</a:t>
            </a:r>
          </a:p>
          <a:p>
            <a:pPr marL="342900" marR="0" lvl="0" indent="-203200" algn="l" rtl="0">
              <a:lnSpc>
                <a:spcPct val="90000"/>
              </a:lnSpc>
              <a:spcBef>
                <a:spcPts val="440"/>
              </a:spcBef>
              <a:spcAft>
                <a:spcPts val="0"/>
              </a:spcAft>
              <a:buClr>
                <a:srgbClr val="2675B4"/>
              </a:buClr>
              <a:buSzPts val="2200"/>
              <a:buFont typeface="Noto Sans Symbols"/>
              <a:buNone/>
            </a:pPr>
            <a:endParaRPr sz="2200" b="0" i="0" u="none" dirty="0">
              <a:solidFill>
                <a:schemeClr val="dk1"/>
              </a:solidFill>
              <a:latin typeface="Arial"/>
              <a:ea typeface="Arial"/>
              <a:cs typeface="Arial"/>
              <a:sym typeface="Arial"/>
            </a:endParaRPr>
          </a:p>
          <a:p>
            <a:pPr marL="342900" marR="0" lvl="0" indent="-203200" algn="l" rtl="0">
              <a:spcBef>
                <a:spcPts val="440"/>
              </a:spcBef>
              <a:spcAft>
                <a:spcPts val="0"/>
              </a:spcAft>
              <a:buClr>
                <a:srgbClr val="2675B4"/>
              </a:buClr>
              <a:buSzPts val="2200"/>
              <a:buFont typeface="Noto Sans Symbols"/>
              <a:buNone/>
            </a:pPr>
            <a:endParaRPr sz="2200" b="0" i="0" u="none" dirty="0">
              <a:solidFill>
                <a:schemeClr val="dk1"/>
              </a:solidFill>
              <a:latin typeface="Arial"/>
              <a:ea typeface="Arial"/>
              <a:cs typeface="Arial"/>
              <a:sym typeface="Arial"/>
            </a:endParaRPr>
          </a:p>
        </p:txBody>
      </p:sp>
      <p:sp>
        <p:nvSpPr>
          <p:cNvPr id="252" name="Google Shape;252;p15"/>
          <p:cNvSpPr txBox="1"/>
          <p:nvPr/>
        </p:nvSpPr>
        <p:spPr>
          <a:xfrm>
            <a:off x="4648200" y="5715000"/>
            <a:ext cx="3627437" cy="3381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600"/>
              <a:buFont typeface="Arial"/>
              <a:buNone/>
            </a:pPr>
            <a:r>
              <a:rPr lang="es-US" sz="1600" b="0" i="0" u="none">
                <a:solidFill>
                  <a:schemeClr val="dk1"/>
                </a:solidFill>
                <a:latin typeface="Arial"/>
                <a:ea typeface="Arial"/>
                <a:cs typeface="Arial"/>
                <a:sym typeface="Arial"/>
              </a:rPr>
              <a:t>Fuente: americanaddictionscenter.org</a:t>
            </a:r>
          </a:p>
        </p:txBody>
      </p:sp>
      <p:sp>
        <p:nvSpPr>
          <p:cNvPr id="253" name="Google Shape;253;p15"/>
          <p:cNvSpPr txBox="1"/>
          <p:nvPr/>
        </p:nvSpPr>
        <p:spPr>
          <a:xfrm>
            <a:off x="304800" y="381000"/>
            <a:ext cx="3216322"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Arial"/>
              <a:buNone/>
            </a:pPr>
            <a:r>
              <a:rPr lang="es-US" sz="1400" b="0" i="0" u="none" dirty="0">
                <a:solidFill>
                  <a:schemeClr val="lt1"/>
                </a:solidFill>
                <a:latin typeface="Arial"/>
                <a:ea typeface="Arial"/>
                <a:cs typeface="Arial"/>
                <a:sym typeface="Arial"/>
              </a:rPr>
              <a:t>El VIH y el consumo de sustancias</a:t>
            </a:r>
          </a:p>
        </p:txBody>
      </p:sp>
      <p:pic>
        <p:nvPicPr>
          <p:cNvPr id="3" name="Imagen 2">
            <a:extLst>
              <a:ext uri="{FF2B5EF4-FFF2-40B4-BE49-F238E27FC236}">
                <a16:creationId xmlns:a16="http://schemas.microsoft.com/office/drawing/2014/main" id="{D334FDCB-FCDE-4613-A4C0-95FC319A41B7}"/>
              </a:ext>
            </a:extLst>
          </p:cNvPr>
          <p:cNvPicPr>
            <a:picLocks noChangeAspect="1"/>
          </p:cNvPicPr>
          <p:nvPr/>
        </p:nvPicPr>
        <p:blipFill>
          <a:blip r:embed="rId3"/>
          <a:stretch>
            <a:fillRect/>
          </a:stretch>
        </p:blipFill>
        <p:spPr>
          <a:xfrm>
            <a:off x="4511458" y="990600"/>
            <a:ext cx="4353350" cy="445437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6"/>
          <p:cNvSpPr txBox="1">
            <a:spLocks noGrp="1"/>
          </p:cNvSpPr>
          <p:nvPr>
            <p:ph type="title"/>
          </p:nvPr>
        </p:nvSpPr>
        <p:spPr>
          <a:xfrm>
            <a:off x="419100" y="950912"/>
            <a:ext cx="4767049" cy="9144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800"/>
              <a:buFont typeface="Arial"/>
              <a:buNone/>
            </a:pPr>
            <a:r>
              <a:rPr lang="es-US" sz="2800" b="1" i="0" u="none" dirty="0">
                <a:solidFill>
                  <a:schemeClr val="dk1"/>
                </a:solidFill>
                <a:latin typeface="Arial"/>
                <a:ea typeface="Arial"/>
                <a:cs typeface="Arial"/>
                <a:sym typeface="Arial"/>
              </a:rPr>
              <a:t>Las drogas ilícitas y el VIH</a:t>
            </a:r>
          </a:p>
        </p:txBody>
      </p:sp>
      <p:sp>
        <p:nvSpPr>
          <p:cNvPr id="260" name="Google Shape;260;p16"/>
          <p:cNvSpPr txBox="1">
            <a:spLocks noGrp="1"/>
          </p:cNvSpPr>
          <p:nvPr>
            <p:ph type="body" idx="1"/>
          </p:nvPr>
        </p:nvSpPr>
        <p:spPr>
          <a:xfrm>
            <a:off x="336550" y="1524000"/>
            <a:ext cx="8350250" cy="4114800"/>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90000"/>
              </a:lnSpc>
              <a:spcBef>
                <a:spcPts val="0"/>
              </a:spcBef>
              <a:spcAft>
                <a:spcPts val="0"/>
              </a:spcAft>
              <a:buClr>
                <a:srgbClr val="C00000"/>
              </a:buClr>
              <a:buSzPts val="2200"/>
              <a:buFont typeface="Noto Sans Symbols"/>
              <a:buChar char="▪"/>
            </a:pPr>
            <a:r>
              <a:rPr lang="es-US" sz="2200" b="0" i="0" u="none" dirty="0">
                <a:solidFill>
                  <a:schemeClr val="dk1"/>
                </a:solidFill>
                <a:latin typeface="Arial"/>
                <a:ea typeface="Arial"/>
                <a:cs typeface="Arial"/>
                <a:sym typeface="Arial"/>
              </a:rPr>
              <a:t>Metanfetaminas</a:t>
            </a:r>
          </a:p>
          <a:p>
            <a:pPr marL="342900" marR="0" lvl="0" indent="-342900" algn="l" rtl="0">
              <a:lnSpc>
                <a:spcPct val="90000"/>
              </a:lnSpc>
              <a:spcBef>
                <a:spcPts val="440"/>
              </a:spcBef>
              <a:spcAft>
                <a:spcPts val="0"/>
              </a:spcAft>
              <a:buClr>
                <a:srgbClr val="C00000"/>
              </a:buClr>
              <a:buSzPts val="2200"/>
              <a:buFont typeface="Noto Sans Symbols"/>
              <a:buChar char="▪"/>
            </a:pPr>
            <a:r>
              <a:rPr lang="es-US" sz="2200" b="0" i="0" u="none" dirty="0">
                <a:solidFill>
                  <a:schemeClr val="dk1"/>
                </a:solidFill>
                <a:latin typeface="Arial"/>
                <a:ea typeface="Arial"/>
                <a:cs typeface="Arial"/>
                <a:sym typeface="Arial"/>
              </a:rPr>
              <a:t>Cocaína</a:t>
            </a:r>
          </a:p>
          <a:p>
            <a:pPr marL="342900" marR="0" lvl="0" indent="-342900" algn="l" rtl="0">
              <a:lnSpc>
                <a:spcPct val="90000"/>
              </a:lnSpc>
              <a:spcBef>
                <a:spcPts val="440"/>
              </a:spcBef>
              <a:spcAft>
                <a:spcPts val="0"/>
              </a:spcAft>
              <a:buClr>
                <a:srgbClr val="C00000"/>
              </a:buClr>
              <a:buSzPts val="2200"/>
              <a:buFont typeface="Noto Sans Symbols"/>
              <a:buChar char="▪"/>
            </a:pPr>
            <a:r>
              <a:rPr lang="es-US" sz="2200" b="0" i="0" u="none" dirty="0">
                <a:solidFill>
                  <a:schemeClr val="dk1"/>
                </a:solidFill>
                <a:latin typeface="Arial"/>
                <a:ea typeface="Arial"/>
                <a:cs typeface="Arial"/>
                <a:sym typeface="Arial"/>
              </a:rPr>
              <a:t>Marihuana (en algunos estados) </a:t>
            </a:r>
          </a:p>
          <a:p>
            <a:pPr marL="342900" marR="0" lvl="0" indent="-342900" algn="l" rtl="0">
              <a:lnSpc>
                <a:spcPct val="90000"/>
              </a:lnSpc>
              <a:spcBef>
                <a:spcPts val="440"/>
              </a:spcBef>
              <a:spcAft>
                <a:spcPts val="0"/>
              </a:spcAft>
              <a:buClr>
                <a:srgbClr val="2675B4"/>
              </a:buClr>
              <a:buSzPts val="2200"/>
              <a:buFont typeface="Noto Sans Symbols"/>
              <a:buNone/>
            </a:pPr>
            <a:endParaRPr sz="2200" b="0" i="0" u="none" dirty="0">
              <a:solidFill>
                <a:schemeClr val="dk1"/>
              </a:solidFill>
              <a:latin typeface="Arial"/>
              <a:ea typeface="Arial"/>
              <a:cs typeface="Arial"/>
              <a:sym typeface="Arial"/>
            </a:endParaRPr>
          </a:p>
          <a:p>
            <a:pPr marL="342900" marR="0" lvl="0" indent="-342900" algn="l" rtl="0">
              <a:lnSpc>
                <a:spcPct val="90000"/>
              </a:lnSpc>
              <a:spcBef>
                <a:spcPts val="440"/>
              </a:spcBef>
              <a:spcAft>
                <a:spcPts val="0"/>
              </a:spcAft>
              <a:buClr>
                <a:srgbClr val="2675B4"/>
              </a:buClr>
              <a:buSzPts val="2200"/>
              <a:buFont typeface="Noto Sans Symbols"/>
              <a:buNone/>
            </a:pPr>
            <a:r>
              <a:rPr lang="es-US" sz="2200" b="0" i="0" u="none" dirty="0">
                <a:solidFill>
                  <a:schemeClr val="dk1"/>
                </a:solidFill>
                <a:latin typeface="Arial"/>
                <a:ea typeface="Arial"/>
                <a:cs typeface="Arial"/>
                <a:sym typeface="Arial"/>
              </a:rPr>
              <a:t>Efectos negativos</a:t>
            </a:r>
          </a:p>
          <a:p>
            <a:pPr marL="342900" marR="0" lvl="0" indent="-342900" algn="l" rtl="0">
              <a:lnSpc>
                <a:spcPct val="90000"/>
              </a:lnSpc>
              <a:spcBef>
                <a:spcPts val="400"/>
              </a:spcBef>
              <a:spcAft>
                <a:spcPts val="0"/>
              </a:spcAft>
              <a:buClr>
                <a:srgbClr val="C00000"/>
              </a:buClr>
              <a:buSzPts val="2000"/>
              <a:buFont typeface="Noto Sans Symbols"/>
              <a:buChar char="▪"/>
            </a:pPr>
            <a:r>
              <a:rPr lang="es-US" sz="2000" b="0" i="0" u="none" dirty="0">
                <a:solidFill>
                  <a:schemeClr val="dk1"/>
                </a:solidFill>
                <a:latin typeface="Arial"/>
                <a:ea typeface="Arial"/>
                <a:cs typeface="Arial"/>
                <a:sym typeface="Arial"/>
              </a:rPr>
              <a:t>Incumplimiento del tratamiento y de las citas médicas</a:t>
            </a:r>
          </a:p>
          <a:p>
            <a:pPr marL="342900" marR="0" lvl="0" indent="-342900" algn="l" rtl="0">
              <a:lnSpc>
                <a:spcPct val="90000"/>
              </a:lnSpc>
              <a:spcBef>
                <a:spcPts val="400"/>
              </a:spcBef>
              <a:spcAft>
                <a:spcPts val="0"/>
              </a:spcAft>
              <a:buClr>
                <a:srgbClr val="C00000"/>
              </a:buClr>
              <a:buSzPts val="2000"/>
              <a:buFont typeface="Noto Sans Symbols"/>
              <a:buChar char="▪"/>
            </a:pPr>
            <a:r>
              <a:rPr lang="es-US" sz="2000" b="0" i="0" u="none" dirty="0">
                <a:solidFill>
                  <a:schemeClr val="dk1"/>
                </a:solidFill>
                <a:latin typeface="Arial"/>
                <a:ea typeface="Arial"/>
                <a:cs typeface="Arial"/>
                <a:sym typeface="Arial"/>
              </a:rPr>
              <a:t>Resultados virales deficientes</a:t>
            </a:r>
          </a:p>
          <a:p>
            <a:pPr marL="342900" marR="0" lvl="0" indent="-342900" algn="l" rtl="0">
              <a:lnSpc>
                <a:spcPct val="90000"/>
              </a:lnSpc>
              <a:spcBef>
                <a:spcPts val="400"/>
              </a:spcBef>
              <a:spcAft>
                <a:spcPts val="0"/>
              </a:spcAft>
              <a:buClr>
                <a:srgbClr val="C00000"/>
              </a:buClr>
              <a:buSzPts val="2000"/>
              <a:buFont typeface="Noto Sans Symbols"/>
              <a:buChar char="▪"/>
            </a:pPr>
            <a:r>
              <a:rPr lang="es-US" sz="2000" b="0" i="0" u="none" dirty="0">
                <a:solidFill>
                  <a:schemeClr val="dk1"/>
                </a:solidFill>
                <a:latin typeface="Arial"/>
                <a:ea typeface="Arial"/>
                <a:cs typeface="Arial"/>
                <a:sym typeface="Arial"/>
              </a:rPr>
              <a:t>Falta de apoyos sociales</a:t>
            </a:r>
          </a:p>
          <a:p>
            <a:pPr marL="342900" marR="0" lvl="0" indent="-342900" algn="l" rtl="0">
              <a:lnSpc>
                <a:spcPct val="90000"/>
              </a:lnSpc>
              <a:spcBef>
                <a:spcPts val="400"/>
              </a:spcBef>
              <a:spcAft>
                <a:spcPts val="0"/>
              </a:spcAft>
              <a:buClr>
                <a:srgbClr val="C00000"/>
              </a:buClr>
              <a:buSzPts val="2000"/>
              <a:buFont typeface="Noto Sans Symbols"/>
              <a:buChar char="▪"/>
            </a:pPr>
            <a:r>
              <a:rPr lang="es-US" sz="2000" b="0" i="0" u="none" dirty="0">
                <a:solidFill>
                  <a:schemeClr val="dk1"/>
                </a:solidFill>
                <a:latin typeface="Arial"/>
                <a:ea typeface="Arial"/>
                <a:cs typeface="Arial"/>
                <a:sym typeface="Arial"/>
              </a:rPr>
              <a:t>Elecciones de comportamiento arriesgado</a:t>
            </a:r>
          </a:p>
          <a:p>
            <a:pPr marL="342900" marR="0" lvl="0" indent="-342900" algn="l" rtl="0">
              <a:lnSpc>
                <a:spcPct val="90000"/>
              </a:lnSpc>
              <a:spcBef>
                <a:spcPts val="400"/>
              </a:spcBef>
              <a:spcAft>
                <a:spcPts val="0"/>
              </a:spcAft>
              <a:buClr>
                <a:srgbClr val="C00000"/>
              </a:buClr>
              <a:buSzPts val="2000"/>
              <a:buFont typeface="Noto Sans Symbols"/>
              <a:buChar char="▪"/>
            </a:pPr>
            <a:r>
              <a:rPr lang="es-US" sz="2000" b="0" i="0" u="none" dirty="0">
                <a:solidFill>
                  <a:schemeClr val="dk1"/>
                </a:solidFill>
                <a:latin typeface="Arial"/>
                <a:ea typeface="Arial"/>
                <a:cs typeface="Arial"/>
                <a:sym typeface="Arial"/>
              </a:rPr>
              <a:t>Posibles efectos secundarios de los medicamentos</a:t>
            </a:r>
          </a:p>
          <a:p>
            <a:pPr marL="742950" marR="0" lvl="1" indent="-285750" algn="l" rtl="0">
              <a:lnSpc>
                <a:spcPct val="90000"/>
              </a:lnSpc>
              <a:spcBef>
                <a:spcPts val="360"/>
              </a:spcBef>
              <a:spcAft>
                <a:spcPts val="0"/>
              </a:spcAft>
              <a:buClr>
                <a:srgbClr val="C00000"/>
              </a:buClr>
              <a:buSzPts val="1800"/>
              <a:buFont typeface="Noto Sans Symbols"/>
              <a:buChar char="▪"/>
            </a:pPr>
            <a:r>
              <a:rPr lang="es-US" sz="1800" b="0" i="0" u="none" strike="noStrike" cap="none" dirty="0">
                <a:solidFill>
                  <a:schemeClr val="dk1"/>
                </a:solidFill>
                <a:latin typeface="Arial"/>
                <a:ea typeface="Arial"/>
                <a:cs typeface="Arial"/>
                <a:sym typeface="Arial"/>
              </a:rPr>
              <a:t>Las drogas ilícitas permanecen más tiempo en la sangre </a:t>
            </a:r>
            <a:br>
              <a:rPr lang="es-US" sz="1800" b="0" i="0" u="none" strike="noStrike" cap="none" dirty="0">
                <a:solidFill>
                  <a:schemeClr val="dk1"/>
                </a:solidFill>
                <a:latin typeface="Arial"/>
                <a:ea typeface="Arial"/>
                <a:cs typeface="Arial"/>
                <a:sym typeface="Arial"/>
              </a:rPr>
            </a:br>
            <a:r>
              <a:rPr lang="es-US" sz="1800" b="0" i="0" u="none" strike="noStrike" cap="none" dirty="0">
                <a:solidFill>
                  <a:schemeClr val="dk1"/>
                </a:solidFill>
                <a:latin typeface="Arial"/>
                <a:ea typeface="Arial"/>
                <a:cs typeface="Arial"/>
                <a:sym typeface="Arial"/>
              </a:rPr>
              <a:t>y son más tóxicas </a:t>
            </a:r>
          </a:p>
        </p:txBody>
      </p:sp>
      <p:sp>
        <p:nvSpPr>
          <p:cNvPr id="261" name="Google Shape;261;p16"/>
          <p:cNvSpPr txBox="1"/>
          <p:nvPr/>
        </p:nvSpPr>
        <p:spPr>
          <a:xfrm>
            <a:off x="304800" y="381000"/>
            <a:ext cx="3025254"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Arial"/>
              <a:buNone/>
            </a:pPr>
            <a:r>
              <a:rPr lang="es-US" sz="1400" b="0" i="0" u="none" dirty="0">
                <a:solidFill>
                  <a:schemeClr val="lt1"/>
                </a:solidFill>
                <a:latin typeface="Arial"/>
                <a:ea typeface="Arial"/>
                <a:cs typeface="Arial"/>
                <a:sym typeface="Arial"/>
              </a:rPr>
              <a:t>El VIH y el consumo de sustancias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17"/>
          <p:cNvSpPr txBox="1">
            <a:spLocks noGrp="1"/>
          </p:cNvSpPr>
          <p:nvPr>
            <p:ph type="title"/>
          </p:nvPr>
        </p:nvSpPr>
        <p:spPr>
          <a:xfrm>
            <a:off x="457200" y="835025"/>
            <a:ext cx="6515100" cy="7429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000"/>
              <a:buFont typeface="Arial"/>
              <a:buNone/>
            </a:pPr>
            <a:r>
              <a:rPr lang="es-US" sz="3000" b="1" i="0" u="none">
                <a:solidFill>
                  <a:schemeClr val="dk1"/>
                </a:solidFill>
                <a:latin typeface="Arial"/>
                <a:ea typeface="Arial"/>
                <a:cs typeface="Arial"/>
                <a:sym typeface="Arial"/>
              </a:rPr>
              <a:t>¿Qué son los opioides? </a:t>
            </a:r>
          </a:p>
        </p:txBody>
      </p:sp>
      <p:sp>
        <p:nvSpPr>
          <p:cNvPr id="268" name="Google Shape;268;p17"/>
          <p:cNvSpPr txBox="1">
            <a:spLocks noGrp="1"/>
          </p:cNvSpPr>
          <p:nvPr>
            <p:ph type="body" idx="1"/>
          </p:nvPr>
        </p:nvSpPr>
        <p:spPr>
          <a:xfrm>
            <a:off x="685800" y="1600200"/>
            <a:ext cx="7924800" cy="428625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rgbClr val="C00000"/>
              </a:buClr>
              <a:buSzPts val="2400"/>
              <a:buFont typeface="Noto Sans Symbols"/>
              <a:buChar char="▪"/>
            </a:pPr>
            <a:r>
              <a:rPr lang="es-US" sz="2300" b="0" i="0" u="none" dirty="0">
                <a:solidFill>
                  <a:schemeClr val="dk1"/>
                </a:solidFill>
                <a:latin typeface="Arial"/>
                <a:ea typeface="Arial"/>
                <a:cs typeface="Arial"/>
                <a:sym typeface="Arial"/>
              </a:rPr>
              <a:t>Opiáceo: derivado de la amapola</a:t>
            </a:r>
          </a:p>
          <a:p>
            <a:pPr marL="742950" lvl="1" indent="-285750" algn="l" rtl="0">
              <a:lnSpc>
                <a:spcPct val="90000"/>
              </a:lnSpc>
              <a:spcBef>
                <a:spcPts val="480"/>
              </a:spcBef>
              <a:spcAft>
                <a:spcPts val="0"/>
              </a:spcAft>
              <a:buClr>
                <a:srgbClr val="C00000"/>
              </a:buClr>
              <a:buSzPts val="2400"/>
              <a:buFont typeface="Noto Sans Symbols"/>
              <a:buChar char="▪"/>
            </a:pPr>
            <a:r>
              <a:rPr lang="es-US" sz="2300" b="0" i="0" u="none" dirty="0">
                <a:solidFill>
                  <a:schemeClr val="dk1"/>
                </a:solidFill>
                <a:latin typeface="Arial"/>
                <a:ea typeface="Arial"/>
                <a:cs typeface="Arial"/>
                <a:sym typeface="Arial"/>
              </a:rPr>
              <a:t>Morfina</a:t>
            </a:r>
          </a:p>
          <a:p>
            <a:pPr marL="742950" lvl="1" indent="-285750" algn="l" rtl="0">
              <a:lnSpc>
                <a:spcPct val="90000"/>
              </a:lnSpc>
              <a:spcBef>
                <a:spcPts val="480"/>
              </a:spcBef>
              <a:spcAft>
                <a:spcPts val="0"/>
              </a:spcAft>
              <a:buClr>
                <a:srgbClr val="C00000"/>
              </a:buClr>
              <a:buSzPts val="2400"/>
              <a:buFont typeface="Noto Sans Symbols"/>
              <a:buChar char="▪"/>
            </a:pPr>
            <a:r>
              <a:rPr lang="es-US" sz="2300" b="0" i="0" u="none" dirty="0">
                <a:solidFill>
                  <a:schemeClr val="dk1"/>
                </a:solidFill>
                <a:latin typeface="Arial"/>
                <a:ea typeface="Arial"/>
                <a:cs typeface="Arial"/>
                <a:sym typeface="Arial"/>
              </a:rPr>
              <a:t>Codeína</a:t>
            </a:r>
          </a:p>
          <a:p>
            <a:pPr marL="342900" lvl="0" indent="-342900" algn="l" rtl="0">
              <a:lnSpc>
                <a:spcPct val="90000"/>
              </a:lnSpc>
              <a:spcBef>
                <a:spcPts val="480"/>
              </a:spcBef>
              <a:spcAft>
                <a:spcPts val="0"/>
              </a:spcAft>
              <a:buClr>
                <a:srgbClr val="C00000"/>
              </a:buClr>
              <a:buSzPts val="2400"/>
              <a:buFont typeface="Noto Sans Symbols"/>
              <a:buChar char="▪"/>
            </a:pPr>
            <a:r>
              <a:rPr lang="es-US" sz="2300" b="0" i="0" u="none" dirty="0">
                <a:solidFill>
                  <a:schemeClr val="dk1"/>
                </a:solidFill>
                <a:latin typeface="Arial"/>
                <a:ea typeface="Arial"/>
                <a:cs typeface="Arial"/>
                <a:sym typeface="Arial"/>
              </a:rPr>
              <a:t>Opioide: cualquier compuesto que se une a los receptores opioides</a:t>
            </a:r>
          </a:p>
          <a:p>
            <a:pPr marL="742950" lvl="1" indent="-285750" algn="l" rtl="0">
              <a:lnSpc>
                <a:spcPct val="90000"/>
              </a:lnSpc>
              <a:spcBef>
                <a:spcPts val="480"/>
              </a:spcBef>
              <a:spcAft>
                <a:spcPts val="0"/>
              </a:spcAft>
              <a:buClr>
                <a:srgbClr val="C00000"/>
              </a:buClr>
              <a:buSzPts val="2400"/>
              <a:buFont typeface="Noto Sans Symbols"/>
              <a:buChar char="▪"/>
            </a:pPr>
            <a:r>
              <a:rPr lang="es-US" sz="2300" b="0" i="0" u="none" dirty="0">
                <a:solidFill>
                  <a:schemeClr val="dk1"/>
                </a:solidFill>
                <a:latin typeface="Arial"/>
                <a:ea typeface="Arial"/>
                <a:cs typeface="Arial"/>
                <a:sym typeface="Arial"/>
              </a:rPr>
              <a:t>Semisintético (es decir, hidrocodona, oxicodona, heroína, buprenorfina)</a:t>
            </a:r>
          </a:p>
          <a:p>
            <a:pPr marL="742950" lvl="1" indent="-285750" algn="l" rtl="0">
              <a:lnSpc>
                <a:spcPct val="90000"/>
              </a:lnSpc>
              <a:spcBef>
                <a:spcPts val="480"/>
              </a:spcBef>
              <a:spcAft>
                <a:spcPts val="0"/>
              </a:spcAft>
              <a:buClr>
                <a:srgbClr val="C00000"/>
              </a:buClr>
              <a:buSzPts val="2400"/>
              <a:buFont typeface="Noto Sans Symbols"/>
              <a:buChar char="▪"/>
            </a:pPr>
            <a:r>
              <a:rPr lang="es-US" sz="2300" b="0" i="0" u="none" dirty="0">
                <a:solidFill>
                  <a:schemeClr val="dk1"/>
                </a:solidFill>
                <a:latin typeface="Arial"/>
                <a:ea typeface="Arial"/>
                <a:cs typeface="Arial"/>
                <a:sym typeface="Arial"/>
              </a:rPr>
              <a:t>Sintético (es decir, fentanilo [de 30 a 50 veces </a:t>
            </a:r>
            <a:br>
              <a:rPr lang="es-US" sz="2300" b="0" i="0" u="none" dirty="0">
                <a:solidFill>
                  <a:schemeClr val="dk1"/>
                </a:solidFill>
                <a:latin typeface="Arial"/>
                <a:ea typeface="Arial"/>
                <a:cs typeface="Arial"/>
                <a:sym typeface="Arial"/>
              </a:rPr>
            </a:br>
            <a:r>
              <a:rPr lang="es-US" sz="2300" b="0" i="0" u="none" dirty="0">
                <a:solidFill>
                  <a:schemeClr val="dk1"/>
                </a:solidFill>
                <a:latin typeface="Arial"/>
                <a:ea typeface="Arial"/>
                <a:cs typeface="Arial"/>
                <a:sym typeface="Arial"/>
              </a:rPr>
              <a:t>la potencia de la heroína], metadona)</a:t>
            </a:r>
          </a:p>
          <a:p>
            <a:pPr marL="742950" lvl="1" indent="-285750" algn="l" rtl="0">
              <a:lnSpc>
                <a:spcPct val="90000"/>
              </a:lnSpc>
              <a:spcBef>
                <a:spcPts val="480"/>
              </a:spcBef>
              <a:spcAft>
                <a:spcPts val="0"/>
              </a:spcAft>
              <a:buClr>
                <a:srgbClr val="C00000"/>
              </a:buClr>
              <a:buSzPts val="2400"/>
              <a:buFont typeface="Noto Sans Symbols"/>
              <a:buChar char="▪"/>
            </a:pPr>
            <a:r>
              <a:rPr lang="es-US" sz="2300" b="0" i="0" u="none" dirty="0">
                <a:solidFill>
                  <a:schemeClr val="dk1"/>
                </a:solidFill>
                <a:latin typeface="Arial"/>
                <a:ea typeface="Arial"/>
                <a:cs typeface="Arial"/>
                <a:sym typeface="Arial"/>
              </a:rPr>
              <a:t>Formulaciones orales, transdérmicas e intravenosas</a:t>
            </a:r>
          </a:p>
          <a:p>
            <a:pPr marL="342900" lvl="0" indent="-342900" algn="l" rtl="0">
              <a:lnSpc>
                <a:spcPct val="90000"/>
              </a:lnSpc>
              <a:spcBef>
                <a:spcPts val="480"/>
              </a:spcBef>
              <a:spcAft>
                <a:spcPts val="0"/>
              </a:spcAft>
              <a:buClr>
                <a:srgbClr val="C00000"/>
              </a:buClr>
              <a:buSzPts val="2400"/>
              <a:buFont typeface="Noto Sans Symbols"/>
              <a:buChar char="▪"/>
            </a:pPr>
            <a:r>
              <a:rPr lang="es-US" sz="2300" b="0" i="0" u="none" dirty="0">
                <a:solidFill>
                  <a:schemeClr val="dk1"/>
                </a:solidFill>
                <a:latin typeface="Arial"/>
                <a:ea typeface="Arial"/>
                <a:cs typeface="Arial"/>
                <a:sym typeface="Arial"/>
              </a:rPr>
              <a:t>Narcótico: designación legal</a:t>
            </a:r>
          </a:p>
          <a:p>
            <a:pPr marL="342900" lvl="0" indent="-190500" algn="l" rtl="0">
              <a:spcBef>
                <a:spcPts val="480"/>
              </a:spcBef>
              <a:spcAft>
                <a:spcPts val="0"/>
              </a:spcAft>
              <a:buSzPts val="2400"/>
              <a:buNone/>
            </a:pPr>
            <a:endParaRPr sz="2400" b="0" i="0" u="none" dirty="0">
              <a:solidFill>
                <a:schemeClr val="dk1"/>
              </a:solidFill>
              <a:latin typeface="Arial"/>
              <a:ea typeface="Arial"/>
              <a:cs typeface="Arial"/>
              <a:sym typeface="Arial"/>
            </a:endParaRPr>
          </a:p>
        </p:txBody>
      </p:sp>
      <p:sp>
        <p:nvSpPr>
          <p:cNvPr id="269" name="Google Shape;269;p17"/>
          <p:cNvSpPr txBox="1"/>
          <p:nvPr/>
        </p:nvSpPr>
        <p:spPr>
          <a:xfrm>
            <a:off x="6411912" y="5156200"/>
            <a:ext cx="1600200" cy="2730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270" name="Google Shape;270;p17"/>
          <p:cNvSpPr txBox="1"/>
          <p:nvPr/>
        </p:nvSpPr>
        <p:spPr>
          <a:xfrm>
            <a:off x="0" y="0"/>
            <a:ext cx="0" cy="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271" name="Google Shape;271;p17"/>
          <p:cNvSpPr txBox="1"/>
          <p:nvPr/>
        </p:nvSpPr>
        <p:spPr>
          <a:xfrm>
            <a:off x="304800" y="381000"/>
            <a:ext cx="3189027"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Arial"/>
              <a:buNone/>
            </a:pPr>
            <a:r>
              <a:rPr lang="es-US" sz="1400" b="0" i="0" u="none" dirty="0">
                <a:solidFill>
                  <a:schemeClr val="lt1"/>
                </a:solidFill>
                <a:latin typeface="Arial"/>
                <a:ea typeface="Arial"/>
                <a:cs typeface="Arial"/>
                <a:sym typeface="Arial"/>
              </a:rPr>
              <a:t>El VIH y el consumo de sustancias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18"/>
          <p:cNvSpPr txBox="1">
            <a:spLocks noGrp="1"/>
          </p:cNvSpPr>
          <p:nvPr>
            <p:ph type="title"/>
          </p:nvPr>
        </p:nvSpPr>
        <p:spPr>
          <a:xfrm>
            <a:off x="533400" y="838200"/>
            <a:ext cx="7443787" cy="8953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000"/>
              <a:buFont typeface="Arial"/>
              <a:buNone/>
            </a:pPr>
            <a:r>
              <a:rPr lang="es-US" sz="3000" b="1" i="0" u="none">
                <a:solidFill>
                  <a:schemeClr val="dk1"/>
                </a:solidFill>
                <a:latin typeface="Arial"/>
                <a:ea typeface="Arial"/>
                <a:cs typeface="Arial"/>
                <a:sym typeface="Arial"/>
              </a:rPr>
              <a:t>Efectos de los opioides</a:t>
            </a:r>
          </a:p>
        </p:txBody>
      </p:sp>
      <p:sp>
        <p:nvSpPr>
          <p:cNvPr id="277" name="Google Shape;277;p18"/>
          <p:cNvSpPr txBox="1">
            <a:spLocks noGrp="1"/>
          </p:cNvSpPr>
          <p:nvPr>
            <p:ph type="body" idx="1"/>
          </p:nvPr>
        </p:nvSpPr>
        <p:spPr>
          <a:xfrm>
            <a:off x="304800" y="1524000"/>
            <a:ext cx="8534400" cy="3951287"/>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rgbClr val="C00000"/>
              </a:buClr>
              <a:buSzPts val="2400"/>
              <a:buFont typeface="Noto Sans Symbols"/>
              <a:buChar char="▪"/>
            </a:pPr>
            <a:r>
              <a:rPr lang="es-US" sz="2300" b="0" i="0" u="none" dirty="0">
                <a:solidFill>
                  <a:schemeClr val="dk1"/>
                </a:solidFill>
                <a:latin typeface="Arial"/>
                <a:ea typeface="Arial"/>
                <a:cs typeface="Arial"/>
                <a:sym typeface="Arial"/>
              </a:rPr>
              <a:t>Los opioides son altamente adictivos.</a:t>
            </a:r>
          </a:p>
          <a:p>
            <a:pPr marL="342900" lvl="0" indent="-342900" algn="l" rtl="0">
              <a:lnSpc>
                <a:spcPct val="90000"/>
              </a:lnSpc>
              <a:spcBef>
                <a:spcPts val="480"/>
              </a:spcBef>
              <a:spcAft>
                <a:spcPts val="0"/>
              </a:spcAft>
              <a:buSzPts val="2400"/>
              <a:buNone/>
            </a:pPr>
            <a:r>
              <a:rPr lang="es-US" sz="2300" b="0" i="0" u="none" dirty="0">
                <a:solidFill>
                  <a:schemeClr val="dk1"/>
                </a:solidFill>
                <a:latin typeface="Arial"/>
                <a:ea typeface="Arial"/>
                <a:cs typeface="Arial"/>
                <a:sym typeface="Arial"/>
              </a:rPr>
              <a:t> </a:t>
            </a:r>
          </a:p>
          <a:p>
            <a:pPr marL="342900" lvl="0" indent="-342900" algn="l" rtl="0">
              <a:lnSpc>
                <a:spcPct val="90000"/>
              </a:lnSpc>
              <a:spcBef>
                <a:spcPts val="480"/>
              </a:spcBef>
              <a:spcAft>
                <a:spcPts val="0"/>
              </a:spcAft>
              <a:buClr>
                <a:srgbClr val="C00000"/>
              </a:buClr>
              <a:buSzPts val="2400"/>
              <a:buFont typeface="Noto Sans Symbols"/>
              <a:buChar char="▪"/>
            </a:pPr>
            <a:r>
              <a:rPr lang="es-US" sz="2300" b="0" i="0" u="none" dirty="0">
                <a:solidFill>
                  <a:schemeClr val="dk1"/>
                </a:solidFill>
                <a:latin typeface="Arial"/>
                <a:ea typeface="Arial"/>
                <a:cs typeface="Arial"/>
                <a:sym typeface="Arial"/>
              </a:rPr>
              <a:t>Las células cerebrales pueden volverse dependientes en la medida en que los usuarios lo necesiten para funcionar en su rutina diaria (sin necesariamente “drogarse”).</a:t>
            </a:r>
          </a:p>
          <a:p>
            <a:pPr marL="342900" lvl="0" indent="-342900" algn="l" rtl="0">
              <a:lnSpc>
                <a:spcPct val="90000"/>
              </a:lnSpc>
              <a:spcBef>
                <a:spcPts val="480"/>
              </a:spcBef>
              <a:spcAft>
                <a:spcPts val="0"/>
              </a:spcAft>
              <a:buSzPts val="2400"/>
              <a:buNone/>
            </a:pPr>
            <a:endParaRPr sz="2300" b="0" i="0" u="none" dirty="0">
              <a:solidFill>
                <a:schemeClr val="dk1"/>
              </a:solidFill>
              <a:latin typeface="Arial"/>
              <a:ea typeface="Arial"/>
              <a:cs typeface="Arial"/>
              <a:sym typeface="Arial"/>
            </a:endParaRPr>
          </a:p>
          <a:p>
            <a:pPr marL="342900" lvl="0" indent="-342900" algn="l" rtl="0">
              <a:lnSpc>
                <a:spcPct val="90000"/>
              </a:lnSpc>
              <a:spcBef>
                <a:spcPts val="480"/>
              </a:spcBef>
              <a:spcAft>
                <a:spcPts val="0"/>
              </a:spcAft>
              <a:buClr>
                <a:srgbClr val="C00000"/>
              </a:buClr>
              <a:buSzPts val="2400"/>
              <a:buFont typeface="Noto Sans Symbols"/>
              <a:buChar char="▪"/>
            </a:pPr>
            <a:r>
              <a:rPr lang="es-US" sz="2300" b="0" i="0" u="none" dirty="0">
                <a:solidFill>
                  <a:schemeClr val="dk1"/>
                </a:solidFill>
                <a:latin typeface="Arial"/>
                <a:ea typeface="Arial"/>
                <a:cs typeface="Arial"/>
                <a:sym typeface="Arial"/>
              </a:rPr>
              <a:t>Los opioides inicialmente causan una oleada de placer.</a:t>
            </a:r>
          </a:p>
          <a:p>
            <a:pPr marL="342900" lvl="0" indent="-342900" algn="l" rtl="0">
              <a:lnSpc>
                <a:spcPct val="90000"/>
              </a:lnSpc>
              <a:spcBef>
                <a:spcPts val="480"/>
              </a:spcBef>
              <a:spcAft>
                <a:spcPts val="0"/>
              </a:spcAft>
              <a:buSzPts val="2400"/>
              <a:buNone/>
            </a:pPr>
            <a:endParaRPr sz="2300" b="0" i="0" u="none" dirty="0">
              <a:solidFill>
                <a:schemeClr val="dk1"/>
              </a:solidFill>
              <a:latin typeface="Arial"/>
              <a:ea typeface="Arial"/>
              <a:cs typeface="Arial"/>
              <a:sym typeface="Arial"/>
            </a:endParaRPr>
          </a:p>
          <a:p>
            <a:pPr marL="342900" lvl="0" indent="-342900" algn="l" rtl="0">
              <a:lnSpc>
                <a:spcPct val="90000"/>
              </a:lnSpc>
              <a:spcBef>
                <a:spcPts val="480"/>
              </a:spcBef>
              <a:spcAft>
                <a:spcPts val="0"/>
              </a:spcAft>
              <a:buClr>
                <a:srgbClr val="C00000"/>
              </a:buClr>
              <a:buSzPts val="2400"/>
              <a:buFont typeface="Noto Sans Symbols"/>
              <a:buChar char="▪"/>
            </a:pPr>
            <a:r>
              <a:rPr lang="es-US" sz="2300" b="0" i="0" u="none" dirty="0">
                <a:solidFill>
                  <a:schemeClr val="dk1"/>
                </a:solidFill>
                <a:latin typeface="Arial"/>
                <a:ea typeface="Arial"/>
                <a:cs typeface="Arial"/>
                <a:sym typeface="Arial"/>
              </a:rPr>
              <a:t>Los opioides reducen el procesamiento </a:t>
            </a:r>
            <a:r>
              <a:rPr lang="es-US" sz="2300" b="0" i="0" u="none" dirty="0" err="1">
                <a:solidFill>
                  <a:schemeClr val="dk1"/>
                </a:solidFill>
                <a:latin typeface="Arial"/>
                <a:ea typeface="Arial"/>
                <a:cs typeface="Arial"/>
                <a:sym typeface="Arial"/>
              </a:rPr>
              <a:t>cognitivo,desaceleran</a:t>
            </a:r>
            <a:r>
              <a:rPr lang="es-US" sz="2300" b="0" i="0" u="none" dirty="0">
                <a:solidFill>
                  <a:schemeClr val="dk1"/>
                </a:solidFill>
                <a:latin typeface="Arial"/>
                <a:ea typeface="Arial"/>
                <a:cs typeface="Arial"/>
                <a:sym typeface="Arial"/>
              </a:rPr>
              <a:t> el tiempo de reacción y deterioran la memoria, lo que afecta el comportamiento y las capacidades para tomar decisiones.</a:t>
            </a:r>
          </a:p>
        </p:txBody>
      </p:sp>
      <p:sp>
        <p:nvSpPr>
          <p:cNvPr id="278" name="Google Shape;278;p18"/>
          <p:cNvSpPr txBox="1"/>
          <p:nvPr/>
        </p:nvSpPr>
        <p:spPr>
          <a:xfrm>
            <a:off x="0" y="0"/>
            <a:ext cx="0" cy="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279" name="Google Shape;279;p18"/>
          <p:cNvSpPr txBox="1"/>
          <p:nvPr/>
        </p:nvSpPr>
        <p:spPr>
          <a:xfrm>
            <a:off x="304800" y="381001"/>
            <a:ext cx="3175379"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Arial"/>
              <a:buNone/>
            </a:pPr>
            <a:r>
              <a:rPr lang="es-US" sz="1400" b="0" i="0" u="none" dirty="0">
                <a:solidFill>
                  <a:schemeClr val="lt1"/>
                </a:solidFill>
                <a:latin typeface="Arial"/>
                <a:ea typeface="Arial"/>
                <a:cs typeface="Arial"/>
                <a:sym typeface="Arial"/>
              </a:rPr>
              <a:t>El VIH y el consumo de sustancias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19"/>
          <p:cNvSpPr txBox="1"/>
          <p:nvPr/>
        </p:nvSpPr>
        <p:spPr>
          <a:xfrm>
            <a:off x="0" y="0"/>
            <a:ext cx="0" cy="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287" name="Google Shape;287;p19"/>
          <p:cNvSpPr txBox="1"/>
          <p:nvPr/>
        </p:nvSpPr>
        <p:spPr>
          <a:xfrm>
            <a:off x="7378700" y="5462587"/>
            <a:ext cx="271462" cy="1841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600"/>
              <a:buFont typeface="Arial"/>
              <a:buNone/>
            </a:pPr>
            <a:r>
              <a:rPr lang="es-US" sz="600" b="0" i="0" u="none">
                <a:solidFill>
                  <a:schemeClr val="lt1"/>
                </a:solidFill>
                <a:latin typeface="Arial"/>
                <a:ea typeface="Arial"/>
                <a:cs typeface="Arial"/>
                <a:sym typeface="Arial"/>
              </a:rPr>
              <a:t>69</a:t>
            </a:r>
          </a:p>
        </p:txBody>
      </p:sp>
      <p:sp>
        <p:nvSpPr>
          <p:cNvPr id="288" name="Google Shape;288;p19"/>
          <p:cNvSpPr txBox="1"/>
          <p:nvPr/>
        </p:nvSpPr>
        <p:spPr>
          <a:xfrm>
            <a:off x="304800" y="381001"/>
            <a:ext cx="3748585"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Arial"/>
              <a:buNone/>
            </a:pPr>
            <a:r>
              <a:rPr lang="es-US" sz="1400" b="0" i="0" u="none" dirty="0">
                <a:solidFill>
                  <a:schemeClr val="lt1"/>
                </a:solidFill>
                <a:latin typeface="Arial"/>
                <a:ea typeface="Arial"/>
                <a:cs typeface="Arial"/>
                <a:sym typeface="Arial"/>
              </a:rPr>
              <a:t>El VIH y el consumo de sustancias</a:t>
            </a:r>
          </a:p>
        </p:txBody>
      </p:sp>
      <p:pic>
        <p:nvPicPr>
          <p:cNvPr id="3" name="Imagen 2">
            <a:extLst>
              <a:ext uri="{FF2B5EF4-FFF2-40B4-BE49-F238E27FC236}">
                <a16:creationId xmlns:a16="http://schemas.microsoft.com/office/drawing/2014/main" id="{B84138D9-1D5C-4B91-99E6-CF929258CA2D}"/>
              </a:ext>
            </a:extLst>
          </p:cNvPr>
          <p:cNvPicPr>
            <a:picLocks noChangeAspect="1"/>
          </p:cNvPicPr>
          <p:nvPr/>
        </p:nvPicPr>
        <p:blipFill>
          <a:blip r:embed="rId3"/>
          <a:stretch>
            <a:fillRect/>
          </a:stretch>
        </p:blipFill>
        <p:spPr>
          <a:xfrm>
            <a:off x="1189000" y="688737"/>
            <a:ext cx="6766000" cy="496173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s-US" sz="2800" b="1" i="0" u="none">
                <a:solidFill>
                  <a:schemeClr val="dk1"/>
                </a:solidFill>
                <a:latin typeface="Arial"/>
                <a:ea typeface="Arial"/>
                <a:cs typeface="Arial"/>
                <a:sym typeface="Arial"/>
              </a:rPr>
              <a:t>Objetivos	</a:t>
            </a:r>
          </a:p>
        </p:txBody>
      </p:sp>
      <p:sp>
        <p:nvSpPr>
          <p:cNvPr id="150" name="Google Shape;150;p2"/>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675B4"/>
              </a:buClr>
              <a:buSzPts val="2400"/>
              <a:buFont typeface="Noto Sans Symbols"/>
              <a:buNone/>
            </a:pPr>
            <a:r>
              <a:rPr lang="es-US" sz="2400" b="0" i="0" u="none" strike="noStrike" cap="none" dirty="0">
                <a:solidFill>
                  <a:schemeClr val="dk1"/>
                </a:solidFill>
                <a:latin typeface="Arial"/>
                <a:ea typeface="Arial"/>
                <a:cs typeface="Arial"/>
                <a:sym typeface="Arial"/>
              </a:rPr>
              <a:t>Al final de esta unidad las participantes harán </a:t>
            </a:r>
            <a:br>
              <a:rPr lang="es-US" sz="2400" b="0" i="0" u="none" strike="noStrike" cap="none" dirty="0">
                <a:solidFill>
                  <a:schemeClr val="dk1"/>
                </a:solidFill>
                <a:latin typeface="Arial"/>
                <a:ea typeface="Arial"/>
                <a:cs typeface="Arial"/>
                <a:sym typeface="Arial"/>
              </a:rPr>
            </a:br>
            <a:r>
              <a:rPr lang="es-US" sz="2400" b="0" i="0" u="none" strike="noStrike" cap="none" dirty="0">
                <a:solidFill>
                  <a:schemeClr val="dk1"/>
                </a:solidFill>
                <a:latin typeface="Arial"/>
                <a:ea typeface="Arial"/>
                <a:cs typeface="Arial"/>
                <a:sym typeface="Arial"/>
              </a:rPr>
              <a:t>lo siguiente:</a:t>
            </a:r>
          </a:p>
          <a:p>
            <a:pPr marL="180000" marR="0" lvl="0" indent="-152400" algn="l" rtl="0">
              <a:lnSpc>
                <a:spcPct val="100000"/>
              </a:lnSpc>
              <a:spcBef>
                <a:spcPts val="480"/>
              </a:spcBef>
              <a:spcAft>
                <a:spcPts val="0"/>
              </a:spcAft>
              <a:buClr>
                <a:srgbClr val="C00000"/>
              </a:buClr>
              <a:buSzPts val="2400"/>
              <a:buFont typeface="Noto Sans Symbols"/>
              <a:buChar char="▪"/>
            </a:pPr>
            <a:r>
              <a:rPr lang="es-US" sz="2400" b="0" i="0" u="none" strike="noStrike" cap="none" dirty="0">
                <a:solidFill>
                  <a:schemeClr val="dk1"/>
                </a:solidFill>
                <a:latin typeface="Arial"/>
                <a:ea typeface="Arial"/>
                <a:cs typeface="Arial"/>
                <a:sym typeface="Arial"/>
              </a:rPr>
              <a:t>Tener conocimiento de los datos epidemiológicos sobre las personas con VIH que se enfrentan al consumo </a:t>
            </a:r>
            <a:br>
              <a:rPr lang="es-US" sz="2400" b="0" i="0" u="none" strike="noStrike" cap="none" dirty="0">
                <a:solidFill>
                  <a:schemeClr val="dk1"/>
                </a:solidFill>
                <a:latin typeface="Arial"/>
                <a:ea typeface="Arial"/>
                <a:cs typeface="Arial"/>
                <a:sym typeface="Arial"/>
              </a:rPr>
            </a:br>
            <a:r>
              <a:rPr lang="es-US" sz="2400" b="0" i="0" u="none" strike="noStrike" cap="none" dirty="0">
                <a:solidFill>
                  <a:schemeClr val="dk1"/>
                </a:solidFill>
                <a:latin typeface="Arial"/>
                <a:ea typeface="Arial"/>
                <a:cs typeface="Arial"/>
                <a:sym typeface="Arial"/>
              </a:rPr>
              <a:t>de sustancias.</a:t>
            </a:r>
          </a:p>
          <a:p>
            <a:pPr marL="180000" marR="0" lvl="0" indent="-152400" algn="l" rtl="0">
              <a:lnSpc>
                <a:spcPct val="100000"/>
              </a:lnSpc>
              <a:spcBef>
                <a:spcPts val="480"/>
              </a:spcBef>
              <a:spcAft>
                <a:spcPts val="0"/>
              </a:spcAft>
              <a:buClr>
                <a:srgbClr val="C00000"/>
              </a:buClr>
              <a:buSzPts val="2400"/>
              <a:buFont typeface="Noto Sans Symbols"/>
              <a:buChar char="▪"/>
            </a:pPr>
            <a:r>
              <a:rPr lang="es-US" sz="2400" b="0" i="0" u="none" strike="noStrike" cap="none" dirty="0">
                <a:solidFill>
                  <a:schemeClr val="dk1"/>
                </a:solidFill>
                <a:latin typeface="Arial"/>
                <a:ea typeface="Arial"/>
                <a:cs typeface="Arial"/>
                <a:sym typeface="Arial"/>
              </a:rPr>
              <a:t>Comprender la interacción entre el VIH y el consumo </a:t>
            </a:r>
            <a:br>
              <a:rPr lang="es-US" sz="2400" b="0" i="0" u="none" strike="noStrike" cap="none" dirty="0">
                <a:solidFill>
                  <a:schemeClr val="dk1"/>
                </a:solidFill>
                <a:latin typeface="Arial"/>
                <a:ea typeface="Arial"/>
                <a:cs typeface="Arial"/>
                <a:sym typeface="Arial"/>
              </a:rPr>
            </a:br>
            <a:r>
              <a:rPr lang="es-US" sz="2400" b="0" i="0" u="none" strike="noStrike" cap="none" dirty="0">
                <a:solidFill>
                  <a:schemeClr val="dk1"/>
                </a:solidFill>
                <a:latin typeface="Arial"/>
                <a:ea typeface="Arial"/>
                <a:cs typeface="Arial"/>
                <a:sym typeface="Arial"/>
              </a:rPr>
              <a:t>de sustancias.</a:t>
            </a:r>
          </a:p>
          <a:p>
            <a:pPr marL="180000" marR="0" lvl="0" indent="-152400" algn="l" rtl="0">
              <a:lnSpc>
                <a:spcPct val="100000"/>
              </a:lnSpc>
              <a:spcBef>
                <a:spcPts val="480"/>
              </a:spcBef>
              <a:spcAft>
                <a:spcPts val="0"/>
              </a:spcAft>
              <a:buClr>
                <a:srgbClr val="C00000"/>
              </a:buClr>
              <a:buSzPts val="2400"/>
              <a:buFont typeface="Noto Sans Symbols"/>
              <a:buChar char="▪"/>
            </a:pPr>
            <a:r>
              <a:rPr lang="es-US" sz="2400" b="0" i="0" u="none" strike="noStrike" cap="none" dirty="0">
                <a:solidFill>
                  <a:schemeClr val="dk1"/>
                </a:solidFill>
                <a:latin typeface="Arial"/>
                <a:ea typeface="Arial"/>
                <a:cs typeface="Arial"/>
                <a:sym typeface="Arial"/>
              </a:rPr>
              <a:t>Comprender las estrategias para apoyar a las personas con VIH y el manejo del consumo de sustancias.</a:t>
            </a:r>
          </a:p>
          <a:p>
            <a:pPr marL="342900" marR="0" lvl="0" indent="-190500" algn="l" rtl="0">
              <a:spcBef>
                <a:spcPts val="480"/>
              </a:spcBef>
              <a:spcAft>
                <a:spcPts val="0"/>
              </a:spcAft>
              <a:buClr>
                <a:srgbClr val="2675B4"/>
              </a:buClr>
              <a:buSzPts val="2400"/>
              <a:buFont typeface="Noto Sans Symbols"/>
              <a:buNone/>
            </a:pPr>
            <a:endParaRPr sz="2400" b="0" i="0" u="none" dirty="0">
              <a:solidFill>
                <a:schemeClr val="dk1"/>
              </a:solidFill>
              <a:latin typeface="Arial"/>
              <a:ea typeface="Arial"/>
              <a:cs typeface="Arial"/>
              <a:sym typeface="Arial"/>
            </a:endParaRPr>
          </a:p>
        </p:txBody>
      </p:sp>
      <p:sp>
        <p:nvSpPr>
          <p:cNvPr id="151" name="Google Shape;151;p2"/>
          <p:cNvSpPr txBox="1"/>
          <p:nvPr/>
        </p:nvSpPr>
        <p:spPr>
          <a:xfrm>
            <a:off x="304800" y="381000"/>
            <a:ext cx="3701716"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Arial"/>
              <a:buNone/>
            </a:pPr>
            <a:r>
              <a:rPr lang="es-US" sz="1400" b="0" i="0" u="none" dirty="0">
                <a:solidFill>
                  <a:schemeClr val="lt1"/>
                </a:solidFill>
                <a:latin typeface="Arial"/>
                <a:ea typeface="Arial"/>
                <a:cs typeface="Arial"/>
                <a:sym typeface="Arial"/>
              </a:rPr>
              <a:t>El VIH y el consumo de sustancias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20"/>
          <p:cNvSpPr txBox="1"/>
          <p:nvPr/>
        </p:nvSpPr>
        <p:spPr>
          <a:xfrm>
            <a:off x="0" y="0"/>
            <a:ext cx="0" cy="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296" name="Google Shape;296;p20"/>
          <p:cNvSpPr txBox="1"/>
          <p:nvPr/>
        </p:nvSpPr>
        <p:spPr>
          <a:xfrm>
            <a:off x="7378700" y="5462587"/>
            <a:ext cx="271462" cy="1841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600"/>
              <a:buFont typeface="Arial"/>
              <a:buNone/>
            </a:pPr>
            <a:r>
              <a:rPr lang="es-US" sz="600" b="0" i="0" u="none">
                <a:solidFill>
                  <a:schemeClr val="lt1"/>
                </a:solidFill>
                <a:latin typeface="Arial"/>
                <a:ea typeface="Arial"/>
                <a:cs typeface="Arial"/>
                <a:sym typeface="Arial"/>
              </a:rPr>
              <a:t>70</a:t>
            </a:r>
          </a:p>
        </p:txBody>
      </p:sp>
      <p:sp>
        <p:nvSpPr>
          <p:cNvPr id="297" name="Google Shape;297;p20"/>
          <p:cNvSpPr txBox="1"/>
          <p:nvPr/>
        </p:nvSpPr>
        <p:spPr>
          <a:xfrm>
            <a:off x="304800" y="381000"/>
            <a:ext cx="3093493"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Arial"/>
              <a:buNone/>
            </a:pPr>
            <a:r>
              <a:rPr lang="es-US" sz="1400" b="0" i="0" u="none" dirty="0">
                <a:solidFill>
                  <a:schemeClr val="lt1"/>
                </a:solidFill>
                <a:latin typeface="Arial"/>
                <a:ea typeface="Arial"/>
                <a:cs typeface="Arial"/>
                <a:sym typeface="Arial"/>
              </a:rPr>
              <a:t>El VIH y el consumo de sustancias</a:t>
            </a:r>
          </a:p>
        </p:txBody>
      </p:sp>
      <p:pic>
        <p:nvPicPr>
          <p:cNvPr id="3" name="Imagen 2">
            <a:extLst>
              <a:ext uri="{FF2B5EF4-FFF2-40B4-BE49-F238E27FC236}">
                <a16:creationId xmlns:a16="http://schemas.microsoft.com/office/drawing/2014/main" id="{85165C0E-DBD5-4C4E-9476-53898A1948F5}"/>
              </a:ext>
            </a:extLst>
          </p:cNvPr>
          <p:cNvPicPr>
            <a:picLocks noChangeAspect="1"/>
          </p:cNvPicPr>
          <p:nvPr/>
        </p:nvPicPr>
        <p:blipFill>
          <a:blip r:embed="rId3"/>
          <a:stretch>
            <a:fillRect/>
          </a:stretch>
        </p:blipFill>
        <p:spPr>
          <a:xfrm>
            <a:off x="1280432" y="714666"/>
            <a:ext cx="6583136" cy="493735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21"/>
          <p:cNvSpPr txBox="1">
            <a:spLocks noGrp="1"/>
          </p:cNvSpPr>
          <p:nvPr>
            <p:ph type="title"/>
          </p:nvPr>
        </p:nvSpPr>
        <p:spPr>
          <a:xfrm>
            <a:off x="609599" y="762000"/>
            <a:ext cx="8356979" cy="685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s-US" sz="2800" b="1" i="0" u="none" dirty="0">
                <a:solidFill>
                  <a:schemeClr val="dk1"/>
                </a:solidFill>
                <a:latin typeface="Arial"/>
                <a:ea typeface="Arial"/>
                <a:cs typeface="Arial"/>
                <a:sym typeface="Arial"/>
              </a:rPr>
              <a:t>Tratamiento asistido con medicamentos (MAT) para el tratamiento con opioides</a:t>
            </a:r>
          </a:p>
        </p:txBody>
      </p:sp>
      <p:sp>
        <p:nvSpPr>
          <p:cNvPr id="305" name="Google Shape;305;p21"/>
          <p:cNvSpPr txBox="1">
            <a:spLocks noGrp="1"/>
          </p:cNvSpPr>
          <p:nvPr>
            <p:ph type="body" idx="1"/>
          </p:nvPr>
        </p:nvSpPr>
        <p:spPr>
          <a:xfrm>
            <a:off x="609600" y="1752600"/>
            <a:ext cx="5181600" cy="3733800"/>
          </a:xfrm>
          <a:prstGeom prst="rect">
            <a:avLst/>
          </a:prstGeom>
          <a:noFill/>
          <a:ln>
            <a:noFill/>
          </a:ln>
        </p:spPr>
        <p:txBody>
          <a:bodyPr spcFirstLastPara="1" wrap="square" lIns="91425" tIns="45700" rIns="91425" bIns="45700" anchor="t" anchorCtr="0">
            <a:normAutofit fontScale="92500" lnSpcReduction="20000"/>
          </a:bodyPr>
          <a:lstStyle/>
          <a:p>
            <a:pPr marL="342900" marR="0" lvl="0" indent="-342900" algn="l" rtl="0">
              <a:spcBef>
                <a:spcPts val="0"/>
              </a:spcBef>
              <a:spcAft>
                <a:spcPts val="0"/>
              </a:spcAft>
              <a:buClr>
                <a:srgbClr val="C00000"/>
              </a:buClr>
              <a:buSzPts val="2400"/>
              <a:buFont typeface="Noto Sans Symbols"/>
              <a:buChar char="▪"/>
            </a:pPr>
            <a:r>
              <a:rPr lang="es-US" sz="2400" b="0" i="0" u="none" dirty="0">
                <a:solidFill>
                  <a:schemeClr val="dk1"/>
                </a:solidFill>
                <a:latin typeface="Arial"/>
                <a:ea typeface="Arial"/>
                <a:cs typeface="Arial"/>
                <a:sym typeface="Arial"/>
              </a:rPr>
              <a:t>Metadona</a:t>
            </a:r>
          </a:p>
          <a:p>
            <a:pPr marL="342900" marR="0" lvl="0" indent="-342900" algn="l" rtl="0">
              <a:lnSpc>
                <a:spcPct val="110000"/>
              </a:lnSpc>
              <a:spcBef>
                <a:spcPts val="480"/>
              </a:spcBef>
              <a:spcAft>
                <a:spcPts val="0"/>
              </a:spcAft>
              <a:buClr>
                <a:srgbClr val="C00000"/>
              </a:buClr>
              <a:buSzPts val="2400"/>
              <a:buFont typeface="Noto Sans Symbols"/>
              <a:buChar char="▪"/>
            </a:pPr>
            <a:r>
              <a:rPr lang="es-US" sz="2400" b="0" i="0" u="none" dirty="0">
                <a:solidFill>
                  <a:schemeClr val="dk1"/>
                </a:solidFill>
                <a:latin typeface="Arial"/>
                <a:ea typeface="Arial"/>
                <a:cs typeface="Arial"/>
                <a:sym typeface="Arial"/>
              </a:rPr>
              <a:t>Tratamiento con buprenorfina (buprenorfina [</a:t>
            </a:r>
            <a:r>
              <a:rPr lang="es-US" sz="2400" b="0" i="0" u="none" dirty="0" err="1">
                <a:solidFill>
                  <a:schemeClr val="dk1"/>
                </a:solidFill>
                <a:latin typeface="Arial"/>
                <a:ea typeface="Arial"/>
                <a:cs typeface="Arial"/>
                <a:sym typeface="Arial"/>
              </a:rPr>
              <a:t>Subutex</a:t>
            </a:r>
            <a:r>
              <a:rPr lang="es-US" sz="2400" b="0" i="0" u="none" dirty="0">
                <a:solidFill>
                  <a:schemeClr val="dk1"/>
                </a:solidFill>
                <a:latin typeface="Arial"/>
                <a:ea typeface="Arial"/>
                <a:cs typeface="Arial"/>
                <a:sym typeface="Arial"/>
              </a:rPr>
              <a:t>], naloxona, </a:t>
            </a:r>
            <a:r>
              <a:rPr lang="es-US" sz="2400" b="0" i="0" u="none" dirty="0" err="1">
                <a:solidFill>
                  <a:schemeClr val="dk1"/>
                </a:solidFill>
                <a:latin typeface="Arial"/>
                <a:ea typeface="Arial"/>
                <a:cs typeface="Arial"/>
                <a:sym typeface="Arial"/>
              </a:rPr>
              <a:t>suboxona</a:t>
            </a:r>
            <a:r>
              <a:rPr lang="es-US" sz="2400" b="0" i="0" u="none" dirty="0">
                <a:solidFill>
                  <a:schemeClr val="dk1"/>
                </a:solidFill>
                <a:latin typeface="Arial"/>
                <a:ea typeface="Arial"/>
                <a:cs typeface="Arial"/>
                <a:sym typeface="Arial"/>
              </a:rPr>
              <a:t>) </a:t>
            </a:r>
          </a:p>
          <a:p>
            <a:pPr marL="742950" marR="0" lvl="1" indent="-285750" algn="l" rtl="0">
              <a:lnSpc>
                <a:spcPct val="110000"/>
              </a:lnSpc>
              <a:spcBef>
                <a:spcPts val="480"/>
              </a:spcBef>
              <a:spcAft>
                <a:spcPts val="0"/>
              </a:spcAft>
              <a:buClr>
                <a:srgbClr val="C00000"/>
              </a:buClr>
              <a:buSzPts val="2400"/>
              <a:buFont typeface="Noto Sans Symbols"/>
              <a:buChar char="▪"/>
            </a:pPr>
            <a:r>
              <a:rPr lang="es-US" sz="2400" b="0" i="0" u="none" strike="noStrike" cap="none" dirty="0">
                <a:solidFill>
                  <a:schemeClr val="dk1"/>
                </a:solidFill>
                <a:latin typeface="Arial"/>
                <a:ea typeface="Arial"/>
                <a:cs typeface="Arial"/>
                <a:sym typeface="Arial"/>
              </a:rPr>
              <a:t>Parche transdérmico</a:t>
            </a:r>
          </a:p>
          <a:p>
            <a:pPr marL="742950" marR="0" lvl="1" indent="-285750" algn="l" rtl="0">
              <a:lnSpc>
                <a:spcPct val="110000"/>
              </a:lnSpc>
              <a:spcBef>
                <a:spcPts val="480"/>
              </a:spcBef>
              <a:spcAft>
                <a:spcPts val="0"/>
              </a:spcAft>
              <a:buClr>
                <a:srgbClr val="C00000"/>
              </a:buClr>
              <a:buSzPts val="2400"/>
              <a:buFont typeface="Noto Sans Symbols"/>
              <a:buChar char="▪"/>
            </a:pPr>
            <a:r>
              <a:rPr lang="es-US" sz="2400" b="0" i="0" u="none" strike="noStrike" cap="none" dirty="0">
                <a:solidFill>
                  <a:schemeClr val="dk1"/>
                </a:solidFill>
                <a:latin typeface="Arial"/>
                <a:ea typeface="Arial"/>
                <a:cs typeface="Arial"/>
                <a:sym typeface="Arial"/>
              </a:rPr>
              <a:t>Tableta o película sublingual</a:t>
            </a:r>
          </a:p>
          <a:p>
            <a:pPr marL="742950" marR="0" lvl="1" indent="-285750" algn="l" rtl="0">
              <a:lnSpc>
                <a:spcPct val="110000"/>
              </a:lnSpc>
              <a:spcBef>
                <a:spcPts val="480"/>
              </a:spcBef>
              <a:spcAft>
                <a:spcPts val="0"/>
              </a:spcAft>
              <a:buClr>
                <a:srgbClr val="C00000"/>
              </a:buClr>
              <a:buSzPts val="2400"/>
              <a:buFont typeface="Noto Sans Symbols"/>
              <a:buChar char="▪"/>
            </a:pPr>
            <a:r>
              <a:rPr lang="es-US" sz="2400" b="0" i="0" u="none" strike="noStrike" cap="none" dirty="0">
                <a:solidFill>
                  <a:schemeClr val="dk1"/>
                </a:solidFill>
                <a:latin typeface="Arial"/>
                <a:ea typeface="Arial"/>
                <a:cs typeface="Arial"/>
                <a:sym typeface="Arial"/>
              </a:rPr>
              <a:t>Inyección mensual de liberación prolongada (naltrexona/</a:t>
            </a:r>
            <a:r>
              <a:rPr lang="es-US" sz="2400" b="0" i="0" u="none" strike="noStrike" cap="none" dirty="0" err="1">
                <a:solidFill>
                  <a:schemeClr val="dk1"/>
                </a:solidFill>
                <a:latin typeface="Arial"/>
                <a:ea typeface="Arial"/>
                <a:cs typeface="Arial"/>
                <a:sym typeface="Arial"/>
              </a:rPr>
              <a:t>Vivitrol</a:t>
            </a:r>
            <a:r>
              <a:rPr lang="es-US" sz="2400" b="0" i="0" u="none" strike="noStrike" cap="none" dirty="0">
                <a:solidFill>
                  <a:schemeClr val="dk1"/>
                </a:solidFill>
                <a:latin typeface="Arial"/>
                <a:ea typeface="Arial"/>
                <a:cs typeface="Arial"/>
                <a:sym typeface="Arial"/>
              </a:rPr>
              <a:t>)</a:t>
            </a:r>
          </a:p>
          <a:p>
            <a:pPr marL="342900" marR="0" lvl="0" indent="-342900" algn="l" rtl="0">
              <a:lnSpc>
                <a:spcPct val="110000"/>
              </a:lnSpc>
              <a:spcBef>
                <a:spcPts val="480"/>
              </a:spcBef>
              <a:spcAft>
                <a:spcPts val="0"/>
              </a:spcAft>
              <a:buClr>
                <a:srgbClr val="C00000"/>
              </a:buClr>
              <a:buSzPts val="2400"/>
              <a:buFont typeface="Noto Sans Symbols"/>
              <a:buChar char="▪"/>
            </a:pPr>
            <a:r>
              <a:rPr lang="es-US" sz="2400" b="0" i="0" u="none" dirty="0">
                <a:solidFill>
                  <a:schemeClr val="dk1"/>
                </a:solidFill>
                <a:latin typeface="Arial"/>
                <a:ea typeface="Arial"/>
                <a:cs typeface="Arial"/>
                <a:sym typeface="Arial"/>
              </a:rPr>
              <a:t>Naloxona (</a:t>
            </a:r>
            <a:r>
              <a:rPr lang="es-US" sz="2400" b="0" i="0" u="none" dirty="0" err="1">
                <a:solidFill>
                  <a:schemeClr val="dk1"/>
                </a:solidFill>
                <a:latin typeface="Arial"/>
                <a:ea typeface="Arial"/>
                <a:cs typeface="Arial"/>
                <a:sym typeface="Arial"/>
              </a:rPr>
              <a:t>Narcan</a:t>
            </a:r>
            <a:r>
              <a:rPr lang="es-US" sz="2400" b="0" i="0" u="none" dirty="0">
                <a:solidFill>
                  <a:schemeClr val="dk1"/>
                </a:solidFill>
                <a:latin typeface="Arial"/>
                <a:ea typeface="Arial"/>
                <a:cs typeface="Arial"/>
                <a:sym typeface="Arial"/>
              </a:rPr>
              <a:t>) </a:t>
            </a:r>
            <a:r>
              <a:rPr lang="es-US" sz="1900" b="0" i="0" u="none" dirty="0">
                <a:solidFill>
                  <a:schemeClr val="dk1"/>
                </a:solidFill>
                <a:latin typeface="Arial"/>
                <a:ea typeface="Arial"/>
                <a:cs typeface="Arial"/>
                <a:sym typeface="Arial"/>
              </a:rPr>
              <a:t>			                    	</a:t>
            </a:r>
            <a:r>
              <a:rPr lang="es-US" sz="1500" b="0" i="0" u="none" dirty="0">
                <a:solidFill>
                  <a:schemeClr val="dk1"/>
                </a:solidFill>
                <a:latin typeface="Arial"/>
                <a:ea typeface="Arial"/>
                <a:cs typeface="Arial"/>
                <a:sym typeface="Arial"/>
              </a:rPr>
              <a:t>							</a:t>
            </a:r>
            <a:r>
              <a:rPr lang="es-US" sz="1400" b="0" i="0" u="none" dirty="0">
                <a:solidFill>
                  <a:schemeClr val="dk1"/>
                </a:solidFill>
                <a:latin typeface="Arial"/>
                <a:ea typeface="Arial"/>
                <a:cs typeface="Arial"/>
                <a:sym typeface="Arial"/>
              </a:rPr>
              <a:t>	</a:t>
            </a:r>
          </a:p>
        </p:txBody>
      </p:sp>
      <p:sp>
        <p:nvSpPr>
          <p:cNvPr id="306" name="Google Shape;306;p21"/>
          <p:cNvSpPr txBox="1"/>
          <p:nvPr/>
        </p:nvSpPr>
        <p:spPr>
          <a:xfrm>
            <a:off x="6721475" y="5791200"/>
            <a:ext cx="1812925" cy="3381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600"/>
              <a:buFont typeface="Arial"/>
              <a:buNone/>
            </a:pPr>
            <a:r>
              <a:rPr lang="es-US" sz="1600" b="0" i="0" u="none">
                <a:solidFill>
                  <a:schemeClr val="dk1"/>
                </a:solidFill>
                <a:latin typeface="Arial"/>
                <a:ea typeface="Arial"/>
                <a:cs typeface="Arial"/>
                <a:sym typeface="Arial"/>
              </a:rPr>
              <a:t>Fuente: SAMSHA</a:t>
            </a:r>
          </a:p>
        </p:txBody>
      </p:sp>
      <p:sp>
        <p:nvSpPr>
          <p:cNvPr id="307" name="Google Shape;307;p21"/>
          <p:cNvSpPr txBox="1"/>
          <p:nvPr/>
        </p:nvSpPr>
        <p:spPr>
          <a:xfrm>
            <a:off x="304800" y="381001"/>
            <a:ext cx="3093493"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Arial"/>
              <a:buNone/>
            </a:pPr>
            <a:r>
              <a:rPr lang="es-US" sz="1400" b="0" i="0" u="none" dirty="0">
                <a:solidFill>
                  <a:schemeClr val="lt1"/>
                </a:solidFill>
                <a:latin typeface="Arial"/>
                <a:ea typeface="Arial"/>
                <a:cs typeface="Arial"/>
                <a:sym typeface="Arial"/>
              </a:rPr>
              <a:t>El VIH y el consumo de sustancias</a:t>
            </a:r>
          </a:p>
        </p:txBody>
      </p:sp>
      <p:pic>
        <p:nvPicPr>
          <p:cNvPr id="308" name="Google Shape;308;p21"/>
          <p:cNvPicPr preferRelativeResize="0"/>
          <p:nvPr/>
        </p:nvPicPr>
        <p:blipFill rotWithShape="1">
          <a:blip r:embed="rId3">
            <a:alphaModFix/>
          </a:blip>
          <a:srcRect/>
          <a:stretch/>
        </p:blipFill>
        <p:spPr>
          <a:xfrm>
            <a:off x="6019800" y="3949038"/>
            <a:ext cx="2514600" cy="1676400"/>
          </a:xfrm>
          <a:prstGeom prst="rect">
            <a:avLst/>
          </a:prstGeom>
          <a:noFill/>
          <a:ln>
            <a:noFill/>
          </a:ln>
        </p:spPr>
      </p:pic>
      <p:pic>
        <p:nvPicPr>
          <p:cNvPr id="309" name="Google Shape;309;p21"/>
          <p:cNvPicPr preferRelativeResize="0"/>
          <p:nvPr/>
        </p:nvPicPr>
        <p:blipFill rotWithShape="1">
          <a:blip r:embed="rId4">
            <a:alphaModFix/>
          </a:blip>
          <a:srcRect/>
          <a:stretch/>
        </p:blipFill>
        <p:spPr>
          <a:xfrm>
            <a:off x="6324600" y="1605888"/>
            <a:ext cx="1716087" cy="2286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22"/>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s-US" sz="2800" b="1" i="0" u="none">
                <a:solidFill>
                  <a:schemeClr val="dk1"/>
                </a:solidFill>
                <a:latin typeface="Arial"/>
                <a:ea typeface="Arial"/>
                <a:cs typeface="Arial"/>
                <a:sym typeface="Arial"/>
              </a:rPr>
              <a:t>Estrategias para considerar </a:t>
            </a:r>
          </a:p>
        </p:txBody>
      </p:sp>
      <p:sp>
        <p:nvSpPr>
          <p:cNvPr id="316" name="Google Shape;316;p22"/>
          <p:cNvSpPr txBox="1">
            <a:spLocks noGrp="1"/>
          </p:cNvSpPr>
          <p:nvPr>
            <p:ph type="body" idx="1"/>
          </p:nvPr>
        </p:nvSpPr>
        <p:spPr>
          <a:xfrm>
            <a:off x="609600" y="1520825"/>
            <a:ext cx="7924800" cy="411797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C00000"/>
              </a:buClr>
              <a:buSzPts val="2400"/>
              <a:buFont typeface="Noto Sans Symbols"/>
              <a:buChar char="▪"/>
            </a:pPr>
            <a:r>
              <a:rPr lang="es-US" sz="2400" b="0" i="0" u="none" dirty="0">
                <a:solidFill>
                  <a:schemeClr val="dk1"/>
                </a:solidFill>
                <a:latin typeface="Arial"/>
                <a:ea typeface="Arial"/>
                <a:cs typeface="Arial"/>
                <a:sym typeface="Arial"/>
              </a:rPr>
              <a:t>Reducción del estigma</a:t>
            </a:r>
          </a:p>
          <a:p>
            <a:pPr marL="342900" marR="0" lvl="0" indent="-342900" algn="l" rtl="0">
              <a:lnSpc>
                <a:spcPct val="100000"/>
              </a:lnSpc>
              <a:spcBef>
                <a:spcPts val="480"/>
              </a:spcBef>
              <a:spcAft>
                <a:spcPts val="0"/>
              </a:spcAft>
              <a:buClr>
                <a:srgbClr val="C00000"/>
              </a:buClr>
              <a:buSzPts val="2400"/>
              <a:buFont typeface="Noto Sans Symbols"/>
              <a:buChar char="▪"/>
            </a:pPr>
            <a:r>
              <a:rPr lang="es-US" sz="2400" b="0" i="0" u="none" dirty="0">
                <a:solidFill>
                  <a:schemeClr val="dk1"/>
                </a:solidFill>
                <a:latin typeface="Arial"/>
                <a:ea typeface="Arial"/>
                <a:cs typeface="Arial"/>
                <a:sym typeface="Arial"/>
              </a:rPr>
              <a:t>Uso del lenguaje</a:t>
            </a:r>
          </a:p>
          <a:p>
            <a:pPr marL="342900" marR="0" lvl="0" indent="-342900" algn="l" rtl="0">
              <a:lnSpc>
                <a:spcPct val="100000"/>
              </a:lnSpc>
              <a:spcBef>
                <a:spcPts val="480"/>
              </a:spcBef>
              <a:spcAft>
                <a:spcPts val="0"/>
              </a:spcAft>
              <a:buClr>
                <a:srgbClr val="C00000"/>
              </a:buClr>
              <a:buSzPts val="2400"/>
              <a:buFont typeface="Noto Sans Symbols"/>
              <a:buChar char="▪"/>
            </a:pPr>
            <a:r>
              <a:rPr lang="es-US" sz="2400" b="0" i="0" u="none" dirty="0">
                <a:solidFill>
                  <a:schemeClr val="dk1"/>
                </a:solidFill>
                <a:latin typeface="Arial"/>
                <a:ea typeface="Arial"/>
                <a:cs typeface="Arial"/>
                <a:sym typeface="Arial"/>
              </a:rPr>
              <a:t>Plan de reducción de daños</a:t>
            </a:r>
          </a:p>
          <a:p>
            <a:pPr marL="342900" marR="0" lvl="0" indent="-342900" algn="l" rtl="0">
              <a:lnSpc>
                <a:spcPct val="100000"/>
              </a:lnSpc>
              <a:spcBef>
                <a:spcPts val="480"/>
              </a:spcBef>
              <a:spcAft>
                <a:spcPts val="0"/>
              </a:spcAft>
              <a:buClr>
                <a:srgbClr val="C00000"/>
              </a:buClr>
              <a:buSzPts val="2400"/>
              <a:buFont typeface="Noto Sans Symbols"/>
              <a:buChar char="▪"/>
            </a:pPr>
            <a:r>
              <a:rPr lang="es-US" sz="2400" b="0" i="0" u="none" dirty="0">
                <a:solidFill>
                  <a:schemeClr val="dk1"/>
                </a:solidFill>
                <a:latin typeface="Arial"/>
                <a:ea typeface="Arial"/>
                <a:cs typeface="Arial"/>
                <a:sym typeface="Arial"/>
              </a:rPr>
              <a:t>Intervenciones efectivas para promover el cambio</a:t>
            </a:r>
          </a:p>
          <a:p>
            <a:pPr marL="742950" marR="0" lvl="1" indent="-285750" algn="l" rtl="0">
              <a:lnSpc>
                <a:spcPct val="100000"/>
              </a:lnSpc>
              <a:spcBef>
                <a:spcPts val="400"/>
              </a:spcBef>
              <a:spcAft>
                <a:spcPts val="0"/>
              </a:spcAft>
              <a:buClr>
                <a:srgbClr val="C00000"/>
              </a:buClr>
              <a:buSzPts val="2000"/>
              <a:buFont typeface="Noto Sans Symbols"/>
              <a:buChar char="▪"/>
            </a:pPr>
            <a:r>
              <a:rPr lang="es-US" sz="1900" b="0" i="0" u="none" strike="noStrike" cap="none" dirty="0">
                <a:solidFill>
                  <a:schemeClr val="dk1"/>
                </a:solidFill>
                <a:latin typeface="Arial"/>
                <a:ea typeface="Arial"/>
                <a:cs typeface="Arial"/>
                <a:sym typeface="Arial"/>
              </a:rPr>
              <a:t>SBIRT (detección, intervención breve, derivación </a:t>
            </a:r>
            <a:br>
              <a:rPr lang="es-US" sz="1900" b="0" i="0" u="none" strike="noStrike" cap="none" dirty="0">
                <a:solidFill>
                  <a:schemeClr val="dk1"/>
                </a:solidFill>
                <a:latin typeface="Arial"/>
                <a:ea typeface="Arial"/>
                <a:cs typeface="Arial"/>
                <a:sym typeface="Arial"/>
              </a:rPr>
            </a:br>
            <a:r>
              <a:rPr lang="es-US" sz="1900" b="0" i="0" u="none" strike="noStrike" cap="none" dirty="0">
                <a:solidFill>
                  <a:schemeClr val="dk1"/>
                </a:solidFill>
                <a:latin typeface="Arial"/>
                <a:ea typeface="Arial"/>
                <a:cs typeface="Arial"/>
                <a:sym typeface="Arial"/>
              </a:rPr>
              <a:t>al tratamiento)</a:t>
            </a:r>
          </a:p>
          <a:p>
            <a:pPr marL="742950" marR="0" lvl="1" indent="-285750" algn="l" rtl="0">
              <a:lnSpc>
                <a:spcPct val="100000"/>
              </a:lnSpc>
              <a:spcBef>
                <a:spcPts val="400"/>
              </a:spcBef>
              <a:spcAft>
                <a:spcPts val="0"/>
              </a:spcAft>
              <a:buClr>
                <a:srgbClr val="C00000"/>
              </a:buClr>
              <a:buSzPts val="2000"/>
              <a:buFont typeface="Noto Sans Symbols"/>
              <a:buChar char="▪"/>
            </a:pPr>
            <a:r>
              <a:rPr lang="es-US" sz="1900" b="0" i="0" u="none" strike="noStrike" cap="none" dirty="0">
                <a:solidFill>
                  <a:schemeClr val="dk1"/>
                </a:solidFill>
                <a:latin typeface="Arial"/>
                <a:ea typeface="Arial"/>
                <a:cs typeface="Arial"/>
                <a:sym typeface="Arial"/>
              </a:rPr>
              <a:t>Terapia cognitivo conductual (CBT)</a:t>
            </a:r>
          </a:p>
          <a:p>
            <a:pPr marL="742950" marR="0" lvl="1" indent="-285750" algn="l" rtl="0">
              <a:lnSpc>
                <a:spcPct val="100000"/>
              </a:lnSpc>
              <a:spcBef>
                <a:spcPts val="400"/>
              </a:spcBef>
              <a:spcAft>
                <a:spcPts val="0"/>
              </a:spcAft>
              <a:buClr>
                <a:srgbClr val="C00000"/>
              </a:buClr>
              <a:buSzPts val="2000"/>
              <a:buFont typeface="Noto Sans Symbols"/>
              <a:buChar char="▪"/>
            </a:pPr>
            <a:r>
              <a:rPr lang="es-US" sz="1900" b="0" i="0" u="none" strike="noStrike" cap="none" dirty="0">
                <a:solidFill>
                  <a:schemeClr val="dk1"/>
                </a:solidFill>
                <a:latin typeface="Arial"/>
                <a:ea typeface="Arial"/>
                <a:cs typeface="Arial"/>
                <a:sym typeface="Arial"/>
              </a:rPr>
              <a:t>Programas de 12 pasos</a:t>
            </a:r>
          </a:p>
          <a:p>
            <a:pPr marL="342900" marR="0" lvl="0" indent="-342900" algn="l" rtl="0">
              <a:lnSpc>
                <a:spcPct val="100000"/>
              </a:lnSpc>
              <a:spcBef>
                <a:spcPts val="400"/>
              </a:spcBef>
              <a:spcAft>
                <a:spcPts val="0"/>
              </a:spcAft>
              <a:buClr>
                <a:srgbClr val="C00000"/>
              </a:buClr>
              <a:buSzPts val="2000"/>
              <a:buFont typeface="Noto Sans Symbols"/>
              <a:buChar char="▪"/>
            </a:pPr>
            <a:r>
              <a:rPr lang="es-US" sz="1900" b="0" i="0" u="none" dirty="0">
                <a:solidFill>
                  <a:schemeClr val="dk1"/>
                </a:solidFill>
                <a:latin typeface="Arial"/>
                <a:ea typeface="Arial"/>
                <a:cs typeface="Arial"/>
                <a:sym typeface="Arial"/>
              </a:rPr>
              <a:t>Para las personas que pueden estar sufriendo una adicción, infórmense sobre los programas de terapia asistida con medicamentos y alienten a las personas a hablar con los médicos.</a:t>
            </a:r>
          </a:p>
          <a:p>
            <a:pPr marL="342900" marR="0" lvl="0" indent="-215900" algn="l" rtl="0">
              <a:spcBef>
                <a:spcPts val="400"/>
              </a:spcBef>
              <a:spcAft>
                <a:spcPts val="0"/>
              </a:spcAft>
              <a:buClr>
                <a:srgbClr val="2675B4"/>
              </a:buClr>
              <a:buSzPts val="2000"/>
              <a:buFont typeface="Noto Sans Symbols"/>
              <a:buNone/>
            </a:pPr>
            <a:endParaRPr sz="2000" b="0" i="0" u="none" dirty="0">
              <a:solidFill>
                <a:schemeClr val="dk1"/>
              </a:solidFill>
              <a:latin typeface="Arial"/>
              <a:ea typeface="Arial"/>
              <a:cs typeface="Arial"/>
              <a:sym typeface="Arial"/>
            </a:endParaRPr>
          </a:p>
        </p:txBody>
      </p:sp>
      <p:sp>
        <p:nvSpPr>
          <p:cNvPr id="317" name="Google Shape;317;p22"/>
          <p:cNvSpPr txBox="1"/>
          <p:nvPr/>
        </p:nvSpPr>
        <p:spPr>
          <a:xfrm>
            <a:off x="304800" y="381000"/>
            <a:ext cx="3216322"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Arial"/>
              <a:buNone/>
            </a:pPr>
            <a:r>
              <a:rPr lang="es-US" sz="1400" b="0" i="0" u="none" dirty="0">
                <a:solidFill>
                  <a:schemeClr val="lt1"/>
                </a:solidFill>
                <a:latin typeface="Arial"/>
                <a:ea typeface="Arial"/>
                <a:cs typeface="Arial"/>
                <a:sym typeface="Arial"/>
              </a:rPr>
              <a:t>El VIH y el consumo de sustancias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4" name="Google Shape;324;p23"/>
          <p:cNvSpPr txBox="1"/>
          <p:nvPr/>
        </p:nvSpPr>
        <p:spPr>
          <a:xfrm>
            <a:off x="304800" y="381000"/>
            <a:ext cx="3229970"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Arial"/>
              <a:buNone/>
            </a:pPr>
            <a:r>
              <a:rPr lang="es-US" sz="1400" b="0" i="0" u="none" dirty="0">
                <a:solidFill>
                  <a:schemeClr val="lt1"/>
                </a:solidFill>
                <a:latin typeface="Arial"/>
                <a:ea typeface="Arial"/>
                <a:cs typeface="Arial"/>
                <a:sym typeface="Arial"/>
              </a:rPr>
              <a:t>El VIH y el consumo de sustancias</a:t>
            </a:r>
          </a:p>
        </p:txBody>
      </p:sp>
      <p:pic>
        <p:nvPicPr>
          <p:cNvPr id="4" name="Imagen 3">
            <a:extLst>
              <a:ext uri="{FF2B5EF4-FFF2-40B4-BE49-F238E27FC236}">
                <a16:creationId xmlns:a16="http://schemas.microsoft.com/office/drawing/2014/main" id="{C87E04EA-16BD-49B4-8D6A-7092385E7470}"/>
              </a:ext>
            </a:extLst>
          </p:cNvPr>
          <p:cNvPicPr>
            <a:picLocks noChangeAspect="1"/>
          </p:cNvPicPr>
          <p:nvPr/>
        </p:nvPicPr>
        <p:blipFill>
          <a:blip r:embed="rId3"/>
          <a:stretch>
            <a:fillRect/>
          </a:stretch>
        </p:blipFill>
        <p:spPr>
          <a:xfrm>
            <a:off x="1095749" y="770836"/>
            <a:ext cx="6664619" cy="4905697"/>
          </a:xfrm>
          <a:prstGeom prst="rect">
            <a:avLst/>
          </a:prstGeom>
        </p:spPr>
      </p:pic>
      <p:pic>
        <p:nvPicPr>
          <p:cNvPr id="325" name="Google Shape;325;p23"/>
          <p:cNvPicPr preferRelativeResize="0"/>
          <p:nvPr/>
        </p:nvPicPr>
        <p:blipFill rotWithShape="1">
          <a:blip r:embed="rId4">
            <a:alphaModFix/>
          </a:blip>
          <a:srcRect/>
          <a:stretch/>
        </p:blipFill>
        <p:spPr>
          <a:xfrm>
            <a:off x="7239000" y="5238750"/>
            <a:ext cx="1633537" cy="3778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24"/>
          <p:cNvSpPr txBox="1">
            <a:spLocks noGrp="1"/>
          </p:cNvSpPr>
          <p:nvPr>
            <p:ph type="title"/>
          </p:nvPr>
        </p:nvSpPr>
        <p:spPr>
          <a:xfrm>
            <a:off x="381000" y="762000"/>
            <a:ext cx="7886700" cy="8080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s-US" b="1" i="0" u="none" dirty="0">
                <a:solidFill>
                  <a:schemeClr val="dk1"/>
                </a:solidFill>
                <a:latin typeface="Arial"/>
                <a:ea typeface="Arial"/>
                <a:cs typeface="Arial"/>
                <a:sym typeface="Arial"/>
              </a:rPr>
              <a:t>Cómo corregir el lenguaje para que sea menos </a:t>
            </a:r>
            <a:r>
              <a:rPr lang="es-US" b="1" i="0" u="none" dirty="0" err="1">
                <a:solidFill>
                  <a:schemeClr val="dk1"/>
                </a:solidFill>
                <a:latin typeface="Arial"/>
                <a:ea typeface="Arial"/>
                <a:cs typeface="Arial"/>
                <a:sym typeface="Arial"/>
              </a:rPr>
              <a:t>estigmatizante</a:t>
            </a:r>
            <a:endParaRPr lang="es-US" b="1" i="0" u="none" dirty="0">
              <a:solidFill>
                <a:schemeClr val="dk1"/>
              </a:solidFill>
              <a:latin typeface="Arial"/>
              <a:ea typeface="Arial"/>
              <a:cs typeface="Arial"/>
              <a:sym typeface="Arial"/>
            </a:endParaRPr>
          </a:p>
        </p:txBody>
      </p:sp>
      <p:sp>
        <p:nvSpPr>
          <p:cNvPr id="332" name="Google Shape;332;p24"/>
          <p:cNvSpPr txBox="1">
            <a:spLocks noGrp="1"/>
          </p:cNvSpPr>
          <p:nvPr>
            <p:ph type="body" idx="1"/>
          </p:nvPr>
        </p:nvSpPr>
        <p:spPr>
          <a:xfrm>
            <a:off x="381000" y="1829940"/>
            <a:ext cx="8420100" cy="4041775"/>
          </a:xfrm>
          <a:prstGeom prst="rect">
            <a:avLst/>
          </a:prstGeom>
          <a:noFill/>
          <a:ln>
            <a:noFill/>
          </a:ln>
        </p:spPr>
        <p:txBody>
          <a:bodyPr spcFirstLastPara="1" wrap="square" lIns="91425" tIns="45700" rIns="91425" bIns="45700" anchor="t" anchorCtr="0">
            <a:normAutofit/>
          </a:bodyPr>
          <a:lstStyle/>
          <a:p>
            <a:pPr marL="0" marR="0" lvl="0" indent="0" algn="l" rtl="0">
              <a:lnSpc>
                <a:spcPct val="80000"/>
              </a:lnSpc>
              <a:spcBef>
                <a:spcPts val="0"/>
              </a:spcBef>
              <a:spcAft>
                <a:spcPts val="0"/>
              </a:spcAft>
              <a:buClr>
                <a:srgbClr val="2675B4"/>
              </a:buClr>
              <a:buSzPts val="2200"/>
              <a:buFont typeface="Noto Sans Symbols"/>
              <a:buNone/>
            </a:pPr>
            <a:r>
              <a:rPr lang="es-US" sz="2200" b="0" i="0" u="none" dirty="0">
                <a:solidFill>
                  <a:schemeClr val="dk1"/>
                </a:solidFill>
                <a:latin typeface="Arial"/>
                <a:ea typeface="Arial"/>
                <a:cs typeface="Arial"/>
                <a:sym typeface="Arial"/>
              </a:rPr>
              <a:t>Cambiar de términos estigmatizados a correctos y menos </a:t>
            </a:r>
            <a:br>
              <a:rPr lang="es-US" sz="2200" b="0" i="0" u="none" dirty="0">
                <a:solidFill>
                  <a:schemeClr val="dk1"/>
                </a:solidFill>
                <a:latin typeface="Arial"/>
                <a:ea typeface="Arial"/>
                <a:cs typeface="Arial"/>
                <a:sym typeface="Arial"/>
              </a:rPr>
            </a:br>
            <a:r>
              <a:rPr lang="es-US" sz="2200" b="0" i="0" u="none" dirty="0">
                <a:solidFill>
                  <a:schemeClr val="dk1"/>
                </a:solidFill>
                <a:latin typeface="Arial"/>
                <a:ea typeface="Arial"/>
                <a:cs typeface="Arial"/>
                <a:sym typeface="Arial"/>
              </a:rPr>
              <a:t>críticos es beneficioso para el compromiso. </a:t>
            </a:r>
          </a:p>
          <a:p>
            <a:pPr marL="0" marR="0" lvl="0" indent="0" algn="l" rtl="0">
              <a:lnSpc>
                <a:spcPct val="80000"/>
              </a:lnSpc>
              <a:spcBef>
                <a:spcPts val="440"/>
              </a:spcBef>
              <a:spcAft>
                <a:spcPts val="0"/>
              </a:spcAft>
              <a:buClr>
                <a:srgbClr val="2675B4"/>
              </a:buClr>
              <a:buSzPts val="2200"/>
              <a:buFont typeface="Noto Sans Symbols"/>
              <a:buNone/>
            </a:pPr>
            <a:endParaRPr sz="2200" b="0" i="0" u="none" dirty="0">
              <a:solidFill>
                <a:srgbClr val="0070C0"/>
              </a:solidFill>
              <a:latin typeface="Arial"/>
              <a:ea typeface="Arial"/>
              <a:cs typeface="Arial"/>
              <a:sym typeface="Arial"/>
            </a:endParaRPr>
          </a:p>
          <a:p>
            <a:pPr marL="0" marR="0" lvl="0" indent="0" algn="l" rtl="0">
              <a:lnSpc>
                <a:spcPct val="80000"/>
              </a:lnSpc>
              <a:spcBef>
                <a:spcPts val="440"/>
              </a:spcBef>
              <a:spcAft>
                <a:spcPts val="0"/>
              </a:spcAft>
              <a:buClr>
                <a:srgbClr val="2675B4"/>
              </a:buClr>
              <a:buSzPts val="2200"/>
              <a:buFont typeface="Noto Sans Symbols"/>
              <a:buNone/>
            </a:pPr>
            <a:endParaRPr sz="2200" b="0" i="0" u="none" dirty="0">
              <a:solidFill>
                <a:srgbClr val="0070C0"/>
              </a:solidFill>
              <a:latin typeface="Arial"/>
              <a:ea typeface="Arial"/>
              <a:cs typeface="Arial"/>
              <a:sym typeface="Arial"/>
            </a:endParaRPr>
          </a:p>
          <a:p>
            <a:pPr marL="0" marR="0" lvl="0" indent="0" algn="l" rtl="0">
              <a:lnSpc>
                <a:spcPct val="80000"/>
              </a:lnSpc>
              <a:spcBef>
                <a:spcPts val="440"/>
              </a:spcBef>
              <a:spcAft>
                <a:spcPts val="0"/>
              </a:spcAft>
              <a:buClr>
                <a:srgbClr val="2675B4"/>
              </a:buClr>
              <a:buSzPts val="2200"/>
              <a:buFont typeface="Noto Sans Symbols"/>
              <a:buNone/>
            </a:pPr>
            <a:endParaRPr sz="2200" b="0" i="0" u="none" dirty="0">
              <a:solidFill>
                <a:srgbClr val="0070C0"/>
              </a:solidFill>
              <a:latin typeface="Arial"/>
              <a:ea typeface="Arial"/>
              <a:cs typeface="Arial"/>
              <a:sym typeface="Arial"/>
            </a:endParaRPr>
          </a:p>
          <a:p>
            <a:pPr marL="0" marR="0" lvl="0" indent="0" algn="l" rtl="0">
              <a:lnSpc>
                <a:spcPct val="80000"/>
              </a:lnSpc>
              <a:spcBef>
                <a:spcPts val="440"/>
              </a:spcBef>
              <a:spcAft>
                <a:spcPts val="0"/>
              </a:spcAft>
              <a:buClr>
                <a:srgbClr val="2675B4"/>
              </a:buClr>
              <a:buSzPts val="2200"/>
              <a:buFont typeface="Noto Sans Symbols"/>
              <a:buNone/>
            </a:pPr>
            <a:endParaRPr sz="2200" b="0" i="0" u="none" dirty="0">
              <a:solidFill>
                <a:srgbClr val="0070C0"/>
              </a:solidFill>
              <a:latin typeface="Arial"/>
              <a:ea typeface="Arial"/>
              <a:cs typeface="Arial"/>
              <a:sym typeface="Arial"/>
            </a:endParaRPr>
          </a:p>
          <a:p>
            <a:pPr marL="0" marR="0" lvl="0" indent="0" algn="l" rtl="0">
              <a:lnSpc>
                <a:spcPct val="80000"/>
              </a:lnSpc>
              <a:spcBef>
                <a:spcPts val="440"/>
              </a:spcBef>
              <a:spcAft>
                <a:spcPts val="0"/>
              </a:spcAft>
              <a:buClr>
                <a:srgbClr val="2675B4"/>
              </a:buClr>
              <a:buSzPts val="2200"/>
              <a:buFont typeface="Noto Sans Symbols"/>
              <a:buNone/>
            </a:pPr>
            <a:endParaRPr sz="2200" b="0" i="0" u="none" dirty="0">
              <a:solidFill>
                <a:srgbClr val="0070C0"/>
              </a:solidFill>
              <a:latin typeface="Arial"/>
              <a:ea typeface="Arial"/>
              <a:cs typeface="Arial"/>
              <a:sym typeface="Arial"/>
            </a:endParaRPr>
          </a:p>
          <a:p>
            <a:pPr marL="0" marR="0" lvl="0" indent="0" algn="l" rtl="0">
              <a:lnSpc>
                <a:spcPct val="80000"/>
              </a:lnSpc>
              <a:spcBef>
                <a:spcPts val="440"/>
              </a:spcBef>
              <a:spcAft>
                <a:spcPts val="0"/>
              </a:spcAft>
              <a:buClr>
                <a:srgbClr val="2675B4"/>
              </a:buClr>
              <a:buSzPts val="2200"/>
              <a:buFont typeface="Noto Sans Symbols"/>
              <a:buNone/>
            </a:pPr>
            <a:endParaRPr sz="2200" b="0" i="0" u="none" dirty="0">
              <a:solidFill>
                <a:schemeClr val="dk1"/>
              </a:solidFill>
              <a:latin typeface="Arial"/>
              <a:ea typeface="Arial"/>
              <a:cs typeface="Arial"/>
              <a:sym typeface="Arial"/>
            </a:endParaRPr>
          </a:p>
          <a:p>
            <a:pPr marL="0" marR="0" lvl="0" indent="0" algn="l" rtl="0">
              <a:lnSpc>
                <a:spcPct val="80000"/>
              </a:lnSpc>
              <a:spcBef>
                <a:spcPts val="160"/>
              </a:spcBef>
              <a:spcAft>
                <a:spcPts val="0"/>
              </a:spcAft>
              <a:buClr>
                <a:srgbClr val="2675B4"/>
              </a:buClr>
              <a:buSzPts val="800"/>
              <a:buFont typeface="Noto Sans Symbols"/>
              <a:buNone/>
            </a:pPr>
            <a:endParaRPr sz="800" b="0" i="0" u="none" dirty="0">
              <a:solidFill>
                <a:schemeClr val="dk1"/>
              </a:solidFill>
              <a:latin typeface="Arial"/>
              <a:ea typeface="Arial"/>
              <a:cs typeface="Arial"/>
              <a:sym typeface="Arial"/>
            </a:endParaRPr>
          </a:p>
          <a:p>
            <a:pPr marL="0" marR="0" lvl="0" indent="0" algn="l" rtl="0">
              <a:lnSpc>
                <a:spcPct val="80000"/>
              </a:lnSpc>
              <a:spcBef>
                <a:spcPts val="160"/>
              </a:spcBef>
              <a:spcAft>
                <a:spcPts val="0"/>
              </a:spcAft>
              <a:buClr>
                <a:srgbClr val="2675B4"/>
              </a:buClr>
              <a:buSzPts val="800"/>
              <a:buFont typeface="Noto Sans Symbols"/>
              <a:buNone/>
            </a:pPr>
            <a:endParaRPr sz="800" b="0" i="0" u="none" dirty="0">
              <a:solidFill>
                <a:schemeClr val="dk1"/>
              </a:solidFill>
              <a:latin typeface="Arial"/>
              <a:ea typeface="Arial"/>
              <a:cs typeface="Arial"/>
              <a:sym typeface="Arial"/>
            </a:endParaRPr>
          </a:p>
          <a:p>
            <a:pPr marL="0" marR="0" lvl="0" indent="0" algn="l" rtl="0">
              <a:lnSpc>
                <a:spcPct val="80000"/>
              </a:lnSpc>
              <a:spcBef>
                <a:spcPts val="160"/>
              </a:spcBef>
              <a:spcAft>
                <a:spcPts val="0"/>
              </a:spcAft>
              <a:buClr>
                <a:srgbClr val="2675B4"/>
              </a:buClr>
              <a:buSzPts val="800"/>
              <a:buFont typeface="Noto Sans Symbols"/>
              <a:buNone/>
            </a:pPr>
            <a:endParaRPr sz="800" b="0" i="0" u="none" dirty="0">
              <a:solidFill>
                <a:schemeClr val="dk1"/>
              </a:solidFill>
              <a:latin typeface="Arial"/>
              <a:ea typeface="Arial"/>
              <a:cs typeface="Arial"/>
              <a:sym typeface="Arial"/>
            </a:endParaRPr>
          </a:p>
          <a:p>
            <a:pPr marL="0" marR="0" lvl="0" indent="0" algn="l" rtl="0">
              <a:lnSpc>
                <a:spcPct val="80000"/>
              </a:lnSpc>
              <a:spcBef>
                <a:spcPts val="160"/>
              </a:spcBef>
              <a:spcAft>
                <a:spcPts val="0"/>
              </a:spcAft>
              <a:buClr>
                <a:srgbClr val="2675B4"/>
              </a:buClr>
              <a:buSzPts val="800"/>
              <a:buFont typeface="Noto Sans Symbols"/>
              <a:buNone/>
            </a:pPr>
            <a:endParaRPr sz="800" b="0" i="0" u="none" dirty="0">
              <a:solidFill>
                <a:schemeClr val="dk1"/>
              </a:solidFill>
              <a:latin typeface="Arial"/>
              <a:ea typeface="Arial"/>
              <a:cs typeface="Arial"/>
              <a:sym typeface="Arial"/>
            </a:endParaRPr>
          </a:p>
          <a:p>
            <a:pPr marL="0" marR="0" lvl="0" indent="0" algn="l" rtl="0">
              <a:lnSpc>
                <a:spcPct val="80000"/>
              </a:lnSpc>
              <a:spcBef>
                <a:spcPts val="160"/>
              </a:spcBef>
              <a:spcAft>
                <a:spcPts val="0"/>
              </a:spcAft>
              <a:buClr>
                <a:srgbClr val="2675B4"/>
              </a:buClr>
              <a:buSzPts val="800"/>
              <a:buFont typeface="Noto Sans Symbols"/>
              <a:buNone/>
            </a:pPr>
            <a:endParaRPr sz="800" b="0" i="0" u="none" dirty="0">
              <a:solidFill>
                <a:schemeClr val="dk1"/>
              </a:solidFill>
              <a:latin typeface="Arial"/>
              <a:ea typeface="Arial"/>
              <a:cs typeface="Arial"/>
              <a:sym typeface="Arial"/>
            </a:endParaRPr>
          </a:p>
          <a:p>
            <a:pPr marL="0" marR="0" lvl="0" indent="0" algn="l" rtl="0">
              <a:lnSpc>
                <a:spcPct val="80000"/>
              </a:lnSpc>
              <a:spcBef>
                <a:spcPts val="160"/>
              </a:spcBef>
              <a:spcAft>
                <a:spcPts val="0"/>
              </a:spcAft>
              <a:buClr>
                <a:srgbClr val="2675B4"/>
              </a:buClr>
              <a:buSzPts val="800"/>
              <a:buFont typeface="Noto Sans Symbols"/>
              <a:buNone/>
            </a:pPr>
            <a:endParaRPr sz="800" b="0" i="0" u="none" dirty="0">
              <a:solidFill>
                <a:schemeClr val="dk1"/>
              </a:solidFill>
              <a:latin typeface="Arial"/>
              <a:ea typeface="Arial"/>
              <a:cs typeface="Arial"/>
              <a:sym typeface="Arial"/>
            </a:endParaRPr>
          </a:p>
          <a:p>
            <a:pPr marL="0" marR="0" lvl="0" indent="0" algn="l" rtl="0">
              <a:lnSpc>
                <a:spcPct val="80000"/>
              </a:lnSpc>
              <a:spcBef>
                <a:spcPts val="160"/>
              </a:spcBef>
              <a:spcAft>
                <a:spcPts val="0"/>
              </a:spcAft>
              <a:buClr>
                <a:srgbClr val="2675B4"/>
              </a:buClr>
              <a:buSzPts val="800"/>
              <a:buFont typeface="Noto Sans Symbols"/>
              <a:buNone/>
            </a:pPr>
            <a:endParaRPr sz="800" b="0" i="0" u="none" dirty="0">
              <a:solidFill>
                <a:schemeClr val="dk1"/>
              </a:solidFill>
              <a:latin typeface="Arial"/>
              <a:ea typeface="Arial"/>
              <a:cs typeface="Arial"/>
              <a:sym typeface="Arial"/>
            </a:endParaRPr>
          </a:p>
          <a:p>
            <a:pPr marL="0" marR="0" lvl="0" indent="0" algn="l" rtl="0">
              <a:lnSpc>
                <a:spcPct val="80000"/>
              </a:lnSpc>
              <a:spcBef>
                <a:spcPts val="160"/>
              </a:spcBef>
              <a:spcAft>
                <a:spcPts val="0"/>
              </a:spcAft>
              <a:buClr>
                <a:srgbClr val="2675B4"/>
              </a:buClr>
              <a:buSzPts val="800"/>
              <a:buFont typeface="Noto Sans Symbols"/>
              <a:buNone/>
            </a:pPr>
            <a:endParaRPr sz="800" b="0" i="0" u="none" dirty="0">
              <a:solidFill>
                <a:schemeClr val="dk1"/>
              </a:solidFill>
              <a:latin typeface="Arial"/>
              <a:ea typeface="Arial"/>
              <a:cs typeface="Arial"/>
              <a:sym typeface="Arial"/>
            </a:endParaRPr>
          </a:p>
          <a:p>
            <a:pPr marL="0" marR="0" lvl="0" indent="0" algn="l" rtl="0">
              <a:lnSpc>
                <a:spcPct val="80000"/>
              </a:lnSpc>
              <a:spcBef>
                <a:spcPts val="200"/>
              </a:spcBef>
              <a:spcAft>
                <a:spcPts val="0"/>
              </a:spcAft>
              <a:buClr>
                <a:srgbClr val="2675B4"/>
              </a:buClr>
              <a:buSzPts val="1000"/>
              <a:buFont typeface="Noto Sans Symbols"/>
              <a:buNone/>
            </a:pPr>
            <a:r>
              <a:rPr lang="es-US" sz="1000" b="0" i="0" u="none" dirty="0">
                <a:solidFill>
                  <a:schemeClr val="dk1"/>
                </a:solidFill>
                <a:latin typeface="Arial"/>
                <a:ea typeface="Arial"/>
                <a:cs typeface="Arial"/>
                <a:sym typeface="Arial"/>
              </a:rPr>
              <a:t>Fuente: Centers </a:t>
            </a:r>
            <a:r>
              <a:rPr lang="es-US" sz="1000" b="0" i="0" u="none" dirty="0" err="1">
                <a:solidFill>
                  <a:schemeClr val="dk1"/>
                </a:solidFill>
                <a:latin typeface="Arial"/>
                <a:ea typeface="Arial"/>
                <a:cs typeface="Arial"/>
                <a:sym typeface="Arial"/>
              </a:rPr>
              <a:t>for</a:t>
            </a:r>
            <a:r>
              <a:rPr lang="es-US" sz="1000" b="0" i="0" u="none" dirty="0">
                <a:solidFill>
                  <a:schemeClr val="dk1"/>
                </a:solidFill>
                <a:latin typeface="Arial"/>
                <a:ea typeface="Arial"/>
                <a:cs typeface="Arial"/>
                <a:sym typeface="Arial"/>
              </a:rPr>
              <a:t> </a:t>
            </a:r>
            <a:r>
              <a:rPr lang="es-US" sz="1000" b="0" i="0" u="none" dirty="0" err="1">
                <a:solidFill>
                  <a:schemeClr val="dk1"/>
                </a:solidFill>
                <a:latin typeface="Arial"/>
                <a:ea typeface="Arial"/>
                <a:cs typeface="Arial"/>
                <a:sym typeface="Arial"/>
              </a:rPr>
              <a:t>Disease</a:t>
            </a:r>
            <a:r>
              <a:rPr lang="es-US" sz="1000" b="0" i="0" u="none" dirty="0">
                <a:solidFill>
                  <a:schemeClr val="dk1"/>
                </a:solidFill>
                <a:latin typeface="Arial"/>
                <a:ea typeface="Arial"/>
                <a:cs typeface="Arial"/>
                <a:sym typeface="Arial"/>
              </a:rPr>
              <a:t> Control and </a:t>
            </a:r>
            <a:r>
              <a:rPr lang="es-US" sz="1000" b="0" i="0" u="none" dirty="0" err="1">
                <a:solidFill>
                  <a:schemeClr val="dk1"/>
                </a:solidFill>
                <a:latin typeface="Arial"/>
                <a:ea typeface="Arial"/>
                <a:cs typeface="Arial"/>
                <a:sym typeface="Arial"/>
              </a:rPr>
              <a:t>Prevention</a:t>
            </a:r>
            <a:r>
              <a:rPr lang="es-US" sz="1000" b="0" i="0" u="none" dirty="0">
                <a:solidFill>
                  <a:schemeClr val="dk1"/>
                </a:solidFill>
                <a:latin typeface="Arial"/>
                <a:ea typeface="Arial"/>
                <a:cs typeface="Arial"/>
                <a:sym typeface="Arial"/>
              </a:rPr>
              <a:t>. (</a:t>
            </a:r>
            <a:r>
              <a:rPr lang="es-US" sz="1000" b="0" i="0" u="none" dirty="0" err="1">
                <a:solidFill>
                  <a:schemeClr val="dk1"/>
                </a:solidFill>
                <a:latin typeface="Arial"/>
                <a:ea typeface="Arial"/>
                <a:cs typeface="Arial"/>
                <a:sym typeface="Arial"/>
              </a:rPr>
              <a:t>n.d</a:t>
            </a:r>
            <a:r>
              <a:rPr lang="es-US" sz="1000" b="0" i="0" u="none" dirty="0">
                <a:solidFill>
                  <a:schemeClr val="dk1"/>
                </a:solidFill>
                <a:latin typeface="Arial"/>
                <a:ea typeface="Arial"/>
                <a:cs typeface="Arial"/>
                <a:sym typeface="Arial"/>
              </a:rPr>
              <a:t>.) “A </a:t>
            </a:r>
            <a:r>
              <a:rPr lang="es-US" sz="1000" b="0" i="0" u="none" dirty="0" err="1">
                <a:solidFill>
                  <a:schemeClr val="dk1"/>
                </a:solidFill>
                <a:latin typeface="Arial"/>
                <a:ea typeface="Arial"/>
                <a:cs typeface="Arial"/>
                <a:sym typeface="Arial"/>
              </a:rPr>
              <a:t>Guide</a:t>
            </a:r>
            <a:r>
              <a:rPr lang="es-US" sz="1000" b="0" i="0" u="none" dirty="0">
                <a:solidFill>
                  <a:schemeClr val="dk1"/>
                </a:solidFill>
                <a:latin typeface="Arial"/>
                <a:ea typeface="Arial"/>
                <a:cs typeface="Arial"/>
                <a:sym typeface="Arial"/>
              </a:rPr>
              <a:t> </a:t>
            </a:r>
            <a:r>
              <a:rPr lang="es-US" sz="1000" b="0" i="0" u="none" dirty="0" err="1">
                <a:solidFill>
                  <a:schemeClr val="dk1"/>
                </a:solidFill>
                <a:latin typeface="Arial"/>
                <a:ea typeface="Arial"/>
                <a:cs typeface="Arial"/>
                <a:sym typeface="Arial"/>
              </a:rPr>
              <a:t>to</a:t>
            </a:r>
            <a:r>
              <a:rPr lang="es-US" sz="1000" b="0" i="0" u="none" dirty="0">
                <a:solidFill>
                  <a:schemeClr val="dk1"/>
                </a:solidFill>
                <a:latin typeface="Arial"/>
                <a:ea typeface="Arial"/>
                <a:cs typeface="Arial"/>
                <a:sym typeface="Arial"/>
              </a:rPr>
              <a:t> </a:t>
            </a:r>
            <a:r>
              <a:rPr lang="es-US" sz="1000" b="0" i="0" u="none" dirty="0" err="1">
                <a:solidFill>
                  <a:schemeClr val="dk1"/>
                </a:solidFill>
                <a:latin typeface="Arial"/>
                <a:ea typeface="Arial"/>
                <a:cs typeface="Arial"/>
                <a:sym typeface="Arial"/>
              </a:rPr>
              <a:t>Talking</a:t>
            </a:r>
            <a:r>
              <a:rPr lang="es-US" sz="1000" b="0" i="0" u="none" dirty="0">
                <a:solidFill>
                  <a:schemeClr val="dk1"/>
                </a:solidFill>
                <a:latin typeface="Arial"/>
                <a:ea typeface="Arial"/>
                <a:cs typeface="Arial"/>
                <a:sym typeface="Arial"/>
              </a:rPr>
              <a:t> </a:t>
            </a:r>
            <a:r>
              <a:rPr lang="es-US" sz="1000" b="0" i="0" u="none" dirty="0" err="1">
                <a:solidFill>
                  <a:schemeClr val="dk1"/>
                </a:solidFill>
                <a:latin typeface="Arial"/>
                <a:ea typeface="Arial"/>
                <a:cs typeface="Arial"/>
                <a:sym typeface="Arial"/>
              </a:rPr>
              <a:t>About</a:t>
            </a:r>
            <a:r>
              <a:rPr lang="es-US" sz="1000" b="0" i="0" u="none" dirty="0">
                <a:solidFill>
                  <a:schemeClr val="dk1"/>
                </a:solidFill>
                <a:latin typeface="Arial"/>
                <a:ea typeface="Arial"/>
                <a:cs typeface="Arial"/>
                <a:sym typeface="Arial"/>
              </a:rPr>
              <a:t> HIV”. Extraído de https://www.cdc.gov/</a:t>
            </a:r>
            <a:r>
              <a:rPr lang="es-US" sz="1000" b="0" i="0" u="none" dirty="0" err="1">
                <a:solidFill>
                  <a:schemeClr val="dk1"/>
                </a:solidFill>
                <a:latin typeface="Arial"/>
                <a:ea typeface="Arial"/>
                <a:cs typeface="Arial"/>
                <a:sym typeface="Arial"/>
              </a:rPr>
              <a:t>actagainstaids</a:t>
            </a:r>
            <a:r>
              <a:rPr lang="es-US" sz="1000" b="0" i="0" u="none" dirty="0">
                <a:solidFill>
                  <a:schemeClr val="dk1"/>
                </a:solidFill>
                <a:latin typeface="Arial"/>
                <a:ea typeface="Arial"/>
                <a:cs typeface="Arial"/>
                <a:sym typeface="Arial"/>
              </a:rPr>
              <a:t>/</a:t>
            </a:r>
            <a:r>
              <a:rPr lang="es-US" sz="1000" b="0" i="0" u="none" dirty="0" err="1">
                <a:solidFill>
                  <a:schemeClr val="dk1"/>
                </a:solidFill>
                <a:latin typeface="Arial"/>
                <a:ea typeface="Arial"/>
                <a:cs typeface="Arial"/>
                <a:sym typeface="Arial"/>
              </a:rPr>
              <a:t>pdf</a:t>
            </a:r>
            <a:r>
              <a:rPr lang="es-US" sz="1000" b="0" i="0" u="none" dirty="0">
                <a:solidFill>
                  <a:schemeClr val="dk1"/>
                </a:solidFill>
                <a:latin typeface="Arial"/>
                <a:ea typeface="Arial"/>
                <a:cs typeface="Arial"/>
                <a:sym typeface="Arial"/>
              </a:rPr>
              <a:t>/</a:t>
            </a:r>
            <a:r>
              <a:rPr lang="es-US" sz="1000" b="0" i="0" u="none" dirty="0" err="1">
                <a:solidFill>
                  <a:schemeClr val="dk1"/>
                </a:solidFill>
                <a:latin typeface="Arial"/>
                <a:ea typeface="Arial"/>
                <a:cs typeface="Arial"/>
                <a:sym typeface="Arial"/>
              </a:rPr>
              <a:t>campaigns</a:t>
            </a:r>
            <a:r>
              <a:rPr lang="es-US" sz="1000" b="0" i="0" u="none" dirty="0">
                <a:solidFill>
                  <a:schemeClr val="dk1"/>
                </a:solidFill>
                <a:latin typeface="Arial"/>
                <a:ea typeface="Arial"/>
                <a:cs typeface="Arial"/>
                <a:sym typeface="Arial"/>
              </a:rPr>
              <a:t>/</a:t>
            </a:r>
            <a:r>
              <a:rPr lang="es-US" sz="1000" b="0" i="0" u="none" dirty="0" err="1">
                <a:solidFill>
                  <a:schemeClr val="dk1"/>
                </a:solidFill>
                <a:latin typeface="Arial"/>
                <a:ea typeface="Arial"/>
                <a:cs typeface="Arial"/>
                <a:sym typeface="Arial"/>
              </a:rPr>
              <a:t>lsht</a:t>
            </a:r>
            <a:r>
              <a:rPr lang="es-US" sz="1000" b="0" i="0" u="none" dirty="0">
                <a:solidFill>
                  <a:schemeClr val="dk1"/>
                </a:solidFill>
                <a:latin typeface="Arial"/>
                <a:ea typeface="Arial"/>
                <a:cs typeface="Arial"/>
                <a:sym typeface="Arial"/>
              </a:rPr>
              <a:t>/cdc‐hiv‐together‐stigma‐talking‐guide.pdf.  8. Centers </a:t>
            </a:r>
            <a:r>
              <a:rPr lang="es-US" sz="1000" b="0" i="0" u="none" dirty="0" err="1">
                <a:solidFill>
                  <a:schemeClr val="dk1"/>
                </a:solidFill>
                <a:latin typeface="Arial"/>
                <a:ea typeface="Arial"/>
                <a:cs typeface="Arial"/>
                <a:sym typeface="Arial"/>
              </a:rPr>
              <a:t>for</a:t>
            </a:r>
            <a:r>
              <a:rPr lang="es-US" sz="1000" b="0" i="0" u="none" dirty="0">
                <a:solidFill>
                  <a:schemeClr val="dk1"/>
                </a:solidFill>
                <a:latin typeface="Arial"/>
                <a:ea typeface="Arial"/>
                <a:cs typeface="Arial"/>
                <a:sym typeface="Arial"/>
              </a:rPr>
              <a:t> </a:t>
            </a:r>
            <a:r>
              <a:rPr lang="es-US" sz="1000" b="0" i="0" u="none" dirty="0" err="1">
                <a:solidFill>
                  <a:schemeClr val="dk1"/>
                </a:solidFill>
                <a:latin typeface="Arial"/>
                <a:ea typeface="Arial"/>
                <a:cs typeface="Arial"/>
                <a:sym typeface="Arial"/>
              </a:rPr>
              <a:t>Disease</a:t>
            </a:r>
            <a:r>
              <a:rPr lang="es-US" sz="1000" b="0" i="0" u="none" dirty="0">
                <a:solidFill>
                  <a:schemeClr val="dk1"/>
                </a:solidFill>
                <a:latin typeface="Arial"/>
                <a:ea typeface="Arial"/>
                <a:cs typeface="Arial"/>
                <a:sym typeface="Arial"/>
              </a:rPr>
              <a:t> Control and </a:t>
            </a:r>
            <a:r>
              <a:rPr lang="es-US" sz="1000" b="0" i="0" u="none" dirty="0" err="1">
                <a:solidFill>
                  <a:schemeClr val="dk1"/>
                </a:solidFill>
                <a:latin typeface="Arial"/>
                <a:ea typeface="Arial"/>
                <a:cs typeface="Arial"/>
                <a:sym typeface="Arial"/>
              </a:rPr>
              <a:t>Prevention</a:t>
            </a:r>
            <a:endParaRPr lang="es-US" sz="1000" b="0" i="0" u="none" dirty="0">
              <a:solidFill>
                <a:schemeClr val="dk1"/>
              </a:solidFill>
              <a:latin typeface="Arial"/>
              <a:ea typeface="Arial"/>
              <a:cs typeface="Arial"/>
              <a:sym typeface="Arial"/>
            </a:endParaRPr>
          </a:p>
          <a:p>
            <a:pPr marL="0" marR="0" lvl="0" indent="0" algn="l" rtl="0">
              <a:lnSpc>
                <a:spcPct val="80000"/>
              </a:lnSpc>
              <a:spcBef>
                <a:spcPts val="200"/>
              </a:spcBef>
              <a:spcAft>
                <a:spcPts val="0"/>
              </a:spcAft>
              <a:buClr>
                <a:srgbClr val="2675B4"/>
              </a:buClr>
              <a:buSzPts val="1000"/>
              <a:buFont typeface="Noto Sans Symbols"/>
              <a:buNone/>
            </a:pPr>
            <a:endParaRPr sz="1000" b="0" i="0" u="none" dirty="0">
              <a:solidFill>
                <a:schemeClr val="dk1"/>
              </a:solidFill>
              <a:latin typeface="Arial"/>
              <a:ea typeface="Arial"/>
              <a:cs typeface="Arial"/>
              <a:sym typeface="Arial"/>
            </a:endParaRPr>
          </a:p>
          <a:p>
            <a:pPr marL="342900" marR="0" lvl="0" indent="-279400" algn="l" rtl="0">
              <a:spcBef>
                <a:spcPts val="200"/>
              </a:spcBef>
              <a:spcAft>
                <a:spcPts val="0"/>
              </a:spcAft>
              <a:buClr>
                <a:srgbClr val="2675B4"/>
              </a:buClr>
              <a:buSzPts val="1000"/>
              <a:buFont typeface="Noto Sans Symbols"/>
              <a:buNone/>
            </a:pPr>
            <a:endParaRPr sz="1000" b="0" i="0" u="none" dirty="0">
              <a:solidFill>
                <a:schemeClr val="dk1"/>
              </a:solidFill>
              <a:latin typeface="Arial"/>
              <a:ea typeface="Arial"/>
              <a:cs typeface="Arial"/>
              <a:sym typeface="Arial"/>
            </a:endParaRPr>
          </a:p>
        </p:txBody>
      </p:sp>
      <p:graphicFrame>
        <p:nvGraphicFramePr>
          <p:cNvPr id="333" name="Google Shape;333;p24"/>
          <p:cNvGraphicFramePr/>
          <p:nvPr>
            <p:extLst>
              <p:ext uri="{D42A27DB-BD31-4B8C-83A1-F6EECF244321}">
                <p14:modId xmlns:p14="http://schemas.microsoft.com/office/powerpoint/2010/main" val="902034594"/>
              </p:ext>
            </p:extLst>
          </p:nvPr>
        </p:nvGraphicFramePr>
        <p:xfrm>
          <a:off x="933450" y="2499867"/>
          <a:ext cx="6781800" cy="2701920"/>
        </p:xfrm>
        <a:graphic>
          <a:graphicData uri="http://schemas.openxmlformats.org/drawingml/2006/table">
            <a:tbl>
              <a:tblPr>
                <a:noFill/>
                <a:tableStyleId>{18B5A75D-25AD-4BC2-9377-81E59052695B}</a:tableStyleId>
              </a:tblPr>
              <a:tblGrid>
                <a:gridCol w="3441700">
                  <a:extLst>
                    <a:ext uri="{9D8B030D-6E8A-4147-A177-3AD203B41FA5}">
                      <a16:colId xmlns:a16="http://schemas.microsoft.com/office/drawing/2014/main" val="20000"/>
                    </a:ext>
                  </a:extLst>
                </a:gridCol>
                <a:gridCol w="3340100">
                  <a:extLst>
                    <a:ext uri="{9D8B030D-6E8A-4147-A177-3AD203B41FA5}">
                      <a16:colId xmlns:a16="http://schemas.microsoft.com/office/drawing/2014/main" val="20001"/>
                    </a:ext>
                  </a:extLst>
                </a:gridCol>
              </a:tblGrid>
              <a:tr h="384175">
                <a:tc>
                  <a:txBody>
                    <a:bodyPr/>
                    <a:lstStyle/>
                    <a:p>
                      <a:pPr marL="0" marR="0" lvl="0" indent="0" algn="l" rtl="0">
                        <a:lnSpc>
                          <a:spcPct val="100000"/>
                        </a:lnSpc>
                        <a:spcBef>
                          <a:spcPts val="0"/>
                        </a:spcBef>
                        <a:spcAft>
                          <a:spcPts val="0"/>
                        </a:spcAft>
                        <a:buClr>
                          <a:schemeClr val="dk1"/>
                        </a:buClr>
                        <a:buSzPts val="1400"/>
                        <a:buFont typeface="Arial"/>
                        <a:buNone/>
                      </a:pPr>
                      <a:r>
                        <a:rPr lang="es-US" sz="1400" b="1" i="0" u="none" strike="noStrike" cap="none">
                          <a:solidFill>
                            <a:schemeClr val="dk1"/>
                          </a:solidFill>
                          <a:latin typeface="Arial"/>
                          <a:ea typeface="Arial"/>
                          <a:cs typeface="Arial"/>
                          <a:sym typeface="Arial"/>
                        </a:rPr>
                        <a:t>ESTIGMATIZANTE</a:t>
                      </a:r>
                    </a:p>
                  </a:txBody>
                  <a:tcPr marL="68575" marR="68575"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54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400"/>
                        <a:buFont typeface="Arial"/>
                        <a:buNone/>
                      </a:pPr>
                      <a:r>
                        <a:rPr lang="es-US" sz="1400" b="1" i="0" u="none" strike="noStrike" cap="none">
                          <a:solidFill>
                            <a:schemeClr val="dk1"/>
                          </a:solidFill>
                          <a:latin typeface="Arial"/>
                          <a:ea typeface="Arial"/>
                          <a:cs typeface="Arial"/>
                          <a:sym typeface="Arial"/>
                        </a:rPr>
                        <a:t>CORRECTO</a:t>
                      </a:r>
                    </a:p>
                  </a:txBody>
                  <a:tcPr marL="68575" marR="68575"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54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84175">
                <a:tc>
                  <a:txBody>
                    <a:bodyPr/>
                    <a:lstStyle/>
                    <a:p>
                      <a:pPr marL="0" marR="0" lvl="0" indent="0" algn="l" rtl="0">
                        <a:lnSpc>
                          <a:spcPct val="100000"/>
                        </a:lnSpc>
                        <a:spcBef>
                          <a:spcPts val="0"/>
                        </a:spcBef>
                        <a:spcAft>
                          <a:spcPts val="0"/>
                        </a:spcAft>
                        <a:buClr>
                          <a:schemeClr val="dk1"/>
                        </a:buClr>
                        <a:buSzPts val="1400"/>
                        <a:buFont typeface="Arial"/>
                        <a:buNone/>
                      </a:pPr>
                      <a:r>
                        <a:rPr lang="es-US" sz="1400" b="0" i="0" u="none" strike="noStrike" cap="none">
                          <a:solidFill>
                            <a:schemeClr val="dk1"/>
                          </a:solidFill>
                          <a:latin typeface="Arial"/>
                          <a:ea typeface="Arial"/>
                          <a:cs typeface="Arial"/>
                          <a:sym typeface="Arial"/>
                        </a:rPr>
                        <a:t>Drogadicto, adicto, alcohólico</a:t>
                      </a:r>
                    </a:p>
                  </a:txBody>
                  <a:tcPr marL="68575" marR="68575"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54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alpha val="19607"/>
                      </a:schemeClr>
                    </a:solidFill>
                  </a:tcPr>
                </a:tc>
                <a:tc>
                  <a:txBody>
                    <a:bodyPr/>
                    <a:lstStyle/>
                    <a:p>
                      <a:pPr marL="0" marR="0" lvl="0" indent="0" algn="l" rtl="0">
                        <a:lnSpc>
                          <a:spcPct val="100000"/>
                        </a:lnSpc>
                        <a:spcBef>
                          <a:spcPts val="0"/>
                        </a:spcBef>
                        <a:spcAft>
                          <a:spcPts val="0"/>
                        </a:spcAft>
                        <a:buClr>
                          <a:schemeClr val="dk1"/>
                        </a:buClr>
                        <a:buSzPts val="1400"/>
                        <a:buFont typeface="Arial"/>
                        <a:buNone/>
                      </a:pPr>
                      <a:r>
                        <a:rPr lang="es-US" sz="1400" b="0" i="0" u="none" strike="noStrike" cap="none">
                          <a:solidFill>
                            <a:schemeClr val="dk1"/>
                          </a:solidFill>
                          <a:latin typeface="Arial"/>
                          <a:ea typeface="Arial"/>
                          <a:cs typeface="Arial"/>
                          <a:sym typeface="Arial"/>
                        </a:rPr>
                        <a:t>Una persona con un trastorno de consumo de sustancias</a:t>
                      </a:r>
                    </a:p>
                  </a:txBody>
                  <a:tcPr marL="68575" marR="68575"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54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alpha val="19607"/>
                      </a:schemeClr>
                    </a:solidFill>
                  </a:tcPr>
                </a:tc>
                <a:extLst>
                  <a:ext uri="{0D108BD9-81ED-4DB2-BD59-A6C34878D82A}">
                    <a16:rowId xmlns:a16="http://schemas.microsoft.com/office/drawing/2014/main" val="10001"/>
                  </a:ext>
                </a:extLst>
              </a:tr>
              <a:tr h="382575">
                <a:tc>
                  <a:txBody>
                    <a:bodyPr/>
                    <a:lstStyle/>
                    <a:p>
                      <a:pPr marL="0" marR="0" lvl="0" indent="0" algn="l" rtl="0">
                        <a:lnSpc>
                          <a:spcPct val="100000"/>
                        </a:lnSpc>
                        <a:spcBef>
                          <a:spcPts val="0"/>
                        </a:spcBef>
                        <a:spcAft>
                          <a:spcPts val="0"/>
                        </a:spcAft>
                        <a:buClr>
                          <a:schemeClr val="dk1"/>
                        </a:buClr>
                        <a:buSzPts val="1400"/>
                        <a:buFont typeface="Arial"/>
                        <a:buNone/>
                      </a:pPr>
                      <a:r>
                        <a:rPr lang="es-US" sz="1400" b="0" i="0" u="none" strike="noStrike" cap="none">
                          <a:solidFill>
                            <a:schemeClr val="dk1"/>
                          </a:solidFill>
                          <a:latin typeface="Arial"/>
                          <a:ea typeface="Arial"/>
                          <a:cs typeface="Arial"/>
                          <a:sym typeface="Arial"/>
                        </a:rPr>
                        <a:t>Sobrio</a:t>
                      </a:r>
                    </a:p>
                  </a:txBody>
                  <a:tcPr marL="68575" marR="68575"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400"/>
                        <a:buFont typeface="Arial"/>
                        <a:buNone/>
                      </a:pPr>
                      <a:r>
                        <a:rPr lang="es-US" sz="1400" b="0" i="0" u="none" strike="noStrike" cap="none">
                          <a:solidFill>
                            <a:schemeClr val="dk1"/>
                          </a:solidFill>
                          <a:latin typeface="Arial"/>
                          <a:ea typeface="Arial"/>
                          <a:cs typeface="Arial"/>
                          <a:sym typeface="Arial"/>
                        </a:rPr>
                        <a:t>Una persona en recuperación</a:t>
                      </a:r>
                    </a:p>
                  </a:txBody>
                  <a:tcPr marL="68575" marR="68575"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84175">
                <a:tc>
                  <a:txBody>
                    <a:bodyPr/>
                    <a:lstStyle/>
                    <a:p>
                      <a:pPr marL="0" marR="0" lvl="0" indent="0" algn="l" rtl="0">
                        <a:lnSpc>
                          <a:spcPct val="100000"/>
                        </a:lnSpc>
                        <a:spcBef>
                          <a:spcPts val="0"/>
                        </a:spcBef>
                        <a:spcAft>
                          <a:spcPts val="0"/>
                        </a:spcAft>
                        <a:buClr>
                          <a:schemeClr val="dk1"/>
                        </a:buClr>
                        <a:buSzPts val="1400"/>
                        <a:buFont typeface="Arial"/>
                        <a:buNone/>
                      </a:pPr>
                      <a:r>
                        <a:rPr lang="es-US" sz="1400" b="0" i="0" u="none" strike="noStrike" cap="none">
                          <a:solidFill>
                            <a:schemeClr val="dk1"/>
                          </a:solidFill>
                          <a:latin typeface="Arial"/>
                          <a:ea typeface="Arial"/>
                          <a:cs typeface="Arial"/>
                          <a:sym typeface="Arial"/>
                        </a:rPr>
                        <a:t>Abuso de sustancias</a:t>
                      </a:r>
                    </a:p>
                  </a:txBody>
                  <a:tcPr marL="68575" marR="68575"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alpha val="19607"/>
                      </a:schemeClr>
                    </a:solidFill>
                  </a:tcPr>
                </a:tc>
                <a:tc>
                  <a:txBody>
                    <a:bodyPr/>
                    <a:lstStyle/>
                    <a:p>
                      <a:pPr marL="0" marR="0" lvl="0" indent="0" algn="l" rtl="0">
                        <a:lnSpc>
                          <a:spcPct val="100000"/>
                        </a:lnSpc>
                        <a:spcBef>
                          <a:spcPts val="0"/>
                        </a:spcBef>
                        <a:spcAft>
                          <a:spcPts val="0"/>
                        </a:spcAft>
                        <a:buClr>
                          <a:schemeClr val="dk1"/>
                        </a:buClr>
                        <a:buSzPts val="1400"/>
                        <a:buFont typeface="Arial"/>
                        <a:buNone/>
                      </a:pPr>
                      <a:r>
                        <a:rPr lang="es-US" sz="1400" b="0" i="0" u="none" strike="noStrike" cap="none">
                          <a:solidFill>
                            <a:schemeClr val="dk1"/>
                          </a:solidFill>
                          <a:latin typeface="Arial"/>
                          <a:ea typeface="Arial"/>
                          <a:cs typeface="Arial"/>
                          <a:sym typeface="Arial"/>
                        </a:rPr>
                        <a:t>Trastorno por el consumo de sustancias</a:t>
                      </a:r>
                    </a:p>
                  </a:txBody>
                  <a:tcPr marL="68575" marR="68575"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alpha val="19607"/>
                      </a:schemeClr>
                    </a:solidFill>
                  </a:tcPr>
                </a:tc>
                <a:extLst>
                  <a:ext uri="{0D108BD9-81ED-4DB2-BD59-A6C34878D82A}">
                    <a16:rowId xmlns:a16="http://schemas.microsoft.com/office/drawing/2014/main" val="10003"/>
                  </a:ext>
                </a:extLst>
              </a:tr>
              <a:tr h="384175">
                <a:tc>
                  <a:txBody>
                    <a:bodyPr/>
                    <a:lstStyle/>
                    <a:p>
                      <a:pPr marL="0" marR="0" lvl="0" indent="0" algn="l" rtl="0">
                        <a:lnSpc>
                          <a:spcPct val="100000"/>
                        </a:lnSpc>
                        <a:spcBef>
                          <a:spcPts val="0"/>
                        </a:spcBef>
                        <a:spcAft>
                          <a:spcPts val="0"/>
                        </a:spcAft>
                        <a:buClr>
                          <a:schemeClr val="dk1"/>
                        </a:buClr>
                        <a:buSzPts val="1400"/>
                        <a:buFont typeface="Arial"/>
                        <a:buNone/>
                      </a:pPr>
                      <a:r>
                        <a:rPr lang="es-US" sz="1400" b="0" i="0" u="none" strike="noStrike" cap="none">
                          <a:solidFill>
                            <a:schemeClr val="dk1"/>
                          </a:solidFill>
                          <a:latin typeface="Arial"/>
                          <a:ea typeface="Arial"/>
                          <a:cs typeface="Arial"/>
                          <a:sym typeface="Arial"/>
                        </a:rPr>
                        <a:t>Recaída</a:t>
                      </a:r>
                    </a:p>
                  </a:txBody>
                  <a:tcPr marL="68575" marR="68575"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400"/>
                        <a:buFont typeface="Arial"/>
                        <a:buNone/>
                      </a:pPr>
                      <a:r>
                        <a:rPr lang="es-US" sz="1400" b="0" i="0" u="none" strike="noStrike" cap="none">
                          <a:solidFill>
                            <a:schemeClr val="dk1"/>
                          </a:solidFill>
                          <a:latin typeface="Arial"/>
                          <a:ea typeface="Arial"/>
                          <a:cs typeface="Arial"/>
                          <a:sym typeface="Arial"/>
                        </a:rPr>
                        <a:t>Una recurrencia de los síntomas</a:t>
                      </a:r>
                    </a:p>
                  </a:txBody>
                  <a:tcPr marL="68575" marR="68575"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671500">
                <a:tc>
                  <a:txBody>
                    <a:bodyPr/>
                    <a:lstStyle/>
                    <a:p>
                      <a:pPr marL="0" marR="0" lvl="0" indent="0" algn="l" rtl="0">
                        <a:lnSpc>
                          <a:spcPct val="100000"/>
                        </a:lnSpc>
                        <a:spcBef>
                          <a:spcPts val="0"/>
                        </a:spcBef>
                        <a:spcAft>
                          <a:spcPts val="0"/>
                        </a:spcAft>
                        <a:buClr>
                          <a:schemeClr val="dk1"/>
                        </a:buClr>
                        <a:buSzPts val="1400"/>
                        <a:buFont typeface="Arial"/>
                        <a:buNone/>
                      </a:pPr>
                      <a:r>
                        <a:rPr lang="es-US" sz="1400" b="0" i="0" u="none" strike="noStrike" cap="none" dirty="0">
                          <a:solidFill>
                            <a:schemeClr val="dk1"/>
                          </a:solidFill>
                          <a:latin typeface="Arial"/>
                          <a:ea typeface="Arial"/>
                          <a:cs typeface="Arial"/>
                          <a:sym typeface="Arial"/>
                        </a:rPr>
                        <a:t>Sucio</a:t>
                      </a:r>
                    </a:p>
                  </a:txBody>
                  <a:tcPr marL="68575" marR="68575"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alpha val="19607"/>
                      </a:schemeClr>
                    </a:solidFill>
                  </a:tcPr>
                </a:tc>
                <a:tc>
                  <a:txBody>
                    <a:bodyPr/>
                    <a:lstStyle/>
                    <a:p>
                      <a:pPr marL="0" marR="0" lvl="0" indent="0" algn="l" rtl="0">
                        <a:lnSpc>
                          <a:spcPct val="100000"/>
                        </a:lnSpc>
                        <a:spcBef>
                          <a:spcPts val="0"/>
                        </a:spcBef>
                        <a:spcAft>
                          <a:spcPts val="0"/>
                        </a:spcAft>
                        <a:buClr>
                          <a:schemeClr val="dk1"/>
                        </a:buClr>
                        <a:buSzPts val="1400"/>
                        <a:buFont typeface="Arial"/>
                        <a:buNone/>
                      </a:pPr>
                      <a:r>
                        <a:rPr lang="es-US" sz="1400" b="0" i="0" u="none" strike="noStrike" cap="none" dirty="0">
                          <a:solidFill>
                            <a:schemeClr val="dk1"/>
                          </a:solidFill>
                          <a:latin typeface="Arial"/>
                          <a:ea typeface="Arial"/>
                          <a:cs typeface="Arial"/>
                          <a:sym typeface="Arial"/>
                        </a:rPr>
                        <a:t>Una persona que aún no se está recuperando, prueba de orina positiva</a:t>
                      </a:r>
                    </a:p>
                  </a:txBody>
                  <a:tcPr marL="68575" marR="68575"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alpha val="19607"/>
                      </a:schemeClr>
                    </a:solidFill>
                  </a:tcPr>
                </a:tc>
                <a:extLst>
                  <a:ext uri="{0D108BD9-81ED-4DB2-BD59-A6C34878D82A}">
                    <a16:rowId xmlns:a16="http://schemas.microsoft.com/office/drawing/2014/main" val="10005"/>
                  </a:ext>
                </a:extLst>
              </a:tr>
            </a:tbl>
          </a:graphicData>
        </a:graphic>
      </p:graphicFrame>
      <p:sp>
        <p:nvSpPr>
          <p:cNvPr id="334" name="Google Shape;334;p24"/>
          <p:cNvSpPr txBox="1"/>
          <p:nvPr/>
        </p:nvSpPr>
        <p:spPr>
          <a:xfrm>
            <a:off x="304800" y="381000"/>
            <a:ext cx="3448334"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Arial"/>
              <a:buNone/>
            </a:pPr>
            <a:r>
              <a:rPr lang="es-US" sz="1400" b="0" i="0" u="none" dirty="0">
                <a:solidFill>
                  <a:schemeClr val="lt1"/>
                </a:solidFill>
                <a:latin typeface="Arial"/>
                <a:ea typeface="Arial"/>
                <a:cs typeface="Arial"/>
                <a:sym typeface="Arial"/>
              </a:rPr>
              <a:t>El VIH y el consumo de sustancias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25"/>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s-US" sz="2800" b="1" i="0" u="none">
                <a:solidFill>
                  <a:schemeClr val="dk1"/>
                </a:solidFill>
                <a:latin typeface="Arial"/>
                <a:ea typeface="Arial"/>
                <a:cs typeface="Arial"/>
                <a:sym typeface="Arial"/>
              </a:rPr>
              <a:t>Ejemplos de un plan de reducción de daños</a:t>
            </a:r>
          </a:p>
        </p:txBody>
      </p:sp>
      <p:sp>
        <p:nvSpPr>
          <p:cNvPr id="341" name="Google Shape;341;p25"/>
          <p:cNvSpPr txBox="1">
            <a:spLocks noGrp="1"/>
          </p:cNvSpPr>
          <p:nvPr>
            <p:ph type="body" idx="1"/>
          </p:nvPr>
        </p:nvSpPr>
        <p:spPr>
          <a:xfrm>
            <a:off x="609600" y="1524000"/>
            <a:ext cx="79248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2675B4"/>
              </a:buClr>
              <a:buSzPts val="2400"/>
              <a:buFont typeface="Noto Sans Symbols"/>
              <a:buNone/>
            </a:pPr>
            <a:r>
              <a:rPr lang="es-US" sz="2300" b="0" i="0" u="none" spc="-30" dirty="0">
                <a:solidFill>
                  <a:schemeClr val="dk1"/>
                </a:solidFill>
                <a:latin typeface="Arial"/>
                <a:ea typeface="Arial"/>
                <a:cs typeface="Arial"/>
                <a:sym typeface="Arial"/>
              </a:rPr>
              <a:t>Las personas que consumen drogas pueden dar pequeños pasos para reducir el daño a sí mismas y a otros:</a:t>
            </a:r>
          </a:p>
          <a:p>
            <a:pPr marL="180000" marR="0" lvl="0" indent="-152400" algn="l" rtl="0">
              <a:lnSpc>
                <a:spcPct val="100000"/>
              </a:lnSpc>
              <a:spcBef>
                <a:spcPts val="480"/>
              </a:spcBef>
              <a:spcAft>
                <a:spcPts val="0"/>
              </a:spcAft>
              <a:buClr>
                <a:srgbClr val="C00000"/>
              </a:buClr>
              <a:buSzPts val="2400"/>
              <a:buFont typeface="Noto Sans Symbols"/>
              <a:buChar char="▪"/>
            </a:pPr>
            <a:r>
              <a:rPr lang="es-US" sz="2300" b="0" i="0" u="none" dirty="0">
                <a:solidFill>
                  <a:schemeClr val="dk1"/>
                </a:solidFill>
                <a:latin typeface="Arial"/>
                <a:ea typeface="Arial"/>
                <a:cs typeface="Arial"/>
                <a:sym typeface="Arial"/>
              </a:rPr>
              <a:t>Conocer el origen de las drogas puede aumentar </a:t>
            </a:r>
            <a:br>
              <a:rPr lang="es-US" sz="2300" b="0" i="0" u="none" dirty="0">
                <a:solidFill>
                  <a:schemeClr val="dk1"/>
                </a:solidFill>
                <a:latin typeface="Arial"/>
                <a:ea typeface="Arial"/>
                <a:cs typeface="Arial"/>
                <a:sym typeface="Arial"/>
              </a:rPr>
            </a:br>
            <a:r>
              <a:rPr lang="es-US" sz="2300" b="0" i="0" u="none" dirty="0">
                <a:solidFill>
                  <a:schemeClr val="dk1"/>
                </a:solidFill>
                <a:latin typeface="Arial"/>
                <a:ea typeface="Arial"/>
                <a:cs typeface="Arial"/>
                <a:sym typeface="Arial"/>
              </a:rPr>
              <a:t>su conocimiento de la potencia y toxicidad de la droga.</a:t>
            </a:r>
          </a:p>
          <a:p>
            <a:pPr marL="0" marR="0" lvl="0" indent="-152400" algn="l" rtl="0">
              <a:lnSpc>
                <a:spcPct val="100000"/>
              </a:lnSpc>
              <a:spcBef>
                <a:spcPts val="480"/>
              </a:spcBef>
              <a:spcAft>
                <a:spcPts val="0"/>
              </a:spcAft>
              <a:buClr>
                <a:srgbClr val="C00000"/>
              </a:buClr>
              <a:buSzPts val="2400"/>
              <a:buFont typeface="Noto Sans Symbols"/>
              <a:buChar char="▪"/>
            </a:pPr>
            <a:r>
              <a:rPr lang="es-US" sz="2300" b="0" i="0" u="none" dirty="0">
                <a:solidFill>
                  <a:schemeClr val="dk1"/>
                </a:solidFill>
                <a:latin typeface="Arial"/>
                <a:ea typeface="Arial"/>
                <a:cs typeface="Arial"/>
                <a:sym typeface="Arial"/>
              </a:rPr>
              <a:t>Reducir la cantidad de drogas consumidas</a:t>
            </a:r>
          </a:p>
          <a:p>
            <a:pPr marL="0" marR="0" lvl="0" indent="-152400" algn="l" rtl="0">
              <a:lnSpc>
                <a:spcPct val="100000"/>
              </a:lnSpc>
              <a:spcBef>
                <a:spcPts val="480"/>
              </a:spcBef>
              <a:spcAft>
                <a:spcPts val="0"/>
              </a:spcAft>
              <a:buClr>
                <a:srgbClr val="C00000"/>
              </a:buClr>
              <a:buSzPts val="2400"/>
              <a:buFont typeface="Noto Sans Symbols"/>
              <a:buChar char="▪"/>
            </a:pPr>
            <a:r>
              <a:rPr lang="es-US" sz="2300" b="0" i="0" u="none" dirty="0">
                <a:solidFill>
                  <a:schemeClr val="dk1"/>
                </a:solidFill>
                <a:latin typeface="Arial"/>
                <a:ea typeface="Arial"/>
                <a:cs typeface="Arial"/>
                <a:sym typeface="Arial"/>
              </a:rPr>
              <a:t>Evitar el consumo de drogas solamente</a:t>
            </a:r>
          </a:p>
          <a:p>
            <a:pPr marL="0" marR="0" lvl="0" indent="-152400" algn="l" rtl="0">
              <a:lnSpc>
                <a:spcPct val="100000"/>
              </a:lnSpc>
              <a:spcBef>
                <a:spcPts val="480"/>
              </a:spcBef>
              <a:spcAft>
                <a:spcPts val="0"/>
              </a:spcAft>
              <a:buClr>
                <a:srgbClr val="C00000"/>
              </a:buClr>
              <a:buSzPts val="2400"/>
              <a:buFont typeface="Noto Sans Symbols"/>
              <a:buChar char="▪"/>
            </a:pPr>
            <a:r>
              <a:rPr lang="es-US" sz="2300" b="0" i="0" u="none" dirty="0">
                <a:solidFill>
                  <a:schemeClr val="dk1"/>
                </a:solidFill>
                <a:latin typeface="Arial"/>
                <a:ea typeface="Arial"/>
                <a:cs typeface="Arial"/>
                <a:sym typeface="Arial"/>
              </a:rPr>
              <a:t>Asistir a programas de intercambio de agujas</a:t>
            </a:r>
          </a:p>
          <a:p>
            <a:pPr marL="180000" marR="0" lvl="0" indent="-152400" algn="l" rtl="0">
              <a:lnSpc>
                <a:spcPct val="100000"/>
              </a:lnSpc>
              <a:spcBef>
                <a:spcPts val="480"/>
              </a:spcBef>
              <a:spcAft>
                <a:spcPts val="0"/>
              </a:spcAft>
              <a:buClr>
                <a:srgbClr val="C00000"/>
              </a:buClr>
              <a:buSzPts val="2400"/>
              <a:buFont typeface="Noto Sans Symbols"/>
              <a:buChar char="▪"/>
            </a:pPr>
            <a:r>
              <a:rPr lang="es-US" sz="2300" b="0" i="0" u="none" dirty="0">
                <a:solidFill>
                  <a:schemeClr val="dk1"/>
                </a:solidFill>
                <a:latin typeface="Arial"/>
                <a:ea typeface="Arial"/>
                <a:cs typeface="Arial"/>
                <a:sym typeface="Arial"/>
              </a:rPr>
              <a:t>Obtener apoyo para problemas de salud física y mental, vivienda o necesidades</a:t>
            </a:r>
          </a:p>
        </p:txBody>
      </p:sp>
      <p:sp>
        <p:nvSpPr>
          <p:cNvPr id="342" name="Google Shape;342;p25"/>
          <p:cNvSpPr txBox="1"/>
          <p:nvPr/>
        </p:nvSpPr>
        <p:spPr>
          <a:xfrm>
            <a:off x="304800" y="381000"/>
            <a:ext cx="2984310"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Arial"/>
              <a:buNone/>
            </a:pPr>
            <a:r>
              <a:rPr lang="es-US" sz="1400" b="0" i="0" u="none" dirty="0">
                <a:solidFill>
                  <a:schemeClr val="lt1"/>
                </a:solidFill>
                <a:latin typeface="Arial"/>
                <a:ea typeface="Arial"/>
                <a:cs typeface="Arial"/>
                <a:sym typeface="Arial"/>
              </a:rPr>
              <a:t>El VIH y el consumo de sustancias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26"/>
          <p:cNvSpPr txBox="1">
            <a:spLocks noGrp="1"/>
          </p:cNvSpPr>
          <p:nvPr>
            <p:ph type="title"/>
          </p:nvPr>
        </p:nvSpPr>
        <p:spPr>
          <a:xfrm>
            <a:off x="609599" y="762000"/>
            <a:ext cx="8220501" cy="685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s-US" sz="2600" b="1" i="0" u="none" dirty="0">
                <a:solidFill>
                  <a:schemeClr val="dk1"/>
                </a:solidFill>
                <a:latin typeface="Arial"/>
                <a:ea typeface="Arial"/>
                <a:cs typeface="Arial"/>
                <a:sym typeface="Arial"/>
              </a:rPr>
              <a:t>Intervenciones efectivas para promover el cambio</a:t>
            </a:r>
            <a:br>
              <a:rPr lang="es-US" sz="2800" b="0" i="0" u="none" dirty="0">
                <a:solidFill>
                  <a:schemeClr val="dk1"/>
                </a:solidFill>
                <a:latin typeface="Arial"/>
                <a:ea typeface="Arial"/>
                <a:cs typeface="Arial"/>
                <a:sym typeface="Arial"/>
              </a:rPr>
            </a:br>
            <a:endParaRPr lang="es-US" sz="2800" b="0" i="0" u="none" dirty="0">
              <a:solidFill>
                <a:schemeClr val="dk1"/>
              </a:solidFill>
              <a:latin typeface="Arial"/>
              <a:ea typeface="Arial"/>
              <a:cs typeface="Arial"/>
              <a:sym typeface="Arial"/>
            </a:endParaRPr>
          </a:p>
        </p:txBody>
      </p:sp>
      <p:sp>
        <p:nvSpPr>
          <p:cNvPr id="349" name="Google Shape;349;p26"/>
          <p:cNvSpPr txBox="1">
            <a:spLocks noGrp="1"/>
          </p:cNvSpPr>
          <p:nvPr>
            <p:ph type="body" idx="1"/>
          </p:nvPr>
        </p:nvSpPr>
        <p:spPr>
          <a:xfrm>
            <a:off x="628650" y="1447800"/>
            <a:ext cx="7715250" cy="4041775"/>
          </a:xfrm>
          <a:prstGeom prst="rect">
            <a:avLst/>
          </a:prstGeom>
          <a:noFill/>
          <a:ln>
            <a:noFill/>
          </a:ln>
        </p:spPr>
        <p:txBody>
          <a:bodyPr spcFirstLastPara="1" wrap="square" lIns="91425" tIns="45700" rIns="91425" bIns="45700" anchor="t" anchorCtr="0">
            <a:normAutofit lnSpcReduction="10000"/>
          </a:bodyPr>
          <a:lstStyle/>
          <a:p>
            <a:pPr marL="342900" marR="0" lvl="0" indent="-342900" algn="l" rtl="0">
              <a:lnSpc>
                <a:spcPct val="90000"/>
              </a:lnSpc>
              <a:spcBef>
                <a:spcPts val="0"/>
              </a:spcBef>
              <a:spcAft>
                <a:spcPts val="0"/>
              </a:spcAft>
              <a:buClr>
                <a:srgbClr val="C00000"/>
              </a:buClr>
              <a:buSzPts val="2400"/>
              <a:buFont typeface="Noto Sans Symbols"/>
              <a:buChar char="▪"/>
            </a:pPr>
            <a:r>
              <a:rPr lang="es-US" sz="2400" b="0" i="0" u="none" dirty="0">
                <a:solidFill>
                  <a:schemeClr val="dk1"/>
                </a:solidFill>
                <a:latin typeface="Arial"/>
                <a:ea typeface="Arial"/>
                <a:cs typeface="Arial"/>
                <a:sym typeface="Arial"/>
              </a:rPr>
              <a:t>SBIRT (detección, intervención breve, derivación </a:t>
            </a:r>
            <a:br>
              <a:rPr lang="es-US" sz="2400" b="0" i="0" u="none" dirty="0">
                <a:solidFill>
                  <a:schemeClr val="dk1"/>
                </a:solidFill>
                <a:latin typeface="Arial"/>
                <a:ea typeface="Arial"/>
                <a:cs typeface="Arial"/>
                <a:sym typeface="Arial"/>
              </a:rPr>
            </a:br>
            <a:r>
              <a:rPr lang="es-US" sz="2400" b="0" i="0" u="none" dirty="0">
                <a:solidFill>
                  <a:schemeClr val="dk1"/>
                </a:solidFill>
                <a:latin typeface="Arial"/>
                <a:ea typeface="Arial"/>
                <a:cs typeface="Arial"/>
                <a:sym typeface="Arial"/>
              </a:rPr>
              <a:t>al tratamiento)</a:t>
            </a:r>
          </a:p>
          <a:p>
            <a:pPr marL="742950" marR="0" lvl="1" indent="-285750" algn="l" rtl="0">
              <a:lnSpc>
                <a:spcPct val="90000"/>
              </a:lnSpc>
              <a:spcBef>
                <a:spcPts val="360"/>
              </a:spcBef>
              <a:spcAft>
                <a:spcPts val="0"/>
              </a:spcAft>
              <a:buClr>
                <a:srgbClr val="C00000"/>
              </a:buClr>
              <a:buSzPts val="1800"/>
              <a:buFont typeface="Noto Sans Symbols"/>
              <a:buChar char="▪"/>
            </a:pPr>
            <a:r>
              <a:rPr lang="es-US" sz="1800" b="0" i="0" u="none" strike="noStrike" cap="none" dirty="0">
                <a:solidFill>
                  <a:schemeClr val="dk1"/>
                </a:solidFill>
                <a:latin typeface="Arial"/>
                <a:ea typeface="Arial"/>
                <a:cs typeface="Arial"/>
                <a:sym typeface="Arial"/>
              </a:rPr>
              <a:t>SBIRT se enfoca en la gran cantidad de personas que consumen alcohol o drogas de manera poco saludable, pero que no tienen un trastorno de consumo de sustancias (es decir, abuso, dependencia). La investigación muestra que pueden y logran cambiar con éxito su consumo con devoluciones e intervención temprana. SBIRT también brinda devoluciones positivas a quienes toman decisiones saludables. </a:t>
            </a:r>
          </a:p>
          <a:p>
            <a:pPr marL="742950" marR="0" lvl="1" indent="-285750" algn="l" rtl="0">
              <a:lnSpc>
                <a:spcPct val="90000"/>
              </a:lnSpc>
              <a:spcBef>
                <a:spcPts val="360"/>
              </a:spcBef>
              <a:spcAft>
                <a:spcPts val="0"/>
              </a:spcAft>
              <a:buClr>
                <a:srgbClr val="C00000"/>
              </a:buClr>
              <a:buSzPts val="1800"/>
              <a:buFont typeface="Noto Sans Symbols"/>
              <a:buChar char="▪"/>
            </a:pPr>
            <a:r>
              <a:rPr lang="es-US" sz="1800" b="0" i="0" u="none" strike="noStrike" cap="none" dirty="0">
                <a:solidFill>
                  <a:schemeClr val="dk1"/>
                </a:solidFill>
                <a:latin typeface="Arial"/>
                <a:ea typeface="Arial"/>
                <a:cs typeface="Arial"/>
                <a:sym typeface="Arial"/>
              </a:rPr>
              <a:t>10 preguntas</a:t>
            </a:r>
          </a:p>
          <a:p>
            <a:pPr marL="742950" marR="0" lvl="1" indent="-285750" algn="l" rtl="0">
              <a:lnSpc>
                <a:spcPct val="90000"/>
              </a:lnSpc>
              <a:spcBef>
                <a:spcPts val="360"/>
              </a:spcBef>
              <a:spcAft>
                <a:spcPts val="0"/>
              </a:spcAft>
              <a:buClr>
                <a:srgbClr val="C00000"/>
              </a:buClr>
              <a:buSzPts val="1800"/>
              <a:buFont typeface="Noto Sans Symbols"/>
              <a:buChar char="▪"/>
            </a:pPr>
            <a:r>
              <a:rPr lang="es-US" sz="1800" b="0" i="0" u="sng" strike="noStrike" cap="none" dirty="0">
                <a:solidFill>
                  <a:schemeClr val="dk1"/>
                </a:solidFill>
                <a:latin typeface="Arial"/>
                <a:ea typeface="Arial"/>
                <a:cs typeface="Arial"/>
                <a:sym typeface="Arial"/>
                <a:hlinkClick r:id="rId3"/>
              </a:rPr>
              <a:t>https://www.integration.samhsa.gov/clinical-practice/sbirt</a:t>
            </a:r>
            <a:r>
              <a:rPr lang="es-US" sz="1800" b="0" i="0" u="none" strike="noStrike" cap="none" dirty="0">
                <a:solidFill>
                  <a:schemeClr val="dk1"/>
                </a:solidFill>
                <a:latin typeface="Arial"/>
                <a:ea typeface="Arial"/>
                <a:cs typeface="Arial"/>
                <a:sym typeface="Arial"/>
              </a:rPr>
              <a:t> </a:t>
            </a:r>
          </a:p>
          <a:p>
            <a:pPr marL="342900" marR="0" lvl="0" indent="-342900" algn="l" rtl="0">
              <a:lnSpc>
                <a:spcPct val="90000"/>
              </a:lnSpc>
              <a:spcBef>
                <a:spcPts val="480"/>
              </a:spcBef>
              <a:spcAft>
                <a:spcPts val="0"/>
              </a:spcAft>
              <a:buClr>
                <a:srgbClr val="C00000"/>
              </a:buClr>
              <a:buSzPts val="2400"/>
              <a:buFont typeface="Noto Sans Symbols"/>
              <a:buChar char="▪"/>
            </a:pPr>
            <a:r>
              <a:rPr lang="es-US" sz="2400" b="0" i="0" u="none" dirty="0">
                <a:solidFill>
                  <a:schemeClr val="dk1"/>
                </a:solidFill>
                <a:latin typeface="Arial"/>
                <a:ea typeface="Arial"/>
                <a:cs typeface="Arial"/>
                <a:sym typeface="Arial"/>
              </a:rPr>
              <a:t>Terapia cognitivo conductual (CBT)</a:t>
            </a:r>
          </a:p>
          <a:p>
            <a:pPr marL="742950" marR="0" lvl="1" indent="-285750" algn="l" rtl="0">
              <a:lnSpc>
                <a:spcPct val="90000"/>
              </a:lnSpc>
              <a:spcBef>
                <a:spcPts val="360"/>
              </a:spcBef>
              <a:spcAft>
                <a:spcPts val="0"/>
              </a:spcAft>
              <a:buClr>
                <a:srgbClr val="C00000"/>
              </a:buClr>
              <a:buSzPts val="1800"/>
              <a:buFont typeface="Noto Sans Symbols"/>
              <a:buChar char="▪"/>
            </a:pPr>
            <a:r>
              <a:rPr lang="es-US" sz="1800" b="0" i="0" u="none" strike="noStrike" cap="none" dirty="0">
                <a:solidFill>
                  <a:schemeClr val="dk1"/>
                </a:solidFill>
                <a:latin typeface="Arial"/>
                <a:ea typeface="Arial"/>
                <a:cs typeface="Arial"/>
                <a:sym typeface="Arial"/>
              </a:rPr>
              <a:t>Terapia de conversación</a:t>
            </a:r>
          </a:p>
          <a:p>
            <a:pPr marL="342900" marR="0" lvl="0" indent="-342900" algn="l" rtl="0">
              <a:lnSpc>
                <a:spcPct val="90000"/>
              </a:lnSpc>
              <a:spcBef>
                <a:spcPts val="480"/>
              </a:spcBef>
              <a:spcAft>
                <a:spcPts val="0"/>
              </a:spcAft>
              <a:buClr>
                <a:srgbClr val="C00000"/>
              </a:buClr>
              <a:buSzPts val="2400"/>
              <a:buFont typeface="Noto Sans Symbols"/>
              <a:buChar char="▪"/>
            </a:pPr>
            <a:r>
              <a:rPr lang="es-US" sz="2400" b="0" i="0" u="none" dirty="0">
                <a:solidFill>
                  <a:schemeClr val="dk1"/>
                </a:solidFill>
                <a:latin typeface="Arial"/>
                <a:ea typeface="Arial"/>
                <a:cs typeface="Arial"/>
                <a:sym typeface="Arial"/>
              </a:rPr>
              <a:t>Grupo de 12 pasos</a:t>
            </a:r>
          </a:p>
          <a:p>
            <a:pPr marL="342900" marR="0" lvl="0" indent="-190500" algn="l" rtl="0">
              <a:spcBef>
                <a:spcPts val="480"/>
              </a:spcBef>
              <a:spcAft>
                <a:spcPts val="0"/>
              </a:spcAft>
              <a:buClr>
                <a:srgbClr val="2675B4"/>
              </a:buClr>
              <a:buSzPts val="2400"/>
              <a:buFont typeface="Noto Sans Symbols"/>
              <a:buNone/>
            </a:pPr>
            <a:endParaRPr sz="2400" b="0" i="0" u="none" dirty="0">
              <a:solidFill>
                <a:schemeClr val="dk1"/>
              </a:solidFill>
              <a:latin typeface="Arial"/>
              <a:ea typeface="Arial"/>
              <a:cs typeface="Arial"/>
              <a:sym typeface="Arial"/>
            </a:endParaRPr>
          </a:p>
        </p:txBody>
      </p:sp>
      <p:sp>
        <p:nvSpPr>
          <p:cNvPr id="350" name="Google Shape;350;p26"/>
          <p:cNvSpPr txBox="1"/>
          <p:nvPr/>
        </p:nvSpPr>
        <p:spPr>
          <a:xfrm>
            <a:off x="304800" y="381000"/>
            <a:ext cx="3148084"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Arial"/>
              <a:buNone/>
            </a:pPr>
            <a:r>
              <a:rPr lang="es-US" sz="1400" b="0" i="0" u="none" dirty="0">
                <a:solidFill>
                  <a:schemeClr val="lt1"/>
                </a:solidFill>
                <a:latin typeface="Arial"/>
                <a:ea typeface="Arial"/>
                <a:cs typeface="Arial"/>
                <a:sym typeface="Arial"/>
              </a:rPr>
              <a:t>El VIH y el consumo de sustancias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27"/>
          <p:cNvSpPr txBox="1">
            <a:spLocks noGrp="1"/>
          </p:cNvSpPr>
          <p:nvPr>
            <p:ph type="body" idx="1"/>
          </p:nvPr>
        </p:nvSpPr>
        <p:spPr>
          <a:xfrm>
            <a:off x="304800" y="1255595"/>
            <a:ext cx="4418012" cy="73501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2400"/>
              <a:buNone/>
            </a:pPr>
            <a:r>
              <a:rPr lang="es-US" sz="2400" b="1" i="0" u="none" dirty="0">
                <a:solidFill>
                  <a:schemeClr val="dk1"/>
                </a:solidFill>
                <a:latin typeface="Arial"/>
                <a:ea typeface="Arial"/>
                <a:cs typeface="Arial"/>
                <a:sym typeface="Arial"/>
              </a:rPr>
              <a:t>Disparidades en la atención médica del cliente</a:t>
            </a:r>
          </a:p>
          <a:p>
            <a:pPr marL="0" lvl="0" indent="0" algn="l" rtl="0">
              <a:lnSpc>
                <a:spcPct val="100000"/>
              </a:lnSpc>
              <a:spcBef>
                <a:spcPts val="480"/>
              </a:spcBef>
              <a:spcAft>
                <a:spcPts val="0"/>
              </a:spcAft>
              <a:buSzPts val="2400"/>
              <a:buNone/>
            </a:pPr>
            <a:r>
              <a:rPr lang="es-US" sz="2400" b="1" i="0" u="none" dirty="0">
                <a:solidFill>
                  <a:schemeClr val="dk1"/>
                </a:solidFill>
                <a:latin typeface="Arial"/>
                <a:ea typeface="Arial"/>
                <a:cs typeface="Arial"/>
                <a:sym typeface="Arial"/>
              </a:rPr>
              <a:t>			</a:t>
            </a:r>
          </a:p>
        </p:txBody>
      </p:sp>
      <p:sp>
        <p:nvSpPr>
          <p:cNvPr id="356" name="Google Shape;356;p27"/>
          <p:cNvSpPr txBox="1">
            <a:spLocks noGrp="1"/>
          </p:cNvSpPr>
          <p:nvPr>
            <p:ph type="body" idx="1"/>
          </p:nvPr>
        </p:nvSpPr>
        <p:spPr>
          <a:xfrm>
            <a:off x="293770" y="1581175"/>
            <a:ext cx="3867150" cy="41957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C00000"/>
              </a:buClr>
              <a:buSzPts val="2000"/>
              <a:buFont typeface="Noto Sans Symbols"/>
              <a:buChar char="▪"/>
            </a:pPr>
            <a:r>
              <a:rPr lang="es-US" sz="1600" b="0" i="0" u="none" strike="noStrike" cap="none" dirty="0">
                <a:solidFill>
                  <a:schemeClr val="dk1"/>
                </a:solidFill>
                <a:latin typeface="Arial"/>
                <a:ea typeface="Arial"/>
                <a:cs typeface="Arial"/>
                <a:sym typeface="Arial"/>
              </a:rPr>
              <a:t>Entrada y retención reducidas en la atención del VIH</a:t>
            </a:r>
          </a:p>
          <a:p>
            <a:pPr marL="342900" marR="0" lvl="0" indent="-342900" algn="l" rtl="0">
              <a:lnSpc>
                <a:spcPct val="100000"/>
              </a:lnSpc>
              <a:spcBef>
                <a:spcPts val="400"/>
              </a:spcBef>
              <a:spcAft>
                <a:spcPts val="0"/>
              </a:spcAft>
              <a:buClr>
                <a:srgbClr val="C00000"/>
              </a:buClr>
              <a:buSzPts val="2000"/>
              <a:buFont typeface="Noto Sans Symbols"/>
              <a:buChar char="▪"/>
            </a:pPr>
            <a:r>
              <a:rPr lang="es-US" sz="1600" b="0" i="0" u="none" strike="noStrike" cap="none" dirty="0">
                <a:solidFill>
                  <a:schemeClr val="dk1"/>
                </a:solidFill>
                <a:latin typeface="Arial"/>
                <a:ea typeface="Arial"/>
                <a:cs typeface="Arial"/>
                <a:sym typeface="Arial"/>
              </a:rPr>
              <a:t>Inicio tardío de ART</a:t>
            </a:r>
          </a:p>
          <a:p>
            <a:pPr marL="342900" marR="0" lvl="0" indent="-342900" algn="l" rtl="0">
              <a:lnSpc>
                <a:spcPct val="100000"/>
              </a:lnSpc>
              <a:spcBef>
                <a:spcPts val="400"/>
              </a:spcBef>
              <a:spcAft>
                <a:spcPts val="0"/>
              </a:spcAft>
              <a:buClr>
                <a:srgbClr val="C00000"/>
              </a:buClr>
              <a:buSzPts val="2000"/>
              <a:buFont typeface="Noto Sans Symbols"/>
              <a:buChar char="▪"/>
            </a:pPr>
            <a:r>
              <a:rPr lang="es-US" sz="1600" b="0" i="0" u="none" strike="noStrike" cap="none" dirty="0">
                <a:solidFill>
                  <a:schemeClr val="dk1"/>
                </a:solidFill>
                <a:latin typeface="Arial"/>
                <a:ea typeface="Arial"/>
                <a:cs typeface="Arial"/>
                <a:sym typeface="Arial"/>
              </a:rPr>
              <a:t>Resultados inferiores del tratamiento del VIH</a:t>
            </a:r>
          </a:p>
          <a:p>
            <a:pPr marL="342900" marR="0" lvl="0" indent="-342900" algn="l" rtl="0">
              <a:lnSpc>
                <a:spcPct val="100000"/>
              </a:lnSpc>
              <a:spcBef>
                <a:spcPts val="400"/>
              </a:spcBef>
              <a:spcAft>
                <a:spcPts val="0"/>
              </a:spcAft>
              <a:buClr>
                <a:srgbClr val="C00000"/>
              </a:buClr>
              <a:buSzPts val="2000"/>
              <a:buFont typeface="Noto Sans Symbols"/>
              <a:buChar char="▪"/>
            </a:pPr>
            <a:r>
              <a:rPr lang="es-US" sz="1600" b="0" i="0" u="none" strike="noStrike" cap="none" dirty="0">
                <a:solidFill>
                  <a:schemeClr val="dk1"/>
                </a:solidFill>
                <a:latin typeface="Arial"/>
                <a:ea typeface="Arial"/>
                <a:cs typeface="Arial"/>
                <a:sym typeface="Arial"/>
              </a:rPr>
              <a:t>Baja alfabetización en salud</a:t>
            </a:r>
          </a:p>
          <a:p>
            <a:pPr marL="342900" marR="0" lvl="0" indent="-342900" algn="l" rtl="0">
              <a:lnSpc>
                <a:spcPct val="100000"/>
              </a:lnSpc>
              <a:spcBef>
                <a:spcPts val="400"/>
              </a:spcBef>
              <a:spcAft>
                <a:spcPts val="0"/>
              </a:spcAft>
              <a:buClr>
                <a:srgbClr val="C00000"/>
              </a:buClr>
              <a:buSzPts val="2000"/>
              <a:buFont typeface="Noto Sans Symbols"/>
              <a:buChar char="▪"/>
            </a:pPr>
            <a:r>
              <a:rPr lang="es-US" sz="1600" b="0" i="0" u="none" strike="noStrike" cap="none" dirty="0">
                <a:solidFill>
                  <a:schemeClr val="dk1"/>
                </a:solidFill>
                <a:latin typeface="Arial"/>
                <a:ea typeface="Arial"/>
                <a:cs typeface="Arial"/>
                <a:sym typeface="Arial"/>
              </a:rPr>
              <a:t>Condición socioeconómica</a:t>
            </a:r>
          </a:p>
          <a:p>
            <a:pPr marL="342900" marR="0" lvl="0" indent="-342900" algn="l" rtl="0">
              <a:lnSpc>
                <a:spcPct val="100000"/>
              </a:lnSpc>
              <a:spcBef>
                <a:spcPts val="400"/>
              </a:spcBef>
              <a:spcAft>
                <a:spcPts val="0"/>
              </a:spcAft>
              <a:buClr>
                <a:srgbClr val="C00000"/>
              </a:buClr>
              <a:buSzPts val="2000"/>
              <a:buFont typeface="Noto Sans Symbols"/>
              <a:buChar char="▪"/>
            </a:pPr>
            <a:r>
              <a:rPr lang="es-US" sz="1600" b="0" i="0" u="none" strike="noStrike" cap="none" dirty="0">
                <a:solidFill>
                  <a:schemeClr val="dk1"/>
                </a:solidFill>
                <a:latin typeface="Arial"/>
                <a:ea typeface="Arial"/>
                <a:cs typeface="Arial"/>
                <a:sym typeface="Arial"/>
              </a:rPr>
              <a:t>Falta de seguro médico</a:t>
            </a:r>
          </a:p>
          <a:p>
            <a:pPr marL="342900" marR="0" lvl="0" indent="-342900" algn="l" rtl="0">
              <a:lnSpc>
                <a:spcPct val="100000"/>
              </a:lnSpc>
              <a:spcBef>
                <a:spcPts val="400"/>
              </a:spcBef>
              <a:spcAft>
                <a:spcPts val="0"/>
              </a:spcAft>
              <a:buClr>
                <a:srgbClr val="C00000"/>
              </a:buClr>
              <a:buSzPts val="2000"/>
              <a:buFont typeface="Noto Sans Symbols"/>
              <a:buChar char="▪"/>
            </a:pPr>
            <a:r>
              <a:rPr lang="es-US" sz="1600" b="0" i="0" u="none" strike="noStrike" cap="none" dirty="0">
                <a:solidFill>
                  <a:schemeClr val="dk1"/>
                </a:solidFill>
                <a:latin typeface="Arial"/>
                <a:ea typeface="Arial"/>
                <a:cs typeface="Arial"/>
                <a:sym typeface="Arial"/>
              </a:rPr>
              <a:t>Vivienda inestable</a:t>
            </a:r>
          </a:p>
          <a:p>
            <a:pPr marL="342900" marR="0" lvl="0" indent="-342900" algn="l" rtl="0">
              <a:lnSpc>
                <a:spcPct val="100000"/>
              </a:lnSpc>
              <a:spcBef>
                <a:spcPts val="400"/>
              </a:spcBef>
              <a:spcAft>
                <a:spcPts val="0"/>
              </a:spcAft>
              <a:buClr>
                <a:srgbClr val="C00000"/>
              </a:buClr>
              <a:buSzPts val="2000"/>
              <a:buFont typeface="Noto Sans Symbols"/>
              <a:buChar char="▪"/>
            </a:pPr>
            <a:r>
              <a:rPr lang="es-US" sz="1600" b="0" i="0" u="none" strike="noStrike" cap="none" dirty="0">
                <a:solidFill>
                  <a:schemeClr val="dk1"/>
                </a:solidFill>
                <a:latin typeface="Arial"/>
                <a:ea typeface="Arial"/>
                <a:cs typeface="Arial"/>
                <a:sym typeface="Arial"/>
              </a:rPr>
              <a:t>Sistemas de salud desarticulados </a:t>
            </a:r>
          </a:p>
          <a:p>
            <a:pPr marL="342900" marR="0" lvl="0" indent="-215900" algn="l" rtl="0">
              <a:spcBef>
                <a:spcPts val="400"/>
              </a:spcBef>
              <a:spcAft>
                <a:spcPts val="0"/>
              </a:spcAft>
              <a:buClr>
                <a:srgbClr val="2675B4"/>
              </a:buClr>
              <a:buSzPts val="2000"/>
              <a:buFont typeface="Noto Sans Symbols"/>
              <a:buNone/>
            </a:pPr>
            <a:endParaRPr sz="2000" b="0" i="0" u="none" dirty="0">
              <a:solidFill>
                <a:schemeClr val="dk1"/>
              </a:solidFill>
              <a:latin typeface="Arial"/>
              <a:ea typeface="Arial"/>
              <a:cs typeface="Arial"/>
              <a:sym typeface="Arial"/>
            </a:endParaRPr>
          </a:p>
        </p:txBody>
      </p:sp>
      <p:sp>
        <p:nvSpPr>
          <p:cNvPr id="357" name="Google Shape;357;p27"/>
          <p:cNvSpPr txBox="1">
            <a:spLocks noGrp="1"/>
          </p:cNvSpPr>
          <p:nvPr>
            <p:ph type="body" idx="1"/>
          </p:nvPr>
        </p:nvSpPr>
        <p:spPr>
          <a:xfrm>
            <a:off x="4531742" y="899687"/>
            <a:ext cx="4191000" cy="32861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2400"/>
              <a:buNone/>
            </a:pPr>
            <a:r>
              <a:rPr lang="es-US" sz="2400" b="1" i="0" u="none" dirty="0">
                <a:solidFill>
                  <a:schemeClr val="dk1"/>
                </a:solidFill>
                <a:latin typeface="Arial"/>
                <a:ea typeface="Arial"/>
                <a:cs typeface="Arial"/>
                <a:sym typeface="Arial"/>
              </a:rPr>
              <a:t>Oportunidades del sistema</a:t>
            </a:r>
          </a:p>
        </p:txBody>
      </p:sp>
      <p:sp>
        <p:nvSpPr>
          <p:cNvPr id="358" name="Google Shape;358;p27"/>
          <p:cNvSpPr txBox="1">
            <a:spLocks noGrp="1"/>
          </p:cNvSpPr>
          <p:nvPr>
            <p:ph type="body" idx="2"/>
          </p:nvPr>
        </p:nvSpPr>
        <p:spPr>
          <a:xfrm>
            <a:off x="4477150" y="1581175"/>
            <a:ext cx="4116387" cy="44116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C00000"/>
              </a:buClr>
              <a:buSzPts val="1800"/>
              <a:buFont typeface="Noto Sans Symbols"/>
              <a:buChar char="▪"/>
            </a:pPr>
            <a:r>
              <a:rPr lang="es-US" sz="1600" b="0" i="0" u="none" spc="-30" dirty="0">
                <a:solidFill>
                  <a:schemeClr val="dk1"/>
                </a:solidFill>
                <a:latin typeface="Arial"/>
                <a:ea typeface="Arial"/>
                <a:cs typeface="Arial"/>
                <a:sym typeface="Arial"/>
              </a:rPr>
              <a:t>Servicios clínicos, farmacológicos, conductuales y sociales</a:t>
            </a:r>
          </a:p>
          <a:p>
            <a:pPr marL="342900" marR="0" lvl="0" indent="-342900" algn="l" rtl="0">
              <a:lnSpc>
                <a:spcPct val="100000"/>
              </a:lnSpc>
              <a:spcBef>
                <a:spcPts val="360"/>
              </a:spcBef>
              <a:spcAft>
                <a:spcPts val="0"/>
              </a:spcAft>
              <a:buClr>
                <a:srgbClr val="C00000"/>
              </a:buClr>
              <a:buSzPts val="1800"/>
              <a:buFont typeface="Noto Sans Symbols"/>
              <a:buChar char="▪"/>
            </a:pPr>
            <a:r>
              <a:rPr lang="es-US" sz="1600" b="0" i="0" u="none" spc="-30" dirty="0">
                <a:solidFill>
                  <a:schemeClr val="dk1"/>
                </a:solidFill>
                <a:latin typeface="Arial"/>
                <a:ea typeface="Arial"/>
                <a:cs typeface="Arial"/>
                <a:sym typeface="Arial"/>
              </a:rPr>
              <a:t>Servicios rentables y convenientes</a:t>
            </a:r>
          </a:p>
          <a:p>
            <a:pPr marL="342900" marR="0" lvl="0" indent="-342900" algn="l" rtl="0">
              <a:lnSpc>
                <a:spcPct val="100000"/>
              </a:lnSpc>
              <a:spcBef>
                <a:spcPts val="360"/>
              </a:spcBef>
              <a:spcAft>
                <a:spcPts val="0"/>
              </a:spcAft>
              <a:buClr>
                <a:srgbClr val="C00000"/>
              </a:buClr>
              <a:buSzPts val="1800"/>
              <a:buFont typeface="Noto Sans Symbols"/>
              <a:buChar char="▪"/>
            </a:pPr>
            <a:r>
              <a:rPr lang="es-US" sz="1600" b="0" i="0" u="none" spc="-30" dirty="0">
                <a:solidFill>
                  <a:schemeClr val="dk1"/>
                </a:solidFill>
                <a:latin typeface="Arial"/>
                <a:ea typeface="Arial"/>
                <a:cs typeface="Arial"/>
                <a:sym typeface="Arial"/>
              </a:rPr>
              <a:t>Detección y tratamiento de SUD subyacentes</a:t>
            </a:r>
          </a:p>
          <a:p>
            <a:pPr marL="342900" marR="0" lvl="0" indent="-342900" algn="l" rtl="0">
              <a:lnSpc>
                <a:spcPct val="100000"/>
              </a:lnSpc>
              <a:spcBef>
                <a:spcPts val="360"/>
              </a:spcBef>
              <a:spcAft>
                <a:spcPts val="0"/>
              </a:spcAft>
              <a:buClr>
                <a:srgbClr val="C00000"/>
              </a:buClr>
              <a:buSzPts val="1800"/>
              <a:buFont typeface="Noto Sans Symbols"/>
              <a:buChar char="▪"/>
            </a:pPr>
            <a:r>
              <a:rPr lang="es-US" sz="1600" b="0" i="0" u="none" spc="-30" dirty="0">
                <a:solidFill>
                  <a:schemeClr val="dk1"/>
                </a:solidFill>
                <a:latin typeface="Arial"/>
                <a:ea typeface="Arial"/>
                <a:cs typeface="Arial"/>
                <a:sym typeface="Arial"/>
              </a:rPr>
              <a:t>Tratar los SUD subyacentes podría tener un efecto positivo en el cumplimiento del tratamiento contra el VIH</a:t>
            </a:r>
          </a:p>
          <a:p>
            <a:pPr marL="342900" marR="0" lvl="0" indent="-342900" algn="l" rtl="0">
              <a:lnSpc>
                <a:spcPct val="100000"/>
              </a:lnSpc>
              <a:spcBef>
                <a:spcPts val="360"/>
              </a:spcBef>
              <a:spcAft>
                <a:spcPts val="0"/>
              </a:spcAft>
              <a:buClr>
                <a:srgbClr val="C00000"/>
              </a:buClr>
              <a:buSzPts val="1800"/>
              <a:buFont typeface="Noto Sans Symbols"/>
              <a:buChar char="▪"/>
            </a:pPr>
            <a:r>
              <a:rPr lang="es-US" sz="1600" b="0" i="0" u="none" spc="-30" dirty="0">
                <a:solidFill>
                  <a:schemeClr val="dk1"/>
                </a:solidFill>
                <a:latin typeface="Arial"/>
                <a:ea typeface="Arial"/>
                <a:cs typeface="Arial"/>
                <a:sym typeface="Arial"/>
              </a:rPr>
              <a:t>Servicios secundarios de prevención del VIH para reducir la transmisión del VIH</a:t>
            </a:r>
          </a:p>
          <a:p>
            <a:pPr marL="342900" marR="0" lvl="0" indent="-342900" algn="l" rtl="0">
              <a:lnSpc>
                <a:spcPct val="100000"/>
              </a:lnSpc>
              <a:spcBef>
                <a:spcPts val="360"/>
              </a:spcBef>
              <a:spcAft>
                <a:spcPts val="0"/>
              </a:spcAft>
              <a:buClr>
                <a:srgbClr val="C00000"/>
              </a:buClr>
              <a:buSzPts val="1800"/>
              <a:buFont typeface="Noto Sans Symbols"/>
              <a:buChar char="▪"/>
            </a:pPr>
            <a:r>
              <a:rPr lang="es-US" sz="1600" b="0" i="0" u="none" spc="-30" dirty="0">
                <a:solidFill>
                  <a:schemeClr val="dk1"/>
                </a:solidFill>
                <a:latin typeface="Arial"/>
                <a:ea typeface="Arial"/>
                <a:cs typeface="Arial"/>
                <a:sym typeface="Arial"/>
              </a:rPr>
              <a:t>Cambio de la economía de la guerra contra las drogas a la guerra para brindar servicios contra el consumo de sustancias a las personas</a:t>
            </a:r>
          </a:p>
          <a:p>
            <a:pPr marL="342900" marR="0" lvl="0" indent="-190500" algn="l" rtl="0">
              <a:lnSpc>
                <a:spcPct val="100000"/>
              </a:lnSpc>
              <a:spcBef>
                <a:spcPts val="480"/>
              </a:spcBef>
              <a:spcAft>
                <a:spcPts val="0"/>
              </a:spcAft>
              <a:buClr>
                <a:srgbClr val="2675B4"/>
              </a:buClr>
              <a:buSzPts val="2400"/>
              <a:buFont typeface="Noto Sans Symbols"/>
              <a:buNone/>
            </a:pPr>
            <a:endParaRPr sz="1600" b="0" i="0" u="none" dirty="0">
              <a:solidFill>
                <a:schemeClr val="dk1"/>
              </a:solidFill>
              <a:latin typeface="Arial"/>
              <a:ea typeface="Arial"/>
              <a:cs typeface="Arial"/>
              <a:sym typeface="Arial"/>
            </a:endParaRPr>
          </a:p>
          <a:p>
            <a:pPr marL="342900" marR="0" lvl="0" indent="-190500" algn="l" rtl="0">
              <a:spcBef>
                <a:spcPts val="480"/>
              </a:spcBef>
              <a:spcAft>
                <a:spcPts val="0"/>
              </a:spcAft>
              <a:buClr>
                <a:srgbClr val="2675B4"/>
              </a:buClr>
              <a:buSzPts val="2400"/>
              <a:buFont typeface="Noto Sans Symbols"/>
              <a:buNone/>
            </a:pPr>
            <a:endParaRPr sz="2400" b="0" i="0" u="none" dirty="0">
              <a:solidFill>
                <a:schemeClr val="dk1"/>
              </a:solidFill>
              <a:latin typeface="Arial"/>
              <a:ea typeface="Arial"/>
              <a:cs typeface="Arial"/>
              <a:sym typeface="Arial"/>
            </a:endParaRPr>
          </a:p>
        </p:txBody>
      </p:sp>
      <p:sp>
        <p:nvSpPr>
          <p:cNvPr id="359" name="Google Shape;359;p27"/>
          <p:cNvSpPr txBox="1"/>
          <p:nvPr/>
        </p:nvSpPr>
        <p:spPr>
          <a:xfrm>
            <a:off x="304800" y="381000"/>
            <a:ext cx="3571164"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Arial"/>
              <a:buNone/>
            </a:pPr>
            <a:r>
              <a:rPr lang="es-US" sz="1400" b="0" i="0" u="none" dirty="0">
                <a:solidFill>
                  <a:schemeClr val="lt1"/>
                </a:solidFill>
                <a:latin typeface="Arial"/>
                <a:ea typeface="Arial"/>
                <a:cs typeface="Arial"/>
                <a:sym typeface="Arial"/>
              </a:rPr>
              <a:t>El VIH y el consumo de sustancias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28"/>
          <p:cNvSpPr txBox="1">
            <a:spLocks noGrp="1"/>
          </p:cNvSpPr>
          <p:nvPr>
            <p:ph type="title"/>
          </p:nvPr>
        </p:nvSpPr>
        <p:spPr>
          <a:xfrm>
            <a:off x="623887" y="1709737"/>
            <a:ext cx="7886700" cy="285273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3600"/>
              <a:buFont typeface="Arial"/>
              <a:buNone/>
            </a:pPr>
            <a:r>
              <a:rPr lang="es-US" sz="3600" b="0" i="0" u="none" dirty="0">
                <a:solidFill>
                  <a:schemeClr val="dk1"/>
                </a:solidFill>
                <a:latin typeface="Arial"/>
                <a:ea typeface="Arial"/>
                <a:cs typeface="Arial"/>
                <a:sym typeface="Arial"/>
              </a:rPr>
              <a:t>Respondamos esas preguntas </a:t>
            </a:r>
            <a:br>
              <a:rPr lang="es-US" sz="3600" b="0" i="0" u="none" dirty="0">
                <a:solidFill>
                  <a:schemeClr val="dk1"/>
                </a:solidFill>
                <a:latin typeface="Arial"/>
                <a:ea typeface="Arial"/>
                <a:cs typeface="Arial"/>
                <a:sym typeface="Arial"/>
              </a:rPr>
            </a:br>
            <a:r>
              <a:rPr lang="es-US" sz="3600" b="0" i="0" u="none" dirty="0">
                <a:solidFill>
                  <a:schemeClr val="dk1"/>
                </a:solidFill>
                <a:latin typeface="Arial"/>
                <a:ea typeface="Arial"/>
                <a:cs typeface="Arial"/>
                <a:sym typeface="Arial"/>
              </a:rPr>
              <a:t>otra vez para saber cuánto </a:t>
            </a:r>
            <a:br>
              <a:rPr lang="es-US" sz="3600" b="0" i="0" u="none" dirty="0">
                <a:solidFill>
                  <a:schemeClr val="dk1"/>
                </a:solidFill>
                <a:latin typeface="Arial"/>
                <a:ea typeface="Arial"/>
                <a:cs typeface="Arial"/>
                <a:sym typeface="Arial"/>
              </a:rPr>
            </a:br>
            <a:r>
              <a:rPr lang="es-US" sz="3600" b="0" i="0" u="none" dirty="0">
                <a:solidFill>
                  <a:schemeClr val="dk1"/>
                </a:solidFill>
                <a:latin typeface="Arial"/>
                <a:ea typeface="Arial"/>
                <a:cs typeface="Arial"/>
                <a:sym typeface="Arial"/>
              </a:rPr>
              <a:t>hemos aprendido...</a:t>
            </a:r>
          </a:p>
        </p:txBody>
      </p:sp>
      <p:sp>
        <p:nvSpPr>
          <p:cNvPr id="366" name="Google Shape;366;p28"/>
          <p:cNvSpPr txBox="1"/>
          <p:nvPr/>
        </p:nvSpPr>
        <p:spPr>
          <a:xfrm>
            <a:off x="304800" y="381000"/>
            <a:ext cx="3189027"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Arial"/>
              <a:buNone/>
            </a:pPr>
            <a:r>
              <a:rPr lang="es-US" sz="1400" b="0" i="0" u="none" dirty="0">
                <a:solidFill>
                  <a:schemeClr val="lt1"/>
                </a:solidFill>
                <a:latin typeface="Arial"/>
                <a:ea typeface="Arial"/>
                <a:cs typeface="Arial"/>
                <a:sym typeface="Arial"/>
              </a:rPr>
              <a:t>El VIH y el consumo de sustancias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29"/>
          <p:cNvSpPr txBox="1">
            <a:spLocks noGrp="1"/>
          </p:cNvSpPr>
          <p:nvPr>
            <p:ph type="title"/>
          </p:nvPr>
        </p:nvSpPr>
        <p:spPr>
          <a:xfrm>
            <a:off x="609600" y="1066800"/>
            <a:ext cx="7924800" cy="685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s-US" sz="2800" b="0" i="0" u="none" dirty="0">
                <a:solidFill>
                  <a:schemeClr val="dk1"/>
                </a:solidFill>
                <a:latin typeface="Arial"/>
                <a:ea typeface="Arial"/>
                <a:cs typeface="Arial"/>
                <a:sym typeface="Arial"/>
              </a:rPr>
              <a:t>¿Cuántas personas son VIH positivo </a:t>
            </a:r>
            <a:br>
              <a:rPr lang="es-US" sz="2800" b="0" i="0" u="none" dirty="0">
                <a:solidFill>
                  <a:schemeClr val="dk1"/>
                </a:solidFill>
                <a:latin typeface="Arial"/>
                <a:ea typeface="Arial"/>
                <a:cs typeface="Arial"/>
                <a:sym typeface="Arial"/>
              </a:rPr>
            </a:br>
            <a:r>
              <a:rPr lang="es-US" sz="2800" b="0" i="0" u="none" dirty="0">
                <a:solidFill>
                  <a:schemeClr val="dk1"/>
                </a:solidFill>
                <a:latin typeface="Arial"/>
                <a:ea typeface="Arial"/>
                <a:cs typeface="Arial"/>
                <a:sym typeface="Arial"/>
              </a:rPr>
              <a:t>en los Estados Unidos?</a:t>
            </a:r>
          </a:p>
        </p:txBody>
      </p:sp>
      <p:sp>
        <p:nvSpPr>
          <p:cNvPr id="372" name="Google Shape;372;p29"/>
          <p:cNvSpPr txBox="1">
            <a:spLocks noGrp="1"/>
          </p:cNvSpPr>
          <p:nvPr>
            <p:ph type="body" idx="1"/>
          </p:nvPr>
        </p:nvSpPr>
        <p:spPr>
          <a:xfrm>
            <a:off x="609600" y="2057400"/>
            <a:ext cx="7924800" cy="3886200"/>
          </a:xfrm>
          <a:prstGeom prst="rect">
            <a:avLst/>
          </a:prstGeom>
          <a:noFill/>
          <a:ln>
            <a:noFill/>
          </a:ln>
        </p:spPr>
        <p:txBody>
          <a:bodyPr spcFirstLastPara="1" wrap="square" lIns="91425" tIns="45700" rIns="91425" bIns="45700" anchor="t" anchorCtr="0">
            <a:noAutofit/>
          </a:bodyPr>
          <a:lstStyle/>
          <a:p>
            <a:pPr marL="385762" marR="0" lvl="0" indent="-385762" algn="l" rtl="0">
              <a:lnSpc>
                <a:spcPct val="100000"/>
              </a:lnSpc>
              <a:spcBef>
                <a:spcPts val="0"/>
              </a:spcBef>
              <a:spcAft>
                <a:spcPts val="0"/>
              </a:spcAft>
              <a:buClr>
                <a:srgbClr val="C00000"/>
              </a:buClr>
              <a:buSzPts val="2400"/>
              <a:buFont typeface="Arial"/>
              <a:buAutoNum type="alphaUcPeriod"/>
            </a:pPr>
            <a:r>
              <a:rPr lang="es-US" sz="2400" b="0" i="0" u="none">
                <a:solidFill>
                  <a:schemeClr val="dk1"/>
                </a:solidFill>
                <a:latin typeface="Arial"/>
                <a:ea typeface="Arial"/>
                <a:cs typeface="Arial"/>
                <a:sym typeface="Arial"/>
              </a:rPr>
              <a:t>3,0 millones</a:t>
            </a:r>
          </a:p>
          <a:p>
            <a:pPr marL="385762" marR="0" lvl="0" indent="-385762" algn="l" rtl="0">
              <a:lnSpc>
                <a:spcPct val="100000"/>
              </a:lnSpc>
              <a:spcBef>
                <a:spcPts val="480"/>
              </a:spcBef>
              <a:spcAft>
                <a:spcPts val="0"/>
              </a:spcAft>
              <a:buClr>
                <a:srgbClr val="C00000"/>
              </a:buClr>
              <a:buSzPts val="2400"/>
              <a:buFont typeface="Arial"/>
              <a:buAutoNum type="alphaUcPeriod"/>
            </a:pPr>
            <a:r>
              <a:rPr lang="es-US" sz="2400" b="0" i="0" u="none">
                <a:solidFill>
                  <a:schemeClr val="dk1"/>
                </a:solidFill>
                <a:latin typeface="Arial"/>
                <a:ea typeface="Arial"/>
                <a:cs typeface="Arial"/>
                <a:sym typeface="Arial"/>
              </a:rPr>
              <a:t>1,2 millones</a:t>
            </a:r>
          </a:p>
          <a:p>
            <a:pPr marL="385762" marR="0" lvl="0" indent="-385762" algn="l" rtl="0">
              <a:lnSpc>
                <a:spcPct val="100000"/>
              </a:lnSpc>
              <a:spcBef>
                <a:spcPts val="480"/>
              </a:spcBef>
              <a:spcAft>
                <a:spcPts val="0"/>
              </a:spcAft>
              <a:buClr>
                <a:srgbClr val="C00000"/>
              </a:buClr>
              <a:buSzPts val="2400"/>
              <a:buFont typeface="Arial"/>
              <a:buAutoNum type="alphaUcPeriod"/>
            </a:pPr>
            <a:r>
              <a:rPr lang="es-US" sz="2400" b="0" i="0" u="none">
                <a:solidFill>
                  <a:schemeClr val="dk1"/>
                </a:solidFill>
                <a:latin typeface="Arial"/>
                <a:ea typeface="Arial"/>
                <a:cs typeface="Arial"/>
                <a:sym typeface="Arial"/>
              </a:rPr>
              <a:t>1,9 millones</a:t>
            </a:r>
          </a:p>
          <a:p>
            <a:pPr marL="385762" marR="0" lvl="0" indent="-385762" algn="l" rtl="0">
              <a:lnSpc>
                <a:spcPct val="100000"/>
              </a:lnSpc>
              <a:spcBef>
                <a:spcPts val="480"/>
              </a:spcBef>
              <a:spcAft>
                <a:spcPts val="0"/>
              </a:spcAft>
              <a:buClr>
                <a:srgbClr val="C00000"/>
              </a:buClr>
              <a:buSzPts val="2400"/>
              <a:buFont typeface="Arial"/>
              <a:buAutoNum type="alphaUcPeriod"/>
            </a:pPr>
            <a:r>
              <a:rPr lang="es-US" sz="2400" b="0" i="0" u="none">
                <a:solidFill>
                  <a:schemeClr val="dk1"/>
                </a:solidFill>
                <a:latin typeface="Arial"/>
                <a:ea typeface="Arial"/>
                <a:cs typeface="Arial"/>
                <a:sym typeface="Arial"/>
              </a:rPr>
              <a:t>36,9 millones</a:t>
            </a:r>
          </a:p>
        </p:txBody>
      </p:sp>
      <p:sp>
        <p:nvSpPr>
          <p:cNvPr id="373" name="Google Shape;373;p29"/>
          <p:cNvSpPr txBox="1"/>
          <p:nvPr/>
        </p:nvSpPr>
        <p:spPr>
          <a:xfrm>
            <a:off x="304800" y="381000"/>
            <a:ext cx="3325504"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Arial"/>
              <a:buNone/>
            </a:pPr>
            <a:r>
              <a:rPr lang="es-US" sz="1400" b="0" i="0" u="none" dirty="0">
                <a:solidFill>
                  <a:schemeClr val="lt1"/>
                </a:solidFill>
                <a:latin typeface="Arial"/>
                <a:ea typeface="Arial"/>
                <a:cs typeface="Arial"/>
                <a:sym typeface="Arial"/>
              </a:rPr>
              <a:t>El VIH y el consumo de sustancias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
          <p:cNvSpPr txBox="1">
            <a:spLocks noGrp="1"/>
          </p:cNvSpPr>
          <p:nvPr>
            <p:ph type="title"/>
          </p:nvPr>
        </p:nvSpPr>
        <p:spPr>
          <a:xfrm>
            <a:off x="623887" y="1524000"/>
            <a:ext cx="7886700" cy="285273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3600"/>
              <a:buFont typeface="Arial"/>
              <a:buNone/>
            </a:pPr>
            <a:r>
              <a:rPr lang="es-US" sz="3600" b="0" i="0" u="none">
                <a:solidFill>
                  <a:schemeClr val="dk1"/>
                </a:solidFill>
                <a:latin typeface="Arial"/>
                <a:ea typeface="Arial"/>
                <a:cs typeface="Arial"/>
                <a:sym typeface="Arial"/>
              </a:rPr>
              <a:t>Primero, algunas preguntas... </a:t>
            </a:r>
          </a:p>
        </p:txBody>
      </p:sp>
      <p:sp>
        <p:nvSpPr>
          <p:cNvPr id="157" name="Google Shape;157;p3"/>
          <p:cNvSpPr txBox="1"/>
          <p:nvPr/>
        </p:nvSpPr>
        <p:spPr>
          <a:xfrm>
            <a:off x="304800" y="381000"/>
            <a:ext cx="3516573"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Arial"/>
              <a:buNone/>
            </a:pPr>
            <a:r>
              <a:rPr lang="es-US" sz="1400" b="0" i="0" u="none" dirty="0">
                <a:solidFill>
                  <a:schemeClr val="lt1"/>
                </a:solidFill>
                <a:latin typeface="Arial"/>
                <a:ea typeface="Arial"/>
                <a:cs typeface="Arial"/>
                <a:sym typeface="Arial"/>
              </a:rPr>
              <a:t>El VIH y el consumo de sustancias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30"/>
          <p:cNvSpPr txBox="1">
            <a:spLocks noGrp="1"/>
          </p:cNvSpPr>
          <p:nvPr>
            <p:ph type="title"/>
          </p:nvPr>
        </p:nvSpPr>
        <p:spPr>
          <a:xfrm>
            <a:off x="609600" y="990600"/>
            <a:ext cx="7924800" cy="685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s-US" sz="2800" b="0" i="0" u="none">
                <a:solidFill>
                  <a:schemeClr val="dk1"/>
                </a:solidFill>
                <a:latin typeface="Arial"/>
                <a:ea typeface="Arial"/>
                <a:cs typeface="Arial"/>
                <a:sym typeface="Arial"/>
              </a:rPr>
              <a:t>¿Qué porcentaje de personas con VIH están luchando con trastornos por el consumo de sustancias (SUD) y necesitan tratamiento?</a:t>
            </a:r>
          </a:p>
        </p:txBody>
      </p:sp>
      <p:sp>
        <p:nvSpPr>
          <p:cNvPr id="380" name="Google Shape;380;p30"/>
          <p:cNvSpPr txBox="1">
            <a:spLocks noGrp="1"/>
          </p:cNvSpPr>
          <p:nvPr>
            <p:ph type="body" idx="1"/>
          </p:nvPr>
        </p:nvSpPr>
        <p:spPr>
          <a:xfrm>
            <a:off x="609600" y="2514600"/>
            <a:ext cx="7924800" cy="3352800"/>
          </a:xfrm>
          <a:prstGeom prst="rect">
            <a:avLst/>
          </a:prstGeom>
          <a:noFill/>
          <a:ln>
            <a:noFill/>
          </a:ln>
        </p:spPr>
        <p:txBody>
          <a:bodyPr spcFirstLastPara="1" wrap="square" lIns="91425" tIns="45700" rIns="91425" bIns="45700" anchor="t" anchorCtr="0">
            <a:noAutofit/>
          </a:bodyPr>
          <a:lstStyle/>
          <a:p>
            <a:pPr marL="385762" marR="0" lvl="0" indent="-385762" algn="l" rtl="0">
              <a:lnSpc>
                <a:spcPct val="100000"/>
              </a:lnSpc>
              <a:spcBef>
                <a:spcPts val="0"/>
              </a:spcBef>
              <a:spcAft>
                <a:spcPts val="0"/>
              </a:spcAft>
              <a:buClr>
                <a:srgbClr val="C00000"/>
              </a:buClr>
              <a:buSzPts val="2400"/>
              <a:buFont typeface="Arial"/>
              <a:buAutoNum type="alphaUcPeriod"/>
            </a:pPr>
            <a:r>
              <a:rPr lang="es-US" sz="2400" b="0" i="0" u="none">
                <a:solidFill>
                  <a:schemeClr val="dk1"/>
                </a:solidFill>
                <a:latin typeface="Arial"/>
                <a:ea typeface="Arial"/>
                <a:cs typeface="Arial"/>
                <a:sym typeface="Arial"/>
              </a:rPr>
              <a:t>24 %</a:t>
            </a:r>
          </a:p>
          <a:p>
            <a:pPr marL="385762" marR="0" lvl="0" indent="-385762" algn="l" rtl="0">
              <a:lnSpc>
                <a:spcPct val="100000"/>
              </a:lnSpc>
              <a:spcBef>
                <a:spcPts val="480"/>
              </a:spcBef>
              <a:spcAft>
                <a:spcPts val="0"/>
              </a:spcAft>
              <a:buClr>
                <a:srgbClr val="C00000"/>
              </a:buClr>
              <a:buSzPts val="2400"/>
              <a:buFont typeface="Arial"/>
              <a:buAutoNum type="alphaUcPeriod"/>
            </a:pPr>
            <a:r>
              <a:rPr lang="es-US" sz="2400" b="0" i="0" u="none">
                <a:solidFill>
                  <a:schemeClr val="dk1"/>
                </a:solidFill>
                <a:latin typeface="Arial"/>
                <a:ea typeface="Arial"/>
                <a:cs typeface="Arial"/>
                <a:sym typeface="Arial"/>
              </a:rPr>
              <a:t>7 %</a:t>
            </a:r>
          </a:p>
          <a:p>
            <a:pPr marL="385762" marR="0" lvl="0" indent="-385762" algn="l" rtl="0">
              <a:lnSpc>
                <a:spcPct val="100000"/>
              </a:lnSpc>
              <a:spcBef>
                <a:spcPts val="480"/>
              </a:spcBef>
              <a:spcAft>
                <a:spcPts val="0"/>
              </a:spcAft>
              <a:buClr>
                <a:srgbClr val="C00000"/>
              </a:buClr>
              <a:buSzPts val="2400"/>
              <a:buFont typeface="Arial"/>
              <a:buAutoNum type="alphaUcPeriod"/>
            </a:pPr>
            <a:r>
              <a:rPr lang="es-US" sz="2400" b="0" i="0" u="none">
                <a:solidFill>
                  <a:schemeClr val="dk1"/>
                </a:solidFill>
                <a:latin typeface="Arial"/>
                <a:ea typeface="Arial"/>
                <a:cs typeface="Arial"/>
                <a:sym typeface="Arial"/>
              </a:rPr>
              <a:t>44 %</a:t>
            </a:r>
          </a:p>
          <a:p>
            <a:pPr marL="385762" marR="0" lvl="0" indent="-385762" algn="l" rtl="0">
              <a:lnSpc>
                <a:spcPct val="100000"/>
              </a:lnSpc>
              <a:spcBef>
                <a:spcPts val="480"/>
              </a:spcBef>
              <a:spcAft>
                <a:spcPts val="0"/>
              </a:spcAft>
              <a:buClr>
                <a:srgbClr val="C00000"/>
              </a:buClr>
              <a:buSzPts val="2400"/>
              <a:buFont typeface="Arial"/>
              <a:buAutoNum type="alphaUcPeriod"/>
            </a:pPr>
            <a:r>
              <a:rPr lang="es-US" sz="2400" b="0" i="0" u="none">
                <a:solidFill>
                  <a:schemeClr val="dk1"/>
                </a:solidFill>
                <a:latin typeface="Arial"/>
                <a:ea typeface="Arial"/>
                <a:cs typeface="Arial"/>
                <a:sym typeface="Arial"/>
              </a:rPr>
              <a:t>52 %</a:t>
            </a:r>
          </a:p>
          <a:p>
            <a:pPr marL="342900" marR="0" lvl="0" indent="-190500" algn="l" rtl="0">
              <a:spcBef>
                <a:spcPts val="480"/>
              </a:spcBef>
              <a:spcAft>
                <a:spcPts val="0"/>
              </a:spcAft>
              <a:buClr>
                <a:srgbClr val="2675B4"/>
              </a:buClr>
              <a:buSzPts val="2400"/>
              <a:buFont typeface="Noto Sans Symbols"/>
              <a:buNone/>
            </a:pPr>
            <a:endParaRPr sz="2400" b="0" i="0" u="none">
              <a:solidFill>
                <a:schemeClr val="dk1"/>
              </a:solidFill>
              <a:latin typeface="Arial"/>
              <a:ea typeface="Arial"/>
              <a:cs typeface="Arial"/>
              <a:sym typeface="Arial"/>
            </a:endParaRPr>
          </a:p>
        </p:txBody>
      </p:sp>
      <p:sp>
        <p:nvSpPr>
          <p:cNvPr id="381" name="Google Shape;381;p30"/>
          <p:cNvSpPr txBox="1"/>
          <p:nvPr/>
        </p:nvSpPr>
        <p:spPr>
          <a:xfrm>
            <a:off x="304800" y="381000"/>
            <a:ext cx="3352800"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Arial"/>
              <a:buNone/>
            </a:pPr>
            <a:r>
              <a:rPr lang="es-US" sz="1400" b="0" i="0" u="none" dirty="0">
                <a:solidFill>
                  <a:schemeClr val="lt1"/>
                </a:solidFill>
                <a:latin typeface="Arial"/>
                <a:ea typeface="Arial"/>
                <a:cs typeface="Arial"/>
                <a:sym typeface="Arial"/>
              </a:rPr>
              <a:t>El VIH y el consumo de sustancias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31"/>
          <p:cNvSpPr txBox="1">
            <a:spLocks noGrp="1"/>
          </p:cNvSpPr>
          <p:nvPr>
            <p:ph type="title"/>
          </p:nvPr>
        </p:nvSpPr>
        <p:spPr>
          <a:xfrm>
            <a:off x="609600" y="990600"/>
            <a:ext cx="7924800" cy="685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s-US" sz="2800" b="0" i="0" u="none">
                <a:solidFill>
                  <a:schemeClr val="dk1"/>
                </a:solidFill>
                <a:latin typeface="Arial"/>
                <a:ea typeface="Arial"/>
                <a:cs typeface="Arial"/>
                <a:sym typeface="Arial"/>
              </a:rPr>
              <a:t>¿Cuáles de los siguientes son desafíos para las personas con VIH y diagnosticadas con SUD?</a:t>
            </a:r>
          </a:p>
        </p:txBody>
      </p:sp>
      <p:sp>
        <p:nvSpPr>
          <p:cNvPr id="388" name="Google Shape;388;p31"/>
          <p:cNvSpPr txBox="1">
            <a:spLocks noGrp="1"/>
          </p:cNvSpPr>
          <p:nvPr>
            <p:ph type="body" idx="1"/>
          </p:nvPr>
        </p:nvSpPr>
        <p:spPr>
          <a:xfrm>
            <a:off x="609600" y="2514600"/>
            <a:ext cx="7924800" cy="3886200"/>
          </a:xfrm>
          <a:prstGeom prst="rect">
            <a:avLst/>
          </a:prstGeom>
          <a:noFill/>
          <a:ln>
            <a:noFill/>
          </a:ln>
        </p:spPr>
        <p:txBody>
          <a:bodyPr spcFirstLastPara="1" wrap="square" lIns="91425" tIns="45700" rIns="91425" bIns="45700" anchor="t" anchorCtr="0">
            <a:noAutofit/>
          </a:bodyPr>
          <a:lstStyle/>
          <a:p>
            <a:pPr marL="385762" marR="0" lvl="0" indent="-385762" algn="l" rtl="0">
              <a:lnSpc>
                <a:spcPct val="100000"/>
              </a:lnSpc>
              <a:spcBef>
                <a:spcPts val="0"/>
              </a:spcBef>
              <a:spcAft>
                <a:spcPts val="0"/>
              </a:spcAft>
              <a:buClr>
                <a:srgbClr val="C00000"/>
              </a:buClr>
              <a:buSzPts val="2400"/>
              <a:buFont typeface="Arial"/>
              <a:buAutoNum type="alphaUcPeriod"/>
            </a:pPr>
            <a:r>
              <a:rPr lang="es-US" sz="2400" b="0" i="0" u="none">
                <a:solidFill>
                  <a:schemeClr val="dk1"/>
                </a:solidFill>
                <a:latin typeface="Arial"/>
                <a:ea typeface="Arial"/>
                <a:cs typeface="Arial"/>
                <a:sym typeface="Arial"/>
              </a:rPr>
              <a:t>Incumplimiento del tratamiento</a:t>
            </a:r>
          </a:p>
          <a:p>
            <a:pPr marL="385762" marR="0" lvl="0" indent="-385762" algn="l" rtl="0">
              <a:lnSpc>
                <a:spcPct val="100000"/>
              </a:lnSpc>
              <a:spcBef>
                <a:spcPts val="480"/>
              </a:spcBef>
              <a:spcAft>
                <a:spcPts val="0"/>
              </a:spcAft>
              <a:buClr>
                <a:srgbClr val="C00000"/>
              </a:buClr>
              <a:buSzPts val="2400"/>
              <a:buFont typeface="Arial"/>
              <a:buAutoNum type="alphaUcPeriod"/>
            </a:pPr>
            <a:r>
              <a:rPr lang="es-US" sz="2400" b="0" i="0" u="none">
                <a:solidFill>
                  <a:schemeClr val="dk1"/>
                </a:solidFill>
                <a:latin typeface="Arial"/>
                <a:ea typeface="Arial"/>
                <a:cs typeface="Arial"/>
                <a:sym typeface="Arial"/>
              </a:rPr>
              <a:t>Omisión de citas médicas</a:t>
            </a:r>
          </a:p>
          <a:p>
            <a:pPr marL="385762" marR="0" lvl="0" indent="-385762" algn="l" rtl="0">
              <a:lnSpc>
                <a:spcPct val="100000"/>
              </a:lnSpc>
              <a:spcBef>
                <a:spcPts val="480"/>
              </a:spcBef>
              <a:spcAft>
                <a:spcPts val="0"/>
              </a:spcAft>
              <a:buClr>
                <a:srgbClr val="C00000"/>
              </a:buClr>
              <a:buSzPts val="2400"/>
              <a:buFont typeface="Arial"/>
              <a:buAutoNum type="alphaUcPeriod"/>
            </a:pPr>
            <a:r>
              <a:rPr lang="es-US" sz="2400" b="0" i="0" u="none">
                <a:solidFill>
                  <a:schemeClr val="dk1"/>
                </a:solidFill>
                <a:latin typeface="Arial"/>
                <a:ea typeface="Arial"/>
                <a:cs typeface="Arial"/>
                <a:sym typeface="Arial"/>
              </a:rPr>
              <a:t>Resistencia a los medicamentos contra el VIH</a:t>
            </a:r>
          </a:p>
          <a:p>
            <a:pPr marL="385762" marR="0" lvl="0" indent="-385762" algn="l" rtl="0">
              <a:lnSpc>
                <a:spcPct val="100000"/>
              </a:lnSpc>
              <a:spcBef>
                <a:spcPts val="480"/>
              </a:spcBef>
              <a:spcAft>
                <a:spcPts val="0"/>
              </a:spcAft>
              <a:buClr>
                <a:srgbClr val="C00000"/>
              </a:buClr>
              <a:buSzPts val="2400"/>
              <a:buFont typeface="Arial"/>
              <a:buAutoNum type="alphaUcPeriod"/>
            </a:pPr>
            <a:r>
              <a:rPr lang="es-US" sz="2400" b="0" i="0" u="none">
                <a:solidFill>
                  <a:schemeClr val="dk1"/>
                </a:solidFill>
                <a:latin typeface="Arial"/>
                <a:ea typeface="Arial"/>
                <a:cs typeface="Arial"/>
                <a:sym typeface="Arial"/>
              </a:rPr>
              <a:t>Todas las anteriores</a:t>
            </a:r>
          </a:p>
        </p:txBody>
      </p:sp>
      <p:sp>
        <p:nvSpPr>
          <p:cNvPr id="389" name="Google Shape;389;p31"/>
          <p:cNvSpPr txBox="1"/>
          <p:nvPr/>
        </p:nvSpPr>
        <p:spPr>
          <a:xfrm>
            <a:off x="304800" y="381001"/>
            <a:ext cx="3461982"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Arial"/>
              <a:buNone/>
            </a:pPr>
            <a:r>
              <a:rPr lang="es-US" sz="1400" b="0" i="0" u="none" dirty="0">
                <a:solidFill>
                  <a:schemeClr val="lt1"/>
                </a:solidFill>
                <a:latin typeface="Arial"/>
                <a:ea typeface="Arial"/>
                <a:cs typeface="Arial"/>
                <a:sym typeface="Arial"/>
              </a:rPr>
              <a:t>El VIH y el consumo de sustancias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32"/>
          <p:cNvSpPr txBox="1">
            <a:spLocks noGrp="1"/>
          </p:cNvSpPr>
          <p:nvPr>
            <p:ph type="title"/>
          </p:nvPr>
        </p:nvSpPr>
        <p:spPr>
          <a:xfrm>
            <a:off x="609600" y="990600"/>
            <a:ext cx="7924800" cy="685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s-US" sz="2800" b="0" i="0" u="none">
                <a:solidFill>
                  <a:schemeClr val="dk1"/>
                </a:solidFill>
                <a:latin typeface="Arial"/>
                <a:ea typeface="Arial"/>
                <a:cs typeface="Arial"/>
                <a:sym typeface="Arial"/>
              </a:rPr>
              <a:t>¿Los opiáceos y los opioides son iguales?</a:t>
            </a:r>
          </a:p>
        </p:txBody>
      </p:sp>
      <p:sp>
        <p:nvSpPr>
          <p:cNvPr id="396" name="Google Shape;396;p32"/>
          <p:cNvSpPr txBox="1">
            <a:spLocks noGrp="1"/>
          </p:cNvSpPr>
          <p:nvPr>
            <p:ph type="body" idx="1"/>
          </p:nvPr>
        </p:nvSpPr>
        <p:spPr>
          <a:xfrm>
            <a:off x="609600" y="1981200"/>
            <a:ext cx="7924800" cy="3886200"/>
          </a:xfrm>
          <a:prstGeom prst="rect">
            <a:avLst/>
          </a:prstGeom>
          <a:noFill/>
          <a:ln>
            <a:noFill/>
          </a:ln>
        </p:spPr>
        <p:txBody>
          <a:bodyPr spcFirstLastPara="1" wrap="square" lIns="91425" tIns="45700" rIns="91425" bIns="45700" anchor="t" anchorCtr="0">
            <a:noAutofit/>
          </a:bodyPr>
          <a:lstStyle/>
          <a:p>
            <a:pPr marL="385762" marR="0" lvl="0" indent="-385762" algn="l" rtl="0">
              <a:lnSpc>
                <a:spcPct val="100000"/>
              </a:lnSpc>
              <a:spcBef>
                <a:spcPts val="0"/>
              </a:spcBef>
              <a:spcAft>
                <a:spcPts val="0"/>
              </a:spcAft>
              <a:buClr>
                <a:srgbClr val="C00000"/>
              </a:buClr>
              <a:buSzPts val="2400"/>
              <a:buFont typeface="Arial"/>
              <a:buAutoNum type="alphaUcPeriod"/>
            </a:pPr>
            <a:r>
              <a:rPr lang="es-US" sz="2400" b="0" i="0" u="none">
                <a:solidFill>
                  <a:schemeClr val="dk1"/>
                </a:solidFill>
                <a:latin typeface="Arial"/>
                <a:ea typeface="Arial"/>
                <a:cs typeface="Arial"/>
                <a:sym typeface="Arial"/>
              </a:rPr>
              <a:t>Sí</a:t>
            </a:r>
          </a:p>
          <a:p>
            <a:pPr marL="385762" marR="0" lvl="0" indent="-385762" algn="l" rtl="0">
              <a:lnSpc>
                <a:spcPct val="100000"/>
              </a:lnSpc>
              <a:spcBef>
                <a:spcPts val="480"/>
              </a:spcBef>
              <a:spcAft>
                <a:spcPts val="0"/>
              </a:spcAft>
              <a:buClr>
                <a:srgbClr val="C00000"/>
              </a:buClr>
              <a:buSzPts val="2400"/>
              <a:buFont typeface="Arial"/>
              <a:buAutoNum type="alphaUcPeriod"/>
            </a:pPr>
            <a:r>
              <a:rPr lang="es-US" sz="2400" b="0" i="0" u="none">
                <a:solidFill>
                  <a:schemeClr val="dk1"/>
                </a:solidFill>
                <a:latin typeface="Arial"/>
                <a:ea typeface="Arial"/>
                <a:cs typeface="Arial"/>
                <a:sym typeface="Arial"/>
              </a:rPr>
              <a:t>No</a:t>
            </a:r>
          </a:p>
        </p:txBody>
      </p:sp>
      <p:sp>
        <p:nvSpPr>
          <p:cNvPr id="397" name="Google Shape;397;p32"/>
          <p:cNvSpPr txBox="1"/>
          <p:nvPr/>
        </p:nvSpPr>
        <p:spPr>
          <a:xfrm>
            <a:off x="304800" y="381001"/>
            <a:ext cx="3216322" cy="304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Arial"/>
              <a:buNone/>
            </a:pPr>
            <a:r>
              <a:rPr lang="es-US" sz="1400" b="0" i="0" u="none" dirty="0">
                <a:solidFill>
                  <a:schemeClr val="lt1"/>
                </a:solidFill>
                <a:latin typeface="Arial"/>
                <a:ea typeface="Arial"/>
                <a:cs typeface="Arial"/>
                <a:sym typeface="Arial"/>
              </a:rPr>
              <a:t>El VIH y el consumo de sustancias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33"/>
          <p:cNvSpPr txBox="1">
            <a:spLocks noGrp="1"/>
          </p:cNvSpPr>
          <p:nvPr>
            <p:ph type="title"/>
          </p:nvPr>
        </p:nvSpPr>
        <p:spPr>
          <a:xfrm>
            <a:off x="428625" y="1131887"/>
            <a:ext cx="8086725" cy="1639887"/>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Clr>
                <a:schemeClr val="dk1"/>
              </a:buClr>
              <a:buSzPts val="2800"/>
              <a:buFont typeface="Arial"/>
              <a:buNone/>
            </a:pPr>
            <a:r>
              <a:rPr lang="es-US" sz="2800" b="0" i="0" u="none" dirty="0">
                <a:solidFill>
                  <a:schemeClr val="dk1"/>
                </a:solidFill>
                <a:latin typeface="Arial"/>
                <a:ea typeface="Arial"/>
                <a:cs typeface="Arial"/>
                <a:sym typeface="Arial"/>
              </a:rPr>
              <a:t>¿Los programas de asistencia para medicamentos contra el SIDA (ADAP) pagan el tratamiento de asistencia con medicamentos contra la adicción </a:t>
            </a:r>
            <a:br>
              <a:rPr lang="es-US" sz="2800" b="0" i="0" u="none" dirty="0">
                <a:solidFill>
                  <a:schemeClr val="dk1"/>
                </a:solidFill>
                <a:latin typeface="Arial"/>
                <a:ea typeface="Arial"/>
                <a:cs typeface="Arial"/>
                <a:sym typeface="Arial"/>
              </a:rPr>
            </a:br>
            <a:r>
              <a:rPr lang="es-US" sz="2800" b="0" i="0" u="none" dirty="0">
                <a:solidFill>
                  <a:schemeClr val="dk1"/>
                </a:solidFill>
                <a:latin typeface="Arial"/>
                <a:ea typeface="Arial"/>
                <a:cs typeface="Arial"/>
                <a:sym typeface="Arial"/>
              </a:rPr>
              <a:t>a los opioides?</a:t>
            </a:r>
          </a:p>
        </p:txBody>
      </p:sp>
      <p:sp>
        <p:nvSpPr>
          <p:cNvPr id="404" name="Google Shape;404;p33"/>
          <p:cNvSpPr txBox="1">
            <a:spLocks noGrp="1"/>
          </p:cNvSpPr>
          <p:nvPr>
            <p:ph type="body" idx="1"/>
          </p:nvPr>
        </p:nvSpPr>
        <p:spPr>
          <a:xfrm>
            <a:off x="522287" y="3094037"/>
            <a:ext cx="7993062" cy="2395537"/>
          </a:xfrm>
          <a:prstGeom prst="rect">
            <a:avLst/>
          </a:prstGeom>
          <a:noFill/>
          <a:ln>
            <a:noFill/>
          </a:ln>
        </p:spPr>
        <p:txBody>
          <a:bodyPr spcFirstLastPara="1" wrap="square" lIns="91425" tIns="45700" rIns="91425" bIns="45700" anchor="t" anchorCtr="0">
            <a:noAutofit/>
          </a:bodyPr>
          <a:lstStyle/>
          <a:p>
            <a:pPr marL="385762" marR="0" lvl="0" indent="-385762" algn="l" rtl="0">
              <a:lnSpc>
                <a:spcPct val="100000"/>
              </a:lnSpc>
              <a:spcBef>
                <a:spcPts val="0"/>
              </a:spcBef>
              <a:spcAft>
                <a:spcPts val="0"/>
              </a:spcAft>
              <a:buClr>
                <a:srgbClr val="C00000"/>
              </a:buClr>
              <a:buSzPts val="2400"/>
              <a:buFont typeface="Arial"/>
              <a:buAutoNum type="alphaUcPeriod"/>
            </a:pPr>
            <a:r>
              <a:rPr lang="es-US" sz="2400" b="0" i="0" u="none">
                <a:solidFill>
                  <a:schemeClr val="dk1"/>
                </a:solidFill>
                <a:latin typeface="Arial"/>
                <a:ea typeface="Arial"/>
                <a:cs typeface="Arial"/>
                <a:sym typeface="Arial"/>
              </a:rPr>
              <a:t>Sí</a:t>
            </a:r>
          </a:p>
          <a:p>
            <a:pPr marL="385762" marR="0" lvl="0" indent="-385762" algn="l" rtl="0">
              <a:lnSpc>
                <a:spcPct val="100000"/>
              </a:lnSpc>
              <a:spcBef>
                <a:spcPts val="480"/>
              </a:spcBef>
              <a:spcAft>
                <a:spcPts val="0"/>
              </a:spcAft>
              <a:buClr>
                <a:srgbClr val="C00000"/>
              </a:buClr>
              <a:buSzPts val="2400"/>
              <a:buFont typeface="Arial"/>
              <a:buAutoNum type="alphaUcPeriod"/>
            </a:pPr>
            <a:r>
              <a:rPr lang="es-US" sz="2400" b="0" i="0" u="none">
                <a:solidFill>
                  <a:schemeClr val="dk1"/>
                </a:solidFill>
                <a:latin typeface="Arial"/>
                <a:ea typeface="Arial"/>
                <a:cs typeface="Arial"/>
                <a:sym typeface="Arial"/>
              </a:rPr>
              <a:t>No</a:t>
            </a:r>
          </a:p>
          <a:p>
            <a:pPr marL="385762" marR="0" lvl="0" indent="-385762" algn="l" rtl="0">
              <a:lnSpc>
                <a:spcPct val="100000"/>
              </a:lnSpc>
              <a:spcBef>
                <a:spcPts val="480"/>
              </a:spcBef>
              <a:spcAft>
                <a:spcPts val="0"/>
              </a:spcAft>
              <a:buClr>
                <a:srgbClr val="C00000"/>
              </a:buClr>
              <a:buSzPts val="2400"/>
              <a:buFont typeface="Arial"/>
              <a:buAutoNum type="alphaUcPeriod"/>
            </a:pPr>
            <a:r>
              <a:rPr lang="es-US" sz="2400" b="0" i="0" u="none">
                <a:solidFill>
                  <a:schemeClr val="dk1"/>
                </a:solidFill>
                <a:latin typeface="Arial"/>
                <a:ea typeface="Arial"/>
                <a:cs typeface="Arial"/>
                <a:sym typeface="Arial"/>
              </a:rPr>
              <a:t>A veces</a:t>
            </a:r>
          </a:p>
        </p:txBody>
      </p:sp>
      <p:sp>
        <p:nvSpPr>
          <p:cNvPr id="405" name="Google Shape;405;p33"/>
          <p:cNvSpPr txBox="1"/>
          <p:nvPr/>
        </p:nvSpPr>
        <p:spPr>
          <a:xfrm>
            <a:off x="304800" y="381001"/>
            <a:ext cx="3612107"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Arial"/>
              <a:buNone/>
            </a:pPr>
            <a:r>
              <a:rPr lang="es-US" sz="1400" b="0" i="0" u="none" dirty="0">
                <a:solidFill>
                  <a:schemeClr val="lt1"/>
                </a:solidFill>
                <a:latin typeface="Arial"/>
                <a:ea typeface="Arial"/>
                <a:cs typeface="Arial"/>
                <a:sym typeface="Arial"/>
              </a:rPr>
              <a:t>El VIH y el consumo de sustancias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34"/>
          <p:cNvSpPr txBox="1">
            <a:spLocks noGrp="1"/>
          </p:cNvSpPr>
          <p:nvPr>
            <p:ph type="title"/>
          </p:nvPr>
        </p:nvSpPr>
        <p:spPr>
          <a:xfrm>
            <a:off x="609600" y="1143000"/>
            <a:ext cx="7924800" cy="685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s-US" sz="2800" b="0" i="0" u="none" dirty="0">
                <a:solidFill>
                  <a:schemeClr val="dk1"/>
                </a:solidFill>
                <a:latin typeface="Arial"/>
                <a:ea typeface="Arial"/>
                <a:cs typeface="Arial"/>
                <a:sym typeface="Arial"/>
              </a:rPr>
              <a:t>¿Cuál de las siguientes es una estrategia </a:t>
            </a:r>
            <a:br>
              <a:rPr lang="es-US" sz="2800" b="0" i="0" u="none" dirty="0">
                <a:solidFill>
                  <a:schemeClr val="dk1"/>
                </a:solidFill>
                <a:latin typeface="Arial"/>
                <a:ea typeface="Arial"/>
                <a:cs typeface="Arial"/>
                <a:sym typeface="Arial"/>
              </a:rPr>
            </a:br>
            <a:r>
              <a:rPr lang="es-US" sz="2800" b="0" i="0" u="none" dirty="0">
                <a:solidFill>
                  <a:schemeClr val="dk1"/>
                </a:solidFill>
                <a:latin typeface="Arial"/>
                <a:ea typeface="Arial"/>
                <a:cs typeface="Arial"/>
                <a:sym typeface="Arial"/>
              </a:rPr>
              <a:t>para ayudar a los clientes con VIH y SUD?</a:t>
            </a:r>
          </a:p>
        </p:txBody>
      </p:sp>
      <p:sp>
        <p:nvSpPr>
          <p:cNvPr id="412" name="Google Shape;412;p34"/>
          <p:cNvSpPr txBox="1">
            <a:spLocks noGrp="1"/>
          </p:cNvSpPr>
          <p:nvPr>
            <p:ph type="body" idx="1"/>
          </p:nvPr>
        </p:nvSpPr>
        <p:spPr>
          <a:xfrm>
            <a:off x="609600" y="2133600"/>
            <a:ext cx="7924800" cy="3886200"/>
          </a:xfrm>
          <a:prstGeom prst="rect">
            <a:avLst/>
          </a:prstGeom>
          <a:noFill/>
          <a:ln>
            <a:noFill/>
          </a:ln>
        </p:spPr>
        <p:txBody>
          <a:bodyPr spcFirstLastPara="1" wrap="square" lIns="91425" tIns="45700" rIns="91425" bIns="45700" anchor="t" anchorCtr="0">
            <a:noAutofit/>
          </a:bodyPr>
          <a:lstStyle/>
          <a:p>
            <a:pPr marL="385762" marR="0" lvl="0" indent="-385762" algn="l" rtl="0">
              <a:lnSpc>
                <a:spcPct val="100000"/>
              </a:lnSpc>
              <a:spcBef>
                <a:spcPts val="0"/>
              </a:spcBef>
              <a:spcAft>
                <a:spcPts val="0"/>
              </a:spcAft>
              <a:buClr>
                <a:srgbClr val="C00000"/>
              </a:buClr>
              <a:buSzPts val="2400"/>
              <a:buFont typeface="Arial"/>
              <a:buAutoNum type="alphaUcPeriod"/>
            </a:pPr>
            <a:r>
              <a:rPr lang="es-US" sz="2400" b="0" i="0" u="none">
                <a:solidFill>
                  <a:schemeClr val="dk1"/>
                </a:solidFill>
                <a:latin typeface="Arial"/>
                <a:ea typeface="Arial"/>
                <a:cs typeface="Arial"/>
                <a:sym typeface="Arial"/>
              </a:rPr>
              <a:t>Reducción del estigma</a:t>
            </a:r>
          </a:p>
          <a:p>
            <a:pPr marL="385762" marR="0" lvl="0" indent="-385762" algn="l" rtl="0">
              <a:lnSpc>
                <a:spcPct val="100000"/>
              </a:lnSpc>
              <a:spcBef>
                <a:spcPts val="480"/>
              </a:spcBef>
              <a:spcAft>
                <a:spcPts val="0"/>
              </a:spcAft>
              <a:buClr>
                <a:srgbClr val="C00000"/>
              </a:buClr>
              <a:buSzPts val="2400"/>
              <a:buFont typeface="Arial"/>
              <a:buAutoNum type="alphaUcPeriod"/>
            </a:pPr>
            <a:r>
              <a:rPr lang="es-US" sz="2400" b="0" i="0" u="none">
                <a:solidFill>
                  <a:schemeClr val="dk1"/>
                </a:solidFill>
                <a:latin typeface="Arial"/>
                <a:ea typeface="Arial"/>
                <a:cs typeface="Arial"/>
                <a:sym typeface="Arial"/>
              </a:rPr>
              <a:t>Uso del lenguaje</a:t>
            </a:r>
          </a:p>
          <a:p>
            <a:pPr marL="385762" marR="0" lvl="0" indent="-385762" algn="l" rtl="0">
              <a:lnSpc>
                <a:spcPct val="100000"/>
              </a:lnSpc>
              <a:spcBef>
                <a:spcPts val="480"/>
              </a:spcBef>
              <a:spcAft>
                <a:spcPts val="0"/>
              </a:spcAft>
              <a:buClr>
                <a:srgbClr val="C00000"/>
              </a:buClr>
              <a:buSzPts val="2400"/>
              <a:buFont typeface="Arial"/>
              <a:buAutoNum type="alphaUcPeriod"/>
            </a:pPr>
            <a:r>
              <a:rPr lang="es-US" sz="2400" b="0" i="0" u="none">
                <a:solidFill>
                  <a:schemeClr val="dk1"/>
                </a:solidFill>
                <a:latin typeface="Arial"/>
                <a:ea typeface="Arial"/>
                <a:cs typeface="Arial"/>
                <a:sym typeface="Arial"/>
              </a:rPr>
              <a:t>Plan de reducción de daños</a:t>
            </a:r>
          </a:p>
          <a:p>
            <a:pPr marL="385762" marR="0" lvl="0" indent="-385762" algn="l" rtl="0">
              <a:lnSpc>
                <a:spcPct val="100000"/>
              </a:lnSpc>
              <a:spcBef>
                <a:spcPts val="480"/>
              </a:spcBef>
              <a:spcAft>
                <a:spcPts val="0"/>
              </a:spcAft>
              <a:buClr>
                <a:srgbClr val="C00000"/>
              </a:buClr>
              <a:buSzPts val="2400"/>
              <a:buFont typeface="Arial"/>
              <a:buAutoNum type="alphaUcPeriod"/>
            </a:pPr>
            <a:r>
              <a:rPr lang="es-US" sz="2400" b="0" i="0" u="none">
                <a:solidFill>
                  <a:schemeClr val="dk1"/>
                </a:solidFill>
                <a:latin typeface="Arial"/>
                <a:ea typeface="Arial"/>
                <a:cs typeface="Arial"/>
                <a:sym typeface="Arial"/>
              </a:rPr>
              <a:t>Intervenciones efectivas para promover el cambio</a:t>
            </a:r>
          </a:p>
          <a:p>
            <a:pPr marL="385762" marR="0" lvl="0" indent="-385762" algn="l" rtl="0">
              <a:lnSpc>
                <a:spcPct val="100000"/>
              </a:lnSpc>
              <a:spcBef>
                <a:spcPts val="480"/>
              </a:spcBef>
              <a:spcAft>
                <a:spcPts val="0"/>
              </a:spcAft>
              <a:buClr>
                <a:srgbClr val="C00000"/>
              </a:buClr>
              <a:buSzPts val="2400"/>
              <a:buFont typeface="Arial"/>
              <a:buAutoNum type="alphaUcPeriod"/>
            </a:pPr>
            <a:r>
              <a:rPr lang="es-US" sz="2400" b="0" i="0" u="none">
                <a:solidFill>
                  <a:schemeClr val="dk1"/>
                </a:solidFill>
                <a:latin typeface="Arial"/>
                <a:ea typeface="Arial"/>
                <a:cs typeface="Arial"/>
                <a:sym typeface="Arial"/>
              </a:rPr>
              <a:t>Todas las anteriores</a:t>
            </a:r>
          </a:p>
        </p:txBody>
      </p:sp>
      <p:sp>
        <p:nvSpPr>
          <p:cNvPr id="413" name="Google Shape;413;p34"/>
          <p:cNvSpPr txBox="1"/>
          <p:nvPr/>
        </p:nvSpPr>
        <p:spPr>
          <a:xfrm>
            <a:off x="304800" y="381000"/>
            <a:ext cx="3011606"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Arial"/>
              <a:buNone/>
            </a:pPr>
            <a:r>
              <a:rPr lang="es-US" sz="1400" b="0" i="0" u="none" dirty="0">
                <a:solidFill>
                  <a:schemeClr val="lt1"/>
                </a:solidFill>
                <a:latin typeface="Arial"/>
                <a:ea typeface="Arial"/>
                <a:cs typeface="Arial"/>
                <a:sym typeface="Arial"/>
              </a:rPr>
              <a:t>El VIH y el consumo de sustancias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35"/>
          <p:cNvSpPr txBox="1">
            <a:spLocks noGrp="1"/>
          </p:cNvSpPr>
          <p:nvPr>
            <p:ph type="title"/>
          </p:nvPr>
        </p:nvSpPr>
        <p:spPr>
          <a:xfrm>
            <a:off x="609600" y="990600"/>
            <a:ext cx="7924800" cy="685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s-US" sz="2800" b="1" i="0" u="none">
                <a:solidFill>
                  <a:schemeClr val="dk1"/>
                </a:solidFill>
                <a:latin typeface="Arial"/>
                <a:ea typeface="Arial"/>
                <a:cs typeface="Arial"/>
                <a:sym typeface="Arial"/>
              </a:rPr>
              <a:t>Recursos</a:t>
            </a:r>
          </a:p>
        </p:txBody>
      </p:sp>
      <p:sp>
        <p:nvSpPr>
          <p:cNvPr id="420" name="Google Shape;420;p35"/>
          <p:cNvSpPr txBox="1">
            <a:spLocks noGrp="1"/>
          </p:cNvSpPr>
          <p:nvPr>
            <p:ph type="body" idx="1"/>
          </p:nvPr>
        </p:nvSpPr>
        <p:spPr>
          <a:xfrm>
            <a:off x="609600" y="1828800"/>
            <a:ext cx="8229600" cy="3962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C00000"/>
              </a:buClr>
              <a:buSzPts val="2000"/>
              <a:buFont typeface="Noto Sans Symbols"/>
              <a:buChar char="▪"/>
            </a:pPr>
            <a:r>
              <a:rPr lang="es-US" sz="2000" b="0" i="0" u="none" dirty="0">
                <a:solidFill>
                  <a:schemeClr val="dk1"/>
                </a:solidFill>
                <a:latin typeface="Arial"/>
                <a:ea typeface="Arial"/>
                <a:cs typeface="Arial"/>
                <a:sym typeface="Arial"/>
              </a:rPr>
              <a:t>“</a:t>
            </a:r>
            <a:r>
              <a:rPr lang="es-US" sz="2000" b="0" i="0" u="none" dirty="0" err="1">
                <a:solidFill>
                  <a:schemeClr val="dk1"/>
                </a:solidFill>
                <a:latin typeface="Arial"/>
                <a:ea typeface="Arial"/>
                <a:cs typeface="Arial"/>
                <a:sym typeface="Arial"/>
              </a:rPr>
              <a:t>Recreational</a:t>
            </a:r>
            <a:r>
              <a:rPr lang="es-US" sz="2000" b="0" i="0" u="none" dirty="0">
                <a:solidFill>
                  <a:schemeClr val="dk1"/>
                </a:solidFill>
                <a:latin typeface="Arial"/>
                <a:ea typeface="Arial"/>
                <a:cs typeface="Arial"/>
                <a:sym typeface="Arial"/>
              </a:rPr>
              <a:t> </a:t>
            </a:r>
            <a:r>
              <a:rPr lang="es-US" sz="2000" b="0" i="0" u="none" dirty="0" err="1">
                <a:solidFill>
                  <a:schemeClr val="dk1"/>
                </a:solidFill>
                <a:latin typeface="Arial"/>
                <a:ea typeface="Arial"/>
                <a:cs typeface="Arial"/>
                <a:sym typeface="Arial"/>
              </a:rPr>
              <a:t>Drugs</a:t>
            </a:r>
            <a:r>
              <a:rPr lang="es-US" sz="2000" b="0" i="0" u="none" dirty="0">
                <a:solidFill>
                  <a:schemeClr val="dk1"/>
                </a:solidFill>
                <a:latin typeface="Arial"/>
                <a:ea typeface="Arial"/>
                <a:cs typeface="Arial"/>
                <a:sym typeface="Arial"/>
              </a:rPr>
              <a:t> and HIV”: </a:t>
            </a:r>
            <a:r>
              <a:rPr lang="es-US" sz="2000" b="0" i="0" u="sng" dirty="0">
                <a:solidFill>
                  <a:schemeClr val="dk1"/>
                </a:solidFill>
                <a:latin typeface="Arial"/>
                <a:ea typeface="Arial"/>
                <a:cs typeface="Arial"/>
                <a:sym typeface="Arial"/>
                <a:hlinkClick r:id="rId3"/>
              </a:rPr>
              <a:t>http://www.aidsinfonet.org/fact_sheets/view/494#DRUG_INTERACTIONS</a:t>
            </a:r>
          </a:p>
          <a:p>
            <a:pPr marL="342900" marR="0" lvl="0" indent="-342900" algn="l" rtl="0">
              <a:lnSpc>
                <a:spcPct val="100000"/>
              </a:lnSpc>
              <a:spcBef>
                <a:spcPts val="400"/>
              </a:spcBef>
              <a:spcAft>
                <a:spcPts val="0"/>
              </a:spcAft>
              <a:buClr>
                <a:srgbClr val="C00000"/>
              </a:buClr>
              <a:buSzPts val="2000"/>
              <a:buFont typeface="Noto Sans Symbols"/>
              <a:buChar char="▪"/>
            </a:pPr>
            <a:r>
              <a:rPr lang="es-US" sz="2000" b="0" i="0" u="none" dirty="0">
                <a:solidFill>
                  <a:schemeClr val="dk1"/>
                </a:solidFill>
                <a:latin typeface="Arial"/>
                <a:ea typeface="Arial"/>
                <a:cs typeface="Arial"/>
                <a:sym typeface="Arial"/>
              </a:rPr>
              <a:t>“</a:t>
            </a:r>
            <a:r>
              <a:rPr lang="es-US" sz="2000" b="0" i="0" u="none" dirty="0" err="1">
                <a:solidFill>
                  <a:schemeClr val="dk1"/>
                </a:solidFill>
                <a:latin typeface="Arial"/>
                <a:ea typeface="Arial"/>
                <a:cs typeface="Arial"/>
                <a:sym typeface="Arial"/>
              </a:rPr>
              <a:t>Substance</a:t>
            </a:r>
            <a:r>
              <a:rPr lang="es-US" sz="2000" b="0" i="0" u="none" dirty="0">
                <a:solidFill>
                  <a:schemeClr val="dk1"/>
                </a:solidFill>
                <a:latin typeface="Arial"/>
                <a:ea typeface="Arial"/>
                <a:cs typeface="Arial"/>
                <a:sym typeface="Arial"/>
              </a:rPr>
              <a:t> Abuse and HIV/AIDS”: </a:t>
            </a:r>
            <a:r>
              <a:rPr lang="es-US" sz="2000" b="0" i="0" u="sng" dirty="0">
                <a:solidFill>
                  <a:schemeClr val="dk1"/>
                </a:solidFill>
                <a:latin typeface="Arial"/>
                <a:ea typeface="Arial"/>
                <a:cs typeface="Arial"/>
                <a:sym typeface="Arial"/>
                <a:hlinkClick r:id="rId4"/>
              </a:rPr>
              <a:t>https://americanaddictioncenters.org/health-complications-addiction/substance-abuse-hiv-aids</a:t>
            </a:r>
          </a:p>
          <a:p>
            <a:pPr marL="342900" marR="0" lvl="0" indent="-342900" algn="l" rtl="0">
              <a:lnSpc>
                <a:spcPct val="100000"/>
              </a:lnSpc>
              <a:spcBef>
                <a:spcPts val="400"/>
              </a:spcBef>
              <a:spcAft>
                <a:spcPts val="0"/>
              </a:spcAft>
              <a:buClr>
                <a:srgbClr val="C00000"/>
              </a:buClr>
              <a:buSzPts val="2000"/>
              <a:buFont typeface="Noto Sans Symbols"/>
              <a:buChar char="▪"/>
            </a:pPr>
            <a:r>
              <a:rPr lang="es-US" sz="2000" b="0" i="0" u="none" dirty="0" err="1">
                <a:solidFill>
                  <a:schemeClr val="dk1"/>
                </a:solidFill>
                <a:latin typeface="Arial"/>
                <a:ea typeface="Arial"/>
                <a:cs typeface="Arial"/>
                <a:sym typeface="Arial"/>
              </a:rPr>
              <a:t>Jaimie</a:t>
            </a:r>
            <a:r>
              <a:rPr lang="es-US" sz="2000" b="0" i="0" u="none" dirty="0">
                <a:solidFill>
                  <a:schemeClr val="dk1"/>
                </a:solidFill>
                <a:latin typeface="Arial"/>
                <a:ea typeface="Arial"/>
                <a:cs typeface="Arial"/>
                <a:sym typeface="Arial"/>
              </a:rPr>
              <a:t> P. Meyer, Amy L. </a:t>
            </a:r>
            <a:r>
              <a:rPr lang="es-US" sz="2000" b="0" i="0" u="none" dirty="0" err="1">
                <a:solidFill>
                  <a:schemeClr val="dk1"/>
                </a:solidFill>
                <a:latin typeface="Arial"/>
                <a:ea typeface="Arial"/>
                <a:cs typeface="Arial"/>
                <a:sym typeface="Arial"/>
              </a:rPr>
              <a:t>Althoff</a:t>
            </a:r>
            <a:r>
              <a:rPr lang="es-US" sz="2000" b="0" i="0" u="none" dirty="0">
                <a:solidFill>
                  <a:schemeClr val="dk1"/>
                </a:solidFill>
                <a:latin typeface="Arial"/>
                <a:ea typeface="Arial"/>
                <a:cs typeface="Arial"/>
                <a:sym typeface="Arial"/>
              </a:rPr>
              <a:t>, and Frederick L. Altice. “</a:t>
            </a:r>
            <a:r>
              <a:rPr lang="es-US" sz="2000" b="0" i="0" u="none" dirty="0" err="1">
                <a:solidFill>
                  <a:schemeClr val="dk1"/>
                </a:solidFill>
                <a:latin typeface="Arial"/>
                <a:ea typeface="Arial"/>
                <a:cs typeface="Arial"/>
                <a:sym typeface="Arial"/>
              </a:rPr>
              <a:t>Optimizing</a:t>
            </a:r>
            <a:r>
              <a:rPr lang="es-US" sz="2000" b="0" i="0" u="none" dirty="0">
                <a:solidFill>
                  <a:schemeClr val="dk1"/>
                </a:solidFill>
                <a:latin typeface="Arial"/>
                <a:ea typeface="Arial"/>
                <a:cs typeface="Arial"/>
                <a:sym typeface="Arial"/>
              </a:rPr>
              <a:t> </a:t>
            </a:r>
            <a:r>
              <a:rPr lang="es-US" sz="2000" b="0" i="0" u="none" dirty="0" err="1">
                <a:solidFill>
                  <a:schemeClr val="dk1"/>
                </a:solidFill>
                <a:latin typeface="Arial"/>
                <a:ea typeface="Arial"/>
                <a:cs typeface="Arial"/>
                <a:sym typeface="Arial"/>
              </a:rPr>
              <a:t>Care</a:t>
            </a:r>
            <a:r>
              <a:rPr lang="es-US" sz="2000" b="0" i="0" u="none" dirty="0">
                <a:solidFill>
                  <a:schemeClr val="dk1"/>
                </a:solidFill>
                <a:latin typeface="Arial"/>
                <a:ea typeface="Arial"/>
                <a:cs typeface="Arial"/>
                <a:sym typeface="Arial"/>
              </a:rPr>
              <a:t> </a:t>
            </a:r>
            <a:r>
              <a:rPr lang="es-US" sz="2000" b="0" i="0" u="none" dirty="0" err="1">
                <a:solidFill>
                  <a:schemeClr val="dk1"/>
                </a:solidFill>
                <a:latin typeface="Arial"/>
                <a:ea typeface="Arial"/>
                <a:cs typeface="Arial"/>
                <a:sym typeface="Arial"/>
              </a:rPr>
              <a:t>for</a:t>
            </a:r>
            <a:r>
              <a:rPr lang="es-US" sz="2000" b="0" i="0" u="none" dirty="0">
                <a:solidFill>
                  <a:schemeClr val="dk1"/>
                </a:solidFill>
                <a:latin typeface="Arial"/>
                <a:ea typeface="Arial"/>
                <a:cs typeface="Arial"/>
                <a:sym typeface="Arial"/>
              </a:rPr>
              <a:t> HIV-</a:t>
            </a:r>
            <a:r>
              <a:rPr lang="es-US" sz="2000" b="0" i="0" u="none" dirty="0" err="1">
                <a:solidFill>
                  <a:schemeClr val="dk1"/>
                </a:solidFill>
                <a:latin typeface="Arial"/>
                <a:ea typeface="Arial"/>
                <a:cs typeface="Arial"/>
                <a:sym typeface="Arial"/>
              </a:rPr>
              <a:t>Infected</a:t>
            </a:r>
            <a:r>
              <a:rPr lang="es-US" sz="2000" b="0" i="0" u="none" dirty="0">
                <a:solidFill>
                  <a:schemeClr val="dk1"/>
                </a:solidFill>
                <a:latin typeface="Arial"/>
                <a:ea typeface="Arial"/>
                <a:cs typeface="Arial"/>
                <a:sym typeface="Arial"/>
              </a:rPr>
              <a:t> People Who Use </a:t>
            </a:r>
            <a:r>
              <a:rPr lang="es-US" sz="2000" b="0" i="0" u="none" dirty="0" err="1">
                <a:solidFill>
                  <a:schemeClr val="dk1"/>
                </a:solidFill>
                <a:latin typeface="Arial"/>
                <a:ea typeface="Arial"/>
                <a:cs typeface="Arial"/>
                <a:sym typeface="Arial"/>
              </a:rPr>
              <a:t>Drugs</a:t>
            </a:r>
            <a:r>
              <a:rPr lang="es-US" sz="2000" b="0" i="0" u="none" dirty="0">
                <a:solidFill>
                  <a:schemeClr val="dk1"/>
                </a:solidFill>
                <a:latin typeface="Arial"/>
                <a:ea typeface="Arial"/>
                <a:cs typeface="Arial"/>
                <a:sym typeface="Arial"/>
              </a:rPr>
              <a:t>: </a:t>
            </a:r>
            <a:r>
              <a:rPr lang="es-US" sz="2000" b="0" i="0" u="none" dirty="0" err="1">
                <a:solidFill>
                  <a:schemeClr val="dk1"/>
                </a:solidFill>
                <a:latin typeface="Arial"/>
                <a:ea typeface="Arial"/>
                <a:cs typeface="Arial"/>
                <a:sym typeface="Arial"/>
              </a:rPr>
              <a:t>Evidence-Based</a:t>
            </a:r>
            <a:r>
              <a:rPr lang="es-US" sz="2000" b="0" i="0" u="none" dirty="0">
                <a:solidFill>
                  <a:schemeClr val="dk1"/>
                </a:solidFill>
                <a:latin typeface="Arial"/>
                <a:ea typeface="Arial"/>
                <a:cs typeface="Arial"/>
                <a:sym typeface="Arial"/>
              </a:rPr>
              <a:t> </a:t>
            </a:r>
            <a:r>
              <a:rPr lang="es-US" sz="2000" b="0" i="0" u="none" dirty="0" err="1">
                <a:solidFill>
                  <a:schemeClr val="dk1"/>
                </a:solidFill>
                <a:latin typeface="Arial"/>
                <a:ea typeface="Arial"/>
                <a:cs typeface="Arial"/>
                <a:sym typeface="Arial"/>
              </a:rPr>
              <a:t>Approaches</a:t>
            </a:r>
            <a:r>
              <a:rPr lang="es-US" sz="2000" b="0" i="0" u="none" dirty="0">
                <a:solidFill>
                  <a:schemeClr val="dk1"/>
                </a:solidFill>
                <a:latin typeface="Arial"/>
                <a:ea typeface="Arial"/>
                <a:cs typeface="Arial"/>
                <a:sym typeface="Arial"/>
              </a:rPr>
              <a:t> </a:t>
            </a:r>
            <a:r>
              <a:rPr lang="es-US" sz="2000" b="0" i="0" u="none" dirty="0" err="1">
                <a:solidFill>
                  <a:schemeClr val="dk1"/>
                </a:solidFill>
                <a:latin typeface="Arial"/>
                <a:ea typeface="Arial"/>
                <a:cs typeface="Arial"/>
                <a:sym typeface="Arial"/>
              </a:rPr>
              <a:t>to</a:t>
            </a:r>
            <a:r>
              <a:rPr lang="es-US" sz="2000" b="0" i="0" u="none" dirty="0">
                <a:solidFill>
                  <a:schemeClr val="dk1"/>
                </a:solidFill>
                <a:latin typeface="Arial"/>
                <a:ea typeface="Arial"/>
                <a:cs typeface="Arial"/>
                <a:sym typeface="Arial"/>
              </a:rPr>
              <a:t> </a:t>
            </a:r>
            <a:r>
              <a:rPr lang="es-US" sz="2000" b="0" i="0" u="none" dirty="0" err="1">
                <a:solidFill>
                  <a:schemeClr val="dk1"/>
                </a:solidFill>
                <a:latin typeface="Arial"/>
                <a:ea typeface="Arial"/>
                <a:cs typeface="Arial"/>
                <a:sym typeface="Arial"/>
              </a:rPr>
              <a:t>Overcoming</a:t>
            </a:r>
            <a:r>
              <a:rPr lang="es-US" sz="2000" b="0" i="0" u="none" dirty="0">
                <a:solidFill>
                  <a:schemeClr val="dk1"/>
                </a:solidFill>
                <a:latin typeface="Arial"/>
                <a:ea typeface="Arial"/>
                <a:cs typeface="Arial"/>
                <a:sym typeface="Arial"/>
              </a:rPr>
              <a:t> </a:t>
            </a:r>
            <a:r>
              <a:rPr lang="es-US" sz="2000" b="0" i="0" u="none" dirty="0" err="1">
                <a:solidFill>
                  <a:schemeClr val="dk1"/>
                </a:solidFill>
                <a:latin typeface="Arial"/>
                <a:ea typeface="Arial"/>
                <a:cs typeface="Arial"/>
                <a:sym typeface="Arial"/>
              </a:rPr>
              <a:t>Healthcare</a:t>
            </a:r>
            <a:r>
              <a:rPr lang="es-US" sz="2000" b="0" i="0" u="none" dirty="0">
                <a:solidFill>
                  <a:schemeClr val="dk1"/>
                </a:solidFill>
                <a:latin typeface="Arial"/>
                <a:ea typeface="Arial"/>
                <a:cs typeface="Arial"/>
                <a:sym typeface="Arial"/>
              </a:rPr>
              <a:t> </a:t>
            </a:r>
            <a:r>
              <a:rPr lang="es-US" sz="2000" b="0" i="0" u="none" dirty="0" err="1">
                <a:solidFill>
                  <a:schemeClr val="dk1"/>
                </a:solidFill>
                <a:latin typeface="Arial"/>
                <a:ea typeface="Arial"/>
                <a:cs typeface="Arial"/>
                <a:sym typeface="Arial"/>
              </a:rPr>
              <a:t>Disparities</a:t>
            </a:r>
            <a:r>
              <a:rPr lang="es-US" sz="2000" b="0" i="0" u="none" dirty="0">
                <a:solidFill>
                  <a:schemeClr val="dk1"/>
                </a:solidFill>
                <a:latin typeface="Arial"/>
                <a:ea typeface="Arial"/>
                <a:cs typeface="Arial"/>
                <a:sym typeface="Arial"/>
              </a:rPr>
              <a:t>”.</a:t>
            </a:r>
            <a:r>
              <a:rPr lang="es-US" sz="2000" b="1" i="0" u="none" dirty="0">
                <a:solidFill>
                  <a:schemeClr val="dk1"/>
                </a:solidFill>
                <a:latin typeface="Arial"/>
                <a:ea typeface="Arial"/>
                <a:cs typeface="Arial"/>
                <a:sym typeface="Arial"/>
              </a:rPr>
              <a:t> </a:t>
            </a:r>
            <a:r>
              <a:rPr lang="es-US" sz="2000" b="0" i="1" u="none" dirty="0" err="1">
                <a:solidFill>
                  <a:schemeClr val="dk1"/>
                </a:solidFill>
                <a:latin typeface="Arial"/>
                <a:ea typeface="Arial"/>
                <a:cs typeface="Arial"/>
                <a:sym typeface="Arial"/>
              </a:rPr>
              <a:t>Clinical</a:t>
            </a:r>
            <a:r>
              <a:rPr lang="es-US" sz="2000" b="0" i="1" u="none" dirty="0">
                <a:solidFill>
                  <a:schemeClr val="dk1"/>
                </a:solidFill>
                <a:latin typeface="Arial"/>
                <a:ea typeface="Arial"/>
                <a:cs typeface="Arial"/>
                <a:sym typeface="Arial"/>
              </a:rPr>
              <a:t> </a:t>
            </a:r>
            <a:r>
              <a:rPr lang="es-US" sz="2000" b="0" i="1" u="none" dirty="0" err="1">
                <a:solidFill>
                  <a:schemeClr val="dk1"/>
                </a:solidFill>
                <a:latin typeface="Arial"/>
                <a:ea typeface="Arial"/>
                <a:cs typeface="Arial"/>
                <a:sym typeface="Arial"/>
              </a:rPr>
              <a:t>Infectious</a:t>
            </a:r>
            <a:r>
              <a:rPr lang="es-US" sz="2000" b="0" i="1" u="none" dirty="0">
                <a:solidFill>
                  <a:schemeClr val="dk1"/>
                </a:solidFill>
                <a:latin typeface="Arial"/>
                <a:ea typeface="Arial"/>
                <a:cs typeface="Arial"/>
                <a:sym typeface="Arial"/>
              </a:rPr>
              <a:t> </a:t>
            </a:r>
            <a:r>
              <a:rPr lang="es-US" sz="2000" b="0" i="1" u="none" dirty="0" err="1">
                <a:solidFill>
                  <a:schemeClr val="dk1"/>
                </a:solidFill>
                <a:latin typeface="Arial"/>
                <a:ea typeface="Arial"/>
                <a:cs typeface="Arial"/>
                <a:sym typeface="Arial"/>
              </a:rPr>
              <a:t>Diseases</a:t>
            </a:r>
            <a:r>
              <a:rPr lang="es-US" sz="2000" b="0" i="0" u="none" dirty="0">
                <a:solidFill>
                  <a:schemeClr val="dk1"/>
                </a:solidFill>
                <a:latin typeface="Arial"/>
                <a:ea typeface="Arial"/>
                <a:cs typeface="Arial"/>
                <a:sym typeface="Arial"/>
              </a:rPr>
              <a:t>, volumen 57, edición 9, 1 de </a:t>
            </a:r>
            <a:r>
              <a:rPr lang="es-US" sz="2000" b="0" i="0" u="none">
                <a:solidFill>
                  <a:schemeClr val="dk1"/>
                </a:solidFill>
                <a:latin typeface="Arial"/>
                <a:ea typeface="Arial"/>
                <a:cs typeface="Arial"/>
                <a:sym typeface="Arial"/>
              </a:rPr>
              <a:t>noviembre </a:t>
            </a:r>
            <a:br>
              <a:rPr lang="es-US" sz="2000" b="0" i="0" u="none">
                <a:solidFill>
                  <a:schemeClr val="dk1"/>
                </a:solidFill>
                <a:latin typeface="Arial"/>
                <a:ea typeface="Arial"/>
                <a:cs typeface="Arial"/>
                <a:sym typeface="Arial"/>
              </a:rPr>
            </a:br>
            <a:r>
              <a:rPr lang="es-US" sz="2000" b="0" i="0" u="none">
                <a:solidFill>
                  <a:schemeClr val="dk1"/>
                </a:solidFill>
                <a:latin typeface="Arial"/>
                <a:ea typeface="Arial"/>
                <a:cs typeface="Arial"/>
                <a:sym typeface="Arial"/>
              </a:rPr>
              <a:t>de </a:t>
            </a:r>
            <a:r>
              <a:rPr lang="es-US" sz="2000" b="0" i="0" u="none" dirty="0">
                <a:solidFill>
                  <a:schemeClr val="dk1"/>
                </a:solidFill>
                <a:latin typeface="Arial"/>
                <a:ea typeface="Arial"/>
                <a:cs typeface="Arial"/>
                <a:sym typeface="Arial"/>
              </a:rPr>
              <a:t>2013, páginas 1309-1317, </a:t>
            </a:r>
            <a:r>
              <a:rPr lang="es-US" sz="2000" b="0" i="0" u="sng" dirty="0">
                <a:solidFill>
                  <a:schemeClr val="dk1"/>
                </a:solidFill>
                <a:latin typeface="Arial"/>
                <a:ea typeface="Arial"/>
                <a:cs typeface="Arial"/>
                <a:sym typeface="Arial"/>
                <a:hlinkClick r:id="rId5"/>
              </a:rPr>
              <a:t>https://doi.org/10.1093/cid/cit427</a:t>
            </a:r>
          </a:p>
        </p:txBody>
      </p:sp>
      <p:sp>
        <p:nvSpPr>
          <p:cNvPr id="421" name="Google Shape;421;p35"/>
          <p:cNvSpPr txBox="1"/>
          <p:nvPr/>
        </p:nvSpPr>
        <p:spPr>
          <a:xfrm>
            <a:off x="304800" y="381001"/>
            <a:ext cx="3292642"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Arial"/>
              <a:buNone/>
            </a:pPr>
            <a:r>
              <a:rPr lang="es-US" sz="1400" b="0" i="0" u="none" dirty="0">
                <a:solidFill>
                  <a:schemeClr val="lt1"/>
                </a:solidFill>
                <a:latin typeface="Arial"/>
                <a:ea typeface="Arial"/>
                <a:cs typeface="Arial"/>
                <a:sym typeface="Arial"/>
              </a:rPr>
              <a:t>El VIH y el consumo de sustancias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4"/>
          <p:cNvSpPr txBox="1">
            <a:spLocks noGrp="1"/>
          </p:cNvSpPr>
          <p:nvPr>
            <p:ph type="title"/>
          </p:nvPr>
        </p:nvSpPr>
        <p:spPr>
          <a:xfrm>
            <a:off x="609600" y="990600"/>
            <a:ext cx="7924800" cy="685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s-US" sz="2800" b="0" i="0" u="none" dirty="0">
                <a:solidFill>
                  <a:schemeClr val="dk1"/>
                </a:solidFill>
                <a:latin typeface="Arial"/>
                <a:ea typeface="Arial"/>
                <a:cs typeface="Arial"/>
                <a:sym typeface="Arial"/>
              </a:rPr>
              <a:t>¿Cuántas personas son VIH positivo </a:t>
            </a:r>
            <a:br>
              <a:rPr lang="es-US" sz="2800" b="0" i="0" u="none" dirty="0">
                <a:solidFill>
                  <a:schemeClr val="dk1"/>
                </a:solidFill>
                <a:latin typeface="Arial"/>
                <a:ea typeface="Arial"/>
                <a:cs typeface="Arial"/>
                <a:sym typeface="Arial"/>
              </a:rPr>
            </a:br>
            <a:r>
              <a:rPr lang="es-US" sz="2800" b="0" i="0" u="none" dirty="0">
                <a:solidFill>
                  <a:schemeClr val="dk1"/>
                </a:solidFill>
                <a:latin typeface="Arial"/>
                <a:ea typeface="Arial"/>
                <a:cs typeface="Arial"/>
                <a:sym typeface="Arial"/>
              </a:rPr>
              <a:t>en los Estados Unidos?</a:t>
            </a:r>
          </a:p>
        </p:txBody>
      </p:sp>
      <p:sp>
        <p:nvSpPr>
          <p:cNvPr id="163" name="Google Shape;163;p4"/>
          <p:cNvSpPr txBox="1">
            <a:spLocks noGrp="1"/>
          </p:cNvSpPr>
          <p:nvPr>
            <p:ph type="body" idx="1"/>
          </p:nvPr>
        </p:nvSpPr>
        <p:spPr>
          <a:xfrm>
            <a:off x="609600" y="1981200"/>
            <a:ext cx="7924800" cy="3886200"/>
          </a:xfrm>
          <a:prstGeom prst="rect">
            <a:avLst/>
          </a:prstGeom>
          <a:noFill/>
          <a:ln>
            <a:noFill/>
          </a:ln>
        </p:spPr>
        <p:txBody>
          <a:bodyPr spcFirstLastPara="1" wrap="square" lIns="91425" tIns="45700" rIns="91425" bIns="45700" anchor="t" anchorCtr="0">
            <a:noAutofit/>
          </a:bodyPr>
          <a:lstStyle/>
          <a:p>
            <a:pPr marL="385762" marR="0" lvl="0" indent="-385762" algn="l" rtl="0">
              <a:lnSpc>
                <a:spcPct val="100000"/>
              </a:lnSpc>
              <a:spcBef>
                <a:spcPts val="0"/>
              </a:spcBef>
              <a:spcAft>
                <a:spcPts val="0"/>
              </a:spcAft>
              <a:buClr>
                <a:srgbClr val="C00000"/>
              </a:buClr>
              <a:buSzPts val="2400"/>
              <a:buFont typeface="Arial"/>
              <a:buAutoNum type="alphaUcPeriod"/>
            </a:pPr>
            <a:r>
              <a:rPr lang="es-US" sz="2400" b="0" i="0" u="none">
                <a:solidFill>
                  <a:schemeClr val="dk1"/>
                </a:solidFill>
                <a:latin typeface="Arial"/>
                <a:ea typeface="Arial"/>
                <a:cs typeface="Arial"/>
                <a:sym typeface="Arial"/>
              </a:rPr>
              <a:t>3,0 millones</a:t>
            </a:r>
          </a:p>
          <a:p>
            <a:pPr marL="385762" marR="0" lvl="0" indent="-385762" algn="l" rtl="0">
              <a:lnSpc>
                <a:spcPct val="100000"/>
              </a:lnSpc>
              <a:spcBef>
                <a:spcPts val="480"/>
              </a:spcBef>
              <a:spcAft>
                <a:spcPts val="0"/>
              </a:spcAft>
              <a:buClr>
                <a:srgbClr val="C00000"/>
              </a:buClr>
              <a:buSzPts val="2400"/>
              <a:buFont typeface="Arial"/>
              <a:buAutoNum type="alphaUcPeriod"/>
            </a:pPr>
            <a:r>
              <a:rPr lang="es-US" sz="2400" b="0" i="0" u="none">
                <a:solidFill>
                  <a:schemeClr val="dk1"/>
                </a:solidFill>
                <a:latin typeface="Arial"/>
                <a:ea typeface="Arial"/>
                <a:cs typeface="Arial"/>
                <a:sym typeface="Arial"/>
              </a:rPr>
              <a:t>1,2 millones</a:t>
            </a:r>
          </a:p>
          <a:p>
            <a:pPr marL="385762" marR="0" lvl="0" indent="-385762" algn="l" rtl="0">
              <a:lnSpc>
                <a:spcPct val="100000"/>
              </a:lnSpc>
              <a:spcBef>
                <a:spcPts val="480"/>
              </a:spcBef>
              <a:spcAft>
                <a:spcPts val="0"/>
              </a:spcAft>
              <a:buClr>
                <a:srgbClr val="C00000"/>
              </a:buClr>
              <a:buSzPts val="2400"/>
              <a:buFont typeface="Arial"/>
              <a:buAutoNum type="alphaUcPeriod"/>
            </a:pPr>
            <a:r>
              <a:rPr lang="es-US" sz="2400" b="0" i="0" u="none">
                <a:solidFill>
                  <a:schemeClr val="dk1"/>
                </a:solidFill>
                <a:latin typeface="Arial"/>
                <a:ea typeface="Arial"/>
                <a:cs typeface="Arial"/>
                <a:sym typeface="Arial"/>
              </a:rPr>
              <a:t>1,9 millones</a:t>
            </a:r>
          </a:p>
          <a:p>
            <a:pPr marL="385762" marR="0" lvl="0" indent="-385762" algn="l" rtl="0">
              <a:lnSpc>
                <a:spcPct val="100000"/>
              </a:lnSpc>
              <a:spcBef>
                <a:spcPts val="480"/>
              </a:spcBef>
              <a:spcAft>
                <a:spcPts val="0"/>
              </a:spcAft>
              <a:buClr>
                <a:srgbClr val="C00000"/>
              </a:buClr>
              <a:buSzPts val="2400"/>
              <a:buFont typeface="Arial"/>
              <a:buAutoNum type="alphaUcPeriod"/>
            </a:pPr>
            <a:r>
              <a:rPr lang="es-US" sz="2400" b="0" i="0" u="none">
                <a:solidFill>
                  <a:schemeClr val="dk1"/>
                </a:solidFill>
                <a:latin typeface="Arial"/>
                <a:ea typeface="Arial"/>
                <a:cs typeface="Arial"/>
                <a:sym typeface="Arial"/>
              </a:rPr>
              <a:t>36,9 millones</a:t>
            </a:r>
          </a:p>
        </p:txBody>
      </p:sp>
      <p:sp>
        <p:nvSpPr>
          <p:cNvPr id="164" name="Google Shape;164;p4"/>
          <p:cNvSpPr txBox="1"/>
          <p:nvPr/>
        </p:nvSpPr>
        <p:spPr>
          <a:xfrm>
            <a:off x="304800" y="381001"/>
            <a:ext cx="3107140" cy="304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Arial"/>
              <a:buNone/>
            </a:pPr>
            <a:r>
              <a:rPr lang="es-US" sz="1400" b="0" i="0" u="none" dirty="0">
                <a:solidFill>
                  <a:schemeClr val="lt1"/>
                </a:solidFill>
                <a:latin typeface="Arial"/>
                <a:ea typeface="Arial"/>
                <a:cs typeface="Arial"/>
                <a:sym typeface="Arial"/>
              </a:rPr>
              <a:t>El VIH y el consumo de sustancias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5"/>
          <p:cNvSpPr txBox="1">
            <a:spLocks noGrp="1"/>
          </p:cNvSpPr>
          <p:nvPr>
            <p:ph type="title"/>
          </p:nvPr>
        </p:nvSpPr>
        <p:spPr>
          <a:xfrm>
            <a:off x="609600" y="990600"/>
            <a:ext cx="7924800" cy="685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s-US" sz="2800" b="0" i="0" u="none" dirty="0">
                <a:solidFill>
                  <a:schemeClr val="dk1"/>
                </a:solidFill>
                <a:latin typeface="Arial"/>
                <a:ea typeface="Arial"/>
                <a:cs typeface="Arial"/>
                <a:sym typeface="Arial"/>
              </a:rPr>
              <a:t>¿Qué porcentaje de personas con VIH están luchando con trastornos por el consumo de sustancias (SUD) y necesitan tratamiento?</a:t>
            </a:r>
          </a:p>
        </p:txBody>
      </p:sp>
      <p:sp>
        <p:nvSpPr>
          <p:cNvPr id="171" name="Google Shape;171;p5"/>
          <p:cNvSpPr txBox="1">
            <a:spLocks noGrp="1"/>
          </p:cNvSpPr>
          <p:nvPr>
            <p:ph type="body" idx="1"/>
          </p:nvPr>
        </p:nvSpPr>
        <p:spPr>
          <a:xfrm>
            <a:off x="609600" y="2514600"/>
            <a:ext cx="7924800" cy="3352800"/>
          </a:xfrm>
          <a:prstGeom prst="rect">
            <a:avLst/>
          </a:prstGeom>
          <a:noFill/>
          <a:ln>
            <a:noFill/>
          </a:ln>
        </p:spPr>
        <p:txBody>
          <a:bodyPr spcFirstLastPara="1" wrap="square" lIns="91425" tIns="45700" rIns="91425" bIns="45700" anchor="t" anchorCtr="0">
            <a:noAutofit/>
          </a:bodyPr>
          <a:lstStyle/>
          <a:p>
            <a:pPr marL="385762" marR="0" lvl="0" indent="-385762" algn="l" rtl="0">
              <a:lnSpc>
                <a:spcPct val="100000"/>
              </a:lnSpc>
              <a:spcBef>
                <a:spcPts val="0"/>
              </a:spcBef>
              <a:spcAft>
                <a:spcPts val="0"/>
              </a:spcAft>
              <a:buClr>
                <a:srgbClr val="C00000"/>
              </a:buClr>
              <a:buSzPts val="2400"/>
              <a:buFont typeface="Arial"/>
              <a:buAutoNum type="alphaUcPeriod"/>
            </a:pPr>
            <a:r>
              <a:rPr lang="es-US" sz="2400" b="0" i="0" u="none">
                <a:solidFill>
                  <a:schemeClr val="dk1"/>
                </a:solidFill>
                <a:latin typeface="Arial"/>
                <a:ea typeface="Arial"/>
                <a:cs typeface="Arial"/>
                <a:sym typeface="Arial"/>
              </a:rPr>
              <a:t>24 %</a:t>
            </a:r>
          </a:p>
          <a:p>
            <a:pPr marL="385762" marR="0" lvl="0" indent="-385762" algn="l" rtl="0">
              <a:lnSpc>
                <a:spcPct val="100000"/>
              </a:lnSpc>
              <a:spcBef>
                <a:spcPts val="480"/>
              </a:spcBef>
              <a:spcAft>
                <a:spcPts val="0"/>
              </a:spcAft>
              <a:buClr>
                <a:srgbClr val="C00000"/>
              </a:buClr>
              <a:buSzPts val="2400"/>
              <a:buFont typeface="Arial"/>
              <a:buAutoNum type="alphaUcPeriod"/>
            </a:pPr>
            <a:r>
              <a:rPr lang="es-US" sz="2400" b="0" i="0" u="none">
                <a:solidFill>
                  <a:schemeClr val="dk1"/>
                </a:solidFill>
                <a:latin typeface="Arial"/>
                <a:ea typeface="Arial"/>
                <a:cs typeface="Arial"/>
                <a:sym typeface="Arial"/>
              </a:rPr>
              <a:t>7 %</a:t>
            </a:r>
          </a:p>
          <a:p>
            <a:pPr marL="385762" marR="0" lvl="0" indent="-385762" algn="l" rtl="0">
              <a:lnSpc>
                <a:spcPct val="100000"/>
              </a:lnSpc>
              <a:spcBef>
                <a:spcPts val="480"/>
              </a:spcBef>
              <a:spcAft>
                <a:spcPts val="0"/>
              </a:spcAft>
              <a:buClr>
                <a:srgbClr val="C00000"/>
              </a:buClr>
              <a:buSzPts val="2400"/>
              <a:buFont typeface="Arial"/>
              <a:buAutoNum type="alphaUcPeriod"/>
            </a:pPr>
            <a:r>
              <a:rPr lang="es-US" sz="2400" b="0" i="0" u="none">
                <a:solidFill>
                  <a:schemeClr val="dk1"/>
                </a:solidFill>
                <a:latin typeface="Arial"/>
                <a:ea typeface="Arial"/>
                <a:cs typeface="Arial"/>
                <a:sym typeface="Arial"/>
              </a:rPr>
              <a:t>44 %</a:t>
            </a:r>
          </a:p>
          <a:p>
            <a:pPr marL="385762" marR="0" lvl="0" indent="-385762" algn="l" rtl="0">
              <a:lnSpc>
                <a:spcPct val="100000"/>
              </a:lnSpc>
              <a:spcBef>
                <a:spcPts val="480"/>
              </a:spcBef>
              <a:spcAft>
                <a:spcPts val="0"/>
              </a:spcAft>
              <a:buClr>
                <a:srgbClr val="C00000"/>
              </a:buClr>
              <a:buSzPts val="2400"/>
              <a:buFont typeface="Arial"/>
              <a:buAutoNum type="alphaUcPeriod"/>
            </a:pPr>
            <a:r>
              <a:rPr lang="es-US" sz="2400" b="0" i="0" u="none">
                <a:solidFill>
                  <a:schemeClr val="dk1"/>
                </a:solidFill>
                <a:latin typeface="Arial"/>
                <a:ea typeface="Arial"/>
                <a:cs typeface="Arial"/>
                <a:sym typeface="Arial"/>
              </a:rPr>
              <a:t>52 %</a:t>
            </a:r>
          </a:p>
          <a:p>
            <a:pPr marL="342900" marR="0" lvl="0" indent="-190500" algn="l" rtl="0">
              <a:spcBef>
                <a:spcPts val="480"/>
              </a:spcBef>
              <a:spcAft>
                <a:spcPts val="0"/>
              </a:spcAft>
              <a:buClr>
                <a:srgbClr val="2675B4"/>
              </a:buClr>
              <a:buSzPts val="2400"/>
              <a:buFont typeface="Noto Sans Symbols"/>
              <a:buNone/>
            </a:pPr>
            <a:endParaRPr sz="2400" b="0" i="0" u="none">
              <a:solidFill>
                <a:schemeClr val="dk1"/>
              </a:solidFill>
              <a:latin typeface="Arial"/>
              <a:ea typeface="Arial"/>
              <a:cs typeface="Arial"/>
              <a:sym typeface="Arial"/>
            </a:endParaRPr>
          </a:p>
        </p:txBody>
      </p:sp>
      <p:sp>
        <p:nvSpPr>
          <p:cNvPr id="172" name="Google Shape;172;p5"/>
          <p:cNvSpPr txBox="1"/>
          <p:nvPr/>
        </p:nvSpPr>
        <p:spPr>
          <a:xfrm>
            <a:off x="304800" y="381000"/>
            <a:ext cx="3079845"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Arial"/>
              <a:buNone/>
            </a:pPr>
            <a:r>
              <a:rPr lang="es-US" sz="1400" b="0" i="0" u="none" dirty="0">
                <a:solidFill>
                  <a:schemeClr val="lt1"/>
                </a:solidFill>
                <a:latin typeface="Arial"/>
                <a:ea typeface="Arial"/>
                <a:cs typeface="Arial"/>
                <a:sym typeface="Arial"/>
              </a:rPr>
              <a:t>El VIH y el consumo de sustancias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6"/>
          <p:cNvSpPr txBox="1">
            <a:spLocks noGrp="1"/>
          </p:cNvSpPr>
          <p:nvPr>
            <p:ph type="title"/>
          </p:nvPr>
        </p:nvSpPr>
        <p:spPr>
          <a:xfrm>
            <a:off x="609600" y="990600"/>
            <a:ext cx="7924800" cy="685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s-US" sz="2800" b="0" i="0" u="none">
                <a:solidFill>
                  <a:schemeClr val="dk1"/>
                </a:solidFill>
                <a:latin typeface="Arial"/>
                <a:ea typeface="Arial"/>
                <a:cs typeface="Arial"/>
                <a:sym typeface="Arial"/>
              </a:rPr>
              <a:t>¿Cuáles de los siguientes son desafíos para las personas con VIH y diagnosticadas con SUD?</a:t>
            </a:r>
          </a:p>
        </p:txBody>
      </p:sp>
      <p:sp>
        <p:nvSpPr>
          <p:cNvPr id="179" name="Google Shape;179;p6"/>
          <p:cNvSpPr txBox="1">
            <a:spLocks noGrp="1"/>
          </p:cNvSpPr>
          <p:nvPr>
            <p:ph type="body" idx="1"/>
          </p:nvPr>
        </p:nvSpPr>
        <p:spPr>
          <a:xfrm>
            <a:off x="609600" y="2667000"/>
            <a:ext cx="7924800" cy="3886200"/>
          </a:xfrm>
          <a:prstGeom prst="rect">
            <a:avLst/>
          </a:prstGeom>
          <a:noFill/>
          <a:ln>
            <a:noFill/>
          </a:ln>
        </p:spPr>
        <p:txBody>
          <a:bodyPr spcFirstLastPara="1" wrap="square" lIns="91425" tIns="45700" rIns="91425" bIns="45700" anchor="t" anchorCtr="0">
            <a:noAutofit/>
          </a:bodyPr>
          <a:lstStyle/>
          <a:p>
            <a:pPr marL="385762" marR="0" lvl="0" indent="-385762" algn="l" rtl="0">
              <a:lnSpc>
                <a:spcPct val="100000"/>
              </a:lnSpc>
              <a:spcBef>
                <a:spcPts val="0"/>
              </a:spcBef>
              <a:spcAft>
                <a:spcPts val="0"/>
              </a:spcAft>
              <a:buClr>
                <a:srgbClr val="C00000"/>
              </a:buClr>
              <a:buSzPts val="2400"/>
              <a:buFont typeface="Arial"/>
              <a:buAutoNum type="alphaUcPeriod"/>
            </a:pPr>
            <a:r>
              <a:rPr lang="es-US" sz="2400" b="0" i="0" u="none">
                <a:solidFill>
                  <a:schemeClr val="dk1"/>
                </a:solidFill>
                <a:latin typeface="Arial"/>
                <a:ea typeface="Arial"/>
                <a:cs typeface="Arial"/>
                <a:sym typeface="Arial"/>
              </a:rPr>
              <a:t>Incumplimiento del tratamiento</a:t>
            </a:r>
          </a:p>
          <a:p>
            <a:pPr marL="385762" marR="0" lvl="0" indent="-385762" algn="l" rtl="0">
              <a:lnSpc>
                <a:spcPct val="100000"/>
              </a:lnSpc>
              <a:spcBef>
                <a:spcPts val="480"/>
              </a:spcBef>
              <a:spcAft>
                <a:spcPts val="0"/>
              </a:spcAft>
              <a:buClr>
                <a:srgbClr val="C00000"/>
              </a:buClr>
              <a:buSzPts val="2400"/>
              <a:buFont typeface="Arial"/>
              <a:buAutoNum type="alphaUcPeriod"/>
            </a:pPr>
            <a:r>
              <a:rPr lang="es-US" sz="2400" b="0" i="0" u="none">
                <a:solidFill>
                  <a:schemeClr val="dk1"/>
                </a:solidFill>
                <a:latin typeface="Arial"/>
                <a:ea typeface="Arial"/>
                <a:cs typeface="Arial"/>
                <a:sym typeface="Arial"/>
              </a:rPr>
              <a:t>Omisión de citas médicas</a:t>
            </a:r>
          </a:p>
          <a:p>
            <a:pPr marL="385762" marR="0" lvl="0" indent="-385762" algn="l" rtl="0">
              <a:lnSpc>
                <a:spcPct val="100000"/>
              </a:lnSpc>
              <a:spcBef>
                <a:spcPts val="480"/>
              </a:spcBef>
              <a:spcAft>
                <a:spcPts val="0"/>
              </a:spcAft>
              <a:buClr>
                <a:srgbClr val="C00000"/>
              </a:buClr>
              <a:buSzPts val="2400"/>
              <a:buFont typeface="Arial"/>
              <a:buAutoNum type="alphaUcPeriod"/>
            </a:pPr>
            <a:r>
              <a:rPr lang="es-US" sz="2400" b="0" i="0" u="none">
                <a:solidFill>
                  <a:schemeClr val="dk1"/>
                </a:solidFill>
                <a:latin typeface="Arial"/>
                <a:ea typeface="Arial"/>
                <a:cs typeface="Arial"/>
                <a:sym typeface="Arial"/>
              </a:rPr>
              <a:t>Resistencia a los medicamentos contra el VIH</a:t>
            </a:r>
          </a:p>
          <a:p>
            <a:pPr marL="385762" marR="0" lvl="0" indent="-385762" algn="l" rtl="0">
              <a:lnSpc>
                <a:spcPct val="100000"/>
              </a:lnSpc>
              <a:spcBef>
                <a:spcPts val="480"/>
              </a:spcBef>
              <a:spcAft>
                <a:spcPts val="0"/>
              </a:spcAft>
              <a:buClr>
                <a:srgbClr val="C00000"/>
              </a:buClr>
              <a:buSzPts val="2400"/>
              <a:buFont typeface="Arial"/>
              <a:buAutoNum type="alphaUcPeriod"/>
            </a:pPr>
            <a:r>
              <a:rPr lang="es-US" sz="2400" b="0" i="0" u="none">
                <a:solidFill>
                  <a:schemeClr val="dk1"/>
                </a:solidFill>
                <a:latin typeface="Arial"/>
                <a:ea typeface="Arial"/>
                <a:cs typeface="Arial"/>
                <a:sym typeface="Arial"/>
              </a:rPr>
              <a:t>Todas las anteriores</a:t>
            </a:r>
          </a:p>
        </p:txBody>
      </p:sp>
      <p:sp>
        <p:nvSpPr>
          <p:cNvPr id="180" name="Google Shape;180;p6"/>
          <p:cNvSpPr txBox="1"/>
          <p:nvPr/>
        </p:nvSpPr>
        <p:spPr>
          <a:xfrm>
            <a:off x="304800" y="381001"/>
            <a:ext cx="3079845"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Arial"/>
              <a:buNone/>
            </a:pPr>
            <a:r>
              <a:rPr lang="es-US" sz="1400" b="0" i="0" u="none" dirty="0">
                <a:solidFill>
                  <a:schemeClr val="lt1"/>
                </a:solidFill>
                <a:latin typeface="Arial"/>
                <a:ea typeface="Arial"/>
                <a:cs typeface="Arial"/>
                <a:sym typeface="Arial"/>
              </a:rPr>
              <a:t>El VIH y el consumo de sustancias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7"/>
          <p:cNvSpPr txBox="1">
            <a:spLocks noGrp="1"/>
          </p:cNvSpPr>
          <p:nvPr>
            <p:ph type="title"/>
          </p:nvPr>
        </p:nvSpPr>
        <p:spPr>
          <a:xfrm>
            <a:off x="609600" y="990600"/>
            <a:ext cx="7924800" cy="685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s-US" sz="2800" b="0" i="0" u="none">
                <a:solidFill>
                  <a:schemeClr val="dk1"/>
                </a:solidFill>
                <a:latin typeface="Arial"/>
                <a:ea typeface="Arial"/>
                <a:cs typeface="Arial"/>
                <a:sym typeface="Arial"/>
              </a:rPr>
              <a:t>¿Los opiáceos y los opioides son iguales?</a:t>
            </a:r>
          </a:p>
        </p:txBody>
      </p:sp>
      <p:sp>
        <p:nvSpPr>
          <p:cNvPr id="187" name="Google Shape;187;p7"/>
          <p:cNvSpPr txBox="1">
            <a:spLocks noGrp="1"/>
          </p:cNvSpPr>
          <p:nvPr>
            <p:ph type="body" idx="1"/>
          </p:nvPr>
        </p:nvSpPr>
        <p:spPr>
          <a:xfrm>
            <a:off x="609600" y="1981200"/>
            <a:ext cx="7924800" cy="3886200"/>
          </a:xfrm>
          <a:prstGeom prst="rect">
            <a:avLst/>
          </a:prstGeom>
          <a:noFill/>
          <a:ln>
            <a:noFill/>
          </a:ln>
        </p:spPr>
        <p:txBody>
          <a:bodyPr spcFirstLastPara="1" wrap="square" lIns="91425" tIns="45700" rIns="91425" bIns="45700" anchor="t" anchorCtr="0">
            <a:noAutofit/>
          </a:bodyPr>
          <a:lstStyle/>
          <a:p>
            <a:pPr marL="385762" marR="0" lvl="0" indent="-385762" algn="l" rtl="0">
              <a:lnSpc>
                <a:spcPct val="100000"/>
              </a:lnSpc>
              <a:spcBef>
                <a:spcPts val="0"/>
              </a:spcBef>
              <a:spcAft>
                <a:spcPts val="0"/>
              </a:spcAft>
              <a:buClr>
                <a:srgbClr val="C00000"/>
              </a:buClr>
              <a:buSzPts val="2400"/>
              <a:buFont typeface="Arial"/>
              <a:buAutoNum type="alphaUcPeriod"/>
            </a:pPr>
            <a:r>
              <a:rPr lang="es-US" sz="2400" b="0" i="0" u="none">
                <a:solidFill>
                  <a:schemeClr val="dk1"/>
                </a:solidFill>
                <a:latin typeface="Arial"/>
                <a:ea typeface="Arial"/>
                <a:cs typeface="Arial"/>
                <a:sym typeface="Arial"/>
              </a:rPr>
              <a:t>Sí</a:t>
            </a:r>
          </a:p>
          <a:p>
            <a:pPr marL="385762" marR="0" lvl="0" indent="-385762" algn="l" rtl="0">
              <a:lnSpc>
                <a:spcPct val="100000"/>
              </a:lnSpc>
              <a:spcBef>
                <a:spcPts val="480"/>
              </a:spcBef>
              <a:spcAft>
                <a:spcPts val="0"/>
              </a:spcAft>
              <a:buClr>
                <a:srgbClr val="C00000"/>
              </a:buClr>
              <a:buSzPts val="2400"/>
              <a:buFont typeface="Arial"/>
              <a:buAutoNum type="alphaUcPeriod"/>
            </a:pPr>
            <a:r>
              <a:rPr lang="es-US" sz="2400" b="0" i="0" u="none">
                <a:solidFill>
                  <a:schemeClr val="dk1"/>
                </a:solidFill>
                <a:latin typeface="Arial"/>
                <a:ea typeface="Arial"/>
                <a:cs typeface="Arial"/>
                <a:sym typeface="Arial"/>
              </a:rPr>
              <a:t>No</a:t>
            </a:r>
          </a:p>
        </p:txBody>
      </p:sp>
      <p:sp>
        <p:nvSpPr>
          <p:cNvPr id="188" name="Google Shape;188;p7"/>
          <p:cNvSpPr txBox="1"/>
          <p:nvPr/>
        </p:nvSpPr>
        <p:spPr>
          <a:xfrm>
            <a:off x="304800" y="381001"/>
            <a:ext cx="3202675" cy="304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Arial"/>
              <a:buNone/>
            </a:pPr>
            <a:r>
              <a:rPr lang="es-US" sz="1400" b="0" i="0" u="none" dirty="0">
                <a:solidFill>
                  <a:schemeClr val="lt1"/>
                </a:solidFill>
                <a:latin typeface="Arial"/>
                <a:ea typeface="Arial"/>
                <a:cs typeface="Arial"/>
                <a:sym typeface="Arial"/>
              </a:rPr>
              <a:t>El VIH y el consumo de sustancias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a:spLocks noGrp="1"/>
          </p:cNvSpPr>
          <p:nvPr>
            <p:ph type="title"/>
          </p:nvPr>
        </p:nvSpPr>
        <p:spPr>
          <a:xfrm>
            <a:off x="428625" y="1131887"/>
            <a:ext cx="8086725" cy="1639887"/>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Clr>
                <a:schemeClr val="dk1"/>
              </a:buClr>
              <a:buSzPts val="2800"/>
              <a:buFont typeface="Arial"/>
              <a:buNone/>
            </a:pPr>
            <a:r>
              <a:rPr lang="es-US" sz="2800" b="0" i="0" u="none" dirty="0">
                <a:solidFill>
                  <a:schemeClr val="dk1"/>
                </a:solidFill>
                <a:latin typeface="Arial"/>
                <a:ea typeface="Arial"/>
                <a:cs typeface="Arial"/>
                <a:sym typeface="Arial"/>
              </a:rPr>
              <a:t>¿Los programas de asistencia para medicamentos contra el SIDA (ADAP) pagan el tratamiento de asistencia con medicamentos contra la adicción </a:t>
            </a:r>
            <a:br>
              <a:rPr lang="es-US" sz="2800" b="0" i="0" u="none" dirty="0">
                <a:solidFill>
                  <a:schemeClr val="dk1"/>
                </a:solidFill>
                <a:latin typeface="Arial"/>
                <a:ea typeface="Arial"/>
                <a:cs typeface="Arial"/>
                <a:sym typeface="Arial"/>
              </a:rPr>
            </a:br>
            <a:r>
              <a:rPr lang="es-US" sz="2800" b="0" i="0" u="none" dirty="0">
                <a:solidFill>
                  <a:schemeClr val="dk1"/>
                </a:solidFill>
                <a:latin typeface="Arial"/>
                <a:ea typeface="Arial"/>
                <a:cs typeface="Arial"/>
                <a:sym typeface="Arial"/>
              </a:rPr>
              <a:t>a los opioides?</a:t>
            </a:r>
          </a:p>
        </p:txBody>
      </p:sp>
      <p:sp>
        <p:nvSpPr>
          <p:cNvPr id="195" name="Google Shape;195;p8"/>
          <p:cNvSpPr txBox="1">
            <a:spLocks noGrp="1"/>
          </p:cNvSpPr>
          <p:nvPr>
            <p:ph type="body" idx="1"/>
          </p:nvPr>
        </p:nvSpPr>
        <p:spPr>
          <a:xfrm>
            <a:off x="522287" y="3094037"/>
            <a:ext cx="7993062" cy="2395537"/>
          </a:xfrm>
          <a:prstGeom prst="rect">
            <a:avLst/>
          </a:prstGeom>
          <a:noFill/>
          <a:ln>
            <a:noFill/>
          </a:ln>
        </p:spPr>
        <p:txBody>
          <a:bodyPr spcFirstLastPara="1" wrap="square" lIns="91425" tIns="45700" rIns="91425" bIns="45700" anchor="t" anchorCtr="0">
            <a:noAutofit/>
          </a:bodyPr>
          <a:lstStyle/>
          <a:p>
            <a:pPr marL="385762" marR="0" lvl="0" indent="-385762" algn="l" rtl="0">
              <a:lnSpc>
                <a:spcPct val="100000"/>
              </a:lnSpc>
              <a:spcBef>
                <a:spcPts val="0"/>
              </a:spcBef>
              <a:spcAft>
                <a:spcPts val="0"/>
              </a:spcAft>
              <a:buClr>
                <a:srgbClr val="C00000"/>
              </a:buClr>
              <a:buSzPts val="2400"/>
              <a:buFont typeface="Arial"/>
              <a:buAutoNum type="alphaUcPeriod"/>
            </a:pPr>
            <a:r>
              <a:rPr lang="es-US" sz="2400" b="0" i="0" u="none">
                <a:solidFill>
                  <a:schemeClr val="dk1"/>
                </a:solidFill>
                <a:latin typeface="Arial"/>
                <a:ea typeface="Arial"/>
                <a:cs typeface="Arial"/>
                <a:sym typeface="Arial"/>
              </a:rPr>
              <a:t>Sí</a:t>
            </a:r>
          </a:p>
          <a:p>
            <a:pPr marL="385762" marR="0" lvl="0" indent="-385762" algn="l" rtl="0">
              <a:lnSpc>
                <a:spcPct val="100000"/>
              </a:lnSpc>
              <a:spcBef>
                <a:spcPts val="480"/>
              </a:spcBef>
              <a:spcAft>
                <a:spcPts val="0"/>
              </a:spcAft>
              <a:buClr>
                <a:srgbClr val="C00000"/>
              </a:buClr>
              <a:buSzPts val="2400"/>
              <a:buFont typeface="Arial"/>
              <a:buAutoNum type="alphaUcPeriod"/>
            </a:pPr>
            <a:r>
              <a:rPr lang="es-US" sz="2400" b="0" i="0" u="none">
                <a:solidFill>
                  <a:schemeClr val="dk1"/>
                </a:solidFill>
                <a:latin typeface="Arial"/>
                <a:ea typeface="Arial"/>
                <a:cs typeface="Arial"/>
                <a:sym typeface="Arial"/>
              </a:rPr>
              <a:t>No</a:t>
            </a:r>
          </a:p>
          <a:p>
            <a:pPr marL="385762" marR="0" lvl="0" indent="-385762" algn="l" rtl="0">
              <a:lnSpc>
                <a:spcPct val="100000"/>
              </a:lnSpc>
              <a:spcBef>
                <a:spcPts val="480"/>
              </a:spcBef>
              <a:spcAft>
                <a:spcPts val="0"/>
              </a:spcAft>
              <a:buClr>
                <a:srgbClr val="C00000"/>
              </a:buClr>
              <a:buSzPts val="2400"/>
              <a:buFont typeface="Arial"/>
              <a:buAutoNum type="alphaUcPeriod"/>
            </a:pPr>
            <a:r>
              <a:rPr lang="es-US" sz="2400" b="0" i="0" u="none">
                <a:solidFill>
                  <a:schemeClr val="dk1"/>
                </a:solidFill>
                <a:latin typeface="Arial"/>
                <a:ea typeface="Arial"/>
                <a:cs typeface="Arial"/>
                <a:sym typeface="Arial"/>
              </a:rPr>
              <a:t>A veces</a:t>
            </a:r>
          </a:p>
        </p:txBody>
      </p:sp>
      <p:sp>
        <p:nvSpPr>
          <p:cNvPr id="196" name="Google Shape;196;p8"/>
          <p:cNvSpPr txBox="1"/>
          <p:nvPr/>
        </p:nvSpPr>
        <p:spPr>
          <a:xfrm>
            <a:off x="304800" y="381000"/>
            <a:ext cx="3052549"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Arial"/>
              <a:buNone/>
            </a:pPr>
            <a:r>
              <a:rPr lang="es-US" sz="1400" b="0" i="0" u="none">
                <a:solidFill>
                  <a:schemeClr val="lt1"/>
                </a:solidFill>
                <a:latin typeface="Arial"/>
                <a:ea typeface="Arial"/>
                <a:cs typeface="Arial"/>
                <a:sym typeface="Arial"/>
              </a:rPr>
              <a:t>El VIH y el consumo de sustancias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9"/>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s-US" sz="2800" b="0" i="0" u="none">
                <a:solidFill>
                  <a:schemeClr val="dk1"/>
                </a:solidFill>
                <a:latin typeface="Arial"/>
                <a:ea typeface="Arial"/>
                <a:cs typeface="Arial"/>
                <a:sym typeface="Arial"/>
              </a:rPr>
              <a:t>¿Cuál de las siguientes es una estrategia para ayudar a los clientes con VIH y SUD?</a:t>
            </a:r>
          </a:p>
        </p:txBody>
      </p:sp>
      <p:sp>
        <p:nvSpPr>
          <p:cNvPr id="203" name="Google Shape;203;p9"/>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noAutofit/>
          </a:bodyPr>
          <a:lstStyle/>
          <a:p>
            <a:pPr marL="385762" marR="0" lvl="0" indent="-385762" algn="l" rtl="0">
              <a:lnSpc>
                <a:spcPct val="100000"/>
              </a:lnSpc>
              <a:spcBef>
                <a:spcPts val="0"/>
              </a:spcBef>
              <a:spcAft>
                <a:spcPts val="0"/>
              </a:spcAft>
              <a:buClr>
                <a:srgbClr val="C00000"/>
              </a:buClr>
              <a:buSzPts val="2400"/>
              <a:buFont typeface="Arial"/>
              <a:buAutoNum type="alphaUcPeriod"/>
            </a:pPr>
            <a:r>
              <a:rPr lang="es-US" sz="2400" b="0" i="0" u="none">
                <a:solidFill>
                  <a:schemeClr val="dk1"/>
                </a:solidFill>
                <a:latin typeface="Arial"/>
                <a:ea typeface="Arial"/>
                <a:cs typeface="Arial"/>
                <a:sym typeface="Arial"/>
              </a:rPr>
              <a:t>Reducción del estigma</a:t>
            </a:r>
          </a:p>
          <a:p>
            <a:pPr marL="385762" marR="0" lvl="0" indent="-385762" algn="l" rtl="0">
              <a:lnSpc>
                <a:spcPct val="100000"/>
              </a:lnSpc>
              <a:spcBef>
                <a:spcPts val="480"/>
              </a:spcBef>
              <a:spcAft>
                <a:spcPts val="0"/>
              </a:spcAft>
              <a:buClr>
                <a:srgbClr val="C00000"/>
              </a:buClr>
              <a:buSzPts val="2400"/>
              <a:buFont typeface="Arial"/>
              <a:buAutoNum type="alphaUcPeriod"/>
            </a:pPr>
            <a:r>
              <a:rPr lang="es-US" sz="2400" b="0" i="0" u="none">
                <a:solidFill>
                  <a:schemeClr val="dk1"/>
                </a:solidFill>
                <a:latin typeface="Arial"/>
                <a:ea typeface="Arial"/>
                <a:cs typeface="Arial"/>
                <a:sym typeface="Arial"/>
              </a:rPr>
              <a:t>Uso del lenguaje</a:t>
            </a:r>
          </a:p>
          <a:p>
            <a:pPr marL="385762" marR="0" lvl="0" indent="-385762" algn="l" rtl="0">
              <a:lnSpc>
                <a:spcPct val="100000"/>
              </a:lnSpc>
              <a:spcBef>
                <a:spcPts val="480"/>
              </a:spcBef>
              <a:spcAft>
                <a:spcPts val="0"/>
              </a:spcAft>
              <a:buClr>
                <a:srgbClr val="C00000"/>
              </a:buClr>
              <a:buSzPts val="2400"/>
              <a:buFont typeface="Arial"/>
              <a:buAutoNum type="alphaUcPeriod"/>
            </a:pPr>
            <a:r>
              <a:rPr lang="es-US" sz="2400" b="0" i="0" u="none">
                <a:solidFill>
                  <a:schemeClr val="dk1"/>
                </a:solidFill>
                <a:latin typeface="Arial"/>
                <a:ea typeface="Arial"/>
                <a:cs typeface="Arial"/>
                <a:sym typeface="Arial"/>
              </a:rPr>
              <a:t>Plan de reducción de daños</a:t>
            </a:r>
          </a:p>
          <a:p>
            <a:pPr marL="385762" marR="0" lvl="0" indent="-385762" algn="l" rtl="0">
              <a:lnSpc>
                <a:spcPct val="100000"/>
              </a:lnSpc>
              <a:spcBef>
                <a:spcPts val="480"/>
              </a:spcBef>
              <a:spcAft>
                <a:spcPts val="0"/>
              </a:spcAft>
              <a:buClr>
                <a:srgbClr val="C00000"/>
              </a:buClr>
              <a:buSzPts val="2400"/>
              <a:buFont typeface="Arial"/>
              <a:buAutoNum type="alphaUcPeriod"/>
            </a:pPr>
            <a:r>
              <a:rPr lang="es-US" sz="2400" b="0" i="0" u="none">
                <a:solidFill>
                  <a:schemeClr val="dk1"/>
                </a:solidFill>
                <a:latin typeface="Arial"/>
                <a:ea typeface="Arial"/>
                <a:cs typeface="Arial"/>
                <a:sym typeface="Arial"/>
              </a:rPr>
              <a:t>Intervenciones efectivas para promover el cambio</a:t>
            </a:r>
          </a:p>
          <a:p>
            <a:pPr marL="385762" marR="0" lvl="0" indent="-385762" algn="l" rtl="0">
              <a:lnSpc>
                <a:spcPct val="100000"/>
              </a:lnSpc>
              <a:spcBef>
                <a:spcPts val="480"/>
              </a:spcBef>
              <a:spcAft>
                <a:spcPts val="0"/>
              </a:spcAft>
              <a:buClr>
                <a:srgbClr val="C00000"/>
              </a:buClr>
              <a:buSzPts val="2400"/>
              <a:buFont typeface="Arial"/>
              <a:buAutoNum type="alphaUcPeriod"/>
            </a:pPr>
            <a:r>
              <a:rPr lang="es-US" sz="2400" b="0" i="0" u="none">
                <a:solidFill>
                  <a:schemeClr val="dk1"/>
                </a:solidFill>
                <a:latin typeface="Arial"/>
                <a:ea typeface="Arial"/>
                <a:cs typeface="Arial"/>
                <a:sym typeface="Arial"/>
              </a:rPr>
              <a:t>Todas las anteriores</a:t>
            </a:r>
          </a:p>
        </p:txBody>
      </p:sp>
      <p:sp>
        <p:nvSpPr>
          <p:cNvPr id="204" name="Google Shape;204;p9"/>
          <p:cNvSpPr txBox="1"/>
          <p:nvPr/>
        </p:nvSpPr>
        <p:spPr>
          <a:xfrm>
            <a:off x="304800" y="381000"/>
            <a:ext cx="3352800"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Arial"/>
              <a:buNone/>
            </a:pPr>
            <a:r>
              <a:rPr lang="es-US" sz="1400" b="0" i="0" u="none" dirty="0">
                <a:solidFill>
                  <a:schemeClr val="lt1"/>
                </a:solidFill>
                <a:latin typeface="Arial"/>
                <a:ea typeface="Arial"/>
                <a:cs typeface="Arial"/>
                <a:sym typeface="Arial"/>
              </a:rPr>
              <a:t>El VIH y el consumo de sustancias</a:t>
            </a:r>
          </a:p>
        </p:txBody>
      </p:sp>
    </p:spTree>
  </p:cSld>
  <p:clrMapOvr>
    <a:masterClrMapping/>
  </p:clrMapOvr>
</p:sld>
</file>

<file path=ppt/theme/theme1.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TotalTime>
  <Words>3947</Words>
  <Application>Microsoft Office PowerPoint</Application>
  <PresentationFormat>Presentación en pantalla (4:3)</PresentationFormat>
  <Paragraphs>384</Paragraphs>
  <Slides>35</Slides>
  <Notes>35</Notes>
  <HiddenSlides>0</HiddenSlides>
  <MMClips>0</MMClips>
  <ScaleCrop>false</ScaleCrop>
  <HeadingPairs>
    <vt:vector size="6" baseType="variant">
      <vt:variant>
        <vt:lpstr>Fuentes usadas</vt:lpstr>
      </vt:variant>
      <vt:variant>
        <vt:i4>2</vt:i4>
      </vt:variant>
      <vt:variant>
        <vt:lpstr>Tema</vt:lpstr>
      </vt:variant>
      <vt:variant>
        <vt:i4>8</vt:i4>
      </vt:variant>
      <vt:variant>
        <vt:lpstr>Títulos de diapositiva</vt:lpstr>
      </vt:variant>
      <vt:variant>
        <vt:i4>35</vt:i4>
      </vt:variant>
    </vt:vector>
  </HeadingPairs>
  <TitlesOfParts>
    <vt:vector size="45" baseType="lpstr">
      <vt:lpstr>Arial</vt:lpstr>
      <vt:lpstr>Noto Sans Symbols</vt:lpstr>
      <vt:lpstr>1_Blank Presentation</vt:lpstr>
      <vt:lpstr>2_Blank Presentation</vt:lpstr>
      <vt:lpstr>3_Blank Presentation</vt:lpstr>
      <vt:lpstr>Blank Presentation</vt:lpstr>
      <vt:lpstr>6_Blank Presentation</vt:lpstr>
      <vt:lpstr>4_Blank Presentation</vt:lpstr>
      <vt:lpstr>5_Blank Presentation</vt:lpstr>
      <vt:lpstr>7_Blank Presentation</vt:lpstr>
      <vt:lpstr>El VIH y el consumo  de sustancias </vt:lpstr>
      <vt:lpstr>Objetivos </vt:lpstr>
      <vt:lpstr>Primero, algunas preguntas... </vt:lpstr>
      <vt:lpstr>¿Cuántas personas son VIH positivo  en los Estados Unidos?</vt:lpstr>
      <vt:lpstr>¿Qué porcentaje de personas con VIH están luchando con trastornos por el consumo de sustancias (SUD) y necesitan tratamiento?</vt:lpstr>
      <vt:lpstr>¿Cuáles de los siguientes son desafíos para las personas con VIH y diagnosticadas con SUD?</vt:lpstr>
      <vt:lpstr>¿Los opiáceos y los opioides son iguales?</vt:lpstr>
      <vt:lpstr>¿Los programas de asistencia para medicamentos contra el SIDA (ADAP) pagan el tratamiento de asistencia con medicamentos contra la adicción  a los opioides?</vt:lpstr>
      <vt:lpstr>¿Cuál de las siguientes es una estrategia para ayudar a los clientes con VIH y SUD?</vt:lpstr>
      <vt:lpstr>Definiciones</vt:lpstr>
      <vt:lpstr>Datos epidemiológicos 1,2 millones de personas con VIH en los Estados Unidos</vt:lpstr>
      <vt:lpstr>Presentación de PowerPoint</vt:lpstr>
      <vt:lpstr>Sustancias</vt:lpstr>
      <vt:lpstr>El alcohol y el VIH</vt:lpstr>
      <vt:lpstr>El tabaquismo y el VIH</vt:lpstr>
      <vt:lpstr>Las drogas ilícitas y el VIH</vt:lpstr>
      <vt:lpstr>¿Qué son los opioides? </vt:lpstr>
      <vt:lpstr>Efectos de los opioides</vt:lpstr>
      <vt:lpstr>Presentación de PowerPoint</vt:lpstr>
      <vt:lpstr>Presentación de PowerPoint</vt:lpstr>
      <vt:lpstr>Tratamiento asistido con medicamentos (MAT) para el tratamiento con opioides</vt:lpstr>
      <vt:lpstr>Estrategias para considerar </vt:lpstr>
      <vt:lpstr>Presentación de PowerPoint</vt:lpstr>
      <vt:lpstr>Cómo corregir el lenguaje para que sea menos estigmatizante</vt:lpstr>
      <vt:lpstr>Ejemplos de un plan de reducción de daños</vt:lpstr>
      <vt:lpstr>Intervenciones efectivas para promover el cambio </vt:lpstr>
      <vt:lpstr>Presentación de PowerPoint</vt:lpstr>
      <vt:lpstr>Respondamos esas preguntas  otra vez para saber cuánto  hemos aprendido...</vt:lpstr>
      <vt:lpstr>¿Cuántas personas son VIH positivo  en los Estados Unidos?</vt:lpstr>
      <vt:lpstr>¿Qué porcentaje de personas con VIH están luchando con trastornos por el consumo de sustancias (SUD) y necesitan tratamiento?</vt:lpstr>
      <vt:lpstr>¿Cuáles de los siguientes son desafíos para las personas con VIH y diagnosticadas con SUD?</vt:lpstr>
      <vt:lpstr>¿Los opiáceos y los opioides son iguales?</vt:lpstr>
      <vt:lpstr>¿Los programas de asistencia para medicamentos contra el SIDA (ADAP) pagan el tratamiento de asistencia con medicamentos contra la adicción  a los opioides?</vt:lpstr>
      <vt:lpstr>¿Cuál de las siguientes es una estrategia  para ayudar a los clientes con VIH y SUD?</vt:lpstr>
      <vt:lpstr>Recursos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 and Substance Use</dc:title>
  <dc:creator>user</dc:creator>
  <cp:lastModifiedBy>DS1</cp:lastModifiedBy>
  <cp:revision>27</cp:revision>
  <dcterms:created xsi:type="dcterms:W3CDTF">2008-01-28T19:49:47Z</dcterms:created>
  <dcterms:modified xsi:type="dcterms:W3CDTF">2020-05-05T22:02:02Z</dcterms:modified>
</cp:coreProperties>
</file>