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notesSlides/notesSlide17.xml" ContentType="application/vnd.openxmlformats-officedocument.presentationml.notesSlide+xml"/>
  <Override PartName="/ppt/tags/tag26.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tags/tag2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28.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9.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30.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31.xml" ContentType="application/vnd.openxmlformats-officedocument.presentationml.tag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 id="2147483935" r:id="rId2"/>
  </p:sldMasterIdLst>
  <p:notesMasterIdLst>
    <p:notesMasterId r:id="rId62"/>
  </p:notesMasterIdLst>
  <p:handoutMasterIdLst>
    <p:handoutMasterId r:id="rId63"/>
  </p:handoutMasterIdLst>
  <p:sldIdLst>
    <p:sldId id="684" r:id="rId3"/>
    <p:sldId id="1222" r:id="rId4"/>
    <p:sldId id="1254" r:id="rId5"/>
    <p:sldId id="1255" r:id="rId6"/>
    <p:sldId id="1225" r:id="rId7"/>
    <p:sldId id="1163" r:id="rId8"/>
    <p:sldId id="1223" r:id="rId9"/>
    <p:sldId id="1224" r:id="rId10"/>
    <p:sldId id="1166" r:id="rId11"/>
    <p:sldId id="1117" r:id="rId12"/>
    <p:sldId id="1167" r:id="rId13"/>
    <p:sldId id="1168" r:id="rId14"/>
    <p:sldId id="1169" r:id="rId15"/>
    <p:sldId id="1226" r:id="rId16"/>
    <p:sldId id="1228" r:id="rId17"/>
    <p:sldId id="1252" r:id="rId18"/>
    <p:sldId id="1230" r:id="rId19"/>
    <p:sldId id="1234" r:id="rId20"/>
    <p:sldId id="1233" r:id="rId21"/>
    <p:sldId id="1235" r:id="rId22"/>
    <p:sldId id="1236" r:id="rId23"/>
    <p:sldId id="1237" r:id="rId24"/>
    <p:sldId id="1238" r:id="rId25"/>
    <p:sldId id="1240" r:id="rId26"/>
    <p:sldId id="1241" r:id="rId27"/>
    <p:sldId id="1242" r:id="rId28"/>
    <p:sldId id="1170" r:id="rId29"/>
    <p:sldId id="1243" r:id="rId30"/>
    <p:sldId id="1119" r:id="rId31"/>
    <p:sldId id="1145" r:id="rId32"/>
    <p:sldId id="1173" r:id="rId33"/>
    <p:sldId id="1251" r:id="rId34"/>
    <p:sldId id="1146" r:id="rId35"/>
    <p:sldId id="1179" r:id="rId36"/>
    <p:sldId id="1180" r:id="rId37"/>
    <p:sldId id="1181" r:id="rId38"/>
    <p:sldId id="1097" r:id="rId39"/>
    <p:sldId id="1196" r:id="rId40"/>
    <p:sldId id="1201" r:id="rId41"/>
    <p:sldId id="1185" r:id="rId42"/>
    <p:sldId id="1098" r:id="rId43"/>
    <p:sldId id="1187" r:id="rId44"/>
    <p:sldId id="1189" r:id="rId45"/>
    <p:sldId id="1100" r:id="rId46"/>
    <p:sldId id="1198" r:id="rId47"/>
    <p:sldId id="1101" r:id="rId48"/>
    <p:sldId id="1197" r:id="rId49"/>
    <p:sldId id="1190" r:id="rId50"/>
    <p:sldId id="1191" r:id="rId51"/>
    <p:sldId id="1192" r:id="rId52"/>
    <p:sldId id="1250" r:id="rId53"/>
    <p:sldId id="1105" r:id="rId54"/>
    <p:sldId id="1048" r:id="rId55"/>
    <p:sldId id="1200" r:id="rId56"/>
    <p:sldId id="1109" r:id="rId57"/>
    <p:sldId id="1106" r:id="rId58"/>
    <p:sldId id="1108" r:id="rId59"/>
    <p:sldId id="1246" r:id="rId60"/>
    <p:sldId id="1006" r:id="rId61"/>
  </p:sldIdLst>
  <p:sldSz cx="9144000" cy="6858000" type="screen4x3"/>
  <p:notesSz cx="6858000" cy="9313863"/>
  <p:custDataLst>
    <p:tags r:id="rId65"/>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35"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ssan, Aniqa (HEALTH)" initials="HA(" lastIdx="18" clrIdx="0">
    <p:extLst>
      <p:ext uri="{19B8F6BF-5375-455C-9EA6-DF929625EA0E}">
        <p15:presenceInfo xmlns:p15="http://schemas.microsoft.com/office/powerpoint/2012/main" xmlns="" userId="S-1-5-21-218105429-2715934002-73406468-116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DDDDD"/>
    <a:srgbClr val="C40E0D"/>
    <a:srgbClr val="FEDFB2"/>
    <a:srgbClr val="A2D49F"/>
    <a:srgbClr val="A1CCFF"/>
    <a:srgbClr val="DDEAF9"/>
    <a:srgbClr val="FCB03F"/>
    <a:srgbClr val="00B9BC"/>
    <a:srgbClr val="272361"/>
    <a:srgbClr val="CCDE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757" autoAdjust="0"/>
    <p:restoredTop sz="68364" autoAdjust="0"/>
  </p:normalViewPr>
  <p:slideViewPr>
    <p:cSldViewPr>
      <p:cViewPr varScale="1">
        <p:scale>
          <a:sx n="102" d="100"/>
          <a:sy n="102" d="100"/>
        </p:scale>
        <p:origin x="-1696"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6" d="100"/>
        <a:sy n="76" d="100"/>
      </p:scale>
      <p:origin x="0" y="-8190"/>
    </p:cViewPr>
  </p:sorterViewPr>
  <p:notesViewPr>
    <p:cSldViewPr>
      <p:cViewPr>
        <p:scale>
          <a:sx n="75" d="100"/>
          <a:sy n="75" d="100"/>
        </p:scale>
        <p:origin x="4056" y="432"/>
      </p:cViewPr>
      <p:guideLst>
        <p:guide orient="horz" pos="2935"/>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handoutMaster" Target="handoutMasters/handoutMaster1.xml"/><Relationship Id="rId64" Type="http://schemas.openxmlformats.org/officeDocument/2006/relationships/printerSettings" Target="printerSettings/printerSettings1.bin"/><Relationship Id="rId65" Type="http://schemas.openxmlformats.org/officeDocument/2006/relationships/tags" Target="tags/tag1.xml"/><Relationship Id="rId66" Type="http://schemas.openxmlformats.org/officeDocument/2006/relationships/commentAuthors" Target="commentAuthors.xml"/><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microsoft.com/office/2011/relationships/chartStyle" Target="style1.xml"/><Relationship Id="rId3" Type="http://schemas.microsoft.com/office/2011/relationships/chartColorStyle" Target="colors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Sheet1!$C$1</c:f>
              <c:strCache>
                <c:ptCount val="1"/>
                <c:pt idx="0">
                  <c:v>Black MSM</c:v>
                </c:pt>
              </c:strCache>
            </c:strRef>
          </c:tx>
          <c:spPr>
            <a:solidFill>
              <a:srgbClr val="A2D49F"/>
            </a:solidFill>
            <a:ln>
              <a:noFill/>
            </a:ln>
            <a:effectLst/>
          </c:spPr>
          <c:invertIfNegative val="0"/>
          <c:dPt>
            <c:idx val="0"/>
            <c:invertIfNegative val="0"/>
            <c:bubble3D val="0"/>
            <c:extLst xmlns:c16r2="http://schemas.microsoft.com/office/drawing/2015/06/chart">
              <c:ext xmlns:c16="http://schemas.microsoft.com/office/drawing/2014/chart" uri="{C3380CC4-5D6E-409C-BE32-E72D297353CC}">
                <c16:uniqueId val="{00000001-DF13-42A1-AFBC-56CEA161E02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Diagnosed</c:v>
                </c:pt>
                <c:pt idx="1">
                  <c:v>Retained in care</c:v>
                </c:pt>
                <c:pt idx="2">
                  <c:v>On ART</c:v>
                </c:pt>
                <c:pt idx="3">
                  <c:v>Virally suppressed</c:v>
                </c:pt>
              </c:strCache>
            </c:strRef>
          </c:cat>
          <c:val>
            <c:numRef>
              <c:f>Sheet1!$C$2:$C$5</c:f>
              <c:numCache>
                <c:formatCode>0%</c:formatCode>
                <c:ptCount val="4"/>
                <c:pt idx="0">
                  <c:v>0.75</c:v>
                </c:pt>
                <c:pt idx="1">
                  <c:v>0.24</c:v>
                </c:pt>
                <c:pt idx="2">
                  <c:v>0.2</c:v>
                </c:pt>
                <c:pt idx="3">
                  <c:v>0.16</c:v>
                </c:pt>
              </c:numCache>
            </c:numRef>
          </c:val>
          <c:extLst xmlns:c16r2="http://schemas.microsoft.com/office/drawing/2015/06/chart">
            <c:ext xmlns:c16="http://schemas.microsoft.com/office/drawing/2014/chart" uri="{C3380CC4-5D6E-409C-BE32-E72D297353CC}">
              <c16:uniqueId val="{00000002-DF13-42A1-AFBC-56CEA161E02A}"/>
            </c:ext>
          </c:extLst>
        </c:ser>
        <c:ser>
          <c:idx val="0"/>
          <c:order val="0"/>
          <c:tx>
            <c:strRef>
              <c:f>Sheet1!$B$1</c:f>
              <c:strCache>
                <c:ptCount val="1"/>
                <c:pt idx="0">
                  <c:v>White MSM </c:v>
                </c:pt>
              </c:strCache>
            </c:strRef>
          </c:tx>
          <c:spPr>
            <a:solidFill>
              <a:srgbClr val="7F7F7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Diagnosed</c:v>
                </c:pt>
                <c:pt idx="1">
                  <c:v>Retained in care</c:v>
                </c:pt>
                <c:pt idx="2">
                  <c:v>On ART</c:v>
                </c:pt>
                <c:pt idx="3">
                  <c:v>Virally suppressed</c:v>
                </c:pt>
              </c:strCache>
            </c:strRef>
          </c:cat>
          <c:val>
            <c:numRef>
              <c:f>Sheet1!$B$2:$B$5</c:f>
              <c:numCache>
                <c:formatCode>0%</c:formatCode>
                <c:ptCount val="4"/>
                <c:pt idx="0">
                  <c:v>0.84</c:v>
                </c:pt>
                <c:pt idx="1">
                  <c:v>0.43</c:v>
                </c:pt>
                <c:pt idx="2">
                  <c:v>0.39</c:v>
                </c:pt>
                <c:pt idx="3">
                  <c:v>0.34</c:v>
                </c:pt>
              </c:numCache>
            </c:numRef>
          </c:val>
          <c:extLst xmlns:c16r2="http://schemas.microsoft.com/office/drawing/2015/06/chart">
            <c:ext xmlns:c16="http://schemas.microsoft.com/office/drawing/2014/chart" uri="{C3380CC4-5D6E-409C-BE32-E72D297353CC}">
              <c16:uniqueId val="{00000003-DF13-42A1-AFBC-56CEA161E02A}"/>
            </c:ext>
          </c:extLst>
        </c:ser>
        <c:dLbls>
          <c:showLegendKey val="0"/>
          <c:showVal val="0"/>
          <c:showCatName val="0"/>
          <c:showSerName val="0"/>
          <c:showPercent val="0"/>
          <c:showBubbleSize val="0"/>
        </c:dLbls>
        <c:gapWidth val="150"/>
        <c:axId val="2139782088"/>
        <c:axId val="2139785608"/>
      </c:barChart>
      <c:catAx>
        <c:axId val="2139782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39785608"/>
        <c:crosses val="autoZero"/>
        <c:auto val="1"/>
        <c:lblAlgn val="ctr"/>
        <c:lblOffset val="100"/>
        <c:noMultiLvlLbl val="0"/>
      </c:catAx>
      <c:valAx>
        <c:axId val="2139785608"/>
        <c:scaling>
          <c:orientation val="minMax"/>
          <c:max val="1.0"/>
        </c:scaling>
        <c:delete val="0"/>
        <c:axPos val="l"/>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21397820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baseline="0" dirty="0">
                <a:solidFill>
                  <a:schemeClr val="tx1"/>
                </a:solidFill>
              </a:rPr>
              <a:t>Transgender Women</a:t>
            </a:r>
          </a:p>
        </c:rich>
      </c:tx>
      <c:layout>
        <c:manualLayout>
          <c:xMode val="edge"/>
          <c:yMode val="edge"/>
          <c:x val="0.10881293247435"/>
          <c:y val="0.00515202322386028"/>
        </c:manualLayout>
      </c:layout>
      <c:overlay val="0"/>
      <c:spPr>
        <a:noFill/>
        <a:ln>
          <a:noFill/>
        </a:ln>
        <a:effectLst/>
      </c:spPr>
    </c:title>
    <c:autoTitleDeleted val="0"/>
    <c:plotArea>
      <c:layout/>
      <c:pieChart>
        <c:varyColors val="1"/>
        <c:ser>
          <c:idx val="0"/>
          <c:order val="0"/>
          <c:tx>
            <c:strRef>
              <c:f>Sheet1!$B$1</c:f>
              <c:strCache>
                <c:ptCount val="1"/>
                <c:pt idx="0">
                  <c:v>Sales</c:v>
                </c:pt>
              </c:strCache>
            </c:strRef>
          </c:tx>
          <c:spPr>
            <a:solidFill>
              <a:srgbClr val="0070C0"/>
            </a:solidFill>
          </c:spPr>
          <c:dPt>
            <c:idx val="0"/>
            <c:bubble3D val="0"/>
            <c:spPr>
              <a:solidFill>
                <a:srgbClr val="0070C0"/>
              </a:solidFill>
              <a:ln w="19050">
                <a:solidFill>
                  <a:schemeClr val="lt1"/>
                </a:solidFill>
              </a:ln>
              <a:effectLst/>
            </c:spPr>
            <c:extLst xmlns:c16r2="http://schemas.microsoft.com/office/drawing/2015/06/chart">
              <c:ext xmlns:c16="http://schemas.microsoft.com/office/drawing/2014/chart" uri="{C3380CC4-5D6E-409C-BE32-E72D297353CC}">
                <c16:uniqueId val="{00000001-93D3-5C43-BDEB-FB799EA8644A}"/>
              </c:ext>
            </c:extLst>
          </c:dPt>
          <c:dPt>
            <c:idx val="1"/>
            <c:bubble3D val="0"/>
            <c:spPr>
              <a:solidFill>
                <a:srgbClr val="00355C"/>
              </a:solidFill>
              <a:ln w="19050">
                <a:solidFill>
                  <a:schemeClr val="lt1"/>
                </a:solidFill>
              </a:ln>
              <a:effectLst/>
            </c:spPr>
            <c:extLst xmlns:c16r2="http://schemas.microsoft.com/office/drawing/2015/06/chart">
              <c:ext xmlns:c16="http://schemas.microsoft.com/office/drawing/2014/chart" uri="{C3380CC4-5D6E-409C-BE32-E72D297353CC}">
                <c16:uniqueId val="{00000003-93D3-5C43-BDEB-FB799EA8644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Not currently using HAART</c:v>
                </c:pt>
                <c:pt idx="1">
                  <c:v>Currently using HAART</c:v>
                </c:pt>
              </c:strCache>
            </c:strRef>
          </c:cat>
          <c:val>
            <c:numRef>
              <c:f>Sheet1!$B$2:$B$3</c:f>
              <c:numCache>
                <c:formatCode>0%</c:formatCode>
                <c:ptCount val="2"/>
                <c:pt idx="0">
                  <c:v>0.41</c:v>
                </c:pt>
                <c:pt idx="1">
                  <c:v>0.59</c:v>
                </c:pt>
              </c:numCache>
            </c:numRef>
          </c:val>
          <c:extLst xmlns:c16r2="http://schemas.microsoft.com/office/drawing/2015/06/chart">
            <c:ext xmlns:c16="http://schemas.microsoft.com/office/drawing/2014/chart" uri="{C3380CC4-5D6E-409C-BE32-E72D297353CC}">
              <c16:uniqueId val="{00000004-93D3-5C43-BDEB-FB799EA8644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dirty="0">
                <a:solidFill>
                  <a:schemeClr val="tx1"/>
                </a:solidFill>
              </a:rPr>
              <a:t>Control Group</a:t>
            </a:r>
          </a:p>
        </c:rich>
      </c:tx>
      <c:layout>
        <c:manualLayout>
          <c:xMode val="edge"/>
          <c:yMode val="edge"/>
          <c:x val="0.312241679861299"/>
          <c:y val="0.00902260205404353"/>
        </c:manualLayout>
      </c:layout>
      <c:overlay val="0"/>
      <c:spPr>
        <a:noFill/>
        <a:ln>
          <a:noFill/>
        </a:ln>
        <a:effectLst/>
      </c:spPr>
    </c:title>
    <c:autoTitleDeleted val="0"/>
    <c:plotArea>
      <c:layout>
        <c:manualLayout>
          <c:layoutTarget val="inner"/>
          <c:xMode val="edge"/>
          <c:yMode val="edge"/>
          <c:x val="0.263060032162562"/>
          <c:y val="0.175377011090425"/>
          <c:w val="0.549242424242424"/>
          <c:h val="0.572776521356959"/>
        </c:manualLayout>
      </c:layout>
      <c:pieChart>
        <c:varyColors val="1"/>
        <c:ser>
          <c:idx val="0"/>
          <c:order val="0"/>
          <c:tx>
            <c:strRef>
              <c:f>Sheet1!$B$1</c:f>
              <c:strCache>
                <c:ptCount val="1"/>
                <c:pt idx="0">
                  <c:v>Sales</c:v>
                </c:pt>
              </c:strCache>
            </c:strRef>
          </c:tx>
          <c:spPr>
            <a:solidFill>
              <a:srgbClr val="0070C0"/>
            </a:solidFill>
          </c:spPr>
          <c:dPt>
            <c:idx val="0"/>
            <c:bubble3D val="0"/>
            <c:spPr>
              <a:solidFill>
                <a:srgbClr val="0070C0"/>
              </a:solidFill>
              <a:ln w="19050">
                <a:solidFill>
                  <a:schemeClr val="lt1"/>
                </a:solidFill>
              </a:ln>
              <a:effectLst/>
            </c:spPr>
            <c:extLst xmlns:c16r2="http://schemas.microsoft.com/office/drawing/2015/06/chart">
              <c:ext xmlns:c16="http://schemas.microsoft.com/office/drawing/2014/chart" uri="{C3380CC4-5D6E-409C-BE32-E72D297353CC}">
                <c16:uniqueId val="{00000001-7A94-9F44-AFEA-02621D1EBAE2}"/>
              </c:ext>
            </c:extLst>
          </c:dPt>
          <c:dPt>
            <c:idx val="1"/>
            <c:bubble3D val="0"/>
            <c:spPr>
              <a:solidFill>
                <a:srgbClr val="00355C"/>
              </a:solidFill>
              <a:ln w="19050">
                <a:solidFill>
                  <a:schemeClr val="lt1"/>
                </a:solidFill>
              </a:ln>
              <a:effectLst/>
            </c:spPr>
            <c:extLst xmlns:c16r2="http://schemas.microsoft.com/office/drawing/2015/06/chart">
              <c:ext xmlns:c16="http://schemas.microsoft.com/office/drawing/2014/chart" uri="{C3380CC4-5D6E-409C-BE32-E72D297353CC}">
                <c16:uniqueId val="{00000003-7A94-9F44-AFEA-02621D1EBAE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Sheet1!$A$2:$A$3</c:f>
              <c:strCache>
                <c:ptCount val="2"/>
                <c:pt idx="0">
                  <c:v>Not currently using HAART</c:v>
                </c:pt>
                <c:pt idx="1">
                  <c:v>Currently using HAART</c:v>
                </c:pt>
              </c:strCache>
            </c:strRef>
          </c:cat>
          <c:val>
            <c:numRef>
              <c:f>Sheet1!$B$2:$B$3</c:f>
              <c:numCache>
                <c:formatCode>0%</c:formatCode>
                <c:ptCount val="2"/>
                <c:pt idx="0">
                  <c:v>0.18</c:v>
                </c:pt>
                <c:pt idx="1">
                  <c:v>0.82</c:v>
                </c:pt>
              </c:numCache>
            </c:numRef>
          </c:val>
          <c:extLst xmlns:c16r2="http://schemas.microsoft.com/office/drawing/2015/06/chart">
            <c:ext xmlns:c16="http://schemas.microsoft.com/office/drawing/2014/chart" uri="{C3380CC4-5D6E-409C-BE32-E72D297353CC}">
              <c16:uniqueId val="{00000004-7A94-9F44-AFEA-02621D1EBAE2}"/>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0"/>
          <c:y val="0.785000009795464"/>
          <c:w val="0.628005434547004"/>
          <c:h val="0.190119503919235"/>
        </c:manualLayout>
      </c:layout>
      <c:overlay val="0"/>
      <c:txPr>
        <a:bodyPr/>
        <a:lstStyle/>
        <a:p>
          <a:pPr>
            <a:defRPr sz="1200" baseline="0"/>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2"/>
          <p:cNvSpPr>
            <a:spLocks noGrp="1"/>
          </p:cNvSpPr>
          <p:nvPr>
            <p:ph type="hdr" sz="quarter"/>
          </p:nvPr>
        </p:nvSpPr>
        <p:spPr>
          <a:xfrm>
            <a:off x="149087" y="144735"/>
            <a:ext cx="4696239" cy="466011"/>
          </a:xfrm>
          <a:prstGeom prst="rect">
            <a:avLst/>
          </a:prstGeom>
        </p:spPr>
        <p:txBody>
          <a:bodyPr vert="horz" lIns="91440" tIns="45720" rIns="91440" bIns="45720" rtlCol="0"/>
          <a:lstStyle>
            <a:lvl1pPr algn="l" eaLnBrk="1" hangingPunct="1">
              <a:defRPr sz="1400" b="1">
                <a:latin typeface="Times New Roman"/>
                <a:ea typeface="+mn-ea"/>
                <a:cs typeface="Times New Roman"/>
              </a:defRPr>
            </a:lvl1pPr>
          </a:lstStyle>
          <a:p>
            <a:pPr>
              <a:defRPr/>
            </a:pPr>
            <a:r>
              <a:rPr lang="en-US" dirty="0"/>
              <a:t>NQC Training on Coaching Basics (TQC) Program</a:t>
            </a:r>
          </a:p>
        </p:txBody>
      </p:sp>
      <p:sp>
        <p:nvSpPr>
          <p:cNvPr id="3" name="Footer Placeholder 3"/>
          <p:cNvSpPr>
            <a:spLocks noGrp="1"/>
          </p:cNvSpPr>
          <p:nvPr>
            <p:ph type="ftr" sz="quarter" idx="2"/>
          </p:nvPr>
        </p:nvSpPr>
        <p:spPr>
          <a:xfrm>
            <a:off x="158405" y="8703118"/>
            <a:ext cx="2972421" cy="466012"/>
          </a:xfrm>
          <a:prstGeom prst="rect">
            <a:avLst/>
          </a:prstGeom>
        </p:spPr>
        <p:txBody>
          <a:bodyPr vert="horz" wrap="square" lIns="91440" tIns="45720" rIns="91440" bIns="45720" numCol="1" anchor="b" anchorCtr="0" compatLnSpc="1">
            <a:prstTxWarp prst="textNoShape">
              <a:avLst/>
            </a:prstTxWarp>
          </a:bodyPr>
          <a:lstStyle>
            <a:lvl1pPr eaLnBrk="1" hangingPunct="1">
              <a:defRPr sz="1400" b="1">
                <a:latin typeface="Times New Roman" charset="0"/>
                <a:ea typeface="Times New Roman" charset="0"/>
                <a:cs typeface="Times New Roman" charset="0"/>
              </a:defRPr>
            </a:lvl1pPr>
          </a:lstStyle>
          <a:p>
            <a:pPr>
              <a:defRPr/>
            </a:pPr>
            <a:r>
              <a:rPr lang="en-US"/>
              <a:t>Module 10</a:t>
            </a:r>
          </a:p>
        </p:txBody>
      </p:sp>
      <p:sp>
        <p:nvSpPr>
          <p:cNvPr id="5" name="Slide Number Placeholder 4"/>
          <p:cNvSpPr>
            <a:spLocks noGrp="1"/>
          </p:cNvSpPr>
          <p:nvPr>
            <p:ph type="sldNum" sz="quarter" idx="3"/>
          </p:nvPr>
        </p:nvSpPr>
        <p:spPr>
          <a:xfrm>
            <a:off x="3727175" y="8703118"/>
            <a:ext cx="2972421" cy="4660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400" b="1">
                <a:latin typeface="Times New Roman" panose="02020603050405020304" pitchFamily="18" charset="0"/>
                <a:cs typeface="Times New Roman" panose="02020603050405020304" pitchFamily="18" charset="0"/>
              </a:defRPr>
            </a:lvl1pPr>
          </a:lstStyle>
          <a:p>
            <a:fld id="{53A3882A-AB2B-416A-984B-E74E967A9AFB}" type="slidenum">
              <a:rPr lang="en-US" altLang="en-US"/>
              <a:pPr/>
              <a:t>‹#›</a:t>
            </a:fld>
            <a:endParaRPr lang="en-US" altLang="en-US"/>
          </a:p>
        </p:txBody>
      </p:sp>
    </p:spTree>
    <p:extLst>
      <p:ext uri="{BB962C8B-B14F-4D97-AF65-F5344CB8AC3E}">
        <p14:creationId xmlns:p14="http://schemas.microsoft.com/office/powerpoint/2010/main" val="37804136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236804" y="8987815"/>
            <a:ext cx="403777" cy="30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1" tIns="45606" rIns="92841" bIns="45606">
            <a:spAutoFit/>
          </a:bodyPr>
          <a:lstStyle>
            <a:lvl1pPr defTabSz="938213">
              <a:defRPr sz="2400">
                <a:solidFill>
                  <a:schemeClr val="tx1"/>
                </a:solidFill>
                <a:latin typeface="Arial" panose="020B0604020202020204" pitchFamily="34" charset="0"/>
                <a:ea typeface="MS PGothic" panose="020B0600070205080204" pitchFamily="34" charset="-128"/>
              </a:defRPr>
            </a:lvl1pPr>
            <a:lvl2pPr marL="742950" indent="-285750" defTabSz="938213">
              <a:defRPr sz="2400">
                <a:solidFill>
                  <a:schemeClr val="tx1"/>
                </a:solidFill>
                <a:latin typeface="Arial" panose="020B0604020202020204" pitchFamily="34" charset="0"/>
                <a:ea typeface="MS PGothic" panose="020B0600070205080204" pitchFamily="34" charset="-128"/>
              </a:defRPr>
            </a:lvl2pPr>
            <a:lvl3pPr marL="1143000" indent="-228600" defTabSz="938213">
              <a:defRPr sz="2400">
                <a:solidFill>
                  <a:schemeClr val="tx1"/>
                </a:solidFill>
                <a:latin typeface="Arial" panose="020B0604020202020204" pitchFamily="34" charset="0"/>
                <a:ea typeface="MS PGothic" panose="020B0600070205080204" pitchFamily="34" charset="-128"/>
              </a:defRPr>
            </a:lvl3pPr>
            <a:lvl4pPr marL="1600200" indent="-228600" defTabSz="938213">
              <a:defRPr sz="2400">
                <a:solidFill>
                  <a:schemeClr val="tx1"/>
                </a:solidFill>
                <a:latin typeface="Arial" panose="020B0604020202020204" pitchFamily="34" charset="0"/>
                <a:ea typeface="MS PGothic" panose="020B0600070205080204" pitchFamily="34" charset="-128"/>
              </a:defRPr>
            </a:lvl4pPr>
            <a:lvl5pPr marL="2057400" indent="-228600" defTabSz="938213">
              <a:defRPr sz="2400">
                <a:solidFill>
                  <a:schemeClr val="tx1"/>
                </a:solidFill>
                <a:latin typeface="Arial" panose="020B0604020202020204" pitchFamily="34" charset="0"/>
                <a:ea typeface="MS PGothic" panose="020B0600070205080204" pitchFamily="34" charset="-128"/>
              </a:defRPr>
            </a:lvl5pPr>
            <a:lvl6pPr marL="25146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38213"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E3B15D7-6186-4706-A651-76353038B0E8}" type="slidenum">
              <a:rPr lang="en-US" altLang="en-US" sz="1400" b="1">
                <a:latin typeface="Times New Roman" panose="02020603050405020304" pitchFamily="18" charset="0"/>
                <a:cs typeface="Times New Roman" panose="02020603050405020304" pitchFamily="18" charset="0"/>
              </a:rPr>
              <a:pPr/>
              <a:t>‹#›</a:t>
            </a:fld>
            <a:endParaRPr lang="en-US" altLang="en-US" sz="1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690914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Rot="1" noChangeAspect="1" noChangeArrowheads="1" noTextEdit="1"/>
          </p:cNvSpPr>
          <p:nvPr>
            <p:ph type="sldImg"/>
          </p:nvPr>
        </p:nvSpPr>
        <p:spPr bwMode="auto">
          <a:xfrm>
            <a:off x="1101725" y="698500"/>
            <a:ext cx="4654550" cy="3492500"/>
          </a:xfrm>
          <a:prstGeom prst="rect">
            <a:avLst/>
          </a:prstGeom>
          <a:solidFill>
            <a:srgbClr val="FFFFFF"/>
          </a:solidFill>
          <a:ln>
            <a:solidFill>
              <a:srgbClr val="000000"/>
            </a:solidFill>
            <a:miter lim="800000"/>
            <a:headEnd/>
            <a:tailEnd/>
          </a:ln>
        </p:spPr>
      </p:sp>
      <p:sp>
        <p:nvSpPr>
          <p:cNvPr id="20482" name="Rectangle 3"/>
          <p:cNvSpPr>
            <a:spLocks noGrp="1" noChangeArrowheads="1"/>
          </p:cNvSpPr>
          <p:nvPr>
            <p:ph type="body" idx="1"/>
          </p:nvPr>
        </p:nvSpPr>
        <p:spPr bwMode="auto">
          <a:xfrm>
            <a:off x="686421" y="4424721"/>
            <a:ext cx="5485158" cy="4190921"/>
          </a:xfrm>
          <a:prstGeom prst="rect">
            <a:avLst/>
          </a:prstGeom>
          <a:solidFill>
            <a:srgbClr val="FFFFFF"/>
          </a:solidFill>
          <a:ln>
            <a:solidFill>
              <a:srgbClr val="000000"/>
            </a:solidFill>
            <a:miter lim="800000"/>
            <a:headEnd/>
            <a:tailEnd/>
          </a:ln>
        </p:spPr>
        <p:txBody>
          <a:bodyPr lIns="91650" tIns="45825" rIns="91650" bIns="45825"/>
          <a:lstStyle/>
          <a:p>
            <a:endParaRPr lang="en-US" altLang="en-US" dirty="0"/>
          </a:p>
        </p:txBody>
      </p:sp>
    </p:spTree>
    <p:extLst>
      <p:ext uri="{BB962C8B-B14F-4D97-AF65-F5344CB8AC3E}">
        <p14:creationId xmlns:p14="http://schemas.microsoft.com/office/powerpoint/2010/main" val="3109930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114390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0" y="1181100"/>
            <a:ext cx="4254500" cy="3190875"/>
          </a:xfrm>
          <a:prstGeom prst="rect">
            <a:avLst/>
          </a:prstGeom>
          <a:noFill/>
          <a:ln w="12700">
            <a:solidFill>
              <a:prstClr val="black"/>
            </a:solidFill>
          </a:ln>
        </p:spPr>
      </p:sp>
      <p:sp>
        <p:nvSpPr>
          <p:cNvPr id="3" name="Notes Placeholder 2"/>
          <p:cNvSpPr>
            <a:spLocks noGrp="1"/>
          </p:cNvSpPr>
          <p:nvPr>
            <p:ph type="body" idx="1"/>
          </p:nvPr>
        </p:nvSpPr>
        <p:spPr>
          <a:xfrm>
            <a:off x="698805" y="4551402"/>
            <a:ext cx="5587394" cy="372273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3319828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101" y="4482913"/>
            <a:ext cx="5485804" cy="3666717"/>
          </a:xfrm>
          <a:prstGeom prst="rect">
            <a:avLst/>
          </a:prstGeom>
        </p:spPr>
        <p:txBody>
          <a:bodyPr lIns="87584" tIns="43793" rIns="87584" bIns="43793"/>
          <a:lstStyle/>
          <a:p>
            <a:endParaRPr lang="en-US" dirty="0"/>
          </a:p>
        </p:txBody>
      </p:sp>
    </p:spTree>
    <p:extLst>
      <p:ext uri="{BB962C8B-B14F-4D97-AF65-F5344CB8AC3E}">
        <p14:creationId xmlns:p14="http://schemas.microsoft.com/office/powerpoint/2010/main" val="1414661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498A40-D38E-4D4D-A736-FB3FA4F160DD}" type="slidenum">
              <a:rPr lang="en-US" altLang="en-US" smtClean="0"/>
              <a:pPr>
                <a:defRPr/>
              </a:pPr>
              <a:t>13</a:t>
            </a:fld>
            <a:endParaRPr lang="en-US" altLang="en-US"/>
          </a:p>
        </p:txBody>
      </p:sp>
    </p:spTree>
    <p:extLst>
      <p:ext uri="{BB962C8B-B14F-4D97-AF65-F5344CB8AC3E}">
        <p14:creationId xmlns:p14="http://schemas.microsoft.com/office/powerpoint/2010/main" val="743389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0" y="1181100"/>
            <a:ext cx="4254500" cy="3190875"/>
          </a:xfrm>
          <a:prstGeom prst="rect">
            <a:avLst/>
          </a:prstGeom>
          <a:noFill/>
          <a:ln w="12700">
            <a:solidFill>
              <a:prstClr val="black"/>
            </a:solidFill>
          </a:ln>
        </p:spPr>
      </p:sp>
      <p:sp>
        <p:nvSpPr>
          <p:cNvPr id="3" name="Notes Placeholder 2"/>
          <p:cNvSpPr>
            <a:spLocks noGrp="1"/>
          </p:cNvSpPr>
          <p:nvPr>
            <p:ph type="body" idx="1"/>
          </p:nvPr>
        </p:nvSpPr>
        <p:spPr>
          <a:xfrm>
            <a:off x="698805" y="4551402"/>
            <a:ext cx="5587394" cy="372273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1416801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0" y="1181100"/>
            <a:ext cx="4254500" cy="3190875"/>
          </a:xfrm>
          <a:prstGeom prst="rect">
            <a:avLst/>
          </a:prstGeom>
          <a:noFill/>
          <a:ln w="12700">
            <a:solidFill>
              <a:prstClr val="black"/>
            </a:solidFill>
          </a:ln>
        </p:spPr>
      </p:sp>
      <p:sp>
        <p:nvSpPr>
          <p:cNvPr id="3" name="Notes Placeholder 2"/>
          <p:cNvSpPr>
            <a:spLocks noGrp="1"/>
          </p:cNvSpPr>
          <p:nvPr>
            <p:ph type="body" idx="1"/>
          </p:nvPr>
        </p:nvSpPr>
        <p:spPr>
          <a:xfrm>
            <a:off x="698805" y="4551402"/>
            <a:ext cx="5587394" cy="372273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2117197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5563" y="1162050"/>
            <a:ext cx="4183062" cy="3138488"/>
          </a:xfrm>
          <a:prstGeom prst="rect">
            <a:avLst/>
          </a:prstGeom>
          <a:noFill/>
          <a:ln w="12700">
            <a:solidFill>
              <a:prstClr val="black"/>
            </a:solidFill>
          </a:ln>
        </p:spPr>
      </p:sp>
      <p:sp>
        <p:nvSpPr>
          <p:cNvPr id="3" name="Notes Placeholder 2"/>
          <p:cNvSpPr>
            <a:spLocks noGrp="1"/>
          </p:cNvSpPr>
          <p:nvPr>
            <p:ph type="body" idx="1"/>
          </p:nvPr>
        </p:nvSpPr>
        <p:spPr>
          <a:xfrm>
            <a:off x="683613" y="4476788"/>
            <a:ext cx="5465928" cy="3661708"/>
          </a:xfrm>
          <a:prstGeom prst="rect">
            <a:avLst/>
          </a:prstGeom>
        </p:spPr>
        <p:txBody>
          <a:bodyPr lIns="87927" tIns="43964" rIns="87927" bIns="43964"/>
          <a:lstStyle/>
          <a:p>
            <a:endParaRPr lang="en-US" dirty="0"/>
          </a:p>
        </p:txBody>
      </p:sp>
    </p:spTree>
    <p:extLst>
      <p:ext uri="{BB962C8B-B14F-4D97-AF65-F5344CB8AC3E}">
        <p14:creationId xmlns:p14="http://schemas.microsoft.com/office/powerpoint/2010/main" val="1719515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0" y="1181100"/>
            <a:ext cx="4254500" cy="3190875"/>
          </a:xfrm>
          <a:prstGeom prst="rect">
            <a:avLst/>
          </a:prstGeom>
          <a:noFill/>
          <a:ln w="12700">
            <a:solidFill>
              <a:prstClr val="black"/>
            </a:solidFill>
          </a:ln>
        </p:spPr>
      </p:sp>
      <p:sp>
        <p:nvSpPr>
          <p:cNvPr id="3" name="Notes Placeholder 2"/>
          <p:cNvSpPr>
            <a:spLocks noGrp="1"/>
          </p:cNvSpPr>
          <p:nvPr>
            <p:ph type="body" idx="1"/>
          </p:nvPr>
        </p:nvSpPr>
        <p:spPr>
          <a:xfrm>
            <a:off x="698805" y="4551402"/>
            <a:ext cx="5587394" cy="372273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18675856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1206500" y="735013"/>
            <a:ext cx="4876800" cy="3659187"/>
          </a:xfrm>
          <a:prstGeom prst="rect">
            <a:avLst/>
          </a:prstGeom>
          <a:ln/>
        </p:spPr>
      </p:sp>
      <p:sp>
        <p:nvSpPr>
          <p:cNvPr id="93187" name="Notes Placeholder 2"/>
          <p:cNvSpPr>
            <a:spLocks noGrp="1"/>
          </p:cNvSpPr>
          <p:nvPr>
            <p:ph type="body" idx="1"/>
          </p:nvPr>
        </p:nvSpPr>
        <p:spPr>
          <a:xfrm>
            <a:off x="729189" y="4639270"/>
            <a:ext cx="5830324" cy="439381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7" tIns="46182" rIns="92367" bIns="46182"/>
          <a:lstStyle/>
          <a:p>
            <a:endParaRPr lang="en-US" altLang="en-US" dirty="0">
              <a:latin typeface="Arial" panose="020B0604020202020204" pitchFamily="34" charset="0"/>
              <a:ea typeface="ＭＳ Ｐゴシック" panose="020B0600070205080204" pitchFamily="34" charset="-128"/>
            </a:endParaRPr>
          </a:p>
        </p:txBody>
      </p:sp>
      <p:sp>
        <p:nvSpPr>
          <p:cNvPr id="93188" name="Slide Number Placeholder 3"/>
          <p:cNvSpPr>
            <a:spLocks noGrp="1"/>
          </p:cNvSpPr>
          <p:nvPr>
            <p:ph type="sldNum" sz="quarter" idx="5"/>
          </p:nvPr>
        </p:nvSpPr>
        <p:spPr>
          <a:xfrm>
            <a:off x="4128363" y="9276918"/>
            <a:ext cx="3158752" cy="48766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7" tIns="46182" rIns="92367" bIns="46182"/>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50472" indent="-288643" eaLnBrk="0" hangingPunct="0">
              <a:defRPr>
                <a:solidFill>
                  <a:schemeClr val="tx1"/>
                </a:solidFill>
                <a:latin typeface="Arial" panose="020B0604020202020204" pitchFamily="34" charset="0"/>
                <a:ea typeface="ＭＳ Ｐゴシック" panose="020B0600070205080204" pitchFamily="34" charset="-128"/>
              </a:defRPr>
            </a:lvl2pPr>
            <a:lvl3pPr marL="1154574" indent="-230915" eaLnBrk="0" hangingPunct="0">
              <a:defRPr>
                <a:solidFill>
                  <a:schemeClr val="tx1"/>
                </a:solidFill>
                <a:latin typeface="Arial" panose="020B0604020202020204" pitchFamily="34" charset="0"/>
                <a:ea typeface="ＭＳ Ｐゴシック" panose="020B0600070205080204" pitchFamily="34" charset="-128"/>
              </a:defRPr>
            </a:lvl3pPr>
            <a:lvl4pPr marL="1616403" indent="-230915" eaLnBrk="0" hangingPunct="0">
              <a:defRPr>
                <a:solidFill>
                  <a:schemeClr val="tx1"/>
                </a:solidFill>
                <a:latin typeface="Arial" panose="020B0604020202020204" pitchFamily="34" charset="0"/>
                <a:ea typeface="ＭＳ Ｐゴシック" panose="020B0600070205080204" pitchFamily="34" charset="-128"/>
              </a:defRPr>
            </a:lvl4pPr>
            <a:lvl5pPr marL="2078234" indent="-230915" eaLnBrk="0" hangingPunct="0">
              <a:defRPr>
                <a:solidFill>
                  <a:schemeClr val="tx1"/>
                </a:solidFill>
                <a:latin typeface="Arial" panose="020B0604020202020204" pitchFamily="34" charset="0"/>
                <a:ea typeface="ＭＳ Ｐゴシック" panose="020B0600070205080204" pitchFamily="34" charset="-128"/>
              </a:defRPr>
            </a:lvl5pPr>
            <a:lvl6pPr marL="2540063" indent="-23091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3001892" indent="-23091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63723" indent="-23091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25551" indent="-230915"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E5E98046-E07D-46A2-A5F4-913BBF8CC893}" type="slidenum">
              <a:rPr lang="en-US" altLang="en-US"/>
              <a:pPr eaLnBrk="1" hangingPunct="1"/>
              <a:t>18</a:t>
            </a:fld>
            <a:endParaRPr lang="en-US" altLang="en-US"/>
          </a:p>
        </p:txBody>
      </p:sp>
    </p:spTree>
    <p:extLst>
      <p:ext uri="{BB962C8B-B14F-4D97-AF65-F5344CB8AC3E}">
        <p14:creationId xmlns:p14="http://schemas.microsoft.com/office/powerpoint/2010/main" val="27426112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23975" y="1171575"/>
            <a:ext cx="4214813" cy="3162300"/>
          </a:xfrm>
          <a:prstGeom prst="rect">
            <a:avLst/>
          </a:prstGeom>
          <a:noFill/>
          <a:ln w="12700">
            <a:solidFill>
              <a:prstClr val="black"/>
            </a:solidFill>
          </a:ln>
        </p:spPr>
      </p:sp>
      <p:sp>
        <p:nvSpPr>
          <p:cNvPr id="3" name="Notes Placeholder 2"/>
          <p:cNvSpPr>
            <a:spLocks noGrp="1"/>
          </p:cNvSpPr>
          <p:nvPr>
            <p:ph type="body" idx="1"/>
          </p:nvPr>
        </p:nvSpPr>
        <p:spPr>
          <a:xfrm>
            <a:off x="686567" y="4512234"/>
            <a:ext cx="5489546" cy="3690699"/>
          </a:xfrm>
          <a:prstGeom prst="rect">
            <a:avLst/>
          </a:prstGeom>
        </p:spPr>
        <p:txBody>
          <a:bodyPr lIns="88481" tIns="44241" rIns="88481" bIns="44241"/>
          <a:lstStyle/>
          <a:p>
            <a:endParaRPr lang="en-US" dirty="0"/>
          </a:p>
        </p:txBody>
      </p:sp>
    </p:spTree>
    <p:extLst>
      <p:ext uri="{BB962C8B-B14F-4D97-AF65-F5344CB8AC3E}">
        <p14:creationId xmlns:p14="http://schemas.microsoft.com/office/powerpoint/2010/main" val="3138013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144619" y="9288575"/>
            <a:ext cx="3168926" cy="489311"/>
          </a:xfrm>
          <a:prstGeom prst="rect">
            <a:avLst/>
          </a:prstGeom>
          <a:ln/>
        </p:spPr>
        <p:txBody>
          <a:bodyPr lIns="96056" tIns="48028" rIns="96056" bIns="48028"/>
          <a:lstStyle/>
          <a:p>
            <a:fld id="{E23A2E84-2451-456E-ADA5-D46AF4EAEE9E}" type="slidenum">
              <a:rPr lang="en-US" altLang="en-US"/>
              <a:pPr/>
              <a:t>2</a:t>
            </a:fld>
            <a:endParaRPr lang="en-US" altLang="en-US"/>
          </a:p>
        </p:txBody>
      </p:sp>
      <p:sp>
        <p:nvSpPr>
          <p:cNvPr id="500738" name="Rectangle 2"/>
          <p:cNvSpPr>
            <a:spLocks noGrp="1" noRot="1" noChangeAspect="1" noChangeArrowheads="1" noTextEdit="1"/>
          </p:cNvSpPr>
          <p:nvPr>
            <p:ph type="sldImg"/>
          </p:nvPr>
        </p:nvSpPr>
        <p:spPr>
          <a:xfrm>
            <a:off x="1216025" y="735013"/>
            <a:ext cx="4883150" cy="3663950"/>
          </a:xfrm>
          <a:prstGeom prst="rect">
            <a:avLst/>
          </a:prstGeom>
          <a:ln/>
        </p:spPr>
      </p:sp>
      <p:sp>
        <p:nvSpPr>
          <p:cNvPr id="500739" name="Rectangle 3"/>
          <p:cNvSpPr>
            <a:spLocks noGrp="1" noChangeArrowheads="1"/>
          </p:cNvSpPr>
          <p:nvPr>
            <p:ph type="body" idx="1"/>
          </p:nvPr>
        </p:nvSpPr>
        <p:spPr>
          <a:xfrm>
            <a:off x="732185" y="4645960"/>
            <a:ext cx="5850834" cy="4400468"/>
          </a:xfrm>
          <a:prstGeom prst="rect">
            <a:avLst/>
          </a:prstGeom>
        </p:spPr>
        <p:txBody>
          <a:bodyPr lIns="96056" tIns="48028" rIns="96056" bIns="48028"/>
          <a:lstStyle/>
          <a:p>
            <a:pPr defTabSz="460080">
              <a:defRPr/>
            </a:pPr>
            <a:endParaRPr lang="en-US" altLang="en-US" dirty="0"/>
          </a:p>
        </p:txBody>
      </p:sp>
    </p:spTree>
    <p:extLst>
      <p:ext uri="{BB962C8B-B14F-4D97-AF65-F5344CB8AC3E}">
        <p14:creationId xmlns:p14="http://schemas.microsoft.com/office/powerpoint/2010/main" val="35409157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0" y="1181100"/>
            <a:ext cx="4254500" cy="3190875"/>
          </a:xfrm>
          <a:prstGeom prst="rect">
            <a:avLst/>
          </a:prstGeom>
          <a:noFill/>
          <a:ln w="12700">
            <a:solidFill>
              <a:prstClr val="black"/>
            </a:solidFill>
          </a:ln>
        </p:spPr>
      </p:sp>
      <p:sp>
        <p:nvSpPr>
          <p:cNvPr id="3" name="Notes Placeholder 2"/>
          <p:cNvSpPr>
            <a:spLocks noGrp="1"/>
          </p:cNvSpPr>
          <p:nvPr>
            <p:ph type="body" idx="1"/>
          </p:nvPr>
        </p:nvSpPr>
        <p:spPr>
          <a:xfrm>
            <a:off x="698805" y="4551402"/>
            <a:ext cx="5587394" cy="372273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18406318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101" y="4482913"/>
            <a:ext cx="5485804" cy="3666717"/>
          </a:xfrm>
          <a:prstGeom prst="rect">
            <a:avLst/>
          </a:prstGeom>
        </p:spPr>
        <p:txBody>
          <a:bodyPr lIns="87584" tIns="43793" rIns="87584" bIns="43793"/>
          <a:lstStyle/>
          <a:p>
            <a:endParaRPr lang="en-US" dirty="0"/>
          </a:p>
        </p:txBody>
      </p:sp>
    </p:spTree>
    <p:extLst>
      <p:ext uri="{BB962C8B-B14F-4D97-AF65-F5344CB8AC3E}">
        <p14:creationId xmlns:p14="http://schemas.microsoft.com/office/powerpoint/2010/main" val="2079537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0" y="1181100"/>
            <a:ext cx="4254500" cy="3190875"/>
          </a:xfrm>
          <a:prstGeom prst="rect">
            <a:avLst/>
          </a:prstGeom>
          <a:noFill/>
          <a:ln w="12700">
            <a:solidFill>
              <a:prstClr val="black"/>
            </a:solidFill>
          </a:ln>
        </p:spPr>
      </p:sp>
      <p:sp>
        <p:nvSpPr>
          <p:cNvPr id="3" name="Notes Placeholder 2"/>
          <p:cNvSpPr>
            <a:spLocks noGrp="1"/>
          </p:cNvSpPr>
          <p:nvPr>
            <p:ph type="body" idx="1"/>
          </p:nvPr>
        </p:nvSpPr>
        <p:spPr>
          <a:xfrm>
            <a:off x="698805" y="4551402"/>
            <a:ext cx="5587394" cy="372273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1709141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0" y="1181100"/>
            <a:ext cx="4254500" cy="3190875"/>
          </a:xfrm>
          <a:prstGeom prst="rect">
            <a:avLst/>
          </a:prstGeom>
          <a:noFill/>
          <a:ln w="12700">
            <a:solidFill>
              <a:prstClr val="black"/>
            </a:solidFill>
          </a:ln>
        </p:spPr>
      </p:sp>
      <p:sp>
        <p:nvSpPr>
          <p:cNvPr id="3" name="Notes Placeholder 2"/>
          <p:cNvSpPr>
            <a:spLocks noGrp="1"/>
          </p:cNvSpPr>
          <p:nvPr>
            <p:ph type="body" idx="1"/>
          </p:nvPr>
        </p:nvSpPr>
        <p:spPr>
          <a:xfrm>
            <a:off x="698805" y="4551402"/>
            <a:ext cx="5587394" cy="372273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258360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0" y="1181100"/>
            <a:ext cx="4254500" cy="3190875"/>
          </a:xfrm>
          <a:prstGeom prst="rect">
            <a:avLst/>
          </a:prstGeom>
          <a:noFill/>
          <a:ln w="12700">
            <a:solidFill>
              <a:prstClr val="black"/>
            </a:solidFill>
          </a:ln>
        </p:spPr>
      </p:sp>
      <p:sp>
        <p:nvSpPr>
          <p:cNvPr id="3" name="Notes Placeholder 2"/>
          <p:cNvSpPr>
            <a:spLocks noGrp="1"/>
          </p:cNvSpPr>
          <p:nvPr>
            <p:ph type="body" idx="1"/>
          </p:nvPr>
        </p:nvSpPr>
        <p:spPr>
          <a:xfrm>
            <a:off x="698805" y="4551402"/>
            <a:ext cx="5587394" cy="3722736"/>
          </a:xfrm>
          <a:prstGeom prst="rect">
            <a:avLst/>
          </a:prstGeom>
        </p:spPr>
        <p:txBody>
          <a:bodyPr lIns="89044" tIns="44522" rIns="89044" bIns="44522"/>
          <a:lstStyle/>
          <a:p>
            <a:endParaRPr lang="en-US"/>
          </a:p>
        </p:txBody>
      </p:sp>
    </p:spTree>
    <p:extLst>
      <p:ext uri="{BB962C8B-B14F-4D97-AF65-F5344CB8AC3E}">
        <p14:creationId xmlns:p14="http://schemas.microsoft.com/office/powerpoint/2010/main" val="23970038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101" y="4482913"/>
            <a:ext cx="5485804" cy="3666717"/>
          </a:xfrm>
          <a:prstGeom prst="rect">
            <a:avLst/>
          </a:prstGeom>
        </p:spPr>
        <p:txBody>
          <a:bodyPr lIns="87584" tIns="43793" rIns="87584" bIns="43793"/>
          <a:lstStyle/>
          <a:p>
            <a:endParaRPr lang="en-US"/>
          </a:p>
        </p:txBody>
      </p:sp>
    </p:spTree>
    <p:extLst>
      <p:ext uri="{BB962C8B-B14F-4D97-AF65-F5344CB8AC3E}">
        <p14:creationId xmlns:p14="http://schemas.microsoft.com/office/powerpoint/2010/main" val="429096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576" tIns="46287" rIns="92576" bIns="4628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dirty="0"/>
          </a:p>
        </p:txBody>
      </p:sp>
      <p:sp>
        <p:nvSpPr>
          <p:cNvPr id="38916" name="Slide Number Placeholder 3"/>
          <p:cNvSpPr txBox="1">
            <a:spLocks noGrp="1"/>
          </p:cNvSpPr>
          <p:nvPr/>
        </p:nvSpPr>
        <p:spPr bwMode="auto">
          <a:xfrm>
            <a:off x="3886200" y="8846554"/>
            <a:ext cx="2970213" cy="46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76" tIns="46287" rIns="92576" bIns="46287" anchor="b"/>
          <a:lstStyle>
            <a:lvl1pPr defTabSz="96678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400DB618-D2B6-466E-8265-FAE1404F8AE4}" type="slidenum">
              <a:rPr lang="en-US" altLang="en-US"/>
              <a:pPr algn="r" eaLnBrk="1" hangingPunct="1">
                <a:spcBef>
                  <a:spcPct val="0"/>
                </a:spcBef>
              </a:pPr>
              <a:t>26</a:t>
            </a:fld>
            <a:endParaRPr lang="en-US" altLang="en-US"/>
          </a:p>
        </p:txBody>
      </p:sp>
    </p:spTree>
    <p:extLst>
      <p:ext uri="{BB962C8B-B14F-4D97-AF65-F5344CB8AC3E}">
        <p14:creationId xmlns:p14="http://schemas.microsoft.com/office/powerpoint/2010/main" val="27533340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0" y="1181100"/>
            <a:ext cx="4254500" cy="3190875"/>
          </a:xfrm>
          <a:prstGeom prst="rect">
            <a:avLst/>
          </a:prstGeom>
          <a:noFill/>
          <a:ln w="12700">
            <a:solidFill>
              <a:prstClr val="black"/>
            </a:solidFill>
          </a:ln>
        </p:spPr>
      </p:sp>
      <p:sp>
        <p:nvSpPr>
          <p:cNvPr id="3" name="Notes Placeholder 2"/>
          <p:cNvSpPr>
            <a:spLocks noGrp="1"/>
          </p:cNvSpPr>
          <p:nvPr>
            <p:ph type="body" idx="1"/>
          </p:nvPr>
        </p:nvSpPr>
        <p:spPr>
          <a:xfrm>
            <a:off x="698805" y="4551402"/>
            <a:ext cx="5587394" cy="372273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2383197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0" y="1181100"/>
            <a:ext cx="4254500" cy="3190875"/>
          </a:xfrm>
          <a:prstGeom prst="rect">
            <a:avLst/>
          </a:prstGeom>
          <a:noFill/>
          <a:ln w="12700">
            <a:solidFill>
              <a:prstClr val="black"/>
            </a:solidFill>
          </a:ln>
        </p:spPr>
      </p:sp>
      <p:sp>
        <p:nvSpPr>
          <p:cNvPr id="3" name="Notes Placeholder 2"/>
          <p:cNvSpPr>
            <a:spLocks noGrp="1"/>
          </p:cNvSpPr>
          <p:nvPr>
            <p:ph type="body" idx="1"/>
          </p:nvPr>
        </p:nvSpPr>
        <p:spPr>
          <a:xfrm>
            <a:off x="698805" y="4551402"/>
            <a:ext cx="5587394" cy="3722736"/>
          </a:xfrm>
          <a:prstGeom prst="rect">
            <a:avLst/>
          </a:prstGeom>
        </p:spPr>
        <p:txBody>
          <a:bodyPr lIns="89044" tIns="44522" rIns="89044" bIns="44522"/>
          <a:lstStyle/>
          <a:p>
            <a:pPr marL="0" marR="0" lvl="0" indent="0" algn="l" defTabSz="46008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33319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317458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E0579D2-C235-4ED6-AECE-F4AE1A05BE8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408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1003910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21236694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12291551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39716061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12134234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39675308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17796448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19220139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18823792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2412060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endParaRPr lang="en-US" dirty="0"/>
          </a:p>
        </p:txBody>
      </p:sp>
    </p:spTree>
    <p:extLst>
      <p:ext uri="{BB962C8B-B14F-4D97-AF65-F5344CB8AC3E}">
        <p14:creationId xmlns:p14="http://schemas.microsoft.com/office/powerpoint/2010/main" val="35557722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15985765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3719965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a:noFill/>
          <a:ln w="12700">
            <a:solidFill>
              <a:prstClr val="black"/>
            </a:solidFill>
          </a:ln>
        </p:spPr>
      </p:sp>
      <p:sp>
        <p:nvSpPr>
          <p:cNvPr id="3" name="Notes Placeholder 2"/>
          <p:cNvSpPr>
            <a:spLocks noGrp="1"/>
          </p:cNvSpPr>
          <p:nvPr>
            <p:ph type="body" idx="1"/>
          </p:nvPr>
        </p:nvSpPr>
        <p:spPr>
          <a:xfrm>
            <a:off x="686421" y="4424721"/>
            <a:ext cx="5485158" cy="4190921"/>
          </a:xfrm>
          <a:prstGeom prst="rect">
            <a:avLst/>
          </a:prstGeom>
        </p:spPr>
        <p:txBody>
          <a:bodyPr/>
          <a:lstStyle/>
          <a:p>
            <a:endParaRPr lang="en-US" dirty="0"/>
          </a:p>
        </p:txBody>
      </p:sp>
    </p:spTree>
    <p:extLst>
      <p:ext uri="{BB962C8B-B14F-4D97-AF65-F5344CB8AC3E}">
        <p14:creationId xmlns:p14="http://schemas.microsoft.com/office/powerpoint/2010/main" val="4132892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1725" y="698500"/>
            <a:ext cx="4654550" cy="3492500"/>
          </a:xfrm>
          <a:prstGeom prst="rect">
            <a:avLst/>
          </a:prstGeom>
          <a:noFill/>
          <a:ln w="12700">
            <a:solidFill>
              <a:prstClr val="black"/>
            </a:solidFill>
          </a:ln>
        </p:spPr>
      </p:sp>
      <p:sp>
        <p:nvSpPr>
          <p:cNvPr id="3" name="Notes Placeholder 2"/>
          <p:cNvSpPr>
            <a:spLocks noGrp="1"/>
          </p:cNvSpPr>
          <p:nvPr>
            <p:ph type="body" idx="1"/>
          </p:nvPr>
        </p:nvSpPr>
        <p:spPr>
          <a:xfrm>
            <a:off x="686421" y="4424721"/>
            <a:ext cx="5485158" cy="4190921"/>
          </a:xfrm>
          <a:prstGeom prst="rect">
            <a:avLst/>
          </a:prstGeom>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894729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9039832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xfrm>
            <a:off x="1174750" y="722313"/>
            <a:ext cx="4806950" cy="3606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33794" name="Notes Placeholder 2"/>
          <p:cNvSpPr>
            <a:spLocks noGrp="1"/>
          </p:cNvSpPr>
          <p:nvPr>
            <p:ph type="body" idx="1"/>
          </p:nvPr>
        </p:nvSpPr>
        <p:spPr bwMode="auto">
          <a:xfrm>
            <a:off x="715929" y="4569456"/>
            <a:ext cx="5724318" cy="432770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988875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7736794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996" tIns="45997" rIns="91996" bIns="45997"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dirty="0"/>
          </a:p>
        </p:txBody>
      </p:sp>
      <p:sp>
        <p:nvSpPr>
          <p:cNvPr id="38916" name="Slide Number Placeholder 3"/>
          <p:cNvSpPr txBox="1">
            <a:spLocks noGrp="1"/>
          </p:cNvSpPr>
          <p:nvPr/>
        </p:nvSpPr>
        <p:spPr bwMode="auto">
          <a:xfrm>
            <a:off x="3869480" y="8777063"/>
            <a:ext cx="2957434" cy="462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996" tIns="45997" rIns="91996" bIns="45997" anchor="b"/>
          <a:lstStyle>
            <a:lvl1pPr defTabSz="96678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400DB618-D2B6-466E-8265-FAE1404F8AE4}" type="slidenum">
              <a:rPr lang="en-US" altLang="en-US"/>
              <a:pPr algn="r" eaLnBrk="1" hangingPunct="1">
                <a:spcBef>
                  <a:spcPct val="0"/>
                </a:spcBef>
              </a:pPr>
              <a:t>47</a:t>
            </a:fld>
            <a:endParaRPr lang="en-US" altLang="en-US"/>
          </a:p>
        </p:txBody>
      </p:sp>
    </p:spTree>
    <p:extLst>
      <p:ext uri="{BB962C8B-B14F-4D97-AF65-F5344CB8AC3E}">
        <p14:creationId xmlns:p14="http://schemas.microsoft.com/office/powerpoint/2010/main" val="1069772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2B498A40-D38E-4D4D-A736-FB3FA4F160DD}" type="slidenum">
              <a:rPr lang="en-US" altLang="en-US" smtClean="0"/>
              <a:pPr>
                <a:defRPr/>
              </a:pPr>
              <a:t>48</a:t>
            </a:fld>
            <a:endParaRPr lang="en-US" altLang="en-US"/>
          </a:p>
        </p:txBody>
      </p:sp>
    </p:spTree>
    <p:extLst>
      <p:ext uri="{BB962C8B-B14F-4D97-AF65-F5344CB8AC3E}">
        <p14:creationId xmlns:p14="http://schemas.microsoft.com/office/powerpoint/2010/main" val="30206089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2B498A40-D38E-4D4D-A736-FB3FA4F160DD}" type="slidenum">
              <a:rPr lang="en-US" altLang="en-US" smtClean="0"/>
              <a:pPr>
                <a:defRPr/>
              </a:pPr>
              <a:t>49</a:t>
            </a:fld>
            <a:endParaRPr lang="en-US" altLang="en-US"/>
          </a:p>
        </p:txBody>
      </p:sp>
    </p:spTree>
    <p:extLst>
      <p:ext uri="{BB962C8B-B14F-4D97-AF65-F5344CB8AC3E}">
        <p14:creationId xmlns:p14="http://schemas.microsoft.com/office/powerpoint/2010/main" val="3965400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bwMode="auto">
          <a:xfrm>
            <a:off x="1139825" y="711200"/>
            <a:ext cx="4732338" cy="35496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Rectangle 3"/>
          <p:cNvSpPr>
            <a:spLocks noGrp="1"/>
          </p:cNvSpPr>
          <p:nvPr>
            <p:ph type="body" idx="1"/>
          </p:nvPr>
        </p:nvSpPr>
        <p:spPr bwMode="auto">
          <a:xfrm>
            <a:off x="701040" y="4497821"/>
            <a:ext cx="5608321" cy="426109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361" tIns="47180" rIns="94361" bIns="4718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113598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2755830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576" tIns="46287" rIns="92576" bIns="46287" numCol="1" anchor="t" anchorCtr="0" compatLnSpc="1">
            <a:prstTxWarp prst="textNoShape">
              <a:avLst/>
            </a:prstTxWarp>
          </a:bodyPr>
          <a:lstStyle/>
          <a:p>
            <a:pPr eaLnBrk="1" hangingPunct="1">
              <a:spcBef>
                <a:spcPct val="0"/>
              </a:spcBef>
            </a:pPr>
            <a:endParaRPr lang="en-US" altLang="en-US" dirty="0"/>
          </a:p>
        </p:txBody>
      </p:sp>
      <p:sp>
        <p:nvSpPr>
          <p:cNvPr id="38916" name="Slide Number Placeholder 3"/>
          <p:cNvSpPr txBox="1">
            <a:spLocks noGrp="1"/>
          </p:cNvSpPr>
          <p:nvPr/>
        </p:nvSpPr>
        <p:spPr bwMode="auto">
          <a:xfrm>
            <a:off x="3886200" y="8846554"/>
            <a:ext cx="2970213" cy="465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76" tIns="46287" rIns="92576" bIns="46287" anchor="b"/>
          <a:lstStyle>
            <a:lvl1pPr defTabSz="966788">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66788">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66788">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66788"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pPr>
            <a:fld id="{400DB618-D2B6-466E-8265-FAE1404F8AE4}" type="slidenum">
              <a:rPr lang="en-US" altLang="en-US"/>
              <a:pPr algn="r" eaLnBrk="1" hangingPunct="1">
                <a:spcBef>
                  <a:spcPct val="0"/>
                </a:spcBef>
              </a:pPr>
              <a:t>51</a:t>
            </a:fld>
            <a:endParaRPr lang="en-US" altLang="en-US"/>
          </a:p>
        </p:txBody>
      </p:sp>
    </p:spTree>
    <p:extLst>
      <p:ext uri="{BB962C8B-B14F-4D97-AF65-F5344CB8AC3E}">
        <p14:creationId xmlns:p14="http://schemas.microsoft.com/office/powerpoint/2010/main" val="23107757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38986995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endParaRPr lang="en-US" dirty="0"/>
          </a:p>
        </p:txBody>
      </p:sp>
    </p:spTree>
    <p:extLst>
      <p:ext uri="{BB962C8B-B14F-4D97-AF65-F5344CB8AC3E}">
        <p14:creationId xmlns:p14="http://schemas.microsoft.com/office/powerpoint/2010/main" val="2882554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endParaRPr lang="en-US" dirty="0"/>
          </a:p>
        </p:txBody>
      </p:sp>
    </p:spTree>
    <p:extLst>
      <p:ext uri="{BB962C8B-B14F-4D97-AF65-F5344CB8AC3E}">
        <p14:creationId xmlns:p14="http://schemas.microsoft.com/office/powerpoint/2010/main" val="327535341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5800" y="4481513"/>
            <a:ext cx="5486400" cy="3668712"/>
          </a:xfrm>
          <a:prstGeom prst="rect">
            <a:avLst/>
          </a:prstGeom>
        </p:spPr>
        <p:txBody>
          <a:bodyPr/>
          <a:lstStyle/>
          <a:p>
            <a:endParaRPr lang="en-US" dirty="0"/>
          </a:p>
        </p:txBody>
      </p:sp>
    </p:spTree>
    <p:extLst>
      <p:ext uri="{BB962C8B-B14F-4D97-AF65-F5344CB8AC3E}">
        <p14:creationId xmlns:p14="http://schemas.microsoft.com/office/powerpoint/2010/main" val="40337781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65250" y="1181100"/>
            <a:ext cx="4254500" cy="3190875"/>
          </a:xfrm>
          <a:prstGeom prst="rect">
            <a:avLst/>
          </a:prstGeom>
          <a:noFill/>
          <a:ln w="12700">
            <a:solidFill>
              <a:prstClr val="black"/>
            </a:solidFill>
          </a:ln>
        </p:spPr>
      </p:sp>
      <p:sp>
        <p:nvSpPr>
          <p:cNvPr id="3" name="Notes Placeholder 2"/>
          <p:cNvSpPr>
            <a:spLocks noGrp="1"/>
          </p:cNvSpPr>
          <p:nvPr>
            <p:ph type="body" idx="1"/>
          </p:nvPr>
        </p:nvSpPr>
        <p:spPr>
          <a:xfrm>
            <a:off x="698805" y="4551402"/>
            <a:ext cx="5587394" cy="3722736"/>
          </a:xfrm>
          <a:prstGeom prst="rect">
            <a:avLst/>
          </a:prstGeom>
        </p:spPr>
        <p:txBody>
          <a:bodyPr lIns="89044" tIns="44522" rIns="89044" bIns="44522"/>
          <a:lstStyle/>
          <a:p>
            <a:endParaRPr lang="en-US" dirty="0"/>
          </a:p>
        </p:txBody>
      </p:sp>
    </p:spTree>
    <p:extLst>
      <p:ext uri="{BB962C8B-B14F-4D97-AF65-F5344CB8AC3E}">
        <p14:creationId xmlns:p14="http://schemas.microsoft.com/office/powerpoint/2010/main" val="15556457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B498A40-D38E-4D4D-A736-FB3FA4F160DD}" type="slidenum">
              <a:rPr lang="en-US" altLang="en-US" smtClean="0"/>
              <a:pPr>
                <a:defRPr/>
              </a:pPr>
              <a:t>57</a:t>
            </a:fld>
            <a:endParaRPr lang="en-US" altLang="en-US"/>
          </a:p>
        </p:txBody>
      </p:sp>
    </p:spTree>
    <p:extLst>
      <p:ext uri="{BB962C8B-B14F-4D97-AF65-F5344CB8AC3E}">
        <p14:creationId xmlns:p14="http://schemas.microsoft.com/office/powerpoint/2010/main" val="8215044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957536" y="8981415"/>
            <a:ext cx="3025885" cy="473132"/>
          </a:xfrm>
          <a:prstGeom prst="rect">
            <a:avLst/>
          </a:prstGeom>
          <a:ln/>
        </p:spPr>
        <p:txBody>
          <a:bodyPr lIns="92367" tIns="46182" rIns="92367" bIns="46182"/>
          <a:lstStyle/>
          <a:p>
            <a:fld id="{E23A2E84-2451-456E-ADA5-D46AF4EAEE9E}" type="slidenum">
              <a:rPr lang="en-US" altLang="en-US"/>
              <a:pPr/>
              <a:t>58</a:t>
            </a:fld>
            <a:endParaRPr lang="en-US" altLang="en-US"/>
          </a:p>
        </p:txBody>
      </p:sp>
      <p:sp>
        <p:nvSpPr>
          <p:cNvPr id="500738" name="Rectangle 2"/>
          <p:cNvSpPr>
            <a:spLocks noGrp="1" noRot="1" noChangeAspect="1" noChangeArrowheads="1" noTextEdit="1"/>
          </p:cNvSpPr>
          <p:nvPr>
            <p:ph type="sldImg"/>
          </p:nvPr>
        </p:nvSpPr>
        <p:spPr>
          <a:xfrm>
            <a:off x="1128713" y="708025"/>
            <a:ext cx="4725987" cy="3546475"/>
          </a:xfrm>
          <a:prstGeom prst="rect">
            <a:avLst/>
          </a:prstGeom>
          <a:ln/>
        </p:spPr>
      </p:sp>
      <p:sp>
        <p:nvSpPr>
          <p:cNvPr id="500739" name="Rectangle 3"/>
          <p:cNvSpPr>
            <a:spLocks noGrp="1" noChangeArrowheads="1"/>
          </p:cNvSpPr>
          <p:nvPr>
            <p:ph type="body" idx="1"/>
          </p:nvPr>
        </p:nvSpPr>
        <p:spPr>
          <a:xfrm>
            <a:off x="699135" y="4492323"/>
            <a:ext cx="5586735" cy="4254948"/>
          </a:xfrm>
          <a:prstGeom prst="rect">
            <a:avLst/>
          </a:prstGeom>
        </p:spPr>
        <p:txBody>
          <a:bodyPr lIns="92367" tIns="46182" rIns="92367" bIns="46182"/>
          <a:lstStyle/>
          <a:p>
            <a:endParaRPr lang="en-US" altLang="en-US" dirty="0"/>
          </a:p>
        </p:txBody>
      </p:sp>
    </p:spTree>
    <p:extLst>
      <p:ext uri="{BB962C8B-B14F-4D97-AF65-F5344CB8AC3E}">
        <p14:creationId xmlns:p14="http://schemas.microsoft.com/office/powerpoint/2010/main" val="31900547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3500" y="1163638"/>
            <a:ext cx="4191000" cy="3143250"/>
          </a:xfrm>
          <a:prstGeom prst="rect">
            <a:avLst/>
          </a:prstGeom>
          <a:noFill/>
          <a:ln w="12700">
            <a:solidFill>
              <a:prstClr val="black"/>
            </a:solidFill>
          </a:ln>
        </p:spPr>
      </p:sp>
      <p:sp>
        <p:nvSpPr>
          <p:cNvPr id="3" name="Notes Placeholder 2"/>
          <p:cNvSpPr>
            <a:spLocks noGrp="1"/>
          </p:cNvSpPr>
          <p:nvPr>
            <p:ph type="body" idx="1"/>
          </p:nvPr>
        </p:nvSpPr>
        <p:spPr>
          <a:xfrm>
            <a:off x="686421" y="4481979"/>
            <a:ext cx="5485158" cy="3667652"/>
          </a:xfrm>
          <a:prstGeom prst="rect">
            <a:avLst/>
          </a:prstGeom>
        </p:spPr>
        <p:txBody>
          <a:bodyPr/>
          <a:lstStyle/>
          <a:p>
            <a:endParaRPr lang="en-US" dirty="0"/>
          </a:p>
        </p:txBody>
      </p:sp>
    </p:spTree>
    <p:extLst>
      <p:ext uri="{BB962C8B-B14F-4D97-AF65-F5344CB8AC3E}">
        <p14:creationId xmlns:p14="http://schemas.microsoft.com/office/powerpoint/2010/main" val="3851470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xmlns="" id="{AEA9C039-848C-4FCF-96C8-D4CD9B2E5B09}"/>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xmlns="" id="{C3DF854A-4281-4DE5-B138-310E3B6AC6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8912457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0080">
              <a:defRPr/>
            </a:pPr>
            <a:endParaRPr lang="en-US" dirty="0"/>
          </a:p>
        </p:txBody>
      </p:sp>
      <p:sp>
        <p:nvSpPr>
          <p:cNvPr id="4" name="Slide Number Placeholder 3"/>
          <p:cNvSpPr>
            <a:spLocks noGrp="1"/>
          </p:cNvSpPr>
          <p:nvPr>
            <p:ph type="sldNum" sz="quarter" idx="10"/>
          </p:nvPr>
        </p:nvSpPr>
        <p:spPr/>
        <p:txBody>
          <a:bodyPr/>
          <a:lstStyle/>
          <a:p>
            <a:pPr>
              <a:defRPr/>
            </a:pPr>
            <a:fld id="{2B498A40-D38E-4D4D-A736-FB3FA4F160DD}" type="slidenum">
              <a:rPr lang="en-US" altLang="en-US" smtClean="0"/>
              <a:pPr>
                <a:defRPr/>
              </a:pPr>
              <a:t>7</a:t>
            </a:fld>
            <a:endParaRPr lang="en-US" altLang="en-US"/>
          </a:p>
        </p:txBody>
      </p:sp>
    </p:spTree>
    <p:extLst>
      <p:ext uri="{BB962C8B-B14F-4D97-AF65-F5344CB8AC3E}">
        <p14:creationId xmlns:p14="http://schemas.microsoft.com/office/powerpoint/2010/main" val="46407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530" indent="-172530">
              <a:buFontTx/>
              <a:buChar char="-"/>
            </a:pPr>
            <a:endParaRPr lang="en-US" dirty="0"/>
          </a:p>
        </p:txBody>
      </p:sp>
      <p:sp>
        <p:nvSpPr>
          <p:cNvPr id="4" name="Slide Number Placeholder 3"/>
          <p:cNvSpPr>
            <a:spLocks noGrp="1"/>
          </p:cNvSpPr>
          <p:nvPr>
            <p:ph type="sldNum" sz="quarter" idx="10"/>
          </p:nvPr>
        </p:nvSpPr>
        <p:spPr/>
        <p:txBody>
          <a:bodyPr/>
          <a:lstStyle/>
          <a:p>
            <a:pPr>
              <a:defRPr/>
            </a:pPr>
            <a:fld id="{2B498A40-D38E-4D4D-A736-FB3FA4F160DD}" type="slidenum">
              <a:rPr lang="en-US" altLang="en-US" smtClean="0"/>
              <a:pPr>
                <a:defRPr/>
              </a:pPr>
              <a:t>8</a:t>
            </a:fld>
            <a:endParaRPr lang="en-US" altLang="en-US"/>
          </a:p>
        </p:txBody>
      </p:sp>
    </p:spTree>
    <p:extLst>
      <p:ext uri="{BB962C8B-B14F-4D97-AF65-F5344CB8AC3E}">
        <p14:creationId xmlns:p14="http://schemas.microsoft.com/office/powerpoint/2010/main" val="4178813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4068597" y="9288575"/>
            <a:ext cx="3110801" cy="489311"/>
          </a:xfrm>
          <a:prstGeom prst="rect">
            <a:avLst/>
          </a:prstGeom>
          <a:ln/>
        </p:spPr>
        <p:txBody>
          <a:bodyPr lIns="95889" tIns="47944" rIns="95889" bIns="47944"/>
          <a:lstStyle/>
          <a:p>
            <a:fld id="{E23A2E84-2451-456E-ADA5-D46AF4EAEE9E}" type="slidenum">
              <a:rPr lang="en-US" altLang="en-US"/>
              <a:pPr/>
              <a:t>9</a:t>
            </a:fld>
            <a:endParaRPr lang="en-US" altLang="en-US"/>
          </a:p>
        </p:txBody>
      </p:sp>
      <p:sp>
        <p:nvSpPr>
          <p:cNvPr id="500738" name="Rectangle 2"/>
          <p:cNvSpPr>
            <a:spLocks noGrp="1" noRot="1" noChangeAspect="1" noChangeArrowheads="1" noTextEdit="1"/>
          </p:cNvSpPr>
          <p:nvPr>
            <p:ph type="sldImg"/>
          </p:nvPr>
        </p:nvSpPr>
        <p:spPr>
          <a:xfrm>
            <a:off x="1147763" y="733425"/>
            <a:ext cx="4884737" cy="3665538"/>
          </a:xfrm>
          <a:prstGeom prst="rect">
            <a:avLst/>
          </a:prstGeom>
          <a:ln/>
        </p:spPr>
      </p:sp>
      <p:sp>
        <p:nvSpPr>
          <p:cNvPr id="500739" name="Rectangle 3"/>
          <p:cNvSpPr>
            <a:spLocks noGrp="1" noChangeArrowheads="1"/>
          </p:cNvSpPr>
          <p:nvPr>
            <p:ph type="body" idx="1"/>
          </p:nvPr>
        </p:nvSpPr>
        <p:spPr>
          <a:xfrm>
            <a:off x="718754" y="4645959"/>
            <a:ext cx="5743517" cy="4400468"/>
          </a:xfrm>
          <a:prstGeom prst="rect">
            <a:avLst/>
          </a:prstGeom>
        </p:spPr>
        <p:txBody>
          <a:bodyPr lIns="95889" tIns="47944" rIns="95889" bIns="47944"/>
          <a:lstStyle/>
          <a:p>
            <a:endParaRPr lang="en-US" altLang="en-US" dirty="0"/>
          </a:p>
        </p:txBody>
      </p:sp>
    </p:spTree>
    <p:extLst>
      <p:ext uri="{BB962C8B-B14F-4D97-AF65-F5344CB8AC3E}">
        <p14:creationId xmlns:p14="http://schemas.microsoft.com/office/powerpoint/2010/main" val="3558707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tags" Target="../tags/tag3.xml"/><Relationship Id="rId2"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tags" Target="../tags/tag4.xml"/><Relationship Id="rId2"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tags" Target="../tags/tag5.xml"/><Relationship Id="rId2"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tags" Target="../tags/tag6.xml"/><Relationship Id="rId2"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tags" Target="../tags/tag9.xml"/><Relationship Id="rId2"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tags" Target="../tags/tag13.xml"/><Relationship Id="rId2"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tags" Target="../tags/tag15.xml"/><Relationship Id="rId2"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tags" Target="../tags/tag17.xml"/><Relationship Id="rId2"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tags" Target="../tags/tag18.xml"/><Relationship Id="rId2"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tags" Target="../tags/tag19.xml"/><Relationship Id="rId2"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1" Type="http://schemas.openxmlformats.org/officeDocument/2006/relationships/tags" Target="../tags/tag20.xml"/><Relationship Id="rId2"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tags" Target="../tags/tag21.xml"/><Relationship Id="rId2"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xmlns="" id="{D13B06D5-7A09-4B47-96E0-00298AF49DAB}"/>
              </a:ext>
            </a:extLst>
          </p:cNvPr>
          <p:cNvPicPr>
            <a:picLocks noChangeAspect="1"/>
          </p:cNvPicPr>
          <p:nvPr userDrawn="1"/>
        </p:nvPicPr>
        <p:blipFill>
          <a:blip r:embed="rId2"/>
          <a:stretch>
            <a:fillRect/>
          </a:stretch>
        </p:blipFill>
        <p:spPr>
          <a:xfrm>
            <a:off x="0" y="0"/>
            <a:ext cx="9144000" cy="6857999"/>
          </a:xfrm>
          <a:prstGeom prst="rect">
            <a:avLst/>
          </a:prstGeom>
        </p:spPr>
      </p:pic>
      <p:sp>
        <p:nvSpPr>
          <p:cNvPr id="1031170" name="Rectangle 2"/>
          <p:cNvSpPr>
            <a:spLocks noGrp="1" noChangeArrowheads="1"/>
          </p:cNvSpPr>
          <p:nvPr>
            <p:ph type="ctrTitle"/>
          </p:nvPr>
        </p:nvSpPr>
        <p:spPr>
          <a:xfrm>
            <a:off x="1071563" y="2339975"/>
            <a:ext cx="7315200" cy="1470025"/>
          </a:xfrm>
        </p:spPr>
        <p:txBody>
          <a:bodyPr/>
          <a:lstStyle>
            <a:lvl1pPr>
              <a:defRPr/>
            </a:lvl1pPr>
          </a:lstStyle>
          <a:p>
            <a:r>
              <a:rPr lang="en-US"/>
              <a:t>Click to edit Master title style</a:t>
            </a:r>
          </a:p>
        </p:txBody>
      </p:sp>
      <p:sp>
        <p:nvSpPr>
          <p:cNvPr id="1031171" name="Rectangle 3"/>
          <p:cNvSpPr>
            <a:spLocks noGrp="1" noChangeArrowheads="1"/>
          </p:cNvSpPr>
          <p:nvPr>
            <p:ph type="subTitle" idx="1"/>
          </p:nvPr>
        </p:nvSpPr>
        <p:spPr>
          <a:xfrm>
            <a:off x="1527175" y="3886200"/>
            <a:ext cx="6400800" cy="1752600"/>
          </a:xfrm>
        </p:spPr>
        <p:txBody>
          <a:bodyPr/>
          <a:lstStyle>
            <a:lvl1pPr marL="0" indent="0" algn="ctr">
              <a:buFontTx/>
              <a:buNone/>
              <a:defRPr/>
            </a:lvl1pPr>
          </a:lstStyle>
          <a:p>
            <a:r>
              <a:rPr lang="en-US"/>
              <a:t>Click to edit Master subtitle style</a:t>
            </a:r>
          </a:p>
        </p:txBody>
      </p:sp>
      <p:pic>
        <p:nvPicPr>
          <p:cNvPr id="7" name="Picture 6"/>
          <p:cNvPicPr>
            <a:picLocks noChangeAspect="1"/>
          </p:cNvPicPr>
          <p:nvPr userDrawn="1"/>
        </p:nvPicPr>
        <p:blipFill>
          <a:blip r:embed="rId3"/>
          <a:stretch>
            <a:fillRect/>
          </a:stretch>
        </p:blipFill>
        <p:spPr>
          <a:xfrm rot="16200000">
            <a:off x="-403205" y="1470007"/>
            <a:ext cx="2738116" cy="1017303"/>
          </a:xfrm>
          <a:prstGeom prst="rect">
            <a:avLst/>
          </a:prstGeom>
        </p:spPr>
      </p:pic>
      <p:pic>
        <p:nvPicPr>
          <p:cNvPr id="15" name="Picture 14">
            <a:extLst>
              <a:ext uri="{FF2B5EF4-FFF2-40B4-BE49-F238E27FC236}">
                <a16:creationId xmlns:a16="http://schemas.microsoft.com/office/drawing/2014/main" xmlns="" id="{4E3F556B-FFA6-42A7-BDF2-433AB7A43F8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080" y="6091601"/>
            <a:ext cx="2277320" cy="616809"/>
          </a:xfrm>
          <a:prstGeom prst="rect">
            <a:avLst/>
          </a:prstGeom>
        </p:spPr>
      </p:pic>
      <p:pic>
        <p:nvPicPr>
          <p:cNvPr id="8" name="Picture 7">
            <a:extLst>
              <a:ext uri="{FF2B5EF4-FFF2-40B4-BE49-F238E27FC236}">
                <a16:creationId xmlns:a16="http://schemas.microsoft.com/office/drawing/2014/main" xmlns="" id="{E6712653-4649-4B9E-9BE1-FC5E1873B8E9}"/>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8225"/>
          <a:stretch/>
        </p:blipFill>
        <p:spPr>
          <a:xfrm>
            <a:off x="4495800" y="585760"/>
            <a:ext cx="4342192" cy="1168456"/>
          </a:xfrm>
          <a:prstGeom prst="rect">
            <a:avLst/>
          </a:prstGeom>
        </p:spPr>
      </p:pic>
    </p:spTree>
    <p:extLst>
      <p:ext uri="{BB962C8B-B14F-4D97-AF65-F5344CB8AC3E}">
        <p14:creationId xmlns:p14="http://schemas.microsoft.com/office/powerpoint/2010/main" val="3237625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482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91300" y="533400"/>
            <a:ext cx="1943100" cy="5334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533400"/>
            <a:ext cx="5676900" cy="5334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6478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533400"/>
            <a:ext cx="7772400" cy="762000"/>
          </a:xfrm>
        </p:spPr>
        <p:txBody>
          <a:bodyPr/>
          <a:lstStyle/>
          <a:p>
            <a:r>
              <a:rPr lang="en-US"/>
              <a:t>Click to edit Master title style</a:t>
            </a:r>
          </a:p>
        </p:txBody>
      </p:sp>
      <p:sp>
        <p:nvSpPr>
          <p:cNvPr id="3" name="Text Placeholder 2"/>
          <p:cNvSpPr>
            <a:spLocks noGrp="1"/>
          </p:cNvSpPr>
          <p:nvPr>
            <p:ph type="body" sz="half" idx="1"/>
          </p:nvPr>
        </p:nvSpPr>
        <p:spPr>
          <a:xfrm>
            <a:off x="762000" y="16764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764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4703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3"/>
            <a:ext cx="9144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138831" y="1233377"/>
            <a:ext cx="8866339"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p:cNvCxnSpPr/>
          <p:nvPr userDrawn="1"/>
        </p:nvCxnSpPr>
        <p:spPr>
          <a:xfrm>
            <a:off x="0" y="1073888"/>
            <a:ext cx="9144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2595372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3"/>
            <a:ext cx="9144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128805" y="1233377"/>
            <a:ext cx="4283708"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21"/>
          </p:nvPr>
        </p:nvSpPr>
        <p:spPr>
          <a:xfrm>
            <a:off x="4529471" y="1233378"/>
            <a:ext cx="4476271" cy="5072173"/>
          </a:xfrm>
          <a:prstGeom prst="rect">
            <a:avLst/>
          </a:prstGeom>
        </p:spPr>
        <p:txBody>
          <a:bodyPr/>
          <a:lstStyle>
            <a:lvl1pPr>
              <a:defRPr>
                <a:ln>
                  <a:noFill/>
                </a:ln>
                <a:solidFill>
                  <a:srgbClr val="50A5AB"/>
                </a:solidFill>
              </a:defRPr>
            </a:lvl1pPr>
          </a:lstStyle>
          <a:p>
            <a:endParaRPr lang="en-US"/>
          </a:p>
        </p:txBody>
      </p:sp>
      <p:cxnSp>
        <p:nvCxnSpPr>
          <p:cNvPr id="6" name="Straight Connector 5"/>
          <p:cNvCxnSpPr/>
          <p:nvPr userDrawn="1"/>
        </p:nvCxnSpPr>
        <p:spPr>
          <a:xfrm>
            <a:off x="0" y="1073888"/>
            <a:ext cx="9144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1407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3"/>
            <a:ext cx="9144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4720856" y="1233377"/>
            <a:ext cx="4284885"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21"/>
          </p:nvPr>
        </p:nvSpPr>
        <p:spPr>
          <a:xfrm>
            <a:off x="128805" y="1233378"/>
            <a:ext cx="4476271" cy="5072173"/>
          </a:xfrm>
          <a:prstGeom prst="rect">
            <a:avLst/>
          </a:prstGeom>
        </p:spPr>
        <p:txBody>
          <a:bodyPr/>
          <a:lstStyle>
            <a:lvl1pPr>
              <a:defRPr>
                <a:ln>
                  <a:noFill/>
                </a:ln>
                <a:solidFill>
                  <a:srgbClr val="50A5AB"/>
                </a:solidFill>
              </a:defRPr>
            </a:lvl1pPr>
          </a:lstStyle>
          <a:p>
            <a:endParaRPr lang="en-US"/>
          </a:p>
        </p:txBody>
      </p:sp>
      <p:cxnSp>
        <p:nvCxnSpPr>
          <p:cNvPr id="5" name="Straight Connector 4"/>
          <p:cNvCxnSpPr/>
          <p:nvPr userDrawn="1"/>
        </p:nvCxnSpPr>
        <p:spPr>
          <a:xfrm>
            <a:off x="0" y="1073888"/>
            <a:ext cx="9144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18210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6254" y="2"/>
            <a:ext cx="9403773" cy="6464594"/>
          </a:xfrm>
          <a:prstGeom prst="rect">
            <a:avLst/>
          </a:prstGeom>
        </p:spPr>
      </p:pic>
      <p:sp>
        <p:nvSpPr>
          <p:cNvPr id="8" name="Text Placeholder 3"/>
          <p:cNvSpPr>
            <a:spLocks noGrp="1"/>
          </p:cNvSpPr>
          <p:nvPr>
            <p:ph type="body" sz="quarter" idx="10"/>
          </p:nvPr>
        </p:nvSpPr>
        <p:spPr>
          <a:xfrm>
            <a:off x="0" y="3"/>
            <a:ext cx="9144000" cy="1073887"/>
          </a:xfrm>
          <a:prstGeom prst="rect">
            <a:avLst/>
          </a:prstGeom>
        </p:spPr>
        <p:txBody>
          <a:bodyPr anchor="ctr"/>
          <a:lstStyle>
            <a:lvl1pPr marL="0" indent="0" algn="l">
              <a:buNone/>
              <a:defRPr sz="3000" b="1">
                <a:solidFill>
                  <a:srgbClr val="008C99"/>
                </a:solidFill>
                <a:latin typeface="Gill Sans MT" panose="020B0502020104020203" pitchFamily="34" charset="0"/>
              </a:defRPr>
            </a:lvl1pPr>
          </a:lstStyle>
          <a:p>
            <a:pPr lvl="0"/>
            <a:r>
              <a:rPr lang="en-US" dirty="0"/>
              <a:t>Edit Master text styles</a:t>
            </a:r>
          </a:p>
        </p:txBody>
      </p:sp>
      <p:sp>
        <p:nvSpPr>
          <p:cNvPr id="9" name="Text Placeholder 5"/>
          <p:cNvSpPr>
            <a:spLocks noGrp="1"/>
          </p:cNvSpPr>
          <p:nvPr>
            <p:ph type="body" sz="quarter" idx="16"/>
          </p:nvPr>
        </p:nvSpPr>
        <p:spPr>
          <a:xfrm>
            <a:off x="128338" y="1197463"/>
            <a:ext cx="3454832" cy="446653"/>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dirty="0"/>
              <a:t>Edit Master text styles</a:t>
            </a:r>
          </a:p>
        </p:txBody>
      </p:sp>
      <p:sp>
        <p:nvSpPr>
          <p:cNvPr id="10" name="Text Placeholder 5"/>
          <p:cNvSpPr>
            <a:spLocks noGrp="1"/>
          </p:cNvSpPr>
          <p:nvPr>
            <p:ph type="body" sz="quarter" idx="19"/>
          </p:nvPr>
        </p:nvSpPr>
        <p:spPr>
          <a:xfrm>
            <a:off x="5550942" y="1197463"/>
            <a:ext cx="3454832" cy="446653"/>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dirty="0"/>
              <a:t>Edit Master text styles</a:t>
            </a:r>
          </a:p>
        </p:txBody>
      </p:sp>
      <p:sp>
        <p:nvSpPr>
          <p:cNvPr id="11" name="Text Placeholder 3"/>
          <p:cNvSpPr>
            <a:spLocks noGrp="1"/>
          </p:cNvSpPr>
          <p:nvPr>
            <p:ph type="body" sz="quarter" idx="20"/>
          </p:nvPr>
        </p:nvSpPr>
        <p:spPr>
          <a:xfrm>
            <a:off x="128806" y="1767688"/>
            <a:ext cx="3454400" cy="4452360"/>
          </a:xfrm>
          <a:prstGeom prst="rect">
            <a:avLst/>
          </a:prstGeom>
        </p:spPr>
        <p:txBody>
          <a:bodyPr/>
          <a:lstStyle>
            <a:lvl1pPr marL="171450" indent="-171450">
              <a:buFontTx/>
              <a:buBlip>
                <a:blip r:embed="rId4"/>
              </a:buBlip>
              <a:defRPr>
                <a:solidFill>
                  <a:srgbClr val="50A5AB"/>
                </a:solidFill>
              </a:defRPr>
            </a:lvl1pPr>
            <a:lvl2pPr marL="514350" indent="-171450">
              <a:buFontTx/>
              <a:buBlip>
                <a:blip r:embed="rId5"/>
              </a:buBlip>
              <a:defRPr>
                <a:solidFill>
                  <a:srgbClr val="50A5AB"/>
                </a:solidFill>
              </a:defRPr>
            </a:lvl2pPr>
            <a:lvl3pPr marL="857250" indent="-171450">
              <a:buFontTx/>
              <a:buBlip>
                <a:blip r:embed="rId6"/>
              </a:buBlip>
              <a:defRPr>
                <a:solidFill>
                  <a:srgbClr val="50A5AB"/>
                </a:solidFill>
              </a:defRPr>
            </a:lvl3pPr>
            <a:lvl4pPr marL="1200150" indent="-171450">
              <a:buFontTx/>
              <a:buBlip>
                <a:blip r:embed="rId7"/>
              </a:buBlip>
              <a:defRPr>
                <a:solidFill>
                  <a:srgbClr val="50A5AB"/>
                </a:solidFill>
              </a:defRPr>
            </a:lvl4pPr>
            <a:lvl5pPr marL="1543050" indent="-171450">
              <a:buFontTx/>
              <a:buBlip>
                <a:blip r:embed="rId4"/>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p:cNvSpPr>
            <a:spLocks noGrp="1"/>
          </p:cNvSpPr>
          <p:nvPr>
            <p:ph type="body" sz="quarter" idx="21"/>
          </p:nvPr>
        </p:nvSpPr>
        <p:spPr>
          <a:xfrm>
            <a:off x="5550942" y="1767688"/>
            <a:ext cx="3454400" cy="4452360"/>
          </a:xfrm>
          <a:prstGeom prst="rect">
            <a:avLst/>
          </a:prstGeom>
        </p:spPr>
        <p:txBody>
          <a:bodyPr/>
          <a:lstStyle>
            <a:lvl1pPr marL="171450" indent="-171450">
              <a:buFontTx/>
              <a:buBlip>
                <a:blip r:embed="rId4"/>
              </a:buBlip>
              <a:defRPr>
                <a:solidFill>
                  <a:srgbClr val="50A5AB"/>
                </a:solidFill>
              </a:defRPr>
            </a:lvl1pPr>
            <a:lvl2pPr marL="514350" indent="-171450">
              <a:buFontTx/>
              <a:buBlip>
                <a:blip r:embed="rId5"/>
              </a:buBlip>
              <a:defRPr>
                <a:solidFill>
                  <a:srgbClr val="50A5AB"/>
                </a:solidFill>
              </a:defRPr>
            </a:lvl2pPr>
            <a:lvl3pPr marL="857250" indent="-171450">
              <a:buFontTx/>
              <a:buBlip>
                <a:blip r:embed="rId6"/>
              </a:buBlip>
              <a:defRPr>
                <a:solidFill>
                  <a:srgbClr val="50A5AB"/>
                </a:solidFill>
              </a:defRPr>
            </a:lvl3pPr>
            <a:lvl4pPr marL="1200150" indent="-171450">
              <a:buFontTx/>
              <a:buBlip>
                <a:blip r:embed="rId7"/>
              </a:buBlip>
              <a:defRPr>
                <a:solidFill>
                  <a:srgbClr val="50A5AB"/>
                </a:solidFill>
              </a:defRPr>
            </a:lvl4pPr>
            <a:lvl5pPr marL="1543050" indent="-171450">
              <a:buFontTx/>
              <a:buBlip>
                <a:blip r:embed="rId4"/>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1" y="1073888"/>
            <a:ext cx="5241851"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942877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0">
    <p:spTree>
      <p:nvGrpSpPr>
        <p:cNvPr id="1" name=""/>
        <p:cNvGrpSpPr/>
        <p:nvPr/>
      </p:nvGrpSpPr>
      <p:grpSpPr>
        <a:xfrm>
          <a:off x="0" y="0"/>
          <a:ext cx="0" cy="0"/>
          <a:chOff x="0" y="0"/>
          <a:chExt cx="0" cy="0"/>
        </a:xfrm>
      </p:grpSpPr>
      <p:sp>
        <p:nvSpPr>
          <p:cNvPr id="10" name="AutoShape 3"/>
          <p:cNvSpPr>
            <a:spLocks noChangeAspect="1" noChangeArrowheads="1" noTextEdit="1"/>
          </p:cNvSpPr>
          <p:nvPr userDrawn="1"/>
        </p:nvSpPr>
        <p:spPr bwMode="auto">
          <a:xfrm>
            <a:off x="721219" y="3232499"/>
            <a:ext cx="7187887" cy="259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 name="Freeform 5"/>
          <p:cNvSpPr>
            <a:spLocks/>
          </p:cNvSpPr>
          <p:nvPr userDrawn="1"/>
        </p:nvSpPr>
        <p:spPr bwMode="auto">
          <a:xfrm>
            <a:off x="2675641" y="3232596"/>
            <a:ext cx="1748304" cy="2594380"/>
          </a:xfrm>
          <a:custGeom>
            <a:avLst/>
            <a:gdLst>
              <a:gd name="T0" fmla="*/ 0 w 1401"/>
              <a:gd name="T1" fmla="*/ 0 h 2079"/>
              <a:gd name="T2" fmla="*/ 0 w 1401"/>
              <a:gd name="T3" fmla="*/ 1677 h 2079"/>
              <a:gd name="T4" fmla="*/ 702 w 1401"/>
              <a:gd name="T5" fmla="*/ 2079 h 2079"/>
              <a:gd name="T6" fmla="*/ 1401 w 1401"/>
              <a:gd name="T7" fmla="*/ 1677 h 2079"/>
              <a:gd name="T8" fmla="*/ 1401 w 1401"/>
              <a:gd name="T9" fmla="*/ 0 h 2079"/>
              <a:gd name="T10" fmla="*/ 0 w 1401"/>
              <a:gd name="T11" fmla="*/ 0 h 2079"/>
            </a:gdLst>
            <a:ahLst/>
            <a:cxnLst>
              <a:cxn ang="0">
                <a:pos x="T0" y="T1"/>
              </a:cxn>
              <a:cxn ang="0">
                <a:pos x="T2" y="T3"/>
              </a:cxn>
              <a:cxn ang="0">
                <a:pos x="T4" y="T5"/>
              </a:cxn>
              <a:cxn ang="0">
                <a:pos x="T6" y="T7"/>
              </a:cxn>
              <a:cxn ang="0">
                <a:pos x="T8" y="T9"/>
              </a:cxn>
              <a:cxn ang="0">
                <a:pos x="T10" y="T11"/>
              </a:cxn>
            </a:cxnLst>
            <a:rect l="0" t="0" r="r" b="b"/>
            <a:pathLst>
              <a:path w="1401" h="2079">
                <a:moveTo>
                  <a:pt x="0" y="0"/>
                </a:moveTo>
                <a:lnTo>
                  <a:pt x="0" y="1677"/>
                </a:lnTo>
                <a:lnTo>
                  <a:pt x="702" y="2079"/>
                </a:lnTo>
                <a:lnTo>
                  <a:pt x="1401" y="1677"/>
                </a:lnTo>
                <a:lnTo>
                  <a:pt x="1401"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p>
        </p:txBody>
      </p:sp>
      <p:sp>
        <p:nvSpPr>
          <p:cNvPr id="12" name="Freeform 6"/>
          <p:cNvSpPr>
            <a:spLocks/>
          </p:cNvSpPr>
          <p:nvPr userDrawn="1"/>
        </p:nvSpPr>
        <p:spPr bwMode="auto">
          <a:xfrm>
            <a:off x="6588524" y="3232596"/>
            <a:ext cx="1748304" cy="2594380"/>
          </a:xfrm>
          <a:custGeom>
            <a:avLst/>
            <a:gdLst>
              <a:gd name="T0" fmla="*/ 0 w 1401"/>
              <a:gd name="T1" fmla="*/ 0 h 2079"/>
              <a:gd name="T2" fmla="*/ 0 w 1401"/>
              <a:gd name="T3" fmla="*/ 1677 h 2079"/>
              <a:gd name="T4" fmla="*/ 700 w 1401"/>
              <a:gd name="T5" fmla="*/ 2079 h 2079"/>
              <a:gd name="T6" fmla="*/ 1401 w 1401"/>
              <a:gd name="T7" fmla="*/ 1677 h 2079"/>
              <a:gd name="T8" fmla="*/ 1401 w 1401"/>
              <a:gd name="T9" fmla="*/ 0 h 2079"/>
              <a:gd name="T10" fmla="*/ 0 w 1401"/>
              <a:gd name="T11" fmla="*/ 0 h 2079"/>
            </a:gdLst>
            <a:ahLst/>
            <a:cxnLst>
              <a:cxn ang="0">
                <a:pos x="T0" y="T1"/>
              </a:cxn>
              <a:cxn ang="0">
                <a:pos x="T2" y="T3"/>
              </a:cxn>
              <a:cxn ang="0">
                <a:pos x="T4" y="T5"/>
              </a:cxn>
              <a:cxn ang="0">
                <a:pos x="T6" y="T7"/>
              </a:cxn>
              <a:cxn ang="0">
                <a:pos x="T8" y="T9"/>
              </a:cxn>
              <a:cxn ang="0">
                <a:pos x="T10" y="T11"/>
              </a:cxn>
            </a:cxnLst>
            <a:rect l="0" t="0" r="r" b="b"/>
            <a:pathLst>
              <a:path w="1401" h="2079">
                <a:moveTo>
                  <a:pt x="0" y="0"/>
                </a:moveTo>
                <a:lnTo>
                  <a:pt x="0" y="1677"/>
                </a:lnTo>
                <a:lnTo>
                  <a:pt x="700" y="2079"/>
                </a:lnTo>
                <a:lnTo>
                  <a:pt x="1401" y="1677"/>
                </a:lnTo>
                <a:lnTo>
                  <a:pt x="1401"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p>
        </p:txBody>
      </p:sp>
      <p:sp>
        <p:nvSpPr>
          <p:cNvPr id="13" name="Freeform 7"/>
          <p:cNvSpPr>
            <a:spLocks/>
          </p:cNvSpPr>
          <p:nvPr userDrawn="1"/>
        </p:nvSpPr>
        <p:spPr bwMode="auto">
          <a:xfrm>
            <a:off x="4632756" y="3232596"/>
            <a:ext cx="1749552" cy="2594380"/>
          </a:xfrm>
          <a:custGeom>
            <a:avLst/>
            <a:gdLst>
              <a:gd name="T0" fmla="*/ 0 w 1402"/>
              <a:gd name="T1" fmla="*/ 0 h 2079"/>
              <a:gd name="T2" fmla="*/ 0 w 1402"/>
              <a:gd name="T3" fmla="*/ 1677 h 2079"/>
              <a:gd name="T4" fmla="*/ 700 w 1402"/>
              <a:gd name="T5" fmla="*/ 2079 h 2079"/>
              <a:gd name="T6" fmla="*/ 1402 w 1402"/>
              <a:gd name="T7" fmla="*/ 1677 h 2079"/>
              <a:gd name="T8" fmla="*/ 1402 w 1402"/>
              <a:gd name="T9" fmla="*/ 0 h 2079"/>
              <a:gd name="T10" fmla="*/ 0 w 1402"/>
              <a:gd name="T11" fmla="*/ 0 h 2079"/>
            </a:gdLst>
            <a:ahLst/>
            <a:cxnLst>
              <a:cxn ang="0">
                <a:pos x="T0" y="T1"/>
              </a:cxn>
              <a:cxn ang="0">
                <a:pos x="T2" y="T3"/>
              </a:cxn>
              <a:cxn ang="0">
                <a:pos x="T4" y="T5"/>
              </a:cxn>
              <a:cxn ang="0">
                <a:pos x="T6" y="T7"/>
              </a:cxn>
              <a:cxn ang="0">
                <a:pos x="T8" y="T9"/>
              </a:cxn>
              <a:cxn ang="0">
                <a:pos x="T10" y="T11"/>
              </a:cxn>
            </a:cxnLst>
            <a:rect l="0" t="0" r="r" b="b"/>
            <a:pathLst>
              <a:path w="1402" h="2079">
                <a:moveTo>
                  <a:pt x="0" y="0"/>
                </a:moveTo>
                <a:lnTo>
                  <a:pt x="0" y="1677"/>
                </a:lnTo>
                <a:lnTo>
                  <a:pt x="700" y="2079"/>
                </a:lnTo>
                <a:lnTo>
                  <a:pt x="1402" y="1677"/>
                </a:lnTo>
                <a:lnTo>
                  <a:pt x="1402"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p>
        </p:txBody>
      </p:sp>
      <p:sp>
        <p:nvSpPr>
          <p:cNvPr id="14" name="Freeform 8"/>
          <p:cNvSpPr>
            <a:spLocks/>
          </p:cNvSpPr>
          <p:nvPr userDrawn="1"/>
        </p:nvSpPr>
        <p:spPr bwMode="auto">
          <a:xfrm>
            <a:off x="721218" y="3232596"/>
            <a:ext cx="1748304" cy="2594380"/>
          </a:xfrm>
          <a:custGeom>
            <a:avLst/>
            <a:gdLst>
              <a:gd name="T0" fmla="*/ 0 w 1401"/>
              <a:gd name="T1" fmla="*/ 0 h 2079"/>
              <a:gd name="T2" fmla="*/ 0 w 1401"/>
              <a:gd name="T3" fmla="*/ 1677 h 2079"/>
              <a:gd name="T4" fmla="*/ 701 w 1401"/>
              <a:gd name="T5" fmla="*/ 2079 h 2079"/>
              <a:gd name="T6" fmla="*/ 1401 w 1401"/>
              <a:gd name="T7" fmla="*/ 1677 h 2079"/>
              <a:gd name="T8" fmla="*/ 1401 w 1401"/>
              <a:gd name="T9" fmla="*/ 0 h 2079"/>
              <a:gd name="T10" fmla="*/ 0 w 1401"/>
              <a:gd name="T11" fmla="*/ 0 h 2079"/>
            </a:gdLst>
            <a:ahLst/>
            <a:cxnLst>
              <a:cxn ang="0">
                <a:pos x="T0" y="T1"/>
              </a:cxn>
              <a:cxn ang="0">
                <a:pos x="T2" y="T3"/>
              </a:cxn>
              <a:cxn ang="0">
                <a:pos x="T4" y="T5"/>
              </a:cxn>
              <a:cxn ang="0">
                <a:pos x="T6" y="T7"/>
              </a:cxn>
              <a:cxn ang="0">
                <a:pos x="T8" y="T9"/>
              </a:cxn>
              <a:cxn ang="0">
                <a:pos x="T10" y="T11"/>
              </a:cxn>
            </a:cxnLst>
            <a:rect l="0" t="0" r="r" b="b"/>
            <a:pathLst>
              <a:path w="1401" h="2079">
                <a:moveTo>
                  <a:pt x="0" y="0"/>
                </a:moveTo>
                <a:lnTo>
                  <a:pt x="0" y="1677"/>
                </a:lnTo>
                <a:lnTo>
                  <a:pt x="701" y="2079"/>
                </a:lnTo>
                <a:lnTo>
                  <a:pt x="1401" y="1677"/>
                </a:lnTo>
                <a:lnTo>
                  <a:pt x="1401"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p>
        </p:txBody>
      </p:sp>
      <p:sp>
        <p:nvSpPr>
          <p:cNvPr id="15" name="Text Placeholder 3"/>
          <p:cNvSpPr>
            <a:spLocks noGrp="1"/>
          </p:cNvSpPr>
          <p:nvPr>
            <p:ph type="body" sz="quarter" idx="10"/>
          </p:nvPr>
        </p:nvSpPr>
        <p:spPr>
          <a:xfrm>
            <a:off x="347731" y="395397"/>
            <a:ext cx="5647523"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16" name="Text Placeholder 5"/>
          <p:cNvSpPr>
            <a:spLocks noGrp="1"/>
          </p:cNvSpPr>
          <p:nvPr>
            <p:ph type="body" sz="quarter" idx="21"/>
          </p:nvPr>
        </p:nvSpPr>
        <p:spPr>
          <a:xfrm>
            <a:off x="721219" y="3231154"/>
            <a:ext cx="1745612" cy="406049"/>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17" name="Text Placeholder 5"/>
          <p:cNvSpPr>
            <a:spLocks noGrp="1"/>
          </p:cNvSpPr>
          <p:nvPr>
            <p:ph type="body" sz="quarter" idx="22"/>
          </p:nvPr>
        </p:nvSpPr>
        <p:spPr>
          <a:xfrm>
            <a:off x="721218" y="3637203"/>
            <a:ext cx="1751930" cy="2188429"/>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26" name="Text Placeholder 5"/>
          <p:cNvSpPr>
            <a:spLocks noGrp="1"/>
          </p:cNvSpPr>
          <p:nvPr>
            <p:ph type="body" sz="quarter" idx="23"/>
          </p:nvPr>
        </p:nvSpPr>
        <p:spPr>
          <a:xfrm>
            <a:off x="2702052" y="3231154"/>
            <a:ext cx="1745612" cy="406049"/>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7" name="Text Placeholder 5"/>
          <p:cNvSpPr>
            <a:spLocks noGrp="1"/>
          </p:cNvSpPr>
          <p:nvPr>
            <p:ph type="body" sz="quarter" idx="24"/>
          </p:nvPr>
        </p:nvSpPr>
        <p:spPr>
          <a:xfrm>
            <a:off x="2702050" y="3637203"/>
            <a:ext cx="1751930" cy="2188429"/>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28" name="Text Placeholder 5"/>
          <p:cNvSpPr>
            <a:spLocks noGrp="1"/>
          </p:cNvSpPr>
          <p:nvPr>
            <p:ph type="body" sz="quarter" idx="25"/>
          </p:nvPr>
        </p:nvSpPr>
        <p:spPr>
          <a:xfrm>
            <a:off x="4633538" y="3231154"/>
            <a:ext cx="1745612" cy="406049"/>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9" name="Text Placeholder 5"/>
          <p:cNvSpPr>
            <a:spLocks noGrp="1"/>
          </p:cNvSpPr>
          <p:nvPr>
            <p:ph type="body" sz="quarter" idx="26"/>
          </p:nvPr>
        </p:nvSpPr>
        <p:spPr>
          <a:xfrm>
            <a:off x="4633537" y="3637203"/>
            <a:ext cx="1751930" cy="2188429"/>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30" name="Text Placeholder 5"/>
          <p:cNvSpPr>
            <a:spLocks noGrp="1"/>
          </p:cNvSpPr>
          <p:nvPr>
            <p:ph type="body" sz="quarter" idx="27"/>
          </p:nvPr>
        </p:nvSpPr>
        <p:spPr>
          <a:xfrm>
            <a:off x="6561085" y="3231154"/>
            <a:ext cx="1745612" cy="406049"/>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31" name="Text Placeholder 5"/>
          <p:cNvSpPr>
            <a:spLocks noGrp="1"/>
          </p:cNvSpPr>
          <p:nvPr>
            <p:ph type="body" sz="quarter" idx="28"/>
          </p:nvPr>
        </p:nvSpPr>
        <p:spPr>
          <a:xfrm>
            <a:off x="6561084" y="3637203"/>
            <a:ext cx="1751930" cy="2188429"/>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33" name="Text Placeholder 5"/>
          <p:cNvSpPr>
            <a:spLocks noGrp="1"/>
          </p:cNvSpPr>
          <p:nvPr>
            <p:ph type="body" sz="quarter" idx="30"/>
          </p:nvPr>
        </p:nvSpPr>
        <p:spPr>
          <a:xfrm>
            <a:off x="721217" y="1378040"/>
            <a:ext cx="7615611" cy="1674254"/>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4142077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1">
    <p:spTree>
      <p:nvGrpSpPr>
        <p:cNvPr id="1" name=""/>
        <p:cNvGrpSpPr/>
        <p:nvPr/>
      </p:nvGrpSpPr>
      <p:grpSpPr>
        <a:xfrm>
          <a:off x="0" y="0"/>
          <a:ext cx="0" cy="0"/>
          <a:chOff x="0" y="0"/>
          <a:chExt cx="0" cy="0"/>
        </a:xfrm>
      </p:grpSpPr>
      <p:cxnSp>
        <p:nvCxnSpPr>
          <p:cNvPr id="19" name="Straight Connector 18"/>
          <p:cNvCxnSpPr/>
          <p:nvPr userDrawn="1"/>
        </p:nvCxnSpPr>
        <p:spPr>
          <a:xfrm>
            <a:off x="930276" y="2137795"/>
            <a:ext cx="8213725" cy="0"/>
          </a:xfrm>
          <a:prstGeom prst="line">
            <a:avLst/>
          </a:prstGeom>
          <a:ln w="28575">
            <a:solidFill>
              <a:srgbClr val="1C344D"/>
            </a:solidFill>
          </a:ln>
        </p:spPr>
        <p:style>
          <a:lnRef idx="1">
            <a:schemeClr val="dk1"/>
          </a:lnRef>
          <a:fillRef idx="0">
            <a:schemeClr val="dk1"/>
          </a:fillRef>
          <a:effectRef idx="0">
            <a:schemeClr val="dk1"/>
          </a:effectRef>
          <a:fontRef idx="minor">
            <a:schemeClr val="tx1"/>
          </a:fontRef>
        </p:style>
      </p:cxnSp>
      <p:sp>
        <p:nvSpPr>
          <p:cNvPr id="20" name="Text Placeholder 3"/>
          <p:cNvSpPr>
            <a:spLocks noGrp="1"/>
          </p:cNvSpPr>
          <p:nvPr>
            <p:ph type="body" sz="quarter" idx="10"/>
          </p:nvPr>
        </p:nvSpPr>
        <p:spPr>
          <a:xfrm>
            <a:off x="347731" y="395397"/>
            <a:ext cx="5647523"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21" name="Text Placeholder 5"/>
          <p:cNvSpPr>
            <a:spLocks noGrp="1"/>
          </p:cNvSpPr>
          <p:nvPr>
            <p:ph type="body" sz="quarter" idx="21"/>
          </p:nvPr>
        </p:nvSpPr>
        <p:spPr>
          <a:xfrm>
            <a:off x="487185" y="3104935"/>
            <a:ext cx="1985963"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2" name="Text Placeholder 5"/>
          <p:cNvSpPr>
            <a:spLocks noGrp="1"/>
          </p:cNvSpPr>
          <p:nvPr>
            <p:ph type="body" sz="quarter" idx="22"/>
          </p:nvPr>
        </p:nvSpPr>
        <p:spPr>
          <a:xfrm>
            <a:off x="487185" y="3510985"/>
            <a:ext cx="1985963"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3" name="Text Placeholder 5"/>
          <p:cNvSpPr>
            <a:spLocks noGrp="1"/>
          </p:cNvSpPr>
          <p:nvPr>
            <p:ph type="body" sz="quarter" idx="23"/>
          </p:nvPr>
        </p:nvSpPr>
        <p:spPr>
          <a:xfrm>
            <a:off x="2545657" y="3104935"/>
            <a:ext cx="1985963"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4" name="Text Placeholder 5"/>
          <p:cNvSpPr>
            <a:spLocks noGrp="1"/>
          </p:cNvSpPr>
          <p:nvPr>
            <p:ph type="body" sz="quarter" idx="24"/>
          </p:nvPr>
        </p:nvSpPr>
        <p:spPr>
          <a:xfrm>
            <a:off x="2545657" y="3510985"/>
            <a:ext cx="1985963"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5" name="Text Placeholder 5"/>
          <p:cNvSpPr>
            <a:spLocks noGrp="1"/>
          </p:cNvSpPr>
          <p:nvPr>
            <p:ph type="body" sz="quarter" idx="25"/>
          </p:nvPr>
        </p:nvSpPr>
        <p:spPr>
          <a:xfrm>
            <a:off x="4604129" y="3104935"/>
            <a:ext cx="1985963"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6" name="Text Placeholder 5"/>
          <p:cNvSpPr>
            <a:spLocks noGrp="1"/>
          </p:cNvSpPr>
          <p:nvPr>
            <p:ph type="body" sz="quarter" idx="26"/>
          </p:nvPr>
        </p:nvSpPr>
        <p:spPr>
          <a:xfrm>
            <a:off x="4604129" y="3510985"/>
            <a:ext cx="1985963"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7" name="Text Placeholder 5"/>
          <p:cNvSpPr>
            <a:spLocks noGrp="1"/>
          </p:cNvSpPr>
          <p:nvPr>
            <p:ph type="body" sz="quarter" idx="27"/>
          </p:nvPr>
        </p:nvSpPr>
        <p:spPr>
          <a:xfrm>
            <a:off x="6662601" y="3104935"/>
            <a:ext cx="1985963"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8" name="Text Placeholder 5"/>
          <p:cNvSpPr>
            <a:spLocks noGrp="1"/>
          </p:cNvSpPr>
          <p:nvPr>
            <p:ph type="body" sz="quarter" idx="28"/>
          </p:nvPr>
        </p:nvSpPr>
        <p:spPr>
          <a:xfrm>
            <a:off x="6662601" y="3510985"/>
            <a:ext cx="1985963"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4457354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3">
    <p:spTree>
      <p:nvGrpSpPr>
        <p:cNvPr id="1" name=""/>
        <p:cNvGrpSpPr/>
        <p:nvPr/>
      </p:nvGrpSpPr>
      <p:grpSpPr>
        <a:xfrm>
          <a:off x="0" y="0"/>
          <a:ext cx="0" cy="0"/>
          <a:chOff x="0" y="0"/>
          <a:chExt cx="0" cy="0"/>
        </a:xfrm>
      </p:grpSpPr>
      <p:cxnSp>
        <p:nvCxnSpPr>
          <p:cNvPr id="19" name="Straight Connector 18"/>
          <p:cNvCxnSpPr/>
          <p:nvPr userDrawn="1"/>
        </p:nvCxnSpPr>
        <p:spPr>
          <a:xfrm>
            <a:off x="1" y="2137795"/>
            <a:ext cx="8213725" cy="0"/>
          </a:xfrm>
          <a:prstGeom prst="line">
            <a:avLst/>
          </a:prstGeom>
          <a:ln w="28575">
            <a:solidFill>
              <a:srgbClr val="1C344D"/>
            </a:solidFill>
          </a:ln>
        </p:spPr>
        <p:style>
          <a:lnRef idx="1">
            <a:schemeClr val="dk1"/>
          </a:lnRef>
          <a:fillRef idx="0">
            <a:schemeClr val="dk1"/>
          </a:fillRef>
          <a:effectRef idx="0">
            <a:schemeClr val="dk1"/>
          </a:effectRef>
          <a:fontRef idx="minor">
            <a:schemeClr val="tx1"/>
          </a:fontRef>
        </p:style>
      </p:cxnSp>
      <p:sp>
        <p:nvSpPr>
          <p:cNvPr id="7" name="Text Placeholder 3"/>
          <p:cNvSpPr>
            <a:spLocks noGrp="1"/>
          </p:cNvSpPr>
          <p:nvPr>
            <p:ph type="body" sz="quarter" idx="10"/>
          </p:nvPr>
        </p:nvSpPr>
        <p:spPr>
          <a:xfrm>
            <a:off x="347731" y="395397"/>
            <a:ext cx="5647523"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8" name="Text Placeholder 5"/>
          <p:cNvSpPr>
            <a:spLocks noGrp="1"/>
          </p:cNvSpPr>
          <p:nvPr>
            <p:ph type="body" sz="quarter" idx="21"/>
          </p:nvPr>
        </p:nvSpPr>
        <p:spPr>
          <a:xfrm>
            <a:off x="487185" y="3104935"/>
            <a:ext cx="1985963"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10" name="Text Placeholder 5"/>
          <p:cNvSpPr>
            <a:spLocks noGrp="1"/>
          </p:cNvSpPr>
          <p:nvPr>
            <p:ph type="body" sz="quarter" idx="22"/>
          </p:nvPr>
        </p:nvSpPr>
        <p:spPr>
          <a:xfrm>
            <a:off x="487185" y="3510985"/>
            <a:ext cx="1985963"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1" name="Text Placeholder 5"/>
          <p:cNvSpPr>
            <a:spLocks noGrp="1"/>
          </p:cNvSpPr>
          <p:nvPr>
            <p:ph type="body" sz="quarter" idx="23"/>
          </p:nvPr>
        </p:nvSpPr>
        <p:spPr>
          <a:xfrm>
            <a:off x="2545657" y="3104935"/>
            <a:ext cx="1985963"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12" name="Text Placeholder 5"/>
          <p:cNvSpPr>
            <a:spLocks noGrp="1"/>
          </p:cNvSpPr>
          <p:nvPr>
            <p:ph type="body" sz="quarter" idx="24"/>
          </p:nvPr>
        </p:nvSpPr>
        <p:spPr>
          <a:xfrm>
            <a:off x="2545657" y="3510985"/>
            <a:ext cx="1985963"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3" name="Text Placeholder 5"/>
          <p:cNvSpPr>
            <a:spLocks noGrp="1"/>
          </p:cNvSpPr>
          <p:nvPr>
            <p:ph type="body" sz="quarter" idx="25"/>
          </p:nvPr>
        </p:nvSpPr>
        <p:spPr>
          <a:xfrm>
            <a:off x="4604129" y="3104935"/>
            <a:ext cx="1985963"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14" name="Text Placeholder 5"/>
          <p:cNvSpPr>
            <a:spLocks noGrp="1"/>
          </p:cNvSpPr>
          <p:nvPr>
            <p:ph type="body" sz="quarter" idx="26"/>
          </p:nvPr>
        </p:nvSpPr>
        <p:spPr>
          <a:xfrm>
            <a:off x="4604129" y="3510985"/>
            <a:ext cx="1985963"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8" name="Text Placeholder 5"/>
          <p:cNvSpPr>
            <a:spLocks noGrp="1"/>
          </p:cNvSpPr>
          <p:nvPr>
            <p:ph type="body" sz="quarter" idx="27"/>
          </p:nvPr>
        </p:nvSpPr>
        <p:spPr>
          <a:xfrm>
            <a:off x="6662601" y="3104935"/>
            <a:ext cx="1985963"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20" name="Text Placeholder 5"/>
          <p:cNvSpPr>
            <a:spLocks noGrp="1"/>
          </p:cNvSpPr>
          <p:nvPr>
            <p:ph type="body" sz="quarter" idx="28"/>
          </p:nvPr>
        </p:nvSpPr>
        <p:spPr>
          <a:xfrm>
            <a:off x="6662601" y="3510985"/>
            <a:ext cx="1985963" cy="1548115"/>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655614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0023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4">
    <p:spTree>
      <p:nvGrpSpPr>
        <p:cNvPr id="1" name=""/>
        <p:cNvGrpSpPr/>
        <p:nvPr/>
      </p:nvGrpSpPr>
      <p:grpSpPr>
        <a:xfrm>
          <a:off x="0" y="0"/>
          <a:ext cx="0" cy="0"/>
          <a:chOff x="0" y="0"/>
          <a:chExt cx="0" cy="0"/>
        </a:xfrm>
      </p:grpSpPr>
      <p:sp>
        <p:nvSpPr>
          <p:cNvPr id="8" name="Freeform 7"/>
          <p:cNvSpPr>
            <a:spLocks/>
          </p:cNvSpPr>
          <p:nvPr userDrawn="1"/>
        </p:nvSpPr>
        <p:spPr bwMode="auto">
          <a:xfrm>
            <a:off x="3675063" y="1616075"/>
            <a:ext cx="1982788" cy="2935288"/>
          </a:xfrm>
          <a:custGeom>
            <a:avLst/>
            <a:gdLst>
              <a:gd name="T0" fmla="*/ 0 w 1249"/>
              <a:gd name="T1" fmla="*/ 0 h 1849"/>
              <a:gd name="T2" fmla="*/ 0 w 1249"/>
              <a:gd name="T3" fmla="*/ 1492 h 1849"/>
              <a:gd name="T4" fmla="*/ 625 w 1249"/>
              <a:gd name="T5" fmla="*/ 1849 h 1849"/>
              <a:gd name="T6" fmla="*/ 1249 w 1249"/>
              <a:gd name="T7" fmla="*/ 1492 h 1849"/>
              <a:gd name="T8" fmla="*/ 1249 w 1249"/>
              <a:gd name="T9" fmla="*/ 0 h 1849"/>
              <a:gd name="T10" fmla="*/ 0 w 1249"/>
              <a:gd name="T11" fmla="*/ 0 h 1849"/>
              <a:gd name="T12" fmla="*/ 0 w 1249"/>
              <a:gd name="T13" fmla="*/ 0 h 1849"/>
              <a:gd name="T14" fmla="*/ 0 w 1249"/>
              <a:gd name="T15" fmla="*/ 0 h 18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9" h="1849">
                <a:moveTo>
                  <a:pt x="0" y="0"/>
                </a:moveTo>
                <a:lnTo>
                  <a:pt x="0" y="1492"/>
                </a:lnTo>
                <a:lnTo>
                  <a:pt x="625" y="1849"/>
                </a:lnTo>
                <a:lnTo>
                  <a:pt x="1249" y="1492"/>
                </a:lnTo>
                <a:lnTo>
                  <a:pt x="1249" y="0"/>
                </a:lnTo>
                <a:lnTo>
                  <a:pt x="0" y="0"/>
                </a:lnTo>
                <a:lnTo>
                  <a:pt x="0"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p>
        </p:txBody>
      </p:sp>
      <p:sp>
        <p:nvSpPr>
          <p:cNvPr id="9" name="Freeform 8"/>
          <p:cNvSpPr>
            <a:spLocks/>
          </p:cNvSpPr>
          <p:nvPr userDrawn="1"/>
        </p:nvSpPr>
        <p:spPr bwMode="auto">
          <a:xfrm>
            <a:off x="4070351" y="3863975"/>
            <a:ext cx="1193800" cy="1373188"/>
          </a:xfrm>
          <a:custGeom>
            <a:avLst/>
            <a:gdLst>
              <a:gd name="T0" fmla="*/ 376 w 752"/>
              <a:gd name="T1" fmla="*/ 0 h 865"/>
              <a:gd name="T2" fmla="*/ 0 w 752"/>
              <a:gd name="T3" fmla="*/ 217 h 865"/>
              <a:gd name="T4" fmla="*/ 0 w 752"/>
              <a:gd name="T5" fmla="*/ 648 h 865"/>
              <a:gd name="T6" fmla="*/ 376 w 752"/>
              <a:gd name="T7" fmla="*/ 865 h 865"/>
              <a:gd name="T8" fmla="*/ 752 w 752"/>
              <a:gd name="T9" fmla="*/ 648 h 865"/>
              <a:gd name="T10" fmla="*/ 752 w 752"/>
              <a:gd name="T11" fmla="*/ 217 h 865"/>
              <a:gd name="T12" fmla="*/ 376 w 752"/>
              <a:gd name="T13" fmla="*/ 0 h 865"/>
            </a:gdLst>
            <a:ahLst/>
            <a:cxnLst>
              <a:cxn ang="0">
                <a:pos x="T0" y="T1"/>
              </a:cxn>
              <a:cxn ang="0">
                <a:pos x="T2" y="T3"/>
              </a:cxn>
              <a:cxn ang="0">
                <a:pos x="T4" y="T5"/>
              </a:cxn>
              <a:cxn ang="0">
                <a:pos x="T6" y="T7"/>
              </a:cxn>
              <a:cxn ang="0">
                <a:pos x="T8" y="T9"/>
              </a:cxn>
              <a:cxn ang="0">
                <a:pos x="T10" y="T11"/>
              </a:cxn>
              <a:cxn ang="0">
                <a:pos x="T12" y="T13"/>
              </a:cxn>
            </a:cxnLst>
            <a:rect l="0" t="0" r="r" b="b"/>
            <a:pathLst>
              <a:path w="752" h="865">
                <a:moveTo>
                  <a:pt x="376" y="0"/>
                </a:moveTo>
                <a:lnTo>
                  <a:pt x="0" y="217"/>
                </a:lnTo>
                <a:lnTo>
                  <a:pt x="0" y="648"/>
                </a:lnTo>
                <a:lnTo>
                  <a:pt x="376" y="865"/>
                </a:lnTo>
                <a:lnTo>
                  <a:pt x="752" y="648"/>
                </a:lnTo>
                <a:lnTo>
                  <a:pt x="752" y="217"/>
                </a:lnTo>
                <a:lnTo>
                  <a:pt x="376" y="0"/>
                </a:lnTo>
                <a:close/>
              </a:path>
            </a:pathLst>
          </a:custGeom>
          <a:solidFill>
            <a:srgbClr val="EDEDED"/>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 name="Freeform 9"/>
          <p:cNvSpPr>
            <a:spLocks/>
          </p:cNvSpPr>
          <p:nvPr userDrawn="1"/>
        </p:nvSpPr>
        <p:spPr bwMode="auto">
          <a:xfrm>
            <a:off x="1414464" y="1616075"/>
            <a:ext cx="1985963" cy="2935288"/>
          </a:xfrm>
          <a:custGeom>
            <a:avLst/>
            <a:gdLst>
              <a:gd name="T0" fmla="*/ 0 w 1251"/>
              <a:gd name="T1" fmla="*/ 0 h 1849"/>
              <a:gd name="T2" fmla="*/ 0 w 1251"/>
              <a:gd name="T3" fmla="*/ 1492 h 1849"/>
              <a:gd name="T4" fmla="*/ 626 w 1251"/>
              <a:gd name="T5" fmla="*/ 1849 h 1849"/>
              <a:gd name="T6" fmla="*/ 1251 w 1251"/>
              <a:gd name="T7" fmla="*/ 1492 h 1849"/>
              <a:gd name="T8" fmla="*/ 1251 w 1251"/>
              <a:gd name="T9" fmla="*/ 0 h 1849"/>
              <a:gd name="T10" fmla="*/ 0 w 1251"/>
              <a:gd name="T11" fmla="*/ 0 h 1849"/>
              <a:gd name="T12" fmla="*/ 0 w 1251"/>
              <a:gd name="T13" fmla="*/ 0 h 1849"/>
              <a:gd name="T14" fmla="*/ 0 w 1251"/>
              <a:gd name="T15" fmla="*/ 0 h 18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1" h="1849">
                <a:moveTo>
                  <a:pt x="0" y="0"/>
                </a:moveTo>
                <a:lnTo>
                  <a:pt x="0" y="1492"/>
                </a:lnTo>
                <a:lnTo>
                  <a:pt x="626" y="1849"/>
                </a:lnTo>
                <a:lnTo>
                  <a:pt x="1251" y="1492"/>
                </a:lnTo>
                <a:lnTo>
                  <a:pt x="1251" y="0"/>
                </a:lnTo>
                <a:lnTo>
                  <a:pt x="0" y="0"/>
                </a:lnTo>
                <a:lnTo>
                  <a:pt x="0"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p>
        </p:txBody>
      </p:sp>
      <p:sp>
        <p:nvSpPr>
          <p:cNvPr id="11" name="Freeform 10"/>
          <p:cNvSpPr>
            <a:spLocks/>
          </p:cNvSpPr>
          <p:nvPr userDrawn="1"/>
        </p:nvSpPr>
        <p:spPr bwMode="auto">
          <a:xfrm>
            <a:off x="1811339" y="3863975"/>
            <a:ext cx="1192213" cy="1373188"/>
          </a:xfrm>
          <a:custGeom>
            <a:avLst/>
            <a:gdLst>
              <a:gd name="T0" fmla="*/ 376 w 751"/>
              <a:gd name="T1" fmla="*/ 0 h 865"/>
              <a:gd name="T2" fmla="*/ 0 w 751"/>
              <a:gd name="T3" fmla="*/ 217 h 865"/>
              <a:gd name="T4" fmla="*/ 0 w 751"/>
              <a:gd name="T5" fmla="*/ 648 h 865"/>
              <a:gd name="T6" fmla="*/ 376 w 751"/>
              <a:gd name="T7" fmla="*/ 865 h 865"/>
              <a:gd name="T8" fmla="*/ 751 w 751"/>
              <a:gd name="T9" fmla="*/ 648 h 865"/>
              <a:gd name="T10" fmla="*/ 751 w 751"/>
              <a:gd name="T11" fmla="*/ 217 h 865"/>
              <a:gd name="T12" fmla="*/ 376 w 751"/>
              <a:gd name="T13" fmla="*/ 0 h 865"/>
            </a:gdLst>
            <a:ahLst/>
            <a:cxnLst>
              <a:cxn ang="0">
                <a:pos x="T0" y="T1"/>
              </a:cxn>
              <a:cxn ang="0">
                <a:pos x="T2" y="T3"/>
              </a:cxn>
              <a:cxn ang="0">
                <a:pos x="T4" y="T5"/>
              </a:cxn>
              <a:cxn ang="0">
                <a:pos x="T6" y="T7"/>
              </a:cxn>
              <a:cxn ang="0">
                <a:pos x="T8" y="T9"/>
              </a:cxn>
              <a:cxn ang="0">
                <a:pos x="T10" y="T11"/>
              </a:cxn>
              <a:cxn ang="0">
                <a:pos x="T12" y="T13"/>
              </a:cxn>
            </a:cxnLst>
            <a:rect l="0" t="0" r="r" b="b"/>
            <a:pathLst>
              <a:path w="751" h="865">
                <a:moveTo>
                  <a:pt x="376" y="0"/>
                </a:moveTo>
                <a:lnTo>
                  <a:pt x="0" y="217"/>
                </a:lnTo>
                <a:lnTo>
                  <a:pt x="0" y="648"/>
                </a:lnTo>
                <a:lnTo>
                  <a:pt x="376" y="865"/>
                </a:lnTo>
                <a:lnTo>
                  <a:pt x="751" y="648"/>
                </a:lnTo>
                <a:lnTo>
                  <a:pt x="751" y="217"/>
                </a:lnTo>
                <a:lnTo>
                  <a:pt x="376" y="0"/>
                </a:lnTo>
                <a:close/>
              </a:path>
            </a:pathLst>
          </a:custGeom>
          <a:solidFill>
            <a:srgbClr val="EDEDED"/>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 name="Freeform 11"/>
          <p:cNvSpPr>
            <a:spLocks/>
          </p:cNvSpPr>
          <p:nvPr userDrawn="1"/>
        </p:nvSpPr>
        <p:spPr bwMode="auto">
          <a:xfrm>
            <a:off x="5932489" y="1616075"/>
            <a:ext cx="1985963" cy="2935288"/>
          </a:xfrm>
          <a:custGeom>
            <a:avLst/>
            <a:gdLst>
              <a:gd name="T0" fmla="*/ 0 w 1251"/>
              <a:gd name="T1" fmla="*/ 0 h 1849"/>
              <a:gd name="T2" fmla="*/ 0 w 1251"/>
              <a:gd name="T3" fmla="*/ 1492 h 1849"/>
              <a:gd name="T4" fmla="*/ 626 w 1251"/>
              <a:gd name="T5" fmla="*/ 1849 h 1849"/>
              <a:gd name="T6" fmla="*/ 1251 w 1251"/>
              <a:gd name="T7" fmla="*/ 1492 h 1849"/>
              <a:gd name="T8" fmla="*/ 1251 w 1251"/>
              <a:gd name="T9" fmla="*/ 0 h 1849"/>
              <a:gd name="T10" fmla="*/ 0 w 1251"/>
              <a:gd name="T11" fmla="*/ 0 h 1849"/>
              <a:gd name="T12" fmla="*/ 0 w 1251"/>
              <a:gd name="T13" fmla="*/ 0 h 1849"/>
              <a:gd name="T14" fmla="*/ 0 w 1251"/>
              <a:gd name="T15" fmla="*/ 0 h 18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1" h="1849">
                <a:moveTo>
                  <a:pt x="0" y="0"/>
                </a:moveTo>
                <a:lnTo>
                  <a:pt x="0" y="1492"/>
                </a:lnTo>
                <a:lnTo>
                  <a:pt x="626" y="1849"/>
                </a:lnTo>
                <a:lnTo>
                  <a:pt x="1251" y="1492"/>
                </a:lnTo>
                <a:lnTo>
                  <a:pt x="1251" y="0"/>
                </a:lnTo>
                <a:lnTo>
                  <a:pt x="0" y="0"/>
                </a:lnTo>
                <a:lnTo>
                  <a:pt x="0" y="0"/>
                </a:lnTo>
                <a:lnTo>
                  <a:pt x="0" y="0"/>
                </a:lnTo>
                <a:close/>
              </a:path>
            </a:pathLst>
          </a:custGeom>
          <a:solidFill>
            <a:schemeClr val="bg1"/>
          </a:solidFill>
          <a:ln>
            <a:noFill/>
          </a:ln>
          <a:effectLst>
            <a:outerShdw blurRad="50800" dist="38100" dir="2700000" algn="tl" rotWithShape="0">
              <a:prstClr val="black">
                <a:alpha val="40000"/>
              </a:prstClr>
            </a:outerShdw>
          </a:effectLst>
        </p:spPr>
        <p:txBody>
          <a:bodyPr vert="horz" wrap="square" lIns="68580" tIns="34290" rIns="68580" bIns="34290" numCol="1" anchor="t" anchorCtr="0" compatLnSpc="1">
            <a:prstTxWarp prst="textNoShape">
              <a:avLst/>
            </a:prstTxWarp>
          </a:bodyPr>
          <a:lstStyle/>
          <a:p>
            <a:endParaRPr lang="en-US" sz="1350"/>
          </a:p>
        </p:txBody>
      </p:sp>
      <p:sp>
        <p:nvSpPr>
          <p:cNvPr id="13" name="Freeform 12"/>
          <p:cNvSpPr>
            <a:spLocks/>
          </p:cNvSpPr>
          <p:nvPr userDrawn="1"/>
        </p:nvSpPr>
        <p:spPr bwMode="auto">
          <a:xfrm>
            <a:off x="6330950" y="3863975"/>
            <a:ext cx="1190625" cy="1373188"/>
          </a:xfrm>
          <a:custGeom>
            <a:avLst/>
            <a:gdLst>
              <a:gd name="T0" fmla="*/ 375 w 750"/>
              <a:gd name="T1" fmla="*/ 0 h 865"/>
              <a:gd name="T2" fmla="*/ 0 w 750"/>
              <a:gd name="T3" fmla="*/ 217 h 865"/>
              <a:gd name="T4" fmla="*/ 0 w 750"/>
              <a:gd name="T5" fmla="*/ 648 h 865"/>
              <a:gd name="T6" fmla="*/ 375 w 750"/>
              <a:gd name="T7" fmla="*/ 865 h 865"/>
              <a:gd name="T8" fmla="*/ 750 w 750"/>
              <a:gd name="T9" fmla="*/ 648 h 865"/>
              <a:gd name="T10" fmla="*/ 750 w 750"/>
              <a:gd name="T11" fmla="*/ 217 h 865"/>
              <a:gd name="T12" fmla="*/ 375 w 750"/>
              <a:gd name="T13" fmla="*/ 0 h 865"/>
            </a:gdLst>
            <a:ahLst/>
            <a:cxnLst>
              <a:cxn ang="0">
                <a:pos x="T0" y="T1"/>
              </a:cxn>
              <a:cxn ang="0">
                <a:pos x="T2" y="T3"/>
              </a:cxn>
              <a:cxn ang="0">
                <a:pos x="T4" y="T5"/>
              </a:cxn>
              <a:cxn ang="0">
                <a:pos x="T6" y="T7"/>
              </a:cxn>
              <a:cxn ang="0">
                <a:pos x="T8" y="T9"/>
              </a:cxn>
              <a:cxn ang="0">
                <a:pos x="T10" y="T11"/>
              </a:cxn>
              <a:cxn ang="0">
                <a:pos x="T12" y="T13"/>
              </a:cxn>
            </a:cxnLst>
            <a:rect l="0" t="0" r="r" b="b"/>
            <a:pathLst>
              <a:path w="750" h="865">
                <a:moveTo>
                  <a:pt x="375" y="0"/>
                </a:moveTo>
                <a:lnTo>
                  <a:pt x="0" y="217"/>
                </a:lnTo>
                <a:lnTo>
                  <a:pt x="0" y="648"/>
                </a:lnTo>
                <a:lnTo>
                  <a:pt x="375" y="865"/>
                </a:lnTo>
                <a:lnTo>
                  <a:pt x="750" y="648"/>
                </a:lnTo>
                <a:lnTo>
                  <a:pt x="750" y="217"/>
                </a:lnTo>
                <a:lnTo>
                  <a:pt x="375" y="0"/>
                </a:lnTo>
                <a:close/>
              </a:path>
            </a:pathLst>
          </a:custGeom>
          <a:solidFill>
            <a:srgbClr val="EDEDED"/>
          </a:solidFill>
          <a:ln>
            <a:noFill/>
          </a:ln>
          <a:effectLst>
            <a:outerShdw blurRad="50800" dist="38100" dir="5400000" algn="t"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 name="Text Placeholder 3"/>
          <p:cNvSpPr>
            <a:spLocks noGrp="1"/>
          </p:cNvSpPr>
          <p:nvPr>
            <p:ph type="body" sz="quarter" idx="10"/>
          </p:nvPr>
        </p:nvSpPr>
        <p:spPr>
          <a:xfrm>
            <a:off x="347731" y="395397"/>
            <a:ext cx="5647523"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15" name="Text Placeholder 5"/>
          <p:cNvSpPr>
            <a:spLocks noGrp="1"/>
          </p:cNvSpPr>
          <p:nvPr>
            <p:ph type="body" sz="quarter" idx="21"/>
          </p:nvPr>
        </p:nvSpPr>
        <p:spPr>
          <a:xfrm>
            <a:off x="1414464" y="1616075"/>
            <a:ext cx="1985963"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16" name="Text Placeholder 5"/>
          <p:cNvSpPr>
            <a:spLocks noGrp="1"/>
          </p:cNvSpPr>
          <p:nvPr>
            <p:ph type="body" sz="quarter" idx="22"/>
          </p:nvPr>
        </p:nvSpPr>
        <p:spPr>
          <a:xfrm>
            <a:off x="1414464" y="2022125"/>
            <a:ext cx="1985963" cy="1548115"/>
          </a:xfrm>
          <a:prstGeom prst="rect">
            <a:avLst/>
          </a:prstGeom>
        </p:spPr>
        <p:txBody>
          <a:bodyPr/>
          <a:lstStyle>
            <a:lvl1pPr marL="0" indent="0" algn="l">
              <a:lnSpc>
                <a:spcPct val="100000"/>
              </a:lnSpc>
              <a:spcBef>
                <a:spcPts val="0"/>
              </a:spcBef>
              <a:buNone/>
              <a:defRPr sz="1500">
                <a:solidFill>
                  <a:srgbClr val="008C99"/>
                </a:solidFill>
                <a:latin typeface="Gill Sans MT" panose="020B0502020104020203" pitchFamily="34" charset="0"/>
              </a:defRPr>
            </a:lvl1pPr>
          </a:lstStyle>
          <a:p>
            <a:pPr lvl="0"/>
            <a:r>
              <a:rPr lang="en-US" dirty="0"/>
              <a:t>Edit Master text styles</a:t>
            </a:r>
          </a:p>
        </p:txBody>
      </p:sp>
      <p:sp>
        <p:nvSpPr>
          <p:cNvPr id="17" name="Text Placeholder 5"/>
          <p:cNvSpPr>
            <a:spLocks noGrp="1"/>
          </p:cNvSpPr>
          <p:nvPr>
            <p:ph type="body" sz="quarter" idx="23"/>
          </p:nvPr>
        </p:nvSpPr>
        <p:spPr>
          <a:xfrm>
            <a:off x="3671889" y="1616075"/>
            <a:ext cx="1985963"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18" name="Text Placeholder 5"/>
          <p:cNvSpPr>
            <a:spLocks noGrp="1"/>
          </p:cNvSpPr>
          <p:nvPr>
            <p:ph type="body" sz="quarter" idx="24"/>
          </p:nvPr>
        </p:nvSpPr>
        <p:spPr>
          <a:xfrm>
            <a:off x="3671889" y="2022125"/>
            <a:ext cx="1985963" cy="1548115"/>
          </a:xfrm>
          <a:prstGeom prst="rect">
            <a:avLst/>
          </a:prstGeom>
        </p:spPr>
        <p:txBody>
          <a:bodyPr/>
          <a:lstStyle>
            <a:lvl1pPr marL="0" indent="0" algn="l">
              <a:lnSpc>
                <a:spcPct val="100000"/>
              </a:lnSpc>
              <a:spcBef>
                <a:spcPts val="0"/>
              </a:spcBef>
              <a:buNone/>
              <a:defRPr sz="1500">
                <a:solidFill>
                  <a:srgbClr val="008C99"/>
                </a:solidFill>
                <a:latin typeface="Gill Sans MT" panose="020B0502020104020203" pitchFamily="34" charset="0"/>
              </a:defRPr>
            </a:lvl1pPr>
          </a:lstStyle>
          <a:p>
            <a:pPr lvl="0"/>
            <a:r>
              <a:rPr lang="en-US" dirty="0"/>
              <a:t>Edit Master text styles</a:t>
            </a:r>
          </a:p>
        </p:txBody>
      </p:sp>
      <p:sp>
        <p:nvSpPr>
          <p:cNvPr id="19" name="Text Placeholder 5"/>
          <p:cNvSpPr>
            <a:spLocks noGrp="1"/>
          </p:cNvSpPr>
          <p:nvPr>
            <p:ph type="body" sz="quarter" idx="25"/>
          </p:nvPr>
        </p:nvSpPr>
        <p:spPr>
          <a:xfrm>
            <a:off x="5929314" y="1616075"/>
            <a:ext cx="1985963"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0" name="Text Placeholder 5"/>
          <p:cNvSpPr>
            <a:spLocks noGrp="1"/>
          </p:cNvSpPr>
          <p:nvPr>
            <p:ph type="body" sz="quarter" idx="26"/>
          </p:nvPr>
        </p:nvSpPr>
        <p:spPr>
          <a:xfrm>
            <a:off x="5929314" y="2022125"/>
            <a:ext cx="1985963" cy="1548115"/>
          </a:xfrm>
          <a:prstGeom prst="rect">
            <a:avLst/>
          </a:prstGeom>
        </p:spPr>
        <p:txBody>
          <a:bodyPr/>
          <a:lstStyle>
            <a:lvl1pPr marL="0" indent="0" algn="l">
              <a:lnSpc>
                <a:spcPct val="100000"/>
              </a:lnSpc>
              <a:spcBef>
                <a:spcPts val="0"/>
              </a:spcBef>
              <a:buNone/>
              <a:defRPr sz="1500">
                <a:solidFill>
                  <a:srgbClr val="008C99"/>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523639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5">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336550" y="1673225"/>
            <a:ext cx="2738438"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 name="Rectangle 8"/>
          <p:cNvSpPr>
            <a:spLocks noChangeArrowheads="1"/>
          </p:cNvSpPr>
          <p:nvPr userDrawn="1"/>
        </p:nvSpPr>
        <p:spPr bwMode="auto">
          <a:xfrm>
            <a:off x="3157539" y="1673225"/>
            <a:ext cx="2736850"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 name="Rectangle 9"/>
          <p:cNvSpPr>
            <a:spLocks noChangeArrowheads="1"/>
          </p:cNvSpPr>
          <p:nvPr userDrawn="1"/>
        </p:nvSpPr>
        <p:spPr bwMode="auto">
          <a:xfrm>
            <a:off x="5976939" y="1673225"/>
            <a:ext cx="2738438"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1" name="Rectangle 10"/>
          <p:cNvSpPr>
            <a:spLocks noChangeArrowheads="1"/>
          </p:cNvSpPr>
          <p:nvPr userDrawn="1"/>
        </p:nvSpPr>
        <p:spPr bwMode="auto">
          <a:xfrm>
            <a:off x="336550" y="3662363"/>
            <a:ext cx="2738438"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2" name="Rectangle 11"/>
          <p:cNvSpPr>
            <a:spLocks noChangeArrowheads="1"/>
          </p:cNvSpPr>
          <p:nvPr userDrawn="1"/>
        </p:nvSpPr>
        <p:spPr bwMode="auto">
          <a:xfrm>
            <a:off x="3157539" y="3662363"/>
            <a:ext cx="2736850"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3" name="Rectangle 12"/>
          <p:cNvSpPr>
            <a:spLocks noChangeArrowheads="1"/>
          </p:cNvSpPr>
          <p:nvPr userDrawn="1"/>
        </p:nvSpPr>
        <p:spPr bwMode="auto">
          <a:xfrm>
            <a:off x="5976939" y="3662363"/>
            <a:ext cx="2738438" cy="1900238"/>
          </a:xfrm>
          <a:prstGeom prst="rect">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4" name="Text Placeholder 3"/>
          <p:cNvSpPr>
            <a:spLocks noGrp="1"/>
          </p:cNvSpPr>
          <p:nvPr>
            <p:ph type="body" sz="quarter" idx="10"/>
          </p:nvPr>
        </p:nvSpPr>
        <p:spPr>
          <a:xfrm>
            <a:off x="347731" y="395397"/>
            <a:ext cx="5647523"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15" name="Text Placeholder 5"/>
          <p:cNvSpPr>
            <a:spLocks noGrp="1"/>
          </p:cNvSpPr>
          <p:nvPr>
            <p:ph type="body" sz="quarter" idx="11"/>
          </p:nvPr>
        </p:nvSpPr>
        <p:spPr>
          <a:xfrm>
            <a:off x="352918" y="1673225"/>
            <a:ext cx="2722071"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16" name="Text Placeholder 5"/>
          <p:cNvSpPr>
            <a:spLocks noGrp="1"/>
          </p:cNvSpPr>
          <p:nvPr>
            <p:ph type="body" sz="quarter" idx="14"/>
          </p:nvPr>
        </p:nvSpPr>
        <p:spPr>
          <a:xfrm>
            <a:off x="352918" y="2079275"/>
            <a:ext cx="2722071"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19" name="Text Placeholder 5"/>
          <p:cNvSpPr>
            <a:spLocks noGrp="1"/>
          </p:cNvSpPr>
          <p:nvPr>
            <p:ph type="body" sz="quarter" idx="15"/>
          </p:nvPr>
        </p:nvSpPr>
        <p:spPr>
          <a:xfrm>
            <a:off x="3157538" y="1673225"/>
            <a:ext cx="2722071"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0" name="Text Placeholder 5"/>
          <p:cNvSpPr>
            <a:spLocks noGrp="1"/>
          </p:cNvSpPr>
          <p:nvPr>
            <p:ph type="body" sz="quarter" idx="16"/>
          </p:nvPr>
        </p:nvSpPr>
        <p:spPr>
          <a:xfrm>
            <a:off x="3157538" y="2079275"/>
            <a:ext cx="2722071"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21" name="Text Placeholder 5"/>
          <p:cNvSpPr>
            <a:spLocks noGrp="1"/>
          </p:cNvSpPr>
          <p:nvPr>
            <p:ph type="body" sz="quarter" idx="17"/>
          </p:nvPr>
        </p:nvSpPr>
        <p:spPr>
          <a:xfrm>
            <a:off x="5995253" y="1673225"/>
            <a:ext cx="2722071"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2" name="Text Placeholder 5"/>
          <p:cNvSpPr>
            <a:spLocks noGrp="1"/>
          </p:cNvSpPr>
          <p:nvPr>
            <p:ph type="body" sz="quarter" idx="18"/>
          </p:nvPr>
        </p:nvSpPr>
        <p:spPr>
          <a:xfrm>
            <a:off x="5995253" y="2079275"/>
            <a:ext cx="2722071"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23" name="Text Placeholder 5"/>
          <p:cNvSpPr>
            <a:spLocks noGrp="1"/>
          </p:cNvSpPr>
          <p:nvPr>
            <p:ph type="body" sz="quarter" idx="19"/>
          </p:nvPr>
        </p:nvSpPr>
        <p:spPr>
          <a:xfrm>
            <a:off x="352918" y="3647875"/>
            <a:ext cx="2722071"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4" name="Text Placeholder 5"/>
          <p:cNvSpPr>
            <a:spLocks noGrp="1"/>
          </p:cNvSpPr>
          <p:nvPr>
            <p:ph type="body" sz="quarter" idx="20"/>
          </p:nvPr>
        </p:nvSpPr>
        <p:spPr>
          <a:xfrm>
            <a:off x="352918" y="4053925"/>
            <a:ext cx="2722071"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25" name="Text Placeholder 5"/>
          <p:cNvSpPr>
            <a:spLocks noGrp="1"/>
          </p:cNvSpPr>
          <p:nvPr>
            <p:ph type="body" sz="quarter" idx="21"/>
          </p:nvPr>
        </p:nvSpPr>
        <p:spPr>
          <a:xfrm>
            <a:off x="3172318" y="3660754"/>
            <a:ext cx="2722071"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6" name="Text Placeholder 5"/>
          <p:cNvSpPr>
            <a:spLocks noGrp="1"/>
          </p:cNvSpPr>
          <p:nvPr>
            <p:ph type="body" sz="quarter" idx="22"/>
          </p:nvPr>
        </p:nvSpPr>
        <p:spPr>
          <a:xfrm>
            <a:off x="3172318" y="4066804"/>
            <a:ext cx="2722071"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
        <p:nvSpPr>
          <p:cNvPr id="31" name="Text Placeholder 5"/>
          <p:cNvSpPr>
            <a:spLocks noGrp="1"/>
          </p:cNvSpPr>
          <p:nvPr>
            <p:ph type="body" sz="quarter" idx="23"/>
          </p:nvPr>
        </p:nvSpPr>
        <p:spPr>
          <a:xfrm>
            <a:off x="5991718" y="3647875"/>
            <a:ext cx="2722071"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32" name="Text Placeholder 5"/>
          <p:cNvSpPr>
            <a:spLocks noGrp="1"/>
          </p:cNvSpPr>
          <p:nvPr>
            <p:ph type="body" sz="quarter" idx="24"/>
          </p:nvPr>
        </p:nvSpPr>
        <p:spPr>
          <a:xfrm>
            <a:off x="5991718" y="4053925"/>
            <a:ext cx="2722071" cy="1548115"/>
          </a:xfrm>
          <a:prstGeom prst="rect">
            <a:avLst/>
          </a:prstGeom>
        </p:spPr>
        <p:txBody>
          <a:bodyPr/>
          <a:lstStyle>
            <a:lvl1pPr marL="257175" indent="-257175" algn="l">
              <a:lnSpc>
                <a:spcPct val="100000"/>
              </a:lnSpc>
              <a:spcBef>
                <a:spcPts val="0"/>
              </a:spcBef>
              <a:buFont typeface="Arial" panose="020B0604020202020204" pitchFamily="34" charset="0"/>
              <a:buChar char="•"/>
              <a:defRPr sz="1500">
                <a:solidFill>
                  <a:srgbClr val="008C99"/>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1117436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11" name="Text Placeholder 5"/>
          <p:cNvSpPr>
            <a:spLocks noGrp="1"/>
          </p:cNvSpPr>
          <p:nvPr>
            <p:ph type="body" sz="quarter" idx="14"/>
          </p:nvPr>
        </p:nvSpPr>
        <p:spPr>
          <a:xfrm>
            <a:off x="845535" y="5312549"/>
            <a:ext cx="2989867" cy="748271"/>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2" name="Text Placeholder 5"/>
          <p:cNvSpPr>
            <a:spLocks noGrp="1"/>
          </p:cNvSpPr>
          <p:nvPr>
            <p:ph type="body" sz="quarter" idx="15"/>
          </p:nvPr>
        </p:nvSpPr>
        <p:spPr>
          <a:xfrm>
            <a:off x="5308601" y="5339908"/>
            <a:ext cx="2989867" cy="748271"/>
          </a:xfrm>
          <a:prstGeom prst="rect">
            <a:avLst/>
          </a:prstGeom>
        </p:spPr>
        <p:txBody>
          <a:bodyPr/>
          <a:lstStyle>
            <a:lvl1pPr marL="0" indent="0" algn="ctr">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4" name="Text Placeholder 5"/>
          <p:cNvSpPr>
            <a:spLocks noGrp="1"/>
          </p:cNvSpPr>
          <p:nvPr>
            <p:ph type="body" sz="quarter" idx="16"/>
          </p:nvPr>
        </p:nvSpPr>
        <p:spPr>
          <a:xfrm>
            <a:off x="3077067" y="3561706"/>
            <a:ext cx="2989867" cy="1249583"/>
          </a:xfrm>
          <a:prstGeom prst="rect">
            <a:avLst/>
          </a:prstGeom>
        </p:spPr>
        <p:txBody>
          <a:bodyPr/>
          <a:lstStyle>
            <a:lvl1pPr marL="0" indent="0" algn="ctr">
              <a:lnSpc>
                <a:spcPct val="100000"/>
              </a:lnSpc>
              <a:spcBef>
                <a:spcPts val="0"/>
              </a:spcBef>
              <a:buNone/>
              <a:defRPr sz="1500">
                <a:solidFill>
                  <a:schemeClr val="bg1"/>
                </a:solidFill>
                <a:latin typeface="Gill Sans MT" panose="020B0502020104020203" pitchFamily="34" charset="0"/>
              </a:defRPr>
            </a:lvl1pPr>
          </a:lstStyle>
          <a:p>
            <a:pPr lvl="0"/>
            <a:r>
              <a:rPr lang="en-US" dirty="0"/>
              <a:t>Edit Master text styles</a:t>
            </a:r>
          </a:p>
        </p:txBody>
      </p:sp>
      <p:sp>
        <p:nvSpPr>
          <p:cNvPr id="15" name="Text Placeholder 3"/>
          <p:cNvSpPr>
            <a:spLocks noGrp="1"/>
          </p:cNvSpPr>
          <p:nvPr>
            <p:ph type="body" sz="quarter" idx="10"/>
          </p:nvPr>
        </p:nvSpPr>
        <p:spPr>
          <a:xfrm>
            <a:off x="347731" y="395397"/>
            <a:ext cx="5647523"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18" name="Text Placeholder 5"/>
          <p:cNvSpPr>
            <a:spLocks noGrp="1"/>
          </p:cNvSpPr>
          <p:nvPr>
            <p:ph type="body" sz="quarter" idx="11"/>
          </p:nvPr>
        </p:nvSpPr>
        <p:spPr>
          <a:xfrm>
            <a:off x="3075972" y="3055721"/>
            <a:ext cx="2989867" cy="486889"/>
          </a:xfrm>
          <a:prstGeom prst="rect">
            <a:avLst/>
          </a:prstGeom>
        </p:spPr>
        <p:txBody>
          <a:bodyPr/>
          <a:lstStyle>
            <a:lvl1pPr marL="0" indent="0" algn="ctr">
              <a:buNone/>
              <a:defRPr>
                <a:solidFill>
                  <a:schemeClr val="bg1"/>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624505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40" name="Text Placeholder 3"/>
          <p:cNvSpPr>
            <a:spLocks noGrp="1"/>
          </p:cNvSpPr>
          <p:nvPr>
            <p:ph type="body" sz="quarter" idx="10"/>
          </p:nvPr>
        </p:nvSpPr>
        <p:spPr>
          <a:xfrm>
            <a:off x="347731" y="395397"/>
            <a:ext cx="5647523"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41" name="Text Placeholder 5"/>
          <p:cNvSpPr>
            <a:spLocks noGrp="1"/>
          </p:cNvSpPr>
          <p:nvPr>
            <p:ph type="body" sz="quarter" idx="11"/>
          </p:nvPr>
        </p:nvSpPr>
        <p:spPr>
          <a:xfrm>
            <a:off x="476519" y="3894522"/>
            <a:ext cx="1957589"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42" name="Text Placeholder 5"/>
          <p:cNvSpPr>
            <a:spLocks noGrp="1"/>
          </p:cNvSpPr>
          <p:nvPr>
            <p:ph type="body" sz="quarter" idx="14"/>
          </p:nvPr>
        </p:nvSpPr>
        <p:spPr>
          <a:xfrm>
            <a:off x="476519" y="4300572"/>
            <a:ext cx="1957589" cy="1548115"/>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43" name="Text Placeholder 5"/>
          <p:cNvSpPr>
            <a:spLocks noGrp="1"/>
          </p:cNvSpPr>
          <p:nvPr>
            <p:ph type="body" sz="quarter" idx="15"/>
          </p:nvPr>
        </p:nvSpPr>
        <p:spPr>
          <a:xfrm>
            <a:off x="2547871" y="3894522"/>
            <a:ext cx="1957589"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44" name="Text Placeholder 5"/>
          <p:cNvSpPr>
            <a:spLocks noGrp="1"/>
          </p:cNvSpPr>
          <p:nvPr>
            <p:ph type="body" sz="quarter" idx="16"/>
          </p:nvPr>
        </p:nvSpPr>
        <p:spPr>
          <a:xfrm>
            <a:off x="2547871" y="4300572"/>
            <a:ext cx="1957589" cy="1548115"/>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45" name="Text Placeholder 5"/>
          <p:cNvSpPr>
            <a:spLocks noGrp="1"/>
          </p:cNvSpPr>
          <p:nvPr>
            <p:ph type="body" sz="quarter" idx="17"/>
          </p:nvPr>
        </p:nvSpPr>
        <p:spPr>
          <a:xfrm>
            <a:off x="4619223" y="3894522"/>
            <a:ext cx="1957589"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46" name="Text Placeholder 5"/>
          <p:cNvSpPr>
            <a:spLocks noGrp="1"/>
          </p:cNvSpPr>
          <p:nvPr>
            <p:ph type="body" sz="quarter" idx="18"/>
          </p:nvPr>
        </p:nvSpPr>
        <p:spPr>
          <a:xfrm>
            <a:off x="4619223" y="4300572"/>
            <a:ext cx="1957589" cy="1548115"/>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47" name="Text Placeholder 5"/>
          <p:cNvSpPr>
            <a:spLocks noGrp="1"/>
          </p:cNvSpPr>
          <p:nvPr>
            <p:ph type="body" sz="quarter" idx="19"/>
          </p:nvPr>
        </p:nvSpPr>
        <p:spPr>
          <a:xfrm>
            <a:off x="6690575" y="3894522"/>
            <a:ext cx="1957589" cy="406048"/>
          </a:xfrm>
          <a:prstGeom prst="rect">
            <a:avLst/>
          </a:prstGeom>
        </p:spPr>
        <p:txBody>
          <a:bodyPr/>
          <a:lstStyle>
            <a:lvl1pPr marL="0" indent="0" algn="ctr">
              <a:buNone/>
              <a:defRPr>
                <a:solidFill>
                  <a:srgbClr val="1C344D"/>
                </a:solidFill>
                <a:latin typeface="Gill Sans MT" panose="020B0502020104020203" pitchFamily="34" charset="0"/>
              </a:defRPr>
            </a:lvl1pPr>
          </a:lstStyle>
          <a:p>
            <a:pPr lvl="0"/>
            <a:r>
              <a:rPr lang="en-US" dirty="0"/>
              <a:t>Edit Master text styles</a:t>
            </a:r>
          </a:p>
        </p:txBody>
      </p:sp>
      <p:sp>
        <p:nvSpPr>
          <p:cNvPr id="48" name="Text Placeholder 5"/>
          <p:cNvSpPr>
            <a:spLocks noGrp="1"/>
          </p:cNvSpPr>
          <p:nvPr>
            <p:ph type="body" sz="quarter" idx="20"/>
          </p:nvPr>
        </p:nvSpPr>
        <p:spPr>
          <a:xfrm>
            <a:off x="6690575" y="4300572"/>
            <a:ext cx="1957589" cy="1548115"/>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789052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grpSp>
        <p:nvGrpSpPr>
          <p:cNvPr id="273" name="Group 272"/>
          <p:cNvGrpSpPr/>
          <p:nvPr userDrawn="1"/>
        </p:nvGrpSpPr>
        <p:grpSpPr>
          <a:xfrm>
            <a:off x="3432176" y="1795465"/>
            <a:ext cx="2279650" cy="2551113"/>
            <a:chOff x="3432175" y="1795463"/>
            <a:chExt cx="2279650" cy="2551113"/>
          </a:xfrm>
        </p:grpSpPr>
        <p:sp>
          <p:nvSpPr>
            <p:cNvPr id="137" name="Freeform 136"/>
            <p:cNvSpPr>
              <a:spLocks/>
            </p:cNvSpPr>
            <p:nvPr userDrawn="1"/>
          </p:nvSpPr>
          <p:spPr bwMode="auto">
            <a:xfrm>
              <a:off x="3432175" y="1795463"/>
              <a:ext cx="2279650" cy="2551113"/>
            </a:xfrm>
            <a:custGeom>
              <a:avLst/>
              <a:gdLst>
                <a:gd name="T0" fmla="*/ 846 w 1022"/>
                <a:gd name="T1" fmla="*/ 0 h 1148"/>
                <a:gd name="T2" fmla="*/ 176 w 1022"/>
                <a:gd name="T3" fmla="*/ 0 h 1148"/>
                <a:gd name="T4" fmla="*/ 0 w 1022"/>
                <a:gd name="T5" fmla="*/ 176 h 1148"/>
                <a:gd name="T6" fmla="*/ 0 w 1022"/>
                <a:gd name="T7" fmla="*/ 184 h 1148"/>
                <a:gd name="T8" fmla="*/ 0 w 1022"/>
                <a:gd name="T9" fmla="*/ 1047 h 1148"/>
                <a:gd name="T10" fmla="*/ 101 w 1022"/>
                <a:gd name="T11" fmla="*/ 1148 h 1148"/>
                <a:gd name="T12" fmla="*/ 921 w 1022"/>
                <a:gd name="T13" fmla="*/ 1148 h 1148"/>
                <a:gd name="T14" fmla="*/ 1022 w 1022"/>
                <a:gd name="T15" fmla="*/ 1047 h 1148"/>
                <a:gd name="T16" fmla="*/ 1022 w 1022"/>
                <a:gd name="T17" fmla="*/ 184 h 1148"/>
                <a:gd name="T18" fmla="*/ 1022 w 1022"/>
                <a:gd name="T19" fmla="*/ 176 h 1148"/>
                <a:gd name="T20" fmla="*/ 846 w 1022"/>
                <a:gd name="T21"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2" h="1148">
                  <a:moveTo>
                    <a:pt x="846" y="0"/>
                  </a:moveTo>
                  <a:cubicBezTo>
                    <a:pt x="176" y="0"/>
                    <a:pt x="176" y="0"/>
                    <a:pt x="176" y="0"/>
                  </a:cubicBezTo>
                  <a:cubicBezTo>
                    <a:pt x="79" y="0"/>
                    <a:pt x="0" y="79"/>
                    <a:pt x="0" y="176"/>
                  </a:cubicBezTo>
                  <a:cubicBezTo>
                    <a:pt x="0" y="184"/>
                    <a:pt x="0" y="184"/>
                    <a:pt x="0" y="184"/>
                  </a:cubicBezTo>
                  <a:cubicBezTo>
                    <a:pt x="0" y="1047"/>
                    <a:pt x="0" y="1047"/>
                    <a:pt x="0" y="1047"/>
                  </a:cubicBezTo>
                  <a:cubicBezTo>
                    <a:pt x="0" y="1103"/>
                    <a:pt x="45" y="1148"/>
                    <a:pt x="101" y="1148"/>
                  </a:cubicBezTo>
                  <a:cubicBezTo>
                    <a:pt x="921" y="1148"/>
                    <a:pt x="921" y="1148"/>
                    <a:pt x="921" y="1148"/>
                  </a:cubicBezTo>
                  <a:cubicBezTo>
                    <a:pt x="977" y="1148"/>
                    <a:pt x="1022" y="1103"/>
                    <a:pt x="1022" y="1047"/>
                  </a:cubicBezTo>
                  <a:cubicBezTo>
                    <a:pt x="1022" y="184"/>
                    <a:pt x="1022" y="184"/>
                    <a:pt x="1022" y="184"/>
                  </a:cubicBezTo>
                  <a:cubicBezTo>
                    <a:pt x="1022" y="176"/>
                    <a:pt x="1022" y="176"/>
                    <a:pt x="1022" y="176"/>
                  </a:cubicBezTo>
                  <a:cubicBezTo>
                    <a:pt x="1022" y="79"/>
                    <a:pt x="943" y="0"/>
                    <a:pt x="846" y="0"/>
                  </a:cubicBez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38" name="Freeform 137"/>
            <p:cNvSpPr>
              <a:spLocks/>
            </p:cNvSpPr>
            <p:nvPr userDrawn="1"/>
          </p:nvSpPr>
          <p:spPr bwMode="auto">
            <a:xfrm>
              <a:off x="3432175" y="1795463"/>
              <a:ext cx="2279650" cy="409575"/>
            </a:xfrm>
            <a:custGeom>
              <a:avLst/>
              <a:gdLst>
                <a:gd name="T0" fmla="*/ 1022 w 1022"/>
                <a:gd name="T1" fmla="*/ 184 h 184"/>
                <a:gd name="T2" fmla="*/ 0 w 1022"/>
                <a:gd name="T3" fmla="*/ 184 h 184"/>
                <a:gd name="T4" fmla="*/ 0 w 1022"/>
                <a:gd name="T5" fmla="*/ 176 h 184"/>
                <a:gd name="T6" fmla="*/ 176 w 1022"/>
                <a:gd name="T7" fmla="*/ 0 h 184"/>
                <a:gd name="T8" fmla="*/ 846 w 1022"/>
                <a:gd name="T9" fmla="*/ 0 h 184"/>
                <a:gd name="T10" fmla="*/ 1022 w 1022"/>
                <a:gd name="T11" fmla="*/ 176 h 184"/>
                <a:gd name="T12" fmla="*/ 1022 w 1022"/>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1022" h="184">
                  <a:moveTo>
                    <a:pt x="1022" y="184"/>
                  </a:moveTo>
                  <a:cubicBezTo>
                    <a:pt x="0" y="184"/>
                    <a:pt x="0" y="184"/>
                    <a:pt x="0" y="184"/>
                  </a:cubicBezTo>
                  <a:cubicBezTo>
                    <a:pt x="0" y="176"/>
                    <a:pt x="0" y="176"/>
                    <a:pt x="0" y="176"/>
                  </a:cubicBezTo>
                  <a:cubicBezTo>
                    <a:pt x="0" y="79"/>
                    <a:pt x="79" y="0"/>
                    <a:pt x="176" y="0"/>
                  </a:cubicBezTo>
                  <a:cubicBezTo>
                    <a:pt x="846" y="0"/>
                    <a:pt x="846" y="0"/>
                    <a:pt x="846" y="0"/>
                  </a:cubicBezTo>
                  <a:cubicBezTo>
                    <a:pt x="943" y="0"/>
                    <a:pt x="1022" y="79"/>
                    <a:pt x="1022" y="176"/>
                  </a:cubicBezTo>
                  <a:lnTo>
                    <a:pt x="1022" y="184"/>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39" name="Freeform 138"/>
            <p:cNvSpPr>
              <a:spLocks/>
            </p:cNvSpPr>
            <p:nvPr userDrawn="1"/>
          </p:nvSpPr>
          <p:spPr bwMode="auto">
            <a:xfrm>
              <a:off x="3643313" y="2293938"/>
              <a:ext cx="42863" cy="74613"/>
            </a:xfrm>
            <a:custGeom>
              <a:avLst/>
              <a:gdLst>
                <a:gd name="T0" fmla="*/ 10 w 19"/>
                <a:gd name="T1" fmla="*/ 20 h 34"/>
                <a:gd name="T2" fmla="*/ 7 w 19"/>
                <a:gd name="T3" fmla="*/ 18 h 34"/>
                <a:gd name="T4" fmla="*/ 2 w 19"/>
                <a:gd name="T5" fmla="*/ 14 h 34"/>
                <a:gd name="T6" fmla="*/ 0 w 19"/>
                <a:gd name="T7" fmla="*/ 9 h 34"/>
                <a:gd name="T8" fmla="*/ 3 w 19"/>
                <a:gd name="T9" fmla="*/ 3 h 34"/>
                <a:gd name="T10" fmla="*/ 10 w 19"/>
                <a:gd name="T11" fmla="*/ 0 h 34"/>
                <a:gd name="T12" fmla="*/ 18 w 19"/>
                <a:gd name="T13" fmla="*/ 2 h 34"/>
                <a:gd name="T14" fmla="*/ 18 w 19"/>
                <a:gd name="T15" fmla="*/ 8 h 34"/>
                <a:gd name="T16" fmla="*/ 10 w 19"/>
                <a:gd name="T17" fmla="*/ 4 h 34"/>
                <a:gd name="T18" fmla="*/ 6 w 19"/>
                <a:gd name="T19" fmla="*/ 5 h 34"/>
                <a:gd name="T20" fmla="*/ 5 w 19"/>
                <a:gd name="T21" fmla="*/ 8 h 34"/>
                <a:gd name="T22" fmla="*/ 6 w 19"/>
                <a:gd name="T23" fmla="*/ 11 h 34"/>
                <a:gd name="T24" fmla="*/ 10 w 19"/>
                <a:gd name="T25" fmla="*/ 14 h 34"/>
                <a:gd name="T26" fmla="*/ 13 w 19"/>
                <a:gd name="T27" fmla="*/ 16 h 34"/>
                <a:gd name="T28" fmla="*/ 19 w 19"/>
                <a:gd name="T29" fmla="*/ 25 h 34"/>
                <a:gd name="T30" fmla="*/ 17 w 19"/>
                <a:gd name="T31" fmla="*/ 32 h 34"/>
                <a:gd name="T32" fmla="*/ 10 w 19"/>
                <a:gd name="T33" fmla="*/ 34 h 34"/>
                <a:gd name="T34" fmla="*/ 1 w 19"/>
                <a:gd name="T35" fmla="*/ 31 h 34"/>
                <a:gd name="T36" fmla="*/ 1 w 19"/>
                <a:gd name="T37" fmla="*/ 25 h 34"/>
                <a:gd name="T38" fmla="*/ 10 w 19"/>
                <a:gd name="T39" fmla="*/ 30 h 34"/>
                <a:gd name="T40" fmla="*/ 13 w 19"/>
                <a:gd name="T41" fmla="*/ 29 h 34"/>
                <a:gd name="T42" fmla="*/ 15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7" y="18"/>
                    <a:pt x="7" y="18"/>
                    <a:pt x="7" y="18"/>
                  </a:cubicBezTo>
                  <a:cubicBezTo>
                    <a:pt x="4" y="16"/>
                    <a:pt x="3" y="15"/>
                    <a:pt x="2" y="14"/>
                  </a:cubicBezTo>
                  <a:cubicBezTo>
                    <a:pt x="1" y="12"/>
                    <a:pt x="0" y="11"/>
                    <a:pt x="0" y="9"/>
                  </a:cubicBezTo>
                  <a:cubicBezTo>
                    <a:pt x="0" y="6"/>
                    <a:pt x="1" y="4"/>
                    <a:pt x="3" y="3"/>
                  </a:cubicBezTo>
                  <a:cubicBezTo>
                    <a:pt x="5" y="1"/>
                    <a:pt x="7" y="0"/>
                    <a:pt x="10" y="0"/>
                  </a:cubicBezTo>
                  <a:cubicBezTo>
                    <a:pt x="13" y="0"/>
                    <a:pt x="16" y="1"/>
                    <a:pt x="18" y="2"/>
                  </a:cubicBezTo>
                  <a:cubicBezTo>
                    <a:pt x="18" y="8"/>
                    <a:pt x="18" y="8"/>
                    <a:pt x="18" y="8"/>
                  </a:cubicBezTo>
                  <a:cubicBezTo>
                    <a:pt x="16" y="6"/>
                    <a:pt x="13" y="4"/>
                    <a:pt x="10" y="4"/>
                  </a:cubicBezTo>
                  <a:cubicBezTo>
                    <a:pt x="9" y="4"/>
                    <a:pt x="7" y="5"/>
                    <a:pt x="6" y="5"/>
                  </a:cubicBezTo>
                  <a:cubicBezTo>
                    <a:pt x="5" y="6"/>
                    <a:pt x="5" y="7"/>
                    <a:pt x="5" y="8"/>
                  </a:cubicBezTo>
                  <a:cubicBezTo>
                    <a:pt x="5" y="9"/>
                    <a:pt x="5" y="10"/>
                    <a:pt x="6" y="11"/>
                  </a:cubicBezTo>
                  <a:cubicBezTo>
                    <a:pt x="7" y="12"/>
                    <a:pt x="8" y="13"/>
                    <a:pt x="10" y="14"/>
                  </a:cubicBezTo>
                  <a:cubicBezTo>
                    <a:pt x="13" y="16"/>
                    <a:pt x="13" y="16"/>
                    <a:pt x="13" y="16"/>
                  </a:cubicBezTo>
                  <a:cubicBezTo>
                    <a:pt x="17" y="18"/>
                    <a:pt x="19" y="22"/>
                    <a:pt x="19" y="25"/>
                  </a:cubicBezTo>
                  <a:cubicBezTo>
                    <a:pt x="19" y="28"/>
                    <a:pt x="18" y="30"/>
                    <a:pt x="17" y="32"/>
                  </a:cubicBezTo>
                  <a:cubicBezTo>
                    <a:pt x="15" y="34"/>
                    <a:pt x="12" y="34"/>
                    <a:pt x="10" y="34"/>
                  </a:cubicBezTo>
                  <a:cubicBezTo>
                    <a:pt x="6" y="34"/>
                    <a:pt x="3" y="33"/>
                    <a:pt x="1" y="31"/>
                  </a:cubicBezTo>
                  <a:cubicBezTo>
                    <a:pt x="1" y="25"/>
                    <a:pt x="1" y="25"/>
                    <a:pt x="1" y="25"/>
                  </a:cubicBezTo>
                  <a:cubicBezTo>
                    <a:pt x="3" y="29"/>
                    <a:pt x="6" y="30"/>
                    <a:pt x="10" y="30"/>
                  </a:cubicBezTo>
                  <a:cubicBezTo>
                    <a:pt x="11" y="30"/>
                    <a:pt x="12" y="30"/>
                    <a:pt x="13" y="29"/>
                  </a:cubicBezTo>
                  <a:cubicBezTo>
                    <a:pt x="14" y="28"/>
                    <a:pt x="15" y="27"/>
                    <a:pt x="15" y="26"/>
                  </a:cubicBezTo>
                  <a:cubicBezTo>
                    <a:pt x="15" y="24"/>
                    <a:pt x="13" y="22"/>
                    <a:pt x="10" y="20"/>
                  </a:cubicBez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0" name="Freeform 139"/>
            <p:cNvSpPr>
              <a:spLocks/>
            </p:cNvSpPr>
            <p:nvPr userDrawn="1"/>
          </p:nvSpPr>
          <p:spPr bwMode="auto">
            <a:xfrm>
              <a:off x="3933825" y="2295525"/>
              <a:ext cx="69850" cy="73025"/>
            </a:xfrm>
            <a:custGeom>
              <a:avLst/>
              <a:gdLst>
                <a:gd name="T0" fmla="*/ 38 w 44"/>
                <a:gd name="T1" fmla="*/ 0 h 46"/>
                <a:gd name="T2" fmla="*/ 44 w 44"/>
                <a:gd name="T3" fmla="*/ 0 h 46"/>
                <a:gd name="T4" fmla="*/ 44 w 44"/>
                <a:gd name="T5" fmla="*/ 46 h 46"/>
                <a:gd name="T6" fmla="*/ 38 w 44"/>
                <a:gd name="T7" fmla="*/ 46 h 46"/>
                <a:gd name="T8" fmla="*/ 38 w 44"/>
                <a:gd name="T9" fmla="*/ 10 h 46"/>
                <a:gd name="T10" fmla="*/ 22 w 44"/>
                <a:gd name="T11" fmla="*/ 28 h 46"/>
                <a:gd name="T12" fmla="*/ 21 w 44"/>
                <a:gd name="T13" fmla="*/ 28 h 46"/>
                <a:gd name="T14" fmla="*/ 7 w 44"/>
                <a:gd name="T15" fmla="*/ 10 h 46"/>
                <a:gd name="T16" fmla="*/ 7 w 44"/>
                <a:gd name="T17" fmla="*/ 46 h 46"/>
                <a:gd name="T18" fmla="*/ 0 w 44"/>
                <a:gd name="T19" fmla="*/ 46 h 46"/>
                <a:gd name="T20" fmla="*/ 0 w 44"/>
                <a:gd name="T21" fmla="*/ 0 h 46"/>
                <a:gd name="T22" fmla="*/ 7 w 44"/>
                <a:gd name="T23" fmla="*/ 0 h 46"/>
                <a:gd name="T24" fmla="*/ 22 w 44"/>
                <a:gd name="T25" fmla="*/ 18 h 46"/>
                <a:gd name="T26" fmla="*/ 38 w 44"/>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 h="46">
                  <a:moveTo>
                    <a:pt x="38" y="0"/>
                  </a:moveTo>
                  <a:lnTo>
                    <a:pt x="44" y="0"/>
                  </a:lnTo>
                  <a:lnTo>
                    <a:pt x="44" y="46"/>
                  </a:lnTo>
                  <a:lnTo>
                    <a:pt x="38" y="46"/>
                  </a:lnTo>
                  <a:lnTo>
                    <a:pt x="38" y="10"/>
                  </a:lnTo>
                  <a:lnTo>
                    <a:pt x="22" y="28"/>
                  </a:lnTo>
                  <a:lnTo>
                    <a:pt x="21" y="28"/>
                  </a:lnTo>
                  <a:lnTo>
                    <a:pt x="7" y="10"/>
                  </a:lnTo>
                  <a:lnTo>
                    <a:pt x="7" y="46"/>
                  </a:lnTo>
                  <a:lnTo>
                    <a:pt x="0" y="46"/>
                  </a:lnTo>
                  <a:lnTo>
                    <a:pt x="0" y="0"/>
                  </a:lnTo>
                  <a:lnTo>
                    <a:pt x="7" y="0"/>
                  </a:lnTo>
                  <a:lnTo>
                    <a:pt x="22" y="18"/>
                  </a:lnTo>
                  <a:lnTo>
                    <a:pt x="38" y="0"/>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1" name="Freeform 140"/>
            <p:cNvSpPr>
              <a:spLocks/>
            </p:cNvSpPr>
            <p:nvPr userDrawn="1"/>
          </p:nvSpPr>
          <p:spPr bwMode="auto">
            <a:xfrm>
              <a:off x="4235450" y="2293938"/>
              <a:ext cx="61913" cy="74613"/>
            </a:xfrm>
            <a:custGeom>
              <a:avLst/>
              <a:gdLst>
                <a:gd name="T0" fmla="*/ 0 w 39"/>
                <a:gd name="T1" fmla="*/ 0 h 47"/>
                <a:gd name="T2" fmla="*/ 39 w 39"/>
                <a:gd name="T3" fmla="*/ 0 h 47"/>
                <a:gd name="T4" fmla="*/ 39 w 39"/>
                <a:gd name="T5" fmla="*/ 7 h 47"/>
                <a:gd name="T6" fmla="*/ 22 w 39"/>
                <a:gd name="T7" fmla="*/ 7 h 47"/>
                <a:gd name="T8" fmla="*/ 22 w 39"/>
                <a:gd name="T9" fmla="*/ 47 h 47"/>
                <a:gd name="T10" fmla="*/ 17 w 39"/>
                <a:gd name="T11" fmla="*/ 47 h 47"/>
                <a:gd name="T12" fmla="*/ 17 w 39"/>
                <a:gd name="T13" fmla="*/ 7 h 47"/>
                <a:gd name="T14" fmla="*/ 0 w 39"/>
                <a:gd name="T15" fmla="*/ 7 h 47"/>
                <a:gd name="T16" fmla="*/ 0 w 39"/>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7">
                  <a:moveTo>
                    <a:pt x="0" y="0"/>
                  </a:moveTo>
                  <a:lnTo>
                    <a:pt x="39" y="0"/>
                  </a:lnTo>
                  <a:lnTo>
                    <a:pt x="39" y="7"/>
                  </a:lnTo>
                  <a:lnTo>
                    <a:pt x="22" y="7"/>
                  </a:lnTo>
                  <a:lnTo>
                    <a:pt x="22" y="47"/>
                  </a:lnTo>
                  <a:lnTo>
                    <a:pt x="17" y="47"/>
                  </a:lnTo>
                  <a:lnTo>
                    <a:pt x="17" y="7"/>
                  </a:lnTo>
                  <a:lnTo>
                    <a:pt x="0" y="7"/>
                  </a:lnTo>
                  <a:lnTo>
                    <a:pt x="0" y="0"/>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2" name="Freeform 141"/>
            <p:cNvSpPr>
              <a:spLocks/>
            </p:cNvSpPr>
            <p:nvPr userDrawn="1"/>
          </p:nvSpPr>
          <p:spPr bwMode="auto">
            <a:xfrm>
              <a:off x="4521200" y="2295525"/>
              <a:ext cx="115888" cy="73025"/>
            </a:xfrm>
            <a:custGeom>
              <a:avLst/>
              <a:gdLst>
                <a:gd name="T0" fmla="*/ 66 w 73"/>
                <a:gd name="T1" fmla="*/ 0 h 46"/>
                <a:gd name="T2" fmla="*/ 73 w 73"/>
                <a:gd name="T3" fmla="*/ 0 h 46"/>
                <a:gd name="T4" fmla="*/ 53 w 73"/>
                <a:gd name="T5" fmla="*/ 46 h 46"/>
                <a:gd name="T6" fmla="*/ 52 w 73"/>
                <a:gd name="T7" fmla="*/ 46 h 46"/>
                <a:gd name="T8" fmla="*/ 36 w 73"/>
                <a:gd name="T9" fmla="*/ 9 h 46"/>
                <a:gd name="T10" fmla="*/ 21 w 73"/>
                <a:gd name="T11" fmla="*/ 46 h 46"/>
                <a:gd name="T12" fmla="*/ 19 w 73"/>
                <a:gd name="T13" fmla="*/ 46 h 46"/>
                <a:gd name="T14" fmla="*/ 0 w 73"/>
                <a:gd name="T15" fmla="*/ 0 h 46"/>
                <a:gd name="T16" fmla="*/ 7 w 73"/>
                <a:gd name="T17" fmla="*/ 0 h 46"/>
                <a:gd name="T18" fmla="*/ 21 w 73"/>
                <a:gd name="T19" fmla="*/ 32 h 46"/>
                <a:gd name="T20" fmla="*/ 33 w 73"/>
                <a:gd name="T21" fmla="*/ 0 h 46"/>
                <a:gd name="T22" fmla="*/ 39 w 73"/>
                <a:gd name="T23" fmla="*/ 0 h 46"/>
                <a:gd name="T24" fmla="*/ 53 w 73"/>
                <a:gd name="T25" fmla="*/ 32 h 46"/>
                <a:gd name="T26" fmla="*/ 66 w 73"/>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 h="46">
                  <a:moveTo>
                    <a:pt x="66" y="0"/>
                  </a:moveTo>
                  <a:lnTo>
                    <a:pt x="73" y="0"/>
                  </a:lnTo>
                  <a:lnTo>
                    <a:pt x="53" y="46"/>
                  </a:lnTo>
                  <a:lnTo>
                    <a:pt x="52" y="46"/>
                  </a:lnTo>
                  <a:lnTo>
                    <a:pt x="36" y="9"/>
                  </a:lnTo>
                  <a:lnTo>
                    <a:pt x="21" y="46"/>
                  </a:lnTo>
                  <a:lnTo>
                    <a:pt x="19" y="46"/>
                  </a:lnTo>
                  <a:lnTo>
                    <a:pt x="0" y="0"/>
                  </a:lnTo>
                  <a:lnTo>
                    <a:pt x="7" y="0"/>
                  </a:lnTo>
                  <a:lnTo>
                    <a:pt x="21" y="32"/>
                  </a:lnTo>
                  <a:lnTo>
                    <a:pt x="33" y="0"/>
                  </a:lnTo>
                  <a:lnTo>
                    <a:pt x="39" y="0"/>
                  </a:lnTo>
                  <a:lnTo>
                    <a:pt x="53" y="32"/>
                  </a:lnTo>
                  <a:lnTo>
                    <a:pt x="66" y="0"/>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3" name="Freeform 142"/>
            <p:cNvSpPr>
              <a:spLocks/>
            </p:cNvSpPr>
            <p:nvPr userDrawn="1"/>
          </p:nvSpPr>
          <p:spPr bwMode="auto">
            <a:xfrm>
              <a:off x="4859338" y="2293938"/>
              <a:ext cx="63500" cy="74613"/>
            </a:xfrm>
            <a:custGeom>
              <a:avLst/>
              <a:gdLst>
                <a:gd name="T0" fmla="*/ 0 w 40"/>
                <a:gd name="T1" fmla="*/ 0 h 47"/>
                <a:gd name="T2" fmla="*/ 40 w 40"/>
                <a:gd name="T3" fmla="*/ 0 h 47"/>
                <a:gd name="T4" fmla="*/ 40 w 40"/>
                <a:gd name="T5" fmla="*/ 7 h 47"/>
                <a:gd name="T6" fmla="*/ 23 w 40"/>
                <a:gd name="T7" fmla="*/ 7 h 47"/>
                <a:gd name="T8" fmla="*/ 23 w 40"/>
                <a:gd name="T9" fmla="*/ 47 h 47"/>
                <a:gd name="T10" fmla="*/ 16 w 40"/>
                <a:gd name="T11" fmla="*/ 47 h 47"/>
                <a:gd name="T12" fmla="*/ 16 w 40"/>
                <a:gd name="T13" fmla="*/ 7 h 47"/>
                <a:gd name="T14" fmla="*/ 0 w 40"/>
                <a:gd name="T15" fmla="*/ 7 h 47"/>
                <a:gd name="T16" fmla="*/ 0 w 40"/>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0" y="0"/>
                  </a:moveTo>
                  <a:lnTo>
                    <a:pt x="40" y="0"/>
                  </a:lnTo>
                  <a:lnTo>
                    <a:pt x="40" y="7"/>
                  </a:lnTo>
                  <a:lnTo>
                    <a:pt x="23" y="7"/>
                  </a:lnTo>
                  <a:lnTo>
                    <a:pt x="23" y="47"/>
                  </a:lnTo>
                  <a:lnTo>
                    <a:pt x="16" y="47"/>
                  </a:lnTo>
                  <a:lnTo>
                    <a:pt x="16" y="7"/>
                  </a:lnTo>
                  <a:lnTo>
                    <a:pt x="0" y="7"/>
                  </a:lnTo>
                  <a:lnTo>
                    <a:pt x="0" y="0"/>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4" name="Freeform 143"/>
            <p:cNvSpPr>
              <a:spLocks/>
            </p:cNvSpPr>
            <p:nvPr userDrawn="1"/>
          </p:nvSpPr>
          <p:spPr bwMode="auto">
            <a:xfrm>
              <a:off x="5167313" y="2295525"/>
              <a:ext cx="41275" cy="73025"/>
            </a:xfrm>
            <a:custGeom>
              <a:avLst/>
              <a:gdLst>
                <a:gd name="T0" fmla="*/ 0 w 26"/>
                <a:gd name="T1" fmla="*/ 0 h 46"/>
                <a:gd name="T2" fmla="*/ 26 w 26"/>
                <a:gd name="T3" fmla="*/ 0 h 46"/>
                <a:gd name="T4" fmla="*/ 26 w 26"/>
                <a:gd name="T5" fmla="*/ 6 h 46"/>
                <a:gd name="T6" fmla="*/ 7 w 26"/>
                <a:gd name="T7" fmla="*/ 6 h 46"/>
                <a:gd name="T8" fmla="*/ 7 w 26"/>
                <a:gd name="T9" fmla="*/ 18 h 46"/>
                <a:gd name="T10" fmla="*/ 26 w 26"/>
                <a:gd name="T11" fmla="*/ 18 h 46"/>
                <a:gd name="T12" fmla="*/ 26 w 26"/>
                <a:gd name="T13" fmla="*/ 24 h 46"/>
                <a:gd name="T14" fmla="*/ 7 w 26"/>
                <a:gd name="T15" fmla="*/ 24 h 46"/>
                <a:gd name="T16" fmla="*/ 7 w 26"/>
                <a:gd name="T17" fmla="*/ 46 h 46"/>
                <a:gd name="T18" fmla="*/ 0 w 26"/>
                <a:gd name="T19" fmla="*/ 46 h 46"/>
                <a:gd name="T20" fmla="*/ 0 w 26"/>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 h="46">
                  <a:moveTo>
                    <a:pt x="0" y="0"/>
                  </a:moveTo>
                  <a:lnTo>
                    <a:pt x="26" y="0"/>
                  </a:lnTo>
                  <a:lnTo>
                    <a:pt x="26" y="6"/>
                  </a:lnTo>
                  <a:lnTo>
                    <a:pt x="7" y="6"/>
                  </a:lnTo>
                  <a:lnTo>
                    <a:pt x="7" y="18"/>
                  </a:lnTo>
                  <a:lnTo>
                    <a:pt x="26" y="18"/>
                  </a:lnTo>
                  <a:lnTo>
                    <a:pt x="26" y="24"/>
                  </a:lnTo>
                  <a:lnTo>
                    <a:pt x="7" y="24"/>
                  </a:lnTo>
                  <a:lnTo>
                    <a:pt x="7" y="46"/>
                  </a:lnTo>
                  <a:lnTo>
                    <a:pt x="0" y="46"/>
                  </a:lnTo>
                  <a:lnTo>
                    <a:pt x="0" y="0"/>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5" name="Freeform 144"/>
            <p:cNvSpPr>
              <a:spLocks/>
            </p:cNvSpPr>
            <p:nvPr userDrawn="1"/>
          </p:nvSpPr>
          <p:spPr bwMode="auto">
            <a:xfrm>
              <a:off x="5451475" y="2293938"/>
              <a:ext cx="41275" cy="74613"/>
            </a:xfrm>
            <a:custGeom>
              <a:avLst/>
              <a:gdLst>
                <a:gd name="T0" fmla="*/ 10 w 19"/>
                <a:gd name="T1" fmla="*/ 20 h 34"/>
                <a:gd name="T2" fmla="*/ 6 w 19"/>
                <a:gd name="T3" fmla="*/ 18 h 34"/>
                <a:gd name="T4" fmla="*/ 2 w 19"/>
                <a:gd name="T5" fmla="*/ 14 h 34"/>
                <a:gd name="T6" fmla="*/ 0 w 19"/>
                <a:gd name="T7" fmla="*/ 9 h 34"/>
                <a:gd name="T8" fmla="*/ 3 w 19"/>
                <a:gd name="T9" fmla="*/ 3 h 34"/>
                <a:gd name="T10" fmla="*/ 10 w 19"/>
                <a:gd name="T11" fmla="*/ 0 h 34"/>
                <a:gd name="T12" fmla="*/ 18 w 19"/>
                <a:gd name="T13" fmla="*/ 2 h 34"/>
                <a:gd name="T14" fmla="*/ 18 w 19"/>
                <a:gd name="T15" fmla="*/ 8 h 34"/>
                <a:gd name="T16" fmla="*/ 10 w 19"/>
                <a:gd name="T17" fmla="*/ 4 h 34"/>
                <a:gd name="T18" fmla="*/ 6 w 19"/>
                <a:gd name="T19" fmla="*/ 5 h 34"/>
                <a:gd name="T20" fmla="*/ 4 w 19"/>
                <a:gd name="T21" fmla="*/ 8 h 34"/>
                <a:gd name="T22" fmla="*/ 6 w 19"/>
                <a:gd name="T23" fmla="*/ 11 h 34"/>
                <a:gd name="T24" fmla="*/ 9 w 19"/>
                <a:gd name="T25" fmla="*/ 14 h 34"/>
                <a:gd name="T26" fmla="*/ 13 w 19"/>
                <a:gd name="T27" fmla="*/ 16 h 34"/>
                <a:gd name="T28" fmla="*/ 19 w 19"/>
                <a:gd name="T29" fmla="*/ 25 h 34"/>
                <a:gd name="T30" fmla="*/ 16 w 19"/>
                <a:gd name="T31" fmla="*/ 32 h 34"/>
                <a:gd name="T32" fmla="*/ 9 w 19"/>
                <a:gd name="T33" fmla="*/ 34 h 34"/>
                <a:gd name="T34" fmla="*/ 0 w 19"/>
                <a:gd name="T35" fmla="*/ 31 h 34"/>
                <a:gd name="T36" fmla="*/ 0 w 19"/>
                <a:gd name="T37" fmla="*/ 25 h 34"/>
                <a:gd name="T38" fmla="*/ 9 w 19"/>
                <a:gd name="T39" fmla="*/ 30 h 34"/>
                <a:gd name="T40" fmla="*/ 13 w 19"/>
                <a:gd name="T41" fmla="*/ 29 h 34"/>
                <a:gd name="T42" fmla="*/ 14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6" y="18"/>
                    <a:pt x="6" y="18"/>
                    <a:pt x="6" y="18"/>
                  </a:cubicBezTo>
                  <a:cubicBezTo>
                    <a:pt x="4" y="16"/>
                    <a:pt x="2" y="15"/>
                    <a:pt x="2" y="14"/>
                  </a:cubicBezTo>
                  <a:cubicBezTo>
                    <a:pt x="1" y="12"/>
                    <a:pt x="0" y="11"/>
                    <a:pt x="0" y="9"/>
                  </a:cubicBezTo>
                  <a:cubicBezTo>
                    <a:pt x="0" y="6"/>
                    <a:pt x="1" y="4"/>
                    <a:pt x="3" y="3"/>
                  </a:cubicBezTo>
                  <a:cubicBezTo>
                    <a:pt x="5" y="1"/>
                    <a:pt x="7" y="0"/>
                    <a:pt x="10" y="0"/>
                  </a:cubicBezTo>
                  <a:cubicBezTo>
                    <a:pt x="13" y="0"/>
                    <a:pt x="15" y="1"/>
                    <a:pt x="18" y="2"/>
                  </a:cubicBezTo>
                  <a:cubicBezTo>
                    <a:pt x="18" y="8"/>
                    <a:pt x="18" y="8"/>
                    <a:pt x="18" y="8"/>
                  </a:cubicBezTo>
                  <a:cubicBezTo>
                    <a:pt x="15" y="6"/>
                    <a:pt x="13" y="4"/>
                    <a:pt x="10" y="4"/>
                  </a:cubicBezTo>
                  <a:cubicBezTo>
                    <a:pt x="8" y="4"/>
                    <a:pt x="7" y="5"/>
                    <a:pt x="6" y="5"/>
                  </a:cubicBezTo>
                  <a:cubicBezTo>
                    <a:pt x="5" y="6"/>
                    <a:pt x="4" y="7"/>
                    <a:pt x="4" y="8"/>
                  </a:cubicBezTo>
                  <a:cubicBezTo>
                    <a:pt x="4" y="9"/>
                    <a:pt x="5" y="10"/>
                    <a:pt x="6" y="11"/>
                  </a:cubicBezTo>
                  <a:cubicBezTo>
                    <a:pt x="6" y="12"/>
                    <a:pt x="8" y="13"/>
                    <a:pt x="9" y="14"/>
                  </a:cubicBezTo>
                  <a:cubicBezTo>
                    <a:pt x="13" y="16"/>
                    <a:pt x="13" y="16"/>
                    <a:pt x="13" y="16"/>
                  </a:cubicBezTo>
                  <a:cubicBezTo>
                    <a:pt x="17" y="18"/>
                    <a:pt x="19" y="22"/>
                    <a:pt x="19" y="25"/>
                  </a:cubicBezTo>
                  <a:cubicBezTo>
                    <a:pt x="19" y="28"/>
                    <a:pt x="18" y="30"/>
                    <a:pt x="16" y="32"/>
                  </a:cubicBezTo>
                  <a:cubicBezTo>
                    <a:pt x="14" y="34"/>
                    <a:pt x="12" y="34"/>
                    <a:pt x="9" y="34"/>
                  </a:cubicBezTo>
                  <a:cubicBezTo>
                    <a:pt x="6" y="34"/>
                    <a:pt x="3" y="33"/>
                    <a:pt x="0" y="31"/>
                  </a:cubicBezTo>
                  <a:cubicBezTo>
                    <a:pt x="0" y="25"/>
                    <a:pt x="0" y="25"/>
                    <a:pt x="0" y="25"/>
                  </a:cubicBezTo>
                  <a:cubicBezTo>
                    <a:pt x="3" y="29"/>
                    <a:pt x="6" y="30"/>
                    <a:pt x="9" y="30"/>
                  </a:cubicBezTo>
                  <a:cubicBezTo>
                    <a:pt x="11" y="30"/>
                    <a:pt x="12" y="30"/>
                    <a:pt x="13" y="29"/>
                  </a:cubicBezTo>
                  <a:cubicBezTo>
                    <a:pt x="14" y="28"/>
                    <a:pt x="14" y="27"/>
                    <a:pt x="14" y="26"/>
                  </a:cubicBezTo>
                  <a:cubicBezTo>
                    <a:pt x="14" y="24"/>
                    <a:pt x="13" y="22"/>
                    <a:pt x="10" y="20"/>
                  </a:cubicBez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6" name="Line 145"/>
            <p:cNvSpPr>
              <a:spLocks noChangeShapeType="1"/>
            </p:cNvSpPr>
            <p:nvPr userDrawn="1"/>
          </p:nvSpPr>
          <p:spPr bwMode="auto">
            <a:xfrm>
              <a:off x="3552825"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47" name="Line 146"/>
            <p:cNvSpPr>
              <a:spLocks noChangeShapeType="1"/>
            </p:cNvSpPr>
            <p:nvPr userDrawn="1"/>
          </p:nvSpPr>
          <p:spPr bwMode="auto">
            <a:xfrm>
              <a:off x="3856038"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48" name="Line 147"/>
            <p:cNvSpPr>
              <a:spLocks noChangeShapeType="1"/>
            </p:cNvSpPr>
            <p:nvPr userDrawn="1"/>
          </p:nvSpPr>
          <p:spPr bwMode="auto">
            <a:xfrm>
              <a:off x="4159250"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49" name="Line 148"/>
            <p:cNvSpPr>
              <a:spLocks noChangeShapeType="1"/>
            </p:cNvSpPr>
            <p:nvPr userDrawn="1"/>
          </p:nvSpPr>
          <p:spPr bwMode="auto">
            <a:xfrm>
              <a:off x="4462463"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50" name="Line 149"/>
            <p:cNvSpPr>
              <a:spLocks noChangeShapeType="1"/>
            </p:cNvSpPr>
            <p:nvPr userDrawn="1"/>
          </p:nvSpPr>
          <p:spPr bwMode="auto">
            <a:xfrm>
              <a:off x="4765675"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51" name="Line 150"/>
            <p:cNvSpPr>
              <a:spLocks noChangeShapeType="1"/>
            </p:cNvSpPr>
            <p:nvPr userDrawn="1"/>
          </p:nvSpPr>
          <p:spPr bwMode="auto">
            <a:xfrm>
              <a:off x="5068888" y="27828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52" name="Line 151"/>
            <p:cNvSpPr>
              <a:spLocks noChangeShapeType="1"/>
            </p:cNvSpPr>
            <p:nvPr userDrawn="1"/>
          </p:nvSpPr>
          <p:spPr bwMode="auto">
            <a:xfrm>
              <a:off x="5373688" y="2782888"/>
              <a:ext cx="21272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dirty="0"/>
            </a:p>
          </p:txBody>
        </p:sp>
        <p:sp>
          <p:nvSpPr>
            <p:cNvPr id="153" name="Line 152"/>
            <p:cNvSpPr>
              <a:spLocks noChangeShapeType="1"/>
            </p:cNvSpPr>
            <p:nvPr userDrawn="1"/>
          </p:nvSpPr>
          <p:spPr bwMode="auto">
            <a:xfrm>
              <a:off x="3552825" y="2427288"/>
              <a:ext cx="20335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54" name="Line 153"/>
            <p:cNvSpPr>
              <a:spLocks noChangeShapeType="1"/>
            </p:cNvSpPr>
            <p:nvPr userDrawn="1"/>
          </p:nvSpPr>
          <p:spPr bwMode="auto">
            <a:xfrm>
              <a:off x="3552825"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55" name="Line 154"/>
            <p:cNvSpPr>
              <a:spLocks noChangeShapeType="1"/>
            </p:cNvSpPr>
            <p:nvPr userDrawn="1"/>
          </p:nvSpPr>
          <p:spPr bwMode="auto">
            <a:xfrm>
              <a:off x="3856038"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56" name="Line 155"/>
            <p:cNvSpPr>
              <a:spLocks noChangeShapeType="1"/>
            </p:cNvSpPr>
            <p:nvPr userDrawn="1"/>
          </p:nvSpPr>
          <p:spPr bwMode="auto">
            <a:xfrm>
              <a:off x="4159250"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57" name="Line 156"/>
            <p:cNvSpPr>
              <a:spLocks noChangeShapeType="1"/>
            </p:cNvSpPr>
            <p:nvPr userDrawn="1"/>
          </p:nvSpPr>
          <p:spPr bwMode="auto">
            <a:xfrm>
              <a:off x="4462463"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58" name="Line 157"/>
            <p:cNvSpPr>
              <a:spLocks noChangeShapeType="1"/>
            </p:cNvSpPr>
            <p:nvPr userDrawn="1"/>
          </p:nvSpPr>
          <p:spPr bwMode="auto">
            <a:xfrm>
              <a:off x="4765675"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59" name="Line 158"/>
            <p:cNvSpPr>
              <a:spLocks noChangeShapeType="1"/>
            </p:cNvSpPr>
            <p:nvPr userDrawn="1"/>
          </p:nvSpPr>
          <p:spPr bwMode="auto">
            <a:xfrm>
              <a:off x="5068888" y="31384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60" name="Line 159"/>
            <p:cNvSpPr>
              <a:spLocks noChangeShapeType="1"/>
            </p:cNvSpPr>
            <p:nvPr userDrawn="1"/>
          </p:nvSpPr>
          <p:spPr bwMode="auto">
            <a:xfrm>
              <a:off x="5373688" y="3138488"/>
              <a:ext cx="21272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61" name="Line 160"/>
            <p:cNvSpPr>
              <a:spLocks noChangeShapeType="1"/>
            </p:cNvSpPr>
            <p:nvPr userDrawn="1"/>
          </p:nvSpPr>
          <p:spPr bwMode="auto">
            <a:xfrm>
              <a:off x="3552825"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62" name="Line 161"/>
            <p:cNvSpPr>
              <a:spLocks noChangeShapeType="1"/>
            </p:cNvSpPr>
            <p:nvPr userDrawn="1"/>
          </p:nvSpPr>
          <p:spPr bwMode="auto">
            <a:xfrm>
              <a:off x="3856038"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63" name="Line 162"/>
            <p:cNvSpPr>
              <a:spLocks noChangeShapeType="1"/>
            </p:cNvSpPr>
            <p:nvPr userDrawn="1"/>
          </p:nvSpPr>
          <p:spPr bwMode="auto">
            <a:xfrm>
              <a:off x="4159250"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64" name="Line 163"/>
            <p:cNvSpPr>
              <a:spLocks noChangeShapeType="1"/>
            </p:cNvSpPr>
            <p:nvPr userDrawn="1"/>
          </p:nvSpPr>
          <p:spPr bwMode="auto">
            <a:xfrm>
              <a:off x="4462463"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65" name="Line 164"/>
            <p:cNvSpPr>
              <a:spLocks noChangeShapeType="1"/>
            </p:cNvSpPr>
            <p:nvPr userDrawn="1"/>
          </p:nvSpPr>
          <p:spPr bwMode="auto">
            <a:xfrm>
              <a:off x="4765675"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66" name="Line 165"/>
            <p:cNvSpPr>
              <a:spLocks noChangeShapeType="1"/>
            </p:cNvSpPr>
            <p:nvPr userDrawn="1"/>
          </p:nvSpPr>
          <p:spPr bwMode="auto">
            <a:xfrm>
              <a:off x="5068888" y="34940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67" name="Line 166"/>
            <p:cNvSpPr>
              <a:spLocks noChangeShapeType="1"/>
            </p:cNvSpPr>
            <p:nvPr userDrawn="1"/>
          </p:nvSpPr>
          <p:spPr bwMode="auto">
            <a:xfrm>
              <a:off x="5373688" y="3494088"/>
              <a:ext cx="21272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68" name="Line 167"/>
            <p:cNvSpPr>
              <a:spLocks noChangeShapeType="1"/>
            </p:cNvSpPr>
            <p:nvPr userDrawn="1"/>
          </p:nvSpPr>
          <p:spPr bwMode="auto">
            <a:xfrm>
              <a:off x="3552825"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69" name="Line 168"/>
            <p:cNvSpPr>
              <a:spLocks noChangeShapeType="1"/>
            </p:cNvSpPr>
            <p:nvPr userDrawn="1"/>
          </p:nvSpPr>
          <p:spPr bwMode="auto">
            <a:xfrm>
              <a:off x="3856038"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70" name="Line 169"/>
            <p:cNvSpPr>
              <a:spLocks noChangeShapeType="1"/>
            </p:cNvSpPr>
            <p:nvPr userDrawn="1"/>
          </p:nvSpPr>
          <p:spPr bwMode="auto">
            <a:xfrm>
              <a:off x="4159250"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71" name="Line 170"/>
            <p:cNvSpPr>
              <a:spLocks noChangeShapeType="1"/>
            </p:cNvSpPr>
            <p:nvPr userDrawn="1"/>
          </p:nvSpPr>
          <p:spPr bwMode="auto">
            <a:xfrm>
              <a:off x="4462463"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72" name="Line 171"/>
            <p:cNvSpPr>
              <a:spLocks noChangeShapeType="1"/>
            </p:cNvSpPr>
            <p:nvPr userDrawn="1"/>
          </p:nvSpPr>
          <p:spPr bwMode="auto">
            <a:xfrm>
              <a:off x="4765675"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73" name="Line 172"/>
            <p:cNvSpPr>
              <a:spLocks noChangeShapeType="1"/>
            </p:cNvSpPr>
            <p:nvPr userDrawn="1"/>
          </p:nvSpPr>
          <p:spPr bwMode="auto">
            <a:xfrm>
              <a:off x="5068888" y="38512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74" name="Line 173"/>
            <p:cNvSpPr>
              <a:spLocks noChangeShapeType="1"/>
            </p:cNvSpPr>
            <p:nvPr userDrawn="1"/>
          </p:nvSpPr>
          <p:spPr bwMode="auto">
            <a:xfrm>
              <a:off x="5373688" y="3851275"/>
              <a:ext cx="21272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75" name="Line 174"/>
            <p:cNvSpPr>
              <a:spLocks noChangeShapeType="1"/>
            </p:cNvSpPr>
            <p:nvPr userDrawn="1"/>
          </p:nvSpPr>
          <p:spPr bwMode="auto">
            <a:xfrm>
              <a:off x="3552825"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76" name="Line 175"/>
            <p:cNvSpPr>
              <a:spLocks noChangeShapeType="1"/>
            </p:cNvSpPr>
            <p:nvPr userDrawn="1"/>
          </p:nvSpPr>
          <p:spPr bwMode="auto">
            <a:xfrm>
              <a:off x="3856038"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77" name="Line 176"/>
            <p:cNvSpPr>
              <a:spLocks noChangeShapeType="1"/>
            </p:cNvSpPr>
            <p:nvPr userDrawn="1"/>
          </p:nvSpPr>
          <p:spPr bwMode="auto">
            <a:xfrm>
              <a:off x="4159250"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78" name="Line 177"/>
            <p:cNvSpPr>
              <a:spLocks noChangeShapeType="1"/>
            </p:cNvSpPr>
            <p:nvPr userDrawn="1"/>
          </p:nvSpPr>
          <p:spPr bwMode="auto">
            <a:xfrm>
              <a:off x="4462463"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79" name="Line 178"/>
            <p:cNvSpPr>
              <a:spLocks noChangeShapeType="1"/>
            </p:cNvSpPr>
            <p:nvPr userDrawn="1"/>
          </p:nvSpPr>
          <p:spPr bwMode="auto">
            <a:xfrm>
              <a:off x="4765675"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80" name="Line 179"/>
            <p:cNvSpPr>
              <a:spLocks noChangeShapeType="1"/>
            </p:cNvSpPr>
            <p:nvPr userDrawn="1"/>
          </p:nvSpPr>
          <p:spPr bwMode="auto">
            <a:xfrm>
              <a:off x="5068888" y="42068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81" name="Line 180"/>
            <p:cNvSpPr>
              <a:spLocks noChangeShapeType="1"/>
            </p:cNvSpPr>
            <p:nvPr userDrawn="1"/>
          </p:nvSpPr>
          <p:spPr bwMode="auto">
            <a:xfrm>
              <a:off x="5373688" y="4206875"/>
              <a:ext cx="21272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grpSp>
      <p:grpSp>
        <p:nvGrpSpPr>
          <p:cNvPr id="274" name="Group 273"/>
          <p:cNvGrpSpPr/>
          <p:nvPr userDrawn="1"/>
        </p:nvGrpSpPr>
        <p:grpSpPr>
          <a:xfrm>
            <a:off x="715963" y="1795465"/>
            <a:ext cx="2281238" cy="2551113"/>
            <a:chOff x="715963" y="1795463"/>
            <a:chExt cx="2281238" cy="2551113"/>
          </a:xfrm>
        </p:grpSpPr>
        <p:sp>
          <p:nvSpPr>
            <p:cNvPr id="182" name="Freeform 181"/>
            <p:cNvSpPr>
              <a:spLocks/>
            </p:cNvSpPr>
            <p:nvPr userDrawn="1"/>
          </p:nvSpPr>
          <p:spPr bwMode="auto">
            <a:xfrm>
              <a:off x="715963" y="1795463"/>
              <a:ext cx="2281238" cy="2551113"/>
            </a:xfrm>
            <a:custGeom>
              <a:avLst/>
              <a:gdLst>
                <a:gd name="T0" fmla="*/ 846 w 1022"/>
                <a:gd name="T1" fmla="*/ 0 h 1148"/>
                <a:gd name="T2" fmla="*/ 176 w 1022"/>
                <a:gd name="T3" fmla="*/ 0 h 1148"/>
                <a:gd name="T4" fmla="*/ 0 w 1022"/>
                <a:gd name="T5" fmla="*/ 176 h 1148"/>
                <a:gd name="T6" fmla="*/ 0 w 1022"/>
                <a:gd name="T7" fmla="*/ 184 h 1148"/>
                <a:gd name="T8" fmla="*/ 0 w 1022"/>
                <a:gd name="T9" fmla="*/ 1047 h 1148"/>
                <a:gd name="T10" fmla="*/ 101 w 1022"/>
                <a:gd name="T11" fmla="*/ 1148 h 1148"/>
                <a:gd name="T12" fmla="*/ 921 w 1022"/>
                <a:gd name="T13" fmla="*/ 1148 h 1148"/>
                <a:gd name="T14" fmla="*/ 1022 w 1022"/>
                <a:gd name="T15" fmla="*/ 1047 h 1148"/>
                <a:gd name="T16" fmla="*/ 1022 w 1022"/>
                <a:gd name="T17" fmla="*/ 184 h 1148"/>
                <a:gd name="T18" fmla="*/ 1022 w 1022"/>
                <a:gd name="T19" fmla="*/ 176 h 1148"/>
                <a:gd name="T20" fmla="*/ 846 w 1022"/>
                <a:gd name="T21"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2" h="1148">
                  <a:moveTo>
                    <a:pt x="846" y="0"/>
                  </a:moveTo>
                  <a:cubicBezTo>
                    <a:pt x="176" y="0"/>
                    <a:pt x="176" y="0"/>
                    <a:pt x="176" y="0"/>
                  </a:cubicBezTo>
                  <a:cubicBezTo>
                    <a:pt x="79" y="0"/>
                    <a:pt x="0" y="79"/>
                    <a:pt x="0" y="176"/>
                  </a:cubicBezTo>
                  <a:cubicBezTo>
                    <a:pt x="0" y="184"/>
                    <a:pt x="0" y="184"/>
                    <a:pt x="0" y="184"/>
                  </a:cubicBezTo>
                  <a:cubicBezTo>
                    <a:pt x="0" y="1047"/>
                    <a:pt x="0" y="1047"/>
                    <a:pt x="0" y="1047"/>
                  </a:cubicBezTo>
                  <a:cubicBezTo>
                    <a:pt x="0" y="1103"/>
                    <a:pt x="45" y="1148"/>
                    <a:pt x="101" y="1148"/>
                  </a:cubicBezTo>
                  <a:cubicBezTo>
                    <a:pt x="921" y="1148"/>
                    <a:pt x="921" y="1148"/>
                    <a:pt x="921" y="1148"/>
                  </a:cubicBezTo>
                  <a:cubicBezTo>
                    <a:pt x="977" y="1148"/>
                    <a:pt x="1022" y="1103"/>
                    <a:pt x="1022" y="1047"/>
                  </a:cubicBezTo>
                  <a:cubicBezTo>
                    <a:pt x="1022" y="184"/>
                    <a:pt x="1022" y="184"/>
                    <a:pt x="1022" y="184"/>
                  </a:cubicBezTo>
                  <a:cubicBezTo>
                    <a:pt x="1022" y="176"/>
                    <a:pt x="1022" y="176"/>
                    <a:pt x="1022" y="176"/>
                  </a:cubicBezTo>
                  <a:cubicBezTo>
                    <a:pt x="1022" y="79"/>
                    <a:pt x="944" y="0"/>
                    <a:pt x="846" y="0"/>
                  </a:cubicBez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83" name="Freeform 182"/>
            <p:cNvSpPr>
              <a:spLocks/>
            </p:cNvSpPr>
            <p:nvPr userDrawn="1"/>
          </p:nvSpPr>
          <p:spPr bwMode="auto">
            <a:xfrm>
              <a:off x="930275" y="2293938"/>
              <a:ext cx="42863" cy="74613"/>
            </a:xfrm>
            <a:custGeom>
              <a:avLst/>
              <a:gdLst>
                <a:gd name="T0" fmla="*/ 10 w 19"/>
                <a:gd name="T1" fmla="*/ 20 h 34"/>
                <a:gd name="T2" fmla="*/ 6 w 19"/>
                <a:gd name="T3" fmla="*/ 18 h 34"/>
                <a:gd name="T4" fmla="*/ 1 w 19"/>
                <a:gd name="T5" fmla="*/ 14 h 34"/>
                <a:gd name="T6" fmla="*/ 0 w 19"/>
                <a:gd name="T7" fmla="*/ 9 h 34"/>
                <a:gd name="T8" fmla="*/ 2 w 19"/>
                <a:gd name="T9" fmla="*/ 3 h 34"/>
                <a:gd name="T10" fmla="*/ 10 w 19"/>
                <a:gd name="T11" fmla="*/ 0 h 34"/>
                <a:gd name="T12" fmla="*/ 17 w 19"/>
                <a:gd name="T13" fmla="*/ 2 h 34"/>
                <a:gd name="T14" fmla="*/ 17 w 19"/>
                <a:gd name="T15" fmla="*/ 8 h 34"/>
                <a:gd name="T16" fmla="*/ 9 w 19"/>
                <a:gd name="T17" fmla="*/ 4 h 34"/>
                <a:gd name="T18" fmla="*/ 6 w 19"/>
                <a:gd name="T19" fmla="*/ 5 h 34"/>
                <a:gd name="T20" fmla="*/ 4 w 19"/>
                <a:gd name="T21" fmla="*/ 8 h 34"/>
                <a:gd name="T22" fmla="*/ 5 w 19"/>
                <a:gd name="T23" fmla="*/ 11 h 34"/>
                <a:gd name="T24" fmla="*/ 9 w 19"/>
                <a:gd name="T25" fmla="*/ 14 h 34"/>
                <a:gd name="T26" fmla="*/ 12 w 19"/>
                <a:gd name="T27" fmla="*/ 16 h 34"/>
                <a:gd name="T28" fmla="*/ 19 w 19"/>
                <a:gd name="T29" fmla="*/ 25 h 34"/>
                <a:gd name="T30" fmla="*/ 16 w 19"/>
                <a:gd name="T31" fmla="*/ 32 h 34"/>
                <a:gd name="T32" fmla="*/ 9 w 19"/>
                <a:gd name="T33" fmla="*/ 34 h 34"/>
                <a:gd name="T34" fmla="*/ 0 w 19"/>
                <a:gd name="T35" fmla="*/ 31 h 34"/>
                <a:gd name="T36" fmla="*/ 0 w 19"/>
                <a:gd name="T37" fmla="*/ 25 h 34"/>
                <a:gd name="T38" fmla="*/ 9 w 19"/>
                <a:gd name="T39" fmla="*/ 30 h 34"/>
                <a:gd name="T40" fmla="*/ 13 w 19"/>
                <a:gd name="T41" fmla="*/ 29 h 34"/>
                <a:gd name="T42" fmla="*/ 14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6" y="18"/>
                    <a:pt x="6" y="18"/>
                    <a:pt x="6" y="18"/>
                  </a:cubicBezTo>
                  <a:cubicBezTo>
                    <a:pt x="4" y="16"/>
                    <a:pt x="2" y="15"/>
                    <a:pt x="1" y="14"/>
                  </a:cubicBezTo>
                  <a:cubicBezTo>
                    <a:pt x="0" y="12"/>
                    <a:pt x="0" y="11"/>
                    <a:pt x="0" y="9"/>
                  </a:cubicBezTo>
                  <a:cubicBezTo>
                    <a:pt x="0" y="6"/>
                    <a:pt x="1" y="4"/>
                    <a:pt x="2" y="3"/>
                  </a:cubicBezTo>
                  <a:cubicBezTo>
                    <a:pt x="4" y="1"/>
                    <a:pt x="7" y="0"/>
                    <a:pt x="10" y="0"/>
                  </a:cubicBezTo>
                  <a:cubicBezTo>
                    <a:pt x="12" y="0"/>
                    <a:pt x="15" y="1"/>
                    <a:pt x="17" y="2"/>
                  </a:cubicBezTo>
                  <a:cubicBezTo>
                    <a:pt x="17" y="8"/>
                    <a:pt x="17" y="8"/>
                    <a:pt x="17" y="8"/>
                  </a:cubicBezTo>
                  <a:cubicBezTo>
                    <a:pt x="15" y="6"/>
                    <a:pt x="12" y="4"/>
                    <a:pt x="9" y="4"/>
                  </a:cubicBezTo>
                  <a:cubicBezTo>
                    <a:pt x="8" y="4"/>
                    <a:pt x="7" y="5"/>
                    <a:pt x="6" y="5"/>
                  </a:cubicBezTo>
                  <a:cubicBezTo>
                    <a:pt x="5" y="6"/>
                    <a:pt x="4" y="7"/>
                    <a:pt x="4" y="8"/>
                  </a:cubicBezTo>
                  <a:cubicBezTo>
                    <a:pt x="4" y="9"/>
                    <a:pt x="4" y="10"/>
                    <a:pt x="5" y="11"/>
                  </a:cubicBezTo>
                  <a:cubicBezTo>
                    <a:pt x="6" y="12"/>
                    <a:pt x="7" y="13"/>
                    <a:pt x="9" y="14"/>
                  </a:cubicBezTo>
                  <a:cubicBezTo>
                    <a:pt x="12" y="16"/>
                    <a:pt x="12" y="16"/>
                    <a:pt x="12" y="16"/>
                  </a:cubicBezTo>
                  <a:cubicBezTo>
                    <a:pt x="17" y="18"/>
                    <a:pt x="19" y="22"/>
                    <a:pt x="19" y="25"/>
                  </a:cubicBezTo>
                  <a:cubicBezTo>
                    <a:pt x="19" y="28"/>
                    <a:pt x="18" y="30"/>
                    <a:pt x="16" y="32"/>
                  </a:cubicBezTo>
                  <a:cubicBezTo>
                    <a:pt x="14" y="34"/>
                    <a:pt x="12" y="34"/>
                    <a:pt x="9" y="34"/>
                  </a:cubicBezTo>
                  <a:cubicBezTo>
                    <a:pt x="5" y="34"/>
                    <a:pt x="2" y="33"/>
                    <a:pt x="0" y="31"/>
                  </a:cubicBezTo>
                  <a:cubicBezTo>
                    <a:pt x="0" y="25"/>
                    <a:pt x="0" y="25"/>
                    <a:pt x="0" y="25"/>
                  </a:cubicBezTo>
                  <a:cubicBezTo>
                    <a:pt x="2" y="29"/>
                    <a:pt x="5" y="30"/>
                    <a:pt x="9" y="30"/>
                  </a:cubicBezTo>
                  <a:cubicBezTo>
                    <a:pt x="10" y="30"/>
                    <a:pt x="12" y="30"/>
                    <a:pt x="13" y="29"/>
                  </a:cubicBezTo>
                  <a:cubicBezTo>
                    <a:pt x="14" y="28"/>
                    <a:pt x="14" y="27"/>
                    <a:pt x="14" y="26"/>
                  </a:cubicBezTo>
                  <a:cubicBezTo>
                    <a:pt x="14" y="24"/>
                    <a:pt x="13" y="22"/>
                    <a:pt x="10" y="20"/>
                  </a:cubicBez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4" name="Freeform 183"/>
            <p:cNvSpPr>
              <a:spLocks/>
            </p:cNvSpPr>
            <p:nvPr userDrawn="1"/>
          </p:nvSpPr>
          <p:spPr bwMode="auto">
            <a:xfrm>
              <a:off x="1217613" y="2295525"/>
              <a:ext cx="71438" cy="73025"/>
            </a:xfrm>
            <a:custGeom>
              <a:avLst/>
              <a:gdLst>
                <a:gd name="T0" fmla="*/ 38 w 45"/>
                <a:gd name="T1" fmla="*/ 0 h 46"/>
                <a:gd name="T2" fmla="*/ 45 w 45"/>
                <a:gd name="T3" fmla="*/ 0 h 46"/>
                <a:gd name="T4" fmla="*/ 45 w 45"/>
                <a:gd name="T5" fmla="*/ 46 h 46"/>
                <a:gd name="T6" fmla="*/ 38 w 45"/>
                <a:gd name="T7" fmla="*/ 46 h 46"/>
                <a:gd name="T8" fmla="*/ 38 w 45"/>
                <a:gd name="T9" fmla="*/ 10 h 46"/>
                <a:gd name="T10" fmla="*/ 23 w 45"/>
                <a:gd name="T11" fmla="*/ 28 h 46"/>
                <a:gd name="T12" fmla="*/ 23 w 45"/>
                <a:gd name="T13" fmla="*/ 28 h 46"/>
                <a:gd name="T14" fmla="*/ 7 w 45"/>
                <a:gd name="T15" fmla="*/ 10 h 46"/>
                <a:gd name="T16" fmla="*/ 7 w 45"/>
                <a:gd name="T17" fmla="*/ 46 h 46"/>
                <a:gd name="T18" fmla="*/ 0 w 45"/>
                <a:gd name="T19" fmla="*/ 46 h 46"/>
                <a:gd name="T20" fmla="*/ 0 w 45"/>
                <a:gd name="T21" fmla="*/ 0 h 46"/>
                <a:gd name="T22" fmla="*/ 7 w 45"/>
                <a:gd name="T23" fmla="*/ 0 h 46"/>
                <a:gd name="T24" fmla="*/ 23 w 45"/>
                <a:gd name="T25" fmla="*/ 18 h 46"/>
                <a:gd name="T26" fmla="*/ 38 w 45"/>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46">
                  <a:moveTo>
                    <a:pt x="38" y="0"/>
                  </a:moveTo>
                  <a:lnTo>
                    <a:pt x="45" y="0"/>
                  </a:lnTo>
                  <a:lnTo>
                    <a:pt x="45" y="46"/>
                  </a:lnTo>
                  <a:lnTo>
                    <a:pt x="38" y="46"/>
                  </a:lnTo>
                  <a:lnTo>
                    <a:pt x="38" y="10"/>
                  </a:lnTo>
                  <a:lnTo>
                    <a:pt x="23" y="28"/>
                  </a:lnTo>
                  <a:lnTo>
                    <a:pt x="23" y="28"/>
                  </a:lnTo>
                  <a:lnTo>
                    <a:pt x="7" y="10"/>
                  </a:lnTo>
                  <a:lnTo>
                    <a:pt x="7" y="46"/>
                  </a:lnTo>
                  <a:lnTo>
                    <a:pt x="0" y="46"/>
                  </a:lnTo>
                  <a:lnTo>
                    <a:pt x="0" y="0"/>
                  </a:lnTo>
                  <a:lnTo>
                    <a:pt x="7" y="0"/>
                  </a:lnTo>
                  <a:lnTo>
                    <a:pt x="23" y="18"/>
                  </a:lnTo>
                  <a:lnTo>
                    <a:pt x="38" y="0"/>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5" name="Freeform 184"/>
            <p:cNvSpPr>
              <a:spLocks/>
            </p:cNvSpPr>
            <p:nvPr userDrawn="1"/>
          </p:nvSpPr>
          <p:spPr bwMode="auto">
            <a:xfrm>
              <a:off x="1519238" y="2293938"/>
              <a:ext cx="63500" cy="74613"/>
            </a:xfrm>
            <a:custGeom>
              <a:avLst/>
              <a:gdLst>
                <a:gd name="T0" fmla="*/ 0 w 40"/>
                <a:gd name="T1" fmla="*/ 0 h 47"/>
                <a:gd name="T2" fmla="*/ 40 w 40"/>
                <a:gd name="T3" fmla="*/ 0 h 47"/>
                <a:gd name="T4" fmla="*/ 40 w 40"/>
                <a:gd name="T5" fmla="*/ 7 h 47"/>
                <a:gd name="T6" fmla="*/ 24 w 40"/>
                <a:gd name="T7" fmla="*/ 7 h 47"/>
                <a:gd name="T8" fmla="*/ 24 w 40"/>
                <a:gd name="T9" fmla="*/ 47 h 47"/>
                <a:gd name="T10" fmla="*/ 17 w 40"/>
                <a:gd name="T11" fmla="*/ 47 h 47"/>
                <a:gd name="T12" fmla="*/ 17 w 40"/>
                <a:gd name="T13" fmla="*/ 7 h 47"/>
                <a:gd name="T14" fmla="*/ 0 w 40"/>
                <a:gd name="T15" fmla="*/ 7 h 47"/>
                <a:gd name="T16" fmla="*/ 0 w 40"/>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0" y="0"/>
                  </a:moveTo>
                  <a:lnTo>
                    <a:pt x="40" y="0"/>
                  </a:lnTo>
                  <a:lnTo>
                    <a:pt x="40" y="7"/>
                  </a:lnTo>
                  <a:lnTo>
                    <a:pt x="24" y="7"/>
                  </a:lnTo>
                  <a:lnTo>
                    <a:pt x="24" y="47"/>
                  </a:lnTo>
                  <a:lnTo>
                    <a:pt x="17" y="47"/>
                  </a:lnTo>
                  <a:lnTo>
                    <a:pt x="17" y="7"/>
                  </a:lnTo>
                  <a:lnTo>
                    <a:pt x="0" y="7"/>
                  </a:lnTo>
                  <a:lnTo>
                    <a:pt x="0" y="0"/>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6" name="Freeform 185"/>
            <p:cNvSpPr>
              <a:spLocks/>
            </p:cNvSpPr>
            <p:nvPr userDrawn="1"/>
          </p:nvSpPr>
          <p:spPr bwMode="auto">
            <a:xfrm>
              <a:off x="1808163" y="2295525"/>
              <a:ext cx="112713" cy="73025"/>
            </a:xfrm>
            <a:custGeom>
              <a:avLst/>
              <a:gdLst>
                <a:gd name="T0" fmla="*/ 64 w 71"/>
                <a:gd name="T1" fmla="*/ 0 h 46"/>
                <a:gd name="T2" fmla="*/ 71 w 71"/>
                <a:gd name="T3" fmla="*/ 0 h 46"/>
                <a:gd name="T4" fmla="*/ 52 w 71"/>
                <a:gd name="T5" fmla="*/ 46 h 46"/>
                <a:gd name="T6" fmla="*/ 50 w 71"/>
                <a:gd name="T7" fmla="*/ 46 h 46"/>
                <a:gd name="T8" fmla="*/ 35 w 71"/>
                <a:gd name="T9" fmla="*/ 9 h 46"/>
                <a:gd name="T10" fmla="*/ 19 w 71"/>
                <a:gd name="T11" fmla="*/ 46 h 46"/>
                <a:gd name="T12" fmla="*/ 18 w 71"/>
                <a:gd name="T13" fmla="*/ 46 h 46"/>
                <a:gd name="T14" fmla="*/ 0 w 71"/>
                <a:gd name="T15" fmla="*/ 0 h 46"/>
                <a:gd name="T16" fmla="*/ 5 w 71"/>
                <a:gd name="T17" fmla="*/ 0 h 46"/>
                <a:gd name="T18" fmla="*/ 19 w 71"/>
                <a:gd name="T19" fmla="*/ 32 h 46"/>
                <a:gd name="T20" fmla="*/ 32 w 71"/>
                <a:gd name="T21" fmla="*/ 0 h 46"/>
                <a:gd name="T22" fmla="*/ 39 w 71"/>
                <a:gd name="T23" fmla="*/ 0 h 46"/>
                <a:gd name="T24" fmla="*/ 52 w 71"/>
                <a:gd name="T25" fmla="*/ 32 h 46"/>
                <a:gd name="T26" fmla="*/ 64 w 71"/>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46">
                  <a:moveTo>
                    <a:pt x="64" y="0"/>
                  </a:moveTo>
                  <a:lnTo>
                    <a:pt x="71" y="0"/>
                  </a:lnTo>
                  <a:lnTo>
                    <a:pt x="52" y="46"/>
                  </a:lnTo>
                  <a:lnTo>
                    <a:pt x="50" y="46"/>
                  </a:lnTo>
                  <a:lnTo>
                    <a:pt x="35" y="9"/>
                  </a:lnTo>
                  <a:lnTo>
                    <a:pt x="19" y="46"/>
                  </a:lnTo>
                  <a:lnTo>
                    <a:pt x="18" y="46"/>
                  </a:lnTo>
                  <a:lnTo>
                    <a:pt x="0" y="0"/>
                  </a:lnTo>
                  <a:lnTo>
                    <a:pt x="5" y="0"/>
                  </a:lnTo>
                  <a:lnTo>
                    <a:pt x="19" y="32"/>
                  </a:lnTo>
                  <a:lnTo>
                    <a:pt x="32" y="0"/>
                  </a:lnTo>
                  <a:lnTo>
                    <a:pt x="39" y="0"/>
                  </a:lnTo>
                  <a:lnTo>
                    <a:pt x="52" y="32"/>
                  </a:lnTo>
                  <a:lnTo>
                    <a:pt x="64" y="0"/>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7" name="Freeform 186"/>
            <p:cNvSpPr>
              <a:spLocks/>
            </p:cNvSpPr>
            <p:nvPr userDrawn="1"/>
          </p:nvSpPr>
          <p:spPr bwMode="auto">
            <a:xfrm>
              <a:off x="2144713" y="2293938"/>
              <a:ext cx="61913" cy="74613"/>
            </a:xfrm>
            <a:custGeom>
              <a:avLst/>
              <a:gdLst>
                <a:gd name="T0" fmla="*/ 0 w 39"/>
                <a:gd name="T1" fmla="*/ 0 h 47"/>
                <a:gd name="T2" fmla="*/ 39 w 39"/>
                <a:gd name="T3" fmla="*/ 0 h 47"/>
                <a:gd name="T4" fmla="*/ 39 w 39"/>
                <a:gd name="T5" fmla="*/ 7 h 47"/>
                <a:gd name="T6" fmla="*/ 24 w 39"/>
                <a:gd name="T7" fmla="*/ 7 h 47"/>
                <a:gd name="T8" fmla="*/ 24 w 39"/>
                <a:gd name="T9" fmla="*/ 47 h 47"/>
                <a:gd name="T10" fmla="*/ 17 w 39"/>
                <a:gd name="T11" fmla="*/ 47 h 47"/>
                <a:gd name="T12" fmla="*/ 17 w 39"/>
                <a:gd name="T13" fmla="*/ 7 h 47"/>
                <a:gd name="T14" fmla="*/ 0 w 39"/>
                <a:gd name="T15" fmla="*/ 7 h 47"/>
                <a:gd name="T16" fmla="*/ 0 w 39"/>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7">
                  <a:moveTo>
                    <a:pt x="0" y="0"/>
                  </a:moveTo>
                  <a:lnTo>
                    <a:pt x="39" y="0"/>
                  </a:lnTo>
                  <a:lnTo>
                    <a:pt x="39" y="7"/>
                  </a:lnTo>
                  <a:lnTo>
                    <a:pt x="24" y="7"/>
                  </a:lnTo>
                  <a:lnTo>
                    <a:pt x="24" y="47"/>
                  </a:lnTo>
                  <a:lnTo>
                    <a:pt x="17" y="47"/>
                  </a:lnTo>
                  <a:lnTo>
                    <a:pt x="17" y="7"/>
                  </a:lnTo>
                  <a:lnTo>
                    <a:pt x="0" y="7"/>
                  </a:lnTo>
                  <a:lnTo>
                    <a:pt x="0" y="0"/>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8" name="Freeform 187"/>
            <p:cNvSpPr>
              <a:spLocks/>
            </p:cNvSpPr>
            <p:nvPr userDrawn="1"/>
          </p:nvSpPr>
          <p:spPr bwMode="auto">
            <a:xfrm>
              <a:off x="2452688" y="2295525"/>
              <a:ext cx="39688" cy="73025"/>
            </a:xfrm>
            <a:custGeom>
              <a:avLst/>
              <a:gdLst>
                <a:gd name="T0" fmla="*/ 0 w 25"/>
                <a:gd name="T1" fmla="*/ 0 h 46"/>
                <a:gd name="T2" fmla="*/ 25 w 25"/>
                <a:gd name="T3" fmla="*/ 0 h 46"/>
                <a:gd name="T4" fmla="*/ 25 w 25"/>
                <a:gd name="T5" fmla="*/ 6 h 46"/>
                <a:gd name="T6" fmla="*/ 7 w 25"/>
                <a:gd name="T7" fmla="*/ 6 h 46"/>
                <a:gd name="T8" fmla="*/ 7 w 25"/>
                <a:gd name="T9" fmla="*/ 18 h 46"/>
                <a:gd name="T10" fmla="*/ 25 w 25"/>
                <a:gd name="T11" fmla="*/ 18 h 46"/>
                <a:gd name="T12" fmla="*/ 25 w 25"/>
                <a:gd name="T13" fmla="*/ 24 h 46"/>
                <a:gd name="T14" fmla="*/ 7 w 25"/>
                <a:gd name="T15" fmla="*/ 24 h 46"/>
                <a:gd name="T16" fmla="*/ 7 w 25"/>
                <a:gd name="T17" fmla="*/ 46 h 46"/>
                <a:gd name="T18" fmla="*/ 0 w 25"/>
                <a:gd name="T19" fmla="*/ 46 h 46"/>
                <a:gd name="T20" fmla="*/ 0 w 25"/>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6">
                  <a:moveTo>
                    <a:pt x="0" y="0"/>
                  </a:moveTo>
                  <a:lnTo>
                    <a:pt x="25" y="0"/>
                  </a:lnTo>
                  <a:lnTo>
                    <a:pt x="25" y="6"/>
                  </a:lnTo>
                  <a:lnTo>
                    <a:pt x="7" y="6"/>
                  </a:lnTo>
                  <a:lnTo>
                    <a:pt x="7" y="18"/>
                  </a:lnTo>
                  <a:lnTo>
                    <a:pt x="25" y="18"/>
                  </a:lnTo>
                  <a:lnTo>
                    <a:pt x="25" y="24"/>
                  </a:lnTo>
                  <a:lnTo>
                    <a:pt x="7" y="24"/>
                  </a:lnTo>
                  <a:lnTo>
                    <a:pt x="7" y="46"/>
                  </a:lnTo>
                  <a:lnTo>
                    <a:pt x="0" y="46"/>
                  </a:lnTo>
                  <a:lnTo>
                    <a:pt x="0" y="0"/>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9" name="Freeform 188"/>
            <p:cNvSpPr>
              <a:spLocks/>
            </p:cNvSpPr>
            <p:nvPr userDrawn="1"/>
          </p:nvSpPr>
          <p:spPr bwMode="auto">
            <a:xfrm>
              <a:off x="2735263" y="2293938"/>
              <a:ext cx="42863" cy="74613"/>
            </a:xfrm>
            <a:custGeom>
              <a:avLst/>
              <a:gdLst>
                <a:gd name="T0" fmla="*/ 10 w 19"/>
                <a:gd name="T1" fmla="*/ 20 h 34"/>
                <a:gd name="T2" fmla="*/ 7 w 19"/>
                <a:gd name="T3" fmla="*/ 18 h 34"/>
                <a:gd name="T4" fmla="*/ 2 w 19"/>
                <a:gd name="T5" fmla="*/ 14 h 34"/>
                <a:gd name="T6" fmla="*/ 0 w 19"/>
                <a:gd name="T7" fmla="*/ 9 h 34"/>
                <a:gd name="T8" fmla="*/ 3 w 19"/>
                <a:gd name="T9" fmla="*/ 3 h 34"/>
                <a:gd name="T10" fmla="*/ 10 w 19"/>
                <a:gd name="T11" fmla="*/ 0 h 34"/>
                <a:gd name="T12" fmla="*/ 18 w 19"/>
                <a:gd name="T13" fmla="*/ 2 h 34"/>
                <a:gd name="T14" fmla="*/ 18 w 19"/>
                <a:gd name="T15" fmla="*/ 8 h 34"/>
                <a:gd name="T16" fmla="*/ 10 w 19"/>
                <a:gd name="T17" fmla="*/ 4 h 34"/>
                <a:gd name="T18" fmla="*/ 6 w 19"/>
                <a:gd name="T19" fmla="*/ 5 h 34"/>
                <a:gd name="T20" fmla="*/ 5 w 19"/>
                <a:gd name="T21" fmla="*/ 8 h 34"/>
                <a:gd name="T22" fmla="*/ 6 w 19"/>
                <a:gd name="T23" fmla="*/ 11 h 34"/>
                <a:gd name="T24" fmla="*/ 9 w 19"/>
                <a:gd name="T25" fmla="*/ 14 h 34"/>
                <a:gd name="T26" fmla="*/ 13 w 19"/>
                <a:gd name="T27" fmla="*/ 16 h 34"/>
                <a:gd name="T28" fmla="*/ 19 w 19"/>
                <a:gd name="T29" fmla="*/ 25 h 34"/>
                <a:gd name="T30" fmla="*/ 17 w 19"/>
                <a:gd name="T31" fmla="*/ 32 h 34"/>
                <a:gd name="T32" fmla="*/ 10 w 19"/>
                <a:gd name="T33" fmla="*/ 34 h 34"/>
                <a:gd name="T34" fmla="*/ 0 w 19"/>
                <a:gd name="T35" fmla="*/ 31 h 34"/>
                <a:gd name="T36" fmla="*/ 0 w 19"/>
                <a:gd name="T37" fmla="*/ 25 h 34"/>
                <a:gd name="T38" fmla="*/ 9 w 19"/>
                <a:gd name="T39" fmla="*/ 30 h 34"/>
                <a:gd name="T40" fmla="*/ 13 w 19"/>
                <a:gd name="T41" fmla="*/ 29 h 34"/>
                <a:gd name="T42" fmla="*/ 15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7" y="18"/>
                    <a:pt x="7" y="18"/>
                    <a:pt x="7" y="18"/>
                  </a:cubicBezTo>
                  <a:cubicBezTo>
                    <a:pt x="4" y="16"/>
                    <a:pt x="3" y="15"/>
                    <a:pt x="2" y="14"/>
                  </a:cubicBezTo>
                  <a:cubicBezTo>
                    <a:pt x="1" y="12"/>
                    <a:pt x="0" y="11"/>
                    <a:pt x="0" y="9"/>
                  </a:cubicBezTo>
                  <a:cubicBezTo>
                    <a:pt x="0" y="6"/>
                    <a:pt x="1" y="4"/>
                    <a:pt x="3" y="3"/>
                  </a:cubicBezTo>
                  <a:cubicBezTo>
                    <a:pt x="5" y="1"/>
                    <a:pt x="7" y="0"/>
                    <a:pt x="10" y="0"/>
                  </a:cubicBezTo>
                  <a:cubicBezTo>
                    <a:pt x="13" y="0"/>
                    <a:pt x="16" y="1"/>
                    <a:pt x="18" y="2"/>
                  </a:cubicBezTo>
                  <a:cubicBezTo>
                    <a:pt x="18" y="8"/>
                    <a:pt x="18" y="8"/>
                    <a:pt x="18" y="8"/>
                  </a:cubicBezTo>
                  <a:cubicBezTo>
                    <a:pt x="15" y="6"/>
                    <a:pt x="13" y="4"/>
                    <a:pt x="10" y="4"/>
                  </a:cubicBezTo>
                  <a:cubicBezTo>
                    <a:pt x="9" y="4"/>
                    <a:pt x="7" y="5"/>
                    <a:pt x="6" y="5"/>
                  </a:cubicBezTo>
                  <a:cubicBezTo>
                    <a:pt x="5" y="6"/>
                    <a:pt x="5" y="7"/>
                    <a:pt x="5" y="8"/>
                  </a:cubicBezTo>
                  <a:cubicBezTo>
                    <a:pt x="5" y="9"/>
                    <a:pt x="5" y="10"/>
                    <a:pt x="6" y="11"/>
                  </a:cubicBezTo>
                  <a:cubicBezTo>
                    <a:pt x="7" y="12"/>
                    <a:pt x="8" y="13"/>
                    <a:pt x="9" y="14"/>
                  </a:cubicBezTo>
                  <a:cubicBezTo>
                    <a:pt x="13" y="16"/>
                    <a:pt x="13" y="16"/>
                    <a:pt x="13" y="16"/>
                  </a:cubicBezTo>
                  <a:cubicBezTo>
                    <a:pt x="17" y="18"/>
                    <a:pt x="19" y="22"/>
                    <a:pt x="19" y="25"/>
                  </a:cubicBezTo>
                  <a:cubicBezTo>
                    <a:pt x="19" y="28"/>
                    <a:pt x="18" y="30"/>
                    <a:pt x="17" y="32"/>
                  </a:cubicBezTo>
                  <a:cubicBezTo>
                    <a:pt x="15" y="34"/>
                    <a:pt x="12" y="34"/>
                    <a:pt x="10" y="34"/>
                  </a:cubicBezTo>
                  <a:cubicBezTo>
                    <a:pt x="6" y="34"/>
                    <a:pt x="3" y="33"/>
                    <a:pt x="0" y="31"/>
                  </a:cubicBezTo>
                  <a:cubicBezTo>
                    <a:pt x="0" y="25"/>
                    <a:pt x="0" y="25"/>
                    <a:pt x="0" y="25"/>
                  </a:cubicBezTo>
                  <a:cubicBezTo>
                    <a:pt x="3" y="29"/>
                    <a:pt x="6" y="30"/>
                    <a:pt x="9" y="30"/>
                  </a:cubicBezTo>
                  <a:cubicBezTo>
                    <a:pt x="11" y="30"/>
                    <a:pt x="12" y="30"/>
                    <a:pt x="13" y="29"/>
                  </a:cubicBezTo>
                  <a:cubicBezTo>
                    <a:pt x="14" y="28"/>
                    <a:pt x="15" y="27"/>
                    <a:pt x="15" y="26"/>
                  </a:cubicBezTo>
                  <a:cubicBezTo>
                    <a:pt x="15" y="24"/>
                    <a:pt x="13" y="22"/>
                    <a:pt x="10" y="20"/>
                  </a:cubicBez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0" name="Line 189"/>
            <p:cNvSpPr>
              <a:spLocks noChangeShapeType="1"/>
            </p:cNvSpPr>
            <p:nvPr userDrawn="1"/>
          </p:nvSpPr>
          <p:spPr bwMode="auto">
            <a:xfrm>
              <a:off x="836613"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91" name="Line 190"/>
            <p:cNvSpPr>
              <a:spLocks noChangeShapeType="1"/>
            </p:cNvSpPr>
            <p:nvPr userDrawn="1"/>
          </p:nvSpPr>
          <p:spPr bwMode="auto">
            <a:xfrm>
              <a:off x="1139825"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92" name="Line 191"/>
            <p:cNvSpPr>
              <a:spLocks noChangeShapeType="1"/>
            </p:cNvSpPr>
            <p:nvPr userDrawn="1"/>
          </p:nvSpPr>
          <p:spPr bwMode="auto">
            <a:xfrm>
              <a:off x="1443038"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93" name="Line 192"/>
            <p:cNvSpPr>
              <a:spLocks noChangeShapeType="1"/>
            </p:cNvSpPr>
            <p:nvPr userDrawn="1"/>
          </p:nvSpPr>
          <p:spPr bwMode="auto">
            <a:xfrm>
              <a:off x="1747838"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94" name="Line 193"/>
            <p:cNvSpPr>
              <a:spLocks noChangeShapeType="1"/>
            </p:cNvSpPr>
            <p:nvPr userDrawn="1"/>
          </p:nvSpPr>
          <p:spPr bwMode="auto">
            <a:xfrm>
              <a:off x="2051050"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95" name="Line 194"/>
            <p:cNvSpPr>
              <a:spLocks noChangeShapeType="1"/>
            </p:cNvSpPr>
            <p:nvPr userDrawn="1"/>
          </p:nvSpPr>
          <p:spPr bwMode="auto">
            <a:xfrm>
              <a:off x="2354263"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96" name="Line 195"/>
            <p:cNvSpPr>
              <a:spLocks noChangeShapeType="1"/>
            </p:cNvSpPr>
            <p:nvPr userDrawn="1"/>
          </p:nvSpPr>
          <p:spPr bwMode="auto">
            <a:xfrm>
              <a:off x="2657475"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97" name="Line 196"/>
            <p:cNvSpPr>
              <a:spLocks noChangeShapeType="1"/>
            </p:cNvSpPr>
            <p:nvPr userDrawn="1"/>
          </p:nvSpPr>
          <p:spPr bwMode="auto">
            <a:xfrm>
              <a:off x="836613" y="2427288"/>
              <a:ext cx="203676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98" name="Line 197"/>
            <p:cNvSpPr>
              <a:spLocks noChangeShapeType="1"/>
            </p:cNvSpPr>
            <p:nvPr userDrawn="1"/>
          </p:nvSpPr>
          <p:spPr bwMode="auto">
            <a:xfrm>
              <a:off x="836613"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99" name="Line 198"/>
            <p:cNvSpPr>
              <a:spLocks noChangeShapeType="1"/>
            </p:cNvSpPr>
            <p:nvPr userDrawn="1"/>
          </p:nvSpPr>
          <p:spPr bwMode="auto">
            <a:xfrm>
              <a:off x="1139825"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00" name="Line 199"/>
            <p:cNvSpPr>
              <a:spLocks noChangeShapeType="1"/>
            </p:cNvSpPr>
            <p:nvPr userDrawn="1"/>
          </p:nvSpPr>
          <p:spPr bwMode="auto">
            <a:xfrm>
              <a:off x="1443038"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01" name="Line 200"/>
            <p:cNvSpPr>
              <a:spLocks noChangeShapeType="1"/>
            </p:cNvSpPr>
            <p:nvPr userDrawn="1"/>
          </p:nvSpPr>
          <p:spPr bwMode="auto">
            <a:xfrm>
              <a:off x="1747838"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02" name="Line 201"/>
            <p:cNvSpPr>
              <a:spLocks noChangeShapeType="1"/>
            </p:cNvSpPr>
            <p:nvPr userDrawn="1"/>
          </p:nvSpPr>
          <p:spPr bwMode="auto">
            <a:xfrm>
              <a:off x="2051050"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03" name="Line 202"/>
            <p:cNvSpPr>
              <a:spLocks noChangeShapeType="1"/>
            </p:cNvSpPr>
            <p:nvPr userDrawn="1"/>
          </p:nvSpPr>
          <p:spPr bwMode="auto">
            <a:xfrm>
              <a:off x="2354263"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04" name="Line 203"/>
            <p:cNvSpPr>
              <a:spLocks noChangeShapeType="1"/>
            </p:cNvSpPr>
            <p:nvPr userDrawn="1"/>
          </p:nvSpPr>
          <p:spPr bwMode="auto">
            <a:xfrm>
              <a:off x="2657475"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05" name="Line 204"/>
            <p:cNvSpPr>
              <a:spLocks noChangeShapeType="1"/>
            </p:cNvSpPr>
            <p:nvPr userDrawn="1"/>
          </p:nvSpPr>
          <p:spPr bwMode="auto">
            <a:xfrm>
              <a:off x="836613"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06" name="Line 205"/>
            <p:cNvSpPr>
              <a:spLocks noChangeShapeType="1"/>
            </p:cNvSpPr>
            <p:nvPr userDrawn="1"/>
          </p:nvSpPr>
          <p:spPr bwMode="auto">
            <a:xfrm>
              <a:off x="1139825"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07" name="Line 206"/>
            <p:cNvSpPr>
              <a:spLocks noChangeShapeType="1"/>
            </p:cNvSpPr>
            <p:nvPr userDrawn="1"/>
          </p:nvSpPr>
          <p:spPr bwMode="auto">
            <a:xfrm>
              <a:off x="1443038"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08" name="Line 207"/>
            <p:cNvSpPr>
              <a:spLocks noChangeShapeType="1"/>
            </p:cNvSpPr>
            <p:nvPr userDrawn="1"/>
          </p:nvSpPr>
          <p:spPr bwMode="auto">
            <a:xfrm>
              <a:off x="1747838"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09" name="Line 208"/>
            <p:cNvSpPr>
              <a:spLocks noChangeShapeType="1"/>
            </p:cNvSpPr>
            <p:nvPr userDrawn="1"/>
          </p:nvSpPr>
          <p:spPr bwMode="auto">
            <a:xfrm>
              <a:off x="2051050"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10" name="Line 209"/>
            <p:cNvSpPr>
              <a:spLocks noChangeShapeType="1"/>
            </p:cNvSpPr>
            <p:nvPr userDrawn="1"/>
          </p:nvSpPr>
          <p:spPr bwMode="auto">
            <a:xfrm>
              <a:off x="2354263"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11" name="Line 210"/>
            <p:cNvSpPr>
              <a:spLocks noChangeShapeType="1"/>
            </p:cNvSpPr>
            <p:nvPr userDrawn="1"/>
          </p:nvSpPr>
          <p:spPr bwMode="auto">
            <a:xfrm>
              <a:off x="2657475"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12" name="Line 211"/>
            <p:cNvSpPr>
              <a:spLocks noChangeShapeType="1"/>
            </p:cNvSpPr>
            <p:nvPr userDrawn="1"/>
          </p:nvSpPr>
          <p:spPr bwMode="auto">
            <a:xfrm>
              <a:off x="836613"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13" name="Line 212"/>
            <p:cNvSpPr>
              <a:spLocks noChangeShapeType="1"/>
            </p:cNvSpPr>
            <p:nvPr userDrawn="1"/>
          </p:nvSpPr>
          <p:spPr bwMode="auto">
            <a:xfrm>
              <a:off x="1139825"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14" name="Line 213"/>
            <p:cNvSpPr>
              <a:spLocks noChangeShapeType="1"/>
            </p:cNvSpPr>
            <p:nvPr userDrawn="1"/>
          </p:nvSpPr>
          <p:spPr bwMode="auto">
            <a:xfrm>
              <a:off x="1443038"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15" name="Line 214"/>
            <p:cNvSpPr>
              <a:spLocks noChangeShapeType="1"/>
            </p:cNvSpPr>
            <p:nvPr userDrawn="1"/>
          </p:nvSpPr>
          <p:spPr bwMode="auto">
            <a:xfrm>
              <a:off x="1747838"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16" name="Line 215"/>
            <p:cNvSpPr>
              <a:spLocks noChangeShapeType="1"/>
            </p:cNvSpPr>
            <p:nvPr userDrawn="1"/>
          </p:nvSpPr>
          <p:spPr bwMode="auto">
            <a:xfrm>
              <a:off x="2051050"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17" name="Line 216"/>
            <p:cNvSpPr>
              <a:spLocks noChangeShapeType="1"/>
            </p:cNvSpPr>
            <p:nvPr userDrawn="1"/>
          </p:nvSpPr>
          <p:spPr bwMode="auto">
            <a:xfrm>
              <a:off x="2354263"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18" name="Line 217"/>
            <p:cNvSpPr>
              <a:spLocks noChangeShapeType="1"/>
            </p:cNvSpPr>
            <p:nvPr userDrawn="1"/>
          </p:nvSpPr>
          <p:spPr bwMode="auto">
            <a:xfrm>
              <a:off x="2657475"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19" name="Line 218"/>
            <p:cNvSpPr>
              <a:spLocks noChangeShapeType="1"/>
            </p:cNvSpPr>
            <p:nvPr userDrawn="1"/>
          </p:nvSpPr>
          <p:spPr bwMode="auto">
            <a:xfrm>
              <a:off x="836613"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20" name="Line 219"/>
            <p:cNvSpPr>
              <a:spLocks noChangeShapeType="1"/>
            </p:cNvSpPr>
            <p:nvPr userDrawn="1"/>
          </p:nvSpPr>
          <p:spPr bwMode="auto">
            <a:xfrm>
              <a:off x="1139825"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21" name="Line 220"/>
            <p:cNvSpPr>
              <a:spLocks noChangeShapeType="1"/>
            </p:cNvSpPr>
            <p:nvPr userDrawn="1"/>
          </p:nvSpPr>
          <p:spPr bwMode="auto">
            <a:xfrm>
              <a:off x="1443038"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22" name="Line 221"/>
            <p:cNvSpPr>
              <a:spLocks noChangeShapeType="1"/>
            </p:cNvSpPr>
            <p:nvPr userDrawn="1"/>
          </p:nvSpPr>
          <p:spPr bwMode="auto">
            <a:xfrm>
              <a:off x="1747838"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23" name="Line 222"/>
            <p:cNvSpPr>
              <a:spLocks noChangeShapeType="1"/>
            </p:cNvSpPr>
            <p:nvPr userDrawn="1"/>
          </p:nvSpPr>
          <p:spPr bwMode="auto">
            <a:xfrm>
              <a:off x="2051050"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24" name="Line 223"/>
            <p:cNvSpPr>
              <a:spLocks noChangeShapeType="1"/>
            </p:cNvSpPr>
            <p:nvPr userDrawn="1"/>
          </p:nvSpPr>
          <p:spPr bwMode="auto">
            <a:xfrm>
              <a:off x="2354263"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25" name="Line 224"/>
            <p:cNvSpPr>
              <a:spLocks noChangeShapeType="1"/>
            </p:cNvSpPr>
            <p:nvPr userDrawn="1"/>
          </p:nvSpPr>
          <p:spPr bwMode="auto">
            <a:xfrm>
              <a:off x="2657475"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26" name="Freeform 225"/>
            <p:cNvSpPr>
              <a:spLocks/>
            </p:cNvSpPr>
            <p:nvPr userDrawn="1"/>
          </p:nvSpPr>
          <p:spPr bwMode="auto">
            <a:xfrm>
              <a:off x="715963" y="1795463"/>
              <a:ext cx="2281238" cy="409575"/>
            </a:xfrm>
            <a:custGeom>
              <a:avLst/>
              <a:gdLst>
                <a:gd name="T0" fmla="*/ 1022 w 1022"/>
                <a:gd name="T1" fmla="*/ 184 h 184"/>
                <a:gd name="T2" fmla="*/ 0 w 1022"/>
                <a:gd name="T3" fmla="*/ 184 h 184"/>
                <a:gd name="T4" fmla="*/ 0 w 1022"/>
                <a:gd name="T5" fmla="*/ 176 h 184"/>
                <a:gd name="T6" fmla="*/ 176 w 1022"/>
                <a:gd name="T7" fmla="*/ 0 h 184"/>
                <a:gd name="T8" fmla="*/ 846 w 1022"/>
                <a:gd name="T9" fmla="*/ 0 h 184"/>
                <a:gd name="T10" fmla="*/ 1022 w 1022"/>
                <a:gd name="T11" fmla="*/ 176 h 184"/>
                <a:gd name="T12" fmla="*/ 1022 w 1022"/>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1022" h="184">
                  <a:moveTo>
                    <a:pt x="1022" y="184"/>
                  </a:moveTo>
                  <a:cubicBezTo>
                    <a:pt x="0" y="184"/>
                    <a:pt x="0" y="184"/>
                    <a:pt x="0" y="184"/>
                  </a:cubicBezTo>
                  <a:cubicBezTo>
                    <a:pt x="0" y="176"/>
                    <a:pt x="0" y="176"/>
                    <a:pt x="0" y="176"/>
                  </a:cubicBezTo>
                  <a:cubicBezTo>
                    <a:pt x="0" y="79"/>
                    <a:pt x="79" y="0"/>
                    <a:pt x="176" y="0"/>
                  </a:cubicBezTo>
                  <a:cubicBezTo>
                    <a:pt x="846" y="0"/>
                    <a:pt x="846" y="0"/>
                    <a:pt x="846" y="0"/>
                  </a:cubicBezTo>
                  <a:cubicBezTo>
                    <a:pt x="944" y="0"/>
                    <a:pt x="1022" y="79"/>
                    <a:pt x="1022" y="176"/>
                  </a:cubicBezTo>
                  <a:lnTo>
                    <a:pt x="1022" y="184"/>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nvGrpSpPr>
          <p:cNvPr id="272" name="Group 271"/>
          <p:cNvGrpSpPr/>
          <p:nvPr userDrawn="1"/>
        </p:nvGrpSpPr>
        <p:grpSpPr>
          <a:xfrm>
            <a:off x="6146800" y="1795465"/>
            <a:ext cx="2281238" cy="2551113"/>
            <a:chOff x="6146800" y="1795463"/>
            <a:chExt cx="2281238" cy="2551113"/>
          </a:xfrm>
        </p:grpSpPr>
        <p:sp>
          <p:nvSpPr>
            <p:cNvPr id="227" name="Freeform 226"/>
            <p:cNvSpPr>
              <a:spLocks/>
            </p:cNvSpPr>
            <p:nvPr userDrawn="1"/>
          </p:nvSpPr>
          <p:spPr bwMode="auto">
            <a:xfrm>
              <a:off x="6146800" y="1795463"/>
              <a:ext cx="2281238" cy="2551113"/>
            </a:xfrm>
            <a:custGeom>
              <a:avLst/>
              <a:gdLst>
                <a:gd name="T0" fmla="*/ 846 w 1022"/>
                <a:gd name="T1" fmla="*/ 0 h 1148"/>
                <a:gd name="T2" fmla="*/ 176 w 1022"/>
                <a:gd name="T3" fmla="*/ 0 h 1148"/>
                <a:gd name="T4" fmla="*/ 0 w 1022"/>
                <a:gd name="T5" fmla="*/ 176 h 1148"/>
                <a:gd name="T6" fmla="*/ 0 w 1022"/>
                <a:gd name="T7" fmla="*/ 184 h 1148"/>
                <a:gd name="T8" fmla="*/ 0 w 1022"/>
                <a:gd name="T9" fmla="*/ 1047 h 1148"/>
                <a:gd name="T10" fmla="*/ 101 w 1022"/>
                <a:gd name="T11" fmla="*/ 1148 h 1148"/>
                <a:gd name="T12" fmla="*/ 921 w 1022"/>
                <a:gd name="T13" fmla="*/ 1148 h 1148"/>
                <a:gd name="T14" fmla="*/ 1022 w 1022"/>
                <a:gd name="T15" fmla="*/ 1047 h 1148"/>
                <a:gd name="T16" fmla="*/ 1022 w 1022"/>
                <a:gd name="T17" fmla="*/ 184 h 1148"/>
                <a:gd name="T18" fmla="*/ 1022 w 1022"/>
                <a:gd name="T19" fmla="*/ 176 h 1148"/>
                <a:gd name="T20" fmla="*/ 846 w 1022"/>
                <a:gd name="T21" fmla="*/ 0 h 1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2" h="1148">
                  <a:moveTo>
                    <a:pt x="846" y="0"/>
                  </a:moveTo>
                  <a:cubicBezTo>
                    <a:pt x="176" y="0"/>
                    <a:pt x="176" y="0"/>
                    <a:pt x="176" y="0"/>
                  </a:cubicBezTo>
                  <a:cubicBezTo>
                    <a:pt x="78" y="0"/>
                    <a:pt x="0" y="79"/>
                    <a:pt x="0" y="176"/>
                  </a:cubicBezTo>
                  <a:cubicBezTo>
                    <a:pt x="0" y="184"/>
                    <a:pt x="0" y="184"/>
                    <a:pt x="0" y="184"/>
                  </a:cubicBezTo>
                  <a:cubicBezTo>
                    <a:pt x="0" y="1047"/>
                    <a:pt x="0" y="1047"/>
                    <a:pt x="0" y="1047"/>
                  </a:cubicBezTo>
                  <a:cubicBezTo>
                    <a:pt x="0" y="1103"/>
                    <a:pt x="45" y="1148"/>
                    <a:pt x="101" y="1148"/>
                  </a:cubicBezTo>
                  <a:cubicBezTo>
                    <a:pt x="921" y="1148"/>
                    <a:pt x="921" y="1148"/>
                    <a:pt x="921" y="1148"/>
                  </a:cubicBezTo>
                  <a:cubicBezTo>
                    <a:pt x="977" y="1148"/>
                    <a:pt x="1022" y="1103"/>
                    <a:pt x="1022" y="1047"/>
                  </a:cubicBezTo>
                  <a:cubicBezTo>
                    <a:pt x="1022" y="184"/>
                    <a:pt x="1022" y="184"/>
                    <a:pt x="1022" y="184"/>
                  </a:cubicBezTo>
                  <a:cubicBezTo>
                    <a:pt x="1022" y="176"/>
                    <a:pt x="1022" y="176"/>
                    <a:pt x="1022" y="176"/>
                  </a:cubicBezTo>
                  <a:cubicBezTo>
                    <a:pt x="1022" y="79"/>
                    <a:pt x="943" y="0"/>
                    <a:pt x="846" y="0"/>
                  </a:cubicBezTo>
                  <a:close/>
                </a:path>
              </a:pathLst>
            </a:cu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228" name="Freeform 227"/>
            <p:cNvSpPr>
              <a:spLocks/>
            </p:cNvSpPr>
            <p:nvPr userDrawn="1"/>
          </p:nvSpPr>
          <p:spPr bwMode="auto">
            <a:xfrm>
              <a:off x="6146800" y="1795463"/>
              <a:ext cx="2281238" cy="409575"/>
            </a:xfrm>
            <a:custGeom>
              <a:avLst/>
              <a:gdLst>
                <a:gd name="T0" fmla="*/ 1022 w 1022"/>
                <a:gd name="T1" fmla="*/ 184 h 184"/>
                <a:gd name="T2" fmla="*/ 0 w 1022"/>
                <a:gd name="T3" fmla="*/ 184 h 184"/>
                <a:gd name="T4" fmla="*/ 0 w 1022"/>
                <a:gd name="T5" fmla="*/ 176 h 184"/>
                <a:gd name="T6" fmla="*/ 176 w 1022"/>
                <a:gd name="T7" fmla="*/ 0 h 184"/>
                <a:gd name="T8" fmla="*/ 846 w 1022"/>
                <a:gd name="T9" fmla="*/ 0 h 184"/>
                <a:gd name="T10" fmla="*/ 1022 w 1022"/>
                <a:gd name="T11" fmla="*/ 176 h 184"/>
                <a:gd name="T12" fmla="*/ 1022 w 1022"/>
                <a:gd name="T13" fmla="*/ 184 h 184"/>
              </a:gdLst>
              <a:ahLst/>
              <a:cxnLst>
                <a:cxn ang="0">
                  <a:pos x="T0" y="T1"/>
                </a:cxn>
                <a:cxn ang="0">
                  <a:pos x="T2" y="T3"/>
                </a:cxn>
                <a:cxn ang="0">
                  <a:pos x="T4" y="T5"/>
                </a:cxn>
                <a:cxn ang="0">
                  <a:pos x="T6" y="T7"/>
                </a:cxn>
                <a:cxn ang="0">
                  <a:pos x="T8" y="T9"/>
                </a:cxn>
                <a:cxn ang="0">
                  <a:pos x="T10" y="T11"/>
                </a:cxn>
                <a:cxn ang="0">
                  <a:pos x="T12" y="T13"/>
                </a:cxn>
              </a:cxnLst>
              <a:rect l="0" t="0" r="r" b="b"/>
              <a:pathLst>
                <a:path w="1022" h="184">
                  <a:moveTo>
                    <a:pt x="1022" y="184"/>
                  </a:moveTo>
                  <a:cubicBezTo>
                    <a:pt x="0" y="184"/>
                    <a:pt x="0" y="184"/>
                    <a:pt x="0" y="184"/>
                  </a:cubicBezTo>
                  <a:cubicBezTo>
                    <a:pt x="0" y="176"/>
                    <a:pt x="0" y="176"/>
                    <a:pt x="0" y="176"/>
                  </a:cubicBezTo>
                  <a:cubicBezTo>
                    <a:pt x="0" y="79"/>
                    <a:pt x="78" y="0"/>
                    <a:pt x="176" y="0"/>
                  </a:cubicBezTo>
                  <a:cubicBezTo>
                    <a:pt x="846" y="0"/>
                    <a:pt x="846" y="0"/>
                    <a:pt x="846" y="0"/>
                  </a:cubicBezTo>
                  <a:cubicBezTo>
                    <a:pt x="943" y="0"/>
                    <a:pt x="1022" y="79"/>
                    <a:pt x="1022" y="176"/>
                  </a:cubicBezTo>
                  <a:lnTo>
                    <a:pt x="1022" y="184"/>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29" name="Freeform 228"/>
            <p:cNvSpPr>
              <a:spLocks/>
            </p:cNvSpPr>
            <p:nvPr userDrawn="1"/>
          </p:nvSpPr>
          <p:spPr bwMode="auto">
            <a:xfrm>
              <a:off x="6359525" y="2293938"/>
              <a:ext cx="42863" cy="74613"/>
            </a:xfrm>
            <a:custGeom>
              <a:avLst/>
              <a:gdLst>
                <a:gd name="T0" fmla="*/ 10 w 19"/>
                <a:gd name="T1" fmla="*/ 20 h 34"/>
                <a:gd name="T2" fmla="*/ 6 w 19"/>
                <a:gd name="T3" fmla="*/ 18 h 34"/>
                <a:gd name="T4" fmla="*/ 2 w 19"/>
                <a:gd name="T5" fmla="*/ 14 h 34"/>
                <a:gd name="T6" fmla="*/ 0 w 19"/>
                <a:gd name="T7" fmla="*/ 9 h 34"/>
                <a:gd name="T8" fmla="*/ 3 w 19"/>
                <a:gd name="T9" fmla="*/ 3 h 34"/>
                <a:gd name="T10" fmla="*/ 10 w 19"/>
                <a:gd name="T11" fmla="*/ 0 h 34"/>
                <a:gd name="T12" fmla="*/ 18 w 19"/>
                <a:gd name="T13" fmla="*/ 2 h 34"/>
                <a:gd name="T14" fmla="*/ 18 w 19"/>
                <a:gd name="T15" fmla="*/ 8 h 34"/>
                <a:gd name="T16" fmla="*/ 10 w 19"/>
                <a:gd name="T17" fmla="*/ 4 h 34"/>
                <a:gd name="T18" fmla="*/ 6 w 19"/>
                <a:gd name="T19" fmla="*/ 5 h 34"/>
                <a:gd name="T20" fmla="*/ 5 w 19"/>
                <a:gd name="T21" fmla="*/ 8 h 34"/>
                <a:gd name="T22" fmla="*/ 6 w 19"/>
                <a:gd name="T23" fmla="*/ 11 h 34"/>
                <a:gd name="T24" fmla="*/ 9 w 19"/>
                <a:gd name="T25" fmla="*/ 14 h 34"/>
                <a:gd name="T26" fmla="*/ 13 w 19"/>
                <a:gd name="T27" fmla="*/ 16 h 34"/>
                <a:gd name="T28" fmla="*/ 19 w 19"/>
                <a:gd name="T29" fmla="*/ 25 h 34"/>
                <a:gd name="T30" fmla="*/ 16 w 19"/>
                <a:gd name="T31" fmla="*/ 32 h 34"/>
                <a:gd name="T32" fmla="*/ 9 w 19"/>
                <a:gd name="T33" fmla="*/ 34 h 34"/>
                <a:gd name="T34" fmla="*/ 0 w 19"/>
                <a:gd name="T35" fmla="*/ 31 h 34"/>
                <a:gd name="T36" fmla="*/ 0 w 19"/>
                <a:gd name="T37" fmla="*/ 25 h 34"/>
                <a:gd name="T38" fmla="*/ 9 w 19"/>
                <a:gd name="T39" fmla="*/ 30 h 34"/>
                <a:gd name="T40" fmla="*/ 13 w 19"/>
                <a:gd name="T41" fmla="*/ 29 h 34"/>
                <a:gd name="T42" fmla="*/ 15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6" y="18"/>
                    <a:pt x="6" y="18"/>
                    <a:pt x="6" y="18"/>
                  </a:cubicBezTo>
                  <a:cubicBezTo>
                    <a:pt x="4" y="16"/>
                    <a:pt x="3" y="15"/>
                    <a:pt x="2" y="14"/>
                  </a:cubicBezTo>
                  <a:cubicBezTo>
                    <a:pt x="1" y="12"/>
                    <a:pt x="0" y="11"/>
                    <a:pt x="0" y="9"/>
                  </a:cubicBezTo>
                  <a:cubicBezTo>
                    <a:pt x="0" y="6"/>
                    <a:pt x="1" y="4"/>
                    <a:pt x="3" y="3"/>
                  </a:cubicBezTo>
                  <a:cubicBezTo>
                    <a:pt x="5" y="1"/>
                    <a:pt x="7" y="0"/>
                    <a:pt x="10" y="0"/>
                  </a:cubicBezTo>
                  <a:cubicBezTo>
                    <a:pt x="13" y="0"/>
                    <a:pt x="15" y="1"/>
                    <a:pt x="18" y="2"/>
                  </a:cubicBezTo>
                  <a:cubicBezTo>
                    <a:pt x="18" y="8"/>
                    <a:pt x="18" y="8"/>
                    <a:pt x="18" y="8"/>
                  </a:cubicBezTo>
                  <a:cubicBezTo>
                    <a:pt x="15" y="6"/>
                    <a:pt x="13" y="4"/>
                    <a:pt x="10" y="4"/>
                  </a:cubicBezTo>
                  <a:cubicBezTo>
                    <a:pt x="8" y="4"/>
                    <a:pt x="7" y="5"/>
                    <a:pt x="6" y="5"/>
                  </a:cubicBezTo>
                  <a:cubicBezTo>
                    <a:pt x="5" y="6"/>
                    <a:pt x="5" y="7"/>
                    <a:pt x="5" y="8"/>
                  </a:cubicBezTo>
                  <a:cubicBezTo>
                    <a:pt x="5" y="9"/>
                    <a:pt x="5" y="10"/>
                    <a:pt x="6" y="11"/>
                  </a:cubicBezTo>
                  <a:cubicBezTo>
                    <a:pt x="6" y="12"/>
                    <a:pt x="8" y="13"/>
                    <a:pt x="9" y="14"/>
                  </a:cubicBezTo>
                  <a:cubicBezTo>
                    <a:pt x="13" y="16"/>
                    <a:pt x="13" y="16"/>
                    <a:pt x="13" y="16"/>
                  </a:cubicBezTo>
                  <a:cubicBezTo>
                    <a:pt x="17" y="18"/>
                    <a:pt x="19" y="22"/>
                    <a:pt x="19" y="25"/>
                  </a:cubicBezTo>
                  <a:cubicBezTo>
                    <a:pt x="19" y="28"/>
                    <a:pt x="18" y="30"/>
                    <a:pt x="16" y="32"/>
                  </a:cubicBezTo>
                  <a:cubicBezTo>
                    <a:pt x="15" y="34"/>
                    <a:pt x="12" y="34"/>
                    <a:pt x="9" y="34"/>
                  </a:cubicBezTo>
                  <a:cubicBezTo>
                    <a:pt x="6" y="34"/>
                    <a:pt x="3" y="33"/>
                    <a:pt x="0" y="31"/>
                  </a:cubicBezTo>
                  <a:cubicBezTo>
                    <a:pt x="0" y="25"/>
                    <a:pt x="0" y="25"/>
                    <a:pt x="0" y="25"/>
                  </a:cubicBezTo>
                  <a:cubicBezTo>
                    <a:pt x="3" y="29"/>
                    <a:pt x="6" y="30"/>
                    <a:pt x="9" y="30"/>
                  </a:cubicBezTo>
                  <a:cubicBezTo>
                    <a:pt x="11" y="30"/>
                    <a:pt x="12" y="30"/>
                    <a:pt x="13" y="29"/>
                  </a:cubicBezTo>
                  <a:cubicBezTo>
                    <a:pt x="14" y="28"/>
                    <a:pt x="15" y="27"/>
                    <a:pt x="15" y="26"/>
                  </a:cubicBezTo>
                  <a:cubicBezTo>
                    <a:pt x="15" y="24"/>
                    <a:pt x="13" y="22"/>
                    <a:pt x="10" y="20"/>
                  </a:cubicBez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30" name="Freeform 229"/>
            <p:cNvSpPr>
              <a:spLocks/>
            </p:cNvSpPr>
            <p:nvPr userDrawn="1"/>
          </p:nvSpPr>
          <p:spPr bwMode="auto">
            <a:xfrm>
              <a:off x="6650038" y="2295525"/>
              <a:ext cx="68263" cy="73025"/>
            </a:xfrm>
            <a:custGeom>
              <a:avLst/>
              <a:gdLst>
                <a:gd name="T0" fmla="*/ 37 w 43"/>
                <a:gd name="T1" fmla="*/ 0 h 46"/>
                <a:gd name="T2" fmla="*/ 43 w 43"/>
                <a:gd name="T3" fmla="*/ 0 h 46"/>
                <a:gd name="T4" fmla="*/ 43 w 43"/>
                <a:gd name="T5" fmla="*/ 46 h 46"/>
                <a:gd name="T6" fmla="*/ 36 w 43"/>
                <a:gd name="T7" fmla="*/ 46 h 46"/>
                <a:gd name="T8" fmla="*/ 36 w 43"/>
                <a:gd name="T9" fmla="*/ 10 h 46"/>
                <a:gd name="T10" fmla="*/ 22 w 43"/>
                <a:gd name="T11" fmla="*/ 28 h 46"/>
                <a:gd name="T12" fmla="*/ 21 w 43"/>
                <a:gd name="T13" fmla="*/ 28 h 46"/>
                <a:gd name="T14" fmla="*/ 7 w 43"/>
                <a:gd name="T15" fmla="*/ 10 h 46"/>
                <a:gd name="T16" fmla="*/ 7 w 43"/>
                <a:gd name="T17" fmla="*/ 46 h 46"/>
                <a:gd name="T18" fmla="*/ 0 w 43"/>
                <a:gd name="T19" fmla="*/ 46 h 46"/>
                <a:gd name="T20" fmla="*/ 0 w 43"/>
                <a:gd name="T21" fmla="*/ 0 h 46"/>
                <a:gd name="T22" fmla="*/ 5 w 43"/>
                <a:gd name="T23" fmla="*/ 0 h 46"/>
                <a:gd name="T24" fmla="*/ 22 w 43"/>
                <a:gd name="T25" fmla="*/ 18 h 46"/>
                <a:gd name="T26" fmla="*/ 37 w 43"/>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 h="46">
                  <a:moveTo>
                    <a:pt x="37" y="0"/>
                  </a:moveTo>
                  <a:lnTo>
                    <a:pt x="43" y="0"/>
                  </a:lnTo>
                  <a:lnTo>
                    <a:pt x="43" y="46"/>
                  </a:lnTo>
                  <a:lnTo>
                    <a:pt x="36" y="46"/>
                  </a:lnTo>
                  <a:lnTo>
                    <a:pt x="36" y="10"/>
                  </a:lnTo>
                  <a:lnTo>
                    <a:pt x="22" y="28"/>
                  </a:lnTo>
                  <a:lnTo>
                    <a:pt x="21" y="28"/>
                  </a:lnTo>
                  <a:lnTo>
                    <a:pt x="7" y="10"/>
                  </a:lnTo>
                  <a:lnTo>
                    <a:pt x="7" y="46"/>
                  </a:lnTo>
                  <a:lnTo>
                    <a:pt x="0" y="46"/>
                  </a:lnTo>
                  <a:lnTo>
                    <a:pt x="0" y="0"/>
                  </a:lnTo>
                  <a:lnTo>
                    <a:pt x="5" y="0"/>
                  </a:lnTo>
                  <a:lnTo>
                    <a:pt x="22" y="18"/>
                  </a:lnTo>
                  <a:lnTo>
                    <a:pt x="37" y="0"/>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31" name="Freeform 230"/>
            <p:cNvSpPr>
              <a:spLocks/>
            </p:cNvSpPr>
            <p:nvPr userDrawn="1"/>
          </p:nvSpPr>
          <p:spPr bwMode="auto">
            <a:xfrm>
              <a:off x="6950075" y="2293938"/>
              <a:ext cx="63500" cy="74613"/>
            </a:xfrm>
            <a:custGeom>
              <a:avLst/>
              <a:gdLst>
                <a:gd name="T0" fmla="*/ 0 w 40"/>
                <a:gd name="T1" fmla="*/ 0 h 47"/>
                <a:gd name="T2" fmla="*/ 40 w 40"/>
                <a:gd name="T3" fmla="*/ 0 h 47"/>
                <a:gd name="T4" fmla="*/ 40 w 40"/>
                <a:gd name="T5" fmla="*/ 7 h 47"/>
                <a:gd name="T6" fmla="*/ 23 w 40"/>
                <a:gd name="T7" fmla="*/ 7 h 47"/>
                <a:gd name="T8" fmla="*/ 23 w 40"/>
                <a:gd name="T9" fmla="*/ 47 h 47"/>
                <a:gd name="T10" fmla="*/ 16 w 40"/>
                <a:gd name="T11" fmla="*/ 47 h 47"/>
                <a:gd name="T12" fmla="*/ 16 w 40"/>
                <a:gd name="T13" fmla="*/ 7 h 47"/>
                <a:gd name="T14" fmla="*/ 0 w 40"/>
                <a:gd name="T15" fmla="*/ 7 h 47"/>
                <a:gd name="T16" fmla="*/ 0 w 40"/>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7">
                  <a:moveTo>
                    <a:pt x="0" y="0"/>
                  </a:moveTo>
                  <a:lnTo>
                    <a:pt x="40" y="0"/>
                  </a:lnTo>
                  <a:lnTo>
                    <a:pt x="40" y="7"/>
                  </a:lnTo>
                  <a:lnTo>
                    <a:pt x="23" y="7"/>
                  </a:lnTo>
                  <a:lnTo>
                    <a:pt x="23" y="47"/>
                  </a:lnTo>
                  <a:lnTo>
                    <a:pt x="16" y="47"/>
                  </a:lnTo>
                  <a:lnTo>
                    <a:pt x="16" y="7"/>
                  </a:lnTo>
                  <a:lnTo>
                    <a:pt x="0" y="7"/>
                  </a:lnTo>
                  <a:lnTo>
                    <a:pt x="0" y="0"/>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32" name="Freeform 231"/>
            <p:cNvSpPr>
              <a:spLocks/>
            </p:cNvSpPr>
            <p:nvPr userDrawn="1"/>
          </p:nvSpPr>
          <p:spPr bwMode="auto">
            <a:xfrm>
              <a:off x="7235825" y="2295525"/>
              <a:ext cx="114300" cy="73025"/>
            </a:xfrm>
            <a:custGeom>
              <a:avLst/>
              <a:gdLst>
                <a:gd name="T0" fmla="*/ 66 w 72"/>
                <a:gd name="T1" fmla="*/ 0 h 46"/>
                <a:gd name="T2" fmla="*/ 72 w 72"/>
                <a:gd name="T3" fmla="*/ 0 h 46"/>
                <a:gd name="T4" fmla="*/ 54 w 72"/>
                <a:gd name="T5" fmla="*/ 46 h 46"/>
                <a:gd name="T6" fmla="*/ 52 w 72"/>
                <a:gd name="T7" fmla="*/ 46 h 46"/>
                <a:gd name="T8" fmla="*/ 37 w 72"/>
                <a:gd name="T9" fmla="*/ 9 h 46"/>
                <a:gd name="T10" fmla="*/ 21 w 72"/>
                <a:gd name="T11" fmla="*/ 46 h 46"/>
                <a:gd name="T12" fmla="*/ 20 w 72"/>
                <a:gd name="T13" fmla="*/ 46 h 46"/>
                <a:gd name="T14" fmla="*/ 0 w 72"/>
                <a:gd name="T15" fmla="*/ 0 h 46"/>
                <a:gd name="T16" fmla="*/ 7 w 72"/>
                <a:gd name="T17" fmla="*/ 0 h 46"/>
                <a:gd name="T18" fmla="*/ 20 w 72"/>
                <a:gd name="T19" fmla="*/ 32 h 46"/>
                <a:gd name="T20" fmla="*/ 34 w 72"/>
                <a:gd name="T21" fmla="*/ 0 h 46"/>
                <a:gd name="T22" fmla="*/ 40 w 72"/>
                <a:gd name="T23" fmla="*/ 0 h 46"/>
                <a:gd name="T24" fmla="*/ 54 w 72"/>
                <a:gd name="T25" fmla="*/ 32 h 46"/>
                <a:gd name="T26" fmla="*/ 66 w 72"/>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2" h="46">
                  <a:moveTo>
                    <a:pt x="66" y="0"/>
                  </a:moveTo>
                  <a:lnTo>
                    <a:pt x="72" y="0"/>
                  </a:lnTo>
                  <a:lnTo>
                    <a:pt x="54" y="46"/>
                  </a:lnTo>
                  <a:lnTo>
                    <a:pt x="52" y="46"/>
                  </a:lnTo>
                  <a:lnTo>
                    <a:pt x="37" y="9"/>
                  </a:lnTo>
                  <a:lnTo>
                    <a:pt x="21" y="46"/>
                  </a:lnTo>
                  <a:lnTo>
                    <a:pt x="20" y="46"/>
                  </a:lnTo>
                  <a:lnTo>
                    <a:pt x="0" y="0"/>
                  </a:lnTo>
                  <a:lnTo>
                    <a:pt x="7" y="0"/>
                  </a:lnTo>
                  <a:lnTo>
                    <a:pt x="20" y="32"/>
                  </a:lnTo>
                  <a:lnTo>
                    <a:pt x="34" y="0"/>
                  </a:lnTo>
                  <a:lnTo>
                    <a:pt x="40" y="0"/>
                  </a:lnTo>
                  <a:lnTo>
                    <a:pt x="54" y="32"/>
                  </a:lnTo>
                  <a:lnTo>
                    <a:pt x="66" y="0"/>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33" name="Freeform 232"/>
            <p:cNvSpPr>
              <a:spLocks/>
            </p:cNvSpPr>
            <p:nvPr userDrawn="1"/>
          </p:nvSpPr>
          <p:spPr bwMode="auto">
            <a:xfrm>
              <a:off x="7575550" y="2293938"/>
              <a:ext cx="61913" cy="74613"/>
            </a:xfrm>
            <a:custGeom>
              <a:avLst/>
              <a:gdLst>
                <a:gd name="T0" fmla="*/ 0 w 39"/>
                <a:gd name="T1" fmla="*/ 0 h 47"/>
                <a:gd name="T2" fmla="*/ 39 w 39"/>
                <a:gd name="T3" fmla="*/ 0 h 47"/>
                <a:gd name="T4" fmla="*/ 39 w 39"/>
                <a:gd name="T5" fmla="*/ 7 h 47"/>
                <a:gd name="T6" fmla="*/ 22 w 39"/>
                <a:gd name="T7" fmla="*/ 7 h 47"/>
                <a:gd name="T8" fmla="*/ 22 w 39"/>
                <a:gd name="T9" fmla="*/ 47 h 47"/>
                <a:gd name="T10" fmla="*/ 15 w 39"/>
                <a:gd name="T11" fmla="*/ 47 h 47"/>
                <a:gd name="T12" fmla="*/ 15 w 39"/>
                <a:gd name="T13" fmla="*/ 7 h 47"/>
                <a:gd name="T14" fmla="*/ 0 w 39"/>
                <a:gd name="T15" fmla="*/ 7 h 47"/>
                <a:gd name="T16" fmla="*/ 0 w 39"/>
                <a:gd name="T1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 h="47">
                  <a:moveTo>
                    <a:pt x="0" y="0"/>
                  </a:moveTo>
                  <a:lnTo>
                    <a:pt x="39" y="0"/>
                  </a:lnTo>
                  <a:lnTo>
                    <a:pt x="39" y="7"/>
                  </a:lnTo>
                  <a:lnTo>
                    <a:pt x="22" y="7"/>
                  </a:lnTo>
                  <a:lnTo>
                    <a:pt x="22" y="47"/>
                  </a:lnTo>
                  <a:lnTo>
                    <a:pt x="15" y="47"/>
                  </a:lnTo>
                  <a:lnTo>
                    <a:pt x="15" y="7"/>
                  </a:lnTo>
                  <a:lnTo>
                    <a:pt x="0" y="7"/>
                  </a:lnTo>
                  <a:lnTo>
                    <a:pt x="0" y="0"/>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34" name="Freeform 233"/>
            <p:cNvSpPr>
              <a:spLocks/>
            </p:cNvSpPr>
            <p:nvPr userDrawn="1"/>
          </p:nvSpPr>
          <p:spPr bwMode="auto">
            <a:xfrm>
              <a:off x="7883525" y="2295525"/>
              <a:ext cx="39688" cy="73025"/>
            </a:xfrm>
            <a:custGeom>
              <a:avLst/>
              <a:gdLst>
                <a:gd name="T0" fmla="*/ 0 w 25"/>
                <a:gd name="T1" fmla="*/ 0 h 46"/>
                <a:gd name="T2" fmla="*/ 25 w 25"/>
                <a:gd name="T3" fmla="*/ 0 h 46"/>
                <a:gd name="T4" fmla="*/ 25 w 25"/>
                <a:gd name="T5" fmla="*/ 6 h 46"/>
                <a:gd name="T6" fmla="*/ 7 w 25"/>
                <a:gd name="T7" fmla="*/ 6 h 46"/>
                <a:gd name="T8" fmla="*/ 7 w 25"/>
                <a:gd name="T9" fmla="*/ 18 h 46"/>
                <a:gd name="T10" fmla="*/ 25 w 25"/>
                <a:gd name="T11" fmla="*/ 18 h 46"/>
                <a:gd name="T12" fmla="*/ 25 w 25"/>
                <a:gd name="T13" fmla="*/ 24 h 46"/>
                <a:gd name="T14" fmla="*/ 7 w 25"/>
                <a:gd name="T15" fmla="*/ 24 h 46"/>
                <a:gd name="T16" fmla="*/ 7 w 25"/>
                <a:gd name="T17" fmla="*/ 46 h 46"/>
                <a:gd name="T18" fmla="*/ 0 w 25"/>
                <a:gd name="T19" fmla="*/ 46 h 46"/>
                <a:gd name="T20" fmla="*/ 0 w 25"/>
                <a:gd name="T2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6">
                  <a:moveTo>
                    <a:pt x="0" y="0"/>
                  </a:moveTo>
                  <a:lnTo>
                    <a:pt x="25" y="0"/>
                  </a:lnTo>
                  <a:lnTo>
                    <a:pt x="25" y="6"/>
                  </a:lnTo>
                  <a:lnTo>
                    <a:pt x="7" y="6"/>
                  </a:lnTo>
                  <a:lnTo>
                    <a:pt x="7" y="18"/>
                  </a:lnTo>
                  <a:lnTo>
                    <a:pt x="25" y="18"/>
                  </a:lnTo>
                  <a:lnTo>
                    <a:pt x="25" y="24"/>
                  </a:lnTo>
                  <a:lnTo>
                    <a:pt x="7" y="24"/>
                  </a:lnTo>
                  <a:lnTo>
                    <a:pt x="7" y="46"/>
                  </a:lnTo>
                  <a:lnTo>
                    <a:pt x="0" y="46"/>
                  </a:lnTo>
                  <a:lnTo>
                    <a:pt x="0" y="0"/>
                  </a:ln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35" name="Freeform 234"/>
            <p:cNvSpPr>
              <a:spLocks/>
            </p:cNvSpPr>
            <p:nvPr userDrawn="1"/>
          </p:nvSpPr>
          <p:spPr bwMode="auto">
            <a:xfrm>
              <a:off x="8166100" y="2293938"/>
              <a:ext cx="42863" cy="74613"/>
            </a:xfrm>
            <a:custGeom>
              <a:avLst/>
              <a:gdLst>
                <a:gd name="T0" fmla="*/ 10 w 19"/>
                <a:gd name="T1" fmla="*/ 20 h 34"/>
                <a:gd name="T2" fmla="*/ 6 w 19"/>
                <a:gd name="T3" fmla="*/ 18 h 34"/>
                <a:gd name="T4" fmla="*/ 1 w 19"/>
                <a:gd name="T5" fmla="*/ 14 h 34"/>
                <a:gd name="T6" fmla="*/ 0 w 19"/>
                <a:gd name="T7" fmla="*/ 9 h 34"/>
                <a:gd name="T8" fmla="*/ 3 w 19"/>
                <a:gd name="T9" fmla="*/ 3 h 34"/>
                <a:gd name="T10" fmla="*/ 10 w 19"/>
                <a:gd name="T11" fmla="*/ 0 h 34"/>
                <a:gd name="T12" fmla="*/ 17 w 19"/>
                <a:gd name="T13" fmla="*/ 2 h 34"/>
                <a:gd name="T14" fmla="*/ 17 w 19"/>
                <a:gd name="T15" fmla="*/ 8 h 34"/>
                <a:gd name="T16" fmla="*/ 10 w 19"/>
                <a:gd name="T17" fmla="*/ 4 h 34"/>
                <a:gd name="T18" fmla="*/ 6 w 19"/>
                <a:gd name="T19" fmla="*/ 5 h 34"/>
                <a:gd name="T20" fmla="*/ 4 w 19"/>
                <a:gd name="T21" fmla="*/ 8 h 34"/>
                <a:gd name="T22" fmla="*/ 5 w 19"/>
                <a:gd name="T23" fmla="*/ 11 h 34"/>
                <a:gd name="T24" fmla="*/ 9 w 19"/>
                <a:gd name="T25" fmla="*/ 14 h 34"/>
                <a:gd name="T26" fmla="*/ 13 w 19"/>
                <a:gd name="T27" fmla="*/ 16 h 34"/>
                <a:gd name="T28" fmla="*/ 19 w 19"/>
                <a:gd name="T29" fmla="*/ 25 h 34"/>
                <a:gd name="T30" fmla="*/ 16 w 19"/>
                <a:gd name="T31" fmla="*/ 32 h 34"/>
                <a:gd name="T32" fmla="*/ 9 w 19"/>
                <a:gd name="T33" fmla="*/ 34 h 34"/>
                <a:gd name="T34" fmla="*/ 0 w 19"/>
                <a:gd name="T35" fmla="*/ 31 h 34"/>
                <a:gd name="T36" fmla="*/ 0 w 19"/>
                <a:gd name="T37" fmla="*/ 25 h 34"/>
                <a:gd name="T38" fmla="*/ 9 w 19"/>
                <a:gd name="T39" fmla="*/ 30 h 34"/>
                <a:gd name="T40" fmla="*/ 13 w 19"/>
                <a:gd name="T41" fmla="*/ 29 h 34"/>
                <a:gd name="T42" fmla="*/ 14 w 19"/>
                <a:gd name="T43" fmla="*/ 26 h 34"/>
                <a:gd name="T44" fmla="*/ 10 w 19"/>
                <a:gd name="T45"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9" h="34">
                  <a:moveTo>
                    <a:pt x="10" y="20"/>
                  </a:moveTo>
                  <a:cubicBezTo>
                    <a:pt x="6" y="18"/>
                    <a:pt x="6" y="18"/>
                    <a:pt x="6" y="18"/>
                  </a:cubicBezTo>
                  <a:cubicBezTo>
                    <a:pt x="4" y="16"/>
                    <a:pt x="2" y="15"/>
                    <a:pt x="1" y="14"/>
                  </a:cubicBezTo>
                  <a:cubicBezTo>
                    <a:pt x="0" y="12"/>
                    <a:pt x="0" y="11"/>
                    <a:pt x="0" y="9"/>
                  </a:cubicBezTo>
                  <a:cubicBezTo>
                    <a:pt x="0" y="6"/>
                    <a:pt x="1" y="4"/>
                    <a:pt x="3" y="3"/>
                  </a:cubicBezTo>
                  <a:cubicBezTo>
                    <a:pt x="4" y="1"/>
                    <a:pt x="7" y="0"/>
                    <a:pt x="10" y="0"/>
                  </a:cubicBezTo>
                  <a:cubicBezTo>
                    <a:pt x="13" y="0"/>
                    <a:pt x="15" y="1"/>
                    <a:pt x="17" y="2"/>
                  </a:cubicBezTo>
                  <a:cubicBezTo>
                    <a:pt x="17" y="8"/>
                    <a:pt x="17" y="8"/>
                    <a:pt x="17" y="8"/>
                  </a:cubicBezTo>
                  <a:cubicBezTo>
                    <a:pt x="15" y="6"/>
                    <a:pt x="12" y="4"/>
                    <a:pt x="10" y="4"/>
                  </a:cubicBezTo>
                  <a:cubicBezTo>
                    <a:pt x="8" y="4"/>
                    <a:pt x="7" y="5"/>
                    <a:pt x="6" y="5"/>
                  </a:cubicBezTo>
                  <a:cubicBezTo>
                    <a:pt x="5" y="6"/>
                    <a:pt x="4" y="7"/>
                    <a:pt x="4" y="8"/>
                  </a:cubicBezTo>
                  <a:cubicBezTo>
                    <a:pt x="4" y="9"/>
                    <a:pt x="5" y="10"/>
                    <a:pt x="5" y="11"/>
                  </a:cubicBezTo>
                  <a:cubicBezTo>
                    <a:pt x="6" y="12"/>
                    <a:pt x="7" y="13"/>
                    <a:pt x="9" y="14"/>
                  </a:cubicBezTo>
                  <a:cubicBezTo>
                    <a:pt x="13" y="16"/>
                    <a:pt x="13" y="16"/>
                    <a:pt x="13" y="16"/>
                  </a:cubicBezTo>
                  <a:cubicBezTo>
                    <a:pt x="17" y="18"/>
                    <a:pt x="19" y="22"/>
                    <a:pt x="19" y="25"/>
                  </a:cubicBezTo>
                  <a:cubicBezTo>
                    <a:pt x="19" y="28"/>
                    <a:pt x="18" y="30"/>
                    <a:pt x="16" y="32"/>
                  </a:cubicBezTo>
                  <a:cubicBezTo>
                    <a:pt x="14" y="34"/>
                    <a:pt x="12" y="34"/>
                    <a:pt x="9" y="34"/>
                  </a:cubicBezTo>
                  <a:cubicBezTo>
                    <a:pt x="6" y="34"/>
                    <a:pt x="3" y="33"/>
                    <a:pt x="0" y="31"/>
                  </a:cubicBezTo>
                  <a:cubicBezTo>
                    <a:pt x="0" y="25"/>
                    <a:pt x="0" y="25"/>
                    <a:pt x="0" y="25"/>
                  </a:cubicBezTo>
                  <a:cubicBezTo>
                    <a:pt x="3" y="29"/>
                    <a:pt x="6" y="30"/>
                    <a:pt x="9" y="30"/>
                  </a:cubicBezTo>
                  <a:cubicBezTo>
                    <a:pt x="10" y="30"/>
                    <a:pt x="12" y="30"/>
                    <a:pt x="13" y="29"/>
                  </a:cubicBezTo>
                  <a:cubicBezTo>
                    <a:pt x="14" y="28"/>
                    <a:pt x="14" y="27"/>
                    <a:pt x="14" y="26"/>
                  </a:cubicBezTo>
                  <a:cubicBezTo>
                    <a:pt x="14" y="24"/>
                    <a:pt x="13" y="22"/>
                    <a:pt x="10" y="20"/>
                  </a:cubicBezTo>
                  <a:close/>
                </a:path>
              </a:pathLst>
            </a:custGeom>
            <a:solidFill>
              <a:srgbClr val="008C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36" name="Line 235"/>
            <p:cNvSpPr>
              <a:spLocks noChangeShapeType="1"/>
            </p:cNvSpPr>
            <p:nvPr userDrawn="1"/>
          </p:nvSpPr>
          <p:spPr bwMode="auto">
            <a:xfrm>
              <a:off x="6267450"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37" name="Line 236"/>
            <p:cNvSpPr>
              <a:spLocks noChangeShapeType="1"/>
            </p:cNvSpPr>
            <p:nvPr userDrawn="1"/>
          </p:nvSpPr>
          <p:spPr bwMode="auto">
            <a:xfrm>
              <a:off x="6570663"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38" name="Line 237"/>
            <p:cNvSpPr>
              <a:spLocks noChangeShapeType="1"/>
            </p:cNvSpPr>
            <p:nvPr userDrawn="1"/>
          </p:nvSpPr>
          <p:spPr bwMode="auto">
            <a:xfrm>
              <a:off x="6873875" y="27828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39" name="Line 238"/>
            <p:cNvSpPr>
              <a:spLocks noChangeShapeType="1"/>
            </p:cNvSpPr>
            <p:nvPr userDrawn="1"/>
          </p:nvSpPr>
          <p:spPr bwMode="auto">
            <a:xfrm>
              <a:off x="7178675" y="27828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40" name="Line 239"/>
            <p:cNvSpPr>
              <a:spLocks noChangeShapeType="1"/>
            </p:cNvSpPr>
            <p:nvPr userDrawn="1"/>
          </p:nvSpPr>
          <p:spPr bwMode="auto">
            <a:xfrm>
              <a:off x="7478713" y="27828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41" name="Line 240"/>
            <p:cNvSpPr>
              <a:spLocks noChangeShapeType="1"/>
            </p:cNvSpPr>
            <p:nvPr userDrawn="1"/>
          </p:nvSpPr>
          <p:spPr bwMode="auto">
            <a:xfrm>
              <a:off x="7783513"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42" name="Line 241"/>
            <p:cNvSpPr>
              <a:spLocks noChangeShapeType="1"/>
            </p:cNvSpPr>
            <p:nvPr userDrawn="1"/>
          </p:nvSpPr>
          <p:spPr bwMode="auto">
            <a:xfrm>
              <a:off x="8086725" y="27828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43" name="Line 242"/>
            <p:cNvSpPr>
              <a:spLocks noChangeShapeType="1"/>
            </p:cNvSpPr>
            <p:nvPr userDrawn="1"/>
          </p:nvSpPr>
          <p:spPr bwMode="auto">
            <a:xfrm>
              <a:off x="6267450" y="2427288"/>
              <a:ext cx="2035175"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44" name="Line 243"/>
            <p:cNvSpPr>
              <a:spLocks noChangeShapeType="1"/>
            </p:cNvSpPr>
            <p:nvPr userDrawn="1"/>
          </p:nvSpPr>
          <p:spPr bwMode="auto">
            <a:xfrm>
              <a:off x="6267450"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45" name="Line 244"/>
            <p:cNvSpPr>
              <a:spLocks noChangeShapeType="1"/>
            </p:cNvSpPr>
            <p:nvPr userDrawn="1"/>
          </p:nvSpPr>
          <p:spPr bwMode="auto">
            <a:xfrm>
              <a:off x="6570663"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46" name="Line 245"/>
            <p:cNvSpPr>
              <a:spLocks noChangeShapeType="1"/>
            </p:cNvSpPr>
            <p:nvPr userDrawn="1"/>
          </p:nvSpPr>
          <p:spPr bwMode="auto">
            <a:xfrm>
              <a:off x="6873875" y="31384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47" name="Line 246"/>
            <p:cNvSpPr>
              <a:spLocks noChangeShapeType="1"/>
            </p:cNvSpPr>
            <p:nvPr userDrawn="1"/>
          </p:nvSpPr>
          <p:spPr bwMode="auto">
            <a:xfrm>
              <a:off x="7178675" y="31384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48" name="Line 247"/>
            <p:cNvSpPr>
              <a:spLocks noChangeShapeType="1"/>
            </p:cNvSpPr>
            <p:nvPr userDrawn="1"/>
          </p:nvSpPr>
          <p:spPr bwMode="auto">
            <a:xfrm>
              <a:off x="7478713" y="31384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49" name="Line 248"/>
            <p:cNvSpPr>
              <a:spLocks noChangeShapeType="1"/>
            </p:cNvSpPr>
            <p:nvPr userDrawn="1"/>
          </p:nvSpPr>
          <p:spPr bwMode="auto">
            <a:xfrm>
              <a:off x="7783513"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50" name="Line 249"/>
            <p:cNvSpPr>
              <a:spLocks noChangeShapeType="1"/>
            </p:cNvSpPr>
            <p:nvPr userDrawn="1"/>
          </p:nvSpPr>
          <p:spPr bwMode="auto">
            <a:xfrm>
              <a:off x="8086725" y="31384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51" name="Line 250"/>
            <p:cNvSpPr>
              <a:spLocks noChangeShapeType="1"/>
            </p:cNvSpPr>
            <p:nvPr userDrawn="1"/>
          </p:nvSpPr>
          <p:spPr bwMode="auto">
            <a:xfrm>
              <a:off x="6267450"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52" name="Line 251"/>
            <p:cNvSpPr>
              <a:spLocks noChangeShapeType="1"/>
            </p:cNvSpPr>
            <p:nvPr userDrawn="1"/>
          </p:nvSpPr>
          <p:spPr bwMode="auto">
            <a:xfrm>
              <a:off x="6570663"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53" name="Line 252"/>
            <p:cNvSpPr>
              <a:spLocks noChangeShapeType="1"/>
            </p:cNvSpPr>
            <p:nvPr userDrawn="1"/>
          </p:nvSpPr>
          <p:spPr bwMode="auto">
            <a:xfrm>
              <a:off x="6873875" y="34940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54" name="Line 253"/>
            <p:cNvSpPr>
              <a:spLocks noChangeShapeType="1"/>
            </p:cNvSpPr>
            <p:nvPr userDrawn="1"/>
          </p:nvSpPr>
          <p:spPr bwMode="auto">
            <a:xfrm>
              <a:off x="7178675" y="3494088"/>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55" name="Line 254"/>
            <p:cNvSpPr>
              <a:spLocks noChangeShapeType="1"/>
            </p:cNvSpPr>
            <p:nvPr userDrawn="1"/>
          </p:nvSpPr>
          <p:spPr bwMode="auto">
            <a:xfrm>
              <a:off x="7478713" y="3494088"/>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56" name="Line 255"/>
            <p:cNvSpPr>
              <a:spLocks noChangeShapeType="1"/>
            </p:cNvSpPr>
            <p:nvPr userDrawn="1"/>
          </p:nvSpPr>
          <p:spPr bwMode="auto">
            <a:xfrm>
              <a:off x="7783513"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57" name="Line 256"/>
            <p:cNvSpPr>
              <a:spLocks noChangeShapeType="1"/>
            </p:cNvSpPr>
            <p:nvPr userDrawn="1"/>
          </p:nvSpPr>
          <p:spPr bwMode="auto">
            <a:xfrm>
              <a:off x="8086725" y="3494088"/>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58" name="Line 257"/>
            <p:cNvSpPr>
              <a:spLocks noChangeShapeType="1"/>
            </p:cNvSpPr>
            <p:nvPr userDrawn="1"/>
          </p:nvSpPr>
          <p:spPr bwMode="auto">
            <a:xfrm>
              <a:off x="6267450"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59" name="Line 258"/>
            <p:cNvSpPr>
              <a:spLocks noChangeShapeType="1"/>
            </p:cNvSpPr>
            <p:nvPr userDrawn="1"/>
          </p:nvSpPr>
          <p:spPr bwMode="auto">
            <a:xfrm>
              <a:off x="6570663"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60" name="Line 259"/>
            <p:cNvSpPr>
              <a:spLocks noChangeShapeType="1"/>
            </p:cNvSpPr>
            <p:nvPr userDrawn="1"/>
          </p:nvSpPr>
          <p:spPr bwMode="auto">
            <a:xfrm>
              <a:off x="6873875" y="38512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61" name="Line 260"/>
            <p:cNvSpPr>
              <a:spLocks noChangeShapeType="1"/>
            </p:cNvSpPr>
            <p:nvPr userDrawn="1"/>
          </p:nvSpPr>
          <p:spPr bwMode="auto">
            <a:xfrm>
              <a:off x="7178675" y="38512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62" name="Line 261"/>
            <p:cNvSpPr>
              <a:spLocks noChangeShapeType="1"/>
            </p:cNvSpPr>
            <p:nvPr userDrawn="1"/>
          </p:nvSpPr>
          <p:spPr bwMode="auto">
            <a:xfrm>
              <a:off x="7478713" y="38512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63" name="Line 262"/>
            <p:cNvSpPr>
              <a:spLocks noChangeShapeType="1"/>
            </p:cNvSpPr>
            <p:nvPr userDrawn="1"/>
          </p:nvSpPr>
          <p:spPr bwMode="auto">
            <a:xfrm>
              <a:off x="7783513"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64" name="Line 263"/>
            <p:cNvSpPr>
              <a:spLocks noChangeShapeType="1"/>
            </p:cNvSpPr>
            <p:nvPr userDrawn="1"/>
          </p:nvSpPr>
          <p:spPr bwMode="auto">
            <a:xfrm>
              <a:off x="8086725" y="38512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65" name="Line 264"/>
            <p:cNvSpPr>
              <a:spLocks noChangeShapeType="1"/>
            </p:cNvSpPr>
            <p:nvPr userDrawn="1"/>
          </p:nvSpPr>
          <p:spPr bwMode="auto">
            <a:xfrm>
              <a:off x="6267450"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66" name="Line 265"/>
            <p:cNvSpPr>
              <a:spLocks noChangeShapeType="1"/>
            </p:cNvSpPr>
            <p:nvPr userDrawn="1"/>
          </p:nvSpPr>
          <p:spPr bwMode="auto">
            <a:xfrm>
              <a:off x="6570663"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67" name="Line 266"/>
            <p:cNvSpPr>
              <a:spLocks noChangeShapeType="1"/>
            </p:cNvSpPr>
            <p:nvPr userDrawn="1"/>
          </p:nvSpPr>
          <p:spPr bwMode="auto">
            <a:xfrm>
              <a:off x="6873875" y="42068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68" name="Line 267"/>
            <p:cNvSpPr>
              <a:spLocks noChangeShapeType="1"/>
            </p:cNvSpPr>
            <p:nvPr userDrawn="1"/>
          </p:nvSpPr>
          <p:spPr bwMode="auto">
            <a:xfrm>
              <a:off x="7178675" y="4206875"/>
              <a:ext cx="214313"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69" name="Line 268"/>
            <p:cNvSpPr>
              <a:spLocks noChangeShapeType="1"/>
            </p:cNvSpPr>
            <p:nvPr userDrawn="1"/>
          </p:nvSpPr>
          <p:spPr bwMode="auto">
            <a:xfrm>
              <a:off x="7478713" y="4206875"/>
              <a:ext cx="217488"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70" name="Line 269"/>
            <p:cNvSpPr>
              <a:spLocks noChangeShapeType="1"/>
            </p:cNvSpPr>
            <p:nvPr userDrawn="1"/>
          </p:nvSpPr>
          <p:spPr bwMode="auto">
            <a:xfrm>
              <a:off x="7783513"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71" name="Line 270"/>
            <p:cNvSpPr>
              <a:spLocks noChangeShapeType="1"/>
            </p:cNvSpPr>
            <p:nvPr userDrawn="1"/>
          </p:nvSpPr>
          <p:spPr bwMode="auto">
            <a:xfrm>
              <a:off x="8086725" y="4206875"/>
              <a:ext cx="215900" cy="0"/>
            </a:xfrm>
            <a:prstGeom prst="line">
              <a:avLst/>
            </a:prstGeom>
            <a:noFill/>
            <a:ln w="9525" cap="rnd">
              <a:solidFill>
                <a:srgbClr val="CCCCCC"/>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grpSp>
      <p:sp>
        <p:nvSpPr>
          <p:cNvPr id="276" name="Text Placeholder 5"/>
          <p:cNvSpPr>
            <a:spLocks noGrp="1"/>
          </p:cNvSpPr>
          <p:nvPr>
            <p:ph type="body" sz="quarter" idx="11"/>
          </p:nvPr>
        </p:nvSpPr>
        <p:spPr>
          <a:xfrm>
            <a:off x="832656" y="4440888"/>
            <a:ext cx="2077972" cy="446654"/>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77" name="Text Placeholder 5"/>
          <p:cNvSpPr>
            <a:spLocks noGrp="1"/>
          </p:cNvSpPr>
          <p:nvPr>
            <p:ph type="body" sz="quarter" idx="14"/>
          </p:nvPr>
        </p:nvSpPr>
        <p:spPr>
          <a:xfrm>
            <a:off x="844988" y="4887544"/>
            <a:ext cx="2077972" cy="1252909"/>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78" name="Text Placeholder 5"/>
          <p:cNvSpPr>
            <a:spLocks noGrp="1"/>
          </p:cNvSpPr>
          <p:nvPr>
            <p:ph type="body" sz="quarter" idx="15"/>
          </p:nvPr>
        </p:nvSpPr>
        <p:spPr>
          <a:xfrm>
            <a:off x="3540494" y="4440888"/>
            <a:ext cx="2077972" cy="446654"/>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79" name="Text Placeholder 5"/>
          <p:cNvSpPr>
            <a:spLocks noGrp="1"/>
          </p:cNvSpPr>
          <p:nvPr>
            <p:ph type="body" sz="quarter" idx="16"/>
          </p:nvPr>
        </p:nvSpPr>
        <p:spPr>
          <a:xfrm>
            <a:off x="3539946" y="4887544"/>
            <a:ext cx="2077972" cy="1252909"/>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80" name="Text Placeholder 5"/>
          <p:cNvSpPr>
            <a:spLocks noGrp="1"/>
          </p:cNvSpPr>
          <p:nvPr>
            <p:ph type="body" sz="quarter" idx="17"/>
          </p:nvPr>
        </p:nvSpPr>
        <p:spPr>
          <a:xfrm>
            <a:off x="6247238" y="4440888"/>
            <a:ext cx="2077972" cy="446654"/>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281" name="Text Placeholder 5"/>
          <p:cNvSpPr>
            <a:spLocks noGrp="1"/>
          </p:cNvSpPr>
          <p:nvPr>
            <p:ph type="body" sz="quarter" idx="18"/>
          </p:nvPr>
        </p:nvSpPr>
        <p:spPr>
          <a:xfrm>
            <a:off x="6246690" y="4887544"/>
            <a:ext cx="2077972" cy="1252909"/>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282" name="Text Placeholder 5"/>
          <p:cNvSpPr>
            <a:spLocks noGrp="1"/>
          </p:cNvSpPr>
          <p:nvPr>
            <p:ph type="body" sz="quarter" idx="19"/>
          </p:nvPr>
        </p:nvSpPr>
        <p:spPr>
          <a:xfrm>
            <a:off x="715964" y="1795463"/>
            <a:ext cx="2281237" cy="406401"/>
          </a:xfrm>
          <a:prstGeom prst="rect">
            <a:avLst/>
          </a:prstGeom>
        </p:spPr>
        <p:txBody>
          <a:bodyPr/>
          <a:lstStyle>
            <a:lvl1pPr marL="0" indent="0" algn="ctr">
              <a:buNone/>
              <a:defRPr>
                <a:solidFill>
                  <a:schemeClr val="bg1"/>
                </a:solidFill>
                <a:latin typeface="Gill Sans MT" panose="020B0502020104020203" pitchFamily="34" charset="0"/>
              </a:defRPr>
            </a:lvl1pPr>
          </a:lstStyle>
          <a:p>
            <a:pPr lvl="0"/>
            <a:r>
              <a:rPr lang="en-US" dirty="0"/>
              <a:t>Edit Master text styles</a:t>
            </a:r>
          </a:p>
        </p:txBody>
      </p:sp>
      <p:sp>
        <p:nvSpPr>
          <p:cNvPr id="284" name="Text Placeholder 283"/>
          <p:cNvSpPr>
            <a:spLocks noGrp="1"/>
          </p:cNvSpPr>
          <p:nvPr>
            <p:ph type="body" sz="quarter" idx="20"/>
          </p:nvPr>
        </p:nvSpPr>
        <p:spPr>
          <a:xfrm>
            <a:off x="3432176" y="1795464"/>
            <a:ext cx="2279650" cy="409575"/>
          </a:xfrm>
          <a:prstGeom prst="rect">
            <a:avLst/>
          </a:prstGeom>
        </p:spPr>
        <p:txBody>
          <a:bodyPr/>
          <a:lstStyle>
            <a:lvl1pPr marL="0" indent="0" algn="ctr">
              <a:buNone/>
              <a:defRPr>
                <a:solidFill>
                  <a:schemeClr val="bg1"/>
                </a:solidFill>
                <a:latin typeface="Gill Sans MT" panose="020B0502020104020203" pitchFamily="34" charset="0"/>
              </a:defRPr>
            </a:lvl1pPr>
            <a:lvl2pPr marL="342900" indent="0">
              <a:buNone/>
              <a:defRPr/>
            </a:lvl2pPr>
          </a:lstStyle>
          <a:p>
            <a:pPr lvl="0"/>
            <a:r>
              <a:rPr lang="en-US" dirty="0"/>
              <a:t>Edit Master text styles</a:t>
            </a:r>
          </a:p>
        </p:txBody>
      </p:sp>
      <p:sp>
        <p:nvSpPr>
          <p:cNvPr id="286" name="Text Placeholder 285"/>
          <p:cNvSpPr>
            <a:spLocks noGrp="1"/>
          </p:cNvSpPr>
          <p:nvPr>
            <p:ph type="body" sz="quarter" idx="21"/>
          </p:nvPr>
        </p:nvSpPr>
        <p:spPr>
          <a:xfrm>
            <a:off x="6146800" y="1795463"/>
            <a:ext cx="2281238" cy="406400"/>
          </a:xfrm>
          <a:prstGeom prst="rect">
            <a:avLst/>
          </a:prstGeom>
        </p:spPr>
        <p:txBody>
          <a:bodyPr/>
          <a:lstStyle>
            <a:lvl1pPr marL="0" indent="0" algn="ctr">
              <a:buNone/>
              <a:defRPr>
                <a:solidFill>
                  <a:schemeClr val="bg1"/>
                </a:solidFill>
              </a:defRPr>
            </a:lvl1pPr>
            <a:lvl2pPr marL="342900" indent="0">
              <a:buNone/>
              <a:defRPr/>
            </a:lvl2pPr>
          </a:lstStyle>
          <a:p>
            <a:pPr lvl="0"/>
            <a:r>
              <a:rPr lang="en-US" dirty="0"/>
              <a:t>Edit Master text styles</a:t>
            </a:r>
          </a:p>
        </p:txBody>
      </p:sp>
      <p:sp>
        <p:nvSpPr>
          <p:cNvPr id="287" name="Text Placeholder 3"/>
          <p:cNvSpPr>
            <a:spLocks noGrp="1"/>
          </p:cNvSpPr>
          <p:nvPr>
            <p:ph type="body" sz="quarter" idx="10"/>
          </p:nvPr>
        </p:nvSpPr>
        <p:spPr>
          <a:xfrm>
            <a:off x="347731" y="395397"/>
            <a:ext cx="5647523"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14663538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grpSp>
        <p:nvGrpSpPr>
          <p:cNvPr id="35" name="Group 34"/>
          <p:cNvGrpSpPr/>
          <p:nvPr userDrawn="1"/>
        </p:nvGrpSpPr>
        <p:grpSpPr>
          <a:xfrm>
            <a:off x="845534" y="1624842"/>
            <a:ext cx="2077971" cy="2069245"/>
            <a:chOff x="3060700" y="1908175"/>
            <a:chExt cx="3024188" cy="3011488"/>
          </a:xfrm>
        </p:grpSpPr>
        <p:sp>
          <p:nvSpPr>
            <p:cNvPr id="8" name="Oval 6"/>
            <p:cNvSpPr>
              <a:spLocks noChangeArrowheads="1"/>
            </p:cNvSpPr>
            <p:nvPr userDrawn="1"/>
          </p:nvSpPr>
          <p:spPr bwMode="auto">
            <a:xfrm>
              <a:off x="3060700" y="1908175"/>
              <a:ext cx="3024188" cy="3011488"/>
            </a:xfrm>
            <a:prstGeom prst="ellipse">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11" name="Freeform 9"/>
            <p:cNvSpPr>
              <a:spLocks/>
            </p:cNvSpPr>
            <p:nvPr userDrawn="1"/>
          </p:nvSpPr>
          <p:spPr bwMode="auto">
            <a:xfrm>
              <a:off x="4521200" y="1981200"/>
              <a:ext cx="101600" cy="100013"/>
            </a:xfrm>
            <a:custGeom>
              <a:avLst/>
              <a:gdLst>
                <a:gd name="T0" fmla="*/ 46 w 46"/>
                <a:gd name="T1" fmla="*/ 23 h 45"/>
                <a:gd name="T2" fmla="*/ 23 w 46"/>
                <a:gd name="T3" fmla="*/ 0 h 45"/>
                <a:gd name="T4" fmla="*/ 0 w 46"/>
                <a:gd name="T5" fmla="*/ 22 h 45"/>
                <a:gd name="T6" fmla="*/ 23 w 46"/>
                <a:gd name="T7" fmla="*/ 45 h 45"/>
                <a:gd name="T8" fmla="*/ 46 w 46"/>
                <a:gd name="T9" fmla="*/ 23 h 45"/>
              </a:gdLst>
              <a:ahLst/>
              <a:cxnLst>
                <a:cxn ang="0">
                  <a:pos x="T0" y="T1"/>
                </a:cxn>
                <a:cxn ang="0">
                  <a:pos x="T2" y="T3"/>
                </a:cxn>
                <a:cxn ang="0">
                  <a:pos x="T4" y="T5"/>
                </a:cxn>
                <a:cxn ang="0">
                  <a:pos x="T6" y="T7"/>
                </a:cxn>
                <a:cxn ang="0">
                  <a:pos x="T8" y="T9"/>
                </a:cxn>
              </a:cxnLst>
              <a:rect l="0" t="0" r="r" b="b"/>
              <a:pathLst>
                <a:path w="46" h="45">
                  <a:moveTo>
                    <a:pt x="46" y="23"/>
                  </a:moveTo>
                  <a:cubicBezTo>
                    <a:pt x="46" y="10"/>
                    <a:pt x="36" y="0"/>
                    <a:pt x="23" y="0"/>
                  </a:cubicBezTo>
                  <a:cubicBezTo>
                    <a:pt x="11" y="0"/>
                    <a:pt x="0" y="10"/>
                    <a:pt x="0" y="22"/>
                  </a:cubicBezTo>
                  <a:cubicBezTo>
                    <a:pt x="0" y="35"/>
                    <a:pt x="10" y="45"/>
                    <a:pt x="23" y="45"/>
                  </a:cubicBezTo>
                  <a:cubicBezTo>
                    <a:pt x="35" y="45"/>
                    <a:pt x="46" y="35"/>
                    <a:pt x="46" y="23"/>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 name="Freeform 10"/>
            <p:cNvSpPr>
              <a:spLocks/>
            </p:cNvSpPr>
            <p:nvPr userDrawn="1"/>
          </p:nvSpPr>
          <p:spPr bwMode="auto">
            <a:xfrm>
              <a:off x="4521200" y="4743450"/>
              <a:ext cx="101600" cy="100013"/>
            </a:xfrm>
            <a:custGeom>
              <a:avLst/>
              <a:gdLst>
                <a:gd name="T0" fmla="*/ 0 w 46"/>
                <a:gd name="T1" fmla="*/ 22 h 45"/>
                <a:gd name="T2" fmla="*/ 23 w 46"/>
                <a:gd name="T3" fmla="*/ 45 h 45"/>
                <a:gd name="T4" fmla="*/ 46 w 46"/>
                <a:gd name="T5" fmla="*/ 23 h 45"/>
                <a:gd name="T6" fmla="*/ 23 w 46"/>
                <a:gd name="T7" fmla="*/ 0 h 45"/>
                <a:gd name="T8" fmla="*/ 0 w 46"/>
                <a:gd name="T9" fmla="*/ 22 h 45"/>
              </a:gdLst>
              <a:ahLst/>
              <a:cxnLst>
                <a:cxn ang="0">
                  <a:pos x="T0" y="T1"/>
                </a:cxn>
                <a:cxn ang="0">
                  <a:pos x="T2" y="T3"/>
                </a:cxn>
                <a:cxn ang="0">
                  <a:pos x="T4" y="T5"/>
                </a:cxn>
                <a:cxn ang="0">
                  <a:pos x="T6" y="T7"/>
                </a:cxn>
                <a:cxn ang="0">
                  <a:pos x="T8" y="T9"/>
                </a:cxn>
              </a:cxnLst>
              <a:rect l="0" t="0" r="r" b="b"/>
              <a:pathLst>
                <a:path w="46" h="45">
                  <a:moveTo>
                    <a:pt x="0" y="22"/>
                  </a:moveTo>
                  <a:cubicBezTo>
                    <a:pt x="0" y="35"/>
                    <a:pt x="10" y="45"/>
                    <a:pt x="23" y="45"/>
                  </a:cubicBezTo>
                  <a:cubicBezTo>
                    <a:pt x="35" y="45"/>
                    <a:pt x="46" y="35"/>
                    <a:pt x="46" y="23"/>
                  </a:cubicBezTo>
                  <a:cubicBezTo>
                    <a:pt x="46" y="10"/>
                    <a:pt x="36" y="0"/>
                    <a:pt x="23" y="0"/>
                  </a:cubicBezTo>
                  <a:cubicBezTo>
                    <a:pt x="11" y="0"/>
                    <a:pt x="0" y="10"/>
                    <a:pt x="0" y="22"/>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3" name="Freeform 11"/>
            <p:cNvSpPr>
              <a:spLocks/>
            </p:cNvSpPr>
            <p:nvPr userDrawn="1"/>
          </p:nvSpPr>
          <p:spPr bwMode="auto">
            <a:xfrm>
              <a:off x="3819525" y="2159000"/>
              <a:ext cx="115888" cy="115888"/>
            </a:xfrm>
            <a:custGeom>
              <a:avLst/>
              <a:gdLst>
                <a:gd name="T0" fmla="*/ 46 w 52"/>
                <a:gd name="T1" fmla="*/ 15 h 52"/>
                <a:gd name="T2" fmla="*/ 15 w 52"/>
                <a:gd name="T3" fmla="*/ 6 h 52"/>
                <a:gd name="T4" fmla="*/ 7 w 52"/>
                <a:gd name="T5" fmla="*/ 37 h 52"/>
                <a:gd name="T6" fmla="*/ 37 w 52"/>
                <a:gd name="T7" fmla="*/ 46 h 52"/>
                <a:gd name="T8" fmla="*/ 46 w 52"/>
                <a:gd name="T9" fmla="*/ 15 h 52"/>
              </a:gdLst>
              <a:ahLst/>
              <a:cxnLst>
                <a:cxn ang="0">
                  <a:pos x="T0" y="T1"/>
                </a:cxn>
                <a:cxn ang="0">
                  <a:pos x="T2" y="T3"/>
                </a:cxn>
                <a:cxn ang="0">
                  <a:pos x="T4" y="T5"/>
                </a:cxn>
                <a:cxn ang="0">
                  <a:pos x="T6" y="T7"/>
                </a:cxn>
                <a:cxn ang="0">
                  <a:pos x="T8" y="T9"/>
                </a:cxn>
              </a:cxnLst>
              <a:rect l="0" t="0" r="r" b="b"/>
              <a:pathLst>
                <a:path w="52" h="52">
                  <a:moveTo>
                    <a:pt x="46" y="15"/>
                  </a:moveTo>
                  <a:cubicBezTo>
                    <a:pt x="40" y="4"/>
                    <a:pt x="26" y="0"/>
                    <a:pt x="15" y="6"/>
                  </a:cubicBezTo>
                  <a:cubicBezTo>
                    <a:pt x="4" y="12"/>
                    <a:pt x="0" y="26"/>
                    <a:pt x="7" y="37"/>
                  </a:cubicBezTo>
                  <a:cubicBezTo>
                    <a:pt x="13" y="48"/>
                    <a:pt x="27" y="52"/>
                    <a:pt x="37" y="46"/>
                  </a:cubicBezTo>
                  <a:cubicBezTo>
                    <a:pt x="48" y="39"/>
                    <a:pt x="52" y="26"/>
                    <a:pt x="46" y="15"/>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12"/>
            <p:cNvSpPr>
              <a:spLocks/>
            </p:cNvSpPr>
            <p:nvPr userDrawn="1"/>
          </p:nvSpPr>
          <p:spPr bwMode="auto">
            <a:xfrm>
              <a:off x="5208588" y="4549775"/>
              <a:ext cx="115888" cy="115888"/>
            </a:xfrm>
            <a:custGeom>
              <a:avLst/>
              <a:gdLst>
                <a:gd name="T0" fmla="*/ 6 w 52"/>
                <a:gd name="T1" fmla="*/ 37 h 52"/>
                <a:gd name="T2" fmla="*/ 37 w 52"/>
                <a:gd name="T3" fmla="*/ 46 h 52"/>
                <a:gd name="T4" fmla="*/ 45 w 52"/>
                <a:gd name="T5" fmla="*/ 15 h 52"/>
                <a:gd name="T6" fmla="*/ 15 w 52"/>
                <a:gd name="T7" fmla="*/ 6 h 52"/>
                <a:gd name="T8" fmla="*/ 6 w 52"/>
                <a:gd name="T9" fmla="*/ 37 h 52"/>
              </a:gdLst>
              <a:ahLst/>
              <a:cxnLst>
                <a:cxn ang="0">
                  <a:pos x="T0" y="T1"/>
                </a:cxn>
                <a:cxn ang="0">
                  <a:pos x="T2" y="T3"/>
                </a:cxn>
                <a:cxn ang="0">
                  <a:pos x="T4" y="T5"/>
                </a:cxn>
                <a:cxn ang="0">
                  <a:pos x="T6" y="T7"/>
                </a:cxn>
                <a:cxn ang="0">
                  <a:pos x="T8" y="T9"/>
                </a:cxn>
              </a:cxnLst>
              <a:rect l="0" t="0" r="r" b="b"/>
              <a:pathLst>
                <a:path w="52" h="52">
                  <a:moveTo>
                    <a:pt x="6" y="37"/>
                  </a:moveTo>
                  <a:cubicBezTo>
                    <a:pt x="12" y="48"/>
                    <a:pt x="26" y="52"/>
                    <a:pt x="37" y="46"/>
                  </a:cubicBezTo>
                  <a:cubicBezTo>
                    <a:pt x="48" y="40"/>
                    <a:pt x="52" y="26"/>
                    <a:pt x="45" y="15"/>
                  </a:cubicBezTo>
                  <a:cubicBezTo>
                    <a:pt x="39" y="4"/>
                    <a:pt x="25" y="0"/>
                    <a:pt x="15" y="6"/>
                  </a:cubicBezTo>
                  <a:cubicBezTo>
                    <a:pt x="4" y="13"/>
                    <a:pt x="0" y="26"/>
                    <a:pt x="6" y="37"/>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5" name="Freeform 13"/>
            <p:cNvSpPr>
              <a:spLocks/>
            </p:cNvSpPr>
            <p:nvPr userDrawn="1"/>
          </p:nvSpPr>
          <p:spPr bwMode="auto">
            <a:xfrm>
              <a:off x="3313113" y="2665412"/>
              <a:ext cx="115888" cy="114300"/>
            </a:xfrm>
            <a:custGeom>
              <a:avLst/>
              <a:gdLst>
                <a:gd name="T0" fmla="*/ 37 w 52"/>
                <a:gd name="T1" fmla="*/ 6 h 51"/>
                <a:gd name="T2" fmla="*/ 6 w 52"/>
                <a:gd name="T3" fmla="*/ 14 h 51"/>
                <a:gd name="T4" fmla="*/ 14 w 52"/>
                <a:gd name="T5" fmla="*/ 45 h 51"/>
                <a:gd name="T6" fmla="*/ 45 w 52"/>
                <a:gd name="T7" fmla="*/ 37 h 51"/>
                <a:gd name="T8" fmla="*/ 37 w 52"/>
                <a:gd name="T9" fmla="*/ 6 h 51"/>
              </a:gdLst>
              <a:ahLst/>
              <a:cxnLst>
                <a:cxn ang="0">
                  <a:pos x="T0" y="T1"/>
                </a:cxn>
                <a:cxn ang="0">
                  <a:pos x="T2" y="T3"/>
                </a:cxn>
                <a:cxn ang="0">
                  <a:pos x="T4" y="T5"/>
                </a:cxn>
                <a:cxn ang="0">
                  <a:pos x="T6" y="T7"/>
                </a:cxn>
                <a:cxn ang="0">
                  <a:pos x="T8" y="T9"/>
                </a:cxn>
              </a:cxnLst>
              <a:rect l="0" t="0" r="r" b="b"/>
              <a:pathLst>
                <a:path w="52" h="51">
                  <a:moveTo>
                    <a:pt x="37" y="6"/>
                  </a:moveTo>
                  <a:cubicBezTo>
                    <a:pt x="27" y="0"/>
                    <a:pt x="13" y="3"/>
                    <a:pt x="6" y="14"/>
                  </a:cubicBezTo>
                  <a:cubicBezTo>
                    <a:pt x="0" y="25"/>
                    <a:pt x="4" y="38"/>
                    <a:pt x="14" y="45"/>
                  </a:cubicBezTo>
                  <a:cubicBezTo>
                    <a:pt x="25" y="51"/>
                    <a:pt x="39" y="48"/>
                    <a:pt x="45" y="37"/>
                  </a:cubicBezTo>
                  <a:cubicBezTo>
                    <a:pt x="52" y="26"/>
                    <a:pt x="48" y="12"/>
                    <a:pt x="37" y="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6" name="Freeform 14"/>
            <p:cNvSpPr>
              <a:spLocks/>
            </p:cNvSpPr>
            <p:nvPr userDrawn="1"/>
          </p:nvSpPr>
          <p:spPr bwMode="auto">
            <a:xfrm>
              <a:off x="5715000" y="4044950"/>
              <a:ext cx="115888" cy="114300"/>
            </a:xfrm>
            <a:custGeom>
              <a:avLst/>
              <a:gdLst>
                <a:gd name="T0" fmla="*/ 15 w 52"/>
                <a:gd name="T1" fmla="*/ 45 h 51"/>
                <a:gd name="T2" fmla="*/ 46 w 52"/>
                <a:gd name="T3" fmla="*/ 37 h 51"/>
                <a:gd name="T4" fmla="*/ 38 w 52"/>
                <a:gd name="T5" fmla="*/ 6 h 51"/>
                <a:gd name="T6" fmla="*/ 7 w 52"/>
                <a:gd name="T7" fmla="*/ 14 h 51"/>
                <a:gd name="T8" fmla="*/ 15 w 52"/>
                <a:gd name="T9" fmla="*/ 45 h 51"/>
              </a:gdLst>
              <a:ahLst/>
              <a:cxnLst>
                <a:cxn ang="0">
                  <a:pos x="T0" y="T1"/>
                </a:cxn>
                <a:cxn ang="0">
                  <a:pos x="T2" y="T3"/>
                </a:cxn>
                <a:cxn ang="0">
                  <a:pos x="T4" y="T5"/>
                </a:cxn>
                <a:cxn ang="0">
                  <a:pos x="T6" y="T7"/>
                </a:cxn>
                <a:cxn ang="0">
                  <a:pos x="T8" y="T9"/>
                </a:cxn>
              </a:cxnLst>
              <a:rect l="0" t="0" r="r" b="b"/>
              <a:pathLst>
                <a:path w="52" h="51">
                  <a:moveTo>
                    <a:pt x="15" y="45"/>
                  </a:moveTo>
                  <a:cubicBezTo>
                    <a:pt x="25" y="51"/>
                    <a:pt x="39" y="48"/>
                    <a:pt x="46" y="37"/>
                  </a:cubicBezTo>
                  <a:cubicBezTo>
                    <a:pt x="52" y="26"/>
                    <a:pt x="48" y="13"/>
                    <a:pt x="38" y="6"/>
                  </a:cubicBezTo>
                  <a:cubicBezTo>
                    <a:pt x="27" y="0"/>
                    <a:pt x="13" y="3"/>
                    <a:pt x="7" y="14"/>
                  </a:cubicBezTo>
                  <a:cubicBezTo>
                    <a:pt x="0" y="25"/>
                    <a:pt x="4" y="39"/>
                    <a:pt x="15" y="45"/>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7" name="Freeform 15"/>
            <p:cNvSpPr>
              <a:spLocks/>
            </p:cNvSpPr>
            <p:nvPr userDrawn="1"/>
          </p:nvSpPr>
          <p:spPr bwMode="auto">
            <a:xfrm>
              <a:off x="3135313" y="3360737"/>
              <a:ext cx="100013" cy="103188"/>
            </a:xfrm>
            <a:custGeom>
              <a:avLst/>
              <a:gdLst>
                <a:gd name="T0" fmla="*/ 23 w 45"/>
                <a:gd name="T1" fmla="*/ 0 h 46"/>
                <a:gd name="T2" fmla="*/ 0 w 45"/>
                <a:gd name="T3" fmla="*/ 23 h 46"/>
                <a:gd name="T4" fmla="*/ 22 w 45"/>
                <a:gd name="T5" fmla="*/ 46 h 46"/>
                <a:gd name="T6" fmla="*/ 45 w 45"/>
                <a:gd name="T7" fmla="*/ 23 h 46"/>
                <a:gd name="T8" fmla="*/ 23 w 45"/>
                <a:gd name="T9" fmla="*/ 0 h 46"/>
              </a:gdLst>
              <a:ahLst/>
              <a:cxnLst>
                <a:cxn ang="0">
                  <a:pos x="T0" y="T1"/>
                </a:cxn>
                <a:cxn ang="0">
                  <a:pos x="T2" y="T3"/>
                </a:cxn>
                <a:cxn ang="0">
                  <a:pos x="T4" y="T5"/>
                </a:cxn>
                <a:cxn ang="0">
                  <a:pos x="T6" y="T7"/>
                </a:cxn>
                <a:cxn ang="0">
                  <a:pos x="T8" y="T9"/>
                </a:cxn>
              </a:cxnLst>
              <a:rect l="0" t="0" r="r" b="b"/>
              <a:pathLst>
                <a:path w="45" h="46">
                  <a:moveTo>
                    <a:pt x="23" y="0"/>
                  </a:moveTo>
                  <a:cubicBezTo>
                    <a:pt x="10" y="0"/>
                    <a:pt x="0" y="10"/>
                    <a:pt x="0" y="23"/>
                  </a:cubicBezTo>
                  <a:cubicBezTo>
                    <a:pt x="0" y="35"/>
                    <a:pt x="10" y="46"/>
                    <a:pt x="22" y="46"/>
                  </a:cubicBezTo>
                  <a:cubicBezTo>
                    <a:pt x="35" y="46"/>
                    <a:pt x="45" y="36"/>
                    <a:pt x="45" y="23"/>
                  </a:cubicBezTo>
                  <a:cubicBezTo>
                    <a:pt x="45" y="11"/>
                    <a:pt x="35" y="0"/>
                    <a:pt x="23" y="0"/>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 name="Freeform 16"/>
            <p:cNvSpPr>
              <a:spLocks/>
            </p:cNvSpPr>
            <p:nvPr userDrawn="1"/>
          </p:nvSpPr>
          <p:spPr bwMode="auto">
            <a:xfrm>
              <a:off x="5908675" y="3360737"/>
              <a:ext cx="100013" cy="103188"/>
            </a:xfrm>
            <a:custGeom>
              <a:avLst/>
              <a:gdLst>
                <a:gd name="T0" fmla="*/ 22 w 45"/>
                <a:gd name="T1" fmla="*/ 46 h 46"/>
                <a:gd name="T2" fmla="*/ 45 w 45"/>
                <a:gd name="T3" fmla="*/ 23 h 46"/>
                <a:gd name="T4" fmla="*/ 23 w 45"/>
                <a:gd name="T5" fmla="*/ 0 h 46"/>
                <a:gd name="T6" fmla="*/ 0 w 45"/>
                <a:gd name="T7" fmla="*/ 23 h 46"/>
                <a:gd name="T8" fmla="*/ 22 w 45"/>
                <a:gd name="T9" fmla="*/ 46 h 46"/>
              </a:gdLst>
              <a:ahLst/>
              <a:cxnLst>
                <a:cxn ang="0">
                  <a:pos x="T0" y="T1"/>
                </a:cxn>
                <a:cxn ang="0">
                  <a:pos x="T2" y="T3"/>
                </a:cxn>
                <a:cxn ang="0">
                  <a:pos x="T4" y="T5"/>
                </a:cxn>
                <a:cxn ang="0">
                  <a:pos x="T6" y="T7"/>
                </a:cxn>
                <a:cxn ang="0">
                  <a:pos x="T8" y="T9"/>
                </a:cxn>
              </a:cxnLst>
              <a:rect l="0" t="0" r="r" b="b"/>
              <a:pathLst>
                <a:path w="45" h="46">
                  <a:moveTo>
                    <a:pt x="22" y="46"/>
                  </a:moveTo>
                  <a:cubicBezTo>
                    <a:pt x="35" y="46"/>
                    <a:pt x="45" y="36"/>
                    <a:pt x="45" y="23"/>
                  </a:cubicBezTo>
                  <a:cubicBezTo>
                    <a:pt x="45" y="11"/>
                    <a:pt x="35" y="0"/>
                    <a:pt x="23" y="0"/>
                  </a:cubicBezTo>
                  <a:cubicBezTo>
                    <a:pt x="10" y="0"/>
                    <a:pt x="0" y="10"/>
                    <a:pt x="0" y="23"/>
                  </a:cubicBezTo>
                  <a:cubicBezTo>
                    <a:pt x="0" y="35"/>
                    <a:pt x="10" y="46"/>
                    <a:pt x="22" y="4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17"/>
            <p:cNvSpPr>
              <a:spLocks/>
            </p:cNvSpPr>
            <p:nvPr userDrawn="1"/>
          </p:nvSpPr>
          <p:spPr bwMode="auto">
            <a:xfrm>
              <a:off x="3313113" y="4044950"/>
              <a:ext cx="115888" cy="115888"/>
            </a:xfrm>
            <a:custGeom>
              <a:avLst/>
              <a:gdLst>
                <a:gd name="T0" fmla="*/ 15 w 52"/>
                <a:gd name="T1" fmla="*/ 6 h 52"/>
                <a:gd name="T2" fmla="*/ 6 w 52"/>
                <a:gd name="T3" fmla="*/ 37 h 52"/>
                <a:gd name="T4" fmla="*/ 37 w 52"/>
                <a:gd name="T5" fmla="*/ 45 h 52"/>
                <a:gd name="T6" fmla="*/ 46 w 52"/>
                <a:gd name="T7" fmla="*/ 15 h 52"/>
                <a:gd name="T8" fmla="*/ 15 w 52"/>
                <a:gd name="T9" fmla="*/ 6 h 52"/>
              </a:gdLst>
              <a:ahLst/>
              <a:cxnLst>
                <a:cxn ang="0">
                  <a:pos x="T0" y="T1"/>
                </a:cxn>
                <a:cxn ang="0">
                  <a:pos x="T2" y="T3"/>
                </a:cxn>
                <a:cxn ang="0">
                  <a:pos x="T4" y="T5"/>
                </a:cxn>
                <a:cxn ang="0">
                  <a:pos x="T6" y="T7"/>
                </a:cxn>
                <a:cxn ang="0">
                  <a:pos x="T8" y="T9"/>
                </a:cxn>
              </a:cxnLst>
              <a:rect l="0" t="0" r="r" b="b"/>
              <a:pathLst>
                <a:path w="52" h="52">
                  <a:moveTo>
                    <a:pt x="15" y="6"/>
                  </a:moveTo>
                  <a:cubicBezTo>
                    <a:pt x="4" y="12"/>
                    <a:pt x="0" y="26"/>
                    <a:pt x="6" y="37"/>
                  </a:cubicBezTo>
                  <a:cubicBezTo>
                    <a:pt x="12" y="48"/>
                    <a:pt x="26" y="52"/>
                    <a:pt x="37" y="45"/>
                  </a:cubicBezTo>
                  <a:cubicBezTo>
                    <a:pt x="48" y="39"/>
                    <a:pt x="52" y="25"/>
                    <a:pt x="46" y="15"/>
                  </a:cubicBezTo>
                  <a:cubicBezTo>
                    <a:pt x="39" y="4"/>
                    <a:pt x="26" y="0"/>
                    <a:pt x="15" y="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Freeform 18"/>
            <p:cNvSpPr>
              <a:spLocks/>
            </p:cNvSpPr>
            <p:nvPr userDrawn="1"/>
          </p:nvSpPr>
          <p:spPr bwMode="auto">
            <a:xfrm>
              <a:off x="5715000" y="2663825"/>
              <a:ext cx="115888" cy="115888"/>
            </a:xfrm>
            <a:custGeom>
              <a:avLst/>
              <a:gdLst>
                <a:gd name="T0" fmla="*/ 37 w 52"/>
                <a:gd name="T1" fmla="*/ 46 h 52"/>
                <a:gd name="T2" fmla="*/ 46 w 52"/>
                <a:gd name="T3" fmla="*/ 15 h 52"/>
                <a:gd name="T4" fmla="*/ 15 w 52"/>
                <a:gd name="T5" fmla="*/ 7 h 52"/>
                <a:gd name="T6" fmla="*/ 6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7"/>
                  </a:cubicBezTo>
                  <a:cubicBezTo>
                    <a:pt x="4" y="13"/>
                    <a:pt x="0" y="27"/>
                    <a:pt x="6" y="37"/>
                  </a:cubicBezTo>
                  <a:cubicBezTo>
                    <a:pt x="13" y="48"/>
                    <a:pt x="26" y="52"/>
                    <a:pt x="37" y="4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1" name="Freeform 19"/>
            <p:cNvSpPr>
              <a:spLocks/>
            </p:cNvSpPr>
            <p:nvPr userDrawn="1"/>
          </p:nvSpPr>
          <p:spPr bwMode="auto">
            <a:xfrm>
              <a:off x="3822700" y="4549775"/>
              <a:ext cx="112713" cy="115888"/>
            </a:xfrm>
            <a:custGeom>
              <a:avLst/>
              <a:gdLst>
                <a:gd name="T0" fmla="*/ 6 w 51"/>
                <a:gd name="T1" fmla="*/ 15 h 52"/>
                <a:gd name="T2" fmla="*/ 14 w 51"/>
                <a:gd name="T3" fmla="*/ 46 h 52"/>
                <a:gd name="T4" fmla="*/ 45 w 51"/>
                <a:gd name="T5" fmla="*/ 38 h 52"/>
                <a:gd name="T6" fmla="*/ 37 w 51"/>
                <a:gd name="T7" fmla="*/ 7 h 52"/>
                <a:gd name="T8" fmla="*/ 6 w 51"/>
                <a:gd name="T9" fmla="*/ 15 h 52"/>
              </a:gdLst>
              <a:ahLst/>
              <a:cxnLst>
                <a:cxn ang="0">
                  <a:pos x="T0" y="T1"/>
                </a:cxn>
                <a:cxn ang="0">
                  <a:pos x="T2" y="T3"/>
                </a:cxn>
                <a:cxn ang="0">
                  <a:pos x="T4" y="T5"/>
                </a:cxn>
                <a:cxn ang="0">
                  <a:pos x="T6" y="T7"/>
                </a:cxn>
                <a:cxn ang="0">
                  <a:pos x="T8" y="T9"/>
                </a:cxn>
              </a:cxnLst>
              <a:rect l="0" t="0" r="r" b="b"/>
              <a:pathLst>
                <a:path w="51" h="52">
                  <a:moveTo>
                    <a:pt x="6" y="15"/>
                  </a:moveTo>
                  <a:cubicBezTo>
                    <a:pt x="0" y="25"/>
                    <a:pt x="3" y="39"/>
                    <a:pt x="14" y="46"/>
                  </a:cubicBezTo>
                  <a:cubicBezTo>
                    <a:pt x="25" y="52"/>
                    <a:pt x="38" y="48"/>
                    <a:pt x="45" y="38"/>
                  </a:cubicBezTo>
                  <a:cubicBezTo>
                    <a:pt x="51" y="27"/>
                    <a:pt x="48" y="13"/>
                    <a:pt x="37" y="7"/>
                  </a:cubicBezTo>
                  <a:cubicBezTo>
                    <a:pt x="26" y="0"/>
                    <a:pt x="12" y="4"/>
                    <a:pt x="6" y="15"/>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2" name="Freeform 20"/>
            <p:cNvSpPr>
              <a:spLocks/>
            </p:cNvSpPr>
            <p:nvPr userDrawn="1"/>
          </p:nvSpPr>
          <p:spPr bwMode="auto">
            <a:xfrm>
              <a:off x="5208588" y="2159000"/>
              <a:ext cx="112713" cy="115888"/>
            </a:xfrm>
            <a:custGeom>
              <a:avLst/>
              <a:gdLst>
                <a:gd name="T0" fmla="*/ 45 w 51"/>
                <a:gd name="T1" fmla="*/ 37 h 52"/>
                <a:gd name="T2" fmla="*/ 37 w 51"/>
                <a:gd name="T3" fmla="*/ 6 h 52"/>
                <a:gd name="T4" fmla="*/ 6 w 51"/>
                <a:gd name="T5" fmla="*/ 14 h 52"/>
                <a:gd name="T6" fmla="*/ 14 w 51"/>
                <a:gd name="T7" fmla="*/ 45 h 52"/>
                <a:gd name="T8" fmla="*/ 45 w 51"/>
                <a:gd name="T9" fmla="*/ 37 h 52"/>
              </a:gdLst>
              <a:ahLst/>
              <a:cxnLst>
                <a:cxn ang="0">
                  <a:pos x="T0" y="T1"/>
                </a:cxn>
                <a:cxn ang="0">
                  <a:pos x="T2" y="T3"/>
                </a:cxn>
                <a:cxn ang="0">
                  <a:pos x="T4" y="T5"/>
                </a:cxn>
                <a:cxn ang="0">
                  <a:pos x="T6" y="T7"/>
                </a:cxn>
                <a:cxn ang="0">
                  <a:pos x="T8" y="T9"/>
                </a:cxn>
              </a:cxnLst>
              <a:rect l="0" t="0" r="r" b="b"/>
              <a:pathLst>
                <a:path w="51" h="52">
                  <a:moveTo>
                    <a:pt x="45" y="37"/>
                  </a:moveTo>
                  <a:cubicBezTo>
                    <a:pt x="51" y="27"/>
                    <a:pt x="48" y="13"/>
                    <a:pt x="37" y="6"/>
                  </a:cubicBezTo>
                  <a:cubicBezTo>
                    <a:pt x="26" y="0"/>
                    <a:pt x="13" y="4"/>
                    <a:pt x="6" y="14"/>
                  </a:cubicBezTo>
                  <a:cubicBezTo>
                    <a:pt x="0" y="25"/>
                    <a:pt x="3" y="39"/>
                    <a:pt x="14" y="45"/>
                  </a:cubicBezTo>
                  <a:cubicBezTo>
                    <a:pt x="25" y="52"/>
                    <a:pt x="39" y="48"/>
                    <a:pt x="45" y="37"/>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3" name="Freeform 21"/>
            <p:cNvSpPr>
              <a:spLocks/>
            </p:cNvSpPr>
            <p:nvPr userDrawn="1"/>
          </p:nvSpPr>
          <p:spPr bwMode="auto">
            <a:xfrm>
              <a:off x="4157663" y="2024062"/>
              <a:ext cx="111125" cy="111125"/>
            </a:xfrm>
            <a:custGeom>
              <a:avLst/>
              <a:gdLst>
                <a:gd name="T0" fmla="*/ 47 w 50"/>
                <a:gd name="T1" fmla="*/ 19 h 50"/>
                <a:gd name="T2" fmla="*/ 20 w 50"/>
                <a:gd name="T3" fmla="*/ 3 h 50"/>
                <a:gd name="T4" fmla="*/ 3 w 50"/>
                <a:gd name="T5" fmla="*/ 31 h 50"/>
                <a:gd name="T6" fmla="*/ 31 w 50"/>
                <a:gd name="T7" fmla="*/ 47 h 50"/>
                <a:gd name="T8" fmla="*/ 47 w 50"/>
                <a:gd name="T9" fmla="*/ 19 h 50"/>
              </a:gdLst>
              <a:ahLst/>
              <a:cxnLst>
                <a:cxn ang="0">
                  <a:pos x="T0" y="T1"/>
                </a:cxn>
                <a:cxn ang="0">
                  <a:pos x="T2" y="T3"/>
                </a:cxn>
                <a:cxn ang="0">
                  <a:pos x="T4" y="T5"/>
                </a:cxn>
                <a:cxn ang="0">
                  <a:pos x="T6" y="T7"/>
                </a:cxn>
                <a:cxn ang="0">
                  <a:pos x="T8" y="T9"/>
                </a:cxn>
              </a:cxnLst>
              <a:rect l="0" t="0" r="r" b="b"/>
              <a:pathLst>
                <a:path w="50" h="50">
                  <a:moveTo>
                    <a:pt x="47" y="19"/>
                  </a:moveTo>
                  <a:cubicBezTo>
                    <a:pt x="44" y="7"/>
                    <a:pt x="32" y="0"/>
                    <a:pt x="20" y="3"/>
                  </a:cubicBezTo>
                  <a:cubicBezTo>
                    <a:pt x="7" y="6"/>
                    <a:pt x="0" y="18"/>
                    <a:pt x="3" y="31"/>
                  </a:cubicBezTo>
                  <a:cubicBezTo>
                    <a:pt x="6" y="43"/>
                    <a:pt x="19" y="50"/>
                    <a:pt x="31" y="47"/>
                  </a:cubicBezTo>
                  <a:cubicBezTo>
                    <a:pt x="43" y="44"/>
                    <a:pt x="50" y="31"/>
                    <a:pt x="47" y="1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4" name="Freeform 22"/>
            <p:cNvSpPr>
              <a:spLocks/>
            </p:cNvSpPr>
            <p:nvPr userDrawn="1"/>
          </p:nvSpPr>
          <p:spPr bwMode="auto">
            <a:xfrm>
              <a:off x="4875213" y="4689475"/>
              <a:ext cx="111125" cy="111125"/>
            </a:xfrm>
            <a:custGeom>
              <a:avLst/>
              <a:gdLst>
                <a:gd name="T0" fmla="*/ 3 w 50"/>
                <a:gd name="T1" fmla="*/ 31 h 50"/>
                <a:gd name="T2" fmla="*/ 30 w 50"/>
                <a:gd name="T3" fmla="*/ 47 h 50"/>
                <a:gd name="T4" fmla="*/ 47 w 50"/>
                <a:gd name="T5" fmla="*/ 19 h 50"/>
                <a:gd name="T6" fmla="*/ 19 w 50"/>
                <a:gd name="T7" fmla="*/ 3 h 50"/>
                <a:gd name="T8" fmla="*/ 3 w 50"/>
                <a:gd name="T9" fmla="*/ 31 h 50"/>
              </a:gdLst>
              <a:ahLst/>
              <a:cxnLst>
                <a:cxn ang="0">
                  <a:pos x="T0" y="T1"/>
                </a:cxn>
                <a:cxn ang="0">
                  <a:pos x="T2" y="T3"/>
                </a:cxn>
                <a:cxn ang="0">
                  <a:pos x="T4" y="T5"/>
                </a:cxn>
                <a:cxn ang="0">
                  <a:pos x="T6" y="T7"/>
                </a:cxn>
                <a:cxn ang="0">
                  <a:pos x="T8" y="T9"/>
                </a:cxn>
              </a:cxnLst>
              <a:rect l="0" t="0" r="r" b="b"/>
              <a:pathLst>
                <a:path w="50" h="50">
                  <a:moveTo>
                    <a:pt x="3" y="31"/>
                  </a:moveTo>
                  <a:cubicBezTo>
                    <a:pt x="6" y="43"/>
                    <a:pt x="18" y="50"/>
                    <a:pt x="30" y="47"/>
                  </a:cubicBezTo>
                  <a:cubicBezTo>
                    <a:pt x="43" y="44"/>
                    <a:pt x="50" y="32"/>
                    <a:pt x="47" y="19"/>
                  </a:cubicBezTo>
                  <a:cubicBezTo>
                    <a:pt x="44" y="7"/>
                    <a:pt x="31" y="0"/>
                    <a:pt x="19" y="3"/>
                  </a:cubicBezTo>
                  <a:cubicBezTo>
                    <a:pt x="7" y="6"/>
                    <a:pt x="0" y="19"/>
                    <a:pt x="3" y="3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5" name="Freeform 23"/>
            <p:cNvSpPr>
              <a:spLocks/>
            </p:cNvSpPr>
            <p:nvPr userDrawn="1"/>
          </p:nvSpPr>
          <p:spPr bwMode="auto">
            <a:xfrm>
              <a:off x="3536950" y="2381250"/>
              <a:ext cx="111125" cy="111125"/>
            </a:xfrm>
            <a:custGeom>
              <a:avLst/>
              <a:gdLst>
                <a:gd name="T0" fmla="*/ 41 w 50"/>
                <a:gd name="T1" fmla="*/ 9 h 50"/>
                <a:gd name="T2" fmla="*/ 9 w 50"/>
                <a:gd name="T3" fmla="*/ 9 h 50"/>
                <a:gd name="T4" fmla="*/ 9 w 50"/>
                <a:gd name="T5" fmla="*/ 41 h 50"/>
                <a:gd name="T6" fmla="*/ 41 w 50"/>
                <a:gd name="T7" fmla="*/ 41 h 50"/>
                <a:gd name="T8" fmla="*/ 41 w 50"/>
                <a:gd name="T9" fmla="*/ 9 h 50"/>
              </a:gdLst>
              <a:ahLst/>
              <a:cxnLst>
                <a:cxn ang="0">
                  <a:pos x="T0" y="T1"/>
                </a:cxn>
                <a:cxn ang="0">
                  <a:pos x="T2" y="T3"/>
                </a:cxn>
                <a:cxn ang="0">
                  <a:pos x="T4" y="T5"/>
                </a:cxn>
                <a:cxn ang="0">
                  <a:pos x="T6" y="T7"/>
                </a:cxn>
                <a:cxn ang="0">
                  <a:pos x="T8" y="T9"/>
                </a:cxn>
              </a:cxnLst>
              <a:rect l="0" t="0" r="r" b="b"/>
              <a:pathLst>
                <a:path w="50" h="50">
                  <a:moveTo>
                    <a:pt x="41" y="9"/>
                  </a:moveTo>
                  <a:cubicBezTo>
                    <a:pt x="32" y="0"/>
                    <a:pt x="18" y="0"/>
                    <a:pt x="9" y="9"/>
                  </a:cubicBezTo>
                  <a:cubicBezTo>
                    <a:pt x="0" y="17"/>
                    <a:pt x="0" y="32"/>
                    <a:pt x="9" y="41"/>
                  </a:cubicBezTo>
                  <a:cubicBezTo>
                    <a:pt x="17" y="49"/>
                    <a:pt x="32" y="50"/>
                    <a:pt x="41" y="41"/>
                  </a:cubicBezTo>
                  <a:cubicBezTo>
                    <a:pt x="49" y="32"/>
                    <a:pt x="50" y="18"/>
                    <a:pt x="41" y="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6" name="Freeform 24"/>
            <p:cNvSpPr>
              <a:spLocks/>
            </p:cNvSpPr>
            <p:nvPr userDrawn="1"/>
          </p:nvSpPr>
          <p:spPr bwMode="auto">
            <a:xfrm>
              <a:off x="5495925" y="4332287"/>
              <a:ext cx="111125" cy="111125"/>
            </a:xfrm>
            <a:custGeom>
              <a:avLst/>
              <a:gdLst>
                <a:gd name="T0" fmla="*/ 9 w 50"/>
                <a:gd name="T1" fmla="*/ 41 h 50"/>
                <a:gd name="T2" fmla="*/ 41 w 50"/>
                <a:gd name="T3" fmla="*/ 41 h 50"/>
                <a:gd name="T4" fmla="*/ 41 w 50"/>
                <a:gd name="T5" fmla="*/ 9 h 50"/>
                <a:gd name="T6" fmla="*/ 9 w 50"/>
                <a:gd name="T7" fmla="*/ 9 h 50"/>
                <a:gd name="T8" fmla="*/ 9 w 50"/>
                <a:gd name="T9" fmla="*/ 41 h 50"/>
              </a:gdLst>
              <a:ahLst/>
              <a:cxnLst>
                <a:cxn ang="0">
                  <a:pos x="T0" y="T1"/>
                </a:cxn>
                <a:cxn ang="0">
                  <a:pos x="T2" y="T3"/>
                </a:cxn>
                <a:cxn ang="0">
                  <a:pos x="T4" y="T5"/>
                </a:cxn>
                <a:cxn ang="0">
                  <a:pos x="T6" y="T7"/>
                </a:cxn>
                <a:cxn ang="0">
                  <a:pos x="T8" y="T9"/>
                </a:cxn>
              </a:cxnLst>
              <a:rect l="0" t="0" r="r" b="b"/>
              <a:pathLst>
                <a:path w="50" h="50">
                  <a:moveTo>
                    <a:pt x="9" y="41"/>
                  </a:moveTo>
                  <a:cubicBezTo>
                    <a:pt x="18" y="50"/>
                    <a:pt x="32" y="50"/>
                    <a:pt x="41" y="41"/>
                  </a:cubicBezTo>
                  <a:cubicBezTo>
                    <a:pt x="50" y="33"/>
                    <a:pt x="50" y="18"/>
                    <a:pt x="41" y="9"/>
                  </a:cubicBezTo>
                  <a:cubicBezTo>
                    <a:pt x="33" y="1"/>
                    <a:pt x="18" y="0"/>
                    <a:pt x="9" y="9"/>
                  </a:cubicBezTo>
                  <a:cubicBezTo>
                    <a:pt x="1" y="18"/>
                    <a:pt x="0" y="32"/>
                    <a:pt x="9" y="4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7" name="Freeform 25"/>
            <p:cNvSpPr>
              <a:spLocks/>
            </p:cNvSpPr>
            <p:nvPr userDrawn="1"/>
          </p:nvSpPr>
          <p:spPr bwMode="auto">
            <a:xfrm>
              <a:off x="3178175" y="2998787"/>
              <a:ext cx="111125" cy="111125"/>
            </a:xfrm>
            <a:custGeom>
              <a:avLst/>
              <a:gdLst>
                <a:gd name="T0" fmla="*/ 31 w 50"/>
                <a:gd name="T1" fmla="*/ 3 h 50"/>
                <a:gd name="T2" fmla="*/ 3 w 50"/>
                <a:gd name="T3" fmla="*/ 19 h 50"/>
                <a:gd name="T4" fmla="*/ 19 w 50"/>
                <a:gd name="T5" fmla="*/ 47 h 50"/>
                <a:gd name="T6" fmla="*/ 47 w 50"/>
                <a:gd name="T7" fmla="*/ 31 h 50"/>
                <a:gd name="T8" fmla="*/ 31 w 50"/>
                <a:gd name="T9" fmla="*/ 3 h 50"/>
              </a:gdLst>
              <a:ahLst/>
              <a:cxnLst>
                <a:cxn ang="0">
                  <a:pos x="T0" y="T1"/>
                </a:cxn>
                <a:cxn ang="0">
                  <a:pos x="T2" y="T3"/>
                </a:cxn>
                <a:cxn ang="0">
                  <a:pos x="T4" y="T5"/>
                </a:cxn>
                <a:cxn ang="0">
                  <a:pos x="T6" y="T7"/>
                </a:cxn>
                <a:cxn ang="0">
                  <a:pos x="T8" y="T9"/>
                </a:cxn>
              </a:cxnLst>
              <a:rect l="0" t="0" r="r" b="b"/>
              <a:pathLst>
                <a:path w="50" h="50">
                  <a:moveTo>
                    <a:pt x="31" y="3"/>
                  </a:moveTo>
                  <a:cubicBezTo>
                    <a:pt x="19" y="0"/>
                    <a:pt x="6" y="7"/>
                    <a:pt x="3" y="19"/>
                  </a:cubicBezTo>
                  <a:cubicBezTo>
                    <a:pt x="0" y="31"/>
                    <a:pt x="7" y="44"/>
                    <a:pt x="19" y="47"/>
                  </a:cubicBezTo>
                  <a:cubicBezTo>
                    <a:pt x="31" y="50"/>
                    <a:pt x="43" y="43"/>
                    <a:pt x="47" y="31"/>
                  </a:cubicBezTo>
                  <a:cubicBezTo>
                    <a:pt x="50" y="19"/>
                    <a:pt x="43" y="7"/>
                    <a:pt x="31" y="3"/>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8" name="Freeform 26"/>
            <p:cNvSpPr>
              <a:spLocks/>
            </p:cNvSpPr>
            <p:nvPr userDrawn="1"/>
          </p:nvSpPr>
          <p:spPr bwMode="auto">
            <a:xfrm>
              <a:off x="5854700" y="3714750"/>
              <a:ext cx="111125" cy="111125"/>
            </a:xfrm>
            <a:custGeom>
              <a:avLst/>
              <a:gdLst>
                <a:gd name="T0" fmla="*/ 19 w 50"/>
                <a:gd name="T1" fmla="*/ 47 h 50"/>
                <a:gd name="T2" fmla="*/ 47 w 50"/>
                <a:gd name="T3" fmla="*/ 31 h 50"/>
                <a:gd name="T4" fmla="*/ 31 w 50"/>
                <a:gd name="T5" fmla="*/ 3 h 50"/>
                <a:gd name="T6" fmla="*/ 3 w 50"/>
                <a:gd name="T7" fmla="*/ 19 h 50"/>
                <a:gd name="T8" fmla="*/ 19 w 50"/>
                <a:gd name="T9" fmla="*/ 47 h 50"/>
              </a:gdLst>
              <a:ahLst/>
              <a:cxnLst>
                <a:cxn ang="0">
                  <a:pos x="T0" y="T1"/>
                </a:cxn>
                <a:cxn ang="0">
                  <a:pos x="T2" y="T3"/>
                </a:cxn>
                <a:cxn ang="0">
                  <a:pos x="T4" y="T5"/>
                </a:cxn>
                <a:cxn ang="0">
                  <a:pos x="T6" y="T7"/>
                </a:cxn>
                <a:cxn ang="0">
                  <a:pos x="T8" y="T9"/>
                </a:cxn>
              </a:cxnLst>
              <a:rect l="0" t="0" r="r" b="b"/>
              <a:pathLst>
                <a:path w="50" h="50">
                  <a:moveTo>
                    <a:pt x="19" y="47"/>
                  </a:moveTo>
                  <a:cubicBezTo>
                    <a:pt x="31" y="50"/>
                    <a:pt x="44" y="43"/>
                    <a:pt x="47" y="31"/>
                  </a:cubicBezTo>
                  <a:cubicBezTo>
                    <a:pt x="50" y="19"/>
                    <a:pt x="43" y="6"/>
                    <a:pt x="31" y="3"/>
                  </a:cubicBezTo>
                  <a:cubicBezTo>
                    <a:pt x="19" y="0"/>
                    <a:pt x="7" y="7"/>
                    <a:pt x="3" y="19"/>
                  </a:cubicBezTo>
                  <a:cubicBezTo>
                    <a:pt x="0" y="31"/>
                    <a:pt x="7" y="43"/>
                    <a:pt x="19" y="4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9" name="Freeform 27"/>
            <p:cNvSpPr>
              <a:spLocks/>
            </p:cNvSpPr>
            <p:nvPr userDrawn="1"/>
          </p:nvSpPr>
          <p:spPr bwMode="auto">
            <a:xfrm>
              <a:off x="3178175" y="3714750"/>
              <a:ext cx="111125" cy="111125"/>
            </a:xfrm>
            <a:custGeom>
              <a:avLst/>
              <a:gdLst>
                <a:gd name="T0" fmla="*/ 19 w 50"/>
                <a:gd name="T1" fmla="*/ 3 h 50"/>
                <a:gd name="T2" fmla="*/ 3 w 50"/>
                <a:gd name="T3" fmla="*/ 30 h 50"/>
                <a:gd name="T4" fmla="*/ 31 w 50"/>
                <a:gd name="T5" fmla="*/ 47 h 50"/>
                <a:gd name="T6" fmla="*/ 47 w 50"/>
                <a:gd name="T7" fmla="*/ 19 h 50"/>
                <a:gd name="T8" fmla="*/ 19 w 50"/>
                <a:gd name="T9" fmla="*/ 3 h 50"/>
              </a:gdLst>
              <a:ahLst/>
              <a:cxnLst>
                <a:cxn ang="0">
                  <a:pos x="T0" y="T1"/>
                </a:cxn>
                <a:cxn ang="0">
                  <a:pos x="T2" y="T3"/>
                </a:cxn>
                <a:cxn ang="0">
                  <a:pos x="T4" y="T5"/>
                </a:cxn>
                <a:cxn ang="0">
                  <a:pos x="T6" y="T7"/>
                </a:cxn>
                <a:cxn ang="0">
                  <a:pos x="T8" y="T9"/>
                </a:cxn>
              </a:cxnLst>
              <a:rect l="0" t="0" r="r" b="b"/>
              <a:pathLst>
                <a:path w="50" h="50">
                  <a:moveTo>
                    <a:pt x="19" y="3"/>
                  </a:moveTo>
                  <a:cubicBezTo>
                    <a:pt x="7" y="6"/>
                    <a:pt x="0" y="18"/>
                    <a:pt x="3" y="30"/>
                  </a:cubicBezTo>
                  <a:cubicBezTo>
                    <a:pt x="6" y="43"/>
                    <a:pt x="18" y="50"/>
                    <a:pt x="31" y="47"/>
                  </a:cubicBezTo>
                  <a:cubicBezTo>
                    <a:pt x="43" y="44"/>
                    <a:pt x="50" y="31"/>
                    <a:pt x="47" y="19"/>
                  </a:cubicBezTo>
                  <a:cubicBezTo>
                    <a:pt x="44" y="7"/>
                    <a:pt x="31" y="0"/>
                    <a:pt x="19" y="3"/>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0" name="Freeform 28"/>
            <p:cNvSpPr>
              <a:spLocks/>
            </p:cNvSpPr>
            <p:nvPr userDrawn="1"/>
          </p:nvSpPr>
          <p:spPr bwMode="auto">
            <a:xfrm>
              <a:off x="5854700" y="2998787"/>
              <a:ext cx="111125" cy="111125"/>
            </a:xfrm>
            <a:custGeom>
              <a:avLst/>
              <a:gdLst>
                <a:gd name="T0" fmla="*/ 31 w 50"/>
                <a:gd name="T1" fmla="*/ 47 h 50"/>
                <a:gd name="T2" fmla="*/ 47 w 50"/>
                <a:gd name="T3" fmla="*/ 20 h 50"/>
                <a:gd name="T4" fmla="*/ 19 w 50"/>
                <a:gd name="T5" fmla="*/ 3 h 50"/>
                <a:gd name="T6" fmla="*/ 3 w 50"/>
                <a:gd name="T7" fmla="*/ 31 h 50"/>
                <a:gd name="T8" fmla="*/ 31 w 50"/>
                <a:gd name="T9" fmla="*/ 47 h 50"/>
              </a:gdLst>
              <a:ahLst/>
              <a:cxnLst>
                <a:cxn ang="0">
                  <a:pos x="T0" y="T1"/>
                </a:cxn>
                <a:cxn ang="0">
                  <a:pos x="T2" y="T3"/>
                </a:cxn>
                <a:cxn ang="0">
                  <a:pos x="T4" y="T5"/>
                </a:cxn>
                <a:cxn ang="0">
                  <a:pos x="T6" y="T7"/>
                </a:cxn>
                <a:cxn ang="0">
                  <a:pos x="T8" y="T9"/>
                </a:cxn>
              </a:cxnLst>
              <a:rect l="0" t="0" r="r" b="b"/>
              <a:pathLst>
                <a:path w="50" h="50">
                  <a:moveTo>
                    <a:pt x="31" y="47"/>
                  </a:moveTo>
                  <a:cubicBezTo>
                    <a:pt x="43" y="44"/>
                    <a:pt x="50" y="32"/>
                    <a:pt x="47" y="20"/>
                  </a:cubicBezTo>
                  <a:cubicBezTo>
                    <a:pt x="44" y="7"/>
                    <a:pt x="32" y="0"/>
                    <a:pt x="19" y="3"/>
                  </a:cubicBezTo>
                  <a:cubicBezTo>
                    <a:pt x="7" y="6"/>
                    <a:pt x="0" y="19"/>
                    <a:pt x="3" y="31"/>
                  </a:cubicBezTo>
                  <a:cubicBezTo>
                    <a:pt x="6" y="43"/>
                    <a:pt x="19" y="50"/>
                    <a:pt x="31" y="4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1" name="Freeform 29"/>
            <p:cNvSpPr>
              <a:spLocks/>
            </p:cNvSpPr>
            <p:nvPr userDrawn="1"/>
          </p:nvSpPr>
          <p:spPr bwMode="auto">
            <a:xfrm>
              <a:off x="3536950" y="4332287"/>
              <a:ext cx="111125" cy="111125"/>
            </a:xfrm>
            <a:custGeom>
              <a:avLst/>
              <a:gdLst>
                <a:gd name="T0" fmla="*/ 9 w 50"/>
                <a:gd name="T1" fmla="*/ 9 h 50"/>
                <a:gd name="T2" fmla="*/ 9 w 50"/>
                <a:gd name="T3" fmla="*/ 41 h 50"/>
                <a:gd name="T4" fmla="*/ 41 w 50"/>
                <a:gd name="T5" fmla="*/ 41 h 50"/>
                <a:gd name="T6" fmla="*/ 41 w 50"/>
                <a:gd name="T7" fmla="*/ 9 h 50"/>
                <a:gd name="T8" fmla="*/ 9 w 50"/>
                <a:gd name="T9" fmla="*/ 9 h 50"/>
              </a:gdLst>
              <a:ahLst/>
              <a:cxnLst>
                <a:cxn ang="0">
                  <a:pos x="T0" y="T1"/>
                </a:cxn>
                <a:cxn ang="0">
                  <a:pos x="T2" y="T3"/>
                </a:cxn>
                <a:cxn ang="0">
                  <a:pos x="T4" y="T5"/>
                </a:cxn>
                <a:cxn ang="0">
                  <a:pos x="T6" y="T7"/>
                </a:cxn>
                <a:cxn ang="0">
                  <a:pos x="T8" y="T9"/>
                </a:cxn>
              </a:cxnLst>
              <a:rect l="0" t="0" r="r" b="b"/>
              <a:pathLst>
                <a:path w="50" h="50">
                  <a:moveTo>
                    <a:pt x="9" y="9"/>
                  </a:moveTo>
                  <a:cubicBezTo>
                    <a:pt x="0" y="18"/>
                    <a:pt x="0" y="32"/>
                    <a:pt x="9" y="41"/>
                  </a:cubicBezTo>
                  <a:cubicBezTo>
                    <a:pt x="17" y="50"/>
                    <a:pt x="32" y="50"/>
                    <a:pt x="41" y="41"/>
                  </a:cubicBezTo>
                  <a:cubicBezTo>
                    <a:pt x="49" y="33"/>
                    <a:pt x="50" y="18"/>
                    <a:pt x="41" y="9"/>
                  </a:cubicBezTo>
                  <a:cubicBezTo>
                    <a:pt x="32" y="1"/>
                    <a:pt x="18" y="0"/>
                    <a:pt x="9" y="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2" name="Freeform 30"/>
            <p:cNvSpPr>
              <a:spLocks/>
            </p:cNvSpPr>
            <p:nvPr userDrawn="1"/>
          </p:nvSpPr>
          <p:spPr bwMode="auto">
            <a:xfrm>
              <a:off x="5495925" y="2381250"/>
              <a:ext cx="111125" cy="111125"/>
            </a:xfrm>
            <a:custGeom>
              <a:avLst/>
              <a:gdLst>
                <a:gd name="T0" fmla="*/ 41 w 50"/>
                <a:gd name="T1" fmla="*/ 41 h 50"/>
                <a:gd name="T2" fmla="*/ 41 w 50"/>
                <a:gd name="T3" fmla="*/ 9 h 50"/>
                <a:gd name="T4" fmla="*/ 9 w 50"/>
                <a:gd name="T5" fmla="*/ 9 h 50"/>
                <a:gd name="T6" fmla="*/ 9 w 50"/>
                <a:gd name="T7" fmla="*/ 41 h 50"/>
                <a:gd name="T8" fmla="*/ 41 w 50"/>
                <a:gd name="T9" fmla="*/ 41 h 50"/>
              </a:gdLst>
              <a:ahLst/>
              <a:cxnLst>
                <a:cxn ang="0">
                  <a:pos x="T0" y="T1"/>
                </a:cxn>
                <a:cxn ang="0">
                  <a:pos x="T2" y="T3"/>
                </a:cxn>
                <a:cxn ang="0">
                  <a:pos x="T4" y="T5"/>
                </a:cxn>
                <a:cxn ang="0">
                  <a:pos x="T6" y="T7"/>
                </a:cxn>
                <a:cxn ang="0">
                  <a:pos x="T8" y="T9"/>
                </a:cxn>
              </a:cxnLst>
              <a:rect l="0" t="0" r="r" b="b"/>
              <a:pathLst>
                <a:path w="50" h="50">
                  <a:moveTo>
                    <a:pt x="41" y="41"/>
                  </a:moveTo>
                  <a:cubicBezTo>
                    <a:pt x="50" y="32"/>
                    <a:pt x="50" y="18"/>
                    <a:pt x="41" y="9"/>
                  </a:cubicBezTo>
                  <a:cubicBezTo>
                    <a:pt x="33" y="0"/>
                    <a:pt x="18" y="0"/>
                    <a:pt x="9" y="9"/>
                  </a:cubicBezTo>
                  <a:cubicBezTo>
                    <a:pt x="1" y="17"/>
                    <a:pt x="0" y="32"/>
                    <a:pt x="9" y="41"/>
                  </a:cubicBezTo>
                  <a:cubicBezTo>
                    <a:pt x="18" y="49"/>
                    <a:pt x="32" y="50"/>
                    <a:pt x="41" y="4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3" name="Freeform 31"/>
            <p:cNvSpPr>
              <a:spLocks/>
            </p:cNvSpPr>
            <p:nvPr userDrawn="1"/>
          </p:nvSpPr>
          <p:spPr bwMode="auto">
            <a:xfrm>
              <a:off x="4157663" y="4689475"/>
              <a:ext cx="111125" cy="111125"/>
            </a:xfrm>
            <a:custGeom>
              <a:avLst/>
              <a:gdLst>
                <a:gd name="T0" fmla="*/ 3 w 50"/>
                <a:gd name="T1" fmla="*/ 19 h 50"/>
                <a:gd name="T2" fmla="*/ 19 w 50"/>
                <a:gd name="T3" fmla="*/ 47 h 50"/>
                <a:gd name="T4" fmla="*/ 47 w 50"/>
                <a:gd name="T5" fmla="*/ 31 h 50"/>
                <a:gd name="T6" fmla="*/ 31 w 50"/>
                <a:gd name="T7" fmla="*/ 3 h 50"/>
                <a:gd name="T8" fmla="*/ 3 w 50"/>
                <a:gd name="T9" fmla="*/ 19 h 50"/>
              </a:gdLst>
              <a:ahLst/>
              <a:cxnLst>
                <a:cxn ang="0">
                  <a:pos x="T0" y="T1"/>
                </a:cxn>
                <a:cxn ang="0">
                  <a:pos x="T2" y="T3"/>
                </a:cxn>
                <a:cxn ang="0">
                  <a:pos x="T4" y="T5"/>
                </a:cxn>
                <a:cxn ang="0">
                  <a:pos x="T6" y="T7"/>
                </a:cxn>
                <a:cxn ang="0">
                  <a:pos x="T8" y="T9"/>
                </a:cxn>
              </a:cxnLst>
              <a:rect l="0" t="0" r="r" b="b"/>
              <a:pathLst>
                <a:path w="50" h="50">
                  <a:moveTo>
                    <a:pt x="3" y="19"/>
                  </a:moveTo>
                  <a:cubicBezTo>
                    <a:pt x="0" y="31"/>
                    <a:pt x="7" y="44"/>
                    <a:pt x="19" y="47"/>
                  </a:cubicBezTo>
                  <a:cubicBezTo>
                    <a:pt x="31" y="50"/>
                    <a:pt x="44" y="43"/>
                    <a:pt x="47" y="31"/>
                  </a:cubicBezTo>
                  <a:cubicBezTo>
                    <a:pt x="50" y="19"/>
                    <a:pt x="43" y="7"/>
                    <a:pt x="31" y="3"/>
                  </a:cubicBezTo>
                  <a:cubicBezTo>
                    <a:pt x="19" y="0"/>
                    <a:pt x="7" y="7"/>
                    <a:pt x="3" y="1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4" name="Freeform 32"/>
            <p:cNvSpPr>
              <a:spLocks/>
            </p:cNvSpPr>
            <p:nvPr userDrawn="1"/>
          </p:nvSpPr>
          <p:spPr bwMode="auto">
            <a:xfrm>
              <a:off x="4875213" y="2024062"/>
              <a:ext cx="111125" cy="111125"/>
            </a:xfrm>
            <a:custGeom>
              <a:avLst/>
              <a:gdLst>
                <a:gd name="T0" fmla="*/ 47 w 50"/>
                <a:gd name="T1" fmla="*/ 31 h 50"/>
                <a:gd name="T2" fmla="*/ 31 w 50"/>
                <a:gd name="T3" fmla="*/ 3 h 50"/>
                <a:gd name="T4" fmla="*/ 3 w 50"/>
                <a:gd name="T5" fmla="*/ 19 h 50"/>
                <a:gd name="T6" fmla="*/ 19 w 50"/>
                <a:gd name="T7" fmla="*/ 47 h 50"/>
                <a:gd name="T8" fmla="*/ 47 w 50"/>
                <a:gd name="T9" fmla="*/ 31 h 50"/>
              </a:gdLst>
              <a:ahLst/>
              <a:cxnLst>
                <a:cxn ang="0">
                  <a:pos x="T0" y="T1"/>
                </a:cxn>
                <a:cxn ang="0">
                  <a:pos x="T2" y="T3"/>
                </a:cxn>
                <a:cxn ang="0">
                  <a:pos x="T4" y="T5"/>
                </a:cxn>
                <a:cxn ang="0">
                  <a:pos x="T6" y="T7"/>
                </a:cxn>
                <a:cxn ang="0">
                  <a:pos x="T8" y="T9"/>
                </a:cxn>
              </a:cxnLst>
              <a:rect l="0" t="0" r="r" b="b"/>
              <a:pathLst>
                <a:path w="50" h="50">
                  <a:moveTo>
                    <a:pt x="47" y="31"/>
                  </a:moveTo>
                  <a:cubicBezTo>
                    <a:pt x="50" y="19"/>
                    <a:pt x="43" y="6"/>
                    <a:pt x="31" y="3"/>
                  </a:cubicBezTo>
                  <a:cubicBezTo>
                    <a:pt x="19" y="0"/>
                    <a:pt x="6" y="7"/>
                    <a:pt x="3" y="19"/>
                  </a:cubicBezTo>
                  <a:cubicBezTo>
                    <a:pt x="0" y="31"/>
                    <a:pt x="7" y="43"/>
                    <a:pt x="19" y="47"/>
                  </a:cubicBezTo>
                  <a:cubicBezTo>
                    <a:pt x="31" y="50"/>
                    <a:pt x="43" y="43"/>
                    <a:pt x="47" y="3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nvGrpSpPr>
          <p:cNvPr id="36" name="Group 35"/>
          <p:cNvGrpSpPr/>
          <p:nvPr userDrawn="1"/>
        </p:nvGrpSpPr>
        <p:grpSpPr>
          <a:xfrm>
            <a:off x="3558350" y="1624842"/>
            <a:ext cx="2077971" cy="2069245"/>
            <a:chOff x="3060700" y="1908175"/>
            <a:chExt cx="3024188" cy="3011488"/>
          </a:xfrm>
        </p:grpSpPr>
        <p:sp>
          <p:nvSpPr>
            <p:cNvPr id="37" name="Oval 6"/>
            <p:cNvSpPr>
              <a:spLocks noChangeArrowheads="1"/>
            </p:cNvSpPr>
            <p:nvPr userDrawn="1"/>
          </p:nvSpPr>
          <p:spPr bwMode="auto">
            <a:xfrm>
              <a:off x="3060700" y="1908175"/>
              <a:ext cx="3024188" cy="3011488"/>
            </a:xfrm>
            <a:prstGeom prst="ellipse">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40" name="Freeform 9"/>
            <p:cNvSpPr>
              <a:spLocks/>
            </p:cNvSpPr>
            <p:nvPr userDrawn="1"/>
          </p:nvSpPr>
          <p:spPr bwMode="auto">
            <a:xfrm>
              <a:off x="4521200" y="1981200"/>
              <a:ext cx="101600" cy="100013"/>
            </a:xfrm>
            <a:custGeom>
              <a:avLst/>
              <a:gdLst>
                <a:gd name="T0" fmla="*/ 46 w 46"/>
                <a:gd name="T1" fmla="*/ 23 h 45"/>
                <a:gd name="T2" fmla="*/ 23 w 46"/>
                <a:gd name="T3" fmla="*/ 0 h 45"/>
                <a:gd name="T4" fmla="*/ 0 w 46"/>
                <a:gd name="T5" fmla="*/ 22 h 45"/>
                <a:gd name="T6" fmla="*/ 23 w 46"/>
                <a:gd name="T7" fmla="*/ 45 h 45"/>
                <a:gd name="T8" fmla="*/ 46 w 46"/>
                <a:gd name="T9" fmla="*/ 23 h 45"/>
              </a:gdLst>
              <a:ahLst/>
              <a:cxnLst>
                <a:cxn ang="0">
                  <a:pos x="T0" y="T1"/>
                </a:cxn>
                <a:cxn ang="0">
                  <a:pos x="T2" y="T3"/>
                </a:cxn>
                <a:cxn ang="0">
                  <a:pos x="T4" y="T5"/>
                </a:cxn>
                <a:cxn ang="0">
                  <a:pos x="T6" y="T7"/>
                </a:cxn>
                <a:cxn ang="0">
                  <a:pos x="T8" y="T9"/>
                </a:cxn>
              </a:cxnLst>
              <a:rect l="0" t="0" r="r" b="b"/>
              <a:pathLst>
                <a:path w="46" h="45">
                  <a:moveTo>
                    <a:pt x="46" y="23"/>
                  </a:moveTo>
                  <a:cubicBezTo>
                    <a:pt x="46" y="10"/>
                    <a:pt x="36" y="0"/>
                    <a:pt x="23" y="0"/>
                  </a:cubicBezTo>
                  <a:cubicBezTo>
                    <a:pt x="11" y="0"/>
                    <a:pt x="0" y="10"/>
                    <a:pt x="0" y="22"/>
                  </a:cubicBezTo>
                  <a:cubicBezTo>
                    <a:pt x="0" y="35"/>
                    <a:pt x="10" y="45"/>
                    <a:pt x="23" y="45"/>
                  </a:cubicBezTo>
                  <a:cubicBezTo>
                    <a:pt x="35" y="45"/>
                    <a:pt x="46" y="35"/>
                    <a:pt x="46" y="23"/>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1" name="Freeform 10"/>
            <p:cNvSpPr>
              <a:spLocks/>
            </p:cNvSpPr>
            <p:nvPr userDrawn="1"/>
          </p:nvSpPr>
          <p:spPr bwMode="auto">
            <a:xfrm>
              <a:off x="4521200" y="4743450"/>
              <a:ext cx="101600" cy="100013"/>
            </a:xfrm>
            <a:custGeom>
              <a:avLst/>
              <a:gdLst>
                <a:gd name="T0" fmla="*/ 0 w 46"/>
                <a:gd name="T1" fmla="*/ 22 h 45"/>
                <a:gd name="T2" fmla="*/ 23 w 46"/>
                <a:gd name="T3" fmla="*/ 45 h 45"/>
                <a:gd name="T4" fmla="*/ 46 w 46"/>
                <a:gd name="T5" fmla="*/ 23 h 45"/>
                <a:gd name="T6" fmla="*/ 23 w 46"/>
                <a:gd name="T7" fmla="*/ 0 h 45"/>
                <a:gd name="T8" fmla="*/ 0 w 46"/>
                <a:gd name="T9" fmla="*/ 22 h 45"/>
              </a:gdLst>
              <a:ahLst/>
              <a:cxnLst>
                <a:cxn ang="0">
                  <a:pos x="T0" y="T1"/>
                </a:cxn>
                <a:cxn ang="0">
                  <a:pos x="T2" y="T3"/>
                </a:cxn>
                <a:cxn ang="0">
                  <a:pos x="T4" y="T5"/>
                </a:cxn>
                <a:cxn ang="0">
                  <a:pos x="T6" y="T7"/>
                </a:cxn>
                <a:cxn ang="0">
                  <a:pos x="T8" y="T9"/>
                </a:cxn>
              </a:cxnLst>
              <a:rect l="0" t="0" r="r" b="b"/>
              <a:pathLst>
                <a:path w="46" h="45">
                  <a:moveTo>
                    <a:pt x="0" y="22"/>
                  </a:moveTo>
                  <a:cubicBezTo>
                    <a:pt x="0" y="35"/>
                    <a:pt x="10" y="45"/>
                    <a:pt x="23" y="45"/>
                  </a:cubicBezTo>
                  <a:cubicBezTo>
                    <a:pt x="35" y="45"/>
                    <a:pt x="46" y="35"/>
                    <a:pt x="46" y="23"/>
                  </a:cubicBezTo>
                  <a:cubicBezTo>
                    <a:pt x="46" y="10"/>
                    <a:pt x="36" y="0"/>
                    <a:pt x="23" y="0"/>
                  </a:cubicBezTo>
                  <a:cubicBezTo>
                    <a:pt x="11" y="0"/>
                    <a:pt x="0" y="10"/>
                    <a:pt x="0" y="22"/>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2" name="Freeform 11"/>
            <p:cNvSpPr>
              <a:spLocks/>
            </p:cNvSpPr>
            <p:nvPr userDrawn="1"/>
          </p:nvSpPr>
          <p:spPr bwMode="auto">
            <a:xfrm>
              <a:off x="3819525" y="2159000"/>
              <a:ext cx="115888" cy="115888"/>
            </a:xfrm>
            <a:custGeom>
              <a:avLst/>
              <a:gdLst>
                <a:gd name="T0" fmla="*/ 46 w 52"/>
                <a:gd name="T1" fmla="*/ 15 h 52"/>
                <a:gd name="T2" fmla="*/ 15 w 52"/>
                <a:gd name="T3" fmla="*/ 6 h 52"/>
                <a:gd name="T4" fmla="*/ 7 w 52"/>
                <a:gd name="T5" fmla="*/ 37 h 52"/>
                <a:gd name="T6" fmla="*/ 37 w 52"/>
                <a:gd name="T7" fmla="*/ 46 h 52"/>
                <a:gd name="T8" fmla="*/ 46 w 52"/>
                <a:gd name="T9" fmla="*/ 15 h 52"/>
              </a:gdLst>
              <a:ahLst/>
              <a:cxnLst>
                <a:cxn ang="0">
                  <a:pos x="T0" y="T1"/>
                </a:cxn>
                <a:cxn ang="0">
                  <a:pos x="T2" y="T3"/>
                </a:cxn>
                <a:cxn ang="0">
                  <a:pos x="T4" y="T5"/>
                </a:cxn>
                <a:cxn ang="0">
                  <a:pos x="T6" y="T7"/>
                </a:cxn>
                <a:cxn ang="0">
                  <a:pos x="T8" y="T9"/>
                </a:cxn>
              </a:cxnLst>
              <a:rect l="0" t="0" r="r" b="b"/>
              <a:pathLst>
                <a:path w="52" h="52">
                  <a:moveTo>
                    <a:pt x="46" y="15"/>
                  </a:moveTo>
                  <a:cubicBezTo>
                    <a:pt x="40" y="4"/>
                    <a:pt x="26" y="0"/>
                    <a:pt x="15" y="6"/>
                  </a:cubicBezTo>
                  <a:cubicBezTo>
                    <a:pt x="4" y="12"/>
                    <a:pt x="0" y="26"/>
                    <a:pt x="7" y="37"/>
                  </a:cubicBezTo>
                  <a:cubicBezTo>
                    <a:pt x="13" y="48"/>
                    <a:pt x="27" y="52"/>
                    <a:pt x="37" y="46"/>
                  </a:cubicBezTo>
                  <a:cubicBezTo>
                    <a:pt x="48" y="39"/>
                    <a:pt x="52" y="26"/>
                    <a:pt x="46" y="15"/>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3" name="Freeform 12"/>
            <p:cNvSpPr>
              <a:spLocks/>
            </p:cNvSpPr>
            <p:nvPr userDrawn="1"/>
          </p:nvSpPr>
          <p:spPr bwMode="auto">
            <a:xfrm>
              <a:off x="5208588" y="4549775"/>
              <a:ext cx="115888" cy="115888"/>
            </a:xfrm>
            <a:custGeom>
              <a:avLst/>
              <a:gdLst>
                <a:gd name="T0" fmla="*/ 6 w 52"/>
                <a:gd name="T1" fmla="*/ 37 h 52"/>
                <a:gd name="T2" fmla="*/ 37 w 52"/>
                <a:gd name="T3" fmla="*/ 46 h 52"/>
                <a:gd name="T4" fmla="*/ 45 w 52"/>
                <a:gd name="T5" fmla="*/ 15 h 52"/>
                <a:gd name="T6" fmla="*/ 15 w 52"/>
                <a:gd name="T7" fmla="*/ 6 h 52"/>
                <a:gd name="T8" fmla="*/ 6 w 52"/>
                <a:gd name="T9" fmla="*/ 37 h 52"/>
              </a:gdLst>
              <a:ahLst/>
              <a:cxnLst>
                <a:cxn ang="0">
                  <a:pos x="T0" y="T1"/>
                </a:cxn>
                <a:cxn ang="0">
                  <a:pos x="T2" y="T3"/>
                </a:cxn>
                <a:cxn ang="0">
                  <a:pos x="T4" y="T5"/>
                </a:cxn>
                <a:cxn ang="0">
                  <a:pos x="T6" y="T7"/>
                </a:cxn>
                <a:cxn ang="0">
                  <a:pos x="T8" y="T9"/>
                </a:cxn>
              </a:cxnLst>
              <a:rect l="0" t="0" r="r" b="b"/>
              <a:pathLst>
                <a:path w="52" h="52">
                  <a:moveTo>
                    <a:pt x="6" y="37"/>
                  </a:moveTo>
                  <a:cubicBezTo>
                    <a:pt x="12" y="48"/>
                    <a:pt x="26" y="52"/>
                    <a:pt x="37" y="46"/>
                  </a:cubicBezTo>
                  <a:cubicBezTo>
                    <a:pt x="48" y="40"/>
                    <a:pt x="52" y="26"/>
                    <a:pt x="45" y="15"/>
                  </a:cubicBezTo>
                  <a:cubicBezTo>
                    <a:pt x="39" y="4"/>
                    <a:pt x="25" y="0"/>
                    <a:pt x="15" y="6"/>
                  </a:cubicBezTo>
                  <a:cubicBezTo>
                    <a:pt x="4" y="13"/>
                    <a:pt x="0" y="26"/>
                    <a:pt x="6" y="37"/>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4" name="Freeform 13"/>
            <p:cNvSpPr>
              <a:spLocks/>
            </p:cNvSpPr>
            <p:nvPr userDrawn="1"/>
          </p:nvSpPr>
          <p:spPr bwMode="auto">
            <a:xfrm>
              <a:off x="3313113" y="2665412"/>
              <a:ext cx="115888" cy="114300"/>
            </a:xfrm>
            <a:custGeom>
              <a:avLst/>
              <a:gdLst>
                <a:gd name="T0" fmla="*/ 37 w 52"/>
                <a:gd name="T1" fmla="*/ 6 h 51"/>
                <a:gd name="T2" fmla="*/ 6 w 52"/>
                <a:gd name="T3" fmla="*/ 14 h 51"/>
                <a:gd name="T4" fmla="*/ 14 w 52"/>
                <a:gd name="T5" fmla="*/ 45 h 51"/>
                <a:gd name="T6" fmla="*/ 45 w 52"/>
                <a:gd name="T7" fmla="*/ 37 h 51"/>
                <a:gd name="T8" fmla="*/ 37 w 52"/>
                <a:gd name="T9" fmla="*/ 6 h 51"/>
              </a:gdLst>
              <a:ahLst/>
              <a:cxnLst>
                <a:cxn ang="0">
                  <a:pos x="T0" y="T1"/>
                </a:cxn>
                <a:cxn ang="0">
                  <a:pos x="T2" y="T3"/>
                </a:cxn>
                <a:cxn ang="0">
                  <a:pos x="T4" y="T5"/>
                </a:cxn>
                <a:cxn ang="0">
                  <a:pos x="T6" y="T7"/>
                </a:cxn>
                <a:cxn ang="0">
                  <a:pos x="T8" y="T9"/>
                </a:cxn>
              </a:cxnLst>
              <a:rect l="0" t="0" r="r" b="b"/>
              <a:pathLst>
                <a:path w="52" h="51">
                  <a:moveTo>
                    <a:pt x="37" y="6"/>
                  </a:moveTo>
                  <a:cubicBezTo>
                    <a:pt x="27" y="0"/>
                    <a:pt x="13" y="3"/>
                    <a:pt x="6" y="14"/>
                  </a:cubicBezTo>
                  <a:cubicBezTo>
                    <a:pt x="0" y="25"/>
                    <a:pt x="4" y="38"/>
                    <a:pt x="14" y="45"/>
                  </a:cubicBezTo>
                  <a:cubicBezTo>
                    <a:pt x="25" y="51"/>
                    <a:pt x="39" y="48"/>
                    <a:pt x="45" y="37"/>
                  </a:cubicBezTo>
                  <a:cubicBezTo>
                    <a:pt x="52" y="26"/>
                    <a:pt x="48" y="12"/>
                    <a:pt x="37" y="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5" name="Freeform 14"/>
            <p:cNvSpPr>
              <a:spLocks/>
            </p:cNvSpPr>
            <p:nvPr userDrawn="1"/>
          </p:nvSpPr>
          <p:spPr bwMode="auto">
            <a:xfrm>
              <a:off x="5715000" y="4044950"/>
              <a:ext cx="115888" cy="114300"/>
            </a:xfrm>
            <a:custGeom>
              <a:avLst/>
              <a:gdLst>
                <a:gd name="T0" fmla="*/ 15 w 52"/>
                <a:gd name="T1" fmla="*/ 45 h 51"/>
                <a:gd name="T2" fmla="*/ 46 w 52"/>
                <a:gd name="T3" fmla="*/ 37 h 51"/>
                <a:gd name="T4" fmla="*/ 38 w 52"/>
                <a:gd name="T5" fmla="*/ 6 h 51"/>
                <a:gd name="T6" fmla="*/ 7 w 52"/>
                <a:gd name="T7" fmla="*/ 14 h 51"/>
                <a:gd name="T8" fmla="*/ 15 w 52"/>
                <a:gd name="T9" fmla="*/ 45 h 51"/>
              </a:gdLst>
              <a:ahLst/>
              <a:cxnLst>
                <a:cxn ang="0">
                  <a:pos x="T0" y="T1"/>
                </a:cxn>
                <a:cxn ang="0">
                  <a:pos x="T2" y="T3"/>
                </a:cxn>
                <a:cxn ang="0">
                  <a:pos x="T4" y="T5"/>
                </a:cxn>
                <a:cxn ang="0">
                  <a:pos x="T6" y="T7"/>
                </a:cxn>
                <a:cxn ang="0">
                  <a:pos x="T8" y="T9"/>
                </a:cxn>
              </a:cxnLst>
              <a:rect l="0" t="0" r="r" b="b"/>
              <a:pathLst>
                <a:path w="52" h="51">
                  <a:moveTo>
                    <a:pt x="15" y="45"/>
                  </a:moveTo>
                  <a:cubicBezTo>
                    <a:pt x="25" y="51"/>
                    <a:pt x="39" y="48"/>
                    <a:pt x="46" y="37"/>
                  </a:cubicBezTo>
                  <a:cubicBezTo>
                    <a:pt x="52" y="26"/>
                    <a:pt x="48" y="13"/>
                    <a:pt x="38" y="6"/>
                  </a:cubicBezTo>
                  <a:cubicBezTo>
                    <a:pt x="27" y="0"/>
                    <a:pt x="13" y="3"/>
                    <a:pt x="7" y="14"/>
                  </a:cubicBezTo>
                  <a:cubicBezTo>
                    <a:pt x="0" y="25"/>
                    <a:pt x="4" y="39"/>
                    <a:pt x="15" y="45"/>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6" name="Freeform 15"/>
            <p:cNvSpPr>
              <a:spLocks/>
            </p:cNvSpPr>
            <p:nvPr userDrawn="1"/>
          </p:nvSpPr>
          <p:spPr bwMode="auto">
            <a:xfrm>
              <a:off x="3135313" y="3360737"/>
              <a:ext cx="100013" cy="103188"/>
            </a:xfrm>
            <a:custGeom>
              <a:avLst/>
              <a:gdLst>
                <a:gd name="T0" fmla="*/ 23 w 45"/>
                <a:gd name="T1" fmla="*/ 0 h 46"/>
                <a:gd name="T2" fmla="*/ 0 w 45"/>
                <a:gd name="T3" fmla="*/ 23 h 46"/>
                <a:gd name="T4" fmla="*/ 22 w 45"/>
                <a:gd name="T5" fmla="*/ 46 h 46"/>
                <a:gd name="T6" fmla="*/ 45 w 45"/>
                <a:gd name="T7" fmla="*/ 23 h 46"/>
                <a:gd name="T8" fmla="*/ 23 w 45"/>
                <a:gd name="T9" fmla="*/ 0 h 46"/>
              </a:gdLst>
              <a:ahLst/>
              <a:cxnLst>
                <a:cxn ang="0">
                  <a:pos x="T0" y="T1"/>
                </a:cxn>
                <a:cxn ang="0">
                  <a:pos x="T2" y="T3"/>
                </a:cxn>
                <a:cxn ang="0">
                  <a:pos x="T4" y="T5"/>
                </a:cxn>
                <a:cxn ang="0">
                  <a:pos x="T6" y="T7"/>
                </a:cxn>
                <a:cxn ang="0">
                  <a:pos x="T8" y="T9"/>
                </a:cxn>
              </a:cxnLst>
              <a:rect l="0" t="0" r="r" b="b"/>
              <a:pathLst>
                <a:path w="45" h="46">
                  <a:moveTo>
                    <a:pt x="23" y="0"/>
                  </a:moveTo>
                  <a:cubicBezTo>
                    <a:pt x="10" y="0"/>
                    <a:pt x="0" y="10"/>
                    <a:pt x="0" y="23"/>
                  </a:cubicBezTo>
                  <a:cubicBezTo>
                    <a:pt x="0" y="35"/>
                    <a:pt x="10" y="46"/>
                    <a:pt x="22" y="46"/>
                  </a:cubicBezTo>
                  <a:cubicBezTo>
                    <a:pt x="35" y="46"/>
                    <a:pt x="45" y="36"/>
                    <a:pt x="45" y="23"/>
                  </a:cubicBezTo>
                  <a:cubicBezTo>
                    <a:pt x="45" y="11"/>
                    <a:pt x="35" y="0"/>
                    <a:pt x="23" y="0"/>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7" name="Freeform 16"/>
            <p:cNvSpPr>
              <a:spLocks/>
            </p:cNvSpPr>
            <p:nvPr userDrawn="1"/>
          </p:nvSpPr>
          <p:spPr bwMode="auto">
            <a:xfrm>
              <a:off x="5908675" y="3360737"/>
              <a:ext cx="100013" cy="103188"/>
            </a:xfrm>
            <a:custGeom>
              <a:avLst/>
              <a:gdLst>
                <a:gd name="T0" fmla="*/ 22 w 45"/>
                <a:gd name="T1" fmla="*/ 46 h 46"/>
                <a:gd name="T2" fmla="*/ 45 w 45"/>
                <a:gd name="T3" fmla="*/ 23 h 46"/>
                <a:gd name="T4" fmla="*/ 23 w 45"/>
                <a:gd name="T5" fmla="*/ 0 h 46"/>
                <a:gd name="T6" fmla="*/ 0 w 45"/>
                <a:gd name="T7" fmla="*/ 23 h 46"/>
                <a:gd name="T8" fmla="*/ 22 w 45"/>
                <a:gd name="T9" fmla="*/ 46 h 46"/>
              </a:gdLst>
              <a:ahLst/>
              <a:cxnLst>
                <a:cxn ang="0">
                  <a:pos x="T0" y="T1"/>
                </a:cxn>
                <a:cxn ang="0">
                  <a:pos x="T2" y="T3"/>
                </a:cxn>
                <a:cxn ang="0">
                  <a:pos x="T4" y="T5"/>
                </a:cxn>
                <a:cxn ang="0">
                  <a:pos x="T6" y="T7"/>
                </a:cxn>
                <a:cxn ang="0">
                  <a:pos x="T8" y="T9"/>
                </a:cxn>
              </a:cxnLst>
              <a:rect l="0" t="0" r="r" b="b"/>
              <a:pathLst>
                <a:path w="45" h="46">
                  <a:moveTo>
                    <a:pt x="22" y="46"/>
                  </a:moveTo>
                  <a:cubicBezTo>
                    <a:pt x="35" y="46"/>
                    <a:pt x="45" y="36"/>
                    <a:pt x="45" y="23"/>
                  </a:cubicBezTo>
                  <a:cubicBezTo>
                    <a:pt x="45" y="11"/>
                    <a:pt x="35" y="0"/>
                    <a:pt x="23" y="0"/>
                  </a:cubicBezTo>
                  <a:cubicBezTo>
                    <a:pt x="10" y="0"/>
                    <a:pt x="0" y="10"/>
                    <a:pt x="0" y="23"/>
                  </a:cubicBezTo>
                  <a:cubicBezTo>
                    <a:pt x="0" y="35"/>
                    <a:pt x="10" y="46"/>
                    <a:pt x="22" y="4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8" name="Freeform 17"/>
            <p:cNvSpPr>
              <a:spLocks/>
            </p:cNvSpPr>
            <p:nvPr userDrawn="1"/>
          </p:nvSpPr>
          <p:spPr bwMode="auto">
            <a:xfrm>
              <a:off x="3313113" y="4044950"/>
              <a:ext cx="115888" cy="115888"/>
            </a:xfrm>
            <a:custGeom>
              <a:avLst/>
              <a:gdLst>
                <a:gd name="T0" fmla="*/ 15 w 52"/>
                <a:gd name="T1" fmla="*/ 6 h 52"/>
                <a:gd name="T2" fmla="*/ 6 w 52"/>
                <a:gd name="T3" fmla="*/ 37 h 52"/>
                <a:gd name="T4" fmla="*/ 37 w 52"/>
                <a:gd name="T5" fmla="*/ 45 h 52"/>
                <a:gd name="T6" fmla="*/ 46 w 52"/>
                <a:gd name="T7" fmla="*/ 15 h 52"/>
                <a:gd name="T8" fmla="*/ 15 w 52"/>
                <a:gd name="T9" fmla="*/ 6 h 52"/>
              </a:gdLst>
              <a:ahLst/>
              <a:cxnLst>
                <a:cxn ang="0">
                  <a:pos x="T0" y="T1"/>
                </a:cxn>
                <a:cxn ang="0">
                  <a:pos x="T2" y="T3"/>
                </a:cxn>
                <a:cxn ang="0">
                  <a:pos x="T4" y="T5"/>
                </a:cxn>
                <a:cxn ang="0">
                  <a:pos x="T6" y="T7"/>
                </a:cxn>
                <a:cxn ang="0">
                  <a:pos x="T8" y="T9"/>
                </a:cxn>
              </a:cxnLst>
              <a:rect l="0" t="0" r="r" b="b"/>
              <a:pathLst>
                <a:path w="52" h="52">
                  <a:moveTo>
                    <a:pt x="15" y="6"/>
                  </a:moveTo>
                  <a:cubicBezTo>
                    <a:pt x="4" y="12"/>
                    <a:pt x="0" y="26"/>
                    <a:pt x="6" y="37"/>
                  </a:cubicBezTo>
                  <a:cubicBezTo>
                    <a:pt x="12" y="48"/>
                    <a:pt x="26" y="52"/>
                    <a:pt x="37" y="45"/>
                  </a:cubicBezTo>
                  <a:cubicBezTo>
                    <a:pt x="48" y="39"/>
                    <a:pt x="52" y="25"/>
                    <a:pt x="46" y="15"/>
                  </a:cubicBezTo>
                  <a:cubicBezTo>
                    <a:pt x="39" y="4"/>
                    <a:pt x="26" y="0"/>
                    <a:pt x="15" y="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49" name="Freeform 18"/>
            <p:cNvSpPr>
              <a:spLocks/>
            </p:cNvSpPr>
            <p:nvPr userDrawn="1"/>
          </p:nvSpPr>
          <p:spPr bwMode="auto">
            <a:xfrm>
              <a:off x="5715000" y="2663825"/>
              <a:ext cx="115888" cy="115888"/>
            </a:xfrm>
            <a:custGeom>
              <a:avLst/>
              <a:gdLst>
                <a:gd name="T0" fmla="*/ 37 w 52"/>
                <a:gd name="T1" fmla="*/ 46 h 52"/>
                <a:gd name="T2" fmla="*/ 46 w 52"/>
                <a:gd name="T3" fmla="*/ 15 h 52"/>
                <a:gd name="T4" fmla="*/ 15 w 52"/>
                <a:gd name="T5" fmla="*/ 7 h 52"/>
                <a:gd name="T6" fmla="*/ 6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7"/>
                  </a:cubicBezTo>
                  <a:cubicBezTo>
                    <a:pt x="4" y="13"/>
                    <a:pt x="0" y="27"/>
                    <a:pt x="6" y="37"/>
                  </a:cubicBezTo>
                  <a:cubicBezTo>
                    <a:pt x="13" y="48"/>
                    <a:pt x="26" y="52"/>
                    <a:pt x="37" y="4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0" name="Freeform 19"/>
            <p:cNvSpPr>
              <a:spLocks/>
            </p:cNvSpPr>
            <p:nvPr userDrawn="1"/>
          </p:nvSpPr>
          <p:spPr bwMode="auto">
            <a:xfrm>
              <a:off x="3822700" y="4549775"/>
              <a:ext cx="112713" cy="115888"/>
            </a:xfrm>
            <a:custGeom>
              <a:avLst/>
              <a:gdLst>
                <a:gd name="T0" fmla="*/ 6 w 51"/>
                <a:gd name="T1" fmla="*/ 15 h 52"/>
                <a:gd name="T2" fmla="*/ 14 w 51"/>
                <a:gd name="T3" fmla="*/ 46 h 52"/>
                <a:gd name="T4" fmla="*/ 45 w 51"/>
                <a:gd name="T5" fmla="*/ 38 h 52"/>
                <a:gd name="T6" fmla="*/ 37 w 51"/>
                <a:gd name="T7" fmla="*/ 7 h 52"/>
                <a:gd name="T8" fmla="*/ 6 w 51"/>
                <a:gd name="T9" fmla="*/ 15 h 52"/>
              </a:gdLst>
              <a:ahLst/>
              <a:cxnLst>
                <a:cxn ang="0">
                  <a:pos x="T0" y="T1"/>
                </a:cxn>
                <a:cxn ang="0">
                  <a:pos x="T2" y="T3"/>
                </a:cxn>
                <a:cxn ang="0">
                  <a:pos x="T4" y="T5"/>
                </a:cxn>
                <a:cxn ang="0">
                  <a:pos x="T6" y="T7"/>
                </a:cxn>
                <a:cxn ang="0">
                  <a:pos x="T8" y="T9"/>
                </a:cxn>
              </a:cxnLst>
              <a:rect l="0" t="0" r="r" b="b"/>
              <a:pathLst>
                <a:path w="51" h="52">
                  <a:moveTo>
                    <a:pt x="6" y="15"/>
                  </a:moveTo>
                  <a:cubicBezTo>
                    <a:pt x="0" y="25"/>
                    <a:pt x="3" y="39"/>
                    <a:pt x="14" y="46"/>
                  </a:cubicBezTo>
                  <a:cubicBezTo>
                    <a:pt x="25" y="52"/>
                    <a:pt x="38" y="48"/>
                    <a:pt x="45" y="38"/>
                  </a:cubicBezTo>
                  <a:cubicBezTo>
                    <a:pt x="51" y="27"/>
                    <a:pt x="48" y="13"/>
                    <a:pt x="37" y="7"/>
                  </a:cubicBezTo>
                  <a:cubicBezTo>
                    <a:pt x="26" y="0"/>
                    <a:pt x="12" y="4"/>
                    <a:pt x="6" y="15"/>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1" name="Freeform 20"/>
            <p:cNvSpPr>
              <a:spLocks/>
            </p:cNvSpPr>
            <p:nvPr userDrawn="1"/>
          </p:nvSpPr>
          <p:spPr bwMode="auto">
            <a:xfrm>
              <a:off x="5208588" y="2159000"/>
              <a:ext cx="112713" cy="115888"/>
            </a:xfrm>
            <a:custGeom>
              <a:avLst/>
              <a:gdLst>
                <a:gd name="T0" fmla="*/ 45 w 51"/>
                <a:gd name="T1" fmla="*/ 37 h 52"/>
                <a:gd name="T2" fmla="*/ 37 w 51"/>
                <a:gd name="T3" fmla="*/ 6 h 52"/>
                <a:gd name="T4" fmla="*/ 6 w 51"/>
                <a:gd name="T5" fmla="*/ 14 h 52"/>
                <a:gd name="T6" fmla="*/ 14 w 51"/>
                <a:gd name="T7" fmla="*/ 45 h 52"/>
                <a:gd name="T8" fmla="*/ 45 w 51"/>
                <a:gd name="T9" fmla="*/ 37 h 52"/>
              </a:gdLst>
              <a:ahLst/>
              <a:cxnLst>
                <a:cxn ang="0">
                  <a:pos x="T0" y="T1"/>
                </a:cxn>
                <a:cxn ang="0">
                  <a:pos x="T2" y="T3"/>
                </a:cxn>
                <a:cxn ang="0">
                  <a:pos x="T4" y="T5"/>
                </a:cxn>
                <a:cxn ang="0">
                  <a:pos x="T6" y="T7"/>
                </a:cxn>
                <a:cxn ang="0">
                  <a:pos x="T8" y="T9"/>
                </a:cxn>
              </a:cxnLst>
              <a:rect l="0" t="0" r="r" b="b"/>
              <a:pathLst>
                <a:path w="51" h="52">
                  <a:moveTo>
                    <a:pt x="45" y="37"/>
                  </a:moveTo>
                  <a:cubicBezTo>
                    <a:pt x="51" y="27"/>
                    <a:pt x="48" y="13"/>
                    <a:pt x="37" y="6"/>
                  </a:cubicBezTo>
                  <a:cubicBezTo>
                    <a:pt x="26" y="0"/>
                    <a:pt x="13" y="4"/>
                    <a:pt x="6" y="14"/>
                  </a:cubicBezTo>
                  <a:cubicBezTo>
                    <a:pt x="0" y="25"/>
                    <a:pt x="3" y="39"/>
                    <a:pt x="14" y="45"/>
                  </a:cubicBezTo>
                  <a:cubicBezTo>
                    <a:pt x="25" y="52"/>
                    <a:pt x="39" y="48"/>
                    <a:pt x="45" y="37"/>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2" name="Freeform 21"/>
            <p:cNvSpPr>
              <a:spLocks/>
            </p:cNvSpPr>
            <p:nvPr userDrawn="1"/>
          </p:nvSpPr>
          <p:spPr bwMode="auto">
            <a:xfrm>
              <a:off x="4157663" y="2024062"/>
              <a:ext cx="111125" cy="111125"/>
            </a:xfrm>
            <a:custGeom>
              <a:avLst/>
              <a:gdLst>
                <a:gd name="T0" fmla="*/ 47 w 50"/>
                <a:gd name="T1" fmla="*/ 19 h 50"/>
                <a:gd name="T2" fmla="*/ 20 w 50"/>
                <a:gd name="T3" fmla="*/ 3 h 50"/>
                <a:gd name="T4" fmla="*/ 3 w 50"/>
                <a:gd name="T5" fmla="*/ 31 h 50"/>
                <a:gd name="T6" fmla="*/ 31 w 50"/>
                <a:gd name="T7" fmla="*/ 47 h 50"/>
                <a:gd name="T8" fmla="*/ 47 w 50"/>
                <a:gd name="T9" fmla="*/ 19 h 50"/>
              </a:gdLst>
              <a:ahLst/>
              <a:cxnLst>
                <a:cxn ang="0">
                  <a:pos x="T0" y="T1"/>
                </a:cxn>
                <a:cxn ang="0">
                  <a:pos x="T2" y="T3"/>
                </a:cxn>
                <a:cxn ang="0">
                  <a:pos x="T4" y="T5"/>
                </a:cxn>
                <a:cxn ang="0">
                  <a:pos x="T6" y="T7"/>
                </a:cxn>
                <a:cxn ang="0">
                  <a:pos x="T8" y="T9"/>
                </a:cxn>
              </a:cxnLst>
              <a:rect l="0" t="0" r="r" b="b"/>
              <a:pathLst>
                <a:path w="50" h="50">
                  <a:moveTo>
                    <a:pt x="47" y="19"/>
                  </a:moveTo>
                  <a:cubicBezTo>
                    <a:pt x="44" y="7"/>
                    <a:pt x="32" y="0"/>
                    <a:pt x="20" y="3"/>
                  </a:cubicBezTo>
                  <a:cubicBezTo>
                    <a:pt x="7" y="6"/>
                    <a:pt x="0" y="18"/>
                    <a:pt x="3" y="31"/>
                  </a:cubicBezTo>
                  <a:cubicBezTo>
                    <a:pt x="6" y="43"/>
                    <a:pt x="19" y="50"/>
                    <a:pt x="31" y="47"/>
                  </a:cubicBezTo>
                  <a:cubicBezTo>
                    <a:pt x="43" y="44"/>
                    <a:pt x="50" y="31"/>
                    <a:pt x="47" y="1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3" name="Freeform 22"/>
            <p:cNvSpPr>
              <a:spLocks/>
            </p:cNvSpPr>
            <p:nvPr userDrawn="1"/>
          </p:nvSpPr>
          <p:spPr bwMode="auto">
            <a:xfrm>
              <a:off x="4875213" y="4689475"/>
              <a:ext cx="111125" cy="111125"/>
            </a:xfrm>
            <a:custGeom>
              <a:avLst/>
              <a:gdLst>
                <a:gd name="T0" fmla="*/ 3 w 50"/>
                <a:gd name="T1" fmla="*/ 31 h 50"/>
                <a:gd name="T2" fmla="*/ 30 w 50"/>
                <a:gd name="T3" fmla="*/ 47 h 50"/>
                <a:gd name="T4" fmla="*/ 47 w 50"/>
                <a:gd name="T5" fmla="*/ 19 h 50"/>
                <a:gd name="T6" fmla="*/ 19 w 50"/>
                <a:gd name="T7" fmla="*/ 3 h 50"/>
                <a:gd name="T8" fmla="*/ 3 w 50"/>
                <a:gd name="T9" fmla="*/ 31 h 50"/>
              </a:gdLst>
              <a:ahLst/>
              <a:cxnLst>
                <a:cxn ang="0">
                  <a:pos x="T0" y="T1"/>
                </a:cxn>
                <a:cxn ang="0">
                  <a:pos x="T2" y="T3"/>
                </a:cxn>
                <a:cxn ang="0">
                  <a:pos x="T4" y="T5"/>
                </a:cxn>
                <a:cxn ang="0">
                  <a:pos x="T6" y="T7"/>
                </a:cxn>
                <a:cxn ang="0">
                  <a:pos x="T8" y="T9"/>
                </a:cxn>
              </a:cxnLst>
              <a:rect l="0" t="0" r="r" b="b"/>
              <a:pathLst>
                <a:path w="50" h="50">
                  <a:moveTo>
                    <a:pt x="3" y="31"/>
                  </a:moveTo>
                  <a:cubicBezTo>
                    <a:pt x="6" y="43"/>
                    <a:pt x="18" y="50"/>
                    <a:pt x="30" y="47"/>
                  </a:cubicBezTo>
                  <a:cubicBezTo>
                    <a:pt x="43" y="44"/>
                    <a:pt x="50" y="32"/>
                    <a:pt x="47" y="19"/>
                  </a:cubicBezTo>
                  <a:cubicBezTo>
                    <a:pt x="44" y="7"/>
                    <a:pt x="31" y="0"/>
                    <a:pt x="19" y="3"/>
                  </a:cubicBezTo>
                  <a:cubicBezTo>
                    <a:pt x="7" y="6"/>
                    <a:pt x="0" y="19"/>
                    <a:pt x="3" y="3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4" name="Freeform 23"/>
            <p:cNvSpPr>
              <a:spLocks/>
            </p:cNvSpPr>
            <p:nvPr userDrawn="1"/>
          </p:nvSpPr>
          <p:spPr bwMode="auto">
            <a:xfrm>
              <a:off x="3536950" y="2381250"/>
              <a:ext cx="111125" cy="111125"/>
            </a:xfrm>
            <a:custGeom>
              <a:avLst/>
              <a:gdLst>
                <a:gd name="T0" fmla="*/ 41 w 50"/>
                <a:gd name="T1" fmla="*/ 9 h 50"/>
                <a:gd name="T2" fmla="*/ 9 w 50"/>
                <a:gd name="T3" fmla="*/ 9 h 50"/>
                <a:gd name="T4" fmla="*/ 9 w 50"/>
                <a:gd name="T5" fmla="*/ 41 h 50"/>
                <a:gd name="T6" fmla="*/ 41 w 50"/>
                <a:gd name="T7" fmla="*/ 41 h 50"/>
                <a:gd name="T8" fmla="*/ 41 w 50"/>
                <a:gd name="T9" fmla="*/ 9 h 50"/>
              </a:gdLst>
              <a:ahLst/>
              <a:cxnLst>
                <a:cxn ang="0">
                  <a:pos x="T0" y="T1"/>
                </a:cxn>
                <a:cxn ang="0">
                  <a:pos x="T2" y="T3"/>
                </a:cxn>
                <a:cxn ang="0">
                  <a:pos x="T4" y="T5"/>
                </a:cxn>
                <a:cxn ang="0">
                  <a:pos x="T6" y="T7"/>
                </a:cxn>
                <a:cxn ang="0">
                  <a:pos x="T8" y="T9"/>
                </a:cxn>
              </a:cxnLst>
              <a:rect l="0" t="0" r="r" b="b"/>
              <a:pathLst>
                <a:path w="50" h="50">
                  <a:moveTo>
                    <a:pt x="41" y="9"/>
                  </a:moveTo>
                  <a:cubicBezTo>
                    <a:pt x="32" y="0"/>
                    <a:pt x="18" y="0"/>
                    <a:pt x="9" y="9"/>
                  </a:cubicBezTo>
                  <a:cubicBezTo>
                    <a:pt x="0" y="17"/>
                    <a:pt x="0" y="32"/>
                    <a:pt x="9" y="41"/>
                  </a:cubicBezTo>
                  <a:cubicBezTo>
                    <a:pt x="17" y="49"/>
                    <a:pt x="32" y="50"/>
                    <a:pt x="41" y="41"/>
                  </a:cubicBezTo>
                  <a:cubicBezTo>
                    <a:pt x="49" y="32"/>
                    <a:pt x="50" y="18"/>
                    <a:pt x="41" y="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5" name="Freeform 24"/>
            <p:cNvSpPr>
              <a:spLocks/>
            </p:cNvSpPr>
            <p:nvPr userDrawn="1"/>
          </p:nvSpPr>
          <p:spPr bwMode="auto">
            <a:xfrm>
              <a:off x="5495925" y="4332287"/>
              <a:ext cx="111125" cy="111125"/>
            </a:xfrm>
            <a:custGeom>
              <a:avLst/>
              <a:gdLst>
                <a:gd name="T0" fmla="*/ 9 w 50"/>
                <a:gd name="T1" fmla="*/ 41 h 50"/>
                <a:gd name="T2" fmla="*/ 41 w 50"/>
                <a:gd name="T3" fmla="*/ 41 h 50"/>
                <a:gd name="T4" fmla="*/ 41 w 50"/>
                <a:gd name="T5" fmla="*/ 9 h 50"/>
                <a:gd name="T6" fmla="*/ 9 w 50"/>
                <a:gd name="T7" fmla="*/ 9 h 50"/>
                <a:gd name="T8" fmla="*/ 9 w 50"/>
                <a:gd name="T9" fmla="*/ 41 h 50"/>
              </a:gdLst>
              <a:ahLst/>
              <a:cxnLst>
                <a:cxn ang="0">
                  <a:pos x="T0" y="T1"/>
                </a:cxn>
                <a:cxn ang="0">
                  <a:pos x="T2" y="T3"/>
                </a:cxn>
                <a:cxn ang="0">
                  <a:pos x="T4" y="T5"/>
                </a:cxn>
                <a:cxn ang="0">
                  <a:pos x="T6" y="T7"/>
                </a:cxn>
                <a:cxn ang="0">
                  <a:pos x="T8" y="T9"/>
                </a:cxn>
              </a:cxnLst>
              <a:rect l="0" t="0" r="r" b="b"/>
              <a:pathLst>
                <a:path w="50" h="50">
                  <a:moveTo>
                    <a:pt x="9" y="41"/>
                  </a:moveTo>
                  <a:cubicBezTo>
                    <a:pt x="18" y="50"/>
                    <a:pt x="32" y="50"/>
                    <a:pt x="41" y="41"/>
                  </a:cubicBezTo>
                  <a:cubicBezTo>
                    <a:pt x="50" y="33"/>
                    <a:pt x="50" y="18"/>
                    <a:pt x="41" y="9"/>
                  </a:cubicBezTo>
                  <a:cubicBezTo>
                    <a:pt x="33" y="1"/>
                    <a:pt x="18" y="0"/>
                    <a:pt x="9" y="9"/>
                  </a:cubicBezTo>
                  <a:cubicBezTo>
                    <a:pt x="1" y="18"/>
                    <a:pt x="0" y="32"/>
                    <a:pt x="9" y="4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6" name="Freeform 25"/>
            <p:cNvSpPr>
              <a:spLocks/>
            </p:cNvSpPr>
            <p:nvPr userDrawn="1"/>
          </p:nvSpPr>
          <p:spPr bwMode="auto">
            <a:xfrm>
              <a:off x="3178175" y="2998787"/>
              <a:ext cx="111125" cy="111125"/>
            </a:xfrm>
            <a:custGeom>
              <a:avLst/>
              <a:gdLst>
                <a:gd name="T0" fmla="*/ 31 w 50"/>
                <a:gd name="T1" fmla="*/ 3 h 50"/>
                <a:gd name="T2" fmla="*/ 3 w 50"/>
                <a:gd name="T3" fmla="*/ 19 h 50"/>
                <a:gd name="T4" fmla="*/ 19 w 50"/>
                <a:gd name="T5" fmla="*/ 47 h 50"/>
                <a:gd name="T6" fmla="*/ 47 w 50"/>
                <a:gd name="T7" fmla="*/ 31 h 50"/>
                <a:gd name="T8" fmla="*/ 31 w 50"/>
                <a:gd name="T9" fmla="*/ 3 h 50"/>
              </a:gdLst>
              <a:ahLst/>
              <a:cxnLst>
                <a:cxn ang="0">
                  <a:pos x="T0" y="T1"/>
                </a:cxn>
                <a:cxn ang="0">
                  <a:pos x="T2" y="T3"/>
                </a:cxn>
                <a:cxn ang="0">
                  <a:pos x="T4" y="T5"/>
                </a:cxn>
                <a:cxn ang="0">
                  <a:pos x="T6" y="T7"/>
                </a:cxn>
                <a:cxn ang="0">
                  <a:pos x="T8" y="T9"/>
                </a:cxn>
              </a:cxnLst>
              <a:rect l="0" t="0" r="r" b="b"/>
              <a:pathLst>
                <a:path w="50" h="50">
                  <a:moveTo>
                    <a:pt x="31" y="3"/>
                  </a:moveTo>
                  <a:cubicBezTo>
                    <a:pt x="19" y="0"/>
                    <a:pt x="6" y="7"/>
                    <a:pt x="3" y="19"/>
                  </a:cubicBezTo>
                  <a:cubicBezTo>
                    <a:pt x="0" y="31"/>
                    <a:pt x="7" y="44"/>
                    <a:pt x="19" y="47"/>
                  </a:cubicBezTo>
                  <a:cubicBezTo>
                    <a:pt x="31" y="50"/>
                    <a:pt x="43" y="43"/>
                    <a:pt x="47" y="31"/>
                  </a:cubicBezTo>
                  <a:cubicBezTo>
                    <a:pt x="50" y="19"/>
                    <a:pt x="43" y="7"/>
                    <a:pt x="31" y="3"/>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7" name="Freeform 26"/>
            <p:cNvSpPr>
              <a:spLocks/>
            </p:cNvSpPr>
            <p:nvPr userDrawn="1"/>
          </p:nvSpPr>
          <p:spPr bwMode="auto">
            <a:xfrm>
              <a:off x="5854700" y="3714750"/>
              <a:ext cx="111125" cy="111125"/>
            </a:xfrm>
            <a:custGeom>
              <a:avLst/>
              <a:gdLst>
                <a:gd name="T0" fmla="*/ 19 w 50"/>
                <a:gd name="T1" fmla="*/ 47 h 50"/>
                <a:gd name="T2" fmla="*/ 47 w 50"/>
                <a:gd name="T3" fmla="*/ 31 h 50"/>
                <a:gd name="T4" fmla="*/ 31 w 50"/>
                <a:gd name="T5" fmla="*/ 3 h 50"/>
                <a:gd name="T6" fmla="*/ 3 w 50"/>
                <a:gd name="T7" fmla="*/ 19 h 50"/>
                <a:gd name="T8" fmla="*/ 19 w 50"/>
                <a:gd name="T9" fmla="*/ 47 h 50"/>
              </a:gdLst>
              <a:ahLst/>
              <a:cxnLst>
                <a:cxn ang="0">
                  <a:pos x="T0" y="T1"/>
                </a:cxn>
                <a:cxn ang="0">
                  <a:pos x="T2" y="T3"/>
                </a:cxn>
                <a:cxn ang="0">
                  <a:pos x="T4" y="T5"/>
                </a:cxn>
                <a:cxn ang="0">
                  <a:pos x="T6" y="T7"/>
                </a:cxn>
                <a:cxn ang="0">
                  <a:pos x="T8" y="T9"/>
                </a:cxn>
              </a:cxnLst>
              <a:rect l="0" t="0" r="r" b="b"/>
              <a:pathLst>
                <a:path w="50" h="50">
                  <a:moveTo>
                    <a:pt x="19" y="47"/>
                  </a:moveTo>
                  <a:cubicBezTo>
                    <a:pt x="31" y="50"/>
                    <a:pt x="44" y="43"/>
                    <a:pt x="47" y="31"/>
                  </a:cubicBezTo>
                  <a:cubicBezTo>
                    <a:pt x="50" y="19"/>
                    <a:pt x="43" y="6"/>
                    <a:pt x="31" y="3"/>
                  </a:cubicBezTo>
                  <a:cubicBezTo>
                    <a:pt x="19" y="0"/>
                    <a:pt x="7" y="7"/>
                    <a:pt x="3" y="19"/>
                  </a:cubicBezTo>
                  <a:cubicBezTo>
                    <a:pt x="0" y="31"/>
                    <a:pt x="7" y="43"/>
                    <a:pt x="19" y="4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8" name="Freeform 27"/>
            <p:cNvSpPr>
              <a:spLocks/>
            </p:cNvSpPr>
            <p:nvPr userDrawn="1"/>
          </p:nvSpPr>
          <p:spPr bwMode="auto">
            <a:xfrm>
              <a:off x="3178175" y="3714750"/>
              <a:ext cx="111125" cy="111125"/>
            </a:xfrm>
            <a:custGeom>
              <a:avLst/>
              <a:gdLst>
                <a:gd name="T0" fmla="*/ 19 w 50"/>
                <a:gd name="T1" fmla="*/ 3 h 50"/>
                <a:gd name="T2" fmla="*/ 3 w 50"/>
                <a:gd name="T3" fmla="*/ 30 h 50"/>
                <a:gd name="T4" fmla="*/ 31 w 50"/>
                <a:gd name="T5" fmla="*/ 47 h 50"/>
                <a:gd name="T6" fmla="*/ 47 w 50"/>
                <a:gd name="T7" fmla="*/ 19 h 50"/>
                <a:gd name="T8" fmla="*/ 19 w 50"/>
                <a:gd name="T9" fmla="*/ 3 h 50"/>
              </a:gdLst>
              <a:ahLst/>
              <a:cxnLst>
                <a:cxn ang="0">
                  <a:pos x="T0" y="T1"/>
                </a:cxn>
                <a:cxn ang="0">
                  <a:pos x="T2" y="T3"/>
                </a:cxn>
                <a:cxn ang="0">
                  <a:pos x="T4" y="T5"/>
                </a:cxn>
                <a:cxn ang="0">
                  <a:pos x="T6" y="T7"/>
                </a:cxn>
                <a:cxn ang="0">
                  <a:pos x="T8" y="T9"/>
                </a:cxn>
              </a:cxnLst>
              <a:rect l="0" t="0" r="r" b="b"/>
              <a:pathLst>
                <a:path w="50" h="50">
                  <a:moveTo>
                    <a:pt x="19" y="3"/>
                  </a:moveTo>
                  <a:cubicBezTo>
                    <a:pt x="7" y="6"/>
                    <a:pt x="0" y="18"/>
                    <a:pt x="3" y="30"/>
                  </a:cubicBezTo>
                  <a:cubicBezTo>
                    <a:pt x="6" y="43"/>
                    <a:pt x="18" y="50"/>
                    <a:pt x="31" y="47"/>
                  </a:cubicBezTo>
                  <a:cubicBezTo>
                    <a:pt x="43" y="44"/>
                    <a:pt x="50" y="31"/>
                    <a:pt x="47" y="19"/>
                  </a:cubicBezTo>
                  <a:cubicBezTo>
                    <a:pt x="44" y="7"/>
                    <a:pt x="31" y="0"/>
                    <a:pt x="19" y="3"/>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59" name="Freeform 28"/>
            <p:cNvSpPr>
              <a:spLocks/>
            </p:cNvSpPr>
            <p:nvPr userDrawn="1"/>
          </p:nvSpPr>
          <p:spPr bwMode="auto">
            <a:xfrm>
              <a:off x="5854700" y="2998787"/>
              <a:ext cx="111125" cy="111125"/>
            </a:xfrm>
            <a:custGeom>
              <a:avLst/>
              <a:gdLst>
                <a:gd name="T0" fmla="*/ 31 w 50"/>
                <a:gd name="T1" fmla="*/ 47 h 50"/>
                <a:gd name="T2" fmla="*/ 47 w 50"/>
                <a:gd name="T3" fmla="*/ 20 h 50"/>
                <a:gd name="T4" fmla="*/ 19 w 50"/>
                <a:gd name="T5" fmla="*/ 3 h 50"/>
                <a:gd name="T6" fmla="*/ 3 w 50"/>
                <a:gd name="T7" fmla="*/ 31 h 50"/>
                <a:gd name="T8" fmla="*/ 31 w 50"/>
                <a:gd name="T9" fmla="*/ 47 h 50"/>
              </a:gdLst>
              <a:ahLst/>
              <a:cxnLst>
                <a:cxn ang="0">
                  <a:pos x="T0" y="T1"/>
                </a:cxn>
                <a:cxn ang="0">
                  <a:pos x="T2" y="T3"/>
                </a:cxn>
                <a:cxn ang="0">
                  <a:pos x="T4" y="T5"/>
                </a:cxn>
                <a:cxn ang="0">
                  <a:pos x="T6" y="T7"/>
                </a:cxn>
                <a:cxn ang="0">
                  <a:pos x="T8" y="T9"/>
                </a:cxn>
              </a:cxnLst>
              <a:rect l="0" t="0" r="r" b="b"/>
              <a:pathLst>
                <a:path w="50" h="50">
                  <a:moveTo>
                    <a:pt x="31" y="47"/>
                  </a:moveTo>
                  <a:cubicBezTo>
                    <a:pt x="43" y="44"/>
                    <a:pt x="50" y="32"/>
                    <a:pt x="47" y="20"/>
                  </a:cubicBezTo>
                  <a:cubicBezTo>
                    <a:pt x="44" y="7"/>
                    <a:pt x="32" y="0"/>
                    <a:pt x="19" y="3"/>
                  </a:cubicBezTo>
                  <a:cubicBezTo>
                    <a:pt x="7" y="6"/>
                    <a:pt x="0" y="19"/>
                    <a:pt x="3" y="31"/>
                  </a:cubicBezTo>
                  <a:cubicBezTo>
                    <a:pt x="6" y="43"/>
                    <a:pt x="19" y="50"/>
                    <a:pt x="31" y="4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0" name="Freeform 29"/>
            <p:cNvSpPr>
              <a:spLocks/>
            </p:cNvSpPr>
            <p:nvPr userDrawn="1"/>
          </p:nvSpPr>
          <p:spPr bwMode="auto">
            <a:xfrm>
              <a:off x="3536950" y="4332287"/>
              <a:ext cx="111125" cy="111125"/>
            </a:xfrm>
            <a:custGeom>
              <a:avLst/>
              <a:gdLst>
                <a:gd name="T0" fmla="*/ 9 w 50"/>
                <a:gd name="T1" fmla="*/ 9 h 50"/>
                <a:gd name="T2" fmla="*/ 9 w 50"/>
                <a:gd name="T3" fmla="*/ 41 h 50"/>
                <a:gd name="T4" fmla="*/ 41 w 50"/>
                <a:gd name="T5" fmla="*/ 41 h 50"/>
                <a:gd name="T6" fmla="*/ 41 w 50"/>
                <a:gd name="T7" fmla="*/ 9 h 50"/>
                <a:gd name="T8" fmla="*/ 9 w 50"/>
                <a:gd name="T9" fmla="*/ 9 h 50"/>
              </a:gdLst>
              <a:ahLst/>
              <a:cxnLst>
                <a:cxn ang="0">
                  <a:pos x="T0" y="T1"/>
                </a:cxn>
                <a:cxn ang="0">
                  <a:pos x="T2" y="T3"/>
                </a:cxn>
                <a:cxn ang="0">
                  <a:pos x="T4" y="T5"/>
                </a:cxn>
                <a:cxn ang="0">
                  <a:pos x="T6" y="T7"/>
                </a:cxn>
                <a:cxn ang="0">
                  <a:pos x="T8" y="T9"/>
                </a:cxn>
              </a:cxnLst>
              <a:rect l="0" t="0" r="r" b="b"/>
              <a:pathLst>
                <a:path w="50" h="50">
                  <a:moveTo>
                    <a:pt x="9" y="9"/>
                  </a:moveTo>
                  <a:cubicBezTo>
                    <a:pt x="0" y="18"/>
                    <a:pt x="0" y="32"/>
                    <a:pt x="9" y="41"/>
                  </a:cubicBezTo>
                  <a:cubicBezTo>
                    <a:pt x="17" y="50"/>
                    <a:pt x="32" y="50"/>
                    <a:pt x="41" y="41"/>
                  </a:cubicBezTo>
                  <a:cubicBezTo>
                    <a:pt x="49" y="33"/>
                    <a:pt x="50" y="18"/>
                    <a:pt x="41" y="9"/>
                  </a:cubicBezTo>
                  <a:cubicBezTo>
                    <a:pt x="32" y="1"/>
                    <a:pt x="18" y="0"/>
                    <a:pt x="9" y="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1" name="Freeform 30"/>
            <p:cNvSpPr>
              <a:spLocks/>
            </p:cNvSpPr>
            <p:nvPr userDrawn="1"/>
          </p:nvSpPr>
          <p:spPr bwMode="auto">
            <a:xfrm>
              <a:off x="5495925" y="2381250"/>
              <a:ext cx="111125" cy="111125"/>
            </a:xfrm>
            <a:custGeom>
              <a:avLst/>
              <a:gdLst>
                <a:gd name="T0" fmla="*/ 41 w 50"/>
                <a:gd name="T1" fmla="*/ 41 h 50"/>
                <a:gd name="T2" fmla="*/ 41 w 50"/>
                <a:gd name="T3" fmla="*/ 9 h 50"/>
                <a:gd name="T4" fmla="*/ 9 w 50"/>
                <a:gd name="T5" fmla="*/ 9 h 50"/>
                <a:gd name="T6" fmla="*/ 9 w 50"/>
                <a:gd name="T7" fmla="*/ 41 h 50"/>
                <a:gd name="T8" fmla="*/ 41 w 50"/>
                <a:gd name="T9" fmla="*/ 41 h 50"/>
              </a:gdLst>
              <a:ahLst/>
              <a:cxnLst>
                <a:cxn ang="0">
                  <a:pos x="T0" y="T1"/>
                </a:cxn>
                <a:cxn ang="0">
                  <a:pos x="T2" y="T3"/>
                </a:cxn>
                <a:cxn ang="0">
                  <a:pos x="T4" y="T5"/>
                </a:cxn>
                <a:cxn ang="0">
                  <a:pos x="T6" y="T7"/>
                </a:cxn>
                <a:cxn ang="0">
                  <a:pos x="T8" y="T9"/>
                </a:cxn>
              </a:cxnLst>
              <a:rect l="0" t="0" r="r" b="b"/>
              <a:pathLst>
                <a:path w="50" h="50">
                  <a:moveTo>
                    <a:pt x="41" y="41"/>
                  </a:moveTo>
                  <a:cubicBezTo>
                    <a:pt x="50" y="32"/>
                    <a:pt x="50" y="18"/>
                    <a:pt x="41" y="9"/>
                  </a:cubicBezTo>
                  <a:cubicBezTo>
                    <a:pt x="33" y="0"/>
                    <a:pt x="18" y="0"/>
                    <a:pt x="9" y="9"/>
                  </a:cubicBezTo>
                  <a:cubicBezTo>
                    <a:pt x="1" y="17"/>
                    <a:pt x="0" y="32"/>
                    <a:pt x="9" y="41"/>
                  </a:cubicBezTo>
                  <a:cubicBezTo>
                    <a:pt x="18" y="49"/>
                    <a:pt x="32" y="50"/>
                    <a:pt x="41" y="4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2" name="Freeform 31"/>
            <p:cNvSpPr>
              <a:spLocks/>
            </p:cNvSpPr>
            <p:nvPr userDrawn="1"/>
          </p:nvSpPr>
          <p:spPr bwMode="auto">
            <a:xfrm>
              <a:off x="4157663" y="4689475"/>
              <a:ext cx="111125" cy="111125"/>
            </a:xfrm>
            <a:custGeom>
              <a:avLst/>
              <a:gdLst>
                <a:gd name="T0" fmla="*/ 3 w 50"/>
                <a:gd name="T1" fmla="*/ 19 h 50"/>
                <a:gd name="T2" fmla="*/ 19 w 50"/>
                <a:gd name="T3" fmla="*/ 47 h 50"/>
                <a:gd name="T4" fmla="*/ 47 w 50"/>
                <a:gd name="T5" fmla="*/ 31 h 50"/>
                <a:gd name="T6" fmla="*/ 31 w 50"/>
                <a:gd name="T7" fmla="*/ 3 h 50"/>
                <a:gd name="T8" fmla="*/ 3 w 50"/>
                <a:gd name="T9" fmla="*/ 19 h 50"/>
              </a:gdLst>
              <a:ahLst/>
              <a:cxnLst>
                <a:cxn ang="0">
                  <a:pos x="T0" y="T1"/>
                </a:cxn>
                <a:cxn ang="0">
                  <a:pos x="T2" y="T3"/>
                </a:cxn>
                <a:cxn ang="0">
                  <a:pos x="T4" y="T5"/>
                </a:cxn>
                <a:cxn ang="0">
                  <a:pos x="T6" y="T7"/>
                </a:cxn>
                <a:cxn ang="0">
                  <a:pos x="T8" y="T9"/>
                </a:cxn>
              </a:cxnLst>
              <a:rect l="0" t="0" r="r" b="b"/>
              <a:pathLst>
                <a:path w="50" h="50">
                  <a:moveTo>
                    <a:pt x="3" y="19"/>
                  </a:moveTo>
                  <a:cubicBezTo>
                    <a:pt x="0" y="31"/>
                    <a:pt x="7" y="44"/>
                    <a:pt x="19" y="47"/>
                  </a:cubicBezTo>
                  <a:cubicBezTo>
                    <a:pt x="31" y="50"/>
                    <a:pt x="44" y="43"/>
                    <a:pt x="47" y="31"/>
                  </a:cubicBezTo>
                  <a:cubicBezTo>
                    <a:pt x="50" y="19"/>
                    <a:pt x="43" y="7"/>
                    <a:pt x="31" y="3"/>
                  </a:cubicBezTo>
                  <a:cubicBezTo>
                    <a:pt x="19" y="0"/>
                    <a:pt x="7" y="7"/>
                    <a:pt x="3" y="1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3" name="Freeform 32"/>
            <p:cNvSpPr>
              <a:spLocks/>
            </p:cNvSpPr>
            <p:nvPr userDrawn="1"/>
          </p:nvSpPr>
          <p:spPr bwMode="auto">
            <a:xfrm>
              <a:off x="4875213" y="2024062"/>
              <a:ext cx="111125" cy="111125"/>
            </a:xfrm>
            <a:custGeom>
              <a:avLst/>
              <a:gdLst>
                <a:gd name="T0" fmla="*/ 47 w 50"/>
                <a:gd name="T1" fmla="*/ 31 h 50"/>
                <a:gd name="T2" fmla="*/ 31 w 50"/>
                <a:gd name="T3" fmla="*/ 3 h 50"/>
                <a:gd name="T4" fmla="*/ 3 w 50"/>
                <a:gd name="T5" fmla="*/ 19 h 50"/>
                <a:gd name="T6" fmla="*/ 19 w 50"/>
                <a:gd name="T7" fmla="*/ 47 h 50"/>
                <a:gd name="T8" fmla="*/ 47 w 50"/>
                <a:gd name="T9" fmla="*/ 31 h 50"/>
              </a:gdLst>
              <a:ahLst/>
              <a:cxnLst>
                <a:cxn ang="0">
                  <a:pos x="T0" y="T1"/>
                </a:cxn>
                <a:cxn ang="0">
                  <a:pos x="T2" y="T3"/>
                </a:cxn>
                <a:cxn ang="0">
                  <a:pos x="T4" y="T5"/>
                </a:cxn>
                <a:cxn ang="0">
                  <a:pos x="T6" y="T7"/>
                </a:cxn>
                <a:cxn ang="0">
                  <a:pos x="T8" y="T9"/>
                </a:cxn>
              </a:cxnLst>
              <a:rect l="0" t="0" r="r" b="b"/>
              <a:pathLst>
                <a:path w="50" h="50">
                  <a:moveTo>
                    <a:pt x="47" y="31"/>
                  </a:moveTo>
                  <a:cubicBezTo>
                    <a:pt x="50" y="19"/>
                    <a:pt x="43" y="6"/>
                    <a:pt x="31" y="3"/>
                  </a:cubicBezTo>
                  <a:cubicBezTo>
                    <a:pt x="19" y="0"/>
                    <a:pt x="6" y="7"/>
                    <a:pt x="3" y="19"/>
                  </a:cubicBezTo>
                  <a:cubicBezTo>
                    <a:pt x="0" y="31"/>
                    <a:pt x="7" y="43"/>
                    <a:pt x="19" y="47"/>
                  </a:cubicBezTo>
                  <a:cubicBezTo>
                    <a:pt x="31" y="50"/>
                    <a:pt x="43" y="43"/>
                    <a:pt x="47" y="3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grpSp>
        <p:nvGrpSpPr>
          <p:cNvPr id="64" name="Group 63"/>
          <p:cNvGrpSpPr/>
          <p:nvPr userDrawn="1"/>
        </p:nvGrpSpPr>
        <p:grpSpPr>
          <a:xfrm>
            <a:off x="6271165" y="1624842"/>
            <a:ext cx="2077971" cy="2069245"/>
            <a:chOff x="3060700" y="1908175"/>
            <a:chExt cx="3024188" cy="3011488"/>
          </a:xfrm>
        </p:grpSpPr>
        <p:sp>
          <p:nvSpPr>
            <p:cNvPr id="65" name="Oval 6"/>
            <p:cNvSpPr>
              <a:spLocks noChangeArrowheads="1"/>
            </p:cNvSpPr>
            <p:nvPr userDrawn="1"/>
          </p:nvSpPr>
          <p:spPr bwMode="auto">
            <a:xfrm>
              <a:off x="3060700" y="1908175"/>
              <a:ext cx="3024188" cy="3011488"/>
            </a:xfrm>
            <a:prstGeom prst="ellipse">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68" name="Freeform 9"/>
            <p:cNvSpPr>
              <a:spLocks/>
            </p:cNvSpPr>
            <p:nvPr userDrawn="1"/>
          </p:nvSpPr>
          <p:spPr bwMode="auto">
            <a:xfrm>
              <a:off x="4521200" y="1981200"/>
              <a:ext cx="101600" cy="100013"/>
            </a:xfrm>
            <a:custGeom>
              <a:avLst/>
              <a:gdLst>
                <a:gd name="T0" fmla="*/ 46 w 46"/>
                <a:gd name="T1" fmla="*/ 23 h 45"/>
                <a:gd name="T2" fmla="*/ 23 w 46"/>
                <a:gd name="T3" fmla="*/ 0 h 45"/>
                <a:gd name="T4" fmla="*/ 0 w 46"/>
                <a:gd name="T5" fmla="*/ 22 h 45"/>
                <a:gd name="T6" fmla="*/ 23 w 46"/>
                <a:gd name="T7" fmla="*/ 45 h 45"/>
                <a:gd name="T8" fmla="*/ 46 w 46"/>
                <a:gd name="T9" fmla="*/ 23 h 45"/>
              </a:gdLst>
              <a:ahLst/>
              <a:cxnLst>
                <a:cxn ang="0">
                  <a:pos x="T0" y="T1"/>
                </a:cxn>
                <a:cxn ang="0">
                  <a:pos x="T2" y="T3"/>
                </a:cxn>
                <a:cxn ang="0">
                  <a:pos x="T4" y="T5"/>
                </a:cxn>
                <a:cxn ang="0">
                  <a:pos x="T6" y="T7"/>
                </a:cxn>
                <a:cxn ang="0">
                  <a:pos x="T8" y="T9"/>
                </a:cxn>
              </a:cxnLst>
              <a:rect l="0" t="0" r="r" b="b"/>
              <a:pathLst>
                <a:path w="46" h="45">
                  <a:moveTo>
                    <a:pt x="46" y="23"/>
                  </a:moveTo>
                  <a:cubicBezTo>
                    <a:pt x="46" y="10"/>
                    <a:pt x="36" y="0"/>
                    <a:pt x="23" y="0"/>
                  </a:cubicBezTo>
                  <a:cubicBezTo>
                    <a:pt x="11" y="0"/>
                    <a:pt x="0" y="10"/>
                    <a:pt x="0" y="22"/>
                  </a:cubicBezTo>
                  <a:cubicBezTo>
                    <a:pt x="0" y="35"/>
                    <a:pt x="10" y="45"/>
                    <a:pt x="23" y="45"/>
                  </a:cubicBezTo>
                  <a:cubicBezTo>
                    <a:pt x="35" y="45"/>
                    <a:pt x="46" y="35"/>
                    <a:pt x="46" y="23"/>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69" name="Freeform 10"/>
            <p:cNvSpPr>
              <a:spLocks/>
            </p:cNvSpPr>
            <p:nvPr userDrawn="1"/>
          </p:nvSpPr>
          <p:spPr bwMode="auto">
            <a:xfrm>
              <a:off x="4521200" y="4743450"/>
              <a:ext cx="101600" cy="100013"/>
            </a:xfrm>
            <a:custGeom>
              <a:avLst/>
              <a:gdLst>
                <a:gd name="T0" fmla="*/ 0 w 46"/>
                <a:gd name="T1" fmla="*/ 22 h 45"/>
                <a:gd name="T2" fmla="*/ 23 w 46"/>
                <a:gd name="T3" fmla="*/ 45 h 45"/>
                <a:gd name="T4" fmla="*/ 46 w 46"/>
                <a:gd name="T5" fmla="*/ 23 h 45"/>
                <a:gd name="T6" fmla="*/ 23 w 46"/>
                <a:gd name="T7" fmla="*/ 0 h 45"/>
                <a:gd name="T8" fmla="*/ 0 w 46"/>
                <a:gd name="T9" fmla="*/ 22 h 45"/>
              </a:gdLst>
              <a:ahLst/>
              <a:cxnLst>
                <a:cxn ang="0">
                  <a:pos x="T0" y="T1"/>
                </a:cxn>
                <a:cxn ang="0">
                  <a:pos x="T2" y="T3"/>
                </a:cxn>
                <a:cxn ang="0">
                  <a:pos x="T4" y="T5"/>
                </a:cxn>
                <a:cxn ang="0">
                  <a:pos x="T6" y="T7"/>
                </a:cxn>
                <a:cxn ang="0">
                  <a:pos x="T8" y="T9"/>
                </a:cxn>
              </a:cxnLst>
              <a:rect l="0" t="0" r="r" b="b"/>
              <a:pathLst>
                <a:path w="46" h="45">
                  <a:moveTo>
                    <a:pt x="0" y="22"/>
                  </a:moveTo>
                  <a:cubicBezTo>
                    <a:pt x="0" y="35"/>
                    <a:pt x="10" y="45"/>
                    <a:pt x="23" y="45"/>
                  </a:cubicBezTo>
                  <a:cubicBezTo>
                    <a:pt x="35" y="45"/>
                    <a:pt x="46" y="35"/>
                    <a:pt x="46" y="23"/>
                  </a:cubicBezTo>
                  <a:cubicBezTo>
                    <a:pt x="46" y="10"/>
                    <a:pt x="36" y="0"/>
                    <a:pt x="23" y="0"/>
                  </a:cubicBezTo>
                  <a:cubicBezTo>
                    <a:pt x="11" y="0"/>
                    <a:pt x="0" y="10"/>
                    <a:pt x="0" y="22"/>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0" name="Freeform 11"/>
            <p:cNvSpPr>
              <a:spLocks/>
            </p:cNvSpPr>
            <p:nvPr userDrawn="1"/>
          </p:nvSpPr>
          <p:spPr bwMode="auto">
            <a:xfrm>
              <a:off x="3819525" y="2159000"/>
              <a:ext cx="115888" cy="115888"/>
            </a:xfrm>
            <a:custGeom>
              <a:avLst/>
              <a:gdLst>
                <a:gd name="T0" fmla="*/ 46 w 52"/>
                <a:gd name="T1" fmla="*/ 15 h 52"/>
                <a:gd name="T2" fmla="*/ 15 w 52"/>
                <a:gd name="T3" fmla="*/ 6 h 52"/>
                <a:gd name="T4" fmla="*/ 7 w 52"/>
                <a:gd name="T5" fmla="*/ 37 h 52"/>
                <a:gd name="T6" fmla="*/ 37 w 52"/>
                <a:gd name="T7" fmla="*/ 46 h 52"/>
                <a:gd name="T8" fmla="*/ 46 w 52"/>
                <a:gd name="T9" fmla="*/ 15 h 52"/>
              </a:gdLst>
              <a:ahLst/>
              <a:cxnLst>
                <a:cxn ang="0">
                  <a:pos x="T0" y="T1"/>
                </a:cxn>
                <a:cxn ang="0">
                  <a:pos x="T2" y="T3"/>
                </a:cxn>
                <a:cxn ang="0">
                  <a:pos x="T4" y="T5"/>
                </a:cxn>
                <a:cxn ang="0">
                  <a:pos x="T6" y="T7"/>
                </a:cxn>
                <a:cxn ang="0">
                  <a:pos x="T8" y="T9"/>
                </a:cxn>
              </a:cxnLst>
              <a:rect l="0" t="0" r="r" b="b"/>
              <a:pathLst>
                <a:path w="52" h="52">
                  <a:moveTo>
                    <a:pt x="46" y="15"/>
                  </a:moveTo>
                  <a:cubicBezTo>
                    <a:pt x="40" y="4"/>
                    <a:pt x="26" y="0"/>
                    <a:pt x="15" y="6"/>
                  </a:cubicBezTo>
                  <a:cubicBezTo>
                    <a:pt x="4" y="12"/>
                    <a:pt x="0" y="26"/>
                    <a:pt x="7" y="37"/>
                  </a:cubicBezTo>
                  <a:cubicBezTo>
                    <a:pt x="13" y="48"/>
                    <a:pt x="27" y="52"/>
                    <a:pt x="37" y="46"/>
                  </a:cubicBezTo>
                  <a:cubicBezTo>
                    <a:pt x="48" y="39"/>
                    <a:pt x="52" y="26"/>
                    <a:pt x="46" y="15"/>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1" name="Freeform 12"/>
            <p:cNvSpPr>
              <a:spLocks/>
            </p:cNvSpPr>
            <p:nvPr userDrawn="1"/>
          </p:nvSpPr>
          <p:spPr bwMode="auto">
            <a:xfrm>
              <a:off x="5208588" y="4549775"/>
              <a:ext cx="115888" cy="115888"/>
            </a:xfrm>
            <a:custGeom>
              <a:avLst/>
              <a:gdLst>
                <a:gd name="T0" fmla="*/ 6 w 52"/>
                <a:gd name="T1" fmla="*/ 37 h 52"/>
                <a:gd name="T2" fmla="*/ 37 w 52"/>
                <a:gd name="T3" fmla="*/ 46 h 52"/>
                <a:gd name="T4" fmla="*/ 45 w 52"/>
                <a:gd name="T5" fmla="*/ 15 h 52"/>
                <a:gd name="T6" fmla="*/ 15 w 52"/>
                <a:gd name="T7" fmla="*/ 6 h 52"/>
                <a:gd name="T8" fmla="*/ 6 w 52"/>
                <a:gd name="T9" fmla="*/ 37 h 52"/>
              </a:gdLst>
              <a:ahLst/>
              <a:cxnLst>
                <a:cxn ang="0">
                  <a:pos x="T0" y="T1"/>
                </a:cxn>
                <a:cxn ang="0">
                  <a:pos x="T2" y="T3"/>
                </a:cxn>
                <a:cxn ang="0">
                  <a:pos x="T4" y="T5"/>
                </a:cxn>
                <a:cxn ang="0">
                  <a:pos x="T6" y="T7"/>
                </a:cxn>
                <a:cxn ang="0">
                  <a:pos x="T8" y="T9"/>
                </a:cxn>
              </a:cxnLst>
              <a:rect l="0" t="0" r="r" b="b"/>
              <a:pathLst>
                <a:path w="52" h="52">
                  <a:moveTo>
                    <a:pt x="6" y="37"/>
                  </a:moveTo>
                  <a:cubicBezTo>
                    <a:pt x="12" y="48"/>
                    <a:pt x="26" y="52"/>
                    <a:pt x="37" y="46"/>
                  </a:cubicBezTo>
                  <a:cubicBezTo>
                    <a:pt x="48" y="40"/>
                    <a:pt x="52" y="26"/>
                    <a:pt x="45" y="15"/>
                  </a:cubicBezTo>
                  <a:cubicBezTo>
                    <a:pt x="39" y="4"/>
                    <a:pt x="25" y="0"/>
                    <a:pt x="15" y="6"/>
                  </a:cubicBezTo>
                  <a:cubicBezTo>
                    <a:pt x="4" y="13"/>
                    <a:pt x="0" y="26"/>
                    <a:pt x="6" y="37"/>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2" name="Freeform 13"/>
            <p:cNvSpPr>
              <a:spLocks/>
            </p:cNvSpPr>
            <p:nvPr userDrawn="1"/>
          </p:nvSpPr>
          <p:spPr bwMode="auto">
            <a:xfrm>
              <a:off x="3313113" y="2665412"/>
              <a:ext cx="115888" cy="114300"/>
            </a:xfrm>
            <a:custGeom>
              <a:avLst/>
              <a:gdLst>
                <a:gd name="T0" fmla="*/ 37 w 52"/>
                <a:gd name="T1" fmla="*/ 6 h 51"/>
                <a:gd name="T2" fmla="*/ 6 w 52"/>
                <a:gd name="T3" fmla="*/ 14 h 51"/>
                <a:gd name="T4" fmla="*/ 14 w 52"/>
                <a:gd name="T5" fmla="*/ 45 h 51"/>
                <a:gd name="T6" fmla="*/ 45 w 52"/>
                <a:gd name="T7" fmla="*/ 37 h 51"/>
                <a:gd name="T8" fmla="*/ 37 w 52"/>
                <a:gd name="T9" fmla="*/ 6 h 51"/>
              </a:gdLst>
              <a:ahLst/>
              <a:cxnLst>
                <a:cxn ang="0">
                  <a:pos x="T0" y="T1"/>
                </a:cxn>
                <a:cxn ang="0">
                  <a:pos x="T2" y="T3"/>
                </a:cxn>
                <a:cxn ang="0">
                  <a:pos x="T4" y="T5"/>
                </a:cxn>
                <a:cxn ang="0">
                  <a:pos x="T6" y="T7"/>
                </a:cxn>
                <a:cxn ang="0">
                  <a:pos x="T8" y="T9"/>
                </a:cxn>
              </a:cxnLst>
              <a:rect l="0" t="0" r="r" b="b"/>
              <a:pathLst>
                <a:path w="52" h="51">
                  <a:moveTo>
                    <a:pt x="37" y="6"/>
                  </a:moveTo>
                  <a:cubicBezTo>
                    <a:pt x="27" y="0"/>
                    <a:pt x="13" y="3"/>
                    <a:pt x="6" y="14"/>
                  </a:cubicBezTo>
                  <a:cubicBezTo>
                    <a:pt x="0" y="25"/>
                    <a:pt x="4" y="38"/>
                    <a:pt x="14" y="45"/>
                  </a:cubicBezTo>
                  <a:cubicBezTo>
                    <a:pt x="25" y="51"/>
                    <a:pt x="39" y="48"/>
                    <a:pt x="45" y="37"/>
                  </a:cubicBezTo>
                  <a:cubicBezTo>
                    <a:pt x="52" y="26"/>
                    <a:pt x="48" y="12"/>
                    <a:pt x="37" y="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3" name="Freeform 14"/>
            <p:cNvSpPr>
              <a:spLocks/>
            </p:cNvSpPr>
            <p:nvPr userDrawn="1"/>
          </p:nvSpPr>
          <p:spPr bwMode="auto">
            <a:xfrm>
              <a:off x="5715000" y="4044950"/>
              <a:ext cx="115888" cy="114300"/>
            </a:xfrm>
            <a:custGeom>
              <a:avLst/>
              <a:gdLst>
                <a:gd name="T0" fmla="*/ 15 w 52"/>
                <a:gd name="T1" fmla="*/ 45 h 51"/>
                <a:gd name="T2" fmla="*/ 46 w 52"/>
                <a:gd name="T3" fmla="*/ 37 h 51"/>
                <a:gd name="T4" fmla="*/ 38 w 52"/>
                <a:gd name="T5" fmla="*/ 6 h 51"/>
                <a:gd name="T6" fmla="*/ 7 w 52"/>
                <a:gd name="T7" fmla="*/ 14 h 51"/>
                <a:gd name="T8" fmla="*/ 15 w 52"/>
                <a:gd name="T9" fmla="*/ 45 h 51"/>
              </a:gdLst>
              <a:ahLst/>
              <a:cxnLst>
                <a:cxn ang="0">
                  <a:pos x="T0" y="T1"/>
                </a:cxn>
                <a:cxn ang="0">
                  <a:pos x="T2" y="T3"/>
                </a:cxn>
                <a:cxn ang="0">
                  <a:pos x="T4" y="T5"/>
                </a:cxn>
                <a:cxn ang="0">
                  <a:pos x="T6" y="T7"/>
                </a:cxn>
                <a:cxn ang="0">
                  <a:pos x="T8" y="T9"/>
                </a:cxn>
              </a:cxnLst>
              <a:rect l="0" t="0" r="r" b="b"/>
              <a:pathLst>
                <a:path w="52" h="51">
                  <a:moveTo>
                    <a:pt x="15" y="45"/>
                  </a:moveTo>
                  <a:cubicBezTo>
                    <a:pt x="25" y="51"/>
                    <a:pt x="39" y="48"/>
                    <a:pt x="46" y="37"/>
                  </a:cubicBezTo>
                  <a:cubicBezTo>
                    <a:pt x="52" y="26"/>
                    <a:pt x="48" y="13"/>
                    <a:pt x="38" y="6"/>
                  </a:cubicBezTo>
                  <a:cubicBezTo>
                    <a:pt x="27" y="0"/>
                    <a:pt x="13" y="3"/>
                    <a:pt x="7" y="14"/>
                  </a:cubicBezTo>
                  <a:cubicBezTo>
                    <a:pt x="0" y="25"/>
                    <a:pt x="4" y="39"/>
                    <a:pt x="15" y="45"/>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4" name="Freeform 15"/>
            <p:cNvSpPr>
              <a:spLocks/>
            </p:cNvSpPr>
            <p:nvPr userDrawn="1"/>
          </p:nvSpPr>
          <p:spPr bwMode="auto">
            <a:xfrm>
              <a:off x="3135313" y="3360737"/>
              <a:ext cx="100013" cy="103188"/>
            </a:xfrm>
            <a:custGeom>
              <a:avLst/>
              <a:gdLst>
                <a:gd name="T0" fmla="*/ 23 w 45"/>
                <a:gd name="T1" fmla="*/ 0 h 46"/>
                <a:gd name="T2" fmla="*/ 0 w 45"/>
                <a:gd name="T3" fmla="*/ 23 h 46"/>
                <a:gd name="T4" fmla="*/ 22 w 45"/>
                <a:gd name="T5" fmla="*/ 46 h 46"/>
                <a:gd name="T6" fmla="*/ 45 w 45"/>
                <a:gd name="T7" fmla="*/ 23 h 46"/>
                <a:gd name="T8" fmla="*/ 23 w 45"/>
                <a:gd name="T9" fmla="*/ 0 h 46"/>
              </a:gdLst>
              <a:ahLst/>
              <a:cxnLst>
                <a:cxn ang="0">
                  <a:pos x="T0" y="T1"/>
                </a:cxn>
                <a:cxn ang="0">
                  <a:pos x="T2" y="T3"/>
                </a:cxn>
                <a:cxn ang="0">
                  <a:pos x="T4" y="T5"/>
                </a:cxn>
                <a:cxn ang="0">
                  <a:pos x="T6" y="T7"/>
                </a:cxn>
                <a:cxn ang="0">
                  <a:pos x="T8" y="T9"/>
                </a:cxn>
              </a:cxnLst>
              <a:rect l="0" t="0" r="r" b="b"/>
              <a:pathLst>
                <a:path w="45" h="46">
                  <a:moveTo>
                    <a:pt x="23" y="0"/>
                  </a:moveTo>
                  <a:cubicBezTo>
                    <a:pt x="10" y="0"/>
                    <a:pt x="0" y="10"/>
                    <a:pt x="0" y="23"/>
                  </a:cubicBezTo>
                  <a:cubicBezTo>
                    <a:pt x="0" y="35"/>
                    <a:pt x="10" y="46"/>
                    <a:pt x="22" y="46"/>
                  </a:cubicBezTo>
                  <a:cubicBezTo>
                    <a:pt x="35" y="46"/>
                    <a:pt x="45" y="36"/>
                    <a:pt x="45" y="23"/>
                  </a:cubicBezTo>
                  <a:cubicBezTo>
                    <a:pt x="45" y="11"/>
                    <a:pt x="35" y="0"/>
                    <a:pt x="23" y="0"/>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5" name="Freeform 16"/>
            <p:cNvSpPr>
              <a:spLocks/>
            </p:cNvSpPr>
            <p:nvPr userDrawn="1"/>
          </p:nvSpPr>
          <p:spPr bwMode="auto">
            <a:xfrm>
              <a:off x="5908675" y="3360737"/>
              <a:ext cx="100013" cy="103188"/>
            </a:xfrm>
            <a:custGeom>
              <a:avLst/>
              <a:gdLst>
                <a:gd name="T0" fmla="*/ 22 w 45"/>
                <a:gd name="T1" fmla="*/ 46 h 46"/>
                <a:gd name="T2" fmla="*/ 45 w 45"/>
                <a:gd name="T3" fmla="*/ 23 h 46"/>
                <a:gd name="T4" fmla="*/ 23 w 45"/>
                <a:gd name="T5" fmla="*/ 0 h 46"/>
                <a:gd name="T6" fmla="*/ 0 w 45"/>
                <a:gd name="T7" fmla="*/ 23 h 46"/>
                <a:gd name="T8" fmla="*/ 22 w 45"/>
                <a:gd name="T9" fmla="*/ 46 h 46"/>
              </a:gdLst>
              <a:ahLst/>
              <a:cxnLst>
                <a:cxn ang="0">
                  <a:pos x="T0" y="T1"/>
                </a:cxn>
                <a:cxn ang="0">
                  <a:pos x="T2" y="T3"/>
                </a:cxn>
                <a:cxn ang="0">
                  <a:pos x="T4" y="T5"/>
                </a:cxn>
                <a:cxn ang="0">
                  <a:pos x="T6" y="T7"/>
                </a:cxn>
                <a:cxn ang="0">
                  <a:pos x="T8" y="T9"/>
                </a:cxn>
              </a:cxnLst>
              <a:rect l="0" t="0" r="r" b="b"/>
              <a:pathLst>
                <a:path w="45" h="46">
                  <a:moveTo>
                    <a:pt x="22" y="46"/>
                  </a:moveTo>
                  <a:cubicBezTo>
                    <a:pt x="35" y="46"/>
                    <a:pt x="45" y="36"/>
                    <a:pt x="45" y="23"/>
                  </a:cubicBezTo>
                  <a:cubicBezTo>
                    <a:pt x="45" y="11"/>
                    <a:pt x="35" y="0"/>
                    <a:pt x="23" y="0"/>
                  </a:cubicBezTo>
                  <a:cubicBezTo>
                    <a:pt x="10" y="0"/>
                    <a:pt x="0" y="10"/>
                    <a:pt x="0" y="23"/>
                  </a:cubicBezTo>
                  <a:cubicBezTo>
                    <a:pt x="0" y="35"/>
                    <a:pt x="10" y="46"/>
                    <a:pt x="22" y="4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6" name="Freeform 17"/>
            <p:cNvSpPr>
              <a:spLocks/>
            </p:cNvSpPr>
            <p:nvPr userDrawn="1"/>
          </p:nvSpPr>
          <p:spPr bwMode="auto">
            <a:xfrm>
              <a:off x="3313113" y="4044950"/>
              <a:ext cx="115888" cy="115888"/>
            </a:xfrm>
            <a:custGeom>
              <a:avLst/>
              <a:gdLst>
                <a:gd name="T0" fmla="*/ 15 w 52"/>
                <a:gd name="T1" fmla="*/ 6 h 52"/>
                <a:gd name="T2" fmla="*/ 6 w 52"/>
                <a:gd name="T3" fmla="*/ 37 h 52"/>
                <a:gd name="T4" fmla="*/ 37 w 52"/>
                <a:gd name="T5" fmla="*/ 45 h 52"/>
                <a:gd name="T6" fmla="*/ 46 w 52"/>
                <a:gd name="T7" fmla="*/ 15 h 52"/>
                <a:gd name="T8" fmla="*/ 15 w 52"/>
                <a:gd name="T9" fmla="*/ 6 h 52"/>
              </a:gdLst>
              <a:ahLst/>
              <a:cxnLst>
                <a:cxn ang="0">
                  <a:pos x="T0" y="T1"/>
                </a:cxn>
                <a:cxn ang="0">
                  <a:pos x="T2" y="T3"/>
                </a:cxn>
                <a:cxn ang="0">
                  <a:pos x="T4" y="T5"/>
                </a:cxn>
                <a:cxn ang="0">
                  <a:pos x="T6" y="T7"/>
                </a:cxn>
                <a:cxn ang="0">
                  <a:pos x="T8" y="T9"/>
                </a:cxn>
              </a:cxnLst>
              <a:rect l="0" t="0" r="r" b="b"/>
              <a:pathLst>
                <a:path w="52" h="52">
                  <a:moveTo>
                    <a:pt x="15" y="6"/>
                  </a:moveTo>
                  <a:cubicBezTo>
                    <a:pt x="4" y="12"/>
                    <a:pt x="0" y="26"/>
                    <a:pt x="6" y="37"/>
                  </a:cubicBezTo>
                  <a:cubicBezTo>
                    <a:pt x="12" y="48"/>
                    <a:pt x="26" y="52"/>
                    <a:pt x="37" y="45"/>
                  </a:cubicBezTo>
                  <a:cubicBezTo>
                    <a:pt x="48" y="39"/>
                    <a:pt x="52" y="25"/>
                    <a:pt x="46" y="15"/>
                  </a:cubicBezTo>
                  <a:cubicBezTo>
                    <a:pt x="39" y="4"/>
                    <a:pt x="26" y="0"/>
                    <a:pt x="15" y="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7" name="Freeform 18"/>
            <p:cNvSpPr>
              <a:spLocks/>
            </p:cNvSpPr>
            <p:nvPr userDrawn="1"/>
          </p:nvSpPr>
          <p:spPr bwMode="auto">
            <a:xfrm>
              <a:off x="5715000" y="2663825"/>
              <a:ext cx="115888" cy="115888"/>
            </a:xfrm>
            <a:custGeom>
              <a:avLst/>
              <a:gdLst>
                <a:gd name="T0" fmla="*/ 37 w 52"/>
                <a:gd name="T1" fmla="*/ 46 h 52"/>
                <a:gd name="T2" fmla="*/ 46 w 52"/>
                <a:gd name="T3" fmla="*/ 15 h 52"/>
                <a:gd name="T4" fmla="*/ 15 w 52"/>
                <a:gd name="T5" fmla="*/ 7 h 52"/>
                <a:gd name="T6" fmla="*/ 6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7"/>
                  </a:cubicBezTo>
                  <a:cubicBezTo>
                    <a:pt x="4" y="13"/>
                    <a:pt x="0" y="27"/>
                    <a:pt x="6" y="37"/>
                  </a:cubicBezTo>
                  <a:cubicBezTo>
                    <a:pt x="13" y="48"/>
                    <a:pt x="26" y="52"/>
                    <a:pt x="37" y="4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8" name="Freeform 19"/>
            <p:cNvSpPr>
              <a:spLocks/>
            </p:cNvSpPr>
            <p:nvPr userDrawn="1"/>
          </p:nvSpPr>
          <p:spPr bwMode="auto">
            <a:xfrm>
              <a:off x="3822700" y="4549775"/>
              <a:ext cx="112713" cy="115888"/>
            </a:xfrm>
            <a:custGeom>
              <a:avLst/>
              <a:gdLst>
                <a:gd name="T0" fmla="*/ 6 w 51"/>
                <a:gd name="T1" fmla="*/ 15 h 52"/>
                <a:gd name="T2" fmla="*/ 14 w 51"/>
                <a:gd name="T3" fmla="*/ 46 h 52"/>
                <a:gd name="T4" fmla="*/ 45 w 51"/>
                <a:gd name="T5" fmla="*/ 38 h 52"/>
                <a:gd name="T6" fmla="*/ 37 w 51"/>
                <a:gd name="T7" fmla="*/ 7 h 52"/>
                <a:gd name="T8" fmla="*/ 6 w 51"/>
                <a:gd name="T9" fmla="*/ 15 h 52"/>
              </a:gdLst>
              <a:ahLst/>
              <a:cxnLst>
                <a:cxn ang="0">
                  <a:pos x="T0" y="T1"/>
                </a:cxn>
                <a:cxn ang="0">
                  <a:pos x="T2" y="T3"/>
                </a:cxn>
                <a:cxn ang="0">
                  <a:pos x="T4" y="T5"/>
                </a:cxn>
                <a:cxn ang="0">
                  <a:pos x="T6" y="T7"/>
                </a:cxn>
                <a:cxn ang="0">
                  <a:pos x="T8" y="T9"/>
                </a:cxn>
              </a:cxnLst>
              <a:rect l="0" t="0" r="r" b="b"/>
              <a:pathLst>
                <a:path w="51" h="52">
                  <a:moveTo>
                    <a:pt x="6" y="15"/>
                  </a:moveTo>
                  <a:cubicBezTo>
                    <a:pt x="0" y="25"/>
                    <a:pt x="3" y="39"/>
                    <a:pt x="14" y="46"/>
                  </a:cubicBezTo>
                  <a:cubicBezTo>
                    <a:pt x="25" y="52"/>
                    <a:pt x="38" y="48"/>
                    <a:pt x="45" y="38"/>
                  </a:cubicBezTo>
                  <a:cubicBezTo>
                    <a:pt x="51" y="27"/>
                    <a:pt x="48" y="13"/>
                    <a:pt x="37" y="7"/>
                  </a:cubicBezTo>
                  <a:cubicBezTo>
                    <a:pt x="26" y="0"/>
                    <a:pt x="12" y="4"/>
                    <a:pt x="6" y="15"/>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79" name="Freeform 20"/>
            <p:cNvSpPr>
              <a:spLocks/>
            </p:cNvSpPr>
            <p:nvPr userDrawn="1"/>
          </p:nvSpPr>
          <p:spPr bwMode="auto">
            <a:xfrm>
              <a:off x="5208588" y="2159000"/>
              <a:ext cx="112713" cy="115888"/>
            </a:xfrm>
            <a:custGeom>
              <a:avLst/>
              <a:gdLst>
                <a:gd name="T0" fmla="*/ 45 w 51"/>
                <a:gd name="T1" fmla="*/ 37 h 52"/>
                <a:gd name="T2" fmla="*/ 37 w 51"/>
                <a:gd name="T3" fmla="*/ 6 h 52"/>
                <a:gd name="T4" fmla="*/ 6 w 51"/>
                <a:gd name="T5" fmla="*/ 14 h 52"/>
                <a:gd name="T6" fmla="*/ 14 w 51"/>
                <a:gd name="T7" fmla="*/ 45 h 52"/>
                <a:gd name="T8" fmla="*/ 45 w 51"/>
                <a:gd name="T9" fmla="*/ 37 h 52"/>
              </a:gdLst>
              <a:ahLst/>
              <a:cxnLst>
                <a:cxn ang="0">
                  <a:pos x="T0" y="T1"/>
                </a:cxn>
                <a:cxn ang="0">
                  <a:pos x="T2" y="T3"/>
                </a:cxn>
                <a:cxn ang="0">
                  <a:pos x="T4" y="T5"/>
                </a:cxn>
                <a:cxn ang="0">
                  <a:pos x="T6" y="T7"/>
                </a:cxn>
                <a:cxn ang="0">
                  <a:pos x="T8" y="T9"/>
                </a:cxn>
              </a:cxnLst>
              <a:rect l="0" t="0" r="r" b="b"/>
              <a:pathLst>
                <a:path w="51" h="52">
                  <a:moveTo>
                    <a:pt x="45" y="37"/>
                  </a:moveTo>
                  <a:cubicBezTo>
                    <a:pt x="51" y="27"/>
                    <a:pt x="48" y="13"/>
                    <a:pt x="37" y="6"/>
                  </a:cubicBezTo>
                  <a:cubicBezTo>
                    <a:pt x="26" y="0"/>
                    <a:pt x="13" y="4"/>
                    <a:pt x="6" y="14"/>
                  </a:cubicBezTo>
                  <a:cubicBezTo>
                    <a:pt x="0" y="25"/>
                    <a:pt x="3" y="39"/>
                    <a:pt x="14" y="45"/>
                  </a:cubicBezTo>
                  <a:cubicBezTo>
                    <a:pt x="25" y="52"/>
                    <a:pt x="39" y="48"/>
                    <a:pt x="45" y="37"/>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0" name="Freeform 21"/>
            <p:cNvSpPr>
              <a:spLocks/>
            </p:cNvSpPr>
            <p:nvPr userDrawn="1"/>
          </p:nvSpPr>
          <p:spPr bwMode="auto">
            <a:xfrm>
              <a:off x="4157663" y="2024062"/>
              <a:ext cx="111125" cy="111125"/>
            </a:xfrm>
            <a:custGeom>
              <a:avLst/>
              <a:gdLst>
                <a:gd name="T0" fmla="*/ 47 w 50"/>
                <a:gd name="T1" fmla="*/ 19 h 50"/>
                <a:gd name="T2" fmla="*/ 20 w 50"/>
                <a:gd name="T3" fmla="*/ 3 h 50"/>
                <a:gd name="T4" fmla="*/ 3 w 50"/>
                <a:gd name="T5" fmla="*/ 31 h 50"/>
                <a:gd name="T6" fmla="*/ 31 w 50"/>
                <a:gd name="T7" fmla="*/ 47 h 50"/>
                <a:gd name="T8" fmla="*/ 47 w 50"/>
                <a:gd name="T9" fmla="*/ 19 h 50"/>
              </a:gdLst>
              <a:ahLst/>
              <a:cxnLst>
                <a:cxn ang="0">
                  <a:pos x="T0" y="T1"/>
                </a:cxn>
                <a:cxn ang="0">
                  <a:pos x="T2" y="T3"/>
                </a:cxn>
                <a:cxn ang="0">
                  <a:pos x="T4" y="T5"/>
                </a:cxn>
                <a:cxn ang="0">
                  <a:pos x="T6" y="T7"/>
                </a:cxn>
                <a:cxn ang="0">
                  <a:pos x="T8" y="T9"/>
                </a:cxn>
              </a:cxnLst>
              <a:rect l="0" t="0" r="r" b="b"/>
              <a:pathLst>
                <a:path w="50" h="50">
                  <a:moveTo>
                    <a:pt x="47" y="19"/>
                  </a:moveTo>
                  <a:cubicBezTo>
                    <a:pt x="44" y="7"/>
                    <a:pt x="32" y="0"/>
                    <a:pt x="20" y="3"/>
                  </a:cubicBezTo>
                  <a:cubicBezTo>
                    <a:pt x="7" y="6"/>
                    <a:pt x="0" y="18"/>
                    <a:pt x="3" y="31"/>
                  </a:cubicBezTo>
                  <a:cubicBezTo>
                    <a:pt x="6" y="43"/>
                    <a:pt x="19" y="50"/>
                    <a:pt x="31" y="47"/>
                  </a:cubicBezTo>
                  <a:cubicBezTo>
                    <a:pt x="43" y="44"/>
                    <a:pt x="50" y="31"/>
                    <a:pt x="47" y="1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1" name="Freeform 22"/>
            <p:cNvSpPr>
              <a:spLocks/>
            </p:cNvSpPr>
            <p:nvPr userDrawn="1"/>
          </p:nvSpPr>
          <p:spPr bwMode="auto">
            <a:xfrm>
              <a:off x="4875213" y="4689475"/>
              <a:ext cx="111125" cy="111125"/>
            </a:xfrm>
            <a:custGeom>
              <a:avLst/>
              <a:gdLst>
                <a:gd name="T0" fmla="*/ 3 w 50"/>
                <a:gd name="T1" fmla="*/ 31 h 50"/>
                <a:gd name="T2" fmla="*/ 30 w 50"/>
                <a:gd name="T3" fmla="*/ 47 h 50"/>
                <a:gd name="T4" fmla="*/ 47 w 50"/>
                <a:gd name="T5" fmla="*/ 19 h 50"/>
                <a:gd name="T6" fmla="*/ 19 w 50"/>
                <a:gd name="T7" fmla="*/ 3 h 50"/>
                <a:gd name="T8" fmla="*/ 3 w 50"/>
                <a:gd name="T9" fmla="*/ 31 h 50"/>
              </a:gdLst>
              <a:ahLst/>
              <a:cxnLst>
                <a:cxn ang="0">
                  <a:pos x="T0" y="T1"/>
                </a:cxn>
                <a:cxn ang="0">
                  <a:pos x="T2" y="T3"/>
                </a:cxn>
                <a:cxn ang="0">
                  <a:pos x="T4" y="T5"/>
                </a:cxn>
                <a:cxn ang="0">
                  <a:pos x="T6" y="T7"/>
                </a:cxn>
                <a:cxn ang="0">
                  <a:pos x="T8" y="T9"/>
                </a:cxn>
              </a:cxnLst>
              <a:rect l="0" t="0" r="r" b="b"/>
              <a:pathLst>
                <a:path w="50" h="50">
                  <a:moveTo>
                    <a:pt x="3" y="31"/>
                  </a:moveTo>
                  <a:cubicBezTo>
                    <a:pt x="6" y="43"/>
                    <a:pt x="18" y="50"/>
                    <a:pt x="30" y="47"/>
                  </a:cubicBezTo>
                  <a:cubicBezTo>
                    <a:pt x="43" y="44"/>
                    <a:pt x="50" y="32"/>
                    <a:pt x="47" y="19"/>
                  </a:cubicBezTo>
                  <a:cubicBezTo>
                    <a:pt x="44" y="7"/>
                    <a:pt x="31" y="0"/>
                    <a:pt x="19" y="3"/>
                  </a:cubicBezTo>
                  <a:cubicBezTo>
                    <a:pt x="7" y="6"/>
                    <a:pt x="0" y="19"/>
                    <a:pt x="3" y="3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2" name="Freeform 23"/>
            <p:cNvSpPr>
              <a:spLocks/>
            </p:cNvSpPr>
            <p:nvPr userDrawn="1"/>
          </p:nvSpPr>
          <p:spPr bwMode="auto">
            <a:xfrm>
              <a:off x="3536950" y="2381250"/>
              <a:ext cx="111125" cy="111125"/>
            </a:xfrm>
            <a:custGeom>
              <a:avLst/>
              <a:gdLst>
                <a:gd name="T0" fmla="*/ 41 w 50"/>
                <a:gd name="T1" fmla="*/ 9 h 50"/>
                <a:gd name="T2" fmla="*/ 9 w 50"/>
                <a:gd name="T3" fmla="*/ 9 h 50"/>
                <a:gd name="T4" fmla="*/ 9 w 50"/>
                <a:gd name="T5" fmla="*/ 41 h 50"/>
                <a:gd name="T6" fmla="*/ 41 w 50"/>
                <a:gd name="T7" fmla="*/ 41 h 50"/>
                <a:gd name="T8" fmla="*/ 41 w 50"/>
                <a:gd name="T9" fmla="*/ 9 h 50"/>
              </a:gdLst>
              <a:ahLst/>
              <a:cxnLst>
                <a:cxn ang="0">
                  <a:pos x="T0" y="T1"/>
                </a:cxn>
                <a:cxn ang="0">
                  <a:pos x="T2" y="T3"/>
                </a:cxn>
                <a:cxn ang="0">
                  <a:pos x="T4" y="T5"/>
                </a:cxn>
                <a:cxn ang="0">
                  <a:pos x="T6" y="T7"/>
                </a:cxn>
                <a:cxn ang="0">
                  <a:pos x="T8" y="T9"/>
                </a:cxn>
              </a:cxnLst>
              <a:rect l="0" t="0" r="r" b="b"/>
              <a:pathLst>
                <a:path w="50" h="50">
                  <a:moveTo>
                    <a:pt x="41" y="9"/>
                  </a:moveTo>
                  <a:cubicBezTo>
                    <a:pt x="32" y="0"/>
                    <a:pt x="18" y="0"/>
                    <a:pt x="9" y="9"/>
                  </a:cubicBezTo>
                  <a:cubicBezTo>
                    <a:pt x="0" y="17"/>
                    <a:pt x="0" y="32"/>
                    <a:pt x="9" y="41"/>
                  </a:cubicBezTo>
                  <a:cubicBezTo>
                    <a:pt x="17" y="49"/>
                    <a:pt x="32" y="50"/>
                    <a:pt x="41" y="41"/>
                  </a:cubicBezTo>
                  <a:cubicBezTo>
                    <a:pt x="49" y="32"/>
                    <a:pt x="50" y="18"/>
                    <a:pt x="41" y="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3" name="Freeform 24"/>
            <p:cNvSpPr>
              <a:spLocks/>
            </p:cNvSpPr>
            <p:nvPr userDrawn="1"/>
          </p:nvSpPr>
          <p:spPr bwMode="auto">
            <a:xfrm>
              <a:off x="5495925" y="4332287"/>
              <a:ext cx="111125" cy="111125"/>
            </a:xfrm>
            <a:custGeom>
              <a:avLst/>
              <a:gdLst>
                <a:gd name="T0" fmla="*/ 9 w 50"/>
                <a:gd name="T1" fmla="*/ 41 h 50"/>
                <a:gd name="T2" fmla="*/ 41 w 50"/>
                <a:gd name="T3" fmla="*/ 41 h 50"/>
                <a:gd name="T4" fmla="*/ 41 w 50"/>
                <a:gd name="T5" fmla="*/ 9 h 50"/>
                <a:gd name="T6" fmla="*/ 9 w 50"/>
                <a:gd name="T7" fmla="*/ 9 h 50"/>
                <a:gd name="T8" fmla="*/ 9 w 50"/>
                <a:gd name="T9" fmla="*/ 41 h 50"/>
              </a:gdLst>
              <a:ahLst/>
              <a:cxnLst>
                <a:cxn ang="0">
                  <a:pos x="T0" y="T1"/>
                </a:cxn>
                <a:cxn ang="0">
                  <a:pos x="T2" y="T3"/>
                </a:cxn>
                <a:cxn ang="0">
                  <a:pos x="T4" y="T5"/>
                </a:cxn>
                <a:cxn ang="0">
                  <a:pos x="T6" y="T7"/>
                </a:cxn>
                <a:cxn ang="0">
                  <a:pos x="T8" y="T9"/>
                </a:cxn>
              </a:cxnLst>
              <a:rect l="0" t="0" r="r" b="b"/>
              <a:pathLst>
                <a:path w="50" h="50">
                  <a:moveTo>
                    <a:pt x="9" y="41"/>
                  </a:moveTo>
                  <a:cubicBezTo>
                    <a:pt x="18" y="50"/>
                    <a:pt x="32" y="50"/>
                    <a:pt x="41" y="41"/>
                  </a:cubicBezTo>
                  <a:cubicBezTo>
                    <a:pt x="50" y="33"/>
                    <a:pt x="50" y="18"/>
                    <a:pt x="41" y="9"/>
                  </a:cubicBezTo>
                  <a:cubicBezTo>
                    <a:pt x="33" y="1"/>
                    <a:pt x="18" y="0"/>
                    <a:pt x="9" y="9"/>
                  </a:cubicBezTo>
                  <a:cubicBezTo>
                    <a:pt x="1" y="18"/>
                    <a:pt x="0" y="32"/>
                    <a:pt x="9" y="4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4" name="Freeform 25"/>
            <p:cNvSpPr>
              <a:spLocks/>
            </p:cNvSpPr>
            <p:nvPr userDrawn="1"/>
          </p:nvSpPr>
          <p:spPr bwMode="auto">
            <a:xfrm>
              <a:off x="3178175" y="2998787"/>
              <a:ext cx="111125" cy="111125"/>
            </a:xfrm>
            <a:custGeom>
              <a:avLst/>
              <a:gdLst>
                <a:gd name="T0" fmla="*/ 31 w 50"/>
                <a:gd name="T1" fmla="*/ 3 h 50"/>
                <a:gd name="T2" fmla="*/ 3 w 50"/>
                <a:gd name="T3" fmla="*/ 19 h 50"/>
                <a:gd name="T4" fmla="*/ 19 w 50"/>
                <a:gd name="T5" fmla="*/ 47 h 50"/>
                <a:gd name="T6" fmla="*/ 47 w 50"/>
                <a:gd name="T7" fmla="*/ 31 h 50"/>
                <a:gd name="T8" fmla="*/ 31 w 50"/>
                <a:gd name="T9" fmla="*/ 3 h 50"/>
              </a:gdLst>
              <a:ahLst/>
              <a:cxnLst>
                <a:cxn ang="0">
                  <a:pos x="T0" y="T1"/>
                </a:cxn>
                <a:cxn ang="0">
                  <a:pos x="T2" y="T3"/>
                </a:cxn>
                <a:cxn ang="0">
                  <a:pos x="T4" y="T5"/>
                </a:cxn>
                <a:cxn ang="0">
                  <a:pos x="T6" y="T7"/>
                </a:cxn>
                <a:cxn ang="0">
                  <a:pos x="T8" y="T9"/>
                </a:cxn>
              </a:cxnLst>
              <a:rect l="0" t="0" r="r" b="b"/>
              <a:pathLst>
                <a:path w="50" h="50">
                  <a:moveTo>
                    <a:pt x="31" y="3"/>
                  </a:moveTo>
                  <a:cubicBezTo>
                    <a:pt x="19" y="0"/>
                    <a:pt x="6" y="7"/>
                    <a:pt x="3" y="19"/>
                  </a:cubicBezTo>
                  <a:cubicBezTo>
                    <a:pt x="0" y="31"/>
                    <a:pt x="7" y="44"/>
                    <a:pt x="19" y="47"/>
                  </a:cubicBezTo>
                  <a:cubicBezTo>
                    <a:pt x="31" y="50"/>
                    <a:pt x="43" y="43"/>
                    <a:pt x="47" y="31"/>
                  </a:cubicBezTo>
                  <a:cubicBezTo>
                    <a:pt x="50" y="19"/>
                    <a:pt x="43" y="7"/>
                    <a:pt x="31" y="3"/>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5" name="Freeform 26"/>
            <p:cNvSpPr>
              <a:spLocks/>
            </p:cNvSpPr>
            <p:nvPr userDrawn="1"/>
          </p:nvSpPr>
          <p:spPr bwMode="auto">
            <a:xfrm>
              <a:off x="5854700" y="3714750"/>
              <a:ext cx="111125" cy="111125"/>
            </a:xfrm>
            <a:custGeom>
              <a:avLst/>
              <a:gdLst>
                <a:gd name="T0" fmla="*/ 19 w 50"/>
                <a:gd name="T1" fmla="*/ 47 h 50"/>
                <a:gd name="T2" fmla="*/ 47 w 50"/>
                <a:gd name="T3" fmla="*/ 31 h 50"/>
                <a:gd name="T4" fmla="*/ 31 w 50"/>
                <a:gd name="T5" fmla="*/ 3 h 50"/>
                <a:gd name="T6" fmla="*/ 3 w 50"/>
                <a:gd name="T7" fmla="*/ 19 h 50"/>
                <a:gd name="T8" fmla="*/ 19 w 50"/>
                <a:gd name="T9" fmla="*/ 47 h 50"/>
              </a:gdLst>
              <a:ahLst/>
              <a:cxnLst>
                <a:cxn ang="0">
                  <a:pos x="T0" y="T1"/>
                </a:cxn>
                <a:cxn ang="0">
                  <a:pos x="T2" y="T3"/>
                </a:cxn>
                <a:cxn ang="0">
                  <a:pos x="T4" y="T5"/>
                </a:cxn>
                <a:cxn ang="0">
                  <a:pos x="T6" y="T7"/>
                </a:cxn>
                <a:cxn ang="0">
                  <a:pos x="T8" y="T9"/>
                </a:cxn>
              </a:cxnLst>
              <a:rect l="0" t="0" r="r" b="b"/>
              <a:pathLst>
                <a:path w="50" h="50">
                  <a:moveTo>
                    <a:pt x="19" y="47"/>
                  </a:moveTo>
                  <a:cubicBezTo>
                    <a:pt x="31" y="50"/>
                    <a:pt x="44" y="43"/>
                    <a:pt x="47" y="31"/>
                  </a:cubicBezTo>
                  <a:cubicBezTo>
                    <a:pt x="50" y="19"/>
                    <a:pt x="43" y="6"/>
                    <a:pt x="31" y="3"/>
                  </a:cubicBezTo>
                  <a:cubicBezTo>
                    <a:pt x="19" y="0"/>
                    <a:pt x="7" y="7"/>
                    <a:pt x="3" y="19"/>
                  </a:cubicBezTo>
                  <a:cubicBezTo>
                    <a:pt x="0" y="31"/>
                    <a:pt x="7" y="43"/>
                    <a:pt x="19" y="4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6" name="Freeform 27"/>
            <p:cNvSpPr>
              <a:spLocks/>
            </p:cNvSpPr>
            <p:nvPr userDrawn="1"/>
          </p:nvSpPr>
          <p:spPr bwMode="auto">
            <a:xfrm>
              <a:off x="3178175" y="3714750"/>
              <a:ext cx="111125" cy="111125"/>
            </a:xfrm>
            <a:custGeom>
              <a:avLst/>
              <a:gdLst>
                <a:gd name="T0" fmla="*/ 19 w 50"/>
                <a:gd name="T1" fmla="*/ 3 h 50"/>
                <a:gd name="T2" fmla="*/ 3 w 50"/>
                <a:gd name="T3" fmla="*/ 30 h 50"/>
                <a:gd name="T4" fmla="*/ 31 w 50"/>
                <a:gd name="T5" fmla="*/ 47 h 50"/>
                <a:gd name="T6" fmla="*/ 47 w 50"/>
                <a:gd name="T7" fmla="*/ 19 h 50"/>
                <a:gd name="T8" fmla="*/ 19 w 50"/>
                <a:gd name="T9" fmla="*/ 3 h 50"/>
              </a:gdLst>
              <a:ahLst/>
              <a:cxnLst>
                <a:cxn ang="0">
                  <a:pos x="T0" y="T1"/>
                </a:cxn>
                <a:cxn ang="0">
                  <a:pos x="T2" y="T3"/>
                </a:cxn>
                <a:cxn ang="0">
                  <a:pos x="T4" y="T5"/>
                </a:cxn>
                <a:cxn ang="0">
                  <a:pos x="T6" y="T7"/>
                </a:cxn>
                <a:cxn ang="0">
                  <a:pos x="T8" y="T9"/>
                </a:cxn>
              </a:cxnLst>
              <a:rect l="0" t="0" r="r" b="b"/>
              <a:pathLst>
                <a:path w="50" h="50">
                  <a:moveTo>
                    <a:pt x="19" y="3"/>
                  </a:moveTo>
                  <a:cubicBezTo>
                    <a:pt x="7" y="6"/>
                    <a:pt x="0" y="18"/>
                    <a:pt x="3" y="30"/>
                  </a:cubicBezTo>
                  <a:cubicBezTo>
                    <a:pt x="6" y="43"/>
                    <a:pt x="18" y="50"/>
                    <a:pt x="31" y="47"/>
                  </a:cubicBezTo>
                  <a:cubicBezTo>
                    <a:pt x="43" y="44"/>
                    <a:pt x="50" y="31"/>
                    <a:pt x="47" y="19"/>
                  </a:cubicBezTo>
                  <a:cubicBezTo>
                    <a:pt x="44" y="7"/>
                    <a:pt x="31" y="0"/>
                    <a:pt x="19" y="3"/>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7" name="Freeform 28"/>
            <p:cNvSpPr>
              <a:spLocks/>
            </p:cNvSpPr>
            <p:nvPr userDrawn="1"/>
          </p:nvSpPr>
          <p:spPr bwMode="auto">
            <a:xfrm>
              <a:off x="5854700" y="2998787"/>
              <a:ext cx="111125" cy="111125"/>
            </a:xfrm>
            <a:custGeom>
              <a:avLst/>
              <a:gdLst>
                <a:gd name="T0" fmla="*/ 31 w 50"/>
                <a:gd name="T1" fmla="*/ 47 h 50"/>
                <a:gd name="T2" fmla="*/ 47 w 50"/>
                <a:gd name="T3" fmla="*/ 20 h 50"/>
                <a:gd name="T4" fmla="*/ 19 w 50"/>
                <a:gd name="T5" fmla="*/ 3 h 50"/>
                <a:gd name="T6" fmla="*/ 3 w 50"/>
                <a:gd name="T7" fmla="*/ 31 h 50"/>
                <a:gd name="T8" fmla="*/ 31 w 50"/>
                <a:gd name="T9" fmla="*/ 47 h 50"/>
              </a:gdLst>
              <a:ahLst/>
              <a:cxnLst>
                <a:cxn ang="0">
                  <a:pos x="T0" y="T1"/>
                </a:cxn>
                <a:cxn ang="0">
                  <a:pos x="T2" y="T3"/>
                </a:cxn>
                <a:cxn ang="0">
                  <a:pos x="T4" y="T5"/>
                </a:cxn>
                <a:cxn ang="0">
                  <a:pos x="T6" y="T7"/>
                </a:cxn>
                <a:cxn ang="0">
                  <a:pos x="T8" y="T9"/>
                </a:cxn>
              </a:cxnLst>
              <a:rect l="0" t="0" r="r" b="b"/>
              <a:pathLst>
                <a:path w="50" h="50">
                  <a:moveTo>
                    <a:pt x="31" y="47"/>
                  </a:moveTo>
                  <a:cubicBezTo>
                    <a:pt x="43" y="44"/>
                    <a:pt x="50" y="32"/>
                    <a:pt x="47" y="20"/>
                  </a:cubicBezTo>
                  <a:cubicBezTo>
                    <a:pt x="44" y="7"/>
                    <a:pt x="32" y="0"/>
                    <a:pt x="19" y="3"/>
                  </a:cubicBezTo>
                  <a:cubicBezTo>
                    <a:pt x="7" y="6"/>
                    <a:pt x="0" y="19"/>
                    <a:pt x="3" y="31"/>
                  </a:cubicBezTo>
                  <a:cubicBezTo>
                    <a:pt x="6" y="43"/>
                    <a:pt x="19" y="50"/>
                    <a:pt x="31" y="4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8" name="Freeform 29"/>
            <p:cNvSpPr>
              <a:spLocks/>
            </p:cNvSpPr>
            <p:nvPr userDrawn="1"/>
          </p:nvSpPr>
          <p:spPr bwMode="auto">
            <a:xfrm>
              <a:off x="3536950" y="4332287"/>
              <a:ext cx="111125" cy="111125"/>
            </a:xfrm>
            <a:custGeom>
              <a:avLst/>
              <a:gdLst>
                <a:gd name="T0" fmla="*/ 9 w 50"/>
                <a:gd name="T1" fmla="*/ 9 h 50"/>
                <a:gd name="T2" fmla="*/ 9 w 50"/>
                <a:gd name="T3" fmla="*/ 41 h 50"/>
                <a:gd name="T4" fmla="*/ 41 w 50"/>
                <a:gd name="T5" fmla="*/ 41 h 50"/>
                <a:gd name="T6" fmla="*/ 41 w 50"/>
                <a:gd name="T7" fmla="*/ 9 h 50"/>
                <a:gd name="T8" fmla="*/ 9 w 50"/>
                <a:gd name="T9" fmla="*/ 9 h 50"/>
              </a:gdLst>
              <a:ahLst/>
              <a:cxnLst>
                <a:cxn ang="0">
                  <a:pos x="T0" y="T1"/>
                </a:cxn>
                <a:cxn ang="0">
                  <a:pos x="T2" y="T3"/>
                </a:cxn>
                <a:cxn ang="0">
                  <a:pos x="T4" y="T5"/>
                </a:cxn>
                <a:cxn ang="0">
                  <a:pos x="T6" y="T7"/>
                </a:cxn>
                <a:cxn ang="0">
                  <a:pos x="T8" y="T9"/>
                </a:cxn>
              </a:cxnLst>
              <a:rect l="0" t="0" r="r" b="b"/>
              <a:pathLst>
                <a:path w="50" h="50">
                  <a:moveTo>
                    <a:pt x="9" y="9"/>
                  </a:moveTo>
                  <a:cubicBezTo>
                    <a:pt x="0" y="18"/>
                    <a:pt x="0" y="32"/>
                    <a:pt x="9" y="41"/>
                  </a:cubicBezTo>
                  <a:cubicBezTo>
                    <a:pt x="17" y="50"/>
                    <a:pt x="32" y="50"/>
                    <a:pt x="41" y="41"/>
                  </a:cubicBezTo>
                  <a:cubicBezTo>
                    <a:pt x="49" y="33"/>
                    <a:pt x="50" y="18"/>
                    <a:pt x="41" y="9"/>
                  </a:cubicBezTo>
                  <a:cubicBezTo>
                    <a:pt x="32" y="1"/>
                    <a:pt x="18" y="0"/>
                    <a:pt x="9" y="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9" name="Freeform 30"/>
            <p:cNvSpPr>
              <a:spLocks/>
            </p:cNvSpPr>
            <p:nvPr userDrawn="1"/>
          </p:nvSpPr>
          <p:spPr bwMode="auto">
            <a:xfrm>
              <a:off x="5495925" y="2381250"/>
              <a:ext cx="111125" cy="111125"/>
            </a:xfrm>
            <a:custGeom>
              <a:avLst/>
              <a:gdLst>
                <a:gd name="T0" fmla="*/ 41 w 50"/>
                <a:gd name="T1" fmla="*/ 41 h 50"/>
                <a:gd name="T2" fmla="*/ 41 w 50"/>
                <a:gd name="T3" fmla="*/ 9 h 50"/>
                <a:gd name="T4" fmla="*/ 9 w 50"/>
                <a:gd name="T5" fmla="*/ 9 h 50"/>
                <a:gd name="T6" fmla="*/ 9 w 50"/>
                <a:gd name="T7" fmla="*/ 41 h 50"/>
                <a:gd name="T8" fmla="*/ 41 w 50"/>
                <a:gd name="T9" fmla="*/ 41 h 50"/>
              </a:gdLst>
              <a:ahLst/>
              <a:cxnLst>
                <a:cxn ang="0">
                  <a:pos x="T0" y="T1"/>
                </a:cxn>
                <a:cxn ang="0">
                  <a:pos x="T2" y="T3"/>
                </a:cxn>
                <a:cxn ang="0">
                  <a:pos x="T4" y="T5"/>
                </a:cxn>
                <a:cxn ang="0">
                  <a:pos x="T6" y="T7"/>
                </a:cxn>
                <a:cxn ang="0">
                  <a:pos x="T8" y="T9"/>
                </a:cxn>
              </a:cxnLst>
              <a:rect l="0" t="0" r="r" b="b"/>
              <a:pathLst>
                <a:path w="50" h="50">
                  <a:moveTo>
                    <a:pt x="41" y="41"/>
                  </a:moveTo>
                  <a:cubicBezTo>
                    <a:pt x="50" y="32"/>
                    <a:pt x="50" y="18"/>
                    <a:pt x="41" y="9"/>
                  </a:cubicBezTo>
                  <a:cubicBezTo>
                    <a:pt x="33" y="0"/>
                    <a:pt x="18" y="0"/>
                    <a:pt x="9" y="9"/>
                  </a:cubicBezTo>
                  <a:cubicBezTo>
                    <a:pt x="1" y="17"/>
                    <a:pt x="0" y="32"/>
                    <a:pt x="9" y="41"/>
                  </a:cubicBezTo>
                  <a:cubicBezTo>
                    <a:pt x="18" y="49"/>
                    <a:pt x="32" y="50"/>
                    <a:pt x="41" y="4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0" name="Freeform 31"/>
            <p:cNvSpPr>
              <a:spLocks/>
            </p:cNvSpPr>
            <p:nvPr userDrawn="1"/>
          </p:nvSpPr>
          <p:spPr bwMode="auto">
            <a:xfrm>
              <a:off x="4157663" y="4689475"/>
              <a:ext cx="111125" cy="111125"/>
            </a:xfrm>
            <a:custGeom>
              <a:avLst/>
              <a:gdLst>
                <a:gd name="T0" fmla="*/ 3 w 50"/>
                <a:gd name="T1" fmla="*/ 19 h 50"/>
                <a:gd name="T2" fmla="*/ 19 w 50"/>
                <a:gd name="T3" fmla="*/ 47 h 50"/>
                <a:gd name="T4" fmla="*/ 47 w 50"/>
                <a:gd name="T5" fmla="*/ 31 h 50"/>
                <a:gd name="T6" fmla="*/ 31 w 50"/>
                <a:gd name="T7" fmla="*/ 3 h 50"/>
                <a:gd name="T8" fmla="*/ 3 w 50"/>
                <a:gd name="T9" fmla="*/ 19 h 50"/>
              </a:gdLst>
              <a:ahLst/>
              <a:cxnLst>
                <a:cxn ang="0">
                  <a:pos x="T0" y="T1"/>
                </a:cxn>
                <a:cxn ang="0">
                  <a:pos x="T2" y="T3"/>
                </a:cxn>
                <a:cxn ang="0">
                  <a:pos x="T4" y="T5"/>
                </a:cxn>
                <a:cxn ang="0">
                  <a:pos x="T6" y="T7"/>
                </a:cxn>
                <a:cxn ang="0">
                  <a:pos x="T8" y="T9"/>
                </a:cxn>
              </a:cxnLst>
              <a:rect l="0" t="0" r="r" b="b"/>
              <a:pathLst>
                <a:path w="50" h="50">
                  <a:moveTo>
                    <a:pt x="3" y="19"/>
                  </a:moveTo>
                  <a:cubicBezTo>
                    <a:pt x="0" y="31"/>
                    <a:pt x="7" y="44"/>
                    <a:pt x="19" y="47"/>
                  </a:cubicBezTo>
                  <a:cubicBezTo>
                    <a:pt x="31" y="50"/>
                    <a:pt x="44" y="43"/>
                    <a:pt x="47" y="31"/>
                  </a:cubicBezTo>
                  <a:cubicBezTo>
                    <a:pt x="50" y="19"/>
                    <a:pt x="43" y="7"/>
                    <a:pt x="31" y="3"/>
                  </a:cubicBezTo>
                  <a:cubicBezTo>
                    <a:pt x="19" y="0"/>
                    <a:pt x="7" y="7"/>
                    <a:pt x="3" y="1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1" name="Freeform 32"/>
            <p:cNvSpPr>
              <a:spLocks/>
            </p:cNvSpPr>
            <p:nvPr userDrawn="1"/>
          </p:nvSpPr>
          <p:spPr bwMode="auto">
            <a:xfrm>
              <a:off x="4875213" y="2024062"/>
              <a:ext cx="111125" cy="111125"/>
            </a:xfrm>
            <a:custGeom>
              <a:avLst/>
              <a:gdLst>
                <a:gd name="T0" fmla="*/ 47 w 50"/>
                <a:gd name="T1" fmla="*/ 31 h 50"/>
                <a:gd name="T2" fmla="*/ 31 w 50"/>
                <a:gd name="T3" fmla="*/ 3 h 50"/>
                <a:gd name="T4" fmla="*/ 3 w 50"/>
                <a:gd name="T5" fmla="*/ 19 h 50"/>
                <a:gd name="T6" fmla="*/ 19 w 50"/>
                <a:gd name="T7" fmla="*/ 47 h 50"/>
                <a:gd name="T8" fmla="*/ 47 w 50"/>
                <a:gd name="T9" fmla="*/ 31 h 50"/>
              </a:gdLst>
              <a:ahLst/>
              <a:cxnLst>
                <a:cxn ang="0">
                  <a:pos x="T0" y="T1"/>
                </a:cxn>
                <a:cxn ang="0">
                  <a:pos x="T2" y="T3"/>
                </a:cxn>
                <a:cxn ang="0">
                  <a:pos x="T4" y="T5"/>
                </a:cxn>
                <a:cxn ang="0">
                  <a:pos x="T6" y="T7"/>
                </a:cxn>
                <a:cxn ang="0">
                  <a:pos x="T8" y="T9"/>
                </a:cxn>
              </a:cxnLst>
              <a:rect l="0" t="0" r="r" b="b"/>
              <a:pathLst>
                <a:path w="50" h="50">
                  <a:moveTo>
                    <a:pt x="47" y="31"/>
                  </a:moveTo>
                  <a:cubicBezTo>
                    <a:pt x="50" y="19"/>
                    <a:pt x="43" y="6"/>
                    <a:pt x="31" y="3"/>
                  </a:cubicBezTo>
                  <a:cubicBezTo>
                    <a:pt x="19" y="0"/>
                    <a:pt x="6" y="7"/>
                    <a:pt x="3" y="19"/>
                  </a:cubicBezTo>
                  <a:cubicBezTo>
                    <a:pt x="0" y="31"/>
                    <a:pt x="7" y="43"/>
                    <a:pt x="19" y="47"/>
                  </a:cubicBezTo>
                  <a:cubicBezTo>
                    <a:pt x="31" y="50"/>
                    <a:pt x="43" y="43"/>
                    <a:pt x="47" y="3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94" name="Text Placeholder 5"/>
          <p:cNvSpPr>
            <a:spLocks noGrp="1"/>
          </p:cNvSpPr>
          <p:nvPr>
            <p:ph type="body" sz="quarter" idx="11"/>
          </p:nvPr>
        </p:nvSpPr>
        <p:spPr>
          <a:xfrm>
            <a:off x="845535" y="3894522"/>
            <a:ext cx="2077972"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97" name="Text Placeholder 5"/>
          <p:cNvSpPr>
            <a:spLocks noGrp="1"/>
          </p:cNvSpPr>
          <p:nvPr>
            <p:ph type="body" sz="quarter" idx="14"/>
          </p:nvPr>
        </p:nvSpPr>
        <p:spPr>
          <a:xfrm>
            <a:off x="844988" y="4279844"/>
            <a:ext cx="2077972" cy="1568843"/>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98" name="Text Placeholder 5"/>
          <p:cNvSpPr>
            <a:spLocks noGrp="1"/>
          </p:cNvSpPr>
          <p:nvPr>
            <p:ph type="body" sz="quarter" idx="15"/>
          </p:nvPr>
        </p:nvSpPr>
        <p:spPr>
          <a:xfrm>
            <a:off x="3558350" y="3882656"/>
            <a:ext cx="2077972"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99" name="Text Placeholder 5"/>
          <p:cNvSpPr>
            <a:spLocks noGrp="1"/>
          </p:cNvSpPr>
          <p:nvPr>
            <p:ph type="body" sz="quarter" idx="16"/>
          </p:nvPr>
        </p:nvSpPr>
        <p:spPr>
          <a:xfrm>
            <a:off x="3557802" y="4267978"/>
            <a:ext cx="2077972" cy="1568843"/>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00" name="Text Placeholder 5"/>
          <p:cNvSpPr>
            <a:spLocks noGrp="1"/>
          </p:cNvSpPr>
          <p:nvPr>
            <p:ph type="body" sz="quarter" idx="17"/>
          </p:nvPr>
        </p:nvSpPr>
        <p:spPr>
          <a:xfrm>
            <a:off x="6273057" y="3855522"/>
            <a:ext cx="2077972" cy="406048"/>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
        <p:nvSpPr>
          <p:cNvPr id="101" name="Text Placeholder 5"/>
          <p:cNvSpPr>
            <a:spLocks noGrp="1"/>
          </p:cNvSpPr>
          <p:nvPr>
            <p:ph type="body" sz="quarter" idx="18"/>
          </p:nvPr>
        </p:nvSpPr>
        <p:spPr>
          <a:xfrm>
            <a:off x="6272511" y="4240844"/>
            <a:ext cx="2077972" cy="1568843"/>
          </a:xfrm>
          <a:prstGeom prst="rect">
            <a:avLst/>
          </a:prstGeom>
        </p:spPr>
        <p:txBody>
          <a:bodyPr/>
          <a:lstStyle>
            <a:lvl1pPr marL="0" indent="0" algn="l">
              <a:lnSpc>
                <a:spcPct val="100000"/>
              </a:lnSpc>
              <a:spcBef>
                <a:spcPts val="0"/>
              </a:spcBef>
              <a:buNone/>
              <a:defRPr sz="1500">
                <a:solidFill>
                  <a:srgbClr val="1C344D"/>
                </a:solidFill>
                <a:latin typeface="Gill Sans MT" panose="020B0502020104020203" pitchFamily="34" charset="0"/>
              </a:defRPr>
            </a:lvl1pPr>
          </a:lstStyle>
          <a:p>
            <a:pPr lvl="0"/>
            <a:r>
              <a:rPr lang="en-US" dirty="0"/>
              <a:t>Edit Master text styles</a:t>
            </a:r>
          </a:p>
        </p:txBody>
      </p:sp>
      <p:sp>
        <p:nvSpPr>
          <p:cNvPr id="102" name="Text Placeholder 3"/>
          <p:cNvSpPr>
            <a:spLocks noGrp="1"/>
          </p:cNvSpPr>
          <p:nvPr>
            <p:ph type="body" sz="quarter" idx="10"/>
          </p:nvPr>
        </p:nvSpPr>
        <p:spPr>
          <a:xfrm>
            <a:off x="347731" y="395397"/>
            <a:ext cx="5647523" cy="69926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28894647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grpSp>
        <p:nvGrpSpPr>
          <p:cNvPr id="3" name="Group 2"/>
          <p:cNvGrpSpPr/>
          <p:nvPr userDrawn="1"/>
        </p:nvGrpSpPr>
        <p:grpSpPr>
          <a:xfrm>
            <a:off x="626590" y="1706118"/>
            <a:ext cx="3031008" cy="3018279"/>
            <a:chOff x="3060700" y="1908175"/>
            <a:chExt cx="3024188" cy="3011488"/>
          </a:xfrm>
        </p:grpSpPr>
        <p:sp>
          <p:nvSpPr>
            <p:cNvPr id="4" name="Oval 6"/>
            <p:cNvSpPr>
              <a:spLocks noChangeArrowheads="1"/>
            </p:cNvSpPr>
            <p:nvPr userDrawn="1"/>
          </p:nvSpPr>
          <p:spPr bwMode="auto">
            <a:xfrm>
              <a:off x="3060700" y="1908175"/>
              <a:ext cx="3024188" cy="3011488"/>
            </a:xfrm>
            <a:prstGeom prst="ellipse">
              <a:avLst/>
            </a:prstGeom>
            <a:solidFill>
              <a:srgbClr val="FFFFFF"/>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dirty="0"/>
            </a:p>
          </p:txBody>
        </p:sp>
        <p:sp>
          <p:nvSpPr>
            <p:cNvPr id="7" name="Freeform 9"/>
            <p:cNvSpPr>
              <a:spLocks/>
            </p:cNvSpPr>
            <p:nvPr userDrawn="1"/>
          </p:nvSpPr>
          <p:spPr bwMode="auto">
            <a:xfrm>
              <a:off x="4521200" y="1981200"/>
              <a:ext cx="101600" cy="100013"/>
            </a:xfrm>
            <a:custGeom>
              <a:avLst/>
              <a:gdLst>
                <a:gd name="T0" fmla="*/ 46 w 46"/>
                <a:gd name="T1" fmla="*/ 23 h 45"/>
                <a:gd name="T2" fmla="*/ 23 w 46"/>
                <a:gd name="T3" fmla="*/ 0 h 45"/>
                <a:gd name="T4" fmla="*/ 0 w 46"/>
                <a:gd name="T5" fmla="*/ 22 h 45"/>
                <a:gd name="T6" fmla="*/ 23 w 46"/>
                <a:gd name="T7" fmla="*/ 45 h 45"/>
                <a:gd name="T8" fmla="*/ 46 w 46"/>
                <a:gd name="T9" fmla="*/ 23 h 45"/>
              </a:gdLst>
              <a:ahLst/>
              <a:cxnLst>
                <a:cxn ang="0">
                  <a:pos x="T0" y="T1"/>
                </a:cxn>
                <a:cxn ang="0">
                  <a:pos x="T2" y="T3"/>
                </a:cxn>
                <a:cxn ang="0">
                  <a:pos x="T4" y="T5"/>
                </a:cxn>
                <a:cxn ang="0">
                  <a:pos x="T6" y="T7"/>
                </a:cxn>
                <a:cxn ang="0">
                  <a:pos x="T8" y="T9"/>
                </a:cxn>
              </a:cxnLst>
              <a:rect l="0" t="0" r="r" b="b"/>
              <a:pathLst>
                <a:path w="46" h="45">
                  <a:moveTo>
                    <a:pt x="46" y="23"/>
                  </a:moveTo>
                  <a:cubicBezTo>
                    <a:pt x="46" y="10"/>
                    <a:pt x="36" y="0"/>
                    <a:pt x="23" y="0"/>
                  </a:cubicBezTo>
                  <a:cubicBezTo>
                    <a:pt x="11" y="0"/>
                    <a:pt x="0" y="10"/>
                    <a:pt x="0" y="22"/>
                  </a:cubicBezTo>
                  <a:cubicBezTo>
                    <a:pt x="0" y="35"/>
                    <a:pt x="10" y="45"/>
                    <a:pt x="23" y="45"/>
                  </a:cubicBezTo>
                  <a:cubicBezTo>
                    <a:pt x="35" y="45"/>
                    <a:pt x="46" y="35"/>
                    <a:pt x="46" y="23"/>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8" name="Freeform 10"/>
            <p:cNvSpPr>
              <a:spLocks/>
            </p:cNvSpPr>
            <p:nvPr userDrawn="1"/>
          </p:nvSpPr>
          <p:spPr bwMode="auto">
            <a:xfrm>
              <a:off x="4521200" y="4743450"/>
              <a:ext cx="101600" cy="100013"/>
            </a:xfrm>
            <a:custGeom>
              <a:avLst/>
              <a:gdLst>
                <a:gd name="T0" fmla="*/ 0 w 46"/>
                <a:gd name="T1" fmla="*/ 22 h 45"/>
                <a:gd name="T2" fmla="*/ 23 w 46"/>
                <a:gd name="T3" fmla="*/ 45 h 45"/>
                <a:gd name="T4" fmla="*/ 46 w 46"/>
                <a:gd name="T5" fmla="*/ 23 h 45"/>
                <a:gd name="T6" fmla="*/ 23 w 46"/>
                <a:gd name="T7" fmla="*/ 0 h 45"/>
                <a:gd name="T8" fmla="*/ 0 w 46"/>
                <a:gd name="T9" fmla="*/ 22 h 45"/>
              </a:gdLst>
              <a:ahLst/>
              <a:cxnLst>
                <a:cxn ang="0">
                  <a:pos x="T0" y="T1"/>
                </a:cxn>
                <a:cxn ang="0">
                  <a:pos x="T2" y="T3"/>
                </a:cxn>
                <a:cxn ang="0">
                  <a:pos x="T4" y="T5"/>
                </a:cxn>
                <a:cxn ang="0">
                  <a:pos x="T6" y="T7"/>
                </a:cxn>
                <a:cxn ang="0">
                  <a:pos x="T8" y="T9"/>
                </a:cxn>
              </a:cxnLst>
              <a:rect l="0" t="0" r="r" b="b"/>
              <a:pathLst>
                <a:path w="46" h="45">
                  <a:moveTo>
                    <a:pt x="0" y="22"/>
                  </a:moveTo>
                  <a:cubicBezTo>
                    <a:pt x="0" y="35"/>
                    <a:pt x="10" y="45"/>
                    <a:pt x="23" y="45"/>
                  </a:cubicBezTo>
                  <a:cubicBezTo>
                    <a:pt x="35" y="45"/>
                    <a:pt x="46" y="35"/>
                    <a:pt x="46" y="23"/>
                  </a:cubicBezTo>
                  <a:cubicBezTo>
                    <a:pt x="46" y="10"/>
                    <a:pt x="36" y="0"/>
                    <a:pt x="23" y="0"/>
                  </a:cubicBezTo>
                  <a:cubicBezTo>
                    <a:pt x="11" y="0"/>
                    <a:pt x="0" y="10"/>
                    <a:pt x="0" y="22"/>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9" name="Freeform 11"/>
            <p:cNvSpPr>
              <a:spLocks/>
            </p:cNvSpPr>
            <p:nvPr userDrawn="1"/>
          </p:nvSpPr>
          <p:spPr bwMode="auto">
            <a:xfrm>
              <a:off x="3819525" y="2159000"/>
              <a:ext cx="115888" cy="115888"/>
            </a:xfrm>
            <a:custGeom>
              <a:avLst/>
              <a:gdLst>
                <a:gd name="T0" fmla="*/ 46 w 52"/>
                <a:gd name="T1" fmla="*/ 15 h 52"/>
                <a:gd name="T2" fmla="*/ 15 w 52"/>
                <a:gd name="T3" fmla="*/ 6 h 52"/>
                <a:gd name="T4" fmla="*/ 7 w 52"/>
                <a:gd name="T5" fmla="*/ 37 h 52"/>
                <a:gd name="T6" fmla="*/ 37 w 52"/>
                <a:gd name="T7" fmla="*/ 46 h 52"/>
                <a:gd name="T8" fmla="*/ 46 w 52"/>
                <a:gd name="T9" fmla="*/ 15 h 52"/>
              </a:gdLst>
              <a:ahLst/>
              <a:cxnLst>
                <a:cxn ang="0">
                  <a:pos x="T0" y="T1"/>
                </a:cxn>
                <a:cxn ang="0">
                  <a:pos x="T2" y="T3"/>
                </a:cxn>
                <a:cxn ang="0">
                  <a:pos x="T4" y="T5"/>
                </a:cxn>
                <a:cxn ang="0">
                  <a:pos x="T6" y="T7"/>
                </a:cxn>
                <a:cxn ang="0">
                  <a:pos x="T8" y="T9"/>
                </a:cxn>
              </a:cxnLst>
              <a:rect l="0" t="0" r="r" b="b"/>
              <a:pathLst>
                <a:path w="52" h="52">
                  <a:moveTo>
                    <a:pt x="46" y="15"/>
                  </a:moveTo>
                  <a:cubicBezTo>
                    <a:pt x="40" y="4"/>
                    <a:pt x="26" y="0"/>
                    <a:pt x="15" y="6"/>
                  </a:cubicBezTo>
                  <a:cubicBezTo>
                    <a:pt x="4" y="12"/>
                    <a:pt x="0" y="26"/>
                    <a:pt x="7" y="37"/>
                  </a:cubicBezTo>
                  <a:cubicBezTo>
                    <a:pt x="13" y="48"/>
                    <a:pt x="27" y="52"/>
                    <a:pt x="37" y="46"/>
                  </a:cubicBezTo>
                  <a:cubicBezTo>
                    <a:pt x="48" y="39"/>
                    <a:pt x="52" y="26"/>
                    <a:pt x="46" y="15"/>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0" name="Freeform 12"/>
            <p:cNvSpPr>
              <a:spLocks/>
            </p:cNvSpPr>
            <p:nvPr userDrawn="1"/>
          </p:nvSpPr>
          <p:spPr bwMode="auto">
            <a:xfrm>
              <a:off x="5208588" y="4549775"/>
              <a:ext cx="115888" cy="115888"/>
            </a:xfrm>
            <a:custGeom>
              <a:avLst/>
              <a:gdLst>
                <a:gd name="T0" fmla="*/ 6 w 52"/>
                <a:gd name="T1" fmla="*/ 37 h 52"/>
                <a:gd name="T2" fmla="*/ 37 w 52"/>
                <a:gd name="T3" fmla="*/ 46 h 52"/>
                <a:gd name="T4" fmla="*/ 45 w 52"/>
                <a:gd name="T5" fmla="*/ 15 h 52"/>
                <a:gd name="T6" fmla="*/ 15 w 52"/>
                <a:gd name="T7" fmla="*/ 6 h 52"/>
                <a:gd name="T8" fmla="*/ 6 w 52"/>
                <a:gd name="T9" fmla="*/ 37 h 52"/>
              </a:gdLst>
              <a:ahLst/>
              <a:cxnLst>
                <a:cxn ang="0">
                  <a:pos x="T0" y="T1"/>
                </a:cxn>
                <a:cxn ang="0">
                  <a:pos x="T2" y="T3"/>
                </a:cxn>
                <a:cxn ang="0">
                  <a:pos x="T4" y="T5"/>
                </a:cxn>
                <a:cxn ang="0">
                  <a:pos x="T6" y="T7"/>
                </a:cxn>
                <a:cxn ang="0">
                  <a:pos x="T8" y="T9"/>
                </a:cxn>
              </a:cxnLst>
              <a:rect l="0" t="0" r="r" b="b"/>
              <a:pathLst>
                <a:path w="52" h="52">
                  <a:moveTo>
                    <a:pt x="6" y="37"/>
                  </a:moveTo>
                  <a:cubicBezTo>
                    <a:pt x="12" y="48"/>
                    <a:pt x="26" y="52"/>
                    <a:pt x="37" y="46"/>
                  </a:cubicBezTo>
                  <a:cubicBezTo>
                    <a:pt x="48" y="40"/>
                    <a:pt x="52" y="26"/>
                    <a:pt x="45" y="15"/>
                  </a:cubicBezTo>
                  <a:cubicBezTo>
                    <a:pt x="39" y="4"/>
                    <a:pt x="25" y="0"/>
                    <a:pt x="15" y="6"/>
                  </a:cubicBezTo>
                  <a:cubicBezTo>
                    <a:pt x="4" y="13"/>
                    <a:pt x="0" y="26"/>
                    <a:pt x="6" y="37"/>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1" name="Freeform 13"/>
            <p:cNvSpPr>
              <a:spLocks/>
            </p:cNvSpPr>
            <p:nvPr userDrawn="1"/>
          </p:nvSpPr>
          <p:spPr bwMode="auto">
            <a:xfrm>
              <a:off x="3313113" y="2665412"/>
              <a:ext cx="115888" cy="114300"/>
            </a:xfrm>
            <a:custGeom>
              <a:avLst/>
              <a:gdLst>
                <a:gd name="T0" fmla="*/ 37 w 52"/>
                <a:gd name="T1" fmla="*/ 6 h 51"/>
                <a:gd name="T2" fmla="*/ 6 w 52"/>
                <a:gd name="T3" fmla="*/ 14 h 51"/>
                <a:gd name="T4" fmla="*/ 14 w 52"/>
                <a:gd name="T5" fmla="*/ 45 h 51"/>
                <a:gd name="T6" fmla="*/ 45 w 52"/>
                <a:gd name="T7" fmla="*/ 37 h 51"/>
                <a:gd name="T8" fmla="*/ 37 w 52"/>
                <a:gd name="T9" fmla="*/ 6 h 51"/>
              </a:gdLst>
              <a:ahLst/>
              <a:cxnLst>
                <a:cxn ang="0">
                  <a:pos x="T0" y="T1"/>
                </a:cxn>
                <a:cxn ang="0">
                  <a:pos x="T2" y="T3"/>
                </a:cxn>
                <a:cxn ang="0">
                  <a:pos x="T4" y="T5"/>
                </a:cxn>
                <a:cxn ang="0">
                  <a:pos x="T6" y="T7"/>
                </a:cxn>
                <a:cxn ang="0">
                  <a:pos x="T8" y="T9"/>
                </a:cxn>
              </a:cxnLst>
              <a:rect l="0" t="0" r="r" b="b"/>
              <a:pathLst>
                <a:path w="52" h="51">
                  <a:moveTo>
                    <a:pt x="37" y="6"/>
                  </a:moveTo>
                  <a:cubicBezTo>
                    <a:pt x="27" y="0"/>
                    <a:pt x="13" y="3"/>
                    <a:pt x="6" y="14"/>
                  </a:cubicBezTo>
                  <a:cubicBezTo>
                    <a:pt x="0" y="25"/>
                    <a:pt x="4" y="38"/>
                    <a:pt x="14" y="45"/>
                  </a:cubicBezTo>
                  <a:cubicBezTo>
                    <a:pt x="25" y="51"/>
                    <a:pt x="39" y="48"/>
                    <a:pt x="45" y="37"/>
                  </a:cubicBezTo>
                  <a:cubicBezTo>
                    <a:pt x="52" y="26"/>
                    <a:pt x="48" y="12"/>
                    <a:pt x="37" y="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2" name="Freeform 14"/>
            <p:cNvSpPr>
              <a:spLocks/>
            </p:cNvSpPr>
            <p:nvPr userDrawn="1"/>
          </p:nvSpPr>
          <p:spPr bwMode="auto">
            <a:xfrm>
              <a:off x="5715000" y="4044950"/>
              <a:ext cx="115888" cy="114300"/>
            </a:xfrm>
            <a:custGeom>
              <a:avLst/>
              <a:gdLst>
                <a:gd name="T0" fmla="*/ 15 w 52"/>
                <a:gd name="T1" fmla="*/ 45 h 51"/>
                <a:gd name="T2" fmla="*/ 46 w 52"/>
                <a:gd name="T3" fmla="*/ 37 h 51"/>
                <a:gd name="T4" fmla="*/ 38 w 52"/>
                <a:gd name="T5" fmla="*/ 6 h 51"/>
                <a:gd name="T6" fmla="*/ 7 w 52"/>
                <a:gd name="T7" fmla="*/ 14 h 51"/>
                <a:gd name="T8" fmla="*/ 15 w 52"/>
                <a:gd name="T9" fmla="*/ 45 h 51"/>
              </a:gdLst>
              <a:ahLst/>
              <a:cxnLst>
                <a:cxn ang="0">
                  <a:pos x="T0" y="T1"/>
                </a:cxn>
                <a:cxn ang="0">
                  <a:pos x="T2" y="T3"/>
                </a:cxn>
                <a:cxn ang="0">
                  <a:pos x="T4" y="T5"/>
                </a:cxn>
                <a:cxn ang="0">
                  <a:pos x="T6" y="T7"/>
                </a:cxn>
                <a:cxn ang="0">
                  <a:pos x="T8" y="T9"/>
                </a:cxn>
              </a:cxnLst>
              <a:rect l="0" t="0" r="r" b="b"/>
              <a:pathLst>
                <a:path w="52" h="51">
                  <a:moveTo>
                    <a:pt x="15" y="45"/>
                  </a:moveTo>
                  <a:cubicBezTo>
                    <a:pt x="25" y="51"/>
                    <a:pt x="39" y="48"/>
                    <a:pt x="46" y="37"/>
                  </a:cubicBezTo>
                  <a:cubicBezTo>
                    <a:pt x="52" y="26"/>
                    <a:pt x="48" y="13"/>
                    <a:pt x="38" y="6"/>
                  </a:cubicBezTo>
                  <a:cubicBezTo>
                    <a:pt x="27" y="0"/>
                    <a:pt x="13" y="3"/>
                    <a:pt x="7" y="14"/>
                  </a:cubicBezTo>
                  <a:cubicBezTo>
                    <a:pt x="0" y="25"/>
                    <a:pt x="4" y="39"/>
                    <a:pt x="15" y="45"/>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3" name="Freeform 15"/>
            <p:cNvSpPr>
              <a:spLocks/>
            </p:cNvSpPr>
            <p:nvPr userDrawn="1"/>
          </p:nvSpPr>
          <p:spPr bwMode="auto">
            <a:xfrm>
              <a:off x="3135313" y="3360737"/>
              <a:ext cx="100013" cy="103188"/>
            </a:xfrm>
            <a:custGeom>
              <a:avLst/>
              <a:gdLst>
                <a:gd name="T0" fmla="*/ 23 w 45"/>
                <a:gd name="T1" fmla="*/ 0 h 46"/>
                <a:gd name="T2" fmla="*/ 0 w 45"/>
                <a:gd name="T3" fmla="*/ 23 h 46"/>
                <a:gd name="T4" fmla="*/ 22 w 45"/>
                <a:gd name="T5" fmla="*/ 46 h 46"/>
                <a:gd name="T6" fmla="*/ 45 w 45"/>
                <a:gd name="T7" fmla="*/ 23 h 46"/>
                <a:gd name="T8" fmla="*/ 23 w 45"/>
                <a:gd name="T9" fmla="*/ 0 h 46"/>
              </a:gdLst>
              <a:ahLst/>
              <a:cxnLst>
                <a:cxn ang="0">
                  <a:pos x="T0" y="T1"/>
                </a:cxn>
                <a:cxn ang="0">
                  <a:pos x="T2" y="T3"/>
                </a:cxn>
                <a:cxn ang="0">
                  <a:pos x="T4" y="T5"/>
                </a:cxn>
                <a:cxn ang="0">
                  <a:pos x="T6" y="T7"/>
                </a:cxn>
                <a:cxn ang="0">
                  <a:pos x="T8" y="T9"/>
                </a:cxn>
              </a:cxnLst>
              <a:rect l="0" t="0" r="r" b="b"/>
              <a:pathLst>
                <a:path w="45" h="46">
                  <a:moveTo>
                    <a:pt x="23" y="0"/>
                  </a:moveTo>
                  <a:cubicBezTo>
                    <a:pt x="10" y="0"/>
                    <a:pt x="0" y="10"/>
                    <a:pt x="0" y="23"/>
                  </a:cubicBezTo>
                  <a:cubicBezTo>
                    <a:pt x="0" y="35"/>
                    <a:pt x="10" y="46"/>
                    <a:pt x="22" y="46"/>
                  </a:cubicBezTo>
                  <a:cubicBezTo>
                    <a:pt x="35" y="46"/>
                    <a:pt x="45" y="36"/>
                    <a:pt x="45" y="23"/>
                  </a:cubicBezTo>
                  <a:cubicBezTo>
                    <a:pt x="45" y="11"/>
                    <a:pt x="35" y="0"/>
                    <a:pt x="23" y="0"/>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4" name="Freeform 16"/>
            <p:cNvSpPr>
              <a:spLocks/>
            </p:cNvSpPr>
            <p:nvPr userDrawn="1"/>
          </p:nvSpPr>
          <p:spPr bwMode="auto">
            <a:xfrm>
              <a:off x="5908675" y="3360737"/>
              <a:ext cx="100013" cy="103188"/>
            </a:xfrm>
            <a:custGeom>
              <a:avLst/>
              <a:gdLst>
                <a:gd name="T0" fmla="*/ 22 w 45"/>
                <a:gd name="T1" fmla="*/ 46 h 46"/>
                <a:gd name="T2" fmla="*/ 45 w 45"/>
                <a:gd name="T3" fmla="*/ 23 h 46"/>
                <a:gd name="T4" fmla="*/ 23 w 45"/>
                <a:gd name="T5" fmla="*/ 0 h 46"/>
                <a:gd name="T6" fmla="*/ 0 w 45"/>
                <a:gd name="T7" fmla="*/ 23 h 46"/>
                <a:gd name="T8" fmla="*/ 22 w 45"/>
                <a:gd name="T9" fmla="*/ 46 h 46"/>
              </a:gdLst>
              <a:ahLst/>
              <a:cxnLst>
                <a:cxn ang="0">
                  <a:pos x="T0" y="T1"/>
                </a:cxn>
                <a:cxn ang="0">
                  <a:pos x="T2" y="T3"/>
                </a:cxn>
                <a:cxn ang="0">
                  <a:pos x="T4" y="T5"/>
                </a:cxn>
                <a:cxn ang="0">
                  <a:pos x="T6" y="T7"/>
                </a:cxn>
                <a:cxn ang="0">
                  <a:pos x="T8" y="T9"/>
                </a:cxn>
              </a:cxnLst>
              <a:rect l="0" t="0" r="r" b="b"/>
              <a:pathLst>
                <a:path w="45" h="46">
                  <a:moveTo>
                    <a:pt x="22" y="46"/>
                  </a:moveTo>
                  <a:cubicBezTo>
                    <a:pt x="35" y="46"/>
                    <a:pt x="45" y="36"/>
                    <a:pt x="45" y="23"/>
                  </a:cubicBezTo>
                  <a:cubicBezTo>
                    <a:pt x="45" y="11"/>
                    <a:pt x="35" y="0"/>
                    <a:pt x="23" y="0"/>
                  </a:cubicBezTo>
                  <a:cubicBezTo>
                    <a:pt x="10" y="0"/>
                    <a:pt x="0" y="10"/>
                    <a:pt x="0" y="23"/>
                  </a:cubicBezTo>
                  <a:cubicBezTo>
                    <a:pt x="0" y="35"/>
                    <a:pt x="10" y="46"/>
                    <a:pt x="22" y="4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5" name="Freeform 17"/>
            <p:cNvSpPr>
              <a:spLocks/>
            </p:cNvSpPr>
            <p:nvPr userDrawn="1"/>
          </p:nvSpPr>
          <p:spPr bwMode="auto">
            <a:xfrm>
              <a:off x="3313113" y="4044950"/>
              <a:ext cx="115888" cy="115888"/>
            </a:xfrm>
            <a:custGeom>
              <a:avLst/>
              <a:gdLst>
                <a:gd name="T0" fmla="*/ 15 w 52"/>
                <a:gd name="T1" fmla="*/ 6 h 52"/>
                <a:gd name="T2" fmla="*/ 6 w 52"/>
                <a:gd name="T3" fmla="*/ 37 h 52"/>
                <a:gd name="T4" fmla="*/ 37 w 52"/>
                <a:gd name="T5" fmla="*/ 45 h 52"/>
                <a:gd name="T6" fmla="*/ 46 w 52"/>
                <a:gd name="T7" fmla="*/ 15 h 52"/>
                <a:gd name="T8" fmla="*/ 15 w 52"/>
                <a:gd name="T9" fmla="*/ 6 h 52"/>
              </a:gdLst>
              <a:ahLst/>
              <a:cxnLst>
                <a:cxn ang="0">
                  <a:pos x="T0" y="T1"/>
                </a:cxn>
                <a:cxn ang="0">
                  <a:pos x="T2" y="T3"/>
                </a:cxn>
                <a:cxn ang="0">
                  <a:pos x="T4" y="T5"/>
                </a:cxn>
                <a:cxn ang="0">
                  <a:pos x="T6" y="T7"/>
                </a:cxn>
                <a:cxn ang="0">
                  <a:pos x="T8" y="T9"/>
                </a:cxn>
              </a:cxnLst>
              <a:rect l="0" t="0" r="r" b="b"/>
              <a:pathLst>
                <a:path w="52" h="52">
                  <a:moveTo>
                    <a:pt x="15" y="6"/>
                  </a:moveTo>
                  <a:cubicBezTo>
                    <a:pt x="4" y="12"/>
                    <a:pt x="0" y="26"/>
                    <a:pt x="6" y="37"/>
                  </a:cubicBezTo>
                  <a:cubicBezTo>
                    <a:pt x="12" y="48"/>
                    <a:pt x="26" y="52"/>
                    <a:pt x="37" y="45"/>
                  </a:cubicBezTo>
                  <a:cubicBezTo>
                    <a:pt x="48" y="39"/>
                    <a:pt x="52" y="25"/>
                    <a:pt x="46" y="15"/>
                  </a:cubicBezTo>
                  <a:cubicBezTo>
                    <a:pt x="39" y="4"/>
                    <a:pt x="26" y="0"/>
                    <a:pt x="15" y="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6" name="Freeform 18"/>
            <p:cNvSpPr>
              <a:spLocks/>
            </p:cNvSpPr>
            <p:nvPr userDrawn="1"/>
          </p:nvSpPr>
          <p:spPr bwMode="auto">
            <a:xfrm>
              <a:off x="5715000" y="2663825"/>
              <a:ext cx="115888" cy="115888"/>
            </a:xfrm>
            <a:custGeom>
              <a:avLst/>
              <a:gdLst>
                <a:gd name="T0" fmla="*/ 37 w 52"/>
                <a:gd name="T1" fmla="*/ 46 h 52"/>
                <a:gd name="T2" fmla="*/ 46 w 52"/>
                <a:gd name="T3" fmla="*/ 15 h 52"/>
                <a:gd name="T4" fmla="*/ 15 w 52"/>
                <a:gd name="T5" fmla="*/ 7 h 52"/>
                <a:gd name="T6" fmla="*/ 6 w 52"/>
                <a:gd name="T7" fmla="*/ 37 h 52"/>
                <a:gd name="T8" fmla="*/ 37 w 52"/>
                <a:gd name="T9" fmla="*/ 46 h 52"/>
              </a:gdLst>
              <a:ahLst/>
              <a:cxnLst>
                <a:cxn ang="0">
                  <a:pos x="T0" y="T1"/>
                </a:cxn>
                <a:cxn ang="0">
                  <a:pos x="T2" y="T3"/>
                </a:cxn>
                <a:cxn ang="0">
                  <a:pos x="T4" y="T5"/>
                </a:cxn>
                <a:cxn ang="0">
                  <a:pos x="T6" y="T7"/>
                </a:cxn>
                <a:cxn ang="0">
                  <a:pos x="T8" y="T9"/>
                </a:cxn>
              </a:cxnLst>
              <a:rect l="0" t="0" r="r" b="b"/>
              <a:pathLst>
                <a:path w="52" h="52">
                  <a:moveTo>
                    <a:pt x="37" y="46"/>
                  </a:moveTo>
                  <a:cubicBezTo>
                    <a:pt x="48" y="40"/>
                    <a:pt x="52" y="26"/>
                    <a:pt x="46" y="15"/>
                  </a:cubicBezTo>
                  <a:cubicBezTo>
                    <a:pt x="40" y="4"/>
                    <a:pt x="26" y="0"/>
                    <a:pt x="15" y="7"/>
                  </a:cubicBezTo>
                  <a:cubicBezTo>
                    <a:pt x="4" y="13"/>
                    <a:pt x="0" y="27"/>
                    <a:pt x="6" y="37"/>
                  </a:cubicBezTo>
                  <a:cubicBezTo>
                    <a:pt x="13" y="48"/>
                    <a:pt x="26" y="52"/>
                    <a:pt x="37" y="46"/>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7" name="Freeform 19"/>
            <p:cNvSpPr>
              <a:spLocks/>
            </p:cNvSpPr>
            <p:nvPr userDrawn="1"/>
          </p:nvSpPr>
          <p:spPr bwMode="auto">
            <a:xfrm>
              <a:off x="3822700" y="4549775"/>
              <a:ext cx="112713" cy="115888"/>
            </a:xfrm>
            <a:custGeom>
              <a:avLst/>
              <a:gdLst>
                <a:gd name="T0" fmla="*/ 6 w 51"/>
                <a:gd name="T1" fmla="*/ 15 h 52"/>
                <a:gd name="T2" fmla="*/ 14 w 51"/>
                <a:gd name="T3" fmla="*/ 46 h 52"/>
                <a:gd name="T4" fmla="*/ 45 w 51"/>
                <a:gd name="T5" fmla="*/ 38 h 52"/>
                <a:gd name="T6" fmla="*/ 37 w 51"/>
                <a:gd name="T7" fmla="*/ 7 h 52"/>
                <a:gd name="T8" fmla="*/ 6 w 51"/>
                <a:gd name="T9" fmla="*/ 15 h 52"/>
              </a:gdLst>
              <a:ahLst/>
              <a:cxnLst>
                <a:cxn ang="0">
                  <a:pos x="T0" y="T1"/>
                </a:cxn>
                <a:cxn ang="0">
                  <a:pos x="T2" y="T3"/>
                </a:cxn>
                <a:cxn ang="0">
                  <a:pos x="T4" y="T5"/>
                </a:cxn>
                <a:cxn ang="0">
                  <a:pos x="T6" y="T7"/>
                </a:cxn>
                <a:cxn ang="0">
                  <a:pos x="T8" y="T9"/>
                </a:cxn>
              </a:cxnLst>
              <a:rect l="0" t="0" r="r" b="b"/>
              <a:pathLst>
                <a:path w="51" h="52">
                  <a:moveTo>
                    <a:pt x="6" y="15"/>
                  </a:moveTo>
                  <a:cubicBezTo>
                    <a:pt x="0" y="25"/>
                    <a:pt x="3" y="39"/>
                    <a:pt x="14" y="46"/>
                  </a:cubicBezTo>
                  <a:cubicBezTo>
                    <a:pt x="25" y="52"/>
                    <a:pt x="38" y="48"/>
                    <a:pt x="45" y="38"/>
                  </a:cubicBezTo>
                  <a:cubicBezTo>
                    <a:pt x="51" y="27"/>
                    <a:pt x="48" y="13"/>
                    <a:pt x="37" y="7"/>
                  </a:cubicBezTo>
                  <a:cubicBezTo>
                    <a:pt x="26" y="0"/>
                    <a:pt x="12" y="4"/>
                    <a:pt x="6" y="15"/>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8" name="Freeform 20"/>
            <p:cNvSpPr>
              <a:spLocks/>
            </p:cNvSpPr>
            <p:nvPr userDrawn="1"/>
          </p:nvSpPr>
          <p:spPr bwMode="auto">
            <a:xfrm>
              <a:off x="5208588" y="2159000"/>
              <a:ext cx="112713" cy="115888"/>
            </a:xfrm>
            <a:custGeom>
              <a:avLst/>
              <a:gdLst>
                <a:gd name="T0" fmla="*/ 45 w 51"/>
                <a:gd name="T1" fmla="*/ 37 h 52"/>
                <a:gd name="T2" fmla="*/ 37 w 51"/>
                <a:gd name="T3" fmla="*/ 6 h 52"/>
                <a:gd name="T4" fmla="*/ 6 w 51"/>
                <a:gd name="T5" fmla="*/ 14 h 52"/>
                <a:gd name="T6" fmla="*/ 14 w 51"/>
                <a:gd name="T7" fmla="*/ 45 h 52"/>
                <a:gd name="T8" fmla="*/ 45 w 51"/>
                <a:gd name="T9" fmla="*/ 37 h 52"/>
              </a:gdLst>
              <a:ahLst/>
              <a:cxnLst>
                <a:cxn ang="0">
                  <a:pos x="T0" y="T1"/>
                </a:cxn>
                <a:cxn ang="0">
                  <a:pos x="T2" y="T3"/>
                </a:cxn>
                <a:cxn ang="0">
                  <a:pos x="T4" y="T5"/>
                </a:cxn>
                <a:cxn ang="0">
                  <a:pos x="T6" y="T7"/>
                </a:cxn>
                <a:cxn ang="0">
                  <a:pos x="T8" y="T9"/>
                </a:cxn>
              </a:cxnLst>
              <a:rect l="0" t="0" r="r" b="b"/>
              <a:pathLst>
                <a:path w="51" h="52">
                  <a:moveTo>
                    <a:pt x="45" y="37"/>
                  </a:moveTo>
                  <a:cubicBezTo>
                    <a:pt x="51" y="27"/>
                    <a:pt x="48" y="13"/>
                    <a:pt x="37" y="6"/>
                  </a:cubicBezTo>
                  <a:cubicBezTo>
                    <a:pt x="26" y="0"/>
                    <a:pt x="13" y="4"/>
                    <a:pt x="6" y="14"/>
                  </a:cubicBezTo>
                  <a:cubicBezTo>
                    <a:pt x="0" y="25"/>
                    <a:pt x="3" y="39"/>
                    <a:pt x="14" y="45"/>
                  </a:cubicBezTo>
                  <a:cubicBezTo>
                    <a:pt x="25" y="52"/>
                    <a:pt x="39" y="48"/>
                    <a:pt x="45" y="37"/>
                  </a:cubicBez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19" name="Freeform 21"/>
            <p:cNvSpPr>
              <a:spLocks/>
            </p:cNvSpPr>
            <p:nvPr userDrawn="1"/>
          </p:nvSpPr>
          <p:spPr bwMode="auto">
            <a:xfrm>
              <a:off x="4157663" y="2024062"/>
              <a:ext cx="111125" cy="111125"/>
            </a:xfrm>
            <a:custGeom>
              <a:avLst/>
              <a:gdLst>
                <a:gd name="T0" fmla="*/ 47 w 50"/>
                <a:gd name="T1" fmla="*/ 19 h 50"/>
                <a:gd name="T2" fmla="*/ 20 w 50"/>
                <a:gd name="T3" fmla="*/ 3 h 50"/>
                <a:gd name="T4" fmla="*/ 3 w 50"/>
                <a:gd name="T5" fmla="*/ 31 h 50"/>
                <a:gd name="T6" fmla="*/ 31 w 50"/>
                <a:gd name="T7" fmla="*/ 47 h 50"/>
                <a:gd name="T8" fmla="*/ 47 w 50"/>
                <a:gd name="T9" fmla="*/ 19 h 50"/>
              </a:gdLst>
              <a:ahLst/>
              <a:cxnLst>
                <a:cxn ang="0">
                  <a:pos x="T0" y="T1"/>
                </a:cxn>
                <a:cxn ang="0">
                  <a:pos x="T2" y="T3"/>
                </a:cxn>
                <a:cxn ang="0">
                  <a:pos x="T4" y="T5"/>
                </a:cxn>
                <a:cxn ang="0">
                  <a:pos x="T6" y="T7"/>
                </a:cxn>
                <a:cxn ang="0">
                  <a:pos x="T8" y="T9"/>
                </a:cxn>
              </a:cxnLst>
              <a:rect l="0" t="0" r="r" b="b"/>
              <a:pathLst>
                <a:path w="50" h="50">
                  <a:moveTo>
                    <a:pt x="47" y="19"/>
                  </a:moveTo>
                  <a:cubicBezTo>
                    <a:pt x="44" y="7"/>
                    <a:pt x="32" y="0"/>
                    <a:pt x="20" y="3"/>
                  </a:cubicBezTo>
                  <a:cubicBezTo>
                    <a:pt x="7" y="6"/>
                    <a:pt x="0" y="18"/>
                    <a:pt x="3" y="31"/>
                  </a:cubicBezTo>
                  <a:cubicBezTo>
                    <a:pt x="6" y="43"/>
                    <a:pt x="19" y="50"/>
                    <a:pt x="31" y="47"/>
                  </a:cubicBezTo>
                  <a:cubicBezTo>
                    <a:pt x="43" y="44"/>
                    <a:pt x="50" y="31"/>
                    <a:pt x="47" y="1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0" name="Freeform 22"/>
            <p:cNvSpPr>
              <a:spLocks/>
            </p:cNvSpPr>
            <p:nvPr userDrawn="1"/>
          </p:nvSpPr>
          <p:spPr bwMode="auto">
            <a:xfrm>
              <a:off x="4875213" y="4689475"/>
              <a:ext cx="111125" cy="111125"/>
            </a:xfrm>
            <a:custGeom>
              <a:avLst/>
              <a:gdLst>
                <a:gd name="T0" fmla="*/ 3 w 50"/>
                <a:gd name="T1" fmla="*/ 31 h 50"/>
                <a:gd name="T2" fmla="*/ 30 w 50"/>
                <a:gd name="T3" fmla="*/ 47 h 50"/>
                <a:gd name="T4" fmla="*/ 47 w 50"/>
                <a:gd name="T5" fmla="*/ 19 h 50"/>
                <a:gd name="T6" fmla="*/ 19 w 50"/>
                <a:gd name="T7" fmla="*/ 3 h 50"/>
                <a:gd name="T8" fmla="*/ 3 w 50"/>
                <a:gd name="T9" fmla="*/ 31 h 50"/>
              </a:gdLst>
              <a:ahLst/>
              <a:cxnLst>
                <a:cxn ang="0">
                  <a:pos x="T0" y="T1"/>
                </a:cxn>
                <a:cxn ang="0">
                  <a:pos x="T2" y="T3"/>
                </a:cxn>
                <a:cxn ang="0">
                  <a:pos x="T4" y="T5"/>
                </a:cxn>
                <a:cxn ang="0">
                  <a:pos x="T6" y="T7"/>
                </a:cxn>
                <a:cxn ang="0">
                  <a:pos x="T8" y="T9"/>
                </a:cxn>
              </a:cxnLst>
              <a:rect l="0" t="0" r="r" b="b"/>
              <a:pathLst>
                <a:path w="50" h="50">
                  <a:moveTo>
                    <a:pt x="3" y="31"/>
                  </a:moveTo>
                  <a:cubicBezTo>
                    <a:pt x="6" y="43"/>
                    <a:pt x="18" y="50"/>
                    <a:pt x="30" y="47"/>
                  </a:cubicBezTo>
                  <a:cubicBezTo>
                    <a:pt x="43" y="44"/>
                    <a:pt x="50" y="32"/>
                    <a:pt x="47" y="19"/>
                  </a:cubicBezTo>
                  <a:cubicBezTo>
                    <a:pt x="44" y="7"/>
                    <a:pt x="31" y="0"/>
                    <a:pt x="19" y="3"/>
                  </a:cubicBezTo>
                  <a:cubicBezTo>
                    <a:pt x="7" y="6"/>
                    <a:pt x="0" y="19"/>
                    <a:pt x="3" y="3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1" name="Freeform 23"/>
            <p:cNvSpPr>
              <a:spLocks/>
            </p:cNvSpPr>
            <p:nvPr userDrawn="1"/>
          </p:nvSpPr>
          <p:spPr bwMode="auto">
            <a:xfrm>
              <a:off x="3536950" y="2381250"/>
              <a:ext cx="111125" cy="111125"/>
            </a:xfrm>
            <a:custGeom>
              <a:avLst/>
              <a:gdLst>
                <a:gd name="T0" fmla="*/ 41 w 50"/>
                <a:gd name="T1" fmla="*/ 9 h 50"/>
                <a:gd name="T2" fmla="*/ 9 w 50"/>
                <a:gd name="T3" fmla="*/ 9 h 50"/>
                <a:gd name="T4" fmla="*/ 9 w 50"/>
                <a:gd name="T5" fmla="*/ 41 h 50"/>
                <a:gd name="T6" fmla="*/ 41 w 50"/>
                <a:gd name="T7" fmla="*/ 41 h 50"/>
                <a:gd name="T8" fmla="*/ 41 w 50"/>
                <a:gd name="T9" fmla="*/ 9 h 50"/>
              </a:gdLst>
              <a:ahLst/>
              <a:cxnLst>
                <a:cxn ang="0">
                  <a:pos x="T0" y="T1"/>
                </a:cxn>
                <a:cxn ang="0">
                  <a:pos x="T2" y="T3"/>
                </a:cxn>
                <a:cxn ang="0">
                  <a:pos x="T4" y="T5"/>
                </a:cxn>
                <a:cxn ang="0">
                  <a:pos x="T6" y="T7"/>
                </a:cxn>
                <a:cxn ang="0">
                  <a:pos x="T8" y="T9"/>
                </a:cxn>
              </a:cxnLst>
              <a:rect l="0" t="0" r="r" b="b"/>
              <a:pathLst>
                <a:path w="50" h="50">
                  <a:moveTo>
                    <a:pt x="41" y="9"/>
                  </a:moveTo>
                  <a:cubicBezTo>
                    <a:pt x="32" y="0"/>
                    <a:pt x="18" y="0"/>
                    <a:pt x="9" y="9"/>
                  </a:cubicBezTo>
                  <a:cubicBezTo>
                    <a:pt x="0" y="17"/>
                    <a:pt x="0" y="32"/>
                    <a:pt x="9" y="41"/>
                  </a:cubicBezTo>
                  <a:cubicBezTo>
                    <a:pt x="17" y="49"/>
                    <a:pt x="32" y="50"/>
                    <a:pt x="41" y="41"/>
                  </a:cubicBezTo>
                  <a:cubicBezTo>
                    <a:pt x="49" y="32"/>
                    <a:pt x="50" y="18"/>
                    <a:pt x="41" y="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2" name="Freeform 24"/>
            <p:cNvSpPr>
              <a:spLocks/>
            </p:cNvSpPr>
            <p:nvPr userDrawn="1"/>
          </p:nvSpPr>
          <p:spPr bwMode="auto">
            <a:xfrm>
              <a:off x="5495925" y="4332287"/>
              <a:ext cx="111125" cy="111125"/>
            </a:xfrm>
            <a:custGeom>
              <a:avLst/>
              <a:gdLst>
                <a:gd name="T0" fmla="*/ 9 w 50"/>
                <a:gd name="T1" fmla="*/ 41 h 50"/>
                <a:gd name="T2" fmla="*/ 41 w 50"/>
                <a:gd name="T3" fmla="*/ 41 h 50"/>
                <a:gd name="T4" fmla="*/ 41 w 50"/>
                <a:gd name="T5" fmla="*/ 9 h 50"/>
                <a:gd name="T6" fmla="*/ 9 w 50"/>
                <a:gd name="T7" fmla="*/ 9 h 50"/>
                <a:gd name="T8" fmla="*/ 9 w 50"/>
                <a:gd name="T9" fmla="*/ 41 h 50"/>
              </a:gdLst>
              <a:ahLst/>
              <a:cxnLst>
                <a:cxn ang="0">
                  <a:pos x="T0" y="T1"/>
                </a:cxn>
                <a:cxn ang="0">
                  <a:pos x="T2" y="T3"/>
                </a:cxn>
                <a:cxn ang="0">
                  <a:pos x="T4" y="T5"/>
                </a:cxn>
                <a:cxn ang="0">
                  <a:pos x="T6" y="T7"/>
                </a:cxn>
                <a:cxn ang="0">
                  <a:pos x="T8" y="T9"/>
                </a:cxn>
              </a:cxnLst>
              <a:rect l="0" t="0" r="r" b="b"/>
              <a:pathLst>
                <a:path w="50" h="50">
                  <a:moveTo>
                    <a:pt x="9" y="41"/>
                  </a:moveTo>
                  <a:cubicBezTo>
                    <a:pt x="18" y="50"/>
                    <a:pt x="32" y="50"/>
                    <a:pt x="41" y="41"/>
                  </a:cubicBezTo>
                  <a:cubicBezTo>
                    <a:pt x="50" y="33"/>
                    <a:pt x="50" y="18"/>
                    <a:pt x="41" y="9"/>
                  </a:cubicBezTo>
                  <a:cubicBezTo>
                    <a:pt x="33" y="1"/>
                    <a:pt x="18" y="0"/>
                    <a:pt x="9" y="9"/>
                  </a:cubicBezTo>
                  <a:cubicBezTo>
                    <a:pt x="1" y="18"/>
                    <a:pt x="0" y="32"/>
                    <a:pt x="9" y="4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3" name="Freeform 25"/>
            <p:cNvSpPr>
              <a:spLocks/>
            </p:cNvSpPr>
            <p:nvPr userDrawn="1"/>
          </p:nvSpPr>
          <p:spPr bwMode="auto">
            <a:xfrm>
              <a:off x="3178175" y="2998787"/>
              <a:ext cx="111125" cy="111125"/>
            </a:xfrm>
            <a:custGeom>
              <a:avLst/>
              <a:gdLst>
                <a:gd name="T0" fmla="*/ 31 w 50"/>
                <a:gd name="T1" fmla="*/ 3 h 50"/>
                <a:gd name="T2" fmla="*/ 3 w 50"/>
                <a:gd name="T3" fmla="*/ 19 h 50"/>
                <a:gd name="T4" fmla="*/ 19 w 50"/>
                <a:gd name="T5" fmla="*/ 47 h 50"/>
                <a:gd name="T6" fmla="*/ 47 w 50"/>
                <a:gd name="T7" fmla="*/ 31 h 50"/>
                <a:gd name="T8" fmla="*/ 31 w 50"/>
                <a:gd name="T9" fmla="*/ 3 h 50"/>
              </a:gdLst>
              <a:ahLst/>
              <a:cxnLst>
                <a:cxn ang="0">
                  <a:pos x="T0" y="T1"/>
                </a:cxn>
                <a:cxn ang="0">
                  <a:pos x="T2" y="T3"/>
                </a:cxn>
                <a:cxn ang="0">
                  <a:pos x="T4" y="T5"/>
                </a:cxn>
                <a:cxn ang="0">
                  <a:pos x="T6" y="T7"/>
                </a:cxn>
                <a:cxn ang="0">
                  <a:pos x="T8" y="T9"/>
                </a:cxn>
              </a:cxnLst>
              <a:rect l="0" t="0" r="r" b="b"/>
              <a:pathLst>
                <a:path w="50" h="50">
                  <a:moveTo>
                    <a:pt x="31" y="3"/>
                  </a:moveTo>
                  <a:cubicBezTo>
                    <a:pt x="19" y="0"/>
                    <a:pt x="6" y="7"/>
                    <a:pt x="3" y="19"/>
                  </a:cubicBezTo>
                  <a:cubicBezTo>
                    <a:pt x="0" y="31"/>
                    <a:pt x="7" y="44"/>
                    <a:pt x="19" y="47"/>
                  </a:cubicBezTo>
                  <a:cubicBezTo>
                    <a:pt x="31" y="50"/>
                    <a:pt x="43" y="43"/>
                    <a:pt x="47" y="31"/>
                  </a:cubicBezTo>
                  <a:cubicBezTo>
                    <a:pt x="50" y="19"/>
                    <a:pt x="43" y="7"/>
                    <a:pt x="31" y="3"/>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4" name="Freeform 26"/>
            <p:cNvSpPr>
              <a:spLocks/>
            </p:cNvSpPr>
            <p:nvPr userDrawn="1"/>
          </p:nvSpPr>
          <p:spPr bwMode="auto">
            <a:xfrm>
              <a:off x="5854700" y="3714750"/>
              <a:ext cx="111125" cy="111125"/>
            </a:xfrm>
            <a:custGeom>
              <a:avLst/>
              <a:gdLst>
                <a:gd name="T0" fmla="*/ 19 w 50"/>
                <a:gd name="T1" fmla="*/ 47 h 50"/>
                <a:gd name="T2" fmla="*/ 47 w 50"/>
                <a:gd name="T3" fmla="*/ 31 h 50"/>
                <a:gd name="T4" fmla="*/ 31 w 50"/>
                <a:gd name="T5" fmla="*/ 3 h 50"/>
                <a:gd name="T6" fmla="*/ 3 w 50"/>
                <a:gd name="T7" fmla="*/ 19 h 50"/>
                <a:gd name="T8" fmla="*/ 19 w 50"/>
                <a:gd name="T9" fmla="*/ 47 h 50"/>
              </a:gdLst>
              <a:ahLst/>
              <a:cxnLst>
                <a:cxn ang="0">
                  <a:pos x="T0" y="T1"/>
                </a:cxn>
                <a:cxn ang="0">
                  <a:pos x="T2" y="T3"/>
                </a:cxn>
                <a:cxn ang="0">
                  <a:pos x="T4" y="T5"/>
                </a:cxn>
                <a:cxn ang="0">
                  <a:pos x="T6" y="T7"/>
                </a:cxn>
                <a:cxn ang="0">
                  <a:pos x="T8" y="T9"/>
                </a:cxn>
              </a:cxnLst>
              <a:rect l="0" t="0" r="r" b="b"/>
              <a:pathLst>
                <a:path w="50" h="50">
                  <a:moveTo>
                    <a:pt x="19" y="47"/>
                  </a:moveTo>
                  <a:cubicBezTo>
                    <a:pt x="31" y="50"/>
                    <a:pt x="44" y="43"/>
                    <a:pt x="47" y="31"/>
                  </a:cubicBezTo>
                  <a:cubicBezTo>
                    <a:pt x="50" y="19"/>
                    <a:pt x="43" y="6"/>
                    <a:pt x="31" y="3"/>
                  </a:cubicBezTo>
                  <a:cubicBezTo>
                    <a:pt x="19" y="0"/>
                    <a:pt x="7" y="7"/>
                    <a:pt x="3" y="19"/>
                  </a:cubicBezTo>
                  <a:cubicBezTo>
                    <a:pt x="0" y="31"/>
                    <a:pt x="7" y="43"/>
                    <a:pt x="19" y="4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5" name="Freeform 27"/>
            <p:cNvSpPr>
              <a:spLocks/>
            </p:cNvSpPr>
            <p:nvPr userDrawn="1"/>
          </p:nvSpPr>
          <p:spPr bwMode="auto">
            <a:xfrm>
              <a:off x="3178175" y="3714750"/>
              <a:ext cx="111125" cy="111125"/>
            </a:xfrm>
            <a:custGeom>
              <a:avLst/>
              <a:gdLst>
                <a:gd name="T0" fmla="*/ 19 w 50"/>
                <a:gd name="T1" fmla="*/ 3 h 50"/>
                <a:gd name="T2" fmla="*/ 3 w 50"/>
                <a:gd name="T3" fmla="*/ 30 h 50"/>
                <a:gd name="T4" fmla="*/ 31 w 50"/>
                <a:gd name="T5" fmla="*/ 47 h 50"/>
                <a:gd name="T6" fmla="*/ 47 w 50"/>
                <a:gd name="T7" fmla="*/ 19 h 50"/>
                <a:gd name="T8" fmla="*/ 19 w 50"/>
                <a:gd name="T9" fmla="*/ 3 h 50"/>
              </a:gdLst>
              <a:ahLst/>
              <a:cxnLst>
                <a:cxn ang="0">
                  <a:pos x="T0" y="T1"/>
                </a:cxn>
                <a:cxn ang="0">
                  <a:pos x="T2" y="T3"/>
                </a:cxn>
                <a:cxn ang="0">
                  <a:pos x="T4" y="T5"/>
                </a:cxn>
                <a:cxn ang="0">
                  <a:pos x="T6" y="T7"/>
                </a:cxn>
                <a:cxn ang="0">
                  <a:pos x="T8" y="T9"/>
                </a:cxn>
              </a:cxnLst>
              <a:rect l="0" t="0" r="r" b="b"/>
              <a:pathLst>
                <a:path w="50" h="50">
                  <a:moveTo>
                    <a:pt x="19" y="3"/>
                  </a:moveTo>
                  <a:cubicBezTo>
                    <a:pt x="7" y="6"/>
                    <a:pt x="0" y="18"/>
                    <a:pt x="3" y="30"/>
                  </a:cubicBezTo>
                  <a:cubicBezTo>
                    <a:pt x="6" y="43"/>
                    <a:pt x="18" y="50"/>
                    <a:pt x="31" y="47"/>
                  </a:cubicBezTo>
                  <a:cubicBezTo>
                    <a:pt x="43" y="44"/>
                    <a:pt x="50" y="31"/>
                    <a:pt x="47" y="19"/>
                  </a:cubicBezTo>
                  <a:cubicBezTo>
                    <a:pt x="44" y="7"/>
                    <a:pt x="31" y="0"/>
                    <a:pt x="19" y="3"/>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6" name="Freeform 28"/>
            <p:cNvSpPr>
              <a:spLocks/>
            </p:cNvSpPr>
            <p:nvPr userDrawn="1"/>
          </p:nvSpPr>
          <p:spPr bwMode="auto">
            <a:xfrm>
              <a:off x="5854700" y="2998787"/>
              <a:ext cx="111125" cy="111125"/>
            </a:xfrm>
            <a:custGeom>
              <a:avLst/>
              <a:gdLst>
                <a:gd name="T0" fmla="*/ 31 w 50"/>
                <a:gd name="T1" fmla="*/ 47 h 50"/>
                <a:gd name="T2" fmla="*/ 47 w 50"/>
                <a:gd name="T3" fmla="*/ 20 h 50"/>
                <a:gd name="T4" fmla="*/ 19 w 50"/>
                <a:gd name="T5" fmla="*/ 3 h 50"/>
                <a:gd name="T6" fmla="*/ 3 w 50"/>
                <a:gd name="T7" fmla="*/ 31 h 50"/>
                <a:gd name="T8" fmla="*/ 31 w 50"/>
                <a:gd name="T9" fmla="*/ 47 h 50"/>
              </a:gdLst>
              <a:ahLst/>
              <a:cxnLst>
                <a:cxn ang="0">
                  <a:pos x="T0" y="T1"/>
                </a:cxn>
                <a:cxn ang="0">
                  <a:pos x="T2" y="T3"/>
                </a:cxn>
                <a:cxn ang="0">
                  <a:pos x="T4" y="T5"/>
                </a:cxn>
                <a:cxn ang="0">
                  <a:pos x="T6" y="T7"/>
                </a:cxn>
                <a:cxn ang="0">
                  <a:pos x="T8" y="T9"/>
                </a:cxn>
              </a:cxnLst>
              <a:rect l="0" t="0" r="r" b="b"/>
              <a:pathLst>
                <a:path w="50" h="50">
                  <a:moveTo>
                    <a:pt x="31" y="47"/>
                  </a:moveTo>
                  <a:cubicBezTo>
                    <a:pt x="43" y="44"/>
                    <a:pt x="50" y="32"/>
                    <a:pt x="47" y="20"/>
                  </a:cubicBezTo>
                  <a:cubicBezTo>
                    <a:pt x="44" y="7"/>
                    <a:pt x="32" y="0"/>
                    <a:pt x="19" y="3"/>
                  </a:cubicBezTo>
                  <a:cubicBezTo>
                    <a:pt x="7" y="6"/>
                    <a:pt x="0" y="19"/>
                    <a:pt x="3" y="31"/>
                  </a:cubicBezTo>
                  <a:cubicBezTo>
                    <a:pt x="6" y="43"/>
                    <a:pt x="19" y="50"/>
                    <a:pt x="31" y="4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7" name="Freeform 29"/>
            <p:cNvSpPr>
              <a:spLocks/>
            </p:cNvSpPr>
            <p:nvPr userDrawn="1"/>
          </p:nvSpPr>
          <p:spPr bwMode="auto">
            <a:xfrm>
              <a:off x="3536950" y="4332287"/>
              <a:ext cx="111125" cy="111125"/>
            </a:xfrm>
            <a:custGeom>
              <a:avLst/>
              <a:gdLst>
                <a:gd name="T0" fmla="*/ 9 w 50"/>
                <a:gd name="T1" fmla="*/ 9 h 50"/>
                <a:gd name="T2" fmla="*/ 9 w 50"/>
                <a:gd name="T3" fmla="*/ 41 h 50"/>
                <a:gd name="T4" fmla="*/ 41 w 50"/>
                <a:gd name="T5" fmla="*/ 41 h 50"/>
                <a:gd name="T6" fmla="*/ 41 w 50"/>
                <a:gd name="T7" fmla="*/ 9 h 50"/>
                <a:gd name="T8" fmla="*/ 9 w 50"/>
                <a:gd name="T9" fmla="*/ 9 h 50"/>
              </a:gdLst>
              <a:ahLst/>
              <a:cxnLst>
                <a:cxn ang="0">
                  <a:pos x="T0" y="T1"/>
                </a:cxn>
                <a:cxn ang="0">
                  <a:pos x="T2" y="T3"/>
                </a:cxn>
                <a:cxn ang="0">
                  <a:pos x="T4" y="T5"/>
                </a:cxn>
                <a:cxn ang="0">
                  <a:pos x="T6" y="T7"/>
                </a:cxn>
                <a:cxn ang="0">
                  <a:pos x="T8" y="T9"/>
                </a:cxn>
              </a:cxnLst>
              <a:rect l="0" t="0" r="r" b="b"/>
              <a:pathLst>
                <a:path w="50" h="50">
                  <a:moveTo>
                    <a:pt x="9" y="9"/>
                  </a:moveTo>
                  <a:cubicBezTo>
                    <a:pt x="0" y="18"/>
                    <a:pt x="0" y="32"/>
                    <a:pt x="9" y="41"/>
                  </a:cubicBezTo>
                  <a:cubicBezTo>
                    <a:pt x="17" y="50"/>
                    <a:pt x="32" y="50"/>
                    <a:pt x="41" y="41"/>
                  </a:cubicBezTo>
                  <a:cubicBezTo>
                    <a:pt x="49" y="33"/>
                    <a:pt x="50" y="18"/>
                    <a:pt x="41" y="9"/>
                  </a:cubicBezTo>
                  <a:cubicBezTo>
                    <a:pt x="32" y="1"/>
                    <a:pt x="18" y="0"/>
                    <a:pt x="9" y="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8" name="Freeform 30"/>
            <p:cNvSpPr>
              <a:spLocks/>
            </p:cNvSpPr>
            <p:nvPr userDrawn="1"/>
          </p:nvSpPr>
          <p:spPr bwMode="auto">
            <a:xfrm>
              <a:off x="5495925" y="2381250"/>
              <a:ext cx="111125" cy="111125"/>
            </a:xfrm>
            <a:custGeom>
              <a:avLst/>
              <a:gdLst>
                <a:gd name="T0" fmla="*/ 41 w 50"/>
                <a:gd name="T1" fmla="*/ 41 h 50"/>
                <a:gd name="T2" fmla="*/ 41 w 50"/>
                <a:gd name="T3" fmla="*/ 9 h 50"/>
                <a:gd name="T4" fmla="*/ 9 w 50"/>
                <a:gd name="T5" fmla="*/ 9 h 50"/>
                <a:gd name="T6" fmla="*/ 9 w 50"/>
                <a:gd name="T7" fmla="*/ 41 h 50"/>
                <a:gd name="T8" fmla="*/ 41 w 50"/>
                <a:gd name="T9" fmla="*/ 41 h 50"/>
              </a:gdLst>
              <a:ahLst/>
              <a:cxnLst>
                <a:cxn ang="0">
                  <a:pos x="T0" y="T1"/>
                </a:cxn>
                <a:cxn ang="0">
                  <a:pos x="T2" y="T3"/>
                </a:cxn>
                <a:cxn ang="0">
                  <a:pos x="T4" y="T5"/>
                </a:cxn>
                <a:cxn ang="0">
                  <a:pos x="T6" y="T7"/>
                </a:cxn>
                <a:cxn ang="0">
                  <a:pos x="T8" y="T9"/>
                </a:cxn>
              </a:cxnLst>
              <a:rect l="0" t="0" r="r" b="b"/>
              <a:pathLst>
                <a:path w="50" h="50">
                  <a:moveTo>
                    <a:pt x="41" y="41"/>
                  </a:moveTo>
                  <a:cubicBezTo>
                    <a:pt x="50" y="32"/>
                    <a:pt x="50" y="18"/>
                    <a:pt x="41" y="9"/>
                  </a:cubicBezTo>
                  <a:cubicBezTo>
                    <a:pt x="33" y="0"/>
                    <a:pt x="18" y="0"/>
                    <a:pt x="9" y="9"/>
                  </a:cubicBezTo>
                  <a:cubicBezTo>
                    <a:pt x="1" y="17"/>
                    <a:pt x="0" y="32"/>
                    <a:pt x="9" y="41"/>
                  </a:cubicBezTo>
                  <a:cubicBezTo>
                    <a:pt x="18" y="49"/>
                    <a:pt x="32" y="50"/>
                    <a:pt x="41" y="4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29" name="Freeform 31"/>
            <p:cNvSpPr>
              <a:spLocks/>
            </p:cNvSpPr>
            <p:nvPr userDrawn="1"/>
          </p:nvSpPr>
          <p:spPr bwMode="auto">
            <a:xfrm>
              <a:off x="4157663" y="4689475"/>
              <a:ext cx="111125" cy="111125"/>
            </a:xfrm>
            <a:custGeom>
              <a:avLst/>
              <a:gdLst>
                <a:gd name="T0" fmla="*/ 3 w 50"/>
                <a:gd name="T1" fmla="*/ 19 h 50"/>
                <a:gd name="T2" fmla="*/ 19 w 50"/>
                <a:gd name="T3" fmla="*/ 47 h 50"/>
                <a:gd name="T4" fmla="*/ 47 w 50"/>
                <a:gd name="T5" fmla="*/ 31 h 50"/>
                <a:gd name="T6" fmla="*/ 31 w 50"/>
                <a:gd name="T7" fmla="*/ 3 h 50"/>
                <a:gd name="T8" fmla="*/ 3 w 50"/>
                <a:gd name="T9" fmla="*/ 19 h 50"/>
              </a:gdLst>
              <a:ahLst/>
              <a:cxnLst>
                <a:cxn ang="0">
                  <a:pos x="T0" y="T1"/>
                </a:cxn>
                <a:cxn ang="0">
                  <a:pos x="T2" y="T3"/>
                </a:cxn>
                <a:cxn ang="0">
                  <a:pos x="T4" y="T5"/>
                </a:cxn>
                <a:cxn ang="0">
                  <a:pos x="T6" y="T7"/>
                </a:cxn>
                <a:cxn ang="0">
                  <a:pos x="T8" y="T9"/>
                </a:cxn>
              </a:cxnLst>
              <a:rect l="0" t="0" r="r" b="b"/>
              <a:pathLst>
                <a:path w="50" h="50">
                  <a:moveTo>
                    <a:pt x="3" y="19"/>
                  </a:moveTo>
                  <a:cubicBezTo>
                    <a:pt x="0" y="31"/>
                    <a:pt x="7" y="44"/>
                    <a:pt x="19" y="47"/>
                  </a:cubicBezTo>
                  <a:cubicBezTo>
                    <a:pt x="31" y="50"/>
                    <a:pt x="44" y="43"/>
                    <a:pt x="47" y="31"/>
                  </a:cubicBezTo>
                  <a:cubicBezTo>
                    <a:pt x="50" y="19"/>
                    <a:pt x="43" y="7"/>
                    <a:pt x="31" y="3"/>
                  </a:cubicBezTo>
                  <a:cubicBezTo>
                    <a:pt x="19" y="0"/>
                    <a:pt x="7" y="7"/>
                    <a:pt x="3" y="19"/>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sp>
          <p:nvSpPr>
            <p:cNvPr id="30" name="Freeform 32"/>
            <p:cNvSpPr>
              <a:spLocks/>
            </p:cNvSpPr>
            <p:nvPr userDrawn="1"/>
          </p:nvSpPr>
          <p:spPr bwMode="auto">
            <a:xfrm>
              <a:off x="4875213" y="2024062"/>
              <a:ext cx="111125" cy="111125"/>
            </a:xfrm>
            <a:custGeom>
              <a:avLst/>
              <a:gdLst>
                <a:gd name="T0" fmla="*/ 47 w 50"/>
                <a:gd name="T1" fmla="*/ 31 h 50"/>
                <a:gd name="T2" fmla="*/ 31 w 50"/>
                <a:gd name="T3" fmla="*/ 3 h 50"/>
                <a:gd name="T4" fmla="*/ 3 w 50"/>
                <a:gd name="T5" fmla="*/ 19 h 50"/>
                <a:gd name="T6" fmla="*/ 19 w 50"/>
                <a:gd name="T7" fmla="*/ 47 h 50"/>
                <a:gd name="T8" fmla="*/ 47 w 50"/>
                <a:gd name="T9" fmla="*/ 31 h 50"/>
              </a:gdLst>
              <a:ahLst/>
              <a:cxnLst>
                <a:cxn ang="0">
                  <a:pos x="T0" y="T1"/>
                </a:cxn>
                <a:cxn ang="0">
                  <a:pos x="T2" y="T3"/>
                </a:cxn>
                <a:cxn ang="0">
                  <a:pos x="T4" y="T5"/>
                </a:cxn>
                <a:cxn ang="0">
                  <a:pos x="T6" y="T7"/>
                </a:cxn>
                <a:cxn ang="0">
                  <a:pos x="T8" y="T9"/>
                </a:cxn>
              </a:cxnLst>
              <a:rect l="0" t="0" r="r" b="b"/>
              <a:pathLst>
                <a:path w="50" h="50">
                  <a:moveTo>
                    <a:pt x="47" y="31"/>
                  </a:moveTo>
                  <a:cubicBezTo>
                    <a:pt x="50" y="19"/>
                    <a:pt x="43" y="6"/>
                    <a:pt x="31" y="3"/>
                  </a:cubicBezTo>
                  <a:cubicBezTo>
                    <a:pt x="19" y="0"/>
                    <a:pt x="6" y="7"/>
                    <a:pt x="3" y="19"/>
                  </a:cubicBezTo>
                  <a:cubicBezTo>
                    <a:pt x="0" y="31"/>
                    <a:pt x="7" y="43"/>
                    <a:pt x="19" y="47"/>
                  </a:cubicBezTo>
                  <a:cubicBezTo>
                    <a:pt x="31" y="50"/>
                    <a:pt x="43" y="43"/>
                    <a:pt x="47" y="31"/>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350"/>
            </a:p>
          </p:txBody>
        </p:sp>
      </p:grpSp>
      <p:sp>
        <p:nvSpPr>
          <p:cNvPr id="31" name="Text Placeholder 3"/>
          <p:cNvSpPr>
            <a:spLocks noGrp="1"/>
          </p:cNvSpPr>
          <p:nvPr>
            <p:ph type="body" sz="quarter" idx="10"/>
          </p:nvPr>
        </p:nvSpPr>
        <p:spPr>
          <a:xfrm>
            <a:off x="3775337" y="2629677"/>
            <a:ext cx="5149719" cy="635698"/>
          </a:xfrm>
          <a:prstGeom prst="rect">
            <a:avLst/>
          </a:prstGeom>
        </p:spPr>
        <p:txBody>
          <a:bodyPr/>
          <a:lstStyle>
            <a:lvl1pPr marL="0" indent="0" algn="l">
              <a:buNone/>
              <a:defRPr sz="3000" b="1">
                <a:solidFill>
                  <a:srgbClr val="1C344D"/>
                </a:solidFill>
                <a:latin typeface="Gill Sans MT" panose="020B0502020104020203" pitchFamily="34" charset="0"/>
              </a:defRPr>
            </a:lvl1pPr>
          </a:lstStyle>
          <a:p>
            <a:pPr lvl="0"/>
            <a:r>
              <a:rPr lang="en-US" dirty="0"/>
              <a:t>Edit Master text styles</a:t>
            </a:r>
          </a:p>
        </p:txBody>
      </p:sp>
      <p:sp>
        <p:nvSpPr>
          <p:cNvPr id="32" name="Text Placeholder 5"/>
          <p:cNvSpPr>
            <a:spLocks noGrp="1"/>
          </p:cNvSpPr>
          <p:nvPr>
            <p:ph type="body" sz="quarter" idx="11"/>
          </p:nvPr>
        </p:nvSpPr>
        <p:spPr>
          <a:xfrm>
            <a:off x="3775337" y="3265377"/>
            <a:ext cx="5149719" cy="714197"/>
          </a:xfrm>
          <a:prstGeom prst="rect">
            <a:avLst/>
          </a:prstGeom>
        </p:spPr>
        <p:txBody>
          <a:bodyPr/>
          <a:lstStyle>
            <a:lvl1pPr marL="0" indent="0" algn="l">
              <a:buNone/>
              <a:defRPr>
                <a:solidFill>
                  <a:srgbClr val="1C344D"/>
                </a:solidFill>
                <a:latin typeface="Gill Sans MT" panose="020B0502020104020203" pitchFamily="34" charset="0"/>
              </a:defRPr>
            </a:lvl1pPr>
          </a:lstStyle>
          <a:p>
            <a:pPr lvl="0"/>
            <a:r>
              <a:rPr lang="en-US" dirty="0"/>
              <a:t>Edit Master text styles</a:t>
            </a:r>
          </a:p>
        </p:txBody>
      </p:sp>
    </p:spTree>
    <p:custDataLst>
      <p:tags r:id="rId1"/>
    </p:custDataLst>
    <p:extLst>
      <p:ext uri="{BB962C8B-B14F-4D97-AF65-F5344CB8AC3E}">
        <p14:creationId xmlns:p14="http://schemas.microsoft.com/office/powerpoint/2010/main" val="3236767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1">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3"/>
            <a:ext cx="9144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138831" y="1233377"/>
            <a:ext cx="8866339"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p:cNvCxnSpPr/>
          <p:nvPr userDrawn="1"/>
        </p:nvCxnSpPr>
        <p:spPr>
          <a:xfrm>
            <a:off x="0" y="1073888"/>
            <a:ext cx="9144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3726057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2">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3"/>
            <a:ext cx="9144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128805" y="1233377"/>
            <a:ext cx="4283708"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21"/>
          </p:nvPr>
        </p:nvSpPr>
        <p:spPr>
          <a:xfrm>
            <a:off x="4529471" y="1233378"/>
            <a:ext cx="4476271" cy="5072173"/>
          </a:xfrm>
          <a:prstGeom prst="rect">
            <a:avLst/>
          </a:prstGeom>
        </p:spPr>
        <p:txBody>
          <a:bodyPr/>
          <a:lstStyle>
            <a:lvl1pPr>
              <a:defRPr>
                <a:ln>
                  <a:noFill/>
                </a:ln>
                <a:solidFill>
                  <a:srgbClr val="50A5AB"/>
                </a:solidFill>
              </a:defRPr>
            </a:lvl1pPr>
          </a:lstStyle>
          <a:p>
            <a:endParaRPr lang="en-US"/>
          </a:p>
        </p:txBody>
      </p:sp>
      <p:cxnSp>
        <p:nvCxnSpPr>
          <p:cNvPr id="6" name="Straight Connector 5"/>
          <p:cNvCxnSpPr/>
          <p:nvPr userDrawn="1"/>
        </p:nvCxnSpPr>
        <p:spPr>
          <a:xfrm>
            <a:off x="0" y="1073888"/>
            <a:ext cx="9144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41244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3">
    <p:spTree>
      <p:nvGrpSpPr>
        <p:cNvPr id="1" name=""/>
        <p:cNvGrpSpPr/>
        <p:nvPr/>
      </p:nvGrpSpPr>
      <p:grpSpPr>
        <a:xfrm>
          <a:off x="0" y="0"/>
          <a:ext cx="0" cy="0"/>
          <a:chOff x="0" y="0"/>
          <a:chExt cx="0" cy="0"/>
        </a:xfrm>
      </p:grpSpPr>
      <p:sp>
        <p:nvSpPr>
          <p:cNvPr id="96" name="Text Placeholder 3"/>
          <p:cNvSpPr>
            <a:spLocks noGrp="1"/>
          </p:cNvSpPr>
          <p:nvPr>
            <p:ph type="body" sz="quarter" idx="10"/>
          </p:nvPr>
        </p:nvSpPr>
        <p:spPr>
          <a:xfrm>
            <a:off x="0" y="3"/>
            <a:ext cx="9144000" cy="1073887"/>
          </a:xfrm>
          <a:prstGeom prst="rect">
            <a:avLst/>
          </a:prstGeom>
        </p:spPr>
        <p:txBody>
          <a:bodyPr anchor="ctr"/>
          <a:lstStyle>
            <a:lvl1pPr marL="0" indent="0" algn="ctr">
              <a:buNone/>
              <a:defRPr sz="3000" b="1">
                <a:solidFill>
                  <a:srgbClr val="008C99"/>
                </a:solidFill>
                <a:latin typeface="Gill Sans MT" panose="020B0502020104020203" pitchFamily="34" charset="0"/>
              </a:defRPr>
            </a:lvl1pPr>
          </a:lstStyle>
          <a:p>
            <a:pPr lvl="0"/>
            <a:r>
              <a:rPr lang="en-US" dirty="0"/>
              <a:t>Edit Master text styles</a:t>
            </a:r>
          </a:p>
        </p:txBody>
      </p:sp>
      <p:sp>
        <p:nvSpPr>
          <p:cNvPr id="20" name="Text Placeholder 3"/>
          <p:cNvSpPr>
            <a:spLocks noGrp="1"/>
          </p:cNvSpPr>
          <p:nvPr>
            <p:ph type="body" sz="quarter" idx="20"/>
          </p:nvPr>
        </p:nvSpPr>
        <p:spPr>
          <a:xfrm>
            <a:off x="4720856" y="1233377"/>
            <a:ext cx="4284885" cy="5071730"/>
          </a:xfrm>
          <a:prstGeom prst="rect">
            <a:avLst/>
          </a:prstGeom>
        </p:spPr>
        <p:txBody>
          <a:bodyPr/>
          <a:lstStyle>
            <a:lvl1pPr marL="171450" indent="-171450">
              <a:buFontTx/>
              <a:buBlip>
                <a:blip r:embed="rId3"/>
              </a:buBlip>
              <a:defRPr>
                <a:solidFill>
                  <a:srgbClr val="50A5AB"/>
                </a:solidFill>
              </a:defRPr>
            </a:lvl1pPr>
            <a:lvl2pPr marL="514350" indent="-171450">
              <a:buFontTx/>
              <a:buBlip>
                <a:blip r:embed="rId4"/>
              </a:buBlip>
              <a:defRPr>
                <a:solidFill>
                  <a:srgbClr val="50A5AB"/>
                </a:solidFill>
              </a:defRPr>
            </a:lvl2pPr>
            <a:lvl3pPr marL="857250" indent="-171450">
              <a:buFontTx/>
              <a:buBlip>
                <a:blip r:embed="rId5"/>
              </a:buBlip>
              <a:defRPr>
                <a:solidFill>
                  <a:srgbClr val="50A5AB"/>
                </a:solidFill>
              </a:defRPr>
            </a:lvl3pPr>
            <a:lvl4pPr marL="1200150" indent="-171450">
              <a:buFontTx/>
              <a:buBlip>
                <a:blip r:embed="rId6"/>
              </a:buBlip>
              <a:defRPr>
                <a:solidFill>
                  <a:srgbClr val="50A5AB"/>
                </a:solidFill>
              </a:defRPr>
            </a:lvl4pPr>
            <a:lvl5pPr marL="1543050" indent="-171450">
              <a:buFontTx/>
              <a:buBlip>
                <a:blip r:embed="rId3"/>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2"/>
          <p:cNvSpPr>
            <a:spLocks noGrp="1"/>
          </p:cNvSpPr>
          <p:nvPr>
            <p:ph type="pic" sz="quarter" idx="21"/>
          </p:nvPr>
        </p:nvSpPr>
        <p:spPr>
          <a:xfrm>
            <a:off x="128805" y="1233378"/>
            <a:ext cx="4476271" cy="5072173"/>
          </a:xfrm>
          <a:prstGeom prst="rect">
            <a:avLst/>
          </a:prstGeom>
        </p:spPr>
        <p:txBody>
          <a:bodyPr/>
          <a:lstStyle>
            <a:lvl1pPr>
              <a:defRPr>
                <a:ln>
                  <a:noFill/>
                </a:ln>
                <a:solidFill>
                  <a:srgbClr val="50A5AB"/>
                </a:solidFill>
              </a:defRPr>
            </a:lvl1pPr>
          </a:lstStyle>
          <a:p>
            <a:endParaRPr lang="en-US"/>
          </a:p>
        </p:txBody>
      </p:sp>
      <p:cxnSp>
        <p:nvCxnSpPr>
          <p:cNvPr id="5" name="Straight Connector 4"/>
          <p:cNvCxnSpPr/>
          <p:nvPr userDrawn="1"/>
        </p:nvCxnSpPr>
        <p:spPr>
          <a:xfrm>
            <a:off x="0" y="1073888"/>
            <a:ext cx="9144000"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699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573118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4">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8859" y="2"/>
            <a:ext cx="9388552" cy="6464594"/>
          </a:xfrm>
          <a:prstGeom prst="rect">
            <a:avLst/>
          </a:prstGeom>
        </p:spPr>
      </p:pic>
      <p:sp>
        <p:nvSpPr>
          <p:cNvPr id="8" name="Text Placeholder 3"/>
          <p:cNvSpPr>
            <a:spLocks noGrp="1"/>
          </p:cNvSpPr>
          <p:nvPr>
            <p:ph type="body" sz="quarter" idx="10"/>
          </p:nvPr>
        </p:nvSpPr>
        <p:spPr>
          <a:xfrm>
            <a:off x="0" y="3"/>
            <a:ext cx="9144000" cy="1073887"/>
          </a:xfrm>
          <a:prstGeom prst="rect">
            <a:avLst/>
          </a:prstGeom>
        </p:spPr>
        <p:txBody>
          <a:bodyPr anchor="ctr"/>
          <a:lstStyle>
            <a:lvl1pPr marL="0" indent="0" algn="l">
              <a:buNone/>
              <a:defRPr sz="3000" b="1">
                <a:solidFill>
                  <a:srgbClr val="008C99"/>
                </a:solidFill>
                <a:latin typeface="Gill Sans MT" panose="020B0502020104020203" pitchFamily="34" charset="0"/>
              </a:defRPr>
            </a:lvl1pPr>
          </a:lstStyle>
          <a:p>
            <a:pPr lvl="0"/>
            <a:r>
              <a:rPr lang="en-US" dirty="0"/>
              <a:t>Edit Master text styles</a:t>
            </a:r>
          </a:p>
        </p:txBody>
      </p:sp>
      <p:sp>
        <p:nvSpPr>
          <p:cNvPr id="9" name="Text Placeholder 5"/>
          <p:cNvSpPr>
            <a:spLocks noGrp="1"/>
          </p:cNvSpPr>
          <p:nvPr>
            <p:ph type="body" sz="quarter" idx="16"/>
          </p:nvPr>
        </p:nvSpPr>
        <p:spPr>
          <a:xfrm>
            <a:off x="128338" y="1197463"/>
            <a:ext cx="3454832" cy="446653"/>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dirty="0"/>
              <a:t>Edit Master text styles</a:t>
            </a:r>
          </a:p>
        </p:txBody>
      </p:sp>
      <p:sp>
        <p:nvSpPr>
          <p:cNvPr id="10" name="Text Placeholder 5"/>
          <p:cNvSpPr>
            <a:spLocks noGrp="1"/>
          </p:cNvSpPr>
          <p:nvPr>
            <p:ph type="body" sz="quarter" idx="19"/>
          </p:nvPr>
        </p:nvSpPr>
        <p:spPr>
          <a:xfrm>
            <a:off x="5550942" y="1197463"/>
            <a:ext cx="3454832" cy="446653"/>
          </a:xfrm>
          <a:prstGeom prst="rect">
            <a:avLst/>
          </a:prstGeom>
        </p:spPr>
        <p:txBody>
          <a:bodyPr/>
          <a:lstStyle>
            <a:lvl1pPr marL="0" indent="0" algn="l">
              <a:buNone/>
              <a:defRPr>
                <a:solidFill>
                  <a:srgbClr val="50A5AB"/>
                </a:solidFill>
                <a:latin typeface="Gill Sans MT" panose="020B0502020104020203" pitchFamily="34" charset="0"/>
              </a:defRPr>
            </a:lvl1pPr>
          </a:lstStyle>
          <a:p>
            <a:pPr lvl="0"/>
            <a:r>
              <a:rPr lang="en-US" dirty="0"/>
              <a:t>Edit Master text styles</a:t>
            </a:r>
          </a:p>
        </p:txBody>
      </p:sp>
      <p:sp>
        <p:nvSpPr>
          <p:cNvPr id="11" name="Text Placeholder 3"/>
          <p:cNvSpPr>
            <a:spLocks noGrp="1"/>
          </p:cNvSpPr>
          <p:nvPr>
            <p:ph type="body" sz="quarter" idx="20"/>
          </p:nvPr>
        </p:nvSpPr>
        <p:spPr>
          <a:xfrm>
            <a:off x="128806" y="1767688"/>
            <a:ext cx="3454400" cy="4452360"/>
          </a:xfrm>
          <a:prstGeom prst="rect">
            <a:avLst/>
          </a:prstGeom>
        </p:spPr>
        <p:txBody>
          <a:bodyPr/>
          <a:lstStyle>
            <a:lvl1pPr marL="171450" indent="-171450">
              <a:buFontTx/>
              <a:buBlip>
                <a:blip r:embed="rId4"/>
              </a:buBlip>
              <a:defRPr>
                <a:solidFill>
                  <a:srgbClr val="50A5AB"/>
                </a:solidFill>
              </a:defRPr>
            </a:lvl1pPr>
            <a:lvl2pPr marL="514350" indent="-171450">
              <a:buFontTx/>
              <a:buBlip>
                <a:blip r:embed="rId5"/>
              </a:buBlip>
              <a:defRPr>
                <a:solidFill>
                  <a:srgbClr val="50A5AB"/>
                </a:solidFill>
              </a:defRPr>
            </a:lvl2pPr>
            <a:lvl3pPr marL="857250" indent="-171450">
              <a:buFontTx/>
              <a:buBlip>
                <a:blip r:embed="rId6"/>
              </a:buBlip>
              <a:defRPr>
                <a:solidFill>
                  <a:srgbClr val="50A5AB"/>
                </a:solidFill>
              </a:defRPr>
            </a:lvl3pPr>
            <a:lvl4pPr marL="1200150" indent="-171450">
              <a:buFontTx/>
              <a:buBlip>
                <a:blip r:embed="rId7"/>
              </a:buBlip>
              <a:defRPr>
                <a:solidFill>
                  <a:srgbClr val="50A5AB"/>
                </a:solidFill>
              </a:defRPr>
            </a:lvl4pPr>
            <a:lvl5pPr marL="1543050" indent="-171450">
              <a:buFontTx/>
              <a:buBlip>
                <a:blip r:embed="rId4"/>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3"/>
          <p:cNvSpPr>
            <a:spLocks noGrp="1"/>
          </p:cNvSpPr>
          <p:nvPr>
            <p:ph type="body" sz="quarter" idx="21"/>
          </p:nvPr>
        </p:nvSpPr>
        <p:spPr>
          <a:xfrm>
            <a:off x="5550942" y="1767688"/>
            <a:ext cx="3454400" cy="4452360"/>
          </a:xfrm>
          <a:prstGeom prst="rect">
            <a:avLst/>
          </a:prstGeom>
        </p:spPr>
        <p:txBody>
          <a:bodyPr/>
          <a:lstStyle>
            <a:lvl1pPr marL="171450" indent="-171450">
              <a:buFontTx/>
              <a:buBlip>
                <a:blip r:embed="rId4"/>
              </a:buBlip>
              <a:defRPr>
                <a:solidFill>
                  <a:srgbClr val="50A5AB"/>
                </a:solidFill>
              </a:defRPr>
            </a:lvl1pPr>
            <a:lvl2pPr marL="514350" indent="-171450">
              <a:buFontTx/>
              <a:buBlip>
                <a:blip r:embed="rId5"/>
              </a:buBlip>
              <a:defRPr>
                <a:solidFill>
                  <a:srgbClr val="50A5AB"/>
                </a:solidFill>
              </a:defRPr>
            </a:lvl2pPr>
            <a:lvl3pPr marL="857250" indent="-171450">
              <a:buFontTx/>
              <a:buBlip>
                <a:blip r:embed="rId6"/>
              </a:buBlip>
              <a:defRPr>
                <a:solidFill>
                  <a:srgbClr val="50A5AB"/>
                </a:solidFill>
              </a:defRPr>
            </a:lvl3pPr>
            <a:lvl4pPr marL="1200150" indent="-171450">
              <a:buFontTx/>
              <a:buBlip>
                <a:blip r:embed="rId7"/>
              </a:buBlip>
              <a:defRPr>
                <a:solidFill>
                  <a:srgbClr val="50A5AB"/>
                </a:solidFill>
              </a:defRPr>
            </a:lvl4pPr>
            <a:lvl5pPr marL="1543050" indent="-171450">
              <a:buFontTx/>
              <a:buBlip>
                <a:blip r:embed="rId4"/>
              </a:buBlip>
              <a:defRPr>
                <a:solidFill>
                  <a:srgbClr val="50A5AB"/>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1" y="1073888"/>
            <a:ext cx="5241851" cy="0"/>
          </a:xfrm>
          <a:prstGeom prst="line">
            <a:avLst/>
          </a:prstGeom>
          <a:ln>
            <a:solidFill>
              <a:srgbClr val="008C99"/>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48289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body slide 0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5" name="Text Placeholder 2"/>
          <p:cNvSpPr>
            <a:spLocks noGrp="1"/>
          </p:cNvSpPr>
          <p:nvPr>
            <p:ph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ustDataLst>
      <p:tags r:id="rId1"/>
    </p:custDataLst>
    <p:extLst>
      <p:ext uri="{BB962C8B-B14F-4D97-AF65-F5344CB8AC3E}">
        <p14:creationId xmlns:p14="http://schemas.microsoft.com/office/powerpoint/2010/main" val="34114397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2606F6-A87A-477D-8DC1-8DC051E4AD86}" type="datetimeFigureOut">
              <a:rPr lang="en-IN" smtClean="0"/>
              <a:t>3/30/18</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E0F340E-D823-4490-A84D-E83C3602DC87}" type="slidenum">
              <a:rPr lang="en-IN" smtClean="0"/>
              <a:t>‹#›</a:t>
            </a:fld>
            <a:endParaRPr lang="en-IN"/>
          </a:p>
        </p:txBody>
      </p:sp>
    </p:spTree>
    <p:extLst>
      <p:ext uri="{BB962C8B-B14F-4D97-AF65-F5344CB8AC3E}">
        <p14:creationId xmlns:p14="http://schemas.microsoft.com/office/powerpoint/2010/main" val="537354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6764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24400" y="16764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9234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2656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10101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616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50858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7455142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20" Type="http://schemas.openxmlformats.org/officeDocument/2006/relationships/slideLayout" Target="../slideLayouts/slideLayout32.xml"/><Relationship Id="rId21" Type="http://schemas.openxmlformats.org/officeDocument/2006/relationships/theme" Target="../theme/theme2.xml"/><Relationship Id="rId22" Type="http://schemas.openxmlformats.org/officeDocument/2006/relationships/tags" Target="../tags/tag2.xml"/><Relationship Id="rId23" Type="http://schemas.openxmlformats.org/officeDocument/2006/relationships/image" Target="../media/image5.jpg"/><Relationship Id="rId24" Type="http://schemas.openxmlformats.org/officeDocument/2006/relationships/image" Target="../media/image6.png"/><Relationship Id="rId25" Type="http://schemas.openxmlformats.org/officeDocument/2006/relationships/image" Target="../media/image7.png"/><Relationship Id="rId10" Type="http://schemas.openxmlformats.org/officeDocument/2006/relationships/slideLayout" Target="../slideLayouts/slideLayout22.xml"/><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slideLayout" Target="../slideLayouts/slideLayout26.xml"/><Relationship Id="rId15" Type="http://schemas.openxmlformats.org/officeDocument/2006/relationships/slideLayout" Target="../slideLayouts/slideLayout27.xml"/><Relationship Id="rId16" Type="http://schemas.openxmlformats.org/officeDocument/2006/relationships/slideLayout" Target="../slideLayouts/slideLayout28.xml"/><Relationship Id="rId17" Type="http://schemas.openxmlformats.org/officeDocument/2006/relationships/slideLayout" Target="../slideLayouts/slideLayout29.xml"/><Relationship Id="rId18" Type="http://schemas.openxmlformats.org/officeDocument/2006/relationships/slideLayout" Target="../slideLayouts/slideLayout30.xml"/><Relationship Id="rId19" Type="http://schemas.openxmlformats.org/officeDocument/2006/relationships/slideLayout" Target="../slideLayouts/slideLayout31.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E6ACD44-472C-4444-8596-29CD0B38C1D6}"/>
              </a:ext>
            </a:extLst>
          </p:cNvPr>
          <p:cNvPicPr>
            <a:picLocks noChangeAspect="1"/>
          </p:cNvPicPr>
          <p:nvPr userDrawn="1"/>
        </p:nvPicPr>
        <p:blipFill>
          <a:blip r:embed="rId14"/>
          <a:stretch>
            <a:fillRect/>
          </a:stretch>
        </p:blipFill>
        <p:spPr>
          <a:xfrm>
            <a:off x="0" y="0"/>
            <a:ext cx="9144000" cy="6857999"/>
          </a:xfrm>
          <a:prstGeom prst="rect">
            <a:avLst/>
          </a:prstGeom>
        </p:spPr>
      </p:pic>
      <p:sp>
        <p:nvSpPr>
          <p:cNvPr id="1027" name="Rectangle 9"/>
          <p:cNvSpPr>
            <a:spLocks noChangeArrowheads="1"/>
          </p:cNvSpPr>
          <p:nvPr userDrawn="1"/>
        </p:nvSpPr>
        <p:spPr bwMode="auto">
          <a:xfrm>
            <a:off x="150813" y="6248400"/>
            <a:ext cx="5762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fld id="{2A8AF884-707C-427E-AB00-53A70ED500E9}" type="slidenum">
              <a:rPr lang="en-US" altLang="en-US" sz="1800" b="1">
                <a:solidFill>
                  <a:schemeClr val="bg1"/>
                </a:solidFill>
                <a:latin typeface="Garamond" panose="02020404030301010803" pitchFamily="18" charset="0"/>
              </a:rPr>
              <a:pPr algn="ctr"/>
              <a:t>‹#›</a:t>
            </a:fld>
            <a:endParaRPr lang="en-US" altLang="en-US" sz="1800" b="1">
              <a:solidFill>
                <a:schemeClr val="bg1"/>
              </a:solidFill>
              <a:latin typeface="Garamond" panose="02020404030301010803" pitchFamily="18" charset="0"/>
            </a:endParaRPr>
          </a:p>
        </p:txBody>
      </p:sp>
      <p:sp>
        <p:nvSpPr>
          <p:cNvPr id="1028" name="Rectangle 2"/>
          <p:cNvSpPr>
            <a:spLocks noGrp="1" noChangeArrowheads="1"/>
          </p:cNvSpPr>
          <p:nvPr>
            <p:ph type="title"/>
          </p:nvPr>
        </p:nvSpPr>
        <p:spPr bwMode="auto">
          <a:xfrm>
            <a:off x="762000" y="533400"/>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762000" y="1676400"/>
            <a:ext cx="7772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33"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Lst>
  <p:txStyles>
    <p:title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7748" y="0"/>
            <a:ext cx="9155162" cy="6858000"/>
          </a:xfrm>
          <a:prstGeom prst="rect">
            <a:avLst/>
          </a:prstGeom>
        </p:spPr>
      </p:pic>
      <p:sp>
        <p:nvSpPr>
          <p:cNvPr id="10" name="Rectangle 9"/>
          <p:cNvSpPr/>
          <p:nvPr userDrawn="1"/>
        </p:nvSpPr>
        <p:spPr>
          <a:xfrm>
            <a:off x="-7748" y="6445612"/>
            <a:ext cx="9151748" cy="412388"/>
          </a:xfrm>
          <a:prstGeom prst="rect">
            <a:avLst/>
          </a:prstGeom>
          <a:solidFill>
            <a:srgbClr val="50A5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08C99"/>
              </a:solidFill>
            </a:endParaRPr>
          </a:p>
        </p:txBody>
      </p:sp>
      <p:grpSp>
        <p:nvGrpSpPr>
          <p:cNvPr id="7" name="Group 6"/>
          <p:cNvGrpSpPr/>
          <p:nvPr userDrawn="1"/>
        </p:nvGrpSpPr>
        <p:grpSpPr>
          <a:xfrm>
            <a:off x="45710" y="6501032"/>
            <a:ext cx="891923" cy="302918"/>
            <a:chOff x="916083" y="709946"/>
            <a:chExt cx="4711702" cy="1600203"/>
          </a:xfrm>
        </p:grpSpPr>
        <p:pic>
          <p:nvPicPr>
            <p:cNvPr id="8" name="Picture 7"/>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916083" y="709946"/>
              <a:ext cx="2160276" cy="1600203"/>
            </a:xfrm>
            <a:prstGeom prst="rect">
              <a:avLst/>
            </a:prstGeom>
          </p:spPr>
        </p:pic>
        <p:pic>
          <p:nvPicPr>
            <p:cNvPr id="9" name="Picture 8"/>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3346126" y="709946"/>
              <a:ext cx="2281659" cy="1600203"/>
            </a:xfrm>
            <a:prstGeom prst="rect">
              <a:avLst/>
            </a:prstGeom>
          </p:spPr>
        </p:pic>
      </p:grpSp>
    </p:spTree>
    <p:custDataLst>
      <p:tags r:id="rId22"/>
    </p:custDataLst>
    <p:extLst>
      <p:ext uri="{BB962C8B-B14F-4D97-AF65-F5344CB8AC3E}">
        <p14:creationId xmlns:p14="http://schemas.microsoft.com/office/powerpoint/2010/main" val="1182191264"/>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 id="2147483948" r:id="rId13"/>
    <p:sldLayoutId id="2147483949" r:id="rId14"/>
    <p:sldLayoutId id="2147483950" r:id="rId15"/>
    <p:sldLayoutId id="2147483951" r:id="rId16"/>
    <p:sldLayoutId id="2147483952" r:id="rId17"/>
    <p:sldLayoutId id="2147483953" r:id="rId18"/>
    <p:sldLayoutId id="2147483954" r:id="rId19"/>
    <p:sldLayoutId id="2147483955"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14.jpeg"/><Relationship Id="rId1" Type="http://schemas.openxmlformats.org/officeDocument/2006/relationships/tags" Target="../tags/tag22.x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24.jpeg"/><Relationship Id="rId1" Type="http://schemas.openxmlformats.org/officeDocument/2006/relationships/tags" Target="../tags/tag25.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hart" Target="../charts/char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tags" Target="../tags/tag26.xm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hyperlink" Target="https://cqii.glasscubes.com/share/s/9an503ivaaqiies9ka6sleul1c" TargetMode="External"/><Relationship Id="rId1" Type="http://schemas.openxmlformats.org/officeDocument/2006/relationships/tags" Target="../tags/tag27.x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image" Target="../media/image16.png"/><Relationship Id="rId1" Type="http://schemas.openxmlformats.org/officeDocument/2006/relationships/tags" Target="../tags/tag23.xml"/><Relationship Id="rId2"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4.png"/><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48.png"/><Relationship Id="rId1" Type="http://schemas.openxmlformats.org/officeDocument/2006/relationships/tags" Target="../tags/tag28.xml"/><Relationship Id="rId2"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hyperlink" Target="https://cqii.glasscubes.com/share/s/9an503ivaaqiies9ka6sleul1c" TargetMode="External"/><Relationship Id="rId1" Type="http://schemas.openxmlformats.org/officeDocument/2006/relationships/tags" Target="../tags/tag29.xml"/><Relationship Id="rId2"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0.xml"/><Relationship Id="rId3"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4" Type="http://schemas.openxmlformats.org/officeDocument/2006/relationships/image" Target="../media/image54.png"/><Relationship Id="rId1" Type="http://schemas.openxmlformats.org/officeDocument/2006/relationships/tags" Target="../tags/tag30.xml"/><Relationship Id="rId2"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hyperlink" Target="https://www.surveymonkey.com/r/groupenrollment"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57.emf"/><Relationship Id="rId5" Type="http://schemas.openxmlformats.org/officeDocument/2006/relationships/image" Target="../media/image58.png"/><Relationship Id="rId6" Type="http://schemas.openxmlformats.org/officeDocument/2006/relationships/image" Target="../media/image14.jpeg"/><Relationship Id="rId7" Type="http://schemas.openxmlformats.org/officeDocument/2006/relationships/image" Target="../media/image2.png"/><Relationship Id="rId1" Type="http://schemas.openxmlformats.org/officeDocument/2006/relationships/tags" Target="../tags/tag31.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tags" Target="../tags/tag24.xml"/><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p:cNvSpPr>
            <a:spLocks noGrp="1" noChangeArrowheads="1"/>
          </p:cNvSpPr>
          <p:nvPr>
            <p:ph type="subTitle" idx="1"/>
          </p:nvPr>
        </p:nvSpPr>
        <p:spPr>
          <a:xfrm>
            <a:off x="2057400" y="2819400"/>
            <a:ext cx="6239522" cy="1295400"/>
          </a:xfrm>
          <a:noFill/>
        </p:spPr>
        <p:txBody>
          <a:bodyPr lIns="90488" tIns="44450" rIns="90488" bIns="44450"/>
          <a:lstStyle/>
          <a:p>
            <a:pPr eaLnBrk="1" hangingPunct="1">
              <a:lnSpc>
                <a:spcPct val="90000"/>
              </a:lnSpc>
            </a:pPr>
            <a:r>
              <a:rPr lang="en-US" altLang="en-US" sz="4000" b="1" dirty="0"/>
              <a:t>end+disparities ECHO Collaborative </a:t>
            </a:r>
            <a:br>
              <a:rPr lang="en-US" altLang="en-US" sz="4000" b="1" dirty="0"/>
            </a:br>
            <a:r>
              <a:rPr lang="en-US" altLang="en-US" sz="4000" b="1" dirty="0">
                <a:solidFill>
                  <a:srgbClr val="C00000"/>
                </a:solidFill>
              </a:rPr>
              <a:t>Kick-Off Session</a:t>
            </a:r>
            <a:endParaRPr lang="en-US" altLang="en-US" sz="4000" dirty="0">
              <a:solidFill>
                <a:srgbClr val="C00000"/>
              </a:solidFill>
            </a:endParaRPr>
          </a:p>
        </p:txBody>
      </p:sp>
      <p:sp>
        <p:nvSpPr>
          <p:cNvPr id="5" name="Rectangle 5"/>
          <p:cNvSpPr txBox="1">
            <a:spLocks noChangeArrowheads="1"/>
          </p:cNvSpPr>
          <p:nvPr/>
        </p:nvSpPr>
        <p:spPr bwMode="auto">
          <a:xfrm>
            <a:off x="2624461" y="4800600"/>
            <a:ext cx="510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0" indent="0" algn="ctr" rtl="0" eaLnBrk="0" fontAlgn="base" hangingPunct="0">
              <a:spcBef>
                <a:spcPct val="20000"/>
              </a:spcBef>
              <a:spcAft>
                <a:spcPct val="0"/>
              </a:spcAft>
              <a:buClr>
                <a:srgbClr val="FF0000"/>
              </a:buClr>
              <a:buFontTx/>
              <a:buNone/>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eaLnBrk="1" hangingPunct="1">
              <a:lnSpc>
                <a:spcPct val="90000"/>
              </a:lnSpc>
            </a:pPr>
            <a:r>
              <a:rPr lang="en-US" altLang="en-US" sz="2800" dirty="0"/>
              <a:t>Monday March 26</a:t>
            </a:r>
            <a:r>
              <a:rPr lang="en-US" altLang="en-US" sz="2800" baseline="30000" dirty="0"/>
              <a:t>th</a:t>
            </a:r>
            <a:r>
              <a:rPr lang="en-US" altLang="en-US" sz="2800" dirty="0"/>
              <a:t>, 2018</a:t>
            </a:r>
          </a:p>
          <a:p>
            <a:pPr eaLnBrk="1" hangingPunct="1">
              <a:lnSpc>
                <a:spcPct val="90000"/>
              </a:lnSpc>
            </a:pPr>
            <a:r>
              <a:rPr lang="en-US" altLang="en-US" sz="2800" dirty="0"/>
              <a:t>12:00-1:00 pm ET</a:t>
            </a:r>
          </a:p>
        </p:txBody>
      </p:sp>
      <p:pic>
        <p:nvPicPr>
          <p:cNvPr id="4" name="Picture 3" descr="The logo for project ECHO and the HRSA Ryan White HIV/AIDS Program Center for Quality Improvement and Innovation" title="Logo">
            <a:extLst>
              <a:ext uri="{FF2B5EF4-FFF2-40B4-BE49-F238E27FC236}">
                <a16:creationId xmlns:a16="http://schemas.microsoft.com/office/drawing/2014/main" xmlns="" id="{E49D5C07-5D0F-4E94-AE14-FE6BB5FFC7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8976" y="4363794"/>
            <a:ext cx="1868424" cy="1469827"/>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838200" y="2727325"/>
            <a:ext cx="7848600" cy="1447800"/>
          </a:xfrm>
          <a:prstGeom prst="rect">
            <a:avLst/>
          </a:prstGeom>
          <a:solidFill>
            <a:schemeClr val="bg1">
              <a:lumMod val="65000"/>
            </a:schemeClr>
          </a:solidFill>
          <a:ln w="9525">
            <a:noFill/>
            <a:miter lim="800000"/>
            <a:headEnd/>
            <a:tailEnd/>
          </a:ln>
        </p:spPr>
        <p:txBody>
          <a:bodyPr anchor="ctr"/>
          <a:lstStyle/>
          <a:p>
            <a:pPr algn="ctr">
              <a:defRPr/>
            </a:pPr>
            <a:endParaRPr lang="en-US" sz="4400" dirty="0">
              <a:latin typeface="+mj-lt"/>
              <a:ea typeface="+mj-ea"/>
              <a:cs typeface="+mj-cs"/>
            </a:endParaRPr>
          </a:p>
        </p:txBody>
      </p:sp>
      <p:sp>
        <p:nvSpPr>
          <p:cNvPr id="6147" name="Title 1"/>
          <p:cNvSpPr txBox="1">
            <a:spLocks/>
          </p:cNvSpPr>
          <p:nvPr/>
        </p:nvSpPr>
        <p:spPr bwMode="auto">
          <a:xfrm>
            <a:off x="304800" y="2608263"/>
            <a:ext cx="8610600" cy="11430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dirty="0">
                <a:solidFill>
                  <a:schemeClr val="bg1"/>
                </a:solidFill>
                <a:latin typeface="Garamond" panose="02020404030301010803" pitchFamily="18" charset="0"/>
              </a:rPr>
              <a:t>Literature Review – Key Findings</a:t>
            </a:r>
          </a:p>
        </p:txBody>
      </p:sp>
    </p:spTree>
    <p:extLst>
      <p:ext uri="{BB962C8B-B14F-4D97-AF65-F5344CB8AC3E}">
        <p14:creationId xmlns:p14="http://schemas.microsoft.com/office/powerpoint/2010/main" val="854522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2"/>
          <p:cNvSpPr>
            <a:spLocks noGrp="1" noChangeArrowheads="1"/>
          </p:cNvSpPr>
          <p:nvPr>
            <p:ph type="title"/>
          </p:nvPr>
        </p:nvSpPr>
        <p:spPr>
          <a:xfrm>
            <a:off x="533400" y="685800"/>
            <a:ext cx="7924800" cy="2743200"/>
          </a:xfrm>
        </p:spPr>
        <p:txBody>
          <a:bodyPr/>
          <a:lstStyle/>
          <a:p>
            <a:r>
              <a:rPr lang="en-US" altLang="en-US" i="1" dirty="0"/>
              <a:t>“Of all the forms of inequality, injustice in health care is the most shocking and inhumane.” </a:t>
            </a:r>
            <a:r>
              <a:rPr lang="en-US" altLang="en-US" dirty="0"/>
              <a:t/>
            </a:r>
            <a:br>
              <a:rPr lang="en-US" altLang="en-US" dirty="0"/>
            </a:br>
            <a:r>
              <a:rPr lang="en-US" altLang="en-US" dirty="0"/>
              <a:t/>
            </a:r>
            <a:br>
              <a:rPr lang="en-US" altLang="en-US" dirty="0"/>
            </a:br>
            <a:r>
              <a:rPr lang="en-US" altLang="en-US" sz="2800" dirty="0"/>
              <a:t>- Martin Luther King</a:t>
            </a:r>
          </a:p>
        </p:txBody>
      </p:sp>
      <p:pic>
        <p:nvPicPr>
          <p:cNvPr id="4" name="Picture 2" descr="This photo shows Martin Luther King" title="MLK"/>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98712" y="3231351"/>
            <a:ext cx="4194175" cy="23592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0654" y="5715000"/>
            <a:ext cx="9079375" cy="246221"/>
          </a:xfrm>
          <a:prstGeom prst="rect">
            <a:avLst/>
          </a:prstGeom>
          <a:noFill/>
        </p:spPr>
        <p:txBody>
          <a:bodyPr wrap="square" rtlCol="0">
            <a:spAutoFit/>
          </a:bodyPr>
          <a:lstStyle/>
          <a:p>
            <a:pPr algn="r"/>
            <a:r>
              <a:rPr lang="en-US" sz="1000" dirty="0"/>
              <a:t>CDC MMWR </a:t>
            </a:r>
            <a:r>
              <a:rPr lang="is-IS" sz="1000" dirty="0"/>
              <a:t>Supplement / Vol. 62 / No. 3 November 22, 2013: </a:t>
            </a:r>
            <a:r>
              <a:rPr lang="en-US" sz="1000" dirty="0"/>
              <a:t>CDC Health Disparities and Inequalities Report — United States, 2013</a:t>
            </a:r>
          </a:p>
        </p:txBody>
      </p:sp>
    </p:spTree>
    <p:custDataLst>
      <p:tags r:id="rId1"/>
    </p:custDataLst>
    <p:extLst>
      <p:ext uri="{BB962C8B-B14F-4D97-AF65-F5344CB8AC3E}">
        <p14:creationId xmlns:p14="http://schemas.microsoft.com/office/powerpoint/2010/main" val="3557465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440007"/>
          </a:xfrm>
        </p:spPr>
        <p:txBody>
          <a:bodyPr/>
          <a:lstStyle/>
          <a:p>
            <a:r>
              <a:rPr lang="en-US" dirty="0"/>
              <a:t>What is a Health Disparity?</a:t>
            </a:r>
          </a:p>
        </p:txBody>
      </p:sp>
      <p:sp>
        <p:nvSpPr>
          <p:cNvPr id="3" name="Content Placeholder 2"/>
          <p:cNvSpPr>
            <a:spLocks noGrp="1"/>
          </p:cNvSpPr>
          <p:nvPr>
            <p:ph idx="1"/>
          </p:nvPr>
        </p:nvSpPr>
        <p:spPr>
          <a:xfrm>
            <a:off x="876300" y="2133600"/>
            <a:ext cx="7391400" cy="2152900"/>
          </a:xfrm>
        </p:spPr>
        <p:txBody>
          <a:bodyPr/>
          <a:lstStyle/>
          <a:p>
            <a:pPr marL="0" indent="0" algn="ctr">
              <a:buNone/>
            </a:pPr>
            <a:r>
              <a:rPr lang="en-US" i="1" dirty="0"/>
              <a:t>“A population is a health disparity population if there is a significant disparity in the overall rate of disease incidence, prevalence, morbidity, mortality, or survival rates in the population as compared to the health status of the general population.” </a:t>
            </a:r>
          </a:p>
          <a:p>
            <a:pPr marL="0" indent="0" algn="ctr">
              <a:buNone/>
            </a:pPr>
            <a:endParaRPr lang="en-US" i="1" dirty="0"/>
          </a:p>
          <a:p>
            <a:pPr marL="0" indent="0" algn="ctr">
              <a:buNone/>
            </a:pPr>
            <a:r>
              <a:rPr lang="en-US" dirty="0"/>
              <a:t>– Minority Health and Health Disparities Research and Education Act, United States Public Law 106-525 (2000)</a:t>
            </a:r>
          </a:p>
        </p:txBody>
      </p:sp>
    </p:spTree>
    <p:extLst>
      <p:ext uri="{BB962C8B-B14F-4D97-AF65-F5344CB8AC3E}">
        <p14:creationId xmlns:p14="http://schemas.microsoft.com/office/powerpoint/2010/main" val="2746364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a:xfrm>
            <a:off x="2720906" y="1465119"/>
            <a:ext cx="6162247" cy="3335482"/>
          </a:xfrm>
          <a:solidFill>
            <a:srgbClr val="99CCFF"/>
          </a:solidFill>
        </p:spPr>
        <p:txBody>
          <a:bodyPr/>
          <a:lstStyle/>
          <a:p>
            <a:pPr>
              <a:buFont typeface="Webdings" panose="05030102010509060703" pitchFamily="18" charset="2"/>
              <a:buChar char="-"/>
            </a:pPr>
            <a:r>
              <a:rPr lang="en-US" altLang="en-US" sz="2450" b="1" dirty="0">
                <a:ea typeface="ＭＳ Ｐゴシック" panose="020B0600070205080204" pitchFamily="34" charset="-128"/>
              </a:rPr>
              <a:t>Men who have sex with men </a:t>
            </a:r>
            <a:r>
              <a:rPr lang="en-US" altLang="en-US" sz="2450" dirty="0">
                <a:ea typeface="ＭＳ Ｐゴシック" panose="020B0600070205080204" pitchFamily="34" charset="-128"/>
              </a:rPr>
              <a:t>are </a:t>
            </a:r>
            <a:r>
              <a:rPr lang="en-US" altLang="en-US" sz="2450" b="1" dirty="0">
                <a:ea typeface="ＭＳ Ｐゴシック" panose="020B0600070205080204" pitchFamily="34" charset="-128"/>
              </a:rPr>
              <a:t>46 times </a:t>
            </a:r>
            <a:r>
              <a:rPr lang="en-US" altLang="en-US" sz="2450" dirty="0">
                <a:ea typeface="ＭＳ Ｐゴシック" panose="020B0600070205080204" pitchFamily="34" charset="-128"/>
              </a:rPr>
              <a:t>more likely to have HIV than other men</a:t>
            </a:r>
          </a:p>
          <a:p>
            <a:pPr>
              <a:buClr>
                <a:srgbClr val="FF0000"/>
              </a:buClr>
              <a:buFont typeface="Webdings" panose="05030102010509060703" pitchFamily="18" charset="2"/>
              <a:buChar char="-"/>
            </a:pPr>
            <a:r>
              <a:rPr lang="en-US" altLang="en-US" sz="2450" b="1" dirty="0">
                <a:ea typeface="ＭＳ Ｐゴシック" panose="020B0600070205080204" pitchFamily="34" charset="-128"/>
              </a:rPr>
              <a:t>Youth (ages 13-24) </a:t>
            </a:r>
            <a:r>
              <a:rPr lang="en-US" altLang="en-US" sz="2450" dirty="0">
                <a:ea typeface="ＭＳ Ｐゴシック" panose="020B0600070205080204" pitchFamily="34" charset="-128"/>
              </a:rPr>
              <a:t>are </a:t>
            </a:r>
            <a:r>
              <a:rPr lang="en-US" altLang="en-US" sz="2450" b="1" dirty="0">
                <a:ea typeface="ＭＳ Ｐゴシック" panose="020B0600070205080204" pitchFamily="34" charset="-128"/>
              </a:rPr>
              <a:t>5 times </a:t>
            </a:r>
            <a:r>
              <a:rPr lang="en-US" altLang="en-US" sz="2450" dirty="0">
                <a:ea typeface="ＭＳ Ｐゴシック" panose="020B0600070205080204" pitchFamily="34" charset="-128"/>
              </a:rPr>
              <a:t>more likely to have HIV than people older than 25</a:t>
            </a:r>
          </a:p>
          <a:p>
            <a:pPr>
              <a:buFont typeface="Webdings" panose="05030102010509060703" pitchFamily="18" charset="2"/>
              <a:buChar char="-"/>
            </a:pPr>
            <a:r>
              <a:rPr lang="en-US" altLang="en-US" sz="2450" b="1" dirty="0">
                <a:ea typeface="ＭＳ Ｐゴシック" panose="020B0600070205080204" pitchFamily="34" charset="-128"/>
              </a:rPr>
              <a:t>Transgender women </a:t>
            </a:r>
            <a:r>
              <a:rPr lang="en-US" altLang="en-US" sz="2450" dirty="0">
                <a:ea typeface="ＭＳ Ｐゴシック" panose="020B0600070205080204" pitchFamily="34" charset="-128"/>
              </a:rPr>
              <a:t>are </a:t>
            </a:r>
            <a:r>
              <a:rPr lang="en-US" altLang="en-US" sz="2450" b="1" dirty="0">
                <a:ea typeface="ＭＳ Ｐゴシック" panose="020B0600070205080204" pitchFamily="34" charset="-128"/>
              </a:rPr>
              <a:t>50 times </a:t>
            </a:r>
            <a:r>
              <a:rPr lang="en-US" altLang="en-US" sz="2450" dirty="0">
                <a:ea typeface="ＭＳ Ｐゴシック" panose="020B0600070205080204" pitchFamily="34" charset="-128"/>
              </a:rPr>
              <a:t>more likely to have HIV than other adults</a:t>
            </a:r>
          </a:p>
          <a:p>
            <a:pPr>
              <a:buClr>
                <a:srgbClr val="FF0000"/>
              </a:buClr>
              <a:buFont typeface="Webdings" panose="05030102010509060703" pitchFamily="18" charset="2"/>
              <a:buChar char="-"/>
            </a:pPr>
            <a:r>
              <a:rPr lang="en-US" altLang="en-US" sz="2450" b="1" dirty="0">
                <a:ea typeface="ＭＳ Ｐゴシック" panose="020B0600070205080204" pitchFamily="34" charset="-128"/>
              </a:rPr>
              <a:t>African American women </a:t>
            </a:r>
            <a:r>
              <a:rPr lang="en-US" altLang="en-US" sz="2450" dirty="0">
                <a:ea typeface="ＭＳ Ｐゴシック" panose="020B0600070205080204" pitchFamily="34" charset="-128"/>
              </a:rPr>
              <a:t>are </a:t>
            </a:r>
            <a:r>
              <a:rPr lang="en-US" altLang="en-US" sz="2450" b="1" dirty="0">
                <a:ea typeface="ＭＳ Ｐゴシック" panose="020B0600070205080204" pitchFamily="34" charset="-128"/>
              </a:rPr>
              <a:t>20 times </a:t>
            </a:r>
            <a:r>
              <a:rPr lang="en-US" altLang="en-US" sz="2450" dirty="0">
                <a:ea typeface="ＭＳ Ｐゴシック" panose="020B0600070205080204" pitchFamily="34" charset="-128"/>
              </a:rPr>
              <a:t>more likely to have HIV than white women</a:t>
            </a:r>
          </a:p>
        </p:txBody>
      </p:sp>
      <p:sp>
        <p:nvSpPr>
          <p:cNvPr id="4" name="Title 1"/>
          <p:cNvSpPr>
            <a:spLocks noGrp="1"/>
          </p:cNvSpPr>
          <p:nvPr>
            <p:ph type="title"/>
          </p:nvPr>
        </p:nvSpPr>
        <p:spPr>
          <a:xfrm>
            <a:off x="762000" y="457200"/>
            <a:ext cx="7772400" cy="762000"/>
          </a:xfrm>
        </p:spPr>
        <p:txBody>
          <a:bodyPr/>
          <a:lstStyle/>
          <a:p>
            <a:r>
              <a:rPr lang="en-US" dirty="0"/>
              <a:t>Did you know?</a:t>
            </a:r>
            <a:endParaRPr lang="en-US" b="1" dirty="0"/>
          </a:p>
        </p:txBody>
      </p:sp>
      <p:sp>
        <p:nvSpPr>
          <p:cNvPr id="5" name="TextBox 4"/>
          <p:cNvSpPr txBox="1"/>
          <p:nvPr/>
        </p:nvSpPr>
        <p:spPr>
          <a:xfrm>
            <a:off x="0" y="5257800"/>
            <a:ext cx="9079375" cy="707886"/>
          </a:xfrm>
          <a:prstGeom prst="rect">
            <a:avLst/>
          </a:prstGeom>
          <a:noFill/>
        </p:spPr>
        <p:txBody>
          <a:bodyPr wrap="square" rtlCol="0">
            <a:spAutoFit/>
          </a:bodyPr>
          <a:lstStyle/>
          <a:p>
            <a:pPr algn="r"/>
            <a:r>
              <a:rPr lang="en-US" sz="1000" dirty="0">
                <a:latin typeface="Times New Roman" panose="02020603050405020304" pitchFamily="18" charset="0"/>
                <a:cs typeface="Times New Roman" panose="02020603050405020304" pitchFamily="18" charset="0"/>
              </a:rPr>
              <a:t>http://www.unaids.org/sites/default/files/media_asset/08_Transgenderpeople.pdf</a:t>
            </a:r>
          </a:p>
          <a:p>
            <a:pPr algn="r"/>
            <a:r>
              <a:rPr lang="en-US" sz="1000" dirty="0">
                <a:latin typeface="Times New Roman" panose="02020603050405020304" pitchFamily="18" charset="0"/>
                <a:cs typeface="Times New Roman" panose="02020603050405020304" pitchFamily="18" charset="0"/>
              </a:rPr>
              <a:t>http://www.cdc.gov/hiv/pdf/statistics_hssr_vol_17_no_4.pdf</a:t>
            </a:r>
          </a:p>
          <a:p>
            <a:pPr algn="r"/>
            <a:r>
              <a:rPr lang="en-US" sz="1000" dirty="0">
                <a:latin typeface="Times New Roman" panose="02020603050405020304" pitchFamily="18" charset="0"/>
                <a:cs typeface="Times New Roman" panose="02020603050405020304" pitchFamily="18" charset="0"/>
              </a:rPr>
              <a:t>http://www.aidsmap.com/HIV-positive-youth-are-less-likely-than-adults-to-achieve-viral-suppression-on-antiretroviral-treatment/page/2994025/</a:t>
            </a:r>
          </a:p>
          <a:p>
            <a:pPr algn="r"/>
            <a:r>
              <a:rPr lang="en-US" sz="1000" dirty="0">
                <a:latin typeface="Times New Roman" panose="02020603050405020304" pitchFamily="18" charset="0"/>
                <a:cs typeface="Times New Roman" panose="02020603050405020304" pitchFamily="18" charset="0"/>
              </a:rPr>
              <a:t>http://www.cdc.gov/mmwr/preview/mmwrhtml/su6203a19.htm?s_cid=su6203a19_w </a:t>
            </a:r>
          </a:p>
        </p:txBody>
      </p:sp>
      <p:pic>
        <p:nvPicPr>
          <p:cNvPr id="7" name="Picture 6" descr="This boix shows the four disparity groups to be targeted in this collaborative. They are MSM of color, Youth, Transgender people, and African American and Latina Women." title="Disparity Groups">
            <a:extLst>
              <a:ext uri="{FF2B5EF4-FFF2-40B4-BE49-F238E27FC236}">
                <a16:creationId xmlns:a16="http://schemas.microsoft.com/office/drawing/2014/main" xmlns="" id="{B03E874C-5D0F-4137-A74E-1697CA187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65118"/>
            <a:ext cx="2510149" cy="3411682"/>
          </a:xfrm>
          <a:prstGeom prst="rect">
            <a:avLst/>
          </a:prstGeom>
        </p:spPr>
      </p:pic>
    </p:spTree>
    <p:extLst>
      <p:ext uri="{BB962C8B-B14F-4D97-AF65-F5344CB8AC3E}">
        <p14:creationId xmlns:p14="http://schemas.microsoft.com/office/powerpoint/2010/main" val="1168274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Disparities among MSM of Color</a:t>
            </a:r>
          </a:p>
        </p:txBody>
      </p:sp>
      <p:pic>
        <p:nvPicPr>
          <p:cNvPr id="4" name="Picture 3" descr="The banner indicating MSM of color and a picture of two men of color standing together" title="MSM of color">
            <a:extLst>
              <a:ext uri="{FF2B5EF4-FFF2-40B4-BE49-F238E27FC236}">
                <a16:creationId xmlns:a16="http://schemas.microsoft.com/office/drawing/2014/main" xmlns="" id="{365EB698-1FDF-419C-8C59-02AF91AD8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752600"/>
            <a:ext cx="6184418" cy="2803868"/>
          </a:xfrm>
          <a:prstGeom prst="rect">
            <a:avLst/>
          </a:prstGeom>
        </p:spPr>
      </p:pic>
    </p:spTree>
    <p:extLst>
      <p:ext uri="{BB962C8B-B14F-4D97-AF65-F5344CB8AC3E}">
        <p14:creationId xmlns:p14="http://schemas.microsoft.com/office/powerpoint/2010/main" val="2335309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p:cNvSpPr>
            <a:spLocks noGrp="1"/>
          </p:cNvSpPr>
          <p:nvPr>
            <p:ph type="title"/>
          </p:nvPr>
        </p:nvSpPr>
        <p:spPr>
          <a:xfrm>
            <a:off x="762000" y="533400"/>
            <a:ext cx="7772400" cy="762000"/>
          </a:xfrm>
        </p:spPr>
        <p:txBody>
          <a:bodyPr/>
          <a:lstStyle/>
          <a:p>
            <a:r>
              <a:rPr lang="en-US" dirty="0">
                <a:solidFill>
                  <a:schemeClr val="tx1"/>
                </a:solidFill>
              </a:rPr>
              <a:t>MSM of Color</a:t>
            </a:r>
          </a:p>
        </p:txBody>
      </p:sp>
      <p:sp>
        <p:nvSpPr>
          <p:cNvPr id="57" name="Rectangle 56"/>
          <p:cNvSpPr/>
          <p:nvPr/>
        </p:nvSpPr>
        <p:spPr>
          <a:xfrm>
            <a:off x="495818" y="1371600"/>
            <a:ext cx="8038581" cy="369332"/>
          </a:xfrm>
          <a:prstGeom prst="rect">
            <a:avLst/>
          </a:prstGeom>
        </p:spPr>
        <p:txBody>
          <a:bodyPr wrap="square">
            <a:spAutoFit/>
          </a:bodyPr>
          <a:lstStyle/>
          <a:p>
            <a:pPr>
              <a:defRPr/>
            </a:pPr>
            <a:r>
              <a:rPr lang="en-US" sz="1800" b="1" dirty="0">
                <a:solidFill>
                  <a:srgbClr val="CC0000"/>
                </a:solidFill>
                <a:latin typeface="Garamond" panose="02020404030301010803" pitchFamily="18" charset="0"/>
              </a:rPr>
              <a:t>1 in 11 White MSM </a:t>
            </a:r>
            <a:r>
              <a:rPr lang="en-US" sz="1800" dirty="0">
                <a:latin typeface="Garamond" panose="02020404030301010803" pitchFamily="18" charset="0"/>
              </a:rPr>
              <a:t>will be diagnosed with HIV in his lifetime</a:t>
            </a:r>
          </a:p>
        </p:txBody>
      </p:sp>
      <p:pic>
        <p:nvPicPr>
          <p:cNvPr id="3" name="Picture 2" descr="This pictures shows a line of 11 circles with 1 filled in with color to illustrate the above statistic" title="White MSM">
            <a:extLst>
              <a:ext uri="{FF2B5EF4-FFF2-40B4-BE49-F238E27FC236}">
                <a16:creationId xmlns:a16="http://schemas.microsoft.com/office/drawing/2014/main" xmlns="" id="{55302183-BF88-4605-9FF2-8F0DD0951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91" y="1779629"/>
            <a:ext cx="7464136" cy="647249"/>
          </a:xfrm>
          <a:prstGeom prst="rect">
            <a:avLst/>
          </a:prstGeom>
        </p:spPr>
      </p:pic>
      <p:sp>
        <p:nvSpPr>
          <p:cNvPr id="58" name="Rectangle 57"/>
          <p:cNvSpPr/>
          <p:nvPr/>
        </p:nvSpPr>
        <p:spPr>
          <a:xfrm>
            <a:off x="495817" y="2585007"/>
            <a:ext cx="8038581" cy="369332"/>
          </a:xfrm>
          <a:prstGeom prst="rect">
            <a:avLst/>
          </a:prstGeom>
        </p:spPr>
        <p:txBody>
          <a:bodyPr wrap="square">
            <a:spAutoFit/>
          </a:bodyPr>
          <a:lstStyle/>
          <a:p>
            <a:pPr>
              <a:defRPr/>
            </a:pPr>
            <a:r>
              <a:rPr lang="en-US" sz="1800" b="1" dirty="0">
                <a:solidFill>
                  <a:srgbClr val="CC0000"/>
                </a:solidFill>
                <a:latin typeface="Garamond" panose="02020404030301010803" pitchFamily="18" charset="0"/>
              </a:rPr>
              <a:t>1 in 4 Hispanic MSM </a:t>
            </a:r>
            <a:r>
              <a:rPr lang="en-US" sz="1800" dirty="0">
                <a:latin typeface="Garamond" panose="02020404030301010803" pitchFamily="18" charset="0"/>
              </a:rPr>
              <a:t>will be diagnosed with HIV in his lifetime</a:t>
            </a:r>
          </a:p>
        </p:txBody>
      </p:sp>
      <p:pic>
        <p:nvPicPr>
          <p:cNvPr id="5" name="Picture 4" descr="This pictures shows a line of 4 circles with 1 filled in with color to illustrate the above statistic" title="Hispanic MSM">
            <a:extLst>
              <a:ext uri="{FF2B5EF4-FFF2-40B4-BE49-F238E27FC236}">
                <a16:creationId xmlns:a16="http://schemas.microsoft.com/office/drawing/2014/main" xmlns="" id="{BED6F640-7194-4CB2-9D29-5BFF0D636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61" y="3026787"/>
            <a:ext cx="3286239" cy="781592"/>
          </a:xfrm>
          <a:prstGeom prst="rect">
            <a:avLst/>
          </a:prstGeom>
        </p:spPr>
      </p:pic>
      <p:sp>
        <p:nvSpPr>
          <p:cNvPr id="59" name="Rectangle 58"/>
          <p:cNvSpPr/>
          <p:nvPr/>
        </p:nvSpPr>
        <p:spPr>
          <a:xfrm>
            <a:off x="516834" y="3888792"/>
            <a:ext cx="8038581" cy="369332"/>
          </a:xfrm>
          <a:prstGeom prst="rect">
            <a:avLst/>
          </a:prstGeom>
        </p:spPr>
        <p:txBody>
          <a:bodyPr wrap="square">
            <a:spAutoFit/>
          </a:bodyPr>
          <a:lstStyle/>
          <a:p>
            <a:pPr>
              <a:defRPr/>
            </a:pPr>
            <a:r>
              <a:rPr lang="en-US" sz="1800" b="1" dirty="0">
                <a:solidFill>
                  <a:srgbClr val="CC0000"/>
                </a:solidFill>
                <a:latin typeface="Garamond" panose="02020404030301010803" pitchFamily="18" charset="0"/>
              </a:rPr>
              <a:t>1 in 2 </a:t>
            </a:r>
            <a:r>
              <a:rPr lang="en-US" b="1" dirty="0">
                <a:solidFill>
                  <a:srgbClr val="CC0000"/>
                </a:solidFill>
                <a:latin typeface="Garamond" panose="02020404030301010803" pitchFamily="18" charset="0"/>
              </a:rPr>
              <a:t>African American</a:t>
            </a:r>
            <a:r>
              <a:rPr lang="en-US" sz="1800" b="1" dirty="0">
                <a:solidFill>
                  <a:srgbClr val="CC0000"/>
                </a:solidFill>
                <a:latin typeface="Garamond" panose="02020404030301010803" pitchFamily="18" charset="0"/>
              </a:rPr>
              <a:t> MSM </a:t>
            </a:r>
            <a:r>
              <a:rPr lang="en-US" sz="1800" dirty="0">
                <a:latin typeface="Garamond" panose="02020404030301010803" pitchFamily="18" charset="0"/>
              </a:rPr>
              <a:t>will be diagnosed with HIV in his lifetime</a:t>
            </a:r>
          </a:p>
        </p:txBody>
      </p:sp>
      <p:pic>
        <p:nvPicPr>
          <p:cNvPr id="7" name="Picture 6" descr="This pictures shows 2 circles with 1 filled in with color to illustrate the above statistic" title="Black MSM">
            <a:extLst>
              <a:ext uri="{FF2B5EF4-FFF2-40B4-BE49-F238E27FC236}">
                <a16:creationId xmlns:a16="http://schemas.microsoft.com/office/drawing/2014/main" xmlns="" id="{DC4C542A-E65D-48EE-AB6B-80C261D8B0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891" y="4313855"/>
            <a:ext cx="2217457" cy="1075747"/>
          </a:xfrm>
          <a:prstGeom prst="rect">
            <a:avLst/>
          </a:prstGeom>
        </p:spPr>
      </p:pic>
      <p:sp>
        <p:nvSpPr>
          <p:cNvPr id="56" name="TextBox 55"/>
          <p:cNvSpPr txBox="1"/>
          <p:nvPr/>
        </p:nvSpPr>
        <p:spPr>
          <a:xfrm>
            <a:off x="3962400" y="5389602"/>
            <a:ext cx="5181600" cy="553998"/>
          </a:xfrm>
          <a:prstGeom prst="rect">
            <a:avLst/>
          </a:prstGeom>
          <a:noFill/>
        </p:spPr>
        <p:txBody>
          <a:bodyPr wrap="square" rtlCol="0">
            <a:spAutoFit/>
          </a:bodyPr>
          <a:lstStyle/>
          <a:p>
            <a:pPr algn="r"/>
            <a:r>
              <a:rPr lang="en-US" sz="1000" dirty="0"/>
              <a:t>CDC/NCHHSTP. 2016 conference on retroviruses and opportunistic infections--CROI graphics: lifetime risk of HIV diagnosis in the United States. Updated 2016 Feb 24. Available from http://www.cdc.gov/nchhstp/newsroom/2016/croi-2016.html</a:t>
            </a:r>
          </a:p>
        </p:txBody>
      </p:sp>
    </p:spTree>
    <p:extLst>
      <p:ext uri="{BB962C8B-B14F-4D97-AF65-F5344CB8AC3E}">
        <p14:creationId xmlns:p14="http://schemas.microsoft.com/office/powerpoint/2010/main" val="2764417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28800" y="5543490"/>
            <a:ext cx="7315200" cy="400110"/>
          </a:xfrm>
          <a:prstGeom prst="rect">
            <a:avLst/>
          </a:prstGeom>
        </p:spPr>
        <p:txBody>
          <a:bodyPr wrap="square">
            <a:spAutoFit/>
          </a:bodyPr>
          <a:lstStyle/>
          <a:p>
            <a:pPr algn="r"/>
            <a:r>
              <a:rPr lang="en-US" sz="1000" i="1" dirty="0">
                <a:latin typeface="Garamond" panose="02020404030301010803" pitchFamily="18" charset="0"/>
              </a:rPr>
              <a:t>Rosenberg ES, Millett GA, Sullivan PS, del Rio C, and Curran JW. Understanding the HIV disparities between Black and White men who have sex with men in the USA using the HIV Care Continuum: a modelling study. Lancet HIV. 2014;1(3):e112-e118.</a:t>
            </a:r>
            <a:endParaRPr lang="en-US" sz="1000" i="1" dirty="0">
              <a:latin typeface="Garamond" panose="02020404030301010803" pitchFamily="18" charset="0"/>
              <a:cs typeface="Arial" panose="020B0604020202020204" pitchFamily="34" charset="0"/>
            </a:endParaRPr>
          </a:p>
        </p:txBody>
      </p:sp>
      <p:sp>
        <p:nvSpPr>
          <p:cNvPr id="26" name="Title 25"/>
          <p:cNvSpPr>
            <a:spLocks noGrp="1"/>
          </p:cNvSpPr>
          <p:nvPr>
            <p:ph type="title"/>
          </p:nvPr>
        </p:nvSpPr>
        <p:spPr>
          <a:xfrm>
            <a:off x="402747" y="515628"/>
            <a:ext cx="8458200" cy="762000"/>
          </a:xfrm>
        </p:spPr>
        <p:txBody>
          <a:bodyPr/>
          <a:lstStyle/>
          <a:p>
            <a:r>
              <a:rPr lang="en-US" dirty="0">
                <a:solidFill>
                  <a:schemeClr val="tx1"/>
                </a:solidFill>
              </a:rPr>
              <a:t>HIV Care Continuum (African American MSM vs. White MSM)</a:t>
            </a:r>
          </a:p>
        </p:txBody>
      </p:sp>
      <p:graphicFrame>
        <p:nvGraphicFramePr>
          <p:cNvPr id="30" name="Chart 29"/>
          <p:cNvGraphicFramePr/>
          <p:nvPr>
            <p:extLst/>
          </p:nvPr>
        </p:nvGraphicFramePr>
        <p:xfrm>
          <a:off x="914400" y="1391797"/>
          <a:ext cx="7467600" cy="4018403"/>
        </p:xfrm>
        <a:graphic>
          <a:graphicData uri="http://schemas.openxmlformats.org/drawingml/2006/chart">
            <c:chart xmlns:c="http://schemas.openxmlformats.org/drawingml/2006/chart" xmlns:r="http://schemas.openxmlformats.org/officeDocument/2006/relationships" r:id="rId3"/>
          </a:graphicData>
        </a:graphic>
      </p:graphicFrame>
      <p:sp>
        <p:nvSpPr>
          <p:cNvPr id="31" name="Rectangle 30"/>
          <p:cNvSpPr/>
          <p:nvPr/>
        </p:nvSpPr>
        <p:spPr>
          <a:xfrm>
            <a:off x="4555671" y="1865400"/>
            <a:ext cx="3264823" cy="1200329"/>
          </a:xfrm>
          <a:prstGeom prst="rect">
            <a:avLst/>
          </a:prstGeom>
        </p:spPr>
        <p:txBody>
          <a:bodyPr wrap="square">
            <a:spAutoFit/>
          </a:bodyPr>
          <a:lstStyle/>
          <a:p>
            <a:pPr algn="ctr"/>
            <a:r>
              <a:rPr lang="en-US" dirty="0">
                <a:latin typeface="Garamond" panose="02020404030301010803" pitchFamily="18" charset="0"/>
              </a:rPr>
              <a:t>African American MSM are 47% less likely than White MSM to achieve viral suppression (16% vs 34%).</a:t>
            </a:r>
          </a:p>
        </p:txBody>
      </p:sp>
    </p:spTree>
    <p:extLst>
      <p:ext uri="{BB962C8B-B14F-4D97-AF65-F5344CB8AC3E}">
        <p14:creationId xmlns:p14="http://schemas.microsoft.com/office/powerpoint/2010/main" val="4182394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762000"/>
          </a:xfrm>
        </p:spPr>
        <p:txBody>
          <a:bodyPr/>
          <a:lstStyle/>
          <a:p>
            <a:r>
              <a:rPr lang="en-US" sz="3000" dirty="0"/>
              <a:t>Disparities among African American and Latina Women</a:t>
            </a:r>
          </a:p>
        </p:txBody>
      </p:sp>
      <p:pic>
        <p:nvPicPr>
          <p:cNvPr id="5" name="Picture 4" descr="The banner announcing african american and latina women and a close up of an african american woman" title="African American and latina women">
            <a:extLst>
              <a:ext uri="{FF2B5EF4-FFF2-40B4-BE49-F238E27FC236}">
                <a16:creationId xmlns:a16="http://schemas.microsoft.com/office/drawing/2014/main" xmlns="" id="{9B6A5E00-7107-49AC-8BAC-87A3E2E87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804" y="1600200"/>
            <a:ext cx="5694391" cy="3007428"/>
          </a:xfrm>
          <a:prstGeom prst="rect">
            <a:avLst/>
          </a:prstGeom>
        </p:spPr>
      </p:pic>
    </p:spTree>
    <p:extLst>
      <p:ext uri="{BB962C8B-B14F-4D97-AF65-F5344CB8AC3E}">
        <p14:creationId xmlns:p14="http://schemas.microsoft.com/office/powerpoint/2010/main" val="8919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Rectangle 2"/>
          <p:cNvSpPr txBox="1">
            <a:spLocks noChangeArrowheads="1"/>
          </p:cNvSpPr>
          <p:nvPr/>
        </p:nvSpPr>
        <p:spPr bwMode="auto">
          <a:xfrm>
            <a:off x="381000" y="627955"/>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dirty="0">
                <a:latin typeface="Garamond" panose="02020404030301010803" pitchFamily="18" charset="0"/>
              </a:rPr>
              <a:t>African American and Latina Women</a:t>
            </a:r>
            <a:endParaRPr lang="en-US" altLang="en-US" sz="3200" i="0" dirty="0">
              <a:latin typeface="Garamond" panose="02020404030301010803" pitchFamily="18" charset="0"/>
            </a:endParaRPr>
          </a:p>
        </p:txBody>
      </p:sp>
      <p:sp>
        <p:nvSpPr>
          <p:cNvPr id="11" name="TextBox 10"/>
          <p:cNvSpPr txBox="1"/>
          <p:nvPr/>
        </p:nvSpPr>
        <p:spPr>
          <a:xfrm>
            <a:off x="1328560" y="1360616"/>
            <a:ext cx="3032128" cy="1107996"/>
          </a:xfrm>
          <a:prstGeom prst="rect">
            <a:avLst/>
          </a:prstGeom>
          <a:noFill/>
        </p:spPr>
        <p:txBody>
          <a:bodyPr wrap="square">
            <a:spAutoFit/>
          </a:bodyPr>
          <a:lstStyle/>
          <a:p>
            <a:pPr algn="ctr">
              <a:defRPr/>
            </a:pPr>
            <a:r>
              <a:rPr lang="en-US" sz="2200" b="1" i="0" dirty="0">
                <a:solidFill>
                  <a:srgbClr val="CC0000"/>
                </a:solidFill>
                <a:latin typeface="Garamond" panose="02020404030301010803" pitchFamily="18" charset="0"/>
              </a:rPr>
              <a:t>13% </a:t>
            </a:r>
            <a:r>
              <a:rPr lang="en-US" sz="2200" i="0" dirty="0">
                <a:latin typeface="Garamond" panose="02020404030301010803" pitchFamily="18" charset="0"/>
              </a:rPr>
              <a:t>of the U.S. female population are African American women</a:t>
            </a:r>
          </a:p>
        </p:txBody>
      </p:sp>
      <p:pic>
        <p:nvPicPr>
          <p:cNvPr id="9" name="Picture 8" descr="This shows 100 dots with 13 filled in to represent the percentage described above" title="US female population">
            <a:extLst>
              <a:ext uri="{FF2B5EF4-FFF2-40B4-BE49-F238E27FC236}">
                <a16:creationId xmlns:a16="http://schemas.microsoft.com/office/drawing/2014/main" xmlns="" id="{55554EEF-63EA-42EA-93A1-06909DADFF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0728" y="2458221"/>
            <a:ext cx="2786188" cy="3179034"/>
          </a:xfrm>
          <a:prstGeom prst="rect">
            <a:avLst/>
          </a:prstGeom>
        </p:spPr>
      </p:pic>
      <p:sp>
        <p:nvSpPr>
          <p:cNvPr id="13" name="TextBox 12"/>
          <p:cNvSpPr txBox="1"/>
          <p:nvPr/>
        </p:nvSpPr>
        <p:spPr>
          <a:xfrm>
            <a:off x="4592636" y="1295400"/>
            <a:ext cx="3332163" cy="1107996"/>
          </a:xfrm>
          <a:prstGeom prst="rect">
            <a:avLst/>
          </a:prstGeom>
          <a:noFill/>
        </p:spPr>
        <p:txBody>
          <a:bodyPr wrap="square">
            <a:spAutoFit/>
          </a:bodyPr>
          <a:lstStyle/>
          <a:p>
            <a:pPr algn="ctr">
              <a:defRPr/>
            </a:pPr>
            <a:r>
              <a:rPr lang="en-US" sz="2200" b="1" dirty="0">
                <a:solidFill>
                  <a:srgbClr val="CC0000"/>
                </a:solidFill>
                <a:latin typeface="Garamond" panose="02020404030301010803" pitchFamily="18" charset="0"/>
              </a:rPr>
              <a:t>62% </a:t>
            </a:r>
            <a:r>
              <a:rPr lang="en-US" sz="2200" i="0" dirty="0">
                <a:latin typeface="Garamond" panose="02020404030301010803" pitchFamily="18" charset="0"/>
              </a:rPr>
              <a:t>of new HIV infections among women occur among </a:t>
            </a:r>
            <a:r>
              <a:rPr lang="en-US" sz="2200" dirty="0">
                <a:latin typeface="Garamond" panose="02020404030301010803" pitchFamily="18" charset="0"/>
              </a:rPr>
              <a:t>African American women</a:t>
            </a:r>
            <a:endParaRPr lang="en-US" sz="2200" i="0" dirty="0">
              <a:latin typeface="Garamond" panose="02020404030301010803" pitchFamily="18" charset="0"/>
            </a:endParaRPr>
          </a:p>
        </p:txBody>
      </p:sp>
      <p:pic>
        <p:nvPicPr>
          <p:cNvPr id="121" name="Picture 120" descr="This shows 100 dots with 62 filled in to represent the percentage described above" title="New HIV Infections">
            <a:extLst>
              <a:ext uri="{FF2B5EF4-FFF2-40B4-BE49-F238E27FC236}">
                <a16:creationId xmlns:a16="http://schemas.microsoft.com/office/drawing/2014/main" xmlns="" id="{5A1D8D78-A84C-4D2F-831C-797EED0A72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5623" y="2468612"/>
            <a:ext cx="2786188" cy="3194666"/>
          </a:xfrm>
          <a:prstGeom prst="rect">
            <a:avLst/>
          </a:prstGeom>
        </p:spPr>
      </p:pic>
      <p:sp>
        <p:nvSpPr>
          <p:cNvPr id="2" name="TextBox 1"/>
          <p:cNvSpPr txBox="1"/>
          <p:nvPr/>
        </p:nvSpPr>
        <p:spPr>
          <a:xfrm>
            <a:off x="2793822" y="5562600"/>
            <a:ext cx="6350178" cy="400110"/>
          </a:xfrm>
          <a:prstGeom prst="rect">
            <a:avLst/>
          </a:prstGeom>
          <a:noFill/>
        </p:spPr>
        <p:txBody>
          <a:bodyPr wrap="square" rtlCol="0">
            <a:spAutoFit/>
          </a:bodyPr>
          <a:lstStyle/>
          <a:p>
            <a:pPr algn="r"/>
            <a:r>
              <a:rPr lang="en-US" sz="1000" dirty="0"/>
              <a:t>CDC. HIV/AIDS Resource Library Slide Sets: HIV surveillance in women (through 2014).  Updated 2016 Feb 26. Available from http://www.cdc.gov/hiv/pdf/library/slidesets/cdc-hiv-surveillance-women-2014.pdf</a:t>
            </a:r>
          </a:p>
        </p:txBody>
      </p:sp>
    </p:spTree>
    <p:custDataLst>
      <p:tags r:id="rId1"/>
    </p:custDataLst>
    <p:extLst>
      <p:ext uri="{BB962C8B-B14F-4D97-AF65-F5344CB8AC3E}">
        <p14:creationId xmlns:p14="http://schemas.microsoft.com/office/powerpoint/2010/main" val="2991161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Rectangle 2"/>
          <p:cNvSpPr txBox="1">
            <a:spLocks noChangeArrowheads="1"/>
          </p:cNvSpPr>
          <p:nvPr/>
        </p:nvSpPr>
        <p:spPr bwMode="auto">
          <a:xfrm>
            <a:off x="381000" y="627955"/>
            <a:ext cx="82296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200" dirty="0">
                <a:latin typeface="Garamond" panose="02020404030301010803" pitchFamily="18" charset="0"/>
              </a:rPr>
              <a:t>African American and Latina Women</a:t>
            </a:r>
            <a:endParaRPr lang="en-US" altLang="en-US" sz="3200" i="0" dirty="0">
              <a:latin typeface="Garamond" panose="02020404030301010803" pitchFamily="18" charset="0"/>
            </a:endParaRPr>
          </a:p>
        </p:txBody>
      </p:sp>
      <p:sp>
        <p:nvSpPr>
          <p:cNvPr id="1096" name="TextBox 1095"/>
          <p:cNvSpPr txBox="1"/>
          <p:nvPr/>
        </p:nvSpPr>
        <p:spPr>
          <a:xfrm>
            <a:off x="436561" y="1371600"/>
            <a:ext cx="7892145" cy="430887"/>
          </a:xfrm>
          <a:prstGeom prst="rect">
            <a:avLst/>
          </a:prstGeom>
          <a:noFill/>
        </p:spPr>
        <p:txBody>
          <a:bodyPr wrap="square">
            <a:spAutoFit/>
          </a:bodyPr>
          <a:lstStyle/>
          <a:p>
            <a:pPr>
              <a:defRPr/>
            </a:pPr>
            <a:r>
              <a:rPr lang="en-US" sz="2200" dirty="0">
                <a:solidFill>
                  <a:srgbClr val="CC0000"/>
                </a:solidFill>
                <a:latin typeface="Garamond" panose="02020404030301010803" pitchFamily="18" charset="0"/>
              </a:rPr>
              <a:t>1 in 227 Latina women </a:t>
            </a:r>
            <a:r>
              <a:rPr lang="en-US" sz="2200" dirty="0">
                <a:latin typeface="Garamond" panose="02020404030301010803" pitchFamily="18" charset="0"/>
              </a:rPr>
              <a:t>will be diagnosed with HIV in her lifetime</a:t>
            </a:r>
          </a:p>
        </p:txBody>
      </p:sp>
      <p:pic>
        <p:nvPicPr>
          <p:cNvPr id="4" name="Picture 3" descr="This photos shows 227 dots with one filled in blue to illustrate the statistic above" title="Latina women">
            <a:extLst>
              <a:ext uri="{FF2B5EF4-FFF2-40B4-BE49-F238E27FC236}">
                <a16:creationId xmlns:a16="http://schemas.microsoft.com/office/drawing/2014/main" xmlns="" id="{DC0B9F66-965A-433E-A53D-B75D1F8231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9048" y="1772720"/>
            <a:ext cx="1957597" cy="3281305"/>
          </a:xfrm>
          <a:prstGeom prst="rect">
            <a:avLst/>
          </a:prstGeom>
        </p:spPr>
      </p:pic>
      <p:sp>
        <p:nvSpPr>
          <p:cNvPr id="2" name="Rectangle 1"/>
          <p:cNvSpPr/>
          <p:nvPr/>
        </p:nvSpPr>
        <p:spPr>
          <a:xfrm>
            <a:off x="359833" y="5054025"/>
            <a:ext cx="8801100" cy="584775"/>
          </a:xfrm>
          <a:prstGeom prst="rect">
            <a:avLst/>
          </a:prstGeom>
        </p:spPr>
        <p:txBody>
          <a:bodyPr wrap="square">
            <a:spAutoFit/>
          </a:bodyPr>
          <a:lstStyle/>
          <a:p>
            <a:pPr algn="ctr"/>
            <a:r>
              <a:rPr lang="en-US" sz="1600" dirty="0">
                <a:latin typeface="+mj-lt"/>
              </a:rPr>
              <a:t>African American women are 18 times more likely to be diagnosed with HIV than white women</a:t>
            </a:r>
          </a:p>
          <a:p>
            <a:pPr algn="ctr"/>
            <a:r>
              <a:rPr lang="en-US" sz="1600" dirty="0">
                <a:latin typeface="+mj-lt"/>
              </a:rPr>
              <a:t>Latina women are 4 times more likely to be diagnosed with HIV than white women</a:t>
            </a:r>
          </a:p>
        </p:txBody>
      </p:sp>
      <p:sp>
        <p:nvSpPr>
          <p:cNvPr id="171" name="TextBox 170"/>
          <p:cNvSpPr txBox="1"/>
          <p:nvPr/>
        </p:nvSpPr>
        <p:spPr>
          <a:xfrm>
            <a:off x="1828800" y="5594684"/>
            <a:ext cx="7323400" cy="400110"/>
          </a:xfrm>
          <a:prstGeom prst="rect">
            <a:avLst/>
          </a:prstGeom>
          <a:noFill/>
        </p:spPr>
        <p:txBody>
          <a:bodyPr wrap="square" rtlCol="0">
            <a:spAutoFit/>
          </a:bodyPr>
          <a:lstStyle/>
          <a:p>
            <a:pPr algn="r"/>
            <a:r>
              <a:rPr lang="en-US" sz="1000" dirty="0"/>
              <a:t>CDC/NCHHSTP. 2016 conference on retroviruses and opportunistic infections--CROI graphics: lifetime risk of HIV diagnosis in the United States. Updated 2016 Feb 24. Available from http://www.cdc.gov/nchhstp/newsroom/2016/croi-2016.html</a:t>
            </a:r>
          </a:p>
        </p:txBody>
      </p:sp>
    </p:spTree>
    <p:extLst>
      <p:ext uri="{BB962C8B-B14F-4D97-AF65-F5344CB8AC3E}">
        <p14:creationId xmlns:p14="http://schemas.microsoft.com/office/powerpoint/2010/main" val="2869248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2"/>
          <p:cNvSpPr>
            <a:spLocks noGrp="1" noChangeArrowheads="1"/>
          </p:cNvSpPr>
          <p:nvPr>
            <p:ph type="ctrTitle"/>
          </p:nvPr>
        </p:nvSpPr>
        <p:spPr>
          <a:xfrm>
            <a:off x="2743200" y="3505200"/>
            <a:ext cx="5638800" cy="1676400"/>
          </a:xfrm>
        </p:spPr>
        <p:txBody>
          <a:bodyPr/>
          <a:lstStyle/>
          <a:p>
            <a:pPr algn="l"/>
            <a:r>
              <a:rPr lang="en-US" altLang="en-US" sz="3600" b="1" dirty="0">
                <a:solidFill>
                  <a:srgbClr val="00B0F0"/>
                </a:solidFill>
                <a:effectLst>
                  <a:outerShdw blurRad="38100" dist="38100" dir="2700000" algn="tl">
                    <a:srgbClr val="000000">
                      <a:alpha val="43137"/>
                    </a:srgbClr>
                  </a:outerShdw>
                </a:effectLst>
                <a:ea typeface="ＭＳ Ｐゴシック" panose="020B0600070205080204" pitchFamily="34" charset="-128"/>
              </a:rPr>
              <a:t>Before we start…</a:t>
            </a:r>
            <a:r>
              <a:rPr lang="en-US" altLang="en-US" sz="3600" b="1" dirty="0">
                <a:solidFill>
                  <a:srgbClr val="FF0000"/>
                </a:solidFill>
                <a:effectLst>
                  <a:outerShdw blurRad="38100" dist="38100" dir="2700000" algn="tl">
                    <a:srgbClr val="000000">
                      <a:alpha val="43137"/>
                    </a:srgbClr>
                  </a:outerShdw>
                </a:effectLst>
                <a:ea typeface="ＭＳ Ｐゴシック" panose="020B0600070205080204" pitchFamily="34" charset="-128"/>
              </a:rPr>
              <a:t/>
            </a:r>
            <a:br>
              <a:rPr lang="en-US" altLang="en-US" sz="3600" b="1" dirty="0">
                <a:solidFill>
                  <a:srgbClr val="FF0000"/>
                </a:solidFill>
                <a:effectLst>
                  <a:outerShdw blurRad="38100" dist="38100" dir="2700000" algn="tl">
                    <a:srgbClr val="000000">
                      <a:alpha val="43137"/>
                    </a:srgbClr>
                  </a:outerShdw>
                </a:effectLst>
                <a:ea typeface="ＭＳ Ｐゴシック" panose="020B0600070205080204" pitchFamily="34" charset="-128"/>
              </a:rPr>
            </a:br>
            <a:r>
              <a:rPr lang="en-US" altLang="en-US" sz="3600" b="1" dirty="0">
                <a:solidFill>
                  <a:srgbClr val="FF0000"/>
                </a:solidFill>
                <a:effectLst>
                  <a:outerShdw blurRad="38100" dist="38100" dir="2700000" algn="tl">
                    <a:srgbClr val="000000">
                      <a:alpha val="43137"/>
                    </a:srgbClr>
                  </a:outerShdw>
                </a:effectLst>
                <a:ea typeface="ＭＳ Ｐゴシック" panose="020B0600070205080204" pitchFamily="34" charset="-128"/>
              </a:rPr>
              <a:t/>
            </a:r>
            <a:br>
              <a:rPr lang="en-US" altLang="en-US" sz="3600" b="1" dirty="0">
                <a:solidFill>
                  <a:srgbClr val="FF0000"/>
                </a:solidFill>
                <a:effectLst>
                  <a:outerShdw blurRad="38100" dist="38100" dir="2700000" algn="tl">
                    <a:srgbClr val="000000">
                      <a:alpha val="43137"/>
                    </a:srgbClr>
                  </a:outerShdw>
                </a:effectLst>
                <a:ea typeface="ＭＳ Ｐゴシック" panose="020B0600070205080204" pitchFamily="34" charset="-128"/>
              </a:rPr>
            </a:br>
            <a:r>
              <a:rPr lang="en-US" altLang="en-US" sz="3600" b="1" dirty="0">
                <a:solidFill>
                  <a:srgbClr val="FF0000"/>
                </a:solidFill>
                <a:effectLst>
                  <a:outerShdw blurRad="38100" dist="38100" dir="2700000" algn="tl">
                    <a:srgbClr val="000000">
                      <a:alpha val="43137"/>
                    </a:srgbClr>
                  </a:outerShdw>
                </a:effectLst>
                <a:ea typeface="ＭＳ Ｐゴシック" panose="020B0600070205080204" pitchFamily="34" charset="-128"/>
              </a:rPr>
              <a:t>Please type your name, organization, city and state in the chat room</a:t>
            </a:r>
            <a:br>
              <a:rPr lang="en-US" altLang="en-US" sz="3600" b="1" dirty="0">
                <a:solidFill>
                  <a:srgbClr val="FF0000"/>
                </a:solidFill>
                <a:effectLst>
                  <a:outerShdw blurRad="38100" dist="38100" dir="2700000" algn="tl">
                    <a:srgbClr val="000000">
                      <a:alpha val="43137"/>
                    </a:srgbClr>
                  </a:outerShdw>
                </a:effectLst>
                <a:ea typeface="ＭＳ Ｐゴシック" panose="020B0600070205080204" pitchFamily="34" charset="-128"/>
              </a:rPr>
            </a:br>
            <a:endParaRPr lang="en-US" altLang="en-US" dirty="0">
              <a:effectLst>
                <a:outerShdw blurRad="38100" dist="38100" dir="2700000" algn="tl">
                  <a:srgbClr val="000000">
                    <a:alpha val="43137"/>
                  </a:srgbClr>
                </a:outerShdw>
              </a:effectLst>
              <a:ea typeface="ＭＳ Ｐゴシック" panose="020B0600070205080204" pitchFamily="34" charset="-128"/>
            </a:endParaRPr>
          </a:p>
        </p:txBody>
      </p:sp>
      <p:pic>
        <p:nvPicPr>
          <p:cNvPr id="3" name="Picture 2" descr="This picture shows people putting their hands in the center to highlight the importance team work and collaboration" title="Hands In"/>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4800" y="3733800"/>
            <a:ext cx="2006045" cy="1819275"/>
          </a:xfrm>
          <a:prstGeom prst="rect">
            <a:avLst/>
          </a:prstGeom>
        </p:spPr>
      </p:pic>
    </p:spTree>
    <p:extLst>
      <p:ext uri="{BB962C8B-B14F-4D97-AF65-F5344CB8AC3E}">
        <p14:creationId xmlns:p14="http://schemas.microsoft.com/office/powerpoint/2010/main" val="593236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Disparities among Youth (13-24)</a:t>
            </a:r>
          </a:p>
        </p:txBody>
      </p:sp>
      <p:pic>
        <p:nvPicPr>
          <p:cNvPr id="4" name="Picture 3" descr="The banner indicating Youth and a picture of 4 youths standing together" title="Youth">
            <a:extLst>
              <a:ext uri="{FF2B5EF4-FFF2-40B4-BE49-F238E27FC236}">
                <a16:creationId xmlns:a16="http://schemas.microsoft.com/office/drawing/2014/main" xmlns="" id="{1E86932E-4E13-4ECC-A873-5B49BCC19C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7685" y="1676400"/>
            <a:ext cx="7161030" cy="2852443"/>
          </a:xfrm>
          <a:prstGeom prst="rect">
            <a:avLst/>
          </a:prstGeom>
        </p:spPr>
      </p:pic>
    </p:spTree>
    <p:extLst>
      <p:ext uri="{BB962C8B-B14F-4D97-AF65-F5344CB8AC3E}">
        <p14:creationId xmlns:p14="http://schemas.microsoft.com/office/powerpoint/2010/main" val="1474972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66800" y="5697379"/>
            <a:ext cx="8077200" cy="246221"/>
          </a:xfrm>
          <a:prstGeom prst="rect">
            <a:avLst/>
          </a:prstGeom>
          <a:noFill/>
        </p:spPr>
        <p:txBody>
          <a:bodyPr wrap="square" rtlCol="0">
            <a:spAutoFit/>
          </a:bodyPr>
          <a:lstStyle/>
          <a:p>
            <a:pPr algn="r"/>
            <a:r>
              <a:rPr lang="en-US" sz="1000" dirty="0"/>
              <a:t>CDC. HIV/AIDS: HIV among youth. Updated 2016 Apr 27. Available from http://www.cdc.gov/hiv/group/age/youth/</a:t>
            </a:r>
          </a:p>
        </p:txBody>
      </p:sp>
      <p:sp>
        <p:nvSpPr>
          <p:cNvPr id="14" name="Rectangle 2"/>
          <p:cNvSpPr txBox="1">
            <a:spLocks noChangeArrowheads="1"/>
          </p:cNvSpPr>
          <p:nvPr/>
        </p:nvSpPr>
        <p:spPr bwMode="auto">
          <a:xfrm>
            <a:off x="1828800" y="685800"/>
            <a:ext cx="6858000" cy="1524664"/>
          </a:xfrm>
          <a:prstGeom prst="rect">
            <a:avLst/>
          </a:prstGeom>
          <a:noFill/>
          <a:ln>
            <a:noFill/>
          </a:ln>
          <a:effectLst/>
          <a:extLst/>
        </p:spPr>
        <p:txBody>
          <a:bodyPr/>
          <a:lstStyle/>
          <a:p>
            <a:pPr>
              <a:defRPr/>
            </a:pPr>
            <a:r>
              <a:rPr lang="en-US" sz="3200" dirty="0">
                <a:solidFill>
                  <a:schemeClr val="tx2"/>
                </a:solidFill>
                <a:latin typeface="+mj-lt"/>
                <a:ea typeface="ＭＳ Ｐゴシック" charset="-128"/>
                <a:cs typeface="ＭＳ Ｐゴシック" charset="-128"/>
              </a:rPr>
              <a:t>In the U.S., what percentage of youth aged 13 to 24 with HIV are unaware of their infection?</a:t>
            </a:r>
          </a:p>
        </p:txBody>
      </p:sp>
      <p:sp>
        <p:nvSpPr>
          <p:cNvPr id="16" name="Rectangle 11"/>
          <p:cNvSpPr>
            <a:spLocks noChangeArrowheads="1"/>
          </p:cNvSpPr>
          <p:nvPr/>
        </p:nvSpPr>
        <p:spPr bwMode="auto">
          <a:xfrm>
            <a:off x="2297906" y="2748576"/>
            <a:ext cx="5614988" cy="2438400"/>
          </a:xfrm>
          <a:prstGeom prst="rect">
            <a:avLst/>
          </a:prstGeom>
          <a:noFill/>
          <a:ln>
            <a:noFill/>
          </a:ln>
          <a:effectLst/>
          <a:extLst/>
        </p:spPr>
        <p:txBody>
          <a:bodyPr/>
          <a:lstStyle/>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32 percent</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42 percent</a:t>
            </a:r>
          </a:p>
          <a:p>
            <a:pPr marL="514350" indent="-514350">
              <a:spcBef>
                <a:spcPct val="20000"/>
              </a:spcBef>
              <a:spcAft>
                <a:spcPts val="1800"/>
              </a:spcAft>
              <a:buClr>
                <a:srgbClr val="FF3300"/>
              </a:buClr>
              <a:buSzPct val="85000"/>
              <a:buFont typeface="+mj-lt"/>
              <a:buAutoNum type="alphaUcPeriod"/>
              <a:defRPr/>
            </a:pPr>
            <a:r>
              <a:rPr lang="en-US" sz="2800" dirty="0">
                <a:solidFill>
                  <a:schemeClr val="tx2"/>
                </a:solidFill>
                <a:latin typeface="+mj-lt"/>
                <a:ea typeface="ＭＳ Ｐゴシック" charset="-128"/>
                <a:cs typeface="ＭＳ Ｐゴシック" charset="-128"/>
              </a:rPr>
              <a:t>52 percent</a:t>
            </a:r>
          </a:p>
        </p:txBody>
      </p:sp>
      <p:pic>
        <p:nvPicPr>
          <p:cNvPr id="9" name="Picture 8" descr="Badge announcing that this is a quizz question" title="Quiz">
            <a:extLst>
              <a:ext uri="{FF2B5EF4-FFF2-40B4-BE49-F238E27FC236}">
                <a16:creationId xmlns:a16="http://schemas.microsoft.com/office/drawing/2014/main" xmlns="" id="{7B091E33-C7E5-4D05-9302-E7DA7643D3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799" y="673768"/>
            <a:ext cx="1513643" cy="1548727"/>
          </a:xfrm>
          <a:prstGeom prst="rect">
            <a:avLst/>
          </a:prstGeom>
        </p:spPr>
      </p:pic>
    </p:spTree>
    <p:extLst>
      <p:ext uri="{BB962C8B-B14F-4D97-AF65-F5344CB8AC3E}">
        <p14:creationId xmlns:p14="http://schemas.microsoft.com/office/powerpoint/2010/main" val="3465846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Youth (13-24)</a:t>
            </a:r>
          </a:p>
        </p:txBody>
      </p:sp>
      <p:sp>
        <p:nvSpPr>
          <p:cNvPr id="4" name="Rectangle 3"/>
          <p:cNvSpPr/>
          <p:nvPr/>
        </p:nvSpPr>
        <p:spPr>
          <a:xfrm>
            <a:off x="1447800" y="1531056"/>
            <a:ext cx="4572000" cy="707886"/>
          </a:xfrm>
          <a:prstGeom prst="rect">
            <a:avLst/>
          </a:prstGeom>
        </p:spPr>
        <p:txBody>
          <a:bodyPr>
            <a:spAutoFit/>
          </a:bodyPr>
          <a:lstStyle/>
          <a:p>
            <a:pPr algn="ctr">
              <a:defRPr sz="1862" b="0" i="0" u="none" strike="noStrike" kern="1200" spc="0" baseline="0">
                <a:solidFill>
                  <a:srgbClr val="000000">
                    <a:lumMod val="65000"/>
                    <a:lumOff val="35000"/>
                  </a:srgbClr>
                </a:solidFill>
                <a:latin typeface="+mn-lt"/>
                <a:ea typeface="+mn-ea"/>
                <a:cs typeface="+mn-cs"/>
              </a:defRPr>
            </a:pPr>
            <a:r>
              <a:rPr lang="en-US" sz="2000" b="1" dirty="0">
                <a:solidFill>
                  <a:schemeClr val="tx2"/>
                </a:solidFill>
              </a:rPr>
              <a:t>HIV Care Continuum in HIV-infected Youth in the United States</a:t>
            </a:r>
          </a:p>
        </p:txBody>
      </p:sp>
      <p:pic>
        <p:nvPicPr>
          <p:cNvPr id="6" name="Picture 5" descr="SHows the HIV care continuum for HIV-infected youths in the United States. " title="Care continuum"/>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3400" y="2238942"/>
            <a:ext cx="6019800" cy="2978133"/>
          </a:xfrm>
          <a:prstGeom prst="rect">
            <a:avLst/>
          </a:prstGeom>
        </p:spPr>
      </p:pic>
      <p:sp>
        <p:nvSpPr>
          <p:cNvPr id="3" name="TextBox 2"/>
          <p:cNvSpPr txBox="1"/>
          <p:nvPr/>
        </p:nvSpPr>
        <p:spPr>
          <a:xfrm>
            <a:off x="6172200" y="2362200"/>
            <a:ext cx="2667000" cy="1631216"/>
          </a:xfrm>
          <a:prstGeom prst="rect">
            <a:avLst/>
          </a:prstGeom>
          <a:noFill/>
        </p:spPr>
        <p:txBody>
          <a:bodyPr wrap="square" rtlCol="0">
            <a:spAutoFit/>
          </a:bodyPr>
          <a:lstStyle/>
          <a:p>
            <a:r>
              <a:rPr lang="en-US" sz="2000" i="0" dirty="0">
                <a:latin typeface="Garamond" panose="02020404030301010803" pitchFamily="18" charset="0"/>
              </a:rPr>
              <a:t>Only 6% of youth are estimated to be virally suppressed, compared to an average rate of 30% across all age groups.</a:t>
            </a:r>
          </a:p>
        </p:txBody>
      </p:sp>
      <p:sp>
        <p:nvSpPr>
          <p:cNvPr id="5" name="TextBox 4"/>
          <p:cNvSpPr txBox="1"/>
          <p:nvPr/>
        </p:nvSpPr>
        <p:spPr>
          <a:xfrm>
            <a:off x="1295399" y="5549100"/>
            <a:ext cx="7883325" cy="400110"/>
          </a:xfrm>
          <a:prstGeom prst="rect">
            <a:avLst/>
          </a:prstGeom>
          <a:noFill/>
        </p:spPr>
        <p:txBody>
          <a:bodyPr wrap="square" rtlCol="0">
            <a:spAutoFit/>
          </a:bodyPr>
          <a:lstStyle/>
          <a:p>
            <a:pPr algn="r"/>
            <a:r>
              <a:rPr lang="en-US" sz="1000" dirty="0" err="1"/>
              <a:t>Zanoni</a:t>
            </a:r>
            <a:r>
              <a:rPr lang="en-US" sz="1000" dirty="0"/>
              <a:t> BC and Mayer KH. The adolescent and young adult HIV cascade of care in the United States: exaggerated health disparities. AIDS Patient Care STDS.  2014;28(3):128-35.  CDC, http://www.cdc.gov/hiv/pdf/library/factsheets/understanding-hiv-care-continnum.pdf</a:t>
            </a:r>
          </a:p>
        </p:txBody>
      </p:sp>
    </p:spTree>
    <p:extLst>
      <p:ext uri="{BB962C8B-B14F-4D97-AF65-F5344CB8AC3E}">
        <p14:creationId xmlns:p14="http://schemas.microsoft.com/office/powerpoint/2010/main" val="4187134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Disparities among Transgender People</a:t>
            </a:r>
          </a:p>
        </p:txBody>
      </p:sp>
      <p:pic>
        <p:nvPicPr>
          <p:cNvPr id="5" name="Picture 4" descr="The banner indicating transgender and a picture of famous transgender woman Laverne Cox">
            <a:extLst>
              <a:ext uri="{FF2B5EF4-FFF2-40B4-BE49-F238E27FC236}">
                <a16:creationId xmlns:a16="http://schemas.microsoft.com/office/drawing/2014/main" xmlns="" id="{9D037D5B-DB05-419F-BC53-217854E7B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631243"/>
            <a:ext cx="5496522" cy="2864557"/>
          </a:xfrm>
          <a:prstGeom prst="rect">
            <a:avLst/>
          </a:prstGeom>
        </p:spPr>
      </p:pic>
    </p:spTree>
    <p:extLst>
      <p:ext uri="{BB962C8B-B14F-4D97-AF65-F5344CB8AC3E}">
        <p14:creationId xmlns:p14="http://schemas.microsoft.com/office/powerpoint/2010/main" val="30484998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Title 1"/>
          <p:cNvSpPr>
            <a:spLocks noGrp="1"/>
          </p:cNvSpPr>
          <p:nvPr>
            <p:ph type="title"/>
          </p:nvPr>
        </p:nvSpPr>
        <p:spPr>
          <a:xfrm>
            <a:off x="762000" y="533400"/>
            <a:ext cx="7772400" cy="762000"/>
          </a:xfrm>
        </p:spPr>
        <p:txBody>
          <a:bodyPr/>
          <a:lstStyle/>
          <a:p>
            <a:pPr eaLnBrk="1" hangingPunct="1"/>
            <a:r>
              <a:rPr lang="en-US" altLang="en-US" dirty="0">
                <a:latin typeface="Garamond" panose="02020404030301010803" pitchFamily="18" charset="0"/>
              </a:rPr>
              <a:t>Transgender People</a:t>
            </a:r>
          </a:p>
        </p:txBody>
      </p:sp>
      <p:sp>
        <p:nvSpPr>
          <p:cNvPr id="429" name="TextBox 428"/>
          <p:cNvSpPr txBox="1"/>
          <p:nvPr/>
        </p:nvSpPr>
        <p:spPr>
          <a:xfrm>
            <a:off x="0" y="1192535"/>
            <a:ext cx="9144000" cy="369332"/>
          </a:xfrm>
          <a:prstGeom prst="rect">
            <a:avLst/>
          </a:prstGeom>
          <a:noFill/>
        </p:spPr>
        <p:txBody>
          <a:bodyPr wrap="square" rtlCol="0">
            <a:spAutoFit/>
          </a:bodyPr>
          <a:lstStyle/>
          <a:p>
            <a:pPr algn="ctr">
              <a:defRPr/>
            </a:pPr>
            <a:r>
              <a:rPr lang="en-US" sz="1800" b="1" dirty="0">
                <a:solidFill>
                  <a:srgbClr val="CC0000"/>
                </a:solidFill>
                <a:latin typeface="Garamond" panose="02020404030301010803" pitchFamily="18" charset="0"/>
              </a:rPr>
              <a:t>1 in 250 </a:t>
            </a:r>
            <a:r>
              <a:rPr lang="en-US" sz="1800" dirty="0">
                <a:latin typeface="Garamond" panose="02020404030301010803" pitchFamily="18" charset="0"/>
              </a:rPr>
              <a:t>odds of having HIV as an adult of reproductive age</a:t>
            </a:r>
          </a:p>
        </p:txBody>
      </p:sp>
      <p:pic>
        <p:nvPicPr>
          <p:cNvPr id="67" name="Picture 66" descr="Shows 250 circles with one colored to illustrate the statistic above" title="Odds of having HIV as an adult of reproductive age">
            <a:extLst>
              <a:ext uri="{FF2B5EF4-FFF2-40B4-BE49-F238E27FC236}">
                <a16:creationId xmlns:a16="http://schemas.microsoft.com/office/drawing/2014/main" xmlns="" id="{36094385-8549-46F1-86FC-05DC67FD5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845" y="1540716"/>
            <a:ext cx="4486710" cy="1818009"/>
          </a:xfrm>
          <a:prstGeom prst="rect">
            <a:avLst/>
          </a:prstGeom>
        </p:spPr>
      </p:pic>
      <p:sp>
        <p:nvSpPr>
          <p:cNvPr id="430" name="TextBox 429"/>
          <p:cNvSpPr txBox="1"/>
          <p:nvPr/>
        </p:nvSpPr>
        <p:spPr>
          <a:xfrm>
            <a:off x="0" y="3337573"/>
            <a:ext cx="9143999" cy="369332"/>
          </a:xfrm>
          <a:prstGeom prst="rect">
            <a:avLst/>
          </a:prstGeom>
          <a:noFill/>
        </p:spPr>
        <p:txBody>
          <a:bodyPr wrap="square" rtlCol="0">
            <a:spAutoFit/>
          </a:bodyPr>
          <a:lstStyle/>
          <a:p>
            <a:pPr algn="ctr">
              <a:defRPr/>
            </a:pPr>
            <a:r>
              <a:rPr lang="en-US" sz="1800" b="1" dirty="0">
                <a:solidFill>
                  <a:srgbClr val="CC0000"/>
                </a:solidFill>
                <a:latin typeface="Garamond" panose="02020404030301010803" pitchFamily="18" charset="0"/>
              </a:rPr>
              <a:t>1 in 5 </a:t>
            </a:r>
            <a:r>
              <a:rPr lang="en-US" sz="1800" dirty="0">
                <a:latin typeface="Garamond" panose="02020404030301010803" pitchFamily="18" charset="0"/>
              </a:rPr>
              <a:t>odds of having HIV as a transgender woman</a:t>
            </a:r>
          </a:p>
        </p:txBody>
      </p:sp>
      <p:sp>
        <p:nvSpPr>
          <p:cNvPr id="2" name="Rectangle 1"/>
          <p:cNvSpPr/>
          <p:nvPr/>
        </p:nvSpPr>
        <p:spPr>
          <a:xfrm>
            <a:off x="0" y="5087270"/>
            <a:ext cx="9144000" cy="369332"/>
          </a:xfrm>
          <a:prstGeom prst="rect">
            <a:avLst/>
          </a:prstGeom>
        </p:spPr>
        <p:txBody>
          <a:bodyPr wrap="square">
            <a:spAutoFit/>
          </a:bodyPr>
          <a:lstStyle/>
          <a:p>
            <a:pPr algn="ctr"/>
            <a:r>
              <a:rPr lang="en-US" sz="1800" dirty="0">
                <a:latin typeface="+mj-lt"/>
              </a:rPr>
              <a:t>Transgender People are 49 times more likely to acquire HIV than all adults</a:t>
            </a:r>
          </a:p>
        </p:txBody>
      </p:sp>
      <p:pic>
        <p:nvPicPr>
          <p:cNvPr id="69" name="Picture 68" descr="Shows 5 ircles with one colored to illustrate the statistic above" title="Odd of having HIV as a transgender woman">
            <a:extLst>
              <a:ext uri="{FF2B5EF4-FFF2-40B4-BE49-F238E27FC236}">
                <a16:creationId xmlns:a16="http://schemas.microsoft.com/office/drawing/2014/main" xmlns="" id="{D1B68A9D-9AFC-465A-8972-6E0DE4BBF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200" y="3790329"/>
            <a:ext cx="5791200" cy="1125480"/>
          </a:xfrm>
          <a:prstGeom prst="rect">
            <a:avLst/>
          </a:prstGeom>
        </p:spPr>
      </p:pic>
      <p:sp>
        <p:nvSpPr>
          <p:cNvPr id="262" name="TextBox 261"/>
          <p:cNvSpPr txBox="1"/>
          <p:nvPr/>
        </p:nvSpPr>
        <p:spPr>
          <a:xfrm>
            <a:off x="0" y="5543490"/>
            <a:ext cx="9144000" cy="400110"/>
          </a:xfrm>
          <a:prstGeom prst="rect">
            <a:avLst/>
          </a:prstGeom>
          <a:noFill/>
        </p:spPr>
        <p:txBody>
          <a:bodyPr wrap="square" rtlCol="0">
            <a:spAutoFit/>
          </a:bodyPr>
          <a:lstStyle/>
          <a:p>
            <a:pPr algn="r"/>
            <a:r>
              <a:rPr lang="en-US" sz="1000" dirty="0"/>
              <a:t>UNAIDS. Countries: United States of America—HIV and AIDS estimates (2012); CDC. HIV/AIDS: HIV among transgender people. Updated 2016 Apr 18.</a:t>
            </a:r>
          </a:p>
          <a:p>
            <a:pPr algn="r"/>
            <a:r>
              <a:rPr lang="en-US" sz="1000" dirty="0" err="1"/>
              <a:t>Baral</a:t>
            </a:r>
            <a:r>
              <a:rPr lang="en-US" sz="1000" dirty="0"/>
              <a:t> SD et al. Worldwide burden of HIV in transgender women: a systematic review and </a:t>
            </a:r>
            <a:r>
              <a:rPr lang="en-US" sz="1000" dirty="0" err="1"/>
              <a:t>metaanalysis</a:t>
            </a:r>
            <a:r>
              <a:rPr lang="en-US" sz="1000" dirty="0"/>
              <a:t>. Lancet Infect Dis. 2013;13(3):214–222. </a:t>
            </a:r>
          </a:p>
        </p:txBody>
      </p:sp>
    </p:spTree>
    <p:extLst>
      <p:ext uri="{BB962C8B-B14F-4D97-AF65-F5344CB8AC3E}">
        <p14:creationId xmlns:p14="http://schemas.microsoft.com/office/powerpoint/2010/main" val="3178310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Transgender People</a:t>
            </a:r>
          </a:p>
        </p:txBody>
      </p:sp>
      <p:sp>
        <p:nvSpPr>
          <p:cNvPr id="6" name="TextBox 5"/>
          <p:cNvSpPr txBox="1"/>
          <p:nvPr/>
        </p:nvSpPr>
        <p:spPr>
          <a:xfrm>
            <a:off x="381000" y="1953265"/>
            <a:ext cx="3429000" cy="2554545"/>
          </a:xfrm>
          <a:prstGeom prst="rect">
            <a:avLst/>
          </a:prstGeom>
          <a:noFill/>
        </p:spPr>
        <p:txBody>
          <a:bodyPr wrap="square" rtlCol="0">
            <a:spAutoFit/>
          </a:bodyPr>
          <a:lstStyle/>
          <a:p>
            <a:r>
              <a:rPr lang="en-US" sz="3200" i="0" dirty="0">
                <a:latin typeface="Garamond" panose="02020404030301010803" pitchFamily="18" charset="0"/>
              </a:rPr>
              <a:t>Transgender women are less likely to receive ART treatment (59% are on ART vs 82%)</a:t>
            </a:r>
          </a:p>
        </p:txBody>
      </p:sp>
      <p:sp>
        <p:nvSpPr>
          <p:cNvPr id="9" name="TextBox 8"/>
          <p:cNvSpPr txBox="1"/>
          <p:nvPr/>
        </p:nvSpPr>
        <p:spPr>
          <a:xfrm>
            <a:off x="3429000" y="1658114"/>
            <a:ext cx="5524500" cy="400110"/>
          </a:xfrm>
          <a:prstGeom prst="rect">
            <a:avLst/>
          </a:prstGeom>
          <a:noFill/>
        </p:spPr>
        <p:txBody>
          <a:bodyPr wrap="square" rtlCol="0">
            <a:spAutoFit/>
          </a:bodyPr>
          <a:lstStyle/>
          <a:p>
            <a:pPr algn="ctr"/>
            <a:r>
              <a:rPr lang="en-US" sz="2000" b="1" i="0" dirty="0">
                <a:latin typeface="Garamond" panose="02020404030301010803" pitchFamily="18" charset="0"/>
              </a:rPr>
              <a:t>Percent of Transgender Women on ART</a:t>
            </a:r>
          </a:p>
        </p:txBody>
      </p:sp>
      <p:graphicFrame>
        <p:nvGraphicFramePr>
          <p:cNvPr id="8" name="Chart 7"/>
          <p:cNvGraphicFramePr/>
          <p:nvPr>
            <p:extLst/>
          </p:nvPr>
        </p:nvGraphicFramePr>
        <p:xfrm>
          <a:off x="3962400" y="2042759"/>
          <a:ext cx="2514600" cy="24650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extLst/>
          </p:nvPr>
        </p:nvGraphicFramePr>
        <p:xfrm>
          <a:off x="5562601" y="2042759"/>
          <a:ext cx="3390899" cy="3062642"/>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p:cNvSpPr txBox="1"/>
          <p:nvPr/>
        </p:nvSpPr>
        <p:spPr>
          <a:xfrm>
            <a:off x="2667000" y="5543490"/>
            <a:ext cx="6477000" cy="400110"/>
          </a:xfrm>
          <a:prstGeom prst="rect">
            <a:avLst/>
          </a:prstGeom>
          <a:noFill/>
        </p:spPr>
        <p:txBody>
          <a:bodyPr wrap="square" rtlCol="0">
            <a:spAutoFit/>
          </a:bodyPr>
          <a:lstStyle/>
          <a:p>
            <a:pPr algn="r"/>
            <a:r>
              <a:rPr lang="en-US" sz="1000" dirty="0"/>
              <a:t>Melendez RM, </a:t>
            </a:r>
            <a:r>
              <a:rPr lang="en-US" sz="1000" dirty="0" err="1"/>
              <a:t>Exner</a:t>
            </a:r>
            <a:r>
              <a:rPr lang="en-US" sz="1000" dirty="0"/>
              <a:t> TA, </a:t>
            </a:r>
            <a:r>
              <a:rPr lang="en-US" sz="1000" dirty="0" err="1"/>
              <a:t>Ehrhardt</a:t>
            </a:r>
            <a:r>
              <a:rPr lang="en-US" sz="1000" dirty="0"/>
              <a:t> AA, Dodge B, </a:t>
            </a:r>
            <a:r>
              <a:rPr lang="en-US" sz="1000" dirty="0" err="1"/>
              <a:t>Remien</a:t>
            </a:r>
            <a:r>
              <a:rPr lang="en-US" sz="1000" dirty="0"/>
              <a:t> RH, </a:t>
            </a:r>
            <a:r>
              <a:rPr lang="en-US" sz="1000" dirty="0" err="1"/>
              <a:t>Rotheram-Borus</a:t>
            </a:r>
            <a:r>
              <a:rPr lang="en-US" sz="1000" dirty="0"/>
              <a:t> MJ, et al. Health and health care among male-to-female transgender persons who are HIV positive. Am J Public Health. 2006;96(6):1034-37 </a:t>
            </a:r>
          </a:p>
        </p:txBody>
      </p:sp>
    </p:spTree>
    <p:extLst>
      <p:ext uri="{BB962C8B-B14F-4D97-AF65-F5344CB8AC3E}">
        <p14:creationId xmlns:p14="http://schemas.microsoft.com/office/powerpoint/2010/main" val="16922229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p:txBody>
          <a:bodyPr/>
          <a:lstStyle/>
          <a:p>
            <a:pPr eaLnBrk="1" hangingPunct="1"/>
            <a:r>
              <a:rPr lang="en-US" altLang="en-US" dirty="0">
                <a:ea typeface="ＭＳ Ｐゴシック" panose="020B0600070205080204" pitchFamily="34" charset="-128"/>
              </a:rPr>
              <a:t>More Information Available</a:t>
            </a:r>
          </a:p>
        </p:txBody>
      </p:sp>
      <p:sp>
        <p:nvSpPr>
          <p:cNvPr id="37891" name="Content Placeholder 4"/>
          <p:cNvSpPr>
            <a:spLocks noGrp="1"/>
          </p:cNvSpPr>
          <p:nvPr>
            <p:ph sz="half" idx="4294967295"/>
          </p:nvPr>
        </p:nvSpPr>
        <p:spPr>
          <a:xfrm>
            <a:off x="533400" y="1600200"/>
            <a:ext cx="8153400" cy="4191000"/>
          </a:xfrm>
        </p:spPr>
        <p:txBody>
          <a:bodyPr/>
          <a:lstStyle/>
          <a:p>
            <a:pPr eaLnBrk="1" hangingPunct="1">
              <a:lnSpc>
                <a:spcPct val="80000"/>
              </a:lnSpc>
              <a:spcAft>
                <a:spcPts val="600"/>
              </a:spcAft>
              <a:buClr>
                <a:srgbClr val="FF0000"/>
              </a:buClr>
              <a:buFont typeface="Wingdings" panose="05000000000000000000" pitchFamily="2" charset="2"/>
              <a:buChar char="Ø"/>
            </a:pPr>
            <a:r>
              <a:rPr lang="en-US" altLang="en-US" sz="2400" dirty="0">
                <a:ea typeface="ＭＳ Ｐゴシック" panose="020B0600070205080204" pitchFamily="34" charset="-128"/>
              </a:rPr>
              <a:t>Review our detailed literature review on disparities in HIV care for each subpopulation</a:t>
            </a:r>
          </a:p>
          <a:p>
            <a:pPr eaLnBrk="1" hangingPunct="1">
              <a:lnSpc>
                <a:spcPct val="80000"/>
              </a:lnSpc>
              <a:spcAft>
                <a:spcPts val="600"/>
              </a:spcAft>
              <a:buClr>
                <a:srgbClr val="FF0000"/>
              </a:buClr>
              <a:buFont typeface="Wingdings" panose="05000000000000000000" pitchFamily="2" charset="2"/>
              <a:buChar char="Ø"/>
            </a:pPr>
            <a:r>
              <a:rPr lang="en-US" altLang="en-US" sz="2400" dirty="0">
                <a:ea typeface="ＭＳ Ｐゴシック" panose="020B0600070205080204" pitchFamily="34" charset="-128"/>
              </a:rPr>
              <a:t>Download a more detailed slide set with findings from the literature review </a:t>
            </a:r>
          </a:p>
          <a:p>
            <a:pPr eaLnBrk="1" hangingPunct="1">
              <a:lnSpc>
                <a:spcPct val="80000"/>
              </a:lnSpc>
              <a:spcAft>
                <a:spcPts val="600"/>
              </a:spcAft>
              <a:buClr>
                <a:srgbClr val="FF0000"/>
              </a:buClr>
              <a:buFont typeface="Wingdings" panose="05000000000000000000" pitchFamily="2" charset="2"/>
              <a:buChar char="Ø"/>
            </a:pPr>
            <a:r>
              <a:rPr lang="en-US" altLang="en-US" sz="2400" dirty="0">
                <a:ea typeface="ＭＳ Ｐゴシック" panose="020B0600070205080204" pitchFamily="34" charset="-128"/>
              </a:rPr>
              <a:t>Join upcoming sessions when we present our detailed findings for each subpopulation</a:t>
            </a:r>
          </a:p>
          <a:p>
            <a:pPr eaLnBrk="1" hangingPunct="1">
              <a:lnSpc>
                <a:spcPct val="80000"/>
              </a:lnSpc>
              <a:buClr>
                <a:srgbClr val="FF0000"/>
              </a:buClr>
              <a:buFont typeface="Wingdings" panose="05000000000000000000" pitchFamily="2" charset="2"/>
              <a:buChar char="Ø"/>
            </a:pPr>
            <a:endParaRPr lang="en-US" altLang="en-US" dirty="0">
              <a:ea typeface="ＭＳ Ｐゴシック" panose="020B0600070205080204" pitchFamily="34" charset="-128"/>
            </a:endParaRPr>
          </a:p>
          <a:p>
            <a:pPr marL="0" indent="0" eaLnBrk="1" hangingPunct="1">
              <a:lnSpc>
                <a:spcPct val="80000"/>
              </a:lnSpc>
              <a:buClr>
                <a:srgbClr val="FF0000"/>
              </a:buClr>
              <a:buNone/>
            </a:pPr>
            <a:r>
              <a:rPr lang="en-US" altLang="en-US" sz="2400" dirty="0">
                <a:ea typeface="ＭＳ Ｐゴシック" panose="020B0600070205080204" pitchFamily="34" charset="-128"/>
              </a:rPr>
              <a:t>To access the Literature Review and the associated slides |</a:t>
            </a:r>
          </a:p>
          <a:p>
            <a:pPr marL="0" indent="0" eaLnBrk="1" hangingPunct="1">
              <a:lnSpc>
                <a:spcPct val="80000"/>
              </a:lnSpc>
              <a:buNone/>
            </a:pPr>
            <a:r>
              <a:rPr lang="en-US" altLang="en-US" sz="2000" b="1" kern="1200" dirty="0">
                <a:solidFill>
                  <a:srgbClr val="FF0000"/>
                </a:solidFill>
                <a:ea typeface="ＭＳ Ｐゴシック" panose="020B0600070205080204" pitchFamily="34" charset="-128"/>
                <a:cs typeface="+mn-cs"/>
                <a:hlinkClick r:id="rId4"/>
              </a:rPr>
              <a:t>end+disparities ECHO Collaborative tools</a:t>
            </a:r>
            <a:endParaRPr lang="en-US" altLang="en-US" sz="2000" b="1" dirty="0">
              <a:solidFill>
                <a:srgbClr val="FF0000"/>
              </a:solidFill>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3793793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CQII Online Survey – Nov 2017</a:t>
            </a:r>
            <a:endParaRPr lang="en-US" b="1" dirty="0"/>
          </a:p>
        </p:txBody>
      </p:sp>
      <p:sp>
        <p:nvSpPr>
          <p:cNvPr id="5" name="TextBox 4"/>
          <p:cNvSpPr txBox="1"/>
          <p:nvPr/>
        </p:nvSpPr>
        <p:spPr>
          <a:xfrm flipH="1">
            <a:off x="381000" y="1771132"/>
            <a:ext cx="3095734" cy="3416320"/>
          </a:xfrm>
          <a:prstGeom prst="rect">
            <a:avLst/>
          </a:prstGeom>
          <a:noFill/>
        </p:spPr>
        <p:txBody>
          <a:bodyPr wrap="square" rtlCol="0">
            <a:spAutoFit/>
          </a:bodyPr>
          <a:lstStyle/>
          <a:p>
            <a:r>
              <a:rPr lang="en-US" dirty="0">
                <a:latin typeface="Garamond" panose="02020404030301010803" pitchFamily="18" charset="0"/>
              </a:rPr>
              <a:t>259 individual responses</a:t>
            </a:r>
            <a:br>
              <a:rPr lang="en-US" dirty="0">
                <a:latin typeface="Garamond" panose="02020404030301010803" pitchFamily="18" charset="0"/>
              </a:rPr>
            </a:br>
            <a:r>
              <a:rPr lang="en-US" dirty="0">
                <a:latin typeface="Garamond" panose="02020404030301010803" pitchFamily="18" charset="0"/>
              </a:rPr>
              <a:t>[as of December 4, 2017]</a:t>
            </a:r>
          </a:p>
          <a:p>
            <a:endParaRPr lang="en-US" dirty="0">
              <a:solidFill>
                <a:srgbClr val="CC0000"/>
              </a:solidFill>
              <a:latin typeface="Garamond" panose="02020404030301010803" pitchFamily="18" charset="0"/>
            </a:endParaRPr>
          </a:p>
          <a:p>
            <a:r>
              <a:rPr lang="en-US" dirty="0">
                <a:solidFill>
                  <a:srgbClr val="CC0000"/>
                </a:solidFill>
                <a:latin typeface="Garamond" panose="02020404030301010803" pitchFamily="18" charset="0"/>
              </a:rPr>
              <a:t>97% </a:t>
            </a:r>
            <a:r>
              <a:rPr lang="en-US" i="0" dirty="0">
                <a:latin typeface="Garamond" panose="02020404030301010803" pitchFamily="18" charset="0"/>
              </a:rPr>
              <a:t>of respondents stated that </a:t>
            </a:r>
            <a:r>
              <a:rPr lang="en-US" dirty="0">
                <a:latin typeface="Garamond" panose="02020404030301010803" pitchFamily="18" charset="0"/>
              </a:rPr>
              <a:t>the focus of the Collaborative is in line with priorities of HIV providers (n=256)</a:t>
            </a:r>
          </a:p>
          <a:p>
            <a:r>
              <a:rPr lang="en-US" dirty="0">
                <a:solidFill>
                  <a:srgbClr val="CC0000"/>
                </a:solidFill>
                <a:latin typeface="Garamond" panose="02020404030301010803" pitchFamily="18" charset="0"/>
              </a:rPr>
              <a:t>85% </a:t>
            </a:r>
            <a:r>
              <a:rPr lang="en-US" dirty="0">
                <a:latin typeface="Garamond" panose="02020404030301010803" pitchFamily="18" charset="0"/>
              </a:rPr>
              <a:t>of respondents reported that they were “Very Likely” (48%) or “Somewhat Likely” (37%) to join the initiative (n=163)</a:t>
            </a:r>
          </a:p>
        </p:txBody>
      </p:sp>
      <p:sp>
        <p:nvSpPr>
          <p:cNvPr id="6" name="TextBox 5"/>
          <p:cNvSpPr txBox="1"/>
          <p:nvPr/>
        </p:nvSpPr>
        <p:spPr>
          <a:xfrm>
            <a:off x="64625" y="5638800"/>
            <a:ext cx="9079375" cy="246221"/>
          </a:xfrm>
          <a:prstGeom prst="rect">
            <a:avLst/>
          </a:prstGeom>
          <a:noFill/>
        </p:spPr>
        <p:txBody>
          <a:bodyPr wrap="square" rtlCol="0">
            <a:spAutoFit/>
          </a:bodyPr>
          <a:lstStyle/>
          <a:p>
            <a:pPr algn="r"/>
            <a:r>
              <a:rPr lang="en-US" sz="1000" dirty="0"/>
              <a:t>Online Needs Assessment Report, December 4, 2017</a:t>
            </a:r>
          </a:p>
        </p:txBody>
      </p:sp>
      <p:pic>
        <p:nvPicPr>
          <p:cNvPr id="7" name="Picture 6" descr="A screenshot of the results to the question &quot;How likely are you to join this national collaborative aiming to reduce HIV disparities in ley subpopulations?&quot; It indicates an overwheleming selection of Very likely and somewhat likely." title="Survey results">
            <a:extLst>
              <a:ext uri="{FF2B5EF4-FFF2-40B4-BE49-F238E27FC236}">
                <a16:creationId xmlns:a16="http://schemas.microsoft.com/office/drawing/2014/main" xmlns="" id="{0891A76B-98B6-43EA-AC1E-3D6CD292359E}"/>
              </a:ext>
            </a:extLst>
          </p:cNvPr>
          <p:cNvPicPr/>
          <p:nvPr/>
        </p:nvPicPr>
        <p:blipFill rotWithShape="1">
          <a:blip r:embed="rId3"/>
          <a:srcRect l="7780" r="2249"/>
          <a:stretch/>
        </p:blipFill>
        <p:spPr>
          <a:xfrm>
            <a:off x="3581400" y="1774180"/>
            <a:ext cx="5440680" cy="2794000"/>
          </a:xfrm>
          <a:prstGeom prst="rect">
            <a:avLst/>
          </a:prstGeom>
        </p:spPr>
      </p:pic>
    </p:spTree>
    <p:extLst>
      <p:ext uri="{BB962C8B-B14F-4D97-AF65-F5344CB8AC3E}">
        <p14:creationId xmlns:p14="http://schemas.microsoft.com/office/powerpoint/2010/main" val="3480880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631" y="2362200"/>
            <a:ext cx="8991600" cy="762000"/>
          </a:xfrm>
        </p:spPr>
        <p:txBody>
          <a:bodyPr/>
          <a:lstStyle/>
          <a:p>
            <a:pPr marL="0" indent="0" algn="ctr">
              <a:buNone/>
            </a:pPr>
            <a:r>
              <a:rPr lang="en-US" sz="4400" i="1" dirty="0"/>
              <a:t>Disparities affect us all. </a:t>
            </a:r>
            <a:br>
              <a:rPr lang="en-US" sz="4400" i="1" dirty="0"/>
            </a:br>
            <a:r>
              <a:rPr lang="en-US" sz="4400" i="1" dirty="0"/>
              <a:t>Health equity benefits everyone.</a:t>
            </a:r>
          </a:p>
        </p:txBody>
      </p:sp>
    </p:spTree>
    <p:extLst>
      <p:ext uri="{BB962C8B-B14F-4D97-AF65-F5344CB8AC3E}">
        <p14:creationId xmlns:p14="http://schemas.microsoft.com/office/powerpoint/2010/main" val="41450011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838200" y="2727325"/>
            <a:ext cx="7848600" cy="1447800"/>
          </a:xfrm>
          <a:prstGeom prst="rect">
            <a:avLst/>
          </a:prstGeom>
          <a:solidFill>
            <a:schemeClr val="bg1">
              <a:lumMod val="65000"/>
            </a:schemeClr>
          </a:solidFill>
          <a:ln w="9525">
            <a:noFill/>
            <a:miter lim="800000"/>
            <a:headEnd/>
            <a:tailEnd/>
          </a:ln>
        </p:spPr>
        <p:txBody>
          <a:bodyPr anchor="ctr"/>
          <a:lstStyle/>
          <a:p>
            <a:pPr algn="ctr">
              <a:defRPr/>
            </a:pPr>
            <a:endParaRPr lang="en-US" sz="4400" dirty="0">
              <a:latin typeface="+mj-lt"/>
              <a:ea typeface="+mj-ea"/>
              <a:cs typeface="+mj-cs"/>
            </a:endParaRPr>
          </a:p>
        </p:txBody>
      </p:sp>
      <p:sp>
        <p:nvSpPr>
          <p:cNvPr id="6147" name="Title 1"/>
          <p:cNvSpPr txBox="1">
            <a:spLocks/>
          </p:cNvSpPr>
          <p:nvPr/>
        </p:nvSpPr>
        <p:spPr bwMode="auto">
          <a:xfrm>
            <a:off x="304800" y="2608263"/>
            <a:ext cx="8610600" cy="11430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dirty="0">
                <a:solidFill>
                  <a:schemeClr val="bg1"/>
                </a:solidFill>
                <a:latin typeface="Garamond" panose="02020404030301010803" pitchFamily="18" charset="0"/>
              </a:rPr>
              <a:t>Collaborative Overview</a:t>
            </a:r>
          </a:p>
        </p:txBody>
      </p:sp>
    </p:spTree>
    <p:extLst>
      <p:ext uri="{BB962C8B-B14F-4D97-AF65-F5344CB8AC3E}">
        <p14:creationId xmlns:p14="http://schemas.microsoft.com/office/powerpoint/2010/main" val="645085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4245" y="167085"/>
            <a:ext cx="9144000" cy="805415"/>
          </a:xfrm>
        </p:spPr>
        <p:txBody>
          <a:bodyPr/>
          <a:lstStyle/>
          <a:p>
            <a:r>
              <a:rPr lang="en-US" dirty="0"/>
              <a:t>Features as Computer Participant</a:t>
            </a:r>
          </a:p>
        </p:txBody>
      </p:sp>
      <p:sp>
        <p:nvSpPr>
          <p:cNvPr id="16" name="Footer Placeholder 1"/>
          <p:cNvSpPr txBox="1">
            <a:spLocks/>
          </p:cNvSpPr>
          <p:nvPr/>
        </p:nvSpPr>
        <p:spPr>
          <a:xfrm>
            <a:off x="3200400" y="6477000"/>
            <a:ext cx="2362200" cy="273844"/>
          </a:xfrm>
          <a:prstGeom prst="rect">
            <a:avLst/>
          </a:prstGeom>
        </p:spPr>
        <p:txBody>
          <a:bodyPr anchor="t" anchorCtr="0"/>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342900" fontAlgn="auto">
              <a:spcBef>
                <a:spcPts val="0"/>
              </a:spcBef>
              <a:spcAft>
                <a:spcPts val="0"/>
              </a:spcAft>
              <a:defRPr/>
            </a:pPr>
            <a:r>
              <a:rPr lang="en-US" sz="1050" dirty="0">
                <a:solidFill>
                  <a:srgbClr val="1C344D"/>
                </a:solidFill>
                <a:latin typeface="Calibri"/>
              </a:rPr>
              <a:t>Copyright 2017 Project ECHO®</a:t>
            </a:r>
          </a:p>
        </p:txBody>
      </p:sp>
      <p:pic>
        <p:nvPicPr>
          <p:cNvPr id="3" name="Picture 2">
            <a:extLst>
              <a:ext uri="{FF2B5EF4-FFF2-40B4-BE49-F238E27FC236}">
                <a16:creationId xmlns:a16="http://schemas.microsoft.com/office/drawing/2014/main" xmlns="" id="{2AEA5DAD-E7A5-49B4-B2A4-853F3670D4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45" y="1408106"/>
            <a:ext cx="8989962" cy="4633288"/>
          </a:xfrm>
          <a:prstGeom prst="rect">
            <a:avLst/>
          </a:prstGeom>
        </p:spPr>
      </p:pic>
    </p:spTree>
    <p:custDataLst>
      <p:tags r:id="rId1"/>
    </p:custDataLst>
    <p:extLst>
      <p:ext uri="{BB962C8B-B14F-4D97-AF65-F5344CB8AC3E}">
        <p14:creationId xmlns:p14="http://schemas.microsoft.com/office/powerpoint/2010/main" val="3966174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 promote the application of quality improvement interventions to measurably increase viral suppression rates for four disproportionately affected subpopulations of people lving HIV among Ryan White HIV/AIDS Program-funded providers." title="Mission of the end+disparities ECHO Collaborative">
            <a:extLst>
              <a:ext uri="{FF2B5EF4-FFF2-40B4-BE49-F238E27FC236}">
                <a16:creationId xmlns:a16="http://schemas.microsoft.com/office/drawing/2014/main" xmlns="" id="{1F291780-6F0E-4A21-A225-25C20422A2B5}"/>
              </a:ext>
            </a:extLst>
          </p:cNvPr>
          <p:cNvPicPr>
            <a:picLocks noChangeAspect="1"/>
          </p:cNvPicPr>
          <p:nvPr/>
        </p:nvPicPr>
        <p:blipFill>
          <a:blip r:embed="rId3"/>
          <a:stretch>
            <a:fillRect/>
          </a:stretch>
        </p:blipFill>
        <p:spPr>
          <a:xfrm>
            <a:off x="228600" y="2209800"/>
            <a:ext cx="8849421" cy="2143125"/>
          </a:xfrm>
          <a:prstGeom prst="rect">
            <a:avLst/>
          </a:prstGeom>
        </p:spPr>
      </p:pic>
      <p:sp>
        <p:nvSpPr>
          <p:cNvPr id="7" name="Title 1">
            <a:extLst>
              <a:ext uri="{FF2B5EF4-FFF2-40B4-BE49-F238E27FC236}">
                <a16:creationId xmlns:a16="http://schemas.microsoft.com/office/drawing/2014/main" xmlns="" id="{D1F1FAC9-8D0D-494B-A686-8E8C77EB4F75}"/>
              </a:ext>
            </a:extLst>
          </p:cNvPr>
          <p:cNvSpPr>
            <a:spLocks noGrp="1"/>
          </p:cNvSpPr>
          <p:nvPr>
            <p:ph type="title"/>
          </p:nvPr>
        </p:nvSpPr>
        <p:spPr>
          <a:xfrm>
            <a:off x="762000" y="533400"/>
            <a:ext cx="7772400" cy="762000"/>
          </a:xfrm>
        </p:spPr>
        <p:txBody>
          <a:bodyPr/>
          <a:lstStyle/>
          <a:p>
            <a:r>
              <a:rPr lang="en-US" dirty="0"/>
              <a:t>Mission</a:t>
            </a:r>
          </a:p>
        </p:txBody>
      </p:sp>
    </p:spTree>
    <p:extLst>
      <p:ext uri="{BB962C8B-B14F-4D97-AF65-F5344CB8AC3E}">
        <p14:creationId xmlns:p14="http://schemas.microsoft.com/office/powerpoint/2010/main" val="20472514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381000" y="1447800"/>
            <a:ext cx="8382000" cy="4191000"/>
          </a:xfrm>
          <a:prstGeom prst="rect">
            <a:avLst/>
          </a:prstGeom>
          <a:solidFill>
            <a:srgbClr val="A2D49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a:lnSpc>
                <a:spcPct val="80000"/>
              </a:lnSpc>
              <a:buFont typeface="Wingdings" panose="05000000000000000000" pitchFamily="2" charset="2"/>
              <a:buChar char="ü"/>
              <a:tabLst>
                <a:tab pos="169863" algn="l"/>
              </a:tabLst>
            </a:pPr>
            <a:endParaRPr lang="en-US" altLang="en-US" sz="1600" dirty="0"/>
          </a:p>
        </p:txBody>
      </p:sp>
      <p:sp>
        <p:nvSpPr>
          <p:cNvPr id="2" name="Title 1"/>
          <p:cNvSpPr>
            <a:spLocks noGrp="1"/>
          </p:cNvSpPr>
          <p:nvPr>
            <p:ph type="title"/>
          </p:nvPr>
        </p:nvSpPr>
        <p:spPr>
          <a:xfrm>
            <a:off x="685800" y="533400"/>
            <a:ext cx="7772400" cy="762000"/>
          </a:xfrm>
        </p:spPr>
        <p:txBody>
          <a:bodyPr/>
          <a:lstStyle/>
          <a:p>
            <a:r>
              <a:rPr lang="en-US" dirty="0"/>
              <a:t>Big Picture</a:t>
            </a:r>
          </a:p>
        </p:txBody>
      </p:sp>
      <p:sp>
        <p:nvSpPr>
          <p:cNvPr id="3" name="Content Placeholder 2"/>
          <p:cNvSpPr>
            <a:spLocks noGrp="1"/>
          </p:cNvSpPr>
          <p:nvPr>
            <p:ph idx="1"/>
          </p:nvPr>
        </p:nvSpPr>
        <p:spPr>
          <a:xfrm>
            <a:off x="381000" y="1752600"/>
            <a:ext cx="8382000" cy="3505200"/>
          </a:xfrm>
        </p:spPr>
        <p:txBody>
          <a:bodyPr/>
          <a:lstStyle/>
          <a:p>
            <a:pPr>
              <a:spcAft>
                <a:spcPts val="600"/>
              </a:spcAft>
              <a:buFont typeface="Wingdings" charset="2"/>
              <a:buChar char="ü"/>
            </a:pPr>
            <a:r>
              <a:rPr lang="en-US" dirty="0"/>
              <a:t>The end+disparities ECHO Collaborative promotes the application of quality improvement interventions to measurably increase viral suppression rates for four disproportionately affected subpopulations of people living with HIV among Ryan White HIV/AIDS Program recipients and subrecipients</a:t>
            </a:r>
          </a:p>
          <a:p>
            <a:pPr>
              <a:buFont typeface="Wingdings" panose="05000000000000000000" pitchFamily="2" charset="2"/>
              <a:buChar char="ü"/>
            </a:pPr>
            <a:r>
              <a:rPr lang="en-US" dirty="0"/>
              <a:t>The 18-month Collaborative (starting June 2018) combines the IHI Breakthrough Series model with elements of virtual case presentations and discussions developed by the Project ECHO at the University of New Mexico</a:t>
            </a:r>
          </a:p>
        </p:txBody>
      </p:sp>
    </p:spTree>
    <p:extLst>
      <p:ext uri="{BB962C8B-B14F-4D97-AF65-F5344CB8AC3E}">
        <p14:creationId xmlns:p14="http://schemas.microsoft.com/office/powerpoint/2010/main" val="1360679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B6F083-376B-45BA-B308-4F7D9518FC67}"/>
              </a:ext>
            </a:extLst>
          </p:cNvPr>
          <p:cNvSpPr>
            <a:spLocks noGrp="1"/>
          </p:cNvSpPr>
          <p:nvPr>
            <p:ph type="title"/>
          </p:nvPr>
        </p:nvSpPr>
        <p:spPr/>
        <p:txBody>
          <a:bodyPr/>
          <a:lstStyle/>
          <a:p>
            <a:r>
              <a:rPr lang="en-US" altLang="en-US" dirty="0"/>
              <a:t>Collaborative </a:t>
            </a:r>
            <a:r>
              <a:rPr lang="en-US" dirty="0"/>
              <a:t>Overview</a:t>
            </a:r>
          </a:p>
        </p:txBody>
      </p:sp>
      <p:sp>
        <p:nvSpPr>
          <p:cNvPr id="3" name="Content Placeholder 2">
            <a:extLst>
              <a:ext uri="{FF2B5EF4-FFF2-40B4-BE49-F238E27FC236}">
                <a16:creationId xmlns:a16="http://schemas.microsoft.com/office/drawing/2014/main" xmlns="" id="{7AA08747-F2DD-4E53-855E-1DBDA54B001B}"/>
              </a:ext>
            </a:extLst>
          </p:cNvPr>
          <p:cNvSpPr>
            <a:spLocks noGrp="1"/>
          </p:cNvSpPr>
          <p:nvPr>
            <p:ph idx="1"/>
          </p:nvPr>
        </p:nvSpPr>
        <p:spPr>
          <a:xfrm>
            <a:off x="2743200" y="1447800"/>
            <a:ext cx="5951798" cy="4267199"/>
          </a:xfrm>
          <a:solidFill>
            <a:srgbClr val="A2D49F"/>
          </a:solidFill>
        </p:spPr>
        <p:txBody>
          <a:bodyPr>
            <a:noAutofit/>
          </a:bodyPr>
          <a:lstStyle/>
          <a:p>
            <a:pPr>
              <a:spcBef>
                <a:spcPts val="300"/>
              </a:spcBef>
              <a:buFont typeface="Wingdings" panose="05000000000000000000" pitchFamily="2" charset="2"/>
              <a:buChar char="ü"/>
            </a:pPr>
            <a:r>
              <a:rPr lang="en-US" sz="2000" dirty="0"/>
              <a:t>Each Collaborative participant is asked to focus their improvement efforts on one identified subpopulation </a:t>
            </a:r>
          </a:p>
          <a:p>
            <a:pPr>
              <a:spcBef>
                <a:spcPts val="300"/>
              </a:spcBef>
              <a:buFont typeface="Wingdings" panose="05000000000000000000" pitchFamily="2" charset="2"/>
              <a:buChar char="ü"/>
            </a:pPr>
            <a:r>
              <a:rPr lang="en-US" sz="2000" dirty="0"/>
              <a:t>Participants join virtual special interest groups based on shared interests, such as subpopulations (Affinity ECHO Session)</a:t>
            </a:r>
          </a:p>
          <a:p>
            <a:pPr>
              <a:spcBef>
                <a:spcPts val="300"/>
              </a:spcBef>
              <a:buFont typeface="Wingdings" panose="05000000000000000000" pitchFamily="2" charset="2"/>
              <a:buChar char="ü"/>
            </a:pPr>
            <a:r>
              <a:rPr lang="en-US" sz="2000" dirty="0"/>
              <a:t>Recipients and subrecipients partner with other local HIV providers to form regionally-based improvement groups (Regional Group)</a:t>
            </a:r>
          </a:p>
          <a:p>
            <a:pPr>
              <a:spcBef>
                <a:spcPts val="300"/>
              </a:spcBef>
              <a:buFont typeface="Wingdings" panose="05000000000000000000" pitchFamily="2" charset="2"/>
              <a:buChar char="ü"/>
            </a:pPr>
            <a:r>
              <a:rPr lang="en-US" sz="2000" dirty="0"/>
              <a:t>Learning sessions with all participants are held every four months, starting Jun 2018 and ending Sep 2019</a:t>
            </a:r>
          </a:p>
          <a:p>
            <a:pPr>
              <a:spcBef>
                <a:spcPts val="300"/>
              </a:spcBef>
              <a:buFont typeface="Wingdings" panose="05000000000000000000" pitchFamily="2" charset="2"/>
              <a:buChar char="ü"/>
              <a:defRPr/>
            </a:pPr>
            <a:r>
              <a:rPr lang="en-US" sz="2000" dirty="0"/>
              <a:t>A faculty of experts is available for assistance</a:t>
            </a:r>
          </a:p>
          <a:p>
            <a:pPr>
              <a:spcBef>
                <a:spcPts val="300"/>
              </a:spcBef>
              <a:buFont typeface="Wingdings" panose="05000000000000000000" pitchFamily="2" charset="2"/>
              <a:buChar char="ü"/>
              <a:defRPr/>
            </a:pPr>
            <a:r>
              <a:rPr lang="en-US" sz="2000" dirty="0"/>
              <a:t>Key resources and tools are shared to maximize local use, i.e., disparities calculator, intervention grid</a:t>
            </a:r>
          </a:p>
        </p:txBody>
      </p:sp>
      <p:pic>
        <p:nvPicPr>
          <p:cNvPr id="12" name="Picture 11" descr="This boix shows the four disparity groups to be targeted in this collaborative. They are MSM of color, Youth, Transgender people, and African American and Latina Women." title="Disparity Groups">
            <a:extLst>
              <a:ext uri="{FF2B5EF4-FFF2-40B4-BE49-F238E27FC236}">
                <a16:creationId xmlns:a16="http://schemas.microsoft.com/office/drawing/2014/main" xmlns="" id="{3C7AE901-A5F6-4511-AFC6-51B9CDB65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454727"/>
            <a:ext cx="2488417" cy="3382145"/>
          </a:xfrm>
          <a:prstGeom prst="rect">
            <a:avLst/>
          </a:prstGeom>
        </p:spPr>
      </p:pic>
    </p:spTree>
    <p:extLst>
      <p:ext uri="{BB962C8B-B14F-4D97-AF65-F5344CB8AC3E}">
        <p14:creationId xmlns:p14="http://schemas.microsoft.com/office/powerpoint/2010/main" val="864179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6CC182-C564-4828-B2C0-0BA71D30DDAB}"/>
              </a:ext>
            </a:extLst>
          </p:cNvPr>
          <p:cNvSpPr>
            <a:spLocks noGrp="1"/>
          </p:cNvSpPr>
          <p:nvPr>
            <p:ph type="title"/>
          </p:nvPr>
        </p:nvSpPr>
        <p:spPr/>
        <p:txBody>
          <a:bodyPr/>
          <a:lstStyle/>
          <a:p>
            <a:r>
              <a:rPr lang="en-US" altLang="en-US" dirty="0"/>
              <a:t>Collaborative Goals </a:t>
            </a:r>
            <a:endParaRPr lang="en-US" dirty="0"/>
          </a:p>
        </p:txBody>
      </p:sp>
      <p:pic>
        <p:nvPicPr>
          <p:cNvPr id="4" name="Picture 3" descr="Reach:&#10;-One in three Ryan White HIV/AIDS Program (RWHAP) funded-recipients across the nation actively participate in the end+disparities ECHO Collaborative&#10;-30% of all people living with HIV (PLWH) cared for by communities served by RWHAP are affected by participants of this Collaborative.&#10;&#10;Impact:&#10;-Decrease the number of people living with HIV who are not virally suppressed by 25% from baseline reports at the onset of the Collaborative&#10;-Over 5,000 additional PLWH are virally suppressed by the end of the Collaborative &#10;&#10;Sustainability: &#10;-90% of regional improvement groups of Ryan White HIV/AIDS Program-funded recipients and subrecipients (Regional Groups) established at the beginning remain active six months after the end of the Collaborative (June 2020)&#10;-90% of active Collaborative participants have conducted, documented, and sustained their quality improvement efforts using the knowledge gained in the Collaborative&#10;&#10;" title="Goals of the the end+disparities ECHO Collaborative">
            <a:extLst>
              <a:ext uri="{FF2B5EF4-FFF2-40B4-BE49-F238E27FC236}">
                <a16:creationId xmlns:a16="http://schemas.microsoft.com/office/drawing/2014/main" xmlns="" id="{5F8B22F3-22B7-4E2B-B66D-F14EFDACAFB8}"/>
              </a:ext>
            </a:extLst>
          </p:cNvPr>
          <p:cNvPicPr>
            <a:picLocks noChangeAspect="1"/>
          </p:cNvPicPr>
          <p:nvPr/>
        </p:nvPicPr>
        <p:blipFill>
          <a:blip r:embed="rId3"/>
          <a:stretch>
            <a:fillRect/>
          </a:stretch>
        </p:blipFill>
        <p:spPr>
          <a:xfrm>
            <a:off x="1031577" y="1300113"/>
            <a:ext cx="7233246" cy="4591050"/>
          </a:xfrm>
          <a:prstGeom prst="rect">
            <a:avLst/>
          </a:prstGeom>
        </p:spPr>
      </p:pic>
    </p:spTree>
    <p:extLst>
      <p:ext uri="{BB962C8B-B14F-4D97-AF65-F5344CB8AC3E}">
        <p14:creationId xmlns:p14="http://schemas.microsoft.com/office/powerpoint/2010/main" val="614323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762000"/>
          </a:xfrm>
        </p:spPr>
        <p:txBody>
          <a:bodyPr/>
          <a:lstStyle/>
          <a:p>
            <a:r>
              <a:rPr lang="en-US" dirty="0"/>
              <a:t>Pre-Work Expectations for Participants</a:t>
            </a:r>
          </a:p>
        </p:txBody>
      </p:sp>
      <p:sp>
        <p:nvSpPr>
          <p:cNvPr id="3" name="Content Placeholder 2"/>
          <p:cNvSpPr>
            <a:spLocks noGrp="1"/>
          </p:cNvSpPr>
          <p:nvPr>
            <p:ph idx="1"/>
          </p:nvPr>
        </p:nvSpPr>
        <p:spPr>
          <a:xfrm>
            <a:off x="381000" y="1524000"/>
            <a:ext cx="8382000" cy="3342453"/>
          </a:xfrm>
          <a:solidFill>
            <a:srgbClr val="FEDFB2"/>
          </a:solidFill>
        </p:spPr>
        <p:txBody>
          <a:bodyPr wrap="square">
            <a:spAutoFit/>
          </a:bodyPr>
          <a:lstStyle/>
          <a:p>
            <a:pPr>
              <a:buFont typeface="Wingdings" charset="2"/>
              <a:buChar char="ü"/>
            </a:pPr>
            <a:r>
              <a:rPr lang="en-US" sz="2200" dirty="0"/>
              <a:t>Join other regional HIV providers to form a local improvement group (Regional Group)</a:t>
            </a:r>
          </a:p>
          <a:p>
            <a:pPr>
              <a:buFont typeface="Wingdings" charset="2"/>
              <a:buChar char="ü"/>
            </a:pPr>
            <a:r>
              <a:rPr lang="en-US" sz="2200" dirty="0"/>
              <a:t>Select one subpopulation to focus your improvement efforts on, using the provided Disparity Calculator</a:t>
            </a:r>
          </a:p>
          <a:p>
            <a:pPr>
              <a:buFont typeface="Wingdings" charset="2"/>
              <a:buChar char="ü"/>
            </a:pPr>
            <a:r>
              <a:rPr lang="en-US" sz="2200" dirty="0"/>
              <a:t>Create an agency-specific aim statement with measurable improvement goals related to reducing disparities for their selected subpopulation</a:t>
            </a:r>
          </a:p>
          <a:p>
            <a:pPr>
              <a:buFont typeface="Wingdings" panose="05000000000000000000" pitchFamily="2" charset="2"/>
              <a:buChar char="ü"/>
            </a:pPr>
            <a:r>
              <a:rPr lang="en-US" sz="2200" dirty="0"/>
              <a:t>Completion of all pre-work assignments (submission of key agency QI contacts, information on current data system(s), technology assessment, patient caseload information, etc.)</a:t>
            </a:r>
          </a:p>
        </p:txBody>
      </p:sp>
    </p:spTree>
    <p:extLst>
      <p:ext uri="{BB962C8B-B14F-4D97-AF65-F5344CB8AC3E}">
        <p14:creationId xmlns:p14="http://schemas.microsoft.com/office/powerpoint/2010/main" val="3263853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762000"/>
          </a:xfrm>
        </p:spPr>
        <p:txBody>
          <a:bodyPr/>
          <a:lstStyle/>
          <a:p>
            <a:r>
              <a:rPr lang="en-US" dirty="0"/>
              <a:t>Collaborative Expectations for Participants</a:t>
            </a:r>
          </a:p>
        </p:txBody>
      </p:sp>
      <p:sp>
        <p:nvSpPr>
          <p:cNvPr id="3" name="Content Placeholder 2"/>
          <p:cNvSpPr>
            <a:spLocks noGrp="1"/>
          </p:cNvSpPr>
          <p:nvPr>
            <p:ph idx="1"/>
          </p:nvPr>
        </p:nvSpPr>
        <p:spPr>
          <a:xfrm>
            <a:off x="381000" y="1524000"/>
            <a:ext cx="8382000" cy="3816429"/>
          </a:xfrm>
          <a:solidFill>
            <a:srgbClr val="FEDFB2"/>
          </a:solidFill>
        </p:spPr>
        <p:txBody>
          <a:bodyPr wrap="square">
            <a:spAutoFit/>
          </a:bodyPr>
          <a:lstStyle/>
          <a:p>
            <a:pPr>
              <a:buFont typeface="Wingdings" charset="2"/>
              <a:buChar char="ü"/>
            </a:pPr>
            <a:r>
              <a:rPr lang="en-US" sz="2200" dirty="0"/>
              <a:t>Attend the monthly meetings with other providers in your Regional Group</a:t>
            </a:r>
          </a:p>
          <a:p>
            <a:pPr>
              <a:buFont typeface="Wingdings" charset="2"/>
              <a:buChar char="ü"/>
            </a:pPr>
            <a:r>
              <a:rPr lang="en-US" sz="2200" dirty="0"/>
              <a:t>Attend of Affinity ECHO Session twice a month with other participants focusing on same subpopulation</a:t>
            </a:r>
          </a:p>
          <a:p>
            <a:pPr>
              <a:buFont typeface="Wingdings" charset="2"/>
              <a:buChar char="ü"/>
            </a:pPr>
            <a:r>
              <a:rPr lang="en-US" sz="2200" dirty="0"/>
              <a:t>Present at least one case study during these Affinity ECHO Session using the provided template</a:t>
            </a:r>
          </a:p>
          <a:p>
            <a:pPr>
              <a:buFont typeface="Wingdings" charset="2"/>
              <a:buChar char="ü"/>
            </a:pPr>
            <a:r>
              <a:rPr lang="en-US" sz="2200" dirty="0"/>
              <a:t>Participation in the Collaborative-wide Learning Sessions</a:t>
            </a:r>
          </a:p>
          <a:p>
            <a:pPr>
              <a:buFont typeface="Wingdings" charset="2"/>
              <a:buChar char="ü"/>
            </a:pPr>
            <a:r>
              <a:rPr lang="en-US" sz="2200" dirty="0"/>
              <a:t>Routine submission of viral suppression performance data every other month</a:t>
            </a:r>
          </a:p>
          <a:p>
            <a:pPr>
              <a:buFont typeface="Wingdings" charset="2"/>
              <a:buChar char="ü"/>
            </a:pPr>
            <a:r>
              <a:rPr lang="en-US" sz="2200" dirty="0"/>
              <a:t>Routine submission of QI intervention updates quarterly</a:t>
            </a:r>
          </a:p>
        </p:txBody>
      </p:sp>
    </p:spTree>
    <p:extLst>
      <p:ext uri="{BB962C8B-B14F-4D97-AF65-F5344CB8AC3E}">
        <p14:creationId xmlns:p14="http://schemas.microsoft.com/office/powerpoint/2010/main" val="316641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762000"/>
          </a:xfrm>
        </p:spPr>
        <p:txBody>
          <a:bodyPr/>
          <a:lstStyle/>
          <a:p>
            <a:r>
              <a:rPr lang="en-US" dirty="0"/>
              <a:t>Benefits of Participation</a:t>
            </a:r>
          </a:p>
        </p:txBody>
      </p:sp>
      <p:sp>
        <p:nvSpPr>
          <p:cNvPr id="3" name="Content Placeholder 2"/>
          <p:cNvSpPr>
            <a:spLocks noGrp="1"/>
          </p:cNvSpPr>
          <p:nvPr>
            <p:ph idx="1"/>
          </p:nvPr>
        </p:nvSpPr>
        <p:spPr>
          <a:xfrm>
            <a:off x="2362200" y="1402080"/>
            <a:ext cx="6400800" cy="4236720"/>
          </a:xfrm>
          <a:solidFill>
            <a:srgbClr val="A2D49F"/>
          </a:solidFill>
        </p:spPr>
        <p:txBody>
          <a:bodyPr wrap="square">
            <a:normAutofit fontScale="92500"/>
          </a:bodyPr>
          <a:lstStyle/>
          <a:p>
            <a:pPr>
              <a:spcBef>
                <a:spcPts val="500"/>
              </a:spcBef>
              <a:buFont typeface="Wingdings" charset="2"/>
              <a:buChar char="ü"/>
            </a:pPr>
            <a:r>
              <a:rPr lang="en-US" sz="2200" dirty="0"/>
              <a:t>Improve viral suppression rates, not only for your selected  subpopulation but for your entire HIV caseload</a:t>
            </a:r>
          </a:p>
          <a:p>
            <a:pPr>
              <a:spcBef>
                <a:spcPts val="500"/>
              </a:spcBef>
              <a:buFont typeface="Wingdings" charset="2"/>
              <a:buChar char="ü"/>
            </a:pPr>
            <a:r>
              <a:rPr lang="en-US" sz="2200" dirty="0"/>
              <a:t>Strengthen clinical quality management capacity to meet RWHAP expectations</a:t>
            </a:r>
          </a:p>
          <a:p>
            <a:pPr>
              <a:spcBef>
                <a:spcPts val="500"/>
              </a:spcBef>
              <a:buFont typeface="Wingdings" charset="2"/>
              <a:buChar char="ü"/>
            </a:pPr>
            <a:r>
              <a:rPr lang="en-US" sz="2200" dirty="0"/>
              <a:t>Foster partnerships with other RWHAP recipients and subrecipients locally and across the country </a:t>
            </a:r>
          </a:p>
          <a:p>
            <a:pPr>
              <a:spcBef>
                <a:spcPts val="500"/>
              </a:spcBef>
              <a:buFont typeface="Wingdings" charset="2"/>
              <a:buChar char="ü"/>
            </a:pPr>
            <a:r>
              <a:rPr lang="en-US" sz="2200" dirty="0"/>
              <a:t>Increase the quality improvement capacity of HIV providers and consumers</a:t>
            </a:r>
          </a:p>
          <a:p>
            <a:pPr>
              <a:spcBef>
                <a:spcPts val="500"/>
              </a:spcBef>
              <a:buFont typeface="Wingdings" charset="2"/>
              <a:buChar char="ü"/>
            </a:pPr>
            <a:r>
              <a:rPr lang="en-US" sz="2200" dirty="0"/>
              <a:t>Routine access to feedback by nationally recognized quality experts to advance local improvement efforts</a:t>
            </a:r>
          </a:p>
          <a:p>
            <a:pPr>
              <a:spcBef>
                <a:spcPts val="500"/>
              </a:spcBef>
              <a:buFont typeface="Wingdings" charset="2"/>
              <a:buChar char="ü"/>
            </a:pPr>
            <a:r>
              <a:rPr lang="en-US" sz="2200" dirty="0"/>
              <a:t>Enhance learning opportunities for networking with fellow participants with similar challenges</a:t>
            </a:r>
          </a:p>
        </p:txBody>
      </p:sp>
      <p:pic>
        <p:nvPicPr>
          <p:cNvPr id="4" name="Picture 3" descr="A banner encouraging reader to join the collaborative" title="Join">
            <a:extLst>
              <a:ext uri="{FF2B5EF4-FFF2-40B4-BE49-F238E27FC236}">
                <a16:creationId xmlns:a16="http://schemas.microsoft.com/office/drawing/2014/main" xmlns="" id="{FF10F963-81AF-4FE0-89CF-053A4275192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5716"/>
          <a:stretch/>
        </p:blipFill>
        <p:spPr>
          <a:xfrm>
            <a:off x="533400" y="1402080"/>
            <a:ext cx="1676400" cy="4236720"/>
          </a:xfrm>
          <a:prstGeom prst="rect">
            <a:avLst/>
          </a:prstGeom>
        </p:spPr>
      </p:pic>
    </p:spTree>
    <p:extLst>
      <p:ext uri="{BB962C8B-B14F-4D97-AF65-F5344CB8AC3E}">
        <p14:creationId xmlns:p14="http://schemas.microsoft.com/office/powerpoint/2010/main" val="706336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838200" y="2727325"/>
            <a:ext cx="7848600" cy="1447800"/>
          </a:xfrm>
          <a:prstGeom prst="rect">
            <a:avLst/>
          </a:prstGeom>
          <a:solidFill>
            <a:schemeClr val="bg1">
              <a:lumMod val="65000"/>
            </a:schemeClr>
          </a:solidFill>
          <a:ln w="9525">
            <a:noFill/>
            <a:miter lim="800000"/>
            <a:headEnd/>
            <a:tailEnd/>
          </a:ln>
        </p:spPr>
        <p:txBody>
          <a:bodyPr anchor="ctr"/>
          <a:lstStyle/>
          <a:p>
            <a:pPr algn="ctr">
              <a:defRPr/>
            </a:pPr>
            <a:endParaRPr lang="en-US" sz="4400" dirty="0">
              <a:latin typeface="+mj-lt"/>
              <a:ea typeface="+mj-ea"/>
              <a:cs typeface="+mj-cs"/>
            </a:endParaRPr>
          </a:p>
        </p:txBody>
      </p:sp>
      <p:sp>
        <p:nvSpPr>
          <p:cNvPr id="6147" name="Title 1"/>
          <p:cNvSpPr txBox="1">
            <a:spLocks/>
          </p:cNvSpPr>
          <p:nvPr/>
        </p:nvSpPr>
        <p:spPr bwMode="auto">
          <a:xfrm>
            <a:off x="304800" y="2608263"/>
            <a:ext cx="8610600" cy="11430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dirty="0">
                <a:solidFill>
                  <a:schemeClr val="bg1"/>
                </a:solidFill>
                <a:latin typeface="Garamond" panose="02020404030301010803" pitchFamily="18" charset="0"/>
              </a:rPr>
              <a:t>Collaborative Framework</a:t>
            </a:r>
          </a:p>
        </p:txBody>
      </p:sp>
    </p:spTree>
    <p:extLst>
      <p:ext uri="{BB962C8B-B14F-4D97-AF65-F5344CB8AC3E}">
        <p14:creationId xmlns:p14="http://schemas.microsoft.com/office/powerpoint/2010/main" val="8345132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s picture shows the overall structure of the collaborative. IT provides a visual of the regional group and the Affinity ECHO groups." title="Collaborative framework">
            <a:extLst>
              <a:ext uri="{FF2B5EF4-FFF2-40B4-BE49-F238E27FC236}">
                <a16:creationId xmlns:a16="http://schemas.microsoft.com/office/drawing/2014/main" xmlns="" id="{A8FCEC5E-252A-44D6-B58C-C0DA8C3ED44F}"/>
              </a:ext>
            </a:extLst>
          </p:cNvPr>
          <p:cNvPicPr>
            <a:picLocks noChangeAspect="1"/>
          </p:cNvPicPr>
          <p:nvPr/>
        </p:nvPicPr>
        <p:blipFill rotWithShape="1">
          <a:blip r:embed="rId3"/>
          <a:srcRect l="75716"/>
          <a:stretch/>
        </p:blipFill>
        <p:spPr>
          <a:xfrm>
            <a:off x="6959527" y="914400"/>
            <a:ext cx="2150694" cy="4725512"/>
          </a:xfrm>
          <a:prstGeom prst="rect">
            <a:avLst/>
          </a:prstGeom>
        </p:spPr>
      </p:pic>
      <p:sp>
        <p:nvSpPr>
          <p:cNvPr id="7" name="Rectangle 6">
            <a:extLst>
              <a:ext uri="{FF2B5EF4-FFF2-40B4-BE49-F238E27FC236}">
                <a16:creationId xmlns:a16="http://schemas.microsoft.com/office/drawing/2014/main" xmlns="" id="{01BFDE69-D32B-4113-AF82-94F540FFE220}"/>
              </a:ext>
            </a:extLst>
          </p:cNvPr>
          <p:cNvSpPr/>
          <p:nvPr/>
        </p:nvSpPr>
        <p:spPr bwMode="auto">
          <a:xfrm>
            <a:off x="7239000" y="5715000"/>
            <a:ext cx="685800" cy="222175"/>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nvGrpSpPr>
          <p:cNvPr id="3" name="Group 2">
            <a:extLst>
              <a:ext uri="{FF2B5EF4-FFF2-40B4-BE49-F238E27FC236}">
                <a16:creationId xmlns:a16="http://schemas.microsoft.com/office/drawing/2014/main" xmlns="" id="{AD535A6E-FDD3-4F7B-A6E5-9D25103120F7}"/>
              </a:ext>
            </a:extLst>
          </p:cNvPr>
          <p:cNvGrpSpPr/>
          <p:nvPr/>
        </p:nvGrpSpPr>
        <p:grpSpPr>
          <a:xfrm>
            <a:off x="0" y="533401"/>
            <a:ext cx="6858000" cy="5257799"/>
            <a:chOff x="0" y="533401"/>
            <a:chExt cx="6858000" cy="5257799"/>
          </a:xfrm>
        </p:grpSpPr>
        <p:pic>
          <p:nvPicPr>
            <p:cNvPr id="6" name="Picture 5" descr="Provides a more detailed picture of the regional group structure. It shows the Colaborative planning group surrounded by 3 QI coaches who interact with their own Regional groups. Each regional group is lead by a regional response team made up of members from the community partners in each group. Each community partner within the regional groups may choose thier own subpopulation of focus- the entire regional group does not need to select the same one." title="Regional Group">
              <a:extLst>
                <a:ext uri="{FF2B5EF4-FFF2-40B4-BE49-F238E27FC236}">
                  <a16:creationId xmlns:a16="http://schemas.microsoft.com/office/drawing/2014/main" xmlns="" id="{1EC6293C-656F-44C5-84A8-7C9E9C3A9556}"/>
                </a:ext>
              </a:extLst>
            </p:cNvPr>
            <p:cNvPicPr>
              <a:picLocks noChangeAspect="1"/>
            </p:cNvPicPr>
            <p:nvPr/>
          </p:nvPicPr>
          <p:blipFill>
            <a:blip r:embed="rId4"/>
            <a:stretch>
              <a:fillRect/>
            </a:stretch>
          </p:blipFill>
          <p:spPr>
            <a:xfrm>
              <a:off x="0" y="533401"/>
              <a:ext cx="6858000" cy="5227346"/>
            </a:xfrm>
            <a:prstGeom prst="rect">
              <a:avLst/>
            </a:prstGeom>
          </p:spPr>
        </p:pic>
        <p:sp>
          <p:nvSpPr>
            <p:cNvPr id="2" name="Rectangle 1">
              <a:extLst>
                <a:ext uri="{FF2B5EF4-FFF2-40B4-BE49-F238E27FC236}">
                  <a16:creationId xmlns:a16="http://schemas.microsoft.com/office/drawing/2014/main" xmlns="" id="{AD6312A7-9746-4188-AD71-B957E9415E84}"/>
                </a:ext>
              </a:extLst>
            </p:cNvPr>
            <p:cNvSpPr/>
            <p:nvPr/>
          </p:nvSpPr>
          <p:spPr bwMode="auto">
            <a:xfrm>
              <a:off x="6324600" y="5527713"/>
              <a:ext cx="381000" cy="263487"/>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8231903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shows the structure of the affinity ECHO groups. There are 4 subpopulation groups, so all the community partners that participate in each of these gorups will have selected the same subpopulation. There are also role-specific affinity ECHO groups. These focus on roles like consumer, regional group lead, and data liaison. The individuals in these groups don't have to be focusing on the same subpopulation, theya are made up of members from many different community partners." title="Affinity ECHO Groups">
            <a:extLst>
              <a:ext uri="{FF2B5EF4-FFF2-40B4-BE49-F238E27FC236}">
                <a16:creationId xmlns:a16="http://schemas.microsoft.com/office/drawing/2014/main" xmlns="" id="{A9E04F6B-6971-4B61-8ED4-E9FC26082A8F}"/>
              </a:ext>
            </a:extLst>
          </p:cNvPr>
          <p:cNvPicPr>
            <a:picLocks noChangeAspect="1"/>
          </p:cNvPicPr>
          <p:nvPr/>
        </p:nvPicPr>
        <p:blipFill>
          <a:blip r:embed="rId3"/>
          <a:stretch>
            <a:fillRect/>
          </a:stretch>
        </p:blipFill>
        <p:spPr>
          <a:xfrm>
            <a:off x="63880" y="467800"/>
            <a:ext cx="6915286" cy="5172112"/>
          </a:xfrm>
          <a:prstGeom prst="rect">
            <a:avLst/>
          </a:prstGeom>
        </p:spPr>
      </p:pic>
      <p:pic>
        <p:nvPicPr>
          <p:cNvPr id="3" name="Picture 2" descr="This picture shows the overall structure of the collaborative. IT provides a visual of the regional group and the Affinity ECHO groups." title="Collaborative framework">
            <a:extLst>
              <a:ext uri="{FF2B5EF4-FFF2-40B4-BE49-F238E27FC236}">
                <a16:creationId xmlns:a16="http://schemas.microsoft.com/office/drawing/2014/main" xmlns="" id="{DACA7A79-FCBB-4732-970A-8E867F15191E}"/>
              </a:ext>
            </a:extLst>
          </p:cNvPr>
          <p:cNvPicPr>
            <a:picLocks noChangeAspect="1"/>
          </p:cNvPicPr>
          <p:nvPr/>
        </p:nvPicPr>
        <p:blipFill rotWithShape="1">
          <a:blip r:embed="rId4"/>
          <a:srcRect l="75716"/>
          <a:stretch/>
        </p:blipFill>
        <p:spPr>
          <a:xfrm>
            <a:off x="6959527" y="914400"/>
            <a:ext cx="2150694" cy="4725512"/>
          </a:xfrm>
          <a:prstGeom prst="rect">
            <a:avLst/>
          </a:prstGeom>
        </p:spPr>
      </p:pic>
    </p:spTree>
    <p:extLst>
      <p:ext uri="{BB962C8B-B14F-4D97-AF65-F5344CB8AC3E}">
        <p14:creationId xmlns:p14="http://schemas.microsoft.com/office/powerpoint/2010/main" val="34359195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97644489-82E2-46EB-93EE-0D402B215C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5400" y="609600"/>
            <a:ext cx="6400800" cy="4051139"/>
          </a:xfrm>
          <a:prstGeom prst="rect">
            <a:avLst/>
          </a:prstGeom>
        </p:spPr>
      </p:pic>
      <p:sp>
        <p:nvSpPr>
          <p:cNvPr id="17" name="TextBox 16">
            <a:extLst>
              <a:ext uri="{FF2B5EF4-FFF2-40B4-BE49-F238E27FC236}">
                <a16:creationId xmlns:a16="http://schemas.microsoft.com/office/drawing/2014/main" xmlns="" id="{32AA8039-02F5-4016-8605-43C08193BFFD}"/>
              </a:ext>
            </a:extLst>
          </p:cNvPr>
          <p:cNvSpPr txBox="1"/>
          <p:nvPr/>
        </p:nvSpPr>
        <p:spPr>
          <a:xfrm>
            <a:off x="952500" y="4800600"/>
            <a:ext cx="7086600" cy="1015663"/>
          </a:xfrm>
          <a:prstGeom prst="rect">
            <a:avLst/>
          </a:prstGeom>
          <a:noFill/>
        </p:spPr>
        <p:txBody>
          <a:bodyPr wrap="square" rtlCol="0">
            <a:spAutoFit/>
          </a:bodyPr>
          <a:lstStyle/>
          <a:p>
            <a:pPr algn="ctr"/>
            <a:r>
              <a:rPr lang="en-US" sz="3000" b="1" dirty="0">
                <a:latin typeface="+mj-lt"/>
              </a:rPr>
              <a:t>Please use your camera to help us create a community of learning!</a:t>
            </a:r>
          </a:p>
        </p:txBody>
      </p:sp>
    </p:spTree>
    <p:extLst>
      <p:ext uri="{BB962C8B-B14F-4D97-AF65-F5344CB8AC3E}">
        <p14:creationId xmlns:p14="http://schemas.microsoft.com/office/powerpoint/2010/main" val="3552134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B6F083-376B-45BA-B308-4F7D9518FC67}"/>
              </a:ext>
            </a:extLst>
          </p:cNvPr>
          <p:cNvSpPr>
            <a:spLocks noGrp="1"/>
          </p:cNvSpPr>
          <p:nvPr>
            <p:ph type="title"/>
          </p:nvPr>
        </p:nvSpPr>
        <p:spPr>
          <a:xfrm>
            <a:off x="762000" y="533400"/>
            <a:ext cx="7772400" cy="762000"/>
          </a:xfrm>
        </p:spPr>
        <p:txBody>
          <a:bodyPr/>
          <a:lstStyle/>
          <a:p>
            <a:r>
              <a:rPr lang="en-US" dirty="0"/>
              <a:t>Spokespersons</a:t>
            </a:r>
          </a:p>
        </p:txBody>
      </p:sp>
      <p:sp>
        <p:nvSpPr>
          <p:cNvPr id="3" name="Content Placeholder 2">
            <a:extLst>
              <a:ext uri="{FF2B5EF4-FFF2-40B4-BE49-F238E27FC236}">
                <a16:creationId xmlns:a16="http://schemas.microsoft.com/office/drawing/2014/main" xmlns="" id="{7AA08747-F2DD-4E53-855E-1DBDA54B001B}"/>
              </a:ext>
            </a:extLst>
          </p:cNvPr>
          <p:cNvSpPr>
            <a:spLocks noGrp="1"/>
          </p:cNvSpPr>
          <p:nvPr>
            <p:ph idx="1"/>
          </p:nvPr>
        </p:nvSpPr>
        <p:spPr>
          <a:xfrm>
            <a:off x="2895600" y="1609725"/>
            <a:ext cx="5951798" cy="3372620"/>
          </a:xfrm>
          <a:solidFill>
            <a:srgbClr val="A2D49F"/>
          </a:solidFill>
        </p:spPr>
        <p:txBody>
          <a:bodyPr>
            <a:noAutofit/>
          </a:bodyPr>
          <a:lstStyle/>
          <a:p>
            <a:pPr>
              <a:buFont typeface="Wingdings" panose="05000000000000000000" pitchFamily="2" charset="2"/>
              <a:buChar char="ü"/>
            </a:pPr>
            <a:r>
              <a:rPr lang="en-US" sz="2000" dirty="0"/>
              <a:t>Individuals living with HIV who represent a subpopulation of focus for this Collaborative and actively participates in the Planning Group and Affinity Group Faculty</a:t>
            </a:r>
          </a:p>
          <a:p>
            <a:pPr>
              <a:buFont typeface="Wingdings" panose="05000000000000000000" pitchFamily="2" charset="2"/>
              <a:buChar char="ü"/>
            </a:pPr>
            <a:r>
              <a:rPr lang="en-US" sz="2000" dirty="0"/>
              <a:t>Two to three spokespersons will be identified for each disparity subpopulation</a:t>
            </a:r>
          </a:p>
          <a:p>
            <a:pPr>
              <a:buFont typeface="Wingdings" panose="05000000000000000000" pitchFamily="2" charset="2"/>
              <a:buChar char="ü"/>
            </a:pPr>
            <a:r>
              <a:rPr lang="en-US" sz="2000" dirty="0"/>
              <a:t>Spokespersons have the important role of bringing the consumer voice into the discussion as well as providing a client perspective for providers during the Affinity ECHO Sessions</a:t>
            </a:r>
          </a:p>
        </p:txBody>
      </p:sp>
      <p:pic>
        <p:nvPicPr>
          <p:cNvPr id="5" name="Picture 4" descr="This boix shows the four disparity groups to be targeted in this collaborative. They are MSM of color, Youth, Transgender people, and African American and Latina Women." title="Disparity Groups">
            <a:extLst>
              <a:ext uri="{FF2B5EF4-FFF2-40B4-BE49-F238E27FC236}">
                <a16:creationId xmlns:a16="http://schemas.microsoft.com/office/drawing/2014/main" xmlns="" id="{82484FB6-4BE2-4E2C-B9FE-B307939C1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600200"/>
            <a:ext cx="2488417" cy="3382145"/>
          </a:xfrm>
          <a:prstGeom prst="rect">
            <a:avLst/>
          </a:prstGeom>
        </p:spPr>
      </p:pic>
    </p:spTree>
    <p:extLst>
      <p:ext uri="{BB962C8B-B14F-4D97-AF65-F5344CB8AC3E}">
        <p14:creationId xmlns:p14="http://schemas.microsoft.com/office/powerpoint/2010/main" val="533167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838200" y="2727325"/>
            <a:ext cx="7848600" cy="1447800"/>
          </a:xfrm>
          <a:prstGeom prst="rect">
            <a:avLst/>
          </a:prstGeom>
          <a:solidFill>
            <a:schemeClr val="bg1">
              <a:lumMod val="65000"/>
            </a:schemeClr>
          </a:solidFill>
          <a:ln w="9525">
            <a:noFill/>
            <a:miter lim="800000"/>
            <a:headEnd/>
            <a:tailEnd/>
          </a:ln>
        </p:spPr>
        <p:txBody>
          <a:bodyPr anchor="ctr"/>
          <a:lstStyle/>
          <a:p>
            <a:pPr algn="ctr">
              <a:defRPr/>
            </a:pPr>
            <a:endParaRPr lang="en-US" sz="4400" dirty="0">
              <a:latin typeface="+mj-lt"/>
              <a:ea typeface="+mj-ea"/>
              <a:cs typeface="+mj-cs"/>
            </a:endParaRPr>
          </a:p>
        </p:txBody>
      </p:sp>
      <p:sp>
        <p:nvSpPr>
          <p:cNvPr id="6147" name="Title 1"/>
          <p:cNvSpPr txBox="1">
            <a:spLocks/>
          </p:cNvSpPr>
          <p:nvPr/>
        </p:nvSpPr>
        <p:spPr bwMode="auto">
          <a:xfrm>
            <a:off x="304800" y="2608263"/>
            <a:ext cx="8610600" cy="11430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dirty="0">
                <a:solidFill>
                  <a:schemeClr val="bg1"/>
                </a:solidFill>
                <a:latin typeface="Garamond" panose="02020404030301010803" pitchFamily="18" charset="0"/>
              </a:rPr>
              <a:t>Reporting Elements</a:t>
            </a:r>
          </a:p>
        </p:txBody>
      </p:sp>
    </p:spTree>
    <p:extLst>
      <p:ext uri="{BB962C8B-B14F-4D97-AF65-F5344CB8AC3E}">
        <p14:creationId xmlns:p14="http://schemas.microsoft.com/office/powerpoint/2010/main" val="1993694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368DEE-AD4C-4303-B01E-A0B1F361B936}"/>
              </a:ext>
            </a:extLst>
          </p:cNvPr>
          <p:cNvSpPr>
            <a:spLocks noGrp="1"/>
          </p:cNvSpPr>
          <p:nvPr>
            <p:ph type="title"/>
          </p:nvPr>
        </p:nvSpPr>
        <p:spPr>
          <a:xfrm>
            <a:off x="533400" y="533400"/>
            <a:ext cx="8077200" cy="762000"/>
          </a:xfrm>
        </p:spPr>
        <p:txBody>
          <a:bodyPr/>
          <a:lstStyle/>
          <a:p>
            <a:r>
              <a:rPr lang="en-US" dirty="0"/>
              <a:t>Performance Measurement Overview</a:t>
            </a:r>
          </a:p>
        </p:txBody>
      </p:sp>
      <p:sp>
        <p:nvSpPr>
          <p:cNvPr id="5" name="Rectangle 4">
            <a:extLst>
              <a:ext uri="{FF2B5EF4-FFF2-40B4-BE49-F238E27FC236}">
                <a16:creationId xmlns:a16="http://schemas.microsoft.com/office/drawing/2014/main" xmlns="" id="{668757D7-DE3E-4770-A94A-BA5644448753}"/>
              </a:ext>
            </a:extLst>
          </p:cNvPr>
          <p:cNvSpPr txBox="1">
            <a:spLocks noChangeArrowheads="1"/>
          </p:cNvSpPr>
          <p:nvPr/>
        </p:nvSpPr>
        <p:spPr bwMode="auto">
          <a:xfrm>
            <a:off x="533400" y="1600200"/>
            <a:ext cx="8229600" cy="3352800"/>
          </a:xfrm>
          <a:prstGeom prst="rect">
            <a:avLst/>
          </a:prstGeom>
          <a:solidFill>
            <a:srgbClr val="A1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342900" indent="-342900" algn="l" rtl="0" eaLnBrk="0" fontAlgn="base" hangingPunct="0">
              <a:spcBef>
                <a:spcPct val="20000"/>
              </a:spcBef>
              <a:spcAft>
                <a:spcPct val="0"/>
              </a:spcAft>
              <a:buClr>
                <a:srgbClr val="FF0000"/>
              </a:buClr>
              <a:buChar char="•"/>
              <a:defRPr sz="28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4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sz="18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sz="1800">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sz="1800">
                <a:solidFill>
                  <a:schemeClr val="tx1"/>
                </a:solidFill>
                <a:latin typeface="+mn-lt"/>
              </a:defRPr>
            </a:lvl6pPr>
            <a:lvl7pPr marL="2971800" indent="-228600" algn="l" rtl="0" fontAlgn="base">
              <a:spcBef>
                <a:spcPct val="20000"/>
              </a:spcBef>
              <a:spcAft>
                <a:spcPct val="0"/>
              </a:spcAft>
              <a:buClr>
                <a:srgbClr val="FF0000"/>
              </a:buClr>
              <a:buSzPct val="50000"/>
              <a:buChar char="•"/>
              <a:defRPr sz="1800">
                <a:solidFill>
                  <a:schemeClr val="tx1"/>
                </a:solidFill>
                <a:latin typeface="+mn-lt"/>
              </a:defRPr>
            </a:lvl7pPr>
            <a:lvl8pPr marL="3429000" indent="-228600" algn="l" rtl="0" fontAlgn="base">
              <a:spcBef>
                <a:spcPct val="20000"/>
              </a:spcBef>
              <a:spcAft>
                <a:spcPct val="0"/>
              </a:spcAft>
              <a:buClr>
                <a:srgbClr val="FF0000"/>
              </a:buClr>
              <a:buSzPct val="50000"/>
              <a:buChar char="•"/>
              <a:defRPr sz="1800">
                <a:solidFill>
                  <a:schemeClr val="tx1"/>
                </a:solidFill>
                <a:latin typeface="+mn-lt"/>
              </a:defRPr>
            </a:lvl8pPr>
            <a:lvl9pPr marL="3886200" indent="-228600" algn="l" rtl="0" fontAlgn="base">
              <a:spcBef>
                <a:spcPct val="20000"/>
              </a:spcBef>
              <a:spcAft>
                <a:spcPct val="0"/>
              </a:spcAft>
              <a:buClr>
                <a:srgbClr val="FF0000"/>
              </a:buClr>
              <a:buSzPct val="50000"/>
              <a:buChar char="•"/>
              <a:defRPr sz="1800">
                <a:solidFill>
                  <a:schemeClr val="tx1"/>
                </a:solidFill>
                <a:latin typeface="+mn-lt"/>
              </a:defRPr>
            </a:lvl9pPr>
          </a:lstStyle>
          <a:p>
            <a:pPr marL="461963" indent="-285750">
              <a:lnSpc>
                <a:spcPct val="80000"/>
              </a:lnSpc>
              <a:spcBef>
                <a:spcPts val="600"/>
              </a:spcBef>
              <a:buFont typeface="Wingdings" charset="2"/>
              <a:buChar char="ü"/>
            </a:pPr>
            <a:endParaRPr lang="en-US" altLang="en-US" sz="2200" kern="0" dirty="0"/>
          </a:p>
          <a:p>
            <a:pPr>
              <a:lnSpc>
                <a:spcPct val="80000"/>
              </a:lnSpc>
              <a:buFont typeface="Wingdings" charset="2"/>
              <a:buChar char="ü"/>
            </a:pPr>
            <a:r>
              <a:rPr lang="en-US" altLang="en-US" sz="2200" dirty="0"/>
              <a:t>Submission of viral suppression data every other month throughout the Collaborative</a:t>
            </a:r>
          </a:p>
          <a:p>
            <a:pPr>
              <a:lnSpc>
                <a:spcPct val="80000"/>
              </a:lnSpc>
              <a:buFont typeface="Wingdings" charset="2"/>
              <a:buChar char="ü"/>
            </a:pPr>
            <a:r>
              <a:rPr lang="en-US" altLang="en-US" sz="2200" dirty="0"/>
              <a:t>Data points for viral suppression measure include</a:t>
            </a:r>
          </a:p>
          <a:p>
            <a:pPr marL="919163" lvl="1" indent="-342900">
              <a:lnSpc>
                <a:spcPct val="80000"/>
              </a:lnSpc>
            </a:pPr>
            <a:r>
              <a:rPr lang="en-US" altLang="en-US" sz="2200" kern="0" dirty="0">
                <a:cs typeface="ＭＳ Ｐゴシック" charset="-128"/>
              </a:rPr>
              <a:t>Numerator and Denominator for entire HIV caseload</a:t>
            </a:r>
          </a:p>
          <a:p>
            <a:pPr marL="919163" lvl="1" indent="-342900">
              <a:lnSpc>
                <a:spcPct val="80000"/>
              </a:lnSpc>
            </a:pPr>
            <a:r>
              <a:rPr lang="en-US" altLang="en-US" sz="2200" kern="0" dirty="0">
                <a:cs typeface="ＭＳ Ｐゴシック" charset="-128"/>
              </a:rPr>
              <a:t>Numerator and Denominator for identified subpopulation</a:t>
            </a:r>
          </a:p>
          <a:p>
            <a:pPr>
              <a:lnSpc>
                <a:spcPct val="80000"/>
              </a:lnSpc>
              <a:buFont typeface="Wingdings" charset="2"/>
              <a:buChar char="ü"/>
            </a:pPr>
            <a:r>
              <a:rPr lang="en-US" altLang="en-US" sz="2200" dirty="0"/>
              <a:t>Adoption of HAB Viral Suppression Measure definition (National Quality Forum #: 2082)</a:t>
            </a:r>
          </a:p>
          <a:p>
            <a:pPr>
              <a:lnSpc>
                <a:spcPct val="80000"/>
              </a:lnSpc>
              <a:buFont typeface="Wingdings" charset="2"/>
              <a:buChar char="ü"/>
            </a:pPr>
            <a:r>
              <a:rPr lang="en-US" altLang="en-US" sz="2200" dirty="0"/>
              <a:t>The submission will be done online using our reporting database</a:t>
            </a:r>
          </a:p>
          <a:p>
            <a:pPr marL="519113">
              <a:lnSpc>
                <a:spcPct val="80000"/>
              </a:lnSpc>
              <a:buFont typeface="Wingdings" panose="05000000000000000000" pitchFamily="2" charset="2"/>
              <a:buChar char="ü"/>
            </a:pPr>
            <a:endParaRPr lang="en-US" altLang="en-US" sz="2200" kern="0" dirty="0"/>
          </a:p>
        </p:txBody>
      </p:sp>
    </p:spTree>
    <p:extLst>
      <p:ext uri="{BB962C8B-B14F-4D97-AF65-F5344CB8AC3E}">
        <p14:creationId xmlns:p14="http://schemas.microsoft.com/office/powerpoint/2010/main" val="457982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368DEE-AD4C-4303-B01E-A0B1F361B936}"/>
              </a:ext>
            </a:extLst>
          </p:cNvPr>
          <p:cNvSpPr>
            <a:spLocks noGrp="1"/>
          </p:cNvSpPr>
          <p:nvPr>
            <p:ph type="title"/>
          </p:nvPr>
        </p:nvSpPr>
        <p:spPr>
          <a:xfrm>
            <a:off x="533400" y="533400"/>
            <a:ext cx="8077200" cy="762000"/>
          </a:xfrm>
        </p:spPr>
        <p:txBody>
          <a:bodyPr/>
          <a:lstStyle/>
          <a:p>
            <a:r>
              <a:rPr lang="en-US" dirty="0"/>
              <a:t>QI Interventions</a:t>
            </a:r>
          </a:p>
        </p:txBody>
      </p:sp>
      <p:sp>
        <p:nvSpPr>
          <p:cNvPr id="5" name="Rectangle 4">
            <a:extLst>
              <a:ext uri="{FF2B5EF4-FFF2-40B4-BE49-F238E27FC236}">
                <a16:creationId xmlns:a16="http://schemas.microsoft.com/office/drawing/2014/main" xmlns="" id="{668757D7-DE3E-4770-A94A-BA5644448753}"/>
              </a:ext>
            </a:extLst>
          </p:cNvPr>
          <p:cNvSpPr txBox="1">
            <a:spLocks noChangeArrowheads="1"/>
          </p:cNvSpPr>
          <p:nvPr/>
        </p:nvSpPr>
        <p:spPr bwMode="auto">
          <a:xfrm>
            <a:off x="4191000" y="1600200"/>
            <a:ext cx="4419600" cy="3962400"/>
          </a:xfrm>
          <a:prstGeom prst="rect">
            <a:avLst/>
          </a:prstGeom>
          <a:solidFill>
            <a:srgbClr val="A1CC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342900" indent="-342900" algn="l" rtl="0" eaLnBrk="0" fontAlgn="base" hangingPunct="0">
              <a:spcBef>
                <a:spcPct val="20000"/>
              </a:spcBef>
              <a:spcAft>
                <a:spcPct val="0"/>
              </a:spcAft>
              <a:buClr>
                <a:srgbClr val="FF0000"/>
              </a:buClr>
              <a:buChar char="•"/>
              <a:defRPr sz="28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4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sz="18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sz="1800">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sz="1800">
                <a:solidFill>
                  <a:schemeClr val="tx1"/>
                </a:solidFill>
                <a:latin typeface="+mn-lt"/>
              </a:defRPr>
            </a:lvl6pPr>
            <a:lvl7pPr marL="2971800" indent="-228600" algn="l" rtl="0" fontAlgn="base">
              <a:spcBef>
                <a:spcPct val="20000"/>
              </a:spcBef>
              <a:spcAft>
                <a:spcPct val="0"/>
              </a:spcAft>
              <a:buClr>
                <a:srgbClr val="FF0000"/>
              </a:buClr>
              <a:buSzPct val="50000"/>
              <a:buChar char="•"/>
              <a:defRPr sz="1800">
                <a:solidFill>
                  <a:schemeClr val="tx1"/>
                </a:solidFill>
                <a:latin typeface="+mn-lt"/>
              </a:defRPr>
            </a:lvl7pPr>
            <a:lvl8pPr marL="3429000" indent="-228600" algn="l" rtl="0" fontAlgn="base">
              <a:spcBef>
                <a:spcPct val="20000"/>
              </a:spcBef>
              <a:spcAft>
                <a:spcPct val="0"/>
              </a:spcAft>
              <a:buClr>
                <a:srgbClr val="FF0000"/>
              </a:buClr>
              <a:buSzPct val="50000"/>
              <a:buChar char="•"/>
              <a:defRPr sz="1800">
                <a:solidFill>
                  <a:schemeClr val="tx1"/>
                </a:solidFill>
                <a:latin typeface="+mn-lt"/>
              </a:defRPr>
            </a:lvl8pPr>
            <a:lvl9pPr marL="3886200" indent="-228600" algn="l" rtl="0" fontAlgn="base">
              <a:spcBef>
                <a:spcPct val="20000"/>
              </a:spcBef>
              <a:spcAft>
                <a:spcPct val="0"/>
              </a:spcAft>
              <a:buClr>
                <a:srgbClr val="FF0000"/>
              </a:buClr>
              <a:buSzPct val="50000"/>
              <a:buChar char="•"/>
              <a:defRPr sz="1800">
                <a:solidFill>
                  <a:schemeClr val="tx1"/>
                </a:solidFill>
                <a:latin typeface="+mn-lt"/>
              </a:defRPr>
            </a:lvl9pPr>
          </a:lstStyle>
          <a:p>
            <a:pPr marL="461963" indent="-285750">
              <a:lnSpc>
                <a:spcPct val="80000"/>
              </a:lnSpc>
              <a:spcBef>
                <a:spcPts val="600"/>
              </a:spcBef>
              <a:buFont typeface="Wingdings" charset="2"/>
              <a:buChar char="ü"/>
            </a:pPr>
            <a:endParaRPr lang="en-US" altLang="en-US" sz="700" kern="0" dirty="0"/>
          </a:p>
          <a:p>
            <a:pPr marL="461963" indent="-285750">
              <a:lnSpc>
                <a:spcPct val="80000"/>
              </a:lnSpc>
              <a:spcBef>
                <a:spcPts val="600"/>
              </a:spcBef>
              <a:buFont typeface="Wingdings" charset="2"/>
              <a:buChar char="ü"/>
            </a:pPr>
            <a:r>
              <a:rPr lang="en-US" altLang="en-US" sz="2200" kern="0" dirty="0"/>
              <a:t>All participants are asked to report their improvement interventions on a quarterly basis, starting Sep 2018</a:t>
            </a:r>
          </a:p>
          <a:p>
            <a:pPr marL="461963" indent="-285750">
              <a:lnSpc>
                <a:spcPct val="80000"/>
              </a:lnSpc>
              <a:spcBef>
                <a:spcPts val="600"/>
              </a:spcBef>
              <a:buFont typeface="Wingdings" charset="2"/>
              <a:buChar char="ü"/>
            </a:pPr>
            <a:r>
              <a:rPr lang="en-US" altLang="en-US" sz="2200" kern="0" dirty="0"/>
              <a:t>A reporting template is provided to chronicle the individual improvement journeys; only activities/findings related to that reporting period are reported</a:t>
            </a:r>
          </a:p>
          <a:p>
            <a:pPr marL="461963" indent="-285750">
              <a:lnSpc>
                <a:spcPct val="80000"/>
              </a:lnSpc>
              <a:spcBef>
                <a:spcPts val="600"/>
              </a:spcBef>
              <a:buFont typeface="Wingdings" charset="2"/>
              <a:buChar char="ü"/>
            </a:pPr>
            <a:r>
              <a:rPr lang="en-US" altLang="en-US" sz="2200" kern="0" dirty="0"/>
              <a:t>Submitters are encouraged to share the information within their organizations and or educating the community</a:t>
            </a:r>
          </a:p>
          <a:p>
            <a:pPr marL="461963" indent="-285750">
              <a:lnSpc>
                <a:spcPct val="80000"/>
              </a:lnSpc>
              <a:spcBef>
                <a:spcPts val="600"/>
              </a:spcBef>
              <a:buFont typeface="Wingdings" charset="2"/>
              <a:buChar char="ü"/>
            </a:pPr>
            <a:endParaRPr lang="en-US" altLang="en-US" sz="2000" kern="0" dirty="0"/>
          </a:p>
        </p:txBody>
      </p:sp>
      <p:pic>
        <p:nvPicPr>
          <p:cNvPr id="3" name="Picture 2" descr="A screenshot of the reporting form that community partners will use to report their QI interventions " title="Community partner reporting form">
            <a:extLst>
              <a:ext uri="{FF2B5EF4-FFF2-40B4-BE49-F238E27FC236}">
                <a16:creationId xmlns:a16="http://schemas.microsoft.com/office/drawing/2014/main" xmlns="" id="{0FAF23A5-45B0-4A34-8E35-548E60102722}"/>
              </a:ext>
            </a:extLst>
          </p:cNvPr>
          <p:cNvPicPr>
            <a:picLocks noChangeAspect="1"/>
          </p:cNvPicPr>
          <p:nvPr/>
        </p:nvPicPr>
        <p:blipFill>
          <a:blip r:embed="rId3"/>
          <a:stretch>
            <a:fillRect/>
          </a:stretch>
        </p:blipFill>
        <p:spPr>
          <a:xfrm>
            <a:off x="457200" y="1305791"/>
            <a:ext cx="3369640" cy="4419600"/>
          </a:xfrm>
          <a:prstGeom prst="rect">
            <a:avLst/>
          </a:prstGeom>
        </p:spPr>
      </p:pic>
    </p:spTree>
    <p:extLst>
      <p:ext uri="{BB962C8B-B14F-4D97-AF65-F5344CB8AC3E}">
        <p14:creationId xmlns:p14="http://schemas.microsoft.com/office/powerpoint/2010/main" val="2599883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5"/>
          <p:cNvSpPr txBox="1">
            <a:spLocks noChangeArrowheads="1"/>
          </p:cNvSpPr>
          <p:nvPr/>
        </p:nvSpPr>
        <p:spPr bwMode="auto">
          <a:xfrm>
            <a:off x="3810000" y="3505200"/>
            <a:ext cx="51816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lnSpc>
                <a:spcPct val="90000"/>
              </a:lnSpc>
              <a:spcBef>
                <a:spcPct val="20000"/>
              </a:spcBef>
            </a:pPr>
            <a:endParaRPr lang="en-US" altLang="en-US" sz="3200" b="1">
              <a:solidFill>
                <a:srgbClr val="000000"/>
              </a:solidFill>
              <a:latin typeface="Garamond" panose="02020404030301010803" pitchFamily="18" charset="0"/>
            </a:endParaRPr>
          </a:p>
        </p:txBody>
      </p:sp>
      <p:sp>
        <p:nvSpPr>
          <p:cNvPr id="10" name="Title 1"/>
          <p:cNvSpPr txBox="1">
            <a:spLocks/>
          </p:cNvSpPr>
          <p:nvPr/>
        </p:nvSpPr>
        <p:spPr bwMode="auto">
          <a:xfrm>
            <a:off x="838200" y="2727325"/>
            <a:ext cx="7848600" cy="1447800"/>
          </a:xfrm>
          <a:prstGeom prst="rect">
            <a:avLst/>
          </a:prstGeom>
          <a:solidFill>
            <a:schemeClr val="bg1">
              <a:lumMod val="65000"/>
            </a:schemeClr>
          </a:solidFill>
          <a:ln w="9525">
            <a:noFill/>
            <a:miter lim="800000"/>
            <a:headEnd/>
            <a:tailEnd/>
          </a:ln>
        </p:spPr>
        <p:txBody>
          <a:bodyPr anchor="ctr"/>
          <a:lstStyle/>
          <a:p>
            <a:pPr algn="ctr">
              <a:defRPr/>
            </a:pPr>
            <a:endParaRPr lang="en-US" sz="4400" dirty="0">
              <a:latin typeface="+mj-lt"/>
              <a:ea typeface="+mj-ea"/>
              <a:cs typeface="+mj-cs"/>
            </a:endParaRPr>
          </a:p>
        </p:txBody>
      </p:sp>
      <p:sp>
        <p:nvSpPr>
          <p:cNvPr id="6147" name="Title 1"/>
          <p:cNvSpPr txBox="1">
            <a:spLocks/>
          </p:cNvSpPr>
          <p:nvPr/>
        </p:nvSpPr>
        <p:spPr bwMode="auto">
          <a:xfrm>
            <a:off x="304800" y="2608263"/>
            <a:ext cx="8610600" cy="11430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dirty="0">
                <a:solidFill>
                  <a:schemeClr val="bg1"/>
                </a:solidFill>
                <a:latin typeface="Garamond" panose="02020404030301010803" pitchFamily="18" charset="0"/>
              </a:rPr>
              <a:t>Enrollment and Registration Process</a:t>
            </a:r>
          </a:p>
        </p:txBody>
      </p:sp>
    </p:spTree>
    <p:extLst>
      <p:ext uri="{BB962C8B-B14F-4D97-AF65-F5344CB8AC3E}">
        <p14:creationId xmlns:p14="http://schemas.microsoft.com/office/powerpoint/2010/main" val="675189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is a more detailed enrollemnt timeline. Steps 1 and are Form a regional group amd enrol as a regional group and both occur in march. Steps 3 and 4 occur in April and are confirm regional group participation and complete individual registration. Steps 5 and 6 are in May and are complete pre-work and meet as a regional group for the first time. This brings the particiapnt to the final box on this timeline, &quot;I'm ready  to participate in the Collaborative." title="Enrollment timeline">
            <a:extLst>
              <a:ext uri="{FF2B5EF4-FFF2-40B4-BE49-F238E27FC236}">
                <a16:creationId xmlns:a16="http://schemas.microsoft.com/office/drawing/2014/main" xmlns="" id="{1149F6E5-0343-4994-9453-DD73431DCB7C}"/>
              </a:ext>
            </a:extLst>
          </p:cNvPr>
          <p:cNvPicPr>
            <a:picLocks noChangeAspect="1"/>
          </p:cNvPicPr>
          <p:nvPr/>
        </p:nvPicPr>
        <p:blipFill>
          <a:blip r:embed="rId4"/>
          <a:stretch>
            <a:fillRect/>
          </a:stretch>
        </p:blipFill>
        <p:spPr>
          <a:xfrm>
            <a:off x="1066800" y="457200"/>
            <a:ext cx="6934200" cy="5379423"/>
          </a:xfrm>
          <a:prstGeom prst="rect">
            <a:avLst/>
          </a:prstGeom>
        </p:spPr>
      </p:pic>
    </p:spTree>
    <p:custDataLst>
      <p:tags r:id="rId1"/>
    </p:custDataLst>
    <p:extLst>
      <p:ext uri="{BB962C8B-B14F-4D97-AF65-F5344CB8AC3E}">
        <p14:creationId xmlns:p14="http://schemas.microsoft.com/office/powerpoint/2010/main" val="18212311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838200" y="2727325"/>
            <a:ext cx="7848600" cy="1447800"/>
          </a:xfrm>
          <a:prstGeom prst="rect">
            <a:avLst/>
          </a:prstGeom>
          <a:solidFill>
            <a:schemeClr val="bg1">
              <a:lumMod val="65000"/>
            </a:schemeClr>
          </a:solidFill>
          <a:ln w="9525">
            <a:noFill/>
            <a:miter lim="800000"/>
            <a:headEnd/>
            <a:tailEnd/>
          </a:ln>
        </p:spPr>
        <p:txBody>
          <a:bodyPr anchor="ctr"/>
          <a:lstStyle/>
          <a:p>
            <a:pPr algn="ctr">
              <a:defRPr/>
            </a:pPr>
            <a:endParaRPr lang="en-US" sz="4400" dirty="0">
              <a:latin typeface="+mj-lt"/>
              <a:ea typeface="+mj-ea"/>
              <a:cs typeface="+mj-cs"/>
            </a:endParaRPr>
          </a:p>
        </p:txBody>
      </p:sp>
      <p:sp>
        <p:nvSpPr>
          <p:cNvPr id="6147" name="Title 1"/>
          <p:cNvSpPr txBox="1">
            <a:spLocks/>
          </p:cNvSpPr>
          <p:nvPr/>
        </p:nvSpPr>
        <p:spPr bwMode="auto">
          <a:xfrm>
            <a:off x="304800" y="2608263"/>
            <a:ext cx="8610600" cy="11430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dirty="0">
                <a:solidFill>
                  <a:schemeClr val="bg1"/>
                </a:solidFill>
                <a:latin typeface="Garamond" panose="02020404030301010803" pitchFamily="18" charset="0"/>
              </a:rPr>
              <a:t>Tools and Resources</a:t>
            </a:r>
          </a:p>
        </p:txBody>
      </p:sp>
    </p:spTree>
    <p:extLst>
      <p:ext uri="{BB962C8B-B14F-4D97-AF65-F5344CB8AC3E}">
        <p14:creationId xmlns:p14="http://schemas.microsoft.com/office/powerpoint/2010/main" val="2032742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the one-pager developed to give an over view of the collaborative" title="one-pager">
            <a:extLst>
              <a:ext uri="{FF2B5EF4-FFF2-40B4-BE49-F238E27FC236}">
                <a16:creationId xmlns:a16="http://schemas.microsoft.com/office/drawing/2014/main" xmlns="" id="{9C2F3EFC-FBE2-43DC-8458-F1A5A1A1C8C6}"/>
              </a:ext>
            </a:extLst>
          </p:cNvPr>
          <p:cNvPicPr>
            <a:picLocks noChangeAspect="1"/>
          </p:cNvPicPr>
          <p:nvPr/>
        </p:nvPicPr>
        <p:blipFill>
          <a:blip r:embed="rId4"/>
          <a:stretch>
            <a:fillRect/>
          </a:stretch>
        </p:blipFill>
        <p:spPr>
          <a:xfrm>
            <a:off x="609600" y="609600"/>
            <a:ext cx="3657600" cy="4740097"/>
          </a:xfrm>
          <a:prstGeom prst="rect">
            <a:avLst/>
          </a:prstGeom>
        </p:spPr>
      </p:pic>
      <p:pic>
        <p:nvPicPr>
          <p:cNvPr id="4" name="Picture 3" descr="A screenshot of the toolkit developed to be a guide in the National Quality Improvement Initiative to Eliminare DIsparities in HIV care." title="Toolkit for the end+disparities ECHO collaborative">
            <a:extLst>
              <a:ext uri="{FF2B5EF4-FFF2-40B4-BE49-F238E27FC236}">
                <a16:creationId xmlns:a16="http://schemas.microsoft.com/office/drawing/2014/main" xmlns="" id="{0DD3811E-64E1-41EB-A87A-1AD5FF52AAE0}"/>
              </a:ext>
            </a:extLst>
          </p:cNvPr>
          <p:cNvPicPr>
            <a:picLocks noChangeAspect="1"/>
          </p:cNvPicPr>
          <p:nvPr/>
        </p:nvPicPr>
        <p:blipFill>
          <a:blip r:embed="rId5"/>
          <a:stretch>
            <a:fillRect/>
          </a:stretch>
        </p:blipFill>
        <p:spPr>
          <a:xfrm>
            <a:off x="5181600" y="609600"/>
            <a:ext cx="3276600" cy="4640492"/>
          </a:xfrm>
          <a:prstGeom prst="rect">
            <a:avLst/>
          </a:prstGeom>
          <a:ln>
            <a:solidFill>
              <a:schemeClr val="tx2"/>
            </a:solidFill>
          </a:ln>
        </p:spPr>
      </p:pic>
      <p:sp>
        <p:nvSpPr>
          <p:cNvPr id="2" name="Rectangle 1">
            <a:extLst>
              <a:ext uri="{FF2B5EF4-FFF2-40B4-BE49-F238E27FC236}">
                <a16:creationId xmlns:a16="http://schemas.microsoft.com/office/drawing/2014/main" xmlns="" id="{5ACB58F2-A8CB-4E32-83F0-7E2200A67D46}"/>
              </a:ext>
            </a:extLst>
          </p:cNvPr>
          <p:cNvSpPr/>
          <p:nvPr/>
        </p:nvSpPr>
        <p:spPr>
          <a:xfrm>
            <a:off x="533400" y="5562600"/>
            <a:ext cx="8915400" cy="323294"/>
          </a:xfrm>
          <a:prstGeom prst="rect">
            <a:avLst/>
          </a:prstGeom>
        </p:spPr>
        <p:txBody>
          <a:bodyPr wrap="square">
            <a:spAutoFit/>
          </a:bodyPr>
          <a:lstStyle/>
          <a:p>
            <a:pPr marL="0" indent="0" eaLnBrk="1" hangingPunct="1">
              <a:lnSpc>
                <a:spcPct val="80000"/>
              </a:lnSpc>
              <a:buClr>
                <a:srgbClr val="FF0000"/>
              </a:buClr>
              <a:buNone/>
            </a:pPr>
            <a:r>
              <a:rPr lang="en-US" altLang="en-US" dirty="0">
                <a:latin typeface="+mj-lt"/>
                <a:ea typeface="ＭＳ Ｐゴシック" panose="020B0600070205080204" pitchFamily="34" charset="-128"/>
              </a:rPr>
              <a:t>To access the Collaborative Flyer | </a:t>
            </a:r>
            <a:r>
              <a:rPr lang="en-US" altLang="en-US" b="1" dirty="0">
                <a:solidFill>
                  <a:srgbClr val="FF0000"/>
                </a:solidFill>
                <a:latin typeface="+mj-lt"/>
                <a:ea typeface="ＭＳ Ｐゴシック" panose="020B0600070205080204" pitchFamily="34" charset="-128"/>
                <a:hlinkClick r:id="rId6"/>
              </a:rPr>
              <a:t>end+disparities ECHO Collaborative tools</a:t>
            </a:r>
            <a:endParaRPr lang="en-US" altLang="en-US" b="1" dirty="0">
              <a:solidFill>
                <a:srgbClr val="FF0000"/>
              </a:solidFill>
              <a:latin typeface="+mj-lt"/>
              <a:ea typeface="ＭＳ Ｐゴシック" panose="020B0600070205080204" pitchFamily="34" charset="-128"/>
            </a:endParaRPr>
          </a:p>
        </p:txBody>
      </p:sp>
    </p:spTree>
    <p:custDataLst>
      <p:tags r:id="rId1"/>
    </p:custDataLst>
    <p:extLst>
      <p:ext uri="{BB962C8B-B14F-4D97-AF65-F5344CB8AC3E}">
        <p14:creationId xmlns:p14="http://schemas.microsoft.com/office/powerpoint/2010/main" val="2027880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p:txBody>
          <a:bodyPr>
            <a:normAutofit/>
          </a:bodyPr>
          <a:lstStyle/>
          <a:p>
            <a:pPr eaLnBrk="1" hangingPunct="1"/>
            <a:r>
              <a:rPr lang="en-US" altLang="en-US" dirty="0">
                <a:ea typeface="ＭＳ Ｐゴシック" panose="020B0600070205080204" pitchFamily="34" charset="-128"/>
              </a:rPr>
              <a:t>Intervention Grid</a:t>
            </a:r>
          </a:p>
        </p:txBody>
      </p:sp>
      <p:pic>
        <p:nvPicPr>
          <p:cNvPr id="3" name="Picture 2" descr="Screenshot of the intvervention grid that breaks down interventions by different stratifications like by subpopulation of focus, area of the hiv continuum of care, and the type of intervention." title="Intervention grid"/>
          <p:cNvPicPr>
            <a:picLocks noChangeAspect="1"/>
          </p:cNvPicPr>
          <p:nvPr/>
        </p:nvPicPr>
        <p:blipFill rotWithShape="1">
          <a:blip r:embed="rId3" cstate="screen">
            <a:extLst>
              <a:ext uri="{28A0092B-C50C-407E-A947-70E740481C1C}">
                <a14:useLocalDpi xmlns:a14="http://schemas.microsoft.com/office/drawing/2010/main"/>
              </a:ext>
            </a:extLst>
          </a:blip>
          <a:srcRect t="4280" b="15094"/>
          <a:stretch/>
        </p:blipFill>
        <p:spPr>
          <a:xfrm>
            <a:off x="1676401" y="2433806"/>
            <a:ext cx="5791200" cy="34623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Rectangle 3"/>
          <p:cNvSpPr txBox="1">
            <a:spLocks noChangeArrowheads="1"/>
          </p:cNvSpPr>
          <p:nvPr/>
        </p:nvSpPr>
        <p:spPr bwMode="auto">
          <a:xfrm>
            <a:off x="533400" y="1371600"/>
            <a:ext cx="8229600" cy="914399"/>
          </a:xfrm>
          <a:prstGeom prst="rect">
            <a:avLst/>
          </a:prstGeom>
          <a:solidFill>
            <a:srgbClr val="FEDF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ea typeface="ＭＳ Ｐゴシック" charset="0"/>
                <a:cs typeface="MS PGothic" charset="0"/>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0"/>
                <a:cs typeface="MS PGothic" charset="0"/>
              </a:defRPr>
            </a:lvl3pPr>
            <a:lvl4pPr marL="1600200" indent="-228600" algn="l" rtl="0" eaLnBrk="0" fontAlgn="base" hangingPunct="0">
              <a:spcBef>
                <a:spcPct val="20000"/>
              </a:spcBef>
              <a:spcAft>
                <a:spcPct val="0"/>
              </a:spcAft>
              <a:buClr>
                <a:schemeClr val="tx1"/>
              </a:buClr>
              <a:buChar char="•"/>
              <a:defRPr>
                <a:solidFill>
                  <a:schemeClr val="tx1"/>
                </a:solidFill>
                <a:latin typeface="+mn-lt"/>
                <a:ea typeface="ＭＳ Ｐゴシック" charset="0"/>
                <a:cs typeface="MS PGothic" charset="0"/>
              </a:defRPr>
            </a:lvl4pPr>
            <a:lvl5pPr marL="2057400" indent="-228600" algn="l" rtl="0" eaLnBrk="0" fontAlgn="base" hangingPunct="0">
              <a:spcBef>
                <a:spcPct val="20000"/>
              </a:spcBef>
              <a:spcAft>
                <a:spcPct val="0"/>
              </a:spcAft>
              <a:buClr>
                <a:schemeClr val="tx1"/>
              </a:buClr>
              <a:buChar char="•"/>
              <a:defRPr>
                <a:solidFill>
                  <a:schemeClr val="tx1"/>
                </a:solidFill>
                <a:latin typeface="+mn-lt"/>
                <a:ea typeface="ＭＳ Ｐゴシック" charset="0"/>
                <a:cs typeface="MS PGothic" charset="0"/>
              </a:defRPr>
            </a:lvl5pPr>
            <a:lvl6pPr marL="2514600" indent="-228600" algn="l" rtl="0" fontAlgn="base">
              <a:spcBef>
                <a:spcPct val="20000"/>
              </a:spcBef>
              <a:spcAft>
                <a:spcPct val="0"/>
              </a:spcAft>
              <a:buClr>
                <a:schemeClr val="tx1"/>
              </a:buClr>
              <a:buChar char="•"/>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Char char="•"/>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Char char="•"/>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Char char="•"/>
              <a:defRPr>
                <a:solidFill>
                  <a:schemeClr val="tx1"/>
                </a:solidFill>
                <a:latin typeface="+mn-lt"/>
                <a:ea typeface="ＭＳ Ｐゴシック" charset="-128"/>
              </a:defRPr>
            </a:lvl9pPr>
          </a:lstStyle>
          <a:p>
            <a:pPr>
              <a:buClr>
                <a:srgbClr val="FF0000"/>
              </a:buClr>
              <a:buFont typeface="Wingdings" panose="05000000000000000000" pitchFamily="2" charset="2"/>
              <a:buChar char="ü"/>
            </a:pPr>
            <a:r>
              <a:rPr lang="en-US" sz="2400" kern="0" dirty="0"/>
              <a:t>The Intervention Grid outlines evidence-based interventions that have been implemented to address disparities in HIV care</a:t>
            </a:r>
          </a:p>
        </p:txBody>
      </p:sp>
    </p:spTree>
    <p:extLst>
      <p:ext uri="{BB962C8B-B14F-4D97-AF65-F5344CB8AC3E}">
        <p14:creationId xmlns:p14="http://schemas.microsoft.com/office/powerpoint/2010/main" val="1079363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7772400" cy="762000"/>
          </a:xfrm>
        </p:spPr>
        <p:txBody>
          <a:bodyPr/>
          <a:lstStyle/>
          <a:p>
            <a:pPr>
              <a:defRPr/>
            </a:pPr>
            <a:r>
              <a:rPr lang="en-US" dirty="0"/>
              <a:t>Disparities Calculator</a:t>
            </a:r>
          </a:p>
        </p:txBody>
      </p:sp>
      <p:sp>
        <p:nvSpPr>
          <p:cNvPr id="7" name="Rectangle 3"/>
          <p:cNvSpPr txBox="1">
            <a:spLocks noChangeArrowheads="1"/>
          </p:cNvSpPr>
          <p:nvPr/>
        </p:nvSpPr>
        <p:spPr bwMode="auto">
          <a:xfrm>
            <a:off x="533400" y="1371600"/>
            <a:ext cx="8229600" cy="914399"/>
          </a:xfrm>
          <a:prstGeom prst="rect">
            <a:avLst/>
          </a:prstGeom>
          <a:solidFill>
            <a:srgbClr val="FEDFB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ea typeface="ＭＳ Ｐゴシック" charset="0"/>
                <a:cs typeface="MS PGothic" charset="0"/>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0"/>
                <a:cs typeface="MS PGothic" charset="0"/>
              </a:defRPr>
            </a:lvl3pPr>
            <a:lvl4pPr marL="1600200" indent="-228600" algn="l" rtl="0" eaLnBrk="0" fontAlgn="base" hangingPunct="0">
              <a:spcBef>
                <a:spcPct val="20000"/>
              </a:spcBef>
              <a:spcAft>
                <a:spcPct val="0"/>
              </a:spcAft>
              <a:buClr>
                <a:schemeClr val="tx1"/>
              </a:buClr>
              <a:buChar char="•"/>
              <a:defRPr>
                <a:solidFill>
                  <a:schemeClr val="tx1"/>
                </a:solidFill>
                <a:latin typeface="+mn-lt"/>
                <a:ea typeface="ＭＳ Ｐゴシック" charset="0"/>
                <a:cs typeface="MS PGothic" charset="0"/>
              </a:defRPr>
            </a:lvl4pPr>
            <a:lvl5pPr marL="2057400" indent="-228600" algn="l" rtl="0" eaLnBrk="0" fontAlgn="base" hangingPunct="0">
              <a:spcBef>
                <a:spcPct val="20000"/>
              </a:spcBef>
              <a:spcAft>
                <a:spcPct val="0"/>
              </a:spcAft>
              <a:buClr>
                <a:schemeClr val="tx1"/>
              </a:buClr>
              <a:buChar char="•"/>
              <a:defRPr>
                <a:solidFill>
                  <a:schemeClr val="tx1"/>
                </a:solidFill>
                <a:latin typeface="+mn-lt"/>
                <a:ea typeface="ＭＳ Ｐゴシック" charset="0"/>
                <a:cs typeface="MS PGothic" charset="0"/>
              </a:defRPr>
            </a:lvl5pPr>
            <a:lvl6pPr marL="2514600" indent="-228600" algn="l" rtl="0" fontAlgn="base">
              <a:spcBef>
                <a:spcPct val="20000"/>
              </a:spcBef>
              <a:spcAft>
                <a:spcPct val="0"/>
              </a:spcAft>
              <a:buClr>
                <a:schemeClr val="tx1"/>
              </a:buClr>
              <a:buChar char="•"/>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Char char="•"/>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Char char="•"/>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Char char="•"/>
              <a:defRPr>
                <a:solidFill>
                  <a:schemeClr val="tx1"/>
                </a:solidFill>
                <a:latin typeface="+mn-lt"/>
                <a:ea typeface="ＭＳ Ｐゴシック" charset="-128"/>
              </a:defRPr>
            </a:lvl9pPr>
          </a:lstStyle>
          <a:p>
            <a:pPr>
              <a:buClr>
                <a:srgbClr val="FF0000"/>
              </a:buClr>
              <a:buFont typeface="Wingdings" panose="05000000000000000000" pitchFamily="2" charset="2"/>
              <a:buChar char="ü"/>
            </a:pPr>
            <a:r>
              <a:rPr lang="en-US" sz="2400" kern="0" dirty="0"/>
              <a:t>The Calculator automatically calculates HIV performance data and highlights the presence and severity of disparities</a:t>
            </a:r>
          </a:p>
        </p:txBody>
      </p:sp>
      <p:sp>
        <p:nvSpPr>
          <p:cNvPr id="8" name="Rectangle 3"/>
          <p:cNvSpPr txBox="1">
            <a:spLocks noChangeArrowheads="1"/>
          </p:cNvSpPr>
          <p:nvPr/>
        </p:nvSpPr>
        <p:spPr bwMode="auto">
          <a:xfrm>
            <a:off x="523973" y="2905737"/>
            <a:ext cx="1456592" cy="50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Char char="•"/>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Char char="•"/>
              <a:defRPr sz="2400">
                <a:solidFill>
                  <a:schemeClr val="tx1"/>
                </a:solidFill>
                <a:latin typeface="+mn-lt"/>
                <a:ea typeface="ＭＳ Ｐゴシック" charset="0"/>
                <a:cs typeface="MS PGothic" charset="0"/>
              </a:defRPr>
            </a:lvl2pPr>
            <a:lvl3pPr marL="11430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0"/>
                <a:cs typeface="MS PGothic" charset="0"/>
              </a:defRPr>
            </a:lvl3pPr>
            <a:lvl4pPr marL="1600200" indent="-228600" algn="l" rtl="0" eaLnBrk="0" fontAlgn="base" hangingPunct="0">
              <a:spcBef>
                <a:spcPct val="20000"/>
              </a:spcBef>
              <a:spcAft>
                <a:spcPct val="0"/>
              </a:spcAft>
              <a:buClr>
                <a:schemeClr val="tx1"/>
              </a:buClr>
              <a:buChar char="•"/>
              <a:defRPr>
                <a:solidFill>
                  <a:schemeClr val="tx1"/>
                </a:solidFill>
                <a:latin typeface="+mn-lt"/>
                <a:ea typeface="ＭＳ Ｐゴシック" charset="0"/>
                <a:cs typeface="MS PGothic" charset="0"/>
              </a:defRPr>
            </a:lvl4pPr>
            <a:lvl5pPr marL="2057400" indent="-228600" algn="l" rtl="0" eaLnBrk="0" fontAlgn="base" hangingPunct="0">
              <a:spcBef>
                <a:spcPct val="20000"/>
              </a:spcBef>
              <a:spcAft>
                <a:spcPct val="0"/>
              </a:spcAft>
              <a:buClr>
                <a:schemeClr val="tx1"/>
              </a:buClr>
              <a:buChar char="•"/>
              <a:defRPr>
                <a:solidFill>
                  <a:schemeClr val="tx1"/>
                </a:solidFill>
                <a:latin typeface="+mn-lt"/>
                <a:ea typeface="ＭＳ Ｐゴシック" charset="0"/>
                <a:cs typeface="MS PGothic" charset="0"/>
              </a:defRPr>
            </a:lvl5pPr>
            <a:lvl6pPr marL="2514600" indent="-228600" algn="l" rtl="0" fontAlgn="base">
              <a:spcBef>
                <a:spcPct val="20000"/>
              </a:spcBef>
              <a:spcAft>
                <a:spcPct val="0"/>
              </a:spcAft>
              <a:buClr>
                <a:schemeClr val="tx1"/>
              </a:buClr>
              <a:buChar char="•"/>
              <a:defRPr>
                <a:solidFill>
                  <a:schemeClr val="tx1"/>
                </a:solidFill>
                <a:latin typeface="+mn-lt"/>
                <a:ea typeface="ＭＳ Ｐゴシック" charset="-128"/>
              </a:defRPr>
            </a:lvl6pPr>
            <a:lvl7pPr marL="2971800" indent="-228600" algn="l" rtl="0" fontAlgn="base">
              <a:spcBef>
                <a:spcPct val="20000"/>
              </a:spcBef>
              <a:spcAft>
                <a:spcPct val="0"/>
              </a:spcAft>
              <a:buClr>
                <a:schemeClr val="tx1"/>
              </a:buClr>
              <a:buChar char="•"/>
              <a:defRPr>
                <a:solidFill>
                  <a:schemeClr val="tx1"/>
                </a:solidFill>
                <a:latin typeface="+mn-lt"/>
                <a:ea typeface="ＭＳ Ｐゴシック" charset="-128"/>
              </a:defRPr>
            </a:lvl7pPr>
            <a:lvl8pPr marL="3429000" indent="-228600" algn="l" rtl="0" fontAlgn="base">
              <a:spcBef>
                <a:spcPct val="20000"/>
              </a:spcBef>
              <a:spcAft>
                <a:spcPct val="0"/>
              </a:spcAft>
              <a:buClr>
                <a:schemeClr val="tx1"/>
              </a:buClr>
              <a:buChar char="•"/>
              <a:defRPr>
                <a:solidFill>
                  <a:schemeClr val="tx1"/>
                </a:solidFill>
                <a:latin typeface="+mn-lt"/>
                <a:ea typeface="ＭＳ Ｐゴシック" charset="-128"/>
              </a:defRPr>
            </a:lvl8pPr>
            <a:lvl9pPr marL="3886200" indent="-228600" algn="l" rtl="0" fontAlgn="base">
              <a:spcBef>
                <a:spcPct val="20000"/>
              </a:spcBef>
              <a:spcAft>
                <a:spcPct val="0"/>
              </a:spcAft>
              <a:buClr>
                <a:schemeClr val="tx1"/>
              </a:buClr>
              <a:buChar char="•"/>
              <a:defRPr>
                <a:solidFill>
                  <a:schemeClr val="tx1"/>
                </a:solidFill>
                <a:latin typeface="+mn-lt"/>
                <a:ea typeface="ＭＳ Ｐゴシック" charset="-128"/>
              </a:defRPr>
            </a:lvl9pPr>
          </a:lstStyle>
          <a:p>
            <a:pPr marL="0" indent="0">
              <a:buClr>
                <a:srgbClr val="FF0000"/>
              </a:buClr>
              <a:buNone/>
            </a:pPr>
            <a:r>
              <a:rPr lang="en-US" sz="1600" kern="0" dirty="0"/>
              <a:t>Viral Suppression</a:t>
            </a:r>
          </a:p>
        </p:txBody>
      </p:sp>
      <p:pic>
        <p:nvPicPr>
          <p:cNvPr id="4" name="Picture 3" descr="This shows a screen shot of the viral suppression section of the disparities calculator. An arrow points to the boxes that say YES DISPARITY. It also has the capacity to label values as a &quot;MAYBE DISPARITY&quot; and &quot;NO DISPARITY&quot;" title="Disparities calculator viral suppression">
            <a:extLst>
              <a:ext uri="{FF2B5EF4-FFF2-40B4-BE49-F238E27FC236}">
                <a16:creationId xmlns:a16="http://schemas.microsoft.com/office/drawing/2014/main" xmlns="" id="{EDF8C8CC-8481-4169-BE22-E5EB88EB5B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202" y="2819400"/>
            <a:ext cx="7116707" cy="1696822"/>
          </a:xfrm>
          <a:prstGeom prst="rect">
            <a:avLst/>
          </a:prstGeom>
        </p:spPr>
      </p:pic>
    </p:spTree>
    <p:extLst>
      <p:ext uri="{BB962C8B-B14F-4D97-AF65-F5344CB8AC3E}">
        <p14:creationId xmlns:p14="http://schemas.microsoft.com/office/powerpoint/2010/main" val="444200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idx="4294967295"/>
          </p:nvPr>
        </p:nvSpPr>
        <p:spPr>
          <a:xfrm>
            <a:off x="685800" y="381000"/>
            <a:ext cx="7772400" cy="762000"/>
          </a:xfrm>
        </p:spPr>
        <p:txBody>
          <a:bodyPr/>
          <a:lstStyle/>
          <a:p>
            <a:r>
              <a:rPr lang="en-US" dirty="0"/>
              <a:t>Ground Rules for Zoom Participation</a:t>
            </a:r>
          </a:p>
        </p:txBody>
      </p:sp>
      <p:sp>
        <p:nvSpPr>
          <p:cNvPr id="4099" name="Content Placeholder 2"/>
          <p:cNvSpPr>
            <a:spLocks noGrp="1"/>
          </p:cNvSpPr>
          <p:nvPr>
            <p:ph idx="4294967295"/>
          </p:nvPr>
        </p:nvSpPr>
        <p:spPr>
          <a:xfrm>
            <a:off x="457200" y="1219200"/>
            <a:ext cx="5181600" cy="4191000"/>
          </a:xfrm>
        </p:spPr>
        <p:txBody>
          <a:bodyPr/>
          <a:lstStyle/>
          <a:p>
            <a:pPr>
              <a:buClr>
                <a:srgbClr val="FF0000"/>
              </a:buClr>
              <a:buFont typeface="Wingdings" panose="05000000000000000000" pitchFamily="2" charset="2"/>
              <a:buChar char="Ø"/>
            </a:pPr>
            <a:r>
              <a:rPr lang="en-US" dirty="0"/>
              <a:t>Actively participate and </a:t>
            </a:r>
            <a:r>
              <a:rPr lang="en-US" b="1" dirty="0"/>
              <a:t>write your </a:t>
            </a:r>
            <a:br>
              <a:rPr lang="en-US" b="1" dirty="0"/>
            </a:br>
            <a:r>
              <a:rPr lang="en-US" b="1" dirty="0"/>
              <a:t>questions into the chat area </a:t>
            </a:r>
            <a:r>
              <a:rPr lang="en-US" dirty="0"/>
              <a:t>during </a:t>
            </a:r>
            <a:br>
              <a:rPr lang="en-US" dirty="0"/>
            </a:br>
            <a:r>
              <a:rPr lang="en-US" dirty="0"/>
              <a:t>the presentation</a:t>
            </a:r>
          </a:p>
          <a:p>
            <a:pPr>
              <a:buClr>
                <a:srgbClr val="FF0000"/>
              </a:buClr>
              <a:buFont typeface="Wingdings" panose="05000000000000000000" pitchFamily="2" charset="2"/>
              <a:buChar char="Ø"/>
            </a:pPr>
            <a:r>
              <a:rPr lang="en-US" dirty="0"/>
              <a:t>Do not put us on hold</a:t>
            </a:r>
          </a:p>
          <a:p>
            <a:pPr>
              <a:buClr>
                <a:srgbClr val="FF0000"/>
              </a:buClr>
              <a:buFont typeface="Wingdings" panose="05000000000000000000" pitchFamily="2" charset="2"/>
              <a:buChar char="Ø"/>
            </a:pPr>
            <a:r>
              <a:rPr lang="en-US" dirty="0"/>
              <a:t>Mute your line by pressing the </a:t>
            </a:r>
            <a:br>
              <a:rPr lang="en-US" dirty="0"/>
            </a:br>
            <a:r>
              <a:rPr lang="en-US" dirty="0"/>
              <a:t>microphone button in the bottom left</a:t>
            </a:r>
          </a:p>
          <a:p>
            <a:pPr>
              <a:buClr>
                <a:srgbClr val="FF0000"/>
              </a:buClr>
              <a:buFont typeface="Wingdings" panose="05000000000000000000" pitchFamily="2" charset="2"/>
              <a:buChar char="Ø"/>
            </a:pPr>
            <a:r>
              <a:rPr lang="en-US" dirty="0"/>
              <a:t>This call is recorded for replay for those who missed the session</a:t>
            </a:r>
          </a:p>
          <a:p>
            <a:pPr>
              <a:buFont typeface="Wingdings" panose="05000000000000000000" pitchFamily="2" charset="2"/>
              <a:buChar char="Ø"/>
            </a:pPr>
            <a:r>
              <a:rPr lang="en-US" dirty="0"/>
              <a:t>For technology-related questions please directly chat with Aniqa Hassan</a:t>
            </a:r>
          </a:p>
        </p:txBody>
      </p:sp>
      <p:pic>
        <p:nvPicPr>
          <p:cNvPr id="4" name="Picture 3" descr="This photo shows a hand grabbing the receiver of a phone. It complements the rules for webianr participation." title="Phon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7400" y="1600200"/>
            <a:ext cx="2940843" cy="2895600"/>
          </a:xfrm>
          <a:prstGeom prst="rect">
            <a:avLst/>
          </a:prstGeom>
        </p:spPr>
      </p:pic>
    </p:spTree>
    <p:extLst>
      <p:ext uri="{BB962C8B-B14F-4D97-AF65-F5344CB8AC3E}">
        <p14:creationId xmlns:p14="http://schemas.microsoft.com/office/powerpoint/2010/main" val="369944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FA89C4-4FD3-487F-88BC-7693CF155C61}"/>
              </a:ext>
            </a:extLst>
          </p:cNvPr>
          <p:cNvSpPr>
            <a:spLocks noGrp="1"/>
          </p:cNvSpPr>
          <p:nvPr>
            <p:ph type="title"/>
          </p:nvPr>
        </p:nvSpPr>
        <p:spPr/>
        <p:txBody>
          <a:bodyPr/>
          <a:lstStyle/>
          <a:p>
            <a:r>
              <a:rPr lang="en-US" dirty="0"/>
              <a:t>Mobile App for Collaborative</a:t>
            </a:r>
          </a:p>
        </p:txBody>
      </p:sp>
      <p:sp>
        <p:nvSpPr>
          <p:cNvPr id="3" name="Rectangle 4">
            <a:extLst>
              <a:ext uri="{FF2B5EF4-FFF2-40B4-BE49-F238E27FC236}">
                <a16:creationId xmlns:a16="http://schemas.microsoft.com/office/drawing/2014/main" xmlns="" id="{89FC5D3D-DB08-40E9-863C-86C5925BF434}"/>
              </a:ext>
            </a:extLst>
          </p:cNvPr>
          <p:cNvSpPr txBox="1">
            <a:spLocks noChangeArrowheads="1"/>
          </p:cNvSpPr>
          <p:nvPr/>
        </p:nvSpPr>
        <p:spPr>
          <a:xfrm>
            <a:off x="3200400" y="1447800"/>
            <a:ext cx="5486400" cy="4140200"/>
          </a:xfrm>
          <a:prstGeom prst="rect">
            <a:avLst/>
          </a:prstGeom>
          <a:solidFill>
            <a:srgbClr val="FEDFB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gn="l" rtl="0" eaLnBrk="0" fontAlgn="base" hangingPunct="0">
              <a:spcBef>
                <a:spcPct val="20000"/>
              </a:spcBef>
              <a:spcAft>
                <a:spcPct val="0"/>
              </a:spcAft>
              <a:buClr>
                <a:srgbClr val="FF0000"/>
              </a:buClr>
              <a:buChar char="•"/>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marL="461963" indent="-285750">
              <a:lnSpc>
                <a:spcPct val="80000"/>
              </a:lnSpc>
              <a:buFont typeface="Wingdings" charset="2"/>
              <a:buChar char="ü"/>
            </a:pPr>
            <a:endParaRPr lang="en-US" altLang="en-US" sz="1600" kern="0" dirty="0"/>
          </a:p>
          <a:p>
            <a:pPr marL="461963" lvl="1">
              <a:lnSpc>
                <a:spcPct val="80000"/>
              </a:lnSpc>
              <a:buFont typeface="Wingdings" charset="2"/>
              <a:buChar char="ü"/>
            </a:pPr>
            <a:r>
              <a:rPr lang="en-US" altLang="en-US" sz="2400" kern="0" dirty="0"/>
              <a:t>Allows participants to communicate directly with other participants</a:t>
            </a:r>
          </a:p>
          <a:p>
            <a:pPr marL="461963" lvl="1">
              <a:lnSpc>
                <a:spcPct val="80000"/>
              </a:lnSpc>
              <a:buFont typeface="Wingdings" charset="2"/>
              <a:buChar char="ü"/>
            </a:pPr>
            <a:r>
              <a:rPr lang="en-US" altLang="en-US" sz="2400" kern="0" dirty="0"/>
              <a:t>Learn more about the Collaborative and access documents</a:t>
            </a:r>
          </a:p>
          <a:p>
            <a:pPr marL="461963" lvl="1">
              <a:lnSpc>
                <a:spcPct val="80000"/>
              </a:lnSpc>
              <a:buFont typeface="Wingdings" charset="2"/>
              <a:buChar char="ü"/>
            </a:pPr>
            <a:r>
              <a:rPr lang="en-US" altLang="en-US" sz="2400" kern="0" dirty="0"/>
              <a:t>See upcoming events and access directly thru the phone</a:t>
            </a:r>
          </a:p>
          <a:p>
            <a:pPr marL="461963" lvl="1">
              <a:lnSpc>
                <a:spcPct val="80000"/>
              </a:lnSpc>
              <a:buFont typeface="Wingdings" charset="2"/>
              <a:buChar char="ü"/>
            </a:pPr>
            <a:r>
              <a:rPr lang="en-US" altLang="en-US" sz="2400" kern="0" dirty="0"/>
              <a:t>Push notifications to alert participants of any changes or send reminders </a:t>
            </a:r>
          </a:p>
        </p:txBody>
      </p:sp>
      <p:pic>
        <p:nvPicPr>
          <p:cNvPr id="4" name="Picture 3" descr="A screenshot of the opening page of the mobile app that says &quot;Welcome to the collaborative! Join the Community of learners&quot;" title="Mobile app">
            <a:extLst>
              <a:ext uri="{FF2B5EF4-FFF2-40B4-BE49-F238E27FC236}">
                <a16:creationId xmlns:a16="http://schemas.microsoft.com/office/drawing/2014/main" xmlns="" id="{DE8D84C4-A93D-40BD-8CD9-ADDC4300D1B1}"/>
              </a:ext>
            </a:extLst>
          </p:cNvPr>
          <p:cNvPicPr>
            <a:picLocks noChangeAspect="1"/>
          </p:cNvPicPr>
          <p:nvPr/>
        </p:nvPicPr>
        <p:blipFill>
          <a:blip r:embed="rId3"/>
          <a:stretch>
            <a:fillRect/>
          </a:stretch>
        </p:blipFill>
        <p:spPr>
          <a:xfrm>
            <a:off x="457200" y="1447800"/>
            <a:ext cx="2388534" cy="4419600"/>
          </a:xfrm>
          <a:prstGeom prst="rect">
            <a:avLst/>
          </a:prstGeom>
        </p:spPr>
      </p:pic>
    </p:spTree>
    <p:extLst>
      <p:ext uri="{BB962C8B-B14F-4D97-AF65-F5344CB8AC3E}">
        <p14:creationId xmlns:p14="http://schemas.microsoft.com/office/powerpoint/2010/main" val="5595867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idx="4294967295"/>
          </p:nvPr>
        </p:nvSpPr>
        <p:spPr/>
        <p:txBody>
          <a:bodyPr/>
          <a:lstStyle/>
          <a:p>
            <a:pPr eaLnBrk="1" hangingPunct="1"/>
            <a:r>
              <a:rPr lang="en-US" altLang="en-US" dirty="0">
                <a:ea typeface="ＭＳ Ｐゴシック" panose="020B0600070205080204" pitchFamily="34" charset="-128"/>
              </a:rPr>
              <a:t>end+disparities Video</a:t>
            </a:r>
          </a:p>
        </p:txBody>
      </p:sp>
      <p:pic>
        <p:nvPicPr>
          <p:cNvPr id="13" name="Picture 12" descr="8 Screenshots from the end+disparities video" title="end+disparities">
            <a:extLst>
              <a:ext uri="{FF2B5EF4-FFF2-40B4-BE49-F238E27FC236}">
                <a16:creationId xmlns:a16="http://schemas.microsoft.com/office/drawing/2014/main" xmlns="" id="{A5F1163F-964E-46EC-80C0-126A98728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057400"/>
            <a:ext cx="7733187" cy="2065176"/>
          </a:xfrm>
          <a:prstGeom prst="rect">
            <a:avLst/>
          </a:prstGeom>
        </p:spPr>
      </p:pic>
    </p:spTree>
    <p:custDataLst>
      <p:tags r:id="rId1"/>
    </p:custDataLst>
    <p:extLst>
      <p:ext uri="{BB962C8B-B14F-4D97-AF65-F5344CB8AC3E}">
        <p14:creationId xmlns:p14="http://schemas.microsoft.com/office/powerpoint/2010/main" val="27115585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838200" y="2727325"/>
            <a:ext cx="7848600" cy="1447800"/>
          </a:xfrm>
          <a:prstGeom prst="rect">
            <a:avLst/>
          </a:prstGeom>
          <a:solidFill>
            <a:schemeClr val="bg1">
              <a:lumMod val="65000"/>
            </a:schemeClr>
          </a:solidFill>
          <a:ln w="9525">
            <a:noFill/>
            <a:miter lim="800000"/>
            <a:headEnd/>
            <a:tailEnd/>
          </a:ln>
        </p:spPr>
        <p:txBody>
          <a:bodyPr anchor="ctr"/>
          <a:lstStyle/>
          <a:p>
            <a:pPr algn="ctr">
              <a:defRPr/>
            </a:pPr>
            <a:endParaRPr lang="en-US" sz="4400" dirty="0">
              <a:latin typeface="+mj-lt"/>
              <a:ea typeface="+mj-ea"/>
              <a:cs typeface="+mj-cs"/>
            </a:endParaRPr>
          </a:p>
        </p:txBody>
      </p:sp>
      <p:sp>
        <p:nvSpPr>
          <p:cNvPr id="6147" name="Title 1"/>
          <p:cNvSpPr txBox="1">
            <a:spLocks/>
          </p:cNvSpPr>
          <p:nvPr/>
        </p:nvSpPr>
        <p:spPr bwMode="auto">
          <a:xfrm>
            <a:off x="304800" y="2608263"/>
            <a:ext cx="8610600" cy="1143000"/>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000" b="1" dirty="0">
                <a:solidFill>
                  <a:schemeClr val="bg1"/>
                </a:solidFill>
                <a:latin typeface="Garamond" panose="02020404030301010803" pitchFamily="18" charset="0"/>
              </a:rPr>
              <a:t>Timeline and Next Steps</a:t>
            </a:r>
          </a:p>
        </p:txBody>
      </p:sp>
    </p:spTree>
    <p:extLst>
      <p:ext uri="{BB962C8B-B14F-4D97-AF65-F5344CB8AC3E}">
        <p14:creationId xmlns:p14="http://schemas.microsoft.com/office/powerpoint/2010/main" val="13503014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is shows the meeting calendar that has been developed for the collaborative. By month, it shows the regional group meetings, the affinity ECHO sesssions, and the learning sessions." title="Meeting calendar">
            <a:extLst>
              <a:ext uri="{FF2B5EF4-FFF2-40B4-BE49-F238E27FC236}">
                <a16:creationId xmlns:a16="http://schemas.microsoft.com/office/drawing/2014/main" xmlns="" id="{8F0BA79A-B810-4FF9-9392-776CADBB28A2}"/>
              </a:ext>
            </a:extLst>
          </p:cNvPr>
          <p:cNvPicPr>
            <a:picLocks noChangeAspect="1"/>
          </p:cNvPicPr>
          <p:nvPr/>
        </p:nvPicPr>
        <p:blipFill rotWithShape="1">
          <a:blip r:embed="rId3"/>
          <a:srcRect b="11126"/>
          <a:stretch/>
        </p:blipFill>
        <p:spPr>
          <a:xfrm>
            <a:off x="990600" y="533400"/>
            <a:ext cx="7086600" cy="5406481"/>
          </a:xfrm>
          <a:prstGeom prst="rect">
            <a:avLst/>
          </a:prstGeom>
        </p:spPr>
      </p:pic>
    </p:spTree>
    <p:extLst>
      <p:ext uri="{BB962C8B-B14F-4D97-AF65-F5344CB8AC3E}">
        <p14:creationId xmlns:p14="http://schemas.microsoft.com/office/powerpoint/2010/main" val="37327813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is shows the reportinf calendar that has been developed for the collaborative. By month, it shows the viral suppresion data submissions, the QI interventions, and the learning sessions. " title="Reporting calendar">
            <a:extLst>
              <a:ext uri="{FF2B5EF4-FFF2-40B4-BE49-F238E27FC236}">
                <a16:creationId xmlns:a16="http://schemas.microsoft.com/office/drawing/2014/main" xmlns="" id="{2A692BED-A6E8-44EA-83BB-59177149BB92}"/>
              </a:ext>
            </a:extLst>
          </p:cNvPr>
          <p:cNvPicPr>
            <a:picLocks noChangeAspect="1"/>
          </p:cNvPicPr>
          <p:nvPr/>
        </p:nvPicPr>
        <p:blipFill>
          <a:blip r:embed="rId3"/>
          <a:stretch>
            <a:fillRect/>
          </a:stretch>
        </p:blipFill>
        <p:spPr>
          <a:xfrm>
            <a:off x="914400" y="511948"/>
            <a:ext cx="7010400" cy="5372584"/>
          </a:xfrm>
          <a:prstGeom prst="rect">
            <a:avLst/>
          </a:prstGeom>
        </p:spPr>
      </p:pic>
    </p:spTree>
    <p:extLst>
      <p:ext uri="{BB962C8B-B14F-4D97-AF65-F5344CB8AC3E}">
        <p14:creationId xmlns:p14="http://schemas.microsoft.com/office/powerpoint/2010/main" val="14139710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469788"/>
            <a:ext cx="7772400" cy="762000"/>
          </a:xfrm>
        </p:spPr>
        <p:txBody>
          <a:bodyPr/>
          <a:lstStyle/>
          <a:p>
            <a:r>
              <a:rPr lang="en-US" dirty="0"/>
              <a:t>Next Steps</a:t>
            </a:r>
          </a:p>
        </p:txBody>
      </p:sp>
      <p:sp>
        <p:nvSpPr>
          <p:cNvPr id="3" name="Content Placeholder 2"/>
          <p:cNvSpPr>
            <a:spLocks noGrp="1"/>
          </p:cNvSpPr>
          <p:nvPr>
            <p:ph idx="1"/>
          </p:nvPr>
        </p:nvSpPr>
        <p:spPr>
          <a:xfrm>
            <a:off x="457200" y="1258955"/>
            <a:ext cx="8305800" cy="2616101"/>
          </a:xfrm>
          <a:solidFill>
            <a:srgbClr val="FEDFB2"/>
          </a:solidFill>
        </p:spPr>
        <p:txBody>
          <a:bodyPr>
            <a:spAutoFit/>
          </a:bodyPr>
          <a:lstStyle/>
          <a:p>
            <a:pPr>
              <a:buFont typeface="Wingdings" charset="2"/>
              <a:buChar char="ü"/>
            </a:pPr>
            <a:r>
              <a:rPr lang="en-US" sz="2000" dirty="0">
                <a:solidFill>
                  <a:schemeClr val="tx2"/>
                </a:solidFill>
              </a:rPr>
              <a:t>Sign-up - Group Enrollment Deadline: Apr 2018</a:t>
            </a:r>
          </a:p>
          <a:p>
            <a:pPr>
              <a:buFont typeface="Wingdings" charset="2"/>
              <a:buChar char="ü"/>
            </a:pPr>
            <a:r>
              <a:rPr lang="en-US" sz="2000" dirty="0">
                <a:solidFill>
                  <a:schemeClr val="tx2"/>
                </a:solidFill>
              </a:rPr>
              <a:t>Register - Individual Agency Registration Deadline: May 2018</a:t>
            </a:r>
          </a:p>
          <a:p>
            <a:pPr>
              <a:buFont typeface="Wingdings" charset="2"/>
              <a:buChar char="ü"/>
            </a:pPr>
            <a:r>
              <a:rPr lang="en-US" sz="2000" dirty="0">
                <a:solidFill>
                  <a:schemeClr val="tx2"/>
                </a:solidFill>
              </a:rPr>
              <a:t>Get Ready - Participate in introductory webinars, see announcements</a:t>
            </a:r>
          </a:p>
          <a:p>
            <a:pPr>
              <a:buFont typeface="Wingdings" charset="2"/>
              <a:buChar char="ü"/>
            </a:pPr>
            <a:r>
              <a:rPr lang="en-US" sz="2000" dirty="0">
                <a:solidFill>
                  <a:schemeClr val="tx2"/>
                </a:solidFill>
              </a:rPr>
              <a:t>Meet Locally – Conduct your first Regional Group meeting: prior to Jun 2018</a:t>
            </a:r>
          </a:p>
          <a:p>
            <a:pPr>
              <a:buFont typeface="Wingdings" charset="2"/>
              <a:buChar char="ü"/>
            </a:pPr>
            <a:r>
              <a:rPr lang="en-US" sz="2000" dirty="0">
                <a:solidFill>
                  <a:schemeClr val="tx2"/>
                </a:solidFill>
              </a:rPr>
              <a:t>Join the Community of Learners - Learning Session 1: Jun 2018</a:t>
            </a:r>
          </a:p>
          <a:p>
            <a:pPr>
              <a:buFont typeface="Wingdings" charset="2"/>
              <a:buChar char="ü"/>
            </a:pPr>
            <a:r>
              <a:rPr lang="en-US" sz="2000" dirty="0">
                <a:solidFill>
                  <a:schemeClr val="tx2"/>
                </a:solidFill>
              </a:rPr>
              <a:t>Learn From Each Other – Attend the first Affinity ECHO Sessions: Jul 2018</a:t>
            </a:r>
          </a:p>
          <a:p>
            <a:pPr>
              <a:buFont typeface="Wingdings" charset="2"/>
              <a:buChar char="ü"/>
            </a:pPr>
            <a:endParaRPr lang="en-US" sz="2000" dirty="0">
              <a:solidFill>
                <a:schemeClr val="tx2"/>
              </a:solidFill>
            </a:endParaRPr>
          </a:p>
        </p:txBody>
      </p:sp>
      <p:sp>
        <p:nvSpPr>
          <p:cNvPr id="4" name="Rectangle 3">
            <a:extLst>
              <a:ext uri="{FF2B5EF4-FFF2-40B4-BE49-F238E27FC236}">
                <a16:creationId xmlns:a16="http://schemas.microsoft.com/office/drawing/2014/main" xmlns="" id="{A8A30CAC-5C64-42B4-BA68-53A32A059860}"/>
              </a:ext>
            </a:extLst>
          </p:cNvPr>
          <p:cNvSpPr/>
          <p:nvPr/>
        </p:nvSpPr>
        <p:spPr>
          <a:xfrm>
            <a:off x="533400" y="5562600"/>
            <a:ext cx="8915400" cy="323294"/>
          </a:xfrm>
          <a:prstGeom prst="rect">
            <a:avLst/>
          </a:prstGeom>
        </p:spPr>
        <p:txBody>
          <a:bodyPr wrap="square">
            <a:spAutoFit/>
          </a:bodyPr>
          <a:lstStyle/>
          <a:p>
            <a:pPr marL="0" indent="0" eaLnBrk="1" hangingPunct="1">
              <a:lnSpc>
                <a:spcPct val="80000"/>
              </a:lnSpc>
              <a:buClr>
                <a:srgbClr val="FF0000"/>
              </a:buClr>
              <a:buNone/>
            </a:pPr>
            <a:r>
              <a:rPr lang="en-US" altLang="en-US" dirty="0">
                <a:latin typeface="+mj-lt"/>
                <a:ea typeface="ＭＳ Ｐゴシック" panose="020B0600070205080204" pitchFamily="34" charset="-128"/>
              </a:rPr>
              <a:t>To Enroll as a Group| </a:t>
            </a:r>
            <a:r>
              <a:rPr lang="en-US" altLang="en-US" b="1" dirty="0">
                <a:solidFill>
                  <a:srgbClr val="FF0000"/>
                </a:solidFill>
                <a:latin typeface="+mj-lt"/>
                <a:ea typeface="ＭＳ Ｐゴシック" panose="020B0600070205080204" pitchFamily="34" charset="-128"/>
                <a:hlinkClick r:id="rId3"/>
              </a:rPr>
              <a:t>https://www.surveymonkey.com/r/groupenrollment</a:t>
            </a:r>
            <a:endParaRPr lang="en-US" altLang="en-US" b="1" dirty="0">
              <a:solidFill>
                <a:srgbClr val="FF0000"/>
              </a:solidFill>
              <a:latin typeface="+mj-lt"/>
              <a:ea typeface="ＭＳ Ｐゴシック" panose="020B0600070205080204" pitchFamily="34" charset="-128"/>
            </a:endParaRPr>
          </a:p>
        </p:txBody>
      </p:sp>
    </p:spTree>
    <p:extLst>
      <p:ext uri="{BB962C8B-B14F-4D97-AF65-F5344CB8AC3E}">
        <p14:creationId xmlns:p14="http://schemas.microsoft.com/office/powerpoint/2010/main" val="2902863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2514600"/>
            <a:ext cx="5562600" cy="762000"/>
          </a:xfrm>
        </p:spPr>
        <p:txBody>
          <a:bodyPr/>
          <a:lstStyle/>
          <a:p>
            <a:pPr marL="0" indent="0" algn="ctr">
              <a:buNone/>
            </a:pPr>
            <a:r>
              <a:rPr lang="en-US" sz="4000" i="1" dirty="0"/>
              <a:t>Ending disparities will end the HIV epidemic.</a:t>
            </a:r>
          </a:p>
        </p:txBody>
      </p:sp>
    </p:spTree>
    <p:extLst>
      <p:ext uri="{BB962C8B-B14F-4D97-AF65-F5344CB8AC3E}">
        <p14:creationId xmlns:p14="http://schemas.microsoft.com/office/powerpoint/2010/main" val="38031688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Thanks to…</a:t>
            </a:r>
          </a:p>
        </p:txBody>
      </p:sp>
      <p:sp>
        <p:nvSpPr>
          <p:cNvPr id="3" name="Content Placeholder 2"/>
          <p:cNvSpPr>
            <a:spLocks noGrp="1"/>
          </p:cNvSpPr>
          <p:nvPr>
            <p:ph idx="1"/>
          </p:nvPr>
        </p:nvSpPr>
        <p:spPr>
          <a:xfrm>
            <a:off x="762000" y="1271155"/>
            <a:ext cx="8077200" cy="4495800"/>
          </a:xfrm>
        </p:spPr>
        <p:txBody>
          <a:bodyPr/>
          <a:lstStyle/>
          <a:p>
            <a:r>
              <a:rPr lang="en-US" sz="2400" dirty="0"/>
              <a:t>HAB: </a:t>
            </a:r>
            <a:r>
              <a:rPr lang="en-US" sz="2400" dirty="0" err="1"/>
              <a:t>Chep</a:t>
            </a:r>
            <a:r>
              <a:rPr lang="en-US" sz="2400" dirty="0"/>
              <a:t> Maritim, Marlene Matosky, </a:t>
            </a:r>
            <a:r>
              <a:rPr lang="en-US" dirty="0"/>
              <a:t>Dr. Laura</a:t>
            </a:r>
            <a:r>
              <a:rPr lang="en-US" sz="2400" dirty="0"/>
              <a:t> Cheever, Heather Hauck</a:t>
            </a:r>
          </a:p>
          <a:p>
            <a:r>
              <a:rPr lang="en-US" sz="2400" dirty="0"/>
              <a:t>CQII: Johanne Morne, Aniqa Hassan, Zoe Osborne, Kehmisha Reid, Kevin Garrett, Taina Sampeur</a:t>
            </a:r>
          </a:p>
          <a:p>
            <a:r>
              <a:rPr lang="en-US" dirty="0"/>
              <a:t>Our Consultants: Lori DeLorenzo, Jane Caruso, Nanette Brey-Magnani</a:t>
            </a:r>
            <a:endParaRPr lang="en-US" sz="2400" dirty="0"/>
          </a:p>
          <a:p>
            <a:r>
              <a:rPr lang="en-US" sz="2400" dirty="0"/>
              <a:t>Spokespersons</a:t>
            </a:r>
          </a:p>
          <a:p>
            <a:r>
              <a:rPr lang="en-US" dirty="0"/>
              <a:t>University of New Mexico – ECHO Institute</a:t>
            </a:r>
            <a:r>
              <a:rPr lang="en-US" sz="2400" dirty="0"/>
              <a:t>: </a:t>
            </a:r>
            <a:r>
              <a:rPr lang="en-US" dirty="0"/>
              <a:t>Bruce Struminger, Tracy Smith, Michelle Iandiorio, Elizabeth Clewett </a:t>
            </a:r>
          </a:p>
          <a:p>
            <a:r>
              <a:rPr lang="en-US" dirty="0"/>
              <a:t>University of Washington: Brian Wood</a:t>
            </a:r>
          </a:p>
          <a:p>
            <a:r>
              <a:rPr lang="en-US" sz="2400" dirty="0"/>
              <a:t>Impact: Sarah Cook-Raymond, Darrell Walker</a:t>
            </a:r>
          </a:p>
        </p:txBody>
      </p:sp>
    </p:spTree>
    <p:extLst>
      <p:ext uri="{BB962C8B-B14F-4D97-AF65-F5344CB8AC3E}">
        <p14:creationId xmlns:p14="http://schemas.microsoft.com/office/powerpoint/2010/main" val="12825957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3124200" y="2590800"/>
            <a:ext cx="2895600" cy="1362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ＭＳ Ｐゴシック"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pPr algn="l" eaLnBrk="1" hangingPunct="1"/>
            <a:r>
              <a:rPr lang="en-US" altLang="en-US" sz="3600" b="1" kern="0" dirty="0">
                <a:solidFill>
                  <a:srgbClr val="FF0000"/>
                </a:solidFill>
                <a:effectLst>
                  <a:outerShdw blurRad="38100" dist="38100" dir="2700000" algn="tl">
                    <a:srgbClr val="000000">
                      <a:alpha val="43137"/>
                    </a:srgbClr>
                  </a:outerShdw>
                </a:effectLst>
                <a:latin typeface="Garamond" panose="02020404030301010803" pitchFamily="18" charset="0"/>
              </a:rPr>
              <a:t>Q&amp;A Session</a:t>
            </a:r>
          </a:p>
        </p:txBody>
      </p:sp>
    </p:spTree>
    <p:extLst>
      <p:ext uri="{BB962C8B-B14F-4D97-AF65-F5344CB8AC3E}">
        <p14:creationId xmlns:p14="http://schemas.microsoft.com/office/powerpoint/2010/main" val="4660554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xmlns="" id="{86EE555B-F199-496E-9581-DC6FFBB0EF5E}"/>
              </a:ext>
            </a:extLst>
          </p:cNvPr>
          <p:cNvSpPr>
            <a:spLocks noGrp="1" noChangeArrowheads="1"/>
          </p:cNvSpPr>
          <p:nvPr>
            <p:ph idx="1"/>
          </p:nvPr>
        </p:nvSpPr>
        <p:spPr>
          <a:xfrm>
            <a:off x="4038600" y="4182456"/>
            <a:ext cx="3810000" cy="1468903"/>
          </a:xfrm>
        </p:spPr>
        <p:txBody>
          <a:bodyPr>
            <a:noAutofit/>
          </a:bodyPr>
          <a:lstStyle/>
          <a:p>
            <a:pPr marL="0" indent="0">
              <a:buNone/>
            </a:pPr>
            <a:r>
              <a:rPr lang="en-US" altLang="en-US" sz="2000" dirty="0"/>
              <a:t>212-417-4730 (phone)</a:t>
            </a:r>
          </a:p>
          <a:p>
            <a:pPr marL="0" indent="0">
              <a:buNone/>
            </a:pPr>
            <a:r>
              <a:rPr lang="en-US" altLang="en-US" sz="2000" dirty="0"/>
              <a:t>212-417-4684 (fax)</a:t>
            </a:r>
          </a:p>
          <a:p>
            <a:pPr marL="0" indent="0">
              <a:buNone/>
            </a:pPr>
            <a:r>
              <a:rPr lang="en-US" altLang="en-US" sz="2000" dirty="0"/>
              <a:t>Info@CQII.org</a:t>
            </a:r>
          </a:p>
        </p:txBody>
      </p:sp>
      <p:grpSp>
        <p:nvGrpSpPr>
          <p:cNvPr id="8" name="Group 7" descr="Badge saying &quot;Improve HIV care. Ask me how!&quot; with the CQII logo. " title="Badge">
            <a:extLst>
              <a:ext uri="{FF2B5EF4-FFF2-40B4-BE49-F238E27FC236}">
                <a16:creationId xmlns:a16="http://schemas.microsoft.com/office/drawing/2014/main" xmlns="" id="{71A9C49D-9B3B-4669-9688-D30AC4F8D882}"/>
              </a:ext>
            </a:extLst>
          </p:cNvPr>
          <p:cNvGrpSpPr/>
          <p:nvPr/>
        </p:nvGrpSpPr>
        <p:grpSpPr>
          <a:xfrm>
            <a:off x="3276600" y="923960"/>
            <a:ext cx="2759005" cy="2743200"/>
            <a:chOff x="2667001" y="582632"/>
            <a:chExt cx="3322602" cy="3303568"/>
          </a:xfrm>
        </p:grpSpPr>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67001" y="582632"/>
              <a:ext cx="3322602" cy="3303568"/>
            </a:xfrm>
            <a:prstGeom prst="rect">
              <a:avLst/>
            </a:prstGeom>
          </p:spPr>
        </p:pic>
        <p:grpSp>
          <p:nvGrpSpPr>
            <p:cNvPr id="7" name="Group 6">
              <a:extLst>
                <a:ext uri="{FF2B5EF4-FFF2-40B4-BE49-F238E27FC236}">
                  <a16:creationId xmlns:a16="http://schemas.microsoft.com/office/drawing/2014/main" xmlns="" id="{1096BF29-5D86-4F8D-9AC8-3093A603CF4F}"/>
                </a:ext>
              </a:extLst>
            </p:cNvPr>
            <p:cNvGrpSpPr/>
            <p:nvPr/>
          </p:nvGrpSpPr>
          <p:grpSpPr>
            <a:xfrm>
              <a:off x="3679623" y="1399142"/>
              <a:ext cx="1244475" cy="1585740"/>
              <a:chOff x="3679623" y="1399142"/>
              <a:chExt cx="1244475" cy="1585740"/>
            </a:xfrm>
          </p:grpSpPr>
          <p:pic>
            <p:nvPicPr>
              <p:cNvPr id="2" name="Picture 1">
                <a:extLst>
                  <a:ext uri="{FF2B5EF4-FFF2-40B4-BE49-F238E27FC236}">
                    <a16:creationId xmlns:a16="http://schemas.microsoft.com/office/drawing/2014/main" xmlns="" id="{AF960686-BB27-4CE5-A8F2-8557888D4C4B}"/>
                  </a:ext>
                </a:extLst>
              </p:cNvPr>
              <p:cNvPicPr>
                <a:picLocks noChangeAspect="1"/>
              </p:cNvPicPr>
              <p:nvPr/>
            </p:nvPicPr>
            <p:blipFill>
              <a:blip r:embed="rId5"/>
              <a:stretch>
                <a:fillRect/>
              </a:stretch>
            </p:blipFill>
            <p:spPr>
              <a:xfrm>
                <a:off x="3679623" y="1530541"/>
                <a:ext cx="1244475" cy="1343025"/>
              </a:xfrm>
              <a:prstGeom prst="rect">
                <a:avLst/>
              </a:prstGeom>
            </p:spPr>
          </p:pic>
          <p:sp>
            <p:nvSpPr>
              <p:cNvPr id="5" name="Rectangle 4">
                <a:extLst>
                  <a:ext uri="{FF2B5EF4-FFF2-40B4-BE49-F238E27FC236}">
                    <a16:creationId xmlns:a16="http://schemas.microsoft.com/office/drawing/2014/main" xmlns="" id="{500BED2C-B005-4107-8E58-C801DE1DDCD9}"/>
                  </a:ext>
                </a:extLst>
              </p:cNvPr>
              <p:cNvSpPr/>
              <p:nvPr/>
            </p:nvSpPr>
            <p:spPr bwMode="auto">
              <a:xfrm>
                <a:off x="4285561" y="1399142"/>
                <a:ext cx="438839" cy="163761"/>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6" name="Rectangle 5">
                <a:extLst>
                  <a:ext uri="{FF2B5EF4-FFF2-40B4-BE49-F238E27FC236}">
                    <a16:creationId xmlns:a16="http://schemas.microsoft.com/office/drawing/2014/main" xmlns="" id="{9E2C8FFA-7951-450C-AC85-5EE7C5ACA3B2}"/>
                  </a:ext>
                </a:extLst>
              </p:cNvPr>
              <p:cNvSpPr/>
              <p:nvPr/>
            </p:nvSpPr>
            <p:spPr bwMode="auto">
              <a:xfrm flipV="1">
                <a:off x="3886200" y="2873566"/>
                <a:ext cx="806986" cy="111316"/>
              </a:xfrm>
              <a:prstGeom prst="rect">
                <a:avLst/>
              </a:prstGeom>
              <a:solidFill>
                <a:schemeClr val="bg1"/>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grpSp>
      </p:grpSp>
      <p:sp>
        <p:nvSpPr>
          <p:cNvPr id="9" name="Rectangle 3">
            <a:extLst>
              <a:ext uri="{FF2B5EF4-FFF2-40B4-BE49-F238E27FC236}">
                <a16:creationId xmlns:a16="http://schemas.microsoft.com/office/drawing/2014/main" xmlns="" id="{C9B2D013-0678-494C-9808-045A7EF708D9}"/>
              </a:ext>
            </a:extLst>
          </p:cNvPr>
          <p:cNvSpPr txBox="1">
            <a:spLocks noChangeArrowheads="1"/>
          </p:cNvSpPr>
          <p:nvPr/>
        </p:nvSpPr>
        <p:spPr bwMode="auto">
          <a:xfrm>
            <a:off x="4038600" y="3689145"/>
            <a:ext cx="2969588" cy="504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Clr>
                <a:srgbClr val="FF0000"/>
              </a:buClr>
              <a:buFontTx/>
              <a:buNone/>
              <a:defRPr sz="24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lr>
                <a:srgbClr val="FF0000"/>
              </a:buClr>
              <a:buSzPct val="85000"/>
              <a:buFont typeface="Wingdings" panose="05000000000000000000" pitchFamily="2" charset="2"/>
              <a:buChar char="§"/>
              <a:defRPr sz="22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lr>
                <a:srgbClr val="FF0000"/>
              </a:buClr>
              <a:buChar char="•"/>
              <a:defRPr sz="20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lr>
                <a:srgbClr val="FF0000"/>
              </a:buClr>
              <a:buSzPct val="65000"/>
              <a:buFont typeface="Wingdings" panose="05000000000000000000" pitchFamily="2" charset="2"/>
              <a:buChar char="§"/>
              <a:defRPr>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lr>
                <a:srgbClr val="FF0000"/>
              </a:buClr>
              <a:buSzPct val="50000"/>
              <a:buChar char="•"/>
              <a:defRPr>
                <a:solidFill>
                  <a:schemeClr val="tx1"/>
                </a:solidFill>
                <a:latin typeface="+mn-lt"/>
                <a:ea typeface="MS PGothic" panose="020B0600070205080204" pitchFamily="34" charset="-128"/>
              </a:defRPr>
            </a:lvl5pPr>
            <a:lvl6pPr marL="2514600" indent="-228600" algn="l" rtl="0" fontAlgn="base">
              <a:spcBef>
                <a:spcPct val="20000"/>
              </a:spcBef>
              <a:spcAft>
                <a:spcPct val="0"/>
              </a:spcAft>
              <a:buClr>
                <a:srgbClr val="FF0000"/>
              </a:buClr>
              <a:buSzPct val="50000"/>
              <a:buChar char="•"/>
              <a:defRPr>
                <a:solidFill>
                  <a:schemeClr val="tx1"/>
                </a:solidFill>
                <a:latin typeface="+mn-lt"/>
              </a:defRPr>
            </a:lvl6pPr>
            <a:lvl7pPr marL="2971800" indent="-228600" algn="l" rtl="0" fontAlgn="base">
              <a:spcBef>
                <a:spcPct val="20000"/>
              </a:spcBef>
              <a:spcAft>
                <a:spcPct val="0"/>
              </a:spcAft>
              <a:buClr>
                <a:srgbClr val="FF0000"/>
              </a:buClr>
              <a:buSzPct val="50000"/>
              <a:buChar char="•"/>
              <a:defRPr>
                <a:solidFill>
                  <a:schemeClr val="tx1"/>
                </a:solidFill>
                <a:latin typeface="+mn-lt"/>
              </a:defRPr>
            </a:lvl7pPr>
            <a:lvl8pPr marL="3429000" indent="-228600" algn="l" rtl="0" fontAlgn="base">
              <a:spcBef>
                <a:spcPct val="20000"/>
              </a:spcBef>
              <a:spcAft>
                <a:spcPct val="0"/>
              </a:spcAft>
              <a:buClr>
                <a:srgbClr val="FF0000"/>
              </a:buClr>
              <a:buSzPct val="50000"/>
              <a:buChar char="•"/>
              <a:defRPr>
                <a:solidFill>
                  <a:schemeClr val="tx1"/>
                </a:solidFill>
                <a:latin typeface="+mn-lt"/>
              </a:defRPr>
            </a:lvl8pPr>
            <a:lvl9pPr marL="3886200" indent="-228600" algn="l" rtl="0" fontAlgn="base">
              <a:spcBef>
                <a:spcPct val="20000"/>
              </a:spcBef>
              <a:spcAft>
                <a:spcPct val="0"/>
              </a:spcAft>
              <a:buClr>
                <a:srgbClr val="FF0000"/>
              </a:buClr>
              <a:buSzPct val="50000"/>
              <a:buChar char="•"/>
              <a:defRPr>
                <a:solidFill>
                  <a:schemeClr val="tx1"/>
                </a:solidFill>
                <a:latin typeface="+mn-lt"/>
              </a:defRPr>
            </a:lvl9pPr>
          </a:lstStyle>
          <a:p>
            <a:pPr algn="l"/>
            <a:r>
              <a:rPr lang="en-US" altLang="en-US" b="1" kern="0" dirty="0"/>
              <a:t>Learn More:</a:t>
            </a:r>
          </a:p>
        </p:txBody>
      </p:sp>
      <p:pic>
        <p:nvPicPr>
          <p:cNvPr id="11" name="Picture 10" descr="The Project ECHO logo and the CQII logo." title="Logo">
            <a:extLst>
              <a:ext uri="{FF2B5EF4-FFF2-40B4-BE49-F238E27FC236}">
                <a16:creationId xmlns:a16="http://schemas.microsoft.com/office/drawing/2014/main" xmlns="" id="{97851A1E-F4FE-4190-841C-08145FC387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976" y="4363794"/>
            <a:ext cx="1868424" cy="1469827"/>
          </a:xfrm>
          <a:prstGeom prst="rect">
            <a:avLst/>
          </a:prstGeom>
        </p:spPr>
      </p:pic>
      <p:pic>
        <p:nvPicPr>
          <p:cNvPr id="12" name="Picture 11" descr="The end+disparities logo" title="logo">
            <a:extLst>
              <a:ext uri="{FF2B5EF4-FFF2-40B4-BE49-F238E27FC236}">
                <a16:creationId xmlns:a16="http://schemas.microsoft.com/office/drawing/2014/main" xmlns="" id="{4FDF3098-B000-412D-9A64-7731DF6EDD7A}"/>
              </a:ext>
            </a:extLst>
          </p:cNvPr>
          <p:cNvPicPr>
            <a:picLocks noChangeAspect="1"/>
          </p:cNvPicPr>
          <p:nvPr/>
        </p:nvPicPr>
        <p:blipFill>
          <a:blip r:embed="rId7"/>
          <a:stretch>
            <a:fillRect/>
          </a:stretch>
        </p:blipFill>
        <p:spPr>
          <a:xfrm rot="16200000">
            <a:off x="-327006" y="1546207"/>
            <a:ext cx="2738116" cy="1017303"/>
          </a:xfrm>
          <a:prstGeom prst="rect">
            <a:avLst/>
          </a:prstGeom>
        </p:spPr>
      </p:pic>
    </p:spTree>
    <p:custDataLst>
      <p:tags r:id="rId1"/>
    </p:custDataLst>
    <p:extLst>
      <p:ext uri="{BB962C8B-B14F-4D97-AF65-F5344CB8AC3E}">
        <p14:creationId xmlns:p14="http://schemas.microsoft.com/office/powerpoint/2010/main" val="3324112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63A3E8EC-F6F8-426C-A648-A69D1BA2CF15}"/>
              </a:ext>
            </a:extLst>
          </p:cNvPr>
          <p:cNvSpPr txBox="1">
            <a:spLocks/>
          </p:cNvSpPr>
          <p:nvPr/>
        </p:nvSpPr>
        <p:spPr bwMode="auto">
          <a:xfrm>
            <a:off x="1292994" y="2667000"/>
            <a:ext cx="7848600" cy="1447800"/>
          </a:xfrm>
          <a:prstGeom prst="rect">
            <a:avLst/>
          </a:prstGeom>
          <a:solidFill>
            <a:schemeClr val="bg1">
              <a:lumMod val="65000"/>
            </a:schemeClr>
          </a:solidFill>
          <a:ln w="9525">
            <a:noFill/>
            <a:miter lim="800000"/>
            <a:headEnd/>
            <a:tailEnd/>
          </a:ln>
        </p:spPr>
        <p:txBody>
          <a:bodyPr anchor="ctr"/>
          <a:lstStyle/>
          <a:p>
            <a:pPr algn="ctr">
              <a:defRPr/>
            </a:pPr>
            <a:endParaRPr lang="en-US" sz="4400" dirty="0">
              <a:latin typeface="+mj-lt"/>
              <a:ea typeface="+mj-ea"/>
              <a:cs typeface="+mj-cs"/>
            </a:endParaRPr>
          </a:p>
        </p:txBody>
      </p:sp>
      <p:sp>
        <p:nvSpPr>
          <p:cNvPr id="5" name="Title 1">
            <a:extLst>
              <a:ext uri="{FF2B5EF4-FFF2-40B4-BE49-F238E27FC236}">
                <a16:creationId xmlns:a16="http://schemas.microsoft.com/office/drawing/2014/main" xmlns="" id="{0D38E3A3-1D71-4543-A998-2FBEFF3D67E5}"/>
              </a:ext>
            </a:extLst>
          </p:cNvPr>
          <p:cNvSpPr txBox="1">
            <a:spLocks/>
          </p:cNvSpPr>
          <p:nvPr/>
        </p:nvSpPr>
        <p:spPr bwMode="auto">
          <a:xfrm>
            <a:off x="530994" y="2514600"/>
            <a:ext cx="8610600" cy="1143000"/>
          </a:xfrm>
          <a:prstGeom prst="rect">
            <a:avLst/>
          </a:prstGeom>
          <a:solidFill>
            <a:srgbClr val="C00000"/>
          </a:solidFill>
          <a:ln>
            <a:noFill/>
          </a:ln>
          <a:extLst/>
        </p:spPr>
        <p:txBody>
          <a:bodyPr anchor="ctr" anchorCtr="1"/>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indent="0" algn="ctr" eaLnBrk="1" hangingPunct="1">
              <a:buFontTx/>
              <a:buNone/>
              <a:defRPr/>
            </a:pPr>
            <a:r>
              <a:rPr lang="en-US" altLang="en-US" sz="4000" dirty="0">
                <a:solidFill>
                  <a:schemeClr val="bg1"/>
                </a:solidFill>
              </a:rPr>
              <a:t>Opening Remarks</a:t>
            </a:r>
          </a:p>
        </p:txBody>
      </p:sp>
    </p:spTree>
    <p:custDataLst>
      <p:tags r:id="rId1"/>
    </p:custDataLst>
    <p:extLst>
      <p:ext uri="{BB962C8B-B14F-4D97-AF65-F5344CB8AC3E}">
        <p14:creationId xmlns:p14="http://schemas.microsoft.com/office/powerpoint/2010/main" val="1053323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photo shows Dr. Laura Cheever" title="Dr. Cheever Headshot">
            <a:extLst>
              <a:ext uri="{FF2B5EF4-FFF2-40B4-BE49-F238E27FC236}">
                <a16:creationId xmlns:a16="http://schemas.microsoft.com/office/drawing/2014/main" xmlns="" id="{C523F891-0BC0-4F8E-BD1C-FD1082F60E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3063" y="851884"/>
            <a:ext cx="2281445" cy="3422168"/>
          </a:xfrm>
          <a:prstGeom prst="rect">
            <a:avLst/>
          </a:prstGeom>
        </p:spPr>
      </p:pic>
      <p:sp>
        <p:nvSpPr>
          <p:cNvPr id="8193" name="Title 1"/>
          <p:cNvSpPr txBox="1">
            <a:spLocks/>
          </p:cNvSpPr>
          <p:nvPr/>
        </p:nvSpPr>
        <p:spPr bwMode="auto">
          <a:xfrm>
            <a:off x="381000" y="4397106"/>
            <a:ext cx="4356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4000">
                <a:solidFill>
                  <a:schemeClr val="tx1"/>
                </a:solidFill>
                <a:latin typeface="Garamond" panose="02020404030301010803" pitchFamily="18" charset="0"/>
                <a:ea typeface="ＭＳ Ｐゴシック" panose="020B0600070205080204" pitchFamily="34" charset="-128"/>
              </a:defRPr>
            </a:lvl1pPr>
            <a:lvl2pPr marL="742950" indent="-285750" eaLnBrk="0" hangingPunct="0">
              <a:defRPr sz="4000">
                <a:solidFill>
                  <a:schemeClr val="tx1"/>
                </a:solidFill>
                <a:latin typeface="Garamond" panose="02020404030301010803" pitchFamily="18" charset="0"/>
                <a:ea typeface="ＭＳ Ｐゴシック" panose="020B0600070205080204" pitchFamily="34" charset="-128"/>
              </a:defRPr>
            </a:lvl2pPr>
            <a:lvl3pPr marL="1143000" indent="-228600" eaLnBrk="0" hangingPunct="0">
              <a:defRPr sz="4000">
                <a:solidFill>
                  <a:schemeClr val="tx1"/>
                </a:solidFill>
                <a:latin typeface="Garamond" panose="02020404030301010803" pitchFamily="18" charset="0"/>
                <a:ea typeface="ＭＳ Ｐゴシック" panose="020B0600070205080204" pitchFamily="34" charset="-128"/>
              </a:defRPr>
            </a:lvl3pPr>
            <a:lvl4pPr marL="1600200" indent="-228600" eaLnBrk="0" hangingPunct="0">
              <a:defRPr sz="4000">
                <a:solidFill>
                  <a:schemeClr val="tx1"/>
                </a:solidFill>
                <a:latin typeface="Garamond" panose="02020404030301010803" pitchFamily="18" charset="0"/>
                <a:ea typeface="ＭＳ Ｐゴシック" panose="020B0600070205080204" pitchFamily="34" charset="-128"/>
              </a:defRPr>
            </a:lvl4pPr>
            <a:lvl5pPr marL="2057400" indent="-228600" eaLnBrk="0" hangingPunct="0">
              <a:defRPr sz="4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Garamond" panose="02020404030301010803" pitchFamily="18" charset="0"/>
                <a:ea typeface="ＭＳ Ｐゴシック" panose="020B0600070205080204" pitchFamily="34" charset="-128"/>
              </a:defRPr>
            </a:lvl9pPr>
          </a:lstStyle>
          <a:p>
            <a:pPr algn="ctr"/>
            <a:r>
              <a:rPr lang="en-US" altLang="en-US" sz="2400" b="1" dirty="0">
                <a:solidFill>
                  <a:schemeClr val="tx2"/>
                </a:solidFill>
              </a:rPr>
              <a:t>Laura W. Cheever, MD, </a:t>
            </a:r>
            <a:r>
              <a:rPr lang="en-US" altLang="en-US" sz="2400" b="1" dirty="0" err="1">
                <a:solidFill>
                  <a:schemeClr val="tx2"/>
                </a:solidFill>
              </a:rPr>
              <a:t>ScM</a:t>
            </a:r>
            <a:endParaRPr lang="en-US" altLang="en-US" sz="2400" b="1" dirty="0">
              <a:solidFill>
                <a:schemeClr val="tx2"/>
              </a:solidFill>
            </a:endParaRPr>
          </a:p>
          <a:p>
            <a:pPr algn="ctr"/>
            <a:r>
              <a:rPr lang="en-US" altLang="en-US" sz="2400" dirty="0">
                <a:solidFill>
                  <a:schemeClr val="tx2"/>
                </a:solidFill>
              </a:rPr>
              <a:t>HAB Associate Administrator</a:t>
            </a:r>
          </a:p>
        </p:txBody>
      </p:sp>
      <p:pic>
        <p:nvPicPr>
          <p:cNvPr id="13" name="Picture 12" descr="This photo shows Ms. Heather Hauck" title="Ms. Hauck Head Shot">
            <a:extLst>
              <a:ext uri="{FF2B5EF4-FFF2-40B4-BE49-F238E27FC236}">
                <a16:creationId xmlns:a16="http://schemas.microsoft.com/office/drawing/2014/main" xmlns="" id="{C03633BF-A7B3-4E1E-8654-416ECE96CB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9063" y="860656"/>
            <a:ext cx="2220229" cy="3330343"/>
          </a:xfrm>
          <a:prstGeom prst="rect">
            <a:avLst/>
          </a:prstGeom>
        </p:spPr>
      </p:pic>
      <p:sp>
        <p:nvSpPr>
          <p:cNvPr id="4" name="Title 1"/>
          <p:cNvSpPr txBox="1">
            <a:spLocks/>
          </p:cNvSpPr>
          <p:nvPr/>
        </p:nvSpPr>
        <p:spPr bwMode="auto">
          <a:xfrm>
            <a:off x="4314092" y="4397106"/>
            <a:ext cx="480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4000">
                <a:solidFill>
                  <a:schemeClr val="tx1"/>
                </a:solidFill>
                <a:latin typeface="Garamond" panose="02020404030301010803" pitchFamily="18" charset="0"/>
                <a:ea typeface="ＭＳ Ｐゴシック" panose="020B0600070205080204" pitchFamily="34" charset="-128"/>
              </a:defRPr>
            </a:lvl1pPr>
            <a:lvl2pPr marL="742950" indent="-285750" eaLnBrk="0" hangingPunct="0">
              <a:defRPr sz="4000">
                <a:solidFill>
                  <a:schemeClr val="tx1"/>
                </a:solidFill>
                <a:latin typeface="Garamond" panose="02020404030301010803" pitchFamily="18" charset="0"/>
                <a:ea typeface="ＭＳ Ｐゴシック" panose="020B0600070205080204" pitchFamily="34" charset="-128"/>
              </a:defRPr>
            </a:lvl2pPr>
            <a:lvl3pPr marL="1143000" indent="-228600" eaLnBrk="0" hangingPunct="0">
              <a:defRPr sz="4000">
                <a:solidFill>
                  <a:schemeClr val="tx1"/>
                </a:solidFill>
                <a:latin typeface="Garamond" panose="02020404030301010803" pitchFamily="18" charset="0"/>
                <a:ea typeface="ＭＳ Ｐゴシック" panose="020B0600070205080204" pitchFamily="34" charset="-128"/>
              </a:defRPr>
            </a:lvl3pPr>
            <a:lvl4pPr marL="1600200" indent="-228600" eaLnBrk="0" hangingPunct="0">
              <a:defRPr sz="4000">
                <a:solidFill>
                  <a:schemeClr val="tx1"/>
                </a:solidFill>
                <a:latin typeface="Garamond" panose="02020404030301010803" pitchFamily="18" charset="0"/>
                <a:ea typeface="ＭＳ Ｐゴシック" panose="020B0600070205080204" pitchFamily="34" charset="-128"/>
              </a:defRPr>
            </a:lvl4pPr>
            <a:lvl5pPr marL="2057400" indent="-228600" eaLnBrk="0" hangingPunct="0">
              <a:defRPr sz="4000">
                <a:solidFill>
                  <a:schemeClr val="tx1"/>
                </a:solidFill>
                <a:latin typeface="Garamond" panose="02020404030301010803" pitchFamily="18" charset="0"/>
                <a:ea typeface="ＭＳ Ｐゴシック" panose="020B0600070205080204" pitchFamily="34" charset="-128"/>
              </a:defRPr>
            </a:lvl5pPr>
            <a:lvl6pPr marL="2514600" indent="-228600" eaLnBrk="0" fontAlgn="base" hangingPunct="0">
              <a:spcBef>
                <a:spcPct val="0"/>
              </a:spcBef>
              <a:spcAft>
                <a:spcPct val="0"/>
              </a:spcAft>
              <a:defRPr sz="4000">
                <a:solidFill>
                  <a:schemeClr val="tx1"/>
                </a:solidFill>
                <a:latin typeface="Garamond" panose="02020404030301010803" pitchFamily="18" charset="0"/>
                <a:ea typeface="ＭＳ Ｐゴシック" panose="020B0600070205080204" pitchFamily="34" charset="-128"/>
              </a:defRPr>
            </a:lvl6pPr>
            <a:lvl7pPr marL="2971800" indent="-228600" eaLnBrk="0" fontAlgn="base" hangingPunct="0">
              <a:spcBef>
                <a:spcPct val="0"/>
              </a:spcBef>
              <a:spcAft>
                <a:spcPct val="0"/>
              </a:spcAft>
              <a:defRPr sz="4000">
                <a:solidFill>
                  <a:schemeClr val="tx1"/>
                </a:solidFill>
                <a:latin typeface="Garamond" panose="02020404030301010803" pitchFamily="18" charset="0"/>
                <a:ea typeface="ＭＳ Ｐゴシック" panose="020B0600070205080204" pitchFamily="34" charset="-128"/>
              </a:defRPr>
            </a:lvl7pPr>
            <a:lvl8pPr marL="3429000" indent="-228600" eaLnBrk="0" fontAlgn="base" hangingPunct="0">
              <a:spcBef>
                <a:spcPct val="0"/>
              </a:spcBef>
              <a:spcAft>
                <a:spcPct val="0"/>
              </a:spcAft>
              <a:defRPr sz="4000">
                <a:solidFill>
                  <a:schemeClr val="tx1"/>
                </a:solidFill>
                <a:latin typeface="Garamond" panose="02020404030301010803" pitchFamily="18" charset="0"/>
                <a:ea typeface="ＭＳ Ｐゴシック" panose="020B0600070205080204" pitchFamily="34" charset="-128"/>
              </a:defRPr>
            </a:lvl8pPr>
            <a:lvl9pPr marL="3886200" indent="-228600" eaLnBrk="0" fontAlgn="base" hangingPunct="0">
              <a:spcBef>
                <a:spcPct val="0"/>
              </a:spcBef>
              <a:spcAft>
                <a:spcPct val="0"/>
              </a:spcAft>
              <a:defRPr sz="4000">
                <a:solidFill>
                  <a:schemeClr val="tx1"/>
                </a:solidFill>
                <a:latin typeface="Garamond" panose="02020404030301010803" pitchFamily="18" charset="0"/>
                <a:ea typeface="ＭＳ Ｐゴシック" panose="020B0600070205080204" pitchFamily="34" charset="-128"/>
              </a:defRPr>
            </a:lvl9pPr>
          </a:lstStyle>
          <a:p>
            <a:pPr algn="ctr"/>
            <a:r>
              <a:rPr lang="en-US" altLang="en-US" sz="2400" b="1" dirty="0">
                <a:solidFill>
                  <a:schemeClr val="tx2"/>
                </a:solidFill>
              </a:rPr>
              <a:t>Heather Hauck, MSW LICSW</a:t>
            </a:r>
          </a:p>
          <a:p>
            <a:pPr algn="ctr"/>
            <a:r>
              <a:rPr lang="en-US" altLang="en-US" sz="2400" dirty="0">
                <a:solidFill>
                  <a:schemeClr val="tx2"/>
                </a:solidFill>
              </a:rPr>
              <a:t>Deputy Associate Administrator</a:t>
            </a:r>
          </a:p>
        </p:txBody>
      </p:sp>
    </p:spTree>
    <p:extLst>
      <p:ext uri="{BB962C8B-B14F-4D97-AF65-F5344CB8AC3E}">
        <p14:creationId xmlns:p14="http://schemas.microsoft.com/office/powerpoint/2010/main" val="368845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dirty="0">
                <a:ea typeface="ＭＳ Ｐゴシック" panose="020B0600070205080204" pitchFamily="34" charset="-128"/>
              </a:rPr>
              <a:t>Agenda</a:t>
            </a:r>
          </a:p>
        </p:txBody>
      </p:sp>
      <p:sp>
        <p:nvSpPr>
          <p:cNvPr id="8195" name="Content Placeholder 2"/>
          <p:cNvSpPr>
            <a:spLocks noGrp="1"/>
          </p:cNvSpPr>
          <p:nvPr>
            <p:ph idx="1"/>
          </p:nvPr>
        </p:nvSpPr>
        <p:spPr>
          <a:xfrm>
            <a:off x="2895600" y="1600200"/>
            <a:ext cx="6019800" cy="4191000"/>
          </a:xfrm>
        </p:spPr>
        <p:txBody>
          <a:bodyPr/>
          <a:lstStyle/>
          <a:p>
            <a:pPr>
              <a:buClr>
                <a:srgbClr val="FF0000"/>
              </a:buClr>
              <a:buFont typeface="Wingdings" panose="05000000000000000000" pitchFamily="2" charset="2"/>
              <a:buChar char="Ø"/>
            </a:pPr>
            <a:r>
              <a:rPr lang="en-US" altLang="en-US" sz="2400" dirty="0">
                <a:ea typeface="ＭＳ Ｐゴシック" panose="020B0600070205080204" pitchFamily="34" charset="-128"/>
              </a:rPr>
              <a:t>Welcome</a:t>
            </a:r>
          </a:p>
          <a:p>
            <a:pPr>
              <a:buClr>
                <a:srgbClr val="FF0000"/>
              </a:buClr>
              <a:buFont typeface="Wingdings" panose="05000000000000000000" pitchFamily="2" charset="2"/>
              <a:buChar char="Ø"/>
            </a:pPr>
            <a:r>
              <a:rPr lang="en-US" altLang="en-US" sz="2400" dirty="0">
                <a:ea typeface="ＭＳ Ｐゴシック" panose="020B0600070205080204" pitchFamily="34" charset="-128"/>
              </a:rPr>
              <a:t>Overview of HIV Disparity Literature Review</a:t>
            </a:r>
          </a:p>
          <a:p>
            <a:pPr>
              <a:buClr>
                <a:srgbClr val="FF0000"/>
              </a:buClr>
              <a:buFont typeface="Wingdings" panose="05000000000000000000" pitchFamily="2" charset="2"/>
              <a:buChar char="Ø"/>
            </a:pPr>
            <a:r>
              <a:rPr lang="en-US" altLang="en-US" sz="2400" dirty="0">
                <a:ea typeface="ＭＳ Ｐゴシック" panose="020B0600070205080204" pitchFamily="34" charset="-128"/>
              </a:rPr>
              <a:t>Collaborative Overview, Framework and Timeline</a:t>
            </a:r>
          </a:p>
          <a:p>
            <a:pPr>
              <a:buClr>
                <a:srgbClr val="FF0000"/>
              </a:buClr>
              <a:buFont typeface="Wingdings" panose="05000000000000000000" pitchFamily="2" charset="2"/>
              <a:buChar char="Ø"/>
            </a:pPr>
            <a:r>
              <a:rPr lang="en-US" altLang="en-US" sz="2400" dirty="0">
                <a:ea typeface="ＭＳ Ｐゴシック" panose="020B0600070205080204" pitchFamily="34" charset="-128"/>
              </a:rPr>
              <a:t>Introduction to Tools &amp; Resources</a:t>
            </a:r>
          </a:p>
          <a:p>
            <a:pPr>
              <a:buClr>
                <a:srgbClr val="FF0000"/>
              </a:buClr>
              <a:buFont typeface="Wingdings" panose="05000000000000000000" pitchFamily="2" charset="2"/>
              <a:buChar char="Ø"/>
            </a:pPr>
            <a:r>
              <a:rPr lang="en-US" altLang="en-US" sz="2400" dirty="0">
                <a:ea typeface="ＭＳ Ｐゴシック" panose="020B0600070205080204" pitchFamily="34" charset="-128"/>
              </a:rPr>
              <a:t>Q&amp;A Session</a:t>
            </a:r>
          </a:p>
        </p:txBody>
      </p:sp>
      <p:pic>
        <p:nvPicPr>
          <p:cNvPr id="4" name="Picture 9" descr="This picture shows a checklist to emphasize the agenda" title="Check list"/>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200" y="1981200"/>
            <a:ext cx="2522084"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057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43CEE0D8-1650-46FC-A592-CADCE3DBF79F}"/>
              </a:ext>
            </a:extLst>
          </p:cNvPr>
          <p:cNvSpPr txBox="1">
            <a:spLocks/>
          </p:cNvSpPr>
          <p:nvPr/>
        </p:nvSpPr>
        <p:spPr bwMode="auto">
          <a:xfrm>
            <a:off x="0" y="702993"/>
            <a:ext cx="9143999" cy="44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2pPr>
            <a:lvl3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3pPr>
            <a:lvl4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4pPr>
            <a:lvl5pPr algn="ctr" rtl="0" eaLnBrk="0" fontAlgn="base" hangingPunct="0">
              <a:spcBef>
                <a:spcPct val="0"/>
              </a:spcBef>
              <a:spcAft>
                <a:spcPct val="0"/>
              </a:spcAft>
              <a:defRPr sz="3200">
                <a:solidFill>
                  <a:schemeClr val="tx2"/>
                </a:solidFill>
                <a:latin typeface="Garamond" pitchFamily="18" charset="0"/>
                <a:ea typeface="MS PGothic" panose="020B0600070205080204" pitchFamily="34" charset="-128"/>
                <a:cs typeface="ＭＳ Ｐゴシック" charset="-128"/>
              </a:defRPr>
            </a:lvl5pPr>
            <a:lvl6pPr marL="457200" algn="ctr" rtl="0" fontAlgn="base">
              <a:spcBef>
                <a:spcPct val="0"/>
              </a:spcBef>
              <a:spcAft>
                <a:spcPct val="0"/>
              </a:spcAft>
              <a:defRPr sz="2800">
                <a:solidFill>
                  <a:schemeClr val="tx2"/>
                </a:solidFill>
                <a:latin typeface="Garamond" pitchFamily="18" charset="0"/>
              </a:defRPr>
            </a:lvl6pPr>
            <a:lvl7pPr marL="914400" algn="ctr" rtl="0" fontAlgn="base">
              <a:spcBef>
                <a:spcPct val="0"/>
              </a:spcBef>
              <a:spcAft>
                <a:spcPct val="0"/>
              </a:spcAft>
              <a:defRPr sz="2800">
                <a:solidFill>
                  <a:schemeClr val="tx2"/>
                </a:solidFill>
                <a:latin typeface="Garamond" pitchFamily="18" charset="0"/>
              </a:defRPr>
            </a:lvl7pPr>
            <a:lvl8pPr marL="1371600" algn="ctr" rtl="0" fontAlgn="base">
              <a:spcBef>
                <a:spcPct val="0"/>
              </a:spcBef>
              <a:spcAft>
                <a:spcPct val="0"/>
              </a:spcAft>
              <a:defRPr sz="2800">
                <a:solidFill>
                  <a:schemeClr val="tx2"/>
                </a:solidFill>
                <a:latin typeface="Garamond" pitchFamily="18" charset="0"/>
              </a:defRPr>
            </a:lvl8pPr>
            <a:lvl9pPr marL="1828800" algn="ctr" rtl="0" fontAlgn="base">
              <a:spcBef>
                <a:spcPct val="0"/>
              </a:spcBef>
              <a:spcAft>
                <a:spcPct val="0"/>
              </a:spcAft>
              <a:defRPr sz="2800">
                <a:solidFill>
                  <a:schemeClr val="tx2"/>
                </a:solidFill>
                <a:latin typeface="Garamond" pitchFamily="18" charset="0"/>
              </a:defRPr>
            </a:lvl9pPr>
          </a:lstStyle>
          <a:p>
            <a:r>
              <a:rPr lang="en-US" sz="2800" dirty="0">
                <a:ea typeface="ＭＳ Ｐゴシック" panose="020B0600070205080204" pitchFamily="34" charset="-128"/>
              </a:rPr>
              <a:t>HRSA Ryan White HIV/AIDS Program </a:t>
            </a:r>
            <a:br>
              <a:rPr lang="en-US" sz="2800" dirty="0">
                <a:ea typeface="ＭＳ Ｐゴシック" panose="020B0600070205080204" pitchFamily="34" charset="-128"/>
              </a:rPr>
            </a:br>
            <a:r>
              <a:rPr lang="en-US" sz="2800" dirty="0">
                <a:ea typeface="ＭＳ Ｐゴシック" panose="020B0600070205080204" pitchFamily="34" charset="-128"/>
              </a:rPr>
              <a:t>Center for Quality Improvement &amp; Innovation</a:t>
            </a:r>
          </a:p>
        </p:txBody>
      </p:sp>
      <p:sp>
        <p:nvSpPr>
          <p:cNvPr id="7" name="Rectangle 6">
            <a:extLst>
              <a:ext uri="{FF2B5EF4-FFF2-40B4-BE49-F238E27FC236}">
                <a16:creationId xmlns:a16="http://schemas.microsoft.com/office/drawing/2014/main" xmlns="" id="{3882D65C-C1D0-4043-80DD-5608A77207E7}"/>
              </a:ext>
            </a:extLst>
          </p:cNvPr>
          <p:cNvSpPr/>
          <p:nvPr/>
        </p:nvSpPr>
        <p:spPr>
          <a:xfrm>
            <a:off x="76200" y="1600200"/>
            <a:ext cx="4343400" cy="2062103"/>
          </a:xfrm>
          <a:prstGeom prst="rect">
            <a:avLst/>
          </a:prstGeom>
        </p:spPr>
        <p:txBody>
          <a:bodyPr wrap="square">
            <a:spAutoFit/>
          </a:bodyPr>
          <a:lstStyle/>
          <a:p>
            <a:pPr marL="287338" lvl="1"/>
            <a:r>
              <a:rPr lang="en-US" sz="1600" dirty="0">
                <a:latin typeface="Garamond" panose="02020404030301010803" pitchFamily="18" charset="0"/>
              </a:rPr>
              <a:t>“</a:t>
            </a:r>
            <a:r>
              <a:rPr lang="en-US" sz="1600" i="1" dirty="0">
                <a:latin typeface="Garamond" panose="02020404030301010803" pitchFamily="18" charset="0"/>
              </a:rPr>
              <a:t>Together, we continue to improve the lives of people living with HIV. The HRSA Ryan White HIV/AIDS Program Center for Quality Improvement and Innovation (CQII) provides state-of-the-art technical assistance to Ryan White HIV/AIDS Program-funded recipients and </a:t>
            </a:r>
            <a:r>
              <a:rPr lang="en-US" sz="1600" i="1" dirty="0" err="1">
                <a:latin typeface="Garamond" panose="02020404030301010803" pitchFamily="18" charset="0"/>
              </a:rPr>
              <a:t>subrecipients</a:t>
            </a:r>
            <a:r>
              <a:rPr lang="en-US" sz="1600" i="1" dirty="0">
                <a:latin typeface="Garamond" panose="02020404030301010803" pitchFamily="18" charset="0"/>
              </a:rPr>
              <a:t> to measurably strengthen local clinical quality management programs in order to impact HIV health outcomes</a:t>
            </a:r>
            <a:r>
              <a:rPr lang="en-US" sz="1600" dirty="0">
                <a:latin typeface="Garamond" panose="02020404030301010803" pitchFamily="18" charset="0"/>
              </a:rPr>
              <a:t>.”</a:t>
            </a:r>
          </a:p>
        </p:txBody>
      </p:sp>
      <p:pic>
        <p:nvPicPr>
          <p:cNvPr id="4" name="Picture 3" descr="This photo highlights CQII activities, dividing them by increasing intensity. At the lowest level CQII disseminates QI resources. Next is training and educational fora. After this is the provision of technical assistance. FInally, CQII helps create communities of learning." title="CQII Activities">
            <a:extLst>
              <a:ext uri="{FF2B5EF4-FFF2-40B4-BE49-F238E27FC236}">
                <a16:creationId xmlns:a16="http://schemas.microsoft.com/office/drawing/2014/main" xmlns="" id="{A5FEDCE7-BD5F-4782-9533-22C117D79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76400"/>
            <a:ext cx="9216736" cy="4293815"/>
          </a:xfrm>
          <a:prstGeom prst="rect">
            <a:avLst/>
          </a:prstGeom>
        </p:spPr>
      </p:pic>
      <p:pic>
        <p:nvPicPr>
          <p:cNvPr id="40" name="Picture 4" descr="A decorative element using the style of the AIDS Ribbon to show intertwined hands" title="Holding hands"/>
          <p:cNvPicPr>
            <a:picLocks noChangeAspect="1" noChangeArrowheads="1"/>
          </p:cNvPicPr>
          <p:nvPr/>
        </p:nvPicPr>
        <p:blipFill>
          <a:blip r:embed="rId4">
            <a:extLst>
              <a:ext uri="{28A0092B-C50C-407E-A947-70E740481C1C}">
                <a14:useLocalDpi xmlns:a14="http://schemas.microsoft.com/office/drawing/2010/main" val="0"/>
              </a:ext>
            </a:extLst>
          </a:blip>
          <a:srcRect t="19707" b="19707"/>
          <a:stretch>
            <a:fillRect/>
          </a:stretch>
        </p:blipFill>
        <p:spPr bwMode="auto">
          <a:xfrm>
            <a:off x="6553200" y="4495800"/>
            <a:ext cx="2149322" cy="132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519998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2008"/>
  <p:tag name="USESECONDARYMONITOR" val="True"/>
  <p:tag name="ANSWERNOWSTYLE" val="-1"/>
  <p:tag name="RESPCOUNTERFORMAT" val="0"/>
  <p:tag name="NUMRESPONSES" val="1"/>
  <p:tag name="CHARTVALUEFORMAT" val="0%"/>
  <p:tag name="AUTOUPDATEALIASES" val="True"/>
  <p:tag name="RACEANIMATIONSPEED" val="3"/>
  <p:tag name="MAXRESPONDERS" val="5"/>
  <p:tag name="BUBBLEGROUPING" val="3"/>
  <p:tag name="CUSTOMCELLBACKCOLOR1" val="-657956"/>
  <p:tag name="USESCHEMECOLORS" val="True"/>
  <p:tag name="GRIDOPACITY" val="90"/>
  <p:tag name="GRIDPOSITION" val="1"/>
  <p:tag name="CHARTLABELS" val="0"/>
  <p:tag name="INCLUDEPPT" val="True"/>
  <p:tag name="REALTIMEBACKUP" val="False"/>
  <p:tag name="CHARTSCALE" val="True"/>
  <p:tag name="FIBINCLUDEOTHER" val="True"/>
  <p:tag name="PRRESPONSE3" val="8"/>
  <p:tag name="PRRESPONSE7" val="4"/>
  <p:tag name="SHOWFLASHWARNING" val="True"/>
  <p:tag name="SAVECSVWITHSESSION" val="False"/>
  <p:tag name="COUNTDOWNSTYLE" val="-1"/>
  <p:tag name="INPUTSOURCE" val="1"/>
  <p:tag name="AUTOADVANCE" val="False"/>
  <p:tag name="RACEENDPOINTS" val="0"/>
  <p:tag name="TEAMSINLEADERBOARD" val="5"/>
  <p:tag name="DEFAULTNUMTEAMS" val="5"/>
  <p:tag name="CUSTOMCELLBACKCOLOR3" val="-268652"/>
  <p:tag name="DISPLAYDEVICEID" val="True"/>
  <p:tag name="GRIDFONTSIZE" val="12"/>
  <p:tag name="INCLUDENONRESPONDERS" val="False"/>
  <p:tag name="INCORRECTPOINTVALUE" val="0"/>
  <p:tag name="ADVANCEDSETTINGSVIEW" val="True"/>
  <p:tag name="PRRESPONSE1" val="10"/>
  <p:tag name="PRRESPONSE6" val="5"/>
  <p:tag name="ALWAYSOPENPOLL" val="False"/>
  <p:tag name="SHOWBARVISIBLE" val="True"/>
  <p:tag name="ANSWERNOWTEXT" val="Answer Now"/>
  <p:tag name="ALLOWDUPLICATES" val="False"/>
  <p:tag name="ROTATIONINTERVAL" val="2"/>
  <p:tag name="PARTICIPANTSINLEADERBOARD" val="5"/>
  <p:tag name="CUSTOMGRIDBACKCOLOR" val="-722948"/>
  <p:tag name="DISPLAYNAME" val="True"/>
  <p:tag name="GRIDSIZE" val="{Width=800, Height=600}"/>
  <p:tag name="MULTIRESPDIVISOR" val="1"/>
  <p:tag name="ZEROBASED" val="False"/>
  <p:tag name="FIBDISPLAYKEYWORDS" val="True"/>
  <p:tag name="PRRESPONSE8" val="3"/>
  <p:tag name="BULLETTYPE" val="3"/>
  <p:tag name="BACKUPSESSIONS" val="True"/>
  <p:tag name="RACERSMAXDISPLAYED" val="0"/>
  <p:tag name="BUBBLEVALUEFORMAT" val="0.0"/>
  <p:tag name="DISPLAYDEVICENUMBER" val="True"/>
  <p:tag name="CHARTCOLORS" val="0"/>
  <p:tag name="REALTIMEBACKUPPATH" val="(None)"/>
  <p:tag name="PRRESPONSE2" val="9"/>
  <p:tag name="PRRESPONSE10" val="1"/>
  <p:tag name="CSVFORMAT" val="0"/>
  <p:tag name="BACKUPMAINTENANCE" val="7"/>
  <p:tag name="BUBBLENAMEVISIBLE" val="True"/>
  <p:tag name="CUSTOMCELLBACKCOLOR4" val="-8355712"/>
  <p:tag name="RESETCHARTS" val="True"/>
  <p:tag name="FIBDISPLAYRESULTS" val="True"/>
  <p:tag name="PRRESPONSE9" val="2"/>
  <p:tag name="RESPCOUNTERSTYLE" val="-1"/>
  <p:tag name="STDCHART" val="1"/>
  <p:tag name="CUSTOMCELLBACKCOLOR2" val="-13395457"/>
  <p:tag name="ALLOWUSERFEEDBACK" val="True"/>
  <p:tag name="PRRESPONSE4" val="7"/>
  <p:tag name="EXPANDSHOWBAR" val="True"/>
  <p:tag name="SKIPREMAININGRACESLIDES" val="True"/>
  <p:tag name="AUTOSIZEGRID" val="True"/>
  <p:tag name="FIBNUMRESULTS" val="5"/>
  <p:tag name="RESPTABLESTYLE" val="-1"/>
  <p:tag name="CUSTOMCELLFORECOLOR" val="-16777216"/>
  <p:tag name="AUTOADJUSTPARTRANGE" val="True"/>
  <p:tag name="COUNTDOWNSECONDS" val="10"/>
  <p:tag name="POLLINGCYCLE" val="2"/>
  <p:tag name="POWERPOINTVERSION" val="14.0"/>
  <p:tag name="CORRECTPOINTVALUE" val="100"/>
  <p:tag name="BUBBLESIZEVISIBLE" val="True"/>
  <p:tag name="REVIEWONLY" val="False"/>
  <p:tag name="GRIDROTATIONINTERVAL" val="2"/>
  <p:tag name="MMPROD_NEXTUNIQUEID" val="10009"/>
  <p:tag name="PRRESPONSE5" val="6"/>
  <p:tag name="DELIMITERS" val="3.1"/>
  <p:tag name="TPFULLVERSION" val="4.3.1.1109"/>
  <p:tag name="MMPROD_UIDATA" val="&lt;database version=&quot;7.0&quot;&gt;&lt;object type=&quot;1&quot; unique_id=&quot;10001&quot;&gt;&lt;object type=&quot;8&quot; unique_id=&quot;10002&quot;&gt;&lt;/object&gt;&lt;object type=&quot;2&quot; unique_id=&quot;10003&quot;&gt;&lt;object type=&quot;3&quot; unique_id=&quot;10530&quot;&gt;&lt;property id=&quot;20148&quot; value=&quot;5&quot;/&gt;&lt;property id=&quot;20300&quot; value=&quot;Slide 1&quot;/&gt;&lt;property id=&quot;20307&quot; value=&quot;664&quot;/&gt;&lt;/object&gt;&lt;object type=&quot;3&quot; unique_id=&quot;16680&quot;&gt;&lt;property id=&quot;20148&quot; value=&quot;5&quot;/&gt;&lt;property id=&quot;20300&quot; value=&quot;Slide 3 - &amp;quot;Parking Lot Review &amp;amp; Discussion&amp;quot;&quot;/&gt;&lt;property id=&quot;20307&quot; value=&quot;676&quot;/&gt;&lt;/object&gt;&lt;object type=&quot;3&quot; unique_id=&quot;16681&quot;&gt;&lt;property id=&quot;20148&quot; value=&quot;5&quot;/&gt;&lt;property id=&quot;20300&quot; value=&quot;Slide 2 - &amp;quot;Agenda – Day 2&amp;quot;&quot;/&gt;&lt;property id=&quot;20307&quot; value=&quot;677&quot;/&gt;&lt;/object&gt;&lt;object type=&quot;3&quot; unique_id=&quot;23149&quot;&gt;&lt;property id=&quot;20148&quot; value=&quot;5&quot;/&gt;&lt;property id=&quot;20300&quot; value=&quot;Slide 4&quot;/&gt;&lt;property id=&quot;20307&quot; value=&quot;678&quot;/&gt;&lt;/object&gt;&lt;object type=&quot;3&quot; unique_id=&quot;23150&quot;&gt;&lt;property id=&quot;20148&quot; value=&quot;5&quot;/&gt;&lt;property id=&quot;20300&quot; value=&quot;Slide 5 - &amp;quot;Group Competition: The Marshmallow Challenge&amp;quot;&quot;/&gt;&lt;property id=&quot;20307&quot; value=&quot;679&quot;/&gt;&lt;/object&gt;&lt;object type=&quot;3&quot; unique_id=&quot;23151&quot;&gt;&lt;property id=&quot;20148&quot; value=&quot;5&quot;/&gt;&lt;property id=&quot;20300&quot; value=&quot;Slide 6 - &amp;quot;Rules for The Marshmallow Challenge&amp;quot;&quot;/&gt;&lt;property id=&quot;20307&quot; value=&quot;680&quot;/&gt;&lt;/object&gt;&lt;object type=&quot;3&quot; unique_id=&quot;23152&quot;&gt;&lt;property id=&quot;20148&quot; value=&quot;5&quot;/&gt;&lt;property id=&quot;20300&quot; value=&quot;Slide 7 - &amp;quot;Group Competition: The Marshmallow Challenge&amp;quot;&quot;/&gt;&lt;property id=&quot;20307&quot; value=&quot;681&quot;/&gt;&lt;/object&gt;&lt;object type=&quot;3&quot; unique_id=&quot;23153&quot;&gt;&lt;property id=&quot;20148&quot; value=&quot;5&quot;/&gt;&lt;property id=&quot;20300&quot; value=&quot;Slide 8 - &amp;quot;Debriefing Your Experience&amp;quot;&quot;/&gt;&lt;property id=&quot;20307&quot; value=&quot;682&quot;/&gt;&lt;/object&gt;&lt;object type=&quot;3&quot; unique_id=&quot;23154&quot;&gt;&lt;property id=&quot;20148&quot; value=&quot;5&quot;/&gt;&lt;property id=&quot;20300&quot; value=&quot;Slide 9&quot;/&gt;&lt;property id=&quot;20307&quot; value=&quot;684&quot;/&gt;&lt;/object&gt;&lt;object type=&quot;3&quot; unique_id=&quot;23155&quot;&gt;&lt;property id=&quot;20148&quot; value=&quot;5&quot;/&gt;&lt;property id=&quot;20300&quot; value=&quot;Slide 10 - &amp;quot;Framework for Coaching Quality Improvement&amp;quot;&quot;/&gt;&lt;property id=&quot;20307&quot; value=&quot;685&quot;/&gt;&lt;/object&gt;&lt;object type=&quot;3&quot; unique_id=&quot;23156&quot;&gt;&lt;property id=&quot;20148&quot; value=&quot;5&quot;/&gt;&lt;property id=&quot;20300&quot; value=&quot;Slide 11 - &amp;quot;Capacity Builder&amp;quot;&quot;/&gt;&lt;property id=&quot;20307&quot; value=&quot;686&quot;/&gt;&lt;/object&gt;&lt;object type=&quot;3&quot; unique_id=&quot;23157&quot;&gt;&lt;property id=&quot;20148&quot; value=&quot;5&quot;/&gt;&lt;property id=&quot;20300&quot; value=&quot;Slide 12 - &amp;quot;Quality Improvement Resources&amp;quot;&quot;/&gt;&lt;property id=&quot;20307&quot; value=&quot;687&quot;/&gt;&lt;/object&gt;&lt;object type=&quot;3&quot; unique_id=&quot;23158&quot;&gt;&lt;property id=&quot;20148&quot; value=&quot;5&quot;/&gt;&lt;property id=&quot;20300&quot; value=&quot;Slide 13 - &amp;quot;NQC Website - NationalQualityCenter.org &amp;quot;&quot;/&gt;&lt;property id=&quot;20307&quot; value=&quot;688&quot;/&gt;&lt;/object&gt;&lt;object type=&quot;3&quot; unique_id=&quot;23159&quot;&gt;&lt;property id=&quot;20148&quot; value=&quot;5&quot;/&gt;&lt;property id=&quot;20300&quot; value=&quot;Slide 14 - &amp;quot;HEALTHQUAL Website&amp;quot;&quot;/&gt;&lt;property id=&quot;20307&quot; value=&quot;689&quot;/&gt;&lt;/object&gt;&lt;object type=&quot;3&quot; unique_id=&quot;23160&quot;&gt;&lt;property id=&quot;20148&quot; value=&quot;5&quot;/&gt;&lt;property id=&quot;20300&quot; value=&quot;Slide 15 - &amp;quot;Quality Academy &amp;quot;&quot;/&gt;&lt;property id=&quot;20307&quot; value=&quot;690&quot;/&gt;&lt;/object&gt;&lt;object type=&quot;3&quot; unique_id=&quot;23161&quot;&gt;&lt;property id=&quot;20148&quot; value=&quot;5&quot;/&gt;&lt;property id=&quot;20300&quot; value=&quot;Slide 16 - &amp;quot;Technical Assistance Calls&amp;quot;&quot;/&gt;&lt;property id=&quot;20307&quot; value=&quot;691&quot;/&gt;&lt;/object&gt;&lt;object type=&quot;3&quot; unique_id=&quot;23162&quot;&gt;&lt;property id=&quot;20148&quot; value=&quot;5&quot;/&gt;&lt;property id=&quot;20300&quot; value=&quot;Slide 17 - &amp;quot;Training-of-Trainer (TOT) Program&amp;quot;&quot;/&gt;&lt;property id=&quot;20307&quot; value=&quot;692&quot;/&gt;&lt;/object&gt;&lt;object type=&quot;3&quot; unique_id=&quot;23163&quot;&gt;&lt;property id=&quot;20148&quot; value=&quot;5&quot;/&gt;&lt;property id=&quot;20300&quot; value=&quot;Slide 18 - &amp;quot;Training of Quality Leaders (TQL) Program&amp;quot;&quot;/&gt;&lt;property id=&quot;20307&quot; value=&quot;693&quot;/&gt;&lt;/object&gt;&lt;object type=&quot;3&quot; unique_id=&quot;23164&quot;&gt;&lt;property id=&quot;20148&quot; value=&quot;5&quot;/&gt;&lt;property id=&quot;20300&quot; value=&quot;Slide 19 - &amp;quot;On-Site Technical Assistance&amp;quot;&quot;/&gt;&lt;property id=&quot;20307&quot; value=&quot;694&quot;/&gt;&lt;/object&gt;&lt;object type=&quot;3&quot; unique_id=&quot;23165&quot;&gt;&lt;property id=&quot;20148&quot; value=&quot;5&quot;/&gt;&lt;property id=&quot;20300&quot; value=&quot;Slide 20 - &amp;quot;Regional Trainings&amp;quot;&quot;/&gt;&lt;property id=&quot;20307&quot; value=&quot;695&quot;/&gt;&lt;/object&gt;&lt;object type=&quot;3&quot; unique_id=&quot;23166&quot;&gt;&lt;property id=&quot;20148&quot; value=&quot;5&quot;/&gt;&lt;property id=&quot;20300&quot; value=&quot;Slide 21 - &amp;quot;NQC Glasscubes&amp;quot;&quot;/&gt;&lt;property id=&quot;20307&quot; value=&quot;696&quot;/&gt;&lt;/object&gt;&lt;object type=&quot;3&quot; unique_id=&quot;23167&quot;&gt;&lt;property id=&quot;20148&quot; value=&quot;5&quot;/&gt;&lt;property id=&quot;20300&quot; value=&quot;Slide 22 - &amp;quot; NQC/HAB Quality Awards&amp;quot;&quot;/&gt;&lt;property id=&quot;20307&quot; value=&quot;697&quot;/&gt;&lt;/object&gt;&lt;object type=&quot;3&quot; unique_id=&quot;23168&quot;&gt;&lt;property id=&quot;20148&quot; value=&quot;5&quot;/&gt;&lt;property id=&quot;20300&quot; value=&quot;Slide 23 - &amp;quot;Quality Improvement Publications&amp;quot;&quot;/&gt;&lt;property id=&quot;20307&quot; value=&quot;698&quot;/&gt;&lt;/object&gt;&lt;object type=&quot;3&quot; unique_id=&quot;23169&quot;&gt;&lt;property id=&quot;20148&quot; value=&quot;5&quot;/&gt;&lt;property id=&quot;20300&quot; value=&quot;Slide 24 - &amp;quot;Quality Improvement Publications&amp;quot;&quot;/&gt;&lt;property id=&quot;20307&quot; value=&quot;699&quot;/&gt;&lt;/object&gt;&lt;object type=&quot;3&quot; unique_id=&quot;23170&quot;&gt;&lt;property id=&quot;20148&quot; value=&quot;5&quot;/&gt;&lt;property id=&quot;20300&quot; value=&quot;Slide 25 - &amp;quot;Quality Improvement Publications&amp;quot;&quot;/&gt;&lt;property id=&quot;20307&quot; value=&quot;700&quot;/&gt;&lt;/object&gt;&lt;object type=&quot;3&quot; unique_id=&quot;23171&quot;&gt;&lt;property id=&quot;20148&quot; value=&quot;5&quot;/&gt;&lt;property id=&quot;20300&quot; value=&quot;Slide 26 - &amp;quot;Quality Improvement Publications&amp;quot;&quot;/&gt;&lt;property id=&quot;20307&quot; value=&quot;701&quot;/&gt;&lt;/object&gt;&lt;object type=&quot;3&quot; unique_id=&quot;23172&quot;&gt;&lt;property id=&quot;20148&quot; value=&quot;5&quot;/&gt;&lt;property id=&quot;20300&quot; value=&quot;Slide 27 - &amp;quot;Quality Improvement Publications&amp;quot;&quot;/&gt;&lt;property id=&quot;20307&quot; value=&quot;702&quot;/&gt;&lt;/object&gt;&lt;object type=&quot;3&quot; unique_id=&quot;23173&quot;&gt;&lt;property id=&quot;20148&quot; value=&quot;5&quot;/&gt;&lt;property id=&quot;20300&quot; value=&quot;Slide 28 - &amp;quot;Quality Improvement Publications&amp;quot;&quot;/&gt;&lt;property id=&quot;20307&quot; value=&quot;703&quot;/&gt;&lt;/object&gt;&lt;object type=&quot;3&quot; unique_id=&quot;23174&quot;&gt;&lt;property id=&quot;20148&quot; value=&quot;5&quot;/&gt;&lt;property id=&quot;20300&quot; value=&quot;Slide 29 - &amp;quot;Group Exercise: The Resource Game&amp;quot;&quot;/&gt;&lt;property id=&quot;20307&quot; value=&quot;704&quot;/&gt;&lt;/object&gt;&lt;object type=&quot;3&quot; unique_id=&quot;23175&quot;&gt;&lt;property id=&quot;20148&quot; value=&quot;5&quot;/&gt;&lt;property id=&quot;20300&quot; value=&quot;Slide 30 - &amp;quot;QI Learning Resources&amp;quot;&quot;/&gt;&lt;property id=&quot;20307&quot; value=&quot;705&quot;/&gt;&lt;/object&gt;&lt;object type=&quot;3&quot; unique_id=&quot;23176&quot;&gt;&lt;property id=&quot;20148&quot; value=&quot;5&quot;/&gt;&lt;property id=&quot;20300&quot; value=&quot;Slide 31 - &amp;quot;QI Teaching Resources&amp;quot;&quot;/&gt;&lt;property id=&quot;20307&quot; value=&quot;706&quot;/&gt;&lt;/object&gt;&lt;object type=&quot;3&quot; unique_id=&quot;23177&quot;&gt;&lt;property id=&quot;20148&quot; value=&quot;5&quot;/&gt;&lt;property id=&quot;20300&quot; value=&quot;Slide 32 - &amp;quot;Consumer Involvement Training Materials&amp;quot;&quot;/&gt;&lt;property id=&quot;20307&quot; value=&quot;707&quot;/&gt;&lt;/object&gt;&lt;object type=&quot;3&quot; unique_id=&quot;23178&quot;&gt;&lt;property id=&quot;20148&quot; value=&quot;5&quot;/&gt;&lt;property id=&quot;20300&quot; value=&quot;Slide 33 - &amp;quot;Last words from a grantee…&amp;quot;&quot;/&gt;&lt;property id=&quot;20307&quot; value=&quot;708&quot;/&gt;&lt;/object&gt;&lt;object type=&quot;3&quot; unique_id=&quot;23179&quot;&gt;&lt;property id=&quot;20148&quot; value=&quot;5&quot;/&gt;&lt;property id=&quot;20300&quot; value=&quot;Slide 34 - &amp;quot;And Break!&amp;quot;&quot;/&gt;&lt;property id=&quot;20307&quot; value=&quot;710&quot;/&gt;&lt;/object&gt;&lt;object type=&quot;3&quot; unique_id=&quot;23201&quot;&gt;&lt;property id=&quot;20148&quot; value=&quot;5&quot;/&gt;&lt;property id=&quot;20300&quot; value=&quot;Slide 67&quot;/&gt;&lt;property id=&quot;20307&quot; value=&quot;733&quot;/&gt;&lt;/object&gt;&lt;object type=&quot;3&quot; unique_id=&quot;23202&quot;&gt;&lt;property id=&quot;20148&quot; value=&quot;5&quot;/&gt;&lt;property id=&quot;20300&quot; value=&quot;Slide 68 - &amp;quot;Framework for Coaching Quality Improvement&amp;quot;&quot;/&gt;&lt;property id=&quot;20307&quot; value=&quot;734&quot;/&gt;&lt;/object&gt;&lt;object type=&quot;3&quot; unique_id=&quot;23203&quot;&gt;&lt;property id=&quot;20148&quot; value=&quot;5&quot;/&gt;&lt;property id=&quot;20300&quot; value=&quot;Slide 69 - &amp;quot;Quality Improvement Catalyst&amp;quot;&quot;/&gt;&lt;property id=&quot;20307&quot; value=&quot;735&quot;/&gt;&lt;/object&gt;&lt;object type=&quot;3&quot; unique_id=&quot;23204&quot;&gt;&lt;property id=&quot;20148&quot; value=&quot;5&quot;/&gt;&lt;property id=&quot;20300&quot; value=&quot;Slide 70 - &amp;quot;Agenda&amp;quot;&quot;/&gt;&lt;property id=&quot;20307&quot; value=&quot;736&quot;/&gt;&lt;/object&gt;&lt;object type=&quot;3&quot; unique_id=&quot;23205&quot;&gt;&lt;property id=&quot;20148&quot; value=&quot;5&quot;/&gt;&lt;property id=&quot;20300&quot; value=&quot;Slide 71&quot;/&gt;&lt;property id=&quot;20307&quot; value=&quot;737&quot;/&gt;&lt;/object&gt;&lt;object type=&quot;3&quot; unique_id=&quot;23206&quot;&gt;&lt;property id=&quot;20148&quot; value=&quot;5&quot;/&gt;&lt;property id=&quot;20300&quot; value=&quot;Slide 72&quot;/&gt;&lt;property id=&quot;20307&quot; value=&quot;738&quot;/&gt;&lt;/object&gt;&lt;object type=&quot;3&quot; unique_id=&quot;23207&quot;&gt;&lt;property id=&quot;20148&quot; value=&quot;5&quot;/&gt;&lt;property id=&quot;20300&quot; value=&quot;Slide 73 - &amp;quot;What are Study Groups?&amp;quot;&quot;/&gt;&lt;property id=&quot;20307&quot; value=&quot;739&quot;/&gt;&lt;/object&gt;&lt;object type=&quot;3&quot; unique_id=&quot;23208&quot;&gt;&lt;property id=&quot;20148&quot; value=&quot;5&quot;/&gt;&lt;property id=&quot;20300&quot; value=&quot;Slide 74 - &amp;quot;My Responsibility as a Study Group Member&amp;quot;&quot;/&gt;&lt;property id=&quot;20307&quot; value=&quot;740&quot;/&gt;&lt;/object&gt;&lt;object type=&quot;3&quot; unique_id=&quot;23209&quot;&gt;&lt;property id=&quot;20148&quot; value=&quot;5&quot;/&gt;&lt;property id=&quot;20300&quot; value=&quot;Slide 75 - &amp;quot;But Most Importantly…&amp;quot;&quot;/&gt;&lt;property id=&quot;20307&quot; value=&quot;741&quot;/&gt;&lt;/object&gt;&lt;object type=&quot;3&quot; unique_id=&quot;23210&quot;&gt;&lt;property id=&quot;20148&quot; value=&quot;5&quot;/&gt;&lt;property id=&quot;20300&quot; value=&quot;Slide 76 - &amp;quot;For Highest Chance of Success&amp;amp;#x09;&amp;quot;&quot;/&gt;&lt;property id=&quot;20307&quot; value=&quot;742&quot;/&gt;&lt;/object&gt;&lt;object type=&quot;3&quot; unique_id=&quot;23211&quot;&gt;&lt;property id=&quot;20148&quot; value=&quot;5&quot;/&gt;&lt;property id=&quot;20300&quot; value=&quot;Slide 77 - &amp;quot;Study Group Exercise - Part I&amp;quot;&quot;/&gt;&lt;property id=&quot;20307&quot; value=&quot;743&quot;/&gt;&lt;/object&gt;&lt;object type=&quot;3&quot; unique_id=&quot;23212&quot;&gt;&lt;property id=&quot;20148&quot; value=&quot;5&quot;/&gt;&lt;property id=&quot;20300&quot; value=&quot;Slide 78 - &amp;quot;Study Group Exercise - Part II&amp;quot;&quot;/&gt;&lt;property id=&quot;20307&quot; value=&quot;744&quot;/&gt;&lt;/object&gt;&lt;object type=&quot;3&quot; unique_id=&quot;23213&quot;&gt;&lt;property id=&quot;20148&quot; value=&quot;5&quot;/&gt;&lt;property id=&quot;20300&quot; value=&quot;Slide 79 - &amp;quot;No Worries – More time for your Study Group…&amp;#x0D;&amp;#x0A;&amp;#x0D;&amp;#x0A;Module 24 – Day 3&amp;quot;&quot;/&gt;&lt;property id=&quot;20307&quot; value=&quot;745&quot;/&gt;&lt;/object&gt;&lt;object type=&quot;3&quot; unique_id=&quot;23214&quot;&gt;&lt;property id=&quot;20148&quot; value=&quot;5&quot;/&gt;&lt;property id=&quot;20300&quot; value=&quot;Slide 80 - &amp;quot;Debriefing&amp;quot;&quot;/&gt;&lt;property id=&quot;20307&quot; value=&quot;746&quot;/&gt;&lt;/object&gt;&lt;object type=&quot;3&quot; unique_id=&quot;23215&quot;&gt;&lt;property id=&quot;20148&quot; value=&quot;5&quot;/&gt;&lt;property id=&quot;20300&quot; value=&quot;Slide 81 - &amp;quot;Lunch&amp;quot;&quot;/&gt;&lt;property id=&quot;20307&quot; value=&quot;748&quot;/&gt;&lt;/object&gt;&lt;object type=&quot;3&quot; unique_id=&quot;23216&quot;&gt;&lt;property id=&quot;20148&quot; value=&quot;5&quot;/&gt;&lt;property id=&quot;20300&quot; value=&quot;Slide 82&quot;/&gt;&lt;property id=&quot;20307&quot; value=&quot;749&quot;/&gt;&lt;/object&gt;&lt;object type=&quot;3&quot; unique_id=&quot;23217&quot;&gt;&lt;property id=&quot;20148&quot; value=&quot;5&quot;/&gt;&lt;property id=&quot;20300&quot; value=&quot;Slide 83 - &amp;quot;Learning Objectives: You will learn about…&amp;quot;&quot;/&gt;&lt;property id=&quot;20307&quot; value=&quot;750&quot;/&gt;&lt;/object&gt;&lt;object type=&quot;3&quot; unique_id=&quot;23218&quot;&gt;&lt;property id=&quot;20148&quot; value=&quot;5&quot;/&gt;&lt;property id=&quot;20300&quot; value=&quot;Slide 84 - &amp;quot;Framework for Coaching Quality Improvement&amp;quot;&quot;/&gt;&lt;property id=&quot;20307&quot; value=&quot;751&quot;/&gt;&lt;/object&gt;&lt;object type=&quot;3&quot; unique_id=&quot;23219&quot;&gt;&lt;property id=&quot;20148&quot; value=&quot;5&quot;/&gt;&lt;property id=&quot;20300&quot; value=&quot;Slide 85 - &amp;quot;Objective Assessor&amp;quot;&quot;/&gt;&lt;property id=&quot;20307&quot; value=&quot;752&quot;/&gt;&lt;/object&gt;&lt;object type=&quot;3&quot; unique_id=&quot;23220&quot;&gt;&lt;property id=&quot;20148&quot; value=&quot;5&quot;/&gt;&lt;property id=&quot;20300&quot; value=&quot;Slide 86 - &amp;quot;Quality Program Assessment Tools&amp;quot;&quot;/&gt;&lt;property id=&quot;20307&quot; value=&quot;753&quot;/&gt;&lt;/object&gt;&lt;object type=&quot;3&quot; unique_id=&quot;23221&quot;&gt;&lt;property id=&quot;20148&quot; value=&quot;5&quot;/&gt;&lt;property id=&quot;20300&quot; value=&quot;Slide 87 - &amp;quot;Quality Program Assessment Tool&amp;quot;&quot;/&gt;&lt;property id=&quot;20307&quot; value=&quot;754&quot;/&gt;&lt;/object&gt;&lt;object type=&quot;3&quot; unique_id=&quot;23222&quot;&gt;&lt;property id=&quot;20148&quot; value=&quot;5&quot;/&gt;&lt;property id=&quot;20300&quot; value=&quot;Slide 88 - &amp;quot;Practice&amp;quot;&quot;/&gt;&lt;property id=&quot;20307&quot; value=&quot;755&quot;/&gt;&lt;/object&gt;&lt;object type=&quot;3&quot; unique_id=&quot;23223&quot;&gt;&lt;property id=&quot;20148&quot; value=&quot;5&quot;/&gt;&lt;property id=&quot;20300&quot; value=&quot;Slide 89 - &amp;quot;Video: Organizational Assessment&amp;quot;&quot;/&gt;&lt;property id=&quot;20307&quot; value=&quot;756&quot;/&gt;&lt;/object&gt;&lt;object type=&quot;3&quot; unique_id=&quot;23224&quot;&gt;&lt;property id=&quot;20148&quot; value=&quot;5&quot;/&gt;&lt;property id=&quot;20300&quot; value=&quot;Slide 90 - &amp;quot;Goals of Coaching an Organizational Assessment&amp;quot;&quot;/&gt;&lt;property id=&quot;20307&quot; value=&quot;757&quot;/&gt;&lt;/object&gt;&lt;object type=&quot;3&quot; unique_id=&quot;23225&quot;&gt;&lt;property id=&quot;20148&quot; value=&quot;5&quot;/&gt;&lt;property id=&quot;20300&quot; value=&quot;Slide 91 - &amp;quot;Prior to Organizational Assessment&amp;quot;&quot;/&gt;&lt;property id=&quot;20307&quot; value=&quot;758&quot;/&gt;&lt;/object&gt;&lt;object type=&quot;3&quot; unique_id=&quot;23226&quot;&gt;&lt;property id=&quot;20148&quot; value=&quot;5&quot;/&gt;&lt;property id=&quot;20300&quot; value=&quot;Slide 92 - &amp;quot;Day of Organizational Assessment&amp;quot;&quot;/&gt;&lt;property id=&quot;20307&quot; value=&quot;759&quot;/&gt;&lt;/object&gt;&lt;object type=&quot;3&quot; unique_id=&quot;23227&quot;&gt;&lt;property id=&quot;20148&quot; value=&quot;5&quot;/&gt;&lt;property id=&quot;20300&quot; value=&quot;Slide 93 - &amp;quot;After the Organizational Assessment&amp;quot;&quot;/&gt;&lt;property id=&quot;20307&quot; value=&quot;760&quot;/&gt;&lt;/object&gt;&lt;object type=&quot;3&quot; unique_id=&quot;23228&quot;&gt;&lt;property id=&quot;20148&quot; value=&quot;5&quot;/&gt;&lt;property id=&quot;20300&quot; value=&quot;Slide 94 - &amp;quot;Coping with Group Dynamics&amp;quot;&quot;/&gt;&lt;property id=&quot;20307&quot; value=&quot;761&quot;/&gt;&lt;/object&gt;&lt;object type=&quot;3&quot; unique_id=&quot;23229&quot;&gt;&lt;property id=&quot;20148&quot; value=&quot;5&quot;/&gt;&lt;property id=&quot;20300&quot; value=&quot;Slide 95 - &amp;quot;OA Controversy: Shoot for 5’s or Slide by with 3’s?&amp;quot;&quot;/&gt;&lt;property id=&quot;20307&quot; value=&quot;762&quot;/&gt;&lt;/object&gt;&lt;object type=&quot;3&quot; unique_id=&quot;23230&quot;&gt;&lt;property id=&quot;20148&quot; value=&quot;5&quot;/&gt;&lt;property id=&quot;20300&quot; value=&quot;Slide 96 - &amp;quot;Anonymous Poll&amp;quot;&quot;/&gt;&lt;property id=&quot;20307&quot; value=&quot;763&quot;/&gt;&lt;/object&gt;&lt;object type=&quot;3&quot; unique_id=&quot;23231&quot;&gt;&lt;property id=&quot;20148&quot; value=&quot;5&quot;/&gt;&lt;property id=&quot;20300&quot; value=&quot;Slide 97 - &amp;quot;Your Turn to Star…..&amp;quot;&quot;/&gt;&lt;property id=&quot;20307&quot; value=&quot;764&quot;/&gt;&lt;/object&gt;&lt;object type=&quot;3&quot; unique_id=&quot;23232&quot;&gt;&lt;property id=&quot;20148&quot; value=&quot;5&quot;/&gt;&lt;property id=&quot;20300&quot; value=&quot;Slide 98 - &amp;quot;Debrief&amp;quot;&quot;/&gt;&lt;property id=&quot;20307&quot; value=&quot;765&quot;/&gt;&lt;/object&gt;&lt;object type=&quot;3&quot; unique_id=&quot;23233&quot;&gt;&lt;property id=&quot;20148&quot; value=&quot;5&quot;/&gt;&lt;property id=&quot;20300&quot; value=&quot;Slide 99 - &amp;quot;Finally: Planning Your Next OA&amp;quot;&quot;/&gt;&lt;property id=&quot;20307&quot; value=&quot;766&quot;/&gt;&lt;/object&gt;&lt;object type=&quot;3&quot; unique_id=&quot;23234&quot;&gt;&lt;property id=&quot;20148&quot; value=&quot;5&quot;/&gt;&lt;property id=&quot;20300&quot; value=&quot;Slide 100 - &amp;quot;Resources&amp;quot;&quot;/&gt;&lt;property id=&quot;20307&quot; value=&quot;767&quot;/&gt;&lt;/object&gt;&lt;object type=&quot;3&quot; unique_id=&quot;23235&quot;&gt;&lt;property id=&quot;20148&quot; value=&quot;5&quot;/&gt;&lt;property id=&quot;20300&quot; value=&quot;Slide 101 - &amp;quot;Breaktime&amp;quot;&quot;/&gt;&lt;property id=&quot;20307&quot; value=&quot;769&quot;/&gt;&lt;/object&gt;&lt;object type=&quot;3&quot; unique_id=&quot;23236&quot;&gt;&lt;property id=&quot;20148&quot; value=&quot;5&quot;/&gt;&lt;property id=&quot;20300&quot; value=&quot;Slide 102&quot;/&gt;&lt;property id=&quot;20307&quot; value=&quot;770&quot;/&gt;&lt;/object&gt;&lt;object type=&quot;3&quot; unique_id=&quot;23237&quot;&gt;&lt;property id=&quot;20148&quot; value=&quot;5&quot;/&gt;&lt;property id=&quot;20300&quot; value=&quot;Slide 103 - &amp;quot;Learning Objectives: This Session will…&amp;quot;&quot;/&gt;&lt;property id=&quot;20307&quot; value=&quot;771&quot;/&gt;&lt;/object&gt;&lt;object type=&quot;3&quot; unique_id=&quot;23238&quot;&gt;&lt;property id=&quot;20148&quot; value=&quot;5&quot;/&gt;&lt;property id=&quot;20300&quot; value=&quot;Slide 104 - &amp;quot;What is Open Space?&amp;quot;&quot;/&gt;&lt;property id=&quot;20307&quot; value=&quot;772&quot;/&gt;&lt;/object&gt;&lt;object type=&quot;3&quot; unique_id=&quot;23239&quot;&gt;&lt;property id=&quot;20148&quot; value=&quot;5&quot;/&gt;&lt;property id=&quot;20300&quot; value=&quot;Slide 105 - &amp;quot;The 4 Principles of Open Space&amp;quot;&quot;/&gt;&lt;property id=&quot;20307&quot; value=&quot;773&quot;/&gt;&lt;/object&gt;&lt;object type=&quot;3&quot; unique_id=&quot;23240&quot;&gt;&lt;property id=&quot;20148&quot; value=&quot;5&quot;/&gt;&lt;property id=&quot;20300&quot; value=&quot;Slide 106 - &amp;quot;Developing the Agenda&amp;quot;&quot;/&gt;&lt;property id=&quot;20307&quot; value=&quot;774&quot;/&gt;&lt;/object&gt;&lt;object type=&quot;3&quot; unique_id=&quot;23241&quot;&gt;&lt;property id=&quot;20148&quot; value=&quot;5&quot;/&gt;&lt;property id=&quot;20300&quot; value=&quot;Slide 107 - &amp;quot;The Theme for Today’s Open Space&amp;quot;&quot;/&gt;&lt;property id=&quot;20307&quot; value=&quot;775&quot;/&gt;&lt;/object&gt;&lt;object type=&quot;3&quot; unique_id=&quot;23242&quot;&gt;&lt;property id=&quot;20148&quot; value=&quot;5&quot;/&gt;&lt;property id=&quot;20300&quot; value=&quot;Slide 108&quot;/&gt;&lt;property id=&quot;20307&quot; value=&quot;777&quot;/&gt;&lt;/object&gt;&lt;object type=&quot;3&quot; unique_id=&quot;23243&quot;&gt;&lt;property id=&quot;20148&quot; value=&quot;5&quot;/&gt;&lt;property id=&quot;20300&quot; value=&quot;Slide 109 - &amp;quot;Coaching Functions: Presenters’ Choice…&amp;quot;&quot;/&gt;&lt;property id=&quot;20307&quot; value=&quot;778&quot;/&gt;&lt;/object&gt;&lt;object type=&quot;3&quot; unique_id=&quot;23244&quot;&gt;&lt;property id=&quot;20148&quot; value=&quot;5&quot;/&gt;&lt;property id=&quot;20300&quot; value=&quot;Slide 110 - &amp;quot;Learning Objectives:  This session will…&amp;quot;&quot;/&gt;&lt;property id=&quot;20307&quot; value=&quot;779&quot;/&gt;&lt;/object&gt;&lt;object type=&quot;3&quot; unique_id=&quot;23245&quot;&gt;&lt;property id=&quot;20148&quot; value=&quot;5&quot;/&gt;&lt;property id=&quot;20300&quot; value=&quot;Slide 111 - &amp;quot;Introductions – Coaching Experiences&amp;quot;&quot;/&gt;&lt;property id=&quot;20307&quot; value=&quot;780&quot;/&gt;&lt;/object&gt;&lt;object type=&quot;3&quot; unique_id=&quot;23246&quot;&gt;&lt;property id=&quot;20148&quot; value=&quot;5&quot;/&gt;&lt;property id=&quot;20300&quot; value=&quot;Slide 112 - &amp;quot;Potential Presentation Topics&amp;quot;&quot;/&gt;&lt;property id=&quot;20307&quot; value=&quot;781&quot;/&gt;&lt;/object&gt;&lt;object type=&quot;3&quot; unique_id=&quot;23247&quot;&gt;&lt;property id=&quot;20148&quot; value=&quot;5&quot;/&gt;&lt;property id=&quot;20300&quot; value=&quot;Slide 113 - &amp;quot;On Failure…&amp;quot;&quot;/&gt;&lt;property id=&quot;20307&quot; value=&quot;782&quot;/&gt;&lt;/object&gt;&lt;object type=&quot;3&quot; unique_id=&quot;23248&quot;&gt;&lt;property id=&quot;20148&quot; value=&quot;5&quot;/&gt;&lt;property id=&quot;20300&quot; value=&quot;Slide 114&quot;/&gt;&lt;property id=&quot;20307&quot; value=&quot;784&quot;/&gt;&lt;/object&gt;&lt;object type=&quot;3&quot; unique_id=&quot;23249&quot;&gt;&lt;property id=&quot;20148&quot; value=&quot;5&quot;/&gt;&lt;property id=&quot;20300&quot; value=&quot;Slide 115 - &amp;quot;Framework for Coaching Quality Improvement&amp;quot;&quot;/&gt;&lt;property id=&quot;20307&quot; value=&quot;785&quot;/&gt;&lt;/object&gt;&lt;object type=&quot;3&quot; unique_id=&quot;23250&quot;&gt;&lt;property id=&quot;20148&quot; value=&quot;5&quot;/&gt;&lt;property id=&quot;20300&quot; value=&quot;Slide 116 - &amp;quot;Objective Assessor&amp;quot;&quot;/&gt;&lt;property id=&quot;20307&quot; value=&quot;786&quot;/&gt;&lt;/object&gt;&lt;object type=&quot;3&quot; unique_id=&quot;23251&quot;&gt;&lt;property id=&quot;20148&quot; value=&quot;5&quot;/&gt;&lt;property id=&quot;20300&quot; value=&quot;Slide 117 - &amp;quot;Highlights &amp;amp; Aha! Moments&amp;quot;&quot;/&gt;&lt;property id=&quot;20307&quot; value=&quot;787&quot;/&gt;&lt;/object&gt;&lt;object type=&quot;3&quot; unique_id=&quot;23252&quot;&gt;&lt;property id=&quot;20148&quot; value=&quot;5&quot;/&gt;&lt;property id=&quot;20300&quot; value=&quot;Slide 118 - &amp;quot;The way the course was delivered today was an effective way for me to learn.&amp;quot;&quot;/&gt;&lt;property id=&quot;20307&quot; value=&quot;788&quot;/&gt;&lt;/object&gt;&lt;object type=&quot;3&quot; unique_id=&quot;23253&quot;&gt;&lt;property id=&quot;20148&quot; value=&quot;5&quot;/&gt;&lt;property id=&quot;20300&quot; value=&quot;Slide 119 - &amp;quot;I had sufficient opportunity to participate today.&amp;quot;&quot;/&gt;&lt;property id=&quot;20307&quot; value=&quot;789&quot;/&gt;&lt;/object&gt;&lt;object type=&quot;3&quot; unique_id=&quot;23254&quot;&gt;&lt;property id=&quot;20148&quot; value=&quot;5&quot;/&gt;&lt;property id=&quot;20300&quot; value=&quot;Slide 120 - &amp;quot;Materials were useful during the day.&amp;quot;&quot;/&gt;&lt;property id=&quot;20307&quot; value=&quot;790&quot;/&gt;&lt;/object&gt;&lt;object type=&quot;3&quot; unique_id=&quot;23255&quot;&gt;&lt;property id=&quot;20148&quot; value=&quot;5&quot;/&gt;&lt;property id=&quot;20300&quot; value=&quot;Slide 121 - &amp;quot;The facilities, equipment, etc. were favorable to learning.&amp;quot;&quot;/&gt;&lt;property id=&quot;20307&quot; value=&quot;791&quot;/&gt;&lt;/object&gt;&lt;object type=&quot;3&quot; unique_id=&quot;23256&quot;&gt;&lt;property id=&quot;20148&quot; value=&quot;5&quot;/&gt;&lt;property id=&quot;20300&quot; value=&quot;Slide 122 - &amp;quot;The agenda and content for today was logically organized.&amp;quot;&quot;/&gt;&lt;property id=&quot;20307&quot; value=&quot;792&quot;/&gt;&lt;/object&gt;&lt;object type=&quot;3&quot; unique_id=&quot;23257&quot;&gt;&lt;property id=&quot;20148&quot; value=&quot;5&quot;/&gt;&lt;property id=&quot;20300&quot; value=&quot;Slide 123 - &amp;quot;Overall, I was satisfied with the session facilitator(s).&amp;quot;&quot;/&gt;&lt;property id=&quot;20307&quot; value=&quot;793&quot;/&gt;&lt;/object&gt;&lt;object type=&quot;3&quot; unique_id=&quot;23258&quot;&gt;&lt;property id=&quot;20148&quot; value=&quot;5&quot;/&gt;&lt;property id=&quot;20300&quot; value=&quot;Slide 124 - &amp;quot;I will refer to or use the materials going forward.&amp;quot;&quot;/&gt;&lt;property id=&quot;20307&quot; value=&quot;794&quot;/&gt;&lt;/object&gt;&lt;object type=&quot;3&quot; unique_id=&quot;23259&quot;&gt;&lt;property id=&quot;20148&quot; value=&quot;5&quot;/&gt;&lt;property id=&quot;20300&quot; value=&quot;Slide 125 - &amp;quot;My knowledge and/or skills increased as a result of today.&amp;quot;&quot;/&gt;&lt;property id=&quot;20307&quot; value=&quot;795&quot;/&gt;&lt;/object&gt;&lt;object type=&quot;3&quot; unique_id=&quot;23260&quot;&gt;&lt;property id=&quot;20148&quot; value=&quot;5&quot;/&gt;&lt;property id=&quot;20300&quot; value=&quot;Slide 126 - &amp;quot;The workshop had the right balance of lectures and interactive activities.&amp;quot;&quot;/&gt;&lt;property id=&quot;20307&quot; value=&quot;796&quot;/&gt;&lt;/object&gt;&lt;object type=&quot;3&quot; unique_id=&quot;23261&quot;&gt;&lt;property id=&quot;20148&quot; value=&quot;5&quot;/&gt;&lt;property id=&quot;20300&quot; value=&quot;Slide 127 - &amp;quot;Overall, I was satisfied with today.&amp;quot;&quot;/&gt;&lt;property id=&quot;20307&quot; value=&quot;797&quot;/&gt;&lt;/object&gt;&lt;object type=&quot;3&quot; unique_id=&quot;23262&quot;&gt;&lt;property id=&quot;20148&quot; value=&quot;5&quot;/&gt;&lt;property id=&quot;20300&quot; value=&quot;Slide 128 - &amp;quot;How ready are you to coach an organization to improve its quality program?&amp;quot;&quot;/&gt;&lt;property id=&quot;20307&quot; value=&quot;798&quot;/&gt;&lt;/object&gt;&lt;object type=&quot;3&quot; unique_id=&quot;23263&quot;&gt;&lt;property id=&quot;20148&quot; value=&quot;5&quot;/&gt;&lt;property id=&quot;20300&quot; value=&quot;Slide 129 - &amp;quot;How complete is your knowledge of coaching roles and functions?&amp;quot;&quot;/&gt;&lt;property id=&quot;20307&quot; value=&quot;799&quot;/&gt;&lt;/object&gt;&lt;object type=&quot;3&quot; unique_id=&quot;23264&quot;&gt;&lt;property id=&quot;20148&quot; value=&quot;5&quot;/&gt;&lt;property id=&quot;20300&quot; value=&quot;Slide 130 - &amp;quot;Additional Comments about Today&amp;quot;&quot;/&gt;&lt;property id=&quot;20307&quot; value=&quot;800&quot;/&gt;&lt;/object&gt;&lt;object type=&quot;3&quot; unique_id=&quot;23265&quot;&gt;&lt;property id=&quot;20148&quot; value=&quot;5&quot;/&gt;&lt;property id=&quot;20300&quot; value=&quot;Slide 131 - &amp;quot;Thank You :-)&amp;quot;&quot;/&gt;&lt;property id=&quot;20307&quot; value=&quot;801&quot;/&gt;&lt;/object&gt;&lt;object type=&quot;3&quot; unique_id=&quot;23266&quot;&gt;&lt;property id=&quot;20148&quot; value=&quot;5&quot;/&gt;&lt;property id=&quot;20300&quot; value=&quot;Slide 132 - &amp;quot;National Quality Center (NQC)&amp;quot;&quot;/&gt;&lt;property id=&quot;20307&quot; value=&quot;783&quot;/&gt;&lt;/object&gt;&lt;object type=&quot;3&quot; unique_id=&quot;28810&quot;&gt;&lt;property id=&quot;20148&quot; value=&quot;5&quot;/&gt;&lt;property id=&quot;20300&quot; value=&quot;Slide 35&quot;/&gt;&lt;property id=&quot;20307&quot; value=&quot;802&quot;/&gt;&lt;/object&gt;&lt;object type=&quot;3&quot; unique_id=&quot;28811&quot;&gt;&lt;property id=&quot;20148&quot; value=&quot;5&quot;/&gt;&lt;property id=&quot;20300&quot; value=&quot;Slide 36 - &amp;quot;Learning Objectives: You will learn about…&amp;quot;&quot;/&gt;&lt;property id=&quot;20307&quot; value=&quot;803&quot;/&gt;&lt;/object&gt;&lt;object type=&quot;3&quot; unique_id=&quot;28812&quot;&gt;&lt;property id=&quot;20148&quot; value=&quot;5&quot;/&gt;&lt;property id=&quot;20300&quot; value=&quot;Slide 37 - &amp;quot;Framework for Coaching Quality Improvement&amp;quot;&quot;/&gt;&lt;property id=&quot;20307&quot; value=&quot;804&quot;/&gt;&lt;/object&gt;&lt;object type=&quot;3&quot; unique_id=&quot;28813&quot;&gt;&lt;property id=&quot;20148&quot; value=&quot;5&quot;/&gt;&lt;property id=&quot;20300&quot; value=&quot;Slide 38 - &amp;quot;Capacity Builder&amp;quot;&quot;/&gt;&lt;property id=&quot;20307&quot; value=&quot;805&quot;/&gt;&lt;/object&gt;&lt;object type=&quot;3&quot; unique_id=&quot;28814&quot;&gt;&lt;property id=&quot;20148&quot; value=&quot;5&quot;/&gt;&lt;property id=&quot;20300&quot; value=&quot;Slide 39 - &amp;quot;We Teach as if Learning Were Like Filling up an Empty Pot….&amp;quot;&quot;/&gt;&lt;property id=&quot;20307&quot; value=&quot;806&quot;/&gt;&lt;/object&gt;&lt;object type=&quot;3&quot; unique_id=&quot;28815&quot;&gt;&lt;property id=&quot;20148&quot; value=&quot;5&quot;/&gt;&lt;property id=&quot;20300&quot; value=&quot;Slide 40 - &amp;quot;…When Actually, It Is a Very Complex and Active Filtering Process&amp;quot;&quot;/&gt;&lt;property id=&quot;20307&quot; value=&quot;807&quot;/&gt;&lt;/object&gt;&lt;object type=&quot;3&quot; unique_id=&quot;28816&quot;&gt;&lt;property id=&quot;20148&quot; value=&quot;5&quot;/&gt;&lt;property id=&quot;20300&quot; value=&quot;Slide 41&quot;/&gt;&lt;property id=&quot;20307&quot; value=&quot;808&quot;/&gt;&lt;/object&gt;&lt;object type=&quot;3&quot; unique_id=&quot;28817&quot;&gt;&lt;property id=&quot;20148&quot; value=&quot;5&quot;/&gt;&lt;property id=&quot;20300&quot; value=&quot;Slide 42 - &amp;quot;Learning in Adulthood: a comprehensive guide&amp;#x0D;&amp;#x0A;S.B. Merriam, R.S.Cafferella, L.M.Baumgartner (2007)&amp;quot;&quot;/&gt;&lt;property id=&quot;20307&quot; value=&quot;809&quot;/&gt;&lt;/object&gt;&lt;object type=&quot;3&quot; unique_id=&quot;28818&quot;&gt;&lt;property id=&quot;20148&quot; value=&quot;5&quot;/&gt;&lt;property id=&quot;20300&quot; value=&quot;Slide 43 - &amp;quot;Learning in Adulthood: a comprehensive guide&amp;#x0D;&amp;#x0A;S.B. Merriam, R.S.Cafferella, L.M.Baumgartner (2007)&amp;quot;&quot;/&gt;&lt;property id=&quot;20307&quot; value=&quot;810&quot;/&gt;&lt;/object&gt;&lt;object type=&quot;3&quot; unique_id=&quot;28819&quot;&gt;&lt;property id=&quot;20148&quot; value=&quot;5&quot;/&gt;&lt;property id=&quot;20300&quot; value=&quot;Slide 44 - &amp;quot;Adult Learning: Philosophical Underpinnings &amp;#x0D;&amp;#x0A;Elias, J. L., &amp;amp; Merriam, S. B. (1995; 2004) &amp;quot;&quot;/&gt;&lt;property id=&quot;20307&quot; value=&quot;811&quot;/&gt;&lt;/object&gt;&lt;object type=&quot;3&quot; unique_id=&quot;28820&quot;&gt;&lt;property id=&quot;20148&quot; value=&quot;5&quot;/&gt;&lt;property id=&quot;20300&quot; value=&quot;Slide 45 - &amp;quot;Large Group Discussion: &amp;quot;&quot;/&gt;&lt;property id=&quot;20307&quot; value=&quot;812&quot;/&gt;&lt;/object&gt;&lt;object type=&quot;3&quot; unique_id=&quot;28821&quot;&gt;&lt;property id=&quot;20148&quot; value=&quot;5&quot;/&gt;&lt;property id=&quot;20300&quot; value=&quot;Slide 46 - &amp;quot;Theory of Reasoned Action - QI&amp;quot;&quot;/&gt;&lt;property id=&quot;20307&quot; value=&quot;813&quot;/&gt;&lt;/object&gt;&lt;object type=&quot;3&quot; unique_id=&quot;28822&quot;&gt;&lt;property id=&quot;20148&quot; value=&quot;5&quot;/&gt;&lt;property id=&quot;20300&quot; value=&quot;Slide 47 - &amp;quot;Theoretical Model: domains of learning &amp;#x0D;&amp;#x0A;J. Mezirow, (1990; 1991; 2000; 2009)  P. Cranton (1994, 1996) &amp;quot;&quot;/&gt;&lt;property id=&quot;20307&quot; value=&quot;814&quot;/&gt;&lt;/object&gt;&lt;object type=&quot;3&quot; unique_id=&quot;28823&quot;&gt;&lt;property id=&quot;20148&quot; value=&quot;5&quot;/&gt;&lt;property id=&quot;20300&quot; value=&quot;Slide 48 - &amp;quot;Table Exercise: &amp;#x0D;&amp;#x0A;What domains apply to Healthcare?  What domains apply to Improvement? &amp;#x0D;&amp;#x0A;Why should we care?&amp;quot;&quot;/&gt;&lt;property id=&quot;20307&quot; value=&quot;815&quot;/&gt;&lt;/object&gt;&lt;object type=&quot;3&quot; unique_id=&quot;28824&quot;&gt;&lt;property id=&quot;20148&quot; value=&quot;5&quot;/&gt;&lt;property id=&quot;20300&quot; value=&quot;Slide 49 - &amp;quot;Theory of Reasoned Action - QI&amp;quot;&quot;/&gt;&lt;property id=&quot;20307&quot; value=&quot;816&quot;/&gt;&lt;/object&gt;&lt;object type=&quot;3&quot; unique_id=&quot;28825&quot;&gt;&lt;property id=&quot;20148&quot; value=&quot;5&quot;/&gt;&lt;property id=&quot;20300&quot; value=&quot;Slide 50 - &amp;quot;Dimensions of an Educational Plan&amp;quot;&quot;/&gt;&lt;property id=&quot;20307&quot; value=&quot;817&quot;/&gt;&lt;/object&gt;&lt;object type=&quot;3&quot; unique_id=&quot;28826&quot;&gt;&lt;property id=&quot;20148&quot; value=&quot;5&quot;/&gt;&lt;property id=&quot;20300&quot; value=&quot;Slide 51 - &amp;quot;Identification of Target Audiences&amp;quot;&quot;/&gt;&lt;property id=&quot;20307&quot; value=&quot;818&quot;/&gt;&lt;/object&gt;&lt;object type=&quot;3&quot; unique_id=&quot;28827&quot;&gt;&lt;property id=&quot;20148&quot; value=&quot;5&quot;/&gt;&lt;property id=&quot;20300&quot; value=&quot;Slide 52 - &amp;quot;QI Needs Assessment&amp;quot;&quot;/&gt;&lt;property id=&quot;20307&quot; value=&quot;819&quot;/&gt;&lt;/object&gt;&lt;object type=&quot;3&quot; unique_id=&quot;28828&quot;&gt;&lt;property id=&quot;20148&quot; value=&quot;5&quot;/&gt;&lt;property id=&quot;20300&quot; value=&quot;Slide 53 - &amp;quot;Theory of Reasoned Action - QI&amp;quot;&quot;/&gt;&lt;property id=&quot;20307&quot; value=&quot;820&quot;/&gt;&lt;/object&gt;&lt;object type=&quot;3&quot; unique_id=&quot;28829&quot;&gt;&lt;property id=&quot;20148&quot; value=&quot;5&quot;/&gt;&lt;property id=&quot;20300&quot; value=&quot;Slide 54 - &amp;quot;What Do These Audiences Need to:&amp;#x0D;&amp;#x0A;Do, Understand, Commit To, or Overcome?&amp;quot;&quot;/&gt;&lt;property id=&quot;20307&quot; value=&quot;821&quot;/&gt;&lt;/object&gt;&lt;object type=&quot;3&quot; unique_id=&quot;28830&quot;&gt;&lt;property id=&quot;20148&quot; value=&quot;5&quot;/&gt;&lt;property id=&quot;20300&quot; value=&quot;Slide 55 - &amp;quot;Training Modalities&amp;quot;&quot;/&gt;&lt;property id=&quot;20307&quot; value=&quot;822&quot;/&gt;&lt;/object&gt;&lt;object type=&quot;3&quot; unique_id=&quot;28831&quot;&gt;&lt;property id=&quot;20148&quot; value=&quot;5&quot;/&gt;&lt;property id=&quot;20300&quot; value=&quot;Slide 56 - &amp;quot;Tip: Training Modalities&amp;quot;&quot;/&gt;&lt;property id=&quot;20307&quot; value=&quot;823&quot;/&gt;&lt;/object&gt;&lt;object type=&quot;3&quot; unique_id=&quot;28832&quot;&gt;&lt;property id=&quot;20148&quot; value=&quot;5&quot;/&gt;&lt;property id=&quot;20300&quot; value=&quot;Slide 57 - &amp;quot;Options for Capacity Development:&amp;#x0D;&amp;#x0A;It Ain’t Just Workshops……&amp;quot;&quot;/&gt;&lt;property id=&quot;20307&quot; value=&quot;824&quot;/&gt;&lt;/object&gt;&lt;object type=&quot;3&quot; unique_id=&quot;28833&quot;&gt;&lt;property id=&quot;20148&quot; value=&quot;5&quot;/&gt;&lt;property id=&quot;20300&quot; value=&quot;Slide 58 - &amp;quot;Options for Capacity Development:&amp;#x0D;&amp;#x0A;It Ain’t Just Workshops……&amp;quot;&quot;/&gt;&lt;property id=&quot;20307&quot; value=&quot;825&quot;/&gt;&lt;/object&gt;&lt;object type=&quot;3&quot; unique_id=&quot;28834&quot;&gt;&lt;property id=&quot;20148&quot; value=&quot;5&quot;/&gt;&lt;property id=&quot;20300&quot; value=&quot;Slide 59 - &amp;quot;&amp;#x0D;&amp;#x0A;Adult &amp;#x0D;&amp;#x0A;Learning &amp;#x0D;&amp;#x0A;Principles&amp;quot;&quot;/&gt;&lt;property id=&quot;20307&quot; value=&quot;826&quot;/&gt;&lt;/object&gt;&lt;object type=&quot;3&quot; unique_id=&quot;28835&quot;&gt;&lt;property id=&quot;20148&quot; value=&quot;5&quot;/&gt;&lt;property id=&quot;20300&quot; value=&quot;Slide 60 - &amp;quot;Implementation Plan&amp;quot;&quot;/&gt;&lt;property id=&quot;20307&quot; value=&quot;827&quot;/&gt;&lt;/object&gt;&lt;object type=&quot;3&quot; unique_id=&quot;28836&quot;&gt;&lt;property id=&quot;20148&quot; value=&quot;5&quot;/&gt;&lt;property id=&quot;20300&quot; value=&quot;Slide 61 - &amp;quot;Evaluation&amp;quot;&quot;/&gt;&lt;property id=&quot;20307&quot; value=&quot;828&quot;/&gt;&lt;/object&gt;&lt;object type=&quot;3&quot; unique_id=&quot;28837&quot;&gt;&lt;property id=&quot;20148&quot; value=&quot;5&quot;/&gt;&lt;property id=&quot;20300&quot; value=&quot;Slide 62 - &amp;quot;Individual Exercise: Developing an Educational Plan&amp;#x0D;&amp;#x0A;20 min&amp;quot;&quot;/&gt;&lt;property id=&quot;20307&quot; value=&quot;829&quot;/&gt;&lt;/object&gt;&lt;object type=&quot;3&quot; unique_id=&quot;28838&quot;&gt;&lt;property id=&quot;20148&quot; value=&quot;5&quot;/&gt;&lt;property id=&quot;20300&quot; value=&quot;Slide 63 - &amp;quot;Exercise: Coaching Educational Planning&amp;#x0D;&amp;#x0A;45 min&amp;quot;&quot;/&gt;&lt;property id=&quot;20307&quot; value=&quot;830&quot;/&gt;&lt;/object&gt;&lt;object type=&quot;3&quot; unique_id=&quot;28839&quot;&gt;&lt;property id=&quot;20148&quot; value=&quot;5&quot;/&gt;&lt;property id=&quot;20300&quot; value=&quot;Slide 64 - &amp;quot;Revisit the PIP&amp;quot;&quot;/&gt;&lt;property id=&quot;20307&quot; value=&quot;831&quot;/&gt;&lt;/object&gt;&lt;object type=&quot;3&quot; unique_id=&quot;28840&quot;&gt;&lt;property id=&quot;20148&quot; value=&quot;5&quot;/&gt;&lt;property id=&quot;20300&quot; value=&quot;Slide 65 - &amp;quot;Adult learning cannot be understood, facilitate, or researched by defining it exclusively in terms of behavior cha&quot;/&gt;&lt;property id=&quot;20307&quot; value=&quot;832&quot;/&gt;&lt;/object&gt;&lt;object type=&quot;3&quot; unique_id=&quot;28841&quot;&gt;&lt;property id=&quot;20148&quot; value=&quot;5&quot;/&gt;&lt;property id=&quot;20300&quot; value=&quot;Slide 66 - &amp;quot;National Quality Center (NQC)&amp;quot;&quot;/&gt;&lt;property id=&quot;20307&quot; value=&quot;833&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DELIMITERS" val="3.1"/>
</p:tagLst>
</file>

<file path=ppt/tags/tag25.xml><?xml version="1.0" encoding="utf-8"?>
<p:tagLst xmlns:a="http://schemas.openxmlformats.org/drawingml/2006/main" xmlns:r="http://schemas.openxmlformats.org/officeDocument/2006/relationships" xmlns:p="http://schemas.openxmlformats.org/presentationml/2006/main">
  <p:tag name="DELIMITERS" val="3.1"/>
</p:tagLst>
</file>

<file path=ppt/tags/tag26.xml><?xml version="1.0" encoding="utf-8"?>
<p:tagLst xmlns:a="http://schemas.openxmlformats.org/drawingml/2006/main" xmlns:r="http://schemas.openxmlformats.org/officeDocument/2006/relationships" xmlns:p="http://schemas.openxmlformats.org/presentationml/2006/main">
  <p:tag name="DELIMITERS" val="3.1"/>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8.xml><?xml version="1.0" encoding="utf-8"?>
<p:tagLst xmlns:a="http://schemas.openxmlformats.org/drawingml/2006/main" xmlns:r="http://schemas.openxmlformats.org/officeDocument/2006/relationships" xmlns:p="http://schemas.openxmlformats.org/presentationml/2006/main">
  <p:tag name="NOPREFERENCE" val="False"/>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NQC_PPT_Template">
  <a:themeElements>
    <a:clrScheme name="NQC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QC_PPT_Templat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NQC_PP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QC_PP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QC_PP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QC_PP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QC_PP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QC_PP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QC_PPT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QC_PP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QC_PP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QC_PP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QC_PP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QC_PP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ultipurpose Sl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 11  TEAMS</Template>
  <TotalTime>19551</TotalTime>
  <Words>2190</Words>
  <Application>Microsoft Macintosh PowerPoint</Application>
  <PresentationFormat>On-screen Show (4:3)</PresentationFormat>
  <Paragraphs>201</Paragraphs>
  <Slides>59</Slides>
  <Notes>59</Notes>
  <HiddenSlides>0</HiddenSlides>
  <MMClips>0</MMClips>
  <ScaleCrop>false</ScaleCrop>
  <HeadingPairs>
    <vt:vector size="4" baseType="variant">
      <vt:variant>
        <vt:lpstr>Theme</vt:lpstr>
      </vt:variant>
      <vt:variant>
        <vt:i4>2</vt:i4>
      </vt:variant>
      <vt:variant>
        <vt:lpstr>Slide Titles</vt:lpstr>
      </vt:variant>
      <vt:variant>
        <vt:i4>59</vt:i4>
      </vt:variant>
    </vt:vector>
  </HeadingPairs>
  <TitlesOfParts>
    <vt:vector size="61" baseType="lpstr">
      <vt:lpstr>NQC_PPT_Template</vt:lpstr>
      <vt:lpstr>1_Multipurpose Slides</vt:lpstr>
      <vt:lpstr>PowerPoint Presentation</vt:lpstr>
      <vt:lpstr>Before we start…  Please type your name, organization, city and state in the chat room </vt:lpstr>
      <vt:lpstr>PowerPoint Presentation</vt:lpstr>
      <vt:lpstr>PowerPoint Presentation</vt:lpstr>
      <vt:lpstr>Ground Rules for Zoom Participation</vt:lpstr>
      <vt:lpstr>PowerPoint Presentation</vt:lpstr>
      <vt:lpstr>PowerPoint Presentation</vt:lpstr>
      <vt:lpstr>Agenda</vt:lpstr>
      <vt:lpstr>PowerPoint Presentation</vt:lpstr>
      <vt:lpstr>PowerPoint Presentation</vt:lpstr>
      <vt:lpstr>“Of all the forms of inequality, injustice in health care is the most shocking and inhumane.”   - Martin Luther King</vt:lpstr>
      <vt:lpstr>What is a Health Disparity?</vt:lpstr>
      <vt:lpstr>Did you know?</vt:lpstr>
      <vt:lpstr>Disparities among MSM of Color</vt:lpstr>
      <vt:lpstr>MSM of Color</vt:lpstr>
      <vt:lpstr>HIV Care Continuum (African American MSM vs. White MSM)</vt:lpstr>
      <vt:lpstr>Disparities among African American and Latina Women</vt:lpstr>
      <vt:lpstr>PowerPoint Presentation</vt:lpstr>
      <vt:lpstr>PowerPoint Presentation</vt:lpstr>
      <vt:lpstr>Disparities among Youth (13-24)</vt:lpstr>
      <vt:lpstr>PowerPoint Presentation</vt:lpstr>
      <vt:lpstr>Youth (13-24)</vt:lpstr>
      <vt:lpstr>Disparities among Transgender People</vt:lpstr>
      <vt:lpstr>Transgender People</vt:lpstr>
      <vt:lpstr>Transgender People</vt:lpstr>
      <vt:lpstr>More Information Available</vt:lpstr>
      <vt:lpstr>CQII Online Survey – Nov 2017</vt:lpstr>
      <vt:lpstr>PowerPoint Presentation</vt:lpstr>
      <vt:lpstr>PowerPoint Presentation</vt:lpstr>
      <vt:lpstr>Mission</vt:lpstr>
      <vt:lpstr>Big Picture</vt:lpstr>
      <vt:lpstr>Collaborative Overview</vt:lpstr>
      <vt:lpstr>Collaborative Goals </vt:lpstr>
      <vt:lpstr>Pre-Work Expectations for Participants</vt:lpstr>
      <vt:lpstr>Collaborative Expectations for Participants</vt:lpstr>
      <vt:lpstr>Benefits of Participation</vt:lpstr>
      <vt:lpstr>PowerPoint Presentation</vt:lpstr>
      <vt:lpstr>PowerPoint Presentation</vt:lpstr>
      <vt:lpstr>PowerPoint Presentation</vt:lpstr>
      <vt:lpstr>Spokespersons</vt:lpstr>
      <vt:lpstr>PowerPoint Presentation</vt:lpstr>
      <vt:lpstr>Performance Measurement Overview</vt:lpstr>
      <vt:lpstr>QI Interventions</vt:lpstr>
      <vt:lpstr>PowerPoint Presentation</vt:lpstr>
      <vt:lpstr>PowerPoint Presentation</vt:lpstr>
      <vt:lpstr>PowerPoint Presentation</vt:lpstr>
      <vt:lpstr>PowerPoint Presentation</vt:lpstr>
      <vt:lpstr>Intervention Grid</vt:lpstr>
      <vt:lpstr>Disparities Calculator</vt:lpstr>
      <vt:lpstr>Mobile App for Collaborative</vt:lpstr>
      <vt:lpstr>end+disparities Video</vt:lpstr>
      <vt:lpstr>PowerPoint Presentation</vt:lpstr>
      <vt:lpstr>PowerPoint Presentation</vt:lpstr>
      <vt:lpstr>PowerPoint Presentation</vt:lpstr>
      <vt:lpstr>Next Steps</vt:lpstr>
      <vt:lpstr>PowerPoint Presentation</vt:lpstr>
      <vt:lpstr>Special Thanks to…</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SCJohnson Wax</dc:creator>
  <cp:lastModifiedBy>Alan Gambrell</cp:lastModifiedBy>
  <cp:revision>681</cp:revision>
  <cp:lastPrinted>2018-03-26T12:55:34Z</cp:lastPrinted>
  <dcterms:created xsi:type="dcterms:W3CDTF">2010-08-08T11:41:31Z</dcterms:created>
  <dcterms:modified xsi:type="dcterms:W3CDTF">2018-04-02T16:18:17Z</dcterms:modified>
</cp:coreProperties>
</file>