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embedTrueTypeFonts="1" saveSubsetFonts="1">
  <p:sldMasterIdLst>
    <p:sldMasterId id="2147483660" r:id="rId2"/>
  </p:sldMasterIdLst>
  <p:notesMasterIdLst>
    <p:notesMasterId r:id="rId27"/>
  </p:notesMasterIdLst>
  <p:handoutMasterIdLst>
    <p:handoutMasterId r:id="rId28"/>
  </p:handoutMasterIdLst>
  <p:sldIdLst>
    <p:sldId id="256" r:id="rId3"/>
    <p:sldId id="303" r:id="rId4"/>
    <p:sldId id="310" r:id="rId5"/>
    <p:sldId id="311" r:id="rId6"/>
    <p:sldId id="306" r:id="rId7"/>
    <p:sldId id="309" r:id="rId8"/>
    <p:sldId id="313" r:id="rId9"/>
    <p:sldId id="304" r:id="rId10"/>
    <p:sldId id="314" r:id="rId11"/>
    <p:sldId id="316" r:id="rId12"/>
    <p:sldId id="315" r:id="rId13"/>
    <p:sldId id="317" r:id="rId14"/>
    <p:sldId id="318" r:id="rId15"/>
    <p:sldId id="319" r:id="rId16"/>
    <p:sldId id="307" r:id="rId17"/>
    <p:sldId id="308" r:id="rId18"/>
    <p:sldId id="321" r:id="rId19"/>
    <p:sldId id="322" r:id="rId20"/>
    <p:sldId id="320" r:id="rId21"/>
    <p:sldId id="325" r:id="rId22"/>
    <p:sldId id="323" r:id="rId23"/>
    <p:sldId id="296" r:id="rId24"/>
    <p:sldId id="299" r:id="rId25"/>
    <p:sldId id="324" r:id="rId26"/>
  </p:sldIdLst>
  <p:sldSz cx="9144000" cy="6858000" type="screen4x3"/>
  <p:notesSz cx="92360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85EA003-7413-4644-9E6C-0EBDD596FD40}">
          <p14:sldIdLst>
            <p14:sldId id="256"/>
            <p14:sldId id="303"/>
            <p14:sldId id="310"/>
            <p14:sldId id="311"/>
            <p14:sldId id="306"/>
            <p14:sldId id="309"/>
            <p14:sldId id="313"/>
            <p14:sldId id="304"/>
            <p14:sldId id="314"/>
            <p14:sldId id="316"/>
            <p14:sldId id="315"/>
            <p14:sldId id="317"/>
            <p14:sldId id="318"/>
            <p14:sldId id="319"/>
            <p14:sldId id="307"/>
            <p14:sldId id="308"/>
            <p14:sldId id="321"/>
            <p14:sldId id="322"/>
            <p14:sldId id="320"/>
            <p14:sldId id="325"/>
            <p14:sldId id="323"/>
            <p14:sldId id="296"/>
            <p14:sldId id="299"/>
            <p14:sldId id="32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4770"/>
    <a:srgbClr val="1C5C90"/>
    <a:srgbClr val="5847BD"/>
    <a:srgbClr val="245A4D"/>
    <a:srgbClr val="3D3187"/>
    <a:srgbClr val="7466C8"/>
    <a:srgbClr val="C41230"/>
    <a:srgbClr val="3A927D"/>
    <a:srgbClr val="EF3E42"/>
    <a:srgbClr val="66C2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2" autoAdjust="0"/>
    <p:restoredTop sz="81974" autoAdjust="0"/>
  </p:normalViewPr>
  <p:slideViewPr>
    <p:cSldViewPr showGuides="1">
      <p:cViewPr>
        <p:scale>
          <a:sx n="80" d="100"/>
          <a:sy n="80" d="100"/>
        </p:scale>
        <p:origin x="-1480" y="-72"/>
      </p:cViewPr>
      <p:guideLst>
        <p:guide orient="horz" pos="4319"/>
        <p:guide pos="5759"/>
      </p:guideLst>
    </p:cSldViewPr>
  </p:slideViewPr>
  <p:notesTextViewPr>
    <p:cViewPr>
      <p:scale>
        <a:sx n="100" d="100"/>
        <a:sy n="100" d="100"/>
      </p:scale>
      <p:origin x="0" y="0"/>
    </p:cViewPr>
  </p:notesTextViewPr>
  <p:notesViewPr>
    <p:cSldViewPr>
      <p:cViewPr>
        <p:scale>
          <a:sx n="120" d="100"/>
          <a:sy n="120" d="100"/>
        </p:scale>
        <p:origin x="-2082" y="2334"/>
      </p:cViewPr>
      <p:guideLst>
        <p:guide orient="horz" pos="2208"/>
        <p:guide pos="2909"/>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D676FF-1502-6345-880D-F1DE98F6A5E5}" type="doc">
      <dgm:prSet loTypeId="urn:microsoft.com/office/officeart/2005/8/layout/lProcess2" loCatId="" qsTypeId="urn:microsoft.com/office/officeart/2005/8/quickstyle/simple4" qsCatId="simple" csTypeId="urn:microsoft.com/office/officeart/2005/8/colors/accent1_2" csCatId="accent1" phldr="1"/>
      <dgm:spPr/>
      <dgm:t>
        <a:bodyPr/>
        <a:lstStyle/>
        <a:p>
          <a:endParaRPr lang="en-US"/>
        </a:p>
      </dgm:t>
    </dgm:pt>
    <dgm:pt modelId="{9D7D88D7-6223-BA44-8B37-C0F212E97F1C}">
      <dgm:prSet phldrT="[Text]" custT="1"/>
      <dgm:spPr>
        <a:solidFill>
          <a:srgbClr val="FF0000"/>
        </a:solidFill>
      </dgm:spPr>
      <dgm:t>
        <a:bodyPr/>
        <a:lstStyle/>
        <a:p>
          <a:r>
            <a:rPr lang="en-US" sz="2900" b="1" dirty="0" smtClean="0">
              <a:solidFill>
                <a:schemeClr val="tx1"/>
              </a:solidFill>
              <a:latin typeface="Calibri" pitchFamily="34" charset="0"/>
            </a:rPr>
            <a:t>Prevention</a:t>
          </a:r>
          <a:endParaRPr lang="en-US" sz="2900" b="1" dirty="0">
            <a:solidFill>
              <a:schemeClr val="tx1"/>
            </a:solidFill>
            <a:latin typeface="Calibri" pitchFamily="34" charset="0"/>
          </a:endParaRPr>
        </a:p>
      </dgm:t>
    </dgm:pt>
    <dgm:pt modelId="{A8AC62C3-5881-C64E-948C-82EF1ADF2D9E}" type="parTrans" cxnId="{13A730DD-03F6-5C47-8AFC-567E9439C0EF}">
      <dgm:prSet/>
      <dgm:spPr/>
      <dgm:t>
        <a:bodyPr/>
        <a:lstStyle/>
        <a:p>
          <a:endParaRPr lang="en-US"/>
        </a:p>
      </dgm:t>
    </dgm:pt>
    <dgm:pt modelId="{E85E7703-0C59-364F-83CB-25728CF07B66}" type="sibTrans" cxnId="{13A730DD-03F6-5C47-8AFC-567E9439C0EF}">
      <dgm:prSet/>
      <dgm:spPr/>
      <dgm:t>
        <a:bodyPr/>
        <a:lstStyle/>
        <a:p>
          <a:endParaRPr lang="en-US"/>
        </a:p>
      </dgm:t>
    </dgm:pt>
    <dgm:pt modelId="{B308D66F-D4CC-8647-B61D-FC640A3DE605}">
      <dgm:prSet phldrT="[Text]" custT="1"/>
      <dgm:spPr>
        <a:solidFill>
          <a:srgbClr val="FF0000"/>
        </a:solidFill>
      </dgm:spPr>
      <dgm:t>
        <a:bodyPr/>
        <a:lstStyle/>
        <a:p>
          <a:r>
            <a:rPr lang="en-US" sz="3000" b="1" dirty="0" smtClean="0">
              <a:latin typeface="Calibri" pitchFamily="34" charset="0"/>
            </a:rPr>
            <a:t>Advocacy</a:t>
          </a:r>
          <a:endParaRPr lang="en-US" sz="3000" b="1" dirty="0">
            <a:latin typeface="Calibri" pitchFamily="34" charset="0"/>
          </a:endParaRPr>
        </a:p>
      </dgm:t>
    </dgm:pt>
    <dgm:pt modelId="{59F4C38D-6FEC-F245-AFEB-A3AF5C26D2E8}" type="parTrans" cxnId="{E03D58BC-4B7A-3342-BCF9-9C923651B64F}">
      <dgm:prSet/>
      <dgm:spPr/>
      <dgm:t>
        <a:bodyPr/>
        <a:lstStyle/>
        <a:p>
          <a:endParaRPr lang="en-US"/>
        </a:p>
      </dgm:t>
    </dgm:pt>
    <dgm:pt modelId="{DF8838C5-AA59-DF46-802E-0DBBEE9F0EBD}" type="sibTrans" cxnId="{E03D58BC-4B7A-3342-BCF9-9C923651B64F}">
      <dgm:prSet/>
      <dgm:spPr/>
      <dgm:t>
        <a:bodyPr/>
        <a:lstStyle/>
        <a:p>
          <a:endParaRPr lang="en-US"/>
        </a:p>
      </dgm:t>
    </dgm:pt>
    <dgm:pt modelId="{D1426384-6DF6-8A4B-A7C2-26BBACFD331D}">
      <dgm:prSet custT="1"/>
      <dgm:spPr/>
      <dgm:t>
        <a:bodyPr anchor="t"/>
        <a:lstStyle/>
        <a:p>
          <a:pPr>
            <a:lnSpc>
              <a:spcPct val="140000"/>
            </a:lnSpc>
          </a:pPr>
          <a:r>
            <a:rPr lang="en-US" sz="1100" dirty="0" smtClean="0">
              <a:solidFill>
                <a:srgbClr val="000000"/>
              </a:solidFill>
              <a:latin typeface="Calibri" pitchFamily="34" charset="0"/>
            </a:rPr>
            <a:t>Local, State, and National Issues </a:t>
          </a:r>
        </a:p>
        <a:p>
          <a:pPr>
            <a:lnSpc>
              <a:spcPct val="140000"/>
            </a:lnSpc>
          </a:pPr>
          <a:r>
            <a:rPr lang="en-US" sz="1100" dirty="0" smtClean="0">
              <a:solidFill>
                <a:srgbClr val="000000"/>
              </a:solidFill>
              <a:latin typeface="Calibri" pitchFamily="34" charset="0"/>
            </a:rPr>
            <a:t>Positive Leaders Program</a:t>
          </a:r>
        </a:p>
        <a:p>
          <a:pPr>
            <a:lnSpc>
              <a:spcPct val="140000"/>
            </a:lnSpc>
          </a:pPr>
          <a:r>
            <a:rPr lang="en-US" sz="1100" dirty="0" smtClean="0">
              <a:solidFill>
                <a:srgbClr val="000000"/>
              </a:solidFill>
              <a:latin typeface="Calibri" pitchFamily="34" charset="0"/>
            </a:rPr>
            <a:t>HIV/AIDS Action Network</a:t>
          </a:r>
        </a:p>
        <a:p>
          <a:pPr>
            <a:lnSpc>
              <a:spcPct val="140000"/>
            </a:lnSpc>
          </a:pPr>
          <a:endParaRPr lang="en-US" sz="1100" dirty="0" smtClean="0">
            <a:solidFill>
              <a:srgbClr val="000000"/>
            </a:solidFill>
            <a:latin typeface="Calibri" pitchFamily="34" charset="0"/>
          </a:endParaRPr>
        </a:p>
      </dgm:t>
    </dgm:pt>
    <dgm:pt modelId="{0410E20C-F20B-9742-9C81-9629A2AF19B9}" type="parTrans" cxnId="{35F64450-9EF9-4B48-A5E5-60777B1AC7FD}">
      <dgm:prSet/>
      <dgm:spPr/>
      <dgm:t>
        <a:bodyPr/>
        <a:lstStyle/>
        <a:p>
          <a:endParaRPr lang="en-US"/>
        </a:p>
      </dgm:t>
    </dgm:pt>
    <dgm:pt modelId="{81740554-0E82-7D48-8F93-01F3F724B2B1}" type="sibTrans" cxnId="{35F64450-9EF9-4B48-A5E5-60777B1AC7FD}">
      <dgm:prSet/>
      <dgm:spPr/>
      <dgm:t>
        <a:bodyPr/>
        <a:lstStyle/>
        <a:p>
          <a:endParaRPr lang="en-US"/>
        </a:p>
      </dgm:t>
    </dgm:pt>
    <dgm:pt modelId="{8C143BBE-D5EA-274C-9122-B4C79ECAC2BE}">
      <dgm:prSet/>
      <dgm:spPr>
        <a:solidFill>
          <a:srgbClr val="FF0000"/>
        </a:solidFill>
      </dgm:spPr>
      <dgm:t>
        <a:bodyPr/>
        <a:lstStyle/>
        <a:p>
          <a:r>
            <a:rPr lang="en-US" b="1" dirty="0" smtClean="0">
              <a:latin typeface="Calibri" pitchFamily="34" charset="0"/>
            </a:rPr>
            <a:t>Awareness</a:t>
          </a:r>
          <a:endParaRPr lang="en-US" b="1" dirty="0">
            <a:latin typeface="Calibri" pitchFamily="34" charset="0"/>
          </a:endParaRPr>
        </a:p>
      </dgm:t>
    </dgm:pt>
    <dgm:pt modelId="{4603010D-D2D5-7F47-B653-AED52C442D59}" type="parTrans" cxnId="{FDBECA07-66E8-7D4F-B92F-828EB49E818F}">
      <dgm:prSet/>
      <dgm:spPr/>
      <dgm:t>
        <a:bodyPr/>
        <a:lstStyle/>
        <a:p>
          <a:endParaRPr lang="en-US"/>
        </a:p>
      </dgm:t>
    </dgm:pt>
    <dgm:pt modelId="{63DE5BDC-78FC-6241-96F2-964BC563FDF2}" type="sibTrans" cxnId="{FDBECA07-66E8-7D4F-B92F-828EB49E818F}">
      <dgm:prSet/>
      <dgm:spPr/>
      <dgm:t>
        <a:bodyPr/>
        <a:lstStyle/>
        <a:p>
          <a:endParaRPr lang="en-US"/>
        </a:p>
      </dgm:t>
    </dgm:pt>
    <dgm:pt modelId="{9660A314-1BBD-104A-8FEE-4662CF80EECC}">
      <dgm:prSet custT="1"/>
      <dgm:spPr/>
      <dgm:t>
        <a:bodyPr/>
        <a:lstStyle/>
        <a:p>
          <a:r>
            <a:rPr lang="en-US" sz="1100" dirty="0" smtClean="0">
              <a:solidFill>
                <a:srgbClr val="000000"/>
              </a:solidFill>
              <a:latin typeface="Calibri" pitchFamily="34" charset="0"/>
            </a:rPr>
            <a:t>50/5 Hotline</a:t>
          </a:r>
        </a:p>
      </dgm:t>
    </dgm:pt>
    <dgm:pt modelId="{B0F6655C-8D49-6443-9C2A-6A68349BFD28}" type="parTrans" cxnId="{B10E8763-2C2C-B64E-9A39-7FB9D1163D6A}">
      <dgm:prSet/>
      <dgm:spPr/>
      <dgm:t>
        <a:bodyPr/>
        <a:lstStyle/>
        <a:p>
          <a:endParaRPr lang="en-US"/>
        </a:p>
      </dgm:t>
    </dgm:pt>
    <dgm:pt modelId="{2364A84E-A60F-0147-B4B1-71C6113380E1}" type="sibTrans" cxnId="{B10E8763-2C2C-B64E-9A39-7FB9D1163D6A}">
      <dgm:prSet/>
      <dgm:spPr/>
      <dgm:t>
        <a:bodyPr/>
        <a:lstStyle/>
        <a:p>
          <a:endParaRPr lang="en-US"/>
        </a:p>
      </dgm:t>
    </dgm:pt>
    <dgm:pt modelId="{012CD5D4-AB74-CA49-B364-E4F82058191D}">
      <dgm:prSet custT="1"/>
      <dgm:spPr/>
      <dgm:t>
        <a:bodyPr/>
        <a:lstStyle/>
        <a:p>
          <a:r>
            <a:rPr lang="en-US" sz="1100" dirty="0" smtClean="0">
              <a:solidFill>
                <a:srgbClr val="000000"/>
              </a:solidFill>
              <a:latin typeface="Calibri" pitchFamily="34" charset="0"/>
            </a:rPr>
            <a:t>Community Capacity-Building Services</a:t>
          </a:r>
          <a:endParaRPr lang="en-US" sz="1100" dirty="0">
            <a:solidFill>
              <a:srgbClr val="000000"/>
            </a:solidFill>
            <a:latin typeface="Calibri" pitchFamily="34" charset="0"/>
          </a:endParaRPr>
        </a:p>
      </dgm:t>
    </dgm:pt>
    <dgm:pt modelId="{4E0B5197-28DF-D142-8C27-06DC52C419BB}" type="parTrans" cxnId="{5C5828AF-900E-374D-96BF-CF4FEDC34A4A}">
      <dgm:prSet/>
      <dgm:spPr/>
      <dgm:t>
        <a:bodyPr/>
        <a:lstStyle/>
        <a:p>
          <a:endParaRPr lang="en-US"/>
        </a:p>
      </dgm:t>
    </dgm:pt>
    <dgm:pt modelId="{E89CB9D6-EBD9-0D49-9455-B546811A2160}" type="sibTrans" cxnId="{5C5828AF-900E-374D-96BF-CF4FEDC34A4A}">
      <dgm:prSet/>
      <dgm:spPr/>
      <dgm:t>
        <a:bodyPr/>
        <a:lstStyle/>
        <a:p>
          <a:endParaRPr lang="en-US"/>
        </a:p>
      </dgm:t>
    </dgm:pt>
    <dgm:pt modelId="{AA5747E2-155B-134A-BE9E-BDD28DA87488}">
      <dgm:prSet/>
      <dgm:spPr>
        <a:solidFill>
          <a:srgbClr val="FF0000"/>
        </a:solidFill>
      </dgm:spPr>
      <dgm:t>
        <a:bodyPr/>
        <a:lstStyle/>
        <a:p>
          <a:r>
            <a:rPr lang="en-US" b="1" dirty="0" smtClean="0">
              <a:latin typeface="Calibri" pitchFamily="34" charset="0"/>
            </a:rPr>
            <a:t>Services</a:t>
          </a:r>
          <a:endParaRPr lang="en-US" b="1" dirty="0">
            <a:latin typeface="Calibri" pitchFamily="34" charset="0"/>
          </a:endParaRPr>
        </a:p>
      </dgm:t>
    </dgm:pt>
    <dgm:pt modelId="{AE83D2B5-7A9C-DE47-820C-13EEEE4ED368}" type="parTrans" cxnId="{9F840236-9A16-A842-A404-BE602BCFA2D1}">
      <dgm:prSet/>
      <dgm:spPr/>
      <dgm:t>
        <a:bodyPr/>
        <a:lstStyle/>
        <a:p>
          <a:endParaRPr lang="en-US"/>
        </a:p>
      </dgm:t>
    </dgm:pt>
    <dgm:pt modelId="{2331F820-330D-0642-B4BE-DBECE3A834FB}" type="sibTrans" cxnId="{9F840236-9A16-A842-A404-BE602BCFA2D1}">
      <dgm:prSet/>
      <dgm:spPr/>
      <dgm:t>
        <a:bodyPr/>
        <a:lstStyle/>
        <a:p>
          <a:endParaRPr lang="en-US"/>
        </a:p>
      </dgm:t>
    </dgm:pt>
    <dgm:pt modelId="{1A1E29E0-CEA4-6647-A6F6-72CBE29878CF}">
      <dgm:prSet custT="1"/>
      <dgm:spPr/>
      <dgm:t>
        <a:bodyPr/>
        <a:lstStyle/>
        <a:p>
          <a:r>
            <a:rPr lang="en-US" sz="1100" dirty="0" smtClean="0">
              <a:solidFill>
                <a:srgbClr val="000000"/>
              </a:solidFill>
              <a:latin typeface="Calibri" pitchFamily="34" charset="0"/>
            </a:rPr>
            <a:t>Prevention for Positives </a:t>
          </a:r>
        </a:p>
      </dgm:t>
    </dgm:pt>
    <dgm:pt modelId="{DD2BAFEF-7063-AB4B-8CCD-526AC9222E35}" type="parTrans" cxnId="{8F3457BA-591B-154C-80B3-8A1786709382}">
      <dgm:prSet/>
      <dgm:spPr/>
      <dgm:t>
        <a:bodyPr/>
        <a:lstStyle/>
        <a:p>
          <a:endParaRPr lang="en-US"/>
        </a:p>
      </dgm:t>
    </dgm:pt>
    <dgm:pt modelId="{EB00C6AC-765C-F04B-9FA3-B14C2968973D}" type="sibTrans" cxnId="{8F3457BA-591B-154C-80B3-8A1786709382}">
      <dgm:prSet/>
      <dgm:spPr/>
      <dgm:t>
        <a:bodyPr/>
        <a:lstStyle/>
        <a:p>
          <a:endParaRPr lang="en-US"/>
        </a:p>
      </dgm:t>
    </dgm:pt>
    <dgm:pt modelId="{F0FEE219-7FCA-4E48-B36E-2B4A7A8A89B0}">
      <dgm:prSet custT="1"/>
      <dgm:spPr/>
      <dgm:t>
        <a:bodyPr/>
        <a:lstStyle/>
        <a:p>
          <a:r>
            <a:rPr lang="en-US" sz="1100" dirty="0" smtClean="0">
              <a:solidFill>
                <a:srgbClr val="000000"/>
              </a:solidFill>
              <a:latin typeface="Calibri" pitchFamily="34" charset="0"/>
            </a:rPr>
            <a:t>Outreach to at-risk populations of all races, sexual orientation and ethnicities</a:t>
          </a:r>
        </a:p>
      </dgm:t>
    </dgm:pt>
    <dgm:pt modelId="{9DE4D8DD-8000-5348-854A-441C7EC1983D}" type="parTrans" cxnId="{3814BA6B-2A3D-EB4A-820F-921F9A8EB3EA}">
      <dgm:prSet/>
      <dgm:spPr/>
      <dgm:t>
        <a:bodyPr/>
        <a:lstStyle/>
        <a:p>
          <a:endParaRPr lang="en-US"/>
        </a:p>
      </dgm:t>
    </dgm:pt>
    <dgm:pt modelId="{79F163C3-2E31-CE40-934F-1B0BCF000261}" type="sibTrans" cxnId="{3814BA6B-2A3D-EB4A-820F-921F9A8EB3EA}">
      <dgm:prSet/>
      <dgm:spPr/>
      <dgm:t>
        <a:bodyPr/>
        <a:lstStyle/>
        <a:p>
          <a:endParaRPr lang="en-US"/>
        </a:p>
      </dgm:t>
    </dgm:pt>
    <dgm:pt modelId="{194017DE-A88D-1349-AEC5-A8BF7ED74FE2}">
      <dgm:prSet custT="1"/>
      <dgm:spPr/>
      <dgm:t>
        <a:bodyPr/>
        <a:lstStyle/>
        <a:p>
          <a:r>
            <a:rPr lang="en-US" sz="1100" dirty="0" smtClean="0">
              <a:solidFill>
                <a:srgbClr val="000000"/>
              </a:solidFill>
              <a:latin typeface="Calibri" pitchFamily="34" charset="0"/>
            </a:rPr>
            <a:t>Testing and Linkage to Care Services</a:t>
          </a:r>
        </a:p>
      </dgm:t>
    </dgm:pt>
    <dgm:pt modelId="{268912F5-8B66-764E-BA72-F2FE0526D6CA}" type="parTrans" cxnId="{47AC2324-B44F-2948-BA8C-B8B7A0E2A923}">
      <dgm:prSet/>
      <dgm:spPr/>
      <dgm:t>
        <a:bodyPr/>
        <a:lstStyle/>
        <a:p>
          <a:endParaRPr lang="en-US"/>
        </a:p>
      </dgm:t>
    </dgm:pt>
    <dgm:pt modelId="{077C96C6-A292-4648-8F7F-4B48E7B5025A}" type="sibTrans" cxnId="{47AC2324-B44F-2948-BA8C-B8B7A0E2A923}">
      <dgm:prSet/>
      <dgm:spPr/>
      <dgm:t>
        <a:bodyPr/>
        <a:lstStyle/>
        <a:p>
          <a:endParaRPr lang="en-US"/>
        </a:p>
      </dgm:t>
    </dgm:pt>
    <dgm:pt modelId="{14A36AD4-0FCA-C446-9E8F-C458E256D1A1}">
      <dgm:prSet custT="1"/>
      <dgm:spPr/>
      <dgm:t>
        <a:bodyPr/>
        <a:lstStyle/>
        <a:p>
          <a:r>
            <a:rPr lang="en-US" sz="1100" dirty="0" smtClean="0">
              <a:solidFill>
                <a:srgbClr val="000000"/>
              </a:solidFill>
              <a:latin typeface="Calibri" pitchFamily="34" charset="0"/>
            </a:rPr>
            <a:t>Syringe Services</a:t>
          </a:r>
          <a:endParaRPr lang="en-US" sz="1100" dirty="0">
            <a:solidFill>
              <a:srgbClr val="000000"/>
            </a:solidFill>
            <a:latin typeface="Calibri" pitchFamily="34" charset="0"/>
          </a:endParaRPr>
        </a:p>
      </dgm:t>
    </dgm:pt>
    <dgm:pt modelId="{43ACEDB7-989B-A54A-8FFF-C86310997B82}" type="parTrans" cxnId="{1AFD8879-D492-A048-8098-4072910EE7DB}">
      <dgm:prSet/>
      <dgm:spPr/>
      <dgm:t>
        <a:bodyPr/>
        <a:lstStyle/>
        <a:p>
          <a:endParaRPr lang="en-US"/>
        </a:p>
      </dgm:t>
    </dgm:pt>
    <dgm:pt modelId="{DB0A6F97-7602-8E4E-8553-3A1B8453DAC5}" type="sibTrans" cxnId="{1AFD8879-D492-A048-8098-4072910EE7DB}">
      <dgm:prSet/>
      <dgm:spPr/>
      <dgm:t>
        <a:bodyPr/>
        <a:lstStyle/>
        <a:p>
          <a:endParaRPr lang="en-US"/>
        </a:p>
      </dgm:t>
    </dgm:pt>
    <dgm:pt modelId="{AE7A9E55-50B3-E541-8782-A9C5CCFABE3E}">
      <dgm:prSet custT="1"/>
      <dgm:spPr/>
      <dgm:t>
        <a:bodyPr/>
        <a:lstStyle/>
        <a:p>
          <a:r>
            <a:rPr lang="en-US" sz="1100" dirty="0" smtClean="0">
              <a:solidFill>
                <a:srgbClr val="000000"/>
              </a:solidFill>
              <a:latin typeface="Calibri" pitchFamily="34" charset="0"/>
            </a:rPr>
            <a:t>Case Management and Medical Transportation</a:t>
          </a:r>
        </a:p>
      </dgm:t>
    </dgm:pt>
    <dgm:pt modelId="{CC50A88F-6775-6241-9D43-8C6D3B020221}" type="sibTrans" cxnId="{99EAE79C-8D58-C848-A57C-84D90A9A8263}">
      <dgm:prSet/>
      <dgm:spPr/>
      <dgm:t>
        <a:bodyPr/>
        <a:lstStyle/>
        <a:p>
          <a:endParaRPr lang="en-US"/>
        </a:p>
      </dgm:t>
    </dgm:pt>
    <dgm:pt modelId="{92C7391D-8D6B-D740-B160-2078B82747AE}" type="parTrans" cxnId="{99EAE79C-8D58-C848-A57C-84D90A9A8263}">
      <dgm:prSet/>
      <dgm:spPr/>
      <dgm:t>
        <a:bodyPr/>
        <a:lstStyle/>
        <a:p>
          <a:endParaRPr lang="en-US"/>
        </a:p>
      </dgm:t>
    </dgm:pt>
    <dgm:pt modelId="{FEE59AC1-8D37-E549-97A6-0C29F27171A7}">
      <dgm:prSet custT="1"/>
      <dgm:spPr/>
      <dgm:t>
        <a:bodyPr/>
        <a:lstStyle/>
        <a:p>
          <a:r>
            <a:rPr lang="en-US" sz="1100" dirty="0" smtClean="0">
              <a:solidFill>
                <a:srgbClr val="000000"/>
              </a:solidFill>
              <a:latin typeface="Calibri" pitchFamily="34" charset="0"/>
            </a:rPr>
            <a:t>Temporary Housing, Emergency Financial Services</a:t>
          </a:r>
        </a:p>
      </dgm:t>
    </dgm:pt>
    <dgm:pt modelId="{8069E83B-AC4A-F144-9483-A47A1A540E1F}" type="parTrans" cxnId="{ABD38CB9-8F73-634B-B1AD-F3113C717E65}">
      <dgm:prSet/>
      <dgm:spPr/>
      <dgm:t>
        <a:bodyPr/>
        <a:lstStyle/>
        <a:p>
          <a:endParaRPr lang="en-US"/>
        </a:p>
      </dgm:t>
    </dgm:pt>
    <dgm:pt modelId="{99367C74-D748-4A4A-8CEA-E93CCB3DD3AA}" type="sibTrans" cxnId="{ABD38CB9-8F73-634B-B1AD-F3113C717E65}">
      <dgm:prSet/>
      <dgm:spPr/>
      <dgm:t>
        <a:bodyPr/>
        <a:lstStyle/>
        <a:p>
          <a:endParaRPr lang="en-US"/>
        </a:p>
      </dgm:t>
    </dgm:pt>
    <dgm:pt modelId="{99827999-0900-5742-9FA4-52C4367544D5}">
      <dgm:prSet custT="1"/>
      <dgm:spPr/>
      <dgm:t>
        <a:bodyPr/>
        <a:lstStyle/>
        <a:p>
          <a:pPr algn="ctr"/>
          <a:r>
            <a:rPr lang="en-US" sz="1100" dirty="0" smtClean="0">
              <a:solidFill>
                <a:srgbClr val="000000"/>
              </a:solidFill>
              <a:latin typeface="Calibri" pitchFamily="34" charset="0"/>
            </a:rPr>
            <a:t>Benefits Counseling, Legal Services, Behavioral Health Services</a:t>
          </a:r>
        </a:p>
      </dgm:t>
    </dgm:pt>
    <dgm:pt modelId="{A85DB623-BDE8-0A49-8A30-889D32D4AEB7}" type="sibTrans" cxnId="{85406006-5D2E-B046-AB95-0E235E261E4C}">
      <dgm:prSet/>
      <dgm:spPr/>
      <dgm:t>
        <a:bodyPr/>
        <a:lstStyle/>
        <a:p>
          <a:endParaRPr lang="en-US"/>
        </a:p>
      </dgm:t>
    </dgm:pt>
    <dgm:pt modelId="{9D3E0E5D-226C-0041-9488-D315D98BF07C}" type="parTrans" cxnId="{85406006-5D2E-B046-AB95-0E235E261E4C}">
      <dgm:prSet/>
      <dgm:spPr/>
      <dgm:t>
        <a:bodyPr/>
        <a:lstStyle/>
        <a:p>
          <a:endParaRPr lang="en-US"/>
        </a:p>
      </dgm:t>
    </dgm:pt>
    <dgm:pt modelId="{EB9FDF67-DCBD-894A-8FAE-87CEA645EEC0}" type="pres">
      <dgm:prSet presAssocID="{03D676FF-1502-6345-880D-F1DE98F6A5E5}" presName="theList" presStyleCnt="0">
        <dgm:presLayoutVars>
          <dgm:dir/>
          <dgm:animLvl val="lvl"/>
          <dgm:resizeHandles val="exact"/>
        </dgm:presLayoutVars>
      </dgm:prSet>
      <dgm:spPr/>
      <dgm:t>
        <a:bodyPr/>
        <a:lstStyle/>
        <a:p>
          <a:endParaRPr lang="en-US"/>
        </a:p>
      </dgm:t>
    </dgm:pt>
    <dgm:pt modelId="{B6C6FB65-2C1E-4649-AF73-48B8F548F8A9}" type="pres">
      <dgm:prSet presAssocID="{9D7D88D7-6223-BA44-8B37-C0F212E97F1C}" presName="compNode" presStyleCnt="0"/>
      <dgm:spPr/>
    </dgm:pt>
    <dgm:pt modelId="{8D4D7727-9957-C046-948A-85594A38832E}" type="pres">
      <dgm:prSet presAssocID="{9D7D88D7-6223-BA44-8B37-C0F212E97F1C}" presName="aNode" presStyleLbl="bgShp" presStyleIdx="0" presStyleCnt="4"/>
      <dgm:spPr/>
      <dgm:t>
        <a:bodyPr/>
        <a:lstStyle/>
        <a:p>
          <a:endParaRPr lang="en-US"/>
        </a:p>
      </dgm:t>
    </dgm:pt>
    <dgm:pt modelId="{20B95F79-7F60-EB4A-A94C-99A494A7C1AD}" type="pres">
      <dgm:prSet presAssocID="{9D7D88D7-6223-BA44-8B37-C0F212E97F1C}" presName="textNode" presStyleLbl="bgShp" presStyleIdx="0" presStyleCnt="4"/>
      <dgm:spPr/>
      <dgm:t>
        <a:bodyPr/>
        <a:lstStyle/>
        <a:p>
          <a:endParaRPr lang="en-US"/>
        </a:p>
      </dgm:t>
    </dgm:pt>
    <dgm:pt modelId="{7316D3F0-C996-D544-9722-79B13C1DDBD7}" type="pres">
      <dgm:prSet presAssocID="{9D7D88D7-6223-BA44-8B37-C0F212E97F1C}" presName="compChildNode" presStyleCnt="0"/>
      <dgm:spPr/>
    </dgm:pt>
    <dgm:pt modelId="{5C8E0960-601A-DD44-8F01-416C480F64B3}" type="pres">
      <dgm:prSet presAssocID="{9D7D88D7-6223-BA44-8B37-C0F212E97F1C}" presName="theInnerList" presStyleCnt="0"/>
      <dgm:spPr/>
    </dgm:pt>
    <dgm:pt modelId="{5460857A-4EC3-7642-A42E-5A4F96F2DD41}" type="pres">
      <dgm:prSet presAssocID="{1A1E29E0-CEA4-6647-A6F6-72CBE29878CF}" presName="childNode" presStyleLbl="node1" presStyleIdx="0" presStyleCnt="10" custLinFactNeighborX="2050" custLinFactNeighborY="-7937">
        <dgm:presLayoutVars>
          <dgm:bulletEnabled val="1"/>
        </dgm:presLayoutVars>
      </dgm:prSet>
      <dgm:spPr/>
      <dgm:t>
        <a:bodyPr/>
        <a:lstStyle/>
        <a:p>
          <a:endParaRPr lang="en-US"/>
        </a:p>
      </dgm:t>
    </dgm:pt>
    <dgm:pt modelId="{1FE6DAAE-5F3E-6D4F-AF4B-060BCFA36B95}" type="pres">
      <dgm:prSet presAssocID="{1A1E29E0-CEA4-6647-A6F6-72CBE29878CF}" presName="aSpace2" presStyleCnt="0"/>
      <dgm:spPr/>
    </dgm:pt>
    <dgm:pt modelId="{4CD22F69-AD90-EA44-9B98-2FE20FBFA7B6}" type="pres">
      <dgm:prSet presAssocID="{F0FEE219-7FCA-4E48-B36E-2B4A7A8A89B0}" presName="childNode" presStyleLbl="node1" presStyleIdx="1" presStyleCnt="10">
        <dgm:presLayoutVars>
          <dgm:bulletEnabled val="1"/>
        </dgm:presLayoutVars>
      </dgm:prSet>
      <dgm:spPr/>
      <dgm:t>
        <a:bodyPr/>
        <a:lstStyle/>
        <a:p>
          <a:endParaRPr lang="en-US"/>
        </a:p>
      </dgm:t>
    </dgm:pt>
    <dgm:pt modelId="{DB3C5BC5-CD18-A845-BF85-A097DE2FE6E7}" type="pres">
      <dgm:prSet presAssocID="{F0FEE219-7FCA-4E48-B36E-2B4A7A8A89B0}" presName="aSpace2" presStyleCnt="0"/>
      <dgm:spPr/>
    </dgm:pt>
    <dgm:pt modelId="{96B4FBFB-8573-3640-BA62-1D2A9ECD410E}" type="pres">
      <dgm:prSet presAssocID="{194017DE-A88D-1349-AEC5-A8BF7ED74FE2}" presName="childNode" presStyleLbl="node1" presStyleIdx="2" presStyleCnt="10">
        <dgm:presLayoutVars>
          <dgm:bulletEnabled val="1"/>
        </dgm:presLayoutVars>
      </dgm:prSet>
      <dgm:spPr/>
      <dgm:t>
        <a:bodyPr/>
        <a:lstStyle/>
        <a:p>
          <a:endParaRPr lang="en-US"/>
        </a:p>
      </dgm:t>
    </dgm:pt>
    <dgm:pt modelId="{E587DFF6-1D51-D247-91D4-B7DC477829CD}" type="pres">
      <dgm:prSet presAssocID="{194017DE-A88D-1349-AEC5-A8BF7ED74FE2}" presName="aSpace2" presStyleCnt="0"/>
      <dgm:spPr/>
    </dgm:pt>
    <dgm:pt modelId="{3DB9F7B4-38FC-5843-B1AB-8C2B8144D9DB}" type="pres">
      <dgm:prSet presAssocID="{14A36AD4-0FCA-C446-9E8F-C458E256D1A1}" presName="childNode" presStyleLbl="node1" presStyleIdx="3" presStyleCnt="10">
        <dgm:presLayoutVars>
          <dgm:bulletEnabled val="1"/>
        </dgm:presLayoutVars>
      </dgm:prSet>
      <dgm:spPr/>
      <dgm:t>
        <a:bodyPr/>
        <a:lstStyle/>
        <a:p>
          <a:endParaRPr lang="en-US"/>
        </a:p>
      </dgm:t>
    </dgm:pt>
    <dgm:pt modelId="{AE45F9AB-65B1-5E4E-85FA-3757E799E3E4}" type="pres">
      <dgm:prSet presAssocID="{9D7D88D7-6223-BA44-8B37-C0F212E97F1C}" presName="aSpace" presStyleCnt="0"/>
      <dgm:spPr/>
    </dgm:pt>
    <dgm:pt modelId="{1A610E24-DE89-B345-8EFF-E4A93D06A1D2}" type="pres">
      <dgm:prSet presAssocID="{B308D66F-D4CC-8647-B61D-FC640A3DE605}" presName="compNode" presStyleCnt="0"/>
      <dgm:spPr/>
    </dgm:pt>
    <dgm:pt modelId="{26E22257-9E5D-BE4A-A578-DFB91611EC2F}" type="pres">
      <dgm:prSet presAssocID="{B308D66F-D4CC-8647-B61D-FC640A3DE605}" presName="aNode" presStyleLbl="bgShp" presStyleIdx="1" presStyleCnt="4"/>
      <dgm:spPr/>
      <dgm:t>
        <a:bodyPr/>
        <a:lstStyle/>
        <a:p>
          <a:endParaRPr lang="en-US"/>
        </a:p>
      </dgm:t>
    </dgm:pt>
    <dgm:pt modelId="{FE4D1E26-9D25-3F47-B973-CF60F7113CF9}" type="pres">
      <dgm:prSet presAssocID="{B308D66F-D4CC-8647-B61D-FC640A3DE605}" presName="textNode" presStyleLbl="bgShp" presStyleIdx="1" presStyleCnt="4"/>
      <dgm:spPr/>
      <dgm:t>
        <a:bodyPr/>
        <a:lstStyle/>
        <a:p>
          <a:endParaRPr lang="en-US"/>
        </a:p>
      </dgm:t>
    </dgm:pt>
    <dgm:pt modelId="{4B5FD000-0E8D-0143-800D-88EC984807F5}" type="pres">
      <dgm:prSet presAssocID="{B308D66F-D4CC-8647-B61D-FC640A3DE605}" presName="compChildNode" presStyleCnt="0"/>
      <dgm:spPr/>
    </dgm:pt>
    <dgm:pt modelId="{F3C54E9D-0316-3B49-A4A5-76B107ECCA3E}" type="pres">
      <dgm:prSet presAssocID="{B308D66F-D4CC-8647-B61D-FC640A3DE605}" presName="theInnerList" presStyleCnt="0"/>
      <dgm:spPr/>
    </dgm:pt>
    <dgm:pt modelId="{C5216D39-46BD-1F40-8917-5116B0237AEB}" type="pres">
      <dgm:prSet presAssocID="{D1426384-6DF6-8A4B-A7C2-26BBACFD331D}" presName="childNode" presStyleLbl="node1" presStyleIdx="4" presStyleCnt="10">
        <dgm:presLayoutVars>
          <dgm:bulletEnabled val="1"/>
        </dgm:presLayoutVars>
      </dgm:prSet>
      <dgm:spPr/>
      <dgm:t>
        <a:bodyPr/>
        <a:lstStyle/>
        <a:p>
          <a:endParaRPr lang="en-US"/>
        </a:p>
      </dgm:t>
    </dgm:pt>
    <dgm:pt modelId="{84578A2C-5E8A-254E-960F-76193FDA256A}" type="pres">
      <dgm:prSet presAssocID="{B308D66F-D4CC-8647-B61D-FC640A3DE605}" presName="aSpace" presStyleCnt="0"/>
      <dgm:spPr/>
    </dgm:pt>
    <dgm:pt modelId="{F52AE727-1D7F-EF4F-992C-440F51BFF7E9}" type="pres">
      <dgm:prSet presAssocID="{8C143BBE-D5EA-274C-9122-B4C79ECAC2BE}" presName="compNode" presStyleCnt="0"/>
      <dgm:spPr/>
    </dgm:pt>
    <dgm:pt modelId="{5EB461D4-36BF-1A4B-9238-AE5144CCB75F}" type="pres">
      <dgm:prSet presAssocID="{8C143BBE-D5EA-274C-9122-B4C79ECAC2BE}" presName="aNode" presStyleLbl="bgShp" presStyleIdx="2" presStyleCnt="4"/>
      <dgm:spPr/>
      <dgm:t>
        <a:bodyPr/>
        <a:lstStyle/>
        <a:p>
          <a:endParaRPr lang="en-US"/>
        </a:p>
      </dgm:t>
    </dgm:pt>
    <dgm:pt modelId="{938B7F20-6C88-634C-B64B-C0C6859CE09C}" type="pres">
      <dgm:prSet presAssocID="{8C143BBE-D5EA-274C-9122-B4C79ECAC2BE}" presName="textNode" presStyleLbl="bgShp" presStyleIdx="2" presStyleCnt="4"/>
      <dgm:spPr/>
      <dgm:t>
        <a:bodyPr/>
        <a:lstStyle/>
        <a:p>
          <a:endParaRPr lang="en-US"/>
        </a:p>
      </dgm:t>
    </dgm:pt>
    <dgm:pt modelId="{8C071E2B-9C1F-CD4E-93C9-2EEB6928AF4B}" type="pres">
      <dgm:prSet presAssocID="{8C143BBE-D5EA-274C-9122-B4C79ECAC2BE}" presName="compChildNode" presStyleCnt="0"/>
      <dgm:spPr/>
    </dgm:pt>
    <dgm:pt modelId="{7612DBE8-FF26-C74B-9E10-78CDB77CAB23}" type="pres">
      <dgm:prSet presAssocID="{8C143BBE-D5EA-274C-9122-B4C79ECAC2BE}" presName="theInnerList" presStyleCnt="0"/>
      <dgm:spPr/>
    </dgm:pt>
    <dgm:pt modelId="{91360B9B-1DE1-A44B-823C-C64FEF412A45}" type="pres">
      <dgm:prSet presAssocID="{9660A314-1BBD-104A-8FEE-4662CF80EECC}" presName="childNode" presStyleLbl="node1" presStyleIdx="5" presStyleCnt="10">
        <dgm:presLayoutVars>
          <dgm:bulletEnabled val="1"/>
        </dgm:presLayoutVars>
      </dgm:prSet>
      <dgm:spPr/>
      <dgm:t>
        <a:bodyPr/>
        <a:lstStyle/>
        <a:p>
          <a:endParaRPr lang="en-US"/>
        </a:p>
      </dgm:t>
    </dgm:pt>
    <dgm:pt modelId="{730D8BCF-BA82-2449-9EB9-139A84EA50AB}" type="pres">
      <dgm:prSet presAssocID="{9660A314-1BBD-104A-8FEE-4662CF80EECC}" presName="aSpace2" presStyleCnt="0"/>
      <dgm:spPr/>
    </dgm:pt>
    <dgm:pt modelId="{8C18D0B3-E316-B942-9723-F7BFFD76680F}" type="pres">
      <dgm:prSet presAssocID="{012CD5D4-AB74-CA49-B364-E4F82058191D}" presName="childNode" presStyleLbl="node1" presStyleIdx="6" presStyleCnt="10">
        <dgm:presLayoutVars>
          <dgm:bulletEnabled val="1"/>
        </dgm:presLayoutVars>
      </dgm:prSet>
      <dgm:spPr/>
      <dgm:t>
        <a:bodyPr/>
        <a:lstStyle/>
        <a:p>
          <a:endParaRPr lang="en-US"/>
        </a:p>
      </dgm:t>
    </dgm:pt>
    <dgm:pt modelId="{61117D10-B1CE-3544-86B5-062699EC22B9}" type="pres">
      <dgm:prSet presAssocID="{8C143BBE-D5EA-274C-9122-B4C79ECAC2BE}" presName="aSpace" presStyleCnt="0"/>
      <dgm:spPr/>
    </dgm:pt>
    <dgm:pt modelId="{9FA8348F-3DB0-C74A-8919-D395A83EB7B3}" type="pres">
      <dgm:prSet presAssocID="{AA5747E2-155B-134A-BE9E-BDD28DA87488}" presName="compNode" presStyleCnt="0"/>
      <dgm:spPr/>
    </dgm:pt>
    <dgm:pt modelId="{D8843753-06E4-D64F-A612-DA829CD91025}" type="pres">
      <dgm:prSet presAssocID="{AA5747E2-155B-134A-BE9E-BDD28DA87488}" presName="aNode" presStyleLbl="bgShp" presStyleIdx="3" presStyleCnt="4"/>
      <dgm:spPr/>
      <dgm:t>
        <a:bodyPr/>
        <a:lstStyle/>
        <a:p>
          <a:endParaRPr lang="en-US"/>
        </a:p>
      </dgm:t>
    </dgm:pt>
    <dgm:pt modelId="{80C53274-3873-314E-A8E9-8A32A2EDA9E9}" type="pres">
      <dgm:prSet presAssocID="{AA5747E2-155B-134A-BE9E-BDD28DA87488}" presName="textNode" presStyleLbl="bgShp" presStyleIdx="3" presStyleCnt="4"/>
      <dgm:spPr/>
      <dgm:t>
        <a:bodyPr/>
        <a:lstStyle/>
        <a:p>
          <a:endParaRPr lang="en-US"/>
        </a:p>
      </dgm:t>
    </dgm:pt>
    <dgm:pt modelId="{48B71A22-1355-0142-9FE5-B77F1BC4382F}" type="pres">
      <dgm:prSet presAssocID="{AA5747E2-155B-134A-BE9E-BDD28DA87488}" presName="compChildNode" presStyleCnt="0"/>
      <dgm:spPr/>
    </dgm:pt>
    <dgm:pt modelId="{E972EDD5-E5A9-FB45-977A-3F5D53C615C2}" type="pres">
      <dgm:prSet presAssocID="{AA5747E2-155B-134A-BE9E-BDD28DA87488}" presName="theInnerList" presStyleCnt="0"/>
      <dgm:spPr/>
    </dgm:pt>
    <dgm:pt modelId="{4D524692-1008-4B4C-9B85-92399C5F3D66}" type="pres">
      <dgm:prSet presAssocID="{AE7A9E55-50B3-E541-8782-A9C5CCFABE3E}" presName="childNode" presStyleLbl="node1" presStyleIdx="7" presStyleCnt="10">
        <dgm:presLayoutVars>
          <dgm:bulletEnabled val="1"/>
        </dgm:presLayoutVars>
      </dgm:prSet>
      <dgm:spPr/>
      <dgm:t>
        <a:bodyPr/>
        <a:lstStyle/>
        <a:p>
          <a:endParaRPr lang="en-US"/>
        </a:p>
      </dgm:t>
    </dgm:pt>
    <dgm:pt modelId="{021CF8A1-84D8-9543-859E-B28F98B6C865}" type="pres">
      <dgm:prSet presAssocID="{AE7A9E55-50B3-E541-8782-A9C5CCFABE3E}" presName="aSpace2" presStyleCnt="0"/>
      <dgm:spPr/>
    </dgm:pt>
    <dgm:pt modelId="{043CFD7D-4EBF-7746-82D3-C132E5FB3F11}" type="pres">
      <dgm:prSet presAssocID="{FEE59AC1-8D37-E549-97A6-0C29F27171A7}" presName="childNode" presStyleLbl="node1" presStyleIdx="8" presStyleCnt="10">
        <dgm:presLayoutVars>
          <dgm:bulletEnabled val="1"/>
        </dgm:presLayoutVars>
      </dgm:prSet>
      <dgm:spPr/>
      <dgm:t>
        <a:bodyPr/>
        <a:lstStyle/>
        <a:p>
          <a:endParaRPr lang="en-US"/>
        </a:p>
      </dgm:t>
    </dgm:pt>
    <dgm:pt modelId="{98B3804B-707A-EE4E-93A5-A9A7F19BEA41}" type="pres">
      <dgm:prSet presAssocID="{FEE59AC1-8D37-E549-97A6-0C29F27171A7}" presName="aSpace2" presStyleCnt="0"/>
      <dgm:spPr/>
    </dgm:pt>
    <dgm:pt modelId="{F518CA0F-9B4A-104A-81E6-BA9E96973AD9}" type="pres">
      <dgm:prSet presAssocID="{99827999-0900-5742-9FA4-52C4367544D5}" presName="childNode" presStyleLbl="node1" presStyleIdx="9" presStyleCnt="10">
        <dgm:presLayoutVars>
          <dgm:bulletEnabled val="1"/>
        </dgm:presLayoutVars>
      </dgm:prSet>
      <dgm:spPr/>
      <dgm:t>
        <a:bodyPr/>
        <a:lstStyle/>
        <a:p>
          <a:endParaRPr lang="en-US"/>
        </a:p>
      </dgm:t>
    </dgm:pt>
  </dgm:ptLst>
  <dgm:cxnLst>
    <dgm:cxn modelId="{1B02CB61-C3F6-4386-BAE3-5D191F43BD4C}" type="presOf" srcId="{AA5747E2-155B-134A-BE9E-BDD28DA87488}" destId="{D8843753-06E4-D64F-A612-DA829CD91025}" srcOrd="0" destOrd="0" presId="urn:microsoft.com/office/officeart/2005/8/layout/lProcess2"/>
    <dgm:cxn modelId="{85406006-5D2E-B046-AB95-0E235E261E4C}" srcId="{AA5747E2-155B-134A-BE9E-BDD28DA87488}" destId="{99827999-0900-5742-9FA4-52C4367544D5}" srcOrd="2" destOrd="0" parTransId="{9D3E0E5D-226C-0041-9488-D315D98BF07C}" sibTransId="{A85DB623-BDE8-0A49-8A30-889D32D4AEB7}"/>
    <dgm:cxn modelId="{8F3457BA-591B-154C-80B3-8A1786709382}" srcId="{9D7D88D7-6223-BA44-8B37-C0F212E97F1C}" destId="{1A1E29E0-CEA4-6647-A6F6-72CBE29878CF}" srcOrd="0" destOrd="0" parTransId="{DD2BAFEF-7063-AB4B-8CCD-526AC9222E35}" sibTransId="{EB00C6AC-765C-F04B-9FA3-B14C2968973D}"/>
    <dgm:cxn modelId="{47AC2324-B44F-2948-BA8C-B8B7A0E2A923}" srcId="{9D7D88D7-6223-BA44-8B37-C0F212E97F1C}" destId="{194017DE-A88D-1349-AEC5-A8BF7ED74FE2}" srcOrd="2" destOrd="0" parTransId="{268912F5-8B66-764E-BA72-F2FE0526D6CA}" sibTransId="{077C96C6-A292-4648-8F7F-4B48E7B5025A}"/>
    <dgm:cxn modelId="{BF854FC0-EED9-46D3-BB4B-A803611020A9}" type="presOf" srcId="{99827999-0900-5742-9FA4-52C4367544D5}" destId="{F518CA0F-9B4A-104A-81E6-BA9E96973AD9}" srcOrd="0" destOrd="0" presId="urn:microsoft.com/office/officeart/2005/8/layout/lProcess2"/>
    <dgm:cxn modelId="{3814BA6B-2A3D-EB4A-820F-921F9A8EB3EA}" srcId="{9D7D88D7-6223-BA44-8B37-C0F212E97F1C}" destId="{F0FEE219-7FCA-4E48-B36E-2B4A7A8A89B0}" srcOrd="1" destOrd="0" parTransId="{9DE4D8DD-8000-5348-854A-441C7EC1983D}" sibTransId="{79F163C3-2E31-CE40-934F-1B0BCF000261}"/>
    <dgm:cxn modelId="{07B14620-A95E-4DCD-9170-89EFD9FD0382}" type="presOf" srcId="{8C143BBE-D5EA-274C-9122-B4C79ECAC2BE}" destId="{938B7F20-6C88-634C-B64B-C0C6859CE09C}" srcOrd="1" destOrd="0" presId="urn:microsoft.com/office/officeart/2005/8/layout/lProcess2"/>
    <dgm:cxn modelId="{DB25F33D-A583-4068-B4C3-E25A1CA4502A}" type="presOf" srcId="{9660A314-1BBD-104A-8FEE-4662CF80EECC}" destId="{91360B9B-1DE1-A44B-823C-C64FEF412A45}" srcOrd="0" destOrd="0" presId="urn:microsoft.com/office/officeart/2005/8/layout/lProcess2"/>
    <dgm:cxn modelId="{9E59AD87-E52E-4AAA-94FE-34652F018581}" type="presOf" srcId="{03D676FF-1502-6345-880D-F1DE98F6A5E5}" destId="{EB9FDF67-DCBD-894A-8FAE-87CEA645EEC0}" srcOrd="0" destOrd="0" presId="urn:microsoft.com/office/officeart/2005/8/layout/lProcess2"/>
    <dgm:cxn modelId="{FF606D38-D98C-4527-B683-FD21E201630D}" type="presOf" srcId="{1A1E29E0-CEA4-6647-A6F6-72CBE29878CF}" destId="{5460857A-4EC3-7642-A42E-5A4F96F2DD41}" srcOrd="0" destOrd="0" presId="urn:microsoft.com/office/officeart/2005/8/layout/lProcess2"/>
    <dgm:cxn modelId="{B10E8763-2C2C-B64E-9A39-7FB9D1163D6A}" srcId="{8C143BBE-D5EA-274C-9122-B4C79ECAC2BE}" destId="{9660A314-1BBD-104A-8FEE-4662CF80EECC}" srcOrd="0" destOrd="0" parTransId="{B0F6655C-8D49-6443-9C2A-6A68349BFD28}" sibTransId="{2364A84E-A60F-0147-B4B1-71C6113380E1}"/>
    <dgm:cxn modelId="{FDBECA07-66E8-7D4F-B92F-828EB49E818F}" srcId="{03D676FF-1502-6345-880D-F1DE98F6A5E5}" destId="{8C143BBE-D5EA-274C-9122-B4C79ECAC2BE}" srcOrd="2" destOrd="0" parTransId="{4603010D-D2D5-7F47-B653-AED52C442D59}" sibTransId="{63DE5BDC-78FC-6241-96F2-964BC563FDF2}"/>
    <dgm:cxn modelId="{7C2189CD-A2F7-489E-90C0-36AA9D3B8682}" type="presOf" srcId="{9D7D88D7-6223-BA44-8B37-C0F212E97F1C}" destId="{20B95F79-7F60-EB4A-A94C-99A494A7C1AD}" srcOrd="1" destOrd="0" presId="urn:microsoft.com/office/officeart/2005/8/layout/lProcess2"/>
    <dgm:cxn modelId="{5C5828AF-900E-374D-96BF-CF4FEDC34A4A}" srcId="{8C143BBE-D5EA-274C-9122-B4C79ECAC2BE}" destId="{012CD5D4-AB74-CA49-B364-E4F82058191D}" srcOrd="1" destOrd="0" parTransId="{4E0B5197-28DF-D142-8C27-06DC52C419BB}" sibTransId="{E89CB9D6-EBD9-0D49-9455-B546811A2160}"/>
    <dgm:cxn modelId="{ABC088C1-D396-4070-B7F2-3B2477E0BF21}" type="presOf" srcId="{F0FEE219-7FCA-4E48-B36E-2B4A7A8A89B0}" destId="{4CD22F69-AD90-EA44-9B98-2FE20FBFA7B6}" srcOrd="0" destOrd="0" presId="urn:microsoft.com/office/officeart/2005/8/layout/lProcess2"/>
    <dgm:cxn modelId="{9F840236-9A16-A842-A404-BE602BCFA2D1}" srcId="{03D676FF-1502-6345-880D-F1DE98F6A5E5}" destId="{AA5747E2-155B-134A-BE9E-BDD28DA87488}" srcOrd="3" destOrd="0" parTransId="{AE83D2B5-7A9C-DE47-820C-13EEEE4ED368}" sibTransId="{2331F820-330D-0642-B4BE-DBECE3A834FB}"/>
    <dgm:cxn modelId="{86903803-2B9F-46FB-99A3-0A067B790B86}" type="presOf" srcId="{AE7A9E55-50B3-E541-8782-A9C5CCFABE3E}" destId="{4D524692-1008-4B4C-9B85-92399C5F3D66}" srcOrd="0" destOrd="0" presId="urn:microsoft.com/office/officeart/2005/8/layout/lProcess2"/>
    <dgm:cxn modelId="{3EE28EBB-99EA-4A57-B8EB-181217E7F4B3}" type="presOf" srcId="{FEE59AC1-8D37-E549-97A6-0C29F27171A7}" destId="{043CFD7D-4EBF-7746-82D3-C132E5FB3F11}" srcOrd="0" destOrd="0" presId="urn:microsoft.com/office/officeart/2005/8/layout/lProcess2"/>
    <dgm:cxn modelId="{13A730DD-03F6-5C47-8AFC-567E9439C0EF}" srcId="{03D676FF-1502-6345-880D-F1DE98F6A5E5}" destId="{9D7D88D7-6223-BA44-8B37-C0F212E97F1C}" srcOrd="0" destOrd="0" parTransId="{A8AC62C3-5881-C64E-948C-82EF1ADF2D9E}" sibTransId="{E85E7703-0C59-364F-83CB-25728CF07B66}"/>
    <dgm:cxn modelId="{1AFD8879-D492-A048-8098-4072910EE7DB}" srcId="{9D7D88D7-6223-BA44-8B37-C0F212E97F1C}" destId="{14A36AD4-0FCA-C446-9E8F-C458E256D1A1}" srcOrd="3" destOrd="0" parTransId="{43ACEDB7-989B-A54A-8FFF-C86310997B82}" sibTransId="{DB0A6F97-7602-8E4E-8553-3A1B8453DAC5}"/>
    <dgm:cxn modelId="{D2F6B759-64DA-4C4B-99F1-893C1C154E89}" type="presOf" srcId="{012CD5D4-AB74-CA49-B364-E4F82058191D}" destId="{8C18D0B3-E316-B942-9723-F7BFFD76680F}" srcOrd="0" destOrd="0" presId="urn:microsoft.com/office/officeart/2005/8/layout/lProcess2"/>
    <dgm:cxn modelId="{ABD38CB9-8F73-634B-B1AD-F3113C717E65}" srcId="{AA5747E2-155B-134A-BE9E-BDD28DA87488}" destId="{FEE59AC1-8D37-E549-97A6-0C29F27171A7}" srcOrd="1" destOrd="0" parTransId="{8069E83B-AC4A-F144-9483-A47A1A540E1F}" sibTransId="{99367C74-D748-4A4A-8CEA-E93CCB3DD3AA}"/>
    <dgm:cxn modelId="{35F64450-9EF9-4B48-A5E5-60777B1AC7FD}" srcId="{B308D66F-D4CC-8647-B61D-FC640A3DE605}" destId="{D1426384-6DF6-8A4B-A7C2-26BBACFD331D}" srcOrd="0" destOrd="0" parTransId="{0410E20C-F20B-9742-9C81-9629A2AF19B9}" sibTransId="{81740554-0E82-7D48-8F93-01F3F724B2B1}"/>
    <dgm:cxn modelId="{6E75FA99-DA91-47B4-84EC-D65F117151E3}" type="presOf" srcId="{B308D66F-D4CC-8647-B61D-FC640A3DE605}" destId="{26E22257-9E5D-BE4A-A578-DFB91611EC2F}" srcOrd="0" destOrd="0" presId="urn:microsoft.com/office/officeart/2005/8/layout/lProcess2"/>
    <dgm:cxn modelId="{4599EC60-ABD7-45BE-8DC5-9CEBF4149667}" type="presOf" srcId="{D1426384-6DF6-8A4B-A7C2-26BBACFD331D}" destId="{C5216D39-46BD-1F40-8917-5116B0237AEB}" srcOrd="0" destOrd="0" presId="urn:microsoft.com/office/officeart/2005/8/layout/lProcess2"/>
    <dgm:cxn modelId="{D9EE452A-5C47-4104-B0F5-485709B5D52E}" type="presOf" srcId="{14A36AD4-0FCA-C446-9E8F-C458E256D1A1}" destId="{3DB9F7B4-38FC-5843-B1AB-8C2B8144D9DB}" srcOrd="0" destOrd="0" presId="urn:microsoft.com/office/officeart/2005/8/layout/lProcess2"/>
    <dgm:cxn modelId="{17551E23-4F8F-4C16-B143-B63483F98599}" type="presOf" srcId="{B308D66F-D4CC-8647-B61D-FC640A3DE605}" destId="{FE4D1E26-9D25-3F47-B973-CF60F7113CF9}" srcOrd="1" destOrd="0" presId="urn:microsoft.com/office/officeart/2005/8/layout/lProcess2"/>
    <dgm:cxn modelId="{A2944DC1-9E18-4B29-BA67-6E44739C5935}" type="presOf" srcId="{AA5747E2-155B-134A-BE9E-BDD28DA87488}" destId="{80C53274-3873-314E-A8E9-8A32A2EDA9E9}" srcOrd="1" destOrd="0" presId="urn:microsoft.com/office/officeart/2005/8/layout/lProcess2"/>
    <dgm:cxn modelId="{62788F1A-0E32-4C4A-9B04-E63D8317ADAE}" type="presOf" srcId="{9D7D88D7-6223-BA44-8B37-C0F212E97F1C}" destId="{8D4D7727-9957-C046-948A-85594A38832E}" srcOrd="0" destOrd="0" presId="urn:microsoft.com/office/officeart/2005/8/layout/lProcess2"/>
    <dgm:cxn modelId="{D29B7AE1-F4D4-4CCF-8B0F-C67A65CC6B3E}" type="presOf" srcId="{194017DE-A88D-1349-AEC5-A8BF7ED74FE2}" destId="{96B4FBFB-8573-3640-BA62-1D2A9ECD410E}" srcOrd="0" destOrd="0" presId="urn:microsoft.com/office/officeart/2005/8/layout/lProcess2"/>
    <dgm:cxn modelId="{3AD791B7-8EB3-4286-A18B-1D2B7651FD5A}" type="presOf" srcId="{8C143BBE-D5EA-274C-9122-B4C79ECAC2BE}" destId="{5EB461D4-36BF-1A4B-9238-AE5144CCB75F}" srcOrd="0" destOrd="0" presId="urn:microsoft.com/office/officeart/2005/8/layout/lProcess2"/>
    <dgm:cxn modelId="{99EAE79C-8D58-C848-A57C-84D90A9A8263}" srcId="{AA5747E2-155B-134A-BE9E-BDD28DA87488}" destId="{AE7A9E55-50B3-E541-8782-A9C5CCFABE3E}" srcOrd="0" destOrd="0" parTransId="{92C7391D-8D6B-D740-B160-2078B82747AE}" sibTransId="{CC50A88F-6775-6241-9D43-8C6D3B020221}"/>
    <dgm:cxn modelId="{E03D58BC-4B7A-3342-BCF9-9C923651B64F}" srcId="{03D676FF-1502-6345-880D-F1DE98F6A5E5}" destId="{B308D66F-D4CC-8647-B61D-FC640A3DE605}" srcOrd="1" destOrd="0" parTransId="{59F4C38D-6FEC-F245-AFEB-A3AF5C26D2E8}" sibTransId="{DF8838C5-AA59-DF46-802E-0DBBEE9F0EBD}"/>
    <dgm:cxn modelId="{8D32F503-0A7B-4AE7-9BEC-EF82C145EF08}" type="presParOf" srcId="{EB9FDF67-DCBD-894A-8FAE-87CEA645EEC0}" destId="{B6C6FB65-2C1E-4649-AF73-48B8F548F8A9}" srcOrd="0" destOrd="0" presId="urn:microsoft.com/office/officeart/2005/8/layout/lProcess2"/>
    <dgm:cxn modelId="{D8844712-4C84-47CD-86B5-AF5DCA15905E}" type="presParOf" srcId="{B6C6FB65-2C1E-4649-AF73-48B8F548F8A9}" destId="{8D4D7727-9957-C046-948A-85594A38832E}" srcOrd="0" destOrd="0" presId="urn:microsoft.com/office/officeart/2005/8/layout/lProcess2"/>
    <dgm:cxn modelId="{469CEF13-C6C1-495B-8DBA-027B30A671C0}" type="presParOf" srcId="{B6C6FB65-2C1E-4649-AF73-48B8F548F8A9}" destId="{20B95F79-7F60-EB4A-A94C-99A494A7C1AD}" srcOrd="1" destOrd="0" presId="urn:microsoft.com/office/officeart/2005/8/layout/lProcess2"/>
    <dgm:cxn modelId="{594AF476-7DD2-4EA5-B2C0-7132CEA02D7F}" type="presParOf" srcId="{B6C6FB65-2C1E-4649-AF73-48B8F548F8A9}" destId="{7316D3F0-C996-D544-9722-79B13C1DDBD7}" srcOrd="2" destOrd="0" presId="urn:microsoft.com/office/officeart/2005/8/layout/lProcess2"/>
    <dgm:cxn modelId="{ED6EA1DE-2FAE-49BD-A840-27599791EE31}" type="presParOf" srcId="{7316D3F0-C996-D544-9722-79B13C1DDBD7}" destId="{5C8E0960-601A-DD44-8F01-416C480F64B3}" srcOrd="0" destOrd="0" presId="urn:microsoft.com/office/officeart/2005/8/layout/lProcess2"/>
    <dgm:cxn modelId="{78DCF009-FFF7-4EAA-AA0D-217D35BCB385}" type="presParOf" srcId="{5C8E0960-601A-DD44-8F01-416C480F64B3}" destId="{5460857A-4EC3-7642-A42E-5A4F96F2DD41}" srcOrd="0" destOrd="0" presId="urn:microsoft.com/office/officeart/2005/8/layout/lProcess2"/>
    <dgm:cxn modelId="{EE2F3207-638C-4B34-A9FE-092ABC1B9AF8}" type="presParOf" srcId="{5C8E0960-601A-DD44-8F01-416C480F64B3}" destId="{1FE6DAAE-5F3E-6D4F-AF4B-060BCFA36B95}" srcOrd="1" destOrd="0" presId="urn:microsoft.com/office/officeart/2005/8/layout/lProcess2"/>
    <dgm:cxn modelId="{C1A7E6F7-8875-434C-8AA8-180E861C2C49}" type="presParOf" srcId="{5C8E0960-601A-DD44-8F01-416C480F64B3}" destId="{4CD22F69-AD90-EA44-9B98-2FE20FBFA7B6}" srcOrd="2" destOrd="0" presId="urn:microsoft.com/office/officeart/2005/8/layout/lProcess2"/>
    <dgm:cxn modelId="{A43DE0BC-6A2D-40BA-B571-07011A09E5DD}" type="presParOf" srcId="{5C8E0960-601A-DD44-8F01-416C480F64B3}" destId="{DB3C5BC5-CD18-A845-BF85-A097DE2FE6E7}" srcOrd="3" destOrd="0" presId="urn:microsoft.com/office/officeart/2005/8/layout/lProcess2"/>
    <dgm:cxn modelId="{0E1662B6-904F-4C9A-8585-20147D05BAB3}" type="presParOf" srcId="{5C8E0960-601A-DD44-8F01-416C480F64B3}" destId="{96B4FBFB-8573-3640-BA62-1D2A9ECD410E}" srcOrd="4" destOrd="0" presId="urn:microsoft.com/office/officeart/2005/8/layout/lProcess2"/>
    <dgm:cxn modelId="{DDEFD3F0-A442-4D79-9541-CB7C4D09DA39}" type="presParOf" srcId="{5C8E0960-601A-DD44-8F01-416C480F64B3}" destId="{E587DFF6-1D51-D247-91D4-B7DC477829CD}" srcOrd="5" destOrd="0" presId="urn:microsoft.com/office/officeart/2005/8/layout/lProcess2"/>
    <dgm:cxn modelId="{FDE2DDC0-44E5-4E3D-A993-EAD9F73669AA}" type="presParOf" srcId="{5C8E0960-601A-DD44-8F01-416C480F64B3}" destId="{3DB9F7B4-38FC-5843-B1AB-8C2B8144D9DB}" srcOrd="6" destOrd="0" presId="urn:microsoft.com/office/officeart/2005/8/layout/lProcess2"/>
    <dgm:cxn modelId="{45E27C67-C801-4915-86BF-0B6E228E1932}" type="presParOf" srcId="{EB9FDF67-DCBD-894A-8FAE-87CEA645EEC0}" destId="{AE45F9AB-65B1-5E4E-85FA-3757E799E3E4}" srcOrd="1" destOrd="0" presId="urn:microsoft.com/office/officeart/2005/8/layout/lProcess2"/>
    <dgm:cxn modelId="{EF0BD3C1-0CD2-4EF8-8B58-1957737A669F}" type="presParOf" srcId="{EB9FDF67-DCBD-894A-8FAE-87CEA645EEC0}" destId="{1A610E24-DE89-B345-8EFF-E4A93D06A1D2}" srcOrd="2" destOrd="0" presId="urn:microsoft.com/office/officeart/2005/8/layout/lProcess2"/>
    <dgm:cxn modelId="{5BD6EACA-7F3E-40AF-BFDD-ACA6B1CFA628}" type="presParOf" srcId="{1A610E24-DE89-B345-8EFF-E4A93D06A1D2}" destId="{26E22257-9E5D-BE4A-A578-DFB91611EC2F}" srcOrd="0" destOrd="0" presId="urn:microsoft.com/office/officeart/2005/8/layout/lProcess2"/>
    <dgm:cxn modelId="{9AE92482-A9BB-42E9-91BE-6F296F7FCB52}" type="presParOf" srcId="{1A610E24-DE89-B345-8EFF-E4A93D06A1D2}" destId="{FE4D1E26-9D25-3F47-B973-CF60F7113CF9}" srcOrd="1" destOrd="0" presId="urn:microsoft.com/office/officeart/2005/8/layout/lProcess2"/>
    <dgm:cxn modelId="{62235CF8-5B24-4357-8A06-BDD517F09090}" type="presParOf" srcId="{1A610E24-DE89-B345-8EFF-E4A93D06A1D2}" destId="{4B5FD000-0E8D-0143-800D-88EC984807F5}" srcOrd="2" destOrd="0" presId="urn:microsoft.com/office/officeart/2005/8/layout/lProcess2"/>
    <dgm:cxn modelId="{1423777C-25FA-4EAE-9D5B-5694723A10BE}" type="presParOf" srcId="{4B5FD000-0E8D-0143-800D-88EC984807F5}" destId="{F3C54E9D-0316-3B49-A4A5-76B107ECCA3E}" srcOrd="0" destOrd="0" presId="urn:microsoft.com/office/officeart/2005/8/layout/lProcess2"/>
    <dgm:cxn modelId="{F1A69335-E72C-4220-9818-DDFC19E9E10B}" type="presParOf" srcId="{F3C54E9D-0316-3B49-A4A5-76B107ECCA3E}" destId="{C5216D39-46BD-1F40-8917-5116B0237AEB}" srcOrd="0" destOrd="0" presId="urn:microsoft.com/office/officeart/2005/8/layout/lProcess2"/>
    <dgm:cxn modelId="{425F38A9-A167-4083-A854-E950EAE48263}" type="presParOf" srcId="{EB9FDF67-DCBD-894A-8FAE-87CEA645EEC0}" destId="{84578A2C-5E8A-254E-960F-76193FDA256A}" srcOrd="3" destOrd="0" presId="urn:microsoft.com/office/officeart/2005/8/layout/lProcess2"/>
    <dgm:cxn modelId="{BEBE0830-30C4-4EFC-BF0E-DA1CDED80A56}" type="presParOf" srcId="{EB9FDF67-DCBD-894A-8FAE-87CEA645EEC0}" destId="{F52AE727-1D7F-EF4F-992C-440F51BFF7E9}" srcOrd="4" destOrd="0" presId="urn:microsoft.com/office/officeart/2005/8/layout/lProcess2"/>
    <dgm:cxn modelId="{C334125C-ACFA-4F18-B54E-1AC9A79C3682}" type="presParOf" srcId="{F52AE727-1D7F-EF4F-992C-440F51BFF7E9}" destId="{5EB461D4-36BF-1A4B-9238-AE5144CCB75F}" srcOrd="0" destOrd="0" presId="urn:microsoft.com/office/officeart/2005/8/layout/lProcess2"/>
    <dgm:cxn modelId="{CA55A11C-72A3-4E3F-8ADA-2697C8353BC4}" type="presParOf" srcId="{F52AE727-1D7F-EF4F-992C-440F51BFF7E9}" destId="{938B7F20-6C88-634C-B64B-C0C6859CE09C}" srcOrd="1" destOrd="0" presId="urn:microsoft.com/office/officeart/2005/8/layout/lProcess2"/>
    <dgm:cxn modelId="{6A484831-8194-4CB5-81A6-7EF6838C8821}" type="presParOf" srcId="{F52AE727-1D7F-EF4F-992C-440F51BFF7E9}" destId="{8C071E2B-9C1F-CD4E-93C9-2EEB6928AF4B}" srcOrd="2" destOrd="0" presId="urn:microsoft.com/office/officeart/2005/8/layout/lProcess2"/>
    <dgm:cxn modelId="{D5193E1B-13E8-444D-8765-07E54D8F207D}" type="presParOf" srcId="{8C071E2B-9C1F-CD4E-93C9-2EEB6928AF4B}" destId="{7612DBE8-FF26-C74B-9E10-78CDB77CAB23}" srcOrd="0" destOrd="0" presId="urn:microsoft.com/office/officeart/2005/8/layout/lProcess2"/>
    <dgm:cxn modelId="{CD583B89-1494-44F5-9183-D0DAEF5F06D5}" type="presParOf" srcId="{7612DBE8-FF26-C74B-9E10-78CDB77CAB23}" destId="{91360B9B-1DE1-A44B-823C-C64FEF412A45}" srcOrd="0" destOrd="0" presId="urn:microsoft.com/office/officeart/2005/8/layout/lProcess2"/>
    <dgm:cxn modelId="{CF27E840-7D7E-4034-8822-967D00B7AC6E}" type="presParOf" srcId="{7612DBE8-FF26-C74B-9E10-78CDB77CAB23}" destId="{730D8BCF-BA82-2449-9EB9-139A84EA50AB}" srcOrd="1" destOrd="0" presId="urn:microsoft.com/office/officeart/2005/8/layout/lProcess2"/>
    <dgm:cxn modelId="{7FDDD347-3165-45B8-8ED4-9100E4651E07}" type="presParOf" srcId="{7612DBE8-FF26-C74B-9E10-78CDB77CAB23}" destId="{8C18D0B3-E316-B942-9723-F7BFFD76680F}" srcOrd="2" destOrd="0" presId="urn:microsoft.com/office/officeart/2005/8/layout/lProcess2"/>
    <dgm:cxn modelId="{8DC04F6C-A783-4F19-97E1-97BDC97558C4}" type="presParOf" srcId="{EB9FDF67-DCBD-894A-8FAE-87CEA645EEC0}" destId="{61117D10-B1CE-3544-86B5-062699EC22B9}" srcOrd="5" destOrd="0" presId="urn:microsoft.com/office/officeart/2005/8/layout/lProcess2"/>
    <dgm:cxn modelId="{B80EA396-1A78-4865-B405-A7E46F9D9554}" type="presParOf" srcId="{EB9FDF67-DCBD-894A-8FAE-87CEA645EEC0}" destId="{9FA8348F-3DB0-C74A-8919-D395A83EB7B3}" srcOrd="6" destOrd="0" presId="urn:microsoft.com/office/officeart/2005/8/layout/lProcess2"/>
    <dgm:cxn modelId="{7E0757EF-8AB7-4901-A017-E0C3FB4704A5}" type="presParOf" srcId="{9FA8348F-3DB0-C74A-8919-D395A83EB7B3}" destId="{D8843753-06E4-D64F-A612-DA829CD91025}" srcOrd="0" destOrd="0" presId="urn:microsoft.com/office/officeart/2005/8/layout/lProcess2"/>
    <dgm:cxn modelId="{69FCD08D-82CB-4EEC-8974-C62EE546599F}" type="presParOf" srcId="{9FA8348F-3DB0-C74A-8919-D395A83EB7B3}" destId="{80C53274-3873-314E-A8E9-8A32A2EDA9E9}" srcOrd="1" destOrd="0" presId="urn:microsoft.com/office/officeart/2005/8/layout/lProcess2"/>
    <dgm:cxn modelId="{7D28A49C-9E5A-4978-8000-7A3E349B7C1A}" type="presParOf" srcId="{9FA8348F-3DB0-C74A-8919-D395A83EB7B3}" destId="{48B71A22-1355-0142-9FE5-B77F1BC4382F}" srcOrd="2" destOrd="0" presId="urn:microsoft.com/office/officeart/2005/8/layout/lProcess2"/>
    <dgm:cxn modelId="{CED159E5-8E6C-4F14-8559-BF1A61EADD68}" type="presParOf" srcId="{48B71A22-1355-0142-9FE5-B77F1BC4382F}" destId="{E972EDD5-E5A9-FB45-977A-3F5D53C615C2}" srcOrd="0" destOrd="0" presId="urn:microsoft.com/office/officeart/2005/8/layout/lProcess2"/>
    <dgm:cxn modelId="{9CE7B1A7-851F-48C3-AAA1-DF81D7764183}" type="presParOf" srcId="{E972EDD5-E5A9-FB45-977A-3F5D53C615C2}" destId="{4D524692-1008-4B4C-9B85-92399C5F3D66}" srcOrd="0" destOrd="0" presId="urn:microsoft.com/office/officeart/2005/8/layout/lProcess2"/>
    <dgm:cxn modelId="{9B5C0FE9-3AB8-40CD-8B69-E9BD3605D9BA}" type="presParOf" srcId="{E972EDD5-E5A9-FB45-977A-3F5D53C615C2}" destId="{021CF8A1-84D8-9543-859E-B28F98B6C865}" srcOrd="1" destOrd="0" presId="urn:microsoft.com/office/officeart/2005/8/layout/lProcess2"/>
    <dgm:cxn modelId="{D7D10FD6-1289-44DD-AFE4-EC337648724B}" type="presParOf" srcId="{E972EDD5-E5A9-FB45-977A-3F5D53C615C2}" destId="{043CFD7D-4EBF-7746-82D3-C132E5FB3F11}" srcOrd="2" destOrd="0" presId="urn:microsoft.com/office/officeart/2005/8/layout/lProcess2"/>
    <dgm:cxn modelId="{AF132E34-0D0A-4CC4-9790-B3F064894C03}" type="presParOf" srcId="{E972EDD5-E5A9-FB45-977A-3F5D53C615C2}" destId="{98B3804B-707A-EE4E-93A5-A9A7F19BEA41}" srcOrd="3" destOrd="0" presId="urn:microsoft.com/office/officeart/2005/8/layout/lProcess2"/>
    <dgm:cxn modelId="{657417B6-B12F-4453-9A50-E3E63BED2297}" type="presParOf" srcId="{E972EDD5-E5A9-FB45-977A-3F5D53C615C2}" destId="{F518CA0F-9B4A-104A-81E6-BA9E96973AD9}" srcOrd="4"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4D7727-9957-C046-948A-85594A38832E}">
      <dsp:nvSpPr>
        <dsp:cNvPr id="0" name=""/>
        <dsp:cNvSpPr/>
      </dsp:nvSpPr>
      <dsp:spPr>
        <a:xfrm>
          <a:off x="1984" y="0"/>
          <a:ext cx="1946895" cy="4343400"/>
        </a:xfrm>
        <a:prstGeom prst="roundRect">
          <a:avLst>
            <a:gd name="adj" fmla="val 10000"/>
          </a:avLst>
        </a:prstGeom>
        <a:solidFill>
          <a:srgbClr val="FF0000"/>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tx1"/>
              </a:solidFill>
              <a:latin typeface="Calibri" pitchFamily="34" charset="0"/>
            </a:rPr>
            <a:t>Prevention</a:t>
          </a:r>
          <a:endParaRPr lang="en-US" sz="2900" b="1" kern="1200" dirty="0">
            <a:solidFill>
              <a:schemeClr val="tx1"/>
            </a:solidFill>
            <a:latin typeface="Calibri" pitchFamily="34" charset="0"/>
          </a:endParaRPr>
        </a:p>
      </dsp:txBody>
      <dsp:txXfrm>
        <a:off x="1984" y="0"/>
        <a:ext cx="1946895" cy="1303020"/>
      </dsp:txXfrm>
    </dsp:sp>
    <dsp:sp modelId="{5460857A-4EC3-7642-A42E-5A4F96F2DD41}">
      <dsp:nvSpPr>
        <dsp:cNvPr id="0" name=""/>
        <dsp:cNvSpPr/>
      </dsp:nvSpPr>
      <dsp:spPr>
        <a:xfrm>
          <a:off x="228602" y="1295399"/>
          <a:ext cx="1557516" cy="63274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rgbClr val="000000"/>
              </a:solidFill>
              <a:latin typeface="Calibri" pitchFamily="34" charset="0"/>
            </a:rPr>
            <a:t>Prevention for Positives </a:t>
          </a:r>
        </a:p>
      </dsp:txBody>
      <dsp:txXfrm>
        <a:off x="247134" y="1313931"/>
        <a:ext cx="1520452" cy="595676"/>
      </dsp:txXfrm>
    </dsp:sp>
    <dsp:sp modelId="{4CD22F69-AD90-EA44-9B98-2FE20FBFA7B6}">
      <dsp:nvSpPr>
        <dsp:cNvPr id="0" name=""/>
        <dsp:cNvSpPr/>
      </dsp:nvSpPr>
      <dsp:spPr>
        <a:xfrm>
          <a:off x="196673" y="2033211"/>
          <a:ext cx="1557516" cy="63274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rgbClr val="000000"/>
              </a:solidFill>
              <a:latin typeface="Calibri" pitchFamily="34" charset="0"/>
            </a:rPr>
            <a:t>Outreach to at-risk populations of all races, sexual orientation and ethnicities</a:t>
          </a:r>
        </a:p>
      </dsp:txBody>
      <dsp:txXfrm>
        <a:off x="215205" y="2051743"/>
        <a:ext cx="1520452" cy="595676"/>
      </dsp:txXfrm>
    </dsp:sp>
    <dsp:sp modelId="{96B4FBFB-8573-3640-BA62-1D2A9ECD410E}">
      <dsp:nvSpPr>
        <dsp:cNvPr id="0" name=""/>
        <dsp:cNvSpPr/>
      </dsp:nvSpPr>
      <dsp:spPr>
        <a:xfrm>
          <a:off x="196673" y="2763297"/>
          <a:ext cx="1557516" cy="63274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rgbClr val="000000"/>
              </a:solidFill>
              <a:latin typeface="Calibri" pitchFamily="34" charset="0"/>
            </a:rPr>
            <a:t>Testing and Linkage to Care Services</a:t>
          </a:r>
        </a:p>
      </dsp:txBody>
      <dsp:txXfrm>
        <a:off x="215205" y="2781829"/>
        <a:ext cx="1520452" cy="595676"/>
      </dsp:txXfrm>
    </dsp:sp>
    <dsp:sp modelId="{3DB9F7B4-38FC-5843-B1AB-8C2B8144D9DB}">
      <dsp:nvSpPr>
        <dsp:cNvPr id="0" name=""/>
        <dsp:cNvSpPr/>
      </dsp:nvSpPr>
      <dsp:spPr>
        <a:xfrm>
          <a:off x="196673" y="3493383"/>
          <a:ext cx="1557516" cy="63274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rgbClr val="000000"/>
              </a:solidFill>
              <a:latin typeface="Calibri" pitchFamily="34" charset="0"/>
            </a:rPr>
            <a:t>Syringe Services</a:t>
          </a:r>
          <a:endParaRPr lang="en-US" sz="1100" kern="1200" dirty="0">
            <a:solidFill>
              <a:srgbClr val="000000"/>
            </a:solidFill>
            <a:latin typeface="Calibri" pitchFamily="34" charset="0"/>
          </a:endParaRPr>
        </a:p>
      </dsp:txBody>
      <dsp:txXfrm>
        <a:off x="215205" y="3511915"/>
        <a:ext cx="1520452" cy="595676"/>
      </dsp:txXfrm>
    </dsp:sp>
    <dsp:sp modelId="{26E22257-9E5D-BE4A-A578-DFB91611EC2F}">
      <dsp:nvSpPr>
        <dsp:cNvPr id="0" name=""/>
        <dsp:cNvSpPr/>
      </dsp:nvSpPr>
      <dsp:spPr>
        <a:xfrm>
          <a:off x="2094896" y="0"/>
          <a:ext cx="1946895" cy="4343400"/>
        </a:xfrm>
        <a:prstGeom prst="roundRect">
          <a:avLst>
            <a:gd name="adj" fmla="val 10000"/>
          </a:avLst>
        </a:prstGeom>
        <a:solidFill>
          <a:srgbClr val="FF0000"/>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b="1" kern="1200" dirty="0" smtClean="0">
              <a:latin typeface="Calibri" pitchFamily="34" charset="0"/>
            </a:rPr>
            <a:t>Advocacy</a:t>
          </a:r>
          <a:endParaRPr lang="en-US" sz="3000" b="1" kern="1200" dirty="0">
            <a:latin typeface="Calibri" pitchFamily="34" charset="0"/>
          </a:endParaRPr>
        </a:p>
      </dsp:txBody>
      <dsp:txXfrm>
        <a:off x="2094896" y="0"/>
        <a:ext cx="1946895" cy="1303020"/>
      </dsp:txXfrm>
    </dsp:sp>
    <dsp:sp modelId="{C5216D39-46BD-1F40-8917-5116B0237AEB}">
      <dsp:nvSpPr>
        <dsp:cNvPr id="0" name=""/>
        <dsp:cNvSpPr/>
      </dsp:nvSpPr>
      <dsp:spPr>
        <a:xfrm>
          <a:off x="2289585" y="1303020"/>
          <a:ext cx="1557516" cy="282321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0955" rIns="27940" bIns="20955" numCol="1" spcCol="1270" anchor="t" anchorCtr="0">
          <a:noAutofit/>
        </a:bodyPr>
        <a:lstStyle/>
        <a:p>
          <a:pPr lvl="0" algn="ctr" defTabSz="488950">
            <a:lnSpc>
              <a:spcPct val="140000"/>
            </a:lnSpc>
            <a:spcBef>
              <a:spcPct val="0"/>
            </a:spcBef>
            <a:spcAft>
              <a:spcPct val="35000"/>
            </a:spcAft>
          </a:pPr>
          <a:r>
            <a:rPr lang="en-US" sz="1100" kern="1200" dirty="0" smtClean="0">
              <a:solidFill>
                <a:srgbClr val="000000"/>
              </a:solidFill>
              <a:latin typeface="Calibri" pitchFamily="34" charset="0"/>
            </a:rPr>
            <a:t>Local, State, and National Issues </a:t>
          </a:r>
        </a:p>
        <a:p>
          <a:pPr lvl="0" algn="ctr" defTabSz="488950">
            <a:lnSpc>
              <a:spcPct val="140000"/>
            </a:lnSpc>
            <a:spcBef>
              <a:spcPct val="0"/>
            </a:spcBef>
            <a:spcAft>
              <a:spcPct val="35000"/>
            </a:spcAft>
          </a:pPr>
          <a:r>
            <a:rPr lang="en-US" sz="1100" kern="1200" dirty="0" smtClean="0">
              <a:solidFill>
                <a:srgbClr val="000000"/>
              </a:solidFill>
              <a:latin typeface="Calibri" pitchFamily="34" charset="0"/>
            </a:rPr>
            <a:t>Positive Leaders Program</a:t>
          </a:r>
        </a:p>
        <a:p>
          <a:pPr lvl="0" algn="ctr" defTabSz="488950">
            <a:lnSpc>
              <a:spcPct val="140000"/>
            </a:lnSpc>
            <a:spcBef>
              <a:spcPct val="0"/>
            </a:spcBef>
            <a:spcAft>
              <a:spcPct val="35000"/>
            </a:spcAft>
          </a:pPr>
          <a:r>
            <a:rPr lang="en-US" sz="1100" kern="1200" dirty="0" smtClean="0">
              <a:solidFill>
                <a:srgbClr val="000000"/>
              </a:solidFill>
              <a:latin typeface="Calibri" pitchFamily="34" charset="0"/>
            </a:rPr>
            <a:t>HIV/AIDS Action Network</a:t>
          </a:r>
        </a:p>
        <a:p>
          <a:pPr lvl="0" algn="ctr" defTabSz="488950">
            <a:lnSpc>
              <a:spcPct val="140000"/>
            </a:lnSpc>
            <a:spcBef>
              <a:spcPct val="0"/>
            </a:spcBef>
            <a:spcAft>
              <a:spcPct val="35000"/>
            </a:spcAft>
          </a:pPr>
          <a:endParaRPr lang="en-US" sz="1100" kern="1200" dirty="0" smtClean="0">
            <a:solidFill>
              <a:srgbClr val="000000"/>
            </a:solidFill>
            <a:latin typeface="Calibri" pitchFamily="34" charset="0"/>
          </a:endParaRPr>
        </a:p>
      </dsp:txBody>
      <dsp:txXfrm>
        <a:off x="2335203" y="1348638"/>
        <a:ext cx="1466280" cy="2731974"/>
      </dsp:txXfrm>
    </dsp:sp>
    <dsp:sp modelId="{5EB461D4-36BF-1A4B-9238-AE5144CCB75F}">
      <dsp:nvSpPr>
        <dsp:cNvPr id="0" name=""/>
        <dsp:cNvSpPr/>
      </dsp:nvSpPr>
      <dsp:spPr>
        <a:xfrm>
          <a:off x="4187808" y="0"/>
          <a:ext cx="1946895" cy="4343400"/>
        </a:xfrm>
        <a:prstGeom prst="roundRect">
          <a:avLst>
            <a:gd name="adj" fmla="val 10000"/>
          </a:avLst>
        </a:prstGeom>
        <a:solidFill>
          <a:srgbClr val="FF0000"/>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latin typeface="Calibri" pitchFamily="34" charset="0"/>
            </a:rPr>
            <a:t>Awareness</a:t>
          </a:r>
          <a:endParaRPr lang="en-US" sz="2900" b="1" kern="1200" dirty="0">
            <a:latin typeface="Calibri" pitchFamily="34" charset="0"/>
          </a:endParaRPr>
        </a:p>
      </dsp:txBody>
      <dsp:txXfrm>
        <a:off x="4187808" y="0"/>
        <a:ext cx="1946895" cy="1303020"/>
      </dsp:txXfrm>
    </dsp:sp>
    <dsp:sp modelId="{91360B9B-1DE1-A44B-823C-C64FEF412A45}">
      <dsp:nvSpPr>
        <dsp:cNvPr id="0" name=""/>
        <dsp:cNvSpPr/>
      </dsp:nvSpPr>
      <dsp:spPr>
        <a:xfrm>
          <a:off x="4382498" y="1304292"/>
          <a:ext cx="1557516" cy="130959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rgbClr val="000000"/>
              </a:solidFill>
              <a:latin typeface="Calibri" pitchFamily="34" charset="0"/>
            </a:rPr>
            <a:t>50/5 Hotline</a:t>
          </a:r>
        </a:p>
      </dsp:txBody>
      <dsp:txXfrm>
        <a:off x="4420855" y="1342649"/>
        <a:ext cx="1480802" cy="1232880"/>
      </dsp:txXfrm>
    </dsp:sp>
    <dsp:sp modelId="{8C18D0B3-E316-B942-9723-F7BFFD76680F}">
      <dsp:nvSpPr>
        <dsp:cNvPr id="0" name=""/>
        <dsp:cNvSpPr/>
      </dsp:nvSpPr>
      <dsp:spPr>
        <a:xfrm>
          <a:off x="4382498" y="2815363"/>
          <a:ext cx="1557516" cy="130959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rgbClr val="000000"/>
              </a:solidFill>
              <a:latin typeface="Calibri" pitchFamily="34" charset="0"/>
            </a:rPr>
            <a:t>Community Capacity-Building Services</a:t>
          </a:r>
          <a:endParaRPr lang="en-US" sz="1100" kern="1200" dirty="0">
            <a:solidFill>
              <a:srgbClr val="000000"/>
            </a:solidFill>
            <a:latin typeface="Calibri" pitchFamily="34" charset="0"/>
          </a:endParaRPr>
        </a:p>
      </dsp:txBody>
      <dsp:txXfrm>
        <a:off x="4420855" y="2853720"/>
        <a:ext cx="1480802" cy="1232880"/>
      </dsp:txXfrm>
    </dsp:sp>
    <dsp:sp modelId="{D8843753-06E4-D64F-A612-DA829CD91025}">
      <dsp:nvSpPr>
        <dsp:cNvPr id="0" name=""/>
        <dsp:cNvSpPr/>
      </dsp:nvSpPr>
      <dsp:spPr>
        <a:xfrm>
          <a:off x="6280720" y="0"/>
          <a:ext cx="1946895" cy="4343400"/>
        </a:xfrm>
        <a:prstGeom prst="roundRect">
          <a:avLst>
            <a:gd name="adj" fmla="val 10000"/>
          </a:avLst>
        </a:prstGeom>
        <a:solidFill>
          <a:srgbClr val="FF0000"/>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latin typeface="Calibri" pitchFamily="34" charset="0"/>
            </a:rPr>
            <a:t>Services</a:t>
          </a:r>
          <a:endParaRPr lang="en-US" sz="2900" b="1" kern="1200" dirty="0">
            <a:latin typeface="Calibri" pitchFamily="34" charset="0"/>
          </a:endParaRPr>
        </a:p>
      </dsp:txBody>
      <dsp:txXfrm>
        <a:off x="6280720" y="0"/>
        <a:ext cx="1946895" cy="1303020"/>
      </dsp:txXfrm>
    </dsp:sp>
    <dsp:sp modelId="{4D524692-1008-4B4C-9B85-92399C5F3D66}">
      <dsp:nvSpPr>
        <dsp:cNvPr id="0" name=""/>
        <dsp:cNvSpPr/>
      </dsp:nvSpPr>
      <dsp:spPr>
        <a:xfrm>
          <a:off x="6475410" y="1303391"/>
          <a:ext cx="1557516" cy="85330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rgbClr val="000000"/>
              </a:solidFill>
              <a:latin typeface="Calibri" pitchFamily="34" charset="0"/>
            </a:rPr>
            <a:t>Case Management and Medical Transportation</a:t>
          </a:r>
        </a:p>
      </dsp:txBody>
      <dsp:txXfrm>
        <a:off x="6500402" y="1328383"/>
        <a:ext cx="1507532" cy="803320"/>
      </dsp:txXfrm>
    </dsp:sp>
    <dsp:sp modelId="{043CFD7D-4EBF-7746-82D3-C132E5FB3F11}">
      <dsp:nvSpPr>
        <dsp:cNvPr id="0" name=""/>
        <dsp:cNvSpPr/>
      </dsp:nvSpPr>
      <dsp:spPr>
        <a:xfrm>
          <a:off x="6475410" y="2287972"/>
          <a:ext cx="1557516" cy="85330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rgbClr val="000000"/>
              </a:solidFill>
              <a:latin typeface="Calibri" pitchFamily="34" charset="0"/>
            </a:rPr>
            <a:t>Temporary Housing, Emergency Financial Services</a:t>
          </a:r>
        </a:p>
      </dsp:txBody>
      <dsp:txXfrm>
        <a:off x="6500402" y="2312964"/>
        <a:ext cx="1507532" cy="803320"/>
      </dsp:txXfrm>
    </dsp:sp>
    <dsp:sp modelId="{F518CA0F-9B4A-104A-81E6-BA9E96973AD9}">
      <dsp:nvSpPr>
        <dsp:cNvPr id="0" name=""/>
        <dsp:cNvSpPr/>
      </dsp:nvSpPr>
      <dsp:spPr>
        <a:xfrm>
          <a:off x="6475410" y="3272554"/>
          <a:ext cx="1557516" cy="85330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n-US" sz="1100" kern="1200" dirty="0" smtClean="0">
              <a:solidFill>
                <a:srgbClr val="000000"/>
              </a:solidFill>
              <a:latin typeface="Calibri" pitchFamily="34" charset="0"/>
            </a:rPr>
            <a:t>Benefits Counseling, Legal Services, Behavioral Health Services</a:t>
          </a:r>
        </a:p>
      </dsp:txBody>
      <dsp:txXfrm>
        <a:off x="6500402" y="3297546"/>
        <a:ext cx="1507532" cy="803320"/>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231640" y="0"/>
            <a:ext cx="4002299" cy="350520"/>
          </a:xfrm>
          <a:prstGeom prst="rect">
            <a:avLst/>
          </a:prstGeom>
        </p:spPr>
        <p:txBody>
          <a:bodyPr vert="horz" lIns="91440" tIns="45720" rIns="91440" bIns="45720" rtlCol="0"/>
          <a:lstStyle>
            <a:lvl1pPr algn="r">
              <a:defRPr sz="1200"/>
            </a:lvl1pPr>
          </a:lstStyle>
          <a:p>
            <a:fld id="{2C718605-F25B-4005-A291-D9E2B33CA3A5}" type="datetimeFigureOut">
              <a:rPr lang="en-US" smtClean="0"/>
              <a:pPr/>
              <a:t>10/2/14</a:t>
            </a:fld>
            <a:endParaRPr lang="en-US" dirty="0"/>
          </a:p>
        </p:txBody>
      </p:sp>
      <p:sp>
        <p:nvSpPr>
          <p:cNvPr id="4" name="Footer Placeholder 3"/>
          <p:cNvSpPr>
            <a:spLocks noGrp="1"/>
          </p:cNvSpPr>
          <p:nvPr>
            <p:ph type="ftr" sz="quarter" idx="2"/>
          </p:nvPr>
        </p:nvSpPr>
        <p:spPr>
          <a:xfrm>
            <a:off x="0" y="6658664"/>
            <a:ext cx="4002299" cy="3505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31640" y="6658664"/>
            <a:ext cx="4002299" cy="350520"/>
          </a:xfrm>
          <a:prstGeom prst="rect">
            <a:avLst/>
          </a:prstGeom>
        </p:spPr>
        <p:txBody>
          <a:bodyPr vert="horz" lIns="91440" tIns="45720" rIns="91440" bIns="45720" rtlCol="0" anchor="b"/>
          <a:lstStyle>
            <a:lvl1pPr algn="r">
              <a:defRPr sz="1200"/>
            </a:lvl1pPr>
          </a:lstStyle>
          <a:p>
            <a:fld id="{9E595456-38EC-4223-A735-A8594081DBC9}" type="slidenum">
              <a:rPr lang="en-US" smtClean="0"/>
              <a:pPr/>
              <a:t>‹#›</a:t>
            </a:fld>
            <a:endParaRPr lang="en-US" dirty="0"/>
          </a:p>
        </p:txBody>
      </p:sp>
    </p:spTree>
    <p:extLst>
      <p:ext uri="{BB962C8B-B14F-4D97-AF65-F5344CB8AC3E}">
        <p14:creationId xmlns:p14="http://schemas.microsoft.com/office/powerpoint/2010/main" val="1354244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231640" y="0"/>
            <a:ext cx="4002299" cy="350520"/>
          </a:xfrm>
          <a:prstGeom prst="rect">
            <a:avLst/>
          </a:prstGeom>
        </p:spPr>
        <p:txBody>
          <a:bodyPr vert="horz" lIns="91440" tIns="45720" rIns="91440" bIns="45720" rtlCol="0"/>
          <a:lstStyle>
            <a:lvl1pPr algn="r">
              <a:defRPr sz="1200"/>
            </a:lvl1pPr>
          </a:lstStyle>
          <a:p>
            <a:fld id="{0974AC81-2FC8-4081-97DF-3FA26CAAD240}" type="datetimeFigureOut">
              <a:rPr lang="en-US" smtClean="0"/>
              <a:pPr/>
              <a:t>10/2/14</a:t>
            </a:fld>
            <a:endParaRPr lang="en-US" dirty="0"/>
          </a:p>
        </p:txBody>
      </p:sp>
      <p:sp>
        <p:nvSpPr>
          <p:cNvPr id="4" name="Slide Image Placeholder 3"/>
          <p:cNvSpPr>
            <a:spLocks noGrp="1" noRot="1" noChangeAspect="1"/>
          </p:cNvSpPr>
          <p:nvPr>
            <p:ph type="sldImg" idx="2"/>
          </p:nvPr>
        </p:nvSpPr>
        <p:spPr>
          <a:xfrm>
            <a:off x="2865438" y="525463"/>
            <a:ext cx="3505200" cy="2628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23608" y="3329941"/>
            <a:ext cx="7388860" cy="31546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02299" cy="3505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31640" y="6658664"/>
            <a:ext cx="4002299" cy="350520"/>
          </a:xfrm>
          <a:prstGeom prst="rect">
            <a:avLst/>
          </a:prstGeom>
        </p:spPr>
        <p:txBody>
          <a:bodyPr vert="horz" lIns="91440" tIns="45720" rIns="91440" bIns="45720" rtlCol="0" anchor="b"/>
          <a:lstStyle>
            <a:lvl1pPr algn="r">
              <a:defRPr sz="1200"/>
            </a:lvl1pPr>
          </a:lstStyle>
          <a:p>
            <a:fld id="{91D76A1C-D914-40F1-96FE-D8741CE049C6}" type="slidenum">
              <a:rPr lang="en-US" smtClean="0"/>
              <a:pPr/>
              <a:t>‹#›</a:t>
            </a:fld>
            <a:endParaRPr lang="en-US" dirty="0"/>
          </a:p>
        </p:txBody>
      </p:sp>
    </p:spTree>
    <p:extLst>
      <p:ext uri="{BB962C8B-B14F-4D97-AF65-F5344CB8AC3E}">
        <p14:creationId xmlns:p14="http://schemas.microsoft.com/office/powerpoint/2010/main" val="857668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D76A1C-D914-40F1-96FE-D8741CE049C6}"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D76A1C-D914-40F1-96FE-D8741CE049C6}" type="slidenum">
              <a:rPr lang="en-US" smtClean="0"/>
              <a:pPr/>
              <a:t>11</a:t>
            </a:fld>
            <a:endParaRPr lang="en-US" dirty="0"/>
          </a:p>
        </p:txBody>
      </p:sp>
    </p:spTree>
    <p:extLst>
      <p:ext uri="{BB962C8B-B14F-4D97-AF65-F5344CB8AC3E}">
        <p14:creationId xmlns:p14="http://schemas.microsoft.com/office/powerpoint/2010/main" val="601706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p:spPr>
        <p:txBody>
          <a:bodyPr/>
          <a:lstStyle>
            <a:lvl1pPr defTabSz="930275" eaLnBrk="0" hangingPunct="0">
              <a:defRPr sz="600">
                <a:solidFill>
                  <a:schemeClr val="tx1"/>
                </a:solidFill>
                <a:latin typeface="Arial Narrow" pitchFamily="34" charset="0"/>
              </a:defRPr>
            </a:lvl1pPr>
            <a:lvl2pPr marL="742950" indent="-285750" defTabSz="930275" eaLnBrk="0" hangingPunct="0">
              <a:defRPr sz="600">
                <a:solidFill>
                  <a:schemeClr val="tx1"/>
                </a:solidFill>
                <a:latin typeface="Arial Narrow" pitchFamily="34" charset="0"/>
              </a:defRPr>
            </a:lvl2pPr>
            <a:lvl3pPr marL="1143000" indent="-228600" defTabSz="930275" eaLnBrk="0" hangingPunct="0">
              <a:defRPr sz="600">
                <a:solidFill>
                  <a:schemeClr val="tx1"/>
                </a:solidFill>
                <a:latin typeface="Arial Narrow" pitchFamily="34" charset="0"/>
              </a:defRPr>
            </a:lvl3pPr>
            <a:lvl4pPr marL="1600200" indent="-228600" defTabSz="930275" eaLnBrk="0" hangingPunct="0">
              <a:defRPr sz="600">
                <a:solidFill>
                  <a:schemeClr val="tx1"/>
                </a:solidFill>
                <a:latin typeface="Arial Narrow" pitchFamily="34" charset="0"/>
              </a:defRPr>
            </a:lvl4pPr>
            <a:lvl5pPr marL="2057400" indent="-228600" defTabSz="930275" eaLnBrk="0" hangingPunct="0">
              <a:defRPr sz="600">
                <a:solidFill>
                  <a:schemeClr val="tx1"/>
                </a:solidFill>
                <a:latin typeface="Arial Narrow" pitchFamily="34" charset="0"/>
              </a:defRPr>
            </a:lvl5pPr>
            <a:lvl6pPr marL="2514600" indent="-228600" defTabSz="930275" eaLnBrk="0" fontAlgn="base" hangingPunct="0">
              <a:spcBef>
                <a:spcPct val="0"/>
              </a:spcBef>
              <a:spcAft>
                <a:spcPct val="0"/>
              </a:spcAft>
              <a:defRPr sz="600">
                <a:solidFill>
                  <a:schemeClr val="tx1"/>
                </a:solidFill>
                <a:latin typeface="Arial Narrow" pitchFamily="34" charset="0"/>
              </a:defRPr>
            </a:lvl6pPr>
            <a:lvl7pPr marL="2971800" indent="-228600" defTabSz="930275" eaLnBrk="0" fontAlgn="base" hangingPunct="0">
              <a:spcBef>
                <a:spcPct val="0"/>
              </a:spcBef>
              <a:spcAft>
                <a:spcPct val="0"/>
              </a:spcAft>
              <a:defRPr sz="600">
                <a:solidFill>
                  <a:schemeClr val="tx1"/>
                </a:solidFill>
                <a:latin typeface="Arial Narrow" pitchFamily="34" charset="0"/>
              </a:defRPr>
            </a:lvl7pPr>
            <a:lvl8pPr marL="3429000" indent="-228600" defTabSz="930275" eaLnBrk="0" fontAlgn="base" hangingPunct="0">
              <a:spcBef>
                <a:spcPct val="0"/>
              </a:spcBef>
              <a:spcAft>
                <a:spcPct val="0"/>
              </a:spcAft>
              <a:defRPr sz="600">
                <a:solidFill>
                  <a:schemeClr val="tx1"/>
                </a:solidFill>
                <a:latin typeface="Arial Narrow" pitchFamily="34" charset="0"/>
              </a:defRPr>
            </a:lvl8pPr>
            <a:lvl9pPr marL="3886200" indent="-228600" defTabSz="930275" eaLnBrk="0" fontAlgn="base" hangingPunct="0">
              <a:spcBef>
                <a:spcPct val="0"/>
              </a:spcBef>
              <a:spcAft>
                <a:spcPct val="0"/>
              </a:spcAft>
              <a:defRPr sz="600">
                <a:solidFill>
                  <a:schemeClr val="tx1"/>
                </a:solidFill>
                <a:latin typeface="Arial Narrow" pitchFamily="34" charset="0"/>
              </a:defRPr>
            </a:lvl9pPr>
          </a:lstStyle>
          <a:p>
            <a:pPr eaLnBrk="1" hangingPunct="1"/>
            <a:r>
              <a:rPr lang="en-US" altLang="en-US" sz="1200" dirty="0" smtClean="0">
                <a:latin typeface="Times New Roman" pitchFamily="18" charset="0"/>
              </a:rPr>
              <a:t>Minnesota Department of Health</a:t>
            </a:r>
          </a:p>
        </p:txBody>
      </p:sp>
      <p:sp>
        <p:nvSpPr>
          <p:cNvPr id="74755" name="Rectangle 7"/>
          <p:cNvSpPr>
            <a:spLocks noGrp="1" noChangeArrowheads="1"/>
          </p:cNvSpPr>
          <p:nvPr>
            <p:ph type="sldNum" sz="quarter" idx="5"/>
          </p:nvPr>
        </p:nvSpPr>
        <p:spPr>
          <a:noFill/>
        </p:spPr>
        <p:txBody>
          <a:bodyPr/>
          <a:lstStyle>
            <a:lvl1pPr defTabSz="930275" eaLnBrk="0" hangingPunct="0">
              <a:defRPr sz="600">
                <a:solidFill>
                  <a:schemeClr val="tx1"/>
                </a:solidFill>
                <a:latin typeface="Arial Narrow" pitchFamily="34" charset="0"/>
              </a:defRPr>
            </a:lvl1pPr>
            <a:lvl2pPr marL="742950" indent="-285750" defTabSz="930275" eaLnBrk="0" hangingPunct="0">
              <a:defRPr sz="600">
                <a:solidFill>
                  <a:schemeClr val="tx1"/>
                </a:solidFill>
                <a:latin typeface="Arial Narrow" pitchFamily="34" charset="0"/>
              </a:defRPr>
            </a:lvl2pPr>
            <a:lvl3pPr marL="1143000" indent="-228600" defTabSz="930275" eaLnBrk="0" hangingPunct="0">
              <a:defRPr sz="600">
                <a:solidFill>
                  <a:schemeClr val="tx1"/>
                </a:solidFill>
                <a:latin typeface="Arial Narrow" pitchFamily="34" charset="0"/>
              </a:defRPr>
            </a:lvl3pPr>
            <a:lvl4pPr marL="1600200" indent="-228600" defTabSz="930275" eaLnBrk="0" hangingPunct="0">
              <a:defRPr sz="600">
                <a:solidFill>
                  <a:schemeClr val="tx1"/>
                </a:solidFill>
                <a:latin typeface="Arial Narrow" pitchFamily="34" charset="0"/>
              </a:defRPr>
            </a:lvl4pPr>
            <a:lvl5pPr marL="2057400" indent="-228600" defTabSz="930275" eaLnBrk="0" hangingPunct="0">
              <a:defRPr sz="600">
                <a:solidFill>
                  <a:schemeClr val="tx1"/>
                </a:solidFill>
                <a:latin typeface="Arial Narrow" pitchFamily="34" charset="0"/>
              </a:defRPr>
            </a:lvl5pPr>
            <a:lvl6pPr marL="2514600" indent="-228600" defTabSz="930275" eaLnBrk="0" fontAlgn="base" hangingPunct="0">
              <a:spcBef>
                <a:spcPct val="0"/>
              </a:spcBef>
              <a:spcAft>
                <a:spcPct val="0"/>
              </a:spcAft>
              <a:defRPr sz="600">
                <a:solidFill>
                  <a:schemeClr val="tx1"/>
                </a:solidFill>
                <a:latin typeface="Arial Narrow" pitchFamily="34" charset="0"/>
              </a:defRPr>
            </a:lvl6pPr>
            <a:lvl7pPr marL="2971800" indent="-228600" defTabSz="930275" eaLnBrk="0" fontAlgn="base" hangingPunct="0">
              <a:spcBef>
                <a:spcPct val="0"/>
              </a:spcBef>
              <a:spcAft>
                <a:spcPct val="0"/>
              </a:spcAft>
              <a:defRPr sz="600">
                <a:solidFill>
                  <a:schemeClr val="tx1"/>
                </a:solidFill>
                <a:latin typeface="Arial Narrow" pitchFamily="34" charset="0"/>
              </a:defRPr>
            </a:lvl7pPr>
            <a:lvl8pPr marL="3429000" indent="-228600" defTabSz="930275" eaLnBrk="0" fontAlgn="base" hangingPunct="0">
              <a:spcBef>
                <a:spcPct val="0"/>
              </a:spcBef>
              <a:spcAft>
                <a:spcPct val="0"/>
              </a:spcAft>
              <a:defRPr sz="600">
                <a:solidFill>
                  <a:schemeClr val="tx1"/>
                </a:solidFill>
                <a:latin typeface="Arial Narrow" pitchFamily="34" charset="0"/>
              </a:defRPr>
            </a:lvl8pPr>
            <a:lvl9pPr marL="3886200" indent="-228600" defTabSz="930275" eaLnBrk="0" fontAlgn="base" hangingPunct="0">
              <a:spcBef>
                <a:spcPct val="0"/>
              </a:spcBef>
              <a:spcAft>
                <a:spcPct val="0"/>
              </a:spcAft>
              <a:defRPr sz="600">
                <a:solidFill>
                  <a:schemeClr val="tx1"/>
                </a:solidFill>
                <a:latin typeface="Arial Narrow" pitchFamily="34" charset="0"/>
              </a:defRPr>
            </a:lvl9pPr>
          </a:lstStyle>
          <a:p>
            <a:pPr eaLnBrk="1" hangingPunct="1"/>
            <a:fld id="{B6951ACC-1012-402C-AC0E-367EC43CAAC3}" type="slidenum">
              <a:rPr lang="en-US" altLang="en-US" sz="1200" smtClean="0">
                <a:latin typeface="Times New Roman" pitchFamily="18" charset="0"/>
              </a:rPr>
              <a:pPr eaLnBrk="1" hangingPunct="1"/>
              <a:t>12</a:t>
            </a:fld>
            <a:endParaRPr lang="en-US" altLang="en-US" sz="1200" dirty="0" smtClean="0">
              <a:latin typeface="Times New Roman" pitchFamily="18" charset="0"/>
            </a:endParaRPr>
          </a:p>
        </p:txBody>
      </p:sp>
      <p:sp>
        <p:nvSpPr>
          <p:cNvPr id="74756" name="Rectangle 2"/>
          <p:cNvSpPr>
            <a:spLocks noGrp="1" noRot="1" noChangeAspect="1" noChangeArrowheads="1" noTextEdit="1"/>
          </p:cNvSpPr>
          <p:nvPr>
            <p:ph type="sldImg"/>
          </p:nvPr>
        </p:nvSpPr>
        <p:spPr>
          <a:ln/>
        </p:spPr>
      </p:sp>
      <p:sp>
        <p:nvSpPr>
          <p:cNvPr id="74757" name="Rectangle 3"/>
          <p:cNvSpPr>
            <a:spLocks noGrp="1" noChangeArrowheads="1"/>
          </p:cNvSpPr>
          <p:nvPr>
            <p:ph type="body" idx="1"/>
          </p:nvPr>
        </p:nvSpPr>
        <p:spPr>
          <a:noFill/>
        </p:spPr>
        <p:txBody>
          <a:bodyPr/>
          <a:lstStyle/>
          <a:p>
            <a:pPr eaLnBrk="1" hangingPunct="1"/>
            <a:r>
              <a:rPr lang="en-US" altLang="en-US" sz="1200" i="0" dirty="0" smtClean="0">
                <a:solidFill>
                  <a:srgbClr val="99CCFF"/>
                </a:solidFill>
              </a:rPr>
              <a:t>Data Source:</a:t>
            </a:r>
            <a:r>
              <a:rPr lang="en-US" altLang="en-US" sz="1200" dirty="0" smtClean="0">
                <a:solidFill>
                  <a:srgbClr val="99CCFF"/>
                </a:solidFill>
              </a:rPr>
              <a:t>  Minnesota HIV/AIDS Surveillance System  HIV/AIDS in Minnesota: Annual Review</a:t>
            </a:r>
          </a:p>
          <a:p>
            <a:pPr eaLnBrk="1" hangingPunct="1"/>
            <a:endParaRPr lang="en-US" altLang="en-US" sz="1200" dirty="0" smtClean="0">
              <a:solidFill>
                <a:srgbClr val="99CCFF"/>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dirty="0" smtClean="0">
                <a:solidFill>
                  <a:srgbClr val="99CCFF"/>
                </a:solidFill>
              </a:rPr>
              <a:t>Statewide:</a:t>
            </a:r>
            <a:r>
              <a:rPr lang="en-US" altLang="en-US" sz="1200" baseline="0" dirty="0" smtClean="0">
                <a:solidFill>
                  <a:srgbClr val="99CCFF"/>
                </a:solidFill>
              </a:rPr>
              <a:t>  15% greater MN; 39% Minneapolis; 14% St. Paul; 32% suburban. </a:t>
            </a:r>
            <a:r>
              <a:rPr lang="en-US" altLang="en-US" sz="1200" dirty="0" smtClean="0"/>
              <a:t>Suburban = Seven-county metro area including Anoka, Carver, Dakota, Hennepin (except Minneapolis), Ramsey (except St. Paul), Scott, and Washington counties.  Greater MN = All other Minnesota counties, outside the seven-county metro area.</a:t>
            </a:r>
            <a:endParaRPr lang="en-US" altLang="en-US" sz="1200" dirty="0" smtClean="0">
              <a:solidFill>
                <a:srgbClr val="99CCFF"/>
              </a:solidFill>
            </a:endParaRPr>
          </a:p>
          <a:p>
            <a:pPr eaLnBrk="1" hangingPunct="1"/>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91D76A1C-D914-40F1-96FE-D8741CE049C6}" type="slidenum">
              <a:rPr lang="en-US" smtClean="0"/>
              <a:pPr/>
              <a:t>13</a:t>
            </a:fld>
            <a:endParaRPr lang="en-US" dirty="0"/>
          </a:p>
        </p:txBody>
      </p:sp>
    </p:spTree>
    <p:extLst>
      <p:ext uri="{BB962C8B-B14F-4D97-AF65-F5344CB8AC3E}">
        <p14:creationId xmlns:p14="http://schemas.microsoft.com/office/powerpoint/2010/main" val="2108174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D76A1C-D914-40F1-96FE-D8741CE049C6}" type="slidenum">
              <a:rPr lang="en-US" smtClean="0"/>
              <a:pPr/>
              <a:t>14</a:t>
            </a:fld>
            <a:endParaRPr lang="en-US" dirty="0"/>
          </a:p>
        </p:txBody>
      </p:sp>
    </p:spTree>
    <p:extLst>
      <p:ext uri="{BB962C8B-B14F-4D97-AF65-F5344CB8AC3E}">
        <p14:creationId xmlns:p14="http://schemas.microsoft.com/office/powerpoint/2010/main" val="2288243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D76A1C-D914-40F1-96FE-D8741CE049C6}" type="slidenum">
              <a:rPr lang="en-US" smtClean="0"/>
              <a:pPr/>
              <a:t>21</a:t>
            </a:fld>
            <a:endParaRPr lang="en-US" dirty="0"/>
          </a:p>
        </p:txBody>
      </p:sp>
    </p:spTree>
    <p:extLst>
      <p:ext uri="{BB962C8B-B14F-4D97-AF65-F5344CB8AC3E}">
        <p14:creationId xmlns:p14="http://schemas.microsoft.com/office/powerpoint/2010/main" val="1917696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userDrawn="1"/>
        </p:nvSpPr>
        <p:spPr>
          <a:xfrm>
            <a:off x="0" y="0"/>
            <a:ext cx="9144000" cy="6858000"/>
          </a:xfrm>
          <a:prstGeom prst="rect">
            <a:avLst/>
          </a:prstGeom>
          <a:gradFill flip="none" rotWithShape="0">
            <a:gsLst>
              <a:gs pos="0">
                <a:srgbClr val="EF3E42"/>
              </a:gs>
              <a:gs pos="100000">
                <a:srgbClr val="C41230"/>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1901825"/>
            <a:ext cx="7772400" cy="1470025"/>
          </a:xfrm>
        </p:spPr>
        <p:txBody>
          <a:bodyPr>
            <a:noAutofit/>
          </a:bodyPr>
          <a:lstStyle>
            <a:lvl1pPr>
              <a:defRPr sz="48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962400"/>
            <a:ext cx="6400800" cy="12954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026" name="Picture 2" descr="S:\Communications\MAP logos and Usage Guide\MAP_logo_1color_BW_100percent.jpg"/>
          <p:cNvPicPr>
            <a:picLocks noChangeAspect="1" noChangeArrowheads="1"/>
          </p:cNvPicPr>
          <p:nvPr userDrawn="1"/>
        </p:nvPicPr>
        <p:blipFill>
          <a:blip r:embed="rId2" cstate="email">
            <a:clrChange>
              <a:clrFrom>
                <a:srgbClr val="FFFFFE"/>
              </a:clrFrom>
              <a:clrTo>
                <a:srgbClr val="FFFFFE">
                  <a:alpha val="0"/>
                </a:srgbClr>
              </a:clrTo>
            </a:clrChange>
            <a:duotone>
              <a:prstClr val="black"/>
              <a:schemeClr val="tx1">
                <a:lumMod val="95000"/>
                <a:lumOff val="5000"/>
                <a:tint val="45000"/>
                <a:satMod val="400000"/>
              </a:schemeClr>
            </a:duotone>
            <a:lum bright="100000" contrast="-100000"/>
            <a:extLst>
              <a:ext uri="{28A0092B-C50C-407E-A947-70E740481C1C}">
                <a14:useLocalDpi xmlns:a14="http://schemas.microsoft.com/office/drawing/2010/main"/>
              </a:ext>
            </a:extLst>
          </a:blip>
          <a:srcRect/>
          <a:stretch>
            <a:fillRect/>
          </a:stretch>
        </p:blipFill>
        <p:spPr bwMode="auto">
          <a:xfrm>
            <a:off x="3070412" y="5562600"/>
            <a:ext cx="3003176" cy="9906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E13621-88B8-4EF6-A7EC-28D1D61DFBC4}" type="datetimeFigureOut">
              <a:rPr lang="en-US" smtClean="0"/>
              <a:pPr/>
              <a:t>10/2/14</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E13621-88B8-4EF6-A7EC-28D1D61DFBC4}" type="datetimeFigureOut">
              <a:rPr lang="en-US" smtClean="0"/>
              <a:pPr/>
              <a:t>10/2/14</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E13621-88B8-4EF6-A7EC-28D1D61DFBC4}" type="datetimeFigureOut">
              <a:rPr lang="en-US" smtClean="0"/>
              <a:pPr/>
              <a:t>10/2/14</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8CE13621-88B8-4EF6-A7EC-28D1D61DFBC4}" type="datetimeFigureOut">
              <a:rPr lang="en-US" smtClean="0"/>
              <a:pPr/>
              <a:t>10/2/14</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E13621-88B8-4EF6-A7EC-28D1D61DFBC4}" type="datetimeFigureOut">
              <a:rPr lang="en-US" smtClean="0"/>
              <a:pPr/>
              <a:t>10/2/14</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E13621-88B8-4EF6-A7EC-28D1D61DFBC4}" type="datetimeFigureOut">
              <a:rPr lang="en-US" smtClean="0"/>
              <a:pPr/>
              <a:t>10/2/14</a:t>
            </a:fld>
            <a:endParaRPr lang="en-US" dirty="0"/>
          </a:p>
        </p:txBody>
      </p:sp>
      <p:sp>
        <p:nvSpPr>
          <p:cNvPr id="8" name="Footer Placeholder 7"/>
          <p:cNvSpPr>
            <a:spLocks noGrp="1"/>
          </p:cNvSpPr>
          <p:nvPr>
            <p:ph type="ftr" sz="quarter" idx="11"/>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E13621-88B8-4EF6-A7EC-28D1D61DFBC4}" type="datetimeFigureOut">
              <a:rPr lang="en-US" smtClean="0"/>
              <a:pPr/>
              <a:t>10/2/14</a:t>
            </a:fld>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E13621-88B8-4EF6-A7EC-28D1D61DFBC4}" type="datetimeFigureOut">
              <a:rPr lang="en-US" smtClean="0"/>
              <a:pPr/>
              <a:t>10/2/14</a:t>
            </a:fld>
            <a:endParaRPr lang="en-US" dirty="0"/>
          </a:p>
        </p:txBody>
      </p:sp>
      <p:sp>
        <p:nvSpPr>
          <p:cNvPr id="3" name="Footer Placeholder 2"/>
          <p:cNvSpPr>
            <a:spLocks noGrp="1"/>
          </p:cNvSpPr>
          <p:nvPr>
            <p:ph type="ftr" sz="quarter" idx="11"/>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E13621-88B8-4EF6-A7EC-28D1D61DFBC4}" type="datetimeFigureOut">
              <a:rPr lang="en-US" smtClean="0"/>
              <a:pPr/>
              <a:t>10/2/14</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E13621-88B8-4EF6-A7EC-28D1D61DFBC4}" type="datetimeFigureOut">
              <a:rPr lang="en-US" smtClean="0"/>
              <a:pPr/>
              <a:t>10/2/14</a:t>
            </a:fld>
            <a:endParaRPr lang="en-US" dirty="0"/>
          </a:p>
        </p:txBody>
      </p:sp>
      <p:sp>
        <p:nvSpPr>
          <p:cNvPr id="6" name="Footer Placeholder 5"/>
          <p:cNvSpPr>
            <a:spLocks noGrp="1"/>
          </p:cNvSpPr>
          <p:nvPr>
            <p:ph type="ftr" sz="quarter" idx="11"/>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bwMode="white">
          <a:xfrm>
            <a:off x="7086600" y="5867400"/>
            <a:ext cx="2057400" cy="9875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2010_MAP_logo_web_Red"/>
          <p:cNvPicPr/>
          <p:nvPr/>
        </p:nvPicPr>
        <p:blipFill>
          <a:blip r:embed="rId13" cstate="email">
            <a:lum bright="35000" contrast="-35000"/>
            <a:extLst>
              <a:ext uri="{28A0092B-C50C-407E-A947-70E740481C1C}">
                <a14:useLocalDpi xmlns:a14="http://schemas.microsoft.com/office/drawing/2010/main"/>
              </a:ext>
            </a:extLst>
          </a:blip>
          <a:srcRect/>
          <a:stretch>
            <a:fillRect/>
          </a:stretch>
        </p:blipFill>
        <p:spPr bwMode="auto">
          <a:xfrm>
            <a:off x="7395725" y="6083427"/>
            <a:ext cx="1555394" cy="576072"/>
          </a:xfrm>
          <a:prstGeom prst="rect">
            <a:avLst/>
          </a:prstGeom>
          <a:noFill/>
        </p:spPr>
      </p:pic>
      <p:sp>
        <p:nvSpPr>
          <p:cNvPr id="2" name="Title Placeholder 1"/>
          <p:cNvSpPr>
            <a:spLocks noGrp="1"/>
          </p:cNvSpPr>
          <p:nvPr>
            <p:ph type="title"/>
          </p:nvPr>
        </p:nvSpPr>
        <p:spPr>
          <a:xfrm>
            <a:off x="457200" y="381000"/>
            <a:ext cx="8229600" cy="1036638"/>
          </a:xfrm>
          <a:prstGeom prst="rect">
            <a:avLst/>
          </a:prstGeom>
          <a:no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E13621-88B8-4EF6-A7EC-28D1D61DFBC4}" type="datetimeFigureOut">
              <a:rPr lang="en-US" smtClean="0"/>
              <a:pPr/>
              <a:t>10/2/14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10" name="Rectangle 9"/>
          <p:cNvSpPr/>
          <p:nvPr/>
        </p:nvSpPr>
        <p:spPr>
          <a:xfrm>
            <a:off x="0" y="0"/>
            <a:ext cx="9144000" cy="381000"/>
          </a:xfrm>
          <a:prstGeom prst="rect">
            <a:avLst/>
          </a:prstGeom>
          <a:gradFill flip="none" rotWithShape="0">
            <a:gsLst>
              <a:gs pos="0">
                <a:srgbClr val="EF3E42"/>
              </a:gs>
              <a:gs pos="100000">
                <a:srgbClr val="C41230"/>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600" b="1" kern="1200">
          <a:solidFill>
            <a:srgbClr val="C4123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685800" y="1444625"/>
            <a:ext cx="7772400" cy="1470025"/>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bwMode="white">
          <a:xfrm>
            <a:off x="1371600" y="533400"/>
            <a:ext cx="6400800" cy="4267200"/>
          </a:xfrm>
        </p:spPr>
        <p:txBody>
          <a:bodyPr>
            <a:normAutofit lnSpcReduction="10000"/>
          </a:bodyPr>
          <a:lstStyle/>
          <a:p>
            <a:endParaRPr lang="en-US" dirty="0" smtClean="0"/>
          </a:p>
          <a:p>
            <a:r>
              <a:rPr lang="en-US" sz="4800" b="1" dirty="0" smtClean="0">
                <a:latin typeface="Calibri" pitchFamily="34" charset="0"/>
              </a:rPr>
              <a:t>Strategic Planning in an Era of Change</a:t>
            </a:r>
            <a:endParaRPr lang="en-US" sz="4800" b="1" dirty="0">
              <a:latin typeface="Calibri" pitchFamily="34" charset="0"/>
            </a:endParaRPr>
          </a:p>
          <a:p>
            <a:endParaRPr lang="en-US" dirty="0" smtClean="0"/>
          </a:p>
          <a:p>
            <a:endParaRPr lang="en-US" dirty="0"/>
          </a:p>
          <a:p>
            <a:r>
              <a:rPr lang="en-US" sz="3200" dirty="0" smtClean="0">
                <a:latin typeface="Calibri" pitchFamily="34" charset="0"/>
              </a:rPr>
              <a:t>Bill Tiedemann, MSW</a:t>
            </a:r>
          </a:p>
          <a:p>
            <a:r>
              <a:rPr lang="en-US" sz="3200" dirty="0" smtClean="0">
                <a:latin typeface="Calibri" pitchFamily="34" charset="0"/>
              </a:rPr>
              <a:t>Executive Director</a:t>
            </a:r>
          </a:p>
        </p:txBody>
      </p:sp>
      <p:sp>
        <p:nvSpPr>
          <p:cNvPr id="7" name="TextBox 6"/>
          <p:cNvSpPr txBox="1"/>
          <p:nvPr/>
        </p:nvSpPr>
        <p:spPr>
          <a:xfrm>
            <a:off x="3683000" y="2590799"/>
            <a:ext cx="2946400" cy="369332"/>
          </a:xfrm>
          <a:prstGeom prst="rect">
            <a:avLst/>
          </a:prstGeom>
          <a:noFill/>
        </p:spPr>
        <p:txBody>
          <a:bodyPr wrap="square" rtlCol="0">
            <a:spAutoFit/>
          </a:bodyPr>
          <a:lstStyle/>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19200"/>
          </a:xfrm>
        </p:spPr>
        <p:txBody>
          <a:bodyPr/>
          <a:lstStyle/>
          <a:p>
            <a:r>
              <a:rPr lang="en-US" dirty="0" smtClean="0">
                <a:latin typeface="Calibri" pitchFamily="34" charset="0"/>
                <a:cs typeface="Calibri"/>
              </a:rPr>
              <a:t>Who We Are</a:t>
            </a:r>
            <a:r>
              <a:rPr lang="en-US" dirty="0" smtClean="0">
                <a:latin typeface="Calibri" pitchFamily="34" charset="0"/>
              </a:rPr>
              <a:t>…</a:t>
            </a:r>
            <a:endParaRPr lang="en-US" dirty="0">
              <a:latin typeface="Calibri" pitchFamily="34" charset="0"/>
            </a:endParaRPr>
          </a:p>
        </p:txBody>
      </p:sp>
      <p:sp>
        <p:nvSpPr>
          <p:cNvPr id="3" name="Content Placeholder 2"/>
          <p:cNvSpPr>
            <a:spLocks noGrp="1"/>
          </p:cNvSpPr>
          <p:nvPr>
            <p:ph idx="1"/>
          </p:nvPr>
        </p:nvSpPr>
        <p:spPr/>
        <p:txBody>
          <a:bodyPr/>
          <a:lstStyle/>
          <a:p>
            <a:pPr marL="0" indent="0">
              <a:buNone/>
            </a:pPr>
            <a:endParaRPr lang="en-US" dirty="0" smtClean="0">
              <a:latin typeface="Calibri"/>
              <a:cs typeface="Calibri"/>
            </a:endParaRPr>
          </a:p>
          <a:p>
            <a:r>
              <a:rPr lang="en-US" sz="2200" dirty="0" smtClean="0">
                <a:latin typeface="Calibri"/>
                <a:cs typeface="Calibri"/>
              </a:rPr>
              <a:t>31 Years Young</a:t>
            </a:r>
          </a:p>
          <a:p>
            <a:r>
              <a:rPr lang="en-US" sz="2200" dirty="0" smtClean="0">
                <a:latin typeface="Calibri"/>
                <a:cs typeface="Calibri"/>
              </a:rPr>
              <a:t>$4.9 Million Revenue</a:t>
            </a:r>
          </a:p>
          <a:p>
            <a:r>
              <a:rPr lang="en-US" sz="2200" dirty="0" smtClean="0">
                <a:latin typeface="Calibri"/>
                <a:cs typeface="Calibri"/>
              </a:rPr>
              <a:t>85% Grant Funded</a:t>
            </a:r>
          </a:p>
          <a:p>
            <a:r>
              <a:rPr lang="en-US" sz="2200" dirty="0" smtClean="0">
                <a:latin typeface="Calibri"/>
                <a:cs typeface="Calibri"/>
              </a:rPr>
              <a:t>62 FTEs</a:t>
            </a:r>
          </a:p>
          <a:p>
            <a:r>
              <a:rPr lang="en-US" sz="2200" dirty="0" smtClean="0">
                <a:latin typeface="Calibri"/>
                <a:cs typeface="Calibri"/>
              </a:rPr>
              <a:t>Served over 39,000 Minnesotans at risk for, impacted by, and infected with HIV in 2013</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655500_608282172570452_1775517341_o.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2400" y="533400"/>
            <a:ext cx="5163592" cy="6324600"/>
          </a:xfrm>
          <a:prstGeom prst="rect">
            <a:avLst/>
          </a:prstGeom>
        </p:spPr>
      </p:pic>
      <p:sp>
        <p:nvSpPr>
          <p:cNvPr id="3" name="TextBox 2"/>
          <p:cNvSpPr txBox="1"/>
          <p:nvPr/>
        </p:nvSpPr>
        <p:spPr>
          <a:xfrm>
            <a:off x="5715000" y="3276600"/>
            <a:ext cx="2971800" cy="2708434"/>
          </a:xfrm>
          <a:prstGeom prst="rect">
            <a:avLst/>
          </a:prstGeom>
          <a:noFill/>
        </p:spPr>
        <p:txBody>
          <a:bodyPr wrap="square" rtlCol="0">
            <a:spAutoFit/>
          </a:bodyPr>
          <a:lstStyle/>
          <a:p>
            <a:r>
              <a:rPr lang="en-US" sz="2400" b="1" dirty="0" smtClean="0">
                <a:solidFill>
                  <a:srgbClr val="C00000"/>
                </a:solidFill>
                <a:latin typeface="Calibri"/>
                <a:cs typeface="Calibri"/>
              </a:rPr>
              <a:t>Vision:  </a:t>
            </a:r>
          </a:p>
          <a:p>
            <a:endParaRPr lang="en-US" dirty="0">
              <a:latin typeface="Calibri"/>
              <a:cs typeface="Calibri"/>
            </a:endParaRPr>
          </a:p>
          <a:p>
            <a:r>
              <a:rPr lang="en-US" sz="2200" dirty="0" smtClean="0">
                <a:latin typeface="Calibri"/>
                <a:cs typeface="Calibri"/>
              </a:rPr>
              <a:t>A Minnesota </a:t>
            </a:r>
            <a:r>
              <a:rPr lang="en-US" sz="2200" dirty="0">
                <a:latin typeface="Calibri"/>
                <a:cs typeface="Calibri"/>
              </a:rPr>
              <a:t>where new HIV infections are eliminated and individuals with HIV live long and healthy lives. </a:t>
            </a:r>
          </a:p>
          <a:p>
            <a:endParaRPr lang="en-US" dirty="0">
              <a:latin typeface="Calibri"/>
              <a:cs typeface="Calibri"/>
            </a:endParaRPr>
          </a:p>
        </p:txBody>
      </p:sp>
      <p:sp>
        <p:nvSpPr>
          <p:cNvPr id="4" name="TextBox 3"/>
          <p:cNvSpPr txBox="1"/>
          <p:nvPr/>
        </p:nvSpPr>
        <p:spPr>
          <a:xfrm>
            <a:off x="5715000" y="990600"/>
            <a:ext cx="3222487" cy="2092881"/>
          </a:xfrm>
          <a:prstGeom prst="rect">
            <a:avLst/>
          </a:prstGeom>
          <a:noFill/>
        </p:spPr>
        <p:txBody>
          <a:bodyPr wrap="square" rtlCol="0">
            <a:spAutoFit/>
          </a:bodyPr>
          <a:lstStyle/>
          <a:p>
            <a:pPr>
              <a:defRPr/>
            </a:pPr>
            <a:r>
              <a:rPr lang="en-US" sz="2400" b="1" dirty="0" smtClean="0">
                <a:solidFill>
                  <a:srgbClr val="C00000"/>
                </a:solidFill>
                <a:latin typeface="Calibri"/>
                <a:cs typeface="Calibri"/>
              </a:rPr>
              <a:t>Mission:</a:t>
            </a:r>
          </a:p>
          <a:p>
            <a:pPr>
              <a:defRPr/>
            </a:pPr>
            <a:endParaRPr lang="en-US" dirty="0">
              <a:latin typeface="Calibri"/>
              <a:cs typeface="Calibri"/>
            </a:endParaRPr>
          </a:p>
          <a:p>
            <a:pPr>
              <a:defRPr/>
            </a:pPr>
            <a:r>
              <a:rPr lang="en-US" sz="2200" dirty="0" smtClean="0">
                <a:latin typeface="Calibri"/>
                <a:cs typeface="Calibri"/>
              </a:rPr>
              <a:t>To </a:t>
            </a:r>
            <a:r>
              <a:rPr lang="en-US" sz="2200" dirty="0">
                <a:latin typeface="Calibri"/>
                <a:cs typeface="Calibri"/>
              </a:rPr>
              <a:t>lead Minnesota’s fight to end HIV through prevention, advocacy, </a:t>
            </a:r>
            <a:r>
              <a:rPr lang="en-US" sz="2200" dirty="0" smtClean="0">
                <a:latin typeface="Calibri"/>
                <a:cs typeface="Calibri"/>
              </a:rPr>
              <a:t>awareness, </a:t>
            </a:r>
            <a:r>
              <a:rPr lang="en-US" sz="2200" dirty="0">
                <a:latin typeface="Calibri"/>
                <a:cs typeface="Calibri"/>
              </a:rPr>
              <a:t>and services.</a:t>
            </a:r>
          </a:p>
        </p:txBody>
      </p:sp>
      <p:sp>
        <p:nvSpPr>
          <p:cNvPr id="5" name="TextBox 4"/>
          <p:cNvSpPr txBox="1"/>
          <p:nvPr/>
        </p:nvSpPr>
        <p:spPr>
          <a:xfrm>
            <a:off x="5791200" y="1060174"/>
            <a:ext cx="184666" cy="461665"/>
          </a:xfrm>
          <a:prstGeom prst="rect">
            <a:avLst/>
          </a:prstGeom>
          <a:noFill/>
        </p:spPr>
        <p:txBody>
          <a:bodyPr wrap="none" rtlCol="0">
            <a:spAutoFit/>
          </a:bodyPr>
          <a:lstStyle/>
          <a:p>
            <a:r>
              <a:rPr lang="en-US" sz="2400" dirty="0" smtClean="0">
                <a:latin typeface="Calibri"/>
                <a:cs typeface="Calibri"/>
              </a:rPr>
              <a:t>  </a:t>
            </a:r>
            <a:endParaRPr lang="en-US" sz="2400" dirty="0"/>
          </a:p>
        </p:txBody>
      </p:sp>
    </p:spTree>
    <p:extLst>
      <p:ext uri="{BB962C8B-B14F-4D97-AF65-F5344CB8AC3E}">
        <p14:creationId xmlns:p14="http://schemas.microsoft.com/office/powerpoint/2010/main" val="377041378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34"/>
          <p:cNvSpPr>
            <a:spLocks noChangeArrowheads="1"/>
          </p:cNvSpPr>
          <p:nvPr/>
        </p:nvSpPr>
        <p:spPr bwMode="auto">
          <a:xfrm>
            <a:off x="685800" y="533400"/>
            <a:ext cx="7772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defRPr sz="600">
                <a:solidFill>
                  <a:schemeClr val="tx1"/>
                </a:solidFill>
                <a:latin typeface="Arial Narrow" pitchFamily="34" charset="0"/>
              </a:defRPr>
            </a:lvl1pPr>
            <a:lvl2pPr marL="742950" indent="-285750" eaLnBrk="0" hangingPunct="0">
              <a:defRPr sz="600">
                <a:solidFill>
                  <a:schemeClr val="tx1"/>
                </a:solidFill>
                <a:latin typeface="Arial Narrow" pitchFamily="34" charset="0"/>
              </a:defRPr>
            </a:lvl2pPr>
            <a:lvl3pPr marL="1143000" indent="-228600" eaLnBrk="0" hangingPunct="0">
              <a:defRPr sz="600">
                <a:solidFill>
                  <a:schemeClr val="tx1"/>
                </a:solidFill>
                <a:latin typeface="Arial Narrow" pitchFamily="34" charset="0"/>
              </a:defRPr>
            </a:lvl3pPr>
            <a:lvl4pPr marL="1600200" indent="-228600" eaLnBrk="0" hangingPunct="0">
              <a:defRPr sz="600">
                <a:solidFill>
                  <a:schemeClr val="tx1"/>
                </a:solidFill>
                <a:latin typeface="Arial Narrow" pitchFamily="34" charset="0"/>
              </a:defRPr>
            </a:lvl4pPr>
            <a:lvl5pPr marL="2057400" indent="-228600" eaLnBrk="0" hangingPunct="0">
              <a:defRPr sz="600">
                <a:solidFill>
                  <a:schemeClr val="tx1"/>
                </a:solidFill>
                <a:latin typeface="Arial Narrow" pitchFamily="34" charset="0"/>
              </a:defRPr>
            </a:lvl5pPr>
            <a:lvl6pPr marL="2514600" indent="-228600" eaLnBrk="0" fontAlgn="base" hangingPunct="0">
              <a:spcBef>
                <a:spcPct val="0"/>
              </a:spcBef>
              <a:spcAft>
                <a:spcPct val="0"/>
              </a:spcAft>
              <a:defRPr sz="600">
                <a:solidFill>
                  <a:schemeClr val="tx1"/>
                </a:solidFill>
                <a:latin typeface="Arial Narrow" pitchFamily="34" charset="0"/>
              </a:defRPr>
            </a:lvl6pPr>
            <a:lvl7pPr marL="2971800" indent="-228600" eaLnBrk="0" fontAlgn="base" hangingPunct="0">
              <a:spcBef>
                <a:spcPct val="0"/>
              </a:spcBef>
              <a:spcAft>
                <a:spcPct val="0"/>
              </a:spcAft>
              <a:defRPr sz="600">
                <a:solidFill>
                  <a:schemeClr val="tx1"/>
                </a:solidFill>
                <a:latin typeface="Arial Narrow" pitchFamily="34" charset="0"/>
              </a:defRPr>
            </a:lvl7pPr>
            <a:lvl8pPr marL="3429000" indent="-228600" eaLnBrk="0" fontAlgn="base" hangingPunct="0">
              <a:spcBef>
                <a:spcPct val="0"/>
              </a:spcBef>
              <a:spcAft>
                <a:spcPct val="0"/>
              </a:spcAft>
              <a:defRPr sz="600">
                <a:solidFill>
                  <a:schemeClr val="tx1"/>
                </a:solidFill>
                <a:latin typeface="Arial Narrow" pitchFamily="34" charset="0"/>
              </a:defRPr>
            </a:lvl8pPr>
            <a:lvl9pPr marL="3886200" indent="-228600" eaLnBrk="0" fontAlgn="base" hangingPunct="0">
              <a:spcBef>
                <a:spcPct val="0"/>
              </a:spcBef>
              <a:spcAft>
                <a:spcPct val="0"/>
              </a:spcAft>
              <a:defRPr sz="600">
                <a:solidFill>
                  <a:schemeClr val="tx1"/>
                </a:solidFill>
                <a:latin typeface="Arial Narrow" pitchFamily="34" charset="0"/>
              </a:defRPr>
            </a:lvl9pPr>
          </a:lstStyle>
          <a:p>
            <a:pPr algn="ctr" eaLnBrk="1" hangingPunct="1">
              <a:lnSpc>
                <a:spcPct val="95000"/>
              </a:lnSpc>
            </a:pPr>
            <a:r>
              <a:rPr lang="en-US" altLang="en-US" sz="2600" dirty="0" smtClean="0"/>
              <a:t>Service Area</a:t>
            </a:r>
          </a:p>
          <a:p>
            <a:pPr algn="ctr" eaLnBrk="1" hangingPunct="1">
              <a:lnSpc>
                <a:spcPct val="95000"/>
              </a:lnSpc>
            </a:pPr>
            <a:r>
              <a:rPr lang="en-US" altLang="en-US" sz="2600" dirty="0" smtClean="0"/>
              <a:t>7 Counties Plus Duluth </a:t>
            </a:r>
          </a:p>
          <a:p>
            <a:pPr algn="ctr" eaLnBrk="1" hangingPunct="1">
              <a:lnSpc>
                <a:spcPct val="95000"/>
              </a:lnSpc>
            </a:pPr>
            <a:endParaRPr lang="en-US" altLang="en-US" sz="2600" dirty="0"/>
          </a:p>
        </p:txBody>
      </p:sp>
      <p:sp>
        <p:nvSpPr>
          <p:cNvPr id="24580" name="Text Box 254"/>
          <p:cNvSpPr txBox="1">
            <a:spLocks noChangeArrowheads="1"/>
          </p:cNvSpPr>
          <p:nvPr/>
        </p:nvSpPr>
        <p:spPr bwMode="auto">
          <a:xfrm>
            <a:off x="6477000" y="4800600"/>
            <a:ext cx="240665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600">
                <a:solidFill>
                  <a:schemeClr val="tx1"/>
                </a:solidFill>
                <a:latin typeface="Arial Narrow" pitchFamily="34" charset="0"/>
              </a:defRPr>
            </a:lvl1pPr>
            <a:lvl2pPr marL="742950" indent="-285750" eaLnBrk="0" hangingPunct="0">
              <a:defRPr sz="600">
                <a:solidFill>
                  <a:schemeClr val="tx1"/>
                </a:solidFill>
                <a:latin typeface="Arial Narrow" pitchFamily="34" charset="0"/>
              </a:defRPr>
            </a:lvl2pPr>
            <a:lvl3pPr marL="1143000" indent="-228600" eaLnBrk="0" hangingPunct="0">
              <a:defRPr sz="600">
                <a:solidFill>
                  <a:schemeClr val="tx1"/>
                </a:solidFill>
                <a:latin typeface="Arial Narrow" pitchFamily="34" charset="0"/>
              </a:defRPr>
            </a:lvl3pPr>
            <a:lvl4pPr marL="1600200" indent="-228600" eaLnBrk="0" hangingPunct="0">
              <a:defRPr sz="600">
                <a:solidFill>
                  <a:schemeClr val="tx1"/>
                </a:solidFill>
                <a:latin typeface="Arial Narrow" pitchFamily="34" charset="0"/>
              </a:defRPr>
            </a:lvl4pPr>
            <a:lvl5pPr marL="2057400" indent="-228600" eaLnBrk="0" hangingPunct="0">
              <a:defRPr sz="600">
                <a:solidFill>
                  <a:schemeClr val="tx1"/>
                </a:solidFill>
                <a:latin typeface="Arial Narrow" pitchFamily="34" charset="0"/>
              </a:defRPr>
            </a:lvl5pPr>
            <a:lvl6pPr marL="2514600" indent="-228600" eaLnBrk="0" fontAlgn="base" hangingPunct="0">
              <a:spcBef>
                <a:spcPct val="0"/>
              </a:spcBef>
              <a:spcAft>
                <a:spcPct val="0"/>
              </a:spcAft>
              <a:defRPr sz="600">
                <a:solidFill>
                  <a:schemeClr val="tx1"/>
                </a:solidFill>
                <a:latin typeface="Arial Narrow" pitchFamily="34" charset="0"/>
              </a:defRPr>
            </a:lvl6pPr>
            <a:lvl7pPr marL="2971800" indent="-228600" eaLnBrk="0" fontAlgn="base" hangingPunct="0">
              <a:spcBef>
                <a:spcPct val="0"/>
              </a:spcBef>
              <a:spcAft>
                <a:spcPct val="0"/>
              </a:spcAft>
              <a:defRPr sz="600">
                <a:solidFill>
                  <a:schemeClr val="tx1"/>
                </a:solidFill>
                <a:latin typeface="Arial Narrow" pitchFamily="34" charset="0"/>
              </a:defRPr>
            </a:lvl7pPr>
            <a:lvl8pPr marL="3429000" indent="-228600" eaLnBrk="0" fontAlgn="base" hangingPunct="0">
              <a:spcBef>
                <a:spcPct val="0"/>
              </a:spcBef>
              <a:spcAft>
                <a:spcPct val="0"/>
              </a:spcAft>
              <a:defRPr sz="600">
                <a:solidFill>
                  <a:schemeClr val="tx1"/>
                </a:solidFill>
                <a:latin typeface="Arial Narrow" pitchFamily="34" charset="0"/>
              </a:defRPr>
            </a:lvl8pPr>
            <a:lvl9pPr marL="3886200" indent="-228600" eaLnBrk="0" fontAlgn="base" hangingPunct="0">
              <a:spcBef>
                <a:spcPct val="0"/>
              </a:spcBef>
              <a:spcAft>
                <a:spcPct val="0"/>
              </a:spcAft>
              <a:defRPr sz="600">
                <a:solidFill>
                  <a:schemeClr val="tx1"/>
                </a:solidFill>
                <a:latin typeface="Arial Narrow" pitchFamily="34" charset="0"/>
              </a:defRPr>
            </a:lvl9pPr>
          </a:lstStyle>
          <a:p>
            <a:pPr eaLnBrk="1" hangingPunct="1"/>
            <a:r>
              <a:rPr lang="en-US" altLang="en-US" sz="1400" dirty="0"/>
              <a:t>Total number (Metro only) = 6,361</a:t>
            </a:r>
            <a:endParaRPr lang="en-US" altLang="en-US" sz="1200" dirty="0"/>
          </a:p>
        </p:txBody>
      </p:sp>
      <p:sp>
        <p:nvSpPr>
          <p:cNvPr id="24581" name="Text Box 290"/>
          <p:cNvSpPr txBox="1">
            <a:spLocks noChangeArrowheads="1"/>
          </p:cNvSpPr>
          <p:nvPr/>
        </p:nvSpPr>
        <p:spPr bwMode="auto">
          <a:xfrm>
            <a:off x="6172200" y="5181600"/>
            <a:ext cx="2819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600">
                <a:solidFill>
                  <a:schemeClr val="tx1"/>
                </a:solidFill>
                <a:latin typeface="Arial Narrow" pitchFamily="34" charset="0"/>
              </a:defRPr>
            </a:lvl1pPr>
            <a:lvl2pPr marL="742950" indent="-285750" eaLnBrk="0" hangingPunct="0">
              <a:defRPr sz="600">
                <a:solidFill>
                  <a:schemeClr val="tx1"/>
                </a:solidFill>
                <a:latin typeface="Arial Narrow" pitchFamily="34" charset="0"/>
              </a:defRPr>
            </a:lvl2pPr>
            <a:lvl3pPr marL="1143000" indent="-228600" eaLnBrk="0" hangingPunct="0">
              <a:defRPr sz="600">
                <a:solidFill>
                  <a:schemeClr val="tx1"/>
                </a:solidFill>
                <a:latin typeface="Arial Narrow" pitchFamily="34" charset="0"/>
              </a:defRPr>
            </a:lvl3pPr>
            <a:lvl4pPr marL="1600200" indent="-228600" eaLnBrk="0" hangingPunct="0">
              <a:defRPr sz="600">
                <a:solidFill>
                  <a:schemeClr val="tx1"/>
                </a:solidFill>
                <a:latin typeface="Arial Narrow" pitchFamily="34" charset="0"/>
              </a:defRPr>
            </a:lvl4pPr>
            <a:lvl5pPr marL="2057400" indent="-228600" eaLnBrk="0" hangingPunct="0">
              <a:defRPr sz="600">
                <a:solidFill>
                  <a:schemeClr val="tx1"/>
                </a:solidFill>
                <a:latin typeface="Arial Narrow" pitchFamily="34" charset="0"/>
              </a:defRPr>
            </a:lvl5pPr>
            <a:lvl6pPr marL="2514600" indent="-228600" eaLnBrk="0" fontAlgn="base" hangingPunct="0">
              <a:spcBef>
                <a:spcPct val="0"/>
              </a:spcBef>
              <a:spcAft>
                <a:spcPct val="0"/>
              </a:spcAft>
              <a:defRPr sz="600">
                <a:solidFill>
                  <a:schemeClr val="tx1"/>
                </a:solidFill>
                <a:latin typeface="Arial Narrow" pitchFamily="34" charset="0"/>
              </a:defRPr>
            </a:lvl6pPr>
            <a:lvl7pPr marL="2971800" indent="-228600" eaLnBrk="0" fontAlgn="base" hangingPunct="0">
              <a:spcBef>
                <a:spcPct val="0"/>
              </a:spcBef>
              <a:spcAft>
                <a:spcPct val="0"/>
              </a:spcAft>
              <a:defRPr sz="600">
                <a:solidFill>
                  <a:schemeClr val="tx1"/>
                </a:solidFill>
                <a:latin typeface="Arial Narrow" pitchFamily="34" charset="0"/>
              </a:defRPr>
            </a:lvl7pPr>
            <a:lvl8pPr marL="3429000" indent="-228600" eaLnBrk="0" fontAlgn="base" hangingPunct="0">
              <a:spcBef>
                <a:spcPct val="0"/>
              </a:spcBef>
              <a:spcAft>
                <a:spcPct val="0"/>
              </a:spcAft>
              <a:defRPr sz="600">
                <a:solidFill>
                  <a:schemeClr val="tx1"/>
                </a:solidFill>
                <a:latin typeface="Arial Narrow" pitchFamily="34" charset="0"/>
              </a:defRPr>
            </a:lvl8pPr>
            <a:lvl9pPr marL="3886200" indent="-228600" eaLnBrk="0" fontAlgn="base" hangingPunct="0">
              <a:spcBef>
                <a:spcPct val="0"/>
              </a:spcBef>
              <a:spcAft>
                <a:spcPct val="0"/>
              </a:spcAft>
              <a:defRPr sz="600">
                <a:solidFill>
                  <a:schemeClr val="tx1"/>
                </a:solidFill>
                <a:latin typeface="Arial Narrow" pitchFamily="34" charset="0"/>
              </a:defRPr>
            </a:lvl9pPr>
          </a:lstStyle>
          <a:p>
            <a:pPr eaLnBrk="1" hangingPunct="1"/>
            <a:r>
              <a:rPr lang="en-US" altLang="en-US" sz="1000" dirty="0"/>
              <a:t>* Counties in which a state correctional facility is located. </a:t>
            </a:r>
          </a:p>
        </p:txBody>
      </p:sp>
      <p:sp>
        <p:nvSpPr>
          <p:cNvPr id="24582" name="Text Box 291"/>
          <p:cNvSpPr txBox="1">
            <a:spLocks noChangeArrowheads="1"/>
          </p:cNvSpPr>
          <p:nvPr/>
        </p:nvSpPr>
        <p:spPr bwMode="auto">
          <a:xfrm>
            <a:off x="6400800" y="3886200"/>
            <a:ext cx="1962150" cy="73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600">
                <a:solidFill>
                  <a:schemeClr val="tx1"/>
                </a:solidFill>
                <a:latin typeface="Arial Narrow" pitchFamily="34" charset="0"/>
              </a:defRPr>
            </a:lvl1pPr>
            <a:lvl2pPr marL="742950" indent="-285750" eaLnBrk="0" hangingPunct="0">
              <a:defRPr sz="600">
                <a:solidFill>
                  <a:schemeClr val="tx1"/>
                </a:solidFill>
                <a:latin typeface="Arial Narrow" pitchFamily="34" charset="0"/>
              </a:defRPr>
            </a:lvl2pPr>
            <a:lvl3pPr marL="1143000" indent="-228600" eaLnBrk="0" hangingPunct="0">
              <a:defRPr sz="600">
                <a:solidFill>
                  <a:schemeClr val="tx1"/>
                </a:solidFill>
                <a:latin typeface="Arial Narrow" pitchFamily="34" charset="0"/>
              </a:defRPr>
            </a:lvl3pPr>
            <a:lvl4pPr marL="1600200" indent="-228600" eaLnBrk="0" hangingPunct="0">
              <a:defRPr sz="600">
                <a:solidFill>
                  <a:schemeClr val="tx1"/>
                </a:solidFill>
                <a:latin typeface="Arial Narrow" pitchFamily="34" charset="0"/>
              </a:defRPr>
            </a:lvl4pPr>
            <a:lvl5pPr marL="2057400" indent="-228600" eaLnBrk="0" hangingPunct="0">
              <a:defRPr sz="600">
                <a:solidFill>
                  <a:schemeClr val="tx1"/>
                </a:solidFill>
                <a:latin typeface="Arial Narrow" pitchFamily="34" charset="0"/>
              </a:defRPr>
            </a:lvl5pPr>
            <a:lvl6pPr marL="2514600" indent="-228600" eaLnBrk="0" fontAlgn="base" hangingPunct="0">
              <a:spcBef>
                <a:spcPct val="0"/>
              </a:spcBef>
              <a:spcAft>
                <a:spcPct val="0"/>
              </a:spcAft>
              <a:defRPr sz="600">
                <a:solidFill>
                  <a:schemeClr val="tx1"/>
                </a:solidFill>
                <a:latin typeface="Arial Narrow" pitchFamily="34" charset="0"/>
              </a:defRPr>
            </a:lvl6pPr>
            <a:lvl7pPr marL="2971800" indent="-228600" eaLnBrk="0" fontAlgn="base" hangingPunct="0">
              <a:spcBef>
                <a:spcPct val="0"/>
              </a:spcBef>
              <a:spcAft>
                <a:spcPct val="0"/>
              </a:spcAft>
              <a:defRPr sz="600">
                <a:solidFill>
                  <a:schemeClr val="tx1"/>
                </a:solidFill>
                <a:latin typeface="Arial Narrow" pitchFamily="34" charset="0"/>
              </a:defRPr>
            </a:lvl7pPr>
            <a:lvl8pPr marL="3429000" indent="-228600" eaLnBrk="0" fontAlgn="base" hangingPunct="0">
              <a:spcBef>
                <a:spcPct val="0"/>
              </a:spcBef>
              <a:spcAft>
                <a:spcPct val="0"/>
              </a:spcAft>
              <a:defRPr sz="600">
                <a:solidFill>
                  <a:schemeClr val="tx1"/>
                </a:solidFill>
                <a:latin typeface="Arial Narrow" pitchFamily="34" charset="0"/>
              </a:defRPr>
            </a:lvl8pPr>
            <a:lvl9pPr marL="3886200" indent="-228600" eaLnBrk="0" fontAlgn="base" hangingPunct="0">
              <a:spcBef>
                <a:spcPct val="0"/>
              </a:spcBef>
              <a:spcAft>
                <a:spcPct val="0"/>
              </a:spcAft>
              <a:defRPr sz="600">
                <a:solidFill>
                  <a:schemeClr val="tx1"/>
                </a:solidFill>
                <a:latin typeface="Arial Narrow" pitchFamily="34" charset="0"/>
              </a:defRPr>
            </a:lvl9pPr>
          </a:lstStyle>
          <a:p>
            <a:pPr eaLnBrk="1" hangingPunct="1"/>
            <a:r>
              <a:rPr lang="en-US" altLang="en-US" sz="1400" dirty="0"/>
              <a:t>City of Minneapolis – 2,943</a:t>
            </a:r>
          </a:p>
          <a:p>
            <a:pPr eaLnBrk="1" hangingPunct="1"/>
            <a:r>
              <a:rPr lang="en-US" altLang="en-US" sz="1400" dirty="0"/>
              <a:t>City of St. Paul – 1,025</a:t>
            </a:r>
          </a:p>
          <a:p>
            <a:pPr eaLnBrk="1" hangingPunct="1"/>
            <a:r>
              <a:rPr lang="en-US" altLang="en-US" sz="1400" dirty="0"/>
              <a:t>Suburban</a:t>
            </a:r>
            <a:r>
              <a:rPr lang="en-US" altLang="en-US" sz="1000" baseline="30000" dirty="0"/>
              <a:t>#</a:t>
            </a:r>
            <a:r>
              <a:rPr lang="en-US" altLang="en-US" sz="1400" dirty="0"/>
              <a:t> – 2,393</a:t>
            </a:r>
          </a:p>
        </p:txBody>
      </p:sp>
      <p:sp>
        <p:nvSpPr>
          <p:cNvPr id="24583" name="Text Box 292"/>
          <p:cNvSpPr txBox="1">
            <a:spLocks noChangeArrowheads="1"/>
          </p:cNvSpPr>
          <p:nvPr/>
        </p:nvSpPr>
        <p:spPr bwMode="auto">
          <a:xfrm>
            <a:off x="6629400" y="54102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600">
                <a:solidFill>
                  <a:schemeClr val="tx1"/>
                </a:solidFill>
                <a:latin typeface="Arial Narrow" pitchFamily="34" charset="0"/>
              </a:defRPr>
            </a:lvl1pPr>
            <a:lvl2pPr marL="742950" indent="-285750" eaLnBrk="0" hangingPunct="0">
              <a:defRPr sz="600">
                <a:solidFill>
                  <a:schemeClr val="tx1"/>
                </a:solidFill>
                <a:latin typeface="Arial Narrow" pitchFamily="34" charset="0"/>
              </a:defRPr>
            </a:lvl2pPr>
            <a:lvl3pPr marL="1143000" indent="-228600" eaLnBrk="0" hangingPunct="0">
              <a:defRPr sz="600">
                <a:solidFill>
                  <a:schemeClr val="tx1"/>
                </a:solidFill>
                <a:latin typeface="Arial Narrow" pitchFamily="34" charset="0"/>
              </a:defRPr>
            </a:lvl3pPr>
            <a:lvl4pPr marL="1600200" indent="-228600" eaLnBrk="0" hangingPunct="0">
              <a:defRPr sz="600">
                <a:solidFill>
                  <a:schemeClr val="tx1"/>
                </a:solidFill>
                <a:latin typeface="Arial Narrow" pitchFamily="34" charset="0"/>
              </a:defRPr>
            </a:lvl4pPr>
            <a:lvl5pPr marL="2057400" indent="-228600" eaLnBrk="0" hangingPunct="0">
              <a:defRPr sz="600">
                <a:solidFill>
                  <a:schemeClr val="tx1"/>
                </a:solidFill>
                <a:latin typeface="Arial Narrow" pitchFamily="34" charset="0"/>
              </a:defRPr>
            </a:lvl5pPr>
            <a:lvl6pPr marL="2514600" indent="-228600" eaLnBrk="0" fontAlgn="base" hangingPunct="0">
              <a:spcBef>
                <a:spcPct val="0"/>
              </a:spcBef>
              <a:spcAft>
                <a:spcPct val="0"/>
              </a:spcAft>
              <a:defRPr sz="600">
                <a:solidFill>
                  <a:schemeClr val="tx1"/>
                </a:solidFill>
                <a:latin typeface="Arial Narrow" pitchFamily="34" charset="0"/>
              </a:defRPr>
            </a:lvl6pPr>
            <a:lvl7pPr marL="2971800" indent="-228600" eaLnBrk="0" fontAlgn="base" hangingPunct="0">
              <a:spcBef>
                <a:spcPct val="0"/>
              </a:spcBef>
              <a:spcAft>
                <a:spcPct val="0"/>
              </a:spcAft>
              <a:defRPr sz="600">
                <a:solidFill>
                  <a:schemeClr val="tx1"/>
                </a:solidFill>
                <a:latin typeface="Arial Narrow" pitchFamily="34" charset="0"/>
              </a:defRPr>
            </a:lvl7pPr>
            <a:lvl8pPr marL="3429000" indent="-228600" eaLnBrk="0" fontAlgn="base" hangingPunct="0">
              <a:spcBef>
                <a:spcPct val="0"/>
              </a:spcBef>
              <a:spcAft>
                <a:spcPct val="0"/>
              </a:spcAft>
              <a:defRPr sz="600">
                <a:solidFill>
                  <a:schemeClr val="tx1"/>
                </a:solidFill>
                <a:latin typeface="Arial Narrow" pitchFamily="34" charset="0"/>
              </a:defRPr>
            </a:lvl8pPr>
            <a:lvl9pPr marL="3886200" indent="-228600" eaLnBrk="0" fontAlgn="base" hangingPunct="0">
              <a:spcBef>
                <a:spcPct val="0"/>
              </a:spcBef>
              <a:spcAft>
                <a:spcPct val="0"/>
              </a:spcAft>
              <a:defRPr sz="600">
                <a:solidFill>
                  <a:schemeClr val="tx1"/>
                </a:solidFill>
                <a:latin typeface="Arial Narrow" pitchFamily="34" charset="0"/>
              </a:defRPr>
            </a:lvl9pPr>
          </a:lstStyle>
          <a:p>
            <a:pPr eaLnBrk="1" hangingPunct="1"/>
            <a:r>
              <a:rPr lang="en-US" altLang="en-US" sz="1000" baseline="30000" dirty="0"/>
              <a:t>#</a:t>
            </a:r>
            <a:r>
              <a:rPr lang="en-US" altLang="en-US" sz="1400" dirty="0"/>
              <a:t> </a:t>
            </a:r>
            <a:r>
              <a:rPr lang="en-US" altLang="en-US" sz="1000" dirty="0"/>
              <a:t>7-county metro area, excluding the cities of Minneapolis and St. Paul</a:t>
            </a:r>
          </a:p>
        </p:txBody>
      </p:sp>
      <p:grpSp>
        <p:nvGrpSpPr>
          <p:cNvPr id="2" name="Group 300"/>
          <p:cNvGrpSpPr>
            <a:grpSpLocks noChangeAspect="1"/>
          </p:cNvGrpSpPr>
          <p:nvPr/>
        </p:nvGrpSpPr>
        <p:grpSpPr bwMode="auto">
          <a:xfrm>
            <a:off x="5776913" y="1390650"/>
            <a:ext cx="3209925" cy="2408238"/>
            <a:chOff x="2605" y="1707"/>
            <a:chExt cx="2022" cy="1517"/>
          </a:xfrm>
        </p:grpSpPr>
        <p:sp>
          <p:nvSpPr>
            <p:cNvPr id="24586" name="AutoShape 299"/>
            <p:cNvSpPr>
              <a:spLocks noChangeAspect="1" noChangeArrowheads="1" noTextEdit="1"/>
            </p:cNvSpPr>
            <p:nvPr/>
          </p:nvSpPr>
          <p:spPr bwMode="auto">
            <a:xfrm>
              <a:off x="2605" y="1707"/>
              <a:ext cx="1947" cy="1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4587" name="Rectangle 301"/>
            <p:cNvSpPr>
              <a:spLocks noChangeArrowheads="1"/>
            </p:cNvSpPr>
            <p:nvPr/>
          </p:nvSpPr>
          <p:spPr bwMode="auto">
            <a:xfrm>
              <a:off x="2607" y="1740"/>
              <a:ext cx="202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600">
                  <a:solidFill>
                    <a:schemeClr val="tx1"/>
                  </a:solidFill>
                  <a:latin typeface="Arial Narrow" pitchFamily="34" charset="0"/>
                </a:defRPr>
              </a:lvl1pPr>
              <a:lvl2pPr marL="742950" indent="-285750" eaLnBrk="0" hangingPunct="0">
                <a:defRPr sz="600">
                  <a:solidFill>
                    <a:schemeClr val="tx1"/>
                  </a:solidFill>
                  <a:latin typeface="Arial Narrow" pitchFamily="34" charset="0"/>
                </a:defRPr>
              </a:lvl2pPr>
              <a:lvl3pPr marL="1143000" indent="-228600" eaLnBrk="0" hangingPunct="0">
                <a:defRPr sz="600">
                  <a:solidFill>
                    <a:schemeClr val="tx1"/>
                  </a:solidFill>
                  <a:latin typeface="Arial Narrow" pitchFamily="34" charset="0"/>
                </a:defRPr>
              </a:lvl3pPr>
              <a:lvl4pPr marL="1600200" indent="-228600" eaLnBrk="0" hangingPunct="0">
                <a:defRPr sz="600">
                  <a:solidFill>
                    <a:schemeClr val="tx1"/>
                  </a:solidFill>
                  <a:latin typeface="Arial Narrow" pitchFamily="34" charset="0"/>
                </a:defRPr>
              </a:lvl4pPr>
              <a:lvl5pPr marL="2057400" indent="-228600" eaLnBrk="0" hangingPunct="0">
                <a:defRPr sz="600">
                  <a:solidFill>
                    <a:schemeClr val="tx1"/>
                  </a:solidFill>
                  <a:latin typeface="Arial Narrow" pitchFamily="34" charset="0"/>
                </a:defRPr>
              </a:lvl5pPr>
              <a:lvl6pPr marL="2514600" indent="-228600" eaLnBrk="0" fontAlgn="base" hangingPunct="0">
                <a:spcBef>
                  <a:spcPct val="0"/>
                </a:spcBef>
                <a:spcAft>
                  <a:spcPct val="0"/>
                </a:spcAft>
                <a:defRPr sz="600">
                  <a:solidFill>
                    <a:schemeClr val="tx1"/>
                  </a:solidFill>
                  <a:latin typeface="Arial Narrow" pitchFamily="34" charset="0"/>
                </a:defRPr>
              </a:lvl6pPr>
              <a:lvl7pPr marL="2971800" indent="-228600" eaLnBrk="0" fontAlgn="base" hangingPunct="0">
                <a:spcBef>
                  <a:spcPct val="0"/>
                </a:spcBef>
                <a:spcAft>
                  <a:spcPct val="0"/>
                </a:spcAft>
                <a:defRPr sz="600">
                  <a:solidFill>
                    <a:schemeClr val="tx1"/>
                  </a:solidFill>
                  <a:latin typeface="Arial Narrow" pitchFamily="34" charset="0"/>
                </a:defRPr>
              </a:lvl7pPr>
              <a:lvl8pPr marL="3429000" indent="-228600" eaLnBrk="0" fontAlgn="base" hangingPunct="0">
                <a:spcBef>
                  <a:spcPct val="0"/>
                </a:spcBef>
                <a:spcAft>
                  <a:spcPct val="0"/>
                </a:spcAft>
                <a:defRPr sz="600">
                  <a:solidFill>
                    <a:schemeClr val="tx1"/>
                  </a:solidFill>
                  <a:latin typeface="Arial Narrow" pitchFamily="34" charset="0"/>
                </a:defRPr>
              </a:lvl8pPr>
              <a:lvl9pPr marL="3886200" indent="-228600" eaLnBrk="0" fontAlgn="base" hangingPunct="0">
                <a:spcBef>
                  <a:spcPct val="0"/>
                </a:spcBef>
                <a:spcAft>
                  <a:spcPct val="0"/>
                </a:spcAft>
                <a:defRPr sz="600">
                  <a:solidFill>
                    <a:schemeClr val="tx1"/>
                  </a:solidFill>
                  <a:latin typeface="Arial Narrow" pitchFamily="34" charset="0"/>
                </a:defRPr>
              </a:lvl9pPr>
            </a:lstStyle>
            <a:p>
              <a:pPr eaLnBrk="1" hangingPunct="1"/>
              <a:r>
                <a:rPr lang="en-US" altLang="en-US" sz="1800" b="1" dirty="0">
                  <a:latin typeface="Arial" charset="0"/>
                </a:rPr>
                <a:t>Number Living with HIV/AIDS</a:t>
              </a:r>
              <a:endParaRPr lang="en-US" altLang="en-US" dirty="0"/>
            </a:p>
          </p:txBody>
        </p:sp>
        <p:sp>
          <p:nvSpPr>
            <p:cNvPr id="24588" name="Rectangle 302"/>
            <p:cNvSpPr>
              <a:spLocks noChangeArrowheads="1"/>
            </p:cNvSpPr>
            <p:nvPr/>
          </p:nvSpPr>
          <p:spPr bwMode="auto">
            <a:xfrm>
              <a:off x="2607" y="1981"/>
              <a:ext cx="281" cy="140"/>
            </a:xfrm>
            <a:prstGeom prst="rect">
              <a:avLst/>
            </a:prstGeom>
            <a:solidFill>
              <a:srgbClr val="F1EEF6"/>
            </a:solidFill>
            <a:ln w="4">
              <a:solidFill>
                <a:srgbClr val="000000"/>
              </a:solidFill>
              <a:miter lim="800000"/>
              <a:headEnd/>
              <a:tailEnd/>
            </a:ln>
          </p:spPr>
          <p:txBody>
            <a:bodyPr/>
            <a:lstStyle>
              <a:lvl1pPr eaLnBrk="0" hangingPunct="0">
                <a:defRPr sz="600">
                  <a:solidFill>
                    <a:schemeClr val="tx1"/>
                  </a:solidFill>
                  <a:latin typeface="Arial Narrow" pitchFamily="34" charset="0"/>
                </a:defRPr>
              </a:lvl1pPr>
              <a:lvl2pPr marL="742950" indent="-285750" eaLnBrk="0" hangingPunct="0">
                <a:defRPr sz="600">
                  <a:solidFill>
                    <a:schemeClr val="tx1"/>
                  </a:solidFill>
                  <a:latin typeface="Arial Narrow" pitchFamily="34" charset="0"/>
                </a:defRPr>
              </a:lvl2pPr>
              <a:lvl3pPr marL="1143000" indent="-228600" eaLnBrk="0" hangingPunct="0">
                <a:defRPr sz="600">
                  <a:solidFill>
                    <a:schemeClr val="tx1"/>
                  </a:solidFill>
                  <a:latin typeface="Arial Narrow" pitchFamily="34" charset="0"/>
                </a:defRPr>
              </a:lvl3pPr>
              <a:lvl4pPr marL="1600200" indent="-228600" eaLnBrk="0" hangingPunct="0">
                <a:defRPr sz="600">
                  <a:solidFill>
                    <a:schemeClr val="tx1"/>
                  </a:solidFill>
                  <a:latin typeface="Arial Narrow" pitchFamily="34" charset="0"/>
                </a:defRPr>
              </a:lvl4pPr>
              <a:lvl5pPr marL="2057400" indent="-228600" eaLnBrk="0" hangingPunct="0">
                <a:defRPr sz="600">
                  <a:solidFill>
                    <a:schemeClr val="tx1"/>
                  </a:solidFill>
                  <a:latin typeface="Arial Narrow" pitchFamily="34" charset="0"/>
                </a:defRPr>
              </a:lvl5pPr>
              <a:lvl6pPr marL="2514600" indent="-228600" eaLnBrk="0" fontAlgn="base" hangingPunct="0">
                <a:spcBef>
                  <a:spcPct val="0"/>
                </a:spcBef>
                <a:spcAft>
                  <a:spcPct val="0"/>
                </a:spcAft>
                <a:defRPr sz="600">
                  <a:solidFill>
                    <a:schemeClr val="tx1"/>
                  </a:solidFill>
                  <a:latin typeface="Arial Narrow" pitchFamily="34" charset="0"/>
                </a:defRPr>
              </a:lvl6pPr>
              <a:lvl7pPr marL="2971800" indent="-228600" eaLnBrk="0" fontAlgn="base" hangingPunct="0">
                <a:spcBef>
                  <a:spcPct val="0"/>
                </a:spcBef>
                <a:spcAft>
                  <a:spcPct val="0"/>
                </a:spcAft>
                <a:defRPr sz="600">
                  <a:solidFill>
                    <a:schemeClr val="tx1"/>
                  </a:solidFill>
                  <a:latin typeface="Arial Narrow" pitchFamily="34" charset="0"/>
                </a:defRPr>
              </a:lvl7pPr>
              <a:lvl8pPr marL="3429000" indent="-228600" eaLnBrk="0" fontAlgn="base" hangingPunct="0">
                <a:spcBef>
                  <a:spcPct val="0"/>
                </a:spcBef>
                <a:spcAft>
                  <a:spcPct val="0"/>
                </a:spcAft>
                <a:defRPr sz="600">
                  <a:solidFill>
                    <a:schemeClr val="tx1"/>
                  </a:solidFill>
                  <a:latin typeface="Arial Narrow" pitchFamily="34" charset="0"/>
                </a:defRPr>
              </a:lvl8pPr>
              <a:lvl9pPr marL="3886200" indent="-228600" eaLnBrk="0" fontAlgn="base" hangingPunct="0">
                <a:spcBef>
                  <a:spcPct val="0"/>
                </a:spcBef>
                <a:spcAft>
                  <a:spcPct val="0"/>
                </a:spcAft>
                <a:defRPr sz="600">
                  <a:solidFill>
                    <a:schemeClr val="tx1"/>
                  </a:solidFill>
                  <a:latin typeface="Arial Narrow" pitchFamily="34" charset="0"/>
                </a:defRPr>
              </a:lvl9pPr>
            </a:lstStyle>
            <a:p>
              <a:pPr eaLnBrk="1" hangingPunct="1"/>
              <a:endParaRPr lang="en-US" altLang="en-US" dirty="0"/>
            </a:p>
          </p:txBody>
        </p:sp>
        <p:sp>
          <p:nvSpPr>
            <p:cNvPr id="24589" name="Rectangle 303"/>
            <p:cNvSpPr>
              <a:spLocks noChangeArrowheads="1"/>
            </p:cNvSpPr>
            <p:nvPr/>
          </p:nvSpPr>
          <p:spPr bwMode="auto">
            <a:xfrm>
              <a:off x="2938" y="2002"/>
              <a:ext cx="23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600">
                  <a:solidFill>
                    <a:schemeClr val="tx1"/>
                  </a:solidFill>
                  <a:latin typeface="Arial Narrow" pitchFamily="34" charset="0"/>
                </a:defRPr>
              </a:lvl1pPr>
              <a:lvl2pPr marL="742950" indent="-285750" eaLnBrk="0" hangingPunct="0">
                <a:defRPr sz="600">
                  <a:solidFill>
                    <a:schemeClr val="tx1"/>
                  </a:solidFill>
                  <a:latin typeface="Arial Narrow" pitchFamily="34" charset="0"/>
                </a:defRPr>
              </a:lvl2pPr>
              <a:lvl3pPr marL="1143000" indent="-228600" eaLnBrk="0" hangingPunct="0">
                <a:defRPr sz="600">
                  <a:solidFill>
                    <a:schemeClr val="tx1"/>
                  </a:solidFill>
                  <a:latin typeface="Arial Narrow" pitchFamily="34" charset="0"/>
                </a:defRPr>
              </a:lvl3pPr>
              <a:lvl4pPr marL="1600200" indent="-228600" eaLnBrk="0" hangingPunct="0">
                <a:defRPr sz="600">
                  <a:solidFill>
                    <a:schemeClr val="tx1"/>
                  </a:solidFill>
                  <a:latin typeface="Arial Narrow" pitchFamily="34" charset="0"/>
                </a:defRPr>
              </a:lvl4pPr>
              <a:lvl5pPr marL="2057400" indent="-228600" eaLnBrk="0" hangingPunct="0">
                <a:defRPr sz="600">
                  <a:solidFill>
                    <a:schemeClr val="tx1"/>
                  </a:solidFill>
                  <a:latin typeface="Arial Narrow" pitchFamily="34" charset="0"/>
                </a:defRPr>
              </a:lvl5pPr>
              <a:lvl6pPr marL="2514600" indent="-228600" eaLnBrk="0" fontAlgn="base" hangingPunct="0">
                <a:spcBef>
                  <a:spcPct val="0"/>
                </a:spcBef>
                <a:spcAft>
                  <a:spcPct val="0"/>
                </a:spcAft>
                <a:defRPr sz="600">
                  <a:solidFill>
                    <a:schemeClr val="tx1"/>
                  </a:solidFill>
                  <a:latin typeface="Arial Narrow" pitchFamily="34" charset="0"/>
                </a:defRPr>
              </a:lvl6pPr>
              <a:lvl7pPr marL="2971800" indent="-228600" eaLnBrk="0" fontAlgn="base" hangingPunct="0">
                <a:spcBef>
                  <a:spcPct val="0"/>
                </a:spcBef>
                <a:spcAft>
                  <a:spcPct val="0"/>
                </a:spcAft>
                <a:defRPr sz="600">
                  <a:solidFill>
                    <a:schemeClr val="tx1"/>
                  </a:solidFill>
                  <a:latin typeface="Arial Narrow" pitchFamily="34" charset="0"/>
                </a:defRPr>
              </a:lvl7pPr>
              <a:lvl8pPr marL="3429000" indent="-228600" eaLnBrk="0" fontAlgn="base" hangingPunct="0">
                <a:spcBef>
                  <a:spcPct val="0"/>
                </a:spcBef>
                <a:spcAft>
                  <a:spcPct val="0"/>
                </a:spcAft>
                <a:defRPr sz="600">
                  <a:solidFill>
                    <a:schemeClr val="tx1"/>
                  </a:solidFill>
                  <a:latin typeface="Arial Narrow" pitchFamily="34" charset="0"/>
                </a:defRPr>
              </a:lvl8pPr>
              <a:lvl9pPr marL="3886200" indent="-228600" eaLnBrk="0" fontAlgn="base" hangingPunct="0">
                <a:spcBef>
                  <a:spcPct val="0"/>
                </a:spcBef>
                <a:spcAft>
                  <a:spcPct val="0"/>
                </a:spcAft>
                <a:defRPr sz="600">
                  <a:solidFill>
                    <a:schemeClr val="tx1"/>
                  </a:solidFill>
                  <a:latin typeface="Arial Narrow" pitchFamily="34" charset="0"/>
                </a:defRPr>
              </a:lvl9pPr>
            </a:lstStyle>
            <a:p>
              <a:pPr eaLnBrk="1" hangingPunct="1"/>
              <a:r>
                <a:rPr lang="en-US" altLang="en-US" sz="1200" dirty="0">
                  <a:latin typeface="Arial" charset="0"/>
                </a:rPr>
                <a:t>None</a:t>
              </a:r>
              <a:endParaRPr lang="en-US" altLang="en-US" dirty="0"/>
            </a:p>
          </p:txBody>
        </p:sp>
        <p:sp>
          <p:nvSpPr>
            <p:cNvPr id="24590" name="Rectangle 304"/>
            <p:cNvSpPr>
              <a:spLocks noChangeArrowheads="1"/>
            </p:cNvSpPr>
            <p:nvPr/>
          </p:nvSpPr>
          <p:spPr bwMode="auto">
            <a:xfrm>
              <a:off x="2607" y="2171"/>
              <a:ext cx="281" cy="139"/>
            </a:xfrm>
            <a:prstGeom prst="rect">
              <a:avLst/>
            </a:prstGeom>
            <a:solidFill>
              <a:srgbClr val="D4B9DA"/>
            </a:solidFill>
            <a:ln w="4">
              <a:solidFill>
                <a:srgbClr val="000000"/>
              </a:solidFill>
              <a:miter lim="800000"/>
              <a:headEnd/>
              <a:tailEnd/>
            </a:ln>
          </p:spPr>
          <p:txBody>
            <a:bodyPr/>
            <a:lstStyle>
              <a:lvl1pPr eaLnBrk="0" hangingPunct="0">
                <a:defRPr sz="600">
                  <a:solidFill>
                    <a:schemeClr val="tx1"/>
                  </a:solidFill>
                  <a:latin typeface="Arial Narrow" pitchFamily="34" charset="0"/>
                </a:defRPr>
              </a:lvl1pPr>
              <a:lvl2pPr marL="742950" indent="-285750" eaLnBrk="0" hangingPunct="0">
                <a:defRPr sz="600">
                  <a:solidFill>
                    <a:schemeClr val="tx1"/>
                  </a:solidFill>
                  <a:latin typeface="Arial Narrow" pitchFamily="34" charset="0"/>
                </a:defRPr>
              </a:lvl2pPr>
              <a:lvl3pPr marL="1143000" indent="-228600" eaLnBrk="0" hangingPunct="0">
                <a:defRPr sz="600">
                  <a:solidFill>
                    <a:schemeClr val="tx1"/>
                  </a:solidFill>
                  <a:latin typeface="Arial Narrow" pitchFamily="34" charset="0"/>
                </a:defRPr>
              </a:lvl3pPr>
              <a:lvl4pPr marL="1600200" indent="-228600" eaLnBrk="0" hangingPunct="0">
                <a:defRPr sz="600">
                  <a:solidFill>
                    <a:schemeClr val="tx1"/>
                  </a:solidFill>
                  <a:latin typeface="Arial Narrow" pitchFamily="34" charset="0"/>
                </a:defRPr>
              </a:lvl4pPr>
              <a:lvl5pPr marL="2057400" indent="-228600" eaLnBrk="0" hangingPunct="0">
                <a:defRPr sz="600">
                  <a:solidFill>
                    <a:schemeClr val="tx1"/>
                  </a:solidFill>
                  <a:latin typeface="Arial Narrow" pitchFamily="34" charset="0"/>
                </a:defRPr>
              </a:lvl5pPr>
              <a:lvl6pPr marL="2514600" indent="-228600" eaLnBrk="0" fontAlgn="base" hangingPunct="0">
                <a:spcBef>
                  <a:spcPct val="0"/>
                </a:spcBef>
                <a:spcAft>
                  <a:spcPct val="0"/>
                </a:spcAft>
                <a:defRPr sz="600">
                  <a:solidFill>
                    <a:schemeClr val="tx1"/>
                  </a:solidFill>
                  <a:latin typeface="Arial Narrow" pitchFamily="34" charset="0"/>
                </a:defRPr>
              </a:lvl6pPr>
              <a:lvl7pPr marL="2971800" indent="-228600" eaLnBrk="0" fontAlgn="base" hangingPunct="0">
                <a:spcBef>
                  <a:spcPct val="0"/>
                </a:spcBef>
                <a:spcAft>
                  <a:spcPct val="0"/>
                </a:spcAft>
                <a:defRPr sz="600">
                  <a:solidFill>
                    <a:schemeClr val="tx1"/>
                  </a:solidFill>
                  <a:latin typeface="Arial Narrow" pitchFamily="34" charset="0"/>
                </a:defRPr>
              </a:lvl7pPr>
              <a:lvl8pPr marL="3429000" indent="-228600" eaLnBrk="0" fontAlgn="base" hangingPunct="0">
                <a:spcBef>
                  <a:spcPct val="0"/>
                </a:spcBef>
                <a:spcAft>
                  <a:spcPct val="0"/>
                </a:spcAft>
                <a:defRPr sz="600">
                  <a:solidFill>
                    <a:schemeClr val="tx1"/>
                  </a:solidFill>
                  <a:latin typeface="Arial Narrow" pitchFamily="34" charset="0"/>
                </a:defRPr>
              </a:lvl8pPr>
              <a:lvl9pPr marL="3886200" indent="-228600" eaLnBrk="0" fontAlgn="base" hangingPunct="0">
                <a:spcBef>
                  <a:spcPct val="0"/>
                </a:spcBef>
                <a:spcAft>
                  <a:spcPct val="0"/>
                </a:spcAft>
                <a:defRPr sz="600">
                  <a:solidFill>
                    <a:schemeClr val="tx1"/>
                  </a:solidFill>
                  <a:latin typeface="Arial Narrow" pitchFamily="34" charset="0"/>
                </a:defRPr>
              </a:lvl9pPr>
            </a:lstStyle>
            <a:p>
              <a:pPr eaLnBrk="1" hangingPunct="1"/>
              <a:endParaRPr lang="en-US" altLang="en-US" dirty="0"/>
            </a:p>
          </p:txBody>
        </p:sp>
        <p:sp>
          <p:nvSpPr>
            <p:cNvPr id="24591" name="Rectangle 305"/>
            <p:cNvSpPr>
              <a:spLocks noChangeArrowheads="1"/>
            </p:cNvSpPr>
            <p:nvPr/>
          </p:nvSpPr>
          <p:spPr bwMode="auto">
            <a:xfrm>
              <a:off x="2938" y="2191"/>
              <a:ext cx="193"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600">
                  <a:solidFill>
                    <a:schemeClr val="tx1"/>
                  </a:solidFill>
                  <a:latin typeface="Arial Narrow" pitchFamily="34" charset="0"/>
                </a:defRPr>
              </a:lvl1pPr>
              <a:lvl2pPr marL="742950" indent="-285750" eaLnBrk="0" hangingPunct="0">
                <a:defRPr sz="600">
                  <a:solidFill>
                    <a:schemeClr val="tx1"/>
                  </a:solidFill>
                  <a:latin typeface="Arial Narrow" pitchFamily="34" charset="0"/>
                </a:defRPr>
              </a:lvl2pPr>
              <a:lvl3pPr marL="1143000" indent="-228600" eaLnBrk="0" hangingPunct="0">
                <a:defRPr sz="600">
                  <a:solidFill>
                    <a:schemeClr val="tx1"/>
                  </a:solidFill>
                  <a:latin typeface="Arial Narrow" pitchFamily="34" charset="0"/>
                </a:defRPr>
              </a:lvl3pPr>
              <a:lvl4pPr marL="1600200" indent="-228600" eaLnBrk="0" hangingPunct="0">
                <a:defRPr sz="600">
                  <a:solidFill>
                    <a:schemeClr val="tx1"/>
                  </a:solidFill>
                  <a:latin typeface="Arial Narrow" pitchFamily="34" charset="0"/>
                </a:defRPr>
              </a:lvl4pPr>
              <a:lvl5pPr marL="2057400" indent="-228600" eaLnBrk="0" hangingPunct="0">
                <a:defRPr sz="600">
                  <a:solidFill>
                    <a:schemeClr val="tx1"/>
                  </a:solidFill>
                  <a:latin typeface="Arial Narrow" pitchFamily="34" charset="0"/>
                </a:defRPr>
              </a:lvl5pPr>
              <a:lvl6pPr marL="2514600" indent="-228600" eaLnBrk="0" fontAlgn="base" hangingPunct="0">
                <a:spcBef>
                  <a:spcPct val="0"/>
                </a:spcBef>
                <a:spcAft>
                  <a:spcPct val="0"/>
                </a:spcAft>
                <a:defRPr sz="600">
                  <a:solidFill>
                    <a:schemeClr val="tx1"/>
                  </a:solidFill>
                  <a:latin typeface="Arial Narrow" pitchFamily="34" charset="0"/>
                </a:defRPr>
              </a:lvl6pPr>
              <a:lvl7pPr marL="2971800" indent="-228600" eaLnBrk="0" fontAlgn="base" hangingPunct="0">
                <a:spcBef>
                  <a:spcPct val="0"/>
                </a:spcBef>
                <a:spcAft>
                  <a:spcPct val="0"/>
                </a:spcAft>
                <a:defRPr sz="600">
                  <a:solidFill>
                    <a:schemeClr val="tx1"/>
                  </a:solidFill>
                  <a:latin typeface="Arial Narrow" pitchFamily="34" charset="0"/>
                </a:defRPr>
              </a:lvl7pPr>
              <a:lvl8pPr marL="3429000" indent="-228600" eaLnBrk="0" fontAlgn="base" hangingPunct="0">
                <a:spcBef>
                  <a:spcPct val="0"/>
                </a:spcBef>
                <a:spcAft>
                  <a:spcPct val="0"/>
                </a:spcAft>
                <a:defRPr sz="600">
                  <a:solidFill>
                    <a:schemeClr val="tx1"/>
                  </a:solidFill>
                  <a:latin typeface="Arial Narrow" pitchFamily="34" charset="0"/>
                </a:defRPr>
              </a:lvl8pPr>
              <a:lvl9pPr marL="3886200" indent="-228600" eaLnBrk="0" fontAlgn="base" hangingPunct="0">
                <a:spcBef>
                  <a:spcPct val="0"/>
                </a:spcBef>
                <a:spcAft>
                  <a:spcPct val="0"/>
                </a:spcAft>
                <a:defRPr sz="600">
                  <a:solidFill>
                    <a:schemeClr val="tx1"/>
                  </a:solidFill>
                  <a:latin typeface="Arial Narrow" pitchFamily="34" charset="0"/>
                </a:defRPr>
              </a:lvl9pPr>
            </a:lstStyle>
            <a:p>
              <a:pPr eaLnBrk="1" hangingPunct="1"/>
              <a:r>
                <a:rPr lang="en-US" altLang="en-US" sz="1200" dirty="0">
                  <a:latin typeface="Arial" charset="0"/>
                </a:rPr>
                <a:t>1-20</a:t>
              </a:r>
              <a:endParaRPr lang="en-US" altLang="en-US" dirty="0"/>
            </a:p>
          </p:txBody>
        </p:sp>
        <p:sp>
          <p:nvSpPr>
            <p:cNvPr id="24592" name="Rectangle 306"/>
            <p:cNvSpPr>
              <a:spLocks noChangeArrowheads="1"/>
            </p:cNvSpPr>
            <p:nvPr/>
          </p:nvSpPr>
          <p:spPr bwMode="auto">
            <a:xfrm>
              <a:off x="2607" y="2360"/>
              <a:ext cx="281" cy="141"/>
            </a:xfrm>
            <a:prstGeom prst="rect">
              <a:avLst/>
            </a:prstGeom>
            <a:solidFill>
              <a:srgbClr val="C994C7"/>
            </a:solidFill>
            <a:ln w="4">
              <a:solidFill>
                <a:srgbClr val="000000"/>
              </a:solidFill>
              <a:miter lim="800000"/>
              <a:headEnd/>
              <a:tailEnd/>
            </a:ln>
          </p:spPr>
          <p:txBody>
            <a:bodyPr/>
            <a:lstStyle>
              <a:lvl1pPr eaLnBrk="0" hangingPunct="0">
                <a:defRPr sz="600">
                  <a:solidFill>
                    <a:schemeClr val="tx1"/>
                  </a:solidFill>
                  <a:latin typeface="Arial Narrow" pitchFamily="34" charset="0"/>
                </a:defRPr>
              </a:lvl1pPr>
              <a:lvl2pPr marL="742950" indent="-285750" eaLnBrk="0" hangingPunct="0">
                <a:defRPr sz="600">
                  <a:solidFill>
                    <a:schemeClr val="tx1"/>
                  </a:solidFill>
                  <a:latin typeface="Arial Narrow" pitchFamily="34" charset="0"/>
                </a:defRPr>
              </a:lvl2pPr>
              <a:lvl3pPr marL="1143000" indent="-228600" eaLnBrk="0" hangingPunct="0">
                <a:defRPr sz="600">
                  <a:solidFill>
                    <a:schemeClr val="tx1"/>
                  </a:solidFill>
                  <a:latin typeface="Arial Narrow" pitchFamily="34" charset="0"/>
                </a:defRPr>
              </a:lvl3pPr>
              <a:lvl4pPr marL="1600200" indent="-228600" eaLnBrk="0" hangingPunct="0">
                <a:defRPr sz="600">
                  <a:solidFill>
                    <a:schemeClr val="tx1"/>
                  </a:solidFill>
                  <a:latin typeface="Arial Narrow" pitchFamily="34" charset="0"/>
                </a:defRPr>
              </a:lvl4pPr>
              <a:lvl5pPr marL="2057400" indent="-228600" eaLnBrk="0" hangingPunct="0">
                <a:defRPr sz="600">
                  <a:solidFill>
                    <a:schemeClr val="tx1"/>
                  </a:solidFill>
                  <a:latin typeface="Arial Narrow" pitchFamily="34" charset="0"/>
                </a:defRPr>
              </a:lvl5pPr>
              <a:lvl6pPr marL="2514600" indent="-228600" eaLnBrk="0" fontAlgn="base" hangingPunct="0">
                <a:spcBef>
                  <a:spcPct val="0"/>
                </a:spcBef>
                <a:spcAft>
                  <a:spcPct val="0"/>
                </a:spcAft>
                <a:defRPr sz="600">
                  <a:solidFill>
                    <a:schemeClr val="tx1"/>
                  </a:solidFill>
                  <a:latin typeface="Arial Narrow" pitchFamily="34" charset="0"/>
                </a:defRPr>
              </a:lvl6pPr>
              <a:lvl7pPr marL="2971800" indent="-228600" eaLnBrk="0" fontAlgn="base" hangingPunct="0">
                <a:spcBef>
                  <a:spcPct val="0"/>
                </a:spcBef>
                <a:spcAft>
                  <a:spcPct val="0"/>
                </a:spcAft>
                <a:defRPr sz="600">
                  <a:solidFill>
                    <a:schemeClr val="tx1"/>
                  </a:solidFill>
                  <a:latin typeface="Arial Narrow" pitchFamily="34" charset="0"/>
                </a:defRPr>
              </a:lvl7pPr>
              <a:lvl8pPr marL="3429000" indent="-228600" eaLnBrk="0" fontAlgn="base" hangingPunct="0">
                <a:spcBef>
                  <a:spcPct val="0"/>
                </a:spcBef>
                <a:spcAft>
                  <a:spcPct val="0"/>
                </a:spcAft>
                <a:defRPr sz="600">
                  <a:solidFill>
                    <a:schemeClr val="tx1"/>
                  </a:solidFill>
                  <a:latin typeface="Arial Narrow" pitchFamily="34" charset="0"/>
                </a:defRPr>
              </a:lvl8pPr>
              <a:lvl9pPr marL="3886200" indent="-228600" eaLnBrk="0" fontAlgn="base" hangingPunct="0">
                <a:spcBef>
                  <a:spcPct val="0"/>
                </a:spcBef>
                <a:spcAft>
                  <a:spcPct val="0"/>
                </a:spcAft>
                <a:defRPr sz="600">
                  <a:solidFill>
                    <a:schemeClr val="tx1"/>
                  </a:solidFill>
                  <a:latin typeface="Arial Narrow" pitchFamily="34" charset="0"/>
                </a:defRPr>
              </a:lvl9pPr>
            </a:lstStyle>
            <a:p>
              <a:pPr eaLnBrk="1" hangingPunct="1"/>
              <a:endParaRPr lang="en-US" altLang="en-US" dirty="0"/>
            </a:p>
          </p:txBody>
        </p:sp>
        <p:sp>
          <p:nvSpPr>
            <p:cNvPr id="24593" name="Rectangle 307"/>
            <p:cNvSpPr>
              <a:spLocks noChangeArrowheads="1"/>
            </p:cNvSpPr>
            <p:nvPr/>
          </p:nvSpPr>
          <p:spPr bwMode="auto">
            <a:xfrm>
              <a:off x="2938" y="2381"/>
              <a:ext cx="30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600">
                  <a:solidFill>
                    <a:schemeClr val="tx1"/>
                  </a:solidFill>
                  <a:latin typeface="Arial Narrow" pitchFamily="34" charset="0"/>
                </a:defRPr>
              </a:lvl1pPr>
              <a:lvl2pPr marL="742950" indent="-285750" eaLnBrk="0" hangingPunct="0">
                <a:defRPr sz="600">
                  <a:solidFill>
                    <a:schemeClr val="tx1"/>
                  </a:solidFill>
                  <a:latin typeface="Arial Narrow" pitchFamily="34" charset="0"/>
                </a:defRPr>
              </a:lvl2pPr>
              <a:lvl3pPr marL="1143000" indent="-228600" eaLnBrk="0" hangingPunct="0">
                <a:defRPr sz="600">
                  <a:solidFill>
                    <a:schemeClr val="tx1"/>
                  </a:solidFill>
                  <a:latin typeface="Arial Narrow" pitchFamily="34" charset="0"/>
                </a:defRPr>
              </a:lvl3pPr>
              <a:lvl4pPr marL="1600200" indent="-228600" eaLnBrk="0" hangingPunct="0">
                <a:defRPr sz="600">
                  <a:solidFill>
                    <a:schemeClr val="tx1"/>
                  </a:solidFill>
                  <a:latin typeface="Arial Narrow" pitchFamily="34" charset="0"/>
                </a:defRPr>
              </a:lvl4pPr>
              <a:lvl5pPr marL="2057400" indent="-228600" eaLnBrk="0" hangingPunct="0">
                <a:defRPr sz="600">
                  <a:solidFill>
                    <a:schemeClr val="tx1"/>
                  </a:solidFill>
                  <a:latin typeface="Arial Narrow" pitchFamily="34" charset="0"/>
                </a:defRPr>
              </a:lvl5pPr>
              <a:lvl6pPr marL="2514600" indent="-228600" eaLnBrk="0" fontAlgn="base" hangingPunct="0">
                <a:spcBef>
                  <a:spcPct val="0"/>
                </a:spcBef>
                <a:spcAft>
                  <a:spcPct val="0"/>
                </a:spcAft>
                <a:defRPr sz="600">
                  <a:solidFill>
                    <a:schemeClr val="tx1"/>
                  </a:solidFill>
                  <a:latin typeface="Arial Narrow" pitchFamily="34" charset="0"/>
                </a:defRPr>
              </a:lvl6pPr>
              <a:lvl7pPr marL="2971800" indent="-228600" eaLnBrk="0" fontAlgn="base" hangingPunct="0">
                <a:spcBef>
                  <a:spcPct val="0"/>
                </a:spcBef>
                <a:spcAft>
                  <a:spcPct val="0"/>
                </a:spcAft>
                <a:defRPr sz="600">
                  <a:solidFill>
                    <a:schemeClr val="tx1"/>
                  </a:solidFill>
                  <a:latin typeface="Arial Narrow" pitchFamily="34" charset="0"/>
                </a:defRPr>
              </a:lvl7pPr>
              <a:lvl8pPr marL="3429000" indent="-228600" eaLnBrk="0" fontAlgn="base" hangingPunct="0">
                <a:spcBef>
                  <a:spcPct val="0"/>
                </a:spcBef>
                <a:spcAft>
                  <a:spcPct val="0"/>
                </a:spcAft>
                <a:defRPr sz="600">
                  <a:solidFill>
                    <a:schemeClr val="tx1"/>
                  </a:solidFill>
                  <a:latin typeface="Arial Narrow" pitchFamily="34" charset="0"/>
                </a:defRPr>
              </a:lvl8pPr>
              <a:lvl9pPr marL="3886200" indent="-228600" eaLnBrk="0" fontAlgn="base" hangingPunct="0">
                <a:spcBef>
                  <a:spcPct val="0"/>
                </a:spcBef>
                <a:spcAft>
                  <a:spcPct val="0"/>
                </a:spcAft>
                <a:defRPr sz="600">
                  <a:solidFill>
                    <a:schemeClr val="tx1"/>
                  </a:solidFill>
                  <a:latin typeface="Arial Narrow" pitchFamily="34" charset="0"/>
                </a:defRPr>
              </a:lvl9pPr>
            </a:lstStyle>
            <a:p>
              <a:pPr eaLnBrk="1" hangingPunct="1"/>
              <a:r>
                <a:rPr lang="en-US" altLang="en-US" sz="1200" dirty="0">
                  <a:latin typeface="Arial" charset="0"/>
                </a:rPr>
                <a:t>21-100</a:t>
              </a:r>
              <a:endParaRPr lang="en-US" altLang="en-US" dirty="0"/>
            </a:p>
          </p:txBody>
        </p:sp>
        <p:sp>
          <p:nvSpPr>
            <p:cNvPr id="24594" name="Rectangle 308"/>
            <p:cNvSpPr>
              <a:spLocks noChangeArrowheads="1"/>
            </p:cNvSpPr>
            <p:nvPr/>
          </p:nvSpPr>
          <p:spPr bwMode="auto">
            <a:xfrm>
              <a:off x="2607" y="2551"/>
              <a:ext cx="281" cy="140"/>
            </a:xfrm>
            <a:prstGeom prst="rect">
              <a:avLst/>
            </a:prstGeom>
            <a:solidFill>
              <a:srgbClr val="DF65B0"/>
            </a:solidFill>
            <a:ln w="4">
              <a:solidFill>
                <a:srgbClr val="000000"/>
              </a:solidFill>
              <a:miter lim="800000"/>
              <a:headEnd/>
              <a:tailEnd/>
            </a:ln>
          </p:spPr>
          <p:txBody>
            <a:bodyPr/>
            <a:lstStyle>
              <a:lvl1pPr eaLnBrk="0" hangingPunct="0">
                <a:defRPr sz="600">
                  <a:solidFill>
                    <a:schemeClr val="tx1"/>
                  </a:solidFill>
                  <a:latin typeface="Arial Narrow" pitchFamily="34" charset="0"/>
                </a:defRPr>
              </a:lvl1pPr>
              <a:lvl2pPr marL="742950" indent="-285750" eaLnBrk="0" hangingPunct="0">
                <a:defRPr sz="600">
                  <a:solidFill>
                    <a:schemeClr val="tx1"/>
                  </a:solidFill>
                  <a:latin typeface="Arial Narrow" pitchFamily="34" charset="0"/>
                </a:defRPr>
              </a:lvl2pPr>
              <a:lvl3pPr marL="1143000" indent="-228600" eaLnBrk="0" hangingPunct="0">
                <a:defRPr sz="600">
                  <a:solidFill>
                    <a:schemeClr val="tx1"/>
                  </a:solidFill>
                  <a:latin typeface="Arial Narrow" pitchFamily="34" charset="0"/>
                </a:defRPr>
              </a:lvl3pPr>
              <a:lvl4pPr marL="1600200" indent="-228600" eaLnBrk="0" hangingPunct="0">
                <a:defRPr sz="600">
                  <a:solidFill>
                    <a:schemeClr val="tx1"/>
                  </a:solidFill>
                  <a:latin typeface="Arial Narrow" pitchFamily="34" charset="0"/>
                </a:defRPr>
              </a:lvl4pPr>
              <a:lvl5pPr marL="2057400" indent="-228600" eaLnBrk="0" hangingPunct="0">
                <a:defRPr sz="600">
                  <a:solidFill>
                    <a:schemeClr val="tx1"/>
                  </a:solidFill>
                  <a:latin typeface="Arial Narrow" pitchFamily="34" charset="0"/>
                </a:defRPr>
              </a:lvl5pPr>
              <a:lvl6pPr marL="2514600" indent="-228600" eaLnBrk="0" fontAlgn="base" hangingPunct="0">
                <a:spcBef>
                  <a:spcPct val="0"/>
                </a:spcBef>
                <a:spcAft>
                  <a:spcPct val="0"/>
                </a:spcAft>
                <a:defRPr sz="600">
                  <a:solidFill>
                    <a:schemeClr val="tx1"/>
                  </a:solidFill>
                  <a:latin typeface="Arial Narrow" pitchFamily="34" charset="0"/>
                </a:defRPr>
              </a:lvl6pPr>
              <a:lvl7pPr marL="2971800" indent="-228600" eaLnBrk="0" fontAlgn="base" hangingPunct="0">
                <a:spcBef>
                  <a:spcPct val="0"/>
                </a:spcBef>
                <a:spcAft>
                  <a:spcPct val="0"/>
                </a:spcAft>
                <a:defRPr sz="600">
                  <a:solidFill>
                    <a:schemeClr val="tx1"/>
                  </a:solidFill>
                  <a:latin typeface="Arial Narrow" pitchFamily="34" charset="0"/>
                </a:defRPr>
              </a:lvl7pPr>
              <a:lvl8pPr marL="3429000" indent="-228600" eaLnBrk="0" fontAlgn="base" hangingPunct="0">
                <a:spcBef>
                  <a:spcPct val="0"/>
                </a:spcBef>
                <a:spcAft>
                  <a:spcPct val="0"/>
                </a:spcAft>
                <a:defRPr sz="600">
                  <a:solidFill>
                    <a:schemeClr val="tx1"/>
                  </a:solidFill>
                  <a:latin typeface="Arial Narrow" pitchFamily="34" charset="0"/>
                </a:defRPr>
              </a:lvl8pPr>
              <a:lvl9pPr marL="3886200" indent="-228600" eaLnBrk="0" fontAlgn="base" hangingPunct="0">
                <a:spcBef>
                  <a:spcPct val="0"/>
                </a:spcBef>
                <a:spcAft>
                  <a:spcPct val="0"/>
                </a:spcAft>
                <a:defRPr sz="600">
                  <a:solidFill>
                    <a:schemeClr val="tx1"/>
                  </a:solidFill>
                  <a:latin typeface="Arial Narrow" pitchFamily="34" charset="0"/>
                </a:defRPr>
              </a:lvl9pPr>
            </a:lstStyle>
            <a:p>
              <a:pPr eaLnBrk="1" hangingPunct="1"/>
              <a:endParaRPr lang="en-US" altLang="en-US" dirty="0"/>
            </a:p>
          </p:txBody>
        </p:sp>
        <p:sp>
          <p:nvSpPr>
            <p:cNvPr id="24595" name="Rectangle 309"/>
            <p:cNvSpPr>
              <a:spLocks noChangeArrowheads="1"/>
            </p:cNvSpPr>
            <p:nvPr/>
          </p:nvSpPr>
          <p:spPr bwMode="auto">
            <a:xfrm>
              <a:off x="2938" y="2572"/>
              <a:ext cx="353"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600">
                  <a:solidFill>
                    <a:schemeClr val="tx1"/>
                  </a:solidFill>
                  <a:latin typeface="Arial Narrow" pitchFamily="34" charset="0"/>
                </a:defRPr>
              </a:lvl1pPr>
              <a:lvl2pPr marL="742950" indent="-285750" eaLnBrk="0" hangingPunct="0">
                <a:defRPr sz="600">
                  <a:solidFill>
                    <a:schemeClr val="tx1"/>
                  </a:solidFill>
                  <a:latin typeface="Arial Narrow" pitchFamily="34" charset="0"/>
                </a:defRPr>
              </a:lvl2pPr>
              <a:lvl3pPr marL="1143000" indent="-228600" eaLnBrk="0" hangingPunct="0">
                <a:defRPr sz="600">
                  <a:solidFill>
                    <a:schemeClr val="tx1"/>
                  </a:solidFill>
                  <a:latin typeface="Arial Narrow" pitchFamily="34" charset="0"/>
                </a:defRPr>
              </a:lvl3pPr>
              <a:lvl4pPr marL="1600200" indent="-228600" eaLnBrk="0" hangingPunct="0">
                <a:defRPr sz="600">
                  <a:solidFill>
                    <a:schemeClr val="tx1"/>
                  </a:solidFill>
                  <a:latin typeface="Arial Narrow" pitchFamily="34" charset="0"/>
                </a:defRPr>
              </a:lvl4pPr>
              <a:lvl5pPr marL="2057400" indent="-228600" eaLnBrk="0" hangingPunct="0">
                <a:defRPr sz="600">
                  <a:solidFill>
                    <a:schemeClr val="tx1"/>
                  </a:solidFill>
                  <a:latin typeface="Arial Narrow" pitchFamily="34" charset="0"/>
                </a:defRPr>
              </a:lvl5pPr>
              <a:lvl6pPr marL="2514600" indent="-228600" eaLnBrk="0" fontAlgn="base" hangingPunct="0">
                <a:spcBef>
                  <a:spcPct val="0"/>
                </a:spcBef>
                <a:spcAft>
                  <a:spcPct val="0"/>
                </a:spcAft>
                <a:defRPr sz="600">
                  <a:solidFill>
                    <a:schemeClr val="tx1"/>
                  </a:solidFill>
                  <a:latin typeface="Arial Narrow" pitchFamily="34" charset="0"/>
                </a:defRPr>
              </a:lvl6pPr>
              <a:lvl7pPr marL="2971800" indent="-228600" eaLnBrk="0" fontAlgn="base" hangingPunct="0">
                <a:spcBef>
                  <a:spcPct val="0"/>
                </a:spcBef>
                <a:spcAft>
                  <a:spcPct val="0"/>
                </a:spcAft>
                <a:defRPr sz="600">
                  <a:solidFill>
                    <a:schemeClr val="tx1"/>
                  </a:solidFill>
                  <a:latin typeface="Arial Narrow" pitchFamily="34" charset="0"/>
                </a:defRPr>
              </a:lvl7pPr>
              <a:lvl8pPr marL="3429000" indent="-228600" eaLnBrk="0" fontAlgn="base" hangingPunct="0">
                <a:spcBef>
                  <a:spcPct val="0"/>
                </a:spcBef>
                <a:spcAft>
                  <a:spcPct val="0"/>
                </a:spcAft>
                <a:defRPr sz="600">
                  <a:solidFill>
                    <a:schemeClr val="tx1"/>
                  </a:solidFill>
                  <a:latin typeface="Arial Narrow" pitchFamily="34" charset="0"/>
                </a:defRPr>
              </a:lvl8pPr>
              <a:lvl9pPr marL="3886200" indent="-228600" eaLnBrk="0" fontAlgn="base" hangingPunct="0">
                <a:spcBef>
                  <a:spcPct val="0"/>
                </a:spcBef>
                <a:spcAft>
                  <a:spcPct val="0"/>
                </a:spcAft>
                <a:defRPr sz="600">
                  <a:solidFill>
                    <a:schemeClr val="tx1"/>
                  </a:solidFill>
                  <a:latin typeface="Arial Narrow" pitchFamily="34" charset="0"/>
                </a:defRPr>
              </a:lvl9pPr>
            </a:lstStyle>
            <a:p>
              <a:pPr eaLnBrk="1" hangingPunct="1"/>
              <a:r>
                <a:rPr lang="en-US" altLang="en-US" sz="1200" dirty="0">
                  <a:latin typeface="Arial" charset="0"/>
                </a:rPr>
                <a:t>101-500</a:t>
              </a:r>
              <a:endParaRPr lang="en-US" altLang="en-US" dirty="0"/>
            </a:p>
          </p:txBody>
        </p:sp>
        <p:sp>
          <p:nvSpPr>
            <p:cNvPr id="24596" name="Rectangle 310"/>
            <p:cNvSpPr>
              <a:spLocks noChangeArrowheads="1"/>
            </p:cNvSpPr>
            <p:nvPr/>
          </p:nvSpPr>
          <p:spPr bwMode="auto">
            <a:xfrm>
              <a:off x="2607" y="2716"/>
              <a:ext cx="281" cy="140"/>
            </a:xfrm>
            <a:prstGeom prst="rect">
              <a:avLst/>
            </a:prstGeom>
            <a:solidFill>
              <a:srgbClr val="E7298A"/>
            </a:solidFill>
            <a:ln w="4">
              <a:solidFill>
                <a:srgbClr val="000000"/>
              </a:solidFill>
              <a:miter lim="800000"/>
              <a:headEnd/>
              <a:tailEnd/>
            </a:ln>
          </p:spPr>
          <p:txBody>
            <a:bodyPr/>
            <a:lstStyle>
              <a:lvl1pPr eaLnBrk="0" hangingPunct="0">
                <a:defRPr sz="600">
                  <a:solidFill>
                    <a:schemeClr val="tx1"/>
                  </a:solidFill>
                  <a:latin typeface="Arial Narrow" pitchFamily="34" charset="0"/>
                </a:defRPr>
              </a:lvl1pPr>
              <a:lvl2pPr marL="742950" indent="-285750" eaLnBrk="0" hangingPunct="0">
                <a:defRPr sz="600">
                  <a:solidFill>
                    <a:schemeClr val="tx1"/>
                  </a:solidFill>
                  <a:latin typeface="Arial Narrow" pitchFamily="34" charset="0"/>
                </a:defRPr>
              </a:lvl2pPr>
              <a:lvl3pPr marL="1143000" indent="-228600" eaLnBrk="0" hangingPunct="0">
                <a:defRPr sz="600">
                  <a:solidFill>
                    <a:schemeClr val="tx1"/>
                  </a:solidFill>
                  <a:latin typeface="Arial Narrow" pitchFamily="34" charset="0"/>
                </a:defRPr>
              </a:lvl3pPr>
              <a:lvl4pPr marL="1600200" indent="-228600" eaLnBrk="0" hangingPunct="0">
                <a:defRPr sz="600">
                  <a:solidFill>
                    <a:schemeClr val="tx1"/>
                  </a:solidFill>
                  <a:latin typeface="Arial Narrow" pitchFamily="34" charset="0"/>
                </a:defRPr>
              </a:lvl4pPr>
              <a:lvl5pPr marL="2057400" indent="-228600" eaLnBrk="0" hangingPunct="0">
                <a:defRPr sz="600">
                  <a:solidFill>
                    <a:schemeClr val="tx1"/>
                  </a:solidFill>
                  <a:latin typeface="Arial Narrow" pitchFamily="34" charset="0"/>
                </a:defRPr>
              </a:lvl5pPr>
              <a:lvl6pPr marL="2514600" indent="-228600" eaLnBrk="0" fontAlgn="base" hangingPunct="0">
                <a:spcBef>
                  <a:spcPct val="0"/>
                </a:spcBef>
                <a:spcAft>
                  <a:spcPct val="0"/>
                </a:spcAft>
                <a:defRPr sz="600">
                  <a:solidFill>
                    <a:schemeClr val="tx1"/>
                  </a:solidFill>
                  <a:latin typeface="Arial Narrow" pitchFamily="34" charset="0"/>
                </a:defRPr>
              </a:lvl6pPr>
              <a:lvl7pPr marL="2971800" indent="-228600" eaLnBrk="0" fontAlgn="base" hangingPunct="0">
                <a:spcBef>
                  <a:spcPct val="0"/>
                </a:spcBef>
                <a:spcAft>
                  <a:spcPct val="0"/>
                </a:spcAft>
                <a:defRPr sz="600">
                  <a:solidFill>
                    <a:schemeClr val="tx1"/>
                  </a:solidFill>
                  <a:latin typeface="Arial Narrow" pitchFamily="34" charset="0"/>
                </a:defRPr>
              </a:lvl7pPr>
              <a:lvl8pPr marL="3429000" indent="-228600" eaLnBrk="0" fontAlgn="base" hangingPunct="0">
                <a:spcBef>
                  <a:spcPct val="0"/>
                </a:spcBef>
                <a:spcAft>
                  <a:spcPct val="0"/>
                </a:spcAft>
                <a:defRPr sz="600">
                  <a:solidFill>
                    <a:schemeClr val="tx1"/>
                  </a:solidFill>
                  <a:latin typeface="Arial Narrow" pitchFamily="34" charset="0"/>
                </a:defRPr>
              </a:lvl8pPr>
              <a:lvl9pPr marL="3886200" indent="-228600" eaLnBrk="0" fontAlgn="base" hangingPunct="0">
                <a:spcBef>
                  <a:spcPct val="0"/>
                </a:spcBef>
                <a:spcAft>
                  <a:spcPct val="0"/>
                </a:spcAft>
                <a:defRPr sz="600">
                  <a:solidFill>
                    <a:schemeClr val="tx1"/>
                  </a:solidFill>
                  <a:latin typeface="Arial Narrow" pitchFamily="34" charset="0"/>
                </a:defRPr>
              </a:lvl9pPr>
            </a:lstStyle>
            <a:p>
              <a:pPr eaLnBrk="1" hangingPunct="1"/>
              <a:endParaRPr lang="en-US" altLang="en-US" dirty="0"/>
            </a:p>
          </p:txBody>
        </p:sp>
        <p:sp>
          <p:nvSpPr>
            <p:cNvPr id="24597" name="Rectangle 311"/>
            <p:cNvSpPr>
              <a:spLocks noChangeArrowheads="1"/>
            </p:cNvSpPr>
            <p:nvPr/>
          </p:nvSpPr>
          <p:spPr bwMode="auto">
            <a:xfrm>
              <a:off x="2938" y="2761"/>
              <a:ext cx="40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600">
                  <a:solidFill>
                    <a:schemeClr val="tx1"/>
                  </a:solidFill>
                  <a:latin typeface="Arial Narrow" pitchFamily="34" charset="0"/>
                </a:defRPr>
              </a:lvl1pPr>
              <a:lvl2pPr marL="742950" indent="-285750" eaLnBrk="0" hangingPunct="0">
                <a:defRPr sz="600">
                  <a:solidFill>
                    <a:schemeClr val="tx1"/>
                  </a:solidFill>
                  <a:latin typeface="Arial Narrow" pitchFamily="34" charset="0"/>
                </a:defRPr>
              </a:lvl2pPr>
              <a:lvl3pPr marL="1143000" indent="-228600" eaLnBrk="0" hangingPunct="0">
                <a:defRPr sz="600">
                  <a:solidFill>
                    <a:schemeClr val="tx1"/>
                  </a:solidFill>
                  <a:latin typeface="Arial Narrow" pitchFamily="34" charset="0"/>
                </a:defRPr>
              </a:lvl3pPr>
              <a:lvl4pPr marL="1600200" indent="-228600" eaLnBrk="0" hangingPunct="0">
                <a:defRPr sz="600">
                  <a:solidFill>
                    <a:schemeClr val="tx1"/>
                  </a:solidFill>
                  <a:latin typeface="Arial Narrow" pitchFamily="34" charset="0"/>
                </a:defRPr>
              </a:lvl4pPr>
              <a:lvl5pPr marL="2057400" indent="-228600" eaLnBrk="0" hangingPunct="0">
                <a:defRPr sz="600">
                  <a:solidFill>
                    <a:schemeClr val="tx1"/>
                  </a:solidFill>
                  <a:latin typeface="Arial Narrow" pitchFamily="34" charset="0"/>
                </a:defRPr>
              </a:lvl5pPr>
              <a:lvl6pPr marL="2514600" indent="-228600" eaLnBrk="0" fontAlgn="base" hangingPunct="0">
                <a:spcBef>
                  <a:spcPct val="0"/>
                </a:spcBef>
                <a:spcAft>
                  <a:spcPct val="0"/>
                </a:spcAft>
                <a:defRPr sz="600">
                  <a:solidFill>
                    <a:schemeClr val="tx1"/>
                  </a:solidFill>
                  <a:latin typeface="Arial Narrow" pitchFamily="34" charset="0"/>
                </a:defRPr>
              </a:lvl6pPr>
              <a:lvl7pPr marL="2971800" indent="-228600" eaLnBrk="0" fontAlgn="base" hangingPunct="0">
                <a:spcBef>
                  <a:spcPct val="0"/>
                </a:spcBef>
                <a:spcAft>
                  <a:spcPct val="0"/>
                </a:spcAft>
                <a:defRPr sz="600">
                  <a:solidFill>
                    <a:schemeClr val="tx1"/>
                  </a:solidFill>
                  <a:latin typeface="Arial Narrow" pitchFamily="34" charset="0"/>
                </a:defRPr>
              </a:lvl7pPr>
              <a:lvl8pPr marL="3429000" indent="-228600" eaLnBrk="0" fontAlgn="base" hangingPunct="0">
                <a:spcBef>
                  <a:spcPct val="0"/>
                </a:spcBef>
                <a:spcAft>
                  <a:spcPct val="0"/>
                </a:spcAft>
                <a:defRPr sz="600">
                  <a:solidFill>
                    <a:schemeClr val="tx1"/>
                  </a:solidFill>
                  <a:latin typeface="Arial Narrow" pitchFamily="34" charset="0"/>
                </a:defRPr>
              </a:lvl8pPr>
              <a:lvl9pPr marL="3886200" indent="-228600" eaLnBrk="0" fontAlgn="base" hangingPunct="0">
                <a:spcBef>
                  <a:spcPct val="0"/>
                </a:spcBef>
                <a:spcAft>
                  <a:spcPct val="0"/>
                </a:spcAft>
                <a:defRPr sz="600">
                  <a:solidFill>
                    <a:schemeClr val="tx1"/>
                  </a:solidFill>
                  <a:latin typeface="Arial Narrow" pitchFamily="34" charset="0"/>
                </a:defRPr>
              </a:lvl9pPr>
            </a:lstStyle>
            <a:p>
              <a:pPr eaLnBrk="1" hangingPunct="1"/>
              <a:r>
                <a:rPr lang="en-US" altLang="en-US" sz="1200" dirty="0">
                  <a:latin typeface="Arial" charset="0"/>
                </a:rPr>
                <a:t>501-1000</a:t>
              </a:r>
              <a:endParaRPr lang="en-US" altLang="en-US" dirty="0"/>
            </a:p>
          </p:txBody>
        </p:sp>
        <p:sp>
          <p:nvSpPr>
            <p:cNvPr id="24598" name="Rectangle 312"/>
            <p:cNvSpPr>
              <a:spLocks noChangeArrowheads="1"/>
            </p:cNvSpPr>
            <p:nvPr/>
          </p:nvSpPr>
          <p:spPr bwMode="auto">
            <a:xfrm>
              <a:off x="2607" y="2893"/>
              <a:ext cx="281" cy="141"/>
            </a:xfrm>
            <a:prstGeom prst="rect">
              <a:avLst/>
            </a:prstGeom>
            <a:solidFill>
              <a:srgbClr val="CE1256"/>
            </a:solidFill>
            <a:ln w="4">
              <a:solidFill>
                <a:srgbClr val="000000"/>
              </a:solidFill>
              <a:miter lim="800000"/>
              <a:headEnd/>
              <a:tailEnd/>
            </a:ln>
          </p:spPr>
          <p:txBody>
            <a:bodyPr/>
            <a:lstStyle>
              <a:lvl1pPr eaLnBrk="0" hangingPunct="0">
                <a:defRPr sz="600">
                  <a:solidFill>
                    <a:schemeClr val="tx1"/>
                  </a:solidFill>
                  <a:latin typeface="Arial Narrow" pitchFamily="34" charset="0"/>
                </a:defRPr>
              </a:lvl1pPr>
              <a:lvl2pPr marL="742950" indent="-285750" eaLnBrk="0" hangingPunct="0">
                <a:defRPr sz="600">
                  <a:solidFill>
                    <a:schemeClr val="tx1"/>
                  </a:solidFill>
                  <a:latin typeface="Arial Narrow" pitchFamily="34" charset="0"/>
                </a:defRPr>
              </a:lvl2pPr>
              <a:lvl3pPr marL="1143000" indent="-228600" eaLnBrk="0" hangingPunct="0">
                <a:defRPr sz="600">
                  <a:solidFill>
                    <a:schemeClr val="tx1"/>
                  </a:solidFill>
                  <a:latin typeface="Arial Narrow" pitchFamily="34" charset="0"/>
                </a:defRPr>
              </a:lvl3pPr>
              <a:lvl4pPr marL="1600200" indent="-228600" eaLnBrk="0" hangingPunct="0">
                <a:defRPr sz="600">
                  <a:solidFill>
                    <a:schemeClr val="tx1"/>
                  </a:solidFill>
                  <a:latin typeface="Arial Narrow" pitchFamily="34" charset="0"/>
                </a:defRPr>
              </a:lvl4pPr>
              <a:lvl5pPr marL="2057400" indent="-228600" eaLnBrk="0" hangingPunct="0">
                <a:defRPr sz="600">
                  <a:solidFill>
                    <a:schemeClr val="tx1"/>
                  </a:solidFill>
                  <a:latin typeface="Arial Narrow" pitchFamily="34" charset="0"/>
                </a:defRPr>
              </a:lvl5pPr>
              <a:lvl6pPr marL="2514600" indent="-228600" eaLnBrk="0" fontAlgn="base" hangingPunct="0">
                <a:spcBef>
                  <a:spcPct val="0"/>
                </a:spcBef>
                <a:spcAft>
                  <a:spcPct val="0"/>
                </a:spcAft>
                <a:defRPr sz="600">
                  <a:solidFill>
                    <a:schemeClr val="tx1"/>
                  </a:solidFill>
                  <a:latin typeface="Arial Narrow" pitchFamily="34" charset="0"/>
                </a:defRPr>
              </a:lvl6pPr>
              <a:lvl7pPr marL="2971800" indent="-228600" eaLnBrk="0" fontAlgn="base" hangingPunct="0">
                <a:spcBef>
                  <a:spcPct val="0"/>
                </a:spcBef>
                <a:spcAft>
                  <a:spcPct val="0"/>
                </a:spcAft>
                <a:defRPr sz="600">
                  <a:solidFill>
                    <a:schemeClr val="tx1"/>
                  </a:solidFill>
                  <a:latin typeface="Arial Narrow" pitchFamily="34" charset="0"/>
                </a:defRPr>
              </a:lvl7pPr>
              <a:lvl8pPr marL="3429000" indent="-228600" eaLnBrk="0" fontAlgn="base" hangingPunct="0">
                <a:spcBef>
                  <a:spcPct val="0"/>
                </a:spcBef>
                <a:spcAft>
                  <a:spcPct val="0"/>
                </a:spcAft>
                <a:defRPr sz="600">
                  <a:solidFill>
                    <a:schemeClr val="tx1"/>
                  </a:solidFill>
                  <a:latin typeface="Arial Narrow" pitchFamily="34" charset="0"/>
                </a:defRPr>
              </a:lvl8pPr>
              <a:lvl9pPr marL="3886200" indent="-228600" eaLnBrk="0" fontAlgn="base" hangingPunct="0">
                <a:spcBef>
                  <a:spcPct val="0"/>
                </a:spcBef>
                <a:spcAft>
                  <a:spcPct val="0"/>
                </a:spcAft>
                <a:defRPr sz="600">
                  <a:solidFill>
                    <a:schemeClr val="tx1"/>
                  </a:solidFill>
                  <a:latin typeface="Arial Narrow" pitchFamily="34" charset="0"/>
                </a:defRPr>
              </a:lvl9pPr>
            </a:lstStyle>
            <a:p>
              <a:pPr eaLnBrk="1" hangingPunct="1"/>
              <a:endParaRPr lang="en-US" altLang="en-US" dirty="0"/>
            </a:p>
          </p:txBody>
        </p:sp>
        <p:sp>
          <p:nvSpPr>
            <p:cNvPr id="24599" name="Rectangle 313"/>
            <p:cNvSpPr>
              <a:spLocks noChangeArrowheads="1"/>
            </p:cNvSpPr>
            <p:nvPr/>
          </p:nvSpPr>
          <p:spPr bwMode="auto">
            <a:xfrm>
              <a:off x="2938" y="2915"/>
              <a:ext cx="46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600">
                  <a:solidFill>
                    <a:schemeClr val="tx1"/>
                  </a:solidFill>
                  <a:latin typeface="Arial Narrow" pitchFamily="34" charset="0"/>
                </a:defRPr>
              </a:lvl1pPr>
              <a:lvl2pPr marL="742950" indent="-285750" eaLnBrk="0" hangingPunct="0">
                <a:defRPr sz="600">
                  <a:solidFill>
                    <a:schemeClr val="tx1"/>
                  </a:solidFill>
                  <a:latin typeface="Arial Narrow" pitchFamily="34" charset="0"/>
                </a:defRPr>
              </a:lvl2pPr>
              <a:lvl3pPr marL="1143000" indent="-228600" eaLnBrk="0" hangingPunct="0">
                <a:defRPr sz="600">
                  <a:solidFill>
                    <a:schemeClr val="tx1"/>
                  </a:solidFill>
                  <a:latin typeface="Arial Narrow" pitchFamily="34" charset="0"/>
                </a:defRPr>
              </a:lvl3pPr>
              <a:lvl4pPr marL="1600200" indent="-228600" eaLnBrk="0" hangingPunct="0">
                <a:defRPr sz="600">
                  <a:solidFill>
                    <a:schemeClr val="tx1"/>
                  </a:solidFill>
                  <a:latin typeface="Arial Narrow" pitchFamily="34" charset="0"/>
                </a:defRPr>
              </a:lvl4pPr>
              <a:lvl5pPr marL="2057400" indent="-228600" eaLnBrk="0" hangingPunct="0">
                <a:defRPr sz="600">
                  <a:solidFill>
                    <a:schemeClr val="tx1"/>
                  </a:solidFill>
                  <a:latin typeface="Arial Narrow" pitchFamily="34" charset="0"/>
                </a:defRPr>
              </a:lvl5pPr>
              <a:lvl6pPr marL="2514600" indent="-228600" eaLnBrk="0" fontAlgn="base" hangingPunct="0">
                <a:spcBef>
                  <a:spcPct val="0"/>
                </a:spcBef>
                <a:spcAft>
                  <a:spcPct val="0"/>
                </a:spcAft>
                <a:defRPr sz="600">
                  <a:solidFill>
                    <a:schemeClr val="tx1"/>
                  </a:solidFill>
                  <a:latin typeface="Arial Narrow" pitchFamily="34" charset="0"/>
                </a:defRPr>
              </a:lvl6pPr>
              <a:lvl7pPr marL="2971800" indent="-228600" eaLnBrk="0" fontAlgn="base" hangingPunct="0">
                <a:spcBef>
                  <a:spcPct val="0"/>
                </a:spcBef>
                <a:spcAft>
                  <a:spcPct val="0"/>
                </a:spcAft>
                <a:defRPr sz="600">
                  <a:solidFill>
                    <a:schemeClr val="tx1"/>
                  </a:solidFill>
                  <a:latin typeface="Arial Narrow" pitchFamily="34" charset="0"/>
                </a:defRPr>
              </a:lvl7pPr>
              <a:lvl8pPr marL="3429000" indent="-228600" eaLnBrk="0" fontAlgn="base" hangingPunct="0">
                <a:spcBef>
                  <a:spcPct val="0"/>
                </a:spcBef>
                <a:spcAft>
                  <a:spcPct val="0"/>
                </a:spcAft>
                <a:defRPr sz="600">
                  <a:solidFill>
                    <a:schemeClr val="tx1"/>
                  </a:solidFill>
                  <a:latin typeface="Arial Narrow" pitchFamily="34" charset="0"/>
                </a:defRPr>
              </a:lvl8pPr>
              <a:lvl9pPr marL="3886200" indent="-228600" eaLnBrk="0" fontAlgn="base" hangingPunct="0">
                <a:spcBef>
                  <a:spcPct val="0"/>
                </a:spcBef>
                <a:spcAft>
                  <a:spcPct val="0"/>
                </a:spcAft>
                <a:defRPr sz="600">
                  <a:solidFill>
                    <a:schemeClr val="tx1"/>
                  </a:solidFill>
                  <a:latin typeface="Arial Narrow" pitchFamily="34" charset="0"/>
                </a:defRPr>
              </a:lvl9pPr>
            </a:lstStyle>
            <a:p>
              <a:pPr eaLnBrk="1" hangingPunct="1"/>
              <a:r>
                <a:rPr lang="en-US" altLang="en-US" sz="1200" dirty="0">
                  <a:latin typeface="Arial" charset="0"/>
                </a:rPr>
                <a:t>1000-2000</a:t>
              </a:r>
              <a:endParaRPr lang="en-US" altLang="en-US" dirty="0"/>
            </a:p>
          </p:txBody>
        </p:sp>
        <p:sp>
          <p:nvSpPr>
            <p:cNvPr id="24600" name="Rectangle 314"/>
            <p:cNvSpPr>
              <a:spLocks noChangeArrowheads="1"/>
            </p:cNvSpPr>
            <p:nvPr/>
          </p:nvSpPr>
          <p:spPr bwMode="auto">
            <a:xfrm>
              <a:off x="2607" y="3084"/>
              <a:ext cx="281" cy="140"/>
            </a:xfrm>
            <a:prstGeom prst="rect">
              <a:avLst/>
            </a:prstGeom>
            <a:solidFill>
              <a:srgbClr val="91003F"/>
            </a:solidFill>
            <a:ln w="4">
              <a:solidFill>
                <a:srgbClr val="000000"/>
              </a:solidFill>
              <a:miter lim="800000"/>
              <a:headEnd/>
              <a:tailEnd/>
            </a:ln>
          </p:spPr>
          <p:txBody>
            <a:bodyPr/>
            <a:lstStyle>
              <a:lvl1pPr eaLnBrk="0" hangingPunct="0">
                <a:defRPr sz="600">
                  <a:solidFill>
                    <a:schemeClr val="tx1"/>
                  </a:solidFill>
                  <a:latin typeface="Arial Narrow" pitchFamily="34" charset="0"/>
                </a:defRPr>
              </a:lvl1pPr>
              <a:lvl2pPr marL="742950" indent="-285750" eaLnBrk="0" hangingPunct="0">
                <a:defRPr sz="600">
                  <a:solidFill>
                    <a:schemeClr val="tx1"/>
                  </a:solidFill>
                  <a:latin typeface="Arial Narrow" pitchFamily="34" charset="0"/>
                </a:defRPr>
              </a:lvl2pPr>
              <a:lvl3pPr marL="1143000" indent="-228600" eaLnBrk="0" hangingPunct="0">
                <a:defRPr sz="600">
                  <a:solidFill>
                    <a:schemeClr val="tx1"/>
                  </a:solidFill>
                  <a:latin typeface="Arial Narrow" pitchFamily="34" charset="0"/>
                </a:defRPr>
              </a:lvl3pPr>
              <a:lvl4pPr marL="1600200" indent="-228600" eaLnBrk="0" hangingPunct="0">
                <a:defRPr sz="600">
                  <a:solidFill>
                    <a:schemeClr val="tx1"/>
                  </a:solidFill>
                  <a:latin typeface="Arial Narrow" pitchFamily="34" charset="0"/>
                </a:defRPr>
              </a:lvl4pPr>
              <a:lvl5pPr marL="2057400" indent="-228600" eaLnBrk="0" hangingPunct="0">
                <a:defRPr sz="600">
                  <a:solidFill>
                    <a:schemeClr val="tx1"/>
                  </a:solidFill>
                  <a:latin typeface="Arial Narrow" pitchFamily="34" charset="0"/>
                </a:defRPr>
              </a:lvl5pPr>
              <a:lvl6pPr marL="2514600" indent="-228600" eaLnBrk="0" fontAlgn="base" hangingPunct="0">
                <a:spcBef>
                  <a:spcPct val="0"/>
                </a:spcBef>
                <a:spcAft>
                  <a:spcPct val="0"/>
                </a:spcAft>
                <a:defRPr sz="600">
                  <a:solidFill>
                    <a:schemeClr val="tx1"/>
                  </a:solidFill>
                  <a:latin typeface="Arial Narrow" pitchFamily="34" charset="0"/>
                </a:defRPr>
              </a:lvl6pPr>
              <a:lvl7pPr marL="2971800" indent="-228600" eaLnBrk="0" fontAlgn="base" hangingPunct="0">
                <a:spcBef>
                  <a:spcPct val="0"/>
                </a:spcBef>
                <a:spcAft>
                  <a:spcPct val="0"/>
                </a:spcAft>
                <a:defRPr sz="600">
                  <a:solidFill>
                    <a:schemeClr val="tx1"/>
                  </a:solidFill>
                  <a:latin typeface="Arial Narrow" pitchFamily="34" charset="0"/>
                </a:defRPr>
              </a:lvl7pPr>
              <a:lvl8pPr marL="3429000" indent="-228600" eaLnBrk="0" fontAlgn="base" hangingPunct="0">
                <a:spcBef>
                  <a:spcPct val="0"/>
                </a:spcBef>
                <a:spcAft>
                  <a:spcPct val="0"/>
                </a:spcAft>
                <a:defRPr sz="600">
                  <a:solidFill>
                    <a:schemeClr val="tx1"/>
                  </a:solidFill>
                  <a:latin typeface="Arial Narrow" pitchFamily="34" charset="0"/>
                </a:defRPr>
              </a:lvl8pPr>
              <a:lvl9pPr marL="3886200" indent="-228600" eaLnBrk="0" fontAlgn="base" hangingPunct="0">
                <a:spcBef>
                  <a:spcPct val="0"/>
                </a:spcBef>
                <a:spcAft>
                  <a:spcPct val="0"/>
                </a:spcAft>
                <a:defRPr sz="600">
                  <a:solidFill>
                    <a:schemeClr val="tx1"/>
                  </a:solidFill>
                  <a:latin typeface="Arial Narrow" pitchFamily="34" charset="0"/>
                </a:defRPr>
              </a:lvl9pPr>
            </a:lstStyle>
            <a:p>
              <a:pPr eaLnBrk="1" hangingPunct="1"/>
              <a:endParaRPr lang="en-US" altLang="en-US" dirty="0"/>
            </a:p>
          </p:txBody>
        </p:sp>
        <p:sp>
          <p:nvSpPr>
            <p:cNvPr id="24601" name="Rectangle 315"/>
            <p:cNvSpPr>
              <a:spLocks noChangeArrowheads="1"/>
            </p:cNvSpPr>
            <p:nvPr/>
          </p:nvSpPr>
          <p:spPr bwMode="auto">
            <a:xfrm>
              <a:off x="2938" y="3104"/>
              <a:ext cx="46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600">
                  <a:solidFill>
                    <a:schemeClr val="tx1"/>
                  </a:solidFill>
                  <a:latin typeface="Arial Narrow" pitchFamily="34" charset="0"/>
                </a:defRPr>
              </a:lvl1pPr>
              <a:lvl2pPr marL="742950" indent="-285750" eaLnBrk="0" hangingPunct="0">
                <a:defRPr sz="600">
                  <a:solidFill>
                    <a:schemeClr val="tx1"/>
                  </a:solidFill>
                  <a:latin typeface="Arial Narrow" pitchFamily="34" charset="0"/>
                </a:defRPr>
              </a:lvl2pPr>
              <a:lvl3pPr marL="1143000" indent="-228600" eaLnBrk="0" hangingPunct="0">
                <a:defRPr sz="600">
                  <a:solidFill>
                    <a:schemeClr val="tx1"/>
                  </a:solidFill>
                  <a:latin typeface="Arial Narrow" pitchFamily="34" charset="0"/>
                </a:defRPr>
              </a:lvl3pPr>
              <a:lvl4pPr marL="1600200" indent="-228600" eaLnBrk="0" hangingPunct="0">
                <a:defRPr sz="600">
                  <a:solidFill>
                    <a:schemeClr val="tx1"/>
                  </a:solidFill>
                  <a:latin typeface="Arial Narrow" pitchFamily="34" charset="0"/>
                </a:defRPr>
              </a:lvl4pPr>
              <a:lvl5pPr marL="2057400" indent="-228600" eaLnBrk="0" hangingPunct="0">
                <a:defRPr sz="600">
                  <a:solidFill>
                    <a:schemeClr val="tx1"/>
                  </a:solidFill>
                  <a:latin typeface="Arial Narrow" pitchFamily="34" charset="0"/>
                </a:defRPr>
              </a:lvl5pPr>
              <a:lvl6pPr marL="2514600" indent="-228600" eaLnBrk="0" fontAlgn="base" hangingPunct="0">
                <a:spcBef>
                  <a:spcPct val="0"/>
                </a:spcBef>
                <a:spcAft>
                  <a:spcPct val="0"/>
                </a:spcAft>
                <a:defRPr sz="600">
                  <a:solidFill>
                    <a:schemeClr val="tx1"/>
                  </a:solidFill>
                  <a:latin typeface="Arial Narrow" pitchFamily="34" charset="0"/>
                </a:defRPr>
              </a:lvl6pPr>
              <a:lvl7pPr marL="2971800" indent="-228600" eaLnBrk="0" fontAlgn="base" hangingPunct="0">
                <a:spcBef>
                  <a:spcPct val="0"/>
                </a:spcBef>
                <a:spcAft>
                  <a:spcPct val="0"/>
                </a:spcAft>
                <a:defRPr sz="600">
                  <a:solidFill>
                    <a:schemeClr val="tx1"/>
                  </a:solidFill>
                  <a:latin typeface="Arial Narrow" pitchFamily="34" charset="0"/>
                </a:defRPr>
              </a:lvl7pPr>
              <a:lvl8pPr marL="3429000" indent="-228600" eaLnBrk="0" fontAlgn="base" hangingPunct="0">
                <a:spcBef>
                  <a:spcPct val="0"/>
                </a:spcBef>
                <a:spcAft>
                  <a:spcPct val="0"/>
                </a:spcAft>
                <a:defRPr sz="600">
                  <a:solidFill>
                    <a:schemeClr val="tx1"/>
                  </a:solidFill>
                  <a:latin typeface="Arial Narrow" pitchFamily="34" charset="0"/>
                </a:defRPr>
              </a:lvl8pPr>
              <a:lvl9pPr marL="3886200" indent="-228600" eaLnBrk="0" fontAlgn="base" hangingPunct="0">
                <a:spcBef>
                  <a:spcPct val="0"/>
                </a:spcBef>
                <a:spcAft>
                  <a:spcPct val="0"/>
                </a:spcAft>
                <a:defRPr sz="600">
                  <a:solidFill>
                    <a:schemeClr val="tx1"/>
                  </a:solidFill>
                  <a:latin typeface="Arial Narrow" pitchFamily="34" charset="0"/>
                </a:defRPr>
              </a:lvl9pPr>
            </a:lstStyle>
            <a:p>
              <a:pPr eaLnBrk="1" hangingPunct="1"/>
              <a:r>
                <a:rPr lang="en-US" altLang="en-US" sz="1200" dirty="0">
                  <a:latin typeface="Arial" charset="0"/>
                </a:rPr>
                <a:t>2001-4190</a:t>
              </a:r>
              <a:endParaRPr lang="en-US" altLang="en-US" dirty="0"/>
            </a:p>
          </p:txBody>
        </p:sp>
      </p:grpSp>
      <p:pic>
        <p:nvPicPr>
          <p:cNvPr id="24585"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82563" y="422275"/>
            <a:ext cx="6294437" cy="590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995197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a:cs typeface="Calibri"/>
              </a:rPr>
              <a:t>Program Pillars</a:t>
            </a:r>
            <a:endParaRPr lang="en-US" dirty="0">
              <a:latin typeface="Calibri"/>
              <a:cs typeface="Calibri"/>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76929070"/>
              </p:ext>
            </p:extLst>
          </p:nvPr>
        </p:nvGraphicFramePr>
        <p:xfrm>
          <a:off x="457200" y="1447800"/>
          <a:ext cx="82296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457199" y="1104900"/>
            <a:ext cx="4114801" cy="2171701"/>
            <a:chOff x="-1" y="0"/>
            <a:chExt cx="4114801" cy="2171701"/>
          </a:xfrm>
        </p:grpSpPr>
        <p:sp>
          <p:nvSpPr>
            <p:cNvPr id="18" name="Round Single Corner Rectangle 17"/>
            <p:cNvSpPr/>
            <p:nvPr/>
          </p:nvSpPr>
          <p:spPr>
            <a:xfrm rot="16200000">
              <a:off x="971549" y="-971549"/>
              <a:ext cx="2171700" cy="4114800"/>
            </a:xfrm>
            <a:prstGeom prst="round1Rect">
              <a:avLst/>
            </a:prstGeom>
            <a:solidFill>
              <a:srgbClr val="FF0000"/>
            </a:solidFill>
            <a:ln>
              <a:solidFill>
                <a:srgbClr val="FF6600"/>
              </a:solidFill>
            </a:ln>
          </p:spPr>
          <p:style>
            <a:lnRef idx="0">
              <a:scrgbClr r="0" g="0" b="0"/>
            </a:lnRef>
            <a:fillRef idx="3">
              <a:scrgbClr r="0" g="0" b="0"/>
            </a:fillRef>
            <a:effectRef idx="2">
              <a:schemeClr val="accent1">
                <a:hueOff val="0"/>
                <a:satOff val="0"/>
                <a:lumOff val="0"/>
                <a:alphaOff val="0"/>
              </a:schemeClr>
            </a:effectRef>
            <a:fontRef idx="minor">
              <a:schemeClr val="lt1"/>
            </a:fontRef>
          </p:style>
        </p:sp>
        <p:sp>
          <p:nvSpPr>
            <p:cNvPr id="19" name="Round Single Corner Rectangle 4"/>
            <p:cNvSpPr/>
            <p:nvPr/>
          </p:nvSpPr>
          <p:spPr>
            <a:xfrm rot="21600000">
              <a:off x="0" y="0"/>
              <a:ext cx="4114800" cy="162877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l" defTabSz="800100">
                <a:lnSpc>
                  <a:spcPct val="90000"/>
                </a:lnSpc>
                <a:spcBef>
                  <a:spcPct val="0"/>
                </a:spcBef>
                <a:spcAft>
                  <a:spcPct val="35000"/>
                </a:spcAft>
              </a:pPr>
              <a:r>
                <a:rPr lang="en-US" sz="2400" b="1" kern="1200" dirty="0" smtClean="0">
                  <a:solidFill>
                    <a:srgbClr val="000000"/>
                  </a:solidFill>
                  <a:latin typeface="Calibri"/>
                  <a:cs typeface="Calibri"/>
                </a:rPr>
                <a:t>Threats:</a:t>
              </a:r>
            </a:p>
            <a:p>
              <a:pPr lvl="0" algn="l" defTabSz="800100">
                <a:lnSpc>
                  <a:spcPct val="90000"/>
                </a:lnSpc>
                <a:spcBef>
                  <a:spcPct val="0"/>
                </a:spcBef>
                <a:spcAft>
                  <a:spcPct val="35000"/>
                </a:spcAft>
              </a:pPr>
              <a:r>
                <a:rPr lang="en-US" sz="1600" kern="1200" dirty="0" smtClean="0">
                  <a:solidFill>
                    <a:srgbClr val="000000"/>
                  </a:solidFill>
                  <a:latin typeface="Calibri"/>
                  <a:cs typeface="Calibri"/>
                </a:rPr>
                <a:t>ACA-Uncertain and Fast changing environment</a:t>
              </a:r>
            </a:p>
            <a:p>
              <a:pPr lvl="0" algn="l" defTabSz="800100">
                <a:lnSpc>
                  <a:spcPct val="90000"/>
                </a:lnSpc>
                <a:spcBef>
                  <a:spcPct val="0"/>
                </a:spcBef>
                <a:spcAft>
                  <a:spcPct val="35000"/>
                </a:spcAft>
              </a:pPr>
              <a:r>
                <a:rPr lang="en-US" sz="1600" kern="1200" dirty="0" smtClean="0">
                  <a:solidFill>
                    <a:srgbClr val="000000"/>
                  </a:solidFill>
                  <a:latin typeface="Calibri"/>
                  <a:cs typeface="Calibri"/>
                </a:rPr>
                <a:t>Prevention funding decreasing</a:t>
              </a:r>
            </a:p>
            <a:p>
              <a:pPr lvl="0" algn="l" defTabSz="800100">
                <a:lnSpc>
                  <a:spcPct val="90000"/>
                </a:lnSpc>
                <a:spcBef>
                  <a:spcPct val="0"/>
                </a:spcBef>
                <a:spcAft>
                  <a:spcPct val="35000"/>
                </a:spcAft>
              </a:pPr>
              <a:r>
                <a:rPr lang="en-US" sz="1600" kern="1200" dirty="0" smtClean="0">
                  <a:solidFill>
                    <a:srgbClr val="000000"/>
                  </a:solidFill>
                  <a:latin typeface="Calibri"/>
                  <a:cs typeface="Calibri"/>
                </a:rPr>
                <a:t>Shrinking public/private support</a:t>
              </a:r>
              <a:endParaRPr lang="en-US" sz="1600" kern="1200" dirty="0">
                <a:solidFill>
                  <a:srgbClr val="000000"/>
                </a:solidFill>
                <a:latin typeface="Calibri"/>
                <a:cs typeface="Calibri"/>
              </a:endParaRPr>
            </a:p>
          </p:txBody>
        </p:sp>
      </p:grpSp>
      <p:grpSp>
        <p:nvGrpSpPr>
          <p:cNvPr id="3" name="Group 5"/>
          <p:cNvGrpSpPr/>
          <p:nvPr/>
        </p:nvGrpSpPr>
        <p:grpSpPr>
          <a:xfrm>
            <a:off x="4572000" y="1104900"/>
            <a:ext cx="4114800" cy="2171700"/>
            <a:chOff x="4114800" y="0"/>
            <a:chExt cx="4114800" cy="2171700"/>
          </a:xfrm>
        </p:grpSpPr>
        <p:sp>
          <p:nvSpPr>
            <p:cNvPr id="16" name="Round Single Corner Rectangle 15"/>
            <p:cNvSpPr/>
            <p:nvPr/>
          </p:nvSpPr>
          <p:spPr>
            <a:xfrm>
              <a:off x="4114800" y="0"/>
              <a:ext cx="4114800" cy="2171700"/>
            </a:xfrm>
            <a:prstGeom prst="round1Rect">
              <a:avLst/>
            </a:prstGeom>
            <a:solidFill>
              <a:srgbClr val="FF0000"/>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17" name="Round Single Corner Rectangle 6"/>
            <p:cNvSpPr/>
            <p:nvPr/>
          </p:nvSpPr>
          <p:spPr>
            <a:xfrm>
              <a:off x="4114800" y="0"/>
              <a:ext cx="4114800" cy="162877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endParaRPr lang="en-US" sz="1800" kern="1200" dirty="0" smtClean="0">
                <a:solidFill>
                  <a:srgbClr val="000000"/>
                </a:solidFill>
                <a:latin typeface="+mn-lt"/>
                <a:cs typeface="Calibri"/>
              </a:endParaRPr>
            </a:p>
            <a:p>
              <a:pPr lvl="0" algn="l" defTabSz="800100" rtl="0">
                <a:lnSpc>
                  <a:spcPct val="90000"/>
                </a:lnSpc>
                <a:spcBef>
                  <a:spcPct val="0"/>
                </a:spcBef>
                <a:spcAft>
                  <a:spcPct val="35000"/>
                </a:spcAft>
              </a:pPr>
              <a:endParaRPr lang="en-US" sz="1800" kern="1200" dirty="0" smtClean="0">
                <a:solidFill>
                  <a:srgbClr val="000000"/>
                </a:solidFill>
                <a:latin typeface="+mn-lt"/>
                <a:cs typeface="Calibri"/>
              </a:endParaRPr>
            </a:p>
            <a:p>
              <a:pPr lvl="0" algn="l" defTabSz="800100" rtl="0">
                <a:lnSpc>
                  <a:spcPct val="90000"/>
                </a:lnSpc>
                <a:spcBef>
                  <a:spcPct val="0"/>
                </a:spcBef>
                <a:spcAft>
                  <a:spcPct val="35000"/>
                </a:spcAft>
              </a:pPr>
              <a:r>
                <a:rPr lang="en-US" sz="2400" b="1" kern="1200" dirty="0" smtClean="0">
                  <a:solidFill>
                    <a:srgbClr val="000000"/>
                  </a:solidFill>
                  <a:latin typeface="Calibri" pitchFamily="34" charset="0"/>
                  <a:cs typeface="Calibri"/>
                </a:rPr>
                <a:t>Opportunities:</a:t>
              </a:r>
            </a:p>
            <a:p>
              <a:pPr lvl="0" algn="l" defTabSz="800100" rtl="0">
                <a:lnSpc>
                  <a:spcPct val="90000"/>
                </a:lnSpc>
                <a:spcBef>
                  <a:spcPct val="0"/>
                </a:spcBef>
                <a:spcAft>
                  <a:spcPct val="35000"/>
                </a:spcAft>
              </a:pPr>
              <a:r>
                <a:rPr lang="en-US" sz="1600" kern="1200" dirty="0" smtClean="0">
                  <a:solidFill>
                    <a:srgbClr val="000000"/>
                  </a:solidFill>
                  <a:latin typeface="Calibri" pitchFamily="34" charset="0"/>
                  <a:cs typeface="Calibri"/>
                </a:rPr>
                <a:t>ACA-Increase numbers of insured</a:t>
              </a:r>
            </a:p>
            <a:p>
              <a:pPr lvl="0" algn="l" defTabSz="800100">
                <a:lnSpc>
                  <a:spcPct val="90000"/>
                </a:lnSpc>
                <a:spcBef>
                  <a:spcPct val="0"/>
                </a:spcBef>
                <a:spcAft>
                  <a:spcPct val="35000"/>
                </a:spcAft>
              </a:pPr>
              <a:r>
                <a:rPr lang="en-US" sz="1600" kern="1200" dirty="0" smtClean="0">
                  <a:solidFill>
                    <a:srgbClr val="000000"/>
                  </a:solidFill>
                  <a:latin typeface="Calibri" pitchFamily="34" charset="0"/>
                  <a:cs typeface="Calibri"/>
                </a:rPr>
                <a:t>Receptive Health Department and Governor’s office to increase state funding support</a:t>
              </a:r>
            </a:p>
            <a:p>
              <a:pPr lvl="0" algn="l" defTabSz="800100">
                <a:lnSpc>
                  <a:spcPct val="90000"/>
                </a:lnSpc>
                <a:spcBef>
                  <a:spcPct val="0"/>
                </a:spcBef>
                <a:spcAft>
                  <a:spcPct val="35000"/>
                </a:spcAft>
              </a:pPr>
              <a:r>
                <a:rPr lang="en-US" sz="1600" kern="1200" dirty="0" smtClean="0">
                  <a:solidFill>
                    <a:srgbClr val="000000"/>
                  </a:solidFill>
                  <a:latin typeface="Calibri" pitchFamily="34" charset="0"/>
                  <a:cs typeface="Calibri"/>
                </a:rPr>
                <a:t>Involved and interested public policy constituent base</a:t>
              </a:r>
            </a:p>
            <a:p>
              <a:pPr lvl="0" algn="l" defTabSz="800100" rtl="0">
                <a:lnSpc>
                  <a:spcPct val="90000"/>
                </a:lnSpc>
                <a:spcBef>
                  <a:spcPct val="0"/>
                </a:spcBef>
                <a:spcAft>
                  <a:spcPct val="35000"/>
                </a:spcAft>
              </a:pPr>
              <a:endParaRPr lang="en-US" sz="1600" kern="1200" dirty="0">
                <a:solidFill>
                  <a:srgbClr val="000000"/>
                </a:solidFill>
                <a:latin typeface="Calibri"/>
                <a:cs typeface="Calibri"/>
              </a:endParaRPr>
            </a:p>
          </p:txBody>
        </p:sp>
      </p:grpSp>
      <p:grpSp>
        <p:nvGrpSpPr>
          <p:cNvPr id="4" name="Group 6"/>
          <p:cNvGrpSpPr/>
          <p:nvPr/>
        </p:nvGrpSpPr>
        <p:grpSpPr>
          <a:xfrm>
            <a:off x="457200" y="3200400"/>
            <a:ext cx="4114800" cy="2209800"/>
            <a:chOff x="0" y="2171700"/>
            <a:chExt cx="4114800" cy="2171701"/>
          </a:xfrm>
        </p:grpSpPr>
        <p:sp>
          <p:nvSpPr>
            <p:cNvPr id="14" name="Round Single Corner Rectangle 13"/>
            <p:cNvSpPr/>
            <p:nvPr/>
          </p:nvSpPr>
          <p:spPr>
            <a:xfrm rot="10800000">
              <a:off x="0" y="2171700"/>
              <a:ext cx="4114800" cy="2171700"/>
            </a:xfrm>
            <a:prstGeom prst="round1Rect">
              <a:avLst/>
            </a:prstGeom>
            <a:solidFill>
              <a:srgbClr val="FF0000"/>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15" name="Round Single Corner Rectangle 8"/>
            <p:cNvSpPr/>
            <p:nvPr/>
          </p:nvSpPr>
          <p:spPr>
            <a:xfrm>
              <a:off x="0" y="2628901"/>
              <a:ext cx="4114800" cy="17145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l" defTabSz="800100">
                <a:lnSpc>
                  <a:spcPct val="90000"/>
                </a:lnSpc>
                <a:spcBef>
                  <a:spcPct val="0"/>
                </a:spcBef>
                <a:spcAft>
                  <a:spcPct val="35000"/>
                </a:spcAft>
              </a:pPr>
              <a:r>
                <a:rPr lang="en-US" sz="2400" b="1" kern="1200" dirty="0" smtClean="0">
                  <a:solidFill>
                    <a:srgbClr val="000000"/>
                  </a:solidFill>
                  <a:latin typeface="Calibri"/>
                  <a:cs typeface="Calibri"/>
                </a:rPr>
                <a:t>Weaknesses:</a:t>
              </a:r>
            </a:p>
            <a:p>
              <a:pPr lvl="0" algn="l" defTabSz="800100">
                <a:lnSpc>
                  <a:spcPct val="90000"/>
                </a:lnSpc>
                <a:spcBef>
                  <a:spcPct val="0"/>
                </a:spcBef>
                <a:spcAft>
                  <a:spcPct val="35000"/>
                </a:spcAft>
              </a:pPr>
              <a:r>
                <a:rPr lang="en-US" sz="1600" kern="1200" dirty="0" smtClean="0">
                  <a:solidFill>
                    <a:srgbClr val="000000"/>
                  </a:solidFill>
                  <a:latin typeface="Calibri"/>
                  <a:cs typeface="Calibri"/>
                </a:rPr>
                <a:t>Brand recognition</a:t>
              </a:r>
            </a:p>
            <a:p>
              <a:pPr lvl="0" algn="l" defTabSz="800100">
                <a:lnSpc>
                  <a:spcPct val="90000"/>
                </a:lnSpc>
                <a:spcBef>
                  <a:spcPct val="0"/>
                </a:spcBef>
                <a:spcAft>
                  <a:spcPct val="35000"/>
                </a:spcAft>
              </a:pPr>
              <a:r>
                <a:rPr lang="en-US" sz="1600" kern="1200" dirty="0" smtClean="0">
                  <a:solidFill>
                    <a:srgbClr val="000000"/>
                  </a:solidFill>
                  <a:latin typeface="Calibri"/>
                  <a:cs typeface="Calibri"/>
                </a:rPr>
                <a:t>Relevance in the community</a:t>
              </a:r>
            </a:p>
            <a:p>
              <a:pPr lvl="0" algn="l" defTabSz="800100">
                <a:lnSpc>
                  <a:spcPct val="90000"/>
                </a:lnSpc>
                <a:spcBef>
                  <a:spcPct val="0"/>
                </a:spcBef>
                <a:spcAft>
                  <a:spcPct val="35000"/>
                </a:spcAft>
              </a:pPr>
              <a:r>
                <a:rPr lang="en-US" sz="1600" kern="1200" dirty="0" smtClean="0">
                  <a:solidFill>
                    <a:srgbClr val="000000"/>
                  </a:solidFill>
                  <a:latin typeface="Calibri"/>
                  <a:cs typeface="Calibri"/>
                </a:rPr>
                <a:t>Decreasing revenue from sole event (AIDS WALK)</a:t>
              </a:r>
            </a:p>
            <a:p>
              <a:pPr lvl="0" algn="ctr" defTabSz="800100">
                <a:lnSpc>
                  <a:spcPct val="90000"/>
                </a:lnSpc>
                <a:spcBef>
                  <a:spcPct val="0"/>
                </a:spcBef>
                <a:spcAft>
                  <a:spcPct val="35000"/>
                </a:spcAft>
              </a:pPr>
              <a:endParaRPr lang="en-US" sz="1600" kern="1200" dirty="0">
                <a:solidFill>
                  <a:srgbClr val="000000"/>
                </a:solidFill>
              </a:endParaRPr>
            </a:p>
          </p:txBody>
        </p:sp>
      </p:grpSp>
      <p:grpSp>
        <p:nvGrpSpPr>
          <p:cNvPr id="5" name="Group 7"/>
          <p:cNvGrpSpPr/>
          <p:nvPr/>
        </p:nvGrpSpPr>
        <p:grpSpPr>
          <a:xfrm>
            <a:off x="4572000" y="3200400"/>
            <a:ext cx="4114800" cy="2286000"/>
            <a:chOff x="4114800" y="2171700"/>
            <a:chExt cx="4114800" cy="2246585"/>
          </a:xfrm>
        </p:grpSpPr>
        <p:sp>
          <p:nvSpPr>
            <p:cNvPr id="12" name="Round Single Corner Rectangle 11"/>
            <p:cNvSpPr/>
            <p:nvPr/>
          </p:nvSpPr>
          <p:spPr>
            <a:xfrm rot="5400000">
              <a:off x="5086350" y="1200150"/>
              <a:ext cx="2171700" cy="4114800"/>
            </a:xfrm>
            <a:prstGeom prst="round1Rect">
              <a:avLst/>
            </a:prstGeom>
            <a:solidFill>
              <a:srgbClr val="FF0000"/>
            </a:solidFill>
            <a:ln>
              <a:solidFill>
                <a:srgbClr val="FF0000"/>
              </a:solidFill>
            </a:ln>
          </p:spPr>
          <p:style>
            <a:lnRef idx="0">
              <a:scrgbClr r="0" g="0" b="0"/>
            </a:lnRef>
            <a:fillRef idx="3">
              <a:scrgbClr r="0" g="0" b="0"/>
            </a:fillRef>
            <a:effectRef idx="2">
              <a:schemeClr val="accent1">
                <a:hueOff val="0"/>
                <a:satOff val="0"/>
                <a:lumOff val="0"/>
                <a:alphaOff val="0"/>
              </a:schemeClr>
            </a:effectRef>
            <a:fontRef idx="minor">
              <a:schemeClr val="lt1"/>
            </a:fontRef>
          </p:style>
        </p:sp>
        <p:sp>
          <p:nvSpPr>
            <p:cNvPr id="13" name="Round Single Corner Rectangle 10"/>
            <p:cNvSpPr/>
            <p:nvPr/>
          </p:nvSpPr>
          <p:spPr>
            <a:xfrm>
              <a:off x="4114800" y="2400299"/>
              <a:ext cx="4114800" cy="20179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l" defTabSz="800100">
                <a:lnSpc>
                  <a:spcPct val="90000"/>
                </a:lnSpc>
                <a:spcBef>
                  <a:spcPct val="0"/>
                </a:spcBef>
                <a:spcAft>
                  <a:spcPct val="35000"/>
                </a:spcAft>
              </a:pPr>
              <a:r>
                <a:rPr lang="en-US" sz="2400" b="1" kern="1200" dirty="0" smtClean="0">
                  <a:solidFill>
                    <a:srgbClr val="000000"/>
                  </a:solidFill>
                  <a:latin typeface="Calibri" pitchFamily="34" charset="0"/>
                  <a:cs typeface="Calibri"/>
                </a:rPr>
                <a:t>Strengths:</a:t>
              </a:r>
            </a:p>
            <a:p>
              <a:pPr lvl="0" algn="l" defTabSz="800100">
                <a:lnSpc>
                  <a:spcPct val="90000"/>
                </a:lnSpc>
                <a:spcBef>
                  <a:spcPct val="0"/>
                </a:spcBef>
                <a:spcAft>
                  <a:spcPct val="35000"/>
                </a:spcAft>
              </a:pPr>
              <a:r>
                <a:rPr lang="en-US" sz="1600" kern="1200" dirty="0" smtClean="0">
                  <a:solidFill>
                    <a:srgbClr val="000000"/>
                  </a:solidFill>
                  <a:latin typeface="Calibri" pitchFamily="34" charset="0"/>
                  <a:cs typeface="Calibri"/>
                </a:rPr>
                <a:t>Comprehensive Strategic Plan </a:t>
              </a:r>
            </a:p>
            <a:p>
              <a:pPr lvl="0" algn="l" defTabSz="800100">
                <a:lnSpc>
                  <a:spcPct val="90000"/>
                </a:lnSpc>
                <a:spcBef>
                  <a:spcPct val="0"/>
                </a:spcBef>
                <a:spcAft>
                  <a:spcPct val="35000"/>
                </a:spcAft>
              </a:pPr>
              <a:r>
                <a:rPr lang="en-US" sz="1600" kern="1200" dirty="0" smtClean="0">
                  <a:solidFill>
                    <a:srgbClr val="000000"/>
                  </a:solidFill>
                  <a:latin typeface="Calibri" pitchFamily="34" charset="0"/>
                  <a:cs typeface="Calibri"/>
                </a:rPr>
                <a:t>Entrepreneurial Board and Senior Staff</a:t>
              </a:r>
            </a:p>
            <a:p>
              <a:pPr lvl="0" algn="l" defTabSz="800100">
                <a:lnSpc>
                  <a:spcPct val="90000"/>
                </a:lnSpc>
                <a:spcBef>
                  <a:spcPct val="0"/>
                </a:spcBef>
                <a:spcAft>
                  <a:spcPct val="35000"/>
                </a:spcAft>
              </a:pPr>
              <a:r>
                <a:rPr lang="en-US" sz="1600" kern="1200" dirty="0" smtClean="0">
                  <a:solidFill>
                    <a:srgbClr val="000000"/>
                  </a:solidFill>
                  <a:latin typeface="Calibri" pitchFamily="34" charset="0"/>
                  <a:cs typeface="Calibri"/>
                </a:rPr>
                <a:t>Reputation</a:t>
              </a:r>
            </a:p>
            <a:p>
              <a:pPr lvl="0" algn="l" defTabSz="800100">
                <a:lnSpc>
                  <a:spcPct val="90000"/>
                </a:lnSpc>
                <a:spcBef>
                  <a:spcPct val="0"/>
                </a:spcBef>
                <a:spcAft>
                  <a:spcPct val="35000"/>
                </a:spcAft>
              </a:pPr>
              <a:r>
                <a:rPr lang="en-US" sz="1600" kern="1200" dirty="0" smtClean="0">
                  <a:solidFill>
                    <a:srgbClr val="000000"/>
                  </a:solidFill>
                  <a:latin typeface="Calibri" pitchFamily="34" charset="0"/>
                </a:rPr>
                <a:t>Passionate and committed staff</a:t>
              </a:r>
              <a:endParaRPr lang="en-US" sz="1600" kern="1200" dirty="0">
                <a:solidFill>
                  <a:srgbClr val="000000"/>
                </a:solidFill>
                <a:latin typeface="Calibri" pitchFamily="34" charset="0"/>
              </a:endParaRPr>
            </a:p>
          </p:txBody>
        </p:sp>
      </p:grpSp>
      <p:grpSp>
        <p:nvGrpSpPr>
          <p:cNvPr id="6" name="Group 8"/>
          <p:cNvGrpSpPr/>
          <p:nvPr/>
        </p:nvGrpSpPr>
        <p:grpSpPr>
          <a:xfrm>
            <a:off x="3200389" y="3009898"/>
            <a:ext cx="2468880" cy="533402"/>
            <a:chOff x="2743189" y="1904998"/>
            <a:chExt cx="2468880" cy="533402"/>
          </a:xfrm>
        </p:grpSpPr>
        <p:sp>
          <p:nvSpPr>
            <p:cNvPr id="10" name="Rounded Rectangle 9"/>
            <p:cNvSpPr/>
            <p:nvPr/>
          </p:nvSpPr>
          <p:spPr>
            <a:xfrm>
              <a:off x="2743189" y="1904998"/>
              <a:ext cx="2468880" cy="533402"/>
            </a:xfrm>
            <a:prstGeom prst="roundRect">
              <a:avLst/>
            </a:prstGeom>
            <a:solidFill>
              <a:srgbClr val="FF0000"/>
            </a:solidFill>
          </p:spPr>
          <p:style>
            <a:lnRef idx="0">
              <a:schemeClr val="lt1">
                <a:hueOff val="0"/>
                <a:satOff val="0"/>
                <a:lumOff val="0"/>
                <a:alphaOff val="0"/>
              </a:schemeClr>
            </a:lnRef>
            <a:fillRef idx="3">
              <a:scrgbClr r="0" g="0" b="0"/>
            </a:fillRef>
            <a:effectRef idx="2">
              <a:schemeClr val="accent1">
                <a:tint val="60000"/>
                <a:hueOff val="0"/>
                <a:satOff val="0"/>
                <a:lumOff val="0"/>
                <a:alphaOff val="0"/>
              </a:schemeClr>
            </a:effectRef>
            <a:fontRef idx="minor">
              <a:schemeClr val="dk1">
                <a:hueOff val="0"/>
                <a:satOff val="0"/>
                <a:lumOff val="0"/>
                <a:alphaOff val="0"/>
              </a:schemeClr>
            </a:fontRef>
          </p:style>
        </p:sp>
        <p:sp>
          <p:nvSpPr>
            <p:cNvPr id="11" name="Rounded Rectangle 12"/>
            <p:cNvSpPr/>
            <p:nvPr/>
          </p:nvSpPr>
          <p:spPr>
            <a:xfrm>
              <a:off x="2769228" y="1931037"/>
              <a:ext cx="2416802" cy="48132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2400" b="1" kern="1200" dirty="0" smtClean="0"/>
                <a:t>Environment</a:t>
              </a:r>
            </a:p>
          </p:txBody>
        </p:sp>
      </p:grpSp>
    </p:spTree>
    <p:extLst>
      <p:ext uri="{BB962C8B-B14F-4D97-AF65-F5344CB8AC3E}">
        <p14:creationId xmlns:p14="http://schemas.microsoft.com/office/powerpoint/2010/main" val="31506314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rPr>
              <a:t>The Process</a:t>
            </a:r>
            <a:endParaRPr lang="en-US" dirty="0">
              <a:latin typeface="Calibri" pitchFamily="34" charset="0"/>
            </a:endParaRPr>
          </a:p>
        </p:txBody>
      </p:sp>
      <p:sp>
        <p:nvSpPr>
          <p:cNvPr id="3" name="Content Placeholder 2"/>
          <p:cNvSpPr>
            <a:spLocks noGrp="1"/>
          </p:cNvSpPr>
          <p:nvPr>
            <p:ph idx="1"/>
          </p:nvPr>
        </p:nvSpPr>
        <p:spPr/>
        <p:txBody>
          <a:bodyPr>
            <a:normAutofit/>
          </a:bodyPr>
          <a:lstStyle/>
          <a:p>
            <a:r>
              <a:rPr lang="en-US" sz="2400" dirty="0" smtClean="0">
                <a:latin typeface="Calibri" pitchFamily="34" charset="0"/>
              </a:rPr>
              <a:t>RFP construction and release</a:t>
            </a:r>
          </a:p>
          <a:p>
            <a:r>
              <a:rPr lang="en-US" sz="2400" dirty="0" smtClean="0">
                <a:latin typeface="Calibri" pitchFamily="34" charset="0"/>
              </a:rPr>
              <a:t>Proposal review and contract negotiation</a:t>
            </a:r>
          </a:p>
          <a:p>
            <a:r>
              <a:rPr lang="en-US" sz="2400" dirty="0" smtClean="0">
                <a:latin typeface="Calibri" pitchFamily="34" charset="0"/>
              </a:rPr>
              <a:t>Create Design Team (critical decision point, Board/Staff participation, bottom-up/top-down)  </a:t>
            </a:r>
          </a:p>
          <a:p>
            <a:r>
              <a:rPr lang="en-US" sz="2400" dirty="0" smtClean="0">
                <a:latin typeface="Calibri" pitchFamily="34" charset="0"/>
              </a:rPr>
              <a:t>State of the Sector Assessment—National/Regional/Local</a:t>
            </a:r>
          </a:p>
          <a:p>
            <a:r>
              <a:rPr lang="en-US" sz="2400" dirty="0" smtClean="0">
                <a:latin typeface="Calibri" pitchFamily="34" charset="0"/>
              </a:rPr>
              <a:t>First Design Team Meeting—Identify DT charge, leadership, create timeline, agenda for first retreat, final expectations of team and consultant, charge staff with creating strategic scenarios to be tested. …oh MAP you could…, create communication plan for staff.  Phase 1 begins</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rPr>
              <a:t>The Process</a:t>
            </a:r>
            <a:endParaRPr lang="en-US" dirty="0">
              <a:latin typeface="Calibri" pitchFamily="34" charset="0"/>
            </a:endParaRPr>
          </a:p>
        </p:txBody>
      </p:sp>
      <p:sp>
        <p:nvSpPr>
          <p:cNvPr id="3" name="Content Placeholder 2"/>
          <p:cNvSpPr>
            <a:spLocks noGrp="1"/>
          </p:cNvSpPr>
          <p:nvPr>
            <p:ph idx="1"/>
          </p:nvPr>
        </p:nvSpPr>
        <p:spPr/>
        <p:txBody>
          <a:bodyPr>
            <a:normAutofit/>
          </a:bodyPr>
          <a:lstStyle/>
          <a:p>
            <a:r>
              <a:rPr lang="en-US" sz="2200" dirty="0" smtClean="0">
                <a:latin typeface="Calibri" pitchFamily="34" charset="0"/>
              </a:rPr>
              <a:t>First Retreat: (Four hours with staff, board, key stakeholders)</a:t>
            </a:r>
          </a:p>
          <a:p>
            <a:pPr lvl="1"/>
            <a:r>
              <a:rPr lang="en-US" sz="2200" dirty="0" smtClean="0">
                <a:latin typeface="Calibri" pitchFamily="34" charset="0"/>
              </a:rPr>
              <a:t>Both large and small group work lead by consultant</a:t>
            </a:r>
          </a:p>
          <a:p>
            <a:pPr lvl="2"/>
            <a:r>
              <a:rPr lang="en-US" dirty="0" smtClean="0">
                <a:latin typeface="Calibri" pitchFamily="34" charset="0"/>
              </a:rPr>
              <a:t>Review Sector Assessment (outsource)</a:t>
            </a:r>
          </a:p>
          <a:p>
            <a:pPr lvl="2"/>
            <a:r>
              <a:rPr lang="en-US" dirty="0" smtClean="0">
                <a:latin typeface="Calibri" pitchFamily="34" charset="0"/>
              </a:rPr>
              <a:t>Review staff-created strategic scenarios and messages, charge small groups to refine a strategic scenarios </a:t>
            </a:r>
          </a:p>
          <a:p>
            <a:pPr lvl="2"/>
            <a:r>
              <a:rPr lang="en-US" dirty="0" smtClean="0">
                <a:latin typeface="Calibri" pitchFamily="34" charset="0"/>
              </a:rPr>
              <a:t>Prepare strategic scenarios for interviews/focus groups with key informants, funders, and partners</a:t>
            </a:r>
          </a:p>
          <a:p>
            <a:pPr lvl="2"/>
            <a:r>
              <a:rPr lang="en-US" dirty="0" smtClean="0">
                <a:latin typeface="Calibri" pitchFamily="34" charset="0"/>
              </a:rPr>
              <a:t>Review Mission/Vision/Values to determine further refinement</a:t>
            </a:r>
          </a:p>
          <a:p>
            <a:r>
              <a:rPr lang="en-US" sz="2200" dirty="0" smtClean="0">
                <a:latin typeface="Calibri" pitchFamily="34" charset="0"/>
              </a:rPr>
              <a:t>Post-meeting debrief with Design Team (2</a:t>
            </a:r>
            <a:r>
              <a:rPr lang="en-US" sz="2200" baseline="30000" dirty="0" smtClean="0">
                <a:latin typeface="Calibri" pitchFamily="34" charset="0"/>
              </a:rPr>
              <a:t>nd</a:t>
            </a:r>
            <a:r>
              <a:rPr lang="en-US" sz="2200" dirty="0" smtClean="0">
                <a:latin typeface="Calibri" pitchFamily="34" charset="0"/>
              </a:rPr>
              <a:t> of 4)</a:t>
            </a:r>
          </a:p>
          <a:p>
            <a:pPr lvl="1"/>
            <a:r>
              <a:rPr lang="en-US" sz="2200" dirty="0" smtClean="0">
                <a:latin typeface="Calibri" pitchFamily="34" charset="0"/>
              </a:rPr>
              <a:t>Create time line and delegation of duties for Phase 2 interviews/focus groups</a:t>
            </a:r>
          </a:p>
          <a:p>
            <a:pPr lvl="1">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rPr>
              <a:t>The Process</a:t>
            </a:r>
            <a:endParaRPr lang="en-US" dirty="0">
              <a:latin typeface="Calibri" pitchFamily="34" charset="0"/>
            </a:endParaRPr>
          </a:p>
        </p:txBody>
      </p:sp>
      <p:sp>
        <p:nvSpPr>
          <p:cNvPr id="3" name="Content Placeholder 2"/>
          <p:cNvSpPr>
            <a:spLocks noGrp="1"/>
          </p:cNvSpPr>
          <p:nvPr>
            <p:ph idx="1"/>
          </p:nvPr>
        </p:nvSpPr>
        <p:spPr/>
        <p:txBody>
          <a:bodyPr>
            <a:normAutofit/>
          </a:bodyPr>
          <a:lstStyle/>
          <a:p>
            <a:r>
              <a:rPr lang="en-US" sz="2200" dirty="0" smtClean="0">
                <a:latin typeface="Calibri" pitchFamily="34" charset="0"/>
              </a:rPr>
              <a:t>Complete Phase 2 interviews/focus groups—2 months</a:t>
            </a:r>
          </a:p>
          <a:p>
            <a:r>
              <a:rPr lang="en-US" sz="2200" dirty="0" smtClean="0">
                <a:latin typeface="Calibri" pitchFamily="34" charset="0"/>
              </a:rPr>
              <a:t>Design Team meeting #3—Review outcomes of interviews/focus groups.  Create agenda for Retreat #2</a:t>
            </a:r>
          </a:p>
          <a:p>
            <a:r>
              <a:rPr lang="en-US" sz="2200" dirty="0" smtClean="0">
                <a:latin typeface="Calibri" pitchFamily="34" charset="0"/>
              </a:rPr>
              <a:t>Retreat #2:</a:t>
            </a:r>
          </a:p>
          <a:p>
            <a:pPr lvl="1"/>
            <a:r>
              <a:rPr lang="en-US" sz="2000" dirty="0" smtClean="0">
                <a:latin typeface="Calibri" pitchFamily="34" charset="0"/>
              </a:rPr>
              <a:t>Review data</a:t>
            </a:r>
          </a:p>
          <a:p>
            <a:pPr lvl="1"/>
            <a:r>
              <a:rPr lang="en-US" sz="2000" dirty="0" smtClean="0">
                <a:latin typeface="Calibri" pitchFamily="34" charset="0"/>
              </a:rPr>
              <a:t>Refine scenarios (share)</a:t>
            </a:r>
          </a:p>
          <a:p>
            <a:pPr lvl="1"/>
            <a:r>
              <a:rPr lang="en-US" sz="2000" dirty="0" smtClean="0">
                <a:latin typeface="Calibri" pitchFamily="34" charset="0"/>
              </a:rPr>
              <a:t>Discuss how scenarios move into goals</a:t>
            </a:r>
          </a:p>
          <a:p>
            <a:pPr lvl="1"/>
            <a:r>
              <a:rPr lang="en-US" sz="2000" dirty="0" smtClean="0">
                <a:latin typeface="Calibri" pitchFamily="34" charset="0"/>
              </a:rPr>
              <a:t>Next steps for approval: board vote</a:t>
            </a:r>
          </a:p>
          <a:p>
            <a:pPr lvl="1"/>
            <a:r>
              <a:rPr lang="en-US" sz="2000" dirty="0" smtClean="0">
                <a:latin typeface="Calibri" pitchFamily="34" charset="0"/>
              </a:rPr>
              <a:t>Finalize products and roll out (phased approach)</a:t>
            </a:r>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rPr>
              <a:t>The Process</a:t>
            </a:r>
            <a:endParaRPr lang="en-US" dirty="0">
              <a:latin typeface="Calibri" pitchFamily="34" charset="0"/>
            </a:endParaRPr>
          </a:p>
        </p:txBody>
      </p:sp>
      <p:sp>
        <p:nvSpPr>
          <p:cNvPr id="3" name="Content Placeholder 2"/>
          <p:cNvSpPr>
            <a:spLocks noGrp="1"/>
          </p:cNvSpPr>
          <p:nvPr>
            <p:ph idx="1"/>
          </p:nvPr>
        </p:nvSpPr>
        <p:spPr/>
        <p:txBody>
          <a:bodyPr>
            <a:normAutofit/>
          </a:bodyPr>
          <a:lstStyle/>
          <a:p>
            <a:r>
              <a:rPr lang="en-US" sz="2200" dirty="0" smtClean="0">
                <a:latin typeface="Calibri" pitchFamily="34" charset="0"/>
              </a:rPr>
              <a:t>Create Products (consultant and senior staff)</a:t>
            </a:r>
          </a:p>
          <a:p>
            <a:pPr lvl="1"/>
            <a:r>
              <a:rPr lang="en-US" sz="2200" dirty="0" smtClean="0">
                <a:latin typeface="Calibri" pitchFamily="34" charset="0"/>
              </a:rPr>
              <a:t>Strategic Plan</a:t>
            </a:r>
          </a:p>
          <a:p>
            <a:pPr lvl="2"/>
            <a:r>
              <a:rPr lang="en-US" dirty="0" smtClean="0">
                <a:latin typeface="Calibri" pitchFamily="34" charset="0"/>
              </a:rPr>
              <a:t>Prepare document for approval by board of directors</a:t>
            </a:r>
          </a:p>
          <a:p>
            <a:pPr lvl="2"/>
            <a:r>
              <a:rPr lang="en-US" dirty="0" smtClean="0">
                <a:latin typeface="Calibri" pitchFamily="34" charset="0"/>
              </a:rPr>
              <a:t>Begin to prepare work plan for staff and E.D. monitoring</a:t>
            </a:r>
          </a:p>
          <a:p>
            <a:pPr lvl="1"/>
            <a:r>
              <a:rPr lang="en-US" sz="2200" dirty="0" smtClean="0">
                <a:latin typeface="Calibri" pitchFamily="34" charset="0"/>
              </a:rPr>
              <a:t>Dashboard for Board Monitoring (2X2)</a:t>
            </a:r>
          </a:p>
          <a:p>
            <a:pPr lvl="1"/>
            <a:r>
              <a:rPr lang="en-US" sz="2200" dirty="0" smtClean="0">
                <a:latin typeface="Calibri" pitchFamily="34" charset="0"/>
              </a:rPr>
              <a:t>Public Strategic Plan Document</a:t>
            </a:r>
          </a:p>
          <a:p>
            <a:pPr lvl="1"/>
            <a:r>
              <a:rPr lang="en-US" sz="2200" dirty="0" smtClean="0">
                <a:latin typeface="Calibri" pitchFamily="34" charset="0"/>
              </a:rPr>
              <a:t>“Roll out” Communications Plan—internal and external</a:t>
            </a:r>
          </a:p>
          <a:p>
            <a:pPr lvl="1"/>
            <a:r>
              <a:rPr lang="en-US" sz="2200" dirty="0" smtClean="0">
                <a:latin typeface="Calibri" pitchFamily="34" charset="0"/>
              </a:rPr>
              <a:t>Revisit communication plan for staff engagement</a:t>
            </a:r>
            <a:endParaRPr lang="en-US" sz="2200" dirty="0">
              <a:latin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0"/>
          </a:xfrm>
        </p:spPr>
        <p:txBody>
          <a:bodyPr>
            <a:normAutofit/>
          </a:bodyPr>
          <a:lstStyle/>
          <a:p>
            <a:pPr algn="l"/>
            <a:r>
              <a:rPr lang="en-US" sz="1100" dirty="0" smtClean="0"/>
              <a:t>																																																																																	      GOAL 1                GOAL 2                    GOAL 3	       GOAL 4                     GOAL 5																																																																																																																																								</a:t>
            </a:r>
            <a:br>
              <a:rPr lang="en-US" sz="1100" dirty="0" smtClean="0"/>
            </a:br>
            <a:r>
              <a:rPr lang="en-US" sz="1100" dirty="0" smtClean="0"/>
              <a:t>           The Minnesota AIDS Project will shift from being solely social service focus to a hybrid to include public health</a:t>
            </a:r>
            <a:endParaRPr lang="en-US" sz="1100" dirty="0"/>
          </a:p>
        </p:txBody>
      </p:sp>
      <p:cxnSp>
        <p:nvCxnSpPr>
          <p:cNvPr id="4" name="Straight Connector 3"/>
          <p:cNvCxnSpPr/>
          <p:nvPr/>
        </p:nvCxnSpPr>
        <p:spPr>
          <a:xfrm>
            <a:off x="1752600" y="5715000"/>
            <a:ext cx="6096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1066800" y="54102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8153400" y="5486400"/>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1066800" y="5715000"/>
            <a:ext cx="685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848600" y="5715000"/>
            <a:ext cx="3048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1524000" y="2971800"/>
            <a:ext cx="838200" cy="2590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smtClean="0">
                <a:solidFill>
                  <a:schemeClr val="tx1"/>
                </a:solidFill>
              </a:rPr>
              <a:t>Strategic Activities</a:t>
            </a:r>
            <a:endParaRPr lang="en-US" dirty="0">
              <a:solidFill>
                <a:schemeClr val="tx1"/>
              </a:solidFill>
            </a:endParaRPr>
          </a:p>
        </p:txBody>
      </p:sp>
      <p:sp>
        <p:nvSpPr>
          <p:cNvPr id="17" name="Rectangle 16"/>
          <p:cNvSpPr/>
          <p:nvPr/>
        </p:nvSpPr>
        <p:spPr>
          <a:xfrm>
            <a:off x="2743200" y="2971800"/>
            <a:ext cx="838200" cy="2667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smtClean="0">
                <a:solidFill>
                  <a:schemeClr val="tx1"/>
                </a:solidFill>
              </a:rPr>
              <a:t>Strategic Activities</a:t>
            </a:r>
            <a:endParaRPr lang="en-US" dirty="0">
              <a:solidFill>
                <a:schemeClr val="tx1"/>
              </a:solidFill>
            </a:endParaRPr>
          </a:p>
        </p:txBody>
      </p:sp>
      <p:sp>
        <p:nvSpPr>
          <p:cNvPr id="18" name="Rectangle 17"/>
          <p:cNvSpPr/>
          <p:nvPr/>
        </p:nvSpPr>
        <p:spPr>
          <a:xfrm>
            <a:off x="4038600" y="2971800"/>
            <a:ext cx="838200" cy="2667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smtClean="0">
                <a:solidFill>
                  <a:schemeClr val="tx1"/>
                </a:solidFill>
              </a:rPr>
              <a:t>Strategic Activities</a:t>
            </a:r>
            <a:endParaRPr lang="en-US" dirty="0">
              <a:solidFill>
                <a:schemeClr val="tx1"/>
              </a:solidFill>
            </a:endParaRPr>
          </a:p>
        </p:txBody>
      </p:sp>
      <p:sp>
        <p:nvSpPr>
          <p:cNvPr id="19" name="Rectangle 18"/>
          <p:cNvSpPr/>
          <p:nvPr/>
        </p:nvSpPr>
        <p:spPr>
          <a:xfrm>
            <a:off x="5257800" y="2971800"/>
            <a:ext cx="838200" cy="2667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smtClean="0">
                <a:solidFill>
                  <a:schemeClr val="tx1"/>
                </a:solidFill>
              </a:rPr>
              <a:t>Strategic Activities</a:t>
            </a:r>
            <a:endParaRPr lang="en-US" dirty="0">
              <a:solidFill>
                <a:schemeClr val="tx1"/>
              </a:solidFill>
            </a:endParaRPr>
          </a:p>
        </p:txBody>
      </p:sp>
      <p:sp>
        <p:nvSpPr>
          <p:cNvPr id="20" name="Rectangle 19"/>
          <p:cNvSpPr/>
          <p:nvPr/>
        </p:nvSpPr>
        <p:spPr>
          <a:xfrm>
            <a:off x="1676400" y="2133600"/>
            <a:ext cx="5791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Core Values</a:t>
            </a:r>
            <a:endParaRPr lang="en-US" dirty="0">
              <a:solidFill>
                <a:schemeClr val="tx1"/>
              </a:solidFill>
            </a:endParaRPr>
          </a:p>
        </p:txBody>
      </p:sp>
      <p:sp>
        <p:nvSpPr>
          <p:cNvPr id="21" name="Isosceles Triangle 20"/>
          <p:cNvSpPr/>
          <p:nvPr/>
        </p:nvSpPr>
        <p:spPr>
          <a:xfrm>
            <a:off x="1828800" y="685800"/>
            <a:ext cx="5486400" cy="1371600"/>
          </a:xfrm>
          <a:prstGeom prst="triangle">
            <a:avLst>
              <a:gd name="adj" fmla="val 497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164770"/>
                </a:solidFill>
              </a:rPr>
              <a:t>Mission</a:t>
            </a:r>
          </a:p>
          <a:p>
            <a:pPr algn="ctr"/>
            <a:r>
              <a:rPr lang="en-US" dirty="0" smtClean="0">
                <a:solidFill>
                  <a:srgbClr val="164770"/>
                </a:solidFill>
              </a:rPr>
              <a:t>Vision</a:t>
            </a:r>
          </a:p>
          <a:p>
            <a:pPr algn="ctr"/>
            <a:endParaRPr lang="en-US" dirty="0">
              <a:solidFill>
                <a:srgbClr val="164770"/>
              </a:solidFill>
            </a:endParaRPr>
          </a:p>
          <a:p>
            <a:pPr algn="ctr"/>
            <a:endParaRPr lang="en-US" dirty="0">
              <a:solidFill>
                <a:srgbClr val="164770"/>
              </a:solidFill>
            </a:endParaRPr>
          </a:p>
        </p:txBody>
      </p:sp>
      <p:sp>
        <p:nvSpPr>
          <p:cNvPr id="14" name="Rectangle 13"/>
          <p:cNvSpPr/>
          <p:nvPr/>
        </p:nvSpPr>
        <p:spPr>
          <a:xfrm>
            <a:off x="6553200" y="2971800"/>
            <a:ext cx="838200" cy="2667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smtClean="0">
                <a:solidFill>
                  <a:schemeClr val="tx1"/>
                </a:solidFill>
              </a:rPr>
              <a:t>Strategic Activities</a:t>
            </a: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rPr>
              <a:t>Objectives</a:t>
            </a:r>
            <a:endParaRPr lang="en-US" dirty="0">
              <a:latin typeface="Calibri" pitchFamily="34" charset="0"/>
            </a:endParaRPr>
          </a:p>
        </p:txBody>
      </p:sp>
      <p:sp>
        <p:nvSpPr>
          <p:cNvPr id="3" name="Content Placeholder 2"/>
          <p:cNvSpPr>
            <a:spLocks noGrp="1"/>
          </p:cNvSpPr>
          <p:nvPr>
            <p:ph idx="1"/>
          </p:nvPr>
        </p:nvSpPr>
        <p:spPr/>
        <p:txBody>
          <a:bodyPr>
            <a:noAutofit/>
          </a:bodyPr>
          <a:lstStyle/>
          <a:p>
            <a:pPr>
              <a:buNone/>
            </a:pPr>
            <a:r>
              <a:rPr lang="en-US" sz="2200" b="1" dirty="0" smtClean="0">
                <a:latin typeface="Calibri" pitchFamily="34" charset="0"/>
              </a:rPr>
              <a:t>Participants will gain an understanding of…</a:t>
            </a:r>
            <a:r>
              <a:rPr lang="en-US" sz="2200" dirty="0" smtClean="0">
                <a:latin typeface="Calibri" pitchFamily="34" charset="0"/>
              </a:rPr>
              <a:t> </a:t>
            </a:r>
          </a:p>
          <a:p>
            <a:pPr>
              <a:buNone/>
            </a:pPr>
            <a:endParaRPr lang="en-US" sz="2200" dirty="0" smtClean="0">
              <a:latin typeface="Calibri" pitchFamily="34" charset="0"/>
            </a:endParaRPr>
          </a:p>
          <a:p>
            <a:pPr lvl="0"/>
            <a:r>
              <a:rPr lang="en-US" sz="2200" dirty="0" smtClean="0">
                <a:latin typeface="Calibri" pitchFamily="34" charset="0"/>
              </a:rPr>
              <a:t>The history of AIDS Service Organizations (ASOs) and how to use our history to make sense of our world.  All of this change is not new!!</a:t>
            </a:r>
          </a:p>
          <a:p>
            <a:pPr lvl="0"/>
            <a:r>
              <a:rPr lang="en-US" sz="2200" dirty="0" smtClean="0">
                <a:latin typeface="Calibri" pitchFamily="34" charset="0"/>
              </a:rPr>
              <a:t>The components of a comprehensive strategic planning process.</a:t>
            </a:r>
          </a:p>
          <a:p>
            <a:pPr lvl="0"/>
            <a:r>
              <a:rPr lang="en-US" sz="2200" dirty="0" smtClean="0">
                <a:latin typeface="Calibri" pitchFamily="34" charset="0"/>
              </a:rPr>
              <a:t>The emerging business models ASOs are now embracing.</a:t>
            </a:r>
          </a:p>
          <a:p>
            <a:r>
              <a:rPr lang="en-US" sz="2200" dirty="0" smtClean="0">
                <a:latin typeface="Calibri" pitchFamily="34" charset="0"/>
              </a:rPr>
              <a:t>A year in review including successes and lessons learned from an organization in transition.</a:t>
            </a:r>
            <a:endParaRPr lang="en-US" sz="2200" dirty="0">
              <a:latin typeface="Calibri"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solidFill>
                  <a:schemeClr val="tx1"/>
                </a:solidFill>
                <a:latin typeface="Calibri" pitchFamily="34" charset="0"/>
              </a:rPr>
              <a:t>5-6 Business models emerged- Utilizing core competencies of an ASO as the focus.</a:t>
            </a:r>
            <a:endParaRPr lang="en-US" sz="2400" dirty="0">
              <a:solidFill>
                <a:schemeClr val="tx1"/>
              </a:solidFill>
              <a:latin typeface="Calibri" pitchFamily="34"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Calibri" pitchFamily="34" charset="0"/>
              </a:rPr>
              <a:t>HIV Specific Primary Care and Pharmacy Services</a:t>
            </a:r>
          </a:p>
          <a:p>
            <a:r>
              <a:rPr lang="en-US" dirty="0" smtClean="0">
                <a:latin typeface="Calibri" pitchFamily="34" charset="0"/>
              </a:rPr>
              <a:t>LGBTQ +HIV Primary Care and Pharmacy Services</a:t>
            </a:r>
          </a:p>
          <a:p>
            <a:r>
              <a:rPr lang="en-US" dirty="0" smtClean="0">
                <a:latin typeface="Calibri" pitchFamily="34" charset="0"/>
              </a:rPr>
              <a:t>Chronic Disease Model – Expansion beyond HIV</a:t>
            </a:r>
          </a:p>
          <a:p>
            <a:r>
              <a:rPr lang="en-US" dirty="0" smtClean="0">
                <a:latin typeface="Calibri" pitchFamily="34" charset="0"/>
              </a:rPr>
              <a:t>Single entity – Marketing Agency Core Competencies and contracting with Health Care Organizations to meet outcomes to reduce high cost care and sharing in cost savings.</a:t>
            </a:r>
          </a:p>
          <a:p>
            <a:r>
              <a:rPr lang="en-US" dirty="0" smtClean="0">
                <a:latin typeface="Calibri" pitchFamily="34" charset="0"/>
              </a:rPr>
              <a:t>Community Collaborative Model- Marketing Sector Core Competencies and contracting with Health Care Organizations to meet outcomes to reduce high cost care and sharing in cost savings.</a:t>
            </a:r>
          </a:p>
          <a:p>
            <a:r>
              <a:rPr lang="en-US" dirty="0" smtClean="0">
                <a:latin typeface="Calibri" pitchFamily="34" charset="0"/>
              </a:rPr>
              <a:t>Hybrid- Pharmacies Services only plus marketing sector or single entity core competencies and contracting with Health Care Organizations to meet outcomes to reduce high cost care and sharing in cost savings.</a:t>
            </a:r>
          </a:p>
          <a:p>
            <a:endParaRPr lang="en-US" dirty="0">
              <a:latin typeface="Calibri"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rPr>
              <a:t>Launched September 2013</a:t>
            </a:r>
            <a:endParaRPr lang="en-US" dirty="0">
              <a:latin typeface="Calibri" pitchFamily="34" charset="0"/>
            </a:endParaRPr>
          </a:p>
        </p:txBody>
      </p:sp>
      <p:pic>
        <p:nvPicPr>
          <p:cNvPr id="4" name="Content Placeholder 3" descr="1484050_559729647425705_1535804817_o.jpg"/>
          <p:cNvPicPr>
            <a:picLocks noGrp="1" noChangeAspect="1"/>
          </p:cNvPicPr>
          <p:nvPr>
            <p:ph idx="1"/>
          </p:nvPr>
        </p:nvPicPr>
        <p:blipFill rotWithShape="1">
          <a:blip r:embed="rId3" cstate="email">
            <a:extLst>
              <a:ext uri="{28A0092B-C50C-407E-A947-70E740481C1C}">
                <a14:useLocalDpi xmlns:a14="http://schemas.microsoft.com/office/drawing/2010/main"/>
              </a:ext>
            </a:extLst>
          </a:blip>
          <a:srcRect/>
          <a:stretch/>
        </p:blipFill>
        <p:spPr>
          <a:xfrm rot="5400000">
            <a:off x="2057400" y="1600201"/>
            <a:ext cx="5029199" cy="502919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92465974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rPr>
              <a:t>One Year Out!</a:t>
            </a:r>
            <a:endParaRPr lang="en-US" dirty="0">
              <a:latin typeface="Calibri" pitchFamily="34" charset="0"/>
            </a:endParaRPr>
          </a:p>
        </p:txBody>
      </p:sp>
      <p:sp>
        <p:nvSpPr>
          <p:cNvPr id="3" name="Content Placeholder 2"/>
          <p:cNvSpPr>
            <a:spLocks noGrp="1"/>
          </p:cNvSpPr>
          <p:nvPr>
            <p:ph idx="1"/>
          </p:nvPr>
        </p:nvSpPr>
        <p:spPr/>
        <p:txBody>
          <a:bodyPr/>
          <a:lstStyle/>
          <a:p>
            <a:endParaRPr lang="en-US" dirty="0" smtClean="0"/>
          </a:p>
          <a:p>
            <a:r>
              <a:rPr lang="en-US" dirty="0" smtClean="0">
                <a:latin typeface="Calibri" pitchFamily="34" charset="0"/>
              </a:rPr>
              <a:t>Successful Launch—30</a:t>
            </a:r>
            <a:r>
              <a:rPr lang="en-US" baseline="30000" dirty="0" smtClean="0">
                <a:latin typeface="Calibri" pitchFamily="34" charset="0"/>
              </a:rPr>
              <a:t>th</a:t>
            </a:r>
            <a:r>
              <a:rPr lang="en-US" dirty="0" smtClean="0">
                <a:latin typeface="Calibri" pitchFamily="34" charset="0"/>
              </a:rPr>
              <a:t> Anniversary</a:t>
            </a:r>
          </a:p>
          <a:p>
            <a:r>
              <a:rPr lang="en-US" dirty="0" smtClean="0">
                <a:latin typeface="Calibri" pitchFamily="34" charset="0"/>
              </a:rPr>
              <a:t>Implemented Mental Health Services</a:t>
            </a:r>
          </a:p>
          <a:p>
            <a:r>
              <a:rPr lang="en-US" dirty="0" smtClean="0">
                <a:latin typeface="Calibri" pitchFamily="34" charset="0"/>
              </a:rPr>
              <a:t>Expanded TEACH and Legal Services</a:t>
            </a:r>
          </a:p>
          <a:p>
            <a:r>
              <a:rPr lang="en-US" dirty="0" smtClean="0">
                <a:latin typeface="Calibri" pitchFamily="34" charset="0"/>
              </a:rPr>
              <a:t>Pharmacy Services</a:t>
            </a:r>
          </a:p>
          <a:p>
            <a:r>
              <a:rPr lang="en-US" dirty="0" smtClean="0">
                <a:latin typeface="Calibri" pitchFamily="34" charset="0"/>
              </a:rPr>
              <a:t>Implemented Women’s Services</a:t>
            </a:r>
          </a:p>
        </p:txBody>
      </p:sp>
    </p:spTree>
    <p:extLst>
      <p:ext uri="{BB962C8B-B14F-4D97-AF65-F5344CB8AC3E}">
        <p14:creationId xmlns:p14="http://schemas.microsoft.com/office/powerpoint/2010/main" val="39634203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3" name="Content Placeholder 2"/>
          <p:cNvSpPr>
            <a:spLocks noGrp="1"/>
          </p:cNvSpPr>
          <p:nvPr>
            <p:ph idx="1"/>
          </p:nvPr>
        </p:nvSpPr>
        <p:spPr/>
        <p:txBody>
          <a:bodyPr/>
          <a:lstStyle/>
          <a:p>
            <a:endParaRPr lang="en-US" dirty="0" smtClean="0"/>
          </a:p>
          <a:p>
            <a:r>
              <a:rPr lang="en-US" dirty="0" smtClean="0">
                <a:latin typeface="Calibri" pitchFamily="34" charset="0"/>
              </a:rPr>
              <a:t>Take the temp of your staff—regularly</a:t>
            </a:r>
          </a:p>
          <a:p>
            <a:r>
              <a:rPr lang="en-US" dirty="0" smtClean="0">
                <a:latin typeface="Calibri" pitchFamily="34" charset="0"/>
              </a:rPr>
              <a:t>Communication is key</a:t>
            </a:r>
          </a:p>
          <a:p>
            <a:r>
              <a:rPr lang="en-US" dirty="0" smtClean="0">
                <a:latin typeface="Calibri" pitchFamily="34" charset="0"/>
              </a:rPr>
              <a:t>Decision memos critical </a:t>
            </a:r>
          </a:p>
          <a:p>
            <a:r>
              <a:rPr lang="en-US" dirty="0" smtClean="0">
                <a:latin typeface="Calibri" pitchFamily="34" charset="0"/>
              </a:rPr>
              <a:t>Pace </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8322159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bestclipartblog.com/clipart-pics/kindergarten-clip-art-13.jpg"/>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rcRect/>
          <a:stretch>
            <a:fillRect/>
          </a:stretch>
        </p:blipFill>
        <p:spPr bwMode="auto">
          <a:xfrm>
            <a:off x="457200" y="457200"/>
            <a:ext cx="8229600" cy="554863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036638"/>
          </a:xfrm>
        </p:spPr>
        <p:txBody>
          <a:bodyPr>
            <a:normAutofit fontScale="90000"/>
          </a:bodyPr>
          <a:lstStyle/>
          <a:p>
            <a:r>
              <a:rPr lang="en-US" dirty="0" smtClean="0">
                <a:latin typeface="Calibri" pitchFamily="34" charset="0"/>
              </a:rPr>
              <a:t>Six Crises of ASOs</a:t>
            </a:r>
            <a:br>
              <a:rPr lang="en-US" dirty="0" smtClean="0">
                <a:latin typeface="Calibri" pitchFamily="34" charset="0"/>
              </a:rPr>
            </a:br>
            <a:r>
              <a:rPr lang="en-US" dirty="0" smtClean="0">
                <a:latin typeface="Calibri" pitchFamily="34" charset="0"/>
              </a:rPr>
              <a:t>Our History</a:t>
            </a:r>
            <a:endParaRPr lang="en-US" dirty="0">
              <a:latin typeface="Calibri" pitchFamily="34" charset="0"/>
            </a:endParaRPr>
          </a:p>
        </p:txBody>
      </p:sp>
      <p:sp>
        <p:nvSpPr>
          <p:cNvPr id="3" name="Content Placeholder 2"/>
          <p:cNvSpPr>
            <a:spLocks noGrp="1"/>
          </p:cNvSpPr>
          <p:nvPr>
            <p:ph idx="1"/>
          </p:nvPr>
        </p:nvSpPr>
        <p:spPr/>
        <p:txBody>
          <a:bodyPr>
            <a:normAutofit/>
          </a:bodyPr>
          <a:lstStyle/>
          <a:p>
            <a:r>
              <a:rPr lang="en-US" sz="2200" dirty="0" smtClean="0">
                <a:latin typeface="Calibri" pitchFamily="34" charset="0"/>
              </a:rPr>
              <a:t>Services (Palliative Care) vs. Advocacy (1981)</a:t>
            </a:r>
          </a:p>
          <a:p>
            <a:pPr lvl="1"/>
            <a:r>
              <a:rPr lang="en-US" sz="2200" dirty="0" smtClean="0">
                <a:latin typeface="Calibri" pitchFamily="34" charset="0"/>
              </a:rPr>
              <a:t>Volunteer run</a:t>
            </a:r>
          </a:p>
          <a:p>
            <a:r>
              <a:rPr lang="en-US" sz="2200" dirty="0" smtClean="0">
                <a:latin typeface="Calibri" pitchFamily="34" charset="0"/>
              </a:rPr>
              <a:t>Professionalizing the work force (1987)</a:t>
            </a:r>
          </a:p>
          <a:p>
            <a:r>
              <a:rPr lang="en-US" sz="2200" dirty="0" smtClean="0">
                <a:latin typeface="Calibri" pitchFamily="34" charset="0"/>
              </a:rPr>
              <a:t>Emergence of Ryan White Funding (1990)</a:t>
            </a:r>
          </a:p>
          <a:p>
            <a:pPr lvl="1"/>
            <a:r>
              <a:rPr lang="en-US" sz="2200" dirty="0" smtClean="0">
                <a:latin typeface="Calibri" pitchFamily="34" charset="0"/>
              </a:rPr>
              <a:t>Splintering/Separatist movement</a:t>
            </a:r>
          </a:p>
          <a:p>
            <a:r>
              <a:rPr lang="en-US" sz="2200" dirty="0" smtClean="0">
                <a:latin typeface="Calibri" pitchFamily="34" charset="0"/>
              </a:rPr>
              <a:t>HAART (1996-97)</a:t>
            </a:r>
          </a:p>
          <a:p>
            <a:r>
              <a:rPr lang="en-US" sz="2200" dirty="0" smtClean="0">
                <a:latin typeface="Calibri" pitchFamily="34" charset="0"/>
              </a:rPr>
              <a:t>ACA/NHAS (2010)</a:t>
            </a:r>
          </a:p>
          <a:p>
            <a:r>
              <a:rPr lang="en-US" sz="2200" dirty="0" smtClean="0">
                <a:latin typeface="Calibri" pitchFamily="34" charset="0"/>
              </a:rPr>
              <a:t>Post implementation (2013)</a:t>
            </a:r>
          </a:p>
          <a:p>
            <a:pPr lvl="1"/>
            <a:r>
              <a:rPr lang="en-US" sz="2200" dirty="0" smtClean="0">
                <a:latin typeface="Calibri" pitchFamily="34" charset="0"/>
              </a:rPr>
              <a:t>Hybrid- Medical, Social Service, and Public Health</a:t>
            </a:r>
          </a:p>
          <a:p>
            <a:endParaRPr lang="en-US" sz="2000" dirty="0">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alibri" pitchFamily="34" charset="0"/>
              </a:rPr>
              <a:t>Current Trends and Struggles</a:t>
            </a:r>
            <a:endParaRPr lang="en-US" dirty="0">
              <a:latin typeface="Calibri" pitchFamily="34" charset="0"/>
            </a:endParaRPr>
          </a:p>
        </p:txBody>
      </p:sp>
      <p:sp>
        <p:nvSpPr>
          <p:cNvPr id="3" name="Content Placeholder 2"/>
          <p:cNvSpPr>
            <a:spLocks noGrp="1"/>
          </p:cNvSpPr>
          <p:nvPr>
            <p:ph idx="1"/>
          </p:nvPr>
        </p:nvSpPr>
        <p:spPr/>
        <p:txBody>
          <a:bodyPr/>
          <a:lstStyle/>
          <a:p>
            <a:r>
              <a:rPr lang="en-US" sz="2200" dirty="0" smtClean="0">
                <a:latin typeface="Calibri" pitchFamily="34" charset="0"/>
              </a:rPr>
              <a:t>Uncertain federal funding </a:t>
            </a:r>
          </a:p>
          <a:p>
            <a:r>
              <a:rPr lang="en-US" sz="2200" dirty="0" smtClean="0">
                <a:latin typeface="Calibri" pitchFamily="34" charset="0"/>
              </a:rPr>
              <a:t>Shrinking public support </a:t>
            </a:r>
          </a:p>
          <a:p>
            <a:r>
              <a:rPr lang="en-US" sz="2200" dirty="0" smtClean="0">
                <a:latin typeface="Calibri" pitchFamily="34" charset="0"/>
              </a:rPr>
              <a:t>Foundation support shrinking and/or shifting to other social concerns</a:t>
            </a:r>
          </a:p>
          <a:p>
            <a:r>
              <a:rPr lang="en-US" sz="2200" dirty="0" smtClean="0">
                <a:latin typeface="Calibri" pitchFamily="34" charset="0"/>
              </a:rPr>
              <a:t>AIDS funding competing with Marriage for All</a:t>
            </a:r>
          </a:p>
          <a:p>
            <a:r>
              <a:rPr lang="en-US" sz="2200" dirty="0" smtClean="0">
                <a:latin typeface="Calibri" pitchFamily="34" charset="0"/>
              </a:rPr>
              <a:t>Relevance </a:t>
            </a:r>
          </a:p>
          <a:p>
            <a:r>
              <a:rPr lang="en-US" sz="2200" dirty="0" smtClean="0">
                <a:latin typeface="Calibri" pitchFamily="34" charset="0"/>
              </a:rPr>
              <a:t>Changing health care environment</a:t>
            </a:r>
          </a:p>
          <a:p>
            <a:r>
              <a:rPr lang="en-US" sz="2200" dirty="0" smtClean="0">
                <a:latin typeface="Calibri" pitchFamily="34" charset="0"/>
              </a:rPr>
              <a:t>HIV Prognosis: Now a 50-year plan although with complications (15-20% reduction in life expectancy)</a:t>
            </a:r>
          </a:p>
          <a:p>
            <a:endParaRPr lang="en-US" dirty="0" smtClean="0"/>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latin typeface="Calibri" pitchFamily="34" charset="0"/>
              </a:rPr>
              <a:t>Reasons for Strategic Planning in </a:t>
            </a:r>
            <a:br>
              <a:rPr lang="en-US" dirty="0" smtClean="0">
                <a:latin typeface="Calibri" pitchFamily="34" charset="0"/>
              </a:rPr>
            </a:br>
            <a:r>
              <a:rPr lang="en-US" dirty="0" smtClean="0">
                <a:latin typeface="Calibri" pitchFamily="34" charset="0"/>
              </a:rPr>
              <a:t>Passion-Driven Organizations</a:t>
            </a:r>
            <a:endParaRPr lang="en-US" dirty="0">
              <a:latin typeface="Calibri" pitchFamily="34" charset="0"/>
            </a:endParaRPr>
          </a:p>
        </p:txBody>
      </p:sp>
      <p:sp>
        <p:nvSpPr>
          <p:cNvPr id="3" name="Content Placeholder 2"/>
          <p:cNvSpPr>
            <a:spLocks noGrp="1"/>
          </p:cNvSpPr>
          <p:nvPr>
            <p:ph idx="1"/>
          </p:nvPr>
        </p:nvSpPr>
        <p:spPr/>
        <p:txBody>
          <a:bodyPr>
            <a:normAutofit/>
          </a:bodyPr>
          <a:lstStyle/>
          <a:p>
            <a:pPr lvl="0"/>
            <a:r>
              <a:rPr lang="en-US" sz="2400" dirty="0" smtClean="0">
                <a:latin typeface="Calibri" pitchFamily="34" charset="0"/>
              </a:rPr>
              <a:t>The obvious… Ending HIV</a:t>
            </a:r>
          </a:p>
          <a:p>
            <a:pPr lvl="0"/>
            <a:r>
              <a:rPr lang="en-US" sz="2400" dirty="0" smtClean="0">
                <a:latin typeface="Calibri" pitchFamily="34" charset="0"/>
              </a:rPr>
              <a:t>Understand the needs of the community.  So the board and staff can develop a clear direction with goals.  Remember why we are here! </a:t>
            </a:r>
          </a:p>
          <a:p>
            <a:r>
              <a:rPr lang="en-US" sz="2400" dirty="0" smtClean="0">
                <a:latin typeface="Calibri" pitchFamily="34" charset="0"/>
              </a:rPr>
              <a:t> Assess internal strengths and limitations.  Knowing these will allow us as leaders to expand programs areas and focus on what makes us great, including what we need to improve on.  </a:t>
            </a:r>
          </a:p>
          <a:p>
            <a:r>
              <a:rPr lang="en-US" sz="2400" dirty="0" smtClean="0">
                <a:latin typeface="Calibri" pitchFamily="34" charset="0"/>
              </a:rPr>
              <a:t> Create a road map for change.  Your organization can not stagnate at this time. If you achieve your plan, congrats, restate or refresh it until you work yourself out of a job.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itchFamily="34" charset="0"/>
              </a:rPr>
              <a:t>Reasons Not…</a:t>
            </a:r>
            <a:endParaRPr lang="en-US" dirty="0">
              <a:latin typeface="Calibri" pitchFamily="34" charset="0"/>
            </a:endParaRPr>
          </a:p>
        </p:txBody>
      </p:sp>
      <p:sp>
        <p:nvSpPr>
          <p:cNvPr id="3" name="Content Placeholder 2"/>
          <p:cNvSpPr>
            <a:spLocks noGrp="1"/>
          </p:cNvSpPr>
          <p:nvPr>
            <p:ph idx="1"/>
          </p:nvPr>
        </p:nvSpPr>
        <p:spPr/>
        <p:txBody>
          <a:bodyPr>
            <a:normAutofit/>
          </a:bodyPr>
          <a:lstStyle/>
          <a:p>
            <a:r>
              <a:rPr lang="en-US" sz="2400" dirty="0" smtClean="0">
                <a:latin typeface="Calibri" pitchFamily="34" charset="0"/>
              </a:rPr>
              <a:t>Too busy</a:t>
            </a:r>
          </a:p>
          <a:p>
            <a:r>
              <a:rPr lang="en-US" sz="2400" dirty="0" smtClean="0">
                <a:latin typeface="Calibri" pitchFamily="34" charset="0"/>
              </a:rPr>
              <a:t>The environment is moving too fast</a:t>
            </a:r>
          </a:p>
          <a:p>
            <a:r>
              <a:rPr lang="en-US" sz="2400" dirty="0" smtClean="0">
                <a:latin typeface="Calibri" pitchFamily="34" charset="0"/>
              </a:rPr>
              <a:t>Not enough resources</a:t>
            </a:r>
          </a:p>
          <a:p>
            <a:r>
              <a:rPr lang="en-US" sz="2400" dirty="0" smtClean="0">
                <a:latin typeface="Calibri" pitchFamily="34" charset="0"/>
              </a:rPr>
              <a:t>We are in crisis</a:t>
            </a:r>
          </a:p>
          <a:p>
            <a:r>
              <a:rPr lang="en-US" sz="2400" dirty="0" smtClean="0">
                <a:latin typeface="Calibri" pitchFamily="34" charset="0"/>
              </a:rPr>
              <a:t>Too small</a:t>
            </a:r>
          </a:p>
          <a:p>
            <a:r>
              <a:rPr lang="en-US" sz="2400" dirty="0" smtClean="0">
                <a:latin typeface="Calibri" pitchFamily="34" charset="0"/>
              </a:rPr>
              <a:t>We are not a expansion state</a:t>
            </a:r>
          </a:p>
          <a:p>
            <a:r>
              <a:rPr lang="en-US" sz="2400" dirty="0" smtClean="0">
                <a:latin typeface="Calibri" pitchFamily="34" charset="0"/>
              </a:rPr>
              <a:t>Ryan White will be here for many more years</a:t>
            </a:r>
          </a:p>
          <a:p>
            <a:r>
              <a:rPr lang="en-US" sz="2400" dirty="0" smtClean="0">
                <a:latin typeface="Calibri" pitchFamily="34" charset="0"/>
              </a:rPr>
              <a:t>No money to do a extensive strategic plan</a:t>
            </a:r>
          </a:p>
          <a:p>
            <a:pPr>
              <a:buNone/>
            </a:pPr>
            <a:endParaRPr lang="en-US" sz="2400" dirty="0" smtClean="0">
              <a:latin typeface="Calibri" pitchFamily="34" charset="0"/>
            </a:endParaRPr>
          </a:p>
          <a:p>
            <a:pPr>
              <a:buNone/>
            </a:pPr>
            <a:r>
              <a:rPr lang="en-US" sz="2400" dirty="0" smtClean="0">
                <a:latin typeface="Calibri" pitchFamily="34" charset="0"/>
              </a:rPr>
              <a:t>**These are all reasons to do a strategic plan.</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4000" dirty="0" smtClean="0">
                <a:latin typeface="Calibri" pitchFamily="34" charset="0"/>
              </a:rPr>
              <a:t>What Is and What Is Not a Strategic Plan</a:t>
            </a:r>
            <a:endParaRPr lang="en-US" sz="4000" dirty="0">
              <a:latin typeface="Calibri" pitchFamily="34" charset="0"/>
            </a:endParaRPr>
          </a:p>
        </p:txBody>
      </p:sp>
      <p:sp>
        <p:nvSpPr>
          <p:cNvPr id="3" name="Content Placeholder 2"/>
          <p:cNvSpPr>
            <a:spLocks noGrp="1"/>
          </p:cNvSpPr>
          <p:nvPr>
            <p:ph idx="1"/>
          </p:nvPr>
        </p:nvSpPr>
        <p:spPr/>
        <p:txBody>
          <a:bodyPr/>
          <a:lstStyle/>
          <a:p>
            <a:endParaRPr lang="en-US" dirty="0" smtClean="0"/>
          </a:p>
          <a:p>
            <a:r>
              <a:rPr lang="en-US" sz="2200" dirty="0" smtClean="0">
                <a:latin typeface="Calibri" pitchFamily="34" charset="0"/>
              </a:rPr>
              <a:t>Simply put, a strategic plan is the formalized road map that describes how your company executes the chosen strategy. A plan spells out where an organization is going over the next year or more and how it’s going to get there. Typically, the plan is organization-wide or focused on a major function, such as a division or a department.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latin typeface="Calibri" pitchFamily="34" charset="0"/>
              </a:rPr>
              <a:t>What Is and What Is Not a Strategic Plan</a:t>
            </a:r>
            <a:endParaRPr lang="en-US" dirty="0">
              <a:latin typeface="Calibri" pitchFamily="34" charset="0"/>
            </a:endParaRPr>
          </a:p>
        </p:txBody>
      </p:sp>
      <p:sp>
        <p:nvSpPr>
          <p:cNvPr id="3" name="Content Placeholder 2"/>
          <p:cNvSpPr>
            <a:spLocks noGrp="1"/>
          </p:cNvSpPr>
          <p:nvPr>
            <p:ph idx="1"/>
          </p:nvPr>
        </p:nvSpPr>
        <p:spPr/>
        <p:txBody>
          <a:bodyPr>
            <a:normAutofit/>
          </a:bodyPr>
          <a:lstStyle/>
          <a:p>
            <a:r>
              <a:rPr lang="en-US" sz="2200" dirty="0" smtClean="0">
                <a:latin typeface="Calibri" pitchFamily="34" charset="0"/>
              </a:rPr>
              <a:t>A strategic plan is a management tool that serves the purpose of helping an organization do a better job, because a plan focuses the energy, resources, and time of everyone in the organization in the same direction.</a:t>
            </a:r>
          </a:p>
          <a:p>
            <a:pPr>
              <a:buNone/>
            </a:pPr>
            <a:endParaRPr lang="en-US" sz="2200" dirty="0" smtClean="0">
              <a:latin typeface="Calibri" pitchFamily="34" charset="0"/>
            </a:endParaRPr>
          </a:p>
          <a:p>
            <a:r>
              <a:rPr lang="en-US" sz="2200" dirty="0" smtClean="0">
                <a:latin typeface="Calibri" pitchFamily="34" charset="0"/>
              </a:rPr>
              <a:t>A strategic plan also:</a:t>
            </a:r>
          </a:p>
          <a:p>
            <a:pPr lvl="1"/>
            <a:r>
              <a:rPr lang="en-US" sz="2200" dirty="0" smtClean="0">
                <a:latin typeface="Calibri" pitchFamily="34" charset="0"/>
              </a:rPr>
              <a:t>Helps build your competitive advantage</a:t>
            </a:r>
          </a:p>
          <a:p>
            <a:pPr lvl="1"/>
            <a:r>
              <a:rPr lang="en-US" sz="2200" dirty="0" smtClean="0">
                <a:latin typeface="Calibri" pitchFamily="34" charset="0"/>
              </a:rPr>
              <a:t>Communicates your strategy to staff</a:t>
            </a:r>
          </a:p>
          <a:p>
            <a:pPr lvl="1"/>
            <a:r>
              <a:rPr lang="en-US" sz="2200" dirty="0" smtClean="0">
                <a:latin typeface="Calibri" pitchFamily="34" charset="0"/>
              </a:rPr>
              <a:t>Prioritizes your financial needs</a:t>
            </a:r>
          </a:p>
          <a:p>
            <a:pPr lvl="1"/>
            <a:r>
              <a:rPr lang="en-US" sz="2200" dirty="0" smtClean="0">
                <a:latin typeface="Calibri" pitchFamily="34" charset="0"/>
              </a:rPr>
              <a:t>Provides focus and direction to move from plan to action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alibri" pitchFamily="34" charset="0"/>
              </a:rPr>
              <a:t>What Is and What Is Not a Strategic Plan</a:t>
            </a:r>
            <a:endParaRPr lang="en-US" dirty="0">
              <a:latin typeface="Calibri" pitchFamily="34" charset="0"/>
            </a:endParaRPr>
          </a:p>
        </p:txBody>
      </p:sp>
      <p:sp>
        <p:nvSpPr>
          <p:cNvPr id="3" name="Content Placeholder 2"/>
          <p:cNvSpPr>
            <a:spLocks noGrp="1"/>
          </p:cNvSpPr>
          <p:nvPr>
            <p:ph idx="1"/>
          </p:nvPr>
        </p:nvSpPr>
        <p:spPr/>
        <p:txBody>
          <a:bodyPr>
            <a:normAutofit lnSpcReduction="10000"/>
          </a:bodyPr>
          <a:lstStyle/>
          <a:p>
            <a:r>
              <a:rPr lang="en-US" sz="2400" dirty="0" smtClean="0">
                <a:latin typeface="Calibri" pitchFamily="34" charset="0"/>
              </a:rPr>
              <a:t>If you’re thinking, “Hey, I’ve got this great book on business plans, so I’ll just use that to form my strategic plan,” be aware that strategic plans and business plans aren’t the same concepts.</a:t>
            </a:r>
          </a:p>
          <a:p>
            <a:r>
              <a:rPr lang="en-US" sz="2400" dirty="0" smtClean="0">
                <a:latin typeface="Calibri" pitchFamily="34" charset="0"/>
              </a:rPr>
              <a:t>A business plan, on the other hand, is a planning tool for new businesses, projects, or entrepreneurs who are serious about starting a business.  Business planning:</a:t>
            </a:r>
          </a:p>
          <a:p>
            <a:pPr lvl="1"/>
            <a:r>
              <a:rPr lang="en-US" dirty="0" smtClean="0">
                <a:latin typeface="Calibri" pitchFamily="34" charset="0"/>
              </a:rPr>
              <a:t>Helps define the purpose of your business</a:t>
            </a:r>
          </a:p>
          <a:p>
            <a:pPr lvl="1"/>
            <a:r>
              <a:rPr lang="en-US" dirty="0" smtClean="0">
                <a:latin typeface="Calibri" pitchFamily="34" charset="0"/>
              </a:rPr>
              <a:t>Helps plan human resources and operational needs</a:t>
            </a:r>
          </a:p>
          <a:p>
            <a:pPr lvl="1"/>
            <a:r>
              <a:rPr lang="en-US" dirty="0" smtClean="0">
                <a:latin typeface="Calibri" pitchFamily="34" charset="0"/>
              </a:rPr>
              <a:t>Is critical if you’re seeking funding</a:t>
            </a:r>
          </a:p>
          <a:p>
            <a:pPr lvl="1"/>
            <a:r>
              <a:rPr lang="en-US" dirty="0" smtClean="0">
                <a:latin typeface="Calibri" pitchFamily="34" charset="0"/>
              </a:rPr>
              <a:t>Assesses business opportunities</a:t>
            </a:r>
          </a:p>
          <a:p>
            <a:pPr lvl="1"/>
            <a:r>
              <a:rPr lang="en-US" dirty="0" smtClean="0">
                <a:latin typeface="Calibri" pitchFamily="34" charset="0"/>
              </a:rPr>
              <a:t>Provides structure to ideas </a:t>
            </a:r>
          </a:p>
          <a:p>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ustom 1">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7D117AA-84BE-4A24-A0D1-9D794ABB41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1392</Words>
  <Application>Microsoft Macintosh PowerPoint</Application>
  <PresentationFormat>On-screen Show (4:3)</PresentationFormat>
  <Paragraphs>209</Paragraphs>
  <Slides>24</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Gill Sans MT</vt:lpstr>
      <vt:lpstr>Calibri</vt:lpstr>
      <vt:lpstr>Arial Narrow</vt:lpstr>
      <vt:lpstr>Office Theme</vt:lpstr>
      <vt:lpstr>    </vt:lpstr>
      <vt:lpstr>Objectives</vt:lpstr>
      <vt:lpstr>Six Crises of ASOs Our History</vt:lpstr>
      <vt:lpstr>Current Trends and Struggles</vt:lpstr>
      <vt:lpstr>Reasons for Strategic Planning in  Passion-Driven Organizations</vt:lpstr>
      <vt:lpstr>Reasons Not…</vt:lpstr>
      <vt:lpstr> What Is and What Is Not a Strategic Plan</vt:lpstr>
      <vt:lpstr>What Is and What Is Not a Strategic Plan</vt:lpstr>
      <vt:lpstr>What Is and What Is Not a Strategic Plan</vt:lpstr>
      <vt:lpstr>Who We Are…</vt:lpstr>
      <vt:lpstr>PowerPoint Presentation</vt:lpstr>
      <vt:lpstr>PowerPoint Presentation</vt:lpstr>
      <vt:lpstr>Program Pillars</vt:lpstr>
      <vt:lpstr>PowerPoint Presentation</vt:lpstr>
      <vt:lpstr>The Process</vt:lpstr>
      <vt:lpstr>The Process</vt:lpstr>
      <vt:lpstr>The Process</vt:lpstr>
      <vt:lpstr>The Process</vt:lpstr>
      <vt:lpstr>                                                                                       GOAL 1                GOAL 2                    GOAL 3        GOAL 4                     GOAL 5                                                                                                                                                    The Minnesota AIDS Project will shift from being solely social service focus to a hybrid to include public health</vt:lpstr>
      <vt:lpstr>5-6 Business models emerged- Utilizing core competencies of an ASO as the focus.</vt:lpstr>
      <vt:lpstr>Launched September 2013</vt:lpstr>
      <vt:lpstr>One Year Out!</vt:lpstr>
      <vt:lpstr>Lessons Learned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SHIELD Outreach Presentation</dc:title>
  <dc:creator/>
  <cp:lastModifiedBy/>
  <cp:revision>1</cp:revision>
  <dcterms:created xsi:type="dcterms:W3CDTF">2011-03-28T15:09:47Z</dcterms:created>
  <dcterms:modified xsi:type="dcterms:W3CDTF">2014-10-03T00:50:52Z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TC103626549990</vt:lpwstr>
  </property>
</Properties>
</file>