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3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4.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5.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6.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8.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9.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50.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51.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0.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1.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2.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42.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112.xml" ContentType="application/vnd.openxmlformats-officedocument.presentationml.notesSlide+xml"/>
  <Override PartName="/ppt/charts/chart43.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rts/chart44.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8.xml" ContentType="application/vnd.openxmlformats-officedocument.themeOverride+xml"/>
  <Override PartName="/ppt/notesSlides/notesSlide129.xml" ContentType="application/vnd.openxmlformats-officedocument.presentationml.notesSlide+xml"/>
  <Override PartName="/ppt/charts/chart45.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130.xml" ContentType="application/vnd.openxmlformats-officedocument.presentationml.notesSlide+xml"/>
  <Override PartName="/ppt/charts/chart46.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131.xml" ContentType="application/vnd.openxmlformats-officedocument.presentationml.notesSlide+xml"/>
  <Override PartName="/ppt/charts/chart47.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charts/chart48.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3" r:id="rId2"/>
    <p:sldMasterId id="2147483716" r:id="rId3"/>
    <p:sldMasterId id="2147483728" r:id="rId4"/>
    <p:sldMasterId id="2147483740" r:id="rId5"/>
    <p:sldMasterId id="2147483752" r:id="rId6"/>
    <p:sldMasterId id="2147483764" r:id="rId7"/>
    <p:sldMasterId id="2147483776" r:id="rId8"/>
    <p:sldMasterId id="2147483788" r:id="rId9"/>
    <p:sldMasterId id="2147483800" r:id="rId10"/>
    <p:sldMasterId id="2147483818" r:id="rId11"/>
  </p:sldMasterIdLst>
  <p:notesMasterIdLst>
    <p:notesMasterId r:id="rId188"/>
  </p:notesMasterIdLst>
  <p:handoutMasterIdLst>
    <p:handoutMasterId r:id="rId189"/>
  </p:handoutMasterIdLst>
  <p:sldIdLst>
    <p:sldId id="395" r:id="rId12"/>
    <p:sldId id="644" r:id="rId13"/>
    <p:sldId id="451" r:id="rId14"/>
    <p:sldId id="643" r:id="rId15"/>
    <p:sldId id="717" r:id="rId16"/>
    <p:sldId id="703" r:id="rId17"/>
    <p:sldId id="400" r:id="rId18"/>
    <p:sldId id="612" r:id="rId19"/>
    <p:sldId id="611" r:id="rId20"/>
    <p:sldId id="502" r:id="rId21"/>
    <p:sldId id="507" r:id="rId22"/>
    <p:sldId id="610" r:id="rId23"/>
    <p:sldId id="802" r:id="rId24"/>
    <p:sldId id="608" r:id="rId25"/>
    <p:sldId id="884" r:id="rId26"/>
    <p:sldId id="885" r:id="rId27"/>
    <p:sldId id="614" r:id="rId28"/>
    <p:sldId id="803" r:id="rId29"/>
    <p:sldId id="615" r:id="rId30"/>
    <p:sldId id="616" r:id="rId31"/>
    <p:sldId id="926" r:id="rId32"/>
    <p:sldId id="927" r:id="rId33"/>
    <p:sldId id="928" r:id="rId34"/>
    <p:sldId id="929" r:id="rId35"/>
    <p:sldId id="930" r:id="rId36"/>
    <p:sldId id="931" r:id="rId37"/>
    <p:sldId id="932" r:id="rId38"/>
    <p:sldId id="933" r:id="rId39"/>
    <p:sldId id="934" r:id="rId40"/>
    <p:sldId id="935" r:id="rId41"/>
    <p:sldId id="936" r:id="rId42"/>
    <p:sldId id="937" r:id="rId43"/>
    <p:sldId id="938" r:id="rId44"/>
    <p:sldId id="939" r:id="rId45"/>
    <p:sldId id="940" r:id="rId46"/>
    <p:sldId id="941" r:id="rId47"/>
    <p:sldId id="942" r:id="rId48"/>
    <p:sldId id="943" r:id="rId49"/>
    <p:sldId id="944" r:id="rId50"/>
    <p:sldId id="945" r:id="rId51"/>
    <p:sldId id="946" r:id="rId52"/>
    <p:sldId id="947" r:id="rId53"/>
    <p:sldId id="948" r:id="rId54"/>
    <p:sldId id="949" r:id="rId55"/>
    <p:sldId id="950" r:id="rId56"/>
    <p:sldId id="951" r:id="rId57"/>
    <p:sldId id="952" r:id="rId58"/>
    <p:sldId id="953" r:id="rId59"/>
    <p:sldId id="954" r:id="rId60"/>
    <p:sldId id="955" r:id="rId61"/>
    <p:sldId id="956" r:id="rId62"/>
    <p:sldId id="957" r:id="rId63"/>
    <p:sldId id="958" r:id="rId64"/>
    <p:sldId id="959" r:id="rId65"/>
    <p:sldId id="960" r:id="rId66"/>
    <p:sldId id="961" r:id="rId67"/>
    <p:sldId id="962" r:id="rId68"/>
    <p:sldId id="963" r:id="rId69"/>
    <p:sldId id="964" r:id="rId70"/>
    <p:sldId id="965" r:id="rId71"/>
    <p:sldId id="966" r:id="rId72"/>
    <p:sldId id="617" r:id="rId73"/>
    <p:sldId id="808" r:id="rId74"/>
    <p:sldId id="804" r:id="rId75"/>
    <p:sldId id="618" r:id="rId76"/>
    <p:sldId id="742" r:id="rId77"/>
    <p:sldId id="623" r:id="rId78"/>
    <p:sldId id="776" r:id="rId79"/>
    <p:sldId id="743" r:id="rId80"/>
    <p:sldId id="777" r:id="rId81"/>
    <p:sldId id="744" r:id="rId82"/>
    <p:sldId id="745" r:id="rId83"/>
    <p:sldId id="746" r:id="rId84"/>
    <p:sldId id="747" r:id="rId85"/>
    <p:sldId id="748" r:id="rId86"/>
    <p:sldId id="749" r:id="rId87"/>
    <p:sldId id="750" r:id="rId88"/>
    <p:sldId id="923" r:id="rId89"/>
    <p:sldId id="778" r:id="rId90"/>
    <p:sldId id="752" r:id="rId91"/>
    <p:sldId id="753" r:id="rId92"/>
    <p:sldId id="781" r:id="rId93"/>
    <p:sldId id="754" r:id="rId94"/>
    <p:sldId id="755" r:id="rId95"/>
    <p:sldId id="756" r:id="rId96"/>
    <p:sldId id="757" r:id="rId97"/>
    <p:sldId id="758" r:id="rId98"/>
    <p:sldId id="759" r:id="rId99"/>
    <p:sldId id="760" r:id="rId100"/>
    <p:sldId id="761" r:id="rId101"/>
    <p:sldId id="762" r:id="rId102"/>
    <p:sldId id="763" r:id="rId103"/>
    <p:sldId id="764" r:id="rId104"/>
    <p:sldId id="765" r:id="rId105"/>
    <p:sldId id="767" r:id="rId106"/>
    <p:sldId id="768" r:id="rId107"/>
    <p:sldId id="769" r:id="rId108"/>
    <p:sldId id="770" r:id="rId109"/>
    <p:sldId id="779" r:id="rId110"/>
    <p:sldId id="771" r:id="rId111"/>
    <p:sldId id="772" r:id="rId112"/>
    <p:sldId id="773" r:id="rId113"/>
    <p:sldId id="774" r:id="rId114"/>
    <p:sldId id="775" r:id="rId115"/>
    <p:sldId id="924" r:id="rId116"/>
    <p:sldId id="925" r:id="rId117"/>
    <p:sldId id="648" r:id="rId118"/>
    <p:sldId id="809" r:id="rId119"/>
    <p:sldId id="806" r:id="rId120"/>
    <p:sldId id="853" r:id="rId121"/>
    <p:sldId id="967" r:id="rId122"/>
    <p:sldId id="968" r:id="rId123"/>
    <p:sldId id="685" r:id="rId124"/>
    <p:sldId id="674" r:id="rId125"/>
    <p:sldId id="686" r:id="rId126"/>
    <p:sldId id="647" r:id="rId127"/>
    <p:sldId id="1006" r:id="rId128"/>
    <p:sldId id="649" r:id="rId129"/>
    <p:sldId id="846" r:id="rId130"/>
    <p:sldId id="653" r:id="rId131"/>
    <p:sldId id="919" r:id="rId132"/>
    <p:sldId id="970" r:id="rId133"/>
    <p:sldId id="971" r:id="rId134"/>
    <p:sldId id="972" r:id="rId135"/>
    <p:sldId id="731" r:id="rId136"/>
    <p:sldId id="973" r:id="rId137"/>
    <p:sldId id="974" r:id="rId138"/>
    <p:sldId id="975" r:id="rId139"/>
    <p:sldId id="976" r:id="rId140"/>
    <p:sldId id="977" r:id="rId141"/>
    <p:sldId id="978" r:id="rId142"/>
    <p:sldId id="740" r:id="rId143"/>
    <p:sldId id="847" r:id="rId144"/>
    <p:sldId id="986" r:id="rId145"/>
    <p:sldId id="987" r:id="rId146"/>
    <p:sldId id="988" r:id="rId147"/>
    <p:sldId id="989" r:id="rId148"/>
    <p:sldId id="990" r:id="rId149"/>
    <p:sldId id="991" r:id="rId150"/>
    <p:sldId id="992" r:id="rId151"/>
    <p:sldId id="993" r:id="rId152"/>
    <p:sldId id="994" r:id="rId153"/>
    <p:sldId id="995" r:id="rId154"/>
    <p:sldId id="996" r:id="rId155"/>
    <p:sldId id="997" r:id="rId156"/>
    <p:sldId id="998" r:id="rId157"/>
    <p:sldId id="999" r:id="rId158"/>
    <p:sldId id="1000" r:id="rId159"/>
    <p:sldId id="852" r:id="rId160"/>
    <p:sldId id="850" r:id="rId161"/>
    <p:sldId id="848" r:id="rId162"/>
    <p:sldId id="693" r:id="rId163"/>
    <p:sldId id="1004" r:id="rId164"/>
    <p:sldId id="796" r:id="rId165"/>
    <p:sldId id="797" r:id="rId166"/>
    <p:sldId id="673" r:id="rId167"/>
    <p:sldId id="694" r:id="rId168"/>
    <p:sldId id="1002" r:id="rId169"/>
    <p:sldId id="679" r:id="rId170"/>
    <p:sldId id="695" r:id="rId171"/>
    <p:sldId id="799" r:id="rId172"/>
    <p:sldId id="800" r:id="rId173"/>
    <p:sldId id="1003" r:id="rId174"/>
    <p:sldId id="680" r:id="rId175"/>
    <p:sldId id="727" r:id="rId176"/>
    <p:sldId id="912" r:id="rId177"/>
    <p:sldId id="913" r:id="rId178"/>
    <p:sldId id="914" r:id="rId179"/>
    <p:sldId id="915" r:id="rId180"/>
    <p:sldId id="916" r:id="rId181"/>
    <p:sldId id="917" r:id="rId182"/>
    <p:sldId id="918" r:id="rId183"/>
    <p:sldId id="849" r:id="rId184"/>
    <p:sldId id="921" r:id="rId185"/>
    <p:sldId id="922" r:id="rId186"/>
    <p:sldId id="1005" r:id="rId187"/>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e Lezi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008000"/>
    <a:srgbClr val="94B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79" autoAdjust="0"/>
    <p:restoredTop sz="87917" autoAdjust="0"/>
  </p:normalViewPr>
  <p:slideViewPr>
    <p:cSldViewPr snapToGrid="0" snapToObjects="1">
      <p:cViewPr varScale="1">
        <p:scale>
          <a:sx n="101" d="100"/>
          <a:sy n="101" d="100"/>
        </p:scale>
        <p:origin x="504" y="108"/>
      </p:cViewPr>
      <p:guideLst>
        <p:guide orient="horz" pos="2160"/>
        <p:guide pos="2880"/>
      </p:guideLst>
    </p:cSldViewPr>
  </p:slideViewPr>
  <p:outlineViewPr>
    <p:cViewPr>
      <p:scale>
        <a:sx n="33" d="100"/>
        <a:sy n="33" d="100"/>
      </p:scale>
      <p:origin x="0" y="2664"/>
    </p:cViewPr>
  </p:outlineViewPr>
  <p:notesTextViewPr>
    <p:cViewPr>
      <p:scale>
        <a:sx n="100" d="100"/>
        <a:sy n="100" d="100"/>
      </p:scale>
      <p:origin x="0" y="0"/>
    </p:cViewPr>
  </p:notesTextViewPr>
  <p:sorterViewPr>
    <p:cViewPr>
      <p:scale>
        <a:sx n="66" d="100"/>
        <a:sy n="66" d="100"/>
      </p:scale>
      <p:origin x="0" y="3210"/>
    </p:cViewPr>
  </p:sorterViewPr>
  <p:notesViewPr>
    <p:cSldViewPr snapToGrid="0" snapToObjects="1">
      <p:cViewPr varScale="1">
        <p:scale>
          <a:sx n="85" d="100"/>
          <a:sy n="85" d="100"/>
        </p:scale>
        <p:origin x="-378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91"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slide" Target="slides/slide175.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92" Type="http://schemas.openxmlformats.org/officeDocument/2006/relationships/viewProps" Target="view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slide" Target="slides/slide1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72" Type="http://schemas.openxmlformats.org/officeDocument/2006/relationships/slide" Target="slides/slide161.xml"/><Relationship Id="rId193"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0" Type="http://schemas.openxmlformats.org/officeDocument/2006/relationships/commentAuthors" Target="commentAuthor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10.xml"/><Relationship Id="rId1" Type="http://schemas.microsoft.com/office/2011/relationships/chartStyle" Target="style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12.xml"/><Relationship Id="rId1" Type="http://schemas.microsoft.com/office/2011/relationships/chartStyle" Target="style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14.xml"/><Relationship Id="rId1" Type="http://schemas.microsoft.com/office/2011/relationships/chartStyle" Target="style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30.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2.xml"/><Relationship Id="rId1" Type="http://schemas.microsoft.com/office/2011/relationships/chartStyle" Target="style32.xml"/></Relationships>
</file>

<file path=ppt/charts/_rels/chart38.xml.rels><?xml version="1.0" encoding="UTF-8" standalone="yes"?>
<Relationships xmlns="http://schemas.openxmlformats.org/package/2006/relationships"><Relationship Id="rId1" Type="http://schemas.openxmlformats.org/officeDocument/2006/relationships/oleObject" Target="file:///\\detroit-fs2\userdata\1data\HIV%20Core%20Statistics%20Products\NHAS%20indicator%20and%20cascade\Reports\DMA%20Snapshot_Jan13.xlsx" TargetMode="Externa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file:///\\192.168.0.4\data\1data\HIV%20Core%20Statistics%20Products\Special%20Reports\Target%20increasing%20dx\Report%20graphs.xlsx"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file:///\\192.168.0.4\data\1data\HIV%20Core%20Statistics%20Products\Annual%20Stats\Reports\Reports-DMA\HIV%20in%20the%20DMA,%20an%20overview%20-%20July%202018.xlsx" TargetMode="External"/><Relationship Id="rId2" Type="http://schemas.microsoft.com/office/2011/relationships/chartColorStyle" Target="colors34.xml"/><Relationship Id="rId1" Type="http://schemas.microsoft.com/office/2011/relationships/chartStyle" Target="style34.xml"/></Relationships>
</file>

<file path=ppt/charts/_rels/chart41.xml.rels><?xml version="1.0" encoding="UTF-8" standalone="yes"?>
<Relationships xmlns="http://schemas.openxmlformats.org/package/2006/relationships"><Relationship Id="rId3" Type="http://schemas.openxmlformats.org/officeDocument/2006/relationships/oleObject" Target="file:///\\192.168.0.4\data\1data\HIV%20Core%20Statistics%20Products\Annual%20Stats\Reports\Reports-DMA\HIV%20in%20the%20DMA,%20an%20overview%20-%20July%202018.xlsx"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2.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6.xml"/><Relationship Id="rId1" Type="http://schemas.microsoft.com/office/2011/relationships/chartStyle" Target="style36.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7.xml"/><Relationship Id="rId1" Type="http://schemas.microsoft.com/office/2011/relationships/chartStyle" Target="style37.xm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25.xlsx"/></Relationships>
</file>

<file path=ppt/charts/_rels/chart4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9.xml"/><Relationship Id="rId1" Type="http://schemas.microsoft.com/office/2011/relationships/chartStyle" Target="style39.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0.xml"/><Relationship Id="rId1" Type="http://schemas.microsoft.com/office/2011/relationships/chartStyle" Target="style40.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41.xml"/><Relationship Id="rId1" Type="http://schemas.microsoft.com/office/2011/relationships/chartStyle" Target="style41.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192.168.0.4\data\1data\HIV%20Core%20Statistics%20Products\Special%20Reports\Target%20increasing%20dx\Report%20graph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192.168.0.4\data\1data\HIV%20Core%20Statistics%20Products\Special%20Reports\Target%20increasing%20dx\Report%20graph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192.168.0.4\data\1data\HIV%20Core%20Statistics%20Products\Special%20Reports\Target%20increasing%20dx\Report%20graphs.xlsx" TargetMode="External"/></Relationships>
</file>

<file path=ppt/charts/_rels/chart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1/relationships/chartColorStyle" Target="colors8.xml"/><Relationship Id="rId1" Type="http://schemas.microsoft.com/office/2011/relationships/chartStyle" Target="style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oleObject" Target="file:///\\192.168.0.4\data\1data\HIV%20Core%20Statistics%20Products\Annual%20Stats\Reports\Reports-state\State%20stats_june_2016_corrected.xlsx"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charts/_rels/chart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3" Type="http://schemas.openxmlformats.org/officeDocument/2006/relationships/themeOverride" Target="../theme/themeOverride7.xml"/><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oleObject" Target="../embeddings/oleObject2.bin"/><Relationship Id="rId2" Type="http://schemas.microsoft.com/office/2011/relationships/chartColorStyle" Target="colors9.xml"/><Relationship Id="rId16" Type="http://schemas.openxmlformats.org/officeDocument/2006/relationships/image" Target="../media/image24.png"/><Relationship Id="rId1" Type="http://schemas.microsoft.com/office/2011/relationships/chartStyle" Target="style9.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29.png"/><Relationship Id="rId1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26.png"/><Relationship Id="rId14" Type="http://schemas.openxmlformats.org/officeDocument/2006/relationships/image" Target="../media/image22.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22928415250263"/>
          <c:y val="4.3534313921419723E-2"/>
          <c:w val="0.66707263637120484"/>
          <c:h val="0.84426176106159323"/>
        </c:manualLayout>
      </c:layout>
      <c:lineChart>
        <c:grouping val="standard"/>
        <c:varyColors val="0"/>
        <c:ser>
          <c:idx val="0"/>
          <c:order val="0"/>
          <c:tx>
            <c:strRef>
              <c:f>Sheet1!$B$1</c:f>
              <c:strCache>
                <c:ptCount val="1"/>
                <c:pt idx="0">
                  <c:v>Prevalence</c:v>
                </c:pt>
              </c:strCache>
            </c:strRef>
          </c:tx>
          <c:spPr>
            <a:ln w="76200" cap="rnd">
              <a:solidFill>
                <a:schemeClr val="accent3"/>
              </a:solidFill>
              <a:round/>
            </a:ln>
            <a:effectLst/>
          </c:spPr>
          <c:marker>
            <c:symbol val="none"/>
          </c:marker>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Sheet1!$B$2:$B$39</c:f>
              <c:numCache>
                <c:formatCode>#,##0</c:formatCode>
                <c:ptCount val="38"/>
                <c:pt idx="0" formatCode="General">
                  <c:v>0</c:v>
                </c:pt>
                <c:pt idx="1">
                  <c:v>1</c:v>
                </c:pt>
                <c:pt idx="2">
                  <c:v>3</c:v>
                </c:pt>
                <c:pt idx="3">
                  <c:v>17</c:v>
                </c:pt>
                <c:pt idx="4">
                  <c:v>37</c:v>
                </c:pt>
                <c:pt idx="5">
                  <c:v>233</c:v>
                </c:pt>
                <c:pt idx="6">
                  <c:v>434</c:v>
                </c:pt>
                <c:pt idx="7">
                  <c:v>719</c:v>
                </c:pt>
                <c:pt idx="8">
                  <c:v>1069</c:v>
                </c:pt>
                <c:pt idx="9">
                  <c:v>1576</c:v>
                </c:pt>
                <c:pt idx="10">
                  <c:v>2145</c:v>
                </c:pt>
                <c:pt idx="11">
                  <c:v>2703</c:v>
                </c:pt>
                <c:pt idx="12">
                  <c:v>3299</c:v>
                </c:pt>
                <c:pt idx="13">
                  <c:v>3598</c:v>
                </c:pt>
                <c:pt idx="14">
                  <c:v>3830</c:v>
                </c:pt>
                <c:pt idx="15">
                  <c:v>3950</c:v>
                </c:pt>
                <c:pt idx="16">
                  <c:v>4249</c:v>
                </c:pt>
                <c:pt idx="17">
                  <c:v>4642</c:v>
                </c:pt>
                <c:pt idx="18">
                  <c:v>4974</c:v>
                </c:pt>
                <c:pt idx="19">
                  <c:v>5162</c:v>
                </c:pt>
                <c:pt idx="20">
                  <c:v>5488</c:v>
                </c:pt>
                <c:pt idx="21">
                  <c:v>5778</c:v>
                </c:pt>
                <c:pt idx="22">
                  <c:v>5995</c:v>
                </c:pt>
                <c:pt idx="23">
                  <c:v>6286</c:v>
                </c:pt>
                <c:pt idx="24">
                  <c:v>6600</c:v>
                </c:pt>
                <c:pt idx="25">
                  <c:v>6922</c:v>
                </c:pt>
                <c:pt idx="26">
                  <c:v>7208</c:v>
                </c:pt>
                <c:pt idx="27">
                  <c:v>7508</c:v>
                </c:pt>
                <c:pt idx="28">
                  <c:v>7770</c:v>
                </c:pt>
                <c:pt idx="29">
                  <c:v>8108</c:v>
                </c:pt>
                <c:pt idx="30">
                  <c:v>8443</c:v>
                </c:pt>
                <c:pt idx="31">
                  <c:v>8744</c:v>
                </c:pt>
                <c:pt idx="32">
                  <c:v>9059</c:v>
                </c:pt>
                <c:pt idx="33">
                  <c:v>9363</c:v>
                </c:pt>
                <c:pt idx="34">
                  <c:v>9705</c:v>
                </c:pt>
                <c:pt idx="35">
                  <c:v>9974</c:v>
                </c:pt>
                <c:pt idx="36">
                  <c:v>10051</c:v>
                </c:pt>
                <c:pt idx="37">
                  <c:v>10384</c:v>
                </c:pt>
              </c:numCache>
            </c:numRef>
          </c:val>
          <c:smooth val="0"/>
          <c:extLst>
            <c:ext xmlns:c16="http://schemas.microsoft.com/office/drawing/2014/chart" uri="{C3380CC4-5D6E-409C-BE32-E72D297353CC}">
              <c16:uniqueId val="{00000000-6E27-423B-B587-45302D28E47A}"/>
            </c:ext>
          </c:extLst>
        </c:ser>
        <c:ser>
          <c:idx val="1"/>
          <c:order val="1"/>
          <c:tx>
            <c:strRef>
              <c:f>Sheet1!$C$1</c:f>
              <c:strCache>
                <c:ptCount val="1"/>
                <c:pt idx="0">
                  <c:v>New Diagnoses</c:v>
                </c:pt>
              </c:strCache>
            </c:strRef>
          </c:tx>
          <c:spPr>
            <a:ln w="76200" cap="rnd">
              <a:solidFill>
                <a:schemeClr val="accent1"/>
              </a:solidFill>
              <a:round/>
            </a:ln>
            <a:effectLst/>
          </c:spPr>
          <c:marker>
            <c:symbol val="none"/>
          </c:marker>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Sheet1!$C$2:$C$39</c:f>
              <c:numCache>
                <c:formatCode>General</c:formatCode>
                <c:ptCount val="38"/>
                <c:pt idx="0">
                  <c:v>0</c:v>
                </c:pt>
                <c:pt idx="1">
                  <c:v>3</c:v>
                </c:pt>
                <c:pt idx="2">
                  <c:v>2</c:v>
                </c:pt>
                <c:pt idx="3">
                  <c:v>19</c:v>
                </c:pt>
                <c:pt idx="4">
                  <c:v>39</c:v>
                </c:pt>
                <c:pt idx="5">
                  <c:v>241</c:v>
                </c:pt>
                <c:pt idx="6">
                  <c:v>285</c:v>
                </c:pt>
                <c:pt idx="7">
                  <c:v>430</c:v>
                </c:pt>
                <c:pt idx="8">
                  <c:v>549</c:v>
                </c:pt>
                <c:pt idx="9">
                  <c:v>799</c:v>
                </c:pt>
                <c:pt idx="10">
                  <c:v>909</c:v>
                </c:pt>
                <c:pt idx="11">
                  <c:v>945</c:v>
                </c:pt>
                <c:pt idx="12">
                  <c:v>1075</c:v>
                </c:pt>
                <c:pt idx="13">
                  <c:v>931</c:v>
                </c:pt>
                <c:pt idx="14">
                  <c:v>911</c:v>
                </c:pt>
                <c:pt idx="15">
                  <c:v>852</c:v>
                </c:pt>
                <c:pt idx="16">
                  <c:v>777</c:v>
                </c:pt>
                <c:pt idx="17">
                  <c:v>746</c:v>
                </c:pt>
                <c:pt idx="18">
                  <c:v>649</c:v>
                </c:pt>
                <c:pt idx="19">
                  <c:v>501</c:v>
                </c:pt>
                <c:pt idx="20">
                  <c:v>637</c:v>
                </c:pt>
                <c:pt idx="21">
                  <c:v>602</c:v>
                </c:pt>
                <c:pt idx="22">
                  <c:v>517</c:v>
                </c:pt>
                <c:pt idx="23">
                  <c:v>588</c:v>
                </c:pt>
                <c:pt idx="24">
                  <c:v>592</c:v>
                </c:pt>
                <c:pt idx="25">
                  <c:v>612</c:v>
                </c:pt>
                <c:pt idx="26">
                  <c:v>543</c:v>
                </c:pt>
                <c:pt idx="27">
                  <c:v>544</c:v>
                </c:pt>
                <c:pt idx="28">
                  <c:v>538</c:v>
                </c:pt>
                <c:pt idx="29">
                  <c:v>554</c:v>
                </c:pt>
                <c:pt idx="30">
                  <c:v>538</c:v>
                </c:pt>
                <c:pt idx="31">
                  <c:v>524</c:v>
                </c:pt>
                <c:pt idx="32">
                  <c:v>553</c:v>
                </c:pt>
                <c:pt idx="33">
                  <c:v>498</c:v>
                </c:pt>
                <c:pt idx="34">
                  <c:v>523</c:v>
                </c:pt>
                <c:pt idx="35">
                  <c:v>483</c:v>
                </c:pt>
                <c:pt idx="36">
                  <c:v>499</c:v>
                </c:pt>
                <c:pt idx="37">
                  <c:v>512</c:v>
                </c:pt>
              </c:numCache>
            </c:numRef>
          </c:val>
          <c:smooth val="0"/>
          <c:extLst>
            <c:ext xmlns:c16="http://schemas.microsoft.com/office/drawing/2014/chart" uri="{C3380CC4-5D6E-409C-BE32-E72D297353CC}">
              <c16:uniqueId val="{00000001-6E27-423B-B587-45302D28E47A}"/>
            </c:ext>
          </c:extLst>
        </c:ser>
        <c:ser>
          <c:idx val="2"/>
          <c:order val="2"/>
          <c:tx>
            <c:strRef>
              <c:f>Sheet1!$D$1</c:f>
              <c:strCache>
                <c:ptCount val="1"/>
                <c:pt idx="0">
                  <c:v>Deaths</c:v>
                </c:pt>
              </c:strCache>
            </c:strRef>
          </c:tx>
          <c:spPr>
            <a:ln w="76200" cap="rnd">
              <a:solidFill>
                <a:schemeClr val="tx1">
                  <a:lumMod val="65000"/>
                  <a:lumOff val="35000"/>
                </a:schemeClr>
              </a:solidFill>
              <a:round/>
            </a:ln>
            <a:effectLst/>
          </c:spPr>
          <c:marker>
            <c:symbol val="none"/>
          </c:marker>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Sheet1!$D$2:$D$39</c:f>
              <c:numCache>
                <c:formatCode>#,##0</c:formatCode>
                <c:ptCount val="38"/>
                <c:pt idx="0" formatCode="General">
                  <c:v>0</c:v>
                </c:pt>
                <c:pt idx="1">
                  <c:v>2</c:v>
                </c:pt>
                <c:pt idx="2">
                  <c:v>0</c:v>
                </c:pt>
                <c:pt idx="3">
                  <c:v>5</c:v>
                </c:pt>
                <c:pt idx="4">
                  <c:v>19</c:v>
                </c:pt>
                <c:pt idx="5">
                  <c:v>45</c:v>
                </c:pt>
                <c:pt idx="6">
                  <c:v>84</c:v>
                </c:pt>
                <c:pt idx="7">
                  <c:v>145</c:v>
                </c:pt>
                <c:pt idx="8">
                  <c:v>199</c:v>
                </c:pt>
                <c:pt idx="9">
                  <c:v>292</c:v>
                </c:pt>
                <c:pt idx="10">
                  <c:v>340</c:v>
                </c:pt>
                <c:pt idx="11">
                  <c:v>387</c:v>
                </c:pt>
                <c:pt idx="12">
                  <c:v>479</c:v>
                </c:pt>
                <c:pt idx="13">
                  <c:v>632</c:v>
                </c:pt>
                <c:pt idx="14">
                  <c:v>679</c:v>
                </c:pt>
                <c:pt idx="15">
                  <c:v>732</c:v>
                </c:pt>
                <c:pt idx="16">
                  <c:v>478</c:v>
                </c:pt>
                <c:pt idx="17">
                  <c:v>353</c:v>
                </c:pt>
                <c:pt idx="18">
                  <c:v>317</c:v>
                </c:pt>
                <c:pt idx="19">
                  <c:v>313</c:v>
                </c:pt>
                <c:pt idx="20">
                  <c:v>311</c:v>
                </c:pt>
                <c:pt idx="21">
                  <c:v>312</c:v>
                </c:pt>
                <c:pt idx="22">
                  <c:v>300</c:v>
                </c:pt>
                <c:pt idx="23">
                  <c:v>297</c:v>
                </c:pt>
                <c:pt idx="24">
                  <c:v>278</c:v>
                </c:pt>
                <c:pt idx="25">
                  <c:v>290</c:v>
                </c:pt>
                <c:pt idx="26">
                  <c:v>257</c:v>
                </c:pt>
                <c:pt idx="27">
                  <c:v>244</c:v>
                </c:pt>
                <c:pt idx="28">
                  <c:v>276</c:v>
                </c:pt>
                <c:pt idx="29">
                  <c:v>216</c:v>
                </c:pt>
                <c:pt idx="30">
                  <c:v>203</c:v>
                </c:pt>
                <c:pt idx="31">
                  <c:v>223</c:v>
                </c:pt>
                <c:pt idx="32">
                  <c:v>238</c:v>
                </c:pt>
                <c:pt idx="33">
                  <c:v>194</c:v>
                </c:pt>
                <c:pt idx="34">
                  <c:v>181</c:v>
                </c:pt>
                <c:pt idx="35">
                  <c:v>210</c:v>
                </c:pt>
                <c:pt idx="36">
                  <c:v>165</c:v>
                </c:pt>
              </c:numCache>
            </c:numRef>
          </c:val>
          <c:smooth val="0"/>
          <c:extLst>
            <c:ext xmlns:c16="http://schemas.microsoft.com/office/drawing/2014/chart" uri="{C3380CC4-5D6E-409C-BE32-E72D297353CC}">
              <c16:uniqueId val="{00000002-6E27-423B-B587-45302D28E47A}"/>
            </c:ext>
          </c:extLst>
        </c:ser>
        <c:dLbls>
          <c:showLegendKey val="0"/>
          <c:showVal val="0"/>
          <c:showCatName val="0"/>
          <c:showSerName val="0"/>
          <c:showPercent val="0"/>
          <c:showBubbleSize val="0"/>
        </c:dLbls>
        <c:smooth val="0"/>
        <c:axId val="-2028925616"/>
        <c:axId val="-2028922352"/>
      </c:lineChart>
      <c:catAx>
        <c:axId val="-202892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2352"/>
        <c:crosses val="autoZero"/>
        <c:auto val="1"/>
        <c:lblAlgn val="ctr"/>
        <c:lblOffset val="100"/>
        <c:tickLblSkip val="10"/>
        <c:noMultiLvlLbl val="0"/>
      </c:catAx>
      <c:valAx>
        <c:axId val="-202892235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5616"/>
        <c:crosses val="autoZero"/>
        <c:crossBetween val="between"/>
        <c:majorUnit val="4000"/>
      </c:val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605D-40FD-829D-E1F3FBCF4B6B}"/>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605D-40FD-829D-E1F3FBCF4B6B}"/>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605D-40FD-829D-E1F3FBCF4B6B}"/>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605D-40FD-829D-E1F3FBCF4B6B}"/>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605D-40FD-829D-E1F3FBCF4B6B}"/>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605D-40FD-829D-E1F3FBCF4B6B}"/>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605D-40FD-829D-E1F3FBCF4B6B}"/>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605D-40FD-829D-E1F3FBCF4B6B}"/>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605D-40FD-829D-E1F3FBCF4B6B}"/>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605D-40FD-829D-E1F3FBCF4B6B}"/>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605D-40FD-829D-E1F3FBCF4B6B}"/>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605D-40FD-829D-E1F3FBCF4B6B}"/>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605D-40FD-829D-E1F3FBCF4B6B}"/>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605D-40FD-829D-E1F3FBCF4B6B}"/>
            </c:ext>
          </c:extLst>
        </c:ser>
        <c:dLbls>
          <c:showLegendKey val="0"/>
          <c:showVal val="0"/>
          <c:showCatName val="0"/>
          <c:showSerName val="0"/>
          <c:showPercent val="0"/>
          <c:showBubbleSize val="0"/>
        </c:dLbls>
        <c:gapWidth val="500"/>
        <c:overlap val="100"/>
        <c:axId val="-2079032976"/>
        <c:axId val="-2079036240"/>
      </c:barChart>
      <c:catAx>
        <c:axId val="-2079032976"/>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6240"/>
        <c:crosses val="autoZero"/>
        <c:auto val="1"/>
        <c:lblAlgn val="ctr"/>
        <c:lblOffset val="100"/>
        <c:noMultiLvlLbl val="0"/>
      </c:catAx>
      <c:valAx>
        <c:axId val="-2079036240"/>
        <c:scaling>
          <c:orientation val="minMax"/>
          <c:max val="3"/>
        </c:scaling>
        <c:delete val="1"/>
        <c:axPos val="l"/>
        <c:numFmt formatCode="General" sourceLinked="1"/>
        <c:majorTickMark val="none"/>
        <c:minorTickMark val="none"/>
        <c:tickLblPos val="nextTo"/>
        <c:crossAx val="-207903297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9723335918569"/>
          <c:y val="3.6060349275712347E-2"/>
          <c:w val="0.88409948339095346"/>
          <c:h val="0.72529644170629526"/>
        </c:manualLayout>
      </c:layout>
      <c:barChart>
        <c:barDir val="col"/>
        <c:grouping val="clustered"/>
        <c:varyColors val="0"/>
        <c:ser>
          <c:idx val="0"/>
          <c:order val="0"/>
          <c:tx>
            <c:strRef>
              <c:f>Sheet1!$B$1</c:f>
              <c:strCache>
                <c:ptCount val="1"/>
                <c:pt idx="0">
                  <c:v>Prevalence</c:v>
                </c:pt>
              </c:strCache>
            </c:strRef>
          </c:tx>
          <c:spPr>
            <a:solidFill>
              <a:schemeClr val="accent3">
                <a:lumMod val="75000"/>
              </a:schemeClr>
            </a:solidFill>
            <a:ln>
              <a:solidFill>
                <a:schemeClr val="accent3">
                  <a:lumMod val="50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Sheet1!$B$2:$B$8</c:f>
              <c:numCache>
                <c:formatCode>0%</c:formatCode>
                <c:ptCount val="7"/>
                <c:pt idx="0" formatCode="0.00%">
                  <c:v>5.0000000000000001E-3</c:v>
                </c:pt>
                <c:pt idx="1">
                  <c:v>0.01</c:v>
                </c:pt>
                <c:pt idx="2">
                  <c:v>0.17</c:v>
                </c:pt>
                <c:pt idx="3">
                  <c:v>0.19</c:v>
                </c:pt>
                <c:pt idx="4">
                  <c:v>0.22</c:v>
                </c:pt>
                <c:pt idx="5">
                  <c:v>0.27</c:v>
                </c:pt>
                <c:pt idx="6">
                  <c:v>0.13</c:v>
                </c:pt>
              </c:numCache>
            </c:numRef>
          </c:val>
          <c:extLst>
            <c:ext xmlns:c16="http://schemas.microsoft.com/office/drawing/2014/chart" uri="{C3380CC4-5D6E-409C-BE32-E72D297353CC}">
              <c16:uniqueId val="{00000000-E350-47C1-8520-6E4E497361BB}"/>
            </c:ext>
          </c:extLst>
        </c:ser>
        <c:ser>
          <c:idx val="1"/>
          <c:order val="1"/>
          <c:tx>
            <c:strRef>
              <c:f>Sheet1!$C$1</c:f>
              <c:strCache>
                <c:ptCount val="1"/>
                <c:pt idx="0">
                  <c:v>New Diagnoses</c:v>
                </c:pt>
              </c:strCache>
            </c:strRef>
          </c:tx>
          <c:spPr>
            <a:noFill/>
            <a:ln>
              <a:solidFill>
                <a:srgbClr val="FFFFFF"/>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Sheet1!$C$2:$C$8</c:f>
              <c:numCache>
                <c:formatCode>0%</c:formatCode>
                <c:ptCount val="7"/>
                <c:pt idx="0" formatCode="0.00%">
                  <c:v>5.0000000000000001E-3</c:v>
                </c:pt>
                <c:pt idx="1">
                  <c:v>0.06</c:v>
                </c:pt>
                <c:pt idx="2">
                  <c:v>0.43</c:v>
                </c:pt>
                <c:pt idx="3">
                  <c:v>0.21</c:v>
                </c:pt>
                <c:pt idx="4">
                  <c:v>0.16</c:v>
                </c:pt>
                <c:pt idx="5">
                  <c:v>0.11</c:v>
                </c:pt>
                <c:pt idx="6">
                  <c:v>0.04</c:v>
                </c:pt>
              </c:numCache>
            </c:numRef>
          </c:val>
          <c:extLst>
            <c:ext xmlns:c16="http://schemas.microsoft.com/office/drawing/2014/chart" uri="{C3380CC4-5D6E-409C-BE32-E72D297353CC}">
              <c16:uniqueId val="{00000001-E350-47C1-8520-6E4E497361BB}"/>
            </c:ext>
          </c:extLst>
        </c:ser>
        <c:dLbls>
          <c:showLegendKey val="0"/>
          <c:showVal val="0"/>
          <c:showCatName val="0"/>
          <c:showSerName val="0"/>
          <c:showPercent val="0"/>
          <c:showBubbleSize val="0"/>
        </c:dLbls>
        <c:gapWidth val="150"/>
        <c:overlap val="-10"/>
        <c:axId val="-2079035696"/>
        <c:axId val="-2079031888"/>
      </c:barChart>
      <c:catAx>
        <c:axId val="-20790356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dirty="0" smtClean="0"/>
                  <a:t>Age</a:t>
                </a:r>
                <a:endParaRPr lang="en-US" dirty="0"/>
              </a:p>
            </c:rich>
          </c:tx>
          <c:layout>
            <c:manualLayout>
              <c:xMode val="edge"/>
              <c:yMode val="edge"/>
              <c:x val="0.50922666386234283"/>
              <c:y val="0.898316492854294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1888"/>
        <c:crosses val="autoZero"/>
        <c:auto val="1"/>
        <c:lblAlgn val="ctr"/>
        <c:lblOffset val="100"/>
        <c:noMultiLvlLbl val="0"/>
      </c:catAx>
      <c:valAx>
        <c:axId val="-2079031888"/>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5696"/>
        <c:crosses val="autoZero"/>
        <c:crossBetween val="between"/>
        <c:majorUnit val="0.1"/>
      </c:valAx>
      <c:spPr>
        <a:noFill/>
        <a:ln w="25400">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BFCA-4D90-8F9E-AC2FB194F197}"/>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BFCA-4D90-8F9E-AC2FB194F197}"/>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BFCA-4D90-8F9E-AC2FB194F197}"/>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BFCA-4D90-8F9E-AC2FB194F197}"/>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BFCA-4D90-8F9E-AC2FB194F197}"/>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BFCA-4D90-8F9E-AC2FB194F197}"/>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BFCA-4D90-8F9E-AC2FB194F197}"/>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BFCA-4D90-8F9E-AC2FB194F197}"/>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BFCA-4D90-8F9E-AC2FB194F197}"/>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BFCA-4D90-8F9E-AC2FB194F197}"/>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BFCA-4D90-8F9E-AC2FB194F197}"/>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BFCA-4D90-8F9E-AC2FB194F197}"/>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BFCA-4D90-8F9E-AC2FB194F197}"/>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BFCA-4D90-8F9E-AC2FB194F197}"/>
            </c:ext>
          </c:extLst>
        </c:ser>
        <c:dLbls>
          <c:showLegendKey val="0"/>
          <c:showVal val="0"/>
          <c:showCatName val="0"/>
          <c:showSerName val="0"/>
          <c:showPercent val="0"/>
          <c:showBubbleSize val="0"/>
        </c:dLbls>
        <c:gapWidth val="500"/>
        <c:overlap val="100"/>
        <c:axId val="-2079032432"/>
        <c:axId val="-2079029168"/>
      </c:barChart>
      <c:catAx>
        <c:axId val="-2079032432"/>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9168"/>
        <c:crosses val="autoZero"/>
        <c:auto val="1"/>
        <c:lblAlgn val="ctr"/>
        <c:lblOffset val="100"/>
        <c:noMultiLvlLbl val="0"/>
      </c:catAx>
      <c:valAx>
        <c:axId val="-2079029168"/>
        <c:scaling>
          <c:orientation val="minMax"/>
          <c:max val="3"/>
        </c:scaling>
        <c:delete val="1"/>
        <c:axPos val="l"/>
        <c:numFmt formatCode="General" sourceLinked="1"/>
        <c:majorTickMark val="none"/>
        <c:minorTickMark val="none"/>
        <c:tickLblPos val="nextTo"/>
        <c:crossAx val="-2079032432"/>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9723335918569"/>
          <c:y val="3.6060349275712347E-2"/>
          <c:w val="0.88409948339095346"/>
          <c:h val="0.72529644170629526"/>
        </c:manualLayout>
      </c:layout>
      <c:barChart>
        <c:barDir val="col"/>
        <c:grouping val="clustered"/>
        <c:varyColors val="0"/>
        <c:ser>
          <c:idx val="0"/>
          <c:order val="0"/>
          <c:tx>
            <c:strRef>
              <c:f>Sheet1!$B$1</c:f>
              <c:strCache>
                <c:ptCount val="1"/>
                <c:pt idx="0">
                  <c:v>Prevalence</c:v>
                </c:pt>
              </c:strCache>
            </c:strRef>
          </c:tx>
          <c:spPr>
            <a:noFill/>
            <a:ln>
              <a:no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Sheet1!$B$2:$B$8</c:f>
              <c:numCache>
                <c:formatCode>0%</c:formatCode>
                <c:ptCount val="7"/>
                <c:pt idx="0" formatCode="0.00%">
                  <c:v>5.0000000000000001E-3</c:v>
                </c:pt>
                <c:pt idx="1">
                  <c:v>0.01</c:v>
                </c:pt>
                <c:pt idx="2">
                  <c:v>0.17</c:v>
                </c:pt>
                <c:pt idx="3">
                  <c:v>0.19</c:v>
                </c:pt>
                <c:pt idx="4">
                  <c:v>0.22</c:v>
                </c:pt>
                <c:pt idx="5">
                  <c:v>0.27</c:v>
                </c:pt>
                <c:pt idx="6">
                  <c:v>0.13</c:v>
                </c:pt>
              </c:numCache>
            </c:numRef>
          </c:val>
          <c:extLst>
            <c:ext xmlns:c16="http://schemas.microsoft.com/office/drawing/2014/chart" uri="{C3380CC4-5D6E-409C-BE32-E72D297353CC}">
              <c16:uniqueId val="{00000000-B30D-4145-921D-A4FC24053A9A}"/>
            </c:ext>
          </c:extLst>
        </c:ser>
        <c:ser>
          <c:idx val="1"/>
          <c:order val="1"/>
          <c:tx>
            <c:strRef>
              <c:f>Sheet1!$C$1</c:f>
              <c:strCache>
                <c:ptCount val="1"/>
                <c:pt idx="0">
                  <c:v>New Diagnoses</c:v>
                </c:pt>
              </c:strCache>
            </c:strRef>
          </c:tx>
          <c:spPr>
            <a:solidFill>
              <a:schemeClr val="accent1"/>
            </a:solidFill>
            <a:ln>
              <a:solidFill>
                <a:schemeClr val="accent1">
                  <a:lumMod val="75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Sheet1!$C$2:$C$8</c:f>
              <c:numCache>
                <c:formatCode>0%</c:formatCode>
                <c:ptCount val="7"/>
                <c:pt idx="0" formatCode="0.00%">
                  <c:v>5.0000000000000001E-3</c:v>
                </c:pt>
                <c:pt idx="1">
                  <c:v>0.06</c:v>
                </c:pt>
                <c:pt idx="2">
                  <c:v>0.43</c:v>
                </c:pt>
                <c:pt idx="3">
                  <c:v>0.21</c:v>
                </c:pt>
                <c:pt idx="4">
                  <c:v>0.16</c:v>
                </c:pt>
                <c:pt idx="5">
                  <c:v>0.11</c:v>
                </c:pt>
                <c:pt idx="6">
                  <c:v>0.04</c:v>
                </c:pt>
              </c:numCache>
            </c:numRef>
          </c:val>
          <c:extLst>
            <c:ext xmlns:c16="http://schemas.microsoft.com/office/drawing/2014/chart" uri="{C3380CC4-5D6E-409C-BE32-E72D297353CC}">
              <c16:uniqueId val="{00000001-B30D-4145-921D-A4FC24053A9A}"/>
            </c:ext>
          </c:extLst>
        </c:ser>
        <c:dLbls>
          <c:showLegendKey val="0"/>
          <c:showVal val="0"/>
          <c:showCatName val="0"/>
          <c:showSerName val="0"/>
          <c:showPercent val="0"/>
          <c:showBubbleSize val="0"/>
        </c:dLbls>
        <c:gapWidth val="150"/>
        <c:overlap val="-10"/>
        <c:axId val="-2079031344"/>
        <c:axId val="-2079030800"/>
      </c:barChart>
      <c:catAx>
        <c:axId val="-207903134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dirty="0" smtClean="0"/>
                  <a:t>Age</a:t>
                </a:r>
                <a:endParaRPr lang="en-US" dirty="0"/>
              </a:p>
            </c:rich>
          </c:tx>
          <c:layout>
            <c:manualLayout>
              <c:xMode val="edge"/>
              <c:yMode val="edge"/>
              <c:x val="0.50922666386234283"/>
              <c:y val="0.898316492854294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0800"/>
        <c:crosses val="autoZero"/>
        <c:auto val="1"/>
        <c:lblAlgn val="ctr"/>
        <c:lblOffset val="100"/>
        <c:noMultiLvlLbl val="0"/>
      </c:catAx>
      <c:valAx>
        <c:axId val="-2079030800"/>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1344"/>
        <c:crosses val="autoZero"/>
        <c:crossBetween val="between"/>
        <c:majorUnit val="0.1"/>
      </c:valAx>
      <c:spPr>
        <a:noFill/>
        <a:ln w="25400">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3F2F-4BCA-8D56-F01F4219E48E}"/>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3F2F-4BCA-8D56-F01F4219E48E}"/>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3F2F-4BCA-8D56-F01F4219E48E}"/>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3F2F-4BCA-8D56-F01F4219E48E}"/>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3F2F-4BCA-8D56-F01F4219E48E}"/>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3F2F-4BCA-8D56-F01F4219E48E}"/>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3F2F-4BCA-8D56-F01F4219E48E}"/>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3F2F-4BCA-8D56-F01F4219E48E}"/>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3F2F-4BCA-8D56-F01F4219E48E}"/>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3F2F-4BCA-8D56-F01F4219E48E}"/>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3F2F-4BCA-8D56-F01F4219E48E}"/>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3F2F-4BCA-8D56-F01F4219E48E}"/>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3F2F-4BCA-8D56-F01F4219E48E}"/>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3F2F-4BCA-8D56-F01F4219E48E}"/>
            </c:ext>
          </c:extLst>
        </c:ser>
        <c:dLbls>
          <c:showLegendKey val="0"/>
          <c:showVal val="0"/>
          <c:showCatName val="0"/>
          <c:showSerName val="0"/>
          <c:showPercent val="0"/>
          <c:showBubbleSize val="0"/>
        </c:dLbls>
        <c:gapWidth val="500"/>
        <c:overlap val="100"/>
        <c:axId val="-126113936"/>
        <c:axId val="-2031562576"/>
      </c:barChart>
      <c:catAx>
        <c:axId val="-126113936"/>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62576"/>
        <c:crosses val="autoZero"/>
        <c:auto val="1"/>
        <c:lblAlgn val="ctr"/>
        <c:lblOffset val="100"/>
        <c:noMultiLvlLbl val="0"/>
      </c:catAx>
      <c:valAx>
        <c:axId val="-2031562576"/>
        <c:scaling>
          <c:orientation val="minMax"/>
          <c:max val="3"/>
        </c:scaling>
        <c:delete val="1"/>
        <c:axPos val="l"/>
        <c:numFmt formatCode="General" sourceLinked="1"/>
        <c:majorTickMark val="none"/>
        <c:minorTickMark val="none"/>
        <c:tickLblPos val="nextTo"/>
        <c:crossAx val="-12611393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Prevalence</c:v>
                </c:pt>
              </c:strCache>
            </c:strRef>
          </c:tx>
          <c:spPr>
            <a:solidFill>
              <a:schemeClr val="accent3">
                <a:lumMod val="75000"/>
              </a:schemeClr>
            </a:solidFill>
            <a:ln>
              <a:solidFill>
                <a:schemeClr val="accent3">
                  <a:lumMod val="50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Sheet1!$B$2:$B$8</c:f>
              <c:numCache>
                <c:formatCode>0%</c:formatCode>
                <c:ptCount val="7"/>
                <c:pt idx="0" formatCode="0.00%">
                  <c:v>5.0000000000000001E-3</c:v>
                </c:pt>
                <c:pt idx="1">
                  <c:v>0.01</c:v>
                </c:pt>
                <c:pt idx="2">
                  <c:v>0.17</c:v>
                </c:pt>
                <c:pt idx="3">
                  <c:v>0.19</c:v>
                </c:pt>
                <c:pt idx="4">
                  <c:v>0.22</c:v>
                </c:pt>
                <c:pt idx="5">
                  <c:v>0.27</c:v>
                </c:pt>
                <c:pt idx="6">
                  <c:v>0.13</c:v>
                </c:pt>
              </c:numCache>
            </c:numRef>
          </c:val>
          <c:extLst>
            <c:ext xmlns:c16="http://schemas.microsoft.com/office/drawing/2014/chart" uri="{C3380CC4-5D6E-409C-BE32-E72D297353CC}">
              <c16:uniqueId val="{00000000-30AF-4C71-BEBC-CDB9797DACC8}"/>
            </c:ext>
          </c:extLst>
        </c:ser>
        <c:ser>
          <c:idx val="1"/>
          <c:order val="1"/>
          <c:tx>
            <c:strRef>
              <c:f>Sheet1!$C$1</c:f>
              <c:strCache>
                <c:ptCount val="1"/>
                <c:pt idx="0">
                  <c:v>New Diagnoses</c:v>
                </c:pt>
              </c:strCache>
            </c:strRef>
          </c:tx>
          <c:spPr>
            <a:solidFill>
              <a:schemeClr val="accent1"/>
            </a:solidFill>
            <a:ln>
              <a:solidFill>
                <a:schemeClr val="accent1">
                  <a:lumMod val="75000"/>
                </a:schemeClr>
              </a:solidFill>
            </a:ln>
            <a:effectLst/>
          </c:spPr>
          <c:invertIfNegative val="0"/>
          <c:cat>
            <c:strRef>
              <c:f>Sheet1!$A$2:$A$8</c:f>
              <c:strCache>
                <c:ptCount val="7"/>
                <c:pt idx="0">
                  <c:v>0-12</c:v>
                </c:pt>
                <c:pt idx="1">
                  <c:v>13-19</c:v>
                </c:pt>
                <c:pt idx="2">
                  <c:v>20-29</c:v>
                </c:pt>
                <c:pt idx="3">
                  <c:v>30-39</c:v>
                </c:pt>
                <c:pt idx="4">
                  <c:v>40-49</c:v>
                </c:pt>
                <c:pt idx="5">
                  <c:v>50-59</c:v>
                </c:pt>
                <c:pt idx="6">
                  <c:v>60+</c:v>
                </c:pt>
              </c:strCache>
            </c:strRef>
          </c:cat>
          <c:val>
            <c:numRef>
              <c:f>Sheet1!$C$2:$C$8</c:f>
              <c:numCache>
                <c:formatCode>0%</c:formatCode>
                <c:ptCount val="7"/>
                <c:pt idx="0" formatCode="0.00%">
                  <c:v>5.0000000000000001E-3</c:v>
                </c:pt>
                <c:pt idx="1">
                  <c:v>0.06</c:v>
                </c:pt>
                <c:pt idx="2">
                  <c:v>0.43</c:v>
                </c:pt>
                <c:pt idx="3">
                  <c:v>0.21</c:v>
                </c:pt>
                <c:pt idx="4">
                  <c:v>0.16</c:v>
                </c:pt>
                <c:pt idx="5">
                  <c:v>0.11</c:v>
                </c:pt>
                <c:pt idx="6">
                  <c:v>0.04</c:v>
                </c:pt>
              </c:numCache>
            </c:numRef>
          </c:val>
          <c:extLst>
            <c:ext xmlns:c16="http://schemas.microsoft.com/office/drawing/2014/chart" uri="{C3380CC4-5D6E-409C-BE32-E72D297353CC}">
              <c16:uniqueId val="{00000001-30AF-4C71-BEBC-CDB9797DACC8}"/>
            </c:ext>
          </c:extLst>
        </c:ser>
        <c:dLbls>
          <c:showLegendKey val="0"/>
          <c:showVal val="0"/>
          <c:showCatName val="0"/>
          <c:showSerName val="0"/>
          <c:showPercent val="0"/>
          <c:showBubbleSize val="0"/>
        </c:dLbls>
        <c:gapWidth val="150"/>
        <c:overlap val="-10"/>
        <c:axId val="-2031552784"/>
        <c:axId val="-2031550064"/>
      </c:barChart>
      <c:catAx>
        <c:axId val="-20315527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dirty="0" smtClean="0"/>
                  <a:t>Age</a:t>
                </a:r>
                <a:endParaRPr lang="en-US" dirty="0"/>
              </a:p>
            </c:rich>
          </c:tx>
          <c:layout>
            <c:manualLayout>
              <c:xMode val="edge"/>
              <c:yMode val="edge"/>
              <c:x val="0.50922666386234283"/>
              <c:y val="0.898316492854294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0064"/>
        <c:crosses val="autoZero"/>
        <c:auto val="1"/>
        <c:lblAlgn val="ctr"/>
        <c:lblOffset val="100"/>
        <c:noMultiLvlLbl val="0"/>
      </c:catAx>
      <c:valAx>
        <c:axId val="-2031550064"/>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2784"/>
        <c:crosses val="autoZero"/>
        <c:crossBetween val="between"/>
        <c:majorUnit val="0.1"/>
      </c:valAx>
      <c:spPr>
        <a:noFill/>
        <a:ln>
          <a:noFill/>
        </a:ln>
        <a:effectLst/>
      </c:spPr>
    </c:plotArea>
    <c:legend>
      <c:legendPos val="b"/>
      <c:layout>
        <c:manualLayout>
          <c:xMode val="edge"/>
          <c:yMode val="edge"/>
          <c:x val="0.53775452525863321"/>
          <c:y val="5.5076055707584018E-2"/>
          <c:w val="0.44137736121882926"/>
          <c:h val="6.320017494079112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A46A-4143-89BF-DBD7D4DACE8D}"/>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A46A-4143-89BF-DBD7D4DACE8D}"/>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A46A-4143-89BF-DBD7D4DACE8D}"/>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A46A-4143-89BF-DBD7D4DACE8D}"/>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{AA07128E-DCE8-40D5-9CE5-D8CE25F74AB5}</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A46A-4143-89BF-DBD7D4DACE8D}"/>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{F1666A87-6168-4AEF-8D95-6677AD4CE9A3}</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A46A-4143-89BF-DBD7D4DACE8D}"/>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{3A17D00B-B06C-4850-8DE3-CA2F736BB53C}</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A46A-4143-89BF-DBD7D4DACE8D}"/>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{8AB66B44-C540-40DD-90FA-FD8D30BC54D5}</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A46A-4143-89BF-DBD7D4DACE8D}"/>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{44F2D883-6340-4C50-B9E0-761CD660ABCF}</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A46A-4143-89BF-DBD7D4DACE8D}"/>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{33FEB010-9810-452D-9DFB-D93369A189C1}</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A46A-4143-89BF-DBD7D4DACE8D}"/>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A46A-4143-89BF-DBD7D4DACE8D}"/>
            </c:ext>
          </c:extLst>
        </c:ser>
        <c:dLbls>
          <c:showLegendKey val="0"/>
          <c:showVal val="0"/>
          <c:showCatName val="0"/>
          <c:showSerName val="0"/>
          <c:showPercent val="0"/>
          <c:showBubbleSize val="0"/>
        </c:dLbls>
        <c:gapWidth val="75"/>
        <c:overlap val="100"/>
        <c:axId val="-2031549520"/>
        <c:axId val="-2031560944"/>
      </c:barChart>
      <c:catAx>
        <c:axId val="-2031549520"/>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60944"/>
        <c:crosses val="autoZero"/>
        <c:auto val="1"/>
        <c:lblAlgn val="ctr"/>
        <c:lblOffset val="100"/>
        <c:noMultiLvlLbl val="0"/>
      </c:catAx>
      <c:valAx>
        <c:axId val="-2031560944"/>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49520"/>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424582212033622"/>
          <c:w val="0.99996616034956687"/>
          <c:h val="0.74664689856805877"/>
        </c:manualLayout>
      </c:layout>
      <c:barChart>
        <c:barDir val="col"/>
        <c:grouping val="clustered"/>
        <c:varyColors val="0"/>
        <c:ser>
          <c:idx val="0"/>
          <c:order val="0"/>
          <c:tx>
            <c:strRef>
              <c:f>Sheet1!$B$1</c:f>
              <c:strCache>
                <c:ptCount val="1"/>
                <c:pt idx="0">
                  <c:v>DEMA excluding Detroit (n=5,033)</c:v>
                </c:pt>
              </c:strCache>
            </c:strRef>
          </c:tx>
          <c:spPr>
            <a:solidFill>
              <a:schemeClr val="accent3">
                <a:lumMod val="75000"/>
              </a:schemeClr>
            </a:solidFill>
            <a:ln>
              <a:solidFill>
                <a:schemeClr val="accent3">
                  <a:lumMod val="75000"/>
                </a:schemeClr>
              </a:solidFill>
            </a:ln>
            <a:effectLst/>
          </c:spPr>
          <c:invertIfNegative val="0"/>
          <c:dLbls>
            <c:dLbl>
              <c:idx val="0"/>
              <c:layout>
                <c:manualLayout>
                  <c:x val="-2.7816411682892906E-3"/>
                  <c:y val="4.2194092827004216E-3"/>
                </c:manualLayout>
              </c:layout>
              <c:tx>
                <c:rich>
                  <a:bodyPr/>
                  <a:lstStyle/>
                  <a:p>
                    <a:r>
                      <a:rPr lang="en-US" dirty="0" smtClean="0"/>
                      <a:t>100%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E12-4E52-8B3F-27230993FEE0}"/>
                </c:ext>
              </c:extLst>
            </c:dLbl>
            <c:dLbl>
              <c:idx val="1"/>
              <c:layout>
                <c:manualLayout>
                  <c:x val="-1.3908205841446453E-3"/>
                  <c:y val="8.438818565400805E-3"/>
                </c:manualLayout>
              </c:layout>
              <c:tx>
                <c:rich>
                  <a:bodyPr/>
                  <a:lstStyle/>
                  <a:p>
                    <a:endParaRPr lang="en-US" dirty="0" smtClean="0"/>
                  </a:p>
                  <a:p>
                    <a:fld id="{213ED818-4338-4D77-8F34-CADFA65011A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5E12-4E52-8B3F-27230993FEE0}"/>
                </c:ext>
              </c:extLst>
            </c:dLbl>
            <c:dLbl>
              <c:idx val="2"/>
              <c:layout/>
              <c:tx>
                <c:rich>
                  <a:bodyPr/>
                  <a:lstStyle/>
                  <a:p>
                    <a:endParaRPr lang="en-US" dirty="0" smtClean="0"/>
                  </a:p>
                  <a:p>
                    <a:fld id="{0082488D-CA97-4206-A19D-EEB4D38D7F1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5E12-4E52-8B3F-27230993FEE0}"/>
                </c:ext>
              </c:extLst>
            </c:dLbl>
            <c:dLbl>
              <c:idx val="3"/>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defRPr>
                    </a:pPr>
                    <a:endParaRPr lang="en-US" dirty="0" smtClean="0"/>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fld id="{4DEB1F10-CB93-4AAF-98DD-02DDA26D244D}" type="VALUE">
                      <a:rPr lang="en-US" smtClean="0"/>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5E12-4E52-8B3F-27230993FEE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0.81079442086112796</c:v>
                </c:pt>
                <c:pt idx="2">
                  <c:v>0.69021629270264806</c:v>
                </c:pt>
                <c:pt idx="3">
                  <c:v>0.42834040832827974</c:v>
                </c:pt>
              </c:numCache>
            </c:numRef>
          </c:val>
          <c:extLst>
            <c:ext xmlns:c16="http://schemas.microsoft.com/office/drawing/2014/chart" uri="{C3380CC4-5D6E-409C-BE32-E72D297353CC}">
              <c16:uniqueId val="{00000004-5E12-4E52-8B3F-27230993FEE0}"/>
            </c:ext>
          </c:extLst>
        </c:ser>
        <c:dLbls>
          <c:showLegendKey val="0"/>
          <c:showVal val="0"/>
          <c:showCatName val="0"/>
          <c:showSerName val="0"/>
          <c:showPercent val="0"/>
          <c:showBubbleSize val="0"/>
        </c:dLbls>
        <c:gapWidth val="150"/>
        <c:axId val="-2031560400"/>
        <c:axId val="-2031556592"/>
      </c:barChart>
      <c:catAx>
        <c:axId val="-203156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6592"/>
        <c:crosses val="autoZero"/>
        <c:auto val="1"/>
        <c:lblAlgn val="ctr"/>
        <c:lblOffset val="100"/>
        <c:noMultiLvlLbl val="0"/>
      </c:catAx>
      <c:valAx>
        <c:axId val="-2031556592"/>
        <c:scaling>
          <c:orientation val="minMax"/>
          <c:max val="1"/>
        </c:scaling>
        <c:delete val="1"/>
        <c:axPos val="l"/>
        <c:numFmt formatCode="0%" sourceLinked="1"/>
        <c:majorTickMark val="none"/>
        <c:minorTickMark val="none"/>
        <c:tickLblPos val="nextTo"/>
        <c:crossAx val="-203156040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725D-4200-8691-A30B63D3F7C5}"/>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725D-4200-8691-A30B63D3F7C5}"/>
              </c:ext>
            </c:extLst>
          </c:dPt>
          <c:cat>
            <c:strRef>
              <c:f>Sheet1!$A$2:$A$3</c:f>
              <c:strCache>
                <c:ptCount val="2"/>
                <c:pt idx="0">
                  <c:v>Latino</c:v>
                </c:pt>
                <c:pt idx="1">
                  <c:v>non hispanic</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725D-4200-8691-A30B63D3F7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B8D4-4517-8A36-99633EF5487F}"/>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B8D4-4517-8A36-99633EF5487F}"/>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B8D4-4517-8A36-99633EF548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4030251644255"/>
          <c:y val="4.3534313921419723E-2"/>
          <c:w val="0.70046161800726503"/>
          <c:h val="0.84426176106159323"/>
        </c:manualLayout>
      </c:layout>
      <c:lineChart>
        <c:grouping val="standard"/>
        <c:varyColors val="0"/>
        <c:ser>
          <c:idx val="6"/>
          <c:order val="6"/>
          <c:tx>
            <c:strRef>
              <c:f>Sheet1!$H$1</c:f>
              <c:strCache>
                <c:ptCount val="1"/>
                <c:pt idx="0">
                  <c:v>Detoit</c:v>
                </c:pt>
              </c:strCache>
            </c:strRef>
          </c:tx>
          <c:spPr>
            <a:ln w="76200" cap="rnd">
              <a:solidFill>
                <a:schemeClr val="accent1"/>
              </a:solidFill>
              <a:round/>
            </a:ln>
            <a:effectLst/>
          </c:spPr>
          <c:marker>
            <c:symbol val="none"/>
          </c:marker>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Sheet1!$H$2:$H$11</c:f>
              <c:numCache>
                <c:formatCode>General</c:formatCode>
                <c:ptCount val="10"/>
                <c:pt idx="0">
                  <c:v>41.5</c:v>
                </c:pt>
                <c:pt idx="1">
                  <c:v>40.799999999999997</c:v>
                </c:pt>
                <c:pt idx="2">
                  <c:v>39.1</c:v>
                </c:pt>
                <c:pt idx="3">
                  <c:v>40</c:v>
                </c:pt>
                <c:pt idx="4">
                  <c:v>39.299999999999997</c:v>
                </c:pt>
                <c:pt idx="5">
                  <c:v>36.6</c:v>
                </c:pt>
                <c:pt idx="6">
                  <c:v>37.1</c:v>
                </c:pt>
                <c:pt idx="7">
                  <c:v>35.1</c:v>
                </c:pt>
                <c:pt idx="8">
                  <c:v>37.6</c:v>
                </c:pt>
                <c:pt idx="9">
                  <c:v>34.200000000000003</c:v>
                </c:pt>
              </c:numCache>
            </c:numRef>
          </c:val>
          <c:smooth val="0"/>
          <c:extLst>
            <c:ext xmlns:c16="http://schemas.microsoft.com/office/drawing/2014/chart" uri="{C3380CC4-5D6E-409C-BE32-E72D297353CC}">
              <c16:uniqueId val="{00000000-C353-4204-999C-83F5A3D93BDA}"/>
            </c:ext>
          </c:extLst>
        </c:ser>
        <c:ser>
          <c:idx val="7"/>
          <c:order val="7"/>
          <c:tx>
            <c:strRef>
              <c:f>Sheet1!$I$1</c:f>
              <c:strCache>
                <c:ptCount val="1"/>
                <c:pt idx="0">
                  <c:v>LMSC avg</c:v>
                </c:pt>
              </c:strCache>
            </c:strRef>
          </c:tx>
          <c:spPr>
            <a:ln w="38100" cap="rnd">
              <a:solidFill>
                <a:schemeClr val="accent1">
                  <a:lumMod val="75000"/>
                </a:schemeClr>
              </a:solidFill>
              <a:round/>
            </a:ln>
            <a:effectLst/>
          </c:spPr>
          <c:marker>
            <c:symbol val="none"/>
          </c:marker>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Sheet1!$I$2:$I$11</c:f>
              <c:numCache>
                <c:formatCode>0.0</c:formatCode>
                <c:ptCount val="10"/>
                <c:pt idx="0">
                  <c:v>2.8000000000000003</c:v>
                </c:pt>
                <c:pt idx="1">
                  <c:v>1.6333333333333335</c:v>
                </c:pt>
                <c:pt idx="2">
                  <c:v>4.4333333333333336</c:v>
                </c:pt>
                <c:pt idx="3">
                  <c:v>2.9</c:v>
                </c:pt>
                <c:pt idx="4">
                  <c:v>2.5333333333333332</c:v>
                </c:pt>
                <c:pt idx="5">
                  <c:v>2.0666666666666669</c:v>
                </c:pt>
                <c:pt idx="6">
                  <c:v>1.1000000000000001</c:v>
                </c:pt>
                <c:pt idx="7">
                  <c:v>2.7333333333333329</c:v>
                </c:pt>
                <c:pt idx="8">
                  <c:v>3.6666666666666665</c:v>
                </c:pt>
                <c:pt idx="9">
                  <c:v>2.8666666666666667</c:v>
                </c:pt>
              </c:numCache>
            </c:numRef>
          </c:val>
          <c:smooth val="0"/>
          <c:extLst>
            <c:ext xmlns:c16="http://schemas.microsoft.com/office/drawing/2014/chart" uri="{C3380CC4-5D6E-409C-BE32-E72D297353CC}">
              <c16:uniqueId val="{00000001-C353-4204-999C-83F5A3D93BDA}"/>
            </c:ext>
          </c:extLst>
        </c:ser>
        <c:ser>
          <c:idx val="8"/>
          <c:order val="8"/>
          <c:tx>
            <c:strRef>
              <c:f>Sheet1!$J$1</c:f>
              <c:strCache>
                <c:ptCount val="1"/>
                <c:pt idx="0">
                  <c:v>Average Mac, oak, wayne</c:v>
                </c:pt>
              </c:strCache>
            </c:strRef>
          </c:tx>
          <c:spPr>
            <a:ln w="38100" cap="rnd">
              <a:solidFill>
                <a:schemeClr val="accent1">
                  <a:lumMod val="75000"/>
                </a:schemeClr>
              </a:solidFill>
              <a:round/>
            </a:ln>
            <a:effectLst/>
          </c:spPr>
          <c:marker>
            <c:symbol val="none"/>
          </c:marker>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Sheet1!$J$2:$J$11</c:f>
              <c:numCache>
                <c:formatCode>0.0</c:formatCode>
                <c:ptCount val="10"/>
                <c:pt idx="0">
                  <c:v>6.614416608413948</c:v>
                </c:pt>
                <c:pt idx="1">
                  <c:v>7.7262860925244858</c:v>
                </c:pt>
                <c:pt idx="2">
                  <c:v>7.4739496587932672</c:v>
                </c:pt>
                <c:pt idx="3">
                  <c:v>7.1230356086366529</c:v>
                </c:pt>
                <c:pt idx="4">
                  <c:v>8.3174408294113622</c:v>
                </c:pt>
                <c:pt idx="5">
                  <c:v>7.3200260056089919</c:v>
                </c:pt>
                <c:pt idx="6">
                  <c:v>8.1382893735034596</c:v>
                </c:pt>
                <c:pt idx="7">
                  <c:v>7.3423186031005585</c:v>
                </c:pt>
                <c:pt idx="8">
                  <c:v>7.1232448878537467</c:v>
                </c:pt>
                <c:pt idx="9">
                  <c:v>8.4307093920906642</c:v>
                </c:pt>
              </c:numCache>
            </c:numRef>
          </c:val>
          <c:smooth val="0"/>
          <c:extLst>
            <c:ext xmlns:c16="http://schemas.microsoft.com/office/drawing/2014/chart" uri="{C3380CC4-5D6E-409C-BE32-E72D297353CC}">
              <c16:uniqueId val="{00000002-C353-4204-999C-83F5A3D93BDA}"/>
            </c:ext>
          </c:extLst>
        </c:ser>
        <c:dLbls>
          <c:showLegendKey val="0"/>
          <c:showVal val="0"/>
          <c:showCatName val="0"/>
          <c:showSerName val="0"/>
          <c:showPercent val="0"/>
          <c:showBubbleSize val="0"/>
        </c:dLbls>
        <c:smooth val="0"/>
        <c:axId val="-2028916912"/>
        <c:axId val="-2028927248"/>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Lapeer</c:v>
                      </c:pt>
                    </c:strCache>
                  </c:strRef>
                </c:tx>
                <c:spPr>
                  <a:ln w="76200" cap="rnd">
                    <a:solidFill>
                      <a:schemeClr val="accent3"/>
                    </a:solidFill>
                    <a:round/>
                  </a:ln>
                  <a:effectLst/>
                </c:spPr>
                <c:marker>
                  <c:symbol val="none"/>
                </c:marker>
                <c:cat>
                  <c:numRef>
                    <c:extLst>
                      <c:ex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Sheet1!$B$2:$B$11</c15:sqref>
                        </c15:formulaRef>
                      </c:ext>
                    </c:extLst>
                    <c:numCache>
                      <c:formatCode>General</c:formatCode>
                      <c:ptCount val="10"/>
                      <c:pt idx="0">
                        <c:v>2.2000000000000002</c:v>
                      </c:pt>
                      <c:pt idx="1">
                        <c:v>1.1000000000000001</c:v>
                      </c:pt>
                      <c:pt idx="2">
                        <c:v>4.5</c:v>
                      </c:pt>
                      <c:pt idx="3">
                        <c:v>2.2999999999999998</c:v>
                      </c:pt>
                      <c:pt idx="4">
                        <c:v>1.1000000000000001</c:v>
                      </c:pt>
                      <c:pt idx="5">
                        <c:v>1.1000000000000001</c:v>
                      </c:pt>
                      <c:pt idx="6">
                        <c:v>0</c:v>
                      </c:pt>
                      <c:pt idx="7">
                        <c:v>1.1000000000000001</c:v>
                      </c:pt>
                      <c:pt idx="8">
                        <c:v>3.4</c:v>
                      </c:pt>
                      <c:pt idx="9">
                        <c:v>3.4</c:v>
                      </c:pt>
                    </c:numCache>
                  </c:numRef>
                </c:val>
                <c:smooth val="0"/>
                <c:extLst>
                  <c:ext xmlns:c16="http://schemas.microsoft.com/office/drawing/2014/chart" uri="{C3380CC4-5D6E-409C-BE32-E72D297353CC}">
                    <c16:uniqueId val="{00000003-C353-4204-999C-83F5A3D93BD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Macomb</c:v>
                      </c:pt>
                    </c:strCache>
                  </c:strRef>
                </c:tx>
                <c:spPr>
                  <a:ln w="38100" cap="rnd">
                    <a:solidFill>
                      <a:schemeClr val="accent1">
                        <a:lumMod val="7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10"/>
                      <c:pt idx="0">
                        <c:v>5.5</c:v>
                      </c:pt>
                      <c:pt idx="1">
                        <c:v>6.3</c:v>
                      </c:pt>
                      <c:pt idx="2">
                        <c:v>5.6</c:v>
                      </c:pt>
                      <c:pt idx="3">
                        <c:v>6</c:v>
                      </c:pt>
                      <c:pt idx="4">
                        <c:v>7.1</c:v>
                      </c:pt>
                      <c:pt idx="5">
                        <c:v>6.4</c:v>
                      </c:pt>
                      <c:pt idx="6">
                        <c:v>6</c:v>
                      </c:pt>
                      <c:pt idx="7">
                        <c:v>7.3</c:v>
                      </c:pt>
                      <c:pt idx="8">
                        <c:v>6.3</c:v>
                      </c:pt>
                      <c:pt idx="9">
                        <c:v>8.1</c:v>
                      </c:pt>
                    </c:numCache>
                  </c:numRef>
                </c:val>
                <c:smooth val="0"/>
                <c:extLst>
                  <c:ext xmlns:c16="http://schemas.microsoft.com/office/drawing/2014/chart" uri="{C3380CC4-5D6E-409C-BE32-E72D297353CC}">
                    <c16:uniqueId val="{00000004-C353-4204-999C-83F5A3D93BD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Monroe</c:v>
                      </c:pt>
                    </c:strCache>
                  </c:strRef>
                </c:tx>
                <c:spPr>
                  <a:ln w="76200" cap="rnd">
                    <a:solidFill>
                      <a:schemeClr val="tx1">
                        <a:lumMod val="65000"/>
                        <a:lumOff val="3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10"/>
                      <c:pt idx="0">
                        <c:v>2.6</c:v>
                      </c:pt>
                      <c:pt idx="1">
                        <c:v>2</c:v>
                      </c:pt>
                      <c:pt idx="2">
                        <c:v>3.3</c:v>
                      </c:pt>
                      <c:pt idx="3">
                        <c:v>3.3</c:v>
                      </c:pt>
                      <c:pt idx="4">
                        <c:v>4</c:v>
                      </c:pt>
                      <c:pt idx="5">
                        <c:v>2</c:v>
                      </c:pt>
                      <c:pt idx="6">
                        <c:v>2.7</c:v>
                      </c:pt>
                      <c:pt idx="7">
                        <c:v>4</c:v>
                      </c:pt>
                      <c:pt idx="8">
                        <c:v>2</c:v>
                      </c:pt>
                      <c:pt idx="9">
                        <c:v>2.7</c:v>
                      </c:pt>
                    </c:numCache>
                  </c:numRef>
                </c:val>
                <c:smooth val="0"/>
                <c:extLst>
                  <c:ext xmlns:c16="http://schemas.microsoft.com/office/drawing/2014/chart" uri="{C3380CC4-5D6E-409C-BE32-E72D297353CC}">
                    <c16:uniqueId val="{00000005-C353-4204-999C-83F5A3D93BD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Oakland</c:v>
                      </c:pt>
                    </c:strCache>
                  </c:strRef>
                </c:tx>
                <c:spPr>
                  <a:ln w="38100" cap="rnd">
                    <a:solidFill>
                      <a:schemeClr val="accent1">
                        <a:lumMod val="7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Sheet1!$E$2:$E$11</c15:sqref>
                        </c15:formulaRef>
                      </c:ext>
                    </c:extLst>
                    <c:numCache>
                      <c:formatCode>General</c:formatCode>
                      <c:ptCount val="10"/>
                      <c:pt idx="0">
                        <c:v>8.3000000000000007</c:v>
                      </c:pt>
                      <c:pt idx="1">
                        <c:v>10.1</c:v>
                      </c:pt>
                      <c:pt idx="2">
                        <c:v>8.6</c:v>
                      </c:pt>
                      <c:pt idx="3">
                        <c:v>8.9</c:v>
                      </c:pt>
                      <c:pt idx="4">
                        <c:v>8.9</c:v>
                      </c:pt>
                      <c:pt idx="5">
                        <c:v>8.1999999999999993</c:v>
                      </c:pt>
                      <c:pt idx="6">
                        <c:v>8.3000000000000007</c:v>
                      </c:pt>
                      <c:pt idx="7">
                        <c:v>6.7</c:v>
                      </c:pt>
                      <c:pt idx="8">
                        <c:v>7.3</c:v>
                      </c:pt>
                      <c:pt idx="9">
                        <c:v>8.4</c:v>
                      </c:pt>
                    </c:numCache>
                  </c:numRef>
                </c:val>
                <c:smooth val="0"/>
                <c:extLst>
                  <c:ext xmlns:c16="http://schemas.microsoft.com/office/drawing/2014/chart" uri="{C3380CC4-5D6E-409C-BE32-E72D297353CC}">
                    <c16:uniqueId val="{00000006-C353-4204-999C-83F5A3D93BD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St. Clair</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Sheet1!$F$2:$F$11</c15:sqref>
                        </c15:formulaRef>
                      </c:ext>
                    </c:extLst>
                    <c:numCache>
                      <c:formatCode>General</c:formatCode>
                      <c:ptCount val="10"/>
                      <c:pt idx="0">
                        <c:v>3.6</c:v>
                      </c:pt>
                      <c:pt idx="1">
                        <c:v>1.8</c:v>
                      </c:pt>
                      <c:pt idx="2">
                        <c:v>5.5</c:v>
                      </c:pt>
                      <c:pt idx="3">
                        <c:v>3.1</c:v>
                      </c:pt>
                      <c:pt idx="4">
                        <c:v>2.5</c:v>
                      </c:pt>
                      <c:pt idx="5">
                        <c:v>3.1</c:v>
                      </c:pt>
                      <c:pt idx="6">
                        <c:v>0.6</c:v>
                      </c:pt>
                      <c:pt idx="7">
                        <c:v>3.1</c:v>
                      </c:pt>
                      <c:pt idx="8">
                        <c:v>5.6</c:v>
                      </c:pt>
                      <c:pt idx="9">
                        <c:v>2.5</c:v>
                      </c:pt>
                    </c:numCache>
                  </c:numRef>
                </c:val>
                <c:smooth val="0"/>
                <c:extLst>
                  <c:ext xmlns:c16="http://schemas.microsoft.com/office/drawing/2014/chart" uri="{C3380CC4-5D6E-409C-BE32-E72D297353CC}">
                    <c16:uniqueId val="{00000007-C353-4204-999C-83F5A3D93BD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Wayne</c:v>
                      </c:pt>
                    </c:strCache>
                  </c:strRef>
                </c:tx>
                <c:spPr>
                  <a:ln w="38100" cap="rnd">
                    <a:solidFill>
                      <a:schemeClr val="accent1">
                        <a:lumMod val="75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Sheet1!$G$2:$G$11</c15:sqref>
                        </c15:formulaRef>
                      </c:ext>
                    </c:extLst>
                    <c:numCache>
                      <c:formatCode>0.0</c:formatCode>
                      <c:ptCount val="10"/>
                      <c:pt idx="0">
                        <c:v>6.0432498252418432</c:v>
                      </c:pt>
                      <c:pt idx="1">
                        <c:v>6.778858277573458</c:v>
                      </c:pt>
                      <c:pt idx="2">
                        <c:v>8.2218489763798033</c:v>
                      </c:pt>
                      <c:pt idx="3">
                        <c:v>6.4691068259099582</c:v>
                      </c:pt>
                      <c:pt idx="4">
                        <c:v>8.9523224882340902</c:v>
                      </c:pt>
                      <c:pt idx="5">
                        <c:v>7.3600780168269786</c:v>
                      </c:pt>
                      <c:pt idx="6">
                        <c:v>10.114868120510378</c:v>
                      </c:pt>
                      <c:pt idx="7">
                        <c:v>8.0269558093016737</c:v>
                      </c:pt>
                      <c:pt idx="8">
                        <c:v>7.7697346635612394</c:v>
                      </c:pt>
                      <c:pt idx="9">
                        <c:v>8.7921281762719907</c:v>
                      </c:pt>
                    </c:numCache>
                  </c:numRef>
                </c:val>
                <c:smooth val="0"/>
                <c:extLst>
                  <c:ext xmlns:c16="http://schemas.microsoft.com/office/drawing/2014/chart" uri="{C3380CC4-5D6E-409C-BE32-E72D297353CC}">
                    <c16:uniqueId val="{00000008-C353-4204-999C-83F5A3D93BDA}"/>
                  </c:ext>
                </c:extLst>
              </c15:ser>
            </c15:filteredLineSeries>
          </c:ext>
        </c:extLst>
      </c:lineChart>
      <c:catAx>
        <c:axId val="-202891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7248"/>
        <c:crosses val="autoZero"/>
        <c:auto val="1"/>
        <c:lblAlgn val="ctr"/>
        <c:lblOffset val="100"/>
        <c:tickLblSkip val="2"/>
        <c:noMultiLvlLbl val="0"/>
      </c:catAx>
      <c:valAx>
        <c:axId val="-2028927248"/>
        <c:scaling>
          <c:orientation val="minMax"/>
          <c:max val="4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16912"/>
        <c:crosses val="autoZero"/>
        <c:crossBetween val="between"/>
        <c:majorUnit val="15"/>
      </c:val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944E-4A78-9373-53ECE749881D}"/>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944E-4A78-9373-53ECE749881D}"/>
              </c:ext>
            </c:extLst>
          </c:dPt>
          <c:cat>
            <c:strRef>
              <c:f>Sheet1!$A$2:$A$3</c:f>
              <c:strCache>
                <c:ptCount val="2"/>
                <c:pt idx="0">
                  <c:v>Latino</c:v>
                </c:pt>
                <c:pt idx="1">
                  <c:v>non hispanic</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944E-4A78-9373-53ECE74988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B89E-4363-A10D-13E1ECB66B28}"/>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B89E-4363-A10D-13E1ECB66B28}"/>
              </c:ext>
            </c:extLst>
          </c:dPt>
          <c:cat>
            <c:strRef>
              <c:f>Sheet1!$A$2:$A$3</c:f>
              <c:strCache>
                <c:ptCount val="2"/>
                <c:pt idx="0">
                  <c:v>Latino</c:v>
                </c:pt>
                <c:pt idx="1">
                  <c:v>non hispanic</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B89E-4363-A10D-13E1ECB66B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0C5A-4C1F-9943-E1CFF56E15EC}"/>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0C5A-4C1F-9943-E1CFF56E15EC}"/>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0C5A-4C1F-9943-E1CFF56E15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AADA-434D-8556-DFFD7AF77034}"/>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AADA-434D-8556-DFFD7AF77034}"/>
              </c:ext>
            </c:extLst>
          </c:dPt>
          <c:cat>
            <c:strRef>
              <c:f>Sheet1!$A$2:$A$3</c:f>
              <c:strCache>
                <c:ptCount val="2"/>
                <c:pt idx="0">
                  <c:v>Latino</c:v>
                </c:pt>
                <c:pt idx="1">
                  <c:v>non hispanic</c:v>
                </c:pt>
              </c:strCache>
            </c:strRef>
          </c:cat>
          <c:val>
            <c:numRef>
              <c:f>Sheet1!$B$2:$B$3</c:f>
              <c:numCache>
                <c:formatCode>0%</c:formatCode>
                <c:ptCount val="2"/>
                <c:pt idx="0">
                  <c:v>0.06</c:v>
                </c:pt>
                <c:pt idx="1">
                  <c:v>0.94</c:v>
                </c:pt>
              </c:numCache>
            </c:numRef>
          </c:val>
          <c:extLst>
            <c:ext xmlns:c16="http://schemas.microsoft.com/office/drawing/2014/chart" uri="{C3380CC4-5D6E-409C-BE32-E72D297353CC}">
              <c16:uniqueId val="{00000004-AADA-434D-8556-DFFD7AF770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8C54-4452-885D-BBF9CA0EFDE3}"/>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8C54-4452-885D-BBF9CA0EFDE3}"/>
              </c:ext>
            </c:extLst>
          </c:dPt>
          <c:cat>
            <c:strRef>
              <c:f>Sheet1!$A$2:$A$3</c:f>
              <c:strCache>
                <c:ptCount val="2"/>
                <c:pt idx="0">
                  <c:v>Latino</c:v>
                </c:pt>
                <c:pt idx="1">
                  <c:v>non hispanic</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8C54-4452-885D-BBF9CA0EFD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72E4-473B-A52C-429183A3A592}"/>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72E4-473B-A52C-429183A3A592}"/>
              </c:ext>
            </c:extLst>
          </c:dPt>
          <c:cat>
            <c:strRef>
              <c:f>Sheet1!$A$2:$A$3</c:f>
              <c:strCache>
                <c:ptCount val="2"/>
                <c:pt idx="0">
                  <c:v>Latino</c:v>
                </c:pt>
                <c:pt idx="1">
                  <c:v>non hispanic</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72E4-473B-A52C-429183A3A5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3">
                  <a:lumMod val="50000"/>
                </a:schemeClr>
              </a:solidFill>
              <a:ln w="19050">
                <a:solidFill>
                  <a:schemeClr val="bg1">
                    <a:lumMod val="50000"/>
                  </a:schemeClr>
                </a:solidFill>
              </a:ln>
              <a:effectLst/>
            </c:spPr>
            <c:extLst>
              <c:ext xmlns:c16="http://schemas.microsoft.com/office/drawing/2014/chart" uri="{C3380CC4-5D6E-409C-BE32-E72D297353CC}">
                <c16:uniqueId val="{00000001-0B99-40AD-B247-4D532E1517E5}"/>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0B99-40AD-B247-4D532E1517E5}"/>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0B99-40AD-B247-4D532E1517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EF10-45C7-B083-8C9B78839007}"/>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EF10-45C7-B083-8C9B78839007}"/>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EF10-45C7-B083-8C9B788390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343E-4B4A-A05D-A4566B2E467E}"/>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343E-4B4A-A05D-A4566B2E467E}"/>
              </c:ext>
            </c:extLst>
          </c:dPt>
          <c:cat>
            <c:strRef>
              <c:f>Sheet1!$A$2:$A$3</c:f>
              <c:strCache>
                <c:ptCount val="2"/>
                <c:pt idx="0">
                  <c:v>Latino</c:v>
                </c:pt>
                <c:pt idx="1">
                  <c:v>non hispanic</c:v>
                </c:pt>
              </c:strCache>
            </c:strRef>
          </c:cat>
          <c:val>
            <c:numRef>
              <c:f>Sheet1!$B$2:$B$3</c:f>
              <c:numCache>
                <c:formatCode>0%</c:formatCode>
                <c:ptCount val="2"/>
                <c:pt idx="0">
                  <c:v>0.06</c:v>
                </c:pt>
                <c:pt idx="1">
                  <c:v>0.94</c:v>
                </c:pt>
              </c:numCache>
            </c:numRef>
          </c:val>
          <c:extLst>
            <c:ext xmlns:c16="http://schemas.microsoft.com/office/drawing/2014/chart" uri="{C3380CC4-5D6E-409C-BE32-E72D297353CC}">
              <c16:uniqueId val="{00000004-343E-4B4A-A05D-A4566B2E46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solidFill>
              <a:schemeClr val="bg1">
                <a:lumMod val="95000"/>
              </a:schemeClr>
            </a:solidFill>
            <a:ln>
              <a:solidFill>
                <a:schemeClr val="bg1">
                  <a:lumMod val="50000"/>
                </a:schemeClr>
              </a:solidFill>
            </a:ln>
          </c:spPr>
          <c:dPt>
            <c:idx val="0"/>
            <c:bubble3D val="0"/>
            <c:spPr>
              <a:solidFill>
                <a:schemeClr val="accent1"/>
              </a:solidFill>
              <a:ln w="19050">
                <a:solidFill>
                  <a:schemeClr val="bg1">
                    <a:lumMod val="50000"/>
                  </a:schemeClr>
                </a:solidFill>
              </a:ln>
              <a:effectLst/>
            </c:spPr>
            <c:extLst>
              <c:ext xmlns:c16="http://schemas.microsoft.com/office/drawing/2014/chart" uri="{C3380CC4-5D6E-409C-BE32-E72D297353CC}">
                <c16:uniqueId val="{00000001-E78F-437A-8DCB-FB2FBE35A1F1}"/>
              </c:ext>
            </c:extLst>
          </c:dPt>
          <c:dPt>
            <c:idx val="1"/>
            <c:bubble3D val="0"/>
            <c:spPr>
              <a:solidFill>
                <a:schemeClr val="bg1">
                  <a:lumMod val="95000"/>
                </a:schemeClr>
              </a:solidFill>
              <a:ln w="19050">
                <a:solidFill>
                  <a:schemeClr val="bg1">
                    <a:lumMod val="50000"/>
                  </a:schemeClr>
                </a:solidFill>
              </a:ln>
              <a:effectLst/>
            </c:spPr>
            <c:extLst>
              <c:ext xmlns:c16="http://schemas.microsoft.com/office/drawing/2014/chart" uri="{C3380CC4-5D6E-409C-BE32-E72D297353CC}">
                <c16:uniqueId val="{00000003-E78F-437A-8DCB-FB2FBE35A1F1}"/>
              </c:ext>
            </c:extLst>
          </c:dPt>
          <c:cat>
            <c:strRef>
              <c:f>Sheet1!$A$2:$A$3</c:f>
              <c:strCache>
                <c:ptCount val="2"/>
                <c:pt idx="0">
                  <c:v>Latino</c:v>
                </c:pt>
                <c:pt idx="1">
                  <c:v>non hispanic</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E78F-437A-8DCB-FB2FBE35A1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05233576552885"/>
          <c:y val="5.0925925925925923E-2"/>
          <c:w val="0.80668535822924115"/>
          <c:h val="0.8416746864975212"/>
        </c:manualLayout>
      </c:layout>
      <c:lineChart>
        <c:grouping val="standard"/>
        <c:varyColors val="0"/>
        <c:ser>
          <c:idx val="0"/>
          <c:order val="0"/>
          <c:tx>
            <c:v>ybmsm</c:v>
          </c:tx>
          <c:spPr>
            <a:ln w="28575" cap="rnd">
              <a:solidFill>
                <a:schemeClr val="accent1"/>
              </a:solidFill>
              <a:round/>
            </a:ln>
            <a:effectLst/>
          </c:spPr>
          <c:marker>
            <c:symbol val="none"/>
          </c:marker>
          <c:dLbls>
            <c:dLbl>
              <c:idx val="9"/>
              <c:layout>
                <c:manualLayout>
                  <c:x val="-5.3426238776328794E-2"/>
                  <c:y val="7.4074074074073987E-2"/>
                </c:manualLayout>
              </c:layout>
              <c:tx>
                <c:rich>
                  <a:bodyPr/>
                  <a:lstStyle/>
                  <a:p>
                    <a:fld id="{095200D1-AC3A-4474-AF5E-E4E12569446A}" type="CATEGORYNAME">
                      <a:rPr lang="en-US"/>
                      <a:pPr/>
                      <a:t>[CATEGORY NAME]</a:t>
                    </a:fld>
                    <a:r>
                      <a:rPr lang="en-US" baseline="0"/>
                      <a:t>:</a:t>
                    </a:r>
                  </a:p>
                  <a:p>
                    <a:fld id="{C4A7BFF8-60D3-4F63-84B0-C2D5343B5372}"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E235-483B-8FF9-22B438A5F51C}"/>
                </c:ext>
              </c:extLst>
            </c:dLbl>
            <c:dLbl>
              <c:idx val="27"/>
              <c:layout>
                <c:manualLayout>
                  <c:x val="0"/>
                  <c:y val="6.9444444444444448E-2"/>
                </c:manualLayout>
              </c:layout>
              <c:tx>
                <c:rich>
                  <a:bodyPr/>
                  <a:lstStyle/>
                  <a:p>
                    <a:fld id="{43C1223A-0ACA-4452-B8DE-E97CF10A4252}" type="CATEGORYNAME">
                      <a:rPr lang="en-US"/>
                      <a:pPr/>
                      <a:t>[CATEGORY NAME]</a:t>
                    </a:fld>
                    <a:r>
                      <a:rPr lang="en-US" baseline="0"/>
                      <a:t>:</a:t>
                    </a:r>
                  </a:p>
                  <a:p>
                    <a:fld id="{617F4657-9142-41F0-9E65-68D7585BD46B}"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235-483B-8FF9-22B438A5F51C}"/>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'[HIV in the DMA, an overview - July 2018.xlsx]Data new dx'!$A$63:$A$90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'[HIV in the DMA, an overview - July 2018.xlsx]Data new dx'!$C$63:$C$90</c:f>
              <c:numCache>
                <c:formatCode>General</c:formatCode>
                <c:ptCount val="28"/>
                <c:pt idx="0">
                  <c:v>87</c:v>
                </c:pt>
                <c:pt idx="1">
                  <c:v>98</c:v>
                </c:pt>
                <c:pt idx="2">
                  <c:v>119</c:v>
                </c:pt>
                <c:pt idx="3">
                  <c:v>101</c:v>
                </c:pt>
                <c:pt idx="4">
                  <c:v>91</c:v>
                </c:pt>
                <c:pt idx="5">
                  <c:v>93</c:v>
                </c:pt>
                <c:pt idx="6">
                  <c:v>81</c:v>
                </c:pt>
                <c:pt idx="7">
                  <c:v>60</c:v>
                </c:pt>
                <c:pt idx="8">
                  <c:v>62</c:v>
                </c:pt>
                <c:pt idx="9">
                  <c:v>46</c:v>
                </c:pt>
                <c:pt idx="10">
                  <c:v>58</c:v>
                </c:pt>
                <c:pt idx="11">
                  <c:v>51</c:v>
                </c:pt>
                <c:pt idx="12">
                  <c:v>57</c:v>
                </c:pt>
                <c:pt idx="13">
                  <c:v>80</c:v>
                </c:pt>
                <c:pt idx="14">
                  <c:v>92</c:v>
                </c:pt>
                <c:pt idx="15">
                  <c:v>86</c:v>
                </c:pt>
                <c:pt idx="16">
                  <c:v>107</c:v>
                </c:pt>
                <c:pt idx="17">
                  <c:v>104</c:v>
                </c:pt>
                <c:pt idx="18">
                  <c:v>139</c:v>
                </c:pt>
                <c:pt idx="19">
                  <c:v>147</c:v>
                </c:pt>
                <c:pt idx="20">
                  <c:v>124</c:v>
                </c:pt>
                <c:pt idx="21">
                  <c:v>157</c:v>
                </c:pt>
                <c:pt idx="22">
                  <c:v>148</c:v>
                </c:pt>
                <c:pt idx="23">
                  <c:v>149</c:v>
                </c:pt>
                <c:pt idx="24">
                  <c:v>160</c:v>
                </c:pt>
                <c:pt idx="25">
                  <c:v>146</c:v>
                </c:pt>
                <c:pt idx="26">
                  <c:v>162</c:v>
                </c:pt>
                <c:pt idx="27">
                  <c:v>139</c:v>
                </c:pt>
              </c:numCache>
            </c:numRef>
          </c:val>
          <c:smooth val="0"/>
          <c:extLst>
            <c:ext xmlns:c16="http://schemas.microsoft.com/office/drawing/2014/chart" uri="{C3380CC4-5D6E-409C-BE32-E72D297353CC}">
              <c16:uniqueId val="{00000002-E235-483B-8FF9-22B438A5F51C}"/>
            </c:ext>
          </c:extLst>
        </c:ser>
        <c:dLbls>
          <c:showLegendKey val="0"/>
          <c:showVal val="0"/>
          <c:showCatName val="0"/>
          <c:showSerName val="0"/>
          <c:showPercent val="0"/>
          <c:showBubbleSize val="0"/>
        </c:dLbls>
        <c:smooth val="0"/>
        <c:axId val="-2028922896"/>
        <c:axId val="-2028926704"/>
      </c:lineChart>
      <c:catAx>
        <c:axId val="-202892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6704"/>
        <c:crosses val="autoZero"/>
        <c:auto val="1"/>
        <c:lblAlgn val="ctr"/>
        <c:lblOffset val="100"/>
        <c:tickLblSkip val="5"/>
        <c:noMultiLvlLbl val="0"/>
      </c:catAx>
      <c:valAx>
        <c:axId val="-20289267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228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8259-4BE8-89A2-0AE0F79FE934}"/>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8259-4BE8-89A2-0AE0F79FE934}"/>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8259-4BE8-89A2-0AE0F79FE934}"/>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8259-4BE8-89A2-0AE0F79FE934}"/>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{4C2B1966-6087-4DB7-9569-C9C607A90AE0}</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8259-4BE8-89A2-0AE0F79FE934}"/>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{C501AACB-F697-4F07-8CB8-94B43042934E}</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8259-4BE8-89A2-0AE0F79FE934}"/>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{C4547516-FBA6-4CAD-806F-4154036547C6}</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8259-4BE8-89A2-0AE0F79FE934}"/>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{B080EEA0-0F43-4440-9BD8-4F0775B2E268}</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8259-4BE8-89A2-0AE0F79FE934}"/>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{EEA7915C-4F69-4381-9EB9-DB54DB0A0D61}</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8259-4BE8-89A2-0AE0F79FE934}"/>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{BFBF66C5-BEA9-4E7C-96A9-D9EDA218FAEC}</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8259-4BE8-89A2-0AE0F79FE934}"/>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8259-4BE8-89A2-0AE0F79FE934}"/>
            </c:ext>
          </c:extLst>
        </c:ser>
        <c:dLbls>
          <c:showLegendKey val="0"/>
          <c:showVal val="0"/>
          <c:showCatName val="0"/>
          <c:showSerName val="0"/>
          <c:showPercent val="0"/>
          <c:showBubbleSize val="0"/>
        </c:dLbls>
        <c:gapWidth val="75"/>
        <c:overlap val="100"/>
        <c:axId val="-2031550608"/>
        <c:axId val="-2031556048"/>
      </c:barChart>
      <c:catAx>
        <c:axId val="-2031550608"/>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56048"/>
        <c:crosses val="autoZero"/>
        <c:auto val="1"/>
        <c:lblAlgn val="ctr"/>
        <c:lblOffset val="100"/>
        <c:noMultiLvlLbl val="0"/>
      </c:catAx>
      <c:valAx>
        <c:axId val="-2031556048"/>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0608"/>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96C-4C73-A47A-2401236F20C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196C-4C73-A47A-2401236F20C5}"/>
            </c:ext>
          </c:extLst>
        </c:ser>
        <c:ser>
          <c:idx val="1"/>
          <c:order val="1"/>
          <c:tx>
            <c:strRef>
              <c:f>Sheet1!$C$1</c:f>
              <c:strCache>
                <c:ptCount val="1"/>
                <c:pt idx="0">
                  <c:v>YBMSM (n=879)</c:v>
                </c:pt>
              </c:strCache>
            </c:strRef>
          </c:tx>
          <c:spPr>
            <a:noFill/>
            <a:ln>
              <a:noFill/>
            </a:ln>
            <a:effectLst/>
          </c:spPr>
          <c:invertIfNegative val="0"/>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2-196C-4C73-A47A-2401236F20C5}"/>
            </c:ext>
          </c:extLst>
        </c:ser>
        <c:dLbls>
          <c:showLegendKey val="0"/>
          <c:showVal val="0"/>
          <c:showCatName val="0"/>
          <c:showSerName val="0"/>
          <c:showPercent val="0"/>
          <c:showBubbleSize val="0"/>
        </c:dLbls>
        <c:gapWidth val="150"/>
        <c:axId val="-2031558768"/>
        <c:axId val="-2031562032"/>
      </c:barChart>
      <c:catAx>
        <c:axId val="-203155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62032"/>
        <c:crosses val="autoZero"/>
        <c:auto val="1"/>
        <c:lblAlgn val="ctr"/>
        <c:lblOffset val="100"/>
        <c:noMultiLvlLbl val="0"/>
      </c:catAx>
      <c:valAx>
        <c:axId val="-2031562032"/>
        <c:scaling>
          <c:orientation val="minMax"/>
          <c:max val="1"/>
        </c:scaling>
        <c:delete val="1"/>
        <c:axPos val="l"/>
        <c:numFmt formatCode="0%" sourceLinked="1"/>
        <c:majorTickMark val="none"/>
        <c:minorTickMark val="none"/>
        <c:tickLblPos val="nextTo"/>
        <c:crossAx val="-2031558768"/>
        <c:crosses val="autoZero"/>
        <c:crossBetween val="between"/>
        <c:majorUnit val="0.2"/>
      </c:valAx>
      <c:spPr>
        <a:noFill/>
        <a:ln>
          <a:noFill/>
        </a:ln>
        <a:effectLst/>
      </c:spPr>
    </c:plotArea>
    <c:legend>
      <c:legendPos val="b"/>
      <c:legendEntry>
        <c:idx val="1"/>
        <c:delete val="1"/>
      </c:legendEntry>
      <c:layout>
        <c:manualLayout>
          <c:xMode val="edge"/>
          <c:yMode val="edge"/>
          <c:x val="0.57566063977746873"/>
          <c:y val="6.1985448021528921E-3"/>
          <c:w val="0.42433936022253133"/>
          <c:h val="0.1182740290375095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1DDE-490C-A9A1-44FA81DE3AB4}"/>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1DDE-490C-A9A1-44FA81DE3AB4}"/>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1DDE-490C-A9A1-44FA81DE3AB4}"/>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1DDE-490C-A9A1-44FA81DE3AB4}"/>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{B631DE76-8B27-466B-9CCE-3AC82C15628F}</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1DDE-490C-A9A1-44FA81DE3AB4}"/>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{CD08D8EB-B4D4-4F67-AC97-B5498C482EF2}</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1DDE-490C-A9A1-44FA81DE3AB4}"/>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{FAF41BCB-AFC7-4D00-8FDB-62FA1FDDA8AC}</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1DDE-490C-A9A1-44FA81DE3AB4}"/>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{5A6AD271-1093-4A21-B1BA-FEDFC4D7E57A}</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1DDE-490C-A9A1-44FA81DE3AB4}"/>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{45C947C3-24D6-444C-97AC-A392C222ADA0}</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1DDE-490C-A9A1-44FA81DE3AB4}"/>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{8CBF83CA-06DC-4A15-A6A9-25FA6402E442}</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1DDE-490C-A9A1-44FA81DE3AB4}"/>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1DDE-490C-A9A1-44FA81DE3AB4}"/>
            </c:ext>
          </c:extLst>
        </c:ser>
        <c:dLbls>
          <c:showLegendKey val="0"/>
          <c:showVal val="0"/>
          <c:showCatName val="0"/>
          <c:showSerName val="0"/>
          <c:showPercent val="0"/>
          <c:showBubbleSize val="0"/>
        </c:dLbls>
        <c:gapWidth val="75"/>
        <c:overlap val="100"/>
        <c:axId val="-2031559856"/>
        <c:axId val="-2031548976"/>
      </c:barChart>
      <c:catAx>
        <c:axId val="-2031559856"/>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48976"/>
        <c:crosses val="autoZero"/>
        <c:auto val="1"/>
        <c:lblAlgn val="ctr"/>
        <c:lblOffset val="100"/>
        <c:noMultiLvlLbl val="0"/>
      </c:catAx>
      <c:valAx>
        <c:axId val="-2031548976"/>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9856"/>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952-498C-8939-819E2346C16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7952-498C-8939-819E2346C16F}"/>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7952-498C-8939-819E2346C16F}"/>
              </c:ext>
            </c:extLst>
          </c:dPt>
          <c:dPt>
            <c:idx val="1"/>
            <c:invertIfNegative val="0"/>
            <c:bubble3D val="0"/>
            <c:spPr>
              <a:noFill/>
              <a:ln>
                <a:noFill/>
              </a:ln>
              <a:effectLst/>
            </c:spPr>
            <c:extLst>
              <c:ext xmlns:c16="http://schemas.microsoft.com/office/drawing/2014/chart" uri="{C3380CC4-5D6E-409C-BE32-E72D297353CC}">
                <c16:uniqueId val="{00000005-7952-498C-8939-819E2346C16F}"/>
              </c:ext>
            </c:extLst>
          </c:dPt>
          <c:dPt>
            <c:idx val="2"/>
            <c:invertIfNegative val="0"/>
            <c:bubble3D val="0"/>
            <c:spPr>
              <a:noFill/>
              <a:ln>
                <a:noFill/>
              </a:ln>
              <a:effectLst/>
            </c:spPr>
            <c:extLst>
              <c:ext xmlns:c16="http://schemas.microsoft.com/office/drawing/2014/chart" uri="{C3380CC4-5D6E-409C-BE32-E72D297353CC}">
                <c16:uniqueId val="{00000007-7952-498C-8939-819E2346C16F}"/>
              </c:ext>
            </c:extLst>
          </c:dPt>
          <c:dPt>
            <c:idx val="3"/>
            <c:invertIfNegative val="0"/>
            <c:bubble3D val="0"/>
            <c:spPr>
              <a:noFill/>
              <a:ln>
                <a:noFill/>
              </a:ln>
              <a:effectLst/>
            </c:spPr>
            <c:extLst>
              <c:ext xmlns:c16="http://schemas.microsoft.com/office/drawing/2014/chart" uri="{C3380CC4-5D6E-409C-BE32-E72D297353CC}">
                <c16:uniqueId val="{00000009-7952-498C-8939-819E2346C16F}"/>
              </c:ext>
            </c:extLst>
          </c:dPt>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A-7952-498C-8939-819E2346C16F}"/>
            </c:ext>
          </c:extLst>
        </c:ser>
        <c:dLbls>
          <c:showLegendKey val="0"/>
          <c:showVal val="0"/>
          <c:showCatName val="0"/>
          <c:showSerName val="0"/>
          <c:showPercent val="0"/>
          <c:showBubbleSize val="0"/>
        </c:dLbls>
        <c:gapWidth val="150"/>
        <c:axId val="-2031547344"/>
        <c:axId val="-2031559312"/>
      </c:barChart>
      <c:catAx>
        <c:axId val="-203154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9312"/>
        <c:crosses val="autoZero"/>
        <c:auto val="1"/>
        <c:lblAlgn val="ctr"/>
        <c:lblOffset val="100"/>
        <c:noMultiLvlLbl val="0"/>
      </c:catAx>
      <c:valAx>
        <c:axId val="-2031559312"/>
        <c:scaling>
          <c:orientation val="minMax"/>
          <c:max val="1"/>
        </c:scaling>
        <c:delete val="1"/>
        <c:axPos val="l"/>
        <c:numFmt formatCode="0%" sourceLinked="1"/>
        <c:majorTickMark val="none"/>
        <c:minorTickMark val="none"/>
        <c:tickLblPos val="nextTo"/>
        <c:crossAx val="-2031547344"/>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5A47-407B-B083-6F6FA1637E91}"/>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5A47-407B-B083-6F6FA1637E91}"/>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5A47-407B-B083-6F6FA1637E91}"/>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5A47-407B-B083-6F6FA1637E91}"/>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{A517DE7D-2DFD-4BF1-ABDD-C6B839F62950}</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5A47-407B-B083-6F6FA1637E91}"/>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{865A4542-FA34-439A-8232-35C5D9A3DF40}</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5A47-407B-B083-6F6FA1637E91}"/>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{054D76ED-E719-4F0A-9390-E2A394146B1D}</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5A47-407B-B083-6F6FA1637E91}"/>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{3B8E5785-1E3A-4416-B408-15AC354A9DC7}</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5A47-407B-B083-6F6FA1637E91}"/>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{BFD562AF-2EA7-41FC-83B2-AEFCD40C28A6}</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5A47-407B-B083-6F6FA1637E91}"/>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{B7FAD84E-1BAF-4C53-A78A-EEFDA5B47F4C}</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5A47-407B-B083-6F6FA1637E91}"/>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5A47-407B-B083-6F6FA1637E91}"/>
            </c:ext>
          </c:extLst>
        </c:ser>
        <c:dLbls>
          <c:showLegendKey val="0"/>
          <c:showVal val="0"/>
          <c:showCatName val="0"/>
          <c:showSerName val="0"/>
          <c:showPercent val="0"/>
          <c:showBubbleSize val="0"/>
        </c:dLbls>
        <c:gapWidth val="75"/>
        <c:overlap val="100"/>
        <c:axId val="-2031553872"/>
        <c:axId val="-2031548432"/>
      </c:barChart>
      <c:catAx>
        <c:axId val="-2031553872"/>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48432"/>
        <c:crosses val="autoZero"/>
        <c:auto val="1"/>
        <c:lblAlgn val="ctr"/>
        <c:lblOffset val="100"/>
        <c:noMultiLvlLbl val="0"/>
      </c:catAx>
      <c:valAx>
        <c:axId val="-2031548432"/>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3872"/>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2B1-446E-A1DC-B30EAA36552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02B1-446E-A1DC-B30EAA365525}"/>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02B1-446E-A1DC-B30EAA36552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02B1-446E-A1DC-B30EAA365525}"/>
              </c:ext>
            </c:extLst>
          </c:dPt>
          <c:dPt>
            <c:idx val="2"/>
            <c:invertIfNegative val="0"/>
            <c:bubble3D val="0"/>
            <c:spPr>
              <a:noFill/>
              <a:ln>
                <a:noFill/>
              </a:ln>
              <a:effectLst/>
            </c:spPr>
            <c:extLst>
              <c:ext xmlns:c16="http://schemas.microsoft.com/office/drawing/2014/chart" uri="{C3380CC4-5D6E-409C-BE32-E72D297353CC}">
                <c16:uniqueId val="{00000007-02B1-446E-A1DC-B30EAA365525}"/>
              </c:ext>
            </c:extLst>
          </c:dPt>
          <c:dPt>
            <c:idx val="3"/>
            <c:invertIfNegative val="0"/>
            <c:bubble3D val="0"/>
            <c:spPr>
              <a:noFill/>
              <a:ln>
                <a:noFill/>
              </a:ln>
              <a:effectLst/>
            </c:spPr>
            <c:extLst>
              <c:ext xmlns:c16="http://schemas.microsoft.com/office/drawing/2014/chart" uri="{C3380CC4-5D6E-409C-BE32-E72D297353CC}">
                <c16:uniqueId val="{00000009-02B1-446E-A1DC-B30EAA365525}"/>
              </c:ext>
            </c:extLst>
          </c:dPt>
          <c:dLbls>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2B1-446E-A1DC-B30EAA36552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A-02B1-446E-A1DC-B30EAA365525}"/>
            </c:ext>
          </c:extLst>
        </c:ser>
        <c:dLbls>
          <c:showLegendKey val="0"/>
          <c:showVal val="0"/>
          <c:showCatName val="0"/>
          <c:showSerName val="0"/>
          <c:showPercent val="0"/>
          <c:showBubbleSize val="0"/>
        </c:dLbls>
        <c:gapWidth val="150"/>
        <c:axId val="-2031547888"/>
        <c:axId val="-2031561488"/>
      </c:barChart>
      <c:catAx>
        <c:axId val="-203154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61488"/>
        <c:crosses val="autoZero"/>
        <c:auto val="1"/>
        <c:lblAlgn val="ctr"/>
        <c:lblOffset val="100"/>
        <c:noMultiLvlLbl val="0"/>
      </c:catAx>
      <c:valAx>
        <c:axId val="-2031561488"/>
        <c:scaling>
          <c:orientation val="minMax"/>
          <c:max val="1"/>
        </c:scaling>
        <c:delete val="1"/>
        <c:axPos val="l"/>
        <c:numFmt formatCode="0%" sourceLinked="1"/>
        <c:majorTickMark val="none"/>
        <c:minorTickMark val="none"/>
        <c:tickLblPos val="nextTo"/>
        <c:crossAx val="-2031547888"/>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8563-494B-ADA6-8E33008C7EE9}"/>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8563-494B-ADA6-8E33008C7EE9}"/>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8563-494B-ADA6-8E33008C7EE9}"/>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8563-494B-ADA6-8E33008C7EE9}"/>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{754DC202-AD1E-4EAF-82B8-8C207ECA4F6C}</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8563-494B-ADA6-8E33008C7EE9}"/>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{B994DA23-C432-40EA-9DF8-8CAA83E86D58}</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8563-494B-ADA6-8E33008C7EE9}"/>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{9BCFD2AC-97AC-454B-940B-80E0F3E51197}</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8563-494B-ADA6-8E33008C7EE9}"/>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{2D8E1FB8-BD34-438E-8AF3-F8C89A8634EE}</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8563-494B-ADA6-8E33008C7EE9}"/>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{629AC413-E06A-4C49-9EFC-29BAFA076F4E}</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8563-494B-ADA6-8E33008C7EE9}"/>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{414B3845-7BA1-44FE-B179-AEA484450BC4}</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8563-494B-ADA6-8E33008C7EE9}"/>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8563-494B-ADA6-8E33008C7EE9}"/>
            </c:ext>
          </c:extLst>
        </c:ser>
        <c:dLbls>
          <c:showLegendKey val="0"/>
          <c:showVal val="0"/>
          <c:showCatName val="0"/>
          <c:showSerName val="0"/>
          <c:showPercent val="0"/>
          <c:showBubbleSize val="0"/>
        </c:dLbls>
        <c:gapWidth val="75"/>
        <c:overlap val="100"/>
        <c:axId val="-2031555504"/>
        <c:axId val="-2031558224"/>
      </c:barChart>
      <c:catAx>
        <c:axId val="-2031555504"/>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58224"/>
        <c:crosses val="autoZero"/>
        <c:auto val="1"/>
        <c:lblAlgn val="ctr"/>
        <c:lblOffset val="100"/>
        <c:noMultiLvlLbl val="0"/>
      </c:catAx>
      <c:valAx>
        <c:axId val="-2031558224"/>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5504"/>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26B-44DE-A89F-F8D75C75B25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A26B-44DE-A89F-F8D75C75B25B}"/>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A26B-44DE-A89F-F8D75C75B25B}"/>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A26B-44DE-A89F-F8D75C75B25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7-A26B-44DE-A89F-F8D75C75B25B}"/>
              </c:ext>
            </c:extLst>
          </c:dPt>
          <c:dPt>
            <c:idx val="3"/>
            <c:invertIfNegative val="0"/>
            <c:bubble3D val="0"/>
            <c:spPr>
              <a:noFill/>
              <a:ln>
                <a:noFill/>
              </a:ln>
              <a:effectLst/>
            </c:spPr>
            <c:extLst>
              <c:ext xmlns:c16="http://schemas.microsoft.com/office/drawing/2014/chart" uri="{C3380CC4-5D6E-409C-BE32-E72D297353CC}">
                <c16:uniqueId val="{00000009-A26B-44DE-A89F-F8D75C75B25B}"/>
              </c:ext>
            </c:extLst>
          </c:dPt>
          <c:dLbls>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26B-44DE-A89F-F8D75C75B25B}"/>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26B-44DE-A89F-F8D75C75B25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A-A26B-44DE-A89F-F8D75C75B25B}"/>
            </c:ext>
          </c:extLst>
        </c:ser>
        <c:dLbls>
          <c:showLegendKey val="0"/>
          <c:showVal val="0"/>
          <c:showCatName val="0"/>
          <c:showSerName val="0"/>
          <c:showPercent val="0"/>
          <c:showBubbleSize val="0"/>
        </c:dLbls>
        <c:gapWidth val="150"/>
        <c:axId val="-2031557680"/>
        <c:axId val="-2031557136"/>
      </c:barChart>
      <c:catAx>
        <c:axId val="-20315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7136"/>
        <c:crosses val="autoZero"/>
        <c:auto val="1"/>
        <c:lblAlgn val="ctr"/>
        <c:lblOffset val="100"/>
        <c:noMultiLvlLbl val="0"/>
      </c:catAx>
      <c:valAx>
        <c:axId val="-2031557136"/>
        <c:scaling>
          <c:orientation val="minMax"/>
          <c:max val="1"/>
        </c:scaling>
        <c:delete val="1"/>
        <c:axPos val="l"/>
        <c:numFmt formatCode="0%" sourceLinked="1"/>
        <c:majorTickMark val="none"/>
        <c:minorTickMark val="none"/>
        <c:tickLblPos val="nextTo"/>
        <c:crossAx val="-2031557680"/>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818764231600557"/>
          <c:y val="7.5302995369302989E-2"/>
          <c:w val="0.79924001794077904"/>
          <c:h val="0.75259070416040519"/>
        </c:manualLayout>
      </c:layout>
      <c:barChart>
        <c:barDir val="col"/>
        <c:grouping val="stacked"/>
        <c:varyColors val="0"/>
        <c:ser>
          <c:idx val="0"/>
          <c:order val="0"/>
          <c:tx>
            <c:strRef>
              <c:f>data!$B$34</c:f>
              <c:strCache>
                <c:ptCount val="1"/>
                <c:pt idx="0">
                  <c:v>&lt;= 3 mo</c:v>
                </c:pt>
              </c:strCache>
            </c:strRef>
          </c:tx>
          <c:spPr>
            <a:solidFill>
              <a:schemeClr val="tx2">
                <a:lumMod val="75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data!$B$35:$B$42</c:f>
              <c:numCache>
                <c:formatCode>0%</c:formatCode>
                <c:ptCount val="8"/>
                <c:pt idx="1">
                  <c:v>0.7345794392523366</c:v>
                </c:pt>
                <c:pt idx="2">
                  <c:v>0.77079482439926095</c:v>
                </c:pt>
                <c:pt idx="3">
                  <c:v>0.77485928705440965</c:v>
                </c:pt>
                <c:pt idx="4">
                  <c:v>0.76798561151079214</c:v>
                </c:pt>
                <c:pt idx="5">
                  <c:v>0.8249534450651772</c:v>
                </c:pt>
                <c:pt idx="6">
                  <c:v>0.82504604051565378</c:v>
                </c:pt>
                <c:pt idx="7">
                  <c:v>0</c:v>
                </c:pt>
              </c:numCache>
            </c:numRef>
          </c:val>
          <c:extLst>
            <c:ext xmlns:c16="http://schemas.microsoft.com/office/drawing/2014/chart" uri="{C3380CC4-5D6E-409C-BE32-E72D297353CC}">
              <c16:uniqueId val="{00000000-77A2-4F5F-BBC5-53E200048B39}"/>
            </c:ext>
          </c:extLst>
        </c:ser>
        <c:ser>
          <c:idx val="1"/>
          <c:order val="1"/>
          <c:tx>
            <c:strRef>
              <c:f>data!$C$34</c:f>
              <c:strCache>
                <c:ptCount val="1"/>
                <c:pt idx="0">
                  <c:v>3-6 mo</c:v>
                </c:pt>
              </c:strCache>
            </c:strRef>
          </c:tx>
          <c:spPr>
            <a:solidFill>
              <a:schemeClr val="tx2">
                <a:lumMod val="60000"/>
                <a:lumOff val="4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data!$C$35:$C$42</c:f>
              <c:numCache>
                <c:formatCode>0%</c:formatCode>
                <c:ptCount val="8"/>
                <c:pt idx="1">
                  <c:v>6.1682242990654182E-2</c:v>
                </c:pt>
                <c:pt idx="2">
                  <c:v>6.2846580406654362E-2</c:v>
                </c:pt>
                <c:pt idx="3">
                  <c:v>3.5647279549718601E-2</c:v>
                </c:pt>
                <c:pt idx="4">
                  <c:v>5.5755395683453238E-2</c:v>
                </c:pt>
                <c:pt idx="5">
                  <c:v>5.4003724394785894E-2</c:v>
                </c:pt>
                <c:pt idx="6">
                  <c:v>4.0515653775322284E-2</c:v>
                </c:pt>
                <c:pt idx="7">
                  <c:v>0</c:v>
                </c:pt>
              </c:numCache>
            </c:numRef>
          </c:val>
          <c:extLst>
            <c:ext xmlns:c16="http://schemas.microsoft.com/office/drawing/2014/chart" uri="{C3380CC4-5D6E-409C-BE32-E72D297353CC}">
              <c16:uniqueId val="{00000001-77A2-4F5F-BBC5-53E200048B39}"/>
            </c:ext>
          </c:extLst>
        </c:ser>
        <c:ser>
          <c:idx val="2"/>
          <c:order val="2"/>
          <c:tx>
            <c:strRef>
              <c:f>data!$D$34</c:f>
              <c:strCache>
                <c:ptCount val="1"/>
                <c:pt idx="0">
                  <c:v>6-12 mo</c:v>
                </c:pt>
              </c:strCache>
            </c:strRef>
          </c:tx>
          <c:spPr>
            <a:solidFill>
              <a:schemeClr val="tx2">
                <a:lumMod val="40000"/>
                <a:lumOff val="6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data!$D$35:$D$42</c:f>
              <c:numCache>
                <c:formatCode>0%</c:formatCode>
                <c:ptCount val="8"/>
                <c:pt idx="1">
                  <c:v>4.8598130841121544E-2</c:v>
                </c:pt>
                <c:pt idx="2">
                  <c:v>3.327171903881701E-2</c:v>
                </c:pt>
                <c:pt idx="3">
                  <c:v>3.5647279549718601E-2</c:v>
                </c:pt>
                <c:pt idx="4">
                  <c:v>4.3165467625899283E-2</c:v>
                </c:pt>
                <c:pt idx="5">
                  <c:v>2.6070763500931109E-2</c:v>
                </c:pt>
                <c:pt idx="6">
                  <c:v>3.6832412523020303E-2</c:v>
                </c:pt>
                <c:pt idx="7">
                  <c:v>0</c:v>
                </c:pt>
              </c:numCache>
            </c:numRef>
          </c:val>
          <c:extLst>
            <c:ext xmlns:c16="http://schemas.microsoft.com/office/drawing/2014/chart" uri="{C3380CC4-5D6E-409C-BE32-E72D297353CC}">
              <c16:uniqueId val="{00000002-77A2-4F5F-BBC5-53E200048B39}"/>
            </c:ext>
          </c:extLst>
        </c:ser>
        <c:ser>
          <c:idx val="4"/>
          <c:order val="3"/>
          <c:tx>
            <c:strRef>
              <c:f>data!$E$34</c:f>
              <c:strCache>
                <c:ptCount val="1"/>
                <c:pt idx="0">
                  <c:v>&gt;12 mo</c:v>
                </c:pt>
              </c:strCache>
            </c:strRef>
          </c:tx>
          <c:spPr>
            <a:solidFill>
              <a:schemeClr val="tx2">
                <a:lumMod val="20000"/>
                <a:lumOff val="80000"/>
              </a:schemeClr>
            </a:solidFill>
            <a:ln w="12700">
              <a:solidFill>
                <a:schemeClr val="tx2">
                  <a:lumMod val="75000"/>
                </a:schemeClr>
              </a:solidFill>
            </a:ln>
          </c:spPr>
          <c:invertIfNegative val="0"/>
          <c:cat>
            <c:numRef>
              <c:f>data!$A$35:$A$42</c:f>
              <c:numCache>
                <c:formatCode>General</c:formatCode>
                <c:ptCount val="8"/>
                <c:pt idx="1">
                  <c:v>2006</c:v>
                </c:pt>
                <c:pt idx="2">
                  <c:v>2007</c:v>
                </c:pt>
                <c:pt idx="3">
                  <c:v>2008</c:v>
                </c:pt>
                <c:pt idx="4">
                  <c:v>2009</c:v>
                </c:pt>
                <c:pt idx="5">
                  <c:v>2010</c:v>
                </c:pt>
                <c:pt idx="6">
                  <c:v>2011</c:v>
                </c:pt>
                <c:pt idx="7">
                  <c:v>2012</c:v>
                </c:pt>
              </c:numCache>
            </c:numRef>
          </c:cat>
          <c:val>
            <c:numRef>
              <c:f>data!$E$35:$E$42</c:f>
              <c:numCache>
                <c:formatCode>0%</c:formatCode>
                <c:ptCount val="8"/>
                <c:pt idx="1">
                  <c:v>9.3457943925233752E-2</c:v>
                </c:pt>
                <c:pt idx="2">
                  <c:v>8.8724584103512097E-2</c:v>
                </c:pt>
                <c:pt idx="3">
                  <c:v>7.5046904315197033E-2</c:v>
                </c:pt>
                <c:pt idx="4">
                  <c:v>5.2158273381294966E-2</c:v>
                </c:pt>
                <c:pt idx="5">
                  <c:v>2.9795158286778402E-2</c:v>
                </c:pt>
                <c:pt idx="6">
                  <c:v>9.2081031307550652E-3</c:v>
                </c:pt>
                <c:pt idx="7">
                  <c:v>0</c:v>
                </c:pt>
              </c:numCache>
            </c:numRef>
          </c:val>
          <c:extLst>
            <c:ext xmlns:c16="http://schemas.microsoft.com/office/drawing/2014/chart" uri="{C3380CC4-5D6E-409C-BE32-E72D297353CC}">
              <c16:uniqueId val="{00000003-77A2-4F5F-BBC5-53E200048B39}"/>
            </c:ext>
          </c:extLst>
        </c:ser>
        <c:ser>
          <c:idx val="6"/>
          <c:order val="4"/>
          <c:tx>
            <c:strRef>
              <c:f>data!$F$34</c:f>
              <c:strCache>
                <c:ptCount val="1"/>
                <c:pt idx="0">
                  <c:v>No Link</c:v>
                </c:pt>
              </c:strCache>
            </c:strRef>
          </c:tx>
          <c:spPr>
            <a:solidFill>
              <a:schemeClr val="bg1">
                <a:lumMod val="95000"/>
              </a:schemeClr>
            </a:solidFill>
            <a:ln w="12700">
              <a:solidFill>
                <a:schemeClr val="tx2">
                  <a:lumMod val="75000"/>
                </a:schemeClr>
              </a:solidFill>
            </a:ln>
          </c:spPr>
          <c:invertIfNegative val="0"/>
          <c:dLbls>
            <c:dLbl>
              <c:idx val="1"/>
              <c:layout>
                <c:manualLayout>
                  <c:x val="0"/>
                  <c:y val="-7.0557711485628768E-2"/>
                </c:manualLayout>
              </c:layout>
              <c:tx>
                <c:strRef>
                  <c:f>data!$H$36</c:f>
                  <c:strCache>
                    <c:ptCount val="1"/>
                    <c:pt idx="0">
                      <c:v>n=535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{87966910-4A0F-4EB0-9072-B8701DD510B3}</c15:txfldGUID>
                      <c15:f>data!$H$36</c15:f>
                      <c15:dlblFieldTableCache>
                        <c:ptCount val="1"/>
                        <c:pt idx="0">
                          <c:v>n=535</c:v>
                        </c:pt>
                      </c15:dlblFieldTableCache>
                    </c15:dlblFTEntry>
                  </c15:dlblFieldTable>
                  <c15:showDataLabelsRange val="0"/>
                </c:ext>
                <c:ext xmlns:c16="http://schemas.microsoft.com/office/drawing/2014/chart" uri="{C3380CC4-5D6E-409C-BE32-E72D297353CC}">
                  <c16:uniqueId val="{00000004-77A2-4F5F-BBC5-53E200048B39}"/>
                </c:ext>
              </c:extLst>
            </c:dLbl>
            <c:dLbl>
              <c:idx val="2"/>
              <c:layout>
                <c:manualLayout>
                  <c:x val="0"/>
                  <c:y val="-6.6147854517776897E-2"/>
                </c:manualLayout>
              </c:layout>
              <c:tx>
                <c:strRef>
                  <c:f>data!$H$37</c:f>
                  <c:strCache>
                    <c:ptCount val="1"/>
                    <c:pt idx="0">
                      <c:v>n=541</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{D603F756-F847-442A-AC81-99FD299BD47B}</c15:txfldGUID>
                      <c15:f>data!$H$37</c15:f>
                      <c15:dlblFieldTableCache>
                        <c:ptCount val="1"/>
                        <c:pt idx="0">
                          <c:v>n=541</c:v>
                        </c:pt>
                      </c15:dlblFieldTableCache>
                    </c15:dlblFTEntry>
                  </c15:dlblFieldTable>
                  <c15:showDataLabelsRange val="0"/>
                </c:ext>
                <c:ext xmlns:c16="http://schemas.microsoft.com/office/drawing/2014/chart" uri="{C3380CC4-5D6E-409C-BE32-E72D297353CC}">
                  <c16:uniqueId val="{00000005-77A2-4F5F-BBC5-53E200048B39}"/>
                </c:ext>
              </c:extLst>
            </c:dLbl>
            <c:dLbl>
              <c:idx val="3"/>
              <c:layout>
                <c:manualLayout>
                  <c:x val="0"/>
                  <c:y val="-7.9377425421332373E-2"/>
                </c:manualLayout>
              </c:layout>
              <c:tx>
                <c:strRef>
                  <c:f>data!$H$38</c:f>
                  <c:strCache>
                    <c:ptCount val="1"/>
                    <c:pt idx="0">
                      <c:v>n=533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{3EA61A7B-5454-437B-AA08-F25D59C7746B}</c15:txfldGUID>
                      <c15:f>data!$H$38</c15:f>
                      <c15:dlblFieldTableCache>
                        <c:ptCount val="1"/>
                        <c:pt idx="0">
                          <c:v>n=533</c:v>
                        </c:pt>
                      </c15:dlblFieldTableCache>
                    </c15:dlblFTEntry>
                  </c15:dlblFieldTable>
                  <c15:showDataLabelsRange val="0"/>
                </c:ext>
                <c:ext xmlns:c16="http://schemas.microsoft.com/office/drawing/2014/chart" uri="{C3380CC4-5D6E-409C-BE32-E72D297353CC}">
                  <c16:uniqueId val="{00000006-77A2-4F5F-BBC5-53E200048B39}"/>
                </c:ext>
              </c:extLst>
            </c:dLbl>
            <c:dLbl>
              <c:idx val="4"/>
              <c:layout>
                <c:manualLayout>
                  <c:x val="0"/>
                  <c:y val="-7.9377425421332373E-2"/>
                </c:manualLayout>
              </c:layout>
              <c:tx>
                <c:strRef>
                  <c:f>data!$H$39</c:f>
                  <c:strCache>
                    <c:ptCount val="1"/>
                    <c:pt idx="0">
                      <c:v>n=556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{FC917801-DCBC-4799-8479-3B8A47DA9573}</c15:txfldGUID>
                      <c15:f>data!$H$39</c15:f>
                      <c15:dlblFieldTableCache>
                        <c:ptCount val="1"/>
                        <c:pt idx="0">
                          <c:v>n=556</c:v>
                        </c:pt>
                      </c15:dlblFieldTableCache>
                    </c15:dlblFTEntry>
                  </c15:dlblFieldTable>
                  <c15:showDataLabelsRange val="0"/>
                </c:ext>
                <c:ext xmlns:c16="http://schemas.microsoft.com/office/drawing/2014/chart" uri="{C3380CC4-5D6E-409C-BE32-E72D297353CC}">
                  <c16:uniqueId val="{00000007-77A2-4F5F-BBC5-53E200048B39}"/>
                </c:ext>
              </c:extLst>
            </c:dLbl>
            <c:dLbl>
              <c:idx val="5"/>
              <c:layout>
                <c:manualLayout>
                  <c:x val="-1.8526206894379705E-7"/>
                  <c:y val="-7.4967568453480529E-2"/>
                </c:manualLayout>
              </c:layout>
              <c:tx>
                <c:strRef>
                  <c:f>data!$H$40</c:f>
                  <c:strCache>
                    <c:ptCount val="1"/>
                    <c:pt idx="0">
                      <c:v>n=537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{9F988184-CA60-45D6-A5DA-D43D206B6AEA}</c15:txfldGUID>
                      <c15:f>data!$H$40</c15:f>
                      <c15:dlblFieldTableCache>
                        <c:ptCount val="1"/>
                        <c:pt idx="0">
                          <c:v>n=537</c:v>
                        </c:pt>
                      </c15:dlblFieldTableCache>
                    </c15:dlblFTEntry>
                  </c15:dlblFieldTable>
                  <c15:showDataLabelsRange val="0"/>
                </c:ext>
                <c:ext xmlns:c16="http://schemas.microsoft.com/office/drawing/2014/chart" uri="{C3380CC4-5D6E-409C-BE32-E72D297353CC}">
                  <c16:uniqueId val="{00000008-77A2-4F5F-BBC5-53E200048B39}"/>
                </c:ext>
              </c:extLst>
            </c:dLbl>
            <c:dLbl>
              <c:idx val="6"/>
              <c:layout>
                <c:manualLayout>
                  <c:x val="2.3528282755862187E-3"/>
                  <c:y val="-7.9377425421332373E-2"/>
                </c:manualLayout>
              </c:layout>
              <c:tx>
                <c:strRef>
                  <c:f>data!$H$41</c:f>
                  <c:strCache>
                    <c:ptCount val="1"/>
                    <c:pt idx="0">
                      <c:v>n=543</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{293EEEAD-66DB-4724-A4AE-D449A5099C5F}</c15:txfldGUID>
                      <c15:f>data!$H$41</c15:f>
                      <c15:dlblFieldTableCache>
                        <c:ptCount val="1"/>
                        <c:pt idx="0">
                          <c:v>n=543</c:v>
                        </c:pt>
                      </c15:dlblFieldTableCache>
                    </c15:dlblFTEntry>
                  </c15:dlblFieldTable>
                  <c15:showDataLabelsRange val="0"/>
                </c:ext>
                <c:ext xmlns:c16="http://schemas.microsoft.com/office/drawing/2014/chart" uri="{C3380CC4-5D6E-409C-BE32-E72D297353CC}">
                  <c16:uniqueId val="{00000009-77A2-4F5F-BBC5-53E200048B39}"/>
                </c:ext>
              </c:extLst>
            </c:dLbl>
            <c:spPr>
              <a:noFill/>
              <a:ln>
                <a:noFill/>
              </a:ln>
              <a:effectLst/>
            </c:spPr>
            <c:txPr>
              <a:bodyPr/>
              <a:lstStyle/>
              <a:p>
                <a:pPr>
                  <a:defRPr>
                    <a:latin typeface="Helvetica" pitchFamily="34" charset="0"/>
                    <a:cs typeface="Helvetica"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data!$A$35:$A$42</c:f>
              <c:numCache>
                <c:formatCode>General</c:formatCode>
                <c:ptCount val="8"/>
                <c:pt idx="1">
                  <c:v>2006</c:v>
                </c:pt>
                <c:pt idx="2">
                  <c:v>2007</c:v>
                </c:pt>
                <c:pt idx="3">
                  <c:v>2008</c:v>
                </c:pt>
                <c:pt idx="4">
                  <c:v>2009</c:v>
                </c:pt>
                <c:pt idx="5">
                  <c:v>2010</c:v>
                </c:pt>
                <c:pt idx="6">
                  <c:v>2011</c:v>
                </c:pt>
                <c:pt idx="7">
                  <c:v>2012</c:v>
                </c:pt>
              </c:numCache>
            </c:numRef>
          </c:cat>
          <c:val>
            <c:numRef>
              <c:f>data!$F$35:$F$42</c:f>
              <c:numCache>
                <c:formatCode>0%</c:formatCode>
                <c:ptCount val="8"/>
                <c:pt idx="1">
                  <c:v>6.1682242990654182E-2</c:v>
                </c:pt>
                <c:pt idx="2">
                  <c:v>4.4362292051756083E-2</c:v>
                </c:pt>
                <c:pt idx="3">
                  <c:v>7.8799249530956864E-2</c:v>
                </c:pt>
                <c:pt idx="4">
                  <c:v>8.0935251798561147E-2</c:v>
                </c:pt>
                <c:pt idx="5">
                  <c:v>6.3314711359404141E-2</c:v>
                </c:pt>
                <c:pt idx="6">
                  <c:v>8.8397790055248671E-2</c:v>
                </c:pt>
                <c:pt idx="7">
                  <c:v>0</c:v>
                </c:pt>
              </c:numCache>
            </c:numRef>
          </c:val>
          <c:extLst>
            <c:ext xmlns:c16="http://schemas.microsoft.com/office/drawing/2014/chart" uri="{C3380CC4-5D6E-409C-BE32-E72D297353CC}">
              <c16:uniqueId val="{0000000A-77A2-4F5F-BBC5-53E200048B39}"/>
            </c:ext>
          </c:extLst>
        </c:ser>
        <c:dLbls>
          <c:showLegendKey val="0"/>
          <c:showVal val="0"/>
          <c:showCatName val="0"/>
          <c:showSerName val="0"/>
          <c:showPercent val="0"/>
          <c:showBubbleSize val="0"/>
        </c:dLbls>
        <c:gapWidth val="75"/>
        <c:overlap val="100"/>
        <c:axId val="-2031554960"/>
        <c:axId val="-2031553328"/>
      </c:barChart>
      <c:catAx>
        <c:axId val="-2031554960"/>
        <c:scaling>
          <c:orientation val="minMax"/>
        </c:scaling>
        <c:delete val="0"/>
        <c:axPos val="b"/>
        <c:title>
          <c:tx>
            <c:rich>
              <a:bodyPr/>
              <a:lstStyle/>
              <a:p>
                <a:pPr>
                  <a:defRPr>
                    <a:latin typeface="Helvetica" pitchFamily="34" charset="0"/>
                    <a:cs typeface="Helvetica" pitchFamily="34" charset="0"/>
                  </a:defRPr>
                </a:pPr>
                <a:r>
                  <a:rPr lang="en-US" dirty="0">
                    <a:latin typeface="Helvetica" pitchFamily="34" charset="0"/>
                    <a:cs typeface="Helvetica" pitchFamily="34" charset="0"/>
                  </a:rPr>
                  <a:t>Year</a:t>
                </a:r>
              </a:p>
            </c:rich>
          </c:tx>
          <c:layout>
            <c:manualLayout>
              <c:xMode val="edge"/>
              <c:yMode val="edge"/>
              <c:x val="0.48452218781905648"/>
              <c:y val="0.93307781626660846"/>
            </c:manualLayout>
          </c:layout>
          <c:overlay val="0"/>
        </c:title>
        <c:numFmt formatCode="General" sourceLinked="1"/>
        <c:majorTickMark val="out"/>
        <c:minorTickMark val="none"/>
        <c:tickLblPos val="nextTo"/>
        <c:txPr>
          <a:bodyPr rot="-2700000" vert="horz"/>
          <a:lstStyle/>
          <a:p>
            <a:pPr>
              <a:defRPr>
                <a:latin typeface="Helvetica" pitchFamily="34" charset="0"/>
                <a:cs typeface="Helvetica" pitchFamily="34" charset="0"/>
              </a:defRPr>
            </a:pPr>
            <a:endParaRPr lang="en-US"/>
          </a:p>
        </c:txPr>
        <c:crossAx val="-2031553328"/>
        <c:crosses val="autoZero"/>
        <c:auto val="1"/>
        <c:lblAlgn val="ctr"/>
        <c:lblOffset val="100"/>
        <c:noMultiLvlLbl val="0"/>
      </c:catAx>
      <c:valAx>
        <c:axId val="-2031553328"/>
        <c:scaling>
          <c:orientation val="minMax"/>
          <c:max val="1"/>
          <c:min val="0"/>
        </c:scaling>
        <c:delete val="0"/>
        <c:axPos val="l"/>
        <c:majorGridlines/>
        <c:title>
          <c:tx>
            <c:rich>
              <a:bodyPr/>
              <a:lstStyle/>
              <a:p>
                <a:pPr>
                  <a:defRPr sz="1000">
                    <a:latin typeface="Helvetica" pitchFamily="34" charset="0"/>
                    <a:cs typeface="Helvetica" pitchFamily="34" charset="0"/>
                  </a:defRPr>
                </a:pPr>
                <a:r>
                  <a:rPr lang="en-US" sz="1000" dirty="0">
                    <a:latin typeface="Helvetica" pitchFamily="34" charset="0"/>
                    <a:cs typeface="Helvetica" pitchFamily="34" charset="0"/>
                  </a:rPr>
                  <a:t>Proportion linked to care</a:t>
                </a:r>
              </a:p>
            </c:rich>
          </c:tx>
          <c:layout>
            <c:manualLayout>
              <c:xMode val="edge"/>
              <c:yMode val="edge"/>
              <c:x val="5.2805247511050419E-3"/>
              <c:y val="0.14888861719630048"/>
            </c:manualLayout>
          </c:layout>
          <c:overlay val="0"/>
        </c:title>
        <c:numFmt formatCode="0%" sourceLinked="0"/>
        <c:majorTickMark val="out"/>
        <c:minorTickMark val="out"/>
        <c:tickLblPos val="nextTo"/>
        <c:txPr>
          <a:bodyPr/>
          <a:lstStyle/>
          <a:p>
            <a:pPr>
              <a:defRPr>
                <a:latin typeface="Helvetica" pitchFamily="34" charset="0"/>
                <a:cs typeface="Helvetica" pitchFamily="34" charset="0"/>
              </a:defRPr>
            </a:pPr>
            <a:endParaRPr lang="en-US"/>
          </a:p>
        </c:txPr>
        <c:crossAx val="-2031554960"/>
        <c:crossesAt val="1"/>
        <c:crossBetween val="midCat"/>
        <c:majorUnit val="0.2"/>
        <c:minorUnit val="0.1"/>
      </c:valAx>
    </c:plotArea>
    <c:legend>
      <c:legendPos val="r"/>
      <c:layout>
        <c:manualLayout>
          <c:xMode val="edge"/>
          <c:yMode val="edge"/>
          <c:x val="0.87054646196690111"/>
          <c:y val="8.1579923275433522E-2"/>
          <c:w val="0.11991772882042344"/>
          <c:h val="0.74895239854551143"/>
        </c:manualLayout>
      </c:layout>
      <c:overlay val="0"/>
      <c:spPr>
        <a:solidFill>
          <a:schemeClr val="bg1"/>
        </a:solidFill>
      </c:spPr>
      <c:txPr>
        <a:bodyPr/>
        <a:lstStyle/>
        <a:p>
          <a:pPr>
            <a:defRPr>
              <a:latin typeface="Helvetica" pitchFamily="34" charset="0"/>
              <a:cs typeface="Helvetica" pitchFamily="34" charset="0"/>
            </a:defRPr>
          </a:pPr>
          <a:endParaRPr lang="en-US"/>
        </a:p>
      </c:txPr>
    </c:legend>
    <c:plotVisOnly val="1"/>
    <c:dispBlanksAs val="gap"/>
    <c:showDLblsOverMax val="0"/>
  </c:chart>
  <c:spPr>
    <a:ln>
      <a:noFill/>
    </a:ln>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612910727931155E-2"/>
          <c:w val="0.99996616034956687"/>
          <c:h val="0.79727980996046377"/>
        </c:manualLayout>
      </c:layout>
      <c:barChart>
        <c:barDir val="col"/>
        <c:grouping val="clustered"/>
        <c:varyColors val="0"/>
        <c:ser>
          <c:idx val="0"/>
          <c:order val="0"/>
          <c:tx>
            <c:strRef>
              <c:f>Sheet1!$B$1</c:f>
              <c:strCache>
                <c:ptCount val="1"/>
                <c:pt idx="0">
                  <c:v>Non-YBMSM (n=9,015)</c:v>
                </c:pt>
              </c:strCache>
            </c:strRef>
          </c:tx>
          <c:spPr>
            <a:solidFill>
              <a:schemeClr val="bg1">
                <a:lumMod val="95000"/>
              </a:schemeClr>
            </a:solidFill>
            <a:ln>
              <a:solidFill>
                <a:schemeClr val="accent3">
                  <a:lumMod val="75000"/>
                </a:schemeClr>
              </a:solidFill>
            </a:ln>
            <a:effectLst/>
          </c:spPr>
          <c:invertIfNegative val="0"/>
          <c:dLbls>
            <c:dLbl>
              <c:idx val="0"/>
              <c:layout>
                <c:manualLayout>
                  <c:x val="4.1724617524339362E-2"/>
                  <c:y val="4.219409282700421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7EC-4482-9188-8C9134A92FB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Sheet1!$B$2:$B$5</c:f>
              <c:numCache>
                <c:formatCode>0%</c:formatCode>
                <c:ptCount val="4"/>
                <c:pt idx="0">
                  <c:v>1</c:v>
                </c:pt>
                <c:pt idx="1">
                  <c:v>0.81364392678868558</c:v>
                </c:pt>
                <c:pt idx="2">
                  <c:v>0.69872434830837493</c:v>
                </c:pt>
                <c:pt idx="3">
                  <c:v>0.43993344425956737</c:v>
                </c:pt>
              </c:numCache>
            </c:numRef>
          </c:val>
          <c:extLst>
            <c:ext xmlns:c16="http://schemas.microsoft.com/office/drawing/2014/chart" uri="{C3380CC4-5D6E-409C-BE32-E72D297353CC}">
              <c16:uniqueId val="{00000001-87EC-4482-9188-8C9134A92FB9}"/>
            </c:ext>
          </c:extLst>
        </c:ser>
        <c:ser>
          <c:idx val="1"/>
          <c:order val="1"/>
          <c:tx>
            <c:strRef>
              <c:f>Sheet1!$C$1</c:f>
              <c:strCache>
                <c:ptCount val="1"/>
                <c:pt idx="0">
                  <c:v>YBMSM (n=879)</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87EC-4482-9188-8C9134A92FB9}"/>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5-87EC-4482-9188-8C9134A92FB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7-87EC-4482-9188-8C9134A92FB9}"/>
              </c:ext>
            </c:extLst>
          </c:dPt>
          <c:dLbls>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7EC-4482-9188-8C9134A92FB9}"/>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7EC-4482-9188-8C9134A92FB9}"/>
                </c:ext>
              </c:extLst>
            </c:dLbl>
            <c:dLbl>
              <c:idx val="3"/>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7EC-4482-9188-8C9134A92FB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HIV
Diagnosed</c:v>
                </c:pt>
                <c:pt idx="1">
                  <c:v>In Care</c:v>
                </c:pt>
                <c:pt idx="2">
                  <c:v>Virally 
Suppressed</c:v>
                </c:pt>
                <c:pt idx="3">
                  <c:v>Maintained Undetectable</c:v>
                </c:pt>
              </c:strCache>
            </c:strRef>
          </c:cat>
          <c:val>
            <c:numRef>
              <c:f>Sheet1!$C$2:$C$5</c:f>
              <c:numCache>
                <c:formatCode>0%</c:formatCode>
                <c:ptCount val="4"/>
                <c:pt idx="0">
                  <c:v>1</c:v>
                </c:pt>
                <c:pt idx="1">
                  <c:v>0.78156996587030714</c:v>
                </c:pt>
                <c:pt idx="2">
                  <c:v>0.60295790671217298</c:v>
                </c:pt>
                <c:pt idx="3">
                  <c:v>0.30944254835039819</c:v>
                </c:pt>
              </c:numCache>
            </c:numRef>
          </c:val>
          <c:extLst>
            <c:ext xmlns:c16="http://schemas.microsoft.com/office/drawing/2014/chart" uri="{C3380CC4-5D6E-409C-BE32-E72D297353CC}">
              <c16:uniqueId val="{00000009-87EC-4482-9188-8C9134A92FB9}"/>
            </c:ext>
          </c:extLst>
        </c:ser>
        <c:dLbls>
          <c:showLegendKey val="0"/>
          <c:showVal val="0"/>
          <c:showCatName val="0"/>
          <c:showSerName val="0"/>
          <c:showPercent val="0"/>
          <c:showBubbleSize val="0"/>
        </c:dLbls>
        <c:gapWidth val="150"/>
        <c:axId val="-2031554416"/>
        <c:axId val="-2031552240"/>
      </c:barChart>
      <c:catAx>
        <c:axId val="-203155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2240"/>
        <c:crosses val="autoZero"/>
        <c:auto val="1"/>
        <c:lblAlgn val="ctr"/>
        <c:lblOffset val="100"/>
        <c:noMultiLvlLbl val="0"/>
      </c:catAx>
      <c:valAx>
        <c:axId val="-2031552240"/>
        <c:scaling>
          <c:orientation val="minMax"/>
          <c:max val="1"/>
        </c:scaling>
        <c:delete val="1"/>
        <c:axPos val="l"/>
        <c:numFmt formatCode="0%" sourceLinked="1"/>
        <c:majorTickMark val="none"/>
        <c:minorTickMark val="none"/>
        <c:tickLblPos val="nextTo"/>
        <c:crossAx val="-2031554416"/>
        <c:crosses val="autoZero"/>
        <c:crossBetween val="between"/>
        <c:majorUnit val="0.2"/>
      </c:valAx>
      <c:spPr>
        <a:noFill/>
        <a:ln>
          <a:noFill/>
        </a:ln>
        <a:effectLst/>
      </c:spPr>
    </c:plotArea>
    <c:legend>
      <c:legendPos val="r"/>
      <c:layout>
        <c:manualLayout>
          <c:xMode val="edge"/>
          <c:yMode val="edge"/>
          <c:x val="0.56102252691292587"/>
          <c:y val="2.2945612811056847E-2"/>
          <c:w val="0.4375866525029295"/>
          <c:h val="0.14609189674075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37128171478563"/>
          <c:y val="2.5135316261810401E-2"/>
          <c:w val="0.70927755905511813"/>
          <c:h val="0.89288310157005135"/>
        </c:manualLayout>
      </c:layout>
      <c:lineChart>
        <c:grouping val="standard"/>
        <c:varyColors val="0"/>
        <c:ser>
          <c:idx val="0"/>
          <c:order val="0"/>
          <c:tx>
            <c:strRef>
              <c:f>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Sheet7!$N$19:$N$35</c:f>
              <c:numCache>
                <c:formatCode>General</c:formatCode>
                <c:ptCount val="17"/>
                <c:pt idx="0">
                  <c:v>1014.5</c:v>
                </c:pt>
                <c:pt idx="1">
                  <c:v>923.5</c:v>
                </c:pt>
                <c:pt idx="2">
                  <c:v>986.1</c:v>
                </c:pt>
                <c:pt idx="3">
                  <c:v>1439.3</c:v>
                </c:pt>
                <c:pt idx="4">
                  <c:v>1794.5</c:v>
                </c:pt>
                <c:pt idx="5">
                  <c:v>1522</c:v>
                </c:pt>
                <c:pt idx="6">
                  <c:v>1820.4</c:v>
                </c:pt>
                <c:pt idx="7">
                  <c:v>1784.8</c:v>
                </c:pt>
                <c:pt idx="8">
                  <c:v>2608.3000000000002</c:v>
                </c:pt>
                <c:pt idx="9">
                  <c:v>2252.1</c:v>
                </c:pt>
                <c:pt idx="10">
                  <c:v>2065.1</c:v>
                </c:pt>
                <c:pt idx="11">
                  <c:v>2541.6999999999998</c:v>
                </c:pt>
                <c:pt idx="12">
                  <c:v>2435.8000000000002</c:v>
                </c:pt>
                <c:pt idx="13">
                  <c:v>2488.6999999999998</c:v>
                </c:pt>
                <c:pt idx="14">
                  <c:v>2647.6</c:v>
                </c:pt>
                <c:pt idx="15">
                  <c:v>2382.8000000000002</c:v>
                </c:pt>
                <c:pt idx="16">
                  <c:v>2621.1</c:v>
                </c:pt>
              </c:numCache>
            </c:numRef>
          </c:val>
          <c:smooth val="0"/>
          <c:extLst>
            <c:ext xmlns:c16="http://schemas.microsoft.com/office/drawing/2014/chart" uri="{C3380CC4-5D6E-409C-BE32-E72D297353CC}">
              <c16:uniqueId val="{00000000-2CA2-4ECF-B938-DCA6D3A0750C}"/>
            </c:ext>
          </c:extLst>
        </c:ser>
        <c:dLbls>
          <c:showLegendKey val="0"/>
          <c:showVal val="0"/>
          <c:showCatName val="0"/>
          <c:showSerName val="0"/>
          <c:showPercent val="0"/>
          <c:showBubbleSize val="0"/>
        </c:dLbls>
        <c:marker val="1"/>
        <c:smooth val="0"/>
        <c:axId val="-2079025360"/>
        <c:axId val="-2079037328"/>
      </c:lineChart>
      <c:lineChart>
        <c:grouping val="standard"/>
        <c:varyColors val="0"/>
        <c:ser>
          <c:idx val="1"/>
          <c:order val="1"/>
          <c:tx>
            <c:strRef>
              <c:f>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Sheet7!$O$19:$O$35</c:f>
              <c:numCache>
                <c:formatCode>General</c:formatCode>
                <c:ptCount val="17"/>
                <c:pt idx="0">
                  <c:v>39.4</c:v>
                </c:pt>
                <c:pt idx="1">
                  <c:v>37.6</c:v>
                </c:pt>
                <c:pt idx="2">
                  <c:v>31.4</c:v>
                </c:pt>
                <c:pt idx="3">
                  <c:v>33.299999999999997</c:v>
                </c:pt>
                <c:pt idx="4">
                  <c:v>34.799999999999997</c:v>
                </c:pt>
                <c:pt idx="5">
                  <c:v>36</c:v>
                </c:pt>
                <c:pt idx="6">
                  <c:v>28</c:v>
                </c:pt>
                <c:pt idx="7">
                  <c:v>30.5</c:v>
                </c:pt>
                <c:pt idx="8">
                  <c:v>27.8</c:v>
                </c:pt>
                <c:pt idx="9">
                  <c:v>28.5</c:v>
                </c:pt>
                <c:pt idx="10">
                  <c:v>28.3</c:v>
                </c:pt>
                <c:pt idx="11">
                  <c:v>26.7</c:v>
                </c:pt>
                <c:pt idx="12">
                  <c:v>26.3</c:v>
                </c:pt>
                <c:pt idx="13">
                  <c:v>23.3</c:v>
                </c:pt>
                <c:pt idx="14">
                  <c:v>22.5</c:v>
                </c:pt>
                <c:pt idx="15">
                  <c:v>22</c:v>
                </c:pt>
                <c:pt idx="16">
                  <c:v>22.6</c:v>
                </c:pt>
              </c:numCache>
            </c:numRef>
          </c:val>
          <c:smooth val="0"/>
          <c:extLst>
            <c:ext xmlns:c16="http://schemas.microsoft.com/office/drawing/2014/chart" uri="{C3380CC4-5D6E-409C-BE32-E72D297353CC}">
              <c16:uniqueId val="{00000001-2CA2-4ECF-B938-DCA6D3A0750C}"/>
            </c:ext>
          </c:extLst>
        </c:ser>
        <c:dLbls>
          <c:showLegendKey val="0"/>
          <c:showVal val="0"/>
          <c:showCatName val="0"/>
          <c:showSerName val="0"/>
          <c:showPercent val="0"/>
          <c:showBubbleSize val="0"/>
        </c:dLbls>
        <c:marker val="1"/>
        <c:smooth val="0"/>
        <c:axId val="-2079028080"/>
        <c:axId val="-2079038960"/>
      </c:lineChart>
      <c:catAx>
        <c:axId val="-2079025360"/>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7328"/>
        <c:crosses val="autoZero"/>
        <c:auto val="1"/>
        <c:lblAlgn val="ctr"/>
        <c:lblOffset val="100"/>
        <c:tickLblSkip val="5"/>
        <c:noMultiLvlLbl val="0"/>
      </c:catAx>
      <c:valAx>
        <c:axId val="-207903732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5360"/>
        <c:crossesAt val="1"/>
        <c:crossBetween val="between"/>
        <c:majorUnit val="1000"/>
      </c:valAx>
      <c:valAx>
        <c:axId val="-207903896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8080"/>
        <c:crosses val="max"/>
        <c:crossBetween val="between"/>
        <c:majorUnit val="15"/>
      </c:valAx>
      <c:catAx>
        <c:axId val="-2079028080"/>
        <c:scaling>
          <c:orientation val="minMax"/>
        </c:scaling>
        <c:delete val="1"/>
        <c:axPos val="b"/>
        <c:numFmt formatCode="General" sourceLinked="1"/>
        <c:majorTickMark val="out"/>
        <c:minorTickMark val="none"/>
        <c:tickLblPos val="nextTo"/>
        <c:crossAx val="-207903896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userShapes r:id="rId5"/>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8313195353588"/>
          <c:y val="4.602993663655193E-2"/>
          <c:w val="0.64085768163360468"/>
          <c:h val="0.84957258283415327"/>
        </c:manualLayout>
      </c:layout>
      <c:lineChart>
        <c:grouping val="standard"/>
        <c:varyColors val="0"/>
        <c:ser>
          <c:idx val="2"/>
          <c:order val="0"/>
          <c:tx>
            <c:strRef>
              <c:f>'[HIV in the DMA, an overview - July 2018.xlsx]Data prevalence'!$B$113</c:f>
              <c:strCache>
                <c:ptCount val="1"/>
                <c:pt idx="0">
                  <c:v>In Care</c:v>
                </c:pt>
              </c:strCache>
            </c:strRef>
          </c:tx>
          <c:spPr>
            <a:ln w="76200" cap="rnd">
              <a:solidFill>
                <a:schemeClr val="accent3"/>
              </a:solidFill>
              <a:prstDash val="sysDot"/>
              <a:round/>
            </a:ln>
            <a:effectLst/>
          </c:spPr>
          <c:marker>
            <c:symbol val="none"/>
          </c:marker>
          <c:dLbls>
            <c:dLbl>
              <c:idx val="9"/>
              <c:layout>
                <c:manualLayout>
                  <c:x val="-9.1371401068613409E-5"/>
                  <c:y val="-3.9382259183288297E-2"/>
                </c:manualLayout>
              </c:layout>
              <c:tx>
                <c:rich>
                  <a:bodyPr/>
                  <a:lstStyle/>
                  <a:p>
                    <a:r>
                      <a:rPr lang="en-US"/>
                      <a:t>In Care</a:t>
                    </a:r>
                    <a:r>
                      <a:rPr lang="en-US" baseline="0"/>
                      <a:t>, </a:t>
                    </a:r>
                    <a:fld id="{5A655909-4F4C-4EF2-AAEB-4AA70F0A49B3}" type="VALUE">
                      <a:rPr lang="en-US" baseline="0"/>
                      <a:pPr/>
                      <a:t>[VALUE]</a:t>
                    </a:fld>
                    <a:endParaRPr lang="en-US" baseline="0"/>
                  </a:p>
                </c:rich>
              </c:tx>
              <c:dLblPos val="r"/>
              <c:showLegendKey val="0"/>
              <c:showVal val="1"/>
              <c:showCatName val="0"/>
              <c:showSerName val="1"/>
              <c:showPercent val="0"/>
              <c:showBubbleSize val="0"/>
              <c:extLst>
                <c:ext xmlns:c15="http://schemas.microsoft.com/office/drawing/2012/chart" uri="{CE6537A1-D6FC-4f65-9D91-7224C49458BB}">
                  <c15:layout>
                    <c:manualLayout>
                      <c:w val="0.12529474143846298"/>
                      <c:h val="0.18522137183592974"/>
                    </c:manualLayout>
                  </c15:layout>
                  <c15:dlblFieldTable/>
                  <c15:showDataLabelsRange val="0"/>
                </c:ext>
                <c:ext xmlns:c16="http://schemas.microsoft.com/office/drawing/2014/chart" uri="{C3380CC4-5D6E-409C-BE32-E72D297353CC}">
                  <c16:uniqueId val="{00000000-4EF0-4E03-89FD-E6B20A624083}"/>
                </c:ext>
              </c:extLst>
            </c:dLbl>
            <c:spPr>
              <a:noFill/>
              <a:ln>
                <a:noFill/>
              </a:ln>
              <a:effectLst/>
            </c:spPr>
            <c:txPr>
              <a:bodyPr rot="0" spcFirstLastPara="1" vertOverflow="ellipsis" vert="horz" wrap="square" anchor="ctr" anchorCtr="1"/>
              <a:lstStyle/>
              <a:p>
                <a:pPr algn="l">
                  <a:defRPr sz="2000" b="0" i="0" u="none" strike="noStrike" kern="1200" baseline="0">
                    <a:solidFill>
                      <a:schemeClr val="accent3"/>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'[HIV in the DMA, an overview - July 2018.xlsx]Data prevalence'!$A$114:$A$123</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prevalence'!$B$114:$B$123</c:f>
              <c:numCache>
                <c:formatCode>0%</c:formatCode>
                <c:ptCount val="10"/>
                <c:pt idx="0">
                  <c:v>0.71</c:v>
                </c:pt>
                <c:pt idx="1">
                  <c:v>0.72</c:v>
                </c:pt>
                <c:pt idx="2">
                  <c:v>0.74</c:v>
                </c:pt>
                <c:pt idx="3">
                  <c:v>0.74</c:v>
                </c:pt>
                <c:pt idx="4">
                  <c:v>0.75</c:v>
                </c:pt>
                <c:pt idx="5">
                  <c:v>0.74</c:v>
                </c:pt>
                <c:pt idx="6">
                  <c:v>0.74</c:v>
                </c:pt>
                <c:pt idx="7">
                  <c:v>0.78</c:v>
                </c:pt>
                <c:pt idx="8">
                  <c:v>0.8</c:v>
                </c:pt>
                <c:pt idx="9">
                  <c:v>0.81</c:v>
                </c:pt>
              </c:numCache>
            </c:numRef>
          </c:val>
          <c:smooth val="0"/>
          <c:extLst>
            <c:ext xmlns:c16="http://schemas.microsoft.com/office/drawing/2014/chart" uri="{C3380CC4-5D6E-409C-BE32-E72D297353CC}">
              <c16:uniqueId val="{00000001-4EF0-4E03-89FD-E6B20A624083}"/>
            </c:ext>
          </c:extLst>
        </c:ser>
        <c:ser>
          <c:idx val="0"/>
          <c:order val="2"/>
          <c:tx>
            <c:strRef>
              <c:f>'[HIV in the DMA, an overview - July 2018.xlsx]Data prevalence'!$D$113</c:f>
              <c:strCache>
                <c:ptCount val="1"/>
                <c:pt idx="0">
                  <c:v>Community Viral Suppression</c:v>
                </c:pt>
              </c:strCache>
            </c:strRef>
          </c:tx>
          <c:spPr>
            <a:ln w="76200" cap="rnd">
              <a:solidFill>
                <a:schemeClr val="accent3"/>
              </a:solidFill>
              <a:round/>
            </a:ln>
            <a:effectLst/>
          </c:spPr>
          <c:marker>
            <c:symbol val="none"/>
          </c:marker>
          <c:dLbls>
            <c:dLbl>
              <c:idx val="9"/>
              <c:layout>
                <c:manualLayout>
                  <c:x val="9.2515544166051067E-3"/>
                  <c:y val="8.4313271146402288E-2"/>
                </c:manualLayout>
              </c:layout>
              <c:dLblPos val="r"/>
              <c:showLegendKey val="0"/>
              <c:showVal val="1"/>
              <c:showCatName val="0"/>
              <c:showSerName val="1"/>
              <c:showPercent val="0"/>
              <c:showBubbleSize val="0"/>
              <c:extLst>
                <c:ext xmlns:c15="http://schemas.microsoft.com/office/drawing/2012/chart" uri="{CE6537A1-D6FC-4f65-9D91-7224C49458BB}">
                  <c15:layout>
                    <c:manualLayout>
                      <c:w val="0.1933848636685109"/>
                      <c:h val="0.29335911268115633"/>
                    </c:manualLayout>
                  </c15:layout>
                </c:ext>
                <c:ext xmlns:c16="http://schemas.microsoft.com/office/drawing/2014/chart" uri="{C3380CC4-5D6E-409C-BE32-E72D297353CC}">
                  <c16:uniqueId val="{00000002-4EF0-4E03-89FD-E6B20A624083}"/>
                </c:ext>
              </c:extLst>
            </c:dLbl>
            <c:spPr>
              <a:noFill/>
              <a:ln>
                <a:noFill/>
              </a:ln>
              <a:effectLst/>
            </c:spPr>
            <c:txPr>
              <a:bodyPr rot="0" spcFirstLastPara="1" vertOverflow="ellipsis" vert="horz" wrap="square" anchor="ctr" anchorCtr="1"/>
              <a:lstStyle/>
              <a:p>
                <a:pPr algn="l">
                  <a:defRPr sz="2000" b="0" i="0" u="none" strike="noStrike" kern="1200" baseline="0">
                    <a:solidFill>
                      <a:schemeClr val="accent3"/>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'[HIV in the DMA, an overview - July 2018.xlsx]Data prevalence'!$A$114:$A$123</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prevalence'!$D$114:$D$123</c:f>
              <c:numCache>
                <c:formatCode>0%</c:formatCode>
                <c:ptCount val="10"/>
                <c:pt idx="0">
                  <c:v>0.3919189034837236</c:v>
                </c:pt>
                <c:pt idx="1">
                  <c:v>0.44484083424807902</c:v>
                </c:pt>
                <c:pt idx="2">
                  <c:v>0.47835186396337476</c:v>
                </c:pt>
                <c:pt idx="3">
                  <c:v>0.50270270270270268</c:v>
                </c:pt>
                <c:pt idx="4">
                  <c:v>0.512043795620438</c:v>
                </c:pt>
                <c:pt idx="5">
                  <c:v>0.55976676384839652</c:v>
                </c:pt>
                <c:pt idx="6">
                  <c:v>0.57546744762333857</c:v>
                </c:pt>
                <c:pt idx="7">
                  <c:v>0.63189983669025585</c:v>
                </c:pt>
                <c:pt idx="8">
                  <c:v>0.6707291447783148</c:v>
                </c:pt>
                <c:pt idx="9">
                  <c:v>0.69028606085110689</c:v>
                </c:pt>
              </c:numCache>
            </c:numRef>
          </c:val>
          <c:smooth val="0"/>
          <c:extLst>
            <c:ext xmlns:c16="http://schemas.microsoft.com/office/drawing/2014/chart" uri="{C3380CC4-5D6E-409C-BE32-E72D297353CC}">
              <c16:uniqueId val="{00000003-4EF0-4E03-89FD-E6B20A624083}"/>
            </c:ext>
          </c:extLst>
        </c:ser>
        <c:dLbls>
          <c:showLegendKey val="0"/>
          <c:showVal val="0"/>
          <c:showCatName val="0"/>
          <c:showSerName val="0"/>
          <c:showPercent val="0"/>
          <c:showBubbleSize val="0"/>
        </c:dLbls>
        <c:smooth val="0"/>
        <c:axId val="-2031551696"/>
        <c:axId val="-2031551152"/>
        <c:extLst>
          <c:ext xmlns:c15="http://schemas.microsoft.com/office/drawing/2012/chart" uri="{02D57815-91ED-43cb-92C2-25804820EDAC}">
            <c15:filteredLineSeries>
              <c15:ser>
                <c:idx val="3"/>
                <c:order val="1"/>
                <c:tx>
                  <c:strRef>
                    <c:extLst>
                      <c:ext uri="{02D57815-91ED-43cb-92C2-25804820EDAC}">
                        <c15:formulaRef>
                          <c15:sqref>'[HIV in the DMA, an overview - July 2018.xlsx]Data prevalence'!$C$113</c15:sqref>
                        </c15:formulaRef>
                      </c:ext>
                    </c:extLst>
                    <c:strCache>
                      <c:ptCount val="1"/>
                      <c:pt idx="0">
                        <c:v>Viral Suppression Rate</c:v>
                      </c:pt>
                    </c:strCache>
                  </c:strRef>
                </c:tx>
                <c:spPr>
                  <a:ln w="28575" cap="rnd">
                    <a:solidFill>
                      <a:schemeClr val="accent4"/>
                    </a:solidFill>
                    <a:round/>
                  </a:ln>
                  <a:effectLst/>
                </c:spPr>
                <c:marker>
                  <c:symbol val="none"/>
                </c:marker>
                <c:cat>
                  <c:numRef>
                    <c:extLst>
                      <c:ext uri="{02D57815-91ED-43cb-92C2-25804820EDAC}">
                        <c15:formulaRef>
                          <c15:sqref>'[HIV in the DMA, an overview - July 2018.xlsx]Data prevalence'!$A$114:$A$123</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'[HIV in the DMA, an overview - July 2018.xlsx]Data prevalence'!$C$114:$C$123</c15:sqref>
                        </c15:formulaRef>
                      </c:ext>
                    </c:extLst>
                    <c:numCache>
                      <c:formatCode>0%</c:formatCode>
                      <c:ptCount val="10"/>
                      <c:pt idx="0">
                        <c:v>0.58317399617590826</c:v>
                      </c:pt>
                      <c:pt idx="1">
                        <c:v>0.65100401606425706</c:v>
                      </c:pt>
                      <c:pt idx="2">
                        <c:v>0.68508804795803668</c:v>
                      </c:pt>
                      <c:pt idx="3">
                        <c:v>0.71859838274932619</c:v>
                      </c:pt>
                      <c:pt idx="4">
                        <c:v>0.72895739521995151</c:v>
                      </c:pt>
                      <c:pt idx="5">
                        <c:v>0.77947385514777523</c:v>
                      </c:pt>
                      <c:pt idx="6">
                        <c:v>0.80659930533628044</c:v>
                      </c:pt>
                      <c:pt idx="7">
                        <c:v>0.83788075646022808</c:v>
                      </c:pt>
                      <c:pt idx="8">
                        <c:v>0.85587880412923989</c:v>
                      </c:pt>
                      <c:pt idx="9">
                        <c:v>0.87226976625367225</c:v>
                      </c:pt>
                    </c:numCache>
                  </c:numRef>
                </c:val>
                <c:smooth val="0"/>
                <c:extLst>
                  <c:ext xmlns:c16="http://schemas.microsoft.com/office/drawing/2014/chart" uri="{C3380CC4-5D6E-409C-BE32-E72D297353CC}">
                    <c16:uniqueId val="{00000004-4EF0-4E03-89FD-E6B20A624083}"/>
                  </c:ext>
                </c:extLst>
              </c15:ser>
            </c15:filteredLineSeries>
          </c:ext>
        </c:extLst>
      </c:lineChart>
      <c:catAx>
        <c:axId val="-203155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1152"/>
        <c:crosses val="autoZero"/>
        <c:auto val="1"/>
        <c:lblAlgn val="ctr"/>
        <c:lblOffset val="100"/>
        <c:tickLblSkip val="3"/>
        <c:tickMarkSkip val="1"/>
        <c:noMultiLvlLbl val="0"/>
      </c:catAx>
      <c:valAx>
        <c:axId val="-2031551152"/>
        <c:scaling>
          <c:orientation val="minMax"/>
          <c:max val="1"/>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Care &amp; viral suppression</a:t>
                </a:r>
              </a:p>
            </c:rich>
          </c:tx>
          <c:layout>
            <c:manualLayout>
              <c:xMode val="edge"/>
              <c:yMode val="edge"/>
              <c:x val="1.968795752347474E-3"/>
              <c:y val="0.310854053491286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31551696"/>
        <c:crosses val="autoZero"/>
        <c:crossBetween val="midCat"/>
        <c:majorUnit val="0.2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76213910761154"/>
          <c:y val="5.2435939438733731E-2"/>
          <c:w val="0.75651695100612426"/>
          <c:h val="0.85624097121182874"/>
        </c:manualLayout>
      </c:layout>
      <c:areaChart>
        <c:grouping val="stacked"/>
        <c:varyColors val="0"/>
        <c:ser>
          <c:idx val="1"/>
          <c:order val="0"/>
          <c:tx>
            <c:strRef>
              <c:f>'[HIV in the DMA, an overview - July 2018.xlsx]Data new dx'!$N$46</c:f>
              <c:strCache>
                <c:ptCount val="1"/>
                <c:pt idx="0">
                  <c:v>Linked ≤1 mo</c:v>
                </c:pt>
              </c:strCache>
            </c:strRef>
          </c:tx>
          <c:spPr>
            <a:solidFill>
              <a:schemeClr val="accent1"/>
            </a:solidFill>
            <a:ln>
              <a:solidFill>
                <a:schemeClr val="accent1">
                  <a:lumMod val="75000"/>
                </a:schemeClr>
              </a:solid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3F08-4F08-82D6-738E2360BB22}"/>
                </c:ext>
              </c:extLst>
            </c:dLbl>
            <c:dLbl>
              <c:idx val="1"/>
              <c:delete val="1"/>
              <c:extLst>
                <c:ext xmlns:c15="http://schemas.microsoft.com/office/drawing/2012/chart" uri="{CE6537A1-D6FC-4f65-9D91-7224C49458BB}"/>
                <c:ext xmlns:c16="http://schemas.microsoft.com/office/drawing/2014/chart" uri="{C3380CC4-5D6E-409C-BE32-E72D297353CC}">
                  <c16:uniqueId val="{00000001-3F08-4F08-82D6-738E2360BB22}"/>
                </c:ext>
              </c:extLst>
            </c:dLbl>
            <c:dLbl>
              <c:idx val="2"/>
              <c:delete val="1"/>
              <c:extLst>
                <c:ext xmlns:c15="http://schemas.microsoft.com/office/drawing/2012/chart" uri="{CE6537A1-D6FC-4f65-9D91-7224C49458BB}"/>
                <c:ext xmlns:c16="http://schemas.microsoft.com/office/drawing/2014/chart" uri="{C3380CC4-5D6E-409C-BE32-E72D297353CC}">
                  <c16:uniqueId val="{00000002-3F08-4F08-82D6-738E2360BB22}"/>
                </c:ext>
              </c:extLst>
            </c:dLbl>
            <c:dLbl>
              <c:idx val="3"/>
              <c:delete val="1"/>
              <c:extLst>
                <c:ext xmlns:c15="http://schemas.microsoft.com/office/drawing/2012/chart" uri="{CE6537A1-D6FC-4f65-9D91-7224C49458BB}"/>
                <c:ext xmlns:c16="http://schemas.microsoft.com/office/drawing/2014/chart" uri="{C3380CC4-5D6E-409C-BE32-E72D297353CC}">
                  <c16:uniqueId val="{00000003-3F08-4F08-82D6-738E2360BB22}"/>
                </c:ext>
              </c:extLst>
            </c:dLbl>
            <c:dLbl>
              <c:idx val="4"/>
              <c:delete val="1"/>
              <c:extLst>
                <c:ext xmlns:c15="http://schemas.microsoft.com/office/drawing/2012/chart" uri="{CE6537A1-D6FC-4f65-9D91-7224C49458BB}"/>
                <c:ext xmlns:c16="http://schemas.microsoft.com/office/drawing/2014/chart" uri="{C3380CC4-5D6E-409C-BE32-E72D297353CC}">
                  <c16:uniqueId val="{00000004-3F08-4F08-82D6-738E2360BB22}"/>
                </c:ext>
              </c:extLst>
            </c:dLbl>
            <c:dLbl>
              <c:idx val="5"/>
              <c:delete val="1"/>
              <c:extLst>
                <c:ext xmlns:c15="http://schemas.microsoft.com/office/drawing/2012/chart" uri="{CE6537A1-D6FC-4f65-9D91-7224C49458BB}"/>
                <c:ext xmlns:c16="http://schemas.microsoft.com/office/drawing/2014/chart" uri="{C3380CC4-5D6E-409C-BE32-E72D297353CC}">
                  <c16:uniqueId val="{00000005-3F08-4F08-82D6-738E2360BB22}"/>
                </c:ext>
              </c:extLst>
            </c:dLbl>
            <c:dLbl>
              <c:idx val="6"/>
              <c:delete val="1"/>
              <c:extLst>
                <c:ext xmlns:c15="http://schemas.microsoft.com/office/drawing/2012/chart" uri="{CE6537A1-D6FC-4f65-9D91-7224C49458BB}"/>
                <c:ext xmlns:c16="http://schemas.microsoft.com/office/drawing/2014/chart" uri="{C3380CC4-5D6E-409C-BE32-E72D297353CC}">
                  <c16:uniqueId val="{00000006-3F08-4F08-82D6-738E2360BB22}"/>
                </c:ext>
              </c:extLst>
            </c:dLbl>
            <c:dLbl>
              <c:idx val="7"/>
              <c:delete val="1"/>
              <c:extLst>
                <c:ext xmlns:c15="http://schemas.microsoft.com/office/drawing/2012/chart" uri="{CE6537A1-D6FC-4f65-9D91-7224C49458BB}"/>
                <c:ext xmlns:c16="http://schemas.microsoft.com/office/drawing/2014/chart" uri="{C3380CC4-5D6E-409C-BE32-E72D297353CC}">
                  <c16:uniqueId val="{00000007-3F08-4F08-82D6-738E2360BB22}"/>
                </c:ext>
              </c:extLst>
            </c:dLbl>
            <c:dLbl>
              <c:idx val="8"/>
              <c:delete val="1"/>
              <c:extLst>
                <c:ext xmlns:c15="http://schemas.microsoft.com/office/drawing/2012/chart" uri="{CE6537A1-D6FC-4f65-9D91-7224C49458BB}"/>
                <c:ext xmlns:c16="http://schemas.microsoft.com/office/drawing/2014/chart" uri="{C3380CC4-5D6E-409C-BE32-E72D297353CC}">
                  <c16:uniqueId val="{00000008-3F08-4F08-82D6-738E2360BB22}"/>
                </c:ext>
              </c:extLst>
            </c:dLbl>
            <c:dLbl>
              <c:idx val="9"/>
              <c:layout>
                <c:manualLayout>
                  <c:x val="3.6946482329417531E-2"/>
                  <c:y val="-0.2089781871671173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F08-4F08-82D6-738E2360BB22}"/>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'[HIV in the DMA, an overview - July 2018.xlsx]Data new dx'!$M$47:$M$56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new dx'!$N$47:$N$56</c:f>
              <c:numCache>
                <c:formatCode>0%</c:formatCode>
                <c:ptCount val="10"/>
                <c:pt idx="0">
                  <c:v>0.37360594795539032</c:v>
                </c:pt>
                <c:pt idx="1">
                  <c:v>0.36823104693140796</c:v>
                </c:pt>
                <c:pt idx="2">
                  <c:v>0.42750929368029739</c:v>
                </c:pt>
                <c:pt idx="3">
                  <c:v>0.35305343511450382</c:v>
                </c:pt>
                <c:pt idx="4">
                  <c:v>0.40687160940325495</c:v>
                </c:pt>
                <c:pt idx="5">
                  <c:v>0.39156626506024095</c:v>
                </c:pt>
                <c:pt idx="6">
                  <c:v>0.4168260038240918</c:v>
                </c:pt>
                <c:pt idx="7">
                  <c:v>0.41614906832298137</c:v>
                </c:pt>
                <c:pt idx="8">
                  <c:v>0.44488977955911824</c:v>
                </c:pt>
                <c:pt idx="9">
                  <c:v>0.48046875</c:v>
                </c:pt>
              </c:numCache>
            </c:numRef>
          </c:val>
          <c:extLst>
            <c:ext xmlns:c16="http://schemas.microsoft.com/office/drawing/2014/chart" uri="{C3380CC4-5D6E-409C-BE32-E72D297353CC}">
              <c16:uniqueId val="{0000000A-3F08-4F08-82D6-738E2360BB22}"/>
            </c:ext>
          </c:extLst>
        </c:ser>
        <c:ser>
          <c:idx val="2"/>
          <c:order val="1"/>
          <c:tx>
            <c:strRef>
              <c:f>'[HIV in the DMA, an overview - July 2018.xlsx]Data new dx'!$O$46</c:f>
              <c:strCache>
                <c:ptCount val="1"/>
                <c:pt idx="0">
                  <c:v>Linked 1-3mo</c:v>
                </c:pt>
              </c:strCache>
            </c:strRef>
          </c:tx>
          <c:spPr>
            <a:pattFill prst="pct50">
              <a:fgClr>
                <a:schemeClr val="accent1">
                  <a:lumMod val="60000"/>
                  <a:lumOff val="40000"/>
                </a:schemeClr>
              </a:fgClr>
              <a:bgClr>
                <a:schemeClr val="bg1"/>
              </a:bgClr>
            </a:pattFill>
            <a:ln>
              <a:solidFill>
                <a:schemeClr val="accent1">
                  <a:lumMod val="75000"/>
                </a:schemeClr>
              </a:solid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B-3F08-4F08-82D6-738E2360BB22}"/>
                </c:ext>
              </c:extLst>
            </c:dLbl>
            <c:dLbl>
              <c:idx val="1"/>
              <c:delete val="1"/>
              <c:extLst>
                <c:ext xmlns:c15="http://schemas.microsoft.com/office/drawing/2012/chart" uri="{CE6537A1-D6FC-4f65-9D91-7224C49458BB}"/>
                <c:ext xmlns:c16="http://schemas.microsoft.com/office/drawing/2014/chart" uri="{C3380CC4-5D6E-409C-BE32-E72D297353CC}">
                  <c16:uniqueId val="{0000000C-3F08-4F08-82D6-738E2360BB22}"/>
                </c:ext>
              </c:extLst>
            </c:dLbl>
            <c:dLbl>
              <c:idx val="2"/>
              <c:delete val="1"/>
              <c:extLst>
                <c:ext xmlns:c15="http://schemas.microsoft.com/office/drawing/2012/chart" uri="{CE6537A1-D6FC-4f65-9D91-7224C49458BB}"/>
                <c:ext xmlns:c16="http://schemas.microsoft.com/office/drawing/2014/chart" uri="{C3380CC4-5D6E-409C-BE32-E72D297353CC}">
                  <c16:uniqueId val="{0000000D-3F08-4F08-82D6-738E2360BB22}"/>
                </c:ext>
              </c:extLst>
            </c:dLbl>
            <c:dLbl>
              <c:idx val="3"/>
              <c:delete val="1"/>
              <c:extLst>
                <c:ext xmlns:c15="http://schemas.microsoft.com/office/drawing/2012/chart" uri="{CE6537A1-D6FC-4f65-9D91-7224C49458BB}"/>
                <c:ext xmlns:c16="http://schemas.microsoft.com/office/drawing/2014/chart" uri="{C3380CC4-5D6E-409C-BE32-E72D297353CC}">
                  <c16:uniqueId val="{0000000E-3F08-4F08-82D6-738E2360BB22}"/>
                </c:ext>
              </c:extLst>
            </c:dLbl>
            <c:dLbl>
              <c:idx val="4"/>
              <c:delete val="1"/>
              <c:extLst>
                <c:ext xmlns:c15="http://schemas.microsoft.com/office/drawing/2012/chart" uri="{CE6537A1-D6FC-4f65-9D91-7224C49458BB}"/>
                <c:ext xmlns:c16="http://schemas.microsoft.com/office/drawing/2014/chart" uri="{C3380CC4-5D6E-409C-BE32-E72D297353CC}">
                  <c16:uniqueId val="{0000000F-3F08-4F08-82D6-738E2360BB22}"/>
                </c:ext>
              </c:extLst>
            </c:dLbl>
            <c:dLbl>
              <c:idx val="5"/>
              <c:delete val="1"/>
              <c:extLst>
                <c:ext xmlns:c15="http://schemas.microsoft.com/office/drawing/2012/chart" uri="{CE6537A1-D6FC-4f65-9D91-7224C49458BB}"/>
                <c:ext xmlns:c16="http://schemas.microsoft.com/office/drawing/2014/chart" uri="{C3380CC4-5D6E-409C-BE32-E72D297353CC}">
                  <c16:uniqueId val="{00000010-3F08-4F08-82D6-738E2360BB22}"/>
                </c:ext>
              </c:extLst>
            </c:dLbl>
            <c:dLbl>
              <c:idx val="6"/>
              <c:delete val="1"/>
              <c:extLst>
                <c:ext xmlns:c15="http://schemas.microsoft.com/office/drawing/2012/chart" uri="{CE6537A1-D6FC-4f65-9D91-7224C49458BB}"/>
                <c:ext xmlns:c16="http://schemas.microsoft.com/office/drawing/2014/chart" uri="{C3380CC4-5D6E-409C-BE32-E72D297353CC}">
                  <c16:uniqueId val="{00000011-3F08-4F08-82D6-738E2360BB22}"/>
                </c:ext>
              </c:extLst>
            </c:dLbl>
            <c:dLbl>
              <c:idx val="7"/>
              <c:delete val="1"/>
              <c:extLst>
                <c:ext xmlns:c15="http://schemas.microsoft.com/office/drawing/2012/chart" uri="{CE6537A1-D6FC-4f65-9D91-7224C49458BB}"/>
                <c:ext xmlns:c16="http://schemas.microsoft.com/office/drawing/2014/chart" uri="{C3380CC4-5D6E-409C-BE32-E72D297353CC}">
                  <c16:uniqueId val="{00000012-3F08-4F08-82D6-738E2360BB22}"/>
                </c:ext>
              </c:extLst>
            </c:dLbl>
            <c:dLbl>
              <c:idx val="8"/>
              <c:delete val="1"/>
              <c:extLst>
                <c:ext xmlns:c15="http://schemas.microsoft.com/office/drawing/2012/chart" uri="{CE6537A1-D6FC-4f65-9D91-7224C49458BB}"/>
                <c:ext xmlns:c16="http://schemas.microsoft.com/office/drawing/2014/chart" uri="{C3380CC4-5D6E-409C-BE32-E72D297353CC}">
                  <c16:uniqueId val="{00000013-3F08-4F08-82D6-738E2360BB22}"/>
                </c:ext>
              </c:extLst>
            </c:dLbl>
            <c:dLbl>
              <c:idx val="9"/>
              <c:layout>
                <c:manualLayout>
                  <c:x val="3.4637327183828934E-2"/>
                  <c:y val="-0.16046539371760793"/>
                </c:manualLayout>
              </c:layout>
              <c:tx>
                <c:strRef>
                  <c:f>'[HIV in the DMA, an overview - July 2018.xlsx]Report-new dx-linkage'!$Q$45</c:f>
                  <c:strCache>
                    <c:ptCount val="1"/>
                    <c:pt idx="0">
                      <c:v>84%</c:v>
                    </c:pt>
                  </c:strCache>
                </c:strRef>
              </c:tx>
              <c:showLegendKey val="0"/>
              <c:showVal val="1"/>
              <c:showCatName val="0"/>
              <c:showSerName val="0"/>
              <c:showPercent val="0"/>
              <c:showBubbleSize val="0"/>
              <c:extLst>
                <c:ext xmlns:c15="http://schemas.microsoft.com/office/drawing/2012/chart" uri="{CE6537A1-D6FC-4f65-9D91-7224C49458BB}">
                  <c15:layout/>
                  <c15:dlblFieldTable>
                    <c15:dlblFTEntry>
                      <c15:txfldGUID>{637AFAD5-7991-4AF4-AE5E-8F4E3F489780}</c15:txfldGUID>
                      <c15:f>'[HIV in the DMA, an overview - July 2018.xlsx]Report-new dx-linkage'!$Q$45</c15:f>
                      <c15:dlblFieldTableCache>
                        <c:ptCount val="1"/>
                        <c:pt idx="0">
                          <c:v>84%</c:v>
                        </c:pt>
                      </c15:dlblFieldTableCache>
                    </c15:dlblFTEntry>
                  </c15:dlblFieldTable>
                  <c15:showDataLabelsRange val="0"/>
                </c:ext>
                <c:ext xmlns:c16="http://schemas.microsoft.com/office/drawing/2014/chart" uri="{C3380CC4-5D6E-409C-BE32-E72D297353CC}">
                  <c16:uniqueId val="{00000014-3F08-4F08-82D6-738E2360BB22}"/>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'[HIV in the DMA, an overview - July 2018.xlsx]Data new dx'!$M$47:$M$56</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'[HIV in the DMA, an overview - July 2018.xlsx]Data new dx'!$O$47:$O$56</c:f>
              <c:numCache>
                <c:formatCode>0%</c:formatCode>
                <c:ptCount val="10"/>
                <c:pt idx="0">
                  <c:v>0.31412639405204462</c:v>
                </c:pt>
                <c:pt idx="1">
                  <c:v>0.30866425992779783</c:v>
                </c:pt>
                <c:pt idx="2">
                  <c:v>0.27323420074349442</c:v>
                </c:pt>
                <c:pt idx="3">
                  <c:v>0.34351145038167941</c:v>
                </c:pt>
                <c:pt idx="4">
                  <c:v>0.29294755877034356</c:v>
                </c:pt>
                <c:pt idx="5">
                  <c:v>0.31325301204819278</c:v>
                </c:pt>
                <c:pt idx="6">
                  <c:v>0.28871892925430209</c:v>
                </c:pt>
                <c:pt idx="7">
                  <c:v>0.33126293995859213</c:v>
                </c:pt>
                <c:pt idx="8">
                  <c:v>0.32264529058116231</c:v>
                </c:pt>
                <c:pt idx="9">
                  <c:v>0.359375</c:v>
                </c:pt>
              </c:numCache>
            </c:numRef>
          </c:val>
          <c:extLst>
            <c:ext xmlns:c16="http://schemas.microsoft.com/office/drawing/2014/chart" uri="{C3380CC4-5D6E-409C-BE32-E72D297353CC}">
              <c16:uniqueId val="{00000015-3F08-4F08-82D6-738E2360BB22}"/>
            </c:ext>
          </c:extLst>
        </c:ser>
        <c:dLbls>
          <c:showLegendKey val="0"/>
          <c:showVal val="0"/>
          <c:showCatName val="0"/>
          <c:showSerName val="0"/>
          <c:showPercent val="0"/>
          <c:showBubbleSize val="0"/>
        </c:dLbls>
        <c:axId val="-2028915824"/>
        <c:axId val="-2028918544"/>
        <c:extLst>
          <c:ext xmlns:c15="http://schemas.microsoft.com/office/drawing/2012/chart" uri="{02D57815-91ED-43cb-92C2-25804820EDAC}">
            <c15:filteredAreaSeries>
              <c15:ser>
                <c:idx val="3"/>
                <c:order val="2"/>
                <c:tx>
                  <c:strRef>
                    <c:extLst>
                      <c:ext uri="{02D57815-91ED-43cb-92C2-25804820EDAC}">
                        <c15:formulaRef>
                          <c15:sqref>'[HIV in the DMA, an overview - July 2018.xlsx]Data new dx'!$P$46</c15:sqref>
                        </c15:formulaRef>
                      </c:ext>
                    </c:extLst>
                    <c:strCache>
                      <c:ptCount val="1"/>
                      <c:pt idx="0">
                        <c:v>Linked &gt;3 mo</c:v>
                      </c:pt>
                    </c:strCache>
                  </c:strRef>
                </c:tx>
                <c:spPr>
                  <a:pattFill prst="pct50">
                    <a:fgClr>
                      <a:schemeClr val="accent1">
                        <a:lumMod val="60000"/>
                        <a:lumOff val="40000"/>
                      </a:schemeClr>
                    </a:fgClr>
                    <a:bgClr>
                      <a:schemeClr val="bg1"/>
                    </a:bgClr>
                  </a:pattFill>
                  <a:ln>
                    <a:solidFill>
                      <a:schemeClr val="accent1">
                        <a:lumMod val="75000"/>
                      </a:schemeClr>
                    </a:solidFill>
                  </a:ln>
                  <a:effectLst/>
                </c:spPr>
                <c:cat>
                  <c:numRef>
                    <c:extLst>
                      <c:ext uri="{02D57815-91ED-43cb-92C2-25804820EDAC}">
                        <c15:formulaRef>
                          <c15:sqref>'[HIV in the DMA, an overview - July 2018.xlsx]Data new dx'!$M$47:$M$56</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c:ext uri="{02D57815-91ED-43cb-92C2-25804820EDAC}">
                        <c15:formulaRef>
                          <c15:sqref>'[HIV in the DMA, an overview - July 2018.xlsx]Data new dx'!$P$47:$P$56</c15:sqref>
                        </c15:formulaRef>
                      </c:ext>
                    </c:extLst>
                    <c:numCache>
                      <c:formatCode>0%</c:formatCode>
                      <c:ptCount val="10"/>
                      <c:pt idx="0">
                        <c:v>0.24535315985130113</c:v>
                      </c:pt>
                      <c:pt idx="1">
                        <c:v>0.26173285198555957</c:v>
                      </c:pt>
                      <c:pt idx="2">
                        <c:v>0.24721189591078066</c:v>
                      </c:pt>
                      <c:pt idx="3">
                        <c:v>0.24809160305343511</c:v>
                      </c:pt>
                      <c:pt idx="4">
                        <c:v>0.24773960216998192</c:v>
                      </c:pt>
                      <c:pt idx="5">
                        <c:v>0.23092369477911648</c:v>
                      </c:pt>
                      <c:pt idx="6">
                        <c:v>0.2294455066921606</c:v>
                      </c:pt>
                      <c:pt idx="7">
                        <c:v>0.18840579710144928</c:v>
                      </c:pt>
                      <c:pt idx="8">
                        <c:v>0.16633266533066132</c:v>
                      </c:pt>
                      <c:pt idx="9">
                        <c:v>8.203125E-2</c:v>
                      </c:pt>
                    </c:numCache>
                  </c:numRef>
                </c:val>
                <c:extLst>
                  <c:ext xmlns:c16="http://schemas.microsoft.com/office/drawing/2014/chart" uri="{C3380CC4-5D6E-409C-BE32-E72D297353CC}">
                    <c16:uniqueId val="{00000016-3F08-4F08-82D6-738E2360BB22}"/>
                  </c:ext>
                </c:extLst>
              </c15:ser>
            </c15:filteredAreaSeries>
            <c15:filteredAreaSeries>
              <c15:ser>
                <c:idx val="4"/>
                <c:order val="3"/>
                <c:tx>
                  <c:strRef>
                    <c:extLst xmlns:c15="http://schemas.microsoft.com/office/drawing/2012/chart">
                      <c:ext xmlns:c15="http://schemas.microsoft.com/office/drawing/2012/chart" uri="{02D57815-91ED-43cb-92C2-25804820EDAC}">
                        <c15:formulaRef>
                          <c15:sqref>'[HIV in the DMA, an overview - July 2018.xlsx]Data new dx'!$Q$46</c15:sqref>
                        </c15:formulaRef>
                      </c:ext>
                    </c:extLst>
                    <c:strCache>
                      <c:ptCount val="1"/>
                      <c:pt idx="0">
                        <c:v>Never Linked</c:v>
                      </c:pt>
                    </c:strCache>
                  </c:strRef>
                </c:tx>
                <c:spPr>
                  <a:solidFill>
                    <a:schemeClr val="accent5"/>
                  </a:solidFill>
                  <a:ln>
                    <a:noFill/>
                  </a:ln>
                  <a:effectLst/>
                </c:spPr>
                <c:cat>
                  <c:numRef>
                    <c:extLst xmlns:c15="http://schemas.microsoft.com/office/drawing/2012/chart">
                      <c:ext xmlns:c15="http://schemas.microsoft.com/office/drawing/2012/chart" uri="{02D57815-91ED-43cb-92C2-25804820EDAC}">
                        <c15:formulaRef>
                          <c15:sqref>'[HIV in the DMA, an overview - July 2018.xlsx]Data new dx'!$M$47:$M$56</c15:sqref>
                        </c15:formulaRef>
                      </c:ext>
                    </c:extLst>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'[HIV in the DMA, an overview - July 2018.xlsx]Data new dx'!$Q$47:$Q$56</c15:sqref>
                        </c15:formulaRef>
                      </c:ext>
                    </c:extLst>
                    <c:numCache>
                      <c:formatCode>0%</c:formatCode>
                      <c:ptCount val="10"/>
                      <c:pt idx="0">
                        <c:v>6.6914498141263934E-2</c:v>
                      </c:pt>
                      <c:pt idx="1">
                        <c:v>6.1371841155234655E-2</c:v>
                      </c:pt>
                      <c:pt idx="2">
                        <c:v>5.0185873605947957E-2</c:v>
                      </c:pt>
                      <c:pt idx="3">
                        <c:v>5.5343511450381681E-2</c:v>
                      </c:pt>
                      <c:pt idx="4">
                        <c:v>5.2441229656419529E-2</c:v>
                      </c:pt>
                      <c:pt idx="5">
                        <c:v>6.4257028112449793E-2</c:v>
                      </c:pt>
                      <c:pt idx="6">
                        <c:v>6.5009560229445512E-2</c:v>
                      </c:pt>
                      <c:pt idx="7">
                        <c:v>6.4182194616977231E-2</c:v>
                      </c:pt>
                      <c:pt idx="8">
                        <c:v>6.6132264529058113E-2</c:v>
                      </c:pt>
                      <c:pt idx="9">
                        <c:v>7.8125E-2</c:v>
                      </c:pt>
                    </c:numCache>
                  </c:numRef>
                </c:val>
                <c:extLst xmlns:c15="http://schemas.microsoft.com/office/drawing/2012/chart">
                  <c:ext xmlns:c16="http://schemas.microsoft.com/office/drawing/2014/chart" uri="{C3380CC4-5D6E-409C-BE32-E72D297353CC}">
                    <c16:uniqueId val="{00000017-3F08-4F08-82D6-738E2360BB22}"/>
                  </c:ext>
                </c:extLst>
              </c15:ser>
            </c15:filteredAreaSeries>
          </c:ext>
        </c:extLst>
      </c:areaChart>
      <c:catAx>
        <c:axId val="-202891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18544"/>
        <c:crosses val="autoZero"/>
        <c:auto val="1"/>
        <c:lblAlgn val="ctr"/>
        <c:lblOffset val="100"/>
        <c:tickLblSkip val="3"/>
        <c:noMultiLvlLbl val="0"/>
      </c:catAx>
      <c:valAx>
        <c:axId val="-2028918544"/>
        <c:scaling>
          <c:orientation val="minMax"/>
          <c:max val="1"/>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Proportion linked to care</a:t>
                </a:r>
              </a:p>
            </c:rich>
          </c:tx>
          <c:layout>
            <c:manualLayout>
              <c:xMode val="edge"/>
              <c:yMode val="edge"/>
              <c:x val="0"/>
              <c:y val="0.3713264509346770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28915824"/>
        <c:crosses val="autoZero"/>
        <c:crossBetween val="midCat"/>
        <c:majorUnit val="0.2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sz="2000" b="1" dirty="0" smtClean="0">
                <a:solidFill>
                  <a:schemeClr val="tx1"/>
                </a:solidFill>
              </a:rPr>
              <a:t>Number </a:t>
            </a:r>
            <a:r>
              <a:rPr lang="en-US" sz="2000" b="1" dirty="0">
                <a:solidFill>
                  <a:schemeClr val="tx1"/>
                </a:solidFill>
              </a:rPr>
              <a:t>of Clients Served </a:t>
            </a:r>
            <a:r>
              <a:rPr lang="en-US" sz="2000" b="1" dirty="0" smtClean="0">
                <a:solidFill>
                  <a:schemeClr val="tx1"/>
                </a:solidFill>
              </a:rPr>
              <a:t>in Core Services</a:t>
            </a:r>
            <a:r>
              <a:rPr lang="en-US" sz="2000" b="1" baseline="0" dirty="0" smtClean="0">
                <a:solidFill>
                  <a:schemeClr val="tx1"/>
                </a:solidFill>
              </a:rPr>
              <a:t> </a:t>
            </a:r>
            <a:endParaRPr lang="en-US" sz="2000" b="1" dirty="0">
              <a:solidFill>
                <a:schemeClr val="tx1"/>
              </a:solidFill>
            </a:endParaRPr>
          </a:p>
        </c:rich>
      </c:tx>
      <c:layout>
        <c:manualLayout>
          <c:xMode val="edge"/>
          <c:yMode val="edge"/>
          <c:x val="0.29946347615638952"/>
          <c:y val="3.642056507642426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1194140505164122E-2"/>
          <c:y val="0.13065693994133087"/>
          <c:w val="0.58947080478576541"/>
          <c:h val="0.79054546858113328"/>
        </c:manualLayout>
      </c:layout>
      <c:lineChart>
        <c:grouping val="standard"/>
        <c:varyColors val="0"/>
        <c:ser>
          <c:idx val="1"/>
          <c:order val="1"/>
          <c:tx>
            <c:strRef>
              <c:f>'utilization charts'!$B$6</c:f>
              <c:strCache>
                <c:ptCount val="1"/>
                <c:pt idx="0">
                  <c:v>Primary Care (combined)</c:v>
                </c:pt>
              </c:strCache>
            </c:strRef>
          </c:tx>
          <c:spPr>
            <a:ln w="57150" cap="rnd">
              <a:solidFill>
                <a:schemeClr val="accent2"/>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charts'!$C$6:$V$6</c:f>
              <c:numCache>
                <c:formatCode>General</c:formatCode>
                <c:ptCount val="4"/>
                <c:pt idx="0">
                  <c:v>1677</c:v>
                </c:pt>
                <c:pt idx="1">
                  <c:v>1823</c:v>
                </c:pt>
                <c:pt idx="2">
                  <c:v>1983</c:v>
                </c:pt>
                <c:pt idx="3">
                  <c:v>1775</c:v>
                </c:pt>
              </c:numCache>
              <c:extLst/>
            </c:numRef>
          </c:val>
          <c:smooth val="0"/>
          <c:extLst>
            <c:ext xmlns:c16="http://schemas.microsoft.com/office/drawing/2014/chart" uri="{C3380CC4-5D6E-409C-BE32-E72D297353CC}">
              <c16:uniqueId val="{00000000-F8F7-4DD8-98AF-A9D1C10A2DC9}"/>
            </c:ext>
          </c:extLst>
        </c:ser>
        <c:ser>
          <c:idx val="3"/>
          <c:order val="3"/>
          <c:tx>
            <c:strRef>
              <c:f>'utilization charts'!$B$8</c:f>
              <c:strCache>
                <c:ptCount val="1"/>
                <c:pt idx="0">
                  <c:v>EIS (Combined)</c:v>
                </c:pt>
              </c:strCache>
            </c:strRef>
          </c:tx>
          <c:spPr>
            <a:ln w="57150" cap="rnd">
              <a:solidFill>
                <a:schemeClr val="accent4"/>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charts'!$C$8:$V$8</c:f>
              <c:numCache>
                <c:formatCode>General</c:formatCode>
                <c:ptCount val="4"/>
                <c:pt idx="0">
                  <c:v>453</c:v>
                </c:pt>
                <c:pt idx="1">
                  <c:v>450</c:v>
                </c:pt>
                <c:pt idx="2">
                  <c:v>561</c:v>
                </c:pt>
                <c:pt idx="3">
                  <c:v>625</c:v>
                </c:pt>
              </c:numCache>
              <c:extLst/>
            </c:numRef>
          </c:val>
          <c:smooth val="0"/>
          <c:extLst>
            <c:ext xmlns:c16="http://schemas.microsoft.com/office/drawing/2014/chart" uri="{C3380CC4-5D6E-409C-BE32-E72D297353CC}">
              <c16:uniqueId val="{00000001-F8F7-4DD8-98AF-A9D1C10A2DC9}"/>
            </c:ext>
          </c:extLst>
        </c:ser>
        <c:ser>
          <c:idx val="4"/>
          <c:order val="4"/>
          <c:tx>
            <c:strRef>
              <c:f>'utilization charts'!$B$9</c:f>
              <c:strCache>
                <c:ptCount val="1"/>
                <c:pt idx="0">
                  <c:v>Health Insurance Premium &amp; Cost Sharing</c:v>
                </c:pt>
              </c:strCache>
            </c:strRef>
          </c:tx>
          <c:spPr>
            <a:ln w="57150" cap="rnd">
              <a:solidFill>
                <a:schemeClr val="accent5"/>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charts'!$C$9:$V$9</c:f>
              <c:numCache>
                <c:formatCode>@</c:formatCode>
                <c:ptCount val="4"/>
                <c:pt idx="1">
                  <c:v>0</c:v>
                </c:pt>
                <c:pt idx="2" formatCode="General">
                  <c:v>93</c:v>
                </c:pt>
                <c:pt idx="3" formatCode="General">
                  <c:v>32</c:v>
                </c:pt>
              </c:numCache>
              <c:extLst/>
            </c:numRef>
          </c:val>
          <c:smooth val="0"/>
          <c:extLst>
            <c:ext xmlns:c16="http://schemas.microsoft.com/office/drawing/2014/chart" uri="{C3380CC4-5D6E-409C-BE32-E72D297353CC}">
              <c16:uniqueId val="{00000002-F8F7-4DD8-98AF-A9D1C10A2DC9}"/>
            </c:ext>
          </c:extLst>
        </c:ser>
        <c:ser>
          <c:idx val="5"/>
          <c:order val="5"/>
          <c:tx>
            <c:strRef>
              <c:f>'utilization charts'!$B$10</c:f>
              <c:strCache>
                <c:ptCount val="1"/>
                <c:pt idx="0">
                  <c:v>Home &amp; Community Based Health Services</c:v>
                </c:pt>
              </c:strCache>
            </c:strRef>
          </c:tx>
          <c:spPr>
            <a:ln w="57150" cap="rnd">
              <a:solidFill>
                <a:schemeClr val="accent6"/>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charts'!$C$10:$V$10</c:f>
              <c:numCache>
                <c:formatCode>General</c:formatCode>
                <c:ptCount val="4"/>
                <c:pt idx="0">
                  <c:v>10</c:v>
                </c:pt>
                <c:pt idx="1">
                  <c:v>5</c:v>
                </c:pt>
                <c:pt idx="2">
                  <c:v>4</c:v>
                </c:pt>
                <c:pt idx="3">
                  <c:v>5</c:v>
                </c:pt>
              </c:numCache>
              <c:extLst/>
            </c:numRef>
          </c:val>
          <c:smooth val="0"/>
          <c:extLst>
            <c:ext xmlns:c16="http://schemas.microsoft.com/office/drawing/2014/chart" uri="{C3380CC4-5D6E-409C-BE32-E72D297353CC}">
              <c16:uniqueId val="{00000003-F8F7-4DD8-98AF-A9D1C10A2DC9}"/>
            </c:ext>
          </c:extLst>
        </c:ser>
        <c:ser>
          <c:idx val="6"/>
          <c:order val="6"/>
          <c:tx>
            <c:strRef>
              <c:f>'utilization charts'!$B$11</c:f>
              <c:strCache>
                <c:ptCount val="1"/>
                <c:pt idx="0">
                  <c:v>Mental Health Services</c:v>
                </c:pt>
              </c:strCache>
            </c:strRef>
          </c:tx>
          <c:spPr>
            <a:ln w="57150" cap="rnd">
              <a:solidFill>
                <a:schemeClr val="accent1">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charts'!$C$11:$V$11</c:f>
              <c:numCache>
                <c:formatCode>General</c:formatCode>
                <c:ptCount val="4"/>
                <c:pt idx="0">
                  <c:v>304</c:v>
                </c:pt>
                <c:pt idx="1">
                  <c:v>310</c:v>
                </c:pt>
                <c:pt idx="2">
                  <c:v>315</c:v>
                </c:pt>
                <c:pt idx="3">
                  <c:v>219</c:v>
                </c:pt>
              </c:numCache>
              <c:extLst/>
            </c:numRef>
          </c:val>
          <c:smooth val="0"/>
          <c:extLst>
            <c:ext xmlns:c16="http://schemas.microsoft.com/office/drawing/2014/chart" uri="{C3380CC4-5D6E-409C-BE32-E72D297353CC}">
              <c16:uniqueId val="{00000004-F8F7-4DD8-98AF-A9D1C10A2DC9}"/>
            </c:ext>
          </c:extLst>
        </c:ser>
        <c:ser>
          <c:idx val="7"/>
          <c:order val="7"/>
          <c:tx>
            <c:strRef>
              <c:f>'utilization charts'!$B$12</c:f>
              <c:strCache>
                <c:ptCount val="1"/>
                <c:pt idx="0">
                  <c:v>Medical Nutrition Therapy</c:v>
                </c:pt>
              </c:strCache>
            </c:strRef>
          </c:tx>
          <c:spPr>
            <a:ln w="57150" cap="rnd" cmpd="sng">
              <a:solidFill>
                <a:schemeClr val="accent2">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charts'!$C$12:$V$12</c:f>
              <c:numCache>
                <c:formatCode>General</c:formatCode>
                <c:ptCount val="4"/>
                <c:pt idx="0">
                  <c:v>857</c:v>
                </c:pt>
                <c:pt idx="1">
                  <c:v>1126</c:v>
                </c:pt>
                <c:pt idx="2">
                  <c:v>1007</c:v>
                </c:pt>
                <c:pt idx="3">
                  <c:v>950</c:v>
                </c:pt>
              </c:numCache>
              <c:extLst/>
            </c:numRef>
          </c:val>
          <c:smooth val="0"/>
          <c:extLst>
            <c:ext xmlns:c16="http://schemas.microsoft.com/office/drawing/2014/chart" uri="{C3380CC4-5D6E-409C-BE32-E72D297353CC}">
              <c16:uniqueId val="{00000005-F8F7-4DD8-98AF-A9D1C10A2DC9}"/>
            </c:ext>
          </c:extLst>
        </c:ser>
        <c:ser>
          <c:idx val="8"/>
          <c:order val="8"/>
          <c:tx>
            <c:strRef>
              <c:f>'utilization charts'!$B$13</c:f>
              <c:strCache>
                <c:ptCount val="1"/>
                <c:pt idx="0">
                  <c:v>Medical Case Management</c:v>
                </c:pt>
              </c:strCache>
            </c:strRef>
          </c:tx>
          <c:spPr>
            <a:ln w="57150" cap="rnd">
              <a:solidFill>
                <a:schemeClr val="accent3">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charts'!$C$13:$V$13</c:f>
              <c:numCache>
                <c:formatCode>General</c:formatCode>
                <c:ptCount val="4"/>
                <c:pt idx="0">
                  <c:v>865</c:v>
                </c:pt>
                <c:pt idx="1">
                  <c:v>713</c:v>
                </c:pt>
                <c:pt idx="2">
                  <c:v>654</c:v>
                </c:pt>
                <c:pt idx="3">
                  <c:v>725</c:v>
                </c:pt>
              </c:numCache>
              <c:extLst/>
            </c:numRef>
          </c:val>
          <c:smooth val="0"/>
          <c:extLst>
            <c:ext xmlns:c16="http://schemas.microsoft.com/office/drawing/2014/chart" uri="{C3380CC4-5D6E-409C-BE32-E72D297353CC}">
              <c16:uniqueId val="{00000006-F8F7-4DD8-98AF-A9D1C10A2DC9}"/>
            </c:ext>
          </c:extLst>
        </c:ser>
        <c:dLbls>
          <c:showLegendKey val="0"/>
          <c:showVal val="0"/>
          <c:showCatName val="0"/>
          <c:showSerName val="0"/>
          <c:showPercent val="0"/>
          <c:showBubbleSize val="0"/>
        </c:dLbls>
        <c:smooth val="0"/>
        <c:axId val="-2028921264"/>
        <c:axId val="-2028920720"/>
        <c:extLst>
          <c:ext xmlns:c15="http://schemas.microsoft.com/office/drawing/2012/chart" uri="{02D57815-91ED-43cb-92C2-25804820EDAC}">
            <c15:filteredLineSeries>
              <c15:ser>
                <c:idx val="0"/>
                <c:order val="0"/>
                <c:tx>
                  <c:strRef>
                    <c:extLst>
                      <c:ext uri="{02D57815-91ED-43cb-92C2-25804820EDAC}">
                        <c15:formulaRef>
                          <c15:sqref>'utilization charts'!$B$5</c15:sqref>
                        </c15:formulaRef>
                      </c:ext>
                    </c:extLst>
                    <c:strCache>
                      <c:ptCount val="1"/>
                      <c:pt idx="0">
                        <c:v>Outpatient/Ambulatory Medical Care </c:v>
                      </c:pt>
                    </c:strCache>
                  </c:strRef>
                </c:tx>
                <c:spPr>
                  <a:ln w="28575" cap="rnd">
                    <a:solidFill>
                      <a:schemeClr val="accent1"/>
                    </a:solidFill>
                    <a:round/>
                  </a:ln>
                  <a:effectLst/>
                </c:spPr>
                <c:marker>
                  <c:symbol val="none"/>
                </c:marker>
                <c:cat>
                  <c:strRef>
                    <c:extLst>
                      <c:ex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c:ext uri="{02D57815-91ED-43cb-92C2-25804820EDAC}">
                        <c15:formulaRef>
                          <c15:sqref>'utilization charts'!$C$5:$V$5</c15:sqref>
                        </c15:formulaRef>
                      </c:ext>
                    </c:extLst>
                    <c:numCache>
                      <c:formatCode>General</c:formatCode>
                      <c:ptCount val="4"/>
                      <c:pt idx="0">
                        <c:v>1323</c:v>
                      </c:pt>
                      <c:pt idx="1">
                        <c:v>1367</c:v>
                      </c:pt>
                      <c:pt idx="3">
                        <c:v>1690</c:v>
                      </c:pt>
                    </c:numCache>
                  </c:numRef>
                </c:val>
                <c:smooth val="0"/>
                <c:extLst>
                  <c:ext xmlns:c16="http://schemas.microsoft.com/office/drawing/2014/chart" uri="{C3380CC4-5D6E-409C-BE32-E72D297353CC}">
                    <c16:uniqueId val="{00000007-F8F7-4DD8-98AF-A9D1C10A2DC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'utilization charts'!$B$7</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charts'!$C$7:$V$7</c15:sqref>
                        </c15:formulaRef>
                      </c:ext>
                    </c:extLst>
                    <c:numCache>
                      <c:formatCode>General</c:formatCode>
                      <c:ptCount val="4"/>
                      <c:pt idx="0">
                        <c:v>408</c:v>
                      </c:pt>
                      <c:pt idx="1">
                        <c:v>392</c:v>
                      </c:pt>
                      <c:pt idx="3">
                        <c:v>565</c:v>
                      </c:pt>
                    </c:numCache>
                  </c:numRef>
                </c:val>
                <c:smooth val="0"/>
                <c:extLst>
                  <c:ext xmlns:c16="http://schemas.microsoft.com/office/drawing/2014/chart" uri="{C3380CC4-5D6E-409C-BE32-E72D297353CC}">
                    <c16:uniqueId val="{00000008-F8F7-4DD8-98AF-A9D1C10A2DC9}"/>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'utilization charts'!$B$14</c15:sqref>
                        </c15:formulaRef>
                      </c:ext>
                    </c:extLst>
                    <c:strCache>
                      <c:ptCount val="1"/>
                      <c:pt idx="0">
                        <c:v>Non-medical Case Management </c:v>
                      </c:pt>
                    </c:strCache>
                  </c:strRef>
                </c:tx>
                <c:spPr>
                  <a:ln w="57150"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charts'!$C$14:$V$14</c15:sqref>
                        </c15:formulaRef>
                      </c:ext>
                    </c:extLst>
                    <c:numCache>
                      <c:formatCode>General</c:formatCode>
                      <c:ptCount val="4"/>
                      <c:pt idx="0">
                        <c:v>306</c:v>
                      </c:pt>
                      <c:pt idx="1">
                        <c:v>293</c:v>
                      </c:pt>
                      <c:pt idx="2">
                        <c:v>255</c:v>
                      </c:pt>
                      <c:pt idx="3">
                        <c:v>242</c:v>
                      </c:pt>
                    </c:numCache>
                  </c:numRef>
                </c:val>
                <c:smooth val="0"/>
                <c:extLst>
                  <c:ext xmlns:c16="http://schemas.microsoft.com/office/drawing/2014/chart" uri="{C3380CC4-5D6E-409C-BE32-E72D297353CC}">
                    <c16:uniqueId val="{00000009-F8F7-4DD8-98AF-A9D1C10A2DC9}"/>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'utilization charts'!$B$15</c15:sqref>
                        </c15:formulaRef>
                      </c:ext>
                    </c:extLst>
                    <c:strCache>
                      <c:ptCount val="1"/>
                      <c:pt idx="0">
                        <c:v>Emergency Financial Assistance</c:v>
                      </c:pt>
                    </c:strCache>
                  </c:strRef>
                </c:tx>
                <c:spPr>
                  <a:ln w="57150"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charts'!$C$15:$V$15</c15:sqref>
                        </c15:formulaRef>
                      </c:ext>
                    </c:extLst>
                    <c:numCache>
                      <c:formatCode>General</c:formatCode>
                      <c:ptCount val="4"/>
                      <c:pt idx="0">
                        <c:v>146</c:v>
                      </c:pt>
                      <c:pt idx="1">
                        <c:v>166</c:v>
                      </c:pt>
                      <c:pt idx="2">
                        <c:v>149</c:v>
                      </c:pt>
                      <c:pt idx="3">
                        <c:v>219</c:v>
                      </c:pt>
                    </c:numCache>
                  </c:numRef>
                </c:val>
                <c:smooth val="0"/>
                <c:extLst>
                  <c:ext xmlns:c16="http://schemas.microsoft.com/office/drawing/2014/chart" uri="{C3380CC4-5D6E-409C-BE32-E72D297353CC}">
                    <c16:uniqueId val="{0000000A-F8F7-4DD8-98AF-A9D1C10A2DC9}"/>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'utilization charts'!$B$16</c15:sqref>
                        </c15:formulaRef>
                      </c:ext>
                    </c:extLst>
                    <c:strCache>
                      <c:ptCount val="1"/>
                      <c:pt idx="0">
                        <c:v>Food Bank/Home Delivered Meals</c:v>
                      </c:pt>
                    </c:strCache>
                  </c:strRef>
                </c:tx>
                <c:spPr>
                  <a:ln w="57150"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charts'!$C$16:$V$16</c15:sqref>
                        </c15:formulaRef>
                      </c:ext>
                    </c:extLst>
                    <c:numCache>
                      <c:formatCode>General</c:formatCode>
                      <c:ptCount val="4"/>
                      <c:pt idx="0">
                        <c:v>1234</c:v>
                      </c:pt>
                      <c:pt idx="1">
                        <c:v>1399</c:v>
                      </c:pt>
                      <c:pt idx="2">
                        <c:v>1443</c:v>
                      </c:pt>
                      <c:pt idx="3">
                        <c:v>1390</c:v>
                      </c:pt>
                    </c:numCache>
                  </c:numRef>
                </c:val>
                <c:smooth val="0"/>
                <c:extLst>
                  <c:ext xmlns:c16="http://schemas.microsoft.com/office/drawing/2014/chart" uri="{C3380CC4-5D6E-409C-BE32-E72D297353CC}">
                    <c16:uniqueId val="{0000000B-F8F7-4DD8-98AF-A9D1C10A2DC9}"/>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'utilization charts'!$B$17</c15:sqref>
                        </c15:formulaRef>
                      </c:ext>
                    </c:extLst>
                    <c:strCache>
                      <c:ptCount val="1"/>
                      <c:pt idx="0">
                        <c:v>Housing Services</c:v>
                      </c:pt>
                    </c:strCache>
                  </c:strRef>
                </c:tx>
                <c:spPr>
                  <a:ln w="57150"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charts'!$C$17:$V$17</c15:sqref>
                        </c15:formulaRef>
                      </c:ext>
                    </c:extLst>
                    <c:numCache>
                      <c:formatCode>0</c:formatCode>
                      <c:ptCount val="4"/>
                      <c:pt idx="0" formatCode="General">
                        <c:v>176</c:v>
                      </c:pt>
                      <c:pt idx="1">
                        <c:v>212</c:v>
                      </c:pt>
                      <c:pt idx="2" formatCode="General">
                        <c:v>73</c:v>
                      </c:pt>
                      <c:pt idx="3" formatCode="General">
                        <c:v>15</c:v>
                      </c:pt>
                    </c:numCache>
                  </c:numRef>
                </c:val>
                <c:smooth val="0"/>
                <c:extLst>
                  <c:ext xmlns:c16="http://schemas.microsoft.com/office/drawing/2014/chart" uri="{C3380CC4-5D6E-409C-BE32-E72D297353CC}">
                    <c16:uniqueId val="{0000000C-F8F7-4DD8-98AF-A9D1C10A2DC9}"/>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'utilization charts'!$B$18</c15:sqref>
                        </c15:formulaRef>
                      </c:ext>
                    </c:extLst>
                    <c:strCache>
                      <c:ptCount val="1"/>
                      <c:pt idx="0">
                        <c:v>Other Professional (Legal) Services</c:v>
                      </c:pt>
                    </c:strCache>
                  </c:strRef>
                </c:tx>
                <c:spPr>
                  <a:ln w="57150"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charts'!$C$18:$V$18</c15:sqref>
                        </c15:formulaRef>
                      </c:ext>
                    </c:extLst>
                    <c:numCache>
                      <c:formatCode>General</c:formatCode>
                      <c:ptCount val="4"/>
                      <c:pt idx="0">
                        <c:v>15</c:v>
                      </c:pt>
                      <c:pt idx="1">
                        <c:v>19</c:v>
                      </c:pt>
                      <c:pt idx="2">
                        <c:v>12</c:v>
                      </c:pt>
                      <c:pt idx="3">
                        <c:v>12</c:v>
                      </c:pt>
                    </c:numCache>
                  </c:numRef>
                </c:val>
                <c:smooth val="0"/>
                <c:extLst>
                  <c:ext xmlns:c16="http://schemas.microsoft.com/office/drawing/2014/chart" uri="{C3380CC4-5D6E-409C-BE32-E72D297353CC}">
                    <c16:uniqueId val="{0000000D-F8F7-4DD8-98AF-A9D1C10A2DC9}"/>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'utilization charts'!$B$19</c15:sqref>
                        </c15:formulaRef>
                      </c:ext>
                    </c:extLst>
                    <c:strCache>
                      <c:ptCount val="1"/>
                      <c:pt idx="0">
                        <c:v>Medical Transportation Services</c:v>
                      </c:pt>
                    </c:strCache>
                  </c:strRef>
                </c:tx>
                <c:spPr>
                  <a:ln w="57150"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charts'!$C$19:$V$19</c15:sqref>
                        </c15:formulaRef>
                      </c:ext>
                    </c:extLst>
                    <c:numCache>
                      <c:formatCode>General</c:formatCode>
                      <c:ptCount val="4"/>
                      <c:pt idx="0">
                        <c:v>577</c:v>
                      </c:pt>
                      <c:pt idx="1">
                        <c:v>643</c:v>
                      </c:pt>
                      <c:pt idx="2">
                        <c:v>1234</c:v>
                      </c:pt>
                      <c:pt idx="3">
                        <c:v>710</c:v>
                      </c:pt>
                    </c:numCache>
                  </c:numRef>
                </c:val>
                <c:smooth val="0"/>
                <c:extLst>
                  <c:ext xmlns:c16="http://schemas.microsoft.com/office/drawing/2014/chart" uri="{C3380CC4-5D6E-409C-BE32-E72D297353CC}">
                    <c16:uniqueId val="{0000000E-F8F7-4DD8-98AF-A9D1C10A2DC9}"/>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'utilization charts'!$B$20</c15:sqref>
                        </c15:formulaRef>
                      </c:ext>
                    </c:extLst>
                    <c:strCache>
                      <c:ptCount val="1"/>
                      <c:pt idx="0">
                        <c:v>Psychosocial Support Services</c:v>
                      </c:pt>
                    </c:strCache>
                  </c:strRef>
                </c:tx>
                <c:spPr>
                  <a:ln w="57150"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charts'!$C$20:$V$20</c15:sqref>
                        </c15:formulaRef>
                      </c:ext>
                    </c:extLst>
                    <c:numCache>
                      <c:formatCode>General</c:formatCode>
                      <c:ptCount val="4"/>
                      <c:pt idx="0">
                        <c:v>277</c:v>
                      </c:pt>
                      <c:pt idx="1">
                        <c:v>216</c:v>
                      </c:pt>
                      <c:pt idx="2">
                        <c:v>213</c:v>
                      </c:pt>
                      <c:pt idx="3">
                        <c:v>225</c:v>
                      </c:pt>
                    </c:numCache>
                  </c:numRef>
                </c:val>
                <c:smooth val="0"/>
                <c:extLst>
                  <c:ext xmlns:c16="http://schemas.microsoft.com/office/drawing/2014/chart" uri="{C3380CC4-5D6E-409C-BE32-E72D297353CC}">
                    <c16:uniqueId val="{0000000F-F8F7-4DD8-98AF-A9D1C10A2DC9}"/>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'utilization charts'!$B$21</c15:sqref>
                        </c15:formulaRef>
                      </c:ext>
                    </c:extLst>
                    <c:strCache>
                      <c:ptCount val="1"/>
                      <c:pt idx="0">
                        <c:v>Treatment Adherence Counseling</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charts'!$C$21:$V$21</c15:sqref>
                        </c15:formulaRef>
                      </c:ext>
                    </c:extLst>
                    <c:numCache>
                      <c:formatCode>General</c:formatCode>
                      <c:ptCount val="4"/>
                    </c:numCache>
                  </c:numRef>
                </c:val>
                <c:smooth val="0"/>
                <c:extLst>
                  <c:ext xmlns:c16="http://schemas.microsoft.com/office/drawing/2014/chart" uri="{C3380CC4-5D6E-409C-BE32-E72D297353CC}">
                    <c16:uniqueId val="{00000010-F8F7-4DD8-98AF-A9D1C10A2DC9}"/>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'utilization charts'!$B$22</c15:sqref>
                        </c15:formulaRef>
                      </c:ext>
                    </c:extLst>
                    <c:strCache>
                      <c:ptCount val="1"/>
                      <c:pt idx="0">
                        <c:v>Outpatient/Ambulatory Medical Care </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charts'!$C$22:$V$22</c15:sqref>
                        </c15:formulaRef>
                      </c:ext>
                    </c:extLst>
                    <c:numCache>
                      <c:formatCode>General</c:formatCode>
                      <c:ptCount val="4"/>
                      <c:pt idx="0">
                        <c:v>354</c:v>
                      </c:pt>
                      <c:pt idx="1">
                        <c:v>456</c:v>
                      </c:pt>
                      <c:pt idx="3">
                        <c:v>85</c:v>
                      </c:pt>
                    </c:numCache>
                  </c:numRef>
                </c:val>
                <c:smooth val="0"/>
                <c:extLst>
                  <c:ext xmlns:c16="http://schemas.microsoft.com/office/drawing/2014/chart" uri="{C3380CC4-5D6E-409C-BE32-E72D297353CC}">
                    <c16:uniqueId val="{00000011-F8F7-4DD8-98AF-A9D1C10A2DC9}"/>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'utilization charts'!$B$23</c15:sqref>
                        </c15:formulaRef>
                      </c:ext>
                    </c:extLst>
                    <c:strCache>
                      <c:ptCount val="1"/>
                      <c:pt idx="0">
                        <c:v>Early Intervention Services  </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charts'!$C$23:$V$23</c15:sqref>
                        </c15:formulaRef>
                      </c:ext>
                    </c:extLst>
                    <c:numCache>
                      <c:formatCode>General</c:formatCode>
                      <c:ptCount val="4"/>
                      <c:pt idx="0">
                        <c:v>45</c:v>
                      </c:pt>
                      <c:pt idx="1">
                        <c:v>58</c:v>
                      </c:pt>
                      <c:pt idx="3">
                        <c:v>60</c:v>
                      </c:pt>
                    </c:numCache>
                  </c:numRef>
                </c:val>
                <c:smooth val="0"/>
                <c:extLst>
                  <c:ext xmlns:c16="http://schemas.microsoft.com/office/drawing/2014/chart" uri="{C3380CC4-5D6E-409C-BE32-E72D297353CC}">
                    <c16:uniqueId val="{00000012-F8F7-4DD8-98AF-A9D1C10A2DC9}"/>
                  </c:ext>
                </c:extLst>
              </c15:ser>
            </c15:filteredLineSeries>
          </c:ext>
        </c:extLst>
      </c:lineChart>
      <c:catAx>
        <c:axId val="-202892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28920720"/>
        <c:crosses val="autoZero"/>
        <c:auto val="1"/>
        <c:lblAlgn val="ctr"/>
        <c:lblOffset val="100"/>
        <c:noMultiLvlLbl val="0"/>
      </c:catAx>
      <c:valAx>
        <c:axId val="-202892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289212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smtClean="0">
                <a:solidFill>
                  <a:schemeClr val="tx1"/>
                </a:solidFill>
              </a:rPr>
              <a:t>Number </a:t>
            </a:r>
            <a:r>
              <a:rPr lang="en-US" sz="2000" b="1" dirty="0">
                <a:solidFill>
                  <a:schemeClr val="tx1"/>
                </a:solidFill>
              </a:rPr>
              <a:t>of Clients Served </a:t>
            </a:r>
            <a:r>
              <a:rPr lang="en-US" sz="2000" b="1" dirty="0" smtClean="0">
                <a:solidFill>
                  <a:schemeClr val="tx1"/>
                </a:solidFill>
              </a:rPr>
              <a:t>in Support Services </a:t>
            </a:r>
            <a:endParaRPr lang="en-US" sz="2000" b="1" dirty="0">
              <a:solidFill>
                <a:schemeClr val="tx1"/>
              </a:solidFill>
            </a:endParaRPr>
          </a:p>
        </c:rich>
      </c:tx>
      <c:layout>
        <c:manualLayout>
          <c:xMode val="edge"/>
          <c:yMode val="edge"/>
          <c:x val="0.31961007325064761"/>
          <c:y val="2.3529411764705882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9"/>
          <c:order val="9"/>
          <c:tx>
            <c:strRef>
              <c:f>'utilization charts'!$B$14</c:f>
              <c:strCache>
                <c:ptCount val="1"/>
                <c:pt idx="0">
                  <c:v>Non-medical Case Management </c:v>
                </c:pt>
              </c:strCache>
              <c:extLst xmlns:c15="http://schemas.microsoft.com/office/drawing/2012/chart"/>
            </c:strRef>
          </c:tx>
          <c:spPr>
            <a:ln w="57150" cap="rnd">
              <a:solidFill>
                <a:schemeClr val="accent4">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charts'!$C$14:$V$14</c:f>
              <c:numCache>
                <c:formatCode>General</c:formatCode>
                <c:ptCount val="4"/>
                <c:pt idx="0">
                  <c:v>306</c:v>
                </c:pt>
                <c:pt idx="1">
                  <c:v>293</c:v>
                </c:pt>
                <c:pt idx="2">
                  <c:v>255</c:v>
                </c:pt>
                <c:pt idx="3">
                  <c:v>242</c:v>
                </c:pt>
              </c:numCache>
              <c:extLst/>
            </c:numRef>
          </c:val>
          <c:smooth val="0"/>
          <c:extLst>
            <c:ext xmlns:c16="http://schemas.microsoft.com/office/drawing/2014/chart" uri="{C3380CC4-5D6E-409C-BE32-E72D297353CC}">
              <c16:uniqueId val="{00000000-0ADC-4D73-9117-06751A8B901E}"/>
            </c:ext>
          </c:extLst>
        </c:ser>
        <c:ser>
          <c:idx val="10"/>
          <c:order val="10"/>
          <c:tx>
            <c:strRef>
              <c:f>'utilization charts'!$B$15</c:f>
              <c:strCache>
                <c:ptCount val="1"/>
                <c:pt idx="0">
                  <c:v>Emergency Financial Assistance</c:v>
                </c:pt>
              </c:strCache>
              <c:extLst xmlns:c15="http://schemas.microsoft.com/office/drawing/2012/chart"/>
            </c:strRef>
          </c:tx>
          <c:spPr>
            <a:ln w="57150" cap="rnd">
              <a:solidFill>
                <a:schemeClr val="accent5">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charts'!$C$15:$V$15</c:f>
              <c:numCache>
                <c:formatCode>General</c:formatCode>
                <c:ptCount val="4"/>
                <c:pt idx="0">
                  <c:v>146</c:v>
                </c:pt>
                <c:pt idx="1">
                  <c:v>166</c:v>
                </c:pt>
                <c:pt idx="2">
                  <c:v>149</c:v>
                </c:pt>
                <c:pt idx="3">
                  <c:v>219</c:v>
                </c:pt>
              </c:numCache>
              <c:extLst/>
            </c:numRef>
          </c:val>
          <c:smooth val="0"/>
          <c:extLst>
            <c:ext xmlns:c16="http://schemas.microsoft.com/office/drawing/2014/chart" uri="{C3380CC4-5D6E-409C-BE32-E72D297353CC}">
              <c16:uniqueId val="{00000001-0ADC-4D73-9117-06751A8B901E}"/>
            </c:ext>
          </c:extLst>
        </c:ser>
        <c:ser>
          <c:idx val="11"/>
          <c:order val="11"/>
          <c:tx>
            <c:strRef>
              <c:f>'utilization charts'!$B$16</c:f>
              <c:strCache>
                <c:ptCount val="1"/>
                <c:pt idx="0">
                  <c:v>Food Bank/Home Delivered Meals</c:v>
                </c:pt>
              </c:strCache>
              <c:extLst xmlns:c15="http://schemas.microsoft.com/office/drawing/2012/chart"/>
            </c:strRef>
          </c:tx>
          <c:spPr>
            <a:ln w="57150" cap="rnd">
              <a:solidFill>
                <a:schemeClr val="accent6">
                  <a:lumMod val="6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charts'!$C$16:$V$16</c:f>
              <c:numCache>
                <c:formatCode>General</c:formatCode>
                <c:ptCount val="4"/>
                <c:pt idx="0">
                  <c:v>1234</c:v>
                </c:pt>
                <c:pt idx="1">
                  <c:v>1399</c:v>
                </c:pt>
                <c:pt idx="2">
                  <c:v>1443</c:v>
                </c:pt>
                <c:pt idx="3">
                  <c:v>1390</c:v>
                </c:pt>
              </c:numCache>
              <c:extLst/>
            </c:numRef>
          </c:val>
          <c:smooth val="0"/>
          <c:extLst>
            <c:ext xmlns:c16="http://schemas.microsoft.com/office/drawing/2014/chart" uri="{C3380CC4-5D6E-409C-BE32-E72D297353CC}">
              <c16:uniqueId val="{00000002-0ADC-4D73-9117-06751A8B901E}"/>
            </c:ext>
          </c:extLst>
        </c:ser>
        <c:ser>
          <c:idx val="12"/>
          <c:order val="12"/>
          <c:tx>
            <c:strRef>
              <c:f>'utilization charts'!$B$17</c:f>
              <c:strCache>
                <c:ptCount val="1"/>
                <c:pt idx="0">
                  <c:v>Housing Services</c:v>
                </c:pt>
              </c:strCache>
              <c:extLst xmlns:c15="http://schemas.microsoft.com/office/drawing/2012/chart"/>
            </c:strRef>
          </c:tx>
          <c:spPr>
            <a:ln w="57150" cap="rnd">
              <a:solidFill>
                <a:schemeClr val="accent1">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charts'!$C$17:$V$17</c:f>
              <c:numCache>
                <c:formatCode>0</c:formatCode>
                <c:ptCount val="4"/>
                <c:pt idx="0" formatCode="General">
                  <c:v>176</c:v>
                </c:pt>
                <c:pt idx="1">
                  <c:v>212</c:v>
                </c:pt>
                <c:pt idx="2" formatCode="General">
                  <c:v>73</c:v>
                </c:pt>
                <c:pt idx="3" formatCode="General">
                  <c:v>15</c:v>
                </c:pt>
              </c:numCache>
              <c:extLst/>
            </c:numRef>
          </c:val>
          <c:smooth val="0"/>
          <c:extLst>
            <c:ext xmlns:c16="http://schemas.microsoft.com/office/drawing/2014/chart" uri="{C3380CC4-5D6E-409C-BE32-E72D297353CC}">
              <c16:uniqueId val="{00000003-0ADC-4D73-9117-06751A8B901E}"/>
            </c:ext>
          </c:extLst>
        </c:ser>
        <c:ser>
          <c:idx val="13"/>
          <c:order val="13"/>
          <c:tx>
            <c:strRef>
              <c:f>'utilization charts'!$B$18</c:f>
              <c:strCache>
                <c:ptCount val="1"/>
                <c:pt idx="0">
                  <c:v>Other Professional (Legal) Services</c:v>
                </c:pt>
              </c:strCache>
              <c:extLst xmlns:c15="http://schemas.microsoft.com/office/drawing/2012/chart"/>
            </c:strRef>
          </c:tx>
          <c:spPr>
            <a:ln w="57150" cap="rnd">
              <a:solidFill>
                <a:schemeClr val="accent2">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charts'!$C$18:$V$18</c:f>
              <c:numCache>
                <c:formatCode>General</c:formatCode>
                <c:ptCount val="4"/>
                <c:pt idx="0">
                  <c:v>15</c:v>
                </c:pt>
                <c:pt idx="1">
                  <c:v>19</c:v>
                </c:pt>
                <c:pt idx="2">
                  <c:v>12</c:v>
                </c:pt>
                <c:pt idx="3">
                  <c:v>12</c:v>
                </c:pt>
              </c:numCache>
              <c:extLst/>
            </c:numRef>
          </c:val>
          <c:smooth val="0"/>
          <c:extLst>
            <c:ext xmlns:c16="http://schemas.microsoft.com/office/drawing/2014/chart" uri="{C3380CC4-5D6E-409C-BE32-E72D297353CC}">
              <c16:uniqueId val="{00000004-0ADC-4D73-9117-06751A8B901E}"/>
            </c:ext>
          </c:extLst>
        </c:ser>
        <c:ser>
          <c:idx val="14"/>
          <c:order val="14"/>
          <c:tx>
            <c:strRef>
              <c:f>'utilization charts'!$B$19</c:f>
              <c:strCache>
                <c:ptCount val="1"/>
                <c:pt idx="0">
                  <c:v>Medical Transportation Services</c:v>
                </c:pt>
              </c:strCache>
              <c:extLst xmlns:c15="http://schemas.microsoft.com/office/drawing/2012/chart"/>
            </c:strRef>
          </c:tx>
          <c:spPr>
            <a:ln w="57150" cap="rnd">
              <a:solidFill>
                <a:schemeClr val="accent3">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charts'!$C$19:$V$19</c:f>
              <c:numCache>
                <c:formatCode>General</c:formatCode>
                <c:ptCount val="4"/>
                <c:pt idx="0">
                  <c:v>577</c:v>
                </c:pt>
                <c:pt idx="1">
                  <c:v>643</c:v>
                </c:pt>
                <c:pt idx="2">
                  <c:v>1234</c:v>
                </c:pt>
                <c:pt idx="3">
                  <c:v>710</c:v>
                </c:pt>
              </c:numCache>
              <c:extLst/>
            </c:numRef>
          </c:val>
          <c:smooth val="0"/>
          <c:extLst>
            <c:ext xmlns:c16="http://schemas.microsoft.com/office/drawing/2014/chart" uri="{C3380CC4-5D6E-409C-BE32-E72D297353CC}">
              <c16:uniqueId val="{00000005-0ADC-4D73-9117-06751A8B901E}"/>
            </c:ext>
          </c:extLst>
        </c:ser>
        <c:ser>
          <c:idx val="15"/>
          <c:order val="15"/>
          <c:tx>
            <c:strRef>
              <c:f>'utilization charts'!$B$20</c:f>
              <c:strCache>
                <c:ptCount val="1"/>
                <c:pt idx="0">
                  <c:v>Psychosocial Support Services</c:v>
                </c:pt>
              </c:strCache>
              <c:extLst xmlns:c15="http://schemas.microsoft.com/office/drawing/2012/chart"/>
            </c:strRef>
          </c:tx>
          <c:spPr>
            <a:ln w="57150" cap="rnd">
              <a:solidFill>
                <a:schemeClr val="accent4">
                  <a:lumMod val="80000"/>
                  <a:lumOff val="20000"/>
                </a:schemeClr>
              </a:solidFill>
              <a:round/>
            </a:ln>
            <a:effectLst/>
          </c:spPr>
          <c:marker>
            <c:symbol val="none"/>
          </c:marker>
          <c:cat>
            <c:strRef>
              <c:f>'utilization charts'!$C$4:$V$4</c:f>
              <c:strCache>
                <c:ptCount val="4"/>
                <c:pt idx="0">
                  <c:v>FY 15-16</c:v>
                </c:pt>
                <c:pt idx="1">
                  <c:v>FY16-17</c:v>
                </c:pt>
                <c:pt idx="2">
                  <c:v>FY17-18</c:v>
                </c:pt>
                <c:pt idx="3">
                  <c:v>FY18-19 Projections</c:v>
                </c:pt>
              </c:strCache>
              <c:extLst/>
            </c:strRef>
          </c:cat>
          <c:val>
            <c:numRef>
              <c:f>'utilization charts'!$C$20:$V$20</c:f>
              <c:numCache>
                <c:formatCode>General</c:formatCode>
                <c:ptCount val="4"/>
                <c:pt idx="0">
                  <c:v>277</c:v>
                </c:pt>
                <c:pt idx="1">
                  <c:v>216</c:v>
                </c:pt>
                <c:pt idx="2">
                  <c:v>213</c:v>
                </c:pt>
                <c:pt idx="3">
                  <c:v>225</c:v>
                </c:pt>
              </c:numCache>
              <c:extLst/>
            </c:numRef>
          </c:val>
          <c:smooth val="0"/>
          <c:extLst>
            <c:ext xmlns:c16="http://schemas.microsoft.com/office/drawing/2014/chart" uri="{C3380CC4-5D6E-409C-BE32-E72D297353CC}">
              <c16:uniqueId val="{00000006-0ADC-4D73-9117-06751A8B901E}"/>
            </c:ext>
          </c:extLst>
        </c:ser>
        <c:dLbls>
          <c:showLegendKey val="0"/>
          <c:showVal val="0"/>
          <c:showCatName val="0"/>
          <c:showSerName val="0"/>
          <c:showPercent val="0"/>
          <c:showBubbleSize val="0"/>
        </c:dLbls>
        <c:smooth val="0"/>
        <c:axId val="-2028919632"/>
        <c:axId val="-1939861344"/>
        <c:extLst>
          <c:ext xmlns:c15="http://schemas.microsoft.com/office/drawing/2012/chart" uri="{02D57815-91ED-43cb-92C2-25804820EDAC}">
            <c15:filteredLineSeries>
              <c15:ser>
                <c:idx val="0"/>
                <c:order val="0"/>
                <c:tx>
                  <c:strRef>
                    <c:extLst>
                      <c:ext uri="{02D57815-91ED-43cb-92C2-25804820EDAC}">
                        <c15:formulaRef>
                          <c15:sqref>'utilization charts'!$B$5</c15:sqref>
                        </c15:formulaRef>
                      </c:ext>
                    </c:extLst>
                    <c:strCache>
                      <c:ptCount val="1"/>
                      <c:pt idx="0">
                        <c:v>Outpatient/Ambulatory Medical Care </c:v>
                      </c:pt>
                    </c:strCache>
                  </c:strRef>
                </c:tx>
                <c:spPr>
                  <a:ln w="28575" cap="rnd">
                    <a:solidFill>
                      <a:schemeClr val="accent1"/>
                    </a:solidFill>
                    <a:round/>
                  </a:ln>
                  <a:effectLst/>
                </c:spPr>
                <c:marker>
                  <c:symbol val="none"/>
                </c:marker>
                <c:cat>
                  <c:strRef>
                    <c:extLst>
                      <c:ex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c:ext uri="{02D57815-91ED-43cb-92C2-25804820EDAC}">
                        <c15:formulaRef>
                          <c15:sqref>'utilization charts'!$C$5:$V$5</c15:sqref>
                        </c15:formulaRef>
                      </c:ext>
                    </c:extLst>
                    <c:numCache>
                      <c:formatCode>General</c:formatCode>
                      <c:ptCount val="4"/>
                      <c:pt idx="0">
                        <c:v>1323</c:v>
                      </c:pt>
                      <c:pt idx="1">
                        <c:v>1367</c:v>
                      </c:pt>
                      <c:pt idx="3">
                        <c:v>1690</c:v>
                      </c:pt>
                    </c:numCache>
                  </c:numRef>
                </c:val>
                <c:smooth val="0"/>
                <c:extLst>
                  <c:ext xmlns:c16="http://schemas.microsoft.com/office/drawing/2014/chart" uri="{C3380CC4-5D6E-409C-BE32-E72D297353CC}">
                    <c16:uniqueId val="{00000007-0ADC-4D73-9117-06751A8B901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'utilization charts'!$B$6</c15:sqref>
                        </c15:formulaRef>
                      </c:ext>
                    </c:extLst>
                    <c:strCache>
                      <c:ptCount val="1"/>
                      <c:pt idx="0">
                        <c:v>Primary Care (combined)</c:v>
                      </c:pt>
                    </c:strCache>
                  </c:strRef>
                </c:tx>
                <c:spPr>
                  <a:ln w="57150"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charts'!$C$6:$V$6</c15:sqref>
                        </c15:formulaRef>
                      </c:ext>
                    </c:extLst>
                    <c:numCache>
                      <c:formatCode>General</c:formatCode>
                      <c:ptCount val="4"/>
                      <c:pt idx="0">
                        <c:v>1677</c:v>
                      </c:pt>
                      <c:pt idx="1">
                        <c:v>1823</c:v>
                      </c:pt>
                      <c:pt idx="2">
                        <c:v>1983</c:v>
                      </c:pt>
                      <c:pt idx="3">
                        <c:v>1775</c:v>
                      </c:pt>
                    </c:numCache>
                  </c:numRef>
                </c:val>
                <c:smooth val="0"/>
                <c:extLst>
                  <c:ext xmlns:c16="http://schemas.microsoft.com/office/drawing/2014/chart" uri="{C3380CC4-5D6E-409C-BE32-E72D297353CC}">
                    <c16:uniqueId val="{00000008-0ADC-4D73-9117-06751A8B901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'utilization charts'!$B$7</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charts'!$C$7:$V$7</c15:sqref>
                        </c15:formulaRef>
                      </c:ext>
                    </c:extLst>
                    <c:numCache>
                      <c:formatCode>General</c:formatCode>
                      <c:ptCount val="4"/>
                      <c:pt idx="0">
                        <c:v>408</c:v>
                      </c:pt>
                      <c:pt idx="1">
                        <c:v>392</c:v>
                      </c:pt>
                      <c:pt idx="3">
                        <c:v>565</c:v>
                      </c:pt>
                    </c:numCache>
                  </c:numRef>
                </c:val>
                <c:smooth val="0"/>
                <c:extLst>
                  <c:ext xmlns:c16="http://schemas.microsoft.com/office/drawing/2014/chart" uri="{C3380CC4-5D6E-409C-BE32-E72D297353CC}">
                    <c16:uniqueId val="{00000009-0ADC-4D73-9117-06751A8B901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'utilization charts'!$B$8</c15:sqref>
                        </c15:formulaRef>
                      </c:ext>
                    </c:extLst>
                    <c:strCache>
                      <c:ptCount val="1"/>
                      <c:pt idx="0">
                        <c:v>EIS (Combined)</c:v>
                      </c:pt>
                    </c:strCache>
                  </c:strRef>
                </c:tx>
                <c:spPr>
                  <a:ln w="571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charts'!$C$8:$V$8</c15:sqref>
                        </c15:formulaRef>
                      </c:ext>
                    </c:extLst>
                    <c:numCache>
                      <c:formatCode>General</c:formatCode>
                      <c:ptCount val="4"/>
                      <c:pt idx="0">
                        <c:v>453</c:v>
                      </c:pt>
                      <c:pt idx="1">
                        <c:v>450</c:v>
                      </c:pt>
                      <c:pt idx="2">
                        <c:v>561</c:v>
                      </c:pt>
                      <c:pt idx="3">
                        <c:v>625</c:v>
                      </c:pt>
                    </c:numCache>
                  </c:numRef>
                </c:val>
                <c:smooth val="0"/>
                <c:extLst>
                  <c:ext xmlns:c16="http://schemas.microsoft.com/office/drawing/2014/chart" uri="{C3380CC4-5D6E-409C-BE32-E72D297353CC}">
                    <c16:uniqueId val="{0000000A-0ADC-4D73-9117-06751A8B901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'utilization charts'!$B$9</c15:sqref>
                        </c15:formulaRef>
                      </c:ext>
                    </c:extLst>
                    <c:strCache>
                      <c:ptCount val="1"/>
                      <c:pt idx="0">
                        <c:v>Health Insurance Premium &amp; Cost Sharing</c:v>
                      </c:pt>
                    </c:strCache>
                  </c:strRef>
                </c:tx>
                <c:spPr>
                  <a:ln w="5715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charts'!$C$9:$V$9</c15:sqref>
                        </c15:formulaRef>
                      </c:ext>
                    </c:extLst>
                    <c:numCache>
                      <c:formatCode>@</c:formatCode>
                      <c:ptCount val="4"/>
                      <c:pt idx="1">
                        <c:v>0</c:v>
                      </c:pt>
                      <c:pt idx="2" formatCode="General">
                        <c:v>93</c:v>
                      </c:pt>
                      <c:pt idx="3" formatCode="General">
                        <c:v>32</c:v>
                      </c:pt>
                    </c:numCache>
                  </c:numRef>
                </c:val>
                <c:smooth val="0"/>
                <c:extLst>
                  <c:ext xmlns:c16="http://schemas.microsoft.com/office/drawing/2014/chart" uri="{C3380CC4-5D6E-409C-BE32-E72D297353CC}">
                    <c16:uniqueId val="{0000000B-0ADC-4D73-9117-06751A8B901E}"/>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'utilization charts'!$B$10</c15:sqref>
                        </c15:formulaRef>
                      </c:ext>
                    </c:extLst>
                    <c:strCache>
                      <c:ptCount val="1"/>
                      <c:pt idx="0">
                        <c:v>Home &amp; Community Based Health Services</c:v>
                      </c:pt>
                    </c:strCache>
                  </c:strRef>
                </c:tx>
                <c:spPr>
                  <a:ln w="5715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charts'!$C$10:$V$10</c15:sqref>
                        </c15:formulaRef>
                      </c:ext>
                    </c:extLst>
                    <c:numCache>
                      <c:formatCode>General</c:formatCode>
                      <c:ptCount val="4"/>
                      <c:pt idx="0">
                        <c:v>10</c:v>
                      </c:pt>
                      <c:pt idx="1">
                        <c:v>5</c:v>
                      </c:pt>
                      <c:pt idx="2">
                        <c:v>4</c:v>
                      </c:pt>
                      <c:pt idx="3">
                        <c:v>5</c:v>
                      </c:pt>
                    </c:numCache>
                  </c:numRef>
                </c:val>
                <c:smooth val="0"/>
                <c:extLst>
                  <c:ext xmlns:c16="http://schemas.microsoft.com/office/drawing/2014/chart" uri="{C3380CC4-5D6E-409C-BE32-E72D297353CC}">
                    <c16:uniqueId val="{0000000C-0ADC-4D73-9117-06751A8B901E}"/>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'utilization charts'!$B$11</c15:sqref>
                        </c15:formulaRef>
                      </c:ext>
                    </c:extLst>
                    <c:strCache>
                      <c:ptCount val="1"/>
                      <c:pt idx="0">
                        <c:v>Mental Health Services</c:v>
                      </c:pt>
                    </c:strCache>
                  </c:strRef>
                </c:tx>
                <c:spPr>
                  <a:ln w="57150"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charts'!$C$11:$V$11</c15:sqref>
                        </c15:formulaRef>
                      </c:ext>
                    </c:extLst>
                    <c:numCache>
                      <c:formatCode>General</c:formatCode>
                      <c:ptCount val="4"/>
                      <c:pt idx="0">
                        <c:v>304</c:v>
                      </c:pt>
                      <c:pt idx="1">
                        <c:v>310</c:v>
                      </c:pt>
                      <c:pt idx="2">
                        <c:v>315</c:v>
                      </c:pt>
                      <c:pt idx="3">
                        <c:v>219</c:v>
                      </c:pt>
                    </c:numCache>
                  </c:numRef>
                </c:val>
                <c:smooth val="0"/>
                <c:extLst>
                  <c:ext xmlns:c16="http://schemas.microsoft.com/office/drawing/2014/chart" uri="{C3380CC4-5D6E-409C-BE32-E72D297353CC}">
                    <c16:uniqueId val="{0000000D-0ADC-4D73-9117-06751A8B901E}"/>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'utilization charts'!$B$12</c15:sqref>
                        </c15:formulaRef>
                      </c:ext>
                    </c:extLst>
                    <c:strCache>
                      <c:ptCount val="1"/>
                      <c:pt idx="0">
                        <c:v>Medical Nutrition Therapy</c:v>
                      </c:pt>
                    </c:strCache>
                  </c:strRef>
                </c:tx>
                <c:spPr>
                  <a:ln w="57150" cap="rnd" cmpd="sng">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charts'!$C$12:$V$12</c15:sqref>
                        </c15:formulaRef>
                      </c:ext>
                    </c:extLst>
                    <c:numCache>
                      <c:formatCode>General</c:formatCode>
                      <c:ptCount val="4"/>
                      <c:pt idx="0">
                        <c:v>857</c:v>
                      </c:pt>
                      <c:pt idx="1">
                        <c:v>1126</c:v>
                      </c:pt>
                      <c:pt idx="2">
                        <c:v>1007</c:v>
                      </c:pt>
                      <c:pt idx="3">
                        <c:v>950</c:v>
                      </c:pt>
                    </c:numCache>
                  </c:numRef>
                </c:val>
                <c:smooth val="0"/>
                <c:extLst>
                  <c:ext xmlns:c16="http://schemas.microsoft.com/office/drawing/2014/chart" uri="{C3380CC4-5D6E-409C-BE32-E72D297353CC}">
                    <c16:uniqueId val="{0000000E-0ADC-4D73-9117-06751A8B901E}"/>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'utilization charts'!$B$13</c15:sqref>
                        </c15:formulaRef>
                      </c:ext>
                    </c:extLst>
                    <c:strCache>
                      <c:ptCount val="1"/>
                      <c:pt idx="0">
                        <c:v>Medical Case Management</c:v>
                      </c:pt>
                    </c:strCache>
                  </c:strRef>
                </c:tx>
                <c:spPr>
                  <a:ln w="57150"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charts'!$C$13:$V$13</c15:sqref>
                        </c15:formulaRef>
                      </c:ext>
                    </c:extLst>
                    <c:numCache>
                      <c:formatCode>General</c:formatCode>
                      <c:ptCount val="4"/>
                      <c:pt idx="0">
                        <c:v>865</c:v>
                      </c:pt>
                      <c:pt idx="1">
                        <c:v>713</c:v>
                      </c:pt>
                      <c:pt idx="2">
                        <c:v>654</c:v>
                      </c:pt>
                      <c:pt idx="3">
                        <c:v>725</c:v>
                      </c:pt>
                    </c:numCache>
                  </c:numRef>
                </c:val>
                <c:smooth val="0"/>
                <c:extLst>
                  <c:ext xmlns:c16="http://schemas.microsoft.com/office/drawing/2014/chart" uri="{C3380CC4-5D6E-409C-BE32-E72D297353CC}">
                    <c16:uniqueId val="{0000000F-0ADC-4D73-9117-06751A8B901E}"/>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'utilization charts'!$B$21</c15:sqref>
                        </c15:formulaRef>
                      </c:ext>
                    </c:extLst>
                    <c:strCache>
                      <c:ptCount val="1"/>
                      <c:pt idx="0">
                        <c:v>Treatment Adherence Counseling</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charts'!$C$21:$V$21</c15:sqref>
                        </c15:formulaRef>
                      </c:ext>
                    </c:extLst>
                    <c:numCache>
                      <c:formatCode>General</c:formatCode>
                      <c:ptCount val="4"/>
                    </c:numCache>
                  </c:numRef>
                </c:val>
                <c:smooth val="0"/>
                <c:extLst>
                  <c:ext xmlns:c16="http://schemas.microsoft.com/office/drawing/2014/chart" uri="{C3380CC4-5D6E-409C-BE32-E72D297353CC}">
                    <c16:uniqueId val="{00000010-0ADC-4D73-9117-06751A8B901E}"/>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'utilization charts'!$B$22</c15:sqref>
                        </c15:formulaRef>
                      </c:ext>
                    </c:extLst>
                    <c:strCache>
                      <c:ptCount val="1"/>
                      <c:pt idx="0">
                        <c:v>Outpatient/Ambulatory Medical Care </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charts'!$C$22:$V$22</c15:sqref>
                        </c15:formulaRef>
                      </c:ext>
                    </c:extLst>
                    <c:numCache>
                      <c:formatCode>General</c:formatCode>
                      <c:ptCount val="4"/>
                      <c:pt idx="0">
                        <c:v>354</c:v>
                      </c:pt>
                      <c:pt idx="1">
                        <c:v>456</c:v>
                      </c:pt>
                      <c:pt idx="3">
                        <c:v>85</c:v>
                      </c:pt>
                    </c:numCache>
                  </c:numRef>
                </c:val>
                <c:smooth val="0"/>
                <c:extLst>
                  <c:ext xmlns:c16="http://schemas.microsoft.com/office/drawing/2014/chart" uri="{C3380CC4-5D6E-409C-BE32-E72D297353CC}">
                    <c16:uniqueId val="{00000011-0ADC-4D73-9117-06751A8B901E}"/>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'utilization charts'!$B$23</c15:sqref>
                        </c15:formulaRef>
                      </c:ext>
                    </c:extLst>
                    <c:strCache>
                      <c:ptCount val="1"/>
                      <c:pt idx="0">
                        <c:v>Early Intervention Services  </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'utilization charts'!$C$4:$V$4</c15:sqref>
                        </c15:formulaRef>
                      </c:ext>
                    </c:extLst>
                    <c:strCache>
                      <c:ptCount val="4"/>
                      <c:pt idx="0">
                        <c:v>FY 15-16</c:v>
                      </c:pt>
                      <c:pt idx="1">
                        <c:v>FY16-17</c:v>
                      </c:pt>
                      <c:pt idx="2">
                        <c:v>FY17-18</c:v>
                      </c:pt>
                      <c:pt idx="3">
                        <c:v>FY18-19 Projections</c:v>
                      </c:pt>
                    </c:strCache>
                  </c:strRef>
                </c:cat>
                <c:val>
                  <c:numRef>
                    <c:extLst xmlns:c15="http://schemas.microsoft.com/office/drawing/2012/chart">
                      <c:ext xmlns:c15="http://schemas.microsoft.com/office/drawing/2012/chart" uri="{02D57815-91ED-43cb-92C2-25804820EDAC}">
                        <c15:formulaRef>
                          <c15:sqref>'utilization charts'!$C$23:$V$23</c15:sqref>
                        </c15:formulaRef>
                      </c:ext>
                    </c:extLst>
                    <c:numCache>
                      <c:formatCode>General</c:formatCode>
                      <c:ptCount val="4"/>
                      <c:pt idx="0">
                        <c:v>45</c:v>
                      </c:pt>
                      <c:pt idx="1">
                        <c:v>58</c:v>
                      </c:pt>
                      <c:pt idx="3">
                        <c:v>60</c:v>
                      </c:pt>
                    </c:numCache>
                  </c:numRef>
                </c:val>
                <c:smooth val="0"/>
                <c:extLst>
                  <c:ext xmlns:c16="http://schemas.microsoft.com/office/drawing/2014/chart" uri="{C3380CC4-5D6E-409C-BE32-E72D297353CC}">
                    <c16:uniqueId val="{00000012-0ADC-4D73-9117-06751A8B901E}"/>
                  </c:ext>
                </c:extLst>
              </c15:ser>
            </c15:filteredLineSeries>
          </c:ext>
        </c:extLst>
      </c:lineChart>
      <c:catAx>
        <c:axId val="-202891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61344"/>
        <c:crosses val="autoZero"/>
        <c:auto val="1"/>
        <c:lblAlgn val="ctr"/>
        <c:lblOffset val="100"/>
        <c:noMultiLvlLbl val="0"/>
      </c:catAx>
      <c:valAx>
        <c:axId val="-193986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2891963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rPr>
              <a:t>Core Services Expenditures</a:t>
            </a:r>
          </a:p>
        </c:rich>
      </c:tx>
      <c:layout>
        <c:manualLayout>
          <c:xMode val="edge"/>
          <c:yMode val="edge"/>
          <c:x val="0.38748116162898993"/>
          <c:y val="1.18124755553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3"/>
          <c:order val="3"/>
          <c:tx>
            <c:strRef>
              <c:f>Funds!$A$6</c:f>
              <c:strCache>
                <c:ptCount val="1"/>
                <c:pt idx="0">
                  <c:v>Health Insurance Premium &amp; Cost Sharing Assistnance</c:v>
                </c:pt>
              </c:strCache>
            </c:strRef>
          </c:tx>
          <c:spPr>
            <a:ln w="57150" cap="rnd">
              <a:solidFill>
                <a:schemeClr val="accent4"/>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Funds!$B$6:$F$6</c:f>
              <c:numCache>
                <c:formatCode>_("$"* #,##0.00_);_("$"* \(#,##0.00\);_("$"* "-"??_);_(@_)</c:formatCode>
                <c:ptCount val="4"/>
                <c:pt idx="0">
                  <c:v>0</c:v>
                </c:pt>
                <c:pt idx="1">
                  <c:v>0</c:v>
                </c:pt>
                <c:pt idx="2">
                  <c:v>14046.36</c:v>
                </c:pt>
                <c:pt idx="3">
                  <c:v>4468.26</c:v>
                </c:pt>
              </c:numCache>
              <c:extLst/>
            </c:numRef>
          </c:val>
          <c:smooth val="0"/>
          <c:extLst>
            <c:ext xmlns:c16="http://schemas.microsoft.com/office/drawing/2014/chart" uri="{C3380CC4-5D6E-409C-BE32-E72D297353CC}">
              <c16:uniqueId val="{00000000-9D9E-445A-AA8D-52A0C354EB8C}"/>
            </c:ext>
          </c:extLst>
        </c:ser>
        <c:ser>
          <c:idx val="4"/>
          <c:order val="4"/>
          <c:tx>
            <c:strRef>
              <c:f>Funds!$A$7</c:f>
              <c:strCache>
                <c:ptCount val="1"/>
                <c:pt idx="0">
                  <c:v>Home &amp; Community Based Health Services</c:v>
                </c:pt>
              </c:strCache>
            </c:strRef>
          </c:tx>
          <c:spPr>
            <a:ln w="76200" cap="rnd">
              <a:solidFill>
                <a:schemeClr val="accent5"/>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Funds!$B$7:$F$7</c:f>
              <c:numCache>
                <c:formatCode>_("$"* #,##0.00_);_("$"* \(#,##0.00\);_("$"* "-"??_);_(@_)</c:formatCode>
                <c:ptCount val="4"/>
                <c:pt idx="0">
                  <c:v>34004</c:v>
                </c:pt>
                <c:pt idx="1">
                  <c:v>21385</c:v>
                </c:pt>
                <c:pt idx="2">
                  <c:v>16626.39</c:v>
                </c:pt>
                <c:pt idx="3">
                  <c:v>18617.77</c:v>
                </c:pt>
              </c:numCache>
              <c:extLst/>
            </c:numRef>
          </c:val>
          <c:smooth val="0"/>
          <c:extLst>
            <c:ext xmlns:c16="http://schemas.microsoft.com/office/drawing/2014/chart" uri="{C3380CC4-5D6E-409C-BE32-E72D297353CC}">
              <c16:uniqueId val="{00000001-9D9E-445A-AA8D-52A0C354EB8C}"/>
            </c:ext>
          </c:extLst>
        </c:ser>
        <c:ser>
          <c:idx val="5"/>
          <c:order val="5"/>
          <c:tx>
            <c:strRef>
              <c:f>Funds!$A$8</c:f>
              <c:strCache>
                <c:ptCount val="1"/>
                <c:pt idx="0">
                  <c:v>Mental Health Services</c:v>
                </c:pt>
              </c:strCache>
            </c:strRef>
          </c:tx>
          <c:spPr>
            <a:ln w="57150" cap="rnd">
              <a:solidFill>
                <a:schemeClr val="accent6"/>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Funds!$B$8:$F$8</c:f>
              <c:numCache>
                <c:formatCode>_("$"* #,##0.00_);_("$"* \(#,##0.00\);_("$"* "-"??_);_(@_)</c:formatCode>
                <c:ptCount val="4"/>
                <c:pt idx="0">
                  <c:v>239581</c:v>
                </c:pt>
                <c:pt idx="1">
                  <c:v>232763</c:v>
                </c:pt>
                <c:pt idx="2">
                  <c:v>212476.67</c:v>
                </c:pt>
                <c:pt idx="3">
                  <c:v>190645.93</c:v>
                </c:pt>
              </c:numCache>
              <c:extLst/>
            </c:numRef>
          </c:val>
          <c:smooth val="0"/>
          <c:extLst>
            <c:ext xmlns:c16="http://schemas.microsoft.com/office/drawing/2014/chart" uri="{C3380CC4-5D6E-409C-BE32-E72D297353CC}">
              <c16:uniqueId val="{00000002-9D9E-445A-AA8D-52A0C354EB8C}"/>
            </c:ext>
          </c:extLst>
        </c:ser>
        <c:ser>
          <c:idx val="6"/>
          <c:order val="6"/>
          <c:tx>
            <c:strRef>
              <c:f>Funds!$A$9</c:f>
              <c:strCache>
                <c:ptCount val="1"/>
                <c:pt idx="0">
                  <c:v>Medical Nutrition Therapy</c:v>
                </c:pt>
              </c:strCache>
            </c:strRef>
          </c:tx>
          <c:spPr>
            <a:ln w="57150" cap="rnd">
              <a:solidFill>
                <a:schemeClr val="accent1">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Funds!$B$9:$F$9</c:f>
              <c:numCache>
                <c:formatCode>_("$"* #,##0.00_);_("$"* \(#,##0.00\);_("$"* "-"??_);_(@_)</c:formatCode>
                <c:ptCount val="4"/>
                <c:pt idx="0">
                  <c:v>298728</c:v>
                </c:pt>
                <c:pt idx="1">
                  <c:v>312403</c:v>
                </c:pt>
                <c:pt idx="2">
                  <c:v>295348.24</c:v>
                </c:pt>
                <c:pt idx="3">
                  <c:v>247243.94</c:v>
                </c:pt>
              </c:numCache>
              <c:extLst/>
            </c:numRef>
          </c:val>
          <c:smooth val="0"/>
          <c:extLst>
            <c:ext xmlns:c16="http://schemas.microsoft.com/office/drawing/2014/chart" uri="{C3380CC4-5D6E-409C-BE32-E72D297353CC}">
              <c16:uniqueId val="{00000003-9D9E-445A-AA8D-52A0C354EB8C}"/>
            </c:ext>
          </c:extLst>
        </c:ser>
        <c:ser>
          <c:idx val="7"/>
          <c:order val="7"/>
          <c:tx>
            <c:strRef>
              <c:f>Funds!$A$10</c:f>
              <c:strCache>
                <c:ptCount val="1"/>
                <c:pt idx="0">
                  <c:v>Medical Case Management</c:v>
                </c:pt>
              </c:strCache>
            </c:strRef>
          </c:tx>
          <c:spPr>
            <a:ln w="57150" cap="rnd">
              <a:solidFill>
                <a:schemeClr val="accent2">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Funds!$B$10:$F$10</c:f>
              <c:numCache>
                <c:formatCode>_("$"* #,##0.00_);_("$"* \(#,##0.00\);_("$"* "-"??_);_(@_)</c:formatCode>
                <c:ptCount val="4"/>
                <c:pt idx="0">
                  <c:v>1820194</c:v>
                </c:pt>
                <c:pt idx="1">
                  <c:v>1894251</c:v>
                </c:pt>
                <c:pt idx="2">
                  <c:v>1928748.15</c:v>
                </c:pt>
                <c:pt idx="3">
                  <c:v>1904969.9</c:v>
                </c:pt>
              </c:numCache>
              <c:extLst/>
            </c:numRef>
          </c:val>
          <c:smooth val="0"/>
          <c:extLst>
            <c:ext xmlns:c16="http://schemas.microsoft.com/office/drawing/2014/chart" uri="{C3380CC4-5D6E-409C-BE32-E72D297353CC}">
              <c16:uniqueId val="{00000004-9D9E-445A-AA8D-52A0C354EB8C}"/>
            </c:ext>
          </c:extLst>
        </c:ser>
        <c:ser>
          <c:idx val="24"/>
          <c:order val="24"/>
          <c:tx>
            <c:strRef>
              <c:f>Funds!$A$27</c:f>
              <c:strCache>
                <c:ptCount val="1"/>
                <c:pt idx="0">
                  <c:v>Primary Care (Part A &amp; MAI combined)</c:v>
                </c:pt>
              </c:strCache>
            </c:strRef>
          </c:tx>
          <c:spPr>
            <a:ln w="57150" cap="rnd">
              <a:solidFill>
                <a:schemeClr val="accent1">
                  <a:lumMod val="60000"/>
                  <a:lumOff val="4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Funds!$B$27:$F$27</c:f>
              <c:numCache>
                <c:formatCode>_("$"* #,##0.00_);_("$"* \(#,##0.00\);_("$"* "-"??_);_(@_)</c:formatCode>
                <c:ptCount val="4"/>
                <c:pt idx="0">
                  <c:v>2149788</c:v>
                </c:pt>
                <c:pt idx="1">
                  <c:v>2464490</c:v>
                </c:pt>
                <c:pt idx="2">
                  <c:v>2435531.59</c:v>
                </c:pt>
                <c:pt idx="3">
                  <c:v>2461622.79</c:v>
                </c:pt>
              </c:numCache>
              <c:extLst/>
            </c:numRef>
          </c:val>
          <c:smooth val="0"/>
          <c:extLst>
            <c:ext xmlns:c16="http://schemas.microsoft.com/office/drawing/2014/chart" uri="{C3380CC4-5D6E-409C-BE32-E72D297353CC}">
              <c16:uniqueId val="{00000005-9D9E-445A-AA8D-52A0C354EB8C}"/>
            </c:ext>
          </c:extLst>
        </c:ser>
        <c:ser>
          <c:idx val="25"/>
          <c:order val="25"/>
          <c:tx>
            <c:strRef>
              <c:f>Funds!$A$28</c:f>
              <c:strCache>
                <c:ptCount val="1"/>
                <c:pt idx="0">
                  <c:v>EIS (Part A &amp; MAI Combined)</c:v>
                </c:pt>
              </c:strCache>
            </c:strRef>
          </c:tx>
          <c:spPr>
            <a:ln w="57150" cap="rnd">
              <a:solidFill>
                <a:schemeClr val="accent2">
                  <a:lumMod val="60000"/>
                  <a:lumOff val="4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Funds!$B$28:$F$28</c:f>
              <c:numCache>
                <c:formatCode>_("$"* #,##0.00_);_("$"* \(#,##0.00\);_("$"* "-"??_);_(@_)</c:formatCode>
                <c:ptCount val="4"/>
                <c:pt idx="0">
                  <c:v>1178590</c:v>
                </c:pt>
                <c:pt idx="1">
                  <c:v>1248346</c:v>
                </c:pt>
                <c:pt idx="2">
                  <c:v>1556590.09</c:v>
                </c:pt>
                <c:pt idx="3">
                  <c:v>1553256.17</c:v>
                </c:pt>
              </c:numCache>
              <c:extLst/>
            </c:numRef>
          </c:val>
          <c:smooth val="0"/>
          <c:extLst>
            <c:ext xmlns:c16="http://schemas.microsoft.com/office/drawing/2014/chart" uri="{C3380CC4-5D6E-409C-BE32-E72D297353CC}">
              <c16:uniqueId val="{00000006-9D9E-445A-AA8D-52A0C354EB8C}"/>
            </c:ext>
          </c:extLst>
        </c:ser>
        <c:dLbls>
          <c:showLegendKey val="0"/>
          <c:showVal val="0"/>
          <c:showCatName val="0"/>
          <c:showSerName val="0"/>
          <c:showPercent val="0"/>
          <c:showBubbleSize val="0"/>
        </c:dLbls>
        <c:smooth val="0"/>
        <c:axId val="-1939862432"/>
        <c:axId val="-1939861888"/>
        <c:extLst>
          <c:ext xmlns:c15="http://schemas.microsoft.com/office/drawing/2012/chart" uri="{02D57815-91ED-43cb-92C2-25804820EDAC}">
            <c15:filteredLineSeries>
              <c15:ser>
                <c:idx val="0"/>
                <c:order val="0"/>
                <c:tx>
                  <c:strRef>
                    <c:extLst>
                      <c:ext uri="{02D57815-91ED-43cb-92C2-25804820EDAC}">
                        <c15:formulaRef>
                          <c15:sqref>Funds!$A$3</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c:ext uri="{02D57815-91ED-43cb-92C2-25804820EDAC}">
                        <c15:formulaRef>
                          <c15:sqref>Funds!$B$3:$F$3</c15:sqref>
                        </c15:formulaRef>
                      </c:ext>
                    </c:extLst>
                    <c:numCache>
                      <c:formatCode>_("$"* #,##0.00_);_("$"* \(#,##0.00\);_("$"* "-"??_);_(@_)</c:formatCode>
                      <c:ptCount val="4"/>
                      <c:pt idx="0">
                        <c:v>0</c:v>
                      </c:pt>
                      <c:pt idx="1">
                        <c:v>0</c:v>
                      </c:pt>
                      <c:pt idx="2">
                        <c:v>0</c:v>
                      </c:pt>
                      <c:pt idx="3" formatCode="General">
                        <c:v>0</c:v>
                      </c:pt>
                    </c:numCache>
                  </c:numRef>
                </c:val>
                <c:smooth val="0"/>
                <c:extLst>
                  <c:ext xmlns:c16="http://schemas.microsoft.com/office/drawing/2014/chart" uri="{C3380CC4-5D6E-409C-BE32-E72D297353CC}">
                    <c16:uniqueId val="{00000007-9D9E-445A-AA8D-52A0C354EB8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Funds!$A$4</c15:sqref>
                        </c15:formulaRef>
                      </c:ext>
                    </c:extLst>
                    <c:strCache>
                      <c:ptCount val="1"/>
                      <c:pt idx="0">
                        <c:v>Outpatient/Ambulatory Health Services (Medical Care) </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Funds!$B$4:$F$4</c15:sqref>
                        </c15:formulaRef>
                      </c:ext>
                    </c:extLst>
                    <c:numCache>
                      <c:formatCode>_("$"* #,##0.00_);_("$"* \(#,##0.00\);_("$"* "-"??_);_(@_)</c:formatCode>
                      <c:ptCount val="4"/>
                      <c:pt idx="0">
                        <c:v>1531090</c:v>
                      </c:pt>
                      <c:pt idx="1">
                        <c:v>1911245</c:v>
                      </c:pt>
                      <c:pt idx="2">
                        <c:v>1934638.55</c:v>
                      </c:pt>
                      <c:pt idx="3">
                        <c:v>1942205.4399999999</c:v>
                      </c:pt>
                    </c:numCache>
                  </c:numRef>
                </c:val>
                <c:smooth val="0"/>
                <c:extLst>
                  <c:ext xmlns:c16="http://schemas.microsoft.com/office/drawing/2014/chart" uri="{C3380CC4-5D6E-409C-BE32-E72D297353CC}">
                    <c16:uniqueId val="{00000008-9D9E-445A-AA8D-52A0C354EB8C}"/>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Funds!$A$5</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Funds!$B$5:$F$5</c15:sqref>
                        </c15:formulaRef>
                      </c:ext>
                    </c:extLst>
                    <c:numCache>
                      <c:formatCode>_("$"* #,##0.00_);_("$"* \(#,##0.00\);_("$"* "-"??_);_(@_)</c:formatCode>
                      <c:ptCount val="4"/>
                      <c:pt idx="0">
                        <c:v>1045170</c:v>
                      </c:pt>
                      <c:pt idx="1">
                        <c:v>1108702</c:v>
                      </c:pt>
                      <c:pt idx="2">
                        <c:v>1377015.58</c:v>
                      </c:pt>
                      <c:pt idx="3">
                        <c:v>1369522.92</c:v>
                      </c:pt>
                    </c:numCache>
                  </c:numRef>
                </c:val>
                <c:smooth val="0"/>
                <c:extLst>
                  <c:ext xmlns:c16="http://schemas.microsoft.com/office/drawing/2014/chart" uri="{C3380CC4-5D6E-409C-BE32-E72D297353CC}">
                    <c16:uniqueId val="{00000009-9D9E-445A-AA8D-52A0C354EB8C}"/>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Funds!$A$11</c15:sqref>
                        </c15:formulaRef>
                      </c:ext>
                    </c:extLst>
                    <c:strCache>
                      <c:ptCount val="1"/>
                      <c:pt idx="0">
                        <c:v>Case Management (non-Medical)</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Funds!$B$11:$F$11</c15:sqref>
                        </c15:formulaRef>
                      </c:ext>
                    </c:extLst>
                    <c:numCache>
                      <c:formatCode>_("$"* #,##0.00_);_("$"* \(#,##0.00\);_("$"* "-"??_);_(@_)</c:formatCode>
                      <c:ptCount val="4"/>
                      <c:pt idx="0">
                        <c:v>102087</c:v>
                      </c:pt>
                      <c:pt idx="1">
                        <c:v>110464</c:v>
                      </c:pt>
                      <c:pt idx="2">
                        <c:v>111897.21</c:v>
                      </c:pt>
                      <c:pt idx="3">
                        <c:v>116174.86</c:v>
                      </c:pt>
                    </c:numCache>
                  </c:numRef>
                </c:val>
                <c:smooth val="0"/>
                <c:extLst>
                  <c:ext xmlns:c16="http://schemas.microsoft.com/office/drawing/2014/chart" uri="{C3380CC4-5D6E-409C-BE32-E72D297353CC}">
                    <c16:uniqueId val="{0000000A-9D9E-445A-AA8D-52A0C354EB8C}"/>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Funds!$A$12</c15:sqref>
                        </c15:formulaRef>
                      </c:ext>
                    </c:extLst>
                    <c:strCache>
                      <c:ptCount val="1"/>
                      <c:pt idx="0">
                        <c:v>Child Care Services</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Funds!$B$12:$F$12</c15:sqref>
                        </c15:formulaRef>
                      </c:ext>
                    </c:extLst>
                    <c:numCache>
                      <c:formatCode>_("$"* #,##0.00_);_("$"* \(#,##0.00\);_("$"* "-"??_);_(@_)</c:formatCode>
                      <c:ptCount val="4"/>
                      <c:pt idx="0">
                        <c:v>0</c:v>
                      </c:pt>
                      <c:pt idx="1">
                        <c:v>0</c:v>
                      </c:pt>
                      <c:pt idx="2">
                        <c:v>0</c:v>
                      </c:pt>
                    </c:numCache>
                  </c:numRef>
                </c:val>
                <c:smooth val="0"/>
                <c:extLst>
                  <c:ext xmlns:c16="http://schemas.microsoft.com/office/drawing/2014/chart" uri="{C3380CC4-5D6E-409C-BE32-E72D297353CC}">
                    <c16:uniqueId val="{0000000B-9D9E-445A-AA8D-52A0C354EB8C}"/>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Funds!$A$13</c15:sqref>
                        </c15:formulaRef>
                      </c:ext>
                    </c:extLst>
                    <c:strCache>
                      <c:ptCount val="1"/>
                      <c:pt idx="0">
                        <c:v>Emergency Financial Assistance</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Funds!$B$13:$F$13</c15:sqref>
                        </c15:formulaRef>
                      </c:ext>
                    </c:extLst>
                    <c:numCache>
                      <c:formatCode>_("$"* #,##0.00_);_("$"* \(#,##0.00\);_("$"* "-"??_);_(@_)</c:formatCode>
                      <c:ptCount val="4"/>
                      <c:pt idx="0">
                        <c:v>233060</c:v>
                      </c:pt>
                      <c:pt idx="1">
                        <c:v>274419.65000000002</c:v>
                      </c:pt>
                      <c:pt idx="2">
                        <c:v>302648</c:v>
                      </c:pt>
                      <c:pt idx="3">
                        <c:v>460975.9</c:v>
                      </c:pt>
                    </c:numCache>
                  </c:numRef>
                </c:val>
                <c:smooth val="0"/>
                <c:extLst>
                  <c:ext xmlns:c16="http://schemas.microsoft.com/office/drawing/2014/chart" uri="{C3380CC4-5D6E-409C-BE32-E72D297353CC}">
                    <c16:uniqueId val="{0000000C-9D9E-445A-AA8D-52A0C354EB8C}"/>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Funds!$A$14</c15:sqref>
                        </c15:formulaRef>
                      </c:ext>
                    </c:extLst>
                    <c:strCache>
                      <c:ptCount val="1"/>
                      <c:pt idx="0">
                        <c:v>Food Bank/Home Delivered Meals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Funds!$B$14:$F$14</c15:sqref>
                        </c15:formulaRef>
                      </c:ext>
                    </c:extLst>
                    <c:numCache>
                      <c:formatCode>_("$"* #,##0.00_);_("$"* \(#,##0.00\);_("$"* "-"??_);_(@_)</c:formatCode>
                      <c:ptCount val="4"/>
                      <c:pt idx="0">
                        <c:v>361551</c:v>
                      </c:pt>
                      <c:pt idx="1">
                        <c:v>373206</c:v>
                      </c:pt>
                      <c:pt idx="2">
                        <c:v>453155</c:v>
                      </c:pt>
                      <c:pt idx="3">
                        <c:v>330651.53999999998</c:v>
                      </c:pt>
                    </c:numCache>
                  </c:numRef>
                </c:val>
                <c:smooth val="0"/>
                <c:extLst>
                  <c:ext xmlns:c16="http://schemas.microsoft.com/office/drawing/2014/chart" uri="{C3380CC4-5D6E-409C-BE32-E72D297353CC}">
                    <c16:uniqueId val="{0000000D-9D9E-445A-AA8D-52A0C354EB8C}"/>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Funds!$A$15</c15:sqref>
                        </c15:formulaRef>
                      </c:ext>
                    </c:extLst>
                    <c:strCache>
                      <c:ptCount val="1"/>
                      <c:pt idx="0">
                        <c:v>Housing Services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Funds!$B$15:$F$15</c15:sqref>
                        </c15:formulaRef>
                      </c:ext>
                    </c:extLst>
                    <c:numCache>
                      <c:formatCode>_("$"* #,##0.00_);_("$"* \(#,##0.00\);_("$"* "-"??_);_(@_)</c:formatCode>
                      <c:ptCount val="4"/>
                      <c:pt idx="0">
                        <c:v>237759</c:v>
                      </c:pt>
                      <c:pt idx="1">
                        <c:v>289645</c:v>
                      </c:pt>
                      <c:pt idx="2">
                        <c:v>200876.07</c:v>
                      </c:pt>
                      <c:pt idx="3">
                        <c:v>78939.33</c:v>
                      </c:pt>
                    </c:numCache>
                  </c:numRef>
                </c:val>
                <c:smooth val="0"/>
                <c:extLst>
                  <c:ext xmlns:c16="http://schemas.microsoft.com/office/drawing/2014/chart" uri="{C3380CC4-5D6E-409C-BE32-E72D297353CC}">
                    <c16:uniqueId val="{0000000E-9D9E-445A-AA8D-52A0C354EB8C}"/>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Funds!$A$16</c15:sqref>
                        </c15:formulaRef>
                      </c:ext>
                    </c:extLst>
                    <c:strCache>
                      <c:ptCount val="1"/>
                      <c:pt idx="0">
                        <c:v>Other Professional Services (Legal Services)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Funds!$B$16:$F$16</c15:sqref>
                        </c15:formulaRef>
                      </c:ext>
                    </c:extLst>
                    <c:numCache>
                      <c:formatCode>_("$"* #,##0.00_);_("$"* \(#,##0.00\);_("$"* "-"??_);_(@_)</c:formatCode>
                      <c:ptCount val="4"/>
                      <c:pt idx="0">
                        <c:v>56706</c:v>
                      </c:pt>
                      <c:pt idx="1">
                        <c:v>51291.86</c:v>
                      </c:pt>
                      <c:pt idx="2">
                        <c:v>37885.4</c:v>
                      </c:pt>
                      <c:pt idx="3">
                        <c:v>23086.03</c:v>
                      </c:pt>
                    </c:numCache>
                  </c:numRef>
                </c:val>
                <c:smooth val="0"/>
                <c:extLst>
                  <c:ext xmlns:c16="http://schemas.microsoft.com/office/drawing/2014/chart" uri="{C3380CC4-5D6E-409C-BE32-E72D297353CC}">
                    <c16:uniqueId val="{0000000F-9D9E-445A-AA8D-52A0C354EB8C}"/>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Funds!$A$17</c15:sqref>
                        </c15:formulaRef>
                      </c:ext>
                    </c:extLst>
                    <c:strCache>
                      <c:ptCount val="1"/>
                      <c:pt idx="0">
                        <c:v>Medical Transportation Services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Funds!$B$17:$F$17</c15:sqref>
                        </c15:formulaRef>
                      </c:ext>
                    </c:extLst>
                    <c:numCache>
                      <c:formatCode>_("$"* #,##0.00_);_("$"* \(#,##0.00\);_("$"* "-"??_);_(@_)</c:formatCode>
                      <c:ptCount val="4"/>
                      <c:pt idx="0">
                        <c:v>596605</c:v>
                      </c:pt>
                      <c:pt idx="1">
                        <c:v>643517.74</c:v>
                      </c:pt>
                      <c:pt idx="2">
                        <c:v>698392.15</c:v>
                      </c:pt>
                      <c:pt idx="3">
                        <c:v>689602.08</c:v>
                      </c:pt>
                    </c:numCache>
                  </c:numRef>
                </c:val>
                <c:smooth val="0"/>
                <c:extLst>
                  <c:ext xmlns:c16="http://schemas.microsoft.com/office/drawing/2014/chart" uri="{C3380CC4-5D6E-409C-BE32-E72D297353CC}">
                    <c16:uniqueId val="{00000010-9D9E-445A-AA8D-52A0C354EB8C}"/>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Funds!$A$18</c15:sqref>
                        </c15:formulaRef>
                      </c:ext>
                    </c:extLst>
                    <c:strCache>
                      <c:ptCount val="1"/>
                      <c:pt idx="0">
                        <c:v>Psychosocial Support Services</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Funds!$B$18:$F$18</c15:sqref>
                        </c15:formulaRef>
                      </c:ext>
                    </c:extLst>
                    <c:numCache>
                      <c:formatCode>_("$"* #,##0.00_);_("$"* \(#,##0.00\);_("$"* "-"??_);_(@_)</c:formatCode>
                      <c:ptCount val="4"/>
                      <c:pt idx="0">
                        <c:v>62483</c:v>
                      </c:pt>
                      <c:pt idx="1">
                        <c:v>78925</c:v>
                      </c:pt>
                      <c:pt idx="2">
                        <c:v>73864.19</c:v>
                      </c:pt>
                      <c:pt idx="3">
                        <c:v>70002.8</c:v>
                      </c:pt>
                    </c:numCache>
                  </c:numRef>
                </c:val>
                <c:smooth val="0"/>
                <c:extLst>
                  <c:ext xmlns:c16="http://schemas.microsoft.com/office/drawing/2014/chart" uri="{C3380CC4-5D6E-409C-BE32-E72D297353CC}">
                    <c16:uniqueId val="{00000011-9D9E-445A-AA8D-52A0C354EB8C}"/>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Funds!$A$19</c15:sqref>
                        </c15:formulaRef>
                      </c:ext>
                    </c:extLst>
                    <c:strCache>
                      <c:ptCount val="1"/>
                      <c:pt idx="0">
                        <c:v>Respite Care</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Funds!$B$19:$F$19</c15:sqref>
                        </c15:formulaRef>
                      </c:ext>
                    </c:extLst>
                    <c:numCache>
                      <c:formatCode>_("$"* #,##0.00_);_("$"* \(#,##0.00\);_("$"* "-"??_);_(@_)</c:formatCode>
                      <c:ptCount val="4"/>
                      <c:pt idx="1">
                        <c:v>0</c:v>
                      </c:pt>
                      <c:pt idx="2">
                        <c:v>0</c:v>
                      </c:pt>
                      <c:pt idx="3">
                        <c:v>0</c:v>
                      </c:pt>
                    </c:numCache>
                  </c:numRef>
                </c:val>
                <c:smooth val="0"/>
                <c:extLst>
                  <c:ext xmlns:c16="http://schemas.microsoft.com/office/drawing/2014/chart" uri="{C3380CC4-5D6E-409C-BE32-E72D297353CC}">
                    <c16:uniqueId val="{00000012-9D9E-445A-AA8D-52A0C354EB8C}"/>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Funds!$A$20</c15:sqref>
                        </c15:formulaRef>
                      </c:ext>
                    </c:extLst>
                    <c:strCache>
                      <c:ptCount val="1"/>
                      <c:pt idx="0">
                        <c:v>Treatment Adherence Counseling</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Funds!$B$20:$F$20</c15:sqref>
                        </c15:formulaRef>
                      </c:ext>
                    </c:extLst>
                    <c:numCache>
                      <c:formatCode>_("$"* #,##0.00_);_("$"* \(#,##0.00\);_("$"* "-"??_);_(@_)</c:formatCode>
                      <c:ptCount val="4"/>
                      <c:pt idx="1">
                        <c:v>0</c:v>
                      </c:pt>
                      <c:pt idx="2">
                        <c:v>0</c:v>
                      </c:pt>
                      <c:pt idx="3">
                        <c:v>0</c:v>
                      </c:pt>
                    </c:numCache>
                  </c:numRef>
                </c:val>
                <c:smooth val="0"/>
                <c:extLst>
                  <c:ext xmlns:c16="http://schemas.microsoft.com/office/drawing/2014/chart" uri="{C3380CC4-5D6E-409C-BE32-E72D297353CC}">
                    <c16:uniqueId val="{00000013-9D9E-445A-AA8D-52A0C354EB8C}"/>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Funds!$A$21</c15:sqref>
                        </c15:formulaRef>
                      </c:ext>
                    </c:extLst>
                    <c:strCache>
                      <c:ptCount val="1"/>
                      <c:pt idx="0">
                        <c:v>Part A Total</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Funds!$B$21:$F$21</c15:sqref>
                        </c15:formulaRef>
                      </c:ext>
                    </c:extLst>
                    <c:numCache>
                      <c:formatCode>_("$"* #,##0.00_);_("$"* \(#,##0.00\);_("$"* "-"??_);_(@_)</c:formatCode>
                      <c:ptCount val="4"/>
                      <c:pt idx="0">
                        <c:v>6619018</c:v>
                      </c:pt>
                      <c:pt idx="1">
                        <c:v>7302218.2500000009</c:v>
                      </c:pt>
                      <c:pt idx="2">
                        <c:v>7657617.9600000009</c:v>
                      </c:pt>
                      <c:pt idx="3">
                        <c:v>7447106.7000000011</c:v>
                      </c:pt>
                    </c:numCache>
                  </c:numRef>
                </c:val>
                <c:smooth val="0"/>
                <c:extLst>
                  <c:ext xmlns:c16="http://schemas.microsoft.com/office/drawing/2014/chart" uri="{C3380CC4-5D6E-409C-BE32-E72D297353CC}">
                    <c16:uniqueId val="{00000014-9D9E-445A-AA8D-52A0C354EB8C}"/>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Funds!$A$22</c15:sqref>
                        </c15:formulaRef>
                      </c:ext>
                    </c:extLst>
                    <c:strCache>
                      <c:ptCount val="1"/>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Funds!$B$22:$F$22</c15:sqref>
                        </c15:formulaRef>
                      </c:ext>
                    </c:extLst>
                    <c:numCache>
                      <c:formatCode>General</c:formatCode>
                      <c:ptCount val="4"/>
                    </c:numCache>
                  </c:numRef>
                </c:val>
                <c:smooth val="0"/>
                <c:extLst>
                  <c:ext xmlns:c16="http://schemas.microsoft.com/office/drawing/2014/chart" uri="{C3380CC4-5D6E-409C-BE32-E72D297353CC}">
                    <c16:uniqueId val="{00000015-9D9E-445A-AA8D-52A0C354EB8C}"/>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Funds!$A$23</c15:sqref>
                        </c15:formulaRef>
                      </c:ext>
                    </c:extLst>
                    <c:strCache>
                      <c:ptCount val="1"/>
                      <c:pt idx="0">
                        <c:v>Outpatient/Ambulatory Medical Care </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Funds!$B$23:$F$23</c15:sqref>
                        </c15:formulaRef>
                      </c:ext>
                    </c:extLst>
                    <c:numCache>
                      <c:formatCode>_("$"* #,##0.00_);_("$"* \(#,##0.00\);_("$"* "-"??_);_(@_)</c:formatCode>
                      <c:ptCount val="4"/>
                      <c:pt idx="0">
                        <c:v>618698</c:v>
                      </c:pt>
                      <c:pt idx="1">
                        <c:v>553245</c:v>
                      </c:pt>
                      <c:pt idx="2">
                        <c:v>500893.04</c:v>
                      </c:pt>
                      <c:pt idx="3">
                        <c:v>519417.35</c:v>
                      </c:pt>
                    </c:numCache>
                  </c:numRef>
                </c:val>
                <c:smooth val="0"/>
                <c:extLst>
                  <c:ext xmlns:c16="http://schemas.microsoft.com/office/drawing/2014/chart" uri="{C3380CC4-5D6E-409C-BE32-E72D297353CC}">
                    <c16:uniqueId val="{00000016-9D9E-445A-AA8D-52A0C354EB8C}"/>
                  </c:ext>
                </c:extLst>
              </c15:ser>
            </c15:filteredLineSeries>
            <c15:filteredLineSeries>
              <c15:ser>
                <c:idx val="21"/>
                <c:order val="21"/>
                <c:tx>
                  <c:strRef>
                    <c:extLst xmlns:c15="http://schemas.microsoft.com/office/drawing/2012/chart">
                      <c:ext xmlns:c15="http://schemas.microsoft.com/office/drawing/2012/chart" uri="{02D57815-91ED-43cb-92C2-25804820EDAC}">
                        <c15:formulaRef>
                          <c15:sqref>Funds!$A$24</c15:sqref>
                        </c15:formulaRef>
                      </c:ext>
                    </c:extLst>
                    <c:strCache>
                      <c:ptCount val="1"/>
                      <c:pt idx="0">
                        <c:v>Early Intervention Services  </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Funds!$B$24:$F$24</c15:sqref>
                        </c15:formulaRef>
                      </c:ext>
                    </c:extLst>
                    <c:numCache>
                      <c:formatCode>_("$"* #,##0.00_);_("$"* \(#,##0.00\);_("$"* "-"??_);_(@_)</c:formatCode>
                      <c:ptCount val="4"/>
                      <c:pt idx="0">
                        <c:v>133420</c:v>
                      </c:pt>
                      <c:pt idx="1">
                        <c:v>139644</c:v>
                      </c:pt>
                      <c:pt idx="2">
                        <c:v>179574.51</c:v>
                      </c:pt>
                      <c:pt idx="3">
                        <c:v>183733.25</c:v>
                      </c:pt>
                    </c:numCache>
                  </c:numRef>
                </c:val>
                <c:smooth val="0"/>
                <c:extLst>
                  <c:ext xmlns:c16="http://schemas.microsoft.com/office/drawing/2014/chart" uri="{C3380CC4-5D6E-409C-BE32-E72D297353CC}">
                    <c16:uniqueId val="{00000017-9D9E-445A-AA8D-52A0C354EB8C}"/>
                  </c:ext>
                </c:extLst>
              </c15:ser>
            </c15:filteredLineSeries>
            <c15:filteredLineSeries>
              <c15:ser>
                <c:idx val="22"/>
                <c:order val="22"/>
                <c:tx>
                  <c:strRef>
                    <c:extLst xmlns:c15="http://schemas.microsoft.com/office/drawing/2012/chart">
                      <c:ext xmlns:c15="http://schemas.microsoft.com/office/drawing/2012/chart" uri="{02D57815-91ED-43cb-92C2-25804820EDAC}">
                        <c15:formulaRef>
                          <c15:sqref>Funds!$A$25</c15:sqref>
                        </c15:formulaRef>
                      </c:ext>
                    </c:extLst>
                    <c:strCache>
                      <c:ptCount val="1"/>
                      <c:pt idx="0">
                        <c:v>MAI Total</c:v>
                      </c:pt>
                    </c:strCache>
                  </c:strRef>
                </c:tx>
                <c:spPr>
                  <a:ln w="28575" cap="rnd">
                    <a:solidFill>
                      <a:schemeClr val="accent5">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Funds!$B$25:$F$25</c15:sqref>
                        </c15:formulaRef>
                      </c:ext>
                    </c:extLst>
                    <c:numCache>
                      <c:formatCode>_("$"* #,##0.00_);_("$"* \(#,##0.00\);_("$"* "-"??_);_(@_)</c:formatCode>
                      <c:ptCount val="4"/>
                      <c:pt idx="0">
                        <c:v>752118</c:v>
                      </c:pt>
                      <c:pt idx="1">
                        <c:v>692889</c:v>
                      </c:pt>
                      <c:pt idx="2">
                        <c:v>680467.55</c:v>
                      </c:pt>
                      <c:pt idx="3">
                        <c:v>703150.6</c:v>
                      </c:pt>
                    </c:numCache>
                  </c:numRef>
                </c:val>
                <c:smooth val="0"/>
                <c:extLst>
                  <c:ext xmlns:c16="http://schemas.microsoft.com/office/drawing/2014/chart" uri="{C3380CC4-5D6E-409C-BE32-E72D297353CC}">
                    <c16:uniqueId val="{00000018-9D9E-445A-AA8D-52A0C354EB8C}"/>
                  </c:ext>
                </c:extLst>
              </c15:ser>
            </c15:filteredLineSeries>
            <c15:filteredLineSeries>
              <c15:ser>
                <c:idx val="23"/>
                <c:order val="23"/>
                <c:tx>
                  <c:strRef>
                    <c:extLst xmlns:c15="http://schemas.microsoft.com/office/drawing/2012/chart">
                      <c:ext xmlns:c15="http://schemas.microsoft.com/office/drawing/2012/chart" uri="{02D57815-91ED-43cb-92C2-25804820EDAC}">
                        <c15:formulaRef>
                          <c15:sqref>Funds!$A$26</c15:sqref>
                        </c15:formulaRef>
                      </c:ext>
                    </c:extLst>
                    <c:strCache>
                      <c:ptCount val="1"/>
                    </c:strCache>
                  </c:strRef>
                </c:tx>
                <c:spPr>
                  <a:ln w="28575" cap="rnd">
                    <a:solidFill>
                      <a:schemeClr val="accent6">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Funds!$B$26:$F$26</c15:sqref>
                        </c15:formulaRef>
                      </c:ext>
                    </c:extLst>
                    <c:numCache>
                      <c:formatCode>General</c:formatCode>
                      <c:ptCount val="4"/>
                    </c:numCache>
                  </c:numRef>
                </c:val>
                <c:smooth val="0"/>
                <c:extLst>
                  <c:ext xmlns:c16="http://schemas.microsoft.com/office/drawing/2014/chart" uri="{C3380CC4-5D6E-409C-BE32-E72D297353CC}">
                    <c16:uniqueId val="{00000019-9D9E-445A-AA8D-52A0C354EB8C}"/>
                  </c:ext>
                </c:extLst>
              </c15:ser>
            </c15:filteredLineSeries>
          </c:ext>
        </c:extLst>
      </c:lineChart>
      <c:catAx>
        <c:axId val="-193986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39861888"/>
        <c:crosses val="autoZero"/>
        <c:auto val="1"/>
        <c:lblAlgn val="ctr"/>
        <c:lblOffset val="100"/>
        <c:noMultiLvlLbl val="0"/>
      </c:catAx>
      <c:valAx>
        <c:axId val="-1939861888"/>
        <c:scaling>
          <c:orientation val="minMax"/>
          <c:max val="2750000"/>
          <c:min val="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39862432"/>
        <c:crosses val="autoZero"/>
        <c:crossBetween val="between"/>
        <c:majorUnit val="250000"/>
      </c:valAx>
      <c:spPr>
        <a:noFill/>
        <a:ln>
          <a:noFill/>
        </a:ln>
        <a:effectLst/>
      </c:spPr>
    </c:plotArea>
    <c:legend>
      <c:legendPos val="r"/>
      <c:layout>
        <c:manualLayout>
          <c:xMode val="edge"/>
          <c:yMode val="edge"/>
          <c:x val="0.69918677504021676"/>
          <c:y val="0.16542085354592068"/>
          <c:w val="0.29436161205655742"/>
          <c:h val="0.639577962881233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b="1" dirty="0">
                <a:solidFill>
                  <a:schemeClr val="tx1"/>
                </a:solidFill>
              </a:rPr>
              <a:t>Core </a:t>
            </a:r>
            <a:r>
              <a:rPr lang="en-US" b="1" dirty="0" smtClean="0">
                <a:solidFill>
                  <a:schemeClr val="tx1"/>
                </a:solidFill>
              </a:rPr>
              <a:t>Services- Percentage</a:t>
            </a:r>
            <a:r>
              <a:rPr lang="en-US" b="1" baseline="0" dirty="0" smtClean="0">
                <a:solidFill>
                  <a:schemeClr val="tx1"/>
                </a:solidFill>
              </a:rPr>
              <a:t> of Total </a:t>
            </a:r>
            <a:r>
              <a:rPr lang="en-US" b="1" dirty="0" smtClean="0">
                <a:solidFill>
                  <a:schemeClr val="tx1"/>
                </a:solidFill>
              </a:rPr>
              <a:t>Expenditures</a:t>
            </a:r>
            <a:endParaRPr lang="en-US" b="1" dirty="0">
              <a:solidFill>
                <a:schemeClr val="tx1"/>
              </a:solidFill>
            </a:endParaRPr>
          </a:p>
        </c:rich>
      </c:tx>
      <c:layout>
        <c:manualLayout>
          <c:xMode val="edge"/>
          <c:yMode val="edge"/>
          <c:x val="0.33163288762866"/>
          <c:y val="2.5546966870854712E-2"/>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1"/>
          <c:tx>
            <c:strRef>
              <c:f>'Expenditures %'!$A$3</c:f>
              <c:strCache>
                <c:ptCount val="1"/>
                <c:pt idx="0">
                  <c:v>Primary Care (Part A &amp; MAI Combined)</c:v>
                </c:pt>
              </c:strCache>
            </c:strRef>
          </c:tx>
          <c:spPr>
            <a:ln w="57150" cap="rnd">
              <a:solidFill>
                <a:schemeClr val="accent2"/>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%'!$B$3:$F$3</c:f>
              <c:numCache>
                <c:formatCode>0.00%</c:formatCode>
                <c:ptCount val="4"/>
                <c:pt idx="0">
                  <c:v>0.28160000000000002</c:v>
                </c:pt>
                <c:pt idx="1">
                  <c:v>0.30819999999999997</c:v>
                </c:pt>
                <c:pt idx="2">
                  <c:v>0.29210000000000003</c:v>
                </c:pt>
                <c:pt idx="3">
                  <c:v>0.30199999999999999</c:v>
                </c:pt>
              </c:numCache>
              <c:extLst/>
            </c:numRef>
          </c:val>
          <c:smooth val="0"/>
          <c:extLst>
            <c:ext xmlns:c16="http://schemas.microsoft.com/office/drawing/2014/chart" uri="{C3380CC4-5D6E-409C-BE32-E72D297353CC}">
              <c16:uniqueId val="{00000000-C278-4ACD-B217-2FFB01C6845E}"/>
            </c:ext>
          </c:extLst>
        </c:ser>
        <c:ser>
          <c:idx val="2"/>
          <c:order val="2"/>
          <c:tx>
            <c:strRef>
              <c:f>'Expenditures %'!$A$4</c:f>
              <c:strCache>
                <c:ptCount val="1"/>
                <c:pt idx="0">
                  <c:v>EIS (Part A &amp; MAI Combined)</c:v>
                </c:pt>
              </c:strCache>
            </c:strRef>
          </c:tx>
          <c:spPr>
            <a:ln w="57150" cap="rnd">
              <a:solidFill>
                <a:schemeClr val="accent3"/>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%'!$B$4:$F$4</c:f>
              <c:numCache>
                <c:formatCode>0.00%</c:formatCode>
                <c:ptCount val="4"/>
                <c:pt idx="0">
                  <c:v>0.16220000000000001</c:v>
                </c:pt>
                <c:pt idx="1">
                  <c:v>0.15609999999999999</c:v>
                </c:pt>
                <c:pt idx="2">
                  <c:v>0.1867</c:v>
                </c:pt>
                <c:pt idx="3">
                  <c:v>0.19059999999999999</c:v>
                </c:pt>
              </c:numCache>
              <c:extLst/>
            </c:numRef>
          </c:val>
          <c:smooth val="0"/>
          <c:extLst>
            <c:ext xmlns:c16="http://schemas.microsoft.com/office/drawing/2014/chart" uri="{C3380CC4-5D6E-409C-BE32-E72D297353CC}">
              <c16:uniqueId val="{00000001-C278-4ACD-B217-2FFB01C6845E}"/>
            </c:ext>
          </c:extLst>
        </c:ser>
        <c:ser>
          <c:idx val="3"/>
          <c:order val="3"/>
          <c:tx>
            <c:strRef>
              <c:f>'Expenditures %'!$A$5</c:f>
              <c:strCache>
                <c:ptCount val="1"/>
                <c:pt idx="0">
                  <c:v>Health Insurance Premium &amp; Cost Sharing Assistnance</c:v>
                </c:pt>
              </c:strCache>
            </c:strRef>
          </c:tx>
          <c:spPr>
            <a:ln w="57150" cap="rnd">
              <a:solidFill>
                <a:schemeClr val="accent4"/>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%'!$B$5:$F$5</c:f>
              <c:numCache>
                <c:formatCode>0.00%</c:formatCode>
                <c:ptCount val="4"/>
                <c:pt idx="0">
                  <c:v>0</c:v>
                </c:pt>
                <c:pt idx="1">
                  <c:v>0</c:v>
                </c:pt>
                <c:pt idx="2">
                  <c:v>1.8E-3</c:v>
                </c:pt>
                <c:pt idx="3">
                  <c:v>5.9999999999999995E-4</c:v>
                </c:pt>
              </c:numCache>
              <c:extLst/>
            </c:numRef>
          </c:val>
          <c:smooth val="0"/>
          <c:extLst>
            <c:ext xmlns:c16="http://schemas.microsoft.com/office/drawing/2014/chart" uri="{C3380CC4-5D6E-409C-BE32-E72D297353CC}">
              <c16:uniqueId val="{00000002-C278-4ACD-B217-2FFB01C6845E}"/>
            </c:ext>
          </c:extLst>
        </c:ser>
        <c:ser>
          <c:idx val="4"/>
          <c:order val="4"/>
          <c:tx>
            <c:strRef>
              <c:f>'Expenditures %'!$A$6</c:f>
              <c:strCache>
                <c:ptCount val="1"/>
                <c:pt idx="0">
                  <c:v>Home &amp; Community Based Health Services</c:v>
                </c:pt>
              </c:strCache>
            </c:strRef>
          </c:tx>
          <c:spPr>
            <a:ln w="57150" cap="rnd">
              <a:solidFill>
                <a:schemeClr val="accent5"/>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%'!$B$6:$F$6</c:f>
              <c:numCache>
                <c:formatCode>0.00%</c:formatCode>
                <c:ptCount val="4"/>
                <c:pt idx="0">
                  <c:v>5.1000000000000004E-3</c:v>
                </c:pt>
                <c:pt idx="1">
                  <c:v>2.7000000000000001E-3</c:v>
                </c:pt>
                <c:pt idx="2">
                  <c:v>2.2000000000000001E-3</c:v>
                </c:pt>
                <c:pt idx="3">
                  <c:v>2.5000000000000001E-3</c:v>
                </c:pt>
              </c:numCache>
              <c:extLst/>
            </c:numRef>
          </c:val>
          <c:smooth val="0"/>
          <c:extLst>
            <c:ext xmlns:c16="http://schemas.microsoft.com/office/drawing/2014/chart" uri="{C3380CC4-5D6E-409C-BE32-E72D297353CC}">
              <c16:uniqueId val="{00000003-C278-4ACD-B217-2FFB01C6845E}"/>
            </c:ext>
          </c:extLst>
        </c:ser>
        <c:ser>
          <c:idx val="5"/>
          <c:order val="5"/>
          <c:tx>
            <c:strRef>
              <c:f>'Expenditures %'!$A$7</c:f>
              <c:strCache>
                <c:ptCount val="1"/>
                <c:pt idx="0">
                  <c:v>Mental Health Services</c:v>
                </c:pt>
              </c:strCache>
            </c:strRef>
          </c:tx>
          <c:spPr>
            <a:ln w="57150" cap="rnd">
              <a:solidFill>
                <a:schemeClr val="accent6"/>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%'!$B$7:$F$7</c:f>
              <c:numCache>
                <c:formatCode>0.00%</c:formatCode>
                <c:ptCount val="4"/>
                <c:pt idx="0">
                  <c:v>3.6200000000000003E-2</c:v>
                </c:pt>
                <c:pt idx="1">
                  <c:v>2.9100000000000001E-2</c:v>
                </c:pt>
                <c:pt idx="2">
                  <c:v>2.7699999999999999E-2</c:v>
                </c:pt>
                <c:pt idx="3">
                  <c:v>2.5600000000000001E-2</c:v>
                </c:pt>
              </c:numCache>
              <c:extLst/>
            </c:numRef>
          </c:val>
          <c:smooth val="0"/>
          <c:extLst>
            <c:ext xmlns:c16="http://schemas.microsoft.com/office/drawing/2014/chart" uri="{C3380CC4-5D6E-409C-BE32-E72D297353CC}">
              <c16:uniqueId val="{00000004-C278-4ACD-B217-2FFB01C6845E}"/>
            </c:ext>
          </c:extLst>
        </c:ser>
        <c:ser>
          <c:idx val="6"/>
          <c:order val="6"/>
          <c:tx>
            <c:strRef>
              <c:f>'Expenditures %'!$A$8</c:f>
              <c:strCache>
                <c:ptCount val="1"/>
                <c:pt idx="0">
                  <c:v>Medical Nutrition Therapy</c:v>
                </c:pt>
              </c:strCache>
            </c:strRef>
          </c:tx>
          <c:spPr>
            <a:ln w="57150" cap="rnd">
              <a:solidFill>
                <a:schemeClr val="accent1">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%'!$B$8:$F$8</c:f>
              <c:numCache>
                <c:formatCode>0.00%</c:formatCode>
                <c:ptCount val="4"/>
                <c:pt idx="0">
                  <c:v>4.5100000000000001E-2</c:v>
                </c:pt>
                <c:pt idx="1">
                  <c:v>3.9100000000000003E-2</c:v>
                </c:pt>
                <c:pt idx="2">
                  <c:v>3.8600000000000002E-2</c:v>
                </c:pt>
                <c:pt idx="3">
                  <c:v>3.32E-2</c:v>
                </c:pt>
              </c:numCache>
              <c:extLst/>
            </c:numRef>
          </c:val>
          <c:smooth val="0"/>
          <c:extLst>
            <c:ext xmlns:c16="http://schemas.microsoft.com/office/drawing/2014/chart" uri="{C3380CC4-5D6E-409C-BE32-E72D297353CC}">
              <c16:uniqueId val="{00000005-C278-4ACD-B217-2FFB01C6845E}"/>
            </c:ext>
          </c:extLst>
        </c:ser>
        <c:ser>
          <c:idx val="7"/>
          <c:order val="7"/>
          <c:tx>
            <c:strRef>
              <c:f>'Expenditures %'!$A$9</c:f>
              <c:strCache>
                <c:ptCount val="1"/>
                <c:pt idx="0">
                  <c:v>Medical Case Management</c:v>
                </c:pt>
              </c:strCache>
            </c:strRef>
          </c:tx>
          <c:spPr>
            <a:ln w="28575" cap="rnd">
              <a:solidFill>
                <a:schemeClr val="accent2">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%'!$B$9:$F$9</c:f>
              <c:numCache>
                <c:formatCode>0.00%</c:formatCode>
                <c:ptCount val="4"/>
                <c:pt idx="0">
                  <c:v>0.27500000000000002</c:v>
                </c:pt>
                <c:pt idx="1">
                  <c:v>0.2369</c:v>
                </c:pt>
                <c:pt idx="2">
                  <c:v>0.25190000000000001</c:v>
                </c:pt>
                <c:pt idx="3">
                  <c:v>0.25580000000000003</c:v>
                </c:pt>
              </c:numCache>
              <c:extLst/>
            </c:numRef>
          </c:val>
          <c:smooth val="0"/>
          <c:extLst>
            <c:ext xmlns:c16="http://schemas.microsoft.com/office/drawing/2014/chart" uri="{C3380CC4-5D6E-409C-BE32-E72D297353CC}">
              <c16:uniqueId val="{00000006-C278-4ACD-B217-2FFB01C6845E}"/>
            </c:ext>
          </c:extLst>
        </c:ser>
        <c:dLbls>
          <c:showLegendKey val="0"/>
          <c:showVal val="0"/>
          <c:showCatName val="0"/>
          <c:showSerName val="0"/>
          <c:showPercent val="0"/>
          <c:showBubbleSize val="0"/>
        </c:dLbls>
        <c:smooth val="0"/>
        <c:axId val="-1939871680"/>
        <c:axId val="-1939876032"/>
        <c:extLst>
          <c:ext xmlns:c15="http://schemas.microsoft.com/office/drawing/2012/chart" uri="{02D57815-91ED-43cb-92C2-25804820EDAC}">
            <c15:filteredLineSeries>
              <c15:ser>
                <c:idx val="0"/>
                <c:order val="0"/>
                <c:tx>
                  <c:strRef>
                    <c:extLst>
                      <c:ext uri="{02D57815-91ED-43cb-92C2-25804820EDAC}">
                        <c15:formulaRef>
                          <c15:sqref>'Expenditures %'!$A$2</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c:ext uri="{02D57815-91ED-43cb-92C2-25804820EDAC}">
                        <c15:formulaRef>
                          <c15:sqref>'Expenditures %'!$B$2:$F$2</c15:sqref>
                        </c15:formulaRef>
                      </c:ext>
                    </c:extLst>
                    <c:numCache>
                      <c:formatCode>_("$"* #,##0_);_("$"* \(#,##0\);_("$"* "-"??_);_(@_)</c:formatCode>
                      <c:ptCount val="4"/>
                      <c:pt idx="0">
                        <c:v>0</c:v>
                      </c:pt>
                      <c:pt idx="1">
                        <c:v>0</c:v>
                      </c:pt>
                      <c:pt idx="2" formatCode="0.00%">
                        <c:v>0</c:v>
                      </c:pt>
                      <c:pt idx="3" formatCode="General">
                        <c:v>0</c:v>
                      </c:pt>
                    </c:numCache>
                  </c:numRef>
                </c:val>
                <c:smooth val="0"/>
                <c:extLst>
                  <c:ext xmlns:c16="http://schemas.microsoft.com/office/drawing/2014/chart" uri="{C3380CC4-5D6E-409C-BE32-E72D297353CC}">
                    <c16:uniqueId val="{00000007-C278-4ACD-B217-2FFB01C6845E}"/>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'Expenditures %'!$A$10</c15:sqref>
                        </c15:formulaRef>
                      </c:ext>
                    </c:extLst>
                    <c:strCache>
                      <c:ptCount val="1"/>
                      <c:pt idx="0">
                        <c:v>Non-Medical Case Management </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%'!$B$10:$F$10</c15:sqref>
                        </c15:formulaRef>
                      </c:ext>
                    </c:extLst>
                    <c:numCache>
                      <c:formatCode>0.00%</c:formatCode>
                      <c:ptCount val="4"/>
                      <c:pt idx="0">
                        <c:v>1.54E-2</c:v>
                      </c:pt>
                      <c:pt idx="1">
                        <c:v>1.38E-2</c:v>
                      </c:pt>
                      <c:pt idx="2">
                        <c:v>1.46E-2</c:v>
                      </c:pt>
                      <c:pt idx="3">
                        <c:v>1.5599999999999999E-2</c:v>
                      </c:pt>
                    </c:numCache>
                  </c:numRef>
                </c:val>
                <c:smooth val="0"/>
                <c:extLst>
                  <c:ext xmlns:c16="http://schemas.microsoft.com/office/drawing/2014/chart" uri="{C3380CC4-5D6E-409C-BE32-E72D297353CC}">
                    <c16:uniqueId val="{00000008-C278-4ACD-B217-2FFB01C6845E}"/>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'Expenditures %'!$A$11</c15:sqref>
                        </c15:formulaRef>
                      </c:ext>
                    </c:extLst>
                    <c:strCache>
                      <c:ptCount val="1"/>
                      <c:pt idx="0">
                        <c:v>Emergency Financial Assistance</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%'!$B$11:$F$11</c15:sqref>
                        </c15:formulaRef>
                      </c:ext>
                    </c:extLst>
                    <c:numCache>
                      <c:formatCode>0.00%</c:formatCode>
                      <c:ptCount val="4"/>
                      <c:pt idx="0">
                        <c:v>3.5200000000000002E-2</c:v>
                      </c:pt>
                      <c:pt idx="1">
                        <c:v>3.4299999999999997E-2</c:v>
                      </c:pt>
                      <c:pt idx="2">
                        <c:v>3.95E-2</c:v>
                      </c:pt>
                      <c:pt idx="3">
                        <c:v>6.1899999999999997E-2</c:v>
                      </c:pt>
                    </c:numCache>
                  </c:numRef>
                </c:val>
                <c:smooth val="0"/>
                <c:extLst>
                  <c:ext xmlns:c16="http://schemas.microsoft.com/office/drawing/2014/chart" uri="{C3380CC4-5D6E-409C-BE32-E72D297353CC}">
                    <c16:uniqueId val="{00000009-C278-4ACD-B217-2FFB01C6845E}"/>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'Expenditures %'!$A$12</c15:sqref>
                        </c15:formulaRef>
                      </c:ext>
                    </c:extLst>
                    <c:strCache>
                      <c:ptCount val="1"/>
                      <c:pt idx="0">
                        <c:v>Food Bank/Home Delivered Meals</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%'!$B$12:$F$12</c15:sqref>
                        </c15:formulaRef>
                      </c:ext>
                    </c:extLst>
                    <c:numCache>
                      <c:formatCode>0.00%</c:formatCode>
                      <c:ptCount val="4"/>
                      <c:pt idx="0">
                        <c:v>5.4600000000000003E-2</c:v>
                      </c:pt>
                      <c:pt idx="1">
                        <c:v>4.6699999999999998E-2</c:v>
                      </c:pt>
                      <c:pt idx="2">
                        <c:v>5.9200000000000003E-2</c:v>
                      </c:pt>
                      <c:pt idx="3">
                        <c:v>4.4400000000000002E-2</c:v>
                      </c:pt>
                    </c:numCache>
                  </c:numRef>
                </c:val>
                <c:smooth val="0"/>
                <c:extLst>
                  <c:ext xmlns:c16="http://schemas.microsoft.com/office/drawing/2014/chart" uri="{C3380CC4-5D6E-409C-BE32-E72D297353CC}">
                    <c16:uniqueId val="{0000000A-C278-4ACD-B217-2FFB01C6845E}"/>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'Expenditures %'!$A$13</c15:sqref>
                        </c15:formulaRef>
                      </c:ext>
                    </c:extLst>
                    <c:strCache>
                      <c:ptCount val="1"/>
                      <c:pt idx="0">
                        <c:v>Housing Services</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%'!$B$13:$F$13</c15:sqref>
                        </c15:formulaRef>
                      </c:ext>
                    </c:extLst>
                    <c:numCache>
                      <c:formatCode>0.00%</c:formatCode>
                      <c:ptCount val="4"/>
                      <c:pt idx="0">
                        <c:v>3.5900000000000001E-2</c:v>
                      </c:pt>
                      <c:pt idx="1">
                        <c:v>3.6200000000000003E-2</c:v>
                      </c:pt>
                      <c:pt idx="2">
                        <c:v>2.6200000000000001E-2</c:v>
                      </c:pt>
                      <c:pt idx="3">
                        <c:v>1.06E-2</c:v>
                      </c:pt>
                    </c:numCache>
                  </c:numRef>
                </c:val>
                <c:smooth val="0"/>
                <c:extLst>
                  <c:ext xmlns:c16="http://schemas.microsoft.com/office/drawing/2014/chart" uri="{C3380CC4-5D6E-409C-BE32-E72D297353CC}">
                    <c16:uniqueId val="{0000000B-C278-4ACD-B217-2FFB01C6845E}"/>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'Expenditures %'!$A$14</c15:sqref>
                        </c15:formulaRef>
                      </c:ext>
                    </c:extLst>
                    <c:strCache>
                      <c:ptCount val="1"/>
                      <c:pt idx="0">
                        <c:v>Legal Services</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%'!$B$14:$F$14</c15:sqref>
                        </c15:formulaRef>
                      </c:ext>
                    </c:extLst>
                    <c:numCache>
                      <c:formatCode>0.00%</c:formatCode>
                      <c:ptCount val="4"/>
                      <c:pt idx="0">
                        <c:v>8.6E-3</c:v>
                      </c:pt>
                      <c:pt idx="1">
                        <c:v>6.4000000000000003E-3</c:v>
                      </c:pt>
                      <c:pt idx="2">
                        <c:v>4.8999999999999998E-3</c:v>
                      </c:pt>
                      <c:pt idx="3">
                        <c:v>3.0999999999999999E-3</c:v>
                      </c:pt>
                    </c:numCache>
                  </c:numRef>
                </c:val>
                <c:smooth val="0"/>
                <c:extLst>
                  <c:ext xmlns:c16="http://schemas.microsoft.com/office/drawing/2014/chart" uri="{C3380CC4-5D6E-409C-BE32-E72D297353CC}">
                    <c16:uniqueId val="{0000000C-C278-4ACD-B217-2FFB01C6845E}"/>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'Expenditures %'!$A$15</c15:sqref>
                        </c15:formulaRef>
                      </c:ext>
                    </c:extLst>
                    <c:strCache>
                      <c:ptCount val="1"/>
                      <c:pt idx="0">
                        <c:v>Medical Transportation Services</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%'!$B$15:$F$15</c15:sqref>
                        </c15:formulaRef>
                      </c:ext>
                    </c:extLst>
                    <c:numCache>
                      <c:formatCode>0.00%</c:formatCode>
                      <c:ptCount val="4"/>
                      <c:pt idx="0">
                        <c:v>9.01E-2</c:v>
                      </c:pt>
                      <c:pt idx="1">
                        <c:v>8.0500000000000002E-2</c:v>
                      </c:pt>
                      <c:pt idx="2">
                        <c:v>9.1200000000000003E-2</c:v>
                      </c:pt>
                      <c:pt idx="3">
                        <c:v>9.2600000000000002E-2</c:v>
                      </c:pt>
                    </c:numCache>
                  </c:numRef>
                </c:val>
                <c:smooth val="0"/>
                <c:extLst>
                  <c:ext xmlns:c16="http://schemas.microsoft.com/office/drawing/2014/chart" uri="{C3380CC4-5D6E-409C-BE32-E72D297353CC}">
                    <c16:uniqueId val="{0000000D-C278-4ACD-B217-2FFB01C6845E}"/>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'Expenditures %'!$A$16</c15:sqref>
                        </c15:formulaRef>
                      </c:ext>
                    </c:extLst>
                    <c:strCache>
                      <c:ptCount val="1"/>
                      <c:pt idx="0">
                        <c:v>Psychosocial Support Services</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%'!$B$16:$F$16</c15:sqref>
                        </c15:formulaRef>
                      </c:ext>
                    </c:extLst>
                    <c:numCache>
                      <c:formatCode>0.00%</c:formatCode>
                      <c:ptCount val="4"/>
                      <c:pt idx="0">
                        <c:v>9.4000000000000004E-3</c:v>
                      </c:pt>
                      <c:pt idx="1">
                        <c:v>9.9000000000000008E-3</c:v>
                      </c:pt>
                      <c:pt idx="2">
                        <c:v>9.5999999999999992E-3</c:v>
                      </c:pt>
                      <c:pt idx="3">
                        <c:v>9.4000000000000004E-3</c:v>
                      </c:pt>
                    </c:numCache>
                  </c:numRef>
                </c:val>
                <c:smooth val="0"/>
                <c:extLst>
                  <c:ext xmlns:c16="http://schemas.microsoft.com/office/drawing/2014/chart" uri="{C3380CC4-5D6E-409C-BE32-E72D297353CC}">
                    <c16:uniqueId val="{0000000E-C278-4ACD-B217-2FFB01C6845E}"/>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'Expenditures %'!$A$17</c15:sqref>
                        </c15:formulaRef>
                      </c:ext>
                    </c:extLst>
                    <c:strCache>
                      <c:ptCount val="1"/>
                      <c:pt idx="0">
                        <c:v>Treatment Adherence Counseling</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%'!$B$17:$F$17</c15:sqref>
                        </c15:formulaRef>
                      </c:ext>
                    </c:extLst>
                    <c:numCache>
                      <c:formatCode>0.00%</c:formatCode>
                      <c:ptCount val="4"/>
                      <c:pt idx="0">
                        <c:v>0</c:v>
                      </c:pt>
                      <c:pt idx="1">
                        <c:v>0</c:v>
                      </c:pt>
                      <c:pt idx="2">
                        <c:v>0</c:v>
                      </c:pt>
                      <c:pt idx="3">
                        <c:v>0</c:v>
                      </c:pt>
                    </c:numCache>
                  </c:numRef>
                </c:val>
                <c:smooth val="0"/>
                <c:extLst>
                  <c:ext xmlns:c16="http://schemas.microsoft.com/office/drawing/2014/chart" uri="{C3380CC4-5D6E-409C-BE32-E72D297353CC}">
                    <c16:uniqueId val="{0000000F-C278-4ACD-B217-2FFB01C6845E}"/>
                  </c:ext>
                </c:extLst>
              </c15:ser>
            </c15:filteredLineSeries>
          </c:ext>
        </c:extLst>
      </c:lineChart>
      <c:catAx>
        <c:axId val="-193987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76032"/>
        <c:crosses val="autoZero"/>
        <c:auto val="1"/>
        <c:lblAlgn val="ctr"/>
        <c:lblOffset val="100"/>
        <c:noMultiLvlLbl val="0"/>
      </c:catAx>
      <c:valAx>
        <c:axId val="-19398760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71680"/>
        <c:crosses val="autoZero"/>
        <c:crossBetween val="between"/>
      </c:valAx>
      <c:spPr>
        <a:noFill/>
        <a:ln>
          <a:noFill/>
        </a:ln>
        <a:effectLst/>
      </c:spPr>
    </c:plotArea>
    <c:legend>
      <c:legendPos val="r"/>
      <c:layout>
        <c:manualLayout>
          <c:xMode val="edge"/>
          <c:yMode val="edge"/>
          <c:x val="0.65603619643421329"/>
          <c:y val="0.19557414698162731"/>
          <c:w val="0.29957970036178927"/>
          <c:h val="0.7500971834002818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2000" b="1" dirty="0">
                <a:solidFill>
                  <a:schemeClr val="tx1"/>
                </a:solidFill>
              </a:rPr>
              <a:t>Support Services Expenditures</a:t>
            </a:r>
          </a:p>
        </c:rich>
      </c:tx>
      <c:layout>
        <c:manualLayout>
          <c:xMode val="edge"/>
          <c:yMode val="edge"/>
          <c:x val="0.28984675302683938"/>
          <c:y val="1.1627906976744186E-2"/>
        </c:manualLayout>
      </c:layout>
      <c:overlay val="0"/>
      <c:spPr>
        <a:noFill/>
        <a:ln>
          <a:noFill/>
        </a:ln>
        <a:effectLst/>
      </c:spPr>
      <c:txPr>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8"/>
          <c:order val="8"/>
          <c:tx>
            <c:strRef>
              <c:f>Funds!$A$11</c:f>
              <c:strCache>
                <c:ptCount val="1"/>
                <c:pt idx="0">
                  <c:v>Case Management (non-Medical)</c:v>
                </c:pt>
              </c:strCache>
            </c:strRef>
          </c:tx>
          <c:spPr>
            <a:ln w="57150" cap="rnd">
              <a:solidFill>
                <a:schemeClr val="accent3">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Funds!$B$11:$F$11</c:f>
              <c:numCache>
                <c:formatCode>_("$"* #,##0.00_);_("$"* \(#,##0.00\);_("$"* "-"??_);_(@_)</c:formatCode>
                <c:ptCount val="4"/>
                <c:pt idx="0">
                  <c:v>102087</c:v>
                </c:pt>
                <c:pt idx="1">
                  <c:v>110464</c:v>
                </c:pt>
                <c:pt idx="2">
                  <c:v>111897.21</c:v>
                </c:pt>
                <c:pt idx="3">
                  <c:v>116174.86</c:v>
                </c:pt>
              </c:numCache>
              <c:extLst/>
            </c:numRef>
          </c:val>
          <c:smooth val="0"/>
          <c:extLst>
            <c:ext xmlns:c16="http://schemas.microsoft.com/office/drawing/2014/chart" uri="{C3380CC4-5D6E-409C-BE32-E72D297353CC}">
              <c16:uniqueId val="{00000000-507C-4F14-A96A-E7446C2EE94A}"/>
            </c:ext>
          </c:extLst>
        </c:ser>
        <c:ser>
          <c:idx val="10"/>
          <c:order val="10"/>
          <c:tx>
            <c:strRef>
              <c:f>Funds!$A$13</c:f>
              <c:strCache>
                <c:ptCount val="1"/>
                <c:pt idx="0">
                  <c:v>Emergency Financial Assistance</c:v>
                </c:pt>
              </c:strCache>
            </c:strRef>
          </c:tx>
          <c:spPr>
            <a:ln w="57150" cap="rnd">
              <a:solidFill>
                <a:schemeClr val="accent5">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Funds!$B$13:$F$13</c:f>
              <c:numCache>
                <c:formatCode>_("$"* #,##0.00_);_("$"* \(#,##0.00\);_("$"* "-"??_);_(@_)</c:formatCode>
                <c:ptCount val="4"/>
                <c:pt idx="0">
                  <c:v>233060</c:v>
                </c:pt>
                <c:pt idx="1">
                  <c:v>274419.65000000002</c:v>
                </c:pt>
                <c:pt idx="2">
                  <c:v>302648</c:v>
                </c:pt>
                <c:pt idx="3">
                  <c:v>460975.9</c:v>
                </c:pt>
              </c:numCache>
              <c:extLst/>
            </c:numRef>
          </c:val>
          <c:smooth val="0"/>
          <c:extLst>
            <c:ext xmlns:c16="http://schemas.microsoft.com/office/drawing/2014/chart" uri="{C3380CC4-5D6E-409C-BE32-E72D297353CC}">
              <c16:uniqueId val="{00000001-507C-4F14-A96A-E7446C2EE94A}"/>
            </c:ext>
          </c:extLst>
        </c:ser>
        <c:ser>
          <c:idx val="11"/>
          <c:order val="11"/>
          <c:tx>
            <c:strRef>
              <c:f>Funds!$A$14</c:f>
              <c:strCache>
                <c:ptCount val="1"/>
                <c:pt idx="0">
                  <c:v>Food Bank/Home Delivered Meals</c:v>
                </c:pt>
              </c:strCache>
            </c:strRef>
          </c:tx>
          <c:spPr>
            <a:ln w="57150" cap="rnd">
              <a:solidFill>
                <a:schemeClr val="accent6">
                  <a:lumMod val="6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Funds!$B$14:$F$14</c:f>
              <c:numCache>
                <c:formatCode>_("$"* #,##0.00_);_("$"* \(#,##0.00\);_("$"* "-"??_);_(@_)</c:formatCode>
                <c:ptCount val="4"/>
                <c:pt idx="0">
                  <c:v>361551</c:v>
                </c:pt>
                <c:pt idx="1">
                  <c:v>373206</c:v>
                </c:pt>
                <c:pt idx="2">
                  <c:v>453155</c:v>
                </c:pt>
                <c:pt idx="3">
                  <c:v>330651.53999999998</c:v>
                </c:pt>
              </c:numCache>
              <c:extLst/>
            </c:numRef>
          </c:val>
          <c:smooth val="0"/>
          <c:extLst>
            <c:ext xmlns:c16="http://schemas.microsoft.com/office/drawing/2014/chart" uri="{C3380CC4-5D6E-409C-BE32-E72D297353CC}">
              <c16:uniqueId val="{00000002-507C-4F14-A96A-E7446C2EE94A}"/>
            </c:ext>
          </c:extLst>
        </c:ser>
        <c:ser>
          <c:idx val="12"/>
          <c:order val="12"/>
          <c:tx>
            <c:strRef>
              <c:f>Funds!$A$15</c:f>
              <c:strCache>
                <c:ptCount val="1"/>
                <c:pt idx="0">
                  <c:v>Housing Services</c:v>
                </c:pt>
              </c:strCache>
            </c:strRef>
          </c:tx>
          <c:spPr>
            <a:ln w="57150" cap="rnd">
              <a:solidFill>
                <a:schemeClr val="accent1">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Funds!$B$15:$F$15</c:f>
              <c:numCache>
                <c:formatCode>_("$"* #,##0.00_);_("$"* \(#,##0.00\);_("$"* "-"??_);_(@_)</c:formatCode>
                <c:ptCount val="4"/>
                <c:pt idx="0">
                  <c:v>237759</c:v>
                </c:pt>
                <c:pt idx="1">
                  <c:v>289645</c:v>
                </c:pt>
                <c:pt idx="2">
                  <c:v>200876.07</c:v>
                </c:pt>
                <c:pt idx="3">
                  <c:v>78939.33</c:v>
                </c:pt>
              </c:numCache>
              <c:extLst/>
            </c:numRef>
          </c:val>
          <c:smooth val="0"/>
          <c:extLst>
            <c:ext xmlns:c16="http://schemas.microsoft.com/office/drawing/2014/chart" uri="{C3380CC4-5D6E-409C-BE32-E72D297353CC}">
              <c16:uniqueId val="{00000003-507C-4F14-A96A-E7446C2EE94A}"/>
            </c:ext>
          </c:extLst>
        </c:ser>
        <c:ser>
          <c:idx val="13"/>
          <c:order val="13"/>
          <c:tx>
            <c:strRef>
              <c:f>Funds!$A$16</c:f>
              <c:strCache>
                <c:ptCount val="1"/>
                <c:pt idx="0">
                  <c:v>Other Professional Services (Legal Services)</c:v>
                </c:pt>
              </c:strCache>
            </c:strRef>
          </c:tx>
          <c:spPr>
            <a:ln w="57150" cap="rnd">
              <a:solidFill>
                <a:schemeClr val="accent2">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Funds!$B$16:$F$16</c:f>
              <c:numCache>
                <c:formatCode>_("$"* #,##0.00_);_("$"* \(#,##0.00\);_("$"* "-"??_);_(@_)</c:formatCode>
                <c:ptCount val="4"/>
                <c:pt idx="0">
                  <c:v>56706</c:v>
                </c:pt>
                <c:pt idx="1">
                  <c:v>51291.86</c:v>
                </c:pt>
                <c:pt idx="2">
                  <c:v>37885.4</c:v>
                </c:pt>
                <c:pt idx="3">
                  <c:v>23086.03</c:v>
                </c:pt>
              </c:numCache>
              <c:extLst/>
            </c:numRef>
          </c:val>
          <c:smooth val="0"/>
          <c:extLst>
            <c:ext xmlns:c16="http://schemas.microsoft.com/office/drawing/2014/chart" uri="{C3380CC4-5D6E-409C-BE32-E72D297353CC}">
              <c16:uniqueId val="{00000004-507C-4F14-A96A-E7446C2EE94A}"/>
            </c:ext>
          </c:extLst>
        </c:ser>
        <c:ser>
          <c:idx val="14"/>
          <c:order val="14"/>
          <c:tx>
            <c:strRef>
              <c:f>Funds!$A$17</c:f>
              <c:strCache>
                <c:ptCount val="1"/>
                <c:pt idx="0">
                  <c:v>Medical Transportation Services</c:v>
                </c:pt>
              </c:strCache>
            </c:strRef>
          </c:tx>
          <c:spPr>
            <a:ln w="57150" cap="rnd">
              <a:solidFill>
                <a:schemeClr val="accent3">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Funds!$B$17:$F$17</c:f>
              <c:numCache>
                <c:formatCode>_("$"* #,##0.00_);_("$"* \(#,##0.00\);_("$"* "-"??_);_(@_)</c:formatCode>
                <c:ptCount val="4"/>
                <c:pt idx="0">
                  <c:v>596605</c:v>
                </c:pt>
                <c:pt idx="1">
                  <c:v>643517.74</c:v>
                </c:pt>
                <c:pt idx="2">
                  <c:v>698392.15</c:v>
                </c:pt>
                <c:pt idx="3">
                  <c:v>689602.08</c:v>
                </c:pt>
              </c:numCache>
              <c:extLst/>
            </c:numRef>
          </c:val>
          <c:smooth val="0"/>
          <c:extLst>
            <c:ext xmlns:c16="http://schemas.microsoft.com/office/drawing/2014/chart" uri="{C3380CC4-5D6E-409C-BE32-E72D297353CC}">
              <c16:uniqueId val="{00000005-507C-4F14-A96A-E7446C2EE94A}"/>
            </c:ext>
          </c:extLst>
        </c:ser>
        <c:ser>
          <c:idx val="15"/>
          <c:order val="15"/>
          <c:tx>
            <c:strRef>
              <c:f>Funds!$A$18</c:f>
              <c:strCache>
                <c:ptCount val="1"/>
                <c:pt idx="0">
                  <c:v>Psychosocial Support Services</c:v>
                </c:pt>
              </c:strCache>
            </c:strRef>
          </c:tx>
          <c:spPr>
            <a:ln w="57150" cap="rnd">
              <a:solidFill>
                <a:schemeClr val="accent4">
                  <a:lumMod val="80000"/>
                  <a:lumOff val="20000"/>
                </a:schemeClr>
              </a:solidFill>
              <a:round/>
            </a:ln>
            <a:effectLst/>
          </c:spPr>
          <c:marker>
            <c:symbol val="none"/>
          </c:marker>
          <c:cat>
            <c:strRef>
              <c:f>Funds!$B$1:$F$1</c:f>
              <c:strCache>
                <c:ptCount val="4"/>
                <c:pt idx="0">
                  <c:v>FY 15-16</c:v>
                </c:pt>
                <c:pt idx="1">
                  <c:v>FY16-17 </c:v>
                </c:pt>
                <c:pt idx="2">
                  <c:v>FY17-18</c:v>
                </c:pt>
                <c:pt idx="3">
                  <c:v>FY18-19 Allocations</c:v>
                </c:pt>
              </c:strCache>
              <c:extLst/>
            </c:strRef>
          </c:cat>
          <c:val>
            <c:numRef>
              <c:f>Funds!$B$18:$F$18</c:f>
              <c:numCache>
                <c:formatCode>_("$"* #,##0.00_);_("$"* \(#,##0.00\);_("$"* "-"??_);_(@_)</c:formatCode>
                <c:ptCount val="4"/>
                <c:pt idx="0">
                  <c:v>62483</c:v>
                </c:pt>
                <c:pt idx="1">
                  <c:v>78925</c:v>
                </c:pt>
                <c:pt idx="2">
                  <c:v>73864.19</c:v>
                </c:pt>
                <c:pt idx="3">
                  <c:v>70002.8</c:v>
                </c:pt>
              </c:numCache>
              <c:extLst/>
            </c:numRef>
          </c:val>
          <c:smooth val="0"/>
          <c:extLst>
            <c:ext xmlns:c16="http://schemas.microsoft.com/office/drawing/2014/chart" uri="{C3380CC4-5D6E-409C-BE32-E72D297353CC}">
              <c16:uniqueId val="{00000006-507C-4F14-A96A-E7446C2EE94A}"/>
            </c:ext>
          </c:extLst>
        </c:ser>
        <c:dLbls>
          <c:showLegendKey val="0"/>
          <c:showVal val="0"/>
          <c:showCatName val="0"/>
          <c:showSerName val="0"/>
          <c:showPercent val="0"/>
          <c:showBubbleSize val="0"/>
        </c:dLbls>
        <c:smooth val="0"/>
        <c:axId val="-1939872768"/>
        <c:axId val="-1939869504"/>
        <c:extLst>
          <c:ext xmlns:c15="http://schemas.microsoft.com/office/drawing/2012/chart" uri="{02D57815-91ED-43cb-92C2-25804820EDAC}">
            <c15:filteredLineSeries>
              <c15:ser>
                <c:idx val="0"/>
                <c:order val="0"/>
                <c:tx>
                  <c:strRef>
                    <c:extLst>
                      <c:ext uri="{02D57815-91ED-43cb-92C2-25804820EDAC}">
                        <c15:formulaRef>
                          <c15:sqref>Funds!$A$3</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c:ext uri="{02D57815-91ED-43cb-92C2-25804820EDAC}">
                        <c15:formulaRef>
                          <c15:sqref>Funds!$B$3:$F$3</c15:sqref>
                        </c15:formulaRef>
                      </c:ext>
                    </c:extLst>
                    <c:numCache>
                      <c:formatCode>_("$"* #,##0.00_);_("$"* \(#,##0.00\);_("$"* "-"??_);_(@_)</c:formatCode>
                      <c:ptCount val="4"/>
                      <c:pt idx="0">
                        <c:v>0</c:v>
                      </c:pt>
                      <c:pt idx="1">
                        <c:v>0</c:v>
                      </c:pt>
                      <c:pt idx="2">
                        <c:v>0</c:v>
                      </c:pt>
                      <c:pt idx="3" formatCode="General">
                        <c:v>0</c:v>
                      </c:pt>
                    </c:numCache>
                  </c:numRef>
                </c:val>
                <c:smooth val="0"/>
                <c:extLst>
                  <c:ext xmlns:c16="http://schemas.microsoft.com/office/drawing/2014/chart" uri="{C3380CC4-5D6E-409C-BE32-E72D297353CC}">
                    <c16:uniqueId val="{00000007-507C-4F14-A96A-E7446C2EE94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Funds!$A$4</c15:sqref>
                        </c15:formulaRef>
                      </c:ext>
                    </c:extLst>
                    <c:strCache>
                      <c:ptCount val="1"/>
                      <c:pt idx="0">
                        <c:v>Outpatient/Ambulatory Health Services (Medical Care) </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Funds!$B$4:$F$4</c15:sqref>
                        </c15:formulaRef>
                      </c:ext>
                    </c:extLst>
                    <c:numCache>
                      <c:formatCode>_("$"* #,##0.00_);_("$"* \(#,##0.00\);_("$"* "-"??_);_(@_)</c:formatCode>
                      <c:ptCount val="4"/>
                      <c:pt idx="0">
                        <c:v>1531090</c:v>
                      </c:pt>
                      <c:pt idx="1">
                        <c:v>1911245</c:v>
                      </c:pt>
                      <c:pt idx="2">
                        <c:v>1934638.55</c:v>
                      </c:pt>
                      <c:pt idx="3">
                        <c:v>1942205.4399999999</c:v>
                      </c:pt>
                    </c:numCache>
                  </c:numRef>
                </c:val>
                <c:smooth val="0"/>
                <c:extLst>
                  <c:ext xmlns:c16="http://schemas.microsoft.com/office/drawing/2014/chart" uri="{C3380CC4-5D6E-409C-BE32-E72D297353CC}">
                    <c16:uniqueId val="{00000008-507C-4F14-A96A-E7446C2EE94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Funds!$A$5</c15:sqref>
                        </c15:formulaRef>
                      </c:ext>
                    </c:extLst>
                    <c:strCache>
                      <c:ptCount val="1"/>
                      <c:pt idx="0">
                        <c:v>Early Intervention Services  </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Funds!$B$5:$F$5</c15:sqref>
                        </c15:formulaRef>
                      </c:ext>
                    </c:extLst>
                    <c:numCache>
                      <c:formatCode>_("$"* #,##0.00_);_("$"* \(#,##0.00\);_("$"* "-"??_);_(@_)</c:formatCode>
                      <c:ptCount val="4"/>
                      <c:pt idx="0">
                        <c:v>1045170</c:v>
                      </c:pt>
                      <c:pt idx="1">
                        <c:v>1108702</c:v>
                      </c:pt>
                      <c:pt idx="2">
                        <c:v>1377015.58</c:v>
                      </c:pt>
                      <c:pt idx="3">
                        <c:v>1369522.92</c:v>
                      </c:pt>
                    </c:numCache>
                  </c:numRef>
                </c:val>
                <c:smooth val="0"/>
                <c:extLst>
                  <c:ext xmlns:c16="http://schemas.microsoft.com/office/drawing/2014/chart" uri="{C3380CC4-5D6E-409C-BE32-E72D297353CC}">
                    <c16:uniqueId val="{00000009-507C-4F14-A96A-E7446C2EE94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Funds!$A$6</c15:sqref>
                        </c15:formulaRef>
                      </c:ext>
                    </c:extLst>
                    <c:strCache>
                      <c:ptCount val="1"/>
                      <c:pt idx="0">
                        <c:v>Health Insurance Premium &amp; Cost Sharing Assistnance</c:v>
                      </c:pt>
                    </c:strCache>
                  </c:strRef>
                </c:tx>
                <c:spPr>
                  <a:ln w="571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Funds!$B$6:$F$6</c15:sqref>
                        </c15:formulaRef>
                      </c:ext>
                    </c:extLst>
                    <c:numCache>
                      <c:formatCode>_("$"* #,##0.00_);_("$"* \(#,##0.00\);_("$"* "-"??_);_(@_)</c:formatCode>
                      <c:ptCount val="4"/>
                      <c:pt idx="0">
                        <c:v>0</c:v>
                      </c:pt>
                      <c:pt idx="1">
                        <c:v>0</c:v>
                      </c:pt>
                      <c:pt idx="2">
                        <c:v>14046.36</c:v>
                      </c:pt>
                      <c:pt idx="3">
                        <c:v>4468.26</c:v>
                      </c:pt>
                    </c:numCache>
                  </c:numRef>
                </c:val>
                <c:smooth val="0"/>
                <c:extLst>
                  <c:ext xmlns:c16="http://schemas.microsoft.com/office/drawing/2014/chart" uri="{C3380CC4-5D6E-409C-BE32-E72D297353CC}">
                    <c16:uniqueId val="{0000000A-507C-4F14-A96A-E7446C2EE94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Funds!$A$7</c15:sqref>
                        </c15:formulaRef>
                      </c:ext>
                    </c:extLst>
                    <c:strCache>
                      <c:ptCount val="1"/>
                      <c:pt idx="0">
                        <c:v>Home &amp; Community Based Health Services</c:v>
                      </c:pt>
                    </c:strCache>
                  </c:strRef>
                </c:tx>
                <c:spPr>
                  <a:ln w="7620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Funds!$B$7:$F$7</c15:sqref>
                        </c15:formulaRef>
                      </c:ext>
                    </c:extLst>
                    <c:numCache>
                      <c:formatCode>_("$"* #,##0.00_);_("$"* \(#,##0.00\);_("$"* "-"??_);_(@_)</c:formatCode>
                      <c:ptCount val="4"/>
                      <c:pt idx="0">
                        <c:v>34004</c:v>
                      </c:pt>
                      <c:pt idx="1">
                        <c:v>21385</c:v>
                      </c:pt>
                      <c:pt idx="2">
                        <c:v>16626.39</c:v>
                      </c:pt>
                      <c:pt idx="3">
                        <c:v>18617.77</c:v>
                      </c:pt>
                    </c:numCache>
                  </c:numRef>
                </c:val>
                <c:smooth val="0"/>
                <c:extLst>
                  <c:ext xmlns:c16="http://schemas.microsoft.com/office/drawing/2014/chart" uri="{C3380CC4-5D6E-409C-BE32-E72D297353CC}">
                    <c16:uniqueId val="{0000000B-507C-4F14-A96A-E7446C2EE94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Funds!$A$8</c15:sqref>
                        </c15:formulaRef>
                      </c:ext>
                    </c:extLst>
                    <c:strCache>
                      <c:ptCount val="1"/>
                      <c:pt idx="0">
                        <c:v>Mental Health Services</c:v>
                      </c:pt>
                    </c:strCache>
                  </c:strRef>
                </c:tx>
                <c:spPr>
                  <a:ln w="5715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Funds!$B$8:$F$8</c15:sqref>
                        </c15:formulaRef>
                      </c:ext>
                    </c:extLst>
                    <c:numCache>
                      <c:formatCode>_("$"* #,##0.00_);_("$"* \(#,##0.00\);_("$"* "-"??_);_(@_)</c:formatCode>
                      <c:ptCount val="4"/>
                      <c:pt idx="0">
                        <c:v>239581</c:v>
                      </c:pt>
                      <c:pt idx="1">
                        <c:v>232763</c:v>
                      </c:pt>
                      <c:pt idx="2">
                        <c:v>212476.67</c:v>
                      </c:pt>
                      <c:pt idx="3">
                        <c:v>190645.93</c:v>
                      </c:pt>
                    </c:numCache>
                  </c:numRef>
                </c:val>
                <c:smooth val="0"/>
                <c:extLst>
                  <c:ext xmlns:c16="http://schemas.microsoft.com/office/drawing/2014/chart" uri="{C3380CC4-5D6E-409C-BE32-E72D297353CC}">
                    <c16:uniqueId val="{0000000C-507C-4F14-A96A-E7446C2EE94A}"/>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Funds!$A$9</c15:sqref>
                        </c15:formulaRef>
                      </c:ext>
                    </c:extLst>
                    <c:strCache>
                      <c:ptCount val="1"/>
                      <c:pt idx="0">
                        <c:v>Medical Nutrition Therapy</c:v>
                      </c:pt>
                    </c:strCache>
                  </c:strRef>
                </c:tx>
                <c:spPr>
                  <a:ln w="57150"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Funds!$B$9:$F$9</c15:sqref>
                        </c15:formulaRef>
                      </c:ext>
                    </c:extLst>
                    <c:numCache>
                      <c:formatCode>_("$"* #,##0.00_);_("$"* \(#,##0.00\);_("$"* "-"??_);_(@_)</c:formatCode>
                      <c:ptCount val="4"/>
                      <c:pt idx="0">
                        <c:v>298728</c:v>
                      </c:pt>
                      <c:pt idx="1">
                        <c:v>312403</c:v>
                      </c:pt>
                      <c:pt idx="2">
                        <c:v>295348.24</c:v>
                      </c:pt>
                      <c:pt idx="3">
                        <c:v>247243.94</c:v>
                      </c:pt>
                    </c:numCache>
                  </c:numRef>
                </c:val>
                <c:smooth val="0"/>
                <c:extLst>
                  <c:ext xmlns:c16="http://schemas.microsoft.com/office/drawing/2014/chart" uri="{C3380CC4-5D6E-409C-BE32-E72D297353CC}">
                    <c16:uniqueId val="{0000000D-507C-4F14-A96A-E7446C2EE94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Funds!$A$10</c15:sqref>
                        </c15:formulaRef>
                      </c:ext>
                    </c:extLst>
                    <c:strCache>
                      <c:ptCount val="1"/>
                      <c:pt idx="0">
                        <c:v>Medical Case Management</c:v>
                      </c:pt>
                    </c:strCache>
                  </c:strRef>
                </c:tx>
                <c:spPr>
                  <a:ln w="57150"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Funds!$B$10:$F$10</c15:sqref>
                        </c15:formulaRef>
                      </c:ext>
                    </c:extLst>
                    <c:numCache>
                      <c:formatCode>_("$"* #,##0.00_);_("$"* \(#,##0.00\);_("$"* "-"??_);_(@_)</c:formatCode>
                      <c:ptCount val="4"/>
                      <c:pt idx="0">
                        <c:v>1820194</c:v>
                      </c:pt>
                      <c:pt idx="1">
                        <c:v>1894251</c:v>
                      </c:pt>
                      <c:pt idx="2">
                        <c:v>1928748.15</c:v>
                      </c:pt>
                      <c:pt idx="3">
                        <c:v>1904969.9</c:v>
                      </c:pt>
                    </c:numCache>
                  </c:numRef>
                </c:val>
                <c:smooth val="0"/>
                <c:extLst>
                  <c:ext xmlns:c16="http://schemas.microsoft.com/office/drawing/2014/chart" uri="{C3380CC4-5D6E-409C-BE32-E72D297353CC}">
                    <c16:uniqueId val="{0000000E-507C-4F14-A96A-E7446C2EE94A}"/>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Funds!$A$12</c15:sqref>
                        </c15:formulaRef>
                      </c:ext>
                    </c:extLst>
                    <c:strCache>
                      <c:ptCount val="1"/>
                      <c:pt idx="0">
                        <c:v>Child Care Services</c:v>
                      </c:pt>
                    </c:strCache>
                  </c:strRef>
                </c:tx>
                <c:spPr>
                  <a:ln w="57150"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Funds!$B$12:$F$12</c15:sqref>
                        </c15:formulaRef>
                      </c:ext>
                    </c:extLst>
                    <c:numCache>
                      <c:formatCode>_("$"* #,##0.00_);_("$"* \(#,##0.00\);_("$"* "-"??_);_(@_)</c:formatCode>
                      <c:ptCount val="4"/>
                      <c:pt idx="0">
                        <c:v>0</c:v>
                      </c:pt>
                      <c:pt idx="1">
                        <c:v>0</c:v>
                      </c:pt>
                      <c:pt idx="2">
                        <c:v>0</c:v>
                      </c:pt>
                    </c:numCache>
                  </c:numRef>
                </c:val>
                <c:smooth val="0"/>
                <c:extLst>
                  <c:ext xmlns:c16="http://schemas.microsoft.com/office/drawing/2014/chart" uri="{C3380CC4-5D6E-409C-BE32-E72D297353CC}">
                    <c16:uniqueId val="{0000000F-507C-4F14-A96A-E7446C2EE94A}"/>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Funds!$A$19</c15:sqref>
                        </c15:formulaRef>
                      </c:ext>
                    </c:extLst>
                    <c:strCache>
                      <c:ptCount val="1"/>
                      <c:pt idx="0">
                        <c:v>Respite Care</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Funds!$B$19:$F$19</c15:sqref>
                        </c15:formulaRef>
                      </c:ext>
                    </c:extLst>
                    <c:numCache>
                      <c:formatCode>_("$"* #,##0.00_);_("$"* \(#,##0.00\);_("$"* "-"??_);_(@_)</c:formatCode>
                      <c:ptCount val="4"/>
                      <c:pt idx="1">
                        <c:v>0</c:v>
                      </c:pt>
                      <c:pt idx="2">
                        <c:v>0</c:v>
                      </c:pt>
                      <c:pt idx="3">
                        <c:v>0</c:v>
                      </c:pt>
                    </c:numCache>
                  </c:numRef>
                </c:val>
                <c:smooth val="0"/>
                <c:extLst>
                  <c:ext xmlns:c16="http://schemas.microsoft.com/office/drawing/2014/chart" uri="{C3380CC4-5D6E-409C-BE32-E72D297353CC}">
                    <c16:uniqueId val="{00000010-507C-4F14-A96A-E7446C2EE94A}"/>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Funds!$A$20</c15:sqref>
                        </c15:formulaRef>
                      </c:ext>
                    </c:extLst>
                    <c:strCache>
                      <c:ptCount val="1"/>
                      <c:pt idx="0">
                        <c:v>Treatment Adherence Counseling</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Funds!$B$20:$F$20</c15:sqref>
                        </c15:formulaRef>
                      </c:ext>
                    </c:extLst>
                    <c:numCache>
                      <c:formatCode>_("$"* #,##0.00_);_("$"* \(#,##0.00\);_("$"* "-"??_);_(@_)</c:formatCode>
                      <c:ptCount val="4"/>
                      <c:pt idx="1">
                        <c:v>0</c:v>
                      </c:pt>
                      <c:pt idx="2">
                        <c:v>0</c:v>
                      </c:pt>
                      <c:pt idx="3">
                        <c:v>0</c:v>
                      </c:pt>
                    </c:numCache>
                  </c:numRef>
                </c:val>
                <c:smooth val="0"/>
                <c:extLst>
                  <c:ext xmlns:c16="http://schemas.microsoft.com/office/drawing/2014/chart" uri="{C3380CC4-5D6E-409C-BE32-E72D297353CC}">
                    <c16:uniqueId val="{00000011-507C-4F14-A96A-E7446C2EE94A}"/>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Funds!$A$21</c15:sqref>
                        </c15:formulaRef>
                      </c:ext>
                    </c:extLst>
                    <c:strCache>
                      <c:ptCount val="1"/>
                      <c:pt idx="0">
                        <c:v>Part A Total</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Funds!$B$21:$F$21</c15:sqref>
                        </c15:formulaRef>
                      </c:ext>
                    </c:extLst>
                    <c:numCache>
                      <c:formatCode>_("$"* #,##0.00_);_("$"* \(#,##0.00\);_("$"* "-"??_);_(@_)</c:formatCode>
                      <c:ptCount val="4"/>
                      <c:pt idx="0">
                        <c:v>6619018</c:v>
                      </c:pt>
                      <c:pt idx="1">
                        <c:v>7302218.2500000009</c:v>
                      </c:pt>
                      <c:pt idx="2">
                        <c:v>7657617.9600000009</c:v>
                      </c:pt>
                      <c:pt idx="3">
                        <c:v>7447106.7000000011</c:v>
                      </c:pt>
                    </c:numCache>
                  </c:numRef>
                </c:val>
                <c:smooth val="0"/>
                <c:extLst>
                  <c:ext xmlns:c16="http://schemas.microsoft.com/office/drawing/2014/chart" uri="{C3380CC4-5D6E-409C-BE32-E72D297353CC}">
                    <c16:uniqueId val="{00000012-507C-4F14-A96A-E7446C2EE94A}"/>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Funds!$A$22</c15:sqref>
                        </c15:formulaRef>
                      </c:ext>
                    </c:extLst>
                    <c:strCache>
                      <c:ptCount val="1"/>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Funds!$B$22:$F$22</c15:sqref>
                        </c15:formulaRef>
                      </c:ext>
                    </c:extLst>
                    <c:numCache>
                      <c:formatCode>General</c:formatCode>
                      <c:ptCount val="4"/>
                    </c:numCache>
                  </c:numRef>
                </c:val>
                <c:smooth val="0"/>
                <c:extLst>
                  <c:ext xmlns:c16="http://schemas.microsoft.com/office/drawing/2014/chart" uri="{C3380CC4-5D6E-409C-BE32-E72D297353CC}">
                    <c16:uniqueId val="{00000013-507C-4F14-A96A-E7446C2EE94A}"/>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Funds!$A$23</c15:sqref>
                        </c15:formulaRef>
                      </c:ext>
                    </c:extLst>
                    <c:strCache>
                      <c:ptCount val="1"/>
                      <c:pt idx="0">
                        <c:v>Outpatient/Ambulatory Medical Care </c:v>
                      </c:pt>
                    </c:strCache>
                  </c:strRef>
                </c:tx>
                <c:spPr>
                  <a:ln w="28575" cap="rnd">
                    <a:solidFill>
                      <a:schemeClr val="accent3">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Funds!$B$23:$F$23</c15:sqref>
                        </c15:formulaRef>
                      </c:ext>
                    </c:extLst>
                    <c:numCache>
                      <c:formatCode>_("$"* #,##0.00_);_("$"* \(#,##0.00\);_("$"* "-"??_);_(@_)</c:formatCode>
                      <c:ptCount val="4"/>
                      <c:pt idx="0">
                        <c:v>618698</c:v>
                      </c:pt>
                      <c:pt idx="1">
                        <c:v>553245</c:v>
                      </c:pt>
                      <c:pt idx="2">
                        <c:v>500893.04</c:v>
                      </c:pt>
                      <c:pt idx="3">
                        <c:v>519417.35</c:v>
                      </c:pt>
                    </c:numCache>
                  </c:numRef>
                </c:val>
                <c:smooth val="0"/>
                <c:extLst>
                  <c:ext xmlns:c16="http://schemas.microsoft.com/office/drawing/2014/chart" uri="{C3380CC4-5D6E-409C-BE32-E72D297353CC}">
                    <c16:uniqueId val="{00000014-507C-4F14-A96A-E7446C2EE94A}"/>
                  </c:ext>
                </c:extLst>
              </c15:ser>
            </c15:filteredLineSeries>
            <c15:filteredLineSeries>
              <c15:ser>
                <c:idx val="21"/>
                <c:order val="21"/>
                <c:tx>
                  <c:strRef>
                    <c:extLst xmlns:c15="http://schemas.microsoft.com/office/drawing/2012/chart">
                      <c:ext xmlns:c15="http://schemas.microsoft.com/office/drawing/2012/chart" uri="{02D57815-91ED-43cb-92C2-25804820EDAC}">
                        <c15:formulaRef>
                          <c15:sqref>Funds!$A$24</c15:sqref>
                        </c15:formulaRef>
                      </c:ext>
                    </c:extLst>
                    <c:strCache>
                      <c:ptCount val="1"/>
                      <c:pt idx="0">
                        <c:v>Early Intervention Services  </c:v>
                      </c:pt>
                    </c:strCache>
                  </c:strRef>
                </c:tx>
                <c:spPr>
                  <a:ln w="28575" cap="rnd">
                    <a:solidFill>
                      <a:schemeClr val="accent4">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Funds!$B$24:$F$24</c15:sqref>
                        </c15:formulaRef>
                      </c:ext>
                    </c:extLst>
                    <c:numCache>
                      <c:formatCode>_("$"* #,##0.00_);_("$"* \(#,##0.00\);_("$"* "-"??_);_(@_)</c:formatCode>
                      <c:ptCount val="4"/>
                      <c:pt idx="0">
                        <c:v>133420</c:v>
                      </c:pt>
                      <c:pt idx="1">
                        <c:v>139644</c:v>
                      </c:pt>
                      <c:pt idx="2">
                        <c:v>179574.51</c:v>
                      </c:pt>
                      <c:pt idx="3">
                        <c:v>183733.25</c:v>
                      </c:pt>
                    </c:numCache>
                  </c:numRef>
                </c:val>
                <c:smooth val="0"/>
                <c:extLst>
                  <c:ext xmlns:c16="http://schemas.microsoft.com/office/drawing/2014/chart" uri="{C3380CC4-5D6E-409C-BE32-E72D297353CC}">
                    <c16:uniqueId val="{00000015-507C-4F14-A96A-E7446C2EE94A}"/>
                  </c:ext>
                </c:extLst>
              </c15:ser>
            </c15:filteredLineSeries>
            <c15:filteredLineSeries>
              <c15:ser>
                <c:idx val="22"/>
                <c:order val="22"/>
                <c:tx>
                  <c:strRef>
                    <c:extLst xmlns:c15="http://schemas.microsoft.com/office/drawing/2012/chart">
                      <c:ext xmlns:c15="http://schemas.microsoft.com/office/drawing/2012/chart" uri="{02D57815-91ED-43cb-92C2-25804820EDAC}">
                        <c15:formulaRef>
                          <c15:sqref>Funds!$A$25</c15:sqref>
                        </c15:formulaRef>
                      </c:ext>
                    </c:extLst>
                    <c:strCache>
                      <c:ptCount val="1"/>
                      <c:pt idx="0">
                        <c:v>MAI Total</c:v>
                      </c:pt>
                    </c:strCache>
                  </c:strRef>
                </c:tx>
                <c:spPr>
                  <a:ln w="28575" cap="rnd">
                    <a:solidFill>
                      <a:schemeClr val="accent5">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Funds!$B$25:$F$25</c15:sqref>
                        </c15:formulaRef>
                      </c:ext>
                    </c:extLst>
                    <c:numCache>
                      <c:formatCode>_("$"* #,##0.00_);_("$"* \(#,##0.00\);_("$"* "-"??_);_(@_)</c:formatCode>
                      <c:ptCount val="4"/>
                      <c:pt idx="0">
                        <c:v>752118</c:v>
                      </c:pt>
                      <c:pt idx="1">
                        <c:v>692889</c:v>
                      </c:pt>
                      <c:pt idx="2">
                        <c:v>680467.55</c:v>
                      </c:pt>
                      <c:pt idx="3">
                        <c:v>703150.6</c:v>
                      </c:pt>
                    </c:numCache>
                  </c:numRef>
                </c:val>
                <c:smooth val="0"/>
                <c:extLst>
                  <c:ext xmlns:c16="http://schemas.microsoft.com/office/drawing/2014/chart" uri="{C3380CC4-5D6E-409C-BE32-E72D297353CC}">
                    <c16:uniqueId val="{00000016-507C-4F14-A96A-E7446C2EE94A}"/>
                  </c:ext>
                </c:extLst>
              </c15:ser>
            </c15:filteredLineSeries>
            <c15:filteredLineSeries>
              <c15:ser>
                <c:idx val="23"/>
                <c:order val="23"/>
                <c:tx>
                  <c:strRef>
                    <c:extLst xmlns:c15="http://schemas.microsoft.com/office/drawing/2012/chart">
                      <c:ext xmlns:c15="http://schemas.microsoft.com/office/drawing/2012/chart" uri="{02D57815-91ED-43cb-92C2-25804820EDAC}">
                        <c15:formulaRef>
                          <c15:sqref>Funds!$A$26</c15:sqref>
                        </c15:formulaRef>
                      </c:ext>
                    </c:extLst>
                    <c:strCache>
                      <c:ptCount val="1"/>
                    </c:strCache>
                  </c:strRef>
                </c:tx>
                <c:spPr>
                  <a:ln w="28575" cap="rnd">
                    <a:solidFill>
                      <a:schemeClr val="accent6">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Funds!$B$26:$F$26</c15:sqref>
                        </c15:formulaRef>
                      </c:ext>
                    </c:extLst>
                    <c:numCache>
                      <c:formatCode>General</c:formatCode>
                      <c:ptCount val="4"/>
                    </c:numCache>
                  </c:numRef>
                </c:val>
                <c:smooth val="0"/>
                <c:extLst>
                  <c:ext xmlns:c16="http://schemas.microsoft.com/office/drawing/2014/chart" uri="{C3380CC4-5D6E-409C-BE32-E72D297353CC}">
                    <c16:uniqueId val="{00000017-507C-4F14-A96A-E7446C2EE94A}"/>
                  </c:ext>
                </c:extLst>
              </c15:ser>
            </c15:filteredLineSeries>
            <c15:filteredLineSeries>
              <c15:ser>
                <c:idx val="24"/>
                <c:order val="24"/>
                <c:tx>
                  <c:strRef>
                    <c:extLst xmlns:c15="http://schemas.microsoft.com/office/drawing/2012/chart">
                      <c:ext xmlns:c15="http://schemas.microsoft.com/office/drawing/2012/chart" uri="{02D57815-91ED-43cb-92C2-25804820EDAC}">
                        <c15:formulaRef>
                          <c15:sqref>Funds!$A$27</c15:sqref>
                        </c15:formulaRef>
                      </c:ext>
                    </c:extLst>
                    <c:strCache>
                      <c:ptCount val="1"/>
                      <c:pt idx="0">
                        <c:v>Primary Care (Part A &amp; MAI combined)</c:v>
                      </c:pt>
                    </c:strCache>
                  </c:strRef>
                </c:tx>
                <c:spPr>
                  <a:ln w="57150" cap="rnd">
                    <a:solidFill>
                      <a:schemeClr val="accent1">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Funds!$B$27:$F$27</c15:sqref>
                        </c15:formulaRef>
                      </c:ext>
                    </c:extLst>
                    <c:numCache>
                      <c:formatCode>_("$"* #,##0.00_);_("$"* \(#,##0.00\);_("$"* "-"??_);_(@_)</c:formatCode>
                      <c:ptCount val="4"/>
                      <c:pt idx="0">
                        <c:v>2149788</c:v>
                      </c:pt>
                      <c:pt idx="1">
                        <c:v>2464490</c:v>
                      </c:pt>
                      <c:pt idx="2">
                        <c:v>2435531.59</c:v>
                      </c:pt>
                      <c:pt idx="3">
                        <c:v>2461622.79</c:v>
                      </c:pt>
                    </c:numCache>
                  </c:numRef>
                </c:val>
                <c:smooth val="0"/>
                <c:extLst>
                  <c:ext xmlns:c16="http://schemas.microsoft.com/office/drawing/2014/chart" uri="{C3380CC4-5D6E-409C-BE32-E72D297353CC}">
                    <c16:uniqueId val="{00000018-507C-4F14-A96A-E7446C2EE94A}"/>
                  </c:ext>
                </c:extLst>
              </c15:ser>
            </c15:filteredLineSeries>
            <c15:filteredLineSeries>
              <c15:ser>
                <c:idx val="25"/>
                <c:order val="25"/>
                <c:tx>
                  <c:strRef>
                    <c:extLst xmlns:c15="http://schemas.microsoft.com/office/drawing/2012/chart">
                      <c:ext xmlns:c15="http://schemas.microsoft.com/office/drawing/2012/chart" uri="{02D57815-91ED-43cb-92C2-25804820EDAC}">
                        <c15:formulaRef>
                          <c15:sqref>Funds!$A$28</c15:sqref>
                        </c15:formulaRef>
                      </c:ext>
                    </c:extLst>
                    <c:strCache>
                      <c:ptCount val="1"/>
                      <c:pt idx="0">
                        <c:v>EIS (Part A &amp; MAI Combined)</c:v>
                      </c:pt>
                    </c:strCache>
                  </c:strRef>
                </c:tx>
                <c:spPr>
                  <a:ln w="57150" cap="rnd">
                    <a:solidFill>
                      <a:schemeClr val="accent2">
                        <a:lumMod val="60000"/>
                        <a:lumOff val="4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Funds!$B$1:$F$1</c15:sqref>
                        </c15:formulaRef>
                      </c:ext>
                    </c:extLst>
                    <c:strCache>
                      <c:ptCount val="4"/>
                      <c:pt idx="0">
                        <c:v>FY 15-16</c:v>
                      </c:pt>
                      <c:pt idx="1">
                        <c:v>FY16-17 </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Funds!$B$28:$F$28</c15:sqref>
                        </c15:formulaRef>
                      </c:ext>
                    </c:extLst>
                    <c:numCache>
                      <c:formatCode>_("$"* #,##0.00_);_("$"* \(#,##0.00\);_("$"* "-"??_);_(@_)</c:formatCode>
                      <c:ptCount val="4"/>
                      <c:pt idx="0">
                        <c:v>1178590</c:v>
                      </c:pt>
                      <c:pt idx="1">
                        <c:v>1248346</c:v>
                      </c:pt>
                      <c:pt idx="2">
                        <c:v>1556590.09</c:v>
                      </c:pt>
                      <c:pt idx="3">
                        <c:v>1553256.17</c:v>
                      </c:pt>
                    </c:numCache>
                  </c:numRef>
                </c:val>
                <c:smooth val="0"/>
                <c:extLst>
                  <c:ext xmlns:c16="http://schemas.microsoft.com/office/drawing/2014/chart" uri="{C3380CC4-5D6E-409C-BE32-E72D297353CC}">
                    <c16:uniqueId val="{00000019-507C-4F14-A96A-E7446C2EE94A}"/>
                  </c:ext>
                </c:extLst>
              </c15:ser>
            </c15:filteredLineSeries>
          </c:ext>
        </c:extLst>
      </c:lineChart>
      <c:catAx>
        <c:axId val="-193987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39869504"/>
        <c:crosses val="autoZero"/>
        <c:auto val="1"/>
        <c:lblAlgn val="ctr"/>
        <c:lblOffset val="100"/>
        <c:noMultiLvlLbl val="0"/>
      </c:catAx>
      <c:valAx>
        <c:axId val="-1939869504"/>
        <c:scaling>
          <c:orientation val="minMax"/>
          <c:max val="700000"/>
          <c:min val="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39872768"/>
        <c:crosses val="autoZero"/>
        <c:crossBetween val="between"/>
        <c:minorUnit val="100000"/>
      </c:valAx>
      <c:spPr>
        <a:noFill/>
        <a:ln>
          <a:noFill/>
        </a:ln>
        <a:effectLst/>
      </c:spPr>
    </c:plotArea>
    <c:legend>
      <c:legendPos val="r"/>
      <c:layout>
        <c:manualLayout>
          <c:xMode val="edge"/>
          <c:yMode val="edge"/>
          <c:x val="0.65951545169757009"/>
          <c:y val="0.15186290667154975"/>
          <c:w val="0.33403293539920415"/>
          <c:h val="0.6382606970640297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b="1" dirty="0">
                <a:solidFill>
                  <a:schemeClr val="tx1"/>
                </a:solidFill>
              </a:rPr>
              <a:t>Support Services- Percentage</a:t>
            </a:r>
            <a:r>
              <a:rPr lang="en-US" b="1" baseline="0" dirty="0">
                <a:solidFill>
                  <a:schemeClr val="tx1"/>
                </a:solidFill>
              </a:rPr>
              <a:t> of Total </a:t>
            </a:r>
            <a:r>
              <a:rPr lang="en-US" b="1" dirty="0">
                <a:solidFill>
                  <a:schemeClr val="tx1"/>
                </a:solidFill>
              </a:rPr>
              <a:t>Expenditures</a:t>
            </a:r>
          </a:p>
        </c:rich>
      </c:tx>
      <c:layout>
        <c:manualLayout>
          <c:xMode val="edge"/>
          <c:yMode val="edge"/>
          <c:x val="0.29121338508283678"/>
          <c:y val="2.3471128608923888E-2"/>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8"/>
          <c:order val="8"/>
          <c:tx>
            <c:strRef>
              <c:f>'Expenditures %'!$A$10</c:f>
              <c:strCache>
                <c:ptCount val="1"/>
                <c:pt idx="0">
                  <c:v>Non-Medical Case Management </c:v>
                </c:pt>
              </c:strCache>
            </c:strRef>
          </c:tx>
          <c:spPr>
            <a:ln w="57150" cap="rnd">
              <a:solidFill>
                <a:schemeClr val="accent3">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%'!$B$10:$F$10</c:f>
              <c:numCache>
                <c:formatCode>0.00%</c:formatCode>
                <c:ptCount val="4"/>
                <c:pt idx="0">
                  <c:v>1.54E-2</c:v>
                </c:pt>
                <c:pt idx="1">
                  <c:v>1.38E-2</c:v>
                </c:pt>
                <c:pt idx="2">
                  <c:v>1.46E-2</c:v>
                </c:pt>
                <c:pt idx="3">
                  <c:v>1.5599999999999999E-2</c:v>
                </c:pt>
              </c:numCache>
              <c:extLst/>
            </c:numRef>
          </c:val>
          <c:smooth val="0"/>
          <c:extLst>
            <c:ext xmlns:c16="http://schemas.microsoft.com/office/drawing/2014/chart" uri="{C3380CC4-5D6E-409C-BE32-E72D297353CC}">
              <c16:uniqueId val="{00000000-B6C4-4F65-ADE9-26EB6E844798}"/>
            </c:ext>
          </c:extLst>
        </c:ser>
        <c:ser>
          <c:idx val="9"/>
          <c:order val="9"/>
          <c:tx>
            <c:strRef>
              <c:f>'Expenditures %'!$A$11</c:f>
              <c:strCache>
                <c:ptCount val="1"/>
                <c:pt idx="0">
                  <c:v>Emergency Financial Assistance</c:v>
                </c:pt>
              </c:strCache>
            </c:strRef>
          </c:tx>
          <c:spPr>
            <a:ln w="57150" cap="rnd">
              <a:solidFill>
                <a:schemeClr val="accent4">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%'!$B$11:$F$11</c:f>
              <c:numCache>
                <c:formatCode>0.00%</c:formatCode>
                <c:ptCount val="4"/>
                <c:pt idx="0">
                  <c:v>3.5200000000000002E-2</c:v>
                </c:pt>
                <c:pt idx="1">
                  <c:v>3.4299999999999997E-2</c:v>
                </c:pt>
                <c:pt idx="2">
                  <c:v>3.95E-2</c:v>
                </c:pt>
                <c:pt idx="3">
                  <c:v>6.1899999999999997E-2</c:v>
                </c:pt>
              </c:numCache>
              <c:extLst/>
            </c:numRef>
          </c:val>
          <c:smooth val="0"/>
          <c:extLst>
            <c:ext xmlns:c16="http://schemas.microsoft.com/office/drawing/2014/chart" uri="{C3380CC4-5D6E-409C-BE32-E72D297353CC}">
              <c16:uniqueId val="{00000001-B6C4-4F65-ADE9-26EB6E844798}"/>
            </c:ext>
          </c:extLst>
        </c:ser>
        <c:ser>
          <c:idx val="10"/>
          <c:order val="10"/>
          <c:tx>
            <c:strRef>
              <c:f>'Expenditures %'!$A$12</c:f>
              <c:strCache>
                <c:ptCount val="1"/>
                <c:pt idx="0">
                  <c:v>Food Bank/Home Delivered Meals</c:v>
                </c:pt>
              </c:strCache>
            </c:strRef>
          </c:tx>
          <c:spPr>
            <a:ln w="57150" cap="rnd">
              <a:solidFill>
                <a:schemeClr val="accent5">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%'!$B$12:$F$12</c:f>
              <c:numCache>
                <c:formatCode>0.00%</c:formatCode>
                <c:ptCount val="4"/>
                <c:pt idx="0">
                  <c:v>5.4600000000000003E-2</c:v>
                </c:pt>
                <c:pt idx="1">
                  <c:v>4.6699999999999998E-2</c:v>
                </c:pt>
                <c:pt idx="2">
                  <c:v>5.9200000000000003E-2</c:v>
                </c:pt>
                <c:pt idx="3">
                  <c:v>4.4400000000000002E-2</c:v>
                </c:pt>
              </c:numCache>
              <c:extLst/>
            </c:numRef>
          </c:val>
          <c:smooth val="0"/>
          <c:extLst>
            <c:ext xmlns:c16="http://schemas.microsoft.com/office/drawing/2014/chart" uri="{C3380CC4-5D6E-409C-BE32-E72D297353CC}">
              <c16:uniqueId val="{00000002-B6C4-4F65-ADE9-26EB6E844798}"/>
            </c:ext>
          </c:extLst>
        </c:ser>
        <c:ser>
          <c:idx val="11"/>
          <c:order val="11"/>
          <c:tx>
            <c:strRef>
              <c:f>'Expenditures %'!$A$13</c:f>
              <c:strCache>
                <c:ptCount val="1"/>
                <c:pt idx="0">
                  <c:v>Housing Services</c:v>
                </c:pt>
              </c:strCache>
            </c:strRef>
          </c:tx>
          <c:spPr>
            <a:ln w="57150" cap="rnd">
              <a:solidFill>
                <a:schemeClr val="accent6">
                  <a:lumMod val="6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%'!$B$13:$F$13</c:f>
              <c:numCache>
                <c:formatCode>0.00%</c:formatCode>
                <c:ptCount val="4"/>
                <c:pt idx="0">
                  <c:v>3.5900000000000001E-2</c:v>
                </c:pt>
                <c:pt idx="1">
                  <c:v>3.6200000000000003E-2</c:v>
                </c:pt>
                <c:pt idx="2">
                  <c:v>2.6200000000000001E-2</c:v>
                </c:pt>
                <c:pt idx="3">
                  <c:v>1.06E-2</c:v>
                </c:pt>
              </c:numCache>
              <c:extLst/>
            </c:numRef>
          </c:val>
          <c:smooth val="0"/>
          <c:extLst>
            <c:ext xmlns:c16="http://schemas.microsoft.com/office/drawing/2014/chart" uri="{C3380CC4-5D6E-409C-BE32-E72D297353CC}">
              <c16:uniqueId val="{00000003-B6C4-4F65-ADE9-26EB6E844798}"/>
            </c:ext>
          </c:extLst>
        </c:ser>
        <c:ser>
          <c:idx val="12"/>
          <c:order val="12"/>
          <c:tx>
            <c:strRef>
              <c:f>'Expenditures %'!$A$14</c:f>
              <c:strCache>
                <c:ptCount val="1"/>
                <c:pt idx="0">
                  <c:v>Legal Services</c:v>
                </c:pt>
              </c:strCache>
            </c:strRef>
          </c:tx>
          <c:spPr>
            <a:ln w="57150" cap="rnd">
              <a:solidFill>
                <a:schemeClr val="accent1">
                  <a:lumMod val="80000"/>
                  <a:lumOff val="2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%'!$B$14:$F$14</c:f>
              <c:numCache>
                <c:formatCode>0.00%</c:formatCode>
                <c:ptCount val="4"/>
                <c:pt idx="0">
                  <c:v>8.6E-3</c:v>
                </c:pt>
                <c:pt idx="1">
                  <c:v>6.4000000000000003E-3</c:v>
                </c:pt>
                <c:pt idx="2">
                  <c:v>4.8999999999999998E-3</c:v>
                </c:pt>
                <c:pt idx="3">
                  <c:v>3.0999999999999999E-3</c:v>
                </c:pt>
              </c:numCache>
              <c:extLst/>
            </c:numRef>
          </c:val>
          <c:smooth val="0"/>
          <c:extLst>
            <c:ext xmlns:c16="http://schemas.microsoft.com/office/drawing/2014/chart" uri="{C3380CC4-5D6E-409C-BE32-E72D297353CC}">
              <c16:uniqueId val="{00000004-B6C4-4F65-ADE9-26EB6E844798}"/>
            </c:ext>
          </c:extLst>
        </c:ser>
        <c:ser>
          <c:idx val="13"/>
          <c:order val="13"/>
          <c:tx>
            <c:strRef>
              <c:f>'Expenditures %'!$A$15</c:f>
              <c:strCache>
                <c:ptCount val="1"/>
                <c:pt idx="0">
                  <c:v>Medical Transportation Services</c:v>
                </c:pt>
              </c:strCache>
            </c:strRef>
          </c:tx>
          <c:spPr>
            <a:ln w="57150" cap="rnd">
              <a:solidFill>
                <a:schemeClr val="accent2">
                  <a:lumMod val="80000"/>
                  <a:lumOff val="2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%'!$B$15:$F$15</c:f>
              <c:numCache>
                <c:formatCode>0.00%</c:formatCode>
                <c:ptCount val="4"/>
                <c:pt idx="0">
                  <c:v>9.01E-2</c:v>
                </c:pt>
                <c:pt idx="1">
                  <c:v>8.0500000000000002E-2</c:v>
                </c:pt>
                <c:pt idx="2">
                  <c:v>9.1200000000000003E-2</c:v>
                </c:pt>
                <c:pt idx="3">
                  <c:v>9.2600000000000002E-2</c:v>
                </c:pt>
              </c:numCache>
              <c:extLst/>
            </c:numRef>
          </c:val>
          <c:smooth val="0"/>
          <c:extLst>
            <c:ext xmlns:c16="http://schemas.microsoft.com/office/drawing/2014/chart" uri="{C3380CC4-5D6E-409C-BE32-E72D297353CC}">
              <c16:uniqueId val="{00000005-B6C4-4F65-ADE9-26EB6E844798}"/>
            </c:ext>
          </c:extLst>
        </c:ser>
        <c:ser>
          <c:idx val="14"/>
          <c:order val="14"/>
          <c:tx>
            <c:strRef>
              <c:f>'Expenditures %'!$A$16</c:f>
              <c:strCache>
                <c:ptCount val="1"/>
                <c:pt idx="0">
                  <c:v>Psychosocial Support Services</c:v>
                </c:pt>
              </c:strCache>
            </c:strRef>
          </c:tx>
          <c:spPr>
            <a:ln w="57150" cap="rnd">
              <a:solidFill>
                <a:schemeClr val="accent3">
                  <a:lumMod val="80000"/>
                  <a:lumOff val="20000"/>
                </a:schemeClr>
              </a:solidFill>
              <a:round/>
            </a:ln>
            <a:effectLst/>
          </c:spPr>
          <c:marker>
            <c:symbol val="none"/>
          </c:marker>
          <c:cat>
            <c:strRef>
              <c:f>'Expenditures %'!$B$1:$F$1</c:f>
              <c:strCache>
                <c:ptCount val="4"/>
                <c:pt idx="0">
                  <c:v>FY 15-16</c:v>
                </c:pt>
                <c:pt idx="1">
                  <c:v>FY 16-17</c:v>
                </c:pt>
                <c:pt idx="2">
                  <c:v>FY17-18</c:v>
                </c:pt>
                <c:pt idx="3">
                  <c:v>FY18-19 Allocations</c:v>
                </c:pt>
              </c:strCache>
              <c:extLst/>
            </c:strRef>
          </c:cat>
          <c:val>
            <c:numRef>
              <c:f>'Expenditures %'!$B$16:$F$16</c:f>
              <c:numCache>
                <c:formatCode>0.00%</c:formatCode>
                <c:ptCount val="4"/>
                <c:pt idx="0">
                  <c:v>9.4000000000000004E-3</c:v>
                </c:pt>
                <c:pt idx="1">
                  <c:v>9.9000000000000008E-3</c:v>
                </c:pt>
                <c:pt idx="2">
                  <c:v>9.5999999999999992E-3</c:v>
                </c:pt>
                <c:pt idx="3">
                  <c:v>9.4000000000000004E-3</c:v>
                </c:pt>
              </c:numCache>
              <c:extLst/>
            </c:numRef>
          </c:val>
          <c:smooth val="0"/>
          <c:extLst>
            <c:ext xmlns:c16="http://schemas.microsoft.com/office/drawing/2014/chart" uri="{C3380CC4-5D6E-409C-BE32-E72D297353CC}">
              <c16:uniqueId val="{00000006-B6C4-4F65-ADE9-26EB6E844798}"/>
            </c:ext>
          </c:extLst>
        </c:ser>
        <c:dLbls>
          <c:showLegendKey val="0"/>
          <c:showVal val="0"/>
          <c:showCatName val="0"/>
          <c:showSerName val="0"/>
          <c:showPercent val="0"/>
          <c:showBubbleSize val="0"/>
        </c:dLbls>
        <c:smooth val="0"/>
        <c:axId val="-1939870592"/>
        <c:axId val="-1939867872"/>
        <c:extLst>
          <c:ext xmlns:c15="http://schemas.microsoft.com/office/drawing/2012/chart" uri="{02D57815-91ED-43cb-92C2-25804820EDAC}">
            <c15:filteredLineSeries>
              <c15:ser>
                <c:idx val="0"/>
                <c:order val="0"/>
                <c:tx>
                  <c:strRef>
                    <c:extLst>
                      <c:ext uri="{02D57815-91ED-43cb-92C2-25804820EDAC}">
                        <c15:formulaRef>
                          <c15:sqref>'Expenditures %'!$A$2</c15:sqref>
                        </c15:formulaRef>
                      </c:ext>
                    </c:extLst>
                    <c:strCache>
                      <c:ptCount val="1"/>
                      <c:pt idx="0">
                        <c:v>Data Source</c:v>
                      </c:pt>
                    </c:strCache>
                  </c:strRef>
                </c:tx>
                <c:spPr>
                  <a:ln w="28575" cap="rnd">
                    <a:solidFill>
                      <a:schemeClr val="accent1"/>
                    </a:solidFill>
                    <a:round/>
                  </a:ln>
                  <a:effectLst/>
                </c:spPr>
                <c:marker>
                  <c:symbol val="none"/>
                </c:marker>
                <c:cat>
                  <c:strRef>
                    <c:extLst>
                      <c:ex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c:ext uri="{02D57815-91ED-43cb-92C2-25804820EDAC}">
                        <c15:formulaRef>
                          <c15:sqref>'Expenditures %'!$B$2:$F$2</c15:sqref>
                        </c15:formulaRef>
                      </c:ext>
                    </c:extLst>
                    <c:numCache>
                      <c:formatCode>_("$"* #,##0_);_("$"* \(#,##0\);_("$"* "-"??_);_(@_)</c:formatCode>
                      <c:ptCount val="4"/>
                      <c:pt idx="0">
                        <c:v>0</c:v>
                      </c:pt>
                      <c:pt idx="1">
                        <c:v>0</c:v>
                      </c:pt>
                      <c:pt idx="2" formatCode="0.00%">
                        <c:v>0</c:v>
                      </c:pt>
                      <c:pt idx="3" formatCode="General">
                        <c:v>0</c:v>
                      </c:pt>
                    </c:numCache>
                  </c:numRef>
                </c:val>
                <c:smooth val="0"/>
                <c:extLst>
                  <c:ext xmlns:c16="http://schemas.microsoft.com/office/drawing/2014/chart" uri="{C3380CC4-5D6E-409C-BE32-E72D297353CC}">
                    <c16:uniqueId val="{00000007-B6C4-4F65-ADE9-26EB6E84479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'Expenditures %'!$A$3</c15:sqref>
                        </c15:formulaRef>
                      </c:ext>
                    </c:extLst>
                    <c:strCache>
                      <c:ptCount val="1"/>
                      <c:pt idx="0">
                        <c:v>Primary Care (Part A &amp; MAI Combined)</c:v>
                      </c:pt>
                    </c:strCache>
                  </c:strRef>
                </c:tx>
                <c:spPr>
                  <a:ln w="57150"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%'!$B$3:$F$3</c15:sqref>
                        </c15:formulaRef>
                      </c:ext>
                    </c:extLst>
                    <c:numCache>
                      <c:formatCode>0.00%</c:formatCode>
                      <c:ptCount val="4"/>
                      <c:pt idx="0">
                        <c:v>0.28160000000000002</c:v>
                      </c:pt>
                      <c:pt idx="1">
                        <c:v>0.30819999999999997</c:v>
                      </c:pt>
                      <c:pt idx="2">
                        <c:v>0.29210000000000003</c:v>
                      </c:pt>
                      <c:pt idx="3">
                        <c:v>0.30199999999999999</c:v>
                      </c:pt>
                    </c:numCache>
                  </c:numRef>
                </c:val>
                <c:smooth val="0"/>
                <c:extLst>
                  <c:ext xmlns:c16="http://schemas.microsoft.com/office/drawing/2014/chart" uri="{C3380CC4-5D6E-409C-BE32-E72D297353CC}">
                    <c16:uniqueId val="{00000008-B6C4-4F65-ADE9-26EB6E844798}"/>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'Expenditures %'!$A$4</c15:sqref>
                        </c15:formulaRef>
                      </c:ext>
                    </c:extLst>
                    <c:strCache>
                      <c:ptCount val="1"/>
                      <c:pt idx="0">
                        <c:v>EIS (Part A &amp; MAI Combined)</c:v>
                      </c:pt>
                    </c:strCache>
                  </c:strRef>
                </c:tx>
                <c:spPr>
                  <a:ln w="57150"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%'!$B$4:$F$4</c15:sqref>
                        </c15:formulaRef>
                      </c:ext>
                    </c:extLst>
                    <c:numCache>
                      <c:formatCode>0.00%</c:formatCode>
                      <c:ptCount val="4"/>
                      <c:pt idx="0">
                        <c:v>0.16220000000000001</c:v>
                      </c:pt>
                      <c:pt idx="1">
                        <c:v>0.15609999999999999</c:v>
                      </c:pt>
                      <c:pt idx="2">
                        <c:v>0.1867</c:v>
                      </c:pt>
                      <c:pt idx="3">
                        <c:v>0.19059999999999999</c:v>
                      </c:pt>
                    </c:numCache>
                  </c:numRef>
                </c:val>
                <c:smooth val="0"/>
                <c:extLst>
                  <c:ext xmlns:c16="http://schemas.microsoft.com/office/drawing/2014/chart" uri="{C3380CC4-5D6E-409C-BE32-E72D297353CC}">
                    <c16:uniqueId val="{00000009-B6C4-4F65-ADE9-26EB6E84479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'Expenditures %'!$A$5</c15:sqref>
                        </c15:formulaRef>
                      </c:ext>
                    </c:extLst>
                    <c:strCache>
                      <c:ptCount val="1"/>
                      <c:pt idx="0">
                        <c:v>Health Insurance Premium &amp; Cost Sharing Assistnance</c:v>
                      </c:pt>
                    </c:strCache>
                  </c:strRef>
                </c:tx>
                <c:spPr>
                  <a:ln w="571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%'!$B$5:$F$5</c15:sqref>
                        </c15:formulaRef>
                      </c:ext>
                    </c:extLst>
                    <c:numCache>
                      <c:formatCode>0.00%</c:formatCode>
                      <c:ptCount val="4"/>
                      <c:pt idx="0">
                        <c:v>0</c:v>
                      </c:pt>
                      <c:pt idx="1">
                        <c:v>0</c:v>
                      </c:pt>
                      <c:pt idx="2">
                        <c:v>1.8E-3</c:v>
                      </c:pt>
                      <c:pt idx="3">
                        <c:v>5.9999999999999995E-4</c:v>
                      </c:pt>
                    </c:numCache>
                  </c:numRef>
                </c:val>
                <c:smooth val="0"/>
                <c:extLst>
                  <c:ext xmlns:c16="http://schemas.microsoft.com/office/drawing/2014/chart" uri="{C3380CC4-5D6E-409C-BE32-E72D297353CC}">
                    <c16:uniqueId val="{0000000A-B6C4-4F65-ADE9-26EB6E84479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'Expenditures %'!$A$6</c15:sqref>
                        </c15:formulaRef>
                      </c:ext>
                    </c:extLst>
                    <c:strCache>
                      <c:ptCount val="1"/>
                      <c:pt idx="0">
                        <c:v>Home &amp; Community Based Health Services</c:v>
                      </c:pt>
                    </c:strCache>
                  </c:strRef>
                </c:tx>
                <c:spPr>
                  <a:ln w="57150"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%'!$B$6:$F$6</c15:sqref>
                        </c15:formulaRef>
                      </c:ext>
                    </c:extLst>
                    <c:numCache>
                      <c:formatCode>0.00%</c:formatCode>
                      <c:ptCount val="4"/>
                      <c:pt idx="0">
                        <c:v>5.1000000000000004E-3</c:v>
                      </c:pt>
                      <c:pt idx="1">
                        <c:v>2.7000000000000001E-3</c:v>
                      </c:pt>
                      <c:pt idx="2">
                        <c:v>2.2000000000000001E-3</c:v>
                      </c:pt>
                      <c:pt idx="3">
                        <c:v>2.5000000000000001E-3</c:v>
                      </c:pt>
                    </c:numCache>
                  </c:numRef>
                </c:val>
                <c:smooth val="0"/>
                <c:extLst>
                  <c:ext xmlns:c16="http://schemas.microsoft.com/office/drawing/2014/chart" uri="{C3380CC4-5D6E-409C-BE32-E72D297353CC}">
                    <c16:uniqueId val="{0000000B-B6C4-4F65-ADE9-26EB6E84479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'Expenditures %'!$A$7</c15:sqref>
                        </c15:formulaRef>
                      </c:ext>
                    </c:extLst>
                    <c:strCache>
                      <c:ptCount val="1"/>
                      <c:pt idx="0">
                        <c:v>Mental Health Services</c:v>
                      </c:pt>
                    </c:strCache>
                  </c:strRef>
                </c:tx>
                <c:spPr>
                  <a:ln w="57150"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%'!$B$7:$F$7</c15:sqref>
                        </c15:formulaRef>
                      </c:ext>
                    </c:extLst>
                    <c:numCache>
                      <c:formatCode>0.00%</c:formatCode>
                      <c:ptCount val="4"/>
                      <c:pt idx="0">
                        <c:v>3.6200000000000003E-2</c:v>
                      </c:pt>
                      <c:pt idx="1">
                        <c:v>2.9100000000000001E-2</c:v>
                      </c:pt>
                      <c:pt idx="2">
                        <c:v>2.7699999999999999E-2</c:v>
                      </c:pt>
                      <c:pt idx="3">
                        <c:v>2.5600000000000001E-2</c:v>
                      </c:pt>
                    </c:numCache>
                  </c:numRef>
                </c:val>
                <c:smooth val="0"/>
                <c:extLst>
                  <c:ext xmlns:c16="http://schemas.microsoft.com/office/drawing/2014/chart" uri="{C3380CC4-5D6E-409C-BE32-E72D297353CC}">
                    <c16:uniqueId val="{0000000C-B6C4-4F65-ADE9-26EB6E844798}"/>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'Expenditures %'!$A$8</c15:sqref>
                        </c15:formulaRef>
                      </c:ext>
                    </c:extLst>
                    <c:strCache>
                      <c:ptCount val="1"/>
                      <c:pt idx="0">
                        <c:v>Medical Nutrition Therapy</c:v>
                      </c:pt>
                    </c:strCache>
                  </c:strRef>
                </c:tx>
                <c:spPr>
                  <a:ln w="57150"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%'!$B$8:$F$8</c15:sqref>
                        </c15:formulaRef>
                      </c:ext>
                    </c:extLst>
                    <c:numCache>
                      <c:formatCode>0.00%</c:formatCode>
                      <c:ptCount val="4"/>
                      <c:pt idx="0">
                        <c:v>4.5100000000000001E-2</c:v>
                      </c:pt>
                      <c:pt idx="1">
                        <c:v>3.9100000000000003E-2</c:v>
                      </c:pt>
                      <c:pt idx="2">
                        <c:v>3.8600000000000002E-2</c:v>
                      </c:pt>
                      <c:pt idx="3">
                        <c:v>3.32E-2</c:v>
                      </c:pt>
                    </c:numCache>
                  </c:numRef>
                </c:val>
                <c:smooth val="0"/>
                <c:extLst>
                  <c:ext xmlns:c16="http://schemas.microsoft.com/office/drawing/2014/chart" uri="{C3380CC4-5D6E-409C-BE32-E72D297353CC}">
                    <c16:uniqueId val="{0000000D-B6C4-4F65-ADE9-26EB6E844798}"/>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'Expenditures %'!$A$9</c15:sqref>
                        </c15:formulaRef>
                      </c:ext>
                    </c:extLst>
                    <c:strCache>
                      <c:ptCount val="1"/>
                      <c:pt idx="0">
                        <c:v>Medical Case Management</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%'!$B$9:$F$9</c15:sqref>
                        </c15:formulaRef>
                      </c:ext>
                    </c:extLst>
                    <c:numCache>
                      <c:formatCode>0.00%</c:formatCode>
                      <c:ptCount val="4"/>
                      <c:pt idx="0">
                        <c:v>0.27500000000000002</c:v>
                      </c:pt>
                      <c:pt idx="1">
                        <c:v>0.2369</c:v>
                      </c:pt>
                      <c:pt idx="2">
                        <c:v>0.25190000000000001</c:v>
                      </c:pt>
                      <c:pt idx="3">
                        <c:v>0.25580000000000003</c:v>
                      </c:pt>
                    </c:numCache>
                  </c:numRef>
                </c:val>
                <c:smooth val="0"/>
                <c:extLst>
                  <c:ext xmlns:c16="http://schemas.microsoft.com/office/drawing/2014/chart" uri="{C3380CC4-5D6E-409C-BE32-E72D297353CC}">
                    <c16:uniqueId val="{0000000E-B6C4-4F65-ADE9-26EB6E844798}"/>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'Expenditures %'!$A$17</c15:sqref>
                        </c15:formulaRef>
                      </c:ext>
                    </c:extLst>
                    <c:strCache>
                      <c:ptCount val="1"/>
                      <c:pt idx="0">
                        <c:v>Treatment Adherence Counseling</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'Expenditures %'!$B$1:$F$1</c15:sqref>
                        </c15:formulaRef>
                      </c:ext>
                    </c:extLst>
                    <c:strCache>
                      <c:ptCount val="4"/>
                      <c:pt idx="0">
                        <c:v>FY 15-16</c:v>
                      </c:pt>
                      <c:pt idx="1">
                        <c:v>FY 16-17</c:v>
                      </c:pt>
                      <c:pt idx="2">
                        <c:v>FY17-18</c:v>
                      </c:pt>
                      <c:pt idx="3">
                        <c:v>FY18-19 Allocations</c:v>
                      </c:pt>
                    </c:strCache>
                  </c:strRef>
                </c:cat>
                <c:val>
                  <c:numRef>
                    <c:extLst xmlns:c15="http://schemas.microsoft.com/office/drawing/2012/chart">
                      <c:ext xmlns:c15="http://schemas.microsoft.com/office/drawing/2012/chart" uri="{02D57815-91ED-43cb-92C2-25804820EDAC}">
                        <c15:formulaRef>
                          <c15:sqref>'Expenditures %'!$B$17:$F$17</c15:sqref>
                        </c15:formulaRef>
                      </c:ext>
                    </c:extLst>
                    <c:numCache>
                      <c:formatCode>0.00%</c:formatCode>
                      <c:ptCount val="4"/>
                      <c:pt idx="0">
                        <c:v>0</c:v>
                      </c:pt>
                      <c:pt idx="1">
                        <c:v>0</c:v>
                      </c:pt>
                      <c:pt idx="2">
                        <c:v>0</c:v>
                      </c:pt>
                      <c:pt idx="3">
                        <c:v>0</c:v>
                      </c:pt>
                    </c:numCache>
                  </c:numRef>
                </c:val>
                <c:smooth val="0"/>
                <c:extLst>
                  <c:ext xmlns:c16="http://schemas.microsoft.com/office/drawing/2014/chart" uri="{C3380CC4-5D6E-409C-BE32-E72D297353CC}">
                    <c16:uniqueId val="{0000000F-B6C4-4F65-ADE9-26EB6E844798}"/>
                  </c:ext>
                </c:extLst>
              </c15:ser>
            </c15:filteredLineSeries>
          </c:ext>
        </c:extLst>
      </c:lineChart>
      <c:catAx>
        <c:axId val="-193987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67872"/>
        <c:crosses val="autoZero"/>
        <c:auto val="1"/>
        <c:lblAlgn val="ctr"/>
        <c:lblOffset val="100"/>
        <c:noMultiLvlLbl val="0"/>
      </c:catAx>
      <c:valAx>
        <c:axId val="-19398678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39870592"/>
        <c:crosses val="autoZero"/>
        <c:crossBetween val="between"/>
      </c:valAx>
      <c:spPr>
        <a:noFill/>
        <a:ln>
          <a:noFill/>
        </a:ln>
        <a:effectLst/>
      </c:spPr>
    </c:plotArea>
    <c:legend>
      <c:legendPos val="r"/>
      <c:layout>
        <c:manualLayout>
          <c:xMode val="edge"/>
          <c:yMode val="edge"/>
          <c:x val="0.65603619643421329"/>
          <c:y val="0.19557414698162731"/>
          <c:w val="0.33405123333824233"/>
          <c:h val="0.4007315563846069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92211437021215E-2"/>
          <c:y val="3.5213963911060166E-2"/>
          <c:w val="0.70455140092388313"/>
          <c:h val="0.89350497737981704"/>
        </c:manualLayout>
      </c:layout>
      <c:lineChart>
        <c:grouping val="standard"/>
        <c:varyColors val="0"/>
        <c:ser>
          <c:idx val="1"/>
          <c:order val="1"/>
          <c:tx>
            <c:strRef>
              <c:f>'Part A'!$A$4</c:f>
              <c:strCache>
                <c:ptCount val="1"/>
                <c:pt idx="0">
                  <c:v>Medicaid</c:v>
                </c:pt>
              </c:strCache>
            </c:strRef>
          </c:tx>
          <c:spPr>
            <a:ln w="28575" cap="rnd">
              <a:solidFill>
                <a:schemeClr val="accent2"/>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A'!$B$4,'Part A'!$D$4,'Part A'!$F$4,'Part A'!$H$4,'Part A'!$J$4,'Part A'!$L$4)</c:f>
              <c:numCache>
                <c:formatCode>General</c:formatCode>
                <c:ptCount val="5"/>
                <c:pt idx="0">
                  <c:v>1775</c:v>
                </c:pt>
                <c:pt idx="1">
                  <c:v>1746</c:v>
                </c:pt>
                <c:pt idx="2">
                  <c:v>1597</c:v>
                </c:pt>
                <c:pt idx="3" formatCode="0">
                  <c:v>1641</c:v>
                </c:pt>
                <c:pt idx="4">
                  <c:v>1746</c:v>
                </c:pt>
              </c:numCache>
            </c:numRef>
          </c:val>
          <c:smooth val="0"/>
          <c:extLst>
            <c:ext xmlns:c16="http://schemas.microsoft.com/office/drawing/2014/chart" uri="{C3380CC4-5D6E-409C-BE32-E72D297353CC}">
              <c16:uniqueId val="{00000000-EE9A-4842-9C88-70EF6CF0362E}"/>
            </c:ext>
          </c:extLst>
        </c:ser>
        <c:ser>
          <c:idx val="5"/>
          <c:order val="5"/>
          <c:tx>
            <c:strRef>
              <c:f>'Part A'!$A$8</c:f>
              <c:strCache>
                <c:ptCount val="1"/>
                <c:pt idx="0">
                  <c:v>Medicare (All)</c:v>
                </c:pt>
              </c:strCache>
            </c:strRef>
          </c:tx>
          <c:spPr>
            <a:ln w="28575" cap="rnd">
              <a:solidFill>
                <a:schemeClr val="accent6"/>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A'!$B$8,'Part A'!$D$8,'Part A'!$F$8,'Part A'!$H$8,'Part A'!$J$8,'Part A'!$L$8)</c:f>
              <c:numCache>
                <c:formatCode>General</c:formatCode>
                <c:ptCount val="5"/>
                <c:pt idx="0">
                  <c:v>508</c:v>
                </c:pt>
                <c:pt idx="1">
                  <c:v>495</c:v>
                </c:pt>
                <c:pt idx="2">
                  <c:v>568</c:v>
                </c:pt>
                <c:pt idx="3">
                  <c:v>628</c:v>
                </c:pt>
                <c:pt idx="4">
                  <c:v>725</c:v>
                </c:pt>
              </c:numCache>
            </c:numRef>
          </c:val>
          <c:smooth val="0"/>
          <c:extLst>
            <c:ext xmlns:c16="http://schemas.microsoft.com/office/drawing/2014/chart" uri="{C3380CC4-5D6E-409C-BE32-E72D297353CC}">
              <c16:uniqueId val="{00000001-EE9A-4842-9C88-70EF6CF0362E}"/>
            </c:ext>
          </c:extLst>
        </c:ser>
        <c:ser>
          <c:idx val="9"/>
          <c:order val="6"/>
          <c:tx>
            <c:strRef>
              <c:f>'Part A'!$A$9</c:f>
              <c:strCache>
                <c:ptCount val="1"/>
                <c:pt idx="0">
                  <c:v>Other Public (VA)</c:v>
                </c:pt>
              </c:strCache>
            </c:strRef>
          </c:tx>
          <c:spPr>
            <a:ln w="28575" cap="rnd">
              <a:solidFill>
                <a:schemeClr val="accent4">
                  <a:lumMod val="6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A'!$B$9,'Part A'!$D$9,'Part A'!$F$9,'Part A'!$H$9,'Part A'!$J$9,'Part A'!$L$9)</c:f>
              <c:numCache>
                <c:formatCode>General</c:formatCode>
                <c:ptCount val="5"/>
                <c:pt idx="0">
                  <c:v>17</c:v>
                </c:pt>
                <c:pt idx="1">
                  <c:v>9</c:v>
                </c:pt>
                <c:pt idx="2">
                  <c:v>2</c:v>
                </c:pt>
                <c:pt idx="3" formatCode="0">
                  <c:v>0</c:v>
                </c:pt>
              </c:numCache>
            </c:numRef>
          </c:val>
          <c:smooth val="0"/>
          <c:extLst>
            <c:ext xmlns:c16="http://schemas.microsoft.com/office/drawing/2014/chart" uri="{C3380CC4-5D6E-409C-BE32-E72D297353CC}">
              <c16:uniqueId val="{00000002-EE9A-4842-9C88-70EF6CF0362E}"/>
            </c:ext>
          </c:extLst>
        </c:ser>
        <c:ser>
          <c:idx val="8"/>
          <c:order val="10"/>
          <c:tx>
            <c:strRef>
              <c:f>'Part A'!$A$13</c:f>
              <c:strCache>
                <c:ptCount val="1"/>
                <c:pt idx="0">
                  <c:v>Private (All)</c:v>
                </c:pt>
              </c:strCache>
            </c:strRef>
          </c:tx>
          <c:spPr>
            <a:ln w="28575" cap="rnd">
              <a:solidFill>
                <a:schemeClr val="accent3">
                  <a:lumMod val="6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A'!$B$13,'Part A'!$D$13,'Part A'!$F$13,'Part A'!$H$13,'Part A'!$J$13,'Part A'!$L$13)</c:f>
              <c:numCache>
                <c:formatCode>General</c:formatCode>
                <c:ptCount val="5"/>
                <c:pt idx="0">
                  <c:v>357</c:v>
                </c:pt>
                <c:pt idx="1">
                  <c:v>320</c:v>
                </c:pt>
                <c:pt idx="2">
                  <c:v>408</c:v>
                </c:pt>
                <c:pt idx="3" formatCode="0">
                  <c:v>518</c:v>
                </c:pt>
                <c:pt idx="4">
                  <c:v>607</c:v>
                </c:pt>
              </c:numCache>
            </c:numRef>
          </c:val>
          <c:smooth val="0"/>
          <c:extLst>
            <c:ext xmlns:c16="http://schemas.microsoft.com/office/drawing/2014/chart" uri="{C3380CC4-5D6E-409C-BE32-E72D297353CC}">
              <c16:uniqueId val="{00000003-EE9A-4842-9C88-70EF6CF0362E}"/>
            </c:ext>
          </c:extLst>
        </c:ser>
        <c:ser>
          <c:idx val="11"/>
          <c:order val="11"/>
          <c:tx>
            <c:strRef>
              <c:f>'Part A'!$A$14</c:f>
              <c:strCache>
                <c:ptCount val="1"/>
                <c:pt idx="0">
                  <c:v>Other</c:v>
                </c:pt>
              </c:strCache>
            </c:strRef>
          </c:tx>
          <c:spPr>
            <a:ln w="28575" cap="rnd">
              <a:solidFill>
                <a:schemeClr val="accent6">
                  <a:lumMod val="6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A'!$B$14,'Part A'!$D$14,'Part A'!$F$14,'Part A'!$H$14,'Part A'!$J$14,'Part A'!$L$14)</c:f>
              <c:numCache>
                <c:formatCode>General</c:formatCode>
                <c:ptCount val="5"/>
                <c:pt idx="0">
                  <c:v>98</c:v>
                </c:pt>
                <c:pt idx="1">
                  <c:v>66</c:v>
                </c:pt>
                <c:pt idx="2">
                  <c:v>49</c:v>
                </c:pt>
                <c:pt idx="3" formatCode="0">
                  <c:v>22</c:v>
                </c:pt>
                <c:pt idx="4">
                  <c:v>34</c:v>
                </c:pt>
              </c:numCache>
            </c:numRef>
          </c:val>
          <c:smooth val="0"/>
          <c:extLst>
            <c:ext xmlns:c16="http://schemas.microsoft.com/office/drawing/2014/chart" uri="{C3380CC4-5D6E-409C-BE32-E72D297353CC}">
              <c16:uniqueId val="{00000004-EE9A-4842-9C88-70EF6CF0362E}"/>
            </c:ext>
          </c:extLst>
        </c:ser>
        <c:ser>
          <c:idx val="12"/>
          <c:order val="12"/>
          <c:tx>
            <c:strRef>
              <c:f>'Part A'!$A$15</c:f>
              <c:strCache>
                <c:ptCount val="1"/>
                <c:pt idx="0">
                  <c:v>Veteran's Affairs</c:v>
                </c:pt>
              </c:strCache>
            </c:strRef>
          </c:tx>
          <c:spPr>
            <a:ln w="28575" cap="rnd">
              <a:solidFill>
                <a:schemeClr val="accent1">
                  <a:lumMod val="80000"/>
                  <a:lumOff val="2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A'!$B$15,'Part A'!$D$15,'Part A'!$F$15,'Part A'!$H$15,'Part A'!$J$15,'Part A'!$L$15)</c:f>
              <c:numCache>
                <c:formatCode>General</c:formatCode>
                <c:ptCount val="5"/>
                <c:pt idx="0">
                  <c:v>9</c:v>
                </c:pt>
                <c:pt idx="1">
                  <c:v>9</c:v>
                </c:pt>
                <c:pt idx="2">
                  <c:v>6</c:v>
                </c:pt>
                <c:pt idx="3" formatCode="0">
                  <c:v>12</c:v>
                </c:pt>
                <c:pt idx="4">
                  <c:v>10</c:v>
                </c:pt>
              </c:numCache>
            </c:numRef>
          </c:val>
          <c:smooth val="0"/>
          <c:extLst>
            <c:ext xmlns:c16="http://schemas.microsoft.com/office/drawing/2014/chart" uri="{C3380CC4-5D6E-409C-BE32-E72D297353CC}">
              <c16:uniqueId val="{00000005-EE9A-4842-9C88-70EF6CF0362E}"/>
            </c:ext>
          </c:extLst>
        </c:ser>
        <c:ser>
          <c:idx val="13"/>
          <c:order val="13"/>
          <c:tx>
            <c:strRef>
              <c:f>'Part A'!$A$16</c:f>
              <c:strCache>
                <c:ptCount val="1"/>
                <c:pt idx="0">
                  <c:v>Not Specified</c:v>
                </c:pt>
              </c:strCache>
            </c:strRef>
          </c:tx>
          <c:spPr>
            <a:ln w="28575" cap="rnd">
              <a:solidFill>
                <a:schemeClr val="accent2">
                  <a:lumMod val="80000"/>
                  <a:lumOff val="20000"/>
                </a:schemeClr>
              </a:solidFill>
              <a:round/>
            </a:ln>
            <a:effectLst/>
          </c:spPr>
          <c:marker>
            <c:symbol val="none"/>
          </c:marker>
          <c:cat>
            <c:strRef>
              <c:f>'Part A'!$X$2:$X$7</c:f>
              <c:strCache>
                <c:ptCount val="5"/>
                <c:pt idx="0">
                  <c:v>January-June 2014</c:v>
                </c:pt>
                <c:pt idx="1">
                  <c:v>January-June 2015</c:v>
                </c:pt>
                <c:pt idx="2">
                  <c:v>January-June 2016</c:v>
                </c:pt>
                <c:pt idx="3">
                  <c:v>January- June 2017</c:v>
                </c:pt>
                <c:pt idx="4">
                  <c:v>January- June 2018</c:v>
                </c:pt>
              </c:strCache>
            </c:strRef>
          </c:cat>
          <c:val>
            <c:numRef>
              <c:f>('Part A'!$B$16,'Part A'!$D$16,'Part A'!$F$16,'Part A'!$H$16,'Part A'!$J$16,'Part A'!$L$16)</c:f>
              <c:numCache>
                <c:formatCode>General</c:formatCode>
                <c:ptCount val="5"/>
                <c:pt idx="0">
                  <c:v>2</c:v>
                </c:pt>
                <c:pt idx="1">
                  <c:v>35</c:v>
                </c:pt>
                <c:pt idx="2">
                  <c:v>26</c:v>
                </c:pt>
                <c:pt idx="3" formatCode="0">
                  <c:v>21</c:v>
                </c:pt>
                <c:pt idx="4">
                  <c:v>3</c:v>
                </c:pt>
              </c:numCache>
            </c:numRef>
          </c:val>
          <c:smooth val="0"/>
          <c:extLst>
            <c:ext xmlns:c16="http://schemas.microsoft.com/office/drawing/2014/chart" uri="{C3380CC4-5D6E-409C-BE32-E72D297353CC}">
              <c16:uniqueId val="{00000006-EE9A-4842-9C88-70EF6CF0362E}"/>
            </c:ext>
          </c:extLst>
        </c:ser>
        <c:ser>
          <c:idx val="14"/>
          <c:order val="14"/>
          <c:tx>
            <c:strRef>
              <c:f>'Part A'!$A$17</c:f>
              <c:strCache>
                <c:ptCount val="1"/>
                <c:pt idx="0">
                  <c:v>Total Insured</c:v>
                </c:pt>
              </c:strCache>
            </c:strRef>
          </c:tx>
          <c:spPr>
            <a:ln w="38100" cap="rnd">
              <a:solidFill>
                <a:schemeClr val="accent3">
                  <a:lumMod val="80000"/>
                  <a:lumOff val="20000"/>
                </a:schemeClr>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'Part A'!$X$2:$X$7</c:f>
              <c:strCache>
                <c:ptCount val="5"/>
                <c:pt idx="0">
                  <c:v>January-June 2014</c:v>
                </c:pt>
                <c:pt idx="1">
                  <c:v>January-June 2015</c:v>
                </c:pt>
                <c:pt idx="2">
                  <c:v>January-June 2016</c:v>
                </c:pt>
                <c:pt idx="3">
                  <c:v>January- June 2017</c:v>
                </c:pt>
                <c:pt idx="4">
                  <c:v>January- June 2018</c:v>
                </c:pt>
              </c:strCache>
            </c:strRef>
          </c:cat>
          <c:val>
            <c:numRef>
              <c:f>('Part A'!$B$17,'Part A'!$D$17,'Part A'!$F$17,'Part A'!$H$17,'Part A'!$J$17,'Part A'!$L$17)</c:f>
              <c:numCache>
                <c:formatCode>General</c:formatCode>
                <c:ptCount val="5"/>
                <c:pt idx="0">
                  <c:v>2764</c:v>
                </c:pt>
                <c:pt idx="1">
                  <c:v>2645</c:v>
                </c:pt>
                <c:pt idx="2">
                  <c:v>2656</c:v>
                </c:pt>
                <c:pt idx="3">
                  <c:v>2842</c:v>
                </c:pt>
                <c:pt idx="4">
                  <c:v>3125</c:v>
                </c:pt>
              </c:numCache>
            </c:numRef>
          </c:val>
          <c:smooth val="0"/>
          <c:extLst>
            <c:ext xmlns:c16="http://schemas.microsoft.com/office/drawing/2014/chart" uri="{C3380CC4-5D6E-409C-BE32-E72D297353CC}">
              <c16:uniqueId val="{00000007-EE9A-4842-9C88-70EF6CF0362E}"/>
            </c:ext>
          </c:extLst>
        </c:ser>
        <c:ser>
          <c:idx val="15"/>
          <c:order val="15"/>
          <c:tx>
            <c:strRef>
              <c:f>'Part A'!$A$18</c:f>
              <c:strCache>
                <c:ptCount val="1"/>
                <c:pt idx="0">
                  <c:v>Uninsured</c:v>
                </c:pt>
              </c:strCache>
            </c:strRef>
          </c:tx>
          <c:spPr>
            <a:ln w="28575" cap="rnd">
              <a:solidFill>
                <a:schemeClr val="accent4">
                  <a:lumMod val="80000"/>
                  <a:lumOff val="20000"/>
                </a:schemeClr>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'Part A'!$X$2:$X$7</c:f>
              <c:strCache>
                <c:ptCount val="5"/>
                <c:pt idx="0">
                  <c:v>January-June 2014</c:v>
                </c:pt>
                <c:pt idx="1">
                  <c:v>January-June 2015</c:v>
                </c:pt>
                <c:pt idx="2">
                  <c:v>January-June 2016</c:v>
                </c:pt>
                <c:pt idx="3">
                  <c:v>January- June 2017</c:v>
                </c:pt>
                <c:pt idx="4">
                  <c:v>January- June 2018</c:v>
                </c:pt>
              </c:strCache>
            </c:strRef>
          </c:cat>
          <c:val>
            <c:numRef>
              <c:f>('Part A'!$B$18,'Part A'!$D$18,'Part A'!$F$18,'Part A'!$H$18,'Part A'!$J$18,'Part A'!$L$18)</c:f>
              <c:numCache>
                <c:formatCode>General</c:formatCode>
                <c:ptCount val="5"/>
                <c:pt idx="0">
                  <c:v>535</c:v>
                </c:pt>
                <c:pt idx="1">
                  <c:v>321</c:v>
                </c:pt>
                <c:pt idx="2">
                  <c:v>223</c:v>
                </c:pt>
                <c:pt idx="3" formatCode="0">
                  <c:v>191</c:v>
                </c:pt>
                <c:pt idx="4">
                  <c:v>261</c:v>
                </c:pt>
              </c:numCache>
            </c:numRef>
          </c:val>
          <c:smooth val="0"/>
          <c:extLst>
            <c:ext xmlns:c16="http://schemas.microsoft.com/office/drawing/2014/chart" uri="{C3380CC4-5D6E-409C-BE32-E72D297353CC}">
              <c16:uniqueId val="{00000008-EE9A-4842-9C88-70EF6CF0362E}"/>
            </c:ext>
          </c:extLst>
        </c:ser>
        <c:dLbls>
          <c:showLegendKey val="0"/>
          <c:showVal val="0"/>
          <c:showCatName val="0"/>
          <c:showSerName val="0"/>
          <c:showPercent val="0"/>
          <c:showBubbleSize val="0"/>
        </c:dLbls>
        <c:smooth val="0"/>
        <c:axId val="-1939867328"/>
        <c:axId val="-1939862976"/>
        <c:extLst>
          <c:ext xmlns:c15="http://schemas.microsoft.com/office/drawing/2012/chart" uri="{02D57815-91ED-43cb-92C2-25804820EDAC}">
            <c15:filteredLineSeries>
              <c15:ser>
                <c:idx val="0"/>
                <c:order val="0"/>
                <c:tx>
                  <c:strRef>
                    <c:extLst>
                      <c:ext uri="{02D57815-91ED-43cb-92C2-25804820EDAC}">
                        <c15:formulaRef>
                          <c15:sqref>'Part A'!$A$3</c15:sqref>
                        </c15:formulaRef>
                      </c:ext>
                    </c:extLst>
                    <c:strCache>
                      <c:ptCount val="1"/>
                      <c:pt idx="0">
                        <c:v>Type of Insurance</c:v>
                      </c:pt>
                    </c:strCache>
                  </c:strRef>
                </c:tx>
                <c:spPr>
                  <a:ln w="28575" cap="rnd">
                    <a:solidFill>
                      <a:schemeClr val="accent1"/>
                    </a:solidFill>
                    <a:round/>
                  </a:ln>
                  <a:effectLst/>
                </c:spPr>
                <c:marker>
                  <c:symbol val="none"/>
                </c:marker>
                <c:cat>
                  <c:strRef>
                    <c:extLst>
                      <c:ex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c:ext uri="{02D57815-91ED-43cb-92C2-25804820EDAC}">
                        <c15:formulaRef>
                          <c15:sqref>'Part A'!$B$3:$K$3</c15:sqref>
                        </c15:formulaRef>
                      </c:ext>
                    </c:extLst>
                    <c:numCache>
                      <c:formatCode>General</c:formatCode>
                      <c:ptCount val="9"/>
                      <c:pt idx="0" formatCode="0%">
                        <c:v>0</c:v>
                      </c:pt>
                      <c:pt idx="1">
                        <c:v>0</c:v>
                      </c:pt>
                      <c:pt idx="2" formatCode="0%">
                        <c:v>0</c:v>
                      </c:pt>
                      <c:pt idx="3">
                        <c:v>0</c:v>
                      </c:pt>
                      <c:pt idx="4" formatCode="0%">
                        <c:v>0</c:v>
                      </c:pt>
                      <c:pt idx="5">
                        <c:v>0</c:v>
                      </c:pt>
                      <c:pt idx="6" formatCode="0%">
                        <c:v>0</c:v>
                      </c:pt>
                      <c:pt idx="7">
                        <c:v>0</c:v>
                      </c:pt>
                      <c:pt idx="8" formatCode="0%">
                        <c:v>0</c:v>
                      </c:pt>
                    </c:numCache>
                  </c:numRef>
                </c:val>
                <c:smooth val="0"/>
                <c:extLst>
                  <c:ext xmlns:c16="http://schemas.microsoft.com/office/drawing/2014/chart" uri="{C3380CC4-5D6E-409C-BE32-E72D297353CC}">
                    <c16:uniqueId val="{00000009-EE9A-4842-9C88-70EF6CF0362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'Part A'!$A$5</c15:sqref>
                        </c15:formulaRef>
                      </c:ext>
                    </c:extLst>
                    <c:strCache>
                      <c:ptCount val="1"/>
                      <c:pt idx="0">
                        <c:v>Medicare Unspecified</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A'!$B$5:$K$5</c15:sqref>
                        </c15:formulaRef>
                      </c:ext>
                    </c:extLst>
                    <c:numCache>
                      <c:formatCode>General</c:formatCode>
                      <c:ptCount val="9"/>
                      <c:pt idx="0" formatCode="0%">
                        <c:v>5.3633767058076799E-2</c:v>
                      </c:pt>
                      <c:pt idx="1">
                        <c:v>157</c:v>
                      </c:pt>
                      <c:pt idx="2" formatCode="0%">
                        <c:v>4.7561345046955465E-2</c:v>
                      </c:pt>
                      <c:pt idx="3">
                        <c:v>121</c:v>
                      </c:pt>
                      <c:pt idx="4" formatCode="0%">
                        <c:v>4.0319893368877043E-2</c:v>
                      </c:pt>
                      <c:pt idx="5">
                        <c:v>100</c:v>
                      </c:pt>
                      <c:pt idx="6" formatCode="0%">
                        <c:v>3.473428273706148E-2</c:v>
                      </c:pt>
                      <c:pt idx="7" formatCode="0">
                        <c:v>44</c:v>
                      </c:pt>
                      <c:pt idx="8" formatCode="0%">
                        <c:v>1.4507088691064951E-2</c:v>
                      </c:pt>
                    </c:numCache>
                  </c:numRef>
                </c:val>
                <c:smooth val="0"/>
                <c:extLst>
                  <c:ext xmlns:c16="http://schemas.microsoft.com/office/drawing/2014/chart" uri="{C3380CC4-5D6E-409C-BE32-E72D297353CC}">
                    <c16:uniqueId val="{0000000A-EE9A-4842-9C88-70EF6CF0362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'Part A'!$A$6</c15:sqref>
                        </c15:formulaRef>
                      </c:ext>
                    </c:extLst>
                    <c:strCache>
                      <c:ptCount val="1"/>
                      <c:pt idx="0">
                        <c:v>Medicare Part A/B</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A'!$B$6:$K$6</c15:sqref>
                        </c15:formulaRef>
                      </c:ext>
                    </c:extLst>
                    <c:numCache>
                      <c:formatCode>General</c:formatCode>
                      <c:ptCount val="9"/>
                      <c:pt idx="0" formatCode="0%">
                        <c:v>9.5525230085687085E-2</c:v>
                      </c:pt>
                      <c:pt idx="1">
                        <c:v>348</c:v>
                      </c:pt>
                      <c:pt idx="2" formatCode="0%">
                        <c:v>0.10542259921235989</c:v>
                      </c:pt>
                      <c:pt idx="3">
                        <c:v>373</c:v>
                      </c:pt>
                      <c:pt idx="4" formatCode="0%">
                        <c:v>0.1242919026991003</c:v>
                      </c:pt>
                      <c:pt idx="5">
                        <c:v>445</c:v>
                      </c:pt>
                      <c:pt idx="6" formatCode="0%">
                        <c:v>0.1545675581799236</c:v>
                      </c:pt>
                      <c:pt idx="7" formatCode="0">
                        <c:v>532</c:v>
                      </c:pt>
                      <c:pt idx="8" formatCode="0%">
                        <c:v>0.1754038905374217</c:v>
                      </c:pt>
                    </c:numCache>
                  </c:numRef>
                </c:val>
                <c:smooth val="0"/>
                <c:extLst>
                  <c:ext xmlns:c16="http://schemas.microsoft.com/office/drawing/2014/chart" uri="{C3380CC4-5D6E-409C-BE32-E72D297353CC}">
                    <c16:uniqueId val="{0000000B-EE9A-4842-9C88-70EF6CF0362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'Part A'!$A$7</c15:sqref>
                        </c15:formulaRef>
                      </c:ext>
                    </c:extLst>
                    <c:strCache>
                      <c:ptCount val="1"/>
                      <c:pt idx="0">
                        <c:v>Medicare Part D</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A'!$B$7:$K$7</c15:sqref>
                        </c15:formulaRef>
                      </c:ext>
                    </c:extLst>
                    <c:numCache>
                      <c:formatCode>General</c:formatCode>
                      <c:ptCount val="9"/>
                      <c:pt idx="0" formatCode="0%">
                        <c:v>6.3471913678197394E-4</c:v>
                      </c:pt>
                      <c:pt idx="1">
                        <c:v>3</c:v>
                      </c:pt>
                      <c:pt idx="2" formatCode="0%">
                        <c:v>9.0881551045137842E-4</c:v>
                      </c:pt>
                      <c:pt idx="3">
                        <c:v>1</c:v>
                      </c:pt>
                      <c:pt idx="4" formatCode="0%">
                        <c:v>3.332222592469177E-4</c:v>
                      </c:pt>
                      <c:pt idx="5">
                        <c:v>23</c:v>
                      </c:pt>
                      <c:pt idx="6" formatCode="0%">
                        <c:v>7.9888850295241395E-3</c:v>
                      </c:pt>
                      <c:pt idx="7" formatCode="0">
                        <c:v>52</c:v>
                      </c:pt>
                      <c:pt idx="8" formatCode="0%">
                        <c:v>1.714474118034949E-2</c:v>
                      </c:pt>
                    </c:numCache>
                  </c:numRef>
                </c:val>
                <c:smooth val="0"/>
                <c:extLst>
                  <c:ext xmlns:c16="http://schemas.microsoft.com/office/drawing/2014/chart" uri="{C3380CC4-5D6E-409C-BE32-E72D297353CC}">
                    <c16:uniqueId val="{0000000C-EE9A-4842-9C88-70EF6CF0362E}"/>
                  </c:ext>
                </c:extLst>
              </c15:ser>
            </c15:filteredLineSeries>
            <c15:filteredLineSeries>
              <c15:ser>
                <c:idx val="10"/>
                <c:order val="7"/>
                <c:tx>
                  <c:strRef>
                    <c:extLst xmlns:c15="http://schemas.microsoft.com/office/drawing/2012/chart">
                      <c:ext xmlns:c15="http://schemas.microsoft.com/office/drawing/2012/chart" uri="{02D57815-91ED-43cb-92C2-25804820EDAC}">
                        <c15:formulaRef>
                          <c15:sqref>'Part A'!$A$10</c15:sqref>
                        </c15:formulaRef>
                      </c:ext>
                    </c:extLst>
                    <c:strCache>
                      <c:ptCount val="1"/>
                      <c:pt idx="0">
                        <c:v>Private - Employer</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A'!$B$10:$K$10</c15:sqref>
                        </c15:formulaRef>
                      </c:ext>
                    </c:extLst>
                    <c:numCache>
                      <c:formatCode>General</c:formatCode>
                      <c:ptCount val="9"/>
                      <c:pt idx="0" formatCode="0%">
                        <c:v>5.1729609647730879E-2</c:v>
                      </c:pt>
                      <c:pt idx="1">
                        <c:v>224</c:v>
                      </c:pt>
                      <c:pt idx="2" formatCode="0%">
                        <c:v>6.7858224780369583E-2</c:v>
                      </c:pt>
                      <c:pt idx="3">
                        <c:v>212</c:v>
                      </c:pt>
                      <c:pt idx="4" formatCode="0%">
                        <c:v>7.0643118960346557E-2</c:v>
                      </c:pt>
                      <c:pt idx="5">
                        <c:v>309</c:v>
                      </c:pt>
                      <c:pt idx="6" formatCode="0%">
                        <c:v>0.10732893365751997</c:v>
                      </c:pt>
                      <c:pt idx="7" formatCode="0">
                        <c:v>398</c:v>
                      </c:pt>
                      <c:pt idx="8" formatCode="0%">
                        <c:v>0.1312232113419057</c:v>
                      </c:pt>
                    </c:numCache>
                  </c:numRef>
                </c:val>
                <c:smooth val="0"/>
                <c:extLst>
                  <c:ext xmlns:c16="http://schemas.microsoft.com/office/drawing/2014/chart" uri="{C3380CC4-5D6E-409C-BE32-E72D297353CC}">
                    <c16:uniqueId val="{0000000D-EE9A-4842-9C88-70EF6CF0362E}"/>
                  </c:ext>
                </c:extLst>
              </c15:ser>
            </c15:filteredLineSeries>
            <c15:filteredLineSeries>
              <c15:ser>
                <c:idx val="6"/>
                <c:order val="8"/>
                <c:tx>
                  <c:strRef>
                    <c:extLst xmlns:c15="http://schemas.microsoft.com/office/drawing/2012/chart">
                      <c:ext xmlns:c15="http://schemas.microsoft.com/office/drawing/2012/chart" uri="{02D57815-91ED-43cb-92C2-25804820EDAC}">
                        <c15:formulaRef>
                          <c15:sqref>'Part A'!$A$11</c15:sqref>
                        </c15:formulaRef>
                      </c:ext>
                    </c:extLst>
                    <c:strCache>
                      <c:ptCount val="1"/>
                      <c:pt idx="0">
                        <c:v>Private - Individual</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A'!$B$11:$K$11</c15:sqref>
                        </c15:formulaRef>
                      </c:ext>
                    </c:extLst>
                    <c:numCache>
                      <c:formatCode>General</c:formatCode>
                      <c:ptCount val="9"/>
                      <c:pt idx="0" formatCode="0%">
                        <c:v>2.316724849254205E-2</c:v>
                      </c:pt>
                      <c:pt idx="1">
                        <c:v>98</c:v>
                      </c:pt>
                      <c:pt idx="2" formatCode="0%">
                        <c:v>2.9687973341411694E-2</c:v>
                      </c:pt>
                      <c:pt idx="3">
                        <c:v>96</c:v>
                      </c:pt>
                      <c:pt idx="4" formatCode="0%">
                        <c:v>3.1989336887704098E-2</c:v>
                      </c:pt>
                      <c:pt idx="5">
                        <c:v>98</c:v>
                      </c:pt>
                      <c:pt idx="6" formatCode="0%">
                        <c:v>3.4039597082320253E-2</c:v>
                      </c:pt>
                      <c:pt idx="7" formatCode="0">
                        <c:v>119</c:v>
                      </c:pt>
                      <c:pt idx="8" formatCode="0%">
                        <c:v>3.9235080778107487E-2</c:v>
                      </c:pt>
                    </c:numCache>
                  </c:numRef>
                </c:val>
                <c:smooth val="0"/>
                <c:extLst>
                  <c:ext xmlns:c16="http://schemas.microsoft.com/office/drawing/2014/chart" uri="{C3380CC4-5D6E-409C-BE32-E72D297353CC}">
                    <c16:uniqueId val="{0000000E-EE9A-4842-9C88-70EF6CF0362E}"/>
                  </c:ext>
                </c:extLst>
              </c15:ser>
            </c15:filteredLineSeries>
            <c15:filteredLineSeries>
              <c15:ser>
                <c:idx val="7"/>
                <c:order val="9"/>
                <c:tx>
                  <c:strRef>
                    <c:extLst xmlns:c15="http://schemas.microsoft.com/office/drawing/2012/chart">
                      <c:ext xmlns:c15="http://schemas.microsoft.com/office/drawing/2012/chart" uri="{02D57815-91ED-43cb-92C2-25804820EDAC}">
                        <c15:formulaRef>
                          <c15:sqref>'Part A'!$A$12</c15:sqref>
                        </c15:formulaRef>
                      </c:ext>
                    </c:extLst>
                    <c:strCache>
                      <c:ptCount val="1"/>
                      <c:pt idx="0">
                        <c:v>Private (Deprecated)</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'Part A'!$X$2:$X$7</c15:sqref>
                        </c15:formulaRef>
                      </c:ext>
                    </c:extLst>
                    <c:strCache>
                      <c:ptCount val="5"/>
                      <c:pt idx="0">
                        <c:v>January-June 2014</c:v>
                      </c:pt>
                      <c:pt idx="1">
                        <c:v>January-June 2015</c:v>
                      </c:pt>
                      <c:pt idx="2">
                        <c:v>January-June 2016</c:v>
                      </c:pt>
                      <c:pt idx="3">
                        <c:v>January- June 2017</c:v>
                      </c:pt>
                      <c:pt idx="4">
                        <c:v>January- June 2018</c:v>
                      </c:pt>
                    </c:strCache>
                  </c:strRef>
                </c:cat>
                <c:val>
                  <c:numRef>
                    <c:extLst xmlns:c15="http://schemas.microsoft.com/office/drawing/2012/chart">
                      <c:ext xmlns:c15="http://schemas.microsoft.com/office/drawing/2012/chart" uri="{02D57815-91ED-43cb-92C2-25804820EDAC}">
                        <c15:formulaRef>
                          <c15:sqref>'Part A'!$B$12:$K$12</c15:sqref>
                        </c15:formulaRef>
                      </c:ext>
                    </c:extLst>
                    <c:numCache>
                      <c:formatCode>General</c:formatCode>
                      <c:ptCount val="9"/>
                      <c:pt idx="0" formatCode="0%">
                        <c:v>2.2532529355760077E-2</c:v>
                      </c:pt>
                      <c:pt idx="1">
                        <c:v>35</c:v>
                      </c:pt>
                      <c:pt idx="2" formatCode="0%">
                        <c:v>1.0602847621932747E-2</c:v>
                      </c:pt>
                      <c:pt idx="3">
                        <c:v>12</c:v>
                      </c:pt>
                      <c:pt idx="4" formatCode="0%">
                        <c:v>3.9986671109630122E-3</c:v>
                      </c:pt>
                      <c:pt idx="5">
                        <c:v>1</c:v>
                      </c:pt>
                      <c:pt idx="6" formatCode="0%">
                        <c:v>3.4734282737061478E-4</c:v>
                      </c:pt>
                      <c:pt idx="7" formatCode="0">
                        <c:v>1</c:v>
                      </c:pt>
                      <c:pt idx="8" formatCode="0%">
                        <c:v>3.297065611605671E-4</c:v>
                      </c:pt>
                    </c:numCache>
                  </c:numRef>
                </c:val>
                <c:smooth val="0"/>
                <c:extLst>
                  <c:ext xmlns:c16="http://schemas.microsoft.com/office/drawing/2014/chart" uri="{C3380CC4-5D6E-409C-BE32-E72D297353CC}">
                    <c16:uniqueId val="{0000000F-EE9A-4842-9C88-70EF6CF0362E}"/>
                  </c:ext>
                </c:extLst>
              </c15:ser>
            </c15:filteredLineSeries>
          </c:ext>
        </c:extLst>
      </c:lineChart>
      <c:catAx>
        <c:axId val="-1939867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39862976"/>
        <c:crosses val="autoZero"/>
        <c:auto val="0"/>
        <c:lblAlgn val="ctr"/>
        <c:lblOffset val="100"/>
        <c:noMultiLvlLbl val="0"/>
      </c:catAx>
      <c:valAx>
        <c:axId val="-1939862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3986732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70461504811899"/>
          <c:y val="5.2811644455179649E-2"/>
          <c:w val="0.70059700349956255"/>
          <c:h val="0.8347259907801291"/>
        </c:manualLayout>
      </c:layout>
      <c:lineChart>
        <c:grouping val="standard"/>
        <c:varyColors val="0"/>
        <c:ser>
          <c:idx val="0"/>
          <c:order val="0"/>
          <c:tx>
            <c:strRef>
              <c:f>'[Report graphs.xlsx]Sheet7'!$N$1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graphs.xlsx]Sheet7'!$N$138:$N$154</c:f>
              <c:numCache>
                <c:formatCode>General</c:formatCode>
                <c:ptCount val="17"/>
                <c:pt idx="0">
                  <c:v>0</c:v>
                </c:pt>
                <c:pt idx="1">
                  <c:v>1176.5</c:v>
                </c:pt>
                <c:pt idx="2">
                  <c:v>540.5</c:v>
                </c:pt>
                <c:pt idx="3">
                  <c:v>1388.9</c:v>
                </c:pt>
                <c:pt idx="4">
                  <c:v>819.7</c:v>
                </c:pt>
                <c:pt idx="5">
                  <c:v>1045.3</c:v>
                </c:pt>
                <c:pt idx="6">
                  <c:v>2424.1999999999998</c:v>
                </c:pt>
                <c:pt idx="7">
                  <c:v>1055.4000000000001</c:v>
                </c:pt>
                <c:pt idx="8">
                  <c:v>1146.8</c:v>
                </c:pt>
                <c:pt idx="9">
                  <c:v>4034</c:v>
                </c:pt>
                <c:pt idx="10">
                  <c:v>1383.4</c:v>
                </c:pt>
                <c:pt idx="11">
                  <c:v>2372.3000000000002</c:v>
                </c:pt>
                <c:pt idx="12">
                  <c:v>1858.1</c:v>
                </c:pt>
                <c:pt idx="13">
                  <c:v>2211.6999999999998</c:v>
                </c:pt>
                <c:pt idx="14">
                  <c:v>1654.1</c:v>
                </c:pt>
                <c:pt idx="15">
                  <c:v>2463.8000000000002</c:v>
                </c:pt>
                <c:pt idx="16">
                  <c:v>1525.7</c:v>
                </c:pt>
              </c:numCache>
            </c:numRef>
          </c:val>
          <c:smooth val="0"/>
          <c:extLst>
            <c:ext xmlns:c16="http://schemas.microsoft.com/office/drawing/2014/chart" uri="{C3380CC4-5D6E-409C-BE32-E72D297353CC}">
              <c16:uniqueId val="{00000000-D3C0-4417-8786-7BD8384D027C}"/>
            </c:ext>
          </c:extLst>
        </c:ser>
        <c:dLbls>
          <c:showLegendKey val="0"/>
          <c:showVal val="0"/>
          <c:showCatName val="0"/>
          <c:showSerName val="0"/>
          <c:showPercent val="0"/>
          <c:showBubbleSize val="0"/>
        </c:dLbls>
        <c:marker val="1"/>
        <c:smooth val="0"/>
        <c:axId val="-2079024816"/>
        <c:axId val="-2079034608"/>
      </c:lineChart>
      <c:lineChart>
        <c:grouping val="standard"/>
        <c:varyColors val="0"/>
        <c:ser>
          <c:idx val="1"/>
          <c:order val="1"/>
          <c:tx>
            <c:strRef>
              <c:f>'[Report graphs.xlsx]Sheet7'!$O$1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graphs.xlsx]Sheet7'!$O$138:$O$154</c:f>
              <c:numCache>
                <c:formatCode>General</c:formatCode>
                <c:ptCount val="17"/>
                <c:pt idx="0">
                  <c:v>4.0999999999999996</c:v>
                </c:pt>
                <c:pt idx="1">
                  <c:v>4</c:v>
                </c:pt>
                <c:pt idx="2">
                  <c:v>3.6</c:v>
                </c:pt>
                <c:pt idx="3">
                  <c:v>3.6</c:v>
                </c:pt>
                <c:pt idx="4">
                  <c:v>3.4</c:v>
                </c:pt>
                <c:pt idx="5">
                  <c:v>3.9</c:v>
                </c:pt>
                <c:pt idx="6">
                  <c:v>4.3</c:v>
                </c:pt>
                <c:pt idx="7">
                  <c:v>4.3</c:v>
                </c:pt>
                <c:pt idx="8">
                  <c:v>4.9000000000000004</c:v>
                </c:pt>
                <c:pt idx="9">
                  <c:v>4.0999999999999996</c:v>
                </c:pt>
                <c:pt idx="10">
                  <c:v>4.8</c:v>
                </c:pt>
                <c:pt idx="11">
                  <c:v>4.5</c:v>
                </c:pt>
                <c:pt idx="12">
                  <c:v>5.8</c:v>
                </c:pt>
                <c:pt idx="13">
                  <c:v>4.8</c:v>
                </c:pt>
                <c:pt idx="14">
                  <c:v>4.8</c:v>
                </c:pt>
                <c:pt idx="15">
                  <c:v>5.3</c:v>
                </c:pt>
                <c:pt idx="16">
                  <c:v>5.0999999999999996</c:v>
                </c:pt>
              </c:numCache>
            </c:numRef>
          </c:val>
          <c:smooth val="0"/>
          <c:extLst>
            <c:ext xmlns:c16="http://schemas.microsoft.com/office/drawing/2014/chart" uri="{C3380CC4-5D6E-409C-BE32-E72D297353CC}">
              <c16:uniqueId val="{00000001-D3C0-4417-8786-7BD8384D027C}"/>
            </c:ext>
          </c:extLst>
        </c:ser>
        <c:dLbls>
          <c:showLegendKey val="0"/>
          <c:showVal val="0"/>
          <c:showCatName val="0"/>
          <c:showSerName val="0"/>
          <c:showPercent val="0"/>
          <c:showBubbleSize val="0"/>
        </c:dLbls>
        <c:marker val="1"/>
        <c:smooth val="0"/>
        <c:axId val="-2079023728"/>
        <c:axId val="-2079027536"/>
      </c:lineChart>
      <c:catAx>
        <c:axId val="-2079024816"/>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4608"/>
        <c:crosses val="autoZero"/>
        <c:auto val="1"/>
        <c:lblAlgn val="ctr"/>
        <c:lblOffset val="100"/>
        <c:tickLblSkip val="5"/>
        <c:noMultiLvlLbl val="0"/>
      </c:catAx>
      <c:valAx>
        <c:axId val="-2079034608"/>
        <c:scaling>
          <c:orientation val="minMax"/>
          <c:max val="3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4816"/>
        <c:crosses val="autoZero"/>
        <c:crossBetween val="between"/>
        <c:majorUnit val="1000"/>
      </c:valAx>
      <c:valAx>
        <c:axId val="-2079027536"/>
        <c:scaling>
          <c:orientation val="minMax"/>
          <c:max val="1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3728"/>
        <c:crosses val="max"/>
        <c:crossBetween val="between"/>
        <c:majorUnit val="4"/>
      </c:valAx>
      <c:catAx>
        <c:axId val="-2079023728"/>
        <c:scaling>
          <c:orientation val="minMax"/>
        </c:scaling>
        <c:delete val="1"/>
        <c:axPos val="b"/>
        <c:numFmt formatCode="General" sourceLinked="1"/>
        <c:majorTickMark val="out"/>
        <c:minorTickMark val="none"/>
        <c:tickLblPos val="nextTo"/>
        <c:crossAx val="-207902753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8517060367455"/>
          <c:y val="4.4812018568172907E-2"/>
          <c:w val="0.72281922572178481"/>
          <c:h val="0.86734177568164661"/>
        </c:manualLayout>
      </c:layout>
      <c:lineChart>
        <c:grouping val="standard"/>
        <c:varyColors val="0"/>
        <c:ser>
          <c:idx val="0"/>
          <c:order val="0"/>
          <c:tx>
            <c:strRef>
              <c:f>'[Report graphs.xlsx]Sheet7'!$N$1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graphs.xlsx]Sheet7'!$N$155:$N$171</c:f>
              <c:numCache>
                <c:formatCode>General</c:formatCode>
                <c:ptCount val="17"/>
                <c:pt idx="0">
                  <c:v>847.5</c:v>
                </c:pt>
                <c:pt idx="1">
                  <c:v>545.70000000000005</c:v>
                </c:pt>
                <c:pt idx="2">
                  <c:v>952.4</c:v>
                </c:pt>
                <c:pt idx="3">
                  <c:v>1328</c:v>
                </c:pt>
                <c:pt idx="4">
                  <c:v>1270.5999999999999</c:v>
                </c:pt>
                <c:pt idx="5">
                  <c:v>1577.7</c:v>
                </c:pt>
                <c:pt idx="6">
                  <c:v>2217</c:v>
                </c:pt>
                <c:pt idx="7">
                  <c:v>1454.1</c:v>
                </c:pt>
                <c:pt idx="8">
                  <c:v>2275.1999999999998</c:v>
                </c:pt>
                <c:pt idx="9">
                  <c:v>2851.1</c:v>
                </c:pt>
                <c:pt idx="10">
                  <c:v>1661.5</c:v>
                </c:pt>
                <c:pt idx="11">
                  <c:v>3190.4</c:v>
                </c:pt>
                <c:pt idx="12">
                  <c:v>2054.8000000000002</c:v>
                </c:pt>
                <c:pt idx="13">
                  <c:v>2464.5</c:v>
                </c:pt>
                <c:pt idx="14">
                  <c:v>1851.9</c:v>
                </c:pt>
                <c:pt idx="15">
                  <c:v>1485.6</c:v>
                </c:pt>
                <c:pt idx="16">
                  <c:v>2338.6</c:v>
                </c:pt>
              </c:numCache>
            </c:numRef>
          </c:val>
          <c:smooth val="0"/>
          <c:extLst>
            <c:ext xmlns:c16="http://schemas.microsoft.com/office/drawing/2014/chart" uri="{C3380CC4-5D6E-409C-BE32-E72D297353CC}">
              <c16:uniqueId val="{00000000-E1D7-4FC0-8078-8DFCA0ACC053}"/>
            </c:ext>
          </c:extLst>
        </c:ser>
        <c:dLbls>
          <c:showLegendKey val="0"/>
          <c:showVal val="0"/>
          <c:showCatName val="0"/>
          <c:showSerName val="0"/>
          <c:showPercent val="0"/>
          <c:showBubbleSize val="0"/>
        </c:dLbls>
        <c:marker val="1"/>
        <c:smooth val="0"/>
        <c:axId val="-2079026992"/>
        <c:axId val="-2079026448"/>
      </c:lineChart>
      <c:lineChart>
        <c:grouping val="standard"/>
        <c:varyColors val="0"/>
        <c:ser>
          <c:idx val="1"/>
          <c:order val="1"/>
          <c:tx>
            <c:strRef>
              <c:f>'[Report graphs.xlsx]Sheet7'!$O$1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graphs.xlsx]Sheet7'!$O$155:$O$171</c:f>
              <c:numCache>
                <c:formatCode>General</c:formatCode>
                <c:ptCount val="17"/>
                <c:pt idx="0">
                  <c:v>6.1</c:v>
                </c:pt>
                <c:pt idx="1">
                  <c:v>5.7</c:v>
                </c:pt>
                <c:pt idx="2">
                  <c:v>6.1</c:v>
                </c:pt>
                <c:pt idx="3">
                  <c:v>7.9</c:v>
                </c:pt>
                <c:pt idx="4">
                  <c:v>6.3</c:v>
                </c:pt>
                <c:pt idx="5">
                  <c:v>8.6999999999999993</c:v>
                </c:pt>
                <c:pt idx="6">
                  <c:v>7.3</c:v>
                </c:pt>
                <c:pt idx="7">
                  <c:v>6.3</c:v>
                </c:pt>
                <c:pt idx="8">
                  <c:v>6.6</c:v>
                </c:pt>
                <c:pt idx="9">
                  <c:v>7.8</c:v>
                </c:pt>
                <c:pt idx="10">
                  <c:v>7.1</c:v>
                </c:pt>
                <c:pt idx="11">
                  <c:v>6.3</c:v>
                </c:pt>
                <c:pt idx="12">
                  <c:v>7.2</c:v>
                </c:pt>
                <c:pt idx="13">
                  <c:v>6.1</c:v>
                </c:pt>
                <c:pt idx="14">
                  <c:v>6.7</c:v>
                </c:pt>
                <c:pt idx="15">
                  <c:v>5.4</c:v>
                </c:pt>
                <c:pt idx="16">
                  <c:v>5.3</c:v>
                </c:pt>
              </c:numCache>
            </c:numRef>
          </c:val>
          <c:smooth val="0"/>
          <c:extLst>
            <c:ext xmlns:c16="http://schemas.microsoft.com/office/drawing/2014/chart" uri="{C3380CC4-5D6E-409C-BE32-E72D297353CC}">
              <c16:uniqueId val="{00000001-E1D7-4FC0-8078-8DFCA0ACC053}"/>
            </c:ext>
          </c:extLst>
        </c:ser>
        <c:dLbls>
          <c:showLegendKey val="0"/>
          <c:showVal val="0"/>
          <c:showCatName val="0"/>
          <c:showSerName val="0"/>
          <c:showPercent val="0"/>
          <c:showBubbleSize val="0"/>
        </c:dLbls>
        <c:marker val="1"/>
        <c:smooth val="0"/>
        <c:axId val="-2079034064"/>
        <c:axId val="-2079036784"/>
      </c:lineChart>
      <c:catAx>
        <c:axId val="-2079026992"/>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6448"/>
        <c:crosses val="autoZero"/>
        <c:auto val="1"/>
        <c:lblAlgn val="ctr"/>
        <c:lblOffset val="100"/>
        <c:tickLblSkip val="5"/>
        <c:noMultiLvlLbl val="0"/>
      </c:catAx>
      <c:valAx>
        <c:axId val="-2079026448"/>
        <c:scaling>
          <c:orientation val="minMax"/>
          <c:max val="3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6992"/>
        <c:crosses val="autoZero"/>
        <c:crossBetween val="between"/>
        <c:majorUnit val="1000"/>
      </c:valAx>
      <c:valAx>
        <c:axId val="-2079036784"/>
        <c:scaling>
          <c:orientation val="minMax"/>
          <c:max val="12"/>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4064"/>
        <c:crosses val="max"/>
        <c:crossBetween val="between"/>
        <c:majorUnit val="4"/>
      </c:valAx>
      <c:catAx>
        <c:axId val="-2079034064"/>
        <c:scaling>
          <c:orientation val="minMax"/>
        </c:scaling>
        <c:delete val="1"/>
        <c:axPos val="b"/>
        <c:numFmt formatCode="General" sourceLinked="1"/>
        <c:majorTickMark val="out"/>
        <c:minorTickMark val="none"/>
        <c:tickLblPos val="nextTo"/>
        <c:crossAx val="-20790367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06480224454704"/>
          <c:y val="4.4139289649613472E-2"/>
          <c:w val="0.72450742148610736"/>
          <c:h val="0.86402636768085006"/>
        </c:manualLayout>
      </c:layout>
      <c:lineChart>
        <c:grouping val="standard"/>
        <c:varyColors val="0"/>
        <c:ser>
          <c:idx val="0"/>
          <c:order val="0"/>
          <c:tx>
            <c:strRef>
              <c:f>'[Report graphs.xlsx]Sheet7'!$N$1</c:f>
              <c:strCache>
                <c:ptCount val="1"/>
                <c:pt idx="0">
                  <c:v>ybmsm_rate</c:v>
                </c:pt>
              </c:strCache>
            </c:strRef>
          </c:tx>
          <c:spPr>
            <a:ln w="28575" cap="rnd">
              <a:noFill/>
              <a:round/>
            </a:ln>
            <a:effectLst/>
          </c:spPr>
          <c:marker>
            <c:symbol val="none"/>
          </c:marker>
          <c:trendline>
            <c:spPr>
              <a:ln w="38100" cap="rnd">
                <a:solidFill>
                  <a:srgbClr val="ED7D31"/>
                </a:solidFill>
                <a:prstDash val="solid"/>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graphs.xlsx]Sheet7'!$N$206:$N$222</c:f>
              <c:numCache>
                <c:formatCode>General</c:formatCode>
                <c:ptCount val="17"/>
                <c:pt idx="0">
                  <c:v>1000</c:v>
                </c:pt>
                <c:pt idx="1">
                  <c:v>636.9</c:v>
                </c:pt>
                <c:pt idx="2">
                  <c:v>1273.9000000000001</c:v>
                </c:pt>
                <c:pt idx="3">
                  <c:v>580.29999999999995</c:v>
                </c:pt>
                <c:pt idx="4">
                  <c:v>534.79999999999995</c:v>
                </c:pt>
                <c:pt idx="5">
                  <c:v>857.1</c:v>
                </c:pt>
                <c:pt idx="6">
                  <c:v>614.29999999999995</c:v>
                </c:pt>
                <c:pt idx="7">
                  <c:v>1700.7</c:v>
                </c:pt>
                <c:pt idx="8">
                  <c:v>1252.8</c:v>
                </c:pt>
                <c:pt idx="9">
                  <c:v>1689.2</c:v>
                </c:pt>
                <c:pt idx="10">
                  <c:v>2646.1</c:v>
                </c:pt>
                <c:pt idx="11">
                  <c:v>1871.3</c:v>
                </c:pt>
                <c:pt idx="12">
                  <c:v>2716</c:v>
                </c:pt>
                <c:pt idx="13">
                  <c:v>2176.9</c:v>
                </c:pt>
                <c:pt idx="14">
                  <c:v>4202.8999999999996</c:v>
                </c:pt>
                <c:pt idx="15">
                  <c:v>3323.3</c:v>
                </c:pt>
                <c:pt idx="16">
                  <c:v>4383.1000000000004</c:v>
                </c:pt>
              </c:numCache>
            </c:numRef>
          </c:val>
          <c:smooth val="0"/>
          <c:extLst>
            <c:ext xmlns:c16="http://schemas.microsoft.com/office/drawing/2014/chart" uri="{C3380CC4-5D6E-409C-BE32-E72D297353CC}">
              <c16:uniqueId val="{00000000-F04F-42A1-A0D7-E947F77BC68F}"/>
            </c:ext>
          </c:extLst>
        </c:ser>
        <c:dLbls>
          <c:showLegendKey val="0"/>
          <c:showVal val="0"/>
          <c:showCatName val="0"/>
          <c:showSerName val="0"/>
          <c:showPercent val="0"/>
          <c:showBubbleSize val="0"/>
        </c:dLbls>
        <c:marker val="1"/>
        <c:smooth val="0"/>
        <c:axId val="-2079025904"/>
        <c:axId val="-2079028624"/>
      </c:lineChart>
      <c:lineChart>
        <c:grouping val="standard"/>
        <c:varyColors val="0"/>
        <c:ser>
          <c:idx val="1"/>
          <c:order val="1"/>
          <c:tx>
            <c:strRef>
              <c:f>'[Report graphs.xlsx]Sheet7'!$O$1</c:f>
              <c:strCache>
                <c:ptCount val="1"/>
                <c:pt idx="0">
                  <c:v>other_rate</c:v>
                </c:pt>
              </c:strCache>
            </c:strRef>
          </c:tx>
          <c:spPr>
            <a:ln w="28575" cap="rnd">
              <a:noFill/>
              <a:prstDash val="sysDot"/>
              <a:round/>
            </a:ln>
            <a:effectLst/>
          </c:spPr>
          <c:marker>
            <c:symbol val="none"/>
          </c:marker>
          <c:trendline>
            <c:spPr>
              <a:ln w="38100" cap="rnd">
                <a:solidFill>
                  <a:sysClr val="windowText" lastClr="000000">
                    <a:lumMod val="50000"/>
                    <a:lumOff val="50000"/>
                  </a:sysClr>
                </a:solidFill>
                <a:prstDash val="sysDot"/>
              </a:ln>
              <a:effectLst/>
            </c:spPr>
            <c:trendlineType val="linear"/>
            <c:dispRSqr val="0"/>
            <c:dispEq val="0"/>
          </c:trendline>
          <c:cat>
            <c:numRef>
              <c:f>'[Report graphs.xlsx]Sheet7'!$M$2:$M$18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'[Report graphs.xlsx]Sheet7'!$O$206:$O$222</c:f>
              <c:numCache>
                <c:formatCode>General</c:formatCode>
                <c:ptCount val="17"/>
                <c:pt idx="0">
                  <c:v>7.8</c:v>
                </c:pt>
                <c:pt idx="1">
                  <c:v>7.4</c:v>
                </c:pt>
                <c:pt idx="2">
                  <c:v>5.5</c:v>
                </c:pt>
                <c:pt idx="3">
                  <c:v>7</c:v>
                </c:pt>
                <c:pt idx="4">
                  <c:v>7.6</c:v>
                </c:pt>
                <c:pt idx="5">
                  <c:v>6.5</c:v>
                </c:pt>
                <c:pt idx="6">
                  <c:v>6.6</c:v>
                </c:pt>
                <c:pt idx="7">
                  <c:v>7.3</c:v>
                </c:pt>
                <c:pt idx="8">
                  <c:v>5.2</c:v>
                </c:pt>
                <c:pt idx="9">
                  <c:v>5.8</c:v>
                </c:pt>
                <c:pt idx="10">
                  <c:v>6.1</c:v>
                </c:pt>
                <c:pt idx="11">
                  <c:v>5</c:v>
                </c:pt>
                <c:pt idx="12">
                  <c:v>7</c:v>
                </c:pt>
                <c:pt idx="13">
                  <c:v>5.9</c:v>
                </c:pt>
                <c:pt idx="14">
                  <c:v>7.6</c:v>
                </c:pt>
                <c:pt idx="15">
                  <c:v>6</c:v>
                </c:pt>
                <c:pt idx="16">
                  <c:v>5.5</c:v>
                </c:pt>
              </c:numCache>
            </c:numRef>
          </c:val>
          <c:smooth val="0"/>
          <c:extLst>
            <c:ext xmlns:c16="http://schemas.microsoft.com/office/drawing/2014/chart" uri="{C3380CC4-5D6E-409C-BE32-E72D297353CC}">
              <c16:uniqueId val="{00000001-F04F-42A1-A0D7-E947F77BC68F}"/>
            </c:ext>
          </c:extLst>
        </c:ser>
        <c:dLbls>
          <c:showLegendKey val="0"/>
          <c:showVal val="0"/>
          <c:showCatName val="0"/>
          <c:showSerName val="0"/>
          <c:showPercent val="0"/>
          <c:showBubbleSize val="0"/>
        </c:dLbls>
        <c:marker val="1"/>
        <c:smooth val="0"/>
        <c:axId val="-2079030256"/>
        <c:axId val="-2079024272"/>
      </c:lineChart>
      <c:catAx>
        <c:axId val="-2079025904"/>
        <c:scaling>
          <c:orientation val="minMax"/>
        </c:scaling>
        <c:delete val="0"/>
        <c:axPos val="b"/>
        <c:numFmt formatCode="General" sourceLinked="1"/>
        <c:majorTickMark val="none"/>
        <c:minorTickMark val="none"/>
        <c:tickLblPos val="nextTo"/>
        <c:spPr>
          <a:noFill/>
          <a:ln w="9525" cap="flat" cmpd="sng" algn="ctr">
            <a:solidFill>
              <a:sysClr val="window" lastClr="FFFFFF">
                <a:lumMod val="95000"/>
              </a:sys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8624"/>
        <c:crosses val="autoZero"/>
        <c:auto val="1"/>
        <c:lblAlgn val="ctr"/>
        <c:lblOffset val="100"/>
        <c:tickLblSkip val="5"/>
        <c:noMultiLvlLbl val="0"/>
      </c:catAx>
      <c:valAx>
        <c:axId val="-2079028624"/>
        <c:scaling>
          <c:orientation val="minMax"/>
          <c:max val="4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5904"/>
        <c:crosses val="autoZero"/>
        <c:crossBetween val="between"/>
        <c:majorUnit val="1000"/>
      </c:valAx>
      <c:valAx>
        <c:axId val="-2079024272"/>
        <c:scaling>
          <c:orientation val="minMax"/>
          <c:max val="1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30256"/>
        <c:crosses val="max"/>
        <c:crossBetween val="between"/>
        <c:majorUnit val="3"/>
      </c:valAx>
      <c:catAx>
        <c:axId val="-2079030256"/>
        <c:scaling>
          <c:orientation val="minMax"/>
        </c:scaling>
        <c:delete val="1"/>
        <c:axPos val="b"/>
        <c:numFmt formatCode="General" sourceLinked="1"/>
        <c:majorTickMark val="out"/>
        <c:minorTickMark val="none"/>
        <c:tickLblPos val="nextTo"/>
        <c:crossAx val="-20790242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738766628530408"/>
          <c:w val="1"/>
          <c:h val="0.79261233371469597"/>
        </c:manualLayout>
      </c:layout>
      <c:barChart>
        <c:barDir val="col"/>
        <c:grouping val="stacked"/>
        <c:varyColors val="0"/>
        <c:ser>
          <c:idx val="0"/>
          <c:order val="0"/>
          <c:tx>
            <c:strRef>
              <c:f>'[State stats_june_2016_corrected.xlsx]Report-100 people'!$E$37</c:f>
              <c:strCache>
                <c:ptCount val="1"/>
                <c:pt idx="0">
                  <c:v>male 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B951-46E1-9DE0-6911F3F05FCF}"/>
              </c:ext>
            </c:extLst>
          </c:dPt>
          <c:dPt>
            <c:idx val="1"/>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3-B951-46E1-9DE0-6911F3F05FCF}"/>
              </c:ext>
            </c:extLst>
          </c:dPt>
          <c:dPt>
            <c:idx val="2"/>
            <c:invertIfNegative val="0"/>
            <c:bubble3D val="0"/>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5-B951-46E1-9DE0-6911F3F05FCF}"/>
              </c:ext>
            </c:extLst>
          </c:dPt>
          <c:dPt>
            <c:idx val="3"/>
            <c:invertIfNegative val="0"/>
            <c:bubble3D val="0"/>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7-B951-46E1-9DE0-6911F3F05FCF}"/>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people'!$F$37:$I$37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B951-46E1-9DE0-6911F3F05FCF}"/>
            </c:ext>
          </c:extLst>
        </c:ser>
        <c:ser>
          <c:idx val="1"/>
          <c:order val="1"/>
          <c:tx>
            <c:strRef>
              <c:f>'[State stats_june_2016_corrected.xlsx]Report-100 people'!$E$38</c:f>
              <c:strCache>
                <c:ptCount val="1"/>
                <c:pt idx="0">
                  <c:v>male non-MSM</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A-B951-46E1-9DE0-6911F3F05FCF}"/>
              </c:ext>
            </c:extLst>
          </c:dPt>
          <c:dPt>
            <c:idx val="1"/>
            <c:invertIfNegative val="0"/>
            <c:bubble3D val="0"/>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C-B951-46E1-9DE0-6911F3F05FCF}"/>
              </c:ext>
            </c:extLst>
          </c:dPt>
          <c:dPt>
            <c:idx val="2"/>
            <c:invertIfNegative val="0"/>
            <c:bubble3D val="0"/>
            <c:spPr>
              <a:blipFill>
                <a:blip xmlns:r="http://schemas.openxmlformats.org/officeDocument/2006/relationships" r:embed="rId10"/>
                <a:stretch>
                  <a:fillRect/>
                </a:stretch>
              </a:blipFill>
              <a:ln>
                <a:noFill/>
              </a:ln>
              <a:effectLst/>
            </c:spPr>
            <c:extLst>
              <c:ext xmlns:c16="http://schemas.microsoft.com/office/drawing/2014/chart" uri="{C3380CC4-5D6E-409C-BE32-E72D297353CC}">
                <c16:uniqueId val="{0000000E-B951-46E1-9DE0-6911F3F05FCF}"/>
              </c:ext>
            </c:extLst>
          </c:dPt>
          <c:dPt>
            <c:idx val="3"/>
            <c:invertIfNegative val="0"/>
            <c:bubble3D val="0"/>
            <c:spPr>
              <a:blipFill>
                <a:blip xmlns:r="http://schemas.openxmlformats.org/officeDocument/2006/relationships" r:embed="rId11"/>
                <a:stretch>
                  <a:fillRect/>
                </a:stretch>
              </a:blipFill>
              <a:ln>
                <a:noFill/>
              </a:ln>
              <a:effectLst/>
            </c:spPr>
            <c:extLst>
              <c:ext xmlns:c16="http://schemas.microsoft.com/office/drawing/2014/chart" uri="{C3380CC4-5D6E-409C-BE32-E72D297353CC}">
                <c16:uniqueId val="{00000010-B951-46E1-9DE0-6911F3F05FCF}"/>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people'!$F$38:$I$38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1-B951-46E1-9DE0-6911F3F05FCF}"/>
            </c:ext>
          </c:extLst>
        </c:ser>
        <c:ser>
          <c:idx val="2"/>
          <c:order val="2"/>
          <c:tx>
            <c:strRef>
              <c:f>'[State stats_june_2016_corrected.xlsx]Report-100 people'!$E$39</c:f>
              <c:strCache>
                <c:ptCount val="1"/>
                <c:pt idx="0">
                  <c:v>female</c:v>
                </c:pt>
              </c:strCache>
            </c:strRef>
          </c:tx>
          <c:spPr>
            <a:blipFill>
              <a:blip xmlns:r="http://schemas.openxmlformats.org/officeDocument/2006/relationships" r:embed="rId3"/>
              <a:stretch>
                <a:fillRect/>
              </a:stretch>
            </a:blipFill>
            <a:ln>
              <a:noFill/>
            </a:ln>
            <a:effectLst/>
          </c:spPr>
          <c:invertIfNegative val="0"/>
          <c:dPt>
            <c:idx val="1"/>
            <c:invertIfNegative val="0"/>
            <c:bubble3D val="0"/>
            <c:spPr>
              <a:blipFill>
                <a:blip xmlns:r="http://schemas.openxmlformats.org/officeDocument/2006/relationships" r:embed="rId12"/>
                <a:stretch>
                  <a:fillRect/>
                </a:stretch>
              </a:blipFill>
              <a:ln>
                <a:noFill/>
              </a:ln>
              <a:effectLst/>
            </c:spPr>
            <c:extLst>
              <c:ext xmlns:c16="http://schemas.microsoft.com/office/drawing/2014/chart" uri="{C3380CC4-5D6E-409C-BE32-E72D297353CC}">
                <c16:uniqueId val="{00000013-B951-46E1-9DE0-6911F3F05FCF}"/>
              </c:ext>
            </c:extLst>
          </c:dPt>
          <c:dPt>
            <c:idx val="2"/>
            <c:invertIfNegative val="0"/>
            <c:bubble3D val="0"/>
            <c:spPr>
              <a:blipFill>
                <a:blip xmlns:r="http://schemas.openxmlformats.org/officeDocument/2006/relationships" r:embed="rId13"/>
                <a:stretch>
                  <a:fillRect/>
                </a:stretch>
              </a:blipFill>
              <a:ln>
                <a:noFill/>
              </a:ln>
              <a:effectLst/>
            </c:spPr>
            <c:extLst>
              <c:ext xmlns:c16="http://schemas.microsoft.com/office/drawing/2014/chart" uri="{C3380CC4-5D6E-409C-BE32-E72D297353CC}">
                <c16:uniqueId val="{00000015-B951-46E1-9DE0-6911F3F05FCF}"/>
              </c:ext>
            </c:extLst>
          </c:dPt>
          <c:dPt>
            <c:idx val="3"/>
            <c:invertIfNegative val="0"/>
            <c:bubble3D val="0"/>
            <c:spPr>
              <a:blipFill>
                <a:blip xmlns:r="http://schemas.openxmlformats.org/officeDocument/2006/relationships" r:embed="rId14"/>
                <a:stretch>
                  <a:fillRect/>
                </a:stretch>
              </a:blipFill>
              <a:ln>
                <a:noFill/>
              </a:ln>
              <a:effectLst/>
            </c:spPr>
            <c:extLst>
              <c:ext xmlns:c16="http://schemas.microsoft.com/office/drawing/2014/chart" uri="{C3380CC4-5D6E-409C-BE32-E72D297353CC}">
                <c16:uniqueId val="{00000017-B951-46E1-9DE0-6911F3F05FCF}"/>
              </c:ext>
            </c:extLst>
          </c:dPt>
          <c:cat>
            <c:strRef>
              <c:f>'[State stats_june_2016_corrected.xlsx]Report-100 people'!$F$36:$I$36</c:f>
              <c:strCache>
                <c:ptCount val="4"/>
                <c:pt idx="0">
                  <c:v>White</c:v>
                </c:pt>
                <c:pt idx="1">
                  <c:v>Black</c:v>
                </c:pt>
                <c:pt idx="2">
                  <c:v>Latino(a)</c:v>
                </c:pt>
                <c:pt idx="3">
                  <c:v>Other</c:v>
                </c:pt>
              </c:strCache>
            </c:strRef>
          </c:cat>
          <c:val>
            <c:numRef>
              <c:f>'[State stats_june_2016_corrected.xlsx]Report-100 people'!$F$39:$I$39</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18-B951-46E1-9DE0-6911F3F05FCF}"/>
            </c:ext>
          </c:extLst>
        </c:ser>
        <c:dLbls>
          <c:showLegendKey val="0"/>
          <c:showVal val="0"/>
          <c:showCatName val="0"/>
          <c:showSerName val="0"/>
          <c:showPercent val="0"/>
          <c:showBubbleSize val="0"/>
        </c:dLbls>
        <c:gapWidth val="500"/>
        <c:overlap val="100"/>
        <c:axId val="-2079038416"/>
        <c:axId val="-2079029712"/>
      </c:barChart>
      <c:catAx>
        <c:axId val="-2079038416"/>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079029712"/>
        <c:crosses val="autoZero"/>
        <c:auto val="1"/>
        <c:lblAlgn val="ctr"/>
        <c:lblOffset val="100"/>
        <c:noMultiLvlLbl val="0"/>
      </c:catAx>
      <c:valAx>
        <c:axId val="-2079029712"/>
        <c:scaling>
          <c:orientation val="minMax"/>
          <c:max val="3"/>
        </c:scaling>
        <c:delete val="1"/>
        <c:axPos val="l"/>
        <c:numFmt formatCode="General" sourceLinked="1"/>
        <c:majorTickMark val="none"/>
        <c:minorTickMark val="none"/>
        <c:tickLblPos val="nextTo"/>
        <c:crossAx val="-207903841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5">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stacked"/>
        <c:varyColors val="0"/>
        <c:ser>
          <c:idx val="0"/>
          <c:order val="0"/>
          <c:tx>
            <c:strRef>
              <c:f>'[HIV in the DMA, an overview - July 2018.xlsx]Data prevalence'!$B$20</c:f>
              <c:strCache>
                <c:ptCount val="1"/>
                <c:pt idx="0">
                  <c:v>white msm</c:v>
                </c:pt>
              </c:strCache>
            </c:strRef>
          </c:tx>
          <c:spPr>
            <a:blipFill>
              <a:blip xmlns:r="http://schemas.openxmlformats.org/officeDocument/2006/relationships" r:embed="rId4"/>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prevalence'!$B$21:$B$25</c:f>
              <c:numCache>
                <c:formatCode>General</c:formatCode>
                <c:ptCount val="5"/>
                <c:pt idx="0" formatCode="0">
                  <c:v>6</c:v>
                </c:pt>
                <c:pt idx="1">
                  <c:v>6</c:v>
                </c:pt>
                <c:pt idx="2">
                  <c:v>6</c:v>
                </c:pt>
              </c:numCache>
            </c:numRef>
          </c:val>
          <c:extLst>
            <c:ext xmlns:c16="http://schemas.microsoft.com/office/drawing/2014/chart" uri="{C3380CC4-5D6E-409C-BE32-E72D297353CC}">
              <c16:uniqueId val="{00000000-9159-4FB9-8F80-CED6B38A4977}"/>
            </c:ext>
          </c:extLst>
        </c:ser>
        <c:ser>
          <c:idx val="1"/>
          <c:order val="1"/>
          <c:tx>
            <c:strRef>
              <c:f>'[HIV in the DMA, an overview - July 2018.xlsx]Data prevalence'!$C$20</c:f>
              <c:strCache>
                <c:ptCount val="1"/>
                <c:pt idx="0">
                  <c:v>black msm</c:v>
                </c:pt>
              </c:strCache>
            </c:strRef>
          </c:tx>
          <c:spPr>
            <a:blipFill>
              <a:blip xmlns:r="http://schemas.openxmlformats.org/officeDocument/2006/relationships" r:embed="rId5"/>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prevalence'!$C$21:$C$25</c:f>
              <c:numCache>
                <c:formatCode>0</c:formatCode>
                <c:ptCount val="5"/>
                <c:pt idx="0">
                  <c:v>12</c:v>
                </c:pt>
                <c:pt idx="1">
                  <c:v>12</c:v>
                </c:pt>
                <c:pt idx="2">
                  <c:v>10</c:v>
                </c:pt>
              </c:numCache>
            </c:numRef>
          </c:val>
          <c:extLst>
            <c:ext xmlns:c16="http://schemas.microsoft.com/office/drawing/2014/chart" uri="{C3380CC4-5D6E-409C-BE32-E72D297353CC}">
              <c16:uniqueId val="{00000001-9159-4FB9-8F80-CED6B38A4977}"/>
            </c:ext>
          </c:extLst>
        </c:ser>
        <c:ser>
          <c:idx val="3"/>
          <c:order val="2"/>
          <c:tx>
            <c:strRef>
              <c:f>'[HIV in the DMA, an overview - July 2018.xlsx]Data prevalence'!$E$20</c:f>
              <c:strCache>
                <c:ptCount val="1"/>
                <c:pt idx="0">
                  <c:v>othermsm</c:v>
                </c:pt>
              </c:strCache>
            </c:strRef>
          </c:tx>
          <c:spPr>
            <a:blipFill>
              <a:blip xmlns:r="http://schemas.openxmlformats.org/officeDocument/2006/relationships" r:embed="rId6"/>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prevalence'!$E$21:$E$25</c:f>
              <c:numCache>
                <c:formatCode>General</c:formatCode>
                <c:ptCount val="5"/>
                <c:pt idx="0">
                  <c:v>1</c:v>
                </c:pt>
                <c:pt idx="1">
                  <c:v>1</c:v>
                </c:pt>
              </c:numCache>
            </c:numRef>
          </c:val>
          <c:extLst>
            <c:ext xmlns:c16="http://schemas.microsoft.com/office/drawing/2014/chart" uri="{C3380CC4-5D6E-409C-BE32-E72D297353CC}">
              <c16:uniqueId val="{00000002-9159-4FB9-8F80-CED6B38A4977}"/>
            </c:ext>
          </c:extLst>
        </c:ser>
        <c:ser>
          <c:idx val="2"/>
          <c:order val="3"/>
          <c:tx>
            <c:strRef>
              <c:f>'[HIV in the DMA, an overview - July 2018.xlsx]Data prevalence'!$D$20</c:f>
              <c:strCache>
                <c:ptCount val="1"/>
                <c:pt idx="0">
                  <c:v>Latino msm</c:v>
                </c:pt>
              </c:strCache>
            </c:strRef>
          </c:tx>
          <c:spPr>
            <a:blipFill>
              <a:blip xmlns:r="http://schemas.openxmlformats.org/officeDocument/2006/relationships" r:embed="rId7"/>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prevalence'!$D$21:$D$25</c:f>
              <c:numCache>
                <c:formatCode>0</c:formatCode>
                <c:ptCount val="5"/>
                <c:pt idx="0" formatCode="General">
                  <c:v>1</c:v>
                </c:pt>
                <c:pt idx="1">
                  <c:v>1</c:v>
                </c:pt>
              </c:numCache>
            </c:numRef>
          </c:val>
          <c:extLst>
            <c:ext xmlns:c16="http://schemas.microsoft.com/office/drawing/2014/chart" uri="{C3380CC4-5D6E-409C-BE32-E72D297353CC}">
              <c16:uniqueId val="{00000003-9159-4FB9-8F80-CED6B38A4977}"/>
            </c:ext>
          </c:extLst>
        </c:ser>
        <c:ser>
          <c:idx val="4"/>
          <c:order val="4"/>
          <c:tx>
            <c:strRef>
              <c:f>'[HIV in the DMA, an overview - July 2018.xlsx]Data prevalence'!$F$20</c:f>
              <c:strCache>
                <c:ptCount val="1"/>
                <c:pt idx="0">
                  <c:v>white m</c:v>
                </c:pt>
              </c:strCache>
            </c:strRef>
          </c:tx>
          <c:spPr>
            <a:blipFill>
              <a:blip xmlns:r="http://schemas.openxmlformats.org/officeDocument/2006/relationships" r:embed="rId8"/>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prevalence'!$F$21:$F$25</c:f>
              <c:numCache>
                <c:formatCode>General</c:formatCode>
                <c:ptCount val="5"/>
                <c:pt idx="3" formatCode="0">
                  <c:v>4</c:v>
                </c:pt>
              </c:numCache>
            </c:numRef>
          </c:val>
          <c:extLst>
            <c:ext xmlns:c16="http://schemas.microsoft.com/office/drawing/2014/chart" uri="{C3380CC4-5D6E-409C-BE32-E72D297353CC}">
              <c16:uniqueId val="{00000004-9159-4FB9-8F80-CED6B38A4977}"/>
            </c:ext>
          </c:extLst>
        </c:ser>
        <c:ser>
          <c:idx val="5"/>
          <c:order val="5"/>
          <c:tx>
            <c:strRef>
              <c:f>'[HIV in the DMA, an overview - July 2018.xlsx]Data prevalence'!$G$20</c:f>
              <c:strCache>
                <c:ptCount val="1"/>
                <c:pt idx="0">
                  <c:v>black m</c:v>
                </c:pt>
              </c:strCache>
            </c:strRef>
          </c:tx>
          <c:spPr>
            <a:blipFill>
              <a:blip xmlns:r="http://schemas.openxmlformats.org/officeDocument/2006/relationships" r:embed="rId9"/>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prevalence'!$G$21:$G$25</c:f>
              <c:numCache>
                <c:formatCode>General</c:formatCode>
                <c:ptCount val="5"/>
                <c:pt idx="2" formatCode="0">
                  <c:v>2</c:v>
                </c:pt>
                <c:pt idx="3" formatCode="0">
                  <c:v>14</c:v>
                </c:pt>
              </c:numCache>
            </c:numRef>
          </c:val>
          <c:extLst>
            <c:ext xmlns:c16="http://schemas.microsoft.com/office/drawing/2014/chart" uri="{C3380CC4-5D6E-409C-BE32-E72D297353CC}">
              <c16:uniqueId val="{00000005-9159-4FB9-8F80-CED6B38A4977}"/>
            </c:ext>
          </c:extLst>
        </c:ser>
        <c:ser>
          <c:idx val="7"/>
          <c:order val="6"/>
          <c:tx>
            <c:strRef>
              <c:f>'[HIV in the DMA, an overview - July 2018.xlsx]Data prevalence'!$I$20</c:f>
              <c:strCache>
                <c:ptCount val="1"/>
                <c:pt idx="0">
                  <c:v>other m</c:v>
                </c:pt>
              </c:strCache>
            </c:strRef>
          </c:tx>
          <c:spPr>
            <a:blipFill>
              <a:blip xmlns:r="http://schemas.openxmlformats.org/officeDocument/2006/relationships" r:embed="rId10"/>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prevalence'!$I$21:$I$25</c:f>
              <c:numCache>
                <c:formatCode>General</c:formatCode>
                <c:ptCount val="5"/>
                <c:pt idx="2" formatCode="0">
                  <c:v>1</c:v>
                </c:pt>
              </c:numCache>
            </c:numRef>
          </c:val>
          <c:extLst>
            <c:ext xmlns:c16="http://schemas.microsoft.com/office/drawing/2014/chart" uri="{C3380CC4-5D6E-409C-BE32-E72D297353CC}">
              <c16:uniqueId val="{00000006-9159-4FB9-8F80-CED6B38A4977}"/>
            </c:ext>
          </c:extLst>
        </c:ser>
        <c:ser>
          <c:idx val="6"/>
          <c:order val="7"/>
          <c:tx>
            <c:strRef>
              <c:f>'[HIV in the DMA, an overview - July 2018.xlsx]Data prevalence'!$H$20</c:f>
              <c:strCache>
                <c:ptCount val="1"/>
                <c:pt idx="0">
                  <c:v>Latino m</c:v>
                </c:pt>
              </c:strCache>
            </c:strRef>
          </c:tx>
          <c:spPr>
            <a:blipFill>
              <a:blip xmlns:r="http://schemas.openxmlformats.org/officeDocument/2006/relationships" r:embed="rId11"/>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prevalence'!$H$21:$H$25</c:f>
              <c:numCache>
                <c:formatCode>General</c:formatCode>
                <c:ptCount val="5"/>
                <c:pt idx="2" formatCode="0">
                  <c:v>1</c:v>
                </c:pt>
              </c:numCache>
            </c:numRef>
          </c:val>
          <c:extLst>
            <c:ext xmlns:c16="http://schemas.microsoft.com/office/drawing/2014/chart" uri="{C3380CC4-5D6E-409C-BE32-E72D297353CC}">
              <c16:uniqueId val="{00000007-9159-4FB9-8F80-CED6B38A4977}"/>
            </c:ext>
          </c:extLst>
        </c:ser>
        <c:ser>
          <c:idx val="12"/>
          <c:order val="8"/>
          <c:tx>
            <c:strRef>
              <c:f>'[HIV in the DMA, an overview - July 2018.xlsx]Data prevalence'!$N$20</c:f>
              <c:strCache>
                <c:ptCount val="1"/>
                <c:pt idx="0">
                  <c:v>black trans</c:v>
                </c:pt>
              </c:strCache>
            </c:strRef>
          </c:tx>
          <c:spPr>
            <a:blipFill>
              <a:blip xmlns:r="http://schemas.openxmlformats.org/officeDocument/2006/relationships" r:embed="rId12"/>
              <a:stretch>
                <a:fillRect/>
              </a:stretch>
            </a:blipFill>
            <a:ln>
              <a:noFill/>
            </a:ln>
            <a:effectLst/>
          </c:spPr>
          <c:invertIfNegative val="0"/>
          <c:val>
            <c:numRef>
              <c:f>'[HIV in the DMA, an overview - July 2018.xlsx]Data prevalence'!$N$21:$N$25</c:f>
              <c:numCache>
                <c:formatCode>General</c:formatCode>
                <c:ptCount val="5"/>
                <c:pt idx="3">
                  <c:v>1</c:v>
                </c:pt>
              </c:numCache>
            </c:numRef>
          </c:val>
          <c:extLst>
            <c:ext xmlns:c16="http://schemas.microsoft.com/office/drawing/2014/chart" uri="{C3380CC4-5D6E-409C-BE32-E72D297353CC}">
              <c16:uniqueId val="{00000008-9159-4FB9-8F80-CED6B38A4977}"/>
            </c:ext>
          </c:extLst>
        </c:ser>
        <c:ser>
          <c:idx val="8"/>
          <c:order val="9"/>
          <c:tx>
            <c:strRef>
              <c:f>'[HIV in the DMA, an overview - July 2018.xlsx]Data prevalence'!$J$20</c:f>
              <c:strCache>
                <c:ptCount val="1"/>
                <c:pt idx="0">
                  <c:v>white f</c:v>
                </c:pt>
              </c:strCache>
            </c:strRef>
          </c:tx>
          <c:spPr>
            <a:blipFill>
              <a:blip xmlns:r="http://schemas.openxmlformats.org/officeDocument/2006/relationships" r:embed="rId13"/>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prevalence'!$J$21:$J$25</c:f>
              <c:numCache>
                <c:formatCode>General</c:formatCode>
                <c:ptCount val="5"/>
                <c:pt idx="4" formatCode="0">
                  <c:v>3</c:v>
                </c:pt>
              </c:numCache>
            </c:numRef>
          </c:val>
          <c:extLst>
            <c:ext xmlns:c16="http://schemas.microsoft.com/office/drawing/2014/chart" uri="{C3380CC4-5D6E-409C-BE32-E72D297353CC}">
              <c16:uniqueId val="{00000009-9159-4FB9-8F80-CED6B38A4977}"/>
            </c:ext>
          </c:extLst>
        </c:ser>
        <c:ser>
          <c:idx val="9"/>
          <c:order val="10"/>
          <c:tx>
            <c:strRef>
              <c:f>'[HIV in the DMA, an overview - July 2018.xlsx]Data prevalence'!$K$20</c:f>
              <c:strCache>
                <c:ptCount val="1"/>
                <c:pt idx="0">
                  <c:v>black f</c:v>
                </c:pt>
              </c:strCache>
            </c:strRef>
          </c:tx>
          <c:spPr>
            <a:blipFill>
              <a:blip xmlns:r="http://schemas.openxmlformats.org/officeDocument/2006/relationships" r:embed="rId14"/>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prevalence'!$K$21:$K$25</c:f>
              <c:numCache>
                <c:formatCode>General</c:formatCode>
                <c:ptCount val="5"/>
                <c:pt idx="4" formatCode="0">
                  <c:v>17</c:v>
                </c:pt>
              </c:numCache>
            </c:numRef>
          </c:val>
          <c:extLst>
            <c:ext xmlns:c16="http://schemas.microsoft.com/office/drawing/2014/chart" uri="{C3380CC4-5D6E-409C-BE32-E72D297353CC}">
              <c16:uniqueId val="{0000000A-9159-4FB9-8F80-CED6B38A4977}"/>
            </c:ext>
          </c:extLst>
        </c:ser>
        <c:ser>
          <c:idx val="10"/>
          <c:order val="11"/>
          <c:tx>
            <c:strRef>
              <c:f>'[HIV in the DMA, an overview - July 2018.xlsx]Data prevalence'!$L$20</c:f>
              <c:strCache>
                <c:ptCount val="1"/>
                <c:pt idx="0">
                  <c:v>Latina</c:v>
                </c:pt>
              </c:strCache>
            </c:strRef>
          </c:tx>
          <c:spPr>
            <a:blipFill>
              <a:blip xmlns:r="http://schemas.openxmlformats.org/officeDocument/2006/relationships" r:embed="rId15"/>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prevalence'!$L$21:$L$25</c:f>
              <c:numCache>
                <c:formatCode>General</c:formatCode>
                <c:ptCount val="5"/>
                <c:pt idx="3" formatCode="0">
                  <c:v>1</c:v>
                </c:pt>
              </c:numCache>
            </c:numRef>
          </c:val>
          <c:extLst>
            <c:ext xmlns:c16="http://schemas.microsoft.com/office/drawing/2014/chart" uri="{C3380CC4-5D6E-409C-BE32-E72D297353CC}">
              <c16:uniqueId val="{0000000B-9159-4FB9-8F80-CED6B38A4977}"/>
            </c:ext>
          </c:extLst>
        </c:ser>
        <c:ser>
          <c:idx val="11"/>
          <c:order val="12"/>
          <c:tx>
            <c:strRef>
              <c:f>'[HIV in the DMA, an overview - July 2018.xlsx]Data prevalence'!$M$20</c:f>
              <c:strCache>
                <c:ptCount val="1"/>
                <c:pt idx="0">
                  <c:v>other f</c:v>
                </c:pt>
              </c:strCache>
            </c:strRef>
          </c:tx>
          <c:spPr>
            <a:blipFill>
              <a:blip xmlns:r="http://schemas.openxmlformats.org/officeDocument/2006/relationships" r:embed="rId16"/>
              <a:stretch>
                <a:fillRect/>
              </a:stretch>
            </a:blipFill>
            <a:ln>
              <a:noFill/>
            </a:ln>
            <a:effectLst/>
          </c:spPr>
          <c:invertIfNegative val="0"/>
          <c:pictureOptions>
            <c:pictureFormat val="stackScale"/>
          </c:pictureOptions>
          <c:cat>
            <c:numRef>
              <c:f>'[HIV in the DMA, an overview - July 2018.xlsx]Data prevalence'!$A$21:$A$25</c:f>
              <c:numCache>
                <c:formatCode>General</c:formatCode>
                <c:ptCount val="5"/>
                <c:pt idx="0">
                  <c:v>1</c:v>
                </c:pt>
                <c:pt idx="1">
                  <c:v>2</c:v>
                </c:pt>
                <c:pt idx="2">
                  <c:v>3</c:v>
                </c:pt>
                <c:pt idx="3">
                  <c:v>4</c:v>
                </c:pt>
                <c:pt idx="4">
                  <c:v>5</c:v>
                </c:pt>
              </c:numCache>
            </c:numRef>
          </c:cat>
          <c:val>
            <c:numRef>
              <c:f>'[HIV in the DMA, an overview - July 2018.xlsx]Data prevalence'!$M$21:$M$25</c:f>
              <c:numCache>
                <c:formatCode>General</c:formatCode>
                <c:ptCount val="5"/>
              </c:numCache>
            </c:numRef>
          </c:val>
          <c:extLst>
            <c:ext xmlns:c16="http://schemas.microsoft.com/office/drawing/2014/chart" uri="{C3380CC4-5D6E-409C-BE32-E72D297353CC}">
              <c16:uniqueId val="{0000000C-9159-4FB9-8F80-CED6B38A4977}"/>
            </c:ext>
          </c:extLst>
        </c:ser>
        <c:dLbls>
          <c:showLegendKey val="0"/>
          <c:showVal val="0"/>
          <c:showCatName val="0"/>
          <c:showSerName val="0"/>
          <c:showPercent val="0"/>
          <c:showBubbleSize val="0"/>
        </c:dLbls>
        <c:gapWidth val="0"/>
        <c:overlap val="100"/>
        <c:axId val="-2079037872"/>
        <c:axId val="-2079033520"/>
      </c:barChart>
      <c:catAx>
        <c:axId val="-2079037872"/>
        <c:scaling>
          <c:orientation val="maxMin"/>
        </c:scaling>
        <c:delete val="1"/>
        <c:axPos val="l"/>
        <c:numFmt formatCode="General" sourceLinked="1"/>
        <c:majorTickMark val="out"/>
        <c:minorTickMark val="none"/>
        <c:tickLblPos val="nextTo"/>
        <c:crossAx val="-2079033520"/>
        <c:crosses val="autoZero"/>
        <c:auto val="1"/>
        <c:lblAlgn val="ctr"/>
        <c:lblOffset val="100"/>
        <c:noMultiLvlLbl val="0"/>
      </c:catAx>
      <c:valAx>
        <c:axId val="-2079033520"/>
        <c:scaling>
          <c:orientation val="minMax"/>
          <c:max val="20"/>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79037872"/>
        <c:crosses val="autoZero"/>
        <c:crossBetween val="between"/>
      </c:valAx>
      <c:spPr>
        <a:noFill/>
        <a:ln>
          <a:solidFill>
            <a:schemeClr val="lt1">
              <a:shade val="50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7">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0.67696</cdr:x>
      <cdr:y>0.49823</cdr:y>
    </cdr:from>
    <cdr:to>
      <cdr:x>0.89232</cdr:x>
      <cdr:y>0.56588</cdr:y>
    </cdr:to>
    <cdr:sp macro="" textlink="">
      <cdr:nvSpPr>
        <cdr:cNvPr id="4" name="TextBox 1"/>
        <cdr:cNvSpPr txBox="1"/>
      </cdr:nvSpPr>
      <cdr:spPr>
        <a:xfrm xmlns:a="http://schemas.openxmlformats.org/drawingml/2006/main">
          <a:off x="6190123" y="2894966"/>
          <a:ext cx="1969252" cy="393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Non-YBMSM</a:t>
          </a:r>
          <a:endParaRPr lang="en-US" sz="2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0.71177</cdr:x>
      <cdr:y>0.0229</cdr:y>
    </cdr:from>
    <cdr:to>
      <cdr:x>0.90796</cdr:x>
      <cdr:y>0.09529</cdr:y>
    </cdr:to>
    <cdr:sp macro="" textlink="">
      <cdr:nvSpPr>
        <cdr:cNvPr id="5" name="TextBox 1"/>
        <cdr:cNvSpPr txBox="1"/>
      </cdr:nvSpPr>
      <cdr:spPr>
        <a:xfrm xmlns:a="http://schemas.openxmlformats.org/drawingml/2006/main">
          <a:off x="6508468" y="133072"/>
          <a:ext cx="1793900" cy="4206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YBMSM</a:t>
          </a:r>
          <a:endParaRPr lang="en-US" sz="2000"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0.15347</cdr:x>
      <cdr:y>0.33882</cdr:y>
    </cdr:from>
    <cdr:to>
      <cdr:x>0.90347</cdr:x>
      <cdr:y>0.66118</cdr:y>
    </cdr:to>
    <cdr:sp macro="" textlink="">
      <cdr:nvSpPr>
        <cdr:cNvPr id="2" name="TextBox 1"/>
        <cdr:cNvSpPr txBox="1"/>
      </cdr:nvSpPr>
      <cdr:spPr>
        <a:xfrm xmlns:a="http://schemas.openxmlformats.org/drawingml/2006/main">
          <a:off x="1403350" y="1962149"/>
          <a:ext cx="6858000" cy="186690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r>
            <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Linked 31 - 90 days after diagnosis</a:t>
          </a: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endParaRPr lang="en-US" sz="2000">
            <a:solidFill>
              <a:srgbClr val="FFFFFF"/>
            </a:solidFill>
            <a:latin typeface="Verdana" panose="020B0604030504040204" pitchFamily="34" charset="0"/>
            <a:ea typeface="Verdana" panose="020B0604030504040204" pitchFamily="34" charset="0"/>
            <a:cs typeface="Verdana" panose="020B0604030504040204" pitchFamily="34" charset="0"/>
          </a:endParaRPr>
        </a:p>
        <a:p xmlns:a="http://schemas.openxmlformats.org/drawingml/2006/main">
          <a:pPr lvl="2"/>
          <a:r>
            <a:rPr lang="en-US" sz="2000">
              <a:solidFill>
                <a:srgbClr val="FFFFFF"/>
              </a:solidFill>
              <a:latin typeface="Verdana" panose="020B0604030504040204" pitchFamily="34" charset="0"/>
              <a:ea typeface="Verdana" panose="020B0604030504040204" pitchFamily="34" charset="0"/>
              <a:cs typeface="Verdana" panose="020B0604030504040204" pitchFamily="34" charset="0"/>
            </a:rPr>
            <a:t>Linked in 9</a:t>
          </a:r>
          <a:r>
            <a:rPr lang="en-US" sz="2000" baseline="0">
              <a:solidFill>
                <a:srgbClr val="FFFFFF"/>
              </a:solidFill>
              <a:latin typeface="Verdana" panose="020B0604030504040204" pitchFamily="34" charset="0"/>
              <a:ea typeface="Verdana" panose="020B0604030504040204" pitchFamily="34" charset="0"/>
              <a:cs typeface="Verdana" panose="020B0604030504040204" pitchFamily="34" charset="0"/>
            </a:rPr>
            <a:t> - 30 days of diagnosis</a:t>
          </a:r>
          <a:endParaRPr lang="en-US" sz="2000">
            <a:solidFill>
              <a:srgbClr val="FFFFFF"/>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53047EB-84D3-4074-A0AC-07A64AE09852}" type="datetimeFigureOut">
              <a:rPr lang="en-US"/>
              <a:pPr>
                <a:defRPr/>
              </a:pPr>
              <a:t>7/10/2019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4CE86C2-F3A0-451F-A483-0BD07FF8DFCF}" type="slidenum">
              <a:rPr lang="en-US"/>
              <a:pPr>
                <a:defRPr/>
              </a:pPr>
              <a:t>‹#›</a:t>
            </a:fld>
            <a:endParaRPr lang="en-US" dirty="0"/>
          </a:p>
        </p:txBody>
      </p:sp>
    </p:spTree>
    <p:extLst>
      <p:ext uri="{BB962C8B-B14F-4D97-AF65-F5344CB8AC3E}">
        <p14:creationId xmlns:p14="http://schemas.microsoft.com/office/powerpoint/2010/main" val="4258474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5839FE5-BBC3-41F1-93EE-A391DA64140B}" type="datetimeFigureOut">
              <a:rPr lang="en-US"/>
              <a:pPr>
                <a:defRPr/>
              </a:pPr>
              <a:t>7/10/2019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AB7D388-A7B5-43E8-8D7F-0A5A46380B68}" type="slidenum">
              <a:rPr lang="en-US"/>
              <a:pPr>
                <a:defRPr/>
              </a:pPr>
              <a:t>‹#›</a:t>
            </a:fld>
            <a:endParaRPr lang="en-US" dirty="0"/>
          </a:p>
        </p:txBody>
      </p:sp>
    </p:spTree>
    <p:extLst>
      <p:ext uri="{BB962C8B-B14F-4D97-AF65-F5344CB8AC3E}">
        <p14:creationId xmlns:p14="http://schemas.microsoft.com/office/powerpoint/2010/main" val="23221367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Review</a:t>
            </a:r>
            <a:r>
              <a:rPr lang="en-US" baseline="0" dirty="0" smtClean="0"/>
              <a:t> documents in folder to ensure everyone has all documents</a:t>
            </a:r>
          </a:p>
          <a:p>
            <a:pPr>
              <a:spcBef>
                <a:spcPct val="0"/>
              </a:spcBef>
            </a:pPr>
            <a:endParaRPr lang="en-US" baseline="0" dirty="0" smtClean="0"/>
          </a:p>
          <a:p>
            <a:pPr>
              <a:spcBef>
                <a:spcPct val="0"/>
              </a:spcBef>
            </a:pPr>
            <a:r>
              <a:rPr lang="en-US" b="1" baseline="0" dirty="0" smtClean="0"/>
              <a:t>Say:</a:t>
            </a:r>
            <a:r>
              <a:rPr lang="en-US" b="0" baseline="0" dirty="0" smtClean="0"/>
              <a:t> Can someone tell me what PSRA is all about, what is accomplished and how?</a:t>
            </a:r>
          </a:p>
          <a:p>
            <a:pPr>
              <a:spcBef>
                <a:spcPct val="0"/>
              </a:spcBef>
            </a:pPr>
            <a:endParaRPr lang="en-US" b="0" baseline="0" dirty="0" smtClean="0"/>
          </a:p>
          <a:p>
            <a:pPr>
              <a:spcBef>
                <a:spcPct val="0"/>
              </a:spcBef>
            </a:pPr>
            <a:r>
              <a:rPr lang="en-US" b="0" baseline="0" dirty="0" smtClean="0"/>
              <a:t>Day 1 will consist of prioritizing the service categories. Day 2 will consist of allocating funds to service categories.</a:t>
            </a:r>
          </a:p>
          <a:p>
            <a:pPr>
              <a:spcBef>
                <a:spcPct val="0"/>
              </a:spcBef>
            </a:pPr>
            <a:endParaRPr lang="en-US" b="0" baseline="0" dirty="0" smtClean="0"/>
          </a:p>
          <a:p>
            <a:pPr>
              <a:spcBef>
                <a:spcPct val="0"/>
              </a:spcBef>
            </a:pPr>
            <a:r>
              <a:rPr lang="en-US" b="0" baseline="0" dirty="0" smtClean="0"/>
              <a:t>During this 2 day process we’re going to focus on answering two questions…</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B188D8-C498-42CB-80FB-8EC279679FD8}" type="slidenum">
              <a:rPr lang="en-US">
                <a:cs typeface="Arial" charset="0"/>
              </a:rPr>
              <a:pPr fontAlgn="base">
                <a:spcBef>
                  <a:spcPct val="0"/>
                </a:spcBef>
                <a:spcAft>
                  <a:spcPct val="0"/>
                </a:spcAft>
              </a:pPr>
              <a:t>1</a:t>
            </a:fld>
            <a:endParaRPr lang="en-US">
              <a:cs typeface="Arial" charset="0"/>
            </a:endParaRPr>
          </a:p>
        </p:txBody>
      </p:sp>
    </p:spTree>
    <p:extLst>
      <p:ext uri="{BB962C8B-B14F-4D97-AF65-F5344CB8AC3E}">
        <p14:creationId xmlns:p14="http://schemas.microsoft.com/office/powerpoint/2010/main" val="198148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smtClean="0"/>
              <a:t>Directives – </a:t>
            </a:r>
            <a:r>
              <a:rPr lang="en-US" smtClean="0"/>
              <a:t>Jotting down notes on your Directives worksheet will help to create the Directives. So please be sure to take notes. I’ll collect this at the end of the day.</a:t>
            </a: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A5642A-4F70-4347-A8C0-D3DE37BE9BF9}" type="slidenum">
              <a:rPr lang="en-US">
                <a:cs typeface="Arial" charset="0"/>
              </a:rPr>
              <a:pPr fontAlgn="base">
                <a:spcBef>
                  <a:spcPct val="0"/>
                </a:spcBef>
                <a:spcAft>
                  <a:spcPct val="0"/>
                </a:spcAft>
              </a:pPr>
              <a:t>10</a:t>
            </a:fld>
            <a:endParaRPr lang="en-US">
              <a:cs typeface="Arial" charset="0"/>
            </a:endParaRPr>
          </a:p>
        </p:txBody>
      </p:sp>
    </p:spTree>
    <p:extLst>
      <p:ext uri="{BB962C8B-B14F-4D97-AF65-F5344CB8AC3E}">
        <p14:creationId xmlns:p14="http://schemas.microsoft.com/office/powerpoint/2010/main" val="19313041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100</a:t>
            </a:fld>
            <a:endParaRPr lang="en-US" dirty="0"/>
          </a:p>
        </p:txBody>
      </p:sp>
    </p:spTree>
    <p:extLst>
      <p:ext uri="{BB962C8B-B14F-4D97-AF65-F5344CB8AC3E}">
        <p14:creationId xmlns:p14="http://schemas.microsoft.com/office/powerpoint/2010/main" val="12205766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101</a:t>
            </a:fld>
            <a:endParaRPr lang="en-US" dirty="0"/>
          </a:p>
        </p:txBody>
      </p:sp>
    </p:spTree>
    <p:extLst>
      <p:ext uri="{BB962C8B-B14F-4D97-AF65-F5344CB8AC3E}">
        <p14:creationId xmlns:p14="http://schemas.microsoft.com/office/powerpoint/2010/main" val="25372206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102</a:t>
            </a:fld>
            <a:endParaRPr lang="en-US" dirty="0"/>
          </a:p>
        </p:txBody>
      </p:sp>
    </p:spTree>
    <p:extLst>
      <p:ext uri="{BB962C8B-B14F-4D97-AF65-F5344CB8AC3E}">
        <p14:creationId xmlns:p14="http://schemas.microsoft.com/office/powerpoint/2010/main" val="4360582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103</a:t>
            </a:fld>
            <a:endParaRPr lang="en-US" dirty="0"/>
          </a:p>
        </p:txBody>
      </p:sp>
    </p:spTree>
    <p:extLst>
      <p:ext uri="{BB962C8B-B14F-4D97-AF65-F5344CB8AC3E}">
        <p14:creationId xmlns:p14="http://schemas.microsoft.com/office/powerpoint/2010/main" val="35247378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104</a:t>
            </a:fld>
            <a:endParaRPr lang="en-US" dirty="0"/>
          </a:p>
        </p:txBody>
      </p:sp>
    </p:spTree>
    <p:extLst>
      <p:ext uri="{BB962C8B-B14F-4D97-AF65-F5344CB8AC3E}">
        <p14:creationId xmlns:p14="http://schemas.microsoft.com/office/powerpoint/2010/main" val="535919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105</a:t>
            </a:fld>
            <a:endParaRPr lang="en-US" dirty="0"/>
          </a:p>
        </p:txBody>
      </p:sp>
    </p:spTree>
    <p:extLst>
      <p:ext uri="{BB962C8B-B14F-4D97-AF65-F5344CB8AC3E}">
        <p14:creationId xmlns:p14="http://schemas.microsoft.com/office/powerpoint/2010/main" val="13353500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106</a:t>
            </a:fld>
            <a:endParaRPr lang="en-US" dirty="0"/>
          </a:p>
        </p:txBody>
      </p:sp>
    </p:spTree>
    <p:extLst>
      <p:ext uri="{BB962C8B-B14F-4D97-AF65-F5344CB8AC3E}">
        <p14:creationId xmlns:p14="http://schemas.microsoft.com/office/powerpoint/2010/main" val="25722078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What information presented will help you decide the most important services that will</a:t>
            </a:r>
          </a:p>
          <a:p>
            <a:pPr>
              <a:spcBef>
                <a:spcPct val="0"/>
              </a:spcBef>
              <a:buFontTx/>
              <a:buChar char="-"/>
            </a:pPr>
            <a:r>
              <a:rPr lang="en-US" smtClean="0"/>
              <a:t>Benefit many PLWHAs</a:t>
            </a:r>
          </a:p>
          <a:p>
            <a:pPr>
              <a:spcBef>
                <a:spcPct val="0"/>
              </a:spcBef>
              <a:buFontTx/>
              <a:buChar char="-"/>
            </a:pPr>
            <a:r>
              <a:rPr lang="en-US" smtClean="0"/>
              <a:t>Have greatest impact on health outcomes</a:t>
            </a:r>
          </a:p>
          <a:p>
            <a:pPr>
              <a:spcBef>
                <a:spcPct val="0"/>
              </a:spcBef>
              <a:buFontTx/>
              <a:buChar char="-"/>
            </a:pPr>
            <a:r>
              <a:rPr lang="en-US" smtClean="0"/>
              <a:t>Address barriers identified in needs assessment</a:t>
            </a:r>
          </a:p>
        </p:txBody>
      </p:sp>
      <p:sp>
        <p:nvSpPr>
          <p:cNvPr id="186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A6E48B-C703-4B0A-ABB5-31EEAD64B181}" type="slidenum">
              <a:rPr lang="en-US">
                <a:cs typeface="Arial" charset="0"/>
              </a:rPr>
              <a:pPr fontAlgn="base">
                <a:spcBef>
                  <a:spcPct val="0"/>
                </a:spcBef>
                <a:spcAft>
                  <a:spcPct val="0"/>
                </a:spcAft>
              </a:pPr>
              <a:t>107</a:t>
            </a:fld>
            <a:endParaRPr lang="en-US">
              <a:cs typeface="Arial" charset="0"/>
            </a:endParaRPr>
          </a:p>
        </p:txBody>
      </p:sp>
    </p:spTree>
    <p:extLst>
      <p:ext uri="{BB962C8B-B14F-4D97-AF65-F5344CB8AC3E}">
        <p14:creationId xmlns:p14="http://schemas.microsoft.com/office/powerpoint/2010/main" val="6862994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45 min. lunch break</a:t>
            </a:r>
          </a:p>
        </p:txBody>
      </p:sp>
      <p:sp>
        <p:nvSpPr>
          <p:cNvPr id="188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2BCD47-5328-4467-BDF0-125B7FBBE003}" type="slidenum">
              <a:rPr lang="en-US">
                <a:cs typeface="Arial" charset="0"/>
              </a:rPr>
              <a:pPr fontAlgn="base">
                <a:spcBef>
                  <a:spcPct val="0"/>
                </a:spcBef>
                <a:spcAft>
                  <a:spcPct val="0"/>
                </a:spcAft>
              </a:pPr>
              <a:t>108</a:t>
            </a:fld>
            <a:endParaRPr lang="en-US">
              <a:cs typeface="Arial" charset="0"/>
            </a:endParaRPr>
          </a:p>
        </p:txBody>
      </p:sp>
    </p:spTree>
    <p:extLst>
      <p:ext uri="{BB962C8B-B14F-4D97-AF65-F5344CB8AC3E}">
        <p14:creationId xmlns:p14="http://schemas.microsoft.com/office/powerpoint/2010/main" val="34217429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Important to take notes on your priority setting worksheet as you’re taking in the information. </a:t>
            </a:r>
          </a:p>
          <a:p>
            <a:pPr>
              <a:spcBef>
                <a:spcPct val="0"/>
              </a:spcBef>
            </a:pPr>
            <a:endParaRPr lang="en-US" smtClean="0"/>
          </a:p>
          <a:p>
            <a:pPr>
              <a:spcBef>
                <a:spcPct val="0"/>
              </a:spcBef>
            </a:pPr>
            <a:endParaRPr lang="en-US" smtClean="0"/>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A87243-15AA-41E7-88C0-614EB38A5669}" type="slidenum">
              <a:rPr lang="en-US">
                <a:cs typeface="Arial" charset="0"/>
              </a:rPr>
              <a:pPr fontAlgn="base">
                <a:spcBef>
                  <a:spcPct val="0"/>
                </a:spcBef>
                <a:spcAft>
                  <a:spcPct val="0"/>
                </a:spcAft>
              </a:pPr>
              <a:t>109</a:t>
            </a:fld>
            <a:endParaRPr lang="en-US">
              <a:cs typeface="Arial" charset="0"/>
            </a:endParaRPr>
          </a:p>
        </p:txBody>
      </p:sp>
    </p:spTree>
    <p:extLst>
      <p:ext uri="{BB962C8B-B14F-4D97-AF65-F5344CB8AC3E}">
        <p14:creationId xmlns:p14="http://schemas.microsoft.com/office/powerpoint/2010/main" val="18634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order for us to get to this point today, there were a few activities that took place…</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D9CC97-CA7F-489E-A245-23B2F88E6B8A}" type="slidenum">
              <a:rPr lang="en-US">
                <a:cs typeface="Arial" charset="0"/>
              </a:rPr>
              <a:pPr fontAlgn="base">
                <a:spcBef>
                  <a:spcPct val="0"/>
                </a:spcBef>
                <a:spcAft>
                  <a:spcPct val="0"/>
                </a:spcAft>
              </a:pPr>
              <a:t>11</a:t>
            </a:fld>
            <a:endParaRPr lang="en-US">
              <a:cs typeface="Arial" charset="0"/>
            </a:endParaRPr>
          </a:p>
        </p:txBody>
      </p:sp>
    </p:spTree>
    <p:extLst>
      <p:ext uri="{BB962C8B-B14F-4D97-AF65-F5344CB8AC3E}">
        <p14:creationId xmlns:p14="http://schemas.microsoft.com/office/powerpoint/2010/main" val="38836295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a:t>
            </a:r>
            <a:r>
              <a:rPr lang="en-US" baseline="0" dirty="0" smtClean="0"/>
              <a:t> 65 in master</a:t>
            </a:r>
            <a:endParaRPr lang="en-US" dirty="0"/>
          </a:p>
        </p:txBody>
      </p:sp>
      <p:sp>
        <p:nvSpPr>
          <p:cNvPr id="4" name="Slide Number Placeholder 3"/>
          <p:cNvSpPr>
            <a:spLocks noGrp="1"/>
          </p:cNvSpPr>
          <p:nvPr>
            <p:ph type="sldNum" sz="quarter" idx="10"/>
          </p:nvPr>
        </p:nvSpPr>
        <p:spPr/>
        <p:txBody>
          <a:bodyPr/>
          <a:lstStyle/>
          <a:p>
            <a:fld id="{25A710AD-3B10-4A8C-898A-93C54D1161CE}" type="slidenum">
              <a:rPr lang="en-US" smtClean="0"/>
              <a:pPr/>
              <a:t>110</a:t>
            </a:fld>
            <a:endParaRPr lang="en-US" dirty="0"/>
          </a:p>
        </p:txBody>
      </p:sp>
    </p:spTree>
    <p:extLst>
      <p:ext uri="{BB962C8B-B14F-4D97-AF65-F5344CB8AC3E}">
        <p14:creationId xmlns:p14="http://schemas.microsoft.com/office/powerpoint/2010/main" val="602912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111</a:t>
            </a:fld>
            <a:endParaRPr lang="en-US" dirty="0"/>
          </a:p>
        </p:txBody>
      </p:sp>
    </p:spTree>
    <p:extLst>
      <p:ext uri="{BB962C8B-B14F-4D97-AF65-F5344CB8AC3E}">
        <p14:creationId xmlns:p14="http://schemas.microsoft.com/office/powerpoint/2010/main" val="9941256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112</a:t>
            </a:fld>
            <a:endParaRPr lang="en-US" dirty="0"/>
          </a:p>
        </p:txBody>
      </p:sp>
    </p:spTree>
    <p:extLst>
      <p:ext uri="{BB962C8B-B14F-4D97-AF65-F5344CB8AC3E}">
        <p14:creationId xmlns:p14="http://schemas.microsoft.com/office/powerpoint/2010/main" val="12822590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What information presented will help you decide the most important services that will</a:t>
            </a:r>
          </a:p>
          <a:p>
            <a:pPr>
              <a:spcBef>
                <a:spcPct val="0"/>
              </a:spcBef>
              <a:buFontTx/>
              <a:buChar char="-"/>
            </a:pPr>
            <a:r>
              <a:rPr lang="en-US" smtClean="0"/>
              <a:t>Benefit many PLWHAs</a:t>
            </a:r>
          </a:p>
          <a:p>
            <a:pPr>
              <a:spcBef>
                <a:spcPct val="0"/>
              </a:spcBef>
              <a:buFontTx/>
              <a:buChar char="-"/>
            </a:pPr>
            <a:r>
              <a:rPr lang="en-US" smtClean="0"/>
              <a:t>Have greatest impact on health outcomes</a:t>
            </a:r>
          </a:p>
        </p:txBody>
      </p:sp>
      <p:sp>
        <p:nvSpPr>
          <p:cNvPr id="198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8CCCA2-688D-4811-B0DA-F0F8285C0F14}" type="slidenum">
              <a:rPr lang="en-US">
                <a:cs typeface="Arial" charset="0"/>
              </a:rPr>
              <a:pPr fontAlgn="base">
                <a:spcBef>
                  <a:spcPct val="0"/>
                </a:spcBef>
                <a:spcAft>
                  <a:spcPct val="0"/>
                </a:spcAft>
              </a:pPr>
              <a:t>113</a:t>
            </a:fld>
            <a:endParaRPr lang="en-US">
              <a:cs typeface="Arial" charset="0"/>
            </a:endParaRPr>
          </a:p>
        </p:txBody>
      </p:sp>
    </p:spTree>
    <p:extLst>
      <p:ext uri="{BB962C8B-B14F-4D97-AF65-F5344CB8AC3E}">
        <p14:creationId xmlns:p14="http://schemas.microsoft.com/office/powerpoint/2010/main" val="9430563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Important to take notes on your priority setting worksheet as you’re taking in the information. </a:t>
            </a:r>
          </a:p>
          <a:p>
            <a:pPr>
              <a:spcBef>
                <a:spcPct val="0"/>
              </a:spcBef>
            </a:pPr>
            <a:endParaRPr lang="en-US" smtClean="0"/>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A8628F-D575-4086-ADE0-A23FC9024AC4}" type="slidenum">
              <a:rPr lang="en-US">
                <a:cs typeface="Arial" charset="0"/>
              </a:rPr>
              <a:pPr fontAlgn="base">
                <a:spcBef>
                  <a:spcPct val="0"/>
                </a:spcBef>
                <a:spcAft>
                  <a:spcPct val="0"/>
                </a:spcAft>
              </a:pPr>
              <a:t>114</a:t>
            </a:fld>
            <a:endParaRPr lang="en-US">
              <a:cs typeface="Arial" charset="0"/>
            </a:endParaRPr>
          </a:p>
        </p:txBody>
      </p:sp>
    </p:spTree>
    <p:extLst>
      <p:ext uri="{BB962C8B-B14F-4D97-AF65-F5344CB8AC3E}">
        <p14:creationId xmlns:p14="http://schemas.microsoft.com/office/powerpoint/2010/main" val="41734528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What information presented will help you decide the most important services that will</a:t>
            </a:r>
          </a:p>
          <a:p>
            <a:pPr>
              <a:spcBef>
                <a:spcPct val="0"/>
              </a:spcBef>
              <a:buFontTx/>
              <a:buChar char="-"/>
            </a:pPr>
            <a:r>
              <a:rPr lang="en-US" smtClean="0"/>
              <a:t>Benefit many PLWHAs</a:t>
            </a:r>
          </a:p>
          <a:p>
            <a:pPr>
              <a:spcBef>
                <a:spcPct val="0"/>
              </a:spcBef>
              <a:buFontTx/>
              <a:buChar char="-"/>
            </a:pPr>
            <a:r>
              <a:rPr lang="en-US" smtClean="0"/>
              <a:t>Have greatest impact on health outcomes</a:t>
            </a:r>
          </a:p>
        </p:txBody>
      </p:sp>
      <p:sp>
        <p:nvSpPr>
          <p:cNvPr id="202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70559A-0896-4E32-B6DC-5A3C44D10F42}" type="slidenum">
              <a:rPr lang="en-US">
                <a:cs typeface="Arial" charset="0"/>
              </a:rPr>
              <a:pPr fontAlgn="base">
                <a:spcBef>
                  <a:spcPct val="0"/>
                </a:spcBef>
                <a:spcAft>
                  <a:spcPct val="0"/>
                </a:spcAft>
              </a:pPr>
              <a:t>115</a:t>
            </a:fld>
            <a:endParaRPr lang="en-US">
              <a:cs typeface="Arial" charset="0"/>
            </a:endParaRPr>
          </a:p>
        </p:txBody>
      </p:sp>
    </p:spTree>
    <p:extLst>
      <p:ext uri="{BB962C8B-B14F-4D97-AF65-F5344CB8AC3E}">
        <p14:creationId xmlns:p14="http://schemas.microsoft.com/office/powerpoint/2010/main" val="23151889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All of the wonderful notes you’ve taken can now be used to prioritize or rank the service categories. This isn’t a mock ranking, this is the real thing! Once you all come to a consensus it will be presented to the Full Council for a vote.</a:t>
            </a:r>
          </a:p>
          <a:p>
            <a:pPr>
              <a:spcBef>
                <a:spcPct val="0"/>
              </a:spcBef>
            </a:pPr>
            <a:endParaRPr lang="en-US" dirty="0" smtClean="0"/>
          </a:p>
          <a:p>
            <a:pPr>
              <a:spcBef>
                <a:spcPct val="0"/>
              </a:spcBef>
            </a:pPr>
            <a:r>
              <a:rPr lang="en-US" i="1" dirty="0" smtClean="0"/>
              <a:t>(Create 3 groups and have each to prioritize the service categories. Groups must be prepared to provide their rationale for their rankings. Remind</a:t>
            </a:r>
            <a:r>
              <a:rPr lang="en-US" i="1" baseline="0" dirty="0" smtClean="0"/>
              <a:t> group to review slide #17-Services Rank Higher…</a:t>
            </a:r>
            <a:r>
              <a:rPr lang="en-US" i="1" dirty="0" smtClean="0"/>
              <a:t>)</a:t>
            </a:r>
          </a:p>
          <a:p>
            <a:pPr>
              <a:spcBef>
                <a:spcPct val="0"/>
              </a:spcBef>
            </a:pPr>
            <a:endParaRPr lang="en-US" i="1" dirty="0" smtClean="0"/>
          </a:p>
          <a:p>
            <a:pPr>
              <a:spcBef>
                <a:spcPct val="0"/>
              </a:spcBef>
              <a:buFontTx/>
              <a:buChar char="-"/>
            </a:pPr>
            <a:r>
              <a:rPr lang="en-US" dirty="0" smtClean="0"/>
              <a:t>28 HRSA approved service categories to possibly rank (remember, all do not have to be ranked)</a:t>
            </a:r>
          </a:p>
          <a:p>
            <a:pPr>
              <a:spcBef>
                <a:spcPct val="0"/>
              </a:spcBef>
              <a:buFontTx/>
              <a:buChar char="-"/>
            </a:pPr>
            <a:r>
              <a:rPr lang="en-US" dirty="0" smtClean="0"/>
              <a:t>FY18, 21 of the service categories were ranked</a:t>
            </a:r>
          </a:p>
        </p:txBody>
      </p:sp>
      <p:sp>
        <p:nvSpPr>
          <p:cNvPr id="206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EEC797-EB72-4EAE-9106-1D3E92E9CFB1}" type="slidenum">
              <a:rPr lang="en-US">
                <a:cs typeface="Arial" charset="0"/>
              </a:rPr>
              <a:pPr fontAlgn="base">
                <a:spcBef>
                  <a:spcPct val="0"/>
                </a:spcBef>
                <a:spcAft>
                  <a:spcPct val="0"/>
                </a:spcAft>
              </a:pPr>
              <a:t>116</a:t>
            </a:fld>
            <a:endParaRPr lang="en-US">
              <a:cs typeface="Arial" charset="0"/>
            </a:endParaRPr>
          </a:p>
        </p:txBody>
      </p:sp>
    </p:spTree>
    <p:extLst>
      <p:ext uri="{BB962C8B-B14F-4D97-AF65-F5344CB8AC3E}">
        <p14:creationId xmlns:p14="http://schemas.microsoft.com/office/powerpoint/2010/main" val="21893201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a:solidFill>
                  <a:prstClr val="black"/>
                </a:solidFill>
              </a:rPr>
              <a:pPr>
                <a:defRPr/>
              </a:pPr>
              <a:t>117</a:t>
            </a:fld>
            <a:endParaRPr lang="en-US" dirty="0">
              <a:solidFill>
                <a:prstClr val="black"/>
              </a:solidFill>
            </a:endParaRPr>
          </a:p>
        </p:txBody>
      </p:sp>
    </p:spTree>
    <p:extLst>
      <p:ext uri="{BB962C8B-B14F-4D97-AF65-F5344CB8AC3E}">
        <p14:creationId xmlns:p14="http://schemas.microsoft.com/office/powerpoint/2010/main" val="19838139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Anyone jot down notes on the Directives Worksheet? </a:t>
            </a:r>
            <a:r>
              <a:rPr lang="en-US" i="1" smtClean="0"/>
              <a:t>(if so, collect them)</a:t>
            </a:r>
            <a:endParaRPr lang="en-US" smtClean="0"/>
          </a:p>
        </p:txBody>
      </p:sp>
      <p:sp>
        <p:nvSpPr>
          <p:cNvPr id="208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5D22AA-7F28-44ED-B36E-78F473C86E29}" type="slidenum">
              <a:rPr lang="en-US">
                <a:cs typeface="Arial" charset="0"/>
              </a:rPr>
              <a:pPr fontAlgn="base">
                <a:spcBef>
                  <a:spcPct val="0"/>
                </a:spcBef>
                <a:spcAft>
                  <a:spcPct val="0"/>
                </a:spcAft>
              </a:pPr>
              <a:t>118</a:t>
            </a:fld>
            <a:endParaRPr lang="en-US">
              <a:cs typeface="Arial" charset="0"/>
            </a:endParaRPr>
          </a:p>
        </p:txBody>
      </p:sp>
    </p:spTree>
    <p:extLst>
      <p:ext uri="{BB962C8B-B14F-4D97-AF65-F5344CB8AC3E}">
        <p14:creationId xmlns:p14="http://schemas.microsoft.com/office/powerpoint/2010/main" val="369481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B188D8-C498-42CB-80FB-8EC279679FD8}" type="slidenum">
              <a:rPr lang="en-US">
                <a:cs typeface="Arial" charset="0"/>
              </a:rPr>
              <a:pPr fontAlgn="base">
                <a:spcBef>
                  <a:spcPct val="0"/>
                </a:spcBef>
                <a:spcAft>
                  <a:spcPct val="0"/>
                </a:spcAft>
              </a:pPr>
              <a:t>119</a:t>
            </a:fld>
            <a:endParaRPr lang="en-US">
              <a:cs typeface="Arial" charset="0"/>
            </a:endParaRPr>
          </a:p>
        </p:txBody>
      </p:sp>
    </p:spTree>
    <p:extLst>
      <p:ext uri="{BB962C8B-B14F-4D97-AF65-F5344CB8AC3E}">
        <p14:creationId xmlns:p14="http://schemas.microsoft.com/office/powerpoint/2010/main" val="239016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323295-8187-490A-8F22-72E38ED94CDE}" type="slidenum">
              <a:rPr lang="en-US">
                <a:cs typeface="Arial" charset="0"/>
              </a:rPr>
              <a:pPr fontAlgn="base">
                <a:spcBef>
                  <a:spcPct val="0"/>
                </a:spcBef>
                <a:spcAft>
                  <a:spcPct val="0"/>
                </a:spcAft>
              </a:pPr>
              <a:t>12</a:t>
            </a:fld>
            <a:endParaRPr lang="en-US">
              <a:cs typeface="Arial" charset="0"/>
            </a:endParaRPr>
          </a:p>
        </p:txBody>
      </p:sp>
    </p:spTree>
    <p:extLst>
      <p:ext uri="{BB962C8B-B14F-4D97-AF65-F5344CB8AC3E}">
        <p14:creationId xmlns:p14="http://schemas.microsoft.com/office/powerpoint/2010/main" val="7460182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68A507-A651-424D-A11E-727CC0C20BA5}" type="slidenum">
              <a:rPr lang="en-US">
                <a:cs typeface="Arial" charset="0"/>
              </a:rPr>
              <a:pPr fontAlgn="base">
                <a:spcBef>
                  <a:spcPct val="0"/>
                </a:spcBef>
                <a:spcAft>
                  <a:spcPct val="0"/>
                </a:spcAft>
              </a:pPr>
              <a:t>120</a:t>
            </a:fld>
            <a:endParaRPr lang="en-US">
              <a:cs typeface="Arial" charset="0"/>
            </a:endParaRPr>
          </a:p>
        </p:txBody>
      </p:sp>
    </p:spTree>
    <p:extLst>
      <p:ext uri="{BB962C8B-B14F-4D97-AF65-F5344CB8AC3E}">
        <p14:creationId xmlns:p14="http://schemas.microsoft.com/office/powerpoint/2010/main" val="11951284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121</a:t>
            </a:fld>
            <a:endParaRPr lang="en-US" dirty="0"/>
          </a:p>
        </p:txBody>
      </p:sp>
    </p:spTree>
    <p:extLst>
      <p:ext uri="{BB962C8B-B14F-4D97-AF65-F5344CB8AC3E}">
        <p14:creationId xmlns:p14="http://schemas.microsoft.com/office/powerpoint/2010/main" val="34183778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F78B0A3-ECAD-435F-8F70-D5F6A4CF0E30}" type="slidenum">
              <a:rPr lang="en-PH" smtClean="0">
                <a:solidFill>
                  <a:prstClr val="black"/>
                </a:solidFill>
              </a:rPr>
              <a:pPr/>
              <a:t>122</a:t>
            </a:fld>
            <a:endParaRPr lang="en-PH" dirty="0">
              <a:solidFill>
                <a:prstClr val="black"/>
              </a:solidFill>
            </a:endParaRPr>
          </a:p>
        </p:txBody>
      </p:sp>
    </p:spTree>
    <p:extLst>
      <p:ext uri="{BB962C8B-B14F-4D97-AF65-F5344CB8AC3E}">
        <p14:creationId xmlns:p14="http://schemas.microsoft.com/office/powerpoint/2010/main" val="38774222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F78B0A3-ECAD-435F-8F70-D5F6A4CF0E30}" type="slidenum">
              <a:rPr lang="en-PH" smtClean="0">
                <a:solidFill>
                  <a:prstClr val="black"/>
                </a:solidFill>
              </a:rPr>
              <a:pPr/>
              <a:t>123</a:t>
            </a:fld>
            <a:endParaRPr lang="en-PH" dirty="0">
              <a:solidFill>
                <a:prstClr val="black"/>
              </a:solidFill>
            </a:endParaRPr>
          </a:p>
        </p:txBody>
      </p:sp>
    </p:spTree>
    <p:extLst>
      <p:ext uri="{BB962C8B-B14F-4D97-AF65-F5344CB8AC3E}">
        <p14:creationId xmlns:p14="http://schemas.microsoft.com/office/powerpoint/2010/main" val="41380056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Yesterday</a:t>
            </a:r>
            <a:r>
              <a:rPr lang="en-US" baseline="0" dirty="0" smtClean="0"/>
              <a:t> we learned that s</a:t>
            </a:r>
            <a:r>
              <a:rPr lang="en-US" dirty="0" smtClean="0"/>
              <a:t>ome of the most used/needed services</a:t>
            </a:r>
            <a:r>
              <a:rPr lang="en-US" baseline="0" dirty="0" smtClean="0"/>
              <a:t> are:</a:t>
            </a:r>
          </a:p>
          <a:p>
            <a:endParaRPr lang="en-US" baseline="0" dirty="0" smtClean="0"/>
          </a:p>
          <a:p>
            <a:r>
              <a:rPr lang="en-US" baseline="0" dirty="0" smtClean="0"/>
              <a:t>1.</a:t>
            </a:r>
          </a:p>
          <a:p>
            <a:endParaRPr lang="en-US" baseline="0" dirty="0" smtClean="0"/>
          </a:p>
          <a:p>
            <a:r>
              <a:rPr lang="en-US" baseline="0" dirty="0" smtClean="0"/>
              <a:t>2.</a:t>
            </a:r>
          </a:p>
          <a:p>
            <a:endParaRPr lang="en-US" baseline="0" dirty="0" smtClean="0"/>
          </a:p>
          <a:p>
            <a:r>
              <a:rPr lang="en-US" baseline="0" dirty="0" smtClean="0"/>
              <a:t>3.</a:t>
            </a:r>
          </a:p>
          <a:p>
            <a:endParaRPr lang="en-US" baseline="0" dirty="0" smtClean="0"/>
          </a:p>
          <a:p>
            <a:r>
              <a:rPr lang="en-US" baseline="0" dirty="0" smtClean="0"/>
              <a:t>4.</a:t>
            </a:r>
          </a:p>
          <a:p>
            <a:endParaRPr lang="en-US" baseline="0" dirty="0" smtClean="0"/>
          </a:p>
          <a:p>
            <a:r>
              <a:rPr lang="en-US" baseline="0" dirty="0" smtClean="0"/>
              <a:t>5.</a:t>
            </a:r>
          </a:p>
        </p:txBody>
      </p:sp>
      <p:sp>
        <p:nvSpPr>
          <p:cNvPr id="4" name="Slide Number Placeholder 3"/>
          <p:cNvSpPr>
            <a:spLocks noGrp="1"/>
          </p:cNvSpPr>
          <p:nvPr>
            <p:ph type="sldNum" sz="quarter" idx="10"/>
          </p:nvPr>
        </p:nvSpPr>
        <p:spPr/>
        <p:txBody>
          <a:bodyPr/>
          <a:lstStyle/>
          <a:p>
            <a:fld id="{DF78B0A3-ECAD-435F-8F70-D5F6A4CF0E30}" type="slidenum">
              <a:rPr lang="en-PH" smtClean="0">
                <a:solidFill>
                  <a:prstClr val="black"/>
                </a:solidFill>
              </a:rPr>
              <a:pPr/>
              <a:t>124</a:t>
            </a:fld>
            <a:endParaRPr lang="en-PH" dirty="0">
              <a:solidFill>
                <a:prstClr val="black"/>
              </a:solidFill>
            </a:endParaRPr>
          </a:p>
        </p:txBody>
      </p:sp>
    </p:spTree>
    <p:extLst>
      <p:ext uri="{BB962C8B-B14F-4D97-AF65-F5344CB8AC3E}">
        <p14:creationId xmlns:p14="http://schemas.microsoft.com/office/powerpoint/2010/main" val="25212302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D26BA3-B674-4D8F-83FC-9D253C1F4A93}" type="slidenum">
              <a:rPr lang="en-US">
                <a:cs typeface="Arial" charset="0"/>
              </a:rPr>
              <a:pPr fontAlgn="base">
                <a:spcBef>
                  <a:spcPct val="0"/>
                </a:spcBef>
                <a:spcAft>
                  <a:spcPct val="0"/>
                </a:spcAft>
              </a:pPr>
              <a:t>125</a:t>
            </a:fld>
            <a:endParaRPr lang="en-US">
              <a:cs typeface="Arial" charset="0"/>
            </a:endParaRPr>
          </a:p>
        </p:txBody>
      </p:sp>
    </p:spTree>
    <p:extLst>
      <p:ext uri="{BB962C8B-B14F-4D97-AF65-F5344CB8AC3E}">
        <p14:creationId xmlns:p14="http://schemas.microsoft.com/office/powerpoint/2010/main" val="34135435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126</a:t>
            </a:fld>
            <a:endParaRPr lang="en-US" dirty="0"/>
          </a:p>
        </p:txBody>
      </p:sp>
    </p:spTree>
    <p:extLst>
      <p:ext uri="{BB962C8B-B14F-4D97-AF65-F5344CB8AC3E}">
        <p14:creationId xmlns:p14="http://schemas.microsoft.com/office/powerpoint/2010/main" val="14333787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127</a:t>
            </a:fld>
            <a:endParaRPr lang="en-US" dirty="0"/>
          </a:p>
        </p:txBody>
      </p:sp>
    </p:spTree>
    <p:extLst>
      <p:ext uri="{BB962C8B-B14F-4D97-AF65-F5344CB8AC3E}">
        <p14:creationId xmlns:p14="http://schemas.microsoft.com/office/powerpoint/2010/main" val="28456971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128</a:t>
            </a:fld>
            <a:endParaRPr lang="en-US" dirty="0"/>
          </a:p>
        </p:txBody>
      </p:sp>
    </p:spTree>
    <p:extLst>
      <p:ext uri="{BB962C8B-B14F-4D97-AF65-F5344CB8AC3E}">
        <p14:creationId xmlns:p14="http://schemas.microsoft.com/office/powerpoint/2010/main" val="20394349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129</a:t>
            </a:fld>
            <a:endParaRPr lang="en-US" dirty="0"/>
          </a:p>
        </p:txBody>
      </p:sp>
    </p:spTree>
    <p:extLst>
      <p:ext uri="{BB962C8B-B14F-4D97-AF65-F5344CB8AC3E}">
        <p14:creationId xmlns:p14="http://schemas.microsoft.com/office/powerpoint/2010/main" val="331001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BC85EC-F296-4ACE-AF09-3F027D62BFCF}" type="slidenum">
              <a:rPr lang="en-US">
                <a:cs typeface="Arial" charset="0"/>
              </a:rPr>
              <a:pPr fontAlgn="base">
                <a:spcBef>
                  <a:spcPct val="0"/>
                </a:spcBef>
                <a:spcAft>
                  <a:spcPct val="0"/>
                </a:spcAft>
              </a:pPr>
              <a:t>13</a:t>
            </a:fld>
            <a:endParaRPr lang="en-US">
              <a:cs typeface="Arial" charset="0"/>
            </a:endParaRPr>
          </a:p>
        </p:txBody>
      </p:sp>
    </p:spTree>
    <p:extLst>
      <p:ext uri="{BB962C8B-B14F-4D97-AF65-F5344CB8AC3E}">
        <p14:creationId xmlns:p14="http://schemas.microsoft.com/office/powerpoint/2010/main" val="40705990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130</a:t>
            </a:fld>
            <a:endParaRPr lang="en-US" dirty="0"/>
          </a:p>
        </p:txBody>
      </p:sp>
    </p:spTree>
    <p:extLst>
      <p:ext uri="{BB962C8B-B14F-4D97-AF65-F5344CB8AC3E}">
        <p14:creationId xmlns:p14="http://schemas.microsoft.com/office/powerpoint/2010/main" val="22864522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131</a:t>
            </a:fld>
            <a:endParaRPr lang="en-US" dirty="0"/>
          </a:p>
        </p:txBody>
      </p:sp>
    </p:spTree>
    <p:extLst>
      <p:ext uri="{BB962C8B-B14F-4D97-AF65-F5344CB8AC3E}">
        <p14:creationId xmlns:p14="http://schemas.microsoft.com/office/powerpoint/2010/main" val="22303443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2E3B4D-53FD-4073-8B11-843C93A55AFF}" type="slidenum">
              <a:rPr lang="en-US">
                <a:cs typeface="Arial" charset="0"/>
              </a:rPr>
              <a:pPr fontAlgn="base">
                <a:spcBef>
                  <a:spcPct val="0"/>
                </a:spcBef>
                <a:spcAft>
                  <a:spcPct val="0"/>
                </a:spcAft>
              </a:pPr>
              <a:t>132</a:t>
            </a:fld>
            <a:endParaRPr lang="en-US">
              <a:cs typeface="Arial" charset="0"/>
            </a:endParaRPr>
          </a:p>
        </p:txBody>
      </p:sp>
    </p:spTree>
    <p:extLst>
      <p:ext uri="{BB962C8B-B14F-4D97-AF65-F5344CB8AC3E}">
        <p14:creationId xmlns:p14="http://schemas.microsoft.com/office/powerpoint/2010/main" val="39024907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133</a:t>
            </a:fld>
            <a:endParaRPr lang="en-US" dirty="0"/>
          </a:p>
        </p:txBody>
      </p:sp>
    </p:spTree>
    <p:extLst>
      <p:ext uri="{BB962C8B-B14F-4D97-AF65-F5344CB8AC3E}">
        <p14:creationId xmlns:p14="http://schemas.microsoft.com/office/powerpoint/2010/main" val="6788261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134</a:t>
            </a:fld>
            <a:endParaRPr lang="en-US" dirty="0"/>
          </a:p>
        </p:txBody>
      </p:sp>
    </p:spTree>
    <p:extLst>
      <p:ext uri="{BB962C8B-B14F-4D97-AF65-F5344CB8AC3E}">
        <p14:creationId xmlns:p14="http://schemas.microsoft.com/office/powerpoint/2010/main" val="22877263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135</a:t>
            </a:fld>
            <a:endParaRPr lang="en-US" dirty="0"/>
          </a:p>
        </p:txBody>
      </p:sp>
    </p:spTree>
    <p:extLst>
      <p:ext uri="{BB962C8B-B14F-4D97-AF65-F5344CB8AC3E}">
        <p14:creationId xmlns:p14="http://schemas.microsoft.com/office/powerpoint/2010/main" val="19806084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136</a:t>
            </a:fld>
            <a:endParaRPr lang="en-US" dirty="0"/>
          </a:p>
        </p:txBody>
      </p:sp>
    </p:spTree>
    <p:extLst>
      <p:ext uri="{BB962C8B-B14F-4D97-AF65-F5344CB8AC3E}">
        <p14:creationId xmlns:p14="http://schemas.microsoft.com/office/powerpoint/2010/main" val="3300084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137</a:t>
            </a:fld>
            <a:endParaRPr lang="en-US" dirty="0"/>
          </a:p>
        </p:txBody>
      </p:sp>
    </p:spTree>
    <p:extLst>
      <p:ext uri="{BB962C8B-B14F-4D97-AF65-F5344CB8AC3E}">
        <p14:creationId xmlns:p14="http://schemas.microsoft.com/office/powerpoint/2010/main" val="12710885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138</a:t>
            </a:fld>
            <a:endParaRPr lang="en-US" dirty="0"/>
          </a:p>
        </p:txBody>
      </p:sp>
    </p:spTree>
    <p:extLst>
      <p:ext uri="{BB962C8B-B14F-4D97-AF65-F5344CB8AC3E}">
        <p14:creationId xmlns:p14="http://schemas.microsoft.com/office/powerpoint/2010/main" val="282475903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139</a:t>
            </a:fld>
            <a:endParaRPr lang="en-US" dirty="0"/>
          </a:p>
        </p:txBody>
      </p:sp>
    </p:spTree>
    <p:extLst>
      <p:ext uri="{BB962C8B-B14F-4D97-AF65-F5344CB8AC3E}">
        <p14:creationId xmlns:p14="http://schemas.microsoft.com/office/powerpoint/2010/main" val="263158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0" baseline="0" dirty="0" smtClean="0"/>
              <a:t>Now to try to simplify how priority setting is done, let’s think chocolate chip cookies…</a:t>
            </a:r>
          </a:p>
          <a:p>
            <a:pPr>
              <a:spcBef>
                <a:spcPct val="0"/>
              </a:spcBef>
            </a:pPr>
            <a:endParaRPr lang="en-US" dirty="0"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27BF4F-57EF-493C-AA1C-A66D67A70BE8}" type="slidenum">
              <a:rPr lang="en-US">
                <a:cs typeface="Arial" charset="0"/>
              </a:rPr>
              <a:pPr fontAlgn="base">
                <a:spcBef>
                  <a:spcPct val="0"/>
                </a:spcBef>
                <a:spcAft>
                  <a:spcPct val="0"/>
                </a:spcAft>
              </a:pPr>
              <a:t>14</a:t>
            </a:fld>
            <a:endParaRPr lang="en-US">
              <a:cs typeface="Arial" charset="0"/>
            </a:endParaRPr>
          </a:p>
        </p:txBody>
      </p:sp>
    </p:spTree>
    <p:extLst>
      <p:ext uri="{BB962C8B-B14F-4D97-AF65-F5344CB8AC3E}">
        <p14:creationId xmlns:p14="http://schemas.microsoft.com/office/powerpoint/2010/main" val="21056299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a:t>
            </a:r>
            <a:r>
              <a:rPr lang="en-US" baseline="0" dirty="0" smtClean="0"/>
              <a:t> awareness of availability of service by clients and also for referral purposes [OIHN, WSU-Adult (cohn)]</a:t>
            </a:r>
          </a:p>
        </p:txBody>
      </p:sp>
      <p:sp>
        <p:nvSpPr>
          <p:cNvPr id="4" name="Slide Number Placeholder 3"/>
          <p:cNvSpPr>
            <a:spLocks noGrp="1"/>
          </p:cNvSpPr>
          <p:nvPr>
            <p:ph type="sldNum" sz="quarter" idx="10"/>
          </p:nvPr>
        </p:nvSpPr>
        <p:spPr/>
        <p:txBody>
          <a:bodyPr/>
          <a:lstStyle/>
          <a:p>
            <a:fld id="{48EC105B-C087-4E51-AC5B-FF93C021334E}" type="slidenum">
              <a:rPr lang="en-US" smtClean="0"/>
              <a:t>140</a:t>
            </a:fld>
            <a:endParaRPr lang="en-US" dirty="0"/>
          </a:p>
        </p:txBody>
      </p:sp>
    </p:spTree>
    <p:extLst>
      <p:ext uri="{BB962C8B-B14F-4D97-AF65-F5344CB8AC3E}">
        <p14:creationId xmlns:p14="http://schemas.microsoft.com/office/powerpoint/2010/main" val="9263295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141</a:t>
            </a:fld>
            <a:endParaRPr lang="en-US" dirty="0"/>
          </a:p>
        </p:txBody>
      </p:sp>
    </p:spTree>
    <p:extLst>
      <p:ext uri="{BB962C8B-B14F-4D97-AF65-F5344CB8AC3E}">
        <p14:creationId xmlns:p14="http://schemas.microsoft.com/office/powerpoint/2010/main" val="18152079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Persistent</a:t>
            </a:r>
            <a:r>
              <a:rPr lang="en-US" baseline="0" dirty="0" smtClean="0"/>
              <a:t> need: more intense need and long-term needs (UNIFIED)</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142</a:t>
            </a:fld>
            <a:endParaRPr lang="en-US" dirty="0"/>
          </a:p>
        </p:txBody>
      </p:sp>
    </p:spTree>
    <p:extLst>
      <p:ext uri="{BB962C8B-B14F-4D97-AF65-F5344CB8AC3E}">
        <p14:creationId xmlns:p14="http://schemas.microsoft.com/office/powerpoint/2010/main" val="21466242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 with gaining</a:t>
            </a:r>
            <a:r>
              <a:rPr lang="en-US" baseline="0" dirty="0" smtClean="0"/>
              <a:t> access to health insurance including: completing paperwork (Matrix)</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143</a:t>
            </a:fld>
            <a:endParaRPr lang="en-US" dirty="0"/>
          </a:p>
        </p:txBody>
      </p:sp>
    </p:spTree>
    <p:extLst>
      <p:ext uri="{BB962C8B-B14F-4D97-AF65-F5344CB8AC3E}">
        <p14:creationId xmlns:p14="http://schemas.microsoft.com/office/powerpoint/2010/main" val="1458651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144</a:t>
            </a:fld>
            <a:endParaRPr lang="en-US" dirty="0"/>
          </a:p>
        </p:txBody>
      </p:sp>
    </p:spTree>
    <p:extLst>
      <p:ext uri="{BB962C8B-B14F-4D97-AF65-F5344CB8AC3E}">
        <p14:creationId xmlns:p14="http://schemas.microsoft.com/office/powerpoint/2010/main" val="21908580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already seen an increase of 9.7% in unduplicated clients and 7.4% in units of service in the first 4 months of the year compared to last year. Food security remains a significant issue for our client population.” (HELP)</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145</a:t>
            </a:fld>
            <a:endParaRPr lang="en-US" dirty="0"/>
          </a:p>
        </p:txBody>
      </p:sp>
    </p:spTree>
    <p:extLst>
      <p:ext uri="{BB962C8B-B14F-4D97-AF65-F5344CB8AC3E}">
        <p14:creationId xmlns:p14="http://schemas.microsoft.com/office/powerpoint/2010/main" val="8196861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“Clients continue to have high needs for housing assistance including how to meet the burdens of move-in costs for low income households.” (HELP)</a:t>
            </a:r>
            <a:r>
              <a:rPr lang="en-US" baseline="0" dirty="0" smtClean="0"/>
              <a:t> HELP also mentioned that the disallowance of security deposit assistance is mitigates the high need, resulting in an anticipated decrease in need.</a:t>
            </a:r>
            <a:endParaRPr lang="en-US" dirty="0" smtClean="0"/>
          </a:p>
        </p:txBody>
      </p:sp>
      <p:sp>
        <p:nvSpPr>
          <p:cNvPr id="4" name="Slide Number Placeholder 3"/>
          <p:cNvSpPr>
            <a:spLocks noGrp="1"/>
          </p:cNvSpPr>
          <p:nvPr>
            <p:ph type="sldNum" sz="quarter" idx="10"/>
          </p:nvPr>
        </p:nvSpPr>
        <p:spPr/>
        <p:txBody>
          <a:bodyPr/>
          <a:lstStyle/>
          <a:p>
            <a:fld id="{48EC105B-C087-4E51-AC5B-FF93C021334E}" type="slidenum">
              <a:rPr lang="en-US" smtClean="0"/>
              <a:t>146</a:t>
            </a:fld>
            <a:endParaRPr lang="en-US" dirty="0"/>
          </a:p>
        </p:txBody>
      </p:sp>
    </p:spTree>
    <p:extLst>
      <p:ext uri="{BB962C8B-B14F-4D97-AF65-F5344CB8AC3E}">
        <p14:creationId xmlns:p14="http://schemas.microsoft.com/office/powerpoint/2010/main" val="5935600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additional information provided (CHAG)</a:t>
            </a:r>
            <a:endParaRPr lang="en-US" dirty="0"/>
          </a:p>
        </p:txBody>
      </p:sp>
      <p:sp>
        <p:nvSpPr>
          <p:cNvPr id="4" name="Slide Number Placeholder 3"/>
          <p:cNvSpPr>
            <a:spLocks noGrp="1"/>
          </p:cNvSpPr>
          <p:nvPr>
            <p:ph type="sldNum" sz="quarter" idx="10"/>
          </p:nvPr>
        </p:nvSpPr>
        <p:spPr/>
        <p:txBody>
          <a:bodyPr/>
          <a:lstStyle/>
          <a:p>
            <a:fld id="{48EC105B-C087-4E51-AC5B-FF93C021334E}" type="slidenum">
              <a:rPr lang="en-US" smtClean="0"/>
              <a:t>147</a:t>
            </a:fld>
            <a:endParaRPr lang="en-US" dirty="0"/>
          </a:p>
        </p:txBody>
      </p:sp>
    </p:spTree>
    <p:extLst>
      <p:ext uri="{BB962C8B-B14F-4D97-AF65-F5344CB8AC3E}">
        <p14:creationId xmlns:p14="http://schemas.microsoft.com/office/powerpoint/2010/main" val="194966694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148</a:t>
            </a:fld>
            <a:endParaRPr lang="en-US" dirty="0"/>
          </a:p>
        </p:txBody>
      </p:sp>
    </p:spTree>
    <p:extLst>
      <p:ext uri="{BB962C8B-B14F-4D97-AF65-F5344CB8AC3E}">
        <p14:creationId xmlns:p14="http://schemas.microsoft.com/office/powerpoint/2010/main" val="33197463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006D7-D2CA-447D-9C7F-0293F0300694}" type="slidenum">
              <a:rPr lang="en-US">
                <a:cs typeface="Arial" charset="0"/>
              </a:rPr>
              <a:pPr fontAlgn="base">
                <a:spcBef>
                  <a:spcPct val="0"/>
                </a:spcBef>
                <a:spcAft>
                  <a:spcPct val="0"/>
                </a:spcAft>
              </a:pPr>
              <a:t>149</a:t>
            </a:fld>
            <a:endParaRPr lang="en-US">
              <a:cs typeface="Arial" charset="0"/>
            </a:endParaRPr>
          </a:p>
        </p:txBody>
      </p:sp>
    </p:spTree>
    <p:extLst>
      <p:ext uri="{BB962C8B-B14F-4D97-AF65-F5344CB8AC3E}">
        <p14:creationId xmlns:p14="http://schemas.microsoft.com/office/powerpoint/2010/main" val="191392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How many of us enjoy cookies?</a:t>
            </a:r>
          </a:p>
          <a:p>
            <a:pPr>
              <a:spcBef>
                <a:spcPct val="0"/>
              </a:spcBef>
            </a:pPr>
            <a:endParaRPr lang="en-US" smtClean="0"/>
          </a:p>
          <a:p>
            <a:pPr>
              <a:spcBef>
                <a:spcPct val="0"/>
              </a:spcBef>
            </a:pPr>
            <a:r>
              <a:rPr lang="en-US" smtClean="0"/>
              <a:t>When baking chocolate chip cookies from scratch, what are some of the MOST IMPORTANT ingredients needed to make them?		</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C55945-3CFB-40F4-9FBE-72842F1F2F2B}" type="slidenum">
              <a:rPr lang="en-US">
                <a:cs typeface="Arial" charset="0"/>
              </a:rPr>
              <a:pPr fontAlgn="base">
                <a:spcBef>
                  <a:spcPct val="0"/>
                </a:spcBef>
                <a:spcAft>
                  <a:spcPct val="0"/>
                </a:spcAft>
              </a:pPr>
              <a:t>15</a:t>
            </a:fld>
            <a:endParaRPr lang="en-US">
              <a:cs typeface="Arial" charset="0"/>
            </a:endParaRPr>
          </a:p>
        </p:txBody>
      </p:sp>
    </p:spTree>
    <p:extLst>
      <p:ext uri="{BB962C8B-B14F-4D97-AF65-F5344CB8AC3E}">
        <p14:creationId xmlns:p14="http://schemas.microsoft.com/office/powerpoint/2010/main" val="1040435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15 min. break</a:t>
            </a:r>
          </a:p>
        </p:txBody>
      </p:sp>
      <p:sp>
        <p:nvSpPr>
          <p:cNvPr id="141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8E5CD5-125D-4803-BAAD-61C2AF4100FB}" type="slidenum">
              <a:rPr lang="en-US">
                <a:cs typeface="Arial" charset="0"/>
              </a:rPr>
              <a:pPr fontAlgn="base">
                <a:spcBef>
                  <a:spcPct val="0"/>
                </a:spcBef>
                <a:spcAft>
                  <a:spcPct val="0"/>
                </a:spcAft>
              </a:pPr>
              <a:t>150</a:t>
            </a:fld>
            <a:endParaRPr lang="en-US">
              <a:cs typeface="Arial" charset="0"/>
            </a:endParaRPr>
          </a:p>
        </p:txBody>
      </p:sp>
    </p:spTree>
    <p:extLst>
      <p:ext uri="{BB962C8B-B14F-4D97-AF65-F5344CB8AC3E}">
        <p14:creationId xmlns:p14="http://schemas.microsoft.com/office/powerpoint/2010/main" val="3631932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151</a:t>
            </a:fld>
            <a:endParaRPr lang="en-US" dirty="0"/>
          </a:p>
        </p:txBody>
      </p:sp>
    </p:spTree>
    <p:extLst>
      <p:ext uri="{BB962C8B-B14F-4D97-AF65-F5344CB8AC3E}">
        <p14:creationId xmlns:p14="http://schemas.microsoft.com/office/powerpoint/2010/main" val="9440773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headEnd/>
            <a:tailEnd/>
          </a:ln>
        </p:spPr>
      </p:sp>
      <p:sp>
        <p:nvSpPr>
          <p:cNvPr id="2519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1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86A975-BFAC-4589-BB86-7509238D4341}" type="slidenum">
              <a:rPr lang="en-US">
                <a:cs typeface="Arial" charset="0"/>
              </a:rPr>
              <a:pPr fontAlgn="base">
                <a:spcBef>
                  <a:spcPct val="0"/>
                </a:spcBef>
                <a:spcAft>
                  <a:spcPct val="0"/>
                </a:spcAft>
              </a:pPr>
              <a:t>152</a:t>
            </a:fld>
            <a:endParaRPr lang="en-US">
              <a:cs typeface="Arial" charset="0"/>
            </a:endParaRPr>
          </a:p>
        </p:txBody>
      </p:sp>
    </p:spTree>
    <p:extLst>
      <p:ext uri="{BB962C8B-B14F-4D97-AF65-F5344CB8AC3E}">
        <p14:creationId xmlns:p14="http://schemas.microsoft.com/office/powerpoint/2010/main" val="18740429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153</a:t>
            </a:fld>
            <a:endParaRPr lang="en-US" dirty="0"/>
          </a:p>
        </p:txBody>
      </p:sp>
    </p:spTree>
    <p:extLst>
      <p:ext uri="{BB962C8B-B14F-4D97-AF65-F5344CB8AC3E}">
        <p14:creationId xmlns:p14="http://schemas.microsoft.com/office/powerpoint/2010/main" val="23659444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9E0086-188E-4498-A19C-59CA39BB1F6C}" type="slidenum">
              <a:rPr lang="en-US">
                <a:cs typeface="Arial" charset="0"/>
              </a:rPr>
              <a:pPr fontAlgn="base">
                <a:spcBef>
                  <a:spcPct val="0"/>
                </a:spcBef>
                <a:spcAft>
                  <a:spcPct val="0"/>
                </a:spcAft>
              </a:pPr>
              <a:t>154</a:t>
            </a:fld>
            <a:endParaRPr lang="en-US">
              <a:cs typeface="Arial" charset="0"/>
            </a:endParaRPr>
          </a:p>
        </p:txBody>
      </p:sp>
    </p:spTree>
    <p:extLst>
      <p:ext uri="{BB962C8B-B14F-4D97-AF65-F5344CB8AC3E}">
        <p14:creationId xmlns:p14="http://schemas.microsoft.com/office/powerpoint/2010/main" val="29119312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57F18F-1F9B-4026-844B-E9B887D43A43}" type="slidenum">
              <a:rPr lang="en-US">
                <a:cs typeface="Arial" charset="0"/>
              </a:rPr>
              <a:pPr fontAlgn="base">
                <a:spcBef>
                  <a:spcPct val="0"/>
                </a:spcBef>
                <a:spcAft>
                  <a:spcPct val="0"/>
                </a:spcAft>
              </a:pPr>
              <a:t>155</a:t>
            </a:fld>
            <a:endParaRPr lang="en-US">
              <a:cs typeface="Arial" charset="0"/>
            </a:endParaRPr>
          </a:p>
        </p:txBody>
      </p:sp>
    </p:spTree>
    <p:extLst>
      <p:ext uri="{BB962C8B-B14F-4D97-AF65-F5344CB8AC3E}">
        <p14:creationId xmlns:p14="http://schemas.microsoft.com/office/powerpoint/2010/main" val="14920951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749F08-3A6E-46F9-8DC3-D37881E92CDE}" type="slidenum">
              <a:rPr lang="en-US">
                <a:cs typeface="Arial" charset="0"/>
              </a:rPr>
              <a:pPr fontAlgn="base">
                <a:spcBef>
                  <a:spcPct val="0"/>
                </a:spcBef>
                <a:spcAft>
                  <a:spcPct val="0"/>
                </a:spcAft>
              </a:pPr>
              <a:t>156</a:t>
            </a:fld>
            <a:endParaRPr lang="en-US">
              <a:cs typeface="Arial" charset="0"/>
            </a:endParaRPr>
          </a:p>
        </p:txBody>
      </p:sp>
    </p:spTree>
    <p:extLst>
      <p:ext uri="{BB962C8B-B14F-4D97-AF65-F5344CB8AC3E}">
        <p14:creationId xmlns:p14="http://schemas.microsoft.com/office/powerpoint/2010/main" val="42039255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F8A94A-BAA2-4D23-8DF4-F3CB8A825E14}" type="slidenum">
              <a:rPr lang="en-US">
                <a:cs typeface="Arial" charset="0"/>
              </a:rPr>
              <a:pPr fontAlgn="base">
                <a:spcBef>
                  <a:spcPct val="0"/>
                </a:spcBef>
                <a:spcAft>
                  <a:spcPct val="0"/>
                </a:spcAft>
              </a:pPr>
              <a:t>157</a:t>
            </a:fld>
            <a:endParaRPr lang="en-US">
              <a:cs typeface="Arial" charset="0"/>
            </a:endParaRPr>
          </a:p>
        </p:txBody>
      </p:sp>
    </p:spTree>
    <p:extLst>
      <p:ext uri="{BB962C8B-B14F-4D97-AF65-F5344CB8AC3E}">
        <p14:creationId xmlns:p14="http://schemas.microsoft.com/office/powerpoint/2010/main" val="8622916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158</a:t>
            </a:fld>
            <a:endParaRPr lang="en-US" dirty="0"/>
          </a:p>
        </p:txBody>
      </p:sp>
    </p:spTree>
    <p:extLst>
      <p:ext uri="{BB962C8B-B14F-4D97-AF65-F5344CB8AC3E}">
        <p14:creationId xmlns:p14="http://schemas.microsoft.com/office/powerpoint/2010/main" val="41274055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8FE32-057B-4B0A-BEBB-A98C3C1C2263}" type="slidenum">
              <a:rPr lang="en-US">
                <a:cs typeface="Arial" charset="0"/>
              </a:rPr>
              <a:pPr fontAlgn="base">
                <a:spcBef>
                  <a:spcPct val="0"/>
                </a:spcBef>
                <a:spcAft>
                  <a:spcPct val="0"/>
                </a:spcAft>
              </a:pPr>
              <a:t>159</a:t>
            </a:fld>
            <a:endParaRPr lang="en-US">
              <a:cs typeface="Arial" charset="0"/>
            </a:endParaRPr>
          </a:p>
        </p:txBody>
      </p:sp>
    </p:spTree>
    <p:extLst>
      <p:ext uri="{BB962C8B-B14F-4D97-AF65-F5344CB8AC3E}">
        <p14:creationId xmlns:p14="http://schemas.microsoft.com/office/powerpoint/2010/main" val="3104938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Some of us may truly enjoy nuts and sprinkles in our chocolate chip cookies, however, those ingredients are not as important as the ones we most definitely need to create our chocolate chip.</a:t>
            </a:r>
          </a:p>
          <a:p>
            <a:pPr fontAlgn="auto">
              <a:spcBef>
                <a:spcPts val="0"/>
              </a:spcBef>
              <a:spcAft>
                <a:spcPts val="0"/>
              </a:spcAft>
              <a:defRPr/>
            </a:pPr>
            <a:endParaRPr lang="en-US" dirty="0" smtClean="0"/>
          </a:p>
          <a:p>
            <a:pPr fontAlgn="auto">
              <a:spcBef>
                <a:spcPts val="0"/>
              </a:spcBef>
              <a:spcAft>
                <a:spcPts val="0"/>
              </a:spcAft>
              <a:defRPr/>
            </a:pPr>
            <a:r>
              <a:rPr lang="en-US" dirty="0" smtClean="0"/>
              <a:t>This is an example (on a much smaller scale) of what will take place today  </a:t>
            </a:r>
          </a:p>
          <a:p>
            <a:pPr fontAlgn="auto">
              <a:spcBef>
                <a:spcPts val="0"/>
              </a:spcBef>
              <a:spcAft>
                <a:spcPts val="0"/>
              </a:spcAft>
              <a:defRPr/>
            </a:pPr>
            <a:endParaRPr lang="en-US" dirty="0" smtClean="0"/>
          </a:p>
          <a:p>
            <a:pPr fontAlgn="auto">
              <a:spcBef>
                <a:spcPts val="0"/>
              </a:spcBef>
              <a:spcAft>
                <a:spcPts val="0"/>
              </a:spcAft>
              <a:defRPr/>
            </a:pPr>
            <a:r>
              <a:rPr lang="en-US" dirty="0" smtClean="0"/>
              <a:t>We’re going to look at data that will </a:t>
            </a:r>
          </a:p>
          <a:p>
            <a:pPr marL="228600" indent="-228600" fontAlgn="auto">
              <a:spcBef>
                <a:spcPts val="0"/>
              </a:spcBef>
              <a:spcAft>
                <a:spcPts val="0"/>
              </a:spcAft>
              <a:buFontTx/>
              <a:buAutoNum type="arabicParenR"/>
              <a:defRPr/>
            </a:pPr>
            <a:r>
              <a:rPr lang="en-US" dirty="0" smtClean="0"/>
              <a:t>help you all to decide which service categories are MOST IMPORTANT and less important (and you will order/prioritize them in that fashion)</a:t>
            </a:r>
          </a:p>
          <a:p>
            <a:pPr marL="0" indent="0" fontAlgn="auto">
              <a:spcBef>
                <a:spcPts val="0"/>
              </a:spcBef>
              <a:spcAft>
                <a:spcPts val="0"/>
              </a:spcAft>
              <a:buFontTx/>
              <a:buNone/>
              <a:defRPr/>
            </a:pPr>
            <a:endParaRPr lang="en-US" dirty="0" smtClean="0"/>
          </a:p>
          <a:p>
            <a:pPr marL="0" indent="0" fontAlgn="auto">
              <a:spcBef>
                <a:spcPts val="0"/>
              </a:spcBef>
              <a:spcAft>
                <a:spcPts val="0"/>
              </a:spcAft>
              <a:buFontTx/>
              <a:buNone/>
              <a:defRPr/>
            </a:pPr>
            <a:r>
              <a:rPr lang="en-US" dirty="0" smtClean="0"/>
              <a:t>The</a:t>
            </a:r>
            <a:r>
              <a:rPr lang="en-US" baseline="0" dirty="0" smtClean="0"/>
              <a:t> data we review will help you to understand the following:</a:t>
            </a:r>
            <a:endParaRPr lang="en-US" dirty="0" smtClean="0"/>
          </a:p>
          <a:p>
            <a:pPr fontAlgn="auto">
              <a:spcBef>
                <a:spcPts val="0"/>
              </a:spcBef>
              <a:spcAft>
                <a:spcPts val="0"/>
              </a:spcAft>
              <a:defRPr/>
            </a:pPr>
            <a:endParaRPr lang="en-US" dirty="0" smtClean="0"/>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6886E6-2761-4EC2-B436-0360B80496CB}" type="slidenum">
              <a:rPr lang="en-US">
                <a:cs typeface="Arial" charset="0"/>
              </a:rPr>
              <a:pPr fontAlgn="base">
                <a:spcBef>
                  <a:spcPct val="0"/>
                </a:spcBef>
                <a:spcAft>
                  <a:spcPct val="0"/>
                </a:spcAft>
              </a:pPr>
              <a:t>16</a:t>
            </a:fld>
            <a:endParaRPr lang="en-US">
              <a:cs typeface="Arial" charset="0"/>
            </a:endParaRPr>
          </a:p>
        </p:txBody>
      </p:sp>
    </p:spTree>
    <p:extLst>
      <p:ext uri="{BB962C8B-B14F-4D97-AF65-F5344CB8AC3E}">
        <p14:creationId xmlns:p14="http://schemas.microsoft.com/office/powerpoint/2010/main" val="26058814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70FDD9-11A2-41C8-985B-825C3EA0D9D9}" type="slidenum">
              <a:rPr lang="en-US">
                <a:cs typeface="Arial" charset="0"/>
              </a:rPr>
              <a:pPr fontAlgn="base">
                <a:spcBef>
                  <a:spcPct val="0"/>
                </a:spcBef>
                <a:spcAft>
                  <a:spcPct val="0"/>
                </a:spcAft>
              </a:pPr>
              <a:t>160</a:t>
            </a:fld>
            <a:endParaRPr lang="en-US">
              <a:cs typeface="Arial" charset="0"/>
            </a:endParaRPr>
          </a:p>
        </p:txBody>
      </p:sp>
    </p:spTree>
    <p:extLst>
      <p:ext uri="{BB962C8B-B14F-4D97-AF65-F5344CB8AC3E}">
        <p14:creationId xmlns:p14="http://schemas.microsoft.com/office/powerpoint/2010/main" val="42286050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161</a:t>
            </a:fld>
            <a:endParaRPr lang="en-US" dirty="0"/>
          </a:p>
        </p:txBody>
      </p:sp>
    </p:spTree>
    <p:extLst>
      <p:ext uri="{BB962C8B-B14F-4D97-AF65-F5344CB8AC3E}">
        <p14:creationId xmlns:p14="http://schemas.microsoft.com/office/powerpoint/2010/main" val="21672277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p:spPr>
      </p:sp>
      <p:sp>
        <p:nvSpPr>
          <p:cNvPr id="268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8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42E0C5-92A8-4231-B90F-23F9A2406233}" type="slidenum">
              <a:rPr lang="en-US">
                <a:cs typeface="Arial" charset="0"/>
              </a:rPr>
              <a:pPr fontAlgn="base">
                <a:spcBef>
                  <a:spcPct val="0"/>
                </a:spcBef>
                <a:spcAft>
                  <a:spcPct val="0"/>
                </a:spcAft>
              </a:pPr>
              <a:t>162</a:t>
            </a:fld>
            <a:endParaRPr lang="en-US">
              <a:cs typeface="Arial" charset="0"/>
            </a:endParaRPr>
          </a:p>
        </p:txBody>
      </p:sp>
    </p:spTree>
    <p:extLst>
      <p:ext uri="{BB962C8B-B14F-4D97-AF65-F5344CB8AC3E}">
        <p14:creationId xmlns:p14="http://schemas.microsoft.com/office/powerpoint/2010/main" val="371157822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163</a:t>
            </a:fld>
            <a:endParaRPr lang="en-US" dirty="0"/>
          </a:p>
        </p:txBody>
      </p:sp>
    </p:spTree>
    <p:extLst>
      <p:ext uri="{BB962C8B-B14F-4D97-AF65-F5344CB8AC3E}">
        <p14:creationId xmlns:p14="http://schemas.microsoft.com/office/powerpoint/2010/main" val="293846327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2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ABF5AD-8548-4D1A-B272-2BC822E860B1}" type="slidenum">
              <a:rPr lang="en-US">
                <a:cs typeface="Arial" charset="0"/>
              </a:rPr>
              <a:pPr fontAlgn="base">
                <a:spcBef>
                  <a:spcPct val="0"/>
                </a:spcBef>
                <a:spcAft>
                  <a:spcPct val="0"/>
                </a:spcAft>
              </a:pPr>
              <a:t>164</a:t>
            </a:fld>
            <a:endParaRPr lang="en-US">
              <a:cs typeface="Arial" charset="0"/>
            </a:endParaRPr>
          </a:p>
        </p:txBody>
      </p:sp>
    </p:spTree>
    <p:extLst>
      <p:ext uri="{BB962C8B-B14F-4D97-AF65-F5344CB8AC3E}">
        <p14:creationId xmlns:p14="http://schemas.microsoft.com/office/powerpoint/2010/main" val="8267569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165</a:t>
            </a:fld>
            <a:endParaRPr lang="en-US" dirty="0"/>
          </a:p>
        </p:txBody>
      </p:sp>
    </p:spTree>
    <p:extLst>
      <p:ext uri="{BB962C8B-B14F-4D97-AF65-F5344CB8AC3E}">
        <p14:creationId xmlns:p14="http://schemas.microsoft.com/office/powerpoint/2010/main" val="40424463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p:spPr>
      </p:sp>
      <p:sp>
        <p:nvSpPr>
          <p:cNvPr id="215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Do you all remember this cookie from yesterday? Yesterday we listed our ingredients from most important to less important.  Now today, we’re going to purchase our ingredients but we must be mindful of how we spend because we’re working with limited funds. </a:t>
            </a:r>
            <a:r>
              <a:rPr lang="en-US" b="1" i="1" dirty="0" smtClean="0">
                <a:solidFill>
                  <a:srgbClr val="FF0000"/>
                </a:solidFill>
              </a:rPr>
              <a:t>(click Enter for budget amount to appear)</a:t>
            </a:r>
            <a:endParaRPr lang="en-US" b="1" dirty="0" smtClean="0">
              <a:solidFill>
                <a:srgbClr val="FF0000"/>
              </a:solidFill>
            </a:endParaRPr>
          </a:p>
          <a:p>
            <a:pPr>
              <a:spcBef>
                <a:spcPct val="0"/>
              </a:spcBef>
            </a:pPr>
            <a:endParaRPr lang="en-US" dirty="0" smtClean="0"/>
          </a:p>
          <a:p>
            <a:pPr>
              <a:spcBef>
                <a:spcPct val="0"/>
              </a:spcBef>
            </a:pPr>
            <a:r>
              <a:rPr lang="en-US" dirty="0" smtClean="0"/>
              <a:t>We’re working with a budget of $12 and when you have a limited budget is</a:t>
            </a:r>
            <a:r>
              <a:rPr lang="en-US" baseline="0" dirty="0" smtClean="0"/>
              <a:t> it</a:t>
            </a:r>
            <a:r>
              <a:rPr lang="en-US" dirty="0" smtClean="0"/>
              <a:t> important to make sure you purchase the most important or least important ingredients?</a:t>
            </a:r>
          </a:p>
          <a:p>
            <a:pPr>
              <a:spcBef>
                <a:spcPct val="0"/>
              </a:spcBef>
            </a:pPr>
            <a:endParaRPr lang="en-US" dirty="0" smtClean="0"/>
          </a:p>
          <a:p>
            <a:pPr>
              <a:spcBef>
                <a:spcPct val="0"/>
              </a:spcBef>
            </a:pPr>
            <a:r>
              <a:rPr lang="en-US" dirty="0" smtClean="0"/>
              <a:t>Now, when we think about the cost of ingredients there’s some good news and not so good news. The not so good news is that the cost of sugar has increased. It once cost $2 per bag but now it’s $4, which is going to cut into our budget. The good news is that our next door neighbor of 15 years just purchased chocolate chips and purchased too many. So our neighbor has offered to provide us with chocolate chips free of charge. So this means that we don’t have to put any of our money towards to cost of chocolate chips, which is cost savings. </a:t>
            </a:r>
          </a:p>
          <a:p>
            <a:pPr>
              <a:spcBef>
                <a:spcPct val="0"/>
              </a:spcBef>
            </a:pPr>
            <a:endParaRPr lang="en-US" dirty="0" smtClean="0"/>
          </a:p>
          <a:p>
            <a:pPr>
              <a:spcBef>
                <a:spcPct val="0"/>
              </a:spcBef>
            </a:pPr>
            <a:r>
              <a:rPr lang="en-US" dirty="0" smtClean="0"/>
              <a:t>So now, let’s see how we will allocate/distribute our budget towards the purchase of our ingredients…</a:t>
            </a:r>
          </a:p>
        </p:txBody>
      </p:sp>
      <p:sp>
        <p:nvSpPr>
          <p:cNvPr id="215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9D2864-77E9-4825-AB94-7B3E10B57950}" type="slidenum">
              <a:rPr lang="en-US">
                <a:cs typeface="Arial" charset="0"/>
              </a:rPr>
              <a:pPr fontAlgn="base">
                <a:spcBef>
                  <a:spcPct val="0"/>
                </a:spcBef>
                <a:spcAft>
                  <a:spcPct val="0"/>
                </a:spcAft>
              </a:pPr>
              <a:t>166</a:t>
            </a:fld>
            <a:endParaRPr lang="en-US">
              <a:cs typeface="Arial" charset="0"/>
            </a:endParaRPr>
          </a:p>
        </p:txBody>
      </p:sp>
    </p:spTree>
    <p:extLst>
      <p:ext uri="{BB962C8B-B14F-4D97-AF65-F5344CB8AC3E}">
        <p14:creationId xmlns:p14="http://schemas.microsoft.com/office/powerpoint/2010/main" val="28695763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i="1" dirty="0" smtClean="0"/>
              <a:t>Talk about the budget and how the funds were allocated</a:t>
            </a:r>
          </a:p>
          <a:p>
            <a:pPr fontAlgn="auto">
              <a:spcBef>
                <a:spcPts val="0"/>
              </a:spcBef>
              <a:spcAft>
                <a:spcPts val="0"/>
              </a:spcAft>
              <a:defRPr/>
            </a:pPr>
            <a:endParaRPr lang="en-US" dirty="0" smtClean="0"/>
          </a:p>
          <a:p>
            <a:pPr fontAlgn="auto">
              <a:spcBef>
                <a:spcPts val="0"/>
              </a:spcBef>
              <a:spcAft>
                <a:spcPts val="0"/>
              </a:spcAft>
              <a:defRPr/>
            </a:pPr>
            <a:r>
              <a:rPr lang="en-US" dirty="0" smtClean="0"/>
              <a:t>Now, although our less important ingredients are not included in our budget, we still include them in our ingredient list. </a:t>
            </a:r>
            <a:r>
              <a:rPr lang="en-US" b="1" dirty="0" smtClean="0">
                <a:solidFill>
                  <a:srgbClr val="FF0000"/>
                </a:solidFill>
              </a:rPr>
              <a:t>Does anyone know why?</a:t>
            </a:r>
          </a:p>
          <a:p>
            <a:pPr fontAlgn="auto">
              <a:spcBef>
                <a:spcPts val="0"/>
              </a:spcBef>
              <a:spcAft>
                <a:spcPts val="0"/>
              </a:spcAft>
              <a:defRPr/>
            </a:pPr>
            <a:r>
              <a:rPr lang="en-US" dirty="0" smtClean="0"/>
              <a:t>So that if we have more money the next time we wanted to make chocolate chip cookies, we can purchase those less important ingredients (unless our neighbor has extra and gives them to us)</a:t>
            </a:r>
          </a:p>
          <a:p>
            <a:pPr fontAlgn="auto">
              <a:spcBef>
                <a:spcPts val="0"/>
              </a:spcBef>
              <a:spcAft>
                <a:spcPts val="0"/>
              </a:spcAft>
              <a:defRPr/>
            </a:pPr>
            <a:endParaRPr lang="en-US" dirty="0" smtClean="0"/>
          </a:p>
          <a:p>
            <a:pPr fontAlgn="auto">
              <a:spcBef>
                <a:spcPts val="0"/>
              </a:spcBef>
              <a:spcAft>
                <a:spcPts val="0"/>
              </a:spcAft>
              <a:defRPr/>
            </a:pPr>
            <a:r>
              <a:rPr lang="en-US" dirty="0" smtClean="0"/>
              <a:t>This is an example (on a much smaller scale) of what will take place today.  </a:t>
            </a:r>
          </a:p>
          <a:p>
            <a:pPr fontAlgn="auto">
              <a:spcBef>
                <a:spcPts val="0"/>
              </a:spcBef>
              <a:spcAft>
                <a:spcPts val="0"/>
              </a:spcAft>
              <a:defRPr/>
            </a:pPr>
            <a:endParaRPr lang="en-US" dirty="0" smtClean="0"/>
          </a:p>
          <a:p>
            <a:pPr fontAlgn="auto">
              <a:spcBef>
                <a:spcPts val="0"/>
              </a:spcBef>
              <a:spcAft>
                <a:spcPts val="0"/>
              </a:spcAft>
              <a:defRPr/>
            </a:pPr>
            <a:r>
              <a:rPr lang="en-US" dirty="0" smtClean="0"/>
              <a:t>We’re going to look at data that will allow you to </a:t>
            </a:r>
          </a:p>
          <a:p>
            <a:pPr marL="228600" indent="-228600" fontAlgn="auto">
              <a:spcBef>
                <a:spcPts val="0"/>
              </a:spcBef>
              <a:spcAft>
                <a:spcPts val="0"/>
              </a:spcAft>
              <a:buFontTx/>
              <a:buAutoNum type="arabicParenR"/>
              <a:defRPr/>
            </a:pPr>
            <a:r>
              <a:rPr lang="en-US" dirty="0" smtClean="0"/>
              <a:t>Allocate/distribute dollars to the service categories where there is a monetary need.</a:t>
            </a:r>
          </a:p>
        </p:txBody>
      </p:sp>
      <p:sp>
        <p:nvSpPr>
          <p:cNvPr id="217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174597-CC0F-4B0B-A67C-B58D63561595}" type="slidenum">
              <a:rPr lang="en-US">
                <a:cs typeface="Arial" charset="0"/>
              </a:rPr>
              <a:pPr fontAlgn="base">
                <a:spcBef>
                  <a:spcPct val="0"/>
                </a:spcBef>
                <a:spcAft>
                  <a:spcPct val="0"/>
                </a:spcAft>
              </a:pPr>
              <a:t>167</a:t>
            </a:fld>
            <a:endParaRPr lang="en-US">
              <a:cs typeface="Arial" charset="0"/>
            </a:endParaRPr>
          </a:p>
        </p:txBody>
      </p:sp>
    </p:spTree>
    <p:extLst>
      <p:ext uri="{BB962C8B-B14F-4D97-AF65-F5344CB8AC3E}">
        <p14:creationId xmlns:p14="http://schemas.microsoft.com/office/powerpoint/2010/main" val="24669269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168</a:t>
            </a:fld>
            <a:endParaRPr lang="en-US" dirty="0"/>
          </a:p>
        </p:txBody>
      </p:sp>
    </p:spTree>
    <p:extLst>
      <p:ext uri="{BB962C8B-B14F-4D97-AF65-F5344CB8AC3E}">
        <p14:creationId xmlns:p14="http://schemas.microsoft.com/office/powerpoint/2010/main" val="40711410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bwMode="auto">
          <a:noFill/>
          <a:ln>
            <a:solidFill>
              <a:srgbClr val="000000"/>
            </a:solidFill>
            <a:miter lim="800000"/>
            <a:headEnd/>
            <a:tailEnd/>
          </a:ln>
        </p:spPr>
      </p:sp>
      <p:sp>
        <p:nvSpPr>
          <p:cNvPr id="219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600" b="1" dirty="0" smtClean="0">
                <a:solidFill>
                  <a:srgbClr val="FF0000"/>
                </a:solidFill>
              </a:rPr>
              <a:t>Limitations</a:t>
            </a:r>
            <a:r>
              <a:rPr lang="en-US" sz="1600" b="1" dirty="0" smtClean="0"/>
              <a:t>: </a:t>
            </a:r>
            <a:r>
              <a:rPr lang="en-US" dirty="0" smtClean="0"/>
              <a:t>Most of the data used is projected data. Looking</a:t>
            </a:r>
            <a:r>
              <a:rPr lang="en-US" baseline="0" dirty="0" smtClean="0"/>
              <a:t> at your base allocation handout you’ll see FY18 allocation amounts (this total will be used for our level funding scenario). You’ll also see FY18 projected clients and cost data. This data was gathered by the Recipient. The Recipient asked the providers to give them the projected number of clients they will service and the projected cost to service those clients.</a:t>
            </a:r>
          </a:p>
          <a:p>
            <a:pPr>
              <a:spcBef>
                <a:spcPct val="0"/>
              </a:spcBef>
            </a:pPr>
            <a:endParaRPr lang="en-US" baseline="0" dirty="0" smtClean="0"/>
          </a:p>
          <a:p>
            <a:pPr>
              <a:spcBef>
                <a:spcPct val="0"/>
              </a:spcBef>
            </a:pPr>
            <a:r>
              <a:rPr lang="en-US" baseline="0" dirty="0" smtClean="0"/>
              <a:t>Using this information is beneficial to creating a more realistic allocation to the service categories.</a:t>
            </a:r>
          </a:p>
          <a:p>
            <a:pPr>
              <a:spcBef>
                <a:spcPct val="0"/>
              </a:spcBef>
            </a:pPr>
            <a:endParaRPr lang="en-US" baseline="0" dirty="0" smtClean="0"/>
          </a:p>
          <a:p>
            <a:pPr>
              <a:spcBef>
                <a:spcPct val="0"/>
              </a:spcBef>
            </a:pPr>
            <a:r>
              <a:rPr lang="en-US" sz="1600" b="1" baseline="0" dirty="0" smtClean="0"/>
              <a:t>Tool to help</a:t>
            </a:r>
            <a:r>
              <a:rPr lang="en-US" b="1" baseline="0" dirty="0" smtClean="0"/>
              <a:t>…: </a:t>
            </a:r>
            <a:r>
              <a:rPr lang="en-US" b="0" baseline="0" dirty="0" smtClean="0"/>
              <a:t>Gives you all a place to start</a:t>
            </a:r>
            <a:endParaRPr lang="en-US" b="1" dirty="0" smtClean="0"/>
          </a:p>
        </p:txBody>
      </p:sp>
      <p:sp>
        <p:nvSpPr>
          <p:cNvPr id="219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966285-A2C4-4E19-86F0-8D64EAA01C7F}" type="slidenum">
              <a:rPr lang="en-US">
                <a:cs typeface="Arial" charset="0"/>
              </a:rPr>
              <a:pPr fontAlgn="base">
                <a:spcBef>
                  <a:spcPct val="0"/>
                </a:spcBef>
                <a:spcAft>
                  <a:spcPct val="0"/>
                </a:spcAft>
              </a:pPr>
              <a:t>169</a:t>
            </a:fld>
            <a:endParaRPr lang="en-US">
              <a:cs typeface="Arial" charset="0"/>
            </a:endParaRPr>
          </a:p>
        </p:txBody>
      </p:sp>
    </p:spTree>
    <p:extLst>
      <p:ext uri="{BB962C8B-B14F-4D97-AF65-F5344CB8AC3E}">
        <p14:creationId xmlns:p14="http://schemas.microsoft.com/office/powerpoint/2010/main" val="44008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Segue from here to priority</a:t>
            </a:r>
            <a:r>
              <a:rPr lang="en-US" baseline="0" dirty="0" smtClean="0"/>
              <a:t> setting </a:t>
            </a:r>
            <a:r>
              <a:rPr lang="en-US" dirty="0" smtClean="0"/>
              <a:t>activity</a:t>
            </a:r>
          </a:p>
          <a:p>
            <a:pPr>
              <a:spcBef>
                <a:spcPct val="0"/>
              </a:spcBef>
            </a:pPr>
            <a:endParaRPr lang="en-US" dirty="0"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279CC9-53FF-4823-AF6C-B5FE8446083A}" type="slidenum">
              <a:rPr lang="en-US">
                <a:cs typeface="Arial" charset="0"/>
              </a:rPr>
              <a:pPr fontAlgn="base">
                <a:spcBef>
                  <a:spcPct val="0"/>
                </a:spcBef>
                <a:spcAft>
                  <a:spcPct val="0"/>
                </a:spcAft>
              </a:pPr>
              <a:t>17</a:t>
            </a:fld>
            <a:endParaRPr lang="en-US">
              <a:cs typeface="Arial" charset="0"/>
            </a:endParaRPr>
          </a:p>
        </p:txBody>
      </p:sp>
    </p:spTree>
    <p:extLst>
      <p:ext uri="{BB962C8B-B14F-4D97-AF65-F5344CB8AC3E}">
        <p14:creationId xmlns:p14="http://schemas.microsoft.com/office/powerpoint/2010/main" val="46185589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bwMode="auto">
          <a:noFill/>
          <a:ln>
            <a:solidFill>
              <a:srgbClr val="000000"/>
            </a:solidFill>
            <a:miter lim="800000"/>
            <a:headEnd/>
            <a:tailEnd/>
          </a:ln>
        </p:spPr>
      </p:sp>
      <p:sp>
        <p:nvSpPr>
          <p:cNvPr id="221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1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546EAD-1417-4CE6-95A9-55E2E57BFB71}" type="slidenum">
              <a:rPr lang="en-US">
                <a:cs typeface="Arial" charset="0"/>
              </a:rPr>
              <a:pPr fontAlgn="base">
                <a:spcBef>
                  <a:spcPct val="0"/>
                </a:spcBef>
                <a:spcAft>
                  <a:spcPct val="0"/>
                </a:spcAft>
              </a:pPr>
              <a:t>170</a:t>
            </a:fld>
            <a:endParaRPr lang="en-US">
              <a:cs typeface="Arial" charset="0"/>
            </a:endParaRPr>
          </a:p>
        </p:txBody>
      </p:sp>
    </p:spTree>
    <p:extLst>
      <p:ext uri="{BB962C8B-B14F-4D97-AF65-F5344CB8AC3E}">
        <p14:creationId xmlns:p14="http://schemas.microsoft.com/office/powerpoint/2010/main" val="37182681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bwMode="auto">
          <a:noFill/>
          <a:ln>
            <a:solidFill>
              <a:srgbClr val="000000"/>
            </a:solidFill>
            <a:miter lim="800000"/>
            <a:headEnd/>
            <a:tailEnd/>
          </a:ln>
        </p:spPr>
      </p:sp>
      <p:sp>
        <p:nvSpPr>
          <p:cNvPr id="225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Go</a:t>
            </a:r>
            <a:r>
              <a:rPr lang="en-US" b="1" baseline="0" dirty="0" smtClean="0"/>
              <a:t> to Tab 3 in spreadsheet</a:t>
            </a:r>
          </a:p>
          <a:p>
            <a:pPr>
              <a:spcBef>
                <a:spcPct val="0"/>
              </a:spcBef>
              <a:buFontTx/>
              <a:buChar char="-"/>
            </a:pPr>
            <a:r>
              <a:rPr lang="en-US" b="0" baseline="0" dirty="0" smtClean="0"/>
              <a:t>Help audience to see how the FY18 Projected Unaware number was calculated</a:t>
            </a:r>
          </a:p>
          <a:p>
            <a:pPr>
              <a:spcBef>
                <a:spcPct val="0"/>
              </a:spcBef>
              <a:buFontTx/>
              <a:buChar char="-"/>
            </a:pPr>
            <a:endParaRPr lang="en-US" b="0" baseline="0" dirty="0" smtClean="0"/>
          </a:p>
          <a:p>
            <a:pPr>
              <a:spcBef>
                <a:spcPct val="0"/>
              </a:spcBef>
              <a:buFontTx/>
              <a:buChar char="-"/>
            </a:pPr>
            <a:r>
              <a:rPr lang="en-US" b="0" baseline="0" dirty="0" smtClean="0"/>
              <a:t>Show that the information leads back to the FY17 Unaware numbers on the Base Allocation handout</a:t>
            </a:r>
          </a:p>
          <a:p>
            <a:pPr>
              <a:spcBef>
                <a:spcPct val="0"/>
              </a:spcBef>
              <a:buFontTx/>
              <a:buChar char="-"/>
            </a:pPr>
            <a:endParaRPr lang="en-US" b="1" dirty="0" smtClean="0"/>
          </a:p>
        </p:txBody>
      </p:sp>
      <p:sp>
        <p:nvSpPr>
          <p:cNvPr id="225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4BEC1F-F1C2-4BC3-B75D-2F171A341BDB}" type="slidenum">
              <a:rPr lang="en-US">
                <a:cs typeface="Arial" charset="0"/>
              </a:rPr>
              <a:pPr fontAlgn="base">
                <a:spcBef>
                  <a:spcPct val="0"/>
                </a:spcBef>
                <a:spcAft>
                  <a:spcPct val="0"/>
                </a:spcAft>
              </a:pPr>
              <a:t>171</a:t>
            </a:fld>
            <a:endParaRPr lang="en-US">
              <a:cs typeface="Arial" charset="0"/>
            </a:endParaRPr>
          </a:p>
        </p:txBody>
      </p:sp>
    </p:spTree>
    <p:extLst>
      <p:ext uri="{BB962C8B-B14F-4D97-AF65-F5344CB8AC3E}">
        <p14:creationId xmlns:p14="http://schemas.microsoft.com/office/powerpoint/2010/main" val="8638849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p:spPr>
      </p:sp>
      <p:sp>
        <p:nvSpPr>
          <p:cNvPr id="227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Three Allocation</a:t>
            </a:r>
            <a:r>
              <a:rPr lang="en-US" b="1" baseline="0" dirty="0" smtClean="0"/>
              <a:t> Scenarios:</a:t>
            </a:r>
            <a:r>
              <a:rPr lang="en-US" b="0" baseline="0" dirty="0" smtClean="0"/>
              <a:t> When you all create the budget you will create four. One with level funding and another with a modest increase will be created for the 75% 25% guidelines and for the no core and support percentage guidelines</a:t>
            </a:r>
            <a:endParaRPr lang="en-US" b="1" dirty="0" smtClean="0"/>
          </a:p>
          <a:p>
            <a:pPr>
              <a:spcBef>
                <a:spcPct val="0"/>
              </a:spcBef>
            </a:pPr>
            <a:endParaRPr lang="en-US" dirty="0" smtClean="0"/>
          </a:p>
          <a:p>
            <a:pPr>
              <a:spcBef>
                <a:spcPct val="0"/>
              </a:spcBef>
            </a:pPr>
            <a:r>
              <a:rPr lang="en-US" i="1" dirty="0" smtClean="0"/>
              <a:t>(Recall what Leanne recommended</a:t>
            </a:r>
            <a:r>
              <a:rPr lang="en-US" i="1" baseline="0" dirty="0" smtClean="0"/>
              <a:t> regarding a modest increase)</a:t>
            </a:r>
          </a:p>
          <a:p>
            <a:pPr>
              <a:spcBef>
                <a:spcPct val="0"/>
              </a:spcBef>
            </a:pPr>
            <a:endParaRPr lang="en-US" baseline="0" dirty="0" smtClean="0"/>
          </a:p>
          <a:p>
            <a:pPr>
              <a:spcBef>
                <a:spcPct val="0"/>
              </a:spcBef>
            </a:pPr>
            <a:endParaRPr lang="en-US" dirty="0" smtClean="0"/>
          </a:p>
        </p:txBody>
      </p:sp>
      <p:sp>
        <p:nvSpPr>
          <p:cNvPr id="227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2E02F0-C4C6-4647-8248-19A487595001}" type="slidenum">
              <a:rPr lang="en-US">
                <a:cs typeface="Arial" charset="0"/>
              </a:rPr>
              <a:pPr fontAlgn="base">
                <a:spcBef>
                  <a:spcPct val="0"/>
                </a:spcBef>
                <a:spcAft>
                  <a:spcPct val="0"/>
                </a:spcAft>
              </a:pPr>
              <a:t>172</a:t>
            </a:fld>
            <a:endParaRPr lang="en-US">
              <a:cs typeface="Arial" charset="0"/>
            </a:endParaRPr>
          </a:p>
        </p:txBody>
      </p:sp>
    </p:spTree>
    <p:extLst>
      <p:ext uri="{BB962C8B-B14F-4D97-AF65-F5344CB8AC3E}">
        <p14:creationId xmlns:p14="http://schemas.microsoft.com/office/powerpoint/2010/main" val="206781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45 min. lunch break</a:t>
            </a:r>
          </a:p>
        </p:txBody>
      </p:sp>
      <p:sp>
        <p:nvSpPr>
          <p:cNvPr id="188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2BCD47-5328-4467-BDF0-125B7FBBE003}" type="slidenum">
              <a:rPr lang="en-US">
                <a:cs typeface="Arial" charset="0"/>
              </a:rPr>
              <a:pPr fontAlgn="base">
                <a:spcBef>
                  <a:spcPct val="0"/>
                </a:spcBef>
                <a:spcAft>
                  <a:spcPct val="0"/>
                </a:spcAft>
              </a:pPr>
              <a:t>173</a:t>
            </a:fld>
            <a:endParaRPr lang="en-US">
              <a:cs typeface="Arial" charset="0"/>
            </a:endParaRPr>
          </a:p>
        </p:txBody>
      </p:sp>
    </p:spTree>
    <p:extLst>
      <p:ext uri="{BB962C8B-B14F-4D97-AF65-F5344CB8AC3E}">
        <p14:creationId xmlns:p14="http://schemas.microsoft.com/office/powerpoint/2010/main" val="9792015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Separate</a:t>
            </a:r>
            <a:r>
              <a:rPr lang="en-US" baseline="0" dirty="0" smtClean="0"/>
              <a:t> into 2 groups</a:t>
            </a:r>
          </a:p>
          <a:p>
            <a:endParaRPr lang="en-US" baseline="0" dirty="0" smtClean="0"/>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Provide them with dollars and coins that equal to the BASE/FLAT FUNDING FY Allocation. Have each team allocate dollars to the service categories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using the 75%/25% mandate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STRESS THAT THEY MUST USE DATA TO BACK UP THERE DECISIONS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Once they complete the allocation, record each teams allocations.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Next, have each team increase their allocation by however much is stated on the BASE ALLOCATION COIN CALCUATION spreadsheet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using the 75%/25% mandate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1" i="1" u="none" strike="noStrike" kern="1200" cap="none" spc="0" normalizeH="0" baseline="0" noProof="0" dirty="0" smtClean="0">
                <a:ln>
                  <a:noFill/>
                </a:ln>
                <a:solidFill>
                  <a:prstClr val="black"/>
                </a:solidFill>
                <a:effectLst/>
                <a:uLnTx/>
                <a:uFillTx/>
                <a:latin typeface="+mn-lt"/>
                <a:ea typeface="+mn-ea"/>
                <a:cs typeface="+mn-cs"/>
              </a:rPr>
              <a:t>(recall to them the chocolate chip cookies scenario. Do they purchase more chocolate chips (MOST IMPORTANT ingredients) or do they purchase nuts and/or sprinkles (LESS IMPORTANT ingredients))?</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1" i="1"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Record each teams allocation.</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WAIVER ALLOCATION SCENARIOS: Have the group to decide if they want to… </a:t>
            </a:r>
          </a:p>
          <a:p>
            <a:pPr marL="685800"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Used the base/flat funding FY allocation as the starting point and add the increase amount to any service category OR</a:t>
            </a:r>
          </a:p>
          <a:p>
            <a:pPr marL="685800"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Start from scratch and allocate base/flat funding amount to the service categories and then add the increase</a:t>
            </a:r>
          </a:p>
          <a:p>
            <a:pPr marL="914400" marR="0" lvl="2"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1" i="1" u="none" strike="noStrike" kern="1200" cap="none" spc="0" normalizeH="0" baseline="0" noProof="0" dirty="0" smtClean="0">
                <a:ln>
                  <a:noFill/>
                </a:ln>
                <a:solidFill>
                  <a:srgbClr val="FF0000"/>
                </a:solidFill>
                <a:effectLst/>
                <a:uLnTx/>
                <a:uFillTx/>
                <a:latin typeface="+mn-lt"/>
                <a:ea typeface="+mn-ea"/>
                <a:cs typeface="+mn-cs"/>
              </a:rPr>
              <a:t>NOTE TO SELF: for ALL scenarios, PART A CANNOT exceed $7,819,462 and MAI $738,308</a:t>
            </a:r>
            <a:endParaRPr kumimoji="0" lang="en-US" sz="1200" b="1" i="0" u="none" strike="noStrike" kern="1200" cap="none" spc="0" normalizeH="0" baseline="0" noProof="0" dirty="0" smtClean="0">
              <a:ln>
                <a:noFill/>
              </a:ln>
              <a:solidFill>
                <a:srgbClr val="FF0000"/>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Take the averages of each scenario and have the group vote on the best scenario to be presented to the Full Council.</a:t>
            </a:r>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174</a:t>
            </a:fld>
            <a:endParaRPr lang="en-US" dirty="0"/>
          </a:p>
        </p:txBody>
      </p:sp>
    </p:spTree>
    <p:extLst>
      <p:ext uri="{BB962C8B-B14F-4D97-AF65-F5344CB8AC3E}">
        <p14:creationId xmlns:p14="http://schemas.microsoft.com/office/powerpoint/2010/main" val="40386146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175</a:t>
            </a:fld>
            <a:endParaRPr lang="en-US" dirty="0"/>
          </a:p>
        </p:txBody>
      </p:sp>
    </p:spTree>
    <p:extLst>
      <p:ext uri="{BB962C8B-B14F-4D97-AF65-F5344CB8AC3E}">
        <p14:creationId xmlns:p14="http://schemas.microsoft.com/office/powerpoint/2010/main" val="8859212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176</a:t>
            </a:fld>
            <a:endParaRPr lang="en-US" dirty="0"/>
          </a:p>
        </p:txBody>
      </p:sp>
    </p:spTree>
    <p:extLst>
      <p:ext uri="{BB962C8B-B14F-4D97-AF65-F5344CB8AC3E}">
        <p14:creationId xmlns:p14="http://schemas.microsoft.com/office/powerpoint/2010/main" val="1985270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Mock priority setting activity</a:t>
            </a:r>
          </a:p>
          <a:p>
            <a:pPr>
              <a:spcBef>
                <a:spcPct val="0"/>
              </a:spcBef>
            </a:pPr>
            <a:endParaRPr lang="en-US" dirty="0" smtClean="0"/>
          </a:p>
          <a:p>
            <a:pPr>
              <a:spcBef>
                <a:spcPct val="0"/>
              </a:spcBef>
            </a:pPr>
            <a:r>
              <a:rPr lang="en-US" dirty="0" smtClean="0"/>
              <a:t>Groups</a:t>
            </a:r>
            <a:r>
              <a:rPr lang="en-US" baseline="0" dirty="0" smtClean="0"/>
              <a:t> of 4 preferred</a:t>
            </a:r>
            <a:endParaRPr lang="en-US" dirty="0"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DA702-E5BD-483B-B177-AC9D1A31B7D6}" type="slidenum">
              <a:rPr lang="en-US">
                <a:cs typeface="Arial" charset="0"/>
              </a:rPr>
              <a:pPr fontAlgn="base">
                <a:spcBef>
                  <a:spcPct val="0"/>
                </a:spcBef>
                <a:spcAft>
                  <a:spcPct val="0"/>
                </a:spcAft>
              </a:pPr>
              <a:t>18</a:t>
            </a:fld>
            <a:endParaRPr lang="en-US">
              <a:cs typeface="Arial" charset="0"/>
            </a:endParaRPr>
          </a:p>
        </p:txBody>
      </p:sp>
    </p:spTree>
    <p:extLst>
      <p:ext uri="{BB962C8B-B14F-4D97-AF65-F5344CB8AC3E}">
        <p14:creationId xmlns:p14="http://schemas.microsoft.com/office/powerpoint/2010/main" val="454167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Important to take notes on your priority setting worksheet as you’re taking in the information. </a:t>
            </a:r>
          </a:p>
          <a:p>
            <a:pPr>
              <a:spcBef>
                <a:spcPct val="0"/>
              </a:spcBef>
            </a:pPr>
            <a:endParaRPr lang="en-US" dirty="0" smtClean="0"/>
          </a:p>
          <a:p>
            <a:pPr>
              <a:spcBef>
                <a:spcPct val="0"/>
              </a:spcBef>
            </a:pPr>
            <a:r>
              <a:rPr lang="en-US" dirty="0" smtClean="0"/>
              <a:t>Questions will be asked at the end of every perspective that will focus on how the information presented can help you to make evidence based decisions.</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4089A6-92E3-4B18-9DFC-214F02E3ECF9}" type="slidenum">
              <a:rPr lang="en-US">
                <a:cs typeface="Arial" charset="0"/>
              </a:rPr>
              <a:pPr fontAlgn="base">
                <a:spcBef>
                  <a:spcPct val="0"/>
                </a:spcBef>
                <a:spcAft>
                  <a:spcPct val="0"/>
                </a:spcAft>
              </a:pPr>
              <a:t>19</a:t>
            </a:fld>
            <a:endParaRPr lang="en-US">
              <a:cs typeface="Arial" charset="0"/>
            </a:endParaRPr>
          </a:p>
        </p:txBody>
      </p:sp>
    </p:spTree>
    <p:extLst>
      <p:ext uri="{BB962C8B-B14F-4D97-AF65-F5344CB8AC3E}">
        <p14:creationId xmlns:p14="http://schemas.microsoft.com/office/powerpoint/2010/main" val="226953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order to answer these questions you all must do the following….(next slide)</a:t>
            </a:r>
          </a:p>
          <a:p>
            <a:pPr>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C35435-EE0F-4299-B04C-48FD11A0DE7B}" type="slidenum">
              <a:rPr lang="en-US">
                <a:cs typeface="Arial" charset="0"/>
              </a:rPr>
              <a:pPr fontAlgn="base">
                <a:spcBef>
                  <a:spcPct val="0"/>
                </a:spcBef>
                <a:spcAft>
                  <a:spcPct val="0"/>
                </a:spcAft>
              </a:pPr>
              <a:t>2</a:t>
            </a:fld>
            <a:endParaRPr lang="en-US">
              <a:cs typeface="Arial" charset="0"/>
            </a:endParaRPr>
          </a:p>
        </p:txBody>
      </p:sp>
    </p:spTree>
    <p:extLst>
      <p:ext uri="{BB962C8B-B14F-4D97-AF65-F5344CB8AC3E}">
        <p14:creationId xmlns:p14="http://schemas.microsoft.com/office/powerpoint/2010/main" val="188397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Introduce Epidemiologist from MDHHS</a:t>
            </a: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F3FCFE-246B-4A70-AC25-CC4657C3EB36}" type="slidenum">
              <a:rPr lang="en-US">
                <a:cs typeface="Arial" charset="0"/>
              </a:rPr>
              <a:pPr fontAlgn="base">
                <a:spcBef>
                  <a:spcPct val="0"/>
                </a:spcBef>
                <a:spcAft>
                  <a:spcPct val="0"/>
                </a:spcAft>
              </a:pPr>
              <a:t>20</a:t>
            </a:fld>
            <a:endParaRPr lang="en-US">
              <a:cs typeface="Arial" charset="0"/>
            </a:endParaRPr>
          </a:p>
        </p:txBody>
      </p:sp>
    </p:spTree>
    <p:extLst>
      <p:ext uri="{BB962C8B-B14F-4D97-AF65-F5344CB8AC3E}">
        <p14:creationId xmlns:p14="http://schemas.microsoft.com/office/powerpoint/2010/main" val="37555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21</a:t>
            </a:fld>
            <a:endParaRPr lang="en-US" dirty="0">
              <a:solidFill>
                <a:srgbClr val="000000"/>
              </a:solidFill>
            </a:endParaRPr>
          </a:p>
        </p:txBody>
      </p:sp>
    </p:spTree>
    <p:extLst>
      <p:ext uri="{BB962C8B-B14F-4D97-AF65-F5344CB8AC3E}">
        <p14:creationId xmlns:p14="http://schemas.microsoft.com/office/powerpoint/2010/main" val="281151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22</a:t>
            </a:fld>
            <a:endParaRPr lang="en-US" dirty="0">
              <a:solidFill>
                <a:srgbClr val="000000"/>
              </a:solidFill>
            </a:endParaRPr>
          </a:p>
        </p:txBody>
      </p:sp>
    </p:spTree>
    <p:extLst>
      <p:ext uri="{BB962C8B-B14F-4D97-AF65-F5344CB8AC3E}">
        <p14:creationId xmlns:p14="http://schemas.microsoft.com/office/powerpoint/2010/main" val="341726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eaLnBrk="1" hangingPunct="1"/>
            <a:r>
              <a:rPr lang="en-US" altLang="en-US" dirty="0" smtClean="0"/>
              <a:t>Information for action: Epidemiology is necessary to support funding and/or new program development.</a:t>
            </a:r>
          </a:p>
        </p:txBody>
      </p:sp>
      <p:sp>
        <p:nvSpPr>
          <p:cNvPr id="110596"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1F368CEF-0EE5-4BB2-8109-9AE6B5CDAB2F}" type="slidenum">
              <a:rPr lang="en-US" altLang="en-US" sz="1300">
                <a:solidFill>
                  <a:srgbClr val="000000"/>
                </a:solidFill>
              </a:rPr>
              <a:pPr eaLnBrk="1" hangingPunct="1"/>
              <a:t>23</a:t>
            </a:fld>
            <a:endParaRPr lang="en-US" altLang="en-US" sz="1300" dirty="0">
              <a:solidFill>
                <a:srgbClr val="000000"/>
              </a:solidFill>
            </a:endParaRPr>
          </a:p>
        </p:txBody>
      </p:sp>
    </p:spTree>
    <p:extLst>
      <p:ext uri="{BB962C8B-B14F-4D97-AF65-F5344CB8AC3E}">
        <p14:creationId xmlns:p14="http://schemas.microsoft.com/office/powerpoint/2010/main" val="2731495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pPr eaLnBrk="1" hangingPunct="1"/>
            <a:r>
              <a:rPr lang="en-US" altLang="en-US" dirty="0" smtClean="0"/>
              <a:t>This diagram demonstrates the concept of incidence/new dx and prevalence.</a:t>
            </a:r>
          </a:p>
          <a:p>
            <a:pPr eaLnBrk="1" hangingPunct="1"/>
            <a:endParaRPr lang="en-US" altLang="en-US" dirty="0" smtClean="0"/>
          </a:p>
          <a:p>
            <a:pPr eaLnBrk="1" hangingPunct="1"/>
            <a:r>
              <a:rPr lang="en-US" altLang="en-US" dirty="0" smtClean="0"/>
              <a:t>Gumballs added to the machine</a:t>
            </a:r>
            <a:r>
              <a:rPr lang="en-US" altLang="en-US" baseline="0" dirty="0" smtClean="0"/>
              <a:t> are new dx—they are being added the to overall number of gumballs (gumballs in the globe).</a:t>
            </a:r>
          </a:p>
          <a:p>
            <a:pPr eaLnBrk="1" hangingPunct="1"/>
            <a:r>
              <a:rPr lang="en-US" altLang="en-US" baseline="0" dirty="0" smtClean="0"/>
              <a:t>Gumball leaving the prevalence globe represent deaths.  If we were talking about a curable disease, those leaving the globe would represent death and cures, but in the case of HIV, the only way to leave the overall prevalence number is through death.</a:t>
            </a:r>
            <a:endParaRPr lang="en-US" altLang="en-US" dirty="0" smtClean="0"/>
          </a:p>
          <a:p>
            <a:pPr eaLnBrk="1" hangingPunct="1"/>
            <a:endParaRPr lang="en-US" altLang="en-US" dirty="0" smtClean="0"/>
          </a:p>
          <a:p>
            <a:pPr eaLnBrk="1" hangingPunct="1"/>
            <a:r>
              <a:rPr lang="en-US" altLang="en-US" dirty="0" smtClean="0"/>
              <a:t>Here the number of incident cases = number of deaths (4 gumballs going in and 4 gumballs coming out) so prevalence would remain stable in this example (because the number entering the machine = the number leaving the machine).</a:t>
            </a:r>
          </a:p>
        </p:txBody>
      </p:sp>
      <p:sp>
        <p:nvSpPr>
          <p:cNvPr id="112644"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EA1A7607-20D9-450C-8858-1D4372E7C6B6}" type="slidenum">
              <a:rPr lang="en-US" altLang="en-US" sz="1300">
                <a:solidFill>
                  <a:srgbClr val="000000"/>
                </a:solidFill>
              </a:rPr>
              <a:pPr eaLnBrk="1" hangingPunct="1"/>
              <a:t>24</a:t>
            </a:fld>
            <a:endParaRPr lang="en-US" altLang="en-US" sz="1300" dirty="0">
              <a:solidFill>
                <a:srgbClr val="000000"/>
              </a:solidFill>
            </a:endParaRPr>
          </a:p>
        </p:txBody>
      </p:sp>
    </p:spTree>
    <p:extLst>
      <p:ext uri="{BB962C8B-B14F-4D97-AF65-F5344CB8AC3E}">
        <p14:creationId xmlns:p14="http://schemas.microsoft.com/office/powerpoint/2010/main" val="109745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importance of looking at rates over counts</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25</a:t>
            </a:fld>
            <a:endParaRPr lang="en-US" dirty="0">
              <a:solidFill>
                <a:srgbClr val="000000"/>
              </a:solidFill>
            </a:endParaRPr>
          </a:p>
        </p:txBody>
      </p:sp>
    </p:spTree>
    <p:extLst>
      <p:ext uri="{BB962C8B-B14F-4D97-AF65-F5344CB8AC3E}">
        <p14:creationId xmlns:p14="http://schemas.microsoft.com/office/powerpoint/2010/main" val="278564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marL="0" lvl="1" defTabSz="879860"/>
            <a:r>
              <a:rPr lang="en-US" altLang="en-US" b="0" dirty="0" smtClean="0">
                <a:solidFill>
                  <a:srgbClr val="FFFFFF"/>
                </a:solidFill>
                <a:cs typeface="Times New Roman" pitchFamily="18" charset="0"/>
              </a:rPr>
              <a:t>Some examples of why it’s important to look at rates</a:t>
            </a:r>
            <a:r>
              <a:rPr lang="en-US" altLang="en-US" b="0" baseline="0" dirty="0" smtClean="0">
                <a:solidFill>
                  <a:srgbClr val="FFFFFF"/>
                </a:solidFill>
                <a:cs typeface="Times New Roman" pitchFamily="18" charset="0"/>
              </a:rPr>
              <a:t> rather than counts.  You can see the redness has much more of an affect on the first group compared to the second.</a:t>
            </a:r>
          </a:p>
          <a:p>
            <a:pPr marL="0" lvl="1" defTabSz="879860"/>
            <a:endParaRPr lang="en-US" altLang="en-US" b="0" baseline="0" dirty="0" smtClean="0">
              <a:solidFill>
                <a:srgbClr val="FFFFFF"/>
              </a:solidFill>
              <a:cs typeface="Times New Roman" pitchFamily="18" charset="0"/>
            </a:endParaRPr>
          </a:p>
          <a:p>
            <a:pPr marL="0" lvl="1" defTabSz="879860"/>
            <a:r>
              <a:rPr lang="en-US" altLang="en-US" b="0" dirty="0" smtClean="0">
                <a:solidFill>
                  <a:srgbClr val="FFFFFF"/>
                </a:solidFill>
                <a:cs typeface="Times New Roman" pitchFamily="18" charset="0"/>
              </a:rPr>
              <a:t>Counts</a:t>
            </a:r>
            <a:r>
              <a:rPr lang="en-US" altLang="en-US" b="0" baseline="0" dirty="0" smtClean="0">
                <a:solidFill>
                  <a:srgbClr val="FFFFFF"/>
                </a:solidFill>
                <a:cs typeface="Times New Roman" pitchFamily="18" charset="0"/>
              </a:rPr>
              <a:t> are the same, but the 1</a:t>
            </a:r>
            <a:r>
              <a:rPr lang="en-US" altLang="en-US" b="0" baseline="30000" dirty="0" smtClean="0">
                <a:solidFill>
                  <a:srgbClr val="FFFFFF"/>
                </a:solidFill>
                <a:cs typeface="Times New Roman" pitchFamily="18" charset="0"/>
              </a:rPr>
              <a:t>st</a:t>
            </a:r>
            <a:r>
              <a:rPr lang="en-US" altLang="en-US" b="0" baseline="0" dirty="0" smtClean="0">
                <a:solidFill>
                  <a:srgbClr val="FFFFFF"/>
                </a:solidFill>
                <a:cs typeface="Times New Roman" pitchFamily="18" charset="0"/>
              </a:rPr>
              <a:t> rate is higher, so we’d probably want to focus programs on group 1 to start.</a:t>
            </a:r>
          </a:p>
        </p:txBody>
      </p:sp>
      <p:sp>
        <p:nvSpPr>
          <p:cNvPr id="110596"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1F368CEF-0EE5-4BB2-8109-9AE6B5CDAB2F}" type="slidenum">
              <a:rPr lang="en-US" altLang="en-US" sz="1300">
                <a:solidFill>
                  <a:srgbClr val="000000"/>
                </a:solidFill>
              </a:rPr>
              <a:pPr eaLnBrk="1" hangingPunct="1"/>
              <a:t>26</a:t>
            </a:fld>
            <a:endParaRPr lang="en-US" altLang="en-US" sz="1300" dirty="0">
              <a:solidFill>
                <a:srgbClr val="000000"/>
              </a:solidFill>
            </a:endParaRPr>
          </a:p>
        </p:txBody>
      </p:sp>
    </p:spTree>
    <p:extLst>
      <p:ext uri="{BB962C8B-B14F-4D97-AF65-F5344CB8AC3E}">
        <p14:creationId xmlns:p14="http://schemas.microsoft.com/office/powerpoint/2010/main" val="302865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marL="0" lvl="1" defTabSz="879860"/>
            <a:r>
              <a:rPr lang="en-US" altLang="en-US" b="1" dirty="0" smtClean="0">
                <a:solidFill>
                  <a:srgbClr val="FFFFFF"/>
                </a:solidFill>
                <a:cs typeface="Times New Roman" pitchFamily="18" charset="0"/>
              </a:rPr>
              <a:t>Count = 1 makes the rate bigger than count = 20</a:t>
            </a:r>
            <a:endParaRPr lang="en-US" altLang="en-US" dirty="0" smtClean="0">
              <a:solidFill>
                <a:srgbClr val="FFFFFF"/>
              </a:solidFill>
              <a:cs typeface="Times New Roman" pitchFamily="18" charset="0"/>
            </a:endParaRPr>
          </a:p>
        </p:txBody>
      </p:sp>
      <p:sp>
        <p:nvSpPr>
          <p:cNvPr id="110596" name="Slide Number Placeholder 3"/>
          <p:cNvSpPr>
            <a:spLocks noGrp="1"/>
          </p:cNvSpPr>
          <p:nvPr>
            <p:ph type="sldNum" sz="quarter" idx="5"/>
          </p:nvPr>
        </p:nvSpPr>
        <p:spPr>
          <a:noFill/>
        </p:spPr>
        <p:txBody>
          <a:bodyPr/>
          <a:lstStyle>
            <a:lvl1pPr defTabSz="1083375" eaLnBrk="0" hangingPunct="0">
              <a:defRPr sz="2300">
                <a:solidFill>
                  <a:schemeClr val="tx1"/>
                </a:solidFill>
                <a:latin typeface="Times New Roman" pitchFamily="18" charset="0"/>
              </a:defRPr>
            </a:lvl1pPr>
            <a:lvl2pPr marL="716130" indent="-275434" defTabSz="1083375" eaLnBrk="0" hangingPunct="0">
              <a:defRPr sz="2300">
                <a:solidFill>
                  <a:schemeClr val="tx1"/>
                </a:solidFill>
                <a:latin typeface="Times New Roman" pitchFamily="18" charset="0"/>
              </a:defRPr>
            </a:lvl2pPr>
            <a:lvl3pPr marL="1101738" indent="-220348" defTabSz="1083375" eaLnBrk="0" hangingPunct="0">
              <a:defRPr sz="2300">
                <a:solidFill>
                  <a:schemeClr val="tx1"/>
                </a:solidFill>
                <a:latin typeface="Times New Roman" pitchFamily="18" charset="0"/>
              </a:defRPr>
            </a:lvl3pPr>
            <a:lvl4pPr marL="1542433" indent="-220348" defTabSz="1083375" eaLnBrk="0" hangingPunct="0">
              <a:defRPr sz="2300">
                <a:solidFill>
                  <a:schemeClr val="tx1"/>
                </a:solidFill>
                <a:latin typeface="Times New Roman" pitchFamily="18" charset="0"/>
              </a:defRPr>
            </a:lvl4pPr>
            <a:lvl5pPr marL="1983128" indent="-220348" defTabSz="1083375" eaLnBrk="0" hangingPunct="0">
              <a:defRPr sz="2300">
                <a:solidFill>
                  <a:schemeClr val="tx1"/>
                </a:solidFill>
                <a:latin typeface="Times New Roman" pitchFamily="18" charset="0"/>
              </a:defRPr>
            </a:lvl5pPr>
            <a:lvl6pPr marL="2423823" indent="-220348" defTabSz="1083375" eaLnBrk="0" fontAlgn="base" hangingPunct="0">
              <a:spcBef>
                <a:spcPct val="0"/>
              </a:spcBef>
              <a:spcAft>
                <a:spcPct val="0"/>
              </a:spcAft>
              <a:defRPr sz="2300">
                <a:solidFill>
                  <a:schemeClr val="tx1"/>
                </a:solidFill>
                <a:latin typeface="Times New Roman" pitchFamily="18" charset="0"/>
              </a:defRPr>
            </a:lvl6pPr>
            <a:lvl7pPr marL="2864518" indent="-220348" defTabSz="1083375" eaLnBrk="0" fontAlgn="base" hangingPunct="0">
              <a:spcBef>
                <a:spcPct val="0"/>
              </a:spcBef>
              <a:spcAft>
                <a:spcPct val="0"/>
              </a:spcAft>
              <a:defRPr sz="2300">
                <a:solidFill>
                  <a:schemeClr val="tx1"/>
                </a:solidFill>
                <a:latin typeface="Times New Roman" pitchFamily="18" charset="0"/>
              </a:defRPr>
            </a:lvl7pPr>
            <a:lvl8pPr marL="3305213" indent="-220348" defTabSz="1083375" eaLnBrk="0" fontAlgn="base" hangingPunct="0">
              <a:spcBef>
                <a:spcPct val="0"/>
              </a:spcBef>
              <a:spcAft>
                <a:spcPct val="0"/>
              </a:spcAft>
              <a:defRPr sz="2300">
                <a:solidFill>
                  <a:schemeClr val="tx1"/>
                </a:solidFill>
                <a:latin typeface="Times New Roman" pitchFamily="18" charset="0"/>
              </a:defRPr>
            </a:lvl8pPr>
            <a:lvl9pPr marL="3745908" indent="-220348" defTabSz="1083375" eaLnBrk="0" fontAlgn="base" hangingPunct="0">
              <a:spcBef>
                <a:spcPct val="0"/>
              </a:spcBef>
              <a:spcAft>
                <a:spcPct val="0"/>
              </a:spcAft>
              <a:defRPr sz="2300">
                <a:solidFill>
                  <a:schemeClr val="tx1"/>
                </a:solidFill>
                <a:latin typeface="Times New Roman" pitchFamily="18" charset="0"/>
              </a:defRPr>
            </a:lvl9pPr>
          </a:lstStyle>
          <a:p>
            <a:pPr eaLnBrk="1" hangingPunct="1"/>
            <a:fld id="{1F368CEF-0EE5-4BB2-8109-9AE6B5CDAB2F}" type="slidenum">
              <a:rPr lang="en-US" altLang="en-US" sz="1300">
                <a:solidFill>
                  <a:srgbClr val="000000"/>
                </a:solidFill>
              </a:rPr>
              <a:pPr eaLnBrk="1" hangingPunct="1"/>
              <a:t>27</a:t>
            </a:fld>
            <a:endParaRPr lang="en-US" altLang="en-US" sz="1300" dirty="0">
              <a:solidFill>
                <a:srgbClr val="000000"/>
              </a:solidFill>
            </a:endParaRPr>
          </a:p>
        </p:txBody>
      </p:sp>
    </p:spTree>
    <p:extLst>
      <p:ext uri="{BB962C8B-B14F-4D97-AF65-F5344CB8AC3E}">
        <p14:creationId xmlns:p14="http://schemas.microsoft.com/office/powerpoint/2010/main" val="53471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28</a:t>
            </a:fld>
            <a:endParaRPr lang="en-US" dirty="0">
              <a:solidFill>
                <a:srgbClr val="000000"/>
              </a:solidFill>
            </a:endParaRPr>
          </a:p>
        </p:txBody>
      </p:sp>
    </p:spTree>
    <p:extLst>
      <p:ext uri="{BB962C8B-B14F-4D97-AF65-F5344CB8AC3E}">
        <p14:creationId xmlns:p14="http://schemas.microsoft.com/office/powerpoint/2010/main" val="360960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this sit up for a</a:t>
            </a:r>
            <a:r>
              <a:rPr lang="en-US" baseline="0" dirty="0" smtClean="0"/>
              <a:t> while to digest</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29</a:t>
            </a:fld>
            <a:endParaRPr lang="en-US" dirty="0">
              <a:solidFill>
                <a:srgbClr val="000000"/>
              </a:solidFill>
            </a:endParaRPr>
          </a:p>
        </p:txBody>
      </p:sp>
    </p:spTree>
    <p:extLst>
      <p:ext uri="{BB962C8B-B14F-4D97-AF65-F5344CB8AC3E}">
        <p14:creationId xmlns:p14="http://schemas.microsoft.com/office/powerpoint/2010/main" val="174798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Keeping notes as the data is provided is so important. You don’t have to try to remember which points helped you to rank or order the service categories, you can jot them down as we go. In order to do this there is a handout that I recommend you keep out so that you can take notes, it is the SEMHAC Priority Setting Worksheet.</a:t>
            </a:r>
          </a:p>
          <a:p>
            <a:pPr>
              <a:spcBef>
                <a:spcPct val="0"/>
              </a:spcBef>
            </a:pPr>
            <a:endParaRPr lang="en-US" dirty="0" smtClean="0"/>
          </a:p>
          <a:p>
            <a:pPr>
              <a:spcBef>
                <a:spcPct val="0"/>
              </a:spcBef>
            </a:pPr>
            <a:r>
              <a:rPr lang="en-US" dirty="0" smtClean="0"/>
              <a:t>Now, as data is being reviewed and decision are made, there are a few things we must consider (next slide)</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B0C3E8-DF3C-42E5-AC36-C1C4EDBFCC62}" type="slidenum">
              <a:rPr lang="en-US">
                <a:cs typeface="Arial" charset="0"/>
              </a:rPr>
              <a:pPr fontAlgn="base">
                <a:spcBef>
                  <a:spcPct val="0"/>
                </a:spcBef>
                <a:spcAft>
                  <a:spcPct val="0"/>
                </a:spcAft>
              </a:pPr>
              <a:t>3</a:t>
            </a:fld>
            <a:endParaRPr lang="en-US">
              <a:cs typeface="Arial" charset="0"/>
            </a:endParaRPr>
          </a:p>
        </p:txBody>
      </p:sp>
    </p:spTree>
    <p:extLst>
      <p:ext uri="{BB962C8B-B14F-4D97-AF65-F5344CB8AC3E}">
        <p14:creationId xmlns:p14="http://schemas.microsoft.com/office/powerpoint/2010/main" val="1506581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30</a:t>
            </a:fld>
            <a:endParaRPr lang="en-US" dirty="0">
              <a:solidFill>
                <a:srgbClr val="000000"/>
              </a:solidFill>
            </a:endParaRPr>
          </a:p>
        </p:txBody>
      </p:sp>
    </p:spTree>
    <p:extLst>
      <p:ext uri="{BB962C8B-B14F-4D97-AF65-F5344CB8AC3E}">
        <p14:creationId xmlns:p14="http://schemas.microsoft.com/office/powerpoint/2010/main" val="3282050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good news!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Detroit still has the highest rate of new diagnoses, but it’s decreasing significantly.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It’s actually on track to meet the NHAS goal of reducing the # of new dx by 25%.</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is fantastic!</a:t>
            </a:r>
          </a:p>
          <a:p>
            <a:endParaRPr lang="en-US" baseline="0" dirty="0" smtClean="0"/>
          </a:p>
          <a:p>
            <a:r>
              <a:rPr lang="en-US" baseline="0" dirty="0" smtClean="0"/>
              <a:t>In order for the DEMA to meet the NHAS goal as a whole, the other counties need to decrease as well</a:t>
            </a:r>
          </a:p>
          <a:p>
            <a:endParaRPr lang="en-US" baseline="0" dirty="0" smtClean="0"/>
          </a:p>
          <a:p>
            <a:r>
              <a:rPr lang="en-US" baseline="0" dirty="0" smtClean="0"/>
              <a:t>Notes for you in case you’re asked:</a:t>
            </a:r>
          </a:p>
          <a:p>
            <a:r>
              <a:rPr lang="en-US" baseline="0" dirty="0" smtClean="0"/>
              <a:t>-Detroit’s significant decrease: 4 of past 5 years were &gt;3stdev below the mean of the preceding 5 years</a:t>
            </a:r>
          </a:p>
          <a:p>
            <a:r>
              <a:rPr lang="en-US" baseline="0" dirty="0" smtClean="0"/>
              <a:t>-I averaged the rates of Oak, Mac and Wayne and Lapeer, Monroe and St. Clair b/c they’re so similar. That way the graph wasn’t busy and people can focus on Detroit</a:t>
            </a:r>
          </a:p>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31</a:t>
            </a:fld>
            <a:endParaRPr lang="en-US" dirty="0">
              <a:solidFill>
                <a:srgbClr val="000000"/>
              </a:solidFill>
            </a:endParaRPr>
          </a:p>
        </p:txBody>
      </p:sp>
    </p:spTree>
    <p:extLst>
      <p:ext uri="{BB962C8B-B14F-4D97-AF65-F5344CB8AC3E}">
        <p14:creationId xmlns:p14="http://schemas.microsoft.com/office/powerpoint/2010/main" val="3708080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bad news</a:t>
            </a:r>
          </a:p>
          <a:p>
            <a:endParaRPr lang="en-US" dirty="0" smtClean="0"/>
          </a:p>
          <a:p>
            <a:r>
              <a:rPr lang="en-US" dirty="0" smtClean="0"/>
              <a:t>This is a trend statewide.</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32</a:t>
            </a:fld>
            <a:endParaRPr lang="en-US" dirty="0">
              <a:solidFill>
                <a:srgbClr val="000000"/>
              </a:solidFill>
            </a:endParaRPr>
          </a:p>
        </p:txBody>
      </p:sp>
    </p:spTree>
    <p:extLst>
      <p:ext uri="{BB962C8B-B14F-4D97-AF65-F5344CB8AC3E}">
        <p14:creationId xmlns:p14="http://schemas.microsoft.com/office/powerpoint/2010/main" val="4226802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TRENDLINES show the rate of new diagnoses</a:t>
            </a:r>
            <a:r>
              <a:rPr lang="en-US" baseline="0" dirty="0" smtClean="0"/>
              <a:t> among YBMSM are huge and have nearly tripled since 2000. Conversely, non-YBMSM have decreased substantially.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One</a:t>
            </a:r>
            <a:r>
              <a:rPr lang="en-US" baseline="0" dirty="0" smtClean="0"/>
              <a:t> of the NHAS indicators is to reduce the new diagnosis rate disparity among young black gay men – the disparity is increasing all over Michigan!</a:t>
            </a:r>
            <a:endParaRPr lang="en-US" dirty="0" smtClean="0"/>
          </a:p>
          <a:p>
            <a:endParaRPr lang="en-US" baseline="0" dirty="0" smtClean="0"/>
          </a:p>
          <a:p>
            <a:r>
              <a:rPr lang="en-US" baseline="0" dirty="0" smtClean="0"/>
              <a:t>Non-YBMSM include black MSM over 30, young black persons who aren’t MSM, young MSM who aren’t black (this may be important to emphasize)</a:t>
            </a:r>
          </a:p>
          <a:p>
            <a:endParaRPr lang="en-US" baseline="0" dirty="0" smtClean="0"/>
          </a:p>
          <a:p>
            <a:r>
              <a:rPr lang="en-US" baseline="0" dirty="0" smtClean="0"/>
              <a:t>Notes for you: The YBMSM rate is an estimate since the denominator is an estimate. </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33</a:t>
            </a:fld>
            <a:endParaRPr lang="en-US" dirty="0">
              <a:solidFill>
                <a:srgbClr val="000000"/>
              </a:solidFill>
            </a:endParaRPr>
          </a:p>
        </p:txBody>
      </p:sp>
    </p:spTree>
    <p:extLst>
      <p:ext uri="{BB962C8B-B14F-4D97-AF65-F5344CB8AC3E}">
        <p14:creationId xmlns:p14="http://schemas.microsoft.com/office/powerpoint/2010/main" val="1496940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YBMSM trend.</a:t>
            </a:r>
          </a:p>
          <a:p>
            <a:r>
              <a:rPr lang="en-US" dirty="0" smtClean="0"/>
              <a:t>Macomb is one of the very</a:t>
            </a:r>
            <a:r>
              <a:rPr lang="en-US" baseline="0" dirty="0" smtClean="0"/>
              <a:t> few places where new diagnoses are on the rise in most demographic groups, but YBMSM carries the heaviest burden and is increasing much quicker than non-YBMSM (note axis scale differences and how non-YBMSM wouldn’t even register on graph if they were on the same axis)</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34</a:t>
            </a:fld>
            <a:endParaRPr lang="en-US" dirty="0">
              <a:solidFill>
                <a:srgbClr val="000000"/>
              </a:solidFill>
            </a:endParaRPr>
          </a:p>
        </p:txBody>
      </p:sp>
    </p:spTree>
    <p:extLst>
      <p:ext uri="{BB962C8B-B14F-4D97-AF65-F5344CB8AC3E}">
        <p14:creationId xmlns:p14="http://schemas.microsoft.com/office/powerpoint/2010/main" val="3373501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35</a:t>
            </a:fld>
            <a:endParaRPr lang="en-US" dirty="0"/>
          </a:p>
        </p:txBody>
      </p:sp>
    </p:spTree>
    <p:extLst>
      <p:ext uri="{BB962C8B-B14F-4D97-AF65-F5344CB8AC3E}">
        <p14:creationId xmlns:p14="http://schemas.microsoft.com/office/powerpoint/2010/main" val="1614367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36</a:t>
            </a:fld>
            <a:endParaRPr lang="en-US" dirty="0"/>
          </a:p>
        </p:txBody>
      </p:sp>
    </p:spTree>
    <p:extLst>
      <p:ext uri="{BB962C8B-B14F-4D97-AF65-F5344CB8AC3E}">
        <p14:creationId xmlns:p14="http://schemas.microsoft.com/office/powerpoint/2010/main" val="2020400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37</a:t>
            </a:fld>
            <a:endParaRPr lang="en-US" dirty="0">
              <a:solidFill>
                <a:srgbClr val="000000"/>
              </a:solidFill>
            </a:endParaRPr>
          </a:p>
        </p:txBody>
      </p:sp>
    </p:spTree>
    <p:extLst>
      <p:ext uri="{BB962C8B-B14F-4D97-AF65-F5344CB8AC3E}">
        <p14:creationId xmlns:p14="http://schemas.microsoft.com/office/powerpoint/2010/main" val="3149755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you:</a:t>
            </a:r>
          </a:p>
          <a:p>
            <a:r>
              <a:rPr lang="en-US" dirty="0" smtClean="0"/>
              <a:t>Grey is “Other”</a:t>
            </a:r>
          </a:p>
          <a:p>
            <a:r>
              <a:rPr lang="en-US" dirty="0" smtClean="0"/>
              <a:t>MSM have the little male-male symbol</a:t>
            </a:r>
          </a:p>
          <a:p>
            <a:r>
              <a:rPr lang="en-US" dirty="0" smtClean="0"/>
              <a:t>There’s one transgender black women (4</a:t>
            </a:r>
            <a:r>
              <a:rPr lang="en-US" baseline="30000" dirty="0" smtClean="0"/>
              <a:t>th</a:t>
            </a:r>
            <a:r>
              <a:rPr lang="en-US" baseline="0" dirty="0" smtClean="0"/>
              <a:t> row on the right)</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38</a:t>
            </a:fld>
            <a:endParaRPr lang="en-US" dirty="0">
              <a:solidFill>
                <a:srgbClr val="000000"/>
              </a:solidFill>
            </a:endParaRPr>
          </a:p>
        </p:txBody>
      </p:sp>
    </p:spTree>
    <p:extLst>
      <p:ext uri="{BB962C8B-B14F-4D97-AF65-F5344CB8AC3E}">
        <p14:creationId xmlns:p14="http://schemas.microsoft.com/office/powerpoint/2010/main" val="2413841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39</a:t>
            </a:fld>
            <a:endParaRPr lang="en-US" dirty="0"/>
          </a:p>
        </p:txBody>
      </p:sp>
    </p:spTree>
    <p:extLst>
      <p:ext uri="{BB962C8B-B14F-4D97-AF65-F5344CB8AC3E}">
        <p14:creationId xmlns:p14="http://schemas.microsoft.com/office/powerpoint/2010/main" val="389634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What comes to mind when you view this picture?</a:t>
            </a:r>
          </a:p>
          <a:p>
            <a:pPr>
              <a:spcBef>
                <a:spcPct val="0"/>
              </a:spcBef>
            </a:pPr>
            <a:endParaRPr lang="en-US" smtClean="0"/>
          </a:p>
          <a:p>
            <a:pPr>
              <a:spcBef>
                <a:spcPct val="0"/>
              </a:spcBef>
            </a:pPr>
            <a:r>
              <a:rPr lang="en-US" smtClean="0"/>
              <a:t>We must look at the past in order to know where we’re going. Looking at past data helps to guide us when making decisions for the future.</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782BBA-D7C7-4549-B789-18F3650C96DB}" type="slidenum">
              <a:rPr lang="en-US">
                <a:cs typeface="Arial" charset="0"/>
              </a:rPr>
              <a:pPr fontAlgn="base">
                <a:spcBef>
                  <a:spcPct val="0"/>
                </a:spcBef>
                <a:spcAft>
                  <a:spcPct val="0"/>
                </a:spcAft>
              </a:pPr>
              <a:t>4</a:t>
            </a:fld>
            <a:endParaRPr lang="en-US">
              <a:cs typeface="Arial" charset="0"/>
            </a:endParaRPr>
          </a:p>
        </p:txBody>
      </p:sp>
    </p:spTree>
    <p:extLst>
      <p:ext uri="{BB962C8B-B14F-4D97-AF65-F5344CB8AC3E}">
        <p14:creationId xmlns:p14="http://schemas.microsoft.com/office/powerpoint/2010/main" val="508815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40</a:t>
            </a:fld>
            <a:endParaRPr lang="en-US" dirty="0"/>
          </a:p>
        </p:txBody>
      </p:sp>
    </p:spTree>
    <p:extLst>
      <p:ext uri="{BB962C8B-B14F-4D97-AF65-F5344CB8AC3E}">
        <p14:creationId xmlns:p14="http://schemas.microsoft.com/office/powerpoint/2010/main" val="154137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41</a:t>
            </a:fld>
            <a:endParaRPr lang="en-US" dirty="0"/>
          </a:p>
        </p:txBody>
      </p:sp>
    </p:spTree>
    <p:extLst>
      <p:ext uri="{BB962C8B-B14F-4D97-AF65-F5344CB8AC3E}">
        <p14:creationId xmlns:p14="http://schemas.microsoft.com/office/powerpoint/2010/main" val="2687494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baseline="0" dirty="0" smtClean="0"/>
              <a:t>The HIV Care Continuum was developed by the CDC to assess gaps in care.</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42</a:t>
            </a:fld>
            <a:endParaRPr lang="en-US" dirty="0">
              <a:solidFill>
                <a:srgbClr val="000000"/>
              </a:solidFill>
            </a:endParaRPr>
          </a:p>
        </p:txBody>
      </p:sp>
    </p:spTree>
    <p:extLst>
      <p:ext uri="{BB962C8B-B14F-4D97-AF65-F5344CB8AC3E}">
        <p14:creationId xmlns:p14="http://schemas.microsoft.com/office/powerpoint/2010/main" val="610499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43</a:t>
            </a:fld>
            <a:endParaRPr lang="en-US" dirty="0">
              <a:solidFill>
                <a:srgbClr val="000000"/>
              </a:solidFill>
            </a:endParaRPr>
          </a:p>
        </p:txBody>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Times New Roman" pitchFamily="18" charset="0"/>
                <a:ea typeface="+mn-ea"/>
                <a:cs typeface="+mn-cs"/>
              </a:rPr>
              <a:t>Diagnosed with HIV</a:t>
            </a:r>
            <a:r>
              <a:rPr lang="en-US" sz="1200" b="0" i="0" u="none" strike="noStrike" kern="1200" dirty="0" smtClean="0">
                <a:solidFill>
                  <a:schemeClr val="tx1"/>
                </a:solidFill>
                <a:effectLst/>
                <a:latin typeface="Times New Roman" pitchFamily="18" charset="0"/>
                <a:ea typeface="+mn-ea"/>
                <a:cs typeface="+mn-cs"/>
              </a:rPr>
              <a:t>: Persons diagnosed with HIV. </a:t>
            </a:r>
            <a:r>
              <a:rPr lang="en-US" sz="900" dirty="0" smtClean="0"/>
              <a:t> </a:t>
            </a:r>
            <a:r>
              <a:rPr lang="en-US" sz="1200" b="1" i="0" u="none" strike="noStrike" kern="1200" dirty="0" smtClean="0">
                <a:solidFill>
                  <a:schemeClr val="tx1"/>
                </a:solidFill>
                <a:effectLst/>
                <a:latin typeface="Times New Roman" pitchFamily="18" charset="0"/>
                <a:ea typeface="+mn-ea"/>
                <a:cs typeface="+mn-cs"/>
              </a:rPr>
              <a:t>In Care</a:t>
            </a:r>
            <a:r>
              <a:rPr lang="en-US" sz="1200" b="0" i="0" u="none" strike="noStrike" kern="1200" dirty="0" smtClean="0">
                <a:solidFill>
                  <a:schemeClr val="tx1"/>
                </a:solidFill>
                <a:effectLst/>
                <a:latin typeface="Times New Roman" pitchFamily="18" charset="0"/>
                <a:ea typeface="+mn-ea"/>
                <a:cs typeface="+mn-cs"/>
              </a:rPr>
              <a:t>: PLWH who received at least one CD4, viral load (</a:t>
            </a:r>
            <a:r>
              <a:rPr lang="en-US" sz="1200" b="0" i="0" u="none" strike="noStrike" kern="1200" dirty="0" err="1" smtClean="0">
                <a:solidFill>
                  <a:schemeClr val="tx1"/>
                </a:solidFill>
                <a:effectLst/>
                <a:latin typeface="Times New Roman" pitchFamily="18" charset="0"/>
                <a:ea typeface="+mn-ea"/>
                <a:cs typeface="+mn-cs"/>
              </a:rPr>
              <a:t>vl</a:t>
            </a:r>
            <a:r>
              <a:rPr lang="en-US" sz="1200" b="0" i="0" u="none" strike="noStrike" kern="1200" dirty="0" smtClean="0">
                <a:solidFill>
                  <a:schemeClr val="tx1"/>
                </a:solidFill>
                <a:effectLst/>
                <a:latin typeface="Times New Roman" pitchFamily="18" charset="0"/>
                <a:ea typeface="+mn-ea"/>
                <a:cs typeface="+mn-cs"/>
              </a:rPr>
              <a:t>) and/or genotype lab test during the given year.</a:t>
            </a:r>
            <a:r>
              <a:rPr lang="en-US" sz="900" dirty="0" smtClean="0"/>
              <a:t> </a:t>
            </a:r>
            <a:r>
              <a:rPr lang="en-US" sz="1200" b="1" i="0" u="none" strike="noStrike" kern="1200" dirty="0" smtClean="0">
                <a:solidFill>
                  <a:schemeClr val="tx1"/>
                </a:solidFill>
                <a:effectLst/>
                <a:latin typeface="Times New Roman" pitchFamily="18" charset="0"/>
                <a:ea typeface="+mn-ea"/>
                <a:cs typeface="+mn-cs"/>
              </a:rPr>
              <a:t>Virally Suppressed</a:t>
            </a:r>
            <a:r>
              <a:rPr lang="en-US" sz="1200" b="0" i="0" u="none" strike="noStrike" kern="1200" dirty="0" smtClean="0">
                <a:solidFill>
                  <a:schemeClr val="tx1"/>
                </a:solidFill>
                <a:effectLst/>
                <a:latin typeface="Times New Roman" pitchFamily="18" charset="0"/>
                <a:ea typeface="+mn-ea"/>
                <a:cs typeface="+mn-cs"/>
              </a:rPr>
              <a:t>: PLWH whose most recent viral load test contained less than or equal to 200 copies of HIV virus per milliliter of blood (≤200 copies/mL).</a:t>
            </a:r>
            <a:r>
              <a:rPr lang="en-US" sz="900" dirty="0" smtClean="0"/>
              <a:t> </a:t>
            </a:r>
            <a:r>
              <a:rPr lang="en-US" sz="1200" b="1" i="0" u="none" strike="noStrike" kern="1200" dirty="0" smtClean="0">
                <a:solidFill>
                  <a:schemeClr val="tx1"/>
                </a:solidFill>
                <a:effectLst/>
                <a:latin typeface="Times New Roman" pitchFamily="18" charset="0"/>
                <a:ea typeface="+mn-ea"/>
                <a:cs typeface="+mn-cs"/>
              </a:rPr>
              <a:t>Maintained Undetectable:</a:t>
            </a:r>
            <a:r>
              <a:rPr lang="en-US" sz="1200" b="0" i="0" u="none" strike="noStrike" kern="1200" dirty="0" smtClean="0">
                <a:solidFill>
                  <a:schemeClr val="tx1"/>
                </a:solidFill>
                <a:effectLst/>
                <a:latin typeface="Times New Roman" pitchFamily="18" charset="0"/>
                <a:ea typeface="+mn-ea"/>
                <a:cs typeface="+mn-cs"/>
              </a:rPr>
              <a:t> PLWH who maintained VS for at least 4-8 months.  Derived from studies supporting U=U (undetectable = </a:t>
            </a:r>
            <a:r>
              <a:rPr lang="en-US" sz="1200" b="0" i="0" u="none" strike="noStrike" kern="1200" dirty="0" err="1" smtClean="0">
                <a:solidFill>
                  <a:schemeClr val="tx1"/>
                </a:solidFill>
                <a:effectLst/>
                <a:latin typeface="Times New Roman" pitchFamily="18" charset="0"/>
                <a:ea typeface="+mn-ea"/>
                <a:cs typeface="+mn-cs"/>
              </a:rPr>
              <a:t>untransmittable</a:t>
            </a:r>
            <a:r>
              <a:rPr lang="en-US" sz="1200" b="0" i="0" u="none" strike="noStrike" kern="1200" dirty="0" smtClean="0">
                <a:solidFill>
                  <a:schemeClr val="tx1"/>
                </a:solidFill>
                <a:effectLst/>
                <a:latin typeface="Times New Roman" pitchFamily="18" charset="0"/>
                <a:ea typeface="+mn-ea"/>
                <a:cs typeface="+mn-cs"/>
              </a:rPr>
              <a:t>). </a:t>
            </a:r>
          </a:p>
          <a:p>
            <a:endParaRPr lang="en-US" sz="1200" b="0" i="0" u="none" strike="noStrike" kern="1200" dirty="0" smtClean="0">
              <a:solidFill>
                <a:schemeClr val="tx1"/>
              </a:solidFill>
              <a:effectLst/>
              <a:latin typeface="Times New Roman" pitchFamily="18" charset="0"/>
              <a:ea typeface="+mn-ea"/>
              <a:cs typeface="+mn-cs"/>
            </a:endParaRPr>
          </a:p>
          <a:p>
            <a:r>
              <a:rPr lang="en-US" sz="1200" b="1" i="0" u="none" strike="noStrike" kern="1200" baseline="0" dirty="0" smtClean="0">
                <a:solidFill>
                  <a:schemeClr val="tx1"/>
                </a:solidFill>
                <a:effectLst/>
                <a:latin typeface="Times New Roman" pitchFamily="18" charset="0"/>
                <a:ea typeface="+mn-ea"/>
                <a:cs typeface="+mn-cs"/>
              </a:rPr>
              <a:t>Reminder, there’s ~11,000 ESTIMATED PLWH IN THE DEMA</a:t>
            </a:r>
            <a:endParaRPr lang="en-US" sz="900" b="1" i="1" u="sng" baseline="0" dirty="0" smtClean="0"/>
          </a:p>
        </p:txBody>
      </p:sp>
    </p:spTree>
    <p:extLst>
      <p:ext uri="{BB962C8B-B14F-4D97-AF65-F5344CB8AC3E}">
        <p14:creationId xmlns:p14="http://schemas.microsoft.com/office/powerpoint/2010/main" val="3293606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a:t>
            </a:r>
            <a:r>
              <a:rPr lang="en-US" baseline="0" dirty="0" smtClean="0"/>
              <a:t> which groups are out of care more often than the DMA average. The pie chart gives an idea of the overall prevalence and dx of that group.  Example, it would be really great to get more Latinos into care, but even if 100% were in care it wouldn’t have much effect on the overall care rate because Latinos only account for 3% of PLWH in the DMA.  This doesn’t mean these populations should be ignored, it’s just something to think about.</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44</a:t>
            </a:fld>
            <a:endParaRPr lang="en-US" dirty="0">
              <a:solidFill>
                <a:srgbClr val="000000"/>
              </a:solidFill>
            </a:endParaRPr>
          </a:p>
        </p:txBody>
      </p:sp>
    </p:spTree>
    <p:extLst>
      <p:ext uri="{BB962C8B-B14F-4D97-AF65-F5344CB8AC3E}">
        <p14:creationId xmlns:p14="http://schemas.microsoft.com/office/powerpoint/2010/main" val="1196298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45</a:t>
            </a:fld>
            <a:endParaRPr lang="en-US" dirty="0">
              <a:solidFill>
                <a:srgbClr val="000000"/>
              </a:solidFill>
            </a:endParaRPr>
          </a:p>
        </p:txBody>
      </p:sp>
    </p:spTree>
    <p:extLst>
      <p:ext uri="{BB962C8B-B14F-4D97-AF65-F5344CB8AC3E}">
        <p14:creationId xmlns:p14="http://schemas.microsoft.com/office/powerpoint/2010/main" val="2065403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these groups account</a:t>
            </a:r>
            <a:r>
              <a:rPr lang="en-US" baseline="0" dirty="0" smtClean="0"/>
              <a:t> for a small overall proportion of PLWH in the DEMA, and a small proportion of new diagnoses. So, for the epidemic as a whole, it’s probably best to focus on getting people in general into care (like Link Up Detroit), and just keep these populations in mind that they may need additional support to get into or stay in care.</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46</a:t>
            </a:fld>
            <a:endParaRPr lang="en-US" dirty="0">
              <a:solidFill>
                <a:srgbClr val="000000"/>
              </a:solidFill>
            </a:endParaRPr>
          </a:p>
        </p:txBody>
      </p:sp>
    </p:spTree>
    <p:extLst>
      <p:ext uri="{BB962C8B-B14F-4D97-AF65-F5344CB8AC3E}">
        <p14:creationId xmlns:p14="http://schemas.microsoft.com/office/powerpoint/2010/main" val="829743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47</a:t>
            </a:fld>
            <a:endParaRPr lang="en-US" dirty="0">
              <a:solidFill>
                <a:srgbClr val="000000"/>
              </a:solidFill>
            </a:endParaRPr>
          </a:p>
        </p:txBody>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Times New Roman" pitchFamily="18" charset="0"/>
                <a:ea typeface="+mn-ea"/>
                <a:cs typeface="+mn-cs"/>
              </a:rPr>
              <a:t>YBMSM fall behind</a:t>
            </a:r>
            <a:r>
              <a:rPr lang="en-US" sz="1200" b="1" i="0" u="none" strike="noStrike" kern="1200" baseline="0" dirty="0" smtClean="0">
                <a:solidFill>
                  <a:schemeClr val="tx1"/>
                </a:solidFill>
                <a:effectLst/>
                <a:latin typeface="Times New Roman" pitchFamily="18" charset="0"/>
                <a:ea typeface="+mn-ea"/>
                <a:cs typeface="+mn-cs"/>
              </a:rPr>
              <a:t> non YBSMS</a:t>
            </a:r>
            <a:endParaRPr lang="en-US" sz="1200" b="1" i="0" u="none" strike="noStrike" kern="1200" dirty="0" smtClean="0">
              <a:solidFill>
                <a:schemeClr val="tx1"/>
              </a:solidFill>
              <a:effectLst/>
              <a:latin typeface="Times New Roman" pitchFamily="18" charset="0"/>
              <a:ea typeface="+mn-ea"/>
              <a:cs typeface="+mn-cs"/>
            </a:endParaRPr>
          </a:p>
          <a:p>
            <a:endParaRPr lang="en-US" sz="1200" b="1" i="0" u="none" strike="noStrike" kern="1200" dirty="0" smtClean="0">
              <a:solidFill>
                <a:schemeClr val="tx1"/>
              </a:solidFill>
              <a:effectLst/>
              <a:latin typeface="Times New Roman" pitchFamily="18" charset="0"/>
              <a:ea typeface="+mn-ea"/>
              <a:cs typeface="+mn-cs"/>
            </a:endParaRPr>
          </a:p>
          <a:p>
            <a:r>
              <a:rPr lang="en-US" sz="1200" b="1" i="0" u="none" strike="noStrike" kern="1200" dirty="0" smtClean="0">
                <a:solidFill>
                  <a:schemeClr val="tx1"/>
                </a:solidFill>
                <a:effectLst/>
                <a:latin typeface="Times New Roman" pitchFamily="18" charset="0"/>
                <a:ea typeface="+mn-ea"/>
                <a:cs typeface="+mn-cs"/>
              </a:rPr>
              <a:t>Diagnosed with HIV</a:t>
            </a:r>
            <a:r>
              <a:rPr lang="en-US" sz="1200" b="0" i="0" u="none" strike="noStrike" kern="1200" dirty="0" smtClean="0">
                <a:solidFill>
                  <a:schemeClr val="tx1"/>
                </a:solidFill>
                <a:effectLst/>
                <a:latin typeface="Times New Roman" pitchFamily="18" charset="0"/>
                <a:ea typeface="+mn-ea"/>
                <a:cs typeface="+mn-cs"/>
              </a:rPr>
              <a:t>: Persons diagnosed with HIV. </a:t>
            </a:r>
            <a:r>
              <a:rPr lang="en-US" sz="900" dirty="0" smtClean="0"/>
              <a:t> </a:t>
            </a:r>
            <a:r>
              <a:rPr lang="en-US" sz="1200" b="1" i="0" u="none" strike="noStrike" kern="1200" dirty="0" smtClean="0">
                <a:solidFill>
                  <a:schemeClr val="tx1"/>
                </a:solidFill>
                <a:effectLst/>
                <a:latin typeface="Times New Roman" pitchFamily="18" charset="0"/>
                <a:ea typeface="+mn-ea"/>
                <a:cs typeface="+mn-cs"/>
              </a:rPr>
              <a:t>In Care</a:t>
            </a:r>
            <a:r>
              <a:rPr lang="en-US" sz="1200" b="0" i="0" u="none" strike="noStrike" kern="1200" dirty="0" smtClean="0">
                <a:solidFill>
                  <a:schemeClr val="tx1"/>
                </a:solidFill>
                <a:effectLst/>
                <a:latin typeface="Times New Roman" pitchFamily="18" charset="0"/>
                <a:ea typeface="+mn-ea"/>
                <a:cs typeface="+mn-cs"/>
              </a:rPr>
              <a:t>: PLWH who received at least one CD4, viral load (</a:t>
            </a:r>
            <a:r>
              <a:rPr lang="en-US" sz="1200" b="0" i="0" u="none" strike="noStrike" kern="1200" dirty="0" err="1" smtClean="0">
                <a:solidFill>
                  <a:schemeClr val="tx1"/>
                </a:solidFill>
                <a:effectLst/>
                <a:latin typeface="Times New Roman" pitchFamily="18" charset="0"/>
                <a:ea typeface="+mn-ea"/>
                <a:cs typeface="+mn-cs"/>
              </a:rPr>
              <a:t>vl</a:t>
            </a:r>
            <a:r>
              <a:rPr lang="en-US" sz="1200" b="0" i="0" u="none" strike="noStrike" kern="1200" dirty="0" smtClean="0">
                <a:solidFill>
                  <a:schemeClr val="tx1"/>
                </a:solidFill>
                <a:effectLst/>
                <a:latin typeface="Times New Roman" pitchFamily="18" charset="0"/>
                <a:ea typeface="+mn-ea"/>
                <a:cs typeface="+mn-cs"/>
              </a:rPr>
              <a:t>) and/or genotype lab test during the given year.</a:t>
            </a:r>
            <a:r>
              <a:rPr lang="en-US" sz="900" dirty="0" smtClean="0"/>
              <a:t> </a:t>
            </a:r>
            <a:r>
              <a:rPr lang="en-US" sz="1200" b="1" i="0" u="none" strike="noStrike" kern="1200" dirty="0" smtClean="0">
                <a:solidFill>
                  <a:schemeClr val="tx1"/>
                </a:solidFill>
                <a:effectLst/>
                <a:latin typeface="Times New Roman" pitchFamily="18" charset="0"/>
                <a:ea typeface="+mn-ea"/>
                <a:cs typeface="+mn-cs"/>
              </a:rPr>
              <a:t>Virally Suppressed</a:t>
            </a:r>
            <a:r>
              <a:rPr lang="en-US" sz="1200" b="0" i="0" u="none" strike="noStrike" kern="1200" dirty="0" smtClean="0">
                <a:solidFill>
                  <a:schemeClr val="tx1"/>
                </a:solidFill>
                <a:effectLst/>
                <a:latin typeface="Times New Roman" pitchFamily="18" charset="0"/>
                <a:ea typeface="+mn-ea"/>
                <a:cs typeface="+mn-cs"/>
              </a:rPr>
              <a:t>: PLWH whose most recent viral load test contained less than or equal to 200 copies of HIV virus per milliliter of blood (≤200 copies/mL).</a:t>
            </a:r>
            <a:r>
              <a:rPr lang="en-US" sz="900" dirty="0" smtClean="0"/>
              <a:t> </a:t>
            </a:r>
            <a:r>
              <a:rPr lang="en-US" sz="1200" b="1" i="0" u="none" strike="noStrike" kern="1200" dirty="0" smtClean="0">
                <a:solidFill>
                  <a:schemeClr val="tx1"/>
                </a:solidFill>
                <a:effectLst/>
                <a:latin typeface="Times New Roman" pitchFamily="18" charset="0"/>
                <a:ea typeface="+mn-ea"/>
                <a:cs typeface="+mn-cs"/>
              </a:rPr>
              <a:t>Maintained Undetectable:</a:t>
            </a:r>
            <a:r>
              <a:rPr lang="en-US" sz="1200" b="0" i="0" u="none" strike="noStrike" kern="1200" dirty="0" smtClean="0">
                <a:solidFill>
                  <a:schemeClr val="tx1"/>
                </a:solidFill>
                <a:effectLst/>
                <a:latin typeface="Times New Roman" pitchFamily="18" charset="0"/>
                <a:ea typeface="+mn-ea"/>
                <a:cs typeface="+mn-cs"/>
              </a:rPr>
              <a:t> PLWH who maintained VS for at least 4-8 months.  Derived from studies supporting U=U (undetectable = </a:t>
            </a:r>
            <a:r>
              <a:rPr lang="en-US" sz="1200" b="0" i="0" u="none" strike="noStrike" kern="1200" dirty="0" err="1" smtClean="0">
                <a:solidFill>
                  <a:schemeClr val="tx1"/>
                </a:solidFill>
                <a:effectLst/>
                <a:latin typeface="Times New Roman" pitchFamily="18" charset="0"/>
                <a:ea typeface="+mn-ea"/>
                <a:cs typeface="+mn-cs"/>
              </a:rPr>
              <a:t>untransmittable</a:t>
            </a:r>
            <a:r>
              <a:rPr lang="en-US" sz="1200" b="0" i="0" u="none" strike="noStrike" kern="1200" dirty="0" smtClean="0">
                <a:solidFill>
                  <a:schemeClr val="tx1"/>
                </a:solidFill>
                <a:effectLst/>
                <a:latin typeface="Times New Roman" pitchFamily="18" charset="0"/>
                <a:ea typeface="+mn-ea"/>
                <a:cs typeface="+mn-cs"/>
              </a:rPr>
              <a:t>). </a:t>
            </a:r>
            <a:endParaRPr lang="en-US" sz="900" b="0" i="1" u="sng" baseline="0" dirty="0" smtClean="0"/>
          </a:p>
        </p:txBody>
      </p:sp>
    </p:spTree>
    <p:extLst>
      <p:ext uri="{BB962C8B-B14F-4D97-AF65-F5344CB8AC3E}">
        <p14:creationId xmlns:p14="http://schemas.microsoft.com/office/powerpoint/2010/main" val="791864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48</a:t>
            </a:fld>
            <a:endParaRPr lang="en-US" dirty="0">
              <a:solidFill>
                <a:srgbClr val="000000"/>
              </a:solidFill>
            </a:endParaRPr>
          </a:p>
        </p:txBody>
      </p:sp>
      <p:sp>
        <p:nvSpPr>
          <p:cNvPr id="3" name="Notes Placeholder 2"/>
          <p:cNvSpPr>
            <a:spLocks noGrp="1"/>
          </p:cNvSpPr>
          <p:nvPr>
            <p:ph type="body" idx="1"/>
          </p:nvPr>
        </p:nvSpPr>
        <p:spPr/>
        <p:txBody>
          <a:bodyPr/>
          <a:lstStyle/>
          <a:p>
            <a:endParaRPr lang="en-US" sz="900" b="0" i="1" u="sng" baseline="0" dirty="0" smtClean="0"/>
          </a:p>
        </p:txBody>
      </p:sp>
    </p:spTree>
    <p:extLst>
      <p:ext uri="{BB962C8B-B14F-4D97-AF65-F5344CB8AC3E}">
        <p14:creationId xmlns:p14="http://schemas.microsoft.com/office/powerpoint/2010/main" val="3178730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49</a:t>
            </a:fld>
            <a:endParaRPr lang="en-US" dirty="0">
              <a:solidFill>
                <a:srgbClr val="000000"/>
              </a:solidFill>
            </a:endParaRPr>
          </a:p>
        </p:txBody>
      </p:sp>
      <p:sp>
        <p:nvSpPr>
          <p:cNvPr id="3" name="Notes Placeholder 2"/>
          <p:cNvSpPr>
            <a:spLocks noGrp="1"/>
          </p:cNvSpPr>
          <p:nvPr>
            <p:ph type="body" idx="1"/>
          </p:nvPr>
        </p:nvSpPr>
        <p:spPr/>
        <p:txBody>
          <a:bodyPr/>
          <a:lstStyle/>
          <a:p>
            <a:endParaRPr lang="en-US" sz="900" b="0" i="1" u="sng" baseline="0" dirty="0" smtClean="0"/>
          </a:p>
        </p:txBody>
      </p:sp>
    </p:spTree>
    <p:extLst>
      <p:ext uri="{BB962C8B-B14F-4D97-AF65-F5344CB8AC3E}">
        <p14:creationId xmlns:p14="http://schemas.microsoft.com/office/powerpoint/2010/main" val="417260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What’s the first thing you see when looking at this picture?</a:t>
            </a:r>
          </a:p>
          <a:p>
            <a:pPr>
              <a:spcBef>
                <a:spcPct val="0"/>
              </a:spcBef>
            </a:pPr>
            <a:endParaRPr lang="en-US" smtClean="0"/>
          </a:p>
          <a:p>
            <a:pPr>
              <a:spcBef>
                <a:spcPct val="0"/>
              </a:spcBef>
            </a:pPr>
            <a:r>
              <a:rPr lang="en-US" smtClean="0"/>
              <a:t>We all will review the same data, however, some of us may see or interpret it differently than others, and that’s okay. The differences is what allows for discussion and coming to an agreed upon decision.</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FAB20E-EDB1-451D-B834-347E99453B70}" type="slidenum">
              <a:rPr lang="en-US">
                <a:cs typeface="Arial" charset="0"/>
              </a:rPr>
              <a:pPr fontAlgn="base">
                <a:spcBef>
                  <a:spcPct val="0"/>
                </a:spcBef>
                <a:spcAft>
                  <a:spcPct val="0"/>
                </a:spcAft>
              </a:pPr>
              <a:t>5</a:t>
            </a:fld>
            <a:endParaRPr lang="en-US">
              <a:cs typeface="Arial" charset="0"/>
            </a:endParaRPr>
          </a:p>
        </p:txBody>
      </p:sp>
    </p:spTree>
    <p:extLst>
      <p:ext uri="{BB962C8B-B14F-4D97-AF65-F5344CB8AC3E}">
        <p14:creationId xmlns:p14="http://schemas.microsoft.com/office/powerpoint/2010/main" val="1687465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50</a:t>
            </a:fld>
            <a:endParaRPr lang="en-US" dirty="0">
              <a:solidFill>
                <a:srgbClr val="000000"/>
              </a:solidFill>
            </a:endParaRPr>
          </a:p>
        </p:txBody>
      </p:sp>
      <p:sp>
        <p:nvSpPr>
          <p:cNvPr id="3" name="Notes Placeholder 2"/>
          <p:cNvSpPr>
            <a:spLocks noGrp="1"/>
          </p:cNvSpPr>
          <p:nvPr>
            <p:ph type="body" idx="1"/>
          </p:nvPr>
        </p:nvSpPr>
        <p:spPr/>
        <p:txBody>
          <a:bodyPr/>
          <a:lstStyle/>
          <a:p>
            <a:r>
              <a:rPr lang="en-US" sz="900" b="0" i="0" u="none" baseline="0" dirty="0" smtClean="0"/>
              <a:t>That’s a huge VS difference</a:t>
            </a:r>
          </a:p>
        </p:txBody>
      </p:sp>
    </p:spTree>
    <p:extLst>
      <p:ext uri="{BB962C8B-B14F-4D97-AF65-F5344CB8AC3E}">
        <p14:creationId xmlns:p14="http://schemas.microsoft.com/office/powerpoint/2010/main" val="3459473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51</a:t>
            </a:fld>
            <a:endParaRPr lang="en-US" dirty="0">
              <a:solidFill>
                <a:srgbClr val="000000"/>
              </a:solidFill>
            </a:endParaRPr>
          </a:p>
        </p:txBody>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Times New Roman" pitchFamily="18" charset="0"/>
                <a:ea typeface="+mn-ea"/>
                <a:cs typeface="+mn-cs"/>
              </a:rPr>
              <a:t>And an even bigger</a:t>
            </a:r>
            <a:r>
              <a:rPr lang="en-US" sz="1200" b="0" i="0" u="none" strike="noStrike" kern="1200" baseline="0" dirty="0" smtClean="0">
                <a:solidFill>
                  <a:schemeClr val="tx1"/>
                </a:solidFill>
                <a:effectLst/>
                <a:latin typeface="Times New Roman" pitchFamily="18" charset="0"/>
                <a:ea typeface="+mn-ea"/>
                <a:cs typeface="+mn-cs"/>
              </a:rPr>
              <a:t> Maintained VS gap</a:t>
            </a:r>
            <a:endParaRPr lang="en-US" sz="900" b="0" i="1" u="sng" baseline="0" dirty="0" smtClean="0"/>
          </a:p>
        </p:txBody>
      </p:sp>
    </p:spTree>
    <p:extLst>
      <p:ext uri="{BB962C8B-B14F-4D97-AF65-F5344CB8AC3E}">
        <p14:creationId xmlns:p14="http://schemas.microsoft.com/office/powerpoint/2010/main" val="28459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52</a:t>
            </a:fld>
            <a:endParaRPr lang="en-US" dirty="0">
              <a:solidFill>
                <a:srgbClr val="000000"/>
              </a:solidFill>
            </a:endParaRPr>
          </a:p>
        </p:txBody>
      </p:sp>
    </p:spTree>
    <p:extLst>
      <p:ext uri="{BB962C8B-B14F-4D97-AF65-F5344CB8AC3E}">
        <p14:creationId xmlns:p14="http://schemas.microsoft.com/office/powerpoint/2010/main" val="1459507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most populations, VS is</a:t>
            </a:r>
            <a:r>
              <a:rPr lang="en-US" baseline="0" dirty="0" smtClean="0"/>
              <a:t> improving on it’s own.  Raising that care ceiling is most important.  The NHAS goal is to increase VS to 80%, and we’re on track, but care needs to be higher than 81% to get there.</a:t>
            </a:r>
          </a:p>
          <a:p>
            <a:endParaRPr lang="en-US" baseline="0" dirty="0" smtClean="0"/>
          </a:p>
          <a:p>
            <a:r>
              <a:rPr lang="en-US" baseline="0" dirty="0" smtClean="0"/>
              <a:t>There are only a couple groups where care and VS aren’t associated as strongly (groups that have near </a:t>
            </a:r>
            <a:r>
              <a:rPr lang="en-US" baseline="0" dirty="0" err="1" smtClean="0"/>
              <a:t>avg</a:t>
            </a:r>
            <a:r>
              <a:rPr lang="en-US" baseline="0" dirty="0" smtClean="0"/>
              <a:t> care rates but low VS): </a:t>
            </a:r>
          </a:p>
          <a:p>
            <a:pPr marL="228600" indent="-228600">
              <a:buAutoNum type="arabicPeriod"/>
            </a:pPr>
            <a:r>
              <a:rPr lang="en-US" baseline="0" dirty="0" smtClean="0"/>
              <a:t>Transgender persons</a:t>
            </a:r>
          </a:p>
          <a:p>
            <a:pPr marL="228600" indent="-228600">
              <a:buAutoNum type="arabicPeriod"/>
            </a:pPr>
            <a:r>
              <a:rPr lang="en-US" baseline="0" dirty="0" smtClean="0"/>
              <a:t>YBMSM!</a:t>
            </a:r>
          </a:p>
          <a:p>
            <a:pPr marL="0" indent="0">
              <a:buNone/>
            </a:pPr>
            <a:r>
              <a:rPr lang="en-US" baseline="0" dirty="0" smtClean="0"/>
              <a:t>These groups need extra help maintaining VS after they’re in care</a:t>
            </a:r>
          </a:p>
          <a:p>
            <a:pPr marL="0" indent="0">
              <a:buNone/>
            </a:pPr>
            <a:endParaRPr lang="en-US" baseline="0" dirty="0" smtClean="0"/>
          </a:p>
          <a:p>
            <a:pPr marL="0" indent="0">
              <a:buNone/>
            </a:pPr>
            <a:r>
              <a:rPr lang="en-US" baseline="0" dirty="0" smtClean="0"/>
              <a:t>Another note: in general people who are interviewed by PS have higher VS rates</a:t>
            </a:r>
          </a:p>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53</a:t>
            </a:fld>
            <a:endParaRPr lang="en-US" dirty="0">
              <a:solidFill>
                <a:srgbClr val="000000"/>
              </a:solidFill>
            </a:endParaRPr>
          </a:p>
        </p:txBody>
      </p:sp>
    </p:spTree>
    <p:extLst>
      <p:ext uri="{BB962C8B-B14F-4D97-AF65-F5344CB8AC3E}">
        <p14:creationId xmlns:p14="http://schemas.microsoft.com/office/powerpoint/2010/main" val="4035405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general, we improve VS by improving care, but how do we improve care?</a:t>
            </a:r>
          </a:p>
          <a:p>
            <a:r>
              <a:rPr lang="en-US" dirty="0" smtClean="0"/>
              <a:t>A big factor</a:t>
            </a:r>
            <a:r>
              <a:rPr lang="en-US" baseline="0" dirty="0" smtClean="0"/>
              <a:t> affecting whether a person is in care or not is how quickly they were linked to care.</a:t>
            </a:r>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54</a:t>
            </a:fld>
            <a:endParaRPr lang="en-US" dirty="0">
              <a:solidFill>
                <a:srgbClr val="000000"/>
              </a:solidFill>
            </a:endParaRPr>
          </a:p>
        </p:txBody>
      </p:sp>
    </p:spTree>
    <p:extLst>
      <p:ext uri="{BB962C8B-B14F-4D97-AF65-F5344CB8AC3E}">
        <p14:creationId xmlns:p14="http://schemas.microsoft.com/office/powerpoint/2010/main" val="965636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linkage is so important, how are we doing linking people to care?</a:t>
            </a:r>
          </a:p>
          <a:p>
            <a:endParaRPr lang="en-US" dirty="0" smtClean="0"/>
          </a:p>
          <a:p>
            <a:r>
              <a:rPr lang="en-US" dirty="0" smtClean="0"/>
              <a:t>We</a:t>
            </a:r>
            <a:r>
              <a:rPr lang="en-US" baseline="0" dirty="0" smtClean="0"/>
              <a:t> did pretty good in 2017, the 30 and 90 day linkage rates increased. </a:t>
            </a:r>
            <a:endParaRPr lang="en-US" dirty="0" smtClean="0"/>
          </a:p>
          <a:p>
            <a:r>
              <a:rPr lang="en-US" dirty="0" smtClean="0"/>
              <a:t>1 month linkage improved 4% in 2017,</a:t>
            </a:r>
          </a:p>
          <a:p>
            <a:r>
              <a:rPr lang="en-US" dirty="0" smtClean="0"/>
              <a:t>3 month linkage jumped 7% in 2017</a:t>
            </a:r>
          </a:p>
          <a:p>
            <a:endParaRPr lang="en-US" dirty="0" smtClean="0"/>
          </a:p>
          <a:p>
            <a:r>
              <a:rPr lang="en-US" dirty="0" smtClean="0"/>
              <a:t>On the last slide I mentioned Transgender</a:t>
            </a:r>
            <a:r>
              <a:rPr lang="en-US" baseline="0" dirty="0" smtClean="0"/>
              <a:t> persons and YBMSM have average care rates, but low VS rates. They also have average or slightly above average linkage rates. Further showing there’s a disconnect between linkage and care, and VS for these populations. In order to halt the growing diagnoses among YBMSM, they will need to maintain viral suppression</a:t>
            </a:r>
            <a:endParaRPr lang="en-US" dirty="0" smtClean="0"/>
          </a:p>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55</a:t>
            </a:fld>
            <a:endParaRPr lang="en-US" dirty="0">
              <a:solidFill>
                <a:srgbClr val="000000"/>
              </a:solidFill>
            </a:endParaRPr>
          </a:p>
        </p:txBody>
      </p:sp>
    </p:spTree>
    <p:extLst>
      <p:ext uri="{BB962C8B-B14F-4D97-AF65-F5344CB8AC3E}">
        <p14:creationId xmlns:p14="http://schemas.microsoft.com/office/powerpoint/2010/main" val="3532098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489AE-7B8F-4571-ACC8-85DEFAAE8C49}" type="slidenum">
              <a:rPr lang="en-US">
                <a:solidFill>
                  <a:srgbClr val="000000"/>
                </a:solidFill>
              </a:rPr>
              <a:pPr/>
              <a:t>56</a:t>
            </a:fld>
            <a:endParaRPr lang="en-US" dirty="0">
              <a:solidFill>
                <a:srgbClr val="000000"/>
              </a:solidFill>
            </a:endParaRPr>
          </a:p>
        </p:txBody>
      </p:sp>
      <p:sp>
        <p:nvSpPr>
          <p:cNvPr id="71682" name="Rectangle 2"/>
          <p:cNvSpPr>
            <a:spLocks noGrp="1" noRot="1" noChangeAspect="1" noChangeArrowheads="1" noTextEdit="1"/>
          </p:cNvSpPr>
          <p:nvPr>
            <p:ph type="sldImg"/>
          </p:nvPr>
        </p:nvSpPr>
        <p:spPr bwMode="auto">
          <a:xfrm>
            <a:off x="1184275" y="700088"/>
            <a:ext cx="4645025" cy="3482975"/>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34112" y="4417465"/>
            <a:ext cx="5142177" cy="4181945"/>
          </a:xfrm>
          <a:prstGeom prst="rect">
            <a:avLst/>
          </a:prstGeom>
          <a:solidFill>
            <a:srgbClr val="FFFFFF"/>
          </a:solidFill>
          <a:ln>
            <a:noFill/>
            <a:miter lim="800000"/>
            <a:headEnd/>
            <a:tailEnd/>
          </a:ln>
        </p:spPr>
        <p:txBody>
          <a:bodyPr lIns="106215" tIns="53106" rIns="106215" bIns="53106"/>
          <a:lstStyle/>
          <a:p>
            <a:endParaRPr lang="en-US" baseline="0" dirty="0" smtClean="0"/>
          </a:p>
          <a:p>
            <a:endParaRPr lang="en-US" baseline="0" dirty="0" smtClean="0"/>
          </a:p>
        </p:txBody>
      </p:sp>
    </p:spTree>
    <p:extLst>
      <p:ext uri="{BB962C8B-B14F-4D97-AF65-F5344CB8AC3E}">
        <p14:creationId xmlns:p14="http://schemas.microsoft.com/office/powerpoint/2010/main" val="165417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baseline="0" dirty="0" smtClean="0"/>
              <a:t>I want to know the care and linkage rates for black men 30-39 years old, where do I go?</a:t>
            </a:r>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57</a:t>
            </a:fld>
            <a:endParaRPr lang="en-US" dirty="0">
              <a:solidFill>
                <a:srgbClr val="000000"/>
              </a:solidFill>
            </a:endParaRPr>
          </a:p>
        </p:txBody>
      </p:sp>
    </p:spTree>
    <p:extLst>
      <p:ext uri="{BB962C8B-B14F-4D97-AF65-F5344CB8AC3E}">
        <p14:creationId xmlns:p14="http://schemas.microsoft.com/office/powerpoint/2010/main" val="637317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58</a:t>
            </a:fld>
            <a:endParaRPr lang="en-US" dirty="0"/>
          </a:p>
        </p:txBody>
      </p:sp>
    </p:spTree>
    <p:extLst>
      <p:ext uri="{BB962C8B-B14F-4D97-AF65-F5344CB8AC3E}">
        <p14:creationId xmlns:p14="http://schemas.microsoft.com/office/powerpoint/2010/main" val="27069621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59</a:t>
            </a:fld>
            <a:endParaRPr lang="en-US" dirty="0"/>
          </a:p>
        </p:txBody>
      </p:sp>
    </p:spTree>
    <p:extLst>
      <p:ext uri="{BB962C8B-B14F-4D97-AF65-F5344CB8AC3E}">
        <p14:creationId xmlns:p14="http://schemas.microsoft.com/office/powerpoint/2010/main" val="170762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We’re gonna review lots of data. However, we’re hoping that how it’s presented is as simplistic as possible. At any time if you have questions please feel free to ask.</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11E7EB-57AA-4FCF-889F-C904A90ED1A6}" type="slidenum">
              <a:rPr lang="en-US">
                <a:cs typeface="Arial" charset="0"/>
              </a:rPr>
              <a:pPr fontAlgn="base">
                <a:spcBef>
                  <a:spcPct val="0"/>
                </a:spcBef>
                <a:spcAft>
                  <a:spcPct val="0"/>
                </a:spcAft>
              </a:pPr>
              <a:t>6</a:t>
            </a:fld>
            <a:endParaRPr lang="en-US">
              <a:cs typeface="Arial" charset="0"/>
            </a:endParaRPr>
          </a:p>
        </p:txBody>
      </p:sp>
    </p:spTree>
    <p:extLst>
      <p:ext uri="{BB962C8B-B14F-4D97-AF65-F5344CB8AC3E}">
        <p14:creationId xmlns:p14="http://schemas.microsoft.com/office/powerpoint/2010/main" val="776726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60</a:t>
            </a:fld>
            <a:endParaRPr lang="en-US" dirty="0"/>
          </a:p>
        </p:txBody>
      </p:sp>
    </p:spTree>
    <p:extLst>
      <p:ext uri="{BB962C8B-B14F-4D97-AF65-F5344CB8AC3E}">
        <p14:creationId xmlns:p14="http://schemas.microsoft.com/office/powerpoint/2010/main" val="1037659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67BEDD-4F04-4E2F-9963-F9731EB672A6}" type="slidenum">
              <a:rPr lang="en-US" smtClean="0">
                <a:solidFill>
                  <a:srgbClr val="000000"/>
                </a:solidFill>
              </a:rPr>
              <a:pPr/>
              <a:t>61</a:t>
            </a:fld>
            <a:endParaRPr lang="en-US" dirty="0">
              <a:solidFill>
                <a:srgbClr val="000000"/>
              </a:solidFill>
            </a:endParaRPr>
          </a:p>
        </p:txBody>
      </p:sp>
    </p:spTree>
    <p:extLst>
      <p:ext uri="{BB962C8B-B14F-4D97-AF65-F5344CB8AC3E}">
        <p14:creationId xmlns:p14="http://schemas.microsoft.com/office/powerpoint/2010/main" val="35733366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What information presented will help you decide the most important services that will</a:t>
            </a:r>
          </a:p>
          <a:p>
            <a:pPr>
              <a:spcBef>
                <a:spcPct val="0"/>
              </a:spcBef>
              <a:buFontTx/>
              <a:buChar char="-"/>
            </a:pPr>
            <a:r>
              <a:rPr lang="en-US" dirty="0" smtClean="0"/>
              <a:t>Benefit many PLWHAs</a:t>
            </a:r>
          </a:p>
          <a:p>
            <a:pPr>
              <a:spcBef>
                <a:spcPct val="0"/>
              </a:spcBef>
              <a:buFontTx/>
              <a:buChar char="-"/>
            </a:pPr>
            <a:r>
              <a:rPr lang="en-US" dirty="0" smtClean="0"/>
              <a:t>Have greatest impact on health outcomes</a:t>
            </a:r>
          </a:p>
          <a:p>
            <a:pPr>
              <a:spcBef>
                <a:spcPct val="0"/>
              </a:spcBef>
              <a:buFontTx/>
              <a:buChar char="-"/>
            </a:pPr>
            <a:r>
              <a:rPr lang="en-US" dirty="0" smtClean="0"/>
              <a:t>Address weak areas in the treatment cascade/care continuum</a:t>
            </a:r>
          </a:p>
          <a:p>
            <a:pPr>
              <a:spcBef>
                <a:spcPct val="0"/>
              </a:spcBef>
              <a:buFontTx/>
              <a:buChar char="-"/>
            </a:pPr>
            <a:r>
              <a:rPr lang="en-US" dirty="0" smtClean="0"/>
              <a:t>Facilitate access to key services or advances on the treatment cascade</a:t>
            </a:r>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C3EADF-8ACE-4277-BB54-CA38160D73E2}" type="slidenum">
              <a:rPr lang="en-US">
                <a:cs typeface="Arial" charset="0"/>
              </a:rPr>
              <a:pPr fontAlgn="base">
                <a:spcBef>
                  <a:spcPct val="0"/>
                </a:spcBef>
                <a:spcAft>
                  <a:spcPct val="0"/>
                </a:spcAft>
              </a:pPr>
              <a:t>62</a:t>
            </a:fld>
            <a:endParaRPr lang="en-US">
              <a:cs typeface="Arial" charset="0"/>
            </a:endParaRPr>
          </a:p>
        </p:txBody>
      </p:sp>
    </p:spTree>
    <p:extLst>
      <p:ext uri="{BB962C8B-B14F-4D97-AF65-F5344CB8AC3E}">
        <p14:creationId xmlns:p14="http://schemas.microsoft.com/office/powerpoint/2010/main" val="2272272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15 min. break</a:t>
            </a:r>
          </a:p>
        </p:txBody>
      </p:sp>
      <p:sp>
        <p:nvSpPr>
          <p:cNvPr id="141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8E5CD5-125D-4803-BAAD-61C2AF4100FB}" type="slidenum">
              <a:rPr lang="en-US">
                <a:cs typeface="Arial" charset="0"/>
              </a:rPr>
              <a:pPr fontAlgn="base">
                <a:spcBef>
                  <a:spcPct val="0"/>
                </a:spcBef>
                <a:spcAft>
                  <a:spcPct val="0"/>
                </a:spcAft>
              </a:pPr>
              <a:t>63</a:t>
            </a:fld>
            <a:endParaRPr lang="en-US">
              <a:cs typeface="Arial" charset="0"/>
            </a:endParaRPr>
          </a:p>
        </p:txBody>
      </p:sp>
    </p:spTree>
    <p:extLst>
      <p:ext uri="{BB962C8B-B14F-4D97-AF65-F5344CB8AC3E}">
        <p14:creationId xmlns:p14="http://schemas.microsoft.com/office/powerpoint/2010/main" val="4041968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Important to take notes on your priority setting worksheet as you’re taking in the information. </a:t>
            </a:r>
          </a:p>
          <a:p>
            <a:pPr>
              <a:spcBef>
                <a:spcPct val="0"/>
              </a:spcBef>
            </a:pPr>
            <a:endParaRPr lang="en-US" smtClean="0"/>
          </a:p>
          <a:p>
            <a:pPr>
              <a:spcBef>
                <a:spcPct val="0"/>
              </a:spcBef>
            </a:pPr>
            <a:endParaRPr lang="en-US" smtClean="0"/>
          </a:p>
        </p:txBody>
      </p:sp>
      <p:sp>
        <p:nvSpPr>
          <p:cNvPr id="143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4CA25A-1268-46E5-A360-890A76B95834}" type="slidenum">
              <a:rPr lang="en-US">
                <a:cs typeface="Arial" charset="0"/>
              </a:rPr>
              <a:pPr fontAlgn="base">
                <a:spcBef>
                  <a:spcPct val="0"/>
                </a:spcBef>
                <a:spcAft>
                  <a:spcPct val="0"/>
                </a:spcAft>
              </a:pPr>
              <a:t>64</a:t>
            </a:fld>
            <a:endParaRPr lang="en-US">
              <a:cs typeface="Arial" charset="0"/>
            </a:endParaRPr>
          </a:p>
        </p:txBody>
      </p:sp>
    </p:spTree>
    <p:extLst>
      <p:ext uri="{BB962C8B-B14F-4D97-AF65-F5344CB8AC3E}">
        <p14:creationId xmlns:p14="http://schemas.microsoft.com/office/powerpoint/2010/main" val="89381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C885F9-34A6-4F50-8F0D-500296909062}" type="slidenum">
              <a:rPr lang="en-US">
                <a:cs typeface="Arial" charset="0"/>
              </a:rPr>
              <a:pPr fontAlgn="base">
                <a:spcBef>
                  <a:spcPct val="0"/>
                </a:spcBef>
                <a:spcAft>
                  <a:spcPct val="0"/>
                </a:spcAft>
              </a:pPr>
              <a:t>65</a:t>
            </a:fld>
            <a:endParaRPr lang="en-US">
              <a:cs typeface="Arial" charset="0"/>
            </a:endParaRPr>
          </a:p>
        </p:txBody>
      </p:sp>
    </p:spTree>
    <p:extLst>
      <p:ext uri="{BB962C8B-B14F-4D97-AF65-F5344CB8AC3E}">
        <p14:creationId xmlns:p14="http://schemas.microsoft.com/office/powerpoint/2010/main" val="1445866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66</a:t>
            </a:fld>
            <a:endParaRPr lang="en-US" dirty="0"/>
          </a:p>
        </p:txBody>
      </p:sp>
    </p:spTree>
    <p:extLst>
      <p:ext uri="{BB962C8B-B14F-4D97-AF65-F5344CB8AC3E}">
        <p14:creationId xmlns:p14="http://schemas.microsoft.com/office/powerpoint/2010/main" val="40664161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67</a:t>
            </a:fld>
            <a:endParaRPr lang="en-US" dirty="0"/>
          </a:p>
        </p:txBody>
      </p:sp>
    </p:spTree>
    <p:extLst>
      <p:ext uri="{BB962C8B-B14F-4D97-AF65-F5344CB8AC3E}">
        <p14:creationId xmlns:p14="http://schemas.microsoft.com/office/powerpoint/2010/main" val="12651947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68</a:t>
            </a:fld>
            <a:endParaRPr lang="en-US" dirty="0"/>
          </a:p>
        </p:txBody>
      </p:sp>
    </p:spTree>
    <p:extLst>
      <p:ext uri="{BB962C8B-B14F-4D97-AF65-F5344CB8AC3E}">
        <p14:creationId xmlns:p14="http://schemas.microsoft.com/office/powerpoint/2010/main" val="19517545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69</a:t>
            </a:fld>
            <a:endParaRPr lang="en-US" dirty="0"/>
          </a:p>
        </p:txBody>
      </p:sp>
    </p:spTree>
    <p:extLst>
      <p:ext uri="{BB962C8B-B14F-4D97-AF65-F5344CB8AC3E}">
        <p14:creationId xmlns:p14="http://schemas.microsoft.com/office/powerpoint/2010/main" val="875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6899768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70</a:t>
            </a:fld>
            <a:endParaRPr lang="en-US" dirty="0"/>
          </a:p>
        </p:txBody>
      </p:sp>
    </p:spTree>
    <p:extLst>
      <p:ext uri="{BB962C8B-B14F-4D97-AF65-F5344CB8AC3E}">
        <p14:creationId xmlns:p14="http://schemas.microsoft.com/office/powerpoint/2010/main" val="377554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71</a:t>
            </a:fld>
            <a:endParaRPr lang="en-US" dirty="0"/>
          </a:p>
        </p:txBody>
      </p:sp>
    </p:spTree>
    <p:extLst>
      <p:ext uri="{BB962C8B-B14F-4D97-AF65-F5344CB8AC3E}">
        <p14:creationId xmlns:p14="http://schemas.microsoft.com/office/powerpoint/2010/main" val="1416879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72</a:t>
            </a:fld>
            <a:endParaRPr lang="en-US" dirty="0"/>
          </a:p>
        </p:txBody>
      </p:sp>
    </p:spTree>
    <p:extLst>
      <p:ext uri="{BB962C8B-B14F-4D97-AF65-F5344CB8AC3E}">
        <p14:creationId xmlns:p14="http://schemas.microsoft.com/office/powerpoint/2010/main" val="10544245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73</a:t>
            </a:fld>
            <a:endParaRPr lang="en-US" dirty="0"/>
          </a:p>
        </p:txBody>
      </p:sp>
    </p:spTree>
    <p:extLst>
      <p:ext uri="{BB962C8B-B14F-4D97-AF65-F5344CB8AC3E}">
        <p14:creationId xmlns:p14="http://schemas.microsoft.com/office/powerpoint/2010/main" val="3657405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74</a:t>
            </a:fld>
            <a:endParaRPr lang="en-US" dirty="0"/>
          </a:p>
        </p:txBody>
      </p:sp>
    </p:spTree>
    <p:extLst>
      <p:ext uri="{BB962C8B-B14F-4D97-AF65-F5344CB8AC3E}">
        <p14:creationId xmlns:p14="http://schemas.microsoft.com/office/powerpoint/2010/main" val="18759851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75</a:t>
            </a:fld>
            <a:endParaRPr lang="en-US" dirty="0"/>
          </a:p>
        </p:txBody>
      </p:sp>
    </p:spTree>
    <p:extLst>
      <p:ext uri="{BB962C8B-B14F-4D97-AF65-F5344CB8AC3E}">
        <p14:creationId xmlns:p14="http://schemas.microsoft.com/office/powerpoint/2010/main" val="2635089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76</a:t>
            </a:fld>
            <a:endParaRPr lang="en-US" dirty="0"/>
          </a:p>
        </p:txBody>
      </p:sp>
    </p:spTree>
    <p:extLst>
      <p:ext uri="{BB962C8B-B14F-4D97-AF65-F5344CB8AC3E}">
        <p14:creationId xmlns:p14="http://schemas.microsoft.com/office/powerpoint/2010/main" val="39662910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77</a:t>
            </a:fld>
            <a:endParaRPr lang="en-US" dirty="0"/>
          </a:p>
        </p:txBody>
      </p:sp>
    </p:spTree>
    <p:extLst>
      <p:ext uri="{BB962C8B-B14F-4D97-AF65-F5344CB8AC3E}">
        <p14:creationId xmlns:p14="http://schemas.microsoft.com/office/powerpoint/2010/main" val="2644053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78</a:t>
            </a:fld>
            <a:endParaRPr lang="en-US" dirty="0"/>
          </a:p>
        </p:txBody>
      </p:sp>
    </p:spTree>
    <p:extLst>
      <p:ext uri="{BB962C8B-B14F-4D97-AF65-F5344CB8AC3E}">
        <p14:creationId xmlns:p14="http://schemas.microsoft.com/office/powerpoint/2010/main" val="3642276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79</a:t>
            </a:fld>
            <a:endParaRPr lang="en-US" dirty="0"/>
          </a:p>
        </p:txBody>
      </p:sp>
    </p:spTree>
    <p:extLst>
      <p:ext uri="{BB962C8B-B14F-4D97-AF65-F5344CB8AC3E}">
        <p14:creationId xmlns:p14="http://schemas.microsoft.com/office/powerpoint/2010/main" val="3242680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Some may wonder, “is this all it takes? We just prioritize services, allocate dollars, and then WAH-LAH, PLWHAs are automatically serviced?” No, there’s more that goes into getting to the point where services are provided to PLWHAs. Let’s take a look at the Big Picture…</a:t>
            </a:r>
          </a:p>
        </p:txBody>
      </p:sp>
    </p:spTree>
    <p:extLst>
      <p:ext uri="{BB962C8B-B14F-4D97-AF65-F5344CB8AC3E}">
        <p14:creationId xmlns:p14="http://schemas.microsoft.com/office/powerpoint/2010/main" val="33381637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80</a:t>
            </a:fld>
            <a:endParaRPr lang="en-US" dirty="0"/>
          </a:p>
        </p:txBody>
      </p:sp>
    </p:spTree>
    <p:extLst>
      <p:ext uri="{BB962C8B-B14F-4D97-AF65-F5344CB8AC3E}">
        <p14:creationId xmlns:p14="http://schemas.microsoft.com/office/powerpoint/2010/main" val="10966769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81</a:t>
            </a:fld>
            <a:endParaRPr lang="en-US" dirty="0"/>
          </a:p>
        </p:txBody>
      </p:sp>
    </p:spTree>
    <p:extLst>
      <p:ext uri="{BB962C8B-B14F-4D97-AF65-F5344CB8AC3E}">
        <p14:creationId xmlns:p14="http://schemas.microsoft.com/office/powerpoint/2010/main" val="2160947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82</a:t>
            </a:fld>
            <a:endParaRPr lang="en-US" dirty="0"/>
          </a:p>
        </p:txBody>
      </p:sp>
    </p:spTree>
    <p:extLst>
      <p:ext uri="{BB962C8B-B14F-4D97-AF65-F5344CB8AC3E}">
        <p14:creationId xmlns:p14="http://schemas.microsoft.com/office/powerpoint/2010/main" val="42470456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83</a:t>
            </a:fld>
            <a:endParaRPr lang="en-US" dirty="0"/>
          </a:p>
        </p:txBody>
      </p:sp>
    </p:spTree>
    <p:extLst>
      <p:ext uri="{BB962C8B-B14F-4D97-AF65-F5344CB8AC3E}">
        <p14:creationId xmlns:p14="http://schemas.microsoft.com/office/powerpoint/2010/main" val="27504253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84</a:t>
            </a:fld>
            <a:endParaRPr lang="en-US" dirty="0"/>
          </a:p>
        </p:txBody>
      </p:sp>
    </p:spTree>
    <p:extLst>
      <p:ext uri="{BB962C8B-B14F-4D97-AF65-F5344CB8AC3E}">
        <p14:creationId xmlns:p14="http://schemas.microsoft.com/office/powerpoint/2010/main" val="16163718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85</a:t>
            </a:fld>
            <a:endParaRPr lang="en-US" dirty="0"/>
          </a:p>
        </p:txBody>
      </p:sp>
    </p:spTree>
    <p:extLst>
      <p:ext uri="{BB962C8B-B14F-4D97-AF65-F5344CB8AC3E}">
        <p14:creationId xmlns:p14="http://schemas.microsoft.com/office/powerpoint/2010/main" val="2661468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86</a:t>
            </a:fld>
            <a:endParaRPr lang="en-US" dirty="0"/>
          </a:p>
        </p:txBody>
      </p:sp>
    </p:spTree>
    <p:extLst>
      <p:ext uri="{BB962C8B-B14F-4D97-AF65-F5344CB8AC3E}">
        <p14:creationId xmlns:p14="http://schemas.microsoft.com/office/powerpoint/2010/main" val="7047109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87</a:t>
            </a:fld>
            <a:endParaRPr lang="en-US" dirty="0"/>
          </a:p>
        </p:txBody>
      </p:sp>
    </p:spTree>
    <p:extLst>
      <p:ext uri="{BB962C8B-B14F-4D97-AF65-F5344CB8AC3E}">
        <p14:creationId xmlns:p14="http://schemas.microsoft.com/office/powerpoint/2010/main" val="38895820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88</a:t>
            </a:fld>
            <a:endParaRPr lang="en-US" dirty="0"/>
          </a:p>
        </p:txBody>
      </p:sp>
    </p:spTree>
    <p:extLst>
      <p:ext uri="{BB962C8B-B14F-4D97-AF65-F5344CB8AC3E}">
        <p14:creationId xmlns:p14="http://schemas.microsoft.com/office/powerpoint/2010/main" val="22622362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89</a:t>
            </a:fld>
            <a:endParaRPr lang="en-US" dirty="0"/>
          </a:p>
        </p:txBody>
      </p:sp>
    </p:spTree>
    <p:extLst>
      <p:ext uri="{BB962C8B-B14F-4D97-AF65-F5344CB8AC3E}">
        <p14:creationId xmlns:p14="http://schemas.microsoft.com/office/powerpoint/2010/main" val="419124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a:ln/>
        </p:spPr>
        <p:txBody>
          <a:bodyPr wrap="square" numCol="1" anchor="t" anchorCtr="0" compatLnSpc="1">
            <a:prstTxWarp prst="textNoShape">
              <a:avLst/>
            </a:prstTxWarp>
          </a:bodyPr>
          <a:lstStyle/>
          <a:p>
            <a:pPr>
              <a:spcBef>
                <a:spcPct val="0"/>
              </a:spcBef>
            </a:pPr>
            <a:r>
              <a:rPr lang="en-US" i="1" dirty="0" smtClean="0"/>
              <a:t>Explain  the org. chart</a:t>
            </a:r>
          </a:p>
          <a:p>
            <a:pPr>
              <a:spcBef>
                <a:spcPct val="0"/>
              </a:spcBef>
            </a:pPr>
            <a:endParaRPr lang="en-US" dirty="0" smtClean="0"/>
          </a:p>
          <a:p>
            <a:pPr>
              <a:spcBef>
                <a:spcPct val="0"/>
              </a:spcBef>
            </a:pPr>
            <a:r>
              <a:rPr lang="en-US" dirty="0" smtClean="0"/>
              <a:t>The Recipient does the following:</a:t>
            </a:r>
          </a:p>
          <a:p>
            <a:pPr>
              <a:lnSpc>
                <a:spcPct val="128000"/>
              </a:lnSpc>
              <a:spcBef>
                <a:spcPct val="0"/>
              </a:spcBef>
            </a:pPr>
            <a:r>
              <a:rPr lang="en-US" dirty="0" smtClean="0">
                <a:solidFill>
                  <a:srgbClr val="001F5F"/>
                </a:solidFill>
              </a:rPr>
              <a:t>Apply to HRSA for funding  </a:t>
            </a:r>
          </a:p>
          <a:p>
            <a:pPr>
              <a:lnSpc>
                <a:spcPct val="128000"/>
              </a:lnSpc>
              <a:spcBef>
                <a:spcPct val="0"/>
              </a:spcBef>
            </a:pPr>
            <a:r>
              <a:rPr lang="en-US" dirty="0" smtClean="0">
                <a:solidFill>
                  <a:srgbClr val="001F5F"/>
                </a:solidFill>
              </a:rPr>
              <a:t>Issue RFP for services  </a:t>
            </a:r>
          </a:p>
          <a:p>
            <a:pPr>
              <a:lnSpc>
                <a:spcPct val="128000"/>
              </a:lnSpc>
              <a:spcBef>
                <a:spcPct val="0"/>
              </a:spcBef>
            </a:pPr>
            <a:r>
              <a:rPr lang="en-US" dirty="0" smtClean="0">
                <a:solidFill>
                  <a:srgbClr val="001F5F"/>
                </a:solidFill>
              </a:rPr>
              <a:t>Select providers</a:t>
            </a:r>
            <a:endParaRPr lang="en-US" dirty="0" smtClean="0"/>
          </a:p>
          <a:p>
            <a:pPr>
              <a:spcBef>
                <a:spcPts val="600"/>
              </a:spcBef>
            </a:pPr>
            <a:r>
              <a:rPr lang="en-US" dirty="0" smtClean="0">
                <a:solidFill>
                  <a:srgbClr val="001F5F"/>
                </a:solidFill>
              </a:rPr>
              <a:t>Manage provider contracts</a:t>
            </a:r>
            <a:r>
              <a:rPr lang="en-US" dirty="0" smtClean="0"/>
              <a:t> </a:t>
            </a:r>
            <a:r>
              <a:rPr lang="en-US" dirty="0" smtClean="0">
                <a:solidFill>
                  <a:srgbClr val="001F5F"/>
                </a:solidFill>
              </a:rPr>
              <a:t>and issue payments</a:t>
            </a:r>
            <a:endParaRPr lang="en-US" dirty="0" smtClean="0"/>
          </a:p>
          <a:p>
            <a:pPr>
              <a:lnSpc>
                <a:spcPct val="128000"/>
              </a:lnSpc>
              <a:spcBef>
                <a:spcPct val="0"/>
              </a:spcBef>
            </a:pPr>
            <a:r>
              <a:rPr lang="en-US" dirty="0" smtClean="0">
                <a:solidFill>
                  <a:srgbClr val="001F5F"/>
                </a:solidFill>
              </a:rPr>
              <a:t>Conduct quality management  </a:t>
            </a:r>
          </a:p>
          <a:p>
            <a:pPr>
              <a:lnSpc>
                <a:spcPct val="128000"/>
              </a:lnSpc>
              <a:spcBef>
                <a:spcPct val="0"/>
              </a:spcBef>
            </a:pPr>
            <a:r>
              <a:rPr lang="en-US" dirty="0" smtClean="0">
                <a:solidFill>
                  <a:srgbClr val="001F5F"/>
                </a:solidFill>
              </a:rPr>
              <a:t>Comprehensive planning</a:t>
            </a:r>
          </a:p>
          <a:p>
            <a:pPr>
              <a:lnSpc>
                <a:spcPct val="128000"/>
              </a:lnSpc>
              <a:spcBef>
                <a:spcPct val="0"/>
              </a:spcBef>
            </a:pPr>
            <a:endParaRPr lang="en-US" dirty="0" smtClean="0">
              <a:solidFill>
                <a:srgbClr val="001F5F"/>
              </a:solidFill>
            </a:endParaRPr>
          </a:p>
          <a:p>
            <a:pPr>
              <a:lnSpc>
                <a:spcPct val="128000"/>
              </a:lnSpc>
              <a:spcBef>
                <a:spcPct val="0"/>
              </a:spcBef>
            </a:pPr>
            <a:r>
              <a:rPr lang="en-US" dirty="0" smtClean="0">
                <a:solidFill>
                  <a:srgbClr val="001F5F"/>
                </a:solidFill>
              </a:rPr>
              <a:t>In order to apply for and hopefully receive grant dollars from HRSA there are expectations that HRSA has of you, the PC, which are…</a:t>
            </a:r>
            <a:endParaRPr lang="en-US" dirty="0" smtClean="0"/>
          </a:p>
          <a:p>
            <a:pPr>
              <a:spcBef>
                <a:spcPct val="0"/>
              </a:spcBef>
            </a:pPr>
            <a:endParaRPr lang="en-US" dirty="0" smtClean="0"/>
          </a:p>
        </p:txBody>
      </p:sp>
    </p:spTree>
    <p:extLst>
      <p:ext uri="{BB962C8B-B14F-4D97-AF65-F5344CB8AC3E}">
        <p14:creationId xmlns:p14="http://schemas.microsoft.com/office/powerpoint/2010/main" val="3071244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90</a:t>
            </a:fld>
            <a:endParaRPr lang="en-US" dirty="0"/>
          </a:p>
        </p:txBody>
      </p:sp>
    </p:spTree>
    <p:extLst>
      <p:ext uri="{BB962C8B-B14F-4D97-AF65-F5344CB8AC3E}">
        <p14:creationId xmlns:p14="http://schemas.microsoft.com/office/powerpoint/2010/main" val="41887422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91</a:t>
            </a:fld>
            <a:endParaRPr lang="en-US" dirty="0"/>
          </a:p>
        </p:txBody>
      </p:sp>
    </p:spTree>
    <p:extLst>
      <p:ext uri="{BB962C8B-B14F-4D97-AF65-F5344CB8AC3E}">
        <p14:creationId xmlns:p14="http://schemas.microsoft.com/office/powerpoint/2010/main" val="4280774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92</a:t>
            </a:fld>
            <a:endParaRPr lang="en-US" dirty="0"/>
          </a:p>
        </p:txBody>
      </p:sp>
    </p:spTree>
    <p:extLst>
      <p:ext uri="{BB962C8B-B14F-4D97-AF65-F5344CB8AC3E}">
        <p14:creationId xmlns:p14="http://schemas.microsoft.com/office/powerpoint/2010/main" val="14391416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93</a:t>
            </a:fld>
            <a:endParaRPr lang="en-US" dirty="0"/>
          </a:p>
        </p:txBody>
      </p:sp>
    </p:spTree>
    <p:extLst>
      <p:ext uri="{BB962C8B-B14F-4D97-AF65-F5344CB8AC3E}">
        <p14:creationId xmlns:p14="http://schemas.microsoft.com/office/powerpoint/2010/main" val="7345368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94</a:t>
            </a:fld>
            <a:endParaRPr lang="en-US" dirty="0"/>
          </a:p>
        </p:txBody>
      </p:sp>
    </p:spTree>
    <p:extLst>
      <p:ext uri="{BB962C8B-B14F-4D97-AF65-F5344CB8AC3E}">
        <p14:creationId xmlns:p14="http://schemas.microsoft.com/office/powerpoint/2010/main" val="2416799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95</a:t>
            </a:fld>
            <a:endParaRPr lang="en-US" dirty="0"/>
          </a:p>
        </p:txBody>
      </p:sp>
    </p:spTree>
    <p:extLst>
      <p:ext uri="{BB962C8B-B14F-4D97-AF65-F5344CB8AC3E}">
        <p14:creationId xmlns:p14="http://schemas.microsoft.com/office/powerpoint/2010/main" val="9261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96</a:t>
            </a:fld>
            <a:endParaRPr lang="en-US" dirty="0"/>
          </a:p>
        </p:txBody>
      </p:sp>
    </p:spTree>
    <p:extLst>
      <p:ext uri="{BB962C8B-B14F-4D97-AF65-F5344CB8AC3E}">
        <p14:creationId xmlns:p14="http://schemas.microsoft.com/office/powerpoint/2010/main" val="33049131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97</a:t>
            </a:fld>
            <a:endParaRPr lang="en-US" dirty="0"/>
          </a:p>
        </p:txBody>
      </p:sp>
    </p:spTree>
    <p:extLst>
      <p:ext uri="{BB962C8B-B14F-4D97-AF65-F5344CB8AC3E}">
        <p14:creationId xmlns:p14="http://schemas.microsoft.com/office/powerpoint/2010/main" val="41603961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98</a:t>
            </a:fld>
            <a:endParaRPr lang="en-US" dirty="0"/>
          </a:p>
        </p:txBody>
      </p:sp>
    </p:spTree>
    <p:extLst>
      <p:ext uri="{BB962C8B-B14F-4D97-AF65-F5344CB8AC3E}">
        <p14:creationId xmlns:p14="http://schemas.microsoft.com/office/powerpoint/2010/main" val="34681412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B7D388-A7B5-43E8-8D7F-0A5A46380B68}" type="slidenum">
              <a:rPr lang="en-US" smtClean="0"/>
              <a:pPr>
                <a:defRPr/>
              </a:pPr>
              <a:t>99</a:t>
            </a:fld>
            <a:endParaRPr lang="en-US" dirty="0"/>
          </a:p>
        </p:txBody>
      </p:sp>
    </p:spTree>
    <p:extLst>
      <p:ext uri="{BB962C8B-B14F-4D97-AF65-F5344CB8AC3E}">
        <p14:creationId xmlns:p14="http://schemas.microsoft.com/office/powerpoint/2010/main" val="3970490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BC2A133C-C7AB-4028-9312-A1FF12AD32E6}" type="datetimeFigureOut">
              <a:rPr lang="en-US"/>
              <a:pPr>
                <a:defRPr/>
              </a:pPr>
              <a:t>7/10/2019</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dirty="0">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6842C5C8-65F6-43CE-BCE3-729A1A2C2AC6}"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4519B03-8E4A-4BA1-BAD1-B705831EFA08}" type="datetimeFigureOut">
              <a:rPr lang="en-US"/>
              <a:pPr>
                <a:defRPr/>
              </a:pPr>
              <a:t>7/10/2019</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9EA3393-A04D-4CFB-849F-74019FCBC954}"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01221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a:xfrm>
            <a:off x="914400" y="4323846"/>
            <a:ext cx="488061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057900" y="1430867"/>
            <a:ext cx="2171700" cy="365125"/>
          </a:xfrm>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6251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7371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a:xfrm>
            <a:off x="594360" y="381001"/>
            <a:ext cx="4830656"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82466" y="381001"/>
            <a:ext cx="667173" cy="365125"/>
          </a:xfrm>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16523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3139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6192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90716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47509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58902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84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093E301B-3AE8-4220-A120-C811E5054F1D}" type="datetimeFigureOut">
              <a:rPr lang="en-US"/>
              <a:pPr>
                <a:defRPr/>
              </a:pPr>
              <a:t>7/10/2019</a:t>
            </a:fld>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D0A40A4A-4E78-488C-8A47-B5294EA667DC}"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5CABF-D6D1-41BF-AE56-F5F8233A0BC5}" type="datetimeFigureOut">
              <a:rPr lang="en-US" smtClean="0">
                <a:solidFill>
                  <a:prstClr val="white">
                    <a:tint val="75000"/>
                  </a:prstClr>
                </a:solidFill>
              </a:rPr>
              <a:pPr/>
              <a:t>7/10/2019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54554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6165CABF-D6D1-41BF-AE56-F5F8233A0BC5}" type="datetimeFigureOut">
              <a:rPr lang="en-US" smtClean="0">
                <a:solidFill>
                  <a:prstClr val="white">
                    <a:tint val="75000"/>
                  </a:prstClr>
                </a:solidFill>
              </a:rPr>
              <a:pPr/>
              <a:t>7/10/2019</a:t>
            </a:fld>
            <a:endParaRPr lang="en-US" dirty="0">
              <a:solidFill>
                <a:prstClr val="white">
                  <a:tint val="75000"/>
                </a:prstClr>
              </a:solidFill>
            </a:endParaRPr>
          </a:p>
        </p:txBody>
      </p:sp>
      <p:sp>
        <p:nvSpPr>
          <p:cNvPr id="6" name="Footer Placeholder 5"/>
          <p:cNvSpPr>
            <a:spLocks noGrp="1"/>
          </p:cNvSpPr>
          <p:nvPr>
            <p:ph type="ftr" sz="quarter" idx="11"/>
          </p:nvPr>
        </p:nvSpPr>
        <p:spPr>
          <a:xfrm>
            <a:off x="594360" y="381001"/>
            <a:ext cx="4830656"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82466" y="381001"/>
            <a:ext cx="667174" cy="365125"/>
          </a:xfrm>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651696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6165CABF-D6D1-41BF-AE56-F5F8233A0BC5}" type="datetimeFigureOut">
              <a:rPr lang="en-US" smtClean="0">
                <a:solidFill>
                  <a:prstClr val="white">
                    <a:tint val="75000"/>
                  </a:prstClr>
                </a:solidFill>
              </a:rPr>
              <a:pPr/>
              <a:t>7/10/2019</a:t>
            </a:fld>
            <a:endParaRPr lang="en-US" dirty="0">
              <a:solidFill>
                <a:prstClr val="white">
                  <a:tint val="75000"/>
                </a:prstClr>
              </a:solidFill>
            </a:endParaRPr>
          </a:p>
        </p:txBody>
      </p:sp>
      <p:sp>
        <p:nvSpPr>
          <p:cNvPr id="6" name="Footer Placeholder 5"/>
          <p:cNvSpPr>
            <a:spLocks noGrp="1"/>
          </p:cNvSpPr>
          <p:nvPr>
            <p:ph type="ftr" sz="quarter" idx="11"/>
          </p:nvPr>
        </p:nvSpPr>
        <p:spPr>
          <a:xfrm>
            <a:off x="594360" y="379438"/>
            <a:ext cx="4830656"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82466" y="381001"/>
            <a:ext cx="667174" cy="365125"/>
          </a:xfrm>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fontAlgn="auto">
              <a:spcAft>
                <a:spcPts val="0"/>
              </a:spcAft>
            </a:pPr>
            <a:r>
              <a:rPr lang="en-US" sz="8000" dirty="0">
                <a:solidFill>
                  <a:prstClr val="white"/>
                </a:solidFill>
                <a:effectLst/>
                <a:latin typeface="Century Gothic" panose="020B0502020202020204"/>
                <a:cs typeface="+mn-cs"/>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fontAlgn="auto">
              <a:spcAft>
                <a:spcPts val="0"/>
              </a:spcAft>
            </a:pPr>
            <a:r>
              <a:rPr lang="en-US" sz="8000" dirty="0">
                <a:solidFill>
                  <a:prstClr val="white"/>
                </a:solidFill>
                <a:effectLst/>
                <a:latin typeface="Century Gothic" panose="020B0502020202020204"/>
                <a:cs typeface="+mn-cs"/>
              </a:rPr>
              <a:t>”</a:t>
            </a:r>
          </a:p>
        </p:txBody>
      </p:sp>
    </p:spTree>
    <p:extLst>
      <p:ext uri="{BB962C8B-B14F-4D97-AF65-F5344CB8AC3E}">
        <p14:creationId xmlns:p14="http://schemas.microsoft.com/office/powerpoint/2010/main" val="24152134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6165CABF-D6D1-41BF-AE56-F5F8233A0BC5}" type="datetimeFigureOut">
              <a:rPr lang="en-US" smtClean="0">
                <a:solidFill>
                  <a:prstClr val="white">
                    <a:tint val="75000"/>
                  </a:prstClr>
                </a:solidFill>
              </a:rPr>
              <a:pPr/>
              <a:t>7/10/2019</a:t>
            </a:fld>
            <a:endParaRPr lang="en-US" dirty="0">
              <a:solidFill>
                <a:prstClr val="white">
                  <a:tint val="75000"/>
                </a:prstClr>
              </a:solidFill>
            </a:endParaRPr>
          </a:p>
        </p:txBody>
      </p:sp>
      <p:sp>
        <p:nvSpPr>
          <p:cNvPr id="6" name="Footer Placeholder 5"/>
          <p:cNvSpPr>
            <a:spLocks noGrp="1"/>
          </p:cNvSpPr>
          <p:nvPr>
            <p:ph type="ftr" sz="quarter" idx="11"/>
          </p:nvPr>
        </p:nvSpPr>
        <p:spPr>
          <a:xfrm>
            <a:off x="594360" y="378884"/>
            <a:ext cx="4830656"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82466" y="381001"/>
            <a:ext cx="667174" cy="365125"/>
          </a:xfrm>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092369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165CABF-D6D1-41BF-AE56-F5F8233A0BC5}" type="datetimeFigureOut">
              <a:rPr lang="en-US" smtClean="0">
                <a:solidFill>
                  <a:prstClr val="white">
                    <a:tint val="75000"/>
                  </a:prstClr>
                </a:solidFill>
              </a:rPr>
              <a:pPr/>
              <a:t>7/10/2019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83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165CABF-D6D1-41BF-AE56-F5F8233A0BC5}" type="datetimeFigureOut">
              <a:rPr lang="en-US" smtClean="0">
                <a:solidFill>
                  <a:prstClr val="white">
                    <a:tint val="75000"/>
                  </a:prstClr>
                </a:solidFill>
              </a:rPr>
              <a:pPr/>
              <a:t>7/10/2019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EC90E6D-7B2E-4EC5-B9F8-35F4AE9AC51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3381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6111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D42BD59-33DC-4ED6-A055-CC017507EB7B}"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a:xfrm>
            <a:off x="594360" y="381001"/>
            <a:ext cx="4830656"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82466" y="381001"/>
            <a:ext cx="667174" cy="365125"/>
          </a:xfrm>
        </p:spPr>
        <p:txBody>
          <a:bodyPr/>
          <a:lstStyle/>
          <a:p>
            <a:fld id="{13903887-50C4-4BF5-92E6-BC00216F1C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037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06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0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BA7DC0-E112-4033-B287-4E430E4B7A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421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0339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253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02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324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719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415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8990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61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50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336E9A-688F-4154-9BE8-C71EA11B6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5065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AF65316-97EE-4622-9013-6D95646B7A1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774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EA35BE-7355-4C4C-8687-A1E754590D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5726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E239E45-3333-4FB9-91AB-8E6325CDA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72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8A7773-2C89-4B77-B3DB-2EF6121CE0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25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03CCBE-43C2-4C19-9B6B-F21843AE095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4643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1374170-F471-4218-A001-8407CA2935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833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27EE295-C788-4C30-B406-5D968D9EA30A}" type="datetimeFigureOut">
              <a:rPr lang="en-US"/>
              <a:pPr>
                <a:defRPr/>
              </a:pPr>
              <a:t>7/10/2019</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91ACF25-AA4A-4606-8969-878E24F1BCC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B6B08E7-A606-4CD0-89BB-BFB8160291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71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22565E-F929-4027-A468-31B88A95B7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342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15F4D3-A1C7-4462-82FC-980E16BC0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240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28614" y="1941513"/>
            <a:ext cx="8208962" cy="4114800"/>
          </a:xfrm>
        </p:spPr>
        <p:txBody>
          <a:bodyPr/>
          <a:lstStyle/>
          <a:p>
            <a:endParaRPr lang="en-US" dirty="0"/>
          </a:p>
        </p:txBody>
      </p:sp>
      <p:sp>
        <p:nvSpPr>
          <p:cNvPr id="4" name="Date Placeholder 3"/>
          <p:cNvSpPr>
            <a:spLocks noGrp="1"/>
          </p:cNvSpPr>
          <p:nvPr>
            <p:ph type="dt" sz="half" idx="10"/>
          </p:nvPr>
        </p:nvSpPr>
        <p:spPr>
          <a:xfrm>
            <a:off x="3433763" y="6343650"/>
            <a:ext cx="1905000" cy="457200"/>
          </a:xfrm>
        </p:spPr>
        <p:txBody>
          <a:bodyPr/>
          <a:lstStyle>
            <a:lvl1pPr>
              <a:defRPr/>
            </a:lvl1p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6108700" y="6343650"/>
            <a:ext cx="2895600" cy="457200"/>
          </a:xfr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46050" y="6361113"/>
            <a:ext cx="1905000" cy="457200"/>
          </a:xfrm>
        </p:spPr>
        <p:txBody>
          <a:bodyPr/>
          <a:lstStyle>
            <a:lvl1pPr>
              <a:defRPr/>
            </a:lvl1pPr>
          </a:lstStyle>
          <a:p>
            <a:fld id="{BB3BCDEF-0416-4654-96A8-6C8DA8B2B61D}"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131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49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676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7384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7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95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886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F2FFA58C-196C-466B-8EEF-94CD64466077}" type="datetimeFigureOut">
              <a:rPr lang="en-US"/>
              <a:pPr>
                <a:defRPr/>
              </a:pPr>
              <a:t>7/10/2019</a:t>
            </a:fld>
            <a:endParaRPr lang="en-US" dirty="0"/>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4E3CC3C0-2EA6-44B2-8476-12B41D2D805A}"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6592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2104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5254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260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5296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8787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154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6819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7420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672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DE364109-4740-442C-BA56-0C9ECF0866F2}" type="datetimeFigureOut">
              <a:rPr lang="en-US"/>
              <a:pPr>
                <a:defRPr/>
              </a:pPr>
              <a:t>7/10/2019</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588BB5B3-E23B-4DD5-8946-B5EC5FD2BBE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40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124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370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4608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4956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2208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3334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170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867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862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A4E3D92D-6797-4D7F-A7AA-4AF8D4995A17}" type="datetimeFigureOut">
              <a:rPr lang="en-US"/>
              <a:pPr>
                <a:defRPr/>
              </a:pPr>
              <a:t>7/10/2019</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10B1C14B-9B55-4105-9866-78465D8139EB}"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34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856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915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6477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2261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4274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7051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82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258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901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8D346A73-4AA9-48BC-909F-8B34A099BEEF}" type="datetimeFigureOut">
              <a:rPr lang="en-US"/>
              <a:pPr>
                <a:defRPr/>
              </a:pPr>
              <a:t>7/10/2019</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9AE3F64-F7CD-4C23-9FBA-908F6F8D4805}"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3273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8385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1287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93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486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6114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189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8520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7738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502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737AC13-AF12-40E0-B784-1584C0C17510}" type="datetimeFigureOut">
              <a:rPr lang="en-US"/>
              <a:pPr>
                <a:defRPr/>
              </a:pPr>
              <a:t>7/10/2019</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7C062BB3-8585-42F6-9477-DA0D1F0FDBFF}"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56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6914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0812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547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309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5197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610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4453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C102E-22B1-449E-B871-B2E0BA14EFA4}"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A1B5E8-4DA2-4C3D-837A-C0A63A84B8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90742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04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0E3D4AF0-B23A-4B0F-823A-D85EE109B2AD}" type="datetimeFigureOut">
              <a:rPr lang="en-US"/>
              <a:pPr>
                <a:defRPr/>
              </a:pPr>
              <a:t>7/10/2019</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6DFFA4EF-5A29-4271-A99F-447D8081A64C}"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2935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673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21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60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062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982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071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919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26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C3391-8029-4831-8C59-01892AA96C5D}"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6B6F1C-521E-46B9-9E95-36437D2D7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69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9BF10609-16D5-4BAD-8972-3FBC263B2364}" type="datetimeFigureOut">
              <a:rPr lang="en-US"/>
              <a:pPr>
                <a:defRPr/>
              </a:pPr>
              <a:t>7/10/2019</a:t>
            </a:fld>
            <a:endParaRPr lang="en-US" dirty="0"/>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66E15CCE-D2DB-437B-9ACA-53149929BD80}"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0" y="5181600"/>
            <a:ext cx="6934200" cy="685800"/>
          </a:xfrm>
        </p:spPr>
        <p:txBody>
          <a:bodyPr/>
          <a:lstStyle>
            <a:lvl1pPr algn="l">
              <a:defRPr>
                <a:solidFill>
                  <a:schemeClr val="bg1"/>
                </a:solidFill>
                <a:effectLst>
                  <a:outerShdw blurRad="38100" dist="38100" dir="2700000" algn="tl">
                    <a:srgbClr val="000000">
                      <a:alpha val="43137"/>
                    </a:srgbClr>
                  </a:outerShdw>
                </a:effectLst>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762000" y="5791200"/>
            <a:ext cx="5029200" cy="533400"/>
          </a:xfrm>
        </p:spPr>
        <p:txBody>
          <a:bodyPr>
            <a:normAutofit/>
          </a:bodyPr>
          <a:lstStyle>
            <a:lvl1pPr marL="0" indent="0" algn="l">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632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8825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4069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1670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 style</a:t>
            </a:r>
            <a:endParaRPr lang="en-US" dirty="0"/>
          </a:p>
        </p:txBody>
      </p:sp>
      <p:sp>
        <p:nvSpPr>
          <p:cNvPr id="3" name="Text Placeholder 2"/>
          <p:cNvSpPr>
            <a:spLocks noGrp="1"/>
          </p:cNvSpPr>
          <p:nvPr>
            <p:ph type="body" idx="1"/>
          </p:nvPr>
        </p:nvSpPr>
        <p:spPr>
          <a:xfrm>
            <a:off x="457200" y="14938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09800"/>
            <a:ext cx="4040188" cy="3916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938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09800"/>
            <a:ext cx="4041775" cy="3916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18515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2078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9143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99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7159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9498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337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image" Target="../media/image5.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830E39F8-79A2-44C2-ABC3-A14E79C59A4E}" type="datetimeFigureOut">
              <a:rPr lang="en-US"/>
              <a:pPr>
                <a:defRPr/>
              </a:pPr>
              <a:t>7/10/2019</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cs typeface="+mn-cs"/>
              </a:defRPr>
            </a:lvl1pPr>
          </a:lstStyle>
          <a:p>
            <a:pPr>
              <a:defRPr/>
            </a:pPr>
            <a:fld id="{1426BCC1-FF5D-48E5-83AC-50613A28C4A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7" r:id="rId3"/>
    <p:sldLayoutId id="2147483698" r:id="rId4"/>
    <p:sldLayoutId id="2147483699" r:id="rId5"/>
    <p:sldLayoutId id="2147483694" r:id="rId6"/>
    <p:sldLayoutId id="2147483700" r:id="rId7"/>
    <p:sldLayoutId id="2147483693" r:id="rId8"/>
    <p:sldLayoutId id="2147483701" r:id="rId9"/>
    <p:sldLayoutId id="2147483692" r:id="rId10"/>
    <p:sldLayoutId id="2147483702"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914400" fontAlgn="auto">
              <a:spcBef>
                <a:spcPts val="0"/>
              </a:spcBef>
              <a:spcAft>
                <a:spcPts val="0"/>
              </a:spcAft>
            </a:pPr>
            <a:fld id="{6165CABF-D6D1-41BF-AE56-F5F8233A0BC5}" type="datetimeFigureOut">
              <a:rPr lang="en-US" smtClean="0">
                <a:solidFill>
                  <a:prstClr val="white">
                    <a:tint val="75000"/>
                  </a:prstClr>
                </a:solidFill>
                <a:latin typeface="Century Gothic" panose="020B0502020202020204"/>
                <a:cs typeface="+mn-cs"/>
              </a:rPr>
              <a:pPr defTabSz="914400" fontAlgn="auto">
                <a:spcBef>
                  <a:spcPts val="0"/>
                </a:spcBef>
                <a:spcAft>
                  <a:spcPts val="0"/>
                </a:spcAft>
              </a:pPr>
              <a:t>7/10/2019</a:t>
            </a:fld>
            <a:endParaRPr lang="en-US" dirty="0">
              <a:solidFill>
                <a:prstClr val="white">
                  <a:tint val="75000"/>
                </a:prstClr>
              </a:solidFill>
              <a:latin typeface="Century Gothic" panose="020B0502020202020204"/>
              <a:cs typeface="+mn-cs"/>
            </a:endParaRP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fontAlgn="auto">
              <a:spcBef>
                <a:spcPts val="0"/>
              </a:spcBef>
              <a:spcAft>
                <a:spcPts val="0"/>
              </a:spcAft>
            </a:pPr>
            <a:endParaRPr lang="en-US" dirty="0">
              <a:solidFill>
                <a:prstClr val="white">
                  <a:tint val="75000"/>
                </a:prstClr>
              </a:solidFill>
              <a:latin typeface="Century Gothic" panose="020B0502020202020204"/>
              <a:cs typeface="+mn-cs"/>
            </a:endParaRPr>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914400" fontAlgn="auto">
              <a:spcBef>
                <a:spcPts val="0"/>
              </a:spcBef>
              <a:spcAft>
                <a:spcPts val="0"/>
              </a:spcAft>
            </a:pPr>
            <a:fld id="{DEC90E6D-7B2E-4EC5-B9F8-35F4AE9AC514}" type="slidenum">
              <a:rPr lang="en-US" smtClean="0">
                <a:solidFill>
                  <a:prstClr val="white">
                    <a:tint val="75000"/>
                  </a:prstClr>
                </a:solidFill>
                <a:latin typeface="Century Gothic" panose="020B0502020202020204"/>
                <a:cs typeface="+mn-cs"/>
              </a:rPr>
              <a:pPr defTabSz="914400" fontAlgn="auto">
                <a:spcBef>
                  <a:spcPts val="0"/>
                </a:spcBef>
                <a:spcAft>
                  <a:spcPts val="0"/>
                </a:spcAft>
              </a:pPr>
              <a:t>‹#›</a:t>
            </a:fld>
            <a:endParaRPr lang="en-US" dirty="0">
              <a:solidFill>
                <a:prstClr val="white">
                  <a:tint val="75000"/>
                </a:prstClr>
              </a:solidFill>
              <a:latin typeface="Century Gothic" panose="020B0502020202020204"/>
              <a:cs typeface="+mn-cs"/>
            </a:endParaRPr>
          </a:p>
        </p:txBody>
      </p:sp>
    </p:spTree>
    <p:extLst>
      <p:ext uri="{BB962C8B-B14F-4D97-AF65-F5344CB8AC3E}">
        <p14:creationId xmlns:p14="http://schemas.microsoft.com/office/powerpoint/2010/main" val="3058625818"/>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D22C3391-8029-4831-8C59-01892AA96C5D}" type="datetimeFigureOut">
              <a:rPr lang="en-US" smtClean="0">
                <a:solidFill>
                  <a:prstClr val="black">
                    <a:tint val="75000"/>
                  </a:prstClr>
                </a:solidFill>
                <a:latin typeface="Calibri" panose="020F0502020204030204"/>
              </a:rPr>
              <a:pPr defTabSz="685800" fontAlgn="auto">
                <a:spcBef>
                  <a:spcPts val="0"/>
                </a:spcBef>
                <a:spcAft>
                  <a:spcPts val="0"/>
                </a:spcAft>
              </a:pPr>
              <a:t>7/10/2019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56B6F1C-521E-46B9-9E95-36437D2D7479}"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0984424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n-US" dirty="0">
              <a:solidFill>
                <a:prstClr val="black">
                  <a:tint val="75000"/>
                </a:prstClr>
              </a:solidFill>
              <a:latin typeface="Times New Roman" pitchFamily="18" charset="0"/>
              <a:cs typeface="+mn-cs"/>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n-US" dirty="0">
              <a:solidFill>
                <a:prstClr val="black">
                  <a:tint val="75000"/>
                </a:prstClr>
              </a:solidFill>
              <a:latin typeface="Times New Roman" pitchFamily="18" charset="0"/>
              <a:cs typeface="+mn-cs"/>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F4FEB8FD-C7D4-4259-829D-4751F4D207D2}" type="slidenum">
              <a:rPr lang="en-US" smtClean="0">
                <a:solidFill>
                  <a:prstClr val="black">
                    <a:tint val="75000"/>
                  </a:prstClr>
                </a:solidFill>
                <a:latin typeface="Times New Roman" pitchFamily="18" charset="0"/>
                <a:cs typeface="+mn-cs"/>
              </a:rPr>
              <a:pPr defTabSz="914400"/>
              <a:t>‹#›</a:t>
            </a:fld>
            <a:endParaRPr lang="en-US" dirty="0">
              <a:solidFill>
                <a:prstClr val="black">
                  <a:tint val="75000"/>
                </a:prstClr>
              </a:solidFill>
              <a:latin typeface="Times New Roman" pitchFamily="18" charset="0"/>
              <a:cs typeface="+mn-cs"/>
            </a:endParaRPr>
          </a:p>
        </p:txBody>
      </p:sp>
    </p:spTree>
    <p:extLst>
      <p:ext uri="{BB962C8B-B14F-4D97-AF65-F5344CB8AC3E}">
        <p14:creationId xmlns:p14="http://schemas.microsoft.com/office/powerpoint/2010/main" val="10185298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7/10/2019</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793205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7/10/2019</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2372904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7/10/2019</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6834313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7/10/2019</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03474238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4DFC102E-22B1-449E-B871-B2E0BA14EFA4}" type="datetimeFigureOut">
              <a:rPr lang="en-US" smtClean="0">
                <a:solidFill>
                  <a:prstClr val="black">
                    <a:tint val="75000"/>
                  </a:prstClr>
                </a:solidFill>
                <a:latin typeface="Calibri" panose="020F0502020204030204"/>
                <a:cs typeface="+mn-cs"/>
              </a:rPr>
              <a:pPr defTabSz="914400" fontAlgn="auto">
                <a:spcBef>
                  <a:spcPts val="0"/>
                </a:spcBef>
                <a:spcAft>
                  <a:spcPts val="0"/>
                </a:spcAft>
              </a:pPr>
              <a:t>7/10/2019</a:t>
            </a:fld>
            <a:endParaRPr lang="en-US" dirty="0">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auto">
              <a:spcBef>
                <a:spcPts val="0"/>
              </a:spcBef>
              <a:spcAft>
                <a:spcPts val="0"/>
              </a:spcAft>
            </a:pPr>
            <a:fld id="{14A1B5E8-4DA2-4C3D-837A-C0A63A84B844}" type="slidenum">
              <a:rPr lang="en-US" smtClean="0">
                <a:solidFill>
                  <a:prstClr val="black">
                    <a:tint val="75000"/>
                  </a:prstClr>
                </a:solidFill>
                <a:latin typeface="Calibri" panose="020F0502020204030204"/>
                <a:cs typeface="+mn-cs"/>
              </a:rPr>
              <a:pPr defTabSz="914400"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0066883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D22C3391-8029-4831-8C59-01892AA96C5D}" type="datetimeFigureOut">
              <a:rPr lang="en-US" smtClean="0">
                <a:solidFill>
                  <a:prstClr val="black">
                    <a:tint val="75000"/>
                  </a:prstClr>
                </a:solidFill>
                <a:latin typeface="Calibri" panose="020F0502020204030204"/>
                <a:cs typeface="+mn-cs"/>
              </a:rPr>
              <a:pPr defTabSz="685800" fontAlgn="auto">
                <a:spcBef>
                  <a:spcPts val="0"/>
                </a:spcBef>
                <a:spcAft>
                  <a:spcPts val="0"/>
                </a:spcAft>
              </a:pPr>
              <a:t>7/10/2019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56B6F1C-521E-46B9-9E95-36437D2D7479}" type="slidenum">
              <a:rPr lang="en-US" smtClean="0">
                <a:solidFill>
                  <a:prstClr val="black">
                    <a:tint val="75000"/>
                  </a:prstClr>
                </a:solidFill>
                <a:latin typeface="Calibri" panose="020F0502020204030204"/>
                <a:cs typeface="+mn-cs"/>
              </a:rPr>
              <a:pPr defTabSz="685800"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15706780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609600"/>
            <a:ext cx="8458201" cy="762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304800" y="1600200"/>
            <a:ext cx="84582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914400" fontAlgn="auto">
                <a:spcBef>
                  <a:spcPts val="0"/>
                </a:spcBef>
                <a:spcAft>
                  <a:spcPts val="0"/>
                </a:spcAft>
              </a:pPr>
              <a:t>7/10/2019</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B6F15528-21DE-4FAA-801E-634DDDAF4B2B}" type="slidenum">
              <a:rPr lang="en-US" smtClean="0">
                <a:solidFill>
                  <a:prstClr val="black">
                    <a:tint val="75000"/>
                  </a:prstClr>
                </a:solidFill>
                <a:latin typeface="Calibri"/>
                <a:cs typeface="+mn-cs"/>
              </a:rPr>
              <a:pPr defTabSz="914400"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39010207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spcBef>
          <a:spcPct val="0"/>
        </a:spcBef>
        <a:buNone/>
        <a:defRPr sz="4400" b="1" kern="120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11.xml"/><Relationship Id="rId1" Type="http://schemas.openxmlformats.org/officeDocument/2006/relationships/slideLayout" Target="../slideLayouts/slideLayout84.xml"/></Relationships>
</file>

<file path=ppt/slides/_rels/slide112.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112.xml"/><Relationship Id="rId1" Type="http://schemas.openxmlformats.org/officeDocument/2006/relationships/slideLayout" Target="../slideLayouts/slideLayout84.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2.xml"/><Relationship Id="rId1" Type="http://schemas.openxmlformats.org/officeDocument/2006/relationships/slideLayout" Target="../slideLayouts/slideLayout106.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3.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4.xml"/><Relationship Id="rId1" Type="http://schemas.openxmlformats.org/officeDocument/2006/relationships/slideLayout" Target="../slideLayouts/slideLayout91.xm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0.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0.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53.xml"/><Relationship Id="rId1" Type="http://schemas.openxmlformats.org/officeDocument/2006/relationships/slideLayout" Target="../slideLayouts/slideLayout11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7.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3.xml"/><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4.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1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5.xml"/><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chart" Target="../charts/chart17.xml"/></Relationships>
</file>

<file path=ppt/slides/_rels/slide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chart" Target="../charts/chart19.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image" Target="../media/image34.png"/><Relationship Id="rId7" Type="http://schemas.openxmlformats.org/officeDocument/2006/relationships/chart" Target="../charts/chart22.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chart" Target="../charts/chart21.xml"/><Relationship Id="rId5" Type="http://schemas.openxmlformats.org/officeDocument/2006/relationships/image" Target="../media/image27.png"/><Relationship Id="rId4" Type="http://schemas.openxmlformats.org/officeDocument/2006/relationships/chart" Target="../charts/chart20.xml"/></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chart" Target="../charts/chart26.xml"/><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chart" Target="../charts/chart25.xml"/><Relationship Id="rId11" Type="http://schemas.openxmlformats.org/officeDocument/2006/relationships/chart" Target="../charts/chart29.xml"/><Relationship Id="rId5" Type="http://schemas.openxmlformats.org/officeDocument/2006/relationships/image" Target="../media/image27.png"/><Relationship Id="rId10" Type="http://schemas.openxmlformats.org/officeDocument/2006/relationships/chart" Target="../charts/chart28.xml"/><Relationship Id="rId4" Type="http://schemas.openxmlformats.org/officeDocument/2006/relationships/chart" Target="../charts/chart24.xml"/><Relationship Id="rId9" Type="http://schemas.openxmlformats.org/officeDocument/2006/relationships/chart" Target="../charts/char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chart" Target="../charts/chart31.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chart" Target="../charts/chart33.xml"/></Relationships>
</file>

<file path=ppt/slides/_rels/slide4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chart" Target="../charts/chart3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chart" Target="../charts/chart37.xml"/></Relationships>
</file>

<file path=ppt/slides/_rels/slide5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chart" Target="../charts/char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913" y="727788"/>
            <a:ext cx="8445500" cy="4739920"/>
          </a:xfrm>
        </p:spPr>
        <p:txBody>
          <a:bodyPr>
            <a:normAutofit fontScale="90000"/>
          </a:bodyPr>
          <a:lstStyle/>
          <a:p>
            <a:pPr algn="ctr" fontAlgn="auto">
              <a:spcAft>
                <a:spcPts val="0"/>
              </a:spcAft>
              <a:defRPr/>
            </a:pPr>
            <a:r>
              <a:rPr lang="en-US" b="1" cap="none" dirty="0" smtClean="0">
                <a:latin typeface="Calibri" pitchFamily="34" charset="0"/>
              </a:rPr>
              <a:t> </a:t>
            </a:r>
            <a:r>
              <a:rPr lang="en-US" sz="4000" b="1" cap="none" dirty="0" smtClean="0">
                <a:latin typeface="Calibri" pitchFamily="34" charset="0"/>
              </a:rPr>
              <a:t>Southeastern</a:t>
            </a:r>
            <a:r>
              <a:rPr lang="en-US" sz="4000" b="1" i="1" cap="none" dirty="0" smtClean="0">
                <a:latin typeface="Calibri" pitchFamily="34" charset="0"/>
              </a:rPr>
              <a:t> </a:t>
            </a:r>
            <a:r>
              <a:rPr lang="en-US" sz="4000" b="1" cap="none" dirty="0" smtClean="0">
                <a:latin typeface="Calibri" pitchFamily="34" charset="0"/>
              </a:rPr>
              <a:t>Michigan</a:t>
            </a:r>
            <a:r>
              <a:rPr lang="en-US" sz="4000" b="1" i="1" cap="none" dirty="0" smtClean="0">
                <a:latin typeface="Calibri" pitchFamily="34" charset="0"/>
              </a:rPr>
              <a:t/>
            </a:r>
            <a:br>
              <a:rPr lang="en-US" sz="4000" b="1" i="1" cap="none" dirty="0" smtClean="0">
                <a:latin typeface="Calibri" pitchFamily="34" charset="0"/>
              </a:rPr>
            </a:br>
            <a:r>
              <a:rPr lang="en-US" sz="4000" b="1" cap="none" dirty="0" smtClean="0">
                <a:latin typeface="Calibri" pitchFamily="34" charset="0"/>
              </a:rPr>
              <a:t>HIV/AIDS</a:t>
            </a:r>
            <a:r>
              <a:rPr lang="en-US" sz="4000" b="1" i="1" cap="none" dirty="0" smtClean="0">
                <a:latin typeface="Calibri" pitchFamily="34" charset="0"/>
              </a:rPr>
              <a:t> </a:t>
            </a:r>
            <a:r>
              <a:rPr lang="en-US" sz="4000" b="1" cap="none" dirty="0" smtClean="0">
                <a:latin typeface="Calibri" pitchFamily="34" charset="0"/>
              </a:rPr>
              <a:t>Council (SEMHAC)</a:t>
            </a:r>
            <a:br>
              <a:rPr lang="en-US" sz="4000" b="1" cap="none" dirty="0" smtClean="0">
                <a:latin typeface="Calibri" pitchFamily="34" charset="0"/>
              </a:rPr>
            </a:br>
            <a:r>
              <a:rPr lang="en-US" sz="4000" b="1" cap="none" dirty="0" smtClean="0">
                <a:latin typeface="Calibri" pitchFamily="34" charset="0"/>
              </a:rPr>
              <a:t/>
            </a:r>
            <a:br>
              <a:rPr lang="en-US" sz="4000" b="1" cap="none" dirty="0" smtClean="0">
                <a:latin typeface="Calibri" pitchFamily="34" charset="0"/>
              </a:rPr>
            </a:br>
            <a:r>
              <a:rPr lang="en-US" sz="4000" b="1" cap="none" dirty="0" smtClean="0">
                <a:latin typeface="Calibri" pitchFamily="34" charset="0"/>
              </a:rPr>
              <a:t>Priority Setting and</a:t>
            </a:r>
            <a:br>
              <a:rPr lang="en-US" sz="4000" b="1" cap="none" dirty="0" smtClean="0">
                <a:latin typeface="Calibri" pitchFamily="34" charset="0"/>
              </a:rPr>
            </a:br>
            <a:r>
              <a:rPr lang="en-US" sz="4000" b="1" cap="none" dirty="0" smtClean="0">
                <a:latin typeface="Calibri" pitchFamily="34" charset="0"/>
              </a:rPr>
              <a:t>Resource Allocation (PSRA) Retreat</a:t>
            </a:r>
            <a:br>
              <a:rPr lang="en-US" sz="4000" b="1" cap="none" dirty="0" smtClean="0">
                <a:latin typeface="Calibri" pitchFamily="34" charset="0"/>
              </a:rPr>
            </a:br>
            <a:r>
              <a:rPr lang="en-US" sz="4000" b="1" cap="none" dirty="0">
                <a:latin typeface="Calibri" pitchFamily="34" charset="0"/>
              </a:rPr>
              <a:t/>
            </a:r>
            <a:br>
              <a:rPr lang="en-US" sz="4000" b="1" cap="none" dirty="0">
                <a:latin typeface="Calibri" pitchFamily="34" charset="0"/>
              </a:rPr>
            </a:br>
            <a:r>
              <a:rPr lang="en-US" sz="4000" b="1" cap="none" dirty="0" smtClean="0">
                <a:latin typeface="Calibri" pitchFamily="34" charset="0"/>
              </a:rPr>
              <a:t>DAY 1</a:t>
            </a:r>
            <a:br>
              <a:rPr lang="en-US" sz="4000" b="1" cap="none" dirty="0" smtClean="0">
                <a:latin typeface="Calibri" pitchFamily="34" charset="0"/>
              </a:rPr>
            </a:br>
            <a:endParaRPr lang="en-US" sz="4000" dirty="0">
              <a:latin typeface="Calibri" pitchFamily="34" charset="0"/>
            </a:endParaRPr>
          </a:p>
        </p:txBody>
      </p:sp>
      <p:sp>
        <p:nvSpPr>
          <p:cNvPr id="28674" name="Subtitle 2"/>
          <p:cNvSpPr>
            <a:spLocks noGrp="1"/>
          </p:cNvSpPr>
          <p:nvPr>
            <p:ph type="subTitle" idx="1"/>
          </p:nvPr>
        </p:nvSpPr>
        <p:spPr>
          <a:xfrm>
            <a:off x="2522538" y="6049963"/>
            <a:ext cx="6545262" cy="685800"/>
          </a:xfrm>
        </p:spPr>
        <p:txBody>
          <a:bodyPr/>
          <a:lstStyle/>
          <a:p>
            <a:r>
              <a:rPr lang="en-US" sz="2000" dirty="0" smtClean="0">
                <a:solidFill>
                  <a:schemeClr val="bg1"/>
                </a:solidFill>
                <a:latin typeface="Calibri" pitchFamily="34" charset="0"/>
              </a:rPr>
              <a:t>August 3-4, 2018</a:t>
            </a:r>
          </a:p>
        </p:txBody>
      </p:sp>
      <p:sp>
        <p:nvSpPr>
          <p:cNvPr id="28675" name="SessionQuestion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version="1.0"?&gt;&lt;AllQuestions /&gt;</a:t>
            </a:r>
          </a:p>
        </p:txBody>
      </p:sp>
      <p:sp>
        <p:nvSpPr>
          <p:cNvPr id="28676" name="SessionAnswerData" hidden="1"/>
          <p:cNvSpPr txBox="1">
            <a:spLocks noChangeArrowheads="1"/>
          </p:cNvSpPr>
          <p:nvPr/>
        </p:nvSpPr>
        <p:spPr bwMode="auto">
          <a:xfrm>
            <a:off x="1270000" y="0"/>
            <a:ext cx="0" cy="9786938"/>
          </a:xfrm>
          <a:prstGeom prst="rect">
            <a:avLst/>
          </a:prstGeom>
          <a:noFill/>
          <a:ln w="9525">
            <a:noFill/>
            <a:miter lim="800000"/>
            <a:headEnd/>
            <a:tailEnd/>
          </a:ln>
        </p:spPr>
        <p:txBody>
          <a:bodyPr>
            <a:spAutoFit/>
          </a:bodyPr>
          <a:lstStyle/>
          <a:p>
            <a:r>
              <a:rPr lang="en-US">
                <a:latin typeface="Tw Cen MT" pitchFamily="34" charset="0"/>
              </a:rPr>
              <a:t>&lt;?xml version="1.0"?&gt;&lt;AllAnswers /&gt;</a:t>
            </a:r>
          </a:p>
        </p:txBody>
      </p:sp>
      <p:sp>
        <p:nvSpPr>
          <p:cNvPr id="28677" name="SessionResponse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version="1.0"?&gt;&lt;AllResponses /&gt;</a:t>
            </a:r>
          </a:p>
        </p:txBody>
      </p:sp>
      <p:sp>
        <p:nvSpPr>
          <p:cNvPr id="28678" name="SessionPresentationSettingsData" hidden="1"/>
          <p:cNvSpPr txBox="1">
            <a:spLocks noChangeArrowheads="1"/>
          </p:cNvSpPr>
          <p:nvPr/>
        </p:nvSpPr>
        <p:spPr bwMode="auto">
          <a:xfrm>
            <a:off x="0" y="0"/>
            <a:ext cx="0" cy="833581963"/>
          </a:xfrm>
          <a:prstGeom prst="rect">
            <a:avLst/>
          </a:prstGeom>
          <a:noFill/>
          <a:ln w="9525">
            <a:noFill/>
            <a:miter lim="800000"/>
            <a:headEnd/>
            <a:tailEnd/>
          </a:ln>
        </p:spPr>
        <p:txBody>
          <a:bodyPr>
            <a:spAutoFit/>
          </a:bodyPr>
          <a:lstStyle/>
          <a:p>
            <a:r>
              <a:rPr lang="en-US">
                <a:latin typeface="Tw Cen MT" pitchFamily="34" charset="0"/>
              </a:rPr>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latin typeface="Calibri" pitchFamily="34" charset="0"/>
              </a:rPr>
              <a:t>HRSA Expectations</a:t>
            </a:r>
          </a:p>
        </p:txBody>
      </p:sp>
      <p:sp>
        <p:nvSpPr>
          <p:cNvPr id="51202" name="Rectangle 2"/>
          <p:cNvSpPr>
            <a:spLocks noChangeArrowheads="1"/>
          </p:cNvSpPr>
          <p:nvPr/>
        </p:nvSpPr>
        <p:spPr bwMode="auto">
          <a:xfrm>
            <a:off x="609600" y="1762462"/>
            <a:ext cx="7824788" cy="4493538"/>
          </a:xfrm>
          <a:prstGeom prst="rect">
            <a:avLst/>
          </a:prstGeom>
          <a:noFill/>
          <a:ln w="9525">
            <a:noFill/>
            <a:miter lim="800000"/>
            <a:headEnd/>
            <a:tailEnd/>
          </a:ln>
        </p:spPr>
        <p:txBody>
          <a:bodyPr anchor="ctr">
            <a:spAutoFit/>
          </a:bodyPr>
          <a:lstStyle/>
          <a:p>
            <a:pPr>
              <a:spcAft>
                <a:spcPts val="3000"/>
              </a:spcAft>
            </a:pPr>
            <a:r>
              <a:rPr lang="en-US" sz="2400" dirty="0">
                <a:latin typeface="Calibri" pitchFamily="34" charset="0"/>
              </a:rPr>
              <a:t>Establish priorities for allocation of funds within the DEMA</a:t>
            </a:r>
          </a:p>
          <a:p>
            <a:pPr>
              <a:spcAft>
                <a:spcPts val="3000"/>
              </a:spcAft>
            </a:pPr>
            <a:r>
              <a:rPr lang="en-US" sz="2400" dirty="0" smtClean="0">
                <a:latin typeface="Calibri" pitchFamily="34" charset="0"/>
              </a:rPr>
              <a:t>Allocate </a:t>
            </a:r>
            <a:r>
              <a:rPr lang="en-US" sz="2400" dirty="0">
                <a:latin typeface="Calibri" pitchFamily="34" charset="0"/>
              </a:rPr>
              <a:t>funds to each of the prioritized service categories for core medical ( </a:t>
            </a:r>
            <a:r>
              <a:rPr lang="en-US" sz="2400" u="sng" dirty="0">
                <a:latin typeface="Calibri" pitchFamily="34" charset="0"/>
              </a:rPr>
              <a:t>&gt;</a:t>
            </a:r>
            <a:r>
              <a:rPr lang="en-US" sz="2400" dirty="0">
                <a:latin typeface="Calibri" pitchFamily="34" charset="0"/>
              </a:rPr>
              <a:t> 75% ) and support services ( </a:t>
            </a:r>
            <a:r>
              <a:rPr lang="en-US" sz="2400" u="sng" dirty="0">
                <a:latin typeface="Calibri" pitchFamily="34" charset="0"/>
              </a:rPr>
              <a:t>&lt;</a:t>
            </a:r>
            <a:r>
              <a:rPr lang="en-US" sz="2400" dirty="0">
                <a:latin typeface="Calibri" pitchFamily="34" charset="0"/>
              </a:rPr>
              <a:t> 25% </a:t>
            </a:r>
            <a:r>
              <a:rPr lang="en-US" sz="2400" dirty="0" smtClean="0">
                <a:latin typeface="Calibri" pitchFamily="34" charset="0"/>
              </a:rPr>
              <a:t>)</a:t>
            </a:r>
            <a:r>
              <a:rPr lang="en-US" sz="1600" dirty="0" smtClean="0">
                <a:latin typeface="Calibri" pitchFamily="34" charset="0"/>
              </a:rPr>
              <a:t> -</a:t>
            </a:r>
            <a:r>
              <a:rPr lang="en-US" sz="1600" i="1" dirty="0" smtClean="0">
                <a:latin typeface="Calibri" pitchFamily="34" charset="0"/>
              </a:rPr>
              <a:t>percentages can change if a waiver is applied for and approved…will discuss more tomorrow</a:t>
            </a:r>
            <a:endParaRPr lang="en-US" sz="1600" dirty="0">
              <a:latin typeface="Calibri" pitchFamily="34" charset="0"/>
            </a:endParaRPr>
          </a:p>
          <a:p>
            <a:pPr>
              <a:spcAft>
                <a:spcPts val="3000"/>
              </a:spcAft>
            </a:pPr>
            <a:r>
              <a:rPr lang="en-US" sz="2400" dirty="0">
                <a:latin typeface="Calibri" pitchFamily="34" charset="0"/>
              </a:rPr>
              <a:t>Develop “directives” as needed for how service priorities should be met (e.g., geographic areas, service models)</a:t>
            </a:r>
          </a:p>
          <a:p>
            <a:pPr>
              <a:spcAft>
                <a:spcPts val="3000"/>
              </a:spcAft>
            </a:pPr>
            <a:r>
              <a:rPr lang="en-US" sz="2400" dirty="0">
                <a:latin typeface="Calibri" pitchFamily="34" charset="0"/>
              </a:rPr>
              <a:t>Use best available data to inform all decisions</a:t>
            </a:r>
          </a:p>
          <a:p>
            <a:pPr>
              <a:spcAft>
                <a:spcPts val="3000"/>
              </a:spcAft>
            </a:pPr>
            <a:r>
              <a:rPr lang="en-US" sz="2400" dirty="0">
                <a:latin typeface="Calibri" pitchFamily="34" charset="0"/>
              </a:rPr>
              <a:t>Document the process used and the decisions made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6700" y="-26988"/>
            <a:ext cx="8569325" cy="1354138"/>
          </a:xfrm>
        </p:spPr>
        <p:txBody>
          <a:bodyPr lIns="0" tIns="0" rIns="0" bIns="0" rtlCol="0">
            <a:spAutoFit/>
          </a:bodyPr>
          <a:lstStyle/>
          <a:p>
            <a:pPr marL="12700" fontAlgn="auto">
              <a:spcAft>
                <a:spcPts val="0"/>
              </a:spcAft>
              <a:defRPr/>
            </a:pPr>
            <a:r>
              <a:rPr spc="-10" dirty="0"/>
              <a:t>Most </a:t>
            </a:r>
            <a:r>
              <a:rPr spc="-5" dirty="0"/>
              <a:t>prescribed HIV</a:t>
            </a:r>
            <a:r>
              <a:rPr spc="-105" dirty="0"/>
              <a:t> </a:t>
            </a:r>
            <a:r>
              <a:rPr spc="-10" dirty="0"/>
              <a:t>medications</a:t>
            </a:r>
            <a:br>
              <a:rPr spc="-10" dirty="0"/>
            </a:br>
            <a:r>
              <a:rPr spc="-15" dirty="0"/>
              <a:t>Many recently </a:t>
            </a:r>
            <a:r>
              <a:rPr spc="-5" dirty="0"/>
              <a:t>missed or skipped</a:t>
            </a:r>
            <a:r>
              <a:rPr spc="-65" dirty="0"/>
              <a:t> </a:t>
            </a:r>
            <a:r>
              <a:rPr dirty="0"/>
              <a:t>meds</a:t>
            </a:r>
          </a:p>
        </p:txBody>
      </p:sp>
      <p:sp>
        <p:nvSpPr>
          <p:cNvPr id="5" name="object 5"/>
          <p:cNvSpPr txBox="1"/>
          <p:nvPr/>
        </p:nvSpPr>
        <p:spPr>
          <a:xfrm>
            <a:off x="833437" y="1938338"/>
            <a:ext cx="7051675" cy="2136775"/>
          </a:xfrm>
          <a:prstGeom prst="rect">
            <a:avLst/>
          </a:prstGeom>
        </p:spPr>
        <p:txBody>
          <a:bodyPr lIns="0" tIns="0" rIns="0" bIns="0">
            <a:spAutoFit/>
          </a:bodyPr>
          <a:lstStyle/>
          <a:p>
            <a:pPr marL="12700">
              <a:tabLst>
                <a:tab pos="925513" algn="l"/>
              </a:tabLst>
            </a:pPr>
            <a:r>
              <a:rPr lang="en-US" sz="3200" b="1" dirty="0">
                <a:latin typeface="Calibri" pitchFamily="34" charset="0"/>
              </a:rPr>
              <a:t>94%	</a:t>
            </a:r>
            <a:r>
              <a:rPr lang="en-US" sz="3200" dirty="0">
                <a:latin typeface="Calibri" pitchFamily="34" charset="0"/>
              </a:rPr>
              <a:t>currently prescribed HIV medications</a:t>
            </a:r>
          </a:p>
          <a:p>
            <a:pPr marL="12700">
              <a:spcBef>
                <a:spcPts val="38"/>
              </a:spcBef>
              <a:tabLst>
                <a:tab pos="925513" algn="l"/>
              </a:tabLst>
            </a:pPr>
            <a:endParaRPr lang="en-US" sz="4300" dirty="0">
              <a:latin typeface="Times New Roman" pitchFamily="18" charset="0"/>
              <a:cs typeface="Times New Roman" pitchFamily="18" charset="0"/>
            </a:endParaRPr>
          </a:p>
          <a:p>
            <a:pPr marL="12700">
              <a:tabLst>
                <a:tab pos="925513" algn="l"/>
              </a:tabLst>
            </a:pPr>
            <a:r>
              <a:rPr lang="en-US" sz="3200" b="1" dirty="0">
                <a:latin typeface="Calibri" pitchFamily="34" charset="0"/>
              </a:rPr>
              <a:t>Half </a:t>
            </a:r>
            <a:r>
              <a:rPr lang="en-US" sz="3200" dirty="0">
                <a:latin typeface="Calibri" pitchFamily="34" charset="0"/>
              </a:rPr>
              <a:t>had skipped or missed a dose  of medications in the last 30 days</a:t>
            </a:r>
          </a:p>
        </p:txBody>
      </p:sp>
      <p:sp>
        <p:nvSpPr>
          <p:cNvPr id="180229" name="object 6" descr="pill bottle "/>
          <p:cNvSpPr>
            <a:spLocks noChangeArrowheads="1"/>
          </p:cNvSpPr>
          <p:nvPr/>
        </p:nvSpPr>
        <p:spPr bwMode="auto">
          <a:xfrm>
            <a:off x="6626225" y="3746500"/>
            <a:ext cx="2517775" cy="3081338"/>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393700"/>
            <a:ext cx="8153400" cy="1816100"/>
          </a:xfrm>
        </p:spPr>
        <p:txBody>
          <a:bodyPr lIns="0" tIns="456819" rIns="0" bIns="0" rtlCol="0">
            <a:spAutoFit/>
          </a:bodyPr>
          <a:lstStyle/>
          <a:p>
            <a:pPr marL="441959" fontAlgn="auto">
              <a:spcAft>
                <a:spcPts val="0"/>
              </a:spcAft>
              <a:defRPr/>
            </a:pPr>
            <a:r>
              <a:rPr spc="-10" dirty="0"/>
              <a:t>What </a:t>
            </a:r>
            <a:r>
              <a:rPr b="1" spc="-5" dirty="0">
                <a:latin typeface="Calibri"/>
                <a:cs typeface="Calibri"/>
              </a:rPr>
              <a:t>helps </a:t>
            </a:r>
            <a:r>
              <a:rPr spc="-55" dirty="0"/>
              <a:t>PLWH </a:t>
            </a:r>
            <a:r>
              <a:rPr spc="-45" dirty="0"/>
              <a:t>take</a:t>
            </a:r>
            <a:r>
              <a:rPr spc="-35" dirty="0"/>
              <a:t> </a:t>
            </a:r>
            <a:r>
              <a:rPr spc="-5" dirty="0"/>
              <a:t>medications?</a:t>
            </a:r>
          </a:p>
        </p:txBody>
      </p:sp>
      <p:sp>
        <p:nvSpPr>
          <p:cNvPr id="181252" name="object 5" descr="key in lock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dirty="0">
              <a:latin typeface="Tw Cen MT" pitchFamily="34" charset="0"/>
            </a:endParaRPr>
          </a:p>
        </p:txBody>
      </p:sp>
      <p:sp>
        <p:nvSpPr>
          <p:cNvPr id="6" name="object 6"/>
          <p:cNvSpPr txBox="1"/>
          <p:nvPr/>
        </p:nvSpPr>
        <p:spPr>
          <a:xfrm>
            <a:off x="679450" y="2012950"/>
            <a:ext cx="7615238" cy="3003550"/>
          </a:xfrm>
          <a:prstGeom prst="rect">
            <a:avLst/>
          </a:prstGeom>
        </p:spPr>
        <p:txBody>
          <a:bodyPr lIns="0" tIns="0" rIns="0" bIns="0">
            <a:spAutoFit/>
          </a:bodyPr>
          <a:lstStyle/>
          <a:p>
            <a:pPr marL="12700"/>
            <a:r>
              <a:rPr lang="en-US" sz="2800">
                <a:latin typeface="Calibri" pitchFamily="34" charset="0"/>
              </a:rPr>
              <a:t>Reminders (from others)</a:t>
            </a:r>
          </a:p>
          <a:p>
            <a:pPr marL="12700">
              <a:spcBef>
                <a:spcPts val="1800"/>
              </a:spcBef>
            </a:pPr>
            <a:r>
              <a:rPr lang="en-US" sz="2800">
                <a:latin typeface="Calibri" pitchFamily="34" charset="0"/>
              </a:rPr>
              <a:t>Remembering by myself</a:t>
            </a:r>
          </a:p>
          <a:p>
            <a:pPr marL="12700">
              <a:lnSpc>
                <a:spcPct val="145000"/>
              </a:lnSpc>
              <a:spcBef>
                <a:spcPts val="300"/>
              </a:spcBef>
            </a:pPr>
            <a:r>
              <a:rPr lang="en-US" sz="2800">
                <a:latin typeface="Calibri" pitchFamily="34" charset="0"/>
              </a:rPr>
              <a:t>Consequences of not taking meds and the will to live  Pre-packaged meds or weekly/monthly pill box  Taking medication at the same time everyday</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403225"/>
            <a:ext cx="8153400" cy="1816100"/>
          </a:xfrm>
        </p:spPr>
        <p:txBody>
          <a:bodyPr lIns="0" tIns="456819" rIns="0" bIns="0" rtlCol="0">
            <a:spAutoFit/>
          </a:bodyPr>
          <a:lstStyle/>
          <a:p>
            <a:pPr marL="441959" fontAlgn="auto">
              <a:spcAft>
                <a:spcPts val="0"/>
              </a:spcAft>
              <a:defRPr/>
            </a:pPr>
            <a:r>
              <a:rPr spc="-10" dirty="0"/>
              <a:t>What </a:t>
            </a:r>
            <a:r>
              <a:rPr spc="-25" dirty="0"/>
              <a:t>makes </a:t>
            </a:r>
            <a:r>
              <a:rPr dirty="0"/>
              <a:t>it </a:t>
            </a:r>
            <a:r>
              <a:rPr b="1" dirty="0">
                <a:latin typeface="Calibri"/>
                <a:cs typeface="Calibri"/>
              </a:rPr>
              <a:t>difficult </a:t>
            </a:r>
            <a:r>
              <a:rPr spc="-25" dirty="0"/>
              <a:t>to </a:t>
            </a:r>
            <a:r>
              <a:rPr spc="-45" dirty="0"/>
              <a:t>take</a:t>
            </a:r>
            <a:r>
              <a:rPr spc="-55" dirty="0"/>
              <a:t> </a:t>
            </a:r>
            <a:r>
              <a:rPr spc="-5" dirty="0"/>
              <a:t>medications?</a:t>
            </a:r>
          </a:p>
        </p:txBody>
      </p:sp>
      <p:sp>
        <p:nvSpPr>
          <p:cNvPr id="5" name="object 5"/>
          <p:cNvSpPr txBox="1"/>
          <p:nvPr/>
        </p:nvSpPr>
        <p:spPr>
          <a:xfrm>
            <a:off x="793750" y="2058670"/>
            <a:ext cx="5573713" cy="2928750"/>
          </a:xfrm>
          <a:prstGeom prst="rect">
            <a:avLst/>
          </a:prstGeom>
        </p:spPr>
        <p:txBody>
          <a:bodyPr lIns="0" tIns="0" rIns="0" bIns="0">
            <a:spAutoFit/>
          </a:bodyPr>
          <a:lstStyle/>
          <a:p>
            <a:pPr marL="12700">
              <a:lnSpc>
                <a:spcPct val="136000"/>
              </a:lnSpc>
            </a:pPr>
            <a:r>
              <a:rPr lang="en-US" sz="2800" dirty="0">
                <a:latin typeface="Calibri" pitchFamily="34" charset="0"/>
              </a:rPr>
              <a:t>Remembering to take them  </a:t>
            </a:r>
            <a:endParaRPr lang="en-US" sz="2800" dirty="0" smtClean="0">
              <a:latin typeface="Calibri" pitchFamily="34" charset="0"/>
            </a:endParaRPr>
          </a:p>
          <a:p>
            <a:pPr marL="12700">
              <a:lnSpc>
                <a:spcPct val="136000"/>
              </a:lnSpc>
            </a:pPr>
            <a:r>
              <a:rPr lang="en-US" sz="2800" dirty="0" smtClean="0">
                <a:latin typeface="Calibri" pitchFamily="34" charset="0"/>
              </a:rPr>
              <a:t>Routines </a:t>
            </a:r>
            <a:r>
              <a:rPr lang="en-US" sz="2800" dirty="0">
                <a:latin typeface="Calibri" pitchFamily="34" charset="0"/>
              </a:rPr>
              <a:t>required</a:t>
            </a:r>
          </a:p>
          <a:p>
            <a:pPr marL="12700">
              <a:lnSpc>
                <a:spcPct val="136000"/>
              </a:lnSpc>
            </a:pPr>
            <a:r>
              <a:rPr lang="en-US" sz="2800" dirty="0">
                <a:latin typeface="Calibri" pitchFamily="34" charset="0"/>
              </a:rPr>
              <a:t>Pills too big  </a:t>
            </a:r>
            <a:endParaRPr lang="en-US" sz="2800" dirty="0" smtClean="0">
              <a:latin typeface="Calibri" pitchFamily="34" charset="0"/>
            </a:endParaRPr>
          </a:p>
          <a:p>
            <a:pPr marL="12700">
              <a:lnSpc>
                <a:spcPct val="136000"/>
              </a:lnSpc>
            </a:pPr>
            <a:r>
              <a:rPr lang="en-US" sz="2800" dirty="0" smtClean="0">
                <a:latin typeface="Calibri" pitchFamily="34" charset="0"/>
              </a:rPr>
              <a:t>Too </a:t>
            </a:r>
            <a:r>
              <a:rPr lang="en-US" sz="2800" dirty="0">
                <a:latin typeface="Calibri" pitchFamily="34" charset="0"/>
              </a:rPr>
              <a:t>many pills</a:t>
            </a:r>
          </a:p>
          <a:p>
            <a:pPr marL="12700">
              <a:spcBef>
                <a:spcPts val="1200"/>
              </a:spcBef>
            </a:pPr>
            <a:r>
              <a:rPr lang="en-US" sz="2800" dirty="0">
                <a:latin typeface="Calibri" pitchFamily="34" charset="0"/>
              </a:rPr>
              <a:t>Side effects, feel sick after taking them</a:t>
            </a:r>
          </a:p>
        </p:txBody>
      </p:sp>
      <p:sp>
        <p:nvSpPr>
          <p:cNvPr id="182277" name="object 6" descr="person standing at a wall "/>
          <p:cNvSpPr>
            <a:spLocks noChangeArrowheads="1"/>
          </p:cNvSpPr>
          <p:nvPr/>
        </p:nvSpPr>
        <p:spPr bwMode="auto">
          <a:xfrm>
            <a:off x="6584950" y="4673600"/>
            <a:ext cx="2559050" cy="2108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72250" cy="2471737"/>
          </a:xfrm>
          <a:prstGeom prst="rect">
            <a:avLst/>
          </a:prstGeom>
        </p:spPr>
        <p:txBody>
          <a:bodyPr lIns="0" tIns="0" rIns="0" bIns="0">
            <a:spAutoFit/>
          </a:bodyPr>
          <a:lstStyle/>
          <a:p>
            <a:pPr marL="12700">
              <a:tabLst>
                <a:tab pos="3105150" algn="l"/>
              </a:tabLst>
            </a:pPr>
            <a:r>
              <a:rPr lang="en-US" sz="3200" i="1">
                <a:latin typeface="Calibri" pitchFamily="34" charset="0"/>
              </a:rPr>
              <a:t>My nurse talked with me about missing  doses and explained to me I could  become resistant.	She also let me know  that there are medications that I could  take to help manage the side effects.</a:t>
            </a:r>
            <a:endParaRPr lang="en-US" sz="3200">
              <a:latin typeface="Calibri" pitchFamily="34" charset="0"/>
            </a:endParaRPr>
          </a:p>
        </p:txBody>
      </p:sp>
      <p:sp>
        <p:nvSpPr>
          <p:cNvPr id="4" name="object 4"/>
          <p:cNvSpPr txBox="1"/>
          <p:nvPr/>
        </p:nvSpPr>
        <p:spPr>
          <a:xfrm>
            <a:off x="1323975" y="4651375"/>
            <a:ext cx="2846388" cy="330200"/>
          </a:xfrm>
          <a:prstGeom prst="rect">
            <a:avLst/>
          </a:prstGeom>
        </p:spPr>
        <p:txBody>
          <a:bodyPr lIns="0" tIns="0" rIns="0" bIns="0">
            <a:spAutoFit/>
          </a:bodyPr>
          <a:lstStyle/>
          <a:p>
            <a:pPr marL="12700" fontAlgn="auto">
              <a:spcBef>
                <a:spcPts val="0"/>
              </a:spcBef>
              <a:spcAft>
                <a:spcPts val="0"/>
              </a:spcAft>
              <a:defRPr/>
            </a:pPr>
            <a:r>
              <a:rPr sz="2000" dirty="0">
                <a:latin typeface="Calibri"/>
                <a:cs typeface="Calibri"/>
              </a:rPr>
              <a:t>SEMHAC </a:t>
            </a:r>
            <a:r>
              <a:rPr sz="2000" spc="-5" dirty="0">
                <a:latin typeface="Calibri"/>
                <a:cs typeface="Calibri"/>
              </a:rPr>
              <a:t>Survey</a:t>
            </a:r>
            <a:r>
              <a:rPr sz="2000" spc="-85" dirty="0">
                <a:latin typeface="Calibri"/>
                <a:cs typeface="Calibri"/>
              </a:rPr>
              <a:t> </a:t>
            </a:r>
            <a:r>
              <a:rPr sz="2000" spc="-10" dirty="0">
                <a:latin typeface="Calibri"/>
                <a:cs typeface="Calibri"/>
              </a:rPr>
              <a:t>Participant</a:t>
            </a:r>
            <a:endParaRPr sz="2000" dirty="0">
              <a:latin typeface="Calibri"/>
              <a:cs typeface="Calibri"/>
            </a:endParaRPr>
          </a:p>
        </p:txBody>
      </p:sp>
      <p:sp>
        <p:nvSpPr>
          <p:cNvPr id="183300" name="object 5" descr="quotation marks "/>
          <p:cNvSpPr>
            <a:spLocks noChangeArrowheads="1"/>
          </p:cNvSpPr>
          <p:nvPr/>
        </p:nvSpPr>
        <p:spPr bwMode="auto">
          <a:xfrm>
            <a:off x="306388" y="1528763"/>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3301" name="object 6" descr="quotation marks "/>
          <p:cNvSpPr>
            <a:spLocks noChangeArrowheads="1"/>
          </p:cNvSpPr>
          <p:nvPr/>
        </p:nvSpPr>
        <p:spPr bwMode="auto">
          <a:xfrm>
            <a:off x="7405688" y="35337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56375" cy="1497012"/>
          </a:xfrm>
          <a:prstGeom prst="rect">
            <a:avLst/>
          </a:prstGeom>
        </p:spPr>
        <p:txBody>
          <a:bodyPr lIns="0" tIns="0" rIns="0" bIns="0">
            <a:spAutoFit/>
          </a:bodyPr>
          <a:lstStyle/>
          <a:p>
            <a:pPr marL="12700" algn="just"/>
            <a:r>
              <a:rPr lang="en-US" sz="3200" i="1">
                <a:latin typeface="Calibri" pitchFamily="34" charset="0"/>
              </a:rPr>
              <a:t>Motivation to live, lots of people pulling  for you. Timer on my phone and pill box  set up by Nurse/Case Manager.</a:t>
            </a:r>
            <a:endParaRPr lang="en-US" sz="3200">
              <a:latin typeface="Calibri" pitchFamily="34" charset="0"/>
            </a:endParaRPr>
          </a:p>
        </p:txBody>
      </p:sp>
      <p:sp>
        <p:nvSpPr>
          <p:cNvPr id="4" name="object 4"/>
          <p:cNvSpPr txBox="1"/>
          <p:nvPr/>
        </p:nvSpPr>
        <p:spPr>
          <a:xfrm>
            <a:off x="1323975" y="3751263"/>
            <a:ext cx="2846388" cy="331787"/>
          </a:xfrm>
          <a:prstGeom prst="rect">
            <a:avLst/>
          </a:prstGeom>
        </p:spPr>
        <p:txBody>
          <a:bodyPr lIns="0" tIns="0" rIns="0" bIns="0">
            <a:spAutoFit/>
          </a:bodyPr>
          <a:lstStyle/>
          <a:p>
            <a:pPr marL="12700" fontAlgn="auto">
              <a:spcBef>
                <a:spcPts val="0"/>
              </a:spcBef>
              <a:spcAft>
                <a:spcPts val="0"/>
              </a:spcAft>
              <a:defRPr/>
            </a:pPr>
            <a:r>
              <a:rPr sz="2000" dirty="0">
                <a:latin typeface="Calibri"/>
                <a:cs typeface="Calibri"/>
              </a:rPr>
              <a:t>SEMHAC </a:t>
            </a:r>
            <a:r>
              <a:rPr sz="2000" spc="-5" dirty="0">
                <a:latin typeface="Calibri"/>
                <a:cs typeface="Calibri"/>
              </a:rPr>
              <a:t>Survey</a:t>
            </a:r>
            <a:r>
              <a:rPr sz="2000" spc="-85" dirty="0">
                <a:latin typeface="Calibri"/>
                <a:cs typeface="Calibri"/>
              </a:rPr>
              <a:t> </a:t>
            </a:r>
            <a:r>
              <a:rPr sz="2000" spc="-10" dirty="0">
                <a:latin typeface="Calibri"/>
                <a:cs typeface="Calibri"/>
              </a:rPr>
              <a:t>Participant</a:t>
            </a:r>
            <a:endParaRPr sz="2000" dirty="0">
              <a:latin typeface="Calibri"/>
              <a:cs typeface="Calibri"/>
            </a:endParaRPr>
          </a:p>
        </p:txBody>
      </p:sp>
      <p:sp>
        <p:nvSpPr>
          <p:cNvPr id="184324" name="object 5" descr="quotation marks "/>
          <p:cNvSpPr>
            <a:spLocks noChangeArrowheads="1"/>
          </p:cNvSpPr>
          <p:nvPr/>
        </p:nvSpPr>
        <p:spPr bwMode="auto">
          <a:xfrm>
            <a:off x="306388" y="16589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4325" name="object 6" descr="quotation marks "/>
          <p:cNvSpPr>
            <a:spLocks noChangeArrowheads="1"/>
          </p:cNvSpPr>
          <p:nvPr/>
        </p:nvSpPr>
        <p:spPr bwMode="auto">
          <a:xfrm>
            <a:off x="6745288" y="28225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56375" cy="3447098"/>
          </a:xfrm>
          <a:prstGeom prst="rect">
            <a:avLst/>
          </a:prstGeom>
        </p:spPr>
        <p:txBody>
          <a:bodyPr lIns="0" tIns="0" rIns="0" bIns="0">
            <a:spAutoFit/>
          </a:bodyPr>
          <a:lstStyle/>
          <a:p>
            <a:pPr marL="12700" algn="just"/>
            <a:r>
              <a:rPr lang="en-US" sz="3200" i="1" dirty="0">
                <a:latin typeface="Calibri" pitchFamily="34" charset="0"/>
              </a:rPr>
              <a:t>I don't have a whole bunch of them to take, but I take at least three to seven other medications outside of that. But I'm not going to lie, I do stop taking the medications, because I get to the point where I'll just be like, "</a:t>
            </a:r>
            <a:r>
              <a:rPr lang="en-US" sz="3200" i="1" dirty="0" smtClean="0">
                <a:latin typeface="Calibri" pitchFamily="34" charset="0"/>
              </a:rPr>
              <a:t>Fuck </a:t>
            </a:r>
            <a:r>
              <a:rPr lang="en-US" sz="3200" i="1" dirty="0">
                <a:latin typeface="Calibri" pitchFamily="34" charset="0"/>
              </a:rPr>
              <a:t>it. Why take it? </a:t>
            </a:r>
            <a:endParaRPr lang="en-US" sz="3200" dirty="0">
              <a:latin typeface="Calibri" pitchFamily="34" charset="0"/>
            </a:endParaRPr>
          </a:p>
        </p:txBody>
      </p:sp>
      <p:sp>
        <p:nvSpPr>
          <p:cNvPr id="4" name="object 4"/>
          <p:cNvSpPr txBox="1"/>
          <p:nvPr/>
        </p:nvSpPr>
        <p:spPr>
          <a:xfrm>
            <a:off x="1323974" y="5842953"/>
            <a:ext cx="3293745" cy="307777"/>
          </a:xfrm>
          <a:prstGeom prst="rect">
            <a:avLst/>
          </a:prstGeom>
        </p:spPr>
        <p:txBody>
          <a:bodyPr wrap="square" lIns="0" tIns="0" rIns="0" bIns="0">
            <a:spAutoFit/>
          </a:bodyPr>
          <a:lstStyle/>
          <a:p>
            <a:pPr marL="12700" fontAlgn="auto">
              <a:spcBef>
                <a:spcPts val="0"/>
              </a:spcBef>
              <a:spcAft>
                <a:spcPts val="0"/>
              </a:spcAft>
              <a:defRPr/>
            </a:pPr>
            <a:r>
              <a:rPr lang="en-US" sz="2000" dirty="0" smtClean="0">
                <a:latin typeface="Calibri"/>
                <a:cs typeface="Calibri"/>
              </a:rPr>
              <a:t>Youth Focus Group </a:t>
            </a:r>
            <a:r>
              <a:rPr sz="2000" spc="-10" dirty="0" smtClean="0">
                <a:latin typeface="Calibri"/>
                <a:cs typeface="Calibri"/>
              </a:rPr>
              <a:t>Participant</a:t>
            </a:r>
            <a:endParaRPr sz="2000" dirty="0">
              <a:latin typeface="Calibri"/>
              <a:cs typeface="Calibri"/>
            </a:endParaRPr>
          </a:p>
        </p:txBody>
      </p:sp>
      <p:sp>
        <p:nvSpPr>
          <p:cNvPr id="184324" name="object 5" descr="quotation marks "/>
          <p:cNvSpPr>
            <a:spLocks noChangeArrowheads="1"/>
          </p:cNvSpPr>
          <p:nvPr/>
        </p:nvSpPr>
        <p:spPr bwMode="auto">
          <a:xfrm>
            <a:off x="612774" y="1658938"/>
            <a:ext cx="631825" cy="711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4325" name="object 6" descr="quotation marks "/>
          <p:cNvSpPr>
            <a:spLocks noChangeArrowheads="1"/>
          </p:cNvSpPr>
          <p:nvPr/>
        </p:nvSpPr>
        <p:spPr bwMode="auto">
          <a:xfrm>
            <a:off x="1808957" y="4577478"/>
            <a:ext cx="717073" cy="598011"/>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extLst>
      <p:ext uri="{BB962C8B-B14F-4D97-AF65-F5344CB8AC3E}">
        <p14:creationId xmlns:p14="http://schemas.microsoft.com/office/powerpoint/2010/main" val="1761829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556375" cy="4431983"/>
          </a:xfrm>
          <a:prstGeom prst="rect">
            <a:avLst/>
          </a:prstGeom>
        </p:spPr>
        <p:txBody>
          <a:bodyPr lIns="0" tIns="0" rIns="0" bIns="0">
            <a:spAutoFit/>
          </a:bodyPr>
          <a:lstStyle/>
          <a:p>
            <a:pPr marL="12700" algn="just"/>
            <a:r>
              <a:rPr lang="en-US" sz="3200" i="1" dirty="0">
                <a:latin typeface="Calibri" pitchFamily="34" charset="0"/>
              </a:rPr>
              <a:t>I was young and I didn't have insurance and all that type of stuff so I just used to pay it and try to find black market stuff or get it from my mother where she got hers. But as I got older and I realized that it wasn't working how I needed it to work and I needed what worked for me… so it was a challenge at first but I overcame it. </a:t>
            </a:r>
            <a:endParaRPr lang="en-US" sz="3200" dirty="0">
              <a:latin typeface="Calibri" pitchFamily="34" charset="0"/>
            </a:endParaRPr>
          </a:p>
        </p:txBody>
      </p:sp>
      <p:sp>
        <p:nvSpPr>
          <p:cNvPr id="4" name="object 4"/>
          <p:cNvSpPr txBox="1"/>
          <p:nvPr/>
        </p:nvSpPr>
        <p:spPr>
          <a:xfrm>
            <a:off x="1308417" y="6304618"/>
            <a:ext cx="5320983" cy="307777"/>
          </a:xfrm>
          <a:prstGeom prst="rect">
            <a:avLst/>
          </a:prstGeom>
        </p:spPr>
        <p:txBody>
          <a:bodyPr wrap="square" lIns="0" tIns="0" rIns="0" bIns="0">
            <a:spAutoFit/>
          </a:bodyPr>
          <a:lstStyle/>
          <a:p>
            <a:pPr marL="12700" fontAlgn="auto">
              <a:spcBef>
                <a:spcPts val="0"/>
              </a:spcBef>
              <a:spcAft>
                <a:spcPts val="0"/>
              </a:spcAft>
              <a:defRPr/>
            </a:pPr>
            <a:r>
              <a:rPr lang="en-US" sz="2000" dirty="0" smtClean="0">
                <a:latin typeface="Calibri"/>
                <a:cs typeface="Calibri"/>
              </a:rPr>
              <a:t>Transgender Women’s Focus Group </a:t>
            </a:r>
            <a:r>
              <a:rPr sz="2000" spc="-10" dirty="0" smtClean="0">
                <a:latin typeface="Calibri"/>
                <a:cs typeface="Calibri"/>
              </a:rPr>
              <a:t>Participant</a:t>
            </a:r>
            <a:endParaRPr sz="2000" dirty="0">
              <a:latin typeface="Calibri"/>
              <a:cs typeface="Calibri"/>
            </a:endParaRPr>
          </a:p>
        </p:txBody>
      </p:sp>
      <p:sp>
        <p:nvSpPr>
          <p:cNvPr id="184324" name="object 5" descr="quotation marks "/>
          <p:cNvSpPr>
            <a:spLocks noChangeArrowheads="1"/>
          </p:cNvSpPr>
          <p:nvPr/>
        </p:nvSpPr>
        <p:spPr bwMode="auto">
          <a:xfrm>
            <a:off x="612774" y="1658938"/>
            <a:ext cx="631825" cy="711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84325" name="object 6" descr="quotation marks "/>
          <p:cNvSpPr>
            <a:spLocks noChangeArrowheads="1"/>
          </p:cNvSpPr>
          <p:nvPr/>
        </p:nvSpPr>
        <p:spPr bwMode="auto">
          <a:xfrm>
            <a:off x="5531961" y="5599758"/>
            <a:ext cx="571659" cy="598011"/>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extLst>
      <p:ext uri="{BB962C8B-B14F-4D97-AF65-F5344CB8AC3E}">
        <p14:creationId xmlns:p14="http://schemas.microsoft.com/office/powerpoint/2010/main" val="21586435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nvPr>
        </p:nvSpPr>
        <p:spPr/>
        <p:txBody>
          <a:bodyPr/>
          <a:lstStyle/>
          <a:p>
            <a:r>
              <a:rPr lang="en-US" sz="4000" smtClean="0">
                <a:latin typeface="Calibri" pitchFamily="34" charset="0"/>
              </a:rPr>
              <a:t>PLWH Perspective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p>
          <a:p>
            <a:pPr indent="4763">
              <a:spcBef>
                <a:spcPts val="700"/>
              </a:spcBef>
              <a:buClr>
                <a:schemeClr val="accent2"/>
              </a:buClr>
              <a:buSzPct val="60000"/>
              <a:buFont typeface="Wingdings" pitchFamily="2" charset="2"/>
              <a:buNone/>
            </a:pP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185347"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lunch "/>
          <p:cNvPicPr>
            <a:picLocks noChangeAspect="1" noChangeArrowheads="1"/>
          </p:cNvPicPr>
          <p:nvPr/>
        </p:nvPicPr>
        <p:blipFill>
          <a:blip r:embed="rId3"/>
          <a:srcRect/>
          <a:stretch>
            <a:fillRect/>
          </a:stretch>
        </p:blipFill>
        <p:spPr bwMode="auto">
          <a:xfrm>
            <a:off x="1936750" y="539750"/>
            <a:ext cx="5273675" cy="5356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idx="4294967295"/>
          </p:nvPr>
        </p:nvSpPr>
        <p:spPr>
          <a:xfrm>
            <a:off x="0" y="2219325"/>
            <a:ext cx="9144000" cy="990600"/>
          </a:xfrm>
        </p:spPr>
        <p:txBody>
          <a:bodyPr/>
          <a:lstStyle/>
          <a:p>
            <a:pPr algn="ctr"/>
            <a:r>
              <a:rPr lang="en-US" dirty="0" smtClean="0">
                <a:solidFill>
                  <a:schemeClr val="tx1"/>
                </a:solidFill>
                <a:latin typeface="Calibri" pitchFamily="34" charset="0"/>
              </a:rPr>
              <a:t>Service Utilization Perspective</a:t>
            </a:r>
            <a:br>
              <a:rPr lang="en-US" dirty="0" smtClean="0">
                <a:solidFill>
                  <a:schemeClr val="tx1"/>
                </a:solidFill>
                <a:latin typeface="Calibri" pitchFamily="34" charset="0"/>
              </a:rPr>
            </a:br>
            <a:r>
              <a:rPr lang="en-US" sz="3200" dirty="0" smtClean="0">
                <a:solidFill>
                  <a:schemeClr val="tx1"/>
                </a:solidFill>
                <a:latin typeface="Calibri" pitchFamily="34" charset="0"/>
              </a:rPr>
              <a:t>(Number of Clients Served)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mtClean="0">
                <a:latin typeface="Calibri" pitchFamily="34" charset="0"/>
              </a:rPr>
              <a:t>The Path to Today</a:t>
            </a:r>
          </a:p>
        </p:txBody>
      </p:sp>
      <p:sp>
        <p:nvSpPr>
          <p:cNvPr id="53250" name="Rectangle 2"/>
          <p:cNvSpPr>
            <a:spLocks noChangeArrowheads="1"/>
          </p:cNvSpPr>
          <p:nvPr/>
        </p:nvSpPr>
        <p:spPr bwMode="auto">
          <a:xfrm>
            <a:off x="371475" y="2314545"/>
            <a:ext cx="5303838" cy="2862322"/>
          </a:xfrm>
          <a:prstGeom prst="rect">
            <a:avLst/>
          </a:prstGeom>
          <a:noFill/>
          <a:ln w="9525">
            <a:noFill/>
            <a:miter lim="800000"/>
            <a:headEnd/>
            <a:tailEnd/>
          </a:ln>
        </p:spPr>
        <p:txBody>
          <a:bodyPr anchor="ctr">
            <a:spAutoFit/>
          </a:bodyPr>
          <a:lstStyle/>
          <a:p>
            <a:pPr>
              <a:spcAft>
                <a:spcPts val="2400"/>
              </a:spcAft>
            </a:pPr>
            <a:r>
              <a:rPr lang="en-US" sz="2400" dirty="0">
                <a:latin typeface="Calibri" pitchFamily="34" charset="0"/>
              </a:rPr>
              <a:t>Following </a:t>
            </a:r>
            <a:r>
              <a:rPr lang="en-US" sz="2400" dirty="0" smtClean="0">
                <a:latin typeface="Calibri" pitchFamily="34" charset="0"/>
              </a:rPr>
              <a:t>2017 </a:t>
            </a:r>
            <a:r>
              <a:rPr lang="en-US" sz="2400" dirty="0">
                <a:latin typeface="Calibri" pitchFamily="34" charset="0"/>
              </a:rPr>
              <a:t>PSRA Retreat Outline</a:t>
            </a:r>
          </a:p>
          <a:p>
            <a:pPr>
              <a:spcAft>
                <a:spcPts val="2400"/>
              </a:spcAft>
            </a:pPr>
            <a:r>
              <a:rPr lang="en-US" sz="2400" dirty="0">
                <a:latin typeface="Calibri" pitchFamily="34" charset="0"/>
              </a:rPr>
              <a:t>Reviewed </a:t>
            </a:r>
            <a:r>
              <a:rPr lang="en-US" sz="2400" dirty="0" smtClean="0">
                <a:latin typeface="Calibri" pitchFamily="34" charset="0"/>
              </a:rPr>
              <a:t>2018 PSRA </a:t>
            </a:r>
            <a:r>
              <a:rPr lang="en-US" sz="2400" dirty="0">
                <a:latin typeface="Calibri" pitchFamily="34" charset="0"/>
              </a:rPr>
              <a:t>materials </a:t>
            </a:r>
            <a:endParaRPr lang="en-US" sz="2400" dirty="0" smtClean="0">
              <a:latin typeface="Calibri" pitchFamily="34" charset="0"/>
            </a:endParaRPr>
          </a:p>
          <a:p>
            <a:pPr>
              <a:spcAft>
                <a:spcPts val="2400"/>
              </a:spcAft>
            </a:pPr>
            <a:r>
              <a:rPr lang="en-US" sz="2400" dirty="0" smtClean="0">
                <a:latin typeface="Calibri" pitchFamily="34" charset="0"/>
              </a:rPr>
              <a:t>Received </a:t>
            </a:r>
            <a:r>
              <a:rPr lang="en-US" sz="2400" dirty="0">
                <a:latin typeface="Calibri" pitchFamily="34" charset="0"/>
              </a:rPr>
              <a:t>input from Finance Committee, SEMHAC staff, </a:t>
            </a:r>
            <a:r>
              <a:rPr lang="en-US" sz="2400" dirty="0" smtClean="0">
                <a:latin typeface="Calibri" pitchFamily="34" charset="0"/>
              </a:rPr>
              <a:t>Recipient, and MDHHS</a:t>
            </a:r>
            <a:endParaRPr lang="en-US" sz="2400" dirty="0">
              <a:latin typeface="Calibri" pitchFamily="34" charset="0"/>
            </a:endParaRPr>
          </a:p>
          <a:p>
            <a:pPr>
              <a:spcAft>
                <a:spcPts val="2400"/>
              </a:spcAft>
            </a:pPr>
            <a:r>
              <a:rPr lang="en-US" sz="2400" dirty="0">
                <a:latin typeface="Calibri" pitchFamily="34" charset="0"/>
              </a:rPr>
              <a:t>Method approved by Finance Committee </a:t>
            </a:r>
          </a:p>
        </p:txBody>
      </p:sp>
      <p:pic>
        <p:nvPicPr>
          <p:cNvPr id="53251" name="Picture 2" descr="picture of a winding path"/>
          <p:cNvPicPr>
            <a:picLocks noChangeAspect="1" noChangeArrowheads="1"/>
          </p:cNvPicPr>
          <p:nvPr/>
        </p:nvPicPr>
        <p:blipFill>
          <a:blip r:embed="rId3"/>
          <a:srcRect/>
          <a:stretch>
            <a:fillRect/>
          </a:stretch>
        </p:blipFill>
        <p:spPr bwMode="auto">
          <a:xfrm>
            <a:off x="5924550" y="1504950"/>
            <a:ext cx="3219450"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1" dirty="0">
                <a:latin typeface="Calibri" pitchFamily="34" charset="0"/>
              </a:rPr>
              <a:t>Service Utilization Perspective</a:t>
            </a:r>
          </a:p>
        </p:txBody>
      </p:sp>
      <p:sp>
        <p:nvSpPr>
          <p:cNvPr id="4" name="Content Placeholder 2"/>
          <p:cNvSpPr txBox="1">
            <a:spLocks/>
          </p:cNvSpPr>
          <p:nvPr/>
        </p:nvSpPr>
        <p:spPr>
          <a:xfrm>
            <a:off x="513829" y="1714500"/>
            <a:ext cx="8344942" cy="5006339"/>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1588">
              <a:lnSpc>
                <a:spcPct val="120000"/>
              </a:lnSpc>
              <a:spcBef>
                <a:spcPts val="0"/>
              </a:spcBef>
              <a:spcAft>
                <a:spcPts val="2400"/>
              </a:spcAft>
              <a:buNone/>
            </a:pPr>
            <a:r>
              <a:rPr lang="en-US" sz="2500" dirty="0">
                <a:latin typeface="Calibri" pitchFamily="34" charset="0"/>
              </a:rPr>
              <a:t>Look at number of clients served from FY15-16 to current year </a:t>
            </a:r>
            <a:br>
              <a:rPr lang="en-US" sz="2500" dirty="0">
                <a:latin typeface="Calibri" pitchFamily="34" charset="0"/>
              </a:rPr>
            </a:br>
            <a:r>
              <a:rPr lang="en-US" sz="2500" b="1" dirty="0">
                <a:latin typeface="Calibri" pitchFamily="34" charset="0"/>
              </a:rPr>
              <a:t>projections (how many clients we think will be served)</a:t>
            </a:r>
          </a:p>
          <a:p>
            <a:pPr marL="0" indent="1588">
              <a:lnSpc>
                <a:spcPct val="120000"/>
              </a:lnSpc>
              <a:spcBef>
                <a:spcPts val="0"/>
              </a:spcBef>
              <a:spcAft>
                <a:spcPts val="2400"/>
              </a:spcAft>
              <a:buNone/>
            </a:pPr>
            <a:r>
              <a:rPr lang="en-US" sz="2500" dirty="0">
                <a:latin typeface="Calibri" pitchFamily="34" charset="0"/>
              </a:rPr>
              <a:t>Core and support services</a:t>
            </a:r>
          </a:p>
          <a:p>
            <a:pPr marL="0" indent="1588">
              <a:lnSpc>
                <a:spcPct val="120000"/>
              </a:lnSpc>
              <a:spcBef>
                <a:spcPts val="0"/>
              </a:spcBef>
              <a:spcAft>
                <a:spcPts val="2400"/>
              </a:spcAft>
              <a:buNone/>
            </a:pPr>
            <a:r>
              <a:rPr lang="en-US" sz="2500" dirty="0">
                <a:latin typeface="Calibri" pitchFamily="34" charset="0"/>
              </a:rPr>
              <a:t>Assume that the number of clients served may provide some insight about future demand</a:t>
            </a:r>
          </a:p>
          <a:p>
            <a:pPr marL="0" indent="1588">
              <a:lnSpc>
                <a:spcPct val="120000"/>
              </a:lnSpc>
              <a:spcBef>
                <a:spcPts val="0"/>
              </a:spcBef>
              <a:spcAft>
                <a:spcPts val="2400"/>
              </a:spcAft>
              <a:buNone/>
            </a:pPr>
            <a:r>
              <a:rPr lang="en-US" sz="2500" dirty="0">
                <a:latin typeface="Calibri" pitchFamily="34" charset="0"/>
              </a:rPr>
              <a:t>But, there are other things that may also affect the number of clients </a:t>
            </a:r>
            <a:r>
              <a:rPr lang="en-US" sz="2500" dirty="0" smtClean="0">
                <a:latin typeface="Calibri" pitchFamily="34" charset="0"/>
              </a:rPr>
              <a:t>served</a:t>
            </a:r>
            <a:endParaRPr lang="en-US" sz="2500" dirty="0">
              <a:latin typeface="Calibri" pitchFamily="34" charset="0"/>
            </a:endParaRPr>
          </a:p>
        </p:txBody>
      </p:sp>
    </p:spTree>
    <p:extLst>
      <p:ext uri="{BB962C8B-B14F-4D97-AF65-F5344CB8AC3E}">
        <p14:creationId xmlns:p14="http://schemas.microsoft.com/office/powerpoint/2010/main" val="27644181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chart of number of clients served in core services "/>
          <p:cNvGraphicFramePr>
            <a:graphicFrameLocks/>
          </p:cNvGraphicFramePr>
          <p:nvPr>
            <p:extLst>
              <p:ext uri="{D42A27DB-BD31-4B8C-83A1-F6EECF244321}">
                <p14:modId xmlns:p14="http://schemas.microsoft.com/office/powerpoint/2010/main" val="2976919472"/>
              </p:ext>
            </p:extLst>
          </p:nvPr>
        </p:nvGraphicFramePr>
        <p:xfrm>
          <a:off x="171450" y="971550"/>
          <a:ext cx="8801100"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4306491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hart of number of clients served in support services "/>
          <p:cNvGraphicFramePr>
            <a:graphicFrameLocks/>
          </p:cNvGraphicFramePr>
          <p:nvPr>
            <p:extLst>
              <p:ext uri="{D42A27DB-BD31-4B8C-83A1-F6EECF244321}">
                <p14:modId xmlns:p14="http://schemas.microsoft.com/office/powerpoint/2010/main" val="3844590080"/>
              </p:ext>
            </p:extLst>
          </p:nvPr>
        </p:nvGraphicFramePr>
        <p:xfrm>
          <a:off x="171450" y="971550"/>
          <a:ext cx="8743950"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9151664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r>
              <a:rPr lang="en-US" sz="4000" smtClean="0">
                <a:latin typeface="Calibri" pitchFamily="34" charset="0"/>
              </a:rPr>
              <a:t>Utilization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197635"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ctrTitle" idx="4294967295"/>
          </p:nvPr>
        </p:nvSpPr>
        <p:spPr>
          <a:xfrm>
            <a:off x="725618" y="1948932"/>
            <a:ext cx="7689850" cy="1828800"/>
          </a:xfrm>
        </p:spPr>
        <p:txBody>
          <a:bodyPr/>
          <a:lstStyle/>
          <a:p>
            <a:pPr algn="ctr"/>
            <a:r>
              <a:rPr lang="en-US" dirty="0" smtClean="0">
                <a:solidFill>
                  <a:schemeClr val="tx1"/>
                </a:solidFill>
                <a:latin typeface="Calibri" pitchFamily="34" charset="0"/>
              </a:rPr>
              <a:t>Recipient’s Office Perspective</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p:txBody>
          <a:bodyPr/>
          <a:lstStyle/>
          <a:p>
            <a:r>
              <a:rPr lang="en-US" sz="4000" dirty="0" smtClean="0">
                <a:latin typeface="Calibri" pitchFamily="34" charset="0"/>
              </a:rPr>
              <a:t>Recipient’s Recommendations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01731"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a:xfrm>
            <a:off x="0" y="465138"/>
            <a:ext cx="9144000" cy="923925"/>
          </a:xfrm>
        </p:spPr>
        <p:txBody>
          <a:bodyPr/>
          <a:lstStyle/>
          <a:p>
            <a:pPr algn="ctr"/>
            <a:r>
              <a:rPr lang="en-US" sz="4000" smtClean="0">
                <a:solidFill>
                  <a:schemeClr val="tx1"/>
                </a:solidFill>
                <a:latin typeface="Calibri" pitchFamily="34" charset="0"/>
              </a:rPr>
              <a:t>Priority Setting Activity</a:t>
            </a:r>
          </a:p>
        </p:txBody>
      </p:sp>
      <p:pic>
        <p:nvPicPr>
          <p:cNvPr id="205827" name="Picture 6" descr="question marks "/>
          <p:cNvPicPr>
            <a:picLocks noChangeAspect="1" noChangeArrowheads="1"/>
          </p:cNvPicPr>
          <p:nvPr/>
        </p:nvPicPr>
        <p:blipFill>
          <a:blip r:embed="rId3"/>
          <a:srcRect/>
          <a:stretch>
            <a:fillRect/>
          </a:stretch>
        </p:blipFill>
        <p:spPr bwMode="auto">
          <a:xfrm>
            <a:off x="1925638" y="1389063"/>
            <a:ext cx="5041900" cy="5027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writing check mark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41" y="1794510"/>
            <a:ext cx="7234947" cy="4800600"/>
          </a:xfrm>
          <a:prstGeom prst="rect">
            <a:avLst/>
          </a:prstGeom>
        </p:spPr>
      </p:pic>
      <p:sp>
        <p:nvSpPr>
          <p:cNvPr id="3" name="TextBox 2"/>
          <p:cNvSpPr txBox="1"/>
          <p:nvPr/>
        </p:nvSpPr>
        <p:spPr>
          <a:xfrm>
            <a:off x="422910" y="308610"/>
            <a:ext cx="8309610" cy="1384995"/>
          </a:xfrm>
          <a:prstGeom prst="rect">
            <a:avLst/>
          </a:prstGeom>
          <a:noFill/>
        </p:spPr>
        <p:txBody>
          <a:bodyPr wrap="square" rtlCol="0">
            <a:spAutoFit/>
          </a:bodyPr>
          <a:lstStyle/>
          <a:p>
            <a:pPr algn="ctr"/>
            <a:r>
              <a:rPr lang="en-US" sz="2800" dirty="0">
                <a:solidFill>
                  <a:prstClr val="black"/>
                </a:solidFill>
                <a:latin typeface="Kristen ITC" panose="03050502040202030202" pitchFamily="66" charset="0"/>
              </a:rPr>
              <a:t>Please don’t forget to complete the evaluation</a:t>
            </a:r>
          </a:p>
          <a:p>
            <a:pPr algn="ctr"/>
            <a:endParaRPr lang="en-US" sz="2800" dirty="0" smtClean="0">
              <a:solidFill>
                <a:prstClr val="black"/>
              </a:solidFill>
              <a:latin typeface="Kristen ITC" panose="03050502040202030202" pitchFamily="66" charset="0"/>
            </a:endParaRPr>
          </a:p>
          <a:p>
            <a:pPr algn="ctr"/>
            <a:r>
              <a:rPr lang="en-US" sz="2800" dirty="0" smtClean="0">
                <a:solidFill>
                  <a:prstClr val="black"/>
                </a:solidFill>
                <a:latin typeface="Kristen ITC" panose="03050502040202030202" pitchFamily="66" charset="0"/>
              </a:rPr>
              <a:t>Thank You!!!!!</a:t>
            </a:r>
            <a:endParaRPr lang="en-US" sz="2800" dirty="0">
              <a:solidFill>
                <a:prstClr val="black"/>
              </a:solidFill>
              <a:latin typeface="Kristen ITC" panose="03050502040202030202" pitchFamily="66" charset="0"/>
            </a:endParaRPr>
          </a:p>
        </p:txBody>
      </p:sp>
      <p:sp>
        <p:nvSpPr>
          <p:cNvPr id="4" name="Title 3"/>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4216180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527050" y="436563"/>
            <a:ext cx="7315200" cy="322262"/>
          </a:xfrm>
        </p:spPr>
        <p:txBody>
          <a:bodyPr>
            <a:normAutofit fontScale="62500" lnSpcReduction="20000"/>
          </a:bodyPr>
          <a:lstStyle/>
          <a:p>
            <a:pPr marL="1588" indent="-1588" fontAlgn="auto">
              <a:spcAft>
                <a:spcPts val="0"/>
              </a:spcAft>
              <a:buFont typeface="Wingdings"/>
              <a:buNone/>
              <a:defRPr/>
            </a:pPr>
            <a:r>
              <a:rPr lang="en-US" dirty="0" smtClean="0">
                <a:latin typeface="Calibri" pitchFamily="34" charset="0"/>
              </a:rPr>
              <a:t>End Day 1</a:t>
            </a:r>
          </a:p>
        </p:txBody>
      </p:sp>
      <p:pic>
        <p:nvPicPr>
          <p:cNvPr id="207875" name="Picture 2" descr="http://i.imgur.com/YqC3LFW.jpg?1"/>
          <p:cNvPicPr>
            <a:picLocks noChangeAspect="1" noChangeArrowheads="1"/>
          </p:cNvPicPr>
          <p:nvPr/>
        </p:nvPicPr>
        <p:blipFill>
          <a:blip r:embed="rId3"/>
          <a:srcRect/>
          <a:stretch>
            <a:fillRect/>
          </a:stretch>
        </p:blipFill>
        <p:spPr bwMode="auto">
          <a:xfrm>
            <a:off x="19050" y="0"/>
            <a:ext cx="9144000" cy="6858000"/>
          </a:xfrm>
          <a:prstGeom prst="rect">
            <a:avLst/>
          </a:prstGeom>
          <a:noFill/>
          <a:ln w="9525">
            <a:noFill/>
            <a:miter lim="800000"/>
            <a:headEnd/>
            <a:tailEnd/>
          </a:ln>
        </p:spPr>
      </p:pic>
      <p:pic>
        <p:nvPicPr>
          <p:cNvPr id="207876" name="Picture 2" descr="http://i.imgur.com/YqC3LFW.jpg?1"/>
          <p:cNvPicPr>
            <a:picLocks noChangeAspect="1" noChangeArrowheads="1"/>
          </p:cNvPicPr>
          <p:nvPr/>
        </p:nvPicPr>
        <p:blipFill>
          <a:blip r:embed="rId3"/>
          <a:srcRect l="2544" t="70815" r="59561" b="15654"/>
          <a:stretch>
            <a:fillRect/>
          </a:stretch>
        </p:blipFill>
        <p:spPr bwMode="auto">
          <a:xfrm>
            <a:off x="336550" y="5668963"/>
            <a:ext cx="3465513" cy="866775"/>
          </a:xfrm>
          <a:prstGeom prst="rect">
            <a:avLst/>
          </a:prstGeom>
          <a:noFill/>
          <a:ln w="9525">
            <a:noFill/>
            <a:miter lim="800000"/>
            <a:headEnd/>
            <a:tailEnd/>
          </a:ln>
        </p:spPr>
      </p:pic>
      <p:pic>
        <p:nvPicPr>
          <p:cNvPr id="207877" name="Picture 2" descr="http://i.imgur.com/YqC3LFW.jpg?1"/>
          <p:cNvPicPr>
            <a:picLocks noChangeAspect="1" noChangeArrowheads="1"/>
          </p:cNvPicPr>
          <p:nvPr/>
        </p:nvPicPr>
        <p:blipFill>
          <a:blip r:embed="rId3"/>
          <a:srcRect l="2544" t="70815" r="59561" b="16687"/>
          <a:stretch>
            <a:fillRect/>
          </a:stretch>
        </p:blipFill>
        <p:spPr bwMode="auto">
          <a:xfrm>
            <a:off x="381000" y="363538"/>
            <a:ext cx="5133975" cy="922337"/>
          </a:xfrm>
          <a:prstGeom prst="rect">
            <a:avLst/>
          </a:prstGeom>
          <a:noFill/>
          <a:ln w="9525">
            <a:noFill/>
            <a:miter lim="800000"/>
            <a:headEnd/>
            <a:tailEnd/>
          </a:ln>
        </p:spPr>
      </p:pic>
      <p:sp>
        <p:nvSpPr>
          <p:cNvPr id="10" name="Title 1"/>
          <p:cNvSpPr>
            <a:spLocks noGrp="1"/>
          </p:cNvSpPr>
          <p:nvPr>
            <p:ph type="title"/>
          </p:nvPr>
        </p:nvSpPr>
        <p:spPr>
          <a:xfrm>
            <a:off x="476250" y="287338"/>
            <a:ext cx="6953250" cy="998537"/>
          </a:xfrm>
        </p:spPr>
        <p:txBody>
          <a:bodyPr>
            <a:noAutofit/>
          </a:bodyPr>
          <a:lstStyle/>
          <a:p>
            <a:pPr fontAlgn="auto">
              <a:spcAft>
                <a:spcPts val="0"/>
              </a:spcAft>
              <a:defRPr/>
            </a:pPr>
            <a:r>
              <a:rPr lang="en-US" dirty="0" smtClean="0">
                <a:solidFill>
                  <a:schemeClr val="tx2">
                    <a:lumMod val="50000"/>
                  </a:schemeClr>
                </a:solidFill>
                <a:latin typeface="Calibri" pitchFamily="34" charset="0"/>
              </a:rPr>
              <a:t>We’re Done for the Day. TGIF!</a:t>
            </a:r>
            <a:endParaRPr lang="en-US" dirty="0">
              <a:solidFill>
                <a:schemeClr val="tx2">
                  <a:lumMod val="50000"/>
                </a:schemeClr>
              </a:solidFill>
              <a:latin typeface="Calibri"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913" y="970383"/>
            <a:ext cx="8445500" cy="4487993"/>
          </a:xfrm>
        </p:spPr>
        <p:txBody>
          <a:bodyPr>
            <a:normAutofit fontScale="90000"/>
          </a:bodyPr>
          <a:lstStyle/>
          <a:p>
            <a:pPr algn="ctr" fontAlgn="auto">
              <a:spcAft>
                <a:spcPts val="0"/>
              </a:spcAft>
              <a:defRPr/>
            </a:pPr>
            <a:r>
              <a:rPr lang="en-US" b="1" cap="none" dirty="0" smtClean="0">
                <a:latin typeface="Calibri" pitchFamily="34" charset="0"/>
              </a:rPr>
              <a:t> </a:t>
            </a:r>
            <a:r>
              <a:rPr lang="en-US" sz="4000" b="1" cap="none" dirty="0" smtClean="0">
                <a:latin typeface="Calibri" pitchFamily="34" charset="0"/>
              </a:rPr>
              <a:t>Southeastern</a:t>
            </a:r>
            <a:r>
              <a:rPr lang="en-US" sz="4000" b="1" i="1" cap="none" dirty="0" smtClean="0">
                <a:latin typeface="Calibri" pitchFamily="34" charset="0"/>
              </a:rPr>
              <a:t> </a:t>
            </a:r>
            <a:r>
              <a:rPr lang="en-US" sz="4000" b="1" cap="none" dirty="0" smtClean="0">
                <a:latin typeface="Calibri" pitchFamily="34" charset="0"/>
              </a:rPr>
              <a:t>Michigan</a:t>
            </a:r>
            <a:r>
              <a:rPr lang="en-US" sz="4000" b="1" i="1" cap="none" dirty="0" smtClean="0">
                <a:latin typeface="Calibri" pitchFamily="34" charset="0"/>
              </a:rPr>
              <a:t/>
            </a:r>
            <a:br>
              <a:rPr lang="en-US" sz="4000" b="1" i="1" cap="none" dirty="0" smtClean="0">
                <a:latin typeface="Calibri" pitchFamily="34" charset="0"/>
              </a:rPr>
            </a:br>
            <a:r>
              <a:rPr lang="en-US" sz="4000" b="1" cap="none" dirty="0" smtClean="0">
                <a:latin typeface="Calibri" pitchFamily="34" charset="0"/>
              </a:rPr>
              <a:t>HIV/AIDS</a:t>
            </a:r>
            <a:r>
              <a:rPr lang="en-US" sz="4000" b="1" i="1" cap="none" dirty="0" smtClean="0">
                <a:latin typeface="Calibri" pitchFamily="34" charset="0"/>
              </a:rPr>
              <a:t> </a:t>
            </a:r>
            <a:r>
              <a:rPr lang="en-US" sz="4000" b="1" cap="none" dirty="0" smtClean="0">
                <a:latin typeface="Calibri" pitchFamily="34" charset="0"/>
              </a:rPr>
              <a:t>Council (SEMHAC)</a:t>
            </a:r>
            <a:br>
              <a:rPr lang="en-US" sz="4000" b="1" cap="none" dirty="0" smtClean="0">
                <a:latin typeface="Calibri" pitchFamily="34" charset="0"/>
              </a:rPr>
            </a:br>
            <a:r>
              <a:rPr lang="en-US" sz="4000" b="1" cap="none" dirty="0" smtClean="0">
                <a:latin typeface="Calibri" pitchFamily="34" charset="0"/>
              </a:rPr>
              <a:t/>
            </a:r>
            <a:br>
              <a:rPr lang="en-US" sz="4000" b="1" cap="none" dirty="0" smtClean="0">
                <a:latin typeface="Calibri" pitchFamily="34" charset="0"/>
              </a:rPr>
            </a:br>
            <a:r>
              <a:rPr lang="en-US" sz="4000" b="1" cap="none" dirty="0" smtClean="0">
                <a:latin typeface="Calibri" pitchFamily="34" charset="0"/>
              </a:rPr>
              <a:t>Priority Setting and</a:t>
            </a:r>
            <a:br>
              <a:rPr lang="en-US" sz="4000" b="1" cap="none" dirty="0" smtClean="0">
                <a:latin typeface="Calibri" pitchFamily="34" charset="0"/>
              </a:rPr>
            </a:br>
            <a:r>
              <a:rPr lang="en-US" sz="4000" b="1" cap="none" dirty="0" smtClean="0">
                <a:latin typeface="Calibri" pitchFamily="34" charset="0"/>
              </a:rPr>
              <a:t>Resource Allocation (PSRA) Retreat</a:t>
            </a:r>
            <a:br>
              <a:rPr lang="en-US" sz="4000" b="1" cap="none" dirty="0" smtClean="0">
                <a:latin typeface="Calibri" pitchFamily="34" charset="0"/>
              </a:rPr>
            </a:br>
            <a:r>
              <a:rPr lang="en-US" sz="4000" b="1" cap="none" dirty="0">
                <a:latin typeface="Calibri" pitchFamily="34" charset="0"/>
              </a:rPr>
              <a:t/>
            </a:r>
            <a:br>
              <a:rPr lang="en-US" sz="4000" b="1" cap="none" dirty="0">
                <a:latin typeface="Calibri" pitchFamily="34" charset="0"/>
              </a:rPr>
            </a:br>
            <a:r>
              <a:rPr lang="en-US" sz="4000" b="1" cap="none" dirty="0" smtClean="0">
                <a:latin typeface="Calibri" pitchFamily="34" charset="0"/>
              </a:rPr>
              <a:t>DAY 2</a:t>
            </a:r>
            <a:br>
              <a:rPr lang="en-US" sz="4000" b="1" cap="none" dirty="0" smtClean="0">
                <a:latin typeface="Calibri" pitchFamily="34" charset="0"/>
              </a:rPr>
            </a:br>
            <a:endParaRPr lang="en-US" sz="4000" dirty="0">
              <a:latin typeface="Calibri" pitchFamily="34" charset="0"/>
            </a:endParaRPr>
          </a:p>
        </p:txBody>
      </p:sp>
      <p:sp>
        <p:nvSpPr>
          <p:cNvPr id="28674" name="Subtitle 2"/>
          <p:cNvSpPr>
            <a:spLocks noGrp="1"/>
          </p:cNvSpPr>
          <p:nvPr>
            <p:ph type="subTitle" idx="1"/>
          </p:nvPr>
        </p:nvSpPr>
        <p:spPr>
          <a:xfrm>
            <a:off x="2522538" y="6049963"/>
            <a:ext cx="6545262" cy="685800"/>
          </a:xfrm>
        </p:spPr>
        <p:txBody>
          <a:bodyPr/>
          <a:lstStyle/>
          <a:p>
            <a:r>
              <a:rPr lang="en-US" sz="2000" dirty="0" smtClean="0">
                <a:solidFill>
                  <a:schemeClr val="bg1"/>
                </a:solidFill>
                <a:latin typeface="Calibri" pitchFamily="34" charset="0"/>
              </a:rPr>
              <a:t>August 3-4, 2018</a:t>
            </a:r>
          </a:p>
        </p:txBody>
      </p:sp>
      <p:sp>
        <p:nvSpPr>
          <p:cNvPr id="28675" name="SessionQuestion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version="1.0"?&gt;&lt;AllQuestions /&gt;</a:t>
            </a:r>
          </a:p>
        </p:txBody>
      </p:sp>
      <p:sp>
        <p:nvSpPr>
          <p:cNvPr id="28676" name="SessionAnswerData" hidden="1"/>
          <p:cNvSpPr txBox="1">
            <a:spLocks noChangeArrowheads="1"/>
          </p:cNvSpPr>
          <p:nvPr/>
        </p:nvSpPr>
        <p:spPr bwMode="auto">
          <a:xfrm>
            <a:off x="1270000" y="0"/>
            <a:ext cx="0" cy="9786938"/>
          </a:xfrm>
          <a:prstGeom prst="rect">
            <a:avLst/>
          </a:prstGeom>
          <a:noFill/>
          <a:ln w="9525">
            <a:noFill/>
            <a:miter lim="800000"/>
            <a:headEnd/>
            <a:tailEnd/>
          </a:ln>
        </p:spPr>
        <p:txBody>
          <a:bodyPr>
            <a:spAutoFit/>
          </a:bodyPr>
          <a:lstStyle/>
          <a:p>
            <a:r>
              <a:rPr lang="en-US">
                <a:latin typeface="Tw Cen MT" pitchFamily="34" charset="0"/>
              </a:rPr>
              <a:t>&lt;?xml version="1.0"?&gt;&lt;AllAnswers /&gt;</a:t>
            </a:r>
          </a:p>
        </p:txBody>
      </p:sp>
      <p:sp>
        <p:nvSpPr>
          <p:cNvPr id="28677" name="SessionResponseData" hidden="1"/>
          <p:cNvSpPr txBox="1">
            <a:spLocks noChangeArrowheads="1"/>
          </p:cNvSpPr>
          <p:nvPr/>
        </p:nvSpPr>
        <p:spPr bwMode="auto">
          <a:xfrm>
            <a:off x="0" y="0"/>
            <a:ext cx="0" cy="10340975"/>
          </a:xfrm>
          <a:prstGeom prst="rect">
            <a:avLst/>
          </a:prstGeom>
          <a:noFill/>
          <a:ln w="9525">
            <a:noFill/>
            <a:miter lim="800000"/>
            <a:headEnd/>
            <a:tailEnd/>
          </a:ln>
        </p:spPr>
        <p:txBody>
          <a:bodyPr>
            <a:spAutoFit/>
          </a:bodyPr>
          <a:lstStyle/>
          <a:p>
            <a:r>
              <a:rPr lang="en-US">
                <a:latin typeface="Tw Cen MT" pitchFamily="34" charset="0"/>
              </a:rPr>
              <a:t>&lt;?xml version="1.0"?&gt;&lt;AllResponses /&gt;</a:t>
            </a:r>
          </a:p>
        </p:txBody>
      </p:sp>
      <p:sp>
        <p:nvSpPr>
          <p:cNvPr id="28678" name="SessionPresentationSettingsData" hidden="1"/>
          <p:cNvSpPr txBox="1">
            <a:spLocks noChangeArrowheads="1"/>
          </p:cNvSpPr>
          <p:nvPr/>
        </p:nvSpPr>
        <p:spPr bwMode="auto">
          <a:xfrm>
            <a:off x="0" y="0"/>
            <a:ext cx="0" cy="833581963"/>
          </a:xfrm>
          <a:prstGeom prst="rect">
            <a:avLst/>
          </a:prstGeom>
          <a:noFill/>
          <a:ln w="9525">
            <a:noFill/>
            <a:miter lim="800000"/>
            <a:headEnd/>
            <a:tailEnd/>
          </a:ln>
        </p:spPr>
        <p:txBody>
          <a:bodyPr>
            <a:spAutoFit/>
          </a:bodyPr>
          <a:lstStyle/>
          <a:p>
            <a:r>
              <a:rPr lang="en-US">
                <a:latin typeface="Tw Cen MT" pitchFamily="34" charset="0"/>
              </a:rPr>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mtClean="0">
                <a:latin typeface="Calibri" pitchFamily="34" charset="0"/>
              </a:rPr>
              <a:t>Guiding Principles</a:t>
            </a:r>
          </a:p>
        </p:txBody>
      </p:sp>
      <p:sp>
        <p:nvSpPr>
          <p:cNvPr id="55298" name="Rectangle 2"/>
          <p:cNvSpPr>
            <a:spLocks noChangeArrowheads="1"/>
          </p:cNvSpPr>
          <p:nvPr/>
        </p:nvSpPr>
        <p:spPr bwMode="auto">
          <a:xfrm>
            <a:off x="725488" y="1672313"/>
            <a:ext cx="7848600" cy="4062651"/>
          </a:xfrm>
          <a:prstGeom prst="rect">
            <a:avLst/>
          </a:prstGeom>
          <a:noFill/>
          <a:ln w="9525">
            <a:noFill/>
            <a:miter lim="800000"/>
            <a:headEnd/>
            <a:tailEnd/>
          </a:ln>
        </p:spPr>
        <p:txBody>
          <a:bodyPr anchor="ctr">
            <a:spAutoFit/>
          </a:bodyPr>
          <a:lstStyle/>
          <a:p>
            <a:pPr>
              <a:lnSpc>
                <a:spcPct val="150000"/>
              </a:lnSpc>
            </a:pPr>
            <a:r>
              <a:rPr lang="en-US" sz="3600" dirty="0">
                <a:latin typeface="Calibri" pitchFamily="34" charset="0"/>
              </a:rPr>
              <a:t>Build on the past</a:t>
            </a:r>
          </a:p>
          <a:p>
            <a:pPr>
              <a:lnSpc>
                <a:spcPct val="150000"/>
              </a:lnSpc>
            </a:pPr>
            <a:r>
              <a:rPr lang="en-US" sz="3600" dirty="0">
                <a:latin typeface="Calibri" pitchFamily="34" charset="0"/>
              </a:rPr>
              <a:t>Avoid data </a:t>
            </a:r>
            <a:r>
              <a:rPr lang="en-US" sz="3600" dirty="0" smtClean="0">
                <a:latin typeface="Calibri" pitchFamily="34" charset="0"/>
              </a:rPr>
              <a:t>overload</a:t>
            </a:r>
          </a:p>
          <a:p>
            <a:pPr marL="1028700" lvl="1" indent="-571500">
              <a:lnSpc>
                <a:spcPct val="150000"/>
              </a:lnSpc>
              <a:buFont typeface="Arial" panose="020B0604020202020204" pitchFamily="34" charset="0"/>
              <a:buChar char="•"/>
            </a:pPr>
            <a:r>
              <a:rPr lang="en-US" sz="2800" dirty="0" smtClean="0">
                <a:latin typeface="Calibri" pitchFamily="34" charset="0"/>
              </a:rPr>
              <a:t>Notes handouts</a:t>
            </a:r>
            <a:endParaRPr lang="en-US" sz="2800" dirty="0">
              <a:latin typeface="Calibri" pitchFamily="34" charset="0"/>
            </a:endParaRPr>
          </a:p>
          <a:p>
            <a:pPr>
              <a:lnSpc>
                <a:spcPct val="150000"/>
              </a:lnSpc>
            </a:pPr>
            <a:r>
              <a:rPr lang="en-US" sz="3600" dirty="0">
                <a:latin typeface="Calibri" pitchFamily="34" charset="0"/>
              </a:rPr>
              <a:t>Link data to decisions</a:t>
            </a:r>
          </a:p>
          <a:p>
            <a:pPr>
              <a:lnSpc>
                <a:spcPct val="150000"/>
              </a:lnSpc>
            </a:pPr>
            <a:r>
              <a:rPr lang="en-US" sz="3600" dirty="0">
                <a:latin typeface="Calibri" pitchFamily="34" charset="0"/>
              </a:rPr>
              <a:t>Consensus-based</a:t>
            </a:r>
          </a:p>
        </p:txBody>
      </p:sp>
      <p:pic>
        <p:nvPicPr>
          <p:cNvPr id="55299" name="Picture 2" descr="compass"/>
          <p:cNvPicPr>
            <a:picLocks noChangeAspect="1" noChangeArrowheads="1"/>
          </p:cNvPicPr>
          <p:nvPr/>
        </p:nvPicPr>
        <p:blipFill>
          <a:blip r:embed="rId3"/>
          <a:srcRect/>
          <a:stretch>
            <a:fillRect/>
          </a:stretch>
        </p:blipFill>
        <p:spPr bwMode="auto">
          <a:xfrm>
            <a:off x="5227638" y="2743200"/>
            <a:ext cx="3916362" cy="3916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612775" y="228600"/>
            <a:ext cx="8153400" cy="990600"/>
          </a:xfrm>
        </p:spPr>
        <p:txBody>
          <a:bodyPr/>
          <a:lstStyle/>
          <a:p>
            <a:r>
              <a:rPr lang="en-US" smtClean="0">
                <a:latin typeface="Calibri" pitchFamily="34" charset="0"/>
              </a:rPr>
              <a:t>Focus Questions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 in the DEMA?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6" name="Rounded Rectangle 5" descr="rectangle"/>
          <p:cNvSpPr/>
          <p:nvPr/>
        </p:nvSpPr>
        <p:spPr>
          <a:xfrm>
            <a:off x="231775" y="3773488"/>
            <a:ext cx="8701088" cy="2078037"/>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to Review</a:t>
            </a:r>
            <a:endParaRPr lang="en-US" dirty="0"/>
          </a:p>
        </p:txBody>
      </p:sp>
      <p:sp>
        <p:nvSpPr>
          <p:cNvPr id="3" name="Content Placeholder 2"/>
          <p:cNvSpPr>
            <a:spLocks noGrp="1"/>
          </p:cNvSpPr>
          <p:nvPr>
            <p:ph sz="quarter" idx="1"/>
          </p:nvPr>
        </p:nvSpPr>
        <p:spPr/>
        <p:txBody>
          <a:bodyPr/>
          <a:lstStyle/>
          <a:p>
            <a:r>
              <a:rPr lang="en-US" dirty="0" smtClean="0"/>
              <a:t>Expenditures</a:t>
            </a:r>
          </a:p>
          <a:p>
            <a:pPr lvl="1"/>
            <a:r>
              <a:rPr lang="en-US" dirty="0" smtClean="0"/>
              <a:t>Service category spending in previous years</a:t>
            </a:r>
          </a:p>
          <a:p>
            <a:r>
              <a:rPr lang="en-US" dirty="0" smtClean="0"/>
              <a:t>Utilization</a:t>
            </a:r>
          </a:p>
          <a:p>
            <a:pPr lvl="1"/>
            <a:r>
              <a:rPr lang="en-US" dirty="0" smtClean="0"/>
              <a:t>Number of clients that used services in previous years</a:t>
            </a:r>
          </a:p>
          <a:p>
            <a:r>
              <a:rPr lang="en-US" dirty="0" smtClean="0"/>
              <a:t>Provider Prospective</a:t>
            </a:r>
          </a:p>
          <a:p>
            <a:pPr lvl="1"/>
            <a:r>
              <a:rPr lang="en-US" dirty="0" smtClean="0"/>
              <a:t>Input on anticipated change in need for services</a:t>
            </a:r>
          </a:p>
          <a:p>
            <a:r>
              <a:rPr lang="en-US" dirty="0" smtClean="0"/>
              <a:t>External Forces</a:t>
            </a:r>
          </a:p>
          <a:p>
            <a:pPr lvl="1"/>
            <a:r>
              <a:rPr lang="en-US" dirty="0" smtClean="0"/>
              <a:t>How other programs, such as ACA, can impact the need for RW services</a:t>
            </a:r>
            <a:endParaRPr lang="en-US" dirty="0"/>
          </a:p>
        </p:txBody>
      </p:sp>
    </p:spTree>
    <p:extLst>
      <p:ext uri="{BB962C8B-B14F-4D97-AF65-F5344CB8AC3E}">
        <p14:creationId xmlns:p14="http://schemas.microsoft.com/office/powerpoint/2010/main" val="19328919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re service weigh more than support services "/>
          <p:cNvGrpSpPr/>
          <p:nvPr/>
        </p:nvGrpSpPr>
        <p:grpSpPr>
          <a:xfrm>
            <a:off x="977441" y="1414142"/>
            <a:ext cx="7175587" cy="5062856"/>
            <a:chOff x="977441" y="1414142"/>
            <a:chExt cx="7175587" cy="5062856"/>
          </a:xfrm>
        </p:grpSpPr>
        <p:sp>
          <p:nvSpPr>
            <p:cNvPr id="4" name="Rectangle 3"/>
            <p:cNvSpPr/>
            <p:nvPr/>
          </p:nvSpPr>
          <p:spPr>
            <a:xfrm rot="21037005">
              <a:off x="977441" y="4724400"/>
              <a:ext cx="7162800" cy="304800"/>
            </a:xfrm>
            <a:prstGeom prst="rect">
              <a:avLst/>
            </a:prstGeom>
            <a:gradFill flip="none" rotWithShape="1">
              <a:gsLst>
                <a:gs pos="91000">
                  <a:schemeClr val="tx1"/>
                </a:gs>
                <a:gs pos="12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lang="en-US" dirty="0">
                <a:solidFill>
                  <a:prstClr val="white"/>
                </a:solidFill>
              </a:endParaRPr>
            </a:p>
          </p:txBody>
        </p:sp>
        <p:sp>
          <p:nvSpPr>
            <p:cNvPr id="9" name="TextBox 8"/>
            <p:cNvSpPr txBox="1"/>
            <p:nvPr/>
          </p:nvSpPr>
          <p:spPr>
            <a:xfrm>
              <a:off x="983585" y="2293123"/>
              <a:ext cx="3281729" cy="523220"/>
            </a:xfrm>
            <a:prstGeom prst="rect">
              <a:avLst/>
            </a:prstGeom>
            <a:noFill/>
          </p:spPr>
          <p:txBody>
            <a:bodyPr wrap="square" rtlCol="0">
              <a:spAutoFit/>
            </a:bodyPr>
            <a:lstStyle/>
            <a:p>
              <a:pPr algn="ctr" defTabSz="914400" fontAlgn="auto">
                <a:spcBef>
                  <a:spcPts val="0"/>
                </a:spcBef>
                <a:spcAft>
                  <a:spcPts val="0"/>
                </a:spcAft>
              </a:pPr>
              <a:r>
                <a:rPr lang="en-US" sz="2800" b="1" dirty="0" smtClean="0">
                  <a:solidFill>
                    <a:prstClr val="white"/>
                  </a:solidFill>
                  <a:latin typeface="Century Gothic" panose="020B0502020202020204"/>
                  <a:ea typeface="Arial Narrow" charset="0"/>
                  <a:cs typeface="Arial Narrow" charset="0"/>
                </a:rPr>
                <a:t>Core Services</a:t>
              </a:r>
            </a:p>
          </p:txBody>
        </p:sp>
        <p:sp>
          <p:nvSpPr>
            <p:cNvPr id="17" name="TextBox 16"/>
            <p:cNvSpPr txBox="1"/>
            <p:nvPr/>
          </p:nvSpPr>
          <p:spPr>
            <a:xfrm>
              <a:off x="1019444" y="2693233"/>
              <a:ext cx="3281729" cy="523220"/>
            </a:xfrm>
            <a:prstGeom prst="rect">
              <a:avLst/>
            </a:prstGeom>
            <a:noFill/>
          </p:spPr>
          <p:txBody>
            <a:bodyPr wrap="square" rtlCol="0">
              <a:spAutoFit/>
            </a:bodyPr>
            <a:lstStyle/>
            <a:p>
              <a:pPr algn="ctr" defTabSz="914400" fontAlgn="auto">
                <a:spcBef>
                  <a:spcPts val="0"/>
                </a:spcBef>
                <a:spcAft>
                  <a:spcPts val="0"/>
                </a:spcAft>
              </a:pPr>
              <a:r>
                <a:rPr lang="en-US" sz="2800" dirty="0">
                  <a:solidFill>
                    <a:prstClr val="white"/>
                  </a:solidFill>
                  <a:latin typeface="Century Gothic" panose="020B0502020202020204"/>
                  <a:ea typeface="Arial Narrow" charset="0"/>
                  <a:cs typeface="Arial Narrow" charset="0"/>
                </a:rPr>
                <a:t>≥</a:t>
              </a:r>
              <a:r>
                <a:rPr lang="en-US" sz="2800" dirty="0" smtClean="0">
                  <a:solidFill>
                    <a:prstClr val="white"/>
                  </a:solidFill>
                  <a:latin typeface="Century Gothic" panose="020B0502020202020204"/>
                  <a:ea typeface="Arial Narrow" charset="0"/>
                  <a:cs typeface="Arial Narrow" charset="0"/>
                </a:rPr>
                <a:t>75%</a:t>
              </a:r>
            </a:p>
          </p:txBody>
        </p:sp>
        <p:sp>
          <p:nvSpPr>
            <p:cNvPr id="2" name="Triangle 1"/>
            <p:cNvSpPr/>
            <p:nvPr/>
          </p:nvSpPr>
          <p:spPr>
            <a:xfrm>
              <a:off x="3502613" y="5029200"/>
              <a:ext cx="2112456" cy="1447798"/>
            </a:xfrm>
            <a:prstGeom prst="triangle">
              <a:avLst/>
            </a:prstGeom>
            <a:gradFill flip="none" rotWithShape="1">
              <a:gsLst>
                <a:gs pos="61000">
                  <a:schemeClr val="tx1"/>
                </a:gs>
                <a:gs pos="31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grpSp>
          <p:nvGrpSpPr>
            <p:cNvPr id="35" name="Group 34"/>
            <p:cNvGrpSpPr/>
            <p:nvPr/>
          </p:nvGrpSpPr>
          <p:grpSpPr>
            <a:xfrm rot="21037005">
              <a:off x="5758689" y="2461620"/>
              <a:ext cx="1855057" cy="1914045"/>
              <a:chOff x="3558312" y="1788514"/>
              <a:chExt cx="1855057" cy="1914045"/>
            </a:xfrm>
          </p:grpSpPr>
          <p:sp>
            <p:nvSpPr>
              <p:cNvPr id="32" name="Freeform 31"/>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33" name="Rounded Rectangle 32"/>
              <p:cNvSpPr/>
              <p:nvPr/>
            </p:nvSpPr>
            <p:spPr>
              <a:xfrm>
                <a:off x="4277016" y="2209800"/>
                <a:ext cx="417648" cy="1720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34" name="TextBox 33"/>
              <p:cNvSpPr txBox="1"/>
              <p:nvPr/>
            </p:nvSpPr>
            <p:spPr>
              <a:xfrm>
                <a:off x="4095544" y="2438400"/>
                <a:ext cx="781256" cy="1107996"/>
              </a:xfrm>
              <a:prstGeom prst="rect">
                <a:avLst/>
              </a:prstGeom>
              <a:noFill/>
            </p:spPr>
            <p:txBody>
              <a:bodyPr wrap="square" rtlCol="0">
                <a:spAutoFit/>
              </a:bodyPr>
              <a:lstStyle/>
              <a:p>
                <a:pPr algn="ctr" defTabSz="914400" fontAlgn="auto">
                  <a:spcBef>
                    <a:spcPts val="0"/>
                  </a:spcBef>
                  <a:spcAft>
                    <a:spcPts val="0"/>
                  </a:spcAft>
                </a:pPr>
                <a:r>
                  <a:rPr lang="en-US" sz="6600" b="1" dirty="0" smtClean="0">
                    <a:solidFill>
                      <a:prstClr val="white"/>
                    </a:solidFill>
                    <a:latin typeface="Century Gothic" panose="020B0502020202020204"/>
                    <a:cs typeface="+mn-cs"/>
                  </a:rPr>
                  <a:t>$</a:t>
                </a:r>
                <a:endParaRPr lang="en-US" sz="6600" b="1" dirty="0">
                  <a:solidFill>
                    <a:prstClr val="white"/>
                  </a:solidFill>
                  <a:latin typeface="Century Gothic" panose="020B0502020202020204"/>
                  <a:cs typeface="+mn-cs"/>
                </a:endParaRPr>
              </a:p>
            </p:txBody>
          </p:sp>
        </p:grpSp>
        <p:grpSp>
          <p:nvGrpSpPr>
            <p:cNvPr id="36" name="Group 35"/>
            <p:cNvGrpSpPr/>
            <p:nvPr/>
          </p:nvGrpSpPr>
          <p:grpSpPr>
            <a:xfrm rot="21037005">
              <a:off x="1388998" y="3669525"/>
              <a:ext cx="1446754" cy="1492759"/>
              <a:chOff x="3558312" y="1788514"/>
              <a:chExt cx="1855057" cy="1914045"/>
            </a:xfrm>
          </p:grpSpPr>
          <p:sp>
            <p:nvSpPr>
              <p:cNvPr id="37" name="Freeform 36"/>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38" name="Rounded Rectangle 37"/>
              <p:cNvSpPr/>
              <p:nvPr/>
            </p:nvSpPr>
            <p:spPr>
              <a:xfrm>
                <a:off x="4277016" y="2209800"/>
                <a:ext cx="417648" cy="1720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39" name="TextBox 38"/>
              <p:cNvSpPr txBox="1"/>
              <p:nvPr/>
            </p:nvSpPr>
            <p:spPr>
              <a:xfrm>
                <a:off x="4095544" y="2438399"/>
                <a:ext cx="781255" cy="1065521"/>
              </a:xfrm>
              <a:prstGeom prst="rect">
                <a:avLst/>
              </a:prstGeom>
              <a:noFill/>
            </p:spPr>
            <p:txBody>
              <a:bodyPr wrap="square" rtlCol="0">
                <a:spAutoFit/>
              </a:bodyPr>
              <a:lstStyle/>
              <a:p>
                <a:pPr algn="ctr" defTabSz="914400" fontAlgn="auto">
                  <a:spcBef>
                    <a:spcPts val="0"/>
                  </a:spcBef>
                  <a:spcAft>
                    <a:spcPts val="0"/>
                  </a:spcAft>
                </a:pPr>
                <a:r>
                  <a:rPr lang="en-US" sz="4800" b="1" dirty="0" smtClean="0">
                    <a:solidFill>
                      <a:prstClr val="white"/>
                    </a:solidFill>
                    <a:latin typeface="Century Gothic" panose="020B0502020202020204"/>
                    <a:cs typeface="+mn-cs"/>
                  </a:rPr>
                  <a:t>$</a:t>
                </a:r>
                <a:endParaRPr lang="en-US" sz="4800" b="1" dirty="0">
                  <a:solidFill>
                    <a:prstClr val="white"/>
                  </a:solidFill>
                  <a:latin typeface="Century Gothic" panose="020B0502020202020204"/>
                  <a:cs typeface="+mn-cs"/>
                </a:endParaRPr>
              </a:p>
            </p:txBody>
          </p:sp>
        </p:grpSp>
        <p:grpSp>
          <p:nvGrpSpPr>
            <p:cNvPr id="23" name="Group 22"/>
            <p:cNvGrpSpPr/>
            <p:nvPr/>
          </p:nvGrpSpPr>
          <p:grpSpPr>
            <a:xfrm rot="21037005">
              <a:off x="2224384" y="3527283"/>
              <a:ext cx="1446754" cy="1492759"/>
              <a:chOff x="3558312" y="1788514"/>
              <a:chExt cx="1855057" cy="1914045"/>
            </a:xfrm>
          </p:grpSpPr>
          <p:sp>
            <p:nvSpPr>
              <p:cNvPr id="24" name="Freeform 23"/>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5" name="Rounded Rectangle 24"/>
              <p:cNvSpPr/>
              <p:nvPr/>
            </p:nvSpPr>
            <p:spPr>
              <a:xfrm>
                <a:off x="4277016" y="2209800"/>
                <a:ext cx="417648" cy="1720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6" name="TextBox 25"/>
              <p:cNvSpPr txBox="1"/>
              <p:nvPr/>
            </p:nvSpPr>
            <p:spPr>
              <a:xfrm>
                <a:off x="4095544" y="2438399"/>
                <a:ext cx="781255" cy="1065521"/>
              </a:xfrm>
              <a:prstGeom prst="rect">
                <a:avLst/>
              </a:prstGeom>
              <a:noFill/>
            </p:spPr>
            <p:txBody>
              <a:bodyPr wrap="square" rtlCol="0">
                <a:spAutoFit/>
              </a:bodyPr>
              <a:lstStyle/>
              <a:p>
                <a:pPr algn="ctr" defTabSz="914400" fontAlgn="auto">
                  <a:spcBef>
                    <a:spcPts val="0"/>
                  </a:spcBef>
                  <a:spcAft>
                    <a:spcPts val="0"/>
                  </a:spcAft>
                </a:pPr>
                <a:r>
                  <a:rPr lang="en-US" sz="4800" b="1" dirty="0" smtClean="0">
                    <a:solidFill>
                      <a:prstClr val="white"/>
                    </a:solidFill>
                    <a:latin typeface="Century Gothic" panose="020B0502020202020204"/>
                    <a:cs typeface="+mn-cs"/>
                  </a:rPr>
                  <a:t>$</a:t>
                </a:r>
                <a:endParaRPr lang="en-US" sz="4800" b="1" dirty="0">
                  <a:solidFill>
                    <a:prstClr val="white"/>
                  </a:solidFill>
                  <a:latin typeface="Century Gothic" panose="020B0502020202020204"/>
                  <a:cs typeface="+mn-cs"/>
                </a:endParaRPr>
              </a:p>
            </p:txBody>
          </p:sp>
        </p:grpSp>
        <p:grpSp>
          <p:nvGrpSpPr>
            <p:cNvPr id="27" name="Group 26"/>
            <p:cNvGrpSpPr/>
            <p:nvPr/>
          </p:nvGrpSpPr>
          <p:grpSpPr>
            <a:xfrm rot="21037005">
              <a:off x="3059770" y="3385041"/>
              <a:ext cx="1446754" cy="1492759"/>
              <a:chOff x="3558312" y="1788514"/>
              <a:chExt cx="1855057" cy="1914045"/>
            </a:xfrm>
          </p:grpSpPr>
          <p:sp>
            <p:nvSpPr>
              <p:cNvPr id="28" name="Freeform 27"/>
              <p:cNvSpPr/>
              <p:nvPr/>
            </p:nvSpPr>
            <p:spPr>
              <a:xfrm flipH="1">
                <a:off x="3558312" y="1788514"/>
                <a:ext cx="1855057" cy="191404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9" name="Rounded Rectangle 28"/>
              <p:cNvSpPr/>
              <p:nvPr/>
            </p:nvSpPr>
            <p:spPr>
              <a:xfrm>
                <a:off x="4277016" y="2209800"/>
                <a:ext cx="417648" cy="1720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30" name="TextBox 29"/>
              <p:cNvSpPr txBox="1"/>
              <p:nvPr/>
            </p:nvSpPr>
            <p:spPr>
              <a:xfrm>
                <a:off x="4095544" y="2438399"/>
                <a:ext cx="781255" cy="1065521"/>
              </a:xfrm>
              <a:prstGeom prst="rect">
                <a:avLst/>
              </a:prstGeom>
              <a:noFill/>
            </p:spPr>
            <p:txBody>
              <a:bodyPr wrap="square" rtlCol="0">
                <a:spAutoFit/>
              </a:bodyPr>
              <a:lstStyle/>
              <a:p>
                <a:pPr algn="ctr" defTabSz="914400" fontAlgn="auto">
                  <a:spcBef>
                    <a:spcPts val="0"/>
                  </a:spcBef>
                  <a:spcAft>
                    <a:spcPts val="0"/>
                  </a:spcAft>
                </a:pPr>
                <a:r>
                  <a:rPr lang="en-US" sz="4800" b="1" dirty="0" smtClean="0">
                    <a:solidFill>
                      <a:prstClr val="white"/>
                    </a:solidFill>
                    <a:latin typeface="Century Gothic" panose="020B0502020202020204"/>
                    <a:cs typeface="+mn-cs"/>
                  </a:rPr>
                  <a:t>$</a:t>
                </a:r>
                <a:endParaRPr lang="en-US" sz="4800" b="1" dirty="0">
                  <a:solidFill>
                    <a:prstClr val="white"/>
                  </a:solidFill>
                  <a:latin typeface="Century Gothic" panose="020B0502020202020204"/>
                  <a:cs typeface="+mn-cs"/>
                </a:endParaRPr>
              </a:p>
            </p:txBody>
          </p:sp>
        </p:grpSp>
        <p:sp>
          <p:nvSpPr>
            <p:cNvPr id="41" name="TextBox 40"/>
            <p:cNvSpPr txBox="1"/>
            <p:nvPr/>
          </p:nvSpPr>
          <p:spPr>
            <a:xfrm>
              <a:off x="4835440" y="1414142"/>
              <a:ext cx="3281729" cy="523220"/>
            </a:xfrm>
            <a:prstGeom prst="rect">
              <a:avLst/>
            </a:prstGeom>
            <a:noFill/>
          </p:spPr>
          <p:txBody>
            <a:bodyPr wrap="square" rtlCol="0">
              <a:spAutoFit/>
            </a:bodyPr>
            <a:lstStyle/>
            <a:p>
              <a:pPr algn="ctr" defTabSz="914400" fontAlgn="auto">
                <a:spcBef>
                  <a:spcPts val="0"/>
                </a:spcBef>
                <a:spcAft>
                  <a:spcPts val="0"/>
                </a:spcAft>
              </a:pPr>
              <a:r>
                <a:rPr lang="en-US" sz="2800" b="1" dirty="0" smtClean="0">
                  <a:solidFill>
                    <a:prstClr val="white"/>
                  </a:solidFill>
                  <a:latin typeface="Century Gothic" panose="020B0502020202020204"/>
                  <a:ea typeface="Arial Narrow" charset="0"/>
                  <a:cs typeface="Arial Narrow" charset="0"/>
                </a:rPr>
                <a:t>Support Services</a:t>
              </a:r>
            </a:p>
          </p:txBody>
        </p:sp>
        <p:sp>
          <p:nvSpPr>
            <p:cNvPr id="42" name="TextBox 41"/>
            <p:cNvSpPr txBox="1"/>
            <p:nvPr/>
          </p:nvSpPr>
          <p:spPr>
            <a:xfrm>
              <a:off x="4871299" y="1814252"/>
              <a:ext cx="3281729" cy="523220"/>
            </a:xfrm>
            <a:prstGeom prst="rect">
              <a:avLst/>
            </a:prstGeom>
            <a:noFill/>
          </p:spPr>
          <p:txBody>
            <a:bodyPr wrap="square" rtlCol="0">
              <a:spAutoFit/>
            </a:bodyPr>
            <a:lstStyle/>
            <a:p>
              <a:pPr algn="ctr" defTabSz="914400" fontAlgn="auto">
                <a:spcBef>
                  <a:spcPts val="0"/>
                </a:spcBef>
                <a:spcAft>
                  <a:spcPts val="0"/>
                </a:spcAft>
              </a:pPr>
              <a:r>
                <a:rPr lang="en-US" sz="2800" dirty="0" smtClean="0">
                  <a:solidFill>
                    <a:prstClr val="white"/>
                  </a:solidFill>
                  <a:latin typeface="Century Gothic" panose="020B0502020202020204"/>
                  <a:ea typeface="Arial Narrow" charset="0"/>
                  <a:cs typeface="Arial Narrow" charset="0"/>
                </a:rPr>
                <a:t>≤25%</a:t>
              </a:r>
            </a:p>
          </p:txBody>
        </p:sp>
      </p:grpSp>
      <p:pic>
        <p:nvPicPr>
          <p:cNvPr id="31" name="Picture 4" descr="SEMHAC logo ">
            <a:extLst>
              <a:ext uri="{FF2B5EF4-FFF2-40B4-BE49-F238E27FC236}">
                <a16:creationId xmlns:a16="http://schemas.microsoft.com/office/drawing/2014/main" id="{66A66540-182B-F640-AB01-DC3EC2C2ECE5}"/>
              </a:ext>
            </a:extLst>
          </p:cNvPr>
          <p:cNvPicPr>
            <a:picLocks noChangeAspect="1"/>
          </p:cNvPicPr>
          <p:nvPr/>
        </p:nvPicPr>
        <p:blipFill>
          <a:blip r:embed="rId3"/>
          <a:stretch>
            <a:fillRect/>
          </a:stretch>
        </p:blipFill>
        <p:spPr>
          <a:xfrm>
            <a:off x="8001000" y="6378677"/>
            <a:ext cx="1143000" cy="479323"/>
          </a:xfrm>
          <a:prstGeom prst="rect">
            <a:avLst/>
          </a:prstGeom>
        </p:spPr>
      </p:pic>
      <p:sp>
        <p:nvSpPr>
          <p:cNvPr id="40" name="Title 1"/>
          <p:cNvSpPr txBox="1">
            <a:spLocks/>
          </p:cNvSpPr>
          <p:nvPr/>
        </p:nvSpPr>
        <p:spPr>
          <a:xfrm>
            <a:off x="329740" y="176635"/>
            <a:ext cx="8458201" cy="762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Arial Black" pitchFamily="34" charset="0"/>
                <a:ea typeface="+mj-ea"/>
                <a:cs typeface="+mj-cs"/>
              </a:defRPr>
            </a:lvl1pPr>
          </a:lstStyle>
          <a:p>
            <a:pPr fontAlgn="auto">
              <a:spcAft>
                <a:spcPts val="0"/>
              </a:spcAft>
              <a:defRPr/>
            </a:pPr>
            <a:r>
              <a:rPr lang="en-US" dirty="0" smtClean="0">
                <a:solidFill>
                  <a:prstClr val="white"/>
                </a:solidFill>
              </a:rPr>
              <a:t>Spending Percentages</a:t>
            </a:r>
            <a:endParaRPr lang="en-US" dirty="0">
              <a:solidFill>
                <a:prstClr val="white"/>
              </a:solidFill>
            </a:endParaRPr>
          </a:p>
        </p:txBody>
      </p:sp>
      <p:sp>
        <p:nvSpPr>
          <p:cNvPr id="5" name="Title 4"/>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3761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SEMHAC logo">
            <a:extLst>
              <a:ext uri="{FF2B5EF4-FFF2-40B4-BE49-F238E27FC236}">
                <a16:creationId xmlns:a16="http://schemas.microsoft.com/office/drawing/2014/main" id="{66A66540-182B-F640-AB01-DC3EC2C2ECE5}"/>
              </a:ext>
            </a:extLst>
          </p:cNvPr>
          <p:cNvPicPr>
            <a:picLocks noChangeAspect="1"/>
          </p:cNvPicPr>
          <p:nvPr/>
        </p:nvPicPr>
        <p:blipFill>
          <a:blip r:embed="rId3"/>
          <a:stretch>
            <a:fillRect/>
          </a:stretch>
        </p:blipFill>
        <p:spPr>
          <a:xfrm>
            <a:off x="8001000" y="6378677"/>
            <a:ext cx="1143000" cy="479323"/>
          </a:xfrm>
          <a:prstGeom prst="rect">
            <a:avLst/>
          </a:prstGeom>
        </p:spPr>
      </p:pic>
      <p:sp>
        <p:nvSpPr>
          <p:cNvPr id="40" name="Title 1"/>
          <p:cNvSpPr txBox="1">
            <a:spLocks/>
          </p:cNvSpPr>
          <p:nvPr/>
        </p:nvSpPr>
        <p:spPr>
          <a:xfrm>
            <a:off x="381000" y="1981200"/>
            <a:ext cx="8458201" cy="279516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Arial Black" pitchFamily="34" charset="0"/>
                <a:ea typeface="+mj-ea"/>
                <a:cs typeface="+mj-cs"/>
              </a:defRPr>
            </a:lvl1pPr>
          </a:lstStyle>
          <a:p>
            <a:pPr algn="ctr" fontAlgn="auto">
              <a:spcAft>
                <a:spcPts val="0"/>
              </a:spcAft>
            </a:pPr>
            <a:r>
              <a:rPr lang="en-US" sz="5400" dirty="0" smtClean="0">
                <a:solidFill>
                  <a:prstClr val="white"/>
                </a:solidFill>
                <a:latin typeface="Arial" panose="020B0604020202020204" pitchFamily="34" charset="0"/>
                <a:cs typeface="Arial" panose="020B0604020202020204" pitchFamily="34" charset="0"/>
              </a:rPr>
              <a:t>What if the data tells</a:t>
            </a:r>
          </a:p>
          <a:p>
            <a:pPr algn="ctr" fontAlgn="auto">
              <a:spcAft>
                <a:spcPts val="0"/>
              </a:spcAft>
            </a:pPr>
            <a:r>
              <a:rPr lang="en-US" sz="5400" dirty="0" smtClean="0">
                <a:solidFill>
                  <a:prstClr val="white"/>
                </a:solidFill>
                <a:latin typeface="Arial" panose="020B0604020202020204" pitchFamily="34" charset="0"/>
                <a:cs typeface="Arial" panose="020B0604020202020204" pitchFamily="34" charset="0"/>
              </a:rPr>
              <a:t>us something different?</a:t>
            </a:r>
            <a:endParaRPr lang="en-US" sz="5400" dirty="0">
              <a:solidFill>
                <a:prstClr val="white"/>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49839127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Waiver Request</a:t>
            </a:r>
            <a:endParaRPr lang="en-PH" dirty="0"/>
          </a:p>
        </p:txBody>
      </p:sp>
      <p:sp>
        <p:nvSpPr>
          <p:cNvPr id="3" name="Content Placeholder 2"/>
          <p:cNvSpPr>
            <a:spLocks noGrp="1"/>
          </p:cNvSpPr>
          <p:nvPr>
            <p:ph idx="1"/>
          </p:nvPr>
        </p:nvSpPr>
        <p:spPr>
          <a:xfrm>
            <a:off x="299939" y="1484635"/>
            <a:ext cx="8458200" cy="1600200"/>
          </a:xfrm>
        </p:spPr>
        <p:txBody>
          <a:bodyPr>
            <a:normAutofit/>
          </a:bodyPr>
          <a:lstStyle/>
          <a:p>
            <a:r>
              <a:rPr lang="en-PH" dirty="0" smtClean="0"/>
              <a:t>What is it?</a:t>
            </a:r>
            <a:endParaRPr lang="en-PH" dirty="0"/>
          </a:p>
          <a:p>
            <a:r>
              <a:rPr lang="en-PH" dirty="0" smtClean="0"/>
              <a:t>What happens if approved?</a:t>
            </a:r>
          </a:p>
        </p:txBody>
      </p:sp>
      <p:pic>
        <p:nvPicPr>
          <p:cNvPr id="4" name="Picture 4" descr="SEMHAC logo">
            <a:extLst>
              <a:ext uri="{FF2B5EF4-FFF2-40B4-BE49-F238E27FC236}">
                <a16:creationId xmlns:a16="http://schemas.microsoft.com/office/drawing/2014/main" id="{66A66540-182B-F640-AB01-DC3EC2C2ECE5}"/>
              </a:ext>
            </a:extLst>
          </p:cNvPr>
          <p:cNvPicPr>
            <a:picLocks noChangeAspect="1"/>
          </p:cNvPicPr>
          <p:nvPr/>
        </p:nvPicPr>
        <p:blipFill>
          <a:blip r:embed="rId3"/>
          <a:stretch>
            <a:fillRect/>
          </a:stretch>
        </p:blipFill>
        <p:spPr>
          <a:xfrm>
            <a:off x="8001000" y="6378677"/>
            <a:ext cx="1143000" cy="479323"/>
          </a:xfrm>
          <a:prstGeom prst="rect">
            <a:avLst/>
          </a:prstGeom>
        </p:spPr>
      </p:pic>
      <p:sp>
        <p:nvSpPr>
          <p:cNvPr id="9" name="Triangle 1" descr="weight scale "/>
          <p:cNvSpPr/>
          <p:nvPr/>
        </p:nvSpPr>
        <p:spPr>
          <a:xfrm>
            <a:off x="3726095" y="5304365"/>
            <a:ext cx="1605889" cy="995206"/>
          </a:xfrm>
          <a:prstGeom prst="triangle">
            <a:avLst/>
          </a:prstGeom>
          <a:gradFill flip="none" rotWithShape="1">
            <a:gsLst>
              <a:gs pos="61000">
                <a:schemeClr val="tx1"/>
              </a:gs>
              <a:gs pos="31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grpSp>
        <p:nvGrpSpPr>
          <p:cNvPr id="28" name="Group 27" descr="weight scale "/>
          <p:cNvGrpSpPr/>
          <p:nvPr/>
        </p:nvGrpSpPr>
        <p:grpSpPr>
          <a:xfrm rot="526541">
            <a:off x="1062127" y="2793276"/>
            <a:ext cx="6618079" cy="2697113"/>
            <a:chOff x="1069251" y="2817703"/>
            <a:chExt cx="6618079" cy="2697113"/>
          </a:xfrm>
        </p:grpSpPr>
        <p:sp>
          <p:nvSpPr>
            <p:cNvPr id="6" name="Rectangle 5"/>
            <p:cNvSpPr/>
            <p:nvPr/>
          </p:nvSpPr>
          <p:spPr>
            <a:xfrm rot="21037005">
              <a:off x="1806460" y="5094848"/>
              <a:ext cx="5445159" cy="209517"/>
            </a:xfrm>
            <a:prstGeom prst="rect">
              <a:avLst/>
            </a:prstGeom>
            <a:gradFill flip="none" rotWithShape="1">
              <a:gsLst>
                <a:gs pos="91000">
                  <a:schemeClr val="tx1"/>
                </a:gs>
                <a:gs pos="12000">
                  <a:schemeClr val="tx1"/>
                </a:gs>
                <a:gs pos="50000">
                  <a:schemeClr val="tx1">
                    <a:lumMod val="85000"/>
                  </a:schemeClr>
                </a:gs>
                <a:gs pos="0">
                  <a:schemeClr val="accent1">
                    <a:lumMod val="5000"/>
                    <a:lumOff val="95000"/>
                  </a:schemeClr>
                </a:gs>
                <a:gs pos="100000">
                  <a:schemeClr val="tx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lang="en-US" dirty="0">
                <a:solidFill>
                  <a:prstClr val="white"/>
                </a:solidFill>
              </a:endParaRPr>
            </a:p>
          </p:txBody>
        </p:sp>
        <p:sp>
          <p:nvSpPr>
            <p:cNvPr id="7" name="TextBox 6"/>
            <p:cNvSpPr txBox="1"/>
            <p:nvPr/>
          </p:nvSpPr>
          <p:spPr>
            <a:xfrm>
              <a:off x="1069251" y="3339483"/>
              <a:ext cx="2494770" cy="400110"/>
            </a:xfrm>
            <a:prstGeom prst="rect">
              <a:avLst/>
            </a:prstGeom>
            <a:noFill/>
          </p:spPr>
          <p:txBody>
            <a:bodyPr wrap="square" rtlCol="0">
              <a:spAutoFit/>
            </a:bodyPr>
            <a:lstStyle/>
            <a:p>
              <a:pPr algn="ctr" defTabSz="914400" fontAlgn="auto">
                <a:spcBef>
                  <a:spcPts val="0"/>
                </a:spcBef>
                <a:spcAft>
                  <a:spcPts val="0"/>
                </a:spcAft>
              </a:pPr>
              <a:r>
                <a:rPr lang="en-US" sz="2000" b="1" dirty="0" smtClean="0">
                  <a:solidFill>
                    <a:prstClr val="black"/>
                  </a:solidFill>
                  <a:latin typeface="Calibri"/>
                  <a:ea typeface="Arial Narrow" charset="0"/>
                  <a:cs typeface="Arial Narrow" charset="0"/>
                </a:rPr>
                <a:t>Core Services</a:t>
              </a:r>
            </a:p>
          </p:txBody>
        </p:sp>
        <p:sp>
          <p:nvSpPr>
            <p:cNvPr id="8" name="TextBox 7"/>
            <p:cNvSpPr txBox="1"/>
            <p:nvPr/>
          </p:nvSpPr>
          <p:spPr>
            <a:xfrm>
              <a:off x="1119969" y="3668032"/>
              <a:ext cx="2494771" cy="400110"/>
            </a:xfrm>
            <a:prstGeom prst="rect">
              <a:avLst/>
            </a:prstGeom>
            <a:noFill/>
          </p:spPr>
          <p:txBody>
            <a:bodyPr wrap="square" rtlCol="0">
              <a:spAutoFit/>
            </a:bodyPr>
            <a:lstStyle/>
            <a:p>
              <a:pPr algn="ctr" defTabSz="914400" fontAlgn="auto">
                <a:spcBef>
                  <a:spcPts val="0"/>
                </a:spcBef>
                <a:spcAft>
                  <a:spcPts val="0"/>
                </a:spcAft>
              </a:pPr>
              <a:r>
                <a:rPr lang="en-US" sz="2000" dirty="0" smtClean="0">
                  <a:solidFill>
                    <a:prstClr val="black"/>
                  </a:solidFill>
                  <a:latin typeface="Calibri"/>
                  <a:ea typeface="Arial Narrow" charset="0"/>
                  <a:cs typeface="Arial Narrow" charset="0"/>
                </a:rPr>
                <a:t>%</a:t>
              </a:r>
            </a:p>
          </p:txBody>
        </p:sp>
        <p:grpSp>
          <p:nvGrpSpPr>
            <p:cNvPr id="10" name="Group 9"/>
            <p:cNvGrpSpPr/>
            <p:nvPr/>
          </p:nvGrpSpPr>
          <p:grpSpPr>
            <a:xfrm rot="21037005">
              <a:off x="5758497" y="4078184"/>
              <a:ext cx="1135303" cy="786454"/>
              <a:chOff x="3913779" y="2609611"/>
              <a:chExt cx="1493425" cy="1144113"/>
            </a:xfrm>
          </p:grpSpPr>
          <p:sp>
            <p:nvSpPr>
              <p:cNvPr id="25" name="Freeform 24"/>
              <p:cNvSpPr/>
              <p:nvPr/>
            </p:nvSpPr>
            <p:spPr>
              <a:xfrm flipH="1">
                <a:off x="4201297" y="2609611"/>
                <a:ext cx="1205907" cy="1057309"/>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26" name="Rounded Rectangle 25"/>
              <p:cNvSpPr/>
              <p:nvPr/>
            </p:nvSpPr>
            <p:spPr>
              <a:xfrm>
                <a:off x="4689098" y="2788544"/>
                <a:ext cx="271498" cy="9503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27" name="TextBox 26"/>
              <p:cNvSpPr txBox="1"/>
              <p:nvPr/>
            </p:nvSpPr>
            <p:spPr>
              <a:xfrm>
                <a:off x="3913779" y="2634361"/>
                <a:ext cx="507867" cy="1119363"/>
              </a:xfrm>
              <a:prstGeom prst="rect">
                <a:avLst/>
              </a:prstGeom>
              <a:noFill/>
            </p:spPr>
            <p:txBody>
              <a:bodyPr wrap="square" rtlCol="0">
                <a:spAutoFit/>
              </a:bodyPr>
              <a:lstStyle/>
              <a:p>
                <a:pPr algn="ctr" defTabSz="914400" fontAlgn="auto">
                  <a:spcBef>
                    <a:spcPts val="0"/>
                  </a:spcBef>
                  <a:spcAft>
                    <a:spcPts val="0"/>
                  </a:spcAft>
                </a:pPr>
                <a:r>
                  <a:rPr lang="en-US" sz="4400" b="1" dirty="0" smtClean="0">
                    <a:solidFill>
                      <a:prstClr val="white"/>
                    </a:solidFill>
                    <a:latin typeface="Calibri"/>
                    <a:cs typeface="+mn-cs"/>
                  </a:rPr>
                  <a:t>$</a:t>
                </a:r>
                <a:endParaRPr lang="en-US" sz="4400" b="1" dirty="0">
                  <a:solidFill>
                    <a:prstClr val="white"/>
                  </a:solidFill>
                  <a:latin typeface="Calibri"/>
                  <a:cs typeface="+mn-cs"/>
                </a:endParaRPr>
              </a:p>
            </p:txBody>
          </p:sp>
        </p:grpSp>
        <p:grpSp>
          <p:nvGrpSpPr>
            <p:cNvPr id="11" name="Group 10"/>
            <p:cNvGrpSpPr/>
            <p:nvPr/>
          </p:nvGrpSpPr>
          <p:grpSpPr>
            <a:xfrm rot="21037005">
              <a:off x="2149556" y="4642068"/>
              <a:ext cx="789862" cy="872748"/>
              <a:chOff x="3558311" y="2253686"/>
              <a:chExt cx="1332251" cy="1627970"/>
            </a:xfrm>
          </p:grpSpPr>
          <p:sp>
            <p:nvSpPr>
              <p:cNvPr id="22" name="Freeform 21"/>
              <p:cNvSpPr/>
              <p:nvPr/>
            </p:nvSpPr>
            <p:spPr>
              <a:xfrm flipH="1">
                <a:off x="3558311" y="2253686"/>
                <a:ext cx="1332251" cy="1448871"/>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3" name="Rounded Rectangle 22"/>
              <p:cNvSpPr/>
              <p:nvPr/>
            </p:nvSpPr>
            <p:spPr>
              <a:xfrm>
                <a:off x="4014276" y="2538144"/>
                <a:ext cx="417648" cy="17203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4" name="TextBox 23"/>
              <p:cNvSpPr txBox="1"/>
              <p:nvPr/>
            </p:nvSpPr>
            <p:spPr>
              <a:xfrm>
                <a:off x="3849081" y="2446389"/>
                <a:ext cx="781255" cy="1435267"/>
              </a:xfrm>
              <a:prstGeom prst="rect">
                <a:avLst/>
              </a:prstGeom>
              <a:noFill/>
            </p:spPr>
            <p:txBody>
              <a:bodyPr wrap="square" rtlCol="0">
                <a:spAutoFit/>
              </a:bodyPr>
              <a:lstStyle/>
              <a:p>
                <a:pPr algn="ctr" defTabSz="914400" fontAlgn="auto">
                  <a:spcBef>
                    <a:spcPts val="0"/>
                  </a:spcBef>
                  <a:spcAft>
                    <a:spcPts val="0"/>
                  </a:spcAft>
                </a:pPr>
                <a:r>
                  <a:rPr lang="en-US" sz="4400" b="1" dirty="0" smtClean="0">
                    <a:solidFill>
                      <a:prstClr val="white"/>
                    </a:solidFill>
                    <a:latin typeface="Calibri"/>
                    <a:cs typeface="+mn-cs"/>
                  </a:rPr>
                  <a:t>$</a:t>
                </a:r>
                <a:endParaRPr lang="en-US" sz="4400" b="1" dirty="0">
                  <a:solidFill>
                    <a:prstClr val="white"/>
                  </a:solidFill>
                  <a:latin typeface="Calibri"/>
                  <a:cs typeface="+mn-cs"/>
                </a:endParaRPr>
              </a:p>
            </p:txBody>
          </p:sp>
        </p:grpSp>
        <p:grpSp>
          <p:nvGrpSpPr>
            <p:cNvPr id="12" name="Group 11"/>
            <p:cNvGrpSpPr/>
            <p:nvPr/>
          </p:nvGrpSpPr>
          <p:grpSpPr>
            <a:xfrm rot="21037005">
              <a:off x="1883273" y="4299107"/>
              <a:ext cx="1342546" cy="1112633"/>
              <a:chOff x="2086575" y="1609382"/>
              <a:chExt cx="2264458" cy="2075435"/>
            </a:xfrm>
          </p:grpSpPr>
          <p:sp>
            <p:nvSpPr>
              <p:cNvPr id="19" name="Freeform 18"/>
              <p:cNvSpPr/>
              <p:nvPr/>
            </p:nvSpPr>
            <p:spPr>
              <a:xfrm flipH="1">
                <a:off x="2086575" y="1609382"/>
                <a:ext cx="2264458" cy="2075435"/>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0" name="Rounded Rectangle 19"/>
              <p:cNvSpPr/>
              <p:nvPr/>
            </p:nvSpPr>
            <p:spPr>
              <a:xfrm>
                <a:off x="2974496" y="2083397"/>
                <a:ext cx="543689" cy="19706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21" name="TextBox 20"/>
              <p:cNvSpPr txBox="1"/>
              <p:nvPr/>
            </p:nvSpPr>
            <p:spPr>
              <a:xfrm>
                <a:off x="2731195" y="2237345"/>
                <a:ext cx="1017030" cy="1435266"/>
              </a:xfrm>
              <a:prstGeom prst="rect">
                <a:avLst/>
              </a:prstGeom>
              <a:noFill/>
            </p:spPr>
            <p:txBody>
              <a:bodyPr wrap="square" rtlCol="0">
                <a:spAutoFit/>
              </a:bodyPr>
              <a:lstStyle/>
              <a:p>
                <a:pPr algn="ctr" defTabSz="914400" fontAlgn="auto">
                  <a:spcBef>
                    <a:spcPts val="0"/>
                  </a:spcBef>
                  <a:spcAft>
                    <a:spcPts val="0"/>
                  </a:spcAft>
                </a:pPr>
                <a:r>
                  <a:rPr lang="en-US" sz="4400" b="1" dirty="0" smtClean="0">
                    <a:solidFill>
                      <a:prstClr val="white"/>
                    </a:solidFill>
                    <a:latin typeface="Calibri"/>
                    <a:cs typeface="+mn-cs"/>
                  </a:rPr>
                  <a:t>$</a:t>
                </a:r>
                <a:endParaRPr lang="en-US" sz="4400" b="1" dirty="0">
                  <a:solidFill>
                    <a:prstClr val="white"/>
                  </a:solidFill>
                  <a:latin typeface="Calibri"/>
                  <a:cs typeface="+mn-cs"/>
                </a:endParaRPr>
              </a:p>
            </p:txBody>
          </p:sp>
        </p:grpSp>
        <p:grpSp>
          <p:nvGrpSpPr>
            <p:cNvPr id="13" name="Group 12"/>
            <p:cNvGrpSpPr/>
            <p:nvPr/>
          </p:nvGrpSpPr>
          <p:grpSpPr>
            <a:xfrm rot="21037005">
              <a:off x="5727890" y="3699729"/>
              <a:ext cx="1332482" cy="1107893"/>
              <a:chOff x="7566367" y="1660864"/>
              <a:chExt cx="2247483" cy="2066594"/>
            </a:xfrm>
          </p:grpSpPr>
          <p:sp>
            <p:nvSpPr>
              <p:cNvPr id="16" name="Freeform 15"/>
              <p:cNvSpPr/>
              <p:nvPr/>
            </p:nvSpPr>
            <p:spPr>
              <a:xfrm flipH="1">
                <a:off x="7566367" y="1660864"/>
                <a:ext cx="2247483" cy="2066594"/>
              </a:xfrm>
              <a:custGeom>
                <a:avLst/>
                <a:gdLst>
                  <a:gd name="connsiteX0" fmla="*/ 1095519 w 1855057"/>
                  <a:gd name="connsiteY0" fmla="*/ 552533 h 1914045"/>
                  <a:gd name="connsiteX1" fmla="*/ 1095862 w 1855057"/>
                  <a:gd name="connsiteY1" fmla="*/ 553030 h 1914045"/>
                  <a:gd name="connsiteX2" fmla="*/ 1096774 w 1855057"/>
                  <a:gd name="connsiteY2" fmla="*/ 554214 h 1914045"/>
                  <a:gd name="connsiteX3" fmla="*/ 759538 w 1855057"/>
                  <a:gd name="connsiteY3" fmla="*/ 550685 h 1914045"/>
                  <a:gd name="connsiteX4" fmla="*/ 758283 w 1855057"/>
                  <a:gd name="connsiteY4" fmla="*/ 552366 h 1914045"/>
                  <a:gd name="connsiteX5" fmla="*/ 759195 w 1855057"/>
                  <a:gd name="connsiteY5" fmla="*/ 551182 h 1914045"/>
                  <a:gd name="connsiteX6" fmla="*/ 826563 w 1855057"/>
                  <a:gd name="connsiteY6" fmla="*/ 0 h 1914045"/>
                  <a:gd name="connsiteX7" fmla="*/ 686863 w 1855057"/>
                  <a:gd name="connsiteY7" fmla="*/ 25400 h 1914045"/>
                  <a:gd name="connsiteX8" fmla="*/ 648763 w 1855057"/>
                  <a:gd name="connsiteY8" fmla="*/ 50800 h 1914045"/>
                  <a:gd name="connsiteX9" fmla="*/ 585263 w 1855057"/>
                  <a:gd name="connsiteY9" fmla="*/ 63500 h 1914045"/>
                  <a:gd name="connsiteX10" fmla="*/ 572563 w 1855057"/>
                  <a:gd name="connsiteY10" fmla="*/ 101600 h 1914045"/>
                  <a:gd name="connsiteX11" fmla="*/ 559863 w 1855057"/>
                  <a:gd name="connsiteY11" fmla="*/ 254000 h 1914045"/>
                  <a:gd name="connsiteX12" fmla="*/ 648763 w 1855057"/>
                  <a:gd name="connsiteY12" fmla="*/ 279400 h 1914045"/>
                  <a:gd name="connsiteX13" fmla="*/ 686863 w 1855057"/>
                  <a:gd name="connsiteY13" fmla="*/ 304800 h 1914045"/>
                  <a:gd name="connsiteX14" fmla="*/ 763063 w 1855057"/>
                  <a:gd name="connsiteY14" fmla="*/ 368300 h 1914045"/>
                  <a:gd name="connsiteX15" fmla="*/ 788463 w 1855057"/>
                  <a:gd name="connsiteY15" fmla="*/ 508000 h 1914045"/>
                  <a:gd name="connsiteX16" fmla="*/ 768083 w 1855057"/>
                  <a:gd name="connsiteY16" fmla="*/ 538310 h 1914045"/>
                  <a:gd name="connsiteX17" fmla="*/ 759538 w 1855057"/>
                  <a:gd name="connsiteY17" fmla="*/ 550685 h 1914045"/>
                  <a:gd name="connsiteX18" fmla="*/ 761833 w 1855057"/>
                  <a:gd name="connsiteY18" fmla="*/ 547611 h 1914045"/>
                  <a:gd name="connsiteX19" fmla="*/ 750363 w 1855057"/>
                  <a:gd name="connsiteY19" fmla="*/ 584200 h 1914045"/>
                  <a:gd name="connsiteX20" fmla="*/ 686863 w 1855057"/>
                  <a:gd name="connsiteY20" fmla="*/ 660400 h 1914045"/>
                  <a:gd name="connsiteX21" fmla="*/ 610663 w 1855057"/>
                  <a:gd name="connsiteY21" fmla="*/ 698500 h 1914045"/>
                  <a:gd name="connsiteX22" fmla="*/ 572563 w 1855057"/>
                  <a:gd name="connsiteY22" fmla="*/ 736600 h 1914045"/>
                  <a:gd name="connsiteX23" fmla="*/ 534463 w 1855057"/>
                  <a:gd name="connsiteY23" fmla="*/ 749300 h 1914045"/>
                  <a:gd name="connsiteX24" fmla="*/ 509063 w 1855057"/>
                  <a:gd name="connsiteY24" fmla="*/ 787400 h 1914045"/>
                  <a:gd name="connsiteX25" fmla="*/ 483663 w 1855057"/>
                  <a:gd name="connsiteY25" fmla="*/ 825500 h 1914045"/>
                  <a:gd name="connsiteX26" fmla="*/ 420163 w 1855057"/>
                  <a:gd name="connsiteY26" fmla="*/ 939800 h 1914045"/>
                  <a:gd name="connsiteX27" fmla="*/ 369363 w 1855057"/>
                  <a:gd name="connsiteY27" fmla="*/ 1041400 h 1914045"/>
                  <a:gd name="connsiteX28" fmla="*/ 356663 w 1855057"/>
                  <a:gd name="connsiteY28" fmla="*/ 1104900 h 1914045"/>
                  <a:gd name="connsiteX29" fmla="*/ 343963 w 1855057"/>
                  <a:gd name="connsiteY29" fmla="*/ 1143000 h 1914045"/>
                  <a:gd name="connsiteX30" fmla="*/ 318563 w 1855057"/>
                  <a:gd name="connsiteY30" fmla="*/ 1219200 h 1914045"/>
                  <a:gd name="connsiteX31" fmla="*/ 293163 w 1855057"/>
                  <a:gd name="connsiteY31" fmla="*/ 1295400 h 1914045"/>
                  <a:gd name="connsiteX32" fmla="*/ 280463 w 1855057"/>
                  <a:gd name="connsiteY32" fmla="*/ 1346200 h 1914045"/>
                  <a:gd name="connsiteX33" fmla="*/ 255063 w 1855057"/>
                  <a:gd name="connsiteY33" fmla="*/ 1422400 h 1914045"/>
                  <a:gd name="connsiteX34" fmla="*/ 242363 w 1855057"/>
                  <a:gd name="connsiteY34" fmla="*/ 1473200 h 1914045"/>
                  <a:gd name="connsiteX35" fmla="*/ 178863 w 1855057"/>
                  <a:gd name="connsiteY35" fmla="*/ 1625600 h 1914045"/>
                  <a:gd name="connsiteX36" fmla="*/ 140763 w 1855057"/>
                  <a:gd name="connsiteY36" fmla="*/ 1676400 h 1914045"/>
                  <a:gd name="connsiteX37" fmla="*/ 102663 w 1855057"/>
                  <a:gd name="connsiteY37" fmla="*/ 1701800 h 1914045"/>
                  <a:gd name="connsiteX38" fmla="*/ 26463 w 1855057"/>
                  <a:gd name="connsiteY38" fmla="*/ 1790700 h 1914045"/>
                  <a:gd name="connsiteX39" fmla="*/ 13763 w 1855057"/>
                  <a:gd name="connsiteY39" fmla="*/ 1828800 h 1914045"/>
                  <a:gd name="connsiteX40" fmla="*/ 1063 w 1855057"/>
                  <a:gd name="connsiteY40" fmla="*/ 1879600 h 1914045"/>
                  <a:gd name="connsiteX41" fmla="*/ 17201 w 1855057"/>
                  <a:gd name="connsiteY41" fmla="*/ 1900364 h 1914045"/>
                  <a:gd name="connsiteX42" fmla="*/ 32192 w 1855057"/>
                  <a:gd name="connsiteY42" fmla="*/ 1912197 h 1914045"/>
                  <a:gd name="connsiteX43" fmla="*/ 32192 w 1855057"/>
                  <a:gd name="connsiteY43" fmla="*/ 1906541 h 1914045"/>
                  <a:gd name="connsiteX44" fmla="*/ 840786 w 1855057"/>
                  <a:gd name="connsiteY44" fmla="*/ 1906541 h 1914045"/>
                  <a:gd name="connsiteX45" fmla="*/ 840786 w 1855057"/>
                  <a:gd name="connsiteY45" fmla="*/ 1908389 h 1914045"/>
                  <a:gd name="connsiteX46" fmla="*/ 1822865 w 1855057"/>
                  <a:gd name="connsiteY46" fmla="*/ 1908389 h 1914045"/>
                  <a:gd name="connsiteX47" fmla="*/ 1822865 w 1855057"/>
                  <a:gd name="connsiteY47" fmla="*/ 1914045 h 1914045"/>
                  <a:gd name="connsiteX48" fmla="*/ 1837856 w 1855057"/>
                  <a:gd name="connsiteY48" fmla="*/ 1902212 h 1914045"/>
                  <a:gd name="connsiteX49" fmla="*/ 1853994 w 1855057"/>
                  <a:gd name="connsiteY49" fmla="*/ 1881448 h 1914045"/>
                  <a:gd name="connsiteX50" fmla="*/ 1841294 w 1855057"/>
                  <a:gd name="connsiteY50" fmla="*/ 1830648 h 1914045"/>
                  <a:gd name="connsiteX51" fmla="*/ 1828594 w 1855057"/>
                  <a:gd name="connsiteY51" fmla="*/ 1792548 h 1914045"/>
                  <a:gd name="connsiteX52" fmla="*/ 1752394 w 1855057"/>
                  <a:gd name="connsiteY52" fmla="*/ 1703648 h 1914045"/>
                  <a:gd name="connsiteX53" fmla="*/ 1714294 w 1855057"/>
                  <a:gd name="connsiteY53" fmla="*/ 1678248 h 1914045"/>
                  <a:gd name="connsiteX54" fmla="*/ 1676194 w 1855057"/>
                  <a:gd name="connsiteY54" fmla="*/ 1627448 h 1914045"/>
                  <a:gd name="connsiteX55" fmla="*/ 1612694 w 1855057"/>
                  <a:gd name="connsiteY55" fmla="*/ 1475048 h 1914045"/>
                  <a:gd name="connsiteX56" fmla="*/ 1599994 w 1855057"/>
                  <a:gd name="connsiteY56" fmla="*/ 1424248 h 1914045"/>
                  <a:gd name="connsiteX57" fmla="*/ 1574594 w 1855057"/>
                  <a:gd name="connsiteY57" fmla="*/ 1348048 h 1914045"/>
                  <a:gd name="connsiteX58" fmla="*/ 1561894 w 1855057"/>
                  <a:gd name="connsiteY58" fmla="*/ 1297248 h 1914045"/>
                  <a:gd name="connsiteX59" fmla="*/ 1536494 w 1855057"/>
                  <a:gd name="connsiteY59" fmla="*/ 1221048 h 1914045"/>
                  <a:gd name="connsiteX60" fmla="*/ 1511094 w 1855057"/>
                  <a:gd name="connsiteY60" fmla="*/ 1144848 h 1914045"/>
                  <a:gd name="connsiteX61" fmla="*/ 1498394 w 1855057"/>
                  <a:gd name="connsiteY61" fmla="*/ 1106748 h 1914045"/>
                  <a:gd name="connsiteX62" fmla="*/ 1485694 w 1855057"/>
                  <a:gd name="connsiteY62" fmla="*/ 1043248 h 1914045"/>
                  <a:gd name="connsiteX63" fmla="*/ 1434894 w 1855057"/>
                  <a:gd name="connsiteY63" fmla="*/ 941648 h 1914045"/>
                  <a:gd name="connsiteX64" fmla="*/ 1371394 w 1855057"/>
                  <a:gd name="connsiteY64" fmla="*/ 827348 h 1914045"/>
                  <a:gd name="connsiteX65" fmla="*/ 1345994 w 1855057"/>
                  <a:gd name="connsiteY65" fmla="*/ 789248 h 1914045"/>
                  <a:gd name="connsiteX66" fmla="*/ 1320594 w 1855057"/>
                  <a:gd name="connsiteY66" fmla="*/ 751148 h 1914045"/>
                  <a:gd name="connsiteX67" fmla="*/ 1282494 w 1855057"/>
                  <a:gd name="connsiteY67" fmla="*/ 738448 h 1914045"/>
                  <a:gd name="connsiteX68" fmla="*/ 1244394 w 1855057"/>
                  <a:gd name="connsiteY68" fmla="*/ 700348 h 1914045"/>
                  <a:gd name="connsiteX69" fmla="*/ 1168194 w 1855057"/>
                  <a:gd name="connsiteY69" fmla="*/ 662248 h 1914045"/>
                  <a:gd name="connsiteX70" fmla="*/ 1104694 w 1855057"/>
                  <a:gd name="connsiteY70" fmla="*/ 586048 h 1914045"/>
                  <a:gd name="connsiteX71" fmla="*/ 1093224 w 1855057"/>
                  <a:gd name="connsiteY71" fmla="*/ 549459 h 1914045"/>
                  <a:gd name="connsiteX72" fmla="*/ 1095519 w 1855057"/>
                  <a:gd name="connsiteY72" fmla="*/ 552533 h 1914045"/>
                  <a:gd name="connsiteX73" fmla="*/ 1086974 w 1855057"/>
                  <a:gd name="connsiteY73" fmla="*/ 540158 h 1914045"/>
                  <a:gd name="connsiteX74" fmla="*/ 1066594 w 1855057"/>
                  <a:gd name="connsiteY74" fmla="*/ 509848 h 1914045"/>
                  <a:gd name="connsiteX75" fmla="*/ 1091994 w 1855057"/>
                  <a:gd name="connsiteY75" fmla="*/ 370148 h 1914045"/>
                  <a:gd name="connsiteX76" fmla="*/ 1168194 w 1855057"/>
                  <a:gd name="connsiteY76" fmla="*/ 306648 h 1914045"/>
                  <a:gd name="connsiteX77" fmla="*/ 1206294 w 1855057"/>
                  <a:gd name="connsiteY77" fmla="*/ 281248 h 1914045"/>
                  <a:gd name="connsiteX78" fmla="*/ 1295194 w 1855057"/>
                  <a:gd name="connsiteY78" fmla="*/ 255848 h 1914045"/>
                  <a:gd name="connsiteX79" fmla="*/ 1282494 w 1855057"/>
                  <a:gd name="connsiteY79" fmla="*/ 103448 h 1914045"/>
                  <a:gd name="connsiteX80" fmla="*/ 1269794 w 1855057"/>
                  <a:gd name="connsiteY80" fmla="*/ 65348 h 1914045"/>
                  <a:gd name="connsiteX81" fmla="*/ 1206294 w 1855057"/>
                  <a:gd name="connsiteY81" fmla="*/ 52648 h 1914045"/>
                  <a:gd name="connsiteX82" fmla="*/ 1168194 w 1855057"/>
                  <a:gd name="connsiteY82" fmla="*/ 27248 h 1914045"/>
                  <a:gd name="connsiteX83" fmla="*/ 1028494 w 1855057"/>
                  <a:gd name="connsiteY83" fmla="*/ 1848 h 1914045"/>
                  <a:gd name="connsiteX84" fmla="*/ 964805 w 1855057"/>
                  <a:gd name="connsiteY84" fmla="*/ 3427 h 19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55057" h="1914045">
                    <a:moveTo>
                      <a:pt x="1095519" y="552533"/>
                    </a:moveTo>
                    <a:lnTo>
                      <a:pt x="1095862" y="553030"/>
                    </a:lnTo>
                    <a:cubicBezTo>
                      <a:pt x="1097300" y="555054"/>
                      <a:pt x="1097409" y="555129"/>
                      <a:pt x="1096774" y="554214"/>
                    </a:cubicBezTo>
                    <a:close/>
                    <a:moveTo>
                      <a:pt x="759538" y="550685"/>
                    </a:moveTo>
                    <a:lnTo>
                      <a:pt x="758283" y="552366"/>
                    </a:lnTo>
                    <a:cubicBezTo>
                      <a:pt x="757648" y="553281"/>
                      <a:pt x="757757" y="553206"/>
                      <a:pt x="759195" y="551182"/>
                    </a:cubicBezTo>
                    <a:close/>
                    <a:moveTo>
                      <a:pt x="826563" y="0"/>
                    </a:moveTo>
                    <a:cubicBezTo>
                      <a:pt x="818004" y="1427"/>
                      <a:pt x="701063" y="20075"/>
                      <a:pt x="686863" y="25400"/>
                    </a:cubicBezTo>
                    <a:cubicBezTo>
                      <a:pt x="672571" y="30759"/>
                      <a:pt x="661463" y="42333"/>
                      <a:pt x="648763" y="50800"/>
                    </a:cubicBezTo>
                    <a:cubicBezTo>
                      <a:pt x="627596" y="55033"/>
                      <a:pt x="603224" y="51526"/>
                      <a:pt x="585263" y="63500"/>
                    </a:cubicBezTo>
                    <a:cubicBezTo>
                      <a:pt x="574124" y="70926"/>
                      <a:pt x="575810" y="88613"/>
                      <a:pt x="572563" y="101600"/>
                    </a:cubicBezTo>
                    <a:cubicBezTo>
                      <a:pt x="542237" y="222903"/>
                      <a:pt x="535514" y="180954"/>
                      <a:pt x="559863" y="254000"/>
                    </a:cubicBezTo>
                    <a:cubicBezTo>
                      <a:pt x="576139" y="258069"/>
                      <a:pt x="630543" y="270290"/>
                      <a:pt x="648763" y="279400"/>
                    </a:cubicBezTo>
                    <a:cubicBezTo>
                      <a:pt x="662415" y="286226"/>
                      <a:pt x="673211" y="297974"/>
                      <a:pt x="686863" y="304800"/>
                    </a:cubicBezTo>
                    <a:cubicBezTo>
                      <a:pt x="729471" y="326104"/>
                      <a:pt x="741553" y="303770"/>
                      <a:pt x="763063" y="368300"/>
                    </a:cubicBezTo>
                    <a:cubicBezTo>
                      <a:pt x="778030" y="413201"/>
                      <a:pt x="779996" y="461433"/>
                      <a:pt x="788463" y="508000"/>
                    </a:cubicBezTo>
                    <a:cubicBezTo>
                      <a:pt x="779364" y="521649"/>
                      <a:pt x="772766" y="531433"/>
                      <a:pt x="768083" y="538310"/>
                    </a:cubicBezTo>
                    <a:lnTo>
                      <a:pt x="759538" y="550685"/>
                    </a:lnTo>
                    <a:lnTo>
                      <a:pt x="761833" y="547611"/>
                    </a:lnTo>
                    <a:cubicBezTo>
                      <a:pt x="767980" y="539867"/>
                      <a:pt x="776653" y="531620"/>
                      <a:pt x="750363" y="584200"/>
                    </a:cubicBezTo>
                    <a:cubicBezTo>
                      <a:pt x="736092" y="612743"/>
                      <a:pt x="710938" y="640338"/>
                      <a:pt x="686863" y="660400"/>
                    </a:cubicBezTo>
                    <a:cubicBezTo>
                      <a:pt x="566962" y="760318"/>
                      <a:pt x="725219" y="622130"/>
                      <a:pt x="610663" y="698500"/>
                    </a:cubicBezTo>
                    <a:cubicBezTo>
                      <a:pt x="595719" y="708463"/>
                      <a:pt x="585263" y="723900"/>
                      <a:pt x="572563" y="736600"/>
                    </a:cubicBezTo>
                    <a:lnTo>
                      <a:pt x="534463" y="749300"/>
                    </a:lnTo>
                    <a:cubicBezTo>
                      <a:pt x="519983" y="754127"/>
                      <a:pt x="517530" y="774700"/>
                      <a:pt x="509063" y="787400"/>
                    </a:cubicBezTo>
                    <a:lnTo>
                      <a:pt x="483663" y="825500"/>
                    </a:lnTo>
                    <a:cubicBezTo>
                      <a:pt x="425437" y="912839"/>
                      <a:pt x="442516" y="872740"/>
                      <a:pt x="420163" y="939800"/>
                    </a:cubicBezTo>
                    <a:cubicBezTo>
                      <a:pt x="408189" y="975721"/>
                      <a:pt x="382955" y="1006060"/>
                      <a:pt x="369363" y="1041400"/>
                    </a:cubicBezTo>
                    <a:cubicBezTo>
                      <a:pt x="361614" y="1061547"/>
                      <a:pt x="360896" y="1083733"/>
                      <a:pt x="356663" y="1104900"/>
                    </a:cubicBezTo>
                    <a:cubicBezTo>
                      <a:pt x="354038" y="1118027"/>
                      <a:pt x="348196" y="1130300"/>
                      <a:pt x="343963" y="1143000"/>
                    </a:cubicBezTo>
                    <a:lnTo>
                      <a:pt x="318563" y="1219200"/>
                    </a:lnTo>
                    <a:cubicBezTo>
                      <a:pt x="310096" y="1244600"/>
                      <a:pt x="300856" y="1269755"/>
                      <a:pt x="293163" y="1295400"/>
                    </a:cubicBezTo>
                    <a:cubicBezTo>
                      <a:pt x="288147" y="1312118"/>
                      <a:pt x="284696" y="1329267"/>
                      <a:pt x="280463" y="1346200"/>
                    </a:cubicBezTo>
                    <a:cubicBezTo>
                      <a:pt x="273969" y="1372175"/>
                      <a:pt x="262756" y="1396755"/>
                      <a:pt x="255063" y="1422400"/>
                    </a:cubicBezTo>
                    <a:cubicBezTo>
                      <a:pt x="250047" y="1439118"/>
                      <a:pt x="246596" y="1456267"/>
                      <a:pt x="242363" y="1473200"/>
                    </a:cubicBezTo>
                    <a:cubicBezTo>
                      <a:pt x="194686" y="1544716"/>
                      <a:pt x="221790" y="1496820"/>
                      <a:pt x="178863" y="1625600"/>
                    </a:cubicBezTo>
                    <a:cubicBezTo>
                      <a:pt x="166163" y="1642533"/>
                      <a:pt x="155730" y="1661433"/>
                      <a:pt x="140763" y="1676400"/>
                    </a:cubicBezTo>
                    <a:cubicBezTo>
                      <a:pt x="129970" y="1687193"/>
                      <a:pt x="114252" y="1691867"/>
                      <a:pt x="102663" y="1701800"/>
                    </a:cubicBezTo>
                    <a:cubicBezTo>
                      <a:pt x="75322" y="1725235"/>
                      <a:pt x="43315" y="1756995"/>
                      <a:pt x="26463" y="1790700"/>
                    </a:cubicBezTo>
                    <a:cubicBezTo>
                      <a:pt x="20476" y="1802674"/>
                      <a:pt x="17441" y="1815928"/>
                      <a:pt x="13763" y="1828800"/>
                    </a:cubicBezTo>
                    <a:cubicBezTo>
                      <a:pt x="8968" y="1845583"/>
                      <a:pt x="-3732" y="1862817"/>
                      <a:pt x="1063" y="1879600"/>
                    </a:cubicBezTo>
                    <a:cubicBezTo>
                      <a:pt x="3530" y="1888235"/>
                      <a:pt x="9880" y="1894585"/>
                      <a:pt x="17201" y="1900364"/>
                    </a:cubicBezTo>
                    <a:lnTo>
                      <a:pt x="32192" y="1912197"/>
                    </a:lnTo>
                    <a:lnTo>
                      <a:pt x="32192" y="1906541"/>
                    </a:lnTo>
                    <a:lnTo>
                      <a:pt x="840786" y="1906541"/>
                    </a:lnTo>
                    <a:lnTo>
                      <a:pt x="840786" y="1908389"/>
                    </a:lnTo>
                    <a:lnTo>
                      <a:pt x="1822865" y="1908389"/>
                    </a:lnTo>
                    <a:lnTo>
                      <a:pt x="1822865" y="1914045"/>
                    </a:lnTo>
                    <a:lnTo>
                      <a:pt x="1837856" y="1902212"/>
                    </a:lnTo>
                    <a:cubicBezTo>
                      <a:pt x="1845177" y="1896433"/>
                      <a:pt x="1851527" y="1890083"/>
                      <a:pt x="1853994" y="1881448"/>
                    </a:cubicBezTo>
                    <a:cubicBezTo>
                      <a:pt x="1858789" y="1864665"/>
                      <a:pt x="1846089" y="1847431"/>
                      <a:pt x="1841294" y="1830648"/>
                    </a:cubicBezTo>
                    <a:cubicBezTo>
                      <a:pt x="1837616" y="1817776"/>
                      <a:pt x="1834581" y="1804522"/>
                      <a:pt x="1828594" y="1792548"/>
                    </a:cubicBezTo>
                    <a:cubicBezTo>
                      <a:pt x="1811742" y="1758843"/>
                      <a:pt x="1779735" y="1727083"/>
                      <a:pt x="1752394" y="1703648"/>
                    </a:cubicBezTo>
                    <a:cubicBezTo>
                      <a:pt x="1740805" y="1693715"/>
                      <a:pt x="1725087" y="1689041"/>
                      <a:pt x="1714294" y="1678248"/>
                    </a:cubicBezTo>
                    <a:cubicBezTo>
                      <a:pt x="1699327" y="1663281"/>
                      <a:pt x="1688894" y="1644381"/>
                      <a:pt x="1676194" y="1627448"/>
                    </a:cubicBezTo>
                    <a:cubicBezTo>
                      <a:pt x="1633267" y="1498668"/>
                      <a:pt x="1660371" y="1546564"/>
                      <a:pt x="1612694" y="1475048"/>
                    </a:cubicBezTo>
                    <a:cubicBezTo>
                      <a:pt x="1608461" y="1458115"/>
                      <a:pt x="1605010" y="1440966"/>
                      <a:pt x="1599994" y="1424248"/>
                    </a:cubicBezTo>
                    <a:cubicBezTo>
                      <a:pt x="1592301" y="1398603"/>
                      <a:pt x="1581088" y="1374023"/>
                      <a:pt x="1574594" y="1348048"/>
                    </a:cubicBezTo>
                    <a:cubicBezTo>
                      <a:pt x="1570361" y="1331115"/>
                      <a:pt x="1566910" y="1313966"/>
                      <a:pt x="1561894" y="1297248"/>
                    </a:cubicBezTo>
                    <a:cubicBezTo>
                      <a:pt x="1554201" y="1271603"/>
                      <a:pt x="1544961" y="1246448"/>
                      <a:pt x="1536494" y="1221048"/>
                    </a:cubicBezTo>
                    <a:lnTo>
                      <a:pt x="1511094" y="1144848"/>
                    </a:lnTo>
                    <a:cubicBezTo>
                      <a:pt x="1506861" y="1132148"/>
                      <a:pt x="1501019" y="1119875"/>
                      <a:pt x="1498394" y="1106748"/>
                    </a:cubicBezTo>
                    <a:cubicBezTo>
                      <a:pt x="1494161" y="1085581"/>
                      <a:pt x="1493443" y="1063395"/>
                      <a:pt x="1485694" y="1043248"/>
                    </a:cubicBezTo>
                    <a:cubicBezTo>
                      <a:pt x="1472102" y="1007908"/>
                      <a:pt x="1446868" y="977569"/>
                      <a:pt x="1434894" y="941648"/>
                    </a:cubicBezTo>
                    <a:cubicBezTo>
                      <a:pt x="1412541" y="874588"/>
                      <a:pt x="1429620" y="914687"/>
                      <a:pt x="1371394" y="827348"/>
                    </a:cubicBezTo>
                    <a:lnTo>
                      <a:pt x="1345994" y="789248"/>
                    </a:lnTo>
                    <a:cubicBezTo>
                      <a:pt x="1337527" y="776548"/>
                      <a:pt x="1335074" y="755975"/>
                      <a:pt x="1320594" y="751148"/>
                    </a:cubicBezTo>
                    <a:lnTo>
                      <a:pt x="1282494" y="738448"/>
                    </a:lnTo>
                    <a:cubicBezTo>
                      <a:pt x="1269794" y="725748"/>
                      <a:pt x="1259338" y="710311"/>
                      <a:pt x="1244394" y="700348"/>
                    </a:cubicBezTo>
                    <a:cubicBezTo>
                      <a:pt x="1129838" y="623978"/>
                      <a:pt x="1288095" y="762166"/>
                      <a:pt x="1168194" y="662248"/>
                    </a:cubicBezTo>
                    <a:cubicBezTo>
                      <a:pt x="1144119" y="642186"/>
                      <a:pt x="1118965" y="614591"/>
                      <a:pt x="1104694" y="586048"/>
                    </a:cubicBezTo>
                    <a:cubicBezTo>
                      <a:pt x="1078404" y="533468"/>
                      <a:pt x="1087077" y="541715"/>
                      <a:pt x="1093224" y="549459"/>
                    </a:cubicBezTo>
                    <a:lnTo>
                      <a:pt x="1095519" y="552533"/>
                    </a:lnTo>
                    <a:lnTo>
                      <a:pt x="1086974" y="540158"/>
                    </a:lnTo>
                    <a:cubicBezTo>
                      <a:pt x="1082291" y="533281"/>
                      <a:pt x="1075693" y="523497"/>
                      <a:pt x="1066594" y="509848"/>
                    </a:cubicBezTo>
                    <a:cubicBezTo>
                      <a:pt x="1075061" y="463281"/>
                      <a:pt x="1077027" y="415049"/>
                      <a:pt x="1091994" y="370148"/>
                    </a:cubicBezTo>
                    <a:cubicBezTo>
                      <a:pt x="1113504" y="305618"/>
                      <a:pt x="1125586" y="327952"/>
                      <a:pt x="1168194" y="306648"/>
                    </a:cubicBezTo>
                    <a:cubicBezTo>
                      <a:pt x="1181846" y="299822"/>
                      <a:pt x="1192642" y="288074"/>
                      <a:pt x="1206294" y="281248"/>
                    </a:cubicBezTo>
                    <a:cubicBezTo>
                      <a:pt x="1224514" y="272138"/>
                      <a:pt x="1278918" y="259917"/>
                      <a:pt x="1295194" y="255848"/>
                    </a:cubicBezTo>
                    <a:cubicBezTo>
                      <a:pt x="1319543" y="182802"/>
                      <a:pt x="1312820" y="224751"/>
                      <a:pt x="1282494" y="103448"/>
                    </a:cubicBezTo>
                    <a:cubicBezTo>
                      <a:pt x="1279247" y="90461"/>
                      <a:pt x="1280933" y="72774"/>
                      <a:pt x="1269794" y="65348"/>
                    </a:cubicBezTo>
                    <a:cubicBezTo>
                      <a:pt x="1251833" y="53374"/>
                      <a:pt x="1227461" y="56881"/>
                      <a:pt x="1206294" y="52648"/>
                    </a:cubicBezTo>
                    <a:cubicBezTo>
                      <a:pt x="1193594" y="44181"/>
                      <a:pt x="1182486" y="32607"/>
                      <a:pt x="1168194" y="27248"/>
                    </a:cubicBezTo>
                    <a:cubicBezTo>
                      <a:pt x="1153994" y="21923"/>
                      <a:pt x="1037053" y="3275"/>
                      <a:pt x="1028494" y="1848"/>
                    </a:cubicBezTo>
                    <a:lnTo>
                      <a:pt x="964805" y="3427"/>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17" name="Rounded Rectangle 16"/>
              <p:cNvSpPr/>
              <p:nvPr/>
            </p:nvSpPr>
            <p:spPr>
              <a:xfrm>
                <a:off x="8483090" y="2098976"/>
                <a:ext cx="417648" cy="17203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200" dirty="0">
                  <a:solidFill>
                    <a:prstClr val="white"/>
                  </a:solidFill>
                </a:endParaRPr>
              </a:p>
            </p:txBody>
          </p:sp>
          <p:sp>
            <p:nvSpPr>
              <p:cNvPr id="18" name="TextBox 17"/>
              <p:cNvSpPr txBox="1"/>
              <p:nvPr/>
            </p:nvSpPr>
            <p:spPr>
              <a:xfrm>
                <a:off x="8293443" y="2285368"/>
                <a:ext cx="781256" cy="1435267"/>
              </a:xfrm>
              <a:prstGeom prst="rect">
                <a:avLst/>
              </a:prstGeom>
              <a:noFill/>
            </p:spPr>
            <p:txBody>
              <a:bodyPr wrap="square" rtlCol="0">
                <a:spAutoFit/>
              </a:bodyPr>
              <a:lstStyle/>
              <a:p>
                <a:pPr algn="ctr" defTabSz="914400" fontAlgn="auto">
                  <a:spcBef>
                    <a:spcPts val="0"/>
                  </a:spcBef>
                  <a:spcAft>
                    <a:spcPts val="0"/>
                  </a:spcAft>
                </a:pPr>
                <a:r>
                  <a:rPr lang="en-US" sz="4400" b="1" dirty="0" smtClean="0">
                    <a:solidFill>
                      <a:prstClr val="white"/>
                    </a:solidFill>
                    <a:latin typeface="Calibri"/>
                    <a:cs typeface="+mn-cs"/>
                  </a:rPr>
                  <a:t>$</a:t>
                </a:r>
                <a:endParaRPr lang="en-US" sz="4400" b="1" dirty="0">
                  <a:solidFill>
                    <a:prstClr val="white"/>
                  </a:solidFill>
                  <a:latin typeface="Calibri"/>
                  <a:cs typeface="+mn-cs"/>
                </a:endParaRPr>
              </a:p>
            </p:txBody>
          </p:sp>
        </p:grpSp>
        <p:sp>
          <p:nvSpPr>
            <p:cNvPr id="14" name="TextBox 13"/>
            <p:cNvSpPr txBox="1"/>
            <p:nvPr/>
          </p:nvSpPr>
          <p:spPr>
            <a:xfrm>
              <a:off x="5192560" y="2817703"/>
              <a:ext cx="2494770" cy="400110"/>
            </a:xfrm>
            <a:prstGeom prst="rect">
              <a:avLst/>
            </a:prstGeom>
            <a:noFill/>
          </p:spPr>
          <p:txBody>
            <a:bodyPr wrap="square" rtlCol="0">
              <a:spAutoFit/>
            </a:bodyPr>
            <a:lstStyle/>
            <a:p>
              <a:pPr algn="ctr" defTabSz="914400" fontAlgn="auto">
                <a:spcBef>
                  <a:spcPts val="0"/>
                </a:spcBef>
                <a:spcAft>
                  <a:spcPts val="0"/>
                </a:spcAft>
              </a:pPr>
              <a:r>
                <a:rPr lang="en-US" sz="2000" b="1" dirty="0" smtClean="0">
                  <a:solidFill>
                    <a:prstClr val="black"/>
                  </a:solidFill>
                  <a:latin typeface="Calibri"/>
                  <a:ea typeface="Arial Narrow" charset="0"/>
                  <a:cs typeface="Arial Narrow" charset="0"/>
                </a:rPr>
                <a:t>Support Services</a:t>
              </a:r>
            </a:p>
          </p:txBody>
        </p:sp>
        <p:sp>
          <p:nvSpPr>
            <p:cNvPr id="15" name="TextBox 14"/>
            <p:cNvSpPr txBox="1"/>
            <p:nvPr/>
          </p:nvSpPr>
          <p:spPr>
            <a:xfrm>
              <a:off x="5119976" y="3077498"/>
              <a:ext cx="2494770" cy="400110"/>
            </a:xfrm>
            <a:prstGeom prst="rect">
              <a:avLst/>
            </a:prstGeom>
            <a:noFill/>
          </p:spPr>
          <p:txBody>
            <a:bodyPr wrap="square" rtlCol="0">
              <a:spAutoFit/>
            </a:bodyPr>
            <a:lstStyle/>
            <a:p>
              <a:pPr algn="ctr" defTabSz="914400" fontAlgn="auto">
                <a:spcBef>
                  <a:spcPts val="0"/>
                </a:spcBef>
                <a:spcAft>
                  <a:spcPts val="0"/>
                </a:spcAft>
              </a:pPr>
              <a:r>
                <a:rPr lang="en-US" sz="2000" dirty="0" smtClean="0">
                  <a:solidFill>
                    <a:prstClr val="black"/>
                  </a:solidFill>
                  <a:latin typeface="Calibri"/>
                  <a:ea typeface="Arial Narrow" charset="0"/>
                  <a:cs typeface="Arial Narrow" charset="0"/>
                </a:rPr>
                <a:t>%</a:t>
              </a:r>
            </a:p>
          </p:txBody>
        </p:sp>
      </p:grpSp>
      <p:sp>
        <p:nvSpPr>
          <p:cNvPr id="29" name="Content Placeholder 2"/>
          <p:cNvSpPr txBox="1">
            <a:spLocks/>
          </p:cNvSpPr>
          <p:nvPr/>
        </p:nvSpPr>
        <p:spPr>
          <a:xfrm>
            <a:off x="299939" y="3048236"/>
            <a:ext cx="8458200" cy="7556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PH" sz="4400" dirty="0" smtClean="0">
                <a:solidFill>
                  <a:prstClr val="black">
                    <a:lumMod val="65000"/>
                    <a:lumOff val="35000"/>
                  </a:prstClr>
                </a:solidFill>
              </a:rPr>
              <a:t>What Does the Data Tell Us?</a:t>
            </a:r>
          </a:p>
        </p:txBody>
      </p:sp>
    </p:spTree>
    <p:extLst>
      <p:ext uri="{BB962C8B-B14F-4D97-AF65-F5344CB8AC3E}">
        <p14:creationId xmlns:p14="http://schemas.microsoft.com/office/powerpoint/2010/main" val="109425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1" fill="hold">
                                          <p:stCondLst>
                                            <p:cond delay="0"/>
                                          </p:stCondLst>
                                        </p:cTn>
                                        <p:tgtEl>
                                          <p:spTgt spid="28"/>
                                        </p:tgtEl>
                                        <p:attrNameLst>
                                          <p:attrName>r</p:attrName>
                                        </p:attrNameLst>
                                      </p:cBhvr>
                                    </p:animRot>
                                    <p:animRot by="-240000">
                                      <p:cBhvr>
                                        <p:cTn id="11" dur="2" fill="hold">
                                          <p:stCondLst>
                                            <p:cond delay="1597"/>
                                          </p:stCondLst>
                                        </p:cTn>
                                        <p:tgtEl>
                                          <p:spTgt spid="28"/>
                                        </p:tgtEl>
                                        <p:attrNameLst>
                                          <p:attrName>r</p:attrName>
                                        </p:attrNameLst>
                                      </p:cBhvr>
                                    </p:animRot>
                                    <p:animRot by="240000">
                                      <p:cBhvr>
                                        <p:cTn id="12" dur="2" fill="hold">
                                          <p:stCondLst>
                                            <p:cond delay="3194"/>
                                          </p:stCondLst>
                                        </p:cTn>
                                        <p:tgtEl>
                                          <p:spTgt spid="28"/>
                                        </p:tgtEl>
                                        <p:attrNameLst>
                                          <p:attrName>r</p:attrName>
                                        </p:attrNameLst>
                                      </p:cBhvr>
                                    </p:animRot>
                                    <p:animRot by="-240000">
                                      <p:cBhvr>
                                        <p:cTn id="13" dur="2" fill="hold">
                                          <p:stCondLst>
                                            <p:cond delay="4791"/>
                                          </p:stCondLst>
                                        </p:cTn>
                                        <p:tgtEl>
                                          <p:spTgt spid="28"/>
                                        </p:tgtEl>
                                        <p:attrNameLst>
                                          <p:attrName>r</p:attrName>
                                        </p:attrNameLst>
                                      </p:cBhvr>
                                    </p:animRot>
                                    <p:animRot by="120000">
                                      <p:cBhvr>
                                        <p:cTn id="14" dur="2" fill="hold">
                                          <p:stCondLst>
                                            <p:cond delay="7999"/>
                                          </p:stCondLst>
                                        </p:cTn>
                                        <p:tgtEl>
                                          <p:spTgt spid="2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295275" y="228600"/>
            <a:ext cx="8780463" cy="990600"/>
          </a:xfrm>
        </p:spPr>
        <p:txBody>
          <a:bodyPr/>
          <a:lstStyle/>
          <a:p>
            <a:r>
              <a:rPr lang="en-US" sz="4000" dirty="0" smtClean="0">
                <a:latin typeface="Calibri" pitchFamily="34" charset="0"/>
              </a:rPr>
              <a:t>Expenditures:  Where did the money go?</a:t>
            </a:r>
          </a:p>
        </p:txBody>
      </p:sp>
      <p:sp>
        <p:nvSpPr>
          <p:cNvPr id="4" name="Content Placeholder 2"/>
          <p:cNvSpPr txBox="1">
            <a:spLocks/>
          </p:cNvSpPr>
          <p:nvPr/>
        </p:nvSpPr>
        <p:spPr>
          <a:xfrm>
            <a:off x="295275" y="1677986"/>
            <a:ext cx="4761917" cy="4928553"/>
          </a:xfrm>
          <a:prstGeom prst="rect">
            <a:avLst/>
          </a:prstGeom>
        </p:spPr>
        <p:txBody>
          <a:bodyPr>
            <a:normAutofit/>
          </a:bodyPr>
          <a:lstStyle/>
          <a:p>
            <a:pPr>
              <a:spcBef>
                <a:spcPts val="700"/>
              </a:spcBef>
              <a:buClr>
                <a:schemeClr val="accent2"/>
              </a:buClr>
              <a:buSzPct val="60000"/>
              <a:buFont typeface="Wingdings" pitchFamily="2" charset="2"/>
              <a:buNone/>
            </a:pPr>
            <a:r>
              <a:rPr lang="en-US" sz="3200" dirty="0" smtClean="0">
                <a:latin typeface="Calibri" pitchFamily="34" charset="0"/>
              </a:rPr>
              <a:t>Service category allocations presented </a:t>
            </a:r>
            <a:r>
              <a:rPr lang="en-US" sz="3200" dirty="0">
                <a:latin typeface="Calibri" pitchFamily="34" charset="0"/>
              </a:rPr>
              <a:t>two ways</a:t>
            </a:r>
          </a:p>
          <a:p>
            <a:r>
              <a:rPr lang="en-US" sz="3200" dirty="0" smtClean="0">
                <a:latin typeface="Calibri" pitchFamily="34" charset="0"/>
              </a:rPr>
              <a:t>	</a:t>
            </a:r>
            <a:r>
              <a:rPr lang="en-US" sz="3200" dirty="0">
                <a:latin typeface="Calibri" panose="020F0502020204030204" pitchFamily="34" charset="0"/>
                <a:cs typeface="Calibri" panose="020F0502020204030204" pitchFamily="34" charset="0"/>
              </a:rPr>
              <a:t>Dollar amounts</a:t>
            </a:r>
          </a:p>
          <a:p>
            <a:pPr lvl="1"/>
            <a:r>
              <a:rPr lang="en-US" sz="3200" dirty="0">
                <a:latin typeface="Calibri" panose="020F0502020204030204" pitchFamily="34" charset="0"/>
                <a:cs typeface="Calibri" panose="020F0502020204030204" pitchFamily="34" charset="0"/>
              </a:rPr>
              <a:t>Percentage of overall service dollars</a:t>
            </a:r>
          </a:p>
          <a:p>
            <a:pPr>
              <a:spcBef>
                <a:spcPts val="700"/>
              </a:spcBef>
              <a:buClr>
                <a:schemeClr val="accent2"/>
              </a:buClr>
              <a:buSzPct val="60000"/>
              <a:buFont typeface="Wingdings" pitchFamily="2" charset="2"/>
              <a:buChar char=""/>
            </a:pPr>
            <a:endParaRPr lang="en-US" sz="3200" dirty="0">
              <a:latin typeface="Calibri" pitchFamily="34" charset="0"/>
            </a:endParaRPr>
          </a:p>
          <a:p>
            <a:pPr>
              <a:spcBef>
                <a:spcPts val="700"/>
              </a:spcBef>
              <a:buClr>
                <a:schemeClr val="accent2"/>
              </a:buClr>
              <a:buSzPct val="60000"/>
              <a:buFont typeface="Wingdings" pitchFamily="2" charset="2"/>
              <a:buNone/>
            </a:pPr>
            <a:r>
              <a:rPr lang="en-US" sz="3200" dirty="0" smtClean="0">
                <a:latin typeface="Calibri" pitchFamily="34" charset="0"/>
              </a:rPr>
              <a:t>Two Categories</a:t>
            </a:r>
            <a:endParaRPr lang="en-US" sz="3200" dirty="0">
              <a:latin typeface="Calibri" pitchFamily="34" charset="0"/>
            </a:endParaRPr>
          </a:p>
          <a:p>
            <a:pPr>
              <a:spcBef>
                <a:spcPts val="700"/>
              </a:spcBef>
              <a:buClr>
                <a:schemeClr val="accent2"/>
              </a:buClr>
              <a:buSzPct val="60000"/>
              <a:buFont typeface="Wingdings" pitchFamily="2" charset="2"/>
              <a:buNone/>
            </a:pPr>
            <a:r>
              <a:rPr lang="en-US" sz="3200" dirty="0" smtClean="0">
                <a:latin typeface="Calibri" pitchFamily="34" charset="0"/>
              </a:rPr>
              <a:t>	Core  </a:t>
            </a:r>
            <a:r>
              <a:rPr lang="en-US" sz="3200" dirty="0">
                <a:latin typeface="Calibri" pitchFamily="34" charset="0"/>
              </a:rPr>
              <a:t>≥ 75%</a:t>
            </a:r>
          </a:p>
          <a:p>
            <a:pPr>
              <a:spcBef>
                <a:spcPts val="700"/>
              </a:spcBef>
              <a:buClr>
                <a:schemeClr val="accent2"/>
              </a:buClr>
              <a:buSzPct val="60000"/>
              <a:buFont typeface="Wingdings" pitchFamily="2" charset="2"/>
              <a:buNone/>
            </a:pPr>
            <a:r>
              <a:rPr lang="en-US" sz="3200" dirty="0" smtClean="0">
                <a:latin typeface="Calibri" pitchFamily="34" charset="0"/>
              </a:rPr>
              <a:t>	Support  </a:t>
            </a:r>
            <a:r>
              <a:rPr lang="en-US" sz="3200" dirty="0">
                <a:latin typeface="Calibri" pitchFamily="34" charset="0"/>
              </a:rPr>
              <a:t>≤ </a:t>
            </a:r>
            <a:r>
              <a:rPr lang="en-US" sz="3200" dirty="0" smtClean="0">
                <a:latin typeface="Calibri" pitchFamily="34" charset="0"/>
              </a:rPr>
              <a:t>25%</a:t>
            </a:r>
          </a:p>
          <a:p>
            <a:pPr>
              <a:spcBef>
                <a:spcPts val="700"/>
              </a:spcBef>
              <a:buClr>
                <a:schemeClr val="accent2"/>
              </a:buClr>
              <a:buSzPct val="60000"/>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600"/>
              </a:spcBef>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9379" name="Picture 4" descr="money "/>
          <p:cNvPicPr>
            <a:picLocks noChangeAspect="1"/>
          </p:cNvPicPr>
          <p:nvPr/>
        </p:nvPicPr>
        <p:blipFill>
          <a:blip r:embed="rId3"/>
          <a:srcRect/>
          <a:stretch>
            <a:fillRect/>
          </a:stretch>
        </p:blipFill>
        <p:spPr bwMode="auto">
          <a:xfrm>
            <a:off x="5215467" y="2149475"/>
            <a:ext cx="3928533"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Expenditure History</a:t>
            </a:r>
            <a:endParaRPr lang="en-US" dirty="0"/>
          </a:p>
        </p:txBody>
      </p:sp>
      <p:sp>
        <p:nvSpPr>
          <p:cNvPr id="5" name="Text Placeholder 4"/>
          <p:cNvSpPr>
            <a:spLocks noGrp="1"/>
          </p:cNvSpPr>
          <p:nvPr>
            <p:ph type="body" idx="1"/>
          </p:nvPr>
        </p:nvSpPr>
        <p:spPr/>
        <p:txBody>
          <a:bodyPr/>
          <a:lstStyle/>
          <a:p>
            <a:r>
              <a:rPr lang="en-US" dirty="0" smtClean="0"/>
              <a:t>Includes allocations (how much we expect to spend) for the current year (FY18-19)</a:t>
            </a:r>
            <a:endParaRPr lang="en-US" dirty="0"/>
          </a:p>
        </p:txBody>
      </p:sp>
    </p:spTree>
    <p:extLst>
      <p:ext uri="{BB962C8B-B14F-4D97-AF65-F5344CB8AC3E}">
        <p14:creationId xmlns:p14="http://schemas.microsoft.com/office/powerpoint/2010/main" val="7877384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Expenditures are shown in two ways</a:t>
            </a:r>
            <a:endParaRPr lang="en-US" dirty="0"/>
          </a:p>
        </p:txBody>
      </p:sp>
      <p:sp>
        <p:nvSpPr>
          <p:cNvPr id="7" name="Content Placeholder 6"/>
          <p:cNvSpPr>
            <a:spLocks noGrp="1"/>
          </p:cNvSpPr>
          <p:nvPr>
            <p:ph idx="1"/>
          </p:nvPr>
        </p:nvSpPr>
        <p:spPr/>
        <p:txBody>
          <a:bodyPr/>
          <a:lstStyle/>
          <a:p>
            <a:r>
              <a:rPr lang="en-US" dirty="0" smtClean="0"/>
              <a:t>Dollar amounts</a:t>
            </a:r>
          </a:p>
          <a:p>
            <a:r>
              <a:rPr lang="en-US" dirty="0" smtClean="0"/>
              <a:t>Percentage of overall service dollars</a:t>
            </a:r>
          </a:p>
          <a:p>
            <a:endParaRPr lang="en-US" dirty="0"/>
          </a:p>
        </p:txBody>
      </p:sp>
    </p:spTree>
    <p:extLst>
      <p:ext uri="{BB962C8B-B14F-4D97-AF65-F5344CB8AC3E}">
        <p14:creationId xmlns:p14="http://schemas.microsoft.com/office/powerpoint/2010/main" val="323856343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ore services expenditures chart "/>
          <p:cNvGraphicFramePr>
            <a:graphicFrameLocks/>
          </p:cNvGraphicFramePr>
          <p:nvPr>
            <p:extLst>
              <p:ext uri="{D42A27DB-BD31-4B8C-83A1-F6EECF244321}">
                <p14:modId xmlns:p14="http://schemas.microsoft.com/office/powerpoint/2010/main" val="3574928321"/>
              </p:ext>
            </p:extLst>
          </p:nvPr>
        </p:nvGraphicFramePr>
        <p:xfrm>
          <a:off x="171450" y="118334"/>
          <a:ext cx="8858250" cy="65944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24330320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ore services percentage of total expenditures chart "/>
          <p:cNvGraphicFramePr>
            <a:graphicFrameLocks/>
          </p:cNvGraphicFramePr>
          <p:nvPr>
            <p:extLst>
              <p:ext uri="{D42A27DB-BD31-4B8C-83A1-F6EECF244321}">
                <p14:modId xmlns:p14="http://schemas.microsoft.com/office/powerpoint/2010/main" val="194214329"/>
              </p:ext>
            </p:extLst>
          </p:nvPr>
        </p:nvGraphicFramePr>
        <p:xfrm>
          <a:off x="171451" y="96819"/>
          <a:ext cx="8811184" cy="655140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087240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3" descr="speaker microphone that says rah-rah on it "/>
          <p:cNvPicPr>
            <a:picLocks noChangeAspect="1" noChangeArrowheads="1"/>
          </p:cNvPicPr>
          <p:nvPr/>
        </p:nvPicPr>
        <p:blipFill>
          <a:blip r:embed="rId3"/>
          <a:srcRect/>
          <a:stretch>
            <a:fillRect/>
          </a:stretch>
        </p:blipFill>
        <p:spPr bwMode="auto">
          <a:xfrm>
            <a:off x="0" y="482600"/>
            <a:ext cx="6897688" cy="6375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o</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support services expenditures chart "/>
          <p:cNvGraphicFramePr>
            <a:graphicFrameLocks/>
          </p:cNvGraphicFramePr>
          <p:nvPr>
            <p:extLst>
              <p:ext uri="{D42A27DB-BD31-4B8C-83A1-F6EECF244321}">
                <p14:modId xmlns:p14="http://schemas.microsoft.com/office/powerpoint/2010/main" val="3158083064"/>
              </p:ext>
            </p:extLst>
          </p:nvPr>
        </p:nvGraphicFramePr>
        <p:xfrm>
          <a:off x="171450" y="161365"/>
          <a:ext cx="8858250" cy="649761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2935752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support services - percentage of total expenditures chart "/>
          <p:cNvGraphicFramePr>
            <a:graphicFrameLocks/>
          </p:cNvGraphicFramePr>
          <p:nvPr>
            <p:extLst>
              <p:ext uri="{D42A27DB-BD31-4B8C-83A1-F6EECF244321}">
                <p14:modId xmlns:p14="http://schemas.microsoft.com/office/powerpoint/2010/main" val="3190780141"/>
              </p:ext>
            </p:extLst>
          </p:nvPr>
        </p:nvGraphicFramePr>
        <p:xfrm>
          <a:off x="114302" y="107576"/>
          <a:ext cx="8825304" cy="636852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2410729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r>
              <a:rPr lang="en-US" sz="4000" dirty="0" smtClean="0">
                <a:latin typeface="Calibri" pitchFamily="34" charset="0"/>
              </a:rPr>
              <a:t>Expenditure and Utilization History Discussion</a:t>
            </a:r>
          </a:p>
        </p:txBody>
      </p:sp>
      <p:pic>
        <p:nvPicPr>
          <p:cNvPr id="243714"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
        <p:nvSpPr>
          <p:cNvPr id="7"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dirty="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0" y="2466975"/>
            <a:ext cx="9144000" cy="990600"/>
          </a:xfrm>
        </p:spPr>
        <p:txBody>
          <a:bodyPr/>
          <a:lstStyle/>
          <a:p>
            <a:pPr algn="ctr"/>
            <a:r>
              <a:rPr lang="en-US" sz="4000" dirty="0" smtClean="0">
                <a:solidFill>
                  <a:schemeClr val="tx1"/>
                </a:solidFill>
                <a:latin typeface="Calibri" pitchFamily="34" charset="0"/>
              </a:rPr>
              <a:t>Provider Perspective</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t>Provider</a:t>
            </a:r>
            <a:r>
              <a:rPr lang="en-US" dirty="0" smtClean="0"/>
              <a:t> </a:t>
            </a:r>
            <a:r>
              <a:rPr lang="en-US" b="1" dirty="0" smtClean="0"/>
              <a:t>Perspectives</a:t>
            </a:r>
            <a:endParaRPr lang="en-US" b="1" dirty="0"/>
          </a:p>
        </p:txBody>
      </p:sp>
      <p:sp>
        <p:nvSpPr>
          <p:cNvPr id="5" name="Content Placeholder 4"/>
          <p:cNvSpPr>
            <a:spLocks noGrp="1"/>
          </p:cNvSpPr>
          <p:nvPr>
            <p:ph idx="1"/>
          </p:nvPr>
        </p:nvSpPr>
        <p:spPr/>
        <p:txBody>
          <a:bodyPr/>
          <a:lstStyle/>
          <a:p>
            <a:r>
              <a:rPr lang="en-US" dirty="0" smtClean="0"/>
              <a:t>A survey of providers was conducted in July 2018</a:t>
            </a:r>
          </a:p>
          <a:p>
            <a:r>
              <a:rPr lang="en-US" dirty="0" smtClean="0"/>
              <a:t>The survey asked providers to consider if in the future demand for services would increase, remain the same or decrease</a:t>
            </a:r>
          </a:p>
          <a:p>
            <a:pPr lvl="1"/>
            <a:r>
              <a:rPr lang="en-US" dirty="0" smtClean="0"/>
              <a:t>Change was not due to new HIV cases (more diagnoses)</a:t>
            </a:r>
          </a:p>
          <a:p>
            <a:pPr marL="0" indent="0">
              <a:buNone/>
            </a:pPr>
            <a:endParaRPr lang="en-US" dirty="0"/>
          </a:p>
        </p:txBody>
      </p:sp>
    </p:spTree>
    <p:extLst>
      <p:ext uri="{BB962C8B-B14F-4D97-AF65-F5344CB8AC3E}">
        <p14:creationId xmlns:p14="http://schemas.microsoft.com/office/powerpoint/2010/main" val="8658584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t>Provider Survey Findings</a:t>
            </a:r>
            <a:endParaRPr lang="en-US" b="1" dirty="0"/>
          </a:p>
        </p:txBody>
      </p:sp>
      <p:sp>
        <p:nvSpPr>
          <p:cNvPr id="6" name="Content Placeholder 5"/>
          <p:cNvSpPr>
            <a:spLocks noGrp="1"/>
          </p:cNvSpPr>
          <p:nvPr>
            <p:ph idx="1"/>
          </p:nvPr>
        </p:nvSpPr>
        <p:spPr/>
        <p:txBody>
          <a:bodyPr>
            <a:normAutofit fontScale="92500" lnSpcReduction="10000"/>
          </a:bodyPr>
          <a:lstStyle/>
          <a:p>
            <a:pPr>
              <a:spcBef>
                <a:spcPts val="0"/>
              </a:spcBef>
              <a:spcAft>
                <a:spcPts val="750"/>
              </a:spcAft>
            </a:pPr>
            <a:r>
              <a:rPr lang="en-US" sz="2699" dirty="0"/>
              <a:t>42% of the responses indicated anticipating no change in need</a:t>
            </a:r>
          </a:p>
          <a:p>
            <a:pPr>
              <a:lnSpc>
                <a:spcPct val="100000"/>
              </a:lnSpc>
            </a:pPr>
            <a:r>
              <a:rPr lang="en-US" sz="2699" dirty="0"/>
              <a:t>Service categories where responses indicated anticipated increase in need (up to 10%) more frequently than no anticipated change in need include:</a:t>
            </a:r>
          </a:p>
          <a:p>
            <a:pPr lvl="1">
              <a:lnSpc>
                <a:spcPct val="100000"/>
              </a:lnSpc>
            </a:pPr>
            <a:r>
              <a:rPr lang="en-US" dirty="0"/>
              <a:t>Outpatient and Ambulatory Health </a:t>
            </a:r>
            <a:r>
              <a:rPr lang="en-US" dirty="0" smtClean="0"/>
              <a:t>Services </a:t>
            </a:r>
            <a:r>
              <a:rPr lang="en-US" b="1" dirty="0" smtClean="0">
                <a:solidFill>
                  <a:srgbClr val="7030A0"/>
                </a:solidFill>
              </a:rPr>
              <a:t>(core)</a:t>
            </a:r>
            <a:endParaRPr lang="en-US" b="1" dirty="0">
              <a:solidFill>
                <a:srgbClr val="7030A0"/>
              </a:solidFill>
            </a:endParaRPr>
          </a:p>
          <a:p>
            <a:pPr lvl="1">
              <a:lnSpc>
                <a:spcPct val="100000"/>
              </a:lnSpc>
            </a:pPr>
            <a:r>
              <a:rPr lang="en-US" dirty="0" smtClean="0"/>
              <a:t>Early Intervention Services </a:t>
            </a:r>
            <a:r>
              <a:rPr lang="en-US" b="1" dirty="0" smtClean="0">
                <a:solidFill>
                  <a:srgbClr val="7030A0"/>
                </a:solidFill>
              </a:rPr>
              <a:t>(core)</a:t>
            </a:r>
            <a:endParaRPr lang="en-US" b="1" dirty="0">
              <a:solidFill>
                <a:srgbClr val="7030A0"/>
              </a:solidFill>
            </a:endParaRPr>
          </a:p>
          <a:p>
            <a:pPr lvl="1">
              <a:lnSpc>
                <a:spcPct val="100000"/>
              </a:lnSpc>
            </a:pPr>
            <a:r>
              <a:rPr lang="en-US" dirty="0" smtClean="0"/>
              <a:t>Mental Health Services </a:t>
            </a:r>
            <a:r>
              <a:rPr lang="en-US" b="1" dirty="0" smtClean="0">
                <a:solidFill>
                  <a:srgbClr val="7030A0"/>
                </a:solidFill>
              </a:rPr>
              <a:t>(core)</a:t>
            </a:r>
          </a:p>
          <a:p>
            <a:pPr lvl="1">
              <a:lnSpc>
                <a:spcPct val="100000"/>
              </a:lnSpc>
            </a:pPr>
            <a:r>
              <a:rPr lang="en-US" dirty="0" smtClean="0"/>
              <a:t>Medical Case Management Services </a:t>
            </a:r>
            <a:r>
              <a:rPr lang="en-US" b="1" dirty="0" smtClean="0">
                <a:solidFill>
                  <a:srgbClr val="7030A0"/>
                </a:solidFill>
              </a:rPr>
              <a:t>(core)</a:t>
            </a:r>
          </a:p>
          <a:p>
            <a:pPr lvl="1">
              <a:lnSpc>
                <a:spcPct val="100000"/>
              </a:lnSpc>
            </a:pPr>
            <a:r>
              <a:rPr lang="en-US" dirty="0" smtClean="0"/>
              <a:t>Medical Transportation Services </a:t>
            </a:r>
            <a:r>
              <a:rPr lang="en-US" b="1" dirty="0" smtClean="0">
                <a:solidFill>
                  <a:srgbClr val="7030A0"/>
                </a:solidFill>
              </a:rPr>
              <a:t>(support)</a:t>
            </a:r>
          </a:p>
          <a:p>
            <a:pPr lvl="1">
              <a:lnSpc>
                <a:spcPct val="100000"/>
              </a:lnSpc>
            </a:pPr>
            <a:r>
              <a:rPr lang="en-US" dirty="0" smtClean="0"/>
              <a:t>Psychosocial Support Services </a:t>
            </a:r>
            <a:r>
              <a:rPr lang="en-US" b="1" dirty="0" smtClean="0">
                <a:solidFill>
                  <a:srgbClr val="7030A0"/>
                </a:solidFill>
              </a:rPr>
              <a:t>(support)</a:t>
            </a:r>
            <a:endParaRPr lang="en-US" b="1" dirty="0">
              <a:solidFill>
                <a:srgbClr val="7030A0"/>
              </a:solidFill>
            </a:endParaRPr>
          </a:p>
        </p:txBody>
      </p:sp>
    </p:spTree>
    <p:extLst>
      <p:ext uri="{BB962C8B-B14F-4D97-AF65-F5344CB8AC3E}">
        <p14:creationId xmlns:p14="http://schemas.microsoft.com/office/powerpoint/2010/main" val="31022723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Outpatient &amp; Ambulatory Health Services</a:t>
            </a:r>
            <a:endParaRPr lang="en-US" b="1" dirty="0"/>
          </a:p>
        </p:txBody>
      </p:sp>
      <p:sp>
        <p:nvSpPr>
          <p:cNvPr id="6" name="Content Placeholder 5"/>
          <p:cNvSpPr>
            <a:spLocks noGrp="1"/>
          </p:cNvSpPr>
          <p:nvPr>
            <p:ph idx="1"/>
          </p:nvPr>
        </p:nvSpPr>
        <p:spPr/>
        <p:txBody>
          <a:bodyPr>
            <a:normAutofit/>
          </a:bodyPr>
          <a:lstStyle/>
          <a:p>
            <a:pPr>
              <a:lnSpc>
                <a:spcPct val="100000"/>
              </a:lnSpc>
            </a:pPr>
            <a:r>
              <a:rPr lang="en-US" sz="2699" dirty="0"/>
              <a:t>4 responses of anticipated increase in need</a:t>
            </a:r>
          </a:p>
          <a:p>
            <a:pPr lvl="1"/>
            <a:r>
              <a:rPr lang="en-US" sz="2399" dirty="0"/>
              <a:t>Increased number of clients</a:t>
            </a:r>
          </a:p>
          <a:p>
            <a:pPr lvl="2"/>
            <a:r>
              <a:rPr lang="en-US" sz="2099" dirty="0"/>
              <a:t>Previously diagnosed entering into care</a:t>
            </a:r>
          </a:p>
          <a:p>
            <a:pPr lvl="2"/>
            <a:r>
              <a:rPr lang="en-US" sz="2099" dirty="0"/>
              <a:t>Referrals for re-entering into care</a:t>
            </a:r>
          </a:p>
          <a:p>
            <a:pPr lvl="2"/>
            <a:r>
              <a:rPr lang="en-US" sz="2099" dirty="0"/>
              <a:t>Recently diagnosed entering into care</a:t>
            </a:r>
          </a:p>
          <a:p>
            <a:pPr lvl="1"/>
            <a:r>
              <a:rPr lang="en-US" sz="2399" dirty="0"/>
              <a:t>Increased number of units</a:t>
            </a:r>
          </a:p>
          <a:p>
            <a:pPr lvl="2"/>
            <a:r>
              <a:rPr lang="en-US" sz="2099" dirty="0"/>
              <a:t>Increased hours of operation</a:t>
            </a:r>
          </a:p>
        </p:txBody>
      </p:sp>
    </p:spTree>
    <p:extLst>
      <p:ext uri="{BB962C8B-B14F-4D97-AF65-F5344CB8AC3E}">
        <p14:creationId xmlns:p14="http://schemas.microsoft.com/office/powerpoint/2010/main" val="301073885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Early Intervention Services</a:t>
            </a:r>
            <a:endParaRPr lang="en-US" b="1" dirty="0"/>
          </a:p>
        </p:txBody>
      </p:sp>
      <p:sp>
        <p:nvSpPr>
          <p:cNvPr id="6" name="Content Placeholder 5"/>
          <p:cNvSpPr>
            <a:spLocks noGrp="1"/>
          </p:cNvSpPr>
          <p:nvPr>
            <p:ph idx="1"/>
          </p:nvPr>
        </p:nvSpPr>
        <p:spPr/>
        <p:txBody>
          <a:bodyPr>
            <a:normAutofit/>
          </a:bodyPr>
          <a:lstStyle/>
          <a:p>
            <a:pPr>
              <a:lnSpc>
                <a:spcPct val="100000"/>
              </a:lnSpc>
            </a:pPr>
            <a:r>
              <a:rPr lang="en-US" sz="2699" dirty="0"/>
              <a:t>3 responses of anticipated increase in need</a:t>
            </a:r>
          </a:p>
          <a:p>
            <a:pPr lvl="1"/>
            <a:r>
              <a:rPr lang="en-US" sz="2399" dirty="0"/>
              <a:t>Increased number of clients</a:t>
            </a:r>
          </a:p>
          <a:p>
            <a:pPr lvl="2"/>
            <a:r>
              <a:rPr lang="en-US" sz="2099" dirty="0"/>
              <a:t>Previously diagnosed entering into care</a:t>
            </a:r>
          </a:p>
          <a:p>
            <a:pPr lvl="1"/>
            <a:r>
              <a:rPr lang="en-US" sz="2399" dirty="0"/>
              <a:t>Increase number of units</a:t>
            </a:r>
          </a:p>
          <a:p>
            <a:pPr lvl="2"/>
            <a:r>
              <a:rPr lang="en-US" sz="2099" dirty="0"/>
              <a:t>New intervention models</a:t>
            </a:r>
          </a:p>
          <a:p>
            <a:pPr lvl="2"/>
            <a:r>
              <a:rPr lang="en-US" sz="2099" dirty="0"/>
              <a:t>New collaborations</a:t>
            </a:r>
          </a:p>
          <a:p>
            <a:pPr lvl="2"/>
            <a:r>
              <a:rPr lang="en-US" sz="2099" dirty="0"/>
              <a:t>Improved program marketing</a:t>
            </a:r>
          </a:p>
        </p:txBody>
      </p:sp>
    </p:spTree>
    <p:extLst>
      <p:ext uri="{BB962C8B-B14F-4D97-AF65-F5344CB8AC3E}">
        <p14:creationId xmlns:p14="http://schemas.microsoft.com/office/powerpoint/2010/main" val="429112999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2190"/>
            <a:ext cx="9141618" cy="993914"/>
          </a:xfrm>
        </p:spPr>
        <p:txBody>
          <a:bodyPr>
            <a:normAutofit fontScale="90000"/>
          </a:bodyPr>
          <a:lstStyle/>
          <a:p>
            <a:pPr algn="ctr"/>
            <a:r>
              <a:rPr lang="en-US" b="1" dirty="0" smtClean="0"/>
              <a:t>Health Insurance Premium &amp; Cost Sharing Assistance</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a:p>
            <a:pPr marL="0" indent="0">
              <a:buNone/>
            </a:pPr>
            <a:endParaRPr lang="en-US" dirty="0"/>
          </a:p>
        </p:txBody>
      </p:sp>
    </p:spTree>
    <p:extLst>
      <p:ext uri="{BB962C8B-B14F-4D97-AF65-F5344CB8AC3E}">
        <p14:creationId xmlns:p14="http://schemas.microsoft.com/office/powerpoint/2010/main" val="58522173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7778"/>
            <a:ext cx="9141618" cy="993914"/>
          </a:xfrm>
        </p:spPr>
        <p:txBody>
          <a:bodyPr>
            <a:normAutofit fontScale="90000"/>
          </a:bodyPr>
          <a:lstStyle/>
          <a:p>
            <a:pPr algn="ctr"/>
            <a:r>
              <a:rPr lang="en-US" b="1" dirty="0" smtClean="0"/>
              <a:t>Home </a:t>
            </a:r>
            <a:r>
              <a:rPr lang="en-US" b="1" dirty="0"/>
              <a:t>and Community-Based Health Services</a:t>
            </a:r>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a:p>
            <a:pPr marL="0" indent="0">
              <a:buNone/>
            </a:pPr>
            <a:endParaRPr lang="en-US" dirty="0"/>
          </a:p>
        </p:txBody>
      </p:sp>
    </p:spTree>
    <p:extLst>
      <p:ext uri="{BB962C8B-B14F-4D97-AF65-F5344CB8AC3E}">
        <p14:creationId xmlns:p14="http://schemas.microsoft.com/office/powerpoint/2010/main" val="3534360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612775" y="228600"/>
            <a:ext cx="8153400" cy="990600"/>
          </a:xfrm>
        </p:spPr>
        <p:txBody>
          <a:bodyPr/>
          <a:lstStyle/>
          <a:p>
            <a:r>
              <a:rPr lang="en-US" smtClean="0">
                <a:latin typeface="Calibri" pitchFamily="34" charset="0"/>
              </a:rPr>
              <a:t>Priority Setting</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6" name="Rounded Rectangle 5" descr="rectangle shape"/>
          <p:cNvSpPr/>
          <p:nvPr/>
        </p:nvSpPr>
        <p:spPr>
          <a:xfrm>
            <a:off x="231775" y="1703388"/>
            <a:ext cx="8701088" cy="207962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Mental Health Services</a:t>
            </a:r>
            <a:endParaRPr lang="en-US" b="1" dirty="0"/>
          </a:p>
        </p:txBody>
      </p:sp>
      <p:sp>
        <p:nvSpPr>
          <p:cNvPr id="6" name="Content Placeholder 5"/>
          <p:cNvSpPr>
            <a:spLocks noGrp="1"/>
          </p:cNvSpPr>
          <p:nvPr>
            <p:ph idx="1"/>
          </p:nvPr>
        </p:nvSpPr>
        <p:spPr/>
        <p:txBody>
          <a:bodyPr>
            <a:normAutofit/>
          </a:bodyPr>
          <a:lstStyle/>
          <a:p>
            <a:r>
              <a:rPr lang="en-US" sz="2699" dirty="0"/>
              <a:t>1 response of anticipated increase in need</a:t>
            </a:r>
          </a:p>
        </p:txBody>
      </p:sp>
    </p:spTree>
    <p:extLst>
      <p:ext uri="{BB962C8B-B14F-4D97-AF65-F5344CB8AC3E}">
        <p14:creationId xmlns:p14="http://schemas.microsoft.com/office/powerpoint/2010/main" val="240519110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Medical Nutrition Therapy</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p:txBody>
      </p:sp>
    </p:spTree>
    <p:extLst>
      <p:ext uri="{BB962C8B-B14F-4D97-AF65-F5344CB8AC3E}">
        <p14:creationId xmlns:p14="http://schemas.microsoft.com/office/powerpoint/2010/main" val="414153888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Medical Case Management</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1 response of anticipated need to remain the same</a:t>
            </a:r>
          </a:p>
          <a:p>
            <a:r>
              <a:rPr lang="en-US" sz="2699" dirty="0"/>
              <a:t>3 responses of anticipated increase in need</a:t>
            </a:r>
          </a:p>
        </p:txBody>
      </p:sp>
    </p:spTree>
    <p:extLst>
      <p:ext uri="{BB962C8B-B14F-4D97-AF65-F5344CB8AC3E}">
        <p14:creationId xmlns:p14="http://schemas.microsoft.com/office/powerpoint/2010/main" val="358754449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Non-Medical Case Management</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3 responses of anticipated need to remain the same</a:t>
            </a:r>
          </a:p>
        </p:txBody>
      </p:sp>
    </p:spTree>
    <p:extLst>
      <p:ext uri="{BB962C8B-B14F-4D97-AF65-F5344CB8AC3E}">
        <p14:creationId xmlns:p14="http://schemas.microsoft.com/office/powerpoint/2010/main" val="141627808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Emergency Financial Assistance</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p>
        </p:txBody>
      </p:sp>
    </p:spTree>
    <p:extLst>
      <p:ext uri="{BB962C8B-B14F-4D97-AF65-F5344CB8AC3E}">
        <p14:creationId xmlns:p14="http://schemas.microsoft.com/office/powerpoint/2010/main" val="63652867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Food Bank / Home Delivered Meals</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endParaRPr lang="en-US" sz="2099" dirty="0"/>
          </a:p>
        </p:txBody>
      </p:sp>
    </p:spTree>
    <p:extLst>
      <p:ext uri="{BB962C8B-B14F-4D97-AF65-F5344CB8AC3E}">
        <p14:creationId xmlns:p14="http://schemas.microsoft.com/office/powerpoint/2010/main" val="161108420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Housing Services</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No responses received</a:t>
            </a:r>
            <a:endParaRPr lang="en-US" sz="2399" dirty="0"/>
          </a:p>
        </p:txBody>
      </p:sp>
    </p:spTree>
    <p:extLst>
      <p:ext uri="{BB962C8B-B14F-4D97-AF65-F5344CB8AC3E}">
        <p14:creationId xmlns:p14="http://schemas.microsoft.com/office/powerpoint/2010/main" val="55322640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Medical Transportation</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1 response of anticipated increase in need</a:t>
            </a:r>
          </a:p>
        </p:txBody>
      </p:sp>
    </p:spTree>
    <p:extLst>
      <p:ext uri="{BB962C8B-B14F-4D97-AF65-F5344CB8AC3E}">
        <p14:creationId xmlns:p14="http://schemas.microsoft.com/office/powerpoint/2010/main" val="21530389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Psychosocial Support Services</a:t>
            </a:r>
            <a:endParaRPr lang="en-US" b="1" dirty="0"/>
          </a:p>
        </p:txBody>
      </p:sp>
      <p:sp>
        <p:nvSpPr>
          <p:cNvPr id="6" name="Content Placeholder 5"/>
          <p:cNvSpPr>
            <a:spLocks noGrp="1"/>
          </p:cNvSpPr>
          <p:nvPr>
            <p:ph idx="1"/>
          </p:nvPr>
        </p:nvSpPr>
        <p:spPr/>
        <p:txBody>
          <a:bodyPr>
            <a:normAutofit/>
          </a:bodyPr>
          <a:lstStyle/>
          <a:p>
            <a:pPr>
              <a:spcBef>
                <a:spcPts val="0"/>
              </a:spcBef>
              <a:spcAft>
                <a:spcPts val="750"/>
              </a:spcAft>
            </a:pPr>
            <a:r>
              <a:rPr lang="en-US" sz="2699" dirty="0"/>
              <a:t>1 response of anticipated need to remain the same</a:t>
            </a:r>
          </a:p>
          <a:p>
            <a:r>
              <a:rPr lang="en-US" sz="2699" dirty="0"/>
              <a:t>1 responses of anticipated increase in need</a:t>
            </a:r>
          </a:p>
          <a:p>
            <a:pPr lvl="1"/>
            <a:r>
              <a:rPr lang="en-US" sz="2399" dirty="0"/>
              <a:t>Increase number of units</a:t>
            </a:r>
          </a:p>
          <a:p>
            <a:pPr lvl="2"/>
            <a:r>
              <a:rPr lang="en-US" sz="2099" dirty="0"/>
              <a:t>New collaborations</a:t>
            </a:r>
          </a:p>
        </p:txBody>
      </p:sp>
    </p:spTree>
    <p:extLst>
      <p:ext uri="{BB962C8B-B14F-4D97-AF65-F5344CB8AC3E}">
        <p14:creationId xmlns:p14="http://schemas.microsoft.com/office/powerpoint/2010/main" val="217528825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r>
              <a:rPr lang="en-US" sz="4000" smtClean="0">
                <a:latin typeface="Calibri" pitchFamily="34" charset="0"/>
              </a:rPr>
              <a:t>Provider Perspective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45763"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0</a:t>
            </a:r>
            <a:endParaRPr lang="en-US" dirty="0">
              <a:solidFill>
                <a:schemeClr val="bg1"/>
              </a:solidFill>
            </a:endParaRPr>
          </a:p>
        </p:txBody>
      </p:sp>
    </p:spTree>
    <p:extLst>
      <p:ext uri="{BB962C8B-B14F-4D97-AF65-F5344CB8AC3E}">
        <p14:creationId xmlns:p14="http://schemas.microsoft.com/office/powerpoint/2010/main" val="157464632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1" name="Picture 3" descr="its time for a break "/>
          <p:cNvPicPr>
            <a:picLocks noChangeAspect="1" noChangeArrowheads="1"/>
          </p:cNvPicPr>
          <p:nvPr/>
        </p:nvPicPr>
        <p:blipFill>
          <a:blip r:embed="rId3"/>
          <a:srcRect/>
          <a:stretch>
            <a:fillRect/>
          </a:stretch>
        </p:blipFill>
        <p:spPr bwMode="auto">
          <a:xfrm>
            <a:off x="1007300" y="150471"/>
            <a:ext cx="7199151" cy="6522688"/>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0" y="2466975"/>
            <a:ext cx="9144000" cy="990600"/>
          </a:xfrm>
        </p:spPr>
        <p:txBody>
          <a:bodyPr/>
          <a:lstStyle/>
          <a:p>
            <a:pPr algn="ctr"/>
            <a:r>
              <a:rPr lang="en-US" sz="4000" dirty="0" smtClean="0">
                <a:solidFill>
                  <a:schemeClr val="tx1"/>
                </a:solidFill>
                <a:latin typeface="Calibri" pitchFamily="34" charset="0"/>
              </a:rPr>
              <a:t>External Forces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sz="4000" smtClean="0">
                <a:latin typeface="Calibri" pitchFamily="34" charset="0"/>
              </a:rPr>
              <a:t>External Forces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Impact of the ACA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Programs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System-level Issues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5" name="Oval 4" descr="circle "/>
          <p:cNvSpPr/>
          <p:nvPr/>
        </p:nvSpPr>
        <p:spPr>
          <a:xfrm>
            <a:off x="288925" y="1646238"/>
            <a:ext cx="4494213" cy="114458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7397"/>
            <a:ext cx="7884647" cy="994172"/>
          </a:xfrm>
        </p:spPr>
        <p:txBody>
          <a:bodyPr>
            <a:normAutofit/>
          </a:bodyPr>
          <a:lstStyle/>
          <a:p>
            <a:r>
              <a:rPr lang="en-US" dirty="0" smtClean="0"/>
              <a:t>Insurance coverage has increased since 2014</a:t>
            </a:r>
            <a:endParaRPr lang="en-US" dirty="0">
              <a:solidFill>
                <a:srgbClr val="FF0000"/>
              </a:solidFill>
            </a:endParaRPr>
          </a:p>
        </p:txBody>
      </p:sp>
      <p:graphicFrame>
        <p:nvGraphicFramePr>
          <p:cNvPr id="5" name="Content Placeholder 4" descr="insurance coverage has increased since 2014 chart "/>
          <p:cNvGraphicFramePr>
            <a:graphicFrameLocks noGrp="1"/>
          </p:cNvGraphicFramePr>
          <p:nvPr>
            <p:ph idx="1"/>
            <p:extLst>
              <p:ext uri="{D42A27DB-BD31-4B8C-83A1-F6EECF244321}">
                <p14:modId xmlns:p14="http://schemas.microsoft.com/office/powerpoint/2010/main" val="604518332"/>
              </p:ext>
            </p:extLst>
          </p:nvPr>
        </p:nvGraphicFramePr>
        <p:xfrm>
          <a:off x="342900" y="720761"/>
          <a:ext cx="8542916" cy="57123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82007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sz="3000" smtClean="0">
                <a:latin typeface="Calibri" pitchFamily="34" charset="0"/>
              </a:rPr>
              <a:t>MI AIDS Drug Assistance Program</a:t>
            </a:r>
          </a:p>
        </p:txBody>
      </p:sp>
      <p:sp>
        <p:nvSpPr>
          <p:cNvPr id="4" name="Content Placeholder 2"/>
          <p:cNvSpPr txBox="1">
            <a:spLocks/>
          </p:cNvSpPr>
          <p:nvPr/>
        </p:nvSpPr>
        <p:spPr>
          <a:xfrm>
            <a:off x="609600" y="1847850"/>
            <a:ext cx="7994650" cy="4708525"/>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3573" fontAlgn="auto">
              <a:spcAft>
                <a:spcPts val="0"/>
              </a:spcAft>
              <a:buFont typeface="Wingdings"/>
              <a:buNone/>
              <a:defRPr/>
            </a:pPr>
            <a:r>
              <a:rPr lang="en-US" sz="2101" dirty="0">
                <a:latin typeface="Calibri" pitchFamily="34" charset="0"/>
              </a:rPr>
              <a:t>Qualified Health Plan enrollment will </a:t>
            </a:r>
            <a:r>
              <a:rPr lang="en-US" sz="2101" dirty="0" smtClean="0">
                <a:latin typeface="Calibri" pitchFamily="34" charset="0"/>
              </a:rPr>
              <a:t>continue to slowly increase  </a:t>
            </a:r>
          </a:p>
          <a:p>
            <a:pPr marL="0" indent="3573" fontAlgn="auto">
              <a:spcAft>
                <a:spcPts val="0"/>
              </a:spcAft>
              <a:buFont typeface="Wingdings"/>
              <a:buNone/>
              <a:defRPr/>
            </a:pPr>
            <a:r>
              <a:rPr lang="en-US" sz="2101" dirty="0" smtClean="0">
                <a:latin typeface="Calibri" pitchFamily="34" charset="0"/>
              </a:rPr>
              <a:t>(</a:t>
            </a:r>
            <a:r>
              <a:rPr lang="en-US" sz="2101" dirty="0">
                <a:latin typeface="Calibri" pitchFamily="34" charset="0"/>
              </a:rPr>
              <a:t>QHP-purchased on the marketplace)</a:t>
            </a:r>
          </a:p>
          <a:p>
            <a:pPr marL="171496" indent="3573" fontAlgn="auto">
              <a:spcAft>
                <a:spcPts val="0"/>
              </a:spcAft>
              <a:buFont typeface="Wingdings"/>
              <a:buNone/>
              <a:defRPr/>
            </a:pPr>
            <a:r>
              <a:rPr lang="en-US" sz="1800" dirty="0">
                <a:latin typeface="Calibri" pitchFamily="34" charset="0"/>
              </a:rPr>
              <a:t>MIDAP anticipates more PLWH will need assistance with drug co-pays and QHP premium costs</a:t>
            </a:r>
          </a:p>
          <a:p>
            <a:pPr marL="0" indent="3573" fontAlgn="auto">
              <a:spcAft>
                <a:spcPts val="0"/>
              </a:spcAft>
              <a:buFont typeface="Wingdings"/>
              <a:buNone/>
              <a:defRPr/>
            </a:pPr>
            <a:endParaRPr lang="en-US" sz="2101" dirty="0">
              <a:latin typeface="Calibri" pitchFamily="34" charset="0"/>
            </a:endParaRPr>
          </a:p>
          <a:p>
            <a:pPr marL="0" indent="3573" fontAlgn="auto">
              <a:spcAft>
                <a:spcPts val="0"/>
              </a:spcAft>
              <a:buFont typeface="Wingdings"/>
              <a:buNone/>
              <a:defRPr/>
            </a:pPr>
            <a:r>
              <a:rPr lang="en-US" sz="2101" dirty="0">
                <a:latin typeface="Calibri" pitchFamily="34" charset="0"/>
              </a:rPr>
              <a:t>Healthy Michigan Plan enrollment will </a:t>
            </a:r>
            <a:r>
              <a:rPr lang="en-US" sz="2101" dirty="0" smtClean="0">
                <a:latin typeface="Calibri" pitchFamily="34" charset="0"/>
              </a:rPr>
              <a:t>continue to increase</a:t>
            </a:r>
            <a:r>
              <a:rPr lang="en-US" sz="2101" dirty="0">
                <a:latin typeface="Calibri" pitchFamily="34" charset="0"/>
              </a:rPr>
              <a:t/>
            </a:r>
            <a:br>
              <a:rPr lang="en-US" sz="2101" dirty="0">
                <a:latin typeface="Calibri" pitchFamily="34" charset="0"/>
              </a:rPr>
            </a:br>
            <a:r>
              <a:rPr lang="en-US" sz="2101" dirty="0">
                <a:latin typeface="Calibri" pitchFamily="34" charset="0"/>
              </a:rPr>
              <a:t>(HMP-expanded Medicaid)</a:t>
            </a:r>
          </a:p>
          <a:p>
            <a:pPr marL="171496" indent="3573" fontAlgn="auto">
              <a:spcAft>
                <a:spcPts val="0"/>
              </a:spcAft>
              <a:buFont typeface="Wingdings"/>
              <a:buNone/>
              <a:defRPr/>
            </a:pPr>
            <a:r>
              <a:rPr lang="en-US" sz="1800" dirty="0">
                <a:latin typeface="Calibri" pitchFamily="34" charset="0"/>
              </a:rPr>
              <a:t>MIDAP has seen a decrease in PLWH who receive full Rx coverage-- likely due to clients moving to HMP</a:t>
            </a: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1191" fontAlgn="auto">
              <a:spcBef>
                <a:spcPts val="450"/>
              </a:spcBef>
              <a:spcAft>
                <a:spcPts val="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p:txBody>
      </p:sp>
    </p:spTree>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sz="3000" smtClean="0">
                <a:latin typeface="Calibri" pitchFamily="34" charset="0"/>
              </a:rPr>
              <a:t>How does this impact Ryan White?</a:t>
            </a:r>
          </a:p>
        </p:txBody>
      </p:sp>
      <p:sp>
        <p:nvSpPr>
          <p:cNvPr id="4" name="Content Placeholder 2"/>
          <p:cNvSpPr txBox="1">
            <a:spLocks/>
          </p:cNvSpPr>
          <p:nvPr/>
        </p:nvSpPr>
        <p:spPr>
          <a:xfrm>
            <a:off x="676275" y="1911350"/>
            <a:ext cx="8020050" cy="37465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3573" fontAlgn="auto">
              <a:spcBef>
                <a:spcPts val="0"/>
              </a:spcBef>
              <a:spcAft>
                <a:spcPts val="900"/>
              </a:spcAft>
              <a:buFont typeface="Wingdings"/>
              <a:buNone/>
              <a:defRPr/>
            </a:pPr>
            <a:r>
              <a:rPr lang="en-US" sz="2400" dirty="0">
                <a:latin typeface="Calibri" pitchFamily="34" charset="0"/>
              </a:rPr>
              <a:t>Only some RW services covered under QHP and HMP</a:t>
            </a:r>
          </a:p>
          <a:p>
            <a:pPr marL="171496" indent="3573" fontAlgn="auto">
              <a:spcBef>
                <a:spcPts val="0"/>
              </a:spcBef>
              <a:spcAft>
                <a:spcPts val="900"/>
              </a:spcAft>
              <a:buFont typeface="Wingdings"/>
              <a:buNone/>
              <a:defRPr/>
            </a:pPr>
            <a:r>
              <a:rPr lang="en-US" sz="2400" dirty="0">
                <a:latin typeface="Calibri" pitchFamily="34" charset="0"/>
              </a:rPr>
              <a:t>Medical Care, Medical Nutrition Therapy, Mental Health, Medical Transportation, and Home and Community Based Health Services</a:t>
            </a:r>
          </a:p>
          <a:p>
            <a:pPr marL="0" indent="3573" fontAlgn="auto">
              <a:spcBef>
                <a:spcPts val="0"/>
              </a:spcBef>
              <a:spcAft>
                <a:spcPts val="900"/>
              </a:spcAft>
              <a:buFont typeface="Wingdings"/>
              <a:buNone/>
              <a:defRPr/>
            </a:pPr>
            <a:endParaRPr lang="en-US" sz="2400" dirty="0">
              <a:latin typeface="Calibri" pitchFamily="34" charset="0"/>
            </a:endParaRPr>
          </a:p>
          <a:p>
            <a:pPr marL="0" indent="3573" fontAlgn="auto">
              <a:spcBef>
                <a:spcPts val="0"/>
              </a:spcBef>
              <a:spcAft>
                <a:spcPts val="900"/>
              </a:spcAft>
              <a:buFont typeface="Wingdings"/>
              <a:buNone/>
              <a:defRPr/>
            </a:pPr>
            <a:r>
              <a:rPr lang="en-US" sz="2400" dirty="0">
                <a:latin typeface="Calibri" pitchFamily="34" charset="0"/>
              </a:rPr>
              <a:t>So, increased insurance coverage </a:t>
            </a:r>
            <a:r>
              <a:rPr lang="en-US" sz="2400" i="1" dirty="0">
                <a:latin typeface="Calibri" pitchFamily="34" charset="0"/>
              </a:rPr>
              <a:t>might</a:t>
            </a:r>
            <a:r>
              <a:rPr lang="en-US" sz="2400" dirty="0">
                <a:latin typeface="Calibri" pitchFamily="34" charset="0"/>
              </a:rPr>
              <a:t> </a:t>
            </a:r>
            <a:r>
              <a:rPr lang="en-US" sz="2400" dirty="0" smtClean="0">
                <a:latin typeface="Calibri" pitchFamily="34" charset="0"/>
              </a:rPr>
              <a:t>decrease RW </a:t>
            </a:r>
            <a:r>
              <a:rPr lang="en-US" sz="2400" dirty="0">
                <a:latin typeface="Calibri" pitchFamily="34" charset="0"/>
              </a:rPr>
              <a:t>demand for these services</a:t>
            </a: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1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3573" fontAlgn="auto">
              <a:spcAft>
                <a:spcPts val="0"/>
              </a:spcAft>
              <a:buFont typeface="Wingdings"/>
              <a:buNone/>
              <a:defRPr/>
            </a:pPr>
            <a:endParaRPr lang="en-US" sz="2401" dirty="0">
              <a:latin typeface="Calibri" pitchFamily="34" charset="0"/>
            </a:endParaRPr>
          </a:p>
          <a:p>
            <a:pPr marL="0" indent="1191" fontAlgn="auto">
              <a:spcBef>
                <a:spcPts val="450"/>
              </a:spcBef>
              <a:spcAft>
                <a:spcPts val="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a:p>
            <a:pPr marL="0" indent="1191" fontAlgn="auto">
              <a:spcBef>
                <a:spcPts val="450"/>
              </a:spcBef>
              <a:spcAft>
                <a:spcPts val="450"/>
              </a:spcAft>
              <a:buFont typeface="Wingdings"/>
              <a:buNone/>
              <a:defRPr/>
            </a:pPr>
            <a:endParaRPr lang="en-US" sz="2101" dirty="0">
              <a:latin typeface="Calibri" pitchFamily="34" charset="0"/>
            </a:endParaRPr>
          </a:p>
        </p:txBody>
      </p:sp>
    </p:spTree>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sz="4000" smtClean="0">
                <a:latin typeface="Calibri" pitchFamily="34" charset="0"/>
              </a:rPr>
              <a:t>How does this impact Ryan White?</a:t>
            </a:r>
          </a:p>
        </p:txBody>
      </p:sp>
      <p:sp>
        <p:nvSpPr>
          <p:cNvPr id="4" name="Content Placeholder 2"/>
          <p:cNvSpPr txBox="1">
            <a:spLocks/>
          </p:cNvSpPr>
          <p:nvPr/>
        </p:nvSpPr>
        <p:spPr>
          <a:xfrm>
            <a:off x="612775" y="1700213"/>
            <a:ext cx="8153400" cy="4892675"/>
          </a:xfrm>
          <a:prstGeom prst="rect">
            <a:avLst/>
          </a:prstGeom>
        </p:spPr>
        <p:txBody>
          <a:bodyPr>
            <a:normAutofit/>
          </a:bodyPr>
          <a:lstStyle/>
          <a:p>
            <a:pPr indent="4763">
              <a:spcAft>
                <a:spcPts val="1200"/>
              </a:spcAft>
              <a:buClr>
                <a:schemeClr val="accent2"/>
              </a:buClr>
              <a:buSzPct val="60000"/>
              <a:buFont typeface="Wingdings" pitchFamily="2" charset="2"/>
              <a:buNone/>
            </a:pPr>
            <a:r>
              <a:rPr lang="en-US" sz="2800" dirty="0">
                <a:latin typeface="Calibri" pitchFamily="34" charset="0"/>
              </a:rPr>
              <a:t>But….</a:t>
            </a:r>
          </a:p>
          <a:p>
            <a:pPr indent="4763">
              <a:spcAft>
                <a:spcPts val="3000"/>
              </a:spcAft>
              <a:buClr>
                <a:schemeClr val="accent2"/>
              </a:buClr>
              <a:buSzPct val="60000"/>
              <a:buFont typeface="Wingdings" pitchFamily="2" charset="2"/>
              <a:buNone/>
            </a:pPr>
            <a:r>
              <a:rPr lang="en-US" sz="2800" dirty="0">
                <a:latin typeface="Calibri" pitchFamily="34" charset="0"/>
              </a:rPr>
              <a:t>Inadequate insurance reimbursement for </a:t>
            </a:r>
            <a:r>
              <a:rPr lang="en-US" sz="2800" dirty="0" smtClean="0">
                <a:latin typeface="Calibri" pitchFamily="34" charset="0"/>
              </a:rPr>
              <a:t>primary care (OAHS) </a:t>
            </a:r>
            <a:r>
              <a:rPr lang="en-US" sz="2800" dirty="0">
                <a:latin typeface="Calibri" pitchFamily="34" charset="0"/>
              </a:rPr>
              <a:t>still necessitates RW funding support </a:t>
            </a:r>
          </a:p>
          <a:p>
            <a:pPr indent="4763">
              <a:spcAft>
                <a:spcPts val="3000"/>
              </a:spcAft>
              <a:buClr>
                <a:schemeClr val="accent2"/>
              </a:buClr>
              <a:buSzPct val="60000"/>
              <a:buFont typeface="Wingdings" pitchFamily="2" charset="2"/>
              <a:buNone/>
            </a:pPr>
            <a:r>
              <a:rPr lang="en-US" sz="2800" dirty="0">
                <a:latin typeface="Calibri" pitchFamily="34" charset="0"/>
              </a:rPr>
              <a:t>Complexity of insurance eligibility and paperwork has added to RW provider workload and client confusion</a:t>
            </a:r>
          </a:p>
          <a:p>
            <a:pPr indent="4763">
              <a:spcBef>
                <a:spcPts val="700"/>
              </a:spcBef>
              <a:buClr>
                <a:schemeClr val="accent2"/>
              </a:buClr>
              <a:buSzPct val="60000"/>
              <a:buFont typeface="Wingdings" pitchFamily="2" charset="2"/>
              <a:buNone/>
            </a:pPr>
            <a:endParaRPr lang="en-US" sz="28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28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700"/>
              </a:spcBef>
              <a:buClr>
                <a:schemeClr val="accent2"/>
              </a:buClr>
              <a:buSzPct val="60000"/>
              <a:buFont typeface="Wingdings" pitchFamily="2" charset="2"/>
              <a:buNone/>
            </a:pPr>
            <a:endParaRPr lang="en-US" sz="3200" dirty="0">
              <a:latin typeface="Calibri" pitchFamily="34" charset="0"/>
            </a:endParaRPr>
          </a:p>
          <a:p>
            <a:pPr indent="4763">
              <a:spcBef>
                <a:spcPts val="600"/>
              </a:spcBef>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r>
              <a:rPr lang="en-US" sz="4000" smtClean="0">
                <a:latin typeface="Calibri" pitchFamily="34" charset="0"/>
              </a:rPr>
              <a:t>External Forces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Impact of the ACA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Programs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System-level Issues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5" name="Oval 4" descr="circle "/>
          <p:cNvSpPr/>
          <p:nvPr/>
        </p:nvSpPr>
        <p:spPr>
          <a:xfrm>
            <a:off x="288925" y="2800350"/>
            <a:ext cx="4494213" cy="1146175"/>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Medicaid Transportation Update</a:t>
            </a:r>
            <a:endParaRPr lang="en-US" dirty="0"/>
          </a:p>
        </p:txBody>
      </p:sp>
      <p:sp>
        <p:nvSpPr>
          <p:cNvPr id="3" name="Content Placeholder 2"/>
          <p:cNvSpPr>
            <a:spLocks noGrp="1"/>
          </p:cNvSpPr>
          <p:nvPr>
            <p:ph idx="1"/>
          </p:nvPr>
        </p:nvSpPr>
        <p:spPr/>
        <p:txBody>
          <a:bodyPr>
            <a:normAutofit/>
          </a:bodyPr>
          <a:lstStyle/>
          <a:p>
            <a:r>
              <a:rPr lang="en-US" dirty="0" smtClean="0"/>
              <a:t>The Recipient’s Office (RO) has no new information from Medicaid</a:t>
            </a:r>
            <a:endParaRPr lang="en-US" dirty="0"/>
          </a:p>
        </p:txBody>
      </p:sp>
    </p:spTree>
    <p:extLst>
      <p:ext uri="{BB962C8B-B14F-4D97-AF65-F5344CB8AC3E}">
        <p14:creationId xmlns:p14="http://schemas.microsoft.com/office/powerpoint/2010/main" val="252122562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r>
              <a:rPr lang="en-US" sz="4000" smtClean="0">
                <a:latin typeface="Calibri" pitchFamily="34" charset="0"/>
              </a:rPr>
              <a:t>HOPWA</a:t>
            </a:r>
          </a:p>
        </p:txBody>
      </p:sp>
      <p:sp>
        <p:nvSpPr>
          <p:cNvPr id="4" name="Content Placeholder 2"/>
          <p:cNvSpPr txBox="1">
            <a:spLocks/>
          </p:cNvSpPr>
          <p:nvPr/>
        </p:nvSpPr>
        <p:spPr>
          <a:xfrm>
            <a:off x="612775" y="1925638"/>
            <a:ext cx="8153400" cy="4667250"/>
          </a:xfrm>
          <a:prstGeom prst="rect">
            <a:avLst/>
          </a:prstGeom>
        </p:spPr>
        <p:txBody>
          <a:bodyPr>
            <a:normAutofit/>
          </a:bodyPr>
          <a:lstStyle/>
          <a:p>
            <a:pPr marL="1588" indent="-1588">
              <a:spcBef>
                <a:spcPts val="700"/>
              </a:spcBef>
              <a:buClr>
                <a:schemeClr val="accent2"/>
              </a:buClr>
              <a:buSzPct val="60000"/>
              <a:buFont typeface="Wingdings" pitchFamily="2" charset="2"/>
              <a:buNone/>
            </a:pPr>
            <a:r>
              <a:rPr lang="en-US" sz="2400">
                <a:latin typeface="Calibri" pitchFamily="34" charset="0"/>
              </a:rPr>
              <a:t>City of Detroit HOPWA </a:t>
            </a:r>
            <a:r>
              <a:rPr lang="en-US" sz="2400" b="1">
                <a:latin typeface="Calibri" pitchFamily="34" charset="0"/>
              </a:rPr>
              <a:t>expects a slight increase in funding </a:t>
            </a:r>
            <a:r>
              <a:rPr lang="en-US" sz="2400">
                <a:latin typeface="Calibri" pitchFamily="34" charset="0"/>
              </a:rPr>
              <a:t>and does not foresee anything that may impact level of need for their services. They fund:</a:t>
            </a:r>
          </a:p>
          <a:p>
            <a:pPr marL="1588" indent="-1588">
              <a:spcBef>
                <a:spcPts val="700"/>
              </a:spcBef>
              <a:buClr>
                <a:schemeClr val="accent2"/>
              </a:buClr>
              <a:buSzPct val="60000"/>
              <a:buFont typeface="Wingdings" pitchFamily="2" charset="2"/>
              <a:buNone/>
            </a:pPr>
            <a:r>
              <a:rPr lang="en-US" sz="2400">
                <a:latin typeface="Calibri" pitchFamily="34" charset="0"/>
              </a:rPr>
              <a:t>Transitional housing programs for men</a:t>
            </a:r>
          </a:p>
          <a:p>
            <a:pPr marL="1588" indent="-1588">
              <a:spcBef>
                <a:spcPts val="700"/>
              </a:spcBef>
              <a:buClr>
                <a:schemeClr val="accent2"/>
              </a:buClr>
              <a:buSzPct val="60000"/>
              <a:buFont typeface="Wingdings" pitchFamily="2" charset="2"/>
              <a:buNone/>
            </a:pPr>
            <a:r>
              <a:rPr lang="en-US" sz="2400">
                <a:latin typeface="Calibri" pitchFamily="34" charset="0"/>
              </a:rPr>
              <a:t>Transitional housing programs for women</a:t>
            </a:r>
          </a:p>
          <a:p>
            <a:pPr marL="1588" indent="-1588">
              <a:spcBef>
                <a:spcPts val="700"/>
              </a:spcBef>
              <a:buClr>
                <a:schemeClr val="accent2"/>
              </a:buClr>
              <a:buSzPct val="60000"/>
              <a:buFont typeface="Wingdings" pitchFamily="2" charset="2"/>
              <a:buNone/>
            </a:pPr>
            <a:r>
              <a:rPr lang="en-US" sz="2400">
                <a:latin typeface="Calibri" pitchFamily="34" charset="0"/>
              </a:rPr>
              <a:t>Rental assistance </a:t>
            </a:r>
          </a:p>
          <a:p>
            <a:pPr marL="1588" indent="-1588">
              <a:spcBef>
                <a:spcPts val="700"/>
              </a:spcBef>
              <a:buClr>
                <a:schemeClr val="accent2"/>
              </a:buClr>
              <a:buSzPct val="60000"/>
              <a:buFont typeface="Wingdings" pitchFamily="2" charset="2"/>
              <a:buNone/>
            </a:pPr>
            <a:endParaRPr lang="en-US" sz="24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28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700"/>
              </a:spcBef>
              <a:buClr>
                <a:schemeClr val="accent2"/>
              </a:buClr>
              <a:buSzPct val="60000"/>
              <a:buFont typeface="Wingdings" pitchFamily="2" charset="2"/>
              <a:buNone/>
            </a:pPr>
            <a:endParaRPr lang="en-US" sz="3200">
              <a:latin typeface="Calibri" pitchFamily="34" charset="0"/>
            </a:endParaRPr>
          </a:p>
          <a:p>
            <a:pPr marL="1588" indent="-1588">
              <a:spcBef>
                <a:spcPts val="600"/>
              </a:spcBef>
              <a:buClr>
                <a:schemeClr val="accent2"/>
              </a:buClr>
              <a:buSzPct val="60000"/>
              <a:buFont typeface="Wingdings" pitchFamily="2" charset="2"/>
              <a:buNone/>
            </a:pPr>
            <a:endParaRPr lang="en-US" sz="280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62147" name="Picture 1" descr="house "/>
          <p:cNvPicPr>
            <a:picLocks noChangeAspect="1" noChangeArrowheads="1"/>
          </p:cNvPicPr>
          <p:nvPr/>
        </p:nvPicPr>
        <p:blipFill>
          <a:blip r:embed="rId3"/>
          <a:srcRect/>
          <a:stretch>
            <a:fillRect/>
          </a:stretch>
        </p:blipFill>
        <p:spPr bwMode="auto">
          <a:xfrm>
            <a:off x="6699250" y="4486275"/>
            <a:ext cx="2370138" cy="237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5" name="Right Brace 4" descr="arrow"/>
          <p:cNvSpPr/>
          <p:nvPr/>
        </p:nvSpPr>
        <p:spPr>
          <a:xfrm>
            <a:off x="2887663" y="4418013"/>
            <a:ext cx="288925" cy="1116012"/>
          </a:xfrm>
          <a:prstGeom prst="righ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Content Placeholder 2"/>
          <p:cNvSpPr txBox="1">
            <a:spLocks/>
          </p:cNvSpPr>
          <p:nvPr/>
        </p:nvSpPr>
        <p:spPr>
          <a:xfrm>
            <a:off x="3251200" y="4725988"/>
            <a:ext cx="2398713" cy="471487"/>
          </a:xfrm>
          <a:prstGeom prst="rect">
            <a:avLst/>
          </a:prstGeom>
        </p:spPr>
        <p:txBody>
          <a:bodyPr>
            <a:normAutofit/>
          </a:bodyPr>
          <a:lstStyle/>
          <a:p>
            <a:pPr>
              <a:buClr>
                <a:schemeClr val="accent2"/>
              </a:buClr>
              <a:buSzPct val="60000"/>
              <a:buFont typeface="Wingdings" pitchFamily="2" charset="2"/>
              <a:buNone/>
            </a:pPr>
            <a:r>
              <a:rPr lang="en-US" sz="2400">
                <a:latin typeface="Calibri" pitchFamily="34" charset="0"/>
              </a:rPr>
              <a:t>Less important</a:t>
            </a: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
        <p:nvSpPr>
          <p:cNvPr id="4" name="Content Placeholder 2"/>
          <p:cNvSpPr txBox="1">
            <a:spLocks/>
          </p:cNvSpPr>
          <p:nvPr/>
        </p:nvSpPr>
        <p:spPr>
          <a:xfrm>
            <a:off x="682625" y="625475"/>
            <a:ext cx="7094538" cy="5397500"/>
          </a:xfrm>
          <a:prstGeom prst="rect">
            <a:avLst/>
          </a:prstGeom>
        </p:spPr>
        <p:txBody>
          <a:bodyPr>
            <a:normAutofit/>
          </a:bodyPr>
          <a:lstStyle/>
          <a:p>
            <a:pPr>
              <a:spcBef>
                <a:spcPts val="1200"/>
              </a:spcBef>
              <a:spcAft>
                <a:spcPts val="1200"/>
              </a:spcAft>
              <a:buClr>
                <a:schemeClr val="accent2"/>
              </a:buClr>
              <a:buSzPct val="60000"/>
              <a:buFont typeface="Wingdings" pitchFamily="2" charset="2"/>
              <a:buNone/>
            </a:pPr>
            <a:r>
              <a:rPr lang="en-US" sz="2800">
                <a:latin typeface="Calibri" pitchFamily="34" charset="0"/>
              </a:rPr>
              <a:t>Chocolate Chips</a:t>
            </a:r>
          </a:p>
          <a:p>
            <a:pPr>
              <a:spcBef>
                <a:spcPts val="1200"/>
              </a:spcBef>
              <a:spcAft>
                <a:spcPts val="1200"/>
              </a:spcAft>
              <a:buClr>
                <a:schemeClr val="accent2"/>
              </a:buClr>
              <a:buSzPct val="60000"/>
              <a:buFont typeface="Wingdings" pitchFamily="2" charset="2"/>
              <a:buNone/>
            </a:pPr>
            <a:r>
              <a:rPr lang="en-US" sz="2800">
                <a:latin typeface="Calibri" pitchFamily="34" charset="0"/>
              </a:rPr>
              <a:t>Flour</a:t>
            </a:r>
          </a:p>
          <a:p>
            <a:pPr>
              <a:spcBef>
                <a:spcPts val="1200"/>
              </a:spcBef>
              <a:spcAft>
                <a:spcPts val="1200"/>
              </a:spcAft>
              <a:buClr>
                <a:schemeClr val="accent2"/>
              </a:buClr>
              <a:buSzPct val="60000"/>
              <a:buFont typeface="Wingdings" pitchFamily="2" charset="2"/>
              <a:buNone/>
            </a:pPr>
            <a:r>
              <a:rPr lang="en-US" sz="2800">
                <a:latin typeface="Calibri" pitchFamily="34" charset="0"/>
              </a:rPr>
              <a:t>Butter	</a:t>
            </a:r>
          </a:p>
          <a:p>
            <a:pPr>
              <a:spcBef>
                <a:spcPts val="1200"/>
              </a:spcBef>
              <a:spcAft>
                <a:spcPts val="1200"/>
              </a:spcAft>
              <a:buClr>
                <a:schemeClr val="accent2"/>
              </a:buClr>
              <a:buSzPct val="60000"/>
              <a:buFont typeface="Wingdings" pitchFamily="2" charset="2"/>
              <a:buNone/>
            </a:pPr>
            <a:r>
              <a:rPr lang="en-US" sz="2800">
                <a:latin typeface="Calibri" pitchFamily="34" charset="0"/>
              </a:rPr>
              <a:t>Sugar</a:t>
            </a:r>
          </a:p>
          <a:p>
            <a:pPr>
              <a:spcBef>
                <a:spcPts val="1200"/>
              </a:spcBef>
              <a:spcAft>
                <a:spcPts val="1200"/>
              </a:spcAft>
              <a:buClr>
                <a:schemeClr val="accent2"/>
              </a:buClr>
              <a:buSzPct val="60000"/>
              <a:buFont typeface="Wingdings" pitchFamily="2" charset="2"/>
              <a:buNone/>
            </a:pPr>
            <a:r>
              <a:rPr lang="en-US" sz="2800">
                <a:latin typeface="Calibri" pitchFamily="34" charset="0"/>
              </a:rPr>
              <a:t>Eggs</a:t>
            </a:r>
          </a:p>
          <a:p>
            <a:pPr>
              <a:spcBef>
                <a:spcPts val="1200"/>
              </a:spcBef>
              <a:spcAft>
                <a:spcPts val="1200"/>
              </a:spcAft>
              <a:buClr>
                <a:schemeClr val="accent2"/>
              </a:buClr>
              <a:buSzPct val="60000"/>
              <a:buFont typeface="Wingdings" pitchFamily="2" charset="2"/>
              <a:buNone/>
            </a:pPr>
            <a:r>
              <a:rPr lang="en-US" sz="2800">
                <a:latin typeface="Calibri" pitchFamily="34" charset="0"/>
              </a:rPr>
              <a:t>Nuts</a:t>
            </a:r>
          </a:p>
          <a:p>
            <a:pPr>
              <a:spcBef>
                <a:spcPts val="1200"/>
              </a:spcBef>
              <a:spcAft>
                <a:spcPts val="1200"/>
              </a:spcAft>
              <a:buClr>
                <a:schemeClr val="accent2"/>
              </a:buClr>
              <a:buSzPct val="60000"/>
              <a:buFont typeface="Wingdings" pitchFamily="2" charset="2"/>
              <a:buNone/>
            </a:pPr>
            <a:r>
              <a:rPr lang="en-US" sz="2800">
                <a:latin typeface="Calibri" pitchFamily="34" charset="0"/>
              </a:rPr>
              <a:t>Sprinkles</a:t>
            </a: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2" name="Title 1"/>
          <p:cNvSpPr>
            <a:spLocks noGrp="1"/>
          </p:cNvSpPr>
          <p:nvPr>
            <p:ph type="title"/>
          </p:nvPr>
        </p:nvSpPr>
        <p:spPr/>
        <p:txBody>
          <a:bodyPr/>
          <a:lstStyle/>
          <a:p>
            <a:r>
              <a:rPr lang="en-US" dirty="0" smtClean="0">
                <a:solidFill>
                  <a:schemeClr val="bg1"/>
                </a:solidFill>
              </a:rPr>
              <a:t>0</a:t>
            </a:r>
            <a:endParaRPr lang="en-US" dirty="0">
              <a:solidFill>
                <a:schemeClr val="bg1"/>
              </a:solidFill>
            </a:endParaRPr>
          </a:p>
        </p:txBody>
      </p:sp>
    </p:spTree>
    <p:extLst>
      <p:ext uri="{BB962C8B-B14F-4D97-AF65-F5344CB8AC3E}">
        <p14:creationId xmlns:p14="http://schemas.microsoft.com/office/powerpoint/2010/main" val="1719048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person with dental tools "/>
          <p:cNvPicPr>
            <a:picLocks noChangeAspect="1" noChangeArrowheads="1"/>
          </p:cNvPicPr>
          <p:nvPr/>
        </p:nvPicPr>
        <p:blipFill>
          <a:blip r:embed="rId3"/>
          <a:srcRect/>
          <a:stretch>
            <a:fillRect/>
          </a:stretch>
        </p:blipFill>
        <p:spPr bwMode="auto">
          <a:xfrm>
            <a:off x="6878638" y="4592638"/>
            <a:ext cx="2265362" cy="2265362"/>
          </a:xfrm>
          <a:prstGeom prst="rect">
            <a:avLst/>
          </a:prstGeom>
          <a:noFill/>
          <a:ln w="9525">
            <a:noFill/>
            <a:miter lim="800000"/>
            <a:headEnd/>
            <a:tailEnd/>
          </a:ln>
        </p:spPr>
      </p:pic>
      <p:sp>
        <p:nvSpPr>
          <p:cNvPr id="264194" name="Title 1"/>
          <p:cNvSpPr>
            <a:spLocks noGrp="1"/>
          </p:cNvSpPr>
          <p:nvPr>
            <p:ph type="title"/>
          </p:nvPr>
        </p:nvSpPr>
        <p:spPr/>
        <p:txBody>
          <a:bodyPr/>
          <a:lstStyle/>
          <a:p>
            <a:r>
              <a:rPr lang="en-US" sz="4000" smtClean="0">
                <a:latin typeface="Calibri" pitchFamily="34" charset="0"/>
              </a:rPr>
              <a:t>MI Dental Program</a:t>
            </a:r>
          </a:p>
        </p:txBody>
      </p:sp>
      <p:sp>
        <p:nvSpPr>
          <p:cNvPr id="4" name="Content Placeholder 2"/>
          <p:cNvSpPr txBox="1">
            <a:spLocks/>
          </p:cNvSpPr>
          <p:nvPr/>
        </p:nvSpPr>
        <p:spPr>
          <a:xfrm>
            <a:off x="612775" y="1925638"/>
            <a:ext cx="8153400" cy="4667250"/>
          </a:xfrm>
          <a:prstGeom prst="rect">
            <a:avLst/>
          </a:prstGeom>
        </p:spPr>
        <p:txBody>
          <a:bodyPr>
            <a:normAutofit/>
          </a:bodyPr>
          <a:lstStyle/>
          <a:p>
            <a:pPr marL="1588" indent="-1588">
              <a:spcAft>
                <a:spcPts val="1800"/>
              </a:spcAft>
              <a:buClr>
                <a:schemeClr val="accent2"/>
              </a:buClr>
              <a:buSzPct val="60000"/>
              <a:buFont typeface="Wingdings" pitchFamily="2" charset="2"/>
              <a:buNone/>
            </a:pPr>
            <a:r>
              <a:rPr lang="en-US" sz="2400" b="1" dirty="0">
                <a:latin typeface="Calibri" pitchFamily="34" charset="0"/>
              </a:rPr>
              <a:t>Clients will remain level or increase slightly in </a:t>
            </a:r>
            <a:r>
              <a:rPr lang="en-US" sz="2400" b="1" dirty="0" smtClean="0">
                <a:latin typeface="Calibri" pitchFamily="34" charset="0"/>
              </a:rPr>
              <a:t>2018 </a:t>
            </a:r>
            <a:endParaRPr lang="en-US" sz="2400" b="1" dirty="0">
              <a:latin typeface="Calibri" pitchFamily="34" charset="0"/>
            </a:endParaRPr>
          </a:p>
          <a:p>
            <a:pPr marL="1588" indent="-1588">
              <a:spcAft>
                <a:spcPts val="1800"/>
              </a:spcAft>
              <a:buClr>
                <a:schemeClr val="accent2"/>
              </a:buClr>
              <a:buSzPct val="60000"/>
              <a:buFont typeface="Wingdings" pitchFamily="2" charset="2"/>
              <a:buNone/>
            </a:pPr>
            <a:r>
              <a:rPr lang="en-US" sz="2400" dirty="0">
                <a:latin typeface="Calibri" pitchFamily="34" charset="0"/>
              </a:rPr>
              <a:t>Assumed to </a:t>
            </a:r>
            <a:r>
              <a:rPr lang="en-US" sz="2400" b="1" dirty="0">
                <a:latin typeface="Calibri" pitchFamily="34" charset="0"/>
              </a:rPr>
              <a:t>have capacity </a:t>
            </a:r>
            <a:r>
              <a:rPr lang="en-US" sz="2400" dirty="0">
                <a:latin typeface="Calibri" pitchFamily="34" charset="0"/>
              </a:rPr>
              <a:t>to meet the</a:t>
            </a:r>
            <a:br>
              <a:rPr lang="en-US" sz="2400" dirty="0">
                <a:latin typeface="Calibri" pitchFamily="34" charset="0"/>
              </a:rPr>
            </a:br>
            <a:r>
              <a:rPr lang="en-US" sz="2400" dirty="0">
                <a:latin typeface="Calibri" pitchFamily="34" charset="0"/>
              </a:rPr>
              <a:t>increased demand</a:t>
            </a:r>
          </a:p>
          <a:p>
            <a:pPr marL="1588" indent="-1588">
              <a:spcAft>
                <a:spcPts val="1800"/>
              </a:spcAft>
              <a:buClr>
                <a:schemeClr val="accent2"/>
              </a:buClr>
              <a:buSzPct val="60000"/>
              <a:buFont typeface="Wingdings" pitchFamily="2" charset="2"/>
              <a:buNone/>
            </a:pPr>
            <a:endParaRPr lang="en-US" sz="24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28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700"/>
              </a:spcBef>
              <a:buClr>
                <a:schemeClr val="accent2"/>
              </a:buClr>
              <a:buSzPct val="60000"/>
              <a:buFont typeface="Wingdings" pitchFamily="2" charset="2"/>
              <a:buNone/>
            </a:pPr>
            <a:endParaRPr lang="en-US" sz="3200" dirty="0">
              <a:latin typeface="Calibri" pitchFamily="34" charset="0"/>
            </a:endParaRPr>
          </a:p>
          <a:p>
            <a:pPr marL="1588" indent="-1588">
              <a:spcBef>
                <a:spcPts val="600"/>
              </a:spcBef>
              <a:buClr>
                <a:schemeClr val="accent2"/>
              </a:buClr>
              <a:buSzPct val="60000"/>
              <a:buFont typeface="Wingdings" pitchFamily="2" charset="2"/>
              <a:buNone/>
            </a:pPr>
            <a:endParaRPr lang="en-US" sz="2800" dirty="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1588" indent="-1588">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5" y="1600200"/>
            <a:ext cx="8153400" cy="4495800"/>
          </a:xfrm>
        </p:spPr>
        <p:txBody>
          <a:bodyPr>
            <a:normAutofit fontScale="85000" lnSpcReduction="10000"/>
          </a:bodyPr>
          <a:lstStyle/>
          <a:p>
            <a:pPr marL="320040" indent="-320040" fontAlgn="auto">
              <a:spcAft>
                <a:spcPts val="0"/>
              </a:spcAft>
              <a:buFont typeface="Wingdings"/>
              <a:buChar char=""/>
              <a:defRPr/>
            </a:pPr>
            <a:r>
              <a:rPr lang="en-US" dirty="0" smtClean="0"/>
              <a:t>Part B</a:t>
            </a:r>
          </a:p>
          <a:p>
            <a:pPr marL="640080" lvl="1" indent="-274320" fontAlgn="auto">
              <a:spcAft>
                <a:spcPts val="0"/>
              </a:spcAft>
              <a:buFont typeface="Wingdings 2"/>
              <a:buChar char=""/>
              <a:defRPr/>
            </a:pPr>
            <a:r>
              <a:rPr lang="en-US" dirty="0" smtClean="0"/>
              <a:t>Funds 1 Medical Case Management program in the EMA, which includes outreach to the Michigan Department of Corrections </a:t>
            </a:r>
          </a:p>
          <a:p>
            <a:pPr lvl="2" fontAlgn="auto">
              <a:spcAft>
                <a:spcPts val="0"/>
              </a:spcAft>
              <a:buFont typeface="Wingdings"/>
              <a:buChar char=""/>
              <a:defRPr/>
            </a:pPr>
            <a:r>
              <a:rPr lang="en-US" dirty="0" smtClean="0"/>
              <a:t>No changes expected</a:t>
            </a:r>
          </a:p>
          <a:p>
            <a:pPr fontAlgn="auto">
              <a:spcAft>
                <a:spcPts val="0"/>
              </a:spcAft>
              <a:buFont typeface="Wingdings"/>
              <a:buChar char=""/>
              <a:defRPr/>
            </a:pPr>
            <a:r>
              <a:rPr lang="en-US" dirty="0" smtClean="0"/>
              <a:t>Care Coordination</a:t>
            </a:r>
          </a:p>
          <a:p>
            <a:pPr marL="640080" lvl="1" indent="-274320" fontAlgn="auto">
              <a:spcAft>
                <a:spcPts val="0"/>
              </a:spcAft>
              <a:buFont typeface="Wingdings 2"/>
              <a:buChar char=""/>
              <a:defRPr/>
            </a:pPr>
            <a:r>
              <a:rPr lang="en-US" dirty="0" smtClean="0"/>
              <a:t>Funded 3 projects that will start services October 2018</a:t>
            </a:r>
          </a:p>
          <a:p>
            <a:pPr marL="914717" lvl="2" indent="-274320" fontAlgn="auto">
              <a:spcAft>
                <a:spcPts val="0"/>
              </a:spcAft>
              <a:buFont typeface="Wingdings 2"/>
              <a:buChar char=""/>
              <a:defRPr/>
            </a:pPr>
            <a:r>
              <a:rPr lang="en-US" dirty="0" smtClean="0"/>
              <a:t>Details on programs are not yet known </a:t>
            </a:r>
          </a:p>
          <a:p>
            <a:pPr marL="320040" indent="-320040" fontAlgn="auto">
              <a:spcAft>
                <a:spcPts val="0"/>
              </a:spcAft>
              <a:buFont typeface="Wingdings"/>
              <a:buChar char=""/>
              <a:defRPr/>
            </a:pPr>
            <a:r>
              <a:rPr lang="en-US" dirty="0" smtClean="0"/>
              <a:t>Part C &amp; D</a:t>
            </a:r>
          </a:p>
          <a:p>
            <a:pPr marL="640080" lvl="1" indent="-274320" fontAlgn="auto">
              <a:spcAft>
                <a:spcPts val="0"/>
              </a:spcAft>
              <a:buFont typeface="Wingdings 2"/>
              <a:buChar char=""/>
              <a:defRPr/>
            </a:pPr>
            <a:r>
              <a:rPr lang="en-US" dirty="0" smtClean="0"/>
              <a:t>Funds Medical and Non-Medical Case Management, Mental Health, Medical Care, Health Education/ Risk Reduction, Medical Transportation, Psychosocial Support and Treatment Adherence</a:t>
            </a:r>
          </a:p>
          <a:p>
            <a:pPr marL="640080" lvl="1" indent="-274320" fontAlgn="auto">
              <a:spcAft>
                <a:spcPts val="0"/>
              </a:spcAft>
              <a:buFont typeface="Wingdings 2"/>
              <a:buChar char=""/>
              <a:defRPr/>
            </a:pPr>
            <a:r>
              <a:rPr lang="en-US" dirty="0" smtClean="0"/>
              <a:t>These services are provided across 5 clinics </a:t>
            </a:r>
          </a:p>
        </p:txBody>
      </p:sp>
      <p:sp>
        <p:nvSpPr>
          <p:cNvPr id="266242" name="Title 2"/>
          <p:cNvSpPr>
            <a:spLocks noGrp="1"/>
          </p:cNvSpPr>
          <p:nvPr>
            <p:ph type="title"/>
          </p:nvPr>
        </p:nvSpPr>
        <p:spPr>
          <a:xfrm>
            <a:off x="612775" y="228600"/>
            <a:ext cx="8153400" cy="990600"/>
          </a:xfrm>
        </p:spPr>
        <p:txBody>
          <a:bodyPr/>
          <a:lstStyle/>
          <a:p>
            <a:r>
              <a:rPr lang="en-US" smtClean="0"/>
              <a:t>Other Ryan White Parts</a:t>
            </a:r>
          </a:p>
        </p:txBody>
      </p:sp>
    </p:spTree>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r>
              <a:rPr lang="en-US" sz="4000" smtClean="0">
                <a:latin typeface="Calibri" pitchFamily="34" charset="0"/>
              </a:rPr>
              <a:t>External Forces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Impact of the ACA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Programs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Other System-level Issues</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5" name="Oval 4" descr="circle "/>
          <p:cNvSpPr/>
          <p:nvPr/>
        </p:nvSpPr>
        <p:spPr>
          <a:xfrm>
            <a:off x="530469" y="3978519"/>
            <a:ext cx="4494213" cy="1146175"/>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Considerations </a:t>
            </a:r>
            <a:endParaRPr lang="en-US" sz="2200" dirty="0"/>
          </a:p>
        </p:txBody>
      </p:sp>
      <p:sp>
        <p:nvSpPr>
          <p:cNvPr id="3" name="Content Placeholder 2"/>
          <p:cNvSpPr>
            <a:spLocks noGrp="1"/>
          </p:cNvSpPr>
          <p:nvPr>
            <p:ph idx="1"/>
          </p:nvPr>
        </p:nvSpPr>
        <p:spPr>
          <a:xfrm>
            <a:off x="612648" y="1600200"/>
            <a:ext cx="8153400" cy="4617720"/>
          </a:xfrm>
        </p:spPr>
        <p:txBody>
          <a:bodyPr/>
          <a:lstStyle/>
          <a:p>
            <a:r>
              <a:rPr lang="en-US" sz="2800" dirty="0" smtClean="0"/>
              <a:t>Michigan marketplace insurance plan premiums are expected to increase $1,520 in 2019 according to a report released by the Center for American Progress</a:t>
            </a:r>
          </a:p>
          <a:p>
            <a:r>
              <a:rPr lang="en-US" sz="2800" dirty="0" smtClean="0"/>
              <a:t>A bill has been introduced into the Michigan legislature that could increase the amount landlords can charge for security deposits from 1½ months of rent to 2 months of rent</a:t>
            </a:r>
          </a:p>
          <a:p>
            <a:r>
              <a:rPr lang="en-US" sz="2800" dirty="0" smtClean="0"/>
              <a:t>In Detroit, from January-April of 2017 more than 17,000 Detroit households have faced potential water shutoffs</a:t>
            </a:r>
          </a:p>
        </p:txBody>
      </p:sp>
    </p:spTree>
    <p:extLst>
      <p:ext uri="{BB962C8B-B14F-4D97-AF65-F5344CB8AC3E}">
        <p14:creationId xmlns:p14="http://schemas.microsoft.com/office/powerpoint/2010/main" val="216632078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r>
              <a:rPr lang="en-US" sz="4000" smtClean="0">
                <a:latin typeface="Calibri" pitchFamily="34" charset="0"/>
              </a:rPr>
              <a:t>External Forces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71363"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a:xfrm>
            <a:off x="0" y="2428875"/>
            <a:ext cx="9144000" cy="1143000"/>
          </a:xfrm>
        </p:spPr>
        <p:txBody>
          <a:bodyPr/>
          <a:lstStyle/>
          <a:p>
            <a:pPr algn="ctr"/>
            <a:r>
              <a:rPr lang="en-US" sz="4000" dirty="0" smtClean="0">
                <a:solidFill>
                  <a:schemeClr val="tx1"/>
                </a:solidFill>
                <a:latin typeface="Calibri" pitchFamily="34" charset="0"/>
              </a:rPr>
              <a:t>Resource Allocation</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5" name="Right Brace 4" descr="arrow "/>
          <p:cNvSpPr/>
          <p:nvPr/>
        </p:nvSpPr>
        <p:spPr>
          <a:xfrm>
            <a:off x="2887663" y="4418013"/>
            <a:ext cx="288925" cy="1116012"/>
          </a:xfrm>
          <a:prstGeom prst="righ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Content Placeholder 2"/>
          <p:cNvSpPr txBox="1">
            <a:spLocks/>
          </p:cNvSpPr>
          <p:nvPr/>
        </p:nvSpPr>
        <p:spPr>
          <a:xfrm>
            <a:off x="3251200" y="4725988"/>
            <a:ext cx="2398713" cy="471487"/>
          </a:xfrm>
          <a:prstGeom prst="rect">
            <a:avLst/>
          </a:prstGeom>
        </p:spPr>
        <p:txBody>
          <a:bodyPr>
            <a:normAutofit/>
          </a:bodyPr>
          <a:lstStyle/>
          <a:p>
            <a:pPr>
              <a:buClr>
                <a:schemeClr val="accent2"/>
              </a:buClr>
              <a:buSzPct val="60000"/>
              <a:buFont typeface="Wingdings" pitchFamily="2" charset="2"/>
              <a:buNone/>
            </a:pPr>
            <a:r>
              <a:rPr lang="en-US" sz="2400">
                <a:latin typeface="Calibri" pitchFamily="34" charset="0"/>
              </a:rPr>
              <a:t>Less important</a:t>
            </a: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
        <p:nvSpPr>
          <p:cNvPr id="4" name="Content Placeholder 2"/>
          <p:cNvSpPr txBox="1">
            <a:spLocks/>
          </p:cNvSpPr>
          <p:nvPr/>
        </p:nvSpPr>
        <p:spPr>
          <a:xfrm>
            <a:off x="682625" y="625475"/>
            <a:ext cx="7094538" cy="5397500"/>
          </a:xfrm>
          <a:prstGeom prst="rect">
            <a:avLst/>
          </a:prstGeom>
        </p:spPr>
        <p:txBody>
          <a:bodyPr>
            <a:normAutofit/>
          </a:bodyPr>
          <a:lstStyle/>
          <a:p>
            <a:pPr>
              <a:spcBef>
                <a:spcPts val="1200"/>
              </a:spcBef>
              <a:spcAft>
                <a:spcPts val="1200"/>
              </a:spcAft>
              <a:buClr>
                <a:schemeClr val="accent2"/>
              </a:buClr>
              <a:buSzPct val="60000"/>
              <a:buFont typeface="Wingdings" pitchFamily="2" charset="2"/>
              <a:buNone/>
            </a:pPr>
            <a:r>
              <a:rPr lang="en-US" sz="2800">
                <a:latin typeface="Calibri" pitchFamily="34" charset="0"/>
              </a:rPr>
              <a:t>Chocolate Chips</a:t>
            </a:r>
          </a:p>
          <a:p>
            <a:pPr>
              <a:spcBef>
                <a:spcPts val="1200"/>
              </a:spcBef>
              <a:spcAft>
                <a:spcPts val="1200"/>
              </a:spcAft>
              <a:buClr>
                <a:schemeClr val="accent2"/>
              </a:buClr>
              <a:buSzPct val="60000"/>
              <a:buFont typeface="Wingdings" pitchFamily="2" charset="2"/>
              <a:buNone/>
            </a:pPr>
            <a:r>
              <a:rPr lang="en-US" sz="2800">
                <a:latin typeface="Calibri" pitchFamily="34" charset="0"/>
              </a:rPr>
              <a:t>Flour</a:t>
            </a:r>
          </a:p>
          <a:p>
            <a:pPr>
              <a:spcBef>
                <a:spcPts val="1200"/>
              </a:spcBef>
              <a:spcAft>
                <a:spcPts val="1200"/>
              </a:spcAft>
              <a:buClr>
                <a:schemeClr val="accent2"/>
              </a:buClr>
              <a:buSzPct val="60000"/>
              <a:buFont typeface="Wingdings" pitchFamily="2" charset="2"/>
              <a:buNone/>
            </a:pPr>
            <a:r>
              <a:rPr lang="en-US" sz="2800">
                <a:latin typeface="Calibri" pitchFamily="34" charset="0"/>
              </a:rPr>
              <a:t>Butter	</a:t>
            </a:r>
          </a:p>
          <a:p>
            <a:pPr>
              <a:spcBef>
                <a:spcPts val="1200"/>
              </a:spcBef>
              <a:spcAft>
                <a:spcPts val="1200"/>
              </a:spcAft>
              <a:buClr>
                <a:schemeClr val="accent2"/>
              </a:buClr>
              <a:buSzPct val="60000"/>
              <a:buFont typeface="Wingdings" pitchFamily="2" charset="2"/>
              <a:buNone/>
            </a:pPr>
            <a:r>
              <a:rPr lang="en-US" sz="2800">
                <a:latin typeface="Calibri" pitchFamily="34" charset="0"/>
              </a:rPr>
              <a:t>Sugar</a:t>
            </a:r>
          </a:p>
          <a:p>
            <a:pPr>
              <a:spcBef>
                <a:spcPts val="1200"/>
              </a:spcBef>
              <a:spcAft>
                <a:spcPts val="1200"/>
              </a:spcAft>
              <a:buClr>
                <a:schemeClr val="accent2"/>
              </a:buClr>
              <a:buSzPct val="60000"/>
              <a:buFont typeface="Wingdings" pitchFamily="2" charset="2"/>
              <a:buNone/>
            </a:pPr>
            <a:r>
              <a:rPr lang="en-US" sz="2800">
                <a:latin typeface="Calibri" pitchFamily="34" charset="0"/>
              </a:rPr>
              <a:t>Eggs</a:t>
            </a:r>
          </a:p>
          <a:p>
            <a:pPr>
              <a:spcBef>
                <a:spcPts val="1200"/>
              </a:spcBef>
              <a:spcAft>
                <a:spcPts val="1200"/>
              </a:spcAft>
              <a:buClr>
                <a:schemeClr val="accent2"/>
              </a:buClr>
              <a:buSzPct val="60000"/>
              <a:buFont typeface="Wingdings" pitchFamily="2" charset="2"/>
              <a:buNone/>
            </a:pPr>
            <a:r>
              <a:rPr lang="en-US" sz="2800">
                <a:latin typeface="Calibri" pitchFamily="34" charset="0"/>
              </a:rPr>
              <a:t>Nuts</a:t>
            </a:r>
          </a:p>
          <a:p>
            <a:pPr>
              <a:spcBef>
                <a:spcPts val="1200"/>
              </a:spcBef>
              <a:spcAft>
                <a:spcPts val="1200"/>
              </a:spcAft>
              <a:buClr>
                <a:schemeClr val="accent2"/>
              </a:buClr>
              <a:buSzPct val="60000"/>
              <a:buFont typeface="Wingdings" pitchFamily="2" charset="2"/>
              <a:buNone/>
            </a:pPr>
            <a:r>
              <a:rPr lang="en-US" sz="2800">
                <a:latin typeface="Calibri" pitchFamily="34" charset="0"/>
              </a:rPr>
              <a:t>Sprinkles</a:t>
            </a: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7" name="Content Placeholder 2"/>
          <p:cNvSpPr txBox="1">
            <a:spLocks/>
          </p:cNvSpPr>
          <p:nvPr/>
        </p:nvSpPr>
        <p:spPr>
          <a:xfrm>
            <a:off x="3859213" y="390525"/>
            <a:ext cx="4562475" cy="581025"/>
          </a:xfrm>
          <a:prstGeom prst="rect">
            <a:avLst/>
          </a:prstGeom>
        </p:spPr>
        <p:txBody>
          <a:bodyPr>
            <a:normAutofit/>
          </a:bodyPr>
          <a:lstStyle/>
          <a:p>
            <a:pPr algn="ctr">
              <a:buClr>
                <a:schemeClr val="accent2"/>
              </a:buClr>
              <a:buSzPct val="60000"/>
              <a:buFont typeface="Wingdings" pitchFamily="2" charset="2"/>
              <a:buNone/>
            </a:pPr>
            <a:r>
              <a:rPr lang="en-US" sz="3100" dirty="0">
                <a:latin typeface="Calibri" pitchFamily="34" charset="0"/>
              </a:rPr>
              <a:t>Budget = $12</a:t>
            </a:r>
          </a:p>
          <a:p>
            <a:pPr>
              <a:lnSpc>
                <a:spcPct val="80000"/>
              </a:lnSpc>
              <a:spcBef>
                <a:spcPts val="600"/>
              </a:spcBef>
              <a:spcAft>
                <a:spcPts val="600"/>
              </a:spcAft>
              <a:buClr>
                <a:schemeClr val="accent2"/>
              </a:buClr>
              <a:buSzPct val="60000"/>
              <a:buFont typeface="Wingdings" pitchFamily="2" charset="2"/>
              <a:buNone/>
            </a:pPr>
            <a:endParaRPr lang="en-US" sz="2600" dirty="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600" dirty="0">
              <a:latin typeface="Calibri"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954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Image result for chocolate chip cookie clipart"/>
          <p:cNvPicPr>
            <a:picLocks noChangeAspect="1" noChangeArrowheads="1"/>
          </p:cNvPicPr>
          <p:nvPr/>
        </p:nvPicPr>
        <p:blipFill>
          <a:blip r:embed="rId3"/>
          <a:srcRect b="12164"/>
          <a:stretch>
            <a:fillRect/>
          </a:stretch>
        </p:blipFill>
        <p:spPr bwMode="auto">
          <a:xfrm>
            <a:off x="3502025" y="1047750"/>
            <a:ext cx="5353050" cy="3478213"/>
          </a:xfrm>
          <a:prstGeom prst="rect">
            <a:avLst/>
          </a:prstGeom>
          <a:noFill/>
          <a:ln w="9525">
            <a:noFill/>
            <a:miter lim="800000"/>
            <a:headEnd/>
            <a:tailEnd/>
          </a:ln>
        </p:spPr>
      </p:pic>
      <p:sp>
        <p:nvSpPr>
          <p:cNvPr id="5" name="Right Brace 4" descr="arrow "/>
          <p:cNvSpPr/>
          <p:nvPr/>
        </p:nvSpPr>
        <p:spPr>
          <a:xfrm>
            <a:off x="2887663" y="4418013"/>
            <a:ext cx="288925" cy="1116012"/>
          </a:xfrm>
          <a:prstGeom prst="righ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Content Placeholder 2"/>
          <p:cNvSpPr txBox="1">
            <a:spLocks/>
          </p:cNvSpPr>
          <p:nvPr/>
        </p:nvSpPr>
        <p:spPr>
          <a:xfrm>
            <a:off x="3251200" y="4725988"/>
            <a:ext cx="2398713" cy="471487"/>
          </a:xfrm>
          <a:prstGeom prst="rect">
            <a:avLst/>
          </a:prstGeom>
        </p:spPr>
        <p:txBody>
          <a:bodyPr>
            <a:normAutofit/>
          </a:bodyPr>
          <a:lstStyle/>
          <a:p>
            <a:pPr>
              <a:buClr>
                <a:schemeClr val="accent2"/>
              </a:buClr>
              <a:buSzPct val="60000"/>
              <a:buFont typeface="Wingdings" pitchFamily="2" charset="2"/>
              <a:buNone/>
            </a:pPr>
            <a:r>
              <a:rPr lang="en-US" sz="2400">
                <a:latin typeface="Calibri" pitchFamily="34" charset="0"/>
              </a:rPr>
              <a:t>Less important</a:t>
            </a: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
        <p:nvSpPr>
          <p:cNvPr id="4" name="Content Placeholder 2"/>
          <p:cNvSpPr txBox="1">
            <a:spLocks/>
          </p:cNvSpPr>
          <p:nvPr/>
        </p:nvSpPr>
        <p:spPr>
          <a:xfrm>
            <a:off x="682625" y="625475"/>
            <a:ext cx="7094538" cy="5397500"/>
          </a:xfrm>
          <a:prstGeom prst="rect">
            <a:avLst/>
          </a:prstGeom>
        </p:spPr>
        <p:txBody>
          <a:bodyPr>
            <a:normAutofit/>
          </a:bodyPr>
          <a:lstStyle/>
          <a:p>
            <a:pPr>
              <a:spcBef>
                <a:spcPts val="1200"/>
              </a:spcBef>
              <a:spcAft>
                <a:spcPts val="1200"/>
              </a:spcAft>
              <a:buClr>
                <a:schemeClr val="accent2"/>
              </a:buClr>
              <a:buSzPct val="60000"/>
              <a:buFont typeface="Wingdings" pitchFamily="2" charset="2"/>
              <a:buNone/>
            </a:pPr>
            <a:r>
              <a:rPr lang="en-US" sz="2800">
                <a:latin typeface="Calibri" pitchFamily="34" charset="0"/>
              </a:rPr>
              <a:t>$0  Chocolate Chips </a:t>
            </a:r>
          </a:p>
          <a:p>
            <a:pPr>
              <a:spcBef>
                <a:spcPts val="1200"/>
              </a:spcBef>
              <a:spcAft>
                <a:spcPts val="1200"/>
              </a:spcAft>
              <a:buClr>
                <a:schemeClr val="accent2"/>
              </a:buClr>
              <a:buSzPct val="60000"/>
              <a:buFont typeface="Wingdings" pitchFamily="2" charset="2"/>
              <a:buNone/>
            </a:pPr>
            <a:r>
              <a:rPr lang="en-US" sz="2800">
                <a:latin typeface="Calibri" pitchFamily="34" charset="0"/>
              </a:rPr>
              <a:t>$3  Flour</a:t>
            </a:r>
          </a:p>
          <a:p>
            <a:pPr>
              <a:spcBef>
                <a:spcPts val="1200"/>
              </a:spcBef>
              <a:spcAft>
                <a:spcPts val="1200"/>
              </a:spcAft>
              <a:buClr>
                <a:schemeClr val="accent2"/>
              </a:buClr>
              <a:buSzPct val="60000"/>
              <a:buFont typeface="Wingdings" pitchFamily="2" charset="2"/>
              <a:buNone/>
            </a:pPr>
            <a:r>
              <a:rPr lang="en-US" sz="2800">
                <a:latin typeface="Calibri" pitchFamily="34" charset="0"/>
              </a:rPr>
              <a:t>$2  Butter	</a:t>
            </a:r>
          </a:p>
          <a:p>
            <a:pPr>
              <a:spcBef>
                <a:spcPts val="1200"/>
              </a:spcBef>
              <a:spcAft>
                <a:spcPts val="1200"/>
              </a:spcAft>
              <a:buClr>
                <a:schemeClr val="accent2"/>
              </a:buClr>
              <a:buSzPct val="60000"/>
              <a:buFont typeface="Wingdings" pitchFamily="2" charset="2"/>
              <a:buNone/>
            </a:pPr>
            <a:r>
              <a:rPr lang="en-US" sz="2800">
                <a:latin typeface="Calibri" pitchFamily="34" charset="0"/>
              </a:rPr>
              <a:t>$4  Sugar </a:t>
            </a:r>
          </a:p>
          <a:p>
            <a:pPr>
              <a:spcBef>
                <a:spcPts val="1200"/>
              </a:spcBef>
              <a:spcAft>
                <a:spcPts val="1200"/>
              </a:spcAft>
              <a:buClr>
                <a:schemeClr val="accent2"/>
              </a:buClr>
              <a:buSzPct val="60000"/>
              <a:buFont typeface="Wingdings" pitchFamily="2" charset="2"/>
              <a:buNone/>
            </a:pPr>
            <a:r>
              <a:rPr lang="en-US" sz="2800">
                <a:latin typeface="Calibri" pitchFamily="34" charset="0"/>
              </a:rPr>
              <a:t>$3  Eggs</a:t>
            </a:r>
          </a:p>
          <a:p>
            <a:pPr>
              <a:spcBef>
                <a:spcPts val="1200"/>
              </a:spcBef>
              <a:spcAft>
                <a:spcPts val="1200"/>
              </a:spcAft>
              <a:buClr>
                <a:schemeClr val="accent2"/>
              </a:buClr>
              <a:buSzPct val="60000"/>
              <a:buFont typeface="Wingdings" pitchFamily="2" charset="2"/>
              <a:buNone/>
            </a:pPr>
            <a:r>
              <a:rPr lang="en-US" sz="2800">
                <a:latin typeface="Calibri" pitchFamily="34" charset="0"/>
              </a:rPr>
              <a:t>$0  Nuts</a:t>
            </a:r>
          </a:p>
          <a:p>
            <a:pPr>
              <a:spcBef>
                <a:spcPts val="1200"/>
              </a:spcBef>
              <a:spcAft>
                <a:spcPts val="1200"/>
              </a:spcAft>
              <a:buClr>
                <a:schemeClr val="accent2"/>
              </a:buClr>
              <a:buSzPct val="60000"/>
              <a:buFont typeface="Wingdings" pitchFamily="2" charset="2"/>
              <a:buNone/>
            </a:pPr>
            <a:r>
              <a:rPr lang="en-US" sz="2800">
                <a:latin typeface="Calibri" pitchFamily="34" charset="0"/>
              </a:rPr>
              <a:t>$0  Sprinkles</a:t>
            </a: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
        <p:nvSpPr>
          <p:cNvPr id="7" name="Content Placeholder 2"/>
          <p:cNvSpPr txBox="1">
            <a:spLocks/>
          </p:cNvSpPr>
          <p:nvPr/>
        </p:nvSpPr>
        <p:spPr>
          <a:xfrm>
            <a:off x="3859213" y="390525"/>
            <a:ext cx="4562475" cy="581025"/>
          </a:xfrm>
          <a:prstGeom prst="rect">
            <a:avLst/>
          </a:prstGeom>
        </p:spPr>
        <p:txBody>
          <a:bodyPr>
            <a:normAutofit/>
          </a:bodyPr>
          <a:lstStyle/>
          <a:p>
            <a:pPr algn="ctr">
              <a:buClr>
                <a:schemeClr val="accent2"/>
              </a:buClr>
              <a:buSzPct val="60000"/>
              <a:buFont typeface="Wingdings" pitchFamily="2" charset="2"/>
              <a:buNone/>
            </a:pPr>
            <a:r>
              <a:rPr lang="en-US" sz="3100">
                <a:latin typeface="Calibri" pitchFamily="34" charset="0"/>
              </a:rPr>
              <a:t>Budget = $12</a:t>
            </a:r>
          </a:p>
          <a:p>
            <a:pPr>
              <a:lnSpc>
                <a:spcPct val="80000"/>
              </a:lnSpc>
              <a:spcBef>
                <a:spcPts val="600"/>
              </a:spcBef>
              <a:spcAft>
                <a:spcPts val="600"/>
              </a:spcAft>
              <a:buClr>
                <a:schemeClr val="accent2"/>
              </a:buClr>
              <a:buSzPct val="60000"/>
              <a:buFont typeface="Wingdings" pitchFamily="2" charset="2"/>
              <a:buNone/>
            </a:pPr>
            <a:endParaRPr lang="en-US" sz="2600">
              <a:latin typeface="Calibri" pitchFamily="34" charset="0"/>
            </a:endParaRPr>
          </a:p>
          <a:p>
            <a:pPr>
              <a:lnSpc>
                <a:spcPct val="80000"/>
              </a:lnSpc>
              <a:spcBef>
                <a:spcPts val="600"/>
              </a:spcBef>
              <a:spcAft>
                <a:spcPts val="600"/>
              </a:spcAft>
              <a:buClr>
                <a:schemeClr val="accent2"/>
              </a:buClr>
              <a:buSzPct val="60000"/>
              <a:buFont typeface="Wingdings" pitchFamily="2" charset="2"/>
              <a:buNone/>
            </a:pPr>
            <a:endParaRPr lang="en-US" sz="2600">
              <a:latin typeface="Calibri"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56925018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0" y="2466975"/>
            <a:ext cx="9144000" cy="990600"/>
          </a:xfrm>
        </p:spPr>
        <p:txBody>
          <a:bodyPr/>
          <a:lstStyle/>
          <a:p>
            <a:pPr algn="ctr"/>
            <a:r>
              <a:rPr lang="en-US" sz="4000" dirty="0" smtClean="0">
                <a:solidFill>
                  <a:schemeClr val="tx1"/>
                </a:solidFill>
                <a:latin typeface="Calibri" pitchFamily="34" charset="0"/>
              </a:rPr>
              <a:t>Base Allocation</a:t>
            </a:r>
          </a:p>
        </p:txBody>
      </p:sp>
    </p:spTree>
    <p:extLst>
      <p:ext uri="{BB962C8B-B14F-4D97-AF65-F5344CB8AC3E}">
        <p14:creationId xmlns:p14="http://schemas.microsoft.com/office/powerpoint/2010/main" val="195572748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a:xfrm>
            <a:off x="658813" y="228600"/>
            <a:ext cx="8153400" cy="990600"/>
          </a:xfrm>
        </p:spPr>
        <p:txBody>
          <a:bodyPr/>
          <a:lstStyle/>
          <a:p>
            <a:r>
              <a:rPr lang="en-US" sz="4000" smtClean="0">
                <a:latin typeface="Calibri" pitchFamily="34" charset="0"/>
              </a:rPr>
              <a:t>Base Allocations Spreadsheet</a:t>
            </a:r>
          </a:p>
        </p:txBody>
      </p:sp>
      <p:sp>
        <p:nvSpPr>
          <p:cNvPr id="4" name="Content Placeholder 2"/>
          <p:cNvSpPr txBox="1">
            <a:spLocks/>
          </p:cNvSpPr>
          <p:nvPr/>
        </p:nvSpPr>
        <p:spPr>
          <a:xfrm>
            <a:off x="612775" y="1585913"/>
            <a:ext cx="8153400" cy="4356100"/>
          </a:xfrm>
          <a:prstGeom prst="rect">
            <a:avLst/>
          </a:prstGeom>
        </p:spPr>
        <p:txBody>
          <a:bodyPr>
            <a:normAutofit/>
          </a:bodyPr>
          <a:lstStyle/>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r>
              <a:rPr lang="en-US" sz="2800">
                <a:latin typeface="Calibri" pitchFamily="34" charset="0"/>
              </a:rPr>
              <a:t>Data based: services, costs, surveillance</a:t>
            </a:r>
          </a:p>
          <a:p>
            <a:pPr>
              <a:spcBef>
                <a:spcPts val="700"/>
              </a:spcBef>
              <a:buClr>
                <a:schemeClr val="accent2"/>
              </a:buClr>
              <a:buSzPct val="60000"/>
              <a:buFont typeface="Wingdings" pitchFamily="2" charset="2"/>
              <a:buNone/>
            </a:pPr>
            <a:endParaRPr lang="en-US" sz="2800">
              <a:latin typeface="Calibri" pitchFamily="34" charset="0"/>
            </a:endParaRPr>
          </a:p>
          <a:p>
            <a:pPr>
              <a:spcBef>
                <a:spcPts val="700"/>
              </a:spcBef>
              <a:buClr>
                <a:schemeClr val="accent2"/>
              </a:buClr>
              <a:buSzPct val="60000"/>
              <a:buFont typeface="Wingdings" pitchFamily="2" charset="2"/>
              <a:buNone/>
            </a:pPr>
            <a:r>
              <a:rPr lang="en-US" sz="2800">
                <a:latin typeface="Calibri" pitchFamily="34" charset="0"/>
              </a:rPr>
              <a:t>Limitations:  projections v. timeliness  </a:t>
            </a:r>
          </a:p>
          <a:p>
            <a:pPr>
              <a:spcBef>
                <a:spcPts val="700"/>
              </a:spcBef>
              <a:buClr>
                <a:schemeClr val="accent2"/>
              </a:buClr>
              <a:buSzPct val="60000"/>
              <a:buFont typeface="Wingdings" pitchFamily="2" charset="2"/>
              <a:buNone/>
            </a:pPr>
            <a:endParaRPr lang="en-US" sz="2800">
              <a:latin typeface="Calibri" pitchFamily="34" charset="0"/>
            </a:endParaRPr>
          </a:p>
          <a:p>
            <a:pPr>
              <a:spcBef>
                <a:spcPts val="700"/>
              </a:spcBef>
              <a:buClr>
                <a:schemeClr val="accent2"/>
              </a:buClr>
              <a:buSzPct val="60000"/>
              <a:buFont typeface="Wingdings" pitchFamily="2" charset="2"/>
              <a:buNone/>
            </a:pPr>
            <a:r>
              <a:rPr lang="en-US" sz="2800">
                <a:latin typeface="Calibri" pitchFamily="34" charset="0"/>
              </a:rPr>
              <a:t>Tool to help chart the course</a:t>
            </a:r>
          </a:p>
          <a:p>
            <a:pPr>
              <a:spcBef>
                <a:spcPts val="700"/>
              </a:spcBef>
              <a:buClr>
                <a:schemeClr val="accent2"/>
              </a:buClr>
              <a:buSzPct val="60000"/>
              <a:buFont typeface="Wingdings" pitchFamily="2" charset="2"/>
              <a:buNone/>
            </a:pPr>
            <a:r>
              <a:rPr lang="en-US" sz="2800">
                <a:latin typeface="Calibri" pitchFamily="34" charset="0"/>
              </a:rPr>
              <a:t>(not a map)</a:t>
            </a: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700"/>
              </a:spcBef>
              <a:buClr>
                <a:schemeClr val="accent2"/>
              </a:buClr>
              <a:buSzPct val="60000"/>
              <a:buFont typeface="Wingdings" pitchFamily="2" charset="2"/>
              <a:buNone/>
            </a:pPr>
            <a:endParaRPr lang="en-US" sz="3200">
              <a:latin typeface="Calibri" pitchFamily="34" charset="0"/>
            </a:endParaRPr>
          </a:p>
          <a:p>
            <a:pPr>
              <a:spcBef>
                <a:spcPts val="600"/>
              </a:spcBef>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a:p>
            <a:pPr>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218115" name="Picture 5" descr="tool "/>
          <p:cNvPicPr>
            <a:picLocks noChangeAspect="1"/>
          </p:cNvPicPr>
          <p:nvPr/>
        </p:nvPicPr>
        <p:blipFill>
          <a:blip r:embed="rId3"/>
          <a:srcRect/>
          <a:stretch>
            <a:fillRect/>
          </a:stretch>
        </p:blipFill>
        <p:spPr bwMode="auto">
          <a:xfrm>
            <a:off x="5756275" y="4038600"/>
            <a:ext cx="3055938" cy="2449513"/>
          </a:xfrm>
          <a:prstGeom prst="rect">
            <a:avLst/>
          </a:prstGeom>
          <a:noFill/>
          <a:ln w="9525">
            <a:noFill/>
            <a:miter lim="800000"/>
            <a:headEnd/>
            <a:tailEnd/>
          </a:ln>
        </p:spPr>
      </p:pic>
    </p:spTree>
    <p:extLst>
      <p:ext uri="{BB962C8B-B14F-4D97-AF65-F5344CB8AC3E}">
        <p14:creationId xmlns:p14="http://schemas.microsoft.com/office/powerpoint/2010/main" val="3472424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sz="4000" smtClean="0">
                <a:latin typeface="Calibri" pitchFamily="34" charset="0"/>
              </a:rPr>
              <a:t>Services Rank Higher if they…</a:t>
            </a:r>
          </a:p>
        </p:txBody>
      </p:sp>
      <p:pic>
        <p:nvPicPr>
          <p:cNvPr id="61442" name="Picture 2" descr="numbered balls"/>
          <p:cNvPicPr>
            <a:picLocks noChangeAspect="1" noChangeArrowheads="1"/>
          </p:cNvPicPr>
          <p:nvPr/>
        </p:nvPicPr>
        <p:blipFill>
          <a:blip r:embed="rId3"/>
          <a:srcRect/>
          <a:stretch>
            <a:fillRect/>
          </a:stretch>
        </p:blipFill>
        <p:spPr bwMode="auto">
          <a:xfrm>
            <a:off x="5823268" y="4191000"/>
            <a:ext cx="3189287" cy="2392363"/>
          </a:xfrm>
          <a:prstGeom prst="rect">
            <a:avLst/>
          </a:prstGeom>
          <a:noFill/>
          <a:ln w="9525">
            <a:noFill/>
            <a:miter lim="800000"/>
            <a:headEnd/>
            <a:tailEnd/>
          </a:ln>
        </p:spPr>
      </p:pic>
      <p:sp>
        <p:nvSpPr>
          <p:cNvPr id="4" name="Content Placeholder 2"/>
          <p:cNvSpPr txBox="1">
            <a:spLocks/>
          </p:cNvSpPr>
          <p:nvPr/>
        </p:nvSpPr>
        <p:spPr>
          <a:xfrm>
            <a:off x="518160" y="1624806"/>
            <a:ext cx="6179820" cy="4604227"/>
          </a:xfrm>
          <a:prstGeom prst="rect">
            <a:avLst/>
          </a:prstGeom>
        </p:spPr>
        <p:txBody>
          <a:bodyPr>
            <a:normAutofit lnSpcReduction="10000"/>
          </a:bodyPr>
          <a:lstStyle/>
          <a:p>
            <a:pPr marL="1588" indent="-1588">
              <a:lnSpc>
                <a:spcPct val="90000"/>
              </a:lnSpc>
              <a:spcAft>
                <a:spcPts val="1800"/>
              </a:spcAft>
              <a:buClr>
                <a:schemeClr val="accent2"/>
              </a:buClr>
              <a:buSzPct val="60000"/>
            </a:pPr>
            <a:r>
              <a:rPr lang="en-US" sz="2800" dirty="0">
                <a:latin typeface="Calibri" pitchFamily="34" charset="0"/>
              </a:rPr>
              <a:t>Address weak areas in treatment cascade</a:t>
            </a:r>
          </a:p>
          <a:p>
            <a:pPr marL="1588" indent="-1588">
              <a:lnSpc>
                <a:spcPct val="90000"/>
              </a:lnSpc>
              <a:spcAft>
                <a:spcPts val="1800"/>
              </a:spcAft>
              <a:buClr>
                <a:schemeClr val="accent2"/>
              </a:buClr>
              <a:buSzPct val="60000"/>
            </a:pPr>
            <a:r>
              <a:rPr lang="en-US" sz="2800" dirty="0">
                <a:latin typeface="Calibri" pitchFamily="34" charset="0"/>
              </a:rPr>
              <a:t>Facilitate access to key services or advances on the treatment cascade</a:t>
            </a:r>
          </a:p>
          <a:p>
            <a:pPr marL="1588" indent="-1588">
              <a:lnSpc>
                <a:spcPct val="90000"/>
              </a:lnSpc>
              <a:spcAft>
                <a:spcPts val="1800"/>
              </a:spcAft>
              <a:buClr>
                <a:schemeClr val="accent2"/>
              </a:buClr>
              <a:buSzPct val="60000"/>
            </a:pPr>
            <a:r>
              <a:rPr lang="en-US" sz="2800" dirty="0" smtClean="0">
                <a:latin typeface="Calibri" pitchFamily="34" charset="0"/>
              </a:rPr>
              <a:t>Address </a:t>
            </a:r>
            <a:r>
              <a:rPr lang="en-US" sz="2800" dirty="0">
                <a:latin typeface="Calibri" pitchFamily="34" charset="0"/>
              </a:rPr>
              <a:t>barriers identified </a:t>
            </a:r>
            <a:r>
              <a:rPr lang="en-US" sz="2800" dirty="0" smtClean="0">
                <a:latin typeface="Calibri" pitchFamily="34" charset="0"/>
              </a:rPr>
              <a:t>in needs </a:t>
            </a:r>
            <a:r>
              <a:rPr lang="en-US" sz="2800" dirty="0">
                <a:latin typeface="Calibri" pitchFamily="34" charset="0"/>
              </a:rPr>
              <a:t>assessment or </a:t>
            </a:r>
            <a:r>
              <a:rPr lang="en-US" sz="2800" dirty="0" smtClean="0">
                <a:latin typeface="Calibri" pitchFamily="34" charset="0"/>
              </a:rPr>
              <a:t>ranked high </a:t>
            </a:r>
            <a:r>
              <a:rPr lang="en-US" sz="2800" dirty="0">
                <a:latin typeface="Calibri" pitchFamily="34" charset="0"/>
              </a:rPr>
              <a:t>as service </a:t>
            </a:r>
            <a:r>
              <a:rPr lang="en-US" sz="2800" dirty="0" smtClean="0">
                <a:latin typeface="Calibri" pitchFamily="34" charset="0"/>
              </a:rPr>
              <a:t>needs </a:t>
            </a:r>
          </a:p>
          <a:p>
            <a:pPr marL="1588" indent="-1588">
              <a:lnSpc>
                <a:spcPct val="90000"/>
              </a:lnSpc>
              <a:spcAft>
                <a:spcPts val="1800"/>
              </a:spcAft>
              <a:buClr>
                <a:schemeClr val="accent2"/>
              </a:buClr>
              <a:buSzPct val="60000"/>
            </a:pPr>
            <a:r>
              <a:rPr lang="en-US" sz="2800" dirty="0" smtClean="0">
                <a:latin typeface="Calibri" pitchFamily="34" charset="0"/>
              </a:rPr>
              <a:t>Benefit </a:t>
            </a:r>
            <a:r>
              <a:rPr lang="en-US" sz="2800" dirty="0">
                <a:latin typeface="Calibri" pitchFamily="34" charset="0"/>
              </a:rPr>
              <a:t>or are used by many </a:t>
            </a:r>
            <a:r>
              <a:rPr lang="en-US" sz="2800" dirty="0" smtClean="0">
                <a:latin typeface="Calibri" pitchFamily="34" charset="0"/>
              </a:rPr>
              <a:t>PLWH </a:t>
            </a:r>
            <a:r>
              <a:rPr lang="en-US" sz="2000" i="1" dirty="0" smtClean="0">
                <a:latin typeface="Calibri" pitchFamily="34" charset="0"/>
              </a:rPr>
              <a:t>(</a:t>
            </a:r>
            <a:r>
              <a:rPr lang="en-US" sz="2000" i="1" dirty="0">
                <a:latin typeface="Calibri" pitchFamily="34" charset="0"/>
              </a:rPr>
              <a:t>serv. utilization)</a:t>
            </a:r>
          </a:p>
          <a:p>
            <a:pPr marL="1588" indent="-1588">
              <a:lnSpc>
                <a:spcPct val="90000"/>
              </a:lnSpc>
              <a:spcAft>
                <a:spcPts val="1800"/>
              </a:spcAft>
              <a:buClr>
                <a:schemeClr val="accent2"/>
              </a:buClr>
              <a:buSzPct val="60000"/>
              <a:buFont typeface="Wingdings" pitchFamily="2" charset="2"/>
              <a:buNone/>
            </a:pPr>
            <a:r>
              <a:rPr lang="en-US" sz="2800" dirty="0" smtClean="0">
                <a:latin typeface="Calibri" pitchFamily="34" charset="0"/>
              </a:rPr>
              <a:t>Have </a:t>
            </a:r>
            <a:r>
              <a:rPr lang="en-US" sz="2800" dirty="0">
                <a:latin typeface="Calibri" pitchFamily="34" charset="0"/>
              </a:rPr>
              <a:t>greatest impact on health outcomes</a:t>
            </a:r>
          </a:p>
          <a:p>
            <a:pPr marL="1588" indent="-1588">
              <a:lnSpc>
                <a:spcPct val="90000"/>
              </a:lnSpc>
              <a:spcBef>
                <a:spcPts val="600"/>
              </a:spcBef>
              <a:buClr>
                <a:schemeClr val="accent2"/>
              </a:buClr>
              <a:buSzPct val="60000"/>
              <a:buFont typeface="Wingdings" pitchFamily="2" charset="2"/>
              <a:buNone/>
            </a:pPr>
            <a:endParaRPr lang="en-US" sz="2800" dirty="0">
              <a:latin typeface="Calibri" pitchFamily="34" charset="0"/>
            </a:endParaRPr>
          </a:p>
          <a:p>
            <a:pPr marL="1588" indent="-1588">
              <a:lnSpc>
                <a:spcPct val="90000"/>
              </a:lnSpc>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1588" indent="-1588">
              <a:lnSpc>
                <a:spcPct val="90000"/>
              </a:lnSpc>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658813" y="228600"/>
            <a:ext cx="8153400" cy="990600"/>
          </a:xfrm>
        </p:spPr>
        <p:txBody>
          <a:bodyPr/>
          <a:lstStyle/>
          <a:p>
            <a:r>
              <a:rPr lang="en-US" sz="4000" smtClean="0">
                <a:latin typeface="Calibri" pitchFamily="34" charset="0"/>
              </a:rPr>
              <a:t>Basic Components, by service</a:t>
            </a:r>
          </a:p>
        </p:txBody>
      </p:sp>
      <p:sp>
        <p:nvSpPr>
          <p:cNvPr id="4" name="Content Placeholder 2"/>
          <p:cNvSpPr txBox="1">
            <a:spLocks/>
          </p:cNvSpPr>
          <p:nvPr/>
        </p:nvSpPr>
        <p:spPr>
          <a:xfrm>
            <a:off x="198304" y="1641513"/>
            <a:ext cx="8758409" cy="3701668"/>
          </a:xfrm>
          <a:prstGeom prst="rect">
            <a:avLst/>
          </a:prstGeom>
        </p:spPr>
        <p:txBody>
          <a:bodyPr>
            <a:normAutofit fontScale="77500" lnSpcReduction="20000"/>
          </a:bodyPr>
          <a:lstStyle/>
          <a:p>
            <a:pPr marL="319088" indent="-319088">
              <a:lnSpc>
                <a:spcPct val="120000"/>
              </a:lnSpc>
              <a:buClr>
                <a:schemeClr val="accent2"/>
              </a:buClr>
              <a:buSzPct val="60000"/>
              <a:buFont typeface="Wingdings" pitchFamily="2" charset="2"/>
              <a:buNone/>
            </a:pPr>
            <a:r>
              <a:rPr lang="en-US" sz="3200" dirty="0">
                <a:latin typeface="Calibri" pitchFamily="34" charset="0"/>
              </a:rPr>
              <a:t>Number of clients: </a:t>
            </a:r>
            <a:br>
              <a:rPr lang="en-US" sz="3200" dirty="0">
                <a:latin typeface="Calibri" pitchFamily="34" charset="0"/>
              </a:rPr>
            </a:br>
            <a:r>
              <a:rPr lang="en-US" sz="3200" dirty="0" smtClean="0">
                <a:latin typeface="Calibri" pitchFamily="34" charset="0"/>
              </a:rPr>
              <a:t>FY18-19	(projected)</a:t>
            </a:r>
          </a:p>
          <a:p>
            <a:pPr marL="319088" indent="-319088">
              <a:lnSpc>
                <a:spcPct val="120000"/>
              </a:lnSpc>
              <a:buClr>
                <a:schemeClr val="accent2"/>
              </a:buClr>
              <a:buSzPct val="60000"/>
              <a:buFont typeface="Wingdings" pitchFamily="2" charset="2"/>
              <a:buNone/>
            </a:pPr>
            <a:endParaRPr lang="en-US" sz="3200" dirty="0" smtClean="0">
              <a:latin typeface="Calibri" pitchFamily="34" charset="0"/>
            </a:endParaRPr>
          </a:p>
          <a:p>
            <a:pPr>
              <a:spcBef>
                <a:spcPts val="700"/>
              </a:spcBef>
              <a:buClr>
                <a:schemeClr val="accent2"/>
              </a:buClr>
              <a:buSzPct val="60000"/>
              <a:buFont typeface="Wingdings" pitchFamily="2" charset="2"/>
              <a:buNone/>
            </a:pPr>
            <a:r>
              <a:rPr lang="en-US" sz="3200" dirty="0" smtClean="0">
                <a:latin typeface="Calibri" pitchFamily="34" charset="0"/>
              </a:rPr>
              <a:t>Unaware-New diagnoses: </a:t>
            </a:r>
            <a:r>
              <a:rPr lang="en-US" sz="3200" dirty="0">
                <a:latin typeface="Calibri" pitchFamily="34" charset="0"/>
              </a:rPr>
              <a:t>roughly level from </a:t>
            </a:r>
            <a:endParaRPr lang="en-US" sz="3200" dirty="0" smtClean="0">
              <a:latin typeface="Calibri" pitchFamily="34" charset="0"/>
            </a:endParaRPr>
          </a:p>
          <a:p>
            <a:pPr>
              <a:spcBef>
                <a:spcPts val="700"/>
              </a:spcBef>
              <a:buClr>
                <a:schemeClr val="accent2"/>
              </a:buClr>
              <a:buSzPct val="60000"/>
              <a:buFont typeface="Wingdings" pitchFamily="2" charset="2"/>
              <a:buNone/>
            </a:pPr>
            <a:r>
              <a:rPr lang="en-US" sz="3200" dirty="0" smtClean="0">
                <a:latin typeface="Calibri" pitchFamily="34" charset="0"/>
              </a:rPr>
              <a:t>	2012-2016</a:t>
            </a:r>
            <a:r>
              <a:rPr lang="en-US" sz="3200" dirty="0">
                <a:latin typeface="Calibri" pitchFamily="34" charset="0"/>
              </a:rPr>
              <a:t>: </a:t>
            </a:r>
            <a:r>
              <a:rPr lang="en-US" sz="3200" dirty="0" smtClean="0">
                <a:latin typeface="Calibri" pitchFamily="34" charset="0"/>
              </a:rPr>
              <a:t>~</a:t>
            </a:r>
            <a:r>
              <a:rPr lang="en-US" sz="3200" dirty="0">
                <a:latin typeface="Calibri" pitchFamily="34" charset="0"/>
              </a:rPr>
              <a:t>Average of </a:t>
            </a:r>
            <a:r>
              <a:rPr lang="en-US" sz="3200" b="1" dirty="0">
                <a:latin typeface="Calibri" pitchFamily="34" charset="0"/>
              </a:rPr>
              <a:t>507</a:t>
            </a:r>
            <a:r>
              <a:rPr lang="en-US" sz="3200" dirty="0">
                <a:latin typeface="Calibri" pitchFamily="34" charset="0"/>
              </a:rPr>
              <a:t> new diagnoses annually in DEMA</a:t>
            </a:r>
          </a:p>
          <a:p>
            <a:pPr marL="319088" indent="-319088">
              <a:lnSpc>
                <a:spcPct val="120000"/>
              </a:lnSpc>
              <a:buClr>
                <a:schemeClr val="accent2"/>
              </a:buClr>
              <a:buSzPct val="60000"/>
              <a:buFont typeface="Wingdings" pitchFamily="2" charset="2"/>
              <a:buNone/>
            </a:pPr>
            <a:endParaRPr lang="en-US" sz="3200" dirty="0">
              <a:latin typeface="Calibri" pitchFamily="34" charset="0"/>
            </a:endParaRPr>
          </a:p>
          <a:p>
            <a:pPr marL="319088" indent="-319088">
              <a:lnSpc>
                <a:spcPct val="120000"/>
              </a:lnSpc>
              <a:buClr>
                <a:schemeClr val="accent2"/>
              </a:buClr>
              <a:buSzPct val="60000"/>
              <a:buFont typeface="Wingdings" pitchFamily="2" charset="2"/>
              <a:buNone/>
            </a:pPr>
            <a:r>
              <a:rPr lang="en-US" sz="3200" dirty="0" smtClean="0">
                <a:latin typeface="Calibri" pitchFamily="34" charset="0"/>
              </a:rPr>
              <a:t>Costs</a:t>
            </a:r>
            <a:r>
              <a:rPr lang="en-US" sz="3200" dirty="0">
                <a:latin typeface="Calibri" pitchFamily="34" charset="0"/>
              </a:rPr>
              <a:t>: </a:t>
            </a:r>
            <a:r>
              <a:rPr lang="en-US" sz="3200" dirty="0" smtClean="0">
                <a:latin typeface="Calibri" pitchFamily="34" charset="0"/>
              </a:rPr>
              <a:t>	Projected cost </a:t>
            </a:r>
            <a:r>
              <a:rPr lang="en-US" sz="3200" dirty="0">
                <a:latin typeface="Calibri" pitchFamily="34" charset="0"/>
              </a:rPr>
              <a:t>per </a:t>
            </a:r>
            <a:r>
              <a:rPr lang="en-US" sz="3200" dirty="0" smtClean="0">
                <a:latin typeface="Calibri" pitchFamily="34" charset="0"/>
              </a:rPr>
              <a:t>person</a:t>
            </a:r>
          </a:p>
          <a:p>
            <a:pPr marL="319088" indent="-319088">
              <a:lnSpc>
                <a:spcPct val="120000"/>
              </a:lnSpc>
              <a:buClr>
                <a:schemeClr val="accent2"/>
              </a:buClr>
              <a:buSzPct val="60000"/>
              <a:buFont typeface="Wingdings" pitchFamily="2" charset="2"/>
              <a:buNone/>
            </a:pPr>
            <a:r>
              <a:rPr lang="en-US" sz="3200" dirty="0">
                <a:latin typeface="Calibri" pitchFamily="34" charset="0"/>
              </a:rPr>
              <a:t>	</a:t>
            </a:r>
            <a:r>
              <a:rPr lang="en-US" sz="3200" dirty="0" smtClean="0">
                <a:latin typeface="Calibri" pitchFamily="34" charset="0"/>
              </a:rPr>
              <a:t>		</a:t>
            </a:r>
          </a:p>
          <a:p>
            <a:pPr marL="319088" indent="-319088">
              <a:lnSpc>
                <a:spcPct val="120000"/>
              </a:lnSpc>
              <a:buClr>
                <a:schemeClr val="accent2"/>
              </a:buClr>
              <a:buSzPct val="60000"/>
              <a:buFont typeface="Wingdings" pitchFamily="2" charset="2"/>
              <a:buNone/>
            </a:pPr>
            <a:r>
              <a:rPr lang="en-US" sz="3200" dirty="0" smtClean="0">
                <a:latin typeface="Calibri" pitchFamily="34" charset="0"/>
              </a:rPr>
              <a:t>NEW COST FACTOR: Fixed cost set by HRSA </a:t>
            </a:r>
            <a:endParaRPr lang="en-US" sz="3200" dirty="0">
              <a:latin typeface="Calibri" pitchFamily="34" charset="0"/>
            </a:endParaRPr>
          </a:p>
          <a:p>
            <a:pPr marL="319088" indent="-319088">
              <a:spcBef>
                <a:spcPts val="700"/>
              </a:spcBef>
              <a:buClr>
                <a:schemeClr val="accent2"/>
              </a:buClr>
              <a:buSzPct val="60000"/>
              <a:buFont typeface="Wingdings" pitchFamily="2" charset="2"/>
              <a:buNone/>
            </a:pPr>
            <a:endParaRPr lang="en-US" sz="3200" dirty="0">
              <a:latin typeface="Calibri" pitchFamily="34" charset="0"/>
            </a:endParaRPr>
          </a:p>
          <a:p>
            <a:pPr marL="319088" indent="-319088">
              <a:spcBef>
                <a:spcPts val="700"/>
              </a:spcBef>
              <a:buClr>
                <a:schemeClr val="accent2"/>
              </a:buClr>
              <a:buSzPct val="60000"/>
              <a:buFont typeface="Wingdings" pitchFamily="2" charset="2"/>
              <a:buNone/>
            </a:pPr>
            <a:endParaRPr lang="en-US" sz="3200" dirty="0">
              <a:latin typeface="Calibri" pitchFamily="34" charset="0"/>
            </a:endParaRPr>
          </a:p>
          <a:p>
            <a:pPr marL="319088" indent="-319088">
              <a:spcBef>
                <a:spcPts val="700"/>
              </a:spcBef>
              <a:buClr>
                <a:schemeClr val="accent2"/>
              </a:buClr>
              <a:buSzPct val="60000"/>
              <a:buFont typeface="Wingdings" pitchFamily="2" charset="2"/>
              <a:buNone/>
            </a:pPr>
            <a:endParaRPr lang="en-US" sz="3200" dirty="0">
              <a:latin typeface="Calibri" pitchFamily="34" charset="0"/>
            </a:endParaRPr>
          </a:p>
          <a:p>
            <a:pPr marL="319088" indent="-319088">
              <a:spcBef>
                <a:spcPts val="600"/>
              </a:spcBef>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0163" name="Picture 2" descr="lots of people "/>
          <p:cNvPicPr>
            <a:picLocks noChangeAspect="1"/>
          </p:cNvPicPr>
          <p:nvPr/>
        </p:nvPicPr>
        <p:blipFill>
          <a:blip r:embed="rId3"/>
          <a:srcRect/>
          <a:stretch>
            <a:fillRect/>
          </a:stretch>
        </p:blipFill>
        <p:spPr bwMode="auto">
          <a:xfrm>
            <a:off x="6008787" y="1506539"/>
            <a:ext cx="3135214" cy="1512083"/>
          </a:xfrm>
          <a:prstGeom prst="rect">
            <a:avLst/>
          </a:prstGeom>
          <a:noFill/>
          <a:ln w="9525">
            <a:noFill/>
            <a:miter lim="800000"/>
            <a:headEnd/>
            <a:tailEnd/>
          </a:ln>
        </p:spPr>
      </p:pic>
      <p:pic>
        <p:nvPicPr>
          <p:cNvPr id="220164" name="Picture 4" descr="money bags "/>
          <p:cNvPicPr>
            <a:picLocks noChangeAspect="1"/>
          </p:cNvPicPr>
          <p:nvPr/>
        </p:nvPicPr>
        <p:blipFill>
          <a:blip r:embed="rId4"/>
          <a:srcRect/>
          <a:stretch>
            <a:fillRect/>
          </a:stretch>
        </p:blipFill>
        <p:spPr bwMode="auto">
          <a:xfrm>
            <a:off x="2736850" y="5216945"/>
            <a:ext cx="3498697" cy="1280569"/>
          </a:xfrm>
          <a:prstGeom prst="rect">
            <a:avLst/>
          </a:prstGeom>
          <a:noFill/>
          <a:ln w="9525">
            <a:noFill/>
            <a:miter lim="800000"/>
            <a:headEnd/>
            <a:tailEnd/>
          </a:ln>
        </p:spPr>
      </p:pic>
    </p:spTree>
    <p:extLst>
      <p:ext uri="{BB962C8B-B14F-4D97-AF65-F5344CB8AC3E}">
        <p14:creationId xmlns:p14="http://schemas.microsoft.com/office/powerpoint/2010/main" val="120295106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4257" name="Title 1"/>
          <p:cNvSpPr>
            <a:spLocks noGrp="1"/>
          </p:cNvSpPr>
          <p:nvPr>
            <p:ph type="title"/>
          </p:nvPr>
        </p:nvSpPr>
        <p:spPr>
          <a:xfrm>
            <a:off x="658813" y="228600"/>
            <a:ext cx="8153400" cy="990600"/>
          </a:xfrm>
        </p:spPr>
        <p:txBody>
          <a:bodyPr/>
          <a:lstStyle/>
          <a:p>
            <a:r>
              <a:rPr lang="en-US" sz="4000" smtClean="0">
                <a:latin typeface="Calibri" pitchFamily="34" charset="0"/>
              </a:rPr>
              <a:t>Unaware – New Diagnoses</a:t>
            </a:r>
          </a:p>
        </p:txBody>
      </p:sp>
      <p:sp>
        <p:nvSpPr>
          <p:cNvPr id="4" name="Content Placeholder 2"/>
          <p:cNvSpPr txBox="1">
            <a:spLocks/>
          </p:cNvSpPr>
          <p:nvPr/>
        </p:nvSpPr>
        <p:spPr>
          <a:xfrm>
            <a:off x="828675" y="2066925"/>
            <a:ext cx="7937500" cy="4356100"/>
          </a:xfrm>
          <a:prstGeom prst="rect">
            <a:avLst/>
          </a:prstGeom>
        </p:spPr>
        <p:txBody>
          <a:bodyPr>
            <a:normAutofit/>
          </a:bodyPr>
          <a:lstStyle/>
          <a:p>
            <a:pPr>
              <a:spcBef>
                <a:spcPts val="700"/>
              </a:spcBef>
              <a:buClr>
                <a:schemeClr val="accent2"/>
              </a:buClr>
              <a:buSzPct val="60000"/>
              <a:buFont typeface="Wingdings" pitchFamily="2" charset="2"/>
              <a:buNone/>
            </a:pPr>
            <a:r>
              <a:rPr lang="en-US" sz="2800" dirty="0">
                <a:latin typeface="Calibri" pitchFamily="34" charset="0"/>
              </a:rPr>
              <a:t>New diagnoses </a:t>
            </a:r>
            <a:r>
              <a:rPr lang="en-US" sz="2800" dirty="0" smtClean="0">
                <a:latin typeface="Calibri" pitchFamily="34" charset="0"/>
              </a:rPr>
              <a:t>roughly level from 2012-2016: </a:t>
            </a:r>
            <a:endParaRPr lang="en-US" sz="2800" dirty="0">
              <a:latin typeface="Calibri" pitchFamily="34" charset="0"/>
            </a:endParaRPr>
          </a:p>
          <a:p>
            <a:pPr>
              <a:spcBef>
                <a:spcPts val="700"/>
              </a:spcBef>
              <a:buClr>
                <a:schemeClr val="accent2"/>
              </a:buClr>
              <a:buSzPct val="60000"/>
              <a:buFont typeface="Wingdings" pitchFamily="2" charset="2"/>
              <a:buNone/>
            </a:pPr>
            <a:r>
              <a:rPr lang="en-US" sz="2800" dirty="0">
                <a:latin typeface="Calibri" pitchFamily="34" charset="0"/>
              </a:rPr>
              <a:t>~Average of </a:t>
            </a:r>
            <a:r>
              <a:rPr lang="en-US" sz="2800" b="1" dirty="0" smtClean="0">
                <a:latin typeface="Calibri" pitchFamily="34" charset="0"/>
              </a:rPr>
              <a:t>507</a:t>
            </a:r>
            <a:r>
              <a:rPr lang="en-US" sz="2800" dirty="0" smtClean="0">
                <a:latin typeface="Calibri" pitchFamily="34" charset="0"/>
              </a:rPr>
              <a:t> </a:t>
            </a:r>
            <a:r>
              <a:rPr lang="en-US" sz="2800" dirty="0">
                <a:latin typeface="Calibri" pitchFamily="34" charset="0"/>
              </a:rPr>
              <a:t>new diagnoses annually in DEMA</a:t>
            </a:r>
          </a:p>
          <a:p>
            <a:pPr>
              <a:spcBef>
                <a:spcPts val="700"/>
              </a:spcBef>
              <a:buClr>
                <a:schemeClr val="accent2"/>
              </a:buClr>
              <a:buSzPct val="60000"/>
              <a:buFont typeface="Wingdings" pitchFamily="2" charset="2"/>
              <a:buNone/>
            </a:pPr>
            <a:endParaRPr lang="en-US" sz="2800" dirty="0">
              <a:latin typeface="Calibri" pitchFamily="34" charset="0"/>
            </a:endParaRPr>
          </a:p>
          <a:p>
            <a:pPr>
              <a:spcBef>
                <a:spcPts val="700"/>
              </a:spcBef>
              <a:buClr>
                <a:schemeClr val="accent2"/>
              </a:buClr>
              <a:buSzPct val="60000"/>
              <a:buFont typeface="Wingdings" pitchFamily="2" charset="2"/>
              <a:buNone/>
            </a:pPr>
            <a:r>
              <a:rPr lang="en-US" sz="2800" dirty="0" smtClean="0">
                <a:latin typeface="Calibri" pitchFamily="34" charset="0"/>
              </a:rPr>
              <a:t>Increase calculation assumes </a:t>
            </a:r>
            <a:r>
              <a:rPr lang="en-US" sz="2800" dirty="0">
                <a:latin typeface="Calibri" pitchFamily="34" charset="0"/>
              </a:rPr>
              <a:t>new diagnoses</a:t>
            </a:r>
            <a:br>
              <a:rPr lang="en-US" sz="2800" dirty="0">
                <a:latin typeface="Calibri" pitchFamily="34" charset="0"/>
              </a:rPr>
            </a:br>
            <a:r>
              <a:rPr lang="en-US" sz="2800" dirty="0">
                <a:latin typeface="Calibri" pitchFamily="34" charset="0"/>
              </a:rPr>
              <a:t>will receive RW services </a:t>
            </a:r>
            <a:r>
              <a:rPr lang="en-US" sz="2800" b="1" dirty="0">
                <a:latin typeface="Calibri" pitchFamily="34" charset="0"/>
              </a:rPr>
              <a:t>at same rate</a:t>
            </a:r>
            <a:br>
              <a:rPr lang="en-US" sz="2800" b="1" dirty="0">
                <a:latin typeface="Calibri" pitchFamily="34" charset="0"/>
              </a:rPr>
            </a:br>
            <a:r>
              <a:rPr lang="en-US" sz="2800" dirty="0">
                <a:latin typeface="Calibri" pitchFamily="34" charset="0"/>
              </a:rPr>
              <a:t>as all PWLH in DEMA</a:t>
            </a: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700"/>
              </a:spcBef>
              <a:buClr>
                <a:schemeClr val="accent2"/>
              </a:buClr>
              <a:buSzPct val="60000"/>
              <a:buFont typeface="Wingdings" pitchFamily="2" charset="2"/>
              <a:buNone/>
            </a:pPr>
            <a:endParaRPr lang="en-US" sz="3200" dirty="0">
              <a:latin typeface="Calibri" pitchFamily="34" charset="0"/>
            </a:endParaRPr>
          </a:p>
          <a:p>
            <a:pPr>
              <a:spcBef>
                <a:spcPts val="600"/>
              </a:spcBef>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4259" name="Picture 4" descr="person at a computer "/>
          <p:cNvPicPr>
            <a:picLocks noChangeAspect="1"/>
          </p:cNvPicPr>
          <p:nvPr/>
        </p:nvPicPr>
        <p:blipFill>
          <a:blip r:embed="rId3"/>
          <a:srcRect/>
          <a:stretch>
            <a:fillRect/>
          </a:stretch>
        </p:blipFill>
        <p:spPr bwMode="auto">
          <a:xfrm>
            <a:off x="7499837" y="5076652"/>
            <a:ext cx="1502875" cy="1511473"/>
          </a:xfrm>
          <a:prstGeom prst="rect">
            <a:avLst/>
          </a:prstGeom>
          <a:noFill/>
          <a:ln w="9525">
            <a:noFill/>
            <a:miter lim="800000"/>
            <a:headEnd/>
            <a:tailEnd/>
          </a:ln>
        </p:spPr>
      </p:pic>
    </p:spTree>
    <p:extLst>
      <p:ext uri="{BB962C8B-B14F-4D97-AF65-F5344CB8AC3E}">
        <p14:creationId xmlns:p14="http://schemas.microsoft.com/office/powerpoint/2010/main" val="94068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228600"/>
            <a:ext cx="8153400" cy="990600"/>
          </a:xfrm>
        </p:spPr>
        <p:txBody>
          <a:bodyPr>
            <a:normAutofit fontScale="90000"/>
          </a:bodyPr>
          <a:lstStyle/>
          <a:p>
            <a:pPr fontAlgn="auto">
              <a:spcAft>
                <a:spcPts val="0"/>
              </a:spcAft>
              <a:defRPr/>
            </a:pPr>
            <a:r>
              <a:rPr lang="en-US" dirty="0" smtClean="0">
                <a:latin typeface="Calibri" pitchFamily="34" charset="0"/>
              </a:rPr>
              <a:t>Base Allocation: Point of Departure</a:t>
            </a:r>
            <a:endParaRPr lang="en-US" dirty="0">
              <a:latin typeface="Calibri" pitchFamily="34" charset="0"/>
            </a:endParaRPr>
          </a:p>
        </p:txBody>
      </p:sp>
      <p:sp>
        <p:nvSpPr>
          <p:cNvPr id="4" name="Content Placeholder 2"/>
          <p:cNvSpPr txBox="1">
            <a:spLocks/>
          </p:cNvSpPr>
          <p:nvPr/>
        </p:nvSpPr>
        <p:spPr>
          <a:xfrm>
            <a:off x="612775" y="1895475"/>
            <a:ext cx="8153400" cy="4356100"/>
          </a:xfrm>
          <a:prstGeom prst="rect">
            <a:avLst/>
          </a:prstGeom>
        </p:spPr>
        <p:txBody>
          <a:bodyPr>
            <a:normAutofit/>
          </a:bodyPr>
          <a:lstStyle/>
          <a:p>
            <a:pPr>
              <a:spcBef>
                <a:spcPts val="700"/>
              </a:spcBef>
              <a:buClr>
                <a:schemeClr val="accent2"/>
              </a:buClr>
              <a:buSzPct val="60000"/>
              <a:buFont typeface="Wingdings" pitchFamily="2" charset="2"/>
              <a:buNone/>
            </a:pPr>
            <a:r>
              <a:rPr lang="en-US" sz="2800" dirty="0">
                <a:latin typeface="Calibri" pitchFamily="34" charset="0"/>
              </a:rPr>
              <a:t>Destination:  </a:t>
            </a:r>
            <a:r>
              <a:rPr lang="en-US" sz="2800" dirty="0" smtClean="0">
                <a:latin typeface="Calibri" pitchFamily="34" charset="0"/>
              </a:rPr>
              <a:t>4 Allocation Scenarios </a:t>
            </a:r>
            <a:r>
              <a:rPr lang="en-US" sz="1200" dirty="0" smtClean="0">
                <a:latin typeface="Calibri" pitchFamily="34" charset="0"/>
              </a:rPr>
              <a:t>(75%/25% and no percentage guidelines)</a:t>
            </a:r>
            <a:endParaRPr lang="en-US" sz="1200" dirty="0">
              <a:latin typeface="Calibri" pitchFamily="34" charset="0"/>
            </a:endParaRPr>
          </a:p>
          <a:p>
            <a:pPr>
              <a:spcBef>
                <a:spcPts val="700"/>
              </a:spcBef>
              <a:buClr>
                <a:schemeClr val="accent2"/>
              </a:buClr>
              <a:buSzPct val="60000"/>
              <a:buFont typeface="Wingdings" pitchFamily="2" charset="2"/>
              <a:buAutoNum type="arabicPeriod"/>
            </a:pPr>
            <a:r>
              <a:rPr lang="en-US" sz="2800" dirty="0">
                <a:latin typeface="Calibri" pitchFamily="34" charset="0"/>
              </a:rPr>
              <a:t>Level Funding</a:t>
            </a:r>
          </a:p>
          <a:p>
            <a:pPr>
              <a:spcBef>
                <a:spcPts val="700"/>
              </a:spcBef>
              <a:buClr>
                <a:schemeClr val="accent2"/>
              </a:buClr>
              <a:buSzPct val="60000"/>
              <a:buFont typeface="Wingdings" pitchFamily="2" charset="2"/>
              <a:buAutoNum type="arabicPeriod"/>
            </a:pPr>
            <a:r>
              <a:rPr lang="en-US" sz="2800" dirty="0" smtClean="0">
                <a:latin typeface="Calibri" pitchFamily="34" charset="0"/>
              </a:rPr>
              <a:t>Modest </a:t>
            </a:r>
            <a:r>
              <a:rPr lang="en-US" sz="2800" dirty="0">
                <a:latin typeface="Calibri" pitchFamily="34" charset="0"/>
              </a:rPr>
              <a:t>Increase </a:t>
            </a:r>
            <a:r>
              <a:rPr lang="en-US" sz="2800" dirty="0" smtClean="0">
                <a:latin typeface="Calibri" pitchFamily="34" charset="0"/>
              </a:rPr>
              <a:t>(approx. 5%)</a:t>
            </a:r>
          </a:p>
          <a:p>
            <a:pPr>
              <a:spcBef>
                <a:spcPts val="700"/>
              </a:spcBef>
              <a:buClr>
                <a:schemeClr val="accent2"/>
              </a:buClr>
              <a:buSzPct val="60000"/>
              <a:buFont typeface="Wingdings" pitchFamily="2" charset="2"/>
              <a:buAutoNum type="arabicPeriod"/>
            </a:pPr>
            <a:endParaRPr lang="en-US" sz="2800" dirty="0">
              <a:latin typeface="Calibri" pitchFamily="34" charset="0"/>
            </a:endParaRPr>
          </a:p>
          <a:p>
            <a:pPr>
              <a:spcBef>
                <a:spcPts val="700"/>
              </a:spcBef>
              <a:buClr>
                <a:schemeClr val="accent2"/>
              </a:buClr>
              <a:buSzPct val="60000"/>
              <a:buFont typeface="Wingdings" pitchFamily="2" charset="2"/>
              <a:buNone/>
            </a:pPr>
            <a:r>
              <a:rPr lang="en-US" sz="2800" dirty="0">
                <a:latin typeface="Calibri" pitchFamily="34" charset="0"/>
              </a:rPr>
              <a:t>Respect Funding Guidelines</a:t>
            </a:r>
          </a:p>
          <a:p>
            <a:pPr>
              <a:spcBef>
                <a:spcPts val="700"/>
              </a:spcBef>
              <a:buClr>
                <a:schemeClr val="accent2"/>
              </a:buClr>
              <a:buSzPct val="60000"/>
              <a:buFont typeface="Wingdings" pitchFamily="2" charset="2"/>
              <a:buNone/>
            </a:pPr>
            <a:r>
              <a:rPr lang="en-US" sz="2800" dirty="0">
                <a:latin typeface="Calibri" pitchFamily="34" charset="0"/>
              </a:rPr>
              <a:t>Part A and MAI</a:t>
            </a:r>
          </a:p>
          <a:p>
            <a:pPr>
              <a:spcBef>
                <a:spcPts val="700"/>
              </a:spcBef>
              <a:buClr>
                <a:schemeClr val="accent2"/>
              </a:buClr>
              <a:buSzPct val="60000"/>
              <a:buFont typeface="Wingdings" pitchFamily="2" charset="2"/>
              <a:buNone/>
            </a:pPr>
            <a:r>
              <a:rPr lang="en-US" sz="2800" dirty="0">
                <a:latin typeface="Calibri" pitchFamily="34" charset="0"/>
              </a:rPr>
              <a:t>Core and Support</a:t>
            </a: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pic>
        <p:nvPicPr>
          <p:cNvPr id="226307" name="Picture 7" descr="departure and arrival signs "/>
          <p:cNvPicPr>
            <a:picLocks noChangeAspect="1"/>
          </p:cNvPicPr>
          <p:nvPr/>
        </p:nvPicPr>
        <p:blipFill>
          <a:blip r:embed="rId3"/>
          <a:srcRect/>
          <a:stretch>
            <a:fillRect/>
          </a:stretch>
        </p:blipFill>
        <p:spPr bwMode="auto">
          <a:xfrm>
            <a:off x="5548313" y="2809875"/>
            <a:ext cx="3586162" cy="2865438"/>
          </a:xfrm>
          <a:prstGeom prst="rect">
            <a:avLst/>
          </a:prstGeom>
          <a:noFill/>
          <a:ln w="9525">
            <a:noFill/>
            <a:miter lim="800000"/>
            <a:headEnd/>
            <a:tailEnd/>
          </a:ln>
        </p:spPr>
      </p:pic>
    </p:spTree>
    <p:extLst>
      <p:ext uri="{BB962C8B-B14F-4D97-AF65-F5344CB8AC3E}">
        <p14:creationId xmlns:p14="http://schemas.microsoft.com/office/powerpoint/2010/main" val="75944376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84" name="Picture 32" descr="out to lunch "/>
          <p:cNvPicPr>
            <a:picLocks noChangeAspect="1" noChangeArrowheads="1"/>
          </p:cNvPicPr>
          <p:nvPr/>
        </p:nvPicPr>
        <p:blipFill>
          <a:blip r:embed="rId3"/>
          <a:srcRect/>
          <a:stretch>
            <a:fillRect/>
          </a:stretch>
        </p:blipFill>
        <p:spPr bwMode="auto">
          <a:xfrm>
            <a:off x="560045" y="223536"/>
            <a:ext cx="8039945" cy="6497588"/>
          </a:xfrm>
          <a:prstGeom prst="rect">
            <a:avLst/>
          </a:prstGeom>
          <a:noFill/>
        </p:spPr>
      </p:pic>
      <p:sp>
        <p:nvSpPr>
          <p:cNvPr id="2" name="Title 1"/>
          <p:cNvSpPr>
            <a:spLocks noGrp="1"/>
          </p:cNvSpPr>
          <p:nvPr>
            <p:ph type="title"/>
          </p:nvPr>
        </p:nvSpPr>
        <p:spPr/>
        <p:txBody>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e you ready? "/>
          <p:cNvPicPr>
            <a:picLocks noChangeAspect="1"/>
          </p:cNvPicPr>
          <p:nvPr/>
        </p:nvPicPr>
        <p:blipFill>
          <a:blip r:embed="rId3"/>
          <a:stretch>
            <a:fillRect/>
          </a:stretch>
        </p:blipFill>
        <p:spPr>
          <a:xfrm>
            <a:off x="114358" y="1107831"/>
            <a:ext cx="4014509" cy="4079785"/>
          </a:xfrm>
          <a:prstGeom prst="rect">
            <a:avLst/>
          </a:prstGeom>
        </p:spPr>
      </p:pic>
      <p:pic>
        <p:nvPicPr>
          <p:cNvPr id="3" name="Picture 2" descr="ready set go! "/>
          <p:cNvPicPr>
            <a:picLocks noChangeAspect="1"/>
          </p:cNvPicPr>
          <p:nvPr/>
        </p:nvPicPr>
        <p:blipFill>
          <a:blip r:embed="rId4"/>
          <a:stretch>
            <a:fillRect/>
          </a:stretch>
        </p:blipFill>
        <p:spPr>
          <a:xfrm rot="19559119">
            <a:off x="3848310" y="2842714"/>
            <a:ext cx="4960077" cy="3219981"/>
          </a:xfrm>
          <a:prstGeom prst="rect">
            <a:avLst/>
          </a:prstGeom>
        </p:spPr>
      </p:pic>
      <p:sp>
        <p:nvSpPr>
          <p:cNvPr id="4" name="TextBox 3"/>
          <p:cNvSpPr txBox="1"/>
          <p:nvPr/>
        </p:nvSpPr>
        <p:spPr>
          <a:xfrm>
            <a:off x="729762" y="285645"/>
            <a:ext cx="7693269" cy="707886"/>
          </a:xfrm>
          <a:prstGeom prst="rect">
            <a:avLst/>
          </a:prstGeom>
          <a:ln>
            <a:solidFill>
              <a:srgbClr val="0000FF"/>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smtClean="0"/>
              <a:t>RESOURCE ALLOCATION ACTIVITY</a:t>
            </a:r>
            <a:endParaRPr lang="en-US" sz="4000" dirty="0"/>
          </a:p>
        </p:txBody>
      </p:sp>
      <p:sp>
        <p:nvSpPr>
          <p:cNvPr id="5" name="Title 4"/>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808902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 box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41" y="1794510"/>
            <a:ext cx="7234947" cy="4800600"/>
          </a:xfrm>
          <a:prstGeom prst="rect">
            <a:avLst/>
          </a:prstGeom>
        </p:spPr>
      </p:pic>
      <p:sp>
        <p:nvSpPr>
          <p:cNvPr id="3" name="TextBox 2"/>
          <p:cNvSpPr txBox="1"/>
          <p:nvPr/>
        </p:nvSpPr>
        <p:spPr>
          <a:xfrm>
            <a:off x="422910" y="308610"/>
            <a:ext cx="8309610" cy="1384995"/>
          </a:xfrm>
          <a:prstGeom prst="rect">
            <a:avLst/>
          </a:prstGeom>
          <a:noFill/>
        </p:spPr>
        <p:txBody>
          <a:bodyPr wrap="square" rtlCol="0">
            <a:spAutoFit/>
          </a:bodyPr>
          <a:lstStyle/>
          <a:p>
            <a:pPr algn="ctr"/>
            <a:r>
              <a:rPr lang="en-US" sz="2800" dirty="0">
                <a:latin typeface="Kristen ITC" panose="03050502040202030202" pitchFamily="66" charset="0"/>
              </a:rPr>
              <a:t>Please don’t forget to complete the evaluation</a:t>
            </a:r>
          </a:p>
          <a:p>
            <a:pPr algn="ctr"/>
            <a:endParaRPr lang="en-US" sz="2800" dirty="0" smtClean="0">
              <a:latin typeface="Kristen ITC" panose="03050502040202030202" pitchFamily="66" charset="0"/>
            </a:endParaRPr>
          </a:p>
          <a:p>
            <a:pPr algn="ctr"/>
            <a:r>
              <a:rPr lang="en-US" sz="2800" dirty="0" smtClean="0">
                <a:latin typeface="Kristen ITC" panose="03050502040202030202" pitchFamily="66" charset="0"/>
              </a:rPr>
              <a:t>Thank You!!!!!</a:t>
            </a:r>
            <a:endParaRPr lang="en-US" sz="2800" dirty="0">
              <a:latin typeface="Kristen ITC" panose="03050502040202030202" pitchFamily="66" charset="0"/>
            </a:endParaRPr>
          </a:p>
        </p:txBody>
      </p:sp>
      <p:sp>
        <p:nvSpPr>
          <p:cNvPr id="4" name="Title 3"/>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87428542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44477" y="826265"/>
            <a:ext cx="5789364" cy="4524315"/>
          </a:xfrm>
          <a:prstGeom prst="rect">
            <a:avLst/>
          </a:prstGeom>
        </p:spPr>
        <p:txBody>
          <a:bodyPr wrap="square">
            <a:spAutoFit/>
          </a:bodyPr>
          <a:lstStyle/>
          <a:p>
            <a:r>
              <a:rPr lang="en-US" sz="3200" dirty="0" smtClean="0"/>
              <a:t>Slides to print for attendees</a:t>
            </a:r>
          </a:p>
          <a:p>
            <a:endParaRPr lang="en-US" sz="3200" dirty="0"/>
          </a:p>
          <a:p>
            <a:pPr algn="ctr"/>
            <a:r>
              <a:rPr lang="en-US" sz="3200" dirty="0" smtClean="0"/>
              <a:t>Day </a:t>
            </a:r>
            <a:r>
              <a:rPr lang="en-US" sz="3200" dirty="0"/>
              <a:t>1</a:t>
            </a:r>
          </a:p>
          <a:p>
            <a:r>
              <a:rPr lang="en-US" sz="3200" dirty="0"/>
              <a:t>1-3,7-12,14,15,17,19-62,64-107,109-116</a:t>
            </a:r>
          </a:p>
          <a:p>
            <a:endParaRPr lang="en-US" sz="3200" dirty="0"/>
          </a:p>
          <a:p>
            <a:pPr algn="ctr"/>
            <a:r>
              <a:rPr lang="en-US" sz="3200" dirty="0"/>
              <a:t>Day 2</a:t>
            </a:r>
          </a:p>
          <a:p>
            <a:r>
              <a:rPr lang="en-US" sz="3200" dirty="0" smtClean="0"/>
              <a:t>119-123,125-149,151-166,168-170,172,174</a:t>
            </a:r>
            <a:endParaRPr lang="en-US" sz="3200" dirty="0"/>
          </a:p>
        </p:txBody>
      </p:sp>
      <p:sp>
        <p:nvSpPr>
          <p:cNvPr id="3" name="Title 2"/>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089952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eam huddle picture "/>
          <p:cNvPicPr>
            <a:picLocks noChangeAspect="1" noChangeArrowheads="1"/>
          </p:cNvPicPr>
          <p:nvPr/>
        </p:nvPicPr>
        <p:blipFill>
          <a:blip r:embed="rId3"/>
          <a:srcRect/>
          <a:stretch>
            <a:fillRect/>
          </a:stretch>
        </p:blipFill>
        <p:spPr bwMode="auto">
          <a:xfrm>
            <a:off x="762000" y="919163"/>
            <a:ext cx="7620000" cy="5715000"/>
          </a:xfrm>
          <a:prstGeom prst="rect">
            <a:avLst/>
          </a:prstGeom>
          <a:noFill/>
          <a:ln w="9525">
            <a:noFill/>
            <a:miter lim="800000"/>
            <a:headEnd/>
            <a:tailEnd/>
          </a:ln>
        </p:spPr>
      </p:pic>
      <p:sp>
        <p:nvSpPr>
          <p:cNvPr id="63490" name="TextBox 15"/>
          <p:cNvSpPr txBox="1">
            <a:spLocks noChangeArrowheads="1"/>
          </p:cNvSpPr>
          <p:nvPr/>
        </p:nvSpPr>
        <p:spPr bwMode="auto">
          <a:xfrm>
            <a:off x="762000" y="239713"/>
            <a:ext cx="7620000" cy="769937"/>
          </a:xfrm>
          <a:prstGeom prst="rect">
            <a:avLst/>
          </a:prstGeom>
          <a:noFill/>
          <a:ln w="9525">
            <a:noFill/>
            <a:miter lim="800000"/>
            <a:headEnd/>
            <a:tailEnd/>
          </a:ln>
        </p:spPr>
        <p:txBody>
          <a:bodyPr>
            <a:spAutoFit/>
          </a:bodyPr>
          <a:lstStyle/>
          <a:p>
            <a:pPr algn="ctr"/>
            <a:r>
              <a:rPr lang="en-US" sz="4400" b="1">
                <a:latin typeface="Comic Sans MS" pitchFamily="66" charset="0"/>
              </a:rPr>
              <a:t>ACTIVITY TIME</a:t>
            </a:r>
          </a:p>
        </p:txBody>
      </p:sp>
      <p:sp>
        <p:nvSpPr>
          <p:cNvPr id="2" name="Title 1"/>
          <p:cNvSpPr>
            <a:spLocks noGrp="1"/>
          </p:cNvSpPr>
          <p:nvPr>
            <p:ph type="title"/>
          </p:nvPr>
        </p:nvSpPr>
        <p:spPr/>
        <p:txBody>
          <a:bodyPr/>
          <a:lstStyle/>
          <a:p>
            <a:r>
              <a:rPr lang="en-US" dirty="0" smtClean="0">
                <a:solidFill>
                  <a:schemeClr val="bg1"/>
                </a:solidFill>
              </a:rPr>
              <a:t>o</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1000" tmFilter="0, 0; .2, .5; .8, .5; 1, 0"/>
                                        <p:tgtEl>
                                          <p:spTgt spid="1038"/>
                                        </p:tgtEl>
                                      </p:cBhvr>
                                    </p:animEffect>
                                    <p:animScale>
                                      <p:cBhvr>
                                        <p:cTn id="7" dur="500" autoRev="1" fill="hold"/>
                                        <p:tgtEl>
                                          <p:spTgt spid="10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mtClean="0">
                <a:latin typeface="Calibri" pitchFamily="34" charset="0"/>
              </a:rPr>
              <a:t>Priority Setting</a:t>
            </a:r>
          </a:p>
        </p:txBody>
      </p:sp>
      <p:sp>
        <p:nvSpPr>
          <p:cNvPr id="4" name="Content Placeholder 2"/>
          <p:cNvSpPr txBox="1">
            <a:spLocks/>
          </p:cNvSpPr>
          <p:nvPr/>
        </p:nvSpPr>
        <p:spPr>
          <a:xfrm>
            <a:off x="609600" y="1905000"/>
            <a:ext cx="8153400" cy="4160838"/>
          </a:xfrm>
          <a:prstGeom prst="rect">
            <a:avLst/>
          </a:prstGeom>
        </p:spPr>
        <p:txBody>
          <a:bodyPr>
            <a:normAutofit/>
          </a:bodyPr>
          <a:lstStyle/>
          <a:p>
            <a:pPr marL="319088" indent="-319088">
              <a:spcBef>
                <a:spcPts val="700"/>
              </a:spcBef>
              <a:buClr>
                <a:schemeClr val="accent2"/>
              </a:buClr>
              <a:buSzPct val="60000"/>
              <a:buFont typeface="Wingdings" pitchFamily="2" charset="2"/>
              <a:buNone/>
            </a:pPr>
            <a:r>
              <a:rPr lang="en-US" sz="2800" dirty="0">
                <a:latin typeface="Calibri" pitchFamily="34" charset="0"/>
              </a:rPr>
              <a:t>In your folder….</a:t>
            </a:r>
          </a:p>
          <a:p>
            <a:pPr marL="319088" indent="-319088">
              <a:spcBef>
                <a:spcPts val="700"/>
              </a:spcBef>
              <a:buClr>
                <a:schemeClr val="accent2"/>
              </a:buClr>
              <a:buSzPct val="60000"/>
              <a:buFont typeface="Wingdings" pitchFamily="2" charset="2"/>
              <a:buNone/>
            </a:pPr>
            <a:endParaRPr lang="en-US" sz="2800" dirty="0">
              <a:latin typeface="Calibri" pitchFamily="34" charset="0"/>
            </a:endParaRPr>
          </a:p>
          <a:p>
            <a:pPr marL="319088" indent="-319088">
              <a:spcBef>
                <a:spcPts val="700"/>
              </a:spcBef>
              <a:buClr>
                <a:schemeClr val="accent2"/>
              </a:buClr>
              <a:buSzPct val="60000"/>
              <a:buFont typeface="Wingdings" pitchFamily="2" charset="2"/>
              <a:buNone/>
            </a:pPr>
            <a:r>
              <a:rPr lang="en-US" sz="2800" dirty="0">
                <a:latin typeface="Calibri" pitchFamily="34" charset="0"/>
              </a:rPr>
              <a:t>Ranking by Fiscal Year </a:t>
            </a:r>
            <a:r>
              <a:rPr lang="en-US" sz="2800" dirty="0" smtClean="0">
                <a:latin typeface="Calibri" pitchFamily="34" charset="0"/>
              </a:rPr>
              <a:t>2018, 2017, </a:t>
            </a:r>
            <a:r>
              <a:rPr lang="en-US" sz="2800" dirty="0">
                <a:latin typeface="Calibri" pitchFamily="34" charset="0"/>
              </a:rPr>
              <a:t>and </a:t>
            </a:r>
            <a:r>
              <a:rPr lang="en-US" sz="2800" dirty="0" smtClean="0">
                <a:latin typeface="Calibri" pitchFamily="34" charset="0"/>
              </a:rPr>
              <a:t>2016</a:t>
            </a:r>
            <a:endParaRPr lang="en-US" sz="2800" dirty="0">
              <a:latin typeface="Calibri" pitchFamily="34" charset="0"/>
            </a:endParaRPr>
          </a:p>
          <a:p>
            <a:pPr marL="319088" indent="-319088">
              <a:spcBef>
                <a:spcPts val="700"/>
              </a:spcBef>
              <a:buClr>
                <a:schemeClr val="accent2"/>
              </a:buClr>
              <a:buSzPct val="60000"/>
              <a:buFont typeface="Wingdings" pitchFamily="2" charset="2"/>
              <a:buNone/>
            </a:pPr>
            <a:endParaRPr lang="en-US" sz="2800" dirty="0">
              <a:latin typeface="Calibri" pitchFamily="34" charset="0"/>
            </a:endParaRPr>
          </a:p>
          <a:p>
            <a:pPr marL="319088" indent="-319088">
              <a:spcBef>
                <a:spcPts val="700"/>
              </a:spcBef>
              <a:buClr>
                <a:schemeClr val="accent2"/>
              </a:buClr>
              <a:buSzPct val="60000"/>
              <a:buFont typeface="Wingdings" pitchFamily="2" charset="2"/>
              <a:buNone/>
            </a:pPr>
            <a:r>
              <a:rPr lang="en-US" sz="2800" dirty="0">
                <a:latin typeface="Calibri" pitchFamily="34" charset="0"/>
              </a:rPr>
              <a:t>Priority Setting Worksheet</a:t>
            </a:r>
          </a:p>
          <a:p>
            <a:pPr marL="319088" indent="-319088">
              <a:spcBef>
                <a:spcPts val="600"/>
              </a:spcBef>
              <a:buClr>
                <a:schemeClr val="accent2"/>
              </a:buClr>
              <a:buSzPct val="60000"/>
              <a:buFont typeface="Wingdings" pitchFamily="2" charset="2"/>
              <a:buNone/>
            </a:pPr>
            <a:endParaRPr lang="en-US" sz="2800" dirty="0">
              <a:latin typeface="Calibri" pitchFamily="34" charset="0"/>
            </a:endParaRPr>
          </a:p>
          <a:p>
            <a:pPr marL="319088" indent="-319088">
              <a:spcBef>
                <a:spcPts val="600"/>
              </a:spcBef>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marL="319088" indent="-319088">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612775" y="228600"/>
            <a:ext cx="8153400" cy="990600"/>
          </a:xfrm>
        </p:spPr>
        <p:txBody>
          <a:bodyPr/>
          <a:lstStyle/>
          <a:p>
            <a:r>
              <a:rPr lang="en-US" smtClean="0">
                <a:latin typeface="Calibri" pitchFamily="34" charset="0"/>
              </a:rPr>
              <a:t>Focus Questions</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 in the DEMA?</a:t>
            </a:r>
          </a:p>
          <a:p>
            <a:pPr indent="4763">
              <a:spcBef>
                <a:spcPts val="700"/>
              </a:spcBef>
              <a:buClr>
                <a:schemeClr val="accent2"/>
              </a:buClr>
              <a:buSzPct val="60000"/>
              <a:buFont typeface="Wingdings" pitchFamily="2" charset="2"/>
              <a:buNone/>
            </a:pPr>
            <a:endParaRPr lang="en-US" sz="3200">
              <a:latin typeface="Calibri" pitchFamily="34" charset="0"/>
            </a:endParaRPr>
          </a:p>
          <a:p>
            <a:pPr indent="4763">
              <a:spcBef>
                <a:spcPts val="700"/>
              </a:spcBef>
              <a:buClr>
                <a:schemeClr val="accent2"/>
              </a:buClr>
              <a:buSzPct val="60000"/>
              <a:buFont typeface="Wingdings" pitchFamily="2" charset="2"/>
              <a:buNone/>
            </a:pPr>
            <a:r>
              <a:rPr lang="en-US" sz="3200">
                <a:latin typeface="Calibri" pitchFamily="34" charset="0"/>
              </a:rPr>
              <a:t>How much money should be allocated to each priority service to support a continuum of care for PLWH in the DEMA?</a:t>
            </a: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idx="4294967295"/>
          </p:nvPr>
        </p:nvSpPr>
        <p:spPr>
          <a:xfrm>
            <a:off x="0" y="2219325"/>
            <a:ext cx="9144000" cy="990600"/>
          </a:xfrm>
        </p:spPr>
        <p:txBody>
          <a:bodyPr/>
          <a:lstStyle/>
          <a:p>
            <a:pPr algn="ctr"/>
            <a:r>
              <a:rPr lang="en-US" smtClean="0">
                <a:solidFill>
                  <a:schemeClr val="tx1"/>
                </a:solidFill>
                <a:latin typeface="Calibri" pitchFamily="34" charset="0"/>
              </a:rPr>
              <a:t>Epidemiological Perspective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676400"/>
            <a:ext cx="8686800" cy="160020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500" dirty="0">
                <a:solidFill>
                  <a:prstClr val="black"/>
                </a:solidFill>
                <a:latin typeface="Calibri" panose="020F0502020204030204" pitchFamily="34" charset="0"/>
              </a:rPr>
              <a:t>HIV in the </a:t>
            </a:r>
            <a:r>
              <a:rPr lang="en-US" sz="4500" dirty="0" smtClean="0">
                <a:solidFill>
                  <a:prstClr val="black"/>
                </a:solidFill>
                <a:latin typeface="Calibri" panose="020F0502020204030204" pitchFamily="34" charset="0"/>
              </a:rPr>
              <a:t>DEMA</a:t>
            </a:r>
            <a:endParaRPr lang="en-US" sz="4500" dirty="0">
              <a:solidFill>
                <a:prstClr val="black"/>
              </a:solidFill>
              <a:latin typeface="Calibri" panose="020F0502020204030204" pitchFamily="34" charset="0"/>
            </a:endParaRPr>
          </a:p>
          <a:p>
            <a:pPr algn="l"/>
            <a:r>
              <a:rPr lang="en-US" sz="3000" dirty="0" smtClean="0">
                <a:solidFill>
                  <a:prstClr val="black"/>
                </a:solidFill>
                <a:latin typeface="Calibri" panose="020F0502020204030204" pitchFamily="34" charset="0"/>
              </a:rPr>
              <a:t>Ryan White Priority Setting and Resource Allocation</a:t>
            </a:r>
            <a:endParaRPr lang="en-US" sz="3000" dirty="0">
              <a:solidFill>
                <a:prstClr val="black"/>
              </a:solidFill>
              <a:latin typeface="Calibri" panose="020F0502020204030204" pitchFamily="34" charset="0"/>
            </a:endParaRPr>
          </a:p>
        </p:txBody>
      </p:sp>
      <p:sp>
        <p:nvSpPr>
          <p:cNvPr id="4" name="Subtitle 2"/>
          <p:cNvSpPr txBox="1">
            <a:spLocks/>
          </p:cNvSpPr>
          <p:nvPr/>
        </p:nvSpPr>
        <p:spPr>
          <a:xfrm>
            <a:off x="4876802" y="4953000"/>
            <a:ext cx="4111979" cy="1905000"/>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r">
              <a:buClr>
                <a:srgbClr val="9F2936"/>
              </a:buClr>
              <a:buFont typeface="Brush Script MT" pitchFamily="66" charset="0"/>
              <a:buNone/>
            </a:pPr>
            <a:r>
              <a:rPr lang="en-US" sz="2500" dirty="0" smtClean="0">
                <a:solidFill>
                  <a:prstClr val="black"/>
                </a:solidFill>
              </a:rPr>
              <a:t>Jacob Watson, </a:t>
            </a:r>
            <a:r>
              <a:rPr lang="en-US" sz="2500" dirty="0">
                <a:solidFill>
                  <a:prstClr val="black"/>
                </a:solidFill>
              </a:rPr>
              <a:t>MPH</a:t>
            </a:r>
          </a:p>
          <a:p>
            <a:pPr marL="0" indent="0" algn="r">
              <a:buClr>
                <a:srgbClr val="9F2936"/>
              </a:buClr>
              <a:buFont typeface="Brush Script MT" pitchFamily="66" charset="0"/>
              <a:buNone/>
            </a:pPr>
            <a:r>
              <a:rPr lang="en-US" sz="2500" dirty="0">
                <a:solidFill>
                  <a:prstClr val="black"/>
                </a:solidFill>
              </a:rPr>
              <a:t>HIV </a:t>
            </a:r>
            <a:r>
              <a:rPr lang="en-US" sz="2500" dirty="0" smtClean="0">
                <a:solidFill>
                  <a:prstClr val="black"/>
                </a:solidFill>
              </a:rPr>
              <a:t>Epidemiologist</a:t>
            </a:r>
            <a:endParaRPr lang="en-US" sz="2500" dirty="0">
              <a:solidFill>
                <a:prstClr val="black"/>
              </a:solidFill>
            </a:endParaRPr>
          </a:p>
          <a:p>
            <a:pPr marL="0" indent="0" algn="r">
              <a:buClr>
                <a:srgbClr val="9F2936"/>
              </a:buClr>
              <a:buFont typeface="Brush Script MT" pitchFamily="66" charset="0"/>
              <a:buNone/>
            </a:pPr>
            <a:r>
              <a:rPr lang="en-US" sz="2500" dirty="0">
                <a:solidFill>
                  <a:prstClr val="black"/>
                </a:solidFill>
              </a:rPr>
              <a:t>HIV Surveillance</a:t>
            </a:r>
          </a:p>
          <a:p>
            <a:pPr marL="0" indent="0" algn="r">
              <a:buClr>
                <a:srgbClr val="9F2936"/>
              </a:buClr>
              <a:buFont typeface="Brush Script MT" pitchFamily="66" charset="0"/>
              <a:buNone/>
            </a:pPr>
            <a:r>
              <a:rPr lang="en-US" sz="2500" dirty="0">
                <a:solidFill>
                  <a:prstClr val="black"/>
                </a:solidFill>
              </a:rPr>
              <a:t>MDHHS</a:t>
            </a:r>
          </a:p>
        </p:txBody>
      </p:sp>
      <p:sp>
        <p:nvSpPr>
          <p:cNvPr id="2" name="Title 1"/>
          <p:cNvSpPr>
            <a:spLocks noGrp="1"/>
          </p:cNvSpPr>
          <p:nvPr>
            <p:ph type="title"/>
          </p:nvPr>
        </p:nvSpPr>
        <p:spPr/>
        <p:txBody>
          <a:bodyPr/>
          <a:lstStyle/>
          <a:p>
            <a:r>
              <a:rPr lang="en-US" dirty="0" smtClean="0">
                <a:solidFill>
                  <a:schemeClr val="bg1"/>
                </a:solidFill>
              </a:rPr>
              <a:t>0</a:t>
            </a:r>
            <a:endParaRPr lang="en-US" dirty="0">
              <a:solidFill>
                <a:schemeClr val="bg1"/>
              </a:solidFill>
            </a:endParaRPr>
          </a:p>
        </p:txBody>
      </p:sp>
    </p:spTree>
    <p:extLst>
      <p:ext uri="{BB962C8B-B14F-4D97-AF65-F5344CB8AC3E}">
        <p14:creationId xmlns:p14="http://schemas.microsoft.com/office/powerpoint/2010/main" val="4207141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Epidemiology 101</a:t>
            </a:r>
          </a:p>
        </p:txBody>
      </p:sp>
      <p:sp>
        <p:nvSpPr>
          <p:cNvPr id="2" name="Title 1"/>
          <p:cNvSpPr>
            <a:spLocks noGrp="1"/>
          </p:cNvSpPr>
          <p:nvPr>
            <p:ph type="title"/>
          </p:nvPr>
        </p:nvSpPr>
        <p:spPr/>
        <p:txBody>
          <a:bodyPr/>
          <a:lstStyle/>
          <a:p>
            <a:r>
              <a:rPr lang="en-US" dirty="0" smtClean="0">
                <a:solidFill>
                  <a:schemeClr val="bg1"/>
                </a:solidFill>
              </a:rPr>
              <a:t>o</a:t>
            </a:r>
            <a:endParaRPr lang="en-US" dirty="0">
              <a:solidFill>
                <a:schemeClr val="bg1"/>
              </a:solidFill>
            </a:endParaRPr>
          </a:p>
        </p:txBody>
      </p:sp>
    </p:spTree>
    <p:extLst>
      <p:ext uri="{BB962C8B-B14F-4D97-AF65-F5344CB8AC3E}">
        <p14:creationId xmlns:p14="http://schemas.microsoft.com/office/powerpoint/2010/main" val="251579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descr="middle circle of venn diagram "/>
          <p:cNvSpPr/>
          <p:nvPr/>
        </p:nvSpPr>
        <p:spPr>
          <a:xfrm>
            <a:off x="3299254" y="2026508"/>
            <a:ext cx="2557849" cy="3620530"/>
          </a:xfrm>
          <a:custGeom>
            <a:avLst/>
            <a:gdLst>
              <a:gd name="connsiteX0" fmla="*/ 1248032 w 2557849"/>
              <a:gd name="connsiteY0" fmla="*/ 0 h 3620530"/>
              <a:gd name="connsiteX1" fmla="*/ 753762 w 2557849"/>
              <a:gd name="connsiteY1" fmla="*/ 321276 h 3620530"/>
              <a:gd name="connsiteX2" fmla="*/ 370703 w 2557849"/>
              <a:gd name="connsiteY2" fmla="*/ 679622 h 3620530"/>
              <a:gd name="connsiteX3" fmla="*/ 135924 w 2557849"/>
              <a:gd name="connsiteY3" fmla="*/ 1136822 h 3620530"/>
              <a:gd name="connsiteX4" fmla="*/ 37070 w 2557849"/>
              <a:gd name="connsiteY4" fmla="*/ 1470454 h 3620530"/>
              <a:gd name="connsiteX5" fmla="*/ 0 w 2557849"/>
              <a:gd name="connsiteY5" fmla="*/ 1816443 h 3620530"/>
              <a:gd name="connsiteX6" fmla="*/ 61784 w 2557849"/>
              <a:gd name="connsiteY6" fmla="*/ 2248930 h 3620530"/>
              <a:gd name="connsiteX7" fmla="*/ 222422 w 2557849"/>
              <a:gd name="connsiteY7" fmla="*/ 2644346 h 3620530"/>
              <a:gd name="connsiteX8" fmla="*/ 518984 w 2557849"/>
              <a:gd name="connsiteY8" fmla="*/ 3039762 h 3620530"/>
              <a:gd name="connsiteX9" fmla="*/ 803189 w 2557849"/>
              <a:gd name="connsiteY9" fmla="*/ 3311611 h 3620530"/>
              <a:gd name="connsiteX10" fmla="*/ 1149178 w 2557849"/>
              <a:gd name="connsiteY10" fmla="*/ 3521676 h 3620530"/>
              <a:gd name="connsiteX11" fmla="*/ 1322173 w 2557849"/>
              <a:gd name="connsiteY11" fmla="*/ 3620530 h 3620530"/>
              <a:gd name="connsiteX12" fmla="*/ 1655805 w 2557849"/>
              <a:gd name="connsiteY12" fmla="*/ 3410465 h 3620530"/>
              <a:gd name="connsiteX13" fmla="*/ 1952368 w 2557849"/>
              <a:gd name="connsiteY13" fmla="*/ 3150973 h 3620530"/>
              <a:gd name="connsiteX14" fmla="*/ 2286000 w 2557849"/>
              <a:gd name="connsiteY14" fmla="*/ 2767914 h 3620530"/>
              <a:gd name="connsiteX15" fmla="*/ 2533135 w 2557849"/>
              <a:gd name="connsiteY15" fmla="*/ 2211860 h 3620530"/>
              <a:gd name="connsiteX16" fmla="*/ 2557849 w 2557849"/>
              <a:gd name="connsiteY16" fmla="*/ 1618735 h 3620530"/>
              <a:gd name="connsiteX17" fmla="*/ 2421924 w 2557849"/>
              <a:gd name="connsiteY17" fmla="*/ 1136822 h 3620530"/>
              <a:gd name="connsiteX18" fmla="*/ 2248930 w 2557849"/>
              <a:gd name="connsiteY18" fmla="*/ 827903 h 3620530"/>
              <a:gd name="connsiteX19" fmla="*/ 2001795 w 2557849"/>
              <a:gd name="connsiteY19" fmla="*/ 531341 h 3620530"/>
              <a:gd name="connsiteX20" fmla="*/ 1692876 w 2557849"/>
              <a:gd name="connsiteY20" fmla="*/ 259492 h 3620530"/>
              <a:gd name="connsiteX21" fmla="*/ 1383957 w 2557849"/>
              <a:gd name="connsiteY21" fmla="*/ 61784 h 3620530"/>
              <a:gd name="connsiteX22" fmla="*/ 1248032 w 2557849"/>
              <a:gd name="connsiteY22" fmla="*/ 0 h 362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57849" h="3620530">
                <a:moveTo>
                  <a:pt x="1248032" y="0"/>
                </a:moveTo>
                <a:lnTo>
                  <a:pt x="753762" y="321276"/>
                </a:lnTo>
                <a:lnTo>
                  <a:pt x="370703" y="679622"/>
                </a:lnTo>
                <a:lnTo>
                  <a:pt x="135924" y="1136822"/>
                </a:lnTo>
                <a:lnTo>
                  <a:pt x="37070" y="1470454"/>
                </a:lnTo>
                <a:lnTo>
                  <a:pt x="0" y="1816443"/>
                </a:lnTo>
                <a:lnTo>
                  <a:pt x="61784" y="2248930"/>
                </a:lnTo>
                <a:lnTo>
                  <a:pt x="222422" y="2644346"/>
                </a:lnTo>
                <a:lnTo>
                  <a:pt x="518984" y="3039762"/>
                </a:lnTo>
                <a:lnTo>
                  <a:pt x="803189" y="3311611"/>
                </a:lnTo>
                <a:lnTo>
                  <a:pt x="1149178" y="3521676"/>
                </a:lnTo>
                <a:lnTo>
                  <a:pt x="1322173" y="3620530"/>
                </a:lnTo>
                <a:lnTo>
                  <a:pt x="1655805" y="3410465"/>
                </a:lnTo>
                <a:lnTo>
                  <a:pt x="1952368" y="3150973"/>
                </a:lnTo>
                <a:lnTo>
                  <a:pt x="2286000" y="2767914"/>
                </a:lnTo>
                <a:lnTo>
                  <a:pt x="2533135" y="2211860"/>
                </a:lnTo>
                <a:lnTo>
                  <a:pt x="2557849" y="1618735"/>
                </a:lnTo>
                <a:lnTo>
                  <a:pt x="2421924" y="1136822"/>
                </a:lnTo>
                <a:lnTo>
                  <a:pt x="2248930" y="827903"/>
                </a:lnTo>
                <a:lnTo>
                  <a:pt x="2001795" y="531341"/>
                </a:lnTo>
                <a:lnTo>
                  <a:pt x="1692876" y="259492"/>
                </a:lnTo>
                <a:lnTo>
                  <a:pt x="1383957" y="61784"/>
                </a:lnTo>
                <a:lnTo>
                  <a:pt x="1248032" y="0"/>
                </a:lnTo>
                <a:close/>
              </a:path>
            </a:pathLst>
          </a:custGeom>
          <a:solidFill>
            <a:schemeClr val="accent4">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 name="Oval 1" descr="first circle of venn diagram"/>
          <p:cNvSpPr/>
          <p:nvPr/>
        </p:nvSpPr>
        <p:spPr>
          <a:xfrm>
            <a:off x="152400" y="1676400"/>
            <a:ext cx="5715000" cy="4343400"/>
          </a:xfrm>
          <a:prstGeom prst="ellipse">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 name="Oval 7" descr="outside circle of venn diagram "/>
          <p:cNvSpPr/>
          <p:nvPr/>
        </p:nvSpPr>
        <p:spPr>
          <a:xfrm>
            <a:off x="3301314" y="1655804"/>
            <a:ext cx="5690286" cy="4343400"/>
          </a:xfrm>
          <a:prstGeom prst="ellipse">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 name="Rectangle 3"/>
          <p:cNvSpPr txBox="1">
            <a:spLocks noChangeArrowheads="1"/>
          </p:cNvSpPr>
          <p:nvPr/>
        </p:nvSpPr>
        <p:spPr>
          <a:xfrm>
            <a:off x="403654" y="1655804"/>
            <a:ext cx="2895600" cy="4363996"/>
          </a:xfrm>
          <a:prstGeom prst="rect">
            <a:avLst/>
          </a:prstGeom>
        </p:spPr>
        <p:txBody>
          <a:bodyPr anchor="ctr" anchorCtr="1">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F07F09"/>
              </a:buClr>
              <a:buSzTx/>
              <a:buFont typeface="Brush Script MT" pitchFamily="66" charset="0"/>
              <a:buNone/>
              <a:defRPr/>
            </a:pPr>
            <a:r>
              <a:rPr lang="en-US" sz="3000" dirty="0" smtClean="0">
                <a:solidFill>
                  <a:srgbClr val="433447"/>
                </a:solidFill>
              </a:rPr>
              <a:t>Epidemiological data </a:t>
            </a:r>
          </a:p>
        </p:txBody>
      </p:sp>
      <p:sp>
        <p:nvSpPr>
          <p:cNvPr id="10" name="Rectangle 3"/>
          <p:cNvSpPr txBox="1">
            <a:spLocks noChangeArrowheads="1"/>
          </p:cNvSpPr>
          <p:nvPr/>
        </p:nvSpPr>
        <p:spPr>
          <a:xfrm>
            <a:off x="5663514" y="1631093"/>
            <a:ext cx="3099486" cy="4388707"/>
          </a:xfrm>
          <a:prstGeom prst="rect">
            <a:avLst/>
          </a:prstGeom>
        </p:spPr>
        <p:txBody>
          <a:bodyPr anchor="ctr" anchorCtr="1">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F07F09"/>
              </a:buClr>
              <a:buSzTx/>
              <a:buFont typeface="Brush Script MT" pitchFamily="66" charset="0"/>
              <a:buNone/>
              <a:defRPr/>
            </a:pPr>
            <a:r>
              <a:rPr lang="en-US" sz="3000" dirty="0" smtClean="0">
                <a:solidFill>
                  <a:srgbClr val="433447"/>
                </a:solidFill>
              </a:rPr>
              <a:t>Prevention and Care Program Development</a:t>
            </a:r>
          </a:p>
        </p:txBody>
      </p:sp>
      <p:sp>
        <p:nvSpPr>
          <p:cNvPr id="11" name="Rectangle 3"/>
          <p:cNvSpPr txBox="1">
            <a:spLocks noChangeArrowheads="1"/>
          </p:cNvSpPr>
          <p:nvPr/>
        </p:nvSpPr>
        <p:spPr>
          <a:xfrm>
            <a:off x="3301314" y="2026508"/>
            <a:ext cx="2566086" cy="3620530"/>
          </a:xfrm>
          <a:prstGeom prst="rect">
            <a:avLst/>
          </a:prstGeom>
        </p:spPr>
        <p:txBody>
          <a:bodyPr anchor="ctr" anchorCtr="1">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F07F09"/>
              </a:buClr>
              <a:buSzTx/>
              <a:buFont typeface="Brush Script MT" pitchFamily="66" charset="0"/>
              <a:buNone/>
              <a:defRPr/>
            </a:pPr>
            <a:r>
              <a:rPr lang="en-US" sz="3000" b="1" dirty="0" smtClean="0">
                <a:solidFill>
                  <a:srgbClr val="4E8542">
                    <a:lumMod val="50000"/>
                  </a:srgbClr>
                </a:solidFill>
              </a:rPr>
              <a:t>Targeted, Effective Programs</a:t>
            </a:r>
            <a:endParaRPr lang="en-US" sz="3000" b="1" dirty="0">
              <a:solidFill>
                <a:srgbClr val="4E8542">
                  <a:lumMod val="50000"/>
                </a:srgbClr>
              </a:solidFill>
            </a:endParaRPr>
          </a:p>
        </p:txBody>
      </p:sp>
      <p:sp>
        <p:nvSpPr>
          <p:cNvPr id="20" name="Rectangle 2"/>
          <p:cNvSpPr txBox="1">
            <a:spLocks noChangeArrowheads="1"/>
          </p:cNvSpPr>
          <p:nvPr/>
        </p:nvSpPr>
        <p:spPr>
          <a:xfrm>
            <a:off x="403654" y="1"/>
            <a:ext cx="872764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My Purpose</a:t>
            </a:r>
            <a:endParaRPr lang="en-US" sz="4500" dirty="0">
              <a:solidFill>
                <a:prstClr val="black"/>
              </a:solidFill>
              <a:latin typeface="Calibri" panose="020F0502020204030204" pitchFamily="34" charset="0"/>
            </a:endParaRPr>
          </a:p>
        </p:txBody>
      </p:sp>
      <p:sp>
        <p:nvSpPr>
          <p:cNvPr id="3" name="Title 2"/>
          <p:cNvSpPr>
            <a:spLocks noGrp="1"/>
          </p:cNvSpPr>
          <p:nvPr>
            <p:ph type="title"/>
          </p:nvPr>
        </p:nvSpPr>
        <p:spPr/>
        <p:txBody>
          <a:bodyPr/>
          <a:lstStyle/>
          <a:p>
            <a:r>
              <a:rPr lang="en-US" dirty="0" smtClean="0">
                <a:solidFill>
                  <a:schemeClr val="bg1"/>
                </a:solidFill>
              </a:rPr>
              <a:t>o</a:t>
            </a:r>
            <a:endParaRPr lang="en-US" dirty="0">
              <a:solidFill>
                <a:schemeClr val="bg1"/>
              </a:solidFill>
            </a:endParaRPr>
          </a:p>
        </p:txBody>
      </p:sp>
    </p:spTree>
    <p:extLst>
      <p:ext uri="{BB962C8B-B14F-4D97-AF65-F5344CB8AC3E}">
        <p14:creationId xmlns:p14="http://schemas.microsoft.com/office/powerpoint/2010/main" val="285375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descr="arrow"/>
          <p:cNvSpPr/>
          <p:nvPr/>
        </p:nvSpPr>
        <p:spPr>
          <a:xfrm>
            <a:off x="6200775" y="2935288"/>
            <a:ext cx="190500" cy="1608137"/>
          </a:xfrm>
          <a:prstGeom prst="rightBrace">
            <a:avLst>
              <a:gd name="adj1" fmla="val 41666"/>
              <a:gd name="adj2" fmla="val 49225"/>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1B587C"/>
              </a:solidFill>
            </a:endParaRPr>
          </a:p>
        </p:txBody>
      </p:sp>
      <p:sp>
        <p:nvSpPr>
          <p:cNvPr id="20" name="TextBox 19"/>
          <p:cNvSpPr txBox="1"/>
          <p:nvPr/>
        </p:nvSpPr>
        <p:spPr>
          <a:xfrm>
            <a:off x="6508750" y="3200400"/>
            <a:ext cx="2254250" cy="1015663"/>
          </a:xfrm>
          <a:prstGeom prst="rect">
            <a:avLst/>
          </a:prstGeom>
          <a:noFill/>
        </p:spPr>
        <p:txBody>
          <a:bodyPr>
            <a:spAutoFit/>
          </a:bodyPr>
          <a:lstStyle/>
          <a:p>
            <a:pPr defTabSz="914400">
              <a:defRPr/>
            </a:pPr>
            <a:r>
              <a:rPr lang="en-US" sz="3000" dirty="0" smtClean="0">
                <a:solidFill>
                  <a:srgbClr val="1B587C">
                    <a:lumMod val="75000"/>
                  </a:srgbClr>
                </a:solidFill>
                <a:latin typeface="Calibri" panose="020F0502020204030204" pitchFamily="34" charset="0"/>
                <a:cs typeface="+mn-cs"/>
              </a:rPr>
              <a:t>Prevalence</a:t>
            </a:r>
          </a:p>
          <a:p>
            <a:pPr defTabSz="914400">
              <a:defRPr/>
            </a:pPr>
            <a:r>
              <a:rPr lang="en-US" sz="3000" dirty="0" smtClean="0">
                <a:solidFill>
                  <a:srgbClr val="1B587C">
                    <a:lumMod val="75000"/>
                  </a:srgbClr>
                </a:solidFill>
                <a:latin typeface="Calibri" panose="020F0502020204030204" pitchFamily="34" charset="0"/>
                <a:cs typeface="+mn-cs"/>
              </a:rPr>
              <a:t>(PLWH)</a:t>
            </a:r>
            <a:endParaRPr lang="en-US" sz="3000" dirty="0">
              <a:solidFill>
                <a:srgbClr val="1B587C">
                  <a:lumMod val="75000"/>
                </a:srgbClr>
              </a:solidFill>
              <a:latin typeface="Calibri" panose="020F0502020204030204" pitchFamily="34" charset="0"/>
              <a:cs typeface="+mn-cs"/>
            </a:endParaRPr>
          </a:p>
        </p:txBody>
      </p:sp>
      <p:sp>
        <p:nvSpPr>
          <p:cNvPr id="13" name="TextBox 12"/>
          <p:cNvSpPr txBox="1"/>
          <p:nvPr/>
        </p:nvSpPr>
        <p:spPr>
          <a:xfrm>
            <a:off x="1606378" y="6304776"/>
            <a:ext cx="1408113" cy="553998"/>
          </a:xfrm>
          <a:prstGeom prst="rect">
            <a:avLst/>
          </a:prstGeom>
          <a:noFill/>
        </p:spPr>
        <p:txBody>
          <a:bodyPr wrap="square">
            <a:spAutoFit/>
          </a:bodyPr>
          <a:lstStyle/>
          <a:p>
            <a:pPr algn="ctr" defTabSz="914400">
              <a:defRPr/>
            </a:pPr>
            <a:r>
              <a:rPr lang="en-US" sz="3000" dirty="0">
                <a:solidFill>
                  <a:prstClr val="black"/>
                </a:solidFill>
                <a:latin typeface="Calibri" panose="020F0502020204030204" pitchFamily="34" charset="0"/>
                <a:cs typeface="+mn-cs"/>
              </a:rPr>
              <a:t>Deaths</a:t>
            </a:r>
          </a:p>
        </p:txBody>
      </p:sp>
      <p:sp>
        <p:nvSpPr>
          <p:cNvPr id="22" name="Oval 21" descr="gumball"/>
          <p:cNvSpPr/>
          <p:nvPr/>
        </p:nvSpPr>
        <p:spPr>
          <a:xfrm>
            <a:off x="3698875" y="40878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1" name="Oval 30" descr="gumball"/>
          <p:cNvSpPr/>
          <p:nvPr/>
        </p:nvSpPr>
        <p:spPr>
          <a:xfrm>
            <a:off x="5054600" y="34036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8" name="Oval 37" descr="gumball"/>
          <p:cNvSpPr/>
          <p:nvPr/>
        </p:nvSpPr>
        <p:spPr>
          <a:xfrm>
            <a:off x="4991100" y="3798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9" name="Oval 38" descr="gumball"/>
          <p:cNvSpPr/>
          <p:nvPr/>
        </p:nvSpPr>
        <p:spPr>
          <a:xfrm>
            <a:off x="4727575" y="38258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0" name="Oval 39" descr="gumball"/>
          <p:cNvSpPr/>
          <p:nvPr/>
        </p:nvSpPr>
        <p:spPr>
          <a:xfrm>
            <a:off x="4338638" y="39290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1" name="Oval 40" descr="gumball"/>
          <p:cNvSpPr/>
          <p:nvPr/>
        </p:nvSpPr>
        <p:spPr>
          <a:xfrm>
            <a:off x="4956175" y="39211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2" name="Oval 41" descr="gumball"/>
          <p:cNvSpPr/>
          <p:nvPr/>
        </p:nvSpPr>
        <p:spPr>
          <a:xfrm>
            <a:off x="3079750" y="33829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3" name="Oval 42" descr="gumball"/>
          <p:cNvSpPr/>
          <p:nvPr/>
        </p:nvSpPr>
        <p:spPr>
          <a:xfrm>
            <a:off x="5451475" y="36591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44" name="Oval 43" descr="gumball"/>
          <p:cNvSpPr/>
          <p:nvPr/>
        </p:nvSpPr>
        <p:spPr>
          <a:xfrm>
            <a:off x="4273550" y="40259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6" name="Oval 55" descr="gumball"/>
          <p:cNvSpPr/>
          <p:nvPr/>
        </p:nvSpPr>
        <p:spPr>
          <a:xfrm>
            <a:off x="4586288" y="31845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7" name="Oval 56" descr="gumball"/>
          <p:cNvSpPr/>
          <p:nvPr/>
        </p:nvSpPr>
        <p:spPr>
          <a:xfrm>
            <a:off x="3581400" y="31670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8" name="Oval 57" descr="gumball"/>
          <p:cNvSpPr/>
          <p:nvPr/>
        </p:nvSpPr>
        <p:spPr>
          <a:xfrm>
            <a:off x="4838700" y="2514600"/>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63" name="Oval 62" descr="gumball"/>
          <p:cNvSpPr/>
          <p:nvPr/>
        </p:nvSpPr>
        <p:spPr>
          <a:xfrm>
            <a:off x="3173413" y="315753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68" name="Oval 67" descr="gumball"/>
          <p:cNvSpPr/>
          <p:nvPr/>
        </p:nvSpPr>
        <p:spPr>
          <a:xfrm>
            <a:off x="4464050" y="29765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1" name="Oval 70" descr="gumball"/>
          <p:cNvSpPr/>
          <p:nvPr/>
        </p:nvSpPr>
        <p:spPr>
          <a:xfrm>
            <a:off x="5283200" y="34988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2" name="Oval 71" descr="gumball"/>
          <p:cNvSpPr/>
          <p:nvPr/>
        </p:nvSpPr>
        <p:spPr>
          <a:xfrm>
            <a:off x="5207000" y="37480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3" name="Oval 72" descr="gumball"/>
          <p:cNvSpPr/>
          <p:nvPr/>
        </p:nvSpPr>
        <p:spPr>
          <a:xfrm>
            <a:off x="4610100" y="40274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4" name="Oval 73" descr="gumball"/>
          <p:cNvSpPr/>
          <p:nvPr/>
        </p:nvSpPr>
        <p:spPr>
          <a:xfrm>
            <a:off x="3460750" y="34909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5" name="Oval 74" descr="gumball"/>
          <p:cNvSpPr/>
          <p:nvPr/>
        </p:nvSpPr>
        <p:spPr>
          <a:xfrm>
            <a:off x="3390900" y="38354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6" name="Oval 75" descr="gumball"/>
          <p:cNvSpPr/>
          <p:nvPr/>
        </p:nvSpPr>
        <p:spPr>
          <a:xfrm>
            <a:off x="4075113" y="42179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7" name="Oval 76" descr="gumball"/>
          <p:cNvSpPr/>
          <p:nvPr/>
        </p:nvSpPr>
        <p:spPr>
          <a:xfrm>
            <a:off x="3871913" y="36607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1" name="Oval 90" descr="gumball"/>
          <p:cNvSpPr/>
          <p:nvPr/>
        </p:nvSpPr>
        <p:spPr>
          <a:xfrm rot="348320">
            <a:off x="4818892" y="2008225"/>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2" name="Oval 91" descr="gumball"/>
          <p:cNvSpPr/>
          <p:nvPr/>
        </p:nvSpPr>
        <p:spPr>
          <a:xfrm>
            <a:off x="3368675" y="33782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3" name="Oval 92" descr="gumball"/>
          <p:cNvSpPr/>
          <p:nvPr/>
        </p:nvSpPr>
        <p:spPr>
          <a:xfrm>
            <a:off x="4338638" y="353853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4" name="Oval 93" descr="gumball"/>
          <p:cNvSpPr/>
          <p:nvPr/>
        </p:nvSpPr>
        <p:spPr>
          <a:xfrm>
            <a:off x="3173413" y="35480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5" name="Oval 94" descr="gumball"/>
          <p:cNvSpPr/>
          <p:nvPr/>
        </p:nvSpPr>
        <p:spPr>
          <a:xfrm>
            <a:off x="5205413" y="39608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6" name="Oval 95" descr="gumball"/>
          <p:cNvSpPr/>
          <p:nvPr/>
        </p:nvSpPr>
        <p:spPr>
          <a:xfrm>
            <a:off x="4489450" y="42687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0" name="Oval 109" descr="gumball"/>
          <p:cNvSpPr/>
          <p:nvPr/>
        </p:nvSpPr>
        <p:spPr>
          <a:xfrm>
            <a:off x="3803650" y="34036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1" name="Oval 110" descr="gumball"/>
          <p:cNvSpPr/>
          <p:nvPr/>
        </p:nvSpPr>
        <p:spPr>
          <a:xfrm>
            <a:off x="4038600" y="34988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2" name="Oval 111" descr="gumball"/>
          <p:cNvSpPr/>
          <p:nvPr/>
        </p:nvSpPr>
        <p:spPr>
          <a:xfrm>
            <a:off x="4979988" y="36210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3" name="Oval 112" descr="gumball"/>
          <p:cNvSpPr/>
          <p:nvPr/>
        </p:nvSpPr>
        <p:spPr>
          <a:xfrm>
            <a:off x="3613150" y="35734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4" name="Oval 113" descr="gumball"/>
          <p:cNvSpPr/>
          <p:nvPr/>
        </p:nvSpPr>
        <p:spPr>
          <a:xfrm>
            <a:off x="4584700" y="37052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5" name="Oval 114" descr="gumball"/>
          <p:cNvSpPr/>
          <p:nvPr/>
        </p:nvSpPr>
        <p:spPr>
          <a:xfrm>
            <a:off x="3563938" y="3798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16" name="Oval 115" descr="gumball"/>
          <p:cNvSpPr/>
          <p:nvPr/>
        </p:nvSpPr>
        <p:spPr>
          <a:xfrm>
            <a:off x="4894263" y="4179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1" name="Oval 130" descr="gumball"/>
          <p:cNvSpPr/>
          <p:nvPr/>
        </p:nvSpPr>
        <p:spPr>
          <a:xfrm>
            <a:off x="4765675" y="34702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2" name="Oval 131" descr="gumball"/>
          <p:cNvSpPr/>
          <p:nvPr/>
        </p:nvSpPr>
        <p:spPr>
          <a:xfrm>
            <a:off x="4195763" y="37703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3" name="Oval 132" descr="gumball"/>
          <p:cNvSpPr/>
          <p:nvPr/>
        </p:nvSpPr>
        <p:spPr>
          <a:xfrm>
            <a:off x="3922713" y="40020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grpSp>
        <p:nvGrpSpPr>
          <p:cNvPr id="44105" name="Group 8" descr="gumball machine"/>
          <p:cNvGrpSpPr>
            <a:grpSpLocks/>
          </p:cNvGrpSpPr>
          <p:nvPr/>
        </p:nvGrpSpPr>
        <p:grpSpPr bwMode="auto">
          <a:xfrm>
            <a:off x="2971800" y="1752600"/>
            <a:ext cx="3155950" cy="2901950"/>
            <a:chOff x="3321050" y="2057400"/>
            <a:chExt cx="3155950" cy="2901950"/>
          </a:xfrm>
        </p:grpSpPr>
        <p:sp>
          <p:nvSpPr>
            <p:cNvPr id="3" name="Oval 2"/>
            <p:cNvSpPr/>
            <p:nvPr/>
          </p:nvSpPr>
          <p:spPr>
            <a:xfrm>
              <a:off x="4038600" y="2057400"/>
              <a:ext cx="1752600" cy="228600"/>
            </a:xfrm>
            <a:prstGeom prst="ellipse">
              <a:avLst/>
            </a:prstGeom>
            <a:noFill/>
            <a:ln>
              <a:solidFill>
                <a:srgbClr val="433447"/>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 name="Freeform 7"/>
            <p:cNvSpPr/>
            <p:nvPr/>
          </p:nvSpPr>
          <p:spPr>
            <a:xfrm>
              <a:off x="3321050" y="2139950"/>
              <a:ext cx="3155950" cy="2819400"/>
            </a:xfrm>
            <a:custGeom>
              <a:avLst/>
              <a:gdLst>
                <a:gd name="connsiteX0" fmla="*/ 717550 w 3155950"/>
                <a:gd name="connsiteY0" fmla="*/ 19050 h 2819400"/>
                <a:gd name="connsiteX1" fmla="*/ 546100 w 3155950"/>
                <a:gd name="connsiteY1" fmla="*/ 133350 h 2819400"/>
                <a:gd name="connsiteX2" fmla="*/ 406400 w 3155950"/>
                <a:gd name="connsiteY2" fmla="*/ 266700 h 2819400"/>
                <a:gd name="connsiteX3" fmla="*/ 304800 w 3155950"/>
                <a:gd name="connsiteY3" fmla="*/ 381000 h 2819400"/>
                <a:gd name="connsiteX4" fmla="*/ 184150 w 3155950"/>
                <a:gd name="connsiteY4" fmla="*/ 565150 h 2819400"/>
                <a:gd name="connsiteX5" fmla="*/ 101600 w 3155950"/>
                <a:gd name="connsiteY5" fmla="*/ 755650 h 2819400"/>
                <a:gd name="connsiteX6" fmla="*/ 44450 w 3155950"/>
                <a:gd name="connsiteY6" fmla="*/ 933450 h 2819400"/>
                <a:gd name="connsiteX7" fmla="*/ 0 w 3155950"/>
                <a:gd name="connsiteY7" fmla="*/ 1168400 h 2819400"/>
                <a:gd name="connsiteX8" fmla="*/ 0 w 3155950"/>
                <a:gd name="connsiteY8" fmla="*/ 1365250 h 2819400"/>
                <a:gd name="connsiteX9" fmla="*/ 25400 w 3155950"/>
                <a:gd name="connsiteY9" fmla="*/ 1568450 h 2819400"/>
                <a:gd name="connsiteX10" fmla="*/ 57150 w 3155950"/>
                <a:gd name="connsiteY10" fmla="*/ 1689100 h 2819400"/>
                <a:gd name="connsiteX11" fmla="*/ 114300 w 3155950"/>
                <a:gd name="connsiteY11" fmla="*/ 1873250 h 2819400"/>
                <a:gd name="connsiteX12" fmla="*/ 222250 w 3155950"/>
                <a:gd name="connsiteY12" fmla="*/ 2063750 h 2819400"/>
                <a:gd name="connsiteX13" fmla="*/ 330200 w 3155950"/>
                <a:gd name="connsiteY13" fmla="*/ 2209800 h 2819400"/>
                <a:gd name="connsiteX14" fmla="*/ 444500 w 3155950"/>
                <a:gd name="connsiteY14" fmla="*/ 2349500 h 2819400"/>
                <a:gd name="connsiteX15" fmla="*/ 590550 w 3155950"/>
                <a:gd name="connsiteY15" fmla="*/ 2476500 h 2819400"/>
                <a:gd name="connsiteX16" fmla="*/ 800100 w 3155950"/>
                <a:gd name="connsiteY16" fmla="*/ 2609850 h 2819400"/>
                <a:gd name="connsiteX17" fmla="*/ 984250 w 3155950"/>
                <a:gd name="connsiteY17" fmla="*/ 2705100 h 2819400"/>
                <a:gd name="connsiteX18" fmla="*/ 1263650 w 3155950"/>
                <a:gd name="connsiteY18" fmla="*/ 2787650 h 2819400"/>
                <a:gd name="connsiteX19" fmla="*/ 1524000 w 3155950"/>
                <a:gd name="connsiteY19" fmla="*/ 2819400 h 2819400"/>
                <a:gd name="connsiteX20" fmla="*/ 1841500 w 3155950"/>
                <a:gd name="connsiteY20" fmla="*/ 2794000 h 2819400"/>
                <a:gd name="connsiteX21" fmla="*/ 2139950 w 3155950"/>
                <a:gd name="connsiteY21" fmla="*/ 2717800 h 2819400"/>
                <a:gd name="connsiteX22" fmla="*/ 2444750 w 3155950"/>
                <a:gd name="connsiteY22" fmla="*/ 2571750 h 2819400"/>
                <a:gd name="connsiteX23" fmla="*/ 2501900 w 3155950"/>
                <a:gd name="connsiteY23" fmla="*/ 2533650 h 2819400"/>
                <a:gd name="connsiteX24" fmla="*/ 2635250 w 3155950"/>
                <a:gd name="connsiteY24" fmla="*/ 2425700 h 2819400"/>
                <a:gd name="connsiteX25" fmla="*/ 2787650 w 3155950"/>
                <a:gd name="connsiteY25" fmla="*/ 2273300 h 2819400"/>
                <a:gd name="connsiteX26" fmla="*/ 2876550 w 3155950"/>
                <a:gd name="connsiteY26" fmla="*/ 2165350 h 2819400"/>
                <a:gd name="connsiteX27" fmla="*/ 2971800 w 3155950"/>
                <a:gd name="connsiteY27" fmla="*/ 2006600 h 2819400"/>
                <a:gd name="connsiteX28" fmla="*/ 3041650 w 3155950"/>
                <a:gd name="connsiteY28" fmla="*/ 1854200 h 2819400"/>
                <a:gd name="connsiteX29" fmla="*/ 3105150 w 3155950"/>
                <a:gd name="connsiteY29" fmla="*/ 1689100 h 2819400"/>
                <a:gd name="connsiteX30" fmla="*/ 3136900 w 3155950"/>
                <a:gd name="connsiteY30" fmla="*/ 1517650 h 2819400"/>
                <a:gd name="connsiteX31" fmla="*/ 3155950 w 3155950"/>
                <a:gd name="connsiteY31" fmla="*/ 1371600 h 2819400"/>
                <a:gd name="connsiteX32" fmla="*/ 3155950 w 3155950"/>
                <a:gd name="connsiteY32" fmla="*/ 1200150 h 2819400"/>
                <a:gd name="connsiteX33" fmla="*/ 3136900 w 3155950"/>
                <a:gd name="connsiteY33" fmla="*/ 1028700 h 2819400"/>
                <a:gd name="connsiteX34" fmla="*/ 3086100 w 3155950"/>
                <a:gd name="connsiteY34" fmla="*/ 838200 h 2819400"/>
                <a:gd name="connsiteX35" fmla="*/ 3022600 w 3155950"/>
                <a:gd name="connsiteY35" fmla="*/ 660400 h 2819400"/>
                <a:gd name="connsiteX36" fmla="*/ 2914650 w 3155950"/>
                <a:gd name="connsiteY36" fmla="*/ 482600 h 2819400"/>
                <a:gd name="connsiteX37" fmla="*/ 2794000 w 3155950"/>
                <a:gd name="connsiteY37" fmla="*/ 304800 h 2819400"/>
                <a:gd name="connsiteX38" fmla="*/ 2654300 w 3155950"/>
                <a:gd name="connsiteY38" fmla="*/ 177800 h 2819400"/>
                <a:gd name="connsiteX39" fmla="*/ 2527300 w 3155950"/>
                <a:gd name="connsiteY39" fmla="*/ 69850 h 2819400"/>
                <a:gd name="connsiteX40" fmla="*/ 2438400 w 3155950"/>
                <a:gd name="connsiteY40" fmla="*/ 0 h 2819400"/>
                <a:gd name="connsiteX41" fmla="*/ 2400300 w 3155950"/>
                <a:gd name="connsiteY41" fmla="*/ 38100 h 2819400"/>
                <a:gd name="connsiteX42" fmla="*/ 2349500 w 3155950"/>
                <a:gd name="connsiteY42" fmla="*/ 69850 h 2819400"/>
                <a:gd name="connsiteX43" fmla="*/ 2247900 w 3155950"/>
                <a:gd name="connsiteY43" fmla="*/ 95250 h 2819400"/>
                <a:gd name="connsiteX44" fmla="*/ 2051050 w 3155950"/>
                <a:gd name="connsiteY44" fmla="*/ 127000 h 2819400"/>
                <a:gd name="connsiteX45" fmla="*/ 1879600 w 3155950"/>
                <a:gd name="connsiteY45" fmla="*/ 139700 h 2819400"/>
                <a:gd name="connsiteX46" fmla="*/ 1670050 w 3155950"/>
                <a:gd name="connsiteY46" fmla="*/ 146050 h 2819400"/>
                <a:gd name="connsiteX47" fmla="*/ 1422400 w 3155950"/>
                <a:gd name="connsiteY47" fmla="*/ 146050 h 2819400"/>
                <a:gd name="connsiteX48" fmla="*/ 1181100 w 3155950"/>
                <a:gd name="connsiteY48" fmla="*/ 133350 h 2819400"/>
                <a:gd name="connsiteX49" fmla="*/ 1022350 w 3155950"/>
                <a:gd name="connsiteY49" fmla="*/ 120650 h 2819400"/>
                <a:gd name="connsiteX50" fmla="*/ 895350 w 3155950"/>
                <a:gd name="connsiteY50" fmla="*/ 101600 h 2819400"/>
                <a:gd name="connsiteX51" fmla="*/ 774700 w 3155950"/>
                <a:gd name="connsiteY51" fmla="*/ 69850 h 2819400"/>
                <a:gd name="connsiteX52" fmla="*/ 717550 w 3155950"/>
                <a:gd name="connsiteY52" fmla="*/ 1905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55950" h="2819400">
                  <a:moveTo>
                    <a:pt x="717550" y="19050"/>
                  </a:moveTo>
                  <a:lnTo>
                    <a:pt x="546100" y="133350"/>
                  </a:lnTo>
                  <a:lnTo>
                    <a:pt x="406400" y="266700"/>
                  </a:lnTo>
                  <a:lnTo>
                    <a:pt x="304800" y="381000"/>
                  </a:lnTo>
                  <a:lnTo>
                    <a:pt x="184150" y="565150"/>
                  </a:lnTo>
                  <a:lnTo>
                    <a:pt x="101600" y="755650"/>
                  </a:lnTo>
                  <a:lnTo>
                    <a:pt x="44450" y="933450"/>
                  </a:lnTo>
                  <a:lnTo>
                    <a:pt x="0" y="1168400"/>
                  </a:lnTo>
                  <a:lnTo>
                    <a:pt x="0" y="1365250"/>
                  </a:lnTo>
                  <a:lnTo>
                    <a:pt x="25400" y="1568450"/>
                  </a:lnTo>
                  <a:lnTo>
                    <a:pt x="57150" y="1689100"/>
                  </a:lnTo>
                  <a:lnTo>
                    <a:pt x="114300" y="1873250"/>
                  </a:lnTo>
                  <a:lnTo>
                    <a:pt x="222250" y="2063750"/>
                  </a:lnTo>
                  <a:lnTo>
                    <a:pt x="330200" y="2209800"/>
                  </a:lnTo>
                  <a:lnTo>
                    <a:pt x="444500" y="2349500"/>
                  </a:lnTo>
                  <a:lnTo>
                    <a:pt x="590550" y="2476500"/>
                  </a:lnTo>
                  <a:lnTo>
                    <a:pt x="800100" y="2609850"/>
                  </a:lnTo>
                  <a:lnTo>
                    <a:pt x="984250" y="2705100"/>
                  </a:lnTo>
                  <a:lnTo>
                    <a:pt x="1263650" y="2787650"/>
                  </a:lnTo>
                  <a:lnTo>
                    <a:pt x="1524000" y="2819400"/>
                  </a:lnTo>
                  <a:lnTo>
                    <a:pt x="1841500" y="2794000"/>
                  </a:lnTo>
                  <a:lnTo>
                    <a:pt x="2139950" y="2717800"/>
                  </a:lnTo>
                  <a:lnTo>
                    <a:pt x="2444750" y="2571750"/>
                  </a:lnTo>
                  <a:lnTo>
                    <a:pt x="2501900" y="2533650"/>
                  </a:lnTo>
                  <a:lnTo>
                    <a:pt x="2635250" y="2425700"/>
                  </a:lnTo>
                  <a:lnTo>
                    <a:pt x="2787650" y="2273300"/>
                  </a:lnTo>
                  <a:lnTo>
                    <a:pt x="2876550" y="2165350"/>
                  </a:lnTo>
                  <a:lnTo>
                    <a:pt x="2971800" y="2006600"/>
                  </a:lnTo>
                  <a:lnTo>
                    <a:pt x="3041650" y="1854200"/>
                  </a:lnTo>
                  <a:lnTo>
                    <a:pt x="3105150" y="1689100"/>
                  </a:lnTo>
                  <a:lnTo>
                    <a:pt x="3136900" y="1517650"/>
                  </a:lnTo>
                  <a:lnTo>
                    <a:pt x="3155950" y="1371600"/>
                  </a:lnTo>
                  <a:lnTo>
                    <a:pt x="3155950" y="1200150"/>
                  </a:lnTo>
                  <a:lnTo>
                    <a:pt x="3136900" y="1028700"/>
                  </a:lnTo>
                  <a:lnTo>
                    <a:pt x="3086100" y="838200"/>
                  </a:lnTo>
                  <a:lnTo>
                    <a:pt x="3022600" y="660400"/>
                  </a:lnTo>
                  <a:lnTo>
                    <a:pt x="2914650" y="482600"/>
                  </a:lnTo>
                  <a:lnTo>
                    <a:pt x="2794000" y="304800"/>
                  </a:lnTo>
                  <a:lnTo>
                    <a:pt x="2654300" y="177800"/>
                  </a:lnTo>
                  <a:lnTo>
                    <a:pt x="2527300" y="69850"/>
                  </a:lnTo>
                  <a:lnTo>
                    <a:pt x="2438400" y="0"/>
                  </a:lnTo>
                  <a:lnTo>
                    <a:pt x="2400300" y="38100"/>
                  </a:lnTo>
                  <a:lnTo>
                    <a:pt x="2349500" y="69850"/>
                  </a:lnTo>
                  <a:lnTo>
                    <a:pt x="2247900" y="95250"/>
                  </a:lnTo>
                  <a:lnTo>
                    <a:pt x="2051050" y="127000"/>
                  </a:lnTo>
                  <a:lnTo>
                    <a:pt x="1879600" y="139700"/>
                  </a:lnTo>
                  <a:lnTo>
                    <a:pt x="1670050" y="146050"/>
                  </a:lnTo>
                  <a:lnTo>
                    <a:pt x="1422400" y="146050"/>
                  </a:lnTo>
                  <a:lnTo>
                    <a:pt x="1181100" y="133350"/>
                  </a:lnTo>
                  <a:lnTo>
                    <a:pt x="1022350" y="120650"/>
                  </a:lnTo>
                  <a:lnTo>
                    <a:pt x="895350" y="101600"/>
                  </a:lnTo>
                  <a:lnTo>
                    <a:pt x="774700" y="69850"/>
                  </a:lnTo>
                  <a:lnTo>
                    <a:pt x="717550" y="19050"/>
                  </a:lnTo>
                  <a:close/>
                </a:path>
              </a:pathLst>
            </a:custGeom>
            <a:ln w="38100">
              <a:solidFill>
                <a:srgbClr val="433447"/>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grpSp>
      <p:sp>
        <p:nvSpPr>
          <p:cNvPr id="35" name="Oval 34" descr="gumball"/>
          <p:cNvSpPr/>
          <p:nvPr/>
        </p:nvSpPr>
        <p:spPr>
          <a:xfrm>
            <a:off x="4489450" y="34178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29" name="Oval 128" descr="gumball"/>
          <p:cNvSpPr/>
          <p:nvPr/>
        </p:nvSpPr>
        <p:spPr>
          <a:xfrm>
            <a:off x="4130675" y="1238250"/>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54" name="Oval 53" descr="gumball"/>
          <p:cNvSpPr/>
          <p:nvPr/>
        </p:nvSpPr>
        <p:spPr>
          <a:xfrm>
            <a:off x="4079875" y="29749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67" name="Oval 66" descr="gumball"/>
          <p:cNvSpPr/>
          <p:nvPr/>
        </p:nvSpPr>
        <p:spPr>
          <a:xfrm>
            <a:off x="4270375" y="32131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6" name="Oval 85" descr="gumball"/>
          <p:cNvSpPr/>
          <p:nvPr/>
        </p:nvSpPr>
        <p:spPr>
          <a:xfrm>
            <a:off x="3009900" y="29654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7" name="Oval 86" descr="gumball"/>
          <p:cNvSpPr/>
          <p:nvPr/>
        </p:nvSpPr>
        <p:spPr>
          <a:xfrm>
            <a:off x="5441950" y="30448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8" name="Oval 87" descr="gumball"/>
          <p:cNvSpPr/>
          <p:nvPr/>
        </p:nvSpPr>
        <p:spPr>
          <a:xfrm>
            <a:off x="4719638" y="304641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9" name="Oval 88" descr="gumball"/>
          <p:cNvSpPr/>
          <p:nvPr/>
        </p:nvSpPr>
        <p:spPr>
          <a:xfrm>
            <a:off x="3390900" y="29749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6" name="Oval 105" descr="gumball"/>
          <p:cNvSpPr/>
          <p:nvPr/>
        </p:nvSpPr>
        <p:spPr>
          <a:xfrm>
            <a:off x="3008313" y="307340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7" name="Oval 106" descr="gumball"/>
          <p:cNvSpPr/>
          <p:nvPr/>
        </p:nvSpPr>
        <p:spPr>
          <a:xfrm>
            <a:off x="4967288" y="319722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27" name="Oval 126" descr="gumball"/>
          <p:cNvSpPr/>
          <p:nvPr/>
        </p:nvSpPr>
        <p:spPr>
          <a:xfrm>
            <a:off x="5095875" y="296703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28" name="Oval 127" descr="gumball"/>
          <p:cNvSpPr/>
          <p:nvPr/>
        </p:nvSpPr>
        <p:spPr>
          <a:xfrm>
            <a:off x="3514725" y="3270250"/>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2" name="Oval 31" descr="gumball"/>
          <p:cNvSpPr/>
          <p:nvPr/>
        </p:nvSpPr>
        <p:spPr>
          <a:xfrm>
            <a:off x="5664200" y="32273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3" name="Oval 32" descr="gumball"/>
          <p:cNvSpPr/>
          <p:nvPr/>
        </p:nvSpPr>
        <p:spPr>
          <a:xfrm>
            <a:off x="5718175" y="30019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4" name="Oval 33" descr="gumball"/>
          <p:cNvSpPr/>
          <p:nvPr/>
        </p:nvSpPr>
        <p:spPr>
          <a:xfrm>
            <a:off x="3749675" y="3014663"/>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36" name="Oval 35" descr="gumball"/>
          <p:cNvSpPr/>
          <p:nvPr/>
        </p:nvSpPr>
        <p:spPr>
          <a:xfrm>
            <a:off x="4005263" y="32035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38" name="Oval 137" descr="gumball"/>
          <p:cNvSpPr/>
          <p:nvPr/>
        </p:nvSpPr>
        <p:spPr>
          <a:xfrm>
            <a:off x="5337175" y="3278188"/>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5" name="Oval 104" descr="gumball"/>
          <p:cNvSpPr/>
          <p:nvPr/>
        </p:nvSpPr>
        <p:spPr>
          <a:xfrm>
            <a:off x="5275263" y="3127375"/>
            <a:ext cx="381000" cy="381000"/>
          </a:xfrm>
          <a:prstGeom prst="ellipse">
            <a:avLst/>
          </a:prstGeom>
          <a:solidFill>
            <a:schemeClr val="accent3">
              <a:lumMod val="75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0" name="TextBox 79"/>
          <p:cNvSpPr txBox="1"/>
          <p:nvPr/>
        </p:nvSpPr>
        <p:spPr>
          <a:xfrm>
            <a:off x="990" y="7024610"/>
            <a:ext cx="3935412" cy="1046440"/>
          </a:xfrm>
          <a:prstGeom prst="rect">
            <a:avLst/>
          </a:prstGeom>
          <a:noFill/>
        </p:spPr>
        <p:txBody>
          <a:bodyPr wrap="square">
            <a:spAutoFit/>
          </a:bodyPr>
          <a:lstStyle/>
          <a:p>
            <a:pPr defTabSz="914400">
              <a:defRPr/>
            </a:pPr>
            <a:r>
              <a:rPr lang="en-US" sz="3000" b="1" dirty="0">
                <a:solidFill>
                  <a:srgbClr val="433447"/>
                </a:solidFill>
                <a:latin typeface="Calibri" panose="020F0502020204030204" pitchFamily="34" charset="0"/>
                <a:cs typeface="+mn-cs"/>
              </a:rPr>
              <a:t>Prevalence is steady </a:t>
            </a:r>
          </a:p>
          <a:p>
            <a:pPr defTabSz="914400">
              <a:defRPr/>
            </a:pPr>
            <a:r>
              <a:rPr lang="en-US" sz="3000" b="1" dirty="0" smtClean="0">
                <a:solidFill>
                  <a:srgbClr val="433447"/>
                </a:solidFill>
                <a:latin typeface="Calibri" panose="020F0502020204030204" pitchFamily="34" charset="0"/>
                <a:cs typeface="+mn-cs"/>
              </a:rPr>
              <a:t>New dx </a:t>
            </a:r>
            <a:r>
              <a:rPr lang="en-US" sz="3000" b="1" dirty="0">
                <a:solidFill>
                  <a:srgbClr val="433447"/>
                </a:solidFill>
                <a:latin typeface="Calibri" panose="020F0502020204030204" pitchFamily="34" charset="0"/>
                <a:cs typeface="+mn-cs"/>
              </a:rPr>
              <a:t>= Deaths</a:t>
            </a:r>
          </a:p>
        </p:txBody>
      </p:sp>
      <p:sp>
        <p:nvSpPr>
          <p:cNvPr id="83" name="Rectangle 2"/>
          <p:cNvSpPr txBox="1">
            <a:spLocks noChangeArrowheads="1"/>
          </p:cNvSpPr>
          <p:nvPr/>
        </p:nvSpPr>
        <p:spPr>
          <a:xfrm>
            <a:off x="457200" y="1"/>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Key Definitions and Relationships</a:t>
            </a:r>
            <a:endParaRPr lang="en-US" sz="4500" dirty="0">
              <a:solidFill>
                <a:prstClr val="black"/>
              </a:solidFill>
              <a:latin typeface="Calibri" panose="020F0502020204030204" pitchFamily="34" charset="0"/>
            </a:endParaRPr>
          </a:p>
        </p:txBody>
      </p:sp>
      <p:sp>
        <p:nvSpPr>
          <p:cNvPr id="12" name="Trapezoid 11" descr="bottom of gum ball machine"/>
          <p:cNvSpPr/>
          <p:nvPr/>
        </p:nvSpPr>
        <p:spPr bwMode="auto">
          <a:xfrm>
            <a:off x="3352800" y="4495800"/>
            <a:ext cx="2438400" cy="1905000"/>
          </a:xfrm>
          <a:prstGeom prst="trapezoid">
            <a:avLst/>
          </a:prstGeom>
          <a:solidFill>
            <a:schemeClr val="accent2">
              <a:lumMod val="75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4" name="Oval 13" descr="gumball"/>
          <p:cNvSpPr/>
          <p:nvPr/>
        </p:nvSpPr>
        <p:spPr bwMode="auto">
          <a:xfrm>
            <a:off x="4191000" y="5638800"/>
            <a:ext cx="838200" cy="609600"/>
          </a:xfrm>
          <a:prstGeom prst="ellipse">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6" name="Rectangle 15" descr="dispensor of gumball machine "/>
          <p:cNvSpPr/>
          <p:nvPr/>
        </p:nvSpPr>
        <p:spPr bwMode="auto">
          <a:xfrm>
            <a:off x="4191000" y="5181600"/>
            <a:ext cx="838200" cy="609600"/>
          </a:xfrm>
          <a:prstGeom prst="rect">
            <a:avLst/>
          </a:prstGeom>
          <a:pattFill prst="pct25">
            <a:fgClr>
              <a:srgbClr val="DCDAD0"/>
            </a:fgClr>
            <a:bgClr>
              <a:srgbClr val="B9B09F"/>
            </a:bgClr>
          </a:pattFill>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8" name="Oval 17" descr="gumball"/>
          <p:cNvSpPr/>
          <p:nvPr/>
        </p:nvSpPr>
        <p:spPr bwMode="auto">
          <a:xfrm>
            <a:off x="4343400" y="5257800"/>
            <a:ext cx="533400" cy="457200"/>
          </a:xfrm>
          <a:prstGeom prst="ellipse">
            <a:avLst/>
          </a:prstGeom>
          <a:solidFill>
            <a:srgbClr val="DCDAD0"/>
          </a:solidFill>
          <a:ln>
            <a:solidFill>
              <a:srgbClr val="B9B09F"/>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9" name="Oval 18" descr="gumball"/>
          <p:cNvSpPr/>
          <p:nvPr/>
        </p:nvSpPr>
        <p:spPr bwMode="auto">
          <a:xfrm rot="1687599">
            <a:off x="4235450" y="5411788"/>
            <a:ext cx="749300" cy="161925"/>
          </a:xfrm>
          <a:prstGeom prst="ellipse">
            <a:avLst/>
          </a:prstGeom>
          <a:solidFill>
            <a:srgbClr val="DCDAD0"/>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70" name="Oval 69" descr="gumball"/>
          <p:cNvSpPr/>
          <p:nvPr/>
        </p:nvSpPr>
        <p:spPr>
          <a:xfrm>
            <a:off x="4108450" y="6057900"/>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90" name="Oval 89" descr="gumball"/>
          <p:cNvSpPr/>
          <p:nvPr/>
        </p:nvSpPr>
        <p:spPr>
          <a:xfrm>
            <a:off x="3733800" y="6248400"/>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108" name="Oval 107" descr="gumball"/>
          <p:cNvSpPr/>
          <p:nvPr/>
        </p:nvSpPr>
        <p:spPr>
          <a:xfrm>
            <a:off x="3317875" y="6391275"/>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29" name="Oval 28" descr="gumball"/>
          <p:cNvSpPr/>
          <p:nvPr/>
        </p:nvSpPr>
        <p:spPr>
          <a:xfrm>
            <a:off x="4427538" y="5838825"/>
            <a:ext cx="381000" cy="381000"/>
          </a:xfrm>
          <a:prstGeom prst="ellipse">
            <a:avLst/>
          </a:prstGeom>
          <a:solidFill>
            <a:schemeClr val="tx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85" name="TextBox 84"/>
          <p:cNvSpPr txBox="1"/>
          <p:nvPr/>
        </p:nvSpPr>
        <p:spPr>
          <a:xfrm>
            <a:off x="4618038" y="1066800"/>
            <a:ext cx="4297362" cy="553998"/>
          </a:xfrm>
          <a:prstGeom prst="rect">
            <a:avLst/>
          </a:prstGeom>
          <a:noFill/>
        </p:spPr>
        <p:txBody>
          <a:bodyPr wrap="square">
            <a:spAutoFit/>
          </a:bodyPr>
          <a:lstStyle/>
          <a:p>
            <a:pPr algn="ctr" defTabSz="914400">
              <a:defRPr/>
            </a:pPr>
            <a:r>
              <a:rPr lang="en-US" sz="3000" dirty="0">
                <a:solidFill>
                  <a:srgbClr val="F07F09"/>
                </a:solidFill>
                <a:latin typeface="Calibri" panose="020F0502020204030204" pitchFamily="34" charset="0"/>
                <a:cs typeface="+mn-cs"/>
              </a:rPr>
              <a:t>New </a:t>
            </a:r>
            <a:r>
              <a:rPr lang="en-US" sz="3000" dirty="0" smtClean="0">
                <a:solidFill>
                  <a:srgbClr val="F07F09"/>
                </a:solidFill>
                <a:latin typeface="Calibri" panose="020F0502020204030204" pitchFamily="34" charset="0"/>
                <a:cs typeface="+mn-cs"/>
              </a:rPr>
              <a:t>diagnoses (new dx)</a:t>
            </a:r>
            <a:endParaRPr lang="en-US" sz="3000" dirty="0">
              <a:solidFill>
                <a:srgbClr val="F07F09"/>
              </a:solidFill>
              <a:latin typeface="Calibri" panose="020F0502020204030204" pitchFamily="34" charset="0"/>
              <a:cs typeface="+mn-cs"/>
            </a:endParaRPr>
          </a:p>
        </p:txBody>
      </p:sp>
      <p:sp>
        <p:nvSpPr>
          <p:cNvPr id="109" name="Oval 108" descr="gumball"/>
          <p:cNvSpPr/>
          <p:nvPr/>
        </p:nvSpPr>
        <p:spPr>
          <a:xfrm>
            <a:off x="4562475" y="1547812"/>
            <a:ext cx="381000" cy="381000"/>
          </a:xfrm>
          <a:prstGeom prst="ellipse">
            <a:avLst/>
          </a:prstGeom>
          <a:solidFill>
            <a:schemeClr val="accent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sz="2400" dirty="0">
              <a:solidFill>
                <a:srgbClr val="433447"/>
              </a:solidFill>
            </a:endParaRPr>
          </a:p>
        </p:txBody>
      </p:sp>
      <p:sp>
        <p:nvSpPr>
          <p:cNvPr id="2" name="Title 1"/>
          <p:cNvSpPr>
            <a:spLocks noGrp="1"/>
          </p:cNvSpPr>
          <p:nvPr>
            <p:ph type="title"/>
          </p:nvPr>
        </p:nvSpPr>
        <p:spPr/>
        <p:txBody>
          <a:bodyPr/>
          <a:lstStyle/>
          <a:p>
            <a:r>
              <a:rPr lang="en-US" dirty="0" smtClean="0">
                <a:solidFill>
                  <a:schemeClr val="bg1"/>
                </a:solidFill>
              </a:rPr>
              <a:t>o</a:t>
            </a:r>
            <a:endParaRPr lang="en-US" dirty="0">
              <a:solidFill>
                <a:schemeClr val="bg1"/>
              </a:solidFill>
            </a:endParaRPr>
          </a:p>
        </p:txBody>
      </p:sp>
    </p:spTree>
    <p:extLst>
      <p:ext uri="{BB962C8B-B14F-4D97-AF65-F5344CB8AC3E}">
        <p14:creationId xmlns:p14="http://schemas.microsoft.com/office/powerpoint/2010/main" val="338882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Rates</a:t>
            </a: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50045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1"/>
            <a:ext cx="91313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4500" dirty="0" smtClean="0">
                <a:solidFill>
                  <a:srgbClr val="433447"/>
                </a:solidFill>
                <a:latin typeface="Calibri" panose="020F0502020204030204" pitchFamily="34" charset="0"/>
              </a:rPr>
              <a:t>Rate of redness per 100 circles</a:t>
            </a:r>
            <a:endParaRPr lang="en-US" sz="4500" dirty="0">
              <a:solidFill>
                <a:srgbClr val="433447"/>
              </a:solidFill>
              <a:latin typeface="Calibri" panose="020F0502020204030204" pitchFamily="34" charset="0"/>
            </a:endParaRPr>
          </a:p>
        </p:txBody>
      </p:sp>
      <p:sp>
        <p:nvSpPr>
          <p:cNvPr id="40" name="Oval 39" descr="red circle "/>
          <p:cNvSpPr/>
          <p:nvPr/>
        </p:nvSpPr>
        <p:spPr>
          <a:xfrm>
            <a:off x="2377386"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1" name="Oval 40" descr="red circle "/>
          <p:cNvSpPr/>
          <p:nvPr/>
        </p:nvSpPr>
        <p:spPr>
          <a:xfrm>
            <a:off x="230231" y="511814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2" name="Oval 41" descr="red circle "/>
          <p:cNvSpPr/>
          <p:nvPr/>
        </p:nvSpPr>
        <p:spPr>
          <a:xfrm>
            <a:off x="230231"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3" name="Oval 42" descr="red circle "/>
          <p:cNvSpPr/>
          <p:nvPr/>
        </p:nvSpPr>
        <p:spPr>
          <a:xfrm>
            <a:off x="230231" y="458815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4" name="Oval 43" descr="red circle "/>
          <p:cNvSpPr/>
          <p:nvPr/>
        </p:nvSpPr>
        <p:spPr>
          <a:xfrm>
            <a:off x="1308955"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5" name="Oval 44" descr="gray circle "/>
          <p:cNvSpPr/>
          <p:nvPr/>
        </p:nvSpPr>
        <p:spPr>
          <a:xfrm>
            <a:off x="2912417" y="51280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6" name="Oval 45" descr="red circle "/>
          <p:cNvSpPr/>
          <p:nvPr/>
        </p:nvSpPr>
        <p:spPr>
          <a:xfrm>
            <a:off x="769593"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7" name="Oval 46" descr="red circle "/>
          <p:cNvSpPr/>
          <p:nvPr/>
        </p:nvSpPr>
        <p:spPr>
          <a:xfrm>
            <a:off x="763631" y="45874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8" name="Oval 47" descr="red circle "/>
          <p:cNvSpPr/>
          <p:nvPr/>
        </p:nvSpPr>
        <p:spPr>
          <a:xfrm>
            <a:off x="1308955" y="45874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9" name="Oval 48" descr="red circle "/>
          <p:cNvSpPr/>
          <p:nvPr/>
        </p:nvSpPr>
        <p:spPr>
          <a:xfrm>
            <a:off x="1842355" y="45853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0" name="Oval 49" descr="red circle "/>
          <p:cNvSpPr/>
          <p:nvPr/>
        </p:nvSpPr>
        <p:spPr>
          <a:xfrm>
            <a:off x="2377386" y="45853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1" name="Oval 50" descr="gray circle"/>
          <p:cNvSpPr/>
          <p:nvPr/>
        </p:nvSpPr>
        <p:spPr>
          <a:xfrm>
            <a:off x="2910786" y="458538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2" name="Oval 51" descr="red circle"/>
          <p:cNvSpPr/>
          <p:nvPr/>
        </p:nvSpPr>
        <p:spPr>
          <a:xfrm>
            <a:off x="1842355" y="51280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3" name="Oval 52" descr="red circle"/>
          <p:cNvSpPr/>
          <p:nvPr/>
        </p:nvSpPr>
        <p:spPr>
          <a:xfrm>
            <a:off x="773326" y="403860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4" name="Oval 53" descr="red circle "/>
          <p:cNvSpPr/>
          <p:nvPr/>
        </p:nvSpPr>
        <p:spPr>
          <a:xfrm>
            <a:off x="1311272"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5" name="Oval 54" descr="red circle "/>
          <p:cNvSpPr/>
          <p:nvPr/>
        </p:nvSpPr>
        <p:spPr>
          <a:xfrm>
            <a:off x="1837206"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6" name="Oval 55" descr="red circle "/>
          <p:cNvSpPr/>
          <p:nvPr/>
        </p:nvSpPr>
        <p:spPr>
          <a:xfrm>
            <a:off x="2376184" y="40550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7" name="Oval 56" descr="gray circle"/>
          <p:cNvSpPr/>
          <p:nvPr/>
        </p:nvSpPr>
        <p:spPr>
          <a:xfrm>
            <a:off x="2910786" y="40550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79" name="Oval 78" descr="gray circle"/>
          <p:cNvSpPr/>
          <p:nvPr/>
        </p:nvSpPr>
        <p:spPr>
          <a:xfrm>
            <a:off x="5016466" y="512598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0" name="Oval 79" descr="gray circle"/>
          <p:cNvSpPr/>
          <p:nvPr/>
        </p:nvSpPr>
        <p:spPr>
          <a:xfrm>
            <a:off x="5016466" y="40629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1" name="Oval 80" descr="gray circle"/>
          <p:cNvSpPr/>
          <p:nvPr/>
        </p:nvSpPr>
        <p:spPr>
          <a:xfrm>
            <a:off x="5016466" y="459599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9" name="Oval 98" descr="gray circle"/>
          <p:cNvSpPr/>
          <p:nvPr/>
        </p:nvSpPr>
        <p:spPr>
          <a:xfrm>
            <a:off x="228600"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0" name="Oval 99" descr="gray circle"/>
          <p:cNvSpPr/>
          <p:nvPr/>
        </p:nvSpPr>
        <p:spPr>
          <a:xfrm>
            <a:off x="228600" y="62017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4" name="Oval 103" descr="gray circle"/>
          <p:cNvSpPr/>
          <p:nvPr/>
        </p:nvSpPr>
        <p:spPr>
          <a:xfrm>
            <a:off x="762000" y="62010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5" name="Oval 104" descr="gray circle"/>
          <p:cNvSpPr/>
          <p:nvPr/>
        </p:nvSpPr>
        <p:spPr>
          <a:xfrm>
            <a:off x="1307324" y="62010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6" name="Oval 105" descr="gray circle"/>
          <p:cNvSpPr/>
          <p:nvPr/>
        </p:nvSpPr>
        <p:spPr>
          <a:xfrm>
            <a:off x="1840724" y="61989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7" name="Oval 106" descr="gray circle"/>
          <p:cNvSpPr/>
          <p:nvPr/>
        </p:nvSpPr>
        <p:spPr>
          <a:xfrm>
            <a:off x="2375755" y="61989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8" name="Oval 107" descr="gray circle"/>
          <p:cNvSpPr/>
          <p:nvPr/>
        </p:nvSpPr>
        <p:spPr>
          <a:xfrm>
            <a:off x="2909155" y="61989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0" name="Oval 109" descr="gray circle"/>
          <p:cNvSpPr/>
          <p:nvPr/>
        </p:nvSpPr>
        <p:spPr>
          <a:xfrm>
            <a:off x="771695" y="56810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1" name="Oval 110" descr="gray circle"/>
          <p:cNvSpPr/>
          <p:nvPr/>
        </p:nvSpPr>
        <p:spPr>
          <a:xfrm>
            <a:off x="1309641"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2" name="Oval 111" descr="gray circle"/>
          <p:cNvSpPr/>
          <p:nvPr/>
        </p:nvSpPr>
        <p:spPr>
          <a:xfrm>
            <a:off x="1835575"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3" name="Oval 112" descr="gray circle"/>
          <p:cNvSpPr/>
          <p:nvPr/>
        </p:nvSpPr>
        <p:spPr>
          <a:xfrm>
            <a:off x="2374553"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4" name="Oval 113" descr="gray circle"/>
          <p:cNvSpPr/>
          <p:nvPr/>
        </p:nvSpPr>
        <p:spPr>
          <a:xfrm>
            <a:off x="2909155"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8" name="Oval 117" descr="gray circle"/>
          <p:cNvSpPr/>
          <p:nvPr/>
        </p:nvSpPr>
        <p:spPr>
          <a:xfrm>
            <a:off x="5015989" y="56810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9" name="Oval 118" descr="gray circle"/>
          <p:cNvSpPr/>
          <p:nvPr/>
        </p:nvSpPr>
        <p:spPr>
          <a:xfrm>
            <a:off x="5015989" y="618178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5" name="Oval 134" descr="gray circle"/>
          <p:cNvSpPr/>
          <p:nvPr/>
        </p:nvSpPr>
        <p:spPr>
          <a:xfrm rot="16200000">
            <a:off x="4503006" y="457837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9" name="Oval 138" descr="gray circle"/>
          <p:cNvSpPr/>
          <p:nvPr/>
        </p:nvSpPr>
        <p:spPr>
          <a:xfrm rot="16200000">
            <a:off x="4503006" y="56686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0" name="Oval 139" descr="gray circle"/>
          <p:cNvSpPr/>
          <p:nvPr/>
        </p:nvSpPr>
        <p:spPr>
          <a:xfrm rot="16200000">
            <a:off x="4503006" y="40581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1" name="Oval 140" descr="gray circle"/>
          <p:cNvSpPr/>
          <p:nvPr/>
        </p:nvSpPr>
        <p:spPr>
          <a:xfrm rot="16200000">
            <a:off x="4503006" y="61987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2" name="Oval 141" descr="gray circle"/>
          <p:cNvSpPr/>
          <p:nvPr/>
        </p:nvSpPr>
        <p:spPr>
          <a:xfrm rot="16200000">
            <a:off x="3947558" y="62017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3" name="Oval 142" descr="gray circle"/>
          <p:cNvSpPr/>
          <p:nvPr/>
        </p:nvSpPr>
        <p:spPr>
          <a:xfrm rot="16200000">
            <a:off x="3959564" y="567326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4" name="Oval 143" descr="gray circle"/>
          <p:cNvSpPr/>
          <p:nvPr/>
        </p:nvSpPr>
        <p:spPr>
          <a:xfrm rot="16200000">
            <a:off x="3957598" y="51255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5" name="Oval 144" descr="gray circle"/>
          <p:cNvSpPr/>
          <p:nvPr/>
        </p:nvSpPr>
        <p:spPr>
          <a:xfrm rot="16200000">
            <a:off x="3957598" y="45905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6" name="Oval 145" descr="gray circle"/>
          <p:cNvSpPr/>
          <p:nvPr/>
        </p:nvSpPr>
        <p:spPr>
          <a:xfrm rot="16200000">
            <a:off x="3957598" y="40571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7" name="Oval 146" descr="gray circle"/>
          <p:cNvSpPr/>
          <p:nvPr/>
        </p:nvSpPr>
        <p:spPr>
          <a:xfrm rot="16200000">
            <a:off x="4503006" y="511340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8" name="Oval 147" descr="gray circle"/>
          <p:cNvSpPr/>
          <p:nvPr/>
        </p:nvSpPr>
        <p:spPr>
          <a:xfrm rot="16200000">
            <a:off x="3430978" y="61949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9" name="Oval 148" descr="gray circle"/>
          <p:cNvSpPr/>
          <p:nvPr/>
        </p:nvSpPr>
        <p:spPr>
          <a:xfrm rot="16200000">
            <a:off x="3430978" y="566989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0" name="Oval 149" descr="gray circle"/>
          <p:cNvSpPr/>
          <p:nvPr/>
        </p:nvSpPr>
        <p:spPr>
          <a:xfrm rot="16200000">
            <a:off x="3430978" y="512002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1" name="Oval 150" descr="gray circle"/>
          <p:cNvSpPr/>
          <p:nvPr/>
        </p:nvSpPr>
        <p:spPr>
          <a:xfrm rot="16200000">
            <a:off x="3430978" y="45804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2" name="Oval 151" descr="gray circle"/>
          <p:cNvSpPr/>
          <p:nvPr/>
        </p:nvSpPr>
        <p:spPr>
          <a:xfrm rot="16200000">
            <a:off x="3430978" y="40550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0" name="Oval 119" descr="red circle "/>
          <p:cNvSpPr/>
          <p:nvPr/>
        </p:nvSpPr>
        <p:spPr>
          <a:xfrm>
            <a:off x="2377386"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1" name="Oval 120" descr="red circle "/>
          <p:cNvSpPr/>
          <p:nvPr/>
        </p:nvSpPr>
        <p:spPr>
          <a:xfrm>
            <a:off x="230231" y="2137945"/>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2" name="Oval 121" descr="red circle "/>
          <p:cNvSpPr/>
          <p:nvPr/>
        </p:nvSpPr>
        <p:spPr>
          <a:xfrm>
            <a:off x="230231"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8" name="Oval 127" descr="red circle "/>
          <p:cNvSpPr/>
          <p:nvPr/>
        </p:nvSpPr>
        <p:spPr>
          <a:xfrm>
            <a:off x="230231" y="16079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4" name="Oval 133" descr="red circle "/>
          <p:cNvSpPr/>
          <p:nvPr/>
        </p:nvSpPr>
        <p:spPr>
          <a:xfrm>
            <a:off x="1308955"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6" name="Oval 135" descr="grey circle "/>
          <p:cNvSpPr/>
          <p:nvPr/>
        </p:nvSpPr>
        <p:spPr>
          <a:xfrm>
            <a:off x="2912417" y="214785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7" name="Oval 136" descr="red circle "/>
          <p:cNvSpPr/>
          <p:nvPr/>
        </p:nvSpPr>
        <p:spPr>
          <a:xfrm>
            <a:off x="769593"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8" name="Oval 137" descr="red circle "/>
          <p:cNvSpPr/>
          <p:nvPr/>
        </p:nvSpPr>
        <p:spPr>
          <a:xfrm>
            <a:off x="763631" y="160724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3" name="Oval 152" descr="red circle "/>
          <p:cNvSpPr/>
          <p:nvPr/>
        </p:nvSpPr>
        <p:spPr>
          <a:xfrm>
            <a:off x="1308955" y="160724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4" name="Oval 153" descr="red circle "/>
          <p:cNvSpPr/>
          <p:nvPr/>
        </p:nvSpPr>
        <p:spPr>
          <a:xfrm>
            <a:off x="1842355" y="160518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5" name="Oval 154" descr="red circle "/>
          <p:cNvSpPr/>
          <p:nvPr/>
        </p:nvSpPr>
        <p:spPr>
          <a:xfrm>
            <a:off x="2377386" y="160518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6" name="Oval 155" descr="grey circle"/>
          <p:cNvSpPr/>
          <p:nvPr/>
        </p:nvSpPr>
        <p:spPr>
          <a:xfrm>
            <a:off x="2910786" y="160518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7" name="Oval 156" descr="red circle "/>
          <p:cNvSpPr/>
          <p:nvPr/>
        </p:nvSpPr>
        <p:spPr>
          <a:xfrm>
            <a:off x="1842355" y="214785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8" name="Oval 157" descr="red circle "/>
          <p:cNvSpPr/>
          <p:nvPr/>
        </p:nvSpPr>
        <p:spPr>
          <a:xfrm>
            <a:off x="773326" y="105839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9" name="Oval 158" descr="red circle "/>
          <p:cNvSpPr/>
          <p:nvPr/>
        </p:nvSpPr>
        <p:spPr>
          <a:xfrm>
            <a:off x="1311272"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0" name="Oval 159" descr="red circle "/>
          <p:cNvSpPr/>
          <p:nvPr/>
        </p:nvSpPr>
        <p:spPr>
          <a:xfrm>
            <a:off x="1837206"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1" name="Oval 160" descr="red circle "/>
          <p:cNvSpPr/>
          <p:nvPr/>
        </p:nvSpPr>
        <p:spPr>
          <a:xfrm>
            <a:off x="2376184"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2" name="Oval 161" descr="grey circle "/>
          <p:cNvSpPr/>
          <p:nvPr/>
        </p:nvSpPr>
        <p:spPr>
          <a:xfrm>
            <a:off x="2910786" y="107487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72" name="Oval 171" descr="grey circle "/>
          <p:cNvSpPr/>
          <p:nvPr/>
        </p:nvSpPr>
        <p:spPr>
          <a:xfrm>
            <a:off x="228600"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79" name="Oval 178" descr="grey circle"/>
          <p:cNvSpPr/>
          <p:nvPr/>
        </p:nvSpPr>
        <p:spPr>
          <a:xfrm>
            <a:off x="771695" y="270082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0" name="Oval 179" descr="grey circle"/>
          <p:cNvSpPr/>
          <p:nvPr/>
        </p:nvSpPr>
        <p:spPr>
          <a:xfrm>
            <a:off x="1309641"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1" name="Oval 180" descr="grey circle"/>
          <p:cNvSpPr/>
          <p:nvPr/>
        </p:nvSpPr>
        <p:spPr>
          <a:xfrm>
            <a:off x="1835575"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2" name="Oval 181" descr="grey circle"/>
          <p:cNvSpPr/>
          <p:nvPr/>
        </p:nvSpPr>
        <p:spPr>
          <a:xfrm>
            <a:off x="2374553"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83" name="Oval 182" descr="grey circle"/>
          <p:cNvSpPr/>
          <p:nvPr/>
        </p:nvSpPr>
        <p:spPr>
          <a:xfrm>
            <a:off x="2909155" y="268846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6" name="TextBox 205"/>
          <p:cNvSpPr txBox="1"/>
          <p:nvPr/>
        </p:nvSpPr>
        <p:spPr>
          <a:xfrm>
            <a:off x="5638800" y="967075"/>
            <a:ext cx="3711284" cy="2400657"/>
          </a:xfrm>
          <a:prstGeom prst="rect">
            <a:avLst/>
          </a:prstGeom>
          <a:noFill/>
        </p:spPr>
        <p:txBody>
          <a:bodyPr wrap="square">
            <a:spAutoFit/>
          </a:bodyPr>
          <a:lstStyle/>
          <a:p>
            <a:pPr defTabSz="914400">
              <a:defRPr/>
            </a:pPr>
            <a:r>
              <a:rPr lang="en-US" sz="3000" dirty="0" smtClean="0">
                <a:solidFill>
                  <a:srgbClr val="433447"/>
                </a:solidFill>
                <a:latin typeface="Calibri" panose="020F0502020204030204" pitchFamily="34" charset="0"/>
                <a:cs typeface="+mn-cs"/>
              </a:rPr>
              <a:t>Group 1</a:t>
            </a:r>
          </a:p>
          <a:p>
            <a:pPr marL="457200" indent="-457200" defTabSz="914400">
              <a:buFont typeface="Arial" panose="020B0604020202020204" pitchFamily="34" charset="0"/>
              <a:buChar char="•"/>
              <a:defRPr/>
            </a:pPr>
            <a:r>
              <a:rPr lang="en-US" sz="3000" dirty="0" smtClean="0">
                <a:solidFill>
                  <a:srgbClr val="CF6B54"/>
                </a:solidFill>
                <a:latin typeface="Calibri" panose="020F0502020204030204" pitchFamily="34" charset="0"/>
                <a:cs typeface="+mn-cs"/>
              </a:rPr>
              <a:t>15 red circles </a:t>
            </a:r>
          </a:p>
          <a:p>
            <a:pPr marL="457200" indent="-457200" defTabSz="914400">
              <a:buFont typeface="Arial" panose="020B0604020202020204" pitchFamily="34" charset="0"/>
              <a:buChar char="•"/>
              <a:defRPr/>
            </a:pPr>
            <a:r>
              <a:rPr lang="en-US" sz="3000" dirty="0" smtClean="0">
                <a:solidFill>
                  <a:srgbClr val="80745E"/>
                </a:solidFill>
                <a:latin typeface="Calibri" panose="020F0502020204030204" pitchFamily="34" charset="0"/>
                <a:cs typeface="+mn-cs"/>
              </a:rPr>
              <a:t>30 total circles</a:t>
            </a:r>
          </a:p>
          <a:p>
            <a:pPr marL="457200" indent="-457200" defTabSz="914400">
              <a:buFont typeface="Arial" panose="020B0604020202020204" pitchFamily="34" charset="0"/>
              <a:buChar char="•"/>
              <a:defRPr/>
            </a:pPr>
            <a:r>
              <a:rPr lang="en-US" sz="3000" dirty="0" smtClean="0">
                <a:solidFill>
                  <a:srgbClr val="80745E"/>
                </a:solidFill>
                <a:latin typeface="Calibri" panose="020F0502020204030204" pitchFamily="34" charset="0"/>
                <a:cs typeface="+mn-cs"/>
              </a:rPr>
              <a:t>Rate = 15/30*100</a:t>
            </a:r>
          </a:p>
          <a:p>
            <a:pPr marL="457200" indent="-457200" defTabSz="914400">
              <a:buFont typeface="Arial" panose="020B0604020202020204" pitchFamily="34" charset="0"/>
              <a:buChar char="•"/>
              <a:defRPr/>
            </a:pPr>
            <a:r>
              <a:rPr lang="en-US" sz="3000" dirty="0" smtClean="0">
                <a:solidFill>
                  <a:srgbClr val="433447"/>
                </a:solidFill>
                <a:latin typeface="Calibri" panose="020F0502020204030204" pitchFamily="34" charset="0"/>
                <a:cs typeface="+mn-cs"/>
              </a:rPr>
              <a:t>Rate = </a:t>
            </a:r>
            <a:r>
              <a:rPr lang="en-US" sz="3000" b="1" u="sng" dirty="0" smtClean="0">
                <a:solidFill>
                  <a:srgbClr val="433447"/>
                </a:solidFill>
                <a:latin typeface="Calibri" panose="020F0502020204030204" pitchFamily="34" charset="0"/>
                <a:cs typeface="+mn-cs"/>
              </a:rPr>
              <a:t>50</a:t>
            </a:r>
            <a:r>
              <a:rPr lang="en-US" sz="3000" dirty="0" smtClean="0">
                <a:solidFill>
                  <a:srgbClr val="433447"/>
                </a:solidFill>
                <a:latin typeface="Calibri" panose="020F0502020204030204" pitchFamily="34" charset="0"/>
                <a:cs typeface="+mn-cs"/>
              </a:rPr>
              <a:t> per 100</a:t>
            </a:r>
            <a:endParaRPr lang="en-US" sz="3000" dirty="0">
              <a:solidFill>
                <a:srgbClr val="433447"/>
              </a:solidFill>
              <a:latin typeface="Calibri" panose="020F0502020204030204" pitchFamily="34" charset="0"/>
              <a:cs typeface="+mn-cs"/>
            </a:endParaRPr>
          </a:p>
        </p:txBody>
      </p:sp>
      <p:sp>
        <p:nvSpPr>
          <p:cNvPr id="207" name="TextBox 206"/>
          <p:cNvSpPr txBox="1"/>
          <p:nvPr/>
        </p:nvSpPr>
        <p:spPr>
          <a:xfrm>
            <a:off x="5638800" y="3962400"/>
            <a:ext cx="3711284" cy="2400657"/>
          </a:xfrm>
          <a:prstGeom prst="rect">
            <a:avLst/>
          </a:prstGeom>
          <a:noFill/>
        </p:spPr>
        <p:txBody>
          <a:bodyPr wrap="square">
            <a:spAutoFit/>
          </a:bodyPr>
          <a:lstStyle/>
          <a:p>
            <a:pPr defTabSz="914400">
              <a:defRPr/>
            </a:pPr>
            <a:r>
              <a:rPr lang="en-US" sz="3000" dirty="0" smtClean="0">
                <a:solidFill>
                  <a:srgbClr val="433447"/>
                </a:solidFill>
                <a:latin typeface="Calibri" panose="020F0502020204030204" pitchFamily="34" charset="0"/>
                <a:cs typeface="+mn-cs"/>
              </a:rPr>
              <a:t>Group 2</a:t>
            </a:r>
          </a:p>
          <a:p>
            <a:pPr marL="457200" indent="-457200" defTabSz="914400">
              <a:buFont typeface="Arial" panose="020B0604020202020204" pitchFamily="34" charset="0"/>
              <a:buChar char="•"/>
              <a:defRPr/>
            </a:pPr>
            <a:r>
              <a:rPr lang="en-US" sz="3000" dirty="0" smtClean="0">
                <a:solidFill>
                  <a:srgbClr val="CF6B54"/>
                </a:solidFill>
                <a:latin typeface="Calibri" panose="020F0502020204030204" pitchFamily="34" charset="0"/>
                <a:cs typeface="+mn-cs"/>
              </a:rPr>
              <a:t>15 red circles </a:t>
            </a:r>
          </a:p>
          <a:p>
            <a:pPr marL="457200" indent="-457200" defTabSz="914400">
              <a:buFont typeface="Arial" panose="020B0604020202020204" pitchFamily="34" charset="0"/>
              <a:buChar char="•"/>
              <a:defRPr/>
            </a:pPr>
            <a:r>
              <a:rPr lang="en-US" sz="3000" dirty="0" smtClean="0">
                <a:solidFill>
                  <a:srgbClr val="80745E"/>
                </a:solidFill>
                <a:latin typeface="Calibri" panose="020F0502020204030204" pitchFamily="34" charset="0"/>
                <a:cs typeface="+mn-cs"/>
              </a:rPr>
              <a:t>50 total circles</a:t>
            </a:r>
          </a:p>
          <a:p>
            <a:pPr marL="457200" indent="-457200" defTabSz="914400">
              <a:buFont typeface="Arial" panose="020B0604020202020204" pitchFamily="34" charset="0"/>
              <a:buChar char="•"/>
              <a:defRPr/>
            </a:pPr>
            <a:r>
              <a:rPr lang="en-US" sz="3000" dirty="0" smtClean="0">
                <a:solidFill>
                  <a:srgbClr val="80745E"/>
                </a:solidFill>
                <a:latin typeface="Calibri" panose="020F0502020204030204" pitchFamily="34" charset="0"/>
                <a:cs typeface="+mn-cs"/>
              </a:rPr>
              <a:t>Rate = 15/50*100</a:t>
            </a:r>
          </a:p>
          <a:p>
            <a:pPr marL="457200" indent="-457200" defTabSz="914400">
              <a:buFont typeface="Arial" panose="020B0604020202020204" pitchFamily="34" charset="0"/>
              <a:buChar char="•"/>
              <a:defRPr/>
            </a:pPr>
            <a:r>
              <a:rPr lang="en-US" sz="3000" dirty="0" smtClean="0">
                <a:solidFill>
                  <a:srgbClr val="433447"/>
                </a:solidFill>
                <a:latin typeface="Calibri" panose="020F0502020204030204" pitchFamily="34" charset="0"/>
                <a:cs typeface="+mn-cs"/>
              </a:rPr>
              <a:t>Rate = </a:t>
            </a:r>
            <a:r>
              <a:rPr lang="en-US" sz="3000" b="1" u="sng" dirty="0" smtClean="0">
                <a:solidFill>
                  <a:srgbClr val="433447"/>
                </a:solidFill>
                <a:latin typeface="Calibri" panose="020F0502020204030204" pitchFamily="34" charset="0"/>
                <a:cs typeface="+mn-cs"/>
              </a:rPr>
              <a:t>30</a:t>
            </a:r>
            <a:r>
              <a:rPr lang="en-US" sz="3000" dirty="0" smtClean="0">
                <a:solidFill>
                  <a:srgbClr val="433447"/>
                </a:solidFill>
                <a:latin typeface="Calibri" panose="020F0502020204030204" pitchFamily="34" charset="0"/>
                <a:cs typeface="+mn-cs"/>
              </a:rPr>
              <a:t> per 100</a:t>
            </a:r>
            <a:endParaRPr lang="en-US" sz="3000" dirty="0">
              <a:solidFill>
                <a:srgbClr val="433447"/>
              </a:solidFill>
              <a:latin typeface="Calibri" panose="020F0502020204030204" pitchFamily="34" charset="0"/>
              <a:cs typeface="+mn-cs"/>
            </a:endParaRPr>
          </a:p>
        </p:txBody>
      </p:sp>
      <p:sp>
        <p:nvSpPr>
          <p:cNvPr id="85" name="Oval 84" descr="grey circle"/>
          <p:cNvSpPr/>
          <p:nvPr/>
        </p:nvSpPr>
        <p:spPr>
          <a:xfrm>
            <a:off x="235380"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6" name="Oval 85" descr="grey circle "/>
          <p:cNvSpPr/>
          <p:nvPr/>
        </p:nvSpPr>
        <p:spPr>
          <a:xfrm>
            <a:off x="778475" y="323751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7" name="Oval 86" descr="grey circle"/>
          <p:cNvSpPr/>
          <p:nvPr/>
        </p:nvSpPr>
        <p:spPr>
          <a:xfrm>
            <a:off x="1316421"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8" name="Oval 87" descr="grey circle"/>
          <p:cNvSpPr/>
          <p:nvPr/>
        </p:nvSpPr>
        <p:spPr>
          <a:xfrm>
            <a:off x="1842355"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9" name="Oval 88" descr="grey circle "/>
          <p:cNvSpPr/>
          <p:nvPr/>
        </p:nvSpPr>
        <p:spPr>
          <a:xfrm>
            <a:off x="2381333"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0" name="Oval 89" descr="grey circle "/>
          <p:cNvSpPr/>
          <p:nvPr/>
        </p:nvSpPr>
        <p:spPr>
          <a:xfrm>
            <a:off x="2915935" y="32251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13564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1"/>
            <a:ext cx="91313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4500" dirty="0" smtClean="0">
                <a:solidFill>
                  <a:srgbClr val="433447"/>
                </a:solidFill>
                <a:latin typeface="Calibri" panose="020F0502020204030204" pitchFamily="34" charset="0"/>
              </a:rPr>
              <a:t>Rate of redness per 100 circles</a:t>
            </a:r>
            <a:endParaRPr lang="en-US" sz="4500" dirty="0">
              <a:solidFill>
                <a:srgbClr val="433447"/>
              </a:solidFill>
              <a:latin typeface="Calibri" panose="020F0502020204030204" pitchFamily="34" charset="0"/>
            </a:endParaRPr>
          </a:p>
        </p:txBody>
      </p:sp>
      <p:sp>
        <p:nvSpPr>
          <p:cNvPr id="40" name="Oval 39" descr="red circle "/>
          <p:cNvSpPr/>
          <p:nvPr/>
        </p:nvSpPr>
        <p:spPr>
          <a:xfrm>
            <a:off x="2377386"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1" name="Oval 40" descr="red circle "/>
          <p:cNvSpPr/>
          <p:nvPr/>
        </p:nvSpPr>
        <p:spPr>
          <a:xfrm>
            <a:off x="230231" y="3746546"/>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2" name="Oval 41" descr="red circle "/>
          <p:cNvSpPr/>
          <p:nvPr/>
        </p:nvSpPr>
        <p:spPr>
          <a:xfrm>
            <a:off x="230231"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3" name="Oval 42" descr="red circle "/>
          <p:cNvSpPr/>
          <p:nvPr/>
        </p:nvSpPr>
        <p:spPr>
          <a:xfrm>
            <a:off x="230231" y="321655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4" name="Oval 43" descr="red circle "/>
          <p:cNvSpPr/>
          <p:nvPr/>
        </p:nvSpPr>
        <p:spPr>
          <a:xfrm>
            <a:off x="1308955"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5" name="Oval 44" descr="grey circle "/>
          <p:cNvSpPr/>
          <p:nvPr/>
        </p:nvSpPr>
        <p:spPr>
          <a:xfrm>
            <a:off x="2912417" y="37564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6" name="Oval 45" descr="red circle "/>
          <p:cNvSpPr/>
          <p:nvPr/>
        </p:nvSpPr>
        <p:spPr>
          <a:xfrm>
            <a:off x="769593"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7" name="Oval 46" descr="red circle "/>
          <p:cNvSpPr/>
          <p:nvPr/>
        </p:nvSpPr>
        <p:spPr>
          <a:xfrm>
            <a:off x="763631" y="32158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8" name="Oval 47" descr="red circle "/>
          <p:cNvSpPr/>
          <p:nvPr/>
        </p:nvSpPr>
        <p:spPr>
          <a:xfrm>
            <a:off x="1308955" y="321584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49" name="Oval 48" descr="red circle "/>
          <p:cNvSpPr/>
          <p:nvPr/>
        </p:nvSpPr>
        <p:spPr>
          <a:xfrm>
            <a:off x="1842355" y="32137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0" name="Oval 49" descr="red circle "/>
          <p:cNvSpPr/>
          <p:nvPr/>
        </p:nvSpPr>
        <p:spPr>
          <a:xfrm>
            <a:off x="2377386" y="3213788"/>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1" name="Oval 50" descr="grey circle"/>
          <p:cNvSpPr/>
          <p:nvPr/>
        </p:nvSpPr>
        <p:spPr>
          <a:xfrm>
            <a:off x="2910786" y="321378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2" name="Oval 51" descr="red circle "/>
          <p:cNvSpPr/>
          <p:nvPr/>
        </p:nvSpPr>
        <p:spPr>
          <a:xfrm>
            <a:off x="1842355" y="3756457"/>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3" name="Oval 52" descr="red circle"/>
          <p:cNvSpPr/>
          <p:nvPr/>
        </p:nvSpPr>
        <p:spPr>
          <a:xfrm>
            <a:off x="773326" y="266700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4" name="Oval 53" descr="red circle "/>
          <p:cNvSpPr/>
          <p:nvPr/>
        </p:nvSpPr>
        <p:spPr>
          <a:xfrm>
            <a:off x="1311272"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5" name="Oval 54" descr="red circle "/>
          <p:cNvSpPr/>
          <p:nvPr/>
        </p:nvSpPr>
        <p:spPr>
          <a:xfrm>
            <a:off x="1837206"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6" name="Oval 55" descr="red circle "/>
          <p:cNvSpPr/>
          <p:nvPr/>
        </p:nvSpPr>
        <p:spPr>
          <a:xfrm>
            <a:off x="2376184" y="2683480"/>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57" name="Oval 56" descr="grey circle"/>
          <p:cNvSpPr/>
          <p:nvPr/>
        </p:nvSpPr>
        <p:spPr>
          <a:xfrm>
            <a:off x="2910786" y="26834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79" name="Oval 78" descr="grey circle"/>
          <p:cNvSpPr/>
          <p:nvPr/>
        </p:nvSpPr>
        <p:spPr>
          <a:xfrm>
            <a:off x="5016466" y="375438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0" name="Oval 79" descr="grey circle"/>
          <p:cNvSpPr/>
          <p:nvPr/>
        </p:nvSpPr>
        <p:spPr>
          <a:xfrm>
            <a:off x="5016466" y="26913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81" name="Oval 80" descr="grey circle"/>
          <p:cNvSpPr/>
          <p:nvPr/>
        </p:nvSpPr>
        <p:spPr>
          <a:xfrm>
            <a:off x="5016466" y="322439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9" name="Oval 98" descr="red circle "/>
          <p:cNvSpPr/>
          <p:nvPr/>
        </p:nvSpPr>
        <p:spPr>
          <a:xfrm>
            <a:off x="228600"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0" name="Oval 99" descr="grey circle"/>
          <p:cNvSpPr/>
          <p:nvPr/>
        </p:nvSpPr>
        <p:spPr>
          <a:xfrm>
            <a:off x="228600" y="48301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4" name="Oval 103" descr="grey circle"/>
          <p:cNvSpPr/>
          <p:nvPr/>
        </p:nvSpPr>
        <p:spPr>
          <a:xfrm>
            <a:off x="762000" y="48294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5" name="Oval 104" descr="grey circle"/>
          <p:cNvSpPr/>
          <p:nvPr/>
        </p:nvSpPr>
        <p:spPr>
          <a:xfrm>
            <a:off x="1307324" y="48294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6" name="Oval 105" descr="grey circle"/>
          <p:cNvSpPr/>
          <p:nvPr/>
        </p:nvSpPr>
        <p:spPr>
          <a:xfrm>
            <a:off x="1840724" y="48273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7" name="Oval 106" descr="grey circle"/>
          <p:cNvSpPr/>
          <p:nvPr/>
        </p:nvSpPr>
        <p:spPr>
          <a:xfrm>
            <a:off x="2375755" y="48273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8" name="Oval 107" descr="grey circle"/>
          <p:cNvSpPr/>
          <p:nvPr/>
        </p:nvSpPr>
        <p:spPr>
          <a:xfrm>
            <a:off x="2909155" y="48273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0" name="Oval 109" descr="red circle "/>
          <p:cNvSpPr/>
          <p:nvPr/>
        </p:nvSpPr>
        <p:spPr>
          <a:xfrm>
            <a:off x="771695" y="4309421"/>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1" name="Oval 110" descr="red circle "/>
          <p:cNvSpPr/>
          <p:nvPr/>
        </p:nvSpPr>
        <p:spPr>
          <a:xfrm>
            <a:off x="1309641"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2" name="Oval 111" descr="red circle "/>
          <p:cNvSpPr/>
          <p:nvPr/>
        </p:nvSpPr>
        <p:spPr>
          <a:xfrm>
            <a:off x="1835575"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3" name="Oval 112" descr="red circle "/>
          <p:cNvSpPr/>
          <p:nvPr/>
        </p:nvSpPr>
        <p:spPr>
          <a:xfrm>
            <a:off x="2374553" y="4297066"/>
            <a:ext cx="381000" cy="381000"/>
          </a:xfrm>
          <a:prstGeom prst="ellipse">
            <a:avLst/>
          </a:prstGeom>
          <a:solidFill>
            <a:srgbClr val="CF6B54"/>
          </a:solidFill>
          <a:ln>
            <a:solidFill>
              <a:srgbClr val="CF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4" name="Oval 113" descr="grey circle"/>
          <p:cNvSpPr/>
          <p:nvPr/>
        </p:nvSpPr>
        <p:spPr>
          <a:xfrm>
            <a:off x="2909155" y="42970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8" name="Oval 117" descr="grey circle"/>
          <p:cNvSpPr/>
          <p:nvPr/>
        </p:nvSpPr>
        <p:spPr>
          <a:xfrm>
            <a:off x="5015989" y="430942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9" name="Oval 118" descr="grey circle"/>
          <p:cNvSpPr/>
          <p:nvPr/>
        </p:nvSpPr>
        <p:spPr>
          <a:xfrm>
            <a:off x="5015989" y="481018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5" name="Oval 134" descr="grey circle"/>
          <p:cNvSpPr/>
          <p:nvPr/>
        </p:nvSpPr>
        <p:spPr>
          <a:xfrm rot="16200000">
            <a:off x="4503006" y="320677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9" name="Oval 138" descr="grey circle"/>
          <p:cNvSpPr/>
          <p:nvPr/>
        </p:nvSpPr>
        <p:spPr>
          <a:xfrm rot="16200000">
            <a:off x="4503006" y="4297066"/>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0" name="Oval 139" descr="grey circle"/>
          <p:cNvSpPr/>
          <p:nvPr/>
        </p:nvSpPr>
        <p:spPr>
          <a:xfrm rot="16200000">
            <a:off x="4503006" y="26865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1" name="Oval 140" descr="grey circle"/>
          <p:cNvSpPr/>
          <p:nvPr/>
        </p:nvSpPr>
        <p:spPr>
          <a:xfrm rot="16200000">
            <a:off x="4503006" y="48271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2" name="Oval 141" descr="grey circle"/>
          <p:cNvSpPr/>
          <p:nvPr/>
        </p:nvSpPr>
        <p:spPr>
          <a:xfrm rot="16200000">
            <a:off x="3947558" y="483014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3" name="Oval 142" descr="grey circle"/>
          <p:cNvSpPr/>
          <p:nvPr/>
        </p:nvSpPr>
        <p:spPr>
          <a:xfrm rot="16200000">
            <a:off x="3959564" y="430166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4" name="Oval 143" descr="grey circle"/>
          <p:cNvSpPr/>
          <p:nvPr/>
        </p:nvSpPr>
        <p:spPr>
          <a:xfrm rot="16200000">
            <a:off x="3957598" y="375396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5" name="Oval 144" descr="grey circle"/>
          <p:cNvSpPr/>
          <p:nvPr/>
        </p:nvSpPr>
        <p:spPr>
          <a:xfrm rot="16200000">
            <a:off x="3957598" y="32189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6" name="Oval 145" descr="grey circle"/>
          <p:cNvSpPr/>
          <p:nvPr/>
        </p:nvSpPr>
        <p:spPr>
          <a:xfrm rot="16200000">
            <a:off x="3957598" y="2685538"/>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7" name="Oval 146" descr="grey circle"/>
          <p:cNvSpPr/>
          <p:nvPr/>
        </p:nvSpPr>
        <p:spPr>
          <a:xfrm rot="16200000">
            <a:off x="4503006" y="374180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8" name="Oval 147" descr="grey circle"/>
          <p:cNvSpPr/>
          <p:nvPr/>
        </p:nvSpPr>
        <p:spPr>
          <a:xfrm rot="16200000">
            <a:off x="3430978" y="482335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49" name="Oval 148" descr="grey circle"/>
          <p:cNvSpPr/>
          <p:nvPr/>
        </p:nvSpPr>
        <p:spPr>
          <a:xfrm rot="16200000">
            <a:off x="3430978" y="429829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0" name="Oval 149" descr="grey circle"/>
          <p:cNvSpPr/>
          <p:nvPr/>
        </p:nvSpPr>
        <p:spPr>
          <a:xfrm rot="16200000">
            <a:off x="3430978" y="374842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1" name="Oval 150" descr="grey circle"/>
          <p:cNvSpPr/>
          <p:nvPr/>
        </p:nvSpPr>
        <p:spPr>
          <a:xfrm rot="16200000">
            <a:off x="3430978" y="32088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2" name="Oval 151" descr="grey circle"/>
          <p:cNvSpPr/>
          <p:nvPr/>
        </p:nvSpPr>
        <p:spPr>
          <a:xfrm rot="16200000">
            <a:off x="3430978" y="2683480"/>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2" name="Oval 121" descr="red circle"/>
          <p:cNvSpPr/>
          <p:nvPr/>
        </p:nvSpPr>
        <p:spPr>
          <a:xfrm>
            <a:off x="230231" y="1074879"/>
            <a:ext cx="381000" cy="381000"/>
          </a:xfrm>
          <a:prstGeom prst="ellipse">
            <a:avLst/>
          </a:prstGeom>
          <a:solidFill>
            <a:srgbClr val="D16B54"/>
          </a:solidFill>
          <a:ln>
            <a:solidFill>
              <a:srgbClr val="D16B5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8" name="Oval 127" descr="grey circle"/>
          <p:cNvSpPr/>
          <p:nvPr/>
        </p:nvSpPr>
        <p:spPr>
          <a:xfrm>
            <a:off x="230231" y="160795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8" name="Oval 137" descr="grey circle"/>
          <p:cNvSpPr/>
          <p:nvPr/>
        </p:nvSpPr>
        <p:spPr>
          <a:xfrm>
            <a:off x="763631" y="1607247"/>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58" name="Oval 157" descr="grey circle"/>
          <p:cNvSpPr/>
          <p:nvPr/>
        </p:nvSpPr>
        <p:spPr>
          <a:xfrm>
            <a:off x="773326" y="1058399"/>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6" name="TextBox 205"/>
          <p:cNvSpPr txBox="1"/>
          <p:nvPr/>
        </p:nvSpPr>
        <p:spPr>
          <a:xfrm>
            <a:off x="1316420" y="925692"/>
            <a:ext cx="7141779" cy="1477328"/>
          </a:xfrm>
          <a:prstGeom prst="rect">
            <a:avLst/>
          </a:prstGeom>
          <a:noFill/>
        </p:spPr>
        <p:txBody>
          <a:bodyPr wrap="square">
            <a:spAutoFit/>
          </a:bodyPr>
          <a:lstStyle/>
          <a:p>
            <a:pPr defTabSz="914400">
              <a:defRPr/>
            </a:pPr>
            <a:r>
              <a:rPr lang="en-US" sz="3000" dirty="0" smtClean="0">
                <a:solidFill>
                  <a:srgbClr val="433447"/>
                </a:solidFill>
                <a:latin typeface="Calibri" panose="020F0502020204030204" pitchFamily="34" charset="0"/>
                <a:cs typeface="+mn-cs"/>
              </a:rPr>
              <a:t>Group 1</a:t>
            </a:r>
          </a:p>
          <a:p>
            <a:pPr marL="457200" indent="-457200" defTabSz="914400">
              <a:buFont typeface="Arial" panose="020B0604020202020204" pitchFamily="34" charset="0"/>
              <a:buChar char="•"/>
              <a:defRPr/>
            </a:pPr>
            <a:r>
              <a:rPr lang="en-US" sz="3000" dirty="0" smtClean="0">
                <a:solidFill>
                  <a:srgbClr val="CF6B54"/>
                </a:solidFill>
                <a:latin typeface="Calibri" panose="020F0502020204030204" pitchFamily="34" charset="0"/>
                <a:cs typeface="+mn-cs"/>
              </a:rPr>
              <a:t>1 red circle</a:t>
            </a:r>
            <a:r>
              <a:rPr lang="en-US" sz="3000" dirty="0" smtClean="0">
                <a:solidFill>
                  <a:srgbClr val="433447"/>
                </a:solidFill>
                <a:latin typeface="Calibri" panose="020F0502020204030204" pitchFamily="34" charset="0"/>
                <a:cs typeface="+mn-cs"/>
              </a:rPr>
              <a:t>; </a:t>
            </a:r>
            <a:r>
              <a:rPr lang="en-US" sz="3000" dirty="0" smtClean="0">
                <a:solidFill>
                  <a:srgbClr val="80745E"/>
                </a:solidFill>
                <a:latin typeface="Calibri" panose="020F0502020204030204" pitchFamily="34" charset="0"/>
                <a:cs typeface="+mn-cs"/>
              </a:rPr>
              <a:t>4 total circles</a:t>
            </a:r>
          </a:p>
          <a:p>
            <a:pPr marL="457200" indent="-457200" defTabSz="914400">
              <a:buFont typeface="Arial" panose="020B0604020202020204" pitchFamily="34" charset="0"/>
              <a:buChar char="•"/>
              <a:defRPr/>
            </a:pPr>
            <a:r>
              <a:rPr lang="en-US" sz="3000" dirty="0" smtClean="0">
                <a:solidFill>
                  <a:srgbClr val="433447"/>
                </a:solidFill>
                <a:latin typeface="Calibri" panose="020F0502020204030204" pitchFamily="34" charset="0"/>
                <a:cs typeface="+mn-cs"/>
              </a:rPr>
              <a:t>Rate = </a:t>
            </a:r>
            <a:r>
              <a:rPr lang="en-US" sz="3000" b="1" u="sng" dirty="0" smtClean="0">
                <a:solidFill>
                  <a:srgbClr val="433447"/>
                </a:solidFill>
                <a:latin typeface="Calibri" panose="020F0502020204030204" pitchFamily="34" charset="0"/>
                <a:cs typeface="+mn-cs"/>
              </a:rPr>
              <a:t>25</a:t>
            </a:r>
            <a:r>
              <a:rPr lang="en-US" sz="3000" dirty="0" smtClean="0">
                <a:solidFill>
                  <a:srgbClr val="433447"/>
                </a:solidFill>
                <a:latin typeface="Calibri" panose="020F0502020204030204" pitchFamily="34" charset="0"/>
                <a:cs typeface="+mn-cs"/>
              </a:rPr>
              <a:t> per 100</a:t>
            </a:r>
          </a:p>
        </p:txBody>
      </p:sp>
      <p:sp>
        <p:nvSpPr>
          <p:cNvPr id="207" name="TextBox 206"/>
          <p:cNvSpPr txBox="1"/>
          <p:nvPr/>
        </p:nvSpPr>
        <p:spPr>
          <a:xfrm>
            <a:off x="5519361" y="2438400"/>
            <a:ext cx="3711284" cy="2400657"/>
          </a:xfrm>
          <a:prstGeom prst="rect">
            <a:avLst/>
          </a:prstGeom>
          <a:noFill/>
        </p:spPr>
        <p:txBody>
          <a:bodyPr wrap="square">
            <a:spAutoFit/>
          </a:bodyPr>
          <a:lstStyle/>
          <a:p>
            <a:pPr defTabSz="914400">
              <a:defRPr/>
            </a:pPr>
            <a:r>
              <a:rPr lang="en-US" sz="3000" dirty="0" smtClean="0">
                <a:solidFill>
                  <a:srgbClr val="433447"/>
                </a:solidFill>
                <a:latin typeface="Calibri" panose="020F0502020204030204" pitchFamily="34" charset="0"/>
                <a:cs typeface="+mn-cs"/>
              </a:rPr>
              <a:t>Group 2</a:t>
            </a:r>
          </a:p>
          <a:p>
            <a:pPr marL="457200" indent="-457200" defTabSz="914400">
              <a:buFont typeface="Arial" panose="020B0604020202020204" pitchFamily="34" charset="0"/>
              <a:buChar char="•"/>
              <a:defRPr/>
            </a:pPr>
            <a:r>
              <a:rPr lang="en-US" sz="3000" dirty="0" smtClean="0">
                <a:solidFill>
                  <a:srgbClr val="CF6B54"/>
                </a:solidFill>
                <a:latin typeface="Calibri" panose="020F0502020204030204" pitchFamily="34" charset="0"/>
                <a:cs typeface="+mn-cs"/>
              </a:rPr>
              <a:t>20 red circles </a:t>
            </a:r>
          </a:p>
          <a:p>
            <a:pPr marL="457200" indent="-457200" defTabSz="914400">
              <a:buFont typeface="Arial" panose="020B0604020202020204" pitchFamily="34" charset="0"/>
              <a:buChar char="•"/>
              <a:defRPr/>
            </a:pPr>
            <a:r>
              <a:rPr lang="en-US" sz="3000" dirty="0" smtClean="0">
                <a:solidFill>
                  <a:srgbClr val="80745E"/>
                </a:solidFill>
                <a:latin typeface="Calibri" panose="020F0502020204030204" pitchFamily="34" charset="0"/>
                <a:cs typeface="+mn-cs"/>
              </a:rPr>
              <a:t>100 total circles</a:t>
            </a:r>
          </a:p>
          <a:p>
            <a:pPr marL="457200" indent="-457200" defTabSz="914400">
              <a:buFont typeface="Arial" panose="020B0604020202020204" pitchFamily="34" charset="0"/>
              <a:buChar char="•"/>
              <a:defRPr/>
            </a:pPr>
            <a:r>
              <a:rPr lang="en-US" sz="3000" dirty="0" smtClean="0">
                <a:solidFill>
                  <a:srgbClr val="80745E"/>
                </a:solidFill>
                <a:latin typeface="Calibri" panose="020F0502020204030204" pitchFamily="34" charset="0"/>
                <a:cs typeface="+mn-cs"/>
              </a:rPr>
              <a:t>Rate = 20/100*100</a:t>
            </a:r>
          </a:p>
          <a:p>
            <a:pPr marL="457200" indent="-457200" defTabSz="914400">
              <a:buFont typeface="Arial" panose="020B0604020202020204" pitchFamily="34" charset="0"/>
              <a:buChar char="•"/>
              <a:defRPr/>
            </a:pPr>
            <a:r>
              <a:rPr lang="en-US" sz="3000" dirty="0" smtClean="0">
                <a:solidFill>
                  <a:srgbClr val="433447"/>
                </a:solidFill>
                <a:latin typeface="Calibri" panose="020F0502020204030204" pitchFamily="34" charset="0"/>
                <a:cs typeface="+mn-cs"/>
              </a:rPr>
              <a:t>Rate = </a:t>
            </a:r>
            <a:r>
              <a:rPr lang="en-US" sz="3000" b="1" u="sng" dirty="0" smtClean="0">
                <a:solidFill>
                  <a:srgbClr val="433447"/>
                </a:solidFill>
                <a:latin typeface="Calibri" panose="020F0502020204030204" pitchFamily="34" charset="0"/>
                <a:cs typeface="+mn-cs"/>
              </a:rPr>
              <a:t>20</a:t>
            </a:r>
            <a:r>
              <a:rPr lang="en-US" sz="3000" dirty="0" smtClean="0">
                <a:solidFill>
                  <a:srgbClr val="433447"/>
                </a:solidFill>
                <a:latin typeface="Calibri" panose="020F0502020204030204" pitchFamily="34" charset="0"/>
                <a:cs typeface="+mn-cs"/>
              </a:rPr>
              <a:t> per 100</a:t>
            </a:r>
            <a:endParaRPr lang="en-US" sz="3000" dirty="0">
              <a:solidFill>
                <a:srgbClr val="433447"/>
              </a:solidFill>
              <a:latin typeface="Calibri" panose="020F0502020204030204" pitchFamily="34" charset="0"/>
              <a:cs typeface="+mn-cs"/>
            </a:endParaRPr>
          </a:p>
        </p:txBody>
      </p:sp>
      <p:sp>
        <p:nvSpPr>
          <p:cNvPr id="89" name="Oval 88" descr="grey circle"/>
          <p:cNvSpPr/>
          <p:nvPr/>
        </p:nvSpPr>
        <p:spPr>
          <a:xfrm>
            <a:off x="228600" y="53459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0" name="Oval 89" descr="grey circle"/>
          <p:cNvSpPr/>
          <p:nvPr/>
        </p:nvSpPr>
        <p:spPr>
          <a:xfrm>
            <a:off x="762000" y="534522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1" name="Oval 90" descr="grey circle"/>
          <p:cNvSpPr/>
          <p:nvPr/>
        </p:nvSpPr>
        <p:spPr>
          <a:xfrm>
            <a:off x="1307324" y="534522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2" name="Oval 91" descr="grey circle"/>
          <p:cNvSpPr/>
          <p:nvPr/>
        </p:nvSpPr>
        <p:spPr>
          <a:xfrm>
            <a:off x="1840724" y="53431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3" name="Oval 92" descr="grey circle"/>
          <p:cNvSpPr/>
          <p:nvPr/>
        </p:nvSpPr>
        <p:spPr>
          <a:xfrm>
            <a:off x="2375755" y="53431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4" name="Oval 93" descr="grey circle"/>
          <p:cNvSpPr/>
          <p:nvPr/>
        </p:nvSpPr>
        <p:spPr>
          <a:xfrm>
            <a:off x="2909155" y="53431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5" name="Oval 94" descr="grey circle"/>
          <p:cNvSpPr/>
          <p:nvPr/>
        </p:nvSpPr>
        <p:spPr>
          <a:xfrm>
            <a:off x="5015989" y="532597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6" name="Oval 95" descr="grey circle"/>
          <p:cNvSpPr/>
          <p:nvPr/>
        </p:nvSpPr>
        <p:spPr>
          <a:xfrm rot="16200000">
            <a:off x="4503006" y="534294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7" name="Oval 96" descr="grey circle"/>
          <p:cNvSpPr/>
          <p:nvPr/>
        </p:nvSpPr>
        <p:spPr>
          <a:xfrm rot="16200000">
            <a:off x="3947558" y="534593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98" name="Oval 97" descr="grey circle"/>
          <p:cNvSpPr/>
          <p:nvPr/>
        </p:nvSpPr>
        <p:spPr>
          <a:xfrm rot="16200000">
            <a:off x="3430978" y="5339141"/>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1" name="Oval 100" descr="grey circle"/>
          <p:cNvSpPr/>
          <p:nvPr/>
        </p:nvSpPr>
        <p:spPr>
          <a:xfrm rot="19752091">
            <a:off x="224622" y="588180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2" name="Oval 101" descr="grey circle"/>
          <p:cNvSpPr/>
          <p:nvPr/>
        </p:nvSpPr>
        <p:spPr>
          <a:xfrm rot="19752091">
            <a:off x="758022" y="58810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3" name="Oval 102" descr="grey circle"/>
          <p:cNvSpPr/>
          <p:nvPr/>
        </p:nvSpPr>
        <p:spPr>
          <a:xfrm rot="19752091">
            <a:off x="1303346" y="58810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09" name="Oval 108" descr="grey circle"/>
          <p:cNvSpPr/>
          <p:nvPr/>
        </p:nvSpPr>
        <p:spPr>
          <a:xfrm rot="19752091">
            <a:off x="1836746" y="587903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5" name="Oval 114" descr="grey circle"/>
          <p:cNvSpPr/>
          <p:nvPr/>
        </p:nvSpPr>
        <p:spPr>
          <a:xfrm rot="19752091">
            <a:off x="2371777" y="587903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6" name="Oval 115" descr="grey circle"/>
          <p:cNvSpPr/>
          <p:nvPr/>
        </p:nvSpPr>
        <p:spPr>
          <a:xfrm rot="19752091">
            <a:off x="2905177" y="587903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17" name="Oval 116" descr="grey circle"/>
          <p:cNvSpPr/>
          <p:nvPr/>
        </p:nvSpPr>
        <p:spPr>
          <a:xfrm rot="19752091">
            <a:off x="5012011" y="586184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3" name="Oval 122" descr="grey circle"/>
          <p:cNvSpPr/>
          <p:nvPr/>
        </p:nvSpPr>
        <p:spPr>
          <a:xfrm rot="14352091">
            <a:off x="4499028" y="587881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4" name="Oval 123" descr="grey circle"/>
          <p:cNvSpPr/>
          <p:nvPr/>
        </p:nvSpPr>
        <p:spPr>
          <a:xfrm rot="14352091">
            <a:off x="3943580" y="588180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5" name="Oval 124" descr="grey circle"/>
          <p:cNvSpPr/>
          <p:nvPr/>
        </p:nvSpPr>
        <p:spPr>
          <a:xfrm rot="14352091">
            <a:off x="3427000" y="587501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6" name="Oval 125" descr="grey circle"/>
          <p:cNvSpPr/>
          <p:nvPr/>
        </p:nvSpPr>
        <p:spPr>
          <a:xfrm rot="19752091">
            <a:off x="224622" y="63975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7" name="Oval 126" descr="grey circle"/>
          <p:cNvSpPr/>
          <p:nvPr/>
        </p:nvSpPr>
        <p:spPr>
          <a:xfrm rot="19752091">
            <a:off x="758022" y="639688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29" name="Oval 128" descr="grey circle"/>
          <p:cNvSpPr/>
          <p:nvPr/>
        </p:nvSpPr>
        <p:spPr>
          <a:xfrm rot="19752091">
            <a:off x="1303346" y="639688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0" name="Oval 129" descr="grey circle"/>
          <p:cNvSpPr/>
          <p:nvPr/>
        </p:nvSpPr>
        <p:spPr>
          <a:xfrm rot="19752091">
            <a:off x="1836746" y="639482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1" name="Oval 130" descr="grey circle"/>
          <p:cNvSpPr/>
          <p:nvPr/>
        </p:nvSpPr>
        <p:spPr>
          <a:xfrm rot="19752091">
            <a:off x="2371777" y="639482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2" name="Oval 131" descr="grey circle"/>
          <p:cNvSpPr/>
          <p:nvPr/>
        </p:nvSpPr>
        <p:spPr>
          <a:xfrm rot="19752091">
            <a:off x="2905177" y="639482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33" name="Oval 132" descr="grey circle"/>
          <p:cNvSpPr/>
          <p:nvPr/>
        </p:nvSpPr>
        <p:spPr>
          <a:xfrm rot="19752091">
            <a:off x="5012011" y="637763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3" name="Oval 162" descr="grey circle"/>
          <p:cNvSpPr/>
          <p:nvPr/>
        </p:nvSpPr>
        <p:spPr>
          <a:xfrm rot="14352091">
            <a:off x="4499028" y="639460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4" name="Oval 163" descr="grey circle"/>
          <p:cNvSpPr/>
          <p:nvPr/>
        </p:nvSpPr>
        <p:spPr>
          <a:xfrm rot="14352091">
            <a:off x="3943580" y="6397595"/>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65" name="Oval 164" descr="grey circle"/>
          <p:cNvSpPr/>
          <p:nvPr/>
        </p:nvSpPr>
        <p:spPr>
          <a:xfrm rot="14352091">
            <a:off x="3427000" y="6390802"/>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2" name="Oval 191" descr="grey circle"/>
          <p:cNvSpPr/>
          <p:nvPr/>
        </p:nvSpPr>
        <p:spPr>
          <a:xfrm>
            <a:off x="5531116" y="483291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3" name="Oval 192" descr="grey circle"/>
          <p:cNvSpPr/>
          <p:nvPr/>
        </p:nvSpPr>
        <p:spPr>
          <a:xfrm>
            <a:off x="6064516" y="483220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4" name="Oval 193" descr="grey circle"/>
          <p:cNvSpPr/>
          <p:nvPr/>
        </p:nvSpPr>
        <p:spPr>
          <a:xfrm>
            <a:off x="6609840" y="483220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5" name="Oval 194" descr="grey circle"/>
          <p:cNvSpPr/>
          <p:nvPr/>
        </p:nvSpPr>
        <p:spPr>
          <a:xfrm>
            <a:off x="7143240" y="483014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196" name="Oval 195" descr="grey circle"/>
          <p:cNvSpPr/>
          <p:nvPr/>
        </p:nvSpPr>
        <p:spPr>
          <a:xfrm>
            <a:off x="7678271" y="483014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8" name="Oval 207" descr="grey circle"/>
          <p:cNvSpPr/>
          <p:nvPr/>
        </p:nvSpPr>
        <p:spPr>
          <a:xfrm>
            <a:off x="5531116" y="534870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09" name="Oval 208" descr="grey circle"/>
          <p:cNvSpPr/>
          <p:nvPr/>
        </p:nvSpPr>
        <p:spPr>
          <a:xfrm>
            <a:off x="6064516" y="534799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0" name="Oval 209" descr="grey circle"/>
          <p:cNvSpPr/>
          <p:nvPr/>
        </p:nvSpPr>
        <p:spPr>
          <a:xfrm>
            <a:off x="6609840" y="534799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1" name="Oval 210" descr="grey circle"/>
          <p:cNvSpPr/>
          <p:nvPr/>
        </p:nvSpPr>
        <p:spPr>
          <a:xfrm>
            <a:off x="7143240" y="534593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2" name="Oval 211" descr="grey circle"/>
          <p:cNvSpPr/>
          <p:nvPr/>
        </p:nvSpPr>
        <p:spPr>
          <a:xfrm>
            <a:off x="7678271" y="5345933"/>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8" name="Oval 217" descr="grey circle"/>
          <p:cNvSpPr/>
          <p:nvPr/>
        </p:nvSpPr>
        <p:spPr>
          <a:xfrm rot="19752091">
            <a:off x="5527138" y="588457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19" name="Oval 218" descr="grey circle"/>
          <p:cNvSpPr/>
          <p:nvPr/>
        </p:nvSpPr>
        <p:spPr>
          <a:xfrm rot="19752091">
            <a:off x="6060538" y="58838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0" name="Oval 219" descr="grey circle"/>
          <p:cNvSpPr/>
          <p:nvPr/>
        </p:nvSpPr>
        <p:spPr>
          <a:xfrm rot="19752091">
            <a:off x="6605862" y="58838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1" name="Oval 220" descr="grey circle"/>
          <p:cNvSpPr/>
          <p:nvPr/>
        </p:nvSpPr>
        <p:spPr>
          <a:xfrm rot="19752091">
            <a:off x="7139262" y="588180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2" name="Oval 221" descr="grey circle"/>
          <p:cNvSpPr/>
          <p:nvPr/>
        </p:nvSpPr>
        <p:spPr>
          <a:xfrm rot="19752091">
            <a:off x="7674293" y="588180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8" name="Oval 227" descr="grey circle"/>
          <p:cNvSpPr/>
          <p:nvPr/>
        </p:nvSpPr>
        <p:spPr>
          <a:xfrm rot="19752091">
            <a:off x="5527138" y="640036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29" name="Oval 228" descr="grey circle"/>
          <p:cNvSpPr/>
          <p:nvPr/>
        </p:nvSpPr>
        <p:spPr>
          <a:xfrm rot="19752091">
            <a:off x="6060538" y="639965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30" name="Oval 229" descr="grey circle"/>
          <p:cNvSpPr/>
          <p:nvPr/>
        </p:nvSpPr>
        <p:spPr>
          <a:xfrm rot="19752091">
            <a:off x="6605862" y="639965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31" name="Oval 230" descr="grey circle"/>
          <p:cNvSpPr/>
          <p:nvPr/>
        </p:nvSpPr>
        <p:spPr>
          <a:xfrm rot="19752091">
            <a:off x="7139262" y="639759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32" name="Oval 231" descr="grey circle"/>
          <p:cNvSpPr/>
          <p:nvPr/>
        </p:nvSpPr>
        <p:spPr>
          <a:xfrm rot="19752091">
            <a:off x="7674293" y="6397594"/>
            <a:ext cx="381000" cy="381000"/>
          </a:xfrm>
          <a:prstGeom prst="ellipse">
            <a:avLst/>
          </a:prstGeom>
          <a:solidFill>
            <a:srgbClr val="B9B09F"/>
          </a:solidFill>
          <a:ln>
            <a:solidFill>
              <a:srgbClr val="80745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2400" dirty="0">
              <a:solidFill>
                <a:srgbClr val="433447"/>
              </a:solidFill>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20563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752600"/>
            <a:ext cx="8686800" cy="37338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Overview of the DEMA epidemic</a:t>
            </a:r>
          </a:p>
          <a:p>
            <a:pPr algn="l"/>
            <a:r>
              <a:rPr lang="en-US" sz="2100" dirty="0" smtClean="0">
                <a:solidFill>
                  <a:prstClr val="black"/>
                </a:solidFill>
                <a:latin typeface="Calibri" panose="020F0502020204030204" pitchFamily="34" charset="0"/>
              </a:rPr>
              <a:t>	</a:t>
            </a:r>
          </a:p>
          <a:p>
            <a:pPr algn="l"/>
            <a:r>
              <a:rPr lang="en-US" sz="2100" dirty="0">
                <a:solidFill>
                  <a:prstClr val="black"/>
                </a:solidFill>
                <a:latin typeface="Calibri" panose="020F0502020204030204" pitchFamily="34" charset="0"/>
              </a:rPr>
              <a:t>	</a:t>
            </a:r>
            <a:r>
              <a:rPr lang="en-US" sz="2100" dirty="0" smtClean="0">
                <a:solidFill>
                  <a:prstClr val="black"/>
                </a:solidFill>
                <a:latin typeface="Calibri" panose="020F0502020204030204" pitchFamily="34" charset="0"/>
              </a:rPr>
              <a:t>By the end of 2017 there were:</a:t>
            </a:r>
          </a:p>
          <a:p>
            <a:pPr algn="l"/>
            <a:r>
              <a:rPr lang="en-US" sz="2100" dirty="0" smtClean="0">
                <a:solidFill>
                  <a:prstClr val="black"/>
                </a:solidFill>
                <a:latin typeface="Calibri" panose="020F0502020204030204" pitchFamily="34" charset="0"/>
              </a:rPr>
              <a:t> </a:t>
            </a:r>
          </a:p>
          <a:p>
            <a:pPr marL="1085850" algn="l"/>
            <a:r>
              <a:rPr lang="en-US" sz="4600" dirty="0" smtClean="0">
                <a:solidFill>
                  <a:srgbClr val="F07F09"/>
                </a:solidFill>
                <a:latin typeface="Calibri" panose="020F0502020204030204" pitchFamily="34" charset="0"/>
              </a:rPr>
              <a:t>512</a:t>
            </a:r>
            <a:r>
              <a:rPr lang="en-US" sz="2100" dirty="0" smtClean="0">
                <a:solidFill>
                  <a:prstClr val="black"/>
                </a:solidFill>
                <a:latin typeface="Calibri" panose="020F0502020204030204" pitchFamily="34" charset="0"/>
              </a:rPr>
              <a:t> New Diagnoses</a:t>
            </a:r>
          </a:p>
          <a:p>
            <a:pPr marL="1085850" algn="l"/>
            <a:endParaRPr lang="en-US" sz="2100" dirty="0" smtClean="0">
              <a:solidFill>
                <a:prstClr val="black"/>
              </a:solidFill>
              <a:latin typeface="Calibri" panose="020F0502020204030204" pitchFamily="34" charset="0"/>
            </a:endParaRPr>
          </a:p>
          <a:p>
            <a:pPr marL="1085850" algn="l"/>
            <a:r>
              <a:rPr lang="en-US" sz="4600" dirty="0" smtClean="0">
                <a:solidFill>
                  <a:srgbClr val="1B587C"/>
                </a:solidFill>
                <a:latin typeface="Calibri" panose="020F0502020204030204" pitchFamily="34" charset="0"/>
              </a:rPr>
              <a:t>10,384</a:t>
            </a:r>
            <a:r>
              <a:rPr lang="en-US" sz="5000" dirty="0" smtClean="0">
                <a:solidFill>
                  <a:prstClr val="black"/>
                </a:solidFill>
                <a:latin typeface="Calibri" panose="020F0502020204030204" pitchFamily="34" charset="0"/>
              </a:rPr>
              <a:t> </a:t>
            </a:r>
            <a:r>
              <a:rPr lang="en-US" sz="2100" dirty="0" smtClean="0">
                <a:solidFill>
                  <a:prstClr val="black"/>
                </a:solidFill>
                <a:latin typeface="Calibri" panose="020F0502020204030204" pitchFamily="34" charset="0"/>
              </a:rPr>
              <a:t>PLWH</a:t>
            </a: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7513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Prevalence continues to rise</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chart showing that there are more new diagnoses than deaths leading to higher prevalence "/>
          <p:cNvGraphicFramePr/>
          <p:nvPr>
            <p:extLst>
              <p:ext uri="{D42A27DB-BD31-4B8C-83A1-F6EECF244321}">
                <p14:modId xmlns:p14="http://schemas.microsoft.com/office/powerpoint/2010/main" val="3964759006"/>
              </p:ext>
            </p:extLst>
          </p:nvPr>
        </p:nvGraphicFramePr>
        <p:xfrm>
          <a:off x="0" y="1397000"/>
          <a:ext cx="912876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543800" y="1677085"/>
            <a:ext cx="1828800" cy="1015663"/>
          </a:xfrm>
          <a:prstGeom prst="rect">
            <a:avLst/>
          </a:prstGeom>
          <a:noFill/>
        </p:spPr>
        <p:txBody>
          <a:bodyPr wrap="square" rtlCol="0">
            <a:spAutoFit/>
          </a:bodyPr>
          <a:lstStyle/>
          <a:p>
            <a:pPr defTabSz="914400"/>
            <a:r>
              <a:rPr lang="en-US" sz="2000" dirty="0" smtClean="0">
                <a:solidFill>
                  <a:srgbClr val="1B587C"/>
                </a:solidFill>
                <a:latin typeface="Verdana" panose="020B0604030504040204" pitchFamily="34" charset="0"/>
                <a:ea typeface="Verdana" panose="020B0604030504040204" pitchFamily="34" charset="0"/>
                <a:cs typeface="Verdana" panose="020B0604030504040204" pitchFamily="34" charset="0"/>
              </a:rPr>
              <a:t>2017 Prevalence: 10,384</a:t>
            </a:r>
            <a:endParaRPr lang="en-US" sz="2000" dirty="0">
              <a:solidFill>
                <a:srgbClr val="1B587C"/>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7543800" y="5105400"/>
            <a:ext cx="1828800" cy="707886"/>
          </a:xfrm>
          <a:prstGeom prst="rect">
            <a:avLst/>
          </a:prstGeom>
          <a:noFill/>
        </p:spPr>
        <p:txBody>
          <a:bodyPr wrap="square" rtlCol="0">
            <a:spAutoFit/>
          </a:bodyPr>
          <a:lstStyle/>
          <a:p>
            <a:pPr defTabSz="914400"/>
            <a:r>
              <a:rPr lang="en-US" sz="2000" dirty="0" smtClean="0">
                <a:solidFill>
                  <a:srgbClr val="F07F09"/>
                </a:solidFill>
                <a:latin typeface="Verdana" panose="020B0604030504040204" pitchFamily="34" charset="0"/>
                <a:ea typeface="Verdana" panose="020B0604030504040204" pitchFamily="34" charset="0"/>
                <a:cs typeface="Verdana" panose="020B0604030504040204" pitchFamily="34" charset="0"/>
              </a:rPr>
              <a:t>New Diagnoses</a:t>
            </a:r>
            <a:endParaRPr lang="en-US" sz="2000" dirty="0">
              <a:solidFill>
                <a:srgbClr val="F07F09"/>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7543800" y="5706933"/>
            <a:ext cx="1828800" cy="400110"/>
          </a:xfrm>
          <a:prstGeom prst="rect">
            <a:avLst/>
          </a:prstGeom>
          <a:noFill/>
        </p:spPr>
        <p:txBody>
          <a:bodyPr wrap="square" rtlCol="0">
            <a:spAutoFit/>
          </a:bodyPr>
          <a:lstStyle/>
          <a:p>
            <a:pPr defTabSz="914400"/>
            <a:r>
              <a:rPr lang="en-US" sz="200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Deaths</a:t>
            </a:r>
            <a:endPar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2"/>
          <p:cNvSpPr txBox="1">
            <a:spLocks noChangeArrowheads="1"/>
          </p:cNvSpPr>
          <p:nvPr/>
        </p:nvSpPr>
        <p:spPr>
          <a:xfrm>
            <a:off x="469900" y="470243"/>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a:t>
            </a: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ecause there are more new diagnoses than deaths</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rot="16200000">
            <a:off x="-644555" y="4905345"/>
            <a:ext cx="1828800" cy="400110"/>
          </a:xfrm>
          <a:prstGeom prst="rect">
            <a:avLst/>
          </a:prstGeom>
          <a:noFill/>
        </p:spPr>
        <p:txBody>
          <a:bodyPr wrap="square" rtlCol="0">
            <a:spAutoFit/>
          </a:bodyPr>
          <a:lstStyle/>
          <a:p>
            <a:pPr defTabSz="914400"/>
            <a:r>
              <a:rPr lang="en-US" sz="200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Count</a:t>
            </a:r>
            <a:endPar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384112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figure of a person "/>
          <p:cNvPicPr>
            <a:picLocks noChangeAspect="1" noChangeArrowheads="1"/>
          </p:cNvPicPr>
          <p:nvPr/>
        </p:nvPicPr>
        <p:blipFill>
          <a:blip r:embed="rId3"/>
          <a:srcRect r="14696"/>
          <a:stretch>
            <a:fillRect/>
          </a:stretch>
        </p:blipFill>
        <p:spPr bwMode="auto">
          <a:xfrm>
            <a:off x="6772275" y="3165475"/>
            <a:ext cx="2355850" cy="3692525"/>
          </a:xfrm>
          <a:prstGeom prst="rect">
            <a:avLst/>
          </a:prstGeom>
          <a:noFill/>
          <a:ln w="9525">
            <a:noFill/>
            <a:miter lim="800000"/>
            <a:headEnd/>
            <a:tailEnd/>
          </a:ln>
        </p:spPr>
      </p:pic>
      <p:sp>
        <p:nvSpPr>
          <p:cNvPr id="36866" name="Title 1"/>
          <p:cNvSpPr>
            <a:spLocks noGrp="1"/>
          </p:cNvSpPr>
          <p:nvPr>
            <p:ph type="title"/>
          </p:nvPr>
        </p:nvSpPr>
        <p:spPr>
          <a:xfrm>
            <a:off x="612775" y="228600"/>
            <a:ext cx="8153400" cy="990600"/>
          </a:xfrm>
        </p:spPr>
        <p:txBody>
          <a:bodyPr/>
          <a:lstStyle/>
          <a:p>
            <a:r>
              <a:rPr lang="en-US" smtClean="0">
                <a:latin typeface="Calibri" pitchFamily="34" charset="0"/>
              </a:rPr>
              <a:t>How are we going to do this?</a:t>
            </a:r>
          </a:p>
        </p:txBody>
      </p:sp>
      <p:sp>
        <p:nvSpPr>
          <p:cNvPr id="4" name="Content Placeholder 2"/>
          <p:cNvSpPr txBox="1">
            <a:spLocks/>
          </p:cNvSpPr>
          <p:nvPr/>
        </p:nvSpPr>
        <p:spPr>
          <a:xfrm>
            <a:off x="612775" y="1693863"/>
            <a:ext cx="7789863" cy="4356100"/>
          </a:xfrm>
          <a:prstGeom prst="rect">
            <a:avLst/>
          </a:prstGeom>
        </p:spPr>
        <p:txBody>
          <a:bodyPr>
            <a:normAutofit/>
          </a:bodyPr>
          <a:lstStyle/>
          <a:p>
            <a:pPr>
              <a:lnSpc>
                <a:spcPct val="90000"/>
              </a:lnSpc>
              <a:spcBef>
                <a:spcPts val="1200"/>
              </a:spcBef>
              <a:spcAft>
                <a:spcPts val="1200"/>
              </a:spcAft>
              <a:buClr>
                <a:schemeClr val="accent2"/>
              </a:buClr>
              <a:buSzPct val="60000"/>
              <a:buFont typeface="Wingdings" pitchFamily="2" charset="2"/>
              <a:buNone/>
            </a:pPr>
            <a:r>
              <a:rPr lang="en-US" sz="2600">
                <a:latin typeface="Calibri" pitchFamily="34" charset="0"/>
              </a:rPr>
              <a:t>Review data about the epidemic, services, and needs</a:t>
            </a:r>
            <a:br>
              <a:rPr lang="en-US" sz="2600">
                <a:latin typeface="Calibri" pitchFamily="34" charset="0"/>
              </a:rPr>
            </a:br>
            <a:r>
              <a:rPr lang="en-US" sz="2600">
                <a:latin typeface="Calibri" pitchFamily="34" charset="0"/>
              </a:rPr>
              <a:t>in the DEMA</a:t>
            </a:r>
          </a:p>
          <a:p>
            <a:pPr>
              <a:lnSpc>
                <a:spcPct val="90000"/>
              </a:lnSpc>
              <a:spcBef>
                <a:spcPts val="1200"/>
              </a:spcBef>
              <a:spcAft>
                <a:spcPts val="1200"/>
              </a:spcAft>
              <a:buClr>
                <a:schemeClr val="accent2"/>
              </a:buClr>
              <a:buSzPct val="60000"/>
              <a:buFont typeface="Wingdings" pitchFamily="2" charset="2"/>
              <a:buNone/>
            </a:pPr>
            <a:r>
              <a:rPr lang="en-US" sz="2600">
                <a:latin typeface="Calibri" pitchFamily="34" charset="0"/>
              </a:rPr>
              <a:t>Discuss those data as they relate to the focus questions</a:t>
            </a:r>
          </a:p>
          <a:p>
            <a:pPr>
              <a:lnSpc>
                <a:spcPct val="90000"/>
              </a:lnSpc>
              <a:spcBef>
                <a:spcPts val="1200"/>
              </a:spcBef>
              <a:spcAft>
                <a:spcPts val="1200"/>
              </a:spcAft>
              <a:buClr>
                <a:schemeClr val="accent2"/>
              </a:buClr>
              <a:buSzPct val="60000"/>
              <a:buFont typeface="Wingdings" pitchFamily="2" charset="2"/>
              <a:buNone/>
            </a:pPr>
            <a:r>
              <a:rPr lang="en-US" sz="2600">
                <a:latin typeface="Calibri" pitchFamily="34" charset="0"/>
              </a:rPr>
              <a:t>Create a ranked list of service priorities (today)</a:t>
            </a:r>
          </a:p>
          <a:p>
            <a:pPr>
              <a:lnSpc>
                <a:spcPct val="90000"/>
              </a:lnSpc>
              <a:spcBef>
                <a:spcPts val="1200"/>
              </a:spcBef>
              <a:spcAft>
                <a:spcPts val="1200"/>
              </a:spcAft>
              <a:buClr>
                <a:schemeClr val="accent2"/>
              </a:buClr>
              <a:buSzPct val="60000"/>
              <a:buFont typeface="Wingdings" pitchFamily="2" charset="2"/>
              <a:buNone/>
            </a:pPr>
            <a:r>
              <a:rPr lang="en-US" sz="2600">
                <a:latin typeface="Calibri" pitchFamily="34" charset="0"/>
              </a:rPr>
              <a:t>Decide amount of funds to be allocated to each</a:t>
            </a:r>
            <a:br>
              <a:rPr lang="en-US" sz="2600">
                <a:latin typeface="Calibri" pitchFamily="34" charset="0"/>
              </a:rPr>
            </a:br>
            <a:r>
              <a:rPr lang="en-US" sz="2600">
                <a:latin typeface="Calibri" pitchFamily="34" charset="0"/>
              </a:rPr>
              <a:t>service (tomorrow)</a:t>
            </a:r>
          </a:p>
          <a:p>
            <a:pPr>
              <a:lnSpc>
                <a:spcPct val="90000"/>
              </a:lnSpc>
              <a:spcBef>
                <a:spcPts val="1200"/>
              </a:spcBef>
              <a:spcAft>
                <a:spcPts val="1200"/>
              </a:spcAft>
              <a:buClr>
                <a:schemeClr val="accent2"/>
              </a:buClr>
              <a:buSzPct val="60000"/>
              <a:buFont typeface="Wingdings" pitchFamily="2" charset="2"/>
              <a:buNone/>
            </a:pPr>
            <a:r>
              <a:rPr lang="en-US" sz="2600">
                <a:latin typeface="Calibri" pitchFamily="34" charset="0"/>
              </a:rPr>
              <a:t>Keep notes on ideas for how services can</a:t>
            </a:r>
            <a:br>
              <a:rPr lang="en-US" sz="2600">
                <a:latin typeface="Calibri" pitchFamily="34" charset="0"/>
              </a:rPr>
            </a:br>
            <a:r>
              <a:rPr lang="en-US" sz="2600">
                <a:latin typeface="Calibri" pitchFamily="34" charset="0"/>
              </a:rPr>
              <a:t>be  delivered most effectively (both days)</a:t>
            </a:r>
          </a:p>
          <a:p>
            <a:pPr>
              <a:lnSpc>
                <a:spcPct val="90000"/>
              </a:lnSpc>
              <a:spcBef>
                <a:spcPts val="600"/>
              </a:spcBef>
              <a:buClr>
                <a:schemeClr val="accent2"/>
              </a:buClr>
              <a:buSzPct val="60000"/>
              <a:buFont typeface="Wingdings" pitchFamily="2" charset="2"/>
              <a:buNone/>
            </a:pPr>
            <a:endParaRPr lang="en-US" sz="2400">
              <a:latin typeface="Calibri" pitchFamily="34" charset="0"/>
            </a:endParaRPr>
          </a:p>
          <a:p>
            <a:pPr>
              <a:lnSpc>
                <a:spcPct val="90000"/>
              </a:lnSpc>
              <a:spcBef>
                <a:spcPts val="600"/>
              </a:spcBef>
              <a:spcAft>
                <a:spcPts val="600"/>
              </a:spcAft>
              <a:buClr>
                <a:schemeClr val="accent2"/>
              </a:buClr>
              <a:buSzPct val="60000"/>
              <a:buFont typeface="Wingdings" pitchFamily="2" charset="2"/>
              <a:buNone/>
            </a:pPr>
            <a:endParaRPr lang="en-US" sz="2400">
              <a:latin typeface="Calibri" pitchFamily="34" charset="0"/>
            </a:endParaRPr>
          </a:p>
          <a:p>
            <a:pPr>
              <a:lnSpc>
                <a:spcPct val="90000"/>
              </a:lnSpc>
              <a:spcBef>
                <a:spcPts val="600"/>
              </a:spcBef>
              <a:spcAft>
                <a:spcPts val="600"/>
              </a:spcAft>
              <a:buClr>
                <a:schemeClr val="accent2"/>
              </a:buClr>
              <a:buSzPct val="60000"/>
              <a:buFont typeface="Wingdings" pitchFamily="2" charset="2"/>
              <a:buNone/>
            </a:pPr>
            <a:endParaRPr lang="en-US" sz="2400">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752600"/>
            <a:ext cx="8686800" cy="19812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DEMA New Diagnosis Trends</a:t>
            </a:r>
          </a:p>
          <a:p>
            <a:pPr algn="l"/>
            <a:r>
              <a:rPr lang="en-US" sz="2100" dirty="0" smtClean="0">
                <a:solidFill>
                  <a:prstClr val="black"/>
                </a:solidFill>
                <a:latin typeface="Calibri" panose="020F0502020204030204" pitchFamily="34" charset="0"/>
              </a:rPr>
              <a:t>	</a:t>
            </a:r>
          </a:p>
          <a:p>
            <a:pPr algn="l"/>
            <a:r>
              <a:rPr lang="en-US" sz="2100" dirty="0" smtClean="0">
                <a:solidFill>
                  <a:prstClr val="black"/>
                </a:solidFill>
                <a:latin typeface="Calibri" panose="020F0502020204030204" pitchFamily="34" charset="0"/>
              </a:rPr>
              <a:t>	There’s good new and bad news</a:t>
            </a:r>
          </a:p>
          <a:p>
            <a:pPr algn="l"/>
            <a:r>
              <a:rPr lang="en-US" sz="2100" dirty="0" smtClean="0">
                <a:solidFill>
                  <a:prstClr val="black"/>
                </a:solidFill>
                <a:latin typeface="Calibri" panose="020F0502020204030204" pitchFamily="34" charset="0"/>
              </a:rPr>
              <a:t> </a:t>
            </a: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13207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533400" y="45720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Detroit’s new diagnosis rate is dropping significantly</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chart showing dropping dianoses rate in detroit"/>
          <p:cNvGraphicFramePr/>
          <p:nvPr>
            <p:extLst>
              <p:ext uri="{D42A27DB-BD31-4B8C-83A1-F6EECF244321}">
                <p14:modId xmlns:p14="http://schemas.microsoft.com/office/powerpoint/2010/main" val="103665776"/>
              </p:ext>
            </p:extLst>
          </p:nvPr>
        </p:nvGraphicFramePr>
        <p:xfrm>
          <a:off x="0" y="1397000"/>
          <a:ext cx="912876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417555" y="2495985"/>
            <a:ext cx="1828800" cy="400110"/>
          </a:xfrm>
          <a:prstGeom prst="rect">
            <a:avLst/>
          </a:prstGeom>
          <a:noFill/>
        </p:spPr>
        <p:txBody>
          <a:bodyPr wrap="square" rtlCol="0">
            <a:spAutoFit/>
          </a:bodyPr>
          <a:lstStyle/>
          <a:p>
            <a:pPr defTabSz="914400"/>
            <a:r>
              <a:rPr lang="en-US" sz="2000" dirty="0" smtClean="0">
                <a:solidFill>
                  <a:srgbClr val="F07F09"/>
                </a:solidFill>
                <a:latin typeface="Verdana" panose="020B0604030504040204" pitchFamily="34" charset="0"/>
                <a:ea typeface="Verdana" panose="020B0604030504040204" pitchFamily="34" charset="0"/>
                <a:cs typeface="Verdana" panose="020B0604030504040204" pitchFamily="34" charset="0"/>
              </a:rPr>
              <a:t>Detroit</a:t>
            </a:r>
            <a:endParaRPr lang="en-US" sz="2000" dirty="0">
              <a:solidFill>
                <a:srgbClr val="F07F09"/>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6267038" y="4726892"/>
            <a:ext cx="3150355" cy="323165"/>
          </a:xfrm>
          <a:prstGeom prst="rect">
            <a:avLst/>
          </a:prstGeom>
          <a:noFill/>
        </p:spPr>
        <p:txBody>
          <a:bodyPr wrap="square" rtlCol="0">
            <a:spAutoFit/>
          </a:bodyPr>
          <a:lstStyle/>
          <a:p>
            <a:pPr defTabSz="914400"/>
            <a:r>
              <a:rPr lang="en-US" sz="1500" dirty="0" smtClean="0">
                <a:solidFill>
                  <a:srgbClr val="F07F09">
                    <a:lumMod val="75000"/>
                  </a:srgbClr>
                </a:solidFill>
                <a:latin typeface="Verdana" panose="020B0604030504040204" pitchFamily="34" charset="0"/>
                <a:ea typeface="Verdana" panose="020B0604030504040204" pitchFamily="34" charset="0"/>
                <a:cs typeface="Verdana" panose="020B0604030504040204" pitchFamily="34" charset="0"/>
              </a:rPr>
              <a:t>Oakland, Macomb, &amp; Wayne</a:t>
            </a:r>
            <a:endParaRPr lang="en-US" sz="1500" dirty="0">
              <a:solidFill>
                <a:srgbClr val="F07F09">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6417276" y="5548868"/>
            <a:ext cx="2849880" cy="323165"/>
          </a:xfrm>
          <a:prstGeom prst="rect">
            <a:avLst/>
          </a:prstGeom>
          <a:noFill/>
        </p:spPr>
        <p:txBody>
          <a:bodyPr wrap="square" rtlCol="0">
            <a:spAutoFit/>
          </a:bodyPr>
          <a:lstStyle/>
          <a:p>
            <a:pPr defTabSz="914400"/>
            <a:r>
              <a:rPr lang="en-US" sz="1500" dirty="0" smtClean="0">
                <a:solidFill>
                  <a:srgbClr val="F07F09">
                    <a:lumMod val="75000"/>
                  </a:srgbClr>
                </a:solidFill>
                <a:latin typeface="Verdana" panose="020B0604030504040204" pitchFamily="34" charset="0"/>
                <a:ea typeface="Verdana" panose="020B0604030504040204" pitchFamily="34" charset="0"/>
                <a:cs typeface="Verdana" panose="020B0604030504040204" pitchFamily="34" charset="0"/>
              </a:rPr>
              <a:t>Lapeer, Monroe, &amp; St. Clair</a:t>
            </a:r>
            <a:endParaRPr lang="en-US" sz="1500" dirty="0">
              <a:solidFill>
                <a:srgbClr val="F07F09">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2"/>
          <p:cNvSpPr txBox="1">
            <a:spLocks noChangeArrowheads="1"/>
          </p:cNvSpPr>
          <p:nvPr/>
        </p:nvSpPr>
        <p:spPr>
          <a:xfrm>
            <a:off x="462280" y="-41611"/>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Check out Detroit!!</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rot="16200000">
            <a:off x="-1406555" y="4143345"/>
            <a:ext cx="3352800" cy="400110"/>
          </a:xfrm>
          <a:prstGeom prst="rect">
            <a:avLst/>
          </a:prstGeom>
          <a:noFill/>
        </p:spPr>
        <p:txBody>
          <a:bodyPr wrap="square" rtlCol="0">
            <a:spAutoFit/>
          </a:bodyPr>
          <a:lstStyle/>
          <a:p>
            <a:pPr defTabSz="914400"/>
            <a:r>
              <a:rPr lang="en-US" sz="200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Rate of new diagnoses</a:t>
            </a:r>
            <a:endPar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72747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4114"/>
            <a:ext cx="9143999" cy="707886"/>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15-29 year old black MSM (YBMSM) is the only group in </a:t>
            </a:r>
            <a:r>
              <a:rPr lang="en-US" sz="2000" dirty="0" smtClean="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the DEMA </a:t>
            </a:r>
            <a:r>
              <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experiencing an increase in new diagnoses.</a:t>
            </a:r>
          </a:p>
        </p:txBody>
      </p:sp>
      <p:graphicFrame>
        <p:nvGraphicFramePr>
          <p:cNvPr id="5" name="Chart 4" descr="chart showing rising rates of diagnoses among YBMSM"/>
          <p:cNvGraphicFramePr>
            <a:graphicFrameLocks/>
          </p:cNvGraphicFramePr>
          <p:nvPr>
            <p:extLst>
              <p:ext uri="{D42A27DB-BD31-4B8C-83A1-F6EECF244321}">
                <p14:modId xmlns:p14="http://schemas.microsoft.com/office/powerpoint/2010/main" val="3573455423"/>
              </p:ext>
            </p:extLst>
          </p:nvPr>
        </p:nvGraphicFramePr>
        <p:xfrm>
          <a:off x="0" y="914400"/>
          <a:ext cx="9144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2409857" y="3457545"/>
            <a:ext cx="5486402" cy="400110"/>
          </a:xfrm>
          <a:prstGeom prst="rect">
            <a:avLst/>
          </a:prstGeom>
          <a:noFill/>
        </p:spPr>
        <p:txBody>
          <a:bodyPr wrap="square" rtlCol="0">
            <a:spAutoFit/>
          </a:bodyPr>
          <a:lstStyle/>
          <a:p>
            <a:pPr defTabSz="914400"/>
            <a:r>
              <a:rPr lang="en-US" sz="2000" dirty="0" smtClean="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Number of new diagnoses among YBMSM</a:t>
            </a:r>
            <a:endPar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489345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10243"/>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Detroit</a:t>
            </a:r>
          </a:p>
        </p:txBody>
      </p:sp>
      <p:graphicFrame>
        <p:nvGraphicFramePr>
          <p:cNvPr id="5" name="Chart 4" descr="chart showing how diagnoses are rising among YBMSM but dropping with non YBMSM"/>
          <p:cNvGraphicFramePr>
            <a:graphicFrameLocks/>
          </p:cNvGraphicFramePr>
          <p:nvPr>
            <p:extLst>
              <p:ext uri="{D42A27DB-BD31-4B8C-83A1-F6EECF244321}">
                <p14:modId xmlns:p14="http://schemas.microsoft.com/office/powerpoint/2010/main" val="518927286"/>
              </p:ext>
            </p:extLst>
          </p:nvPr>
        </p:nvGraphicFramePr>
        <p:xfrm>
          <a:off x="0" y="895072"/>
          <a:ext cx="9144000" cy="58105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5400000">
            <a:off x="5994977" y="3530024"/>
            <a:ext cx="5783757" cy="400110"/>
          </a:xfrm>
          <a:prstGeom prst="rect">
            <a:avLst/>
          </a:prstGeom>
          <a:noFill/>
        </p:spPr>
        <p:txBody>
          <a:bodyPr wrap="square" rtlCol="0">
            <a:spAutoFit/>
          </a:body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9" name="TextBox 8"/>
          <p:cNvSpPr txBox="1"/>
          <p:nvPr/>
        </p:nvSpPr>
        <p:spPr>
          <a:xfrm rot="16200000">
            <a:off x="-2474550" y="3423167"/>
            <a:ext cx="5402756" cy="400110"/>
          </a:xfrm>
          <a:prstGeom prst="rect">
            <a:avLst/>
          </a:prstGeom>
          <a:noFill/>
        </p:spPr>
        <p:txBody>
          <a:bodyPr wrap="square" rtlCol="0">
            <a:spAutoFit/>
          </a:bodyPr>
          <a:lstStyle/>
          <a:p>
            <a:pPr defTabSz="914400"/>
            <a:r>
              <a:rPr lang="en-US" sz="2000" dirty="0" smtClean="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endPar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1831759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675"/>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Macomb </a:t>
            </a:r>
            <a:r>
              <a:rPr lang="en-US" sz="4500" dirty="0" smtClean="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County</a:t>
            </a:r>
            <a:endPar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Chart 2" descr="chart showing macob county rates "/>
          <p:cNvGraphicFramePr>
            <a:graphicFrameLocks/>
          </p:cNvGraphicFramePr>
          <p:nvPr>
            <p:extLst>
              <p:ext uri="{D42A27DB-BD31-4B8C-83A1-F6EECF244321}">
                <p14:modId xmlns:p14="http://schemas.microsoft.com/office/powerpoint/2010/main" val="3688388688"/>
              </p:ext>
            </p:extLst>
          </p:nvPr>
        </p:nvGraphicFramePr>
        <p:xfrm>
          <a:off x="0" y="1177498"/>
          <a:ext cx="9144000" cy="56805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rot="5400000">
            <a:off x="6002398" y="3503492"/>
            <a:ext cx="5730694"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6" name="TextBox 1"/>
          <p:cNvSpPr txBox="1"/>
          <p:nvPr/>
        </p:nvSpPr>
        <p:spPr>
          <a:xfrm>
            <a:off x="6336981" y="4274389"/>
            <a:ext cx="1884105" cy="3115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Non-YBMSM</a:t>
            </a:r>
          </a:p>
        </p:txBody>
      </p:sp>
      <p:sp>
        <p:nvSpPr>
          <p:cNvPr id="7" name="TextBox 1"/>
          <p:cNvSpPr txBox="1"/>
          <p:nvPr/>
        </p:nvSpPr>
        <p:spPr>
          <a:xfrm>
            <a:off x="6794182" y="2002319"/>
            <a:ext cx="1426904" cy="3333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a:t>
            </a:r>
          </a:p>
        </p:txBody>
      </p:sp>
      <p:sp>
        <p:nvSpPr>
          <p:cNvPr id="9" name="TextBox 8"/>
          <p:cNvSpPr txBox="1"/>
          <p:nvPr/>
        </p:nvSpPr>
        <p:spPr>
          <a:xfrm>
            <a:off x="51302" y="754413"/>
            <a:ext cx="9143999" cy="415498"/>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2000" dirty="0" smtClean="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YBMSM </a:t>
            </a:r>
            <a:r>
              <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&amp; other demographic groups are rising</a:t>
            </a:r>
          </a:p>
        </p:txBody>
      </p:sp>
      <p:sp>
        <p:nvSpPr>
          <p:cNvPr id="10" name="TextBox 9"/>
          <p:cNvSpPr txBox="1"/>
          <p:nvPr/>
        </p:nvSpPr>
        <p:spPr>
          <a:xfrm rot="16200000">
            <a:off x="-2474550" y="3423167"/>
            <a:ext cx="5402756" cy="400110"/>
          </a:xfrm>
          <a:prstGeom prst="rect">
            <a:avLst/>
          </a:prstGeom>
          <a:noFill/>
        </p:spPr>
        <p:txBody>
          <a:bodyPr wrap="square" rtlCol="0">
            <a:spAutoFit/>
          </a:bodyPr>
          <a:lstStyle/>
          <a:p>
            <a:pPr defTabSz="914400"/>
            <a:r>
              <a:rPr lang="en-US" sz="2000" dirty="0" smtClean="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endPar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102749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89726"/>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Oakland County</a:t>
            </a:r>
          </a:p>
        </p:txBody>
      </p:sp>
      <p:graphicFrame>
        <p:nvGraphicFramePr>
          <p:cNvPr id="3" name="Chart 2" descr="chart showing oakland county rates "/>
          <p:cNvGraphicFramePr>
            <a:graphicFrameLocks/>
          </p:cNvGraphicFramePr>
          <p:nvPr>
            <p:extLst>
              <p:ext uri="{D42A27DB-BD31-4B8C-83A1-F6EECF244321}">
                <p14:modId xmlns:p14="http://schemas.microsoft.com/office/powerpoint/2010/main" val="2548180397"/>
              </p:ext>
            </p:extLst>
          </p:nvPr>
        </p:nvGraphicFramePr>
        <p:xfrm>
          <a:off x="0" y="874556"/>
          <a:ext cx="9144000" cy="59834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rot="5400000">
            <a:off x="6020286" y="3551924"/>
            <a:ext cx="5754841"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6" name="TextBox 1"/>
          <p:cNvSpPr txBox="1"/>
          <p:nvPr/>
        </p:nvSpPr>
        <p:spPr>
          <a:xfrm>
            <a:off x="6248400" y="3596208"/>
            <a:ext cx="1799433" cy="3115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Non-YBMSM</a:t>
            </a:r>
          </a:p>
        </p:txBody>
      </p:sp>
      <p:sp>
        <p:nvSpPr>
          <p:cNvPr id="7" name="TextBox 1"/>
          <p:cNvSpPr txBox="1"/>
          <p:nvPr/>
        </p:nvSpPr>
        <p:spPr>
          <a:xfrm>
            <a:off x="6765958" y="1571544"/>
            <a:ext cx="1281875" cy="3333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a:t>
            </a:r>
          </a:p>
        </p:txBody>
      </p:sp>
      <p:sp>
        <p:nvSpPr>
          <p:cNvPr id="9" name="TextBox 8"/>
          <p:cNvSpPr txBox="1"/>
          <p:nvPr/>
        </p:nvSpPr>
        <p:spPr>
          <a:xfrm rot="16200000">
            <a:off x="-2474550" y="3423167"/>
            <a:ext cx="5402756" cy="400110"/>
          </a:xfrm>
          <a:prstGeom prst="rect">
            <a:avLst/>
          </a:prstGeom>
          <a:noFill/>
        </p:spPr>
        <p:txBody>
          <a:bodyPr wrap="square" rtlCol="0">
            <a:spAutoFit/>
          </a:bodyPr>
          <a:lstStyle/>
          <a:p>
            <a:pPr defTabSz="914400"/>
            <a:r>
              <a:rPr lang="en-US" sz="2000" dirty="0" smtClean="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endPar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982882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51" y="106525"/>
            <a:ext cx="9143999" cy="784830"/>
          </a:xfrm>
          <a:prstGeom prst="rect">
            <a:avLst/>
          </a:prstGeom>
          <a:noFill/>
        </p:spPr>
        <p:txBody>
          <a:bodyPr wrap="square" rtlCol="0">
            <a:spAutoFit/>
          </a:bodyPr>
          <a:lstStyle/>
          <a:p>
            <a:pPr defTabSz="914400" fontAlgn="auto">
              <a:spcBef>
                <a:spcPts val="0"/>
              </a:spcBef>
              <a:spcAft>
                <a:spcPts val="0"/>
              </a:spcAft>
              <a:defRPr sz="1200" b="0" i="0" u="none" strike="noStrike" kern="1200" spc="0" baseline="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defRPr>
            </a:pPr>
            <a:r>
              <a:rPr lang="en-US" sz="45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Wayne </a:t>
            </a:r>
            <a:r>
              <a:rPr lang="en-US" sz="4500" dirty="0" smtClean="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County </a:t>
            </a:r>
            <a:r>
              <a:rPr lang="en-US" sz="2000" dirty="0" smtClean="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rPr>
              <a:t>(excluding Detroit)</a:t>
            </a:r>
            <a:endParaRPr lang="en-US" sz="2000" dirty="0">
              <a:solidFill>
                <a:sysClr val="windowText" lastClr="000000">
                  <a:lumMod val="65000"/>
                  <a:lumOff val="35000"/>
                </a:sysClr>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Chart 2" descr="wayne county graph"/>
          <p:cNvGraphicFramePr>
            <a:graphicFrameLocks/>
          </p:cNvGraphicFramePr>
          <p:nvPr>
            <p:extLst>
              <p:ext uri="{D42A27DB-BD31-4B8C-83A1-F6EECF244321}">
                <p14:modId xmlns:p14="http://schemas.microsoft.com/office/powerpoint/2010/main" val="1922527489"/>
              </p:ext>
            </p:extLst>
          </p:nvPr>
        </p:nvGraphicFramePr>
        <p:xfrm>
          <a:off x="304800" y="762000"/>
          <a:ext cx="88392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rot="5400000">
            <a:off x="5951975" y="3571846"/>
            <a:ext cx="5867397"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Non-YBMSM new diagnosis rate / 100,000</a:t>
            </a:r>
          </a:p>
        </p:txBody>
      </p:sp>
      <p:sp>
        <p:nvSpPr>
          <p:cNvPr id="6" name="TextBox 1"/>
          <p:cNvSpPr txBox="1"/>
          <p:nvPr/>
        </p:nvSpPr>
        <p:spPr>
          <a:xfrm>
            <a:off x="6251934" y="3810000"/>
            <a:ext cx="1745737" cy="3115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rPr>
              <a:t>Non-YBMSM</a:t>
            </a:r>
          </a:p>
        </p:txBody>
      </p:sp>
      <p:sp>
        <p:nvSpPr>
          <p:cNvPr id="7" name="TextBox 1"/>
          <p:cNvSpPr txBox="1"/>
          <p:nvPr/>
        </p:nvSpPr>
        <p:spPr>
          <a:xfrm>
            <a:off x="6413903" y="1540652"/>
            <a:ext cx="1421801" cy="3333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auto">
              <a:spcBef>
                <a:spcPts val="0"/>
              </a:spcBef>
              <a:spcAft>
                <a:spcPts val="0"/>
              </a:spcAft>
            </a:pPr>
            <a:r>
              <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a:t>
            </a:r>
          </a:p>
        </p:txBody>
      </p:sp>
      <p:sp>
        <p:nvSpPr>
          <p:cNvPr id="9" name="TextBox 8"/>
          <p:cNvSpPr txBox="1"/>
          <p:nvPr/>
        </p:nvSpPr>
        <p:spPr>
          <a:xfrm rot="16200000">
            <a:off x="-2474550" y="3423167"/>
            <a:ext cx="5402756" cy="400110"/>
          </a:xfrm>
          <a:prstGeom prst="rect">
            <a:avLst/>
          </a:prstGeom>
          <a:noFill/>
        </p:spPr>
        <p:txBody>
          <a:bodyPr wrap="square" rtlCol="0">
            <a:spAutoFit/>
          </a:bodyPr>
          <a:lstStyle/>
          <a:p>
            <a:pPr defTabSz="914400"/>
            <a:r>
              <a:rPr lang="en-US" sz="2000" dirty="0" smtClean="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rPr>
              <a:t>YBMSM new diagnosis rate / 100,000</a:t>
            </a:r>
            <a:endParaRPr lang="en-US" sz="2000" dirty="0">
              <a:solidFill>
                <a:srgbClr val="ED7D31">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480791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752600"/>
            <a:ext cx="8686800" cy="19812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DEMA Prevalence</a:t>
            </a:r>
          </a:p>
          <a:p>
            <a:pPr algn="l"/>
            <a:r>
              <a:rPr lang="en-US" sz="2100" dirty="0" smtClean="0">
                <a:solidFill>
                  <a:prstClr val="black"/>
                </a:solidFill>
                <a:latin typeface="Calibri" panose="020F0502020204030204" pitchFamily="34" charset="0"/>
              </a:rPr>
              <a:t>	</a:t>
            </a:r>
          </a:p>
          <a:p>
            <a:pPr algn="l"/>
            <a:r>
              <a:rPr lang="en-US" sz="2100" dirty="0" smtClean="0">
                <a:solidFill>
                  <a:prstClr val="black"/>
                </a:solidFill>
                <a:latin typeface="Calibri" panose="020F0502020204030204" pitchFamily="34" charset="0"/>
              </a:rPr>
              <a:t>	</a:t>
            </a:r>
          </a:p>
          <a:p>
            <a:pPr algn="l"/>
            <a:r>
              <a:rPr lang="en-US" sz="2100" dirty="0" smtClean="0">
                <a:solidFill>
                  <a:prstClr val="black"/>
                </a:solidFill>
                <a:latin typeface="Calibri" panose="020F0502020204030204" pitchFamily="34" charset="0"/>
              </a:rPr>
              <a:t> </a:t>
            </a: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0179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prevalence in the DEMA, 2017"/>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Prevalence in the DEMA, 2017</a:t>
            </a:r>
            <a:endParaRPr lang="en-US" sz="4500" dirty="0">
              <a:solidFill>
                <a:prstClr val="black"/>
              </a:solidFill>
              <a:latin typeface="Calibri" panose="020F0502020204030204" pitchFamily="34" charset="0"/>
            </a:endParaRPr>
          </a:p>
        </p:txBody>
      </p:sp>
      <p:sp>
        <p:nvSpPr>
          <p:cNvPr id="12" name="Rectangle 2"/>
          <p:cNvSpPr txBox="1">
            <a:spLocks noChangeArrowheads="1"/>
          </p:cNvSpPr>
          <p:nvPr/>
        </p:nvSpPr>
        <p:spPr>
          <a:xfrm>
            <a:off x="-30480" y="970529"/>
            <a:ext cx="2773680" cy="405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2000" dirty="0" smtClean="0">
                <a:solidFill>
                  <a:prstClr val="black"/>
                </a:solidFill>
                <a:latin typeface="Calibri" panose="020F0502020204030204" pitchFamily="34" charset="0"/>
              </a:rPr>
              <a:t>White</a:t>
            </a:r>
            <a:endParaRPr lang="en-US" sz="2000" dirty="0">
              <a:solidFill>
                <a:prstClr val="black"/>
              </a:solidFill>
              <a:latin typeface="Calibri" panose="020F0502020204030204" pitchFamily="34" charset="0"/>
            </a:endParaRPr>
          </a:p>
        </p:txBody>
      </p:sp>
      <p:sp>
        <p:nvSpPr>
          <p:cNvPr id="13" name="Rectangle 2"/>
          <p:cNvSpPr txBox="1">
            <a:spLocks noChangeArrowheads="1"/>
          </p:cNvSpPr>
          <p:nvPr/>
        </p:nvSpPr>
        <p:spPr>
          <a:xfrm>
            <a:off x="2743200" y="966472"/>
            <a:ext cx="5486400" cy="405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buClr>
                <a:srgbClr val="A9D8C8"/>
              </a:buClr>
            </a:pPr>
            <a:r>
              <a:rPr lang="en-US" sz="2000" dirty="0" smtClean="0">
                <a:solidFill>
                  <a:srgbClr val="1B587C">
                    <a:lumMod val="50000"/>
                  </a:srgbClr>
                </a:solidFill>
                <a:latin typeface="Calibri" panose="020F0502020204030204" pitchFamily="34" charset="0"/>
              </a:rPr>
              <a:t>Black</a:t>
            </a:r>
            <a:endParaRPr lang="en-US" sz="2000" dirty="0">
              <a:solidFill>
                <a:srgbClr val="1B587C">
                  <a:lumMod val="50000"/>
                </a:srgbClr>
              </a:solidFill>
              <a:latin typeface="Calibri" panose="020F0502020204030204" pitchFamily="34" charset="0"/>
            </a:endParaRPr>
          </a:p>
        </p:txBody>
      </p:sp>
      <p:sp>
        <p:nvSpPr>
          <p:cNvPr id="15" name="Rectangle 2"/>
          <p:cNvSpPr txBox="1">
            <a:spLocks noChangeArrowheads="1"/>
          </p:cNvSpPr>
          <p:nvPr/>
        </p:nvSpPr>
        <p:spPr>
          <a:xfrm>
            <a:off x="7086600" y="967842"/>
            <a:ext cx="2057400" cy="405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fontAlgn="auto">
              <a:spcAft>
                <a:spcPts val="0"/>
              </a:spcAft>
              <a:buClr>
                <a:srgbClr val="A9D8C8"/>
              </a:buClr>
            </a:pPr>
            <a:r>
              <a:rPr lang="en-US" sz="2000" dirty="0" err="1" smtClean="0">
                <a:solidFill>
                  <a:srgbClr val="1B587C">
                    <a:lumMod val="60000"/>
                    <a:lumOff val="40000"/>
                  </a:srgbClr>
                </a:solidFill>
                <a:latin typeface="Calibri" panose="020F0502020204030204" pitchFamily="34" charset="0"/>
              </a:rPr>
              <a:t>Latinx</a:t>
            </a:r>
            <a:endParaRPr lang="en-US" sz="2000" dirty="0">
              <a:solidFill>
                <a:srgbClr val="1B587C">
                  <a:lumMod val="60000"/>
                  <a:lumOff val="40000"/>
                </a:srgbClr>
              </a:solidFill>
              <a:latin typeface="Calibri" panose="020F0502020204030204" pitchFamily="34" charset="0"/>
            </a:endParaRPr>
          </a:p>
        </p:txBody>
      </p:sp>
      <p:graphicFrame>
        <p:nvGraphicFramePr>
          <p:cNvPr id="14" name="Chart 13" descr="showing race seperation"/>
          <p:cNvGraphicFramePr>
            <a:graphicFrameLocks/>
          </p:cNvGraphicFramePr>
          <p:nvPr>
            <p:extLst>
              <p:ext uri="{D42A27DB-BD31-4B8C-83A1-F6EECF244321}">
                <p14:modId xmlns:p14="http://schemas.microsoft.com/office/powerpoint/2010/main" val="3887232109"/>
              </p:ext>
            </p:extLst>
          </p:nvPr>
        </p:nvGraphicFramePr>
        <p:xfrm>
          <a:off x="0" y="1315263"/>
          <a:ext cx="9128759" cy="554273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970206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icon key"/>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Most PLWH are over 30</a:t>
            </a:r>
            <a:endParaRPr lang="en-US" sz="4500" dirty="0">
              <a:solidFill>
                <a:prstClr val="black"/>
              </a:solidFill>
              <a:latin typeface="Calibri" panose="020F0502020204030204" pitchFamily="34" charset="0"/>
            </a:endParaRPr>
          </a:p>
        </p:txBody>
      </p:sp>
      <p:graphicFrame>
        <p:nvGraphicFramePr>
          <p:cNvPr id="4" name="Chart 3" descr="charting showing PLWH by age "/>
          <p:cNvGraphicFramePr/>
          <p:nvPr>
            <p:extLst>
              <p:ext uri="{D42A27DB-BD31-4B8C-83A1-F6EECF244321}">
                <p14:modId xmlns:p14="http://schemas.microsoft.com/office/powerpoint/2010/main" val="704664310"/>
              </p:ext>
            </p:extLst>
          </p:nvPr>
        </p:nvGraphicFramePr>
        <p:xfrm>
          <a:off x="0" y="817099"/>
          <a:ext cx="9128760" cy="60409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26396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picture of a rear view mirrow "/>
          <p:cNvPicPr>
            <a:picLocks noChangeAspect="1" noChangeArrowheads="1"/>
          </p:cNvPicPr>
          <p:nvPr/>
        </p:nvPicPr>
        <p:blipFill>
          <a:blip r:embed="rId3"/>
          <a:srcRect b="2893"/>
          <a:stretch>
            <a:fillRect/>
          </a:stretch>
        </p:blipFill>
        <p:spPr bwMode="auto">
          <a:xfrm>
            <a:off x="0" y="95250"/>
            <a:ext cx="9148763"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accent3">
                    <a:lumMod val="50000"/>
                  </a:schemeClr>
                </a:solidFill>
              </a:rPr>
              <a:t>.</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chart by age of peope diagnosed 20-29 "/>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a:solidFill>
                  <a:prstClr val="black"/>
                </a:solidFill>
                <a:latin typeface="Calibri" panose="020F0502020204030204" pitchFamily="34" charset="0"/>
              </a:rPr>
              <a:t>Most people diagnosed are 20-29</a:t>
            </a:r>
          </a:p>
        </p:txBody>
      </p:sp>
      <p:graphicFrame>
        <p:nvGraphicFramePr>
          <p:cNvPr id="4" name="Chart 3" descr="charting showing diagnoes by age"/>
          <p:cNvGraphicFramePr/>
          <p:nvPr>
            <p:extLst>
              <p:ext uri="{D42A27DB-BD31-4B8C-83A1-F6EECF244321}">
                <p14:modId xmlns:p14="http://schemas.microsoft.com/office/powerpoint/2010/main" val="1125147078"/>
              </p:ext>
            </p:extLst>
          </p:nvPr>
        </p:nvGraphicFramePr>
        <p:xfrm>
          <a:off x="0" y="817099"/>
          <a:ext cx="9128760" cy="60409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31118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icon key"/>
          <p:cNvGrpSpPr/>
          <p:nvPr/>
        </p:nvGrpSpPr>
        <p:grpSpPr>
          <a:xfrm>
            <a:off x="2119313" y="7263091"/>
            <a:ext cx="4600574" cy="1171573"/>
            <a:chOff x="0" y="0"/>
            <a:chExt cx="4706428" cy="1238249"/>
          </a:xfrm>
        </p:grpSpPr>
        <p:graphicFrame>
          <p:nvGraphicFramePr>
            <p:cNvPr id="6" name="Chart 5"/>
            <p:cNvGraphicFramePr/>
            <p:nvPr/>
          </p:nvGraphicFramePr>
          <p:xfrm>
            <a:off x="1037348" y="58234"/>
            <a:ext cx="3669080" cy="111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8"/>
            <p:cNvSpPr txBox="1"/>
            <p:nvPr/>
          </p:nvSpPr>
          <p:spPr>
            <a:xfrm>
              <a:off x="0" y="0"/>
              <a:ext cx="1373926" cy="12382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r>
                <a:rPr lang="en-US" sz="1000" b="1">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Icon Key</a:t>
              </a:r>
            </a:p>
            <a:p>
              <a:pPr defTabSz="914400"/>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Gay &amp; bisexual men</a:t>
              </a:r>
            </a:p>
            <a:p>
              <a:pPr defTabSz="914400">
                <a:lnSpc>
                  <a:spcPts val="1100"/>
                </a:lnSpc>
              </a:pPr>
              <a:endParaRPr lang="en-US" sz="10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Other men</a:t>
              </a:r>
            </a:p>
            <a:p>
              <a:pPr defTabSz="914400">
                <a:lnSpc>
                  <a:spcPts val="1100"/>
                </a:lnSpc>
              </a:pPr>
              <a:endPar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endParaRPr>
            </a:p>
            <a:p>
              <a:pPr defTabSz="914400">
                <a:lnSpc>
                  <a:spcPts val="1100"/>
                </a:lnSpc>
              </a:pPr>
              <a:r>
                <a:rPr lang="en-US" sz="90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Women</a:t>
              </a:r>
            </a:p>
          </p:txBody>
        </p:sp>
      </p:grpSp>
      <p:sp>
        <p:nvSpPr>
          <p:cNvPr id="11" name="Rectangle 2"/>
          <p:cNvSpPr txBox="1">
            <a:spLocks noChangeArrowheads="1"/>
          </p:cNvSpPr>
          <p:nvPr/>
        </p:nvSpPr>
        <p:spPr>
          <a:xfrm>
            <a:off x="454660" y="0"/>
            <a:ext cx="86741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HIV in the DEMA by age, 2017</a:t>
            </a:r>
            <a:endParaRPr lang="en-US" sz="4500" dirty="0">
              <a:solidFill>
                <a:prstClr val="black"/>
              </a:solidFill>
              <a:latin typeface="Calibri" panose="020F0502020204030204" pitchFamily="34" charset="0"/>
            </a:endParaRPr>
          </a:p>
        </p:txBody>
      </p:sp>
      <p:graphicFrame>
        <p:nvGraphicFramePr>
          <p:cNvPr id="4" name="Chart 3" descr="HIV in the DEMA by age "/>
          <p:cNvGraphicFramePr/>
          <p:nvPr>
            <p:extLst>
              <p:ext uri="{D42A27DB-BD31-4B8C-83A1-F6EECF244321}">
                <p14:modId xmlns:p14="http://schemas.microsoft.com/office/powerpoint/2010/main" val="2609836110"/>
              </p:ext>
            </p:extLst>
          </p:nvPr>
        </p:nvGraphicFramePr>
        <p:xfrm>
          <a:off x="0" y="817099"/>
          <a:ext cx="9128760" cy="60409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92263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DEMA </a:t>
            </a:r>
            <a:r>
              <a:rPr lang="en-US" sz="4600" dirty="0">
                <a:solidFill>
                  <a:prstClr val="black"/>
                </a:solidFill>
                <a:latin typeface="Calibri" panose="020F0502020204030204" pitchFamily="34" charset="0"/>
              </a:rPr>
              <a:t>HIV Care </a:t>
            </a:r>
            <a:r>
              <a:rPr lang="en-US" sz="4600" dirty="0" smtClean="0">
                <a:solidFill>
                  <a:prstClr val="black"/>
                </a:solidFill>
                <a:latin typeface="Calibri" panose="020F0502020204030204" pitchFamily="34" charset="0"/>
              </a:rPr>
              <a:t>Continuum</a:t>
            </a:r>
            <a:endParaRPr lang="en-US" sz="4600" dirty="0">
              <a:solidFill>
                <a:prstClr val="black"/>
              </a:solidFill>
              <a:latin typeface="Calibri" panose="020F050202020403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86264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DEMA care continuum chart "/>
          <p:cNvGraphicFramePr>
            <a:graphicFrameLocks/>
          </p:cNvGraphicFramePr>
          <p:nvPr>
            <p:extLst>
              <p:ext uri="{D42A27DB-BD31-4B8C-83A1-F6EECF244321}">
                <p14:modId xmlns:p14="http://schemas.microsoft.com/office/powerpoint/2010/main" val="2431626125"/>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DEMA Care Continuum, 2017</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chart of dema in the care continuum"/>
          <p:cNvGraphicFramePr/>
          <p:nvPr>
            <p:extLst>
              <p:ext uri="{D42A27DB-BD31-4B8C-83A1-F6EECF244321}">
                <p14:modId xmlns:p14="http://schemas.microsoft.com/office/powerpoint/2010/main" val="3918332483"/>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594503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Groups frequently out of care</a:t>
            </a:r>
            <a:endParaRPr lang="en-US" sz="4500" dirty="0">
              <a:solidFill>
                <a:prstClr val="black"/>
              </a:solidFill>
              <a:latin typeface="Calibri" panose="020F0502020204030204" pitchFamily="34" charset="0"/>
            </a:endParaRPr>
          </a:p>
        </p:txBody>
      </p:sp>
      <p:sp>
        <p:nvSpPr>
          <p:cNvPr id="30" name="TextBox 29"/>
          <p:cNvSpPr txBox="1"/>
          <p:nvPr/>
        </p:nvSpPr>
        <p:spPr>
          <a:xfrm>
            <a:off x="1875427" y="1524000"/>
            <a:ext cx="2629447"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Group</a:t>
            </a:r>
          </a:p>
        </p:txBody>
      </p:sp>
      <p:sp>
        <p:nvSpPr>
          <p:cNvPr id="31" name="TextBox 30"/>
          <p:cNvSpPr txBox="1"/>
          <p:nvPr/>
        </p:nvSpPr>
        <p:spPr>
          <a:xfrm>
            <a:off x="3886200" y="1528849"/>
            <a:ext cx="2235113" cy="400110"/>
          </a:xfrm>
          <a:prstGeom prst="rect">
            <a:avLst/>
          </a:prstGeom>
          <a:noFill/>
        </p:spPr>
        <p:txBody>
          <a:bodyPr wrap="square" rtlCol="0">
            <a:spAutoFit/>
          </a:bodyPr>
          <a:lstStyle/>
          <a:p>
            <a:pPr defTabSz="914400"/>
            <a:r>
              <a:rPr lang="en-US" sz="2000" u="sng" dirty="0" smtClean="0">
                <a:solidFill>
                  <a:prstClr val="black"/>
                </a:solidFill>
                <a:latin typeface="Verdana" panose="020B0604030504040204" pitchFamily="34" charset="0"/>
                <a:ea typeface="Verdana" panose="020B0604030504040204" pitchFamily="34" charset="0"/>
                <a:cs typeface="Verdana" panose="020B0604030504040204" pitchFamily="34" charset="0"/>
              </a:rPr>
              <a:t>Out of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Care</a:t>
            </a:r>
          </a:p>
        </p:txBody>
      </p:sp>
      <p:sp>
        <p:nvSpPr>
          <p:cNvPr id="24" name="TextBox 23"/>
          <p:cNvSpPr txBox="1"/>
          <p:nvPr/>
        </p:nvSpPr>
        <p:spPr>
          <a:xfrm>
            <a:off x="9372600" y="1600528"/>
            <a:ext cx="2416990"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~1,872 people</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875427" y="2514600"/>
            <a:ext cx="2629447"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Latino men</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6" name="Chart 15" descr="picture of a pie chart"/>
          <p:cNvGraphicFramePr/>
          <p:nvPr>
            <p:extLst>
              <p:ext uri="{D42A27DB-BD31-4B8C-83A1-F6EECF244321}">
                <p14:modId xmlns:p14="http://schemas.microsoft.com/office/powerpoint/2010/main" val="1836656398"/>
              </p:ext>
            </p:extLst>
          </p:nvPr>
        </p:nvGraphicFramePr>
        <p:xfrm>
          <a:off x="5676900" y="2012769"/>
          <a:ext cx="1944920" cy="129661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4187728" y="2437513"/>
            <a:ext cx="1222472" cy="553998"/>
          </a:xfrm>
          <a:prstGeom prst="rect">
            <a:avLst/>
          </a:prstGeom>
          <a:noFill/>
        </p:spPr>
        <p:txBody>
          <a:bodyPr wrap="square" rtlCol="0">
            <a:spAutoFit/>
          </a:bodyPr>
          <a:lstStyle/>
          <a:p>
            <a:pPr defTabSz="914400"/>
            <a:r>
              <a:rPr lang="en-US" sz="3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23%</a:t>
            </a:r>
            <a:endPar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rs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11" y="2012769"/>
            <a:ext cx="441821" cy="1209576"/>
          </a:xfrm>
          <a:prstGeom prst="rect">
            <a:avLst/>
          </a:prstGeom>
        </p:spPr>
      </p:pic>
      <p:graphicFrame>
        <p:nvGraphicFramePr>
          <p:cNvPr id="34" name="Chart 33" descr="picture of a pie chart"/>
          <p:cNvGraphicFramePr/>
          <p:nvPr>
            <p:extLst>
              <p:ext uri="{D42A27DB-BD31-4B8C-83A1-F6EECF244321}">
                <p14:modId xmlns:p14="http://schemas.microsoft.com/office/powerpoint/2010/main" val="2792637078"/>
              </p:ext>
            </p:extLst>
          </p:nvPr>
        </p:nvGraphicFramePr>
        <p:xfrm>
          <a:off x="7315200" y="2000427"/>
          <a:ext cx="1944920" cy="1296613"/>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p:cNvSpPr txBox="1"/>
          <p:nvPr/>
        </p:nvSpPr>
        <p:spPr>
          <a:xfrm>
            <a:off x="6034143" y="1225922"/>
            <a:ext cx="1584228" cy="707886"/>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PLWH</a:t>
            </a:r>
          </a:p>
        </p:txBody>
      </p:sp>
      <p:sp>
        <p:nvSpPr>
          <p:cNvPr id="39" name="TextBox 38"/>
          <p:cNvSpPr txBox="1"/>
          <p:nvPr/>
        </p:nvSpPr>
        <p:spPr>
          <a:xfrm>
            <a:off x="7618371" y="918145"/>
            <a:ext cx="1584228" cy="1015663"/>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a:t>
            </a:r>
            <a:r>
              <a:rPr lang="en-US" sz="2000" u="sng" dirty="0" smtClean="0">
                <a:solidFill>
                  <a:prstClr val="black"/>
                </a:solidFill>
                <a:latin typeface="Verdana" panose="020B0604030504040204" pitchFamily="34" charset="0"/>
                <a:ea typeface="Verdana" panose="020B0604030504040204" pitchFamily="34" charset="0"/>
                <a:cs typeface="Verdana" panose="020B0604030504040204" pitchFamily="34" charset="0"/>
              </a:rPr>
              <a:t>new diagnoses</a:t>
            </a:r>
            <a:endPar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3455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icture of a sho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49166">
            <a:off x="475345" y="3180947"/>
            <a:ext cx="960845" cy="960845"/>
          </a:xfrm>
          <a:prstGeom prst="rect">
            <a:avLst/>
          </a:prstGeom>
          <a:scene3d>
            <a:camera prst="orthographicFront">
              <a:rot lat="0" lon="0" rev="0"/>
            </a:camera>
            <a:lightRig rig="threePt" dir="t"/>
          </a:scene3d>
        </p:spPr>
      </p:pic>
      <p:sp>
        <p:nvSpPr>
          <p:cNvPr id="5"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Groups frequently out of care</a:t>
            </a:r>
            <a:endParaRPr lang="en-US" sz="4500" dirty="0">
              <a:solidFill>
                <a:prstClr val="black"/>
              </a:solidFill>
              <a:latin typeface="Calibri" panose="020F0502020204030204" pitchFamily="34" charset="0"/>
            </a:endParaRPr>
          </a:p>
        </p:txBody>
      </p:sp>
      <p:sp>
        <p:nvSpPr>
          <p:cNvPr id="30" name="TextBox 29"/>
          <p:cNvSpPr txBox="1"/>
          <p:nvPr/>
        </p:nvSpPr>
        <p:spPr>
          <a:xfrm>
            <a:off x="1875427" y="1524000"/>
            <a:ext cx="2629447"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Group</a:t>
            </a:r>
          </a:p>
        </p:txBody>
      </p:sp>
      <p:sp>
        <p:nvSpPr>
          <p:cNvPr id="31" name="TextBox 30"/>
          <p:cNvSpPr txBox="1"/>
          <p:nvPr/>
        </p:nvSpPr>
        <p:spPr>
          <a:xfrm>
            <a:off x="3886200" y="1528849"/>
            <a:ext cx="2235113" cy="400110"/>
          </a:xfrm>
          <a:prstGeom prst="rect">
            <a:avLst/>
          </a:prstGeom>
          <a:noFill/>
        </p:spPr>
        <p:txBody>
          <a:bodyPr wrap="square" rtlCol="0">
            <a:spAutoFit/>
          </a:bodyPr>
          <a:lstStyle/>
          <a:p>
            <a:pPr defTabSz="914400"/>
            <a:r>
              <a:rPr lang="en-US" sz="2000" u="sng" dirty="0" smtClean="0">
                <a:solidFill>
                  <a:prstClr val="black"/>
                </a:solidFill>
                <a:latin typeface="Verdana" panose="020B0604030504040204" pitchFamily="34" charset="0"/>
                <a:ea typeface="Verdana" panose="020B0604030504040204" pitchFamily="34" charset="0"/>
                <a:cs typeface="Verdana" panose="020B0604030504040204" pitchFamily="34" charset="0"/>
              </a:rPr>
              <a:t>Out of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Care</a:t>
            </a:r>
          </a:p>
        </p:txBody>
      </p:sp>
      <p:sp>
        <p:nvSpPr>
          <p:cNvPr id="24" name="TextBox 23"/>
          <p:cNvSpPr txBox="1"/>
          <p:nvPr/>
        </p:nvSpPr>
        <p:spPr>
          <a:xfrm>
            <a:off x="9372600" y="1600528"/>
            <a:ext cx="2416990"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~1,872 people</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875427" y="2514600"/>
            <a:ext cx="2629447"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Latino men</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6" name="Chart 15" descr="picture of a pie chart "/>
          <p:cNvGraphicFramePr/>
          <p:nvPr>
            <p:extLst>
              <p:ext uri="{D42A27DB-BD31-4B8C-83A1-F6EECF244321}">
                <p14:modId xmlns:p14="http://schemas.microsoft.com/office/powerpoint/2010/main" val="963043697"/>
              </p:ext>
            </p:extLst>
          </p:nvPr>
        </p:nvGraphicFramePr>
        <p:xfrm>
          <a:off x="5676900" y="2012769"/>
          <a:ext cx="1944920" cy="1296613"/>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4187728" y="2437513"/>
            <a:ext cx="1222472" cy="553998"/>
          </a:xfrm>
          <a:prstGeom prst="rect">
            <a:avLst/>
          </a:prstGeom>
          <a:noFill/>
        </p:spPr>
        <p:txBody>
          <a:bodyPr wrap="square" rtlCol="0">
            <a:spAutoFit/>
          </a:bodyPr>
          <a:lstStyle/>
          <a:p>
            <a:pPr defTabSz="914400"/>
            <a:r>
              <a:rPr lang="en-US" sz="3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23%</a:t>
            </a:r>
            <a:endPar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icture of a 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11" y="2012769"/>
            <a:ext cx="441821" cy="1209576"/>
          </a:xfrm>
          <a:prstGeom prst="rect">
            <a:avLst/>
          </a:prstGeom>
        </p:spPr>
      </p:pic>
      <p:sp>
        <p:nvSpPr>
          <p:cNvPr id="20" name="TextBox 19"/>
          <p:cNvSpPr txBox="1"/>
          <p:nvPr/>
        </p:nvSpPr>
        <p:spPr>
          <a:xfrm>
            <a:off x="1875425" y="3311595"/>
            <a:ext cx="2416990" cy="707886"/>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Persons who inject drugs</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4187728" y="3384369"/>
            <a:ext cx="1222472" cy="553998"/>
          </a:xfrm>
          <a:prstGeom prst="rect">
            <a:avLst/>
          </a:prstGeom>
          <a:noFill/>
        </p:spPr>
        <p:txBody>
          <a:bodyPr wrap="square" rtlCol="0">
            <a:spAutoFit/>
          </a:bodyPr>
          <a:lstStyle/>
          <a:p>
            <a:pPr defTabSz="914400"/>
            <a:r>
              <a:rPr lang="en-US" sz="3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24%</a:t>
            </a:r>
            <a:endPar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Chart 22" descr="pciture of a pie chart "/>
          <p:cNvGraphicFramePr/>
          <p:nvPr>
            <p:extLst>
              <p:ext uri="{D42A27DB-BD31-4B8C-83A1-F6EECF244321}">
                <p14:modId xmlns:p14="http://schemas.microsoft.com/office/powerpoint/2010/main" val="3903793112"/>
              </p:ext>
            </p:extLst>
          </p:nvPr>
        </p:nvGraphicFramePr>
        <p:xfrm>
          <a:off x="5676900" y="3124200"/>
          <a:ext cx="1944920" cy="12966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Chart 33" descr="picture of a pie chart "/>
          <p:cNvGraphicFramePr/>
          <p:nvPr>
            <p:extLst>
              <p:ext uri="{D42A27DB-BD31-4B8C-83A1-F6EECF244321}">
                <p14:modId xmlns:p14="http://schemas.microsoft.com/office/powerpoint/2010/main" val="2175057212"/>
              </p:ext>
            </p:extLst>
          </p:nvPr>
        </p:nvGraphicFramePr>
        <p:xfrm>
          <a:off x="7315200" y="2000427"/>
          <a:ext cx="1944920" cy="129661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descr="picture of a pie chart "/>
          <p:cNvGraphicFramePr/>
          <p:nvPr>
            <p:extLst>
              <p:ext uri="{D42A27DB-BD31-4B8C-83A1-F6EECF244321}">
                <p14:modId xmlns:p14="http://schemas.microsoft.com/office/powerpoint/2010/main" val="301411329"/>
              </p:ext>
            </p:extLst>
          </p:nvPr>
        </p:nvGraphicFramePr>
        <p:xfrm>
          <a:off x="7315200" y="3111858"/>
          <a:ext cx="1944920" cy="1296613"/>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Box 37"/>
          <p:cNvSpPr txBox="1"/>
          <p:nvPr/>
        </p:nvSpPr>
        <p:spPr>
          <a:xfrm>
            <a:off x="6034143" y="1225922"/>
            <a:ext cx="1584228" cy="707886"/>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PLWH</a:t>
            </a:r>
          </a:p>
        </p:txBody>
      </p:sp>
      <p:sp>
        <p:nvSpPr>
          <p:cNvPr id="39" name="TextBox 38"/>
          <p:cNvSpPr txBox="1"/>
          <p:nvPr/>
        </p:nvSpPr>
        <p:spPr>
          <a:xfrm>
            <a:off x="7618371" y="918145"/>
            <a:ext cx="1584228" cy="1015663"/>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a:t>
            </a:r>
            <a:r>
              <a:rPr lang="en-US" sz="2000" u="sng" dirty="0" smtClean="0">
                <a:solidFill>
                  <a:prstClr val="black"/>
                </a:solidFill>
                <a:latin typeface="Verdana" panose="020B0604030504040204" pitchFamily="34" charset="0"/>
                <a:ea typeface="Verdana" panose="020B0604030504040204" pitchFamily="34" charset="0"/>
                <a:cs typeface="Verdana" panose="020B0604030504040204" pitchFamily="34" charset="0"/>
              </a:rPr>
              <a:t>new diagnoses</a:t>
            </a:r>
            <a:endPar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890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icture of a sho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49166">
            <a:off x="475345" y="3180947"/>
            <a:ext cx="960845" cy="960845"/>
          </a:xfrm>
          <a:prstGeom prst="rect">
            <a:avLst/>
          </a:prstGeom>
          <a:scene3d>
            <a:camera prst="orthographicFront">
              <a:rot lat="0" lon="0" rev="0"/>
            </a:camera>
            <a:lightRig rig="threePt" dir="t"/>
          </a:scene3d>
        </p:spPr>
      </p:pic>
      <p:sp>
        <p:nvSpPr>
          <p:cNvPr id="5"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Groups frequently out of care</a:t>
            </a:r>
            <a:endParaRPr lang="en-US" sz="4500" dirty="0">
              <a:solidFill>
                <a:prstClr val="black"/>
              </a:solidFill>
              <a:latin typeface="Calibri" panose="020F0502020204030204" pitchFamily="34" charset="0"/>
            </a:endParaRPr>
          </a:p>
        </p:txBody>
      </p:sp>
      <p:sp>
        <p:nvSpPr>
          <p:cNvPr id="30" name="TextBox 29"/>
          <p:cNvSpPr txBox="1"/>
          <p:nvPr/>
        </p:nvSpPr>
        <p:spPr>
          <a:xfrm>
            <a:off x="1875427" y="1524000"/>
            <a:ext cx="2629447" cy="400110"/>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Group</a:t>
            </a:r>
          </a:p>
        </p:txBody>
      </p:sp>
      <p:sp>
        <p:nvSpPr>
          <p:cNvPr id="31" name="TextBox 30"/>
          <p:cNvSpPr txBox="1"/>
          <p:nvPr/>
        </p:nvSpPr>
        <p:spPr>
          <a:xfrm>
            <a:off x="3886200" y="1528849"/>
            <a:ext cx="2235113" cy="400110"/>
          </a:xfrm>
          <a:prstGeom prst="rect">
            <a:avLst/>
          </a:prstGeom>
          <a:noFill/>
        </p:spPr>
        <p:txBody>
          <a:bodyPr wrap="square" rtlCol="0">
            <a:spAutoFit/>
          </a:bodyPr>
          <a:lstStyle/>
          <a:p>
            <a:pPr defTabSz="914400"/>
            <a:r>
              <a:rPr lang="en-US" sz="2000" u="sng" dirty="0" smtClean="0">
                <a:solidFill>
                  <a:prstClr val="black"/>
                </a:solidFill>
                <a:latin typeface="Verdana" panose="020B0604030504040204" pitchFamily="34" charset="0"/>
                <a:ea typeface="Verdana" panose="020B0604030504040204" pitchFamily="34" charset="0"/>
                <a:cs typeface="Verdana" panose="020B0604030504040204" pitchFamily="34" charset="0"/>
              </a:rPr>
              <a:t>Out of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Care</a:t>
            </a:r>
          </a:p>
        </p:txBody>
      </p:sp>
      <p:sp>
        <p:nvSpPr>
          <p:cNvPr id="24" name="TextBox 23"/>
          <p:cNvSpPr txBox="1"/>
          <p:nvPr/>
        </p:nvSpPr>
        <p:spPr>
          <a:xfrm>
            <a:off x="9372600" y="1600528"/>
            <a:ext cx="2416990"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~1,872 people</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875427" y="2514600"/>
            <a:ext cx="2629447"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Latino men</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6" name="Chart 15" descr="picture of a part chart "/>
          <p:cNvGraphicFramePr/>
          <p:nvPr>
            <p:extLst>
              <p:ext uri="{D42A27DB-BD31-4B8C-83A1-F6EECF244321}">
                <p14:modId xmlns:p14="http://schemas.microsoft.com/office/powerpoint/2010/main" val="689328517"/>
              </p:ext>
            </p:extLst>
          </p:nvPr>
        </p:nvGraphicFramePr>
        <p:xfrm>
          <a:off x="5676900" y="2012769"/>
          <a:ext cx="1944920" cy="1296613"/>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4187728" y="2437513"/>
            <a:ext cx="1222472" cy="553998"/>
          </a:xfrm>
          <a:prstGeom prst="rect">
            <a:avLst/>
          </a:prstGeom>
          <a:noFill/>
        </p:spPr>
        <p:txBody>
          <a:bodyPr wrap="square" rtlCol="0">
            <a:spAutoFit/>
          </a:bodyPr>
          <a:lstStyle/>
          <a:p>
            <a:pPr defTabSz="914400"/>
            <a:r>
              <a:rPr lang="en-US" sz="3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23%</a:t>
            </a:r>
            <a:endPar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icture of a 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11" y="2012769"/>
            <a:ext cx="441821" cy="1209576"/>
          </a:xfrm>
          <a:prstGeom prst="rect">
            <a:avLst/>
          </a:prstGeom>
        </p:spPr>
      </p:pic>
      <p:sp>
        <p:nvSpPr>
          <p:cNvPr id="20" name="TextBox 19"/>
          <p:cNvSpPr txBox="1"/>
          <p:nvPr/>
        </p:nvSpPr>
        <p:spPr>
          <a:xfrm>
            <a:off x="1875425" y="3311595"/>
            <a:ext cx="2416990" cy="707886"/>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Persons who inject drugs</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4187728" y="3384369"/>
            <a:ext cx="1222472" cy="553998"/>
          </a:xfrm>
          <a:prstGeom prst="rect">
            <a:avLst/>
          </a:prstGeom>
          <a:noFill/>
        </p:spPr>
        <p:txBody>
          <a:bodyPr wrap="square" rtlCol="0">
            <a:spAutoFit/>
          </a:bodyPr>
          <a:lstStyle/>
          <a:p>
            <a:pPr defTabSz="914400"/>
            <a:r>
              <a:rPr lang="en-US" sz="3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24%</a:t>
            </a:r>
            <a:endPar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Chart 22" descr="picture of a pie chart "/>
          <p:cNvGraphicFramePr/>
          <p:nvPr>
            <p:extLst>
              <p:ext uri="{D42A27DB-BD31-4B8C-83A1-F6EECF244321}">
                <p14:modId xmlns:p14="http://schemas.microsoft.com/office/powerpoint/2010/main" val="2927708761"/>
              </p:ext>
            </p:extLst>
          </p:nvPr>
        </p:nvGraphicFramePr>
        <p:xfrm>
          <a:off x="5676900" y="3124200"/>
          <a:ext cx="1944920" cy="1296613"/>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1875425" y="4664087"/>
            <a:ext cx="2416990" cy="400110"/>
          </a:xfrm>
          <a:prstGeom prst="rect">
            <a:avLst/>
          </a:prstGeom>
          <a:noFill/>
        </p:spPr>
        <p:txBody>
          <a:bodyPr wrap="square" rtlCol="0">
            <a:spAutoFit/>
          </a:bodyPr>
          <a:lstStyle/>
          <a:p>
            <a:pPr defTabSz="914400"/>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Foreign born</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4187728" y="4561153"/>
            <a:ext cx="1222472" cy="553998"/>
          </a:xfrm>
          <a:prstGeom prst="rect">
            <a:avLst/>
          </a:prstGeom>
          <a:noFill/>
        </p:spPr>
        <p:txBody>
          <a:bodyPr wrap="square" rtlCol="0">
            <a:spAutoFit/>
          </a:bodyPr>
          <a:lstStyle/>
          <a:p>
            <a:pPr defTabSz="914400"/>
            <a:r>
              <a:rPr lang="en-US" sz="3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31%</a:t>
            </a:r>
            <a:endParaRPr lang="en-US" sz="3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8" name="Chart 27" descr="picture of a pie chart "/>
          <p:cNvGraphicFramePr/>
          <p:nvPr>
            <p:extLst>
              <p:ext uri="{D42A27DB-BD31-4B8C-83A1-F6EECF244321}">
                <p14:modId xmlns:p14="http://schemas.microsoft.com/office/powerpoint/2010/main" val="3098644317"/>
              </p:ext>
            </p:extLst>
          </p:nvPr>
        </p:nvGraphicFramePr>
        <p:xfrm>
          <a:off x="5676900" y="4300984"/>
          <a:ext cx="1944920" cy="1296613"/>
        </p:xfrm>
        <a:graphic>
          <a:graphicData uri="http://schemas.openxmlformats.org/drawingml/2006/chart">
            <c:chart xmlns:c="http://schemas.openxmlformats.org/drawingml/2006/chart" xmlns:r="http://schemas.openxmlformats.org/officeDocument/2006/relationships" r:id="rId7"/>
          </a:graphicData>
        </a:graphic>
      </p:graphicFrame>
      <p:pic>
        <p:nvPicPr>
          <p:cNvPr id="29" name="Picture 28" descr="picture of the globe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468" y="4269212"/>
            <a:ext cx="1186598" cy="1189860"/>
          </a:xfrm>
          <a:prstGeom prst="rect">
            <a:avLst/>
          </a:prstGeom>
        </p:spPr>
      </p:pic>
      <p:graphicFrame>
        <p:nvGraphicFramePr>
          <p:cNvPr id="34" name="Chart 33" descr="picture of a pie chart "/>
          <p:cNvGraphicFramePr/>
          <p:nvPr>
            <p:extLst>
              <p:ext uri="{D42A27DB-BD31-4B8C-83A1-F6EECF244321}">
                <p14:modId xmlns:p14="http://schemas.microsoft.com/office/powerpoint/2010/main" val="1448938134"/>
              </p:ext>
            </p:extLst>
          </p:nvPr>
        </p:nvGraphicFramePr>
        <p:xfrm>
          <a:off x="7315200" y="2000427"/>
          <a:ext cx="1944920" cy="129661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5" name="Chart 34" descr="picture of a pie chart "/>
          <p:cNvGraphicFramePr/>
          <p:nvPr>
            <p:extLst>
              <p:ext uri="{D42A27DB-BD31-4B8C-83A1-F6EECF244321}">
                <p14:modId xmlns:p14="http://schemas.microsoft.com/office/powerpoint/2010/main" val="3615272544"/>
              </p:ext>
            </p:extLst>
          </p:nvPr>
        </p:nvGraphicFramePr>
        <p:xfrm>
          <a:off x="7315200" y="3111858"/>
          <a:ext cx="1944920" cy="129661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6" name="Chart 35" descr="picture of a pie chart "/>
          <p:cNvGraphicFramePr/>
          <p:nvPr>
            <p:extLst>
              <p:ext uri="{D42A27DB-BD31-4B8C-83A1-F6EECF244321}">
                <p14:modId xmlns:p14="http://schemas.microsoft.com/office/powerpoint/2010/main" val="452825266"/>
              </p:ext>
            </p:extLst>
          </p:nvPr>
        </p:nvGraphicFramePr>
        <p:xfrm>
          <a:off x="7315200" y="4288642"/>
          <a:ext cx="1944920" cy="1296613"/>
        </p:xfrm>
        <a:graphic>
          <a:graphicData uri="http://schemas.openxmlformats.org/drawingml/2006/chart">
            <c:chart xmlns:c="http://schemas.openxmlformats.org/drawingml/2006/chart" xmlns:r="http://schemas.openxmlformats.org/officeDocument/2006/relationships" r:id="rId11"/>
          </a:graphicData>
        </a:graphic>
      </p:graphicFrame>
      <p:sp>
        <p:nvSpPr>
          <p:cNvPr id="38" name="TextBox 37"/>
          <p:cNvSpPr txBox="1"/>
          <p:nvPr/>
        </p:nvSpPr>
        <p:spPr>
          <a:xfrm>
            <a:off x="6034143" y="1225922"/>
            <a:ext cx="1584228" cy="707886"/>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PLWH</a:t>
            </a:r>
          </a:p>
        </p:txBody>
      </p:sp>
      <p:sp>
        <p:nvSpPr>
          <p:cNvPr id="39" name="TextBox 38"/>
          <p:cNvSpPr txBox="1"/>
          <p:nvPr/>
        </p:nvSpPr>
        <p:spPr>
          <a:xfrm>
            <a:off x="7618371" y="918145"/>
            <a:ext cx="1584228" cy="1015663"/>
          </a:xfrm>
          <a:prstGeom prst="rect">
            <a:avLst/>
          </a:prstGeom>
          <a:noFill/>
        </p:spPr>
        <p:txBody>
          <a:bodyPr wrap="square" rtlCol="0">
            <a:spAutoFit/>
          </a:bodyPr>
          <a:lstStyle/>
          <a:p>
            <a:pPr defTabSz="914400"/>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Proportion of </a:t>
            </a:r>
            <a:r>
              <a:rPr lang="en-US" sz="2000" u="sng" dirty="0" smtClean="0">
                <a:solidFill>
                  <a:prstClr val="black"/>
                </a:solidFill>
                <a:latin typeface="Verdana" panose="020B0604030504040204" pitchFamily="34" charset="0"/>
                <a:ea typeface="Verdana" panose="020B0604030504040204" pitchFamily="34" charset="0"/>
                <a:cs typeface="Verdana" panose="020B0604030504040204" pitchFamily="34" charset="0"/>
              </a:rPr>
              <a:t>new diagnoses</a:t>
            </a:r>
            <a:endPar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09294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chart "/>
          <p:cNvGraphicFramePr>
            <a:graphicFrameLocks/>
          </p:cNvGraphicFramePr>
          <p:nvPr>
            <p:extLst>
              <p:ext uri="{D42A27DB-BD31-4B8C-83A1-F6EECF244321}">
                <p14:modId xmlns:p14="http://schemas.microsoft.com/office/powerpoint/2010/main" val="3611928691"/>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chart of YBMSM fall behind"/>
          <p:cNvGraphicFramePr/>
          <p:nvPr>
            <p:extLst>
              <p:ext uri="{D42A27DB-BD31-4B8C-83A1-F6EECF244321}">
                <p14:modId xmlns:p14="http://schemas.microsoft.com/office/powerpoint/2010/main" val="449458856"/>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94925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2764479123"/>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YBMSM fall behind chart "/>
          <p:cNvGraphicFramePr/>
          <p:nvPr>
            <p:extLst>
              <p:ext uri="{D42A27DB-BD31-4B8C-83A1-F6EECF244321}">
                <p14:modId xmlns:p14="http://schemas.microsoft.com/office/powerpoint/2010/main" val="3105454854"/>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24963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4212439426"/>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YBMSM fall behind "/>
          <p:cNvGraphicFramePr/>
          <p:nvPr>
            <p:extLst>
              <p:ext uri="{D42A27DB-BD31-4B8C-83A1-F6EECF244321}">
                <p14:modId xmlns:p14="http://schemas.microsoft.com/office/powerpoint/2010/main" val="3794946324"/>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98589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picture of rabbit or duck mind trick "/>
          <p:cNvPicPr>
            <a:picLocks noChangeAspect="1" noChangeArrowheads="1"/>
          </p:cNvPicPr>
          <p:nvPr/>
        </p:nvPicPr>
        <p:blipFill>
          <a:blip r:embed="rId3"/>
          <a:srcRect/>
          <a:stretch>
            <a:fillRect/>
          </a:stretch>
        </p:blipFill>
        <p:spPr bwMode="auto">
          <a:xfrm>
            <a:off x="307975" y="1092200"/>
            <a:ext cx="8158163" cy="52705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692461125"/>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YBMSM fall behind "/>
          <p:cNvGraphicFramePr/>
          <p:nvPr>
            <p:extLst>
              <p:ext uri="{D42A27DB-BD31-4B8C-83A1-F6EECF244321}">
                <p14:modId xmlns:p14="http://schemas.microsoft.com/office/powerpoint/2010/main" val="633113982"/>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1353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descr="bar chart "/>
          <p:cNvGraphicFramePr>
            <a:graphicFrameLocks/>
          </p:cNvGraphicFramePr>
          <p:nvPr>
            <p:extLst>
              <p:ext uri="{D42A27DB-BD31-4B8C-83A1-F6EECF244321}">
                <p14:modId xmlns:p14="http://schemas.microsoft.com/office/powerpoint/2010/main" val="2358656410"/>
              </p:ext>
            </p:extLst>
          </p:nvPr>
        </p:nvGraphicFramePr>
        <p:xfrm>
          <a:off x="1817688" y="8685213"/>
          <a:ext cx="5434012" cy="287972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descr="YBMSM fall behind "/>
          <p:cNvCxnSpPr/>
          <p:nvPr/>
        </p:nvCxnSpPr>
        <p:spPr>
          <a:xfrm>
            <a:off x="0" y="7620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YBMSM fall behind</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descr="YBMSM fall behind "/>
          <p:cNvGraphicFramePr/>
          <p:nvPr>
            <p:extLst>
              <p:ext uri="{D42A27DB-BD31-4B8C-83A1-F6EECF244321}">
                <p14:modId xmlns:p14="http://schemas.microsoft.com/office/powerpoint/2010/main" val="645410988"/>
              </p:ext>
            </p:extLst>
          </p:nvPr>
        </p:nvGraphicFramePr>
        <p:xfrm>
          <a:off x="0" y="838200"/>
          <a:ext cx="91313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09601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828800"/>
            <a:ext cx="8686800" cy="16764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How to we improve care &amp;</a:t>
            </a:r>
          </a:p>
          <a:p>
            <a:pPr algn="l"/>
            <a:r>
              <a:rPr lang="en-US" sz="4600" dirty="0" smtClean="0">
                <a:solidFill>
                  <a:prstClr val="black"/>
                </a:solidFill>
                <a:latin typeface="Calibri" panose="020F0502020204030204" pitchFamily="34" charset="0"/>
              </a:rPr>
              <a:t>Viral suppression rates?</a:t>
            </a:r>
            <a:endParaRPr lang="en-US" sz="4600" dirty="0">
              <a:solidFill>
                <a:prstClr val="black"/>
              </a:solidFill>
              <a:latin typeface="Calibri" panose="020F0502020204030204" pitchFamily="34" charset="0"/>
            </a:endParaRPr>
          </a:p>
        </p:txBody>
      </p:sp>
      <p:sp>
        <p:nvSpPr>
          <p:cNvPr id="4" name="Title 3"/>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55863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To improve VS, improve care</a:t>
            </a:r>
            <a:endPar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Chart 6" descr="chart of chare and viral suppression over time "/>
          <p:cNvGraphicFramePr>
            <a:graphicFrameLocks/>
          </p:cNvGraphicFramePr>
          <p:nvPr>
            <p:extLst>
              <p:ext uri="{D42A27DB-BD31-4B8C-83A1-F6EECF244321}">
                <p14:modId xmlns:p14="http://schemas.microsoft.com/office/powerpoint/2010/main" val="591130003"/>
              </p:ext>
            </p:extLst>
          </p:nvPr>
        </p:nvGraphicFramePr>
        <p:xfrm>
          <a:off x="0" y="1066801"/>
          <a:ext cx="9143999" cy="5791199"/>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descr="star "/>
          <p:cNvGrpSpPr/>
          <p:nvPr/>
        </p:nvGrpSpPr>
        <p:grpSpPr>
          <a:xfrm>
            <a:off x="3505200" y="3657600"/>
            <a:ext cx="5029200" cy="2667000"/>
            <a:chOff x="3429000" y="3931920"/>
            <a:chExt cx="5029200" cy="2667000"/>
          </a:xfrm>
        </p:grpSpPr>
        <p:sp>
          <p:nvSpPr>
            <p:cNvPr id="8" name="Explosion 1 7"/>
            <p:cNvSpPr/>
            <p:nvPr/>
          </p:nvSpPr>
          <p:spPr>
            <a:xfrm>
              <a:off x="3429000" y="3931920"/>
              <a:ext cx="5029200" cy="2667000"/>
            </a:xfrm>
            <a:prstGeom prst="irregularSeal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sp>
          <p:nvSpPr>
            <p:cNvPr id="9" name="Rectangle 2"/>
            <p:cNvSpPr txBox="1">
              <a:spLocks noChangeArrowheads="1"/>
            </p:cNvSpPr>
            <p:nvPr/>
          </p:nvSpPr>
          <p:spPr>
            <a:xfrm>
              <a:off x="4419600" y="4610100"/>
              <a:ext cx="3276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VS is 1.5 times higher if interviewed by Partner Services</a:t>
              </a:r>
              <a:endParaRPr lang="en-US" sz="20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215352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To improve care, link early</a:t>
            </a:r>
            <a:endParaRPr lang="en-US" sz="4500" dirty="0">
              <a:solidFill>
                <a:prstClr val="black"/>
              </a:solidFill>
              <a:latin typeface="Calibri" panose="020F050202020403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17185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rates of link after 90 days "/>
          <p:cNvCxnSpPr/>
          <p:nvPr/>
        </p:nvCxnSpPr>
        <p:spPr>
          <a:xfrm>
            <a:off x="0" y="7620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a:xfrm>
            <a:off x="533400" y="1"/>
            <a:ext cx="8597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buClr>
                <a:srgbClr val="A9D8C8"/>
              </a:buClr>
            </a:pPr>
            <a:r>
              <a:rPr lang="en-US" sz="4500" dirty="0" smtClean="0">
                <a:solidFill>
                  <a:prstClr val="black"/>
                </a:solidFill>
                <a:latin typeface="Calibri" panose="020F0502020204030204" pitchFamily="34" charset="0"/>
              </a:rPr>
              <a:t>90 day linkage rates are going up!</a:t>
            </a:r>
            <a:endParaRPr lang="en-US" sz="4500" dirty="0">
              <a:solidFill>
                <a:prstClr val="black"/>
              </a:solidFill>
              <a:latin typeface="Calibri" panose="020F0502020204030204" pitchFamily="34" charset="0"/>
            </a:endParaRPr>
          </a:p>
        </p:txBody>
      </p:sp>
      <p:graphicFrame>
        <p:nvGraphicFramePr>
          <p:cNvPr id="8" name="Chart 7" descr="chart "/>
          <p:cNvGraphicFramePr>
            <a:graphicFrameLocks/>
          </p:cNvGraphicFramePr>
          <p:nvPr>
            <p:extLst>
              <p:ext uri="{D42A27DB-BD31-4B8C-83A1-F6EECF244321}">
                <p14:modId xmlns:p14="http://schemas.microsoft.com/office/powerpoint/2010/main" val="3451340865"/>
              </p:ext>
            </p:extLst>
          </p:nvPr>
        </p:nvGraphicFramePr>
        <p:xfrm>
          <a:off x="0" y="1066802"/>
          <a:ext cx="9144000" cy="579119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84333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457200" y="1"/>
            <a:ext cx="8674100" cy="1066800"/>
          </a:xfrm>
        </p:spPr>
        <p:txBody>
          <a:bodyPr>
            <a:normAutofit/>
          </a:bodyPr>
          <a:lstStyle/>
          <a:p>
            <a:pPr algn="l">
              <a:buClr>
                <a:srgbClr val="A9D8C8"/>
              </a:buClr>
            </a:pPr>
            <a:r>
              <a:rPr lang="en-US" sz="4500" dirty="0">
                <a:latin typeface="Verdana" panose="020B0604030504040204" pitchFamily="34" charset="0"/>
                <a:ea typeface="Verdana" panose="020B0604030504040204" pitchFamily="34" charset="0"/>
                <a:cs typeface="Verdana" panose="020B0604030504040204" pitchFamily="34" charset="0"/>
              </a:rPr>
              <a:t>Review</a:t>
            </a:r>
          </a:p>
        </p:txBody>
      </p:sp>
      <p:sp>
        <p:nvSpPr>
          <p:cNvPr id="12" name="Rectangle 3"/>
          <p:cNvSpPr txBox="1">
            <a:spLocks noChangeArrowheads="1"/>
          </p:cNvSpPr>
          <p:nvPr/>
        </p:nvSpPr>
        <p:spPr>
          <a:xfrm>
            <a:off x="300039" y="1066801"/>
            <a:ext cx="8543925" cy="5424487"/>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fontAlgn="auto">
              <a:spcAft>
                <a:spcPts val="0"/>
              </a:spcAft>
              <a:buClr>
                <a:srgbClr val="B9B09F"/>
              </a:buClr>
              <a:buSzTx/>
              <a:buFont typeface="Wingdings" panose="05000000000000000000" pitchFamily="2" charset="2"/>
              <a:buChar char="§"/>
            </a:pPr>
            <a:r>
              <a:rPr lang="en-US" sz="4500" dirty="0">
                <a:solidFill>
                  <a:srgbClr val="CF6B54"/>
                </a:solidFill>
                <a:latin typeface="Verdana" panose="020B0604030504040204" pitchFamily="34" charset="0"/>
                <a:ea typeface="Verdana" panose="020B0604030504040204" pitchFamily="34" charset="0"/>
                <a:cs typeface="Verdana" panose="020B0604030504040204" pitchFamily="34" charset="0"/>
              </a:rPr>
              <a:t>Get PLWH into care</a:t>
            </a:r>
          </a:p>
          <a:p>
            <a:pPr lvl="1" fontAlgn="auto">
              <a:spcAft>
                <a:spcPts val="0"/>
              </a:spcAft>
              <a:buClr>
                <a:srgbClr val="B9B09F"/>
              </a:buClr>
              <a:buSzTx/>
              <a:buFont typeface="Wingdings" panose="05000000000000000000" pitchFamily="2" charset="2"/>
              <a:buChar char="§"/>
            </a:pPr>
            <a:r>
              <a:rPr lang="en-US" sz="2800" dirty="0">
                <a:solidFill>
                  <a:srgbClr val="433447"/>
                </a:solidFill>
                <a:latin typeface="Verdana" panose="020B0604030504040204" pitchFamily="34" charset="0"/>
                <a:ea typeface="Verdana" panose="020B0604030504040204" pitchFamily="34" charset="0"/>
                <a:cs typeface="Verdana" panose="020B0604030504040204" pitchFamily="34" charset="0"/>
              </a:rPr>
              <a:t>The largest gap is between diagnoses and care (the initial linkage and retention).</a:t>
            </a:r>
          </a:p>
          <a:p>
            <a:pPr lvl="1" fontAlgn="auto">
              <a:spcAft>
                <a:spcPts val="0"/>
              </a:spcAft>
              <a:buClr>
                <a:srgbClr val="B9B09F"/>
              </a:buClr>
              <a:buSzTx/>
              <a:buFont typeface="Wingdings" panose="05000000000000000000" pitchFamily="2" charset="2"/>
              <a:buChar char="§"/>
            </a:pPr>
            <a:r>
              <a:rPr lang="en-US" sz="2800" dirty="0" smtClean="0">
                <a:solidFill>
                  <a:srgbClr val="433447"/>
                </a:solidFill>
                <a:latin typeface="Verdana" panose="020B0604030504040204" pitchFamily="34" charset="0"/>
                <a:ea typeface="Verdana" panose="020B0604030504040204" pitchFamily="34" charset="0"/>
                <a:cs typeface="Verdana" panose="020B0604030504040204" pitchFamily="34" charset="0"/>
              </a:rPr>
              <a:t>Most </a:t>
            </a:r>
            <a:r>
              <a:rPr lang="en-US" sz="2800" dirty="0">
                <a:solidFill>
                  <a:srgbClr val="433447"/>
                </a:solidFill>
                <a:latin typeface="Verdana" panose="020B0604030504040204" pitchFamily="34" charset="0"/>
                <a:ea typeface="Verdana" panose="020B0604030504040204" pitchFamily="34" charset="0"/>
                <a:cs typeface="Verdana" panose="020B0604030504040204" pitchFamily="34" charset="0"/>
              </a:rPr>
              <a:t>of Michigan is great at achieving viral suppression once PLWH are in care.</a:t>
            </a:r>
          </a:p>
          <a:p>
            <a:pPr fontAlgn="auto">
              <a:spcAft>
                <a:spcPts val="0"/>
              </a:spcAft>
              <a:buClr>
                <a:srgbClr val="B9B09F"/>
              </a:buClr>
              <a:buSzTx/>
              <a:buFont typeface="Wingdings" panose="05000000000000000000" pitchFamily="2" charset="2"/>
              <a:buChar char="§"/>
            </a:pPr>
            <a:r>
              <a:rPr lang="en-US" sz="4500" dirty="0" smtClean="0">
                <a:solidFill>
                  <a:srgbClr val="CF6B54"/>
                </a:solidFill>
                <a:latin typeface="Verdana" panose="020B0604030504040204" pitchFamily="34" charset="0"/>
                <a:ea typeface="Verdana" panose="020B0604030504040204" pitchFamily="34" charset="0"/>
                <a:cs typeface="Verdana" panose="020B0604030504040204" pitchFamily="34" charset="0"/>
              </a:rPr>
              <a:t>Help YBMSM maintain viral suppression</a:t>
            </a:r>
            <a:endParaRPr lang="en-US" sz="4500" dirty="0">
              <a:solidFill>
                <a:srgbClr val="CF6B54"/>
              </a:solidFill>
              <a:latin typeface="Verdana" panose="020B0604030504040204" pitchFamily="34" charset="0"/>
              <a:ea typeface="Verdana" panose="020B0604030504040204" pitchFamily="34" charset="0"/>
              <a:cs typeface="Verdana" panose="020B0604030504040204" pitchFamily="34" charset="0"/>
            </a:endParaRPr>
          </a:p>
          <a:p>
            <a:pPr marL="625475" indent="-273050" fontAlgn="auto">
              <a:spcAft>
                <a:spcPts val="0"/>
              </a:spcAft>
              <a:buClr>
                <a:srgbClr val="B9B09F"/>
              </a:buClr>
              <a:buSzTx/>
              <a:buFont typeface="Wingdings" panose="05000000000000000000" pitchFamily="2" charset="2"/>
              <a:buChar char="§"/>
              <a:tabLst>
                <a:tab pos="625475" algn="l"/>
              </a:tabLst>
            </a:pPr>
            <a:r>
              <a:rPr lang="en-US" sz="2800" dirty="0" smtClean="0">
                <a:solidFill>
                  <a:srgbClr val="433447"/>
                </a:solidFill>
                <a:latin typeface="Verdana" panose="020B0604030504040204" pitchFamily="34" charset="0"/>
                <a:ea typeface="Verdana" panose="020B0604030504040204" pitchFamily="34" charset="0"/>
                <a:cs typeface="Verdana" panose="020B0604030504040204" pitchFamily="34" charset="0"/>
              </a:rPr>
              <a:t>It’s the best way to halt the growing transmissions.</a:t>
            </a:r>
            <a:endParaRPr lang="en-US" sz="2800" dirty="0">
              <a:solidFill>
                <a:srgbClr val="433447"/>
              </a:solidFill>
              <a:latin typeface="Verdana" panose="020B0604030504040204" pitchFamily="34" charset="0"/>
              <a:ea typeface="Verdana" panose="020B0604030504040204" pitchFamily="34" charset="0"/>
              <a:cs typeface="Verdana" panose="020B0604030504040204" pitchFamily="34" charset="0"/>
            </a:endParaRPr>
          </a:p>
          <a:p>
            <a:pPr marL="625475" indent="-273050" fontAlgn="auto">
              <a:spcAft>
                <a:spcPts val="0"/>
              </a:spcAft>
              <a:buClr>
                <a:srgbClr val="B9B09F"/>
              </a:buClr>
              <a:buSzTx/>
              <a:buFont typeface="Wingdings" panose="05000000000000000000" pitchFamily="2" charset="2"/>
              <a:buChar char="§"/>
            </a:pPr>
            <a:endParaRPr lang="en-US" sz="3000" dirty="0">
              <a:solidFill>
                <a:srgbClr val="433447"/>
              </a:solidFill>
              <a:latin typeface="Verdana" panose="020B0604030504040204" pitchFamily="34" charset="0"/>
              <a:ea typeface="Verdana" panose="020B0604030504040204" pitchFamily="34" charset="0"/>
              <a:cs typeface="Verdana" panose="020B0604030504040204" pitchFamily="34" charset="0"/>
            </a:endParaRPr>
          </a:p>
          <a:p>
            <a:pPr fontAlgn="auto">
              <a:spcAft>
                <a:spcPts val="0"/>
              </a:spcAft>
              <a:buClr>
                <a:srgbClr val="B9B09F"/>
              </a:buClr>
              <a:buSzTx/>
              <a:buFont typeface="Wingdings" panose="05000000000000000000" pitchFamily="2" charset="2"/>
              <a:buChar char="§"/>
            </a:pPr>
            <a:endParaRPr lang="en-US" sz="3000" dirty="0">
              <a:solidFill>
                <a:srgbClr val="4334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317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1828800"/>
            <a:ext cx="8686800" cy="9906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600" dirty="0" smtClean="0">
                <a:solidFill>
                  <a:prstClr val="black"/>
                </a:solidFill>
                <a:latin typeface="Calibri" panose="020F0502020204030204" pitchFamily="34" charset="0"/>
              </a:rPr>
              <a:t>Where to find more info</a:t>
            </a:r>
            <a:endParaRPr lang="en-US" sz="4600" dirty="0">
              <a:solidFill>
                <a:prstClr val="black"/>
              </a:solidFill>
              <a:latin typeface="Calibri" panose="020F0502020204030204" pitchFamily="34" charset="0"/>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4455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2" y="181950"/>
            <a:ext cx="4023049" cy="35145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www.Michigan.gov/hivstd</a:t>
            </a:r>
          </a:p>
        </p:txBody>
      </p:sp>
      <p:pic>
        <p:nvPicPr>
          <p:cNvPr id="5" name="Picture 4" descr="webiste "/>
          <p:cNvPicPr>
            <a:picLocks noChangeAspect="1"/>
          </p:cNvPicPr>
          <p:nvPr/>
        </p:nvPicPr>
        <p:blipFill>
          <a:blip r:embed="rId3"/>
          <a:stretch>
            <a:fillRect/>
          </a:stretch>
        </p:blipFill>
        <p:spPr>
          <a:xfrm>
            <a:off x="152400" y="533402"/>
            <a:ext cx="3071764" cy="5916859"/>
          </a:xfrm>
          <a:prstGeom prst="rect">
            <a:avLst/>
          </a:prstGeom>
        </p:spPr>
      </p:pic>
      <p:grpSp>
        <p:nvGrpSpPr>
          <p:cNvPr id="6" name="Group 5" descr="website"/>
          <p:cNvGrpSpPr/>
          <p:nvPr/>
        </p:nvGrpSpPr>
        <p:grpSpPr>
          <a:xfrm>
            <a:off x="770213" y="5201494"/>
            <a:ext cx="8221388" cy="1269023"/>
            <a:chOff x="1819469" y="5498513"/>
            <a:chExt cx="8221388" cy="1269023"/>
          </a:xfrm>
        </p:grpSpPr>
        <p:pic>
          <p:nvPicPr>
            <p:cNvPr id="7" name="Picture 6" descr="website"/>
            <p:cNvPicPr>
              <a:picLocks noChangeAspect="1"/>
            </p:cNvPicPr>
            <p:nvPr/>
          </p:nvPicPr>
          <p:blipFill>
            <a:blip r:embed="rId4"/>
            <a:stretch>
              <a:fillRect/>
            </a:stretch>
          </p:blipFill>
          <p:spPr>
            <a:xfrm>
              <a:off x="4797929" y="5498513"/>
              <a:ext cx="5242928" cy="1226916"/>
            </a:xfrm>
            <a:prstGeom prst="rect">
              <a:avLst/>
            </a:prstGeom>
          </p:spPr>
        </p:pic>
        <p:sp>
          <p:nvSpPr>
            <p:cNvPr id="8" name="Rectangle 7"/>
            <p:cNvSpPr/>
            <p:nvPr/>
          </p:nvSpPr>
          <p:spPr>
            <a:xfrm>
              <a:off x="1819469" y="5980922"/>
              <a:ext cx="2351315" cy="541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9" name="Straight Connector 8"/>
            <p:cNvCxnSpPr/>
            <p:nvPr/>
          </p:nvCxnSpPr>
          <p:spPr>
            <a:xfrm flipH="1" flipV="1">
              <a:off x="4170784" y="6522098"/>
              <a:ext cx="720449" cy="245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165452" y="5498513"/>
              <a:ext cx="725781" cy="5027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descr="website"/>
          <p:cNvGrpSpPr/>
          <p:nvPr/>
        </p:nvGrpSpPr>
        <p:grpSpPr>
          <a:xfrm>
            <a:off x="3429000" y="533400"/>
            <a:ext cx="3085771" cy="4437596"/>
            <a:chOff x="4879912" y="830421"/>
            <a:chExt cx="3085771" cy="4437596"/>
          </a:xfrm>
        </p:grpSpPr>
        <p:pic>
          <p:nvPicPr>
            <p:cNvPr id="12" name="Picture 11" descr="website"/>
            <p:cNvPicPr>
              <a:picLocks noChangeAspect="1"/>
            </p:cNvPicPr>
            <p:nvPr/>
          </p:nvPicPr>
          <p:blipFill>
            <a:blip r:embed="rId5"/>
            <a:stretch>
              <a:fillRect/>
            </a:stretch>
          </p:blipFill>
          <p:spPr>
            <a:xfrm>
              <a:off x="4879912" y="830421"/>
              <a:ext cx="3085771" cy="3735876"/>
            </a:xfrm>
            <a:prstGeom prst="rect">
              <a:avLst/>
            </a:prstGeom>
          </p:spPr>
        </p:pic>
        <p:sp>
          <p:nvSpPr>
            <p:cNvPr id="13" name="Up Arrow 12"/>
            <p:cNvSpPr/>
            <p:nvPr/>
          </p:nvSpPr>
          <p:spPr>
            <a:xfrm>
              <a:off x="6110221" y="4747186"/>
              <a:ext cx="625151" cy="52083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grpSp>
      <p:grpSp>
        <p:nvGrpSpPr>
          <p:cNvPr id="14" name="Group 13" descr="website"/>
          <p:cNvGrpSpPr/>
          <p:nvPr/>
        </p:nvGrpSpPr>
        <p:grpSpPr>
          <a:xfrm>
            <a:off x="3954623" y="3161472"/>
            <a:ext cx="5229970" cy="931239"/>
            <a:chOff x="5405535" y="3458493"/>
            <a:chExt cx="5229970" cy="931239"/>
          </a:xfrm>
        </p:grpSpPr>
        <p:pic>
          <p:nvPicPr>
            <p:cNvPr id="15" name="Picture 14" descr="website"/>
            <p:cNvPicPr>
              <a:picLocks noChangeAspect="1"/>
            </p:cNvPicPr>
            <p:nvPr/>
          </p:nvPicPr>
          <p:blipFill>
            <a:blip r:embed="rId6"/>
            <a:stretch>
              <a:fillRect/>
            </a:stretch>
          </p:blipFill>
          <p:spPr>
            <a:xfrm>
              <a:off x="7623113" y="3573621"/>
              <a:ext cx="3012392" cy="686763"/>
            </a:xfrm>
            <a:prstGeom prst="rect">
              <a:avLst/>
            </a:prstGeom>
          </p:spPr>
        </p:pic>
        <p:sp>
          <p:nvSpPr>
            <p:cNvPr id="16" name="Rectangle 15"/>
            <p:cNvSpPr/>
            <p:nvPr/>
          </p:nvSpPr>
          <p:spPr>
            <a:xfrm>
              <a:off x="5405535" y="3706911"/>
              <a:ext cx="1993641" cy="4588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17" name="Straight Connector 16"/>
            <p:cNvCxnSpPr/>
            <p:nvPr/>
          </p:nvCxnSpPr>
          <p:spPr>
            <a:xfrm flipH="1">
              <a:off x="7404811" y="3458493"/>
              <a:ext cx="778136" cy="244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7399176" y="4150604"/>
              <a:ext cx="783771" cy="239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Up Arrow 19" descr="arrow"/>
          <p:cNvSpPr/>
          <p:nvPr/>
        </p:nvSpPr>
        <p:spPr>
          <a:xfrm rot="5400000">
            <a:off x="8568832" y="3920904"/>
            <a:ext cx="625151" cy="52083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79953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
          <p:cNvPicPr>
            <a:picLocks noChangeAspect="1"/>
          </p:cNvPicPr>
          <p:nvPr/>
        </p:nvPicPr>
        <p:blipFill>
          <a:blip r:embed="rId3"/>
          <a:stretch>
            <a:fillRect/>
          </a:stretch>
        </p:blipFill>
        <p:spPr>
          <a:xfrm>
            <a:off x="2674609" y="2708445"/>
            <a:ext cx="5419725" cy="1981200"/>
          </a:xfrm>
          <a:prstGeom prst="rect">
            <a:avLst/>
          </a:prstGeom>
        </p:spPr>
      </p:pic>
      <p:pic>
        <p:nvPicPr>
          <p:cNvPr id="5" name="Picture 4" descr="website"/>
          <p:cNvPicPr>
            <a:picLocks noChangeAspect="1"/>
          </p:cNvPicPr>
          <p:nvPr/>
        </p:nvPicPr>
        <p:blipFill>
          <a:blip r:embed="rId4"/>
          <a:stretch>
            <a:fillRect/>
          </a:stretch>
        </p:blipFill>
        <p:spPr>
          <a:xfrm>
            <a:off x="43828" y="123532"/>
            <a:ext cx="2370241" cy="6622501"/>
          </a:xfrm>
          <a:prstGeom prst="rect">
            <a:avLst/>
          </a:prstGeom>
        </p:spPr>
      </p:pic>
      <p:grpSp>
        <p:nvGrpSpPr>
          <p:cNvPr id="6" name="Group 5" descr="website "/>
          <p:cNvGrpSpPr/>
          <p:nvPr/>
        </p:nvGrpSpPr>
        <p:grpSpPr>
          <a:xfrm>
            <a:off x="467084" y="111871"/>
            <a:ext cx="7667354" cy="2533650"/>
            <a:chOff x="467084" y="111871"/>
            <a:chExt cx="7667354" cy="2533650"/>
          </a:xfrm>
        </p:grpSpPr>
        <p:pic>
          <p:nvPicPr>
            <p:cNvPr id="7" name="Picture 6" descr="website"/>
            <p:cNvPicPr>
              <a:picLocks noChangeAspect="1"/>
            </p:cNvPicPr>
            <p:nvPr/>
          </p:nvPicPr>
          <p:blipFill>
            <a:blip r:embed="rId5"/>
            <a:stretch>
              <a:fillRect/>
            </a:stretch>
          </p:blipFill>
          <p:spPr>
            <a:xfrm>
              <a:off x="2638513" y="111871"/>
              <a:ext cx="5495925" cy="2533650"/>
            </a:xfrm>
            <a:prstGeom prst="rect">
              <a:avLst/>
            </a:prstGeom>
          </p:spPr>
        </p:pic>
        <p:sp>
          <p:nvSpPr>
            <p:cNvPr id="8" name="Rectangle 7"/>
            <p:cNvSpPr/>
            <p:nvPr/>
          </p:nvSpPr>
          <p:spPr>
            <a:xfrm>
              <a:off x="467084" y="1934094"/>
              <a:ext cx="1445686" cy="711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9" name="Straight Connector 8"/>
            <p:cNvCxnSpPr/>
            <p:nvPr/>
          </p:nvCxnSpPr>
          <p:spPr>
            <a:xfrm flipH="1">
              <a:off x="1912770" y="214604"/>
              <a:ext cx="828381" cy="1719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2770" y="2638840"/>
              <a:ext cx="828380" cy="6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Picture 12" descr="website "/>
          <p:cNvPicPr>
            <a:picLocks noChangeAspect="1"/>
          </p:cNvPicPr>
          <p:nvPr/>
        </p:nvPicPr>
        <p:blipFill>
          <a:blip r:embed="rId6"/>
          <a:stretch>
            <a:fillRect/>
          </a:stretch>
        </p:blipFill>
        <p:spPr>
          <a:xfrm>
            <a:off x="2638513" y="4726741"/>
            <a:ext cx="5534025" cy="2028825"/>
          </a:xfrm>
          <a:prstGeom prst="rect">
            <a:avLst/>
          </a:prstGeom>
        </p:spPr>
      </p:pic>
      <p:sp>
        <p:nvSpPr>
          <p:cNvPr id="14" name="Rectangle 13" descr="website "/>
          <p:cNvSpPr/>
          <p:nvPr/>
        </p:nvSpPr>
        <p:spPr>
          <a:xfrm>
            <a:off x="467084" y="4783043"/>
            <a:ext cx="1445686" cy="5447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15" name="Straight Connector 14" descr="website "/>
          <p:cNvCxnSpPr/>
          <p:nvPr/>
        </p:nvCxnSpPr>
        <p:spPr>
          <a:xfrm flipH="1">
            <a:off x="1912770" y="4770463"/>
            <a:ext cx="924555" cy="144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descr="webiste "/>
          <p:cNvCxnSpPr/>
          <p:nvPr/>
        </p:nvCxnSpPr>
        <p:spPr>
          <a:xfrm flipH="1" flipV="1">
            <a:off x="1912770" y="5327781"/>
            <a:ext cx="828380" cy="11912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descr="website"/>
          <p:cNvSpPr/>
          <p:nvPr/>
        </p:nvSpPr>
        <p:spPr>
          <a:xfrm>
            <a:off x="467084" y="2685647"/>
            <a:ext cx="1445686" cy="5447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cxnSp>
        <p:nvCxnSpPr>
          <p:cNvPr id="21" name="Straight Connector 20" descr="website"/>
          <p:cNvCxnSpPr/>
          <p:nvPr/>
        </p:nvCxnSpPr>
        <p:spPr>
          <a:xfrm flipH="1">
            <a:off x="1912770" y="2686627"/>
            <a:ext cx="924555" cy="144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website"/>
          <p:cNvCxnSpPr/>
          <p:nvPr/>
        </p:nvCxnSpPr>
        <p:spPr>
          <a:xfrm flipH="1" flipV="1">
            <a:off x="1912770" y="3230385"/>
            <a:ext cx="828380" cy="11912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418028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http://cdn2.hubspot.net/hub/232137/file-340568382-png/images/binders.png?t=1437161579785&amp;width=325&amp;height=244"/>
          <p:cNvPicPr>
            <a:picLocks noChangeAspect="1" noChangeArrowheads="1"/>
          </p:cNvPicPr>
          <p:nvPr/>
        </p:nvPicPr>
        <p:blipFill>
          <a:blip r:embed="rId3"/>
          <a:srcRect/>
          <a:stretch>
            <a:fillRect/>
          </a:stretch>
        </p:blipFill>
        <p:spPr bwMode="auto">
          <a:xfrm>
            <a:off x="0" y="400050"/>
            <a:ext cx="8589963" cy="64547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
          <p:cNvPicPr>
            <a:picLocks noChangeAspect="1"/>
          </p:cNvPicPr>
          <p:nvPr/>
        </p:nvPicPr>
        <p:blipFill>
          <a:blip r:embed="rId3"/>
          <a:stretch>
            <a:fillRect/>
          </a:stretch>
        </p:blipFill>
        <p:spPr>
          <a:xfrm>
            <a:off x="309982" y="175666"/>
            <a:ext cx="5495925" cy="2533650"/>
          </a:xfrm>
          <a:prstGeom prst="rect">
            <a:avLst/>
          </a:prstGeom>
        </p:spPr>
      </p:pic>
      <p:sp>
        <p:nvSpPr>
          <p:cNvPr id="6" name="Rectangle 5" descr="website "/>
          <p:cNvSpPr/>
          <p:nvPr/>
        </p:nvSpPr>
        <p:spPr>
          <a:xfrm>
            <a:off x="387953" y="729610"/>
            <a:ext cx="2387145" cy="833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endParaRPr>
          </a:p>
        </p:txBody>
      </p:sp>
      <p:pic>
        <p:nvPicPr>
          <p:cNvPr id="7" name="Picture 6" descr="website "/>
          <p:cNvPicPr>
            <a:picLocks noChangeAspect="1"/>
          </p:cNvPicPr>
          <p:nvPr/>
        </p:nvPicPr>
        <p:blipFill>
          <a:blip r:embed="rId4"/>
          <a:stretch>
            <a:fillRect/>
          </a:stretch>
        </p:blipFill>
        <p:spPr>
          <a:xfrm>
            <a:off x="4792622" y="247858"/>
            <a:ext cx="2090480" cy="2985865"/>
          </a:xfrm>
          <a:prstGeom prst="rect">
            <a:avLst/>
          </a:prstGeom>
        </p:spPr>
      </p:pic>
      <p:pic>
        <p:nvPicPr>
          <p:cNvPr id="8" name="Picture 7" descr="website "/>
          <p:cNvPicPr>
            <a:picLocks noChangeAspect="1"/>
          </p:cNvPicPr>
          <p:nvPr/>
        </p:nvPicPr>
        <p:blipFill>
          <a:blip r:embed="rId5"/>
          <a:stretch>
            <a:fillRect/>
          </a:stretch>
        </p:blipFill>
        <p:spPr>
          <a:xfrm>
            <a:off x="6907912" y="277675"/>
            <a:ext cx="2083688" cy="2985865"/>
          </a:xfrm>
          <a:prstGeom prst="rect">
            <a:avLst/>
          </a:prstGeom>
        </p:spPr>
      </p:pic>
      <p:pic>
        <p:nvPicPr>
          <p:cNvPr id="9" name="Picture 8" descr="website "/>
          <p:cNvPicPr>
            <a:picLocks noChangeAspect="1"/>
          </p:cNvPicPr>
          <p:nvPr/>
        </p:nvPicPr>
        <p:blipFill>
          <a:blip r:embed="rId6"/>
          <a:stretch>
            <a:fillRect/>
          </a:stretch>
        </p:blipFill>
        <p:spPr>
          <a:xfrm>
            <a:off x="252831" y="3564903"/>
            <a:ext cx="2082533" cy="2996723"/>
          </a:xfrm>
          <a:prstGeom prst="rect">
            <a:avLst/>
          </a:prstGeom>
        </p:spPr>
      </p:pic>
      <p:pic>
        <p:nvPicPr>
          <p:cNvPr id="10" name="Picture 9" descr="website "/>
          <p:cNvPicPr>
            <a:picLocks noChangeAspect="1"/>
          </p:cNvPicPr>
          <p:nvPr/>
        </p:nvPicPr>
        <p:blipFill>
          <a:blip r:embed="rId7"/>
          <a:stretch>
            <a:fillRect/>
          </a:stretch>
        </p:blipFill>
        <p:spPr>
          <a:xfrm>
            <a:off x="2376805" y="3574842"/>
            <a:ext cx="2091867" cy="3000878"/>
          </a:xfrm>
          <a:prstGeom prst="rect">
            <a:avLst/>
          </a:prstGeom>
        </p:spPr>
      </p:pic>
      <p:pic>
        <p:nvPicPr>
          <p:cNvPr id="11" name="Picture 10" descr="website "/>
          <p:cNvPicPr>
            <a:picLocks noChangeAspect="1"/>
          </p:cNvPicPr>
          <p:nvPr/>
        </p:nvPicPr>
        <p:blipFill>
          <a:blip r:embed="rId8"/>
          <a:stretch>
            <a:fillRect/>
          </a:stretch>
        </p:blipFill>
        <p:spPr>
          <a:xfrm>
            <a:off x="6858823" y="3536005"/>
            <a:ext cx="2110275" cy="3025621"/>
          </a:xfrm>
          <a:prstGeom prst="rect">
            <a:avLst/>
          </a:prstGeom>
        </p:spPr>
      </p:pic>
      <p:pic>
        <p:nvPicPr>
          <p:cNvPr id="12" name="Picture 11" descr="website "/>
          <p:cNvPicPr>
            <a:picLocks noChangeAspect="1"/>
          </p:cNvPicPr>
          <p:nvPr/>
        </p:nvPicPr>
        <p:blipFill>
          <a:blip r:embed="rId9"/>
          <a:stretch>
            <a:fillRect/>
          </a:stretch>
        </p:blipFill>
        <p:spPr>
          <a:xfrm>
            <a:off x="4772868" y="3536005"/>
            <a:ext cx="2044514" cy="2967358"/>
          </a:xfrm>
          <a:prstGeom prst="rect">
            <a:avLst/>
          </a:prstGeom>
        </p:spPr>
      </p:pic>
      <p:sp>
        <p:nvSpPr>
          <p:cNvPr id="2" name="Title 1"/>
          <p:cNvSpPr>
            <a:spLocks noGrp="1"/>
          </p:cNvSpPr>
          <p:nvPr>
            <p:ph type="title"/>
          </p:nvPr>
        </p:nvSpPr>
        <p:spPr/>
        <p:txBody>
          <a:bodyPr/>
          <a:lstStyle/>
          <a:p>
            <a:r>
              <a:rPr lang="en-US" dirty="0">
                <a:solidFill>
                  <a:schemeClr val="bg1"/>
                </a:solidFill>
              </a:rPr>
              <a:t>-</a:t>
            </a:r>
          </a:p>
        </p:txBody>
      </p:sp>
    </p:spTree>
    <p:extLst>
      <p:ext uri="{BB962C8B-B14F-4D97-AF65-F5344CB8AC3E}">
        <p14:creationId xmlns:p14="http://schemas.microsoft.com/office/powerpoint/2010/main" val="16400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8601" y="2057400"/>
            <a:ext cx="8917459" cy="685800"/>
          </a:xfrm>
        </p:spPr>
        <p:txBody>
          <a:bodyPr>
            <a:normAutofit fontScale="90000"/>
          </a:bodyPr>
          <a:lstStyle/>
          <a:p>
            <a:r>
              <a:rPr lang="en-US" sz="5000" dirty="0">
                <a:latin typeface="Calibri" panose="020F0502020204030204" pitchFamily="34" charset="0"/>
              </a:rPr>
              <a:t>Questions?</a:t>
            </a:r>
            <a:endParaRPr lang="en-US" dirty="0">
              <a:latin typeface="Calibri" panose="020F0502020204030204" pitchFamily="34" charset="0"/>
            </a:endParaRPr>
          </a:p>
        </p:txBody>
      </p:sp>
      <p:sp>
        <p:nvSpPr>
          <p:cNvPr id="4" name="Subtitle 2"/>
          <p:cNvSpPr txBox="1">
            <a:spLocks/>
          </p:cNvSpPr>
          <p:nvPr/>
        </p:nvSpPr>
        <p:spPr>
          <a:xfrm>
            <a:off x="3276602" y="4953000"/>
            <a:ext cx="5712179" cy="1905000"/>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r">
              <a:buClr>
                <a:srgbClr val="9F2936"/>
              </a:buClr>
              <a:buFont typeface="Brush Script MT" pitchFamily="66" charset="0"/>
              <a:buNone/>
            </a:pPr>
            <a:r>
              <a:rPr lang="en-US" sz="2500" dirty="0">
                <a:solidFill>
                  <a:prstClr val="black"/>
                </a:solidFill>
              </a:rPr>
              <a:t>For more information contact:</a:t>
            </a:r>
          </a:p>
          <a:p>
            <a:pPr marL="0" indent="0" algn="r">
              <a:buClr>
                <a:srgbClr val="9F2936"/>
              </a:buClr>
              <a:buFont typeface="Brush Script MT" pitchFamily="66" charset="0"/>
              <a:buNone/>
            </a:pPr>
            <a:r>
              <a:rPr lang="en-US" sz="2500" dirty="0">
                <a:solidFill>
                  <a:prstClr val="black"/>
                </a:solidFill>
              </a:rPr>
              <a:t>Jennifer Miller</a:t>
            </a:r>
          </a:p>
          <a:p>
            <a:pPr marL="0" indent="0" algn="r">
              <a:buClr>
                <a:srgbClr val="9F2936"/>
              </a:buClr>
              <a:buFont typeface="Brush Script MT" pitchFamily="66" charset="0"/>
              <a:buNone/>
            </a:pPr>
            <a:r>
              <a:rPr lang="en-US" sz="2500" u="sng" dirty="0">
                <a:solidFill>
                  <a:prstClr val="black"/>
                </a:solidFill>
              </a:rPr>
              <a:t>MillsJ7@Michigan.gov</a:t>
            </a:r>
          </a:p>
          <a:p>
            <a:pPr marL="0" indent="0" algn="r">
              <a:buClr>
                <a:srgbClr val="9F2936"/>
              </a:buClr>
              <a:buFont typeface="Brush Script MT" pitchFamily="66" charset="0"/>
              <a:buNone/>
            </a:pPr>
            <a:r>
              <a:rPr lang="en-US" sz="2500" dirty="0">
                <a:solidFill>
                  <a:prstClr val="black"/>
                </a:solidFill>
              </a:rPr>
              <a:t>248.424.7919</a:t>
            </a:r>
          </a:p>
        </p:txBody>
      </p:sp>
    </p:spTree>
    <p:extLst>
      <p:ext uri="{BB962C8B-B14F-4D97-AF65-F5344CB8AC3E}">
        <p14:creationId xmlns:p14="http://schemas.microsoft.com/office/powerpoint/2010/main" val="212465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sz="3900" smtClean="0">
                <a:latin typeface="Calibri" pitchFamily="34" charset="0"/>
              </a:rPr>
              <a:t>Epidemiological Perspective Discussion</a:t>
            </a:r>
          </a:p>
        </p:txBody>
      </p:sp>
      <p:sp>
        <p:nvSpPr>
          <p:cNvPr id="4" name="Content Placeholder 2"/>
          <p:cNvSpPr txBox="1">
            <a:spLocks/>
          </p:cNvSpPr>
          <p:nvPr/>
        </p:nvSpPr>
        <p:spPr>
          <a:xfrm>
            <a:off x="612775" y="1895475"/>
            <a:ext cx="8153400" cy="4356100"/>
          </a:xfrm>
          <a:prstGeom prst="rect">
            <a:avLst/>
          </a:prstGeom>
        </p:spPr>
        <p:txBody>
          <a:bodyPr>
            <a:normAutofit/>
          </a:bodyPr>
          <a:lstStyle/>
          <a:p>
            <a:pPr indent="4763">
              <a:spcBef>
                <a:spcPts val="700"/>
              </a:spcBef>
              <a:buClr>
                <a:schemeClr val="accent2"/>
              </a:buClr>
              <a:buSzPct val="60000"/>
              <a:buFont typeface="Wingdings" pitchFamily="2" charset="2"/>
              <a:buNone/>
            </a:pPr>
            <a:r>
              <a:rPr lang="en-US" sz="3200">
                <a:latin typeface="Calibri" pitchFamily="34" charset="0"/>
              </a:rPr>
              <a:t>What constellation of priority services will produce the best health outcomes for PLWH</a:t>
            </a:r>
            <a:br>
              <a:rPr lang="en-US" sz="3200">
                <a:latin typeface="Calibri" pitchFamily="34" charset="0"/>
              </a:rPr>
            </a:br>
            <a:r>
              <a:rPr lang="en-US" sz="3200">
                <a:latin typeface="Calibri" pitchFamily="34" charset="0"/>
              </a:rPr>
              <a:t>in the DEMA?</a:t>
            </a:r>
            <a:endParaRPr lang="en-US" sz="2800">
              <a:latin typeface="Calibri" pitchFamily="34" charset="0"/>
            </a:endParaRPr>
          </a:p>
          <a:p>
            <a:pPr indent="4763">
              <a:spcBef>
                <a:spcPts val="600"/>
              </a:spcBef>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a:p>
            <a:pPr indent="4763">
              <a:spcBef>
                <a:spcPts val="600"/>
              </a:spcBef>
              <a:spcAft>
                <a:spcPts val="600"/>
              </a:spcAft>
              <a:buClr>
                <a:schemeClr val="accent2"/>
              </a:buClr>
              <a:buSzPct val="60000"/>
              <a:buFont typeface="Wingdings" pitchFamily="2" charset="2"/>
              <a:buNone/>
            </a:pPr>
            <a:endParaRPr lang="en-US" sz="2800">
              <a:latin typeface="Calibri" pitchFamily="34" charset="0"/>
            </a:endParaRPr>
          </a:p>
        </p:txBody>
      </p:sp>
      <p:pic>
        <p:nvPicPr>
          <p:cNvPr id="138243" name="Picture 2" descr="people talking "/>
          <p:cNvPicPr>
            <a:picLocks noChangeAspect="1" noChangeArrowheads="1"/>
          </p:cNvPicPr>
          <p:nvPr/>
        </p:nvPicPr>
        <p:blipFill>
          <a:blip r:embed="rId3"/>
          <a:srcRect/>
          <a:stretch>
            <a:fillRect/>
          </a:stretch>
        </p:blipFill>
        <p:spPr bwMode="auto">
          <a:xfrm>
            <a:off x="5757863" y="3532188"/>
            <a:ext cx="3194050"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pause break picture "/>
          <p:cNvPicPr>
            <a:picLocks noChangeAspect="1" noChangeArrowheads="1"/>
          </p:cNvPicPr>
          <p:nvPr/>
        </p:nvPicPr>
        <p:blipFill>
          <a:blip r:embed="rId3"/>
          <a:srcRect/>
          <a:stretch>
            <a:fillRect/>
          </a:stretch>
        </p:blipFill>
        <p:spPr bwMode="auto">
          <a:xfrm>
            <a:off x="1223963" y="844550"/>
            <a:ext cx="6554787" cy="52451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0" y="2219325"/>
            <a:ext cx="9144000" cy="990600"/>
          </a:xfrm>
        </p:spPr>
        <p:txBody>
          <a:bodyPr/>
          <a:lstStyle/>
          <a:p>
            <a:pPr algn="ctr"/>
            <a:r>
              <a:rPr lang="en-US" smtClean="0">
                <a:solidFill>
                  <a:schemeClr val="tx1"/>
                </a:solidFill>
                <a:latin typeface="Calibri" pitchFamily="34" charset="0"/>
              </a:rPr>
              <a:t>PLWHA Perspective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sz="4000" smtClean="0">
                <a:latin typeface="Calibri" pitchFamily="34" charset="0"/>
              </a:rPr>
              <a:t>PLWHA Perspective</a:t>
            </a:r>
          </a:p>
        </p:txBody>
      </p:sp>
      <p:sp>
        <p:nvSpPr>
          <p:cNvPr id="144386" name="Content Placeholder 2"/>
          <p:cNvSpPr txBox="1">
            <a:spLocks/>
          </p:cNvSpPr>
          <p:nvPr/>
        </p:nvSpPr>
        <p:spPr bwMode="auto">
          <a:xfrm>
            <a:off x="609600" y="1685925"/>
            <a:ext cx="8153400" cy="4953000"/>
          </a:xfrm>
          <a:prstGeom prst="rect">
            <a:avLst/>
          </a:prstGeom>
          <a:noFill/>
          <a:ln w="9525">
            <a:noFill/>
            <a:miter lim="800000"/>
            <a:headEnd/>
            <a:tailEnd/>
          </a:ln>
        </p:spPr>
        <p:txBody>
          <a:bodyPr/>
          <a:lstStyle/>
          <a:p>
            <a:pPr indent="1588" defTabSz="914400">
              <a:spcBef>
                <a:spcPts val="600"/>
              </a:spcBef>
              <a:buClr>
                <a:schemeClr val="accent2"/>
              </a:buClr>
              <a:buSzPct val="60000"/>
              <a:buFont typeface="Wingdings" pitchFamily="2" charset="2"/>
              <a:buNone/>
            </a:pPr>
            <a:r>
              <a:rPr lang="en-US" sz="2600" dirty="0">
                <a:latin typeface="Calibri" pitchFamily="34" charset="0"/>
              </a:rPr>
              <a:t>Barriers and facilitators to linkage, retention, and medications adherence</a:t>
            </a:r>
          </a:p>
          <a:p>
            <a:pPr indent="1588" defTabSz="914400">
              <a:spcBef>
                <a:spcPts val="600"/>
              </a:spcBef>
              <a:buClr>
                <a:schemeClr val="accent2"/>
              </a:buClr>
              <a:buSzPct val="60000"/>
              <a:buFont typeface="Wingdings" pitchFamily="2" charset="2"/>
              <a:buNone/>
            </a:pPr>
            <a:endParaRPr lang="en-US" sz="800" dirty="0">
              <a:latin typeface="Calibri" pitchFamily="34" charset="0"/>
            </a:endParaRPr>
          </a:p>
          <a:p>
            <a:pPr indent="1588" defTabSz="914400">
              <a:spcBef>
                <a:spcPts val="600"/>
              </a:spcBef>
              <a:buClr>
                <a:schemeClr val="accent2"/>
              </a:buClr>
              <a:buSzPct val="60000"/>
              <a:buFont typeface="Wingdings" pitchFamily="2" charset="2"/>
              <a:buNone/>
            </a:pPr>
            <a:r>
              <a:rPr lang="en-US" sz="2600" dirty="0">
                <a:latin typeface="Calibri" pitchFamily="34" charset="0"/>
              </a:rPr>
              <a:t>Preliminary Findings</a:t>
            </a:r>
          </a:p>
          <a:p>
            <a:pPr indent="1588" defTabSz="914400">
              <a:spcBef>
                <a:spcPts val="600"/>
              </a:spcBef>
              <a:buClr>
                <a:schemeClr val="accent2"/>
              </a:buClr>
              <a:buSzPct val="60000"/>
              <a:buFont typeface="Wingdings" pitchFamily="2" charset="2"/>
              <a:buChar char=""/>
            </a:pPr>
            <a:r>
              <a:rPr lang="en-US" sz="2600" dirty="0">
                <a:latin typeface="Calibri" pitchFamily="34" charset="0"/>
              </a:rPr>
              <a:t>Statewide Needs Assessment </a:t>
            </a:r>
            <a:r>
              <a:rPr lang="en-US" sz="2600" dirty="0" smtClean="0">
                <a:latin typeface="Calibri" pitchFamily="34" charset="0"/>
              </a:rPr>
              <a:t>2015*</a:t>
            </a:r>
          </a:p>
          <a:p>
            <a:pPr indent="1588" defTabSz="914400">
              <a:spcBef>
                <a:spcPts val="600"/>
              </a:spcBef>
              <a:buClr>
                <a:schemeClr val="accent2"/>
              </a:buClr>
              <a:buSzPct val="60000"/>
              <a:buFont typeface="Wingdings" pitchFamily="2" charset="2"/>
              <a:buChar char=""/>
            </a:pPr>
            <a:r>
              <a:rPr lang="en-US" sz="2600" dirty="0" smtClean="0">
                <a:latin typeface="Calibri" pitchFamily="34" charset="0"/>
              </a:rPr>
              <a:t>SEMHAC Women’s Focus Group in DEMA, February 2016</a:t>
            </a:r>
            <a:endParaRPr lang="en-US" sz="2600" dirty="0">
              <a:latin typeface="Calibri" pitchFamily="34" charset="0"/>
            </a:endParaRPr>
          </a:p>
          <a:p>
            <a:pPr indent="1588" defTabSz="914400">
              <a:spcBef>
                <a:spcPts val="600"/>
              </a:spcBef>
              <a:buClr>
                <a:schemeClr val="accent2"/>
              </a:buClr>
              <a:buSzPct val="60000"/>
              <a:buFont typeface="Wingdings" pitchFamily="2" charset="2"/>
              <a:buChar char=""/>
            </a:pPr>
            <a:r>
              <a:rPr lang="en-US" sz="2600" dirty="0">
                <a:latin typeface="Calibri" pitchFamily="34" charset="0"/>
              </a:rPr>
              <a:t>SEMHAC PLWH Survey in DEMA, April – May </a:t>
            </a:r>
            <a:r>
              <a:rPr lang="en-US" sz="2600" dirty="0" smtClean="0">
                <a:latin typeface="Calibri" pitchFamily="34" charset="0"/>
              </a:rPr>
              <a:t>2016*</a:t>
            </a:r>
          </a:p>
          <a:p>
            <a:pPr indent="1588" defTabSz="914400">
              <a:spcBef>
                <a:spcPts val="600"/>
              </a:spcBef>
              <a:buClr>
                <a:schemeClr val="accent2"/>
              </a:buClr>
              <a:buSzPct val="60000"/>
              <a:buFont typeface="Wingdings" pitchFamily="2" charset="2"/>
              <a:buChar char=""/>
            </a:pPr>
            <a:r>
              <a:rPr lang="en-US" sz="2600" dirty="0" smtClean="0">
                <a:latin typeface="Calibri" pitchFamily="34" charset="0"/>
              </a:rPr>
              <a:t>Transgender Women’s Focus Group in DEMA, May 2017</a:t>
            </a:r>
          </a:p>
          <a:p>
            <a:pPr indent="1588" defTabSz="914400">
              <a:spcBef>
                <a:spcPts val="600"/>
              </a:spcBef>
              <a:buClr>
                <a:schemeClr val="accent2"/>
              </a:buClr>
              <a:buSzPct val="60000"/>
              <a:buFont typeface="Wingdings" pitchFamily="2" charset="2"/>
              <a:buChar char=""/>
            </a:pPr>
            <a:r>
              <a:rPr lang="en-US" sz="2600" dirty="0" smtClean="0">
                <a:latin typeface="Calibri" pitchFamily="34" charset="0"/>
              </a:rPr>
              <a:t>Youth Living with HIV Focus Group in DEMA, June 2017</a:t>
            </a:r>
            <a:endParaRPr lang="en-US" sz="2600" dirty="0">
              <a:latin typeface="Calibri" pitchFamily="34" charset="0"/>
            </a:endParaRPr>
          </a:p>
          <a:p>
            <a:pPr indent="1588" defTabSz="914400">
              <a:spcBef>
                <a:spcPts val="600"/>
              </a:spcBef>
              <a:buClr>
                <a:schemeClr val="accent2"/>
              </a:buClr>
              <a:buSzPct val="60000"/>
              <a:buFont typeface="Wingdings" pitchFamily="2" charset="2"/>
              <a:buChar char=""/>
            </a:pPr>
            <a:endParaRPr lang="en-US" sz="800" dirty="0">
              <a:latin typeface="Calibri" pitchFamily="34" charset="0"/>
            </a:endParaRPr>
          </a:p>
          <a:p>
            <a:pPr indent="1588" defTabSz="914400">
              <a:spcBef>
                <a:spcPts val="600"/>
              </a:spcBef>
              <a:buClr>
                <a:schemeClr val="accent2"/>
              </a:buClr>
              <a:buSzPct val="60000"/>
              <a:buFont typeface="Wingdings" pitchFamily="2" charset="2"/>
              <a:buNone/>
            </a:pPr>
            <a:r>
              <a:rPr lang="en-US" sz="2600" dirty="0" smtClean="0">
                <a:latin typeface="Calibri" pitchFamily="34" charset="0"/>
              </a:rPr>
              <a:t>*Based </a:t>
            </a:r>
            <a:r>
              <a:rPr lang="en-US" sz="2600" dirty="0">
                <a:latin typeface="Calibri" pitchFamily="34" charset="0"/>
              </a:rPr>
              <a:t>on survey questions developed by SEMHAC Needs Assessment Committee</a:t>
            </a:r>
          </a:p>
          <a:p>
            <a:pPr indent="1588" defTabSz="914400">
              <a:spcBef>
                <a:spcPts val="600"/>
              </a:spcBef>
              <a:buClr>
                <a:schemeClr val="accent2"/>
              </a:buClr>
              <a:buSzPct val="60000"/>
              <a:buFont typeface="Wingdings" pitchFamily="2" charset="2"/>
              <a:buNone/>
            </a:pPr>
            <a:endParaRPr lang="en-US" sz="2600" dirty="0">
              <a:latin typeface="Calibri" pitchFamily="34" charset="0"/>
            </a:endParaRPr>
          </a:p>
          <a:p>
            <a:pPr indent="1588" defTabSz="914400">
              <a:spcBef>
                <a:spcPts val="600"/>
              </a:spcBef>
              <a:buClr>
                <a:schemeClr val="accent2"/>
              </a:buClr>
              <a:buSzPct val="60000"/>
              <a:buFont typeface="Wingdings" pitchFamily="2" charset="2"/>
              <a:buNone/>
            </a:pPr>
            <a:endParaRPr lang="en-US" sz="2800" dirty="0">
              <a:latin typeface="Calibri" pitchFamily="34" charset="0"/>
            </a:endParaRPr>
          </a:p>
          <a:p>
            <a:pPr indent="1588" defTabSz="914400">
              <a:spcBef>
                <a:spcPts val="600"/>
              </a:spcBef>
              <a:spcAft>
                <a:spcPts val="600"/>
              </a:spcAft>
              <a:buClr>
                <a:schemeClr val="accent2"/>
              </a:buClr>
              <a:buSzPct val="60000"/>
              <a:buFont typeface="Wingdings" pitchFamily="2" charset="2"/>
              <a:buNone/>
            </a:pPr>
            <a:endParaRPr lang="en-US" sz="2800" dirty="0">
              <a:latin typeface="Calibri" pitchFamily="34" charset="0"/>
            </a:endParaRPr>
          </a:p>
          <a:p>
            <a:pPr indent="1588" defTabSz="914400">
              <a:spcBef>
                <a:spcPts val="600"/>
              </a:spcBef>
              <a:spcAft>
                <a:spcPts val="600"/>
              </a:spcAft>
              <a:buClr>
                <a:schemeClr val="accent2"/>
              </a:buClr>
              <a:buSzPct val="60000"/>
              <a:buFont typeface="Wingdings" pitchFamily="2" charset="2"/>
              <a:buNone/>
            </a:pP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object 4" descr="person writting "/>
          <p:cNvSpPr>
            <a:spLocks noChangeArrowheads="1"/>
          </p:cNvSpPr>
          <p:nvPr/>
        </p:nvSpPr>
        <p:spPr bwMode="auto">
          <a:xfrm>
            <a:off x="7007225" y="3889375"/>
            <a:ext cx="2008188" cy="2968625"/>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5" name="object 5"/>
          <p:cNvSpPr txBox="1">
            <a:spLocks noGrp="1"/>
          </p:cNvSpPr>
          <p:nvPr>
            <p:ph type="title"/>
          </p:nvPr>
        </p:nvSpPr>
        <p:spPr>
          <a:xfrm>
            <a:off x="612775" y="228600"/>
            <a:ext cx="8153400" cy="990600"/>
          </a:xfrm>
        </p:spPr>
        <p:txBody>
          <a:bodyPr lIns="0" tIns="470154" rIns="0" bIns="0" rtlCol="0">
            <a:spAutoFit/>
          </a:bodyPr>
          <a:lstStyle/>
          <a:p>
            <a:pPr marL="713740" fontAlgn="auto">
              <a:spcAft>
                <a:spcPts val="0"/>
              </a:spcAft>
              <a:defRPr/>
            </a:pPr>
            <a:r>
              <a:rPr spc="-55" dirty="0"/>
              <a:t>PLWH</a:t>
            </a:r>
            <a:r>
              <a:rPr spc="-110" dirty="0"/>
              <a:t> </a:t>
            </a:r>
            <a:r>
              <a:rPr spc="-5" dirty="0"/>
              <a:t>Survey</a:t>
            </a:r>
          </a:p>
        </p:txBody>
      </p:sp>
      <p:sp>
        <p:nvSpPr>
          <p:cNvPr id="6" name="object 6"/>
          <p:cNvSpPr txBox="1"/>
          <p:nvPr/>
        </p:nvSpPr>
        <p:spPr>
          <a:xfrm>
            <a:off x="688975" y="1804988"/>
            <a:ext cx="6921500" cy="4300537"/>
          </a:xfrm>
          <a:prstGeom prst="rect">
            <a:avLst/>
          </a:prstGeom>
        </p:spPr>
        <p:txBody>
          <a:bodyPr lIns="0" tIns="0" rIns="0" bIns="0">
            <a:spAutoFit/>
          </a:bodyPr>
          <a:lstStyle/>
          <a:p>
            <a:pPr marL="12700"/>
            <a:r>
              <a:rPr lang="en-US" sz="2400" dirty="0">
                <a:latin typeface="Calibri" pitchFamily="34" charset="0"/>
              </a:rPr>
              <a:t>SEMHAC PLWH survey in DEMA, April – May 2016</a:t>
            </a:r>
          </a:p>
          <a:p>
            <a:pPr marL="12700">
              <a:spcBef>
                <a:spcPts val="38"/>
              </a:spcBef>
            </a:pPr>
            <a:endParaRPr lang="en-US" sz="2000" dirty="0">
              <a:latin typeface="Times New Roman" pitchFamily="18" charset="0"/>
              <a:cs typeface="Times New Roman" pitchFamily="18" charset="0"/>
            </a:endParaRPr>
          </a:p>
          <a:p>
            <a:pPr marL="12700"/>
            <a:r>
              <a:rPr lang="en-US" sz="2400" dirty="0">
                <a:latin typeface="Calibri" pitchFamily="34" charset="0"/>
              </a:rPr>
              <a:t>Surveyed PLWH in care</a:t>
            </a:r>
          </a:p>
          <a:p>
            <a:pPr marL="12700">
              <a:spcBef>
                <a:spcPts val="38"/>
              </a:spcBef>
            </a:pPr>
            <a:endParaRPr lang="en-US" sz="2000" dirty="0">
              <a:latin typeface="Times New Roman" pitchFamily="18" charset="0"/>
              <a:cs typeface="Times New Roman" pitchFamily="18" charset="0"/>
            </a:endParaRPr>
          </a:p>
          <a:p>
            <a:pPr marL="12700"/>
            <a:r>
              <a:rPr lang="en-US" sz="2400" dirty="0">
                <a:latin typeface="Calibri" pitchFamily="34" charset="0"/>
              </a:rPr>
              <a:t>Questions about barriers and facilitators to linkage,  retention in care, and medications adherence</a:t>
            </a:r>
          </a:p>
          <a:p>
            <a:pPr marL="12700">
              <a:spcBef>
                <a:spcPts val="50"/>
              </a:spcBef>
            </a:pPr>
            <a:endParaRPr lang="en-US" sz="2000" dirty="0">
              <a:latin typeface="Times New Roman" pitchFamily="18" charset="0"/>
              <a:cs typeface="Times New Roman" pitchFamily="18" charset="0"/>
            </a:endParaRPr>
          </a:p>
          <a:p>
            <a:pPr marL="12700"/>
            <a:r>
              <a:rPr lang="en-US" sz="2400" dirty="0">
                <a:latin typeface="Calibri" pitchFamily="34" charset="0"/>
              </a:rPr>
              <a:t>Same questions used in Michigan Department of Health  and Human Services (MDHHS) statewide PLWH survey</a:t>
            </a:r>
          </a:p>
          <a:p>
            <a:pPr marL="12700">
              <a:spcBef>
                <a:spcPts val="13"/>
              </a:spcBef>
            </a:pPr>
            <a:endParaRPr lang="en-US" sz="2600" dirty="0">
              <a:latin typeface="Times New Roman" pitchFamily="18" charset="0"/>
              <a:cs typeface="Times New Roman" pitchFamily="18" charset="0"/>
            </a:endParaRPr>
          </a:p>
          <a:p>
            <a:pPr marL="12700"/>
            <a:r>
              <a:rPr lang="en-US" sz="2400" dirty="0">
                <a:latin typeface="Calibri" pitchFamily="34" charset="0"/>
              </a:rPr>
              <a:t>MDHHS PLWH survey questions developed </a:t>
            </a:r>
            <a:r>
              <a:rPr lang="en-US" sz="2400" dirty="0" smtClean="0">
                <a:latin typeface="Calibri" pitchFamily="34" charset="0"/>
              </a:rPr>
              <a:t>by </a:t>
            </a:r>
          </a:p>
          <a:p>
            <a:pPr marL="12700"/>
            <a:r>
              <a:rPr lang="en-US" sz="2400" dirty="0" smtClean="0">
                <a:latin typeface="Calibri" pitchFamily="34" charset="0"/>
              </a:rPr>
              <a:t>SEMHAC </a:t>
            </a:r>
            <a:r>
              <a:rPr lang="en-US" sz="2400" dirty="0">
                <a:latin typeface="Calibri" pitchFamily="34" charset="0"/>
              </a:rPr>
              <a:t>Needs Assessment Committee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542925" y="381000"/>
            <a:ext cx="8267700" cy="771525"/>
          </a:xfrm>
        </p:spPr>
        <p:txBody>
          <a:bodyPr/>
          <a:lstStyle/>
          <a:p>
            <a:r>
              <a:rPr lang="en-US" sz="3600" smtClean="0">
                <a:latin typeface="Calibri" pitchFamily="34" charset="0"/>
              </a:rPr>
              <a:t>PLWH Survey</a:t>
            </a:r>
          </a:p>
        </p:txBody>
      </p:sp>
      <p:graphicFrame>
        <p:nvGraphicFramePr>
          <p:cNvPr id="4" name="Content Placeholder 3" descr="PLWH survey results"/>
          <p:cNvGraphicFramePr>
            <a:graphicFrameLocks noGrp="1"/>
          </p:cNvGraphicFramePr>
          <p:nvPr>
            <p:ph idx="1"/>
            <p:extLst>
              <p:ext uri="{D42A27DB-BD31-4B8C-83A1-F6EECF244321}">
                <p14:modId xmlns:p14="http://schemas.microsoft.com/office/powerpoint/2010/main" val="2494286748"/>
              </p:ext>
            </p:extLst>
          </p:nvPr>
        </p:nvGraphicFramePr>
        <p:xfrm>
          <a:off x="685800" y="2397125"/>
          <a:ext cx="7772400" cy="1828800"/>
        </p:xfrm>
        <a:graphic>
          <a:graphicData uri="http://schemas.openxmlformats.org/drawingml/2006/table">
            <a:tbl>
              <a:tblPr firstRow="1" bandRow="1">
                <a:tableStyleId>{91EBBBCC-DAD2-459C-BE2E-F6DE35CF9A28}</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sz="2400" dirty="0" smtClean="0">
                          <a:solidFill>
                            <a:schemeClr val="tx1"/>
                          </a:solidFill>
                          <a:latin typeface="Calibri" pitchFamily="34" charset="0"/>
                        </a:rPr>
                        <a:t>Source</a:t>
                      </a:r>
                      <a:endParaRPr lang="en-US" sz="2400" dirty="0">
                        <a:solidFill>
                          <a:schemeClr val="tx1"/>
                        </a:solidFill>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latin typeface="Calibri" pitchFamily="34" charset="0"/>
                        </a:rPr>
                        <a:t>Number in DEMA</a:t>
                      </a:r>
                      <a:endParaRPr lang="en-US" sz="2400" dirty="0">
                        <a:solidFill>
                          <a:schemeClr val="tx1"/>
                        </a:solidFill>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latin typeface="Calibri" pitchFamily="34" charset="0"/>
                        </a:rPr>
                        <a:t>%</a:t>
                      </a:r>
                      <a:endParaRPr lang="en-US" sz="2400" dirty="0">
                        <a:solidFill>
                          <a:schemeClr val="tx1"/>
                        </a:solidFill>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2400" dirty="0" smtClean="0">
                          <a:latin typeface="Calibri" pitchFamily="34" charset="0"/>
                        </a:rPr>
                        <a:t>MDHHS</a:t>
                      </a:r>
                      <a:endParaRPr lang="en-US" sz="2400"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400" dirty="0" smtClean="0">
                          <a:latin typeface="Calibri" pitchFamily="34" charset="0"/>
                        </a:rPr>
                        <a:t>107</a:t>
                      </a:r>
                      <a:endParaRPr lang="en-US" sz="2400"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400" dirty="0" smtClean="0">
                          <a:latin typeface="Calibri" pitchFamily="34" charset="0"/>
                        </a:rPr>
                        <a:t>69%</a:t>
                      </a:r>
                      <a:endParaRPr lang="en-US" sz="2400"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en-US" sz="2400" dirty="0" smtClean="0">
                          <a:latin typeface="Calibri" pitchFamily="34" charset="0"/>
                        </a:rPr>
                        <a:t>SEMHAC</a:t>
                      </a:r>
                      <a:endParaRPr lang="en-US" sz="2400"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latin typeface="Calibri" pitchFamily="34" charset="0"/>
                        </a:rPr>
                        <a:t>47</a:t>
                      </a:r>
                      <a:endParaRPr lang="en-US" sz="2400"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latin typeface="Calibri" pitchFamily="34" charset="0"/>
                        </a:rPr>
                        <a:t>31%</a:t>
                      </a:r>
                      <a:endParaRPr lang="en-US" sz="2400"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2400" b="1" dirty="0" smtClean="0">
                          <a:latin typeface="Calibri" pitchFamily="34" charset="0"/>
                        </a:rPr>
                        <a:t>Total</a:t>
                      </a:r>
                      <a:endParaRPr lang="en-US" sz="2400" b="1"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smtClean="0">
                          <a:latin typeface="Calibri" pitchFamily="34" charset="0"/>
                        </a:rPr>
                        <a:t>154</a:t>
                      </a:r>
                      <a:endParaRPr lang="en-US" sz="2400" b="1"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smtClean="0">
                          <a:latin typeface="Calibri" pitchFamily="34" charset="0"/>
                        </a:rPr>
                        <a:t>100%</a:t>
                      </a:r>
                      <a:endParaRPr lang="en-US" sz="2400" b="1" dirty="0">
                        <a:latin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228600"/>
            <a:ext cx="8153400" cy="990600"/>
          </a:xfrm>
        </p:spPr>
        <p:txBody>
          <a:bodyPr lIns="0" tIns="436117" rIns="0" bIns="0" rtlCol="0">
            <a:spAutoFit/>
          </a:bodyPr>
          <a:lstStyle/>
          <a:p>
            <a:pPr marL="716280" fontAlgn="auto">
              <a:spcAft>
                <a:spcPts val="0"/>
              </a:spcAft>
              <a:defRPr/>
            </a:pPr>
            <a:r>
              <a:rPr sz="4000" spc="-20" dirty="0"/>
              <a:t>Focus Group</a:t>
            </a:r>
            <a:r>
              <a:rPr sz="4000" spc="-45" dirty="0"/>
              <a:t> </a:t>
            </a:r>
            <a:r>
              <a:rPr sz="4000" spc="-20" dirty="0"/>
              <a:t>Data</a:t>
            </a:r>
            <a:endParaRPr sz="4000" dirty="0"/>
          </a:p>
        </p:txBody>
      </p:sp>
      <p:sp>
        <p:nvSpPr>
          <p:cNvPr id="5" name="object 5"/>
          <p:cNvSpPr txBox="1">
            <a:spLocks noGrp="1"/>
          </p:cNvSpPr>
          <p:nvPr>
            <p:ph type="body" idx="1"/>
          </p:nvPr>
        </p:nvSpPr>
        <p:spPr>
          <a:xfrm>
            <a:off x="612775" y="1600200"/>
            <a:ext cx="8153400" cy="4725524"/>
          </a:xfrm>
        </p:spPr>
        <p:txBody>
          <a:bodyPr lIns="0" tIns="224663" rIns="0" bIns="0" rtlCol="0">
            <a:spAutoFit/>
          </a:bodyPr>
          <a:lstStyle/>
          <a:p>
            <a:pPr marL="15240" indent="-320040" fontAlgn="auto">
              <a:spcAft>
                <a:spcPts val="0"/>
              </a:spcAft>
              <a:buFont typeface="Wingdings"/>
              <a:buChar char=""/>
              <a:defRPr/>
            </a:pPr>
            <a:r>
              <a:rPr spc="-5" dirty="0"/>
              <a:t>SEMHAC </a:t>
            </a:r>
            <a:r>
              <a:rPr spc="-45" dirty="0" smtClean="0"/>
              <a:t>Women</a:t>
            </a:r>
            <a:r>
              <a:rPr lang="en-US" spc="-45" dirty="0" smtClean="0"/>
              <a:t>‘s</a:t>
            </a:r>
            <a:r>
              <a:rPr spc="-45" dirty="0" smtClean="0"/>
              <a:t> </a:t>
            </a:r>
            <a:r>
              <a:rPr spc="-10" dirty="0"/>
              <a:t>Focus Groups, February</a:t>
            </a:r>
            <a:r>
              <a:rPr spc="15" dirty="0"/>
              <a:t> </a:t>
            </a:r>
            <a:r>
              <a:rPr dirty="0" smtClean="0"/>
              <a:t>2016</a:t>
            </a:r>
            <a:endParaRPr lang="en-US" dirty="0" smtClean="0"/>
          </a:p>
          <a:p>
            <a:pPr marL="610552" lvl="2" indent="-320040" fontAlgn="auto">
              <a:spcAft>
                <a:spcPts val="0"/>
              </a:spcAft>
              <a:buFont typeface="Wingdings"/>
              <a:buChar char=""/>
              <a:defRPr/>
            </a:pPr>
            <a:r>
              <a:rPr spc="-50" dirty="0" smtClean="0"/>
              <a:t>Two </a:t>
            </a:r>
            <a:r>
              <a:rPr spc="-10" dirty="0"/>
              <a:t>groups </a:t>
            </a:r>
            <a:r>
              <a:rPr dirty="0"/>
              <a:t>- </a:t>
            </a:r>
            <a:r>
              <a:rPr spc="-15" dirty="0"/>
              <a:t>total </a:t>
            </a:r>
            <a:r>
              <a:rPr dirty="0"/>
              <a:t>20 </a:t>
            </a:r>
            <a:r>
              <a:rPr spc="-10" dirty="0"/>
              <a:t>women </a:t>
            </a:r>
            <a:r>
              <a:rPr dirty="0"/>
              <a:t>living with</a:t>
            </a:r>
            <a:r>
              <a:rPr spc="-95" dirty="0"/>
              <a:t> </a:t>
            </a:r>
            <a:r>
              <a:rPr spc="-5" dirty="0" smtClean="0"/>
              <a:t>HIV</a:t>
            </a:r>
            <a:endParaRPr lang="en-US" spc="-5" dirty="0" smtClean="0"/>
          </a:p>
          <a:p>
            <a:pPr marL="610552" lvl="2" indent="-320040" fontAlgn="auto">
              <a:spcAft>
                <a:spcPts val="0"/>
              </a:spcAft>
              <a:buFont typeface="Wingdings"/>
              <a:buChar char=""/>
              <a:defRPr/>
            </a:pPr>
            <a:r>
              <a:rPr spc="-10" dirty="0" smtClean="0"/>
              <a:t>Participants </a:t>
            </a:r>
            <a:r>
              <a:rPr spc="-5" dirty="0"/>
              <a:t>part </a:t>
            </a:r>
            <a:r>
              <a:rPr dirty="0"/>
              <a:t>of </a:t>
            </a:r>
            <a:r>
              <a:rPr spc="-10" dirty="0"/>
              <a:t>two </a:t>
            </a:r>
            <a:r>
              <a:rPr spc="-25" dirty="0"/>
              <a:t>Ryan </a:t>
            </a:r>
            <a:r>
              <a:rPr spc="-10" dirty="0"/>
              <a:t>White </a:t>
            </a:r>
            <a:r>
              <a:rPr spc="-5" dirty="0"/>
              <a:t>funded</a:t>
            </a:r>
            <a:r>
              <a:rPr spc="-35" dirty="0"/>
              <a:t> </a:t>
            </a:r>
            <a:r>
              <a:rPr spc="-5" dirty="0" smtClean="0"/>
              <a:t>support</a:t>
            </a:r>
            <a:r>
              <a:rPr lang="en-US" dirty="0"/>
              <a:t> </a:t>
            </a:r>
            <a:r>
              <a:rPr spc="-10" dirty="0" smtClean="0"/>
              <a:t>groups </a:t>
            </a:r>
            <a:r>
              <a:rPr spc="-20" dirty="0"/>
              <a:t>for</a:t>
            </a:r>
            <a:r>
              <a:rPr spc="-114" dirty="0"/>
              <a:t> </a:t>
            </a:r>
            <a:r>
              <a:rPr spc="-10" dirty="0" smtClean="0"/>
              <a:t>women</a:t>
            </a:r>
            <a:endParaRPr lang="en-US" spc="-10" dirty="0" smtClean="0"/>
          </a:p>
          <a:p>
            <a:pPr marL="15240" indent="-320040" fontAlgn="auto">
              <a:spcAft>
                <a:spcPts val="0"/>
              </a:spcAft>
              <a:buFont typeface="Wingdings"/>
              <a:buChar char=""/>
              <a:defRPr/>
            </a:pPr>
            <a:r>
              <a:rPr lang="en-US" dirty="0"/>
              <a:t>Transgender </a:t>
            </a:r>
            <a:r>
              <a:rPr lang="en-US" dirty="0" smtClean="0"/>
              <a:t>Women’s </a:t>
            </a:r>
            <a:r>
              <a:rPr lang="en-US" dirty="0"/>
              <a:t>Focus </a:t>
            </a:r>
            <a:r>
              <a:rPr lang="en-US" dirty="0" smtClean="0"/>
              <a:t>Group, </a:t>
            </a:r>
            <a:r>
              <a:rPr lang="en-US" dirty="0"/>
              <a:t>May </a:t>
            </a:r>
            <a:r>
              <a:rPr lang="en-US" dirty="0" smtClean="0"/>
              <a:t>2017</a:t>
            </a:r>
          </a:p>
          <a:p>
            <a:pPr marL="610552" lvl="2" indent="-320040" fontAlgn="auto">
              <a:spcAft>
                <a:spcPts val="0"/>
              </a:spcAft>
              <a:buFont typeface="Wingdings"/>
              <a:buChar char=""/>
              <a:defRPr/>
            </a:pPr>
            <a:r>
              <a:rPr lang="en-US" dirty="0" smtClean="0"/>
              <a:t>One group – total 7 transgender women</a:t>
            </a:r>
            <a:endParaRPr lang="en-US" dirty="0"/>
          </a:p>
          <a:p>
            <a:pPr marL="15240" lvl="0" indent="-320040" fontAlgn="auto">
              <a:spcAft>
                <a:spcPts val="0"/>
              </a:spcAft>
              <a:buClr>
                <a:srgbClr val="DD8047"/>
              </a:buClr>
              <a:buFont typeface="Wingdings"/>
              <a:buChar char=""/>
              <a:defRPr/>
            </a:pPr>
            <a:r>
              <a:rPr lang="en-US" dirty="0" smtClean="0">
                <a:solidFill>
                  <a:prstClr val="black"/>
                </a:solidFill>
              </a:rPr>
              <a:t>Youth Living with HIV Focus </a:t>
            </a:r>
            <a:r>
              <a:rPr lang="en-US" dirty="0">
                <a:solidFill>
                  <a:prstClr val="black"/>
                </a:solidFill>
              </a:rPr>
              <a:t>Group, </a:t>
            </a:r>
            <a:r>
              <a:rPr lang="en-US" dirty="0" smtClean="0">
                <a:solidFill>
                  <a:prstClr val="black"/>
                </a:solidFill>
              </a:rPr>
              <a:t>June 2017</a:t>
            </a:r>
            <a:endParaRPr lang="en-US" dirty="0">
              <a:solidFill>
                <a:prstClr val="black"/>
              </a:solidFill>
            </a:endParaRPr>
          </a:p>
          <a:p>
            <a:pPr marL="610552" lvl="2" indent="-320040" fontAlgn="auto">
              <a:spcAft>
                <a:spcPts val="0"/>
              </a:spcAft>
              <a:buClr>
                <a:srgbClr val="DD8047"/>
              </a:buClr>
              <a:buFont typeface="Wingdings"/>
              <a:buChar char=""/>
              <a:defRPr/>
            </a:pPr>
            <a:r>
              <a:rPr lang="en-US" dirty="0">
                <a:solidFill>
                  <a:prstClr val="black"/>
                </a:solidFill>
              </a:rPr>
              <a:t>One group – total </a:t>
            </a:r>
            <a:r>
              <a:rPr lang="en-US" dirty="0" smtClean="0">
                <a:solidFill>
                  <a:prstClr val="black"/>
                </a:solidFill>
              </a:rPr>
              <a:t>8 youth living with HIV</a:t>
            </a:r>
          </a:p>
          <a:p>
            <a:pPr marL="610552" lvl="2" indent="-320040" fontAlgn="auto">
              <a:spcAft>
                <a:spcPts val="0"/>
              </a:spcAft>
              <a:buClr>
                <a:srgbClr val="DD8047"/>
              </a:buClr>
              <a:buFont typeface="Wingdings"/>
              <a:buChar char=""/>
              <a:defRPr/>
            </a:pPr>
            <a:r>
              <a:rPr lang="en-US" dirty="0" smtClean="0">
                <a:solidFill>
                  <a:prstClr val="black"/>
                </a:solidFill>
              </a:rPr>
              <a:t>Participants of a youth support group</a:t>
            </a:r>
            <a:endParaRPr lang="en-US" dirty="0">
              <a:solidFill>
                <a:prstClr val="black"/>
              </a:solidFill>
            </a:endParaRPr>
          </a:p>
          <a:p>
            <a:pPr marL="15240" indent="-320040" fontAlgn="auto">
              <a:spcAft>
                <a:spcPts val="0"/>
              </a:spcAft>
              <a:buFont typeface="Wingdings"/>
              <a:buChar char=""/>
              <a:defRPr/>
            </a:pPr>
            <a:endParaRP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228600"/>
            <a:ext cx="8153400" cy="990600"/>
          </a:xfrm>
        </p:spPr>
        <p:txBody>
          <a:bodyPr lIns="0" tIns="436117" rIns="0" bIns="0" rtlCol="0">
            <a:spAutoFit/>
          </a:bodyPr>
          <a:lstStyle/>
          <a:p>
            <a:pPr marL="713740" fontAlgn="auto">
              <a:spcAft>
                <a:spcPts val="0"/>
              </a:spcAft>
              <a:defRPr/>
            </a:pPr>
            <a:r>
              <a:rPr sz="4000" spc="-5" dirty="0"/>
              <a:t>A </a:t>
            </a:r>
            <a:r>
              <a:rPr sz="4000" spc="-30" dirty="0"/>
              <a:t>word </a:t>
            </a:r>
            <a:r>
              <a:rPr sz="4000" dirty="0"/>
              <a:t>of</a:t>
            </a:r>
            <a:r>
              <a:rPr sz="4000" spc="-35" dirty="0"/>
              <a:t> </a:t>
            </a:r>
            <a:r>
              <a:rPr sz="4000" spc="-10" dirty="0"/>
              <a:t>caution…</a:t>
            </a:r>
            <a:endParaRPr sz="4000" dirty="0"/>
          </a:p>
        </p:txBody>
      </p:sp>
      <p:sp>
        <p:nvSpPr>
          <p:cNvPr id="5" name="object 5"/>
          <p:cNvSpPr txBox="1"/>
          <p:nvPr/>
        </p:nvSpPr>
        <p:spPr>
          <a:xfrm>
            <a:off x="342900" y="1699895"/>
            <a:ext cx="8629650" cy="4896020"/>
          </a:xfrm>
          <a:prstGeom prst="rect">
            <a:avLst/>
          </a:prstGeom>
        </p:spPr>
        <p:txBody>
          <a:bodyPr wrap="square" lIns="0" tIns="0" rIns="0" bIns="0">
            <a:spAutoFit/>
          </a:bodyPr>
          <a:lstStyle/>
          <a:p>
            <a:pPr marL="355600" indent="-342900">
              <a:buFont typeface="Arial" panose="020B0604020202020204" pitchFamily="34" charset="0"/>
              <a:buChar char="•"/>
            </a:pPr>
            <a:r>
              <a:rPr lang="en-US" sz="2200" dirty="0">
                <a:latin typeface="Calibri" pitchFamily="34" charset="0"/>
              </a:rPr>
              <a:t>Findings are not generalizable!</a:t>
            </a:r>
          </a:p>
          <a:p>
            <a:pPr marL="355600" indent="-342900">
              <a:spcBef>
                <a:spcPts val="1800"/>
              </a:spcBef>
              <a:buFont typeface="Arial" panose="020B0604020202020204" pitchFamily="34" charset="0"/>
              <a:buChar char="•"/>
            </a:pPr>
            <a:r>
              <a:rPr lang="en-US" sz="2200" dirty="0">
                <a:latin typeface="Calibri" pitchFamily="34" charset="0"/>
              </a:rPr>
              <a:t>Convenience sampling, primarily through existing  service provider locations</a:t>
            </a:r>
          </a:p>
          <a:p>
            <a:pPr marL="355600" indent="-342900">
              <a:lnSpc>
                <a:spcPct val="154000"/>
              </a:lnSpc>
              <a:buFont typeface="Arial" panose="020B0604020202020204" pitchFamily="34" charset="0"/>
              <a:buChar char="•"/>
            </a:pPr>
            <a:r>
              <a:rPr lang="en-US" sz="2200" dirty="0">
                <a:latin typeface="Calibri" pitchFamily="34" charset="0"/>
              </a:rPr>
              <a:t>Almost all were currently in medical care  </a:t>
            </a:r>
            <a:endParaRPr lang="en-US" sz="2200" dirty="0" smtClean="0">
              <a:latin typeface="Calibri" pitchFamily="34" charset="0"/>
            </a:endParaRPr>
          </a:p>
          <a:p>
            <a:pPr marL="355600" indent="-342900">
              <a:lnSpc>
                <a:spcPct val="154000"/>
              </a:lnSpc>
              <a:buFont typeface="Arial" panose="020B0604020202020204" pitchFamily="34" charset="0"/>
              <a:buChar char="•"/>
            </a:pPr>
            <a:r>
              <a:rPr lang="en-US" sz="2200" dirty="0" smtClean="0">
                <a:latin typeface="Calibri" pitchFamily="34" charset="0"/>
              </a:rPr>
              <a:t>Many/most </a:t>
            </a:r>
            <a:r>
              <a:rPr lang="en-US" sz="2200" dirty="0">
                <a:latin typeface="Calibri" pitchFamily="34" charset="0"/>
              </a:rPr>
              <a:t>were Ryan White service recipients  </a:t>
            </a:r>
            <a:endParaRPr lang="en-US" sz="2200" dirty="0" smtClean="0">
              <a:latin typeface="Calibri" pitchFamily="34" charset="0"/>
            </a:endParaRPr>
          </a:p>
          <a:p>
            <a:pPr marL="355600" indent="-342900">
              <a:lnSpc>
                <a:spcPct val="154000"/>
              </a:lnSpc>
              <a:buFont typeface="Arial" panose="020B0604020202020204" pitchFamily="34" charset="0"/>
              <a:buChar char="•"/>
            </a:pPr>
            <a:r>
              <a:rPr lang="en-US" sz="2200" dirty="0" smtClean="0">
                <a:latin typeface="Calibri" pitchFamily="34" charset="0"/>
              </a:rPr>
              <a:t>Survey </a:t>
            </a:r>
            <a:r>
              <a:rPr lang="en-US" sz="2200" dirty="0">
                <a:latin typeface="Calibri" pitchFamily="34" charset="0"/>
              </a:rPr>
              <a:t>p</a:t>
            </a:r>
            <a:r>
              <a:rPr lang="en-US" sz="2200" dirty="0" smtClean="0">
                <a:latin typeface="Calibri" pitchFamily="34" charset="0"/>
              </a:rPr>
              <a:t>articipant </a:t>
            </a:r>
            <a:r>
              <a:rPr lang="en-US" sz="2200" dirty="0">
                <a:latin typeface="Calibri" pitchFamily="34" charset="0"/>
              </a:rPr>
              <a:t>characteristics do not fully </a:t>
            </a:r>
            <a:r>
              <a:rPr lang="en-US" sz="2200" dirty="0" smtClean="0">
                <a:latin typeface="Calibri" pitchFamily="34" charset="0"/>
              </a:rPr>
              <a:t>align with </a:t>
            </a:r>
            <a:r>
              <a:rPr lang="en-US" sz="2200" dirty="0">
                <a:latin typeface="Calibri" pitchFamily="34" charset="0"/>
              </a:rPr>
              <a:t>epidemiology or geography (e.g., no </a:t>
            </a:r>
            <a:r>
              <a:rPr lang="en-US" sz="2200" dirty="0" smtClean="0">
                <a:latin typeface="Calibri" pitchFamily="34" charset="0"/>
              </a:rPr>
              <a:t>participants from </a:t>
            </a:r>
            <a:r>
              <a:rPr lang="en-US" sz="2200" dirty="0">
                <a:latin typeface="Calibri" pitchFamily="34" charset="0"/>
              </a:rPr>
              <a:t>Lapeer, Monroe or St. </a:t>
            </a:r>
            <a:r>
              <a:rPr lang="en-US" sz="2200" dirty="0" smtClean="0">
                <a:latin typeface="Calibri" pitchFamily="34" charset="0"/>
              </a:rPr>
              <a:t>Clair)</a:t>
            </a:r>
          </a:p>
          <a:p>
            <a:pPr marL="355600" indent="-342900">
              <a:lnSpc>
                <a:spcPct val="154000"/>
              </a:lnSpc>
              <a:buFont typeface="Arial" panose="020B0604020202020204" pitchFamily="34" charset="0"/>
              <a:buChar char="•"/>
            </a:pPr>
            <a:r>
              <a:rPr lang="en-US" sz="2200" dirty="0" smtClean="0">
                <a:latin typeface="Calibri" pitchFamily="34" charset="0"/>
              </a:rPr>
              <a:t>Limited information from the transgender women and youth focus groups as only one focus group was conducted for each group</a:t>
            </a:r>
          </a:p>
          <a:p>
            <a:pPr marL="355600" indent="-342900">
              <a:lnSpc>
                <a:spcPct val="154000"/>
              </a:lnSpc>
              <a:buFont typeface="Arial" panose="020B0604020202020204" pitchFamily="34" charset="0"/>
              <a:buChar char="•"/>
            </a:pPr>
            <a:r>
              <a:rPr lang="en-US" sz="2200" dirty="0" smtClean="0">
                <a:latin typeface="Calibri" pitchFamily="34" charset="0"/>
              </a:rPr>
              <a:t>Not each transgender women identified as a PLWH</a:t>
            </a:r>
            <a:endParaRPr lang="en-US" sz="2200" dirty="0">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504825" y="563563"/>
            <a:ext cx="8639175" cy="549275"/>
          </a:xfrm>
        </p:spPr>
        <p:txBody>
          <a:bodyPr/>
          <a:lstStyle/>
          <a:p>
            <a:r>
              <a:rPr lang="en-US" smtClean="0">
                <a:latin typeface="Calibri" pitchFamily="34" charset="0"/>
              </a:rPr>
              <a:t>Ground Rules</a:t>
            </a:r>
            <a:endParaRPr lang="en-US" sz="2000" smtClean="0">
              <a:solidFill>
                <a:srgbClr val="FF0000"/>
              </a:solidFill>
              <a:latin typeface="Calibri" pitchFamily="34" charset="0"/>
            </a:endParaRPr>
          </a:p>
        </p:txBody>
      </p:sp>
      <p:sp>
        <p:nvSpPr>
          <p:cNvPr id="45058" name="AutoShape 8" descr="data:image/jpeg;base64,/9j/4AAQSkZJRgABAQAAAQABAAD/2wCEAAkGBhQSERQUExQWFRUWGRgXGBcXGBQXFxYXFxUXFhQXFxUYHCYeFxkkGRgXIC8gIycpLCwsFx4xNTAqNSYsLCkBCQoKDgwOGg8PGiwkHyQsKSwvKSksKSksLCksLCwsLCwsLCwsLCwpLC8sKSwsKSwsKSksLCwsLCwpLCkpKSkpLP/AABEIAP0AxwMBIgACEQEDEQH/xAAcAAABBQEBAQAAAAAAAAAAAAAAAQMEBQYHAgj/xAA6EAABAwIEAwYEBAcBAAMBAAABAAIRAyEEEjFBBVFhBiJxgZGhEzKx8AdCwdEUI1JicuHxkkOCojP/xAAZAQADAQEBAAAAAAAAAAAAAAAAAgMBBAX/xAAqEQACAgICAgADCQEAAAAAAAAAAQIRITEDEkFRcaGxExQiMkJhkfDxBP/aAAwDAQACEQMRAD8A7ghCEACEIQAIQhAAhCEACEKJxPiAo0y8tc64Aa0S5znGGtA5koAloWN4t28qYdwFSg1s3A+K0u8w0WVVV/E6rNqLWjrJPrIW0zaOjoXPKH4ounvMZ7ifOT9FZ4f8UsHpVcaR/uGYerZPqENMKNghYbHfi7hGf/zDqvhDR5Tf2UNv4qVHn+XhhH9zyTHMgCY8kUwo6KhZTh/bCs+n8U4VzqUTnpOzCBuGvDS4eCu+F8eo4hs0nhx3bo4eLTcIowsEIlCwARCEqAEQlQgBEJUIARCEIAEIQgAQhBQAIlNuq/r9wq3ivaClQZmquytO5t5RqT4BAFrmWT7dcXoig5hxFOm8EOykmTGxDbtMxB5hYbtl+LDntFLDlzJnM8d0luwbqQI31VBhMA6q0PqAsa4S1tyY3e7cne/NMkNQvDsRSqVu8Kr2xEU2ifmF81TTxWrZj8HTpu+Dg6lS0B1VzjpIdZswZ0iJ1Vdh+EkiWhwaL8pBE3JdOpPinqlB7RYloGwJGmkadNVtgUT+K1zS+HTaXN5ZI63MZneBKz2JwtbNL2OB5w63sthVxxAudeZB+snZQzjgXAEAiwEZmwYH5gRcnaPNb2Ay1Ahj2uJbLTodD0ItYrfcJ/E/IAwYag2//wAbvhiAQY+WdR7qqx7WSQ5pdpJkEjbQgwq6rh6JmGNBsJ53M3i1uUaLLRtGr4f23dSquqYdjBTqGX4YVQ5xeT3n0minDZ0I89V5rdpWhzq4oVKeR2Wbhpa67mfEIaWVGmSCBaSLhYyu2kLtbkdqHMJkGbZYA6GPdW/DfxFqMLaOKPxqRMOzDMYdFyD85BAs76owFHZOx/aZmNoF7SSWOyOJESYBBjqCLDeVernfYzGNweKGGaR/C4sfHw0GW03ES+kHbgiCOtl0RIKxQlSJUGCJUIQAIQhACIQhAAhCEAC8POy9FZ7tbxU0cO52hPdbB1zWnyEn0WrJqVmf7e/iOML/ACcPD65tYhwZ483bxssNwXhLsY418VVc9ouQ619S0Xs0c/sZ2tgKj65c6zJGpm5P/wCj7aLZYqu2lQytMT3WwbGQZNtZjot06Hqio4VwVuJxT65aBSpmGNi1rgkbgCLbkq/qMzVcttpJnxIHibXT/Z3h0YYOcSJzEBtyQSb6W0XvB4MEPcGm825cp9tDyQzCWcS1gAFoEW0jpN+arsRiwTPe05Hw+bKTtr9F6xOAfqGgdCSSf1VbVDpAzEvO2vhDrReLG1lhp6Ia4Ek+RJgna/ieXmm8NTY0/KM8zoB118PaVCrNn5iBzJMG97hp+gCRmLDfmeXRMCPTVFM2iyxPDySSIg7WvbS19/OLqh4lgHtmPHaLcybt9V7xfFb2EbiTm08bKp4lxB1UnO4nztzsNk3X2HUgYx+X8xJ3g93wJ/Nb7KrHVpN7qRWqc9lBqukoA1vBO0Dm4bK3XD1WV2Ovm1DC0dJIMeK+ksFihVpsqN0e1rh4OAI+q+T+EPgVLTNN48DFj5GCvoP8Lscf4V+Ge4Gphaj6RG/w5zUneBBseiViM2iEiWVgoJUiEAKhIhAAhCIQAIQhACO0WB/EdtqAucrnO6SdfHT3W/WO7d4LNSD9MhIMf0uIE/T3TQ2NDZzfFUdxpvygqFxVpNItkzIgf0mRHsPfqr1hFwTYSTbaYChcbw7RTB1Jey3O4EDxBKu4nY0mgxHHa9JrGsIDGgNiAQQLCZ53RhOJYgAw/Xo39kzjaEVRbuizVYNpNjLzvv8AUaJVFCqCIz6tZ3zVHR4n6BNVMMeck6zN1OeYuNueqiVcQJ1v97feiakN0RCqUxNjBG2/SeijVevqna2IO/8AxRMRi7QsbFeCDinnxVZXeZU2vUlQqiViMhVUw5P1AvLmJGTLLsvRz4hjIzB+ZpHPM0tj3UzAdt8Rhsc7EAnMSBUaCQHgACD6Be+wGIFPHUXuIDWkySMwAcxzZLZGYX0CtvxF/Dh9Bz8Rh2E4bUkEONO+tvyEEEHabxqVMO7cA44MTQp1wIZUaHNvfS4IjYyLclaArnH4L4x1ThwaAf5VR7CTAgOGbuwOZ3nVb6jVILpgNGh0iNZ8oNjz0WCMlSiUgKUIMFQhIgD0hCEACRKvLigAJVVxvDfEo1GwbsOnMXHuFPc6YPLblyJ+90Zfv781qA45V8TvaNpmPZReJVwKbi64BEGNI39SrTiVHI941APqL6fVQcSzMwt1lpB6lwLdOn6LqeUdiyiHiKpfTY8CBAi5uPP7spGDccs6+GvQQVX9nKvxaGRwHc53sScsjaLqThawGht7JSieBxzRMARuep8FFrzN/VWbQI71idJ/fqmqtKBzQaUlWifH75KBWYrms29tN/8ASrcU4DdYTZVVW81EqtsptZ02HsFHfhHGSGnzsptom0V7m3TL1Ysw2Wc1+imYfBsfEWi8ahI5CUV+DY5hBhwtPI7kHrddo7FcUdXw4IBee7SqsfBaWukd0bAg6WFuq5+zBMs3KGOIsdWOi8DkenVTOzXHBg6oIaHNMZmyYJmQYGuuniFgh1vs/hW0G5KVIsYXFxgOs4S1odeTZrSSNoMBXIDw9pMmxBDfkza/LE6DUkqBgXU6tFtVjjldDoPdaDmzPLm7GTJB3DVcUmQSABAuI63M9Zk+a0U9Uwd/29k4EiULDBUIQgBUIQgAXmpoV6QgCO0b7mL6+q8Yr5Hxy+/NOlsHxPokcRHRAHPePYcBwG5c7caRyWfqOyktb3nAHqDMfrC0vagtIzdcvMw5xkzqIudj3Vm+DtYXmk6STN+gEgje/wCiaM2sF02tGWZ8ShintDbGoxha0iSKlwAP8vTMeatuJ8BxTXSaDgOpbPnBKva/Aab8WKj2TFWnlyyHFrGFztD3rxsDZS+0vaYsGVlOo25kuEzzudPLRHJNxdIvxq0U+B4Fi3NHdYP8nSfINBk+CnUuxVd1jWYHCO40OtvcmwsnOCdpKOjwWnXQ3PUi58FpGYwPeIcHXs06aG3O/VRlyyLKJQN/D2j3w+u5zm6izG9M0SY803X7I4VsgUnOMfNci2t3Wn91b4/H/BqPzCzm6tixHuBEx5LL8Q7Smp3aRytb12HOUnds3rQDBUaQl7A0XIYAC6TpJBMbaeqrMbVaQW06RaDJlxv6GYGwXhjqrianw3VA2LCZkkBo0JzOJsITb+2GYup/AykEtILoII1BEazKHYlrTM7jafeNvvxS4agRBGh1U2qBUdI8wdl7qUcoWueaJvjsKWGDXVajXO7rHd2YbJAj3nVUv8SGwZDogHKXCOoHty0WsyD+HcYvULW+TZ/WVjsZhIL4FuZVUzlo7P8AhdxJuIpznIeIa4f1QCWujQE3m0ro1KmGiBPmST6m64j+C1Ml9eJ7oY4axOaw++q7itEYJQhAQYKhCEAKhCEACEIQAjgo76RAtpeOn7qSkKAML2jwOYuBEt7toM3mBpzUKnwZra4cCSQIJO8R+k2Wu45g5BcBNr+Iu0+GqoabGvqAeu3QD/SVstAk0KTKRdWIDWkECJIGrnOJ/Lp+iyfaXjVSrSb8NjQx0htWsQM0NzZsoFgY35rUu4MKlIUiYbYO1uBppv8AfhJr8BDmfDf3qcRlIbA5EWkGw3Uk+zydeIrGzjHARUrElxJi+gEXjTQLpPZ/ggEOdlcfK08gplPsmymCGNDRrNyT4kqy4Rh9SdBYJXsosQ2V/Huz4NNxaTJG5c7TSJNlzjgeDz1iwkCeYkWPJdnxw7h5QuN1auTEEt2cT7rHhhD8UbZv8LwamKDqRa1wdqRLXTrmzH80wVja/ZBlAuIBdcm8C/MkTJWt4ZxEuYD0v9/eqcx1ZpaSdNz+X/0YaPVHa0DVOzm1Lhzi4uiBy2sjiDIC0uLrtA7gzDmA5w9rHxBVFXw+cgzadwB15lIrbElJJED+MIaAdGxPK5j6yovGaYdTzcyAItJ2T9LDgksacwJF+kyr/gHARia9Ck4d34lx/Yxri79PVdSORmo/CHs+aVJ9QiMzhyuGgx43cfQLpCboUGsaGtADRoBYBOJyAoSheUoKAFQhCAFQhCABCEIAEiVIgDy5s6rK4nA5apDPmDpgDY3afD9lrFneP8Jr1Mxp1S1kTlBLTO9xr5lJIpB5JbWQf9JrE8epUx3iR/8AUn6Kr7PYPu1PiN74dEHZoAy2M9bp/E02j8o9AoW1o61Ds8kHF9tsKbGoQP8AB/7L3S7bYINGWrb/AAf+yk0GN/pb6D9lC4v2boV2kGm1rtntAa4eY18Cszsp18FxVxzKtEuY4EETPiNei5jS4VSbmq16roLjDKbQXETYl5OVoM9Strw/s3Rdg6fxGBxIzGS6O8ZiJ00XNO12GNLEEU5DdC0TEa2HMH9VtN0asRaXs2WD4uzKBSY2mOZ/mP8AV/dB8Gp6pWaTmdLnbF5LiPCfl8oWC4fjiHAStE3EAiI8SZStUNFLY7xPiCyXGcWS6ByE9TJieoBVvj6wGsDzWZr1MziVSERORk/gzoMwdhbXVdM7BYLNiS/L3adOJIiX1XDTnDWH/wBLIdh8C0uDqg7s6X70bDnddf4LgsjXOjLnIOXTKALW5qyOGbLFCVImJAlCRCAPSEIQAqEIQAIQm6tWEGpWFWsGiSvGGxTaglp0MHxGyhV8QGhxeYlN9nWEU3PdYPcXD/GAAfZIpWyr40oWW6RzVGr8UpM+eoxvi4Kurds8I3WsD4Bx+gVKZKmMYik4VCbAzESe83keXMHaeqaxWIbv3T/db3Nj5Km4/wBv6Ej4TXvLTdwbDfdXWC4m2vSbUYbOv1HMLnlBx2d3HJ1ZDZjKYN3t/wDQ/ROVMcKncphzps5wEANOsE6mFKqUmm5Er3gqgkxspJ5ou9WMY7Evax+Wm7K2wiDIiLALjnap9atWmmIM3to3ku9Oc0rPcVwdPKTlE7lVuhIytVRx7h+AcXTcQL9Sr00QWWc6d+8VJxz2UwYWdfjy1xE2KzeRnUVQxjdbKIn6pkyoHEcb8JuYayAPHmqI55M+juyHCRh8HQpxfKHO/wAnd4/fRXS4J2S/G/EU4ZiW/Gb/AFWD/XQ+i692b7aYbGj+U/v6ljrO8tnDwVDkaZepEpSIFBKgIQAqEqEAC8VaoaCXGANSV6WH7ZcfBd8Bs3IBjSevTRNGNuhox7Oi1qdpXVa3wsO2RBLqp+Vmg03PIKzqGGkkkkDzKZ4NwxtGkGgXIlx5uOt/ZR+M4Ws9sUjBO8wufll6OiCi5VozHa3ixix6D0ufILIY7jdVrIzvyjYF15FvKFqsb2MxDrywxpJ+9/0VRi+xNbvSA8EC2bQ7kbKnC4Qhcnk65dZOlozRr5vhl8k6gknyBKlUHF1MmAOfkTA1torej2ZAIFamQJESZbMRtopHEcAKIyFuUG4vuCP2Cp95gmIuJtUyjo4cOa1zh88OMHlbTy0Vz2N4k+m9zHH+XYXIkOJhvvb0VLiwS1w1iC3o0XIPSeaj4VxcS4nUgE+RIiN/pCtJKaCuuPJ1tj7KNQqkExzVbwLjAqMEnvQA7xi6f+PDjaR0XluNOmVi8E2txYNsSqPinHmBjiXCFkO31bF/NRBbTOuX5zPhcD3WewhL2jPVcY2c428im6lFH9iZxLiBfeD/AN0VdVvHNaHA8EnvXDNzzHmqmqxrXucDLQYCqmiPLxuOWNVmwVm+0xnL0n3C0NarN1lOOVpITI5J6IuFqc9o91aUeKPoOa+m8hzYIIJkdRyVE10KWyrzVCKZ9G/hl+IzcZRFPEPaKzbBxIHxG7H/AC5roAK+RMC8sDiDlO0clouB/ihisNDG1C5o2JJGs7ooxxPppKFyPgn44z3cRRGvzMP1C6JwftZhsSAaVQHobOHkihWmi5QvIehYYV3HuKChRc6e9ENHX/S5j/EVKr2kiSXQOcn5SrHtP2mGIqZGmGCY3mNT981V8FY7+LojN3c7LWPIn2BV4rqrO3hj1V+TrLBAHgg1F41gn/iRxXDZJIRzgo9ZzRqQh9HfM7yj9lV47hodu/1H7KUpP0dHHGL2zzxbEU/huEi4TGOw1PFYZjwQXFoLTtJAlUPaLh2SgXtc4xq0wZ8xosxhON1qVINY+GiTBgkAu/LPVPx8bngviOmM8W7ocLhzXQfSLqDhXWc1xPevz72g/wCrxjsbUf33GS75jzPPx6qEa4iPD7BXoRXWkQlNXZd8M7QllQg2jW1psAt9wfHtcJsVyRmIa4kxHdJMWM3A94Vv2M48RU+E42Ilo8DcDyv6rn/6IJvshozOl1KcSS0OaRYaxPRUuL4dhQ4vdSaSIiQDfdWwc4tlplU2O4bVfNwJ6XXIn7OqPI0U/aHjBc3JT7ouD0G3nqsviHCA0LWYvs47dyzPFaLaRI1j6q0WvBDlk5FRxDEZWxusviqmYq8x9MuuqWpQIKZM5ZojBS8NR56JcPhDrt7/AO1Op4eHTFvr4K6RLqeHDKNbR5yoFB3eG58lY8Tw+RpjcT5yq7DU7gRJKDWqZZfKGwJMgbxc+yscJxB9F1iZ2g6b6qK2kBF9YafTnyTmKtmIGnnGwTpWM68m74B+LlekA181B/dcjzSLnr6eWCXpUrQv2Z0nFYiJMaETlEwCIJ8ZhWfZoA4qk2NHF3/im7l4zdVvDjIMWvpvBkH76K47HPD8Sx0d6HzvENIPhdU5cRbOxZ28/A6YK3ckaqKymTdxUnAAZPMryXwV51XTZBOm0gpkRZp8xH1UPHVHR3QPWP0UqrXtqqjHcXpsmXBY/Q0E9mA7SdoC8upXbBhwOqzLq0AtINwIPMHVSuJYllSu518sn7nwUB2ODO78wkxy6XXZwwaXZlHNXRCxtctNjIIiOUH79VWU8X8wmDry12S8VJFTXx21NlXMmXRB+7JnLJFuyd/EC8bzO4C80sQabmPmC10jysfZQ8ut0Scpm6yTsxOjq/Du1vw2tcZLDyiR4c/BWmI7UMc0fDMk6Bc24Ri89COS0/ZinmjouNpI6IystOJcZIZYEu9B/tYbEF1WrGu5W67Q0g2lO50VBwXhdy4jVYmEslZW4ZY2VFjMBEk2C6NicM2IWc4pgQW9ZEdd/wBFSOWTcWZinQyuAmxBMno0kEnyUsNLSC4GJn2gfop1TDw4MImxJ6DQD1Kedh2Mgu0BjcxJtML0KpE0slHx5gyk6Sbbz+3+lT8PEugaxY/e6l8frS8+OnnCi4GQczRJEW81J7J+S2ENAFyXfXX21Xg1A8tF9/vqveO2H55mx5jQdE3QqAl0RMzB8pnmnQP+BzEYYvsZj3kyb+VvJCfq6h1wGiHeJ6feiEYN+HzNrhtCQ4GJAIidbTGk8ytP2NePjRGjHu0i8gH6hZvFVW02udDQ61rC/QRoFd/hpjBVr181nGm2B0Du9HmWpea1Bo6IzWjevruDIaYJ3/6mcRTdTpl5dm3JJj6L1iG94DYKm7TP/lObJAPKLrzksGt0zKcY7dViS2mQBziZ8CshiuL1XPJLnO5g6HmBCkYizjdZ3E4mHkD+oyuriiryZOWMFhS4g7K5v5ZmJ0P2AvL6jcszPjpuq2tjNABrM/oRyTT8TAjaP+LouiJ4xVUuqOnnbwTVEeGvrH/UxVxXeJXrD1hMumZjpHgp0CktD7MOSXHTaeS90myHWsLDqnKZsYN3Hyi2y9OkQOd4staNSvJ74FVyuLea2/Zt+VYJndeDEEFbjgNSYhcnIi0PRqsRhBUibgbJo8NOg0VngKdk9TEOKhRW6Kc8EJVLx7hQa5jc2SSZPlp+q3kTosP20pZqzAHfLBcOl7RqV08MfxC32wyhrXJYAMxblnwNzO2nuvVfDTScHxoSIie74bEblDqF8+toI/UKTiQ34bc1rjciRJzAkbTPqvRawiaUnJ3/AKc749Ty1IK8cNq5ZPmne0FfO+SQTfQRF1Ewjjt981zvZzakWr6pMP3j9LiF7wuHy94nb9Z+ymC7QAcgd1MwtXOSSDl0PmI+qpE3fxHMNjCZJESRGp1Ex18UJJcQIEBpImYPLXkkW2a45wrNX2mw0Nie8C0RPzXEmd157McYOFxFOqLgEhw5tNnD094U7tAxp+aSQLQRABsAT7rOAwlmhuyPoilkqsbUYZa4AgjkQsn2twgyElwA8YWS7HduXYcGg8yzVvSdQnu1XGPjNsbLhaplEqMNxvijaVmmSTA/fwCzVTEm8pzi1T4mIIGjYHpr7qPiqOUxsrxwQcz1/FdU3UxOyjOcvTLlNYljmVOFun0he3Udh5fonfh3A6j/AGmSNodwD4IVrSaC0E326woFFogOvqdN73+qntkubyuD9QnirGzoYxWGLjYQY9b7LRdlMREB1iFBZRlzQeRF9AZJufvRMhhpPDmSW6xM+MW0UeWGC8XmzreCqjKIUltO6y3Zzi4cBJWwwsELjopZ7mBPJc14jjw7E5jGV5I0J00mOn1XQ+N1fh0Hnofdch4jjC1ryDeLWveIHtC7OBeQbxaJb+IfDDtA0mRub75TbylVPEuPNDTBl8QJtAJJNus6qDRwTz3nGbn6E2BUPEYUFuvetE8pvJ6cleTZDtWSqqS4k+f7qRhKJEk/fgruhwMZLxcwb6aGD97LzWwWwm0XH6jwSdcZEUXdohvblExIPLlzUjDkZbmL7G3O89b+q9HD9yIJMkDYZhcH0S02agfmBO0bSSdinSyY3X5hwPhgABOskxEzz9ULxTJLQ2ASNr2vv4yhDGcn7NxX7tEh1yR8omx681mA9ams2pVe92UMGYgCQRliZzHVxgCevgsk4Fr3tdqD9U3I7djciaSsSsNCNRp+qkv4rNOCVFc9V+KMgwYn0/0uacbyT7FdhHy9zjuf1U/iFLNTn+n6bqtp0nM2tzFx7Kxw+J2++q1eiZRObCcw4unMfQyujbUeBTNB0EeIQHkuMOLTBsDy5J1sBoJF7bC2num8I4iCCNY05qUxgLRBgTrECIMx7KkdFB+g1okg9RfYfRPYVpAzeOWY+wmmttIiNfHUW6+Cl4dw+HlA10I0DYJNtRomQ7wP0I/PJI9oJ9VJo4UQ7bvECRq0iRfpCjBwDjtlN9bcrqXSrF7SWmO8HW2jmqNBGWCNhqzqDpnuk+YW94V2iY2lncbBY3imAD20ck3zgl2ndIiY8VUuxlRjXNIttBuJJEwbxZc0uHNlW6wbHjnac4hzWAZaVzN5cAIA6brIYt2as1hHKDYd2RfxUh2O+QCScsW0mV4ZRF3GLDX3+pVVFKqEcn+Vi4toEMBIADjpvzJ+9VVsoZiWiLb+hkDbkFZOk05MmQCOZE3nloormw+OcDadLCdlssMG7y0PCo5rXEbGf7f7p9F4+M6pTBNnAAA6yBPrCerNkZJiIk7XJ5bKPTkOmZF5IvF7T56Qm/SY6ukMYikJdv3Zi+rhFuSi0nhpHQX1g2uPMqTWqOOcwY1J0gzM+igtqSJ3bebxHXzS+ScqWRGVpdJMCSTe/TxSpfigG28mQOd9uiRFXkz7RxxR0VocwZKZEDMZJl3ICOXVZ3i2AcIqaxDHG0QOu5BM+a1LqRLWlpDS4EyANpA+nus52vbAc0WA1/uOs9NAtas6Jqln5FHWcqvEYiE+2oSwEqpxT7lRZysep1MxU8UAeh5/uoXDqclWdYQ1YjEVnFH5sp3Fj98lAaU490klNFYwLDCV4POeqscLThsTcXsddiFS4f6XVzhXksLp0EwNNYVI6HiTBWgNaeg5XvvtsrGlTAbkuSRqY8LA7W2VbQqWHg3kdTJ2VnhnTmFpaIk3mSdkxVPs1XkkYpjS5+UQTbU+ummvqjCsDcrCANZvvEnxTeB7z3iSLC/kZ9UMMkutNiDGkghPL0Ecr4/Qs+H4mcw5G3T/AFZJjMCx2d8NzG45Cdddyo1GqQ4ad4Dy5+Kl06Yhu9/rqs2isM1/fJluKYR1IyCQPmAmxkbcj/tSOHY4OEGABY6R/wAV5xbD55B5X+gjkueUMQW5gNj+qROmT5EoyaNpVdmzREWMaRfblooYHeJ0aCCNdQLE62Xn4n8ppN9DGl7DVLiTlaXCxt4WI9r6JmZdMdp0PmNyZsNjNzr5ppjCG5XAjkJHeNyJI8vXovbXEZRJILtCeX2R5paz/m2yunqZbe+2y28Alf0INOpBcHRodDIN/wBlAeyHwCJIIMaHdT6Ym9tTttk+vVVdZ9ovrrP3yCmxWlljdSn34B/TZCTEDutJm4QhsnlH/9k="/>
          <p:cNvSpPr>
            <a:spLocks noChangeAspect="1" noChangeArrowheads="1"/>
          </p:cNvSpPr>
          <p:nvPr/>
        </p:nvSpPr>
        <p:spPr bwMode="auto">
          <a:xfrm>
            <a:off x="63500" y="-144463"/>
            <a:ext cx="304800" cy="304801"/>
          </a:xfrm>
          <a:prstGeom prst="rect">
            <a:avLst/>
          </a:prstGeom>
          <a:noFill/>
          <a:ln w="9525">
            <a:noFill/>
            <a:miter lim="800000"/>
            <a:headEnd/>
            <a:tailEnd/>
          </a:ln>
        </p:spPr>
        <p:txBody>
          <a:bodyPr/>
          <a:lstStyle/>
          <a:p>
            <a:endParaRPr lang="en-US">
              <a:latin typeface="Tw Cen MT" pitchFamily="34" charset="0"/>
            </a:endParaRPr>
          </a:p>
        </p:txBody>
      </p:sp>
      <p:sp>
        <p:nvSpPr>
          <p:cNvPr id="5" name="Rectangle 4"/>
          <p:cNvSpPr/>
          <p:nvPr/>
        </p:nvSpPr>
        <p:spPr>
          <a:xfrm>
            <a:off x="695325" y="1755775"/>
            <a:ext cx="4676775" cy="4632325"/>
          </a:xfrm>
          <a:prstGeom prst="rect">
            <a:avLst/>
          </a:prstGeom>
        </p:spPr>
        <p:txBody>
          <a:bodyPr>
            <a:spAutoFit/>
          </a:bodyPr>
          <a:lstStyle/>
          <a:p>
            <a:pPr fontAlgn="auto">
              <a:spcBef>
                <a:spcPts val="600"/>
              </a:spcBef>
              <a:spcAft>
                <a:spcPts val="600"/>
              </a:spcAft>
              <a:buClr>
                <a:srgbClr val="FFFF00"/>
              </a:buClr>
              <a:buSzPct val="80000"/>
              <a:defRPr/>
            </a:pPr>
            <a:r>
              <a:rPr lang="en-US" sz="2500" dirty="0">
                <a:latin typeface="Calibri" pitchFamily="34" charset="0"/>
                <a:cs typeface="+mn-cs"/>
              </a:rPr>
              <a:t>Be here now</a:t>
            </a:r>
          </a:p>
          <a:p>
            <a:pPr fontAlgn="auto">
              <a:spcBef>
                <a:spcPts val="600"/>
              </a:spcBef>
              <a:spcAft>
                <a:spcPts val="600"/>
              </a:spcAft>
              <a:buClr>
                <a:srgbClr val="FFFF00"/>
              </a:buClr>
              <a:buSzPct val="80000"/>
              <a:defRPr/>
            </a:pPr>
            <a:r>
              <a:rPr lang="en-US" sz="2500" dirty="0">
                <a:latin typeface="Calibri" pitchFamily="34" charset="0"/>
                <a:cs typeface="+mn-cs"/>
              </a:rPr>
              <a:t>Step up and step back</a:t>
            </a:r>
          </a:p>
          <a:p>
            <a:pPr marL="463550" indent="-463550" fontAlgn="auto">
              <a:spcBef>
                <a:spcPts val="600"/>
              </a:spcBef>
              <a:spcAft>
                <a:spcPts val="600"/>
              </a:spcAft>
              <a:buClr>
                <a:srgbClr val="FFFF00"/>
              </a:buClr>
              <a:buSzPct val="80000"/>
              <a:defRPr/>
            </a:pPr>
            <a:r>
              <a:rPr lang="en-US" sz="2500" dirty="0">
                <a:latin typeface="Calibri" pitchFamily="34" charset="0"/>
                <a:cs typeface="+mn-cs"/>
              </a:rPr>
              <a:t>See with new eyes</a:t>
            </a:r>
            <a:br>
              <a:rPr lang="en-US" sz="2500" dirty="0">
                <a:latin typeface="Calibri" pitchFamily="34" charset="0"/>
                <a:cs typeface="+mn-cs"/>
              </a:rPr>
            </a:br>
            <a:r>
              <a:rPr lang="en-US" sz="2500" dirty="0">
                <a:latin typeface="Calibri" pitchFamily="34" charset="0"/>
                <a:cs typeface="+mn-cs"/>
              </a:rPr>
              <a:t>and hear with new ears</a:t>
            </a:r>
          </a:p>
          <a:p>
            <a:pPr fontAlgn="auto">
              <a:spcBef>
                <a:spcPts val="600"/>
              </a:spcBef>
              <a:spcAft>
                <a:spcPts val="600"/>
              </a:spcAft>
              <a:buClr>
                <a:srgbClr val="FFFF00"/>
              </a:buClr>
              <a:buSzPct val="80000"/>
              <a:defRPr/>
            </a:pPr>
            <a:r>
              <a:rPr lang="en-US" sz="2500" dirty="0">
                <a:latin typeface="Calibri" pitchFamily="34" charset="0"/>
                <a:cs typeface="+mn-cs"/>
              </a:rPr>
              <a:t>Remain solution oriented</a:t>
            </a:r>
          </a:p>
          <a:p>
            <a:pPr fontAlgn="auto">
              <a:spcBef>
                <a:spcPts val="600"/>
              </a:spcBef>
              <a:spcAft>
                <a:spcPts val="600"/>
              </a:spcAft>
              <a:buClr>
                <a:srgbClr val="FFFF00"/>
              </a:buClr>
              <a:buSzPct val="80000"/>
              <a:defRPr/>
            </a:pPr>
            <a:r>
              <a:rPr lang="en-US" sz="2500" dirty="0">
                <a:latin typeface="Calibri" pitchFamily="34" charset="0"/>
                <a:cs typeface="+mn-cs"/>
              </a:rPr>
              <a:t>Engage respectfully</a:t>
            </a:r>
          </a:p>
          <a:p>
            <a:pPr fontAlgn="auto">
              <a:spcBef>
                <a:spcPts val="600"/>
              </a:spcBef>
              <a:spcAft>
                <a:spcPts val="600"/>
              </a:spcAft>
              <a:buClr>
                <a:srgbClr val="FFFF00"/>
              </a:buClr>
              <a:buSzPct val="80000"/>
              <a:defRPr/>
            </a:pPr>
            <a:r>
              <a:rPr lang="en-US" sz="2500" dirty="0">
                <a:latin typeface="Calibri" pitchFamily="34" charset="0"/>
                <a:cs typeface="+mn-cs"/>
              </a:rPr>
              <a:t>Honor confidentiality</a:t>
            </a:r>
          </a:p>
          <a:p>
            <a:pPr fontAlgn="auto">
              <a:spcBef>
                <a:spcPts val="600"/>
              </a:spcBef>
              <a:spcAft>
                <a:spcPts val="600"/>
              </a:spcAft>
              <a:buClr>
                <a:srgbClr val="FFFF00"/>
              </a:buClr>
              <a:buSzPct val="80000"/>
              <a:defRPr/>
            </a:pPr>
            <a:r>
              <a:rPr lang="en-US" sz="2500" dirty="0">
                <a:latin typeface="Calibri" pitchFamily="34" charset="0"/>
                <a:cs typeface="+mn-cs"/>
              </a:rPr>
              <a:t>Mind the time</a:t>
            </a:r>
          </a:p>
          <a:p>
            <a:pPr fontAlgn="auto">
              <a:spcBef>
                <a:spcPts val="600"/>
              </a:spcBef>
              <a:spcAft>
                <a:spcPts val="600"/>
              </a:spcAft>
              <a:buClr>
                <a:srgbClr val="FFFF00"/>
              </a:buClr>
              <a:buSzPct val="80000"/>
              <a:defRPr/>
            </a:pPr>
            <a:r>
              <a:rPr lang="en-US" sz="2500" dirty="0">
                <a:latin typeface="Calibri" pitchFamily="34" charset="0"/>
                <a:cs typeface="+mn-cs"/>
              </a:rPr>
              <a:t>Have fun!</a:t>
            </a:r>
          </a:p>
        </p:txBody>
      </p:sp>
      <p:pic>
        <p:nvPicPr>
          <p:cNvPr id="3074" name="Picture 2" descr="picture of a statue "/>
          <p:cNvPicPr>
            <a:picLocks noChangeAspect="1" noChangeArrowheads="1"/>
          </p:cNvPicPr>
          <p:nvPr/>
        </p:nvPicPr>
        <p:blipFill>
          <a:blip r:embed="rId3"/>
          <a:srcRect l="4074" r="10726"/>
          <a:stretch>
            <a:fillRect/>
          </a:stretch>
        </p:blipFill>
        <p:spPr bwMode="auto">
          <a:xfrm>
            <a:off x="5290014" y="1518595"/>
            <a:ext cx="3921416" cy="5402911"/>
          </a:xfrm>
          <a:prstGeom prst="rect">
            <a:avLst/>
          </a:prstGeom>
          <a:noFill/>
          <a:effectLst>
            <a:softEdge rad="63500"/>
          </a:effec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100" y="-127000"/>
            <a:ext cx="8359775" cy="1385888"/>
          </a:xfrm>
        </p:spPr>
        <p:txBody>
          <a:bodyPr lIns="0" tIns="0" rIns="0" bIns="0" rtlCol="0">
            <a:spAutoFit/>
          </a:bodyPr>
          <a:lstStyle/>
          <a:p>
            <a:pPr algn="ctr" fontAlgn="auto">
              <a:spcAft>
                <a:spcPts val="0"/>
              </a:spcAft>
              <a:defRPr/>
            </a:pPr>
            <a:r>
              <a:rPr sz="4500" dirty="0"/>
              <a:t>Needs </a:t>
            </a:r>
            <a:r>
              <a:rPr sz="4500" spc="-5" dirty="0"/>
              <a:t>Assessment </a:t>
            </a:r>
            <a:r>
              <a:rPr sz="4500" spc="-25" dirty="0"/>
              <a:t>Data</a:t>
            </a:r>
            <a:r>
              <a:rPr sz="4500" spc="-185" dirty="0"/>
              <a:t> </a:t>
            </a:r>
            <a:r>
              <a:rPr sz="4500" spc="-5" dirty="0"/>
              <a:t>on</a:t>
            </a:r>
            <a:r>
              <a:rPr sz="4500" dirty="0"/>
              <a:t/>
            </a:r>
            <a:br>
              <a:rPr sz="4500" dirty="0"/>
            </a:br>
            <a:r>
              <a:rPr sz="4500" spc="-20" dirty="0"/>
              <a:t>Linkage </a:t>
            </a:r>
            <a:r>
              <a:rPr sz="4500" spc="-25" dirty="0"/>
              <a:t>to</a:t>
            </a:r>
            <a:r>
              <a:rPr sz="4500" spc="-100" dirty="0"/>
              <a:t> </a:t>
            </a:r>
            <a:r>
              <a:rPr sz="4500" spc="-15" dirty="0"/>
              <a:t>Care</a:t>
            </a:r>
            <a:endParaRPr sz="4500" dirty="0"/>
          </a:p>
        </p:txBody>
      </p:sp>
      <p:sp>
        <p:nvSpPr>
          <p:cNvPr id="150530" name="object 3" descr="HIV infected "/>
          <p:cNvSpPr>
            <a:spLocks/>
          </p:cNvSpPr>
          <p:nvPr/>
        </p:nvSpPr>
        <p:spPr bwMode="auto">
          <a:xfrm>
            <a:off x="546100" y="2774950"/>
            <a:ext cx="2205038" cy="882650"/>
          </a:xfrm>
          <a:custGeom>
            <a:avLst/>
            <a:gdLst/>
            <a:ahLst/>
            <a:cxnLst>
              <a:cxn ang="0">
                <a:pos x="1763953" y="0"/>
              </a:cxn>
              <a:cxn ang="0">
                <a:pos x="0" y="0"/>
              </a:cxn>
              <a:cxn ang="0">
                <a:pos x="440982" y="440943"/>
              </a:cxn>
              <a:cxn ang="0">
                <a:pos x="0" y="882014"/>
              </a:cxn>
              <a:cxn ang="0">
                <a:pos x="1763953" y="882014"/>
              </a:cxn>
              <a:cxn ang="0">
                <a:pos x="2204897" y="440943"/>
              </a:cxn>
              <a:cxn ang="0">
                <a:pos x="1763953" y="0"/>
              </a:cxn>
            </a:cxnLst>
            <a:rect l="0" t="0" r="r" b="b"/>
            <a:pathLst>
              <a:path w="2205355" h="882014">
                <a:moveTo>
                  <a:pt x="1763953" y="0"/>
                </a:moveTo>
                <a:lnTo>
                  <a:pt x="0" y="0"/>
                </a:lnTo>
                <a:lnTo>
                  <a:pt x="440982" y="440943"/>
                </a:lnTo>
                <a:lnTo>
                  <a:pt x="0" y="882014"/>
                </a:lnTo>
                <a:lnTo>
                  <a:pt x="1763953" y="882014"/>
                </a:lnTo>
                <a:lnTo>
                  <a:pt x="2204897" y="440943"/>
                </a:lnTo>
                <a:lnTo>
                  <a:pt x="1763953" y="0"/>
                </a:lnTo>
                <a:close/>
              </a:path>
            </a:pathLst>
          </a:custGeom>
          <a:solidFill>
            <a:srgbClr val="93B6D2"/>
          </a:solidFill>
          <a:ln w="9525">
            <a:noFill/>
            <a:round/>
            <a:headEnd/>
            <a:tailEnd/>
          </a:ln>
        </p:spPr>
        <p:txBody>
          <a:bodyPr lIns="0" tIns="0" rIns="0" bIns="0"/>
          <a:lstStyle/>
          <a:p>
            <a:endParaRPr lang="en-US"/>
          </a:p>
        </p:txBody>
      </p:sp>
      <p:sp>
        <p:nvSpPr>
          <p:cNvPr id="4" name="object 4"/>
          <p:cNvSpPr txBox="1"/>
          <p:nvPr/>
        </p:nvSpPr>
        <p:spPr>
          <a:xfrm>
            <a:off x="1090613" y="3054350"/>
            <a:ext cx="1163637"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HIV</a:t>
            </a:r>
            <a:r>
              <a:rPr spc="-75" dirty="0">
                <a:latin typeface="Calibri"/>
                <a:cs typeface="Calibri"/>
              </a:rPr>
              <a:t> </a:t>
            </a:r>
            <a:r>
              <a:rPr spc="-15" dirty="0">
                <a:latin typeface="Calibri"/>
                <a:cs typeface="Calibri"/>
              </a:rPr>
              <a:t>Infected</a:t>
            </a:r>
            <a:endParaRPr dirty="0">
              <a:latin typeface="Calibri"/>
              <a:cs typeface="Calibri"/>
            </a:endParaRPr>
          </a:p>
        </p:txBody>
      </p:sp>
      <p:sp>
        <p:nvSpPr>
          <p:cNvPr id="150532" name="object 5" descr="diagnosed "/>
          <p:cNvSpPr>
            <a:spLocks/>
          </p:cNvSpPr>
          <p:nvPr/>
        </p:nvSpPr>
        <p:spPr bwMode="auto">
          <a:xfrm>
            <a:off x="2530475" y="2774950"/>
            <a:ext cx="2205038" cy="882650"/>
          </a:xfrm>
          <a:custGeom>
            <a:avLst/>
            <a:gdLst/>
            <a:ahLst/>
            <a:cxnLst>
              <a:cxn ang="0">
                <a:pos x="1763902" y="0"/>
              </a:cxn>
              <a:cxn ang="0">
                <a:pos x="0" y="0"/>
              </a:cxn>
              <a:cxn ang="0">
                <a:pos x="440944" y="440943"/>
              </a:cxn>
              <a:cxn ang="0">
                <a:pos x="0" y="882014"/>
              </a:cxn>
              <a:cxn ang="0">
                <a:pos x="1763902" y="882014"/>
              </a:cxn>
              <a:cxn ang="0">
                <a:pos x="2204974" y="440943"/>
              </a:cxn>
              <a:cxn ang="0">
                <a:pos x="1763902" y="0"/>
              </a:cxn>
            </a:cxnLst>
            <a:rect l="0" t="0" r="r" b="b"/>
            <a:pathLst>
              <a:path w="2205354" h="882014">
                <a:moveTo>
                  <a:pt x="1763902" y="0"/>
                </a:moveTo>
                <a:lnTo>
                  <a:pt x="0" y="0"/>
                </a:lnTo>
                <a:lnTo>
                  <a:pt x="440944" y="440943"/>
                </a:lnTo>
                <a:lnTo>
                  <a:pt x="0" y="882014"/>
                </a:lnTo>
                <a:lnTo>
                  <a:pt x="1763902" y="882014"/>
                </a:lnTo>
                <a:lnTo>
                  <a:pt x="2204974" y="440943"/>
                </a:lnTo>
                <a:lnTo>
                  <a:pt x="1763902" y="0"/>
                </a:lnTo>
                <a:close/>
              </a:path>
            </a:pathLst>
          </a:custGeom>
          <a:solidFill>
            <a:srgbClr val="93B6D2"/>
          </a:solidFill>
          <a:ln w="9525">
            <a:noFill/>
            <a:round/>
            <a:headEnd/>
            <a:tailEnd/>
          </a:ln>
        </p:spPr>
        <p:txBody>
          <a:bodyPr lIns="0" tIns="0" rIns="0" bIns="0"/>
          <a:lstStyle/>
          <a:p>
            <a:endParaRPr lang="en-US"/>
          </a:p>
        </p:txBody>
      </p:sp>
      <p:sp>
        <p:nvSpPr>
          <p:cNvPr id="150533" name="object 6" descr="diagnosed"/>
          <p:cNvSpPr>
            <a:spLocks/>
          </p:cNvSpPr>
          <p:nvPr/>
        </p:nvSpPr>
        <p:spPr bwMode="auto">
          <a:xfrm>
            <a:off x="2530475" y="2774950"/>
            <a:ext cx="2205038" cy="882650"/>
          </a:xfrm>
          <a:custGeom>
            <a:avLst/>
            <a:gdLst/>
            <a:ahLst/>
            <a:cxnLst>
              <a:cxn ang="0">
                <a:pos x="0" y="0"/>
              </a:cxn>
              <a:cxn ang="0">
                <a:pos x="1763902" y="0"/>
              </a:cxn>
              <a:cxn ang="0">
                <a:pos x="2204974" y="440943"/>
              </a:cxn>
              <a:cxn ang="0">
                <a:pos x="1763902" y="882014"/>
              </a:cxn>
              <a:cxn ang="0">
                <a:pos x="0" y="882014"/>
              </a:cxn>
              <a:cxn ang="0">
                <a:pos x="440944" y="440943"/>
              </a:cxn>
              <a:cxn ang="0">
                <a:pos x="0" y="0"/>
              </a:cxn>
            </a:cxnLst>
            <a:rect l="0" t="0" r="r" b="b"/>
            <a:pathLst>
              <a:path w="2205354" h="882014">
                <a:moveTo>
                  <a:pt x="0" y="0"/>
                </a:moveTo>
                <a:lnTo>
                  <a:pt x="1763902" y="0"/>
                </a:lnTo>
                <a:lnTo>
                  <a:pt x="2204974" y="440943"/>
                </a:lnTo>
                <a:lnTo>
                  <a:pt x="1763902" y="882014"/>
                </a:lnTo>
                <a:lnTo>
                  <a:pt x="0" y="882014"/>
                </a:lnTo>
                <a:lnTo>
                  <a:pt x="440944" y="440943"/>
                </a:lnTo>
                <a:lnTo>
                  <a:pt x="0" y="0"/>
                </a:lnTo>
                <a:close/>
              </a:path>
            </a:pathLst>
          </a:custGeom>
          <a:noFill/>
          <a:ln w="19050">
            <a:solidFill>
              <a:srgbClr val="FFFFFF"/>
            </a:solidFill>
            <a:round/>
            <a:headEnd/>
            <a:tailEnd/>
          </a:ln>
        </p:spPr>
        <p:txBody>
          <a:bodyPr lIns="0" tIns="0" rIns="0" bIns="0"/>
          <a:lstStyle/>
          <a:p>
            <a:endParaRPr lang="en-US"/>
          </a:p>
        </p:txBody>
      </p:sp>
      <p:sp>
        <p:nvSpPr>
          <p:cNvPr id="7" name="object 7"/>
          <p:cNvSpPr txBox="1"/>
          <p:nvPr/>
        </p:nvSpPr>
        <p:spPr>
          <a:xfrm>
            <a:off x="3155950" y="3054350"/>
            <a:ext cx="1000125"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Diagnosed</a:t>
            </a:r>
            <a:endParaRPr dirty="0">
              <a:latin typeface="Calibri"/>
              <a:cs typeface="Calibri"/>
            </a:endParaRPr>
          </a:p>
        </p:txBody>
      </p:sp>
      <p:sp>
        <p:nvSpPr>
          <p:cNvPr id="150535" name="object 8" descr="in care"/>
          <p:cNvSpPr>
            <a:spLocks/>
          </p:cNvSpPr>
          <p:nvPr/>
        </p:nvSpPr>
        <p:spPr bwMode="auto">
          <a:xfrm>
            <a:off x="4514850" y="2774950"/>
            <a:ext cx="2205038" cy="882650"/>
          </a:xfrm>
          <a:custGeom>
            <a:avLst/>
            <a:gdLst/>
            <a:ahLst/>
            <a:cxnLst>
              <a:cxn ang="0">
                <a:pos x="1763902" y="0"/>
              </a:cxn>
              <a:cxn ang="0">
                <a:pos x="0" y="0"/>
              </a:cxn>
              <a:cxn ang="0">
                <a:pos x="440944" y="440943"/>
              </a:cxn>
              <a:cxn ang="0">
                <a:pos x="0" y="882014"/>
              </a:cxn>
              <a:cxn ang="0">
                <a:pos x="1763902" y="882014"/>
              </a:cxn>
              <a:cxn ang="0">
                <a:pos x="2204847" y="440943"/>
              </a:cxn>
              <a:cxn ang="0">
                <a:pos x="1763902" y="0"/>
              </a:cxn>
            </a:cxnLst>
            <a:rect l="0" t="0" r="r" b="b"/>
            <a:pathLst>
              <a:path w="2205354" h="882014">
                <a:moveTo>
                  <a:pt x="1763902" y="0"/>
                </a:moveTo>
                <a:lnTo>
                  <a:pt x="0" y="0"/>
                </a:lnTo>
                <a:lnTo>
                  <a:pt x="440944" y="440943"/>
                </a:lnTo>
                <a:lnTo>
                  <a:pt x="0" y="882014"/>
                </a:lnTo>
                <a:lnTo>
                  <a:pt x="1763902" y="882014"/>
                </a:lnTo>
                <a:lnTo>
                  <a:pt x="2204847" y="440943"/>
                </a:lnTo>
                <a:lnTo>
                  <a:pt x="1763902" y="0"/>
                </a:lnTo>
                <a:close/>
              </a:path>
            </a:pathLst>
          </a:custGeom>
          <a:solidFill>
            <a:srgbClr val="93B6D2"/>
          </a:solidFill>
          <a:ln w="9525">
            <a:noFill/>
            <a:round/>
            <a:headEnd/>
            <a:tailEnd/>
          </a:ln>
        </p:spPr>
        <p:txBody>
          <a:bodyPr lIns="0" tIns="0" rIns="0" bIns="0"/>
          <a:lstStyle/>
          <a:p>
            <a:endParaRPr lang="en-US"/>
          </a:p>
        </p:txBody>
      </p:sp>
      <p:sp>
        <p:nvSpPr>
          <p:cNvPr id="150536" name="object 9" descr="in care "/>
          <p:cNvSpPr>
            <a:spLocks/>
          </p:cNvSpPr>
          <p:nvPr/>
        </p:nvSpPr>
        <p:spPr bwMode="auto">
          <a:xfrm>
            <a:off x="4514850" y="2774950"/>
            <a:ext cx="2205038" cy="882650"/>
          </a:xfrm>
          <a:custGeom>
            <a:avLst/>
            <a:gdLst/>
            <a:ahLst/>
            <a:cxnLst>
              <a:cxn ang="0">
                <a:pos x="0" y="0"/>
              </a:cxn>
              <a:cxn ang="0">
                <a:pos x="1763902" y="0"/>
              </a:cxn>
              <a:cxn ang="0">
                <a:pos x="2204847" y="440943"/>
              </a:cxn>
              <a:cxn ang="0">
                <a:pos x="1763902" y="882014"/>
              </a:cxn>
              <a:cxn ang="0">
                <a:pos x="0" y="882014"/>
              </a:cxn>
              <a:cxn ang="0">
                <a:pos x="440944" y="440943"/>
              </a:cxn>
              <a:cxn ang="0">
                <a:pos x="0" y="0"/>
              </a:cxn>
            </a:cxnLst>
            <a:rect l="0" t="0" r="r" b="b"/>
            <a:pathLst>
              <a:path w="2205354" h="882014">
                <a:moveTo>
                  <a:pt x="0" y="0"/>
                </a:moveTo>
                <a:lnTo>
                  <a:pt x="1763902" y="0"/>
                </a:lnTo>
                <a:lnTo>
                  <a:pt x="2204847" y="440943"/>
                </a:lnTo>
                <a:lnTo>
                  <a:pt x="1763902" y="882014"/>
                </a:lnTo>
                <a:lnTo>
                  <a:pt x="0" y="882014"/>
                </a:lnTo>
                <a:lnTo>
                  <a:pt x="440944" y="440943"/>
                </a:lnTo>
                <a:lnTo>
                  <a:pt x="0" y="0"/>
                </a:lnTo>
                <a:close/>
              </a:path>
            </a:pathLst>
          </a:custGeom>
          <a:noFill/>
          <a:ln w="19050">
            <a:solidFill>
              <a:srgbClr val="FFFFFF"/>
            </a:solidFill>
            <a:round/>
            <a:headEnd/>
            <a:tailEnd/>
          </a:ln>
        </p:spPr>
        <p:txBody>
          <a:bodyPr lIns="0" tIns="0" rIns="0" bIns="0"/>
          <a:lstStyle/>
          <a:p>
            <a:endParaRPr lang="en-US"/>
          </a:p>
        </p:txBody>
      </p:sp>
      <p:sp>
        <p:nvSpPr>
          <p:cNvPr id="10" name="object 10"/>
          <p:cNvSpPr txBox="1"/>
          <p:nvPr/>
        </p:nvSpPr>
        <p:spPr>
          <a:xfrm>
            <a:off x="5303838" y="3054350"/>
            <a:ext cx="674687" cy="298450"/>
          </a:xfrm>
          <a:prstGeom prst="rect">
            <a:avLst/>
          </a:prstGeom>
        </p:spPr>
        <p:txBody>
          <a:bodyPr lIns="0" tIns="0" rIns="0" bIns="0">
            <a:spAutoFit/>
          </a:bodyPr>
          <a:lstStyle/>
          <a:p>
            <a:pPr marL="12700" fontAlgn="auto">
              <a:spcBef>
                <a:spcPts val="0"/>
              </a:spcBef>
              <a:spcAft>
                <a:spcPts val="0"/>
              </a:spcAft>
              <a:defRPr/>
            </a:pPr>
            <a:r>
              <a:rPr dirty="0">
                <a:latin typeface="Calibri"/>
                <a:cs typeface="Calibri"/>
              </a:rPr>
              <a:t>In</a:t>
            </a:r>
            <a:r>
              <a:rPr spc="-120" dirty="0">
                <a:latin typeface="Calibri"/>
                <a:cs typeface="Calibri"/>
              </a:rPr>
              <a:t> </a:t>
            </a:r>
            <a:r>
              <a:rPr spc="-10" dirty="0">
                <a:latin typeface="Calibri"/>
                <a:cs typeface="Calibri"/>
              </a:rPr>
              <a:t>Care</a:t>
            </a:r>
            <a:endParaRPr dirty="0">
              <a:latin typeface="Calibri"/>
              <a:cs typeface="Calibri"/>
            </a:endParaRPr>
          </a:p>
        </p:txBody>
      </p:sp>
      <p:sp>
        <p:nvSpPr>
          <p:cNvPr id="150538" name="object 11" descr="viral suppression"/>
          <p:cNvSpPr>
            <a:spLocks/>
          </p:cNvSpPr>
          <p:nvPr/>
        </p:nvSpPr>
        <p:spPr bwMode="auto">
          <a:xfrm>
            <a:off x="6499225" y="2774950"/>
            <a:ext cx="2205038" cy="882650"/>
          </a:xfrm>
          <a:custGeom>
            <a:avLst/>
            <a:gdLst/>
            <a:ahLst/>
            <a:cxnLst>
              <a:cxn ang="0">
                <a:pos x="1763902" y="0"/>
              </a:cxn>
              <a:cxn ang="0">
                <a:pos x="0" y="0"/>
              </a:cxn>
              <a:cxn ang="0">
                <a:pos x="440944" y="440943"/>
              </a:cxn>
              <a:cxn ang="0">
                <a:pos x="0" y="882014"/>
              </a:cxn>
              <a:cxn ang="0">
                <a:pos x="1763902" y="882014"/>
              </a:cxn>
              <a:cxn ang="0">
                <a:pos x="2204974" y="440943"/>
              </a:cxn>
              <a:cxn ang="0">
                <a:pos x="1763902" y="0"/>
              </a:cxn>
            </a:cxnLst>
            <a:rect l="0" t="0" r="r" b="b"/>
            <a:pathLst>
              <a:path w="2205354" h="882014">
                <a:moveTo>
                  <a:pt x="1763902" y="0"/>
                </a:moveTo>
                <a:lnTo>
                  <a:pt x="0" y="0"/>
                </a:lnTo>
                <a:lnTo>
                  <a:pt x="440944" y="440943"/>
                </a:lnTo>
                <a:lnTo>
                  <a:pt x="0" y="882014"/>
                </a:lnTo>
                <a:lnTo>
                  <a:pt x="1763902" y="882014"/>
                </a:lnTo>
                <a:lnTo>
                  <a:pt x="2204974" y="440943"/>
                </a:lnTo>
                <a:lnTo>
                  <a:pt x="1763902" y="0"/>
                </a:lnTo>
                <a:close/>
              </a:path>
            </a:pathLst>
          </a:custGeom>
          <a:solidFill>
            <a:srgbClr val="93B6D2"/>
          </a:solidFill>
          <a:ln w="9525">
            <a:noFill/>
            <a:round/>
            <a:headEnd/>
            <a:tailEnd/>
          </a:ln>
        </p:spPr>
        <p:txBody>
          <a:bodyPr lIns="0" tIns="0" rIns="0" bIns="0"/>
          <a:lstStyle/>
          <a:p>
            <a:endParaRPr lang="en-US"/>
          </a:p>
        </p:txBody>
      </p:sp>
      <p:sp>
        <p:nvSpPr>
          <p:cNvPr id="150539" name="object 12" descr="viral suppression"/>
          <p:cNvSpPr>
            <a:spLocks/>
          </p:cNvSpPr>
          <p:nvPr/>
        </p:nvSpPr>
        <p:spPr bwMode="auto">
          <a:xfrm>
            <a:off x="6499225" y="2774950"/>
            <a:ext cx="2205038" cy="882650"/>
          </a:xfrm>
          <a:custGeom>
            <a:avLst/>
            <a:gdLst/>
            <a:ahLst/>
            <a:cxnLst>
              <a:cxn ang="0">
                <a:pos x="0" y="0"/>
              </a:cxn>
              <a:cxn ang="0">
                <a:pos x="1763902" y="0"/>
              </a:cxn>
              <a:cxn ang="0">
                <a:pos x="2204974" y="440943"/>
              </a:cxn>
              <a:cxn ang="0">
                <a:pos x="1763902" y="882014"/>
              </a:cxn>
              <a:cxn ang="0">
                <a:pos x="0" y="882014"/>
              </a:cxn>
              <a:cxn ang="0">
                <a:pos x="440944" y="440943"/>
              </a:cxn>
              <a:cxn ang="0">
                <a:pos x="0" y="0"/>
              </a:cxn>
            </a:cxnLst>
            <a:rect l="0" t="0" r="r" b="b"/>
            <a:pathLst>
              <a:path w="2205354" h="882014">
                <a:moveTo>
                  <a:pt x="0" y="0"/>
                </a:moveTo>
                <a:lnTo>
                  <a:pt x="1763902" y="0"/>
                </a:lnTo>
                <a:lnTo>
                  <a:pt x="2204974" y="440943"/>
                </a:lnTo>
                <a:lnTo>
                  <a:pt x="1763902" y="882014"/>
                </a:lnTo>
                <a:lnTo>
                  <a:pt x="0" y="882014"/>
                </a:lnTo>
                <a:lnTo>
                  <a:pt x="440944" y="440943"/>
                </a:lnTo>
                <a:lnTo>
                  <a:pt x="0" y="0"/>
                </a:lnTo>
                <a:close/>
              </a:path>
            </a:pathLst>
          </a:custGeom>
          <a:noFill/>
          <a:ln w="19050">
            <a:solidFill>
              <a:srgbClr val="FFFFFF"/>
            </a:solidFill>
            <a:round/>
            <a:headEnd/>
            <a:tailEnd/>
          </a:ln>
        </p:spPr>
        <p:txBody>
          <a:bodyPr lIns="0" tIns="0" rIns="0" bIns="0"/>
          <a:lstStyle/>
          <a:p>
            <a:endParaRPr lang="en-US"/>
          </a:p>
        </p:txBody>
      </p:sp>
      <p:sp>
        <p:nvSpPr>
          <p:cNvPr id="13" name="object 13"/>
          <p:cNvSpPr txBox="1"/>
          <p:nvPr/>
        </p:nvSpPr>
        <p:spPr>
          <a:xfrm>
            <a:off x="7050088" y="2955925"/>
            <a:ext cx="1154112" cy="520700"/>
          </a:xfrm>
          <a:prstGeom prst="rect">
            <a:avLst/>
          </a:prstGeom>
        </p:spPr>
        <p:txBody>
          <a:bodyPr lIns="0" tIns="0" rIns="0" bIns="0">
            <a:spAutoFit/>
          </a:bodyPr>
          <a:lstStyle/>
          <a:p>
            <a:pPr marL="12700" indent="354013">
              <a:lnSpc>
                <a:spcPts val="1975"/>
              </a:lnSpc>
            </a:pPr>
            <a:r>
              <a:rPr lang="en-US">
                <a:latin typeface="Calibri" pitchFamily="34" charset="0"/>
              </a:rPr>
              <a:t>Viral  Suppression</a:t>
            </a:r>
          </a:p>
        </p:txBody>
      </p:sp>
      <p:sp>
        <p:nvSpPr>
          <p:cNvPr id="14" name="object 14"/>
          <p:cNvSpPr txBox="1"/>
          <p:nvPr/>
        </p:nvSpPr>
        <p:spPr>
          <a:xfrm>
            <a:off x="3487738" y="5010150"/>
            <a:ext cx="2859087" cy="584200"/>
          </a:xfrm>
          <a:prstGeom prst="rect">
            <a:avLst/>
          </a:prstGeom>
        </p:spPr>
        <p:txBody>
          <a:bodyPr lIns="0" tIns="0" rIns="0" bIns="0">
            <a:spAutoFit/>
          </a:bodyPr>
          <a:lstStyle/>
          <a:p>
            <a:pPr marL="12700" fontAlgn="auto">
              <a:spcBef>
                <a:spcPts val="0"/>
              </a:spcBef>
              <a:spcAft>
                <a:spcPts val="0"/>
              </a:spcAft>
              <a:defRPr/>
            </a:pPr>
            <a:r>
              <a:rPr sz="3600" spc="-15" dirty="0">
                <a:latin typeface="Calibri"/>
                <a:cs typeface="Calibri"/>
              </a:rPr>
              <a:t>Linkage </a:t>
            </a:r>
            <a:r>
              <a:rPr sz="3600" spc="-25" dirty="0">
                <a:latin typeface="Calibri"/>
                <a:cs typeface="Calibri"/>
              </a:rPr>
              <a:t>to</a:t>
            </a:r>
            <a:r>
              <a:rPr sz="3600" spc="-95" dirty="0">
                <a:latin typeface="Calibri"/>
                <a:cs typeface="Calibri"/>
              </a:rPr>
              <a:t> </a:t>
            </a:r>
            <a:r>
              <a:rPr sz="3600" spc="-15" dirty="0">
                <a:latin typeface="Calibri"/>
                <a:cs typeface="Calibri"/>
              </a:rPr>
              <a:t>Care</a:t>
            </a:r>
            <a:endParaRPr sz="3600" dirty="0">
              <a:latin typeface="Calibri"/>
              <a:cs typeface="Calibri"/>
            </a:endParaRPr>
          </a:p>
        </p:txBody>
      </p:sp>
      <p:sp>
        <p:nvSpPr>
          <p:cNvPr id="150542" name="object 15" descr="arrow"/>
          <p:cNvSpPr>
            <a:spLocks noChangeArrowheads="1"/>
          </p:cNvSpPr>
          <p:nvPr/>
        </p:nvSpPr>
        <p:spPr bwMode="auto">
          <a:xfrm>
            <a:off x="3644900" y="3840163"/>
            <a:ext cx="2060575" cy="962025"/>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0544" name="object 17" descr="arrow"/>
          <p:cNvSpPr>
            <a:spLocks/>
          </p:cNvSpPr>
          <p:nvPr/>
        </p:nvSpPr>
        <p:spPr bwMode="auto">
          <a:xfrm>
            <a:off x="4633913" y="3854450"/>
            <a:ext cx="1028700" cy="873125"/>
          </a:xfrm>
          <a:custGeom>
            <a:avLst/>
            <a:gdLst/>
            <a:ahLst/>
            <a:cxnLst>
              <a:cxn ang="0">
                <a:pos x="918463" y="217932"/>
              </a:cxn>
              <a:cxn ang="0">
                <a:pos x="700404" y="217932"/>
              </a:cxn>
              <a:cxn ang="0">
                <a:pos x="686939" y="266502"/>
              </a:cxn>
              <a:cxn ang="0">
                <a:pos x="670948" y="313789"/>
              </a:cxn>
              <a:cxn ang="0">
                <a:pos x="652516" y="359715"/>
              </a:cxn>
              <a:cxn ang="0">
                <a:pos x="631727" y="404202"/>
              </a:cxn>
              <a:cxn ang="0">
                <a:pos x="608667" y="447172"/>
              </a:cxn>
              <a:cxn ang="0">
                <a:pos x="583420" y="488545"/>
              </a:cxn>
              <a:cxn ang="0">
                <a:pos x="556071" y="528244"/>
              </a:cxn>
              <a:cxn ang="0">
                <a:pos x="526706" y="566191"/>
              </a:cxn>
              <a:cxn ang="0">
                <a:pos x="495408" y="602306"/>
              </a:cxn>
              <a:cxn ang="0">
                <a:pos x="462262" y="636512"/>
              </a:cxn>
              <a:cxn ang="0">
                <a:pos x="427354" y="668731"/>
              </a:cxn>
              <a:cxn ang="0">
                <a:pos x="390769" y="698883"/>
              </a:cxn>
              <a:cxn ang="0">
                <a:pos x="352590" y="726891"/>
              </a:cxn>
              <a:cxn ang="0">
                <a:pos x="312904" y="752677"/>
              </a:cxn>
              <a:cxn ang="0">
                <a:pos x="271794" y="776161"/>
              </a:cxn>
              <a:cxn ang="0">
                <a:pos x="229346" y="797267"/>
              </a:cxn>
              <a:cxn ang="0">
                <a:pos x="185645" y="815914"/>
              </a:cxn>
              <a:cxn ang="0">
                <a:pos x="140774" y="832026"/>
              </a:cxn>
              <a:cxn ang="0">
                <a:pos x="94820" y="845523"/>
              </a:cxn>
              <a:cxn ang="0">
                <a:pos x="47867" y="856328"/>
              </a:cxn>
              <a:cxn ang="0">
                <a:pos x="0" y="864362"/>
              </a:cxn>
              <a:cxn ang="0">
                <a:pos x="48189" y="869510"/>
              </a:cxn>
              <a:cxn ang="0">
                <a:pos x="96070" y="871750"/>
              </a:cxn>
              <a:cxn ang="0">
                <a:pos x="143551" y="871146"/>
              </a:cxn>
              <a:cxn ang="0">
                <a:pos x="190544" y="867761"/>
              </a:cxn>
              <a:cxn ang="0">
                <a:pos x="236959" y="861658"/>
              </a:cxn>
              <a:cxn ang="0">
                <a:pos x="282704" y="852900"/>
              </a:cxn>
              <a:cxn ang="0">
                <a:pos x="327690" y="841552"/>
              </a:cxn>
              <a:cxn ang="0">
                <a:pos x="371828" y="827675"/>
              </a:cxn>
              <a:cxn ang="0">
                <a:pos x="415026" y="811335"/>
              </a:cxn>
              <a:cxn ang="0">
                <a:pos x="457195" y="792593"/>
              </a:cxn>
              <a:cxn ang="0">
                <a:pos x="498245" y="771515"/>
              </a:cxn>
              <a:cxn ang="0">
                <a:pos x="538086" y="748162"/>
              </a:cxn>
              <a:cxn ang="0">
                <a:pos x="576627" y="722598"/>
              </a:cxn>
              <a:cxn ang="0">
                <a:pos x="613779" y="694887"/>
              </a:cxn>
              <a:cxn ang="0">
                <a:pos x="649452" y="665092"/>
              </a:cxn>
              <a:cxn ang="0">
                <a:pos x="683556" y="633276"/>
              </a:cxn>
              <a:cxn ang="0">
                <a:pos x="716000" y="599503"/>
              </a:cxn>
              <a:cxn ang="0">
                <a:pos x="746694" y="563836"/>
              </a:cxn>
              <a:cxn ang="0">
                <a:pos x="775549" y="526339"/>
              </a:cxn>
              <a:cxn ang="0">
                <a:pos x="802475" y="487075"/>
              </a:cxn>
              <a:cxn ang="0">
                <a:pos x="827381" y="446107"/>
              </a:cxn>
              <a:cxn ang="0">
                <a:pos x="850177" y="403499"/>
              </a:cxn>
              <a:cxn ang="0">
                <a:pos x="870773" y="359314"/>
              </a:cxn>
              <a:cxn ang="0">
                <a:pos x="889080" y="313616"/>
              </a:cxn>
              <a:cxn ang="0">
                <a:pos x="905007" y="266467"/>
              </a:cxn>
              <a:cxn ang="0">
                <a:pos x="918463" y="217932"/>
              </a:cxn>
              <a:cxn ang="0">
                <a:pos x="835913" y="0"/>
              </a:cxn>
              <a:cxn ang="0">
                <a:pos x="591438" y="217932"/>
              </a:cxn>
              <a:cxn ang="0">
                <a:pos x="1027429" y="217932"/>
              </a:cxn>
              <a:cxn ang="0">
                <a:pos x="835913" y="0"/>
              </a:cxn>
            </a:cxnLst>
            <a:rect l="0" t="0" r="r" b="b"/>
            <a:pathLst>
              <a:path w="1027429" h="871854">
                <a:moveTo>
                  <a:pt x="918463" y="217932"/>
                </a:moveTo>
                <a:lnTo>
                  <a:pt x="700404" y="217932"/>
                </a:lnTo>
                <a:lnTo>
                  <a:pt x="686939" y="266502"/>
                </a:lnTo>
                <a:lnTo>
                  <a:pt x="670948" y="313789"/>
                </a:lnTo>
                <a:lnTo>
                  <a:pt x="652516" y="359715"/>
                </a:lnTo>
                <a:lnTo>
                  <a:pt x="631727" y="404202"/>
                </a:lnTo>
                <a:lnTo>
                  <a:pt x="608667" y="447172"/>
                </a:lnTo>
                <a:lnTo>
                  <a:pt x="583420" y="488545"/>
                </a:lnTo>
                <a:lnTo>
                  <a:pt x="556071" y="528244"/>
                </a:lnTo>
                <a:lnTo>
                  <a:pt x="526706" y="566191"/>
                </a:lnTo>
                <a:lnTo>
                  <a:pt x="495408" y="602306"/>
                </a:lnTo>
                <a:lnTo>
                  <a:pt x="462262" y="636512"/>
                </a:lnTo>
                <a:lnTo>
                  <a:pt x="427354" y="668731"/>
                </a:lnTo>
                <a:lnTo>
                  <a:pt x="390769" y="698883"/>
                </a:lnTo>
                <a:lnTo>
                  <a:pt x="352590" y="726891"/>
                </a:lnTo>
                <a:lnTo>
                  <a:pt x="312904" y="752677"/>
                </a:lnTo>
                <a:lnTo>
                  <a:pt x="271794" y="776161"/>
                </a:lnTo>
                <a:lnTo>
                  <a:pt x="229346" y="797267"/>
                </a:lnTo>
                <a:lnTo>
                  <a:pt x="185645" y="815914"/>
                </a:lnTo>
                <a:lnTo>
                  <a:pt x="140774" y="832026"/>
                </a:lnTo>
                <a:lnTo>
                  <a:pt x="94820" y="845523"/>
                </a:lnTo>
                <a:lnTo>
                  <a:pt x="47867" y="856328"/>
                </a:lnTo>
                <a:lnTo>
                  <a:pt x="0" y="864362"/>
                </a:lnTo>
                <a:lnTo>
                  <a:pt x="48189" y="869510"/>
                </a:lnTo>
                <a:lnTo>
                  <a:pt x="96070" y="871750"/>
                </a:lnTo>
                <a:lnTo>
                  <a:pt x="143551" y="871146"/>
                </a:lnTo>
                <a:lnTo>
                  <a:pt x="190544" y="867761"/>
                </a:lnTo>
                <a:lnTo>
                  <a:pt x="236959" y="861658"/>
                </a:lnTo>
                <a:lnTo>
                  <a:pt x="282704" y="852900"/>
                </a:lnTo>
                <a:lnTo>
                  <a:pt x="327690" y="841552"/>
                </a:lnTo>
                <a:lnTo>
                  <a:pt x="371828" y="827675"/>
                </a:lnTo>
                <a:lnTo>
                  <a:pt x="415026" y="811335"/>
                </a:lnTo>
                <a:lnTo>
                  <a:pt x="457195" y="792593"/>
                </a:lnTo>
                <a:lnTo>
                  <a:pt x="498245" y="771515"/>
                </a:lnTo>
                <a:lnTo>
                  <a:pt x="538086" y="748162"/>
                </a:lnTo>
                <a:lnTo>
                  <a:pt x="576627" y="722598"/>
                </a:lnTo>
                <a:lnTo>
                  <a:pt x="613779" y="694887"/>
                </a:lnTo>
                <a:lnTo>
                  <a:pt x="649452" y="665092"/>
                </a:lnTo>
                <a:lnTo>
                  <a:pt x="683556" y="633276"/>
                </a:lnTo>
                <a:lnTo>
                  <a:pt x="716000" y="599503"/>
                </a:lnTo>
                <a:lnTo>
                  <a:pt x="746694" y="563836"/>
                </a:lnTo>
                <a:lnTo>
                  <a:pt x="775549" y="526339"/>
                </a:lnTo>
                <a:lnTo>
                  <a:pt x="802475" y="487075"/>
                </a:lnTo>
                <a:lnTo>
                  <a:pt x="827381" y="446107"/>
                </a:lnTo>
                <a:lnTo>
                  <a:pt x="850177" y="403499"/>
                </a:lnTo>
                <a:lnTo>
                  <a:pt x="870773" y="359314"/>
                </a:lnTo>
                <a:lnTo>
                  <a:pt x="889080" y="313616"/>
                </a:lnTo>
                <a:lnTo>
                  <a:pt x="905007" y="266467"/>
                </a:lnTo>
                <a:lnTo>
                  <a:pt x="918463" y="217932"/>
                </a:lnTo>
                <a:close/>
              </a:path>
              <a:path w="1027429" h="871854">
                <a:moveTo>
                  <a:pt x="835913" y="0"/>
                </a:moveTo>
                <a:lnTo>
                  <a:pt x="591438" y="217932"/>
                </a:lnTo>
                <a:lnTo>
                  <a:pt x="1027429" y="217932"/>
                </a:lnTo>
                <a:lnTo>
                  <a:pt x="835913" y="0"/>
                </a:lnTo>
                <a:close/>
              </a:path>
            </a:pathLst>
          </a:custGeom>
          <a:solidFill>
            <a:srgbClr val="93B6D2"/>
          </a:solidFill>
          <a:ln w="9525">
            <a:noFill/>
            <a:round/>
            <a:headEnd/>
            <a:tailEnd/>
          </a:ln>
        </p:spPr>
        <p:txBody>
          <a:bodyPr lIns="0" tIns="0" rIns="0" bIns="0"/>
          <a:lstStyle/>
          <a:p>
            <a:endParaRPr lang="en-US"/>
          </a:p>
        </p:txBody>
      </p:sp>
      <p:sp>
        <p:nvSpPr>
          <p:cNvPr id="150545" name="object 18" descr="arrow "/>
          <p:cNvSpPr>
            <a:spLocks/>
          </p:cNvSpPr>
          <p:nvPr/>
        </p:nvSpPr>
        <p:spPr bwMode="auto">
          <a:xfrm>
            <a:off x="3689350" y="3854450"/>
            <a:ext cx="1054100" cy="873125"/>
          </a:xfrm>
          <a:custGeom>
            <a:avLst/>
            <a:gdLst/>
            <a:ahLst/>
            <a:cxnLst>
              <a:cxn ang="0">
                <a:pos x="217932" y="0"/>
              </a:cxn>
              <a:cxn ang="0">
                <a:pos x="0" y="0"/>
              </a:cxn>
              <a:cxn ang="0">
                <a:pos x="1323" y="49468"/>
              </a:cxn>
              <a:cxn ang="0">
                <a:pos x="5246" y="98214"/>
              </a:cxn>
              <a:cxn ang="0">
                <a:pos x="11698" y="146162"/>
              </a:cxn>
              <a:cxn ang="0">
                <a:pos x="20608" y="193240"/>
              </a:cxn>
              <a:cxn ang="0">
                <a:pos x="31907" y="239374"/>
              </a:cxn>
              <a:cxn ang="0">
                <a:pos x="45523" y="284490"/>
              </a:cxn>
              <a:cxn ang="0">
                <a:pos x="61386" y="328515"/>
              </a:cxn>
              <a:cxn ang="0">
                <a:pos x="79425" y="371374"/>
              </a:cxn>
              <a:cxn ang="0">
                <a:pos x="99570" y="412994"/>
              </a:cxn>
              <a:cxn ang="0">
                <a:pos x="121750" y="453303"/>
              </a:cxn>
              <a:cxn ang="0">
                <a:pos x="145895" y="492225"/>
              </a:cxn>
              <a:cxn ang="0">
                <a:pos x="171934" y="529687"/>
              </a:cxn>
              <a:cxn ang="0">
                <a:pos x="199797" y="565616"/>
              </a:cxn>
              <a:cxn ang="0">
                <a:pos x="229412" y="599938"/>
              </a:cxn>
              <a:cxn ang="0">
                <a:pos x="260710" y="632579"/>
              </a:cxn>
              <a:cxn ang="0">
                <a:pos x="293621" y="663467"/>
              </a:cxn>
              <a:cxn ang="0">
                <a:pos x="328072" y="692526"/>
              </a:cxn>
              <a:cxn ang="0">
                <a:pos x="363995" y="719683"/>
              </a:cxn>
              <a:cxn ang="0">
                <a:pos x="401317" y="744866"/>
              </a:cxn>
              <a:cxn ang="0">
                <a:pos x="439970" y="768000"/>
              </a:cxn>
              <a:cxn ang="0">
                <a:pos x="479881" y="789011"/>
              </a:cxn>
              <a:cxn ang="0">
                <a:pos x="520982" y="807826"/>
              </a:cxn>
              <a:cxn ang="0">
                <a:pos x="563200" y="824371"/>
              </a:cxn>
              <a:cxn ang="0">
                <a:pos x="606466" y="838573"/>
              </a:cxn>
              <a:cxn ang="0">
                <a:pos x="650709" y="850358"/>
              </a:cxn>
              <a:cxn ang="0">
                <a:pos x="695859" y="859652"/>
              </a:cxn>
              <a:cxn ang="0">
                <a:pos x="741844" y="866382"/>
              </a:cxn>
              <a:cxn ang="0">
                <a:pos x="788595" y="870474"/>
              </a:cxn>
              <a:cxn ang="0">
                <a:pos x="836040" y="871855"/>
              </a:cxn>
              <a:cxn ang="0">
                <a:pos x="1053973" y="871855"/>
              </a:cxn>
              <a:cxn ang="0">
                <a:pos x="1006539" y="870474"/>
              </a:cxn>
              <a:cxn ang="0">
                <a:pos x="959799" y="866382"/>
              </a:cxn>
              <a:cxn ang="0">
                <a:pos x="913822" y="859652"/>
              </a:cxn>
              <a:cxn ang="0">
                <a:pos x="868680" y="850358"/>
              </a:cxn>
              <a:cxn ang="0">
                <a:pos x="824443" y="838573"/>
              </a:cxn>
              <a:cxn ang="0">
                <a:pos x="781182" y="824371"/>
              </a:cxn>
              <a:cxn ang="0">
                <a:pos x="738967" y="807826"/>
              </a:cxn>
              <a:cxn ang="0">
                <a:pos x="697868" y="789011"/>
              </a:cxn>
              <a:cxn ang="0">
                <a:pos x="657958" y="768000"/>
              </a:cxn>
              <a:cxn ang="0">
                <a:pos x="619306" y="744866"/>
              </a:cxn>
              <a:cxn ang="0">
                <a:pos x="581982" y="719683"/>
              </a:cxn>
              <a:cxn ang="0">
                <a:pos x="546058" y="692526"/>
              </a:cxn>
              <a:cxn ang="0">
                <a:pos x="511605" y="663467"/>
              </a:cxn>
              <a:cxn ang="0">
                <a:pos x="478692" y="632579"/>
              </a:cxn>
              <a:cxn ang="0">
                <a:pos x="447390" y="599938"/>
              </a:cxn>
              <a:cxn ang="0">
                <a:pos x="417771" y="565616"/>
              </a:cxn>
              <a:cxn ang="0">
                <a:pos x="389904" y="529687"/>
              </a:cxn>
              <a:cxn ang="0">
                <a:pos x="363861" y="492225"/>
              </a:cxn>
              <a:cxn ang="0">
                <a:pos x="339712" y="453303"/>
              </a:cxn>
              <a:cxn ang="0">
                <a:pos x="317527" y="412994"/>
              </a:cxn>
              <a:cxn ang="0">
                <a:pos x="297378" y="371374"/>
              </a:cxn>
              <a:cxn ang="0">
                <a:pos x="279335" y="328515"/>
              </a:cxn>
              <a:cxn ang="0">
                <a:pos x="263468" y="284490"/>
              </a:cxn>
              <a:cxn ang="0">
                <a:pos x="249848" y="239374"/>
              </a:cxn>
              <a:cxn ang="0">
                <a:pos x="238547" y="193240"/>
              </a:cxn>
              <a:cxn ang="0">
                <a:pos x="229633" y="146162"/>
              </a:cxn>
              <a:cxn ang="0">
                <a:pos x="223179" y="98214"/>
              </a:cxn>
              <a:cxn ang="0">
                <a:pos x="219255" y="49468"/>
              </a:cxn>
              <a:cxn ang="0">
                <a:pos x="217932" y="0"/>
              </a:cxn>
            </a:cxnLst>
            <a:rect l="0" t="0" r="r" b="b"/>
            <a:pathLst>
              <a:path w="1054100" h="871854">
                <a:moveTo>
                  <a:pt x="217932" y="0"/>
                </a:moveTo>
                <a:lnTo>
                  <a:pt x="0" y="0"/>
                </a:lnTo>
                <a:lnTo>
                  <a:pt x="1323" y="49468"/>
                </a:lnTo>
                <a:lnTo>
                  <a:pt x="5246" y="98214"/>
                </a:lnTo>
                <a:lnTo>
                  <a:pt x="11698" y="146162"/>
                </a:lnTo>
                <a:lnTo>
                  <a:pt x="20608" y="193240"/>
                </a:lnTo>
                <a:lnTo>
                  <a:pt x="31907" y="239374"/>
                </a:lnTo>
                <a:lnTo>
                  <a:pt x="45523" y="284490"/>
                </a:lnTo>
                <a:lnTo>
                  <a:pt x="61386" y="328515"/>
                </a:lnTo>
                <a:lnTo>
                  <a:pt x="79425" y="371374"/>
                </a:lnTo>
                <a:lnTo>
                  <a:pt x="99570" y="412994"/>
                </a:lnTo>
                <a:lnTo>
                  <a:pt x="121750" y="453303"/>
                </a:lnTo>
                <a:lnTo>
                  <a:pt x="145895" y="492225"/>
                </a:lnTo>
                <a:lnTo>
                  <a:pt x="171934" y="529687"/>
                </a:lnTo>
                <a:lnTo>
                  <a:pt x="199797" y="565616"/>
                </a:lnTo>
                <a:lnTo>
                  <a:pt x="229412" y="599938"/>
                </a:lnTo>
                <a:lnTo>
                  <a:pt x="260710" y="632579"/>
                </a:lnTo>
                <a:lnTo>
                  <a:pt x="293621" y="663467"/>
                </a:lnTo>
                <a:lnTo>
                  <a:pt x="328072" y="692526"/>
                </a:lnTo>
                <a:lnTo>
                  <a:pt x="363995" y="719683"/>
                </a:lnTo>
                <a:lnTo>
                  <a:pt x="401317" y="744866"/>
                </a:lnTo>
                <a:lnTo>
                  <a:pt x="439970" y="768000"/>
                </a:lnTo>
                <a:lnTo>
                  <a:pt x="479881" y="789011"/>
                </a:lnTo>
                <a:lnTo>
                  <a:pt x="520982" y="807826"/>
                </a:lnTo>
                <a:lnTo>
                  <a:pt x="563200" y="824371"/>
                </a:lnTo>
                <a:lnTo>
                  <a:pt x="606466" y="838573"/>
                </a:lnTo>
                <a:lnTo>
                  <a:pt x="650709" y="850358"/>
                </a:lnTo>
                <a:lnTo>
                  <a:pt x="695859" y="859652"/>
                </a:lnTo>
                <a:lnTo>
                  <a:pt x="741844" y="866382"/>
                </a:lnTo>
                <a:lnTo>
                  <a:pt x="788595" y="870474"/>
                </a:lnTo>
                <a:lnTo>
                  <a:pt x="836040" y="871855"/>
                </a:lnTo>
                <a:lnTo>
                  <a:pt x="1053973" y="871855"/>
                </a:lnTo>
                <a:lnTo>
                  <a:pt x="1006539" y="870474"/>
                </a:lnTo>
                <a:lnTo>
                  <a:pt x="959799" y="866382"/>
                </a:lnTo>
                <a:lnTo>
                  <a:pt x="913822" y="859652"/>
                </a:lnTo>
                <a:lnTo>
                  <a:pt x="868680" y="850358"/>
                </a:lnTo>
                <a:lnTo>
                  <a:pt x="824443" y="838573"/>
                </a:lnTo>
                <a:lnTo>
                  <a:pt x="781182" y="824371"/>
                </a:lnTo>
                <a:lnTo>
                  <a:pt x="738967" y="807826"/>
                </a:lnTo>
                <a:lnTo>
                  <a:pt x="697868" y="789011"/>
                </a:lnTo>
                <a:lnTo>
                  <a:pt x="657958" y="768000"/>
                </a:lnTo>
                <a:lnTo>
                  <a:pt x="619306" y="744866"/>
                </a:lnTo>
                <a:lnTo>
                  <a:pt x="581982" y="719683"/>
                </a:lnTo>
                <a:lnTo>
                  <a:pt x="546058" y="692526"/>
                </a:lnTo>
                <a:lnTo>
                  <a:pt x="511605" y="663467"/>
                </a:lnTo>
                <a:lnTo>
                  <a:pt x="478692" y="632579"/>
                </a:lnTo>
                <a:lnTo>
                  <a:pt x="447390" y="599938"/>
                </a:lnTo>
                <a:lnTo>
                  <a:pt x="417771" y="565616"/>
                </a:lnTo>
                <a:lnTo>
                  <a:pt x="389904" y="529687"/>
                </a:lnTo>
                <a:lnTo>
                  <a:pt x="363861" y="492225"/>
                </a:lnTo>
                <a:lnTo>
                  <a:pt x="339712" y="453303"/>
                </a:lnTo>
                <a:lnTo>
                  <a:pt x="317527" y="412994"/>
                </a:lnTo>
                <a:lnTo>
                  <a:pt x="297378" y="371374"/>
                </a:lnTo>
                <a:lnTo>
                  <a:pt x="279335" y="328515"/>
                </a:lnTo>
                <a:lnTo>
                  <a:pt x="263468" y="284490"/>
                </a:lnTo>
                <a:lnTo>
                  <a:pt x="249848" y="239374"/>
                </a:lnTo>
                <a:lnTo>
                  <a:pt x="238547" y="193240"/>
                </a:lnTo>
                <a:lnTo>
                  <a:pt x="229633" y="146162"/>
                </a:lnTo>
                <a:lnTo>
                  <a:pt x="223179" y="98214"/>
                </a:lnTo>
                <a:lnTo>
                  <a:pt x="219255" y="49468"/>
                </a:lnTo>
                <a:lnTo>
                  <a:pt x="217932" y="0"/>
                </a:lnTo>
                <a:close/>
              </a:path>
            </a:pathLst>
          </a:custGeom>
          <a:solidFill>
            <a:srgbClr val="7792A9"/>
          </a:solidFill>
          <a:ln w="9525">
            <a:noFill/>
            <a:round/>
            <a:headEnd/>
            <a:tailEnd/>
          </a:ln>
        </p:spPr>
        <p:txBody>
          <a:bodyPr lIns="0" tIns="0" rIns="0" bIns="0"/>
          <a:lstStyle/>
          <a:p>
            <a:endParaRPr lang="en-US"/>
          </a:p>
        </p:txBody>
      </p:sp>
      <p:sp>
        <p:nvSpPr>
          <p:cNvPr id="150546" name="object 19" descr="arrow"/>
          <p:cNvSpPr>
            <a:spLocks/>
          </p:cNvSpPr>
          <p:nvPr/>
        </p:nvSpPr>
        <p:spPr bwMode="auto">
          <a:xfrm>
            <a:off x="3689350" y="3854450"/>
            <a:ext cx="1973263" cy="873125"/>
          </a:xfrm>
          <a:custGeom>
            <a:avLst/>
            <a:gdLst/>
            <a:ahLst/>
            <a:cxnLst>
              <a:cxn ang="0">
                <a:pos x="992874" y="856328"/>
              </a:cxn>
              <a:cxn ang="0">
                <a:pos x="1085781" y="832026"/>
              </a:cxn>
              <a:cxn ang="0">
                <a:pos x="1174353" y="797267"/>
              </a:cxn>
              <a:cxn ang="0">
                <a:pos x="1257911" y="752677"/>
              </a:cxn>
              <a:cxn ang="0">
                <a:pos x="1335776" y="698883"/>
              </a:cxn>
              <a:cxn ang="0">
                <a:pos x="1407269" y="636512"/>
              </a:cxn>
              <a:cxn ang="0">
                <a:pos x="1471713" y="566191"/>
              </a:cxn>
              <a:cxn ang="0">
                <a:pos x="1528427" y="488545"/>
              </a:cxn>
              <a:cxn ang="0">
                <a:pos x="1576734" y="404202"/>
              </a:cxn>
              <a:cxn ang="0">
                <a:pos x="1615955" y="313789"/>
              </a:cxn>
              <a:cxn ang="0">
                <a:pos x="1645412" y="217932"/>
              </a:cxn>
              <a:cxn ang="0">
                <a:pos x="1780921" y="0"/>
              </a:cxn>
              <a:cxn ang="0">
                <a:pos x="1863471" y="217932"/>
              </a:cxn>
              <a:cxn ang="0">
                <a:pos x="1834788" y="311662"/>
              </a:cxn>
              <a:cxn ang="0">
                <a:pos x="1796867" y="400029"/>
              </a:cxn>
              <a:cxn ang="0">
                <a:pos x="1750363" y="482502"/>
              </a:cxn>
              <a:cxn ang="0">
                <a:pos x="1695934" y="558550"/>
              </a:cxn>
              <a:cxn ang="0">
                <a:pos x="1634236" y="627641"/>
              </a:cxn>
              <a:cxn ang="0">
                <a:pos x="1565925" y="689244"/>
              </a:cxn>
              <a:cxn ang="0">
                <a:pos x="1491659" y="742828"/>
              </a:cxn>
              <a:cxn ang="0">
                <a:pos x="1412094" y="787860"/>
              </a:cxn>
              <a:cxn ang="0">
                <a:pos x="1327886" y="823811"/>
              </a:cxn>
              <a:cxn ang="0">
                <a:pos x="1239692" y="850147"/>
              </a:cxn>
              <a:cxn ang="0">
                <a:pos x="1148169" y="866339"/>
              </a:cxn>
              <a:cxn ang="0">
                <a:pos x="1053973" y="871855"/>
              </a:cxn>
              <a:cxn ang="0">
                <a:pos x="788595" y="870474"/>
              </a:cxn>
              <a:cxn ang="0">
                <a:pos x="695859" y="859652"/>
              </a:cxn>
              <a:cxn ang="0">
                <a:pos x="606466" y="838573"/>
              </a:cxn>
              <a:cxn ang="0">
                <a:pos x="520982" y="807826"/>
              </a:cxn>
              <a:cxn ang="0">
                <a:pos x="439970" y="768000"/>
              </a:cxn>
              <a:cxn ang="0">
                <a:pos x="363995" y="719683"/>
              </a:cxn>
              <a:cxn ang="0">
                <a:pos x="293621" y="663467"/>
              </a:cxn>
              <a:cxn ang="0">
                <a:pos x="229412" y="599938"/>
              </a:cxn>
              <a:cxn ang="0">
                <a:pos x="171934" y="529687"/>
              </a:cxn>
              <a:cxn ang="0">
                <a:pos x="121750" y="453303"/>
              </a:cxn>
              <a:cxn ang="0">
                <a:pos x="79425" y="371374"/>
              </a:cxn>
              <a:cxn ang="0">
                <a:pos x="45523" y="284490"/>
              </a:cxn>
              <a:cxn ang="0">
                <a:pos x="20608" y="193240"/>
              </a:cxn>
              <a:cxn ang="0">
                <a:pos x="5246" y="98214"/>
              </a:cxn>
              <a:cxn ang="0">
                <a:pos x="0" y="0"/>
              </a:cxn>
              <a:cxn ang="0">
                <a:pos x="219255" y="49468"/>
              </a:cxn>
              <a:cxn ang="0">
                <a:pos x="229633" y="146162"/>
              </a:cxn>
              <a:cxn ang="0">
                <a:pos x="249848" y="239374"/>
              </a:cxn>
              <a:cxn ang="0">
                <a:pos x="279335" y="328515"/>
              </a:cxn>
              <a:cxn ang="0">
                <a:pos x="317527" y="412994"/>
              </a:cxn>
              <a:cxn ang="0">
                <a:pos x="363861" y="492225"/>
              </a:cxn>
              <a:cxn ang="0">
                <a:pos x="417771" y="565616"/>
              </a:cxn>
              <a:cxn ang="0">
                <a:pos x="478692" y="632579"/>
              </a:cxn>
              <a:cxn ang="0">
                <a:pos x="546058" y="692526"/>
              </a:cxn>
              <a:cxn ang="0">
                <a:pos x="619306" y="744866"/>
              </a:cxn>
              <a:cxn ang="0">
                <a:pos x="697868" y="789011"/>
              </a:cxn>
              <a:cxn ang="0">
                <a:pos x="781182" y="824371"/>
              </a:cxn>
              <a:cxn ang="0">
                <a:pos x="868680" y="850358"/>
              </a:cxn>
              <a:cxn ang="0">
                <a:pos x="959799" y="866382"/>
              </a:cxn>
              <a:cxn ang="0">
                <a:pos x="1053973" y="871855"/>
              </a:cxn>
            </a:cxnLst>
            <a:rect l="0" t="0" r="r" b="b"/>
            <a:pathLst>
              <a:path w="1972945" h="871854">
                <a:moveTo>
                  <a:pt x="945007" y="864362"/>
                </a:moveTo>
                <a:lnTo>
                  <a:pt x="992874" y="856328"/>
                </a:lnTo>
                <a:lnTo>
                  <a:pt x="1039827" y="845523"/>
                </a:lnTo>
                <a:lnTo>
                  <a:pt x="1085781" y="832026"/>
                </a:lnTo>
                <a:lnTo>
                  <a:pt x="1130652" y="815914"/>
                </a:lnTo>
                <a:lnTo>
                  <a:pt x="1174353" y="797267"/>
                </a:lnTo>
                <a:lnTo>
                  <a:pt x="1216801" y="776161"/>
                </a:lnTo>
                <a:lnTo>
                  <a:pt x="1257911" y="752677"/>
                </a:lnTo>
                <a:lnTo>
                  <a:pt x="1297597" y="726891"/>
                </a:lnTo>
                <a:lnTo>
                  <a:pt x="1335776" y="698883"/>
                </a:lnTo>
                <a:lnTo>
                  <a:pt x="1372361" y="668731"/>
                </a:lnTo>
                <a:lnTo>
                  <a:pt x="1407269" y="636512"/>
                </a:lnTo>
                <a:lnTo>
                  <a:pt x="1440415" y="602306"/>
                </a:lnTo>
                <a:lnTo>
                  <a:pt x="1471713" y="566191"/>
                </a:lnTo>
                <a:lnTo>
                  <a:pt x="1501078" y="528244"/>
                </a:lnTo>
                <a:lnTo>
                  <a:pt x="1528427" y="488545"/>
                </a:lnTo>
                <a:lnTo>
                  <a:pt x="1553674" y="447172"/>
                </a:lnTo>
                <a:lnTo>
                  <a:pt x="1576734" y="404202"/>
                </a:lnTo>
                <a:lnTo>
                  <a:pt x="1597523" y="359715"/>
                </a:lnTo>
                <a:lnTo>
                  <a:pt x="1615955" y="313789"/>
                </a:lnTo>
                <a:lnTo>
                  <a:pt x="1631946" y="266502"/>
                </a:lnTo>
                <a:lnTo>
                  <a:pt x="1645412" y="217932"/>
                </a:lnTo>
                <a:lnTo>
                  <a:pt x="1536446" y="217932"/>
                </a:lnTo>
                <a:lnTo>
                  <a:pt x="1780921" y="0"/>
                </a:lnTo>
                <a:lnTo>
                  <a:pt x="1972437" y="217932"/>
                </a:lnTo>
                <a:lnTo>
                  <a:pt x="1863471" y="217932"/>
                </a:lnTo>
                <a:lnTo>
                  <a:pt x="1850325" y="265434"/>
                </a:lnTo>
                <a:lnTo>
                  <a:pt x="1834788" y="311662"/>
                </a:lnTo>
                <a:lnTo>
                  <a:pt x="1816941" y="356549"/>
                </a:lnTo>
                <a:lnTo>
                  <a:pt x="1796867" y="400029"/>
                </a:lnTo>
                <a:lnTo>
                  <a:pt x="1774647" y="442036"/>
                </a:lnTo>
                <a:lnTo>
                  <a:pt x="1750363" y="482502"/>
                </a:lnTo>
                <a:lnTo>
                  <a:pt x="1724098" y="521363"/>
                </a:lnTo>
                <a:lnTo>
                  <a:pt x="1695934" y="558550"/>
                </a:lnTo>
                <a:lnTo>
                  <a:pt x="1665953" y="593999"/>
                </a:lnTo>
                <a:lnTo>
                  <a:pt x="1634236" y="627641"/>
                </a:lnTo>
                <a:lnTo>
                  <a:pt x="1600866" y="659412"/>
                </a:lnTo>
                <a:lnTo>
                  <a:pt x="1565925" y="689244"/>
                </a:lnTo>
                <a:lnTo>
                  <a:pt x="1529496" y="717072"/>
                </a:lnTo>
                <a:lnTo>
                  <a:pt x="1491659" y="742828"/>
                </a:lnTo>
                <a:lnTo>
                  <a:pt x="1452498" y="766446"/>
                </a:lnTo>
                <a:lnTo>
                  <a:pt x="1412094" y="787860"/>
                </a:lnTo>
                <a:lnTo>
                  <a:pt x="1370529" y="807004"/>
                </a:lnTo>
                <a:lnTo>
                  <a:pt x="1327886" y="823811"/>
                </a:lnTo>
                <a:lnTo>
                  <a:pt x="1284246" y="838214"/>
                </a:lnTo>
                <a:lnTo>
                  <a:pt x="1239692" y="850147"/>
                </a:lnTo>
                <a:lnTo>
                  <a:pt x="1194305" y="859545"/>
                </a:lnTo>
                <a:lnTo>
                  <a:pt x="1148169" y="866339"/>
                </a:lnTo>
                <a:lnTo>
                  <a:pt x="1101364" y="870465"/>
                </a:lnTo>
                <a:lnTo>
                  <a:pt x="1053973" y="871855"/>
                </a:lnTo>
                <a:lnTo>
                  <a:pt x="836040" y="871855"/>
                </a:lnTo>
                <a:lnTo>
                  <a:pt x="788595" y="870474"/>
                </a:lnTo>
                <a:lnTo>
                  <a:pt x="741844" y="866382"/>
                </a:lnTo>
                <a:lnTo>
                  <a:pt x="695859" y="859652"/>
                </a:lnTo>
                <a:lnTo>
                  <a:pt x="650709" y="850358"/>
                </a:lnTo>
                <a:lnTo>
                  <a:pt x="606466" y="838573"/>
                </a:lnTo>
                <a:lnTo>
                  <a:pt x="563200" y="824371"/>
                </a:lnTo>
                <a:lnTo>
                  <a:pt x="520982" y="807826"/>
                </a:lnTo>
                <a:lnTo>
                  <a:pt x="479881" y="789011"/>
                </a:lnTo>
                <a:lnTo>
                  <a:pt x="439970" y="768000"/>
                </a:lnTo>
                <a:lnTo>
                  <a:pt x="401317" y="744866"/>
                </a:lnTo>
                <a:lnTo>
                  <a:pt x="363995" y="719683"/>
                </a:lnTo>
                <a:lnTo>
                  <a:pt x="328072" y="692526"/>
                </a:lnTo>
                <a:lnTo>
                  <a:pt x="293621" y="663467"/>
                </a:lnTo>
                <a:lnTo>
                  <a:pt x="260710" y="632579"/>
                </a:lnTo>
                <a:lnTo>
                  <a:pt x="229412" y="599938"/>
                </a:lnTo>
                <a:lnTo>
                  <a:pt x="199797" y="565616"/>
                </a:lnTo>
                <a:lnTo>
                  <a:pt x="171934" y="529687"/>
                </a:lnTo>
                <a:lnTo>
                  <a:pt x="145895" y="492225"/>
                </a:lnTo>
                <a:lnTo>
                  <a:pt x="121750" y="453303"/>
                </a:lnTo>
                <a:lnTo>
                  <a:pt x="99570" y="412994"/>
                </a:lnTo>
                <a:lnTo>
                  <a:pt x="79425" y="371374"/>
                </a:lnTo>
                <a:lnTo>
                  <a:pt x="61386" y="328515"/>
                </a:lnTo>
                <a:lnTo>
                  <a:pt x="45523" y="284490"/>
                </a:lnTo>
                <a:lnTo>
                  <a:pt x="31907" y="239374"/>
                </a:lnTo>
                <a:lnTo>
                  <a:pt x="20608" y="193240"/>
                </a:lnTo>
                <a:lnTo>
                  <a:pt x="11698" y="146162"/>
                </a:lnTo>
                <a:lnTo>
                  <a:pt x="5246" y="98214"/>
                </a:lnTo>
                <a:lnTo>
                  <a:pt x="1323" y="49468"/>
                </a:lnTo>
                <a:lnTo>
                  <a:pt x="0" y="0"/>
                </a:lnTo>
                <a:lnTo>
                  <a:pt x="217932" y="0"/>
                </a:lnTo>
                <a:lnTo>
                  <a:pt x="219255" y="49468"/>
                </a:lnTo>
                <a:lnTo>
                  <a:pt x="223179" y="98214"/>
                </a:lnTo>
                <a:lnTo>
                  <a:pt x="229633" y="146162"/>
                </a:lnTo>
                <a:lnTo>
                  <a:pt x="238547" y="193240"/>
                </a:lnTo>
                <a:lnTo>
                  <a:pt x="249848" y="239374"/>
                </a:lnTo>
                <a:lnTo>
                  <a:pt x="263468" y="284490"/>
                </a:lnTo>
                <a:lnTo>
                  <a:pt x="279335" y="328515"/>
                </a:lnTo>
                <a:lnTo>
                  <a:pt x="297378" y="371374"/>
                </a:lnTo>
                <a:lnTo>
                  <a:pt x="317527" y="412994"/>
                </a:lnTo>
                <a:lnTo>
                  <a:pt x="339712" y="453303"/>
                </a:lnTo>
                <a:lnTo>
                  <a:pt x="363861" y="492225"/>
                </a:lnTo>
                <a:lnTo>
                  <a:pt x="389904" y="529687"/>
                </a:lnTo>
                <a:lnTo>
                  <a:pt x="417771" y="565616"/>
                </a:lnTo>
                <a:lnTo>
                  <a:pt x="447390" y="599938"/>
                </a:lnTo>
                <a:lnTo>
                  <a:pt x="478692" y="632579"/>
                </a:lnTo>
                <a:lnTo>
                  <a:pt x="511605" y="663467"/>
                </a:lnTo>
                <a:lnTo>
                  <a:pt x="546058" y="692526"/>
                </a:lnTo>
                <a:lnTo>
                  <a:pt x="581982" y="719683"/>
                </a:lnTo>
                <a:lnTo>
                  <a:pt x="619306" y="744866"/>
                </a:lnTo>
                <a:lnTo>
                  <a:pt x="657958" y="768000"/>
                </a:lnTo>
                <a:lnTo>
                  <a:pt x="697868" y="789011"/>
                </a:lnTo>
                <a:lnTo>
                  <a:pt x="738967" y="807826"/>
                </a:lnTo>
                <a:lnTo>
                  <a:pt x="781182" y="824371"/>
                </a:lnTo>
                <a:lnTo>
                  <a:pt x="824443" y="838573"/>
                </a:lnTo>
                <a:lnTo>
                  <a:pt x="868680" y="850358"/>
                </a:lnTo>
                <a:lnTo>
                  <a:pt x="913822" y="859652"/>
                </a:lnTo>
                <a:lnTo>
                  <a:pt x="959799" y="866382"/>
                </a:lnTo>
                <a:lnTo>
                  <a:pt x="1006539" y="870474"/>
                </a:lnTo>
                <a:lnTo>
                  <a:pt x="1053973" y="871855"/>
                </a:lnTo>
              </a:path>
            </a:pathLst>
          </a:custGeom>
          <a:noFill/>
          <a:ln w="9999">
            <a:solidFill>
              <a:srgbClr val="93B6D2"/>
            </a:solidFill>
            <a:round/>
            <a:headEnd/>
            <a:tailEnd/>
          </a:ln>
        </p:spPr>
        <p:txBody>
          <a:bodyPr lIns="0" tIns="0" rIns="0" bIns="0"/>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5950" y="188913"/>
            <a:ext cx="5967413" cy="1009650"/>
          </a:xfrm>
        </p:spPr>
        <p:txBody>
          <a:bodyPr lIns="0" tIns="0" rIns="0" bIns="0" rtlCol="0">
            <a:spAutoFit/>
          </a:bodyPr>
          <a:lstStyle/>
          <a:p>
            <a:pPr marL="12700" fontAlgn="auto">
              <a:spcAft>
                <a:spcPts val="0"/>
              </a:spcAft>
              <a:defRPr/>
            </a:pPr>
            <a:r>
              <a:rPr sz="3200" spc="-20" dirty="0"/>
              <a:t>Many </a:t>
            </a:r>
            <a:r>
              <a:rPr sz="3200" spc="-25" dirty="0"/>
              <a:t>linked to </a:t>
            </a:r>
            <a:r>
              <a:rPr sz="3200" spc="-5" dirty="0"/>
              <a:t>medical</a:t>
            </a:r>
            <a:r>
              <a:rPr sz="3200" spc="65" dirty="0"/>
              <a:t> </a:t>
            </a:r>
            <a:r>
              <a:rPr sz="3200" spc="-15" dirty="0"/>
              <a:t>care</a:t>
            </a:r>
            <a:r>
              <a:rPr sz="3200" dirty="0"/>
              <a:t/>
            </a:r>
            <a:br>
              <a:rPr sz="3200" dirty="0"/>
            </a:br>
            <a:r>
              <a:rPr sz="3200" b="1" spc="-10" dirty="0">
                <a:latin typeface="Calibri"/>
                <a:cs typeface="Calibri"/>
              </a:rPr>
              <a:t>more </a:t>
            </a:r>
            <a:r>
              <a:rPr sz="3200" b="1" dirty="0">
                <a:latin typeface="Calibri"/>
                <a:cs typeface="Calibri"/>
              </a:rPr>
              <a:t>than 3 </a:t>
            </a:r>
            <a:r>
              <a:rPr sz="3200" b="1" spc="-5" dirty="0">
                <a:latin typeface="Calibri"/>
                <a:cs typeface="Calibri"/>
              </a:rPr>
              <a:t>months </a:t>
            </a:r>
            <a:r>
              <a:rPr sz="3200" spc="-15" dirty="0"/>
              <a:t>after</a:t>
            </a:r>
            <a:r>
              <a:rPr sz="3200" spc="-120" dirty="0"/>
              <a:t> </a:t>
            </a:r>
            <a:r>
              <a:rPr sz="3200" spc="-5" dirty="0"/>
              <a:t>diagnosis</a:t>
            </a:r>
            <a:endParaRPr sz="3200" dirty="0">
              <a:latin typeface="Calibri"/>
              <a:cs typeface="Calibri"/>
            </a:endParaRPr>
          </a:p>
        </p:txBody>
      </p:sp>
      <p:sp>
        <p:nvSpPr>
          <p:cNvPr id="151554" name="object 3" descr="chart of time from positive diagnosis to linkage to medical care "/>
          <p:cNvSpPr>
            <a:spLocks/>
          </p:cNvSpPr>
          <p:nvPr/>
        </p:nvSpPr>
        <p:spPr bwMode="auto">
          <a:xfrm>
            <a:off x="1863725" y="2236788"/>
            <a:ext cx="685800" cy="3043237"/>
          </a:xfrm>
          <a:custGeom>
            <a:avLst/>
            <a:gdLst/>
            <a:ahLst/>
            <a:cxnLst>
              <a:cxn ang="0">
                <a:pos x="685800" y="0"/>
              </a:cxn>
              <a:cxn ang="0">
                <a:pos x="0" y="0"/>
              </a:cxn>
              <a:cxn ang="0">
                <a:pos x="0" y="3041904"/>
              </a:cxn>
              <a:cxn ang="0">
                <a:pos x="685800" y="3041904"/>
              </a:cxn>
              <a:cxn ang="0">
                <a:pos x="685800" y="0"/>
              </a:cxn>
            </a:cxnLst>
            <a:rect l="0" t="0" r="r" b="b"/>
            <a:pathLst>
              <a:path w="685800" h="3042285">
                <a:moveTo>
                  <a:pt x="685800" y="0"/>
                </a:moveTo>
                <a:lnTo>
                  <a:pt x="0" y="0"/>
                </a:lnTo>
                <a:lnTo>
                  <a:pt x="0" y="3041904"/>
                </a:lnTo>
                <a:lnTo>
                  <a:pt x="685800" y="3041904"/>
                </a:lnTo>
                <a:lnTo>
                  <a:pt x="685800" y="0"/>
                </a:lnTo>
                <a:close/>
              </a:path>
            </a:pathLst>
          </a:custGeom>
          <a:solidFill>
            <a:srgbClr val="DD8046"/>
          </a:solidFill>
          <a:ln w="9525">
            <a:noFill/>
            <a:round/>
            <a:headEnd/>
            <a:tailEnd/>
          </a:ln>
        </p:spPr>
        <p:txBody>
          <a:bodyPr lIns="0" tIns="0" rIns="0" bIns="0"/>
          <a:lstStyle/>
          <a:p>
            <a:endParaRPr lang="en-US"/>
          </a:p>
        </p:txBody>
      </p:sp>
      <p:sp>
        <p:nvSpPr>
          <p:cNvPr id="151555" name="object 4" descr="3 mos- 1 year "/>
          <p:cNvSpPr>
            <a:spLocks/>
          </p:cNvSpPr>
          <p:nvPr/>
        </p:nvSpPr>
        <p:spPr bwMode="auto">
          <a:xfrm>
            <a:off x="3576638" y="4584700"/>
            <a:ext cx="685800" cy="695325"/>
          </a:xfrm>
          <a:custGeom>
            <a:avLst/>
            <a:gdLst/>
            <a:ahLst/>
            <a:cxnLst>
              <a:cxn ang="0">
                <a:pos x="685800" y="0"/>
              </a:cxn>
              <a:cxn ang="0">
                <a:pos x="0" y="0"/>
              </a:cxn>
              <a:cxn ang="0">
                <a:pos x="0" y="694943"/>
              </a:cxn>
              <a:cxn ang="0">
                <a:pos x="685800" y="694943"/>
              </a:cxn>
              <a:cxn ang="0">
                <a:pos x="685800" y="0"/>
              </a:cxn>
            </a:cxnLst>
            <a:rect l="0" t="0" r="r" b="b"/>
            <a:pathLst>
              <a:path w="685800" h="695325">
                <a:moveTo>
                  <a:pt x="685800" y="0"/>
                </a:moveTo>
                <a:lnTo>
                  <a:pt x="0" y="0"/>
                </a:lnTo>
                <a:lnTo>
                  <a:pt x="0" y="694943"/>
                </a:lnTo>
                <a:lnTo>
                  <a:pt x="685800" y="694943"/>
                </a:lnTo>
                <a:lnTo>
                  <a:pt x="685800" y="0"/>
                </a:lnTo>
                <a:close/>
              </a:path>
            </a:pathLst>
          </a:custGeom>
          <a:solidFill>
            <a:srgbClr val="DD8046"/>
          </a:solidFill>
          <a:ln w="9525">
            <a:noFill/>
            <a:round/>
            <a:headEnd/>
            <a:tailEnd/>
          </a:ln>
        </p:spPr>
        <p:txBody>
          <a:bodyPr lIns="0" tIns="0" rIns="0" bIns="0"/>
          <a:lstStyle/>
          <a:p>
            <a:endParaRPr lang="en-US"/>
          </a:p>
        </p:txBody>
      </p:sp>
      <p:sp>
        <p:nvSpPr>
          <p:cNvPr id="151556" name="object 5" descr="over 1 year "/>
          <p:cNvSpPr>
            <a:spLocks/>
          </p:cNvSpPr>
          <p:nvPr/>
        </p:nvSpPr>
        <p:spPr bwMode="auto">
          <a:xfrm>
            <a:off x="5291138" y="4713288"/>
            <a:ext cx="684212" cy="566737"/>
          </a:xfrm>
          <a:custGeom>
            <a:avLst/>
            <a:gdLst/>
            <a:ahLst/>
            <a:cxnLst>
              <a:cxn ang="0">
                <a:pos x="684276" y="0"/>
              </a:cxn>
              <a:cxn ang="0">
                <a:pos x="0" y="0"/>
              </a:cxn>
              <a:cxn ang="0">
                <a:pos x="0" y="565404"/>
              </a:cxn>
              <a:cxn ang="0">
                <a:pos x="684276" y="565404"/>
              </a:cxn>
              <a:cxn ang="0">
                <a:pos x="684276" y="0"/>
              </a:cxn>
            </a:cxnLst>
            <a:rect l="0" t="0" r="r" b="b"/>
            <a:pathLst>
              <a:path w="684529" h="565785">
                <a:moveTo>
                  <a:pt x="684276" y="0"/>
                </a:moveTo>
                <a:lnTo>
                  <a:pt x="0" y="0"/>
                </a:lnTo>
                <a:lnTo>
                  <a:pt x="0" y="565404"/>
                </a:lnTo>
                <a:lnTo>
                  <a:pt x="684276" y="565404"/>
                </a:lnTo>
                <a:lnTo>
                  <a:pt x="684276" y="0"/>
                </a:lnTo>
                <a:close/>
              </a:path>
            </a:pathLst>
          </a:custGeom>
          <a:solidFill>
            <a:srgbClr val="DD8046"/>
          </a:solidFill>
          <a:ln w="9525">
            <a:noFill/>
            <a:round/>
            <a:headEnd/>
            <a:tailEnd/>
          </a:ln>
        </p:spPr>
        <p:txBody>
          <a:bodyPr lIns="0" tIns="0" rIns="0" bIns="0"/>
          <a:lstStyle/>
          <a:p>
            <a:endParaRPr lang="en-US"/>
          </a:p>
        </p:txBody>
      </p:sp>
      <p:sp>
        <p:nvSpPr>
          <p:cNvPr id="151557" name="object 6" descr="never"/>
          <p:cNvSpPr>
            <a:spLocks/>
          </p:cNvSpPr>
          <p:nvPr/>
        </p:nvSpPr>
        <p:spPr bwMode="auto">
          <a:xfrm>
            <a:off x="7004050" y="5257800"/>
            <a:ext cx="685800" cy="0"/>
          </a:xfrm>
          <a:custGeom>
            <a:avLst/>
            <a:gdLst/>
            <a:ahLst/>
            <a:cxnLst>
              <a:cxn ang="0">
                <a:pos x="0" y="0"/>
              </a:cxn>
              <a:cxn ang="0">
                <a:pos x="685800" y="0"/>
              </a:cxn>
            </a:cxnLst>
            <a:rect l="0" t="0" r="r" b="b"/>
            <a:pathLst>
              <a:path w="685800">
                <a:moveTo>
                  <a:pt x="0" y="0"/>
                </a:moveTo>
                <a:lnTo>
                  <a:pt x="685800" y="0"/>
                </a:lnTo>
              </a:path>
            </a:pathLst>
          </a:custGeom>
          <a:noFill/>
          <a:ln w="44196">
            <a:solidFill>
              <a:srgbClr val="DD8046"/>
            </a:solidFill>
            <a:round/>
            <a:headEnd/>
            <a:tailEnd/>
          </a:ln>
        </p:spPr>
        <p:txBody>
          <a:bodyPr lIns="0" tIns="0" rIns="0" bIns="0"/>
          <a:lstStyle/>
          <a:p>
            <a:endParaRPr lang="en-US"/>
          </a:p>
        </p:txBody>
      </p:sp>
      <p:sp>
        <p:nvSpPr>
          <p:cNvPr id="151558" name="object 7" descr="chart"/>
          <p:cNvSpPr>
            <a:spLocks/>
          </p:cNvSpPr>
          <p:nvPr/>
        </p:nvSpPr>
        <p:spPr bwMode="auto">
          <a:xfrm>
            <a:off x="1350963" y="1803400"/>
            <a:ext cx="0" cy="3476625"/>
          </a:xfrm>
          <a:custGeom>
            <a:avLst/>
            <a:gdLst/>
            <a:ahLst/>
            <a:cxnLst>
              <a:cxn ang="0">
                <a:pos x="0" y="3476244"/>
              </a:cxn>
              <a:cxn ang="0">
                <a:pos x="0" y="0"/>
              </a:cxn>
            </a:cxnLst>
            <a:rect l="0" t="0" r="r" b="b"/>
            <a:pathLst>
              <a:path h="3476625">
                <a:moveTo>
                  <a:pt x="0" y="3476244"/>
                </a:moveTo>
                <a:lnTo>
                  <a:pt x="0" y="0"/>
                </a:lnTo>
              </a:path>
            </a:pathLst>
          </a:custGeom>
          <a:noFill/>
          <a:ln w="9144">
            <a:solidFill>
              <a:srgbClr val="888888"/>
            </a:solidFill>
            <a:round/>
            <a:headEnd/>
            <a:tailEnd/>
          </a:ln>
        </p:spPr>
        <p:txBody>
          <a:bodyPr lIns="0" tIns="0" rIns="0" bIns="0"/>
          <a:lstStyle/>
          <a:p>
            <a:endParaRPr lang="en-US"/>
          </a:p>
        </p:txBody>
      </p:sp>
      <p:sp>
        <p:nvSpPr>
          <p:cNvPr id="151561" name="object 10" descr="20%"/>
          <p:cNvSpPr>
            <a:spLocks/>
          </p:cNvSpPr>
          <p:nvPr/>
        </p:nvSpPr>
        <p:spPr bwMode="auto">
          <a:xfrm>
            <a:off x="1295400" y="4410075"/>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2" name="object 11" descr="30%"/>
          <p:cNvSpPr>
            <a:spLocks/>
          </p:cNvSpPr>
          <p:nvPr/>
        </p:nvSpPr>
        <p:spPr bwMode="auto">
          <a:xfrm>
            <a:off x="1295400" y="3976688"/>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3" name="object 12" descr="40%"/>
          <p:cNvSpPr>
            <a:spLocks/>
          </p:cNvSpPr>
          <p:nvPr/>
        </p:nvSpPr>
        <p:spPr bwMode="auto">
          <a:xfrm>
            <a:off x="1295400" y="3541713"/>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4" name="object 13" descr="50%"/>
          <p:cNvSpPr>
            <a:spLocks/>
          </p:cNvSpPr>
          <p:nvPr/>
        </p:nvSpPr>
        <p:spPr bwMode="auto">
          <a:xfrm>
            <a:off x="1295400" y="3105150"/>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5" name="object 14" descr="60%"/>
          <p:cNvSpPr>
            <a:spLocks/>
          </p:cNvSpPr>
          <p:nvPr/>
        </p:nvSpPr>
        <p:spPr bwMode="auto">
          <a:xfrm>
            <a:off x="1295400" y="2671763"/>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6" name="object 15" descr="70%"/>
          <p:cNvSpPr>
            <a:spLocks/>
          </p:cNvSpPr>
          <p:nvPr/>
        </p:nvSpPr>
        <p:spPr bwMode="auto">
          <a:xfrm>
            <a:off x="1295400" y="2236788"/>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7" name="object 16" descr="80%"/>
          <p:cNvSpPr>
            <a:spLocks/>
          </p:cNvSpPr>
          <p:nvPr/>
        </p:nvSpPr>
        <p:spPr bwMode="auto">
          <a:xfrm>
            <a:off x="1295400" y="1803400"/>
            <a:ext cx="55563" cy="0"/>
          </a:xfrm>
          <a:custGeom>
            <a:avLst/>
            <a:gdLst/>
            <a:ahLst/>
            <a:cxnLst>
              <a:cxn ang="0">
                <a:pos x="0" y="0"/>
              </a:cxn>
              <a:cxn ang="0">
                <a:pos x="54863" y="0"/>
              </a:cxn>
            </a:cxnLst>
            <a:rect l="0" t="0" r="r" b="b"/>
            <a:pathLst>
              <a:path w="55244">
                <a:moveTo>
                  <a:pt x="0" y="0"/>
                </a:moveTo>
                <a:lnTo>
                  <a:pt x="54863" y="0"/>
                </a:lnTo>
              </a:path>
            </a:pathLst>
          </a:custGeom>
          <a:noFill/>
          <a:ln w="9144">
            <a:solidFill>
              <a:srgbClr val="888888"/>
            </a:solidFill>
            <a:round/>
            <a:headEnd/>
            <a:tailEnd/>
          </a:ln>
        </p:spPr>
        <p:txBody>
          <a:bodyPr lIns="0" tIns="0" rIns="0" bIns="0"/>
          <a:lstStyle/>
          <a:p>
            <a:endParaRPr lang="en-US"/>
          </a:p>
        </p:txBody>
      </p:sp>
      <p:sp>
        <p:nvSpPr>
          <p:cNvPr id="151568" name="object 17" descr="horizontal axis"/>
          <p:cNvSpPr>
            <a:spLocks/>
          </p:cNvSpPr>
          <p:nvPr/>
        </p:nvSpPr>
        <p:spPr bwMode="auto">
          <a:xfrm>
            <a:off x="1350963" y="5278438"/>
            <a:ext cx="6853237" cy="0"/>
          </a:xfrm>
          <a:custGeom>
            <a:avLst/>
            <a:gdLst/>
            <a:ahLst/>
            <a:cxnLst>
              <a:cxn ang="0">
                <a:pos x="0" y="0"/>
              </a:cxn>
              <a:cxn ang="0">
                <a:pos x="6853428" y="0"/>
              </a:cxn>
            </a:cxnLst>
            <a:rect l="0" t="0" r="r" b="b"/>
            <a:pathLst>
              <a:path w="6853555">
                <a:moveTo>
                  <a:pt x="0" y="0"/>
                </a:moveTo>
                <a:lnTo>
                  <a:pt x="6853428" y="0"/>
                </a:lnTo>
              </a:path>
            </a:pathLst>
          </a:custGeom>
          <a:noFill/>
          <a:ln w="9144">
            <a:solidFill>
              <a:srgbClr val="888888"/>
            </a:solidFill>
            <a:round/>
            <a:headEnd/>
            <a:tailEnd/>
          </a:ln>
        </p:spPr>
        <p:txBody>
          <a:bodyPr lIns="0" tIns="0" rIns="0" bIns="0"/>
          <a:lstStyle/>
          <a:p>
            <a:endParaRPr lang="en-US"/>
          </a:p>
        </p:txBody>
      </p:sp>
      <p:sp>
        <p:nvSpPr>
          <p:cNvPr id="151574" name="object 23"/>
          <p:cNvSpPr txBox="1">
            <a:spLocks noChangeArrowheads="1"/>
          </p:cNvSpPr>
          <p:nvPr/>
        </p:nvSpPr>
        <p:spPr bwMode="auto">
          <a:xfrm>
            <a:off x="2009775" y="1946275"/>
            <a:ext cx="395288"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70%</a:t>
            </a:r>
          </a:p>
        </p:txBody>
      </p:sp>
      <p:sp>
        <p:nvSpPr>
          <p:cNvPr id="151575" name="object 24"/>
          <p:cNvSpPr txBox="1">
            <a:spLocks noChangeArrowheads="1"/>
          </p:cNvSpPr>
          <p:nvPr/>
        </p:nvSpPr>
        <p:spPr bwMode="auto">
          <a:xfrm>
            <a:off x="3724275" y="4292600"/>
            <a:ext cx="395288"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16%</a:t>
            </a:r>
          </a:p>
        </p:txBody>
      </p:sp>
      <p:sp>
        <p:nvSpPr>
          <p:cNvPr id="151576" name="object 25"/>
          <p:cNvSpPr txBox="1">
            <a:spLocks noChangeArrowheads="1"/>
          </p:cNvSpPr>
          <p:nvPr/>
        </p:nvSpPr>
        <p:spPr bwMode="auto">
          <a:xfrm>
            <a:off x="5437188" y="4422775"/>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13%</a:t>
            </a:r>
          </a:p>
        </p:txBody>
      </p:sp>
      <p:sp>
        <p:nvSpPr>
          <p:cNvPr id="151578" name="object 27"/>
          <p:cNvSpPr txBox="1">
            <a:spLocks noChangeArrowheads="1"/>
          </p:cNvSpPr>
          <p:nvPr/>
        </p:nvSpPr>
        <p:spPr bwMode="auto">
          <a:xfrm>
            <a:off x="811213" y="4275138"/>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20%</a:t>
            </a:r>
          </a:p>
        </p:txBody>
      </p:sp>
      <p:sp>
        <p:nvSpPr>
          <p:cNvPr id="151579" name="object 28"/>
          <p:cNvSpPr txBox="1">
            <a:spLocks noChangeArrowheads="1"/>
          </p:cNvSpPr>
          <p:nvPr/>
        </p:nvSpPr>
        <p:spPr bwMode="auto">
          <a:xfrm>
            <a:off x="811213" y="3841750"/>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30%</a:t>
            </a:r>
          </a:p>
        </p:txBody>
      </p:sp>
      <p:sp>
        <p:nvSpPr>
          <p:cNvPr id="29" name="object 29"/>
          <p:cNvSpPr txBox="1"/>
          <p:nvPr/>
        </p:nvSpPr>
        <p:spPr>
          <a:xfrm>
            <a:off x="811213" y="2536825"/>
            <a:ext cx="395287" cy="111442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60%</a:t>
            </a:r>
          </a:p>
          <a:p>
            <a:pPr fontAlgn="auto">
              <a:spcBef>
                <a:spcPts val="10"/>
              </a:spcBef>
              <a:spcAft>
                <a:spcPts val="0"/>
              </a:spcAft>
              <a:defRPr/>
            </a:pPr>
            <a:endParaRPr sz="1400" dirty="0">
              <a:latin typeface="Times New Roman"/>
              <a:cs typeface="Times New Roman"/>
            </a:endParaRPr>
          </a:p>
          <a:p>
            <a:pPr marL="12700" fontAlgn="auto">
              <a:spcBef>
                <a:spcPts val="0"/>
              </a:spcBef>
              <a:spcAft>
                <a:spcPts val="0"/>
              </a:spcAft>
              <a:defRPr/>
            </a:pPr>
            <a:r>
              <a:rPr sz="1500" dirty="0">
                <a:latin typeface="Tw Cen MT"/>
                <a:cs typeface="Tw Cen MT"/>
              </a:rPr>
              <a:t>50%</a:t>
            </a:r>
          </a:p>
          <a:p>
            <a:pPr fontAlgn="auto">
              <a:spcBef>
                <a:spcPts val="10"/>
              </a:spcBef>
              <a:spcAft>
                <a:spcPts val="0"/>
              </a:spcAft>
              <a:defRPr/>
            </a:pPr>
            <a:endParaRPr sz="1400" dirty="0">
              <a:latin typeface="Times New Roman"/>
              <a:cs typeface="Times New Roman"/>
            </a:endParaRPr>
          </a:p>
          <a:p>
            <a:pPr marL="12700" fontAlgn="auto">
              <a:spcBef>
                <a:spcPts val="0"/>
              </a:spcBef>
              <a:spcAft>
                <a:spcPts val="0"/>
              </a:spcAft>
              <a:defRPr/>
            </a:pPr>
            <a:r>
              <a:rPr sz="1500" spc="-5" dirty="0">
                <a:latin typeface="Tw Cen MT"/>
                <a:cs typeface="Tw Cen MT"/>
              </a:rPr>
              <a:t>40%</a:t>
            </a:r>
            <a:endParaRPr sz="1500" dirty="0">
              <a:latin typeface="Tw Cen MT"/>
              <a:cs typeface="Tw Cen MT"/>
            </a:endParaRPr>
          </a:p>
        </p:txBody>
      </p:sp>
      <p:sp>
        <p:nvSpPr>
          <p:cNvPr id="151581" name="object 30"/>
          <p:cNvSpPr txBox="1">
            <a:spLocks noChangeArrowheads="1"/>
          </p:cNvSpPr>
          <p:nvPr/>
        </p:nvSpPr>
        <p:spPr bwMode="auto">
          <a:xfrm>
            <a:off x="811213" y="2103438"/>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70%</a:t>
            </a:r>
          </a:p>
        </p:txBody>
      </p:sp>
      <p:sp>
        <p:nvSpPr>
          <p:cNvPr id="151582" name="object 31"/>
          <p:cNvSpPr txBox="1">
            <a:spLocks noChangeArrowheads="1"/>
          </p:cNvSpPr>
          <p:nvPr/>
        </p:nvSpPr>
        <p:spPr bwMode="auto">
          <a:xfrm>
            <a:off x="811213" y="1668463"/>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80%</a:t>
            </a:r>
          </a:p>
        </p:txBody>
      </p:sp>
      <p:sp>
        <p:nvSpPr>
          <p:cNvPr id="32" name="object 32"/>
          <p:cNvSpPr txBox="1"/>
          <p:nvPr/>
        </p:nvSpPr>
        <p:spPr>
          <a:xfrm>
            <a:off x="1882775" y="5360988"/>
            <a:ext cx="647700" cy="24447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&lt; 3</a:t>
            </a:r>
            <a:r>
              <a:rPr sz="1500" spc="-114" dirty="0">
                <a:latin typeface="Tw Cen MT"/>
                <a:cs typeface="Tw Cen MT"/>
              </a:rPr>
              <a:t> </a:t>
            </a:r>
            <a:r>
              <a:rPr sz="1500" spc="-5" dirty="0">
                <a:latin typeface="Tw Cen MT"/>
                <a:cs typeface="Tw Cen MT"/>
              </a:rPr>
              <a:t>mos</a:t>
            </a:r>
            <a:endParaRPr sz="1500" dirty="0">
              <a:latin typeface="Tw Cen MT"/>
              <a:cs typeface="Tw Cen MT"/>
            </a:endParaRPr>
          </a:p>
        </p:txBody>
      </p:sp>
      <p:sp>
        <p:nvSpPr>
          <p:cNvPr id="33" name="object 33"/>
          <p:cNvSpPr txBox="1"/>
          <p:nvPr/>
        </p:nvSpPr>
        <p:spPr>
          <a:xfrm>
            <a:off x="3343275" y="5360988"/>
            <a:ext cx="1152525" cy="24447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3 </a:t>
            </a:r>
            <a:r>
              <a:rPr sz="1500" spc="-5" dirty="0">
                <a:latin typeface="Tw Cen MT"/>
                <a:cs typeface="Tw Cen MT"/>
              </a:rPr>
              <a:t>mos </a:t>
            </a:r>
            <a:r>
              <a:rPr sz="1500" dirty="0">
                <a:latin typeface="Tw Cen MT"/>
                <a:cs typeface="Tw Cen MT"/>
              </a:rPr>
              <a:t>- 1</a:t>
            </a:r>
            <a:r>
              <a:rPr sz="1500" spc="-105" dirty="0">
                <a:latin typeface="Tw Cen MT"/>
                <a:cs typeface="Tw Cen MT"/>
              </a:rPr>
              <a:t> </a:t>
            </a:r>
            <a:r>
              <a:rPr sz="1500" spc="-5" dirty="0">
                <a:latin typeface="Tw Cen MT"/>
                <a:cs typeface="Tw Cen MT"/>
              </a:rPr>
              <a:t>year</a:t>
            </a:r>
            <a:endParaRPr sz="1500" dirty="0">
              <a:latin typeface="Tw Cen MT"/>
              <a:cs typeface="Tw Cen MT"/>
            </a:endParaRPr>
          </a:p>
        </p:txBody>
      </p:sp>
      <p:sp>
        <p:nvSpPr>
          <p:cNvPr id="34" name="object 34"/>
          <p:cNvSpPr txBox="1"/>
          <p:nvPr/>
        </p:nvSpPr>
        <p:spPr>
          <a:xfrm>
            <a:off x="5248275" y="5360988"/>
            <a:ext cx="717550" cy="244475"/>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&gt; 1</a:t>
            </a:r>
            <a:r>
              <a:rPr sz="1500" spc="-125" dirty="0">
                <a:latin typeface="Tw Cen MT"/>
                <a:cs typeface="Tw Cen MT"/>
              </a:rPr>
              <a:t> </a:t>
            </a:r>
            <a:r>
              <a:rPr sz="1500" spc="-5" dirty="0">
                <a:latin typeface="Tw Cen MT"/>
                <a:cs typeface="Tw Cen MT"/>
              </a:rPr>
              <a:t>year</a:t>
            </a:r>
            <a:endParaRPr sz="1500" dirty="0">
              <a:latin typeface="Tw Cen MT"/>
              <a:cs typeface="Tw Cen MT"/>
            </a:endParaRPr>
          </a:p>
        </p:txBody>
      </p:sp>
      <p:sp>
        <p:nvSpPr>
          <p:cNvPr id="35" name="object 35"/>
          <p:cNvSpPr txBox="1"/>
          <p:nvPr/>
        </p:nvSpPr>
        <p:spPr>
          <a:xfrm>
            <a:off x="7104063" y="5360988"/>
            <a:ext cx="487362"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N</a:t>
            </a:r>
            <a:r>
              <a:rPr sz="1500" dirty="0">
                <a:latin typeface="Tw Cen MT"/>
                <a:cs typeface="Tw Cen MT"/>
              </a:rPr>
              <a:t>e</a:t>
            </a:r>
            <a:r>
              <a:rPr sz="1500" spc="-25" dirty="0">
                <a:latin typeface="Tw Cen MT"/>
                <a:cs typeface="Tw Cen MT"/>
              </a:rPr>
              <a:t>v</a:t>
            </a:r>
            <a:r>
              <a:rPr sz="1500" dirty="0">
                <a:latin typeface="Tw Cen MT"/>
                <a:cs typeface="Tw Cen MT"/>
              </a:rPr>
              <a:t>er</a:t>
            </a:r>
          </a:p>
        </p:txBody>
      </p:sp>
      <p:sp>
        <p:nvSpPr>
          <p:cNvPr id="151587" name="object 36" descr="box around 3 months to never "/>
          <p:cNvSpPr>
            <a:spLocks/>
          </p:cNvSpPr>
          <p:nvPr/>
        </p:nvSpPr>
        <p:spPr bwMode="auto">
          <a:xfrm>
            <a:off x="2895600" y="4114800"/>
            <a:ext cx="5224463" cy="1600200"/>
          </a:xfrm>
          <a:custGeom>
            <a:avLst/>
            <a:gdLst/>
            <a:ahLst/>
            <a:cxnLst>
              <a:cxn ang="0">
                <a:pos x="0" y="1600200"/>
              </a:cxn>
              <a:cxn ang="0">
                <a:pos x="5224653" y="1600200"/>
              </a:cxn>
              <a:cxn ang="0">
                <a:pos x="5224653" y="0"/>
              </a:cxn>
              <a:cxn ang="0">
                <a:pos x="0" y="0"/>
              </a:cxn>
              <a:cxn ang="0">
                <a:pos x="0" y="1600200"/>
              </a:cxn>
            </a:cxnLst>
            <a:rect l="0" t="0" r="r" b="b"/>
            <a:pathLst>
              <a:path w="5224780" h="1600200">
                <a:moveTo>
                  <a:pt x="0" y="1600200"/>
                </a:moveTo>
                <a:lnTo>
                  <a:pt x="5224653" y="1600200"/>
                </a:lnTo>
                <a:lnTo>
                  <a:pt x="5224653" y="0"/>
                </a:lnTo>
                <a:lnTo>
                  <a:pt x="0" y="0"/>
                </a:lnTo>
                <a:lnTo>
                  <a:pt x="0" y="1600200"/>
                </a:lnTo>
                <a:close/>
              </a:path>
            </a:pathLst>
          </a:custGeom>
          <a:noFill/>
          <a:ln w="12700">
            <a:solidFill>
              <a:srgbClr val="006FC0"/>
            </a:solidFill>
            <a:round/>
            <a:headEnd/>
            <a:tailEnd/>
          </a:ln>
        </p:spPr>
        <p:txBody>
          <a:bodyPr lIns="0" tIns="0" rIns="0" bIns="0"/>
          <a:lstStyle/>
          <a:p>
            <a:endParaRPr lang="en-US"/>
          </a:p>
        </p:txBody>
      </p:sp>
      <p:sp>
        <p:nvSpPr>
          <p:cNvPr id="37" name="object 37"/>
          <p:cNvSpPr txBox="1"/>
          <p:nvPr/>
        </p:nvSpPr>
        <p:spPr>
          <a:xfrm>
            <a:off x="1984375" y="5948363"/>
            <a:ext cx="5983288"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Time </a:t>
            </a:r>
            <a:r>
              <a:rPr spc="-10" dirty="0">
                <a:latin typeface="Calibri"/>
                <a:cs typeface="Calibri"/>
              </a:rPr>
              <a:t>from </a:t>
            </a:r>
            <a:r>
              <a:rPr spc="-5" dirty="0">
                <a:latin typeface="Calibri"/>
                <a:cs typeface="Calibri"/>
              </a:rPr>
              <a:t>positive diagnosis </a:t>
            </a:r>
            <a:r>
              <a:rPr spc="-10" dirty="0">
                <a:latin typeface="Calibri"/>
                <a:cs typeface="Calibri"/>
              </a:rPr>
              <a:t>to linkage to </a:t>
            </a:r>
            <a:r>
              <a:rPr spc="-5" dirty="0">
                <a:latin typeface="Calibri"/>
                <a:cs typeface="Calibri"/>
              </a:rPr>
              <a:t>medical </a:t>
            </a:r>
            <a:r>
              <a:rPr spc="-15" dirty="0">
                <a:latin typeface="Calibri"/>
                <a:cs typeface="Calibri"/>
              </a:rPr>
              <a:t>care </a:t>
            </a:r>
            <a:r>
              <a:rPr spc="-5" dirty="0">
                <a:latin typeface="Calibri"/>
                <a:cs typeface="Calibri"/>
              </a:rPr>
              <a:t>(n </a:t>
            </a:r>
            <a:r>
              <a:rPr dirty="0">
                <a:latin typeface="Calibri"/>
                <a:cs typeface="Calibri"/>
              </a:rPr>
              <a:t>=</a:t>
            </a:r>
            <a:r>
              <a:rPr spc="100" dirty="0">
                <a:latin typeface="Calibri"/>
                <a:cs typeface="Calibri"/>
              </a:rPr>
              <a:t> </a:t>
            </a:r>
            <a:r>
              <a:rPr dirty="0">
                <a:latin typeface="Calibri"/>
                <a:cs typeface="Calibri"/>
              </a:rPr>
              <a:t>150)</a:t>
            </a:r>
          </a:p>
        </p:txBody>
      </p:sp>
      <p:sp>
        <p:nvSpPr>
          <p:cNvPr id="38" name="object 38"/>
          <p:cNvSpPr txBox="1"/>
          <p:nvPr/>
        </p:nvSpPr>
        <p:spPr>
          <a:xfrm>
            <a:off x="5138738" y="3775075"/>
            <a:ext cx="423862" cy="298450"/>
          </a:xfrm>
          <a:prstGeom prst="rect">
            <a:avLst/>
          </a:prstGeom>
        </p:spPr>
        <p:txBody>
          <a:bodyPr lIns="0" tIns="0" rIns="0" bIns="0">
            <a:spAutoFit/>
          </a:bodyPr>
          <a:lstStyle/>
          <a:p>
            <a:pPr marL="12700" fontAlgn="auto">
              <a:spcBef>
                <a:spcPts val="0"/>
              </a:spcBef>
              <a:spcAft>
                <a:spcPts val="0"/>
              </a:spcAft>
              <a:defRPr/>
            </a:pPr>
            <a:r>
              <a:rPr b="1" spc="-5" dirty="0">
                <a:solidFill>
                  <a:srgbClr val="006FC0"/>
                </a:solidFill>
                <a:latin typeface="Calibri"/>
                <a:cs typeface="Calibri"/>
              </a:rPr>
              <a:t>30%</a:t>
            </a:r>
            <a:endParaRPr dirty="0">
              <a:latin typeface="Calibri"/>
              <a:cs typeface="Calibri"/>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161925"/>
            <a:ext cx="7159625" cy="1071563"/>
          </a:xfrm>
        </p:spPr>
        <p:txBody>
          <a:bodyPr lIns="0" tIns="0" rIns="0" bIns="0" rtlCol="0">
            <a:spAutoFit/>
          </a:bodyPr>
          <a:lstStyle/>
          <a:p>
            <a:pPr marL="12700" fontAlgn="auto">
              <a:spcAft>
                <a:spcPts val="0"/>
              </a:spcAft>
              <a:defRPr/>
            </a:pPr>
            <a:r>
              <a:rPr sz="3400" spc="-15" dirty="0"/>
              <a:t>Many </a:t>
            </a:r>
            <a:r>
              <a:rPr sz="3400" spc="-5" dirty="0"/>
              <a:t>had </a:t>
            </a:r>
            <a:r>
              <a:rPr sz="3400" b="1" spc="-5" dirty="0">
                <a:latin typeface="Calibri"/>
                <a:cs typeface="Calibri"/>
              </a:rPr>
              <a:t>difficulty </a:t>
            </a:r>
            <a:r>
              <a:rPr sz="3400" b="1" spc="-20" dirty="0">
                <a:latin typeface="Calibri"/>
                <a:cs typeface="Calibri"/>
              </a:rPr>
              <a:t>getting </a:t>
            </a:r>
            <a:r>
              <a:rPr sz="3400" b="1" spc="-10" dirty="0">
                <a:latin typeface="Calibri"/>
                <a:cs typeface="Calibri"/>
              </a:rPr>
              <a:t>medical</a:t>
            </a:r>
            <a:r>
              <a:rPr sz="3400" b="1" spc="-5" dirty="0">
                <a:latin typeface="Calibri"/>
                <a:cs typeface="Calibri"/>
              </a:rPr>
              <a:t> </a:t>
            </a:r>
            <a:r>
              <a:rPr sz="3400" b="1" spc="-20" dirty="0">
                <a:latin typeface="Calibri"/>
                <a:cs typeface="Calibri"/>
              </a:rPr>
              <a:t>care</a:t>
            </a:r>
            <a:r>
              <a:rPr sz="3400" dirty="0">
                <a:latin typeface="Calibri"/>
                <a:cs typeface="Calibri"/>
              </a:rPr>
              <a:t/>
            </a:r>
            <a:br>
              <a:rPr sz="3400" dirty="0">
                <a:latin typeface="Calibri"/>
                <a:cs typeface="Calibri"/>
              </a:rPr>
            </a:br>
            <a:r>
              <a:rPr sz="3400" spc="-25" dirty="0"/>
              <a:t>first </a:t>
            </a:r>
            <a:r>
              <a:rPr sz="3400" spc="-5" dirty="0"/>
              <a:t>time </a:t>
            </a:r>
            <a:r>
              <a:rPr sz="3400" spc="-20" dirty="0"/>
              <a:t>after </a:t>
            </a:r>
            <a:r>
              <a:rPr sz="3400" spc="-15" dirty="0"/>
              <a:t>testing</a:t>
            </a:r>
            <a:r>
              <a:rPr sz="3400" spc="-55" dirty="0"/>
              <a:t> </a:t>
            </a:r>
            <a:r>
              <a:rPr sz="3400" spc="-10" dirty="0"/>
              <a:t>positive</a:t>
            </a:r>
            <a:endParaRPr sz="3400" dirty="0"/>
          </a:p>
        </p:txBody>
      </p:sp>
      <p:sp>
        <p:nvSpPr>
          <p:cNvPr id="3" name="object 3"/>
          <p:cNvSpPr txBox="1"/>
          <p:nvPr/>
        </p:nvSpPr>
        <p:spPr>
          <a:xfrm>
            <a:off x="2136775" y="6202363"/>
            <a:ext cx="5272088" cy="330200"/>
          </a:xfrm>
          <a:prstGeom prst="rect">
            <a:avLst/>
          </a:prstGeom>
        </p:spPr>
        <p:txBody>
          <a:bodyPr lIns="0" tIns="0" rIns="0" bIns="0">
            <a:spAutoFit/>
          </a:bodyPr>
          <a:lstStyle/>
          <a:p>
            <a:pPr marL="12700" fontAlgn="auto">
              <a:spcBef>
                <a:spcPts val="0"/>
              </a:spcBef>
              <a:spcAft>
                <a:spcPts val="0"/>
              </a:spcAft>
              <a:defRPr/>
            </a:pPr>
            <a:r>
              <a:rPr sz="2000" spc="-10" dirty="0">
                <a:latin typeface="Calibri"/>
                <a:cs typeface="Calibri"/>
              </a:rPr>
              <a:t>Ease </a:t>
            </a:r>
            <a:r>
              <a:rPr sz="2000" spc="-5" dirty="0">
                <a:latin typeface="Calibri"/>
                <a:cs typeface="Calibri"/>
              </a:rPr>
              <a:t>of </a:t>
            </a:r>
            <a:r>
              <a:rPr sz="2000" spc="-10" dirty="0">
                <a:latin typeface="Calibri"/>
                <a:cs typeface="Calibri"/>
              </a:rPr>
              <a:t>getting </a:t>
            </a:r>
            <a:r>
              <a:rPr sz="2000" spc="-5" dirty="0">
                <a:latin typeface="Calibri"/>
                <a:cs typeface="Calibri"/>
              </a:rPr>
              <a:t>medical </a:t>
            </a:r>
            <a:r>
              <a:rPr sz="2000" spc="-10" dirty="0">
                <a:latin typeface="Calibri"/>
                <a:cs typeface="Calibri"/>
              </a:rPr>
              <a:t>care </a:t>
            </a:r>
            <a:r>
              <a:rPr sz="2000" dirty="0">
                <a:latin typeface="Calibri"/>
                <a:cs typeface="Calibri"/>
              </a:rPr>
              <a:t>the </a:t>
            </a:r>
            <a:r>
              <a:rPr sz="2000" spc="-15" dirty="0">
                <a:latin typeface="Calibri"/>
                <a:cs typeface="Calibri"/>
              </a:rPr>
              <a:t>first </a:t>
            </a:r>
            <a:r>
              <a:rPr sz="2000" spc="-5" dirty="0">
                <a:latin typeface="Calibri"/>
                <a:cs typeface="Calibri"/>
              </a:rPr>
              <a:t>time (n </a:t>
            </a:r>
            <a:r>
              <a:rPr sz="2000" dirty="0">
                <a:latin typeface="Calibri"/>
                <a:cs typeface="Calibri"/>
              </a:rPr>
              <a:t>=</a:t>
            </a:r>
            <a:r>
              <a:rPr sz="2000" spc="55" dirty="0">
                <a:latin typeface="Calibri"/>
                <a:cs typeface="Calibri"/>
              </a:rPr>
              <a:t> </a:t>
            </a:r>
            <a:r>
              <a:rPr sz="2000" dirty="0">
                <a:latin typeface="Calibri"/>
                <a:cs typeface="Calibri"/>
              </a:rPr>
              <a:t>148)</a:t>
            </a:r>
          </a:p>
        </p:txBody>
      </p:sp>
      <p:sp>
        <p:nvSpPr>
          <p:cNvPr id="152579" name="object 4" descr="very easy"/>
          <p:cNvSpPr>
            <a:spLocks/>
          </p:cNvSpPr>
          <p:nvPr/>
        </p:nvSpPr>
        <p:spPr bwMode="auto">
          <a:xfrm>
            <a:off x="2019300" y="3475038"/>
            <a:ext cx="623888" cy="1825625"/>
          </a:xfrm>
          <a:custGeom>
            <a:avLst/>
            <a:gdLst/>
            <a:ahLst/>
            <a:cxnLst>
              <a:cxn ang="0">
                <a:pos x="623316" y="0"/>
              </a:cxn>
              <a:cxn ang="0">
                <a:pos x="0" y="0"/>
              </a:cxn>
              <a:cxn ang="0">
                <a:pos x="0" y="1825752"/>
              </a:cxn>
              <a:cxn ang="0">
                <a:pos x="623316" y="1825752"/>
              </a:cxn>
              <a:cxn ang="0">
                <a:pos x="623316" y="0"/>
              </a:cxn>
            </a:cxnLst>
            <a:rect l="0" t="0" r="r" b="b"/>
            <a:pathLst>
              <a:path w="623569" h="1826260">
                <a:moveTo>
                  <a:pt x="623316" y="0"/>
                </a:moveTo>
                <a:lnTo>
                  <a:pt x="0" y="0"/>
                </a:lnTo>
                <a:lnTo>
                  <a:pt x="0" y="1825752"/>
                </a:lnTo>
                <a:lnTo>
                  <a:pt x="623316" y="1825752"/>
                </a:lnTo>
                <a:lnTo>
                  <a:pt x="623316" y="0"/>
                </a:lnTo>
                <a:close/>
              </a:path>
            </a:pathLst>
          </a:custGeom>
          <a:solidFill>
            <a:srgbClr val="DD8046"/>
          </a:solidFill>
          <a:ln w="9525">
            <a:noFill/>
            <a:round/>
            <a:headEnd/>
            <a:tailEnd/>
          </a:ln>
        </p:spPr>
        <p:txBody>
          <a:bodyPr lIns="0" tIns="0" rIns="0" bIns="0"/>
          <a:lstStyle/>
          <a:p>
            <a:endParaRPr lang="en-US"/>
          </a:p>
        </p:txBody>
      </p:sp>
      <p:sp>
        <p:nvSpPr>
          <p:cNvPr id="152580" name="object 5" descr="little easy"/>
          <p:cNvSpPr>
            <a:spLocks/>
          </p:cNvSpPr>
          <p:nvPr/>
        </p:nvSpPr>
        <p:spPr bwMode="auto">
          <a:xfrm>
            <a:off x="3575050" y="4321175"/>
            <a:ext cx="622300" cy="979488"/>
          </a:xfrm>
          <a:custGeom>
            <a:avLst/>
            <a:gdLst/>
            <a:ahLst/>
            <a:cxnLst>
              <a:cxn ang="0">
                <a:pos x="621792" y="0"/>
              </a:cxn>
              <a:cxn ang="0">
                <a:pos x="0" y="0"/>
              </a:cxn>
              <a:cxn ang="0">
                <a:pos x="0" y="979932"/>
              </a:cxn>
              <a:cxn ang="0">
                <a:pos x="621792" y="979932"/>
              </a:cxn>
              <a:cxn ang="0">
                <a:pos x="621792" y="0"/>
              </a:cxn>
            </a:cxnLst>
            <a:rect l="0" t="0" r="r" b="b"/>
            <a:pathLst>
              <a:path w="622300" h="980439">
                <a:moveTo>
                  <a:pt x="621792" y="0"/>
                </a:moveTo>
                <a:lnTo>
                  <a:pt x="0" y="0"/>
                </a:lnTo>
                <a:lnTo>
                  <a:pt x="0" y="979932"/>
                </a:lnTo>
                <a:lnTo>
                  <a:pt x="621792" y="979932"/>
                </a:lnTo>
                <a:lnTo>
                  <a:pt x="621792" y="0"/>
                </a:lnTo>
                <a:close/>
              </a:path>
            </a:pathLst>
          </a:custGeom>
          <a:solidFill>
            <a:srgbClr val="DD8046"/>
          </a:solidFill>
          <a:ln w="9525">
            <a:noFill/>
            <a:round/>
            <a:headEnd/>
            <a:tailEnd/>
          </a:ln>
        </p:spPr>
        <p:txBody>
          <a:bodyPr lIns="0" tIns="0" rIns="0" bIns="0"/>
          <a:lstStyle/>
          <a:p>
            <a:endParaRPr lang="en-US"/>
          </a:p>
        </p:txBody>
      </p:sp>
      <p:sp>
        <p:nvSpPr>
          <p:cNvPr id="152581" name="object 6" descr="little difficult "/>
          <p:cNvSpPr>
            <a:spLocks/>
          </p:cNvSpPr>
          <p:nvPr/>
        </p:nvSpPr>
        <p:spPr bwMode="auto">
          <a:xfrm>
            <a:off x="5129213" y="4498975"/>
            <a:ext cx="622300" cy="801688"/>
          </a:xfrm>
          <a:custGeom>
            <a:avLst/>
            <a:gdLst/>
            <a:ahLst/>
            <a:cxnLst>
              <a:cxn ang="0">
                <a:pos x="621791" y="0"/>
              </a:cxn>
              <a:cxn ang="0">
                <a:pos x="0" y="0"/>
              </a:cxn>
              <a:cxn ang="0">
                <a:pos x="0" y="801623"/>
              </a:cxn>
              <a:cxn ang="0">
                <a:pos x="621791" y="801623"/>
              </a:cxn>
              <a:cxn ang="0">
                <a:pos x="621791" y="0"/>
              </a:cxn>
            </a:cxnLst>
            <a:rect l="0" t="0" r="r" b="b"/>
            <a:pathLst>
              <a:path w="622300" h="802004">
                <a:moveTo>
                  <a:pt x="621791" y="0"/>
                </a:moveTo>
                <a:lnTo>
                  <a:pt x="0" y="0"/>
                </a:lnTo>
                <a:lnTo>
                  <a:pt x="0" y="801623"/>
                </a:lnTo>
                <a:lnTo>
                  <a:pt x="621791" y="801623"/>
                </a:lnTo>
                <a:lnTo>
                  <a:pt x="621791" y="0"/>
                </a:lnTo>
                <a:close/>
              </a:path>
            </a:pathLst>
          </a:custGeom>
          <a:solidFill>
            <a:srgbClr val="DD8046"/>
          </a:solidFill>
          <a:ln w="9525">
            <a:noFill/>
            <a:round/>
            <a:headEnd/>
            <a:tailEnd/>
          </a:ln>
        </p:spPr>
        <p:txBody>
          <a:bodyPr lIns="0" tIns="0" rIns="0" bIns="0"/>
          <a:lstStyle/>
          <a:p>
            <a:endParaRPr lang="en-US"/>
          </a:p>
        </p:txBody>
      </p:sp>
      <p:sp>
        <p:nvSpPr>
          <p:cNvPr id="152582" name="object 7" descr="very difficult"/>
          <p:cNvSpPr>
            <a:spLocks/>
          </p:cNvSpPr>
          <p:nvPr/>
        </p:nvSpPr>
        <p:spPr bwMode="auto">
          <a:xfrm>
            <a:off x="6684963" y="4498975"/>
            <a:ext cx="622300" cy="801688"/>
          </a:xfrm>
          <a:custGeom>
            <a:avLst/>
            <a:gdLst/>
            <a:ahLst/>
            <a:cxnLst>
              <a:cxn ang="0">
                <a:pos x="621791" y="0"/>
              </a:cxn>
              <a:cxn ang="0">
                <a:pos x="0" y="0"/>
              </a:cxn>
              <a:cxn ang="0">
                <a:pos x="0" y="801623"/>
              </a:cxn>
              <a:cxn ang="0">
                <a:pos x="621791" y="801623"/>
              </a:cxn>
              <a:cxn ang="0">
                <a:pos x="621791" y="0"/>
              </a:cxn>
            </a:cxnLst>
            <a:rect l="0" t="0" r="r" b="b"/>
            <a:pathLst>
              <a:path w="622300" h="802004">
                <a:moveTo>
                  <a:pt x="621791" y="0"/>
                </a:moveTo>
                <a:lnTo>
                  <a:pt x="0" y="0"/>
                </a:lnTo>
                <a:lnTo>
                  <a:pt x="0" y="801623"/>
                </a:lnTo>
                <a:lnTo>
                  <a:pt x="621791" y="801623"/>
                </a:lnTo>
                <a:lnTo>
                  <a:pt x="621791" y="0"/>
                </a:lnTo>
                <a:close/>
              </a:path>
            </a:pathLst>
          </a:custGeom>
          <a:solidFill>
            <a:srgbClr val="DD8046"/>
          </a:solidFill>
          <a:ln w="9525">
            <a:noFill/>
            <a:round/>
            <a:headEnd/>
            <a:tailEnd/>
          </a:ln>
        </p:spPr>
        <p:txBody>
          <a:bodyPr lIns="0" tIns="0" rIns="0" bIns="0"/>
          <a:lstStyle/>
          <a:p>
            <a:endParaRPr lang="en-US"/>
          </a:p>
        </p:txBody>
      </p:sp>
      <p:sp>
        <p:nvSpPr>
          <p:cNvPr id="152583" name="object 8" descr="axis"/>
          <p:cNvSpPr>
            <a:spLocks/>
          </p:cNvSpPr>
          <p:nvPr/>
        </p:nvSpPr>
        <p:spPr bwMode="auto">
          <a:xfrm>
            <a:off x="1552575" y="1738313"/>
            <a:ext cx="0" cy="3562350"/>
          </a:xfrm>
          <a:custGeom>
            <a:avLst/>
            <a:gdLst/>
            <a:ahLst/>
            <a:cxnLst>
              <a:cxn ang="0">
                <a:pos x="0" y="3561588"/>
              </a:cxn>
              <a:cxn ang="0">
                <a:pos x="0" y="0"/>
              </a:cxn>
            </a:cxnLst>
            <a:rect l="0" t="0" r="r" b="b"/>
            <a:pathLst>
              <a:path h="3561715">
                <a:moveTo>
                  <a:pt x="0" y="3561588"/>
                </a:moveTo>
                <a:lnTo>
                  <a:pt x="0" y="0"/>
                </a:lnTo>
              </a:path>
            </a:pathLst>
          </a:custGeom>
          <a:noFill/>
          <a:ln w="9144">
            <a:solidFill>
              <a:srgbClr val="888888"/>
            </a:solidFill>
            <a:round/>
            <a:headEnd/>
            <a:tailEnd/>
          </a:ln>
        </p:spPr>
        <p:txBody>
          <a:bodyPr lIns="0" tIns="0" rIns="0" bIns="0"/>
          <a:lstStyle/>
          <a:p>
            <a:endParaRPr lang="en-US"/>
          </a:p>
        </p:txBody>
      </p:sp>
      <p:sp>
        <p:nvSpPr>
          <p:cNvPr id="152584" name="object 9" descr="0%"/>
          <p:cNvSpPr>
            <a:spLocks/>
          </p:cNvSpPr>
          <p:nvPr/>
        </p:nvSpPr>
        <p:spPr bwMode="auto">
          <a:xfrm>
            <a:off x="1500188" y="5300663"/>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5" name="object 10" descr="10%"/>
          <p:cNvSpPr>
            <a:spLocks/>
          </p:cNvSpPr>
          <p:nvPr/>
        </p:nvSpPr>
        <p:spPr bwMode="auto">
          <a:xfrm>
            <a:off x="1500188" y="4856163"/>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6" name="object 11" descr="20%"/>
          <p:cNvSpPr>
            <a:spLocks/>
          </p:cNvSpPr>
          <p:nvPr/>
        </p:nvSpPr>
        <p:spPr bwMode="auto">
          <a:xfrm>
            <a:off x="1500188" y="4410075"/>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7" name="object 12" descr="30%"/>
          <p:cNvSpPr>
            <a:spLocks/>
          </p:cNvSpPr>
          <p:nvPr/>
        </p:nvSpPr>
        <p:spPr bwMode="auto">
          <a:xfrm>
            <a:off x="1500188" y="3965575"/>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8" name="object 13" descr="40%"/>
          <p:cNvSpPr>
            <a:spLocks/>
          </p:cNvSpPr>
          <p:nvPr/>
        </p:nvSpPr>
        <p:spPr bwMode="auto">
          <a:xfrm>
            <a:off x="1500188" y="3519488"/>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89" name="object 14" descr="50%"/>
          <p:cNvSpPr>
            <a:spLocks/>
          </p:cNvSpPr>
          <p:nvPr/>
        </p:nvSpPr>
        <p:spPr bwMode="auto">
          <a:xfrm>
            <a:off x="1500188" y="3073400"/>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0" name="object 15" descr="60%"/>
          <p:cNvSpPr>
            <a:spLocks/>
          </p:cNvSpPr>
          <p:nvPr/>
        </p:nvSpPr>
        <p:spPr bwMode="auto">
          <a:xfrm>
            <a:off x="1500188" y="2628900"/>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1" name="object 16" descr="70%"/>
          <p:cNvSpPr>
            <a:spLocks/>
          </p:cNvSpPr>
          <p:nvPr/>
        </p:nvSpPr>
        <p:spPr bwMode="auto">
          <a:xfrm>
            <a:off x="1500188" y="2184400"/>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2" name="object 17" descr="80%"/>
          <p:cNvSpPr>
            <a:spLocks/>
          </p:cNvSpPr>
          <p:nvPr/>
        </p:nvSpPr>
        <p:spPr bwMode="auto">
          <a:xfrm>
            <a:off x="1500188" y="1738313"/>
            <a:ext cx="52387"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2599" name="object 24"/>
          <p:cNvSpPr txBox="1">
            <a:spLocks noChangeArrowheads="1"/>
          </p:cNvSpPr>
          <p:nvPr/>
        </p:nvSpPr>
        <p:spPr bwMode="auto">
          <a:xfrm>
            <a:off x="3713163" y="4060825"/>
            <a:ext cx="346075" cy="214313"/>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22%</a:t>
            </a:r>
          </a:p>
        </p:txBody>
      </p:sp>
      <p:sp>
        <p:nvSpPr>
          <p:cNvPr id="152600" name="object 25"/>
          <p:cNvSpPr txBox="1">
            <a:spLocks noChangeArrowheads="1"/>
          </p:cNvSpPr>
          <p:nvPr/>
        </p:nvSpPr>
        <p:spPr bwMode="auto">
          <a:xfrm>
            <a:off x="5268913" y="4240213"/>
            <a:ext cx="346075" cy="212725"/>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18%</a:t>
            </a:r>
          </a:p>
        </p:txBody>
      </p:sp>
      <p:sp>
        <p:nvSpPr>
          <p:cNvPr id="152601" name="object 26"/>
          <p:cNvSpPr txBox="1">
            <a:spLocks noChangeArrowheads="1"/>
          </p:cNvSpPr>
          <p:nvPr/>
        </p:nvSpPr>
        <p:spPr bwMode="auto">
          <a:xfrm>
            <a:off x="6823075" y="4240213"/>
            <a:ext cx="346075" cy="212725"/>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18%</a:t>
            </a:r>
          </a:p>
        </p:txBody>
      </p:sp>
      <p:sp>
        <p:nvSpPr>
          <p:cNvPr id="27" name="object 27"/>
          <p:cNvSpPr txBox="1"/>
          <p:nvPr/>
        </p:nvSpPr>
        <p:spPr>
          <a:xfrm>
            <a:off x="1012825" y="4721225"/>
            <a:ext cx="395288" cy="688975"/>
          </a:xfrm>
          <a:prstGeom prst="rect">
            <a:avLst/>
          </a:prstGeom>
        </p:spPr>
        <p:txBody>
          <a:bodyPr lIns="0" tIns="0" rIns="0" bIns="0">
            <a:spAutoFit/>
          </a:bodyPr>
          <a:lstStyle/>
          <a:p>
            <a:pPr algn="ctr" fontAlgn="auto">
              <a:spcBef>
                <a:spcPts val="0"/>
              </a:spcBef>
              <a:spcAft>
                <a:spcPts val="0"/>
              </a:spcAft>
              <a:defRPr/>
            </a:pPr>
            <a:r>
              <a:rPr sz="1500" dirty="0">
                <a:latin typeface="Tw Cen MT"/>
                <a:cs typeface="Tw Cen MT"/>
              </a:rPr>
              <a:t>10%</a:t>
            </a:r>
          </a:p>
          <a:p>
            <a:pPr fontAlgn="auto">
              <a:spcBef>
                <a:spcPts val="35"/>
              </a:spcBef>
              <a:spcAft>
                <a:spcPts val="0"/>
              </a:spcAft>
              <a:defRPr/>
            </a:pPr>
            <a:endParaRPr sz="1450" dirty="0">
              <a:latin typeface="Times New Roman"/>
              <a:cs typeface="Times New Roman"/>
            </a:endParaRPr>
          </a:p>
          <a:p>
            <a:pPr marL="106045" algn="ctr" fontAlgn="auto">
              <a:spcBef>
                <a:spcPts val="0"/>
              </a:spcBef>
              <a:spcAft>
                <a:spcPts val="0"/>
              </a:spcAft>
              <a:defRPr/>
            </a:pPr>
            <a:r>
              <a:rPr sz="1500" dirty="0">
                <a:latin typeface="Tw Cen MT"/>
                <a:cs typeface="Tw Cen MT"/>
              </a:rPr>
              <a:t>0%</a:t>
            </a:r>
          </a:p>
        </p:txBody>
      </p:sp>
      <p:sp>
        <p:nvSpPr>
          <p:cNvPr id="152603" name="object 28"/>
          <p:cNvSpPr txBox="1">
            <a:spLocks noChangeArrowheads="1"/>
          </p:cNvSpPr>
          <p:nvPr/>
        </p:nvSpPr>
        <p:spPr bwMode="auto">
          <a:xfrm>
            <a:off x="1012825" y="4275138"/>
            <a:ext cx="395288"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20%</a:t>
            </a:r>
          </a:p>
        </p:txBody>
      </p:sp>
      <p:sp>
        <p:nvSpPr>
          <p:cNvPr id="29" name="object 29"/>
          <p:cNvSpPr txBox="1"/>
          <p:nvPr/>
        </p:nvSpPr>
        <p:spPr>
          <a:xfrm>
            <a:off x="1012825" y="3830638"/>
            <a:ext cx="395288"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30%</a:t>
            </a:r>
            <a:endParaRPr sz="1500" dirty="0">
              <a:latin typeface="Tw Cen MT"/>
              <a:cs typeface="Tw Cen MT"/>
            </a:endParaRPr>
          </a:p>
        </p:txBody>
      </p:sp>
      <p:sp>
        <p:nvSpPr>
          <p:cNvPr id="30" name="object 30"/>
          <p:cNvSpPr txBox="1"/>
          <p:nvPr/>
        </p:nvSpPr>
        <p:spPr>
          <a:xfrm>
            <a:off x="1012825" y="1603375"/>
            <a:ext cx="1492250" cy="2025650"/>
          </a:xfrm>
          <a:prstGeom prst="rect">
            <a:avLst/>
          </a:prstGeom>
        </p:spPr>
        <p:txBody>
          <a:bodyPr lIns="0" tIns="0" rIns="0" bIns="0">
            <a:spAutoFit/>
          </a:bodyPr>
          <a:lstStyle/>
          <a:p>
            <a:pPr marL="12700"/>
            <a:r>
              <a:rPr lang="en-US" sz="1500">
                <a:latin typeface="Tw Cen MT" pitchFamily="34" charset="0"/>
              </a:rPr>
              <a:t>80%</a:t>
            </a:r>
          </a:p>
          <a:p>
            <a:pPr marL="12700">
              <a:spcBef>
                <a:spcPts val="38"/>
              </a:spcBef>
            </a:pPr>
            <a:endParaRPr lang="en-US" sz="1400">
              <a:latin typeface="Times New Roman" pitchFamily="18" charset="0"/>
              <a:cs typeface="Times New Roman" pitchFamily="18" charset="0"/>
            </a:endParaRPr>
          </a:p>
          <a:p>
            <a:pPr marL="12700"/>
            <a:r>
              <a:rPr lang="en-US" sz="1500">
                <a:latin typeface="Tw Cen MT" pitchFamily="34" charset="0"/>
              </a:rPr>
              <a:t>70%</a:t>
            </a:r>
          </a:p>
          <a:p>
            <a:pPr marL="12700">
              <a:spcBef>
                <a:spcPts val="38"/>
              </a:spcBef>
            </a:pPr>
            <a:endParaRPr lang="en-US" sz="1400">
              <a:latin typeface="Times New Roman" pitchFamily="18" charset="0"/>
              <a:cs typeface="Times New Roman" pitchFamily="18" charset="0"/>
            </a:endParaRPr>
          </a:p>
          <a:p>
            <a:pPr marL="12700"/>
            <a:r>
              <a:rPr lang="en-US" sz="1500">
                <a:latin typeface="Tw Cen MT" pitchFamily="34" charset="0"/>
              </a:rPr>
              <a:t>60%</a:t>
            </a:r>
          </a:p>
          <a:p>
            <a:pPr marL="12700">
              <a:spcBef>
                <a:spcPts val="38"/>
              </a:spcBef>
            </a:pPr>
            <a:endParaRPr lang="en-US" sz="1400">
              <a:latin typeface="Times New Roman" pitchFamily="18" charset="0"/>
              <a:cs typeface="Times New Roman" pitchFamily="18" charset="0"/>
            </a:endParaRPr>
          </a:p>
          <a:p>
            <a:pPr marL="12700"/>
            <a:r>
              <a:rPr lang="en-US" sz="1500">
                <a:latin typeface="Tw Cen MT" pitchFamily="34" charset="0"/>
              </a:rPr>
              <a:t>50%</a:t>
            </a:r>
          </a:p>
          <a:p>
            <a:pPr marL="12700" algn="r">
              <a:lnSpc>
                <a:spcPts val="1450"/>
              </a:lnSpc>
              <a:spcBef>
                <a:spcPts val="375"/>
              </a:spcBef>
            </a:pPr>
            <a:r>
              <a:rPr lang="en-US" sz="1300">
                <a:latin typeface="Tw Cen MT" pitchFamily="34" charset="0"/>
              </a:rPr>
              <a:t>41%</a:t>
            </a:r>
          </a:p>
          <a:p>
            <a:pPr marL="12700">
              <a:lnSpc>
                <a:spcPts val="1688"/>
              </a:lnSpc>
            </a:pPr>
            <a:r>
              <a:rPr lang="en-US" sz="1500">
                <a:latin typeface="Tw Cen MT" pitchFamily="34" charset="0"/>
              </a:rPr>
              <a:t>40%</a:t>
            </a:r>
          </a:p>
        </p:txBody>
      </p:sp>
      <p:sp>
        <p:nvSpPr>
          <p:cNvPr id="31" name="object 31"/>
          <p:cNvSpPr txBox="1"/>
          <p:nvPr/>
        </p:nvSpPr>
        <p:spPr>
          <a:xfrm>
            <a:off x="1933575" y="5383213"/>
            <a:ext cx="793750" cy="244475"/>
          </a:xfrm>
          <a:prstGeom prst="rect">
            <a:avLst/>
          </a:prstGeom>
        </p:spPr>
        <p:txBody>
          <a:bodyPr lIns="0" tIns="0" rIns="0" bIns="0">
            <a:spAutoFit/>
          </a:bodyPr>
          <a:lstStyle/>
          <a:p>
            <a:pPr marL="12700" fontAlgn="auto">
              <a:spcBef>
                <a:spcPts val="0"/>
              </a:spcBef>
              <a:spcAft>
                <a:spcPts val="0"/>
              </a:spcAft>
              <a:defRPr/>
            </a:pPr>
            <a:r>
              <a:rPr sz="1500" spc="-20" dirty="0">
                <a:latin typeface="Tw Cen MT"/>
                <a:cs typeface="Tw Cen MT"/>
              </a:rPr>
              <a:t>Very</a:t>
            </a:r>
            <a:r>
              <a:rPr sz="1500" spc="-135" dirty="0">
                <a:latin typeface="Tw Cen MT"/>
                <a:cs typeface="Tw Cen MT"/>
              </a:rPr>
              <a:t> </a:t>
            </a:r>
            <a:r>
              <a:rPr sz="1500" dirty="0">
                <a:latin typeface="Tw Cen MT"/>
                <a:cs typeface="Tw Cen MT"/>
              </a:rPr>
              <a:t>easy</a:t>
            </a:r>
          </a:p>
        </p:txBody>
      </p:sp>
      <p:sp>
        <p:nvSpPr>
          <p:cNvPr id="32" name="object 32"/>
          <p:cNvSpPr txBox="1"/>
          <p:nvPr/>
        </p:nvSpPr>
        <p:spPr>
          <a:xfrm>
            <a:off x="3489325" y="5383213"/>
            <a:ext cx="792163"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Little</a:t>
            </a:r>
            <a:r>
              <a:rPr sz="1500" spc="-85" dirty="0">
                <a:latin typeface="Tw Cen MT"/>
                <a:cs typeface="Tw Cen MT"/>
              </a:rPr>
              <a:t> </a:t>
            </a:r>
            <a:r>
              <a:rPr sz="1500" dirty="0">
                <a:latin typeface="Tw Cen MT"/>
                <a:cs typeface="Tw Cen MT"/>
              </a:rPr>
              <a:t>easy</a:t>
            </a:r>
          </a:p>
        </p:txBody>
      </p:sp>
      <p:sp>
        <p:nvSpPr>
          <p:cNvPr id="33" name="object 33"/>
          <p:cNvSpPr txBox="1"/>
          <p:nvPr/>
        </p:nvSpPr>
        <p:spPr>
          <a:xfrm>
            <a:off x="4943475" y="5383213"/>
            <a:ext cx="996950" cy="244475"/>
          </a:xfrm>
          <a:prstGeom prst="rect">
            <a:avLst/>
          </a:prstGeom>
        </p:spPr>
        <p:txBody>
          <a:bodyPr lIns="0" tIns="0" rIns="0" bIns="0">
            <a:spAutoFit/>
          </a:bodyPr>
          <a:lstStyle/>
          <a:p>
            <a:pPr marL="12700" fontAlgn="auto">
              <a:spcBef>
                <a:spcPts val="0"/>
              </a:spcBef>
              <a:spcAft>
                <a:spcPts val="0"/>
              </a:spcAft>
              <a:defRPr/>
            </a:pPr>
            <a:r>
              <a:rPr sz="1500" spc="-5" dirty="0">
                <a:latin typeface="Tw Cen MT"/>
                <a:cs typeface="Tw Cen MT"/>
              </a:rPr>
              <a:t>Little</a:t>
            </a:r>
            <a:r>
              <a:rPr sz="1500" spc="-85" dirty="0">
                <a:latin typeface="Tw Cen MT"/>
                <a:cs typeface="Tw Cen MT"/>
              </a:rPr>
              <a:t> </a:t>
            </a:r>
            <a:r>
              <a:rPr sz="1500" dirty="0">
                <a:latin typeface="Tw Cen MT"/>
                <a:cs typeface="Tw Cen MT"/>
              </a:rPr>
              <a:t>difficult</a:t>
            </a:r>
          </a:p>
        </p:txBody>
      </p:sp>
      <p:sp>
        <p:nvSpPr>
          <p:cNvPr id="34" name="object 34"/>
          <p:cNvSpPr txBox="1"/>
          <p:nvPr/>
        </p:nvSpPr>
        <p:spPr>
          <a:xfrm>
            <a:off x="6496050" y="5383213"/>
            <a:ext cx="1000125" cy="244475"/>
          </a:xfrm>
          <a:prstGeom prst="rect">
            <a:avLst/>
          </a:prstGeom>
        </p:spPr>
        <p:txBody>
          <a:bodyPr lIns="0" tIns="0" rIns="0" bIns="0">
            <a:spAutoFit/>
          </a:bodyPr>
          <a:lstStyle/>
          <a:p>
            <a:pPr marL="12700" fontAlgn="auto">
              <a:spcBef>
                <a:spcPts val="0"/>
              </a:spcBef>
              <a:spcAft>
                <a:spcPts val="0"/>
              </a:spcAft>
              <a:defRPr/>
            </a:pPr>
            <a:r>
              <a:rPr sz="1500" spc="-20" dirty="0">
                <a:latin typeface="Tw Cen MT"/>
                <a:cs typeface="Tw Cen MT"/>
              </a:rPr>
              <a:t>Very</a:t>
            </a:r>
            <a:r>
              <a:rPr sz="1500" spc="-135" dirty="0">
                <a:latin typeface="Tw Cen MT"/>
                <a:cs typeface="Tw Cen MT"/>
              </a:rPr>
              <a:t> </a:t>
            </a:r>
            <a:r>
              <a:rPr sz="1500" dirty="0">
                <a:latin typeface="Tw Cen MT"/>
                <a:cs typeface="Tw Cen MT"/>
              </a:rPr>
              <a:t>difficult</a:t>
            </a:r>
          </a:p>
        </p:txBody>
      </p:sp>
      <p:sp>
        <p:nvSpPr>
          <p:cNvPr id="35" name="object 35"/>
          <p:cNvSpPr txBox="1"/>
          <p:nvPr/>
        </p:nvSpPr>
        <p:spPr>
          <a:xfrm>
            <a:off x="5965825" y="3736975"/>
            <a:ext cx="423863" cy="298450"/>
          </a:xfrm>
          <a:prstGeom prst="rect">
            <a:avLst/>
          </a:prstGeom>
        </p:spPr>
        <p:txBody>
          <a:bodyPr lIns="0" tIns="0" rIns="0" bIns="0">
            <a:spAutoFit/>
          </a:bodyPr>
          <a:lstStyle/>
          <a:p>
            <a:pPr marL="12700" fontAlgn="auto">
              <a:spcBef>
                <a:spcPts val="0"/>
              </a:spcBef>
              <a:spcAft>
                <a:spcPts val="0"/>
              </a:spcAft>
              <a:defRPr/>
            </a:pPr>
            <a:r>
              <a:rPr b="1" spc="-5" dirty="0">
                <a:solidFill>
                  <a:srgbClr val="006FC0"/>
                </a:solidFill>
                <a:latin typeface="Calibri"/>
                <a:cs typeface="Calibri"/>
              </a:rPr>
              <a:t>36%</a:t>
            </a:r>
            <a:endParaRPr dirty="0">
              <a:latin typeface="Calibri"/>
              <a:cs typeface="Calibri"/>
            </a:endParaRPr>
          </a:p>
        </p:txBody>
      </p:sp>
      <p:sp>
        <p:nvSpPr>
          <p:cNvPr id="152611" name="object 36" descr="box around little difficult and very difficult "/>
          <p:cNvSpPr>
            <a:spLocks/>
          </p:cNvSpPr>
          <p:nvPr/>
        </p:nvSpPr>
        <p:spPr bwMode="auto">
          <a:xfrm>
            <a:off x="4813300" y="3390900"/>
            <a:ext cx="2692400" cy="2806700"/>
          </a:xfrm>
          <a:custGeom>
            <a:avLst/>
            <a:gdLst/>
            <a:ahLst/>
            <a:cxnLst>
              <a:cxn ang="0">
                <a:pos x="0" y="2806700"/>
              </a:cxn>
              <a:cxn ang="0">
                <a:pos x="2692400" y="2806700"/>
              </a:cxn>
              <a:cxn ang="0">
                <a:pos x="2692400" y="0"/>
              </a:cxn>
              <a:cxn ang="0">
                <a:pos x="0" y="0"/>
              </a:cxn>
              <a:cxn ang="0">
                <a:pos x="0" y="2806700"/>
              </a:cxn>
            </a:cxnLst>
            <a:rect l="0" t="0" r="r" b="b"/>
            <a:pathLst>
              <a:path w="2692400" h="2806700">
                <a:moveTo>
                  <a:pt x="0" y="2806700"/>
                </a:moveTo>
                <a:lnTo>
                  <a:pt x="2692400" y="2806700"/>
                </a:lnTo>
                <a:lnTo>
                  <a:pt x="2692400" y="0"/>
                </a:lnTo>
                <a:lnTo>
                  <a:pt x="0" y="0"/>
                </a:lnTo>
                <a:lnTo>
                  <a:pt x="0" y="2806700"/>
                </a:lnTo>
                <a:close/>
              </a:path>
            </a:pathLst>
          </a:custGeom>
          <a:noFill/>
          <a:ln w="12700">
            <a:solidFill>
              <a:srgbClr val="006FC0"/>
            </a:solidFill>
            <a:round/>
            <a:headEnd/>
            <a:tailEnd/>
          </a:ln>
        </p:spPr>
        <p:txBody>
          <a:bodyPr lIns="0" tIns="0" rIns="0" bIns="0"/>
          <a:lstStyle/>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8600" y="203200"/>
            <a:ext cx="9001125" cy="1041400"/>
          </a:xfrm>
        </p:spPr>
        <p:txBody>
          <a:bodyPr lIns="0" tIns="452373" rIns="0" bIns="0" rtlCol="0">
            <a:spAutoFit/>
          </a:bodyPr>
          <a:lstStyle/>
          <a:p>
            <a:pPr marL="713740" fontAlgn="auto">
              <a:spcAft>
                <a:spcPts val="0"/>
              </a:spcAft>
              <a:defRPr/>
            </a:pPr>
            <a:r>
              <a:rPr sz="3800" b="1" spc="-5" dirty="0">
                <a:latin typeface="Calibri"/>
                <a:cs typeface="Calibri"/>
              </a:rPr>
              <a:t>Challenges </a:t>
            </a:r>
            <a:r>
              <a:rPr sz="3800" spc="-15" dirty="0"/>
              <a:t>getting </a:t>
            </a:r>
            <a:r>
              <a:rPr sz="3800" spc="-5" dirty="0"/>
              <a:t>medical </a:t>
            </a:r>
            <a:r>
              <a:rPr sz="3800" spc="-20" dirty="0"/>
              <a:t>care </a:t>
            </a:r>
            <a:r>
              <a:rPr sz="3800" spc="-25" dirty="0"/>
              <a:t>first </a:t>
            </a:r>
            <a:r>
              <a:rPr sz="3800" dirty="0"/>
              <a:t>time</a:t>
            </a:r>
            <a:endParaRPr sz="3800" dirty="0">
              <a:latin typeface="Calibri"/>
              <a:cs typeface="Calibri"/>
            </a:endParaRPr>
          </a:p>
        </p:txBody>
      </p:sp>
      <p:sp>
        <p:nvSpPr>
          <p:cNvPr id="5" name="object 5"/>
          <p:cNvSpPr txBox="1"/>
          <p:nvPr/>
        </p:nvSpPr>
        <p:spPr>
          <a:xfrm>
            <a:off x="688975" y="1543050"/>
            <a:ext cx="6077585" cy="4754122"/>
          </a:xfrm>
          <a:prstGeom prst="rect">
            <a:avLst/>
          </a:prstGeom>
        </p:spPr>
        <p:txBody>
          <a:bodyPr wrap="square" lIns="0" tIns="0" rIns="0" bIns="0">
            <a:spAutoFit/>
          </a:bodyPr>
          <a:lstStyle/>
          <a:p>
            <a:pPr marL="469900" indent="-457200">
              <a:buFont typeface="Arial" panose="020B0604020202020204" pitchFamily="34" charset="0"/>
              <a:buChar char="•"/>
            </a:pPr>
            <a:r>
              <a:rPr lang="en-US" sz="2400" dirty="0">
                <a:latin typeface="Calibri" pitchFamily="34" charset="0"/>
              </a:rPr>
              <a:t>Scared, angry, not comfortable talking to doctor,</a:t>
            </a:r>
          </a:p>
          <a:p>
            <a:pPr marL="469900" indent="-457200">
              <a:buFont typeface="Arial" panose="020B0604020202020204" pitchFamily="34" charset="0"/>
              <a:buChar char="•"/>
            </a:pPr>
            <a:r>
              <a:rPr lang="en-US" sz="2400" dirty="0">
                <a:latin typeface="Calibri" pitchFamily="34" charset="0"/>
              </a:rPr>
              <a:t>not able to accept diagnosis/denial</a:t>
            </a:r>
          </a:p>
          <a:p>
            <a:pPr marL="469900" indent="-457200">
              <a:spcBef>
                <a:spcPts val="1800"/>
              </a:spcBef>
              <a:buFont typeface="Arial" panose="020B0604020202020204" pitchFamily="34" charset="0"/>
              <a:buChar char="•"/>
            </a:pPr>
            <a:r>
              <a:rPr lang="en-US" sz="2400" dirty="0">
                <a:latin typeface="Calibri" pitchFamily="34" charset="0"/>
              </a:rPr>
              <a:t>Didn’t feel supported</a:t>
            </a:r>
          </a:p>
          <a:p>
            <a:pPr marL="469900" indent="-457200">
              <a:spcBef>
                <a:spcPts val="1800"/>
              </a:spcBef>
              <a:buFont typeface="Arial" panose="020B0604020202020204" pitchFamily="34" charset="0"/>
              <a:buChar char="•"/>
            </a:pPr>
            <a:r>
              <a:rPr lang="en-US" sz="2400" dirty="0">
                <a:latin typeface="Calibri" pitchFamily="34" charset="0"/>
              </a:rPr>
              <a:t>Didn’t know where to go</a:t>
            </a:r>
          </a:p>
          <a:p>
            <a:pPr marL="469900" indent="-457200">
              <a:lnSpc>
                <a:spcPct val="110000"/>
              </a:lnSpc>
              <a:spcBef>
                <a:spcPts val="1625"/>
              </a:spcBef>
              <a:buFont typeface="Arial" panose="020B0604020202020204" pitchFamily="34" charset="0"/>
              <a:buChar char="•"/>
            </a:pPr>
            <a:r>
              <a:rPr lang="en-US" sz="2400" dirty="0">
                <a:latin typeface="Calibri" pitchFamily="34" charset="0"/>
              </a:rPr>
              <a:t>Access to </a:t>
            </a:r>
            <a:r>
              <a:rPr lang="en-US" sz="2400" dirty="0" smtClean="0">
                <a:latin typeface="Calibri" pitchFamily="34" charset="0"/>
              </a:rPr>
              <a:t>care</a:t>
            </a:r>
          </a:p>
          <a:p>
            <a:pPr marL="927100" lvl="1" indent="-457200">
              <a:lnSpc>
                <a:spcPct val="110000"/>
              </a:lnSpc>
              <a:spcBef>
                <a:spcPts val="1625"/>
              </a:spcBef>
              <a:buFont typeface="Arial" panose="020B0604020202020204" pitchFamily="34" charset="0"/>
              <a:buChar char="•"/>
            </a:pPr>
            <a:r>
              <a:rPr lang="en-US" sz="2400" dirty="0" smtClean="0">
                <a:latin typeface="Calibri" pitchFamily="34" charset="0"/>
              </a:rPr>
              <a:t>insurance  </a:t>
            </a:r>
          </a:p>
          <a:p>
            <a:pPr marL="927100" lvl="1" indent="-457200">
              <a:lnSpc>
                <a:spcPct val="110000"/>
              </a:lnSpc>
              <a:spcBef>
                <a:spcPts val="1625"/>
              </a:spcBef>
              <a:buFont typeface="Arial" panose="020B0604020202020204" pitchFamily="34" charset="0"/>
              <a:buChar char="•"/>
            </a:pPr>
            <a:r>
              <a:rPr lang="en-US" sz="2400" dirty="0">
                <a:latin typeface="Calibri" pitchFamily="34" charset="0"/>
              </a:rPr>
              <a:t>t</a:t>
            </a:r>
            <a:r>
              <a:rPr lang="en-US" sz="2400" dirty="0" smtClean="0">
                <a:latin typeface="Calibri" pitchFamily="34" charset="0"/>
              </a:rPr>
              <a:t>ransportation</a:t>
            </a:r>
          </a:p>
          <a:p>
            <a:pPr marL="927100" lvl="1" indent="-457200">
              <a:lnSpc>
                <a:spcPct val="110000"/>
              </a:lnSpc>
              <a:spcBef>
                <a:spcPts val="1625"/>
              </a:spcBef>
              <a:buFont typeface="Arial" panose="020B0604020202020204" pitchFamily="34" charset="0"/>
              <a:buChar char="•"/>
            </a:pPr>
            <a:r>
              <a:rPr lang="en-US" sz="2400" dirty="0" smtClean="0">
                <a:latin typeface="Calibri" pitchFamily="34" charset="0"/>
              </a:rPr>
              <a:t>doctor </a:t>
            </a:r>
            <a:r>
              <a:rPr lang="en-US" sz="2400" dirty="0">
                <a:latin typeface="Calibri" pitchFamily="34" charset="0"/>
              </a:rPr>
              <a:t>unfamiliar with HIV resources</a:t>
            </a:r>
          </a:p>
        </p:txBody>
      </p:sp>
      <p:sp>
        <p:nvSpPr>
          <p:cNvPr id="153605" name="object 6" descr="person standing at a brick wall"/>
          <p:cNvSpPr>
            <a:spLocks noChangeArrowheads="1"/>
          </p:cNvSpPr>
          <p:nvPr/>
        </p:nvSpPr>
        <p:spPr bwMode="auto">
          <a:xfrm>
            <a:off x="6584950" y="4673600"/>
            <a:ext cx="2559050" cy="21082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5900" y="-549275"/>
            <a:ext cx="8982075" cy="1828800"/>
          </a:xfrm>
        </p:spPr>
        <p:txBody>
          <a:bodyPr lIns="0" tIns="470154" rIns="0" bIns="0" rtlCol="0">
            <a:spAutoFit/>
          </a:bodyPr>
          <a:lstStyle/>
          <a:p>
            <a:pPr marL="713740" fontAlgn="auto">
              <a:spcAft>
                <a:spcPts val="0"/>
              </a:spcAft>
              <a:defRPr/>
            </a:pPr>
            <a:r>
              <a:rPr b="1" spc="-10" dirty="0">
                <a:latin typeface="Calibri"/>
                <a:cs typeface="Calibri"/>
              </a:rPr>
              <a:t>How </a:t>
            </a:r>
            <a:r>
              <a:rPr lang="en-US" b="1" spc="-10" dirty="0" smtClean="0">
                <a:latin typeface="Calibri"/>
                <a:cs typeface="Calibri"/>
              </a:rPr>
              <a:t>to </a:t>
            </a:r>
            <a:r>
              <a:rPr b="1" dirty="0" smtClean="0">
                <a:latin typeface="Calibri"/>
                <a:cs typeface="Calibri"/>
              </a:rPr>
              <a:t>help </a:t>
            </a:r>
            <a:r>
              <a:rPr spc="-20" dirty="0"/>
              <a:t>get </a:t>
            </a:r>
            <a:r>
              <a:rPr spc="-25" dirty="0"/>
              <a:t>into </a:t>
            </a:r>
            <a:r>
              <a:rPr spc="-5" dirty="0"/>
              <a:t>medical </a:t>
            </a:r>
            <a:r>
              <a:rPr spc="-20" dirty="0"/>
              <a:t>care </a:t>
            </a:r>
            <a:r>
              <a:rPr spc="-10" dirty="0"/>
              <a:t>right</a:t>
            </a:r>
            <a:r>
              <a:rPr spc="5" dirty="0"/>
              <a:t> </a:t>
            </a:r>
            <a:r>
              <a:rPr spc="-30" dirty="0"/>
              <a:t>away?</a:t>
            </a:r>
          </a:p>
        </p:txBody>
      </p:sp>
      <p:sp>
        <p:nvSpPr>
          <p:cNvPr id="5" name="object 5"/>
          <p:cNvSpPr txBox="1">
            <a:spLocks noGrp="1"/>
          </p:cNvSpPr>
          <p:nvPr>
            <p:ph type="body" idx="1"/>
          </p:nvPr>
        </p:nvSpPr>
        <p:spPr>
          <a:xfrm>
            <a:off x="342900" y="1600200"/>
            <a:ext cx="8572500" cy="4881721"/>
          </a:xfrm>
        </p:spPr>
        <p:txBody>
          <a:bodyPr wrap="square" lIns="0" tIns="0" rIns="0" bIns="0">
            <a:spAutoFit/>
          </a:bodyPr>
          <a:lstStyle/>
          <a:p>
            <a:pPr marL="12700"/>
            <a:r>
              <a:rPr lang="en-US" sz="3000" b="1" i="1" dirty="0" smtClean="0">
                <a:latin typeface="Calibri" pitchFamily="34" charset="0"/>
              </a:rPr>
              <a:t>At time of diagnosis</a:t>
            </a:r>
            <a:r>
              <a:rPr lang="en-US" sz="3000" dirty="0">
                <a:latin typeface="Calibri" pitchFamily="34" charset="0"/>
              </a:rPr>
              <a:t> </a:t>
            </a:r>
            <a:r>
              <a:rPr lang="en-US" sz="3000" dirty="0" smtClean="0"/>
              <a:t>Immediate access / referrals   </a:t>
            </a:r>
          </a:p>
          <a:p>
            <a:pPr marL="0" indent="0">
              <a:buNone/>
            </a:pPr>
            <a:r>
              <a:rPr lang="en-US" sz="3000" dirty="0" smtClean="0"/>
              <a:t>   to:</a:t>
            </a:r>
          </a:p>
          <a:p>
            <a:pPr marL="608012" lvl="2">
              <a:spcBef>
                <a:spcPts val="1025"/>
              </a:spcBef>
            </a:pPr>
            <a:r>
              <a:rPr lang="en-US" sz="2000" dirty="0" smtClean="0"/>
              <a:t>Medical care, medication, insurance</a:t>
            </a:r>
          </a:p>
          <a:p>
            <a:pPr marL="608012" lvl="2">
              <a:lnSpc>
                <a:spcPct val="124000"/>
              </a:lnSpc>
              <a:spcBef>
                <a:spcPts val="250"/>
              </a:spcBef>
            </a:pPr>
            <a:r>
              <a:rPr lang="en-US" sz="2000" dirty="0" smtClean="0"/>
              <a:t>Case management and community orgs serving PLWH  </a:t>
            </a:r>
          </a:p>
          <a:p>
            <a:pPr marL="608012" lvl="2">
              <a:lnSpc>
                <a:spcPct val="124000"/>
              </a:lnSpc>
              <a:spcBef>
                <a:spcPts val="250"/>
              </a:spcBef>
            </a:pPr>
            <a:r>
              <a:rPr lang="en-US" sz="2000" dirty="0" smtClean="0"/>
              <a:t>Transportation</a:t>
            </a:r>
          </a:p>
          <a:p>
            <a:pPr marL="12700">
              <a:lnSpc>
                <a:spcPct val="138000"/>
              </a:lnSpc>
              <a:spcBef>
                <a:spcPts val="713"/>
              </a:spcBef>
            </a:pPr>
            <a:r>
              <a:rPr lang="en-US" sz="2600" dirty="0" smtClean="0"/>
              <a:t>Information about HIV and available services</a:t>
            </a:r>
          </a:p>
          <a:p>
            <a:pPr marL="12700">
              <a:lnSpc>
                <a:spcPct val="138000"/>
              </a:lnSpc>
              <a:spcBef>
                <a:spcPts val="713"/>
              </a:spcBef>
            </a:pPr>
            <a:r>
              <a:rPr lang="en-US" sz="2600" dirty="0" smtClean="0"/>
              <a:t>Address emotional needs, including offering mental health counseling or peer support</a:t>
            </a:r>
          </a:p>
          <a:p>
            <a:pPr marL="12700">
              <a:lnSpc>
                <a:spcPct val="138000"/>
              </a:lnSpc>
              <a:spcBef>
                <a:spcPts val="713"/>
              </a:spcBef>
            </a:pPr>
            <a:r>
              <a:rPr lang="en-US" sz="2600" dirty="0" smtClean="0"/>
              <a:t>Educating and supporting parents of PLWH</a:t>
            </a:r>
          </a:p>
        </p:txBody>
      </p:sp>
      <p:sp>
        <p:nvSpPr>
          <p:cNvPr id="154629" name="object 6" descr="lock in key"/>
          <p:cNvSpPr>
            <a:spLocks noChangeArrowheads="1"/>
          </p:cNvSpPr>
          <p:nvPr/>
        </p:nvSpPr>
        <p:spPr bwMode="auto">
          <a:xfrm>
            <a:off x="8183880" y="5452110"/>
            <a:ext cx="960120" cy="140589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298575" y="1949450"/>
            <a:ext cx="6745288" cy="2841625"/>
          </a:xfrm>
          <a:prstGeom prst="rect">
            <a:avLst/>
          </a:prstGeom>
        </p:spPr>
        <p:txBody>
          <a:bodyPr lIns="0" tIns="0" rIns="0" bIns="0">
            <a:spAutoFit/>
          </a:bodyPr>
          <a:lstStyle/>
          <a:p>
            <a:pPr marL="12700">
              <a:tabLst>
                <a:tab pos="1466850" algn="l"/>
              </a:tabLst>
            </a:pPr>
            <a:r>
              <a:rPr lang="en-US" sz="3600" i="1">
                <a:latin typeface="Calibri" pitchFamily="34" charset="0"/>
              </a:rPr>
              <a:t>The doctor that diagnosed me didn't  know where to send me and I was in  denial.	I had to figure out where to  go after I was able to deal with it.</a:t>
            </a:r>
            <a:endParaRPr lang="en-US" sz="3600">
              <a:latin typeface="Calibri" pitchFamily="34" charset="0"/>
            </a:endParaRPr>
          </a:p>
          <a:p>
            <a:pPr marL="12700">
              <a:spcBef>
                <a:spcPts val="2500"/>
              </a:spcBef>
              <a:tabLst>
                <a:tab pos="1466850" algn="l"/>
              </a:tabLst>
            </a:pPr>
            <a:r>
              <a:rPr lang="en-US" sz="2000">
                <a:latin typeface="Calibri" pitchFamily="34" charset="0"/>
              </a:rPr>
              <a:t>SEMHAC Survey Participant</a:t>
            </a:r>
          </a:p>
        </p:txBody>
      </p:sp>
      <p:sp>
        <p:nvSpPr>
          <p:cNvPr id="155651" name="object 4" descr="quotation marks "/>
          <p:cNvSpPr>
            <a:spLocks noChangeArrowheads="1"/>
          </p:cNvSpPr>
          <p:nvPr/>
        </p:nvSpPr>
        <p:spPr bwMode="auto">
          <a:xfrm>
            <a:off x="217488" y="161448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5652" name="object 5" descr="quotation marks"/>
          <p:cNvSpPr>
            <a:spLocks noChangeArrowheads="1"/>
          </p:cNvSpPr>
          <p:nvPr/>
        </p:nvSpPr>
        <p:spPr bwMode="auto">
          <a:xfrm>
            <a:off x="7696200" y="3671888"/>
            <a:ext cx="938213"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285875" y="1849438"/>
            <a:ext cx="6345238" cy="4555093"/>
          </a:xfrm>
          <a:prstGeom prst="rect">
            <a:avLst/>
          </a:prstGeom>
        </p:spPr>
        <p:txBody>
          <a:bodyPr lIns="0" tIns="0" rIns="0" bIns="0">
            <a:spAutoFit/>
          </a:bodyPr>
          <a:lstStyle/>
          <a:p>
            <a:pPr marL="12700"/>
            <a:r>
              <a:rPr lang="en-US" sz="3600" i="1" dirty="0">
                <a:latin typeface="Calibri" pitchFamily="34" charset="0"/>
              </a:rPr>
              <a:t>Transportation [was a problem],</a:t>
            </a:r>
            <a:endParaRPr lang="en-US" sz="3600" dirty="0">
              <a:latin typeface="Calibri" pitchFamily="34" charset="0"/>
            </a:endParaRPr>
          </a:p>
          <a:p>
            <a:pPr marL="12700">
              <a:spcBef>
                <a:spcPts val="425"/>
              </a:spcBef>
            </a:pPr>
            <a:r>
              <a:rPr lang="en-US" sz="3600" i="1" dirty="0">
                <a:latin typeface="Calibri" pitchFamily="34" charset="0"/>
              </a:rPr>
              <a:t>I was unemployed and it was hard  to get to and from the doctor’s,  even $1 co-pays.	Help people get  bus tickets and medication.</a:t>
            </a:r>
            <a:endParaRPr lang="en-US" sz="3600" dirty="0">
              <a:latin typeface="Calibri" pitchFamily="34" charset="0"/>
            </a:endParaRPr>
          </a:p>
          <a:p>
            <a:pPr marL="12700"/>
            <a:r>
              <a:rPr lang="en-US" sz="3600" i="1" dirty="0">
                <a:latin typeface="Calibri" pitchFamily="34" charset="0"/>
              </a:rPr>
              <a:t>Housing has to be stable to focus  on meds and self care.</a:t>
            </a:r>
            <a:endParaRPr lang="en-US" sz="3600" dirty="0">
              <a:latin typeface="Calibri" pitchFamily="34" charset="0"/>
            </a:endParaRPr>
          </a:p>
          <a:p>
            <a:pPr marL="12700">
              <a:spcBef>
                <a:spcPts val="2638"/>
              </a:spcBef>
            </a:pPr>
            <a:r>
              <a:rPr lang="en-US" sz="1900" dirty="0">
                <a:latin typeface="Calibri" pitchFamily="34" charset="0"/>
              </a:rPr>
              <a:t>SEMHAC Survey Participant</a:t>
            </a:r>
          </a:p>
        </p:txBody>
      </p:sp>
      <p:sp>
        <p:nvSpPr>
          <p:cNvPr id="156675" name="object 4" descr="quotation marks "/>
          <p:cNvSpPr>
            <a:spLocks noChangeArrowheads="1"/>
          </p:cNvSpPr>
          <p:nvPr/>
        </p:nvSpPr>
        <p:spPr bwMode="auto">
          <a:xfrm>
            <a:off x="605155" y="1668780"/>
            <a:ext cx="680720" cy="70358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6676" name="object 5" descr="quotation marks "/>
          <p:cNvSpPr>
            <a:spLocks noChangeArrowheads="1"/>
          </p:cNvSpPr>
          <p:nvPr/>
        </p:nvSpPr>
        <p:spPr bwMode="auto">
          <a:xfrm>
            <a:off x="5534978" y="5181601"/>
            <a:ext cx="580072" cy="590550"/>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298575" y="1592580"/>
            <a:ext cx="7046913" cy="5124480"/>
          </a:xfrm>
          <a:prstGeom prst="rect">
            <a:avLst/>
          </a:prstGeom>
        </p:spPr>
        <p:txBody>
          <a:bodyPr lIns="0" tIns="0" rIns="0" bIns="0">
            <a:spAutoFit/>
          </a:bodyPr>
          <a:lstStyle/>
          <a:p>
            <a:pPr marL="12700">
              <a:tabLst>
                <a:tab pos="5421313" algn="l"/>
              </a:tabLst>
            </a:pPr>
            <a:r>
              <a:rPr lang="en-US" sz="3200" i="1" dirty="0">
                <a:latin typeface="Calibri" pitchFamily="34" charset="0"/>
              </a:rPr>
              <a:t>Disrespect is probably the root of why so many people don't get care. Because how is it that I can talk to you about the most personal things about me but you can't give me the decency to listen, and just listen with an open ear, and hear me and respond to me according to how I'm talking and not according to the things that you've heard?” </a:t>
            </a:r>
            <a:endParaRPr lang="en-US" sz="3200" i="1" dirty="0" smtClean="0">
              <a:latin typeface="Calibri" pitchFamily="34" charset="0"/>
            </a:endParaRPr>
          </a:p>
          <a:p>
            <a:pPr marL="12700">
              <a:lnSpc>
                <a:spcPts val="2688"/>
              </a:lnSpc>
              <a:tabLst>
                <a:tab pos="5421313" algn="l"/>
              </a:tabLst>
            </a:pPr>
            <a:endParaRPr lang="en-US" sz="1600" dirty="0" smtClean="0">
              <a:latin typeface="Calibri" pitchFamily="34" charset="0"/>
            </a:endParaRPr>
          </a:p>
          <a:p>
            <a:pPr marL="12700">
              <a:lnSpc>
                <a:spcPts val="2688"/>
              </a:lnSpc>
              <a:tabLst>
                <a:tab pos="5421313" algn="l"/>
              </a:tabLst>
            </a:pPr>
            <a:r>
              <a:rPr lang="en-US" dirty="0" smtClean="0">
                <a:latin typeface="Calibri" pitchFamily="34" charset="0"/>
              </a:rPr>
              <a:t>Transgender Women’s Focus Group Participant</a:t>
            </a:r>
            <a:endParaRPr lang="en-US" dirty="0">
              <a:latin typeface="Calibri" pitchFamily="34" charset="0"/>
            </a:endParaRPr>
          </a:p>
        </p:txBody>
      </p:sp>
      <p:sp>
        <p:nvSpPr>
          <p:cNvPr id="157699" name="object 4" descr="quotation marks "/>
          <p:cNvSpPr>
            <a:spLocks noChangeArrowheads="1"/>
          </p:cNvSpPr>
          <p:nvPr/>
        </p:nvSpPr>
        <p:spPr bwMode="auto">
          <a:xfrm>
            <a:off x="532765" y="1584960"/>
            <a:ext cx="685799" cy="73025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7700" name="object 5" descr="quotation marks "/>
          <p:cNvSpPr>
            <a:spLocks noChangeArrowheads="1"/>
          </p:cNvSpPr>
          <p:nvPr/>
        </p:nvSpPr>
        <p:spPr bwMode="auto">
          <a:xfrm>
            <a:off x="4689475" y="5549297"/>
            <a:ext cx="568325" cy="5886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040765" y="1733550"/>
            <a:ext cx="7566025" cy="5170646"/>
          </a:xfrm>
          <a:prstGeom prst="rect">
            <a:avLst/>
          </a:prstGeom>
        </p:spPr>
        <p:txBody>
          <a:bodyPr wrap="square" lIns="0" tIns="0" rIns="0" bIns="0">
            <a:spAutoFit/>
          </a:bodyPr>
          <a:lstStyle/>
          <a:p>
            <a:pPr marL="12700">
              <a:tabLst>
                <a:tab pos="5421313" algn="l"/>
              </a:tabLst>
            </a:pPr>
            <a:r>
              <a:rPr lang="en-US" sz="2800" i="1" dirty="0">
                <a:latin typeface="Calibri" pitchFamily="34" charset="0"/>
              </a:rPr>
              <a:t>They need more programs. There's a lot of people that don't understand. …A person who's under age 18 who's HIV, their parents don't understand. They need a person -- the parent and the child -- so the parent can open their mind with what HIV means, because a lot of parents think their child is going to sit on the toilet and they're going to get the HIV or if they have family members sharing chips and stuff they're going to think their other family is going to get HIV. </a:t>
            </a:r>
            <a:endParaRPr lang="en-US" sz="2800" i="1" dirty="0" smtClean="0">
              <a:latin typeface="Calibri" pitchFamily="34" charset="0"/>
            </a:endParaRPr>
          </a:p>
          <a:p>
            <a:pPr marL="12700">
              <a:tabLst>
                <a:tab pos="5421313" algn="l"/>
              </a:tabLst>
            </a:pPr>
            <a:endParaRPr lang="en-US" sz="2800" i="1" dirty="0">
              <a:latin typeface="Calibri" pitchFamily="34" charset="0"/>
            </a:endParaRPr>
          </a:p>
          <a:p>
            <a:pPr marL="12700">
              <a:tabLst>
                <a:tab pos="5421313" algn="l"/>
              </a:tabLst>
            </a:pPr>
            <a:r>
              <a:rPr lang="en-US" dirty="0" smtClean="0">
                <a:latin typeface="Calibri" pitchFamily="34" charset="0"/>
              </a:rPr>
              <a:t>Youth Focus Group Participant</a:t>
            </a:r>
            <a:endParaRPr lang="en-US" dirty="0">
              <a:latin typeface="Calibri" pitchFamily="34" charset="0"/>
            </a:endParaRPr>
          </a:p>
        </p:txBody>
      </p:sp>
      <p:sp>
        <p:nvSpPr>
          <p:cNvPr id="157699" name="object 4" descr="quotation marks "/>
          <p:cNvSpPr>
            <a:spLocks noChangeArrowheads="1"/>
          </p:cNvSpPr>
          <p:nvPr/>
        </p:nvSpPr>
        <p:spPr bwMode="auto">
          <a:xfrm>
            <a:off x="502919" y="1634490"/>
            <a:ext cx="537845" cy="54864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57700" name="object 5" descr="quotation marks "/>
          <p:cNvSpPr>
            <a:spLocks noChangeArrowheads="1"/>
          </p:cNvSpPr>
          <p:nvPr/>
        </p:nvSpPr>
        <p:spPr bwMode="auto">
          <a:xfrm>
            <a:off x="2300923" y="5574379"/>
            <a:ext cx="590867" cy="60925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extLst>
      <p:ext uri="{BB962C8B-B14F-4D97-AF65-F5344CB8AC3E}">
        <p14:creationId xmlns:p14="http://schemas.microsoft.com/office/powerpoint/2010/main" val="34423477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1113" y="0"/>
            <a:ext cx="7423150" cy="1412875"/>
          </a:xfrm>
        </p:spPr>
        <p:txBody>
          <a:bodyPr lIns="0" tIns="0" rIns="0" bIns="0">
            <a:spAutoFit/>
          </a:bodyPr>
          <a:lstStyle/>
          <a:p>
            <a:pPr marL="1135063" indent="-1122363"/>
            <a:r>
              <a:rPr lang="en-US" sz="4500" smtClean="0"/>
              <a:t>Needs Assessment Data on  Retention in Care</a:t>
            </a:r>
          </a:p>
        </p:txBody>
      </p:sp>
      <p:sp>
        <p:nvSpPr>
          <p:cNvPr id="158722" name="object 3" descr="HIV infected "/>
          <p:cNvSpPr>
            <a:spLocks/>
          </p:cNvSpPr>
          <p:nvPr/>
        </p:nvSpPr>
        <p:spPr bwMode="auto">
          <a:xfrm>
            <a:off x="546100" y="2936875"/>
            <a:ext cx="2205038" cy="882650"/>
          </a:xfrm>
          <a:custGeom>
            <a:avLst/>
            <a:gdLst/>
            <a:ahLst/>
            <a:cxnLst>
              <a:cxn ang="0">
                <a:pos x="1763953" y="0"/>
              </a:cxn>
              <a:cxn ang="0">
                <a:pos x="0" y="0"/>
              </a:cxn>
              <a:cxn ang="0">
                <a:pos x="440982" y="440944"/>
              </a:cxn>
              <a:cxn ang="0">
                <a:pos x="0" y="882015"/>
              </a:cxn>
              <a:cxn ang="0">
                <a:pos x="1763953" y="882015"/>
              </a:cxn>
              <a:cxn ang="0">
                <a:pos x="2204897" y="440944"/>
              </a:cxn>
              <a:cxn ang="0">
                <a:pos x="1763953" y="0"/>
              </a:cxn>
            </a:cxnLst>
            <a:rect l="0" t="0" r="r" b="b"/>
            <a:pathLst>
              <a:path w="2205355" h="882014">
                <a:moveTo>
                  <a:pt x="1763953" y="0"/>
                </a:moveTo>
                <a:lnTo>
                  <a:pt x="0" y="0"/>
                </a:lnTo>
                <a:lnTo>
                  <a:pt x="440982" y="440944"/>
                </a:lnTo>
                <a:lnTo>
                  <a:pt x="0" y="882015"/>
                </a:lnTo>
                <a:lnTo>
                  <a:pt x="1763953" y="882015"/>
                </a:lnTo>
                <a:lnTo>
                  <a:pt x="2204897" y="440944"/>
                </a:lnTo>
                <a:lnTo>
                  <a:pt x="1763953" y="0"/>
                </a:lnTo>
                <a:close/>
              </a:path>
            </a:pathLst>
          </a:custGeom>
          <a:solidFill>
            <a:srgbClr val="93B6D2"/>
          </a:solidFill>
          <a:ln w="9525">
            <a:noFill/>
            <a:round/>
            <a:headEnd/>
            <a:tailEnd/>
          </a:ln>
        </p:spPr>
        <p:txBody>
          <a:bodyPr lIns="0" tIns="0" rIns="0" bIns="0"/>
          <a:lstStyle/>
          <a:p>
            <a:endParaRPr lang="en-US"/>
          </a:p>
        </p:txBody>
      </p:sp>
      <p:sp>
        <p:nvSpPr>
          <p:cNvPr id="4" name="object 4"/>
          <p:cNvSpPr txBox="1"/>
          <p:nvPr/>
        </p:nvSpPr>
        <p:spPr>
          <a:xfrm>
            <a:off x="1090613" y="3214688"/>
            <a:ext cx="1163637"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HIV</a:t>
            </a:r>
            <a:r>
              <a:rPr spc="-75" dirty="0">
                <a:latin typeface="Calibri"/>
                <a:cs typeface="Calibri"/>
              </a:rPr>
              <a:t> </a:t>
            </a:r>
            <a:r>
              <a:rPr spc="-15" dirty="0">
                <a:latin typeface="Calibri"/>
                <a:cs typeface="Calibri"/>
              </a:rPr>
              <a:t>Infected</a:t>
            </a:r>
            <a:endParaRPr dirty="0">
              <a:latin typeface="Calibri"/>
              <a:cs typeface="Calibri"/>
            </a:endParaRPr>
          </a:p>
        </p:txBody>
      </p:sp>
      <p:sp>
        <p:nvSpPr>
          <p:cNvPr id="158724" name="object 5" descr="diagnosed "/>
          <p:cNvSpPr>
            <a:spLocks/>
          </p:cNvSpPr>
          <p:nvPr/>
        </p:nvSpPr>
        <p:spPr bwMode="auto">
          <a:xfrm>
            <a:off x="253047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58725" name="object 6" descr="diagnosed "/>
          <p:cNvSpPr>
            <a:spLocks/>
          </p:cNvSpPr>
          <p:nvPr/>
        </p:nvSpPr>
        <p:spPr bwMode="auto">
          <a:xfrm>
            <a:off x="253047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7" name="object 7"/>
          <p:cNvSpPr txBox="1"/>
          <p:nvPr/>
        </p:nvSpPr>
        <p:spPr>
          <a:xfrm>
            <a:off x="3155950" y="3214688"/>
            <a:ext cx="1000125"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Diagnosed</a:t>
            </a:r>
            <a:endParaRPr dirty="0">
              <a:latin typeface="Calibri"/>
              <a:cs typeface="Calibri"/>
            </a:endParaRPr>
          </a:p>
        </p:txBody>
      </p:sp>
      <p:sp>
        <p:nvSpPr>
          <p:cNvPr id="158727" name="object 8" descr="in care "/>
          <p:cNvSpPr>
            <a:spLocks/>
          </p:cNvSpPr>
          <p:nvPr/>
        </p:nvSpPr>
        <p:spPr bwMode="auto">
          <a:xfrm>
            <a:off x="4514850" y="2936875"/>
            <a:ext cx="2205038" cy="882650"/>
          </a:xfrm>
          <a:custGeom>
            <a:avLst/>
            <a:gdLst/>
            <a:ahLst/>
            <a:cxnLst>
              <a:cxn ang="0">
                <a:pos x="1763902" y="0"/>
              </a:cxn>
              <a:cxn ang="0">
                <a:pos x="0" y="0"/>
              </a:cxn>
              <a:cxn ang="0">
                <a:pos x="440944" y="440944"/>
              </a:cxn>
              <a:cxn ang="0">
                <a:pos x="0" y="882015"/>
              </a:cxn>
              <a:cxn ang="0">
                <a:pos x="1763902" y="882015"/>
              </a:cxn>
              <a:cxn ang="0">
                <a:pos x="2204847" y="440944"/>
              </a:cxn>
              <a:cxn ang="0">
                <a:pos x="1763902" y="0"/>
              </a:cxn>
            </a:cxnLst>
            <a:rect l="0" t="0" r="r" b="b"/>
            <a:pathLst>
              <a:path w="2205354" h="882014">
                <a:moveTo>
                  <a:pt x="1763902" y="0"/>
                </a:moveTo>
                <a:lnTo>
                  <a:pt x="0" y="0"/>
                </a:lnTo>
                <a:lnTo>
                  <a:pt x="440944" y="440944"/>
                </a:lnTo>
                <a:lnTo>
                  <a:pt x="0" y="882015"/>
                </a:lnTo>
                <a:lnTo>
                  <a:pt x="1763902" y="882015"/>
                </a:lnTo>
                <a:lnTo>
                  <a:pt x="2204847"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58728" name="object 9" descr="in care "/>
          <p:cNvSpPr>
            <a:spLocks/>
          </p:cNvSpPr>
          <p:nvPr/>
        </p:nvSpPr>
        <p:spPr bwMode="auto">
          <a:xfrm>
            <a:off x="4514850" y="2936875"/>
            <a:ext cx="2205038" cy="882650"/>
          </a:xfrm>
          <a:custGeom>
            <a:avLst/>
            <a:gdLst/>
            <a:ahLst/>
            <a:cxnLst>
              <a:cxn ang="0">
                <a:pos x="0" y="0"/>
              </a:cxn>
              <a:cxn ang="0">
                <a:pos x="1763902" y="0"/>
              </a:cxn>
              <a:cxn ang="0">
                <a:pos x="2204847" y="440944"/>
              </a:cxn>
              <a:cxn ang="0">
                <a:pos x="1763902" y="882015"/>
              </a:cxn>
              <a:cxn ang="0">
                <a:pos x="0" y="882015"/>
              </a:cxn>
              <a:cxn ang="0">
                <a:pos x="440944" y="440944"/>
              </a:cxn>
              <a:cxn ang="0">
                <a:pos x="0" y="0"/>
              </a:cxn>
            </a:cxnLst>
            <a:rect l="0" t="0" r="r" b="b"/>
            <a:pathLst>
              <a:path w="2205354" h="882014">
                <a:moveTo>
                  <a:pt x="0" y="0"/>
                </a:moveTo>
                <a:lnTo>
                  <a:pt x="1763902" y="0"/>
                </a:lnTo>
                <a:lnTo>
                  <a:pt x="2204847" y="440944"/>
                </a:lnTo>
                <a:lnTo>
                  <a:pt x="1763902" y="882015"/>
                </a:lnTo>
                <a:lnTo>
                  <a:pt x="0" y="882015"/>
                </a:lnTo>
                <a:lnTo>
                  <a:pt x="440944" y="440944"/>
                </a:lnTo>
                <a:lnTo>
                  <a:pt x="0" y="0"/>
                </a:lnTo>
                <a:close/>
              </a:path>
            </a:pathLst>
          </a:custGeom>
          <a:noFill/>
          <a:ln w="19049">
            <a:solidFill>
              <a:srgbClr val="FFFFFF"/>
            </a:solidFill>
            <a:round/>
            <a:headEnd/>
            <a:tailEnd/>
          </a:ln>
        </p:spPr>
        <p:txBody>
          <a:bodyPr lIns="0" tIns="0" rIns="0" bIns="0"/>
          <a:lstStyle/>
          <a:p>
            <a:endParaRPr lang="en-US"/>
          </a:p>
        </p:txBody>
      </p:sp>
      <p:sp>
        <p:nvSpPr>
          <p:cNvPr id="10" name="object 10"/>
          <p:cNvSpPr txBox="1"/>
          <p:nvPr/>
        </p:nvSpPr>
        <p:spPr>
          <a:xfrm>
            <a:off x="5303838" y="3214688"/>
            <a:ext cx="674687" cy="298450"/>
          </a:xfrm>
          <a:prstGeom prst="rect">
            <a:avLst/>
          </a:prstGeom>
        </p:spPr>
        <p:txBody>
          <a:bodyPr lIns="0" tIns="0" rIns="0" bIns="0">
            <a:spAutoFit/>
          </a:bodyPr>
          <a:lstStyle/>
          <a:p>
            <a:pPr marL="12700" fontAlgn="auto">
              <a:spcBef>
                <a:spcPts val="0"/>
              </a:spcBef>
              <a:spcAft>
                <a:spcPts val="0"/>
              </a:spcAft>
              <a:defRPr/>
            </a:pPr>
            <a:r>
              <a:rPr dirty="0">
                <a:latin typeface="Calibri"/>
                <a:cs typeface="Calibri"/>
              </a:rPr>
              <a:t>In</a:t>
            </a:r>
            <a:r>
              <a:rPr spc="-120" dirty="0">
                <a:latin typeface="Calibri"/>
                <a:cs typeface="Calibri"/>
              </a:rPr>
              <a:t> </a:t>
            </a:r>
            <a:r>
              <a:rPr spc="-10" dirty="0">
                <a:latin typeface="Calibri"/>
                <a:cs typeface="Calibri"/>
              </a:rPr>
              <a:t>Care</a:t>
            </a:r>
            <a:endParaRPr dirty="0">
              <a:latin typeface="Calibri"/>
              <a:cs typeface="Calibri"/>
            </a:endParaRPr>
          </a:p>
        </p:txBody>
      </p:sp>
      <p:sp>
        <p:nvSpPr>
          <p:cNvPr id="158730" name="object 11" descr="viral suppression "/>
          <p:cNvSpPr>
            <a:spLocks/>
          </p:cNvSpPr>
          <p:nvPr/>
        </p:nvSpPr>
        <p:spPr bwMode="auto">
          <a:xfrm>
            <a:off x="649922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58731" name="object 12" descr="viral suppression "/>
          <p:cNvSpPr>
            <a:spLocks/>
          </p:cNvSpPr>
          <p:nvPr/>
        </p:nvSpPr>
        <p:spPr bwMode="auto">
          <a:xfrm>
            <a:off x="649922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13" name="object 13"/>
          <p:cNvSpPr txBox="1"/>
          <p:nvPr/>
        </p:nvSpPr>
        <p:spPr>
          <a:xfrm>
            <a:off x="7050088" y="3117850"/>
            <a:ext cx="1154112" cy="520700"/>
          </a:xfrm>
          <a:prstGeom prst="rect">
            <a:avLst/>
          </a:prstGeom>
        </p:spPr>
        <p:txBody>
          <a:bodyPr lIns="0" tIns="0" rIns="0" bIns="0">
            <a:spAutoFit/>
          </a:bodyPr>
          <a:lstStyle/>
          <a:p>
            <a:pPr marL="12700" indent="354013">
              <a:lnSpc>
                <a:spcPts val="1975"/>
              </a:lnSpc>
            </a:pPr>
            <a:r>
              <a:rPr lang="en-US">
                <a:latin typeface="Calibri" pitchFamily="34" charset="0"/>
              </a:rPr>
              <a:t>Viral  Suppression</a:t>
            </a:r>
          </a:p>
        </p:txBody>
      </p:sp>
      <p:sp>
        <p:nvSpPr>
          <p:cNvPr id="158733" name="object 14" descr="circle around in care "/>
          <p:cNvSpPr>
            <a:spLocks/>
          </p:cNvSpPr>
          <p:nvPr/>
        </p:nvSpPr>
        <p:spPr bwMode="auto">
          <a:xfrm>
            <a:off x="4298950" y="2517775"/>
            <a:ext cx="2565400" cy="1792288"/>
          </a:xfrm>
          <a:custGeom>
            <a:avLst/>
            <a:gdLst/>
            <a:ahLst/>
            <a:cxnLst>
              <a:cxn ang="0">
                <a:pos x="4964" y="817191"/>
              </a:cxn>
              <a:cxn ang="0">
                <a:pos x="30375" y="701768"/>
              </a:cxn>
              <a:cxn ang="0">
                <a:pos x="76093" y="591682"/>
              </a:cxn>
              <a:cxn ang="0">
                <a:pos x="140708" y="487917"/>
              </a:cxn>
              <a:cxn ang="0">
                <a:pos x="222812" y="391458"/>
              </a:cxn>
              <a:cxn ang="0">
                <a:pos x="320998" y="303288"/>
              </a:cxn>
              <a:cxn ang="0">
                <a:pos x="433857" y="224393"/>
              </a:cxn>
              <a:cxn ang="0">
                <a:pos x="559981" y="155755"/>
              </a:cxn>
              <a:cxn ang="0">
                <a:pos x="697961" y="98360"/>
              </a:cxn>
              <a:cxn ang="0">
                <a:pos x="846390" y="53191"/>
              </a:cxn>
              <a:cxn ang="0">
                <a:pos x="1003859" y="21233"/>
              </a:cxn>
              <a:cxn ang="0">
                <a:pos x="1168960" y="3470"/>
              </a:cxn>
              <a:cxn ang="0">
                <a:pos x="1339698" y="873"/>
              </a:cxn>
              <a:cxn ang="0">
                <a:pos x="1507030" y="13686"/>
              </a:cxn>
              <a:cxn ang="0">
                <a:pos x="1667200" y="41022"/>
              </a:cxn>
              <a:cxn ang="0">
                <a:pos x="1818799" y="81897"/>
              </a:cxn>
              <a:cxn ang="0">
                <a:pos x="1960419" y="135326"/>
              </a:cxn>
              <a:cxn ang="0">
                <a:pos x="2090651" y="200325"/>
              </a:cxn>
              <a:cxn ang="0">
                <a:pos x="2208088" y="275911"/>
              </a:cxn>
              <a:cxn ang="0">
                <a:pos x="2311321" y="361098"/>
              </a:cxn>
              <a:cxn ang="0">
                <a:pos x="2398943" y="454903"/>
              </a:cxn>
              <a:cxn ang="0">
                <a:pos x="2469544" y="556342"/>
              </a:cxn>
              <a:cxn ang="0">
                <a:pos x="2521717" y="664431"/>
              </a:cxn>
              <a:cxn ang="0">
                <a:pos x="2554054" y="778185"/>
              </a:cxn>
              <a:cxn ang="0">
                <a:pos x="2565146" y="896619"/>
              </a:cxn>
              <a:cxn ang="0">
                <a:pos x="2554054" y="1015054"/>
              </a:cxn>
              <a:cxn ang="0">
                <a:pos x="2521717" y="1128808"/>
              </a:cxn>
              <a:cxn ang="0">
                <a:pos x="2469544" y="1236897"/>
              </a:cxn>
              <a:cxn ang="0">
                <a:pos x="2398943" y="1338336"/>
              </a:cxn>
              <a:cxn ang="0">
                <a:pos x="2311321" y="1432141"/>
              </a:cxn>
              <a:cxn ang="0">
                <a:pos x="2208088" y="1517328"/>
              </a:cxn>
              <a:cxn ang="0">
                <a:pos x="2090651" y="1592914"/>
              </a:cxn>
              <a:cxn ang="0">
                <a:pos x="1960419" y="1657913"/>
              </a:cxn>
              <a:cxn ang="0">
                <a:pos x="1818799" y="1711342"/>
              </a:cxn>
              <a:cxn ang="0">
                <a:pos x="1667200" y="1752217"/>
              </a:cxn>
              <a:cxn ang="0">
                <a:pos x="1507030" y="1779553"/>
              </a:cxn>
              <a:cxn ang="0">
                <a:pos x="1339698" y="1792366"/>
              </a:cxn>
              <a:cxn ang="0">
                <a:pos x="1168960" y="1789769"/>
              </a:cxn>
              <a:cxn ang="0">
                <a:pos x="1003859" y="1772006"/>
              </a:cxn>
              <a:cxn ang="0">
                <a:pos x="846390" y="1740048"/>
              </a:cxn>
              <a:cxn ang="0">
                <a:pos x="697961" y="1694879"/>
              </a:cxn>
              <a:cxn ang="0">
                <a:pos x="559981" y="1637484"/>
              </a:cxn>
              <a:cxn ang="0">
                <a:pos x="433857" y="1568846"/>
              </a:cxn>
              <a:cxn ang="0">
                <a:pos x="320998" y="1489951"/>
              </a:cxn>
              <a:cxn ang="0">
                <a:pos x="222812" y="1401781"/>
              </a:cxn>
              <a:cxn ang="0">
                <a:pos x="140708" y="1305322"/>
              </a:cxn>
              <a:cxn ang="0">
                <a:pos x="76093" y="1201557"/>
              </a:cxn>
              <a:cxn ang="0">
                <a:pos x="30375" y="1091471"/>
              </a:cxn>
              <a:cxn ang="0">
                <a:pos x="4964" y="976048"/>
              </a:cxn>
            </a:cxnLst>
            <a:rect l="0" t="0" r="r" b="b"/>
            <a:pathLst>
              <a:path w="2565400" h="1793239">
                <a:moveTo>
                  <a:pt x="0" y="896619"/>
                </a:moveTo>
                <a:lnTo>
                  <a:pt x="1249" y="856682"/>
                </a:lnTo>
                <a:lnTo>
                  <a:pt x="4964" y="817191"/>
                </a:lnTo>
                <a:lnTo>
                  <a:pt x="11091" y="778185"/>
                </a:lnTo>
                <a:lnTo>
                  <a:pt x="19579" y="739698"/>
                </a:lnTo>
                <a:lnTo>
                  <a:pt x="30375" y="701768"/>
                </a:lnTo>
                <a:lnTo>
                  <a:pt x="43428" y="664431"/>
                </a:lnTo>
                <a:lnTo>
                  <a:pt x="58684" y="627723"/>
                </a:lnTo>
                <a:lnTo>
                  <a:pt x="76093" y="591682"/>
                </a:lnTo>
                <a:lnTo>
                  <a:pt x="95601" y="556342"/>
                </a:lnTo>
                <a:lnTo>
                  <a:pt x="117157" y="521742"/>
                </a:lnTo>
                <a:lnTo>
                  <a:pt x="140708" y="487917"/>
                </a:lnTo>
                <a:lnTo>
                  <a:pt x="166202" y="454903"/>
                </a:lnTo>
                <a:lnTo>
                  <a:pt x="193588" y="422738"/>
                </a:lnTo>
                <a:lnTo>
                  <a:pt x="222812" y="391458"/>
                </a:lnTo>
                <a:lnTo>
                  <a:pt x="253824" y="361098"/>
                </a:lnTo>
                <a:lnTo>
                  <a:pt x="286570" y="331696"/>
                </a:lnTo>
                <a:lnTo>
                  <a:pt x="320998" y="303288"/>
                </a:lnTo>
                <a:lnTo>
                  <a:pt x="357057" y="275911"/>
                </a:lnTo>
                <a:lnTo>
                  <a:pt x="394694" y="249600"/>
                </a:lnTo>
                <a:lnTo>
                  <a:pt x="433857" y="224393"/>
                </a:lnTo>
                <a:lnTo>
                  <a:pt x="474494" y="200325"/>
                </a:lnTo>
                <a:lnTo>
                  <a:pt x="516553" y="177434"/>
                </a:lnTo>
                <a:lnTo>
                  <a:pt x="559981" y="155755"/>
                </a:lnTo>
                <a:lnTo>
                  <a:pt x="604726" y="135326"/>
                </a:lnTo>
                <a:lnTo>
                  <a:pt x="650737" y="116182"/>
                </a:lnTo>
                <a:lnTo>
                  <a:pt x="697961" y="98360"/>
                </a:lnTo>
                <a:lnTo>
                  <a:pt x="746346" y="81897"/>
                </a:lnTo>
                <a:lnTo>
                  <a:pt x="795840" y="66828"/>
                </a:lnTo>
                <a:lnTo>
                  <a:pt x="846390" y="53191"/>
                </a:lnTo>
                <a:lnTo>
                  <a:pt x="897945" y="41022"/>
                </a:lnTo>
                <a:lnTo>
                  <a:pt x="950452" y="30357"/>
                </a:lnTo>
                <a:lnTo>
                  <a:pt x="1003859" y="21233"/>
                </a:lnTo>
                <a:lnTo>
                  <a:pt x="1058115" y="13686"/>
                </a:lnTo>
                <a:lnTo>
                  <a:pt x="1113166" y="7753"/>
                </a:lnTo>
                <a:lnTo>
                  <a:pt x="1168960" y="3470"/>
                </a:lnTo>
                <a:lnTo>
                  <a:pt x="1225447" y="873"/>
                </a:lnTo>
                <a:lnTo>
                  <a:pt x="1282573" y="0"/>
                </a:lnTo>
                <a:lnTo>
                  <a:pt x="1339698" y="873"/>
                </a:lnTo>
                <a:lnTo>
                  <a:pt x="1396185" y="3470"/>
                </a:lnTo>
                <a:lnTo>
                  <a:pt x="1451979" y="7753"/>
                </a:lnTo>
                <a:lnTo>
                  <a:pt x="1507030" y="13686"/>
                </a:lnTo>
                <a:lnTo>
                  <a:pt x="1561286" y="21233"/>
                </a:lnTo>
                <a:lnTo>
                  <a:pt x="1614693" y="30357"/>
                </a:lnTo>
                <a:lnTo>
                  <a:pt x="1667200" y="41022"/>
                </a:lnTo>
                <a:lnTo>
                  <a:pt x="1718755" y="53191"/>
                </a:lnTo>
                <a:lnTo>
                  <a:pt x="1769305" y="66828"/>
                </a:lnTo>
                <a:lnTo>
                  <a:pt x="1818799" y="81897"/>
                </a:lnTo>
                <a:lnTo>
                  <a:pt x="1867184" y="98360"/>
                </a:lnTo>
                <a:lnTo>
                  <a:pt x="1914408" y="116182"/>
                </a:lnTo>
                <a:lnTo>
                  <a:pt x="1960419" y="135326"/>
                </a:lnTo>
                <a:lnTo>
                  <a:pt x="2005164" y="155755"/>
                </a:lnTo>
                <a:lnTo>
                  <a:pt x="2048592" y="177434"/>
                </a:lnTo>
                <a:lnTo>
                  <a:pt x="2090651" y="200325"/>
                </a:lnTo>
                <a:lnTo>
                  <a:pt x="2131288" y="224393"/>
                </a:lnTo>
                <a:lnTo>
                  <a:pt x="2170451" y="249600"/>
                </a:lnTo>
                <a:lnTo>
                  <a:pt x="2208088" y="275911"/>
                </a:lnTo>
                <a:lnTo>
                  <a:pt x="2244147" y="303288"/>
                </a:lnTo>
                <a:lnTo>
                  <a:pt x="2278575" y="331696"/>
                </a:lnTo>
                <a:lnTo>
                  <a:pt x="2311321" y="361098"/>
                </a:lnTo>
                <a:lnTo>
                  <a:pt x="2342333" y="391458"/>
                </a:lnTo>
                <a:lnTo>
                  <a:pt x="2371557" y="422738"/>
                </a:lnTo>
                <a:lnTo>
                  <a:pt x="2398943" y="454903"/>
                </a:lnTo>
                <a:lnTo>
                  <a:pt x="2424437" y="487917"/>
                </a:lnTo>
                <a:lnTo>
                  <a:pt x="2447988" y="521742"/>
                </a:lnTo>
                <a:lnTo>
                  <a:pt x="2469544" y="556342"/>
                </a:lnTo>
                <a:lnTo>
                  <a:pt x="2489052" y="591682"/>
                </a:lnTo>
                <a:lnTo>
                  <a:pt x="2506461" y="627723"/>
                </a:lnTo>
                <a:lnTo>
                  <a:pt x="2521717" y="664431"/>
                </a:lnTo>
                <a:lnTo>
                  <a:pt x="2534770" y="701768"/>
                </a:lnTo>
                <a:lnTo>
                  <a:pt x="2545566" y="739698"/>
                </a:lnTo>
                <a:lnTo>
                  <a:pt x="2554054" y="778185"/>
                </a:lnTo>
                <a:lnTo>
                  <a:pt x="2560181" y="817191"/>
                </a:lnTo>
                <a:lnTo>
                  <a:pt x="2563896" y="856682"/>
                </a:lnTo>
                <a:lnTo>
                  <a:pt x="2565146" y="896619"/>
                </a:lnTo>
                <a:lnTo>
                  <a:pt x="2563896" y="936557"/>
                </a:lnTo>
                <a:lnTo>
                  <a:pt x="2560181" y="976048"/>
                </a:lnTo>
                <a:lnTo>
                  <a:pt x="2554054" y="1015054"/>
                </a:lnTo>
                <a:lnTo>
                  <a:pt x="2545566" y="1053541"/>
                </a:lnTo>
                <a:lnTo>
                  <a:pt x="2534770" y="1091471"/>
                </a:lnTo>
                <a:lnTo>
                  <a:pt x="2521717" y="1128808"/>
                </a:lnTo>
                <a:lnTo>
                  <a:pt x="2506461" y="1165516"/>
                </a:lnTo>
                <a:lnTo>
                  <a:pt x="2489052" y="1201557"/>
                </a:lnTo>
                <a:lnTo>
                  <a:pt x="2469544" y="1236897"/>
                </a:lnTo>
                <a:lnTo>
                  <a:pt x="2447988" y="1271497"/>
                </a:lnTo>
                <a:lnTo>
                  <a:pt x="2424437" y="1305322"/>
                </a:lnTo>
                <a:lnTo>
                  <a:pt x="2398943" y="1338336"/>
                </a:lnTo>
                <a:lnTo>
                  <a:pt x="2371557" y="1370501"/>
                </a:lnTo>
                <a:lnTo>
                  <a:pt x="2342333" y="1401781"/>
                </a:lnTo>
                <a:lnTo>
                  <a:pt x="2311321" y="1432141"/>
                </a:lnTo>
                <a:lnTo>
                  <a:pt x="2278575" y="1461543"/>
                </a:lnTo>
                <a:lnTo>
                  <a:pt x="2244147" y="1489951"/>
                </a:lnTo>
                <a:lnTo>
                  <a:pt x="2208088" y="1517328"/>
                </a:lnTo>
                <a:lnTo>
                  <a:pt x="2170451" y="1543639"/>
                </a:lnTo>
                <a:lnTo>
                  <a:pt x="2131288" y="1568846"/>
                </a:lnTo>
                <a:lnTo>
                  <a:pt x="2090651" y="1592914"/>
                </a:lnTo>
                <a:lnTo>
                  <a:pt x="2048592" y="1615805"/>
                </a:lnTo>
                <a:lnTo>
                  <a:pt x="2005164" y="1637484"/>
                </a:lnTo>
                <a:lnTo>
                  <a:pt x="1960419" y="1657913"/>
                </a:lnTo>
                <a:lnTo>
                  <a:pt x="1914408" y="1677057"/>
                </a:lnTo>
                <a:lnTo>
                  <a:pt x="1867184" y="1694879"/>
                </a:lnTo>
                <a:lnTo>
                  <a:pt x="1818799" y="1711342"/>
                </a:lnTo>
                <a:lnTo>
                  <a:pt x="1769305" y="1726411"/>
                </a:lnTo>
                <a:lnTo>
                  <a:pt x="1718755" y="1740048"/>
                </a:lnTo>
                <a:lnTo>
                  <a:pt x="1667200" y="1752217"/>
                </a:lnTo>
                <a:lnTo>
                  <a:pt x="1614693" y="1762882"/>
                </a:lnTo>
                <a:lnTo>
                  <a:pt x="1561286" y="1772006"/>
                </a:lnTo>
                <a:lnTo>
                  <a:pt x="1507030" y="1779553"/>
                </a:lnTo>
                <a:lnTo>
                  <a:pt x="1451979" y="1785486"/>
                </a:lnTo>
                <a:lnTo>
                  <a:pt x="1396185" y="1789769"/>
                </a:lnTo>
                <a:lnTo>
                  <a:pt x="1339698" y="1792366"/>
                </a:lnTo>
                <a:lnTo>
                  <a:pt x="1282573" y="1793239"/>
                </a:lnTo>
                <a:lnTo>
                  <a:pt x="1225447" y="1792366"/>
                </a:lnTo>
                <a:lnTo>
                  <a:pt x="1168960" y="1789769"/>
                </a:lnTo>
                <a:lnTo>
                  <a:pt x="1113166" y="1785486"/>
                </a:lnTo>
                <a:lnTo>
                  <a:pt x="1058115" y="1779553"/>
                </a:lnTo>
                <a:lnTo>
                  <a:pt x="1003859" y="1772006"/>
                </a:lnTo>
                <a:lnTo>
                  <a:pt x="950452" y="1762882"/>
                </a:lnTo>
                <a:lnTo>
                  <a:pt x="897945" y="1752217"/>
                </a:lnTo>
                <a:lnTo>
                  <a:pt x="846390" y="1740048"/>
                </a:lnTo>
                <a:lnTo>
                  <a:pt x="795840" y="1726411"/>
                </a:lnTo>
                <a:lnTo>
                  <a:pt x="746346" y="1711342"/>
                </a:lnTo>
                <a:lnTo>
                  <a:pt x="697961" y="1694879"/>
                </a:lnTo>
                <a:lnTo>
                  <a:pt x="650737" y="1677057"/>
                </a:lnTo>
                <a:lnTo>
                  <a:pt x="604726" y="1657913"/>
                </a:lnTo>
                <a:lnTo>
                  <a:pt x="559981" y="1637484"/>
                </a:lnTo>
                <a:lnTo>
                  <a:pt x="516553" y="1615805"/>
                </a:lnTo>
                <a:lnTo>
                  <a:pt x="474494" y="1592914"/>
                </a:lnTo>
                <a:lnTo>
                  <a:pt x="433857" y="1568846"/>
                </a:lnTo>
                <a:lnTo>
                  <a:pt x="394694" y="1543639"/>
                </a:lnTo>
                <a:lnTo>
                  <a:pt x="357057" y="1517328"/>
                </a:lnTo>
                <a:lnTo>
                  <a:pt x="320998" y="1489951"/>
                </a:lnTo>
                <a:lnTo>
                  <a:pt x="286570" y="1461543"/>
                </a:lnTo>
                <a:lnTo>
                  <a:pt x="253824" y="1432141"/>
                </a:lnTo>
                <a:lnTo>
                  <a:pt x="222812" y="1401781"/>
                </a:lnTo>
                <a:lnTo>
                  <a:pt x="193588" y="1370501"/>
                </a:lnTo>
                <a:lnTo>
                  <a:pt x="166202" y="1338336"/>
                </a:lnTo>
                <a:lnTo>
                  <a:pt x="140708" y="1305322"/>
                </a:lnTo>
                <a:lnTo>
                  <a:pt x="117157" y="1271497"/>
                </a:lnTo>
                <a:lnTo>
                  <a:pt x="95601" y="1236897"/>
                </a:lnTo>
                <a:lnTo>
                  <a:pt x="76093" y="1201557"/>
                </a:lnTo>
                <a:lnTo>
                  <a:pt x="58684" y="1165516"/>
                </a:lnTo>
                <a:lnTo>
                  <a:pt x="43428" y="1128808"/>
                </a:lnTo>
                <a:lnTo>
                  <a:pt x="30375" y="1091471"/>
                </a:lnTo>
                <a:lnTo>
                  <a:pt x="19579" y="1053541"/>
                </a:lnTo>
                <a:lnTo>
                  <a:pt x="11091" y="1015054"/>
                </a:lnTo>
                <a:lnTo>
                  <a:pt x="4964" y="976048"/>
                </a:lnTo>
                <a:lnTo>
                  <a:pt x="1249" y="936557"/>
                </a:lnTo>
                <a:lnTo>
                  <a:pt x="0" y="896619"/>
                </a:lnTo>
                <a:close/>
              </a:path>
            </a:pathLst>
          </a:custGeom>
          <a:noFill/>
          <a:ln w="28575">
            <a:solidFill>
              <a:srgbClr val="FF0000"/>
            </a:solidFill>
            <a:round/>
            <a:headEnd/>
            <a:tailEnd/>
          </a:ln>
        </p:spPr>
        <p:txBody>
          <a:bodyPr lIns="0" tIns="0" rIns="0" bIns="0"/>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5"/>
          <p:cNvSpPr txBox="1">
            <a:spLocks noChangeArrowheads="1"/>
          </p:cNvSpPr>
          <p:nvPr/>
        </p:nvSpPr>
        <p:spPr bwMode="auto">
          <a:xfrm>
            <a:off x="1152525" y="1287463"/>
            <a:ext cx="4797425" cy="1754187"/>
          </a:xfrm>
          <a:prstGeom prst="rect">
            <a:avLst/>
          </a:prstGeom>
          <a:noFill/>
          <a:ln w="9525">
            <a:noFill/>
            <a:miter lim="800000"/>
            <a:headEnd/>
            <a:tailEnd/>
          </a:ln>
        </p:spPr>
        <p:txBody>
          <a:bodyPr>
            <a:spAutoFit/>
          </a:bodyPr>
          <a:lstStyle/>
          <a:p>
            <a:pPr algn="ctr"/>
            <a:r>
              <a:rPr lang="en-US" sz="3600">
                <a:latin typeface="Calibri" pitchFamily="34" charset="0"/>
              </a:rPr>
              <a:t>SEMHAC</a:t>
            </a:r>
            <a:br>
              <a:rPr lang="en-US" sz="3600">
                <a:latin typeface="Calibri" pitchFamily="34" charset="0"/>
              </a:rPr>
            </a:br>
            <a:r>
              <a:rPr lang="en-US" sz="3600">
                <a:latin typeface="Calibri" pitchFamily="34" charset="0"/>
              </a:rPr>
              <a:t>Priority Setting and Resource Allocation</a:t>
            </a:r>
          </a:p>
        </p:txBody>
      </p:sp>
      <p:sp>
        <p:nvSpPr>
          <p:cNvPr id="47107" name="TextBox 10"/>
          <p:cNvSpPr txBox="1">
            <a:spLocks noChangeArrowheads="1"/>
          </p:cNvSpPr>
          <p:nvPr/>
        </p:nvSpPr>
        <p:spPr bwMode="auto">
          <a:xfrm>
            <a:off x="1343025" y="4562475"/>
            <a:ext cx="4476750" cy="1200150"/>
          </a:xfrm>
          <a:prstGeom prst="rect">
            <a:avLst/>
          </a:prstGeom>
          <a:noFill/>
          <a:ln w="9525">
            <a:noFill/>
            <a:miter lim="800000"/>
            <a:headEnd/>
            <a:tailEnd/>
          </a:ln>
        </p:spPr>
        <p:txBody>
          <a:bodyPr>
            <a:spAutoFit/>
          </a:bodyPr>
          <a:lstStyle/>
          <a:p>
            <a:pPr algn="ctr"/>
            <a:r>
              <a:rPr lang="en-US" sz="3600">
                <a:latin typeface="Calibri" pitchFamily="34" charset="0"/>
              </a:rPr>
              <a:t>Services to PLWHA</a:t>
            </a:r>
            <a:br>
              <a:rPr lang="en-US" sz="3600">
                <a:latin typeface="Calibri" pitchFamily="34" charset="0"/>
              </a:rPr>
            </a:br>
            <a:r>
              <a:rPr lang="en-US" sz="3600">
                <a:latin typeface="Calibri" pitchFamily="34" charset="0"/>
              </a:rPr>
              <a:t>and their families</a:t>
            </a:r>
          </a:p>
        </p:txBody>
      </p:sp>
      <p:cxnSp>
        <p:nvCxnSpPr>
          <p:cNvPr id="16" name="Straight Arrow Connector 15" descr="arrow "/>
          <p:cNvCxnSpPr/>
          <p:nvPr/>
        </p:nvCxnSpPr>
        <p:spPr>
          <a:xfrm>
            <a:off x="3568700" y="3101975"/>
            <a:ext cx="9525" cy="14271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109" name="AutoShape 2" descr="Image result for african american looking confused"/>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Tw Cen MT" pitchFamily="34" charset="0"/>
            </a:endParaRPr>
          </a:p>
        </p:txBody>
      </p:sp>
      <p:pic>
        <p:nvPicPr>
          <p:cNvPr id="47110" name="Picture 3" descr="person thinking "/>
          <p:cNvPicPr>
            <a:picLocks noChangeAspect="1" noChangeArrowheads="1"/>
          </p:cNvPicPr>
          <p:nvPr/>
        </p:nvPicPr>
        <p:blipFill>
          <a:blip r:embed="rId3"/>
          <a:srcRect/>
          <a:stretch>
            <a:fillRect/>
          </a:stretch>
        </p:blipFill>
        <p:spPr bwMode="auto">
          <a:xfrm>
            <a:off x="5973763" y="2879725"/>
            <a:ext cx="3170237" cy="3978275"/>
          </a:xfrm>
          <a:prstGeom prst="rect">
            <a:avLst/>
          </a:prstGeom>
          <a:noFill/>
          <a:ln w="9525">
            <a:noFill/>
            <a:miter lim="800000"/>
            <a:headEnd/>
            <a:tailEnd/>
          </a:ln>
        </p:spPr>
      </p:pic>
      <p:pic>
        <p:nvPicPr>
          <p:cNvPr id="47111" name="Picture 4" descr="thought bubble "/>
          <p:cNvPicPr>
            <a:picLocks noChangeAspect="1" noChangeArrowheads="1"/>
          </p:cNvPicPr>
          <p:nvPr/>
        </p:nvPicPr>
        <p:blipFill>
          <a:blip r:embed="rId4"/>
          <a:srcRect/>
          <a:stretch>
            <a:fillRect/>
          </a:stretch>
        </p:blipFill>
        <p:spPr bwMode="auto">
          <a:xfrm>
            <a:off x="6029325" y="1385888"/>
            <a:ext cx="1574800" cy="1574800"/>
          </a:xfrm>
          <a:prstGeom prst="rect">
            <a:avLst/>
          </a:prstGeom>
          <a:noFill/>
          <a:ln w="9525">
            <a:noFill/>
            <a:miter lim="800000"/>
            <a:headEnd/>
            <a:tailEnd/>
          </a:ln>
        </p:spPr>
      </p:pic>
      <p:sp>
        <p:nvSpPr>
          <p:cNvPr id="47112" name="TextBox 16"/>
          <p:cNvSpPr txBox="1">
            <a:spLocks noChangeArrowheads="1"/>
          </p:cNvSpPr>
          <p:nvPr/>
        </p:nvSpPr>
        <p:spPr bwMode="auto">
          <a:xfrm>
            <a:off x="6459538" y="1379538"/>
            <a:ext cx="719137" cy="1108075"/>
          </a:xfrm>
          <a:prstGeom prst="rect">
            <a:avLst/>
          </a:prstGeom>
          <a:noFill/>
          <a:ln w="9525">
            <a:noFill/>
            <a:miter lim="800000"/>
            <a:headEnd/>
            <a:tailEnd/>
          </a:ln>
        </p:spPr>
        <p:txBody>
          <a:bodyPr>
            <a:spAutoFit/>
          </a:bodyPr>
          <a:lstStyle/>
          <a:p>
            <a:pPr algn="ctr"/>
            <a:r>
              <a:rPr lang="en-US" sz="6600">
                <a:latin typeface="Calibri" pitchFamily="34" charset="0"/>
                <a:cs typeface="Times New Roman" pitchFamily="18" charset="0"/>
              </a:rPr>
              <a:t>?</a:t>
            </a:r>
          </a:p>
        </p:txBody>
      </p:sp>
      <p:sp>
        <p:nvSpPr>
          <p:cNvPr id="2" name="Title 1"/>
          <p:cNvSpPr>
            <a:spLocks noGrp="1"/>
          </p:cNvSpPr>
          <p:nvPr>
            <p:ph type="title"/>
          </p:nvPr>
        </p:nvSpPr>
        <p:spPr/>
        <p:txBody>
          <a:bodyPr/>
          <a:lstStyle/>
          <a:p>
            <a:r>
              <a:rPr lang="en-US" dirty="0" smtClean="0">
                <a:solidFill>
                  <a:schemeClr val="bg1"/>
                </a:solidFill>
              </a:rPr>
              <a:t>o</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8766175" cy="990600"/>
          </a:xfrm>
        </p:spPr>
        <p:txBody>
          <a:bodyPr lIns="0" tIns="470661" rIns="0" bIns="0" rtlCol="0">
            <a:spAutoFit/>
          </a:bodyPr>
          <a:lstStyle/>
          <a:p>
            <a:pPr marL="637540" fontAlgn="auto">
              <a:spcAft>
                <a:spcPts val="0"/>
              </a:spcAft>
              <a:defRPr/>
            </a:pPr>
            <a:r>
              <a:rPr sz="3400" spc="-5" dirty="0"/>
              <a:t>Some had </a:t>
            </a:r>
            <a:r>
              <a:rPr sz="3400" b="1" dirty="0">
                <a:latin typeface="Calibri"/>
                <a:cs typeface="Calibri"/>
              </a:rPr>
              <a:t>difficulty </a:t>
            </a:r>
            <a:r>
              <a:rPr sz="3400" spc="-20" dirty="0"/>
              <a:t>getting </a:t>
            </a:r>
            <a:r>
              <a:rPr sz="3400" spc="-5" dirty="0"/>
              <a:t>medical </a:t>
            </a:r>
            <a:r>
              <a:rPr sz="3400" spc="-20" dirty="0"/>
              <a:t>care</a:t>
            </a:r>
            <a:r>
              <a:rPr sz="3400" spc="-105" dirty="0"/>
              <a:t> </a:t>
            </a:r>
            <a:r>
              <a:rPr sz="3400" spc="-10" dirty="0"/>
              <a:t>now</a:t>
            </a:r>
            <a:endParaRPr sz="3400" dirty="0">
              <a:latin typeface="Calibri"/>
              <a:cs typeface="Calibri"/>
            </a:endParaRPr>
          </a:p>
        </p:txBody>
      </p:sp>
      <p:sp>
        <p:nvSpPr>
          <p:cNvPr id="159746" name="object 3" descr="very easy"/>
          <p:cNvSpPr>
            <a:spLocks/>
          </p:cNvSpPr>
          <p:nvPr/>
        </p:nvSpPr>
        <p:spPr bwMode="auto">
          <a:xfrm>
            <a:off x="1703388" y="2076450"/>
            <a:ext cx="703262" cy="3460750"/>
          </a:xfrm>
          <a:custGeom>
            <a:avLst/>
            <a:gdLst/>
            <a:ahLst/>
            <a:cxnLst>
              <a:cxn ang="0">
                <a:pos x="702563" y="0"/>
              </a:cxn>
              <a:cxn ang="0">
                <a:pos x="0" y="0"/>
              </a:cxn>
              <a:cxn ang="0">
                <a:pos x="0" y="3459479"/>
              </a:cxn>
              <a:cxn ang="0">
                <a:pos x="702563" y="3459479"/>
              </a:cxn>
              <a:cxn ang="0">
                <a:pos x="702563" y="0"/>
              </a:cxn>
            </a:cxnLst>
            <a:rect l="0" t="0" r="r" b="b"/>
            <a:pathLst>
              <a:path w="702944" h="3459479">
                <a:moveTo>
                  <a:pt x="702563" y="0"/>
                </a:moveTo>
                <a:lnTo>
                  <a:pt x="0" y="0"/>
                </a:lnTo>
                <a:lnTo>
                  <a:pt x="0" y="3459479"/>
                </a:lnTo>
                <a:lnTo>
                  <a:pt x="702563" y="3459479"/>
                </a:lnTo>
                <a:lnTo>
                  <a:pt x="702563" y="0"/>
                </a:lnTo>
                <a:close/>
              </a:path>
            </a:pathLst>
          </a:custGeom>
          <a:solidFill>
            <a:srgbClr val="DD8046"/>
          </a:solidFill>
          <a:ln w="9525">
            <a:noFill/>
            <a:round/>
            <a:headEnd/>
            <a:tailEnd/>
          </a:ln>
        </p:spPr>
        <p:txBody>
          <a:bodyPr lIns="0" tIns="0" rIns="0" bIns="0"/>
          <a:lstStyle/>
          <a:p>
            <a:endParaRPr lang="en-US"/>
          </a:p>
        </p:txBody>
      </p:sp>
      <p:sp>
        <p:nvSpPr>
          <p:cNvPr id="159747" name="object 4" descr="easy"/>
          <p:cNvSpPr>
            <a:spLocks/>
          </p:cNvSpPr>
          <p:nvPr/>
        </p:nvSpPr>
        <p:spPr bwMode="auto">
          <a:xfrm>
            <a:off x="3460750" y="4365625"/>
            <a:ext cx="703263" cy="1171575"/>
          </a:xfrm>
          <a:custGeom>
            <a:avLst/>
            <a:gdLst/>
            <a:ahLst/>
            <a:cxnLst>
              <a:cxn ang="0">
                <a:pos x="702563" y="0"/>
              </a:cxn>
              <a:cxn ang="0">
                <a:pos x="0" y="0"/>
              </a:cxn>
              <a:cxn ang="0">
                <a:pos x="0" y="1170431"/>
              </a:cxn>
              <a:cxn ang="0">
                <a:pos x="702563" y="1170431"/>
              </a:cxn>
              <a:cxn ang="0">
                <a:pos x="702563" y="0"/>
              </a:cxn>
            </a:cxnLst>
            <a:rect l="0" t="0" r="r" b="b"/>
            <a:pathLst>
              <a:path w="702945" h="1170939">
                <a:moveTo>
                  <a:pt x="702563" y="0"/>
                </a:moveTo>
                <a:lnTo>
                  <a:pt x="0" y="0"/>
                </a:lnTo>
                <a:lnTo>
                  <a:pt x="0" y="1170431"/>
                </a:lnTo>
                <a:lnTo>
                  <a:pt x="702563" y="1170431"/>
                </a:lnTo>
                <a:lnTo>
                  <a:pt x="702563" y="0"/>
                </a:lnTo>
                <a:close/>
              </a:path>
            </a:pathLst>
          </a:custGeom>
          <a:solidFill>
            <a:srgbClr val="DD8046"/>
          </a:solidFill>
          <a:ln w="9525">
            <a:noFill/>
            <a:round/>
            <a:headEnd/>
            <a:tailEnd/>
          </a:ln>
        </p:spPr>
        <p:txBody>
          <a:bodyPr lIns="0" tIns="0" rIns="0" bIns="0"/>
          <a:lstStyle/>
          <a:p>
            <a:endParaRPr lang="en-US"/>
          </a:p>
        </p:txBody>
      </p:sp>
      <p:sp>
        <p:nvSpPr>
          <p:cNvPr id="159748" name="object 5" descr="difficult"/>
          <p:cNvSpPr>
            <a:spLocks/>
          </p:cNvSpPr>
          <p:nvPr/>
        </p:nvSpPr>
        <p:spPr bwMode="auto">
          <a:xfrm>
            <a:off x="5216525" y="5180013"/>
            <a:ext cx="704850" cy="357187"/>
          </a:xfrm>
          <a:custGeom>
            <a:avLst/>
            <a:gdLst/>
            <a:ahLst/>
            <a:cxnLst>
              <a:cxn ang="0">
                <a:pos x="704088" y="0"/>
              </a:cxn>
              <a:cxn ang="0">
                <a:pos x="0" y="0"/>
              </a:cxn>
              <a:cxn ang="0">
                <a:pos x="0" y="356616"/>
              </a:cxn>
              <a:cxn ang="0">
                <a:pos x="704088" y="356616"/>
              </a:cxn>
              <a:cxn ang="0">
                <a:pos x="704088" y="0"/>
              </a:cxn>
            </a:cxnLst>
            <a:rect l="0" t="0" r="r" b="b"/>
            <a:pathLst>
              <a:path w="704214" h="356870">
                <a:moveTo>
                  <a:pt x="704088" y="0"/>
                </a:moveTo>
                <a:lnTo>
                  <a:pt x="0" y="0"/>
                </a:lnTo>
                <a:lnTo>
                  <a:pt x="0" y="356616"/>
                </a:lnTo>
                <a:lnTo>
                  <a:pt x="704088" y="356616"/>
                </a:lnTo>
                <a:lnTo>
                  <a:pt x="704088" y="0"/>
                </a:lnTo>
                <a:close/>
              </a:path>
            </a:pathLst>
          </a:custGeom>
          <a:solidFill>
            <a:srgbClr val="DD8046"/>
          </a:solidFill>
          <a:ln w="9525">
            <a:noFill/>
            <a:round/>
            <a:headEnd/>
            <a:tailEnd/>
          </a:ln>
        </p:spPr>
        <p:txBody>
          <a:bodyPr lIns="0" tIns="0" rIns="0" bIns="0"/>
          <a:lstStyle/>
          <a:p>
            <a:endParaRPr lang="en-US"/>
          </a:p>
        </p:txBody>
      </p:sp>
      <p:sp>
        <p:nvSpPr>
          <p:cNvPr id="159749" name="object 6" descr="very difficult "/>
          <p:cNvSpPr>
            <a:spLocks/>
          </p:cNvSpPr>
          <p:nvPr/>
        </p:nvSpPr>
        <p:spPr bwMode="auto">
          <a:xfrm>
            <a:off x="6973888" y="5434013"/>
            <a:ext cx="703262" cy="103187"/>
          </a:xfrm>
          <a:custGeom>
            <a:avLst/>
            <a:gdLst/>
            <a:ahLst/>
            <a:cxnLst>
              <a:cxn ang="0">
                <a:pos x="702564" y="0"/>
              </a:cxn>
              <a:cxn ang="0">
                <a:pos x="0" y="0"/>
              </a:cxn>
              <a:cxn ang="0">
                <a:pos x="0" y="102107"/>
              </a:cxn>
              <a:cxn ang="0">
                <a:pos x="702564" y="102107"/>
              </a:cxn>
              <a:cxn ang="0">
                <a:pos x="702564" y="0"/>
              </a:cxn>
            </a:cxnLst>
            <a:rect l="0" t="0" r="r" b="b"/>
            <a:pathLst>
              <a:path w="702945" h="102235">
                <a:moveTo>
                  <a:pt x="702564" y="0"/>
                </a:moveTo>
                <a:lnTo>
                  <a:pt x="0" y="0"/>
                </a:lnTo>
                <a:lnTo>
                  <a:pt x="0" y="102107"/>
                </a:lnTo>
                <a:lnTo>
                  <a:pt x="702564" y="102107"/>
                </a:lnTo>
                <a:lnTo>
                  <a:pt x="702564" y="0"/>
                </a:lnTo>
                <a:close/>
              </a:path>
            </a:pathLst>
          </a:custGeom>
          <a:solidFill>
            <a:srgbClr val="DD8046"/>
          </a:solidFill>
          <a:ln w="9525">
            <a:noFill/>
            <a:round/>
            <a:headEnd/>
            <a:tailEnd/>
          </a:ln>
        </p:spPr>
        <p:txBody>
          <a:bodyPr lIns="0" tIns="0" rIns="0" bIns="0"/>
          <a:lstStyle/>
          <a:p>
            <a:endParaRPr lang="en-US"/>
          </a:p>
        </p:txBody>
      </p:sp>
      <p:sp>
        <p:nvSpPr>
          <p:cNvPr id="159750" name="object 7" descr="axis "/>
          <p:cNvSpPr>
            <a:spLocks/>
          </p:cNvSpPr>
          <p:nvPr/>
        </p:nvSpPr>
        <p:spPr bwMode="auto">
          <a:xfrm>
            <a:off x="1176338" y="1608138"/>
            <a:ext cx="0" cy="3929062"/>
          </a:xfrm>
          <a:custGeom>
            <a:avLst/>
            <a:gdLst/>
            <a:ahLst/>
            <a:cxnLst>
              <a:cxn ang="0">
                <a:pos x="0" y="0"/>
              </a:cxn>
              <a:cxn ang="0">
                <a:pos x="0" y="3929253"/>
              </a:cxn>
            </a:cxnLst>
            <a:rect l="0" t="0" r="r" b="b"/>
            <a:pathLst>
              <a:path h="3929379">
                <a:moveTo>
                  <a:pt x="0" y="0"/>
                </a:moveTo>
                <a:lnTo>
                  <a:pt x="0" y="3929253"/>
                </a:lnTo>
              </a:path>
            </a:pathLst>
          </a:custGeom>
          <a:noFill/>
          <a:ln w="9144">
            <a:solidFill>
              <a:srgbClr val="888888"/>
            </a:solidFill>
            <a:round/>
            <a:headEnd/>
            <a:tailEnd/>
          </a:ln>
        </p:spPr>
        <p:txBody>
          <a:bodyPr lIns="0" tIns="0" rIns="0" bIns="0"/>
          <a:lstStyle/>
          <a:p>
            <a:endParaRPr lang="en-US"/>
          </a:p>
        </p:txBody>
      </p:sp>
      <p:sp>
        <p:nvSpPr>
          <p:cNvPr id="159751" name="object 8" descr="0%"/>
          <p:cNvSpPr>
            <a:spLocks/>
          </p:cNvSpPr>
          <p:nvPr/>
        </p:nvSpPr>
        <p:spPr bwMode="auto">
          <a:xfrm>
            <a:off x="1123950" y="5537200"/>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2" name="object 9" descr="10%"/>
          <p:cNvSpPr>
            <a:spLocks/>
          </p:cNvSpPr>
          <p:nvPr/>
        </p:nvSpPr>
        <p:spPr bwMode="auto">
          <a:xfrm>
            <a:off x="1123950" y="5027613"/>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3" name="object 10" descr="20%"/>
          <p:cNvSpPr>
            <a:spLocks/>
          </p:cNvSpPr>
          <p:nvPr/>
        </p:nvSpPr>
        <p:spPr bwMode="auto">
          <a:xfrm>
            <a:off x="1123950" y="4518025"/>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4" name="object 11" descr="30%"/>
          <p:cNvSpPr>
            <a:spLocks/>
          </p:cNvSpPr>
          <p:nvPr/>
        </p:nvSpPr>
        <p:spPr bwMode="auto">
          <a:xfrm>
            <a:off x="1123950" y="4010025"/>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5" name="object 12" descr="40%"/>
          <p:cNvSpPr>
            <a:spLocks/>
          </p:cNvSpPr>
          <p:nvPr/>
        </p:nvSpPr>
        <p:spPr bwMode="auto">
          <a:xfrm>
            <a:off x="1123950" y="3502025"/>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6" name="object 13" descr="50%"/>
          <p:cNvSpPr>
            <a:spLocks/>
          </p:cNvSpPr>
          <p:nvPr/>
        </p:nvSpPr>
        <p:spPr bwMode="auto">
          <a:xfrm>
            <a:off x="1123950" y="2992438"/>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7" name="object 14" descr="60%"/>
          <p:cNvSpPr>
            <a:spLocks/>
          </p:cNvSpPr>
          <p:nvPr/>
        </p:nvSpPr>
        <p:spPr bwMode="auto">
          <a:xfrm>
            <a:off x="1123950" y="2484438"/>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8" name="object 15" descr="70%"/>
          <p:cNvSpPr>
            <a:spLocks/>
          </p:cNvSpPr>
          <p:nvPr/>
        </p:nvSpPr>
        <p:spPr bwMode="auto">
          <a:xfrm>
            <a:off x="1123950" y="1974850"/>
            <a:ext cx="52388" cy="0"/>
          </a:xfrm>
          <a:custGeom>
            <a:avLst/>
            <a:gdLst/>
            <a:ahLst/>
            <a:cxnLst>
              <a:cxn ang="0">
                <a:pos x="0" y="0"/>
              </a:cxn>
              <a:cxn ang="0">
                <a:pos x="53340" y="0"/>
              </a:cxn>
            </a:cxnLst>
            <a:rect l="0" t="0" r="r" b="b"/>
            <a:pathLst>
              <a:path w="53340">
                <a:moveTo>
                  <a:pt x="0" y="0"/>
                </a:moveTo>
                <a:lnTo>
                  <a:pt x="53340" y="0"/>
                </a:lnTo>
              </a:path>
            </a:pathLst>
          </a:custGeom>
          <a:noFill/>
          <a:ln w="9144">
            <a:solidFill>
              <a:srgbClr val="888888"/>
            </a:solidFill>
            <a:round/>
            <a:headEnd/>
            <a:tailEnd/>
          </a:ln>
        </p:spPr>
        <p:txBody>
          <a:bodyPr lIns="0" tIns="0" rIns="0" bIns="0"/>
          <a:lstStyle/>
          <a:p>
            <a:endParaRPr lang="en-US"/>
          </a:p>
        </p:txBody>
      </p:sp>
      <p:sp>
        <p:nvSpPr>
          <p:cNvPr id="159759" name="object 16" descr="axis"/>
          <p:cNvSpPr>
            <a:spLocks/>
          </p:cNvSpPr>
          <p:nvPr/>
        </p:nvSpPr>
        <p:spPr bwMode="auto">
          <a:xfrm>
            <a:off x="1176338" y="5537200"/>
            <a:ext cx="7027862" cy="0"/>
          </a:xfrm>
          <a:custGeom>
            <a:avLst/>
            <a:gdLst/>
            <a:ahLst/>
            <a:cxnLst>
              <a:cxn ang="0">
                <a:pos x="0" y="0"/>
              </a:cxn>
              <a:cxn ang="0">
                <a:pos x="7027164" y="0"/>
              </a:cxn>
            </a:cxnLst>
            <a:rect l="0" t="0" r="r" b="b"/>
            <a:pathLst>
              <a:path w="7027545">
                <a:moveTo>
                  <a:pt x="0" y="0"/>
                </a:moveTo>
                <a:lnTo>
                  <a:pt x="7027164" y="0"/>
                </a:lnTo>
              </a:path>
            </a:pathLst>
          </a:custGeom>
          <a:noFill/>
          <a:ln w="9144">
            <a:solidFill>
              <a:srgbClr val="888888"/>
            </a:solidFill>
            <a:round/>
            <a:headEnd/>
            <a:tailEnd/>
          </a:ln>
        </p:spPr>
        <p:txBody>
          <a:bodyPr lIns="0" tIns="0" rIns="0" bIns="0"/>
          <a:lstStyle/>
          <a:p>
            <a:endParaRPr lang="en-US"/>
          </a:p>
        </p:txBody>
      </p:sp>
      <p:sp>
        <p:nvSpPr>
          <p:cNvPr id="159765" name="object 22"/>
          <p:cNvSpPr txBox="1">
            <a:spLocks noChangeArrowheads="1"/>
          </p:cNvSpPr>
          <p:nvPr/>
        </p:nvSpPr>
        <p:spPr bwMode="auto">
          <a:xfrm>
            <a:off x="1882775" y="1817688"/>
            <a:ext cx="346075" cy="212725"/>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68%</a:t>
            </a:r>
          </a:p>
        </p:txBody>
      </p:sp>
      <p:sp>
        <p:nvSpPr>
          <p:cNvPr id="159766" name="object 23"/>
          <p:cNvSpPr txBox="1">
            <a:spLocks noChangeArrowheads="1"/>
          </p:cNvSpPr>
          <p:nvPr/>
        </p:nvSpPr>
        <p:spPr bwMode="auto">
          <a:xfrm>
            <a:off x="3640138" y="4106863"/>
            <a:ext cx="346075" cy="214312"/>
          </a:xfrm>
          <a:prstGeom prst="rect">
            <a:avLst/>
          </a:prstGeom>
          <a:noFill/>
          <a:ln w="9525">
            <a:noFill/>
            <a:miter lim="800000"/>
            <a:headEnd/>
            <a:tailEnd/>
          </a:ln>
        </p:spPr>
        <p:txBody>
          <a:bodyPr lIns="0" tIns="0" rIns="0" bIns="0">
            <a:spAutoFit/>
          </a:bodyPr>
          <a:lstStyle/>
          <a:p>
            <a:pPr marL="12700"/>
            <a:r>
              <a:rPr lang="en-US" sz="1300">
                <a:latin typeface="Tw Cen MT" pitchFamily="34" charset="0"/>
              </a:rPr>
              <a:t>23%</a:t>
            </a:r>
          </a:p>
        </p:txBody>
      </p:sp>
      <p:sp>
        <p:nvSpPr>
          <p:cNvPr id="24" name="object 24"/>
          <p:cNvSpPr txBox="1"/>
          <p:nvPr/>
        </p:nvSpPr>
        <p:spPr>
          <a:xfrm>
            <a:off x="5443538" y="4921250"/>
            <a:ext cx="254000" cy="214313"/>
          </a:xfrm>
          <a:prstGeom prst="rect">
            <a:avLst/>
          </a:prstGeom>
        </p:spPr>
        <p:txBody>
          <a:bodyPr lIns="0" tIns="0" rIns="0" bIns="0">
            <a:spAutoFit/>
          </a:bodyPr>
          <a:lstStyle/>
          <a:p>
            <a:pPr marL="12700" fontAlgn="auto">
              <a:spcBef>
                <a:spcPts val="0"/>
              </a:spcBef>
              <a:spcAft>
                <a:spcPts val="0"/>
              </a:spcAft>
              <a:defRPr/>
            </a:pPr>
            <a:r>
              <a:rPr sz="1300" spc="-5" dirty="0">
                <a:latin typeface="Tw Cen MT"/>
                <a:cs typeface="Tw Cen MT"/>
              </a:rPr>
              <a:t>7%</a:t>
            </a:r>
            <a:endParaRPr sz="1300" dirty="0">
              <a:latin typeface="Tw Cen MT"/>
              <a:cs typeface="Tw Cen MT"/>
            </a:endParaRPr>
          </a:p>
        </p:txBody>
      </p:sp>
      <p:sp>
        <p:nvSpPr>
          <p:cNvPr id="25" name="object 25"/>
          <p:cNvSpPr txBox="1"/>
          <p:nvPr/>
        </p:nvSpPr>
        <p:spPr>
          <a:xfrm>
            <a:off x="742950" y="5175250"/>
            <a:ext cx="6711950" cy="471488"/>
          </a:xfrm>
          <a:prstGeom prst="rect">
            <a:avLst/>
          </a:prstGeom>
        </p:spPr>
        <p:txBody>
          <a:bodyPr lIns="0" tIns="0" rIns="0" bIns="0">
            <a:spAutoFit/>
          </a:bodyPr>
          <a:lstStyle/>
          <a:p>
            <a:pPr algn="r"/>
            <a:r>
              <a:rPr lang="en-US" sz="1300">
                <a:latin typeface="Tw Cen MT" pitchFamily="34" charset="0"/>
              </a:rPr>
              <a:t>2%</a:t>
            </a:r>
          </a:p>
          <a:p>
            <a:pPr>
              <a:spcBef>
                <a:spcPts val="225"/>
              </a:spcBef>
            </a:pPr>
            <a:r>
              <a:rPr lang="en-US" sz="1500">
                <a:latin typeface="Tw Cen MT" pitchFamily="34" charset="0"/>
              </a:rPr>
              <a:t>0%</a:t>
            </a:r>
          </a:p>
        </p:txBody>
      </p:sp>
      <p:sp>
        <p:nvSpPr>
          <p:cNvPr id="159769" name="object 26"/>
          <p:cNvSpPr txBox="1">
            <a:spLocks noChangeArrowheads="1"/>
          </p:cNvSpPr>
          <p:nvPr/>
        </p:nvSpPr>
        <p:spPr bwMode="auto">
          <a:xfrm>
            <a:off x="636588" y="4894263"/>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10%</a:t>
            </a:r>
          </a:p>
        </p:txBody>
      </p:sp>
      <p:sp>
        <p:nvSpPr>
          <p:cNvPr id="159770" name="object 27"/>
          <p:cNvSpPr txBox="1">
            <a:spLocks noChangeArrowheads="1"/>
          </p:cNvSpPr>
          <p:nvPr/>
        </p:nvSpPr>
        <p:spPr bwMode="auto">
          <a:xfrm>
            <a:off x="636588" y="4384675"/>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20%</a:t>
            </a:r>
          </a:p>
        </p:txBody>
      </p:sp>
      <p:sp>
        <p:nvSpPr>
          <p:cNvPr id="28" name="object 28"/>
          <p:cNvSpPr txBox="1"/>
          <p:nvPr/>
        </p:nvSpPr>
        <p:spPr>
          <a:xfrm>
            <a:off x="636588" y="2349500"/>
            <a:ext cx="395287" cy="1770063"/>
          </a:xfrm>
          <a:prstGeom prst="rect">
            <a:avLst/>
          </a:prstGeom>
        </p:spPr>
        <p:txBody>
          <a:bodyPr lIns="0" tIns="0" rIns="0" bIns="0">
            <a:spAutoFit/>
          </a:bodyPr>
          <a:lstStyle/>
          <a:p>
            <a:pPr marL="12700" fontAlgn="auto">
              <a:spcBef>
                <a:spcPts val="0"/>
              </a:spcBef>
              <a:spcAft>
                <a:spcPts val="0"/>
              </a:spcAft>
              <a:defRPr/>
            </a:pPr>
            <a:r>
              <a:rPr sz="1500" dirty="0">
                <a:latin typeface="Tw Cen MT"/>
                <a:cs typeface="Tw Cen MT"/>
              </a:rPr>
              <a:t>60%</a:t>
            </a:r>
          </a:p>
          <a:p>
            <a:pPr fontAlgn="auto">
              <a:spcBef>
                <a:spcPts val="20"/>
              </a:spcBef>
              <a:spcAft>
                <a:spcPts val="0"/>
              </a:spcAft>
              <a:defRPr/>
            </a:pPr>
            <a:endParaRPr sz="1900" dirty="0">
              <a:latin typeface="Times New Roman"/>
              <a:cs typeface="Times New Roman"/>
            </a:endParaRPr>
          </a:p>
          <a:p>
            <a:pPr marL="12700" fontAlgn="auto">
              <a:spcBef>
                <a:spcPts val="0"/>
              </a:spcBef>
              <a:spcAft>
                <a:spcPts val="0"/>
              </a:spcAft>
              <a:defRPr/>
            </a:pPr>
            <a:r>
              <a:rPr sz="1500" dirty="0">
                <a:latin typeface="Tw Cen MT"/>
                <a:cs typeface="Tw Cen MT"/>
              </a:rPr>
              <a:t>50%</a:t>
            </a:r>
          </a:p>
          <a:p>
            <a:pPr fontAlgn="auto">
              <a:spcBef>
                <a:spcPts val="20"/>
              </a:spcBef>
              <a:spcAft>
                <a:spcPts val="0"/>
              </a:spcAft>
              <a:defRPr/>
            </a:pPr>
            <a:endParaRPr sz="1900" dirty="0">
              <a:latin typeface="Times New Roman"/>
              <a:cs typeface="Times New Roman"/>
            </a:endParaRPr>
          </a:p>
          <a:p>
            <a:pPr marL="12700" fontAlgn="auto">
              <a:spcBef>
                <a:spcPts val="0"/>
              </a:spcBef>
              <a:spcAft>
                <a:spcPts val="0"/>
              </a:spcAft>
              <a:defRPr/>
            </a:pPr>
            <a:r>
              <a:rPr sz="1500" spc="-5" dirty="0">
                <a:latin typeface="Tw Cen MT"/>
                <a:cs typeface="Tw Cen MT"/>
              </a:rPr>
              <a:t>40%</a:t>
            </a:r>
            <a:endParaRPr sz="1500" dirty="0">
              <a:latin typeface="Tw Cen MT"/>
              <a:cs typeface="Tw Cen MT"/>
            </a:endParaRPr>
          </a:p>
          <a:p>
            <a:pPr fontAlgn="auto">
              <a:spcBef>
                <a:spcPts val="20"/>
              </a:spcBef>
              <a:spcAft>
                <a:spcPts val="0"/>
              </a:spcAft>
              <a:defRPr/>
            </a:pPr>
            <a:endParaRPr sz="1900" dirty="0">
              <a:latin typeface="Times New Roman"/>
              <a:cs typeface="Times New Roman"/>
            </a:endParaRPr>
          </a:p>
          <a:p>
            <a:pPr marL="12700" fontAlgn="auto">
              <a:spcBef>
                <a:spcPts val="0"/>
              </a:spcBef>
              <a:spcAft>
                <a:spcPts val="0"/>
              </a:spcAft>
              <a:defRPr/>
            </a:pPr>
            <a:r>
              <a:rPr sz="1500" dirty="0">
                <a:latin typeface="Tw Cen MT"/>
                <a:cs typeface="Tw Cen MT"/>
              </a:rPr>
              <a:t>30%</a:t>
            </a:r>
          </a:p>
        </p:txBody>
      </p:sp>
      <p:sp>
        <p:nvSpPr>
          <p:cNvPr id="159772" name="object 29"/>
          <p:cNvSpPr txBox="1">
            <a:spLocks noChangeArrowheads="1"/>
          </p:cNvSpPr>
          <p:nvPr/>
        </p:nvSpPr>
        <p:spPr bwMode="auto">
          <a:xfrm>
            <a:off x="636588" y="1839913"/>
            <a:ext cx="395287" cy="244475"/>
          </a:xfrm>
          <a:prstGeom prst="rect">
            <a:avLst/>
          </a:prstGeom>
          <a:noFill/>
          <a:ln w="9525">
            <a:noFill/>
            <a:miter lim="800000"/>
            <a:headEnd/>
            <a:tailEnd/>
          </a:ln>
        </p:spPr>
        <p:txBody>
          <a:bodyPr lIns="0" tIns="0" rIns="0" bIns="0">
            <a:spAutoFit/>
          </a:bodyPr>
          <a:lstStyle/>
          <a:p>
            <a:pPr marL="12700"/>
            <a:r>
              <a:rPr lang="en-US" sz="1500">
                <a:latin typeface="Tw Cen MT" pitchFamily="34" charset="0"/>
              </a:rPr>
              <a:t>70%</a:t>
            </a:r>
          </a:p>
        </p:txBody>
      </p:sp>
      <p:sp>
        <p:nvSpPr>
          <p:cNvPr id="159773" name="object 30"/>
          <p:cNvSpPr txBox="1">
            <a:spLocks noChangeArrowheads="1"/>
          </p:cNvSpPr>
          <p:nvPr/>
        </p:nvSpPr>
        <p:spPr bwMode="auto">
          <a:xfrm>
            <a:off x="0" y="1230313"/>
            <a:ext cx="9144000" cy="377825"/>
          </a:xfrm>
          <a:prstGeom prst="rect">
            <a:avLst/>
          </a:prstGeom>
          <a:noFill/>
          <a:ln w="9525">
            <a:noFill/>
            <a:miter lim="800000"/>
            <a:headEnd/>
            <a:tailEnd/>
          </a:ln>
        </p:spPr>
        <p:txBody>
          <a:bodyPr lIns="0" tIns="100965" rIns="0" bIns="0">
            <a:spAutoFit/>
          </a:bodyPr>
          <a:lstStyle/>
          <a:p>
            <a:pPr marL="647700">
              <a:spcBef>
                <a:spcPts val="800"/>
              </a:spcBef>
            </a:pPr>
            <a:r>
              <a:rPr lang="en-US" sz="1500">
                <a:latin typeface="Tw Cen MT" pitchFamily="34" charset="0"/>
              </a:rPr>
              <a:t>80%</a:t>
            </a:r>
          </a:p>
        </p:txBody>
      </p:sp>
      <p:sp>
        <p:nvSpPr>
          <p:cNvPr id="31" name="object 31"/>
          <p:cNvSpPr txBox="1"/>
          <p:nvPr/>
        </p:nvSpPr>
        <p:spPr>
          <a:xfrm>
            <a:off x="1709738" y="5608638"/>
            <a:ext cx="690562" cy="214312"/>
          </a:xfrm>
          <a:prstGeom prst="rect">
            <a:avLst/>
          </a:prstGeom>
        </p:spPr>
        <p:txBody>
          <a:bodyPr lIns="0" tIns="0" rIns="0" bIns="0">
            <a:spAutoFit/>
          </a:bodyPr>
          <a:lstStyle/>
          <a:p>
            <a:pPr marL="12700" fontAlgn="auto">
              <a:spcBef>
                <a:spcPts val="0"/>
              </a:spcBef>
              <a:spcAft>
                <a:spcPts val="0"/>
              </a:spcAft>
              <a:defRPr/>
            </a:pPr>
            <a:r>
              <a:rPr sz="1300" spc="-25" dirty="0">
                <a:latin typeface="Tw Cen MT"/>
                <a:cs typeface="Tw Cen MT"/>
              </a:rPr>
              <a:t>Very</a:t>
            </a:r>
            <a:r>
              <a:rPr sz="1300" spc="-90" dirty="0">
                <a:latin typeface="Tw Cen MT"/>
                <a:cs typeface="Tw Cen MT"/>
              </a:rPr>
              <a:t> </a:t>
            </a:r>
            <a:r>
              <a:rPr sz="1300" spc="-5" dirty="0">
                <a:latin typeface="Tw Cen MT"/>
                <a:cs typeface="Tw Cen MT"/>
              </a:rPr>
              <a:t>easy</a:t>
            </a:r>
            <a:endParaRPr sz="1300" dirty="0">
              <a:latin typeface="Tw Cen MT"/>
              <a:cs typeface="Tw Cen MT"/>
            </a:endParaRPr>
          </a:p>
        </p:txBody>
      </p:sp>
      <p:sp>
        <p:nvSpPr>
          <p:cNvPr id="32" name="object 32"/>
          <p:cNvSpPr txBox="1"/>
          <p:nvPr/>
        </p:nvSpPr>
        <p:spPr>
          <a:xfrm>
            <a:off x="6891338" y="5608638"/>
            <a:ext cx="869950" cy="214312"/>
          </a:xfrm>
          <a:prstGeom prst="rect">
            <a:avLst/>
          </a:prstGeom>
        </p:spPr>
        <p:txBody>
          <a:bodyPr lIns="0" tIns="0" rIns="0" bIns="0">
            <a:spAutoFit/>
          </a:bodyPr>
          <a:lstStyle/>
          <a:p>
            <a:pPr marL="12700" fontAlgn="auto">
              <a:spcBef>
                <a:spcPts val="0"/>
              </a:spcBef>
              <a:spcAft>
                <a:spcPts val="0"/>
              </a:spcAft>
              <a:defRPr/>
            </a:pPr>
            <a:r>
              <a:rPr sz="1300" spc="-25" dirty="0">
                <a:latin typeface="Tw Cen MT"/>
                <a:cs typeface="Tw Cen MT"/>
              </a:rPr>
              <a:t>Very</a:t>
            </a:r>
            <a:r>
              <a:rPr sz="1300" spc="-65" dirty="0">
                <a:latin typeface="Tw Cen MT"/>
                <a:cs typeface="Tw Cen MT"/>
              </a:rPr>
              <a:t> </a:t>
            </a:r>
            <a:r>
              <a:rPr sz="1300" spc="-5" dirty="0">
                <a:latin typeface="Tw Cen MT"/>
                <a:cs typeface="Tw Cen MT"/>
              </a:rPr>
              <a:t>difficult</a:t>
            </a:r>
            <a:endParaRPr sz="1300" dirty="0">
              <a:latin typeface="Tw Cen MT"/>
              <a:cs typeface="Tw Cen MT"/>
            </a:endParaRPr>
          </a:p>
        </p:txBody>
      </p:sp>
      <p:sp>
        <p:nvSpPr>
          <p:cNvPr id="159776" name="object 33" descr="box around difficult and very difficult "/>
          <p:cNvSpPr>
            <a:spLocks/>
          </p:cNvSpPr>
          <p:nvPr/>
        </p:nvSpPr>
        <p:spPr bwMode="auto">
          <a:xfrm>
            <a:off x="5029200" y="4602163"/>
            <a:ext cx="2895600" cy="1227137"/>
          </a:xfrm>
          <a:custGeom>
            <a:avLst/>
            <a:gdLst/>
            <a:ahLst/>
            <a:cxnLst>
              <a:cxn ang="0">
                <a:pos x="0" y="1227962"/>
              </a:cxn>
              <a:cxn ang="0">
                <a:pos x="2895600" y="1227962"/>
              </a:cxn>
              <a:cxn ang="0">
                <a:pos x="2895600" y="0"/>
              </a:cxn>
              <a:cxn ang="0">
                <a:pos x="0" y="0"/>
              </a:cxn>
              <a:cxn ang="0">
                <a:pos x="0" y="1227962"/>
              </a:cxn>
            </a:cxnLst>
            <a:rect l="0" t="0" r="r" b="b"/>
            <a:pathLst>
              <a:path w="2895600" h="1228089">
                <a:moveTo>
                  <a:pt x="0" y="1227962"/>
                </a:moveTo>
                <a:lnTo>
                  <a:pt x="2895600" y="1227962"/>
                </a:lnTo>
                <a:lnTo>
                  <a:pt x="2895600" y="0"/>
                </a:lnTo>
                <a:lnTo>
                  <a:pt x="0" y="0"/>
                </a:lnTo>
                <a:lnTo>
                  <a:pt x="0" y="1227962"/>
                </a:lnTo>
                <a:close/>
              </a:path>
            </a:pathLst>
          </a:custGeom>
          <a:noFill/>
          <a:ln w="12700">
            <a:solidFill>
              <a:srgbClr val="006FC0"/>
            </a:solidFill>
            <a:round/>
            <a:headEnd/>
            <a:tailEnd/>
          </a:ln>
        </p:spPr>
        <p:txBody>
          <a:bodyPr lIns="0" tIns="0" rIns="0" bIns="0"/>
          <a:lstStyle/>
          <a:p>
            <a:endParaRPr lang="en-US"/>
          </a:p>
        </p:txBody>
      </p:sp>
      <p:sp>
        <p:nvSpPr>
          <p:cNvPr id="34" name="object 34"/>
          <p:cNvSpPr txBox="1"/>
          <p:nvPr/>
        </p:nvSpPr>
        <p:spPr>
          <a:xfrm>
            <a:off x="2411413" y="5608638"/>
            <a:ext cx="4383087" cy="704850"/>
          </a:xfrm>
          <a:prstGeom prst="rect">
            <a:avLst/>
          </a:prstGeom>
        </p:spPr>
        <p:txBody>
          <a:bodyPr lIns="0" tIns="0" rIns="0" bIns="0">
            <a:spAutoFit/>
          </a:bodyPr>
          <a:lstStyle/>
          <a:p>
            <a:pPr marL="1250315" fontAlgn="auto">
              <a:spcBef>
                <a:spcPts val="0"/>
              </a:spcBef>
              <a:spcAft>
                <a:spcPts val="0"/>
              </a:spcAft>
              <a:tabLst>
                <a:tab pos="2908300" algn="l"/>
              </a:tabLst>
              <a:defRPr/>
            </a:pPr>
            <a:r>
              <a:rPr sz="1300" spc="-5" dirty="0">
                <a:latin typeface="Tw Cen MT"/>
                <a:cs typeface="Tw Cen MT"/>
              </a:rPr>
              <a:t>Easy	Difficult</a:t>
            </a:r>
            <a:endParaRPr sz="1300" dirty="0">
              <a:latin typeface="Tw Cen MT"/>
              <a:cs typeface="Tw Cen MT"/>
            </a:endParaRPr>
          </a:p>
          <a:p>
            <a:pPr fontAlgn="auto">
              <a:spcBef>
                <a:spcPts val="0"/>
              </a:spcBef>
              <a:spcAft>
                <a:spcPts val="0"/>
              </a:spcAft>
              <a:defRPr/>
            </a:pPr>
            <a:endParaRPr sz="1200" dirty="0">
              <a:latin typeface="Times New Roman"/>
              <a:cs typeface="Times New Roman"/>
            </a:endParaRPr>
          </a:p>
          <a:p>
            <a:pPr marL="12700" fontAlgn="auto">
              <a:spcBef>
                <a:spcPts val="0"/>
              </a:spcBef>
              <a:spcAft>
                <a:spcPts val="0"/>
              </a:spcAft>
              <a:defRPr/>
            </a:pPr>
            <a:r>
              <a:rPr sz="2000" spc="-10" dirty="0">
                <a:latin typeface="Calibri"/>
                <a:cs typeface="Calibri"/>
              </a:rPr>
              <a:t>Ease </a:t>
            </a:r>
            <a:r>
              <a:rPr sz="2000" spc="-5" dirty="0">
                <a:latin typeface="Calibri"/>
                <a:cs typeface="Calibri"/>
              </a:rPr>
              <a:t>of </a:t>
            </a:r>
            <a:r>
              <a:rPr sz="2000" spc="-10" dirty="0">
                <a:latin typeface="Calibri"/>
                <a:cs typeface="Calibri"/>
              </a:rPr>
              <a:t>getting </a:t>
            </a:r>
            <a:r>
              <a:rPr sz="2000" spc="-5" dirty="0">
                <a:latin typeface="Calibri"/>
                <a:cs typeface="Calibri"/>
              </a:rPr>
              <a:t>medical </a:t>
            </a:r>
            <a:r>
              <a:rPr sz="2000" spc="-10" dirty="0">
                <a:latin typeface="Calibri"/>
                <a:cs typeface="Calibri"/>
              </a:rPr>
              <a:t>care </a:t>
            </a:r>
            <a:r>
              <a:rPr sz="2000" spc="-5" dirty="0">
                <a:latin typeface="Calibri"/>
                <a:cs typeface="Calibri"/>
              </a:rPr>
              <a:t>now (n </a:t>
            </a:r>
            <a:r>
              <a:rPr sz="2000" dirty="0">
                <a:latin typeface="Calibri"/>
                <a:cs typeface="Calibri"/>
              </a:rPr>
              <a:t>=</a:t>
            </a:r>
            <a:r>
              <a:rPr sz="2000" spc="-15" dirty="0">
                <a:latin typeface="Calibri"/>
                <a:cs typeface="Calibri"/>
              </a:rPr>
              <a:t> </a:t>
            </a:r>
            <a:r>
              <a:rPr sz="2000" dirty="0">
                <a:latin typeface="Calibri"/>
                <a:cs typeface="Calibri"/>
              </a:rPr>
              <a:t>153)</a:t>
            </a:r>
          </a:p>
        </p:txBody>
      </p:sp>
      <p:sp>
        <p:nvSpPr>
          <p:cNvPr id="35" name="object 35"/>
          <p:cNvSpPr txBox="1"/>
          <p:nvPr/>
        </p:nvSpPr>
        <p:spPr>
          <a:xfrm>
            <a:off x="6338888" y="4173538"/>
            <a:ext cx="307975" cy="298450"/>
          </a:xfrm>
          <a:prstGeom prst="rect">
            <a:avLst/>
          </a:prstGeom>
        </p:spPr>
        <p:txBody>
          <a:bodyPr lIns="0" tIns="0" rIns="0" bIns="0">
            <a:spAutoFit/>
          </a:bodyPr>
          <a:lstStyle/>
          <a:p>
            <a:pPr marL="12700" fontAlgn="auto">
              <a:spcBef>
                <a:spcPts val="0"/>
              </a:spcBef>
              <a:spcAft>
                <a:spcPts val="0"/>
              </a:spcAft>
              <a:defRPr/>
            </a:pPr>
            <a:r>
              <a:rPr b="1" spc="-5" dirty="0">
                <a:solidFill>
                  <a:srgbClr val="006FC0"/>
                </a:solidFill>
                <a:latin typeface="Calibri"/>
                <a:cs typeface="Calibri"/>
              </a:rPr>
              <a:t>9%</a:t>
            </a:r>
            <a:endParaRPr dirty="0">
              <a:latin typeface="Calibri"/>
              <a:cs typeface="Calibri"/>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object 4" descr="person standing behind a wall "/>
          <p:cNvSpPr>
            <a:spLocks noChangeArrowheads="1"/>
          </p:cNvSpPr>
          <p:nvPr/>
        </p:nvSpPr>
        <p:spPr bwMode="auto">
          <a:xfrm>
            <a:off x="6878638" y="4914900"/>
            <a:ext cx="2265362" cy="18669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5" name="object 5"/>
          <p:cNvSpPr txBox="1">
            <a:spLocks noGrp="1"/>
          </p:cNvSpPr>
          <p:nvPr>
            <p:ph type="title"/>
          </p:nvPr>
        </p:nvSpPr>
        <p:spPr>
          <a:xfrm>
            <a:off x="285750" y="147638"/>
            <a:ext cx="8153400" cy="1152525"/>
          </a:xfrm>
        </p:spPr>
        <p:txBody>
          <a:bodyPr lIns="0" tIns="470154" rIns="0" bIns="0" rtlCol="0">
            <a:spAutoFit/>
          </a:bodyPr>
          <a:lstStyle/>
          <a:p>
            <a:pPr marL="713740" algn="ctr" fontAlgn="auto">
              <a:spcAft>
                <a:spcPts val="0"/>
              </a:spcAft>
              <a:defRPr/>
            </a:pPr>
            <a:r>
              <a:rPr b="1" spc="-10" dirty="0">
                <a:latin typeface="Calibri"/>
                <a:cs typeface="Calibri"/>
              </a:rPr>
              <a:t>Care </a:t>
            </a:r>
            <a:r>
              <a:rPr b="1" spc="-10" dirty="0" smtClean="0">
                <a:latin typeface="Calibri"/>
                <a:cs typeface="Calibri"/>
              </a:rPr>
              <a:t>Barrier</a:t>
            </a:r>
            <a:r>
              <a:rPr lang="en-US" b="1" spc="-10" dirty="0" smtClean="0">
                <a:latin typeface="Calibri"/>
                <a:cs typeface="Calibri"/>
              </a:rPr>
              <a:t>s</a:t>
            </a:r>
            <a:endParaRPr b="1" spc="-20" dirty="0">
              <a:latin typeface="Calibri"/>
              <a:cs typeface="Calibri"/>
            </a:endParaRPr>
          </a:p>
        </p:txBody>
      </p:sp>
      <p:sp>
        <p:nvSpPr>
          <p:cNvPr id="6" name="object 6"/>
          <p:cNvSpPr txBox="1"/>
          <p:nvPr/>
        </p:nvSpPr>
        <p:spPr>
          <a:xfrm>
            <a:off x="638175" y="1735138"/>
            <a:ext cx="6848475" cy="3938587"/>
          </a:xfrm>
          <a:prstGeom prst="rect">
            <a:avLst/>
          </a:prstGeom>
        </p:spPr>
        <p:txBody>
          <a:bodyPr wrap="square" lIns="0" tIns="0" rIns="0" bIns="0">
            <a:spAutoFit/>
          </a:bodyPr>
          <a:lstStyle/>
          <a:p>
            <a:pPr marL="12700">
              <a:lnSpc>
                <a:spcPct val="141000"/>
              </a:lnSpc>
            </a:pPr>
            <a:r>
              <a:rPr lang="en-US" sz="2600" dirty="0">
                <a:latin typeface="Calibri" pitchFamily="34" charset="0"/>
              </a:rPr>
              <a:t>Lack of transportation  </a:t>
            </a:r>
            <a:endParaRPr lang="en-US" sz="2600" dirty="0" smtClean="0">
              <a:latin typeface="Calibri" pitchFamily="34" charset="0"/>
            </a:endParaRPr>
          </a:p>
          <a:p>
            <a:pPr marL="12700">
              <a:lnSpc>
                <a:spcPct val="141000"/>
              </a:lnSpc>
            </a:pPr>
            <a:r>
              <a:rPr lang="en-US" sz="2600" dirty="0" smtClean="0">
                <a:latin typeface="Calibri" pitchFamily="34" charset="0"/>
              </a:rPr>
              <a:t>Housing </a:t>
            </a:r>
            <a:r>
              <a:rPr lang="en-US" sz="2600" dirty="0">
                <a:latin typeface="Calibri" pitchFamily="34" charset="0"/>
              </a:rPr>
              <a:t>and food insecurity  </a:t>
            </a:r>
            <a:endParaRPr lang="en-US" sz="2600" dirty="0" smtClean="0">
              <a:latin typeface="Calibri" pitchFamily="34" charset="0"/>
            </a:endParaRPr>
          </a:p>
          <a:p>
            <a:pPr marL="12700">
              <a:lnSpc>
                <a:spcPct val="141000"/>
              </a:lnSpc>
            </a:pPr>
            <a:r>
              <a:rPr lang="en-US" sz="2600" dirty="0" smtClean="0">
                <a:latin typeface="Calibri" pitchFamily="34" charset="0"/>
              </a:rPr>
              <a:t>No </a:t>
            </a:r>
            <a:r>
              <a:rPr lang="en-US" sz="2600" dirty="0">
                <a:latin typeface="Calibri" pitchFamily="34" charset="0"/>
              </a:rPr>
              <a:t>insurance/ability to pay</a:t>
            </a:r>
          </a:p>
          <a:p>
            <a:pPr marL="12700">
              <a:spcBef>
                <a:spcPts val="1275"/>
              </a:spcBef>
            </a:pPr>
            <a:r>
              <a:rPr lang="en-US" sz="2600" dirty="0">
                <a:latin typeface="Calibri" pitchFamily="34" charset="0"/>
              </a:rPr>
              <a:t>Lack of support - peers, family, friends, providers</a:t>
            </a:r>
          </a:p>
          <a:p>
            <a:pPr marL="12700">
              <a:spcBef>
                <a:spcPts val="1275"/>
              </a:spcBef>
            </a:pPr>
            <a:r>
              <a:rPr lang="en-US" sz="2600" dirty="0">
                <a:latin typeface="Calibri" pitchFamily="34" charset="0"/>
              </a:rPr>
              <a:t>Lack of knowledge - PLWH, family, providers</a:t>
            </a:r>
          </a:p>
          <a:p>
            <a:pPr marL="12700">
              <a:spcBef>
                <a:spcPts val="1275"/>
              </a:spcBef>
            </a:pPr>
            <a:r>
              <a:rPr lang="en-US" sz="2600" dirty="0">
                <a:latin typeface="Calibri" pitchFamily="34" charset="0"/>
              </a:rPr>
              <a:t>Stigma - family, community, providers</a:t>
            </a:r>
          </a:p>
          <a:p>
            <a:pPr marL="12700">
              <a:spcBef>
                <a:spcPts val="1275"/>
              </a:spcBef>
            </a:pPr>
            <a:r>
              <a:rPr lang="en-US" sz="2600" dirty="0">
                <a:latin typeface="Calibri" pitchFamily="34" charset="0"/>
              </a:rPr>
              <a:t>Clinic issues - wait times, confidentiality, hours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252413" y="177800"/>
            <a:ext cx="8763000" cy="1143000"/>
          </a:xfrm>
        </p:spPr>
        <p:txBody>
          <a:bodyPr/>
          <a:lstStyle/>
          <a:p>
            <a:r>
              <a:rPr lang="en-US" sz="3000" dirty="0" smtClean="0">
                <a:solidFill>
                  <a:schemeClr val="tx1"/>
                </a:solidFill>
                <a:latin typeface="Calibri" pitchFamily="34" charset="0"/>
              </a:rPr>
              <a:t>What </a:t>
            </a:r>
            <a:r>
              <a:rPr lang="en-US" sz="3000" b="1" dirty="0" smtClean="0">
                <a:solidFill>
                  <a:schemeClr val="tx1"/>
                </a:solidFill>
                <a:latin typeface="Calibri" pitchFamily="34" charset="0"/>
              </a:rPr>
              <a:t>services have you </a:t>
            </a:r>
            <a:r>
              <a:rPr lang="en-US" sz="3000" b="1" dirty="0" smtClean="0">
                <a:solidFill>
                  <a:srgbClr val="7030A0"/>
                </a:solidFill>
                <a:latin typeface="Calibri" pitchFamily="34" charset="0"/>
              </a:rPr>
              <a:t>NEEDED</a:t>
            </a:r>
            <a:r>
              <a:rPr lang="en-US" sz="3000" b="1" dirty="0" smtClean="0">
                <a:solidFill>
                  <a:schemeClr val="tx1"/>
                </a:solidFill>
                <a:latin typeface="Calibri" pitchFamily="34" charset="0"/>
              </a:rPr>
              <a:t> </a:t>
            </a:r>
            <a:r>
              <a:rPr lang="en-US" sz="3000" dirty="0" smtClean="0">
                <a:solidFill>
                  <a:schemeClr val="tx1"/>
                </a:solidFill>
                <a:latin typeface="Calibri" pitchFamily="34" charset="0"/>
              </a:rPr>
              <a:t>during the past year? (other than HIV medical care)</a:t>
            </a:r>
          </a:p>
        </p:txBody>
      </p:sp>
      <p:sp>
        <p:nvSpPr>
          <p:cNvPr id="8" name="Content Placeholder 7"/>
          <p:cNvSpPr>
            <a:spLocks noGrp="1"/>
          </p:cNvSpPr>
          <p:nvPr>
            <p:ph sz="quarter" idx="4"/>
          </p:nvPr>
        </p:nvSpPr>
        <p:spPr>
          <a:xfrm>
            <a:off x="933450" y="1828800"/>
            <a:ext cx="4591050" cy="4603750"/>
          </a:xfrm>
        </p:spPr>
        <p:txBody>
          <a:bodyPr>
            <a:normAutofit lnSpcReduction="10000"/>
          </a:bodyPr>
          <a:lstStyle/>
          <a:p>
            <a:pPr marL="320040" indent="-320040" fontAlgn="auto">
              <a:spcAft>
                <a:spcPts val="1200"/>
              </a:spcAft>
              <a:buFont typeface="Wingdings"/>
              <a:buNone/>
              <a:defRPr/>
            </a:pPr>
            <a:r>
              <a:rPr lang="en-US" dirty="0" smtClean="0">
                <a:latin typeface="Calibri" pitchFamily="34" charset="0"/>
              </a:rPr>
              <a:t>Dental care</a:t>
            </a:r>
          </a:p>
          <a:p>
            <a:pPr marL="320040" indent="-320040" fontAlgn="auto">
              <a:spcAft>
                <a:spcPts val="1200"/>
              </a:spcAft>
              <a:buFont typeface="Wingdings"/>
              <a:buNone/>
              <a:defRPr/>
            </a:pPr>
            <a:r>
              <a:rPr lang="en-US" dirty="0" smtClean="0">
                <a:latin typeface="Calibri" pitchFamily="34" charset="0"/>
              </a:rPr>
              <a:t>Mental health services</a:t>
            </a:r>
          </a:p>
          <a:p>
            <a:pPr marL="320040" indent="-320040" fontAlgn="auto">
              <a:spcAft>
                <a:spcPts val="1200"/>
              </a:spcAft>
              <a:buFont typeface="Wingdings"/>
              <a:buNone/>
              <a:defRPr/>
            </a:pPr>
            <a:r>
              <a:rPr lang="en-US" dirty="0" smtClean="0">
                <a:latin typeface="Calibri" pitchFamily="34" charset="0"/>
              </a:rPr>
              <a:t>HIV case management</a:t>
            </a:r>
          </a:p>
          <a:p>
            <a:pPr marL="320040" indent="-320040" fontAlgn="auto">
              <a:spcAft>
                <a:spcPts val="1200"/>
              </a:spcAft>
              <a:buFont typeface="Wingdings"/>
              <a:buNone/>
              <a:defRPr/>
            </a:pPr>
            <a:r>
              <a:rPr lang="en-US" dirty="0" smtClean="0">
                <a:latin typeface="Calibri" pitchFamily="34" charset="0"/>
              </a:rPr>
              <a:t>HIV peer support group</a:t>
            </a:r>
          </a:p>
          <a:p>
            <a:pPr marL="320040" indent="-320040" fontAlgn="auto">
              <a:spcAft>
                <a:spcPts val="1200"/>
              </a:spcAft>
              <a:buFont typeface="Wingdings"/>
              <a:buNone/>
              <a:defRPr/>
            </a:pPr>
            <a:r>
              <a:rPr lang="en-US" dirty="0" smtClean="0">
                <a:latin typeface="Calibri" pitchFamily="34" charset="0"/>
              </a:rPr>
              <a:t>Medicine through ADAP</a:t>
            </a:r>
          </a:p>
          <a:p>
            <a:pPr marL="320040" indent="-320040" fontAlgn="auto">
              <a:spcAft>
                <a:spcPts val="1200"/>
              </a:spcAft>
              <a:buFont typeface="Wingdings"/>
              <a:buNone/>
              <a:defRPr/>
            </a:pPr>
            <a:r>
              <a:rPr lang="en-US" dirty="0" smtClean="0">
                <a:latin typeface="Calibri" pitchFamily="34" charset="0"/>
              </a:rPr>
              <a:t>Transportation</a:t>
            </a:r>
          </a:p>
          <a:p>
            <a:pPr marL="320040" indent="-320040" fontAlgn="auto">
              <a:spcAft>
                <a:spcPts val="1200"/>
              </a:spcAft>
              <a:buFont typeface="Wingdings"/>
              <a:buNone/>
              <a:defRPr/>
            </a:pPr>
            <a:r>
              <a:rPr lang="en-US" dirty="0" smtClean="0">
                <a:latin typeface="Calibri" pitchFamily="34" charset="0"/>
              </a:rPr>
              <a:t>Meals or food services</a:t>
            </a:r>
          </a:p>
        </p:txBody>
      </p:sp>
      <p:pic>
        <p:nvPicPr>
          <p:cNvPr id="161795" name="Picture 2" descr="person with question marks around them "/>
          <p:cNvPicPr>
            <a:picLocks noChangeAspect="1" noChangeArrowheads="1"/>
          </p:cNvPicPr>
          <p:nvPr/>
        </p:nvPicPr>
        <p:blipFill>
          <a:blip r:embed="rId3"/>
          <a:srcRect r="15448"/>
          <a:stretch>
            <a:fillRect/>
          </a:stretch>
        </p:blipFill>
        <p:spPr bwMode="auto">
          <a:xfrm>
            <a:off x="6848475" y="2847975"/>
            <a:ext cx="2257425" cy="400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2000250"/>
            <a:ext cx="6484938" cy="2244725"/>
          </a:xfrm>
          <a:prstGeom prst="rect">
            <a:avLst/>
          </a:prstGeom>
        </p:spPr>
        <p:txBody>
          <a:bodyPr lIns="0" tIns="0" rIns="0" bIns="0">
            <a:spAutoFit/>
          </a:bodyPr>
          <a:lstStyle/>
          <a:p>
            <a:pPr marL="12700">
              <a:lnSpc>
                <a:spcPts val="2675"/>
              </a:lnSpc>
            </a:pPr>
            <a:r>
              <a:rPr lang="en-US" sz="3200" i="1">
                <a:latin typeface="Calibri" pitchFamily="34" charset="0"/>
              </a:rPr>
              <a:t>Stable housing. When you become</a:t>
            </a:r>
            <a:endParaRPr lang="en-US" sz="3200">
              <a:latin typeface="Calibri" pitchFamily="34" charset="0"/>
            </a:endParaRPr>
          </a:p>
          <a:p>
            <a:pPr marL="12700">
              <a:lnSpc>
                <a:spcPct val="80000"/>
              </a:lnSpc>
              <a:spcBef>
                <a:spcPts val="400"/>
              </a:spcBef>
            </a:pPr>
            <a:r>
              <a:rPr lang="en-US" sz="3200" i="1">
                <a:latin typeface="Calibri" pitchFamily="34" charset="0"/>
              </a:rPr>
              <a:t>homeless you give up on everything.  Make sure there are support systems in  place to prevent you from giving up</a:t>
            </a:r>
            <a:r>
              <a:rPr lang="en-US" sz="3300" i="1">
                <a:latin typeface="Calibri" pitchFamily="34" charset="0"/>
              </a:rPr>
              <a:t>.</a:t>
            </a:r>
            <a:endParaRPr lang="en-US" sz="3300">
              <a:latin typeface="Calibri" pitchFamily="34" charset="0"/>
            </a:endParaRPr>
          </a:p>
          <a:p>
            <a:pPr marL="12700">
              <a:spcBef>
                <a:spcPts val="2825"/>
              </a:spcBef>
            </a:pPr>
            <a:r>
              <a:rPr lang="en-US" sz="1900">
                <a:latin typeface="Calibri" pitchFamily="34" charset="0"/>
              </a:rPr>
              <a:t>SEMHAC Survey Participant</a:t>
            </a:r>
          </a:p>
        </p:txBody>
      </p:sp>
      <p:sp>
        <p:nvSpPr>
          <p:cNvPr id="162819" name="object 4" descr="quotation marks "/>
          <p:cNvSpPr>
            <a:spLocks noChangeArrowheads="1"/>
          </p:cNvSpPr>
          <p:nvPr/>
        </p:nvSpPr>
        <p:spPr bwMode="auto">
          <a:xfrm>
            <a:off x="280988" y="1531938"/>
            <a:ext cx="938212" cy="936625"/>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2820" name="object 5" descr="quotation marks "/>
          <p:cNvSpPr>
            <a:spLocks noChangeArrowheads="1"/>
          </p:cNvSpPr>
          <p:nvPr/>
        </p:nvSpPr>
        <p:spPr bwMode="auto">
          <a:xfrm>
            <a:off x="7444582" y="318452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71638"/>
            <a:ext cx="6654800" cy="1497012"/>
          </a:xfrm>
          <a:prstGeom prst="rect">
            <a:avLst/>
          </a:prstGeom>
        </p:spPr>
        <p:txBody>
          <a:bodyPr lIns="0" tIns="0" rIns="0" bIns="0">
            <a:spAutoFit/>
          </a:bodyPr>
          <a:lstStyle/>
          <a:p>
            <a:pPr marL="12700"/>
            <a:r>
              <a:rPr lang="en-US" sz="3200" i="1">
                <a:latin typeface="Calibri" pitchFamily="34" charset="0"/>
              </a:rPr>
              <a:t>Transportation, adequate housing, food,  and any other current need should be  met before they can get to a doctor.</a:t>
            </a:r>
            <a:endParaRPr lang="en-US" sz="3200">
              <a:latin typeface="Calibri" pitchFamily="34" charset="0"/>
            </a:endParaRPr>
          </a:p>
        </p:txBody>
      </p:sp>
      <p:sp>
        <p:nvSpPr>
          <p:cNvPr id="4" name="object 4"/>
          <p:cNvSpPr txBox="1"/>
          <p:nvPr/>
        </p:nvSpPr>
        <p:spPr>
          <a:xfrm>
            <a:off x="1323975" y="3627438"/>
            <a:ext cx="2846388" cy="331787"/>
          </a:xfrm>
          <a:prstGeom prst="rect">
            <a:avLst/>
          </a:prstGeom>
        </p:spPr>
        <p:txBody>
          <a:bodyPr lIns="0" tIns="0" rIns="0" bIns="0">
            <a:spAutoFit/>
          </a:bodyPr>
          <a:lstStyle/>
          <a:p>
            <a:pPr marL="12700" fontAlgn="auto">
              <a:spcBef>
                <a:spcPts val="0"/>
              </a:spcBef>
              <a:spcAft>
                <a:spcPts val="0"/>
              </a:spcAft>
              <a:defRPr/>
            </a:pPr>
            <a:r>
              <a:rPr sz="2000" dirty="0">
                <a:latin typeface="Calibri"/>
                <a:cs typeface="Calibri"/>
              </a:rPr>
              <a:t>SEMHAC </a:t>
            </a:r>
            <a:r>
              <a:rPr sz="2000" spc="-5" dirty="0">
                <a:latin typeface="Calibri"/>
                <a:cs typeface="Calibri"/>
              </a:rPr>
              <a:t>Survey</a:t>
            </a:r>
            <a:r>
              <a:rPr sz="2000" spc="-85" dirty="0">
                <a:latin typeface="Calibri"/>
                <a:cs typeface="Calibri"/>
              </a:rPr>
              <a:t> </a:t>
            </a:r>
            <a:r>
              <a:rPr sz="2000" spc="-10" dirty="0">
                <a:latin typeface="Calibri"/>
                <a:cs typeface="Calibri"/>
              </a:rPr>
              <a:t>Participant</a:t>
            </a:r>
            <a:endParaRPr sz="2000" dirty="0">
              <a:latin typeface="Calibri"/>
              <a:cs typeface="Calibri"/>
            </a:endParaRPr>
          </a:p>
        </p:txBody>
      </p:sp>
      <p:sp>
        <p:nvSpPr>
          <p:cNvPr id="163844" name="object 5" descr="quotation marks "/>
          <p:cNvSpPr>
            <a:spLocks noChangeArrowheads="1"/>
          </p:cNvSpPr>
          <p:nvPr/>
        </p:nvSpPr>
        <p:spPr bwMode="auto">
          <a:xfrm>
            <a:off x="280988" y="15573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3845" name="object 6" descr="quotation marks "/>
          <p:cNvSpPr>
            <a:spLocks noChangeArrowheads="1"/>
          </p:cNvSpPr>
          <p:nvPr/>
        </p:nvSpPr>
        <p:spPr bwMode="auto">
          <a:xfrm>
            <a:off x="7367588" y="27463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7350"/>
            <a:ext cx="6784975" cy="4339650"/>
          </a:xfrm>
          <a:prstGeom prst="rect">
            <a:avLst/>
          </a:prstGeom>
        </p:spPr>
        <p:txBody>
          <a:bodyPr lIns="0" tIns="0" rIns="0" bIns="0">
            <a:spAutoFit/>
          </a:bodyPr>
          <a:lstStyle/>
          <a:p>
            <a:pPr marL="12700"/>
            <a:r>
              <a:rPr lang="en-US" sz="3300" i="1" dirty="0">
                <a:latin typeface="Calibri" pitchFamily="34" charset="0"/>
              </a:rPr>
              <a:t>Public transportation is the most unsafe thing I've ever been on in my entire life, and I will not ride that roller coaster in the middle of the city. ….A lot of people don't have the means to get on the bus or something like that. They might not have $1.50 or $2.00</a:t>
            </a:r>
            <a:r>
              <a:rPr lang="en-US" sz="3300" i="1" dirty="0" smtClean="0">
                <a:latin typeface="Calibri" pitchFamily="34" charset="0"/>
              </a:rPr>
              <a:t>.</a:t>
            </a:r>
          </a:p>
          <a:p>
            <a:pPr marL="12700"/>
            <a:endParaRPr lang="en-US" sz="3300" i="1" dirty="0">
              <a:latin typeface="Calibri" pitchFamily="34" charset="0"/>
            </a:endParaRPr>
          </a:p>
          <a:p>
            <a:pPr marL="12700"/>
            <a:r>
              <a:rPr lang="en-US" dirty="0" smtClean="0">
                <a:latin typeface="Calibri" pitchFamily="34" charset="0"/>
              </a:rPr>
              <a:t>Transgender Women’s Focus </a:t>
            </a:r>
            <a:r>
              <a:rPr lang="en-US" dirty="0">
                <a:latin typeface="Calibri" pitchFamily="34" charset="0"/>
              </a:rPr>
              <a:t>Group Participant</a:t>
            </a:r>
          </a:p>
        </p:txBody>
      </p:sp>
      <p:sp>
        <p:nvSpPr>
          <p:cNvPr id="164867" name="object 4" descr="quotation marks "/>
          <p:cNvSpPr>
            <a:spLocks noChangeArrowheads="1"/>
          </p:cNvSpPr>
          <p:nvPr/>
        </p:nvSpPr>
        <p:spPr bwMode="auto">
          <a:xfrm>
            <a:off x="708025" y="1657350"/>
            <a:ext cx="524510" cy="572453"/>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4868" name="object 5" descr="quotation marks "/>
          <p:cNvSpPr>
            <a:spLocks noChangeArrowheads="1"/>
          </p:cNvSpPr>
          <p:nvPr/>
        </p:nvSpPr>
        <p:spPr bwMode="auto">
          <a:xfrm>
            <a:off x="4890771" y="4683125"/>
            <a:ext cx="618490" cy="528955"/>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700838" cy="4724370"/>
          </a:xfrm>
          <a:prstGeom prst="rect">
            <a:avLst/>
          </a:prstGeom>
        </p:spPr>
        <p:txBody>
          <a:bodyPr lIns="0" tIns="0" rIns="0" bIns="0">
            <a:spAutoFit/>
          </a:bodyPr>
          <a:lstStyle/>
          <a:p>
            <a:pPr marL="12700"/>
            <a:r>
              <a:rPr lang="en-US" sz="3200" i="1" dirty="0">
                <a:latin typeface="Calibri" pitchFamily="34" charset="0"/>
              </a:rPr>
              <a:t>There's a lot of other people in the medical field as far as those who work closely with the doctor, a lot of them still have a stigmatism, like the people that helps doctors. The nurses that work with the doctors. Some of them, just people that work in that field can still be stigmatized. </a:t>
            </a:r>
            <a:endParaRPr lang="en-US" sz="3200" i="1" dirty="0" smtClean="0">
              <a:latin typeface="Calibri" pitchFamily="34" charset="0"/>
            </a:endParaRPr>
          </a:p>
          <a:p>
            <a:pPr marL="12700"/>
            <a:endParaRPr lang="en-US" sz="3200" i="1" dirty="0">
              <a:latin typeface="Calibri" pitchFamily="34" charset="0"/>
            </a:endParaRPr>
          </a:p>
          <a:p>
            <a:pPr marL="12700"/>
            <a:r>
              <a:rPr lang="en-US" sz="1900" dirty="0" smtClean="0">
                <a:latin typeface="Calibri" pitchFamily="34" charset="0"/>
              </a:rPr>
              <a:t>Youth Focus </a:t>
            </a:r>
            <a:r>
              <a:rPr lang="en-US" sz="1900" dirty="0">
                <a:latin typeface="Calibri" pitchFamily="34" charset="0"/>
              </a:rPr>
              <a:t>Group Participant</a:t>
            </a:r>
          </a:p>
        </p:txBody>
      </p:sp>
      <p:sp>
        <p:nvSpPr>
          <p:cNvPr id="165891" name="object 4" descr="quotation marks "/>
          <p:cNvSpPr>
            <a:spLocks noChangeArrowheads="1"/>
          </p:cNvSpPr>
          <p:nvPr/>
        </p:nvSpPr>
        <p:spPr bwMode="auto">
          <a:xfrm>
            <a:off x="612775" y="1658938"/>
            <a:ext cx="631825" cy="60833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5892" name="object 5" descr="quotation marks "/>
          <p:cNvSpPr>
            <a:spLocks noChangeArrowheads="1"/>
          </p:cNvSpPr>
          <p:nvPr/>
        </p:nvSpPr>
        <p:spPr bwMode="auto">
          <a:xfrm>
            <a:off x="3524251" y="5061585"/>
            <a:ext cx="647700" cy="619125"/>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90550" y="12700"/>
            <a:ext cx="8553450" cy="1354138"/>
          </a:xfrm>
        </p:spPr>
        <p:txBody>
          <a:bodyPr lIns="0" tIns="0" rIns="0" bIns="0" rtlCol="0">
            <a:spAutoFit/>
          </a:bodyPr>
          <a:lstStyle/>
          <a:p>
            <a:pPr marL="12700" fontAlgn="auto">
              <a:spcAft>
                <a:spcPts val="0"/>
              </a:spcAft>
              <a:defRPr/>
            </a:pPr>
            <a:r>
              <a:rPr spc="-10" dirty="0"/>
              <a:t>Barriers </a:t>
            </a:r>
            <a:r>
              <a:rPr dirty="0"/>
              <a:t>and </a:t>
            </a:r>
            <a:r>
              <a:rPr spc="-25" dirty="0"/>
              <a:t>facilitators for</a:t>
            </a:r>
            <a:r>
              <a:rPr spc="-70" dirty="0"/>
              <a:t> </a:t>
            </a:r>
            <a:r>
              <a:rPr b="1" spc="-5" dirty="0">
                <a:latin typeface="Calibri"/>
                <a:cs typeface="Calibri"/>
              </a:rPr>
              <a:t>women</a:t>
            </a:r>
            <a:br>
              <a:rPr b="1" spc="-5" dirty="0">
                <a:latin typeface="Calibri"/>
                <a:cs typeface="Calibri"/>
              </a:rPr>
            </a:br>
            <a:r>
              <a:rPr spc="-15" dirty="0"/>
              <a:t>Focus </a:t>
            </a:r>
            <a:r>
              <a:rPr spc="-20" dirty="0"/>
              <a:t>group</a:t>
            </a:r>
            <a:r>
              <a:rPr spc="-55" dirty="0"/>
              <a:t> </a:t>
            </a:r>
            <a:r>
              <a:rPr spc="-25" dirty="0"/>
              <a:t>data</a:t>
            </a:r>
          </a:p>
        </p:txBody>
      </p:sp>
      <p:sp>
        <p:nvSpPr>
          <p:cNvPr id="5" name="object 5"/>
          <p:cNvSpPr txBox="1"/>
          <p:nvPr/>
        </p:nvSpPr>
        <p:spPr>
          <a:xfrm>
            <a:off x="727075" y="1922463"/>
            <a:ext cx="7643813" cy="3954929"/>
          </a:xfrm>
          <a:prstGeom prst="rect">
            <a:avLst/>
          </a:prstGeom>
        </p:spPr>
        <p:txBody>
          <a:bodyPr lIns="0" tIns="0" rIns="0" bIns="0">
            <a:spAutoFit/>
          </a:bodyPr>
          <a:lstStyle/>
          <a:p>
            <a:pPr marL="12700"/>
            <a:r>
              <a:rPr lang="en-US" sz="2800" dirty="0">
                <a:latin typeface="Calibri" pitchFamily="34" charset="0"/>
              </a:rPr>
              <a:t>Women’s roles as care taker influences ability to take</a:t>
            </a:r>
          </a:p>
          <a:p>
            <a:pPr marL="12700"/>
            <a:r>
              <a:rPr lang="en-US" sz="2800" dirty="0">
                <a:latin typeface="Calibri" pitchFamily="34" charset="0"/>
              </a:rPr>
              <a:t>care of HIV-related needs</a:t>
            </a:r>
          </a:p>
          <a:p>
            <a:pPr marL="469900" lvl="1">
              <a:lnSpc>
                <a:spcPct val="160000"/>
              </a:lnSpc>
              <a:spcBef>
                <a:spcPts val="25"/>
              </a:spcBef>
            </a:pPr>
            <a:r>
              <a:rPr lang="en-US" sz="2500" dirty="0">
                <a:latin typeface="Calibri" pitchFamily="34" charset="0"/>
              </a:rPr>
              <a:t>Motivation for self-care, welcome distraction from HIV  Challenge to juggle responsibilities</a:t>
            </a:r>
          </a:p>
          <a:p>
            <a:pPr marL="12700"/>
            <a:endParaRPr lang="en-US" sz="2800" dirty="0" smtClean="0">
              <a:latin typeface="Calibri" pitchFamily="34" charset="0"/>
            </a:endParaRPr>
          </a:p>
          <a:p>
            <a:pPr marL="12700"/>
            <a:r>
              <a:rPr lang="en-US" sz="2800" dirty="0" smtClean="0">
                <a:latin typeface="Calibri" pitchFamily="34" charset="0"/>
              </a:rPr>
              <a:t>Clinic-based </a:t>
            </a:r>
            <a:r>
              <a:rPr lang="en-US" sz="2800" dirty="0">
                <a:latin typeface="Calibri" pitchFamily="34" charset="0"/>
              </a:rPr>
              <a:t>childcare helpful, but has challenges</a:t>
            </a:r>
          </a:p>
          <a:p>
            <a:pPr marL="469900" lvl="1">
              <a:spcBef>
                <a:spcPts val="1825"/>
              </a:spcBef>
            </a:pPr>
            <a:r>
              <a:rPr lang="en-US" sz="2500" dirty="0">
                <a:latin typeface="Calibri" pitchFamily="34" charset="0"/>
              </a:rPr>
              <a:t>Concerns about children getting sick or quality of care  (may be general concerns about all child care)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543050"/>
            <a:ext cx="6897688" cy="4635500"/>
          </a:xfrm>
          <a:prstGeom prst="rect">
            <a:avLst/>
          </a:prstGeom>
        </p:spPr>
        <p:txBody>
          <a:bodyPr lIns="0" tIns="0" rIns="0" bIns="0">
            <a:spAutoFit/>
          </a:bodyPr>
          <a:lstStyle/>
          <a:p>
            <a:pPr marL="12700">
              <a:lnSpc>
                <a:spcPct val="80000"/>
              </a:lnSpc>
            </a:pPr>
            <a:r>
              <a:rPr lang="en-US" sz="3000" i="1">
                <a:latin typeface="Calibri" pitchFamily="34" charset="0"/>
              </a:rPr>
              <a:t>It keeps you going. You don't have time for  yourself. The one good thing about it –  'cause there's a positive in everything,</a:t>
            </a:r>
            <a:endParaRPr lang="en-US" sz="3000">
              <a:latin typeface="Calibri" pitchFamily="34" charset="0"/>
            </a:endParaRPr>
          </a:p>
          <a:p>
            <a:pPr marL="12700">
              <a:lnSpc>
                <a:spcPct val="80000"/>
              </a:lnSpc>
            </a:pPr>
            <a:r>
              <a:rPr lang="en-US" sz="3000" i="1">
                <a:latin typeface="Calibri" pitchFamily="34" charset="0"/>
              </a:rPr>
              <a:t>is it don't give you time to focus on what's  wrong with you, so it make you kind of  overextend yourself with your family,  friends, or your mate…. I hide behind helping  my kids – they well old enough for me not to  do the things that I do. But when I had the  free time, I've got too much thinking, so you  know, I appreciate helping others.</a:t>
            </a:r>
            <a:endParaRPr lang="en-US" sz="3000">
              <a:latin typeface="Calibri" pitchFamily="34" charset="0"/>
            </a:endParaRPr>
          </a:p>
          <a:p>
            <a:pPr marL="12700">
              <a:spcBef>
                <a:spcPts val="2650"/>
              </a:spcBef>
            </a:pPr>
            <a:r>
              <a:rPr lang="en-US">
                <a:latin typeface="Calibri" pitchFamily="34" charset="0"/>
              </a:rPr>
              <a:t>SEMHAC Focus Group Participant</a:t>
            </a:r>
          </a:p>
        </p:txBody>
      </p:sp>
      <p:sp>
        <p:nvSpPr>
          <p:cNvPr id="167939" name="object 4" descr="quotation marks "/>
          <p:cNvSpPr>
            <a:spLocks noChangeArrowheads="1"/>
          </p:cNvSpPr>
          <p:nvPr/>
        </p:nvSpPr>
        <p:spPr bwMode="auto">
          <a:xfrm>
            <a:off x="280988" y="1511300"/>
            <a:ext cx="938212" cy="938213"/>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7940" name="object 5" descr="quotation marks "/>
          <p:cNvSpPr>
            <a:spLocks noChangeArrowheads="1"/>
          </p:cNvSpPr>
          <p:nvPr/>
        </p:nvSpPr>
        <p:spPr bwMode="auto">
          <a:xfrm>
            <a:off x="6553200" y="5240338"/>
            <a:ext cx="938213"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987550"/>
            <a:ext cx="6821488" cy="4059238"/>
          </a:xfrm>
          <a:prstGeom prst="rect">
            <a:avLst/>
          </a:prstGeom>
        </p:spPr>
        <p:txBody>
          <a:bodyPr lIns="0" tIns="0" rIns="0" bIns="0">
            <a:spAutoFit/>
          </a:bodyPr>
          <a:lstStyle/>
          <a:p>
            <a:pPr marL="12700">
              <a:lnSpc>
                <a:spcPct val="80000"/>
              </a:lnSpc>
            </a:pPr>
            <a:r>
              <a:rPr lang="en-US" sz="3300" i="1" dirty="0">
                <a:latin typeface="Calibri" pitchFamily="34" charset="0"/>
              </a:rPr>
              <a:t>I know when I miss appointments it's  because I be just so busy. When you're  trying to juggle your health and then  you've got kids.… A lot of times women  don't have time to do what they need to  do for their self because we're so busy  taking care of everybody else. That's my  problem. I'm so busy taking care of  everybody in my house and in my family  that I don't care of myself.</a:t>
            </a:r>
            <a:endParaRPr lang="en-US" sz="3300" dirty="0">
              <a:latin typeface="Calibri" pitchFamily="34" charset="0"/>
            </a:endParaRPr>
          </a:p>
        </p:txBody>
      </p:sp>
      <p:sp>
        <p:nvSpPr>
          <p:cNvPr id="4" name="object 4"/>
          <p:cNvSpPr txBox="1"/>
          <p:nvPr/>
        </p:nvSpPr>
        <p:spPr>
          <a:xfrm>
            <a:off x="1323975" y="6046788"/>
            <a:ext cx="3100388" cy="298450"/>
          </a:xfrm>
          <a:prstGeom prst="rect">
            <a:avLst/>
          </a:prstGeom>
        </p:spPr>
        <p:txBody>
          <a:bodyPr lIns="0" tIns="0" rIns="0" bIns="0">
            <a:spAutoFit/>
          </a:bodyPr>
          <a:lstStyle/>
          <a:p>
            <a:pPr marL="12700" fontAlgn="auto">
              <a:spcBef>
                <a:spcPts val="0"/>
              </a:spcBef>
              <a:spcAft>
                <a:spcPts val="0"/>
              </a:spcAft>
              <a:defRPr/>
            </a:pPr>
            <a:r>
              <a:rPr spc="-10" dirty="0">
                <a:latin typeface="Calibri"/>
                <a:cs typeface="Calibri"/>
              </a:rPr>
              <a:t>SEMHAC Focus Group</a:t>
            </a:r>
            <a:r>
              <a:rPr spc="-15" dirty="0">
                <a:latin typeface="Calibri"/>
                <a:cs typeface="Calibri"/>
              </a:rPr>
              <a:t> </a:t>
            </a:r>
            <a:r>
              <a:rPr spc="-10" dirty="0">
                <a:latin typeface="Calibri"/>
                <a:cs typeface="Calibri"/>
              </a:rPr>
              <a:t>Participant</a:t>
            </a:r>
            <a:endParaRPr dirty="0">
              <a:latin typeface="Calibri"/>
              <a:cs typeface="Calibri"/>
            </a:endParaRPr>
          </a:p>
        </p:txBody>
      </p:sp>
      <p:sp>
        <p:nvSpPr>
          <p:cNvPr id="168964" name="object 5" descr="quotation marks "/>
          <p:cNvSpPr>
            <a:spLocks noChangeArrowheads="1"/>
          </p:cNvSpPr>
          <p:nvPr/>
        </p:nvSpPr>
        <p:spPr bwMode="auto">
          <a:xfrm>
            <a:off x="612774" y="1794510"/>
            <a:ext cx="606425" cy="70104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68965" name="object 6" descr="quotation marks "/>
          <p:cNvSpPr>
            <a:spLocks noChangeArrowheads="1"/>
          </p:cNvSpPr>
          <p:nvPr/>
        </p:nvSpPr>
        <p:spPr bwMode="auto">
          <a:xfrm>
            <a:off x="5869941" y="5576888"/>
            <a:ext cx="588010" cy="57245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1" name="Title 1"/>
          <p:cNvSpPr>
            <a:spLocks noGrp="1"/>
          </p:cNvSpPr>
          <p:nvPr>
            <p:ph type="title"/>
          </p:nvPr>
        </p:nvSpPr>
        <p:spPr>
          <a:xfrm>
            <a:off x="485775" y="228600"/>
            <a:ext cx="8280400" cy="990600"/>
          </a:xfrm>
        </p:spPr>
        <p:txBody>
          <a:bodyPr/>
          <a:lstStyle/>
          <a:p>
            <a:pPr algn="ctr"/>
            <a:r>
              <a:rPr lang="en-US" smtClean="0">
                <a:latin typeface="Calibri" pitchFamily="34" charset="0"/>
              </a:rPr>
              <a:t>The Big Picture</a:t>
            </a:r>
          </a:p>
        </p:txBody>
      </p:sp>
      <p:sp>
        <p:nvSpPr>
          <p:cNvPr id="49165" name="TextBox 19"/>
          <p:cNvSpPr txBox="1">
            <a:spLocks noChangeArrowheads="1"/>
          </p:cNvSpPr>
          <p:nvPr/>
        </p:nvSpPr>
        <p:spPr bwMode="auto">
          <a:xfrm>
            <a:off x="7401815" y="2291771"/>
            <a:ext cx="349250" cy="400050"/>
          </a:xfrm>
          <a:prstGeom prst="rect">
            <a:avLst/>
          </a:prstGeom>
          <a:noFill/>
          <a:ln w="9525">
            <a:noFill/>
            <a:miter lim="800000"/>
            <a:headEnd/>
            <a:tailEnd/>
          </a:ln>
        </p:spPr>
        <p:txBody>
          <a:bodyPr>
            <a:spAutoFit/>
          </a:bodyPr>
          <a:lstStyle/>
          <a:p>
            <a:pPr algn="ctr"/>
            <a:r>
              <a:rPr lang="en-US" sz="2000" b="1" dirty="0"/>
              <a:t>$</a:t>
            </a:r>
          </a:p>
        </p:txBody>
      </p:sp>
      <p:sp>
        <p:nvSpPr>
          <p:cNvPr id="49171" name="TextBox 20"/>
          <p:cNvSpPr txBox="1">
            <a:spLocks noChangeArrowheads="1"/>
          </p:cNvSpPr>
          <p:nvPr/>
        </p:nvSpPr>
        <p:spPr bwMode="auto">
          <a:xfrm>
            <a:off x="-78892" y="690562"/>
            <a:ext cx="1328738" cy="708025"/>
          </a:xfrm>
          <a:prstGeom prst="rect">
            <a:avLst/>
          </a:prstGeom>
          <a:noFill/>
          <a:ln w="9525">
            <a:noFill/>
            <a:miter lim="800000"/>
            <a:headEnd/>
            <a:tailEnd/>
          </a:ln>
        </p:spPr>
        <p:txBody>
          <a:bodyPr>
            <a:spAutoFit/>
          </a:bodyPr>
          <a:lstStyle/>
          <a:p>
            <a:pPr algn="ctr"/>
            <a:r>
              <a:rPr lang="en-US" sz="2000" b="1" dirty="0">
                <a:solidFill>
                  <a:srgbClr val="FF0000"/>
                </a:solidFill>
                <a:latin typeface="Calibri" pitchFamily="34" charset="0"/>
              </a:rPr>
              <a:t>We are</a:t>
            </a:r>
          </a:p>
          <a:p>
            <a:pPr algn="ctr"/>
            <a:r>
              <a:rPr lang="en-US" sz="2000" b="1" dirty="0">
                <a:solidFill>
                  <a:srgbClr val="FF0000"/>
                </a:solidFill>
                <a:latin typeface="Calibri" pitchFamily="34" charset="0"/>
              </a:rPr>
              <a:t>here</a:t>
            </a:r>
          </a:p>
        </p:txBody>
      </p:sp>
      <p:cxnSp>
        <p:nvCxnSpPr>
          <p:cNvPr id="15" name="Straight Arrow Connector 14" descr="arrow"/>
          <p:cNvCxnSpPr/>
          <p:nvPr/>
        </p:nvCxnSpPr>
        <p:spPr>
          <a:xfrm>
            <a:off x="626709" y="1262063"/>
            <a:ext cx="507499" cy="385762"/>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9155" name="TextBox 4"/>
          <p:cNvSpPr txBox="1">
            <a:spLocks noChangeArrowheads="1"/>
          </p:cNvSpPr>
          <p:nvPr/>
        </p:nvSpPr>
        <p:spPr bwMode="auto">
          <a:xfrm>
            <a:off x="6554543" y="3630110"/>
            <a:ext cx="2062163" cy="400050"/>
          </a:xfrm>
          <a:prstGeom prst="rect">
            <a:avLst/>
          </a:prstGeom>
          <a:noFill/>
          <a:ln w="9525">
            <a:noFill/>
            <a:miter lim="800000"/>
            <a:headEnd/>
            <a:tailEnd/>
          </a:ln>
        </p:spPr>
        <p:txBody>
          <a:bodyPr>
            <a:spAutoFit/>
          </a:bodyPr>
          <a:lstStyle/>
          <a:p>
            <a:pPr algn="ctr"/>
            <a:r>
              <a:rPr lang="en-US" sz="2000" dirty="0">
                <a:latin typeface="Calibri" pitchFamily="34" charset="0"/>
              </a:rPr>
              <a:t>Mayor of Detroit</a:t>
            </a:r>
          </a:p>
        </p:txBody>
      </p:sp>
      <p:sp>
        <p:nvSpPr>
          <p:cNvPr id="49156" name="TextBox 5"/>
          <p:cNvSpPr txBox="1">
            <a:spLocks noChangeArrowheads="1"/>
          </p:cNvSpPr>
          <p:nvPr/>
        </p:nvSpPr>
        <p:spPr bwMode="auto">
          <a:xfrm>
            <a:off x="873962" y="1268656"/>
            <a:ext cx="1425575" cy="400050"/>
          </a:xfrm>
          <a:prstGeom prst="rect">
            <a:avLst/>
          </a:prstGeom>
          <a:noFill/>
          <a:ln w="9525">
            <a:noFill/>
            <a:miter lim="800000"/>
            <a:headEnd/>
            <a:tailEnd/>
          </a:ln>
        </p:spPr>
        <p:txBody>
          <a:bodyPr>
            <a:spAutoFit/>
          </a:bodyPr>
          <a:lstStyle/>
          <a:p>
            <a:pPr algn="ctr"/>
            <a:r>
              <a:rPr lang="en-US" sz="2000" dirty="0">
                <a:latin typeface="Calibri" pitchFamily="34" charset="0"/>
              </a:rPr>
              <a:t>SEMHAC</a:t>
            </a:r>
          </a:p>
        </p:txBody>
      </p:sp>
      <p:sp>
        <p:nvSpPr>
          <p:cNvPr id="49157" name="TextBox 6"/>
          <p:cNvSpPr txBox="1">
            <a:spLocks noChangeArrowheads="1"/>
          </p:cNvSpPr>
          <p:nvPr/>
        </p:nvSpPr>
        <p:spPr bwMode="auto">
          <a:xfrm>
            <a:off x="277061" y="3534319"/>
            <a:ext cx="2619375" cy="1014412"/>
          </a:xfrm>
          <a:prstGeom prst="rect">
            <a:avLst/>
          </a:prstGeom>
          <a:noFill/>
          <a:ln w="9525">
            <a:noFill/>
            <a:miter lim="800000"/>
            <a:headEnd/>
            <a:tailEnd/>
          </a:ln>
        </p:spPr>
        <p:txBody>
          <a:bodyPr>
            <a:spAutoFit/>
          </a:bodyPr>
          <a:lstStyle/>
          <a:p>
            <a:pPr algn="ctr"/>
            <a:r>
              <a:rPr lang="en-US" sz="2000" dirty="0">
                <a:latin typeface="Calibri" pitchFamily="34" charset="0"/>
              </a:rPr>
              <a:t>Southeastern</a:t>
            </a:r>
            <a:br>
              <a:rPr lang="en-US" sz="2000" dirty="0">
                <a:latin typeface="Calibri" pitchFamily="34" charset="0"/>
              </a:rPr>
            </a:br>
            <a:r>
              <a:rPr lang="en-US" sz="2000" dirty="0">
                <a:latin typeface="Calibri" pitchFamily="34" charset="0"/>
              </a:rPr>
              <a:t>Michigan Health Association</a:t>
            </a:r>
          </a:p>
        </p:txBody>
      </p:sp>
      <p:sp>
        <p:nvSpPr>
          <p:cNvPr id="49158" name="TextBox 7"/>
          <p:cNvSpPr txBox="1">
            <a:spLocks noChangeArrowheads="1"/>
          </p:cNvSpPr>
          <p:nvPr/>
        </p:nvSpPr>
        <p:spPr bwMode="auto">
          <a:xfrm>
            <a:off x="3279775" y="1676158"/>
            <a:ext cx="2584450" cy="1015663"/>
          </a:xfrm>
          <a:prstGeom prst="rect">
            <a:avLst/>
          </a:prstGeom>
          <a:noFill/>
          <a:ln w="9525">
            <a:noFill/>
            <a:miter lim="800000"/>
            <a:headEnd/>
            <a:tailEnd/>
          </a:ln>
        </p:spPr>
        <p:txBody>
          <a:bodyPr>
            <a:spAutoFit/>
          </a:bodyPr>
          <a:lstStyle/>
          <a:p>
            <a:pPr algn="ctr"/>
            <a:r>
              <a:rPr lang="en-US" sz="2000" dirty="0">
                <a:latin typeface="Calibri" pitchFamily="34" charset="0"/>
              </a:rPr>
              <a:t>Detroit  Health </a:t>
            </a:r>
            <a:r>
              <a:rPr lang="en-US" sz="2000" dirty="0" err="1">
                <a:latin typeface="Calibri" pitchFamily="34" charset="0"/>
              </a:rPr>
              <a:t>Dept</a:t>
            </a:r>
            <a:endParaRPr lang="en-US" sz="2000" dirty="0">
              <a:latin typeface="Calibri" pitchFamily="34" charset="0"/>
            </a:endParaRPr>
          </a:p>
          <a:p>
            <a:pPr algn="ctr"/>
            <a:r>
              <a:rPr lang="en-US" sz="2000" dirty="0">
                <a:latin typeface="Calibri" pitchFamily="34" charset="0"/>
              </a:rPr>
              <a:t>(a.k.a. The </a:t>
            </a:r>
            <a:r>
              <a:rPr lang="en-US" sz="2000" dirty="0" smtClean="0">
                <a:latin typeface="Calibri" pitchFamily="34" charset="0"/>
              </a:rPr>
              <a:t>Recipient –</a:t>
            </a:r>
          </a:p>
          <a:p>
            <a:pPr algn="ctr"/>
            <a:r>
              <a:rPr lang="en-US" sz="2000" dirty="0" smtClean="0">
                <a:latin typeface="Calibri" pitchFamily="34" charset="0"/>
              </a:rPr>
              <a:t>Submits Grant)</a:t>
            </a:r>
            <a:endParaRPr lang="en-US" sz="2000" dirty="0">
              <a:latin typeface="Calibri" pitchFamily="34" charset="0"/>
            </a:endParaRPr>
          </a:p>
        </p:txBody>
      </p:sp>
      <p:sp>
        <p:nvSpPr>
          <p:cNvPr id="49159" name="TextBox 9"/>
          <p:cNvSpPr txBox="1">
            <a:spLocks noChangeArrowheads="1"/>
          </p:cNvSpPr>
          <p:nvPr/>
        </p:nvSpPr>
        <p:spPr bwMode="auto">
          <a:xfrm>
            <a:off x="366530" y="5365268"/>
            <a:ext cx="2619375" cy="400050"/>
          </a:xfrm>
          <a:prstGeom prst="rect">
            <a:avLst/>
          </a:prstGeom>
          <a:noFill/>
          <a:ln w="9525">
            <a:noFill/>
            <a:miter lim="800000"/>
            <a:headEnd/>
            <a:tailEnd/>
          </a:ln>
        </p:spPr>
        <p:txBody>
          <a:bodyPr>
            <a:spAutoFit/>
          </a:bodyPr>
          <a:lstStyle/>
          <a:p>
            <a:pPr algn="ctr"/>
            <a:r>
              <a:rPr lang="en-US" sz="2000" dirty="0">
                <a:latin typeface="Calibri" pitchFamily="34" charset="0"/>
              </a:rPr>
              <a:t>Providers</a:t>
            </a:r>
          </a:p>
        </p:txBody>
      </p:sp>
      <p:sp>
        <p:nvSpPr>
          <p:cNvPr id="49160" name="TextBox 10"/>
          <p:cNvSpPr txBox="1">
            <a:spLocks noChangeArrowheads="1"/>
          </p:cNvSpPr>
          <p:nvPr/>
        </p:nvSpPr>
        <p:spPr bwMode="auto">
          <a:xfrm>
            <a:off x="3381986" y="5173136"/>
            <a:ext cx="2619375" cy="708025"/>
          </a:xfrm>
          <a:prstGeom prst="rect">
            <a:avLst/>
          </a:prstGeom>
          <a:noFill/>
          <a:ln w="9525">
            <a:noFill/>
            <a:miter lim="800000"/>
            <a:headEnd/>
            <a:tailEnd/>
          </a:ln>
        </p:spPr>
        <p:txBody>
          <a:bodyPr>
            <a:spAutoFit/>
          </a:bodyPr>
          <a:lstStyle/>
          <a:p>
            <a:pPr algn="ctr"/>
            <a:r>
              <a:rPr lang="en-US" sz="2000" dirty="0">
                <a:latin typeface="Calibri" pitchFamily="34" charset="0"/>
              </a:rPr>
              <a:t>Services to PLWHA</a:t>
            </a:r>
            <a:br>
              <a:rPr lang="en-US" sz="2000" dirty="0">
                <a:latin typeface="Calibri" pitchFamily="34" charset="0"/>
              </a:rPr>
            </a:br>
            <a:r>
              <a:rPr lang="en-US" sz="2000" dirty="0">
                <a:latin typeface="Calibri" pitchFamily="34" charset="0"/>
              </a:rPr>
              <a:t>and their families</a:t>
            </a:r>
          </a:p>
        </p:txBody>
      </p:sp>
      <p:cxnSp>
        <p:nvCxnSpPr>
          <p:cNvPr id="14" name="Straight Arrow Connector 13" descr="arrow"/>
          <p:cNvCxnSpPr/>
          <p:nvPr/>
        </p:nvCxnSpPr>
        <p:spPr>
          <a:xfrm>
            <a:off x="2805206" y="2135187"/>
            <a:ext cx="57678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163" name="TextBox 17"/>
          <p:cNvSpPr txBox="1">
            <a:spLocks noChangeArrowheads="1"/>
          </p:cNvSpPr>
          <p:nvPr/>
        </p:nvSpPr>
        <p:spPr bwMode="auto">
          <a:xfrm>
            <a:off x="7411793" y="4114834"/>
            <a:ext cx="347663" cy="400050"/>
          </a:xfrm>
          <a:prstGeom prst="rect">
            <a:avLst/>
          </a:prstGeom>
          <a:noFill/>
          <a:ln w="9525">
            <a:noFill/>
            <a:miter lim="800000"/>
            <a:headEnd/>
            <a:tailEnd/>
          </a:ln>
        </p:spPr>
        <p:txBody>
          <a:bodyPr wrap="square">
            <a:spAutoFit/>
          </a:bodyPr>
          <a:lstStyle/>
          <a:p>
            <a:pPr algn="ctr"/>
            <a:r>
              <a:rPr lang="en-US" sz="2000" b="1" dirty="0"/>
              <a:t>$</a:t>
            </a:r>
          </a:p>
        </p:txBody>
      </p:sp>
      <p:cxnSp>
        <p:nvCxnSpPr>
          <p:cNvPr id="19" name="Straight Arrow Connector 18" descr="arrow"/>
          <p:cNvCxnSpPr/>
          <p:nvPr/>
        </p:nvCxnSpPr>
        <p:spPr>
          <a:xfrm>
            <a:off x="5821363" y="2137447"/>
            <a:ext cx="66473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descr="arrow"/>
          <p:cNvCxnSpPr/>
          <p:nvPr/>
        </p:nvCxnSpPr>
        <p:spPr>
          <a:xfrm>
            <a:off x="2502361" y="4030160"/>
            <a:ext cx="792162" cy="0"/>
          </a:xfrm>
          <a:prstGeom prst="straightConnector1">
            <a:avLst/>
          </a:prstGeom>
          <a:ln>
            <a:solidFill>
              <a:schemeClr val="tx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descr="arrow"/>
          <p:cNvCxnSpPr>
            <a:endCxn id="49159" idx="0"/>
          </p:cNvCxnSpPr>
          <p:nvPr/>
        </p:nvCxnSpPr>
        <p:spPr>
          <a:xfrm>
            <a:off x="1664110" y="4564185"/>
            <a:ext cx="12108" cy="8010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168" name="TextBox 25"/>
          <p:cNvSpPr txBox="1">
            <a:spLocks noChangeArrowheads="1"/>
          </p:cNvSpPr>
          <p:nvPr/>
        </p:nvSpPr>
        <p:spPr bwMode="auto">
          <a:xfrm>
            <a:off x="1782763" y="4764701"/>
            <a:ext cx="349250" cy="400050"/>
          </a:xfrm>
          <a:prstGeom prst="rect">
            <a:avLst/>
          </a:prstGeom>
          <a:noFill/>
          <a:ln w="9525">
            <a:noFill/>
            <a:miter lim="800000"/>
            <a:headEnd/>
            <a:tailEnd/>
          </a:ln>
        </p:spPr>
        <p:txBody>
          <a:bodyPr>
            <a:spAutoFit/>
          </a:bodyPr>
          <a:lstStyle/>
          <a:p>
            <a:pPr algn="ctr"/>
            <a:r>
              <a:rPr lang="en-US" sz="2000" b="1" dirty="0"/>
              <a:t>$</a:t>
            </a:r>
          </a:p>
        </p:txBody>
      </p:sp>
      <p:cxnSp>
        <p:nvCxnSpPr>
          <p:cNvPr id="27" name="Straight Arrow Connector 26" descr="arrow"/>
          <p:cNvCxnSpPr/>
          <p:nvPr/>
        </p:nvCxnSpPr>
        <p:spPr>
          <a:xfrm>
            <a:off x="2299537" y="5565293"/>
            <a:ext cx="1217386" cy="0"/>
          </a:xfrm>
          <a:prstGeom prst="straightConnector1">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descr="arrow"/>
          <p:cNvCxnSpPr/>
          <p:nvPr/>
        </p:nvCxnSpPr>
        <p:spPr>
          <a:xfrm>
            <a:off x="5933680" y="4030160"/>
            <a:ext cx="792435" cy="0"/>
          </a:xfrm>
          <a:prstGeom prst="straightConnector1">
            <a:avLst/>
          </a:prstGeom>
          <a:ln>
            <a:solidFill>
              <a:schemeClr val="tx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9173" name="TextBox 31"/>
          <p:cNvSpPr txBox="1">
            <a:spLocks noChangeArrowheads="1"/>
          </p:cNvSpPr>
          <p:nvPr/>
        </p:nvSpPr>
        <p:spPr bwMode="auto">
          <a:xfrm>
            <a:off x="331037" y="1535112"/>
            <a:ext cx="2608262" cy="1200150"/>
          </a:xfrm>
          <a:prstGeom prst="rect">
            <a:avLst/>
          </a:prstGeom>
          <a:noFill/>
          <a:ln w="9525">
            <a:noFill/>
            <a:miter lim="800000"/>
            <a:headEnd/>
            <a:tailEnd/>
          </a:ln>
        </p:spPr>
        <p:txBody>
          <a:bodyPr>
            <a:spAutoFit/>
          </a:bodyPr>
          <a:lstStyle/>
          <a:p>
            <a:r>
              <a:rPr lang="en-US" dirty="0">
                <a:latin typeface="Calibri" pitchFamily="34" charset="0"/>
              </a:rPr>
              <a:t>Sets service priorities and resource allocations, and gives directives on how to best meet these priorities</a:t>
            </a:r>
          </a:p>
        </p:txBody>
      </p:sp>
      <p:sp>
        <p:nvSpPr>
          <p:cNvPr id="79" name="TextBox 7"/>
          <p:cNvSpPr txBox="1">
            <a:spLocks noChangeArrowheads="1"/>
          </p:cNvSpPr>
          <p:nvPr/>
        </p:nvSpPr>
        <p:spPr bwMode="auto">
          <a:xfrm>
            <a:off x="3268551" y="3522328"/>
            <a:ext cx="2584450" cy="1015663"/>
          </a:xfrm>
          <a:prstGeom prst="rect">
            <a:avLst/>
          </a:prstGeom>
          <a:noFill/>
          <a:ln w="9525">
            <a:noFill/>
            <a:miter lim="800000"/>
            <a:headEnd/>
            <a:tailEnd/>
          </a:ln>
        </p:spPr>
        <p:txBody>
          <a:bodyPr>
            <a:spAutoFit/>
          </a:bodyPr>
          <a:lstStyle/>
          <a:p>
            <a:pPr algn="ctr"/>
            <a:r>
              <a:rPr lang="en-US" sz="2000" dirty="0">
                <a:latin typeface="Calibri" pitchFamily="34" charset="0"/>
              </a:rPr>
              <a:t>Detroit  Health </a:t>
            </a:r>
            <a:r>
              <a:rPr lang="en-US" sz="2000" dirty="0" err="1">
                <a:latin typeface="Calibri" pitchFamily="34" charset="0"/>
              </a:rPr>
              <a:t>Dept</a:t>
            </a:r>
            <a:endParaRPr lang="en-US" sz="2000" dirty="0">
              <a:latin typeface="Calibri" pitchFamily="34" charset="0"/>
            </a:endParaRPr>
          </a:p>
          <a:p>
            <a:pPr algn="ctr"/>
            <a:r>
              <a:rPr lang="en-US" sz="2000" dirty="0">
                <a:latin typeface="Calibri" pitchFamily="34" charset="0"/>
              </a:rPr>
              <a:t>(a.k.a. The </a:t>
            </a:r>
            <a:r>
              <a:rPr lang="en-US" sz="2000" dirty="0" smtClean="0">
                <a:latin typeface="Calibri" pitchFamily="34" charset="0"/>
              </a:rPr>
              <a:t>Recipient –</a:t>
            </a:r>
          </a:p>
          <a:p>
            <a:pPr algn="ctr"/>
            <a:r>
              <a:rPr lang="en-US" sz="2000" dirty="0" smtClean="0">
                <a:latin typeface="Calibri" pitchFamily="34" charset="0"/>
              </a:rPr>
              <a:t>Administers Grant)</a:t>
            </a:r>
            <a:endParaRPr lang="en-US" sz="2000" dirty="0">
              <a:latin typeface="Calibri" pitchFamily="34" charset="0"/>
            </a:endParaRPr>
          </a:p>
        </p:txBody>
      </p:sp>
      <p:cxnSp>
        <p:nvCxnSpPr>
          <p:cNvPr id="84" name="Straight Arrow Connector 83" descr="arrow"/>
          <p:cNvCxnSpPr/>
          <p:nvPr/>
        </p:nvCxnSpPr>
        <p:spPr>
          <a:xfrm flipV="1">
            <a:off x="7585625" y="2735262"/>
            <a:ext cx="0" cy="938289"/>
          </a:xfrm>
          <a:prstGeom prst="straightConnector1">
            <a:avLst/>
          </a:prstGeom>
          <a:ln>
            <a:solidFill>
              <a:schemeClr val="tx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0" name="TextBox 7"/>
          <p:cNvSpPr txBox="1">
            <a:spLocks noChangeArrowheads="1"/>
          </p:cNvSpPr>
          <p:nvPr/>
        </p:nvSpPr>
        <p:spPr bwMode="auto">
          <a:xfrm>
            <a:off x="6267303" y="1668706"/>
            <a:ext cx="2584450" cy="707886"/>
          </a:xfrm>
          <a:prstGeom prst="rect">
            <a:avLst/>
          </a:prstGeom>
          <a:noFill/>
          <a:ln w="9525">
            <a:noFill/>
            <a:miter lim="800000"/>
            <a:headEnd/>
            <a:tailEnd/>
          </a:ln>
        </p:spPr>
        <p:txBody>
          <a:bodyPr>
            <a:spAutoFit/>
          </a:bodyPr>
          <a:lstStyle/>
          <a:p>
            <a:pPr algn="ctr"/>
            <a:r>
              <a:rPr lang="en-US" sz="2000" dirty="0" smtClean="0">
                <a:latin typeface="Calibri" pitchFamily="34" charset="0"/>
              </a:rPr>
              <a:t>Federal Government (HRSA)</a:t>
            </a:r>
            <a:endParaRPr lang="en-US" sz="2000" dirty="0">
              <a:latin typeface="Calibri" pitchFamily="34"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7170" y="243205"/>
            <a:ext cx="9144000" cy="1066800"/>
          </a:xfrm>
        </p:spPr>
        <p:txBody>
          <a:bodyPr lIns="0" tIns="447040" rIns="0" bIns="0" rtlCol="0">
            <a:spAutoFit/>
          </a:bodyPr>
          <a:lstStyle/>
          <a:p>
            <a:pPr marL="610870" fontAlgn="auto">
              <a:spcAft>
                <a:spcPts val="0"/>
              </a:spcAft>
              <a:defRPr/>
            </a:pPr>
            <a:r>
              <a:rPr sz="4000" b="1" spc="-5" dirty="0">
                <a:latin typeface="Calibri"/>
                <a:cs typeface="Calibri"/>
              </a:rPr>
              <a:t>Ongoing </a:t>
            </a:r>
            <a:r>
              <a:rPr sz="4000" b="1" dirty="0">
                <a:latin typeface="Calibri"/>
                <a:cs typeface="Calibri"/>
              </a:rPr>
              <a:t>support </a:t>
            </a:r>
            <a:r>
              <a:rPr sz="4000" spc="-5" dirty="0"/>
              <a:t>helps </a:t>
            </a:r>
            <a:r>
              <a:rPr sz="4000" spc="-55" dirty="0"/>
              <a:t>PLWH </a:t>
            </a:r>
            <a:r>
              <a:rPr sz="4000" spc="-45" dirty="0"/>
              <a:t>stay </a:t>
            </a:r>
            <a:r>
              <a:rPr sz="4000" dirty="0"/>
              <a:t>in</a:t>
            </a:r>
            <a:r>
              <a:rPr sz="4000" spc="30" dirty="0"/>
              <a:t> </a:t>
            </a:r>
            <a:r>
              <a:rPr sz="4000" spc="-20" dirty="0"/>
              <a:t>care</a:t>
            </a:r>
          </a:p>
        </p:txBody>
      </p:sp>
      <p:sp>
        <p:nvSpPr>
          <p:cNvPr id="5" name="object 5"/>
          <p:cNvSpPr txBox="1">
            <a:spLocks noGrp="1"/>
          </p:cNvSpPr>
          <p:nvPr>
            <p:ph type="body" idx="1"/>
          </p:nvPr>
        </p:nvSpPr>
        <p:spPr>
          <a:xfrm>
            <a:off x="612775" y="1600200"/>
            <a:ext cx="8153400" cy="4401205"/>
          </a:xfrm>
        </p:spPr>
        <p:txBody>
          <a:bodyPr lIns="0" tIns="0" rIns="0" bIns="0" rtlCol="0">
            <a:spAutoFit/>
          </a:bodyPr>
          <a:lstStyle/>
          <a:p>
            <a:pPr marL="12700" indent="-320040" fontAlgn="auto">
              <a:spcAft>
                <a:spcPts val="0"/>
              </a:spcAft>
              <a:buFont typeface="Wingdings"/>
              <a:buChar char=""/>
              <a:defRPr/>
            </a:pPr>
            <a:r>
              <a:rPr sz="2800" spc="-10" dirty="0"/>
              <a:t>Friends, </a:t>
            </a:r>
            <a:r>
              <a:rPr sz="2800" spc="-15" dirty="0"/>
              <a:t>family </a:t>
            </a:r>
            <a:r>
              <a:rPr sz="2800" spc="-5" dirty="0"/>
              <a:t>and</a:t>
            </a:r>
            <a:r>
              <a:rPr sz="2800" spc="25" dirty="0"/>
              <a:t> </a:t>
            </a:r>
            <a:r>
              <a:rPr sz="2800" spc="-15" dirty="0"/>
              <a:t>partners</a:t>
            </a:r>
            <a:endParaRPr sz="2800" dirty="0"/>
          </a:p>
          <a:p>
            <a:pPr marL="12700" indent="-320040" fontAlgn="auto">
              <a:spcBef>
                <a:spcPts val="2510"/>
              </a:spcBef>
              <a:spcAft>
                <a:spcPts val="0"/>
              </a:spcAft>
              <a:buFont typeface="Wingdings"/>
              <a:buChar char=""/>
              <a:defRPr/>
            </a:pPr>
            <a:r>
              <a:rPr sz="2800" spc="-25" dirty="0"/>
              <a:t>Peers, </a:t>
            </a:r>
            <a:r>
              <a:rPr sz="2800" spc="-10" dirty="0"/>
              <a:t>including </a:t>
            </a:r>
            <a:r>
              <a:rPr sz="2800" spc="-20" dirty="0"/>
              <a:t>peers </a:t>
            </a:r>
            <a:r>
              <a:rPr sz="2800" spc="-10" dirty="0"/>
              <a:t>support </a:t>
            </a:r>
            <a:r>
              <a:rPr sz="2800" spc="-15" dirty="0"/>
              <a:t>groups </a:t>
            </a:r>
            <a:r>
              <a:rPr sz="2800" spc="-5" dirty="0"/>
              <a:t>and </a:t>
            </a:r>
            <a:r>
              <a:rPr sz="2800" spc="-20" dirty="0"/>
              <a:t>peers</a:t>
            </a:r>
            <a:r>
              <a:rPr sz="2800" spc="250" dirty="0"/>
              <a:t> </a:t>
            </a:r>
            <a:r>
              <a:rPr sz="2800" spc="-5" dirty="0"/>
              <a:t>as</a:t>
            </a:r>
            <a:endParaRPr sz="2800" dirty="0"/>
          </a:p>
          <a:p>
            <a:pPr marL="0" indent="0" fontAlgn="auto">
              <a:spcAft>
                <a:spcPts val="0"/>
              </a:spcAft>
              <a:buNone/>
              <a:defRPr/>
            </a:pPr>
            <a:r>
              <a:rPr sz="2800" spc="-20" dirty="0"/>
              <a:t>providers </a:t>
            </a:r>
            <a:r>
              <a:rPr sz="2800" dirty="0"/>
              <a:t>(e.g., </a:t>
            </a:r>
            <a:r>
              <a:rPr sz="2800" spc="-10" dirty="0"/>
              <a:t>case </a:t>
            </a:r>
            <a:r>
              <a:rPr sz="2800" spc="-15" dirty="0"/>
              <a:t>managers,</a:t>
            </a:r>
            <a:r>
              <a:rPr sz="2800" spc="40" dirty="0"/>
              <a:t> </a:t>
            </a:r>
            <a:r>
              <a:rPr sz="2800" spc="-10" dirty="0"/>
              <a:t>EIS)</a:t>
            </a:r>
            <a:endParaRPr sz="2800" dirty="0"/>
          </a:p>
          <a:p>
            <a:pPr marL="12700" indent="-320040" fontAlgn="auto">
              <a:spcBef>
                <a:spcPts val="2500"/>
              </a:spcBef>
              <a:spcAft>
                <a:spcPts val="0"/>
              </a:spcAft>
              <a:buFont typeface="Wingdings"/>
              <a:buChar char=""/>
              <a:defRPr/>
            </a:pPr>
            <a:r>
              <a:rPr sz="2800" spc="-15" dirty="0"/>
              <a:t>Mental </a:t>
            </a:r>
            <a:r>
              <a:rPr sz="2800" spc="-5" dirty="0"/>
              <a:t>health</a:t>
            </a:r>
            <a:r>
              <a:rPr sz="2800" spc="-45" dirty="0"/>
              <a:t> </a:t>
            </a:r>
            <a:r>
              <a:rPr sz="2800" spc="-10" dirty="0"/>
              <a:t>counseling</a:t>
            </a:r>
            <a:endParaRPr sz="2800" dirty="0"/>
          </a:p>
          <a:p>
            <a:pPr marL="12700" indent="-320040" fontAlgn="auto">
              <a:spcBef>
                <a:spcPts val="2495"/>
              </a:spcBef>
              <a:spcAft>
                <a:spcPts val="0"/>
              </a:spcAft>
              <a:buFont typeface="Wingdings"/>
              <a:buChar char=""/>
              <a:defRPr/>
            </a:pPr>
            <a:r>
              <a:rPr sz="2800" spc="-20" dirty="0" smtClean="0"/>
              <a:t>Providers</a:t>
            </a:r>
            <a:r>
              <a:rPr lang="en-US" sz="2800" dirty="0"/>
              <a:t> </a:t>
            </a:r>
            <a:r>
              <a:rPr sz="2800" spc="-15" dirty="0" smtClean="0"/>
              <a:t>practical </a:t>
            </a:r>
            <a:r>
              <a:rPr sz="2800" spc="-10" dirty="0"/>
              <a:t>support </a:t>
            </a:r>
            <a:r>
              <a:rPr sz="2800" dirty="0"/>
              <a:t>(e.g.,</a:t>
            </a:r>
            <a:r>
              <a:rPr sz="2800" spc="50" dirty="0"/>
              <a:t> </a:t>
            </a:r>
            <a:r>
              <a:rPr sz="2800" spc="-10" dirty="0"/>
              <a:t>appointment</a:t>
            </a:r>
            <a:endParaRPr sz="2800" dirty="0"/>
          </a:p>
          <a:p>
            <a:pPr marL="355600" indent="-320040" fontAlgn="auto">
              <a:spcAft>
                <a:spcPts val="0"/>
              </a:spcAft>
              <a:buFont typeface="Wingdings"/>
              <a:buNone/>
              <a:defRPr/>
            </a:pPr>
            <a:r>
              <a:rPr lang="en-US" sz="2800" spc="-15" dirty="0" smtClean="0"/>
              <a:t>	</a:t>
            </a:r>
            <a:r>
              <a:rPr sz="2800" spc="-15" dirty="0" smtClean="0"/>
              <a:t>reminders</a:t>
            </a:r>
            <a:r>
              <a:rPr sz="2800" spc="-15" dirty="0"/>
              <a:t>, </a:t>
            </a:r>
            <a:r>
              <a:rPr sz="2800" spc="-25" dirty="0"/>
              <a:t>referrals,</a:t>
            </a:r>
            <a:r>
              <a:rPr sz="2800" spc="-5" dirty="0"/>
              <a:t> </a:t>
            </a:r>
            <a:r>
              <a:rPr sz="2800" spc="-15" dirty="0"/>
              <a:t>information)</a:t>
            </a:r>
            <a:endParaRPr sz="2800" dirty="0"/>
          </a:p>
          <a:p>
            <a:pPr marL="356870" indent="-320040" fontAlgn="auto">
              <a:spcBef>
                <a:spcPts val="1895"/>
              </a:spcBef>
              <a:spcAft>
                <a:spcPts val="0"/>
              </a:spcAft>
              <a:buFont typeface="Wingdings"/>
              <a:buChar char=""/>
              <a:defRPr/>
            </a:pPr>
            <a:r>
              <a:rPr lang="en-US" sz="2800" spc="-10" dirty="0"/>
              <a:t>C</a:t>
            </a:r>
            <a:r>
              <a:rPr sz="2800" spc="-10" dirty="0" smtClean="0"/>
              <a:t>ompassion </a:t>
            </a:r>
            <a:r>
              <a:rPr sz="2800" spc="-5" dirty="0"/>
              <a:t>and </a:t>
            </a:r>
            <a:r>
              <a:rPr sz="2800" spc="-10" dirty="0"/>
              <a:t>respect</a:t>
            </a:r>
            <a:endParaRPr sz="2800" dirty="0"/>
          </a:p>
        </p:txBody>
      </p:sp>
      <p:sp>
        <p:nvSpPr>
          <p:cNvPr id="169989" name="object 6" descr="key in lock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06550"/>
            <a:ext cx="7181850" cy="5302250"/>
          </a:xfrm>
          <a:prstGeom prst="rect">
            <a:avLst/>
          </a:prstGeom>
        </p:spPr>
        <p:txBody>
          <a:bodyPr lIns="0" tIns="0" rIns="0" bIns="0">
            <a:spAutoFit/>
          </a:bodyPr>
          <a:lstStyle/>
          <a:p>
            <a:pPr marL="12700">
              <a:lnSpc>
                <a:spcPts val="2688"/>
              </a:lnSpc>
            </a:pPr>
            <a:r>
              <a:rPr lang="en-US" sz="3200" i="1">
                <a:latin typeface="Calibri" pitchFamily="34" charset="0"/>
              </a:rPr>
              <a:t>Before this group I was in school and I was</a:t>
            </a:r>
            <a:endParaRPr lang="en-US" sz="3200">
              <a:latin typeface="Calibri" pitchFamily="34" charset="0"/>
            </a:endParaRPr>
          </a:p>
          <a:p>
            <a:pPr marL="12700">
              <a:lnSpc>
                <a:spcPct val="80000"/>
              </a:lnSpc>
              <a:spcBef>
                <a:spcPts val="388"/>
              </a:spcBef>
            </a:pPr>
            <a:r>
              <a:rPr lang="en-US" sz="3200" i="1">
                <a:latin typeface="Calibri" pitchFamily="34" charset="0"/>
              </a:rPr>
              <a:t>like ok, I've got to quit school, get a job, I  can't do nothing. But coming here I finished  school on time with no stops in between,  even with having a new baby at home and  a ten year old at home. I found that good  paying job that I have been wanting and  looking for and it was really because of this  group 'cause I had got to a point where I  felt like I didn't have that sign across my  forehead. 'Cause when I started, oh I felt  like everybody could see it</a:t>
            </a:r>
            <a:r>
              <a:rPr lang="en-US" sz="2800" i="1">
                <a:latin typeface="Calibri" pitchFamily="34" charset="0"/>
              </a:rPr>
              <a:t>.</a:t>
            </a:r>
            <a:endParaRPr lang="en-US" sz="2800">
              <a:latin typeface="Calibri" pitchFamily="34" charset="0"/>
            </a:endParaRPr>
          </a:p>
          <a:p>
            <a:pPr marL="12700">
              <a:spcBef>
                <a:spcPts val="2313"/>
              </a:spcBef>
            </a:pPr>
            <a:r>
              <a:rPr lang="en-US">
                <a:latin typeface="Calibri" pitchFamily="34" charset="0"/>
              </a:rPr>
              <a:t>SEMHAC Focus Group Participant</a:t>
            </a:r>
          </a:p>
        </p:txBody>
      </p:sp>
      <p:sp>
        <p:nvSpPr>
          <p:cNvPr id="171011" name="object 4" descr="quotation marks "/>
          <p:cNvSpPr>
            <a:spLocks noChangeArrowheads="1"/>
          </p:cNvSpPr>
          <p:nvPr/>
        </p:nvSpPr>
        <p:spPr bwMode="auto">
          <a:xfrm>
            <a:off x="306388" y="1606550"/>
            <a:ext cx="938212" cy="938213"/>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1012" name="object 5" descr="quotation marks "/>
          <p:cNvSpPr>
            <a:spLocks noChangeArrowheads="1"/>
          </p:cNvSpPr>
          <p:nvPr/>
        </p:nvSpPr>
        <p:spPr bwMode="auto">
          <a:xfrm>
            <a:off x="5994400" y="5919788"/>
            <a:ext cx="938213"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547813"/>
            <a:ext cx="6751638" cy="4530725"/>
          </a:xfrm>
          <a:prstGeom prst="rect">
            <a:avLst/>
          </a:prstGeom>
        </p:spPr>
        <p:txBody>
          <a:bodyPr lIns="0" tIns="0" rIns="0" bIns="0">
            <a:spAutoFit/>
          </a:bodyPr>
          <a:lstStyle/>
          <a:p>
            <a:pPr marL="12700" algn="just"/>
            <a:r>
              <a:rPr lang="en-US" sz="3200" i="1">
                <a:latin typeface="Calibri" pitchFamily="34" charset="0"/>
              </a:rPr>
              <a:t>Be involved with your patients or clients.  My case manager and doctor’s office call  and check on me to make sure I'm okay.</a:t>
            </a:r>
            <a:endParaRPr lang="en-US" sz="3200">
              <a:latin typeface="Calibri" pitchFamily="34" charset="0"/>
            </a:endParaRPr>
          </a:p>
          <a:p>
            <a:pPr marL="12700"/>
            <a:r>
              <a:rPr lang="en-US" sz="3200" i="1">
                <a:latin typeface="Calibri" pitchFamily="34" charset="0"/>
              </a:rPr>
              <a:t>They really care even when I feel like I  don't.	They also helped me early in my  diagnosis to get the things I needed help  with like food, clothing, medications,  and other resources.</a:t>
            </a:r>
            <a:endParaRPr lang="en-US" sz="3200">
              <a:latin typeface="Calibri" pitchFamily="34" charset="0"/>
            </a:endParaRPr>
          </a:p>
          <a:p>
            <a:pPr marL="12700">
              <a:spcBef>
                <a:spcPts val="2600"/>
              </a:spcBef>
            </a:pPr>
            <a:r>
              <a:rPr lang="en-US">
                <a:latin typeface="Calibri" pitchFamily="34" charset="0"/>
              </a:rPr>
              <a:t>SEMHAC Focus Group Participant</a:t>
            </a:r>
          </a:p>
        </p:txBody>
      </p:sp>
      <p:sp>
        <p:nvSpPr>
          <p:cNvPr id="172035" name="object 4" descr="quotation marks "/>
          <p:cNvSpPr>
            <a:spLocks noChangeArrowheads="1"/>
          </p:cNvSpPr>
          <p:nvPr/>
        </p:nvSpPr>
        <p:spPr bwMode="auto">
          <a:xfrm>
            <a:off x="306388" y="1547813"/>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2036" name="object 5" descr="quotation marks "/>
          <p:cNvSpPr>
            <a:spLocks noChangeArrowheads="1"/>
          </p:cNvSpPr>
          <p:nvPr/>
        </p:nvSpPr>
        <p:spPr bwMode="auto">
          <a:xfrm>
            <a:off x="5043488" y="4916488"/>
            <a:ext cx="938212" cy="938212"/>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12775" y="228600"/>
            <a:ext cx="8153400" cy="990600"/>
          </a:xfrm>
        </p:spPr>
        <p:txBody>
          <a:bodyPr lIns="0" tIns="436117" rIns="0" bIns="0" rtlCol="0">
            <a:spAutoFit/>
          </a:bodyPr>
          <a:lstStyle/>
          <a:p>
            <a:pPr marL="716280" fontAlgn="auto">
              <a:spcAft>
                <a:spcPts val="0"/>
              </a:spcAft>
              <a:defRPr/>
            </a:pPr>
            <a:r>
              <a:rPr sz="4000" b="1" spc="-5" dirty="0">
                <a:latin typeface="Calibri"/>
                <a:cs typeface="Calibri"/>
              </a:rPr>
              <a:t>Quality of </a:t>
            </a:r>
            <a:r>
              <a:rPr sz="4000" b="1" spc="-25" dirty="0">
                <a:latin typeface="Calibri"/>
                <a:cs typeface="Calibri"/>
              </a:rPr>
              <a:t>care </a:t>
            </a:r>
            <a:r>
              <a:rPr sz="4000" spc="-5" dirty="0"/>
              <a:t>is</a:t>
            </a:r>
            <a:r>
              <a:rPr sz="4000" spc="10" dirty="0"/>
              <a:t> </a:t>
            </a:r>
            <a:r>
              <a:rPr sz="4000" spc="-15" dirty="0"/>
              <a:t>important</a:t>
            </a:r>
            <a:endParaRPr sz="4000" dirty="0">
              <a:latin typeface="Calibri"/>
              <a:cs typeface="Calibri"/>
            </a:endParaRPr>
          </a:p>
        </p:txBody>
      </p:sp>
      <p:sp>
        <p:nvSpPr>
          <p:cNvPr id="5" name="object 5"/>
          <p:cNvSpPr txBox="1"/>
          <p:nvPr/>
        </p:nvSpPr>
        <p:spPr>
          <a:xfrm>
            <a:off x="1057275" y="1993900"/>
            <a:ext cx="5719763" cy="3230563"/>
          </a:xfrm>
          <a:prstGeom prst="rect">
            <a:avLst/>
          </a:prstGeom>
        </p:spPr>
        <p:txBody>
          <a:bodyPr lIns="0" tIns="0" rIns="0" bIns="0">
            <a:spAutoFit/>
          </a:bodyPr>
          <a:lstStyle/>
          <a:p>
            <a:pPr marL="12700"/>
            <a:r>
              <a:rPr lang="en-US" sz="2600">
                <a:latin typeface="Calibri" pitchFamily="34" charset="0"/>
              </a:rPr>
              <a:t>Culturally competent</a:t>
            </a:r>
          </a:p>
          <a:p>
            <a:pPr marL="12700">
              <a:lnSpc>
                <a:spcPct val="177000"/>
              </a:lnSpc>
            </a:pPr>
            <a:r>
              <a:rPr lang="en-US" sz="2600">
                <a:latin typeface="Calibri" pitchFamily="34" charset="0"/>
              </a:rPr>
              <a:t>Greater LGBTQ experience/sensitivity  Respectful, compassionate  Knowledge/experience in HIV care  Knowledge of/referral to local HIV services</a:t>
            </a:r>
          </a:p>
        </p:txBody>
      </p:sp>
      <p:sp>
        <p:nvSpPr>
          <p:cNvPr id="173061" name="object 6" descr="key in lock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dirty="0">
              <a:latin typeface="Tw Cen MT"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658938"/>
            <a:ext cx="6889750" cy="3540125"/>
          </a:xfrm>
          <a:prstGeom prst="rect">
            <a:avLst/>
          </a:prstGeom>
        </p:spPr>
        <p:txBody>
          <a:bodyPr lIns="0" tIns="0" rIns="0" bIns="0">
            <a:spAutoFit/>
          </a:bodyPr>
          <a:lstStyle/>
          <a:p>
            <a:pPr marL="12700">
              <a:tabLst>
                <a:tab pos="2082800" algn="l"/>
              </a:tabLst>
            </a:pPr>
            <a:r>
              <a:rPr lang="en-US" sz="3200" i="1">
                <a:latin typeface="Calibri" pitchFamily="34" charset="0"/>
              </a:rPr>
              <a:t>For me it's like childcare, transportation  and maybe like feeling like you're going  to be judged at the doctor's office  sometimes.	Even … some of the staff that  specialize in [HIV care] still judging your  lifestyle or your situation or whatever.</a:t>
            </a:r>
            <a:endParaRPr lang="en-US" sz="3200">
              <a:latin typeface="Calibri" pitchFamily="34" charset="0"/>
            </a:endParaRPr>
          </a:p>
          <a:p>
            <a:pPr marL="12700">
              <a:spcBef>
                <a:spcPts val="2350"/>
              </a:spcBef>
              <a:tabLst>
                <a:tab pos="2082800" algn="l"/>
              </a:tabLst>
            </a:pPr>
            <a:r>
              <a:rPr lang="en-US" sz="1900">
                <a:latin typeface="Calibri" pitchFamily="34" charset="0"/>
              </a:rPr>
              <a:t>SEMHAC Focus Group Participant</a:t>
            </a:r>
          </a:p>
        </p:txBody>
      </p:sp>
      <p:sp>
        <p:nvSpPr>
          <p:cNvPr id="174083" name="object 4" descr="quotation marks "/>
          <p:cNvSpPr>
            <a:spLocks noChangeArrowheads="1"/>
          </p:cNvSpPr>
          <p:nvPr/>
        </p:nvSpPr>
        <p:spPr bwMode="auto">
          <a:xfrm>
            <a:off x="306388" y="16589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4084" name="object 5" descr="quotation marks "/>
          <p:cNvSpPr>
            <a:spLocks noChangeArrowheads="1"/>
          </p:cNvSpPr>
          <p:nvPr/>
        </p:nvSpPr>
        <p:spPr bwMode="auto">
          <a:xfrm>
            <a:off x="7645400" y="4244975"/>
            <a:ext cx="938213"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260858" rIns="0" bIns="0" rtlCol="0">
            <a:spAutoFit/>
          </a:bodyPr>
          <a:lstStyle/>
          <a:p>
            <a:pPr marL="717550" fontAlgn="auto">
              <a:spcAft>
                <a:spcPts val="0"/>
              </a:spcAft>
              <a:defRPr/>
            </a:pPr>
            <a:r>
              <a:rPr sz="3400" spc="-10" dirty="0"/>
              <a:t>Some </a:t>
            </a:r>
            <a:r>
              <a:rPr sz="3400" spc="-55" dirty="0"/>
              <a:t>PLWH </a:t>
            </a:r>
            <a:r>
              <a:rPr sz="3400" spc="-10" dirty="0"/>
              <a:t>had been out </a:t>
            </a:r>
            <a:r>
              <a:rPr sz="3400" spc="-5" dirty="0"/>
              <a:t>of </a:t>
            </a:r>
            <a:r>
              <a:rPr sz="3400" spc="-20" dirty="0"/>
              <a:t>care</a:t>
            </a:r>
            <a:r>
              <a:rPr sz="3400" spc="45" dirty="0"/>
              <a:t> </a:t>
            </a:r>
            <a:r>
              <a:rPr sz="3400" spc="-10" dirty="0"/>
              <a:t>previously</a:t>
            </a:r>
            <a:endParaRPr sz="3400" dirty="0"/>
          </a:p>
        </p:txBody>
      </p:sp>
      <p:sp>
        <p:nvSpPr>
          <p:cNvPr id="175106" name="object 3" descr="chart of people who were out of care "/>
          <p:cNvSpPr>
            <a:spLocks noChangeArrowheads="1"/>
          </p:cNvSpPr>
          <p:nvPr/>
        </p:nvSpPr>
        <p:spPr bwMode="auto">
          <a:xfrm>
            <a:off x="762000" y="1677988"/>
            <a:ext cx="4300538" cy="5018087"/>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4" name="object 4"/>
          <p:cNvSpPr txBox="1"/>
          <p:nvPr/>
        </p:nvSpPr>
        <p:spPr>
          <a:xfrm>
            <a:off x="5062538" y="2374900"/>
            <a:ext cx="3378200" cy="2640013"/>
          </a:xfrm>
          <a:prstGeom prst="rect">
            <a:avLst/>
          </a:prstGeom>
        </p:spPr>
        <p:txBody>
          <a:bodyPr lIns="0" tIns="0" rIns="0" bIns="0">
            <a:spAutoFit/>
          </a:bodyPr>
          <a:lstStyle/>
          <a:p>
            <a:pPr marL="12700">
              <a:lnSpc>
                <a:spcPct val="90000"/>
              </a:lnSpc>
            </a:pPr>
            <a:r>
              <a:rPr lang="en-US" sz="2800" b="1" dirty="0">
                <a:latin typeface="Calibri" pitchFamily="34" charset="0"/>
              </a:rPr>
              <a:t>23% were out of care  </a:t>
            </a:r>
            <a:r>
              <a:rPr lang="en-US" sz="2800" dirty="0">
                <a:latin typeface="Calibri" pitchFamily="34" charset="0"/>
              </a:rPr>
              <a:t>for at least 12 months  </a:t>
            </a:r>
            <a:r>
              <a:rPr lang="en-US" sz="2800" dirty="0" smtClean="0">
                <a:latin typeface="Calibri" pitchFamily="34" charset="0"/>
              </a:rPr>
              <a:t>during 2013-2015</a:t>
            </a:r>
            <a:endParaRPr lang="en-US" sz="2800" dirty="0">
              <a:latin typeface="Calibri" pitchFamily="34" charset="0"/>
            </a:endParaRPr>
          </a:p>
          <a:p>
            <a:pPr marL="12700"/>
            <a:endParaRPr lang="en-US" sz="2800" dirty="0">
              <a:latin typeface="Times New Roman" pitchFamily="18" charset="0"/>
              <a:cs typeface="Times New Roman" pitchFamily="18" charset="0"/>
            </a:endParaRPr>
          </a:p>
          <a:p>
            <a:pPr marL="12700">
              <a:lnSpc>
                <a:spcPts val="3025"/>
              </a:lnSpc>
              <a:spcBef>
                <a:spcPts val="2250"/>
              </a:spcBef>
            </a:pPr>
            <a:r>
              <a:rPr lang="en-US" sz="2800" b="1" dirty="0">
                <a:latin typeface="Calibri" pitchFamily="34" charset="0"/>
              </a:rPr>
              <a:t>All </a:t>
            </a:r>
            <a:r>
              <a:rPr lang="en-US" sz="2800" dirty="0">
                <a:latin typeface="Calibri" pitchFamily="34" charset="0"/>
              </a:rPr>
              <a:t>were back in care at  the time of the survey</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3875" y="280988"/>
            <a:ext cx="7526338" cy="966787"/>
          </a:xfrm>
        </p:spPr>
        <p:txBody>
          <a:bodyPr lIns="0" tIns="0" rIns="0" bIns="0" rtlCol="0">
            <a:spAutoFit/>
          </a:bodyPr>
          <a:lstStyle/>
          <a:p>
            <a:pPr marL="12700" fontAlgn="auto">
              <a:lnSpc>
                <a:spcPts val="3675"/>
              </a:lnSpc>
              <a:spcAft>
                <a:spcPts val="0"/>
              </a:spcAft>
              <a:defRPr/>
            </a:pPr>
            <a:r>
              <a:rPr sz="3400" spc="-10" dirty="0"/>
              <a:t>Feelings </a:t>
            </a:r>
            <a:r>
              <a:rPr sz="3400" spc="-5" dirty="0"/>
              <a:t>about </a:t>
            </a:r>
            <a:r>
              <a:rPr sz="3400" spc="-75" dirty="0"/>
              <a:t>HIV, </a:t>
            </a:r>
            <a:r>
              <a:rPr sz="3400" spc="-5" dirty="0"/>
              <a:t>health and access</a:t>
            </a:r>
            <a:r>
              <a:rPr sz="3400" spc="-25" dirty="0"/>
              <a:t> were</a:t>
            </a:r>
            <a:r>
              <a:rPr sz="3400" dirty="0"/>
              <a:t/>
            </a:r>
            <a:br>
              <a:rPr sz="3400" dirty="0"/>
            </a:br>
            <a:r>
              <a:rPr sz="3400" spc="-15" dirty="0"/>
              <a:t>top </a:t>
            </a:r>
            <a:r>
              <a:rPr sz="3400" spc="-10" dirty="0"/>
              <a:t>reasons </a:t>
            </a:r>
            <a:r>
              <a:rPr sz="3400" spc="-30" dirty="0"/>
              <a:t>for </a:t>
            </a:r>
            <a:r>
              <a:rPr sz="3400" spc="-5" dirty="0"/>
              <a:t>being out </a:t>
            </a:r>
            <a:r>
              <a:rPr sz="3400" spc="-10" dirty="0"/>
              <a:t>of</a:t>
            </a:r>
            <a:r>
              <a:rPr sz="3400" spc="-65" dirty="0"/>
              <a:t> </a:t>
            </a:r>
            <a:r>
              <a:rPr sz="3400" spc="-20" dirty="0"/>
              <a:t>care</a:t>
            </a:r>
            <a:endParaRPr sz="3400" dirty="0"/>
          </a:p>
        </p:txBody>
      </p:sp>
      <p:sp>
        <p:nvSpPr>
          <p:cNvPr id="176130" name="object 3" descr="chart of feelings on hiv "/>
          <p:cNvSpPr>
            <a:spLocks noChangeArrowheads="1"/>
          </p:cNvSpPr>
          <p:nvPr/>
        </p:nvSpPr>
        <p:spPr bwMode="auto">
          <a:xfrm>
            <a:off x="3703638" y="2259013"/>
            <a:ext cx="4459287" cy="3201987"/>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6131" name="object 4" descr="didnt want to think about being hiv+"/>
          <p:cNvSpPr>
            <a:spLocks/>
          </p:cNvSpPr>
          <p:nvPr/>
        </p:nvSpPr>
        <p:spPr bwMode="auto">
          <a:xfrm>
            <a:off x="3703638" y="2268538"/>
            <a:ext cx="4419600" cy="231775"/>
          </a:xfrm>
          <a:custGeom>
            <a:avLst/>
            <a:gdLst/>
            <a:ahLst/>
            <a:cxnLst>
              <a:cxn ang="0">
                <a:pos x="4419600" y="0"/>
              </a:cxn>
              <a:cxn ang="0">
                <a:pos x="0" y="0"/>
              </a:cxn>
              <a:cxn ang="0">
                <a:pos x="0" y="231648"/>
              </a:cxn>
              <a:cxn ang="0">
                <a:pos x="4419600" y="231648"/>
              </a:cxn>
              <a:cxn ang="0">
                <a:pos x="4419600" y="0"/>
              </a:cxn>
            </a:cxnLst>
            <a:rect l="0" t="0" r="r" b="b"/>
            <a:pathLst>
              <a:path w="4419600" h="231775">
                <a:moveTo>
                  <a:pt x="4419600" y="0"/>
                </a:moveTo>
                <a:lnTo>
                  <a:pt x="0" y="0"/>
                </a:lnTo>
                <a:lnTo>
                  <a:pt x="0" y="231648"/>
                </a:lnTo>
                <a:lnTo>
                  <a:pt x="4419600" y="231648"/>
                </a:lnTo>
                <a:lnTo>
                  <a:pt x="4419600" y="0"/>
                </a:lnTo>
                <a:close/>
              </a:path>
            </a:pathLst>
          </a:custGeom>
          <a:solidFill>
            <a:srgbClr val="DD8046"/>
          </a:solidFill>
          <a:ln w="9525">
            <a:noFill/>
            <a:round/>
            <a:headEnd/>
            <a:tailEnd/>
          </a:ln>
        </p:spPr>
        <p:txBody>
          <a:bodyPr lIns="0" tIns="0" rIns="0" bIns="0"/>
          <a:lstStyle/>
          <a:p>
            <a:endParaRPr lang="en-US"/>
          </a:p>
        </p:txBody>
      </p:sp>
      <p:sp>
        <p:nvSpPr>
          <p:cNvPr id="176132" name="object 5" descr="felt fine "/>
          <p:cNvSpPr>
            <a:spLocks/>
          </p:cNvSpPr>
          <p:nvPr/>
        </p:nvSpPr>
        <p:spPr bwMode="auto">
          <a:xfrm>
            <a:off x="3703638" y="2846388"/>
            <a:ext cx="3865562" cy="231775"/>
          </a:xfrm>
          <a:custGeom>
            <a:avLst/>
            <a:gdLst/>
            <a:ahLst/>
            <a:cxnLst>
              <a:cxn ang="0">
                <a:pos x="3866388" y="0"/>
              </a:cxn>
              <a:cxn ang="0">
                <a:pos x="0" y="0"/>
              </a:cxn>
              <a:cxn ang="0">
                <a:pos x="0" y="231648"/>
              </a:cxn>
              <a:cxn ang="0">
                <a:pos x="3866388" y="231648"/>
              </a:cxn>
              <a:cxn ang="0">
                <a:pos x="3866388" y="0"/>
              </a:cxn>
            </a:cxnLst>
            <a:rect l="0" t="0" r="r" b="b"/>
            <a:pathLst>
              <a:path w="3866515" h="231775">
                <a:moveTo>
                  <a:pt x="3866388" y="0"/>
                </a:moveTo>
                <a:lnTo>
                  <a:pt x="0" y="0"/>
                </a:lnTo>
                <a:lnTo>
                  <a:pt x="0" y="231648"/>
                </a:lnTo>
                <a:lnTo>
                  <a:pt x="3866388" y="231648"/>
                </a:lnTo>
                <a:lnTo>
                  <a:pt x="3866388" y="0"/>
                </a:lnTo>
                <a:close/>
              </a:path>
            </a:pathLst>
          </a:custGeom>
          <a:solidFill>
            <a:srgbClr val="DD8046"/>
          </a:solidFill>
          <a:ln w="9525">
            <a:noFill/>
            <a:round/>
            <a:headEnd/>
            <a:tailEnd/>
          </a:ln>
        </p:spPr>
        <p:txBody>
          <a:bodyPr lIns="0" tIns="0" rIns="0" bIns="0"/>
          <a:lstStyle/>
          <a:p>
            <a:endParaRPr lang="en-US"/>
          </a:p>
        </p:txBody>
      </p:sp>
      <p:sp>
        <p:nvSpPr>
          <p:cNvPr id="176133" name="object 6" descr="forgot or missed an appointment"/>
          <p:cNvSpPr>
            <a:spLocks/>
          </p:cNvSpPr>
          <p:nvPr/>
        </p:nvSpPr>
        <p:spPr bwMode="auto">
          <a:xfrm>
            <a:off x="3703638" y="3424238"/>
            <a:ext cx="3314700" cy="231775"/>
          </a:xfrm>
          <a:custGeom>
            <a:avLst/>
            <a:gdLst/>
            <a:ahLst/>
            <a:cxnLst>
              <a:cxn ang="0">
                <a:pos x="3314700" y="0"/>
              </a:cxn>
              <a:cxn ang="0">
                <a:pos x="0" y="0"/>
              </a:cxn>
              <a:cxn ang="0">
                <a:pos x="0" y="230123"/>
              </a:cxn>
              <a:cxn ang="0">
                <a:pos x="3314700" y="230123"/>
              </a:cxn>
              <a:cxn ang="0">
                <a:pos x="3314700" y="0"/>
              </a:cxn>
            </a:cxnLst>
            <a:rect l="0" t="0" r="r" b="b"/>
            <a:pathLst>
              <a:path w="3314700" h="230504">
                <a:moveTo>
                  <a:pt x="3314700" y="0"/>
                </a:moveTo>
                <a:lnTo>
                  <a:pt x="0" y="0"/>
                </a:lnTo>
                <a:lnTo>
                  <a:pt x="0" y="230123"/>
                </a:lnTo>
                <a:lnTo>
                  <a:pt x="3314700" y="230123"/>
                </a:lnTo>
                <a:lnTo>
                  <a:pt x="3314700" y="0"/>
                </a:lnTo>
                <a:close/>
              </a:path>
            </a:pathLst>
          </a:custGeom>
          <a:solidFill>
            <a:srgbClr val="DD8046"/>
          </a:solidFill>
          <a:ln w="9525">
            <a:noFill/>
            <a:round/>
            <a:headEnd/>
            <a:tailEnd/>
          </a:ln>
        </p:spPr>
        <p:txBody>
          <a:bodyPr lIns="0" tIns="0" rIns="0" bIns="0"/>
          <a:lstStyle/>
          <a:p>
            <a:endParaRPr lang="en-US"/>
          </a:p>
        </p:txBody>
      </p:sp>
      <p:sp>
        <p:nvSpPr>
          <p:cNvPr id="176134" name="object 7" descr="CD4 and viral load good "/>
          <p:cNvSpPr>
            <a:spLocks/>
          </p:cNvSpPr>
          <p:nvPr/>
        </p:nvSpPr>
        <p:spPr bwMode="auto">
          <a:xfrm>
            <a:off x="3703638" y="4002088"/>
            <a:ext cx="3130550" cy="231775"/>
          </a:xfrm>
          <a:custGeom>
            <a:avLst/>
            <a:gdLst/>
            <a:ahLst/>
            <a:cxnLst>
              <a:cxn ang="0">
                <a:pos x="3130295" y="0"/>
              </a:cxn>
              <a:cxn ang="0">
                <a:pos x="0" y="0"/>
              </a:cxn>
              <a:cxn ang="0">
                <a:pos x="0" y="231648"/>
              </a:cxn>
              <a:cxn ang="0">
                <a:pos x="3130295" y="231648"/>
              </a:cxn>
              <a:cxn ang="0">
                <a:pos x="3130295" y="0"/>
              </a:cxn>
            </a:cxnLst>
            <a:rect l="0" t="0" r="r" b="b"/>
            <a:pathLst>
              <a:path w="3130550" h="231775">
                <a:moveTo>
                  <a:pt x="3130295" y="0"/>
                </a:moveTo>
                <a:lnTo>
                  <a:pt x="0" y="0"/>
                </a:lnTo>
                <a:lnTo>
                  <a:pt x="0" y="231648"/>
                </a:lnTo>
                <a:lnTo>
                  <a:pt x="3130295" y="231648"/>
                </a:lnTo>
                <a:lnTo>
                  <a:pt x="3130295" y="0"/>
                </a:lnTo>
                <a:close/>
              </a:path>
            </a:pathLst>
          </a:custGeom>
          <a:solidFill>
            <a:srgbClr val="DD8046"/>
          </a:solidFill>
          <a:ln w="9525">
            <a:noFill/>
            <a:round/>
            <a:headEnd/>
            <a:tailEnd/>
          </a:ln>
        </p:spPr>
        <p:txBody>
          <a:bodyPr lIns="0" tIns="0" rIns="0" bIns="0"/>
          <a:lstStyle/>
          <a:p>
            <a:endParaRPr lang="en-US"/>
          </a:p>
        </p:txBody>
      </p:sp>
      <p:sp>
        <p:nvSpPr>
          <p:cNvPr id="176135" name="object 8" descr="transportation "/>
          <p:cNvSpPr>
            <a:spLocks/>
          </p:cNvSpPr>
          <p:nvPr/>
        </p:nvSpPr>
        <p:spPr bwMode="auto">
          <a:xfrm>
            <a:off x="3703638" y="4581525"/>
            <a:ext cx="3130550" cy="230188"/>
          </a:xfrm>
          <a:custGeom>
            <a:avLst/>
            <a:gdLst/>
            <a:ahLst/>
            <a:cxnLst>
              <a:cxn ang="0">
                <a:pos x="3130295" y="0"/>
              </a:cxn>
              <a:cxn ang="0">
                <a:pos x="0" y="0"/>
              </a:cxn>
              <a:cxn ang="0">
                <a:pos x="0" y="230124"/>
              </a:cxn>
              <a:cxn ang="0">
                <a:pos x="3130295" y="230124"/>
              </a:cxn>
              <a:cxn ang="0">
                <a:pos x="3130295" y="0"/>
              </a:cxn>
            </a:cxnLst>
            <a:rect l="0" t="0" r="r" b="b"/>
            <a:pathLst>
              <a:path w="3130550" h="230504">
                <a:moveTo>
                  <a:pt x="3130295" y="0"/>
                </a:moveTo>
                <a:lnTo>
                  <a:pt x="0" y="0"/>
                </a:lnTo>
                <a:lnTo>
                  <a:pt x="0" y="230124"/>
                </a:lnTo>
                <a:lnTo>
                  <a:pt x="3130295" y="230124"/>
                </a:lnTo>
                <a:lnTo>
                  <a:pt x="3130295" y="0"/>
                </a:lnTo>
                <a:close/>
              </a:path>
            </a:pathLst>
          </a:custGeom>
          <a:solidFill>
            <a:srgbClr val="DD8046"/>
          </a:solidFill>
          <a:ln w="9525">
            <a:noFill/>
            <a:round/>
            <a:headEnd/>
            <a:tailEnd/>
          </a:ln>
        </p:spPr>
        <p:txBody>
          <a:bodyPr lIns="0" tIns="0" rIns="0" bIns="0"/>
          <a:lstStyle/>
          <a:p>
            <a:endParaRPr lang="en-US"/>
          </a:p>
        </p:txBody>
      </p:sp>
      <p:sp>
        <p:nvSpPr>
          <p:cNvPr id="176136" name="object 9" descr="homeless"/>
          <p:cNvSpPr>
            <a:spLocks/>
          </p:cNvSpPr>
          <p:nvPr/>
        </p:nvSpPr>
        <p:spPr bwMode="auto">
          <a:xfrm>
            <a:off x="3703638" y="5159375"/>
            <a:ext cx="2760662" cy="231775"/>
          </a:xfrm>
          <a:custGeom>
            <a:avLst/>
            <a:gdLst/>
            <a:ahLst/>
            <a:cxnLst>
              <a:cxn ang="0">
                <a:pos x="2761488" y="0"/>
              </a:cxn>
              <a:cxn ang="0">
                <a:pos x="0" y="0"/>
              </a:cxn>
              <a:cxn ang="0">
                <a:pos x="0" y="231647"/>
              </a:cxn>
              <a:cxn ang="0">
                <a:pos x="2761488" y="231647"/>
              </a:cxn>
              <a:cxn ang="0">
                <a:pos x="2761488" y="0"/>
              </a:cxn>
            </a:cxnLst>
            <a:rect l="0" t="0" r="r" b="b"/>
            <a:pathLst>
              <a:path w="2761615" h="231775">
                <a:moveTo>
                  <a:pt x="2761488" y="0"/>
                </a:moveTo>
                <a:lnTo>
                  <a:pt x="0" y="0"/>
                </a:lnTo>
                <a:lnTo>
                  <a:pt x="0" y="231647"/>
                </a:lnTo>
                <a:lnTo>
                  <a:pt x="2761488" y="231647"/>
                </a:lnTo>
                <a:lnTo>
                  <a:pt x="2761488" y="0"/>
                </a:lnTo>
                <a:close/>
              </a:path>
            </a:pathLst>
          </a:custGeom>
          <a:solidFill>
            <a:srgbClr val="DD8046"/>
          </a:solidFill>
          <a:ln w="9525">
            <a:noFill/>
            <a:round/>
            <a:headEnd/>
            <a:tailEnd/>
          </a:ln>
        </p:spPr>
        <p:txBody>
          <a:bodyPr lIns="0" tIns="0" rIns="0" bIns="0"/>
          <a:lstStyle/>
          <a:p>
            <a:endParaRPr lang="en-US" dirty="0"/>
          </a:p>
        </p:txBody>
      </p:sp>
      <p:sp>
        <p:nvSpPr>
          <p:cNvPr id="176137" name="object 10" descr="axis"/>
          <p:cNvSpPr>
            <a:spLocks/>
          </p:cNvSpPr>
          <p:nvPr/>
        </p:nvSpPr>
        <p:spPr bwMode="auto">
          <a:xfrm>
            <a:off x="3703638" y="2093913"/>
            <a:ext cx="4970462" cy="0"/>
          </a:xfrm>
          <a:custGeom>
            <a:avLst/>
            <a:gdLst/>
            <a:ahLst/>
            <a:cxnLst>
              <a:cxn ang="0">
                <a:pos x="0" y="0"/>
              </a:cxn>
              <a:cxn ang="0">
                <a:pos x="4971287" y="0"/>
              </a:cxn>
            </a:cxnLst>
            <a:rect l="0" t="0" r="r" b="b"/>
            <a:pathLst>
              <a:path w="4971415">
                <a:moveTo>
                  <a:pt x="0" y="0"/>
                </a:moveTo>
                <a:lnTo>
                  <a:pt x="4971287" y="0"/>
                </a:lnTo>
              </a:path>
            </a:pathLst>
          </a:custGeom>
          <a:noFill/>
          <a:ln w="9144">
            <a:solidFill>
              <a:srgbClr val="888888"/>
            </a:solidFill>
            <a:round/>
            <a:headEnd/>
            <a:tailEnd/>
          </a:ln>
        </p:spPr>
        <p:txBody>
          <a:bodyPr lIns="0" tIns="0" rIns="0" bIns="0"/>
          <a:lstStyle/>
          <a:p>
            <a:endParaRPr lang="en-US"/>
          </a:p>
        </p:txBody>
      </p:sp>
      <p:sp>
        <p:nvSpPr>
          <p:cNvPr id="176138" name="object 11" descr="0%"/>
          <p:cNvSpPr>
            <a:spLocks/>
          </p:cNvSpPr>
          <p:nvPr/>
        </p:nvSpPr>
        <p:spPr bwMode="auto">
          <a:xfrm>
            <a:off x="3703638"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39" name="object 12" descr="10%"/>
          <p:cNvSpPr>
            <a:spLocks/>
          </p:cNvSpPr>
          <p:nvPr/>
        </p:nvSpPr>
        <p:spPr bwMode="auto">
          <a:xfrm>
            <a:off x="4530725"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0" name="object 13" descr="20%"/>
          <p:cNvSpPr>
            <a:spLocks/>
          </p:cNvSpPr>
          <p:nvPr/>
        </p:nvSpPr>
        <p:spPr bwMode="auto">
          <a:xfrm>
            <a:off x="5359400"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1" name="object 14" descr="30%"/>
          <p:cNvSpPr>
            <a:spLocks/>
          </p:cNvSpPr>
          <p:nvPr/>
        </p:nvSpPr>
        <p:spPr bwMode="auto">
          <a:xfrm>
            <a:off x="6189663"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2" name="object 15" descr="40%"/>
          <p:cNvSpPr>
            <a:spLocks/>
          </p:cNvSpPr>
          <p:nvPr/>
        </p:nvSpPr>
        <p:spPr bwMode="auto">
          <a:xfrm>
            <a:off x="7018338"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3" name="object 16" descr="50%"/>
          <p:cNvSpPr>
            <a:spLocks/>
          </p:cNvSpPr>
          <p:nvPr/>
        </p:nvSpPr>
        <p:spPr bwMode="auto">
          <a:xfrm>
            <a:off x="7845425"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4" name="object 17" descr="60%"/>
          <p:cNvSpPr>
            <a:spLocks/>
          </p:cNvSpPr>
          <p:nvPr/>
        </p:nvSpPr>
        <p:spPr bwMode="auto">
          <a:xfrm>
            <a:off x="8674100" y="2030413"/>
            <a:ext cx="0" cy="63500"/>
          </a:xfrm>
          <a:custGeom>
            <a:avLst/>
            <a:gdLst/>
            <a:ahLst/>
            <a:cxnLst>
              <a:cxn ang="0">
                <a:pos x="0" y="0"/>
              </a:cxn>
              <a:cxn ang="0">
                <a:pos x="0" y="64008"/>
              </a:cxn>
            </a:cxnLst>
            <a:rect l="0" t="0" r="r" b="b"/>
            <a:pathLst>
              <a:path h="64135">
                <a:moveTo>
                  <a:pt x="0" y="0"/>
                </a:moveTo>
                <a:lnTo>
                  <a:pt x="0" y="64008"/>
                </a:lnTo>
              </a:path>
            </a:pathLst>
          </a:custGeom>
          <a:noFill/>
          <a:ln w="9144">
            <a:solidFill>
              <a:srgbClr val="888888"/>
            </a:solidFill>
            <a:round/>
            <a:headEnd/>
            <a:tailEnd/>
          </a:ln>
        </p:spPr>
        <p:txBody>
          <a:bodyPr lIns="0" tIns="0" rIns="0" bIns="0"/>
          <a:lstStyle/>
          <a:p>
            <a:endParaRPr lang="en-US"/>
          </a:p>
        </p:txBody>
      </p:sp>
      <p:sp>
        <p:nvSpPr>
          <p:cNvPr id="176145" name="object 18" descr="axis"/>
          <p:cNvSpPr>
            <a:spLocks/>
          </p:cNvSpPr>
          <p:nvPr/>
        </p:nvSpPr>
        <p:spPr bwMode="auto">
          <a:xfrm>
            <a:off x="3703638" y="2093913"/>
            <a:ext cx="0" cy="3470275"/>
          </a:xfrm>
          <a:custGeom>
            <a:avLst/>
            <a:gdLst/>
            <a:ahLst/>
            <a:cxnLst>
              <a:cxn ang="0">
                <a:pos x="0" y="0"/>
              </a:cxn>
              <a:cxn ang="0">
                <a:pos x="0" y="3470148"/>
              </a:cxn>
            </a:cxnLst>
            <a:rect l="0" t="0" r="r" b="b"/>
            <a:pathLst>
              <a:path h="3470275">
                <a:moveTo>
                  <a:pt x="0" y="0"/>
                </a:moveTo>
                <a:lnTo>
                  <a:pt x="0" y="3470148"/>
                </a:lnTo>
              </a:path>
            </a:pathLst>
          </a:custGeom>
          <a:noFill/>
          <a:ln w="9144">
            <a:solidFill>
              <a:srgbClr val="888888"/>
            </a:solidFill>
            <a:round/>
            <a:headEnd/>
            <a:tailEnd/>
          </a:ln>
        </p:spPr>
        <p:txBody>
          <a:bodyPr lIns="0" tIns="0" rIns="0" bIns="0"/>
          <a:lstStyle/>
          <a:p>
            <a:endParaRPr lang="en-US"/>
          </a:p>
        </p:txBody>
      </p:sp>
      <p:sp>
        <p:nvSpPr>
          <p:cNvPr id="19" name="object 19"/>
          <p:cNvSpPr txBox="1"/>
          <p:nvPr/>
        </p:nvSpPr>
        <p:spPr>
          <a:xfrm>
            <a:off x="3565525" y="1685925"/>
            <a:ext cx="2746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0%</a:t>
            </a:r>
            <a:endParaRPr sz="1600" dirty="0">
              <a:latin typeface="Calibri"/>
              <a:cs typeface="Calibri"/>
            </a:endParaRPr>
          </a:p>
        </p:txBody>
      </p:sp>
      <p:sp>
        <p:nvSpPr>
          <p:cNvPr id="20" name="object 20"/>
          <p:cNvSpPr txBox="1"/>
          <p:nvPr/>
        </p:nvSpPr>
        <p:spPr>
          <a:xfrm>
            <a:off x="4343400" y="1685925"/>
            <a:ext cx="3762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10%</a:t>
            </a:r>
            <a:endParaRPr sz="1600" dirty="0">
              <a:latin typeface="Calibri"/>
              <a:cs typeface="Calibri"/>
            </a:endParaRPr>
          </a:p>
        </p:txBody>
      </p:sp>
      <p:sp>
        <p:nvSpPr>
          <p:cNvPr id="21" name="object 21"/>
          <p:cNvSpPr txBox="1"/>
          <p:nvPr/>
        </p:nvSpPr>
        <p:spPr>
          <a:xfrm>
            <a:off x="5172075" y="1685925"/>
            <a:ext cx="3762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20%</a:t>
            </a:r>
            <a:endParaRPr sz="1600" dirty="0">
              <a:latin typeface="Calibri"/>
              <a:cs typeface="Calibri"/>
            </a:endParaRPr>
          </a:p>
        </p:txBody>
      </p:sp>
      <p:sp>
        <p:nvSpPr>
          <p:cNvPr id="22" name="object 22"/>
          <p:cNvSpPr txBox="1"/>
          <p:nvPr/>
        </p:nvSpPr>
        <p:spPr>
          <a:xfrm>
            <a:off x="6000750" y="1685925"/>
            <a:ext cx="376238"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30%</a:t>
            </a:r>
            <a:endParaRPr sz="1600" dirty="0">
              <a:latin typeface="Calibri"/>
              <a:cs typeface="Calibri"/>
            </a:endParaRPr>
          </a:p>
        </p:txBody>
      </p:sp>
      <p:sp>
        <p:nvSpPr>
          <p:cNvPr id="23" name="object 23"/>
          <p:cNvSpPr txBox="1"/>
          <p:nvPr/>
        </p:nvSpPr>
        <p:spPr>
          <a:xfrm>
            <a:off x="6829425" y="1685925"/>
            <a:ext cx="377825"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40%</a:t>
            </a:r>
            <a:endParaRPr sz="1600" dirty="0">
              <a:latin typeface="Calibri"/>
              <a:cs typeface="Calibri"/>
            </a:endParaRPr>
          </a:p>
        </p:txBody>
      </p:sp>
      <p:sp>
        <p:nvSpPr>
          <p:cNvPr id="24" name="object 24"/>
          <p:cNvSpPr txBox="1"/>
          <p:nvPr/>
        </p:nvSpPr>
        <p:spPr>
          <a:xfrm>
            <a:off x="7658100" y="1685925"/>
            <a:ext cx="377825"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50%</a:t>
            </a:r>
            <a:endParaRPr sz="1600" dirty="0">
              <a:latin typeface="Calibri"/>
              <a:cs typeface="Calibri"/>
            </a:endParaRPr>
          </a:p>
        </p:txBody>
      </p:sp>
      <p:sp>
        <p:nvSpPr>
          <p:cNvPr id="25" name="object 25"/>
          <p:cNvSpPr txBox="1"/>
          <p:nvPr/>
        </p:nvSpPr>
        <p:spPr>
          <a:xfrm>
            <a:off x="8486775" y="1685925"/>
            <a:ext cx="377825" cy="266700"/>
          </a:xfrm>
          <a:prstGeom prst="rect">
            <a:avLst/>
          </a:prstGeom>
        </p:spPr>
        <p:txBody>
          <a:bodyPr lIns="0" tIns="0" rIns="0" bIns="0">
            <a:spAutoFit/>
          </a:bodyPr>
          <a:lstStyle/>
          <a:p>
            <a:pPr marL="12700" fontAlgn="auto">
              <a:spcBef>
                <a:spcPts val="0"/>
              </a:spcBef>
              <a:spcAft>
                <a:spcPts val="0"/>
              </a:spcAft>
              <a:defRPr/>
            </a:pPr>
            <a:r>
              <a:rPr sz="1600" b="1" spc="-10" dirty="0">
                <a:latin typeface="Calibri"/>
                <a:cs typeface="Calibri"/>
              </a:rPr>
              <a:t>60%</a:t>
            </a:r>
            <a:endParaRPr sz="1600" dirty="0">
              <a:latin typeface="Calibri"/>
              <a:cs typeface="Calibri"/>
            </a:endParaRPr>
          </a:p>
        </p:txBody>
      </p:sp>
      <p:sp>
        <p:nvSpPr>
          <p:cNvPr id="26" name="object 26"/>
          <p:cNvSpPr txBox="1"/>
          <p:nvPr/>
        </p:nvSpPr>
        <p:spPr>
          <a:xfrm>
            <a:off x="327667" y="2235482"/>
            <a:ext cx="3326088" cy="3533211"/>
          </a:xfrm>
          <a:prstGeom prst="rect">
            <a:avLst/>
          </a:prstGeom>
        </p:spPr>
        <p:txBody>
          <a:bodyPr wrap="square" lIns="0" tIns="0" rIns="0" bIns="0">
            <a:spAutoFit/>
          </a:bodyPr>
          <a:lstStyle/>
          <a:p>
            <a:pPr algn="r"/>
            <a:r>
              <a:rPr lang="en-US" sz="1600" b="1" dirty="0">
                <a:latin typeface="Calibri" pitchFamily="34" charset="0"/>
              </a:rPr>
              <a:t>Didn't want to think about being HIV+</a:t>
            </a:r>
            <a:endParaRPr lang="en-US" sz="1600" dirty="0">
              <a:latin typeface="Calibri" pitchFamily="34" charset="0"/>
            </a:endParaRPr>
          </a:p>
          <a:p>
            <a:pPr algn="r">
              <a:lnSpc>
                <a:spcPct val="237000"/>
              </a:lnSpc>
            </a:pPr>
            <a:r>
              <a:rPr lang="en-US" sz="1600" b="1" dirty="0" smtClean="0">
                <a:latin typeface="Calibri" pitchFamily="34" charset="0"/>
              </a:rPr>
              <a:t>Felt </a:t>
            </a:r>
            <a:r>
              <a:rPr lang="en-US" sz="1600" b="1" dirty="0">
                <a:latin typeface="Calibri" pitchFamily="34" charset="0"/>
              </a:rPr>
              <a:t>fine  </a:t>
            </a:r>
            <a:endParaRPr lang="en-US" sz="1600" b="1" dirty="0" smtClean="0">
              <a:latin typeface="Calibri" pitchFamily="34" charset="0"/>
            </a:endParaRPr>
          </a:p>
          <a:p>
            <a:pPr algn="r">
              <a:lnSpc>
                <a:spcPct val="237000"/>
              </a:lnSpc>
            </a:pPr>
            <a:r>
              <a:rPr lang="en-US" sz="1600" b="1" dirty="0" smtClean="0">
                <a:latin typeface="Calibri" pitchFamily="34" charset="0"/>
              </a:rPr>
              <a:t>Forgot/missed </a:t>
            </a:r>
            <a:r>
              <a:rPr lang="en-US" sz="1600" b="1" dirty="0">
                <a:latin typeface="Calibri" pitchFamily="34" charset="0"/>
              </a:rPr>
              <a:t>appointment  </a:t>
            </a:r>
            <a:endParaRPr lang="en-US" sz="1600" b="1" dirty="0" smtClean="0">
              <a:latin typeface="Calibri" pitchFamily="34" charset="0"/>
            </a:endParaRPr>
          </a:p>
          <a:p>
            <a:pPr algn="r">
              <a:lnSpc>
                <a:spcPct val="237000"/>
              </a:lnSpc>
            </a:pPr>
            <a:r>
              <a:rPr lang="en-US" sz="1600" b="1" dirty="0" smtClean="0">
                <a:latin typeface="Calibri" pitchFamily="34" charset="0"/>
              </a:rPr>
              <a:t>CD4 </a:t>
            </a:r>
            <a:r>
              <a:rPr lang="en-US" sz="1600" b="1" dirty="0">
                <a:latin typeface="Calibri" pitchFamily="34" charset="0"/>
              </a:rPr>
              <a:t>and viral load good</a:t>
            </a:r>
            <a:endParaRPr lang="en-US" sz="1600" dirty="0">
              <a:latin typeface="Calibri" pitchFamily="34" charset="0"/>
            </a:endParaRPr>
          </a:p>
          <a:p>
            <a:pPr>
              <a:spcBef>
                <a:spcPts val="50"/>
              </a:spcBef>
            </a:pPr>
            <a:endParaRPr lang="en-US" sz="2200" dirty="0">
              <a:latin typeface="Times New Roman" pitchFamily="18" charset="0"/>
              <a:cs typeface="Times New Roman" pitchFamily="18" charset="0"/>
            </a:endParaRPr>
          </a:p>
          <a:p>
            <a:pPr algn="r"/>
            <a:r>
              <a:rPr lang="en-US" sz="1600" b="1" dirty="0" smtClean="0">
                <a:latin typeface="Calibri" pitchFamily="34" charset="0"/>
              </a:rPr>
              <a:t>Transportation</a:t>
            </a:r>
            <a:endParaRPr lang="en-US" sz="1600" dirty="0">
              <a:latin typeface="Calibri" pitchFamily="34" charset="0"/>
            </a:endParaRPr>
          </a:p>
          <a:p>
            <a:pPr algn="r"/>
            <a:endParaRPr lang="en-US" sz="1600" b="1" dirty="0">
              <a:latin typeface="Calibri" pitchFamily="34" charset="0"/>
            </a:endParaRPr>
          </a:p>
          <a:p>
            <a:pPr algn="r"/>
            <a:r>
              <a:rPr lang="en-US" sz="1600" b="1" dirty="0" smtClean="0">
                <a:latin typeface="Calibri" pitchFamily="34" charset="0"/>
              </a:rPr>
              <a:t>Homeless</a:t>
            </a:r>
            <a:endParaRPr lang="en-US" sz="1600" dirty="0">
              <a:latin typeface="Calibri" pitchFamily="34" charset="0"/>
            </a:endParaRPr>
          </a:p>
          <a:p>
            <a:endParaRPr lang="en-US" sz="1600" dirty="0">
              <a:latin typeface="Times New Roman" pitchFamily="18" charset="0"/>
              <a:cs typeface="Times New Roman" pitchFamily="18" charset="0"/>
            </a:endParaRPr>
          </a:p>
          <a:p>
            <a:endParaRPr lang="en-US" sz="1300" dirty="0">
              <a:latin typeface="Times New Roman" pitchFamily="18" charset="0"/>
              <a:cs typeface="Times New Roman" pitchFamily="18" charset="0"/>
            </a:endParaRPr>
          </a:p>
        </p:txBody>
      </p:sp>
      <p:sp>
        <p:nvSpPr>
          <p:cNvPr id="3" name="TextBox 2"/>
          <p:cNvSpPr txBox="1"/>
          <p:nvPr/>
        </p:nvSpPr>
        <p:spPr>
          <a:xfrm>
            <a:off x="2342762" y="6006088"/>
            <a:ext cx="4534678" cy="430887"/>
          </a:xfrm>
          <a:prstGeom prst="rect">
            <a:avLst/>
          </a:prstGeom>
          <a:noFill/>
        </p:spPr>
        <p:txBody>
          <a:bodyPr wrap="square" rtlCol="0">
            <a:spAutoFit/>
          </a:bodyPr>
          <a:lstStyle/>
          <a:p>
            <a:pPr lvl="0"/>
            <a:r>
              <a:rPr lang="en-US" sz="2200">
                <a:solidFill>
                  <a:prstClr val="black"/>
                </a:solidFill>
                <a:latin typeface="Calibri" pitchFamily="34" charset="0"/>
              </a:rPr>
              <a:t>Reasons for being out of care (n = 45)</a:t>
            </a:r>
            <a:endParaRPr lang="en-US" sz="2200" dirty="0">
              <a:solidFill>
                <a:prstClr val="black"/>
              </a:solidFill>
              <a:latin typeface="Calibri"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93700" y="-484188"/>
            <a:ext cx="8153400" cy="1828801"/>
          </a:xfrm>
        </p:spPr>
        <p:txBody>
          <a:bodyPr lIns="0" tIns="470154" rIns="0" bIns="0" rtlCol="0">
            <a:spAutoFit/>
          </a:bodyPr>
          <a:lstStyle/>
          <a:p>
            <a:pPr marL="713740" fontAlgn="auto">
              <a:spcAft>
                <a:spcPts val="0"/>
              </a:spcAft>
              <a:defRPr/>
            </a:pPr>
            <a:r>
              <a:rPr spc="-10" dirty="0"/>
              <a:t>What </a:t>
            </a:r>
            <a:r>
              <a:rPr spc="-5" dirty="0"/>
              <a:t>helped people </a:t>
            </a:r>
            <a:r>
              <a:rPr b="1" spc="-10" dirty="0">
                <a:latin typeface="Calibri"/>
                <a:cs typeface="Calibri"/>
              </a:rPr>
              <a:t>reconnect </a:t>
            </a:r>
            <a:r>
              <a:rPr spc="-25" dirty="0"/>
              <a:t>to</a:t>
            </a:r>
            <a:r>
              <a:rPr spc="-45" dirty="0"/>
              <a:t> </a:t>
            </a:r>
            <a:r>
              <a:rPr spc="-15" dirty="0"/>
              <a:t>care?</a:t>
            </a:r>
          </a:p>
        </p:txBody>
      </p:sp>
      <p:sp>
        <p:nvSpPr>
          <p:cNvPr id="5" name="object 5"/>
          <p:cNvSpPr txBox="1">
            <a:spLocks noGrp="1"/>
          </p:cNvSpPr>
          <p:nvPr>
            <p:ph type="body" idx="1"/>
          </p:nvPr>
        </p:nvSpPr>
        <p:spPr>
          <a:xfrm>
            <a:off x="612775" y="1600200"/>
            <a:ext cx="8153400" cy="4027488"/>
          </a:xfrm>
        </p:spPr>
        <p:txBody>
          <a:bodyPr lIns="0" tIns="333247" rIns="0" bIns="0" rtlCol="0">
            <a:spAutoFit/>
          </a:bodyPr>
          <a:lstStyle/>
          <a:p>
            <a:pPr marL="342900" indent="-320040" fontAlgn="auto">
              <a:spcAft>
                <a:spcPts val="0"/>
              </a:spcAft>
              <a:buFont typeface="Wingdings"/>
              <a:buChar char=""/>
              <a:defRPr/>
            </a:pPr>
            <a:r>
              <a:rPr spc="-10" dirty="0"/>
              <a:t>Self-motivation</a:t>
            </a:r>
          </a:p>
          <a:p>
            <a:pPr marL="342900" indent="-320040" fontAlgn="auto">
              <a:spcBef>
                <a:spcPts val="1800"/>
              </a:spcBef>
              <a:spcAft>
                <a:spcPts val="0"/>
              </a:spcAft>
              <a:buFont typeface="Wingdings"/>
              <a:buChar char=""/>
              <a:defRPr/>
            </a:pPr>
            <a:r>
              <a:rPr spc="-10" dirty="0"/>
              <a:t>Felt </a:t>
            </a:r>
            <a:r>
              <a:rPr spc="-5" dirty="0"/>
              <a:t>ill </a:t>
            </a:r>
            <a:r>
              <a:rPr dirty="0"/>
              <a:t>or </a:t>
            </a:r>
            <a:r>
              <a:rPr spc="-25" dirty="0"/>
              <a:t>fear </a:t>
            </a:r>
            <a:r>
              <a:rPr dirty="0"/>
              <a:t>of </a:t>
            </a:r>
            <a:r>
              <a:rPr spc="-5" dirty="0"/>
              <a:t>becoming</a:t>
            </a:r>
            <a:r>
              <a:rPr spc="-65" dirty="0"/>
              <a:t> </a:t>
            </a:r>
            <a:r>
              <a:rPr dirty="0" smtClean="0"/>
              <a:t>ill</a:t>
            </a:r>
            <a:endParaRPr lang="en-US" dirty="0" smtClean="0"/>
          </a:p>
          <a:p>
            <a:pPr marL="342900" indent="-320040" fontAlgn="auto">
              <a:spcBef>
                <a:spcPts val="1800"/>
              </a:spcBef>
              <a:spcAft>
                <a:spcPts val="0"/>
              </a:spcAft>
              <a:buFont typeface="Wingdings"/>
              <a:buChar char=""/>
              <a:defRPr/>
            </a:pPr>
            <a:r>
              <a:rPr lang="en-US" dirty="0" smtClean="0"/>
              <a:t>Transportation assistance</a:t>
            </a:r>
            <a:endParaRPr dirty="0"/>
          </a:p>
          <a:p>
            <a:pPr marL="342900" indent="-320040" fontAlgn="auto">
              <a:spcBef>
                <a:spcPts val="1800"/>
              </a:spcBef>
              <a:spcAft>
                <a:spcPts val="0"/>
              </a:spcAft>
              <a:buFont typeface="Wingdings"/>
              <a:buChar char=""/>
              <a:defRPr/>
            </a:pPr>
            <a:r>
              <a:rPr spc="-5" dirty="0"/>
              <a:t>Help </a:t>
            </a:r>
            <a:r>
              <a:rPr spc="-20" dirty="0"/>
              <a:t>from </a:t>
            </a:r>
            <a:r>
              <a:rPr spc="-5" dirty="0"/>
              <a:t>friends </a:t>
            </a:r>
            <a:r>
              <a:rPr dirty="0"/>
              <a:t>and</a:t>
            </a:r>
            <a:r>
              <a:rPr spc="5" dirty="0"/>
              <a:t> </a:t>
            </a:r>
            <a:r>
              <a:rPr spc="-15" dirty="0"/>
              <a:t>family</a:t>
            </a:r>
          </a:p>
          <a:p>
            <a:pPr marL="342900" indent="-320040" fontAlgn="auto">
              <a:spcBef>
                <a:spcPts val="1800"/>
              </a:spcBef>
              <a:spcAft>
                <a:spcPts val="0"/>
              </a:spcAft>
              <a:buFont typeface="Wingdings"/>
              <a:buChar char=""/>
              <a:defRPr/>
            </a:pPr>
            <a:r>
              <a:rPr spc="-5" dirty="0"/>
              <a:t>Support </a:t>
            </a:r>
            <a:r>
              <a:rPr dirty="0"/>
              <a:t>and </a:t>
            </a:r>
            <a:r>
              <a:rPr spc="-15" dirty="0"/>
              <a:t>encouragement</a:t>
            </a:r>
            <a:r>
              <a:rPr spc="-10" dirty="0"/>
              <a:t> </a:t>
            </a:r>
            <a:r>
              <a:rPr spc="-20" dirty="0"/>
              <a:t>from</a:t>
            </a:r>
          </a:p>
          <a:p>
            <a:pPr marL="342900" indent="-320040" fontAlgn="auto">
              <a:spcAft>
                <a:spcPts val="0"/>
              </a:spcAft>
              <a:buFont typeface="Wingdings"/>
              <a:buNone/>
              <a:defRPr/>
            </a:pPr>
            <a:r>
              <a:rPr lang="en-US" spc="-15" dirty="0" smtClean="0"/>
              <a:t>	</a:t>
            </a:r>
            <a:r>
              <a:rPr spc="-15" dirty="0" smtClean="0"/>
              <a:t>care</a:t>
            </a:r>
            <a:r>
              <a:rPr spc="-120" dirty="0" smtClean="0"/>
              <a:t> </a:t>
            </a:r>
            <a:r>
              <a:rPr spc="-35" dirty="0"/>
              <a:t>staff</a:t>
            </a:r>
          </a:p>
        </p:txBody>
      </p:sp>
      <p:sp>
        <p:nvSpPr>
          <p:cNvPr id="177157" name="object 6" descr="lock in key "/>
          <p:cNvSpPr>
            <a:spLocks noChangeArrowheads="1"/>
          </p:cNvSpPr>
          <p:nvPr/>
        </p:nvSpPr>
        <p:spPr bwMode="auto">
          <a:xfrm>
            <a:off x="7391400" y="4127500"/>
            <a:ext cx="1752600" cy="2730500"/>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75" y="228600"/>
            <a:ext cx="8153400" cy="990600"/>
          </a:xfrm>
        </p:spPr>
        <p:txBody>
          <a:bodyPr lIns="0" tIns="470154" rIns="0" bIns="0" rtlCol="0">
            <a:spAutoFit/>
          </a:bodyPr>
          <a:lstStyle/>
          <a:p>
            <a:pPr marL="1323340" fontAlgn="auto">
              <a:spcAft>
                <a:spcPts val="0"/>
              </a:spcAft>
              <a:defRPr/>
            </a:pPr>
            <a:r>
              <a:rPr spc="-10" dirty="0"/>
              <a:t>Participant</a:t>
            </a:r>
            <a:r>
              <a:rPr spc="-135" dirty="0"/>
              <a:t> </a:t>
            </a:r>
            <a:r>
              <a:rPr spc="-30" dirty="0"/>
              <a:t>Voices</a:t>
            </a:r>
          </a:p>
        </p:txBody>
      </p:sp>
      <p:sp>
        <p:nvSpPr>
          <p:cNvPr id="3" name="object 3"/>
          <p:cNvSpPr txBox="1"/>
          <p:nvPr/>
        </p:nvSpPr>
        <p:spPr>
          <a:xfrm>
            <a:off x="1323975" y="1828800"/>
            <a:ext cx="6769100" cy="2471738"/>
          </a:xfrm>
          <a:prstGeom prst="rect">
            <a:avLst/>
          </a:prstGeom>
        </p:spPr>
        <p:txBody>
          <a:bodyPr lIns="0" tIns="0" rIns="0" bIns="0">
            <a:spAutoFit/>
          </a:bodyPr>
          <a:lstStyle/>
          <a:p>
            <a:pPr marL="12700"/>
            <a:r>
              <a:rPr lang="en-US" sz="3200" i="1">
                <a:latin typeface="Calibri" pitchFamily="34" charset="0"/>
              </a:rPr>
              <a:t>My peer support helped me or told to me  to get back in care and I did. Plus my  daughter is a motivation too. Support  from family to a degree and family  members who have died from HIV.</a:t>
            </a:r>
            <a:endParaRPr lang="en-US" sz="3200">
              <a:latin typeface="Calibri" pitchFamily="34" charset="0"/>
            </a:endParaRPr>
          </a:p>
        </p:txBody>
      </p:sp>
      <p:sp>
        <p:nvSpPr>
          <p:cNvPr id="4" name="object 4"/>
          <p:cNvSpPr txBox="1"/>
          <p:nvPr/>
        </p:nvSpPr>
        <p:spPr>
          <a:xfrm>
            <a:off x="1323975" y="4603750"/>
            <a:ext cx="2974975" cy="346075"/>
          </a:xfrm>
          <a:prstGeom prst="rect">
            <a:avLst/>
          </a:prstGeom>
        </p:spPr>
        <p:txBody>
          <a:bodyPr lIns="0" tIns="0" rIns="0" bIns="0">
            <a:spAutoFit/>
          </a:bodyPr>
          <a:lstStyle/>
          <a:p>
            <a:pPr marL="12700" fontAlgn="auto">
              <a:spcBef>
                <a:spcPts val="0"/>
              </a:spcBef>
              <a:spcAft>
                <a:spcPts val="0"/>
              </a:spcAft>
              <a:defRPr/>
            </a:pPr>
            <a:r>
              <a:rPr sz="2100" i="1" spc="-15" dirty="0">
                <a:latin typeface="Calibri"/>
                <a:cs typeface="Calibri"/>
              </a:rPr>
              <a:t>SEMHAC </a:t>
            </a:r>
            <a:r>
              <a:rPr sz="2100" i="1" dirty="0">
                <a:latin typeface="Calibri"/>
                <a:cs typeface="Calibri"/>
              </a:rPr>
              <a:t>Survey</a:t>
            </a:r>
            <a:r>
              <a:rPr sz="2100" i="1" spc="-80" dirty="0">
                <a:latin typeface="Calibri"/>
                <a:cs typeface="Calibri"/>
              </a:rPr>
              <a:t> </a:t>
            </a:r>
            <a:r>
              <a:rPr sz="2100" i="1" spc="-10" dirty="0">
                <a:latin typeface="Calibri"/>
                <a:cs typeface="Calibri"/>
              </a:rPr>
              <a:t>Participant</a:t>
            </a:r>
            <a:endParaRPr sz="2100" dirty="0">
              <a:latin typeface="Calibri"/>
              <a:cs typeface="Calibri"/>
            </a:endParaRPr>
          </a:p>
        </p:txBody>
      </p:sp>
      <p:sp>
        <p:nvSpPr>
          <p:cNvPr id="178180" name="object 5" descr="quotation marks "/>
          <p:cNvSpPr>
            <a:spLocks noChangeArrowheads="1"/>
          </p:cNvSpPr>
          <p:nvPr/>
        </p:nvSpPr>
        <p:spPr bwMode="auto">
          <a:xfrm>
            <a:off x="306388" y="1519238"/>
            <a:ext cx="938212" cy="938212"/>
          </a:xfrm>
          <a:prstGeom prst="rect">
            <a:avLst/>
          </a:prstGeom>
          <a:blipFill dpi="0" rotWithShape="1">
            <a:blip r:embed="rId3"/>
            <a:srcRect/>
            <a:stretch>
              <a:fillRect/>
            </a:stretch>
          </a:blipFill>
          <a:ln w="9525">
            <a:noFill/>
            <a:miter lim="800000"/>
            <a:headEnd/>
            <a:tailEnd/>
          </a:ln>
        </p:spPr>
        <p:txBody>
          <a:bodyPr lIns="0" tIns="0" rIns="0" bIns="0"/>
          <a:lstStyle/>
          <a:p>
            <a:endParaRPr lang="en-US">
              <a:latin typeface="Tw Cen MT" pitchFamily="34" charset="0"/>
            </a:endParaRPr>
          </a:p>
        </p:txBody>
      </p:sp>
      <p:sp>
        <p:nvSpPr>
          <p:cNvPr id="178181" name="object 6" descr="quotation marks "/>
          <p:cNvSpPr>
            <a:spLocks noChangeArrowheads="1"/>
          </p:cNvSpPr>
          <p:nvPr/>
        </p:nvSpPr>
        <p:spPr bwMode="auto">
          <a:xfrm>
            <a:off x="7227888" y="3724275"/>
            <a:ext cx="938212" cy="938213"/>
          </a:xfrm>
          <a:prstGeom prst="rect">
            <a:avLst/>
          </a:prstGeom>
          <a:blipFill dpi="0" rotWithShape="1">
            <a:blip r:embed="rId4"/>
            <a:srcRect/>
            <a:stretch>
              <a:fillRect/>
            </a:stretch>
          </a:blipFill>
          <a:ln w="9525">
            <a:noFill/>
            <a:miter lim="800000"/>
            <a:headEnd/>
            <a:tailEnd/>
          </a:ln>
        </p:spPr>
        <p:txBody>
          <a:bodyPr lIns="0" tIns="0" rIns="0" bIns="0"/>
          <a:lstStyle/>
          <a:p>
            <a:endParaRPr lang="en-US">
              <a:latin typeface="Tw Cen MT"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6963" y="0"/>
            <a:ext cx="7277100" cy="1384300"/>
          </a:xfrm>
        </p:spPr>
        <p:txBody>
          <a:bodyPr lIns="0" tIns="0" rIns="0" bIns="0" rtlCol="0">
            <a:spAutoFit/>
          </a:bodyPr>
          <a:lstStyle/>
          <a:p>
            <a:pPr algn="ctr" fontAlgn="auto">
              <a:spcAft>
                <a:spcPts val="0"/>
              </a:spcAft>
              <a:defRPr/>
            </a:pPr>
            <a:r>
              <a:rPr sz="4500" dirty="0"/>
              <a:t>Needs </a:t>
            </a:r>
            <a:r>
              <a:rPr sz="4500" spc="-5" dirty="0"/>
              <a:t>Assessment </a:t>
            </a:r>
            <a:r>
              <a:rPr sz="4500" spc="-25" dirty="0"/>
              <a:t>Data</a:t>
            </a:r>
            <a:r>
              <a:rPr sz="4500" spc="-175" dirty="0"/>
              <a:t> </a:t>
            </a:r>
            <a:r>
              <a:rPr sz="4500" spc="-5" dirty="0"/>
              <a:t>on</a:t>
            </a:r>
            <a:r>
              <a:rPr sz="4500" dirty="0"/>
              <a:t/>
            </a:r>
            <a:br>
              <a:rPr sz="4500" dirty="0"/>
            </a:br>
            <a:r>
              <a:rPr sz="4500" spc="-5" dirty="0"/>
              <a:t>Medications</a:t>
            </a:r>
            <a:r>
              <a:rPr sz="4500" spc="-110" dirty="0"/>
              <a:t> </a:t>
            </a:r>
            <a:r>
              <a:rPr sz="4500" spc="-10" dirty="0"/>
              <a:t>Adherence</a:t>
            </a:r>
            <a:endParaRPr sz="4500" dirty="0"/>
          </a:p>
        </p:txBody>
      </p:sp>
      <p:sp>
        <p:nvSpPr>
          <p:cNvPr id="179202" name="object 3" descr="hiv infected "/>
          <p:cNvSpPr>
            <a:spLocks/>
          </p:cNvSpPr>
          <p:nvPr/>
        </p:nvSpPr>
        <p:spPr bwMode="auto">
          <a:xfrm>
            <a:off x="546100" y="2936875"/>
            <a:ext cx="2205038" cy="882650"/>
          </a:xfrm>
          <a:custGeom>
            <a:avLst/>
            <a:gdLst/>
            <a:ahLst/>
            <a:cxnLst>
              <a:cxn ang="0">
                <a:pos x="1763953" y="0"/>
              </a:cxn>
              <a:cxn ang="0">
                <a:pos x="0" y="0"/>
              </a:cxn>
              <a:cxn ang="0">
                <a:pos x="440982" y="440944"/>
              </a:cxn>
              <a:cxn ang="0">
                <a:pos x="0" y="882015"/>
              </a:cxn>
              <a:cxn ang="0">
                <a:pos x="1763953" y="882015"/>
              </a:cxn>
              <a:cxn ang="0">
                <a:pos x="2204897" y="440944"/>
              </a:cxn>
              <a:cxn ang="0">
                <a:pos x="1763953" y="0"/>
              </a:cxn>
            </a:cxnLst>
            <a:rect l="0" t="0" r="r" b="b"/>
            <a:pathLst>
              <a:path w="2205355" h="882014">
                <a:moveTo>
                  <a:pt x="1763953" y="0"/>
                </a:moveTo>
                <a:lnTo>
                  <a:pt x="0" y="0"/>
                </a:lnTo>
                <a:lnTo>
                  <a:pt x="440982" y="440944"/>
                </a:lnTo>
                <a:lnTo>
                  <a:pt x="0" y="882015"/>
                </a:lnTo>
                <a:lnTo>
                  <a:pt x="1763953" y="882015"/>
                </a:lnTo>
                <a:lnTo>
                  <a:pt x="2204897" y="440944"/>
                </a:lnTo>
                <a:lnTo>
                  <a:pt x="1763953" y="0"/>
                </a:lnTo>
                <a:close/>
              </a:path>
            </a:pathLst>
          </a:custGeom>
          <a:solidFill>
            <a:srgbClr val="93B6D2"/>
          </a:solidFill>
          <a:ln w="9525">
            <a:noFill/>
            <a:round/>
            <a:headEnd/>
            <a:tailEnd/>
          </a:ln>
        </p:spPr>
        <p:txBody>
          <a:bodyPr lIns="0" tIns="0" rIns="0" bIns="0"/>
          <a:lstStyle/>
          <a:p>
            <a:endParaRPr lang="en-US"/>
          </a:p>
        </p:txBody>
      </p:sp>
      <p:sp>
        <p:nvSpPr>
          <p:cNvPr id="4" name="object 4"/>
          <p:cNvSpPr txBox="1"/>
          <p:nvPr/>
        </p:nvSpPr>
        <p:spPr>
          <a:xfrm>
            <a:off x="1090613" y="3214688"/>
            <a:ext cx="1163637"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HIV</a:t>
            </a:r>
            <a:r>
              <a:rPr spc="-75" dirty="0">
                <a:latin typeface="Calibri"/>
                <a:cs typeface="Calibri"/>
              </a:rPr>
              <a:t> </a:t>
            </a:r>
            <a:r>
              <a:rPr spc="-15" dirty="0">
                <a:latin typeface="Calibri"/>
                <a:cs typeface="Calibri"/>
              </a:rPr>
              <a:t>Infected</a:t>
            </a:r>
            <a:endParaRPr dirty="0">
              <a:latin typeface="Calibri"/>
              <a:cs typeface="Calibri"/>
            </a:endParaRPr>
          </a:p>
        </p:txBody>
      </p:sp>
      <p:sp>
        <p:nvSpPr>
          <p:cNvPr id="179204" name="object 5" descr="diagnosed"/>
          <p:cNvSpPr>
            <a:spLocks/>
          </p:cNvSpPr>
          <p:nvPr/>
        </p:nvSpPr>
        <p:spPr bwMode="auto">
          <a:xfrm>
            <a:off x="253047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79205" name="object 6" descr="diagnosed "/>
          <p:cNvSpPr>
            <a:spLocks/>
          </p:cNvSpPr>
          <p:nvPr/>
        </p:nvSpPr>
        <p:spPr bwMode="auto">
          <a:xfrm>
            <a:off x="253047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7" name="object 7"/>
          <p:cNvSpPr txBox="1"/>
          <p:nvPr/>
        </p:nvSpPr>
        <p:spPr>
          <a:xfrm>
            <a:off x="3155950" y="3214688"/>
            <a:ext cx="1000125" cy="298450"/>
          </a:xfrm>
          <a:prstGeom prst="rect">
            <a:avLst/>
          </a:prstGeom>
        </p:spPr>
        <p:txBody>
          <a:bodyPr lIns="0" tIns="0" rIns="0" bIns="0">
            <a:spAutoFit/>
          </a:bodyPr>
          <a:lstStyle/>
          <a:p>
            <a:pPr marL="12700" fontAlgn="auto">
              <a:spcBef>
                <a:spcPts val="0"/>
              </a:spcBef>
              <a:spcAft>
                <a:spcPts val="0"/>
              </a:spcAft>
              <a:defRPr/>
            </a:pPr>
            <a:r>
              <a:rPr spc="-5" dirty="0">
                <a:latin typeface="Calibri"/>
                <a:cs typeface="Calibri"/>
              </a:rPr>
              <a:t>Diagnosed</a:t>
            </a:r>
            <a:endParaRPr dirty="0">
              <a:latin typeface="Calibri"/>
              <a:cs typeface="Calibri"/>
            </a:endParaRPr>
          </a:p>
        </p:txBody>
      </p:sp>
      <p:sp>
        <p:nvSpPr>
          <p:cNvPr id="179207" name="object 8" descr="in care "/>
          <p:cNvSpPr>
            <a:spLocks/>
          </p:cNvSpPr>
          <p:nvPr/>
        </p:nvSpPr>
        <p:spPr bwMode="auto">
          <a:xfrm>
            <a:off x="4514850" y="2936875"/>
            <a:ext cx="2205038" cy="882650"/>
          </a:xfrm>
          <a:custGeom>
            <a:avLst/>
            <a:gdLst/>
            <a:ahLst/>
            <a:cxnLst>
              <a:cxn ang="0">
                <a:pos x="1763902" y="0"/>
              </a:cxn>
              <a:cxn ang="0">
                <a:pos x="0" y="0"/>
              </a:cxn>
              <a:cxn ang="0">
                <a:pos x="440944" y="440944"/>
              </a:cxn>
              <a:cxn ang="0">
                <a:pos x="0" y="882015"/>
              </a:cxn>
              <a:cxn ang="0">
                <a:pos x="1763902" y="882015"/>
              </a:cxn>
              <a:cxn ang="0">
                <a:pos x="2204847" y="440944"/>
              </a:cxn>
              <a:cxn ang="0">
                <a:pos x="1763902" y="0"/>
              </a:cxn>
            </a:cxnLst>
            <a:rect l="0" t="0" r="r" b="b"/>
            <a:pathLst>
              <a:path w="2205354" h="882014">
                <a:moveTo>
                  <a:pt x="1763902" y="0"/>
                </a:moveTo>
                <a:lnTo>
                  <a:pt x="0" y="0"/>
                </a:lnTo>
                <a:lnTo>
                  <a:pt x="440944" y="440944"/>
                </a:lnTo>
                <a:lnTo>
                  <a:pt x="0" y="882015"/>
                </a:lnTo>
                <a:lnTo>
                  <a:pt x="1763902" y="882015"/>
                </a:lnTo>
                <a:lnTo>
                  <a:pt x="2204847"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79208" name="object 9" descr="in care "/>
          <p:cNvSpPr>
            <a:spLocks/>
          </p:cNvSpPr>
          <p:nvPr/>
        </p:nvSpPr>
        <p:spPr bwMode="auto">
          <a:xfrm>
            <a:off x="4514850" y="2936875"/>
            <a:ext cx="2205038" cy="882650"/>
          </a:xfrm>
          <a:custGeom>
            <a:avLst/>
            <a:gdLst/>
            <a:ahLst/>
            <a:cxnLst>
              <a:cxn ang="0">
                <a:pos x="0" y="0"/>
              </a:cxn>
              <a:cxn ang="0">
                <a:pos x="1763902" y="0"/>
              </a:cxn>
              <a:cxn ang="0">
                <a:pos x="2204847" y="440944"/>
              </a:cxn>
              <a:cxn ang="0">
                <a:pos x="1763902" y="882015"/>
              </a:cxn>
              <a:cxn ang="0">
                <a:pos x="0" y="882015"/>
              </a:cxn>
              <a:cxn ang="0">
                <a:pos x="440944" y="440944"/>
              </a:cxn>
              <a:cxn ang="0">
                <a:pos x="0" y="0"/>
              </a:cxn>
            </a:cxnLst>
            <a:rect l="0" t="0" r="r" b="b"/>
            <a:pathLst>
              <a:path w="2205354" h="882014">
                <a:moveTo>
                  <a:pt x="0" y="0"/>
                </a:moveTo>
                <a:lnTo>
                  <a:pt x="1763902" y="0"/>
                </a:lnTo>
                <a:lnTo>
                  <a:pt x="2204847" y="440944"/>
                </a:lnTo>
                <a:lnTo>
                  <a:pt x="1763902" y="882015"/>
                </a:lnTo>
                <a:lnTo>
                  <a:pt x="0" y="882015"/>
                </a:lnTo>
                <a:lnTo>
                  <a:pt x="440944" y="440944"/>
                </a:lnTo>
                <a:lnTo>
                  <a:pt x="0" y="0"/>
                </a:lnTo>
                <a:close/>
              </a:path>
            </a:pathLst>
          </a:custGeom>
          <a:noFill/>
          <a:ln w="19049">
            <a:solidFill>
              <a:srgbClr val="FFFFFF"/>
            </a:solidFill>
            <a:round/>
            <a:headEnd/>
            <a:tailEnd/>
          </a:ln>
        </p:spPr>
        <p:txBody>
          <a:bodyPr lIns="0" tIns="0" rIns="0" bIns="0"/>
          <a:lstStyle/>
          <a:p>
            <a:endParaRPr lang="en-US"/>
          </a:p>
        </p:txBody>
      </p:sp>
      <p:sp>
        <p:nvSpPr>
          <p:cNvPr id="10" name="object 10"/>
          <p:cNvSpPr txBox="1"/>
          <p:nvPr/>
        </p:nvSpPr>
        <p:spPr>
          <a:xfrm>
            <a:off x="5303838" y="3214688"/>
            <a:ext cx="674687" cy="298450"/>
          </a:xfrm>
          <a:prstGeom prst="rect">
            <a:avLst/>
          </a:prstGeom>
        </p:spPr>
        <p:txBody>
          <a:bodyPr lIns="0" tIns="0" rIns="0" bIns="0">
            <a:spAutoFit/>
          </a:bodyPr>
          <a:lstStyle/>
          <a:p>
            <a:pPr marL="12700" fontAlgn="auto">
              <a:spcBef>
                <a:spcPts val="0"/>
              </a:spcBef>
              <a:spcAft>
                <a:spcPts val="0"/>
              </a:spcAft>
              <a:defRPr/>
            </a:pPr>
            <a:r>
              <a:rPr dirty="0">
                <a:latin typeface="Calibri"/>
                <a:cs typeface="Calibri"/>
              </a:rPr>
              <a:t>In</a:t>
            </a:r>
            <a:r>
              <a:rPr spc="-120" dirty="0">
                <a:latin typeface="Calibri"/>
                <a:cs typeface="Calibri"/>
              </a:rPr>
              <a:t> </a:t>
            </a:r>
            <a:r>
              <a:rPr spc="-10" dirty="0">
                <a:latin typeface="Calibri"/>
                <a:cs typeface="Calibri"/>
              </a:rPr>
              <a:t>Care</a:t>
            </a:r>
            <a:endParaRPr dirty="0">
              <a:latin typeface="Calibri"/>
              <a:cs typeface="Calibri"/>
            </a:endParaRPr>
          </a:p>
        </p:txBody>
      </p:sp>
      <p:sp>
        <p:nvSpPr>
          <p:cNvPr id="179210" name="object 11" descr="viral suppression "/>
          <p:cNvSpPr>
            <a:spLocks/>
          </p:cNvSpPr>
          <p:nvPr/>
        </p:nvSpPr>
        <p:spPr bwMode="auto">
          <a:xfrm>
            <a:off x="6499225" y="2936875"/>
            <a:ext cx="2205038" cy="882650"/>
          </a:xfrm>
          <a:custGeom>
            <a:avLst/>
            <a:gdLst/>
            <a:ahLst/>
            <a:cxnLst>
              <a:cxn ang="0">
                <a:pos x="1763902" y="0"/>
              </a:cxn>
              <a:cxn ang="0">
                <a:pos x="0" y="0"/>
              </a:cxn>
              <a:cxn ang="0">
                <a:pos x="440944" y="440944"/>
              </a:cxn>
              <a:cxn ang="0">
                <a:pos x="0" y="882015"/>
              </a:cxn>
              <a:cxn ang="0">
                <a:pos x="1763902" y="882015"/>
              </a:cxn>
              <a:cxn ang="0">
                <a:pos x="2204974" y="440944"/>
              </a:cxn>
              <a:cxn ang="0">
                <a:pos x="1763902" y="0"/>
              </a:cxn>
            </a:cxnLst>
            <a:rect l="0" t="0" r="r" b="b"/>
            <a:pathLst>
              <a:path w="2205354" h="882014">
                <a:moveTo>
                  <a:pt x="1763902" y="0"/>
                </a:moveTo>
                <a:lnTo>
                  <a:pt x="0" y="0"/>
                </a:lnTo>
                <a:lnTo>
                  <a:pt x="440944" y="440944"/>
                </a:lnTo>
                <a:lnTo>
                  <a:pt x="0" y="882015"/>
                </a:lnTo>
                <a:lnTo>
                  <a:pt x="1763902" y="882015"/>
                </a:lnTo>
                <a:lnTo>
                  <a:pt x="2204974" y="440944"/>
                </a:lnTo>
                <a:lnTo>
                  <a:pt x="1763902" y="0"/>
                </a:lnTo>
                <a:close/>
              </a:path>
            </a:pathLst>
          </a:custGeom>
          <a:solidFill>
            <a:srgbClr val="93B6D2"/>
          </a:solidFill>
          <a:ln w="9525">
            <a:noFill/>
            <a:round/>
            <a:headEnd/>
            <a:tailEnd/>
          </a:ln>
        </p:spPr>
        <p:txBody>
          <a:bodyPr lIns="0" tIns="0" rIns="0" bIns="0"/>
          <a:lstStyle/>
          <a:p>
            <a:endParaRPr lang="en-US"/>
          </a:p>
        </p:txBody>
      </p:sp>
      <p:sp>
        <p:nvSpPr>
          <p:cNvPr id="179211" name="object 12" descr="viral suppression "/>
          <p:cNvSpPr>
            <a:spLocks/>
          </p:cNvSpPr>
          <p:nvPr/>
        </p:nvSpPr>
        <p:spPr bwMode="auto">
          <a:xfrm>
            <a:off x="6499225" y="2936875"/>
            <a:ext cx="2205038" cy="882650"/>
          </a:xfrm>
          <a:custGeom>
            <a:avLst/>
            <a:gdLst/>
            <a:ahLst/>
            <a:cxnLst>
              <a:cxn ang="0">
                <a:pos x="0" y="0"/>
              </a:cxn>
              <a:cxn ang="0">
                <a:pos x="1763902" y="0"/>
              </a:cxn>
              <a:cxn ang="0">
                <a:pos x="2204974" y="440944"/>
              </a:cxn>
              <a:cxn ang="0">
                <a:pos x="1763902" y="882015"/>
              </a:cxn>
              <a:cxn ang="0">
                <a:pos x="0" y="882015"/>
              </a:cxn>
              <a:cxn ang="0">
                <a:pos x="440944" y="440944"/>
              </a:cxn>
              <a:cxn ang="0">
                <a:pos x="0" y="0"/>
              </a:cxn>
            </a:cxnLst>
            <a:rect l="0" t="0" r="r" b="b"/>
            <a:pathLst>
              <a:path w="2205354" h="882014">
                <a:moveTo>
                  <a:pt x="0" y="0"/>
                </a:moveTo>
                <a:lnTo>
                  <a:pt x="1763902" y="0"/>
                </a:lnTo>
                <a:lnTo>
                  <a:pt x="2204974" y="440944"/>
                </a:lnTo>
                <a:lnTo>
                  <a:pt x="1763902" y="882015"/>
                </a:lnTo>
                <a:lnTo>
                  <a:pt x="0" y="882015"/>
                </a:lnTo>
                <a:lnTo>
                  <a:pt x="440944" y="440944"/>
                </a:lnTo>
                <a:lnTo>
                  <a:pt x="0" y="0"/>
                </a:lnTo>
                <a:close/>
              </a:path>
            </a:pathLst>
          </a:custGeom>
          <a:noFill/>
          <a:ln w="19050">
            <a:solidFill>
              <a:srgbClr val="FFFFFF"/>
            </a:solidFill>
            <a:round/>
            <a:headEnd/>
            <a:tailEnd/>
          </a:ln>
        </p:spPr>
        <p:txBody>
          <a:bodyPr lIns="0" tIns="0" rIns="0" bIns="0"/>
          <a:lstStyle/>
          <a:p>
            <a:endParaRPr lang="en-US"/>
          </a:p>
        </p:txBody>
      </p:sp>
      <p:sp>
        <p:nvSpPr>
          <p:cNvPr id="13" name="object 13"/>
          <p:cNvSpPr txBox="1"/>
          <p:nvPr/>
        </p:nvSpPr>
        <p:spPr>
          <a:xfrm>
            <a:off x="7050088" y="3117850"/>
            <a:ext cx="1154112" cy="520700"/>
          </a:xfrm>
          <a:prstGeom prst="rect">
            <a:avLst/>
          </a:prstGeom>
        </p:spPr>
        <p:txBody>
          <a:bodyPr lIns="0" tIns="0" rIns="0" bIns="0">
            <a:spAutoFit/>
          </a:bodyPr>
          <a:lstStyle/>
          <a:p>
            <a:pPr marL="12700" indent="354013">
              <a:lnSpc>
                <a:spcPts val="1975"/>
              </a:lnSpc>
            </a:pPr>
            <a:r>
              <a:rPr lang="en-US">
                <a:latin typeface="Calibri" pitchFamily="34" charset="0"/>
              </a:rPr>
              <a:t>Viral  Suppression</a:t>
            </a:r>
          </a:p>
        </p:txBody>
      </p:sp>
      <p:sp>
        <p:nvSpPr>
          <p:cNvPr id="179213" name="object 14" descr="circle around viral suppression "/>
          <p:cNvSpPr>
            <a:spLocks/>
          </p:cNvSpPr>
          <p:nvPr/>
        </p:nvSpPr>
        <p:spPr bwMode="auto">
          <a:xfrm>
            <a:off x="6305550" y="2517775"/>
            <a:ext cx="2565400" cy="1792288"/>
          </a:xfrm>
          <a:custGeom>
            <a:avLst/>
            <a:gdLst/>
            <a:ahLst/>
            <a:cxnLst>
              <a:cxn ang="0">
                <a:pos x="4964" y="817191"/>
              </a:cxn>
              <a:cxn ang="0">
                <a:pos x="30375" y="701768"/>
              </a:cxn>
              <a:cxn ang="0">
                <a:pos x="76093" y="591682"/>
              </a:cxn>
              <a:cxn ang="0">
                <a:pos x="140708" y="487917"/>
              </a:cxn>
              <a:cxn ang="0">
                <a:pos x="222812" y="391458"/>
              </a:cxn>
              <a:cxn ang="0">
                <a:pos x="320998" y="303288"/>
              </a:cxn>
              <a:cxn ang="0">
                <a:pos x="433857" y="224393"/>
              </a:cxn>
              <a:cxn ang="0">
                <a:pos x="559981" y="155755"/>
              </a:cxn>
              <a:cxn ang="0">
                <a:pos x="697961" y="98360"/>
              </a:cxn>
              <a:cxn ang="0">
                <a:pos x="846390" y="53191"/>
              </a:cxn>
              <a:cxn ang="0">
                <a:pos x="1003859" y="21233"/>
              </a:cxn>
              <a:cxn ang="0">
                <a:pos x="1168960" y="3470"/>
              </a:cxn>
              <a:cxn ang="0">
                <a:pos x="1339698" y="873"/>
              </a:cxn>
              <a:cxn ang="0">
                <a:pos x="1507030" y="13686"/>
              </a:cxn>
              <a:cxn ang="0">
                <a:pos x="1667200" y="41022"/>
              </a:cxn>
              <a:cxn ang="0">
                <a:pos x="1818799" y="81897"/>
              </a:cxn>
              <a:cxn ang="0">
                <a:pos x="1960419" y="135326"/>
              </a:cxn>
              <a:cxn ang="0">
                <a:pos x="2090651" y="200325"/>
              </a:cxn>
              <a:cxn ang="0">
                <a:pos x="2208088" y="275911"/>
              </a:cxn>
              <a:cxn ang="0">
                <a:pos x="2311321" y="361098"/>
              </a:cxn>
              <a:cxn ang="0">
                <a:pos x="2398943" y="454903"/>
              </a:cxn>
              <a:cxn ang="0">
                <a:pos x="2469544" y="556342"/>
              </a:cxn>
              <a:cxn ang="0">
                <a:pos x="2521717" y="664431"/>
              </a:cxn>
              <a:cxn ang="0">
                <a:pos x="2554054" y="778185"/>
              </a:cxn>
              <a:cxn ang="0">
                <a:pos x="2565146" y="896619"/>
              </a:cxn>
              <a:cxn ang="0">
                <a:pos x="2554054" y="1015054"/>
              </a:cxn>
              <a:cxn ang="0">
                <a:pos x="2521717" y="1128808"/>
              </a:cxn>
              <a:cxn ang="0">
                <a:pos x="2469544" y="1236897"/>
              </a:cxn>
              <a:cxn ang="0">
                <a:pos x="2398943" y="1338336"/>
              </a:cxn>
              <a:cxn ang="0">
                <a:pos x="2311321" y="1432141"/>
              </a:cxn>
              <a:cxn ang="0">
                <a:pos x="2208088" y="1517328"/>
              </a:cxn>
              <a:cxn ang="0">
                <a:pos x="2090651" y="1592914"/>
              </a:cxn>
              <a:cxn ang="0">
                <a:pos x="1960419" y="1657913"/>
              </a:cxn>
              <a:cxn ang="0">
                <a:pos x="1818799" y="1711342"/>
              </a:cxn>
              <a:cxn ang="0">
                <a:pos x="1667200" y="1752217"/>
              </a:cxn>
              <a:cxn ang="0">
                <a:pos x="1507030" y="1779553"/>
              </a:cxn>
              <a:cxn ang="0">
                <a:pos x="1339698" y="1792366"/>
              </a:cxn>
              <a:cxn ang="0">
                <a:pos x="1168960" y="1789769"/>
              </a:cxn>
              <a:cxn ang="0">
                <a:pos x="1003859" y="1772006"/>
              </a:cxn>
              <a:cxn ang="0">
                <a:pos x="846390" y="1740048"/>
              </a:cxn>
              <a:cxn ang="0">
                <a:pos x="697961" y="1694879"/>
              </a:cxn>
              <a:cxn ang="0">
                <a:pos x="559981" y="1637484"/>
              </a:cxn>
              <a:cxn ang="0">
                <a:pos x="433857" y="1568846"/>
              </a:cxn>
              <a:cxn ang="0">
                <a:pos x="320998" y="1489951"/>
              </a:cxn>
              <a:cxn ang="0">
                <a:pos x="222812" y="1401781"/>
              </a:cxn>
              <a:cxn ang="0">
                <a:pos x="140708" y="1305322"/>
              </a:cxn>
              <a:cxn ang="0">
                <a:pos x="76093" y="1201557"/>
              </a:cxn>
              <a:cxn ang="0">
                <a:pos x="30375" y="1091471"/>
              </a:cxn>
              <a:cxn ang="0">
                <a:pos x="4964" y="976048"/>
              </a:cxn>
            </a:cxnLst>
            <a:rect l="0" t="0" r="r" b="b"/>
            <a:pathLst>
              <a:path w="2565400" h="1793239">
                <a:moveTo>
                  <a:pt x="0" y="896619"/>
                </a:moveTo>
                <a:lnTo>
                  <a:pt x="1249" y="856682"/>
                </a:lnTo>
                <a:lnTo>
                  <a:pt x="4964" y="817191"/>
                </a:lnTo>
                <a:lnTo>
                  <a:pt x="11091" y="778185"/>
                </a:lnTo>
                <a:lnTo>
                  <a:pt x="19579" y="739698"/>
                </a:lnTo>
                <a:lnTo>
                  <a:pt x="30375" y="701768"/>
                </a:lnTo>
                <a:lnTo>
                  <a:pt x="43428" y="664431"/>
                </a:lnTo>
                <a:lnTo>
                  <a:pt x="58684" y="627723"/>
                </a:lnTo>
                <a:lnTo>
                  <a:pt x="76093" y="591682"/>
                </a:lnTo>
                <a:lnTo>
                  <a:pt x="95601" y="556342"/>
                </a:lnTo>
                <a:lnTo>
                  <a:pt x="117157" y="521742"/>
                </a:lnTo>
                <a:lnTo>
                  <a:pt x="140708" y="487917"/>
                </a:lnTo>
                <a:lnTo>
                  <a:pt x="166202" y="454903"/>
                </a:lnTo>
                <a:lnTo>
                  <a:pt x="193588" y="422738"/>
                </a:lnTo>
                <a:lnTo>
                  <a:pt x="222812" y="391458"/>
                </a:lnTo>
                <a:lnTo>
                  <a:pt x="253824" y="361098"/>
                </a:lnTo>
                <a:lnTo>
                  <a:pt x="286570" y="331696"/>
                </a:lnTo>
                <a:lnTo>
                  <a:pt x="320998" y="303288"/>
                </a:lnTo>
                <a:lnTo>
                  <a:pt x="357057" y="275911"/>
                </a:lnTo>
                <a:lnTo>
                  <a:pt x="394694" y="249600"/>
                </a:lnTo>
                <a:lnTo>
                  <a:pt x="433857" y="224393"/>
                </a:lnTo>
                <a:lnTo>
                  <a:pt x="474494" y="200325"/>
                </a:lnTo>
                <a:lnTo>
                  <a:pt x="516553" y="177434"/>
                </a:lnTo>
                <a:lnTo>
                  <a:pt x="559981" y="155755"/>
                </a:lnTo>
                <a:lnTo>
                  <a:pt x="604726" y="135326"/>
                </a:lnTo>
                <a:lnTo>
                  <a:pt x="650737" y="116182"/>
                </a:lnTo>
                <a:lnTo>
                  <a:pt x="697961" y="98360"/>
                </a:lnTo>
                <a:lnTo>
                  <a:pt x="746346" y="81897"/>
                </a:lnTo>
                <a:lnTo>
                  <a:pt x="795840" y="66828"/>
                </a:lnTo>
                <a:lnTo>
                  <a:pt x="846390" y="53191"/>
                </a:lnTo>
                <a:lnTo>
                  <a:pt x="897945" y="41022"/>
                </a:lnTo>
                <a:lnTo>
                  <a:pt x="950452" y="30357"/>
                </a:lnTo>
                <a:lnTo>
                  <a:pt x="1003859" y="21233"/>
                </a:lnTo>
                <a:lnTo>
                  <a:pt x="1058115" y="13686"/>
                </a:lnTo>
                <a:lnTo>
                  <a:pt x="1113166" y="7753"/>
                </a:lnTo>
                <a:lnTo>
                  <a:pt x="1168960" y="3470"/>
                </a:lnTo>
                <a:lnTo>
                  <a:pt x="1225447" y="873"/>
                </a:lnTo>
                <a:lnTo>
                  <a:pt x="1282573" y="0"/>
                </a:lnTo>
                <a:lnTo>
                  <a:pt x="1339698" y="873"/>
                </a:lnTo>
                <a:lnTo>
                  <a:pt x="1396185" y="3470"/>
                </a:lnTo>
                <a:lnTo>
                  <a:pt x="1451979" y="7753"/>
                </a:lnTo>
                <a:lnTo>
                  <a:pt x="1507030" y="13686"/>
                </a:lnTo>
                <a:lnTo>
                  <a:pt x="1561286" y="21233"/>
                </a:lnTo>
                <a:lnTo>
                  <a:pt x="1614693" y="30357"/>
                </a:lnTo>
                <a:lnTo>
                  <a:pt x="1667200" y="41022"/>
                </a:lnTo>
                <a:lnTo>
                  <a:pt x="1718755" y="53191"/>
                </a:lnTo>
                <a:lnTo>
                  <a:pt x="1769305" y="66828"/>
                </a:lnTo>
                <a:lnTo>
                  <a:pt x="1818799" y="81897"/>
                </a:lnTo>
                <a:lnTo>
                  <a:pt x="1867184" y="98360"/>
                </a:lnTo>
                <a:lnTo>
                  <a:pt x="1914408" y="116182"/>
                </a:lnTo>
                <a:lnTo>
                  <a:pt x="1960419" y="135326"/>
                </a:lnTo>
                <a:lnTo>
                  <a:pt x="2005164" y="155755"/>
                </a:lnTo>
                <a:lnTo>
                  <a:pt x="2048592" y="177434"/>
                </a:lnTo>
                <a:lnTo>
                  <a:pt x="2090651" y="200325"/>
                </a:lnTo>
                <a:lnTo>
                  <a:pt x="2131288" y="224393"/>
                </a:lnTo>
                <a:lnTo>
                  <a:pt x="2170451" y="249600"/>
                </a:lnTo>
                <a:lnTo>
                  <a:pt x="2208088" y="275911"/>
                </a:lnTo>
                <a:lnTo>
                  <a:pt x="2244147" y="303288"/>
                </a:lnTo>
                <a:lnTo>
                  <a:pt x="2278575" y="331696"/>
                </a:lnTo>
                <a:lnTo>
                  <a:pt x="2311321" y="361098"/>
                </a:lnTo>
                <a:lnTo>
                  <a:pt x="2342333" y="391458"/>
                </a:lnTo>
                <a:lnTo>
                  <a:pt x="2371557" y="422738"/>
                </a:lnTo>
                <a:lnTo>
                  <a:pt x="2398943" y="454903"/>
                </a:lnTo>
                <a:lnTo>
                  <a:pt x="2424437" y="487917"/>
                </a:lnTo>
                <a:lnTo>
                  <a:pt x="2447988" y="521742"/>
                </a:lnTo>
                <a:lnTo>
                  <a:pt x="2469544" y="556342"/>
                </a:lnTo>
                <a:lnTo>
                  <a:pt x="2489052" y="591682"/>
                </a:lnTo>
                <a:lnTo>
                  <a:pt x="2506461" y="627723"/>
                </a:lnTo>
                <a:lnTo>
                  <a:pt x="2521717" y="664431"/>
                </a:lnTo>
                <a:lnTo>
                  <a:pt x="2534770" y="701768"/>
                </a:lnTo>
                <a:lnTo>
                  <a:pt x="2545566" y="739698"/>
                </a:lnTo>
                <a:lnTo>
                  <a:pt x="2554054" y="778185"/>
                </a:lnTo>
                <a:lnTo>
                  <a:pt x="2560181" y="817191"/>
                </a:lnTo>
                <a:lnTo>
                  <a:pt x="2563896" y="856682"/>
                </a:lnTo>
                <a:lnTo>
                  <a:pt x="2565146" y="896619"/>
                </a:lnTo>
                <a:lnTo>
                  <a:pt x="2563896" y="936557"/>
                </a:lnTo>
                <a:lnTo>
                  <a:pt x="2560181" y="976048"/>
                </a:lnTo>
                <a:lnTo>
                  <a:pt x="2554054" y="1015054"/>
                </a:lnTo>
                <a:lnTo>
                  <a:pt x="2545566" y="1053541"/>
                </a:lnTo>
                <a:lnTo>
                  <a:pt x="2534770" y="1091471"/>
                </a:lnTo>
                <a:lnTo>
                  <a:pt x="2521717" y="1128808"/>
                </a:lnTo>
                <a:lnTo>
                  <a:pt x="2506461" y="1165516"/>
                </a:lnTo>
                <a:lnTo>
                  <a:pt x="2489052" y="1201557"/>
                </a:lnTo>
                <a:lnTo>
                  <a:pt x="2469544" y="1236897"/>
                </a:lnTo>
                <a:lnTo>
                  <a:pt x="2447988" y="1271497"/>
                </a:lnTo>
                <a:lnTo>
                  <a:pt x="2424437" y="1305322"/>
                </a:lnTo>
                <a:lnTo>
                  <a:pt x="2398943" y="1338336"/>
                </a:lnTo>
                <a:lnTo>
                  <a:pt x="2371557" y="1370501"/>
                </a:lnTo>
                <a:lnTo>
                  <a:pt x="2342333" y="1401781"/>
                </a:lnTo>
                <a:lnTo>
                  <a:pt x="2311321" y="1432141"/>
                </a:lnTo>
                <a:lnTo>
                  <a:pt x="2278575" y="1461543"/>
                </a:lnTo>
                <a:lnTo>
                  <a:pt x="2244147" y="1489951"/>
                </a:lnTo>
                <a:lnTo>
                  <a:pt x="2208088" y="1517328"/>
                </a:lnTo>
                <a:lnTo>
                  <a:pt x="2170451" y="1543639"/>
                </a:lnTo>
                <a:lnTo>
                  <a:pt x="2131288" y="1568846"/>
                </a:lnTo>
                <a:lnTo>
                  <a:pt x="2090651" y="1592914"/>
                </a:lnTo>
                <a:lnTo>
                  <a:pt x="2048592" y="1615805"/>
                </a:lnTo>
                <a:lnTo>
                  <a:pt x="2005164" y="1637484"/>
                </a:lnTo>
                <a:lnTo>
                  <a:pt x="1960419" y="1657913"/>
                </a:lnTo>
                <a:lnTo>
                  <a:pt x="1914408" y="1677057"/>
                </a:lnTo>
                <a:lnTo>
                  <a:pt x="1867184" y="1694879"/>
                </a:lnTo>
                <a:lnTo>
                  <a:pt x="1818799" y="1711342"/>
                </a:lnTo>
                <a:lnTo>
                  <a:pt x="1769305" y="1726411"/>
                </a:lnTo>
                <a:lnTo>
                  <a:pt x="1718755" y="1740048"/>
                </a:lnTo>
                <a:lnTo>
                  <a:pt x="1667200" y="1752217"/>
                </a:lnTo>
                <a:lnTo>
                  <a:pt x="1614693" y="1762882"/>
                </a:lnTo>
                <a:lnTo>
                  <a:pt x="1561286" y="1772006"/>
                </a:lnTo>
                <a:lnTo>
                  <a:pt x="1507030" y="1779553"/>
                </a:lnTo>
                <a:lnTo>
                  <a:pt x="1451979" y="1785486"/>
                </a:lnTo>
                <a:lnTo>
                  <a:pt x="1396185" y="1789769"/>
                </a:lnTo>
                <a:lnTo>
                  <a:pt x="1339698" y="1792366"/>
                </a:lnTo>
                <a:lnTo>
                  <a:pt x="1282573" y="1793239"/>
                </a:lnTo>
                <a:lnTo>
                  <a:pt x="1225447" y="1792366"/>
                </a:lnTo>
                <a:lnTo>
                  <a:pt x="1168960" y="1789769"/>
                </a:lnTo>
                <a:lnTo>
                  <a:pt x="1113166" y="1785486"/>
                </a:lnTo>
                <a:lnTo>
                  <a:pt x="1058115" y="1779553"/>
                </a:lnTo>
                <a:lnTo>
                  <a:pt x="1003859" y="1772006"/>
                </a:lnTo>
                <a:lnTo>
                  <a:pt x="950452" y="1762882"/>
                </a:lnTo>
                <a:lnTo>
                  <a:pt x="897945" y="1752217"/>
                </a:lnTo>
                <a:lnTo>
                  <a:pt x="846390" y="1740048"/>
                </a:lnTo>
                <a:lnTo>
                  <a:pt x="795840" y="1726411"/>
                </a:lnTo>
                <a:lnTo>
                  <a:pt x="746346" y="1711342"/>
                </a:lnTo>
                <a:lnTo>
                  <a:pt x="697961" y="1694879"/>
                </a:lnTo>
                <a:lnTo>
                  <a:pt x="650737" y="1677057"/>
                </a:lnTo>
                <a:lnTo>
                  <a:pt x="604726" y="1657913"/>
                </a:lnTo>
                <a:lnTo>
                  <a:pt x="559981" y="1637484"/>
                </a:lnTo>
                <a:lnTo>
                  <a:pt x="516553" y="1615805"/>
                </a:lnTo>
                <a:lnTo>
                  <a:pt x="474494" y="1592914"/>
                </a:lnTo>
                <a:lnTo>
                  <a:pt x="433857" y="1568846"/>
                </a:lnTo>
                <a:lnTo>
                  <a:pt x="394694" y="1543639"/>
                </a:lnTo>
                <a:lnTo>
                  <a:pt x="357057" y="1517328"/>
                </a:lnTo>
                <a:lnTo>
                  <a:pt x="320998" y="1489951"/>
                </a:lnTo>
                <a:lnTo>
                  <a:pt x="286570" y="1461543"/>
                </a:lnTo>
                <a:lnTo>
                  <a:pt x="253824" y="1432141"/>
                </a:lnTo>
                <a:lnTo>
                  <a:pt x="222812" y="1401781"/>
                </a:lnTo>
                <a:lnTo>
                  <a:pt x="193588" y="1370501"/>
                </a:lnTo>
                <a:lnTo>
                  <a:pt x="166202" y="1338336"/>
                </a:lnTo>
                <a:lnTo>
                  <a:pt x="140708" y="1305322"/>
                </a:lnTo>
                <a:lnTo>
                  <a:pt x="117157" y="1271497"/>
                </a:lnTo>
                <a:lnTo>
                  <a:pt x="95601" y="1236897"/>
                </a:lnTo>
                <a:lnTo>
                  <a:pt x="76093" y="1201557"/>
                </a:lnTo>
                <a:lnTo>
                  <a:pt x="58684" y="1165516"/>
                </a:lnTo>
                <a:lnTo>
                  <a:pt x="43428" y="1128808"/>
                </a:lnTo>
                <a:lnTo>
                  <a:pt x="30375" y="1091471"/>
                </a:lnTo>
                <a:lnTo>
                  <a:pt x="19579" y="1053541"/>
                </a:lnTo>
                <a:lnTo>
                  <a:pt x="11091" y="1015054"/>
                </a:lnTo>
                <a:lnTo>
                  <a:pt x="4964" y="976048"/>
                </a:lnTo>
                <a:lnTo>
                  <a:pt x="1249" y="936557"/>
                </a:lnTo>
                <a:lnTo>
                  <a:pt x="0" y="896619"/>
                </a:lnTo>
                <a:close/>
              </a:path>
            </a:pathLst>
          </a:custGeom>
          <a:noFill/>
          <a:ln w="28575">
            <a:solidFill>
              <a:srgbClr val="FF0000"/>
            </a:solidFill>
            <a:round/>
            <a:headEnd/>
            <a:tailEnd/>
          </a:ln>
        </p:spPr>
        <p:txBody>
          <a:bodyPr lIns="0" tIns="0" rIns="0" bIns="0"/>
          <a:lstStyle/>
          <a:p>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Vapor Trail">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Median.thmx</Template>
  <TotalTime>12275</TotalTime>
  <Words>8362</Words>
  <Application>Microsoft Office PowerPoint</Application>
  <PresentationFormat>On-screen Show (4:3)</PresentationFormat>
  <Paragraphs>1442</Paragraphs>
  <Slides>176</Slides>
  <Notes>176</Notes>
  <HiddenSlides>2</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176</vt:i4>
      </vt:variant>
    </vt:vector>
  </HeadingPairs>
  <TitlesOfParts>
    <vt:vector size="202" baseType="lpstr">
      <vt:lpstr>Arial</vt:lpstr>
      <vt:lpstr>Arial Black</vt:lpstr>
      <vt:lpstr>Arial Narrow</vt:lpstr>
      <vt:lpstr>Brush Script MT</vt:lpstr>
      <vt:lpstr>Calibri</vt:lpstr>
      <vt:lpstr>Calibri Light</vt:lpstr>
      <vt:lpstr>Century Gothic</vt:lpstr>
      <vt:lpstr>Comic Sans MS</vt:lpstr>
      <vt:lpstr>Helvetica</vt:lpstr>
      <vt:lpstr>Kristen ITC</vt:lpstr>
      <vt:lpstr>Times New Roman</vt:lpstr>
      <vt:lpstr>Tw Cen MT</vt:lpstr>
      <vt:lpstr>Verdana</vt:lpstr>
      <vt:lpstr>Wingdings</vt:lpstr>
      <vt:lpstr>Wingdings 2</vt:lpstr>
      <vt:lpstr>Median</vt:lpstr>
      <vt:lpstr>Office Theme</vt:lpstr>
      <vt:lpstr>5_Office Theme</vt:lpstr>
      <vt:lpstr>1_Office Theme</vt:lpstr>
      <vt:lpstr>2_Office Theme</vt:lpstr>
      <vt:lpstr>3_Office Theme</vt:lpstr>
      <vt:lpstr>4_Office Theme</vt:lpstr>
      <vt:lpstr>6_Office Theme</vt:lpstr>
      <vt:lpstr>7_Office Theme</vt:lpstr>
      <vt:lpstr>Vapor Trail</vt:lpstr>
      <vt:lpstr>8_Office Theme</vt:lpstr>
      <vt:lpstr> Southeastern Michigan HIV/AIDS Council (SEMHAC)  Priority Setting and Resource Allocation (PSRA) Retreat  DAY 1 </vt:lpstr>
      <vt:lpstr>Focus Questions</vt:lpstr>
      <vt:lpstr>How are we going to do this?</vt:lpstr>
      <vt:lpstr>.</vt:lpstr>
      <vt:lpstr>0</vt:lpstr>
      <vt:lpstr>0</vt:lpstr>
      <vt:lpstr>Ground Rules</vt:lpstr>
      <vt:lpstr>o</vt:lpstr>
      <vt:lpstr>The Big Picture</vt:lpstr>
      <vt:lpstr>HRSA Expectations</vt:lpstr>
      <vt:lpstr>The Path to Today</vt:lpstr>
      <vt:lpstr>Guiding Principles</vt:lpstr>
      <vt:lpstr>o</vt:lpstr>
      <vt:lpstr>Priority Setting</vt:lpstr>
      <vt:lpstr>0</vt:lpstr>
      <vt:lpstr>0</vt:lpstr>
      <vt:lpstr>Services Rank Higher if they…</vt:lpstr>
      <vt:lpstr>o</vt:lpstr>
      <vt:lpstr>Priority Setting</vt:lpstr>
      <vt:lpstr>Epidemiological Perspective</vt:lpstr>
      <vt:lpstr>0</vt:lpstr>
      <vt:lpstr>o</vt:lpstr>
      <vt:lpstr>o</vt:lpstr>
      <vt:lpstr>o</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Review</vt:lpstr>
      <vt:lpstr>-</vt:lpstr>
      <vt:lpstr>-</vt:lpstr>
      <vt:lpstr>-</vt:lpstr>
      <vt:lpstr>-</vt:lpstr>
      <vt:lpstr>Questions?</vt:lpstr>
      <vt:lpstr>Epidemiological Perspective Discussion</vt:lpstr>
      <vt:lpstr>-</vt:lpstr>
      <vt:lpstr>PLWHA Perspective</vt:lpstr>
      <vt:lpstr>PLWHA Perspective</vt:lpstr>
      <vt:lpstr>PLWH Survey</vt:lpstr>
      <vt:lpstr>PLWH Survey</vt:lpstr>
      <vt:lpstr>Focus Group Data</vt:lpstr>
      <vt:lpstr>A word of caution…</vt:lpstr>
      <vt:lpstr>Needs Assessment Data on Linkage to Care</vt:lpstr>
      <vt:lpstr>Many linked to medical care more than 3 months after diagnosis</vt:lpstr>
      <vt:lpstr>Many had difficulty getting medical care first time after testing positive</vt:lpstr>
      <vt:lpstr>Challenges getting medical care first time</vt:lpstr>
      <vt:lpstr>How to help get into medical care right away?</vt:lpstr>
      <vt:lpstr>Participant Voices</vt:lpstr>
      <vt:lpstr>Participant Voices</vt:lpstr>
      <vt:lpstr>Participant Voices</vt:lpstr>
      <vt:lpstr>Participant Voices</vt:lpstr>
      <vt:lpstr>Needs Assessment Data on  Retention in Care</vt:lpstr>
      <vt:lpstr>Some had difficulty getting medical care now</vt:lpstr>
      <vt:lpstr>Care Barriers</vt:lpstr>
      <vt:lpstr>What services have you NEEDED during the past year? (other than HIV medical care)</vt:lpstr>
      <vt:lpstr>Participant Voices</vt:lpstr>
      <vt:lpstr>Participant Voices</vt:lpstr>
      <vt:lpstr>Participant Voices</vt:lpstr>
      <vt:lpstr>Participant Voices</vt:lpstr>
      <vt:lpstr>Barriers and facilitators for women Focus group data</vt:lpstr>
      <vt:lpstr>Participant Voices</vt:lpstr>
      <vt:lpstr>Participant Voices</vt:lpstr>
      <vt:lpstr>Ongoing support helps PLWH stay in care</vt:lpstr>
      <vt:lpstr>Participant Voices</vt:lpstr>
      <vt:lpstr>Participant Voices</vt:lpstr>
      <vt:lpstr>Quality of care is important</vt:lpstr>
      <vt:lpstr>Participant Voices</vt:lpstr>
      <vt:lpstr>Some PLWH had been out of care previously</vt:lpstr>
      <vt:lpstr>Feelings about HIV, health and access were top reasons for being out of care</vt:lpstr>
      <vt:lpstr>What helped people reconnect to care?</vt:lpstr>
      <vt:lpstr>Participant Voices</vt:lpstr>
      <vt:lpstr>Needs Assessment Data on Medications Adherence</vt:lpstr>
      <vt:lpstr>Most prescribed HIV medications Many recently missed or skipped meds</vt:lpstr>
      <vt:lpstr>What helps PLWH take medications?</vt:lpstr>
      <vt:lpstr>What makes it difficult to take medications?</vt:lpstr>
      <vt:lpstr>Participant Voices</vt:lpstr>
      <vt:lpstr>Participant Voices</vt:lpstr>
      <vt:lpstr>Participant Voices</vt:lpstr>
      <vt:lpstr>Participant Voices</vt:lpstr>
      <vt:lpstr>PLWH Perspective Discussion</vt:lpstr>
      <vt:lpstr>-</vt:lpstr>
      <vt:lpstr>Service Utilization Perspective (Number of Clients Served)</vt:lpstr>
      <vt:lpstr>Service Utilization Perspective</vt:lpstr>
      <vt:lpstr>-</vt:lpstr>
      <vt:lpstr>-</vt:lpstr>
      <vt:lpstr>Utilization Discussion</vt:lpstr>
      <vt:lpstr>Recipient’s Office Perspective</vt:lpstr>
      <vt:lpstr>Recipient’s Recommendations Discussion</vt:lpstr>
      <vt:lpstr>Priority Setting Activity</vt:lpstr>
      <vt:lpstr>-</vt:lpstr>
      <vt:lpstr>We’re Done for the Day. TGIF!</vt:lpstr>
      <vt:lpstr> Southeastern Michigan HIV/AIDS Council (SEMHAC)  Priority Setting and Resource Allocation (PSRA) Retreat  DAY 2 </vt:lpstr>
      <vt:lpstr>Focus Questions</vt:lpstr>
      <vt:lpstr>Data to Review</vt:lpstr>
      <vt:lpstr>-</vt:lpstr>
      <vt:lpstr>-</vt:lpstr>
      <vt:lpstr>Waiver Request</vt:lpstr>
      <vt:lpstr>Expenditures:  Where did the money go?</vt:lpstr>
      <vt:lpstr>Expenditure History</vt:lpstr>
      <vt:lpstr>Expenditures are shown in two ways</vt:lpstr>
      <vt:lpstr>-</vt:lpstr>
      <vt:lpstr>-</vt:lpstr>
      <vt:lpstr>-</vt:lpstr>
      <vt:lpstr>-</vt:lpstr>
      <vt:lpstr>Expenditure and Utilization History Discussion</vt:lpstr>
      <vt:lpstr>Provider Perspective</vt:lpstr>
      <vt:lpstr>Provider Perspectives</vt:lpstr>
      <vt:lpstr>Provider Survey Findings</vt:lpstr>
      <vt:lpstr>Outpatient &amp; Ambulatory Health Services</vt:lpstr>
      <vt:lpstr>Early Intervention Services</vt:lpstr>
      <vt:lpstr>Health Insurance Premium &amp; Cost Sharing Assistance</vt:lpstr>
      <vt:lpstr>Home and Community-Based Health Services</vt:lpstr>
      <vt:lpstr>Mental Health Services</vt:lpstr>
      <vt:lpstr>Medical Nutrition Therapy</vt:lpstr>
      <vt:lpstr>Medical Case Management</vt:lpstr>
      <vt:lpstr>Non-Medical Case Management</vt:lpstr>
      <vt:lpstr>Emergency Financial Assistance</vt:lpstr>
      <vt:lpstr>Food Bank / Home Delivered Meals</vt:lpstr>
      <vt:lpstr>Housing Services</vt:lpstr>
      <vt:lpstr>Medical Transportation</vt:lpstr>
      <vt:lpstr>Psychosocial Support Services</vt:lpstr>
      <vt:lpstr>Provider Perspective Discussion</vt:lpstr>
      <vt:lpstr>-</vt:lpstr>
      <vt:lpstr>External Forces</vt:lpstr>
      <vt:lpstr>External Forces</vt:lpstr>
      <vt:lpstr>Insurance coverage has increased since 2014</vt:lpstr>
      <vt:lpstr>MI AIDS Drug Assistance Program</vt:lpstr>
      <vt:lpstr>How does this impact Ryan White?</vt:lpstr>
      <vt:lpstr>How does this impact Ryan White?</vt:lpstr>
      <vt:lpstr>External Forces</vt:lpstr>
      <vt:lpstr>Medicaid Transportation Update</vt:lpstr>
      <vt:lpstr>HOPWA</vt:lpstr>
      <vt:lpstr>MI Dental Program</vt:lpstr>
      <vt:lpstr>Other Ryan White Parts</vt:lpstr>
      <vt:lpstr>External Forces</vt:lpstr>
      <vt:lpstr>Additional Considerations </vt:lpstr>
      <vt:lpstr>External Forces Discussion</vt:lpstr>
      <vt:lpstr>Resource Allocation</vt:lpstr>
      <vt:lpstr>-</vt:lpstr>
      <vt:lpstr>-</vt:lpstr>
      <vt:lpstr>Base Allocation</vt:lpstr>
      <vt:lpstr>Base Allocations Spreadsheet</vt:lpstr>
      <vt:lpstr>Basic Components, by service</vt:lpstr>
      <vt:lpstr>Unaware – New Diagnoses</vt:lpstr>
      <vt:lpstr>Base Allocation: Point of Departure</vt:lpstr>
      <vt:lpstr>-</vt:lpstr>
      <vt:lpstr>-</vt:lpstr>
      <vt:lpstr>-</vt:lpstr>
      <vt:lpstr>-</vt:lpstr>
    </vt:vector>
  </TitlesOfParts>
  <Company>Cole Communications,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Pharmacy/Public Health Pandemic Exploration Project</dc:title>
  <dc:creator>Nicole Lezin</dc:creator>
  <cp:lastModifiedBy>Rachel Turk</cp:lastModifiedBy>
  <cp:revision>1048</cp:revision>
  <cp:lastPrinted>2018-08-02T16:19:43Z</cp:lastPrinted>
  <dcterms:created xsi:type="dcterms:W3CDTF">2013-05-20T20:59:39Z</dcterms:created>
  <dcterms:modified xsi:type="dcterms:W3CDTF">2019-07-10T18:53:19Z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288143b3f58e425795f01797ffeb7f0e</vt:lpwstr>
  </property>
</Properties>
</file>