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2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3.xml" ContentType="application/vnd.openxmlformats-officedocument.presentationml.tags+xml"/>
  <Override PartName="/ppt/notesSlides/notesSlide4.xml" ContentType="application/vnd.openxmlformats-officedocument.presentationml.notesSlide+xml"/>
  <Override PartName="/ppt/tags/tag24.xml" ContentType="application/vnd.openxmlformats-officedocument.presentationml.tags+xml"/>
  <Override PartName="/ppt/notesSlides/notesSlide5.xml" ContentType="application/vnd.openxmlformats-officedocument.presentationml.notesSlide+xml"/>
  <Override PartName="/ppt/tags/tag25.xml" ContentType="application/vnd.openxmlformats-officedocument.presentationml.tags+xml"/>
  <Override PartName="/ppt/notesSlides/notesSlide6.xml" ContentType="application/vnd.openxmlformats-officedocument.presentationml.notesSlide+xml"/>
  <Override PartName="/ppt/tags/tag2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7.xml" ContentType="application/vnd.openxmlformats-officedocument.presentationml.tags+xml"/>
  <Override PartName="/ppt/notesSlides/notesSlide9.xml" ContentType="application/vnd.openxmlformats-officedocument.presentationml.notesSlide+xml"/>
  <Override PartName="/ppt/tags/tag2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9.xml" ContentType="application/vnd.openxmlformats-officedocument.presentationml.tags+xml"/>
  <Override PartName="/ppt/notesSlides/notesSlide12.xml" ContentType="application/vnd.openxmlformats-officedocument.presentationml.notesSlide+xml"/>
  <Override PartName="/ppt/tags/tag3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1.xml" ContentType="application/vnd.openxmlformats-officedocument.presentationml.tags+xml"/>
  <Override PartName="/ppt/notesSlides/notesSlide20.xml" ContentType="application/vnd.openxmlformats-officedocument.presentationml.notesSlide+xml"/>
  <Override PartName="/ppt/tags/tag3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tags/tag33.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34.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35.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9" r:id="rId4"/>
    <p:sldMasterId id="2147483935" r:id="rId5"/>
  </p:sldMasterIdLst>
  <p:notesMasterIdLst>
    <p:notesMasterId r:id="rId57"/>
  </p:notesMasterIdLst>
  <p:handoutMasterIdLst>
    <p:handoutMasterId r:id="rId58"/>
  </p:handoutMasterIdLst>
  <p:sldIdLst>
    <p:sldId id="1844" r:id="rId6"/>
    <p:sldId id="1902" r:id="rId7"/>
    <p:sldId id="1881" r:id="rId8"/>
    <p:sldId id="1250" r:id="rId9"/>
    <p:sldId id="293" r:id="rId10"/>
    <p:sldId id="515" r:id="rId11"/>
    <p:sldId id="519" r:id="rId12"/>
    <p:sldId id="390" r:id="rId13"/>
    <p:sldId id="405" r:id="rId14"/>
    <p:sldId id="1911" r:id="rId15"/>
    <p:sldId id="1910" r:id="rId16"/>
    <p:sldId id="510" r:id="rId17"/>
    <p:sldId id="523" r:id="rId18"/>
    <p:sldId id="465" r:id="rId19"/>
    <p:sldId id="1106" r:id="rId20"/>
    <p:sldId id="1894" r:id="rId21"/>
    <p:sldId id="406" r:id="rId22"/>
    <p:sldId id="1898" r:id="rId23"/>
    <p:sldId id="1909" r:id="rId24"/>
    <p:sldId id="1845" r:id="rId25"/>
    <p:sldId id="460" r:id="rId26"/>
    <p:sldId id="521" r:id="rId27"/>
    <p:sldId id="407" r:id="rId28"/>
    <p:sldId id="1903" r:id="rId29"/>
    <p:sldId id="514" r:id="rId30"/>
    <p:sldId id="1899" r:id="rId31"/>
    <p:sldId id="528" r:id="rId32"/>
    <p:sldId id="529" r:id="rId33"/>
    <p:sldId id="449" r:id="rId34"/>
    <p:sldId id="530" r:id="rId35"/>
    <p:sldId id="480" r:id="rId36"/>
    <p:sldId id="1900" r:id="rId37"/>
    <p:sldId id="526" r:id="rId38"/>
    <p:sldId id="527" r:id="rId39"/>
    <p:sldId id="509" r:id="rId40"/>
    <p:sldId id="402" r:id="rId41"/>
    <p:sldId id="411" r:id="rId42"/>
    <p:sldId id="1901" r:id="rId43"/>
    <p:sldId id="524" r:id="rId44"/>
    <p:sldId id="516" r:id="rId45"/>
    <p:sldId id="1908" r:id="rId46"/>
    <p:sldId id="1904" r:id="rId47"/>
    <p:sldId id="448" r:id="rId48"/>
    <p:sldId id="1905" r:id="rId49"/>
    <p:sldId id="494" r:id="rId50"/>
    <p:sldId id="1243" r:id="rId51"/>
    <p:sldId id="1882" r:id="rId52"/>
    <p:sldId id="1914" r:id="rId53"/>
    <p:sldId id="1892" r:id="rId54"/>
    <p:sldId id="1109" r:id="rId55"/>
    <p:sldId id="1871" r:id="rId56"/>
  </p:sldIdLst>
  <p:sldSz cx="12192000" cy="6858000"/>
  <p:notesSz cx="6858000" cy="9313863"/>
  <p:custDataLst>
    <p:tags r:id="rId59"/>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35"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ssan, Aniqa (HEALTH)" initials="HA(" lastIdx="18" clrIdx="0"/>
  <p:cmAuthor id="2" name="Osborne, Zoe L (HEALTH)" initials="OZL(" lastIdx="10" clrIdx="1">
    <p:extLst>
      <p:ext uri="{19B8F6BF-5375-455C-9EA6-DF929625EA0E}">
        <p15:presenceInfo xmlns:p15="http://schemas.microsoft.com/office/powerpoint/2012/main" userId="S-1-5-21-218105429-2715934002-73406468-116002" providerId="AD"/>
      </p:ext>
    </p:extLst>
  </p:cmAuthor>
  <p:cmAuthor id="3" name="Aniqa Hassan" initials="" lastIdx="1" clrIdx="2"/>
  <p:cmAuthor id="4" name="Lee, Jennifer E (HEALTH)" initials="LJE(" lastIdx="16" clrIdx="3">
    <p:extLst>
      <p:ext uri="{19B8F6BF-5375-455C-9EA6-DF929625EA0E}">
        <p15:presenceInfo xmlns:p15="http://schemas.microsoft.com/office/powerpoint/2012/main" userId="S::Jennifer.Lee@health.ny.gov::9da30c76-2644-469e-8b79-36323e2d7656" providerId="AD"/>
      </p:ext>
    </p:extLst>
  </p:cmAuthor>
  <p:cmAuthor id="5" name="Clemens Steinbock" initials="CS" lastIdx="2" clrIdx="4">
    <p:extLst>
      <p:ext uri="{19B8F6BF-5375-455C-9EA6-DF929625EA0E}">
        <p15:presenceInfo xmlns:p15="http://schemas.microsoft.com/office/powerpoint/2012/main" userId="ddbf4e62fc8ebcf9" providerId="Windows Live"/>
      </p:ext>
    </p:extLst>
  </p:cmAuthor>
  <p:cmAuthor id="6" name="Khan, Zainab (HEALTH)" initials="KZ(" lastIdx="4" clrIdx="5">
    <p:extLst>
      <p:ext uri="{19B8F6BF-5375-455C-9EA6-DF929625EA0E}">
        <p15:presenceInfo xmlns:p15="http://schemas.microsoft.com/office/powerpoint/2012/main" userId="S::Zainab.Khan@health.ny.gov::a63a19f3-f1b1-4ce8-972a-54ae23a592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C8FC3"/>
    <a:srgbClr val="9A76B6"/>
    <a:srgbClr val="75429B"/>
    <a:srgbClr val="875BA8"/>
    <a:srgbClr val="61288D"/>
    <a:srgbClr val="FFFFFF"/>
    <a:srgbClr val="000010"/>
    <a:srgbClr val="2DD1F4"/>
    <a:srgbClr val="2183C6"/>
    <a:srgbClr val="2383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14" autoAdjust="0"/>
    <p:restoredTop sz="80867" autoAdjust="0"/>
  </p:normalViewPr>
  <p:slideViewPr>
    <p:cSldViewPr>
      <p:cViewPr varScale="1">
        <p:scale>
          <a:sx n="88" d="100"/>
          <a:sy n="88" d="100"/>
        </p:scale>
        <p:origin x="1688" y="17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240"/>
    </p:cViewPr>
  </p:sorterViewPr>
  <p:notesViewPr>
    <p:cSldViewPr>
      <p:cViewPr>
        <p:scale>
          <a:sx n="75" d="100"/>
          <a:sy n="75" d="100"/>
        </p:scale>
        <p:origin x="4784" y="760"/>
      </p:cViewPr>
      <p:guideLst>
        <p:guide orient="horz" pos="2935"/>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gs" Target="tags/tag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Retention In Care</c:v>
                </c:pt>
              </c:strCache>
            </c:strRef>
          </c:tx>
          <c:spPr>
            <a:solidFill>
              <a:schemeClr val="bg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Stable Housing</c:v>
                </c:pt>
                <c:pt idx="1">
                  <c:v>Temporary Housing</c:v>
                </c:pt>
                <c:pt idx="2">
                  <c:v>Unstable Housing</c:v>
                </c:pt>
              </c:strCache>
            </c:strRef>
          </c:cat>
          <c:val>
            <c:numRef>
              <c:f>Sheet1!$B$2:$B$4</c:f>
              <c:numCache>
                <c:formatCode>0.00%</c:formatCode>
                <c:ptCount val="3"/>
                <c:pt idx="0">
                  <c:v>0.82099999999999995</c:v>
                </c:pt>
                <c:pt idx="1">
                  <c:v>0.76400000000000001</c:v>
                </c:pt>
                <c:pt idx="2">
                  <c:v>0.748</c:v>
                </c:pt>
              </c:numCache>
            </c:numRef>
          </c:val>
          <c:extLst>
            <c:ext xmlns:c16="http://schemas.microsoft.com/office/drawing/2014/chart" uri="{C3380CC4-5D6E-409C-BE32-E72D297353CC}">
              <c16:uniqueId val="{00000000-9A50-B741-9BF5-12ADE9092CBD}"/>
            </c:ext>
          </c:extLst>
        </c:ser>
        <c:ser>
          <c:idx val="1"/>
          <c:order val="1"/>
          <c:tx>
            <c:strRef>
              <c:f>Sheet1!$C$1</c:f>
              <c:strCache>
                <c:ptCount val="1"/>
                <c:pt idx="0">
                  <c:v>Viral Suppression</c:v>
                </c:pt>
              </c:strCache>
            </c:strRef>
          </c:tx>
          <c:spPr>
            <a:solidFill>
              <a:srgbClr val="EC0705"/>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EC0705"/>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Stable Housing</c:v>
                </c:pt>
                <c:pt idx="1">
                  <c:v>Temporary Housing</c:v>
                </c:pt>
                <c:pt idx="2">
                  <c:v>Unstable Housing</c:v>
                </c:pt>
              </c:strCache>
            </c:strRef>
          </c:cat>
          <c:val>
            <c:numRef>
              <c:f>Sheet1!$C$2:$C$4</c:f>
              <c:numCache>
                <c:formatCode>0.00%</c:formatCode>
                <c:ptCount val="3"/>
                <c:pt idx="0">
                  <c:v>0.88400000000000001</c:v>
                </c:pt>
                <c:pt idx="1">
                  <c:v>0.80700000000000005</c:v>
                </c:pt>
                <c:pt idx="2">
                  <c:v>0.72399999999999998</c:v>
                </c:pt>
              </c:numCache>
            </c:numRef>
          </c:val>
          <c:extLst>
            <c:ext xmlns:c16="http://schemas.microsoft.com/office/drawing/2014/chart" uri="{C3380CC4-5D6E-409C-BE32-E72D297353CC}">
              <c16:uniqueId val="{00000001-9A50-B741-9BF5-12ADE9092CBD}"/>
            </c:ext>
          </c:extLst>
        </c:ser>
        <c:dLbls>
          <c:dLblPos val="inEnd"/>
          <c:showLegendKey val="0"/>
          <c:showVal val="1"/>
          <c:showCatName val="0"/>
          <c:showSerName val="0"/>
          <c:showPercent val="0"/>
          <c:showBubbleSize val="0"/>
        </c:dLbls>
        <c:gapWidth val="81"/>
        <c:overlap val="-27"/>
        <c:axId val="1347334928"/>
        <c:axId val="1352247216"/>
      </c:barChart>
      <c:catAx>
        <c:axId val="1347334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Garamond" panose="02020404030301010803" pitchFamily="18" charset="0"/>
                <a:ea typeface="+mn-ea"/>
                <a:cs typeface="+mn-cs"/>
              </a:defRPr>
            </a:pPr>
            <a:endParaRPr lang="en-US"/>
          </a:p>
        </c:txPr>
        <c:crossAx val="1352247216"/>
        <c:crossesAt val="0"/>
        <c:auto val="1"/>
        <c:lblAlgn val="ctr"/>
        <c:lblOffset val="100"/>
        <c:noMultiLvlLbl val="0"/>
      </c:catAx>
      <c:valAx>
        <c:axId val="1352247216"/>
        <c:scaling>
          <c:orientation val="minMax"/>
        </c:scaling>
        <c:delete val="0"/>
        <c:axPos val="l"/>
        <c:majorGridlines>
          <c:spPr>
            <a:ln w="9525" cap="flat" cmpd="sng" algn="ctr">
              <a:no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347334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Garamond" panose="02020404030301010803"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rgbClr val="FF0000"/>
            </a:solidFill>
          </c:spPr>
          <c:explosion val="3"/>
          <c:dPt>
            <c:idx val="0"/>
            <c:bubble3D val="0"/>
            <c:spPr>
              <a:solidFill>
                <a:srgbClr val="2383C6"/>
              </a:solidFill>
              <a:ln w="19050">
                <a:solidFill>
                  <a:schemeClr val="lt1"/>
                </a:solidFill>
              </a:ln>
              <a:effectLst/>
            </c:spPr>
            <c:extLst>
              <c:ext xmlns:c16="http://schemas.microsoft.com/office/drawing/2014/chart" uri="{C3380CC4-5D6E-409C-BE32-E72D297353CC}">
                <c16:uniqueId val="{00000001-2919-314A-8FA2-BA479B700152}"/>
              </c:ext>
            </c:extLst>
          </c:dPt>
          <c:dPt>
            <c:idx val="1"/>
            <c:bubble3D val="0"/>
            <c:spPr>
              <a:solidFill>
                <a:schemeClr val="accent3">
                  <a:lumMod val="75000"/>
                </a:schemeClr>
              </a:solidFill>
              <a:ln w="19050">
                <a:solidFill>
                  <a:schemeClr val="lt1"/>
                </a:solidFill>
              </a:ln>
              <a:effectLst/>
            </c:spPr>
            <c:extLst>
              <c:ext xmlns:c16="http://schemas.microsoft.com/office/drawing/2014/chart" uri="{C3380CC4-5D6E-409C-BE32-E72D297353CC}">
                <c16:uniqueId val="{00000002-B3B6-A941-B3C3-94751675704F}"/>
              </c:ext>
            </c:extLst>
          </c:dPt>
          <c:cat>
            <c:strRef>
              <c:f>Sheet1!$A$2:$A$3</c:f>
              <c:strCache>
                <c:ptCount val="2"/>
                <c:pt idx="0">
                  <c:v>Suppressed</c:v>
                </c:pt>
                <c:pt idx="1">
                  <c:v>Unsuppressed</c:v>
                </c:pt>
              </c:strCache>
            </c:strRef>
          </c:cat>
          <c:val>
            <c:numRef>
              <c:f>Sheet1!$B$2:$B$3</c:f>
              <c:numCache>
                <c:formatCode>General</c:formatCode>
                <c:ptCount val="2"/>
                <c:pt idx="0">
                  <c:v>42.8</c:v>
                </c:pt>
                <c:pt idx="1">
                  <c:v>57.2</c:v>
                </c:pt>
              </c:numCache>
            </c:numRef>
          </c:val>
          <c:extLst>
            <c:ext xmlns:c16="http://schemas.microsoft.com/office/drawing/2014/chart" uri="{C3380CC4-5D6E-409C-BE32-E72D297353CC}">
              <c16:uniqueId val="{00000000-B3B6-A941-B3C3-94751675704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2383C6"/>
              </a:solidFill>
              <a:ln w="19050">
                <a:solidFill>
                  <a:schemeClr val="lt1"/>
                </a:solidFill>
              </a:ln>
              <a:effectLst/>
            </c:spPr>
            <c:extLst>
              <c:ext xmlns:c16="http://schemas.microsoft.com/office/drawing/2014/chart" uri="{C3380CC4-5D6E-409C-BE32-E72D297353CC}">
                <c16:uniqueId val="{00000002-4D69-8144-95AE-55653B26B77E}"/>
              </c:ext>
            </c:extLst>
          </c:dPt>
          <c:dPt>
            <c:idx val="1"/>
            <c:bubble3D val="0"/>
            <c:explosion val="5"/>
            <c:spPr>
              <a:solidFill>
                <a:schemeClr val="accent3">
                  <a:lumMod val="75000"/>
                </a:schemeClr>
              </a:solidFill>
              <a:ln w="19050">
                <a:solidFill>
                  <a:schemeClr val="lt1"/>
                </a:solidFill>
              </a:ln>
              <a:effectLst/>
            </c:spPr>
            <c:extLst>
              <c:ext xmlns:c16="http://schemas.microsoft.com/office/drawing/2014/chart" uri="{C3380CC4-5D6E-409C-BE32-E72D297353CC}">
                <c16:uniqueId val="{00000003-4D69-8144-95AE-55653B26B77E}"/>
              </c:ext>
            </c:extLst>
          </c:dPt>
          <c:cat>
            <c:strRef>
              <c:f>Sheet1!$A$2:$A$3</c:f>
              <c:strCache>
                <c:ptCount val="2"/>
                <c:pt idx="0">
                  <c:v>1st Qtr</c:v>
                </c:pt>
                <c:pt idx="1">
                  <c:v>2nd Qtr</c:v>
                </c:pt>
              </c:strCache>
            </c:strRef>
          </c:cat>
          <c:val>
            <c:numRef>
              <c:f>Sheet1!$B$2:$B$3</c:f>
              <c:numCache>
                <c:formatCode>General</c:formatCode>
                <c:ptCount val="2"/>
                <c:pt idx="0">
                  <c:v>60</c:v>
                </c:pt>
                <c:pt idx="1">
                  <c:v>40</c:v>
                </c:pt>
              </c:numCache>
            </c:numRef>
          </c:val>
          <c:extLst>
            <c:ext xmlns:c16="http://schemas.microsoft.com/office/drawing/2014/chart" uri="{C3380CC4-5D6E-409C-BE32-E72D297353CC}">
              <c16:uniqueId val="{00000000-4D69-8144-95AE-55653B26B77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solidFill>
              <a:srgbClr val="FF0000"/>
            </a:solidFill>
          </c:spPr>
          <c:dPt>
            <c:idx val="0"/>
            <c:bubble3D val="0"/>
            <c:explosion val="4"/>
            <c:spPr>
              <a:solidFill>
                <a:srgbClr val="2383C6"/>
              </a:solidFill>
              <a:ln w="19050">
                <a:solidFill>
                  <a:schemeClr val="lt1"/>
                </a:solidFill>
              </a:ln>
              <a:effectLst/>
            </c:spPr>
            <c:extLst>
              <c:ext xmlns:c16="http://schemas.microsoft.com/office/drawing/2014/chart" uri="{C3380CC4-5D6E-409C-BE32-E72D297353CC}">
                <c16:uniqueId val="{00000002-8C77-5846-A3D2-68A50F48A3D2}"/>
              </c:ext>
            </c:extLst>
          </c:dPt>
          <c:dPt>
            <c:idx val="1"/>
            <c:bubble3D val="0"/>
            <c:spPr>
              <a:solidFill>
                <a:schemeClr val="accent3">
                  <a:lumMod val="75000"/>
                </a:schemeClr>
              </a:solidFill>
              <a:ln w="19050">
                <a:solidFill>
                  <a:schemeClr val="lt1"/>
                </a:solidFill>
              </a:ln>
              <a:effectLst/>
            </c:spPr>
            <c:extLst>
              <c:ext xmlns:c16="http://schemas.microsoft.com/office/drawing/2014/chart" uri="{C3380CC4-5D6E-409C-BE32-E72D297353CC}">
                <c16:uniqueId val="{00000003-8C77-5846-A3D2-68A50F48A3D2}"/>
              </c:ext>
            </c:extLst>
          </c:dPt>
          <c:cat>
            <c:strRef>
              <c:f>Sheet1!$A$2:$A$3</c:f>
              <c:strCache>
                <c:ptCount val="2"/>
                <c:pt idx="0">
                  <c:v>1st Qtr</c:v>
                </c:pt>
                <c:pt idx="1">
                  <c:v>2nd Qtr</c:v>
                </c:pt>
              </c:strCache>
            </c:strRef>
          </c:cat>
          <c:val>
            <c:numRef>
              <c:f>Sheet1!$B$2:$B$3</c:f>
              <c:numCache>
                <c:formatCode>General</c:formatCode>
                <c:ptCount val="2"/>
                <c:pt idx="0">
                  <c:v>13</c:v>
                </c:pt>
                <c:pt idx="1">
                  <c:v>87</c:v>
                </c:pt>
              </c:numCache>
            </c:numRef>
          </c:val>
          <c:extLst>
            <c:ext xmlns:c16="http://schemas.microsoft.com/office/drawing/2014/chart" uri="{C3380CC4-5D6E-409C-BE32-E72D297353CC}">
              <c16:uniqueId val="{00000000-8C77-5846-A3D2-68A50F48A3D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Sheet1!$B$35</c:f>
              <c:strCache>
                <c:ptCount val="1"/>
                <c:pt idx="0">
                  <c:v>Viral Suppression</c:v>
                </c:pt>
              </c:strCache>
            </c:strRef>
          </c:tx>
          <c:spPr>
            <a:solidFill>
              <a:schemeClr val="accent1"/>
            </a:solidFill>
            <a:ln>
              <a:noFill/>
            </a:ln>
            <a:effectLst/>
          </c:spPr>
          <c:invertIfNegative val="0"/>
          <c:dPt>
            <c:idx val="0"/>
            <c:invertIfNegative val="0"/>
            <c:bubble3D val="0"/>
            <c:spPr>
              <a:solidFill>
                <a:srgbClr val="2383C6"/>
              </a:solidFill>
              <a:ln>
                <a:noFill/>
              </a:ln>
              <a:effectLst/>
            </c:spPr>
            <c:extLst>
              <c:ext xmlns:c16="http://schemas.microsoft.com/office/drawing/2014/chart" uri="{C3380CC4-5D6E-409C-BE32-E72D297353CC}">
                <c16:uniqueId val="{00000001-0375-6B40-BC80-384EAC56219B}"/>
              </c:ext>
            </c:extLst>
          </c:dPt>
          <c:dPt>
            <c:idx val="1"/>
            <c:invertIfNegative val="0"/>
            <c:bubble3D val="0"/>
            <c:spPr>
              <a:solidFill>
                <a:schemeClr val="accent3">
                  <a:lumMod val="50000"/>
                </a:schemeClr>
              </a:solidFill>
              <a:ln>
                <a:solidFill>
                  <a:schemeClr val="accent3">
                    <a:lumMod val="50000"/>
                  </a:schemeClr>
                </a:solidFill>
              </a:ln>
              <a:effectLst/>
            </c:spPr>
            <c:extLst>
              <c:ext xmlns:c16="http://schemas.microsoft.com/office/drawing/2014/chart" uri="{C3380CC4-5D6E-409C-BE32-E72D297353CC}">
                <c16:uniqueId val="{00000003-0375-6B40-BC80-384EAC56219B}"/>
              </c:ext>
            </c:extLst>
          </c:dPt>
          <c:dPt>
            <c:idx val="2"/>
            <c:invertIfNegative val="0"/>
            <c:bubble3D val="0"/>
            <c:spPr>
              <a:solidFill>
                <a:srgbClr val="2383C6"/>
              </a:solidFill>
              <a:ln>
                <a:noFill/>
              </a:ln>
              <a:effectLst/>
            </c:spPr>
            <c:extLst>
              <c:ext xmlns:c16="http://schemas.microsoft.com/office/drawing/2014/chart" uri="{C3380CC4-5D6E-409C-BE32-E72D297353CC}">
                <c16:uniqueId val="{00000005-0375-6B40-BC80-384EAC56219B}"/>
              </c:ext>
            </c:extLst>
          </c:dPt>
          <c:dPt>
            <c:idx val="3"/>
            <c:invertIfNegative val="0"/>
            <c:bubble3D val="0"/>
            <c:spPr>
              <a:solidFill>
                <a:schemeClr val="accent3">
                  <a:lumMod val="50000"/>
                </a:schemeClr>
              </a:solidFill>
              <a:ln>
                <a:solidFill>
                  <a:schemeClr val="accent3">
                    <a:lumMod val="50000"/>
                  </a:schemeClr>
                </a:solidFill>
              </a:ln>
              <a:effectLst/>
            </c:spPr>
            <c:extLst>
              <c:ext xmlns:c16="http://schemas.microsoft.com/office/drawing/2014/chart" uri="{C3380CC4-5D6E-409C-BE32-E72D297353CC}">
                <c16:uniqueId val="{00000007-0375-6B40-BC80-384EAC56219B}"/>
              </c:ext>
            </c:extLst>
          </c:dPt>
          <c:dPt>
            <c:idx val="4"/>
            <c:invertIfNegative val="0"/>
            <c:bubble3D val="0"/>
            <c:spPr>
              <a:solidFill>
                <a:srgbClr val="2383C6"/>
              </a:solidFill>
              <a:ln>
                <a:noFill/>
              </a:ln>
              <a:effectLst/>
            </c:spPr>
            <c:extLst>
              <c:ext xmlns:c16="http://schemas.microsoft.com/office/drawing/2014/chart" uri="{C3380CC4-5D6E-409C-BE32-E72D297353CC}">
                <c16:uniqueId val="{00000009-0375-6B40-BC80-384EAC56219B}"/>
              </c:ext>
            </c:extLst>
          </c:dPt>
          <c:dPt>
            <c:idx val="5"/>
            <c:invertIfNegative val="0"/>
            <c:bubble3D val="0"/>
            <c:spPr>
              <a:solidFill>
                <a:schemeClr val="accent3">
                  <a:lumMod val="50000"/>
                </a:schemeClr>
              </a:solidFill>
              <a:ln>
                <a:solidFill>
                  <a:schemeClr val="accent3">
                    <a:lumMod val="50000"/>
                  </a:schemeClr>
                </a:solidFill>
              </a:ln>
              <a:effectLst/>
            </c:spPr>
            <c:extLst>
              <c:ext xmlns:c16="http://schemas.microsoft.com/office/drawing/2014/chart" uri="{C3380CC4-5D6E-409C-BE32-E72D297353CC}">
                <c16:uniqueId val="{0000000B-0375-6B40-BC80-384EAC56219B}"/>
              </c:ext>
            </c:extLst>
          </c:dPt>
          <c:dLbls>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375-6B40-BC80-384EAC56219B}"/>
                </c:ext>
              </c:extLst>
            </c:dLbl>
            <c:dLbl>
              <c:idx val="3"/>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375-6B40-BC80-384EAC56219B}"/>
                </c:ext>
              </c:extLst>
            </c:dLbl>
            <c:dLbl>
              <c:idx val="5"/>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375-6B40-BC80-384EAC56219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2383C6"/>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Sheet1!$A$36:$A$41</c:f>
              <c:strCache>
                <c:ptCount val="6"/>
                <c:pt idx="0">
                  <c:v>Active Heroin Use</c:v>
                </c:pt>
                <c:pt idx="1">
                  <c:v>No Active Heroin Use</c:v>
                </c:pt>
                <c:pt idx="2">
                  <c:v>Alcohol use</c:v>
                </c:pt>
                <c:pt idx="3">
                  <c:v>No Alcohol use</c:v>
                </c:pt>
                <c:pt idx="4">
                  <c:v>Active Cocaine Use</c:v>
                </c:pt>
                <c:pt idx="5">
                  <c:v>No Active Cocaine Use</c:v>
                </c:pt>
              </c:strCache>
            </c:strRef>
          </c:cat>
          <c:val>
            <c:numRef>
              <c:f>Sheet1!$B$36:$B$41</c:f>
              <c:numCache>
                <c:formatCode>0.0%</c:formatCode>
                <c:ptCount val="6"/>
                <c:pt idx="0">
                  <c:v>0.28999999999999998</c:v>
                </c:pt>
                <c:pt idx="1">
                  <c:v>0.39</c:v>
                </c:pt>
                <c:pt idx="2">
                  <c:v>0.21</c:v>
                </c:pt>
                <c:pt idx="3">
                  <c:v>0.41</c:v>
                </c:pt>
                <c:pt idx="4">
                  <c:v>0.13</c:v>
                </c:pt>
                <c:pt idx="5">
                  <c:v>0.46</c:v>
                </c:pt>
              </c:numCache>
            </c:numRef>
          </c:val>
          <c:extLst>
            <c:ext xmlns:c16="http://schemas.microsoft.com/office/drawing/2014/chart" uri="{C3380CC4-5D6E-409C-BE32-E72D297353CC}">
              <c16:uniqueId val="{0000000C-0375-6B40-BC80-384EAC56219B}"/>
            </c:ext>
          </c:extLst>
        </c:ser>
        <c:dLbls>
          <c:showLegendKey val="0"/>
          <c:showVal val="0"/>
          <c:showCatName val="0"/>
          <c:showSerName val="0"/>
          <c:showPercent val="0"/>
          <c:showBubbleSize val="0"/>
        </c:dLbls>
        <c:gapWidth val="43"/>
        <c:overlap val="-27"/>
        <c:axId val="757934848"/>
        <c:axId val="725915472"/>
      </c:barChart>
      <c:catAx>
        <c:axId val="757934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Garamond" panose="02020404030301010803" pitchFamily="18" charset="0"/>
                <a:ea typeface="+mn-ea"/>
                <a:cs typeface="+mn-cs"/>
              </a:defRPr>
            </a:pPr>
            <a:endParaRPr lang="en-US"/>
          </a:p>
        </c:txPr>
        <c:crossAx val="725915472"/>
        <c:crosses val="autoZero"/>
        <c:auto val="1"/>
        <c:lblAlgn val="ctr"/>
        <c:lblOffset val="100"/>
        <c:noMultiLvlLbl val="0"/>
      </c:catAx>
      <c:valAx>
        <c:axId val="725915472"/>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b="1" dirty="0">
                    <a:solidFill>
                      <a:schemeClr val="tx1"/>
                    </a:solidFill>
                  </a:rPr>
                  <a:t>Viral</a:t>
                </a:r>
                <a:r>
                  <a:rPr lang="en-US" sz="1600" b="1" baseline="0" dirty="0">
                    <a:solidFill>
                      <a:schemeClr val="tx1"/>
                    </a:solidFill>
                  </a:rPr>
                  <a:t> Suppression Rate</a:t>
                </a:r>
                <a:endParaRPr lang="en-US" sz="1600" b="1" dirty="0">
                  <a:solidFill>
                    <a:schemeClr val="tx1"/>
                  </a:solidFill>
                </a:endParaRPr>
              </a:p>
            </c:rich>
          </c:tx>
          <c:layout>
            <c:manualLayout>
              <c:xMode val="edge"/>
              <c:yMode val="edge"/>
              <c:x val="5.4644808743169399E-3"/>
              <c:y val="0.21380703049684241"/>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757934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Sheet1!$H$5</c:f>
              <c:strCache>
                <c:ptCount val="1"/>
                <c:pt idx="0">
                  <c:v>Retention in Care</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Sheet1!$G$6:$G$9</c:f>
              <c:strCache>
                <c:ptCount val="4"/>
                <c:pt idx="0">
                  <c:v>Children/Youth (24 and younger)</c:v>
                </c:pt>
                <c:pt idx="1">
                  <c:v>Young Adults (ages 25-39)</c:v>
                </c:pt>
                <c:pt idx="2">
                  <c:v>Adults (40-64)</c:v>
                </c:pt>
                <c:pt idx="3">
                  <c:v>Older Adults (65 and older)</c:v>
                </c:pt>
              </c:strCache>
            </c:strRef>
          </c:cat>
          <c:val>
            <c:numRef>
              <c:f>Sheet1!$H$6:$H$9</c:f>
              <c:numCache>
                <c:formatCode>0.0%</c:formatCode>
                <c:ptCount val="4"/>
                <c:pt idx="0">
                  <c:v>0.83499999999999996</c:v>
                </c:pt>
                <c:pt idx="1">
                  <c:v>0.75800000000000001</c:v>
                </c:pt>
                <c:pt idx="2">
                  <c:v>0.83099999999999996</c:v>
                </c:pt>
                <c:pt idx="3">
                  <c:v>0.86899999999999999</c:v>
                </c:pt>
              </c:numCache>
            </c:numRef>
          </c:val>
          <c:extLst>
            <c:ext xmlns:c16="http://schemas.microsoft.com/office/drawing/2014/chart" uri="{C3380CC4-5D6E-409C-BE32-E72D297353CC}">
              <c16:uniqueId val="{00000000-3F69-EE44-8B9F-FF979D22F337}"/>
            </c:ext>
          </c:extLst>
        </c:ser>
        <c:ser>
          <c:idx val="1"/>
          <c:order val="1"/>
          <c:tx>
            <c:strRef>
              <c:f>Sheet1!$I$5</c:f>
              <c:strCache>
                <c:ptCount val="1"/>
                <c:pt idx="0">
                  <c:v>Viral Suppression</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61288D"/>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Sheet1!$G$6:$G$9</c:f>
              <c:strCache>
                <c:ptCount val="4"/>
                <c:pt idx="0">
                  <c:v>Children/Youth (24 and younger)</c:v>
                </c:pt>
                <c:pt idx="1">
                  <c:v>Young Adults (ages 25-39)</c:v>
                </c:pt>
                <c:pt idx="2">
                  <c:v>Adults (40-64)</c:v>
                </c:pt>
                <c:pt idx="3">
                  <c:v>Older Adults (65 and older)</c:v>
                </c:pt>
              </c:strCache>
            </c:strRef>
          </c:cat>
          <c:val>
            <c:numRef>
              <c:f>Sheet1!$I$6:$I$9</c:f>
              <c:numCache>
                <c:formatCode>0.0%</c:formatCode>
                <c:ptCount val="4"/>
                <c:pt idx="0">
                  <c:v>0.81899999999999995</c:v>
                </c:pt>
                <c:pt idx="1">
                  <c:v>0.81799999999999995</c:v>
                </c:pt>
                <c:pt idx="2">
                  <c:v>0.89500000000000002</c:v>
                </c:pt>
                <c:pt idx="3">
                  <c:v>0.94899999999999995</c:v>
                </c:pt>
              </c:numCache>
            </c:numRef>
          </c:val>
          <c:extLst>
            <c:ext xmlns:c16="http://schemas.microsoft.com/office/drawing/2014/chart" uri="{C3380CC4-5D6E-409C-BE32-E72D297353CC}">
              <c16:uniqueId val="{00000001-3F69-EE44-8B9F-FF979D22F337}"/>
            </c:ext>
          </c:extLst>
        </c:ser>
        <c:dLbls>
          <c:showLegendKey val="0"/>
          <c:showVal val="0"/>
          <c:showCatName val="0"/>
          <c:showSerName val="0"/>
          <c:showPercent val="0"/>
          <c:showBubbleSize val="0"/>
        </c:dLbls>
        <c:gapWidth val="43"/>
        <c:overlap val="-27"/>
        <c:axId val="1852343567"/>
        <c:axId val="1852358143"/>
      </c:barChart>
      <c:catAx>
        <c:axId val="18523435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52358143"/>
        <c:crosses val="autoZero"/>
        <c:auto val="1"/>
        <c:lblAlgn val="ctr"/>
        <c:lblOffset val="100"/>
        <c:noMultiLvlLbl val="0"/>
      </c:catAx>
      <c:valAx>
        <c:axId val="185235814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8523435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0.68904</cdr:x>
      <cdr:y>0.08657</cdr:y>
    </cdr:from>
    <cdr:to>
      <cdr:x>0.68904</cdr:x>
      <cdr:y>0.83624</cdr:y>
    </cdr:to>
    <cdr:cxnSp macro="">
      <cdr:nvCxnSpPr>
        <cdr:cNvPr id="3" name="Straight Connector 2">
          <a:extLst xmlns:a="http://schemas.openxmlformats.org/drawingml/2006/main">
            <a:ext uri="{FF2B5EF4-FFF2-40B4-BE49-F238E27FC236}">
              <a16:creationId xmlns:a16="http://schemas.microsoft.com/office/drawing/2014/main" id="{9F37E43A-9D69-134A-B03B-406CB20390EA}"/>
            </a:ext>
          </a:extLst>
        </cdr:cNvPr>
        <cdr:cNvCxnSpPr/>
      </cdr:nvCxnSpPr>
      <cdr:spPr bwMode="auto">
        <a:xfrm xmlns:a="http://schemas.openxmlformats.org/drawingml/2006/main" flipV="1">
          <a:off x="6405564" y="329819"/>
          <a:ext cx="0" cy="2856238"/>
        </a:xfrm>
        <a:prstGeom xmlns:a="http://schemas.openxmlformats.org/drawingml/2006/main" prst="line">
          <a:avLst/>
        </a:prstGeom>
        <a:solidFill xmlns:a="http://schemas.openxmlformats.org/drawingml/2006/main">
          <a:schemeClr val="accent1"/>
        </a:solidFill>
        <a:ln xmlns:a="http://schemas.openxmlformats.org/drawingml/2006/main" w="12700" cap="flat" cmpd="sng" algn="ctr">
          <a:solidFill>
            <a:schemeClr val="tx1"/>
          </a:solidFill>
          <a:prstDash val="solid"/>
          <a:round/>
          <a:headEnd type="none" w="med" len="med"/>
          <a:tailEnd type="none" w="med" len="med"/>
        </a:ln>
        <a:effectLst xmlns:a="http://schemas.openxmlformats.org/drawingml/2006/main"/>
      </cdr:spPr>
    </cdr:cxnSp>
  </cdr:relSizeAnchor>
  <cdr:relSizeAnchor xmlns:cdr="http://schemas.openxmlformats.org/drawingml/2006/chartDrawing">
    <cdr:from>
      <cdr:x>0.38576</cdr:x>
      <cdr:y>0.08657</cdr:y>
    </cdr:from>
    <cdr:to>
      <cdr:x>0.38576</cdr:x>
      <cdr:y>0.84657</cdr:y>
    </cdr:to>
    <cdr:cxnSp macro="">
      <cdr:nvCxnSpPr>
        <cdr:cNvPr id="6" name="Straight Connector 5">
          <a:extLst xmlns:a="http://schemas.openxmlformats.org/drawingml/2006/main">
            <a:ext uri="{FF2B5EF4-FFF2-40B4-BE49-F238E27FC236}">
              <a16:creationId xmlns:a16="http://schemas.microsoft.com/office/drawing/2014/main" id="{1E3AC9A3-5B4A-A14F-844D-0409139373FE}"/>
            </a:ext>
          </a:extLst>
        </cdr:cNvPr>
        <cdr:cNvCxnSpPr/>
      </cdr:nvCxnSpPr>
      <cdr:spPr bwMode="auto">
        <a:xfrm xmlns:a="http://schemas.openxmlformats.org/drawingml/2006/main" flipV="1">
          <a:off x="3586164" y="329819"/>
          <a:ext cx="0" cy="2895601"/>
        </a:xfrm>
        <a:prstGeom xmlns:a="http://schemas.openxmlformats.org/drawingml/2006/main" prst="line">
          <a:avLst/>
        </a:prstGeom>
        <a:solidFill xmlns:a="http://schemas.openxmlformats.org/drawingml/2006/main">
          <a:schemeClr val="accent1"/>
        </a:solidFill>
        <a:ln xmlns:a="http://schemas.openxmlformats.org/drawingml/2006/main" w="12700" cap="flat" cmpd="sng" algn="ctr">
          <a:solidFill>
            <a:schemeClr val="tx1"/>
          </a:solidFill>
          <a:prstDash val="solid"/>
          <a:round/>
          <a:headEnd type="none" w="med" len="med"/>
          <a:tailEnd type="none" w="med" len="med"/>
        </a:ln>
        <a:effectLst xmlns:a="http://schemas.openxmlformats.org/drawingml/2006/main"/>
      </cdr:spPr>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2"/>
          <p:cNvSpPr>
            <a:spLocks noGrp="1"/>
          </p:cNvSpPr>
          <p:nvPr>
            <p:ph type="hdr" sz="quarter"/>
          </p:nvPr>
        </p:nvSpPr>
        <p:spPr>
          <a:xfrm>
            <a:off x="149087" y="144735"/>
            <a:ext cx="4696239" cy="466011"/>
          </a:xfrm>
          <a:prstGeom prst="rect">
            <a:avLst/>
          </a:prstGeom>
        </p:spPr>
        <p:txBody>
          <a:bodyPr vert="horz" lIns="91440" tIns="45720" rIns="91440" bIns="45720" rtlCol="0"/>
          <a:lstStyle>
            <a:lvl1pPr algn="l" eaLnBrk="1" hangingPunct="1">
              <a:defRPr sz="1400" b="1">
                <a:latin typeface="Times New Roman"/>
                <a:ea typeface="+mn-ea"/>
                <a:cs typeface="Times New Roman"/>
              </a:defRPr>
            </a:lvl1pPr>
          </a:lstStyle>
          <a:p>
            <a:pPr>
              <a:defRPr/>
            </a:pPr>
            <a:r>
              <a:rPr lang="en-US" dirty="0" err="1"/>
              <a:t>create+equity</a:t>
            </a:r>
            <a:r>
              <a:rPr lang="en-US" dirty="0"/>
              <a:t> Collaborative</a:t>
            </a:r>
          </a:p>
        </p:txBody>
      </p:sp>
      <p:sp>
        <p:nvSpPr>
          <p:cNvPr id="3" name="Footer Placeholder 3"/>
          <p:cNvSpPr>
            <a:spLocks noGrp="1"/>
          </p:cNvSpPr>
          <p:nvPr>
            <p:ph type="ftr" sz="quarter" idx="2"/>
          </p:nvPr>
        </p:nvSpPr>
        <p:spPr>
          <a:xfrm>
            <a:off x="158405" y="8703118"/>
            <a:ext cx="2972421" cy="466012"/>
          </a:xfrm>
          <a:prstGeom prst="rect">
            <a:avLst/>
          </a:prstGeom>
        </p:spPr>
        <p:txBody>
          <a:bodyPr vert="horz" wrap="square" lIns="91440" tIns="45720" rIns="91440" bIns="45720" numCol="1" anchor="b" anchorCtr="0" compatLnSpc="1">
            <a:prstTxWarp prst="textNoShape">
              <a:avLst/>
            </a:prstTxWarp>
          </a:bodyPr>
          <a:lstStyle>
            <a:lvl1pPr eaLnBrk="1" hangingPunct="1">
              <a:defRPr sz="1400" b="1">
                <a:latin typeface="Times New Roman" charset="0"/>
                <a:ea typeface="Times New Roman" charset="0"/>
                <a:cs typeface="Times New Roman" charset="0"/>
              </a:defRPr>
            </a:lvl1pPr>
          </a:lstStyle>
          <a:p>
            <a:pPr>
              <a:defRPr/>
            </a:pPr>
            <a:r>
              <a:rPr lang="en-US" dirty="0"/>
              <a:t>CQII</a:t>
            </a:r>
          </a:p>
        </p:txBody>
      </p:sp>
      <p:sp>
        <p:nvSpPr>
          <p:cNvPr id="5" name="Slide Number Placeholder 4"/>
          <p:cNvSpPr>
            <a:spLocks noGrp="1"/>
          </p:cNvSpPr>
          <p:nvPr>
            <p:ph type="sldNum" sz="quarter" idx="3"/>
          </p:nvPr>
        </p:nvSpPr>
        <p:spPr>
          <a:xfrm>
            <a:off x="3727175" y="8703118"/>
            <a:ext cx="2972421" cy="46601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400" b="1">
                <a:latin typeface="Times New Roman" panose="02020603050405020304" pitchFamily="18" charset="0"/>
                <a:cs typeface="Times New Roman" panose="02020603050405020304" pitchFamily="18" charset="0"/>
              </a:defRPr>
            </a:lvl1pPr>
          </a:lstStyle>
          <a:p>
            <a:fld id="{53A3882A-AB2B-416A-984B-E74E967A9AFB}" type="slidenum">
              <a:rPr lang="en-US" altLang="en-US"/>
              <a:pPr/>
              <a:t>‹#›</a:t>
            </a:fld>
            <a:endParaRPr lang="en-US" altLang="en-US" dirty="0"/>
          </a:p>
        </p:txBody>
      </p:sp>
    </p:spTree>
    <p:extLst>
      <p:ext uri="{BB962C8B-B14F-4D97-AF65-F5344CB8AC3E}">
        <p14:creationId xmlns:p14="http://schemas.microsoft.com/office/powerpoint/2010/main" val="37804136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236804" y="8987815"/>
            <a:ext cx="403777" cy="30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2841" tIns="45606" rIns="92841" bIns="45606">
            <a:spAutoFit/>
          </a:bodyPr>
          <a:lstStyle>
            <a:lvl1pPr defTabSz="938213">
              <a:defRPr sz="2400">
                <a:solidFill>
                  <a:schemeClr val="tx1"/>
                </a:solidFill>
                <a:latin typeface="Arial" panose="020B0604020202020204" pitchFamily="34" charset="0"/>
                <a:ea typeface="MS PGothic" panose="020B0600070205080204" pitchFamily="34" charset="-128"/>
              </a:defRPr>
            </a:lvl1pPr>
            <a:lvl2pPr marL="742950" indent="-285750" defTabSz="938213">
              <a:defRPr sz="2400">
                <a:solidFill>
                  <a:schemeClr val="tx1"/>
                </a:solidFill>
                <a:latin typeface="Arial" panose="020B0604020202020204" pitchFamily="34" charset="0"/>
                <a:ea typeface="MS PGothic" panose="020B0600070205080204" pitchFamily="34" charset="-128"/>
              </a:defRPr>
            </a:lvl2pPr>
            <a:lvl3pPr marL="1143000" indent="-228600" defTabSz="938213">
              <a:defRPr sz="2400">
                <a:solidFill>
                  <a:schemeClr val="tx1"/>
                </a:solidFill>
                <a:latin typeface="Arial" panose="020B0604020202020204" pitchFamily="34" charset="0"/>
                <a:ea typeface="MS PGothic" panose="020B0600070205080204" pitchFamily="34" charset="-128"/>
              </a:defRPr>
            </a:lvl3pPr>
            <a:lvl4pPr marL="1600200" indent="-228600" defTabSz="938213">
              <a:defRPr sz="2400">
                <a:solidFill>
                  <a:schemeClr val="tx1"/>
                </a:solidFill>
                <a:latin typeface="Arial" panose="020B0604020202020204" pitchFamily="34" charset="0"/>
                <a:ea typeface="MS PGothic" panose="020B0600070205080204" pitchFamily="34" charset="-128"/>
              </a:defRPr>
            </a:lvl4pPr>
            <a:lvl5pPr marL="2057400" indent="-228600" defTabSz="938213">
              <a:defRPr sz="2400">
                <a:solidFill>
                  <a:schemeClr val="tx1"/>
                </a:solidFill>
                <a:latin typeface="Arial" panose="020B0604020202020204" pitchFamily="34" charset="0"/>
                <a:ea typeface="MS PGothic" panose="020B0600070205080204" pitchFamily="34" charset="-128"/>
              </a:defRPr>
            </a:lvl5pPr>
            <a:lvl6pPr marL="2514600" indent="-228600" defTabSz="938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8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8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8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E3B15D7-6186-4706-A651-76353038B0E8}" type="slidenum">
              <a:rPr lang="en-US" altLang="en-US" sz="1400" b="1">
                <a:latin typeface="Times New Roman" panose="02020603050405020304" pitchFamily="18" charset="0"/>
                <a:cs typeface="Times New Roman" panose="02020603050405020304" pitchFamily="18" charset="0"/>
              </a:rPr>
              <a:pPr/>
              <a:t>‹#›</a:t>
            </a:fld>
            <a:endParaRPr lang="en-US" altLang="en-US"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90914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bwMode="auto">
          <a:xfrm>
            <a:off x="406400" y="696913"/>
            <a:ext cx="6197600" cy="3486150"/>
          </a:xfrm>
          <a:prstGeom prst="rect">
            <a:avLst/>
          </a:prstGeom>
          <a:solidFill>
            <a:srgbClr val="FFFFFF"/>
          </a:solidFill>
          <a:ln>
            <a:solidFill>
              <a:srgbClr val="000000"/>
            </a:solidFill>
            <a:miter lim="800000"/>
            <a:headEnd/>
            <a:tailEnd/>
          </a:ln>
        </p:spPr>
      </p:sp>
      <p:sp>
        <p:nvSpPr>
          <p:cNvPr id="20482" name="Rectangle 3"/>
          <p:cNvSpPr>
            <a:spLocks noGrp="1" noChangeArrowheads="1"/>
          </p:cNvSpPr>
          <p:nvPr>
            <p:ph type="body" idx="1"/>
          </p:nvPr>
        </p:nvSpPr>
        <p:spPr bwMode="auto">
          <a:xfrm>
            <a:off x="701676" y="4416427"/>
            <a:ext cx="5607050" cy="4183063"/>
          </a:xfrm>
          <a:prstGeom prst="rect">
            <a:avLst/>
          </a:prstGeom>
          <a:solidFill>
            <a:srgbClr val="FFFFFF"/>
          </a:solidFill>
          <a:ln>
            <a:solidFill>
              <a:srgbClr val="000000"/>
            </a:solidFill>
            <a:miter lim="800000"/>
            <a:headEnd/>
            <a:tailEnd/>
          </a:ln>
        </p:spPr>
        <p:txBody>
          <a:bodyPr lIns="91650" tIns="45825" rIns="91650" bIns="45825"/>
          <a:lstStyle/>
          <a:p>
            <a:endParaRPr lang="en-US" altLang="en-US" dirty="0"/>
          </a:p>
        </p:txBody>
      </p:sp>
    </p:spTree>
    <p:extLst>
      <p:ext uri="{BB962C8B-B14F-4D97-AF65-F5344CB8AC3E}">
        <p14:creationId xmlns:p14="http://schemas.microsoft.com/office/powerpoint/2010/main" val="2784078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60463"/>
            <a:ext cx="5565775" cy="3132137"/>
          </a:xfrm>
          <a:prstGeom prst="rect">
            <a:avLst/>
          </a:prstGeom>
          <a:noFill/>
          <a:ln w="12700">
            <a:solidFill>
              <a:prstClr val="black"/>
            </a:solidFill>
          </a:ln>
        </p:spPr>
      </p:sp>
      <p:sp>
        <p:nvSpPr>
          <p:cNvPr id="3" name="Notes Placeholder 2"/>
          <p:cNvSpPr>
            <a:spLocks noGrp="1"/>
          </p:cNvSpPr>
          <p:nvPr>
            <p:ph type="body" idx="1"/>
          </p:nvPr>
        </p:nvSpPr>
        <p:spPr>
          <a:xfrm>
            <a:off x="698804" y="4468395"/>
            <a:ext cx="5587393" cy="3654842"/>
          </a:xfrm>
          <a:prstGeom prst="rect">
            <a:avLst/>
          </a:prstGeom>
        </p:spPr>
        <p:txBody>
          <a:bodyPr lIns="87927" tIns="43964" rIns="87927" bIns="43964"/>
          <a:lstStyle/>
          <a:p>
            <a:endParaRPr lang="en-US" dirty="0">
              <a:latin typeface="Garamond" panose="02020404030301010803" pitchFamily="18" charset="0"/>
            </a:endParaRPr>
          </a:p>
        </p:txBody>
      </p:sp>
    </p:spTree>
    <p:extLst>
      <p:ext uri="{BB962C8B-B14F-4D97-AF65-F5344CB8AC3E}">
        <p14:creationId xmlns:p14="http://schemas.microsoft.com/office/powerpoint/2010/main" val="1540319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9775" y="1179513"/>
            <a:ext cx="5661025" cy="3184525"/>
          </a:xfrm>
          <a:prstGeom prst="rect">
            <a:avLst/>
          </a:prstGeom>
          <a:noFill/>
          <a:ln w="12700">
            <a:solidFill>
              <a:prstClr val="black"/>
            </a:solidFill>
          </a:ln>
        </p:spPr>
      </p:sp>
      <p:sp>
        <p:nvSpPr>
          <p:cNvPr id="3" name="Notes Placeholder 2"/>
          <p:cNvSpPr>
            <a:spLocks noGrp="1"/>
          </p:cNvSpPr>
          <p:nvPr>
            <p:ph type="body" idx="1"/>
          </p:nvPr>
        </p:nvSpPr>
        <p:spPr>
          <a:xfrm>
            <a:off x="714334" y="4542868"/>
            <a:ext cx="5711558" cy="3715756"/>
          </a:xfrm>
          <a:prstGeom prst="rect">
            <a:avLst/>
          </a:prstGeom>
        </p:spPr>
        <p:txBody>
          <a:bodyPr lIns="89044" tIns="44522" rIns="89044" bIns="44522"/>
          <a:lstStyle/>
          <a:p>
            <a:r>
              <a:rPr lang="en-US" i="0" dirty="0"/>
              <a:t>The 2019 CQII National QI Survey and Results clearly demonstrates the majority of agencies hold a strong interest in being apart of a collaborative focused on social determinants of health in HIV care and want to join a national QI initiative. </a:t>
            </a:r>
            <a:br>
              <a:rPr lang="en-US" i="0" dirty="0"/>
            </a:br>
            <a:endParaRPr lang="en-US" dirty="0"/>
          </a:p>
          <a:p>
            <a:endParaRPr lang="en-US" dirty="0"/>
          </a:p>
        </p:txBody>
      </p:sp>
    </p:spTree>
    <p:extLst>
      <p:ext uri="{BB962C8B-B14F-4D97-AF65-F5344CB8AC3E}">
        <p14:creationId xmlns:p14="http://schemas.microsoft.com/office/powerpoint/2010/main" val="4052349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60463"/>
            <a:ext cx="5565775" cy="3132137"/>
          </a:xfrm>
          <a:prstGeom prst="rect">
            <a:avLst/>
          </a:prstGeom>
          <a:noFill/>
          <a:ln w="12700">
            <a:solidFill>
              <a:prstClr val="black"/>
            </a:solidFill>
          </a:ln>
        </p:spPr>
      </p:sp>
      <p:sp>
        <p:nvSpPr>
          <p:cNvPr id="3" name="Notes Placeholder 2"/>
          <p:cNvSpPr>
            <a:spLocks noGrp="1"/>
          </p:cNvSpPr>
          <p:nvPr>
            <p:ph type="body" idx="1"/>
          </p:nvPr>
        </p:nvSpPr>
        <p:spPr>
          <a:xfrm>
            <a:off x="698804" y="4468395"/>
            <a:ext cx="5587393" cy="3654842"/>
          </a:xfrm>
          <a:prstGeom prst="rect">
            <a:avLst/>
          </a:prstGeom>
        </p:spPr>
        <p:txBody>
          <a:bodyPr lIns="87927" tIns="43964" rIns="87927" bIns="43964"/>
          <a:lstStyle/>
          <a:p>
            <a:r>
              <a:rPr lang="en-US" sz="1200" b="0" i="0" kern="1200" dirty="0" err="1">
                <a:solidFill>
                  <a:schemeClr val="tx1"/>
                </a:solidFill>
                <a:effectLst/>
                <a:latin typeface="Times New Roman" pitchFamily="18" charset="0"/>
                <a:ea typeface="MS PGothic" panose="020B0600070205080204" pitchFamily="34" charset="-128"/>
                <a:cs typeface="ＭＳ Ｐゴシック" charset="-128"/>
              </a:rPr>
              <a:t>Dr.Laura</a:t>
            </a:r>
            <a:r>
              <a:rPr lang="en-US" sz="1200" b="0" i="0" kern="1200" dirty="0">
                <a:solidFill>
                  <a:schemeClr val="tx1"/>
                </a:solidFill>
                <a:effectLst/>
                <a:latin typeface="Times New Roman" pitchFamily="18" charset="0"/>
                <a:ea typeface="MS PGothic" panose="020B0600070205080204" pitchFamily="34" charset="-128"/>
                <a:cs typeface="ＭＳ Ｐゴシック" charset="-128"/>
              </a:rPr>
              <a:t> Gottlieb, MD, MPH, is a Professor of Family and Community Medicine at UCSF.  A former National Health Services Scholar and safety-net family physician with fellowship training in social determinants of health, Dr. Gottlieb now serves as Principal Investigator on multiple quantitative and qualitative projects examining the integration of social and medical care services.</a:t>
            </a:r>
          </a:p>
          <a:p>
            <a:endParaRPr lang="en-US" sz="1200" b="0" i="0" kern="1200" dirty="0">
              <a:solidFill>
                <a:schemeClr val="tx1"/>
              </a:solidFill>
              <a:effectLst/>
              <a:latin typeface="Times New Roman" pitchFamily="18" charset="0"/>
              <a:ea typeface="MS PGothic" panose="020B0600070205080204" pitchFamily="34"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Garamond" panose="02020404030301010803" pitchFamily="18" charset="0"/>
              </a:rPr>
              <a:t>Dr. Laura Gottlieb will be the keynote speaker of our first Learning Session. </a:t>
            </a:r>
          </a:p>
          <a:p>
            <a:endParaRPr lang="en-US" dirty="0">
              <a:latin typeface="Garamond" panose="02020404030301010803" pitchFamily="18" charset="0"/>
            </a:endParaRPr>
          </a:p>
          <a:p>
            <a:endParaRPr lang="en-US" dirty="0">
              <a:latin typeface="Garamond" panose="02020404030301010803" pitchFamily="18" charset="0"/>
            </a:endParaRPr>
          </a:p>
        </p:txBody>
      </p:sp>
    </p:spTree>
    <p:extLst>
      <p:ext uri="{BB962C8B-B14F-4D97-AF65-F5344CB8AC3E}">
        <p14:creationId xmlns:p14="http://schemas.microsoft.com/office/powerpoint/2010/main" val="1207921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60463"/>
            <a:ext cx="5565775" cy="3132137"/>
          </a:xfrm>
          <a:prstGeom prst="rect">
            <a:avLst/>
          </a:prstGeom>
          <a:noFill/>
          <a:ln w="12700">
            <a:solidFill>
              <a:prstClr val="black"/>
            </a:solidFill>
          </a:ln>
        </p:spPr>
      </p:sp>
      <p:sp>
        <p:nvSpPr>
          <p:cNvPr id="3" name="Notes Placeholder 2"/>
          <p:cNvSpPr>
            <a:spLocks noGrp="1"/>
          </p:cNvSpPr>
          <p:nvPr>
            <p:ph type="body" idx="1"/>
          </p:nvPr>
        </p:nvSpPr>
        <p:spPr>
          <a:xfrm>
            <a:off x="698804" y="4468395"/>
            <a:ext cx="5587393" cy="3654842"/>
          </a:xfrm>
          <a:prstGeom prst="rect">
            <a:avLst/>
          </a:prstGeom>
        </p:spPr>
        <p:txBody>
          <a:bodyPr lIns="87927" tIns="43964" rIns="87927" bIns="43964"/>
          <a:lstStyle/>
          <a:p>
            <a:r>
              <a:rPr lang="en-US" sz="1200" b="0" i="0" kern="1200" dirty="0">
                <a:solidFill>
                  <a:schemeClr val="tx1"/>
                </a:solidFill>
                <a:effectLst/>
                <a:latin typeface="Times New Roman" pitchFamily="18" charset="0"/>
                <a:ea typeface="MS PGothic" panose="020B0600070205080204" pitchFamily="34" charset="-128"/>
                <a:cs typeface="ＭＳ Ｐゴシック" charset="-128"/>
              </a:rPr>
              <a:t>Helen Adams Keller was a famous American author, political activist, and lecturer. She was the first deaf-blind person to earn a Bachelor of Arts degree.</a:t>
            </a:r>
            <a:endParaRPr lang="en-US" dirty="0">
              <a:latin typeface="Garamond" panose="02020404030301010803" pitchFamily="18" charset="0"/>
            </a:endParaRPr>
          </a:p>
        </p:txBody>
      </p:sp>
    </p:spTree>
    <p:extLst>
      <p:ext uri="{BB962C8B-B14F-4D97-AF65-F5344CB8AC3E}">
        <p14:creationId xmlns:p14="http://schemas.microsoft.com/office/powerpoint/2010/main" val="286235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81100"/>
            <a:ext cx="5670550" cy="3190875"/>
          </a:xfrm>
          <a:prstGeom prst="rect">
            <a:avLst/>
          </a:prstGeom>
          <a:noFill/>
          <a:ln w="12700">
            <a:solidFill>
              <a:prstClr val="black"/>
            </a:solidFill>
          </a:ln>
        </p:spPr>
      </p:sp>
      <p:sp>
        <p:nvSpPr>
          <p:cNvPr id="3" name="Notes Placeholder 2"/>
          <p:cNvSpPr>
            <a:spLocks noGrp="1"/>
          </p:cNvSpPr>
          <p:nvPr>
            <p:ph type="body" idx="1"/>
          </p:nvPr>
        </p:nvSpPr>
        <p:spPr>
          <a:xfrm>
            <a:off x="698805" y="4551402"/>
            <a:ext cx="5587394" cy="3722736"/>
          </a:xfrm>
          <a:prstGeom prst="rect">
            <a:avLst/>
          </a:prstGeom>
        </p:spPr>
        <p:txBody>
          <a:bodyPr lIns="89044" tIns="44522" rIns="89044" bIns="44522"/>
          <a:lstStyle/>
          <a:p>
            <a:endParaRPr lang="en-US" dirty="0"/>
          </a:p>
        </p:txBody>
      </p:sp>
    </p:spTree>
    <p:extLst>
      <p:ext uri="{BB962C8B-B14F-4D97-AF65-F5344CB8AC3E}">
        <p14:creationId xmlns:p14="http://schemas.microsoft.com/office/powerpoint/2010/main" val="3337636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endParaRPr lang="en-US" dirty="0"/>
          </a:p>
        </p:txBody>
      </p:sp>
    </p:spTree>
    <p:extLst>
      <p:ext uri="{BB962C8B-B14F-4D97-AF65-F5344CB8AC3E}">
        <p14:creationId xmlns:p14="http://schemas.microsoft.com/office/powerpoint/2010/main" val="2036976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60463"/>
            <a:ext cx="5565775" cy="3132137"/>
          </a:xfrm>
          <a:prstGeom prst="rect">
            <a:avLst/>
          </a:prstGeom>
          <a:noFill/>
          <a:ln w="12700">
            <a:solidFill>
              <a:prstClr val="black"/>
            </a:solidFill>
          </a:ln>
        </p:spPr>
      </p:sp>
      <p:sp>
        <p:nvSpPr>
          <p:cNvPr id="3" name="Notes Placeholder 2"/>
          <p:cNvSpPr>
            <a:spLocks noGrp="1"/>
          </p:cNvSpPr>
          <p:nvPr>
            <p:ph type="body" idx="1"/>
          </p:nvPr>
        </p:nvSpPr>
        <p:spPr>
          <a:xfrm>
            <a:off x="698804" y="4468395"/>
            <a:ext cx="5587393" cy="3654842"/>
          </a:xfrm>
          <a:prstGeom prst="rect">
            <a:avLst/>
          </a:prstGeom>
        </p:spPr>
        <p:txBody>
          <a:bodyPr lIns="87927" tIns="43964" rIns="87927" bIns="43964"/>
          <a:lstStyle/>
          <a:p>
            <a:r>
              <a:rPr lang="en-US" dirty="0">
                <a:latin typeface="Garamond" panose="02020404030301010803" pitchFamily="18" charset="0"/>
              </a:rPr>
              <a:t>The four affinity groups were chosen because of a demonstrated need. </a:t>
            </a:r>
          </a:p>
          <a:p>
            <a:endParaRPr lang="en-US" dirty="0">
              <a:latin typeface="Garamond" panose="02020404030301010803" pitchFamily="18" charset="0"/>
            </a:endParaRPr>
          </a:p>
          <a:p>
            <a:r>
              <a:rPr lang="en-US" dirty="0">
                <a:latin typeface="Garamond" panose="02020404030301010803" pitchFamily="18" charset="0"/>
              </a:rPr>
              <a:t>We understand the overlapping nature of these groups. We also recognize that there are more barriers facing people with HIV that are not covered by this Collaborative. However, we can start with these groups. </a:t>
            </a:r>
          </a:p>
        </p:txBody>
      </p:sp>
    </p:spTree>
    <p:extLst>
      <p:ext uri="{BB962C8B-B14F-4D97-AF65-F5344CB8AC3E}">
        <p14:creationId xmlns:p14="http://schemas.microsoft.com/office/powerpoint/2010/main" val="1227861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9775" y="1179513"/>
            <a:ext cx="5661025" cy="3184525"/>
          </a:xfrm>
          <a:prstGeom prst="rect">
            <a:avLst/>
          </a:prstGeom>
          <a:noFill/>
          <a:ln w="12700">
            <a:solidFill>
              <a:prstClr val="black"/>
            </a:solidFill>
          </a:ln>
        </p:spPr>
      </p:sp>
      <p:sp>
        <p:nvSpPr>
          <p:cNvPr id="3" name="Notes Placeholder 2"/>
          <p:cNvSpPr>
            <a:spLocks noGrp="1"/>
          </p:cNvSpPr>
          <p:nvPr>
            <p:ph type="body" idx="1"/>
          </p:nvPr>
        </p:nvSpPr>
        <p:spPr>
          <a:xfrm>
            <a:off x="714334" y="4542868"/>
            <a:ext cx="5711558" cy="3715756"/>
          </a:xfrm>
          <a:prstGeom prst="rect">
            <a:avLst/>
          </a:prstGeom>
        </p:spPr>
        <p:txBody>
          <a:bodyPr lIns="89044" tIns="44522" rIns="89044" bIns="44522"/>
          <a:lstStyle/>
          <a:p>
            <a:endParaRPr lang="en-US" dirty="0"/>
          </a:p>
        </p:txBody>
      </p:sp>
    </p:spTree>
    <p:extLst>
      <p:ext uri="{BB962C8B-B14F-4D97-AF65-F5344CB8AC3E}">
        <p14:creationId xmlns:p14="http://schemas.microsoft.com/office/powerpoint/2010/main" val="911943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60463"/>
            <a:ext cx="5565775" cy="3132137"/>
          </a:xfrm>
          <a:prstGeom prst="rect">
            <a:avLst/>
          </a:prstGeom>
          <a:noFill/>
          <a:ln w="12700">
            <a:solidFill>
              <a:prstClr val="black"/>
            </a:solidFill>
          </a:ln>
        </p:spPr>
      </p:sp>
      <p:sp>
        <p:nvSpPr>
          <p:cNvPr id="3" name="Notes Placeholder 2"/>
          <p:cNvSpPr>
            <a:spLocks noGrp="1"/>
          </p:cNvSpPr>
          <p:nvPr>
            <p:ph type="body" idx="1"/>
          </p:nvPr>
        </p:nvSpPr>
        <p:spPr>
          <a:xfrm>
            <a:off x="698804" y="4468395"/>
            <a:ext cx="5587393" cy="3654842"/>
          </a:xfrm>
          <a:prstGeom prst="rect">
            <a:avLst/>
          </a:prstGeom>
        </p:spPr>
        <p:txBody>
          <a:bodyPr lIns="87927" tIns="43964" rIns="87927" bIns="43964"/>
          <a:lstStyle/>
          <a:p>
            <a:r>
              <a:rPr lang="en-US" dirty="0">
                <a:latin typeface="Garamond" panose="02020404030301010803" pitchFamily="18" charset="0"/>
              </a:rPr>
              <a:t>Answer: C,</a:t>
            </a:r>
            <a:r>
              <a:rPr lang="en-US" baseline="0" dirty="0">
                <a:latin typeface="Garamond" panose="02020404030301010803" pitchFamily="18" charset="0"/>
              </a:rPr>
              <a:t> ~16% less </a:t>
            </a:r>
            <a:endParaRPr lang="en-US" dirty="0">
              <a:latin typeface="Garamond" panose="02020404030301010803" pitchFamily="18" charset="0"/>
            </a:endParaRPr>
          </a:p>
        </p:txBody>
      </p:sp>
    </p:spTree>
    <p:extLst>
      <p:ext uri="{BB962C8B-B14F-4D97-AF65-F5344CB8AC3E}">
        <p14:creationId xmlns:p14="http://schemas.microsoft.com/office/powerpoint/2010/main" val="2108488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60463"/>
            <a:ext cx="5565775" cy="3132137"/>
          </a:xfrm>
          <a:prstGeom prst="rect">
            <a:avLst/>
          </a:prstGeom>
          <a:noFill/>
          <a:ln w="12700">
            <a:solidFill>
              <a:prstClr val="black"/>
            </a:solidFill>
          </a:ln>
        </p:spPr>
      </p:sp>
      <p:sp>
        <p:nvSpPr>
          <p:cNvPr id="3" name="Notes Placeholder 2"/>
          <p:cNvSpPr>
            <a:spLocks noGrp="1"/>
          </p:cNvSpPr>
          <p:nvPr>
            <p:ph type="body" idx="1"/>
          </p:nvPr>
        </p:nvSpPr>
        <p:spPr>
          <a:xfrm>
            <a:off x="698804" y="4468395"/>
            <a:ext cx="5587393" cy="3654842"/>
          </a:xfrm>
          <a:prstGeom prst="rect">
            <a:avLst/>
          </a:prstGeom>
        </p:spPr>
        <p:txBody>
          <a:bodyPr lIns="87927" tIns="43964" rIns="87927" bIns="43964"/>
          <a:lstStyle/>
          <a:p>
            <a:r>
              <a:rPr lang="en-US" dirty="0">
                <a:latin typeface="Garamond" panose="02020404030301010803" pitchFamily="18" charset="0"/>
              </a:rPr>
              <a:t>Answer: C,</a:t>
            </a:r>
            <a:r>
              <a:rPr lang="en-US" baseline="0" dirty="0">
                <a:latin typeface="Garamond" panose="02020404030301010803" pitchFamily="18" charset="0"/>
              </a:rPr>
              <a:t> ~ 65,000</a:t>
            </a:r>
          </a:p>
          <a:p>
            <a:endParaRPr lang="en-US" baseline="0" dirty="0">
              <a:latin typeface="Garamond" panose="02020404030301010803" pitchFamily="18" charset="0"/>
            </a:endParaRPr>
          </a:p>
          <a:p>
            <a:endParaRPr lang="en-US" dirty="0">
              <a:latin typeface="Garamond" panose="02020404030301010803" pitchFamily="18" charset="0"/>
            </a:endParaRPr>
          </a:p>
        </p:txBody>
      </p:sp>
    </p:spTree>
    <p:extLst>
      <p:ext uri="{BB962C8B-B14F-4D97-AF65-F5344CB8AC3E}">
        <p14:creationId xmlns:p14="http://schemas.microsoft.com/office/powerpoint/2010/main" val="45611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 thorough and detailed Literature Review has been comprised to highlight the need to focus on the social determinates of health, but more specifically on housing, mental health, substance use, and age across the lifespan.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full Literature Review and accompanying slides can be found on our site CQII.org. </a:t>
            </a:r>
          </a:p>
          <a:p>
            <a:endParaRPr lang="en-US" dirty="0"/>
          </a:p>
        </p:txBody>
      </p:sp>
    </p:spTree>
    <p:extLst>
      <p:ext uri="{BB962C8B-B14F-4D97-AF65-F5344CB8AC3E}">
        <p14:creationId xmlns:p14="http://schemas.microsoft.com/office/powerpoint/2010/main" val="3747534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xfrm>
            <a:off x="449263" y="719138"/>
            <a:ext cx="6389687" cy="3595687"/>
          </a:xfrm>
          <a:prstGeom prst="rect">
            <a:avLst/>
          </a:prstGeom>
          <a:ln/>
        </p:spPr>
      </p:sp>
      <p:sp>
        <p:nvSpPr>
          <p:cNvPr id="93187" name="Notes Placeholder 2"/>
          <p:cNvSpPr>
            <a:spLocks noGrp="1"/>
          </p:cNvSpPr>
          <p:nvPr>
            <p:ph type="body" idx="1"/>
          </p:nvPr>
        </p:nvSpPr>
        <p:spPr>
          <a:xfrm>
            <a:off x="729188" y="4554659"/>
            <a:ext cx="5830324" cy="4313686"/>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08" tIns="45603" rIns="91208" bIns="45603"/>
          <a:lstStyle/>
          <a:p>
            <a:r>
              <a:rPr lang="en-US" altLang="en-US" dirty="0">
                <a:latin typeface="Garamond" panose="02020404030301010803" pitchFamily="18" charset="0"/>
                <a:ea typeface="ＭＳ Ｐゴシック" panose="020B0600070205080204" pitchFamily="34" charset="-128"/>
              </a:rPr>
              <a:t>Out of 501,000, approximately 65,251 Ryan White clients were unstably or temporarily housed in the year 2018. </a:t>
            </a:r>
          </a:p>
          <a:p>
            <a:endParaRPr lang="en-US" altLang="en-US" dirty="0">
              <a:latin typeface="Garamond" panose="02020404030301010803" pitchFamily="18" charset="0"/>
              <a:ea typeface="ＭＳ Ｐゴシック" panose="020B0600070205080204" pitchFamily="34" charset="-128"/>
            </a:endParaRPr>
          </a:p>
        </p:txBody>
      </p:sp>
      <p:sp>
        <p:nvSpPr>
          <p:cNvPr id="93188" name="Slide Number Placeholder 3"/>
          <p:cNvSpPr>
            <a:spLocks noGrp="1"/>
          </p:cNvSpPr>
          <p:nvPr>
            <p:ph type="sldNum" sz="quarter" idx="5"/>
          </p:nvPr>
        </p:nvSpPr>
        <p:spPr>
          <a:xfrm>
            <a:off x="4128363" y="9107729"/>
            <a:ext cx="3158752" cy="47877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08" tIns="45603" rIns="91208" bIns="45603"/>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1058" indent="-285022" eaLnBrk="0" hangingPunct="0">
              <a:defRPr>
                <a:solidFill>
                  <a:schemeClr val="tx1"/>
                </a:solidFill>
                <a:latin typeface="Arial" panose="020B0604020202020204" pitchFamily="34" charset="0"/>
                <a:ea typeface="ＭＳ Ｐゴシック" panose="020B0600070205080204" pitchFamily="34" charset="-128"/>
              </a:defRPr>
            </a:lvl2pPr>
            <a:lvl3pPr marL="1140090" indent="-228018" eaLnBrk="0" hangingPunct="0">
              <a:defRPr>
                <a:solidFill>
                  <a:schemeClr val="tx1"/>
                </a:solidFill>
                <a:latin typeface="Arial" panose="020B0604020202020204" pitchFamily="34" charset="0"/>
                <a:ea typeface="ＭＳ Ｐゴシック" panose="020B0600070205080204" pitchFamily="34" charset="-128"/>
              </a:defRPr>
            </a:lvl3pPr>
            <a:lvl4pPr marL="1596125" indent="-228018" eaLnBrk="0" hangingPunct="0">
              <a:defRPr>
                <a:solidFill>
                  <a:schemeClr val="tx1"/>
                </a:solidFill>
                <a:latin typeface="Arial" panose="020B0604020202020204" pitchFamily="34" charset="0"/>
                <a:ea typeface="ＭＳ Ｐゴシック" panose="020B0600070205080204" pitchFamily="34" charset="-128"/>
              </a:defRPr>
            </a:lvl4pPr>
            <a:lvl5pPr marL="2052162" indent="-228018" eaLnBrk="0" hangingPunct="0">
              <a:defRPr>
                <a:solidFill>
                  <a:schemeClr val="tx1"/>
                </a:solidFill>
                <a:latin typeface="Arial" panose="020B0604020202020204" pitchFamily="34" charset="0"/>
                <a:ea typeface="ＭＳ Ｐゴシック" panose="020B0600070205080204" pitchFamily="34" charset="-128"/>
              </a:defRPr>
            </a:lvl5pPr>
            <a:lvl6pPr marL="2508198" indent="-22801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4233" indent="-22801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0270" indent="-22801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76304" indent="-22801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E5E98046-E07D-46A2-A5F4-913BBF8CC893}" type="slidenum">
              <a:rPr lang="en-US" altLang="en-US">
                <a:latin typeface="Garamond" panose="02020404030301010803" pitchFamily="18" charset="0"/>
              </a:rPr>
              <a:pPr eaLnBrk="1" hangingPunct="1"/>
              <a:t>21</a:t>
            </a:fld>
            <a:endParaRPr lang="en-US" altLang="en-US" dirty="0">
              <a:latin typeface="Garamond" panose="02020404030301010803" pitchFamily="18" charset="0"/>
            </a:endParaRPr>
          </a:p>
        </p:txBody>
      </p:sp>
    </p:spTree>
    <p:extLst>
      <p:ext uri="{BB962C8B-B14F-4D97-AF65-F5344CB8AC3E}">
        <p14:creationId xmlns:p14="http://schemas.microsoft.com/office/powerpoint/2010/main" val="1052575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xfrm>
            <a:off x="449263" y="719138"/>
            <a:ext cx="6389687" cy="3595687"/>
          </a:xfrm>
          <a:prstGeom prst="rect">
            <a:avLst/>
          </a:prstGeom>
          <a:ln/>
        </p:spPr>
      </p:sp>
      <p:sp>
        <p:nvSpPr>
          <p:cNvPr id="93187" name="Notes Placeholder 2"/>
          <p:cNvSpPr>
            <a:spLocks noGrp="1"/>
          </p:cNvSpPr>
          <p:nvPr>
            <p:ph type="body" idx="1"/>
          </p:nvPr>
        </p:nvSpPr>
        <p:spPr>
          <a:xfrm>
            <a:off x="729188" y="4554659"/>
            <a:ext cx="5830324" cy="4313686"/>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08" tIns="45603" rIns="91208" bIns="45603"/>
          <a:lstStyle/>
          <a:p>
            <a:r>
              <a:rPr lang="en-US" altLang="en-US" dirty="0">
                <a:latin typeface="Garamond" panose="02020404030301010803" pitchFamily="18" charset="0"/>
                <a:ea typeface="ＭＳ Ｐゴシック" panose="020B0600070205080204" pitchFamily="34" charset="-128"/>
              </a:rPr>
              <a:t>RWHAP clients who are temporarily or unstably housed have a significantly higher rate of not reaching viral suppression (an average of ~11.85% higher), compared to those who live in stable housing. </a:t>
            </a:r>
          </a:p>
          <a:p>
            <a:endParaRPr lang="en-US" altLang="en-US" dirty="0">
              <a:latin typeface="Garamond" panose="02020404030301010803" pitchFamily="18" charset="0"/>
              <a:ea typeface="ＭＳ Ｐゴシック" panose="020B0600070205080204" pitchFamily="34" charset="-128"/>
            </a:endParaRPr>
          </a:p>
          <a:p>
            <a:r>
              <a:rPr lang="en-US" altLang="en-US" dirty="0">
                <a:latin typeface="Garamond" panose="02020404030301010803" pitchFamily="18" charset="0"/>
                <a:ea typeface="ＭＳ Ｐゴシック" panose="020B0600070205080204" pitchFamily="34" charset="-128"/>
              </a:rPr>
              <a:t>Unstably housed RWHAP clients have the highest rate at 27.6%, which is 8.3% higher than the rate for temporary housing</a:t>
            </a:r>
          </a:p>
        </p:txBody>
      </p:sp>
      <p:sp>
        <p:nvSpPr>
          <p:cNvPr id="93188" name="Slide Number Placeholder 3"/>
          <p:cNvSpPr>
            <a:spLocks noGrp="1"/>
          </p:cNvSpPr>
          <p:nvPr>
            <p:ph type="sldNum" sz="quarter" idx="5"/>
          </p:nvPr>
        </p:nvSpPr>
        <p:spPr>
          <a:xfrm>
            <a:off x="4128363" y="9107729"/>
            <a:ext cx="3158752" cy="47877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08" tIns="45603" rIns="91208" bIns="45603"/>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1058" indent="-285022" eaLnBrk="0" hangingPunct="0">
              <a:defRPr>
                <a:solidFill>
                  <a:schemeClr val="tx1"/>
                </a:solidFill>
                <a:latin typeface="Arial" panose="020B0604020202020204" pitchFamily="34" charset="0"/>
                <a:ea typeface="ＭＳ Ｐゴシック" panose="020B0600070205080204" pitchFamily="34" charset="-128"/>
              </a:defRPr>
            </a:lvl2pPr>
            <a:lvl3pPr marL="1140090" indent="-228018" eaLnBrk="0" hangingPunct="0">
              <a:defRPr>
                <a:solidFill>
                  <a:schemeClr val="tx1"/>
                </a:solidFill>
                <a:latin typeface="Arial" panose="020B0604020202020204" pitchFamily="34" charset="0"/>
                <a:ea typeface="ＭＳ Ｐゴシック" panose="020B0600070205080204" pitchFamily="34" charset="-128"/>
              </a:defRPr>
            </a:lvl3pPr>
            <a:lvl4pPr marL="1596125" indent="-228018" eaLnBrk="0" hangingPunct="0">
              <a:defRPr>
                <a:solidFill>
                  <a:schemeClr val="tx1"/>
                </a:solidFill>
                <a:latin typeface="Arial" panose="020B0604020202020204" pitchFamily="34" charset="0"/>
                <a:ea typeface="ＭＳ Ｐゴシック" panose="020B0600070205080204" pitchFamily="34" charset="-128"/>
              </a:defRPr>
            </a:lvl4pPr>
            <a:lvl5pPr marL="2052162" indent="-228018" eaLnBrk="0" hangingPunct="0">
              <a:defRPr>
                <a:solidFill>
                  <a:schemeClr val="tx1"/>
                </a:solidFill>
                <a:latin typeface="Arial" panose="020B0604020202020204" pitchFamily="34" charset="0"/>
                <a:ea typeface="ＭＳ Ｐゴシック" panose="020B0600070205080204" pitchFamily="34" charset="-128"/>
              </a:defRPr>
            </a:lvl5pPr>
            <a:lvl6pPr marL="2508198" indent="-22801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4233" indent="-22801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0270" indent="-22801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76304" indent="-22801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E5E98046-E07D-46A2-A5F4-913BBF8CC893}" type="slidenum">
              <a:rPr lang="en-US" altLang="en-US">
                <a:latin typeface="Garamond" panose="02020404030301010803" pitchFamily="18" charset="0"/>
              </a:rPr>
              <a:pPr eaLnBrk="1" hangingPunct="1"/>
              <a:t>22</a:t>
            </a:fld>
            <a:endParaRPr lang="en-US" altLang="en-US" dirty="0">
              <a:latin typeface="Garamond" panose="02020404030301010803" pitchFamily="18" charset="0"/>
            </a:endParaRPr>
          </a:p>
        </p:txBody>
      </p:sp>
    </p:spTree>
    <p:extLst>
      <p:ext uri="{BB962C8B-B14F-4D97-AF65-F5344CB8AC3E}">
        <p14:creationId xmlns:p14="http://schemas.microsoft.com/office/powerpoint/2010/main" val="13592279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60463"/>
            <a:ext cx="5565775" cy="3132137"/>
          </a:xfrm>
          <a:prstGeom prst="rect">
            <a:avLst/>
          </a:prstGeom>
          <a:noFill/>
          <a:ln w="12700">
            <a:solidFill>
              <a:prstClr val="black"/>
            </a:solidFill>
          </a:ln>
        </p:spPr>
      </p:sp>
      <p:sp>
        <p:nvSpPr>
          <p:cNvPr id="3" name="Notes Placeholder 2"/>
          <p:cNvSpPr>
            <a:spLocks noGrp="1"/>
          </p:cNvSpPr>
          <p:nvPr>
            <p:ph type="body" idx="1"/>
          </p:nvPr>
        </p:nvSpPr>
        <p:spPr>
          <a:xfrm>
            <a:off x="698804" y="4468395"/>
            <a:ext cx="5587393" cy="3654842"/>
          </a:xfrm>
          <a:prstGeom prst="rect">
            <a:avLst/>
          </a:prstGeom>
        </p:spPr>
        <p:txBody>
          <a:bodyPr lIns="87927" tIns="43964" rIns="87927" bIns="43964"/>
          <a:lstStyle/>
          <a:p>
            <a:r>
              <a:rPr lang="en-US" dirty="0">
                <a:latin typeface="Garamond" panose="02020404030301010803" pitchFamily="18" charset="0"/>
              </a:rPr>
              <a:t>Its clear that a RWHAP client’s housing status affects their likelihood of being retained in care and virally suppressed. </a:t>
            </a:r>
          </a:p>
          <a:p>
            <a:endParaRPr lang="en-US" dirty="0">
              <a:latin typeface="Garamond" panose="02020404030301010803" pitchFamily="18" charset="0"/>
            </a:endParaRPr>
          </a:p>
          <a:p>
            <a:r>
              <a:rPr lang="en-US" dirty="0">
                <a:latin typeface="Garamond" panose="02020404030301010803" pitchFamily="18" charset="0"/>
              </a:rPr>
              <a:t>Those experiencing stable housing face the highest rates in both RIC and viral suppression (82.1%, 88.4%).</a:t>
            </a:r>
          </a:p>
          <a:p>
            <a:endParaRPr lang="en-US" dirty="0">
              <a:latin typeface="Garamond" panose="02020404030301010803" pitchFamily="18" charset="0"/>
            </a:endParaRPr>
          </a:p>
          <a:p>
            <a:r>
              <a:rPr lang="en-US" dirty="0">
                <a:latin typeface="Garamond" panose="02020404030301010803" pitchFamily="18" charset="0"/>
              </a:rPr>
              <a:t>The overall average RWHAP rate of viral suppression which is 87.1% (provided for comparison)</a:t>
            </a:r>
          </a:p>
        </p:txBody>
      </p:sp>
    </p:spTree>
    <p:extLst>
      <p:ext uri="{BB962C8B-B14F-4D97-AF65-F5344CB8AC3E}">
        <p14:creationId xmlns:p14="http://schemas.microsoft.com/office/powerpoint/2010/main" val="4123520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60463"/>
            <a:ext cx="5565775" cy="3132137"/>
          </a:xfrm>
          <a:prstGeom prst="rect">
            <a:avLst/>
          </a:prstGeom>
          <a:noFill/>
          <a:ln w="12700">
            <a:solidFill>
              <a:prstClr val="black"/>
            </a:solidFill>
          </a:ln>
        </p:spPr>
      </p:sp>
      <p:sp>
        <p:nvSpPr>
          <p:cNvPr id="3" name="Notes Placeholder 2"/>
          <p:cNvSpPr>
            <a:spLocks noGrp="1"/>
          </p:cNvSpPr>
          <p:nvPr>
            <p:ph type="body" idx="1"/>
          </p:nvPr>
        </p:nvSpPr>
        <p:spPr>
          <a:xfrm>
            <a:off x="698804" y="4468395"/>
            <a:ext cx="5587393" cy="3654842"/>
          </a:xfrm>
          <a:prstGeom prst="rect">
            <a:avLst/>
          </a:prstGeom>
        </p:spPr>
        <p:txBody>
          <a:bodyPr lIns="87927" tIns="43964" rIns="87927" bIns="43964"/>
          <a:lstStyle/>
          <a:p>
            <a:endParaRPr lang="en-US" dirty="0">
              <a:latin typeface="Garamond" panose="02020404030301010803" pitchFamily="18" charset="0"/>
            </a:endParaRPr>
          </a:p>
        </p:txBody>
      </p:sp>
    </p:spTree>
    <p:extLst>
      <p:ext uri="{BB962C8B-B14F-4D97-AF65-F5344CB8AC3E}">
        <p14:creationId xmlns:p14="http://schemas.microsoft.com/office/powerpoint/2010/main" val="20394282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60463"/>
            <a:ext cx="5565775" cy="3132137"/>
          </a:xfrm>
          <a:prstGeom prst="rect">
            <a:avLst/>
          </a:prstGeom>
          <a:noFill/>
          <a:ln w="12700">
            <a:solidFill>
              <a:prstClr val="black"/>
            </a:solidFill>
          </a:ln>
        </p:spPr>
      </p:sp>
      <p:sp>
        <p:nvSpPr>
          <p:cNvPr id="3" name="Notes Placeholder 2"/>
          <p:cNvSpPr>
            <a:spLocks noGrp="1"/>
          </p:cNvSpPr>
          <p:nvPr>
            <p:ph type="body" idx="1"/>
          </p:nvPr>
        </p:nvSpPr>
        <p:spPr>
          <a:xfrm>
            <a:off x="698804" y="4468395"/>
            <a:ext cx="5587393" cy="3654842"/>
          </a:xfrm>
          <a:prstGeom prst="rect">
            <a:avLst/>
          </a:prstGeom>
        </p:spPr>
        <p:txBody>
          <a:bodyPr lIns="87927" tIns="43964" rIns="87927" bIns="43964"/>
          <a:lstStyle/>
          <a:p>
            <a:r>
              <a:rPr lang="en-US" dirty="0">
                <a:latin typeface="Garamond" panose="02020404030301010803" pitchFamily="18" charset="0"/>
              </a:rPr>
              <a:t>Dr. Paul Farmer is an American medical anthropologist, a global health icon, and a physician</a:t>
            </a:r>
          </a:p>
        </p:txBody>
      </p:sp>
    </p:spTree>
    <p:extLst>
      <p:ext uri="{BB962C8B-B14F-4D97-AF65-F5344CB8AC3E}">
        <p14:creationId xmlns:p14="http://schemas.microsoft.com/office/powerpoint/2010/main" val="2815464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9775" y="1179513"/>
            <a:ext cx="5661025" cy="3184525"/>
          </a:xfrm>
          <a:prstGeom prst="rect">
            <a:avLst/>
          </a:prstGeom>
          <a:noFill/>
          <a:ln w="12700">
            <a:solidFill>
              <a:prstClr val="black"/>
            </a:solidFill>
          </a:ln>
        </p:spPr>
      </p:sp>
      <p:sp>
        <p:nvSpPr>
          <p:cNvPr id="3" name="Notes Placeholder 2"/>
          <p:cNvSpPr>
            <a:spLocks noGrp="1"/>
          </p:cNvSpPr>
          <p:nvPr>
            <p:ph type="body" idx="1"/>
          </p:nvPr>
        </p:nvSpPr>
        <p:spPr>
          <a:xfrm>
            <a:off x="714334" y="4542868"/>
            <a:ext cx="5711558" cy="3715756"/>
          </a:xfrm>
          <a:prstGeom prst="rect">
            <a:avLst/>
          </a:prstGeom>
        </p:spPr>
        <p:txBody>
          <a:bodyPr lIns="89044" tIns="44522" rIns="89044" bIns="44522"/>
          <a:lstStyle/>
          <a:p>
            <a:endParaRPr lang="en-US" dirty="0"/>
          </a:p>
        </p:txBody>
      </p:sp>
    </p:spTree>
    <p:extLst>
      <p:ext uri="{BB962C8B-B14F-4D97-AF65-F5344CB8AC3E}">
        <p14:creationId xmlns:p14="http://schemas.microsoft.com/office/powerpoint/2010/main" val="1302301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60463"/>
            <a:ext cx="5565775" cy="3132137"/>
          </a:xfrm>
          <a:prstGeom prst="rect">
            <a:avLst/>
          </a:prstGeom>
          <a:noFill/>
          <a:ln w="12700">
            <a:solidFill>
              <a:prstClr val="black"/>
            </a:solidFill>
          </a:ln>
        </p:spPr>
      </p:sp>
      <p:sp>
        <p:nvSpPr>
          <p:cNvPr id="3" name="Notes Placeholder 2"/>
          <p:cNvSpPr>
            <a:spLocks noGrp="1"/>
          </p:cNvSpPr>
          <p:nvPr>
            <p:ph type="body" idx="1"/>
          </p:nvPr>
        </p:nvSpPr>
        <p:spPr>
          <a:xfrm>
            <a:off x="698804" y="4468395"/>
            <a:ext cx="5587393" cy="3654842"/>
          </a:xfrm>
          <a:prstGeom prst="rect">
            <a:avLst/>
          </a:prstGeom>
        </p:spPr>
        <p:txBody>
          <a:bodyPr lIns="87927" tIns="43964" rIns="87927" bIns="43964"/>
          <a:lstStyle/>
          <a:p>
            <a:r>
              <a:rPr lang="en-US" dirty="0">
                <a:latin typeface="Garamond" panose="02020404030301010803" pitchFamily="18" charset="0"/>
              </a:rPr>
              <a:t>Answer: B,</a:t>
            </a:r>
            <a:r>
              <a:rPr lang="en-US" baseline="0" dirty="0">
                <a:latin typeface="Garamond" panose="02020404030301010803" pitchFamily="18" charset="0"/>
              </a:rPr>
              <a:t> Twice as likely</a:t>
            </a:r>
            <a:endParaRPr lang="en-US" dirty="0">
              <a:latin typeface="Garamond" panose="02020404030301010803" pitchFamily="18" charset="0"/>
            </a:endParaRPr>
          </a:p>
        </p:txBody>
      </p:sp>
    </p:spTree>
    <p:extLst>
      <p:ext uri="{BB962C8B-B14F-4D97-AF65-F5344CB8AC3E}">
        <p14:creationId xmlns:p14="http://schemas.microsoft.com/office/powerpoint/2010/main" val="3166606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60463"/>
            <a:ext cx="5565775" cy="3132137"/>
          </a:xfrm>
          <a:prstGeom prst="rect">
            <a:avLst/>
          </a:prstGeom>
          <a:noFill/>
          <a:ln w="12700">
            <a:solidFill>
              <a:prstClr val="black"/>
            </a:solidFill>
          </a:ln>
        </p:spPr>
      </p:sp>
      <p:sp>
        <p:nvSpPr>
          <p:cNvPr id="3" name="Notes Placeholder 2"/>
          <p:cNvSpPr>
            <a:spLocks noGrp="1"/>
          </p:cNvSpPr>
          <p:nvPr>
            <p:ph type="body" idx="1"/>
          </p:nvPr>
        </p:nvSpPr>
        <p:spPr>
          <a:xfrm>
            <a:off x="698804" y="4468395"/>
            <a:ext cx="5587393" cy="3654842"/>
          </a:xfrm>
          <a:prstGeom prst="rect">
            <a:avLst/>
          </a:prstGeom>
        </p:spPr>
        <p:txBody>
          <a:bodyPr lIns="87927" tIns="43964" rIns="87927" bIns="43964"/>
          <a:lstStyle/>
          <a:p>
            <a:r>
              <a:rPr lang="en-US" dirty="0">
                <a:latin typeface="Garamond" panose="02020404030301010803" pitchFamily="18" charset="0"/>
              </a:rPr>
              <a:t>Answer: B,</a:t>
            </a:r>
            <a:r>
              <a:rPr lang="en-US" baseline="0" dirty="0">
                <a:latin typeface="Garamond" panose="02020404030301010803" pitchFamily="18" charset="0"/>
              </a:rPr>
              <a:t> 5.5% less likely</a:t>
            </a:r>
            <a:endParaRPr lang="en-US" dirty="0">
              <a:latin typeface="Garamond" panose="02020404030301010803" pitchFamily="18" charset="0"/>
            </a:endParaRPr>
          </a:p>
        </p:txBody>
      </p:sp>
    </p:spTree>
    <p:extLst>
      <p:ext uri="{BB962C8B-B14F-4D97-AF65-F5344CB8AC3E}">
        <p14:creationId xmlns:p14="http://schemas.microsoft.com/office/powerpoint/2010/main" val="8264857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60463"/>
            <a:ext cx="5565775" cy="3132137"/>
          </a:xfrm>
          <a:prstGeom prst="rect">
            <a:avLst/>
          </a:prstGeom>
          <a:noFill/>
          <a:ln w="12700">
            <a:solidFill>
              <a:prstClr val="black"/>
            </a:solidFill>
          </a:ln>
        </p:spPr>
      </p:sp>
      <p:sp>
        <p:nvSpPr>
          <p:cNvPr id="3" name="Notes Placeholder 2"/>
          <p:cNvSpPr>
            <a:spLocks noGrp="1"/>
          </p:cNvSpPr>
          <p:nvPr>
            <p:ph type="body" idx="1"/>
          </p:nvPr>
        </p:nvSpPr>
        <p:spPr>
          <a:xfrm>
            <a:off x="698804" y="4468395"/>
            <a:ext cx="5587393" cy="3654842"/>
          </a:xfrm>
          <a:prstGeom prst="rect">
            <a:avLst/>
          </a:prstGeom>
        </p:spPr>
        <p:txBody>
          <a:bodyPr lIns="87927" tIns="43964" rIns="87927" bIns="43964"/>
          <a:lstStyle/>
          <a:p>
            <a:r>
              <a:rPr lang="en-US" sz="1200" kern="1200" dirty="0">
                <a:solidFill>
                  <a:schemeClr val="tx1"/>
                </a:solidFill>
                <a:effectLst/>
                <a:latin typeface="Times New Roman" pitchFamily="18" charset="0"/>
                <a:ea typeface="MS PGothic" panose="020B0600070205080204" pitchFamily="34" charset="-128"/>
                <a:cs typeface="ＭＳ Ｐゴシック" charset="-128"/>
              </a:rPr>
              <a:t>A 2015 study at the University of Pennsylvania analyzed the health outcomes of PWH with mental illness and reported that individuals with mental illness were 5.5% less likely to be prescribed antiretroviral therapy, compared to those who do not have a mental health diagnosis. </a:t>
            </a:r>
            <a:r>
              <a:rPr lang="en-US" sz="1200" kern="1200" dirty="0">
                <a:solidFill>
                  <a:schemeClr val="tx1"/>
                </a:solidFill>
                <a:effectLst/>
                <a:latin typeface="Times New Roman" pitchFamily="18" charset="0"/>
                <a:ea typeface="MS PGothic" panose="020B0600070205080204" pitchFamily="34" charset="-128"/>
              </a:rPr>
              <a:t>No significant difference was seen in retention in care. </a:t>
            </a:r>
            <a:endParaRPr lang="en-US" dirty="0">
              <a:latin typeface="Garamond" panose="02020404030301010803" pitchFamily="18" charset="0"/>
            </a:endParaRPr>
          </a:p>
        </p:txBody>
      </p:sp>
    </p:spTree>
    <p:extLst>
      <p:ext uri="{BB962C8B-B14F-4D97-AF65-F5344CB8AC3E}">
        <p14:creationId xmlns:p14="http://schemas.microsoft.com/office/powerpoint/2010/main" val="1977331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60463"/>
            <a:ext cx="5565775" cy="3132137"/>
          </a:xfrm>
          <a:prstGeom prst="rect">
            <a:avLst/>
          </a:prstGeom>
          <a:noFill/>
          <a:ln w="12700">
            <a:solidFill>
              <a:prstClr val="black"/>
            </a:solidFill>
          </a:ln>
        </p:spPr>
      </p:sp>
      <p:sp>
        <p:nvSpPr>
          <p:cNvPr id="3" name="Notes Placeholder 2"/>
          <p:cNvSpPr>
            <a:spLocks noGrp="1"/>
          </p:cNvSpPr>
          <p:nvPr>
            <p:ph type="body" idx="1"/>
          </p:nvPr>
        </p:nvSpPr>
        <p:spPr>
          <a:xfrm>
            <a:off x="698804" y="4468395"/>
            <a:ext cx="5587393" cy="3654842"/>
          </a:xfrm>
          <a:prstGeom prst="rect">
            <a:avLst/>
          </a:prstGeom>
        </p:spPr>
        <p:txBody>
          <a:bodyPr lIns="87927" tIns="43964" rIns="87927" bIns="43964"/>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S PGothic" panose="020B0600070205080204" pitchFamily="34" charset="-128"/>
                <a:cs typeface="ＭＳ Ｐゴシック" charset="-128"/>
              </a:rPr>
              <a:t>18% of people diagnosed with HIV in the United States live with depression and 22% live with anxiety.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S PGothic" panose="020B0600070205080204" pitchFamily="34"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S PGothic" panose="020B0600070205080204" pitchFamily="34" charset="-128"/>
                <a:cs typeface="ＭＳ Ｐゴシック" charset="-128"/>
              </a:rPr>
              <a:t>Exploring the association between increased chronicity of depression and its impact on affected HIV care continuum indicators a study concluded that if someone was affected with depression for a longer period of time, they were more likely to miss HIV primary care appointments, lack viral suppression, and have increased mortality rate.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spc="300" dirty="0">
              <a:ln w="9525">
                <a:solidFill>
                  <a:schemeClr val="bg1"/>
                </a:solidFill>
                <a:prstDash val="solid"/>
              </a:ln>
              <a:blipFill>
                <a:blip r:embed="rId3"/>
                <a:tile tx="0" ty="0" sx="100000" sy="100000" flip="none" algn="tl"/>
              </a:blipFill>
              <a:effectLst>
                <a:glow rad="127000">
                  <a:srgbClr val="5A2682"/>
                </a:glow>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876376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endParaRPr lang="en-US" dirty="0"/>
          </a:p>
        </p:txBody>
      </p:sp>
    </p:spTree>
    <p:extLst>
      <p:ext uri="{BB962C8B-B14F-4D97-AF65-F5344CB8AC3E}">
        <p14:creationId xmlns:p14="http://schemas.microsoft.com/office/powerpoint/2010/main" val="14239803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xfrm>
            <a:off x="449263" y="719138"/>
            <a:ext cx="6389687" cy="3595687"/>
          </a:xfrm>
          <a:prstGeom prst="rect">
            <a:avLst/>
          </a:prstGeom>
          <a:ln/>
        </p:spPr>
      </p:sp>
      <p:sp>
        <p:nvSpPr>
          <p:cNvPr id="93187" name="Notes Placeholder 2"/>
          <p:cNvSpPr>
            <a:spLocks noGrp="1"/>
          </p:cNvSpPr>
          <p:nvPr>
            <p:ph type="body" idx="1"/>
          </p:nvPr>
        </p:nvSpPr>
        <p:spPr>
          <a:xfrm>
            <a:off x="729188" y="4554659"/>
            <a:ext cx="5830324" cy="4313686"/>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08" tIns="45603" rIns="91208" bIns="45603"/>
          <a:lstStyle/>
          <a:p>
            <a:endParaRPr lang="en-US" sz="1200" kern="1200" dirty="0">
              <a:solidFill>
                <a:schemeClr val="tx1"/>
              </a:solidFill>
              <a:effectLst/>
              <a:latin typeface="Times New Roman" pitchFamily="18" charset="0"/>
              <a:ea typeface="MS PGothic" panose="020B0600070205080204" pitchFamily="34" charset="-128"/>
              <a:cs typeface="ＭＳ Ｐゴシック" charset="-128"/>
            </a:endParaRPr>
          </a:p>
        </p:txBody>
      </p:sp>
      <p:sp>
        <p:nvSpPr>
          <p:cNvPr id="93188" name="Slide Number Placeholder 3"/>
          <p:cNvSpPr>
            <a:spLocks noGrp="1"/>
          </p:cNvSpPr>
          <p:nvPr>
            <p:ph type="sldNum" sz="quarter" idx="5"/>
          </p:nvPr>
        </p:nvSpPr>
        <p:spPr>
          <a:xfrm>
            <a:off x="4128363" y="9107729"/>
            <a:ext cx="3158752" cy="47877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08" tIns="45603" rIns="91208" bIns="45603"/>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1058" indent="-285022" eaLnBrk="0" hangingPunct="0">
              <a:defRPr>
                <a:solidFill>
                  <a:schemeClr val="tx1"/>
                </a:solidFill>
                <a:latin typeface="Arial" panose="020B0604020202020204" pitchFamily="34" charset="0"/>
                <a:ea typeface="ＭＳ Ｐゴシック" panose="020B0600070205080204" pitchFamily="34" charset="-128"/>
              </a:defRPr>
            </a:lvl2pPr>
            <a:lvl3pPr marL="1140090" indent="-228018" eaLnBrk="0" hangingPunct="0">
              <a:defRPr>
                <a:solidFill>
                  <a:schemeClr val="tx1"/>
                </a:solidFill>
                <a:latin typeface="Arial" panose="020B0604020202020204" pitchFamily="34" charset="0"/>
                <a:ea typeface="ＭＳ Ｐゴシック" panose="020B0600070205080204" pitchFamily="34" charset="-128"/>
              </a:defRPr>
            </a:lvl3pPr>
            <a:lvl4pPr marL="1596125" indent="-228018" eaLnBrk="0" hangingPunct="0">
              <a:defRPr>
                <a:solidFill>
                  <a:schemeClr val="tx1"/>
                </a:solidFill>
                <a:latin typeface="Arial" panose="020B0604020202020204" pitchFamily="34" charset="0"/>
                <a:ea typeface="ＭＳ Ｐゴシック" panose="020B0600070205080204" pitchFamily="34" charset="-128"/>
              </a:defRPr>
            </a:lvl4pPr>
            <a:lvl5pPr marL="2052162" indent="-228018" eaLnBrk="0" hangingPunct="0">
              <a:defRPr>
                <a:solidFill>
                  <a:schemeClr val="tx1"/>
                </a:solidFill>
                <a:latin typeface="Arial" panose="020B0604020202020204" pitchFamily="34" charset="0"/>
                <a:ea typeface="ＭＳ Ｐゴシック" panose="020B0600070205080204" pitchFamily="34" charset="-128"/>
              </a:defRPr>
            </a:lvl5pPr>
            <a:lvl6pPr marL="2508198" indent="-22801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4233" indent="-22801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0270" indent="-22801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76304" indent="-22801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E5E98046-E07D-46A2-A5F4-913BBF8CC893}" type="slidenum">
              <a:rPr lang="en-US" altLang="en-US">
                <a:latin typeface="Garamond" panose="02020404030301010803" pitchFamily="18" charset="0"/>
              </a:rPr>
              <a:pPr eaLnBrk="1" hangingPunct="1"/>
              <a:t>31</a:t>
            </a:fld>
            <a:endParaRPr lang="en-US" altLang="en-US" dirty="0">
              <a:latin typeface="Garamond" panose="02020404030301010803" pitchFamily="18" charset="0"/>
            </a:endParaRPr>
          </a:p>
        </p:txBody>
      </p:sp>
    </p:spTree>
    <p:extLst>
      <p:ext uri="{BB962C8B-B14F-4D97-AF65-F5344CB8AC3E}">
        <p14:creationId xmlns:p14="http://schemas.microsoft.com/office/powerpoint/2010/main" val="2135236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9775" y="1179513"/>
            <a:ext cx="5661025" cy="3184525"/>
          </a:xfrm>
          <a:prstGeom prst="rect">
            <a:avLst/>
          </a:prstGeom>
          <a:noFill/>
          <a:ln w="12700">
            <a:solidFill>
              <a:prstClr val="black"/>
            </a:solidFill>
          </a:ln>
        </p:spPr>
      </p:sp>
      <p:sp>
        <p:nvSpPr>
          <p:cNvPr id="3" name="Notes Placeholder 2"/>
          <p:cNvSpPr>
            <a:spLocks noGrp="1"/>
          </p:cNvSpPr>
          <p:nvPr>
            <p:ph type="body" idx="1"/>
          </p:nvPr>
        </p:nvSpPr>
        <p:spPr>
          <a:xfrm>
            <a:off x="714334" y="4542868"/>
            <a:ext cx="5711558" cy="3715756"/>
          </a:xfrm>
          <a:prstGeom prst="rect">
            <a:avLst/>
          </a:prstGeom>
        </p:spPr>
        <p:txBody>
          <a:bodyPr lIns="89044" tIns="44522" rIns="89044" bIns="44522"/>
          <a:lstStyle/>
          <a:p>
            <a:endParaRPr lang="en-US" dirty="0"/>
          </a:p>
        </p:txBody>
      </p:sp>
    </p:spTree>
    <p:extLst>
      <p:ext uri="{BB962C8B-B14F-4D97-AF65-F5344CB8AC3E}">
        <p14:creationId xmlns:p14="http://schemas.microsoft.com/office/powerpoint/2010/main" val="37142435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60463"/>
            <a:ext cx="5565775" cy="3132137"/>
          </a:xfrm>
          <a:prstGeom prst="rect">
            <a:avLst/>
          </a:prstGeom>
          <a:noFill/>
          <a:ln w="12700">
            <a:solidFill>
              <a:prstClr val="black"/>
            </a:solidFill>
          </a:ln>
        </p:spPr>
      </p:sp>
      <p:sp>
        <p:nvSpPr>
          <p:cNvPr id="3" name="Notes Placeholder 2"/>
          <p:cNvSpPr>
            <a:spLocks noGrp="1"/>
          </p:cNvSpPr>
          <p:nvPr>
            <p:ph type="body" idx="1"/>
          </p:nvPr>
        </p:nvSpPr>
        <p:spPr>
          <a:xfrm>
            <a:off x="698804" y="4468395"/>
            <a:ext cx="5587393" cy="3654842"/>
          </a:xfrm>
          <a:prstGeom prst="rect">
            <a:avLst/>
          </a:prstGeom>
        </p:spPr>
        <p:txBody>
          <a:bodyPr lIns="87927" tIns="43964" rIns="87927" bIns="43964"/>
          <a:lstStyle/>
          <a:p>
            <a:r>
              <a:rPr lang="en-US" dirty="0">
                <a:latin typeface="Garamond" panose="02020404030301010803" pitchFamily="18" charset="0"/>
              </a:rPr>
              <a:t>Answer: A,</a:t>
            </a:r>
            <a:r>
              <a:rPr lang="en-US" baseline="0" dirty="0">
                <a:latin typeface="Garamond" panose="02020404030301010803" pitchFamily="18" charset="0"/>
              </a:rPr>
              <a:t> 1 in 3</a:t>
            </a:r>
            <a:endParaRPr lang="en-US" dirty="0">
              <a:latin typeface="Garamond" panose="02020404030301010803" pitchFamily="18" charset="0"/>
            </a:endParaRPr>
          </a:p>
        </p:txBody>
      </p:sp>
    </p:spTree>
    <p:extLst>
      <p:ext uri="{BB962C8B-B14F-4D97-AF65-F5344CB8AC3E}">
        <p14:creationId xmlns:p14="http://schemas.microsoft.com/office/powerpoint/2010/main" val="1308008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60463"/>
            <a:ext cx="5565775" cy="3132137"/>
          </a:xfrm>
          <a:prstGeom prst="rect">
            <a:avLst/>
          </a:prstGeom>
          <a:noFill/>
          <a:ln w="12700">
            <a:solidFill>
              <a:prstClr val="black"/>
            </a:solidFill>
          </a:ln>
        </p:spPr>
      </p:sp>
      <p:sp>
        <p:nvSpPr>
          <p:cNvPr id="3" name="Notes Placeholder 2"/>
          <p:cNvSpPr>
            <a:spLocks noGrp="1"/>
          </p:cNvSpPr>
          <p:nvPr>
            <p:ph type="body" idx="1"/>
          </p:nvPr>
        </p:nvSpPr>
        <p:spPr>
          <a:xfrm>
            <a:off x="698804" y="4468395"/>
            <a:ext cx="5587393" cy="3654842"/>
          </a:xfrm>
          <a:prstGeom prst="rect">
            <a:avLst/>
          </a:prstGeom>
        </p:spPr>
        <p:txBody>
          <a:bodyPr lIns="87927" tIns="43964" rIns="87927" bIns="43964"/>
          <a:lstStyle/>
          <a:p>
            <a:r>
              <a:rPr lang="en-US" dirty="0">
                <a:latin typeface="Garamond" panose="02020404030301010803" pitchFamily="18" charset="0"/>
              </a:rPr>
              <a:t>Answer: B,</a:t>
            </a:r>
            <a:r>
              <a:rPr lang="en-US" baseline="0" dirty="0">
                <a:latin typeface="Garamond" panose="02020404030301010803" pitchFamily="18" charset="0"/>
              </a:rPr>
              <a:t> 24%</a:t>
            </a:r>
            <a:endParaRPr lang="en-US" dirty="0">
              <a:latin typeface="Garamond" panose="02020404030301010803" pitchFamily="18" charset="0"/>
            </a:endParaRPr>
          </a:p>
        </p:txBody>
      </p:sp>
    </p:spTree>
    <p:extLst>
      <p:ext uri="{BB962C8B-B14F-4D97-AF65-F5344CB8AC3E}">
        <p14:creationId xmlns:p14="http://schemas.microsoft.com/office/powerpoint/2010/main" val="22912084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a:prstGeom prst="rect">
            <a:avLst/>
          </a:prstGeom>
          <a:noFill/>
          <a:ln w="12700">
            <a:solidFill>
              <a:prstClr val="black"/>
            </a:solidFill>
          </a:ln>
        </p:spPr>
      </p:sp>
      <p:sp>
        <p:nvSpPr>
          <p:cNvPr id="3" name="Notes Placeholder 2"/>
          <p:cNvSpPr>
            <a:spLocks noGrp="1"/>
          </p:cNvSpPr>
          <p:nvPr>
            <p:ph type="body" idx="1"/>
          </p:nvPr>
        </p:nvSpPr>
        <p:spPr>
          <a:xfrm>
            <a:off x="685800" y="4481513"/>
            <a:ext cx="5486400" cy="3668712"/>
          </a:xfrm>
          <a:prstGeom prst="rect">
            <a:avLst/>
          </a:prstGeom>
        </p:spPr>
        <p:txBody>
          <a:bodyPr/>
          <a:lstStyle/>
          <a:p>
            <a:r>
              <a:rPr lang="en-US" dirty="0"/>
              <a:t>The majority of PWH who inject drugs or are active cocaine users are not virally suppressed (57.2%; 87%). 40% of PWH who engage in binge drinking are not virally suppressed</a:t>
            </a:r>
          </a:p>
        </p:txBody>
      </p:sp>
    </p:spTree>
    <p:extLst>
      <p:ext uri="{BB962C8B-B14F-4D97-AF65-F5344CB8AC3E}">
        <p14:creationId xmlns:p14="http://schemas.microsoft.com/office/powerpoint/2010/main" val="27850918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60463"/>
            <a:ext cx="5565775" cy="3132137"/>
          </a:xfrm>
          <a:prstGeom prst="rect">
            <a:avLst/>
          </a:prstGeom>
          <a:noFill/>
          <a:ln w="12700">
            <a:solidFill>
              <a:prstClr val="black"/>
            </a:solidFill>
          </a:ln>
        </p:spPr>
      </p:sp>
      <p:sp>
        <p:nvSpPr>
          <p:cNvPr id="3" name="Notes Placeholder 2"/>
          <p:cNvSpPr>
            <a:spLocks noGrp="1"/>
          </p:cNvSpPr>
          <p:nvPr>
            <p:ph type="body" idx="1"/>
          </p:nvPr>
        </p:nvSpPr>
        <p:spPr>
          <a:xfrm>
            <a:off x="698804" y="4468395"/>
            <a:ext cx="5587393" cy="3654842"/>
          </a:xfrm>
          <a:prstGeom prst="rect">
            <a:avLst/>
          </a:prstGeom>
        </p:spPr>
        <p:txBody>
          <a:bodyPr lIns="87927" tIns="43964" rIns="87927" bIns="43964"/>
          <a:lstStyle/>
          <a:p>
            <a:r>
              <a:rPr lang="en-US" dirty="0">
                <a:latin typeface="Garamond" panose="02020404030301010803" pitchFamily="18" charset="0"/>
              </a:rPr>
              <a:t>Active cocaine use exhibits the lowest rates of viral suppression (13%), but on the other hand non-active cocaine use displays the highest rate of  viral suppression in all three categories (46%). </a:t>
            </a:r>
          </a:p>
          <a:p>
            <a:endParaRPr lang="en-US" dirty="0">
              <a:latin typeface="Garamond" panose="02020404030301010803" pitchFamily="18" charset="0"/>
            </a:endParaRPr>
          </a:p>
          <a:p>
            <a:r>
              <a:rPr lang="en-US" dirty="0">
                <a:latin typeface="Garamond" panose="02020404030301010803" pitchFamily="18" charset="0"/>
              </a:rPr>
              <a:t>Active heroin use has a viral suppression rate of 29% and Alcohol use 21%</a:t>
            </a:r>
          </a:p>
        </p:txBody>
      </p:sp>
    </p:spTree>
    <p:extLst>
      <p:ext uri="{BB962C8B-B14F-4D97-AF65-F5344CB8AC3E}">
        <p14:creationId xmlns:p14="http://schemas.microsoft.com/office/powerpoint/2010/main" val="29707144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60463"/>
            <a:ext cx="5565775" cy="3132137"/>
          </a:xfrm>
          <a:prstGeom prst="rect">
            <a:avLst/>
          </a:prstGeom>
          <a:noFill/>
          <a:ln w="12700">
            <a:solidFill>
              <a:prstClr val="black"/>
            </a:solidFill>
          </a:ln>
        </p:spPr>
      </p:sp>
      <p:sp>
        <p:nvSpPr>
          <p:cNvPr id="3" name="Notes Placeholder 2"/>
          <p:cNvSpPr>
            <a:spLocks noGrp="1"/>
          </p:cNvSpPr>
          <p:nvPr>
            <p:ph type="body" idx="1"/>
          </p:nvPr>
        </p:nvSpPr>
        <p:spPr>
          <a:xfrm>
            <a:off x="698804" y="4468395"/>
            <a:ext cx="5587393" cy="3654842"/>
          </a:xfrm>
          <a:prstGeom prst="rect">
            <a:avLst/>
          </a:prstGeom>
        </p:spPr>
        <p:txBody>
          <a:bodyPr lIns="87927" tIns="43964" rIns="87927" bIns="43964"/>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S PGothic" panose="020B0600070205080204" pitchFamily="34" charset="-128"/>
                <a:cs typeface="ＭＳ Ｐゴシック" charset="-128"/>
              </a:rPr>
              <a:t>A meta-analysis of data reported by 28 U.S. jurisdictions discovered that, among 80,958 PWH who inject drugs, only 49.7% were retained in care and 42.8% had achieved viral suppression.</a:t>
            </a:r>
            <a:endParaRPr lang="en-US" dirty="0">
              <a:latin typeface="Garamond" panose="02020404030301010803" pitchFamily="18" charset="0"/>
            </a:endParaRPr>
          </a:p>
        </p:txBody>
      </p:sp>
    </p:spTree>
    <p:extLst>
      <p:ext uri="{BB962C8B-B14F-4D97-AF65-F5344CB8AC3E}">
        <p14:creationId xmlns:p14="http://schemas.microsoft.com/office/powerpoint/2010/main" val="14801284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9775" y="1179513"/>
            <a:ext cx="5661025" cy="3184525"/>
          </a:xfrm>
          <a:prstGeom prst="rect">
            <a:avLst/>
          </a:prstGeom>
          <a:noFill/>
          <a:ln w="12700">
            <a:solidFill>
              <a:prstClr val="black"/>
            </a:solidFill>
          </a:ln>
        </p:spPr>
      </p:sp>
      <p:sp>
        <p:nvSpPr>
          <p:cNvPr id="3" name="Notes Placeholder 2"/>
          <p:cNvSpPr>
            <a:spLocks noGrp="1"/>
          </p:cNvSpPr>
          <p:nvPr>
            <p:ph type="body" idx="1"/>
          </p:nvPr>
        </p:nvSpPr>
        <p:spPr>
          <a:xfrm>
            <a:off x="714334" y="4542868"/>
            <a:ext cx="5711558" cy="3715756"/>
          </a:xfrm>
          <a:prstGeom prst="rect">
            <a:avLst/>
          </a:prstGeom>
        </p:spPr>
        <p:txBody>
          <a:bodyPr lIns="89044" tIns="44522" rIns="89044" bIns="44522"/>
          <a:lstStyle/>
          <a:p>
            <a:endParaRPr lang="en-US" dirty="0"/>
          </a:p>
        </p:txBody>
      </p:sp>
    </p:spTree>
    <p:extLst>
      <p:ext uri="{BB962C8B-B14F-4D97-AF65-F5344CB8AC3E}">
        <p14:creationId xmlns:p14="http://schemas.microsoft.com/office/powerpoint/2010/main" val="40289070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60463"/>
            <a:ext cx="5565775" cy="3132137"/>
          </a:xfrm>
          <a:prstGeom prst="rect">
            <a:avLst/>
          </a:prstGeom>
          <a:noFill/>
          <a:ln w="12700">
            <a:solidFill>
              <a:prstClr val="black"/>
            </a:solidFill>
          </a:ln>
        </p:spPr>
      </p:sp>
      <p:sp>
        <p:nvSpPr>
          <p:cNvPr id="3" name="Notes Placeholder 2"/>
          <p:cNvSpPr>
            <a:spLocks noGrp="1"/>
          </p:cNvSpPr>
          <p:nvPr>
            <p:ph type="body" idx="1"/>
          </p:nvPr>
        </p:nvSpPr>
        <p:spPr>
          <a:xfrm>
            <a:off x="698804" y="4468395"/>
            <a:ext cx="5587393" cy="3654842"/>
          </a:xfrm>
          <a:prstGeom prst="rect">
            <a:avLst/>
          </a:prstGeom>
        </p:spPr>
        <p:txBody>
          <a:bodyPr lIns="87927" tIns="43964" rIns="87927" bIns="43964"/>
          <a:lstStyle/>
          <a:p>
            <a:r>
              <a:rPr lang="en-US" dirty="0">
                <a:latin typeface="Garamond" panose="02020404030301010803" pitchFamily="18" charset="0"/>
              </a:rPr>
              <a:t>Answer: C,</a:t>
            </a:r>
            <a:r>
              <a:rPr lang="en-US" baseline="0" dirty="0">
                <a:latin typeface="Garamond" panose="02020404030301010803" pitchFamily="18" charset="0"/>
              </a:rPr>
              <a:t> 1 in 2</a:t>
            </a:r>
            <a:endParaRPr lang="en-US" dirty="0">
              <a:latin typeface="Garamond" panose="02020404030301010803" pitchFamily="18" charset="0"/>
            </a:endParaRPr>
          </a:p>
        </p:txBody>
      </p:sp>
    </p:spTree>
    <p:extLst>
      <p:ext uri="{BB962C8B-B14F-4D97-AF65-F5344CB8AC3E}">
        <p14:creationId xmlns:p14="http://schemas.microsoft.com/office/powerpoint/2010/main" val="20407610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60463"/>
            <a:ext cx="5565775" cy="3132137"/>
          </a:xfrm>
          <a:prstGeom prst="rect">
            <a:avLst/>
          </a:prstGeom>
          <a:noFill/>
          <a:ln w="12700">
            <a:solidFill>
              <a:prstClr val="black"/>
            </a:solidFill>
          </a:ln>
        </p:spPr>
      </p:sp>
      <p:sp>
        <p:nvSpPr>
          <p:cNvPr id="3" name="Notes Placeholder 2"/>
          <p:cNvSpPr>
            <a:spLocks noGrp="1"/>
          </p:cNvSpPr>
          <p:nvPr>
            <p:ph type="body" idx="1"/>
          </p:nvPr>
        </p:nvSpPr>
        <p:spPr>
          <a:xfrm>
            <a:off x="698804" y="4468395"/>
            <a:ext cx="5587393" cy="3654842"/>
          </a:xfrm>
          <a:prstGeom prst="rect">
            <a:avLst/>
          </a:prstGeom>
        </p:spPr>
        <p:txBody>
          <a:bodyPr lIns="87927" tIns="43964" rIns="87927" bIns="43964"/>
          <a:lstStyle/>
          <a:p>
            <a:r>
              <a:rPr lang="en-US" dirty="0">
                <a:latin typeface="Garamond" panose="02020404030301010803" pitchFamily="18" charset="0"/>
              </a:rPr>
              <a:t>Answer: A,</a:t>
            </a:r>
            <a:r>
              <a:rPr lang="en-US" baseline="0" dirty="0">
                <a:latin typeface="Garamond" panose="02020404030301010803" pitchFamily="18" charset="0"/>
              </a:rPr>
              <a:t> 1 in 6</a:t>
            </a:r>
            <a:endParaRPr lang="en-US" dirty="0">
              <a:latin typeface="Garamond" panose="02020404030301010803" pitchFamily="18" charset="0"/>
            </a:endParaRPr>
          </a:p>
        </p:txBody>
      </p:sp>
    </p:spTree>
    <p:extLst>
      <p:ext uri="{BB962C8B-B14F-4D97-AF65-F5344CB8AC3E}">
        <p14:creationId xmlns:p14="http://schemas.microsoft.com/office/powerpoint/2010/main" val="808135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2576" tIns="46287" rIns="92576" bIns="46287"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You</a:t>
            </a:r>
            <a:r>
              <a:rPr lang="en-US" altLang="en-US" baseline="0" dirty="0">
                <a:ea typeface="ＭＳ Ｐゴシック" panose="020B0600070205080204" pitchFamily="34" charset="-128"/>
              </a:rPr>
              <a:t> might be familiar with the end disparities video we developed in 2019.</a:t>
            </a:r>
            <a:endParaRPr lang="en-US" altLang="en-US" dirty="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Another informational</a:t>
            </a:r>
            <a:r>
              <a:rPr lang="en-US" altLang="en-US" baseline="0" dirty="0">
                <a:ea typeface="ＭＳ Ｐゴシック" panose="020B0600070205080204" pitchFamily="34" charset="-128"/>
              </a:rPr>
              <a:t> tool that we have developed is a short animated video about social determinants of health in HIV care and outcomes. Please take a look and feel free to share with others. The video can be access at </a:t>
            </a:r>
            <a:r>
              <a:rPr lang="en-US" altLang="en-US" baseline="0" dirty="0" err="1">
                <a:ea typeface="ＭＳ Ｐゴシック" panose="020B0600070205080204" pitchFamily="34" charset="-128"/>
              </a:rPr>
              <a:t>CQII.org</a:t>
            </a:r>
            <a:r>
              <a:rPr lang="en-US" altLang="en-US" baseline="0" dirty="0">
                <a:ea typeface="ＭＳ Ｐゴシック" panose="020B0600070205080204" pitchFamily="34" charset="-128"/>
              </a:rPr>
              <a:t>. </a:t>
            </a:r>
          </a:p>
          <a:p>
            <a:pPr eaLnBrk="1" hangingPunct="1">
              <a:spcBef>
                <a:spcPct val="0"/>
              </a:spcBef>
            </a:pPr>
            <a:endParaRPr lang="en-US" altLang="en-US" baseline="0" dirty="0">
              <a:ea typeface="ＭＳ Ｐゴシック" panose="020B0600070205080204" pitchFamily="34" charset="-128"/>
            </a:endParaRPr>
          </a:p>
          <a:p>
            <a:pPr eaLnBrk="1" hangingPunct="1">
              <a:spcBef>
                <a:spcPct val="0"/>
              </a:spcBef>
            </a:pPr>
            <a:r>
              <a:rPr lang="en-US" altLang="en-US" baseline="0" dirty="0">
                <a:ea typeface="ＭＳ Ｐゴシック" panose="020B0600070205080204" pitchFamily="34" charset="-128"/>
              </a:rPr>
              <a:t>Demonstrate the video.</a:t>
            </a:r>
            <a:endParaRPr lang="en-US" altLang="en-US" dirty="0">
              <a:ea typeface="ＭＳ Ｐゴシック" panose="020B0600070205080204" pitchFamily="34" charset="-128"/>
            </a:endParaRPr>
          </a:p>
        </p:txBody>
      </p:sp>
      <p:sp>
        <p:nvSpPr>
          <p:cNvPr id="38916" name="Slide Number Placeholder 3"/>
          <p:cNvSpPr txBox="1">
            <a:spLocks noGrp="1"/>
          </p:cNvSpPr>
          <p:nvPr/>
        </p:nvSpPr>
        <p:spPr bwMode="auto">
          <a:xfrm>
            <a:off x="3886200" y="8846554"/>
            <a:ext cx="2970213" cy="465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576" tIns="46287" rIns="92576" bIns="46287" anchor="b"/>
          <a:lstStyle>
            <a:lvl1pPr defTabSz="966788">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400DB618-D2B6-466E-8265-FAE1404F8AE4}" type="slidenum">
              <a:rPr lang="en-US" altLang="en-US"/>
              <a:pPr algn="r" eaLnBrk="1" hangingPunct="1">
                <a:spcBef>
                  <a:spcPct val="0"/>
                </a:spcBef>
              </a:pPr>
              <a:t>4</a:t>
            </a:fld>
            <a:endParaRPr lang="en-US" altLang="en-US"/>
          </a:p>
        </p:txBody>
      </p:sp>
    </p:spTree>
    <p:extLst>
      <p:ext uri="{BB962C8B-B14F-4D97-AF65-F5344CB8AC3E}">
        <p14:creationId xmlns:p14="http://schemas.microsoft.com/office/powerpoint/2010/main" val="18235452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60463"/>
            <a:ext cx="5565775" cy="3132137"/>
          </a:xfrm>
          <a:prstGeom prst="rect">
            <a:avLst/>
          </a:prstGeom>
          <a:noFill/>
          <a:ln w="12700">
            <a:solidFill>
              <a:prstClr val="black"/>
            </a:solidFill>
          </a:ln>
        </p:spPr>
      </p:sp>
      <p:sp>
        <p:nvSpPr>
          <p:cNvPr id="3" name="Notes Placeholder 2"/>
          <p:cNvSpPr>
            <a:spLocks noGrp="1"/>
          </p:cNvSpPr>
          <p:nvPr>
            <p:ph type="body" idx="1"/>
          </p:nvPr>
        </p:nvSpPr>
        <p:spPr>
          <a:xfrm>
            <a:off x="698804" y="4468395"/>
            <a:ext cx="5587393" cy="3654842"/>
          </a:xfrm>
          <a:prstGeom prst="rect">
            <a:avLst/>
          </a:prstGeom>
        </p:spPr>
        <p:txBody>
          <a:bodyPr lIns="87927" tIns="43964" rIns="87927" bIns="43964"/>
          <a:lstStyle/>
          <a:p>
            <a:r>
              <a:rPr lang="en-US" dirty="0">
                <a:latin typeface="Garamond" panose="02020404030301010803" pitchFamily="18" charset="0"/>
              </a:rPr>
              <a:t>Answer: A,</a:t>
            </a:r>
            <a:r>
              <a:rPr lang="en-US" baseline="0" dirty="0">
                <a:latin typeface="Garamond" panose="02020404030301010803" pitchFamily="18" charset="0"/>
              </a:rPr>
              <a:t> ~21%</a:t>
            </a:r>
            <a:endParaRPr lang="en-US" dirty="0">
              <a:latin typeface="Garamond" panose="02020404030301010803" pitchFamily="18" charset="0"/>
            </a:endParaRPr>
          </a:p>
        </p:txBody>
      </p:sp>
    </p:spTree>
    <p:extLst>
      <p:ext uri="{BB962C8B-B14F-4D97-AF65-F5344CB8AC3E}">
        <p14:creationId xmlns:p14="http://schemas.microsoft.com/office/powerpoint/2010/main" val="17554368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60463"/>
            <a:ext cx="5565775" cy="3132137"/>
          </a:xfrm>
          <a:prstGeom prst="rect">
            <a:avLst/>
          </a:prstGeom>
          <a:noFill/>
          <a:ln w="12700">
            <a:solidFill>
              <a:prstClr val="black"/>
            </a:solidFill>
          </a:ln>
        </p:spPr>
      </p:sp>
      <p:sp>
        <p:nvSpPr>
          <p:cNvPr id="3" name="Notes Placeholder 2"/>
          <p:cNvSpPr>
            <a:spLocks noGrp="1"/>
          </p:cNvSpPr>
          <p:nvPr>
            <p:ph type="body" idx="1"/>
          </p:nvPr>
        </p:nvSpPr>
        <p:spPr>
          <a:xfrm>
            <a:off x="698804" y="4468395"/>
            <a:ext cx="5587393" cy="3654842"/>
          </a:xfrm>
          <a:prstGeom prst="rect">
            <a:avLst/>
          </a:prstGeom>
        </p:spPr>
        <p:txBody>
          <a:bodyPr lIns="87927" tIns="43964" rIns="87927" bIns="43964"/>
          <a:lstStyle/>
          <a:p>
            <a:r>
              <a:rPr lang="en-US" dirty="0">
                <a:latin typeface="Garamond" panose="02020404030301010803" pitchFamily="18" charset="0"/>
              </a:rPr>
              <a:t>These are the four age groups used in the Collaborative to represent a spectrum of critical ages for PWH.</a:t>
            </a:r>
          </a:p>
          <a:p>
            <a:endParaRPr lang="en-US" dirty="0">
              <a:latin typeface="Garamond" panose="02020404030301010803"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S PGothic" panose="020B0600070205080204" pitchFamily="34" charset="-128"/>
                <a:cs typeface="ＭＳ Ｐゴシック" charset="-128"/>
              </a:rPr>
              <a:t>According to the 2018 Ryan White HIV/AIDS Program Service Report (RSR), approximately 4.1% of RWHAP clients with HIV fall under ‘Children and Youth’, 27.7% are ‘Young Adults’, 60.7% are ‘Adults’, and 7.5% are classified as ‘Older Adults’. </a:t>
            </a:r>
          </a:p>
          <a:p>
            <a:endParaRPr lang="en-US" dirty="0">
              <a:latin typeface="Garamond" panose="02020404030301010803" pitchFamily="18" charset="0"/>
            </a:endParaRPr>
          </a:p>
        </p:txBody>
      </p:sp>
    </p:spTree>
    <p:extLst>
      <p:ext uri="{BB962C8B-B14F-4D97-AF65-F5344CB8AC3E}">
        <p14:creationId xmlns:p14="http://schemas.microsoft.com/office/powerpoint/2010/main" val="33322853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60463"/>
            <a:ext cx="5565775" cy="3132137"/>
          </a:xfrm>
          <a:prstGeom prst="rect">
            <a:avLst/>
          </a:prstGeom>
          <a:noFill/>
          <a:ln w="12700">
            <a:solidFill>
              <a:prstClr val="black"/>
            </a:solidFill>
          </a:ln>
        </p:spPr>
      </p:sp>
      <p:sp>
        <p:nvSpPr>
          <p:cNvPr id="3" name="Notes Placeholder 2"/>
          <p:cNvSpPr>
            <a:spLocks noGrp="1"/>
          </p:cNvSpPr>
          <p:nvPr>
            <p:ph type="body" idx="1"/>
          </p:nvPr>
        </p:nvSpPr>
        <p:spPr>
          <a:xfrm>
            <a:off x="698804" y="4468395"/>
            <a:ext cx="5587393" cy="3654842"/>
          </a:xfrm>
          <a:prstGeom prst="rect">
            <a:avLst/>
          </a:prstGeom>
        </p:spPr>
        <p:txBody>
          <a:bodyPr lIns="87927" tIns="43964" rIns="87927" bIns="43964"/>
          <a:lstStyle/>
          <a:p>
            <a:r>
              <a:rPr lang="en-US" sz="1200" kern="1200" dirty="0">
                <a:solidFill>
                  <a:schemeClr val="tx1"/>
                </a:solidFill>
                <a:effectLst/>
                <a:latin typeface="Times New Roman" pitchFamily="18" charset="0"/>
                <a:ea typeface="MS PGothic" panose="020B0600070205080204" pitchFamily="34" charset="-128"/>
                <a:cs typeface="ＭＳ Ｐゴシック" charset="-128"/>
              </a:rPr>
              <a:t>Overall, viral suppression has improved for RWHAP clients of all age groups, but young adults and children/youth face much lower levels of viral suppression in comparison to adults and older adults</a:t>
            </a:r>
            <a:endParaRPr lang="en-US" dirty="0">
              <a:latin typeface="Garamond" panose="02020404030301010803" pitchFamily="18" charset="0"/>
            </a:endParaRPr>
          </a:p>
        </p:txBody>
      </p:sp>
    </p:spTree>
    <p:extLst>
      <p:ext uri="{BB962C8B-B14F-4D97-AF65-F5344CB8AC3E}">
        <p14:creationId xmlns:p14="http://schemas.microsoft.com/office/powerpoint/2010/main" val="40766753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60463"/>
            <a:ext cx="5565775" cy="3132137"/>
          </a:xfrm>
          <a:prstGeom prst="rect">
            <a:avLst/>
          </a:prstGeom>
          <a:noFill/>
          <a:ln w="12700">
            <a:solidFill>
              <a:prstClr val="black"/>
            </a:solidFill>
          </a:ln>
        </p:spPr>
      </p:sp>
      <p:sp>
        <p:nvSpPr>
          <p:cNvPr id="3" name="Notes Placeholder 2"/>
          <p:cNvSpPr>
            <a:spLocks noGrp="1"/>
          </p:cNvSpPr>
          <p:nvPr>
            <p:ph type="body" idx="1"/>
          </p:nvPr>
        </p:nvSpPr>
        <p:spPr>
          <a:xfrm>
            <a:off x="698804" y="4468395"/>
            <a:ext cx="5587393" cy="3654842"/>
          </a:xfrm>
          <a:prstGeom prst="rect">
            <a:avLst/>
          </a:prstGeom>
        </p:spPr>
        <p:txBody>
          <a:bodyPr lIns="87927" tIns="43964" rIns="87927" bIns="43964"/>
          <a:lstStyle/>
          <a:p>
            <a:r>
              <a:rPr lang="en-US" sz="1200" kern="1200" dirty="0">
                <a:solidFill>
                  <a:schemeClr val="tx1"/>
                </a:solidFill>
                <a:effectLst/>
                <a:latin typeface="Times New Roman" pitchFamily="18" charset="0"/>
                <a:ea typeface="MS PGothic" panose="020B0600070205080204" pitchFamily="34" charset="-128"/>
                <a:cs typeface="ＭＳ Ｐゴシック" charset="-128"/>
              </a:rPr>
              <a:t>Approximately, 83.5% of children/youth and 75.83% of young adults were successfully retained in care, compared to 83.1% of adults and 86.9% of older adults (2018). Older adults exhibited the best rates of retention in HIV care, maintaining 85.6% to 86.9% from 2014 to 2018. The RWHAP client age group with the lowest rate of retention continues to be young adults (76.17%, 75.83% respectively), while children/youth and adults remain stable around 83% (83.4%-83.5%, 82.52%-83.12%). Children and youth is the only age group where retention in HIV care has decreased over time. </a:t>
            </a:r>
            <a:endParaRPr lang="en-US" dirty="0">
              <a:latin typeface="Garamond" panose="02020404030301010803" pitchFamily="18" charset="0"/>
            </a:endParaRPr>
          </a:p>
        </p:txBody>
      </p:sp>
    </p:spTree>
    <p:extLst>
      <p:ext uri="{BB962C8B-B14F-4D97-AF65-F5344CB8AC3E}">
        <p14:creationId xmlns:p14="http://schemas.microsoft.com/office/powerpoint/2010/main" val="9933593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60463"/>
            <a:ext cx="5565775" cy="3132137"/>
          </a:xfrm>
          <a:prstGeom prst="rect">
            <a:avLst/>
          </a:prstGeom>
          <a:noFill/>
          <a:ln w="12700">
            <a:solidFill>
              <a:prstClr val="black"/>
            </a:solidFill>
          </a:ln>
        </p:spPr>
      </p:sp>
      <p:sp>
        <p:nvSpPr>
          <p:cNvPr id="3" name="Notes Placeholder 2"/>
          <p:cNvSpPr>
            <a:spLocks noGrp="1"/>
          </p:cNvSpPr>
          <p:nvPr>
            <p:ph type="body" idx="1"/>
          </p:nvPr>
        </p:nvSpPr>
        <p:spPr>
          <a:xfrm>
            <a:off x="698804" y="4468395"/>
            <a:ext cx="5587393" cy="3654842"/>
          </a:xfrm>
          <a:prstGeom prst="rect">
            <a:avLst/>
          </a:prstGeom>
        </p:spPr>
        <p:txBody>
          <a:bodyPr lIns="87927" tIns="43964" rIns="87927" bIns="43964"/>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Garamond" panose="02020404030301010803" pitchFamily="18" charset="0"/>
              </a:rPr>
              <a:t>RSR Year 2018: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Garamond" panose="02020404030301010803" pitchFamily="18" charset="0"/>
              </a:rPr>
              <a:t>RWHAP clients with HIV who are 50 and older = 241,949</a:t>
            </a:r>
          </a:p>
          <a:p>
            <a:r>
              <a:rPr lang="en-US" dirty="0">
                <a:latin typeface="Garamond" panose="02020404030301010803" pitchFamily="18" charset="0"/>
              </a:rPr>
              <a:t>Total RWHAP clients with HIV= 518,703 (46%)</a:t>
            </a:r>
          </a:p>
        </p:txBody>
      </p:sp>
    </p:spTree>
    <p:extLst>
      <p:ext uri="{BB962C8B-B14F-4D97-AF65-F5344CB8AC3E}">
        <p14:creationId xmlns:p14="http://schemas.microsoft.com/office/powerpoint/2010/main" val="16209207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81100"/>
            <a:ext cx="5670550" cy="3190875"/>
          </a:xfrm>
          <a:prstGeom prst="rect">
            <a:avLst/>
          </a:prstGeom>
          <a:noFill/>
          <a:ln w="12700">
            <a:solidFill>
              <a:prstClr val="black"/>
            </a:solidFill>
          </a:ln>
        </p:spPr>
      </p:sp>
      <p:sp>
        <p:nvSpPr>
          <p:cNvPr id="3" name="Notes Placeholder 2"/>
          <p:cNvSpPr>
            <a:spLocks noGrp="1"/>
          </p:cNvSpPr>
          <p:nvPr>
            <p:ph type="body" idx="1"/>
          </p:nvPr>
        </p:nvSpPr>
        <p:spPr>
          <a:xfrm>
            <a:off x="698805" y="4551402"/>
            <a:ext cx="5587394" cy="3722736"/>
          </a:xfrm>
          <a:prstGeom prst="rect">
            <a:avLst/>
          </a:prstGeom>
        </p:spPr>
        <p:txBody>
          <a:bodyPr lIns="89044" tIns="44522" rIns="89044" bIns="44522"/>
          <a:lstStyle/>
          <a:p>
            <a:pPr defTabSz="460080">
              <a:defRPr/>
            </a:pPr>
            <a:r>
              <a:rPr lang="en-US" i="1" dirty="0"/>
              <a:t>Health equity benefits everyone</a:t>
            </a:r>
          </a:p>
          <a:p>
            <a:pPr defTabSz="460080">
              <a:defRPr/>
            </a:pPr>
            <a:r>
              <a:rPr lang="en-US" altLang="en-US" dirty="0"/>
              <a:t>Kathleen </a:t>
            </a:r>
            <a:r>
              <a:rPr lang="en-US" altLang="en-US" dirty="0" err="1"/>
              <a:t>Sebelius</a:t>
            </a:r>
            <a:r>
              <a:rPr lang="en-US" altLang="en-US" dirty="0"/>
              <a:t>, </a:t>
            </a:r>
            <a:r>
              <a:rPr lang="en-US" dirty="0"/>
              <a:t>who served as the 21st United States Secretary of Health and Human Services from 2009 until 2014. </a:t>
            </a:r>
          </a:p>
        </p:txBody>
      </p:sp>
    </p:spTree>
    <p:extLst>
      <p:ext uri="{BB962C8B-B14F-4D97-AF65-F5344CB8AC3E}">
        <p14:creationId xmlns:p14="http://schemas.microsoft.com/office/powerpoint/2010/main" val="41551889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endParaRPr lang="en-US" dirty="0"/>
          </a:p>
        </p:txBody>
      </p:sp>
    </p:spTree>
    <p:extLst>
      <p:ext uri="{BB962C8B-B14F-4D97-AF65-F5344CB8AC3E}">
        <p14:creationId xmlns:p14="http://schemas.microsoft.com/office/powerpoint/2010/main" val="17374642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Community Partners will select one area of interest and will attend special interest groups based on population of focus twice a month.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ea typeface="ＭＳ Ｐゴシック" panose="020B0600070205080204"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In addition to these affinity group sessions, will also participate in learning session with all other Community Partners every 5 months.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ea typeface="ＭＳ Ｐゴシック" panose="020B0600070205080204"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It is expected that Community Partners utilize our online reporting site to report population specific measures and QI interventions.</a:t>
            </a:r>
          </a:p>
          <a:p>
            <a:endParaRPr lang="en-US" dirty="0"/>
          </a:p>
        </p:txBody>
      </p:sp>
    </p:spTree>
    <p:extLst>
      <p:ext uri="{BB962C8B-B14F-4D97-AF65-F5344CB8AC3E}">
        <p14:creationId xmlns:p14="http://schemas.microsoft.com/office/powerpoint/2010/main" val="42810165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996" tIns="45997" rIns="91996" bIns="45997"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ea typeface="ＭＳ Ｐゴシック" panose="020B0600070205080204" pitchFamily="34" charset="-128"/>
              </a:rPr>
              <a:t>For more information,</a:t>
            </a:r>
            <a:r>
              <a:rPr lang="en-US" altLang="en-US" baseline="0" dirty="0">
                <a:ea typeface="ＭＳ Ｐゴシック" panose="020B0600070205080204" pitchFamily="34" charset="-128"/>
              </a:rPr>
              <a:t> please be sure to check out our website, which has information about upcoming events, contains an interactive page on interventions, and provides resources for you to use. </a:t>
            </a:r>
          </a:p>
        </p:txBody>
      </p:sp>
      <p:sp>
        <p:nvSpPr>
          <p:cNvPr id="38916" name="Slide Number Placeholder 3"/>
          <p:cNvSpPr txBox="1">
            <a:spLocks noGrp="1"/>
          </p:cNvSpPr>
          <p:nvPr/>
        </p:nvSpPr>
        <p:spPr bwMode="auto">
          <a:xfrm>
            <a:off x="3869480" y="8777063"/>
            <a:ext cx="2957434" cy="4620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996" tIns="45997" rIns="91996" bIns="45997" anchor="b"/>
          <a:lstStyle>
            <a:lvl1pPr defTabSz="966788">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400DB618-D2B6-466E-8265-FAE1404F8AE4}" type="slidenum">
              <a:rPr lang="en-US" altLang="en-US"/>
              <a:pPr algn="r" eaLnBrk="1" hangingPunct="1">
                <a:spcBef>
                  <a:spcPct val="0"/>
                </a:spcBef>
              </a:pPr>
              <a:t>49</a:t>
            </a:fld>
            <a:endParaRPr lang="en-US" altLang="en-US"/>
          </a:p>
        </p:txBody>
      </p:sp>
    </p:spTree>
    <p:extLst>
      <p:ext uri="{BB962C8B-B14F-4D97-AF65-F5344CB8AC3E}">
        <p14:creationId xmlns:p14="http://schemas.microsoft.com/office/powerpoint/2010/main" val="10430611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a:prstGeom prst="rect">
            <a:avLst/>
          </a:prstGeom>
          <a:noFill/>
          <a:ln w="12700">
            <a:solidFill>
              <a:prstClr val="black"/>
            </a:solidFill>
          </a:ln>
        </p:spPr>
      </p:sp>
      <p:sp>
        <p:nvSpPr>
          <p:cNvPr id="3" name="Notes Placeholder 2"/>
          <p:cNvSpPr>
            <a:spLocks noGrp="1"/>
          </p:cNvSpPr>
          <p:nvPr>
            <p:ph type="body" idx="1"/>
          </p:nvPr>
        </p:nvSpPr>
        <p:spPr>
          <a:xfrm>
            <a:off x="685800" y="4481513"/>
            <a:ext cx="5486400" cy="3668712"/>
          </a:xfrm>
          <a:prstGeom prst="rect">
            <a:avLst/>
          </a:prstGeom>
        </p:spPr>
        <p:txBody>
          <a:bodyPr/>
          <a:lstStyle/>
          <a:p>
            <a:r>
              <a:rPr lang="en-US" dirty="0"/>
              <a:t>Key Dates: Nov 30</a:t>
            </a:r>
            <a:r>
              <a:rPr lang="en-US" baseline="30000" dirty="0"/>
              <a:t>th</a:t>
            </a:r>
            <a:r>
              <a:rPr lang="en-US" dirty="0"/>
              <a:t> is the deadline to apply to participate in our Collaborative</a:t>
            </a:r>
          </a:p>
          <a:p>
            <a:r>
              <a:rPr lang="en-US" dirty="0"/>
              <a:t>Community partners selected will conduct pre-work and join introductory webinars during Dec. and Jan. </a:t>
            </a:r>
          </a:p>
          <a:p>
            <a:r>
              <a:rPr lang="en-US" dirty="0"/>
              <a:t>First Learning Session: Feb 2021</a:t>
            </a:r>
          </a:p>
          <a:p>
            <a:r>
              <a:rPr lang="en-US" dirty="0"/>
              <a:t>First Affinity Session: Mar 2021</a:t>
            </a:r>
          </a:p>
          <a:p>
            <a:r>
              <a:rPr lang="en-US" dirty="0"/>
              <a:t>First Submission of Performance Data also in Mar. 2021</a:t>
            </a:r>
          </a:p>
        </p:txBody>
      </p:sp>
    </p:spTree>
    <p:extLst>
      <p:ext uri="{BB962C8B-B14F-4D97-AF65-F5344CB8AC3E}">
        <p14:creationId xmlns:p14="http://schemas.microsoft.com/office/powerpoint/2010/main" val="1190802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60463"/>
            <a:ext cx="5565775" cy="3132137"/>
          </a:xfrm>
          <a:prstGeom prst="rect">
            <a:avLst/>
          </a:prstGeom>
          <a:noFill/>
          <a:ln w="12700">
            <a:solidFill>
              <a:prstClr val="black"/>
            </a:solidFill>
          </a:ln>
        </p:spPr>
      </p:sp>
      <p:sp>
        <p:nvSpPr>
          <p:cNvPr id="3" name="Notes Placeholder 2"/>
          <p:cNvSpPr>
            <a:spLocks noGrp="1"/>
          </p:cNvSpPr>
          <p:nvPr>
            <p:ph type="body" idx="1"/>
          </p:nvPr>
        </p:nvSpPr>
        <p:spPr>
          <a:xfrm>
            <a:off x="698804" y="4468395"/>
            <a:ext cx="5587393" cy="3654842"/>
          </a:xfrm>
          <a:prstGeom prst="rect">
            <a:avLst/>
          </a:prstGeom>
        </p:spPr>
        <p:txBody>
          <a:bodyPr lIns="87927" tIns="43964" rIns="87927" bIns="43964"/>
          <a:lstStyle/>
          <a:p>
            <a:endParaRPr lang="en-US" dirty="0">
              <a:latin typeface="Garamond" panose="02020404030301010803" pitchFamily="18" charset="0"/>
            </a:endParaRPr>
          </a:p>
        </p:txBody>
      </p:sp>
    </p:spTree>
    <p:extLst>
      <p:ext uri="{BB962C8B-B14F-4D97-AF65-F5344CB8AC3E}">
        <p14:creationId xmlns:p14="http://schemas.microsoft.com/office/powerpoint/2010/main" val="1734644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a:prstGeom prst="rect">
            <a:avLst/>
          </a:prstGeom>
          <a:noFill/>
          <a:ln w="12700">
            <a:solidFill>
              <a:prstClr val="black"/>
            </a:solidFill>
          </a:ln>
        </p:spPr>
      </p:sp>
      <p:sp>
        <p:nvSpPr>
          <p:cNvPr id="3" name="Notes Placeholder 2"/>
          <p:cNvSpPr>
            <a:spLocks noGrp="1"/>
          </p:cNvSpPr>
          <p:nvPr>
            <p:ph type="body" idx="1"/>
          </p:nvPr>
        </p:nvSpPr>
        <p:spPr>
          <a:xfrm>
            <a:off x="685800" y="4481513"/>
            <a:ext cx="5486400" cy="3668712"/>
          </a:xfrm>
          <a:prstGeom prst="rect">
            <a:avLst/>
          </a:prstGeom>
        </p:spPr>
        <p:txBody>
          <a:bodyPr/>
          <a:lstStyle/>
          <a:p>
            <a:r>
              <a:rPr lang="en-US" altLang="en-US" dirty="0"/>
              <a:t>Now we have some time to discuss </a:t>
            </a:r>
            <a:r>
              <a:rPr lang="en-US" altLang="en-US" baseline="0" dirty="0"/>
              <a:t>your questions that have not yet been answered in the chat.  We will attempt to answer these in the time remaining.  However, after we formally close the meeting at the top of the hour, we invite anybody who can stay on the line to do so, as we will be available for this for the next 30 minutes to answer any remaining questions.   </a:t>
            </a:r>
          </a:p>
          <a:p>
            <a:endParaRPr lang="en-US" altLang="en-US" baseline="0" dirty="0"/>
          </a:p>
          <a:p>
            <a:r>
              <a:rPr lang="en-US" altLang="en-US" baseline="0" dirty="0"/>
              <a:t>Let’s start with the questions already in the chat that have not yet been addressed?  Please feel free to chat in additional questions.</a:t>
            </a:r>
            <a:endParaRPr lang="en-US" altLang="en-US" dirty="0"/>
          </a:p>
          <a:p>
            <a:endParaRPr lang="en-US" dirty="0"/>
          </a:p>
        </p:txBody>
      </p:sp>
    </p:spTree>
    <p:extLst>
      <p:ext uri="{BB962C8B-B14F-4D97-AF65-F5344CB8AC3E}">
        <p14:creationId xmlns:p14="http://schemas.microsoft.com/office/powerpoint/2010/main" val="2375742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60463"/>
            <a:ext cx="5565775" cy="3132137"/>
          </a:xfrm>
          <a:prstGeom prst="rect">
            <a:avLst/>
          </a:prstGeom>
          <a:noFill/>
          <a:ln w="12700">
            <a:solidFill>
              <a:prstClr val="black"/>
            </a:solidFill>
          </a:ln>
        </p:spPr>
      </p:sp>
      <p:sp>
        <p:nvSpPr>
          <p:cNvPr id="3" name="Notes Placeholder 2"/>
          <p:cNvSpPr>
            <a:spLocks noGrp="1"/>
          </p:cNvSpPr>
          <p:nvPr>
            <p:ph type="body" idx="1"/>
          </p:nvPr>
        </p:nvSpPr>
        <p:spPr>
          <a:xfrm>
            <a:off x="698804" y="4468395"/>
            <a:ext cx="5587393" cy="3654842"/>
          </a:xfrm>
          <a:prstGeom prst="rect">
            <a:avLst/>
          </a:prstGeom>
        </p:spPr>
        <p:txBody>
          <a:bodyPr lIns="87927" tIns="43964" rIns="87927" bIns="43964"/>
          <a:lstStyle/>
          <a:p>
            <a:r>
              <a:rPr lang="en-US" sz="1200" b="0" i="0" kern="1200" dirty="0" err="1">
                <a:solidFill>
                  <a:schemeClr val="tx1"/>
                </a:solidFill>
                <a:effectLst/>
                <a:latin typeface="Times New Roman" pitchFamily="18" charset="0"/>
                <a:ea typeface="MS PGothic" panose="020B0600070205080204" pitchFamily="34" charset="-128"/>
                <a:cs typeface="ＭＳ Ｐゴシック" charset="-128"/>
              </a:rPr>
              <a:t>Dr.Laura</a:t>
            </a:r>
            <a:r>
              <a:rPr lang="en-US" sz="1200" b="0" i="0" kern="1200" dirty="0">
                <a:solidFill>
                  <a:schemeClr val="tx1"/>
                </a:solidFill>
                <a:effectLst/>
                <a:latin typeface="Times New Roman" pitchFamily="18" charset="0"/>
                <a:ea typeface="MS PGothic" panose="020B0600070205080204" pitchFamily="34" charset="-128"/>
                <a:cs typeface="ＭＳ Ｐゴシック" charset="-128"/>
              </a:rPr>
              <a:t> Gottlieb, MD, MPH, is a Professor of Family and Community Medicine at UCSF.  A former National Health Services Scholar and safety-net family physician with fellowship training in social determinants of health, Dr. Gottlieb now serves as Principal Investigator on multiple quantitative and qualitative projects examining the integration of social and medical care services.</a:t>
            </a:r>
          </a:p>
          <a:p>
            <a:endParaRPr lang="en-US" sz="1200" b="0" i="0" kern="1200" dirty="0">
              <a:solidFill>
                <a:schemeClr val="tx1"/>
              </a:solidFill>
              <a:effectLst/>
              <a:latin typeface="Times New Roman" pitchFamily="18" charset="0"/>
              <a:ea typeface="MS PGothic" panose="020B0600070205080204" pitchFamily="34"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Garamond" panose="02020404030301010803" pitchFamily="18" charset="0"/>
              </a:rPr>
              <a:t>Dr. Laura Gottlieb will be the keynote speaker of our first Learning Session. </a:t>
            </a:r>
          </a:p>
          <a:p>
            <a:endParaRPr lang="en-US" dirty="0">
              <a:latin typeface="Garamond" panose="02020404030301010803" pitchFamily="18" charset="0"/>
            </a:endParaRPr>
          </a:p>
        </p:txBody>
      </p:sp>
    </p:spTree>
    <p:extLst>
      <p:ext uri="{BB962C8B-B14F-4D97-AF65-F5344CB8AC3E}">
        <p14:creationId xmlns:p14="http://schemas.microsoft.com/office/powerpoint/2010/main" val="2807139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60463"/>
            <a:ext cx="5565775" cy="3132137"/>
          </a:xfrm>
          <a:prstGeom prst="rect">
            <a:avLst/>
          </a:prstGeom>
          <a:noFill/>
          <a:ln w="12700">
            <a:solidFill>
              <a:prstClr val="black"/>
            </a:solidFill>
          </a:ln>
        </p:spPr>
      </p:sp>
      <p:sp>
        <p:nvSpPr>
          <p:cNvPr id="3" name="Notes Placeholder 2"/>
          <p:cNvSpPr>
            <a:spLocks noGrp="1"/>
          </p:cNvSpPr>
          <p:nvPr>
            <p:ph type="body" idx="1"/>
          </p:nvPr>
        </p:nvSpPr>
        <p:spPr>
          <a:xfrm>
            <a:off x="698804" y="4468395"/>
            <a:ext cx="5587393" cy="3654842"/>
          </a:xfrm>
          <a:prstGeom prst="rect">
            <a:avLst/>
          </a:prstGeom>
        </p:spPr>
        <p:txBody>
          <a:bodyPr lIns="87927" tIns="43964" rIns="87927" bIns="43964"/>
          <a:lstStyle/>
          <a:p>
            <a:r>
              <a:rPr lang="en-US" sz="1200" b="0" i="0" kern="1200" dirty="0">
                <a:solidFill>
                  <a:schemeClr val="tx1"/>
                </a:solidFill>
                <a:effectLst/>
                <a:latin typeface="Times New Roman" pitchFamily="18" charset="0"/>
                <a:ea typeface="MS PGothic" panose="020B0600070205080204" pitchFamily="34" charset="-128"/>
                <a:cs typeface="ＭＳ Ｐゴシック" charset="-128"/>
              </a:rPr>
              <a:t>Adewale Troutman, M.D., M.P.H., M.A., president of the American Public Health Association (APHA), is the nation’s leading authority on public health and the voice of APHA, the oldest and most diverse organization of public health professionals in the world.</a:t>
            </a:r>
          </a:p>
          <a:p>
            <a:endParaRPr lang="en-US" sz="1200" b="0" i="0" kern="1200" dirty="0">
              <a:solidFill>
                <a:schemeClr val="tx1"/>
              </a:solidFill>
              <a:effectLst/>
              <a:latin typeface="Times New Roman" pitchFamily="18" charset="0"/>
              <a:ea typeface="MS PGothic" panose="020B0600070205080204" pitchFamily="34" charset="-128"/>
            </a:endParaRPr>
          </a:p>
          <a:p>
            <a:r>
              <a:rPr lang="en-US" sz="1200" b="0" i="0" kern="1200" dirty="0">
                <a:solidFill>
                  <a:schemeClr val="tx1"/>
                </a:solidFill>
                <a:effectLst/>
                <a:latin typeface="Times New Roman" pitchFamily="18" charset="0"/>
                <a:ea typeface="MS PGothic" panose="020B0600070205080204" pitchFamily="34" charset="-128"/>
              </a:rPr>
              <a:t>Widely considered a Public Health Hero and Icon, </a:t>
            </a:r>
            <a:r>
              <a:rPr lang="en-US" sz="1200" b="0" i="0" kern="1200" dirty="0" err="1">
                <a:solidFill>
                  <a:schemeClr val="tx1"/>
                </a:solidFill>
                <a:effectLst/>
                <a:latin typeface="Times New Roman" pitchFamily="18" charset="0"/>
                <a:ea typeface="MS PGothic" panose="020B0600070205080204" pitchFamily="34" charset="-128"/>
              </a:rPr>
              <a:t>Dr.Troutman</a:t>
            </a:r>
            <a:r>
              <a:rPr lang="en-US" sz="1200" b="0" i="0" kern="1200" dirty="0">
                <a:solidFill>
                  <a:schemeClr val="tx1"/>
                </a:solidFill>
                <a:effectLst/>
                <a:latin typeface="Times New Roman" pitchFamily="18" charset="0"/>
                <a:ea typeface="MS PGothic" panose="020B0600070205080204" pitchFamily="34" charset="-128"/>
              </a:rPr>
              <a:t> </a:t>
            </a:r>
            <a:r>
              <a:rPr lang="en-US" sz="1200" b="0" i="0" kern="1200" dirty="0">
                <a:solidFill>
                  <a:schemeClr val="tx1"/>
                </a:solidFill>
                <a:effectLst/>
                <a:latin typeface="Times New Roman" pitchFamily="18" charset="0"/>
                <a:ea typeface="MS PGothic" panose="020B0600070205080204" pitchFamily="34" charset="-128"/>
                <a:cs typeface="ＭＳ Ｐゴシック" charset="-128"/>
              </a:rPr>
              <a:t>has an accomplished career in public health and leadership, and his numerous achievements established policies and initiatives for better health and health equity.</a:t>
            </a:r>
          </a:p>
          <a:p>
            <a:endParaRPr lang="en-US" sz="1200" b="0" i="0" kern="1200" dirty="0">
              <a:solidFill>
                <a:schemeClr val="tx1"/>
              </a:solidFill>
              <a:effectLst/>
              <a:latin typeface="Times New Roman" pitchFamily="18" charset="0"/>
              <a:ea typeface="MS PGothic" panose="020B0600070205080204" pitchFamily="34" charset="-128"/>
            </a:endParaRPr>
          </a:p>
          <a:p>
            <a:r>
              <a:rPr lang="en-US" i="0" dirty="0">
                <a:latin typeface="Garamond" panose="02020404030301010803" pitchFamily="18" charset="0"/>
              </a:rPr>
              <a:t>https://www.researchamerica.org/advocacy-action/public-health-thank-you-day/public-health-heroes/public-health-hero-adewale-troutman</a:t>
            </a:r>
          </a:p>
        </p:txBody>
      </p:sp>
    </p:spTree>
    <p:extLst>
      <p:ext uri="{BB962C8B-B14F-4D97-AF65-F5344CB8AC3E}">
        <p14:creationId xmlns:p14="http://schemas.microsoft.com/office/powerpoint/2010/main" val="383214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60463"/>
            <a:ext cx="5565775" cy="3132137"/>
          </a:xfrm>
          <a:prstGeom prst="rect">
            <a:avLst/>
          </a:prstGeom>
          <a:noFill/>
          <a:ln w="12700">
            <a:solidFill>
              <a:prstClr val="black"/>
            </a:solidFill>
          </a:ln>
        </p:spPr>
      </p:sp>
      <p:sp>
        <p:nvSpPr>
          <p:cNvPr id="3" name="Notes Placeholder 2"/>
          <p:cNvSpPr>
            <a:spLocks noGrp="1"/>
          </p:cNvSpPr>
          <p:nvPr>
            <p:ph type="body" idx="1"/>
          </p:nvPr>
        </p:nvSpPr>
        <p:spPr>
          <a:xfrm>
            <a:off x="698804" y="4468395"/>
            <a:ext cx="5587393" cy="3654842"/>
          </a:xfrm>
          <a:prstGeom prst="rect">
            <a:avLst/>
          </a:prstGeom>
        </p:spPr>
        <p:txBody>
          <a:bodyPr lIns="87927" tIns="43964" rIns="87927" bIns="43964"/>
          <a:lstStyle/>
          <a:p>
            <a:endParaRPr lang="en-US" dirty="0">
              <a:latin typeface="Garamond" panose="02020404030301010803" pitchFamily="18" charset="0"/>
            </a:endParaRPr>
          </a:p>
        </p:txBody>
      </p:sp>
    </p:spTree>
    <p:extLst>
      <p:ext uri="{BB962C8B-B14F-4D97-AF65-F5344CB8AC3E}">
        <p14:creationId xmlns:p14="http://schemas.microsoft.com/office/powerpoint/2010/main" val="2654413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60463"/>
            <a:ext cx="5565775" cy="3132137"/>
          </a:xfrm>
          <a:prstGeom prst="rect">
            <a:avLst/>
          </a:prstGeom>
          <a:noFill/>
          <a:ln w="12700">
            <a:solidFill>
              <a:prstClr val="black"/>
            </a:solidFill>
          </a:ln>
        </p:spPr>
      </p:sp>
      <p:sp>
        <p:nvSpPr>
          <p:cNvPr id="3" name="Notes Placeholder 2"/>
          <p:cNvSpPr>
            <a:spLocks noGrp="1"/>
          </p:cNvSpPr>
          <p:nvPr>
            <p:ph type="body" idx="1"/>
          </p:nvPr>
        </p:nvSpPr>
        <p:spPr>
          <a:xfrm>
            <a:off x="698804" y="4468395"/>
            <a:ext cx="5587393" cy="3654842"/>
          </a:xfrm>
          <a:prstGeom prst="rect">
            <a:avLst/>
          </a:prstGeom>
        </p:spPr>
        <p:txBody>
          <a:bodyPr lIns="87927" tIns="43964" rIns="87927" bIns="43964"/>
          <a:lstStyle/>
          <a:p>
            <a:endParaRPr lang="en-US" dirty="0">
              <a:latin typeface="Garamond" panose="02020404030301010803" pitchFamily="18" charset="0"/>
            </a:endParaRPr>
          </a:p>
        </p:txBody>
      </p:sp>
    </p:spTree>
    <p:extLst>
      <p:ext uri="{BB962C8B-B14F-4D97-AF65-F5344CB8AC3E}">
        <p14:creationId xmlns:p14="http://schemas.microsoft.com/office/powerpoint/2010/main" val="15582667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1.png"/><Relationship Id="rId2" Type="http://schemas.openxmlformats.org/officeDocument/2006/relationships/slideMaster" Target="../slideMasters/slideMaster2.xml"/><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ags" Target="../tags/tag1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ags" Target="../tags/tag1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ags" Target="../tags/tag1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slideMaster" Target="../slideMasters/slideMaster2.xml"/><Relationship Id="rId1" Type="http://schemas.openxmlformats.org/officeDocument/2006/relationships/tags" Target="../tags/tag2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5BAB087-D317-9E41-89CD-8BFD32A398C8}"/>
              </a:ext>
            </a:extLst>
          </p:cNvPr>
          <p:cNvGrpSpPr/>
          <p:nvPr userDrawn="1"/>
        </p:nvGrpSpPr>
        <p:grpSpPr>
          <a:xfrm>
            <a:off x="0" y="-1191"/>
            <a:ext cx="12192000" cy="6859193"/>
            <a:chOff x="0" y="-1191"/>
            <a:chExt cx="12192000" cy="6859193"/>
          </a:xfrm>
        </p:grpSpPr>
        <p:pic>
          <p:nvPicPr>
            <p:cNvPr id="10" name="Picture 9">
              <a:extLst>
                <a:ext uri="{FF2B5EF4-FFF2-40B4-BE49-F238E27FC236}">
                  <a16:creationId xmlns:a16="http://schemas.microsoft.com/office/drawing/2014/main" id="{183A33D5-2099-7749-B7E9-FDBFC7C50520}"/>
                </a:ext>
              </a:extLst>
            </p:cNvPr>
            <p:cNvPicPr>
              <a:picLocks noChangeAspect="1"/>
            </p:cNvPicPr>
            <p:nvPr userDrawn="1"/>
          </p:nvPicPr>
          <p:blipFill>
            <a:blip r:embed="rId2"/>
            <a:stretch>
              <a:fillRect/>
            </a:stretch>
          </p:blipFill>
          <p:spPr>
            <a:xfrm>
              <a:off x="0" y="3"/>
              <a:ext cx="12192000" cy="6857999"/>
            </a:xfrm>
            <a:prstGeom prst="rect">
              <a:avLst/>
            </a:prstGeom>
          </p:spPr>
        </p:pic>
        <p:pic>
          <p:nvPicPr>
            <p:cNvPr id="11" name="Picture 8">
              <a:extLst>
                <a:ext uri="{FF2B5EF4-FFF2-40B4-BE49-F238E27FC236}">
                  <a16:creationId xmlns:a16="http://schemas.microsoft.com/office/drawing/2014/main" id="{EF1E50B5-943B-8D43-B91A-108ACBEEAB2F}"/>
                </a:ext>
              </a:extLst>
            </p:cNvPr>
            <p:cNvPicPr>
              <a:picLocks noChangeAspect="1" noChangeArrowheads="1"/>
            </p:cNvPicPr>
            <p:nvPr userDrawn="1"/>
          </p:nvPicPr>
          <p:blipFill rotWithShape="1">
            <a:blip r:embed="rId3" cstate="hqprint">
              <a:extLst>
                <a:ext uri="{28A0092B-C50C-407E-A947-70E740481C1C}">
                  <a14:useLocalDpi xmlns:a14="http://schemas.microsoft.com/office/drawing/2010/main"/>
                </a:ext>
              </a:extLst>
            </a:blip>
            <a:srcRect/>
            <a:stretch/>
          </p:blipFill>
          <p:spPr bwMode="auto">
            <a:xfrm>
              <a:off x="3657600" y="-1191"/>
              <a:ext cx="8530058" cy="685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31170" name="Rectangle 2"/>
          <p:cNvSpPr>
            <a:spLocks noGrp="1" noChangeArrowheads="1"/>
          </p:cNvSpPr>
          <p:nvPr>
            <p:ph type="ctrTitle"/>
          </p:nvPr>
        </p:nvSpPr>
        <p:spPr>
          <a:xfrm>
            <a:off x="1428751" y="2339978"/>
            <a:ext cx="9753600" cy="1470025"/>
          </a:xfrm>
        </p:spPr>
        <p:txBody>
          <a:bodyPr/>
          <a:lstStyle>
            <a:lvl1pPr>
              <a:defRPr/>
            </a:lvl1pPr>
          </a:lstStyle>
          <a:p>
            <a:r>
              <a:rPr lang="en-US"/>
              <a:t>Click to edit Master title style</a:t>
            </a:r>
          </a:p>
        </p:txBody>
      </p:sp>
      <p:sp>
        <p:nvSpPr>
          <p:cNvPr id="1031171" name="Rectangle 3"/>
          <p:cNvSpPr>
            <a:spLocks noGrp="1" noChangeArrowheads="1"/>
          </p:cNvSpPr>
          <p:nvPr>
            <p:ph type="subTitle" idx="1"/>
          </p:nvPr>
        </p:nvSpPr>
        <p:spPr>
          <a:xfrm>
            <a:off x="2036233" y="3886200"/>
            <a:ext cx="8534400" cy="1752600"/>
          </a:xfrm>
        </p:spPr>
        <p:txBody>
          <a:bodyPr/>
          <a:lstStyle>
            <a:lvl1pPr marL="0" indent="0" algn="ctr">
              <a:buFontTx/>
              <a:buNone/>
              <a:defRPr/>
            </a:lvl1pPr>
          </a:lstStyle>
          <a:p>
            <a:r>
              <a:rPr lang="en-US"/>
              <a:t>Click to edit Master subtitle style</a:t>
            </a:r>
          </a:p>
        </p:txBody>
      </p:sp>
      <p:pic>
        <p:nvPicPr>
          <p:cNvPr id="7" name="Picture 6">
            <a:extLst>
              <a:ext uri="{FF2B5EF4-FFF2-40B4-BE49-F238E27FC236}">
                <a16:creationId xmlns:a16="http://schemas.microsoft.com/office/drawing/2014/main" id="{D0BBC9A4-0181-D54D-BA88-D45B6D6EACB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81000" y="6096000"/>
            <a:ext cx="2277320" cy="616809"/>
          </a:xfrm>
          <a:prstGeom prst="rect">
            <a:avLst/>
          </a:prstGeom>
        </p:spPr>
      </p:pic>
      <p:pic>
        <p:nvPicPr>
          <p:cNvPr id="12" name="Picture 11">
            <a:extLst>
              <a:ext uri="{FF2B5EF4-FFF2-40B4-BE49-F238E27FC236}">
                <a16:creationId xmlns:a16="http://schemas.microsoft.com/office/drawing/2014/main" id="{02F039DC-F870-2D46-9EF8-F3E5C0123850}"/>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533400" y="533400"/>
            <a:ext cx="3657600" cy="1066800"/>
          </a:xfrm>
          <a:prstGeom prst="rect">
            <a:avLst/>
          </a:prstGeom>
        </p:spPr>
      </p:pic>
    </p:spTree>
    <p:extLst>
      <p:ext uri="{BB962C8B-B14F-4D97-AF65-F5344CB8AC3E}">
        <p14:creationId xmlns:p14="http://schemas.microsoft.com/office/powerpoint/2010/main" val="3237625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482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88400" y="533400"/>
            <a:ext cx="25908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16000" y="533400"/>
            <a:ext cx="75692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7647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363200" cy="762000"/>
          </a:xfrm>
        </p:spPr>
        <p:txBody>
          <a:bodyPr/>
          <a:lstStyle/>
          <a:p>
            <a:r>
              <a:rPr lang="en-US"/>
              <a:t>Click to edit Master title style</a:t>
            </a:r>
          </a:p>
        </p:txBody>
      </p:sp>
      <p:sp>
        <p:nvSpPr>
          <p:cNvPr id="3" name="Text Placeholder 2"/>
          <p:cNvSpPr>
            <a:spLocks noGrp="1"/>
          </p:cNvSpPr>
          <p:nvPr>
            <p:ph type="body" sz="half" idx="1"/>
          </p:nvPr>
        </p:nvSpPr>
        <p:spPr>
          <a:xfrm>
            <a:off x="1016000" y="1676400"/>
            <a:ext cx="508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676400"/>
            <a:ext cx="508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4703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96" name="Text Placeholder 3"/>
          <p:cNvSpPr>
            <a:spLocks noGrp="1"/>
          </p:cNvSpPr>
          <p:nvPr>
            <p:ph type="body" sz="quarter" idx="10"/>
          </p:nvPr>
        </p:nvSpPr>
        <p:spPr>
          <a:xfrm>
            <a:off x="0" y="6"/>
            <a:ext cx="12192000" cy="1073887"/>
          </a:xfrm>
          <a:prstGeom prst="rect">
            <a:avLst/>
          </a:prstGeom>
        </p:spPr>
        <p:txBody>
          <a:bodyPr anchor="ctr"/>
          <a:lstStyle>
            <a:lvl1pPr marL="0" indent="0" algn="ctr">
              <a:buNone/>
              <a:defRPr sz="3000" b="1">
                <a:solidFill>
                  <a:srgbClr val="008C99"/>
                </a:solidFill>
                <a:latin typeface="Gill Sans MT" panose="020B0502020104020203" pitchFamily="34" charset="0"/>
              </a:defRPr>
            </a:lvl1pPr>
          </a:lstStyle>
          <a:p>
            <a:pPr lvl="0"/>
            <a:r>
              <a:rPr lang="en-US" dirty="0"/>
              <a:t>Edit Master text styles</a:t>
            </a:r>
          </a:p>
        </p:txBody>
      </p:sp>
      <p:sp>
        <p:nvSpPr>
          <p:cNvPr id="20" name="Text Placeholder 3"/>
          <p:cNvSpPr>
            <a:spLocks noGrp="1"/>
          </p:cNvSpPr>
          <p:nvPr>
            <p:ph type="body" sz="quarter" idx="20"/>
          </p:nvPr>
        </p:nvSpPr>
        <p:spPr>
          <a:xfrm>
            <a:off x="185110" y="1233377"/>
            <a:ext cx="11821785" cy="5071730"/>
          </a:xfrm>
          <a:prstGeom prst="rect">
            <a:avLst/>
          </a:prstGeom>
        </p:spPr>
        <p:txBody>
          <a:bodyPr/>
          <a:lstStyle>
            <a:lvl1pPr marL="171450" indent="-171450">
              <a:buFontTx/>
              <a:buBlip>
                <a:blip r:embed="rId3"/>
              </a:buBlip>
              <a:defRPr>
                <a:solidFill>
                  <a:srgbClr val="50A5AB"/>
                </a:solidFill>
              </a:defRPr>
            </a:lvl1pPr>
            <a:lvl2pPr marL="514350" indent="-171450">
              <a:buFontTx/>
              <a:buBlip>
                <a:blip r:embed="rId4"/>
              </a:buBlip>
              <a:defRPr>
                <a:solidFill>
                  <a:srgbClr val="50A5AB"/>
                </a:solidFill>
              </a:defRPr>
            </a:lvl2pPr>
            <a:lvl3pPr marL="857250" indent="-171450">
              <a:buFontTx/>
              <a:buBlip>
                <a:blip r:embed="rId5"/>
              </a:buBlip>
              <a:defRPr>
                <a:solidFill>
                  <a:srgbClr val="50A5AB"/>
                </a:solidFill>
              </a:defRPr>
            </a:lvl3pPr>
            <a:lvl4pPr marL="1200150" indent="-171450">
              <a:buFontTx/>
              <a:buBlip>
                <a:blip r:embed="rId6"/>
              </a:buBlip>
              <a:defRPr>
                <a:solidFill>
                  <a:srgbClr val="50A5AB"/>
                </a:solidFill>
              </a:defRPr>
            </a:lvl4pPr>
            <a:lvl5pPr marL="1543050" indent="-171450">
              <a:buFontTx/>
              <a:buBlip>
                <a:blip r:embed="rId3"/>
              </a:buBlip>
              <a:defRPr>
                <a:solidFill>
                  <a:srgbClr val="50A5A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p:cNvCxnSpPr/>
          <p:nvPr userDrawn="1"/>
        </p:nvCxnSpPr>
        <p:spPr>
          <a:xfrm>
            <a:off x="0" y="1073888"/>
            <a:ext cx="12192000"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59537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96" name="Text Placeholder 3"/>
          <p:cNvSpPr>
            <a:spLocks noGrp="1"/>
          </p:cNvSpPr>
          <p:nvPr>
            <p:ph type="body" sz="quarter" idx="10"/>
          </p:nvPr>
        </p:nvSpPr>
        <p:spPr>
          <a:xfrm>
            <a:off x="0" y="6"/>
            <a:ext cx="12192000" cy="1073887"/>
          </a:xfrm>
          <a:prstGeom prst="rect">
            <a:avLst/>
          </a:prstGeom>
        </p:spPr>
        <p:txBody>
          <a:bodyPr anchor="ctr"/>
          <a:lstStyle>
            <a:lvl1pPr marL="0" indent="0" algn="ctr">
              <a:buNone/>
              <a:defRPr sz="3000" b="1">
                <a:solidFill>
                  <a:srgbClr val="008C99"/>
                </a:solidFill>
                <a:latin typeface="Gill Sans MT" panose="020B0502020104020203" pitchFamily="34" charset="0"/>
              </a:defRPr>
            </a:lvl1pPr>
          </a:lstStyle>
          <a:p>
            <a:pPr lvl="0"/>
            <a:r>
              <a:rPr lang="en-US" dirty="0"/>
              <a:t>Edit Master text styles</a:t>
            </a:r>
          </a:p>
        </p:txBody>
      </p:sp>
      <p:sp>
        <p:nvSpPr>
          <p:cNvPr id="20" name="Text Placeholder 3"/>
          <p:cNvSpPr>
            <a:spLocks noGrp="1"/>
          </p:cNvSpPr>
          <p:nvPr>
            <p:ph type="body" sz="quarter" idx="20"/>
          </p:nvPr>
        </p:nvSpPr>
        <p:spPr>
          <a:xfrm>
            <a:off x="171741" y="1233377"/>
            <a:ext cx="5711611" cy="5071730"/>
          </a:xfrm>
          <a:prstGeom prst="rect">
            <a:avLst/>
          </a:prstGeom>
        </p:spPr>
        <p:txBody>
          <a:bodyPr/>
          <a:lstStyle>
            <a:lvl1pPr marL="171450" indent="-171450">
              <a:buFontTx/>
              <a:buBlip>
                <a:blip r:embed="rId3"/>
              </a:buBlip>
              <a:defRPr>
                <a:solidFill>
                  <a:srgbClr val="50A5AB"/>
                </a:solidFill>
              </a:defRPr>
            </a:lvl1pPr>
            <a:lvl2pPr marL="514350" indent="-171450">
              <a:buFontTx/>
              <a:buBlip>
                <a:blip r:embed="rId4"/>
              </a:buBlip>
              <a:defRPr>
                <a:solidFill>
                  <a:srgbClr val="50A5AB"/>
                </a:solidFill>
              </a:defRPr>
            </a:lvl2pPr>
            <a:lvl3pPr marL="857250" indent="-171450">
              <a:buFontTx/>
              <a:buBlip>
                <a:blip r:embed="rId5"/>
              </a:buBlip>
              <a:defRPr>
                <a:solidFill>
                  <a:srgbClr val="50A5AB"/>
                </a:solidFill>
              </a:defRPr>
            </a:lvl3pPr>
            <a:lvl4pPr marL="1200150" indent="-171450">
              <a:buFontTx/>
              <a:buBlip>
                <a:blip r:embed="rId6"/>
              </a:buBlip>
              <a:defRPr>
                <a:solidFill>
                  <a:srgbClr val="50A5AB"/>
                </a:solidFill>
              </a:defRPr>
            </a:lvl4pPr>
            <a:lvl5pPr marL="1543050" indent="-171450">
              <a:buFontTx/>
              <a:buBlip>
                <a:blip r:embed="rId3"/>
              </a:buBlip>
              <a:defRPr>
                <a:solidFill>
                  <a:srgbClr val="50A5A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p:cNvSpPr>
            <a:spLocks noGrp="1"/>
          </p:cNvSpPr>
          <p:nvPr>
            <p:ph type="pic" sz="quarter" idx="21"/>
          </p:nvPr>
        </p:nvSpPr>
        <p:spPr>
          <a:xfrm>
            <a:off x="6039297" y="1233380"/>
            <a:ext cx="5968361" cy="5072173"/>
          </a:xfrm>
          <a:prstGeom prst="rect">
            <a:avLst/>
          </a:prstGeom>
        </p:spPr>
        <p:txBody>
          <a:bodyPr/>
          <a:lstStyle>
            <a:lvl1pPr>
              <a:defRPr>
                <a:ln>
                  <a:noFill/>
                </a:ln>
                <a:solidFill>
                  <a:srgbClr val="50A5AB"/>
                </a:solidFill>
              </a:defRPr>
            </a:lvl1pPr>
          </a:lstStyle>
          <a:p>
            <a:endParaRPr lang="en-US" dirty="0"/>
          </a:p>
        </p:txBody>
      </p:sp>
      <p:cxnSp>
        <p:nvCxnSpPr>
          <p:cNvPr id="6" name="Straight Connector 5"/>
          <p:cNvCxnSpPr/>
          <p:nvPr userDrawn="1"/>
        </p:nvCxnSpPr>
        <p:spPr>
          <a:xfrm>
            <a:off x="0" y="1073888"/>
            <a:ext cx="12192000"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91407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96" name="Text Placeholder 3"/>
          <p:cNvSpPr>
            <a:spLocks noGrp="1"/>
          </p:cNvSpPr>
          <p:nvPr>
            <p:ph type="body" sz="quarter" idx="10"/>
          </p:nvPr>
        </p:nvSpPr>
        <p:spPr>
          <a:xfrm>
            <a:off x="0" y="6"/>
            <a:ext cx="12192000" cy="1073887"/>
          </a:xfrm>
          <a:prstGeom prst="rect">
            <a:avLst/>
          </a:prstGeom>
        </p:spPr>
        <p:txBody>
          <a:bodyPr anchor="ctr"/>
          <a:lstStyle>
            <a:lvl1pPr marL="0" indent="0" algn="ctr">
              <a:buNone/>
              <a:defRPr sz="3000" b="1">
                <a:solidFill>
                  <a:srgbClr val="008C99"/>
                </a:solidFill>
                <a:latin typeface="Gill Sans MT" panose="020B0502020104020203" pitchFamily="34" charset="0"/>
              </a:defRPr>
            </a:lvl1pPr>
          </a:lstStyle>
          <a:p>
            <a:pPr lvl="0"/>
            <a:r>
              <a:rPr lang="en-US" dirty="0"/>
              <a:t>Edit Master text styles</a:t>
            </a:r>
          </a:p>
        </p:txBody>
      </p:sp>
      <p:sp>
        <p:nvSpPr>
          <p:cNvPr id="20" name="Text Placeholder 3"/>
          <p:cNvSpPr>
            <a:spLocks noGrp="1"/>
          </p:cNvSpPr>
          <p:nvPr>
            <p:ph type="body" sz="quarter" idx="20"/>
          </p:nvPr>
        </p:nvSpPr>
        <p:spPr>
          <a:xfrm>
            <a:off x="6294475" y="1233377"/>
            <a:ext cx="5713180" cy="5071730"/>
          </a:xfrm>
          <a:prstGeom prst="rect">
            <a:avLst/>
          </a:prstGeom>
        </p:spPr>
        <p:txBody>
          <a:bodyPr/>
          <a:lstStyle>
            <a:lvl1pPr marL="171450" indent="-171450">
              <a:buFontTx/>
              <a:buBlip>
                <a:blip r:embed="rId3"/>
              </a:buBlip>
              <a:defRPr>
                <a:solidFill>
                  <a:srgbClr val="50A5AB"/>
                </a:solidFill>
              </a:defRPr>
            </a:lvl1pPr>
            <a:lvl2pPr marL="514350" indent="-171450">
              <a:buFontTx/>
              <a:buBlip>
                <a:blip r:embed="rId4"/>
              </a:buBlip>
              <a:defRPr>
                <a:solidFill>
                  <a:srgbClr val="50A5AB"/>
                </a:solidFill>
              </a:defRPr>
            </a:lvl2pPr>
            <a:lvl3pPr marL="857250" indent="-171450">
              <a:buFontTx/>
              <a:buBlip>
                <a:blip r:embed="rId5"/>
              </a:buBlip>
              <a:defRPr>
                <a:solidFill>
                  <a:srgbClr val="50A5AB"/>
                </a:solidFill>
              </a:defRPr>
            </a:lvl3pPr>
            <a:lvl4pPr marL="1200150" indent="-171450">
              <a:buFontTx/>
              <a:buBlip>
                <a:blip r:embed="rId6"/>
              </a:buBlip>
              <a:defRPr>
                <a:solidFill>
                  <a:srgbClr val="50A5AB"/>
                </a:solidFill>
              </a:defRPr>
            </a:lvl4pPr>
            <a:lvl5pPr marL="1543050" indent="-171450">
              <a:buFontTx/>
              <a:buBlip>
                <a:blip r:embed="rId3"/>
              </a:buBlip>
              <a:defRPr>
                <a:solidFill>
                  <a:srgbClr val="50A5A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p:cNvSpPr>
            <a:spLocks noGrp="1"/>
          </p:cNvSpPr>
          <p:nvPr>
            <p:ph type="pic" sz="quarter" idx="21"/>
          </p:nvPr>
        </p:nvSpPr>
        <p:spPr>
          <a:xfrm>
            <a:off x="171742" y="1233380"/>
            <a:ext cx="5968361" cy="5072173"/>
          </a:xfrm>
          <a:prstGeom prst="rect">
            <a:avLst/>
          </a:prstGeom>
        </p:spPr>
        <p:txBody>
          <a:bodyPr/>
          <a:lstStyle>
            <a:lvl1pPr>
              <a:defRPr>
                <a:ln>
                  <a:noFill/>
                </a:ln>
                <a:solidFill>
                  <a:srgbClr val="50A5AB"/>
                </a:solidFill>
              </a:defRPr>
            </a:lvl1pPr>
          </a:lstStyle>
          <a:p>
            <a:endParaRPr lang="en-US" dirty="0"/>
          </a:p>
        </p:txBody>
      </p:sp>
      <p:cxnSp>
        <p:nvCxnSpPr>
          <p:cNvPr id="5" name="Straight Connector 4"/>
          <p:cNvCxnSpPr/>
          <p:nvPr userDrawn="1"/>
        </p:nvCxnSpPr>
        <p:spPr>
          <a:xfrm>
            <a:off x="0" y="1073888"/>
            <a:ext cx="12192000"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18210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670" y="2"/>
            <a:ext cx="12538364" cy="6464594"/>
          </a:xfrm>
          <a:prstGeom prst="rect">
            <a:avLst/>
          </a:prstGeom>
        </p:spPr>
      </p:pic>
      <p:sp>
        <p:nvSpPr>
          <p:cNvPr id="8" name="Text Placeholder 3"/>
          <p:cNvSpPr>
            <a:spLocks noGrp="1"/>
          </p:cNvSpPr>
          <p:nvPr>
            <p:ph type="body" sz="quarter" idx="10"/>
          </p:nvPr>
        </p:nvSpPr>
        <p:spPr>
          <a:xfrm>
            <a:off x="0" y="6"/>
            <a:ext cx="12192000" cy="1073887"/>
          </a:xfrm>
          <a:prstGeom prst="rect">
            <a:avLst/>
          </a:prstGeom>
        </p:spPr>
        <p:txBody>
          <a:bodyPr anchor="ctr"/>
          <a:lstStyle>
            <a:lvl1pPr marL="0" indent="0" algn="l">
              <a:buNone/>
              <a:defRPr sz="3000" b="1">
                <a:solidFill>
                  <a:srgbClr val="008C99"/>
                </a:solidFill>
                <a:latin typeface="Gill Sans MT" panose="020B0502020104020203" pitchFamily="34" charset="0"/>
              </a:defRPr>
            </a:lvl1pPr>
          </a:lstStyle>
          <a:p>
            <a:pPr lvl="0"/>
            <a:r>
              <a:rPr lang="en-US" dirty="0"/>
              <a:t>Edit Master text styles</a:t>
            </a:r>
          </a:p>
        </p:txBody>
      </p:sp>
      <p:sp>
        <p:nvSpPr>
          <p:cNvPr id="9" name="Text Placeholder 5"/>
          <p:cNvSpPr>
            <a:spLocks noGrp="1"/>
          </p:cNvSpPr>
          <p:nvPr>
            <p:ph type="body" sz="quarter" idx="16"/>
          </p:nvPr>
        </p:nvSpPr>
        <p:spPr>
          <a:xfrm>
            <a:off x="171117" y="1197466"/>
            <a:ext cx="4606443" cy="446653"/>
          </a:xfrm>
          <a:prstGeom prst="rect">
            <a:avLst/>
          </a:prstGeom>
        </p:spPr>
        <p:txBody>
          <a:bodyPr/>
          <a:lstStyle>
            <a:lvl1pPr marL="0" indent="0" algn="l">
              <a:buNone/>
              <a:defRPr>
                <a:solidFill>
                  <a:srgbClr val="50A5AB"/>
                </a:solidFill>
                <a:latin typeface="Gill Sans MT" panose="020B0502020104020203" pitchFamily="34" charset="0"/>
              </a:defRPr>
            </a:lvl1pPr>
          </a:lstStyle>
          <a:p>
            <a:pPr lvl="0"/>
            <a:r>
              <a:rPr lang="en-US" dirty="0"/>
              <a:t>Edit Master text styles</a:t>
            </a:r>
          </a:p>
        </p:txBody>
      </p:sp>
      <p:sp>
        <p:nvSpPr>
          <p:cNvPr id="10" name="Text Placeholder 5"/>
          <p:cNvSpPr>
            <a:spLocks noGrp="1"/>
          </p:cNvSpPr>
          <p:nvPr>
            <p:ph type="body" sz="quarter" idx="19"/>
          </p:nvPr>
        </p:nvSpPr>
        <p:spPr>
          <a:xfrm>
            <a:off x="7401257" y="1197466"/>
            <a:ext cx="4606443" cy="446653"/>
          </a:xfrm>
          <a:prstGeom prst="rect">
            <a:avLst/>
          </a:prstGeom>
        </p:spPr>
        <p:txBody>
          <a:bodyPr/>
          <a:lstStyle>
            <a:lvl1pPr marL="0" indent="0" algn="l">
              <a:buNone/>
              <a:defRPr>
                <a:solidFill>
                  <a:srgbClr val="50A5AB"/>
                </a:solidFill>
                <a:latin typeface="Gill Sans MT" panose="020B0502020104020203" pitchFamily="34" charset="0"/>
              </a:defRPr>
            </a:lvl1pPr>
          </a:lstStyle>
          <a:p>
            <a:pPr lvl="0"/>
            <a:r>
              <a:rPr lang="en-US" dirty="0"/>
              <a:t>Edit Master text styles</a:t>
            </a:r>
          </a:p>
        </p:txBody>
      </p:sp>
      <p:sp>
        <p:nvSpPr>
          <p:cNvPr id="11" name="Text Placeholder 3"/>
          <p:cNvSpPr>
            <a:spLocks noGrp="1"/>
          </p:cNvSpPr>
          <p:nvPr>
            <p:ph type="body" sz="quarter" idx="20"/>
          </p:nvPr>
        </p:nvSpPr>
        <p:spPr>
          <a:xfrm>
            <a:off x="171741" y="1767688"/>
            <a:ext cx="4605867" cy="4452360"/>
          </a:xfrm>
          <a:prstGeom prst="rect">
            <a:avLst/>
          </a:prstGeom>
        </p:spPr>
        <p:txBody>
          <a:bodyPr/>
          <a:lstStyle>
            <a:lvl1pPr marL="171450" indent="-171450">
              <a:buFontTx/>
              <a:buBlip>
                <a:blip r:embed="rId4"/>
              </a:buBlip>
              <a:defRPr>
                <a:solidFill>
                  <a:srgbClr val="50A5AB"/>
                </a:solidFill>
              </a:defRPr>
            </a:lvl1pPr>
            <a:lvl2pPr marL="514350" indent="-171450">
              <a:buFontTx/>
              <a:buBlip>
                <a:blip r:embed="rId5"/>
              </a:buBlip>
              <a:defRPr>
                <a:solidFill>
                  <a:srgbClr val="50A5AB"/>
                </a:solidFill>
              </a:defRPr>
            </a:lvl2pPr>
            <a:lvl3pPr marL="857250" indent="-171450">
              <a:buFontTx/>
              <a:buBlip>
                <a:blip r:embed="rId6"/>
              </a:buBlip>
              <a:defRPr>
                <a:solidFill>
                  <a:srgbClr val="50A5AB"/>
                </a:solidFill>
              </a:defRPr>
            </a:lvl3pPr>
            <a:lvl4pPr marL="1200150" indent="-171450">
              <a:buFontTx/>
              <a:buBlip>
                <a:blip r:embed="rId7"/>
              </a:buBlip>
              <a:defRPr>
                <a:solidFill>
                  <a:srgbClr val="50A5AB"/>
                </a:solidFill>
              </a:defRPr>
            </a:lvl4pPr>
            <a:lvl5pPr marL="1543050" indent="-171450">
              <a:buFontTx/>
              <a:buBlip>
                <a:blip r:embed="rId4"/>
              </a:buBlip>
              <a:defRPr>
                <a:solidFill>
                  <a:srgbClr val="50A5A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p:cNvSpPr>
            <a:spLocks noGrp="1"/>
          </p:cNvSpPr>
          <p:nvPr>
            <p:ph type="body" sz="quarter" idx="21"/>
          </p:nvPr>
        </p:nvSpPr>
        <p:spPr>
          <a:xfrm>
            <a:off x="7401257" y="1767688"/>
            <a:ext cx="4605867" cy="4452360"/>
          </a:xfrm>
          <a:prstGeom prst="rect">
            <a:avLst/>
          </a:prstGeom>
        </p:spPr>
        <p:txBody>
          <a:bodyPr/>
          <a:lstStyle>
            <a:lvl1pPr marL="171450" indent="-171450">
              <a:buFontTx/>
              <a:buBlip>
                <a:blip r:embed="rId4"/>
              </a:buBlip>
              <a:defRPr>
                <a:solidFill>
                  <a:srgbClr val="50A5AB"/>
                </a:solidFill>
              </a:defRPr>
            </a:lvl1pPr>
            <a:lvl2pPr marL="514350" indent="-171450">
              <a:buFontTx/>
              <a:buBlip>
                <a:blip r:embed="rId5"/>
              </a:buBlip>
              <a:defRPr>
                <a:solidFill>
                  <a:srgbClr val="50A5AB"/>
                </a:solidFill>
              </a:defRPr>
            </a:lvl2pPr>
            <a:lvl3pPr marL="857250" indent="-171450">
              <a:buFontTx/>
              <a:buBlip>
                <a:blip r:embed="rId6"/>
              </a:buBlip>
              <a:defRPr>
                <a:solidFill>
                  <a:srgbClr val="50A5AB"/>
                </a:solidFill>
              </a:defRPr>
            </a:lvl3pPr>
            <a:lvl4pPr marL="1200150" indent="-171450">
              <a:buFontTx/>
              <a:buBlip>
                <a:blip r:embed="rId7"/>
              </a:buBlip>
              <a:defRPr>
                <a:solidFill>
                  <a:srgbClr val="50A5AB"/>
                </a:solidFill>
              </a:defRPr>
            </a:lvl4pPr>
            <a:lvl5pPr marL="1543050" indent="-171450">
              <a:buFontTx/>
              <a:buBlip>
                <a:blip r:embed="rId4"/>
              </a:buBlip>
              <a:defRPr>
                <a:solidFill>
                  <a:srgbClr val="50A5A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p:cNvCxnSpPr/>
          <p:nvPr userDrawn="1"/>
        </p:nvCxnSpPr>
        <p:spPr>
          <a:xfrm>
            <a:off x="3" y="1073888"/>
            <a:ext cx="6989135"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42877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0">
    <p:spTree>
      <p:nvGrpSpPr>
        <p:cNvPr id="1" name=""/>
        <p:cNvGrpSpPr/>
        <p:nvPr/>
      </p:nvGrpSpPr>
      <p:grpSpPr>
        <a:xfrm>
          <a:off x="0" y="0"/>
          <a:ext cx="0" cy="0"/>
          <a:chOff x="0" y="0"/>
          <a:chExt cx="0" cy="0"/>
        </a:xfrm>
      </p:grpSpPr>
      <p:sp>
        <p:nvSpPr>
          <p:cNvPr id="10" name="AutoShape 3"/>
          <p:cNvSpPr>
            <a:spLocks noChangeAspect="1" noChangeArrowheads="1" noTextEdit="1"/>
          </p:cNvSpPr>
          <p:nvPr userDrawn="1"/>
        </p:nvSpPr>
        <p:spPr bwMode="auto">
          <a:xfrm>
            <a:off x="961628" y="3232499"/>
            <a:ext cx="9583849" cy="25931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1" name="Freeform 5"/>
          <p:cNvSpPr>
            <a:spLocks/>
          </p:cNvSpPr>
          <p:nvPr userDrawn="1"/>
        </p:nvSpPr>
        <p:spPr bwMode="auto">
          <a:xfrm>
            <a:off x="3567521" y="3232596"/>
            <a:ext cx="2331072" cy="2594380"/>
          </a:xfrm>
          <a:custGeom>
            <a:avLst/>
            <a:gdLst>
              <a:gd name="T0" fmla="*/ 0 w 1401"/>
              <a:gd name="T1" fmla="*/ 0 h 2079"/>
              <a:gd name="T2" fmla="*/ 0 w 1401"/>
              <a:gd name="T3" fmla="*/ 1677 h 2079"/>
              <a:gd name="T4" fmla="*/ 702 w 1401"/>
              <a:gd name="T5" fmla="*/ 2079 h 2079"/>
              <a:gd name="T6" fmla="*/ 1401 w 1401"/>
              <a:gd name="T7" fmla="*/ 1677 h 2079"/>
              <a:gd name="T8" fmla="*/ 1401 w 1401"/>
              <a:gd name="T9" fmla="*/ 0 h 2079"/>
              <a:gd name="T10" fmla="*/ 0 w 1401"/>
              <a:gd name="T11" fmla="*/ 0 h 2079"/>
            </a:gdLst>
            <a:ahLst/>
            <a:cxnLst>
              <a:cxn ang="0">
                <a:pos x="T0" y="T1"/>
              </a:cxn>
              <a:cxn ang="0">
                <a:pos x="T2" y="T3"/>
              </a:cxn>
              <a:cxn ang="0">
                <a:pos x="T4" y="T5"/>
              </a:cxn>
              <a:cxn ang="0">
                <a:pos x="T6" y="T7"/>
              </a:cxn>
              <a:cxn ang="0">
                <a:pos x="T8" y="T9"/>
              </a:cxn>
              <a:cxn ang="0">
                <a:pos x="T10" y="T11"/>
              </a:cxn>
            </a:cxnLst>
            <a:rect l="0" t="0" r="r" b="b"/>
            <a:pathLst>
              <a:path w="1401" h="2079">
                <a:moveTo>
                  <a:pt x="0" y="0"/>
                </a:moveTo>
                <a:lnTo>
                  <a:pt x="0" y="1677"/>
                </a:lnTo>
                <a:lnTo>
                  <a:pt x="702" y="2079"/>
                </a:lnTo>
                <a:lnTo>
                  <a:pt x="1401" y="1677"/>
                </a:lnTo>
                <a:lnTo>
                  <a:pt x="1401" y="0"/>
                </a:lnTo>
                <a:lnTo>
                  <a:pt x="0" y="0"/>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350" dirty="0"/>
          </a:p>
        </p:txBody>
      </p:sp>
      <p:sp>
        <p:nvSpPr>
          <p:cNvPr id="12" name="Freeform 6"/>
          <p:cNvSpPr>
            <a:spLocks/>
          </p:cNvSpPr>
          <p:nvPr userDrawn="1"/>
        </p:nvSpPr>
        <p:spPr bwMode="auto">
          <a:xfrm>
            <a:off x="8784699" y="3232596"/>
            <a:ext cx="2331072" cy="2594380"/>
          </a:xfrm>
          <a:custGeom>
            <a:avLst/>
            <a:gdLst>
              <a:gd name="T0" fmla="*/ 0 w 1401"/>
              <a:gd name="T1" fmla="*/ 0 h 2079"/>
              <a:gd name="T2" fmla="*/ 0 w 1401"/>
              <a:gd name="T3" fmla="*/ 1677 h 2079"/>
              <a:gd name="T4" fmla="*/ 700 w 1401"/>
              <a:gd name="T5" fmla="*/ 2079 h 2079"/>
              <a:gd name="T6" fmla="*/ 1401 w 1401"/>
              <a:gd name="T7" fmla="*/ 1677 h 2079"/>
              <a:gd name="T8" fmla="*/ 1401 w 1401"/>
              <a:gd name="T9" fmla="*/ 0 h 2079"/>
              <a:gd name="T10" fmla="*/ 0 w 1401"/>
              <a:gd name="T11" fmla="*/ 0 h 2079"/>
            </a:gdLst>
            <a:ahLst/>
            <a:cxnLst>
              <a:cxn ang="0">
                <a:pos x="T0" y="T1"/>
              </a:cxn>
              <a:cxn ang="0">
                <a:pos x="T2" y="T3"/>
              </a:cxn>
              <a:cxn ang="0">
                <a:pos x="T4" y="T5"/>
              </a:cxn>
              <a:cxn ang="0">
                <a:pos x="T6" y="T7"/>
              </a:cxn>
              <a:cxn ang="0">
                <a:pos x="T8" y="T9"/>
              </a:cxn>
              <a:cxn ang="0">
                <a:pos x="T10" y="T11"/>
              </a:cxn>
            </a:cxnLst>
            <a:rect l="0" t="0" r="r" b="b"/>
            <a:pathLst>
              <a:path w="1401" h="2079">
                <a:moveTo>
                  <a:pt x="0" y="0"/>
                </a:moveTo>
                <a:lnTo>
                  <a:pt x="0" y="1677"/>
                </a:lnTo>
                <a:lnTo>
                  <a:pt x="700" y="2079"/>
                </a:lnTo>
                <a:lnTo>
                  <a:pt x="1401" y="1677"/>
                </a:lnTo>
                <a:lnTo>
                  <a:pt x="1401" y="0"/>
                </a:lnTo>
                <a:lnTo>
                  <a:pt x="0" y="0"/>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350" dirty="0"/>
          </a:p>
        </p:txBody>
      </p:sp>
      <p:sp>
        <p:nvSpPr>
          <p:cNvPr id="13" name="Freeform 7"/>
          <p:cNvSpPr>
            <a:spLocks/>
          </p:cNvSpPr>
          <p:nvPr userDrawn="1"/>
        </p:nvSpPr>
        <p:spPr bwMode="auto">
          <a:xfrm>
            <a:off x="6177008" y="3232596"/>
            <a:ext cx="2332736" cy="2594380"/>
          </a:xfrm>
          <a:custGeom>
            <a:avLst/>
            <a:gdLst>
              <a:gd name="T0" fmla="*/ 0 w 1402"/>
              <a:gd name="T1" fmla="*/ 0 h 2079"/>
              <a:gd name="T2" fmla="*/ 0 w 1402"/>
              <a:gd name="T3" fmla="*/ 1677 h 2079"/>
              <a:gd name="T4" fmla="*/ 700 w 1402"/>
              <a:gd name="T5" fmla="*/ 2079 h 2079"/>
              <a:gd name="T6" fmla="*/ 1402 w 1402"/>
              <a:gd name="T7" fmla="*/ 1677 h 2079"/>
              <a:gd name="T8" fmla="*/ 1402 w 1402"/>
              <a:gd name="T9" fmla="*/ 0 h 2079"/>
              <a:gd name="T10" fmla="*/ 0 w 1402"/>
              <a:gd name="T11" fmla="*/ 0 h 2079"/>
            </a:gdLst>
            <a:ahLst/>
            <a:cxnLst>
              <a:cxn ang="0">
                <a:pos x="T0" y="T1"/>
              </a:cxn>
              <a:cxn ang="0">
                <a:pos x="T2" y="T3"/>
              </a:cxn>
              <a:cxn ang="0">
                <a:pos x="T4" y="T5"/>
              </a:cxn>
              <a:cxn ang="0">
                <a:pos x="T6" y="T7"/>
              </a:cxn>
              <a:cxn ang="0">
                <a:pos x="T8" y="T9"/>
              </a:cxn>
              <a:cxn ang="0">
                <a:pos x="T10" y="T11"/>
              </a:cxn>
            </a:cxnLst>
            <a:rect l="0" t="0" r="r" b="b"/>
            <a:pathLst>
              <a:path w="1402" h="2079">
                <a:moveTo>
                  <a:pt x="0" y="0"/>
                </a:moveTo>
                <a:lnTo>
                  <a:pt x="0" y="1677"/>
                </a:lnTo>
                <a:lnTo>
                  <a:pt x="700" y="2079"/>
                </a:lnTo>
                <a:lnTo>
                  <a:pt x="1402" y="1677"/>
                </a:lnTo>
                <a:lnTo>
                  <a:pt x="1402" y="0"/>
                </a:lnTo>
                <a:lnTo>
                  <a:pt x="0" y="0"/>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350" dirty="0"/>
          </a:p>
        </p:txBody>
      </p:sp>
      <p:sp>
        <p:nvSpPr>
          <p:cNvPr id="14" name="Freeform 8"/>
          <p:cNvSpPr>
            <a:spLocks/>
          </p:cNvSpPr>
          <p:nvPr userDrawn="1"/>
        </p:nvSpPr>
        <p:spPr bwMode="auto">
          <a:xfrm>
            <a:off x="961624" y="3232596"/>
            <a:ext cx="2331072" cy="2594380"/>
          </a:xfrm>
          <a:custGeom>
            <a:avLst/>
            <a:gdLst>
              <a:gd name="T0" fmla="*/ 0 w 1401"/>
              <a:gd name="T1" fmla="*/ 0 h 2079"/>
              <a:gd name="T2" fmla="*/ 0 w 1401"/>
              <a:gd name="T3" fmla="*/ 1677 h 2079"/>
              <a:gd name="T4" fmla="*/ 701 w 1401"/>
              <a:gd name="T5" fmla="*/ 2079 h 2079"/>
              <a:gd name="T6" fmla="*/ 1401 w 1401"/>
              <a:gd name="T7" fmla="*/ 1677 h 2079"/>
              <a:gd name="T8" fmla="*/ 1401 w 1401"/>
              <a:gd name="T9" fmla="*/ 0 h 2079"/>
              <a:gd name="T10" fmla="*/ 0 w 1401"/>
              <a:gd name="T11" fmla="*/ 0 h 2079"/>
            </a:gdLst>
            <a:ahLst/>
            <a:cxnLst>
              <a:cxn ang="0">
                <a:pos x="T0" y="T1"/>
              </a:cxn>
              <a:cxn ang="0">
                <a:pos x="T2" y="T3"/>
              </a:cxn>
              <a:cxn ang="0">
                <a:pos x="T4" y="T5"/>
              </a:cxn>
              <a:cxn ang="0">
                <a:pos x="T6" y="T7"/>
              </a:cxn>
              <a:cxn ang="0">
                <a:pos x="T8" y="T9"/>
              </a:cxn>
              <a:cxn ang="0">
                <a:pos x="T10" y="T11"/>
              </a:cxn>
            </a:cxnLst>
            <a:rect l="0" t="0" r="r" b="b"/>
            <a:pathLst>
              <a:path w="1401" h="2079">
                <a:moveTo>
                  <a:pt x="0" y="0"/>
                </a:moveTo>
                <a:lnTo>
                  <a:pt x="0" y="1677"/>
                </a:lnTo>
                <a:lnTo>
                  <a:pt x="701" y="2079"/>
                </a:lnTo>
                <a:lnTo>
                  <a:pt x="1401" y="1677"/>
                </a:lnTo>
                <a:lnTo>
                  <a:pt x="1401" y="0"/>
                </a:lnTo>
                <a:lnTo>
                  <a:pt x="0" y="0"/>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350" dirty="0"/>
          </a:p>
        </p:txBody>
      </p:sp>
      <p:sp>
        <p:nvSpPr>
          <p:cNvPr id="15" name="Text Placeholder 3"/>
          <p:cNvSpPr>
            <a:spLocks noGrp="1"/>
          </p:cNvSpPr>
          <p:nvPr>
            <p:ph type="body" sz="quarter" idx="10"/>
          </p:nvPr>
        </p:nvSpPr>
        <p:spPr>
          <a:xfrm>
            <a:off x="463643" y="395397"/>
            <a:ext cx="7530031" cy="699268"/>
          </a:xfrm>
          <a:prstGeom prst="rect">
            <a:avLst/>
          </a:prstGeom>
        </p:spPr>
        <p:txBody>
          <a:bodyPr/>
          <a:lstStyle>
            <a:lvl1pPr marL="0" indent="0" algn="l">
              <a:buNone/>
              <a:defRPr sz="3000" b="1">
                <a:solidFill>
                  <a:srgbClr val="1C344D"/>
                </a:solidFill>
                <a:latin typeface="Gill Sans MT" panose="020B0502020104020203" pitchFamily="34" charset="0"/>
              </a:defRPr>
            </a:lvl1pPr>
          </a:lstStyle>
          <a:p>
            <a:pPr lvl="0"/>
            <a:r>
              <a:rPr lang="en-US" dirty="0"/>
              <a:t>Edit Master text styles</a:t>
            </a:r>
          </a:p>
        </p:txBody>
      </p:sp>
      <p:sp>
        <p:nvSpPr>
          <p:cNvPr id="16" name="Text Placeholder 5"/>
          <p:cNvSpPr>
            <a:spLocks noGrp="1"/>
          </p:cNvSpPr>
          <p:nvPr>
            <p:ph type="body" sz="quarter" idx="21"/>
          </p:nvPr>
        </p:nvSpPr>
        <p:spPr>
          <a:xfrm>
            <a:off x="961625" y="3231154"/>
            <a:ext cx="2327483" cy="406049"/>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17" name="Text Placeholder 5"/>
          <p:cNvSpPr>
            <a:spLocks noGrp="1"/>
          </p:cNvSpPr>
          <p:nvPr>
            <p:ph type="body" sz="quarter" idx="22"/>
          </p:nvPr>
        </p:nvSpPr>
        <p:spPr>
          <a:xfrm>
            <a:off x="961625" y="3637206"/>
            <a:ext cx="2335907" cy="2188429"/>
          </a:xfrm>
          <a:prstGeom prst="rect">
            <a:avLst/>
          </a:prstGeom>
        </p:spPr>
        <p:txBody>
          <a:bodyPr/>
          <a:lstStyle>
            <a:lvl1pPr marL="257175" indent="-257175" algn="l">
              <a:lnSpc>
                <a:spcPct val="100000"/>
              </a:lnSpc>
              <a:spcBef>
                <a:spcPts val="0"/>
              </a:spcBef>
              <a:buFont typeface="Arial" panose="020B0604020202020204" pitchFamily="34" charset="0"/>
              <a:buChar char="•"/>
              <a:defRPr sz="1500">
                <a:solidFill>
                  <a:srgbClr val="008C99"/>
                </a:solidFill>
                <a:latin typeface="Gill Sans MT" panose="020B0502020104020203" pitchFamily="34" charset="0"/>
              </a:defRPr>
            </a:lvl1pPr>
          </a:lstStyle>
          <a:p>
            <a:pPr lvl="0"/>
            <a:r>
              <a:rPr lang="en-US" dirty="0"/>
              <a:t>Edit Master text styles</a:t>
            </a:r>
          </a:p>
        </p:txBody>
      </p:sp>
      <p:sp>
        <p:nvSpPr>
          <p:cNvPr id="26" name="Text Placeholder 5"/>
          <p:cNvSpPr>
            <a:spLocks noGrp="1"/>
          </p:cNvSpPr>
          <p:nvPr>
            <p:ph type="body" sz="quarter" idx="23"/>
          </p:nvPr>
        </p:nvSpPr>
        <p:spPr>
          <a:xfrm>
            <a:off x="3602737" y="3231154"/>
            <a:ext cx="2327483" cy="406049"/>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27" name="Text Placeholder 5"/>
          <p:cNvSpPr>
            <a:spLocks noGrp="1"/>
          </p:cNvSpPr>
          <p:nvPr>
            <p:ph type="body" sz="quarter" idx="24"/>
          </p:nvPr>
        </p:nvSpPr>
        <p:spPr>
          <a:xfrm>
            <a:off x="3602733" y="3637206"/>
            <a:ext cx="2335907" cy="2188429"/>
          </a:xfrm>
          <a:prstGeom prst="rect">
            <a:avLst/>
          </a:prstGeom>
        </p:spPr>
        <p:txBody>
          <a:bodyPr/>
          <a:lstStyle>
            <a:lvl1pPr marL="257175" indent="-257175" algn="l">
              <a:lnSpc>
                <a:spcPct val="100000"/>
              </a:lnSpc>
              <a:spcBef>
                <a:spcPts val="0"/>
              </a:spcBef>
              <a:buFont typeface="Arial" panose="020B0604020202020204" pitchFamily="34" charset="0"/>
              <a:buChar char="•"/>
              <a:defRPr sz="1500">
                <a:solidFill>
                  <a:srgbClr val="008C99"/>
                </a:solidFill>
                <a:latin typeface="Gill Sans MT" panose="020B0502020104020203" pitchFamily="34" charset="0"/>
              </a:defRPr>
            </a:lvl1pPr>
          </a:lstStyle>
          <a:p>
            <a:pPr lvl="0"/>
            <a:r>
              <a:rPr lang="en-US" dirty="0"/>
              <a:t>Edit Master text styles</a:t>
            </a:r>
          </a:p>
        </p:txBody>
      </p:sp>
      <p:sp>
        <p:nvSpPr>
          <p:cNvPr id="28" name="Text Placeholder 5"/>
          <p:cNvSpPr>
            <a:spLocks noGrp="1"/>
          </p:cNvSpPr>
          <p:nvPr>
            <p:ph type="body" sz="quarter" idx="25"/>
          </p:nvPr>
        </p:nvSpPr>
        <p:spPr>
          <a:xfrm>
            <a:off x="6178050" y="3231154"/>
            <a:ext cx="2327483" cy="406049"/>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29" name="Text Placeholder 5"/>
          <p:cNvSpPr>
            <a:spLocks noGrp="1"/>
          </p:cNvSpPr>
          <p:nvPr>
            <p:ph type="body" sz="quarter" idx="26"/>
          </p:nvPr>
        </p:nvSpPr>
        <p:spPr>
          <a:xfrm>
            <a:off x="6178049" y="3637206"/>
            <a:ext cx="2335907" cy="2188429"/>
          </a:xfrm>
          <a:prstGeom prst="rect">
            <a:avLst/>
          </a:prstGeom>
        </p:spPr>
        <p:txBody>
          <a:bodyPr/>
          <a:lstStyle>
            <a:lvl1pPr marL="257175" indent="-257175" algn="l">
              <a:lnSpc>
                <a:spcPct val="100000"/>
              </a:lnSpc>
              <a:spcBef>
                <a:spcPts val="0"/>
              </a:spcBef>
              <a:buFont typeface="Arial" panose="020B0604020202020204" pitchFamily="34" charset="0"/>
              <a:buChar char="•"/>
              <a:defRPr sz="1500">
                <a:solidFill>
                  <a:srgbClr val="008C99"/>
                </a:solidFill>
                <a:latin typeface="Gill Sans MT" panose="020B0502020104020203" pitchFamily="34" charset="0"/>
              </a:defRPr>
            </a:lvl1pPr>
          </a:lstStyle>
          <a:p>
            <a:pPr lvl="0"/>
            <a:r>
              <a:rPr lang="en-US" dirty="0"/>
              <a:t>Edit Master text styles</a:t>
            </a:r>
          </a:p>
        </p:txBody>
      </p:sp>
      <p:sp>
        <p:nvSpPr>
          <p:cNvPr id="30" name="Text Placeholder 5"/>
          <p:cNvSpPr>
            <a:spLocks noGrp="1"/>
          </p:cNvSpPr>
          <p:nvPr>
            <p:ph type="body" sz="quarter" idx="27"/>
          </p:nvPr>
        </p:nvSpPr>
        <p:spPr>
          <a:xfrm>
            <a:off x="8748113" y="3231154"/>
            <a:ext cx="2327483" cy="406049"/>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31" name="Text Placeholder 5"/>
          <p:cNvSpPr>
            <a:spLocks noGrp="1"/>
          </p:cNvSpPr>
          <p:nvPr>
            <p:ph type="body" sz="quarter" idx="28"/>
          </p:nvPr>
        </p:nvSpPr>
        <p:spPr>
          <a:xfrm>
            <a:off x="8748113" y="3637206"/>
            <a:ext cx="2335907" cy="2188429"/>
          </a:xfrm>
          <a:prstGeom prst="rect">
            <a:avLst/>
          </a:prstGeom>
        </p:spPr>
        <p:txBody>
          <a:bodyPr/>
          <a:lstStyle>
            <a:lvl1pPr marL="257175" indent="-257175" algn="l">
              <a:lnSpc>
                <a:spcPct val="100000"/>
              </a:lnSpc>
              <a:spcBef>
                <a:spcPts val="0"/>
              </a:spcBef>
              <a:buFont typeface="Arial" panose="020B0604020202020204" pitchFamily="34" charset="0"/>
              <a:buChar char="•"/>
              <a:defRPr sz="1500">
                <a:solidFill>
                  <a:srgbClr val="008C99"/>
                </a:solidFill>
                <a:latin typeface="Gill Sans MT" panose="020B0502020104020203" pitchFamily="34" charset="0"/>
              </a:defRPr>
            </a:lvl1pPr>
          </a:lstStyle>
          <a:p>
            <a:pPr lvl="0"/>
            <a:r>
              <a:rPr lang="en-US" dirty="0"/>
              <a:t>Edit Master text styles</a:t>
            </a:r>
          </a:p>
        </p:txBody>
      </p:sp>
      <p:sp>
        <p:nvSpPr>
          <p:cNvPr id="33" name="Text Placeholder 5"/>
          <p:cNvSpPr>
            <a:spLocks noGrp="1"/>
          </p:cNvSpPr>
          <p:nvPr>
            <p:ph type="body" sz="quarter" idx="30"/>
          </p:nvPr>
        </p:nvSpPr>
        <p:spPr>
          <a:xfrm>
            <a:off x="961623" y="1378040"/>
            <a:ext cx="10154148" cy="1674254"/>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4142077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1">
    <p:spTree>
      <p:nvGrpSpPr>
        <p:cNvPr id="1" name=""/>
        <p:cNvGrpSpPr/>
        <p:nvPr/>
      </p:nvGrpSpPr>
      <p:grpSpPr>
        <a:xfrm>
          <a:off x="0" y="0"/>
          <a:ext cx="0" cy="0"/>
          <a:chOff x="0" y="0"/>
          <a:chExt cx="0" cy="0"/>
        </a:xfrm>
      </p:grpSpPr>
      <p:cxnSp>
        <p:nvCxnSpPr>
          <p:cNvPr id="19" name="Straight Connector 18"/>
          <p:cNvCxnSpPr/>
          <p:nvPr userDrawn="1"/>
        </p:nvCxnSpPr>
        <p:spPr>
          <a:xfrm>
            <a:off x="1240370" y="2137795"/>
            <a:ext cx="10951633" cy="0"/>
          </a:xfrm>
          <a:prstGeom prst="line">
            <a:avLst/>
          </a:prstGeom>
          <a:ln w="28575">
            <a:solidFill>
              <a:srgbClr val="1C344D"/>
            </a:solidFill>
          </a:ln>
        </p:spPr>
        <p:style>
          <a:lnRef idx="1">
            <a:schemeClr val="dk1"/>
          </a:lnRef>
          <a:fillRef idx="0">
            <a:schemeClr val="dk1"/>
          </a:fillRef>
          <a:effectRef idx="0">
            <a:schemeClr val="dk1"/>
          </a:effectRef>
          <a:fontRef idx="minor">
            <a:schemeClr val="tx1"/>
          </a:fontRef>
        </p:style>
      </p:cxnSp>
      <p:sp>
        <p:nvSpPr>
          <p:cNvPr id="20" name="Text Placeholder 3"/>
          <p:cNvSpPr>
            <a:spLocks noGrp="1"/>
          </p:cNvSpPr>
          <p:nvPr>
            <p:ph type="body" sz="quarter" idx="10"/>
          </p:nvPr>
        </p:nvSpPr>
        <p:spPr>
          <a:xfrm>
            <a:off x="463643" y="395397"/>
            <a:ext cx="7530031" cy="699268"/>
          </a:xfrm>
          <a:prstGeom prst="rect">
            <a:avLst/>
          </a:prstGeom>
        </p:spPr>
        <p:txBody>
          <a:bodyPr/>
          <a:lstStyle>
            <a:lvl1pPr marL="0" indent="0" algn="l">
              <a:buNone/>
              <a:defRPr sz="3000" b="1">
                <a:solidFill>
                  <a:srgbClr val="1C344D"/>
                </a:solidFill>
                <a:latin typeface="Gill Sans MT" panose="020B0502020104020203" pitchFamily="34" charset="0"/>
              </a:defRPr>
            </a:lvl1pPr>
          </a:lstStyle>
          <a:p>
            <a:pPr lvl="0"/>
            <a:r>
              <a:rPr lang="en-US" dirty="0"/>
              <a:t>Edit Master text styles</a:t>
            </a:r>
          </a:p>
        </p:txBody>
      </p:sp>
      <p:sp>
        <p:nvSpPr>
          <p:cNvPr id="21" name="Text Placeholder 5"/>
          <p:cNvSpPr>
            <a:spLocks noGrp="1"/>
          </p:cNvSpPr>
          <p:nvPr>
            <p:ph type="body" sz="quarter" idx="21"/>
          </p:nvPr>
        </p:nvSpPr>
        <p:spPr>
          <a:xfrm>
            <a:off x="649582" y="3104935"/>
            <a:ext cx="2647951"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22" name="Text Placeholder 5"/>
          <p:cNvSpPr>
            <a:spLocks noGrp="1"/>
          </p:cNvSpPr>
          <p:nvPr>
            <p:ph type="body" sz="quarter" idx="22"/>
          </p:nvPr>
        </p:nvSpPr>
        <p:spPr>
          <a:xfrm>
            <a:off x="649582" y="3510988"/>
            <a:ext cx="2647951" cy="1548115"/>
          </a:xfrm>
          <a:prstGeom prst="rect">
            <a:avLst/>
          </a:prstGeom>
        </p:spPr>
        <p:txBody>
          <a:bodyPr/>
          <a:lstStyle>
            <a:lvl1pPr marL="0" indent="0" algn="ctr">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23" name="Text Placeholder 5"/>
          <p:cNvSpPr>
            <a:spLocks noGrp="1"/>
          </p:cNvSpPr>
          <p:nvPr>
            <p:ph type="body" sz="quarter" idx="23"/>
          </p:nvPr>
        </p:nvSpPr>
        <p:spPr>
          <a:xfrm>
            <a:off x="3394211" y="3104935"/>
            <a:ext cx="2647951"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24" name="Text Placeholder 5"/>
          <p:cNvSpPr>
            <a:spLocks noGrp="1"/>
          </p:cNvSpPr>
          <p:nvPr>
            <p:ph type="body" sz="quarter" idx="24"/>
          </p:nvPr>
        </p:nvSpPr>
        <p:spPr>
          <a:xfrm>
            <a:off x="3394211" y="3510988"/>
            <a:ext cx="2647951" cy="1548115"/>
          </a:xfrm>
          <a:prstGeom prst="rect">
            <a:avLst/>
          </a:prstGeom>
        </p:spPr>
        <p:txBody>
          <a:bodyPr/>
          <a:lstStyle>
            <a:lvl1pPr marL="0" indent="0" algn="ctr">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25" name="Text Placeholder 5"/>
          <p:cNvSpPr>
            <a:spLocks noGrp="1"/>
          </p:cNvSpPr>
          <p:nvPr>
            <p:ph type="body" sz="quarter" idx="25"/>
          </p:nvPr>
        </p:nvSpPr>
        <p:spPr>
          <a:xfrm>
            <a:off x="6138841" y="3104935"/>
            <a:ext cx="2647951"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26" name="Text Placeholder 5"/>
          <p:cNvSpPr>
            <a:spLocks noGrp="1"/>
          </p:cNvSpPr>
          <p:nvPr>
            <p:ph type="body" sz="quarter" idx="26"/>
          </p:nvPr>
        </p:nvSpPr>
        <p:spPr>
          <a:xfrm>
            <a:off x="6138841" y="3510988"/>
            <a:ext cx="2647951" cy="1548115"/>
          </a:xfrm>
          <a:prstGeom prst="rect">
            <a:avLst/>
          </a:prstGeom>
        </p:spPr>
        <p:txBody>
          <a:bodyPr/>
          <a:lstStyle>
            <a:lvl1pPr marL="0" indent="0" algn="ctr">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27" name="Text Placeholder 5"/>
          <p:cNvSpPr>
            <a:spLocks noGrp="1"/>
          </p:cNvSpPr>
          <p:nvPr>
            <p:ph type="body" sz="quarter" idx="27"/>
          </p:nvPr>
        </p:nvSpPr>
        <p:spPr>
          <a:xfrm>
            <a:off x="8883470" y="3104935"/>
            <a:ext cx="2647951"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28" name="Text Placeholder 5"/>
          <p:cNvSpPr>
            <a:spLocks noGrp="1"/>
          </p:cNvSpPr>
          <p:nvPr>
            <p:ph type="body" sz="quarter" idx="28"/>
          </p:nvPr>
        </p:nvSpPr>
        <p:spPr>
          <a:xfrm>
            <a:off x="8883470" y="3510988"/>
            <a:ext cx="2647951" cy="1548115"/>
          </a:xfrm>
          <a:prstGeom prst="rect">
            <a:avLst/>
          </a:prstGeom>
        </p:spPr>
        <p:txBody>
          <a:bodyPr/>
          <a:lstStyle>
            <a:lvl1pPr marL="0" indent="0" algn="ctr">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4457354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3">
    <p:spTree>
      <p:nvGrpSpPr>
        <p:cNvPr id="1" name=""/>
        <p:cNvGrpSpPr/>
        <p:nvPr/>
      </p:nvGrpSpPr>
      <p:grpSpPr>
        <a:xfrm>
          <a:off x="0" y="0"/>
          <a:ext cx="0" cy="0"/>
          <a:chOff x="0" y="0"/>
          <a:chExt cx="0" cy="0"/>
        </a:xfrm>
      </p:grpSpPr>
      <p:cxnSp>
        <p:nvCxnSpPr>
          <p:cNvPr id="19" name="Straight Connector 18"/>
          <p:cNvCxnSpPr/>
          <p:nvPr userDrawn="1"/>
        </p:nvCxnSpPr>
        <p:spPr>
          <a:xfrm>
            <a:off x="4" y="2137795"/>
            <a:ext cx="10951633" cy="0"/>
          </a:xfrm>
          <a:prstGeom prst="line">
            <a:avLst/>
          </a:prstGeom>
          <a:ln w="28575">
            <a:solidFill>
              <a:srgbClr val="1C344D"/>
            </a:solidFill>
          </a:ln>
        </p:spPr>
        <p:style>
          <a:lnRef idx="1">
            <a:schemeClr val="dk1"/>
          </a:lnRef>
          <a:fillRef idx="0">
            <a:schemeClr val="dk1"/>
          </a:fillRef>
          <a:effectRef idx="0">
            <a:schemeClr val="dk1"/>
          </a:effectRef>
          <a:fontRef idx="minor">
            <a:schemeClr val="tx1"/>
          </a:fontRef>
        </p:style>
      </p:cxnSp>
      <p:sp>
        <p:nvSpPr>
          <p:cNvPr id="7" name="Text Placeholder 3"/>
          <p:cNvSpPr>
            <a:spLocks noGrp="1"/>
          </p:cNvSpPr>
          <p:nvPr>
            <p:ph type="body" sz="quarter" idx="10"/>
          </p:nvPr>
        </p:nvSpPr>
        <p:spPr>
          <a:xfrm>
            <a:off x="463643" y="395397"/>
            <a:ext cx="7530031" cy="699268"/>
          </a:xfrm>
          <a:prstGeom prst="rect">
            <a:avLst/>
          </a:prstGeom>
        </p:spPr>
        <p:txBody>
          <a:bodyPr/>
          <a:lstStyle>
            <a:lvl1pPr marL="0" indent="0" algn="l">
              <a:buNone/>
              <a:defRPr sz="3000" b="1">
                <a:solidFill>
                  <a:srgbClr val="1C344D"/>
                </a:solidFill>
                <a:latin typeface="Gill Sans MT" panose="020B0502020104020203" pitchFamily="34" charset="0"/>
              </a:defRPr>
            </a:lvl1pPr>
          </a:lstStyle>
          <a:p>
            <a:pPr lvl="0"/>
            <a:r>
              <a:rPr lang="en-US" dirty="0"/>
              <a:t>Edit Master text styles</a:t>
            </a:r>
          </a:p>
        </p:txBody>
      </p:sp>
      <p:sp>
        <p:nvSpPr>
          <p:cNvPr id="8" name="Text Placeholder 5"/>
          <p:cNvSpPr>
            <a:spLocks noGrp="1"/>
          </p:cNvSpPr>
          <p:nvPr>
            <p:ph type="body" sz="quarter" idx="21"/>
          </p:nvPr>
        </p:nvSpPr>
        <p:spPr>
          <a:xfrm>
            <a:off x="649582" y="3104935"/>
            <a:ext cx="2647951"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10" name="Text Placeholder 5"/>
          <p:cNvSpPr>
            <a:spLocks noGrp="1"/>
          </p:cNvSpPr>
          <p:nvPr>
            <p:ph type="body" sz="quarter" idx="22"/>
          </p:nvPr>
        </p:nvSpPr>
        <p:spPr>
          <a:xfrm>
            <a:off x="649582" y="3510988"/>
            <a:ext cx="2647951" cy="1548115"/>
          </a:xfrm>
          <a:prstGeom prst="rect">
            <a:avLst/>
          </a:prstGeom>
        </p:spPr>
        <p:txBody>
          <a:bodyPr/>
          <a:lstStyle>
            <a:lvl1pPr marL="0" indent="0" algn="ctr">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11" name="Text Placeholder 5"/>
          <p:cNvSpPr>
            <a:spLocks noGrp="1"/>
          </p:cNvSpPr>
          <p:nvPr>
            <p:ph type="body" sz="quarter" idx="23"/>
          </p:nvPr>
        </p:nvSpPr>
        <p:spPr>
          <a:xfrm>
            <a:off x="3394211" y="3104935"/>
            <a:ext cx="2647951"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12" name="Text Placeholder 5"/>
          <p:cNvSpPr>
            <a:spLocks noGrp="1"/>
          </p:cNvSpPr>
          <p:nvPr>
            <p:ph type="body" sz="quarter" idx="24"/>
          </p:nvPr>
        </p:nvSpPr>
        <p:spPr>
          <a:xfrm>
            <a:off x="3394211" y="3510988"/>
            <a:ext cx="2647951" cy="1548115"/>
          </a:xfrm>
          <a:prstGeom prst="rect">
            <a:avLst/>
          </a:prstGeom>
        </p:spPr>
        <p:txBody>
          <a:bodyPr/>
          <a:lstStyle>
            <a:lvl1pPr marL="0" indent="0" algn="ctr">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13" name="Text Placeholder 5"/>
          <p:cNvSpPr>
            <a:spLocks noGrp="1"/>
          </p:cNvSpPr>
          <p:nvPr>
            <p:ph type="body" sz="quarter" idx="25"/>
          </p:nvPr>
        </p:nvSpPr>
        <p:spPr>
          <a:xfrm>
            <a:off x="6138841" y="3104935"/>
            <a:ext cx="2647951"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14" name="Text Placeholder 5"/>
          <p:cNvSpPr>
            <a:spLocks noGrp="1"/>
          </p:cNvSpPr>
          <p:nvPr>
            <p:ph type="body" sz="quarter" idx="26"/>
          </p:nvPr>
        </p:nvSpPr>
        <p:spPr>
          <a:xfrm>
            <a:off x="6138841" y="3510988"/>
            <a:ext cx="2647951" cy="1548115"/>
          </a:xfrm>
          <a:prstGeom prst="rect">
            <a:avLst/>
          </a:prstGeom>
        </p:spPr>
        <p:txBody>
          <a:bodyPr/>
          <a:lstStyle>
            <a:lvl1pPr marL="0" indent="0" algn="ctr">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18" name="Text Placeholder 5"/>
          <p:cNvSpPr>
            <a:spLocks noGrp="1"/>
          </p:cNvSpPr>
          <p:nvPr>
            <p:ph type="body" sz="quarter" idx="27"/>
          </p:nvPr>
        </p:nvSpPr>
        <p:spPr>
          <a:xfrm>
            <a:off x="8883470" y="3104935"/>
            <a:ext cx="2647951"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20" name="Text Placeholder 5"/>
          <p:cNvSpPr>
            <a:spLocks noGrp="1"/>
          </p:cNvSpPr>
          <p:nvPr>
            <p:ph type="body" sz="quarter" idx="28"/>
          </p:nvPr>
        </p:nvSpPr>
        <p:spPr>
          <a:xfrm>
            <a:off x="8883470" y="3510988"/>
            <a:ext cx="2647951" cy="1548115"/>
          </a:xfrm>
          <a:prstGeom prst="rect">
            <a:avLst/>
          </a:prstGeom>
        </p:spPr>
        <p:txBody>
          <a:bodyPr/>
          <a:lstStyle>
            <a:lvl1pPr marL="0" indent="0" algn="ctr">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655614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1002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4">
    <p:spTree>
      <p:nvGrpSpPr>
        <p:cNvPr id="1" name=""/>
        <p:cNvGrpSpPr/>
        <p:nvPr/>
      </p:nvGrpSpPr>
      <p:grpSpPr>
        <a:xfrm>
          <a:off x="0" y="0"/>
          <a:ext cx="0" cy="0"/>
          <a:chOff x="0" y="0"/>
          <a:chExt cx="0" cy="0"/>
        </a:xfrm>
      </p:grpSpPr>
      <p:sp>
        <p:nvSpPr>
          <p:cNvPr id="8" name="Freeform 7"/>
          <p:cNvSpPr>
            <a:spLocks/>
          </p:cNvSpPr>
          <p:nvPr userDrawn="1"/>
        </p:nvSpPr>
        <p:spPr bwMode="auto">
          <a:xfrm>
            <a:off x="4900084" y="1616075"/>
            <a:ext cx="2643717" cy="2935288"/>
          </a:xfrm>
          <a:custGeom>
            <a:avLst/>
            <a:gdLst>
              <a:gd name="T0" fmla="*/ 0 w 1249"/>
              <a:gd name="T1" fmla="*/ 0 h 1849"/>
              <a:gd name="T2" fmla="*/ 0 w 1249"/>
              <a:gd name="T3" fmla="*/ 1492 h 1849"/>
              <a:gd name="T4" fmla="*/ 625 w 1249"/>
              <a:gd name="T5" fmla="*/ 1849 h 1849"/>
              <a:gd name="T6" fmla="*/ 1249 w 1249"/>
              <a:gd name="T7" fmla="*/ 1492 h 1849"/>
              <a:gd name="T8" fmla="*/ 1249 w 1249"/>
              <a:gd name="T9" fmla="*/ 0 h 1849"/>
              <a:gd name="T10" fmla="*/ 0 w 1249"/>
              <a:gd name="T11" fmla="*/ 0 h 1849"/>
              <a:gd name="T12" fmla="*/ 0 w 1249"/>
              <a:gd name="T13" fmla="*/ 0 h 1849"/>
              <a:gd name="T14" fmla="*/ 0 w 1249"/>
              <a:gd name="T15" fmla="*/ 0 h 18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9" h="1849">
                <a:moveTo>
                  <a:pt x="0" y="0"/>
                </a:moveTo>
                <a:lnTo>
                  <a:pt x="0" y="1492"/>
                </a:lnTo>
                <a:lnTo>
                  <a:pt x="625" y="1849"/>
                </a:lnTo>
                <a:lnTo>
                  <a:pt x="1249" y="1492"/>
                </a:lnTo>
                <a:lnTo>
                  <a:pt x="1249" y="0"/>
                </a:lnTo>
                <a:lnTo>
                  <a:pt x="0" y="0"/>
                </a:lnTo>
                <a:lnTo>
                  <a:pt x="0" y="0"/>
                </a:lnTo>
                <a:lnTo>
                  <a:pt x="0" y="0"/>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350" dirty="0"/>
          </a:p>
        </p:txBody>
      </p:sp>
      <p:sp>
        <p:nvSpPr>
          <p:cNvPr id="9" name="Freeform 8"/>
          <p:cNvSpPr>
            <a:spLocks/>
          </p:cNvSpPr>
          <p:nvPr userDrawn="1"/>
        </p:nvSpPr>
        <p:spPr bwMode="auto">
          <a:xfrm>
            <a:off x="5427136" y="3863975"/>
            <a:ext cx="1591733" cy="1373188"/>
          </a:xfrm>
          <a:custGeom>
            <a:avLst/>
            <a:gdLst>
              <a:gd name="T0" fmla="*/ 376 w 752"/>
              <a:gd name="T1" fmla="*/ 0 h 865"/>
              <a:gd name="T2" fmla="*/ 0 w 752"/>
              <a:gd name="T3" fmla="*/ 217 h 865"/>
              <a:gd name="T4" fmla="*/ 0 w 752"/>
              <a:gd name="T5" fmla="*/ 648 h 865"/>
              <a:gd name="T6" fmla="*/ 376 w 752"/>
              <a:gd name="T7" fmla="*/ 865 h 865"/>
              <a:gd name="T8" fmla="*/ 752 w 752"/>
              <a:gd name="T9" fmla="*/ 648 h 865"/>
              <a:gd name="T10" fmla="*/ 752 w 752"/>
              <a:gd name="T11" fmla="*/ 217 h 865"/>
              <a:gd name="T12" fmla="*/ 376 w 752"/>
              <a:gd name="T13" fmla="*/ 0 h 865"/>
            </a:gdLst>
            <a:ahLst/>
            <a:cxnLst>
              <a:cxn ang="0">
                <a:pos x="T0" y="T1"/>
              </a:cxn>
              <a:cxn ang="0">
                <a:pos x="T2" y="T3"/>
              </a:cxn>
              <a:cxn ang="0">
                <a:pos x="T4" y="T5"/>
              </a:cxn>
              <a:cxn ang="0">
                <a:pos x="T6" y="T7"/>
              </a:cxn>
              <a:cxn ang="0">
                <a:pos x="T8" y="T9"/>
              </a:cxn>
              <a:cxn ang="0">
                <a:pos x="T10" y="T11"/>
              </a:cxn>
              <a:cxn ang="0">
                <a:pos x="T12" y="T13"/>
              </a:cxn>
            </a:cxnLst>
            <a:rect l="0" t="0" r="r" b="b"/>
            <a:pathLst>
              <a:path w="752" h="865">
                <a:moveTo>
                  <a:pt x="376" y="0"/>
                </a:moveTo>
                <a:lnTo>
                  <a:pt x="0" y="217"/>
                </a:lnTo>
                <a:lnTo>
                  <a:pt x="0" y="648"/>
                </a:lnTo>
                <a:lnTo>
                  <a:pt x="376" y="865"/>
                </a:lnTo>
                <a:lnTo>
                  <a:pt x="752" y="648"/>
                </a:lnTo>
                <a:lnTo>
                  <a:pt x="752" y="217"/>
                </a:lnTo>
                <a:lnTo>
                  <a:pt x="376" y="0"/>
                </a:lnTo>
                <a:close/>
              </a:path>
            </a:pathLst>
          </a:custGeom>
          <a:solidFill>
            <a:srgbClr val="EDEDED"/>
          </a:solidFill>
          <a:ln>
            <a:noFill/>
          </a:ln>
          <a:effectLst>
            <a:outerShdw blurRad="50800" dist="38100" dir="5400000" algn="t" rotWithShape="0">
              <a:prstClr val="black">
                <a:alpha val="40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0" name="Freeform 9"/>
          <p:cNvSpPr>
            <a:spLocks/>
          </p:cNvSpPr>
          <p:nvPr userDrawn="1"/>
        </p:nvSpPr>
        <p:spPr bwMode="auto">
          <a:xfrm>
            <a:off x="1885954" y="1616075"/>
            <a:ext cx="2647951" cy="2935288"/>
          </a:xfrm>
          <a:custGeom>
            <a:avLst/>
            <a:gdLst>
              <a:gd name="T0" fmla="*/ 0 w 1251"/>
              <a:gd name="T1" fmla="*/ 0 h 1849"/>
              <a:gd name="T2" fmla="*/ 0 w 1251"/>
              <a:gd name="T3" fmla="*/ 1492 h 1849"/>
              <a:gd name="T4" fmla="*/ 626 w 1251"/>
              <a:gd name="T5" fmla="*/ 1849 h 1849"/>
              <a:gd name="T6" fmla="*/ 1251 w 1251"/>
              <a:gd name="T7" fmla="*/ 1492 h 1849"/>
              <a:gd name="T8" fmla="*/ 1251 w 1251"/>
              <a:gd name="T9" fmla="*/ 0 h 1849"/>
              <a:gd name="T10" fmla="*/ 0 w 1251"/>
              <a:gd name="T11" fmla="*/ 0 h 1849"/>
              <a:gd name="T12" fmla="*/ 0 w 1251"/>
              <a:gd name="T13" fmla="*/ 0 h 1849"/>
              <a:gd name="T14" fmla="*/ 0 w 1251"/>
              <a:gd name="T15" fmla="*/ 0 h 18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1" h="1849">
                <a:moveTo>
                  <a:pt x="0" y="0"/>
                </a:moveTo>
                <a:lnTo>
                  <a:pt x="0" y="1492"/>
                </a:lnTo>
                <a:lnTo>
                  <a:pt x="626" y="1849"/>
                </a:lnTo>
                <a:lnTo>
                  <a:pt x="1251" y="1492"/>
                </a:lnTo>
                <a:lnTo>
                  <a:pt x="1251" y="0"/>
                </a:lnTo>
                <a:lnTo>
                  <a:pt x="0" y="0"/>
                </a:lnTo>
                <a:lnTo>
                  <a:pt x="0" y="0"/>
                </a:lnTo>
                <a:lnTo>
                  <a:pt x="0" y="0"/>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350" dirty="0"/>
          </a:p>
        </p:txBody>
      </p:sp>
      <p:sp>
        <p:nvSpPr>
          <p:cNvPr id="11" name="Freeform 10"/>
          <p:cNvSpPr>
            <a:spLocks/>
          </p:cNvSpPr>
          <p:nvPr userDrawn="1"/>
        </p:nvSpPr>
        <p:spPr bwMode="auto">
          <a:xfrm>
            <a:off x="2415121" y="3863975"/>
            <a:ext cx="1589617" cy="1373188"/>
          </a:xfrm>
          <a:custGeom>
            <a:avLst/>
            <a:gdLst>
              <a:gd name="T0" fmla="*/ 376 w 751"/>
              <a:gd name="T1" fmla="*/ 0 h 865"/>
              <a:gd name="T2" fmla="*/ 0 w 751"/>
              <a:gd name="T3" fmla="*/ 217 h 865"/>
              <a:gd name="T4" fmla="*/ 0 w 751"/>
              <a:gd name="T5" fmla="*/ 648 h 865"/>
              <a:gd name="T6" fmla="*/ 376 w 751"/>
              <a:gd name="T7" fmla="*/ 865 h 865"/>
              <a:gd name="T8" fmla="*/ 751 w 751"/>
              <a:gd name="T9" fmla="*/ 648 h 865"/>
              <a:gd name="T10" fmla="*/ 751 w 751"/>
              <a:gd name="T11" fmla="*/ 217 h 865"/>
              <a:gd name="T12" fmla="*/ 376 w 751"/>
              <a:gd name="T13" fmla="*/ 0 h 865"/>
            </a:gdLst>
            <a:ahLst/>
            <a:cxnLst>
              <a:cxn ang="0">
                <a:pos x="T0" y="T1"/>
              </a:cxn>
              <a:cxn ang="0">
                <a:pos x="T2" y="T3"/>
              </a:cxn>
              <a:cxn ang="0">
                <a:pos x="T4" y="T5"/>
              </a:cxn>
              <a:cxn ang="0">
                <a:pos x="T6" y="T7"/>
              </a:cxn>
              <a:cxn ang="0">
                <a:pos x="T8" y="T9"/>
              </a:cxn>
              <a:cxn ang="0">
                <a:pos x="T10" y="T11"/>
              </a:cxn>
              <a:cxn ang="0">
                <a:pos x="T12" y="T13"/>
              </a:cxn>
            </a:cxnLst>
            <a:rect l="0" t="0" r="r" b="b"/>
            <a:pathLst>
              <a:path w="751" h="865">
                <a:moveTo>
                  <a:pt x="376" y="0"/>
                </a:moveTo>
                <a:lnTo>
                  <a:pt x="0" y="217"/>
                </a:lnTo>
                <a:lnTo>
                  <a:pt x="0" y="648"/>
                </a:lnTo>
                <a:lnTo>
                  <a:pt x="376" y="865"/>
                </a:lnTo>
                <a:lnTo>
                  <a:pt x="751" y="648"/>
                </a:lnTo>
                <a:lnTo>
                  <a:pt x="751" y="217"/>
                </a:lnTo>
                <a:lnTo>
                  <a:pt x="376" y="0"/>
                </a:lnTo>
                <a:close/>
              </a:path>
            </a:pathLst>
          </a:custGeom>
          <a:solidFill>
            <a:srgbClr val="EDEDED"/>
          </a:solidFill>
          <a:ln>
            <a:noFill/>
          </a:ln>
          <a:effectLst>
            <a:outerShdw blurRad="50800" dist="38100" dir="5400000" algn="t" rotWithShape="0">
              <a:prstClr val="black">
                <a:alpha val="40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2" name="Freeform 11"/>
          <p:cNvSpPr>
            <a:spLocks/>
          </p:cNvSpPr>
          <p:nvPr userDrawn="1"/>
        </p:nvSpPr>
        <p:spPr bwMode="auto">
          <a:xfrm>
            <a:off x="7909987" y="1616075"/>
            <a:ext cx="2647951" cy="2935288"/>
          </a:xfrm>
          <a:custGeom>
            <a:avLst/>
            <a:gdLst>
              <a:gd name="T0" fmla="*/ 0 w 1251"/>
              <a:gd name="T1" fmla="*/ 0 h 1849"/>
              <a:gd name="T2" fmla="*/ 0 w 1251"/>
              <a:gd name="T3" fmla="*/ 1492 h 1849"/>
              <a:gd name="T4" fmla="*/ 626 w 1251"/>
              <a:gd name="T5" fmla="*/ 1849 h 1849"/>
              <a:gd name="T6" fmla="*/ 1251 w 1251"/>
              <a:gd name="T7" fmla="*/ 1492 h 1849"/>
              <a:gd name="T8" fmla="*/ 1251 w 1251"/>
              <a:gd name="T9" fmla="*/ 0 h 1849"/>
              <a:gd name="T10" fmla="*/ 0 w 1251"/>
              <a:gd name="T11" fmla="*/ 0 h 1849"/>
              <a:gd name="T12" fmla="*/ 0 w 1251"/>
              <a:gd name="T13" fmla="*/ 0 h 1849"/>
              <a:gd name="T14" fmla="*/ 0 w 1251"/>
              <a:gd name="T15" fmla="*/ 0 h 18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1" h="1849">
                <a:moveTo>
                  <a:pt x="0" y="0"/>
                </a:moveTo>
                <a:lnTo>
                  <a:pt x="0" y="1492"/>
                </a:lnTo>
                <a:lnTo>
                  <a:pt x="626" y="1849"/>
                </a:lnTo>
                <a:lnTo>
                  <a:pt x="1251" y="1492"/>
                </a:lnTo>
                <a:lnTo>
                  <a:pt x="1251" y="0"/>
                </a:lnTo>
                <a:lnTo>
                  <a:pt x="0" y="0"/>
                </a:lnTo>
                <a:lnTo>
                  <a:pt x="0" y="0"/>
                </a:lnTo>
                <a:lnTo>
                  <a:pt x="0" y="0"/>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350" dirty="0"/>
          </a:p>
        </p:txBody>
      </p:sp>
      <p:sp>
        <p:nvSpPr>
          <p:cNvPr id="13" name="Freeform 12"/>
          <p:cNvSpPr>
            <a:spLocks/>
          </p:cNvSpPr>
          <p:nvPr userDrawn="1"/>
        </p:nvSpPr>
        <p:spPr bwMode="auto">
          <a:xfrm>
            <a:off x="8441267" y="3863975"/>
            <a:ext cx="1587500" cy="1373188"/>
          </a:xfrm>
          <a:custGeom>
            <a:avLst/>
            <a:gdLst>
              <a:gd name="T0" fmla="*/ 375 w 750"/>
              <a:gd name="T1" fmla="*/ 0 h 865"/>
              <a:gd name="T2" fmla="*/ 0 w 750"/>
              <a:gd name="T3" fmla="*/ 217 h 865"/>
              <a:gd name="T4" fmla="*/ 0 w 750"/>
              <a:gd name="T5" fmla="*/ 648 h 865"/>
              <a:gd name="T6" fmla="*/ 375 w 750"/>
              <a:gd name="T7" fmla="*/ 865 h 865"/>
              <a:gd name="T8" fmla="*/ 750 w 750"/>
              <a:gd name="T9" fmla="*/ 648 h 865"/>
              <a:gd name="T10" fmla="*/ 750 w 750"/>
              <a:gd name="T11" fmla="*/ 217 h 865"/>
              <a:gd name="T12" fmla="*/ 375 w 750"/>
              <a:gd name="T13" fmla="*/ 0 h 865"/>
            </a:gdLst>
            <a:ahLst/>
            <a:cxnLst>
              <a:cxn ang="0">
                <a:pos x="T0" y="T1"/>
              </a:cxn>
              <a:cxn ang="0">
                <a:pos x="T2" y="T3"/>
              </a:cxn>
              <a:cxn ang="0">
                <a:pos x="T4" y="T5"/>
              </a:cxn>
              <a:cxn ang="0">
                <a:pos x="T6" y="T7"/>
              </a:cxn>
              <a:cxn ang="0">
                <a:pos x="T8" y="T9"/>
              </a:cxn>
              <a:cxn ang="0">
                <a:pos x="T10" y="T11"/>
              </a:cxn>
              <a:cxn ang="0">
                <a:pos x="T12" y="T13"/>
              </a:cxn>
            </a:cxnLst>
            <a:rect l="0" t="0" r="r" b="b"/>
            <a:pathLst>
              <a:path w="750" h="865">
                <a:moveTo>
                  <a:pt x="375" y="0"/>
                </a:moveTo>
                <a:lnTo>
                  <a:pt x="0" y="217"/>
                </a:lnTo>
                <a:lnTo>
                  <a:pt x="0" y="648"/>
                </a:lnTo>
                <a:lnTo>
                  <a:pt x="375" y="865"/>
                </a:lnTo>
                <a:lnTo>
                  <a:pt x="750" y="648"/>
                </a:lnTo>
                <a:lnTo>
                  <a:pt x="750" y="217"/>
                </a:lnTo>
                <a:lnTo>
                  <a:pt x="375" y="0"/>
                </a:lnTo>
                <a:close/>
              </a:path>
            </a:pathLst>
          </a:custGeom>
          <a:solidFill>
            <a:srgbClr val="EDEDED"/>
          </a:solidFill>
          <a:ln>
            <a:noFill/>
          </a:ln>
          <a:effectLst>
            <a:outerShdw blurRad="50800" dist="38100" dir="5400000" algn="t" rotWithShape="0">
              <a:prstClr val="black">
                <a:alpha val="40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4" name="Text Placeholder 3"/>
          <p:cNvSpPr>
            <a:spLocks noGrp="1"/>
          </p:cNvSpPr>
          <p:nvPr>
            <p:ph type="body" sz="quarter" idx="10"/>
          </p:nvPr>
        </p:nvSpPr>
        <p:spPr>
          <a:xfrm>
            <a:off x="463643" y="395397"/>
            <a:ext cx="7530031" cy="699268"/>
          </a:xfrm>
          <a:prstGeom prst="rect">
            <a:avLst/>
          </a:prstGeom>
        </p:spPr>
        <p:txBody>
          <a:bodyPr/>
          <a:lstStyle>
            <a:lvl1pPr marL="0" indent="0" algn="l">
              <a:buNone/>
              <a:defRPr sz="3000" b="1">
                <a:solidFill>
                  <a:srgbClr val="1C344D"/>
                </a:solidFill>
                <a:latin typeface="Gill Sans MT" panose="020B0502020104020203" pitchFamily="34" charset="0"/>
              </a:defRPr>
            </a:lvl1pPr>
          </a:lstStyle>
          <a:p>
            <a:pPr lvl="0"/>
            <a:r>
              <a:rPr lang="en-US" dirty="0"/>
              <a:t>Edit Master text styles</a:t>
            </a:r>
          </a:p>
        </p:txBody>
      </p:sp>
      <p:sp>
        <p:nvSpPr>
          <p:cNvPr id="15" name="Text Placeholder 5"/>
          <p:cNvSpPr>
            <a:spLocks noGrp="1"/>
          </p:cNvSpPr>
          <p:nvPr>
            <p:ph type="body" sz="quarter" idx="21"/>
          </p:nvPr>
        </p:nvSpPr>
        <p:spPr>
          <a:xfrm>
            <a:off x="1885954" y="1616075"/>
            <a:ext cx="2647951"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16" name="Text Placeholder 5"/>
          <p:cNvSpPr>
            <a:spLocks noGrp="1"/>
          </p:cNvSpPr>
          <p:nvPr>
            <p:ph type="body" sz="quarter" idx="22"/>
          </p:nvPr>
        </p:nvSpPr>
        <p:spPr>
          <a:xfrm>
            <a:off x="1885954" y="2022128"/>
            <a:ext cx="2647951" cy="1548115"/>
          </a:xfrm>
          <a:prstGeom prst="rect">
            <a:avLst/>
          </a:prstGeom>
        </p:spPr>
        <p:txBody>
          <a:bodyPr/>
          <a:lstStyle>
            <a:lvl1pPr marL="0" indent="0" algn="l">
              <a:lnSpc>
                <a:spcPct val="100000"/>
              </a:lnSpc>
              <a:spcBef>
                <a:spcPts val="0"/>
              </a:spcBef>
              <a:buNone/>
              <a:defRPr sz="1500">
                <a:solidFill>
                  <a:srgbClr val="008C99"/>
                </a:solidFill>
                <a:latin typeface="Gill Sans MT" panose="020B0502020104020203" pitchFamily="34" charset="0"/>
              </a:defRPr>
            </a:lvl1pPr>
          </a:lstStyle>
          <a:p>
            <a:pPr lvl="0"/>
            <a:r>
              <a:rPr lang="en-US" dirty="0"/>
              <a:t>Edit Master text styles</a:t>
            </a:r>
          </a:p>
        </p:txBody>
      </p:sp>
      <p:sp>
        <p:nvSpPr>
          <p:cNvPr id="17" name="Text Placeholder 5"/>
          <p:cNvSpPr>
            <a:spLocks noGrp="1"/>
          </p:cNvSpPr>
          <p:nvPr>
            <p:ph type="body" sz="quarter" idx="23"/>
          </p:nvPr>
        </p:nvSpPr>
        <p:spPr>
          <a:xfrm>
            <a:off x="4895852" y="1616075"/>
            <a:ext cx="2647951"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18" name="Text Placeholder 5"/>
          <p:cNvSpPr>
            <a:spLocks noGrp="1"/>
          </p:cNvSpPr>
          <p:nvPr>
            <p:ph type="body" sz="quarter" idx="24"/>
          </p:nvPr>
        </p:nvSpPr>
        <p:spPr>
          <a:xfrm>
            <a:off x="4895852" y="2022128"/>
            <a:ext cx="2647951" cy="1548115"/>
          </a:xfrm>
          <a:prstGeom prst="rect">
            <a:avLst/>
          </a:prstGeom>
        </p:spPr>
        <p:txBody>
          <a:bodyPr/>
          <a:lstStyle>
            <a:lvl1pPr marL="0" indent="0" algn="l">
              <a:lnSpc>
                <a:spcPct val="100000"/>
              </a:lnSpc>
              <a:spcBef>
                <a:spcPts val="0"/>
              </a:spcBef>
              <a:buNone/>
              <a:defRPr sz="1500">
                <a:solidFill>
                  <a:srgbClr val="008C99"/>
                </a:solidFill>
                <a:latin typeface="Gill Sans MT" panose="020B0502020104020203" pitchFamily="34" charset="0"/>
              </a:defRPr>
            </a:lvl1pPr>
          </a:lstStyle>
          <a:p>
            <a:pPr lvl="0"/>
            <a:r>
              <a:rPr lang="en-US" dirty="0"/>
              <a:t>Edit Master text styles</a:t>
            </a:r>
          </a:p>
        </p:txBody>
      </p:sp>
      <p:sp>
        <p:nvSpPr>
          <p:cNvPr id="19" name="Text Placeholder 5"/>
          <p:cNvSpPr>
            <a:spLocks noGrp="1"/>
          </p:cNvSpPr>
          <p:nvPr>
            <p:ph type="body" sz="quarter" idx="25"/>
          </p:nvPr>
        </p:nvSpPr>
        <p:spPr>
          <a:xfrm>
            <a:off x="7905754" y="1616075"/>
            <a:ext cx="2647951"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20" name="Text Placeholder 5"/>
          <p:cNvSpPr>
            <a:spLocks noGrp="1"/>
          </p:cNvSpPr>
          <p:nvPr>
            <p:ph type="body" sz="quarter" idx="26"/>
          </p:nvPr>
        </p:nvSpPr>
        <p:spPr>
          <a:xfrm>
            <a:off x="7905754" y="2022128"/>
            <a:ext cx="2647951" cy="1548115"/>
          </a:xfrm>
          <a:prstGeom prst="rect">
            <a:avLst/>
          </a:prstGeom>
        </p:spPr>
        <p:txBody>
          <a:bodyPr/>
          <a:lstStyle>
            <a:lvl1pPr marL="0" indent="0" algn="l">
              <a:lnSpc>
                <a:spcPct val="100000"/>
              </a:lnSpc>
              <a:spcBef>
                <a:spcPts val="0"/>
              </a:spcBef>
              <a:buNone/>
              <a:defRPr sz="1500">
                <a:solidFill>
                  <a:srgbClr val="008C99"/>
                </a:solidFill>
                <a:latin typeface="Gill Sans MT" panose="020B0502020104020203" pitchFamily="34" charset="0"/>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523639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5">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448733" y="1673225"/>
            <a:ext cx="3651251" cy="1900238"/>
          </a:xfrm>
          <a:prstGeom prst="rect">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9" name="Rectangle 8"/>
          <p:cNvSpPr>
            <a:spLocks noChangeArrowheads="1"/>
          </p:cNvSpPr>
          <p:nvPr userDrawn="1"/>
        </p:nvSpPr>
        <p:spPr bwMode="auto">
          <a:xfrm>
            <a:off x="4210052" y="1673225"/>
            <a:ext cx="3649133" cy="1900238"/>
          </a:xfrm>
          <a:prstGeom prst="rect">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0" name="Rectangle 9"/>
          <p:cNvSpPr>
            <a:spLocks noChangeArrowheads="1"/>
          </p:cNvSpPr>
          <p:nvPr userDrawn="1"/>
        </p:nvSpPr>
        <p:spPr bwMode="auto">
          <a:xfrm>
            <a:off x="7969253" y="1673225"/>
            <a:ext cx="3651251" cy="1900238"/>
          </a:xfrm>
          <a:prstGeom prst="rect">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1" name="Rectangle 10"/>
          <p:cNvSpPr>
            <a:spLocks noChangeArrowheads="1"/>
          </p:cNvSpPr>
          <p:nvPr userDrawn="1"/>
        </p:nvSpPr>
        <p:spPr bwMode="auto">
          <a:xfrm>
            <a:off x="448733" y="3662363"/>
            <a:ext cx="3651251" cy="1900238"/>
          </a:xfrm>
          <a:prstGeom prst="rect">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2" name="Rectangle 11"/>
          <p:cNvSpPr>
            <a:spLocks noChangeArrowheads="1"/>
          </p:cNvSpPr>
          <p:nvPr userDrawn="1"/>
        </p:nvSpPr>
        <p:spPr bwMode="auto">
          <a:xfrm>
            <a:off x="4210052" y="3662363"/>
            <a:ext cx="3649133" cy="1900238"/>
          </a:xfrm>
          <a:prstGeom prst="rect">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3" name="Rectangle 12"/>
          <p:cNvSpPr>
            <a:spLocks noChangeArrowheads="1"/>
          </p:cNvSpPr>
          <p:nvPr userDrawn="1"/>
        </p:nvSpPr>
        <p:spPr bwMode="auto">
          <a:xfrm>
            <a:off x="7969253" y="3662363"/>
            <a:ext cx="3651251" cy="1900238"/>
          </a:xfrm>
          <a:prstGeom prst="rect">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4" name="Text Placeholder 3"/>
          <p:cNvSpPr>
            <a:spLocks noGrp="1"/>
          </p:cNvSpPr>
          <p:nvPr>
            <p:ph type="body" sz="quarter" idx="10"/>
          </p:nvPr>
        </p:nvSpPr>
        <p:spPr>
          <a:xfrm>
            <a:off x="463643" y="395397"/>
            <a:ext cx="7530031" cy="699268"/>
          </a:xfrm>
          <a:prstGeom prst="rect">
            <a:avLst/>
          </a:prstGeom>
        </p:spPr>
        <p:txBody>
          <a:bodyPr/>
          <a:lstStyle>
            <a:lvl1pPr marL="0" indent="0" algn="l">
              <a:buNone/>
              <a:defRPr sz="3000" b="1">
                <a:solidFill>
                  <a:srgbClr val="1C344D"/>
                </a:solidFill>
                <a:latin typeface="Gill Sans MT" panose="020B0502020104020203" pitchFamily="34" charset="0"/>
              </a:defRPr>
            </a:lvl1pPr>
          </a:lstStyle>
          <a:p>
            <a:pPr lvl="0"/>
            <a:r>
              <a:rPr lang="en-US" dirty="0"/>
              <a:t>Edit Master text styles</a:t>
            </a:r>
          </a:p>
        </p:txBody>
      </p:sp>
      <p:sp>
        <p:nvSpPr>
          <p:cNvPr id="15" name="Text Placeholder 5"/>
          <p:cNvSpPr>
            <a:spLocks noGrp="1"/>
          </p:cNvSpPr>
          <p:nvPr>
            <p:ph type="body" sz="quarter" idx="11"/>
          </p:nvPr>
        </p:nvSpPr>
        <p:spPr>
          <a:xfrm>
            <a:off x="470559" y="1673225"/>
            <a:ext cx="3629428"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16" name="Text Placeholder 5"/>
          <p:cNvSpPr>
            <a:spLocks noGrp="1"/>
          </p:cNvSpPr>
          <p:nvPr>
            <p:ph type="body" sz="quarter" idx="14"/>
          </p:nvPr>
        </p:nvSpPr>
        <p:spPr>
          <a:xfrm>
            <a:off x="470559" y="2079278"/>
            <a:ext cx="3629428" cy="1548115"/>
          </a:xfrm>
          <a:prstGeom prst="rect">
            <a:avLst/>
          </a:prstGeom>
        </p:spPr>
        <p:txBody>
          <a:bodyPr/>
          <a:lstStyle>
            <a:lvl1pPr marL="257175" indent="-257175" algn="l">
              <a:lnSpc>
                <a:spcPct val="100000"/>
              </a:lnSpc>
              <a:spcBef>
                <a:spcPts val="0"/>
              </a:spcBef>
              <a:buFont typeface="Arial" panose="020B0604020202020204" pitchFamily="34" charset="0"/>
              <a:buChar char="•"/>
              <a:defRPr sz="1500">
                <a:solidFill>
                  <a:srgbClr val="008C99"/>
                </a:solidFill>
                <a:latin typeface="Gill Sans MT" panose="020B0502020104020203" pitchFamily="34" charset="0"/>
              </a:defRPr>
            </a:lvl1pPr>
          </a:lstStyle>
          <a:p>
            <a:pPr lvl="0"/>
            <a:r>
              <a:rPr lang="en-US" dirty="0"/>
              <a:t>Edit Master text styles</a:t>
            </a:r>
          </a:p>
        </p:txBody>
      </p:sp>
      <p:sp>
        <p:nvSpPr>
          <p:cNvPr id="19" name="Text Placeholder 5"/>
          <p:cNvSpPr>
            <a:spLocks noGrp="1"/>
          </p:cNvSpPr>
          <p:nvPr>
            <p:ph type="body" sz="quarter" idx="15"/>
          </p:nvPr>
        </p:nvSpPr>
        <p:spPr>
          <a:xfrm>
            <a:off x="4210051" y="1673225"/>
            <a:ext cx="3629428"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20" name="Text Placeholder 5"/>
          <p:cNvSpPr>
            <a:spLocks noGrp="1"/>
          </p:cNvSpPr>
          <p:nvPr>
            <p:ph type="body" sz="quarter" idx="16"/>
          </p:nvPr>
        </p:nvSpPr>
        <p:spPr>
          <a:xfrm>
            <a:off x="4210051" y="2079278"/>
            <a:ext cx="3629428" cy="1548115"/>
          </a:xfrm>
          <a:prstGeom prst="rect">
            <a:avLst/>
          </a:prstGeom>
        </p:spPr>
        <p:txBody>
          <a:bodyPr/>
          <a:lstStyle>
            <a:lvl1pPr marL="257175" indent="-257175" algn="l">
              <a:lnSpc>
                <a:spcPct val="100000"/>
              </a:lnSpc>
              <a:spcBef>
                <a:spcPts val="0"/>
              </a:spcBef>
              <a:buFont typeface="Arial" panose="020B0604020202020204" pitchFamily="34" charset="0"/>
              <a:buChar char="•"/>
              <a:defRPr sz="1500">
                <a:solidFill>
                  <a:srgbClr val="008C99"/>
                </a:solidFill>
                <a:latin typeface="Gill Sans MT" panose="020B0502020104020203" pitchFamily="34" charset="0"/>
              </a:defRPr>
            </a:lvl1pPr>
          </a:lstStyle>
          <a:p>
            <a:pPr lvl="0"/>
            <a:r>
              <a:rPr lang="en-US" dirty="0"/>
              <a:t>Edit Master text styles</a:t>
            </a:r>
          </a:p>
        </p:txBody>
      </p:sp>
      <p:sp>
        <p:nvSpPr>
          <p:cNvPr id="21" name="Text Placeholder 5"/>
          <p:cNvSpPr>
            <a:spLocks noGrp="1"/>
          </p:cNvSpPr>
          <p:nvPr>
            <p:ph type="body" sz="quarter" idx="17"/>
          </p:nvPr>
        </p:nvSpPr>
        <p:spPr>
          <a:xfrm>
            <a:off x="7993671" y="1673225"/>
            <a:ext cx="3629428"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22" name="Text Placeholder 5"/>
          <p:cNvSpPr>
            <a:spLocks noGrp="1"/>
          </p:cNvSpPr>
          <p:nvPr>
            <p:ph type="body" sz="quarter" idx="18"/>
          </p:nvPr>
        </p:nvSpPr>
        <p:spPr>
          <a:xfrm>
            <a:off x="7993671" y="2079278"/>
            <a:ext cx="3629428" cy="1548115"/>
          </a:xfrm>
          <a:prstGeom prst="rect">
            <a:avLst/>
          </a:prstGeom>
        </p:spPr>
        <p:txBody>
          <a:bodyPr/>
          <a:lstStyle>
            <a:lvl1pPr marL="257175" indent="-257175" algn="l">
              <a:lnSpc>
                <a:spcPct val="100000"/>
              </a:lnSpc>
              <a:spcBef>
                <a:spcPts val="0"/>
              </a:spcBef>
              <a:buFont typeface="Arial" panose="020B0604020202020204" pitchFamily="34" charset="0"/>
              <a:buChar char="•"/>
              <a:defRPr sz="1500">
                <a:solidFill>
                  <a:srgbClr val="008C99"/>
                </a:solidFill>
                <a:latin typeface="Gill Sans MT" panose="020B0502020104020203" pitchFamily="34" charset="0"/>
              </a:defRPr>
            </a:lvl1pPr>
          </a:lstStyle>
          <a:p>
            <a:pPr lvl="0"/>
            <a:r>
              <a:rPr lang="en-US" dirty="0"/>
              <a:t>Edit Master text styles</a:t>
            </a:r>
          </a:p>
        </p:txBody>
      </p:sp>
      <p:sp>
        <p:nvSpPr>
          <p:cNvPr id="23" name="Text Placeholder 5"/>
          <p:cNvSpPr>
            <a:spLocks noGrp="1"/>
          </p:cNvSpPr>
          <p:nvPr>
            <p:ph type="body" sz="quarter" idx="19"/>
          </p:nvPr>
        </p:nvSpPr>
        <p:spPr>
          <a:xfrm>
            <a:off x="470559" y="3647875"/>
            <a:ext cx="3629428"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24" name="Text Placeholder 5"/>
          <p:cNvSpPr>
            <a:spLocks noGrp="1"/>
          </p:cNvSpPr>
          <p:nvPr>
            <p:ph type="body" sz="quarter" idx="20"/>
          </p:nvPr>
        </p:nvSpPr>
        <p:spPr>
          <a:xfrm>
            <a:off x="470559" y="4053928"/>
            <a:ext cx="3629428" cy="1548115"/>
          </a:xfrm>
          <a:prstGeom prst="rect">
            <a:avLst/>
          </a:prstGeom>
        </p:spPr>
        <p:txBody>
          <a:bodyPr/>
          <a:lstStyle>
            <a:lvl1pPr marL="257175" indent="-257175" algn="l">
              <a:lnSpc>
                <a:spcPct val="100000"/>
              </a:lnSpc>
              <a:spcBef>
                <a:spcPts val="0"/>
              </a:spcBef>
              <a:buFont typeface="Arial" panose="020B0604020202020204" pitchFamily="34" charset="0"/>
              <a:buChar char="•"/>
              <a:defRPr sz="1500">
                <a:solidFill>
                  <a:srgbClr val="008C99"/>
                </a:solidFill>
                <a:latin typeface="Gill Sans MT" panose="020B0502020104020203" pitchFamily="34" charset="0"/>
              </a:defRPr>
            </a:lvl1pPr>
          </a:lstStyle>
          <a:p>
            <a:pPr lvl="0"/>
            <a:r>
              <a:rPr lang="en-US" dirty="0"/>
              <a:t>Edit Master text styles</a:t>
            </a:r>
          </a:p>
        </p:txBody>
      </p:sp>
      <p:sp>
        <p:nvSpPr>
          <p:cNvPr id="25" name="Text Placeholder 5"/>
          <p:cNvSpPr>
            <a:spLocks noGrp="1"/>
          </p:cNvSpPr>
          <p:nvPr>
            <p:ph type="body" sz="quarter" idx="21"/>
          </p:nvPr>
        </p:nvSpPr>
        <p:spPr>
          <a:xfrm>
            <a:off x="4229759" y="3660754"/>
            <a:ext cx="3629428"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26" name="Text Placeholder 5"/>
          <p:cNvSpPr>
            <a:spLocks noGrp="1"/>
          </p:cNvSpPr>
          <p:nvPr>
            <p:ph type="body" sz="quarter" idx="22"/>
          </p:nvPr>
        </p:nvSpPr>
        <p:spPr>
          <a:xfrm>
            <a:off x="4229759" y="4066807"/>
            <a:ext cx="3629428" cy="1548115"/>
          </a:xfrm>
          <a:prstGeom prst="rect">
            <a:avLst/>
          </a:prstGeom>
        </p:spPr>
        <p:txBody>
          <a:bodyPr/>
          <a:lstStyle>
            <a:lvl1pPr marL="257175" indent="-257175" algn="l">
              <a:lnSpc>
                <a:spcPct val="100000"/>
              </a:lnSpc>
              <a:spcBef>
                <a:spcPts val="0"/>
              </a:spcBef>
              <a:buFont typeface="Arial" panose="020B0604020202020204" pitchFamily="34" charset="0"/>
              <a:buChar char="•"/>
              <a:defRPr sz="1500">
                <a:solidFill>
                  <a:srgbClr val="008C99"/>
                </a:solidFill>
                <a:latin typeface="Gill Sans MT" panose="020B0502020104020203" pitchFamily="34" charset="0"/>
              </a:defRPr>
            </a:lvl1pPr>
          </a:lstStyle>
          <a:p>
            <a:pPr lvl="0"/>
            <a:r>
              <a:rPr lang="en-US" dirty="0"/>
              <a:t>Edit Master text styles</a:t>
            </a:r>
          </a:p>
        </p:txBody>
      </p:sp>
      <p:sp>
        <p:nvSpPr>
          <p:cNvPr id="31" name="Text Placeholder 5"/>
          <p:cNvSpPr>
            <a:spLocks noGrp="1"/>
          </p:cNvSpPr>
          <p:nvPr>
            <p:ph type="body" sz="quarter" idx="23"/>
          </p:nvPr>
        </p:nvSpPr>
        <p:spPr>
          <a:xfrm>
            <a:off x="7988959" y="3647875"/>
            <a:ext cx="3629428"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32" name="Text Placeholder 5"/>
          <p:cNvSpPr>
            <a:spLocks noGrp="1"/>
          </p:cNvSpPr>
          <p:nvPr>
            <p:ph type="body" sz="quarter" idx="24"/>
          </p:nvPr>
        </p:nvSpPr>
        <p:spPr>
          <a:xfrm>
            <a:off x="7988959" y="4053928"/>
            <a:ext cx="3629428" cy="1548115"/>
          </a:xfrm>
          <a:prstGeom prst="rect">
            <a:avLst/>
          </a:prstGeom>
        </p:spPr>
        <p:txBody>
          <a:bodyPr/>
          <a:lstStyle>
            <a:lvl1pPr marL="257175" indent="-257175" algn="l">
              <a:lnSpc>
                <a:spcPct val="100000"/>
              </a:lnSpc>
              <a:spcBef>
                <a:spcPts val="0"/>
              </a:spcBef>
              <a:buFont typeface="Arial" panose="020B0604020202020204" pitchFamily="34" charset="0"/>
              <a:buChar char="•"/>
              <a:defRPr sz="1500">
                <a:solidFill>
                  <a:srgbClr val="008C99"/>
                </a:solidFill>
                <a:latin typeface="Gill Sans MT" panose="020B0502020104020203" pitchFamily="34" charset="0"/>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1117436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11" name="Text Placeholder 5"/>
          <p:cNvSpPr>
            <a:spLocks noGrp="1"/>
          </p:cNvSpPr>
          <p:nvPr>
            <p:ph type="body" sz="quarter" idx="14"/>
          </p:nvPr>
        </p:nvSpPr>
        <p:spPr>
          <a:xfrm>
            <a:off x="1127382" y="5312552"/>
            <a:ext cx="3986489" cy="748271"/>
          </a:xfrm>
          <a:prstGeom prst="rect">
            <a:avLst/>
          </a:prstGeom>
        </p:spPr>
        <p:txBody>
          <a:bodyPr/>
          <a:lstStyle>
            <a:lvl1pPr marL="0" indent="0" algn="ctr">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12" name="Text Placeholder 5"/>
          <p:cNvSpPr>
            <a:spLocks noGrp="1"/>
          </p:cNvSpPr>
          <p:nvPr>
            <p:ph type="body" sz="quarter" idx="15"/>
          </p:nvPr>
        </p:nvSpPr>
        <p:spPr>
          <a:xfrm>
            <a:off x="7078137" y="5339911"/>
            <a:ext cx="3986489" cy="748271"/>
          </a:xfrm>
          <a:prstGeom prst="rect">
            <a:avLst/>
          </a:prstGeom>
        </p:spPr>
        <p:txBody>
          <a:bodyPr/>
          <a:lstStyle>
            <a:lvl1pPr marL="0" indent="0" algn="ctr">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14" name="Text Placeholder 5"/>
          <p:cNvSpPr>
            <a:spLocks noGrp="1"/>
          </p:cNvSpPr>
          <p:nvPr>
            <p:ph type="body" sz="quarter" idx="16"/>
          </p:nvPr>
        </p:nvSpPr>
        <p:spPr>
          <a:xfrm>
            <a:off x="4102758" y="3561709"/>
            <a:ext cx="3986489" cy="1249583"/>
          </a:xfrm>
          <a:prstGeom prst="rect">
            <a:avLst/>
          </a:prstGeom>
        </p:spPr>
        <p:txBody>
          <a:bodyPr/>
          <a:lstStyle>
            <a:lvl1pPr marL="0" indent="0" algn="ctr">
              <a:lnSpc>
                <a:spcPct val="100000"/>
              </a:lnSpc>
              <a:spcBef>
                <a:spcPts val="0"/>
              </a:spcBef>
              <a:buNone/>
              <a:defRPr sz="1500">
                <a:solidFill>
                  <a:schemeClr val="bg1"/>
                </a:solidFill>
                <a:latin typeface="Gill Sans MT" panose="020B0502020104020203" pitchFamily="34" charset="0"/>
              </a:defRPr>
            </a:lvl1pPr>
          </a:lstStyle>
          <a:p>
            <a:pPr lvl="0"/>
            <a:r>
              <a:rPr lang="en-US" dirty="0"/>
              <a:t>Edit Master text styles</a:t>
            </a:r>
          </a:p>
        </p:txBody>
      </p:sp>
      <p:sp>
        <p:nvSpPr>
          <p:cNvPr id="15" name="Text Placeholder 3"/>
          <p:cNvSpPr>
            <a:spLocks noGrp="1"/>
          </p:cNvSpPr>
          <p:nvPr>
            <p:ph type="body" sz="quarter" idx="10"/>
          </p:nvPr>
        </p:nvSpPr>
        <p:spPr>
          <a:xfrm>
            <a:off x="463643" y="395397"/>
            <a:ext cx="7530031" cy="699268"/>
          </a:xfrm>
          <a:prstGeom prst="rect">
            <a:avLst/>
          </a:prstGeom>
        </p:spPr>
        <p:txBody>
          <a:bodyPr/>
          <a:lstStyle>
            <a:lvl1pPr marL="0" indent="0" algn="l">
              <a:buNone/>
              <a:defRPr sz="3000" b="1">
                <a:solidFill>
                  <a:srgbClr val="1C344D"/>
                </a:solidFill>
                <a:latin typeface="Gill Sans MT" panose="020B0502020104020203" pitchFamily="34" charset="0"/>
              </a:defRPr>
            </a:lvl1pPr>
          </a:lstStyle>
          <a:p>
            <a:pPr lvl="0"/>
            <a:r>
              <a:rPr lang="en-US" dirty="0"/>
              <a:t>Edit Master text styles</a:t>
            </a:r>
          </a:p>
        </p:txBody>
      </p:sp>
      <p:sp>
        <p:nvSpPr>
          <p:cNvPr id="18" name="Text Placeholder 5"/>
          <p:cNvSpPr>
            <a:spLocks noGrp="1"/>
          </p:cNvSpPr>
          <p:nvPr>
            <p:ph type="body" sz="quarter" idx="11"/>
          </p:nvPr>
        </p:nvSpPr>
        <p:spPr>
          <a:xfrm>
            <a:off x="4101298" y="3055724"/>
            <a:ext cx="3986489" cy="486889"/>
          </a:xfrm>
          <a:prstGeom prst="rect">
            <a:avLst/>
          </a:prstGeom>
        </p:spPr>
        <p:txBody>
          <a:bodyPr/>
          <a:lstStyle>
            <a:lvl1pPr marL="0" indent="0" algn="ctr">
              <a:buNone/>
              <a:defRPr>
                <a:solidFill>
                  <a:schemeClr val="bg1"/>
                </a:solidFill>
                <a:latin typeface="Gill Sans MT" panose="020B0502020104020203" pitchFamily="34" charset="0"/>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6245057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40" name="Text Placeholder 3"/>
          <p:cNvSpPr>
            <a:spLocks noGrp="1"/>
          </p:cNvSpPr>
          <p:nvPr>
            <p:ph type="body" sz="quarter" idx="10"/>
          </p:nvPr>
        </p:nvSpPr>
        <p:spPr>
          <a:xfrm>
            <a:off x="463643" y="395397"/>
            <a:ext cx="7530031" cy="699268"/>
          </a:xfrm>
          <a:prstGeom prst="rect">
            <a:avLst/>
          </a:prstGeom>
        </p:spPr>
        <p:txBody>
          <a:bodyPr/>
          <a:lstStyle>
            <a:lvl1pPr marL="0" indent="0" algn="l">
              <a:buNone/>
              <a:defRPr sz="3000" b="1">
                <a:solidFill>
                  <a:srgbClr val="1C344D"/>
                </a:solidFill>
                <a:latin typeface="Gill Sans MT" panose="020B0502020104020203" pitchFamily="34" charset="0"/>
              </a:defRPr>
            </a:lvl1pPr>
          </a:lstStyle>
          <a:p>
            <a:pPr lvl="0"/>
            <a:r>
              <a:rPr lang="en-US" dirty="0"/>
              <a:t>Edit Master text styles</a:t>
            </a:r>
          </a:p>
        </p:txBody>
      </p:sp>
      <p:sp>
        <p:nvSpPr>
          <p:cNvPr id="41" name="Text Placeholder 5"/>
          <p:cNvSpPr>
            <a:spLocks noGrp="1"/>
          </p:cNvSpPr>
          <p:nvPr>
            <p:ph type="body" sz="quarter" idx="11"/>
          </p:nvPr>
        </p:nvSpPr>
        <p:spPr>
          <a:xfrm>
            <a:off x="635361" y="3894522"/>
            <a:ext cx="2610119"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42" name="Text Placeholder 5"/>
          <p:cNvSpPr>
            <a:spLocks noGrp="1"/>
          </p:cNvSpPr>
          <p:nvPr>
            <p:ph type="body" sz="quarter" idx="14"/>
          </p:nvPr>
        </p:nvSpPr>
        <p:spPr>
          <a:xfrm>
            <a:off x="635361" y="4300575"/>
            <a:ext cx="2610119" cy="1548115"/>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43" name="Text Placeholder 5"/>
          <p:cNvSpPr>
            <a:spLocks noGrp="1"/>
          </p:cNvSpPr>
          <p:nvPr>
            <p:ph type="body" sz="quarter" idx="15"/>
          </p:nvPr>
        </p:nvSpPr>
        <p:spPr>
          <a:xfrm>
            <a:off x="3397163" y="3894522"/>
            <a:ext cx="2610119"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44" name="Text Placeholder 5"/>
          <p:cNvSpPr>
            <a:spLocks noGrp="1"/>
          </p:cNvSpPr>
          <p:nvPr>
            <p:ph type="body" sz="quarter" idx="16"/>
          </p:nvPr>
        </p:nvSpPr>
        <p:spPr>
          <a:xfrm>
            <a:off x="3397163" y="4300575"/>
            <a:ext cx="2610119" cy="1548115"/>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45" name="Text Placeholder 5"/>
          <p:cNvSpPr>
            <a:spLocks noGrp="1"/>
          </p:cNvSpPr>
          <p:nvPr>
            <p:ph type="body" sz="quarter" idx="17"/>
          </p:nvPr>
        </p:nvSpPr>
        <p:spPr>
          <a:xfrm>
            <a:off x="6158966" y="3894522"/>
            <a:ext cx="2610119"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46" name="Text Placeholder 5"/>
          <p:cNvSpPr>
            <a:spLocks noGrp="1"/>
          </p:cNvSpPr>
          <p:nvPr>
            <p:ph type="body" sz="quarter" idx="18"/>
          </p:nvPr>
        </p:nvSpPr>
        <p:spPr>
          <a:xfrm>
            <a:off x="6158966" y="4300575"/>
            <a:ext cx="2610119" cy="1548115"/>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47" name="Text Placeholder 5"/>
          <p:cNvSpPr>
            <a:spLocks noGrp="1"/>
          </p:cNvSpPr>
          <p:nvPr>
            <p:ph type="body" sz="quarter" idx="19"/>
          </p:nvPr>
        </p:nvSpPr>
        <p:spPr>
          <a:xfrm>
            <a:off x="8920769" y="3894522"/>
            <a:ext cx="2610119"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48" name="Text Placeholder 5"/>
          <p:cNvSpPr>
            <a:spLocks noGrp="1"/>
          </p:cNvSpPr>
          <p:nvPr>
            <p:ph type="body" sz="quarter" idx="20"/>
          </p:nvPr>
        </p:nvSpPr>
        <p:spPr>
          <a:xfrm>
            <a:off x="8920769" y="4300575"/>
            <a:ext cx="2610119" cy="1548115"/>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789052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grpSp>
        <p:nvGrpSpPr>
          <p:cNvPr id="273" name="Group 272"/>
          <p:cNvGrpSpPr/>
          <p:nvPr userDrawn="1"/>
        </p:nvGrpSpPr>
        <p:grpSpPr>
          <a:xfrm>
            <a:off x="4576236" y="1795468"/>
            <a:ext cx="3039533" cy="2551113"/>
            <a:chOff x="3432175" y="1795463"/>
            <a:chExt cx="2279650" cy="2551113"/>
          </a:xfrm>
        </p:grpSpPr>
        <p:sp>
          <p:nvSpPr>
            <p:cNvPr id="137" name="Freeform 136"/>
            <p:cNvSpPr>
              <a:spLocks/>
            </p:cNvSpPr>
            <p:nvPr userDrawn="1"/>
          </p:nvSpPr>
          <p:spPr bwMode="auto">
            <a:xfrm>
              <a:off x="3432175" y="1795463"/>
              <a:ext cx="2279650" cy="2551113"/>
            </a:xfrm>
            <a:custGeom>
              <a:avLst/>
              <a:gdLst>
                <a:gd name="T0" fmla="*/ 846 w 1022"/>
                <a:gd name="T1" fmla="*/ 0 h 1148"/>
                <a:gd name="T2" fmla="*/ 176 w 1022"/>
                <a:gd name="T3" fmla="*/ 0 h 1148"/>
                <a:gd name="T4" fmla="*/ 0 w 1022"/>
                <a:gd name="T5" fmla="*/ 176 h 1148"/>
                <a:gd name="T6" fmla="*/ 0 w 1022"/>
                <a:gd name="T7" fmla="*/ 184 h 1148"/>
                <a:gd name="T8" fmla="*/ 0 w 1022"/>
                <a:gd name="T9" fmla="*/ 1047 h 1148"/>
                <a:gd name="T10" fmla="*/ 101 w 1022"/>
                <a:gd name="T11" fmla="*/ 1148 h 1148"/>
                <a:gd name="T12" fmla="*/ 921 w 1022"/>
                <a:gd name="T13" fmla="*/ 1148 h 1148"/>
                <a:gd name="T14" fmla="*/ 1022 w 1022"/>
                <a:gd name="T15" fmla="*/ 1047 h 1148"/>
                <a:gd name="T16" fmla="*/ 1022 w 1022"/>
                <a:gd name="T17" fmla="*/ 184 h 1148"/>
                <a:gd name="T18" fmla="*/ 1022 w 1022"/>
                <a:gd name="T19" fmla="*/ 176 h 1148"/>
                <a:gd name="T20" fmla="*/ 846 w 1022"/>
                <a:gd name="T21"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2" h="1148">
                  <a:moveTo>
                    <a:pt x="846" y="0"/>
                  </a:moveTo>
                  <a:cubicBezTo>
                    <a:pt x="176" y="0"/>
                    <a:pt x="176" y="0"/>
                    <a:pt x="176" y="0"/>
                  </a:cubicBezTo>
                  <a:cubicBezTo>
                    <a:pt x="79" y="0"/>
                    <a:pt x="0" y="79"/>
                    <a:pt x="0" y="176"/>
                  </a:cubicBezTo>
                  <a:cubicBezTo>
                    <a:pt x="0" y="184"/>
                    <a:pt x="0" y="184"/>
                    <a:pt x="0" y="184"/>
                  </a:cubicBezTo>
                  <a:cubicBezTo>
                    <a:pt x="0" y="1047"/>
                    <a:pt x="0" y="1047"/>
                    <a:pt x="0" y="1047"/>
                  </a:cubicBezTo>
                  <a:cubicBezTo>
                    <a:pt x="0" y="1103"/>
                    <a:pt x="45" y="1148"/>
                    <a:pt x="101" y="1148"/>
                  </a:cubicBezTo>
                  <a:cubicBezTo>
                    <a:pt x="921" y="1148"/>
                    <a:pt x="921" y="1148"/>
                    <a:pt x="921" y="1148"/>
                  </a:cubicBezTo>
                  <a:cubicBezTo>
                    <a:pt x="977" y="1148"/>
                    <a:pt x="1022" y="1103"/>
                    <a:pt x="1022" y="1047"/>
                  </a:cubicBezTo>
                  <a:cubicBezTo>
                    <a:pt x="1022" y="184"/>
                    <a:pt x="1022" y="184"/>
                    <a:pt x="1022" y="184"/>
                  </a:cubicBezTo>
                  <a:cubicBezTo>
                    <a:pt x="1022" y="176"/>
                    <a:pt x="1022" y="176"/>
                    <a:pt x="1022" y="176"/>
                  </a:cubicBezTo>
                  <a:cubicBezTo>
                    <a:pt x="1022" y="79"/>
                    <a:pt x="943" y="0"/>
                    <a:pt x="846" y="0"/>
                  </a:cubicBezTo>
                  <a:close/>
                </a:path>
              </a:pathLst>
            </a:custGeom>
            <a:solidFill>
              <a:srgbClr val="FFFFFF"/>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38" name="Freeform 137"/>
            <p:cNvSpPr>
              <a:spLocks/>
            </p:cNvSpPr>
            <p:nvPr userDrawn="1"/>
          </p:nvSpPr>
          <p:spPr bwMode="auto">
            <a:xfrm>
              <a:off x="3432175" y="1795463"/>
              <a:ext cx="2279650" cy="409575"/>
            </a:xfrm>
            <a:custGeom>
              <a:avLst/>
              <a:gdLst>
                <a:gd name="T0" fmla="*/ 1022 w 1022"/>
                <a:gd name="T1" fmla="*/ 184 h 184"/>
                <a:gd name="T2" fmla="*/ 0 w 1022"/>
                <a:gd name="T3" fmla="*/ 184 h 184"/>
                <a:gd name="T4" fmla="*/ 0 w 1022"/>
                <a:gd name="T5" fmla="*/ 176 h 184"/>
                <a:gd name="T6" fmla="*/ 176 w 1022"/>
                <a:gd name="T7" fmla="*/ 0 h 184"/>
                <a:gd name="T8" fmla="*/ 846 w 1022"/>
                <a:gd name="T9" fmla="*/ 0 h 184"/>
                <a:gd name="T10" fmla="*/ 1022 w 1022"/>
                <a:gd name="T11" fmla="*/ 176 h 184"/>
                <a:gd name="T12" fmla="*/ 1022 w 1022"/>
                <a:gd name="T13" fmla="*/ 184 h 184"/>
              </a:gdLst>
              <a:ahLst/>
              <a:cxnLst>
                <a:cxn ang="0">
                  <a:pos x="T0" y="T1"/>
                </a:cxn>
                <a:cxn ang="0">
                  <a:pos x="T2" y="T3"/>
                </a:cxn>
                <a:cxn ang="0">
                  <a:pos x="T4" y="T5"/>
                </a:cxn>
                <a:cxn ang="0">
                  <a:pos x="T6" y="T7"/>
                </a:cxn>
                <a:cxn ang="0">
                  <a:pos x="T8" y="T9"/>
                </a:cxn>
                <a:cxn ang="0">
                  <a:pos x="T10" y="T11"/>
                </a:cxn>
                <a:cxn ang="0">
                  <a:pos x="T12" y="T13"/>
                </a:cxn>
              </a:cxnLst>
              <a:rect l="0" t="0" r="r" b="b"/>
              <a:pathLst>
                <a:path w="1022" h="184">
                  <a:moveTo>
                    <a:pt x="1022" y="184"/>
                  </a:moveTo>
                  <a:cubicBezTo>
                    <a:pt x="0" y="184"/>
                    <a:pt x="0" y="184"/>
                    <a:pt x="0" y="184"/>
                  </a:cubicBezTo>
                  <a:cubicBezTo>
                    <a:pt x="0" y="176"/>
                    <a:pt x="0" y="176"/>
                    <a:pt x="0" y="176"/>
                  </a:cubicBezTo>
                  <a:cubicBezTo>
                    <a:pt x="0" y="79"/>
                    <a:pt x="79" y="0"/>
                    <a:pt x="176" y="0"/>
                  </a:cubicBezTo>
                  <a:cubicBezTo>
                    <a:pt x="846" y="0"/>
                    <a:pt x="846" y="0"/>
                    <a:pt x="846" y="0"/>
                  </a:cubicBezTo>
                  <a:cubicBezTo>
                    <a:pt x="943" y="0"/>
                    <a:pt x="1022" y="79"/>
                    <a:pt x="1022" y="176"/>
                  </a:cubicBezTo>
                  <a:lnTo>
                    <a:pt x="1022" y="184"/>
                  </a:lnTo>
                  <a:close/>
                </a:path>
              </a:pathLst>
            </a:custGeom>
            <a:solidFill>
              <a:srgbClr val="008C9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39" name="Freeform 138"/>
            <p:cNvSpPr>
              <a:spLocks/>
            </p:cNvSpPr>
            <p:nvPr userDrawn="1"/>
          </p:nvSpPr>
          <p:spPr bwMode="auto">
            <a:xfrm>
              <a:off x="3643313" y="2293938"/>
              <a:ext cx="42863" cy="74613"/>
            </a:xfrm>
            <a:custGeom>
              <a:avLst/>
              <a:gdLst>
                <a:gd name="T0" fmla="*/ 10 w 19"/>
                <a:gd name="T1" fmla="*/ 20 h 34"/>
                <a:gd name="T2" fmla="*/ 7 w 19"/>
                <a:gd name="T3" fmla="*/ 18 h 34"/>
                <a:gd name="T4" fmla="*/ 2 w 19"/>
                <a:gd name="T5" fmla="*/ 14 h 34"/>
                <a:gd name="T6" fmla="*/ 0 w 19"/>
                <a:gd name="T7" fmla="*/ 9 h 34"/>
                <a:gd name="T8" fmla="*/ 3 w 19"/>
                <a:gd name="T9" fmla="*/ 3 h 34"/>
                <a:gd name="T10" fmla="*/ 10 w 19"/>
                <a:gd name="T11" fmla="*/ 0 h 34"/>
                <a:gd name="T12" fmla="*/ 18 w 19"/>
                <a:gd name="T13" fmla="*/ 2 h 34"/>
                <a:gd name="T14" fmla="*/ 18 w 19"/>
                <a:gd name="T15" fmla="*/ 8 h 34"/>
                <a:gd name="T16" fmla="*/ 10 w 19"/>
                <a:gd name="T17" fmla="*/ 4 h 34"/>
                <a:gd name="T18" fmla="*/ 6 w 19"/>
                <a:gd name="T19" fmla="*/ 5 h 34"/>
                <a:gd name="T20" fmla="*/ 5 w 19"/>
                <a:gd name="T21" fmla="*/ 8 h 34"/>
                <a:gd name="T22" fmla="*/ 6 w 19"/>
                <a:gd name="T23" fmla="*/ 11 h 34"/>
                <a:gd name="T24" fmla="*/ 10 w 19"/>
                <a:gd name="T25" fmla="*/ 14 h 34"/>
                <a:gd name="T26" fmla="*/ 13 w 19"/>
                <a:gd name="T27" fmla="*/ 16 h 34"/>
                <a:gd name="T28" fmla="*/ 19 w 19"/>
                <a:gd name="T29" fmla="*/ 25 h 34"/>
                <a:gd name="T30" fmla="*/ 17 w 19"/>
                <a:gd name="T31" fmla="*/ 32 h 34"/>
                <a:gd name="T32" fmla="*/ 10 w 19"/>
                <a:gd name="T33" fmla="*/ 34 h 34"/>
                <a:gd name="T34" fmla="*/ 1 w 19"/>
                <a:gd name="T35" fmla="*/ 31 h 34"/>
                <a:gd name="T36" fmla="*/ 1 w 19"/>
                <a:gd name="T37" fmla="*/ 25 h 34"/>
                <a:gd name="T38" fmla="*/ 10 w 19"/>
                <a:gd name="T39" fmla="*/ 30 h 34"/>
                <a:gd name="T40" fmla="*/ 13 w 19"/>
                <a:gd name="T41" fmla="*/ 29 h 34"/>
                <a:gd name="T42" fmla="*/ 15 w 19"/>
                <a:gd name="T43" fmla="*/ 26 h 34"/>
                <a:gd name="T44" fmla="*/ 10 w 19"/>
                <a:gd name="T45"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34">
                  <a:moveTo>
                    <a:pt x="10" y="20"/>
                  </a:moveTo>
                  <a:cubicBezTo>
                    <a:pt x="7" y="18"/>
                    <a:pt x="7" y="18"/>
                    <a:pt x="7" y="18"/>
                  </a:cubicBezTo>
                  <a:cubicBezTo>
                    <a:pt x="4" y="16"/>
                    <a:pt x="3" y="15"/>
                    <a:pt x="2" y="14"/>
                  </a:cubicBezTo>
                  <a:cubicBezTo>
                    <a:pt x="1" y="12"/>
                    <a:pt x="0" y="11"/>
                    <a:pt x="0" y="9"/>
                  </a:cubicBezTo>
                  <a:cubicBezTo>
                    <a:pt x="0" y="6"/>
                    <a:pt x="1" y="4"/>
                    <a:pt x="3" y="3"/>
                  </a:cubicBezTo>
                  <a:cubicBezTo>
                    <a:pt x="5" y="1"/>
                    <a:pt x="7" y="0"/>
                    <a:pt x="10" y="0"/>
                  </a:cubicBezTo>
                  <a:cubicBezTo>
                    <a:pt x="13" y="0"/>
                    <a:pt x="16" y="1"/>
                    <a:pt x="18" y="2"/>
                  </a:cubicBezTo>
                  <a:cubicBezTo>
                    <a:pt x="18" y="8"/>
                    <a:pt x="18" y="8"/>
                    <a:pt x="18" y="8"/>
                  </a:cubicBezTo>
                  <a:cubicBezTo>
                    <a:pt x="16" y="6"/>
                    <a:pt x="13" y="4"/>
                    <a:pt x="10" y="4"/>
                  </a:cubicBezTo>
                  <a:cubicBezTo>
                    <a:pt x="9" y="4"/>
                    <a:pt x="7" y="5"/>
                    <a:pt x="6" y="5"/>
                  </a:cubicBezTo>
                  <a:cubicBezTo>
                    <a:pt x="5" y="6"/>
                    <a:pt x="5" y="7"/>
                    <a:pt x="5" y="8"/>
                  </a:cubicBezTo>
                  <a:cubicBezTo>
                    <a:pt x="5" y="9"/>
                    <a:pt x="5" y="10"/>
                    <a:pt x="6" y="11"/>
                  </a:cubicBezTo>
                  <a:cubicBezTo>
                    <a:pt x="7" y="12"/>
                    <a:pt x="8" y="13"/>
                    <a:pt x="10" y="14"/>
                  </a:cubicBezTo>
                  <a:cubicBezTo>
                    <a:pt x="13" y="16"/>
                    <a:pt x="13" y="16"/>
                    <a:pt x="13" y="16"/>
                  </a:cubicBezTo>
                  <a:cubicBezTo>
                    <a:pt x="17" y="18"/>
                    <a:pt x="19" y="22"/>
                    <a:pt x="19" y="25"/>
                  </a:cubicBezTo>
                  <a:cubicBezTo>
                    <a:pt x="19" y="28"/>
                    <a:pt x="18" y="30"/>
                    <a:pt x="17" y="32"/>
                  </a:cubicBezTo>
                  <a:cubicBezTo>
                    <a:pt x="15" y="34"/>
                    <a:pt x="12" y="34"/>
                    <a:pt x="10" y="34"/>
                  </a:cubicBezTo>
                  <a:cubicBezTo>
                    <a:pt x="6" y="34"/>
                    <a:pt x="3" y="33"/>
                    <a:pt x="1" y="31"/>
                  </a:cubicBezTo>
                  <a:cubicBezTo>
                    <a:pt x="1" y="25"/>
                    <a:pt x="1" y="25"/>
                    <a:pt x="1" y="25"/>
                  </a:cubicBezTo>
                  <a:cubicBezTo>
                    <a:pt x="3" y="29"/>
                    <a:pt x="6" y="30"/>
                    <a:pt x="10" y="30"/>
                  </a:cubicBezTo>
                  <a:cubicBezTo>
                    <a:pt x="11" y="30"/>
                    <a:pt x="12" y="30"/>
                    <a:pt x="13" y="29"/>
                  </a:cubicBezTo>
                  <a:cubicBezTo>
                    <a:pt x="14" y="28"/>
                    <a:pt x="15" y="27"/>
                    <a:pt x="15" y="26"/>
                  </a:cubicBezTo>
                  <a:cubicBezTo>
                    <a:pt x="15" y="24"/>
                    <a:pt x="13" y="22"/>
                    <a:pt x="10" y="20"/>
                  </a:cubicBezTo>
                  <a:close/>
                </a:path>
              </a:pathLst>
            </a:custGeom>
            <a:solidFill>
              <a:srgbClr val="008C9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40" name="Freeform 139"/>
            <p:cNvSpPr>
              <a:spLocks/>
            </p:cNvSpPr>
            <p:nvPr userDrawn="1"/>
          </p:nvSpPr>
          <p:spPr bwMode="auto">
            <a:xfrm>
              <a:off x="3933825" y="2295525"/>
              <a:ext cx="69850" cy="73025"/>
            </a:xfrm>
            <a:custGeom>
              <a:avLst/>
              <a:gdLst>
                <a:gd name="T0" fmla="*/ 38 w 44"/>
                <a:gd name="T1" fmla="*/ 0 h 46"/>
                <a:gd name="T2" fmla="*/ 44 w 44"/>
                <a:gd name="T3" fmla="*/ 0 h 46"/>
                <a:gd name="T4" fmla="*/ 44 w 44"/>
                <a:gd name="T5" fmla="*/ 46 h 46"/>
                <a:gd name="T6" fmla="*/ 38 w 44"/>
                <a:gd name="T7" fmla="*/ 46 h 46"/>
                <a:gd name="T8" fmla="*/ 38 w 44"/>
                <a:gd name="T9" fmla="*/ 10 h 46"/>
                <a:gd name="T10" fmla="*/ 22 w 44"/>
                <a:gd name="T11" fmla="*/ 28 h 46"/>
                <a:gd name="T12" fmla="*/ 21 w 44"/>
                <a:gd name="T13" fmla="*/ 28 h 46"/>
                <a:gd name="T14" fmla="*/ 7 w 44"/>
                <a:gd name="T15" fmla="*/ 10 h 46"/>
                <a:gd name="T16" fmla="*/ 7 w 44"/>
                <a:gd name="T17" fmla="*/ 46 h 46"/>
                <a:gd name="T18" fmla="*/ 0 w 44"/>
                <a:gd name="T19" fmla="*/ 46 h 46"/>
                <a:gd name="T20" fmla="*/ 0 w 44"/>
                <a:gd name="T21" fmla="*/ 0 h 46"/>
                <a:gd name="T22" fmla="*/ 7 w 44"/>
                <a:gd name="T23" fmla="*/ 0 h 46"/>
                <a:gd name="T24" fmla="*/ 22 w 44"/>
                <a:gd name="T25" fmla="*/ 18 h 46"/>
                <a:gd name="T26" fmla="*/ 38 w 44"/>
                <a:gd name="T2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46">
                  <a:moveTo>
                    <a:pt x="38" y="0"/>
                  </a:moveTo>
                  <a:lnTo>
                    <a:pt x="44" y="0"/>
                  </a:lnTo>
                  <a:lnTo>
                    <a:pt x="44" y="46"/>
                  </a:lnTo>
                  <a:lnTo>
                    <a:pt x="38" y="46"/>
                  </a:lnTo>
                  <a:lnTo>
                    <a:pt x="38" y="10"/>
                  </a:lnTo>
                  <a:lnTo>
                    <a:pt x="22" y="28"/>
                  </a:lnTo>
                  <a:lnTo>
                    <a:pt x="21" y="28"/>
                  </a:lnTo>
                  <a:lnTo>
                    <a:pt x="7" y="10"/>
                  </a:lnTo>
                  <a:lnTo>
                    <a:pt x="7" y="46"/>
                  </a:lnTo>
                  <a:lnTo>
                    <a:pt x="0" y="46"/>
                  </a:lnTo>
                  <a:lnTo>
                    <a:pt x="0" y="0"/>
                  </a:lnTo>
                  <a:lnTo>
                    <a:pt x="7" y="0"/>
                  </a:lnTo>
                  <a:lnTo>
                    <a:pt x="22" y="18"/>
                  </a:lnTo>
                  <a:lnTo>
                    <a:pt x="38" y="0"/>
                  </a:lnTo>
                  <a:close/>
                </a:path>
              </a:pathLst>
            </a:custGeom>
            <a:solidFill>
              <a:srgbClr val="008C9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41" name="Freeform 140"/>
            <p:cNvSpPr>
              <a:spLocks/>
            </p:cNvSpPr>
            <p:nvPr userDrawn="1"/>
          </p:nvSpPr>
          <p:spPr bwMode="auto">
            <a:xfrm>
              <a:off x="4235450" y="2293938"/>
              <a:ext cx="61913" cy="74613"/>
            </a:xfrm>
            <a:custGeom>
              <a:avLst/>
              <a:gdLst>
                <a:gd name="T0" fmla="*/ 0 w 39"/>
                <a:gd name="T1" fmla="*/ 0 h 47"/>
                <a:gd name="T2" fmla="*/ 39 w 39"/>
                <a:gd name="T3" fmla="*/ 0 h 47"/>
                <a:gd name="T4" fmla="*/ 39 w 39"/>
                <a:gd name="T5" fmla="*/ 7 h 47"/>
                <a:gd name="T6" fmla="*/ 22 w 39"/>
                <a:gd name="T7" fmla="*/ 7 h 47"/>
                <a:gd name="T8" fmla="*/ 22 w 39"/>
                <a:gd name="T9" fmla="*/ 47 h 47"/>
                <a:gd name="T10" fmla="*/ 17 w 39"/>
                <a:gd name="T11" fmla="*/ 47 h 47"/>
                <a:gd name="T12" fmla="*/ 17 w 39"/>
                <a:gd name="T13" fmla="*/ 7 h 47"/>
                <a:gd name="T14" fmla="*/ 0 w 39"/>
                <a:gd name="T15" fmla="*/ 7 h 47"/>
                <a:gd name="T16" fmla="*/ 0 w 39"/>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47">
                  <a:moveTo>
                    <a:pt x="0" y="0"/>
                  </a:moveTo>
                  <a:lnTo>
                    <a:pt x="39" y="0"/>
                  </a:lnTo>
                  <a:lnTo>
                    <a:pt x="39" y="7"/>
                  </a:lnTo>
                  <a:lnTo>
                    <a:pt x="22" y="7"/>
                  </a:lnTo>
                  <a:lnTo>
                    <a:pt x="22" y="47"/>
                  </a:lnTo>
                  <a:lnTo>
                    <a:pt x="17" y="47"/>
                  </a:lnTo>
                  <a:lnTo>
                    <a:pt x="17" y="7"/>
                  </a:lnTo>
                  <a:lnTo>
                    <a:pt x="0" y="7"/>
                  </a:lnTo>
                  <a:lnTo>
                    <a:pt x="0" y="0"/>
                  </a:lnTo>
                  <a:close/>
                </a:path>
              </a:pathLst>
            </a:custGeom>
            <a:solidFill>
              <a:srgbClr val="008C9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42" name="Freeform 141"/>
            <p:cNvSpPr>
              <a:spLocks/>
            </p:cNvSpPr>
            <p:nvPr userDrawn="1"/>
          </p:nvSpPr>
          <p:spPr bwMode="auto">
            <a:xfrm>
              <a:off x="4521200" y="2295525"/>
              <a:ext cx="115888" cy="73025"/>
            </a:xfrm>
            <a:custGeom>
              <a:avLst/>
              <a:gdLst>
                <a:gd name="T0" fmla="*/ 66 w 73"/>
                <a:gd name="T1" fmla="*/ 0 h 46"/>
                <a:gd name="T2" fmla="*/ 73 w 73"/>
                <a:gd name="T3" fmla="*/ 0 h 46"/>
                <a:gd name="T4" fmla="*/ 53 w 73"/>
                <a:gd name="T5" fmla="*/ 46 h 46"/>
                <a:gd name="T6" fmla="*/ 52 w 73"/>
                <a:gd name="T7" fmla="*/ 46 h 46"/>
                <a:gd name="T8" fmla="*/ 36 w 73"/>
                <a:gd name="T9" fmla="*/ 9 h 46"/>
                <a:gd name="T10" fmla="*/ 21 w 73"/>
                <a:gd name="T11" fmla="*/ 46 h 46"/>
                <a:gd name="T12" fmla="*/ 19 w 73"/>
                <a:gd name="T13" fmla="*/ 46 h 46"/>
                <a:gd name="T14" fmla="*/ 0 w 73"/>
                <a:gd name="T15" fmla="*/ 0 h 46"/>
                <a:gd name="T16" fmla="*/ 7 w 73"/>
                <a:gd name="T17" fmla="*/ 0 h 46"/>
                <a:gd name="T18" fmla="*/ 21 w 73"/>
                <a:gd name="T19" fmla="*/ 32 h 46"/>
                <a:gd name="T20" fmla="*/ 33 w 73"/>
                <a:gd name="T21" fmla="*/ 0 h 46"/>
                <a:gd name="T22" fmla="*/ 39 w 73"/>
                <a:gd name="T23" fmla="*/ 0 h 46"/>
                <a:gd name="T24" fmla="*/ 53 w 73"/>
                <a:gd name="T25" fmla="*/ 32 h 46"/>
                <a:gd name="T26" fmla="*/ 66 w 73"/>
                <a:gd name="T2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46">
                  <a:moveTo>
                    <a:pt x="66" y="0"/>
                  </a:moveTo>
                  <a:lnTo>
                    <a:pt x="73" y="0"/>
                  </a:lnTo>
                  <a:lnTo>
                    <a:pt x="53" y="46"/>
                  </a:lnTo>
                  <a:lnTo>
                    <a:pt x="52" y="46"/>
                  </a:lnTo>
                  <a:lnTo>
                    <a:pt x="36" y="9"/>
                  </a:lnTo>
                  <a:lnTo>
                    <a:pt x="21" y="46"/>
                  </a:lnTo>
                  <a:lnTo>
                    <a:pt x="19" y="46"/>
                  </a:lnTo>
                  <a:lnTo>
                    <a:pt x="0" y="0"/>
                  </a:lnTo>
                  <a:lnTo>
                    <a:pt x="7" y="0"/>
                  </a:lnTo>
                  <a:lnTo>
                    <a:pt x="21" y="32"/>
                  </a:lnTo>
                  <a:lnTo>
                    <a:pt x="33" y="0"/>
                  </a:lnTo>
                  <a:lnTo>
                    <a:pt x="39" y="0"/>
                  </a:lnTo>
                  <a:lnTo>
                    <a:pt x="53" y="32"/>
                  </a:lnTo>
                  <a:lnTo>
                    <a:pt x="66" y="0"/>
                  </a:lnTo>
                  <a:close/>
                </a:path>
              </a:pathLst>
            </a:custGeom>
            <a:solidFill>
              <a:srgbClr val="008C9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43" name="Freeform 142"/>
            <p:cNvSpPr>
              <a:spLocks/>
            </p:cNvSpPr>
            <p:nvPr userDrawn="1"/>
          </p:nvSpPr>
          <p:spPr bwMode="auto">
            <a:xfrm>
              <a:off x="4859338" y="2293938"/>
              <a:ext cx="63500" cy="74613"/>
            </a:xfrm>
            <a:custGeom>
              <a:avLst/>
              <a:gdLst>
                <a:gd name="T0" fmla="*/ 0 w 40"/>
                <a:gd name="T1" fmla="*/ 0 h 47"/>
                <a:gd name="T2" fmla="*/ 40 w 40"/>
                <a:gd name="T3" fmla="*/ 0 h 47"/>
                <a:gd name="T4" fmla="*/ 40 w 40"/>
                <a:gd name="T5" fmla="*/ 7 h 47"/>
                <a:gd name="T6" fmla="*/ 23 w 40"/>
                <a:gd name="T7" fmla="*/ 7 h 47"/>
                <a:gd name="T8" fmla="*/ 23 w 40"/>
                <a:gd name="T9" fmla="*/ 47 h 47"/>
                <a:gd name="T10" fmla="*/ 16 w 40"/>
                <a:gd name="T11" fmla="*/ 47 h 47"/>
                <a:gd name="T12" fmla="*/ 16 w 40"/>
                <a:gd name="T13" fmla="*/ 7 h 47"/>
                <a:gd name="T14" fmla="*/ 0 w 40"/>
                <a:gd name="T15" fmla="*/ 7 h 47"/>
                <a:gd name="T16" fmla="*/ 0 w 40"/>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7">
                  <a:moveTo>
                    <a:pt x="0" y="0"/>
                  </a:moveTo>
                  <a:lnTo>
                    <a:pt x="40" y="0"/>
                  </a:lnTo>
                  <a:lnTo>
                    <a:pt x="40" y="7"/>
                  </a:lnTo>
                  <a:lnTo>
                    <a:pt x="23" y="7"/>
                  </a:lnTo>
                  <a:lnTo>
                    <a:pt x="23" y="47"/>
                  </a:lnTo>
                  <a:lnTo>
                    <a:pt x="16" y="47"/>
                  </a:lnTo>
                  <a:lnTo>
                    <a:pt x="16" y="7"/>
                  </a:lnTo>
                  <a:lnTo>
                    <a:pt x="0" y="7"/>
                  </a:lnTo>
                  <a:lnTo>
                    <a:pt x="0" y="0"/>
                  </a:lnTo>
                  <a:close/>
                </a:path>
              </a:pathLst>
            </a:custGeom>
            <a:solidFill>
              <a:srgbClr val="008C9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44" name="Freeform 143"/>
            <p:cNvSpPr>
              <a:spLocks/>
            </p:cNvSpPr>
            <p:nvPr userDrawn="1"/>
          </p:nvSpPr>
          <p:spPr bwMode="auto">
            <a:xfrm>
              <a:off x="5167313" y="2295525"/>
              <a:ext cx="41275" cy="73025"/>
            </a:xfrm>
            <a:custGeom>
              <a:avLst/>
              <a:gdLst>
                <a:gd name="T0" fmla="*/ 0 w 26"/>
                <a:gd name="T1" fmla="*/ 0 h 46"/>
                <a:gd name="T2" fmla="*/ 26 w 26"/>
                <a:gd name="T3" fmla="*/ 0 h 46"/>
                <a:gd name="T4" fmla="*/ 26 w 26"/>
                <a:gd name="T5" fmla="*/ 6 h 46"/>
                <a:gd name="T6" fmla="*/ 7 w 26"/>
                <a:gd name="T7" fmla="*/ 6 h 46"/>
                <a:gd name="T8" fmla="*/ 7 w 26"/>
                <a:gd name="T9" fmla="*/ 18 h 46"/>
                <a:gd name="T10" fmla="*/ 26 w 26"/>
                <a:gd name="T11" fmla="*/ 18 h 46"/>
                <a:gd name="T12" fmla="*/ 26 w 26"/>
                <a:gd name="T13" fmla="*/ 24 h 46"/>
                <a:gd name="T14" fmla="*/ 7 w 26"/>
                <a:gd name="T15" fmla="*/ 24 h 46"/>
                <a:gd name="T16" fmla="*/ 7 w 26"/>
                <a:gd name="T17" fmla="*/ 46 h 46"/>
                <a:gd name="T18" fmla="*/ 0 w 26"/>
                <a:gd name="T19" fmla="*/ 46 h 46"/>
                <a:gd name="T20" fmla="*/ 0 w 26"/>
                <a:gd name="T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6">
                  <a:moveTo>
                    <a:pt x="0" y="0"/>
                  </a:moveTo>
                  <a:lnTo>
                    <a:pt x="26" y="0"/>
                  </a:lnTo>
                  <a:lnTo>
                    <a:pt x="26" y="6"/>
                  </a:lnTo>
                  <a:lnTo>
                    <a:pt x="7" y="6"/>
                  </a:lnTo>
                  <a:lnTo>
                    <a:pt x="7" y="18"/>
                  </a:lnTo>
                  <a:lnTo>
                    <a:pt x="26" y="18"/>
                  </a:lnTo>
                  <a:lnTo>
                    <a:pt x="26" y="24"/>
                  </a:lnTo>
                  <a:lnTo>
                    <a:pt x="7" y="24"/>
                  </a:lnTo>
                  <a:lnTo>
                    <a:pt x="7" y="46"/>
                  </a:lnTo>
                  <a:lnTo>
                    <a:pt x="0" y="46"/>
                  </a:lnTo>
                  <a:lnTo>
                    <a:pt x="0" y="0"/>
                  </a:lnTo>
                  <a:close/>
                </a:path>
              </a:pathLst>
            </a:custGeom>
            <a:solidFill>
              <a:srgbClr val="008C9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45" name="Freeform 144"/>
            <p:cNvSpPr>
              <a:spLocks/>
            </p:cNvSpPr>
            <p:nvPr userDrawn="1"/>
          </p:nvSpPr>
          <p:spPr bwMode="auto">
            <a:xfrm>
              <a:off x="5451475" y="2293938"/>
              <a:ext cx="41275" cy="74613"/>
            </a:xfrm>
            <a:custGeom>
              <a:avLst/>
              <a:gdLst>
                <a:gd name="T0" fmla="*/ 10 w 19"/>
                <a:gd name="T1" fmla="*/ 20 h 34"/>
                <a:gd name="T2" fmla="*/ 6 w 19"/>
                <a:gd name="T3" fmla="*/ 18 h 34"/>
                <a:gd name="T4" fmla="*/ 2 w 19"/>
                <a:gd name="T5" fmla="*/ 14 h 34"/>
                <a:gd name="T6" fmla="*/ 0 w 19"/>
                <a:gd name="T7" fmla="*/ 9 h 34"/>
                <a:gd name="T8" fmla="*/ 3 w 19"/>
                <a:gd name="T9" fmla="*/ 3 h 34"/>
                <a:gd name="T10" fmla="*/ 10 w 19"/>
                <a:gd name="T11" fmla="*/ 0 h 34"/>
                <a:gd name="T12" fmla="*/ 18 w 19"/>
                <a:gd name="T13" fmla="*/ 2 h 34"/>
                <a:gd name="T14" fmla="*/ 18 w 19"/>
                <a:gd name="T15" fmla="*/ 8 h 34"/>
                <a:gd name="T16" fmla="*/ 10 w 19"/>
                <a:gd name="T17" fmla="*/ 4 h 34"/>
                <a:gd name="T18" fmla="*/ 6 w 19"/>
                <a:gd name="T19" fmla="*/ 5 h 34"/>
                <a:gd name="T20" fmla="*/ 4 w 19"/>
                <a:gd name="T21" fmla="*/ 8 h 34"/>
                <a:gd name="T22" fmla="*/ 6 w 19"/>
                <a:gd name="T23" fmla="*/ 11 h 34"/>
                <a:gd name="T24" fmla="*/ 9 w 19"/>
                <a:gd name="T25" fmla="*/ 14 h 34"/>
                <a:gd name="T26" fmla="*/ 13 w 19"/>
                <a:gd name="T27" fmla="*/ 16 h 34"/>
                <a:gd name="T28" fmla="*/ 19 w 19"/>
                <a:gd name="T29" fmla="*/ 25 h 34"/>
                <a:gd name="T30" fmla="*/ 16 w 19"/>
                <a:gd name="T31" fmla="*/ 32 h 34"/>
                <a:gd name="T32" fmla="*/ 9 w 19"/>
                <a:gd name="T33" fmla="*/ 34 h 34"/>
                <a:gd name="T34" fmla="*/ 0 w 19"/>
                <a:gd name="T35" fmla="*/ 31 h 34"/>
                <a:gd name="T36" fmla="*/ 0 w 19"/>
                <a:gd name="T37" fmla="*/ 25 h 34"/>
                <a:gd name="T38" fmla="*/ 9 w 19"/>
                <a:gd name="T39" fmla="*/ 30 h 34"/>
                <a:gd name="T40" fmla="*/ 13 w 19"/>
                <a:gd name="T41" fmla="*/ 29 h 34"/>
                <a:gd name="T42" fmla="*/ 14 w 19"/>
                <a:gd name="T43" fmla="*/ 26 h 34"/>
                <a:gd name="T44" fmla="*/ 10 w 19"/>
                <a:gd name="T45"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34">
                  <a:moveTo>
                    <a:pt x="10" y="20"/>
                  </a:moveTo>
                  <a:cubicBezTo>
                    <a:pt x="6" y="18"/>
                    <a:pt x="6" y="18"/>
                    <a:pt x="6" y="18"/>
                  </a:cubicBezTo>
                  <a:cubicBezTo>
                    <a:pt x="4" y="16"/>
                    <a:pt x="2" y="15"/>
                    <a:pt x="2" y="14"/>
                  </a:cubicBezTo>
                  <a:cubicBezTo>
                    <a:pt x="1" y="12"/>
                    <a:pt x="0" y="11"/>
                    <a:pt x="0" y="9"/>
                  </a:cubicBezTo>
                  <a:cubicBezTo>
                    <a:pt x="0" y="6"/>
                    <a:pt x="1" y="4"/>
                    <a:pt x="3" y="3"/>
                  </a:cubicBezTo>
                  <a:cubicBezTo>
                    <a:pt x="5" y="1"/>
                    <a:pt x="7" y="0"/>
                    <a:pt x="10" y="0"/>
                  </a:cubicBezTo>
                  <a:cubicBezTo>
                    <a:pt x="13" y="0"/>
                    <a:pt x="15" y="1"/>
                    <a:pt x="18" y="2"/>
                  </a:cubicBezTo>
                  <a:cubicBezTo>
                    <a:pt x="18" y="8"/>
                    <a:pt x="18" y="8"/>
                    <a:pt x="18" y="8"/>
                  </a:cubicBezTo>
                  <a:cubicBezTo>
                    <a:pt x="15" y="6"/>
                    <a:pt x="13" y="4"/>
                    <a:pt x="10" y="4"/>
                  </a:cubicBezTo>
                  <a:cubicBezTo>
                    <a:pt x="8" y="4"/>
                    <a:pt x="7" y="5"/>
                    <a:pt x="6" y="5"/>
                  </a:cubicBezTo>
                  <a:cubicBezTo>
                    <a:pt x="5" y="6"/>
                    <a:pt x="4" y="7"/>
                    <a:pt x="4" y="8"/>
                  </a:cubicBezTo>
                  <a:cubicBezTo>
                    <a:pt x="4" y="9"/>
                    <a:pt x="5" y="10"/>
                    <a:pt x="6" y="11"/>
                  </a:cubicBezTo>
                  <a:cubicBezTo>
                    <a:pt x="6" y="12"/>
                    <a:pt x="8" y="13"/>
                    <a:pt x="9" y="14"/>
                  </a:cubicBezTo>
                  <a:cubicBezTo>
                    <a:pt x="13" y="16"/>
                    <a:pt x="13" y="16"/>
                    <a:pt x="13" y="16"/>
                  </a:cubicBezTo>
                  <a:cubicBezTo>
                    <a:pt x="17" y="18"/>
                    <a:pt x="19" y="22"/>
                    <a:pt x="19" y="25"/>
                  </a:cubicBezTo>
                  <a:cubicBezTo>
                    <a:pt x="19" y="28"/>
                    <a:pt x="18" y="30"/>
                    <a:pt x="16" y="32"/>
                  </a:cubicBezTo>
                  <a:cubicBezTo>
                    <a:pt x="14" y="34"/>
                    <a:pt x="12" y="34"/>
                    <a:pt x="9" y="34"/>
                  </a:cubicBezTo>
                  <a:cubicBezTo>
                    <a:pt x="6" y="34"/>
                    <a:pt x="3" y="33"/>
                    <a:pt x="0" y="31"/>
                  </a:cubicBezTo>
                  <a:cubicBezTo>
                    <a:pt x="0" y="25"/>
                    <a:pt x="0" y="25"/>
                    <a:pt x="0" y="25"/>
                  </a:cubicBezTo>
                  <a:cubicBezTo>
                    <a:pt x="3" y="29"/>
                    <a:pt x="6" y="30"/>
                    <a:pt x="9" y="30"/>
                  </a:cubicBezTo>
                  <a:cubicBezTo>
                    <a:pt x="11" y="30"/>
                    <a:pt x="12" y="30"/>
                    <a:pt x="13" y="29"/>
                  </a:cubicBezTo>
                  <a:cubicBezTo>
                    <a:pt x="14" y="28"/>
                    <a:pt x="14" y="27"/>
                    <a:pt x="14" y="26"/>
                  </a:cubicBezTo>
                  <a:cubicBezTo>
                    <a:pt x="14" y="24"/>
                    <a:pt x="13" y="22"/>
                    <a:pt x="10" y="20"/>
                  </a:cubicBezTo>
                  <a:close/>
                </a:path>
              </a:pathLst>
            </a:custGeom>
            <a:solidFill>
              <a:srgbClr val="008C9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46" name="Line 145"/>
            <p:cNvSpPr>
              <a:spLocks noChangeShapeType="1"/>
            </p:cNvSpPr>
            <p:nvPr userDrawn="1"/>
          </p:nvSpPr>
          <p:spPr bwMode="auto">
            <a:xfrm>
              <a:off x="3552825" y="2782888"/>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47" name="Line 146"/>
            <p:cNvSpPr>
              <a:spLocks noChangeShapeType="1"/>
            </p:cNvSpPr>
            <p:nvPr userDrawn="1"/>
          </p:nvSpPr>
          <p:spPr bwMode="auto">
            <a:xfrm>
              <a:off x="3856038" y="2782888"/>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48" name="Line 147"/>
            <p:cNvSpPr>
              <a:spLocks noChangeShapeType="1"/>
            </p:cNvSpPr>
            <p:nvPr userDrawn="1"/>
          </p:nvSpPr>
          <p:spPr bwMode="auto">
            <a:xfrm>
              <a:off x="4159250" y="2782888"/>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49" name="Line 148"/>
            <p:cNvSpPr>
              <a:spLocks noChangeShapeType="1"/>
            </p:cNvSpPr>
            <p:nvPr userDrawn="1"/>
          </p:nvSpPr>
          <p:spPr bwMode="auto">
            <a:xfrm>
              <a:off x="4462463" y="2782888"/>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50" name="Line 149"/>
            <p:cNvSpPr>
              <a:spLocks noChangeShapeType="1"/>
            </p:cNvSpPr>
            <p:nvPr userDrawn="1"/>
          </p:nvSpPr>
          <p:spPr bwMode="auto">
            <a:xfrm>
              <a:off x="4765675" y="2782888"/>
              <a:ext cx="217488"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51" name="Line 150"/>
            <p:cNvSpPr>
              <a:spLocks noChangeShapeType="1"/>
            </p:cNvSpPr>
            <p:nvPr userDrawn="1"/>
          </p:nvSpPr>
          <p:spPr bwMode="auto">
            <a:xfrm>
              <a:off x="5068888" y="2782888"/>
              <a:ext cx="214313"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52" name="Line 151"/>
            <p:cNvSpPr>
              <a:spLocks noChangeShapeType="1"/>
            </p:cNvSpPr>
            <p:nvPr userDrawn="1"/>
          </p:nvSpPr>
          <p:spPr bwMode="auto">
            <a:xfrm>
              <a:off x="5373688" y="2782888"/>
              <a:ext cx="212725"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53" name="Line 152"/>
            <p:cNvSpPr>
              <a:spLocks noChangeShapeType="1"/>
            </p:cNvSpPr>
            <p:nvPr userDrawn="1"/>
          </p:nvSpPr>
          <p:spPr bwMode="auto">
            <a:xfrm>
              <a:off x="3552825" y="2427288"/>
              <a:ext cx="2033588"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54" name="Line 153"/>
            <p:cNvSpPr>
              <a:spLocks noChangeShapeType="1"/>
            </p:cNvSpPr>
            <p:nvPr userDrawn="1"/>
          </p:nvSpPr>
          <p:spPr bwMode="auto">
            <a:xfrm>
              <a:off x="3552825" y="3138488"/>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55" name="Line 154"/>
            <p:cNvSpPr>
              <a:spLocks noChangeShapeType="1"/>
            </p:cNvSpPr>
            <p:nvPr userDrawn="1"/>
          </p:nvSpPr>
          <p:spPr bwMode="auto">
            <a:xfrm>
              <a:off x="3856038" y="3138488"/>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56" name="Line 155"/>
            <p:cNvSpPr>
              <a:spLocks noChangeShapeType="1"/>
            </p:cNvSpPr>
            <p:nvPr userDrawn="1"/>
          </p:nvSpPr>
          <p:spPr bwMode="auto">
            <a:xfrm>
              <a:off x="4159250" y="3138488"/>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57" name="Line 156"/>
            <p:cNvSpPr>
              <a:spLocks noChangeShapeType="1"/>
            </p:cNvSpPr>
            <p:nvPr userDrawn="1"/>
          </p:nvSpPr>
          <p:spPr bwMode="auto">
            <a:xfrm>
              <a:off x="4462463" y="3138488"/>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58" name="Line 157"/>
            <p:cNvSpPr>
              <a:spLocks noChangeShapeType="1"/>
            </p:cNvSpPr>
            <p:nvPr userDrawn="1"/>
          </p:nvSpPr>
          <p:spPr bwMode="auto">
            <a:xfrm>
              <a:off x="4765675" y="3138488"/>
              <a:ext cx="217488"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59" name="Line 158"/>
            <p:cNvSpPr>
              <a:spLocks noChangeShapeType="1"/>
            </p:cNvSpPr>
            <p:nvPr userDrawn="1"/>
          </p:nvSpPr>
          <p:spPr bwMode="auto">
            <a:xfrm>
              <a:off x="5068888" y="3138488"/>
              <a:ext cx="214313"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60" name="Line 159"/>
            <p:cNvSpPr>
              <a:spLocks noChangeShapeType="1"/>
            </p:cNvSpPr>
            <p:nvPr userDrawn="1"/>
          </p:nvSpPr>
          <p:spPr bwMode="auto">
            <a:xfrm>
              <a:off x="5373688" y="3138488"/>
              <a:ext cx="212725"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61" name="Line 160"/>
            <p:cNvSpPr>
              <a:spLocks noChangeShapeType="1"/>
            </p:cNvSpPr>
            <p:nvPr userDrawn="1"/>
          </p:nvSpPr>
          <p:spPr bwMode="auto">
            <a:xfrm>
              <a:off x="3552825" y="3494088"/>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62" name="Line 161"/>
            <p:cNvSpPr>
              <a:spLocks noChangeShapeType="1"/>
            </p:cNvSpPr>
            <p:nvPr userDrawn="1"/>
          </p:nvSpPr>
          <p:spPr bwMode="auto">
            <a:xfrm>
              <a:off x="3856038" y="3494088"/>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63" name="Line 162"/>
            <p:cNvSpPr>
              <a:spLocks noChangeShapeType="1"/>
            </p:cNvSpPr>
            <p:nvPr userDrawn="1"/>
          </p:nvSpPr>
          <p:spPr bwMode="auto">
            <a:xfrm>
              <a:off x="4159250" y="3494088"/>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64" name="Line 163"/>
            <p:cNvSpPr>
              <a:spLocks noChangeShapeType="1"/>
            </p:cNvSpPr>
            <p:nvPr userDrawn="1"/>
          </p:nvSpPr>
          <p:spPr bwMode="auto">
            <a:xfrm>
              <a:off x="4462463" y="3494088"/>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65" name="Line 164"/>
            <p:cNvSpPr>
              <a:spLocks noChangeShapeType="1"/>
            </p:cNvSpPr>
            <p:nvPr userDrawn="1"/>
          </p:nvSpPr>
          <p:spPr bwMode="auto">
            <a:xfrm>
              <a:off x="4765675" y="3494088"/>
              <a:ext cx="217488"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66" name="Line 165"/>
            <p:cNvSpPr>
              <a:spLocks noChangeShapeType="1"/>
            </p:cNvSpPr>
            <p:nvPr userDrawn="1"/>
          </p:nvSpPr>
          <p:spPr bwMode="auto">
            <a:xfrm>
              <a:off x="5068888" y="3494088"/>
              <a:ext cx="214313"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67" name="Line 166"/>
            <p:cNvSpPr>
              <a:spLocks noChangeShapeType="1"/>
            </p:cNvSpPr>
            <p:nvPr userDrawn="1"/>
          </p:nvSpPr>
          <p:spPr bwMode="auto">
            <a:xfrm>
              <a:off x="5373688" y="3494088"/>
              <a:ext cx="212725"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68" name="Line 167"/>
            <p:cNvSpPr>
              <a:spLocks noChangeShapeType="1"/>
            </p:cNvSpPr>
            <p:nvPr userDrawn="1"/>
          </p:nvSpPr>
          <p:spPr bwMode="auto">
            <a:xfrm>
              <a:off x="3552825" y="3851275"/>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69" name="Line 168"/>
            <p:cNvSpPr>
              <a:spLocks noChangeShapeType="1"/>
            </p:cNvSpPr>
            <p:nvPr userDrawn="1"/>
          </p:nvSpPr>
          <p:spPr bwMode="auto">
            <a:xfrm>
              <a:off x="3856038" y="3851275"/>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70" name="Line 169"/>
            <p:cNvSpPr>
              <a:spLocks noChangeShapeType="1"/>
            </p:cNvSpPr>
            <p:nvPr userDrawn="1"/>
          </p:nvSpPr>
          <p:spPr bwMode="auto">
            <a:xfrm>
              <a:off x="4159250" y="3851275"/>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71" name="Line 170"/>
            <p:cNvSpPr>
              <a:spLocks noChangeShapeType="1"/>
            </p:cNvSpPr>
            <p:nvPr userDrawn="1"/>
          </p:nvSpPr>
          <p:spPr bwMode="auto">
            <a:xfrm>
              <a:off x="4462463" y="3851275"/>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72" name="Line 171"/>
            <p:cNvSpPr>
              <a:spLocks noChangeShapeType="1"/>
            </p:cNvSpPr>
            <p:nvPr userDrawn="1"/>
          </p:nvSpPr>
          <p:spPr bwMode="auto">
            <a:xfrm>
              <a:off x="4765675" y="3851275"/>
              <a:ext cx="217488"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73" name="Line 172"/>
            <p:cNvSpPr>
              <a:spLocks noChangeShapeType="1"/>
            </p:cNvSpPr>
            <p:nvPr userDrawn="1"/>
          </p:nvSpPr>
          <p:spPr bwMode="auto">
            <a:xfrm>
              <a:off x="5068888" y="3851275"/>
              <a:ext cx="214313"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74" name="Line 173"/>
            <p:cNvSpPr>
              <a:spLocks noChangeShapeType="1"/>
            </p:cNvSpPr>
            <p:nvPr userDrawn="1"/>
          </p:nvSpPr>
          <p:spPr bwMode="auto">
            <a:xfrm>
              <a:off x="5373688" y="3851275"/>
              <a:ext cx="212725"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75" name="Line 174"/>
            <p:cNvSpPr>
              <a:spLocks noChangeShapeType="1"/>
            </p:cNvSpPr>
            <p:nvPr userDrawn="1"/>
          </p:nvSpPr>
          <p:spPr bwMode="auto">
            <a:xfrm>
              <a:off x="3552825" y="4206875"/>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76" name="Line 175"/>
            <p:cNvSpPr>
              <a:spLocks noChangeShapeType="1"/>
            </p:cNvSpPr>
            <p:nvPr userDrawn="1"/>
          </p:nvSpPr>
          <p:spPr bwMode="auto">
            <a:xfrm>
              <a:off x="3856038" y="4206875"/>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77" name="Line 176"/>
            <p:cNvSpPr>
              <a:spLocks noChangeShapeType="1"/>
            </p:cNvSpPr>
            <p:nvPr userDrawn="1"/>
          </p:nvSpPr>
          <p:spPr bwMode="auto">
            <a:xfrm>
              <a:off x="4159250" y="4206875"/>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78" name="Line 177"/>
            <p:cNvSpPr>
              <a:spLocks noChangeShapeType="1"/>
            </p:cNvSpPr>
            <p:nvPr userDrawn="1"/>
          </p:nvSpPr>
          <p:spPr bwMode="auto">
            <a:xfrm>
              <a:off x="4462463" y="4206875"/>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79" name="Line 178"/>
            <p:cNvSpPr>
              <a:spLocks noChangeShapeType="1"/>
            </p:cNvSpPr>
            <p:nvPr userDrawn="1"/>
          </p:nvSpPr>
          <p:spPr bwMode="auto">
            <a:xfrm>
              <a:off x="4765675" y="4206875"/>
              <a:ext cx="217488"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80" name="Line 179"/>
            <p:cNvSpPr>
              <a:spLocks noChangeShapeType="1"/>
            </p:cNvSpPr>
            <p:nvPr userDrawn="1"/>
          </p:nvSpPr>
          <p:spPr bwMode="auto">
            <a:xfrm>
              <a:off x="5068888" y="4206875"/>
              <a:ext cx="214313"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81" name="Line 180"/>
            <p:cNvSpPr>
              <a:spLocks noChangeShapeType="1"/>
            </p:cNvSpPr>
            <p:nvPr userDrawn="1"/>
          </p:nvSpPr>
          <p:spPr bwMode="auto">
            <a:xfrm>
              <a:off x="5373688" y="4206875"/>
              <a:ext cx="212725"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grpSp>
      <p:grpSp>
        <p:nvGrpSpPr>
          <p:cNvPr id="274" name="Group 273"/>
          <p:cNvGrpSpPr/>
          <p:nvPr userDrawn="1"/>
        </p:nvGrpSpPr>
        <p:grpSpPr>
          <a:xfrm>
            <a:off x="954617" y="1795468"/>
            <a:ext cx="3041651" cy="2551113"/>
            <a:chOff x="715963" y="1795463"/>
            <a:chExt cx="2281238" cy="2551113"/>
          </a:xfrm>
        </p:grpSpPr>
        <p:sp>
          <p:nvSpPr>
            <p:cNvPr id="182" name="Freeform 181"/>
            <p:cNvSpPr>
              <a:spLocks/>
            </p:cNvSpPr>
            <p:nvPr userDrawn="1"/>
          </p:nvSpPr>
          <p:spPr bwMode="auto">
            <a:xfrm>
              <a:off x="715963" y="1795463"/>
              <a:ext cx="2281238" cy="2551113"/>
            </a:xfrm>
            <a:custGeom>
              <a:avLst/>
              <a:gdLst>
                <a:gd name="T0" fmla="*/ 846 w 1022"/>
                <a:gd name="T1" fmla="*/ 0 h 1148"/>
                <a:gd name="T2" fmla="*/ 176 w 1022"/>
                <a:gd name="T3" fmla="*/ 0 h 1148"/>
                <a:gd name="T4" fmla="*/ 0 w 1022"/>
                <a:gd name="T5" fmla="*/ 176 h 1148"/>
                <a:gd name="T6" fmla="*/ 0 w 1022"/>
                <a:gd name="T7" fmla="*/ 184 h 1148"/>
                <a:gd name="T8" fmla="*/ 0 w 1022"/>
                <a:gd name="T9" fmla="*/ 1047 h 1148"/>
                <a:gd name="T10" fmla="*/ 101 w 1022"/>
                <a:gd name="T11" fmla="*/ 1148 h 1148"/>
                <a:gd name="T12" fmla="*/ 921 w 1022"/>
                <a:gd name="T13" fmla="*/ 1148 h 1148"/>
                <a:gd name="T14" fmla="*/ 1022 w 1022"/>
                <a:gd name="T15" fmla="*/ 1047 h 1148"/>
                <a:gd name="T16" fmla="*/ 1022 w 1022"/>
                <a:gd name="T17" fmla="*/ 184 h 1148"/>
                <a:gd name="T18" fmla="*/ 1022 w 1022"/>
                <a:gd name="T19" fmla="*/ 176 h 1148"/>
                <a:gd name="T20" fmla="*/ 846 w 1022"/>
                <a:gd name="T21"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2" h="1148">
                  <a:moveTo>
                    <a:pt x="846" y="0"/>
                  </a:moveTo>
                  <a:cubicBezTo>
                    <a:pt x="176" y="0"/>
                    <a:pt x="176" y="0"/>
                    <a:pt x="176" y="0"/>
                  </a:cubicBezTo>
                  <a:cubicBezTo>
                    <a:pt x="79" y="0"/>
                    <a:pt x="0" y="79"/>
                    <a:pt x="0" y="176"/>
                  </a:cubicBezTo>
                  <a:cubicBezTo>
                    <a:pt x="0" y="184"/>
                    <a:pt x="0" y="184"/>
                    <a:pt x="0" y="184"/>
                  </a:cubicBezTo>
                  <a:cubicBezTo>
                    <a:pt x="0" y="1047"/>
                    <a:pt x="0" y="1047"/>
                    <a:pt x="0" y="1047"/>
                  </a:cubicBezTo>
                  <a:cubicBezTo>
                    <a:pt x="0" y="1103"/>
                    <a:pt x="45" y="1148"/>
                    <a:pt x="101" y="1148"/>
                  </a:cubicBezTo>
                  <a:cubicBezTo>
                    <a:pt x="921" y="1148"/>
                    <a:pt x="921" y="1148"/>
                    <a:pt x="921" y="1148"/>
                  </a:cubicBezTo>
                  <a:cubicBezTo>
                    <a:pt x="977" y="1148"/>
                    <a:pt x="1022" y="1103"/>
                    <a:pt x="1022" y="1047"/>
                  </a:cubicBezTo>
                  <a:cubicBezTo>
                    <a:pt x="1022" y="184"/>
                    <a:pt x="1022" y="184"/>
                    <a:pt x="1022" y="184"/>
                  </a:cubicBezTo>
                  <a:cubicBezTo>
                    <a:pt x="1022" y="176"/>
                    <a:pt x="1022" y="176"/>
                    <a:pt x="1022" y="176"/>
                  </a:cubicBezTo>
                  <a:cubicBezTo>
                    <a:pt x="1022" y="79"/>
                    <a:pt x="944" y="0"/>
                    <a:pt x="846" y="0"/>
                  </a:cubicBezTo>
                  <a:close/>
                </a:path>
              </a:pathLst>
            </a:custGeom>
            <a:solidFill>
              <a:srgbClr val="FFFFFF"/>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83" name="Freeform 182"/>
            <p:cNvSpPr>
              <a:spLocks/>
            </p:cNvSpPr>
            <p:nvPr userDrawn="1"/>
          </p:nvSpPr>
          <p:spPr bwMode="auto">
            <a:xfrm>
              <a:off x="930275" y="2293938"/>
              <a:ext cx="42863" cy="74613"/>
            </a:xfrm>
            <a:custGeom>
              <a:avLst/>
              <a:gdLst>
                <a:gd name="T0" fmla="*/ 10 w 19"/>
                <a:gd name="T1" fmla="*/ 20 h 34"/>
                <a:gd name="T2" fmla="*/ 6 w 19"/>
                <a:gd name="T3" fmla="*/ 18 h 34"/>
                <a:gd name="T4" fmla="*/ 1 w 19"/>
                <a:gd name="T5" fmla="*/ 14 h 34"/>
                <a:gd name="T6" fmla="*/ 0 w 19"/>
                <a:gd name="T7" fmla="*/ 9 h 34"/>
                <a:gd name="T8" fmla="*/ 2 w 19"/>
                <a:gd name="T9" fmla="*/ 3 h 34"/>
                <a:gd name="T10" fmla="*/ 10 w 19"/>
                <a:gd name="T11" fmla="*/ 0 h 34"/>
                <a:gd name="T12" fmla="*/ 17 w 19"/>
                <a:gd name="T13" fmla="*/ 2 h 34"/>
                <a:gd name="T14" fmla="*/ 17 w 19"/>
                <a:gd name="T15" fmla="*/ 8 h 34"/>
                <a:gd name="T16" fmla="*/ 9 w 19"/>
                <a:gd name="T17" fmla="*/ 4 h 34"/>
                <a:gd name="T18" fmla="*/ 6 w 19"/>
                <a:gd name="T19" fmla="*/ 5 h 34"/>
                <a:gd name="T20" fmla="*/ 4 w 19"/>
                <a:gd name="T21" fmla="*/ 8 h 34"/>
                <a:gd name="T22" fmla="*/ 5 w 19"/>
                <a:gd name="T23" fmla="*/ 11 h 34"/>
                <a:gd name="T24" fmla="*/ 9 w 19"/>
                <a:gd name="T25" fmla="*/ 14 h 34"/>
                <a:gd name="T26" fmla="*/ 12 w 19"/>
                <a:gd name="T27" fmla="*/ 16 h 34"/>
                <a:gd name="T28" fmla="*/ 19 w 19"/>
                <a:gd name="T29" fmla="*/ 25 h 34"/>
                <a:gd name="T30" fmla="*/ 16 w 19"/>
                <a:gd name="T31" fmla="*/ 32 h 34"/>
                <a:gd name="T32" fmla="*/ 9 w 19"/>
                <a:gd name="T33" fmla="*/ 34 h 34"/>
                <a:gd name="T34" fmla="*/ 0 w 19"/>
                <a:gd name="T35" fmla="*/ 31 h 34"/>
                <a:gd name="T36" fmla="*/ 0 w 19"/>
                <a:gd name="T37" fmla="*/ 25 h 34"/>
                <a:gd name="T38" fmla="*/ 9 w 19"/>
                <a:gd name="T39" fmla="*/ 30 h 34"/>
                <a:gd name="T40" fmla="*/ 13 w 19"/>
                <a:gd name="T41" fmla="*/ 29 h 34"/>
                <a:gd name="T42" fmla="*/ 14 w 19"/>
                <a:gd name="T43" fmla="*/ 26 h 34"/>
                <a:gd name="T44" fmla="*/ 10 w 19"/>
                <a:gd name="T45"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34">
                  <a:moveTo>
                    <a:pt x="10" y="20"/>
                  </a:moveTo>
                  <a:cubicBezTo>
                    <a:pt x="6" y="18"/>
                    <a:pt x="6" y="18"/>
                    <a:pt x="6" y="18"/>
                  </a:cubicBezTo>
                  <a:cubicBezTo>
                    <a:pt x="4" y="16"/>
                    <a:pt x="2" y="15"/>
                    <a:pt x="1" y="14"/>
                  </a:cubicBezTo>
                  <a:cubicBezTo>
                    <a:pt x="0" y="12"/>
                    <a:pt x="0" y="11"/>
                    <a:pt x="0" y="9"/>
                  </a:cubicBezTo>
                  <a:cubicBezTo>
                    <a:pt x="0" y="6"/>
                    <a:pt x="1" y="4"/>
                    <a:pt x="2" y="3"/>
                  </a:cubicBezTo>
                  <a:cubicBezTo>
                    <a:pt x="4" y="1"/>
                    <a:pt x="7" y="0"/>
                    <a:pt x="10" y="0"/>
                  </a:cubicBezTo>
                  <a:cubicBezTo>
                    <a:pt x="12" y="0"/>
                    <a:pt x="15" y="1"/>
                    <a:pt x="17" y="2"/>
                  </a:cubicBezTo>
                  <a:cubicBezTo>
                    <a:pt x="17" y="8"/>
                    <a:pt x="17" y="8"/>
                    <a:pt x="17" y="8"/>
                  </a:cubicBezTo>
                  <a:cubicBezTo>
                    <a:pt x="15" y="6"/>
                    <a:pt x="12" y="4"/>
                    <a:pt x="9" y="4"/>
                  </a:cubicBezTo>
                  <a:cubicBezTo>
                    <a:pt x="8" y="4"/>
                    <a:pt x="7" y="5"/>
                    <a:pt x="6" y="5"/>
                  </a:cubicBezTo>
                  <a:cubicBezTo>
                    <a:pt x="5" y="6"/>
                    <a:pt x="4" y="7"/>
                    <a:pt x="4" y="8"/>
                  </a:cubicBezTo>
                  <a:cubicBezTo>
                    <a:pt x="4" y="9"/>
                    <a:pt x="4" y="10"/>
                    <a:pt x="5" y="11"/>
                  </a:cubicBezTo>
                  <a:cubicBezTo>
                    <a:pt x="6" y="12"/>
                    <a:pt x="7" y="13"/>
                    <a:pt x="9" y="14"/>
                  </a:cubicBezTo>
                  <a:cubicBezTo>
                    <a:pt x="12" y="16"/>
                    <a:pt x="12" y="16"/>
                    <a:pt x="12" y="16"/>
                  </a:cubicBezTo>
                  <a:cubicBezTo>
                    <a:pt x="17" y="18"/>
                    <a:pt x="19" y="22"/>
                    <a:pt x="19" y="25"/>
                  </a:cubicBezTo>
                  <a:cubicBezTo>
                    <a:pt x="19" y="28"/>
                    <a:pt x="18" y="30"/>
                    <a:pt x="16" y="32"/>
                  </a:cubicBezTo>
                  <a:cubicBezTo>
                    <a:pt x="14" y="34"/>
                    <a:pt x="12" y="34"/>
                    <a:pt x="9" y="34"/>
                  </a:cubicBezTo>
                  <a:cubicBezTo>
                    <a:pt x="5" y="34"/>
                    <a:pt x="2" y="33"/>
                    <a:pt x="0" y="31"/>
                  </a:cubicBezTo>
                  <a:cubicBezTo>
                    <a:pt x="0" y="25"/>
                    <a:pt x="0" y="25"/>
                    <a:pt x="0" y="25"/>
                  </a:cubicBezTo>
                  <a:cubicBezTo>
                    <a:pt x="2" y="29"/>
                    <a:pt x="5" y="30"/>
                    <a:pt x="9" y="30"/>
                  </a:cubicBezTo>
                  <a:cubicBezTo>
                    <a:pt x="10" y="30"/>
                    <a:pt x="12" y="30"/>
                    <a:pt x="13" y="29"/>
                  </a:cubicBezTo>
                  <a:cubicBezTo>
                    <a:pt x="14" y="28"/>
                    <a:pt x="14" y="27"/>
                    <a:pt x="14" y="26"/>
                  </a:cubicBezTo>
                  <a:cubicBezTo>
                    <a:pt x="14" y="24"/>
                    <a:pt x="13" y="22"/>
                    <a:pt x="10" y="20"/>
                  </a:cubicBezTo>
                  <a:close/>
                </a:path>
              </a:pathLst>
            </a:custGeom>
            <a:solidFill>
              <a:srgbClr val="008C9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84" name="Freeform 183"/>
            <p:cNvSpPr>
              <a:spLocks/>
            </p:cNvSpPr>
            <p:nvPr userDrawn="1"/>
          </p:nvSpPr>
          <p:spPr bwMode="auto">
            <a:xfrm>
              <a:off x="1217613" y="2295525"/>
              <a:ext cx="71438" cy="73025"/>
            </a:xfrm>
            <a:custGeom>
              <a:avLst/>
              <a:gdLst>
                <a:gd name="T0" fmla="*/ 38 w 45"/>
                <a:gd name="T1" fmla="*/ 0 h 46"/>
                <a:gd name="T2" fmla="*/ 45 w 45"/>
                <a:gd name="T3" fmla="*/ 0 h 46"/>
                <a:gd name="T4" fmla="*/ 45 w 45"/>
                <a:gd name="T5" fmla="*/ 46 h 46"/>
                <a:gd name="T6" fmla="*/ 38 w 45"/>
                <a:gd name="T7" fmla="*/ 46 h 46"/>
                <a:gd name="T8" fmla="*/ 38 w 45"/>
                <a:gd name="T9" fmla="*/ 10 h 46"/>
                <a:gd name="T10" fmla="*/ 23 w 45"/>
                <a:gd name="T11" fmla="*/ 28 h 46"/>
                <a:gd name="T12" fmla="*/ 23 w 45"/>
                <a:gd name="T13" fmla="*/ 28 h 46"/>
                <a:gd name="T14" fmla="*/ 7 w 45"/>
                <a:gd name="T15" fmla="*/ 10 h 46"/>
                <a:gd name="T16" fmla="*/ 7 w 45"/>
                <a:gd name="T17" fmla="*/ 46 h 46"/>
                <a:gd name="T18" fmla="*/ 0 w 45"/>
                <a:gd name="T19" fmla="*/ 46 h 46"/>
                <a:gd name="T20" fmla="*/ 0 w 45"/>
                <a:gd name="T21" fmla="*/ 0 h 46"/>
                <a:gd name="T22" fmla="*/ 7 w 45"/>
                <a:gd name="T23" fmla="*/ 0 h 46"/>
                <a:gd name="T24" fmla="*/ 23 w 45"/>
                <a:gd name="T25" fmla="*/ 18 h 46"/>
                <a:gd name="T26" fmla="*/ 38 w 45"/>
                <a:gd name="T2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6">
                  <a:moveTo>
                    <a:pt x="38" y="0"/>
                  </a:moveTo>
                  <a:lnTo>
                    <a:pt x="45" y="0"/>
                  </a:lnTo>
                  <a:lnTo>
                    <a:pt x="45" y="46"/>
                  </a:lnTo>
                  <a:lnTo>
                    <a:pt x="38" y="46"/>
                  </a:lnTo>
                  <a:lnTo>
                    <a:pt x="38" y="10"/>
                  </a:lnTo>
                  <a:lnTo>
                    <a:pt x="23" y="28"/>
                  </a:lnTo>
                  <a:lnTo>
                    <a:pt x="23" y="28"/>
                  </a:lnTo>
                  <a:lnTo>
                    <a:pt x="7" y="10"/>
                  </a:lnTo>
                  <a:lnTo>
                    <a:pt x="7" y="46"/>
                  </a:lnTo>
                  <a:lnTo>
                    <a:pt x="0" y="46"/>
                  </a:lnTo>
                  <a:lnTo>
                    <a:pt x="0" y="0"/>
                  </a:lnTo>
                  <a:lnTo>
                    <a:pt x="7" y="0"/>
                  </a:lnTo>
                  <a:lnTo>
                    <a:pt x="23" y="18"/>
                  </a:lnTo>
                  <a:lnTo>
                    <a:pt x="38" y="0"/>
                  </a:lnTo>
                  <a:close/>
                </a:path>
              </a:pathLst>
            </a:custGeom>
            <a:solidFill>
              <a:srgbClr val="008C9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85" name="Freeform 184"/>
            <p:cNvSpPr>
              <a:spLocks/>
            </p:cNvSpPr>
            <p:nvPr userDrawn="1"/>
          </p:nvSpPr>
          <p:spPr bwMode="auto">
            <a:xfrm>
              <a:off x="1519238" y="2293938"/>
              <a:ext cx="63500" cy="74613"/>
            </a:xfrm>
            <a:custGeom>
              <a:avLst/>
              <a:gdLst>
                <a:gd name="T0" fmla="*/ 0 w 40"/>
                <a:gd name="T1" fmla="*/ 0 h 47"/>
                <a:gd name="T2" fmla="*/ 40 w 40"/>
                <a:gd name="T3" fmla="*/ 0 h 47"/>
                <a:gd name="T4" fmla="*/ 40 w 40"/>
                <a:gd name="T5" fmla="*/ 7 h 47"/>
                <a:gd name="T6" fmla="*/ 24 w 40"/>
                <a:gd name="T7" fmla="*/ 7 h 47"/>
                <a:gd name="T8" fmla="*/ 24 w 40"/>
                <a:gd name="T9" fmla="*/ 47 h 47"/>
                <a:gd name="T10" fmla="*/ 17 w 40"/>
                <a:gd name="T11" fmla="*/ 47 h 47"/>
                <a:gd name="T12" fmla="*/ 17 w 40"/>
                <a:gd name="T13" fmla="*/ 7 h 47"/>
                <a:gd name="T14" fmla="*/ 0 w 40"/>
                <a:gd name="T15" fmla="*/ 7 h 47"/>
                <a:gd name="T16" fmla="*/ 0 w 40"/>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7">
                  <a:moveTo>
                    <a:pt x="0" y="0"/>
                  </a:moveTo>
                  <a:lnTo>
                    <a:pt x="40" y="0"/>
                  </a:lnTo>
                  <a:lnTo>
                    <a:pt x="40" y="7"/>
                  </a:lnTo>
                  <a:lnTo>
                    <a:pt x="24" y="7"/>
                  </a:lnTo>
                  <a:lnTo>
                    <a:pt x="24" y="47"/>
                  </a:lnTo>
                  <a:lnTo>
                    <a:pt x="17" y="47"/>
                  </a:lnTo>
                  <a:lnTo>
                    <a:pt x="17" y="7"/>
                  </a:lnTo>
                  <a:lnTo>
                    <a:pt x="0" y="7"/>
                  </a:lnTo>
                  <a:lnTo>
                    <a:pt x="0" y="0"/>
                  </a:lnTo>
                  <a:close/>
                </a:path>
              </a:pathLst>
            </a:custGeom>
            <a:solidFill>
              <a:srgbClr val="008C9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86" name="Freeform 185"/>
            <p:cNvSpPr>
              <a:spLocks/>
            </p:cNvSpPr>
            <p:nvPr userDrawn="1"/>
          </p:nvSpPr>
          <p:spPr bwMode="auto">
            <a:xfrm>
              <a:off x="1808163" y="2295525"/>
              <a:ext cx="112713" cy="73025"/>
            </a:xfrm>
            <a:custGeom>
              <a:avLst/>
              <a:gdLst>
                <a:gd name="T0" fmla="*/ 64 w 71"/>
                <a:gd name="T1" fmla="*/ 0 h 46"/>
                <a:gd name="T2" fmla="*/ 71 w 71"/>
                <a:gd name="T3" fmla="*/ 0 h 46"/>
                <a:gd name="T4" fmla="*/ 52 w 71"/>
                <a:gd name="T5" fmla="*/ 46 h 46"/>
                <a:gd name="T6" fmla="*/ 50 w 71"/>
                <a:gd name="T7" fmla="*/ 46 h 46"/>
                <a:gd name="T8" fmla="*/ 35 w 71"/>
                <a:gd name="T9" fmla="*/ 9 h 46"/>
                <a:gd name="T10" fmla="*/ 19 w 71"/>
                <a:gd name="T11" fmla="*/ 46 h 46"/>
                <a:gd name="T12" fmla="*/ 18 w 71"/>
                <a:gd name="T13" fmla="*/ 46 h 46"/>
                <a:gd name="T14" fmla="*/ 0 w 71"/>
                <a:gd name="T15" fmla="*/ 0 h 46"/>
                <a:gd name="T16" fmla="*/ 5 w 71"/>
                <a:gd name="T17" fmla="*/ 0 h 46"/>
                <a:gd name="T18" fmla="*/ 19 w 71"/>
                <a:gd name="T19" fmla="*/ 32 h 46"/>
                <a:gd name="T20" fmla="*/ 32 w 71"/>
                <a:gd name="T21" fmla="*/ 0 h 46"/>
                <a:gd name="T22" fmla="*/ 39 w 71"/>
                <a:gd name="T23" fmla="*/ 0 h 46"/>
                <a:gd name="T24" fmla="*/ 52 w 71"/>
                <a:gd name="T25" fmla="*/ 32 h 46"/>
                <a:gd name="T26" fmla="*/ 64 w 71"/>
                <a:gd name="T2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 h="46">
                  <a:moveTo>
                    <a:pt x="64" y="0"/>
                  </a:moveTo>
                  <a:lnTo>
                    <a:pt x="71" y="0"/>
                  </a:lnTo>
                  <a:lnTo>
                    <a:pt x="52" y="46"/>
                  </a:lnTo>
                  <a:lnTo>
                    <a:pt x="50" y="46"/>
                  </a:lnTo>
                  <a:lnTo>
                    <a:pt x="35" y="9"/>
                  </a:lnTo>
                  <a:lnTo>
                    <a:pt x="19" y="46"/>
                  </a:lnTo>
                  <a:lnTo>
                    <a:pt x="18" y="46"/>
                  </a:lnTo>
                  <a:lnTo>
                    <a:pt x="0" y="0"/>
                  </a:lnTo>
                  <a:lnTo>
                    <a:pt x="5" y="0"/>
                  </a:lnTo>
                  <a:lnTo>
                    <a:pt x="19" y="32"/>
                  </a:lnTo>
                  <a:lnTo>
                    <a:pt x="32" y="0"/>
                  </a:lnTo>
                  <a:lnTo>
                    <a:pt x="39" y="0"/>
                  </a:lnTo>
                  <a:lnTo>
                    <a:pt x="52" y="32"/>
                  </a:lnTo>
                  <a:lnTo>
                    <a:pt x="64" y="0"/>
                  </a:lnTo>
                  <a:close/>
                </a:path>
              </a:pathLst>
            </a:custGeom>
            <a:solidFill>
              <a:srgbClr val="008C9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87" name="Freeform 186"/>
            <p:cNvSpPr>
              <a:spLocks/>
            </p:cNvSpPr>
            <p:nvPr userDrawn="1"/>
          </p:nvSpPr>
          <p:spPr bwMode="auto">
            <a:xfrm>
              <a:off x="2144713" y="2293938"/>
              <a:ext cx="61913" cy="74613"/>
            </a:xfrm>
            <a:custGeom>
              <a:avLst/>
              <a:gdLst>
                <a:gd name="T0" fmla="*/ 0 w 39"/>
                <a:gd name="T1" fmla="*/ 0 h 47"/>
                <a:gd name="T2" fmla="*/ 39 w 39"/>
                <a:gd name="T3" fmla="*/ 0 h 47"/>
                <a:gd name="T4" fmla="*/ 39 w 39"/>
                <a:gd name="T5" fmla="*/ 7 h 47"/>
                <a:gd name="T6" fmla="*/ 24 w 39"/>
                <a:gd name="T7" fmla="*/ 7 h 47"/>
                <a:gd name="T8" fmla="*/ 24 w 39"/>
                <a:gd name="T9" fmla="*/ 47 h 47"/>
                <a:gd name="T10" fmla="*/ 17 w 39"/>
                <a:gd name="T11" fmla="*/ 47 h 47"/>
                <a:gd name="T12" fmla="*/ 17 w 39"/>
                <a:gd name="T13" fmla="*/ 7 h 47"/>
                <a:gd name="T14" fmla="*/ 0 w 39"/>
                <a:gd name="T15" fmla="*/ 7 h 47"/>
                <a:gd name="T16" fmla="*/ 0 w 39"/>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47">
                  <a:moveTo>
                    <a:pt x="0" y="0"/>
                  </a:moveTo>
                  <a:lnTo>
                    <a:pt x="39" y="0"/>
                  </a:lnTo>
                  <a:lnTo>
                    <a:pt x="39" y="7"/>
                  </a:lnTo>
                  <a:lnTo>
                    <a:pt x="24" y="7"/>
                  </a:lnTo>
                  <a:lnTo>
                    <a:pt x="24" y="47"/>
                  </a:lnTo>
                  <a:lnTo>
                    <a:pt x="17" y="47"/>
                  </a:lnTo>
                  <a:lnTo>
                    <a:pt x="17" y="7"/>
                  </a:lnTo>
                  <a:lnTo>
                    <a:pt x="0" y="7"/>
                  </a:lnTo>
                  <a:lnTo>
                    <a:pt x="0" y="0"/>
                  </a:lnTo>
                  <a:close/>
                </a:path>
              </a:pathLst>
            </a:custGeom>
            <a:solidFill>
              <a:srgbClr val="008C9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88" name="Freeform 187"/>
            <p:cNvSpPr>
              <a:spLocks/>
            </p:cNvSpPr>
            <p:nvPr userDrawn="1"/>
          </p:nvSpPr>
          <p:spPr bwMode="auto">
            <a:xfrm>
              <a:off x="2452688" y="2295525"/>
              <a:ext cx="39688" cy="73025"/>
            </a:xfrm>
            <a:custGeom>
              <a:avLst/>
              <a:gdLst>
                <a:gd name="T0" fmla="*/ 0 w 25"/>
                <a:gd name="T1" fmla="*/ 0 h 46"/>
                <a:gd name="T2" fmla="*/ 25 w 25"/>
                <a:gd name="T3" fmla="*/ 0 h 46"/>
                <a:gd name="T4" fmla="*/ 25 w 25"/>
                <a:gd name="T5" fmla="*/ 6 h 46"/>
                <a:gd name="T6" fmla="*/ 7 w 25"/>
                <a:gd name="T7" fmla="*/ 6 h 46"/>
                <a:gd name="T8" fmla="*/ 7 w 25"/>
                <a:gd name="T9" fmla="*/ 18 h 46"/>
                <a:gd name="T10" fmla="*/ 25 w 25"/>
                <a:gd name="T11" fmla="*/ 18 h 46"/>
                <a:gd name="T12" fmla="*/ 25 w 25"/>
                <a:gd name="T13" fmla="*/ 24 h 46"/>
                <a:gd name="T14" fmla="*/ 7 w 25"/>
                <a:gd name="T15" fmla="*/ 24 h 46"/>
                <a:gd name="T16" fmla="*/ 7 w 25"/>
                <a:gd name="T17" fmla="*/ 46 h 46"/>
                <a:gd name="T18" fmla="*/ 0 w 25"/>
                <a:gd name="T19" fmla="*/ 46 h 46"/>
                <a:gd name="T20" fmla="*/ 0 w 25"/>
                <a:gd name="T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6">
                  <a:moveTo>
                    <a:pt x="0" y="0"/>
                  </a:moveTo>
                  <a:lnTo>
                    <a:pt x="25" y="0"/>
                  </a:lnTo>
                  <a:lnTo>
                    <a:pt x="25" y="6"/>
                  </a:lnTo>
                  <a:lnTo>
                    <a:pt x="7" y="6"/>
                  </a:lnTo>
                  <a:lnTo>
                    <a:pt x="7" y="18"/>
                  </a:lnTo>
                  <a:lnTo>
                    <a:pt x="25" y="18"/>
                  </a:lnTo>
                  <a:lnTo>
                    <a:pt x="25" y="24"/>
                  </a:lnTo>
                  <a:lnTo>
                    <a:pt x="7" y="24"/>
                  </a:lnTo>
                  <a:lnTo>
                    <a:pt x="7" y="46"/>
                  </a:lnTo>
                  <a:lnTo>
                    <a:pt x="0" y="46"/>
                  </a:lnTo>
                  <a:lnTo>
                    <a:pt x="0" y="0"/>
                  </a:lnTo>
                  <a:close/>
                </a:path>
              </a:pathLst>
            </a:custGeom>
            <a:solidFill>
              <a:srgbClr val="008C9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89" name="Freeform 188"/>
            <p:cNvSpPr>
              <a:spLocks/>
            </p:cNvSpPr>
            <p:nvPr userDrawn="1"/>
          </p:nvSpPr>
          <p:spPr bwMode="auto">
            <a:xfrm>
              <a:off x="2735263" y="2293938"/>
              <a:ext cx="42863" cy="74613"/>
            </a:xfrm>
            <a:custGeom>
              <a:avLst/>
              <a:gdLst>
                <a:gd name="T0" fmla="*/ 10 w 19"/>
                <a:gd name="T1" fmla="*/ 20 h 34"/>
                <a:gd name="T2" fmla="*/ 7 w 19"/>
                <a:gd name="T3" fmla="*/ 18 h 34"/>
                <a:gd name="T4" fmla="*/ 2 w 19"/>
                <a:gd name="T5" fmla="*/ 14 h 34"/>
                <a:gd name="T6" fmla="*/ 0 w 19"/>
                <a:gd name="T7" fmla="*/ 9 h 34"/>
                <a:gd name="T8" fmla="*/ 3 w 19"/>
                <a:gd name="T9" fmla="*/ 3 h 34"/>
                <a:gd name="T10" fmla="*/ 10 w 19"/>
                <a:gd name="T11" fmla="*/ 0 h 34"/>
                <a:gd name="T12" fmla="*/ 18 w 19"/>
                <a:gd name="T13" fmla="*/ 2 h 34"/>
                <a:gd name="T14" fmla="*/ 18 w 19"/>
                <a:gd name="T15" fmla="*/ 8 h 34"/>
                <a:gd name="T16" fmla="*/ 10 w 19"/>
                <a:gd name="T17" fmla="*/ 4 h 34"/>
                <a:gd name="T18" fmla="*/ 6 w 19"/>
                <a:gd name="T19" fmla="*/ 5 h 34"/>
                <a:gd name="T20" fmla="*/ 5 w 19"/>
                <a:gd name="T21" fmla="*/ 8 h 34"/>
                <a:gd name="T22" fmla="*/ 6 w 19"/>
                <a:gd name="T23" fmla="*/ 11 h 34"/>
                <a:gd name="T24" fmla="*/ 9 w 19"/>
                <a:gd name="T25" fmla="*/ 14 h 34"/>
                <a:gd name="T26" fmla="*/ 13 w 19"/>
                <a:gd name="T27" fmla="*/ 16 h 34"/>
                <a:gd name="T28" fmla="*/ 19 w 19"/>
                <a:gd name="T29" fmla="*/ 25 h 34"/>
                <a:gd name="T30" fmla="*/ 17 w 19"/>
                <a:gd name="T31" fmla="*/ 32 h 34"/>
                <a:gd name="T32" fmla="*/ 10 w 19"/>
                <a:gd name="T33" fmla="*/ 34 h 34"/>
                <a:gd name="T34" fmla="*/ 0 w 19"/>
                <a:gd name="T35" fmla="*/ 31 h 34"/>
                <a:gd name="T36" fmla="*/ 0 w 19"/>
                <a:gd name="T37" fmla="*/ 25 h 34"/>
                <a:gd name="T38" fmla="*/ 9 w 19"/>
                <a:gd name="T39" fmla="*/ 30 h 34"/>
                <a:gd name="T40" fmla="*/ 13 w 19"/>
                <a:gd name="T41" fmla="*/ 29 h 34"/>
                <a:gd name="T42" fmla="*/ 15 w 19"/>
                <a:gd name="T43" fmla="*/ 26 h 34"/>
                <a:gd name="T44" fmla="*/ 10 w 19"/>
                <a:gd name="T45"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34">
                  <a:moveTo>
                    <a:pt x="10" y="20"/>
                  </a:moveTo>
                  <a:cubicBezTo>
                    <a:pt x="7" y="18"/>
                    <a:pt x="7" y="18"/>
                    <a:pt x="7" y="18"/>
                  </a:cubicBezTo>
                  <a:cubicBezTo>
                    <a:pt x="4" y="16"/>
                    <a:pt x="3" y="15"/>
                    <a:pt x="2" y="14"/>
                  </a:cubicBezTo>
                  <a:cubicBezTo>
                    <a:pt x="1" y="12"/>
                    <a:pt x="0" y="11"/>
                    <a:pt x="0" y="9"/>
                  </a:cubicBezTo>
                  <a:cubicBezTo>
                    <a:pt x="0" y="6"/>
                    <a:pt x="1" y="4"/>
                    <a:pt x="3" y="3"/>
                  </a:cubicBezTo>
                  <a:cubicBezTo>
                    <a:pt x="5" y="1"/>
                    <a:pt x="7" y="0"/>
                    <a:pt x="10" y="0"/>
                  </a:cubicBezTo>
                  <a:cubicBezTo>
                    <a:pt x="13" y="0"/>
                    <a:pt x="16" y="1"/>
                    <a:pt x="18" y="2"/>
                  </a:cubicBezTo>
                  <a:cubicBezTo>
                    <a:pt x="18" y="8"/>
                    <a:pt x="18" y="8"/>
                    <a:pt x="18" y="8"/>
                  </a:cubicBezTo>
                  <a:cubicBezTo>
                    <a:pt x="15" y="6"/>
                    <a:pt x="13" y="4"/>
                    <a:pt x="10" y="4"/>
                  </a:cubicBezTo>
                  <a:cubicBezTo>
                    <a:pt x="9" y="4"/>
                    <a:pt x="7" y="5"/>
                    <a:pt x="6" y="5"/>
                  </a:cubicBezTo>
                  <a:cubicBezTo>
                    <a:pt x="5" y="6"/>
                    <a:pt x="5" y="7"/>
                    <a:pt x="5" y="8"/>
                  </a:cubicBezTo>
                  <a:cubicBezTo>
                    <a:pt x="5" y="9"/>
                    <a:pt x="5" y="10"/>
                    <a:pt x="6" y="11"/>
                  </a:cubicBezTo>
                  <a:cubicBezTo>
                    <a:pt x="7" y="12"/>
                    <a:pt x="8" y="13"/>
                    <a:pt x="9" y="14"/>
                  </a:cubicBezTo>
                  <a:cubicBezTo>
                    <a:pt x="13" y="16"/>
                    <a:pt x="13" y="16"/>
                    <a:pt x="13" y="16"/>
                  </a:cubicBezTo>
                  <a:cubicBezTo>
                    <a:pt x="17" y="18"/>
                    <a:pt x="19" y="22"/>
                    <a:pt x="19" y="25"/>
                  </a:cubicBezTo>
                  <a:cubicBezTo>
                    <a:pt x="19" y="28"/>
                    <a:pt x="18" y="30"/>
                    <a:pt x="17" y="32"/>
                  </a:cubicBezTo>
                  <a:cubicBezTo>
                    <a:pt x="15" y="34"/>
                    <a:pt x="12" y="34"/>
                    <a:pt x="10" y="34"/>
                  </a:cubicBezTo>
                  <a:cubicBezTo>
                    <a:pt x="6" y="34"/>
                    <a:pt x="3" y="33"/>
                    <a:pt x="0" y="31"/>
                  </a:cubicBezTo>
                  <a:cubicBezTo>
                    <a:pt x="0" y="25"/>
                    <a:pt x="0" y="25"/>
                    <a:pt x="0" y="25"/>
                  </a:cubicBezTo>
                  <a:cubicBezTo>
                    <a:pt x="3" y="29"/>
                    <a:pt x="6" y="30"/>
                    <a:pt x="9" y="30"/>
                  </a:cubicBezTo>
                  <a:cubicBezTo>
                    <a:pt x="11" y="30"/>
                    <a:pt x="12" y="30"/>
                    <a:pt x="13" y="29"/>
                  </a:cubicBezTo>
                  <a:cubicBezTo>
                    <a:pt x="14" y="28"/>
                    <a:pt x="15" y="27"/>
                    <a:pt x="15" y="26"/>
                  </a:cubicBezTo>
                  <a:cubicBezTo>
                    <a:pt x="15" y="24"/>
                    <a:pt x="13" y="22"/>
                    <a:pt x="10" y="20"/>
                  </a:cubicBezTo>
                  <a:close/>
                </a:path>
              </a:pathLst>
            </a:custGeom>
            <a:solidFill>
              <a:srgbClr val="008C9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90" name="Line 189"/>
            <p:cNvSpPr>
              <a:spLocks noChangeShapeType="1"/>
            </p:cNvSpPr>
            <p:nvPr userDrawn="1"/>
          </p:nvSpPr>
          <p:spPr bwMode="auto">
            <a:xfrm>
              <a:off x="836613" y="2782888"/>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91" name="Line 190"/>
            <p:cNvSpPr>
              <a:spLocks noChangeShapeType="1"/>
            </p:cNvSpPr>
            <p:nvPr userDrawn="1"/>
          </p:nvSpPr>
          <p:spPr bwMode="auto">
            <a:xfrm>
              <a:off x="1139825" y="2782888"/>
              <a:ext cx="217488"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92" name="Line 191"/>
            <p:cNvSpPr>
              <a:spLocks noChangeShapeType="1"/>
            </p:cNvSpPr>
            <p:nvPr userDrawn="1"/>
          </p:nvSpPr>
          <p:spPr bwMode="auto">
            <a:xfrm>
              <a:off x="1443038" y="2782888"/>
              <a:ext cx="217488"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93" name="Line 192"/>
            <p:cNvSpPr>
              <a:spLocks noChangeShapeType="1"/>
            </p:cNvSpPr>
            <p:nvPr userDrawn="1"/>
          </p:nvSpPr>
          <p:spPr bwMode="auto">
            <a:xfrm>
              <a:off x="1747838" y="2782888"/>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94" name="Line 193"/>
            <p:cNvSpPr>
              <a:spLocks noChangeShapeType="1"/>
            </p:cNvSpPr>
            <p:nvPr userDrawn="1"/>
          </p:nvSpPr>
          <p:spPr bwMode="auto">
            <a:xfrm>
              <a:off x="2051050" y="2782888"/>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95" name="Line 194"/>
            <p:cNvSpPr>
              <a:spLocks noChangeShapeType="1"/>
            </p:cNvSpPr>
            <p:nvPr userDrawn="1"/>
          </p:nvSpPr>
          <p:spPr bwMode="auto">
            <a:xfrm>
              <a:off x="2354263" y="2782888"/>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96" name="Line 195"/>
            <p:cNvSpPr>
              <a:spLocks noChangeShapeType="1"/>
            </p:cNvSpPr>
            <p:nvPr userDrawn="1"/>
          </p:nvSpPr>
          <p:spPr bwMode="auto">
            <a:xfrm>
              <a:off x="2657475" y="2782888"/>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97" name="Line 196"/>
            <p:cNvSpPr>
              <a:spLocks noChangeShapeType="1"/>
            </p:cNvSpPr>
            <p:nvPr userDrawn="1"/>
          </p:nvSpPr>
          <p:spPr bwMode="auto">
            <a:xfrm>
              <a:off x="836613" y="2427288"/>
              <a:ext cx="2036763"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98" name="Line 197"/>
            <p:cNvSpPr>
              <a:spLocks noChangeShapeType="1"/>
            </p:cNvSpPr>
            <p:nvPr userDrawn="1"/>
          </p:nvSpPr>
          <p:spPr bwMode="auto">
            <a:xfrm>
              <a:off x="836613" y="3138488"/>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99" name="Line 198"/>
            <p:cNvSpPr>
              <a:spLocks noChangeShapeType="1"/>
            </p:cNvSpPr>
            <p:nvPr userDrawn="1"/>
          </p:nvSpPr>
          <p:spPr bwMode="auto">
            <a:xfrm>
              <a:off x="1139825" y="3138488"/>
              <a:ext cx="217488"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00" name="Line 199"/>
            <p:cNvSpPr>
              <a:spLocks noChangeShapeType="1"/>
            </p:cNvSpPr>
            <p:nvPr userDrawn="1"/>
          </p:nvSpPr>
          <p:spPr bwMode="auto">
            <a:xfrm>
              <a:off x="1443038" y="3138488"/>
              <a:ext cx="217488"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01" name="Line 200"/>
            <p:cNvSpPr>
              <a:spLocks noChangeShapeType="1"/>
            </p:cNvSpPr>
            <p:nvPr userDrawn="1"/>
          </p:nvSpPr>
          <p:spPr bwMode="auto">
            <a:xfrm>
              <a:off x="1747838" y="3138488"/>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02" name="Line 201"/>
            <p:cNvSpPr>
              <a:spLocks noChangeShapeType="1"/>
            </p:cNvSpPr>
            <p:nvPr userDrawn="1"/>
          </p:nvSpPr>
          <p:spPr bwMode="auto">
            <a:xfrm>
              <a:off x="2051050" y="3138488"/>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03" name="Line 202"/>
            <p:cNvSpPr>
              <a:spLocks noChangeShapeType="1"/>
            </p:cNvSpPr>
            <p:nvPr userDrawn="1"/>
          </p:nvSpPr>
          <p:spPr bwMode="auto">
            <a:xfrm>
              <a:off x="2354263" y="3138488"/>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04" name="Line 203"/>
            <p:cNvSpPr>
              <a:spLocks noChangeShapeType="1"/>
            </p:cNvSpPr>
            <p:nvPr userDrawn="1"/>
          </p:nvSpPr>
          <p:spPr bwMode="auto">
            <a:xfrm>
              <a:off x="2657475" y="3138488"/>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05" name="Line 204"/>
            <p:cNvSpPr>
              <a:spLocks noChangeShapeType="1"/>
            </p:cNvSpPr>
            <p:nvPr userDrawn="1"/>
          </p:nvSpPr>
          <p:spPr bwMode="auto">
            <a:xfrm>
              <a:off x="836613" y="3494088"/>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06" name="Line 205"/>
            <p:cNvSpPr>
              <a:spLocks noChangeShapeType="1"/>
            </p:cNvSpPr>
            <p:nvPr userDrawn="1"/>
          </p:nvSpPr>
          <p:spPr bwMode="auto">
            <a:xfrm>
              <a:off x="1139825" y="3494088"/>
              <a:ext cx="217488"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07" name="Line 206"/>
            <p:cNvSpPr>
              <a:spLocks noChangeShapeType="1"/>
            </p:cNvSpPr>
            <p:nvPr userDrawn="1"/>
          </p:nvSpPr>
          <p:spPr bwMode="auto">
            <a:xfrm>
              <a:off x="1443038" y="3494088"/>
              <a:ext cx="217488"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08" name="Line 207"/>
            <p:cNvSpPr>
              <a:spLocks noChangeShapeType="1"/>
            </p:cNvSpPr>
            <p:nvPr userDrawn="1"/>
          </p:nvSpPr>
          <p:spPr bwMode="auto">
            <a:xfrm>
              <a:off x="1747838" y="3494088"/>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09" name="Line 208"/>
            <p:cNvSpPr>
              <a:spLocks noChangeShapeType="1"/>
            </p:cNvSpPr>
            <p:nvPr userDrawn="1"/>
          </p:nvSpPr>
          <p:spPr bwMode="auto">
            <a:xfrm>
              <a:off x="2051050" y="3494088"/>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10" name="Line 209"/>
            <p:cNvSpPr>
              <a:spLocks noChangeShapeType="1"/>
            </p:cNvSpPr>
            <p:nvPr userDrawn="1"/>
          </p:nvSpPr>
          <p:spPr bwMode="auto">
            <a:xfrm>
              <a:off x="2354263" y="3494088"/>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11" name="Line 210"/>
            <p:cNvSpPr>
              <a:spLocks noChangeShapeType="1"/>
            </p:cNvSpPr>
            <p:nvPr userDrawn="1"/>
          </p:nvSpPr>
          <p:spPr bwMode="auto">
            <a:xfrm>
              <a:off x="2657475" y="3494088"/>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12" name="Line 211"/>
            <p:cNvSpPr>
              <a:spLocks noChangeShapeType="1"/>
            </p:cNvSpPr>
            <p:nvPr userDrawn="1"/>
          </p:nvSpPr>
          <p:spPr bwMode="auto">
            <a:xfrm>
              <a:off x="836613" y="3851275"/>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13" name="Line 212"/>
            <p:cNvSpPr>
              <a:spLocks noChangeShapeType="1"/>
            </p:cNvSpPr>
            <p:nvPr userDrawn="1"/>
          </p:nvSpPr>
          <p:spPr bwMode="auto">
            <a:xfrm>
              <a:off x="1139825" y="3851275"/>
              <a:ext cx="217488"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14" name="Line 213"/>
            <p:cNvSpPr>
              <a:spLocks noChangeShapeType="1"/>
            </p:cNvSpPr>
            <p:nvPr userDrawn="1"/>
          </p:nvSpPr>
          <p:spPr bwMode="auto">
            <a:xfrm>
              <a:off x="1443038" y="3851275"/>
              <a:ext cx="217488"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15" name="Line 214"/>
            <p:cNvSpPr>
              <a:spLocks noChangeShapeType="1"/>
            </p:cNvSpPr>
            <p:nvPr userDrawn="1"/>
          </p:nvSpPr>
          <p:spPr bwMode="auto">
            <a:xfrm>
              <a:off x="1747838" y="3851275"/>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16" name="Line 215"/>
            <p:cNvSpPr>
              <a:spLocks noChangeShapeType="1"/>
            </p:cNvSpPr>
            <p:nvPr userDrawn="1"/>
          </p:nvSpPr>
          <p:spPr bwMode="auto">
            <a:xfrm>
              <a:off x="2051050" y="3851275"/>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17" name="Line 216"/>
            <p:cNvSpPr>
              <a:spLocks noChangeShapeType="1"/>
            </p:cNvSpPr>
            <p:nvPr userDrawn="1"/>
          </p:nvSpPr>
          <p:spPr bwMode="auto">
            <a:xfrm>
              <a:off x="2354263" y="3851275"/>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18" name="Line 217"/>
            <p:cNvSpPr>
              <a:spLocks noChangeShapeType="1"/>
            </p:cNvSpPr>
            <p:nvPr userDrawn="1"/>
          </p:nvSpPr>
          <p:spPr bwMode="auto">
            <a:xfrm>
              <a:off x="2657475" y="3851275"/>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19" name="Line 218"/>
            <p:cNvSpPr>
              <a:spLocks noChangeShapeType="1"/>
            </p:cNvSpPr>
            <p:nvPr userDrawn="1"/>
          </p:nvSpPr>
          <p:spPr bwMode="auto">
            <a:xfrm>
              <a:off x="836613" y="4206875"/>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20" name="Line 219"/>
            <p:cNvSpPr>
              <a:spLocks noChangeShapeType="1"/>
            </p:cNvSpPr>
            <p:nvPr userDrawn="1"/>
          </p:nvSpPr>
          <p:spPr bwMode="auto">
            <a:xfrm>
              <a:off x="1139825" y="4206875"/>
              <a:ext cx="217488"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21" name="Line 220"/>
            <p:cNvSpPr>
              <a:spLocks noChangeShapeType="1"/>
            </p:cNvSpPr>
            <p:nvPr userDrawn="1"/>
          </p:nvSpPr>
          <p:spPr bwMode="auto">
            <a:xfrm>
              <a:off x="1443038" y="4206875"/>
              <a:ext cx="217488"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22" name="Line 221"/>
            <p:cNvSpPr>
              <a:spLocks noChangeShapeType="1"/>
            </p:cNvSpPr>
            <p:nvPr userDrawn="1"/>
          </p:nvSpPr>
          <p:spPr bwMode="auto">
            <a:xfrm>
              <a:off x="1747838" y="4206875"/>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23" name="Line 222"/>
            <p:cNvSpPr>
              <a:spLocks noChangeShapeType="1"/>
            </p:cNvSpPr>
            <p:nvPr userDrawn="1"/>
          </p:nvSpPr>
          <p:spPr bwMode="auto">
            <a:xfrm>
              <a:off x="2051050" y="4206875"/>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24" name="Line 223"/>
            <p:cNvSpPr>
              <a:spLocks noChangeShapeType="1"/>
            </p:cNvSpPr>
            <p:nvPr userDrawn="1"/>
          </p:nvSpPr>
          <p:spPr bwMode="auto">
            <a:xfrm>
              <a:off x="2354263" y="4206875"/>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25" name="Line 224"/>
            <p:cNvSpPr>
              <a:spLocks noChangeShapeType="1"/>
            </p:cNvSpPr>
            <p:nvPr userDrawn="1"/>
          </p:nvSpPr>
          <p:spPr bwMode="auto">
            <a:xfrm>
              <a:off x="2657475" y="4206875"/>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26" name="Freeform 225"/>
            <p:cNvSpPr>
              <a:spLocks/>
            </p:cNvSpPr>
            <p:nvPr userDrawn="1"/>
          </p:nvSpPr>
          <p:spPr bwMode="auto">
            <a:xfrm>
              <a:off x="715963" y="1795463"/>
              <a:ext cx="2281238" cy="409575"/>
            </a:xfrm>
            <a:custGeom>
              <a:avLst/>
              <a:gdLst>
                <a:gd name="T0" fmla="*/ 1022 w 1022"/>
                <a:gd name="T1" fmla="*/ 184 h 184"/>
                <a:gd name="T2" fmla="*/ 0 w 1022"/>
                <a:gd name="T3" fmla="*/ 184 h 184"/>
                <a:gd name="T4" fmla="*/ 0 w 1022"/>
                <a:gd name="T5" fmla="*/ 176 h 184"/>
                <a:gd name="T6" fmla="*/ 176 w 1022"/>
                <a:gd name="T7" fmla="*/ 0 h 184"/>
                <a:gd name="T8" fmla="*/ 846 w 1022"/>
                <a:gd name="T9" fmla="*/ 0 h 184"/>
                <a:gd name="T10" fmla="*/ 1022 w 1022"/>
                <a:gd name="T11" fmla="*/ 176 h 184"/>
                <a:gd name="T12" fmla="*/ 1022 w 1022"/>
                <a:gd name="T13" fmla="*/ 184 h 184"/>
              </a:gdLst>
              <a:ahLst/>
              <a:cxnLst>
                <a:cxn ang="0">
                  <a:pos x="T0" y="T1"/>
                </a:cxn>
                <a:cxn ang="0">
                  <a:pos x="T2" y="T3"/>
                </a:cxn>
                <a:cxn ang="0">
                  <a:pos x="T4" y="T5"/>
                </a:cxn>
                <a:cxn ang="0">
                  <a:pos x="T6" y="T7"/>
                </a:cxn>
                <a:cxn ang="0">
                  <a:pos x="T8" y="T9"/>
                </a:cxn>
                <a:cxn ang="0">
                  <a:pos x="T10" y="T11"/>
                </a:cxn>
                <a:cxn ang="0">
                  <a:pos x="T12" y="T13"/>
                </a:cxn>
              </a:cxnLst>
              <a:rect l="0" t="0" r="r" b="b"/>
              <a:pathLst>
                <a:path w="1022" h="184">
                  <a:moveTo>
                    <a:pt x="1022" y="184"/>
                  </a:moveTo>
                  <a:cubicBezTo>
                    <a:pt x="0" y="184"/>
                    <a:pt x="0" y="184"/>
                    <a:pt x="0" y="184"/>
                  </a:cubicBezTo>
                  <a:cubicBezTo>
                    <a:pt x="0" y="176"/>
                    <a:pt x="0" y="176"/>
                    <a:pt x="0" y="176"/>
                  </a:cubicBezTo>
                  <a:cubicBezTo>
                    <a:pt x="0" y="79"/>
                    <a:pt x="79" y="0"/>
                    <a:pt x="176" y="0"/>
                  </a:cubicBezTo>
                  <a:cubicBezTo>
                    <a:pt x="846" y="0"/>
                    <a:pt x="846" y="0"/>
                    <a:pt x="846" y="0"/>
                  </a:cubicBezTo>
                  <a:cubicBezTo>
                    <a:pt x="944" y="0"/>
                    <a:pt x="1022" y="79"/>
                    <a:pt x="1022" y="176"/>
                  </a:cubicBezTo>
                  <a:lnTo>
                    <a:pt x="1022" y="184"/>
                  </a:lnTo>
                  <a:close/>
                </a:path>
              </a:pathLst>
            </a:custGeom>
            <a:solidFill>
              <a:srgbClr val="008C9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grpSp>
        <p:nvGrpSpPr>
          <p:cNvPr id="272" name="Group 271"/>
          <p:cNvGrpSpPr/>
          <p:nvPr userDrawn="1"/>
        </p:nvGrpSpPr>
        <p:grpSpPr>
          <a:xfrm>
            <a:off x="8195733" y="1795468"/>
            <a:ext cx="3041651" cy="2551113"/>
            <a:chOff x="6146800" y="1795463"/>
            <a:chExt cx="2281238" cy="2551113"/>
          </a:xfrm>
        </p:grpSpPr>
        <p:sp>
          <p:nvSpPr>
            <p:cNvPr id="227" name="Freeform 226"/>
            <p:cNvSpPr>
              <a:spLocks/>
            </p:cNvSpPr>
            <p:nvPr userDrawn="1"/>
          </p:nvSpPr>
          <p:spPr bwMode="auto">
            <a:xfrm>
              <a:off x="6146800" y="1795463"/>
              <a:ext cx="2281238" cy="2551113"/>
            </a:xfrm>
            <a:custGeom>
              <a:avLst/>
              <a:gdLst>
                <a:gd name="T0" fmla="*/ 846 w 1022"/>
                <a:gd name="T1" fmla="*/ 0 h 1148"/>
                <a:gd name="T2" fmla="*/ 176 w 1022"/>
                <a:gd name="T3" fmla="*/ 0 h 1148"/>
                <a:gd name="T4" fmla="*/ 0 w 1022"/>
                <a:gd name="T5" fmla="*/ 176 h 1148"/>
                <a:gd name="T6" fmla="*/ 0 w 1022"/>
                <a:gd name="T7" fmla="*/ 184 h 1148"/>
                <a:gd name="T8" fmla="*/ 0 w 1022"/>
                <a:gd name="T9" fmla="*/ 1047 h 1148"/>
                <a:gd name="T10" fmla="*/ 101 w 1022"/>
                <a:gd name="T11" fmla="*/ 1148 h 1148"/>
                <a:gd name="T12" fmla="*/ 921 w 1022"/>
                <a:gd name="T13" fmla="*/ 1148 h 1148"/>
                <a:gd name="T14" fmla="*/ 1022 w 1022"/>
                <a:gd name="T15" fmla="*/ 1047 h 1148"/>
                <a:gd name="T16" fmla="*/ 1022 w 1022"/>
                <a:gd name="T17" fmla="*/ 184 h 1148"/>
                <a:gd name="T18" fmla="*/ 1022 w 1022"/>
                <a:gd name="T19" fmla="*/ 176 h 1148"/>
                <a:gd name="T20" fmla="*/ 846 w 1022"/>
                <a:gd name="T21"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2" h="1148">
                  <a:moveTo>
                    <a:pt x="846" y="0"/>
                  </a:moveTo>
                  <a:cubicBezTo>
                    <a:pt x="176" y="0"/>
                    <a:pt x="176" y="0"/>
                    <a:pt x="176" y="0"/>
                  </a:cubicBezTo>
                  <a:cubicBezTo>
                    <a:pt x="78" y="0"/>
                    <a:pt x="0" y="79"/>
                    <a:pt x="0" y="176"/>
                  </a:cubicBezTo>
                  <a:cubicBezTo>
                    <a:pt x="0" y="184"/>
                    <a:pt x="0" y="184"/>
                    <a:pt x="0" y="184"/>
                  </a:cubicBezTo>
                  <a:cubicBezTo>
                    <a:pt x="0" y="1047"/>
                    <a:pt x="0" y="1047"/>
                    <a:pt x="0" y="1047"/>
                  </a:cubicBezTo>
                  <a:cubicBezTo>
                    <a:pt x="0" y="1103"/>
                    <a:pt x="45" y="1148"/>
                    <a:pt x="101" y="1148"/>
                  </a:cubicBezTo>
                  <a:cubicBezTo>
                    <a:pt x="921" y="1148"/>
                    <a:pt x="921" y="1148"/>
                    <a:pt x="921" y="1148"/>
                  </a:cubicBezTo>
                  <a:cubicBezTo>
                    <a:pt x="977" y="1148"/>
                    <a:pt x="1022" y="1103"/>
                    <a:pt x="1022" y="1047"/>
                  </a:cubicBezTo>
                  <a:cubicBezTo>
                    <a:pt x="1022" y="184"/>
                    <a:pt x="1022" y="184"/>
                    <a:pt x="1022" y="184"/>
                  </a:cubicBezTo>
                  <a:cubicBezTo>
                    <a:pt x="1022" y="176"/>
                    <a:pt x="1022" y="176"/>
                    <a:pt x="1022" y="176"/>
                  </a:cubicBezTo>
                  <a:cubicBezTo>
                    <a:pt x="1022" y="79"/>
                    <a:pt x="943" y="0"/>
                    <a:pt x="846" y="0"/>
                  </a:cubicBezTo>
                  <a:close/>
                </a:path>
              </a:pathLst>
            </a:custGeom>
            <a:solidFill>
              <a:srgbClr val="FFFFFF"/>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28" name="Freeform 227"/>
            <p:cNvSpPr>
              <a:spLocks/>
            </p:cNvSpPr>
            <p:nvPr userDrawn="1"/>
          </p:nvSpPr>
          <p:spPr bwMode="auto">
            <a:xfrm>
              <a:off x="6146800" y="1795463"/>
              <a:ext cx="2281238" cy="409575"/>
            </a:xfrm>
            <a:custGeom>
              <a:avLst/>
              <a:gdLst>
                <a:gd name="T0" fmla="*/ 1022 w 1022"/>
                <a:gd name="T1" fmla="*/ 184 h 184"/>
                <a:gd name="T2" fmla="*/ 0 w 1022"/>
                <a:gd name="T3" fmla="*/ 184 h 184"/>
                <a:gd name="T4" fmla="*/ 0 w 1022"/>
                <a:gd name="T5" fmla="*/ 176 h 184"/>
                <a:gd name="T6" fmla="*/ 176 w 1022"/>
                <a:gd name="T7" fmla="*/ 0 h 184"/>
                <a:gd name="T8" fmla="*/ 846 w 1022"/>
                <a:gd name="T9" fmla="*/ 0 h 184"/>
                <a:gd name="T10" fmla="*/ 1022 w 1022"/>
                <a:gd name="T11" fmla="*/ 176 h 184"/>
                <a:gd name="T12" fmla="*/ 1022 w 1022"/>
                <a:gd name="T13" fmla="*/ 184 h 184"/>
              </a:gdLst>
              <a:ahLst/>
              <a:cxnLst>
                <a:cxn ang="0">
                  <a:pos x="T0" y="T1"/>
                </a:cxn>
                <a:cxn ang="0">
                  <a:pos x="T2" y="T3"/>
                </a:cxn>
                <a:cxn ang="0">
                  <a:pos x="T4" y="T5"/>
                </a:cxn>
                <a:cxn ang="0">
                  <a:pos x="T6" y="T7"/>
                </a:cxn>
                <a:cxn ang="0">
                  <a:pos x="T8" y="T9"/>
                </a:cxn>
                <a:cxn ang="0">
                  <a:pos x="T10" y="T11"/>
                </a:cxn>
                <a:cxn ang="0">
                  <a:pos x="T12" y="T13"/>
                </a:cxn>
              </a:cxnLst>
              <a:rect l="0" t="0" r="r" b="b"/>
              <a:pathLst>
                <a:path w="1022" h="184">
                  <a:moveTo>
                    <a:pt x="1022" y="184"/>
                  </a:moveTo>
                  <a:cubicBezTo>
                    <a:pt x="0" y="184"/>
                    <a:pt x="0" y="184"/>
                    <a:pt x="0" y="184"/>
                  </a:cubicBezTo>
                  <a:cubicBezTo>
                    <a:pt x="0" y="176"/>
                    <a:pt x="0" y="176"/>
                    <a:pt x="0" y="176"/>
                  </a:cubicBezTo>
                  <a:cubicBezTo>
                    <a:pt x="0" y="79"/>
                    <a:pt x="78" y="0"/>
                    <a:pt x="176" y="0"/>
                  </a:cubicBezTo>
                  <a:cubicBezTo>
                    <a:pt x="846" y="0"/>
                    <a:pt x="846" y="0"/>
                    <a:pt x="846" y="0"/>
                  </a:cubicBezTo>
                  <a:cubicBezTo>
                    <a:pt x="943" y="0"/>
                    <a:pt x="1022" y="79"/>
                    <a:pt x="1022" y="176"/>
                  </a:cubicBezTo>
                  <a:lnTo>
                    <a:pt x="1022" y="184"/>
                  </a:lnTo>
                  <a:close/>
                </a:path>
              </a:pathLst>
            </a:custGeom>
            <a:solidFill>
              <a:srgbClr val="008C9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29" name="Freeform 228"/>
            <p:cNvSpPr>
              <a:spLocks/>
            </p:cNvSpPr>
            <p:nvPr userDrawn="1"/>
          </p:nvSpPr>
          <p:spPr bwMode="auto">
            <a:xfrm>
              <a:off x="6359525" y="2293938"/>
              <a:ext cx="42863" cy="74613"/>
            </a:xfrm>
            <a:custGeom>
              <a:avLst/>
              <a:gdLst>
                <a:gd name="T0" fmla="*/ 10 w 19"/>
                <a:gd name="T1" fmla="*/ 20 h 34"/>
                <a:gd name="T2" fmla="*/ 6 w 19"/>
                <a:gd name="T3" fmla="*/ 18 h 34"/>
                <a:gd name="T4" fmla="*/ 2 w 19"/>
                <a:gd name="T5" fmla="*/ 14 h 34"/>
                <a:gd name="T6" fmla="*/ 0 w 19"/>
                <a:gd name="T7" fmla="*/ 9 h 34"/>
                <a:gd name="T8" fmla="*/ 3 w 19"/>
                <a:gd name="T9" fmla="*/ 3 h 34"/>
                <a:gd name="T10" fmla="*/ 10 w 19"/>
                <a:gd name="T11" fmla="*/ 0 h 34"/>
                <a:gd name="T12" fmla="*/ 18 w 19"/>
                <a:gd name="T13" fmla="*/ 2 h 34"/>
                <a:gd name="T14" fmla="*/ 18 w 19"/>
                <a:gd name="T15" fmla="*/ 8 h 34"/>
                <a:gd name="T16" fmla="*/ 10 w 19"/>
                <a:gd name="T17" fmla="*/ 4 h 34"/>
                <a:gd name="T18" fmla="*/ 6 w 19"/>
                <a:gd name="T19" fmla="*/ 5 h 34"/>
                <a:gd name="T20" fmla="*/ 5 w 19"/>
                <a:gd name="T21" fmla="*/ 8 h 34"/>
                <a:gd name="T22" fmla="*/ 6 w 19"/>
                <a:gd name="T23" fmla="*/ 11 h 34"/>
                <a:gd name="T24" fmla="*/ 9 w 19"/>
                <a:gd name="T25" fmla="*/ 14 h 34"/>
                <a:gd name="T26" fmla="*/ 13 w 19"/>
                <a:gd name="T27" fmla="*/ 16 h 34"/>
                <a:gd name="T28" fmla="*/ 19 w 19"/>
                <a:gd name="T29" fmla="*/ 25 h 34"/>
                <a:gd name="T30" fmla="*/ 16 w 19"/>
                <a:gd name="T31" fmla="*/ 32 h 34"/>
                <a:gd name="T32" fmla="*/ 9 w 19"/>
                <a:gd name="T33" fmla="*/ 34 h 34"/>
                <a:gd name="T34" fmla="*/ 0 w 19"/>
                <a:gd name="T35" fmla="*/ 31 h 34"/>
                <a:gd name="T36" fmla="*/ 0 w 19"/>
                <a:gd name="T37" fmla="*/ 25 h 34"/>
                <a:gd name="T38" fmla="*/ 9 w 19"/>
                <a:gd name="T39" fmla="*/ 30 h 34"/>
                <a:gd name="T40" fmla="*/ 13 w 19"/>
                <a:gd name="T41" fmla="*/ 29 h 34"/>
                <a:gd name="T42" fmla="*/ 15 w 19"/>
                <a:gd name="T43" fmla="*/ 26 h 34"/>
                <a:gd name="T44" fmla="*/ 10 w 19"/>
                <a:gd name="T45"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34">
                  <a:moveTo>
                    <a:pt x="10" y="20"/>
                  </a:moveTo>
                  <a:cubicBezTo>
                    <a:pt x="6" y="18"/>
                    <a:pt x="6" y="18"/>
                    <a:pt x="6" y="18"/>
                  </a:cubicBezTo>
                  <a:cubicBezTo>
                    <a:pt x="4" y="16"/>
                    <a:pt x="3" y="15"/>
                    <a:pt x="2" y="14"/>
                  </a:cubicBezTo>
                  <a:cubicBezTo>
                    <a:pt x="1" y="12"/>
                    <a:pt x="0" y="11"/>
                    <a:pt x="0" y="9"/>
                  </a:cubicBezTo>
                  <a:cubicBezTo>
                    <a:pt x="0" y="6"/>
                    <a:pt x="1" y="4"/>
                    <a:pt x="3" y="3"/>
                  </a:cubicBezTo>
                  <a:cubicBezTo>
                    <a:pt x="5" y="1"/>
                    <a:pt x="7" y="0"/>
                    <a:pt x="10" y="0"/>
                  </a:cubicBezTo>
                  <a:cubicBezTo>
                    <a:pt x="13" y="0"/>
                    <a:pt x="15" y="1"/>
                    <a:pt x="18" y="2"/>
                  </a:cubicBezTo>
                  <a:cubicBezTo>
                    <a:pt x="18" y="8"/>
                    <a:pt x="18" y="8"/>
                    <a:pt x="18" y="8"/>
                  </a:cubicBezTo>
                  <a:cubicBezTo>
                    <a:pt x="15" y="6"/>
                    <a:pt x="13" y="4"/>
                    <a:pt x="10" y="4"/>
                  </a:cubicBezTo>
                  <a:cubicBezTo>
                    <a:pt x="8" y="4"/>
                    <a:pt x="7" y="5"/>
                    <a:pt x="6" y="5"/>
                  </a:cubicBezTo>
                  <a:cubicBezTo>
                    <a:pt x="5" y="6"/>
                    <a:pt x="5" y="7"/>
                    <a:pt x="5" y="8"/>
                  </a:cubicBezTo>
                  <a:cubicBezTo>
                    <a:pt x="5" y="9"/>
                    <a:pt x="5" y="10"/>
                    <a:pt x="6" y="11"/>
                  </a:cubicBezTo>
                  <a:cubicBezTo>
                    <a:pt x="6" y="12"/>
                    <a:pt x="8" y="13"/>
                    <a:pt x="9" y="14"/>
                  </a:cubicBezTo>
                  <a:cubicBezTo>
                    <a:pt x="13" y="16"/>
                    <a:pt x="13" y="16"/>
                    <a:pt x="13" y="16"/>
                  </a:cubicBezTo>
                  <a:cubicBezTo>
                    <a:pt x="17" y="18"/>
                    <a:pt x="19" y="22"/>
                    <a:pt x="19" y="25"/>
                  </a:cubicBezTo>
                  <a:cubicBezTo>
                    <a:pt x="19" y="28"/>
                    <a:pt x="18" y="30"/>
                    <a:pt x="16" y="32"/>
                  </a:cubicBezTo>
                  <a:cubicBezTo>
                    <a:pt x="15" y="34"/>
                    <a:pt x="12" y="34"/>
                    <a:pt x="9" y="34"/>
                  </a:cubicBezTo>
                  <a:cubicBezTo>
                    <a:pt x="6" y="34"/>
                    <a:pt x="3" y="33"/>
                    <a:pt x="0" y="31"/>
                  </a:cubicBezTo>
                  <a:cubicBezTo>
                    <a:pt x="0" y="25"/>
                    <a:pt x="0" y="25"/>
                    <a:pt x="0" y="25"/>
                  </a:cubicBezTo>
                  <a:cubicBezTo>
                    <a:pt x="3" y="29"/>
                    <a:pt x="6" y="30"/>
                    <a:pt x="9" y="30"/>
                  </a:cubicBezTo>
                  <a:cubicBezTo>
                    <a:pt x="11" y="30"/>
                    <a:pt x="12" y="30"/>
                    <a:pt x="13" y="29"/>
                  </a:cubicBezTo>
                  <a:cubicBezTo>
                    <a:pt x="14" y="28"/>
                    <a:pt x="15" y="27"/>
                    <a:pt x="15" y="26"/>
                  </a:cubicBezTo>
                  <a:cubicBezTo>
                    <a:pt x="15" y="24"/>
                    <a:pt x="13" y="22"/>
                    <a:pt x="10" y="20"/>
                  </a:cubicBezTo>
                  <a:close/>
                </a:path>
              </a:pathLst>
            </a:custGeom>
            <a:solidFill>
              <a:srgbClr val="008C9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30" name="Freeform 229"/>
            <p:cNvSpPr>
              <a:spLocks/>
            </p:cNvSpPr>
            <p:nvPr userDrawn="1"/>
          </p:nvSpPr>
          <p:spPr bwMode="auto">
            <a:xfrm>
              <a:off x="6650038" y="2295525"/>
              <a:ext cx="68263" cy="73025"/>
            </a:xfrm>
            <a:custGeom>
              <a:avLst/>
              <a:gdLst>
                <a:gd name="T0" fmla="*/ 37 w 43"/>
                <a:gd name="T1" fmla="*/ 0 h 46"/>
                <a:gd name="T2" fmla="*/ 43 w 43"/>
                <a:gd name="T3" fmla="*/ 0 h 46"/>
                <a:gd name="T4" fmla="*/ 43 w 43"/>
                <a:gd name="T5" fmla="*/ 46 h 46"/>
                <a:gd name="T6" fmla="*/ 36 w 43"/>
                <a:gd name="T7" fmla="*/ 46 h 46"/>
                <a:gd name="T8" fmla="*/ 36 w 43"/>
                <a:gd name="T9" fmla="*/ 10 h 46"/>
                <a:gd name="T10" fmla="*/ 22 w 43"/>
                <a:gd name="T11" fmla="*/ 28 h 46"/>
                <a:gd name="T12" fmla="*/ 21 w 43"/>
                <a:gd name="T13" fmla="*/ 28 h 46"/>
                <a:gd name="T14" fmla="*/ 7 w 43"/>
                <a:gd name="T15" fmla="*/ 10 h 46"/>
                <a:gd name="T16" fmla="*/ 7 w 43"/>
                <a:gd name="T17" fmla="*/ 46 h 46"/>
                <a:gd name="T18" fmla="*/ 0 w 43"/>
                <a:gd name="T19" fmla="*/ 46 h 46"/>
                <a:gd name="T20" fmla="*/ 0 w 43"/>
                <a:gd name="T21" fmla="*/ 0 h 46"/>
                <a:gd name="T22" fmla="*/ 5 w 43"/>
                <a:gd name="T23" fmla="*/ 0 h 46"/>
                <a:gd name="T24" fmla="*/ 22 w 43"/>
                <a:gd name="T25" fmla="*/ 18 h 46"/>
                <a:gd name="T26" fmla="*/ 37 w 43"/>
                <a:gd name="T2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46">
                  <a:moveTo>
                    <a:pt x="37" y="0"/>
                  </a:moveTo>
                  <a:lnTo>
                    <a:pt x="43" y="0"/>
                  </a:lnTo>
                  <a:lnTo>
                    <a:pt x="43" y="46"/>
                  </a:lnTo>
                  <a:lnTo>
                    <a:pt x="36" y="46"/>
                  </a:lnTo>
                  <a:lnTo>
                    <a:pt x="36" y="10"/>
                  </a:lnTo>
                  <a:lnTo>
                    <a:pt x="22" y="28"/>
                  </a:lnTo>
                  <a:lnTo>
                    <a:pt x="21" y="28"/>
                  </a:lnTo>
                  <a:lnTo>
                    <a:pt x="7" y="10"/>
                  </a:lnTo>
                  <a:lnTo>
                    <a:pt x="7" y="46"/>
                  </a:lnTo>
                  <a:lnTo>
                    <a:pt x="0" y="46"/>
                  </a:lnTo>
                  <a:lnTo>
                    <a:pt x="0" y="0"/>
                  </a:lnTo>
                  <a:lnTo>
                    <a:pt x="5" y="0"/>
                  </a:lnTo>
                  <a:lnTo>
                    <a:pt x="22" y="18"/>
                  </a:lnTo>
                  <a:lnTo>
                    <a:pt x="37" y="0"/>
                  </a:lnTo>
                  <a:close/>
                </a:path>
              </a:pathLst>
            </a:custGeom>
            <a:solidFill>
              <a:srgbClr val="008C9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31" name="Freeform 230"/>
            <p:cNvSpPr>
              <a:spLocks/>
            </p:cNvSpPr>
            <p:nvPr userDrawn="1"/>
          </p:nvSpPr>
          <p:spPr bwMode="auto">
            <a:xfrm>
              <a:off x="6950075" y="2293938"/>
              <a:ext cx="63500" cy="74613"/>
            </a:xfrm>
            <a:custGeom>
              <a:avLst/>
              <a:gdLst>
                <a:gd name="T0" fmla="*/ 0 w 40"/>
                <a:gd name="T1" fmla="*/ 0 h 47"/>
                <a:gd name="T2" fmla="*/ 40 w 40"/>
                <a:gd name="T3" fmla="*/ 0 h 47"/>
                <a:gd name="T4" fmla="*/ 40 w 40"/>
                <a:gd name="T5" fmla="*/ 7 h 47"/>
                <a:gd name="T6" fmla="*/ 23 w 40"/>
                <a:gd name="T7" fmla="*/ 7 h 47"/>
                <a:gd name="T8" fmla="*/ 23 w 40"/>
                <a:gd name="T9" fmla="*/ 47 h 47"/>
                <a:gd name="T10" fmla="*/ 16 w 40"/>
                <a:gd name="T11" fmla="*/ 47 h 47"/>
                <a:gd name="T12" fmla="*/ 16 w 40"/>
                <a:gd name="T13" fmla="*/ 7 h 47"/>
                <a:gd name="T14" fmla="*/ 0 w 40"/>
                <a:gd name="T15" fmla="*/ 7 h 47"/>
                <a:gd name="T16" fmla="*/ 0 w 40"/>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7">
                  <a:moveTo>
                    <a:pt x="0" y="0"/>
                  </a:moveTo>
                  <a:lnTo>
                    <a:pt x="40" y="0"/>
                  </a:lnTo>
                  <a:lnTo>
                    <a:pt x="40" y="7"/>
                  </a:lnTo>
                  <a:lnTo>
                    <a:pt x="23" y="7"/>
                  </a:lnTo>
                  <a:lnTo>
                    <a:pt x="23" y="47"/>
                  </a:lnTo>
                  <a:lnTo>
                    <a:pt x="16" y="47"/>
                  </a:lnTo>
                  <a:lnTo>
                    <a:pt x="16" y="7"/>
                  </a:lnTo>
                  <a:lnTo>
                    <a:pt x="0" y="7"/>
                  </a:lnTo>
                  <a:lnTo>
                    <a:pt x="0" y="0"/>
                  </a:lnTo>
                  <a:close/>
                </a:path>
              </a:pathLst>
            </a:custGeom>
            <a:solidFill>
              <a:srgbClr val="008C9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32" name="Freeform 231"/>
            <p:cNvSpPr>
              <a:spLocks/>
            </p:cNvSpPr>
            <p:nvPr userDrawn="1"/>
          </p:nvSpPr>
          <p:spPr bwMode="auto">
            <a:xfrm>
              <a:off x="7235825" y="2295525"/>
              <a:ext cx="114300" cy="73025"/>
            </a:xfrm>
            <a:custGeom>
              <a:avLst/>
              <a:gdLst>
                <a:gd name="T0" fmla="*/ 66 w 72"/>
                <a:gd name="T1" fmla="*/ 0 h 46"/>
                <a:gd name="T2" fmla="*/ 72 w 72"/>
                <a:gd name="T3" fmla="*/ 0 h 46"/>
                <a:gd name="T4" fmla="*/ 54 w 72"/>
                <a:gd name="T5" fmla="*/ 46 h 46"/>
                <a:gd name="T6" fmla="*/ 52 w 72"/>
                <a:gd name="T7" fmla="*/ 46 h 46"/>
                <a:gd name="T8" fmla="*/ 37 w 72"/>
                <a:gd name="T9" fmla="*/ 9 h 46"/>
                <a:gd name="T10" fmla="*/ 21 w 72"/>
                <a:gd name="T11" fmla="*/ 46 h 46"/>
                <a:gd name="T12" fmla="*/ 20 w 72"/>
                <a:gd name="T13" fmla="*/ 46 h 46"/>
                <a:gd name="T14" fmla="*/ 0 w 72"/>
                <a:gd name="T15" fmla="*/ 0 h 46"/>
                <a:gd name="T16" fmla="*/ 7 w 72"/>
                <a:gd name="T17" fmla="*/ 0 h 46"/>
                <a:gd name="T18" fmla="*/ 20 w 72"/>
                <a:gd name="T19" fmla="*/ 32 h 46"/>
                <a:gd name="T20" fmla="*/ 34 w 72"/>
                <a:gd name="T21" fmla="*/ 0 h 46"/>
                <a:gd name="T22" fmla="*/ 40 w 72"/>
                <a:gd name="T23" fmla="*/ 0 h 46"/>
                <a:gd name="T24" fmla="*/ 54 w 72"/>
                <a:gd name="T25" fmla="*/ 32 h 46"/>
                <a:gd name="T26" fmla="*/ 66 w 72"/>
                <a:gd name="T2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46">
                  <a:moveTo>
                    <a:pt x="66" y="0"/>
                  </a:moveTo>
                  <a:lnTo>
                    <a:pt x="72" y="0"/>
                  </a:lnTo>
                  <a:lnTo>
                    <a:pt x="54" y="46"/>
                  </a:lnTo>
                  <a:lnTo>
                    <a:pt x="52" y="46"/>
                  </a:lnTo>
                  <a:lnTo>
                    <a:pt x="37" y="9"/>
                  </a:lnTo>
                  <a:lnTo>
                    <a:pt x="21" y="46"/>
                  </a:lnTo>
                  <a:lnTo>
                    <a:pt x="20" y="46"/>
                  </a:lnTo>
                  <a:lnTo>
                    <a:pt x="0" y="0"/>
                  </a:lnTo>
                  <a:lnTo>
                    <a:pt x="7" y="0"/>
                  </a:lnTo>
                  <a:lnTo>
                    <a:pt x="20" y="32"/>
                  </a:lnTo>
                  <a:lnTo>
                    <a:pt x="34" y="0"/>
                  </a:lnTo>
                  <a:lnTo>
                    <a:pt x="40" y="0"/>
                  </a:lnTo>
                  <a:lnTo>
                    <a:pt x="54" y="32"/>
                  </a:lnTo>
                  <a:lnTo>
                    <a:pt x="66" y="0"/>
                  </a:lnTo>
                  <a:close/>
                </a:path>
              </a:pathLst>
            </a:custGeom>
            <a:solidFill>
              <a:srgbClr val="008C9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33" name="Freeform 232"/>
            <p:cNvSpPr>
              <a:spLocks/>
            </p:cNvSpPr>
            <p:nvPr userDrawn="1"/>
          </p:nvSpPr>
          <p:spPr bwMode="auto">
            <a:xfrm>
              <a:off x="7575550" y="2293938"/>
              <a:ext cx="61913" cy="74613"/>
            </a:xfrm>
            <a:custGeom>
              <a:avLst/>
              <a:gdLst>
                <a:gd name="T0" fmla="*/ 0 w 39"/>
                <a:gd name="T1" fmla="*/ 0 h 47"/>
                <a:gd name="T2" fmla="*/ 39 w 39"/>
                <a:gd name="T3" fmla="*/ 0 h 47"/>
                <a:gd name="T4" fmla="*/ 39 w 39"/>
                <a:gd name="T5" fmla="*/ 7 h 47"/>
                <a:gd name="T6" fmla="*/ 22 w 39"/>
                <a:gd name="T7" fmla="*/ 7 h 47"/>
                <a:gd name="T8" fmla="*/ 22 w 39"/>
                <a:gd name="T9" fmla="*/ 47 h 47"/>
                <a:gd name="T10" fmla="*/ 15 w 39"/>
                <a:gd name="T11" fmla="*/ 47 h 47"/>
                <a:gd name="T12" fmla="*/ 15 w 39"/>
                <a:gd name="T13" fmla="*/ 7 h 47"/>
                <a:gd name="T14" fmla="*/ 0 w 39"/>
                <a:gd name="T15" fmla="*/ 7 h 47"/>
                <a:gd name="T16" fmla="*/ 0 w 39"/>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47">
                  <a:moveTo>
                    <a:pt x="0" y="0"/>
                  </a:moveTo>
                  <a:lnTo>
                    <a:pt x="39" y="0"/>
                  </a:lnTo>
                  <a:lnTo>
                    <a:pt x="39" y="7"/>
                  </a:lnTo>
                  <a:lnTo>
                    <a:pt x="22" y="7"/>
                  </a:lnTo>
                  <a:lnTo>
                    <a:pt x="22" y="47"/>
                  </a:lnTo>
                  <a:lnTo>
                    <a:pt x="15" y="47"/>
                  </a:lnTo>
                  <a:lnTo>
                    <a:pt x="15" y="7"/>
                  </a:lnTo>
                  <a:lnTo>
                    <a:pt x="0" y="7"/>
                  </a:lnTo>
                  <a:lnTo>
                    <a:pt x="0" y="0"/>
                  </a:lnTo>
                  <a:close/>
                </a:path>
              </a:pathLst>
            </a:custGeom>
            <a:solidFill>
              <a:srgbClr val="008C9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34" name="Freeform 233"/>
            <p:cNvSpPr>
              <a:spLocks/>
            </p:cNvSpPr>
            <p:nvPr userDrawn="1"/>
          </p:nvSpPr>
          <p:spPr bwMode="auto">
            <a:xfrm>
              <a:off x="7883525" y="2295525"/>
              <a:ext cx="39688" cy="73025"/>
            </a:xfrm>
            <a:custGeom>
              <a:avLst/>
              <a:gdLst>
                <a:gd name="T0" fmla="*/ 0 w 25"/>
                <a:gd name="T1" fmla="*/ 0 h 46"/>
                <a:gd name="T2" fmla="*/ 25 w 25"/>
                <a:gd name="T3" fmla="*/ 0 h 46"/>
                <a:gd name="T4" fmla="*/ 25 w 25"/>
                <a:gd name="T5" fmla="*/ 6 h 46"/>
                <a:gd name="T6" fmla="*/ 7 w 25"/>
                <a:gd name="T7" fmla="*/ 6 h 46"/>
                <a:gd name="T8" fmla="*/ 7 w 25"/>
                <a:gd name="T9" fmla="*/ 18 h 46"/>
                <a:gd name="T10" fmla="*/ 25 w 25"/>
                <a:gd name="T11" fmla="*/ 18 h 46"/>
                <a:gd name="T12" fmla="*/ 25 w 25"/>
                <a:gd name="T13" fmla="*/ 24 h 46"/>
                <a:gd name="T14" fmla="*/ 7 w 25"/>
                <a:gd name="T15" fmla="*/ 24 h 46"/>
                <a:gd name="T16" fmla="*/ 7 w 25"/>
                <a:gd name="T17" fmla="*/ 46 h 46"/>
                <a:gd name="T18" fmla="*/ 0 w 25"/>
                <a:gd name="T19" fmla="*/ 46 h 46"/>
                <a:gd name="T20" fmla="*/ 0 w 25"/>
                <a:gd name="T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6">
                  <a:moveTo>
                    <a:pt x="0" y="0"/>
                  </a:moveTo>
                  <a:lnTo>
                    <a:pt x="25" y="0"/>
                  </a:lnTo>
                  <a:lnTo>
                    <a:pt x="25" y="6"/>
                  </a:lnTo>
                  <a:lnTo>
                    <a:pt x="7" y="6"/>
                  </a:lnTo>
                  <a:lnTo>
                    <a:pt x="7" y="18"/>
                  </a:lnTo>
                  <a:lnTo>
                    <a:pt x="25" y="18"/>
                  </a:lnTo>
                  <a:lnTo>
                    <a:pt x="25" y="24"/>
                  </a:lnTo>
                  <a:lnTo>
                    <a:pt x="7" y="24"/>
                  </a:lnTo>
                  <a:lnTo>
                    <a:pt x="7" y="46"/>
                  </a:lnTo>
                  <a:lnTo>
                    <a:pt x="0" y="46"/>
                  </a:lnTo>
                  <a:lnTo>
                    <a:pt x="0" y="0"/>
                  </a:lnTo>
                  <a:close/>
                </a:path>
              </a:pathLst>
            </a:custGeom>
            <a:solidFill>
              <a:srgbClr val="008C9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35" name="Freeform 234"/>
            <p:cNvSpPr>
              <a:spLocks/>
            </p:cNvSpPr>
            <p:nvPr userDrawn="1"/>
          </p:nvSpPr>
          <p:spPr bwMode="auto">
            <a:xfrm>
              <a:off x="8166100" y="2293938"/>
              <a:ext cx="42863" cy="74613"/>
            </a:xfrm>
            <a:custGeom>
              <a:avLst/>
              <a:gdLst>
                <a:gd name="T0" fmla="*/ 10 w 19"/>
                <a:gd name="T1" fmla="*/ 20 h 34"/>
                <a:gd name="T2" fmla="*/ 6 w 19"/>
                <a:gd name="T3" fmla="*/ 18 h 34"/>
                <a:gd name="T4" fmla="*/ 1 w 19"/>
                <a:gd name="T5" fmla="*/ 14 h 34"/>
                <a:gd name="T6" fmla="*/ 0 w 19"/>
                <a:gd name="T7" fmla="*/ 9 h 34"/>
                <a:gd name="T8" fmla="*/ 3 w 19"/>
                <a:gd name="T9" fmla="*/ 3 h 34"/>
                <a:gd name="T10" fmla="*/ 10 w 19"/>
                <a:gd name="T11" fmla="*/ 0 h 34"/>
                <a:gd name="T12" fmla="*/ 17 w 19"/>
                <a:gd name="T13" fmla="*/ 2 h 34"/>
                <a:gd name="T14" fmla="*/ 17 w 19"/>
                <a:gd name="T15" fmla="*/ 8 h 34"/>
                <a:gd name="T16" fmla="*/ 10 w 19"/>
                <a:gd name="T17" fmla="*/ 4 h 34"/>
                <a:gd name="T18" fmla="*/ 6 w 19"/>
                <a:gd name="T19" fmla="*/ 5 h 34"/>
                <a:gd name="T20" fmla="*/ 4 w 19"/>
                <a:gd name="T21" fmla="*/ 8 h 34"/>
                <a:gd name="T22" fmla="*/ 5 w 19"/>
                <a:gd name="T23" fmla="*/ 11 h 34"/>
                <a:gd name="T24" fmla="*/ 9 w 19"/>
                <a:gd name="T25" fmla="*/ 14 h 34"/>
                <a:gd name="T26" fmla="*/ 13 w 19"/>
                <a:gd name="T27" fmla="*/ 16 h 34"/>
                <a:gd name="T28" fmla="*/ 19 w 19"/>
                <a:gd name="T29" fmla="*/ 25 h 34"/>
                <a:gd name="T30" fmla="*/ 16 w 19"/>
                <a:gd name="T31" fmla="*/ 32 h 34"/>
                <a:gd name="T32" fmla="*/ 9 w 19"/>
                <a:gd name="T33" fmla="*/ 34 h 34"/>
                <a:gd name="T34" fmla="*/ 0 w 19"/>
                <a:gd name="T35" fmla="*/ 31 h 34"/>
                <a:gd name="T36" fmla="*/ 0 w 19"/>
                <a:gd name="T37" fmla="*/ 25 h 34"/>
                <a:gd name="T38" fmla="*/ 9 w 19"/>
                <a:gd name="T39" fmla="*/ 30 h 34"/>
                <a:gd name="T40" fmla="*/ 13 w 19"/>
                <a:gd name="T41" fmla="*/ 29 h 34"/>
                <a:gd name="T42" fmla="*/ 14 w 19"/>
                <a:gd name="T43" fmla="*/ 26 h 34"/>
                <a:gd name="T44" fmla="*/ 10 w 19"/>
                <a:gd name="T45"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34">
                  <a:moveTo>
                    <a:pt x="10" y="20"/>
                  </a:moveTo>
                  <a:cubicBezTo>
                    <a:pt x="6" y="18"/>
                    <a:pt x="6" y="18"/>
                    <a:pt x="6" y="18"/>
                  </a:cubicBezTo>
                  <a:cubicBezTo>
                    <a:pt x="4" y="16"/>
                    <a:pt x="2" y="15"/>
                    <a:pt x="1" y="14"/>
                  </a:cubicBezTo>
                  <a:cubicBezTo>
                    <a:pt x="0" y="12"/>
                    <a:pt x="0" y="11"/>
                    <a:pt x="0" y="9"/>
                  </a:cubicBezTo>
                  <a:cubicBezTo>
                    <a:pt x="0" y="6"/>
                    <a:pt x="1" y="4"/>
                    <a:pt x="3" y="3"/>
                  </a:cubicBezTo>
                  <a:cubicBezTo>
                    <a:pt x="4" y="1"/>
                    <a:pt x="7" y="0"/>
                    <a:pt x="10" y="0"/>
                  </a:cubicBezTo>
                  <a:cubicBezTo>
                    <a:pt x="13" y="0"/>
                    <a:pt x="15" y="1"/>
                    <a:pt x="17" y="2"/>
                  </a:cubicBezTo>
                  <a:cubicBezTo>
                    <a:pt x="17" y="8"/>
                    <a:pt x="17" y="8"/>
                    <a:pt x="17" y="8"/>
                  </a:cubicBezTo>
                  <a:cubicBezTo>
                    <a:pt x="15" y="6"/>
                    <a:pt x="12" y="4"/>
                    <a:pt x="10" y="4"/>
                  </a:cubicBezTo>
                  <a:cubicBezTo>
                    <a:pt x="8" y="4"/>
                    <a:pt x="7" y="5"/>
                    <a:pt x="6" y="5"/>
                  </a:cubicBezTo>
                  <a:cubicBezTo>
                    <a:pt x="5" y="6"/>
                    <a:pt x="4" y="7"/>
                    <a:pt x="4" y="8"/>
                  </a:cubicBezTo>
                  <a:cubicBezTo>
                    <a:pt x="4" y="9"/>
                    <a:pt x="5" y="10"/>
                    <a:pt x="5" y="11"/>
                  </a:cubicBezTo>
                  <a:cubicBezTo>
                    <a:pt x="6" y="12"/>
                    <a:pt x="7" y="13"/>
                    <a:pt x="9" y="14"/>
                  </a:cubicBezTo>
                  <a:cubicBezTo>
                    <a:pt x="13" y="16"/>
                    <a:pt x="13" y="16"/>
                    <a:pt x="13" y="16"/>
                  </a:cubicBezTo>
                  <a:cubicBezTo>
                    <a:pt x="17" y="18"/>
                    <a:pt x="19" y="22"/>
                    <a:pt x="19" y="25"/>
                  </a:cubicBezTo>
                  <a:cubicBezTo>
                    <a:pt x="19" y="28"/>
                    <a:pt x="18" y="30"/>
                    <a:pt x="16" y="32"/>
                  </a:cubicBezTo>
                  <a:cubicBezTo>
                    <a:pt x="14" y="34"/>
                    <a:pt x="12" y="34"/>
                    <a:pt x="9" y="34"/>
                  </a:cubicBezTo>
                  <a:cubicBezTo>
                    <a:pt x="6" y="34"/>
                    <a:pt x="3" y="33"/>
                    <a:pt x="0" y="31"/>
                  </a:cubicBezTo>
                  <a:cubicBezTo>
                    <a:pt x="0" y="25"/>
                    <a:pt x="0" y="25"/>
                    <a:pt x="0" y="25"/>
                  </a:cubicBezTo>
                  <a:cubicBezTo>
                    <a:pt x="3" y="29"/>
                    <a:pt x="6" y="30"/>
                    <a:pt x="9" y="30"/>
                  </a:cubicBezTo>
                  <a:cubicBezTo>
                    <a:pt x="10" y="30"/>
                    <a:pt x="12" y="30"/>
                    <a:pt x="13" y="29"/>
                  </a:cubicBezTo>
                  <a:cubicBezTo>
                    <a:pt x="14" y="28"/>
                    <a:pt x="14" y="27"/>
                    <a:pt x="14" y="26"/>
                  </a:cubicBezTo>
                  <a:cubicBezTo>
                    <a:pt x="14" y="24"/>
                    <a:pt x="13" y="22"/>
                    <a:pt x="10" y="20"/>
                  </a:cubicBezTo>
                  <a:close/>
                </a:path>
              </a:pathLst>
            </a:custGeom>
            <a:solidFill>
              <a:srgbClr val="008C9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36" name="Line 235"/>
            <p:cNvSpPr>
              <a:spLocks noChangeShapeType="1"/>
            </p:cNvSpPr>
            <p:nvPr userDrawn="1"/>
          </p:nvSpPr>
          <p:spPr bwMode="auto">
            <a:xfrm>
              <a:off x="6267450" y="2782888"/>
              <a:ext cx="217488"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37" name="Line 236"/>
            <p:cNvSpPr>
              <a:spLocks noChangeShapeType="1"/>
            </p:cNvSpPr>
            <p:nvPr userDrawn="1"/>
          </p:nvSpPr>
          <p:spPr bwMode="auto">
            <a:xfrm>
              <a:off x="6570663" y="2782888"/>
              <a:ext cx="217488"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38" name="Line 237"/>
            <p:cNvSpPr>
              <a:spLocks noChangeShapeType="1"/>
            </p:cNvSpPr>
            <p:nvPr userDrawn="1"/>
          </p:nvSpPr>
          <p:spPr bwMode="auto">
            <a:xfrm>
              <a:off x="6873875" y="2782888"/>
              <a:ext cx="214313"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39" name="Line 238"/>
            <p:cNvSpPr>
              <a:spLocks noChangeShapeType="1"/>
            </p:cNvSpPr>
            <p:nvPr userDrawn="1"/>
          </p:nvSpPr>
          <p:spPr bwMode="auto">
            <a:xfrm>
              <a:off x="7178675" y="2782888"/>
              <a:ext cx="214313"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40" name="Line 239"/>
            <p:cNvSpPr>
              <a:spLocks noChangeShapeType="1"/>
            </p:cNvSpPr>
            <p:nvPr userDrawn="1"/>
          </p:nvSpPr>
          <p:spPr bwMode="auto">
            <a:xfrm>
              <a:off x="7478713" y="2782888"/>
              <a:ext cx="217488"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41" name="Line 240"/>
            <p:cNvSpPr>
              <a:spLocks noChangeShapeType="1"/>
            </p:cNvSpPr>
            <p:nvPr userDrawn="1"/>
          </p:nvSpPr>
          <p:spPr bwMode="auto">
            <a:xfrm>
              <a:off x="7783513" y="2782888"/>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42" name="Line 241"/>
            <p:cNvSpPr>
              <a:spLocks noChangeShapeType="1"/>
            </p:cNvSpPr>
            <p:nvPr userDrawn="1"/>
          </p:nvSpPr>
          <p:spPr bwMode="auto">
            <a:xfrm>
              <a:off x="8086725" y="2782888"/>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43" name="Line 242"/>
            <p:cNvSpPr>
              <a:spLocks noChangeShapeType="1"/>
            </p:cNvSpPr>
            <p:nvPr userDrawn="1"/>
          </p:nvSpPr>
          <p:spPr bwMode="auto">
            <a:xfrm>
              <a:off x="6267450" y="2427288"/>
              <a:ext cx="2035175"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44" name="Line 243"/>
            <p:cNvSpPr>
              <a:spLocks noChangeShapeType="1"/>
            </p:cNvSpPr>
            <p:nvPr userDrawn="1"/>
          </p:nvSpPr>
          <p:spPr bwMode="auto">
            <a:xfrm>
              <a:off x="6267450" y="3138488"/>
              <a:ext cx="217488"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45" name="Line 244"/>
            <p:cNvSpPr>
              <a:spLocks noChangeShapeType="1"/>
            </p:cNvSpPr>
            <p:nvPr userDrawn="1"/>
          </p:nvSpPr>
          <p:spPr bwMode="auto">
            <a:xfrm>
              <a:off x="6570663" y="3138488"/>
              <a:ext cx="217488"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46" name="Line 245"/>
            <p:cNvSpPr>
              <a:spLocks noChangeShapeType="1"/>
            </p:cNvSpPr>
            <p:nvPr userDrawn="1"/>
          </p:nvSpPr>
          <p:spPr bwMode="auto">
            <a:xfrm>
              <a:off x="6873875" y="3138488"/>
              <a:ext cx="214313"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47" name="Line 246"/>
            <p:cNvSpPr>
              <a:spLocks noChangeShapeType="1"/>
            </p:cNvSpPr>
            <p:nvPr userDrawn="1"/>
          </p:nvSpPr>
          <p:spPr bwMode="auto">
            <a:xfrm>
              <a:off x="7178675" y="3138488"/>
              <a:ext cx="214313"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48" name="Line 247"/>
            <p:cNvSpPr>
              <a:spLocks noChangeShapeType="1"/>
            </p:cNvSpPr>
            <p:nvPr userDrawn="1"/>
          </p:nvSpPr>
          <p:spPr bwMode="auto">
            <a:xfrm>
              <a:off x="7478713" y="3138488"/>
              <a:ext cx="217488"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49" name="Line 248"/>
            <p:cNvSpPr>
              <a:spLocks noChangeShapeType="1"/>
            </p:cNvSpPr>
            <p:nvPr userDrawn="1"/>
          </p:nvSpPr>
          <p:spPr bwMode="auto">
            <a:xfrm>
              <a:off x="7783513" y="3138488"/>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50" name="Line 249"/>
            <p:cNvSpPr>
              <a:spLocks noChangeShapeType="1"/>
            </p:cNvSpPr>
            <p:nvPr userDrawn="1"/>
          </p:nvSpPr>
          <p:spPr bwMode="auto">
            <a:xfrm>
              <a:off x="8086725" y="3138488"/>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51" name="Line 250"/>
            <p:cNvSpPr>
              <a:spLocks noChangeShapeType="1"/>
            </p:cNvSpPr>
            <p:nvPr userDrawn="1"/>
          </p:nvSpPr>
          <p:spPr bwMode="auto">
            <a:xfrm>
              <a:off x="6267450" y="3494088"/>
              <a:ext cx="217488"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52" name="Line 251"/>
            <p:cNvSpPr>
              <a:spLocks noChangeShapeType="1"/>
            </p:cNvSpPr>
            <p:nvPr userDrawn="1"/>
          </p:nvSpPr>
          <p:spPr bwMode="auto">
            <a:xfrm>
              <a:off x="6570663" y="3494088"/>
              <a:ext cx="217488"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53" name="Line 252"/>
            <p:cNvSpPr>
              <a:spLocks noChangeShapeType="1"/>
            </p:cNvSpPr>
            <p:nvPr userDrawn="1"/>
          </p:nvSpPr>
          <p:spPr bwMode="auto">
            <a:xfrm>
              <a:off x="6873875" y="3494088"/>
              <a:ext cx="214313"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54" name="Line 253"/>
            <p:cNvSpPr>
              <a:spLocks noChangeShapeType="1"/>
            </p:cNvSpPr>
            <p:nvPr userDrawn="1"/>
          </p:nvSpPr>
          <p:spPr bwMode="auto">
            <a:xfrm>
              <a:off x="7178675" y="3494088"/>
              <a:ext cx="214313"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55" name="Line 254"/>
            <p:cNvSpPr>
              <a:spLocks noChangeShapeType="1"/>
            </p:cNvSpPr>
            <p:nvPr userDrawn="1"/>
          </p:nvSpPr>
          <p:spPr bwMode="auto">
            <a:xfrm>
              <a:off x="7478713" y="3494088"/>
              <a:ext cx="217488"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56" name="Line 255"/>
            <p:cNvSpPr>
              <a:spLocks noChangeShapeType="1"/>
            </p:cNvSpPr>
            <p:nvPr userDrawn="1"/>
          </p:nvSpPr>
          <p:spPr bwMode="auto">
            <a:xfrm>
              <a:off x="7783513" y="3494088"/>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57" name="Line 256"/>
            <p:cNvSpPr>
              <a:spLocks noChangeShapeType="1"/>
            </p:cNvSpPr>
            <p:nvPr userDrawn="1"/>
          </p:nvSpPr>
          <p:spPr bwMode="auto">
            <a:xfrm>
              <a:off x="8086725" y="3494088"/>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58" name="Line 257"/>
            <p:cNvSpPr>
              <a:spLocks noChangeShapeType="1"/>
            </p:cNvSpPr>
            <p:nvPr userDrawn="1"/>
          </p:nvSpPr>
          <p:spPr bwMode="auto">
            <a:xfrm>
              <a:off x="6267450" y="3851275"/>
              <a:ext cx="217488"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59" name="Line 258"/>
            <p:cNvSpPr>
              <a:spLocks noChangeShapeType="1"/>
            </p:cNvSpPr>
            <p:nvPr userDrawn="1"/>
          </p:nvSpPr>
          <p:spPr bwMode="auto">
            <a:xfrm>
              <a:off x="6570663" y="3851275"/>
              <a:ext cx="217488"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60" name="Line 259"/>
            <p:cNvSpPr>
              <a:spLocks noChangeShapeType="1"/>
            </p:cNvSpPr>
            <p:nvPr userDrawn="1"/>
          </p:nvSpPr>
          <p:spPr bwMode="auto">
            <a:xfrm>
              <a:off x="6873875" y="3851275"/>
              <a:ext cx="214313"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61" name="Line 260"/>
            <p:cNvSpPr>
              <a:spLocks noChangeShapeType="1"/>
            </p:cNvSpPr>
            <p:nvPr userDrawn="1"/>
          </p:nvSpPr>
          <p:spPr bwMode="auto">
            <a:xfrm>
              <a:off x="7178675" y="3851275"/>
              <a:ext cx="214313"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62" name="Line 261"/>
            <p:cNvSpPr>
              <a:spLocks noChangeShapeType="1"/>
            </p:cNvSpPr>
            <p:nvPr userDrawn="1"/>
          </p:nvSpPr>
          <p:spPr bwMode="auto">
            <a:xfrm>
              <a:off x="7478713" y="3851275"/>
              <a:ext cx="217488"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63" name="Line 262"/>
            <p:cNvSpPr>
              <a:spLocks noChangeShapeType="1"/>
            </p:cNvSpPr>
            <p:nvPr userDrawn="1"/>
          </p:nvSpPr>
          <p:spPr bwMode="auto">
            <a:xfrm>
              <a:off x="7783513" y="3851275"/>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64" name="Line 263"/>
            <p:cNvSpPr>
              <a:spLocks noChangeShapeType="1"/>
            </p:cNvSpPr>
            <p:nvPr userDrawn="1"/>
          </p:nvSpPr>
          <p:spPr bwMode="auto">
            <a:xfrm>
              <a:off x="8086725" y="3851275"/>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65" name="Line 264"/>
            <p:cNvSpPr>
              <a:spLocks noChangeShapeType="1"/>
            </p:cNvSpPr>
            <p:nvPr userDrawn="1"/>
          </p:nvSpPr>
          <p:spPr bwMode="auto">
            <a:xfrm>
              <a:off x="6267450" y="4206875"/>
              <a:ext cx="217488"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66" name="Line 265"/>
            <p:cNvSpPr>
              <a:spLocks noChangeShapeType="1"/>
            </p:cNvSpPr>
            <p:nvPr userDrawn="1"/>
          </p:nvSpPr>
          <p:spPr bwMode="auto">
            <a:xfrm>
              <a:off x="6570663" y="4206875"/>
              <a:ext cx="217488"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67" name="Line 266"/>
            <p:cNvSpPr>
              <a:spLocks noChangeShapeType="1"/>
            </p:cNvSpPr>
            <p:nvPr userDrawn="1"/>
          </p:nvSpPr>
          <p:spPr bwMode="auto">
            <a:xfrm>
              <a:off x="6873875" y="4206875"/>
              <a:ext cx="214313"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68" name="Line 267"/>
            <p:cNvSpPr>
              <a:spLocks noChangeShapeType="1"/>
            </p:cNvSpPr>
            <p:nvPr userDrawn="1"/>
          </p:nvSpPr>
          <p:spPr bwMode="auto">
            <a:xfrm>
              <a:off x="7178675" y="4206875"/>
              <a:ext cx="214313"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69" name="Line 268"/>
            <p:cNvSpPr>
              <a:spLocks noChangeShapeType="1"/>
            </p:cNvSpPr>
            <p:nvPr userDrawn="1"/>
          </p:nvSpPr>
          <p:spPr bwMode="auto">
            <a:xfrm>
              <a:off x="7478713" y="4206875"/>
              <a:ext cx="217488"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70" name="Line 269"/>
            <p:cNvSpPr>
              <a:spLocks noChangeShapeType="1"/>
            </p:cNvSpPr>
            <p:nvPr userDrawn="1"/>
          </p:nvSpPr>
          <p:spPr bwMode="auto">
            <a:xfrm>
              <a:off x="7783513" y="4206875"/>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71" name="Line 270"/>
            <p:cNvSpPr>
              <a:spLocks noChangeShapeType="1"/>
            </p:cNvSpPr>
            <p:nvPr userDrawn="1"/>
          </p:nvSpPr>
          <p:spPr bwMode="auto">
            <a:xfrm>
              <a:off x="8086725" y="4206875"/>
              <a:ext cx="215900" cy="0"/>
            </a:xfrm>
            <a:prstGeom prst="line">
              <a:avLst/>
            </a:prstGeom>
            <a:noFill/>
            <a:ln w="9525" cap="rnd">
              <a:solidFill>
                <a:srgbClr val="CCCCCC"/>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grpSp>
      <p:sp>
        <p:nvSpPr>
          <p:cNvPr id="276" name="Text Placeholder 5"/>
          <p:cNvSpPr>
            <a:spLocks noGrp="1"/>
          </p:cNvSpPr>
          <p:nvPr>
            <p:ph type="body" sz="quarter" idx="11"/>
          </p:nvPr>
        </p:nvSpPr>
        <p:spPr>
          <a:xfrm>
            <a:off x="1110208" y="4440888"/>
            <a:ext cx="2770629" cy="446654"/>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277" name="Text Placeholder 5"/>
          <p:cNvSpPr>
            <a:spLocks noGrp="1"/>
          </p:cNvSpPr>
          <p:nvPr>
            <p:ph type="body" sz="quarter" idx="14"/>
          </p:nvPr>
        </p:nvSpPr>
        <p:spPr>
          <a:xfrm>
            <a:off x="1126652" y="4887547"/>
            <a:ext cx="2770629" cy="1252909"/>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278" name="Text Placeholder 5"/>
          <p:cNvSpPr>
            <a:spLocks noGrp="1"/>
          </p:cNvSpPr>
          <p:nvPr>
            <p:ph type="body" sz="quarter" idx="15"/>
          </p:nvPr>
        </p:nvSpPr>
        <p:spPr>
          <a:xfrm>
            <a:off x="4720660" y="4440888"/>
            <a:ext cx="2770629" cy="446654"/>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279" name="Text Placeholder 5"/>
          <p:cNvSpPr>
            <a:spLocks noGrp="1"/>
          </p:cNvSpPr>
          <p:nvPr>
            <p:ph type="body" sz="quarter" idx="16"/>
          </p:nvPr>
        </p:nvSpPr>
        <p:spPr>
          <a:xfrm>
            <a:off x="4719928" y="4887547"/>
            <a:ext cx="2770629" cy="1252909"/>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280" name="Text Placeholder 5"/>
          <p:cNvSpPr>
            <a:spLocks noGrp="1"/>
          </p:cNvSpPr>
          <p:nvPr>
            <p:ph type="body" sz="quarter" idx="17"/>
          </p:nvPr>
        </p:nvSpPr>
        <p:spPr>
          <a:xfrm>
            <a:off x="8329652" y="4440888"/>
            <a:ext cx="2770629" cy="446654"/>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281" name="Text Placeholder 5"/>
          <p:cNvSpPr>
            <a:spLocks noGrp="1"/>
          </p:cNvSpPr>
          <p:nvPr>
            <p:ph type="body" sz="quarter" idx="18"/>
          </p:nvPr>
        </p:nvSpPr>
        <p:spPr>
          <a:xfrm>
            <a:off x="8328920" y="4887547"/>
            <a:ext cx="2770629" cy="1252909"/>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282" name="Text Placeholder 5"/>
          <p:cNvSpPr>
            <a:spLocks noGrp="1"/>
          </p:cNvSpPr>
          <p:nvPr>
            <p:ph type="body" sz="quarter" idx="19"/>
          </p:nvPr>
        </p:nvSpPr>
        <p:spPr>
          <a:xfrm>
            <a:off x="954621" y="1795464"/>
            <a:ext cx="3041649" cy="406401"/>
          </a:xfrm>
          <a:prstGeom prst="rect">
            <a:avLst/>
          </a:prstGeom>
        </p:spPr>
        <p:txBody>
          <a:bodyPr/>
          <a:lstStyle>
            <a:lvl1pPr marL="0" indent="0" algn="ctr">
              <a:buNone/>
              <a:defRPr>
                <a:solidFill>
                  <a:schemeClr val="bg1"/>
                </a:solidFill>
                <a:latin typeface="Gill Sans MT" panose="020B0502020104020203" pitchFamily="34" charset="0"/>
              </a:defRPr>
            </a:lvl1pPr>
          </a:lstStyle>
          <a:p>
            <a:pPr lvl="0"/>
            <a:r>
              <a:rPr lang="en-US" dirty="0"/>
              <a:t>Edit Master text styles</a:t>
            </a:r>
          </a:p>
        </p:txBody>
      </p:sp>
      <p:sp>
        <p:nvSpPr>
          <p:cNvPr id="284" name="Text Placeholder 283"/>
          <p:cNvSpPr>
            <a:spLocks noGrp="1"/>
          </p:cNvSpPr>
          <p:nvPr>
            <p:ph type="body" sz="quarter" idx="20"/>
          </p:nvPr>
        </p:nvSpPr>
        <p:spPr>
          <a:xfrm>
            <a:off x="4576236" y="1795466"/>
            <a:ext cx="3039533" cy="409575"/>
          </a:xfrm>
          <a:prstGeom prst="rect">
            <a:avLst/>
          </a:prstGeom>
        </p:spPr>
        <p:txBody>
          <a:bodyPr/>
          <a:lstStyle>
            <a:lvl1pPr marL="0" indent="0" algn="ctr">
              <a:buNone/>
              <a:defRPr>
                <a:solidFill>
                  <a:schemeClr val="bg1"/>
                </a:solidFill>
                <a:latin typeface="Gill Sans MT" panose="020B0502020104020203" pitchFamily="34" charset="0"/>
              </a:defRPr>
            </a:lvl1pPr>
            <a:lvl2pPr marL="342900" indent="0">
              <a:buNone/>
              <a:defRPr/>
            </a:lvl2pPr>
          </a:lstStyle>
          <a:p>
            <a:pPr lvl="0"/>
            <a:r>
              <a:rPr lang="en-US" dirty="0"/>
              <a:t>Edit Master text styles</a:t>
            </a:r>
          </a:p>
        </p:txBody>
      </p:sp>
      <p:sp>
        <p:nvSpPr>
          <p:cNvPr id="286" name="Text Placeholder 285"/>
          <p:cNvSpPr>
            <a:spLocks noGrp="1"/>
          </p:cNvSpPr>
          <p:nvPr>
            <p:ph type="body" sz="quarter" idx="21"/>
          </p:nvPr>
        </p:nvSpPr>
        <p:spPr>
          <a:xfrm>
            <a:off x="8195733" y="1795463"/>
            <a:ext cx="3041651" cy="406400"/>
          </a:xfrm>
          <a:prstGeom prst="rect">
            <a:avLst/>
          </a:prstGeom>
        </p:spPr>
        <p:txBody>
          <a:bodyPr/>
          <a:lstStyle>
            <a:lvl1pPr marL="0" indent="0" algn="ctr">
              <a:buNone/>
              <a:defRPr>
                <a:solidFill>
                  <a:schemeClr val="bg1"/>
                </a:solidFill>
              </a:defRPr>
            </a:lvl1pPr>
            <a:lvl2pPr marL="342900" indent="0">
              <a:buNone/>
              <a:defRPr/>
            </a:lvl2pPr>
          </a:lstStyle>
          <a:p>
            <a:pPr lvl="0"/>
            <a:r>
              <a:rPr lang="en-US" dirty="0"/>
              <a:t>Edit Master text styles</a:t>
            </a:r>
          </a:p>
        </p:txBody>
      </p:sp>
      <p:sp>
        <p:nvSpPr>
          <p:cNvPr id="287" name="Text Placeholder 3"/>
          <p:cNvSpPr>
            <a:spLocks noGrp="1"/>
          </p:cNvSpPr>
          <p:nvPr>
            <p:ph type="body" sz="quarter" idx="10"/>
          </p:nvPr>
        </p:nvSpPr>
        <p:spPr>
          <a:xfrm>
            <a:off x="463643" y="395397"/>
            <a:ext cx="7530031" cy="699268"/>
          </a:xfrm>
          <a:prstGeom prst="rect">
            <a:avLst/>
          </a:prstGeom>
        </p:spPr>
        <p:txBody>
          <a:bodyPr/>
          <a:lstStyle>
            <a:lvl1pPr marL="0" indent="0" algn="l">
              <a:buNone/>
              <a:defRPr sz="3000" b="1">
                <a:solidFill>
                  <a:srgbClr val="1C344D"/>
                </a:solidFill>
                <a:latin typeface="Gill Sans MT" panose="020B0502020104020203" pitchFamily="34" charset="0"/>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466353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grpSp>
        <p:nvGrpSpPr>
          <p:cNvPr id="35" name="Group 34"/>
          <p:cNvGrpSpPr/>
          <p:nvPr userDrawn="1"/>
        </p:nvGrpSpPr>
        <p:grpSpPr>
          <a:xfrm>
            <a:off x="1127379" y="1624845"/>
            <a:ext cx="2770628" cy="2069245"/>
            <a:chOff x="3060700" y="1908175"/>
            <a:chExt cx="3024188" cy="3011488"/>
          </a:xfrm>
        </p:grpSpPr>
        <p:sp>
          <p:nvSpPr>
            <p:cNvPr id="8" name="Oval 6"/>
            <p:cNvSpPr>
              <a:spLocks noChangeArrowheads="1"/>
            </p:cNvSpPr>
            <p:nvPr userDrawn="1"/>
          </p:nvSpPr>
          <p:spPr bwMode="auto">
            <a:xfrm>
              <a:off x="3060700" y="1908175"/>
              <a:ext cx="3024188" cy="3011488"/>
            </a:xfrm>
            <a:prstGeom prst="ellipse">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1" name="Freeform 9"/>
            <p:cNvSpPr>
              <a:spLocks/>
            </p:cNvSpPr>
            <p:nvPr userDrawn="1"/>
          </p:nvSpPr>
          <p:spPr bwMode="auto">
            <a:xfrm>
              <a:off x="4521200" y="1981200"/>
              <a:ext cx="101600" cy="100013"/>
            </a:xfrm>
            <a:custGeom>
              <a:avLst/>
              <a:gdLst>
                <a:gd name="T0" fmla="*/ 46 w 46"/>
                <a:gd name="T1" fmla="*/ 23 h 45"/>
                <a:gd name="T2" fmla="*/ 23 w 46"/>
                <a:gd name="T3" fmla="*/ 0 h 45"/>
                <a:gd name="T4" fmla="*/ 0 w 46"/>
                <a:gd name="T5" fmla="*/ 22 h 45"/>
                <a:gd name="T6" fmla="*/ 23 w 46"/>
                <a:gd name="T7" fmla="*/ 45 h 45"/>
                <a:gd name="T8" fmla="*/ 46 w 46"/>
                <a:gd name="T9" fmla="*/ 23 h 45"/>
              </a:gdLst>
              <a:ahLst/>
              <a:cxnLst>
                <a:cxn ang="0">
                  <a:pos x="T0" y="T1"/>
                </a:cxn>
                <a:cxn ang="0">
                  <a:pos x="T2" y="T3"/>
                </a:cxn>
                <a:cxn ang="0">
                  <a:pos x="T4" y="T5"/>
                </a:cxn>
                <a:cxn ang="0">
                  <a:pos x="T6" y="T7"/>
                </a:cxn>
                <a:cxn ang="0">
                  <a:pos x="T8" y="T9"/>
                </a:cxn>
              </a:cxnLst>
              <a:rect l="0" t="0" r="r" b="b"/>
              <a:pathLst>
                <a:path w="46" h="45">
                  <a:moveTo>
                    <a:pt x="46" y="23"/>
                  </a:moveTo>
                  <a:cubicBezTo>
                    <a:pt x="46" y="10"/>
                    <a:pt x="36" y="0"/>
                    <a:pt x="23" y="0"/>
                  </a:cubicBezTo>
                  <a:cubicBezTo>
                    <a:pt x="11" y="0"/>
                    <a:pt x="0" y="10"/>
                    <a:pt x="0" y="22"/>
                  </a:cubicBezTo>
                  <a:cubicBezTo>
                    <a:pt x="0" y="35"/>
                    <a:pt x="10" y="45"/>
                    <a:pt x="23" y="45"/>
                  </a:cubicBezTo>
                  <a:cubicBezTo>
                    <a:pt x="35" y="45"/>
                    <a:pt x="46" y="35"/>
                    <a:pt x="46" y="23"/>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2" name="Freeform 10"/>
            <p:cNvSpPr>
              <a:spLocks/>
            </p:cNvSpPr>
            <p:nvPr userDrawn="1"/>
          </p:nvSpPr>
          <p:spPr bwMode="auto">
            <a:xfrm>
              <a:off x="4521200" y="4743450"/>
              <a:ext cx="101600" cy="100013"/>
            </a:xfrm>
            <a:custGeom>
              <a:avLst/>
              <a:gdLst>
                <a:gd name="T0" fmla="*/ 0 w 46"/>
                <a:gd name="T1" fmla="*/ 22 h 45"/>
                <a:gd name="T2" fmla="*/ 23 w 46"/>
                <a:gd name="T3" fmla="*/ 45 h 45"/>
                <a:gd name="T4" fmla="*/ 46 w 46"/>
                <a:gd name="T5" fmla="*/ 23 h 45"/>
                <a:gd name="T6" fmla="*/ 23 w 46"/>
                <a:gd name="T7" fmla="*/ 0 h 45"/>
                <a:gd name="T8" fmla="*/ 0 w 46"/>
                <a:gd name="T9" fmla="*/ 22 h 45"/>
              </a:gdLst>
              <a:ahLst/>
              <a:cxnLst>
                <a:cxn ang="0">
                  <a:pos x="T0" y="T1"/>
                </a:cxn>
                <a:cxn ang="0">
                  <a:pos x="T2" y="T3"/>
                </a:cxn>
                <a:cxn ang="0">
                  <a:pos x="T4" y="T5"/>
                </a:cxn>
                <a:cxn ang="0">
                  <a:pos x="T6" y="T7"/>
                </a:cxn>
                <a:cxn ang="0">
                  <a:pos x="T8" y="T9"/>
                </a:cxn>
              </a:cxnLst>
              <a:rect l="0" t="0" r="r" b="b"/>
              <a:pathLst>
                <a:path w="46" h="45">
                  <a:moveTo>
                    <a:pt x="0" y="22"/>
                  </a:moveTo>
                  <a:cubicBezTo>
                    <a:pt x="0" y="35"/>
                    <a:pt x="10" y="45"/>
                    <a:pt x="23" y="45"/>
                  </a:cubicBezTo>
                  <a:cubicBezTo>
                    <a:pt x="35" y="45"/>
                    <a:pt x="46" y="35"/>
                    <a:pt x="46" y="23"/>
                  </a:cubicBezTo>
                  <a:cubicBezTo>
                    <a:pt x="46" y="10"/>
                    <a:pt x="36" y="0"/>
                    <a:pt x="23" y="0"/>
                  </a:cubicBezTo>
                  <a:cubicBezTo>
                    <a:pt x="11" y="0"/>
                    <a:pt x="0" y="10"/>
                    <a:pt x="0" y="22"/>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3" name="Freeform 11"/>
            <p:cNvSpPr>
              <a:spLocks/>
            </p:cNvSpPr>
            <p:nvPr userDrawn="1"/>
          </p:nvSpPr>
          <p:spPr bwMode="auto">
            <a:xfrm>
              <a:off x="3819525" y="2159000"/>
              <a:ext cx="115888" cy="115888"/>
            </a:xfrm>
            <a:custGeom>
              <a:avLst/>
              <a:gdLst>
                <a:gd name="T0" fmla="*/ 46 w 52"/>
                <a:gd name="T1" fmla="*/ 15 h 52"/>
                <a:gd name="T2" fmla="*/ 15 w 52"/>
                <a:gd name="T3" fmla="*/ 6 h 52"/>
                <a:gd name="T4" fmla="*/ 7 w 52"/>
                <a:gd name="T5" fmla="*/ 37 h 52"/>
                <a:gd name="T6" fmla="*/ 37 w 52"/>
                <a:gd name="T7" fmla="*/ 46 h 52"/>
                <a:gd name="T8" fmla="*/ 46 w 52"/>
                <a:gd name="T9" fmla="*/ 15 h 52"/>
              </a:gdLst>
              <a:ahLst/>
              <a:cxnLst>
                <a:cxn ang="0">
                  <a:pos x="T0" y="T1"/>
                </a:cxn>
                <a:cxn ang="0">
                  <a:pos x="T2" y="T3"/>
                </a:cxn>
                <a:cxn ang="0">
                  <a:pos x="T4" y="T5"/>
                </a:cxn>
                <a:cxn ang="0">
                  <a:pos x="T6" y="T7"/>
                </a:cxn>
                <a:cxn ang="0">
                  <a:pos x="T8" y="T9"/>
                </a:cxn>
              </a:cxnLst>
              <a:rect l="0" t="0" r="r" b="b"/>
              <a:pathLst>
                <a:path w="52" h="52">
                  <a:moveTo>
                    <a:pt x="46" y="15"/>
                  </a:moveTo>
                  <a:cubicBezTo>
                    <a:pt x="40" y="4"/>
                    <a:pt x="26" y="0"/>
                    <a:pt x="15" y="6"/>
                  </a:cubicBezTo>
                  <a:cubicBezTo>
                    <a:pt x="4" y="12"/>
                    <a:pt x="0" y="26"/>
                    <a:pt x="7" y="37"/>
                  </a:cubicBezTo>
                  <a:cubicBezTo>
                    <a:pt x="13" y="48"/>
                    <a:pt x="27" y="52"/>
                    <a:pt x="37" y="46"/>
                  </a:cubicBezTo>
                  <a:cubicBezTo>
                    <a:pt x="48" y="39"/>
                    <a:pt x="52" y="26"/>
                    <a:pt x="46" y="15"/>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4" name="Freeform 12"/>
            <p:cNvSpPr>
              <a:spLocks/>
            </p:cNvSpPr>
            <p:nvPr userDrawn="1"/>
          </p:nvSpPr>
          <p:spPr bwMode="auto">
            <a:xfrm>
              <a:off x="5208588" y="4549775"/>
              <a:ext cx="115888" cy="115888"/>
            </a:xfrm>
            <a:custGeom>
              <a:avLst/>
              <a:gdLst>
                <a:gd name="T0" fmla="*/ 6 w 52"/>
                <a:gd name="T1" fmla="*/ 37 h 52"/>
                <a:gd name="T2" fmla="*/ 37 w 52"/>
                <a:gd name="T3" fmla="*/ 46 h 52"/>
                <a:gd name="T4" fmla="*/ 45 w 52"/>
                <a:gd name="T5" fmla="*/ 15 h 52"/>
                <a:gd name="T6" fmla="*/ 15 w 52"/>
                <a:gd name="T7" fmla="*/ 6 h 52"/>
                <a:gd name="T8" fmla="*/ 6 w 52"/>
                <a:gd name="T9" fmla="*/ 37 h 52"/>
              </a:gdLst>
              <a:ahLst/>
              <a:cxnLst>
                <a:cxn ang="0">
                  <a:pos x="T0" y="T1"/>
                </a:cxn>
                <a:cxn ang="0">
                  <a:pos x="T2" y="T3"/>
                </a:cxn>
                <a:cxn ang="0">
                  <a:pos x="T4" y="T5"/>
                </a:cxn>
                <a:cxn ang="0">
                  <a:pos x="T6" y="T7"/>
                </a:cxn>
                <a:cxn ang="0">
                  <a:pos x="T8" y="T9"/>
                </a:cxn>
              </a:cxnLst>
              <a:rect l="0" t="0" r="r" b="b"/>
              <a:pathLst>
                <a:path w="52" h="52">
                  <a:moveTo>
                    <a:pt x="6" y="37"/>
                  </a:moveTo>
                  <a:cubicBezTo>
                    <a:pt x="12" y="48"/>
                    <a:pt x="26" y="52"/>
                    <a:pt x="37" y="46"/>
                  </a:cubicBezTo>
                  <a:cubicBezTo>
                    <a:pt x="48" y="40"/>
                    <a:pt x="52" y="26"/>
                    <a:pt x="45" y="15"/>
                  </a:cubicBezTo>
                  <a:cubicBezTo>
                    <a:pt x="39" y="4"/>
                    <a:pt x="25" y="0"/>
                    <a:pt x="15" y="6"/>
                  </a:cubicBezTo>
                  <a:cubicBezTo>
                    <a:pt x="4" y="13"/>
                    <a:pt x="0" y="26"/>
                    <a:pt x="6" y="37"/>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5" name="Freeform 13"/>
            <p:cNvSpPr>
              <a:spLocks/>
            </p:cNvSpPr>
            <p:nvPr userDrawn="1"/>
          </p:nvSpPr>
          <p:spPr bwMode="auto">
            <a:xfrm>
              <a:off x="3313113" y="2665412"/>
              <a:ext cx="115888" cy="114300"/>
            </a:xfrm>
            <a:custGeom>
              <a:avLst/>
              <a:gdLst>
                <a:gd name="T0" fmla="*/ 37 w 52"/>
                <a:gd name="T1" fmla="*/ 6 h 51"/>
                <a:gd name="T2" fmla="*/ 6 w 52"/>
                <a:gd name="T3" fmla="*/ 14 h 51"/>
                <a:gd name="T4" fmla="*/ 14 w 52"/>
                <a:gd name="T5" fmla="*/ 45 h 51"/>
                <a:gd name="T6" fmla="*/ 45 w 52"/>
                <a:gd name="T7" fmla="*/ 37 h 51"/>
                <a:gd name="T8" fmla="*/ 37 w 52"/>
                <a:gd name="T9" fmla="*/ 6 h 51"/>
              </a:gdLst>
              <a:ahLst/>
              <a:cxnLst>
                <a:cxn ang="0">
                  <a:pos x="T0" y="T1"/>
                </a:cxn>
                <a:cxn ang="0">
                  <a:pos x="T2" y="T3"/>
                </a:cxn>
                <a:cxn ang="0">
                  <a:pos x="T4" y="T5"/>
                </a:cxn>
                <a:cxn ang="0">
                  <a:pos x="T6" y="T7"/>
                </a:cxn>
                <a:cxn ang="0">
                  <a:pos x="T8" y="T9"/>
                </a:cxn>
              </a:cxnLst>
              <a:rect l="0" t="0" r="r" b="b"/>
              <a:pathLst>
                <a:path w="52" h="51">
                  <a:moveTo>
                    <a:pt x="37" y="6"/>
                  </a:moveTo>
                  <a:cubicBezTo>
                    <a:pt x="27" y="0"/>
                    <a:pt x="13" y="3"/>
                    <a:pt x="6" y="14"/>
                  </a:cubicBezTo>
                  <a:cubicBezTo>
                    <a:pt x="0" y="25"/>
                    <a:pt x="4" y="38"/>
                    <a:pt x="14" y="45"/>
                  </a:cubicBezTo>
                  <a:cubicBezTo>
                    <a:pt x="25" y="51"/>
                    <a:pt x="39" y="48"/>
                    <a:pt x="45" y="37"/>
                  </a:cubicBezTo>
                  <a:cubicBezTo>
                    <a:pt x="52" y="26"/>
                    <a:pt x="48" y="12"/>
                    <a:pt x="37" y="6"/>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6" name="Freeform 14"/>
            <p:cNvSpPr>
              <a:spLocks/>
            </p:cNvSpPr>
            <p:nvPr userDrawn="1"/>
          </p:nvSpPr>
          <p:spPr bwMode="auto">
            <a:xfrm>
              <a:off x="5715000" y="4044950"/>
              <a:ext cx="115888" cy="114300"/>
            </a:xfrm>
            <a:custGeom>
              <a:avLst/>
              <a:gdLst>
                <a:gd name="T0" fmla="*/ 15 w 52"/>
                <a:gd name="T1" fmla="*/ 45 h 51"/>
                <a:gd name="T2" fmla="*/ 46 w 52"/>
                <a:gd name="T3" fmla="*/ 37 h 51"/>
                <a:gd name="T4" fmla="*/ 38 w 52"/>
                <a:gd name="T5" fmla="*/ 6 h 51"/>
                <a:gd name="T6" fmla="*/ 7 w 52"/>
                <a:gd name="T7" fmla="*/ 14 h 51"/>
                <a:gd name="T8" fmla="*/ 15 w 52"/>
                <a:gd name="T9" fmla="*/ 45 h 51"/>
              </a:gdLst>
              <a:ahLst/>
              <a:cxnLst>
                <a:cxn ang="0">
                  <a:pos x="T0" y="T1"/>
                </a:cxn>
                <a:cxn ang="0">
                  <a:pos x="T2" y="T3"/>
                </a:cxn>
                <a:cxn ang="0">
                  <a:pos x="T4" y="T5"/>
                </a:cxn>
                <a:cxn ang="0">
                  <a:pos x="T6" y="T7"/>
                </a:cxn>
                <a:cxn ang="0">
                  <a:pos x="T8" y="T9"/>
                </a:cxn>
              </a:cxnLst>
              <a:rect l="0" t="0" r="r" b="b"/>
              <a:pathLst>
                <a:path w="52" h="51">
                  <a:moveTo>
                    <a:pt x="15" y="45"/>
                  </a:moveTo>
                  <a:cubicBezTo>
                    <a:pt x="25" y="51"/>
                    <a:pt x="39" y="48"/>
                    <a:pt x="46" y="37"/>
                  </a:cubicBezTo>
                  <a:cubicBezTo>
                    <a:pt x="52" y="26"/>
                    <a:pt x="48" y="13"/>
                    <a:pt x="38" y="6"/>
                  </a:cubicBezTo>
                  <a:cubicBezTo>
                    <a:pt x="27" y="0"/>
                    <a:pt x="13" y="3"/>
                    <a:pt x="7" y="14"/>
                  </a:cubicBezTo>
                  <a:cubicBezTo>
                    <a:pt x="0" y="25"/>
                    <a:pt x="4" y="39"/>
                    <a:pt x="15" y="45"/>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7" name="Freeform 15"/>
            <p:cNvSpPr>
              <a:spLocks/>
            </p:cNvSpPr>
            <p:nvPr userDrawn="1"/>
          </p:nvSpPr>
          <p:spPr bwMode="auto">
            <a:xfrm>
              <a:off x="3135313" y="3360737"/>
              <a:ext cx="100013" cy="103188"/>
            </a:xfrm>
            <a:custGeom>
              <a:avLst/>
              <a:gdLst>
                <a:gd name="T0" fmla="*/ 23 w 45"/>
                <a:gd name="T1" fmla="*/ 0 h 46"/>
                <a:gd name="T2" fmla="*/ 0 w 45"/>
                <a:gd name="T3" fmla="*/ 23 h 46"/>
                <a:gd name="T4" fmla="*/ 22 w 45"/>
                <a:gd name="T5" fmla="*/ 46 h 46"/>
                <a:gd name="T6" fmla="*/ 45 w 45"/>
                <a:gd name="T7" fmla="*/ 23 h 46"/>
                <a:gd name="T8" fmla="*/ 23 w 45"/>
                <a:gd name="T9" fmla="*/ 0 h 46"/>
              </a:gdLst>
              <a:ahLst/>
              <a:cxnLst>
                <a:cxn ang="0">
                  <a:pos x="T0" y="T1"/>
                </a:cxn>
                <a:cxn ang="0">
                  <a:pos x="T2" y="T3"/>
                </a:cxn>
                <a:cxn ang="0">
                  <a:pos x="T4" y="T5"/>
                </a:cxn>
                <a:cxn ang="0">
                  <a:pos x="T6" y="T7"/>
                </a:cxn>
                <a:cxn ang="0">
                  <a:pos x="T8" y="T9"/>
                </a:cxn>
              </a:cxnLst>
              <a:rect l="0" t="0" r="r" b="b"/>
              <a:pathLst>
                <a:path w="45" h="46">
                  <a:moveTo>
                    <a:pt x="23" y="0"/>
                  </a:moveTo>
                  <a:cubicBezTo>
                    <a:pt x="10" y="0"/>
                    <a:pt x="0" y="10"/>
                    <a:pt x="0" y="23"/>
                  </a:cubicBezTo>
                  <a:cubicBezTo>
                    <a:pt x="0" y="35"/>
                    <a:pt x="10" y="46"/>
                    <a:pt x="22" y="46"/>
                  </a:cubicBezTo>
                  <a:cubicBezTo>
                    <a:pt x="35" y="46"/>
                    <a:pt x="45" y="36"/>
                    <a:pt x="45" y="23"/>
                  </a:cubicBezTo>
                  <a:cubicBezTo>
                    <a:pt x="45" y="11"/>
                    <a:pt x="35" y="0"/>
                    <a:pt x="23" y="0"/>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8" name="Freeform 16"/>
            <p:cNvSpPr>
              <a:spLocks/>
            </p:cNvSpPr>
            <p:nvPr userDrawn="1"/>
          </p:nvSpPr>
          <p:spPr bwMode="auto">
            <a:xfrm>
              <a:off x="5908675" y="3360737"/>
              <a:ext cx="100013" cy="103188"/>
            </a:xfrm>
            <a:custGeom>
              <a:avLst/>
              <a:gdLst>
                <a:gd name="T0" fmla="*/ 22 w 45"/>
                <a:gd name="T1" fmla="*/ 46 h 46"/>
                <a:gd name="T2" fmla="*/ 45 w 45"/>
                <a:gd name="T3" fmla="*/ 23 h 46"/>
                <a:gd name="T4" fmla="*/ 23 w 45"/>
                <a:gd name="T5" fmla="*/ 0 h 46"/>
                <a:gd name="T6" fmla="*/ 0 w 45"/>
                <a:gd name="T7" fmla="*/ 23 h 46"/>
                <a:gd name="T8" fmla="*/ 22 w 45"/>
                <a:gd name="T9" fmla="*/ 46 h 46"/>
              </a:gdLst>
              <a:ahLst/>
              <a:cxnLst>
                <a:cxn ang="0">
                  <a:pos x="T0" y="T1"/>
                </a:cxn>
                <a:cxn ang="0">
                  <a:pos x="T2" y="T3"/>
                </a:cxn>
                <a:cxn ang="0">
                  <a:pos x="T4" y="T5"/>
                </a:cxn>
                <a:cxn ang="0">
                  <a:pos x="T6" y="T7"/>
                </a:cxn>
                <a:cxn ang="0">
                  <a:pos x="T8" y="T9"/>
                </a:cxn>
              </a:cxnLst>
              <a:rect l="0" t="0" r="r" b="b"/>
              <a:pathLst>
                <a:path w="45" h="46">
                  <a:moveTo>
                    <a:pt x="22" y="46"/>
                  </a:moveTo>
                  <a:cubicBezTo>
                    <a:pt x="35" y="46"/>
                    <a:pt x="45" y="36"/>
                    <a:pt x="45" y="23"/>
                  </a:cubicBezTo>
                  <a:cubicBezTo>
                    <a:pt x="45" y="11"/>
                    <a:pt x="35" y="0"/>
                    <a:pt x="23" y="0"/>
                  </a:cubicBezTo>
                  <a:cubicBezTo>
                    <a:pt x="10" y="0"/>
                    <a:pt x="0" y="10"/>
                    <a:pt x="0" y="23"/>
                  </a:cubicBezTo>
                  <a:cubicBezTo>
                    <a:pt x="0" y="35"/>
                    <a:pt x="10" y="46"/>
                    <a:pt x="22" y="46"/>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9" name="Freeform 17"/>
            <p:cNvSpPr>
              <a:spLocks/>
            </p:cNvSpPr>
            <p:nvPr userDrawn="1"/>
          </p:nvSpPr>
          <p:spPr bwMode="auto">
            <a:xfrm>
              <a:off x="3313113" y="4044950"/>
              <a:ext cx="115888" cy="115888"/>
            </a:xfrm>
            <a:custGeom>
              <a:avLst/>
              <a:gdLst>
                <a:gd name="T0" fmla="*/ 15 w 52"/>
                <a:gd name="T1" fmla="*/ 6 h 52"/>
                <a:gd name="T2" fmla="*/ 6 w 52"/>
                <a:gd name="T3" fmla="*/ 37 h 52"/>
                <a:gd name="T4" fmla="*/ 37 w 52"/>
                <a:gd name="T5" fmla="*/ 45 h 52"/>
                <a:gd name="T6" fmla="*/ 46 w 52"/>
                <a:gd name="T7" fmla="*/ 15 h 52"/>
                <a:gd name="T8" fmla="*/ 15 w 52"/>
                <a:gd name="T9" fmla="*/ 6 h 52"/>
              </a:gdLst>
              <a:ahLst/>
              <a:cxnLst>
                <a:cxn ang="0">
                  <a:pos x="T0" y="T1"/>
                </a:cxn>
                <a:cxn ang="0">
                  <a:pos x="T2" y="T3"/>
                </a:cxn>
                <a:cxn ang="0">
                  <a:pos x="T4" y="T5"/>
                </a:cxn>
                <a:cxn ang="0">
                  <a:pos x="T6" y="T7"/>
                </a:cxn>
                <a:cxn ang="0">
                  <a:pos x="T8" y="T9"/>
                </a:cxn>
              </a:cxnLst>
              <a:rect l="0" t="0" r="r" b="b"/>
              <a:pathLst>
                <a:path w="52" h="52">
                  <a:moveTo>
                    <a:pt x="15" y="6"/>
                  </a:moveTo>
                  <a:cubicBezTo>
                    <a:pt x="4" y="12"/>
                    <a:pt x="0" y="26"/>
                    <a:pt x="6" y="37"/>
                  </a:cubicBezTo>
                  <a:cubicBezTo>
                    <a:pt x="12" y="48"/>
                    <a:pt x="26" y="52"/>
                    <a:pt x="37" y="45"/>
                  </a:cubicBezTo>
                  <a:cubicBezTo>
                    <a:pt x="48" y="39"/>
                    <a:pt x="52" y="25"/>
                    <a:pt x="46" y="15"/>
                  </a:cubicBezTo>
                  <a:cubicBezTo>
                    <a:pt x="39" y="4"/>
                    <a:pt x="26" y="0"/>
                    <a:pt x="15" y="6"/>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0" name="Freeform 18"/>
            <p:cNvSpPr>
              <a:spLocks/>
            </p:cNvSpPr>
            <p:nvPr userDrawn="1"/>
          </p:nvSpPr>
          <p:spPr bwMode="auto">
            <a:xfrm>
              <a:off x="5715000" y="2663825"/>
              <a:ext cx="115888" cy="115888"/>
            </a:xfrm>
            <a:custGeom>
              <a:avLst/>
              <a:gdLst>
                <a:gd name="T0" fmla="*/ 37 w 52"/>
                <a:gd name="T1" fmla="*/ 46 h 52"/>
                <a:gd name="T2" fmla="*/ 46 w 52"/>
                <a:gd name="T3" fmla="*/ 15 h 52"/>
                <a:gd name="T4" fmla="*/ 15 w 52"/>
                <a:gd name="T5" fmla="*/ 7 h 52"/>
                <a:gd name="T6" fmla="*/ 6 w 52"/>
                <a:gd name="T7" fmla="*/ 37 h 52"/>
                <a:gd name="T8" fmla="*/ 37 w 52"/>
                <a:gd name="T9" fmla="*/ 46 h 52"/>
              </a:gdLst>
              <a:ahLst/>
              <a:cxnLst>
                <a:cxn ang="0">
                  <a:pos x="T0" y="T1"/>
                </a:cxn>
                <a:cxn ang="0">
                  <a:pos x="T2" y="T3"/>
                </a:cxn>
                <a:cxn ang="0">
                  <a:pos x="T4" y="T5"/>
                </a:cxn>
                <a:cxn ang="0">
                  <a:pos x="T6" y="T7"/>
                </a:cxn>
                <a:cxn ang="0">
                  <a:pos x="T8" y="T9"/>
                </a:cxn>
              </a:cxnLst>
              <a:rect l="0" t="0" r="r" b="b"/>
              <a:pathLst>
                <a:path w="52" h="52">
                  <a:moveTo>
                    <a:pt x="37" y="46"/>
                  </a:moveTo>
                  <a:cubicBezTo>
                    <a:pt x="48" y="40"/>
                    <a:pt x="52" y="26"/>
                    <a:pt x="46" y="15"/>
                  </a:cubicBezTo>
                  <a:cubicBezTo>
                    <a:pt x="40" y="4"/>
                    <a:pt x="26" y="0"/>
                    <a:pt x="15" y="7"/>
                  </a:cubicBezTo>
                  <a:cubicBezTo>
                    <a:pt x="4" y="13"/>
                    <a:pt x="0" y="27"/>
                    <a:pt x="6" y="37"/>
                  </a:cubicBezTo>
                  <a:cubicBezTo>
                    <a:pt x="13" y="48"/>
                    <a:pt x="26" y="52"/>
                    <a:pt x="37" y="46"/>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1" name="Freeform 19"/>
            <p:cNvSpPr>
              <a:spLocks/>
            </p:cNvSpPr>
            <p:nvPr userDrawn="1"/>
          </p:nvSpPr>
          <p:spPr bwMode="auto">
            <a:xfrm>
              <a:off x="3822700" y="4549775"/>
              <a:ext cx="112713" cy="115888"/>
            </a:xfrm>
            <a:custGeom>
              <a:avLst/>
              <a:gdLst>
                <a:gd name="T0" fmla="*/ 6 w 51"/>
                <a:gd name="T1" fmla="*/ 15 h 52"/>
                <a:gd name="T2" fmla="*/ 14 w 51"/>
                <a:gd name="T3" fmla="*/ 46 h 52"/>
                <a:gd name="T4" fmla="*/ 45 w 51"/>
                <a:gd name="T5" fmla="*/ 38 h 52"/>
                <a:gd name="T6" fmla="*/ 37 w 51"/>
                <a:gd name="T7" fmla="*/ 7 h 52"/>
                <a:gd name="T8" fmla="*/ 6 w 51"/>
                <a:gd name="T9" fmla="*/ 15 h 52"/>
              </a:gdLst>
              <a:ahLst/>
              <a:cxnLst>
                <a:cxn ang="0">
                  <a:pos x="T0" y="T1"/>
                </a:cxn>
                <a:cxn ang="0">
                  <a:pos x="T2" y="T3"/>
                </a:cxn>
                <a:cxn ang="0">
                  <a:pos x="T4" y="T5"/>
                </a:cxn>
                <a:cxn ang="0">
                  <a:pos x="T6" y="T7"/>
                </a:cxn>
                <a:cxn ang="0">
                  <a:pos x="T8" y="T9"/>
                </a:cxn>
              </a:cxnLst>
              <a:rect l="0" t="0" r="r" b="b"/>
              <a:pathLst>
                <a:path w="51" h="52">
                  <a:moveTo>
                    <a:pt x="6" y="15"/>
                  </a:moveTo>
                  <a:cubicBezTo>
                    <a:pt x="0" y="25"/>
                    <a:pt x="3" y="39"/>
                    <a:pt x="14" y="46"/>
                  </a:cubicBezTo>
                  <a:cubicBezTo>
                    <a:pt x="25" y="52"/>
                    <a:pt x="38" y="48"/>
                    <a:pt x="45" y="38"/>
                  </a:cubicBezTo>
                  <a:cubicBezTo>
                    <a:pt x="51" y="27"/>
                    <a:pt x="48" y="13"/>
                    <a:pt x="37" y="7"/>
                  </a:cubicBezTo>
                  <a:cubicBezTo>
                    <a:pt x="26" y="0"/>
                    <a:pt x="12" y="4"/>
                    <a:pt x="6" y="15"/>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2" name="Freeform 20"/>
            <p:cNvSpPr>
              <a:spLocks/>
            </p:cNvSpPr>
            <p:nvPr userDrawn="1"/>
          </p:nvSpPr>
          <p:spPr bwMode="auto">
            <a:xfrm>
              <a:off x="5208588" y="2159000"/>
              <a:ext cx="112713" cy="115888"/>
            </a:xfrm>
            <a:custGeom>
              <a:avLst/>
              <a:gdLst>
                <a:gd name="T0" fmla="*/ 45 w 51"/>
                <a:gd name="T1" fmla="*/ 37 h 52"/>
                <a:gd name="T2" fmla="*/ 37 w 51"/>
                <a:gd name="T3" fmla="*/ 6 h 52"/>
                <a:gd name="T4" fmla="*/ 6 w 51"/>
                <a:gd name="T5" fmla="*/ 14 h 52"/>
                <a:gd name="T6" fmla="*/ 14 w 51"/>
                <a:gd name="T7" fmla="*/ 45 h 52"/>
                <a:gd name="T8" fmla="*/ 45 w 51"/>
                <a:gd name="T9" fmla="*/ 37 h 52"/>
              </a:gdLst>
              <a:ahLst/>
              <a:cxnLst>
                <a:cxn ang="0">
                  <a:pos x="T0" y="T1"/>
                </a:cxn>
                <a:cxn ang="0">
                  <a:pos x="T2" y="T3"/>
                </a:cxn>
                <a:cxn ang="0">
                  <a:pos x="T4" y="T5"/>
                </a:cxn>
                <a:cxn ang="0">
                  <a:pos x="T6" y="T7"/>
                </a:cxn>
                <a:cxn ang="0">
                  <a:pos x="T8" y="T9"/>
                </a:cxn>
              </a:cxnLst>
              <a:rect l="0" t="0" r="r" b="b"/>
              <a:pathLst>
                <a:path w="51" h="52">
                  <a:moveTo>
                    <a:pt x="45" y="37"/>
                  </a:moveTo>
                  <a:cubicBezTo>
                    <a:pt x="51" y="27"/>
                    <a:pt x="48" y="13"/>
                    <a:pt x="37" y="6"/>
                  </a:cubicBezTo>
                  <a:cubicBezTo>
                    <a:pt x="26" y="0"/>
                    <a:pt x="13" y="4"/>
                    <a:pt x="6" y="14"/>
                  </a:cubicBezTo>
                  <a:cubicBezTo>
                    <a:pt x="0" y="25"/>
                    <a:pt x="3" y="39"/>
                    <a:pt x="14" y="45"/>
                  </a:cubicBezTo>
                  <a:cubicBezTo>
                    <a:pt x="25" y="52"/>
                    <a:pt x="39" y="48"/>
                    <a:pt x="45" y="37"/>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3" name="Freeform 21"/>
            <p:cNvSpPr>
              <a:spLocks/>
            </p:cNvSpPr>
            <p:nvPr userDrawn="1"/>
          </p:nvSpPr>
          <p:spPr bwMode="auto">
            <a:xfrm>
              <a:off x="4157663" y="2024062"/>
              <a:ext cx="111125" cy="111125"/>
            </a:xfrm>
            <a:custGeom>
              <a:avLst/>
              <a:gdLst>
                <a:gd name="T0" fmla="*/ 47 w 50"/>
                <a:gd name="T1" fmla="*/ 19 h 50"/>
                <a:gd name="T2" fmla="*/ 20 w 50"/>
                <a:gd name="T3" fmla="*/ 3 h 50"/>
                <a:gd name="T4" fmla="*/ 3 w 50"/>
                <a:gd name="T5" fmla="*/ 31 h 50"/>
                <a:gd name="T6" fmla="*/ 31 w 50"/>
                <a:gd name="T7" fmla="*/ 47 h 50"/>
                <a:gd name="T8" fmla="*/ 47 w 50"/>
                <a:gd name="T9" fmla="*/ 19 h 50"/>
              </a:gdLst>
              <a:ahLst/>
              <a:cxnLst>
                <a:cxn ang="0">
                  <a:pos x="T0" y="T1"/>
                </a:cxn>
                <a:cxn ang="0">
                  <a:pos x="T2" y="T3"/>
                </a:cxn>
                <a:cxn ang="0">
                  <a:pos x="T4" y="T5"/>
                </a:cxn>
                <a:cxn ang="0">
                  <a:pos x="T6" y="T7"/>
                </a:cxn>
                <a:cxn ang="0">
                  <a:pos x="T8" y="T9"/>
                </a:cxn>
              </a:cxnLst>
              <a:rect l="0" t="0" r="r" b="b"/>
              <a:pathLst>
                <a:path w="50" h="50">
                  <a:moveTo>
                    <a:pt x="47" y="19"/>
                  </a:moveTo>
                  <a:cubicBezTo>
                    <a:pt x="44" y="7"/>
                    <a:pt x="32" y="0"/>
                    <a:pt x="20" y="3"/>
                  </a:cubicBezTo>
                  <a:cubicBezTo>
                    <a:pt x="7" y="6"/>
                    <a:pt x="0" y="18"/>
                    <a:pt x="3" y="31"/>
                  </a:cubicBezTo>
                  <a:cubicBezTo>
                    <a:pt x="6" y="43"/>
                    <a:pt x="19" y="50"/>
                    <a:pt x="31" y="47"/>
                  </a:cubicBezTo>
                  <a:cubicBezTo>
                    <a:pt x="43" y="44"/>
                    <a:pt x="50" y="31"/>
                    <a:pt x="47" y="19"/>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4" name="Freeform 22"/>
            <p:cNvSpPr>
              <a:spLocks/>
            </p:cNvSpPr>
            <p:nvPr userDrawn="1"/>
          </p:nvSpPr>
          <p:spPr bwMode="auto">
            <a:xfrm>
              <a:off x="4875213" y="4689475"/>
              <a:ext cx="111125" cy="111125"/>
            </a:xfrm>
            <a:custGeom>
              <a:avLst/>
              <a:gdLst>
                <a:gd name="T0" fmla="*/ 3 w 50"/>
                <a:gd name="T1" fmla="*/ 31 h 50"/>
                <a:gd name="T2" fmla="*/ 30 w 50"/>
                <a:gd name="T3" fmla="*/ 47 h 50"/>
                <a:gd name="T4" fmla="*/ 47 w 50"/>
                <a:gd name="T5" fmla="*/ 19 h 50"/>
                <a:gd name="T6" fmla="*/ 19 w 50"/>
                <a:gd name="T7" fmla="*/ 3 h 50"/>
                <a:gd name="T8" fmla="*/ 3 w 50"/>
                <a:gd name="T9" fmla="*/ 31 h 50"/>
              </a:gdLst>
              <a:ahLst/>
              <a:cxnLst>
                <a:cxn ang="0">
                  <a:pos x="T0" y="T1"/>
                </a:cxn>
                <a:cxn ang="0">
                  <a:pos x="T2" y="T3"/>
                </a:cxn>
                <a:cxn ang="0">
                  <a:pos x="T4" y="T5"/>
                </a:cxn>
                <a:cxn ang="0">
                  <a:pos x="T6" y="T7"/>
                </a:cxn>
                <a:cxn ang="0">
                  <a:pos x="T8" y="T9"/>
                </a:cxn>
              </a:cxnLst>
              <a:rect l="0" t="0" r="r" b="b"/>
              <a:pathLst>
                <a:path w="50" h="50">
                  <a:moveTo>
                    <a:pt x="3" y="31"/>
                  </a:moveTo>
                  <a:cubicBezTo>
                    <a:pt x="6" y="43"/>
                    <a:pt x="18" y="50"/>
                    <a:pt x="30" y="47"/>
                  </a:cubicBezTo>
                  <a:cubicBezTo>
                    <a:pt x="43" y="44"/>
                    <a:pt x="50" y="32"/>
                    <a:pt x="47" y="19"/>
                  </a:cubicBezTo>
                  <a:cubicBezTo>
                    <a:pt x="44" y="7"/>
                    <a:pt x="31" y="0"/>
                    <a:pt x="19" y="3"/>
                  </a:cubicBezTo>
                  <a:cubicBezTo>
                    <a:pt x="7" y="6"/>
                    <a:pt x="0" y="19"/>
                    <a:pt x="3" y="31"/>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5" name="Freeform 23"/>
            <p:cNvSpPr>
              <a:spLocks/>
            </p:cNvSpPr>
            <p:nvPr userDrawn="1"/>
          </p:nvSpPr>
          <p:spPr bwMode="auto">
            <a:xfrm>
              <a:off x="3536950" y="2381250"/>
              <a:ext cx="111125" cy="111125"/>
            </a:xfrm>
            <a:custGeom>
              <a:avLst/>
              <a:gdLst>
                <a:gd name="T0" fmla="*/ 41 w 50"/>
                <a:gd name="T1" fmla="*/ 9 h 50"/>
                <a:gd name="T2" fmla="*/ 9 w 50"/>
                <a:gd name="T3" fmla="*/ 9 h 50"/>
                <a:gd name="T4" fmla="*/ 9 w 50"/>
                <a:gd name="T5" fmla="*/ 41 h 50"/>
                <a:gd name="T6" fmla="*/ 41 w 50"/>
                <a:gd name="T7" fmla="*/ 41 h 50"/>
                <a:gd name="T8" fmla="*/ 41 w 50"/>
                <a:gd name="T9" fmla="*/ 9 h 50"/>
              </a:gdLst>
              <a:ahLst/>
              <a:cxnLst>
                <a:cxn ang="0">
                  <a:pos x="T0" y="T1"/>
                </a:cxn>
                <a:cxn ang="0">
                  <a:pos x="T2" y="T3"/>
                </a:cxn>
                <a:cxn ang="0">
                  <a:pos x="T4" y="T5"/>
                </a:cxn>
                <a:cxn ang="0">
                  <a:pos x="T6" y="T7"/>
                </a:cxn>
                <a:cxn ang="0">
                  <a:pos x="T8" y="T9"/>
                </a:cxn>
              </a:cxnLst>
              <a:rect l="0" t="0" r="r" b="b"/>
              <a:pathLst>
                <a:path w="50" h="50">
                  <a:moveTo>
                    <a:pt x="41" y="9"/>
                  </a:moveTo>
                  <a:cubicBezTo>
                    <a:pt x="32" y="0"/>
                    <a:pt x="18" y="0"/>
                    <a:pt x="9" y="9"/>
                  </a:cubicBezTo>
                  <a:cubicBezTo>
                    <a:pt x="0" y="17"/>
                    <a:pt x="0" y="32"/>
                    <a:pt x="9" y="41"/>
                  </a:cubicBezTo>
                  <a:cubicBezTo>
                    <a:pt x="17" y="49"/>
                    <a:pt x="32" y="50"/>
                    <a:pt x="41" y="41"/>
                  </a:cubicBezTo>
                  <a:cubicBezTo>
                    <a:pt x="49" y="32"/>
                    <a:pt x="50" y="18"/>
                    <a:pt x="41" y="9"/>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6" name="Freeform 24"/>
            <p:cNvSpPr>
              <a:spLocks/>
            </p:cNvSpPr>
            <p:nvPr userDrawn="1"/>
          </p:nvSpPr>
          <p:spPr bwMode="auto">
            <a:xfrm>
              <a:off x="5495925" y="4332287"/>
              <a:ext cx="111125" cy="111125"/>
            </a:xfrm>
            <a:custGeom>
              <a:avLst/>
              <a:gdLst>
                <a:gd name="T0" fmla="*/ 9 w 50"/>
                <a:gd name="T1" fmla="*/ 41 h 50"/>
                <a:gd name="T2" fmla="*/ 41 w 50"/>
                <a:gd name="T3" fmla="*/ 41 h 50"/>
                <a:gd name="T4" fmla="*/ 41 w 50"/>
                <a:gd name="T5" fmla="*/ 9 h 50"/>
                <a:gd name="T6" fmla="*/ 9 w 50"/>
                <a:gd name="T7" fmla="*/ 9 h 50"/>
                <a:gd name="T8" fmla="*/ 9 w 50"/>
                <a:gd name="T9" fmla="*/ 41 h 50"/>
              </a:gdLst>
              <a:ahLst/>
              <a:cxnLst>
                <a:cxn ang="0">
                  <a:pos x="T0" y="T1"/>
                </a:cxn>
                <a:cxn ang="0">
                  <a:pos x="T2" y="T3"/>
                </a:cxn>
                <a:cxn ang="0">
                  <a:pos x="T4" y="T5"/>
                </a:cxn>
                <a:cxn ang="0">
                  <a:pos x="T6" y="T7"/>
                </a:cxn>
                <a:cxn ang="0">
                  <a:pos x="T8" y="T9"/>
                </a:cxn>
              </a:cxnLst>
              <a:rect l="0" t="0" r="r" b="b"/>
              <a:pathLst>
                <a:path w="50" h="50">
                  <a:moveTo>
                    <a:pt x="9" y="41"/>
                  </a:moveTo>
                  <a:cubicBezTo>
                    <a:pt x="18" y="50"/>
                    <a:pt x="32" y="50"/>
                    <a:pt x="41" y="41"/>
                  </a:cubicBezTo>
                  <a:cubicBezTo>
                    <a:pt x="50" y="33"/>
                    <a:pt x="50" y="18"/>
                    <a:pt x="41" y="9"/>
                  </a:cubicBezTo>
                  <a:cubicBezTo>
                    <a:pt x="33" y="1"/>
                    <a:pt x="18" y="0"/>
                    <a:pt x="9" y="9"/>
                  </a:cubicBezTo>
                  <a:cubicBezTo>
                    <a:pt x="1" y="18"/>
                    <a:pt x="0" y="32"/>
                    <a:pt x="9" y="41"/>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7" name="Freeform 25"/>
            <p:cNvSpPr>
              <a:spLocks/>
            </p:cNvSpPr>
            <p:nvPr userDrawn="1"/>
          </p:nvSpPr>
          <p:spPr bwMode="auto">
            <a:xfrm>
              <a:off x="3178175" y="2998787"/>
              <a:ext cx="111125" cy="111125"/>
            </a:xfrm>
            <a:custGeom>
              <a:avLst/>
              <a:gdLst>
                <a:gd name="T0" fmla="*/ 31 w 50"/>
                <a:gd name="T1" fmla="*/ 3 h 50"/>
                <a:gd name="T2" fmla="*/ 3 w 50"/>
                <a:gd name="T3" fmla="*/ 19 h 50"/>
                <a:gd name="T4" fmla="*/ 19 w 50"/>
                <a:gd name="T5" fmla="*/ 47 h 50"/>
                <a:gd name="T6" fmla="*/ 47 w 50"/>
                <a:gd name="T7" fmla="*/ 31 h 50"/>
                <a:gd name="T8" fmla="*/ 31 w 50"/>
                <a:gd name="T9" fmla="*/ 3 h 50"/>
              </a:gdLst>
              <a:ahLst/>
              <a:cxnLst>
                <a:cxn ang="0">
                  <a:pos x="T0" y="T1"/>
                </a:cxn>
                <a:cxn ang="0">
                  <a:pos x="T2" y="T3"/>
                </a:cxn>
                <a:cxn ang="0">
                  <a:pos x="T4" y="T5"/>
                </a:cxn>
                <a:cxn ang="0">
                  <a:pos x="T6" y="T7"/>
                </a:cxn>
                <a:cxn ang="0">
                  <a:pos x="T8" y="T9"/>
                </a:cxn>
              </a:cxnLst>
              <a:rect l="0" t="0" r="r" b="b"/>
              <a:pathLst>
                <a:path w="50" h="50">
                  <a:moveTo>
                    <a:pt x="31" y="3"/>
                  </a:moveTo>
                  <a:cubicBezTo>
                    <a:pt x="19" y="0"/>
                    <a:pt x="6" y="7"/>
                    <a:pt x="3" y="19"/>
                  </a:cubicBezTo>
                  <a:cubicBezTo>
                    <a:pt x="0" y="31"/>
                    <a:pt x="7" y="44"/>
                    <a:pt x="19" y="47"/>
                  </a:cubicBezTo>
                  <a:cubicBezTo>
                    <a:pt x="31" y="50"/>
                    <a:pt x="43" y="43"/>
                    <a:pt x="47" y="31"/>
                  </a:cubicBezTo>
                  <a:cubicBezTo>
                    <a:pt x="50" y="19"/>
                    <a:pt x="43" y="7"/>
                    <a:pt x="31" y="3"/>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8" name="Freeform 26"/>
            <p:cNvSpPr>
              <a:spLocks/>
            </p:cNvSpPr>
            <p:nvPr userDrawn="1"/>
          </p:nvSpPr>
          <p:spPr bwMode="auto">
            <a:xfrm>
              <a:off x="5854700" y="3714750"/>
              <a:ext cx="111125" cy="111125"/>
            </a:xfrm>
            <a:custGeom>
              <a:avLst/>
              <a:gdLst>
                <a:gd name="T0" fmla="*/ 19 w 50"/>
                <a:gd name="T1" fmla="*/ 47 h 50"/>
                <a:gd name="T2" fmla="*/ 47 w 50"/>
                <a:gd name="T3" fmla="*/ 31 h 50"/>
                <a:gd name="T4" fmla="*/ 31 w 50"/>
                <a:gd name="T5" fmla="*/ 3 h 50"/>
                <a:gd name="T6" fmla="*/ 3 w 50"/>
                <a:gd name="T7" fmla="*/ 19 h 50"/>
                <a:gd name="T8" fmla="*/ 19 w 50"/>
                <a:gd name="T9" fmla="*/ 47 h 50"/>
              </a:gdLst>
              <a:ahLst/>
              <a:cxnLst>
                <a:cxn ang="0">
                  <a:pos x="T0" y="T1"/>
                </a:cxn>
                <a:cxn ang="0">
                  <a:pos x="T2" y="T3"/>
                </a:cxn>
                <a:cxn ang="0">
                  <a:pos x="T4" y="T5"/>
                </a:cxn>
                <a:cxn ang="0">
                  <a:pos x="T6" y="T7"/>
                </a:cxn>
                <a:cxn ang="0">
                  <a:pos x="T8" y="T9"/>
                </a:cxn>
              </a:cxnLst>
              <a:rect l="0" t="0" r="r" b="b"/>
              <a:pathLst>
                <a:path w="50" h="50">
                  <a:moveTo>
                    <a:pt x="19" y="47"/>
                  </a:moveTo>
                  <a:cubicBezTo>
                    <a:pt x="31" y="50"/>
                    <a:pt x="44" y="43"/>
                    <a:pt x="47" y="31"/>
                  </a:cubicBezTo>
                  <a:cubicBezTo>
                    <a:pt x="50" y="19"/>
                    <a:pt x="43" y="6"/>
                    <a:pt x="31" y="3"/>
                  </a:cubicBezTo>
                  <a:cubicBezTo>
                    <a:pt x="19" y="0"/>
                    <a:pt x="7" y="7"/>
                    <a:pt x="3" y="19"/>
                  </a:cubicBezTo>
                  <a:cubicBezTo>
                    <a:pt x="0" y="31"/>
                    <a:pt x="7" y="43"/>
                    <a:pt x="19" y="47"/>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9" name="Freeform 27"/>
            <p:cNvSpPr>
              <a:spLocks/>
            </p:cNvSpPr>
            <p:nvPr userDrawn="1"/>
          </p:nvSpPr>
          <p:spPr bwMode="auto">
            <a:xfrm>
              <a:off x="3178175" y="3714750"/>
              <a:ext cx="111125" cy="111125"/>
            </a:xfrm>
            <a:custGeom>
              <a:avLst/>
              <a:gdLst>
                <a:gd name="T0" fmla="*/ 19 w 50"/>
                <a:gd name="T1" fmla="*/ 3 h 50"/>
                <a:gd name="T2" fmla="*/ 3 w 50"/>
                <a:gd name="T3" fmla="*/ 30 h 50"/>
                <a:gd name="T4" fmla="*/ 31 w 50"/>
                <a:gd name="T5" fmla="*/ 47 h 50"/>
                <a:gd name="T6" fmla="*/ 47 w 50"/>
                <a:gd name="T7" fmla="*/ 19 h 50"/>
                <a:gd name="T8" fmla="*/ 19 w 50"/>
                <a:gd name="T9" fmla="*/ 3 h 50"/>
              </a:gdLst>
              <a:ahLst/>
              <a:cxnLst>
                <a:cxn ang="0">
                  <a:pos x="T0" y="T1"/>
                </a:cxn>
                <a:cxn ang="0">
                  <a:pos x="T2" y="T3"/>
                </a:cxn>
                <a:cxn ang="0">
                  <a:pos x="T4" y="T5"/>
                </a:cxn>
                <a:cxn ang="0">
                  <a:pos x="T6" y="T7"/>
                </a:cxn>
                <a:cxn ang="0">
                  <a:pos x="T8" y="T9"/>
                </a:cxn>
              </a:cxnLst>
              <a:rect l="0" t="0" r="r" b="b"/>
              <a:pathLst>
                <a:path w="50" h="50">
                  <a:moveTo>
                    <a:pt x="19" y="3"/>
                  </a:moveTo>
                  <a:cubicBezTo>
                    <a:pt x="7" y="6"/>
                    <a:pt x="0" y="18"/>
                    <a:pt x="3" y="30"/>
                  </a:cubicBezTo>
                  <a:cubicBezTo>
                    <a:pt x="6" y="43"/>
                    <a:pt x="18" y="50"/>
                    <a:pt x="31" y="47"/>
                  </a:cubicBezTo>
                  <a:cubicBezTo>
                    <a:pt x="43" y="44"/>
                    <a:pt x="50" y="31"/>
                    <a:pt x="47" y="19"/>
                  </a:cubicBezTo>
                  <a:cubicBezTo>
                    <a:pt x="44" y="7"/>
                    <a:pt x="31" y="0"/>
                    <a:pt x="19" y="3"/>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30" name="Freeform 28"/>
            <p:cNvSpPr>
              <a:spLocks/>
            </p:cNvSpPr>
            <p:nvPr userDrawn="1"/>
          </p:nvSpPr>
          <p:spPr bwMode="auto">
            <a:xfrm>
              <a:off x="5854700" y="2998787"/>
              <a:ext cx="111125" cy="111125"/>
            </a:xfrm>
            <a:custGeom>
              <a:avLst/>
              <a:gdLst>
                <a:gd name="T0" fmla="*/ 31 w 50"/>
                <a:gd name="T1" fmla="*/ 47 h 50"/>
                <a:gd name="T2" fmla="*/ 47 w 50"/>
                <a:gd name="T3" fmla="*/ 20 h 50"/>
                <a:gd name="T4" fmla="*/ 19 w 50"/>
                <a:gd name="T5" fmla="*/ 3 h 50"/>
                <a:gd name="T6" fmla="*/ 3 w 50"/>
                <a:gd name="T7" fmla="*/ 31 h 50"/>
                <a:gd name="T8" fmla="*/ 31 w 50"/>
                <a:gd name="T9" fmla="*/ 47 h 50"/>
              </a:gdLst>
              <a:ahLst/>
              <a:cxnLst>
                <a:cxn ang="0">
                  <a:pos x="T0" y="T1"/>
                </a:cxn>
                <a:cxn ang="0">
                  <a:pos x="T2" y="T3"/>
                </a:cxn>
                <a:cxn ang="0">
                  <a:pos x="T4" y="T5"/>
                </a:cxn>
                <a:cxn ang="0">
                  <a:pos x="T6" y="T7"/>
                </a:cxn>
                <a:cxn ang="0">
                  <a:pos x="T8" y="T9"/>
                </a:cxn>
              </a:cxnLst>
              <a:rect l="0" t="0" r="r" b="b"/>
              <a:pathLst>
                <a:path w="50" h="50">
                  <a:moveTo>
                    <a:pt x="31" y="47"/>
                  </a:moveTo>
                  <a:cubicBezTo>
                    <a:pt x="43" y="44"/>
                    <a:pt x="50" y="32"/>
                    <a:pt x="47" y="20"/>
                  </a:cubicBezTo>
                  <a:cubicBezTo>
                    <a:pt x="44" y="7"/>
                    <a:pt x="32" y="0"/>
                    <a:pt x="19" y="3"/>
                  </a:cubicBezTo>
                  <a:cubicBezTo>
                    <a:pt x="7" y="6"/>
                    <a:pt x="0" y="19"/>
                    <a:pt x="3" y="31"/>
                  </a:cubicBezTo>
                  <a:cubicBezTo>
                    <a:pt x="6" y="43"/>
                    <a:pt x="19" y="50"/>
                    <a:pt x="31" y="47"/>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31" name="Freeform 29"/>
            <p:cNvSpPr>
              <a:spLocks/>
            </p:cNvSpPr>
            <p:nvPr userDrawn="1"/>
          </p:nvSpPr>
          <p:spPr bwMode="auto">
            <a:xfrm>
              <a:off x="3536950" y="4332287"/>
              <a:ext cx="111125" cy="111125"/>
            </a:xfrm>
            <a:custGeom>
              <a:avLst/>
              <a:gdLst>
                <a:gd name="T0" fmla="*/ 9 w 50"/>
                <a:gd name="T1" fmla="*/ 9 h 50"/>
                <a:gd name="T2" fmla="*/ 9 w 50"/>
                <a:gd name="T3" fmla="*/ 41 h 50"/>
                <a:gd name="T4" fmla="*/ 41 w 50"/>
                <a:gd name="T5" fmla="*/ 41 h 50"/>
                <a:gd name="T6" fmla="*/ 41 w 50"/>
                <a:gd name="T7" fmla="*/ 9 h 50"/>
                <a:gd name="T8" fmla="*/ 9 w 50"/>
                <a:gd name="T9" fmla="*/ 9 h 50"/>
              </a:gdLst>
              <a:ahLst/>
              <a:cxnLst>
                <a:cxn ang="0">
                  <a:pos x="T0" y="T1"/>
                </a:cxn>
                <a:cxn ang="0">
                  <a:pos x="T2" y="T3"/>
                </a:cxn>
                <a:cxn ang="0">
                  <a:pos x="T4" y="T5"/>
                </a:cxn>
                <a:cxn ang="0">
                  <a:pos x="T6" y="T7"/>
                </a:cxn>
                <a:cxn ang="0">
                  <a:pos x="T8" y="T9"/>
                </a:cxn>
              </a:cxnLst>
              <a:rect l="0" t="0" r="r" b="b"/>
              <a:pathLst>
                <a:path w="50" h="50">
                  <a:moveTo>
                    <a:pt x="9" y="9"/>
                  </a:moveTo>
                  <a:cubicBezTo>
                    <a:pt x="0" y="18"/>
                    <a:pt x="0" y="32"/>
                    <a:pt x="9" y="41"/>
                  </a:cubicBezTo>
                  <a:cubicBezTo>
                    <a:pt x="17" y="50"/>
                    <a:pt x="32" y="50"/>
                    <a:pt x="41" y="41"/>
                  </a:cubicBezTo>
                  <a:cubicBezTo>
                    <a:pt x="49" y="33"/>
                    <a:pt x="50" y="18"/>
                    <a:pt x="41" y="9"/>
                  </a:cubicBezTo>
                  <a:cubicBezTo>
                    <a:pt x="32" y="1"/>
                    <a:pt x="18" y="0"/>
                    <a:pt x="9" y="9"/>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32" name="Freeform 30"/>
            <p:cNvSpPr>
              <a:spLocks/>
            </p:cNvSpPr>
            <p:nvPr userDrawn="1"/>
          </p:nvSpPr>
          <p:spPr bwMode="auto">
            <a:xfrm>
              <a:off x="5495925" y="2381250"/>
              <a:ext cx="111125" cy="111125"/>
            </a:xfrm>
            <a:custGeom>
              <a:avLst/>
              <a:gdLst>
                <a:gd name="T0" fmla="*/ 41 w 50"/>
                <a:gd name="T1" fmla="*/ 41 h 50"/>
                <a:gd name="T2" fmla="*/ 41 w 50"/>
                <a:gd name="T3" fmla="*/ 9 h 50"/>
                <a:gd name="T4" fmla="*/ 9 w 50"/>
                <a:gd name="T5" fmla="*/ 9 h 50"/>
                <a:gd name="T6" fmla="*/ 9 w 50"/>
                <a:gd name="T7" fmla="*/ 41 h 50"/>
                <a:gd name="T8" fmla="*/ 41 w 50"/>
                <a:gd name="T9" fmla="*/ 41 h 50"/>
              </a:gdLst>
              <a:ahLst/>
              <a:cxnLst>
                <a:cxn ang="0">
                  <a:pos x="T0" y="T1"/>
                </a:cxn>
                <a:cxn ang="0">
                  <a:pos x="T2" y="T3"/>
                </a:cxn>
                <a:cxn ang="0">
                  <a:pos x="T4" y="T5"/>
                </a:cxn>
                <a:cxn ang="0">
                  <a:pos x="T6" y="T7"/>
                </a:cxn>
                <a:cxn ang="0">
                  <a:pos x="T8" y="T9"/>
                </a:cxn>
              </a:cxnLst>
              <a:rect l="0" t="0" r="r" b="b"/>
              <a:pathLst>
                <a:path w="50" h="50">
                  <a:moveTo>
                    <a:pt x="41" y="41"/>
                  </a:moveTo>
                  <a:cubicBezTo>
                    <a:pt x="50" y="32"/>
                    <a:pt x="50" y="18"/>
                    <a:pt x="41" y="9"/>
                  </a:cubicBezTo>
                  <a:cubicBezTo>
                    <a:pt x="33" y="0"/>
                    <a:pt x="18" y="0"/>
                    <a:pt x="9" y="9"/>
                  </a:cubicBezTo>
                  <a:cubicBezTo>
                    <a:pt x="1" y="17"/>
                    <a:pt x="0" y="32"/>
                    <a:pt x="9" y="41"/>
                  </a:cubicBezTo>
                  <a:cubicBezTo>
                    <a:pt x="18" y="49"/>
                    <a:pt x="32" y="50"/>
                    <a:pt x="41" y="41"/>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33" name="Freeform 31"/>
            <p:cNvSpPr>
              <a:spLocks/>
            </p:cNvSpPr>
            <p:nvPr userDrawn="1"/>
          </p:nvSpPr>
          <p:spPr bwMode="auto">
            <a:xfrm>
              <a:off x="4157663" y="4689475"/>
              <a:ext cx="111125" cy="111125"/>
            </a:xfrm>
            <a:custGeom>
              <a:avLst/>
              <a:gdLst>
                <a:gd name="T0" fmla="*/ 3 w 50"/>
                <a:gd name="T1" fmla="*/ 19 h 50"/>
                <a:gd name="T2" fmla="*/ 19 w 50"/>
                <a:gd name="T3" fmla="*/ 47 h 50"/>
                <a:gd name="T4" fmla="*/ 47 w 50"/>
                <a:gd name="T5" fmla="*/ 31 h 50"/>
                <a:gd name="T6" fmla="*/ 31 w 50"/>
                <a:gd name="T7" fmla="*/ 3 h 50"/>
                <a:gd name="T8" fmla="*/ 3 w 50"/>
                <a:gd name="T9" fmla="*/ 19 h 50"/>
              </a:gdLst>
              <a:ahLst/>
              <a:cxnLst>
                <a:cxn ang="0">
                  <a:pos x="T0" y="T1"/>
                </a:cxn>
                <a:cxn ang="0">
                  <a:pos x="T2" y="T3"/>
                </a:cxn>
                <a:cxn ang="0">
                  <a:pos x="T4" y="T5"/>
                </a:cxn>
                <a:cxn ang="0">
                  <a:pos x="T6" y="T7"/>
                </a:cxn>
                <a:cxn ang="0">
                  <a:pos x="T8" y="T9"/>
                </a:cxn>
              </a:cxnLst>
              <a:rect l="0" t="0" r="r" b="b"/>
              <a:pathLst>
                <a:path w="50" h="50">
                  <a:moveTo>
                    <a:pt x="3" y="19"/>
                  </a:moveTo>
                  <a:cubicBezTo>
                    <a:pt x="0" y="31"/>
                    <a:pt x="7" y="44"/>
                    <a:pt x="19" y="47"/>
                  </a:cubicBezTo>
                  <a:cubicBezTo>
                    <a:pt x="31" y="50"/>
                    <a:pt x="44" y="43"/>
                    <a:pt x="47" y="31"/>
                  </a:cubicBezTo>
                  <a:cubicBezTo>
                    <a:pt x="50" y="19"/>
                    <a:pt x="43" y="7"/>
                    <a:pt x="31" y="3"/>
                  </a:cubicBezTo>
                  <a:cubicBezTo>
                    <a:pt x="19" y="0"/>
                    <a:pt x="7" y="7"/>
                    <a:pt x="3" y="19"/>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34" name="Freeform 32"/>
            <p:cNvSpPr>
              <a:spLocks/>
            </p:cNvSpPr>
            <p:nvPr userDrawn="1"/>
          </p:nvSpPr>
          <p:spPr bwMode="auto">
            <a:xfrm>
              <a:off x="4875213" y="2024062"/>
              <a:ext cx="111125" cy="111125"/>
            </a:xfrm>
            <a:custGeom>
              <a:avLst/>
              <a:gdLst>
                <a:gd name="T0" fmla="*/ 47 w 50"/>
                <a:gd name="T1" fmla="*/ 31 h 50"/>
                <a:gd name="T2" fmla="*/ 31 w 50"/>
                <a:gd name="T3" fmla="*/ 3 h 50"/>
                <a:gd name="T4" fmla="*/ 3 w 50"/>
                <a:gd name="T5" fmla="*/ 19 h 50"/>
                <a:gd name="T6" fmla="*/ 19 w 50"/>
                <a:gd name="T7" fmla="*/ 47 h 50"/>
                <a:gd name="T8" fmla="*/ 47 w 50"/>
                <a:gd name="T9" fmla="*/ 31 h 50"/>
              </a:gdLst>
              <a:ahLst/>
              <a:cxnLst>
                <a:cxn ang="0">
                  <a:pos x="T0" y="T1"/>
                </a:cxn>
                <a:cxn ang="0">
                  <a:pos x="T2" y="T3"/>
                </a:cxn>
                <a:cxn ang="0">
                  <a:pos x="T4" y="T5"/>
                </a:cxn>
                <a:cxn ang="0">
                  <a:pos x="T6" y="T7"/>
                </a:cxn>
                <a:cxn ang="0">
                  <a:pos x="T8" y="T9"/>
                </a:cxn>
              </a:cxnLst>
              <a:rect l="0" t="0" r="r" b="b"/>
              <a:pathLst>
                <a:path w="50" h="50">
                  <a:moveTo>
                    <a:pt x="47" y="31"/>
                  </a:moveTo>
                  <a:cubicBezTo>
                    <a:pt x="50" y="19"/>
                    <a:pt x="43" y="6"/>
                    <a:pt x="31" y="3"/>
                  </a:cubicBezTo>
                  <a:cubicBezTo>
                    <a:pt x="19" y="0"/>
                    <a:pt x="6" y="7"/>
                    <a:pt x="3" y="19"/>
                  </a:cubicBezTo>
                  <a:cubicBezTo>
                    <a:pt x="0" y="31"/>
                    <a:pt x="7" y="43"/>
                    <a:pt x="19" y="47"/>
                  </a:cubicBezTo>
                  <a:cubicBezTo>
                    <a:pt x="31" y="50"/>
                    <a:pt x="43" y="43"/>
                    <a:pt x="47" y="31"/>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grpSp>
        <p:nvGrpSpPr>
          <p:cNvPr id="36" name="Group 35"/>
          <p:cNvGrpSpPr/>
          <p:nvPr userDrawn="1"/>
        </p:nvGrpSpPr>
        <p:grpSpPr>
          <a:xfrm>
            <a:off x="4744467" y="1624845"/>
            <a:ext cx="2770628" cy="2069245"/>
            <a:chOff x="3060700" y="1908175"/>
            <a:chExt cx="3024188" cy="3011488"/>
          </a:xfrm>
        </p:grpSpPr>
        <p:sp>
          <p:nvSpPr>
            <p:cNvPr id="37" name="Oval 6"/>
            <p:cNvSpPr>
              <a:spLocks noChangeArrowheads="1"/>
            </p:cNvSpPr>
            <p:nvPr userDrawn="1"/>
          </p:nvSpPr>
          <p:spPr bwMode="auto">
            <a:xfrm>
              <a:off x="3060700" y="1908175"/>
              <a:ext cx="3024188" cy="3011488"/>
            </a:xfrm>
            <a:prstGeom prst="ellipse">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0" name="Freeform 9"/>
            <p:cNvSpPr>
              <a:spLocks/>
            </p:cNvSpPr>
            <p:nvPr userDrawn="1"/>
          </p:nvSpPr>
          <p:spPr bwMode="auto">
            <a:xfrm>
              <a:off x="4521200" y="1981200"/>
              <a:ext cx="101600" cy="100013"/>
            </a:xfrm>
            <a:custGeom>
              <a:avLst/>
              <a:gdLst>
                <a:gd name="T0" fmla="*/ 46 w 46"/>
                <a:gd name="T1" fmla="*/ 23 h 45"/>
                <a:gd name="T2" fmla="*/ 23 w 46"/>
                <a:gd name="T3" fmla="*/ 0 h 45"/>
                <a:gd name="T4" fmla="*/ 0 w 46"/>
                <a:gd name="T5" fmla="*/ 22 h 45"/>
                <a:gd name="T6" fmla="*/ 23 w 46"/>
                <a:gd name="T7" fmla="*/ 45 h 45"/>
                <a:gd name="T8" fmla="*/ 46 w 46"/>
                <a:gd name="T9" fmla="*/ 23 h 45"/>
              </a:gdLst>
              <a:ahLst/>
              <a:cxnLst>
                <a:cxn ang="0">
                  <a:pos x="T0" y="T1"/>
                </a:cxn>
                <a:cxn ang="0">
                  <a:pos x="T2" y="T3"/>
                </a:cxn>
                <a:cxn ang="0">
                  <a:pos x="T4" y="T5"/>
                </a:cxn>
                <a:cxn ang="0">
                  <a:pos x="T6" y="T7"/>
                </a:cxn>
                <a:cxn ang="0">
                  <a:pos x="T8" y="T9"/>
                </a:cxn>
              </a:cxnLst>
              <a:rect l="0" t="0" r="r" b="b"/>
              <a:pathLst>
                <a:path w="46" h="45">
                  <a:moveTo>
                    <a:pt x="46" y="23"/>
                  </a:moveTo>
                  <a:cubicBezTo>
                    <a:pt x="46" y="10"/>
                    <a:pt x="36" y="0"/>
                    <a:pt x="23" y="0"/>
                  </a:cubicBezTo>
                  <a:cubicBezTo>
                    <a:pt x="11" y="0"/>
                    <a:pt x="0" y="10"/>
                    <a:pt x="0" y="22"/>
                  </a:cubicBezTo>
                  <a:cubicBezTo>
                    <a:pt x="0" y="35"/>
                    <a:pt x="10" y="45"/>
                    <a:pt x="23" y="45"/>
                  </a:cubicBezTo>
                  <a:cubicBezTo>
                    <a:pt x="35" y="45"/>
                    <a:pt x="46" y="35"/>
                    <a:pt x="46" y="23"/>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1" name="Freeform 10"/>
            <p:cNvSpPr>
              <a:spLocks/>
            </p:cNvSpPr>
            <p:nvPr userDrawn="1"/>
          </p:nvSpPr>
          <p:spPr bwMode="auto">
            <a:xfrm>
              <a:off x="4521200" y="4743450"/>
              <a:ext cx="101600" cy="100013"/>
            </a:xfrm>
            <a:custGeom>
              <a:avLst/>
              <a:gdLst>
                <a:gd name="T0" fmla="*/ 0 w 46"/>
                <a:gd name="T1" fmla="*/ 22 h 45"/>
                <a:gd name="T2" fmla="*/ 23 w 46"/>
                <a:gd name="T3" fmla="*/ 45 h 45"/>
                <a:gd name="T4" fmla="*/ 46 w 46"/>
                <a:gd name="T5" fmla="*/ 23 h 45"/>
                <a:gd name="T6" fmla="*/ 23 w 46"/>
                <a:gd name="T7" fmla="*/ 0 h 45"/>
                <a:gd name="T8" fmla="*/ 0 w 46"/>
                <a:gd name="T9" fmla="*/ 22 h 45"/>
              </a:gdLst>
              <a:ahLst/>
              <a:cxnLst>
                <a:cxn ang="0">
                  <a:pos x="T0" y="T1"/>
                </a:cxn>
                <a:cxn ang="0">
                  <a:pos x="T2" y="T3"/>
                </a:cxn>
                <a:cxn ang="0">
                  <a:pos x="T4" y="T5"/>
                </a:cxn>
                <a:cxn ang="0">
                  <a:pos x="T6" y="T7"/>
                </a:cxn>
                <a:cxn ang="0">
                  <a:pos x="T8" y="T9"/>
                </a:cxn>
              </a:cxnLst>
              <a:rect l="0" t="0" r="r" b="b"/>
              <a:pathLst>
                <a:path w="46" h="45">
                  <a:moveTo>
                    <a:pt x="0" y="22"/>
                  </a:moveTo>
                  <a:cubicBezTo>
                    <a:pt x="0" y="35"/>
                    <a:pt x="10" y="45"/>
                    <a:pt x="23" y="45"/>
                  </a:cubicBezTo>
                  <a:cubicBezTo>
                    <a:pt x="35" y="45"/>
                    <a:pt x="46" y="35"/>
                    <a:pt x="46" y="23"/>
                  </a:cubicBezTo>
                  <a:cubicBezTo>
                    <a:pt x="46" y="10"/>
                    <a:pt x="36" y="0"/>
                    <a:pt x="23" y="0"/>
                  </a:cubicBezTo>
                  <a:cubicBezTo>
                    <a:pt x="11" y="0"/>
                    <a:pt x="0" y="10"/>
                    <a:pt x="0" y="22"/>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2" name="Freeform 11"/>
            <p:cNvSpPr>
              <a:spLocks/>
            </p:cNvSpPr>
            <p:nvPr userDrawn="1"/>
          </p:nvSpPr>
          <p:spPr bwMode="auto">
            <a:xfrm>
              <a:off x="3819525" y="2159000"/>
              <a:ext cx="115888" cy="115888"/>
            </a:xfrm>
            <a:custGeom>
              <a:avLst/>
              <a:gdLst>
                <a:gd name="T0" fmla="*/ 46 w 52"/>
                <a:gd name="T1" fmla="*/ 15 h 52"/>
                <a:gd name="T2" fmla="*/ 15 w 52"/>
                <a:gd name="T3" fmla="*/ 6 h 52"/>
                <a:gd name="T4" fmla="*/ 7 w 52"/>
                <a:gd name="T5" fmla="*/ 37 h 52"/>
                <a:gd name="T6" fmla="*/ 37 w 52"/>
                <a:gd name="T7" fmla="*/ 46 h 52"/>
                <a:gd name="T8" fmla="*/ 46 w 52"/>
                <a:gd name="T9" fmla="*/ 15 h 52"/>
              </a:gdLst>
              <a:ahLst/>
              <a:cxnLst>
                <a:cxn ang="0">
                  <a:pos x="T0" y="T1"/>
                </a:cxn>
                <a:cxn ang="0">
                  <a:pos x="T2" y="T3"/>
                </a:cxn>
                <a:cxn ang="0">
                  <a:pos x="T4" y="T5"/>
                </a:cxn>
                <a:cxn ang="0">
                  <a:pos x="T6" y="T7"/>
                </a:cxn>
                <a:cxn ang="0">
                  <a:pos x="T8" y="T9"/>
                </a:cxn>
              </a:cxnLst>
              <a:rect l="0" t="0" r="r" b="b"/>
              <a:pathLst>
                <a:path w="52" h="52">
                  <a:moveTo>
                    <a:pt x="46" y="15"/>
                  </a:moveTo>
                  <a:cubicBezTo>
                    <a:pt x="40" y="4"/>
                    <a:pt x="26" y="0"/>
                    <a:pt x="15" y="6"/>
                  </a:cubicBezTo>
                  <a:cubicBezTo>
                    <a:pt x="4" y="12"/>
                    <a:pt x="0" y="26"/>
                    <a:pt x="7" y="37"/>
                  </a:cubicBezTo>
                  <a:cubicBezTo>
                    <a:pt x="13" y="48"/>
                    <a:pt x="27" y="52"/>
                    <a:pt x="37" y="46"/>
                  </a:cubicBezTo>
                  <a:cubicBezTo>
                    <a:pt x="48" y="39"/>
                    <a:pt x="52" y="26"/>
                    <a:pt x="46" y="15"/>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3" name="Freeform 12"/>
            <p:cNvSpPr>
              <a:spLocks/>
            </p:cNvSpPr>
            <p:nvPr userDrawn="1"/>
          </p:nvSpPr>
          <p:spPr bwMode="auto">
            <a:xfrm>
              <a:off x="5208588" y="4549775"/>
              <a:ext cx="115888" cy="115888"/>
            </a:xfrm>
            <a:custGeom>
              <a:avLst/>
              <a:gdLst>
                <a:gd name="T0" fmla="*/ 6 w 52"/>
                <a:gd name="T1" fmla="*/ 37 h 52"/>
                <a:gd name="T2" fmla="*/ 37 w 52"/>
                <a:gd name="T3" fmla="*/ 46 h 52"/>
                <a:gd name="T4" fmla="*/ 45 w 52"/>
                <a:gd name="T5" fmla="*/ 15 h 52"/>
                <a:gd name="T6" fmla="*/ 15 w 52"/>
                <a:gd name="T7" fmla="*/ 6 h 52"/>
                <a:gd name="T8" fmla="*/ 6 w 52"/>
                <a:gd name="T9" fmla="*/ 37 h 52"/>
              </a:gdLst>
              <a:ahLst/>
              <a:cxnLst>
                <a:cxn ang="0">
                  <a:pos x="T0" y="T1"/>
                </a:cxn>
                <a:cxn ang="0">
                  <a:pos x="T2" y="T3"/>
                </a:cxn>
                <a:cxn ang="0">
                  <a:pos x="T4" y="T5"/>
                </a:cxn>
                <a:cxn ang="0">
                  <a:pos x="T6" y="T7"/>
                </a:cxn>
                <a:cxn ang="0">
                  <a:pos x="T8" y="T9"/>
                </a:cxn>
              </a:cxnLst>
              <a:rect l="0" t="0" r="r" b="b"/>
              <a:pathLst>
                <a:path w="52" h="52">
                  <a:moveTo>
                    <a:pt x="6" y="37"/>
                  </a:moveTo>
                  <a:cubicBezTo>
                    <a:pt x="12" y="48"/>
                    <a:pt x="26" y="52"/>
                    <a:pt x="37" y="46"/>
                  </a:cubicBezTo>
                  <a:cubicBezTo>
                    <a:pt x="48" y="40"/>
                    <a:pt x="52" y="26"/>
                    <a:pt x="45" y="15"/>
                  </a:cubicBezTo>
                  <a:cubicBezTo>
                    <a:pt x="39" y="4"/>
                    <a:pt x="25" y="0"/>
                    <a:pt x="15" y="6"/>
                  </a:cubicBezTo>
                  <a:cubicBezTo>
                    <a:pt x="4" y="13"/>
                    <a:pt x="0" y="26"/>
                    <a:pt x="6" y="37"/>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4" name="Freeform 13"/>
            <p:cNvSpPr>
              <a:spLocks/>
            </p:cNvSpPr>
            <p:nvPr userDrawn="1"/>
          </p:nvSpPr>
          <p:spPr bwMode="auto">
            <a:xfrm>
              <a:off x="3313113" y="2665412"/>
              <a:ext cx="115888" cy="114300"/>
            </a:xfrm>
            <a:custGeom>
              <a:avLst/>
              <a:gdLst>
                <a:gd name="T0" fmla="*/ 37 w 52"/>
                <a:gd name="T1" fmla="*/ 6 h 51"/>
                <a:gd name="T2" fmla="*/ 6 w 52"/>
                <a:gd name="T3" fmla="*/ 14 h 51"/>
                <a:gd name="T4" fmla="*/ 14 w 52"/>
                <a:gd name="T5" fmla="*/ 45 h 51"/>
                <a:gd name="T6" fmla="*/ 45 w 52"/>
                <a:gd name="T7" fmla="*/ 37 h 51"/>
                <a:gd name="T8" fmla="*/ 37 w 52"/>
                <a:gd name="T9" fmla="*/ 6 h 51"/>
              </a:gdLst>
              <a:ahLst/>
              <a:cxnLst>
                <a:cxn ang="0">
                  <a:pos x="T0" y="T1"/>
                </a:cxn>
                <a:cxn ang="0">
                  <a:pos x="T2" y="T3"/>
                </a:cxn>
                <a:cxn ang="0">
                  <a:pos x="T4" y="T5"/>
                </a:cxn>
                <a:cxn ang="0">
                  <a:pos x="T6" y="T7"/>
                </a:cxn>
                <a:cxn ang="0">
                  <a:pos x="T8" y="T9"/>
                </a:cxn>
              </a:cxnLst>
              <a:rect l="0" t="0" r="r" b="b"/>
              <a:pathLst>
                <a:path w="52" h="51">
                  <a:moveTo>
                    <a:pt x="37" y="6"/>
                  </a:moveTo>
                  <a:cubicBezTo>
                    <a:pt x="27" y="0"/>
                    <a:pt x="13" y="3"/>
                    <a:pt x="6" y="14"/>
                  </a:cubicBezTo>
                  <a:cubicBezTo>
                    <a:pt x="0" y="25"/>
                    <a:pt x="4" y="38"/>
                    <a:pt x="14" y="45"/>
                  </a:cubicBezTo>
                  <a:cubicBezTo>
                    <a:pt x="25" y="51"/>
                    <a:pt x="39" y="48"/>
                    <a:pt x="45" y="37"/>
                  </a:cubicBezTo>
                  <a:cubicBezTo>
                    <a:pt x="52" y="26"/>
                    <a:pt x="48" y="12"/>
                    <a:pt x="37" y="6"/>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5" name="Freeform 14"/>
            <p:cNvSpPr>
              <a:spLocks/>
            </p:cNvSpPr>
            <p:nvPr userDrawn="1"/>
          </p:nvSpPr>
          <p:spPr bwMode="auto">
            <a:xfrm>
              <a:off x="5715000" y="4044950"/>
              <a:ext cx="115888" cy="114300"/>
            </a:xfrm>
            <a:custGeom>
              <a:avLst/>
              <a:gdLst>
                <a:gd name="T0" fmla="*/ 15 w 52"/>
                <a:gd name="T1" fmla="*/ 45 h 51"/>
                <a:gd name="T2" fmla="*/ 46 w 52"/>
                <a:gd name="T3" fmla="*/ 37 h 51"/>
                <a:gd name="T4" fmla="*/ 38 w 52"/>
                <a:gd name="T5" fmla="*/ 6 h 51"/>
                <a:gd name="T6" fmla="*/ 7 w 52"/>
                <a:gd name="T7" fmla="*/ 14 h 51"/>
                <a:gd name="T8" fmla="*/ 15 w 52"/>
                <a:gd name="T9" fmla="*/ 45 h 51"/>
              </a:gdLst>
              <a:ahLst/>
              <a:cxnLst>
                <a:cxn ang="0">
                  <a:pos x="T0" y="T1"/>
                </a:cxn>
                <a:cxn ang="0">
                  <a:pos x="T2" y="T3"/>
                </a:cxn>
                <a:cxn ang="0">
                  <a:pos x="T4" y="T5"/>
                </a:cxn>
                <a:cxn ang="0">
                  <a:pos x="T6" y="T7"/>
                </a:cxn>
                <a:cxn ang="0">
                  <a:pos x="T8" y="T9"/>
                </a:cxn>
              </a:cxnLst>
              <a:rect l="0" t="0" r="r" b="b"/>
              <a:pathLst>
                <a:path w="52" h="51">
                  <a:moveTo>
                    <a:pt x="15" y="45"/>
                  </a:moveTo>
                  <a:cubicBezTo>
                    <a:pt x="25" y="51"/>
                    <a:pt x="39" y="48"/>
                    <a:pt x="46" y="37"/>
                  </a:cubicBezTo>
                  <a:cubicBezTo>
                    <a:pt x="52" y="26"/>
                    <a:pt x="48" y="13"/>
                    <a:pt x="38" y="6"/>
                  </a:cubicBezTo>
                  <a:cubicBezTo>
                    <a:pt x="27" y="0"/>
                    <a:pt x="13" y="3"/>
                    <a:pt x="7" y="14"/>
                  </a:cubicBezTo>
                  <a:cubicBezTo>
                    <a:pt x="0" y="25"/>
                    <a:pt x="4" y="39"/>
                    <a:pt x="15" y="45"/>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6" name="Freeform 15"/>
            <p:cNvSpPr>
              <a:spLocks/>
            </p:cNvSpPr>
            <p:nvPr userDrawn="1"/>
          </p:nvSpPr>
          <p:spPr bwMode="auto">
            <a:xfrm>
              <a:off x="3135313" y="3360737"/>
              <a:ext cx="100013" cy="103188"/>
            </a:xfrm>
            <a:custGeom>
              <a:avLst/>
              <a:gdLst>
                <a:gd name="T0" fmla="*/ 23 w 45"/>
                <a:gd name="T1" fmla="*/ 0 h 46"/>
                <a:gd name="T2" fmla="*/ 0 w 45"/>
                <a:gd name="T3" fmla="*/ 23 h 46"/>
                <a:gd name="T4" fmla="*/ 22 w 45"/>
                <a:gd name="T5" fmla="*/ 46 h 46"/>
                <a:gd name="T6" fmla="*/ 45 w 45"/>
                <a:gd name="T7" fmla="*/ 23 h 46"/>
                <a:gd name="T8" fmla="*/ 23 w 45"/>
                <a:gd name="T9" fmla="*/ 0 h 46"/>
              </a:gdLst>
              <a:ahLst/>
              <a:cxnLst>
                <a:cxn ang="0">
                  <a:pos x="T0" y="T1"/>
                </a:cxn>
                <a:cxn ang="0">
                  <a:pos x="T2" y="T3"/>
                </a:cxn>
                <a:cxn ang="0">
                  <a:pos x="T4" y="T5"/>
                </a:cxn>
                <a:cxn ang="0">
                  <a:pos x="T6" y="T7"/>
                </a:cxn>
                <a:cxn ang="0">
                  <a:pos x="T8" y="T9"/>
                </a:cxn>
              </a:cxnLst>
              <a:rect l="0" t="0" r="r" b="b"/>
              <a:pathLst>
                <a:path w="45" h="46">
                  <a:moveTo>
                    <a:pt x="23" y="0"/>
                  </a:moveTo>
                  <a:cubicBezTo>
                    <a:pt x="10" y="0"/>
                    <a:pt x="0" y="10"/>
                    <a:pt x="0" y="23"/>
                  </a:cubicBezTo>
                  <a:cubicBezTo>
                    <a:pt x="0" y="35"/>
                    <a:pt x="10" y="46"/>
                    <a:pt x="22" y="46"/>
                  </a:cubicBezTo>
                  <a:cubicBezTo>
                    <a:pt x="35" y="46"/>
                    <a:pt x="45" y="36"/>
                    <a:pt x="45" y="23"/>
                  </a:cubicBezTo>
                  <a:cubicBezTo>
                    <a:pt x="45" y="11"/>
                    <a:pt x="35" y="0"/>
                    <a:pt x="23" y="0"/>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7" name="Freeform 16"/>
            <p:cNvSpPr>
              <a:spLocks/>
            </p:cNvSpPr>
            <p:nvPr userDrawn="1"/>
          </p:nvSpPr>
          <p:spPr bwMode="auto">
            <a:xfrm>
              <a:off x="5908675" y="3360737"/>
              <a:ext cx="100013" cy="103188"/>
            </a:xfrm>
            <a:custGeom>
              <a:avLst/>
              <a:gdLst>
                <a:gd name="T0" fmla="*/ 22 w 45"/>
                <a:gd name="T1" fmla="*/ 46 h 46"/>
                <a:gd name="T2" fmla="*/ 45 w 45"/>
                <a:gd name="T3" fmla="*/ 23 h 46"/>
                <a:gd name="T4" fmla="*/ 23 w 45"/>
                <a:gd name="T5" fmla="*/ 0 h 46"/>
                <a:gd name="T6" fmla="*/ 0 w 45"/>
                <a:gd name="T7" fmla="*/ 23 h 46"/>
                <a:gd name="T8" fmla="*/ 22 w 45"/>
                <a:gd name="T9" fmla="*/ 46 h 46"/>
              </a:gdLst>
              <a:ahLst/>
              <a:cxnLst>
                <a:cxn ang="0">
                  <a:pos x="T0" y="T1"/>
                </a:cxn>
                <a:cxn ang="0">
                  <a:pos x="T2" y="T3"/>
                </a:cxn>
                <a:cxn ang="0">
                  <a:pos x="T4" y="T5"/>
                </a:cxn>
                <a:cxn ang="0">
                  <a:pos x="T6" y="T7"/>
                </a:cxn>
                <a:cxn ang="0">
                  <a:pos x="T8" y="T9"/>
                </a:cxn>
              </a:cxnLst>
              <a:rect l="0" t="0" r="r" b="b"/>
              <a:pathLst>
                <a:path w="45" h="46">
                  <a:moveTo>
                    <a:pt x="22" y="46"/>
                  </a:moveTo>
                  <a:cubicBezTo>
                    <a:pt x="35" y="46"/>
                    <a:pt x="45" y="36"/>
                    <a:pt x="45" y="23"/>
                  </a:cubicBezTo>
                  <a:cubicBezTo>
                    <a:pt x="45" y="11"/>
                    <a:pt x="35" y="0"/>
                    <a:pt x="23" y="0"/>
                  </a:cubicBezTo>
                  <a:cubicBezTo>
                    <a:pt x="10" y="0"/>
                    <a:pt x="0" y="10"/>
                    <a:pt x="0" y="23"/>
                  </a:cubicBezTo>
                  <a:cubicBezTo>
                    <a:pt x="0" y="35"/>
                    <a:pt x="10" y="46"/>
                    <a:pt x="22" y="46"/>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8" name="Freeform 17"/>
            <p:cNvSpPr>
              <a:spLocks/>
            </p:cNvSpPr>
            <p:nvPr userDrawn="1"/>
          </p:nvSpPr>
          <p:spPr bwMode="auto">
            <a:xfrm>
              <a:off x="3313113" y="4044950"/>
              <a:ext cx="115888" cy="115888"/>
            </a:xfrm>
            <a:custGeom>
              <a:avLst/>
              <a:gdLst>
                <a:gd name="T0" fmla="*/ 15 w 52"/>
                <a:gd name="T1" fmla="*/ 6 h 52"/>
                <a:gd name="T2" fmla="*/ 6 w 52"/>
                <a:gd name="T3" fmla="*/ 37 h 52"/>
                <a:gd name="T4" fmla="*/ 37 w 52"/>
                <a:gd name="T5" fmla="*/ 45 h 52"/>
                <a:gd name="T6" fmla="*/ 46 w 52"/>
                <a:gd name="T7" fmla="*/ 15 h 52"/>
                <a:gd name="T8" fmla="*/ 15 w 52"/>
                <a:gd name="T9" fmla="*/ 6 h 52"/>
              </a:gdLst>
              <a:ahLst/>
              <a:cxnLst>
                <a:cxn ang="0">
                  <a:pos x="T0" y="T1"/>
                </a:cxn>
                <a:cxn ang="0">
                  <a:pos x="T2" y="T3"/>
                </a:cxn>
                <a:cxn ang="0">
                  <a:pos x="T4" y="T5"/>
                </a:cxn>
                <a:cxn ang="0">
                  <a:pos x="T6" y="T7"/>
                </a:cxn>
                <a:cxn ang="0">
                  <a:pos x="T8" y="T9"/>
                </a:cxn>
              </a:cxnLst>
              <a:rect l="0" t="0" r="r" b="b"/>
              <a:pathLst>
                <a:path w="52" h="52">
                  <a:moveTo>
                    <a:pt x="15" y="6"/>
                  </a:moveTo>
                  <a:cubicBezTo>
                    <a:pt x="4" y="12"/>
                    <a:pt x="0" y="26"/>
                    <a:pt x="6" y="37"/>
                  </a:cubicBezTo>
                  <a:cubicBezTo>
                    <a:pt x="12" y="48"/>
                    <a:pt x="26" y="52"/>
                    <a:pt x="37" y="45"/>
                  </a:cubicBezTo>
                  <a:cubicBezTo>
                    <a:pt x="48" y="39"/>
                    <a:pt x="52" y="25"/>
                    <a:pt x="46" y="15"/>
                  </a:cubicBezTo>
                  <a:cubicBezTo>
                    <a:pt x="39" y="4"/>
                    <a:pt x="26" y="0"/>
                    <a:pt x="15" y="6"/>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9" name="Freeform 18"/>
            <p:cNvSpPr>
              <a:spLocks/>
            </p:cNvSpPr>
            <p:nvPr userDrawn="1"/>
          </p:nvSpPr>
          <p:spPr bwMode="auto">
            <a:xfrm>
              <a:off x="5715000" y="2663825"/>
              <a:ext cx="115888" cy="115888"/>
            </a:xfrm>
            <a:custGeom>
              <a:avLst/>
              <a:gdLst>
                <a:gd name="T0" fmla="*/ 37 w 52"/>
                <a:gd name="T1" fmla="*/ 46 h 52"/>
                <a:gd name="T2" fmla="*/ 46 w 52"/>
                <a:gd name="T3" fmla="*/ 15 h 52"/>
                <a:gd name="T4" fmla="*/ 15 w 52"/>
                <a:gd name="T5" fmla="*/ 7 h 52"/>
                <a:gd name="T6" fmla="*/ 6 w 52"/>
                <a:gd name="T7" fmla="*/ 37 h 52"/>
                <a:gd name="T8" fmla="*/ 37 w 52"/>
                <a:gd name="T9" fmla="*/ 46 h 52"/>
              </a:gdLst>
              <a:ahLst/>
              <a:cxnLst>
                <a:cxn ang="0">
                  <a:pos x="T0" y="T1"/>
                </a:cxn>
                <a:cxn ang="0">
                  <a:pos x="T2" y="T3"/>
                </a:cxn>
                <a:cxn ang="0">
                  <a:pos x="T4" y="T5"/>
                </a:cxn>
                <a:cxn ang="0">
                  <a:pos x="T6" y="T7"/>
                </a:cxn>
                <a:cxn ang="0">
                  <a:pos x="T8" y="T9"/>
                </a:cxn>
              </a:cxnLst>
              <a:rect l="0" t="0" r="r" b="b"/>
              <a:pathLst>
                <a:path w="52" h="52">
                  <a:moveTo>
                    <a:pt x="37" y="46"/>
                  </a:moveTo>
                  <a:cubicBezTo>
                    <a:pt x="48" y="40"/>
                    <a:pt x="52" y="26"/>
                    <a:pt x="46" y="15"/>
                  </a:cubicBezTo>
                  <a:cubicBezTo>
                    <a:pt x="40" y="4"/>
                    <a:pt x="26" y="0"/>
                    <a:pt x="15" y="7"/>
                  </a:cubicBezTo>
                  <a:cubicBezTo>
                    <a:pt x="4" y="13"/>
                    <a:pt x="0" y="27"/>
                    <a:pt x="6" y="37"/>
                  </a:cubicBezTo>
                  <a:cubicBezTo>
                    <a:pt x="13" y="48"/>
                    <a:pt x="26" y="52"/>
                    <a:pt x="37" y="46"/>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50" name="Freeform 19"/>
            <p:cNvSpPr>
              <a:spLocks/>
            </p:cNvSpPr>
            <p:nvPr userDrawn="1"/>
          </p:nvSpPr>
          <p:spPr bwMode="auto">
            <a:xfrm>
              <a:off x="3822700" y="4549775"/>
              <a:ext cx="112713" cy="115888"/>
            </a:xfrm>
            <a:custGeom>
              <a:avLst/>
              <a:gdLst>
                <a:gd name="T0" fmla="*/ 6 w 51"/>
                <a:gd name="T1" fmla="*/ 15 h 52"/>
                <a:gd name="T2" fmla="*/ 14 w 51"/>
                <a:gd name="T3" fmla="*/ 46 h 52"/>
                <a:gd name="T4" fmla="*/ 45 w 51"/>
                <a:gd name="T5" fmla="*/ 38 h 52"/>
                <a:gd name="T6" fmla="*/ 37 w 51"/>
                <a:gd name="T7" fmla="*/ 7 h 52"/>
                <a:gd name="T8" fmla="*/ 6 w 51"/>
                <a:gd name="T9" fmla="*/ 15 h 52"/>
              </a:gdLst>
              <a:ahLst/>
              <a:cxnLst>
                <a:cxn ang="0">
                  <a:pos x="T0" y="T1"/>
                </a:cxn>
                <a:cxn ang="0">
                  <a:pos x="T2" y="T3"/>
                </a:cxn>
                <a:cxn ang="0">
                  <a:pos x="T4" y="T5"/>
                </a:cxn>
                <a:cxn ang="0">
                  <a:pos x="T6" y="T7"/>
                </a:cxn>
                <a:cxn ang="0">
                  <a:pos x="T8" y="T9"/>
                </a:cxn>
              </a:cxnLst>
              <a:rect l="0" t="0" r="r" b="b"/>
              <a:pathLst>
                <a:path w="51" h="52">
                  <a:moveTo>
                    <a:pt x="6" y="15"/>
                  </a:moveTo>
                  <a:cubicBezTo>
                    <a:pt x="0" y="25"/>
                    <a:pt x="3" y="39"/>
                    <a:pt x="14" y="46"/>
                  </a:cubicBezTo>
                  <a:cubicBezTo>
                    <a:pt x="25" y="52"/>
                    <a:pt x="38" y="48"/>
                    <a:pt x="45" y="38"/>
                  </a:cubicBezTo>
                  <a:cubicBezTo>
                    <a:pt x="51" y="27"/>
                    <a:pt x="48" y="13"/>
                    <a:pt x="37" y="7"/>
                  </a:cubicBezTo>
                  <a:cubicBezTo>
                    <a:pt x="26" y="0"/>
                    <a:pt x="12" y="4"/>
                    <a:pt x="6" y="15"/>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51" name="Freeform 20"/>
            <p:cNvSpPr>
              <a:spLocks/>
            </p:cNvSpPr>
            <p:nvPr userDrawn="1"/>
          </p:nvSpPr>
          <p:spPr bwMode="auto">
            <a:xfrm>
              <a:off x="5208588" y="2159000"/>
              <a:ext cx="112713" cy="115888"/>
            </a:xfrm>
            <a:custGeom>
              <a:avLst/>
              <a:gdLst>
                <a:gd name="T0" fmla="*/ 45 w 51"/>
                <a:gd name="T1" fmla="*/ 37 h 52"/>
                <a:gd name="T2" fmla="*/ 37 w 51"/>
                <a:gd name="T3" fmla="*/ 6 h 52"/>
                <a:gd name="T4" fmla="*/ 6 w 51"/>
                <a:gd name="T5" fmla="*/ 14 h 52"/>
                <a:gd name="T6" fmla="*/ 14 w 51"/>
                <a:gd name="T7" fmla="*/ 45 h 52"/>
                <a:gd name="T8" fmla="*/ 45 w 51"/>
                <a:gd name="T9" fmla="*/ 37 h 52"/>
              </a:gdLst>
              <a:ahLst/>
              <a:cxnLst>
                <a:cxn ang="0">
                  <a:pos x="T0" y="T1"/>
                </a:cxn>
                <a:cxn ang="0">
                  <a:pos x="T2" y="T3"/>
                </a:cxn>
                <a:cxn ang="0">
                  <a:pos x="T4" y="T5"/>
                </a:cxn>
                <a:cxn ang="0">
                  <a:pos x="T6" y="T7"/>
                </a:cxn>
                <a:cxn ang="0">
                  <a:pos x="T8" y="T9"/>
                </a:cxn>
              </a:cxnLst>
              <a:rect l="0" t="0" r="r" b="b"/>
              <a:pathLst>
                <a:path w="51" h="52">
                  <a:moveTo>
                    <a:pt x="45" y="37"/>
                  </a:moveTo>
                  <a:cubicBezTo>
                    <a:pt x="51" y="27"/>
                    <a:pt x="48" y="13"/>
                    <a:pt x="37" y="6"/>
                  </a:cubicBezTo>
                  <a:cubicBezTo>
                    <a:pt x="26" y="0"/>
                    <a:pt x="13" y="4"/>
                    <a:pt x="6" y="14"/>
                  </a:cubicBezTo>
                  <a:cubicBezTo>
                    <a:pt x="0" y="25"/>
                    <a:pt x="3" y="39"/>
                    <a:pt x="14" y="45"/>
                  </a:cubicBezTo>
                  <a:cubicBezTo>
                    <a:pt x="25" y="52"/>
                    <a:pt x="39" y="48"/>
                    <a:pt x="45" y="37"/>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52" name="Freeform 21"/>
            <p:cNvSpPr>
              <a:spLocks/>
            </p:cNvSpPr>
            <p:nvPr userDrawn="1"/>
          </p:nvSpPr>
          <p:spPr bwMode="auto">
            <a:xfrm>
              <a:off x="4157663" y="2024062"/>
              <a:ext cx="111125" cy="111125"/>
            </a:xfrm>
            <a:custGeom>
              <a:avLst/>
              <a:gdLst>
                <a:gd name="T0" fmla="*/ 47 w 50"/>
                <a:gd name="T1" fmla="*/ 19 h 50"/>
                <a:gd name="T2" fmla="*/ 20 w 50"/>
                <a:gd name="T3" fmla="*/ 3 h 50"/>
                <a:gd name="T4" fmla="*/ 3 w 50"/>
                <a:gd name="T5" fmla="*/ 31 h 50"/>
                <a:gd name="T6" fmla="*/ 31 w 50"/>
                <a:gd name="T7" fmla="*/ 47 h 50"/>
                <a:gd name="T8" fmla="*/ 47 w 50"/>
                <a:gd name="T9" fmla="*/ 19 h 50"/>
              </a:gdLst>
              <a:ahLst/>
              <a:cxnLst>
                <a:cxn ang="0">
                  <a:pos x="T0" y="T1"/>
                </a:cxn>
                <a:cxn ang="0">
                  <a:pos x="T2" y="T3"/>
                </a:cxn>
                <a:cxn ang="0">
                  <a:pos x="T4" y="T5"/>
                </a:cxn>
                <a:cxn ang="0">
                  <a:pos x="T6" y="T7"/>
                </a:cxn>
                <a:cxn ang="0">
                  <a:pos x="T8" y="T9"/>
                </a:cxn>
              </a:cxnLst>
              <a:rect l="0" t="0" r="r" b="b"/>
              <a:pathLst>
                <a:path w="50" h="50">
                  <a:moveTo>
                    <a:pt x="47" y="19"/>
                  </a:moveTo>
                  <a:cubicBezTo>
                    <a:pt x="44" y="7"/>
                    <a:pt x="32" y="0"/>
                    <a:pt x="20" y="3"/>
                  </a:cubicBezTo>
                  <a:cubicBezTo>
                    <a:pt x="7" y="6"/>
                    <a:pt x="0" y="18"/>
                    <a:pt x="3" y="31"/>
                  </a:cubicBezTo>
                  <a:cubicBezTo>
                    <a:pt x="6" y="43"/>
                    <a:pt x="19" y="50"/>
                    <a:pt x="31" y="47"/>
                  </a:cubicBezTo>
                  <a:cubicBezTo>
                    <a:pt x="43" y="44"/>
                    <a:pt x="50" y="31"/>
                    <a:pt x="47" y="19"/>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53" name="Freeform 22"/>
            <p:cNvSpPr>
              <a:spLocks/>
            </p:cNvSpPr>
            <p:nvPr userDrawn="1"/>
          </p:nvSpPr>
          <p:spPr bwMode="auto">
            <a:xfrm>
              <a:off x="4875213" y="4689475"/>
              <a:ext cx="111125" cy="111125"/>
            </a:xfrm>
            <a:custGeom>
              <a:avLst/>
              <a:gdLst>
                <a:gd name="T0" fmla="*/ 3 w 50"/>
                <a:gd name="T1" fmla="*/ 31 h 50"/>
                <a:gd name="T2" fmla="*/ 30 w 50"/>
                <a:gd name="T3" fmla="*/ 47 h 50"/>
                <a:gd name="T4" fmla="*/ 47 w 50"/>
                <a:gd name="T5" fmla="*/ 19 h 50"/>
                <a:gd name="T6" fmla="*/ 19 w 50"/>
                <a:gd name="T7" fmla="*/ 3 h 50"/>
                <a:gd name="T8" fmla="*/ 3 w 50"/>
                <a:gd name="T9" fmla="*/ 31 h 50"/>
              </a:gdLst>
              <a:ahLst/>
              <a:cxnLst>
                <a:cxn ang="0">
                  <a:pos x="T0" y="T1"/>
                </a:cxn>
                <a:cxn ang="0">
                  <a:pos x="T2" y="T3"/>
                </a:cxn>
                <a:cxn ang="0">
                  <a:pos x="T4" y="T5"/>
                </a:cxn>
                <a:cxn ang="0">
                  <a:pos x="T6" y="T7"/>
                </a:cxn>
                <a:cxn ang="0">
                  <a:pos x="T8" y="T9"/>
                </a:cxn>
              </a:cxnLst>
              <a:rect l="0" t="0" r="r" b="b"/>
              <a:pathLst>
                <a:path w="50" h="50">
                  <a:moveTo>
                    <a:pt x="3" y="31"/>
                  </a:moveTo>
                  <a:cubicBezTo>
                    <a:pt x="6" y="43"/>
                    <a:pt x="18" y="50"/>
                    <a:pt x="30" y="47"/>
                  </a:cubicBezTo>
                  <a:cubicBezTo>
                    <a:pt x="43" y="44"/>
                    <a:pt x="50" y="32"/>
                    <a:pt x="47" y="19"/>
                  </a:cubicBezTo>
                  <a:cubicBezTo>
                    <a:pt x="44" y="7"/>
                    <a:pt x="31" y="0"/>
                    <a:pt x="19" y="3"/>
                  </a:cubicBezTo>
                  <a:cubicBezTo>
                    <a:pt x="7" y="6"/>
                    <a:pt x="0" y="19"/>
                    <a:pt x="3" y="31"/>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54" name="Freeform 23"/>
            <p:cNvSpPr>
              <a:spLocks/>
            </p:cNvSpPr>
            <p:nvPr userDrawn="1"/>
          </p:nvSpPr>
          <p:spPr bwMode="auto">
            <a:xfrm>
              <a:off x="3536950" y="2381250"/>
              <a:ext cx="111125" cy="111125"/>
            </a:xfrm>
            <a:custGeom>
              <a:avLst/>
              <a:gdLst>
                <a:gd name="T0" fmla="*/ 41 w 50"/>
                <a:gd name="T1" fmla="*/ 9 h 50"/>
                <a:gd name="T2" fmla="*/ 9 w 50"/>
                <a:gd name="T3" fmla="*/ 9 h 50"/>
                <a:gd name="T4" fmla="*/ 9 w 50"/>
                <a:gd name="T5" fmla="*/ 41 h 50"/>
                <a:gd name="T6" fmla="*/ 41 w 50"/>
                <a:gd name="T7" fmla="*/ 41 h 50"/>
                <a:gd name="T8" fmla="*/ 41 w 50"/>
                <a:gd name="T9" fmla="*/ 9 h 50"/>
              </a:gdLst>
              <a:ahLst/>
              <a:cxnLst>
                <a:cxn ang="0">
                  <a:pos x="T0" y="T1"/>
                </a:cxn>
                <a:cxn ang="0">
                  <a:pos x="T2" y="T3"/>
                </a:cxn>
                <a:cxn ang="0">
                  <a:pos x="T4" y="T5"/>
                </a:cxn>
                <a:cxn ang="0">
                  <a:pos x="T6" y="T7"/>
                </a:cxn>
                <a:cxn ang="0">
                  <a:pos x="T8" y="T9"/>
                </a:cxn>
              </a:cxnLst>
              <a:rect l="0" t="0" r="r" b="b"/>
              <a:pathLst>
                <a:path w="50" h="50">
                  <a:moveTo>
                    <a:pt x="41" y="9"/>
                  </a:moveTo>
                  <a:cubicBezTo>
                    <a:pt x="32" y="0"/>
                    <a:pt x="18" y="0"/>
                    <a:pt x="9" y="9"/>
                  </a:cubicBezTo>
                  <a:cubicBezTo>
                    <a:pt x="0" y="17"/>
                    <a:pt x="0" y="32"/>
                    <a:pt x="9" y="41"/>
                  </a:cubicBezTo>
                  <a:cubicBezTo>
                    <a:pt x="17" y="49"/>
                    <a:pt x="32" y="50"/>
                    <a:pt x="41" y="41"/>
                  </a:cubicBezTo>
                  <a:cubicBezTo>
                    <a:pt x="49" y="32"/>
                    <a:pt x="50" y="18"/>
                    <a:pt x="41" y="9"/>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55" name="Freeform 24"/>
            <p:cNvSpPr>
              <a:spLocks/>
            </p:cNvSpPr>
            <p:nvPr userDrawn="1"/>
          </p:nvSpPr>
          <p:spPr bwMode="auto">
            <a:xfrm>
              <a:off x="5495925" y="4332287"/>
              <a:ext cx="111125" cy="111125"/>
            </a:xfrm>
            <a:custGeom>
              <a:avLst/>
              <a:gdLst>
                <a:gd name="T0" fmla="*/ 9 w 50"/>
                <a:gd name="T1" fmla="*/ 41 h 50"/>
                <a:gd name="T2" fmla="*/ 41 w 50"/>
                <a:gd name="T3" fmla="*/ 41 h 50"/>
                <a:gd name="T4" fmla="*/ 41 w 50"/>
                <a:gd name="T5" fmla="*/ 9 h 50"/>
                <a:gd name="T6" fmla="*/ 9 w 50"/>
                <a:gd name="T7" fmla="*/ 9 h 50"/>
                <a:gd name="T8" fmla="*/ 9 w 50"/>
                <a:gd name="T9" fmla="*/ 41 h 50"/>
              </a:gdLst>
              <a:ahLst/>
              <a:cxnLst>
                <a:cxn ang="0">
                  <a:pos x="T0" y="T1"/>
                </a:cxn>
                <a:cxn ang="0">
                  <a:pos x="T2" y="T3"/>
                </a:cxn>
                <a:cxn ang="0">
                  <a:pos x="T4" y="T5"/>
                </a:cxn>
                <a:cxn ang="0">
                  <a:pos x="T6" y="T7"/>
                </a:cxn>
                <a:cxn ang="0">
                  <a:pos x="T8" y="T9"/>
                </a:cxn>
              </a:cxnLst>
              <a:rect l="0" t="0" r="r" b="b"/>
              <a:pathLst>
                <a:path w="50" h="50">
                  <a:moveTo>
                    <a:pt x="9" y="41"/>
                  </a:moveTo>
                  <a:cubicBezTo>
                    <a:pt x="18" y="50"/>
                    <a:pt x="32" y="50"/>
                    <a:pt x="41" y="41"/>
                  </a:cubicBezTo>
                  <a:cubicBezTo>
                    <a:pt x="50" y="33"/>
                    <a:pt x="50" y="18"/>
                    <a:pt x="41" y="9"/>
                  </a:cubicBezTo>
                  <a:cubicBezTo>
                    <a:pt x="33" y="1"/>
                    <a:pt x="18" y="0"/>
                    <a:pt x="9" y="9"/>
                  </a:cubicBezTo>
                  <a:cubicBezTo>
                    <a:pt x="1" y="18"/>
                    <a:pt x="0" y="32"/>
                    <a:pt x="9" y="41"/>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56" name="Freeform 25"/>
            <p:cNvSpPr>
              <a:spLocks/>
            </p:cNvSpPr>
            <p:nvPr userDrawn="1"/>
          </p:nvSpPr>
          <p:spPr bwMode="auto">
            <a:xfrm>
              <a:off x="3178175" y="2998787"/>
              <a:ext cx="111125" cy="111125"/>
            </a:xfrm>
            <a:custGeom>
              <a:avLst/>
              <a:gdLst>
                <a:gd name="T0" fmla="*/ 31 w 50"/>
                <a:gd name="T1" fmla="*/ 3 h 50"/>
                <a:gd name="T2" fmla="*/ 3 w 50"/>
                <a:gd name="T3" fmla="*/ 19 h 50"/>
                <a:gd name="T4" fmla="*/ 19 w 50"/>
                <a:gd name="T5" fmla="*/ 47 h 50"/>
                <a:gd name="T6" fmla="*/ 47 w 50"/>
                <a:gd name="T7" fmla="*/ 31 h 50"/>
                <a:gd name="T8" fmla="*/ 31 w 50"/>
                <a:gd name="T9" fmla="*/ 3 h 50"/>
              </a:gdLst>
              <a:ahLst/>
              <a:cxnLst>
                <a:cxn ang="0">
                  <a:pos x="T0" y="T1"/>
                </a:cxn>
                <a:cxn ang="0">
                  <a:pos x="T2" y="T3"/>
                </a:cxn>
                <a:cxn ang="0">
                  <a:pos x="T4" y="T5"/>
                </a:cxn>
                <a:cxn ang="0">
                  <a:pos x="T6" y="T7"/>
                </a:cxn>
                <a:cxn ang="0">
                  <a:pos x="T8" y="T9"/>
                </a:cxn>
              </a:cxnLst>
              <a:rect l="0" t="0" r="r" b="b"/>
              <a:pathLst>
                <a:path w="50" h="50">
                  <a:moveTo>
                    <a:pt x="31" y="3"/>
                  </a:moveTo>
                  <a:cubicBezTo>
                    <a:pt x="19" y="0"/>
                    <a:pt x="6" y="7"/>
                    <a:pt x="3" y="19"/>
                  </a:cubicBezTo>
                  <a:cubicBezTo>
                    <a:pt x="0" y="31"/>
                    <a:pt x="7" y="44"/>
                    <a:pt x="19" y="47"/>
                  </a:cubicBezTo>
                  <a:cubicBezTo>
                    <a:pt x="31" y="50"/>
                    <a:pt x="43" y="43"/>
                    <a:pt x="47" y="31"/>
                  </a:cubicBezTo>
                  <a:cubicBezTo>
                    <a:pt x="50" y="19"/>
                    <a:pt x="43" y="7"/>
                    <a:pt x="31" y="3"/>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57" name="Freeform 26"/>
            <p:cNvSpPr>
              <a:spLocks/>
            </p:cNvSpPr>
            <p:nvPr userDrawn="1"/>
          </p:nvSpPr>
          <p:spPr bwMode="auto">
            <a:xfrm>
              <a:off x="5854700" y="3714750"/>
              <a:ext cx="111125" cy="111125"/>
            </a:xfrm>
            <a:custGeom>
              <a:avLst/>
              <a:gdLst>
                <a:gd name="T0" fmla="*/ 19 w 50"/>
                <a:gd name="T1" fmla="*/ 47 h 50"/>
                <a:gd name="T2" fmla="*/ 47 w 50"/>
                <a:gd name="T3" fmla="*/ 31 h 50"/>
                <a:gd name="T4" fmla="*/ 31 w 50"/>
                <a:gd name="T5" fmla="*/ 3 h 50"/>
                <a:gd name="T6" fmla="*/ 3 w 50"/>
                <a:gd name="T7" fmla="*/ 19 h 50"/>
                <a:gd name="T8" fmla="*/ 19 w 50"/>
                <a:gd name="T9" fmla="*/ 47 h 50"/>
              </a:gdLst>
              <a:ahLst/>
              <a:cxnLst>
                <a:cxn ang="0">
                  <a:pos x="T0" y="T1"/>
                </a:cxn>
                <a:cxn ang="0">
                  <a:pos x="T2" y="T3"/>
                </a:cxn>
                <a:cxn ang="0">
                  <a:pos x="T4" y="T5"/>
                </a:cxn>
                <a:cxn ang="0">
                  <a:pos x="T6" y="T7"/>
                </a:cxn>
                <a:cxn ang="0">
                  <a:pos x="T8" y="T9"/>
                </a:cxn>
              </a:cxnLst>
              <a:rect l="0" t="0" r="r" b="b"/>
              <a:pathLst>
                <a:path w="50" h="50">
                  <a:moveTo>
                    <a:pt x="19" y="47"/>
                  </a:moveTo>
                  <a:cubicBezTo>
                    <a:pt x="31" y="50"/>
                    <a:pt x="44" y="43"/>
                    <a:pt x="47" y="31"/>
                  </a:cubicBezTo>
                  <a:cubicBezTo>
                    <a:pt x="50" y="19"/>
                    <a:pt x="43" y="6"/>
                    <a:pt x="31" y="3"/>
                  </a:cubicBezTo>
                  <a:cubicBezTo>
                    <a:pt x="19" y="0"/>
                    <a:pt x="7" y="7"/>
                    <a:pt x="3" y="19"/>
                  </a:cubicBezTo>
                  <a:cubicBezTo>
                    <a:pt x="0" y="31"/>
                    <a:pt x="7" y="43"/>
                    <a:pt x="19" y="47"/>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58" name="Freeform 27"/>
            <p:cNvSpPr>
              <a:spLocks/>
            </p:cNvSpPr>
            <p:nvPr userDrawn="1"/>
          </p:nvSpPr>
          <p:spPr bwMode="auto">
            <a:xfrm>
              <a:off x="3178175" y="3714750"/>
              <a:ext cx="111125" cy="111125"/>
            </a:xfrm>
            <a:custGeom>
              <a:avLst/>
              <a:gdLst>
                <a:gd name="T0" fmla="*/ 19 w 50"/>
                <a:gd name="T1" fmla="*/ 3 h 50"/>
                <a:gd name="T2" fmla="*/ 3 w 50"/>
                <a:gd name="T3" fmla="*/ 30 h 50"/>
                <a:gd name="T4" fmla="*/ 31 w 50"/>
                <a:gd name="T5" fmla="*/ 47 h 50"/>
                <a:gd name="T6" fmla="*/ 47 w 50"/>
                <a:gd name="T7" fmla="*/ 19 h 50"/>
                <a:gd name="T8" fmla="*/ 19 w 50"/>
                <a:gd name="T9" fmla="*/ 3 h 50"/>
              </a:gdLst>
              <a:ahLst/>
              <a:cxnLst>
                <a:cxn ang="0">
                  <a:pos x="T0" y="T1"/>
                </a:cxn>
                <a:cxn ang="0">
                  <a:pos x="T2" y="T3"/>
                </a:cxn>
                <a:cxn ang="0">
                  <a:pos x="T4" y="T5"/>
                </a:cxn>
                <a:cxn ang="0">
                  <a:pos x="T6" y="T7"/>
                </a:cxn>
                <a:cxn ang="0">
                  <a:pos x="T8" y="T9"/>
                </a:cxn>
              </a:cxnLst>
              <a:rect l="0" t="0" r="r" b="b"/>
              <a:pathLst>
                <a:path w="50" h="50">
                  <a:moveTo>
                    <a:pt x="19" y="3"/>
                  </a:moveTo>
                  <a:cubicBezTo>
                    <a:pt x="7" y="6"/>
                    <a:pt x="0" y="18"/>
                    <a:pt x="3" y="30"/>
                  </a:cubicBezTo>
                  <a:cubicBezTo>
                    <a:pt x="6" y="43"/>
                    <a:pt x="18" y="50"/>
                    <a:pt x="31" y="47"/>
                  </a:cubicBezTo>
                  <a:cubicBezTo>
                    <a:pt x="43" y="44"/>
                    <a:pt x="50" y="31"/>
                    <a:pt x="47" y="19"/>
                  </a:cubicBezTo>
                  <a:cubicBezTo>
                    <a:pt x="44" y="7"/>
                    <a:pt x="31" y="0"/>
                    <a:pt x="19" y="3"/>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59" name="Freeform 28"/>
            <p:cNvSpPr>
              <a:spLocks/>
            </p:cNvSpPr>
            <p:nvPr userDrawn="1"/>
          </p:nvSpPr>
          <p:spPr bwMode="auto">
            <a:xfrm>
              <a:off x="5854700" y="2998787"/>
              <a:ext cx="111125" cy="111125"/>
            </a:xfrm>
            <a:custGeom>
              <a:avLst/>
              <a:gdLst>
                <a:gd name="T0" fmla="*/ 31 w 50"/>
                <a:gd name="T1" fmla="*/ 47 h 50"/>
                <a:gd name="T2" fmla="*/ 47 w 50"/>
                <a:gd name="T3" fmla="*/ 20 h 50"/>
                <a:gd name="T4" fmla="*/ 19 w 50"/>
                <a:gd name="T5" fmla="*/ 3 h 50"/>
                <a:gd name="T6" fmla="*/ 3 w 50"/>
                <a:gd name="T7" fmla="*/ 31 h 50"/>
                <a:gd name="T8" fmla="*/ 31 w 50"/>
                <a:gd name="T9" fmla="*/ 47 h 50"/>
              </a:gdLst>
              <a:ahLst/>
              <a:cxnLst>
                <a:cxn ang="0">
                  <a:pos x="T0" y="T1"/>
                </a:cxn>
                <a:cxn ang="0">
                  <a:pos x="T2" y="T3"/>
                </a:cxn>
                <a:cxn ang="0">
                  <a:pos x="T4" y="T5"/>
                </a:cxn>
                <a:cxn ang="0">
                  <a:pos x="T6" y="T7"/>
                </a:cxn>
                <a:cxn ang="0">
                  <a:pos x="T8" y="T9"/>
                </a:cxn>
              </a:cxnLst>
              <a:rect l="0" t="0" r="r" b="b"/>
              <a:pathLst>
                <a:path w="50" h="50">
                  <a:moveTo>
                    <a:pt x="31" y="47"/>
                  </a:moveTo>
                  <a:cubicBezTo>
                    <a:pt x="43" y="44"/>
                    <a:pt x="50" y="32"/>
                    <a:pt x="47" y="20"/>
                  </a:cubicBezTo>
                  <a:cubicBezTo>
                    <a:pt x="44" y="7"/>
                    <a:pt x="32" y="0"/>
                    <a:pt x="19" y="3"/>
                  </a:cubicBezTo>
                  <a:cubicBezTo>
                    <a:pt x="7" y="6"/>
                    <a:pt x="0" y="19"/>
                    <a:pt x="3" y="31"/>
                  </a:cubicBezTo>
                  <a:cubicBezTo>
                    <a:pt x="6" y="43"/>
                    <a:pt x="19" y="50"/>
                    <a:pt x="31" y="47"/>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60" name="Freeform 29"/>
            <p:cNvSpPr>
              <a:spLocks/>
            </p:cNvSpPr>
            <p:nvPr userDrawn="1"/>
          </p:nvSpPr>
          <p:spPr bwMode="auto">
            <a:xfrm>
              <a:off x="3536950" y="4332287"/>
              <a:ext cx="111125" cy="111125"/>
            </a:xfrm>
            <a:custGeom>
              <a:avLst/>
              <a:gdLst>
                <a:gd name="T0" fmla="*/ 9 w 50"/>
                <a:gd name="T1" fmla="*/ 9 h 50"/>
                <a:gd name="T2" fmla="*/ 9 w 50"/>
                <a:gd name="T3" fmla="*/ 41 h 50"/>
                <a:gd name="T4" fmla="*/ 41 w 50"/>
                <a:gd name="T5" fmla="*/ 41 h 50"/>
                <a:gd name="T6" fmla="*/ 41 w 50"/>
                <a:gd name="T7" fmla="*/ 9 h 50"/>
                <a:gd name="T8" fmla="*/ 9 w 50"/>
                <a:gd name="T9" fmla="*/ 9 h 50"/>
              </a:gdLst>
              <a:ahLst/>
              <a:cxnLst>
                <a:cxn ang="0">
                  <a:pos x="T0" y="T1"/>
                </a:cxn>
                <a:cxn ang="0">
                  <a:pos x="T2" y="T3"/>
                </a:cxn>
                <a:cxn ang="0">
                  <a:pos x="T4" y="T5"/>
                </a:cxn>
                <a:cxn ang="0">
                  <a:pos x="T6" y="T7"/>
                </a:cxn>
                <a:cxn ang="0">
                  <a:pos x="T8" y="T9"/>
                </a:cxn>
              </a:cxnLst>
              <a:rect l="0" t="0" r="r" b="b"/>
              <a:pathLst>
                <a:path w="50" h="50">
                  <a:moveTo>
                    <a:pt x="9" y="9"/>
                  </a:moveTo>
                  <a:cubicBezTo>
                    <a:pt x="0" y="18"/>
                    <a:pt x="0" y="32"/>
                    <a:pt x="9" y="41"/>
                  </a:cubicBezTo>
                  <a:cubicBezTo>
                    <a:pt x="17" y="50"/>
                    <a:pt x="32" y="50"/>
                    <a:pt x="41" y="41"/>
                  </a:cubicBezTo>
                  <a:cubicBezTo>
                    <a:pt x="49" y="33"/>
                    <a:pt x="50" y="18"/>
                    <a:pt x="41" y="9"/>
                  </a:cubicBezTo>
                  <a:cubicBezTo>
                    <a:pt x="32" y="1"/>
                    <a:pt x="18" y="0"/>
                    <a:pt x="9" y="9"/>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61" name="Freeform 30"/>
            <p:cNvSpPr>
              <a:spLocks/>
            </p:cNvSpPr>
            <p:nvPr userDrawn="1"/>
          </p:nvSpPr>
          <p:spPr bwMode="auto">
            <a:xfrm>
              <a:off x="5495925" y="2381250"/>
              <a:ext cx="111125" cy="111125"/>
            </a:xfrm>
            <a:custGeom>
              <a:avLst/>
              <a:gdLst>
                <a:gd name="T0" fmla="*/ 41 w 50"/>
                <a:gd name="T1" fmla="*/ 41 h 50"/>
                <a:gd name="T2" fmla="*/ 41 w 50"/>
                <a:gd name="T3" fmla="*/ 9 h 50"/>
                <a:gd name="T4" fmla="*/ 9 w 50"/>
                <a:gd name="T5" fmla="*/ 9 h 50"/>
                <a:gd name="T6" fmla="*/ 9 w 50"/>
                <a:gd name="T7" fmla="*/ 41 h 50"/>
                <a:gd name="T8" fmla="*/ 41 w 50"/>
                <a:gd name="T9" fmla="*/ 41 h 50"/>
              </a:gdLst>
              <a:ahLst/>
              <a:cxnLst>
                <a:cxn ang="0">
                  <a:pos x="T0" y="T1"/>
                </a:cxn>
                <a:cxn ang="0">
                  <a:pos x="T2" y="T3"/>
                </a:cxn>
                <a:cxn ang="0">
                  <a:pos x="T4" y="T5"/>
                </a:cxn>
                <a:cxn ang="0">
                  <a:pos x="T6" y="T7"/>
                </a:cxn>
                <a:cxn ang="0">
                  <a:pos x="T8" y="T9"/>
                </a:cxn>
              </a:cxnLst>
              <a:rect l="0" t="0" r="r" b="b"/>
              <a:pathLst>
                <a:path w="50" h="50">
                  <a:moveTo>
                    <a:pt x="41" y="41"/>
                  </a:moveTo>
                  <a:cubicBezTo>
                    <a:pt x="50" y="32"/>
                    <a:pt x="50" y="18"/>
                    <a:pt x="41" y="9"/>
                  </a:cubicBezTo>
                  <a:cubicBezTo>
                    <a:pt x="33" y="0"/>
                    <a:pt x="18" y="0"/>
                    <a:pt x="9" y="9"/>
                  </a:cubicBezTo>
                  <a:cubicBezTo>
                    <a:pt x="1" y="17"/>
                    <a:pt x="0" y="32"/>
                    <a:pt x="9" y="41"/>
                  </a:cubicBezTo>
                  <a:cubicBezTo>
                    <a:pt x="18" y="49"/>
                    <a:pt x="32" y="50"/>
                    <a:pt x="41" y="41"/>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62" name="Freeform 31"/>
            <p:cNvSpPr>
              <a:spLocks/>
            </p:cNvSpPr>
            <p:nvPr userDrawn="1"/>
          </p:nvSpPr>
          <p:spPr bwMode="auto">
            <a:xfrm>
              <a:off x="4157663" y="4689475"/>
              <a:ext cx="111125" cy="111125"/>
            </a:xfrm>
            <a:custGeom>
              <a:avLst/>
              <a:gdLst>
                <a:gd name="T0" fmla="*/ 3 w 50"/>
                <a:gd name="T1" fmla="*/ 19 h 50"/>
                <a:gd name="T2" fmla="*/ 19 w 50"/>
                <a:gd name="T3" fmla="*/ 47 h 50"/>
                <a:gd name="T4" fmla="*/ 47 w 50"/>
                <a:gd name="T5" fmla="*/ 31 h 50"/>
                <a:gd name="T6" fmla="*/ 31 w 50"/>
                <a:gd name="T7" fmla="*/ 3 h 50"/>
                <a:gd name="T8" fmla="*/ 3 w 50"/>
                <a:gd name="T9" fmla="*/ 19 h 50"/>
              </a:gdLst>
              <a:ahLst/>
              <a:cxnLst>
                <a:cxn ang="0">
                  <a:pos x="T0" y="T1"/>
                </a:cxn>
                <a:cxn ang="0">
                  <a:pos x="T2" y="T3"/>
                </a:cxn>
                <a:cxn ang="0">
                  <a:pos x="T4" y="T5"/>
                </a:cxn>
                <a:cxn ang="0">
                  <a:pos x="T6" y="T7"/>
                </a:cxn>
                <a:cxn ang="0">
                  <a:pos x="T8" y="T9"/>
                </a:cxn>
              </a:cxnLst>
              <a:rect l="0" t="0" r="r" b="b"/>
              <a:pathLst>
                <a:path w="50" h="50">
                  <a:moveTo>
                    <a:pt x="3" y="19"/>
                  </a:moveTo>
                  <a:cubicBezTo>
                    <a:pt x="0" y="31"/>
                    <a:pt x="7" y="44"/>
                    <a:pt x="19" y="47"/>
                  </a:cubicBezTo>
                  <a:cubicBezTo>
                    <a:pt x="31" y="50"/>
                    <a:pt x="44" y="43"/>
                    <a:pt x="47" y="31"/>
                  </a:cubicBezTo>
                  <a:cubicBezTo>
                    <a:pt x="50" y="19"/>
                    <a:pt x="43" y="7"/>
                    <a:pt x="31" y="3"/>
                  </a:cubicBezTo>
                  <a:cubicBezTo>
                    <a:pt x="19" y="0"/>
                    <a:pt x="7" y="7"/>
                    <a:pt x="3" y="19"/>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63" name="Freeform 32"/>
            <p:cNvSpPr>
              <a:spLocks/>
            </p:cNvSpPr>
            <p:nvPr userDrawn="1"/>
          </p:nvSpPr>
          <p:spPr bwMode="auto">
            <a:xfrm>
              <a:off x="4875213" y="2024062"/>
              <a:ext cx="111125" cy="111125"/>
            </a:xfrm>
            <a:custGeom>
              <a:avLst/>
              <a:gdLst>
                <a:gd name="T0" fmla="*/ 47 w 50"/>
                <a:gd name="T1" fmla="*/ 31 h 50"/>
                <a:gd name="T2" fmla="*/ 31 w 50"/>
                <a:gd name="T3" fmla="*/ 3 h 50"/>
                <a:gd name="T4" fmla="*/ 3 w 50"/>
                <a:gd name="T5" fmla="*/ 19 h 50"/>
                <a:gd name="T6" fmla="*/ 19 w 50"/>
                <a:gd name="T7" fmla="*/ 47 h 50"/>
                <a:gd name="T8" fmla="*/ 47 w 50"/>
                <a:gd name="T9" fmla="*/ 31 h 50"/>
              </a:gdLst>
              <a:ahLst/>
              <a:cxnLst>
                <a:cxn ang="0">
                  <a:pos x="T0" y="T1"/>
                </a:cxn>
                <a:cxn ang="0">
                  <a:pos x="T2" y="T3"/>
                </a:cxn>
                <a:cxn ang="0">
                  <a:pos x="T4" y="T5"/>
                </a:cxn>
                <a:cxn ang="0">
                  <a:pos x="T6" y="T7"/>
                </a:cxn>
                <a:cxn ang="0">
                  <a:pos x="T8" y="T9"/>
                </a:cxn>
              </a:cxnLst>
              <a:rect l="0" t="0" r="r" b="b"/>
              <a:pathLst>
                <a:path w="50" h="50">
                  <a:moveTo>
                    <a:pt x="47" y="31"/>
                  </a:moveTo>
                  <a:cubicBezTo>
                    <a:pt x="50" y="19"/>
                    <a:pt x="43" y="6"/>
                    <a:pt x="31" y="3"/>
                  </a:cubicBezTo>
                  <a:cubicBezTo>
                    <a:pt x="19" y="0"/>
                    <a:pt x="6" y="7"/>
                    <a:pt x="3" y="19"/>
                  </a:cubicBezTo>
                  <a:cubicBezTo>
                    <a:pt x="0" y="31"/>
                    <a:pt x="7" y="43"/>
                    <a:pt x="19" y="47"/>
                  </a:cubicBezTo>
                  <a:cubicBezTo>
                    <a:pt x="31" y="50"/>
                    <a:pt x="43" y="43"/>
                    <a:pt x="47" y="31"/>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grpSp>
        <p:nvGrpSpPr>
          <p:cNvPr id="64" name="Group 63"/>
          <p:cNvGrpSpPr/>
          <p:nvPr userDrawn="1"/>
        </p:nvGrpSpPr>
        <p:grpSpPr>
          <a:xfrm>
            <a:off x="8361555" y="1624845"/>
            <a:ext cx="2770628" cy="2069245"/>
            <a:chOff x="3060700" y="1908175"/>
            <a:chExt cx="3024188" cy="3011488"/>
          </a:xfrm>
        </p:grpSpPr>
        <p:sp>
          <p:nvSpPr>
            <p:cNvPr id="65" name="Oval 6"/>
            <p:cNvSpPr>
              <a:spLocks noChangeArrowheads="1"/>
            </p:cNvSpPr>
            <p:nvPr userDrawn="1"/>
          </p:nvSpPr>
          <p:spPr bwMode="auto">
            <a:xfrm>
              <a:off x="3060700" y="1908175"/>
              <a:ext cx="3024188" cy="3011488"/>
            </a:xfrm>
            <a:prstGeom prst="ellipse">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68" name="Freeform 9"/>
            <p:cNvSpPr>
              <a:spLocks/>
            </p:cNvSpPr>
            <p:nvPr userDrawn="1"/>
          </p:nvSpPr>
          <p:spPr bwMode="auto">
            <a:xfrm>
              <a:off x="4521200" y="1981200"/>
              <a:ext cx="101600" cy="100013"/>
            </a:xfrm>
            <a:custGeom>
              <a:avLst/>
              <a:gdLst>
                <a:gd name="T0" fmla="*/ 46 w 46"/>
                <a:gd name="T1" fmla="*/ 23 h 45"/>
                <a:gd name="T2" fmla="*/ 23 w 46"/>
                <a:gd name="T3" fmla="*/ 0 h 45"/>
                <a:gd name="T4" fmla="*/ 0 w 46"/>
                <a:gd name="T5" fmla="*/ 22 h 45"/>
                <a:gd name="T6" fmla="*/ 23 w 46"/>
                <a:gd name="T7" fmla="*/ 45 h 45"/>
                <a:gd name="T8" fmla="*/ 46 w 46"/>
                <a:gd name="T9" fmla="*/ 23 h 45"/>
              </a:gdLst>
              <a:ahLst/>
              <a:cxnLst>
                <a:cxn ang="0">
                  <a:pos x="T0" y="T1"/>
                </a:cxn>
                <a:cxn ang="0">
                  <a:pos x="T2" y="T3"/>
                </a:cxn>
                <a:cxn ang="0">
                  <a:pos x="T4" y="T5"/>
                </a:cxn>
                <a:cxn ang="0">
                  <a:pos x="T6" y="T7"/>
                </a:cxn>
                <a:cxn ang="0">
                  <a:pos x="T8" y="T9"/>
                </a:cxn>
              </a:cxnLst>
              <a:rect l="0" t="0" r="r" b="b"/>
              <a:pathLst>
                <a:path w="46" h="45">
                  <a:moveTo>
                    <a:pt x="46" y="23"/>
                  </a:moveTo>
                  <a:cubicBezTo>
                    <a:pt x="46" y="10"/>
                    <a:pt x="36" y="0"/>
                    <a:pt x="23" y="0"/>
                  </a:cubicBezTo>
                  <a:cubicBezTo>
                    <a:pt x="11" y="0"/>
                    <a:pt x="0" y="10"/>
                    <a:pt x="0" y="22"/>
                  </a:cubicBezTo>
                  <a:cubicBezTo>
                    <a:pt x="0" y="35"/>
                    <a:pt x="10" y="45"/>
                    <a:pt x="23" y="45"/>
                  </a:cubicBezTo>
                  <a:cubicBezTo>
                    <a:pt x="35" y="45"/>
                    <a:pt x="46" y="35"/>
                    <a:pt x="46" y="23"/>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69" name="Freeform 10"/>
            <p:cNvSpPr>
              <a:spLocks/>
            </p:cNvSpPr>
            <p:nvPr userDrawn="1"/>
          </p:nvSpPr>
          <p:spPr bwMode="auto">
            <a:xfrm>
              <a:off x="4521200" y="4743450"/>
              <a:ext cx="101600" cy="100013"/>
            </a:xfrm>
            <a:custGeom>
              <a:avLst/>
              <a:gdLst>
                <a:gd name="T0" fmla="*/ 0 w 46"/>
                <a:gd name="T1" fmla="*/ 22 h 45"/>
                <a:gd name="T2" fmla="*/ 23 w 46"/>
                <a:gd name="T3" fmla="*/ 45 h 45"/>
                <a:gd name="T4" fmla="*/ 46 w 46"/>
                <a:gd name="T5" fmla="*/ 23 h 45"/>
                <a:gd name="T6" fmla="*/ 23 w 46"/>
                <a:gd name="T7" fmla="*/ 0 h 45"/>
                <a:gd name="T8" fmla="*/ 0 w 46"/>
                <a:gd name="T9" fmla="*/ 22 h 45"/>
              </a:gdLst>
              <a:ahLst/>
              <a:cxnLst>
                <a:cxn ang="0">
                  <a:pos x="T0" y="T1"/>
                </a:cxn>
                <a:cxn ang="0">
                  <a:pos x="T2" y="T3"/>
                </a:cxn>
                <a:cxn ang="0">
                  <a:pos x="T4" y="T5"/>
                </a:cxn>
                <a:cxn ang="0">
                  <a:pos x="T6" y="T7"/>
                </a:cxn>
                <a:cxn ang="0">
                  <a:pos x="T8" y="T9"/>
                </a:cxn>
              </a:cxnLst>
              <a:rect l="0" t="0" r="r" b="b"/>
              <a:pathLst>
                <a:path w="46" h="45">
                  <a:moveTo>
                    <a:pt x="0" y="22"/>
                  </a:moveTo>
                  <a:cubicBezTo>
                    <a:pt x="0" y="35"/>
                    <a:pt x="10" y="45"/>
                    <a:pt x="23" y="45"/>
                  </a:cubicBezTo>
                  <a:cubicBezTo>
                    <a:pt x="35" y="45"/>
                    <a:pt x="46" y="35"/>
                    <a:pt x="46" y="23"/>
                  </a:cubicBezTo>
                  <a:cubicBezTo>
                    <a:pt x="46" y="10"/>
                    <a:pt x="36" y="0"/>
                    <a:pt x="23" y="0"/>
                  </a:cubicBezTo>
                  <a:cubicBezTo>
                    <a:pt x="11" y="0"/>
                    <a:pt x="0" y="10"/>
                    <a:pt x="0" y="22"/>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70" name="Freeform 11"/>
            <p:cNvSpPr>
              <a:spLocks/>
            </p:cNvSpPr>
            <p:nvPr userDrawn="1"/>
          </p:nvSpPr>
          <p:spPr bwMode="auto">
            <a:xfrm>
              <a:off x="3819525" y="2159000"/>
              <a:ext cx="115888" cy="115888"/>
            </a:xfrm>
            <a:custGeom>
              <a:avLst/>
              <a:gdLst>
                <a:gd name="T0" fmla="*/ 46 w 52"/>
                <a:gd name="T1" fmla="*/ 15 h 52"/>
                <a:gd name="T2" fmla="*/ 15 w 52"/>
                <a:gd name="T3" fmla="*/ 6 h 52"/>
                <a:gd name="T4" fmla="*/ 7 w 52"/>
                <a:gd name="T5" fmla="*/ 37 h 52"/>
                <a:gd name="T6" fmla="*/ 37 w 52"/>
                <a:gd name="T7" fmla="*/ 46 h 52"/>
                <a:gd name="T8" fmla="*/ 46 w 52"/>
                <a:gd name="T9" fmla="*/ 15 h 52"/>
              </a:gdLst>
              <a:ahLst/>
              <a:cxnLst>
                <a:cxn ang="0">
                  <a:pos x="T0" y="T1"/>
                </a:cxn>
                <a:cxn ang="0">
                  <a:pos x="T2" y="T3"/>
                </a:cxn>
                <a:cxn ang="0">
                  <a:pos x="T4" y="T5"/>
                </a:cxn>
                <a:cxn ang="0">
                  <a:pos x="T6" y="T7"/>
                </a:cxn>
                <a:cxn ang="0">
                  <a:pos x="T8" y="T9"/>
                </a:cxn>
              </a:cxnLst>
              <a:rect l="0" t="0" r="r" b="b"/>
              <a:pathLst>
                <a:path w="52" h="52">
                  <a:moveTo>
                    <a:pt x="46" y="15"/>
                  </a:moveTo>
                  <a:cubicBezTo>
                    <a:pt x="40" y="4"/>
                    <a:pt x="26" y="0"/>
                    <a:pt x="15" y="6"/>
                  </a:cubicBezTo>
                  <a:cubicBezTo>
                    <a:pt x="4" y="12"/>
                    <a:pt x="0" y="26"/>
                    <a:pt x="7" y="37"/>
                  </a:cubicBezTo>
                  <a:cubicBezTo>
                    <a:pt x="13" y="48"/>
                    <a:pt x="27" y="52"/>
                    <a:pt x="37" y="46"/>
                  </a:cubicBezTo>
                  <a:cubicBezTo>
                    <a:pt x="48" y="39"/>
                    <a:pt x="52" y="26"/>
                    <a:pt x="46" y="15"/>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71" name="Freeform 12"/>
            <p:cNvSpPr>
              <a:spLocks/>
            </p:cNvSpPr>
            <p:nvPr userDrawn="1"/>
          </p:nvSpPr>
          <p:spPr bwMode="auto">
            <a:xfrm>
              <a:off x="5208588" y="4549775"/>
              <a:ext cx="115888" cy="115888"/>
            </a:xfrm>
            <a:custGeom>
              <a:avLst/>
              <a:gdLst>
                <a:gd name="T0" fmla="*/ 6 w 52"/>
                <a:gd name="T1" fmla="*/ 37 h 52"/>
                <a:gd name="T2" fmla="*/ 37 w 52"/>
                <a:gd name="T3" fmla="*/ 46 h 52"/>
                <a:gd name="T4" fmla="*/ 45 w 52"/>
                <a:gd name="T5" fmla="*/ 15 h 52"/>
                <a:gd name="T6" fmla="*/ 15 w 52"/>
                <a:gd name="T7" fmla="*/ 6 h 52"/>
                <a:gd name="T8" fmla="*/ 6 w 52"/>
                <a:gd name="T9" fmla="*/ 37 h 52"/>
              </a:gdLst>
              <a:ahLst/>
              <a:cxnLst>
                <a:cxn ang="0">
                  <a:pos x="T0" y="T1"/>
                </a:cxn>
                <a:cxn ang="0">
                  <a:pos x="T2" y="T3"/>
                </a:cxn>
                <a:cxn ang="0">
                  <a:pos x="T4" y="T5"/>
                </a:cxn>
                <a:cxn ang="0">
                  <a:pos x="T6" y="T7"/>
                </a:cxn>
                <a:cxn ang="0">
                  <a:pos x="T8" y="T9"/>
                </a:cxn>
              </a:cxnLst>
              <a:rect l="0" t="0" r="r" b="b"/>
              <a:pathLst>
                <a:path w="52" h="52">
                  <a:moveTo>
                    <a:pt x="6" y="37"/>
                  </a:moveTo>
                  <a:cubicBezTo>
                    <a:pt x="12" y="48"/>
                    <a:pt x="26" y="52"/>
                    <a:pt x="37" y="46"/>
                  </a:cubicBezTo>
                  <a:cubicBezTo>
                    <a:pt x="48" y="40"/>
                    <a:pt x="52" y="26"/>
                    <a:pt x="45" y="15"/>
                  </a:cubicBezTo>
                  <a:cubicBezTo>
                    <a:pt x="39" y="4"/>
                    <a:pt x="25" y="0"/>
                    <a:pt x="15" y="6"/>
                  </a:cubicBezTo>
                  <a:cubicBezTo>
                    <a:pt x="4" y="13"/>
                    <a:pt x="0" y="26"/>
                    <a:pt x="6" y="37"/>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72" name="Freeform 13"/>
            <p:cNvSpPr>
              <a:spLocks/>
            </p:cNvSpPr>
            <p:nvPr userDrawn="1"/>
          </p:nvSpPr>
          <p:spPr bwMode="auto">
            <a:xfrm>
              <a:off x="3313113" y="2665412"/>
              <a:ext cx="115888" cy="114300"/>
            </a:xfrm>
            <a:custGeom>
              <a:avLst/>
              <a:gdLst>
                <a:gd name="T0" fmla="*/ 37 w 52"/>
                <a:gd name="T1" fmla="*/ 6 h 51"/>
                <a:gd name="T2" fmla="*/ 6 w 52"/>
                <a:gd name="T3" fmla="*/ 14 h 51"/>
                <a:gd name="T4" fmla="*/ 14 w 52"/>
                <a:gd name="T5" fmla="*/ 45 h 51"/>
                <a:gd name="T6" fmla="*/ 45 w 52"/>
                <a:gd name="T7" fmla="*/ 37 h 51"/>
                <a:gd name="T8" fmla="*/ 37 w 52"/>
                <a:gd name="T9" fmla="*/ 6 h 51"/>
              </a:gdLst>
              <a:ahLst/>
              <a:cxnLst>
                <a:cxn ang="0">
                  <a:pos x="T0" y="T1"/>
                </a:cxn>
                <a:cxn ang="0">
                  <a:pos x="T2" y="T3"/>
                </a:cxn>
                <a:cxn ang="0">
                  <a:pos x="T4" y="T5"/>
                </a:cxn>
                <a:cxn ang="0">
                  <a:pos x="T6" y="T7"/>
                </a:cxn>
                <a:cxn ang="0">
                  <a:pos x="T8" y="T9"/>
                </a:cxn>
              </a:cxnLst>
              <a:rect l="0" t="0" r="r" b="b"/>
              <a:pathLst>
                <a:path w="52" h="51">
                  <a:moveTo>
                    <a:pt x="37" y="6"/>
                  </a:moveTo>
                  <a:cubicBezTo>
                    <a:pt x="27" y="0"/>
                    <a:pt x="13" y="3"/>
                    <a:pt x="6" y="14"/>
                  </a:cubicBezTo>
                  <a:cubicBezTo>
                    <a:pt x="0" y="25"/>
                    <a:pt x="4" y="38"/>
                    <a:pt x="14" y="45"/>
                  </a:cubicBezTo>
                  <a:cubicBezTo>
                    <a:pt x="25" y="51"/>
                    <a:pt x="39" y="48"/>
                    <a:pt x="45" y="37"/>
                  </a:cubicBezTo>
                  <a:cubicBezTo>
                    <a:pt x="52" y="26"/>
                    <a:pt x="48" y="12"/>
                    <a:pt x="37" y="6"/>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73" name="Freeform 14"/>
            <p:cNvSpPr>
              <a:spLocks/>
            </p:cNvSpPr>
            <p:nvPr userDrawn="1"/>
          </p:nvSpPr>
          <p:spPr bwMode="auto">
            <a:xfrm>
              <a:off x="5715000" y="4044950"/>
              <a:ext cx="115888" cy="114300"/>
            </a:xfrm>
            <a:custGeom>
              <a:avLst/>
              <a:gdLst>
                <a:gd name="T0" fmla="*/ 15 w 52"/>
                <a:gd name="T1" fmla="*/ 45 h 51"/>
                <a:gd name="T2" fmla="*/ 46 w 52"/>
                <a:gd name="T3" fmla="*/ 37 h 51"/>
                <a:gd name="T4" fmla="*/ 38 w 52"/>
                <a:gd name="T5" fmla="*/ 6 h 51"/>
                <a:gd name="T6" fmla="*/ 7 w 52"/>
                <a:gd name="T7" fmla="*/ 14 h 51"/>
                <a:gd name="T8" fmla="*/ 15 w 52"/>
                <a:gd name="T9" fmla="*/ 45 h 51"/>
              </a:gdLst>
              <a:ahLst/>
              <a:cxnLst>
                <a:cxn ang="0">
                  <a:pos x="T0" y="T1"/>
                </a:cxn>
                <a:cxn ang="0">
                  <a:pos x="T2" y="T3"/>
                </a:cxn>
                <a:cxn ang="0">
                  <a:pos x="T4" y="T5"/>
                </a:cxn>
                <a:cxn ang="0">
                  <a:pos x="T6" y="T7"/>
                </a:cxn>
                <a:cxn ang="0">
                  <a:pos x="T8" y="T9"/>
                </a:cxn>
              </a:cxnLst>
              <a:rect l="0" t="0" r="r" b="b"/>
              <a:pathLst>
                <a:path w="52" h="51">
                  <a:moveTo>
                    <a:pt x="15" y="45"/>
                  </a:moveTo>
                  <a:cubicBezTo>
                    <a:pt x="25" y="51"/>
                    <a:pt x="39" y="48"/>
                    <a:pt x="46" y="37"/>
                  </a:cubicBezTo>
                  <a:cubicBezTo>
                    <a:pt x="52" y="26"/>
                    <a:pt x="48" y="13"/>
                    <a:pt x="38" y="6"/>
                  </a:cubicBezTo>
                  <a:cubicBezTo>
                    <a:pt x="27" y="0"/>
                    <a:pt x="13" y="3"/>
                    <a:pt x="7" y="14"/>
                  </a:cubicBezTo>
                  <a:cubicBezTo>
                    <a:pt x="0" y="25"/>
                    <a:pt x="4" y="39"/>
                    <a:pt x="15" y="45"/>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74" name="Freeform 15"/>
            <p:cNvSpPr>
              <a:spLocks/>
            </p:cNvSpPr>
            <p:nvPr userDrawn="1"/>
          </p:nvSpPr>
          <p:spPr bwMode="auto">
            <a:xfrm>
              <a:off x="3135313" y="3360737"/>
              <a:ext cx="100013" cy="103188"/>
            </a:xfrm>
            <a:custGeom>
              <a:avLst/>
              <a:gdLst>
                <a:gd name="T0" fmla="*/ 23 w 45"/>
                <a:gd name="T1" fmla="*/ 0 h 46"/>
                <a:gd name="T2" fmla="*/ 0 w 45"/>
                <a:gd name="T3" fmla="*/ 23 h 46"/>
                <a:gd name="T4" fmla="*/ 22 w 45"/>
                <a:gd name="T5" fmla="*/ 46 h 46"/>
                <a:gd name="T6" fmla="*/ 45 w 45"/>
                <a:gd name="T7" fmla="*/ 23 h 46"/>
                <a:gd name="T8" fmla="*/ 23 w 45"/>
                <a:gd name="T9" fmla="*/ 0 h 46"/>
              </a:gdLst>
              <a:ahLst/>
              <a:cxnLst>
                <a:cxn ang="0">
                  <a:pos x="T0" y="T1"/>
                </a:cxn>
                <a:cxn ang="0">
                  <a:pos x="T2" y="T3"/>
                </a:cxn>
                <a:cxn ang="0">
                  <a:pos x="T4" y="T5"/>
                </a:cxn>
                <a:cxn ang="0">
                  <a:pos x="T6" y="T7"/>
                </a:cxn>
                <a:cxn ang="0">
                  <a:pos x="T8" y="T9"/>
                </a:cxn>
              </a:cxnLst>
              <a:rect l="0" t="0" r="r" b="b"/>
              <a:pathLst>
                <a:path w="45" h="46">
                  <a:moveTo>
                    <a:pt x="23" y="0"/>
                  </a:moveTo>
                  <a:cubicBezTo>
                    <a:pt x="10" y="0"/>
                    <a:pt x="0" y="10"/>
                    <a:pt x="0" y="23"/>
                  </a:cubicBezTo>
                  <a:cubicBezTo>
                    <a:pt x="0" y="35"/>
                    <a:pt x="10" y="46"/>
                    <a:pt x="22" y="46"/>
                  </a:cubicBezTo>
                  <a:cubicBezTo>
                    <a:pt x="35" y="46"/>
                    <a:pt x="45" y="36"/>
                    <a:pt x="45" y="23"/>
                  </a:cubicBezTo>
                  <a:cubicBezTo>
                    <a:pt x="45" y="11"/>
                    <a:pt x="35" y="0"/>
                    <a:pt x="23" y="0"/>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75" name="Freeform 16"/>
            <p:cNvSpPr>
              <a:spLocks/>
            </p:cNvSpPr>
            <p:nvPr userDrawn="1"/>
          </p:nvSpPr>
          <p:spPr bwMode="auto">
            <a:xfrm>
              <a:off x="5908675" y="3360737"/>
              <a:ext cx="100013" cy="103188"/>
            </a:xfrm>
            <a:custGeom>
              <a:avLst/>
              <a:gdLst>
                <a:gd name="T0" fmla="*/ 22 w 45"/>
                <a:gd name="T1" fmla="*/ 46 h 46"/>
                <a:gd name="T2" fmla="*/ 45 w 45"/>
                <a:gd name="T3" fmla="*/ 23 h 46"/>
                <a:gd name="T4" fmla="*/ 23 w 45"/>
                <a:gd name="T5" fmla="*/ 0 h 46"/>
                <a:gd name="T6" fmla="*/ 0 w 45"/>
                <a:gd name="T7" fmla="*/ 23 h 46"/>
                <a:gd name="T8" fmla="*/ 22 w 45"/>
                <a:gd name="T9" fmla="*/ 46 h 46"/>
              </a:gdLst>
              <a:ahLst/>
              <a:cxnLst>
                <a:cxn ang="0">
                  <a:pos x="T0" y="T1"/>
                </a:cxn>
                <a:cxn ang="0">
                  <a:pos x="T2" y="T3"/>
                </a:cxn>
                <a:cxn ang="0">
                  <a:pos x="T4" y="T5"/>
                </a:cxn>
                <a:cxn ang="0">
                  <a:pos x="T6" y="T7"/>
                </a:cxn>
                <a:cxn ang="0">
                  <a:pos x="T8" y="T9"/>
                </a:cxn>
              </a:cxnLst>
              <a:rect l="0" t="0" r="r" b="b"/>
              <a:pathLst>
                <a:path w="45" h="46">
                  <a:moveTo>
                    <a:pt x="22" y="46"/>
                  </a:moveTo>
                  <a:cubicBezTo>
                    <a:pt x="35" y="46"/>
                    <a:pt x="45" y="36"/>
                    <a:pt x="45" y="23"/>
                  </a:cubicBezTo>
                  <a:cubicBezTo>
                    <a:pt x="45" y="11"/>
                    <a:pt x="35" y="0"/>
                    <a:pt x="23" y="0"/>
                  </a:cubicBezTo>
                  <a:cubicBezTo>
                    <a:pt x="10" y="0"/>
                    <a:pt x="0" y="10"/>
                    <a:pt x="0" y="23"/>
                  </a:cubicBezTo>
                  <a:cubicBezTo>
                    <a:pt x="0" y="35"/>
                    <a:pt x="10" y="46"/>
                    <a:pt x="22" y="46"/>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76" name="Freeform 17"/>
            <p:cNvSpPr>
              <a:spLocks/>
            </p:cNvSpPr>
            <p:nvPr userDrawn="1"/>
          </p:nvSpPr>
          <p:spPr bwMode="auto">
            <a:xfrm>
              <a:off x="3313113" y="4044950"/>
              <a:ext cx="115888" cy="115888"/>
            </a:xfrm>
            <a:custGeom>
              <a:avLst/>
              <a:gdLst>
                <a:gd name="T0" fmla="*/ 15 w 52"/>
                <a:gd name="T1" fmla="*/ 6 h 52"/>
                <a:gd name="T2" fmla="*/ 6 w 52"/>
                <a:gd name="T3" fmla="*/ 37 h 52"/>
                <a:gd name="T4" fmla="*/ 37 w 52"/>
                <a:gd name="T5" fmla="*/ 45 h 52"/>
                <a:gd name="T6" fmla="*/ 46 w 52"/>
                <a:gd name="T7" fmla="*/ 15 h 52"/>
                <a:gd name="T8" fmla="*/ 15 w 52"/>
                <a:gd name="T9" fmla="*/ 6 h 52"/>
              </a:gdLst>
              <a:ahLst/>
              <a:cxnLst>
                <a:cxn ang="0">
                  <a:pos x="T0" y="T1"/>
                </a:cxn>
                <a:cxn ang="0">
                  <a:pos x="T2" y="T3"/>
                </a:cxn>
                <a:cxn ang="0">
                  <a:pos x="T4" y="T5"/>
                </a:cxn>
                <a:cxn ang="0">
                  <a:pos x="T6" y="T7"/>
                </a:cxn>
                <a:cxn ang="0">
                  <a:pos x="T8" y="T9"/>
                </a:cxn>
              </a:cxnLst>
              <a:rect l="0" t="0" r="r" b="b"/>
              <a:pathLst>
                <a:path w="52" h="52">
                  <a:moveTo>
                    <a:pt x="15" y="6"/>
                  </a:moveTo>
                  <a:cubicBezTo>
                    <a:pt x="4" y="12"/>
                    <a:pt x="0" y="26"/>
                    <a:pt x="6" y="37"/>
                  </a:cubicBezTo>
                  <a:cubicBezTo>
                    <a:pt x="12" y="48"/>
                    <a:pt x="26" y="52"/>
                    <a:pt x="37" y="45"/>
                  </a:cubicBezTo>
                  <a:cubicBezTo>
                    <a:pt x="48" y="39"/>
                    <a:pt x="52" y="25"/>
                    <a:pt x="46" y="15"/>
                  </a:cubicBezTo>
                  <a:cubicBezTo>
                    <a:pt x="39" y="4"/>
                    <a:pt x="26" y="0"/>
                    <a:pt x="15" y="6"/>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77" name="Freeform 18"/>
            <p:cNvSpPr>
              <a:spLocks/>
            </p:cNvSpPr>
            <p:nvPr userDrawn="1"/>
          </p:nvSpPr>
          <p:spPr bwMode="auto">
            <a:xfrm>
              <a:off x="5715000" y="2663825"/>
              <a:ext cx="115888" cy="115888"/>
            </a:xfrm>
            <a:custGeom>
              <a:avLst/>
              <a:gdLst>
                <a:gd name="T0" fmla="*/ 37 w 52"/>
                <a:gd name="T1" fmla="*/ 46 h 52"/>
                <a:gd name="T2" fmla="*/ 46 w 52"/>
                <a:gd name="T3" fmla="*/ 15 h 52"/>
                <a:gd name="T4" fmla="*/ 15 w 52"/>
                <a:gd name="T5" fmla="*/ 7 h 52"/>
                <a:gd name="T6" fmla="*/ 6 w 52"/>
                <a:gd name="T7" fmla="*/ 37 h 52"/>
                <a:gd name="T8" fmla="*/ 37 w 52"/>
                <a:gd name="T9" fmla="*/ 46 h 52"/>
              </a:gdLst>
              <a:ahLst/>
              <a:cxnLst>
                <a:cxn ang="0">
                  <a:pos x="T0" y="T1"/>
                </a:cxn>
                <a:cxn ang="0">
                  <a:pos x="T2" y="T3"/>
                </a:cxn>
                <a:cxn ang="0">
                  <a:pos x="T4" y="T5"/>
                </a:cxn>
                <a:cxn ang="0">
                  <a:pos x="T6" y="T7"/>
                </a:cxn>
                <a:cxn ang="0">
                  <a:pos x="T8" y="T9"/>
                </a:cxn>
              </a:cxnLst>
              <a:rect l="0" t="0" r="r" b="b"/>
              <a:pathLst>
                <a:path w="52" h="52">
                  <a:moveTo>
                    <a:pt x="37" y="46"/>
                  </a:moveTo>
                  <a:cubicBezTo>
                    <a:pt x="48" y="40"/>
                    <a:pt x="52" y="26"/>
                    <a:pt x="46" y="15"/>
                  </a:cubicBezTo>
                  <a:cubicBezTo>
                    <a:pt x="40" y="4"/>
                    <a:pt x="26" y="0"/>
                    <a:pt x="15" y="7"/>
                  </a:cubicBezTo>
                  <a:cubicBezTo>
                    <a:pt x="4" y="13"/>
                    <a:pt x="0" y="27"/>
                    <a:pt x="6" y="37"/>
                  </a:cubicBezTo>
                  <a:cubicBezTo>
                    <a:pt x="13" y="48"/>
                    <a:pt x="26" y="52"/>
                    <a:pt x="37" y="46"/>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78" name="Freeform 19"/>
            <p:cNvSpPr>
              <a:spLocks/>
            </p:cNvSpPr>
            <p:nvPr userDrawn="1"/>
          </p:nvSpPr>
          <p:spPr bwMode="auto">
            <a:xfrm>
              <a:off x="3822700" y="4549775"/>
              <a:ext cx="112713" cy="115888"/>
            </a:xfrm>
            <a:custGeom>
              <a:avLst/>
              <a:gdLst>
                <a:gd name="T0" fmla="*/ 6 w 51"/>
                <a:gd name="T1" fmla="*/ 15 h 52"/>
                <a:gd name="T2" fmla="*/ 14 w 51"/>
                <a:gd name="T3" fmla="*/ 46 h 52"/>
                <a:gd name="T4" fmla="*/ 45 w 51"/>
                <a:gd name="T5" fmla="*/ 38 h 52"/>
                <a:gd name="T6" fmla="*/ 37 w 51"/>
                <a:gd name="T7" fmla="*/ 7 h 52"/>
                <a:gd name="T8" fmla="*/ 6 w 51"/>
                <a:gd name="T9" fmla="*/ 15 h 52"/>
              </a:gdLst>
              <a:ahLst/>
              <a:cxnLst>
                <a:cxn ang="0">
                  <a:pos x="T0" y="T1"/>
                </a:cxn>
                <a:cxn ang="0">
                  <a:pos x="T2" y="T3"/>
                </a:cxn>
                <a:cxn ang="0">
                  <a:pos x="T4" y="T5"/>
                </a:cxn>
                <a:cxn ang="0">
                  <a:pos x="T6" y="T7"/>
                </a:cxn>
                <a:cxn ang="0">
                  <a:pos x="T8" y="T9"/>
                </a:cxn>
              </a:cxnLst>
              <a:rect l="0" t="0" r="r" b="b"/>
              <a:pathLst>
                <a:path w="51" h="52">
                  <a:moveTo>
                    <a:pt x="6" y="15"/>
                  </a:moveTo>
                  <a:cubicBezTo>
                    <a:pt x="0" y="25"/>
                    <a:pt x="3" y="39"/>
                    <a:pt x="14" y="46"/>
                  </a:cubicBezTo>
                  <a:cubicBezTo>
                    <a:pt x="25" y="52"/>
                    <a:pt x="38" y="48"/>
                    <a:pt x="45" y="38"/>
                  </a:cubicBezTo>
                  <a:cubicBezTo>
                    <a:pt x="51" y="27"/>
                    <a:pt x="48" y="13"/>
                    <a:pt x="37" y="7"/>
                  </a:cubicBezTo>
                  <a:cubicBezTo>
                    <a:pt x="26" y="0"/>
                    <a:pt x="12" y="4"/>
                    <a:pt x="6" y="15"/>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79" name="Freeform 20"/>
            <p:cNvSpPr>
              <a:spLocks/>
            </p:cNvSpPr>
            <p:nvPr userDrawn="1"/>
          </p:nvSpPr>
          <p:spPr bwMode="auto">
            <a:xfrm>
              <a:off x="5208588" y="2159000"/>
              <a:ext cx="112713" cy="115888"/>
            </a:xfrm>
            <a:custGeom>
              <a:avLst/>
              <a:gdLst>
                <a:gd name="T0" fmla="*/ 45 w 51"/>
                <a:gd name="T1" fmla="*/ 37 h 52"/>
                <a:gd name="T2" fmla="*/ 37 w 51"/>
                <a:gd name="T3" fmla="*/ 6 h 52"/>
                <a:gd name="T4" fmla="*/ 6 w 51"/>
                <a:gd name="T5" fmla="*/ 14 h 52"/>
                <a:gd name="T6" fmla="*/ 14 w 51"/>
                <a:gd name="T7" fmla="*/ 45 h 52"/>
                <a:gd name="T8" fmla="*/ 45 w 51"/>
                <a:gd name="T9" fmla="*/ 37 h 52"/>
              </a:gdLst>
              <a:ahLst/>
              <a:cxnLst>
                <a:cxn ang="0">
                  <a:pos x="T0" y="T1"/>
                </a:cxn>
                <a:cxn ang="0">
                  <a:pos x="T2" y="T3"/>
                </a:cxn>
                <a:cxn ang="0">
                  <a:pos x="T4" y="T5"/>
                </a:cxn>
                <a:cxn ang="0">
                  <a:pos x="T6" y="T7"/>
                </a:cxn>
                <a:cxn ang="0">
                  <a:pos x="T8" y="T9"/>
                </a:cxn>
              </a:cxnLst>
              <a:rect l="0" t="0" r="r" b="b"/>
              <a:pathLst>
                <a:path w="51" h="52">
                  <a:moveTo>
                    <a:pt x="45" y="37"/>
                  </a:moveTo>
                  <a:cubicBezTo>
                    <a:pt x="51" y="27"/>
                    <a:pt x="48" y="13"/>
                    <a:pt x="37" y="6"/>
                  </a:cubicBezTo>
                  <a:cubicBezTo>
                    <a:pt x="26" y="0"/>
                    <a:pt x="13" y="4"/>
                    <a:pt x="6" y="14"/>
                  </a:cubicBezTo>
                  <a:cubicBezTo>
                    <a:pt x="0" y="25"/>
                    <a:pt x="3" y="39"/>
                    <a:pt x="14" y="45"/>
                  </a:cubicBezTo>
                  <a:cubicBezTo>
                    <a:pt x="25" y="52"/>
                    <a:pt x="39" y="48"/>
                    <a:pt x="45" y="37"/>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80" name="Freeform 21"/>
            <p:cNvSpPr>
              <a:spLocks/>
            </p:cNvSpPr>
            <p:nvPr userDrawn="1"/>
          </p:nvSpPr>
          <p:spPr bwMode="auto">
            <a:xfrm>
              <a:off x="4157663" y="2024062"/>
              <a:ext cx="111125" cy="111125"/>
            </a:xfrm>
            <a:custGeom>
              <a:avLst/>
              <a:gdLst>
                <a:gd name="T0" fmla="*/ 47 w 50"/>
                <a:gd name="T1" fmla="*/ 19 h 50"/>
                <a:gd name="T2" fmla="*/ 20 w 50"/>
                <a:gd name="T3" fmla="*/ 3 h 50"/>
                <a:gd name="T4" fmla="*/ 3 w 50"/>
                <a:gd name="T5" fmla="*/ 31 h 50"/>
                <a:gd name="T6" fmla="*/ 31 w 50"/>
                <a:gd name="T7" fmla="*/ 47 h 50"/>
                <a:gd name="T8" fmla="*/ 47 w 50"/>
                <a:gd name="T9" fmla="*/ 19 h 50"/>
              </a:gdLst>
              <a:ahLst/>
              <a:cxnLst>
                <a:cxn ang="0">
                  <a:pos x="T0" y="T1"/>
                </a:cxn>
                <a:cxn ang="0">
                  <a:pos x="T2" y="T3"/>
                </a:cxn>
                <a:cxn ang="0">
                  <a:pos x="T4" y="T5"/>
                </a:cxn>
                <a:cxn ang="0">
                  <a:pos x="T6" y="T7"/>
                </a:cxn>
                <a:cxn ang="0">
                  <a:pos x="T8" y="T9"/>
                </a:cxn>
              </a:cxnLst>
              <a:rect l="0" t="0" r="r" b="b"/>
              <a:pathLst>
                <a:path w="50" h="50">
                  <a:moveTo>
                    <a:pt x="47" y="19"/>
                  </a:moveTo>
                  <a:cubicBezTo>
                    <a:pt x="44" y="7"/>
                    <a:pt x="32" y="0"/>
                    <a:pt x="20" y="3"/>
                  </a:cubicBezTo>
                  <a:cubicBezTo>
                    <a:pt x="7" y="6"/>
                    <a:pt x="0" y="18"/>
                    <a:pt x="3" y="31"/>
                  </a:cubicBezTo>
                  <a:cubicBezTo>
                    <a:pt x="6" y="43"/>
                    <a:pt x="19" y="50"/>
                    <a:pt x="31" y="47"/>
                  </a:cubicBezTo>
                  <a:cubicBezTo>
                    <a:pt x="43" y="44"/>
                    <a:pt x="50" y="31"/>
                    <a:pt x="47" y="19"/>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81" name="Freeform 22"/>
            <p:cNvSpPr>
              <a:spLocks/>
            </p:cNvSpPr>
            <p:nvPr userDrawn="1"/>
          </p:nvSpPr>
          <p:spPr bwMode="auto">
            <a:xfrm>
              <a:off x="4875213" y="4689475"/>
              <a:ext cx="111125" cy="111125"/>
            </a:xfrm>
            <a:custGeom>
              <a:avLst/>
              <a:gdLst>
                <a:gd name="T0" fmla="*/ 3 w 50"/>
                <a:gd name="T1" fmla="*/ 31 h 50"/>
                <a:gd name="T2" fmla="*/ 30 w 50"/>
                <a:gd name="T3" fmla="*/ 47 h 50"/>
                <a:gd name="T4" fmla="*/ 47 w 50"/>
                <a:gd name="T5" fmla="*/ 19 h 50"/>
                <a:gd name="T6" fmla="*/ 19 w 50"/>
                <a:gd name="T7" fmla="*/ 3 h 50"/>
                <a:gd name="T8" fmla="*/ 3 w 50"/>
                <a:gd name="T9" fmla="*/ 31 h 50"/>
              </a:gdLst>
              <a:ahLst/>
              <a:cxnLst>
                <a:cxn ang="0">
                  <a:pos x="T0" y="T1"/>
                </a:cxn>
                <a:cxn ang="0">
                  <a:pos x="T2" y="T3"/>
                </a:cxn>
                <a:cxn ang="0">
                  <a:pos x="T4" y="T5"/>
                </a:cxn>
                <a:cxn ang="0">
                  <a:pos x="T6" y="T7"/>
                </a:cxn>
                <a:cxn ang="0">
                  <a:pos x="T8" y="T9"/>
                </a:cxn>
              </a:cxnLst>
              <a:rect l="0" t="0" r="r" b="b"/>
              <a:pathLst>
                <a:path w="50" h="50">
                  <a:moveTo>
                    <a:pt x="3" y="31"/>
                  </a:moveTo>
                  <a:cubicBezTo>
                    <a:pt x="6" y="43"/>
                    <a:pt x="18" y="50"/>
                    <a:pt x="30" y="47"/>
                  </a:cubicBezTo>
                  <a:cubicBezTo>
                    <a:pt x="43" y="44"/>
                    <a:pt x="50" y="32"/>
                    <a:pt x="47" y="19"/>
                  </a:cubicBezTo>
                  <a:cubicBezTo>
                    <a:pt x="44" y="7"/>
                    <a:pt x="31" y="0"/>
                    <a:pt x="19" y="3"/>
                  </a:cubicBezTo>
                  <a:cubicBezTo>
                    <a:pt x="7" y="6"/>
                    <a:pt x="0" y="19"/>
                    <a:pt x="3" y="31"/>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82" name="Freeform 23"/>
            <p:cNvSpPr>
              <a:spLocks/>
            </p:cNvSpPr>
            <p:nvPr userDrawn="1"/>
          </p:nvSpPr>
          <p:spPr bwMode="auto">
            <a:xfrm>
              <a:off x="3536950" y="2381250"/>
              <a:ext cx="111125" cy="111125"/>
            </a:xfrm>
            <a:custGeom>
              <a:avLst/>
              <a:gdLst>
                <a:gd name="T0" fmla="*/ 41 w 50"/>
                <a:gd name="T1" fmla="*/ 9 h 50"/>
                <a:gd name="T2" fmla="*/ 9 w 50"/>
                <a:gd name="T3" fmla="*/ 9 h 50"/>
                <a:gd name="T4" fmla="*/ 9 w 50"/>
                <a:gd name="T5" fmla="*/ 41 h 50"/>
                <a:gd name="T6" fmla="*/ 41 w 50"/>
                <a:gd name="T7" fmla="*/ 41 h 50"/>
                <a:gd name="T8" fmla="*/ 41 w 50"/>
                <a:gd name="T9" fmla="*/ 9 h 50"/>
              </a:gdLst>
              <a:ahLst/>
              <a:cxnLst>
                <a:cxn ang="0">
                  <a:pos x="T0" y="T1"/>
                </a:cxn>
                <a:cxn ang="0">
                  <a:pos x="T2" y="T3"/>
                </a:cxn>
                <a:cxn ang="0">
                  <a:pos x="T4" y="T5"/>
                </a:cxn>
                <a:cxn ang="0">
                  <a:pos x="T6" y="T7"/>
                </a:cxn>
                <a:cxn ang="0">
                  <a:pos x="T8" y="T9"/>
                </a:cxn>
              </a:cxnLst>
              <a:rect l="0" t="0" r="r" b="b"/>
              <a:pathLst>
                <a:path w="50" h="50">
                  <a:moveTo>
                    <a:pt x="41" y="9"/>
                  </a:moveTo>
                  <a:cubicBezTo>
                    <a:pt x="32" y="0"/>
                    <a:pt x="18" y="0"/>
                    <a:pt x="9" y="9"/>
                  </a:cubicBezTo>
                  <a:cubicBezTo>
                    <a:pt x="0" y="17"/>
                    <a:pt x="0" y="32"/>
                    <a:pt x="9" y="41"/>
                  </a:cubicBezTo>
                  <a:cubicBezTo>
                    <a:pt x="17" y="49"/>
                    <a:pt x="32" y="50"/>
                    <a:pt x="41" y="41"/>
                  </a:cubicBezTo>
                  <a:cubicBezTo>
                    <a:pt x="49" y="32"/>
                    <a:pt x="50" y="18"/>
                    <a:pt x="41" y="9"/>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83" name="Freeform 24"/>
            <p:cNvSpPr>
              <a:spLocks/>
            </p:cNvSpPr>
            <p:nvPr userDrawn="1"/>
          </p:nvSpPr>
          <p:spPr bwMode="auto">
            <a:xfrm>
              <a:off x="5495925" y="4332287"/>
              <a:ext cx="111125" cy="111125"/>
            </a:xfrm>
            <a:custGeom>
              <a:avLst/>
              <a:gdLst>
                <a:gd name="T0" fmla="*/ 9 w 50"/>
                <a:gd name="T1" fmla="*/ 41 h 50"/>
                <a:gd name="T2" fmla="*/ 41 w 50"/>
                <a:gd name="T3" fmla="*/ 41 h 50"/>
                <a:gd name="T4" fmla="*/ 41 w 50"/>
                <a:gd name="T5" fmla="*/ 9 h 50"/>
                <a:gd name="T6" fmla="*/ 9 w 50"/>
                <a:gd name="T7" fmla="*/ 9 h 50"/>
                <a:gd name="T8" fmla="*/ 9 w 50"/>
                <a:gd name="T9" fmla="*/ 41 h 50"/>
              </a:gdLst>
              <a:ahLst/>
              <a:cxnLst>
                <a:cxn ang="0">
                  <a:pos x="T0" y="T1"/>
                </a:cxn>
                <a:cxn ang="0">
                  <a:pos x="T2" y="T3"/>
                </a:cxn>
                <a:cxn ang="0">
                  <a:pos x="T4" y="T5"/>
                </a:cxn>
                <a:cxn ang="0">
                  <a:pos x="T6" y="T7"/>
                </a:cxn>
                <a:cxn ang="0">
                  <a:pos x="T8" y="T9"/>
                </a:cxn>
              </a:cxnLst>
              <a:rect l="0" t="0" r="r" b="b"/>
              <a:pathLst>
                <a:path w="50" h="50">
                  <a:moveTo>
                    <a:pt x="9" y="41"/>
                  </a:moveTo>
                  <a:cubicBezTo>
                    <a:pt x="18" y="50"/>
                    <a:pt x="32" y="50"/>
                    <a:pt x="41" y="41"/>
                  </a:cubicBezTo>
                  <a:cubicBezTo>
                    <a:pt x="50" y="33"/>
                    <a:pt x="50" y="18"/>
                    <a:pt x="41" y="9"/>
                  </a:cubicBezTo>
                  <a:cubicBezTo>
                    <a:pt x="33" y="1"/>
                    <a:pt x="18" y="0"/>
                    <a:pt x="9" y="9"/>
                  </a:cubicBezTo>
                  <a:cubicBezTo>
                    <a:pt x="1" y="18"/>
                    <a:pt x="0" y="32"/>
                    <a:pt x="9" y="41"/>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84" name="Freeform 25"/>
            <p:cNvSpPr>
              <a:spLocks/>
            </p:cNvSpPr>
            <p:nvPr userDrawn="1"/>
          </p:nvSpPr>
          <p:spPr bwMode="auto">
            <a:xfrm>
              <a:off x="3178175" y="2998787"/>
              <a:ext cx="111125" cy="111125"/>
            </a:xfrm>
            <a:custGeom>
              <a:avLst/>
              <a:gdLst>
                <a:gd name="T0" fmla="*/ 31 w 50"/>
                <a:gd name="T1" fmla="*/ 3 h 50"/>
                <a:gd name="T2" fmla="*/ 3 w 50"/>
                <a:gd name="T3" fmla="*/ 19 h 50"/>
                <a:gd name="T4" fmla="*/ 19 w 50"/>
                <a:gd name="T5" fmla="*/ 47 h 50"/>
                <a:gd name="T6" fmla="*/ 47 w 50"/>
                <a:gd name="T7" fmla="*/ 31 h 50"/>
                <a:gd name="T8" fmla="*/ 31 w 50"/>
                <a:gd name="T9" fmla="*/ 3 h 50"/>
              </a:gdLst>
              <a:ahLst/>
              <a:cxnLst>
                <a:cxn ang="0">
                  <a:pos x="T0" y="T1"/>
                </a:cxn>
                <a:cxn ang="0">
                  <a:pos x="T2" y="T3"/>
                </a:cxn>
                <a:cxn ang="0">
                  <a:pos x="T4" y="T5"/>
                </a:cxn>
                <a:cxn ang="0">
                  <a:pos x="T6" y="T7"/>
                </a:cxn>
                <a:cxn ang="0">
                  <a:pos x="T8" y="T9"/>
                </a:cxn>
              </a:cxnLst>
              <a:rect l="0" t="0" r="r" b="b"/>
              <a:pathLst>
                <a:path w="50" h="50">
                  <a:moveTo>
                    <a:pt x="31" y="3"/>
                  </a:moveTo>
                  <a:cubicBezTo>
                    <a:pt x="19" y="0"/>
                    <a:pt x="6" y="7"/>
                    <a:pt x="3" y="19"/>
                  </a:cubicBezTo>
                  <a:cubicBezTo>
                    <a:pt x="0" y="31"/>
                    <a:pt x="7" y="44"/>
                    <a:pt x="19" y="47"/>
                  </a:cubicBezTo>
                  <a:cubicBezTo>
                    <a:pt x="31" y="50"/>
                    <a:pt x="43" y="43"/>
                    <a:pt x="47" y="31"/>
                  </a:cubicBezTo>
                  <a:cubicBezTo>
                    <a:pt x="50" y="19"/>
                    <a:pt x="43" y="7"/>
                    <a:pt x="31" y="3"/>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85" name="Freeform 26"/>
            <p:cNvSpPr>
              <a:spLocks/>
            </p:cNvSpPr>
            <p:nvPr userDrawn="1"/>
          </p:nvSpPr>
          <p:spPr bwMode="auto">
            <a:xfrm>
              <a:off x="5854700" y="3714750"/>
              <a:ext cx="111125" cy="111125"/>
            </a:xfrm>
            <a:custGeom>
              <a:avLst/>
              <a:gdLst>
                <a:gd name="T0" fmla="*/ 19 w 50"/>
                <a:gd name="T1" fmla="*/ 47 h 50"/>
                <a:gd name="T2" fmla="*/ 47 w 50"/>
                <a:gd name="T3" fmla="*/ 31 h 50"/>
                <a:gd name="T4" fmla="*/ 31 w 50"/>
                <a:gd name="T5" fmla="*/ 3 h 50"/>
                <a:gd name="T6" fmla="*/ 3 w 50"/>
                <a:gd name="T7" fmla="*/ 19 h 50"/>
                <a:gd name="T8" fmla="*/ 19 w 50"/>
                <a:gd name="T9" fmla="*/ 47 h 50"/>
              </a:gdLst>
              <a:ahLst/>
              <a:cxnLst>
                <a:cxn ang="0">
                  <a:pos x="T0" y="T1"/>
                </a:cxn>
                <a:cxn ang="0">
                  <a:pos x="T2" y="T3"/>
                </a:cxn>
                <a:cxn ang="0">
                  <a:pos x="T4" y="T5"/>
                </a:cxn>
                <a:cxn ang="0">
                  <a:pos x="T6" y="T7"/>
                </a:cxn>
                <a:cxn ang="0">
                  <a:pos x="T8" y="T9"/>
                </a:cxn>
              </a:cxnLst>
              <a:rect l="0" t="0" r="r" b="b"/>
              <a:pathLst>
                <a:path w="50" h="50">
                  <a:moveTo>
                    <a:pt x="19" y="47"/>
                  </a:moveTo>
                  <a:cubicBezTo>
                    <a:pt x="31" y="50"/>
                    <a:pt x="44" y="43"/>
                    <a:pt x="47" y="31"/>
                  </a:cubicBezTo>
                  <a:cubicBezTo>
                    <a:pt x="50" y="19"/>
                    <a:pt x="43" y="6"/>
                    <a:pt x="31" y="3"/>
                  </a:cubicBezTo>
                  <a:cubicBezTo>
                    <a:pt x="19" y="0"/>
                    <a:pt x="7" y="7"/>
                    <a:pt x="3" y="19"/>
                  </a:cubicBezTo>
                  <a:cubicBezTo>
                    <a:pt x="0" y="31"/>
                    <a:pt x="7" y="43"/>
                    <a:pt x="19" y="47"/>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86" name="Freeform 27"/>
            <p:cNvSpPr>
              <a:spLocks/>
            </p:cNvSpPr>
            <p:nvPr userDrawn="1"/>
          </p:nvSpPr>
          <p:spPr bwMode="auto">
            <a:xfrm>
              <a:off x="3178175" y="3714750"/>
              <a:ext cx="111125" cy="111125"/>
            </a:xfrm>
            <a:custGeom>
              <a:avLst/>
              <a:gdLst>
                <a:gd name="T0" fmla="*/ 19 w 50"/>
                <a:gd name="T1" fmla="*/ 3 h 50"/>
                <a:gd name="T2" fmla="*/ 3 w 50"/>
                <a:gd name="T3" fmla="*/ 30 h 50"/>
                <a:gd name="T4" fmla="*/ 31 w 50"/>
                <a:gd name="T5" fmla="*/ 47 h 50"/>
                <a:gd name="T6" fmla="*/ 47 w 50"/>
                <a:gd name="T7" fmla="*/ 19 h 50"/>
                <a:gd name="T8" fmla="*/ 19 w 50"/>
                <a:gd name="T9" fmla="*/ 3 h 50"/>
              </a:gdLst>
              <a:ahLst/>
              <a:cxnLst>
                <a:cxn ang="0">
                  <a:pos x="T0" y="T1"/>
                </a:cxn>
                <a:cxn ang="0">
                  <a:pos x="T2" y="T3"/>
                </a:cxn>
                <a:cxn ang="0">
                  <a:pos x="T4" y="T5"/>
                </a:cxn>
                <a:cxn ang="0">
                  <a:pos x="T6" y="T7"/>
                </a:cxn>
                <a:cxn ang="0">
                  <a:pos x="T8" y="T9"/>
                </a:cxn>
              </a:cxnLst>
              <a:rect l="0" t="0" r="r" b="b"/>
              <a:pathLst>
                <a:path w="50" h="50">
                  <a:moveTo>
                    <a:pt x="19" y="3"/>
                  </a:moveTo>
                  <a:cubicBezTo>
                    <a:pt x="7" y="6"/>
                    <a:pt x="0" y="18"/>
                    <a:pt x="3" y="30"/>
                  </a:cubicBezTo>
                  <a:cubicBezTo>
                    <a:pt x="6" y="43"/>
                    <a:pt x="18" y="50"/>
                    <a:pt x="31" y="47"/>
                  </a:cubicBezTo>
                  <a:cubicBezTo>
                    <a:pt x="43" y="44"/>
                    <a:pt x="50" y="31"/>
                    <a:pt x="47" y="19"/>
                  </a:cubicBezTo>
                  <a:cubicBezTo>
                    <a:pt x="44" y="7"/>
                    <a:pt x="31" y="0"/>
                    <a:pt x="19" y="3"/>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87" name="Freeform 28"/>
            <p:cNvSpPr>
              <a:spLocks/>
            </p:cNvSpPr>
            <p:nvPr userDrawn="1"/>
          </p:nvSpPr>
          <p:spPr bwMode="auto">
            <a:xfrm>
              <a:off x="5854700" y="2998787"/>
              <a:ext cx="111125" cy="111125"/>
            </a:xfrm>
            <a:custGeom>
              <a:avLst/>
              <a:gdLst>
                <a:gd name="T0" fmla="*/ 31 w 50"/>
                <a:gd name="T1" fmla="*/ 47 h 50"/>
                <a:gd name="T2" fmla="*/ 47 w 50"/>
                <a:gd name="T3" fmla="*/ 20 h 50"/>
                <a:gd name="T4" fmla="*/ 19 w 50"/>
                <a:gd name="T5" fmla="*/ 3 h 50"/>
                <a:gd name="T6" fmla="*/ 3 w 50"/>
                <a:gd name="T7" fmla="*/ 31 h 50"/>
                <a:gd name="T8" fmla="*/ 31 w 50"/>
                <a:gd name="T9" fmla="*/ 47 h 50"/>
              </a:gdLst>
              <a:ahLst/>
              <a:cxnLst>
                <a:cxn ang="0">
                  <a:pos x="T0" y="T1"/>
                </a:cxn>
                <a:cxn ang="0">
                  <a:pos x="T2" y="T3"/>
                </a:cxn>
                <a:cxn ang="0">
                  <a:pos x="T4" y="T5"/>
                </a:cxn>
                <a:cxn ang="0">
                  <a:pos x="T6" y="T7"/>
                </a:cxn>
                <a:cxn ang="0">
                  <a:pos x="T8" y="T9"/>
                </a:cxn>
              </a:cxnLst>
              <a:rect l="0" t="0" r="r" b="b"/>
              <a:pathLst>
                <a:path w="50" h="50">
                  <a:moveTo>
                    <a:pt x="31" y="47"/>
                  </a:moveTo>
                  <a:cubicBezTo>
                    <a:pt x="43" y="44"/>
                    <a:pt x="50" y="32"/>
                    <a:pt x="47" y="20"/>
                  </a:cubicBezTo>
                  <a:cubicBezTo>
                    <a:pt x="44" y="7"/>
                    <a:pt x="32" y="0"/>
                    <a:pt x="19" y="3"/>
                  </a:cubicBezTo>
                  <a:cubicBezTo>
                    <a:pt x="7" y="6"/>
                    <a:pt x="0" y="19"/>
                    <a:pt x="3" y="31"/>
                  </a:cubicBezTo>
                  <a:cubicBezTo>
                    <a:pt x="6" y="43"/>
                    <a:pt x="19" y="50"/>
                    <a:pt x="31" y="47"/>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88" name="Freeform 29"/>
            <p:cNvSpPr>
              <a:spLocks/>
            </p:cNvSpPr>
            <p:nvPr userDrawn="1"/>
          </p:nvSpPr>
          <p:spPr bwMode="auto">
            <a:xfrm>
              <a:off x="3536950" y="4332287"/>
              <a:ext cx="111125" cy="111125"/>
            </a:xfrm>
            <a:custGeom>
              <a:avLst/>
              <a:gdLst>
                <a:gd name="T0" fmla="*/ 9 w 50"/>
                <a:gd name="T1" fmla="*/ 9 h 50"/>
                <a:gd name="T2" fmla="*/ 9 w 50"/>
                <a:gd name="T3" fmla="*/ 41 h 50"/>
                <a:gd name="T4" fmla="*/ 41 w 50"/>
                <a:gd name="T5" fmla="*/ 41 h 50"/>
                <a:gd name="T6" fmla="*/ 41 w 50"/>
                <a:gd name="T7" fmla="*/ 9 h 50"/>
                <a:gd name="T8" fmla="*/ 9 w 50"/>
                <a:gd name="T9" fmla="*/ 9 h 50"/>
              </a:gdLst>
              <a:ahLst/>
              <a:cxnLst>
                <a:cxn ang="0">
                  <a:pos x="T0" y="T1"/>
                </a:cxn>
                <a:cxn ang="0">
                  <a:pos x="T2" y="T3"/>
                </a:cxn>
                <a:cxn ang="0">
                  <a:pos x="T4" y="T5"/>
                </a:cxn>
                <a:cxn ang="0">
                  <a:pos x="T6" y="T7"/>
                </a:cxn>
                <a:cxn ang="0">
                  <a:pos x="T8" y="T9"/>
                </a:cxn>
              </a:cxnLst>
              <a:rect l="0" t="0" r="r" b="b"/>
              <a:pathLst>
                <a:path w="50" h="50">
                  <a:moveTo>
                    <a:pt x="9" y="9"/>
                  </a:moveTo>
                  <a:cubicBezTo>
                    <a:pt x="0" y="18"/>
                    <a:pt x="0" y="32"/>
                    <a:pt x="9" y="41"/>
                  </a:cubicBezTo>
                  <a:cubicBezTo>
                    <a:pt x="17" y="50"/>
                    <a:pt x="32" y="50"/>
                    <a:pt x="41" y="41"/>
                  </a:cubicBezTo>
                  <a:cubicBezTo>
                    <a:pt x="49" y="33"/>
                    <a:pt x="50" y="18"/>
                    <a:pt x="41" y="9"/>
                  </a:cubicBezTo>
                  <a:cubicBezTo>
                    <a:pt x="32" y="1"/>
                    <a:pt x="18" y="0"/>
                    <a:pt x="9" y="9"/>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89" name="Freeform 30"/>
            <p:cNvSpPr>
              <a:spLocks/>
            </p:cNvSpPr>
            <p:nvPr userDrawn="1"/>
          </p:nvSpPr>
          <p:spPr bwMode="auto">
            <a:xfrm>
              <a:off x="5495925" y="2381250"/>
              <a:ext cx="111125" cy="111125"/>
            </a:xfrm>
            <a:custGeom>
              <a:avLst/>
              <a:gdLst>
                <a:gd name="T0" fmla="*/ 41 w 50"/>
                <a:gd name="T1" fmla="*/ 41 h 50"/>
                <a:gd name="T2" fmla="*/ 41 w 50"/>
                <a:gd name="T3" fmla="*/ 9 h 50"/>
                <a:gd name="T4" fmla="*/ 9 w 50"/>
                <a:gd name="T5" fmla="*/ 9 h 50"/>
                <a:gd name="T6" fmla="*/ 9 w 50"/>
                <a:gd name="T7" fmla="*/ 41 h 50"/>
                <a:gd name="T8" fmla="*/ 41 w 50"/>
                <a:gd name="T9" fmla="*/ 41 h 50"/>
              </a:gdLst>
              <a:ahLst/>
              <a:cxnLst>
                <a:cxn ang="0">
                  <a:pos x="T0" y="T1"/>
                </a:cxn>
                <a:cxn ang="0">
                  <a:pos x="T2" y="T3"/>
                </a:cxn>
                <a:cxn ang="0">
                  <a:pos x="T4" y="T5"/>
                </a:cxn>
                <a:cxn ang="0">
                  <a:pos x="T6" y="T7"/>
                </a:cxn>
                <a:cxn ang="0">
                  <a:pos x="T8" y="T9"/>
                </a:cxn>
              </a:cxnLst>
              <a:rect l="0" t="0" r="r" b="b"/>
              <a:pathLst>
                <a:path w="50" h="50">
                  <a:moveTo>
                    <a:pt x="41" y="41"/>
                  </a:moveTo>
                  <a:cubicBezTo>
                    <a:pt x="50" y="32"/>
                    <a:pt x="50" y="18"/>
                    <a:pt x="41" y="9"/>
                  </a:cubicBezTo>
                  <a:cubicBezTo>
                    <a:pt x="33" y="0"/>
                    <a:pt x="18" y="0"/>
                    <a:pt x="9" y="9"/>
                  </a:cubicBezTo>
                  <a:cubicBezTo>
                    <a:pt x="1" y="17"/>
                    <a:pt x="0" y="32"/>
                    <a:pt x="9" y="41"/>
                  </a:cubicBezTo>
                  <a:cubicBezTo>
                    <a:pt x="18" y="49"/>
                    <a:pt x="32" y="50"/>
                    <a:pt x="41" y="41"/>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90" name="Freeform 31"/>
            <p:cNvSpPr>
              <a:spLocks/>
            </p:cNvSpPr>
            <p:nvPr userDrawn="1"/>
          </p:nvSpPr>
          <p:spPr bwMode="auto">
            <a:xfrm>
              <a:off x="4157663" y="4689475"/>
              <a:ext cx="111125" cy="111125"/>
            </a:xfrm>
            <a:custGeom>
              <a:avLst/>
              <a:gdLst>
                <a:gd name="T0" fmla="*/ 3 w 50"/>
                <a:gd name="T1" fmla="*/ 19 h 50"/>
                <a:gd name="T2" fmla="*/ 19 w 50"/>
                <a:gd name="T3" fmla="*/ 47 h 50"/>
                <a:gd name="T4" fmla="*/ 47 w 50"/>
                <a:gd name="T5" fmla="*/ 31 h 50"/>
                <a:gd name="T6" fmla="*/ 31 w 50"/>
                <a:gd name="T7" fmla="*/ 3 h 50"/>
                <a:gd name="T8" fmla="*/ 3 w 50"/>
                <a:gd name="T9" fmla="*/ 19 h 50"/>
              </a:gdLst>
              <a:ahLst/>
              <a:cxnLst>
                <a:cxn ang="0">
                  <a:pos x="T0" y="T1"/>
                </a:cxn>
                <a:cxn ang="0">
                  <a:pos x="T2" y="T3"/>
                </a:cxn>
                <a:cxn ang="0">
                  <a:pos x="T4" y="T5"/>
                </a:cxn>
                <a:cxn ang="0">
                  <a:pos x="T6" y="T7"/>
                </a:cxn>
                <a:cxn ang="0">
                  <a:pos x="T8" y="T9"/>
                </a:cxn>
              </a:cxnLst>
              <a:rect l="0" t="0" r="r" b="b"/>
              <a:pathLst>
                <a:path w="50" h="50">
                  <a:moveTo>
                    <a:pt x="3" y="19"/>
                  </a:moveTo>
                  <a:cubicBezTo>
                    <a:pt x="0" y="31"/>
                    <a:pt x="7" y="44"/>
                    <a:pt x="19" y="47"/>
                  </a:cubicBezTo>
                  <a:cubicBezTo>
                    <a:pt x="31" y="50"/>
                    <a:pt x="44" y="43"/>
                    <a:pt x="47" y="31"/>
                  </a:cubicBezTo>
                  <a:cubicBezTo>
                    <a:pt x="50" y="19"/>
                    <a:pt x="43" y="7"/>
                    <a:pt x="31" y="3"/>
                  </a:cubicBezTo>
                  <a:cubicBezTo>
                    <a:pt x="19" y="0"/>
                    <a:pt x="7" y="7"/>
                    <a:pt x="3" y="19"/>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91" name="Freeform 32"/>
            <p:cNvSpPr>
              <a:spLocks/>
            </p:cNvSpPr>
            <p:nvPr userDrawn="1"/>
          </p:nvSpPr>
          <p:spPr bwMode="auto">
            <a:xfrm>
              <a:off x="4875213" y="2024062"/>
              <a:ext cx="111125" cy="111125"/>
            </a:xfrm>
            <a:custGeom>
              <a:avLst/>
              <a:gdLst>
                <a:gd name="T0" fmla="*/ 47 w 50"/>
                <a:gd name="T1" fmla="*/ 31 h 50"/>
                <a:gd name="T2" fmla="*/ 31 w 50"/>
                <a:gd name="T3" fmla="*/ 3 h 50"/>
                <a:gd name="T4" fmla="*/ 3 w 50"/>
                <a:gd name="T5" fmla="*/ 19 h 50"/>
                <a:gd name="T6" fmla="*/ 19 w 50"/>
                <a:gd name="T7" fmla="*/ 47 h 50"/>
                <a:gd name="T8" fmla="*/ 47 w 50"/>
                <a:gd name="T9" fmla="*/ 31 h 50"/>
              </a:gdLst>
              <a:ahLst/>
              <a:cxnLst>
                <a:cxn ang="0">
                  <a:pos x="T0" y="T1"/>
                </a:cxn>
                <a:cxn ang="0">
                  <a:pos x="T2" y="T3"/>
                </a:cxn>
                <a:cxn ang="0">
                  <a:pos x="T4" y="T5"/>
                </a:cxn>
                <a:cxn ang="0">
                  <a:pos x="T6" y="T7"/>
                </a:cxn>
                <a:cxn ang="0">
                  <a:pos x="T8" y="T9"/>
                </a:cxn>
              </a:cxnLst>
              <a:rect l="0" t="0" r="r" b="b"/>
              <a:pathLst>
                <a:path w="50" h="50">
                  <a:moveTo>
                    <a:pt x="47" y="31"/>
                  </a:moveTo>
                  <a:cubicBezTo>
                    <a:pt x="50" y="19"/>
                    <a:pt x="43" y="6"/>
                    <a:pt x="31" y="3"/>
                  </a:cubicBezTo>
                  <a:cubicBezTo>
                    <a:pt x="19" y="0"/>
                    <a:pt x="6" y="7"/>
                    <a:pt x="3" y="19"/>
                  </a:cubicBezTo>
                  <a:cubicBezTo>
                    <a:pt x="0" y="31"/>
                    <a:pt x="7" y="43"/>
                    <a:pt x="19" y="47"/>
                  </a:cubicBezTo>
                  <a:cubicBezTo>
                    <a:pt x="31" y="50"/>
                    <a:pt x="43" y="43"/>
                    <a:pt x="47" y="31"/>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sp>
        <p:nvSpPr>
          <p:cNvPr id="94" name="Text Placeholder 5"/>
          <p:cNvSpPr>
            <a:spLocks noGrp="1"/>
          </p:cNvSpPr>
          <p:nvPr>
            <p:ph type="body" sz="quarter" idx="11"/>
          </p:nvPr>
        </p:nvSpPr>
        <p:spPr>
          <a:xfrm>
            <a:off x="1127380" y="3894522"/>
            <a:ext cx="2770629"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97" name="Text Placeholder 5"/>
          <p:cNvSpPr>
            <a:spLocks noGrp="1"/>
          </p:cNvSpPr>
          <p:nvPr>
            <p:ph type="body" sz="quarter" idx="14"/>
          </p:nvPr>
        </p:nvSpPr>
        <p:spPr>
          <a:xfrm>
            <a:off x="1126652" y="4279847"/>
            <a:ext cx="2770629" cy="1568843"/>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98" name="Text Placeholder 5"/>
          <p:cNvSpPr>
            <a:spLocks noGrp="1"/>
          </p:cNvSpPr>
          <p:nvPr>
            <p:ph type="body" sz="quarter" idx="15"/>
          </p:nvPr>
        </p:nvSpPr>
        <p:spPr>
          <a:xfrm>
            <a:off x="4744467" y="3882656"/>
            <a:ext cx="2770629"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99" name="Text Placeholder 5"/>
          <p:cNvSpPr>
            <a:spLocks noGrp="1"/>
          </p:cNvSpPr>
          <p:nvPr>
            <p:ph type="body" sz="quarter" idx="16"/>
          </p:nvPr>
        </p:nvSpPr>
        <p:spPr>
          <a:xfrm>
            <a:off x="4743736" y="4267981"/>
            <a:ext cx="2770629" cy="1568843"/>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100" name="Text Placeholder 5"/>
          <p:cNvSpPr>
            <a:spLocks noGrp="1"/>
          </p:cNvSpPr>
          <p:nvPr>
            <p:ph type="body" sz="quarter" idx="17"/>
          </p:nvPr>
        </p:nvSpPr>
        <p:spPr>
          <a:xfrm>
            <a:off x="8364076" y="3855522"/>
            <a:ext cx="2770629"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101" name="Text Placeholder 5"/>
          <p:cNvSpPr>
            <a:spLocks noGrp="1"/>
          </p:cNvSpPr>
          <p:nvPr>
            <p:ph type="body" sz="quarter" idx="18"/>
          </p:nvPr>
        </p:nvSpPr>
        <p:spPr>
          <a:xfrm>
            <a:off x="8363348" y="4240847"/>
            <a:ext cx="2770629" cy="1568843"/>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102" name="Text Placeholder 3"/>
          <p:cNvSpPr>
            <a:spLocks noGrp="1"/>
          </p:cNvSpPr>
          <p:nvPr>
            <p:ph type="body" sz="quarter" idx="10"/>
          </p:nvPr>
        </p:nvSpPr>
        <p:spPr>
          <a:xfrm>
            <a:off x="463643" y="395397"/>
            <a:ext cx="7530031" cy="699268"/>
          </a:xfrm>
          <a:prstGeom prst="rect">
            <a:avLst/>
          </a:prstGeom>
        </p:spPr>
        <p:txBody>
          <a:bodyPr/>
          <a:lstStyle>
            <a:lvl1pPr marL="0" indent="0" algn="l">
              <a:buNone/>
              <a:defRPr sz="3000" b="1">
                <a:solidFill>
                  <a:srgbClr val="1C344D"/>
                </a:solidFill>
                <a:latin typeface="Gill Sans MT" panose="020B0502020104020203" pitchFamily="34" charset="0"/>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889464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grpSp>
        <p:nvGrpSpPr>
          <p:cNvPr id="3" name="Group 2"/>
          <p:cNvGrpSpPr/>
          <p:nvPr userDrawn="1"/>
        </p:nvGrpSpPr>
        <p:grpSpPr>
          <a:xfrm>
            <a:off x="835453" y="1706121"/>
            <a:ext cx="4041344" cy="3018279"/>
            <a:chOff x="3060700" y="1908175"/>
            <a:chExt cx="3024188" cy="3011488"/>
          </a:xfrm>
        </p:grpSpPr>
        <p:sp>
          <p:nvSpPr>
            <p:cNvPr id="4" name="Oval 6"/>
            <p:cNvSpPr>
              <a:spLocks noChangeArrowheads="1"/>
            </p:cNvSpPr>
            <p:nvPr userDrawn="1"/>
          </p:nvSpPr>
          <p:spPr bwMode="auto">
            <a:xfrm>
              <a:off x="3060700" y="1908175"/>
              <a:ext cx="3024188" cy="3011488"/>
            </a:xfrm>
            <a:prstGeom prst="ellipse">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7" name="Freeform 9"/>
            <p:cNvSpPr>
              <a:spLocks/>
            </p:cNvSpPr>
            <p:nvPr userDrawn="1"/>
          </p:nvSpPr>
          <p:spPr bwMode="auto">
            <a:xfrm>
              <a:off x="4521200" y="1981200"/>
              <a:ext cx="101600" cy="100013"/>
            </a:xfrm>
            <a:custGeom>
              <a:avLst/>
              <a:gdLst>
                <a:gd name="T0" fmla="*/ 46 w 46"/>
                <a:gd name="T1" fmla="*/ 23 h 45"/>
                <a:gd name="T2" fmla="*/ 23 w 46"/>
                <a:gd name="T3" fmla="*/ 0 h 45"/>
                <a:gd name="T4" fmla="*/ 0 w 46"/>
                <a:gd name="T5" fmla="*/ 22 h 45"/>
                <a:gd name="T6" fmla="*/ 23 w 46"/>
                <a:gd name="T7" fmla="*/ 45 h 45"/>
                <a:gd name="T8" fmla="*/ 46 w 46"/>
                <a:gd name="T9" fmla="*/ 23 h 45"/>
              </a:gdLst>
              <a:ahLst/>
              <a:cxnLst>
                <a:cxn ang="0">
                  <a:pos x="T0" y="T1"/>
                </a:cxn>
                <a:cxn ang="0">
                  <a:pos x="T2" y="T3"/>
                </a:cxn>
                <a:cxn ang="0">
                  <a:pos x="T4" y="T5"/>
                </a:cxn>
                <a:cxn ang="0">
                  <a:pos x="T6" y="T7"/>
                </a:cxn>
                <a:cxn ang="0">
                  <a:pos x="T8" y="T9"/>
                </a:cxn>
              </a:cxnLst>
              <a:rect l="0" t="0" r="r" b="b"/>
              <a:pathLst>
                <a:path w="46" h="45">
                  <a:moveTo>
                    <a:pt x="46" y="23"/>
                  </a:moveTo>
                  <a:cubicBezTo>
                    <a:pt x="46" y="10"/>
                    <a:pt x="36" y="0"/>
                    <a:pt x="23" y="0"/>
                  </a:cubicBezTo>
                  <a:cubicBezTo>
                    <a:pt x="11" y="0"/>
                    <a:pt x="0" y="10"/>
                    <a:pt x="0" y="22"/>
                  </a:cubicBezTo>
                  <a:cubicBezTo>
                    <a:pt x="0" y="35"/>
                    <a:pt x="10" y="45"/>
                    <a:pt x="23" y="45"/>
                  </a:cubicBezTo>
                  <a:cubicBezTo>
                    <a:pt x="35" y="45"/>
                    <a:pt x="46" y="35"/>
                    <a:pt x="46" y="23"/>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8" name="Freeform 10"/>
            <p:cNvSpPr>
              <a:spLocks/>
            </p:cNvSpPr>
            <p:nvPr userDrawn="1"/>
          </p:nvSpPr>
          <p:spPr bwMode="auto">
            <a:xfrm>
              <a:off x="4521200" y="4743450"/>
              <a:ext cx="101600" cy="100013"/>
            </a:xfrm>
            <a:custGeom>
              <a:avLst/>
              <a:gdLst>
                <a:gd name="T0" fmla="*/ 0 w 46"/>
                <a:gd name="T1" fmla="*/ 22 h 45"/>
                <a:gd name="T2" fmla="*/ 23 w 46"/>
                <a:gd name="T3" fmla="*/ 45 h 45"/>
                <a:gd name="T4" fmla="*/ 46 w 46"/>
                <a:gd name="T5" fmla="*/ 23 h 45"/>
                <a:gd name="T6" fmla="*/ 23 w 46"/>
                <a:gd name="T7" fmla="*/ 0 h 45"/>
                <a:gd name="T8" fmla="*/ 0 w 46"/>
                <a:gd name="T9" fmla="*/ 22 h 45"/>
              </a:gdLst>
              <a:ahLst/>
              <a:cxnLst>
                <a:cxn ang="0">
                  <a:pos x="T0" y="T1"/>
                </a:cxn>
                <a:cxn ang="0">
                  <a:pos x="T2" y="T3"/>
                </a:cxn>
                <a:cxn ang="0">
                  <a:pos x="T4" y="T5"/>
                </a:cxn>
                <a:cxn ang="0">
                  <a:pos x="T6" y="T7"/>
                </a:cxn>
                <a:cxn ang="0">
                  <a:pos x="T8" y="T9"/>
                </a:cxn>
              </a:cxnLst>
              <a:rect l="0" t="0" r="r" b="b"/>
              <a:pathLst>
                <a:path w="46" h="45">
                  <a:moveTo>
                    <a:pt x="0" y="22"/>
                  </a:moveTo>
                  <a:cubicBezTo>
                    <a:pt x="0" y="35"/>
                    <a:pt x="10" y="45"/>
                    <a:pt x="23" y="45"/>
                  </a:cubicBezTo>
                  <a:cubicBezTo>
                    <a:pt x="35" y="45"/>
                    <a:pt x="46" y="35"/>
                    <a:pt x="46" y="23"/>
                  </a:cubicBezTo>
                  <a:cubicBezTo>
                    <a:pt x="46" y="10"/>
                    <a:pt x="36" y="0"/>
                    <a:pt x="23" y="0"/>
                  </a:cubicBezTo>
                  <a:cubicBezTo>
                    <a:pt x="11" y="0"/>
                    <a:pt x="0" y="10"/>
                    <a:pt x="0" y="22"/>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9" name="Freeform 11"/>
            <p:cNvSpPr>
              <a:spLocks/>
            </p:cNvSpPr>
            <p:nvPr userDrawn="1"/>
          </p:nvSpPr>
          <p:spPr bwMode="auto">
            <a:xfrm>
              <a:off x="3819525" y="2159000"/>
              <a:ext cx="115888" cy="115888"/>
            </a:xfrm>
            <a:custGeom>
              <a:avLst/>
              <a:gdLst>
                <a:gd name="T0" fmla="*/ 46 w 52"/>
                <a:gd name="T1" fmla="*/ 15 h 52"/>
                <a:gd name="T2" fmla="*/ 15 w 52"/>
                <a:gd name="T3" fmla="*/ 6 h 52"/>
                <a:gd name="T4" fmla="*/ 7 w 52"/>
                <a:gd name="T5" fmla="*/ 37 h 52"/>
                <a:gd name="T6" fmla="*/ 37 w 52"/>
                <a:gd name="T7" fmla="*/ 46 h 52"/>
                <a:gd name="T8" fmla="*/ 46 w 52"/>
                <a:gd name="T9" fmla="*/ 15 h 52"/>
              </a:gdLst>
              <a:ahLst/>
              <a:cxnLst>
                <a:cxn ang="0">
                  <a:pos x="T0" y="T1"/>
                </a:cxn>
                <a:cxn ang="0">
                  <a:pos x="T2" y="T3"/>
                </a:cxn>
                <a:cxn ang="0">
                  <a:pos x="T4" y="T5"/>
                </a:cxn>
                <a:cxn ang="0">
                  <a:pos x="T6" y="T7"/>
                </a:cxn>
                <a:cxn ang="0">
                  <a:pos x="T8" y="T9"/>
                </a:cxn>
              </a:cxnLst>
              <a:rect l="0" t="0" r="r" b="b"/>
              <a:pathLst>
                <a:path w="52" h="52">
                  <a:moveTo>
                    <a:pt x="46" y="15"/>
                  </a:moveTo>
                  <a:cubicBezTo>
                    <a:pt x="40" y="4"/>
                    <a:pt x="26" y="0"/>
                    <a:pt x="15" y="6"/>
                  </a:cubicBezTo>
                  <a:cubicBezTo>
                    <a:pt x="4" y="12"/>
                    <a:pt x="0" y="26"/>
                    <a:pt x="7" y="37"/>
                  </a:cubicBezTo>
                  <a:cubicBezTo>
                    <a:pt x="13" y="48"/>
                    <a:pt x="27" y="52"/>
                    <a:pt x="37" y="46"/>
                  </a:cubicBezTo>
                  <a:cubicBezTo>
                    <a:pt x="48" y="39"/>
                    <a:pt x="52" y="26"/>
                    <a:pt x="46" y="15"/>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0" name="Freeform 12"/>
            <p:cNvSpPr>
              <a:spLocks/>
            </p:cNvSpPr>
            <p:nvPr userDrawn="1"/>
          </p:nvSpPr>
          <p:spPr bwMode="auto">
            <a:xfrm>
              <a:off x="5208588" y="4549775"/>
              <a:ext cx="115888" cy="115888"/>
            </a:xfrm>
            <a:custGeom>
              <a:avLst/>
              <a:gdLst>
                <a:gd name="T0" fmla="*/ 6 w 52"/>
                <a:gd name="T1" fmla="*/ 37 h 52"/>
                <a:gd name="T2" fmla="*/ 37 w 52"/>
                <a:gd name="T3" fmla="*/ 46 h 52"/>
                <a:gd name="T4" fmla="*/ 45 w 52"/>
                <a:gd name="T5" fmla="*/ 15 h 52"/>
                <a:gd name="T6" fmla="*/ 15 w 52"/>
                <a:gd name="T7" fmla="*/ 6 h 52"/>
                <a:gd name="T8" fmla="*/ 6 w 52"/>
                <a:gd name="T9" fmla="*/ 37 h 52"/>
              </a:gdLst>
              <a:ahLst/>
              <a:cxnLst>
                <a:cxn ang="0">
                  <a:pos x="T0" y="T1"/>
                </a:cxn>
                <a:cxn ang="0">
                  <a:pos x="T2" y="T3"/>
                </a:cxn>
                <a:cxn ang="0">
                  <a:pos x="T4" y="T5"/>
                </a:cxn>
                <a:cxn ang="0">
                  <a:pos x="T6" y="T7"/>
                </a:cxn>
                <a:cxn ang="0">
                  <a:pos x="T8" y="T9"/>
                </a:cxn>
              </a:cxnLst>
              <a:rect l="0" t="0" r="r" b="b"/>
              <a:pathLst>
                <a:path w="52" h="52">
                  <a:moveTo>
                    <a:pt x="6" y="37"/>
                  </a:moveTo>
                  <a:cubicBezTo>
                    <a:pt x="12" y="48"/>
                    <a:pt x="26" y="52"/>
                    <a:pt x="37" y="46"/>
                  </a:cubicBezTo>
                  <a:cubicBezTo>
                    <a:pt x="48" y="40"/>
                    <a:pt x="52" y="26"/>
                    <a:pt x="45" y="15"/>
                  </a:cubicBezTo>
                  <a:cubicBezTo>
                    <a:pt x="39" y="4"/>
                    <a:pt x="25" y="0"/>
                    <a:pt x="15" y="6"/>
                  </a:cubicBezTo>
                  <a:cubicBezTo>
                    <a:pt x="4" y="13"/>
                    <a:pt x="0" y="26"/>
                    <a:pt x="6" y="37"/>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1" name="Freeform 13"/>
            <p:cNvSpPr>
              <a:spLocks/>
            </p:cNvSpPr>
            <p:nvPr userDrawn="1"/>
          </p:nvSpPr>
          <p:spPr bwMode="auto">
            <a:xfrm>
              <a:off x="3313113" y="2665412"/>
              <a:ext cx="115888" cy="114300"/>
            </a:xfrm>
            <a:custGeom>
              <a:avLst/>
              <a:gdLst>
                <a:gd name="T0" fmla="*/ 37 w 52"/>
                <a:gd name="T1" fmla="*/ 6 h 51"/>
                <a:gd name="T2" fmla="*/ 6 w 52"/>
                <a:gd name="T3" fmla="*/ 14 h 51"/>
                <a:gd name="T4" fmla="*/ 14 w 52"/>
                <a:gd name="T5" fmla="*/ 45 h 51"/>
                <a:gd name="T6" fmla="*/ 45 w 52"/>
                <a:gd name="T7" fmla="*/ 37 h 51"/>
                <a:gd name="T8" fmla="*/ 37 w 52"/>
                <a:gd name="T9" fmla="*/ 6 h 51"/>
              </a:gdLst>
              <a:ahLst/>
              <a:cxnLst>
                <a:cxn ang="0">
                  <a:pos x="T0" y="T1"/>
                </a:cxn>
                <a:cxn ang="0">
                  <a:pos x="T2" y="T3"/>
                </a:cxn>
                <a:cxn ang="0">
                  <a:pos x="T4" y="T5"/>
                </a:cxn>
                <a:cxn ang="0">
                  <a:pos x="T6" y="T7"/>
                </a:cxn>
                <a:cxn ang="0">
                  <a:pos x="T8" y="T9"/>
                </a:cxn>
              </a:cxnLst>
              <a:rect l="0" t="0" r="r" b="b"/>
              <a:pathLst>
                <a:path w="52" h="51">
                  <a:moveTo>
                    <a:pt x="37" y="6"/>
                  </a:moveTo>
                  <a:cubicBezTo>
                    <a:pt x="27" y="0"/>
                    <a:pt x="13" y="3"/>
                    <a:pt x="6" y="14"/>
                  </a:cubicBezTo>
                  <a:cubicBezTo>
                    <a:pt x="0" y="25"/>
                    <a:pt x="4" y="38"/>
                    <a:pt x="14" y="45"/>
                  </a:cubicBezTo>
                  <a:cubicBezTo>
                    <a:pt x="25" y="51"/>
                    <a:pt x="39" y="48"/>
                    <a:pt x="45" y="37"/>
                  </a:cubicBezTo>
                  <a:cubicBezTo>
                    <a:pt x="52" y="26"/>
                    <a:pt x="48" y="12"/>
                    <a:pt x="37" y="6"/>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2" name="Freeform 14"/>
            <p:cNvSpPr>
              <a:spLocks/>
            </p:cNvSpPr>
            <p:nvPr userDrawn="1"/>
          </p:nvSpPr>
          <p:spPr bwMode="auto">
            <a:xfrm>
              <a:off x="5715000" y="4044950"/>
              <a:ext cx="115888" cy="114300"/>
            </a:xfrm>
            <a:custGeom>
              <a:avLst/>
              <a:gdLst>
                <a:gd name="T0" fmla="*/ 15 w 52"/>
                <a:gd name="T1" fmla="*/ 45 h 51"/>
                <a:gd name="T2" fmla="*/ 46 w 52"/>
                <a:gd name="T3" fmla="*/ 37 h 51"/>
                <a:gd name="T4" fmla="*/ 38 w 52"/>
                <a:gd name="T5" fmla="*/ 6 h 51"/>
                <a:gd name="T6" fmla="*/ 7 w 52"/>
                <a:gd name="T7" fmla="*/ 14 h 51"/>
                <a:gd name="T8" fmla="*/ 15 w 52"/>
                <a:gd name="T9" fmla="*/ 45 h 51"/>
              </a:gdLst>
              <a:ahLst/>
              <a:cxnLst>
                <a:cxn ang="0">
                  <a:pos x="T0" y="T1"/>
                </a:cxn>
                <a:cxn ang="0">
                  <a:pos x="T2" y="T3"/>
                </a:cxn>
                <a:cxn ang="0">
                  <a:pos x="T4" y="T5"/>
                </a:cxn>
                <a:cxn ang="0">
                  <a:pos x="T6" y="T7"/>
                </a:cxn>
                <a:cxn ang="0">
                  <a:pos x="T8" y="T9"/>
                </a:cxn>
              </a:cxnLst>
              <a:rect l="0" t="0" r="r" b="b"/>
              <a:pathLst>
                <a:path w="52" h="51">
                  <a:moveTo>
                    <a:pt x="15" y="45"/>
                  </a:moveTo>
                  <a:cubicBezTo>
                    <a:pt x="25" y="51"/>
                    <a:pt x="39" y="48"/>
                    <a:pt x="46" y="37"/>
                  </a:cubicBezTo>
                  <a:cubicBezTo>
                    <a:pt x="52" y="26"/>
                    <a:pt x="48" y="13"/>
                    <a:pt x="38" y="6"/>
                  </a:cubicBezTo>
                  <a:cubicBezTo>
                    <a:pt x="27" y="0"/>
                    <a:pt x="13" y="3"/>
                    <a:pt x="7" y="14"/>
                  </a:cubicBezTo>
                  <a:cubicBezTo>
                    <a:pt x="0" y="25"/>
                    <a:pt x="4" y="39"/>
                    <a:pt x="15" y="45"/>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3" name="Freeform 15"/>
            <p:cNvSpPr>
              <a:spLocks/>
            </p:cNvSpPr>
            <p:nvPr userDrawn="1"/>
          </p:nvSpPr>
          <p:spPr bwMode="auto">
            <a:xfrm>
              <a:off x="3135313" y="3360737"/>
              <a:ext cx="100013" cy="103188"/>
            </a:xfrm>
            <a:custGeom>
              <a:avLst/>
              <a:gdLst>
                <a:gd name="T0" fmla="*/ 23 w 45"/>
                <a:gd name="T1" fmla="*/ 0 h 46"/>
                <a:gd name="T2" fmla="*/ 0 w 45"/>
                <a:gd name="T3" fmla="*/ 23 h 46"/>
                <a:gd name="T4" fmla="*/ 22 w 45"/>
                <a:gd name="T5" fmla="*/ 46 h 46"/>
                <a:gd name="T6" fmla="*/ 45 w 45"/>
                <a:gd name="T7" fmla="*/ 23 h 46"/>
                <a:gd name="T8" fmla="*/ 23 w 45"/>
                <a:gd name="T9" fmla="*/ 0 h 46"/>
              </a:gdLst>
              <a:ahLst/>
              <a:cxnLst>
                <a:cxn ang="0">
                  <a:pos x="T0" y="T1"/>
                </a:cxn>
                <a:cxn ang="0">
                  <a:pos x="T2" y="T3"/>
                </a:cxn>
                <a:cxn ang="0">
                  <a:pos x="T4" y="T5"/>
                </a:cxn>
                <a:cxn ang="0">
                  <a:pos x="T6" y="T7"/>
                </a:cxn>
                <a:cxn ang="0">
                  <a:pos x="T8" y="T9"/>
                </a:cxn>
              </a:cxnLst>
              <a:rect l="0" t="0" r="r" b="b"/>
              <a:pathLst>
                <a:path w="45" h="46">
                  <a:moveTo>
                    <a:pt x="23" y="0"/>
                  </a:moveTo>
                  <a:cubicBezTo>
                    <a:pt x="10" y="0"/>
                    <a:pt x="0" y="10"/>
                    <a:pt x="0" y="23"/>
                  </a:cubicBezTo>
                  <a:cubicBezTo>
                    <a:pt x="0" y="35"/>
                    <a:pt x="10" y="46"/>
                    <a:pt x="22" y="46"/>
                  </a:cubicBezTo>
                  <a:cubicBezTo>
                    <a:pt x="35" y="46"/>
                    <a:pt x="45" y="36"/>
                    <a:pt x="45" y="23"/>
                  </a:cubicBezTo>
                  <a:cubicBezTo>
                    <a:pt x="45" y="11"/>
                    <a:pt x="35" y="0"/>
                    <a:pt x="23" y="0"/>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4" name="Freeform 16"/>
            <p:cNvSpPr>
              <a:spLocks/>
            </p:cNvSpPr>
            <p:nvPr userDrawn="1"/>
          </p:nvSpPr>
          <p:spPr bwMode="auto">
            <a:xfrm>
              <a:off x="5908675" y="3360737"/>
              <a:ext cx="100013" cy="103188"/>
            </a:xfrm>
            <a:custGeom>
              <a:avLst/>
              <a:gdLst>
                <a:gd name="T0" fmla="*/ 22 w 45"/>
                <a:gd name="T1" fmla="*/ 46 h 46"/>
                <a:gd name="T2" fmla="*/ 45 w 45"/>
                <a:gd name="T3" fmla="*/ 23 h 46"/>
                <a:gd name="T4" fmla="*/ 23 w 45"/>
                <a:gd name="T5" fmla="*/ 0 h 46"/>
                <a:gd name="T6" fmla="*/ 0 w 45"/>
                <a:gd name="T7" fmla="*/ 23 h 46"/>
                <a:gd name="T8" fmla="*/ 22 w 45"/>
                <a:gd name="T9" fmla="*/ 46 h 46"/>
              </a:gdLst>
              <a:ahLst/>
              <a:cxnLst>
                <a:cxn ang="0">
                  <a:pos x="T0" y="T1"/>
                </a:cxn>
                <a:cxn ang="0">
                  <a:pos x="T2" y="T3"/>
                </a:cxn>
                <a:cxn ang="0">
                  <a:pos x="T4" y="T5"/>
                </a:cxn>
                <a:cxn ang="0">
                  <a:pos x="T6" y="T7"/>
                </a:cxn>
                <a:cxn ang="0">
                  <a:pos x="T8" y="T9"/>
                </a:cxn>
              </a:cxnLst>
              <a:rect l="0" t="0" r="r" b="b"/>
              <a:pathLst>
                <a:path w="45" h="46">
                  <a:moveTo>
                    <a:pt x="22" y="46"/>
                  </a:moveTo>
                  <a:cubicBezTo>
                    <a:pt x="35" y="46"/>
                    <a:pt x="45" y="36"/>
                    <a:pt x="45" y="23"/>
                  </a:cubicBezTo>
                  <a:cubicBezTo>
                    <a:pt x="45" y="11"/>
                    <a:pt x="35" y="0"/>
                    <a:pt x="23" y="0"/>
                  </a:cubicBezTo>
                  <a:cubicBezTo>
                    <a:pt x="10" y="0"/>
                    <a:pt x="0" y="10"/>
                    <a:pt x="0" y="23"/>
                  </a:cubicBezTo>
                  <a:cubicBezTo>
                    <a:pt x="0" y="35"/>
                    <a:pt x="10" y="46"/>
                    <a:pt x="22" y="46"/>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5" name="Freeform 17"/>
            <p:cNvSpPr>
              <a:spLocks/>
            </p:cNvSpPr>
            <p:nvPr userDrawn="1"/>
          </p:nvSpPr>
          <p:spPr bwMode="auto">
            <a:xfrm>
              <a:off x="3313113" y="4044950"/>
              <a:ext cx="115888" cy="115888"/>
            </a:xfrm>
            <a:custGeom>
              <a:avLst/>
              <a:gdLst>
                <a:gd name="T0" fmla="*/ 15 w 52"/>
                <a:gd name="T1" fmla="*/ 6 h 52"/>
                <a:gd name="T2" fmla="*/ 6 w 52"/>
                <a:gd name="T3" fmla="*/ 37 h 52"/>
                <a:gd name="T4" fmla="*/ 37 w 52"/>
                <a:gd name="T5" fmla="*/ 45 h 52"/>
                <a:gd name="T6" fmla="*/ 46 w 52"/>
                <a:gd name="T7" fmla="*/ 15 h 52"/>
                <a:gd name="T8" fmla="*/ 15 w 52"/>
                <a:gd name="T9" fmla="*/ 6 h 52"/>
              </a:gdLst>
              <a:ahLst/>
              <a:cxnLst>
                <a:cxn ang="0">
                  <a:pos x="T0" y="T1"/>
                </a:cxn>
                <a:cxn ang="0">
                  <a:pos x="T2" y="T3"/>
                </a:cxn>
                <a:cxn ang="0">
                  <a:pos x="T4" y="T5"/>
                </a:cxn>
                <a:cxn ang="0">
                  <a:pos x="T6" y="T7"/>
                </a:cxn>
                <a:cxn ang="0">
                  <a:pos x="T8" y="T9"/>
                </a:cxn>
              </a:cxnLst>
              <a:rect l="0" t="0" r="r" b="b"/>
              <a:pathLst>
                <a:path w="52" h="52">
                  <a:moveTo>
                    <a:pt x="15" y="6"/>
                  </a:moveTo>
                  <a:cubicBezTo>
                    <a:pt x="4" y="12"/>
                    <a:pt x="0" y="26"/>
                    <a:pt x="6" y="37"/>
                  </a:cubicBezTo>
                  <a:cubicBezTo>
                    <a:pt x="12" y="48"/>
                    <a:pt x="26" y="52"/>
                    <a:pt x="37" y="45"/>
                  </a:cubicBezTo>
                  <a:cubicBezTo>
                    <a:pt x="48" y="39"/>
                    <a:pt x="52" y="25"/>
                    <a:pt x="46" y="15"/>
                  </a:cubicBezTo>
                  <a:cubicBezTo>
                    <a:pt x="39" y="4"/>
                    <a:pt x="26" y="0"/>
                    <a:pt x="15" y="6"/>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6" name="Freeform 18"/>
            <p:cNvSpPr>
              <a:spLocks/>
            </p:cNvSpPr>
            <p:nvPr userDrawn="1"/>
          </p:nvSpPr>
          <p:spPr bwMode="auto">
            <a:xfrm>
              <a:off x="5715000" y="2663825"/>
              <a:ext cx="115888" cy="115888"/>
            </a:xfrm>
            <a:custGeom>
              <a:avLst/>
              <a:gdLst>
                <a:gd name="T0" fmla="*/ 37 w 52"/>
                <a:gd name="T1" fmla="*/ 46 h 52"/>
                <a:gd name="T2" fmla="*/ 46 w 52"/>
                <a:gd name="T3" fmla="*/ 15 h 52"/>
                <a:gd name="T4" fmla="*/ 15 w 52"/>
                <a:gd name="T5" fmla="*/ 7 h 52"/>
                <a:gd name="T6" fmla="*/ 6 w 52"/>
                <a:gd name="T7" fmla="*/ 37 h 52"/>
                <a:gd name="T8" fmla="*/ 37 w 52"/>
                <a:gd name="T9" fmla="*/ 46 h 52"/>
              </a:gdLst>
              <a:ahLst/>
              <a:cxnLst>
                <a:cxn ang="0">
                  <a:pos x="T0" y="T1"/>
                </a:cxn>
                <a:cxn ang="0">
                  <a:pos x="T2" y="T3"/>
                </a:cxn>
                <a:cxn ang="0">
                  <a:pos x="T4" y="T5"/>
                </a:cxn>
                <a:cxn ang="0">
                  <a:pos x="T6" y="T7"/>
                </a:cxn>
                <a:cxn ang="0">
                  <a:pos x="T8" y="T9"/>
                </a:cxn>
              </a:cxnLst>
              <a:rect l="0" t="0" r="r" b="b"/>
              <a:pathLst>
                <a:path w="52" h="52">
                  <a:moveTo>
                    <a:pt x="37" y="46"/>
                  </a:moveTo>
                  <a:cubicBezTo>
                    <a:pt x="48" y="40"/>
                    <a:pt x="52" y="26"/>
                    <a:pt x="46" y="15"/>
                  </a:cubicBezTo>
                  <a:cubicBezTo>
                    <a:pt x="40" y="4"/>
                    <a:pt x="26" y="0"/>
                    <a:pt x="15" y="7"/>
                  </a:cubicBezTo>
                  <a:cubicBezTo>
                    <a:pt x="4" y="13"/>
                    <a:pt x="0" y="27"/>
                    <a:pt x="6" y="37"/>
                  </a:cubicBezTo>
                  <a:cubicBezTo>
                    <a:pt x="13" y="48"/>
                    <a:pt x="26" y="52"/>
                    <a:pt x="37" y="46"/>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7" name="Freeform 19"/>
            <p:cNvSpPr>
              <a:spLocks/>
            </p:cNvSpPr>
            <p:nvPr userDrawn="1"/>
          </p:nvSpPr>
          <p:spPr bwMode="auto">
            <a:xfrm>
              <a:off x="3822700" y="4549775"/>
              <a:ext cx="112713" cy="115888"/>
            </a:xfrm>
            <a:custGeom>
              <a:avLst/>
              <a:gdLst>
                <a:gd name="T0" fmla="*/ 6 w 51"/>
                <a:gd name="T1" fmla="*/ 15 h 52"/>
                <a:gd name="T2" fmla="*/ 14 w 51"/>
                <a:gd name="T3" fmla="*/ 46 h 52"/>
                <a:gd name="T4" fmla="*/ 45 w 51"/>
                <a:gd name="T5" fmla="*/ 38 h 52"/>
                <a:gd name="T6" fmla="*/ 37 w 51"/>
                <a:gd name="T7" fmla="*/ 7 h 52"/>
                <a:gd name="T8" fmla="*/ 6 w 51"/>
                <a:gd name="T9" fmla="*/ 15 h 52"/>
              </a:gdLst>
              <a:ahLst/>
              <a:cxnLst>
                <a:cxn ang="0">
                  <a:pos x="T0" y="T1"/>
                </a:cxn>
                <a:cxn ang="0">
                  <a:pos x="T2" y="T3"/>
                </a:cxn>
                <a:cxn ang="0">
                  <a:pos x="T4" y="T5"/>
                </a:cxn>
                <a:cxn ang="0">
                  <a:pos x="T6" y="T7"/>
                </a:cxn>
                <a:cxn ang="0">
                  <a:pos x="T8" y="T9"/>
                </a:cxn>
              </a:cxnLst>
              <a:rect l="0" t="0" r="r" b="b"/>
              <a:pathLst>
                <a:path w="51" h="52">
                  <a:moveTo>
                    <a:pt x="6" y="15"/>
                  </a:moveTo>
                  <a:cubicBezTo>
                    <a:pt x="0" y="25"/>
                    <a:pt x="3" y="39"/>
                    <a:pt x="14" y="46"/>
                  </a:cubicBezTo>
                  <a:cubicBezTo>
                    <a:pt x="25" y="52"/>
                    <a:pt x="38" y="48"/>
                    <a:pt x="45" y="38"/>
                  </a:cubicBezTo>
                  <a:cubicBezTo>
                    <a:pt x="51" y="27"/>
                    <a:pt x="48" y="13"/>
                    <a:pt x="37" y="7"/>
                  </a:cubicBezTo>
                  <a:cubicBezTo>
                    <a:pt x="26" y="0"/>
                    <a:pt x="12" y="4"/>
                    <a:pt x="6" y="15"/>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8" name="Freeform 20"/>
            <p:cNvSpPr>
              <a:spLocks/>
            </p:cNvSpPr>
            <p:nvPr userDrawn="1"/>
          </p:nvSpPr>
          <p:spPr bwMode="auto">
            <a:xfrm>
              <a:off x="5208588" y="2159000"/>
              <a:ext cx="112713" cy="115888"/>
            </a:xfrm>
            <a:custGeom>
              <a:avLst/>
              <a:gdLst>
                <a:gd name="T0" fmla="*/ 45 w 51"/>
                <a:gd name="T1" fmla="*/ 37 h 52"/>
                <a:gd name="T2" fmla="*/ 37 w 51"/>
                <a:gd name="T3" fmla="*/ 6 h 52"/>
                <a:gd name="T4" fmla="*/ 6 w 51"/>
                <a:gd name="T5" fmla="*/ 14 h 52"/>
                <a:gd name="T6" fmla="*/ 14 w 51"/>
                <a:gd name="T7" fmla="*/ 45 h 52"/>
                <a:gd name="T8" fmla="*/ 45 w 51"/>
                <a:gd name="T9" fmla="*/ 37 h 52"/>
              </a:gdLst>
              <a:ahLst/>
              <a:cxnLst>
                <a:cxn ang="0">
                  <a:pos x="T0" y="T1"/>
                </a:cxn>
                <a:cxn ang="0">
                  <a:pos x="T2" y="T3"/>
                </a:cxn>
                <a:cxn ang="0">
                  <a:pos x="T4" y="T5"/>
                </a:cxn>
                <a:cxn ang="0">
                  <a:pos x="T6" y="T7"/>
                </a:cxn>
                <a:cxn ang="0">
                  <a:pos x="T8" y="T9"/>
                </a:cxn>
              </a:cxnLst>
              <a:rect l="0" t="0" r="r" b="b"/>
              <a:pathLst>
                <a:path w="51" h="52">
                  <a:moveTo>
                    <a:pt x="45" y="37"/>
                  </a:moveTo>
                  <a:cubicBezTo>
                    <a:pt x="51" y="27"/>
                    <a:pt x="48" y="13"/>
                    <a:pt x="37" y="6"/>
                  </a:cubicBezTo>
                  <a:cubicBezTo>
                    <a:pt x="26" y="0"/>
                    <a:pt x="13" y="4"/>
                    <a:pt x="6" y="14"/>
                  </a:cubicBezTo>
                  <a:cubicBezTo>
                    <a:pt x="0" y="25"/>
                    <a:pt x="3" y="39"/>
                    <a:pt x="14" y="45"/>
                  </a:cubicBezTo>
                  <a:cubicBezTo>
                    <a:pt x="25" y="52"/>
                    <a:pt x="39" y="48"/>
                    <a:pt x="45" y="37"/>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9" name="Freeform 21"/>
            <p:cNvSpPr>
              <a:spLocks/>
            </p:cNvSpPr>
            <p:nvPr userDrawn="1"/>
          </p:nvSpPr>
          <p:spPr bwMode="auto">
            <a:xfrm>
              <a:off x="4157663" y="2024062"/>
              <a:ext cx="111125" cy="111125"/>
            </a:xfrm>
            <a:custGeom>
              <a:avLst/>
              <a:gdLst>
                <a:gd name="T0" fmla="*/ 47 w 50"/>
                <a:gd name="T1" fmla="*/ 19 h 50"/>
                <a:gd name="T2" fmla="*/ 20 w 50"/>
                <a:gd name="T3" fmla="*/ 3 h 50"/>
                <a:gd name="T4" fmla="*/ 3 w 50"/>
                <a:gd name="T5" fmla="*/ 31 h 50"/>
                <a:gd name="T6" fmla="*/ 31 w 50"/>
                <a:gd name="T7" fmla="*/ 47 h 50"/>
                <a:gd name="T8" fmla="*/ 47 w 50"/>
                <a:gd name="T9" fmla="*/ 19 h 50"/>
              </a:gdLst>
              <a:ahLst/>
              <a:cxnLst>
                <a:cxn ang="0">
                  <a:pos x="T0" y="T1"/>
                </a:cxn>
                <a:cxn ang="0">
                  <a:pos x="T2" y="T3"/>
                </a:cxn>
                <a:cxn ang="0">
                  <a:pos x="T4" y="T5"/>
                </a:cxn>
                <a:cxn ang="0">
                  <a:pos x="T6" y="T7"/>
                </a:cxn>
                <a:cxn ang="0">
                  <a:pos x="T8" y="T9"/>
                </a:cxn>
              </a:cxnLst>
              <a:rect l="0" t="0" r="r" b="b"/>
              <a:pathLst>
                <a:path w="50" h="50">
                  <a:moveTo>
                    <a:pt x="47" y="19"/>
                  </a:moveTo>
                  <a:cubicBezTo>
                    <a:pt x="44" y="7"/>
                    <a:pt x="32" y="0"/>
                    <a:pt x="20" y="3"/>
                  </a:cubicBezTo>
                  <a:cubicBezTo>
                    <a:pt x="7" y="6"/>
                    <a:pt x="0" y="18"/>
                    <a:pt x="3" y="31"/>
                  </a:cubicBezTo>
                  <a:cubicBezTo>
                    <a:pt x="6" y="43"/>
                    <a:pt x="19" y="50"/>
                    <a:pt x="31" y="47"/>
                  </a:cubicBezTo>
                  <a:cubicBezTo>
                    <a:pt x="43" y="44"/>
                    <a:pt x="50" y="31"/>
                    <a:pt x="47" y="19"/>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0" name="Freeform 22"/>
            <p:cNvSpPr>
              <a:spLocks/>
            </p:cNvSpPr>
            <p:nvPr userDrawn="1"/>
          </p:nvSpPr>
          <p:spPr bwMode="auto">
            <a:xfrm>
              <a:off x="4875213" y="4689475"/>
              <a:ext cx="111125" cy="111125"/>
            </a:xfrm>
            <a:custGeom>
              <a:avLst/>
              <a:gdLst>
                <a:gd name="T0" fmla="*/ 3 w 50"/>
                <a:gd name="T1" fmla="*/ 31 h 50"/>
                <a:gd name="T2" fmla="*/ 30 w 50"/>
                <a:gd name="T3" fmla="*/ 47 h 50"/>
                <a:gd name="T4" fmla="*/ 47 w 50"/>
                <a:gd name="T5" fmla="*/ 19 h 50"/>
                <a:gd name="T6" fmla="*/ 19 w 50"/>
                <a:gd name="T7" fmla="*/ 3 h 50"/>
                <a:gd name="T8" fmla="*/ 3 w 50"/>
                <a:gd name="T9" fmla="*/ 31 h 50"/>
              </a:gdLst>
              <a:ahLst/>
              <a:cxnLst>
                <a:cxn ang="0">
                  <a:pos x="T0" y="T1"/>
                </a:cxn>
                <a:cxn ang="0">
                  <a:pos x="T2" y="T3"/>
                </a:cxn>
                <a:cxn ang="0">
                  <a:pos x="T4" y="T5"/>
                </a:cxn>
                <a:cxn ang="0">
                  <a:pos x="T6" y="T7"/>
                </a:cxn>
                <a:cxn ang="0">
                  <a:pos x="T8" y="T9"/>
                </a:cxn>
              </a:cxnLst>
              <a:rect l="0" t="0" r="r" b="b"/>
              <a:pathLst>
                <a:path w="50" h="50">
                  <a:moveTo>
                    <a:pt x="3" y="31"/>
                  </a:moveTo>
                  <a:cubicBezTo>
                    <a:pt x="6" y="43"/>
                    <a:pt x="18" y="50"/>
                    <a:pt x="30" y="47"/>
                  </a:cubicBezTo>
                  <a:cubicBezTo>
                    <a:pt x="43" y="44"/>
                    <a:pt x="50" y="32"/>
                    <a:pt x="47" y="19"/>
                  </a:cubicBezTo>
                  <a:cubicBezTo>
                    <a:pt x="44" y="7"/>
                    <a:pt x="31" y="0"/>
                    <a:pt x="19" y="3"/>
                  </a:cubicBezTo>
                  <a:cubicBezTo>
                    <a:pt x="7" y="6"/>
                    <a:pt x="0" y="19"/>
                    <a:pt x="3" y="31"/>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1" name="Freeform 23"/>
            <p:cNvSpPr>
              <a:spLocks/>
            </p:cNvSpPr>
            <p:nvPr userDrawn="1"/>
          </p:nvSpPr>
          <p:spPr bwMode="auto">
            <a:xfrm>
              <a:off x="3536950" y="2381250"/>
              <a:ext cx="111125" cy="111125"/>
            </a:xfrm>
            <a:custGeom>
              <a:avLst/>
              <a:gdLst>
                <a:gd name="T0" fmla="*/ 41 w 50"/>
                <a:gd name="T1" fmla="*/ 9 h 50"/>
                <a:gd name="T2" fmla="*/ 9 w 50"/>
                <a:gd name="T3" fmla="*/ 9 h 50"/>
                <a:gd name="T4" fmla="*/ 9 w 50"/>
                <a:gd name="T5" fmla="*/ 41 h 50"/>
                <a:gd name="T6" fmla="*/ 41 w 50"/>
                <a:gd name="T7" fmla="*/ 41 h 50"/>
                <a:gd name="T8" fmla="*/ 41 w 50"/>
                <a:gd name="T9" fmla="*/ 9 h 50"/>
              </a:gdLst>
              <a:ahLst/>
              <a:cxnLst>
                <a:cxn ang="0">
                  <a:pos x="T0" y="T1"/>
                </a:cxn>
                <a:cxn ang="0">
                  <a:pos x="T2" y="T3"/>
                </a:cxn>
                <a:cxn ang="0">
                  <a:pos x="T4" y="T5"/>
                </a:cxn>
                <a:cxn ang="0">
                  <a:pos x="T6" y="T7"/>
                </a:cxn>
                <a:cxn ang="0">
                  <a:pos x="T8" y="T9"/>
                </a:cxn>
              </a:cxnLst>
              <a:rect l="0" t="0" r="r" b="b"/>
              <a:pathLst>
                <a:path w="50" h="50">
                  <a:moveTo>
                    <a:pt x="41" y="9"/>
                  </a:moveTo>
                  <a:cubicBezTo>
                    <a:pt x="32" y="0"/>
                    <a:pt x="18" y="0"/>
                    <a:pt x="9" y="9"/>
                  </a:cubicBezTo>
                  <a:cubicBezTo>
                    <a:pt x="0" y="17"/>
                    <a:pt x="0" y="32"/>
                    <a:pt x="9" y="41"/>
                  </a:cubicBezTo>
                  <a:cubicBezTo>
                    <a:pt x="17" y="49"/>
                    <a:pt x="32" y="50"/>
                    <a:pt x="41" y="41"/>
                  </a:cubicBezTo>
                  <a:cubicBezTo>
                    <a:pt x="49" y="32"/>
                    <a:pt x="50" y="18"/>
                    <a:pt x="41" y="9"/>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2" name="Freeform 24"/>
            <p:cNvSpPr>
              <a:spLocks/>
            </p:cNvSpPr>
            <p:nvPr userDrawn="1"/>
          </p:nvSpPr>
          <p:spPr bwMode="auto">
            <a:xfrm>
              <a:off x="5495925" y="4332287"/>
              <a:ext cx="111125" cy="111125"/>
            </a:xfrm>
            <a:custGeom>
              <a:avLst/>
              <a:gdLst>
                <a:gd name="T0" fmla="*/ 9 w 50"/>
                <a:gd name="T1" fmla="*/ 41 h 50"/>
                <a:gd name="T2" fmla="*/ 41 w 50"/>
                <a:gd name="T3" fmla="*/ 41 h 50"/>
                <a:gd name="T4" fmla="*/ 41 w 50"/>
                <a:gd name="T5" fmla="*/ 9 h 50"/>
                <a:gd name="T6" fmla="*/ 9 w 50"/>
                <a:gd name="T7" fmla="*/ 9 h 50"/>
                <a:gd name="T8" fmla="*/ 9 w 50"/>
                <a:gd name="T9" fmla="*/ 41 h 50"/>
              </a:gdLst>
              <a:ahLst/>
              <a:cxnLst>
                <a:cxn ang="0">
                  <a:pos x="T0" y="T1"/>
                </a:cxn>
                <a:cxn ang="0">
                  <a:pos x="T2" y="T3"/>
                </a:cxn>
                <a:cxn ang="0">
                  <a:pos x="T4" y="T5"/>
                </a:cxn>
                <a:cxn ang="0">
                  <a:pos x="T6" y="T7"/>
                </a:cxn>
                <a:cxn ang="0">
                  <a:pos x="T8" y="T9"/>
                </a:cxn>
              </a:cxnLst>
              <a:rect l="0" t="0" r="r" b="b"/>
              <a:pathLst>
                <a:path w="50" h="50">
                  <a:moveTo>
                    <a:pt x="9" y="41"/>
                  </a:moveTo>
                  <a:cubicBezTo>
                    <a:pt x="18" y="50"/>
                    <a:pt x="32" y="50"/>
                    <a:pt x="41" y="41"/>
                  </a:cubicBezTo>
                  <a:cubicBezTo>
                    <a:pt x="50" y="33"/>
                    <a:pt x="50" y="18"/>
                    <a:pt x="41" y="9"/>
                  </a:cubicBezTo>
                  <a:cubicBezTo>
                    <a:pt x="33" y="1"/>
                    <a:pt x="18" y="0"/>
                    <a:pt x="9" y="9"/>
                  </a:cubicBezTo>
                  <a:cubicBezTo>
                    <a:pt x="1" y="18"/>
                    <a:pt x="0" y="32"/>
                    <a:pt x="9" y="41"/>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3" name="Freeform 25"/>
            <p:cNvSpPr>
              <a:spLocks/>
            </p:cNvSpPr>
            <p:nvPr userDrawn="1"/>
          </p:nvSpPr>
          <p:spPr bwMode="auto">
            <a:xfrm>
              <a:off x="3178175" y="2998787"/>
              <a:ext cx="111125" cy="111125"/>
            </a:xfrm>
            <a:custGeom>
              <a:avLst/>
              <a:gdLst>
                <a:gd name="T0" fmla="*/ 31 w 50"/>
                <a:gd name="T1" fmla="*/ 3 h 50"/>
                <a:gd name="T2" fmla="*/ 3 w 50"/>
                <a:gd name="T3" fmla="*/ 19 h 50"/>
                <a:gd name="T4" fmla="*/ 19 w 50"/>
                <a:gd name="T5" fmla="*/ 47 h 50"/>
                <a:gd name="T6" fmla="*/ 47 w 50"/>
                <a:gd name="T7" fmla="*/ 31 h 50"/>
                <a:gd name="T8" fmla="*/ 31 w 50"/>
                <a:gd name="T9" fmla="*/ 3 h 50"/>
              </a:gdLst>
              <a:ahLst/>
              <a:cxnLst>
                <a:cxn ang="0">
                  <a:pos x="T0" y="T1"/>
                </a:cxn>
                <a:cxn ang="0">
                  <a:pos x="T2" y="T3"/>
                </a:cxn>
                <a:cxn ang="0">
                  <a:pos x="T4" y="T5"/>
                </a:cxn>
                <a:cxn ang="0">
                  <a:pos x="T6" y="T7"/>
                </a:cxn>
                <a:cxn ang="0">
                  <a:pos x="T8" y="T9"/>
                </a:cxn>
              </a:cxnLst>
              <a:rect l="0" t="0" r="r" b="b"/>
              <a:pathLst>
                <a:path w="50" h="50">
                  <a:moveTo>
                    <a:pt x="31" y="3"/>
                  </a:moveTo>
                  <a:cubicBezTo>
                    <a:pt x="19" y="0"/>
                    <a:pt x="6" y="7"/>
                    <a:pt x="3" y="19"/>
                  </a:cubicBezTo>
                  <a:cubicBezTo>
                    <a:pt x="0" y="31"/>
                    <a:pt x="7" y="44"/>
                    <a:pt x="19" y="47"/>
                  </a:cubicBezTo>
                  <a:cubicBezTo>
                    <a:pt x="31" y="50"/>
                    <a:pt x="43" y="43"/>
                    <a:pt x="47" y="31"/>
                  </a:cubicBezTo>
                  <a:cubicBezTo>
                    <a:pt x="50" y="19"/>
                    <a:pt x="43" y="7"/>
                    <a:pt x="31" y="3"/>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4" name="Freeform 26"/>
            <p:cNvSpPr>
              <a:spLocks/>
            </p:cNvSpPr>
            <p:nvPr userDrawn="1"/>
          </p:nvSpPr>
          <p:spPr bwMode="auto">
            <a:xfrm>
              <a:off x="5854700" y="3714750"/>
              <a:ext cx="111125" cy="111125"/>
            </a:xfrm>
            <a:custGeom>
              <a:avLst/>
              <a:gdLst>
                <a:gd name="T0" fmla="*/ 19 w 50"/>
                <a:gd name="T1" fmla="*/ 47 h 50"/>
                <a:gd name="T2" fmla="*/ 47 w 50"/>
                <a:gd name="T3" fmla="*/ 31 h 50"/>
                <a:gd name="T4" fmla="*/ 31 w 50"/>
                <a:gd name="T5" fmla="*/ 3 h 50"/>
                <a:gd name="T6" fmla="*/ 3 w 50"/>
                <a:gd name="T7" fmla="*/ 19 h 50"/>
                <a:gd name="T8" fmla="*/ 19 w 50"/>
                <a:gd name="T9" fmla="*/ 47 h 50"/>
              </a:gdLst>
              <a:ahLst/>
              <a:cxnLst>
                <a:cxn ang="0">
                  <a:pos x="T0" y="T1"/>
                </a:cxn>
                <a:cxn ang="0">
                  <a:pos x="T2" y="T3"/>
                </a:cxn>
                <a:cxn ang="0">
                  <a:pos x="T4" y="T5"/>
                </a:cxn>
                <a:cxn ang="0">
                  <a:pos x="T6" y="T7"/>
                </a:cxn>
                <a:cxn ang="0">
                  <a:pos x="T8" y="T9"/>
                </a:cxn>
              </a:cxnLst>
              <a:rect l="0" t="0" r="r" b="b"/>
              <a:pathLst>
                <a:path w="50" h="50">
                  <a:moveTo>
                    <a:pt x="19" y="47"/>
                  </a:moveTo>
                  <a:cubicBezTo>
                    <a:pt x="31" y="50"/>
                    <a:pt x="44" y="43"/>
                    <a:pt x="47" y="31"/>
                  </a:cubicBezTo>
                  <a:cubicBezTo>
                    <a:pt x="50" y="19"/>
                    <a:pt x="43" y="6"/>
                    <a:pt x="31" y="3"/>
                  </a:cubicBezTo>
                  <a:cubicBezTo>
                    <a:pt x="19" y="0"/>
                    <a:pt x="7" y="7"/>
                    <a:pt x="3" y="19"/>
                  </a:cubicBezTo>
                  <a:cubicBezTo>
                    <a:pt x="0" y="31"/>
                    <a:pt x="7" y="43"/>
                    <a:pt x="19" y="47"/>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5" name="Freeform 27"/>
            <p:cNvSpPr>
              <a:spLocks/>
            </p:cNvSpPr>
            <p:nvPr userDrawn="1"/>
          </p:nvSpPr>
          <p:spPr bwMode="auto">
            <a:xfrm>
              <a:off x="3178175" y="3714750"/>
              <a:ext cx="111125" cy="111125"/>
            </a:xfrm>
            <a:custGeom>
              <a:avLst/>
              <a:gdLst>
                <a:gd name="T0" fmla="*/ 19 w 50"/>
                <a:gd name="T1" fmla="*/ 3 h 50"/>
                <a:gd name="T2" fmla="*/ 3 w 50"/>
                <a:gd name="T3" fmla="*/ 30 h 50"/>
                <a:gd name="T4" fmla="*/ 31 w 50"/>
                <a:gd name="T5" fmla="*/ 47 h 50"/>
                <a:gd name="T6" fmla="*/ 47 w 50"/>
                <a:gd name="T7" fmla="*/ 19 h 50"/>
                <a:gd name="T8" fmla="*/ 19 w 50"/>
                <a:gd name="T9" fmla="*/ 3 h 50"/>
              </a:gdLst>
              <a:ahLst/>
              <a:cxnLst>
                <a:cxn ang="0">
                  <a:pos x="T0" y="T1"/>
                </a:cxn>
                <a:cxn ang="0">
                  <a:pos x="T2" y="T3"/>
                </a:cxn>
                <a:cxn ang="0">
                  <a:pos x="T4" y="T5"/>
                </a:cxn>
                <a:cxn ang="0">
                  <a:pos x="T6" y="T7"/>
                </a:cxn>
                <a:cxn ang="0">
                  <a:pos x="T8" y="T9"/>
                </a:cxn>
              </a:cxnLst>
              <a:rect l="0" t="0" r="r" b="b"/>
              <a:pathLst>
                <a:path w="50" h="50">
                  <a:moveTo>
                    <a:pt x="19" y="3"/>
                  </a:moveTo>
                  <a:cubicBezTo>
                    <a:pt x="7" y="6"/>
                    <a:pt x="0" y="18"/>
                    <a:pt x="3" y="30"/>
                  </a:cubicBezTo>
                  <a:cubicBezTo>
                    <a:pt x="6" y="43"/>
                    <a:pt x="18" y="50"/>
                    <a:pt x="31" y="47"/>
                  </a:cubicBezTo>
                  <a:cubicBezTo>
                    <a:pt x="43" y="44"/>
                    <a:pt x="50" y="31"/>
                    <a:pt x="47" y="19"/>
                  </a:cubicBezTo>
                  <a:cubicBezTo>
                    <a:pt x="44" y="7"/>
                    <a:pt x="31" y="0"/>
                    <a:pt x="19" y="3"/>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6" name="Freeform 28"/>
            <p:cNvSpPr>
              <a:spLocks/>
            </p:cNvSpPr>
            <p:nvPr userDrawn="1"/>
          </p:nvSpPr>
          <p:spPr bwMode="auto">
            <a:xfrm>
              <a:off x="5854700" y="2998787"/>
              <a:ext cx="111125" cy="111125"/>
            </a:xfrm>
            <a:custGeom>
              <a:avLst/>
              <a:gdLst>
                <a:gd name="T0" fmla="*/ 31 w 50"/>
                <a:gd name="T1" fmla="*/ 47 h 50"/>
                <a:gd name="T2" fmla="*/ 47 w 50"/>
                <a:gd name="T3" fmla="*/ 20 h 50"/>
                <a:gd name="T4" fmla="*/ 19 w 50"/>
                <a:gd name="T5" fmla="*/ 3 h 50"/>
                <a:gd name="T6" fmla="*/ 3 w 50"/>
                <a:gd name="T7" fmla="*/ 31 h 50"/>
                <a:gd name="T8" fmla="*/ 31 w 50"/>
                <a:gd name="T9" fmla="*/ 47 h 50"/>
              </a:gdLst>
              <a:ahLst/>
              <a:cxnLst>
                <a:cxn ang="0">
                  <a:pos x="T0" y="T1"/>
                </a:cxn>
                <a:cxn ang="0">
                  <a:pos x="T2" y="T3"/>
                </a:cxn>
                <a:cxn ang="0">
                  <a:pos x="T4" y="T5"/>
                </a:cxn>
                <a:cxn ang="0">
                  <a:pos x="T6" y="T7"/>
                </a:cxn>
                <a:cxn ang="0">
                  <a:pos x="T8" y="T9"/>
                </a:cxn>
              </a:cxnLst>
              <a:rect l="0" t="0" r="r" b="b"/>
              <a:pathLst>
                <a:path w="50" h="50">
                  <a:moveTo>
                    <a:pt x="31" y="47"/>
                  </a:moveTo>
                  <a:cubicBezTo>
                    <a:pt x="43" y="44"/>
                    <a:pt x="50" y="32"/>
                    <a:pt x="47" y="20"/>
                  </a:cubicBezTo>
                  <a:cubicBezTo>
                    <a:pt x="44" y="7"/>
                    <a:pt x="32" y="0"/>
                    <a:pt x="19" y="3"/>
                  </a:cubicBezTo>
                  <a:cubicBezTo>
                    <a:pt x="7" y="6"/>
                    <a:pt x="0" y="19"/>
                    <a:pt x="3" y="31"/>
                  </a:cubicBezTo>
                  <a:cubicBezTo>
                    <a:pt x="6" y="43"/>
                    <a:pt x="19" y="50"/>
                    <a:pt x="31" y="47"/>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7" name="Freeform 29"/>
            <p:cNvSpPr>
              <a:spLocks/>
            </p:cNvSpPr>
            <p:nvPr userDrawn="1"/>
          </p:nvSpPr>
          <p:spPr bwMode="auto">
            <a:xfrm>
              <a:off x="3536950" y="4332287"/>
              <a:ext cx="111125" cy="111125"/>
            </a:xfrm>
            <a:custGeom>
              <a:avLst/>
              <a:gdLst>
                <a:gd name="T0" fmla="*/ 9 w 50"/>
                <a:gd name="T1" fmla="*/ 9 h 50"/>
                <a:gd name="T2" fmla="*/ 9 w 50"/>
                <a:gd name="T3" fmla="*/ 41 h 50"/>
                <a:gd name="T4" fmla="*/ 41 w 50"/>
                <a:gd name="T5" fmla="*/ 41 h 50"/>
                <a:gd name="T6" fmla="*/ 41 w 50"/>
                <a:gd name="T7" fmla="*/ 9 h 50"/>
                <a:gd name="T8" fmla="*/ 9 w 50"/>
                <a:gd name="T9" fmla="*/ 9 h 50"/>
              </a:gdLst>
              <a:ahLst/>
              <a:cxnLst>
                <a:cxn ang="0">
                  <a:pos x="T0" y="T1"/>
                </a:cxn>
                <a:cxn ang="0">
                  <a:pos x="T2" y="T3"/>
                </a:cxn>
                <a:cxn ang="0">
                  <a:pos x="T4" y="T5"/>
                </a:cxn>
                <a:cxn ang="0">
                  <a:pos x="T6" y="T7"/>
                </a:cxn>
                <a:cxn ang="0">
                  <a:pos x="T8" y="T9"/>
                </a:cxn>
              </a:cxnLst>
              <a:rect l="0" t="0" r="r" b="b"/>
              <a:pathLst>
                <a:path w="50" h="50">
                  <a:moveTo>
                    <a:pt x="9" y="9"/>
                  </a:moveTo>
                  <a:cubicBezTo>
                    <a:pt x="0" y="18"/>
                    <a:pt x="0" y="32"/>
                    <a:pt x="9" y="41"/>
                  </a:cubicBezTo>
                  <a:cubicBezTo>
                    <a:pt x="17" y="50"/>
                    <a:pt x="32" y="50"/>
                    <a:pt x="41" y="41"/>
                  </a:cubicBezTo>
                  <a:cubicBezTo>
                    <a:pt x="49" y="33"/>
                    <a:pt x="50" y="18"/>
                    <a:pt x="41" y="9"/>
                  </a:cubicBezTo>
                  <a:cubicBezTo>
                    <a:pt x="32" y="1"/>
                    <a:pt x="18" y="0"/>
                    <a:pt x="9" y="9"/>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8" name="Freeform 30"/>
            <p:cNvSpPr>
              <a:spLocks/>
            </p:cNvSpPr>
            <p:nvPr userDrawn="1"/>
          </p:nvSpPr>
          <p:spPr bwMode="auto">
            <a:xfrm>
              <a:off x="5495925" y="2381250"/>
              <a:ext cx="111125" cy="111125"/>
            </a:xfrm>
            <a:custGeom>
              <a:avLst/>
              <a:gdLst>
                <a:gd name="T0" fmla="*/ 41 w 50"/>
                <a:gd name="T1" fmla="*/ 41 h 50"/>
                <a:gd name="T2" fmla="*/ 41 w 50"/>
                <a:gd name="T3" fmla="*/ 9 h 50"/>
                <a:gd name="T4" fmla="*/ 9 w 50"/>
                <a:gd name="T5" fmla="*/ 9 h 50"/>
                <a:gd name="T6" fmla="*/ 9 w 50"/>
                <a:gd name="T7" fmla="*/ 41 h 50"/>
                <a:gd name="T8" fmla="*/ 41 w 50"/>
                <a:gd name="T9" fmla="*/ 41 h 50"/>
              </a:gdLst>
              <a:ahLst/>
              <a:cxnLst>
                <a:cxn ang="0">
                  <a:pos x="T0" y="T1"/>
                </a:cxn>
                <a:cxn ang="0">
                  <a:pos x="T2" y="T3"/>
                </a:cxn>
                <a:cxn ang="0">
                  <a:pos x="T4" y="T5"/>
                </a:cxn>
                <a:cxn ang="0">
                  <a:pos x="T6" y="T7"/>
                </a:cxn>
                <a:cxn ang="0">
                  <a:pos x="T8" y="T9"/>
                </a:cxn>
              </a:cxnLst>
              <a:rect l="0" t="0" r="r" b="b"/>
              <a:pathLst>
                <a:path w="50" h="50">
                  <a:moveTo>
                    <a:pt x="41" y="41"/>
                  </a:moveTo>
                  <a:cubicBezTo>
                    <a:pt x="50" y="32"/>
                    <a:pt x="50" y="18"/>
                    <a:pt x="41" y="9"/>
                  </a:cubicBezTo>
                  <a:cubicBezTo>
                    <a:pt x="33" y="0"/>
                    <a:pt x="18" y="0"/>
                    <a:pt x="9" y="9"/>
                  </a:cubicBezTo>
                  <a:cubicBezTo>
                    <a:pt x="1" y="17"/>
                    <a:pt x="0" y="32"/>
                    <a:pt x="9" y="41"/>
                  </a:cubicBezTo>
                  <a:cubicBezTo>
                    <a:pt x="18" y="49"/>
                    <a:pt x="32" y="50"/>
                    <a:pt x="41" y="41"/>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9" name="Freeform 31"/>
            <p:cNvSpPr>
              <a:spLocks/>
            </p:cNvSpPr>
            <p:nvPr userDrawn="1"/>
          </p:nvSpPr>
          <p:spPr bwMode="auto">
            <a:xfrm>
              <a:off x="4157663" y="4689475"/>
              <a:ext cx="111125" cy="111125"/>
            </a:xfrm>
            <a:custGeom>
              <a:avLst/>
              <a:gdLst>
                <a:gd name="T0" fmla="*/ 3 w 50"/>
                <a:gd name="T1" fmla="*/ 19 h 50"/>
                <a:gd name="T2" fmla="*/ 19 w 50"/>
                <a:gd name="T3" fmla="*/ 47 h 50"/>
                <a:gd name="T4" fmla="*/ 47 w 50"/>
                <a:gd name="T5" fmla="*/ 31 h 50"/>
                <a:gd name="T6" fmla="*/ 31 w 50"/>
                <a:gd name="T7" fmla="*/ 3 h 50"/>
                <a:gd name="T8" fmla="*/ 3 w 50"/>
                <a:gd name="T9" fmla="*/ 19 h 50"/>
              </a:gdLst>
              <a:ahLst/>
              <a:cxnLst>
                <a:cxn ang="0">
                  <a:pos x="T0" y="T1"/>
                </a:cxn>
                <a:cxn ang="0">
                  <a:pos x="T2" y="T3"/>
                </a:cxn>
                <a:cxn ang="0">
                  <a:pos x="T4" y="T5"/>
                </a:cxn>
                <a:cxn ang="0">
                  <a:pos x="T6" y="T7"/>
                </a:cxn>
                <a:cxn ang="0">
                  <a:pos x="T8" y="T9"/>
                </a:cxn>
              </a:cxnLst>
              <a:rect l="0" t="0" r="r" b="b"/>
              <a:pathLst>
                <a:path w="50" h="50">
                  <a:moveTo>
                    <a:pt x="3" y="19"/>
                  </a:moveTo>
                  <a:cubicBezTo>
                    <a:pt x="0" y="31"/>
                    <a:pt x="7" y="44"/>
                    <a:pt x="19" y="47"/>
                  </a:cubicBezTo>
                  <a:cubicBezTo>
                    <a:pt x="31" y="50"/>
                    <a:pt x="44" y="43"/>
                    <a:pt x="47" y="31"/>
                  </a:cubicBezTo>
                  <a:cubicBezTo>
                    <a:pt x="50" y="19"/>
                    <a:pt x="43" y="7"/>
                    <a:pt x="31" y="3"/>
                  </a:cubicBezTo>
                  <a:cubicBezTo>
                    <a:pt x="19" y="0"/>
                    <a:pt x="7" y="7"/>
                    <a:pt x="3" y="19"/>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30" name="Freeform 32"/>
            <p:cNvSpPr>
              <a:spLocks/>
            </p:cNvSpPr>
            <p:nvPr userDrawn="1"/>
          </p:nvSpPr>
          <p:spPr bwMode="auto">
            <a:xfrm>
              <a:off x="4875213" y="2024062"/>
              <a:ext cx="111125" cy="111125"/>
            </a:xfrm>
            <a:custGeom>
              <a:avLst/>
              <a:gdLst>
                <a:gd name="T0" fmla="*/ 47 w 50"/>
                <a:gd name="T1" fmla="*/ 31 h 50"/>
                <a:gd name="T2" fmla="*/ 31 w 50"/>
                <a:gd name="T3" fmla="*/ 3 h 50"/>
                <a:gd name="T4" fmla="*/ 3 w 50"/>
                <a:gd name="T5" fmla="*/ 19 h 50"/>
                <a:gd name="T6" fmla="*/ 19 w 50"/>
                <a:gd name="T7" fmla="*/ 47 h 50"/>
                <a:gd name="T8" fmla="*/ 47 w 50"/>
                <a:gd name="T9" fmla="*/ 31 h 50"/>
              </a:gdLst>
              <a:ahLst/>
              <a:cxnLst>
                <a:cxn ang="0">
                  <a:pos x="T0" y="T1"/>
                </a:cxn>
                <a:cxn ang="0">
                  <a:pos x="T2" y="T3"/>
                </a:cxn>
                <a:cxn ang="0">
                  <a:pos x="T4" y="T5"/>
                </a:cxn>
                <a:cxn ang="0">
                  <a:pos x="T6" y="T7"/>
                </a:cxn>
                <a:cxn ang="0">
                  <a:pos x="T8" y="T9"/>
                </a:cxn>
              </a:cxnLst>
              <a:rect l="0" t="0" r="r" b="b"/>
              <a:pathLst>
                <a:path w="50" h="50">
                  <a:moveTo>
                    <a:pt x="47" y="31"/>
                  </a:moveTo>
                  <a:cubicBezTo>
                    <a:pt x="50" y="19"/>
                    <a:pt x="43" y="6"/>
                    <a:pt x="31" y="3"/>
                  </a:cubicBezTo>
                  <a:cubicBezTo>
                    <a:pt x="19" y="0"/>
                    <a:pt x="6" y="7"/>
                    <a:pt x="3" y="19"/>
                  </a:cubicBezTo>
                  <a:cubicBezTo>
                    <a:pt x="0" y="31"/>
                    <a:pt x="7" y="43"/>
                    <a:pt x="19" y="47"/>
                  </a:cubicBezTo>
                  <a:cubicBezTo>
                    <a:pt x="31" y="50"/>
                    <a:pt x="43" y="43"/>
                    <a:pt x="47" y="31"/>
                  </a:cubicBezTo>
                  <a:close/>
                </a:path>
              </a:pathLst>
            </a:custGeom>
            <a:solidFill>
              <a:srgbClr val="F2F2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sp>
        <p:nvSpPr>
          <p:cNvPr id="31" name="Text Placeholder 3"/>
          <p:cNvSpPr>
            <a:spLocks noGrp="1"/>
          </p:cNvSpPr>
          <p:nvPr>
            <p:ph type="body" sz="quarter" idx="10"/>
          </p:nvPr>
        </p:nvSpPr>
        <p:spPr>
          <a:xfrm>
            <a:off x="5033783" y="2629677"/>
            <a:ext cx="6866292" cy="635698"/>
          </a:xfrm>
          <a:prstGeom prst="rect">
            <a:avLst/>
          </a:prstGeom>
        </p:spPr>
        <p:txBody>
          <a:bodyPr/>
          <a:lstStyle>
            <a:lvl1pPr marL="0" indent="0" algn="l">
              <a:buNone/>
              <a:defRPr sz="3000" b="1">
                <a:solidFill>
                  <a:srgbClr val="1C344D"/>
                </a:solidFill>
                <a:latin typeface="Gill Sans MT" panose="020B0502020104020203" pitchFamily="34" charset="0"/>
              </a:defRPr>
            </a:lvl1pPr>
          </a:lstStyle>
          <a:p>
            <a:pPr lvl="0"/>
            <a:r>
              <a:rPr lang="en-US" dirty="0"/>
              <a:t>Edit Master text styles</a:t>
            </a:r>
          </a:p>
        </p:txBody>
      </p:sp>
      <p:sp>
        <p:nvSpPr>
          <p:cNvPr id="32" name="Text Placeholder 5"/>
          <p:cNvSpPr>
            <a:spLocks noGrp="1"/>
          </p:cNvSpPr>
          <p:nvPr>
            <p:ph type="body" sz="quarter" idx="11"/>
          </p:nvPr>
        </p:nvSpPr>
        <p:spPr>
          <a:xfrm>
            <a:off x="5033783" y="3265377"/>
            <a:ext cx="6866292" cy="714197"/>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2367672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1">
    <p:spTree>
      <p:nvGrpSpPr>
        <p:cNvPr id="1" name=""/>
        <p:cNvGrpSpPr/>
        <p:nvPr/>
      </p:nvGrpSpPr>
      <p:grpSpPr>
        <a:xfrm>
          <a:off x="0" y="0"/>
          <a:ext cx="0" cy="0"/>
          <a:chOff x="0" y="0"/>
          <a:chExt cx="0" cy="0"/>
        </a:xfrm>
      </p:grpSpPr>
      <p:sp>
        <p:nvSpPr>
          <p:cNvPr id="96" name="Text Placeholder 3"/>
          <p:cNvSpPr>
            <a:spLocks noGrp="1"/>
          </p:cNvSpPr>
          <p:nvPr>
            <p:ph type="body" sz="quarter" idx="10"/>
          </p:nvPr>
        </p:nvSpPr>
        <p:spPr>
          <a:xfrm>
            <a:off x="0" y="6"/>
            <a:ext cx="12192000" cy="1073887"/>
          </a:xfrm>
          <a:prstGeom prst="rect">
            <a:avLst/>
          </a:prstGeom>
        </p:spPr>
        <p:txBody>
          <a:bodyPr anchor="ctr"/>
          <a:lstStyle>
            <a:lvl1pPr marL="0" indent="0" algn="ctr">
              <a:buNone/>
              <a:defRPr sz="3000" b="1">
                <a:solidFill>
                  <a:srgbClr val="008C99"/>
                </a:solidFill>
                <a:latin typeface="Gill Sans MT" panose="020B0502020104020203" pitchFamily="34" charset="0"/>
              </a:defRPr>
            </a:lvl1pPr>
          </a:lstStyle>
          <a:p>
            <a:pPr lvl="0"/>
            <a:r>
              <a:rPr lang="en-US" dirty="0"/>
              <a:t>Edit Master text styles</a:t>
            </a:r>
          </a:p>
        </p:txBody>
      </p:sp>
      <p:sp>
        <p:nvSpPr>
          <p:cNvPr id="20" name="Text Placeholder 3"/>
          <p:cNvSpPr>
            <a:spLocks noGrp="1"/>
          </p:cNvSpPr>
          <p:nvPr>
            <p:ph type="body" sz="quarter" idx="20"/>
          </p:nvPr>
        </p:nvSpPr>
        <p:spPr>
          <a:xfrm>
            <a:off x="185110" y="1233377"/>
            <a:ext cx="11821785" cy="5071730"/>
          </a:xfrm>
          <a:prstGeom prst="rect">
            <a:avLst/>
          </a:prstGeom>
        </p:spPr>
        <p:txBody>
          <a:bodyPr/>
          <a:lstStyle>
            <a:lvl1pPr marL="171450" indent="-171450">
              <a:buFontTx/>
              <a:buBlip>
                <a:blip r:embed="rId3"/>
              </a:buBlip>
              <a:defRPr>
                <a:solidFill>
                  <a:srgbClr val="50A5AB"/>
                </a:solidFill>
              </a:defRPr>
            </a:lvl1pPr>
            <a:lvl2pPr marL="514350" indent="-171450">
              <a:buFontTx/>
              <a:buBlip>
                <a:blip r:embed="rId4"/>
              </a:buBlip>
              <a:defRPr>
                <a:solidFill>
                  <a:srgbClr val="50A5AB"/>
                </a:solidFill>
              </a:defRPr>
            </a:lvl2pPr>
            <a:lvl3pPr marL="857250" indent="-171450">
              <a:buFontTx/>
              <a:buBlip>
                <a:blip r:embed="rId5"/>
              </a:buBlip>
              <a:defRPr>
                <a:solidFill>
                  <a:srgbClr val="50A5AB"/>
                </a:solidFill>
              </a:defRPr>
            </a:lvl3pPr>
            <a:lvl4pPr marL="1200150" indent="-171450">
              <a:buFontTx/>
              <a:buBlip>
                <a:blip r:embed="rId6"/>
              </a:buBlip>
              <a:defRPr>
                <a:solidFill>
                  <a:srgbClr val="50A5AB"/>
                </a:solidFill>
              </a:defRPr>
            </a:lvl4pPr>
            <a:lvl5pPr marL="1543050" indent="-171450">
              <a:buFontTx/>
              <a:buBlip>
                <a:blip r:embed="rId3"/>
              </a:buBlip>
              <a:defRPr>
                <a:solidFill>
                  <a:srgbClr val="50A5A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p:cNvCxnSpPr/>
          <p:nvPr userDrawn="1"/>
        </p:nvCxnSpPr>
        <p:spPr>
          <a:xfrm>
            <a:off x="0" y="1073888"/>
            <a:ext cx="12192000"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726057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2">
    <p:spTree>
      <p:nvGrpSpPr>
        <p:cNvPr id="1" name=""/>
        <p:cNvGrpSpPr/>
        <p:nvPr/>
      </p:nvGrpSpPr>
      <p:grpSpPr>
        <a:xfrm>
          <a:off x="0" y="0"/>
          <a:ext cx="0" cy="0"/>
          <a:chOff x="0" y="0"/>
          <a:chExt cx="0" cy="0"/>
        </a:xfrm>
      </p:grpSpPr>
      <p:sp>
        <p:nvSpPr>
          <p:cNvPr id="96" name="Text Placeholder 3"/>
          <p:cNvSpPr>
            <a:spLocks noGrp="1"/>
          </p:cNvSpPr>
          <p:nvPr>
            <p:ph type="body" sz="quarter" idx="10"/>
          </p:nvPr>
        </p:nvSpPr>
        <p:spPr>
          <a:xfrm>
            <a:off x="0" y="6"/>
            <a:ext cx="12192000" cy="1073887"/>
          </a:xfrm>
          <a:prstGeom prst="rect">
            <a:avLst/>
          </a:prstGeom>
        </p:spPr>
        <p:txBody>
          <a:bodyPr anchor="ctr"/>
          <a:lstStyle>
            <a:lvl1pPr marL="0" indent="0" algn="ctr">
              <a:buNone/>
              <a:defRPr sz="3000" b="1">
                <a:solidFill>
                  <a:srgbClr val="008C99"/>
                </a:solidFill>
                <a:latin typeface="Gill Sans MT" panose="020B0502020104020203" pitchFamily="34" charset="0"/>
              </a:defRPr>
            </a:lvl1pPr>
          </a:lstStyle>
          <a:p>
            <a:pPr lvl="0"/>
            <a:r>
              <a:rPr lang="en-US" dirty="0"/>
              <a:t>Edit Master text styles</a:t>
            </a:r>
          </a:p>
        </p:txBody>
      </p:sp>
      <p:sp>
        <p:nvSpPr>
          <p:cNvPr id="20" name="Text Placeholder 3"/>
          <p:cNvSpPr>
            <a:spLocks noGrp="1"/>
          </p:cNvSpPr>
          <p:nvPr>
            <p:ph type="body" sz="quarter" idx="20"/>
          </p:nvPr>
        </p:nvSpPr>
        <p:spPr>
          <a:xfrm>
            <a:off x="171741" y="1233377"/>
            <a:ext cx="5711611" cy="5071730"/>
          </a:xfrm>
          <a:prstGeom prst="rect">
            <a:avLst/>
          </a:prstGeom>
        </p:spPr>
        <p:txBody>
          <a:bodyPr/>
          <a:lstStyle>
            <a:lvl1pPr marL="171450" indent="-171450">
              <a:buFontTx/>
              <a:buBlip>
                <a:blip r:embed="rId3"/>
              </a:buBlip>
              <a:defRPr>
                <a:solidFill>
                  <a:srgbClr val="50A5AB"/>
                </a:solidFill>
              </a:defRPr>
            </a:lvl1pPr>
            <a:lvl2pPr marL="514350" indent="-171450">
              <a:buFontTx/>
              <a:buBlip>
                <a:blip r:embed="rId4"/>
              </a:buBlip>
              <a:defRPr>
                <a:solidFill>
                  <a:srgbClr val="50A5AB"/>
                </a:solidFill>
              </a:defRPr>
            </a:lvl2pPr>
            <a:lvl3pPr marL="857250" indent="-171450">
              <a:buFontTx/>
              <a:buBlip>
                <a:blip r:embed="rId5"/>
              </a:buBlip>
              <a:defRPr>
                <a:solidFill>
                  <a:srgbClr val="50A5AB"/>
                </a:solidFill>
              </a:defRPr>
            </a:lvl3pPr>
            <a:lvl4pPr marL="1200150" indent="-171450">
              <a:buFontTx/>
              <a:buBlip>
                <a:blip r:embed="rId6"/>
              </a:buBlip>
              <a:defRPr>
                <a:solidFill>
                  <a:srgbClr val="50A5AB"/>
                </a:solidFill>
              </a:defRPr>
            </a:lvl4pPr>
            <a:lvl5pPr marL="1543050" indent="-171450">
              <a:buFontTx/>
              <a:buBlip>
                <a:blip r:embed="rId3"/>
              </a:buBlip>
              <a:defRPr>
                <a:solidFill>
                  <a:srgbClr val="50A5A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p:cNvSpPr>
            <a:spLocks noGrp="1"/>
          </p:cNvSpPr>
          <p:nvPr>
            <p:ph type="pic" sz="quarter" idx="21"/>
          </p:nvPr>
        </p:nvSpPr>
        <p:spPr>
          <a:xfrm>
            <a:off x="6039297" y="1233380"/>
            <a:ext cx="5968361" cy="5072173"/>
          </a:xfrm>
          <a:prstGeom prst="rect">
            <a:avLst/>
          </a:prstGeom>
        </p:spPr>
        <p:txBody>
          <a:bodyPr/>
          <a:lstStyle>
            <a:lvl1pPr>
              <a:defRPr>
                <a:ln>
                  <a:noFill/>
                </a:ln>
                <a:solidFill>
                  <a:srgbClr val="50A5AB"/>
                </a:solidFill>
              </a:defRPr>
            </a:lvl1pPr>
          </a:lstStyle>
          <a:p>
            <a:endParaRPr lang="en-US" dirty="0"/>
          </a:p>
        </p:txBody>
      </p:sp>
      <p:cxnSp>
        <p:nvCxnSpPr>
          <p:cNvPr id="6" name="Straight Connector 5"/>
          <p:cNvCxnSpPr/>
          <p:nvPr userDrawn="1"/>
        </p:nvCxnSpPr>
        <p:spPr>
          <a:xfrm>
            <a:off x="0" y="1073888"/>
            <a:ext cx="12192000"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412445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3">
    <p:spTree>
      <p:nvGrpSpPr>
        <p:cNvPr id="1" name=""/>
        <p:cNvGrpSpPr/>
        <p:nvPr/>
      </p:nvGrpSpPr>
      <p:grpSpPr>
        <a:xfrm>
          <a:off x="0" y="0"/>
          <a:ext cx="0" cy="0"/>
          <a:chOff x="0" y="0"/>
          <a:chExt cx="0" cy="0"/>
        </a:xfrm>
      </p:grpSpPr>
      <p:sp>
        <p:nvSpPr>
          <p:cNvPr id="96" name="Text Placeholder 3"/>
          <p:cNvSpPr>
            <a:spLocks noGrp="1"/>
          </p:cNvSpPr>
          <p:nvPr>
            <p:ph type="body" sz="quarter" idx="10"/>
          </p:nvPr>
        </p:nvSpPr>
        <p:spPr>
          <a:xfrm>
            <a:off x="0" y="6"/>
            <a:ext cx="12192000" cy="1073887"/>
          </a:xfrm>
          <a:prstGeom prst="rect">
            <a:avLst/>
          </a:prstGeom>
        </p:spPr>
        <p:txBody>
          <a:bodyPr anchor="ctr"/>
          <a:lstStyle>
            <a:lvl1pPr marL="0" indent="0" algn="ctr">
              <a:buNone/>
              <a:defRPr sz="3000" b="1">
                <a:solidFill>
                  <a:srgbClr val="008C99"/>
                </a:solidFill>
                <a:latin typeface="Gill Sans MT" panose="020B0502020104020203" pitchFamily="34" charset="0"/>
              </a:defRPr>
            </a:lvl1pPr>
          </a:lstStyle>
          <a:p>
            <a:pPr lvl="0"/>
            <a:r>
              <a:rPr lang="en-US" dirty="0"/>
              <a:t>Edit Master text styles</a:t>
            </a:r>
          </a:p>
        </p:txBody>
      </p:sp>
      <p:sp>
        <p:nvSpPr>
          <p:cNvPr id="20" name="Text Placeholder 3"/>
          <p:cNvSpPr>
            <a:spLocks noGrp="1"/>
          </p:cNvSpPr>
          <p:nvPr>
            <p:ph type="body" sz="quarter" idx="20"/>
          </p:nvPr>
        </p:nvSpPr>
        <p:spPr>
          <a:xfrm>
            <a:off x="6294475" y="1233377"/>
            <a:ext cx="5713180" cy="5071730"/>
          </a:xfrm>
          <a:prstGeom prst="rect">
            <a:avLst/>
          </a:prstGeom>
        </p:spPr>
        <p:txBody>
          <a:bodyPr/>
          <a:lstStyle>
            <a:lvl1pPr marL="171450" indent="-171450">
              <a:buFontTx/>
              <a:buBlip>
                <a:blip r:embed="rId3"/>
              </a:buBlip>
              <a:defRPr>
                <a:solidFill>
                  <a:srgbClr val="50A5AB"/>
                </a:solidFill>
              </a:defRPr>
            </a:lvl1pPr>
            <a:lvl2pPr marL="514350" indent="-171450">
              <a:buFontTx/>
              <a:buBlip>
                <a:blip r:embed="rId4"/>
              </a:buBlip>
              <a:defRPr>
                <a:solidFill>
                  <a:srgbClr val="50A5AB"/>
                </a:solidFill>
              </a:defRPr>
            </a:lvl2pPr>
            <a:lvl3pPr marL="857250" indent="-171450">
              <a:buFontTx/>
              <a:buBlip>
                <a:blip r:embed="rId5"/>
              </a:buBlip>
              <a:defRPr>
                <a:solidFill>
                  <a:srgbClr val="50A5AB"/>
                </a:solidFill>
              </a:defRPr>
            </a:lvl3pPr>
            <a:lvl4pPr marL="1200150" indent="-171450">
              <a:buFontTx/>
              <a:buBlip>
                <a:blip r:embed="rId6"/>
              </a:buBlip>
              <a:defRPr>
                <a:solidFill>
                  <a:srgbClr val="50A5AB"/>
                </a:solidFill>
              </a:defRPr>
            </a:lvl4pPr>
            <a:lvl5pPr marL="1543050" indent="-171450">
              <a:buFontTx/>
              <a:buBlip>
                <a:blip r:embed="rId3"/>
              </a:buBlip>
              <a:defRPr>
                <a:solidFill>
                  <a:srgbClr val="50A5A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p:cNvSpPr>
            <a:spLocks noGrp="1"/>
          </p:cNvSpPr>
          <p:nvPr>
            <p:ph type="pic" sz="quarter" idx="21"/>
          </p:nvPr>
        </p:nvSpPr>
        <p:spPr>
          <a:xfrm>
            <a:off x="171742" y="1233380"/>
            <a:ext cx="5968361" cy="5072173"/>
          </a:xfrm>
          <a:prstGeom prst="rect">
            <a:avLst/>
          </a:prstGeom>
        </p:spPr>
        <p:txBody>
          <a:bodyPr/>
          <a:lstStyle>
            <a:lvl1pPr>
              <a:defRPr>
                <a:ln>
                  <a:noFill/>
                </a:ln>
                <a:solidFill>
                  <a:srgbClr val="50A5AB"/>
                </a:solidFill>
              </a:defRPr>
            </a:lvl1pPr>
          </a:lstStyle>
          <a:p>
            <a:endParaRPr lang="en-US" dirty="0"/>
          </a:p>
        </p:txBody>
      </p:sp>
      <p:cxnSp>
        <p:nvCxnSpPr>
          <p:cNvPr id="5" name="Straight Connector 4"/>
          <p:cNvCxnSpPr/>
          <p:nvPr userDrawn="1"/>
        </p:nvCxnSpPr>
        <p:spPr>
          <a:xfrm>
            <a:off x="0" y="1073888"/>
            <a:ext cx="12192000"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6995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573118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8479" y="2"/>
            <a:ext cx="12518069" cy="6464594"/>
          </a:xfrm>
          <a:prstGeom prst="rect">
            <a:avLst/>
          </a:prstGeom>
        </p:spPr>
      </p:pic>
      <p:sp>
        <p:nvSpPr>
          <p:cNvPr id="8" name="Text Placeholder 3"/>
          <p:cNvSpPr>
            <a:spLocks noGrp="1"/>
          </p:cNvSpPr>
          <p:nvPr>
            <p:ph type="body" sz="quarter" idx="10"/>
          </p:nvPr>
        </p:nvSpPr>
        <p:spPr>
          <a:xfrm>
            <a:off x="0" y="6"/>
            <a:ext cx="12192000" cy="1073887"/>
          </a:xfrm>
          <a:prstGeom prst="rect">
            <a:avLst/>
          </a:prstGeom>
        </p:spPr>
        <p:txBody>
          <a:bodyPr anchor="ctr"/>
          <a:lstStyle>
            <a:lvl1pPr marL="0" indent="0" algn="l">
              <a:buNone/>
              <a:defRPr sz="3000" b="1">
                <a:solidFill>
                  <a:srgbClr val="008C99"/>
                </a:solidFill>
                <a:latin typeface="Gill Sans MT" panose="020B0502020104020203" pitchFamily="34" charset="0"/>
              </a:defRPr>
            </a:lvl1pPr>
          </a:lstStyle>
          <a:p>
            <a:pPr lvl="0"/>
            <a:r>
              <a:rPr lang="en-US" dirty="0"/>
              <a:t>Edit Master text styles</a:t>
            </a:r>
          </a:p>
        </p:txBody>
      </p:sp>
      <p:sp>
        <p:nvSpPr>
          <p:cNvPr id="9" name="Text Placeholder 5"/>
          <p:cNvSpPr>
            <a:spLocks noGrp="1"/>
          </p:cNvSpPr>
          <p:nvPr>
            <p:ph type="body" sz="quarter" idx="16"/>
          </p:nvPr>
        </p:nvSpPr>
        <p:spPr>
          <a:xfrm>
            <a:off x="171117" y="1197466"/>
            <a:ext cx="4606443" cy="446653"/>
          </a:xfrm>
          <a:prstGeom prst="rect">
            <a:avLst/>
          </a:prstGeom>
        </p:spPr>
        <p:txBody>
          <a:bodyPr/>
          <a:lstStyle>
            <a:lvl1pPr marL="0" indent="0" algn="l">
              <a:buNone/>
              <a:defRPr>
                <a:solidFill>
                  <a:srgbClr val="50A5AB"/>
                </a:solidFill>
                <a:latin typeface="Gill Sans MT" panose="020B0502020104020203" pitchFamily="34" charset="0"/>
              </a:defRPr>
            </a:lvl1pPr>
          </a:lstStyle>
          <a:p>
            <a:pPr lvl="0"/>
            <a:r>
              <a:rPr lang="en-US" dirty="0"/>
              <a:t>Edit Master text styles</a:t>
            </a:r>
          </a:p>
        </p:txBody>
      </p:sp>
      <p:sp>
        <p:nvSpPr>
          <p:cNvPr id="10" name="Text Placeholder 5"/>
          <p:cNvSpPr>
            <a:spLocks noGrp="1"/>
          </p:cNvSpPr>
          <p:nvPr>
            <p:ph type="body" sz="quarter" idx="19"/>
          </p:nvPr>
        </p:nvSpPr>
        <p:spPr>
          <a:xfrm>
            <a:off x="7401257" y="1197466"/>
            <a:ext cx="4606443" cy="446653"/>
          </a:xfrm>
          <a:prstGeom prst="rect">
            <a:avLst/>
          </a:prstGeom>
        </p:spPr>
        <p:txBody>
          <a:bodyPr/>
          <a:lstStyle>
            <a:lvl1pPr marL="0" indent="0" algn="l">
              <a:buNone/>
              <a:defRPr>
                <a:solidFill>
                  <a:srgbClr val="50A5AB"/>
                </a:solidFill>
                <a:latin typeface="Gill Sans MT" panose="020B0502020104020203" pitchFamily="34" charset="0"/>
              </a:defRPr>
            </a:lvl1pPr>
          </a:lstStyle>
          <a:p>
            <a:pPr lvl="0"/>
            <a:r>
              <a:rPr lang="en-US" dirty="0"/>
              <a:t>Edit Master text styles</a:t>
            </a:r>
          </a:p>
        </p:txBody>
      </p:sp>
      <p:sp>
        <p:nvSpPr>
          <p:cNvPr id="11" name="Text Placeholder 3"/>
          <p:cNvSpPr>
            <a:spLocks noGrp="1"/>
          </p:cNvSpPr>
          <p:nvPr>
            <p:ph type="body" sz="quarter" idx="20"/>
          </p:nvPr>
        </p:nvSpPr>
        <p:spPr>
          <a:xfrm>
            <a:off x="171741" y="1767688"/>
            <a:ext cx="4605867" cy="4452360"/>
          </a:xfrm>
          <a:prstGeom prst="rect">
            <a:avLst/>
          </a:prstGeom>
        </p:spPr>
        <p:txBody>
          <a:bodyPr/>
          <a:lstStyle>
            <a:lvl1pPr marL="171450" indent="-171450">
              <a:buFontTx/>
              <a:buBlip>
                <a:blip r:embed="rId4"/>
              </a:buBlip>
              <a:defRPr>
                <a:solidFill>
                  <a:srgbClr val="50A5AB"/>
                </a:solidFill>
              </a:defRPr>
            </a:lvl1pPr>
            <a:lvl2pPr marL="514350" indent="-171450">
              <a:buFontTx/>
              <a:buBlip>
                <a:blip r:embed="rId5"/>
              </a:buBlip>
              <a:defRPr>
                <a:solidFill>
                  <a:srgbClr val="50A5AB"/>
                </a:solidFill>
              </a:defRPr>
            </a:lvl2pPr>
            <a:lvl3pPr marL="857250" indent="-171450">
              <a:buFontTx/>
              <a:buBlip>
                <a:blip r:embed="rId6"/>
              </a:buBlip>
              <a:defRPr>
                <a:solidFill>
                  <a:srgbClr val="50A5AB"/>
                </a:solidFill>
              </a:defRPr>
            </a:lvl3pPr>
            <a:lvl4pPr marL="1200150" indent="-171450">
              <a:buFontTx/>
              <a:buBlip>
                <a:blip r:embed="rId7"/>
              </a:buBlip>
              <a:defRPr>
                <a:solidFill>
                  <a:srgbClr val="50A5AB"/>
                </a:solidFill>
              </a:defRPr>
            </a:lvl4pPr>
            <a:lvl5pPr marL="1543050" indent="-171450">
              <a:buFontTx/>
              <a:buBlip>
                <a:blip r:embed="rId4"/>
              </a:buBlip>
              <a:defRPr>
                <a:solidFill>
                  <a:srgbClr val="50A5A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p:cNvSpPr>
            <a:spLocks noGrp="1"/>
          </p:cNvSpPr>
          <p:nvPr>
            <p:ph type="body" sz="quarter" idx="21"/>
          </p:nvPr>
        </p:nvSpPr>
        <p:spPr>
          <a:xfrm>
            <a:off x="7401257" y="1767688"/>
            <a:ext cx="4605867" cy="4452360"/>
          </a:xfrm>
          <a:prstGeom prst="rect">
            <a:avLst/>
          </a:prstGeom>
        </p:spPr>
        <p:txBody>
          <a:bodyPr/>
          <a:lstStyle>
            <a:lvl1pPr marL="171450" indent="-171450">
              <a:buFontTx/>
              <a:buBlip>
                <a:blip r:embed="rId4"/>
              </a:buBlip>
              <a:defRPr>
                <a:solidFill>
                  <a:srgbClr val="50A5AB"/>
                </a:solidFill>
              </a:defRPr>
            </a:lvl1pPr>
            <a:lvl2pPr marL="514350" indent="-171450">
              <a:buFontTx/>
              <a:buBlip>
                <a:blip r:embed="rId5"/>
              </a:buBlip>
              <a:defRPr>
                <a:solidFill>
                  <a:srgbClr val="50A5AB"/>
                </a:solidFill>
              </a:defRPr>
            </a:lvl2pPr>
            <a:lvl3pPr marL="857250" indent="-171450">
              <a:buFontTx/>
              <a:buBlip>
                <a:blip r:embed="rId6"/>
              </a:buBlip>
              <a:defRPr>
                <a:solidFill>
                  <a:srgbClr val="50A5AB"/>
                </a:solidFill>
              </a:defRPr>
            </a:lvl3pPr>
            <a:lvl4pPr marL="1200150" indent="-171450">
              <a:buFontTx/>
              <a:buBlip>
                <a:blip r:embed="rId7"/>
              </a:buBlip>
              <a:defRPr>
                <a:solidFill>
                  <a:srgbClr val="50A5AB"/>
                </a:solidFill>
              </a:defRPr>
            </a:lvl4pPr>
            <a:lvl5pPr marL="1543050" indent="-171450">
              <a:buFontTx/>
              <a:buBlip>
                <a:blip r:embed="rId4"/>
              </a:buBlip>
              <a:defRPr>
                <a:solidFill>
                  <a:srgbClr val="50A5A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p:cNvCxnSpPr/>
          <p:nvPr userDrawn="1"/>
        </p:nvCxnSpPr>
        <p:spPr>
          <a:xfrm>
            <a:off x="3" y="1073888"/>
            <a:ext cx="6989135"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482892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body slide 01">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 Placeholder 2"/>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4114397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2606F6-A87A-477D-8DC1-8DC051E4AD86}" type="datetimeFigureOut">
              <a:rPr lang="en-IN" smtClean="0"/>
              <a:t>28/10/20</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BE0F340E-D823-4490-A84D-E83C3602DC87}" type="slidenum">
              <a:rPr lang="en-IN" smtClean="0"/>
              <a:t>‹#›</a:t>
            </a:fld>
            <a:endParaRPr lang="en-IN" dirty="0"/>
          </a:p>
        </p:txBody>
      </p:sp>
    </p:spTree>
    <p:extLst>
      <p:ext uri="{BB962C8B-B14F-4D97-AF65-F5344CB8AC3E}">
        <p14:creationId xmlns:p14="http://schemas.microsoft.com/office/powerpoint/2010/main" val="537354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16000" y="1676400"/>
            <a:ext cx="508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676400"/>
            <a:ext cx="508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9234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2656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0101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616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50858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74551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image" Target="../media/image7.png"/><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image" Target="../media/image6.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image" Target="../media/image5.jpg"/><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CF03382-91F6-9943-A877-3EA4C3E27849}"/>
              </a:ext>
            </a:extLst>
          </p:cNvPr>
          <p:cNvGrpSpPr/>
          <p:nvPr userDrawn="1"/>
        </p:nvGrpSpPr>
        <p:grpSpPr>
          <a:xfrm>
            <a:off x="0" y="-1191"/>
            <a:ext cx="12192000" cy="6859193"/>
            <a:chOff x="0" y="-1191"/>
            <a:chExt cx="12192000" cy="6859193"/>
          </a:xfrm>
        </p:grpSpPr>
        <p:pic>
          <p:nvPicPr>
            <p:cNvPr id="6" name="Picture 5">
              <a:extLst>
                <a:ext uri="{FF2B5EF4-FFF2-40B4-BE49-F238E27FC236}">
                  <a16:creationId xmlns:a16="http://schemas.microsoft.com/office/drawing/2014/main" id="{EE6ACD44-472C-4444-8596-29CD0B38C1D6}"/>
                </a:ext>
              </a:extLst>
            </p:cNvPr>
            <p:cNvPicPr>
              <a:picLocks noChangeAspect="1"/>
            </p:cNvPicPr>
            <p:nvPr userDrawn="1"/>
          </p:nvPicPr>
          <p:blipFill>
            <a:blip r:embed="rId14"/>
            <a:stretch>
              <a:fillRect/>
            </a:stretch>
          </p:blipFill>
          <p:spPr>
            <a:xfrm>
              <a:off x="0" y="3"/>
              <a:ext cx="12192000" cy="6857999"/>
            </a:xfrm>
            <a:prstGeom prst="rect">
              <a:avLst/>
            </a:prstGeom>
          </p:spPr>
        </p:pic>
        <p:pic>
          <p:nvPicPr>
            <p:cNvPr id="7" name="Picture 8">
              <a:extLst>
                <a:ext uri="{FF2B5EF4-FFF2-40B4-BE49-F238E27FC236}">
                  <a16:creationId xmlns:a16="http://schemas.microsoft.com/office/drawing/2014/main" id="{69046BD1-6148-4441-AF60-27D1BA5EE6F9}"/>
                </a:ext>
              </a:extLst>
            </p:cNvPr>
            <p:cNvPicPr>
              <a:picLocks noChangeAspect="1" noChangeArrowheads="1"/>
            </p:cNvPicPr>
            <p:nvPr userDrawn="1"/>
          </p:nvPicPr>
          <p:blipFill rotWithShape="1">
            <a:blip r:embed="rId15" cstate="hqprint">
              <a:extLst>
                <a:ext uri="{28A0092B-C50C-407E-A947-70E740481C1C}">
                  <a14:useLocalDpi xmlns:a14="http://schemas.microsoft.com/office/drawing/2010/main"/>
                </a:ext>
              </a:extLst>
            </a:blip>
            <a:srcRect/>
            <a:stretch/>
          </p:blipFill>
          <p:spPr bwMode="auto">
            <a:xfrm>
              <a:off x="3657600" y="-1191"/>
              <a:ext cx="8530058" cy="685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Rectangle 9"/>
          <p:cNvSpPr>
            <a:spLocks noChangeArrowheads="1"/>
          </p:cNvSpPr>
          <p:nvPr userDrawn="1"/>
        </p:nvSpPr>
        <p:spPr bwMode="auto">
          <a:xfrm>
            <a:off x="201084" y="6248403"/>
            <a:ext cx="768349"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fld id="{2A8AF884-707C-427E-AB00-53A70ED500E9}" type="slidenum">
              <a:rPr lang="en-US" altLang="en-US" sz="1800" b="1">
                <a:solidFill>
                  <a:schemeClr val="bg1"/>
                </a:solidFill>
                <a:latin typeface="Garamond" panose="02020404030301010803" pitchFamily="18" charset="0"/>
              </a:rPr>
              <a:pPr algn="ctr"/>
              <a:t>‹#›</a:t>
            </a:fld>
            <a:endParaRPr lang="en-US" altLang="en-US" sz="1800" b="1" dirty="0">
              <a:solidFill>
                <a:schemeClr val="bg1"/>
              </a:solidFill>
              <a:latin typeface="Garamond" panose="02020404030301010803" pitchFamily="18" charset="0"/>
            </a:endParaRPr>
          </a:p>
        </p:txBody>
      </p:sp>
      <p:sp>
        <p:nvSpPr>
          <p:cNvPr id="1028" name="Rectangle 2"/>
          <p:cNvSpPr>
            <a:spLocks noGrp="1" noChangeArrowheads="1"/>
          </p:cNvSpPr>
          <p:nvPr>
            <p:ph type="title"/>
          </p:nvPr>
        </p:nvSpPr>
        <p:spPr bwMode="auto">
          <a:xfrm>
            <a:off x="1016000" y="533400"/>
            <a:ext cx="10363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3"/>
          <p:cNvSpPr>
            <a:spLocks noGrp="1" noChangeArrowheads="1"/>
          </p:cNvSpPr>
          <p:nvPr>
            <p:ph type="body" idx="1"/>
          </p:nvPr>
        </p:nvSpPr>
        <p:spPr bwMode="auto">
          <a:xfrm>
            <a:off x="1016000" y="1676400"/>
            <a:ext cx="103632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933"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Lst>
  <p:txStyles>
    <p:titleStyle>
      <a:lvl1pPr algn="ctr" rtl="0" eaLnBrk="0" fontAlgn="base" hangingPunct="0">
        <a:spcBef>
          <a:spcPct val="0"/>
        </a:spcBef>
        <a:spcAft>
          <a:spcPct val="0"/>
        </a:spcAft>
        <a:defRPr sz="32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2pPr>
      <a:lvl3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3pPr>
      <a:lvl4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4pPr>
      <a:lvl5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5pPr>
      <a:lvl6pPr marL="457200" algn="ctr" rtl="0" fontAlgn="base">
        <a:spcBef>
          <a:spcPct val="0"/>
        </a:spcBef>
        <a:spcAft>
          <a:spcPct val="0"/>
        </a:spcAft>
        <a:defRPr sz="2800">
          <a:solidFill>
            <a:schemeClr val="tx2"/>
          </a:solidFill>
          <a:latin typeface="Garamond" pitchFamily="18" charset="0"/>
        </a:defRPr>
      </a:lvl6pPr>
      <a:lvl7pPr marL="914400" algn="ctr" rtl="0" fontAlgn="base">
        <a:spcBef>
          <a:spcPct val="0"/>
        </a:spcBef>
        <a:spcAft>
          <a:spcPct val="0"/>
        </a:spcAft>
        <a:defRPr sz="2800">
          <a:solidFill>
            <a:schemeClr val="tx2"/>
          </a:solidFill>
          <a:latin typeface="Garamond" pitchFamily="18" charset="0"/>
        </a:defRPr>
      </a:lvl7pPr>
      <a:lvl8pPr marL="1371600" algn="ctr" rtl="0" fontAlgn="base">
        <a:spcBef>
          <a:spcPct val="0"/>
        </a:spcBef>
        <a:spcAft>
          <a:spcPct val="0"/>
        </a:spcAft>
        <a:defRPr sz="2800">
          <a:solidFill>
            <a:schemeClr val="tx2"/>
          </a:solidFill>
          <a:latin typeface="Garamond" pitchFamily="18" charset="0"/>
        </a:defRPr>
      </a:lvl8pPr>
      <a:lvl9pPr marL="1828800" algn="ctr" rtl="0" fontAlgn="base">
        <a:spcBef>
          <a:spcPct val="0"/>
        </a:spcBef>
        <a:spcAft>
          <a:spcPct val="0"/>
        </a:spcAft>
        <a:defRPr sz="28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rgbClr val="FF0000"/>
        </a:buClr>
        <a:buChar char="•"/>
        <a:defRPr sz="24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rgbClr val="FF0000"/>
        </a:buClr>
        <a:buSzPct val="85000"/>
        <a:buFont typeface="Wingdings" panose="05000000000000000000" pitchFamily="2" charset="2"/>
        <a:buChar char="§"/>
        <a:defRPr sz="22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FF0000"/>
        </a:buClr>
        <a:buChar char="•"/>
        <a:defRPr sz="20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FF0000"/>
        </a:buClr>
        <a:buSzPct val="65000"/>
        <a:buFont typeface="Wingdings" panose="05000000000000000000" pitchFamily="2" charset="2"/>
        <a:buChar char="§"/>
        <a:defRPr>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FF0000"/>
        </a:buClr>
        <a:buSzPct val="50000"/>
        <a:buChar char="•"/>
        <a:defRPr>
          <a:solidFill>
            <a:schemeClr val="tx1"/>
          </a:solidFill>
          <a:latin typeface="+mn-lt"/>
          <a:ea typeface="MS PGothic" panose="020B0600070205080204" pitchFamily="34" charset="-128"/>
        </a:defRPr>
      </a:lvl5pPr>
      <a:lvl6pPr marL="2514600" indent="-228600" algn="l" rtl="0" fontAlgn="base">
        <a:spcBef>
          <a:spcPct val="20000"/>
        </a:spcBef>
        <a:spcAft>
          <a:spcPct val="0"/>
        </a:spcAft>
        <a:buClr>
          <a:srgbClr val="FF0000"/>
        </a:buClr>
        <a:buSzPct val="50000"/>
        <a:buChar char="•"/>
        <a:defRPr>
          <a:solidFill>
            <a:schemeClr val="tx1"/>
          </a:solidFill>
          <a:latin typeface="+mn-lt"/>
        </a:defRPr>
      </a:lvl6pPr>
      <a:lvl7pPr marL="2971800" indent="-228600" algn="l" rtl="0" fontAlgn="base">
        <a:spcBef>
          <a:spcPct val="20000"/>
        </a:spcBef>
        <a:spcAft>
          <a:spcPct val="0"/>
        </a:spcAft>
        <a:buClr>
          <a:srgbClr val="FF0000"/>
        </a:buClr>
        <a:buSzPct val="50000"/>
        <a:buChar char="•"/>
        <a:defRPr>
          <a:solidFill>
            <a:schemeClr val="tx1"/>
          </a:solidFill>
          <a:latin typeface="+mn-lt"/>
        </a:defRPr>
      </a:lvl7pPr>
      <a:lvl8pPr marL="3429000" indent="-228600" algn="l" rtl="0" fontAlgn="base">
        <a:spcBef>
          <a:spcPct val="20000"/>
        </a:spcBef>
        <a:spcAft>
          <a:spcPct val="0"/>
        </a:spcAft>
        <a:buClr>
          <a:srgbClr val="FF0000"/>
        </a:buClr>
        <a:buSzPct val="50000"/>
        <a:buChar char="•"/>
        <a:defRPr>
          <a:solidFill>
            <a:schemeClr val="tx1"/>
          </a:solidFill>
          <a:latin typeface="+mn-lt"/>
        </a:defRPr>
      </a:lvl8pPr>
      <a:lvl9pPr marL="3886200" indent="-228600" algn="l" rtl="0" fontAlgn="base">
        <a:spcBef>
          <a:spcPct val="20000"/>
        </a:spcBef>
        <a:spcAft>
          <a:spcPct val="0"/>
        </a:spcAft>
        <a:buClr>
          <a:srgbClr val="FF0000"/>
        </a:buClr>
        <a:buSzPct val="5000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3">
            <a:extLst>
              <a:ext uri="{28A0092B-C50C-407E-A947-70E740481C1C}">
                <a14:useLocalDpi xmlns:a14="http://schemas.microsoft.com/office/drawing/2010/main"/>
              </a:ext>
            </a:extLst>
          </a:blip>
          <a:stretch>
            <a:fillRect/>
          </a:stretch>
        </p:blipFill>
        <p:spPr>
          <a:xfrm>
            <a:off x="-10331" y="0"/>
            <a:ext cx="12206883" cy="6858000"/>
          </a:xfrm>
          <a:prstGeom prst="rect">
            <a:avLst/>
          </a:prstGeom>
        </p:spPr>
      </p:pic>
      <p:sp>
        <p:nvSpPr>
          <p:cNvPr id="10" name="Rectangle 9"/>
          <p:cNvSpPr/>
          <p:nvPr userDrawn="1"/>
        </p:nvSpPr>
        <p:spPr>
          <a:xfrm>
            <a:off x="-10331" y="6445612"/>
            <a:ext cx="12202331" cy="412388"/>
          </a:xfrm>
          <a:prstGeom prst="rect">
            <a:avLst/>
          </a:prstGeom>
          <a:solidFill>
            <a:srgbClr val="50A5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08C99"/>
              </a:solidFill>
            </a:endParaRPr>
          </a:p>
        </p:txBody>
      </p:sp>
      <p:grpSp>
        <p:nvGrpSpPr>
          <p:cNvPr id="7" name="Group 6"/>
          <p:cNvGrpSpPr/>
          <p:nvPr userDrawn="1"/>
        </p:nvGrpSpPr>
        <p:grpSpPr>
          <a:xfrm>
            <a:off x="60949" y="6501032"/>
            <a:ext cx="1189231" cy="302918"/>
            <a:chOff x="916083" y="709946"/>
            <a:chExt cx="4711702" cy="1600203"/>
          </a:xfrm>
        </p:grpSpPr>
        <p:pic>
          <p:nvPicPr>
            <p:cNvPr id="8" name="Picture 7"/>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916083" y="709946"/>
              <a:ext cx="2160276" cy="1600203"/>
            </a:xfrm>
            <a:prstGeom prst="rect">
              <a:avLst/>
            </a:prstGeom>
          </p:spPr>
        </p:pic>
        <p:pic>
          <p:nvPicPr>
            <p:cNvPr id="9" name="Picture 8"/>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3346126" y="709946"/>
              <a:ext cx="2281659" cy="1600203"/>
            </a:xfrm>
            <a:prstGeom prst="rect">
              <a:avLst/>
            </a:prstGeom>
          </p:spPr>
        </p:pic>
      </p:grpSp>
    </p:spTree>
    <p:custDataLst>
      <p:tags r:id="rId22"/>
    </p:custDataLst>
    <p:extLst>
      <p:ext uri="{BB962C8B-B14F-4D97-AF65-F5344CB8AC3E}">
        <p14:creationId xmlns:p14="http://schemas.microsoft.com/office/powerpoint/2010/main" val="1182191264"/>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 id="2147483950" r:id="rId15"/>
    <p:sldLayoutId id="2147483951" r:id="rId16"/>
    <p:sldLayoutId id="2147483952" r:id="rId17"/>
    <p:sldLayoutId id="2147483953" r:id="rId18"/>
    <p:sldLayoutId id="2147483954" r:id="rId19"/>
    <p:sldLayoutId id="2147483955"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xml"/><Relationship Id="rId7" Type="http://schemas.openxmlformats.org/officeDocument/2006/relationships/image" Target="../media/image17.jpg"/><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http://cqii.org/"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31.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2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4.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6.emf"/></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3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0.emf"/></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0.em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2.emf"/></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65.emf"/><Relationship Id="rId2" Type="http://schemas.openxmlformats.org/officeDocument/2006/relationships/slideLayout" Target="../slideLayouts/slideLayout7.xml"/><Relationship Id="rId1" Type="http://schemas.openxmlformats.org/officeDocument/2006/relationships/tags" Target="../tags/tag35.xml"/><Relationship Id="rId6" Type="http://schemas.openxmlformats.org/officeDocument/2006/relationships/image" Target="../media/image64.png"/><Relationship Id="rId5" Type="http://schemas.openxmlformats.org/officeDocument/2006/relationships/hyperlink" Target="http://cqii.org/" TargetMode="External"/><Relationship Id="rId4" Type="http://schemas.openxmlformats.org/officeDocument/2006/relationships/image" Target="../media/image63.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23.jpeg"/></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www.surveymonkey.com/r/collaborativeapplication"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66.jp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hyperlink" Target="http://www.cqii.org/" TargetMode="External"/><Relationship Id="rId5" Type="http://schemas.openxmlformats.org/officeDocument/2006/relationships/image" Target="../media/image15.png"/><Relationship Id="rId4" Type="http://schemas.openxmlformats.org/officeDocument/2006/relationships/image" Target="../media/image14.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Improve HIV care, Ask me How! Logo">
            <a:extLst>
              <a:ext uri="{FF2B5EF4-FFF2-40B4-BE49-F238E27FC236}">
                <a16:creationId xmlns:a16="http://schemas.microsoft.com/office/drawing/2014/main" id="{38C22FE8-AF5C-2546-ADED-3E46CE990FC9}"/>
              </a:ext>
            </a:extLst>
          </p:cNvPr>
          <p:cNvGrpSpPr/>
          <p:nvPr/>
        </p:nvGrpSpPr>
        <p:grpSpPr>
          <a:xfrm>
            <a:off x="10327214" y="4092820"/>
            <a:ext cx="1598681" cy="1589523"/>
            <a:chOff x="2667001" y="582632"/>
            <a:chExt cx="3322602" cy="3303568"/>
          </a:xfrm>
        </p:grpSpPr>
        <p:pic>
          <p:nvPicPr>
            <p:cNvPr id="5" name="Picture 4">
              <a:extLst>
                <a:ext uri="{FF2B5EF4-FFF2-40B4-BE49-F238E27FC236}">
                  <a16:creationId xmlns:a16="http://schemas.microsoft.com/office/drawing/2014/main" id="{844F9920-BD8D-AB46-887B-F272CCC69C93}"/>
                </a:ext>
              </a:extLst>
            </p:cNvPr>
            <p:cNvPicPr>
              <a:picLocks noChangeAspect="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2667001" y="582632"/>
              <a:ext cx="3322602" cy="3303568"/>
            </a:xfrm>
            <a:prstGeom prst="rect">
              <a:avLst/>
            </a:prstGeom>
          </p:spPr>
        </p:pic>
        <p:grpSp>
          <p:nvGrpSpPr>
            <p:cNvPr id="6" name="Group 5">
              <a:extLst>
                <a:ext uri="{FF2B5EF4-FFF2-40B4-BE49-F238E27FC236}">
                  <a16:creationId xmlns:a16="http://schemas.microsoft.com/office/drawing/2014/main" id="{EBAC5325-FA8E-B745-981A-FB1837F384AD}"/>
                </a:ext>
              </a:extLst>
            </p:cNvPr>
            <p:cNvGrpSpPr/>
            <p:nvPr/>
          </p:nvGrpSpPr>
          <p:grpSpPr>
            <a:xfrm>
              <a:off x="3679623" y="1399142"/>
              <a:ext cx="1244475" cy="1585740"/>
              <a:chOff x="3679623" y="1399142"/>
              <a:chExt cx="1244475" cy="1585740"/>
            </a:xfrm>
          </p:grpSpPr>
          <p:pic>
            <p:nvPicPr>
              <p:cNvPr id="8" name="Picture 7">
                <a:extLst>
                  <a:ext uri="{FF2B5EF4-FFF2-40B4-BE49-F238E27FC236}">
                    <a16:creationId xmlns:a16="http://schemas.microsoft.com/office/drawing/2014/main" id="{E6441044-7903-674F-B429-24867043EAB3}"/>
                  </a:ext>
                </a:extLst>
              </p:cNvPr>
              <p:cNvPicPr>
                <a:picLocks noChangeAspect="1"/>
              </p:cNvPicPr>
              <p:nvPr/>
            </p:nvPicPr>
            <p:blipFill>
              <a:blip r:embed="rId5" cstate="email">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3679623" y="1530541"/>
                <a:ext cx="1244475" cy="1343025"/>
              </a:xfrm>
              <a:prstGeom prst="rect">
                <a:avLst/>
              </a:prstGeom>
            </p:spPr>
          </p:pic>
          <p:sp>
            <p:nvSpPr>
              <p:cNvPr id="9" name="Rectangle 8">
                <a:extLst>
                  <a:ext uri="{FF2B5EF4-FFF2-40B4-BE49-F238E27FC236}">
                    <a16:creationId xmlns:a16="http://schemas.microsoft.com/office/drawing/2014/main" id="{0D16AA9C-44F1-874D-946A-7F7757098D5D}"/>
                  </a:ext>
                </a:extLst>
              </p:cNvPr>
              <p:cNvSpPr/>
              <p:nvPr/>
            </p:nvSpPr>
            <p:spPr bwMode="auto">
              <a:xfrm>
                <a:off x="4285561" y="1399142"/>
                <a:ext cx="438839" cy="163761"/>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mn-cs"/>
                </a:endParaRPr>
              </a:p>
            </p:txBody>
          </p:sp>
          <p:sp>
            <p:nvSpPr>
              <p:cNvPr id="10" name="Rectangle 9">
                <a:extLst>
                  <a:ext uri="{FF2B5EF4-FFF2-40B4-BE49-F238E27FC236}">
                    <a16:creationId xmlns:a16="http://schemas.microsoft.com/office/drawing/2014/main" id="{A5B71239-E370-DE42-8C88-F7464415B2EE}"/>
                  </a:ext>
                </a:extLst>
              </p:cNvPr>
              <p:cNvSpPr/>
              <p:nvPr/>
            </p:nvSpPr>
            <p:spPr bwMode="auto">
              <a:xfrm flipV="1">
                <a:off x="3886200" y="2873566"/>
                <a:ext cx="806986" cy="111316"/>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mn-cs"/>
                </a:endParaRPr>
              </a:p>
            </p:txBody>
          </p:sp>
        </p:grpSp>
      </p:grpSp>
      <p:sp>
        <p:nvSpPr>
          <p:cNvPr id="13" name="Rectangle 5">
            <a:extLst>
              <a:ext uri="{FF2B5EF4-FFF2-40B4-BE49-F238E27FC236}">
                <a16:creationId xmlns:a16="http://schemas.microsoft.com/office/drawing/2014/main" id="{7EEA9537-6464-4ABD-AE3E-BEB8398572A4}"/>
              </a:ext>
            </a:extLst>
          </p:cNvPr>
          <p:cNvSpPr txBox="1">
            <a:spLocks noChangeArrowheads="1"/>
          </p:cNvSpPr>
          <p:nvPr/>
        </p:nvSpPr>
        <p:spPr bwMode="auto">
          <a:xfrm>
            <a:off x="3546911" y="5257800"/>
            <a:ext cx="5105400" cy="4091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lvl1pPr marL="0" indent="0" algn="ctr" rtl="0" eaLnBrk="0" fontAlgn="base" hangingPunct="0">
              <a:spcBef>
                <a:spcPct val="20000"/>
              </a:spcBef>
              <a:spcAft>
                <a:spcPct val="0"/>
              </a:spcAft>
              <a:buClr>
                <a:srgbClr val="FF0000"/>
              </a:buClr>
              <a:buFontTx/>
              <a:buNone/>
              <a:defRPr sz="24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rgbClr val="FF0000"/>
              </a:buClr>
              <a:buSzPct val="85000"/>
              <a:buFont typeface="Wingdings" panose="05000000000000000000" pitchFamily="2" charset="2"/>
              <a:buChar char="§"/>
              <a:defRPr sz="22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FF0000"/>
              </a:buClr>
              <a:buChar char="•"/>
              <a:defRPr sz="20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FF0000"/>
              </a:buClr>
              <a:buSzPct val="65000"/>
              <a:buFont typeface="Wingdings" panose="05000000000000000000" pitchFamily="2" charset="2"/>
              <a:buChar char="§"/>
              <a:defRPr>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FF0000"/>
              </a:buClr>
              <a:buSzPct val="50000"/>
              <a:buChar char="•"/>
              <a:defRPr>
                <a:solidFill>
                  <a:schemeClr val="tx1"/>
                </a:solidFill>
                <a:latin typeface="+mn-lt"/>
                <a:ea typeface="MS PGothic" panose="020B0600070205080204" pitchFamily="34" charset="-128"/>
              </a:defRPr>
            </a:lvl5pPr>
            <a:lvl6pPr marL="2514600" indent="-228600" algn="l" rtl="0" fontAlgn="base">
              <a:spcBef>
                <a:spcPct val="20000"/>
              </a:spcBef>
              <a:spcAft>
                <a:spcPct val="0"/>
              </a:spcAft>
              <a:buClr>
                <a:srgbClr val="FF0000"/>
              </a:buClr>
              <a:buSzPct val="50000"/>
              <a:buChar char="•"/>
              <a:defRPr>
                <a:solidFill>
                  <a:schemeClr val="tx1"/>
                </a:solidFill>
                <a:latin typeface="+mn-lt"/>
              </a:defRPr>
            </a:lvl6pPr>
            <a:lvl7pPr marL="2971800" indent="-228600" algn="l" rtl="0" fontAlgn="base">
              <a:spcBef>
                <a:spcPct val="20000"/>
              </a:spcBef>
              <a:spcAft>
                <a:spcPct val="0"/>
              </a:spcAft>
              <a:buClr>
                <a:srgbClr val="FF0000"/>
              </a:buClr>
              <a:buSzPct val="50000"/>
              <a:buChar char="•"/>
              <a:defRPr>
                <a:solidFill>
                  <a:schemeClr val="tx1"/>
                </a:solidFill>
                <a:latin typeface="+mn-lt"/>
              </a:defRPr>
            </a:lvl7pPr>
            <a:lvl8pPr marL="3429000" indent="-228600" algn="l" rtl="0" fontAlgn="base">
              <a:spcBef>
                <a:spcPct val="20000"/>
              </a:spcBef>
              <a:spcAft>
                <a:spcPct val="0"/>
              </a:spcAft>
              <a:buClr>
                <a:srgbClr val="FF0000"/>
              </a:buClr>
              <a:buSzPct val="50000"/>
              <a:buChar char="•"/>
              <a:defRPr>
                <a:solidFill>
                  <a:schemeClr val="tx1"/>
                </a:solidFill>
                <a:latin typeface="+mn-lt"/>
              </a:defRPr>
            </a:lvl8pPr>
            <a:lvl9pPr marL="3886200" indent="-228600" algn="l" rtl="0" fontAlgn="base">
              <a:spcBef>
                <a:spcPct val="20000"/>
              </a:spcBef>
              <a:spcAft>
                <a:spcPct val="0"/>
              </a:spcAft>
              <a:buClr>
                <a:srgbClr val="FF0000"/>
              </a:buClr>
              <a:buSzPct val="50000"/>
              <a:buChar char="•"/>
              <a:defRPr>
                <a:solidFill>
                  <a:schemeClr val="tx1"/>
                </a:solidFill>
                <a:latin typeface="+mn-lt"/>
              </a:defRPr>
            </a:lvl9pPr>
          </a:lstStyle>
          <a:p>
            <a:pPr eaLnBrk="1" hangingPunct="1">
              <a:lnSpc>
                <a:spcPct val="90000"/>
              </a:lnSpc>
            </a:pPr>
            <a:r>
              <a:rPr lang="en-US" altLang="en-US" dirty="0"/>
              <a:t>Last Updated: Oct 17, 2020</a:t>
            </a:r>
          </a:p>
        </p:txBody>
      </p:sp>
      <p:pic>
        <p:nvPicPr>
          <p:cNvPr id="14" name="Picture 13" descr="The logo for project ECHO and the HRSA Ryan White HIV/AIDS Program Center for Quality Improvement and Innovation" title="Logo">
            <a:extLst>
              <a:ext uri="{FF2B5EF4-FFF2-40B4-BE49-F238E27FC236}">
                <a16:creationId xmlns:a16="http://schemas.microsoft.com/office/drawing/2014/main" id="{E867CCFF-2703-4D64-A537-F8DBEB98818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6627" y="4201677"/>
            <a:ext cx="1868424" cy="1469827"/>
          </a:xfrm>
          <a:prstGeom prst="rect">
            <a:avLst/>
          </a:prstGeom>
        </p:spPr>
      </p:pic>
      <p:pic>
        <p:nvPicPr>
          <p:cNvPr id="16" name="Picture 15" descr="A drawing of a face&#10;&#10;Description automatically generated">
            <a:extLst>
              <a:ext uri="{FF2B5EF4-FFF2-40B4-BE49-F238E27FC236}">
                <a16:creationId xmlns:a16="http://schemas.microsoft.com/office/drawing/2014/main" id="{72E07E42-9005-EF42-9B69-583B9A605E3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452884" y="625670"/>
            <a:ext cx="3255264" cy="1431036"/>
          </a:xfrm>
          <a:prstGeom prst="rect">
            <a:avLst/>
          </a:prstGeom>
        </p:spPr>
      </p:pic>
      <p:pic>
        <p:nvPicPr>
          <p:cNvPr id="15" name="Picture 14">
            <a:extLst>
              <a:ext uri="{FF2B5EF4-FFF2-40B4-BE49-F238E27FC236}">
                <a16:creationId xmlns:a16="http://schemas.microsoft.com/office/drawing/2014/main" id="{CCB17821-CF57-0A4F-B8F2-13C1644A1153}"/>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0" y="5715000"/>
            <a:ext cx="12192000" cy="183848"/>
          </a:xfrm>
          <a:prstGeom prst="rect">
            <a:avLst/>
          </a:prstGeom>
        </p:spPr>
      </p:pic>
      <p:sp>
        <p:nvSpPr>
          <p:cNvPr id="17" name="Rectangle 5">
            <a:extLst>
              <a:ext uri="{FF2B5EF4-FFF2-40B4-BE49-F238E27FC236}">
                <a16:creationId xmlns:a16="http://schemas.microsoft.com/office/drawing/2014/main" id="{60A8C991-AE78-4938-98E0-77BC2489156C}"/>
              </a:ext>
            </a:extLst>
          </p:cNvPr>
          <p:cNvSpPr txBox="1">
            <a:spLocks noChangeArrowheads="1"/>
          </p:cNvSpPr>
          <p:nvPr/>
        </p:nvSpPr>
        <p:spPr bwMode="auto">
          <a:xfrm>
            <a:off x="2743200" y="2430103"/>
            <a:ext cx="6916894" cy="18370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lvl1pPr marL="0" indent="0" algn="ctr" rtl="0" eaLnBrk="0" fontAlgn="base" hangingPunct="0">
              <a:spcBef>
                <a:spcPct val="20000"/>
              </a:spcBef>
              <a:spcAft>
                <a:spcPct val="0"/>
              </a:spcAft>
              <a:buClr>
                <a:srgbClr val="FF0000"/>
              </a:buClr>
              <a:buFontTx/>
              <a:buNone/>
              <a:defRPr sz="24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rgbClr val="FF0000"/>
              </a:buClr>
              <a:buSzPct val="85000"/>
              <a:buFont typeface="Wingdings" panose="05000000000000000000" pitchFamily="2" charset="2"/>
              <a:buChar char="§"/>
              <a:defRPr sz="22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FF0000"/>
              </a:buClr>
              <a:buChar char="•"/>
              <a:defRPr sz="20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FF0000"/>
              </a:buClr>
              <a:buSzPct val="65000"/>
              <a:buFont typeface="Wingdings" panose="05000000000000000000" pitchFamily="2" charset="2"/>
              <a:buChar char="§"/>
              <a:defRPr>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FF0000"/>
              </a:buClr>
              <a:buSzPct val="50000"/>
              <a:buChar char="•"/>
              <a:defRPr>
                <a:solidFill>
                  <a:schemeClr val="tx1"/>
                </a:solidFill>
                <a:latin typeface="+mn-lt"/>
                <a:ea typeface="MS PGothic" panose="020B0600070205080204" pitchFamily="34" charset="-128"/>
              </a:defRPr>
            </a:lvl5pPr>
            <a:lvl6pPr marL="2514600" indent="-228600" algn="l" rtl="0" fontAlgn="base">
              <a:spcBef>
                <a:spcPct val="20000"/>
              </a:spcBef>
              <a:spcAft>
                <a:spcPct val="0"/>
              </a:spcAft>
              <a:buClr>
                <a:srgbClr val="FF0000"/>
              </a:buClr>
              <a:buSzPct val="50000"/>
              <a:buChar char="•"/>
              <a:defRPr>
                <a:solidFill>
                  <a:schemeClr val="tx1"/>
                </a:solidFill>
                <a:latin typeface="+mn-lt"/>
              </a:defRPr>
            </a:lvl6pPr>
            <a:lvl7pPr marL="2971800" indent="-228600" algn="l" rtl="0" fontAlgn="base">
              <a:spcBef>
                <a:spcPct val="20000"/>
              </a:spcBef>
              <a:spcAft>
                <a:spcPct val="0"/>
              </a:spcAft>
              <a:buClr>
                <a:srgbClr val="FF0000"/>
              </a:buClr>
              <a:buSzPct val="50000"/>
              <a:buChar char="•"/>
              <a:defRPr>
                <a:solidFill>
                  <a:schemeClr val="tx1"/>
                </a:solidFill>
                <a:latin typeface="+mn-lt"/>
              </a:defRPr>
            </a:lvl7pPr>
            <a:lvl8pPr marL="3429000" indent="-228600" algn="l" rtl="0" fontAlgn="base">
              <a:spcBef>
                <a:spcPct val="20000"/>
              </a:spcBef>
              <a:spcAft>
                <a:spcPct val="0"/>
              </a:spcAft>
              <a:buClr>
                <a:srgbClr val="FF0000"/>
              </a:buClr>
              <a:buSzPct val="50000"/>
              <a:buChar char="•"/>
              <a:defRPr>
                <a:solidFill>
                  <a:schemeClr val="tx1"/>
                </a:solidFill>
                <a:latin typeface="+mn-lt"/>
              </a:defRPr>
            </a:lvl8pPr>
            <a:lvl9pPr marL="3886200" indent="-228600" algn="l" rtl="0" fontAlgn="base">
              <a:spcBef>
                <a:spcPct val="20000"/>
              </a:spcBef>
              <a:spcAft>
                <a:spcPct val="0"/>
              </a:spcAft>
              <a:buClr>
                <a:srgbClr val="FF0000"/>
              </a:buClr>
              <a:buSzPct val="50000"/>
              <a:buChar char="•"/>
              <a:defRPr>
                <a:solidFill>
                  <a:schemeClr val="tx1"/>
                </a:solidFill>
                <a:latin typeface="+mn-lt"/>
              </a:defRPr>
            </a:lvl9pPr>
          </a:lstStyle>
          <a:p>
            <a:pPr eaLnBrk="1" hangingPunct="1"/>
            <a:r>
              <a:rPr lang="en-US" altLang="en-US" sz="4000" b="1" kern="0" dirty="0">
                <a:solidFill>
                  <a:schemeClr val="accent2"/>
                </a:solidFill>
                <a:latin typeface="Garamond" panose="02020404030301010803" pitchFamily="18" charset="0"/>
              </a:rPr>
              <a:t>Literature Review Findings: Social Determinants of Health in HIV Care</a:t>
            </a:r>
            <a:endParaRPr lang="en-US" altLang="en-US" kern="0" dirty="0">
              <a:solidFill>
                <a:schemeClr val="accent2"/>
              </a:solidFill>
              <a:latin typeface="Garamond" panose="02020404030301010803" pitchFamily="18" charset="0"/>
            </a:endParaRPr>
          </a:p>
        </p:txBody>
      </p:sp>
    </p:spTree>
    <p:custDataLst>
      <p:tags r:id="rId1"/>
    </p:custDataLst>
    <p:extLst>
      <p:ext uri="{BB962C8B-B14F-4D97-AF65-F5344CB8AC3E}">
        <p14:creationId xmlns:p14="http://schemas.microsoft.com/office/powerpoint/2010/main" val="837633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a:xfrm>
            <a:off x="1295400" y="914400"/>
            <a:ext cx="9601200" cy="3048000"/>
          </a:xfrm>
        </p:spPr>
        <p:txBody>
          <a:bodyPr/>
          <a:lstStyle/>
          <a:p>
            <a:pPr>
              <a:spcAft>
                <a:spcPts val="1800"/>
              </a:spcAft>
            </a:pPr>
            <a:r>
              <a:rPr lang="en-US" altLang="en-US" i="1" dirty="0"/>
              <a:t>“Health inequalities and social determinants of health are not a footnote to the determinants of health. They are the main issue.” </a:t>
            </a:r>
            <a:r>
              <a:rPr lang="en-US" altLang="en-US" sz="1500" i="1" dirty="0"/>
              <a:t> </a:t>
            </a:r>
            <a:br>
              <a:rPr lang="en-US" altLang="en-US" sz="1500" i="1" dirty="0"/>
            </a:br>
            <a:br>
              <a:rPr lang="en-US" altLang="en-US" sz="2500" dirty="0"/>
            </a:br>
            <a:r>
              <a:rPr lang="en-US" altLang="en-US" sz="2800" dirty="0"/>
              <a:t>-  World Health Organization (WHO) Chair of the </a:t>
            </a:r>
            <a:br>
              <a:rPr lang="en-US" altLang="en-US" sz="2800" dirty="0"/>
            </a:br>
            <a:r>
              <a:rPr lang="en-US" altLang="en-US" sz="2800" dirty="0"/>
              <a:t>Commission on Social Determinants of Health,</a:t>
            </a:r>
            <a:br>
              <a:rPr lang="en-US" altLang="en-US" sz="2800" dirty="0"/>
            </a:br>
            <a:r>
              <a:rPr lang="en-US" altLang="en-US" sz="2800" dirty="0"/>
              <a:t>Sir Michael Marmot</a:t>
            </a:r>
          </a:p>
        </p:txBody>
      </p:sp>
      <p:pic>
        <p:nvPicPr>
          <p:cNvPr id="19458" name="Picture 2" descr="How to bridge Britain's divide between health and wealth | Society | The  Guardian">
            <a:extLst>
              <a:ext uri="{FF2B5EF4-FFF2-40B4-BE49-F238E27FC236}">
                <a16:creationId xmlns:a16="http://schemas.microsoft.com/office/drawing/2014/main" id="{088C0D16-5511-C745-A5E3-63EAA06638F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14850" y="3981138"/>
            <a:ext cx="3162300" cy="189738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48709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46728" y="533400"/>
            <a:ext cx="10363200" cy="762000"/>
          </a:xfrm>
        </p:spPr>
        <p:txBody>
          <a:bodyPr/>
          <a:lstStyle/>
          <a:p>
            <a:r>
              <a:rPr lang="en-US" dirty="0"/>
              <a:t>Did You Know?</a:t>
            </a:r>
            <a:endParaRPr lang="en-US" b="1" dirty="0"/>
          </a:p>
        </p:txBody>
      </p:sp>
      <p:sp>
        <p:nvSpPr>
          <p:cNvPr id="8195" name="Content Placeholder 2"/>
          <p:cNvSpPr>
            <a:spLocks noGrp="1"/>
          </p:cNvSpPr>
          <p:nvPr>
            <p:ph idx="1"/>
          </p:nvPr>
        </p:nvSpPr>
        <p:spPr>
          <a:xfrm>
            <a:off x="723900" y="1741710"/>
            <a:ext cx="10744200" cy="3135089"/>
          </a:xfrm>
          <a:solidFill>
            <a:srgbClr val="99CCFF">
              <a:alpha val="80000"/>
            </a:srgbClr>
          </a:solidFill>
        </p:spPr>
        <p:txBody>
          <a:bodyPr/>
          <a:lstStyle/>
          <a:p>
            <a:pPr marL="434340">
              <a:spcBef>
                <a:spcPts val="300"/>
              </a:spcBef>
              <a:spcAft>
                <a:spcPts val="1200"/>
              </a:spcAft>
              <a:buBlip>
                <a:blip r:embed="rId2"/>
              </a:buBlip>
            </a:pPr>
            <a:r>
              <a:rPr lang="en-US" altLang="en-US" b="1" dirty="0">
                <a:ea typeface="ＭＳ Ｐゴシック" panose="020B0600070205080204" pitchFamily="34" charset="-128"/>
              </a:rPr>
              <a:t>People with unstable housing </a:t>
            </a:r>
            <a:r>
              <a:rPr lang="en-US" altLang="en-US" dirty="0">
                <a:ea typeface="ＭＳ Ｐゴシック" panose="020B0600070205080204" pitchFamily="34" charset="-128"/>
              </a:rPr>
              <a:t>have a </a:t>
            </a:r>
            <a:r>
              <a:rPr lang="en-US" altLang="en-US" b="1" dirty="0">
                <a:ea typeface="ＭＳ Ｐゴシック" panose="020B0600070205080204" pitchFamily="34" charset="-128"/>
              </a:rPr>
              <a:t>16% lower</a:t>
            </a:r>
            <a:r>
              <a:rPr lang="en-US" altLang="en-US" dirty="0">
                <a:ea typeface="ＭＳ Ｐゴシック" panose="020B0600070205080204" pitchFamily="34" charset="-128"/>
              </a:rPr>
              <a:t> viral suppression rate compared to those with stable housing</a:t>
            </a:r>
          </a:p>
          <a:p>
            <a:pPr marL="434340">
              <a:spcBef>
                <a:spcPts val="300"/>
              </a:spcBef>
              <a:spcAft>
                <a:spcPts val="1200"/>
              </a:spcAft>
              <a:buBlip>
                <a:blip r:embed="rId2"/>
              </a:buBlip>
            </a:pPr>
            <a:r>
              <a:rPr lang="en-US" altLang="en-US" b="1" dirty="0">
                <a:ea typeface="ＭＳ Ｐゴシック" panose="020B0600070205080204" pitchFamily="34" charset="-128"/>
              </a:rPr>
              <a:t>People with mental illness </a:t>
            </a:r>
            <a:r>
              <a:rPr lang="en-US" altLang="en-US" dirty="0">
                <a:ea typeface="ＭＳ Ｐゴシック" panose="020B0600070205080204" pitchFamily="34" charset="-128"/>
              </a:rPr>
              <a:t>have a lower viral suppression rate, on average by </a:t>
            </a:r>
            <a:r>
              <a:rPr lang="en-US" altLang="en-US" b="1" dirty="0">
                <a:ea typeface="ＭＳ Ｐゴシック" panose="020B0600070205080204" pitchFamily="34" charset="-128"/>
              </a:rPr>
              <a:t>8.5%</a:t>
            </a:r>
          </a:p>
          <a:p>
            <a:pPr marL="434340">
              <a:spcBef>
                <a:spcPts val="300"/>
              </a:spcBef>
              <a:spcAft>
                <a:spcPts val="1200"/>
              </a:spcAft>
              <a:buBlip>
                <a:blip r:embed="rId2"/>
              </a:buBlip>
            </a:pPr>
            <a:r>
              <a:rPr lang="en-US" altLang="en-US" b="1" dirty="0">
                <a:ea typeface="ＭＳ Ｐゴシック" panose="020B0600070205080204" pitchFamily="34" charset="-128"/>
              </a:rPr>
              <a:t>People who inject drugs </a:t>
            </a:r>
            <a:r>
              <a:rPr lang="en-US" altLang="en-US" dirty="0">
                <a:ea typeface="ＭＳ Ｐゴシック" panose="020B0600070205080204" pitchFamily="34" charset="-128"/>
              </a:rPr>
              <a:t>make up of </a:t>
            </a:r>
            <a:r>
              <a:rPr lang="en-US" altLang="en-US" b="1" dirty="0">
                <a:ea typeface="ＭＳ Ｐゴシック" panose="020B0600070205080204" pitchFamily="34" charset="-128"/>
              </a:rPr>
              <a:t>1 in 10</a:t>
            </a:r>
            <a:r>
              <a:rPr lang="en-US" altLang="en-US" dirty="0">
                <a:ea typeface="ＭＳ Ｐゴシック" panose="020B0600070205080204" pitchFamily="34" charset="-128"/>
              </a:rPr>
              <a:t> new HIV diagnoses</a:t>
            </a:r>
          </a:p>
          <a:p>
            <a:pPr marL="434340">
              <a:spcBef>
                <a:spcPts val="300"/>
              </a:spcBef>
              <a:spcAft>
                <a:spcPts val="1200"/>
              </a:spcAft>
              <a:buBlip>
                <a:blip r:embed="rId2"/>
              </a:buBlip>
            </a:pPr>
            <a:r>
              <a:rPr lang="en-US" altLang="en-US" b="1" dirty="0">
                <a:ea typeface="ＭＳ Ｐゴシック" panose="020B0600070205080204" pitchFamily="34" charset="-128"/>
              </a:rPr>
              <a:t>People ages 13 to 24 </a:t>
            </a:r>
            <a:r>
              <a:rPr lang="en-US" altLang="en-US" dirty="0">
                <a:ea typeface="ＭＳ Ｐゴシック" panose="020B0600070205080204" pitchFamily="34" charset="-128"/>
              </a:rPr>
              <a:t> make up </a:t>
            </a:r>
            <a:r>
              <a:rPr lang="en-US" altLang="en-US" b="1" dirty="0">
                <a:ea typeface="ＭＳ Ｐゴシック" panose="020B0600070205080204" pitchFamily="34" charset="-128"/>
              </a:rPr>
              <a:t>21% </a:t>
            </a:r>
            <a:r>
              <a:rPr lang="en-US" altLang="en-US" dirty="0">
                <a:ea typeface="ＭＳ Ｐゴシック" panose="020B0600070205080204" pitchFamily="34" charset="-128"/>
              </a:rPr>
              <a:t>of new HIV diagnoses, while </a:t>
            </a:r>
            <a:r>
              <a:rPr lang="en-US" altLang="en-US" b="1" dirty="0">
                <a:ea typeface="ＭＳ Ｐゴシック" panose="020B0600070205080204" pitchFamily="34" charset="-128"/>
              </a:rPr>
              <a:t>people ages 50 and older</a:t>
            </a:r>
            <a:r>
              <a:rPr lang="en-US" altLang="en-US" dirty="0">
                <a:ea typeface="ＭＳ Ｐゴシック" panose="020B0600070205080204" pitchFamily="34" charset="-128"/>
              </a:rPr>
              <a:t> make up </a:t>
            </a:r>
            <a:r>
              <a:rPr lang="en-US" altLang="en-US" b="1" dirty="0">
                <a:ea typeface="ＭＳ Ｐゴシック" panose="020B0600070205080204" pitchFamily="34" charset="-128"/>
              </a:rPr>
              <a:t>17% </a:t>
            </a:r>
            <a:r>
              <a:rPr lang="en-US" altLang="en-US" dirty="0">
                <a:ea typeface="ＭＳ Ｐゴシック" panose="020B0600070205080204" pitchFamily="34" charset="-128"/>
              </a:rPr>
              <a:t>of new HIV diagnoses in the United States</a:t>
            </a:r>
            <a:endParaRPr lang="en-US" altLang="en-US" sz="1600" dirty="0">
              <a:highlight>
                <a:srgbClr val="FFFF00"/>
              </a:highlight>
              <a:ea typeface="ＭＳ Ｐゴシック" panose="020B0600070205080204" pitchFamily="34" charset="-128"/>
            </a:endParaRPr>
          </a:p>
        </p:txBody>
      </p:sp>
      <p:sp>
        <p:nvSpPr>
          <p:cNvPr id="5" name="TextBox 4"/>
          <p:cNvSpPr txBox="1"/>
          <p:nvPr/>
        </p:nvSpPr>
        <p:spPr>
          <a:xfrm>
            <a:off x="1828800" y="5181600"/>
            <a:ext cx="10363200" cy="769441"/>
          </a:xfrm>
          <a:prstGeom prst="rect">
            <a:avLst/>
          </a:prstGeom>
          <a:noFill/>
        </p:spPr>
        <p:txBody>
          <a:bodyPr wrap="square" rtlCol="0">
            <a:spAutoFit/>
          </a:bodyPr>
          <a:lstStyle/>
          <a:p>
            <a:pPr algn="r"/>
            <a:r>
              <a:rPr lang="en-US" sz="1100" dirty="0">
                <a:latin typeface="Garamond" panose="02020404030301010803" pitchFamily="18" charset="0"/>
              </a:rPr>
              <a:t>Health Resources and Services Administration. Ryan White HIV/AIDS Program Annual Client-Level Data Report 2018. http://hab.hrsa.gov/data/data-reports</a:t>
            </a:r>
          </a:p>
          <a:p>
            <a:pPr algn="r"/>
            <a:r>
              <a:rPr lang="en-US" sz="1100" dirty="0">
                <a:latin typeface="Garamond" panose="02020404030301010803" pitchFamily="18" charset="0"/>
              </a:rPr>
              <a:t>https://www.cdc.gov/hiv/group/age/olderamericans/index.html</a:t>
            </a:r>
          </a:p>
          <a:p>
            <a:pPr algn="r"/>
            <a:r>
              <a:rPr lang="en-US" sz="1100" dirty="0">
                <a:latin typeface="Garamond" panose="02020404030301010803" pitchFamily="18" charset="0"/>
              </a:rPr>
              <a:t>https://www.cdc.gov/hiv/group/hiv-idu.html</a:t>
            </a:r>
          </a:p>
          <a:p>
            <a:pPr algn="r"/>
            <a:r>
              <a:rPr lang="en-US" sz="1100" dirty="0">
                <a:latin typeface="Garamond" panose="02020404030301010803" pitchFamily="18" charset="0"/>
              </a:rPr>
              <a:t>https://www.cdc.gov/hiv/group/age/youth/index.html</a:t>
            </a:r>
          </a:p>
        </p:txBody>
      </p:sp>
    </p:spTree>
    <p:extLst>
      <p:ext uri="{BB962C8B-B14F-4D97-AF65-F5344CB8AC3E}">
        <p14:creationId xmlns:p14="http://schemas.microsoft.com/office/powerpoint/2010/main" val="1823750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r graph showing results of the question 'How do you asses the relevance of the following topic for your future quality improvement work: Social Determinants of Health?'">
            <a:extLst>
              <a:ext uri="{FF2B5EF4-FFF2-40B4-BE49-F238E27FC236}">
                <a16:creationId xmlns:a16="http://schemas.microsoft.com/office/drawing/2014/main" id="{88F97188-516D-6340-B1DD-3AEF12868326}"/>
              </a:ext>
            </a:extLst>
          </p:cNvPr>
          <p:cNvPicPr>
            <a:picLocks noChangeAspect="1"/>
          </p:cNvPicPr>
          <p:nvPr/>
        </p:nvPicPr>
        <p:blipFill>
          <a:blip r:embed="rId3"/>
          <a:stretch>
            <a:fillRect/>
          </a:stretch>
        </p:blipFill>
        <p:spPr>
          <a:xfrm>
            <a:off x="5283200" y="1898593"/>
            <a:ext cx="5641866" cy="3794977"/>
          </a:xfrm>
          <a:prstGeom prst="rect">
            <a:avLst/>
          </a:prstGeom>
        </p:spPr>
      </p:pic>
      <p:sp>
        <p:nvSpPr>
          <p:cNvPr id="2" name="Title 1"/>
          <p:cNvSpPr>
            <a:spLocks noGrp="1"/>
          </p:cNvSpPr>
          <p:nvPr>
            <p:ph type="title"/>
          </p:nvPr>
        </p:nvSpPr>
        <p:spPr/>
        <p:txBody>
          <a:bodyPr/>
          <a:lstStyle/>
          <a:p>
            <a:r>
              <a:rPr lang="en-US" dirty="0"/>
              <a:t>2019 CQII Online Survey (n=241)</a:t>
            </a:r>
            <a:endParaRPr lang="en-US" b="1" dirty="0"/>
          </a:p>
        </p:txBody>
      </p:sp>
      <p:sp>
        <p:nvSpPr>
          <p:cNvPr id="5" name="TextBox 4"/>
          <p:cNvSpPr txBox="1"/>
          <p:nvPr/>
        </p:nvSpPr>
        <p:spPr>
          <a:xfrm flipH="1">
            <a:off x="609600" y="1676400"/>
            <a:ext cx="4419600" cy="3816429"/>
          </a:xfrm>
          <a:prstGeom prst="rect">
            <a:avLst/>
          </a:prstGeom>
          <a:noFill/>
        </p:spPr>
        <p:txBody>
          <a:bodyPr wrap="square" rtlCol="0">
            <a:spAutoFit/>
          </a:bodyPr>
          <a:lstStyle/>
          <a:p>
            <a:r>
              <a:rPr lang="en-US" sz="2200" dirty="0">
                <a:solidFill>
                  <a:srgbClr val="CC0000"/>
                </a:solidFill>
                <a:latin typeface="Garamond" panose="02020404030301010803" pitchFamily="18" charset="0"/>
              </a:rPr>
              <a:t>86% </a:t>
            </a:r>
            <a:r>
              <a:rPr lang="en-US" sz="2200" dirty="0">
                <a:latin typeface="Garamond" panose="02020404030301010803" pitchFamily="18" charset="0"/>
              </a:rPr>
              <a:t>viewed the topic of social determinants of health as relevant/very relevant</a:t>
            </a:r>
          </a:p>
          <a:p>
            <a:endParaRPr lang="en-US" sz="2200" dirty="0">
              <a:solidFill>
                <a:srgbClr val="CC0000"/>
              </a:solidFill>
              <a:latin typeface="Garamond" panose="02020404030301010803" pitchFamily="18" charset="0"/>
            </a:endParaRPr>
          </a:p>
          <a:p>
            <a:r>
              <a:rPr lang="en-US" sz="2200" dirty="0">
                <a:solidFill>
                  <a:srgbClr val="CC0000"/>
                </a:solidFill>
                <a:latin typeface="Garamond" panose="02020404030301010803" pitchFamily="18" charset="0"/>
              </a:rPr>
              <a:t>96% </a:t>
            </a:r>
            <a:r>
              <a:rPr lang="en-US" sz="2200" dirty="0">
                <a:latin typeface="Garamond" panose="02020404030301010803" pitchFamily="18" charset="0"/>
              </a:rPr>
              <a:t>were interested/very interested in creating QI projects that address social determinants of health</a:t>
            </a:r>
          </a:p>
          <a:p>
            <a:endParaRPr lang="en-US" sz="2200" dirty="0">
              <a:solidFill>
                <a:srgbClr val="CC0000"/>
              </a:solidFill>
              <a:latin typeface="Garamond" panose="02020404030301010803" pitchFamily="18" charset="0"/>
            </a:endParaRPr>
          </a:p>
          <a:p>
            <a:r>
              <a:rPr lang="en-US" sz="2200" dirty="0">
                <a:solidFill>
                  <a:srgbClr val="CC0000"/>
                </a:solidFill>
                <a:latin typeface="Garamond" panose="02020404030301010803" pitchFamily="18" charset="0"/>
              </a:rPr>
              <a:t>94% </a:t>
            </a:r>
            <a:r>
              <a:rPr lang="en-US" sz="2200" dirty="0">
                <a:latin typeface="Garamond" panose="02020404030301010803" pitchFamily="18" charset="0"/>
              </a:rPr>
              <a:t>indicated that they would participate in a social determinants of health collaborative</a:t>
            </a:r>
          </a:p>
        </p:txBody>
      </p:sp>
      <p:sp>
        <p:nvSpPr>
          <p:cNvPr id="6" name="TextBox 5"/>
          <p:cNvSpPr txBox="1"/>
          <p:nvPr/>
        </p:nvSpPr>
        <p:spPr>
          <a:xfrm>
            <a:off x="7696200" y="5638801"/>
            <a:ext cx="4486102" cy="276999"/>
          </a:xfrm>
          <a:prstGeom prst="rect">
            <a:avLst/>
          </a:prstGeom>
          <a:noFill/>
        </p:spPr>
        <p:txBody>
          <a:bodyPr wrap="square" rtlCol="0">
            <a:spAutoFit/>
          </a:bodyPr>
          <a:lstStyle/>
          <a:p>
            <a:pPr algn="r"/>
            <a:r>
              <a:rPr lang="en-US" sz="1200" dirty="0">
                <a:latin typeface="+mn-lt"/>
              </a:rPr>
              <a:t> Retrieved from 2019 CQII National QI Survey and Results</a:t>
            </a:r>
          </a:p>
        </p:txBody>
      </p:sp>
      <p:sp>
        <p:nvSpPr>
          <p:cNvPr id="3" name="Rectangle 2">
            <a:extLst>
              <a:ext uri="{FF2B5EF4-FFF2-40B4-BE49-F238E27FC236}">
                <a16:creationId xmlns:a16="http://schemas.microsoft.com/office/drawing/2014/main" id="{5FDDF0F3-0F25-0845-9347-7949DEA1424D}"/>
              </a:ext>
            </a:extLst>
          </p:cNvPr>
          <p:cNvSpPr/>
          <p:nvPr/>
        </p:nvSpPr>
        <p:spPr>
          <a:xfrm>
            <a:off x="5283200" y="1313818"/>
            <a:ext cx="6451600" cy="584775"/>
          </a:xfrm>
          <a:prstGeom prst="rect">
            <a:avLst/>
          </a:prstGeom>
        </p:spPr>
        <p:txBody>
          <a:bodyPr wrap="square">
            <a:spAutoFit/>
          </a:bodyPr>
          <a:lstStyle/>
          <a:p>
            <a:pPr algn="ctr"/>
            <a:r>
              <a:rPr lang="en-US" sz="1600" b="1" dirty="0">
                <a:solidFill>
                  <a:srgbClr val="333E48"/>
                </a:solidFill>
                <a:latin typeface="Garamond" panose="02020404030301010803" pitchFamily="18" charset="0"/>
              </a:rPr>
              <a:t>How do you assess the relevance of the following topic for your future quality improvement work: Social Determinants of Health?</a:t>
            </a:r>
            <a:endParaRPr lang="en-US" sz="1600" b="1" dirty="0">
              <a:solidFill>
                <a:srgbClr val="333E48"/>
              </a:solidFill>
              <a:effectLst/>
              <a:latin typeface="Garamond" panose="02020404030301010803" pitchFamily="18" charset="0"/>
            </a:endParaRPr>
          </a:p>
        </p:txBody>
      </p:sp>
    </p:spTree>
    <p:extLst>
      <p:ext uri="{BB962C8B-B14F-4D97-AF65-F5344CB8AC3E}">
        <p14:creationId xmlns:p14="http://schemas.microsoft.com/office/powerpoint/2010/main" val="3966775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a:xfrm>
            <a:off x="1257300" y="668867"/>
            <a:ext cx="9677400" cy="3200400"/>
          </a:xfrm>
        </p:spPr>
        <p:txBody>
          <a:bodyPr/>
          <a:lstStyle/>
          <a:p>
            <a:r>
              <a:rPr lang="en-US" altLang="en-US" i="1" dirty="0"/>
              <a:t>“My medical training had not prepared me for this ambush of social circumstance. I had neither the skills nor the resources for treating them, I ignored the social context of disease altogether.”</a:t>
            </a:r>
            <a:br>
              <a:rPr lang="en-US" altLang="en-US" dirty="0"/>
            </a:br>
            <a:r>
              <a:rPr lang="en-US" altLang="en-US" dirty="0"/>
              <a:t> </a:t>
            </a:r>
            <a:br>
              <a:rPr lang="en-US" altLang="en-US" dirty="0"/>
            </a:br>
            <a:r>
              <a:rPr lang="en-US" altLang="en-US" sz="2800" dirty="0"/>
              <a:t>- Dr. Laura Gottlieb</a:t>
            </a:r>
          </a:p>
        </p:txBody>
      </p:sp>
      <p:pic>
        <p:nvPicPr>
          <p:cNvPr id="24578" name="Picture 2" descr="Laura Gottlieb | Commonwealth Fund">
            <a:extLst>
              <a:ext uri="{FF2B5EF4-FFF2-40B4-BE49-F238E27FC236}">
                <a16:creationId xmlns:a16="http://schemas.microsoft.com/office/drawing/2014/main" id="{B5F7B670-6721-1641-A4FD-655C5E795FA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3869267"/>
            <a:ext cx="1981200" cy="1981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68349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a:xfrm>
            <a:off x="2133600" y="685800"/>
            <a:ext cx="7924800" cy="2743200"/>
          </a:xfrm>
        </p:spPr>
        <p:txBody>
          <a:bodyPr/>
          <a:lstStyle/>
          <a:p>
            <a:r>
              <a:rPr lang="en-US" altLang="en-US" i="1" dirty="0"/>
              <a:t>“The welfare of each is bound up in the welfare of all.”</a:t>
            </a:r>
            <a:br>
              <a:rPr lang="en-US" altLang="en-US" dirty="0"/>
            </a:br>
            <a:br>
              <a:rPr lang="en-US" altLang="en-US" dirty="0"/>
            </a:br>
            <a:r>
              <a:rPr lang="en-US" altLang="en-US" sz="2800" dirty="0"/>
              <a:t>- Helen Keller</a:t>
            </a:r>
          </a:p>
        </p:txBody>
      </p:sp>
      <p:pic>
        <p:nvPicPr>
          <p:cNvPr id="21506" name="Picture 2" descr="Helen Keller, Deaf and Blind Spokesperson and Activist">
            <a:extLst>
              <a:ext uri="{FF2B5EF4-FFF2-40B4-BE49-F238E27FC236}">
                <a16:creationId xmlns:a16="http://schemas.microsoft.com/office/drawing/2014/main" id="{85E8CBB6-7303-7140-9EF4-9881EB3E40F1}"/>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4305300" y="3124200"/>
            <a:ext cx="3581400" cy="26860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73077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09700" y="2667000"/>
            <a:ext cx="9372600" cy="762000"/>
          </a:xfrm>
        </p:spPr>
        <p:txBody>
          <a:bodyPr/>
          <a:lstStyle/>
          <a:p>
            <a:pPr marL="0" indent="0" algn="ctr">
              <a:buNone/>
            </a:pPr>
            <a:r>
              <a:rPr lang="en-US" sz="4400" i="1" dirty="0"/>
              <a:t>Creating equity will end the HIV epidemic.</a:t>
            </a:r>
          </a:p>
        </p:txBody>
      </p:sp>
      <p:pic>
        <p:nvPicPr>
          <p:cNvPr id="4" name="Picture 3">
            <a:extLst>
              <a:ext uri="{FF2B5EF4-FFF2-40B4-BE49-F238E27FC236}">
                <a16:creationId xmlns:a16="http://schemas.microsoft.com/office/drawing/2014/main" id="{D78213DC-0D11-8A40-83F9-43A838CD305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5638800"/>
            <a:ext cx="12192000" cy="183848"/>
          </a:xfrm>
          <a:prstGeom prst="rect">
            <a:avLst/>
          </a:prstGeom>
        </p:spPr>
      </p:pic>
    </p:spTree>
    <p:extLst>
      <p:ext uri="{BB962C8B-B14F-4D97-AF65-F5344CB8AC3E}">
        <p14:creationId xmlns:p14="http://schemas.microsoft.com/office/powerpoint/2010/main" val="271068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descr="Slide title 'Literature Review by Affinity Group'"/>
          <p:cNvSpPr txBox="1">
            <a:spLocks/>
          </p:cNvSpPr>
          <p:nvPr/>
        </p:nvSpPr>
        <p:spPr bwMode="auto">
          <a:xfrm>
            <a:off x="2362199" y="2743200"/>
            <a:ext cx="9829801" cy="1295400"/>
          </a:xfrm>
          <a:prstGeom prst="rect">
            <a:avLst/>
          </a:prstGeom>
          <a:solidFill>
            <a:schemeClr val="bg1">
              <a:lumMod val="65000"/>
            </a:schemeClr>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Garamond"/>
              <a:ea typeface="MS PGothic" panose="020B0600070205080204" pitchFamily="34" charset="-128"/>
              <a:cs typeface="+mn-cs"/>
            </a:endParaRPr>
          </a:p>
        </p:txBody>
      </p:sp>
      <p:sp>
        <p:nvSpPr>
          <p:cNvPr id="6147" name="Title 1"/>
          <p:cNvSpPr txBox="1">
            <a:spLocks/>
          </p:cNvSpPr>
          <p:nvPr/>
        </p:nvSpPr>
        <p:spPr bwMode="auto">
          <a:xfrm>
            <a:off x="1828800" y="2608263"/>
            <a:ext cx="10363200" cy="11430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ctr" eaLnBrk="1" hangingPunct="1">
              <a:defRPr/>
            </a:pPr>
            <a:r>
              <a:rPr lang="en-US" altLang="en-US" sz="4000" b="1" dirty="0">
                <a:solidFill>
                  <a:srgbClr val="FFFFFF"/>
                </a:solidFill>
                <a:latin typeface="Garamond" panose="02020404030301010803" pitchFamily="18" charset="0"/>
              </a:rPr>
              <a:t>Literature Review by Affinity Group</a:t>
            </a:r>
          </a:p>
        </p:txBody>
      </p:sp>
    </p:spTree>
    <p:extLst>
      <p:ext uri="{BB962C8B-B14F-4D97-AF65-F5344CB8AC3E}">
        <p14:creationId xmlns:p14="http://schemas.microsoft.com/office/powerpoint/2010/main" val="1211711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Groups</a:t>
            </a:r>
          </a:p>
        </p:txBody>
      </p:sp>
      <p:sp>
        <p:nvSpPr>
          <p:cNvPr id="5" name="TextBox 4">
            <a:extLst>
              <a:ext uri="{FF2B5EF4-FFF2-40B4-BE49-F238E27FC236}">
                <a16:creationId xmlns:a16="http://schemas.microsoft.com/office/drawing/2014/main" id="{1540CFFD-6BA9-BA41-B3F8-79654307E37C}"/>
              </a:ext>
            </a:extLst>
          </p:cNvPr>
          <p:cNvSpPr txBox="1"/>
          <p:nvPr/>
        </p:nvSpPr>
        <p:spPr>
          <a:xfrm rot="5400000">
            <a:off x="1957874" y="2108323"/>
            <a:ext cx="915635" cy="369332"/>
          </a:xfrm>
          <a:prstGeom prst="rect">
            <a:avLst/>
          </a:prstGeom>
          <a:noFill/>
        </p:spPr>
        <p:txBody>
          <a:bodyPr wrap="none" rtlCol="0">
            <a:spAutoFit/>
          </a:bodyPr>
          <a:lstStyle/>
          <a:p>
            <a:r>
              <a:rPr lang="en-US" dirty="0">
                <a:solidFill>
                  <a:schemeClr val="bg1"/>
                </a:solidFill>
                <a:latin typeface="Calibri Light" panose="020F0302020204030204" pitchFamily="34" charset="0"/>
                <a:cs typeface="Calibri Light" panose="020F0302020204030204" pitchFamily="34" charset="0"/>
              </a:rPr>
              <a:t>housing</a:t>
            </a:r>
          </a:p>
        </p:txBody>
      </p:sp>
      <p:sp>
        <p:nvSpPr>
          <p:cNvPr id="17" name="TextBox 16">
            <a:extLst>
              <a:ext uri="{FF2B5EF4-FFF2-40B4-BE49-F238E27FC236}">
                <a16:creationId xmlns:a16="http://schemas.microsoft.com/office/drawing/2014/main" id="{E8F225F9-AE58-6647-B074-02F8A27A4FA9}"/>
              </a:ext>
            </a:extLst>
          </p:cNvPr>
          <p:cNvSpPr txBox="1"/>
          <p:nvPr/>
        </p:nvSpPr>
        <p:spPr>
          <a:xfrm rot="5400000">
            <a:off x="3798192" y="2399653"/>
            <a:ext cx="1474250" cy="369332"/>
          </a:xfrm>
          <a:prstGeom prst="rect">
            <a:avLst/>
          </a:prstGeom>
          <a:noFill/>
        </p:spPr>
        <p:txBody>
          <a:bodyPr wrap="none" rtlCol="0">
            <a:spAutoFit/>
          </a:bodyPr>
          <a:lstStyle/>
          <a:p>
            <a:r>
              <a:rPr lang="en-US" dirty="0">
                <a:solidFill>
                  <a:schemeClr val="bg1"/>
                </a:solidFill>
                <a:latin typeface="Calibri Light" panose="020F0302020204030204" pitchFamily="34" charset="0"/>
                <a:cs typeface="Calibri Light" panose="020F0302020204030204" pitchFamily="34" charset="0"/>
              </a:rPr>
              <a:t>mental health</a:t>
            </a:r>
          </a:p>
        </p:txBody>
      </p:sp>
      <p:sp>
        <p:nvSpPr>
          <p:cNvPr id="18" name="TextBox 17">
            <a:extLst>
              <a:ext uri="{FF2B5EF4-FFF2-40B4-BE49-F238E27FC236}">
                <a16:creationId xmlns:a16="http://schemas.microsoft.com/office/drawing/2014/main" id="{333FE75C-58D2-FF46-B04A-EFF9D1F44F1C}"/>
              </a:ext>
            </a:extLst>
          </p:cNvPr>
          <p:cNvSpPr txBox="1"/>
          <p:nvPr/>
        </p:nvSpPr>
        <p:spPr>
          <a:xfrm rot="5400000">
            <a:off x="5818395" y="2394616"/>
            <a:ext cx="1490152" cy="369332"/>
          </a:xfrm>
          <a:prstGeom prst="rect">
            <a:avLst/>
          </a:prstGeom>
          <a:noFill/>
        </p:spPr>
        <p:txBody>
          <a:bodyPr wrap="none" rtlCol="0">
            <a:spAutoFit/>
          </a:bodyPr>
          <a:lstStyle/>
          <a:p>
            <a:r>
              <a:rPr lang="en-US" dirty="0">
                <a:solidFill>
                  <a:schemeClr val="bg1"/>
                </a:solidFill>
                <a:latin typeface="Calibri Light" panose="020F0302020204030204" pitchFamily="34" charset="0"/>
                <a:cs typeface="Calibri Light" panose="020F0302020204030204" pitchFamily="34" charset="0"/>
              </a:rPr>
              <a:t>substance use</a:t>
            </a:r>
          </a:p>
        </p:txBody>
      </p:sp>
      <p:pic>
        <p:nvPicPr>
          <p:cNvPr id="28" name="Picture 27" descr="A picture containing drawing&#10;&#10;Description automatically generated">
            <a:extLst>
              <a:ext uri="{FF2B5EF4-FFF2-40B4-BE49-F238E27FC236}">
                <a16:creationId xmlns:a16="http://schemas.microsoft.com/office/drawing/2014/main" id="{BFF6C188-A656-7643-897D-FFDC9514C5B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5400000">
            <a:off x="1137366" y="2488823"/>
            <a:ext cx="2011680" cy="312420"/>
          </a:xfrm>
          <a:prstGeom prst="rect">
            <a:avLst/>
          </a:prstGeom>
        </p:spPr>
      </p:pic>
      <p:pic>
        <p:nvPicPr>
          <p:cNvPr id="30" name="Picture 29" descr="Affinity group symbol titled 'Substance Use'">
            <a:extLst>
              <a:ext uri="{FF2B5EF4-FFF2-40B4-BE49-F238E27FC236}">
                <a16:creationId xmlns:a16="http://schemas.microsoft.com/office/drawing/2014/main" id="{81F03540-922E-A64A-B625-C68A98ED331F}"/>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rot="5400000">
            <a:off x="3246121" y="2488825"/>
            <a:ext cx="2011680" cy="312420"/>
          </a:xfrm>
          <a:prstGeom prst="rect">
            <a:avLst/>
          </a:prstGeom>
        </p:spPr>
      </p:pic>
      <p:pic>
        <p:nvPicPr>
          <p:cNvPr id="32" name="Picture 31" descr="Affinity group title 'mental health'">
            <a:extLst>
              <a:ext uri="{FF2B5EF4-FFF2-40B4-BE49-F238E27FC236}">
                <a16:creationId xmlns:a16="http://schemas.microsoft.com/office/drawing/2014/main" id="{937B0AF4-4832-1944-8031-B46ED9762112}"/>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rot="5400000">
            <a:off x="5374629" y="2496154"/>
            <a:ext cx="2011680" cy="314960"/>
          </a:xfrm>
          <a:prstGeom prst="rect">
            <a:avLst/>
          </a:prstGeom>
        </p:spPr>
      </p:pic>
      <p:pic>
        <p:nvPicPr>
          <p:cNvPr id="34" name="Picture 33" descr="Affinity group titled 'Across the Lifespan'">
            <a:extLst>
              <a:ext uri="{FF2B5EF4-FFF2-40B4-BE49-F238E27FC236}">
                <a16:creationId xmlns:a16="http://schemas.microsoft.com/office/drawing/2014/main" id="{B6C37DF1-68DA-D644-8C0F-C0B6328C0852}"/>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rot="5400000">
            <a:off x="7497803" y="2496154"/>
            <a:ext cx="2011680" cy="314960"/>
          </a:xfrm>
          <a:prstGeom prst="rect">
            <a:avLst/>
          </a:prstGeom>
        </p:spPr>
      </p:pic>
      <p:pic>
        <p:nvPicPr>
          <p:cNvPr id="4" name="Picture 3">
            <a:extLst>
              <a:ext uri="{FF2B5EF4-FFF2-40B4-BE49-F238E27FC236}">
                <a16:creationId xmlns:a16="http://schemas.microsoft.com/office/drawing/2014/main" id="{54F0E4AF-54B7-FF47-B6A1-4D45D4FC0085}"/>
              </a:ext>
            </a:extLst>
          </p:cNvPr>
          <p:cNvPicPr>
            <a:picLocks noChangeAspect="1"/>
          </p:cNvPicPr>
          <p:nvPr/>
        </p:nvPicPr>
        <p:blipFill>
          <a:blip r:embed="rId7"/>
          <a:stretch>
            <a:fillRect/>
          </a:stretch>
        </p:blipFill>
        <p:spPr>
          <a:xfrm>
            <a:off x="2324100" y="1628766"/>
            <a:ext cx="7543800" cy="3975100"/>
          </a:xfrm>
          <a:prstGeom prst="rect">
            <a:avLst/>
          </a:prstGeom>
        </p:spPr>
      </p:pic>
    </p:spTree>
    <p:extLst>
      <p:ext uri="{BB962C8B-B14F-4D97-AF65-F5344CB8AC3E}">
        <p14:creationId xmlns:p14="http://schemas.microsoft.com/office/powerpoint/2010/main" val="3502982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Disparities </a:t>
            </a:r>
            <a:r>
              <a:rPr lang="en-US" dirty="0"/>
              <a:t>in</a:t>
            </a:r>
            <a:r>
              <a:rPr lang="en-US" dirty="0">
                <a:solidFill>
                  <a:schemeClr val="tx1"/>
                </a:solidFill>
              </a:rPr>
              <a:t> Housing</a:t>
            </a:r>
          </a:p>
        </p:txBody>
      </p:sp>
      <p:sp>
        <p:nvSpPr>
          <p:cNvPr id="5" name="Rectangle 2">
            <a:extLst>
              <a:ext uri="{FF2B5EF4-FFF2-40B4-BE49-F238E27FC236}">
                <a16:creationId xmlns:a16="http://schemas.microsoft.com/office/drawing/2014/main" id="{6827D409-9D9E-456A-8048-3443579A7DDE}"/>
              </a:ext>
            </a:extLst>
          </p:cNvPr>
          <p:cNvSpPr txBox="1">
            <a:spLocks noChangeArrowheads="1"/>
          </p:cNvSpPr>
          <p:nvPr/>
        </p:nvSpPr>
        <p:spPr bwMode="auto">
          <a:xfrm>
            <a:off x="635000" y="4343400"/>
            <a:ext cx="11125200" cy="1496291"/>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2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200">
                <a:solidFill>
                  <a:schemeClr val="tx2"/>
                </a:solidFill>
                <a:latin typeface="Garamond" pitchFamily="18" charset="0"/>
                <a:ea typeface="ＭＳ Ｐゴシック" charset="-128"/>
                <a:cs typeface="ＭＳ Ｐゴシック" charset="-128"/>
              </a:defRPr>
            </a:lvl2pPr>
            <a:lvl3pPr algn="ctr" rtl="0" eaLnBrk="0" fontAlgn="base" hangingPunct="0">
              <a:spcBef>
                <a:spcPct val="0"/>
              </a:spcBef>
              <a:spcAft>
                <a:spcPct val="0"/>
              </a:spcAft>
              <a:defRPr sz="3200">
                <a:solidFill>
                  <a:schemeClr val="tx2"/>
                </a:solidFill>
                <a:latin typeface="Garamond" pitchFamily="18" charset="0"/>
                <a:ea typeface="ＭＳ Ｐゴシック" charset="-128"/>
                <a:cs typeface="ＭＳ Ｐゴシック" charset="-128"/>
              </a:defRPr>
            </a:lvl3pPr>
            <a:lvl4pPr algn="ctr" rtl="0" eaLnBrk="0" fontAlgn="base" hangingPunct="0">
              <a:spcBef>
                <a:spcPct val="0"/>
              </a:spcBef>
              <a:spcAft>
                <a:spcPct val="0"/>
              </a:spcAft>
              <a:defRPr sz="3200">
                <a:solidFill>
                  <a:schemeClr val="tx2"/>
                </a:solidFill>
                <a:latin typeface="Garamond" pitchFamily="18" charset="0"/>
                <a:ea typeface="ＭＳ Ｐゴシック" charset="-128"/>
                <a:cs typeface="ＭＳ Ｐゴシック" charset="-128"/>
              </a:defRPr>
            </a:lvl4pPr>
            <a:lvl5pPr algn="ctr" rtl="0" eaLnBrk="0" fontAlgn="base" hangingPunct="0">
              <a:spcBef>
                <a:spcPct val="0"/>
              </a:spcBef>
              <a:spcAft>
                <a:spcPct val="0"/>
              </a:spcAft>
              <a:defRPr sz="3200">
                <a:solidFill>
                  <a:schemeClr val="tx2"/>
                </a:solidFill>
                <a:latin typeface="Garamond" pitchFamily="18" charset="0"/>
                <a:ea typeface="ＭＳ Ｐゴシック" charset="-128"/>
                <a:cs typeface="ＭＳ Ｐゴシック" charset="-128"/>
              </a:defRPr>
            </a:lvl5pPr>
            <a:lvl6pPr marL="457200" algn="ctr" rtl="0" fontAlgn="base">
              <a:spcBef>
                <a:spcPct val="0"/>
              </a:spcBef>
              <a:spcAft>
                <a:spcPct val="0"/>
              </a:spcAft>
              <a:defRPr sz="2800">
                <a:solidFill>
                  <a:schemeClr val="tx2"/>
                </a:solidFill>
                <a:latin typeface="Garamond" pitchFamily="18" charset="0"/>
              </a:defRPr>
            </a:lvl6pPr>
            <a:lvl7pPr marL="914400" algn="ctr" rtl="0" fontAlgn="base">
              <a:spcBef>
                <a:spcPct val="0"/>
              </a:spcBef>
              <a:spcAft>
                <a:spcPct val="0"/>
              </a:spcAft>
              <a:defRPr sz="2800">
                <a:solidFill>
                  <a:schemeClr val="tx2"/>
                </a:solidFill>
                <a:latin typeface="Garamond" pitchFamily="18" charset="0"/>
              </a:defRPr>
            </a:lvl7pPr>
            <a:lvl8pPr marL="1371600" algn="ctr" rtl="0" fontAlgn="base">
              <a:spcBef>
                <a:spcPct val="0"/>
              </a:spcBef>
              <a:spcAft>
                <a:spcPct val="0"/>
              </a:spcAft>
              <a:defRPr sz="2800">
                <a:solidFill>
                  <a:schemeClr val="tx2"/>
                </a:solidFill>
                <a:latin typeface="Garamond" pitchFamily="18" charset="0"/>
              </a:defRPr>
            </a:lvl8pPr>
            <a:lvl9pPr marL="1828800" algn="ctr" rtl="0" fontAlgn="base">
              <a:spcBef>
                <a:spcPct val="0"/>
              </a:spcBef>
              <a:spcAft>
                <a:spcPct val="0"/>
              </a:spcAft>
              <a:defRPr sz="2800">
                <a:solidFill>
                  <a:schemeClr val="tx2"/>
                </a:solidFill>
                <a:latin typeface="Garamond" pitchFamily="18" charset="0"/>
              </a:defRPr>
            </a:lvl9pPr>
          </a:lstStyle>
          <a:p>
            <a:r>
              <a:rPr lang="en-US" altLang="en-US" sz="2400" i="1" kern="0" dirty="0">
                <a:solidFill>
                  <a:schemeClr val="tx1"/>
                </a:solidFill>
                <a:latin typeface="Garamond" panose="02020404030301010803" pitchFamily="18" charset="0"/>
              </a:rPr>
              <a:t>“ It is hard to argue that housing is not a fundamental human need. Decent, affordable housing should be a basic right for everybody in this country. The reason is simple: without stable shelter, everything falls apart.”</a:t>
            </a:r>
          </a:p>
          <a:p>
            <a:pPr>
              <a:spcBef>
                <a:spcPts val="600"/>
              </a:spcBef>
            </a:pPr>
            <a:r>
              <a:rPr lang="en-US" altLang="en-US" sz="2200" kern="0" dirty="0">
                <a:solidFill>
                  <a:schemeClr val="tx1"/>
                </a:solidFill>
                <a:latin typeface="Garamond" panose="02020404030301010803" pitchFamily="18" charset="0"/>
              </a:rPr>
              <a:t>- Matthew Desmond, Sociologist and Author at Princeton University</a:t>
            </a:r>
          </a:p>
        </p:txBody>
      </p:sp>
      <p:pic>
        <p:nvPicPr>
          <p:cNvPr id="4100" name="Picture 4" descr="A Controversial Solution To D.C.'s Housing Crisis: Help The Middle Class |  WAMU">
            <a:extLst>
              <a:ext uri="{FF2B5EF4-FFF2-40B4-BE49-F238E27FC236}">
                <a16:creationId xmlns:a16="http://schemas.microsoft.com/office/drawing/2014/main" id="{DA514101-8F93-FE4A-B5FD-E918222024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72237" y="1580530"/>
            <a:ext cx="5076520" cy="29337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B109FF6-E6EA-4E45-BD06-14D10C71EC9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878735" y="1580531"/>
            <a:ext cx="1133650" cy="2933700"/>
          </a:xfrm>
          <a:prstGeom prst="rect">
            <a:avLst/>
          </a:prstGeom>
        </p:spPr>
      </p:pic>
    </p:spTree>
    <p:extLst>
      <p:ext uri="{BB962C8B-B14F-4D97-AF65-F5344CB8AC3E}">
        <p14:creationId xmlns:p14="http://schemas.microsoft.com/office/powerpoint/2010/main" val="3388612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EE22B4-B768-E649-B6C8-ECE4ADB60F20}"/>
              </a:ext>
            </a:extLst>
          </p:cNvPr>
          <p:cNvPicPr>
            <a:picLocks noChangeAspect="1"/>
          </p:cNvPicPr>
          <p:nvPr/>
        </p:nvPicPr>
        <p:blipFill>
          <a:blip r:embed="rId3"/>
          <a:stretch>
            <a:fillRect/>
          </a:stretch>
        </p:blipFill>
        <p:spPr>
          <a:xfrm>
            <a:off x="1321971" y="2804942"/>
            <a:ext cx="546100" cy="2743200"/>
          </a:xfrm>
          <a:prstGeom prst="rect">
            <a:avLst/>
          </a:prstGeom>
        </p:spPr>
      </p:pic>
      <p:pic>
        <p:nvPicPr>
          <p:cNvPr id="14" name="Picture 13" descr="Badge indicating that this is a quiz question" title="Badge"/>
          <p:cNvPicPr>
            <a:picLocks noChangeAspect="1"/>
          </p:cNvPicPr>
          <p:nvPr/>
        </p:nvPicPr>
        <p:blipFill>
          <a:blip r:embed="rId4"/>
          <a:stretch>
            <a:fillRect/>
          </a:stretch>
        </p:blipFill>
        <p:spPr>
          <a:xfrm>
            <a:off x="838200" y="769881"/>
            <a:ext cx="1513643" cy="1548727"/>
          </a:xfrm>
          <a:prstGeom prst="rect">
            <a:avLst/>
          </a:prstGeom>
        </p:spPr>
      </p:pic>
      <p:sp>
        <p:nvSpPr>
          <p:cNvPr id="8" name="Rectangle 2">
            <a:extLst>
              <a:ext uri="{FF2B5EF4-FFF2-40B4-BE49-F238E27FC236}">
                <a16:creationId xmlns:a16="http://schemas.microsoft.com/office/drawing/2014/main" id="{B77CACCD-6B35-0340-8941-3B126E56BBCB}"/>
              </a:ext>
            </a:extLst>
          </p:cNvPr>
          <p:cNvSpPr txBox="1">
            <a:spLocks noChangeArrowheads="1"/>
          </p:cNvSpPr>
          <p:nvPr/>
        </p:nvSpPr>
        <p:spPr bwMode="auto">
          <a:xfrm>
            <a:off x="2667000" y="896779"/>
            <a:ext cx="8686800" cy="2029692"/>
          </a:xfrm>
          <a:prstGeom prst="rect">
            <a:avLst/>
          </a:prstGeom>
          <a:noFill/>
          <a:ln>
            <a:noFill/>
          </a:ln>
          <a:effectLst/>
        </p:spPr>
        <p:txBody>
          <a:bodyPr/>
          <a:lstStyle/>
          <a:p>
            <a:pPr>
              <a:defRPr/>
            </a:pPr>
            <a:r>
              <a:rPr lang="en-US" sz="3200" dirty="0">
                <a:solidFill>
                  <a:schemeClr val="tx2"/>
                </a:solidFill>
                <a:latin typeface="+mj-lt"/>
                <a:ea typeface="ＭＳ Ｐゴシック" charset="-128"/>
                <a:cs typeface="ＭＳ Ｐゴシック" charset="-128"/>
              </a:rPr>
              <a:t>What is the difference in viral suppression rate for those who are unstably housed compared to those who are stably housed?</a:t>
            </a:r>
          </a:p>
        </p:txBody>
      </p:sp>
      <p:sp>
        <p:nvSpPr>
          <p:cNvPr id="10" name="Rectangle 11">
            <a:extLst>
              <a:ext uri="{FF2B5EF4-FFF2-40B4-BE49-F238E27FC236}">
                <a16:creationId xmlns:a16="http://schemas.microsoft.com/office/drawing/2014/main" id="{879E45FC-4CBA-1E44-B78F-C59EADDC630B}"/>
              </a:ext>
            </a:extLst>
          </p:cNvPr>
          <p:cNvSpPr>
            <a:spLocks noChangeArrowheads="1"/>
          </p:cNvSpPr>
          <p:nvPr/>
        </p:nvSpPr>
        <p:spPr bwMode="auto">
          <a:xfrm>
            <a:off x="2667000" y="2804942"/>
            <a:ext cx="5614988" cy="2559929"/>
          </a:xfrm>
          <a:prstGeom prst="rect">
            <a:avLst/>
          </a:prstGeom>
          <a:noFill/>
          <a:ln>
            <a:noFill/>
          </a:ln>
          <a:effectLst/>
        </p:spPr>
        <p:txBody>
          <a:bodyPr/>
          <a:lstStyle/>
          <a:p>
            <a:pPr marL="514350" indent="-514350">
              <a:spcBef>
                <a:spcPct val="20000"/>
              </a:spcBef>
              <a:spcAft>
                <a:spcPts val="1800"/>
              </a:spcAft>
              <a:buClr>
                <a:srgbClr val="FF3300"/>
              </a:buClr>
              <a:buSzPct val="85000"/>
              <a:buFont typeface="+mj-lt"/>
              <a:buAutoNum type="alphaUcPeriod"/>
              <a:defRPr/>
            </a:pPr>
            <a:r>
              <a:rPr lang="en-US" sz="2800" dirty="0">
                <a:solidFill>
                  <a:schemeClr val="tx2"/>
                </a:solidFill>
                <a:latin typeface="+mj-lt"/>
                <a:ea typeface="ＭＳ Ｐゴシック" charset="-128"/>
                <a:cs typeface="ＭＳ Ｐゴシック" charset="-128"/>
              </a:rPr>
              <a:t>~5% less </a:t>
            </a:r>
          </a:p>
          <a:p>
            <a:pPr marL="514350" indent="-514350">
              <a:spcBef>
                <a:spcPct val="20000"/>
              </a:spcBef>
              <a:spcAft>
                <a:spcPts val="1800"/>
              </a:spcAft>
              <a:buClr>
                <a:srgbClr val="FF3300"/>
              </a:buClr>
              <a:buSzPct val="85000"/>
              <a:buFont typeface="+mj-lt"/>
              <a:buAutoNum type="alphaUcPeriod"/>
              <a:defRPr/>
            </a:pPr>
            <a:r>
              <a:rPr lang="en-US" sz="2800" dirty="0">
                <a:solidFill>
                  <a:schemeClr val="tx2"/>
                </a:solidFill>
                <a:latin typeface="+mj-lt"/>
                <a:ea typeface="ＭＳ Ｐゴシック" charset="-128"/>
                <a:cs typeface="ＭＳ Ｐゴシック" charset="-128"/>
              </a:rPr>
              <a:t>~20% less </a:t>
            </a:r>
          </a:p>
          <a:p>
            <a:pPr marL="514350" indent="-514350">
              <a:spcBef>
                <a:spcPct val="20000"/>
              </a:spcBef>
              <a:spcAft>
                <a:spcPts val="1800"/>
              </a:spcAft>
              <a:buClr>
                <a:srgbClr val="FF3300"/>
              </a:buClr>
              <a:buSzPct val="85000"/>
              <a:buFont typeface="+mj-lt"/>
              <a:buAutoNum type="alphaUcPeriod"/>
              <a:defRPr/>
            </a:pPr>
            <a:r>
              <a:rPr lang="en-US" sz="2800" dirty="0">
                <a:solidFill>
                  <a:schemeClr val="tx2"/>
                </a:solidFill>
                <a:latin typeface="+mj-lt"/>
                <a:ea typeface="ＭＳ Ｐゴシック" charset="-128"/>
                <a:cs typeface="ＭＳ Ｐゴシック" charset="-128"/>
              </a:rPr>
              <a:t>~16% less </a:t>
            </a:r>
          </a:p>
        </p:txBody>
      </p:sp>
      <p:sp>
        <p:nvSpPr>
          <p:cNvPr id="11" name="TextBox 10">
            <a:extLst>
              <a:ext uri="{FF2B5EF4-FFF2-40B4-BE49-F238E27FC236}">
                <a16:creationId xmlns:a16="http://schemas.microsoft.com/office/drawing/2014/main" id="{844D6204-B159-7B41-A802-F19E7F74D6C3}"/>
              </a:ext>
            </a:extLst>
          </p:cNvPr>
          <p:cNvSpPr txBox="1"/>
          <p:nvPr/>
        </p:nvSpPr>
        <p:spPr>
          <a:xfrm>
            <a:off x="4800600" y="5486400"/>
            <a:ext cx="7391400" cy="461665"/>
          </a:xfrm>
          <a:prstGeom prst="rect">
            <a:avLst/>
          </a:prstGeom>
          <a:noFill/>
        </p:spPr>
        <p:txBody>
          <a:bodyPr wrap="square" rtlCol="0" anchor="b">
            <a:spAutoFit/>
          </a:bodyPr>
          <a:lstStyle/>
          <a:p>
            <a:pPr algn="r"/>
            <a:r>
              <a:rPr lang="en-US" sz="1200" dirty="0">
                <a:latin typeface="Garamond" panose="02020404030301010803" pitchFamily="18" charset="0"/>
              </a:rPr>
              <a:t>Health Resources and Services Administration. Ryan White HIV/AIDS Program Annual Client-Level Data Report 2018. http://hab.hrsa.gov/data/data-reports. Published December 2019. Accessed June 2020</a:t>
            </a:r>
            <a:endParaRPr lang="en-US" sz="1200" i="1" dirty="0">
              <a:latin typeface="Garamond" panose="02020404030301010803" pitchFamily="18" charset="0"/>
            </a:endParaRPr>
          </a:p>
        </p:txBody>
      </p:sp>
    </p:spTree>
    <p:extLst>
      <p:ext uri="{BB962C8B-B14F-4D97-AF65-F5344CB8AC3E}">
        <p14:creationId xmlns:p14="http://schemas.microsoft.com/office/powerpoint/2010/main" val="96858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xEl>
                                              <p:pRg st="0" end="0"/>
                                            </p:txEl>
                                          </p:spTgt>
                                        </p:tgtEl>
                                      </p:cBhvr>
                                    </p:animEffect>
                                    <p:set>
                                      <p:cBhvr>
                                        <p:cTn id="7" dur="1" fill="hold">
                                          <p:stCondLst>
                                            <p:cond delay="499"/>
                                          </p:stCondLst>
                                        </p:cTn>
                                        <p:tgtEl>
                                          <p:spTgt spid="10">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
                                            <p:txEl>
                                              <p:pRg st="1" end="1"/>
                                            </p:txEl>
                                          </p:spTgt>
                                        </p:tgtEl>
                                      </p:cBhvr>
                                    </p:animEffect>
                                    <p:set>
                                      <p:cBhvr>
                                        <p:cTn id="10" dur="1" fill="hold">
                                          <p:stCondLst>
                                            <p:cond delay="499"/>
                                          </p:stCondLst>
                                        </p:cTn>
                                        <p:tgtEl>
                                          <p:spTgt spid="10">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06FA600-6DA8-8542-984E-616F58CAD15B}"/>
              </a:ext>
            </a:extLst>
          </p:cNvPr>
          <p:cNvSpPr>
            <a:spLocks noGrp="1"/>
          </p:cNvSpPr>
          <p:nvPr>
            <p:ph type="title"/>
          </p:nvPr>
        </p:nvSpPr>
        <p:spPr>
          <a:xfrm>
            <a:off x="2057400" y="533400"/>
            <a:ext cx="8077200" cy="762000"/>
          </a:xfrm>
        </p:spPr>
        <p:txBody>
          <a:bodyPr/>
          <a:lstStyle/>
          <a:p>
            <a:r>
              <a:rPr lang="en-US" dirty="0"/>
              <a:t>Literature Review</a:t>
            </a:r>
          </a:p>
        </p:txBody>
      </p:sp>
      <p:sp>
        <p:nvSpPr>
          <p:cNvPr id="6" name="TextBox 5">
            <a:extLst>
              <a:ext uri="{FF2B5EF4-FFF2-40B4-BE49-F238E27FC236}">
                <a16:creationId xmlns:a16="http://schemas.microsoft.com/office/drawing/2014/main" id="{091B1594-2D28-AA40-BEB0-88BDBEBDA46F}"/>
              </a:ext>
            </a:extLst>
          </p:cNvPr>
          <p:cNvSpPr txBox="1"/>
          <p:nvPr/>
        </p:nvSpPr>
        <p:spPr>
          <a:xfrm rot="16200000">
            <a:off x="-885826" y="3271421"/>
            <a:ext cx="3786608" cy="338554"/>
          </a:xfrm>
          <a:prstGeom prst="rect">
            <a:avLst/>
          </a:prstGeom>
          <a:solidFill>
            <a:srgbClr val="F0212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bg1"/>
                </a:solidFill>
                <a:latin typeface="Trebuchet MS"/>
              </a:rPr>
              <a:t>Literature Review</a:t>
            </a:r>
          </a:p>
        </p:txBody>
      </p:sp>
      <p:pic>
        <p:nvPicPr>
          <p:cNvPr id="4" name="Picture 3" descr="A picture from the font page of the collaborative literature review">
            <a:extLst>
              <a:ext uri="{FF2B5EF4-FFF2-40B4-BE49-F238E27FC236}">
                <a16:creationId xmlns:a16="http://schemas.microsoft.com/office/drawing/2014/main" id="{79C2F63B-36D4-DA4E-87A9-53E74111000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371600" y="1589124"/>
            <a:ext cx="2393207" cy="36797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ontent Placeholder 2">
            <a:extLst>
              <a:ext uri="{FF2B5EF4-FFF2-40B4-BE49-F238E27FC236}">
                <a16:creationId xmlns:a16="http://schemas.microsoft.com/office/drawing/2014/main" id="{FA5C55D5-37E7-2F4D-9270-0536472E5BFA}"/>
              </a:ext>
            </a:extLst>
          </p:cNvPr>
          <p:cNvSpPr txBox="1">
            <a:spLocks/>
          </p:cNvSpPr>
          <p:nvPr/>
        </p:nvSpPr>
        <p:spPr bwMode="auto">
          <a:xfrm>
            <a:off x="4193986" y="1651372"/>
            <a:ext cx="7142561" cy="2751522"/>
          </a:xfrm>
          <a:prstGeom prst="rect">
            <a:avLst/>
          </a:prstGeom>
          <a:solidFill>
            <a:srgbClr val="A5CECA">
              <a:alpha val="52941"/>
            </a:srgb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lr>
                <a:srgbClr val="FF0000"/>
              </a:buClr>
              <a:buChar char="•"/>
              <a:defRPr sz="24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rgbClr val="FF0000"/>
              </a:buClr>
              <a:buSzPct val="85000"/>
              <a:buFont typeface="Wingdings" panose="05000000000000000000" pitchFamily="2" charset="2"/>
              <a:buChar char="§"/>
              <a:defRPr sz="22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FF0000"/>
              </a:buClr>
              <a:buChar char="•"/>
              <a:defRPr sz="20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FF0000"/>
              </a:buClr>
              <a:buSzPct val="65000"/>
              <a:buFont typeface="Wingdings" panose="05000000000000000000" pitchFamily="2" charset="2"/>
              <a:buChar char="§"/>
              <a:defRPr>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FF0000"/>
              </a:buClr>
              <a:buSzPct val="50000"/>
              <a:buChar char="•"/>
              <a:defRPr>
                <a:solidFill>
                  <a:schemeClr val="tx1"/>
                </a:solidFill>
                <a:latin typeface="+mn-lt"/>
                <a:ea typeface="MS PGothic" panose="020B0600070205080204" pitchFamily="34" charset="-128"/>
              </a:defRPr>
            </a:lvl5pPr>
            <a:lvl6pPr marL="2514600" indent="-228600" algn="l" rtl="0" fontAlgn="base">
              <a:spcBef>
                <a:spcPct val="20000"/>
              </a:spcBef>
              <a:spcAft>
                <a:spcPct val="0"/>
              </a:spcAft>
              <a:buClr>
                <a:srgbClr val="FF0000"/>
              </a:buClr>
              <a:buSzPct val="50000"/>
              <a:buChar char="•"/>
              <a:defRPr>
                <a:solidFill>
                  <a:schemeClr val="tx1"/>
                </a:solidFill>
                <a:latin typeface="+mn-lt"/>
              </a:defRPr>
            </a:lvl6pPr>
            <a:lvl7pPr marL="2971800" indent="-228600" algn="l" rtl="0" fontAlgn="base">
              <a:spcBef>
                <a:spcPct val="20000"/>
              </a:spcBef>
              <a:spcAft>
                <a:spcPct val="0"/>
              </a:spcAft>
              <a:buClr>
                <a:srgbClr val="FF0000"/>
              </a:buClr>
              <a:buSzPct val="50000"/>
              <a:buChar char="•"/>
              <a:defRPr>
                <a:solidFill>
                  <a:schemeClr val="tx1"/>
                </a:solidFill>
                <a:latin typeface="+mn-lt"/>
              </a:defRPr>
            </a:lvl7pPr>
            <a:lvl8pPr marL="3429000" indent="-228600" algn="l" rtl="0" fontAlgn="base">
              <a:spcBef>
                <a:spcPct val="20000"/>
              </a:spcBef>
              <a:spcAft>
                <a:spcPct val="0"/>
              </a:spcAft>
              <a:buClr>
                <a:srgbClr val="FF0000"/>
              </a:buClr>
              <a:buSzPct val="50000"/>
              <a:buChar char="•"/>
              <a:defRPr>
                <a:solidFill>
                  <a:schemeClr val="tx1"/>
                </a:solidFill>
                <a:latin typeface="+mn-lt"/>
              </a:defRPr>
            </a:lvl8pPr>
            <a:lvl9pPr marL="3886200" indent="-228600" algn="l" rtl="0" fontAlgn="base">
              <a:spcBef>
                <a:spcPct val="20000"/>
              </a:spcBef>
              <a:spcAft>
                <a:spcPct val="0"/>
              </a:spcAft>
              <a:buClr>
                <a:srgbClr val="FF0000"/>
              </a:buClr>
              <a:buSzPct val="50000"/>
              <a:buChar char="•"/>
              <a:defRPr>
                <a:solidFill>
                  <a:schemeClr val="tx1"/>
                </a:solidFill>
                <a:latin typeface="+mn-lt"/>
              </a:defRPr>
            </a:lvl9pPr>
          </a:lstStyle>
          <a:p>
            <a:pPr>
              <a:buFontTx/>
              <a:buBlip>
                <a:blip r:embed="rId4"/>
              </a:buBlip>
            </a:pPr>
            <a:r>
              <a:rPr lang="en-US" kern="0" dirty="0"/>
              <a:t>A detailed Literature Review has been developed to make a case about the importance of addressing social determinants of health to end the HIV epidemic in the United States</a:t>
            </a:r>
          </a:p>
          <a:p>
            <a:pPr>
              <a:buFontTx/>
              <a:buBlip>
                <a:blip r:embed="rId4"/>
              </a:buBlip>
            </a:pPr>
            <a:r>
              <a:rPr lang="en-US" kern="0" dirty="0"/>
              <a:t>A corresponding PowerPoint slide set with information related to the four priority areas of the Collaborative is available</a:t>
            </a:r>
          </a:p>
        </p:txBody>
      </p:sp>
      <p:grpSp>
        <p:nvGrpSpPr>
          <p:cNvPr id="10" name="Group 9">
            <a:extLst>
              <a:ext uri="{FF2B5EF4-FFF2-40B4-BE49-F238E27FC236}">
                <a16:creationId xmlns:a16="http://schemas.microsoft.com/office/drawing/2014/main" id="{86099CA3-956B-DA40-A2DB-9C2D2E99DD0B}"/>
              </a:ext>
            </a:extLst>
          </p:cNvPr>
          <p:cNvGrpSpPr/>
          <p:nvPr/>
        </p:nvGrpSpPr>
        <p:grpSpPr>
          <a:xfrm>
            <a:off x="4193986" y="4693279"/>
            <a:ext cx="1399872" cy="575596"/>
            <a:chOff x="6200466" y="5215604"/>
            <a:chExt cx="1399872" cy="575596"/>
          </a:xfrm>
        </p:grpSpPr>
        <p:pic>
          <p:nvPicPr>
            <p:cNvPr id="12" name="Picture 11">
              <a:extLst>
                <a:ext uri="{FF2B5EF4-FFF2-40B4-BE49-F238E27FC236}">
                  <a16:creationId xmlns:a16="http://schemas.microsoft.com/office/drawing/2014/main" id="{30DADCA6-DBBB-2D42-8F51-D860760BA546}"/>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200466" y="5215604"/>
              <a:ext cx="575596" cy="575596"/>
            </a:xfrm>
            <a:prstGeom prst="rect">
              <a:avLst/>
            </a:prstGeom>
          </p:spPr>
        </p:pic>
        <p:sp>
          <p:nvSpPr>
            <p:cNvPr id="13" name="Rectangle 12">
              <a:extLst>
                <a:ext uri="{FF2B5EF4-FFF2-40B4-BE49-F238E27FC236}">
                  <a16:creationId xmlns:a16="http://schemas.microsoft.com/office/drawing/2014/main" id="{92C24129-91FE-E845-9853-C348DF28EEEF}"/>
                </a:ext>
              </a:extLst>
            </p:cNvPr>
            <p:cNvSpPr/>
            <p:nvPr/>
          </p:nvSpPr>
          <p:spPr>
            <a:xfrm>
              <a:off x="6858000" y="5303569"/>
              <a:ext cx="742338" cy="369332"/>
            </a:xfrm>
            <a:prstGeom prst="rect">
              <a:avLst/>
            </a:prstGeom>
          </p:spPr>
          <p:txBody>
            <a:bodyPr wrap="square">
              <a:spAutoFit/>
            </a:bodyPr>
            <a:lstStyle/>
            <a:p>
              <a:pPr eaLnBrk="1" hangingPunct="1">
                <a:buClr>
                  <a:srgbClr val="FF0000"/>
                </a:buClr>
              </a:pPr>
              <a:r>
                <a:rPr lang="en-US" altLang="en-US" b="1" dirty="0">
                  <a:latin typeface="+mj-lt"/>
                  <a:ea typeface="ＭＳ Ｐゴシック" panose="020B0600070205080204" pitchFamily="34" charset="-128"/>
                  <a:hlinkClick r:id="rId6"/>
                </a:rPr>
                <a:t>Link</a:t>
              </a:r>
              <a:endParaRPr lang="en-US" altLang="en-US" b="1" dirty="0">
                <a:latin typeface="+mj-lt"/>
                <a:ea typeface="ＭＳ Ｐゴシック" panose="020B0600070205080204" pitchFamily="34" charset="-128"/>
              </a:endParaRPr>
            </a:p>
          </p:txBody>
        </p:sp>
      </p:grpSp>
    </p:spTree>
    <p:extLst>
      <p:ext uri="{BB962C8B-B14F-4D97-AF65-F5344CB8AC3E}">
        <p14:creationId xmlns:p14="http://schemas.microsoft.com/office/powerpoint/2010/main" val="477341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adge indicating that this is a quiz question" title="Badge"/>
          <p:cNvPicPr>
            <a:picLocks noChangeAspect="1"/>
          </p:cNvPicPr>
          <p:nvPr/>
        </p:nvPicPr>
        <p:blipFill>
          <a:blip r:embed="rId3"/>
          <a:stretch>
            <a:fillRect/>
          </a:stretch>
        </p:blipFill>
        <p:spPr>
          <a:xfrm>
            <a:off x="838200" y="769881"/>
            <a:ext cx="1513643" cy="1548727"/>
          </a:xfrm>
          <a:prstGeom prst="rect">
            <a:avLst/>
          </a:prstGeom>
        </p:spPr>
      </p:pic>
      <p:sp>
        <p:nvSpPr>
          <p:cNvPr id="8" name="Rectangle 2">
            <a:extLst>
              <a:ext uri="{FF2B5EF4-FFF2-40B4-BE49-F238E27FC236}">
                <a16:creationId xmlns:a16="http://schemas.microsoft.com/office/drawing/2014/main" id="{B77CACCD-6B35-0340-8941-3B126E56BBCB}"/>
              </a:ext>
            </a:extLst>
          </p:cNvPr>
          <p:cNvSpPr txBox="1">
            <a:spLocks noChangeArrowheads="1"/>
          </p:cNvSpPr>
          <p:nvPr/>
        </p:nvSpPr>
        <p:spPr bwMode="auto">
          <a:xfrm>
            <a:off x="2667000" y="990600"/>
            <a:ext cx="8686800" cy="2029692"/>
          </a:xfrm>
          <a:prstGeom prst="rect">
            <a:avLst/>
          </a:prstGeom>
          <a:noFill/>
          <a:ln>
            <a:noFill/>
          </a:ln>
          <a:effectLst/>
        </p:spPr>
        <p:txBody>
          <a:bodyPr/>
          <a:lstStyle/>
          <a:p>
            <a:pPr>
              <a:defRPr/>
            </a:pPr>
            <a:r>
              <a:rPr lang="en-US" sz="3200" dirty="0">
                <a:solidFill>
                  <a:schemeClr val="tx2"/>
                </a:solidFill>
                <a:latin typeface="+mj-lt"/>
                <a:ea typeface="ＭＳ Ｐゴシック" charset="-128"/>
                <a:cs typeface="ＭＳ Ｐゴシック" charset="-128"/>
              </a:rPr>
              <a:t>In 2018, how many RWHAP clients faced temporary or unstable housing?  </a:t>
            </a:r>
          </a:p>
        </p:txBody>
      </p:sp>
      <p:sp>
        <p:nvSpPr>
          <p:cNvPr id="10" name="Rectangle 11">
            <a:extLst>
              <a:ext uri="{FF2B5EF4-FFF2-40B4-BE49-F238E27FC236}">
                <a16:creationId xmlns:a16="http://schemas.microsoft.com/office/drawing/2014/main" id="{879E45FC-4CBA-1E44-B78F-C59EADDC630B}"/>
              </a:ext>
            </a:extLst>
          </p:cNvPr>
          <p:cNvSpPr>
            <a:spLocks noChangeArrowheads="1"/>
          </p:cNvSpPr>
          <p:nvPr/>
        </p:nvSpPr>
        <p:spPr bwMode="auto">
          <a:xfrm>
            <a:off x="2667000" y="2804942"/>
            <a:ext cx="5614988" cy="2559929"/>
          </a:xfrm>
          <a:prstGeom prst="rect">
            <a:avLst/>
          </a:prstGeom>
          <a:noFill/>
          <a:ln>
            <a:noFill/>
          </a:ln>
          <a:effectLst/>
        </p:spPr>
        <p:txBody>
          <a:bodyPr/>
          <a:lstStyle/>
          <a:p>
            <a:pPr marL="514350" indent="-514350">
              <a:spcBef>
                <a:spcPct val="20000"/>
              </a:spcBef>
              <a:spcAft>
                <a:spcPts val="1800"/>
              </a:spcAft>
              <a:buClr>
                <a:srgbClr val="FF3300"/>
              </a:buClr>
              <a:buSzPct val="85000"/>
              <a:buFont typeface="+mj-lt"/>
              <a:buAutoNum type="alphaUcPeriod"/>
              <a:defRPr/>
            </a:pPr>
            <a:r>
              <a:rPr lang="en-US" sz="2800" dirty="0">
                <a:solidFill>
                  <a:schemeClr val="tx2"/>
                </a:solidFill>
                <a:latin typeface="+mj-lt"/>
                <a:ea typeface="ＭＳ Ｐゴシック" charset="-128"/>
                <a:cs typeface="ＭＳ Ｐゴシック" charset="-128"/>
              </a:rPr>
              <a:t>~ under 25,000</a:t>
            </a:r>
          </a:p>
          <a:p>
            <a:pPr marL="514350" indent="-514350">
              <a:spcBef>
                <a:spcPct val="20000"/>
              </a:spcBef>
              <a:spcAft>
                <a:spcPts val="1800"/>
              </a:spcAft>
              <a:buClr>
                <a:srgbClr val="FF3300"/>
              </a:buClr>
              <a:buSzPct val="85000"/>
              <a:buFont typeface="+mj-lt"/>
              <a:buAutoNum type="alphaUcPeriod"/>
              <a:defRPr/>
            </a:pPr>
            <a:r>
              <a:rPr lang="en-US" sz="2800" dirty="0">
                <a:solidFill>
                  <a:schemeClr val="tx2"/>
                </a:solidFill>
                <a:latin typeface="+mj-lt"/>
                <a:ea typeface="ＭＳ Ｐゴシック" charset="-128"/>
                <a:cs typeface="ＭＳ Ｐゴシック" charset="-128"/>
              </a:rPr>
              <a:t>~ 50,000</a:t>
            </a:r>
          </a:p>
          <a:p>
            <a:pPr marL="514350" indent="-514350">
              <a:spcBef>
                <a:spcPct val="20000"/>
              </a:spcBef>
              <a:spcAft>
                <a:spcPts val="1800"/>
              </a:spcAft>
              <a:buClr>
                <a:srgbClr val="FF3300"/>
              </a:buClr>
              <a:buSzPct val="85000"/>
              <a:buFont typeface="+mj-lt"/>
              <a:buAutoNum type="alphaUcPeriod"/>
              <a:defRPr/>
            </a:pPr>
            <a:r>
              <a:rPr lang="en-US" sz="2800" dirty="0">
                <a:solidFill>
                  <a:schemeClr val="tx2"/>
                </a:solidFill>
                <a:latin typeface="+mj-lt"/>
                <a:ea typeface="ＭＳ Ｐゴシック" charset="-128"/>
                <a:cs typeface="ＭＳ Ｐゴシック" charset="-128"/>
              </a:rPr>
              <a:t>~ 65,000</a:t>
            </a:r>
          </a:p>
        </p:txBody>
      </p:sp>
      <p:sp>
        <p:nvSpPr>
          <p:cNvPr id="11" name="TextBox 10">
            <a:extLst>
              <a:ext uri="{FF2B5EF4-FFF2-40B4-BE49-F238E27FC236}">
                <a16:creationId xmlns:a16="http://schemas.microsoft.com/office/drawing/2014/main" id="{844D6204-B159-7B41-A802-F19E7F74D6C3}"/>
              </a:ext>
            </a:extLst>
          </p:cNvPr>
          <p:cNvSpPr txBox="1"/>
          <p:nvPr/>
        </p:nvSpPr>
        <p:spPr>
          <a:xfrm>
            <a:off x="4800600" y="5486400"/>
            <a:ext cx="7391400" cy="461665"/>
          </a:xfrm>
          <a:prstGeom prst="rect">
            <a:avLst/>
          </a:prstGeom>
          <a:noFill/>
        </p:spPr>
        <p:txBody>
          <a:bodyPr wrap="square" rtlCol="0" anchor="b">
            <a:spAutoFit/>
          </a:bodyPr>
          <a:lstStyle/>
          <a:p>
            <a:pPr algn="r"/>
            <a:r>
              <a:rPr lang="en-US" sz="1200" dirty="0">
                <a:latin typeface="Garamond" panose="02020404030301010803" pitchFamily="18" charset="0"/>
              </a:rPr>
              <a:t>Health Resources and Services Administration. Ryan White HIV/AIDS Program Annual Client-Level Data Report 2018. http://hab.hrsa.gov/data/data-reports. Published December 2019. Accessed June 2020</a:t>
            </a:r>
            <a:endParaRPr lang="en-US" sz="1200" i="1" dirty="0">
              <a:latin typeface="Garamond" panose="02020404030301010803" pitchFamily="18" charset="0"/>
            </a:endParaRPr>
          </a:p>
        </p:txBody>
      </p:sp>
      <p:pic>
        <p:nvPicPr>
          <p:cNvPr id="13" name="Picture 12">
            <a:extLst>
              <a:ext uri="{FF2B5EF4-FFF2-40B4-BE49-F238E27FC236}">
                <a16:creationId xmlns:a16="http://schemas.microsoft.com/office/drawing/2014/main" id="{CF4E447D-DEB3-C145-BFE0-88E94BE809D0}"/>
              </a:ext>
            </a:extLst>
          </p:cNvPr>
          <p:cNvPicPr>
            <a:picLocks noChangeAspect="1"/>
          </p:cNvPicPr>
          <p:nvPr/>
        </p:nvPicPr>
        <p:blipFill>
          <a:blip r:embed="rId4"/>
          <a:stretch>
            <a:fillRect/>
          </a:stretch>
        </p:blipFill>
        <p:spPr>
          <a:xfrm>
            <a:off x="1321971" y="2804942"/>
            <a:ext cx="546100" cy="2743200"/>
          </a:xfrm>
          <a:prstGeom prst="rect">
            <a:avLst/>
          </a:prstGeom>
        </p:spPr>
      </p:pic>
    </p:spTree>
    <p:extLst>
      <p:ext uri="{BB962C8B-B14F-4D97-AF65-F5344CB8AC3E}">
        <p14:creationId xmlns:p14="http://schemas.microsoft.com/office/powerpoint/2010/main" val="412266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xEl>
                                              <p:pRg st="0" end="0"/>
                                            </p:txEl>
                                          </p:spTgt>
                                        </p:tgtEl>
                                      </p:cBhvr>
                                    </p:animEffect>
                                    <p:set>
                                      <p:cBhvr>
                                        <p:cTn id="7" dur="1" fill="hold">
                                          <p:stCondLst>
                                            <p:cond delay="499"/>
                                          </p:stCondLst>
                                        </p:cTn>
                                        <p:tgtEl>
                                          <p:spTgt spid="10">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
                                            <p:txEl>
                                              <p:pRg st="1" end="1"/>
                                            </p:txEl>
                                          </p:spTgt>
                                        </p:tgtEl>
                                      </p:cBhvr>
                                    </p:animEffect>
                                    <p:set>
                                      <p:cBhvr>
                                        <p:cTn id="10" dur="1" fill="hold">
                                          <p:stCondLst>
                                            <p:cond delay="499"/>
                                          </p:stCondLst>
                                        </p:cTn>
                                        <p:tgtEl>
                                          <p:spTgt spid="10">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5" name="Rectangle 2"/>
          <p:cNvSpPr txBox="1">
            <a:spLocks noChangeArrowheads="1"/>
          </p:cNvSpPr>
          <p:nvPr/>
        </p:nvSpPr>
        <p:spPr bwMode="auto">
          <a:xfrm>
            <a:off x="1905000" y="627956"/>
            <a:ext cx="8229600" cy="63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200" dirty="0">
                <a:latin typeface="Garamond" panose="02020404030301010803" pitchFamily="18" charset="0"/>
              </a:rPr>
              <a:t>Disparities in Housing</a:t>
            </a:r>
          </a:p>
        </p:txBody>
      </p:sp>
      <p:sp>
        <p:nvSpPr>
          <p:cNvPr id="11" name="TextBox 10"/>
          <p:cNvSpPr txBox="1"/>
          <p:nvPr/>
        </p:nvSpPr>
        <p:spPr>
          <a:xfrm>
            <a:off x="1371600" y="1497895"/>
            <a:ext cx="3120141" cy="769441"/>
          </a:xfrm>
          <a:prstGeom prst="rect">
            <a:avLst/>
          </a:prstGeom>
          <a:noFill/>
        </p:spPr>
        <p:txBody>
          <a:bodyPr wrap="square">
            <a:spAutoFit/>
          </a:bodyPr>
          <a:lstStyle/>
          <a:p>
            <a:pPr algn="ctr">
              <a:defRPr/>
            </a:pPr>
            <a:r>
              <a:rPr lang="en-US" sz="2200" b="1" dirty="0">
                <a:solidFill>
                  <a:srgbClr val="EC0705"/>
                </a:solidFill>
                <a:latin typeface="Garamond" panose="02020404030301010803" pitchFamily="18" charset="0"/>
              </a:rPr>
              <a:t>5.3% </a:t>
            </a:r>
            <a:r>
              <a:rPr lang="en-US" sz="2200" dirty="0">
                <a:latin typeface="Garamond" panose="02020404030301010803" pitchFamily="18" charset="0"/>
              </a:rPr>
              <a:t>of RWHAP clients are unstably housed</a:t>
            </a:r>
          </a:p>
        </p:txBody>
      </p:sp>
      <p:sp>
        <p:nvSpPr>
          <p:cNvPr id="9" name="TextBox 8">
            <a:extLst>
              <a:ext uri="{FF2B5EF4-FFF2-40B4-BE49-F238E27FC236}">
                <a16:creationId xmlns:a16="http://schemas.microsoft.com/office/drawing/2014/main" id="{EA7BA112-B393-BB4A-A1A8-0426F0E71C14}"/>
              </a:ext>
            </a:extLst>
          </p:cNvPr>
          <p:cNvSpPr txBox="1"/>
          <p:nvPr/>
        </p:nvSpPr>
        <p:spPr>
          <a:xfrm>
            <a:off x="5029200" y="1497895"/>
            <a:ext cx="3120141" cy="769441"/>
          </a:xfrm>
          <a:prstGeom prst="rect">
            <a:avLst/>
          </a:prstGeom>
          <a:noFill/>
        </p:spPr>
        <p:txBody>
          <a:bodyPr wrap="square">
            <a:spAutoFit/>
          </a:bodyPr>
          <a:lstStyle/>
          <a:p>
            <a:pPr algn="ctr">
              <a:defRPr/>
            </a:pPr>
            <a:r>
              <a:rPr lang="en-US" sz="2200" b="1" dirty="0">
                <a:solidFill>
                  <a:srgbClr val="EC0705"/>
                </a:solidFill>
                <a:latin typeface="Garamond" panose="02020404030301010803" pitchFamily="18" charset="0"/>
              </a:rPr>
              <a:t>7.7% </a:t>
            </a:r>
            <a:r>
              <a:rPr lang="en-US" sz="2200" dirty="0">
                <a:latin typeface="Garamond" panose="02020404030301010803" pitchFamily="18" charset="0"/>
              </a:rPr>
              <a:t>of RWHAP clients are temporarily housed</a:t>
            </a:r>
          </a:p>
        </p:txBody>
      </p:sp>
      <p:sp>
        <p:nvSpPr>
          <p:cNvPr id="31" name="TextBox 30">
            <a:extLst>
              <a:ext uri="{FF2B5EF4-FFF2-40B4-BE49-F238E27FC236}">
                <a16:creationId xmlns:a16="http://schemas.microsoft.com/office/drawing/2014/main" id="{A2BB739D-B2C7-6043-918A-EDA4802587E5}"/>
              </a:ext>
            </a:extLst>
          </p:cNvPr>
          <p:cNvSpPr txBox="1"/>
          <p:nvPr/>
        </p:nvSpPr>
        <p:spPr>
          <a:xfrm>
            <a:off x="2074232" y="5214550"/>
            <a:ext cx="1707199" cy="338554"/>
          </a:xfrm>
          <a:prstGeom prst="rect">
            <a:avLst/>
          </a:prstGeom>
          <a:noFill/>
        </p:spPr>
        <p:txBody>
          <a:bodyPr wrap="none" rtlCol="0">
            <a:spAutoFit/>
          </a:bodyPr>
          <a:lstStyle/>
          <a:p>
            <a:pPr algn="ctr"/>
            <a:r>
              <a:rPr lang="en-US" sz="1600" b="1" dirty="0">
                <a:latin typeface="+mn-lt"/>
              </a:rPr>
              <a:t>Unstably Housed</a:t>
            </a:r>
          </a:p>
        </p:txBody>
      </p:sp>
      <p:sp>
        <p:nvSpPr>
          <p:cNvPr id="32" name="TextBox 31">
            <a:extLst>
              <a:ext uri="{FF2B5EF4-FFF2-40B4-BE49-F238E27FC236}">
                <a16:creationId xmlns:a16="http://schemas.microsoft.com/office/drawing/2014/main" id="{3696B8D7-9665-5849-ADAB-3325C3DAFF33}"/>
              </a:ext>
            </a:extLst>
          </p:cNvPr>
          <p:cNvSpPr txBox="1"/>
          <p:nvPr/>
        </p:nvSpPr>
        <p:spPr>
          <a:xfrm>
            <a:off x="5593164" y="5216011"/>
            <a:ext cx="1992212" cy="338554"/>
          </a:xfrm>
          <a:prstGeom prst="rect">
            <a:avLst/>
          </a:prstGeom>
          <a:noFill/>
        </p:spPr>
        <p:txBody>
          <a:bodyPr wrap="none" rtlCol="0">
            <a:spAutoFit/>
          </a:bodyPr>
          <a:lstStyle/>
          <a:p>
            <a:pPr algn="ctr"/>
            <a:r>
              <a:rPr lang="en-US" sz="1600" b="1" dirty="0">
                <a:latin typeface="+mn-lt"/>
              </a:rPr>
              <a:t>Temporarily Housed</a:t>
            </a:r>
          </a:p>
        </p:txBody>
      </p:sp>
      <p:sp>
        <p:nvSpPr>
          <p:cNvPr id="30" name="TextBox 29">
            <a:extLst>
              <a:ext uri="{FF2B5EF4-FFF2-40B4-BE49-F238E27FC236}">
                <a16:creationId xmlns:a16="http://schemas.microsoft.com/office/drawing/2014/main" id="{65CD40FA-5530-6E4E-8733-4E73F6B9A8D2}"/>
              </a:ext>
            </a:extLst>
          </p:cNvPr>
          <p:cNvSpPr txBox="1"/>
          <p:nvPr/>
        </p:nvSpPr>
        <p:spPr>
          <a:xfrm>
            <a:off x="8763000" y="2322307"/>
            <a:ext cx="2743200" cy="2462213"/>
          </a:xfrm>
          <a:prstGeom prst="rect">
            <a:avLst/>
          </a:prstGeom>
          <a:noFill/>
          <a:ln w="28575">
            <a:solidFill>
              <a:srgbClr val="EC0705"/>
            </a:solidFill>
            <a:prstDash val="lgDash"/>
          </a:ln>
        </p:spPr>
        <p:txBody>
          <a:bodyPr wrap="square" rtlCol="0">
            <a:spAutoFit/>
          </a:bodyPr>
          <a:lstStyle/>
          <a:p>
            <a:pPr algn="ctr"/>
            <a:r>
              <a:rPr lang="en-US" sz="2200" dirty="0">
                <a:latin typeface="+mn-lt"/>
              </a:rPr>
              <a:t>Of the </a:t>
            </a:r>
            <a:r>
              <a:rPr lang="en-US" sz="2200" b="1" dirty="0">
                <a:latin typeface="+mn-lt"/>
              </a:rPr>
              <a:t>501,000</a:t>
            </a:r>
            <a:r>
              <a:rPr lang="en-US" sz="2200" dirty="0">
                <a:latin typeface="+mn-lt"/>
              </a:rPr>
              <a:t> RWHAP clients, </a:t>
            </a:r>
            <a:r>
              <a:rPr lang="en-US" sz="2200" b="1" u="sng" dirty="0">
                <a:solidFill>
                  <a:srgbClr val="C00000"/>
                </a:solidFill>
                <a:latin typeface="+mn-lt"/>
              </a:rPr>
              <a:t>65,000</a:t>
            </a:r>
            <a:r>
              <a:rPr lang="en-US" sz="2200" b="1" dirty="0">
                <a:latin typeface="+mn-lt"/>
              </a:rPr>
              <a:t> (13%) </a:t>
            </a:r>
            <a:r>
              <a:rPr lang="en-US" sz="2200" dirty="0">
                <a:latin typeface="+mn-lt"/>
              </a:rPr>
              <a:t>are unstably housed (26,815) and temporarily housed (38,436).</a:t>
            </a:r>
          </a:p>
        </p:txBody>
      </p:sp>
      <p:sp>
        <p:nvSpPr>
          <p:cNvPr id="13" name="TextBox 12">
            <a:extLst>
              <a:ext uri="{FF2B5EF4-FFF2-40B4-BE49-F238E27FC236}">
                <a16:creationId xmlns:a16="http://schemas.microsoft.com/office/drawing/2014/main" id="{4866E697-5A0B-C240-9F1A-BA4355F4FD13}"/>
              </a:ext>
            </a:extLst>
          </p:cNvPr>
          <p:cNvSpPr txBox="1"/>
          <p:nvPr/>
        </p:nvSpPr>
        <p:spPr>
          <a:xfrm>
            <a:off x="304800" y="5666601"/>
            <a:ext cx="11887201" cy="276999"/>
          </a:xfrm>
          <a:prstGeom prst="rect">
            <a:avLst/>
          </a:prstGeom>
          <a:noFill/>
        </p:spPr>
        <p:txBody>
          <a:bodyPr wrap="square" rtlCol="0" anchor="b">
            <a:spAutoFit/>
          </a:bodyPr>
          <a:lstStyle/>
          <a:p>
            <a:pPr algn="r"/>
            <a:r>
              <a:rPr lang="en-US" sz="1200" dirty="0">
                <a:latin typeface="Garamond" panose="02020404030301010803" pitchFamily="18" charset="0"/>
              </a:rPr>
              <a:t>Health Resources and Services Administration. Ryan White HIV/AIDS Program Annual Client-Level Data Report 2018. http://hab.hrsa.gov/data/data-reports.</a:t>
            </a:r>
          </a:p>
        </p:txBody>
      </p:sp>
      <p:pic>
        <p:nvPicPr>
          <p:cNvPr id="14" name="Picture 13" descr="statistical visual depicting 5.3% of RWHAP clients are unstably housed">
            <a:extLst>
              <a:ext uri="{FF2B5EF4-FFF2-40B4-BE49-F238E27FC236}">
                <a16:creationId xmlns:a16="http://schemas.microsoft.com/office/drawing/2014/main" id="{B43FB493-286D-9C44-962B-B05C62EAEE4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513673" y="2375068"/>
            <a:ext cx="2828318" cy="2823007"/>
          </a:xfrm>
          <a:prstGeom prst="rect">
            <a:avLst/>
          </a:prstGeom>
        </p:spPr>
      </p:pic>
      <p:pic>
        <p:nvPicPr>
          <p:cNvPr id="15" name="Picture 14" descr="statistical visual depicting 7.7% of RWHAP clients are temporarily housed">
            <a:extLst>
              <a:ext uri="{FF2B5EF4-FFF2-40B4-BE49-F238E27FC236}">
                <a16:creationId xmlns:a16="http://schemas.microsoft.com/office/drawing/2014/main" id="{F0D863D2-3E51-2448-8FD3-51981FAE5C4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175112" y="2322307"/>
            <a:ext cx="2828318" cy="2823007"/>
          </a:xfrm>
          <a:prstGeom prst="rect">
            <a:avLst/>
          </a:prstGeom>
        </p:spPr>
      </p:pic>
    </p:spTree>
    <p:custDataLst>
      <p:tags r:id="rId1"/>
    </p:custDataLst>
    <p:extLst>
      <p:ext uri="{BB962C8B-B14F-4D97-AF65-F5344CB8AC3E}">
        <p14:creationId xmlns:p14="http://schemas.microsoft.com/office/powerpoint/2010/main" val="739839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5" name="Rectangle 2"/>
          <p:cNvSpPr txBox="1">
            <a:spLocks noChangeArrowheads="1"/>
          </p:cNvSpPr>
          <p:nvPr/>
        </p:nvSpPr>
        <p:spPr bwMode="auto">
          <a:xfrm>
            <a:off x="1905000" y="627956"/>
            <a:ext cx="8229600" cy="63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200" dirty="0">
                <a:latin typeface="Garamond" panose="02020404030301010803" pitchFamily="18" charset="0"/>
              </a:rPr>
              <a:t>Disparities in Housing</a:t>
            </a:r>
          </a:p>
        </p:txBody>
      </p:sp>
      <p:sp>
        <p:nvSpPr>
          <p:cNvPr id="9" name="TextBox 8">
            <a:extLst>
              <a:ext uri="{FF2B5EF4-FFF2-40B4-BE49-F238E27FC236}">
                <a16:creationId xmlns:a16="http://schemas.microsoft.com/office/drawing/2014/main" id="{EB2FA9CE-8796-F242-B8F1-530E04B48FD4}"/>
              </a:ext>
            </a:extLst>
          </p:cNvPr>
          <p:cNvSpPr txBox="1"/>
          <p:nvPr/>
        </p:nvSpPr>
        <p:spPr>
          <a:xfrm>
            <a:off x="8237407" y="1497895"/>
            <a:ext cx="3265802" cy="1107996"/>
          </a:xfrm>
          <a:prstGeom prst="rect">
            <a:avLst/>
          </a:prstGeom>
          <a:noFill/>
        </p:spPr>
        <p:txBody>
          <a:bodyPr wrap="square">
            <a:spAutoFit/>
          </a:bodyPr>
          <a:lstStyle/>
          <a:p>
            <a:pPr algn="ctr">
              <a:defRPr/>
            </a:pPr>
            <a:r>
              <a:rPr lang="en-US" sz="2200" b="1" dirty="0">
                <a:solidFill>
                  <a:srgbClr val="EC0705"/>
                </a:solidFill>
                <a:latin typeface="Garamond" panose="02020404030301010803" pitchFamily="18" charset="0"/>
              </a:rPr>
              <a:t>27.6% </a:t>
            </a:r>
            <a:r>
              <a:rPr lang="en-US" sz="2200" dirty="0">
                <a:latin typeface="Garamond" panose="02020404030301010803" pitchFamily="18" charset="0"/>
              </a:rPr>
              <a:t>of </a:t>
            </a:r>
            <a:r>
              <a:rPr lang="en-US" sz="2200" b="1" dirty="0">
                <a:latin typeface="Garamond" panose="02020404030301010803" pitchFamily="18" charset="0"/>
              </a:rPr>
              <a:t>unstably housed </a:t>
            </a:r>
            <a:r>
              <a:rPr lang="en-US" sz="2200" dirty="0">
                <a:latin typeface="Garamond" panose="02020404030301010803" pitchFamily="18" charset="0"/>
              </a:rPr>
              <a:t>clients have not reached viral suppression</a:t>
            </a:r>
          </a:p>
        </p:txBody>
      </p:sp>
      <p:sp>
        <p:nvSpPr>
          <p:cNvPr id="5" name="TextBox 4">
            <a:extLst>
              <a:ext uri="{FF2B5EF4-FFF2-40B4-BE49-F238E27FC236}">
                <a16:creationId xmlns:a16="http://schemas.microsoft.com/office/drawing/2014/main" id="{2F0711DA-D433-BB45-BF42-3F48AA741037}"/>
              </a:ext>
            </a:extLst>
          </p:cNvPr>
          <p:cNvSpPr txBox="1"/>
          <p:nvPr/>
        </p:nvSpPr>
        <p:spPr>
          <a:xfrm>
            <a:off x="8970059" y="5181600"/>
            <a:ext cx="1948097" cy="307777"/>
          </a:xfrm>
          <a:prstGeom prst="rect">
            <a:avLst/>
          </a:prstGeom>
          <a:noFill/>
        </p:spPr>
        <p:txBody>
          <a:bodyPr wrap="none" rtlCol="0">
            <a:spAutoFit/>
          </a:bodyPr>
          <a:lstStyle/>
          <a:p>
            <a:r>
              <a:rPr lang="en-US" sz="1400" b="1" dirty="0">
                <a:latin typeface="+mn-lt"/>
              </a:rPr>
              <a:t>Not Virally Suppressed</a:t>
            </a:r>
          </a:p>
        </p:txBody>
      </p:sp>
      <p:sp>
        <p:nvSpPr>
          <p:cNvPr id="63" name="TextBox 62">
            <a:extLst>
              <a:ext uri="{FF2B5EF4-FFF2-40B4-BE49-F238E27FC236}">
                <a16:creationId xmlns:a16="http://schemas.microsoft.com/office/drawing/2014/main" id="{58459C16-5D73-8045-9D60-BC41BA46C2FD}"/>
              </a:ext>
            </a:extLst>
          </p:cNvPr>
          <p:cNvSpPr txBox="1"/>
          <p:nvPr/>
        </p:nvSpPr>
        <p:spPr>
          <a:xfrm>
            <a:off x="4360621" y="1497895"/>
            <a:ext cx="3470755" cy="1107996"/>
          </a:xfrm>
          <a:prstGeom prst="rect">
            <a:avLst/>
          </a:prstGeom>
          <a:noFill/>
        </p:spPr>
        <p:txBody>
          <a:bodyPr wrap="square">
            <a:spAutoFit/>
          </a:bodyPr>
          <a:lstStyle/>
          <a:p>
            <a:pPr algn="ctr">
              <a:defRPr/>
            </a:pPr>
            <a:r>
              <a:rPr lang="en-US" sz="2200" b="1" dirty="0">
                <a:solidFill>
                  <a:srgbClr val="EC0705"/>
                </a:solidFill>
                <a:latin typeface="Garamond" panose="02020404030301010803" pitchFamily="18" charset="0"/>
              </a:rPr>
              <a:t>19.3% </a:t>
            </a:r>
            <a:r>
              <a:rPr lang="en-US" sz="2200" dirty="0">
                <a:latin typeface="Garamond" panose="02020404030301010803" pitchFamily="18" charset="0"/>
              </a:rPr>
              <a:t>of </a:t>
            </a:r>
            <a:r>
              <a:rPr lang="en-US" sz="2200" b="1" dirty="0">
                <a:latin typeface="Garamond" panose="02020404030301010803" pitchFamily="18" charset="0"/>
              </a:rPr>
              <a:t>temporarily housed </a:t>
            </a:r>
            <a:r>
              <a:rPr lang="en-US" sz="2200" dirty="0">
                <a:latin typeface="Garamond" panose="02020404030301010803" pitchFamily="18" charset="0"/>
              </a:rPr>
              <a:t>clients have not reached viral suppression</a:t>
            </a:r>
          </a:p>
        </p:txBody>
      </p:sp>
      <p:sp>
        <p:nvSpPr>
          <p:cNvPr id="65" name="TextBox 64">
            <a:extLst>
              <a:ext uri="{FF2B5EF4-FFF2-40B4-BE49-F238E27FC236}">
                <a16:creationId xmlns:a16="http://schemas.microsoft.com/office/drawing/2014/main" id="{3DA5AFD5-7DA2-3C4C-95FE-5651C59D7D5B}"/>
              </a:ext>
            </a:extLst>
          </p:cNvPr>
          <p:cNvSpPr txBox="1"/>
          <p:nvPr/>
        </p:nvSpPr>
        <p:spPr>
          <a:xfrm>
            <a:off x="5121948" y="5181601"/>
            <a:ext cx="1948097" cy="307777"/>
          </a:xfrm>
          <a:prstGeom prst="rect">
            <a:avLst/>
          </a:prstGeom>
          <a:noFill/>
        </p:spPr>
        <p:txBody>
          <a:bodyPr wrap="none" rtlCol="0">
            <a:spAutoFit/>
          </a:bodyPr>
          <a:lstStyle/>
          <a:p>
            <a:r>
              <a:rPr lang="en-US" sz="1400" b="1" dirty="0">
                <a:latin typeface="+mn-lt"/>
              </a:rPr>
              <a:t>Not Virally Suppressed</a:t>
            </a:r>
          </a:p>
        </p:txBody>
      </p:sp>
      <p:sp>
        <p:nvSpPr>
          <p:cNvPr id="13" name="TextBox 12"/>
          <p:cNvSpPr txBox="1"/>
          <p:nvPr/>
        </p:nvSpPr>
        <p:spPr>
          <a:xfrm>
            <a:off x="688791" y="1497895"/>
            <a:ext cx="3265802" cy="1107996"/>
          </a:xfrm>
          <a:prstGeom prst="rect">
            <a:avLst/>
          </a:prstGeom>
          <a:noFill/>
        </p:spPr>
        <p:txBody>
          <a:bodyPr wrap="square">
            <a:spAutoFit/>
          </a:bodyPr>
          <a:lstStyle/>
          <a:p>
            <a:pPr algn="ctr">
              <a:defRPr/>
            </a:pPr>
            <a:r>
              <a:rPr lang="en-US" sz="2200" b="1" dirty="0">
                <a:solidFill>
                  <a:srgbClr val="EC0705"/>
                </a:solidFill>
                <a:latin typeface="Garamond" panose="02020404030301010803" pitchFamily="18" charset="0"/>
              </a:rPr>
              <a:t>11.6% </a:t>
            </a:r>
            <a:r>
              <a:rPr lang="en-US" sz="2200" dirty="0">
                <a:latin typeface="Garamond" panose="02020404030301010803" pitchFamily="18" charset="0"/>
              </a:rPr>
              <a:t>of </a:t>
            </a:r>
            <a:r>
              <a:rPr lang="en-US" sz="2200" b="1" dirty="0">
                <a:latin typeface="Garamond" panose="02020404030301010803" pitchFamily="18" charset="0"/>
              </a:rPr>
              <a:t>stably housed </a:t>
            </a:r>
            <a:r>
              <a:rPr lang="en-US" sz="2200" dirty="0">
                <a:latin typeface="Garamond" panose="02020404030301010803" pitchFamily="18" charset="0"/>
              </a:rPr>
              <a:t>clients have not reached viral suppression</a:t>
            </a:r>
          </a:p>
        </p:txBody>
      </p:sp>
      <p:sp>
        <p:nvSpPr>
          <p:cNvPr id="62" name="TextBox 61">
            <a:extLst>
              <a:ext uri="{FF2B5EF4-FFF2-40B4-BE49-F238E27FC236}">
                <a16:creationId xmlns:a16="http://schemas.microsoft.com/office/drawing/2014/main" id="{16AF0FEB-6FD2-0943-9C8C-2032F6F3DDE0}"/>
              </a:ext>
            </a:extLst>
          </p:cNvPr>
          <p:cNvSpPr txBox="1"/>
          <p:nvPr/>
        </p:nvSpPr>
        <p:spPr>
          <a:xfrm>
            <a:off x="1347642" y="5181602"/>
            <a:ext cx="1948097" cy="307777"/>
          </a:xfrm>
          <a:prstGeom prst="rect">
            <a:avLst/>
          </a:prstGeom>
          <a:noFill/>
        </p:spPr>
        <p:txBody>
          <a:bodyPr wrap="none" rtlCol="0">
            <a:spAutoFit/>
          </a:bodyPr>
          <a:lstStyle/>
          <a:p>
            <a:r>
              <a:rPr lang="en-US" sz="1400" b="1" dirty="0">
                <a:latin typeface="+mn-lt"/>
              </a:rPr>
              <a:t>Not Virally Suppressed</a:t>
            </a:r>
          </a:p>
        </p:txBody>
      </p:sp>
      <p:sp>
        <p:nvSpPr>
          <p:cNvPr id="16" name="TextBox 15">
            <a:extLst>
              <a:ext uri="{FF2B5EF4-FFF2-40B4-BE49-F238E27FC236}">
                <a16:creationId xmlns:a16="http://schemas.microsoft.com/office/drawing/2014/main" id="{916900AC-CB27-A945-BEB6-E49E94FEDA05}"/>
              </a:ext>
            </a:extLst>
          </p:cNvPr>
          <p:cNvSpPr txBox="1"/>
          <p:nvPr/>
        </p:nvSpPr>
        <p:spPr>
          <a:xfrm>
            <a:off x="304800" y="5666601"/>
            <a:ext cx="11887201" cy="276999"/>
          </a:xfrm>
          <a:prstGeom prst="rect">
            <a:avLst/>
          </a:prstGeom>
          <a:noFill/>
        </p:spPr>
        <p:txBody>
          <a:bodyPr wrap="square" rtlCol="0" anchor="b">
            <a:spAutoFit/>
          </a:bodyPr>
          <a:lstStyle/>
          <a:p>
            <a:pPr algn="r"/>
            <a:r>
              <a:rPr lang="en-US" sz="1200" dirty="0">
                <a:latin typeface="Garamond" panose="02020404030301010803" pitchFamily="18" charset="0"/>
              </a:rPr>
              <a:t>Health Resources and Services Administration. Ryan White HIV/AIDS Program Annual Client-Level Data Report 2018. http://hab.hrsa.gov/data/data-reports.</a:t>
            </a:r>
          </a:p>
        </p:txBody>
      </p:sp>
      <p:pic>
        <p:nvPicPr>
          <p:cNvPr id="21" name="Picture 20" descr="statistical visual depicting 11.6% of stably housed clients have not reached viral suppression">
            <a:extLst>
              <a:ext uri="{FF2B5EF4-FFF2-40B4-BE49-F238E27FC236}">
                <a16:creationId xmlns:a16="http://schemas.microsoft.com/office/drawing/2014/main" id="{8899E991-3874-3E46-AAF2-A4E4B0AD56A4}"/>
              </a:ext>
            </a:extLst>
          </p:cNvPr>
          <p:cNvPicPr>
            <a:picLocks noChangeAspect="1"/>
          </p:cNvPicPr>
          <p:nvPr/>
        </p:nvPicPr>
        <p:blipFill>
          <a:blip r:embed="rId4"/>
          <a:stretch>
            <a:fillRect/>
          </a:stretch>
        </p:blipFill>
        <p:spPr>
          <a:xfrm>
            <a:off x="1062692" y="2663601"/>
            <a:ext cx="2517999" cy="2517999"/>
          </a:xfrm>
          <a:prstGeom prst="rect">
            <a:avLst/>
          </a:prstGeom>
        </p:spPr>
      </p:pic>
      <p:pic>
        <p:nvPicPr>
          <p:cNvPr id="22" name="Picture 21" descr="statistical visual of 19.3% of temporarily housed clients have not reached viral suppression">
            <a:extLst>
              <a:ext uri="{FF2B5EF4-FFF2-40B4-BE49-F238E27FC236}">
                <a16:creationId xmlns:a16="http://schemas.microsoft.com/office/drawing/2014/main" id="{1C53544D-25F5-2548-9F5B-2E171A703C9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898824" y="2663601"/>
            <a:ext cx="2394347" cy="2428409"/>
          </a:xfrm>
          <a:prstGeom prst="rect">
            <a:avLst/>
          </a:prstGeom>
        </p:spPr>
      </p:pic>
      <p:pic>
        <p:nvPicPr>
          <p:cNvPr id="23" name="Picture 22" descr="statistical visual depicting 27.6% of unstably housed clients have not reached viral suppression ">
            <a:extLst>
              <a:ext uri="{FF2B5EF4-FFF2-40B4-BE49-F238E27FC236}">
                <a16:creationId xmlns:a16="http://schemas.microsoft.com/office/drawing/2014/main" id="{25072D40-A91B-8B46-B7E7-76F7E30F7FD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746935" y="2663601"/>
            <a:ext cx="2394347" cy="2428410"/>
          </a:xfrm>
          <a:prstGeom prst="rect">
            <a:avLst/>
          </a:prstGeom>
        </p:spPr>
      </p:pic>
    </p:spTree>
    <p:custDataLst>
      <p:tags r:id="rId1"/>
    </p:custDataLst>
    <p:extLst>
      <p:ext uri="{BB962C8B-B14F-4D97-AF65-F5344CB8AC3E}">
        <p14:creationId xmlns:p14="http://schemas.microsoft.com/office/powerpoint/2010/main" val="2216453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p:nvPr>
        </p:nvSpPr>
        <p:spPr>
          <a:xfrm>
            <a:off x="609600" y="590781"/>
            <a:ext cx="11125200" cy="762000"/>
          </a:xfrm>
        </p:spPr>
        <p:txBody>
          <a:bodyPr/>
          <a:lstStyle/>
          <a:p>
            <a:r>
              <a:rPr lang="en-US" dirty="0"/>
              <a:t>Viral Suppression and Retention in HIV Care by Housing Status</a:t>
            </a:r>
            <a:endParaRPr lang="en-US" dirty="0">
              <a:solidFill>
                <a:schemeClr val="tx1"/>
              </a:solidFill>
            </a:endParaRPr>
          </a:p>
        </p:txBody>
      </p:sp>
      <p:sp>
        <p:nvSpPr>
          <p:cNvPr id="31" name="Rectangle 30"/>
          <p:cNvSpPr/>
          <p:nvPr/>
        </p:nvSpPr>
        <p:spPr>
          <a:xfrm>
            <a:off x="8453068" y="1905000"/>
            <a:ext cx="3286865" cy="2462213"/>
          </a:xfrm>
          <a:prstGeom prst="rect">
            <a:avLst/>
          </a:prstGeom>
          <a:ln w="28575">
            <a:solidFill>
              <a:srgbClr val="EC0705"/>
            </a:solidFill>
            <a:prstDash val="lgDash"/>
          </a:ln>
        </p:spPr>
        <p:txBody>
          <a:bodyPr wrap="square">
            <a:spAutoFit/>
          </a:bodyPr>
          <a:lstStyle/>
          <a:p>
            <a:pPr algn="ctr"/>
            <a:r>
              <a:rPr lang="en-US" sz="2200" dirty="0">
                <a:latin typeface="Garamond" panose="02020404030301010803" pitchFamily="18" charset="0"/>
              </a:rPr>
              <a:t>Those experiencing unstable housing face the </a:t>
            </a:r>
            <a:r>
              <a:rPr lang="en-US" sz="2200" b="1" u="sng" dirty="0">
                <a:solidFill>
                  <a:srgbClr val="C00000"/>
                </a:solidFill>
                <a:latin typeface="Garamond" panose="02020404030301010803" pitchFamily="18" charset="0"/>
              </a:rPr>
              <a:t>lowest</a:t>
            </a:r>
            <a:r>
              <a:rPr lang="en-US" sz="2200" dirty="0">
                <a:latin typeface="Garamond" panose="02020404030301010803" pitchFamily="18" charset="0"/>
              </a:rPr>
              <a:t> </a:t>
            </a:r>
            <a:r>
              <a:rPr lang="en-US" sz="2200" b="1" u="sng" dirty="0">
                <a:solidFill>
                  <a:srgbClr val="C00000"/>
                </a:solidFill>
                <a:latin typeface="Garamond" panose="02020404030301010803" pitchFamily="18" charset="0"/>
              </a:rPr>
              <a:t>rates</a:t>
            </a:r>
            <a:r>
              <a:rPr lang="en-US" sz="2200" dirty="0">
                <a:latin typeface="Garamond" panose="02020404030301010803" pitchFamily="18" charset="0"/>
              </a:rPr>
              <a:t> of retention in care (75% vs. 82%), as well as viral suppression (72% vs. 88%) rates, compared to those with stable housing.</a:t>
            </a:r>
          </a:p>
        </p:txBody>
      </p:sp>
      <p:graphicFrame>
        <p:nvGraphicFramePr>
          <p:cNvPr id="6" name="Chart 5" descr="Bar graph showing viral suppression and retention in HIV care by Housing status for 2018">
            <a:extLst>
              <a:ext uri="{FF2B5EF4-FFF2-40B4-BE49-F238E27FC236}">
                <a16:creationId xmlns:a16="http://schemas.microsoft.com/office/drawing/2014/main" id="{552C45A2-3A49-5B46-9168-D80B0D7FAA5C}"/>
              </a:ext>
            </a:extLst>
          </p:cNvPr>
          <p:cNvGraphicFramePr/>
          <p:nvPr>
            <p:extLst>
              <p:ext uri="{D42A27DB-BD31-4B8C-83A1-F6EECF244321}">
                <p14:modId xmlns:p14="http://schemas.microsoft.com/office/powerpoint/2010/main" val="1555101909"/>
              </p:ext>
            </p:extLst>
          </p:nvPr>
        </p:nvGraphicFramePr>
        <p:xfrm>
          <a:off x="914400" y="1602601"/>
          <a:ext cx="70866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BDADDD34-673C-3149-868C-E3E4841621DD}"/>
              </a:ext>
            </a:extLst>
          </p:cNvPr>
          <p:cNvSpPr txBox="1"/>
          <p:nvPr/>
        </p:nvSpPr>
        <p:spPr>
          <a:xfrm>
            <a:off x="304800" y="5666601"/>
            <a:ext cx="11887201" cy="276999"/>
          </a:xfrm>
          <a:prstGeom prst="rect">
            <a:avLst/>
          </a:prstGeom>
          <a:noFill/>
        </p:spPr>
        <p:txBody>
          <a:bodyPr wrap="square" rtlCol="0" anchor="b">
            <a:spAutoFit/>
          </a:bodyPr>
          <a:lstStyle/>
          <a:p>
            <a:pPr algn="r"/>
            <a:r>
              <a:rPr lang="en-US" sz="1200" dirty="0">
                <a:latin typeface="Garamond" panose="02020404030301010803" pitchFamily="18" charset="0"/>
              </a:rPr>
              <a:t>Health Resources and Services Administration. Ryan White HIV/AIDS Program Annual Client-Level Data Report 2018. http://hab.hrsa.gov/data/data-reports.</a:t>
            </a:r>
          </a:p>
        </p:txBody>
      </p:sp>
    </p:spTree>
    <p:extLst>
      <p:ext uri="{BB962C8B-B14F-4D97-AF65-F5344CB8AC3E}">
        <p14:creationId xmlns:p14="http://schemas.microsoft.com/office/powerpoint/2010/main" val="32971616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8E5E1C-3AA9-C945-A597-E792DA48EDF6}"/>
              </a:ext>
            </a:extLst>
          </p:cNvPr>
          <p:cNvPicPr>
            <a:picLocks noChangeAspect="1"/>
          </p:cNvPicPr>
          <p:nvPr/>
        </p:nvPicPr>
        <p:blipFill>
          <a:blip r:embed="rId3"/>
          <a:stretch>
            <a:fillRect/>
          </a:stretch>
        </p:blipFill>
        <p:spPr>
          <a:xfrm>
            <a:off x="2090111" y="1618930"/>
            <a:ext cx="8011778" cy="3592268"/>
          </a:xfrm>
          <a:prstGeom prst="rect">
            <a:avLst/>
          </a:prstGeom>
        </p:spPr>
      </p:pic>
      <p:sp>
        <p:nvSpPr>
          <p:cNvPr id="6" name="Rectangle 2"/>
          <p:cNvSpPr txBox="1">
            <a:spLocks noChangeArrowheads="1"/>
          </p:cNvSpPr>
          <p:nvPr/>
        </p:nvSpPr>
        <p:spPr bwMode="auto">
          <a:xfrm>
            <a:off x="1905000" y="627956"/>
            <a:ext cx="8229600" cy="63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200" dirty="0">
                <a:latin typeface="Garamond" panose="02020404030301010803" pitchFamily="18" charset="0"/>
              </a:rPr>
              <a:t>Disparities in Housing</a:t>
            </a:r>
          </a:p>
        </p:txBody>
      </p:sp>
      <p:sp>
        <p:nvSpPr>
          <p:cNvPr id="8" name="TextBox 7">
            <a:extLst>
              <a:ext uri="{FF2B5EF4-FFF2-40B4-BE49-F238E27FC236}">
                <a16:creationId xmlns:a16="http://schemas.microsoft.com/office/drawing/2014/main" id="{A94CF2A3-0ABC-B249-87ED-1FC82EBEEA8A}"/>
              </a:ext>
            </a:extLst>
          </p:cNvPr>
          <p:cNvSpPr txBox="1"/>
          <p:nvPr/>
        </p:nvSpPr>
        <p:spPr>
          <a:xfrm>
            <a:off x="304800" y="5666601"/>
            <a:ext cx="11887201" cy="276999"/>
          </a:xfrm>
          <a:prstGeom prst="rect">
            <a:avLst/>
          </a:prstGeom>
          <a:noFill/>
        </p:spPr>
        <p:txBody>
          <a:bodyPr wrap="square" rtlCol="0" anchor="b">
            <a:spAutoFit/>
          </a:bodyPr>
          <a:lstStyle/>
          <a:p>
            <a:pPr algn="r"/>
            <a:r>
              <a:rPr lang="en-US" sz="1200" dirty="0">
                <a:latin typeface="Garamond" panose="02020404030301010803" pitchFamily="18" charset="0"/>
              </a:rPr>
              <a:t>Health Resources and Services Administration. Ryan White HIV/AIDS Program Annual Client-Level Data Report 2018. http://hab.hrsa.gov/data/data-reports.</a:t>
            </a:r>
          </a:p>
        </p:txBody>
      </p:sp>
    </p:spTree>
    <p:extLst>
      <p:ext uri="{BB962C8B-B14F-4D97-AF65-F5344CB8AC3E}">
        <p14:creationId xmlns:p14="http://schemas.microsoft.com/office/powerpoint/2010/main" val="2426551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a:xfrm>
            <a:off x="1524000" y="716280"/>
            <a:ext cx="9144000" cy="2743200"/>
          </a:xfrm>
        </p:spPr>
        <p:txBody>
          <a:bodyPr/>
          <a:lstStyle/>
          <a:p>
            <a:r>
              <a:rPr lang="en-US" altLang="en-US" i="1" dirty="0"/>
              <a:t>“The essence of global health equity is the idea that something so precious as health might be viewed as right.” </a:t>
            </a:r>
            <a:br>
              <a:rPr lang="en-US" altLang="en-US" dirty="0"/>
            </a:br>
            <a:br>
              <a:rPr lang="en-US" altLang="en-US" dirty="0"/>
            </a:br>
            <a:r>
              <a:rPr lang="en-US" altLang="en-US" sz="2800" dirty="0"/>
              <a:t>- Dr.Paul Farmer</a:t>
            </a:r>
          </a:p>
        </p:txBody>
      </p:sp>
      <p:pic>
        <p:nvPicPr>
          <p:cNvPr id="2" name="Picture 2" descr="Paul Farmer | Harvard Kennedy School">
            <a:extLst>
              <a:ext uri="{FF2B5EF4-FFF2-40B4-BE49-F238E27FC236}">
                <a16:creationId xmlns:a16="http://schemas.microsoft.com/office/drawing/2014/main" id="{AC9693F8-D36D-8649-BFB9-EA58BD029BF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33925" y="3124200"/>
            <a:ext cx="2724150" cy="27241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195024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AI's Potential to Diagnose and Treat Mental Illness">
            <a:extLst>
              <a:ext uri="{FF2B5EF4-FFF2-40B4-BE49-F238E27FC236}">
                <a16:creationId xmlns:a16="http://schemas.microsoft.com/office/drawing/2014/main" id="{017D2FA9-C83E-134C-AA7A-E239E6653A32}"/>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4308177" y="1590672"/>
            <a:ext cx="5009099" cy="294333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6827D409-9D9E-456A-8048-3443579A7DDE}"/>
              </a:ext>
            </a:extLst>
          </p:cNvPr>
          <p:cNvSpPr txBox="1">
            <a:spLocks noChangeArrowheads="1"/>
          </p:cNvSpPr>
          <p:nvPr/>
        </p:nvSpPr>
        <p:spPr bwMode="auto">
          <a:xfrm>
            <a:off x="635000" y="4343400"/>
            <a:ext cx="11125200" cy="1496291"/>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2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200">
                <a:solidFill>
                  <a:schemeClr val="tx2"/>
                </a:solidFill>
                <a:latin typeface="Garamond" pitchFamily="18" charset="0"/>
                <a:ea typeface="ＭＳ Ｐゴシック" charset="-128"/>
                <a:cs typeface="ＭＳ Ｐゴシック" charset="-128"/>
              </a:defRPr>
            </a:lvl2pPr>
            <a:lvl3pPr algn="ctr" rtl="0" eaLnBrk="0" fontAlgn="base" hangingPunct="0">
              <a:spcBef>
                <a:spcPct val="0"/>
              </a:spcBef>
              <a:spcAft>
                <a:spcPct val="0"/>
              </a:spcAft>
              <a:defRPr sz="3200">
                <a:solidFill>
                  <a:schemeClr val="tx2"/>
                </a:solidFill>
                <a:latin typeface="Garamond" pitchFamily="18" charset="0"/>
                <a:ea typeface="ＭＳ Ｐゴシック" charset="-128"/>
                <a:cs typeface="ＭＳ Ｐゴシック" charset="-128"/>
              </a:defRPr>
            </a:lvl3pPr>
            <a:lvl4pPr algn="ctr" rtl="0" eaLnBrk="0" fontAlgn="base" hangingPunct="0">
              <a:spcBef>
                <a:spcPct val="0"/>
              </a:spcBef>
              <a:spcAft>
                <a:spcPct val="0"/>
              </a:spcAft>
              <a:defRPr sz="3200">
                <a:solidFill>
                  <a:schemeClr val="tx2"/>
                </a:solidFill>
                <a:latin typeface="Garamond" pitchFamily="18" charset="0"/>
                <a:ea typeface="ＭＳ Ｐゴシック" charset="-128"/>
                <a:cs typeface="ＭＳ Ｐゴシック" charset="-128"/>
              </a:defRPr>
            </a:lvl4pPr>
            <a:lvl5pPr algn="ctr" rtl="0" eaLnBrk="0" fontAlgn="base" hangingPunct="0">
              <a:spcBef>
                <a:spcPct val="0"/>
              </a:spcBef>
              <a:spcAft>
                <a:spcPct val="0"/>
              </a:spcAft>
              <a:defRPr sz="3200">
                <a:solidFill>
                  <a:schemeClr val="tx2"/>
                </a:solidFill>
                <a:latin typeface="Garamond" pitchFamily="18" charset="0"/>
                <a:ea typeface="ＭＳ Ｐゴシック" charset="-128"/>
                <a:cs typeface="ＭＳ Ｐゴシック" charset="-128"/>
              </a:defRPr>
            </a:lvl5pPr>
            <a:lvl6pPr marL="457200" algn="ctr" rtl="0" fontAlgn="base">
              <a:spcBef>
                <a:spcPct val="0"/>
              </a:spcBef>
              <a:spcAft>
                <a:spcPct val="0"/>
              </a:spcAft>
              <a:defRPr sz="2800">
                <a:solidFill>
                  <a:schemeClr val="tx2"/>
                </a:solidFill>
                <a:latin typeface="Garamond" pitchFamily="18" charset="0"/>
              </a:defRPr>
            </a:lvl6pPr>
            <a:lvl7pPr marL="914400" algn="ctr" rtl="0" fontAlgn="base">
              <a:spcBef>
                <a:spcPct val="0"/>
              </a:spcBef>
              <a:spcAft>
                <a:spcPct val="0"/>
              </a:spcAft>
              <a:defRPr sz="2800">
                <a:solidFill>
                  <a:schemeClr val="tx2"/>
                </a:solidFill>
                <a:latin typeface="Garamond" pitchFamily="18" charset="0"/>
              </a:defRPr>
            </a:lvl7pPr>
            <a:lvl8pPr marL="1371600" algn="ctr" rtl="0" fontAlgn="base">
              <a:spcBef>
                <a:spcPct val="0"/>
              </a:spcBef>
              <a:spcAft>
                <a:spcPct val="0"/>
              </a:spcAft>
              <a:defRPr sz="2800">
                <a:solidFill>
                  <a:schemeClr val="tx2"/>
                </a:solidFill>
                <a:latin typeface="Garamond" pitchFamily="18" charset="0"/>
              </a:defRPr>
            </a:lvl8pPr>
            <a:lvl9pPr marL="1828800" algn="ctr" rtl="0" fontAlgn="base">
              <a:spcBef>
                <a:spcPct val="0"/>
              </a:spcBef>
              <a:spcAft>
                <a:spcPct val="0"/>
              </a:spcAft>
              <a:defRPr sz="2800">
                <a:solidFill>
                  <a:schemeClr val="tx2"/>
                </a:solidFill>
                <a:latin typeface="Garamond" pitchFamily="18" charset="0"/>
              </a:defRPr>
            </a:lvl9pPr>
          </a:lstStyle>
          <a:p>
            <a:r>
              <a:rPr lang="en-US" altLang="en-US" sz="2400" i="1" kern="0" dirty="0">
                <a:solidFill>
                  <a:schemeClr val="tx1"/>
                </a:solidFill>
                <a:latin typeface="Garamond" panose="02020404030301010803" pitchFamily="18" charset="0"/>
              </a:rPr>
              <a:t>“There is no health without mental health.”</a:t>
            </a:r>
          </a:p>
          <a:p>
            <a:pPr>
              <a:spcBef>
                <a:spcPts val="600"/>
              </a:spcBef>
            </a:pPr>
            <a:r>
              <a:rPr lang="en-US" altLang="en-US" sz="2200" kern="0" dirty="0">
                <a:solidFill>
                  <a:schemeClr val="tx1"/>
                </a:solidFill>
                <a:latin typeface="Garamond" panose="02020404030301010803" pitchFamily="18" charset="0"/>
              </a:rPr>
              <a:t>- Former United States Surgeon General, Dr. David Satcher</a:t>
            </a:r>
          </a:p>
        </p:txBody>
      </p:sp>
      <p:sp>
        <p:nvSpPr>
          <p:cNvPr id="14" name="Rectangle 2">
            <a:extLst>
              <a:ext uri="{FF2B5EF4-FFF2-40B4-BE49-F238E27FC236}">
                <a16:creationId xmlns:a16="http://schemas.microsoft.com/office/drawing/2014/main" id="{1F1A3EE5-09DA-9A47-8E98-0FB0E816C521}"/>
              </a:ext>
            </a:extLst>
          </p:cNvPr>
          <p:cNvSpPr txBox="1">
            <a:spLocks noGrp="1" noChangeArrowheads="1"/>
          </p:cNvSpPr>
          <p:nvPr>
            <p:ph type="title"/>
          </p:nvPr>
        </p:nvSpPr>
        <p:spPr bwMode="auto">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200" dirty="0">
                <a:latin typeface="Garamond" panose="02020404030301010803" pitchFamily="18" charset="0"/>
              </a:rPr>
              <a:t>Disparities in Mental Health</a:t>
            </a:r>
          </a:p>
        </p:txBody>
      </p:sp>
      <p:pic>
        <p:nvPicPr>
          <p:cNvPr id="9" name="Picture 8">
            <a:extLst>
              <a:ext uri="{FF2B5EF4-FFF2-40B4-BE49-F238E27FC236}">
                <a16:creationId xmlns:a16="http://schemas.microsoft.com/office/drawing/2014/main" id="{BE6D8D8E-46CA-5B46-959D-1CAB60D7AB7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874725" y="1590673"/>
            <a:ext cx="1133650" cy="2933700"/>
          </a:xfrm>
          <a:prstGeom prst="rect">
            <a:avLst/>
          </a:prstGeom>
        </p:spPr>
      </p:pic>
    </p:spTree>
    <p:extLst>
      <p:ext uri="{BB962C8B-B14F-4D97-AF65-F5344CB8AC3E}">
        <p14:creationId xmlns:p14="http://schemas.microsoft.com/office/powerpoint/2010/main" val="21314269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439BCB-0CF1-FD44-BE63-9DCB1A4606C1}"/>
              </a:ext>
            </a:extLst>
          </p:cNvPr>
          <p:cNvPicPr>
            <a:picLocks noChangeAspect="1"/>
          </p:cNvPicPr>
          <p:nvPr/>
        </p:nvPicPr>
        <p:blipFill>
          <a:blip r:embed="rId3"/>
          <a:stretch>
            <a:fillRect/>
          </a:stretch>
        </p:blipFill>
        <p:spPr>
          <a:xfrm>
            <a:off x="1332120" y="2803609"/>
            <a:ext cx="546100" cy="2743200"/>
          </a:xfrm>
          <a:prstGeom prst="rect">
            <a:avLst/>
          </a:prstGeom>
        </p:spPr>
      </p:pic>
      <p:pic>
        <p:nvPicPr>
          <p:cNvPr id="14" name="Picture 13" descr="Badge indicating that this is a quiz question" title="Badge"/>
          <p:cNvPicPr>
            <a:picLocks noChangeAspect="1"/>
          </p:cNvPicPr>
          <p:nvPr/>
        </p:nvPicPr>
        <p:blipFill>
          <a:blip r:embed="rId4"/>
          <a:stretch>
            <a:fillRect/>
          </a:stretch>
        </p:blipFill>
        <p:spPr>
          <a:xfrm>
            <a:off x="838200" y="769881"/>
            <a:ext cx="1513643" cy="1548727"/>
          </a:xfrm>
          <a:prstGeom prst="rect">
            <a:avLst/>
          </a:prstGeom>
        </p:spPr>
      </p:pic>
      <p:sp>
        <p:nvSpPr>
          <p:cNvPr id="13" name="Rectangle 2">
            <a:extLst>
              <a:ext uri="{FF2B5EF4-FFF2-40B4-BE49-F238E27FC236}">
                <a16:creationId xmlns:a16="http://schemas.microsoft.com/office/drawing/2014/main" id="{3034A553-1119-2445-A44E-88A0D248110E}"/>
              </a:ext>
            </a:extLst>
          </p:cNvPr>
          <p:cNvSpPr txBox="1">
            <a:spLocks noChangeArrowheads="1"/>
          </p:cNvSpPr>
          <p:nvPr/>
        </p:nvSpPr>
        <p:spPr bwMode="auto">
          <a:xfrm>
            <a:off x="2667000" y="896779"/>
            <a:ext cx="8915400" cy="2025555"/>
          </a:xfrm>
          <a:prstGeom prst="rect">
            <a:avLst/>
          </a:prstGeom>
          <a:noFill/>
          <a:ln>
            <a:noFill/>
          </a:ln>
          <a:effectLst/>
        </p:spPr>
        <p:txBody>
          <a:bodyPr/>
          <a:lstStyle/>
          <a:p>
            <a:pPr>
              <a:defRPr/>
            </a:pPr>
            <a:r>
              <a:rPr lang="en-US" sz="3200" dirty="0">
                <a:solidFill>
                  <a:schemeClr val="tx2"/>
                </a:solidFill>
                <a:latin typeface="+mj-lt"/>
                <a:ea typeface="ＭＳ Ｐゴシック" charset="-128"/>
                <a:cs typeface="ＭＳ Ｐゴシック" charset="-128"/>
              </a:rPr>
              <a:t>People with HIV are how many times more likely to have depression compared to those who </a:t>
            </a:r>
            <a:br>
              <a:rPr lang="en-US" sz="3200" dirty="0">
                <a:solidFill>
                  <a:schemeClr val="tx2"/>
                </a:solidFill>
                <a:latin typeface="+mj-lt"/>
                <a:ea typeface="ＭＳ Ｐゴシック" charset="-128"/>
                <a:cs typeface="ＭＳ Ｐゴシック" charset="-128"/>
              </a:rPr>
            </a:br>
            <a:r>
              <a:rPr lang="en-US" sz="3200" dirty="0">
                <a:solidFill>
                  <a:schemeClr val="tx2"/>
                </a:solidFill>
                <a:latin typeface="+mj-lt"/>
                <a:ea typeface="ＭＳ Ｐゴシック" charset="-128"/>
                <a:cs typeface="ＭＳ Ｐゴシック" charset="-128"/>
              </a:rPr>
              <a:t>do not have HIV?</a:t>
            </a:r>
          </a:p>
        </p:txBody>
      </p:sp>
      <p:sp>
        <p:nvSpPr>
          <p:cNvPr id="15" name="Rectangle 11">
            <a:extLst>
              <a:ext uri="{FF2B5EF4-FFF2-40B4-BE49-F238E27FC236}">
                <a16:creationId xmlns:a16="http://schemas.microsoft.com/office/drawing/2014/main" id="{549C951A-B97D-1642-93FB-A37FBFF699D7}"/>
              </a:ext>
            </a:extLst>
          </p:cNvPr>
          <p:cNvSpPr>
            <a:spLocks noChangeArrowheads="1"/>
          </p:cNvSpPr>
          <p:nvPr/>
        </p:nvSpPr>
        <p:spPr bwMode="auto">
          <a:xfrm>
            <a:off x="2667000" y="2804942"/>
            <a:ext cx="5614988" cy="2376658"/>
          </a:xfrm>
          <a:prstGeom prst="rect">
            <a:avLst/>
          </a:prstGeom>
          <a:noFill/>
          <a:ln>
            <a:noFill/>
          </a:ln>
          <a:effectLst/>
        </p:spPr>
        <p:txBody>
          <a:bodyPr/>
          <a:lstStyle/>
          <a:p>
            <a:pPr marL="514350" indent="-514350">
              <a:spcBef>
                <a:spcPct val="20000"/>
              </a:spcBef>
              <a:spcAft>
                <a:spcPts val="1800"/>
              </a:spcAft>
              <a:buClr>
                <a:srgbClr val="FF3300"/>
              </a:buClr>
              <a:buSzPct val="85000"/>
              <a:buFont typeface="+mj-lt"/>
              <a:buAutoNum type="alphaUcPeriod"/>
              <a:defRPr/>
            </a:pPr>
            <a:r>
              <a:rPr lang="en-US" sz="2800" dirty="0">
                <a:solidFill>
                  <a:schemeClr val="tx2"/>
                </a:solidFill>
                <a:latin typeface="+mj-lt"/>
                <a:ea typeface="ＭＳ Ｐゴシック" charset="-128"/>
                <a:cs typeface="ＭＳ Ｐゴシック" charset="-128"/>
              </a:rPr>
              <a:t>Similar rate</a:t>
            </a:r>
          </a:p>
          <a:p>
            <a:pPr marL="514350" indent="-514350">
              <a:spcBef>
                <a:spcPct val="20000"/>
              </a:spcBef>
              <a:spcAft>
                <a:spcPts val="1800"/>
              </a:spcAft>
              <a:buClr>
                <a:srgbClr val="FF3300"/>
              </a:buClr>
              <a:buSzPct val="85000"/>
              <a:buFont typeface="+mj-lt"/>
              <a:buAutoNum type="alphaUcPeriod"/>
              <a:defRPr/>
            </a:pPr>
            <a:r>
              <a:rPr lang="en-US" sz="2800" dirty="0">
                <a:solidFill>
                  <a:schemeClr val="tx2"/>
                </a:solidFill>
                <a:latin typeface="+mj-lt"/>
                <a:ea typeface="ＭＳ Ｐゴシック" charset="-128"/>
                <a:cs typeface="ＭＳ Ｐゴシック" charset="-128"/>
              </a:rPr>
              <a:t>Twice as likely</a:t>
            </a:r>
          </a:p>
          <a:p>
            <a:pPr marL="514350" indent="-514350">
              <a:spcBef>
                <a:spcPct val="20000"/>
              </a:spcBef>
              <a:spcAft>
                <a:spcPts val="1800"/>
              </a:spcAft>
              <a:buClr>
                <a:srgbClr val="FF3300"/>
              </a:buClr>
              <a:buSzPct val="85000"/>
              <a:buFont typeface="+mj-lt"/>
              <a:buAutoNum type="alphaUcPeriod"/>
              <a:defRPr/>
            </a:pPr>
            <a:r>
              <a:rPr lang="en-US" sz="2800" dirty="0">
                <a:solidFill>
                  <a:schemeClr val="tx2"/>
                </a:solidFill>
                <a:latin typeface="+mj-lt"/>
                <a:ea typeface="ＭＳ Ｐゴシック" charset="-128"/>
                <a:cs typeface="ＭＳ Ｐゴシック" charset="-128"/>
              </a:rPr>
              <a:t>Ten times more likely </a:t>
            </a:r>
          </a:p>
        </p:txBody>
      </p:sp>
      <p:sp>
        <p:nvSpPr>
          <p:cNvPr id="16" name="TextBox 15">
            <a:extLst>
              <a:ext uri="{FF2B5EF4-FFF2-40B4-BE49-F238E27FC236}">
                <a16:creationId xmlns:a16="http://schemas.microsoft.com/office/drawing/2014/main" id="{74A235AF-ACF7-824D-9C49-C892ADCC08E2}"/>
              </a:ext>
            </a:extLst>
          </p:cNvPr>
          <p:cNvSpPr txBox="1"/>
          <p:nvPr/>
        </p:nvSpPr>
        <p:spPr>
          <a:xfrm>
            <a:off x="1134276" y="5666601"/>
            <a:ext cx="11057724" cy="276999"/>
          </a:xfrm>
          <a:prstGeom prst="rect">
            <a:avLst/>
          </a:prstGeom>
          <a:noFill/>
        </p:spPr>
        <p:txBody>
          <a:bodyPr wrap="square" rtlCol="0">
            <a:spAutoFit/>
          </a:bodyPr>
          <a:lstStyle/>
          <a:p>
            <a:pPr algn="r"/>
            <a:r>
              <a:rPr lang="en-US" sz="1200" dirty="0">
                <a:latin typeface="Garamond" panose="02020404030301010803" pitchFamily="18" charset="0"/>
              </a:rPr>
              <a:t>https://www.nimh.nih.gov/health/topics/hiv-aids/index.shtml#:~:text=If%20you%20are%20living%20with,These%20conditions%20may%20be%20treatable</a:t>
            </a:r>
          </a:p>
        </p:txBody>
      </p:sp>
    </p:spTree>
    <p:extLst>
      <p:ext uri="{BB962C8B-B14F-4D97-AF65-F5344CB8AC3E}">
        <p14:creationId xmlns:p14="http://schemas.microsoft.com/office/powerpoint/2010/main" val="384579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xEl>
                                              <p:pRg st="0" end="0"/>
                                            </p:txEl>
                                          </p:spTgt>
                                        </p:tgtEl>
                                      </p:cBhvr>
                                    </p:animEffect>
                                    <p:set>
                                      <p:cBhvr>
                                        <p:cTn id="7" dur="1" fill="hold">
                                          <p:stCondLst>
                                            <p:cond delay="499"/>
                                          </p:stCondLst>
                                        </p:cTn>
                                        <p:tgtEl>
                                          <p:spTgt spid="15">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5">
                                            <p:txEl>
                                              <p:pRg st="2" end="2"/>
                                            </p:txEl>
                                          </p:spTgt>
                                        </p:tgtEl>
                                      </p:cBhvr>
                                    </p:animEffect>
                                    <p:set>
                                      <p:cBhvr>
                                        <p:cTn id="10" dur="1" fill="hold">
                                          <p:stCondLst>
                                            <p:cond delay="499"/>
                                          </p:stCondLst>
                                        </p:cTn>
                                        <p:tgtEl>
                                          <p:spTgt spid="15">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adge indicating that this is a quiz question" title="Badge"/>
          <p:cNvPicPr>
            <a:picLocks noChangeAspect="1"/>
          </p:cNvPicPr>
          <p:nvPr/>
        </p:nvPicPr>
        <p:blipFill>
          <a:blip r:embed="rId3"/>
          <a:stretch>
            <a:fillRect/>
          </a:stretch>
        </p:blipFill>
        <p:spPr>
          <a:xfrm>
            <a:off x="838200" y="769881"/>
            <a:ext cx="1513643" cy="1548727"/>
          </a:xfrm>
          <a:prstGeom prst="rect">
            <a:avLst/>
          </a:prstGeom>
        </p:spPr>
      </p:pic>
      <p:sp>
        <p:nvSpPr>
          <p:cNvPr id="7" name="Rectangle 2">
            <a:extLst>
              <a:ext uri="{FF2B5EF4-FFF2-40B4-BE49-F238E27FC236}">
                <a16:creationId xmlns:a16="http://schemas.microsoft.com/office/drawing/2014/main" id="{BFFF3EAA-1ECF-5547-9F2C-F1BD18DFC123}"/>
              </a:ext>
            </a:extLst>
          </p:cNvPr>
          <p:cNvSpPr txBox="1">
            <a:spLocks noChangeArrowheads="1"/>
          </p:cNvSpPr>
          <p:nvPr/>
        </p:nvSpPr>
        <p:spPr bwMode="auto">
          <a:xfrm>
            <a:off x="2667000" y="990600"/>
            <a:ext cx="8458200" cy="2063809"/>
          </a:xfrm>
          <a:prstGeom prst="rect">
            <a:avLst/>
          </a:prstGeom>
          <a:noFill/>
          <a:ln>
            <a:noFill/>
          </a:ln>
          <a:effectLst/>
        </p:spPr>
        <p:txBody>
          <a:bodyPr/>
          <a:lstStyle/>
          <a:p>
            <a:pPr>
              <a:defRPr/>
            </a:pPr>
            <a:r>
              <a:rPr lang="en-US" altLang="en-US" sz="3200" dirty="0">
                <a:solidFill>
                  <a:schemeClr val="tx2"/>
                </a:solidFill>
                <a:latin typeface="+mj-lt"/>
                <a:ea typeface="ＭＳ Ｐゴシック" panose="020B0600070205080204" pitchFamily="34" charset="-128"/>
              </a:rPr>
              <a:t>What percent of people with mental illness are less likely to be prescribed antiretroviral therapy?</a:t>
            </a:r>
          </a:p>
          <a:p>
            <a:pPr>
              <a:defRPr/>
            </a:pPr>
            <a:endParaRPr lang="en-US" sz="3200" dirty="0">
              <a:solidFill>
                <a:schemeClr val="tx2"/>
              </a:solidFill>
              <a:latin typeface="+mj-lt"/>
              <a:ea typeface="ＭＳ Ｐゴシック" charset="-128"/>
              <a:cs typeface="ＭＳ Ｐゴシック" charset="-128"/>
            </a:endParaRPr>
          </a:p>
        </p:txBody>
      </p:sp>
      <p:sp>
        <p:nvSpPr>
          <p:cNvPr id="8" name="Rectangle 11">
            <a:extLst>
              <a:ext uri="{FF2B5EF4-FFF2-40B4-BE49-F238E27FC236}">
                <a16:creationId xmlns:a16="http://schemas.microsoft.com/office/drawing/2014/main" id="{459019C3-BC06-764B-A666-BF2ECCC9D589}"/>
              </a:ext>
            </a:extLst>
          </p:cNvPr>
          <p:cNvSpPr>
            <a:spLocks noChangeArrowheads="1"/>
          </p:cNvSpPr>
          <p:nvPr/>
        </p:nvSpPr>
        <p:spPr bwMode="auto">
          <a:xfrm>
            <a:off x="2667000" y="2804942"/>
            <a:ext cx="5614988" cy="2376658"/>
          </a:xfrm>
          <a:prstGeom prst="rect">
            <a:avLst/>
          </a:prstGeom>
          <a:noFill/>
          <a:ln>
            <a:noFill/>
          </a:ln>
          <a:effectLst/>
        </p:spPr>
        <p:txBody>
          <a:bodyPr/>
          <a:lstStyle/>
          <a:p>
            <a:pPr marL="514350" indent="-514350">
              <a:spcBef>
                <a:spcPct val="20000"/>
              </a:spcBef>
              <a:spcAft>
                <a:spcPts val="1800"/>
              </a:spcAft>
              <a:buClr>
                <a:srgbClr val="FF3300"/>
              </a:buClr>
              <a:buSzPct val="85000"/>
              <a:buFont typeface="+mj-lt"/>
              <a:buAutoNum type="alphaUcPeriod"/>
              <a:defRPr/>
            </a:pPr>
            <a:r>
              <a:rPr lang="en-US" sz="2800" dirty="0">
                <a:solidFill>
                  <a:schemeClr val="tx2"/>
                </a:solidFill>
                <a:latin typeface="+mj-lt"/>
                <a:ea typeface="ＭＳ Ｐゴシック" charset="-128"/>
                <a:cs typeface="ＭＳ Ｐゴシック" charset="-128"/>
              </a:rPr>
              <a:t>Prescribed at the same rate</a:t>
            </a:r>
          </a:p>
          <a:p>
            <a:pPr marL="514350" indent="-514350">
              <a:spcBef>
                <a:spcPct val="20000"/>
              </a:spcBef>
              <a:spcAft>
                <a:spcPts val="1800"/>
              </a:spcAft>
              <a:buClr>
                <a:srgbClr val="FF3300"/>
              </a:buClr>
              <a:buSzPct val="85000"/>
              <a:buFont typeface="+mj-lt"/>
              <a:buAutoNum type="alphaUcPeriod"/>
              <a:defRPr/>
            </a:pPr>
            <a:r>
              <a:rPr lang="en-US" sz="2800" dirty="0">
                <a:solidFill>
                  <a:schemeClr val="tx2"/>
                </a:solidFill>
                <a:latin typeface="+mj-lt"/>
                <a:ea typeface="ＭＳ Ｐゴシック" charset="-128"/>
                <a:cs typeface="ＭＳ Ｐゴシック" charset="-128"/>
              </a:rPr>
              <a:t>5.5% less likely</a:t>
            </a:r>
          </a:p>
          <a:p>
            <a:pPr marL="514350" indent="-514350">
              <a:spcBef>
                <a:spcPct val="20000"/>
              </a:spcBef>
              <a:spcAft>
                <a:spcPts val="1800"/>
              </a:spcAft>
              <a:buClr>
                <a:srgbClr val="FF3300"/>
              </a:buClr>
              <a:buSzPct val="85000"/>
              <a:buFont typeface="+mj-lt"/>
              <a:buAutoNum type="alphaUcPeriod"/>
              <a:defRPr/>
            </a:pPr>
            <a:r>
              <a:rPr lang="en-US" sz="2800" dirty="0">
                <a:solidFill>
                  <a:schemeClr val="tx2"/>
                </a:solidFill>
                <a:latin typeface="+mj-lt"/>
                <a:ea typeface="ＭＳ Ｐゴシック" charset="-128"/>
                <a:cs typeface="ＭＳ Ｐゴシック" charset="-128"/>
              </a:rPr>
              <a:t>2% less likely </a:t>
            </a:r>
          </a:p>
        </p:txBody>
      </p:sp>
      <p:sp>
        <p:nvSpPr>
          <p:cNvPr id="10" name="TextBox 9">
            <a:extLst>
              <a:ext uri="{FF2B5EF4-FFF2-40B4-BE49-F238E27FC236}">
                <a16:creationId xmlns:a16="http://schemas.microsoft.com/office/drawing/2014/main" id="{4C89E3B9-067C-D14B-AF81-1C051051D1E9}"/>
              </a:ext>
            </a:extLst>
          </p:cNvPr>
          <p:cNvSpPr txBox="1"/>
          <p:nvPr/>
        </p:nvSpPr>
        <p:spPr>
          <a:xfrm>
            <a:off x="4800600" y="5486400"/>
            <a:ext cx="7391400" cy="461665"/>
          </a:xfrm>
          <a:prstGeom prst="rect">
            <a:avLst/>
          </a:prstGeom>
          <a:noFill/>
        </p:spPr>
        <p:txBody>
          <a:bodyPr wrap="square" rtlCol="0" anchor="b">
            <a:spAutoFit/>
          </a:bodyPr>
          <a:lstStyle/>
          <a:p>
            <a:pPr algn="r"/>
            <a:r>
              <a:rPr lang="en-US" sz="1200" dirty="0">
                <a:latin typeface="Garamond" panose="02020404030301010803" pitchFamily="18" charset="0"/>
              </a:rPr>
              <a:t>Health Resources and Services Administration. Ryan White HIV/AIDS Program Annual Client-Level Data Report 2018. http://hab.hrsa.gov/data/data-reports. Published December 2019. Accessed June 2020</a:t>
            </a:r>
            <a:endParaRPr lang="en-US" sz="1200" i="1" dirty="0">
              <a:latin typeface="Garamond" panose="02020404030301010803" pitchFamily="18" charset="0"/>
            </a:endParaRPr>
          </a:p>
        </p:txBody>
      </p:sp>
      <p:pic>
        <p:nvPicPr>
          <p:cNvPr id="13" name="Picture 12">
            <a:extLst>
              <a:ext uri="{FF2B5EF4-FFF2-40B4-BE49-F238E27FC236}">
                <a16:creationId xmlns:a16="http://schemas.microsoft.com/office/drawing/2014/main" id="{269FF561-64AB-DB4F-B19A-ADFB9467489B}"/>
              </a:ext>
            </a:extLst>
          </p:cNvPr>
          <p:cNvPicPr>
            <a:picLocks noChangeAspect="1"/>
          </p:cNvPicPr>
          <p:nvPr/>
        </p:nvPicPr>
        <p:blipFill>
          <a:blip r:embed="rId4"/>
          <a:stretch>
            <a:fillRect/>
          </a:stretch>
        </p:blipFill>
        <p:spPr>
          <a:xfrm>
            <a:off x="1332120" y="2803609"/>
            <a:ext cx="546100" cy="2743200"/>
          </a:xfrm>
          <a:prstGeom prst="rect">
            <a:avLst/>
          </a:prstGeom>
        </p:spPr>
      </p:pic>
    </p:spTree>
    <p:extLst>
      <p:ext uri="{BB962C8B-B14F-4D97-AF65-F5344CB8AC3E}">
        <p14:creationId xmlns:p14="http://schemas.microsoft.com/office/powerpoint/2010/main" val="90178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xEl>
                                              <p:pRg st="0" end="0"/>
                                            </p:txEl>
                                          </p:spTgt>
                                        </p:tgtEl>
                                      </p:cBhvr>
                                    </p:animEffect>
                                    <p:set>
                                      <p:cBhvr>
                                        <p:cTn id="7" dur="1" fill="hold">
                                          <p:stCondLst>
                                            <p:cond delay="499"/>
                                          </p:stCondLst>
                                        </p:cTn>
                                        <p:tgtEl>
                                          <p:spTgt spid="8">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8">
                                            <p:txEl>
                                              <p:pRg st="2" end="2"/>
                                            </p:txEl>
                                          </p:spTgt>
                                        </p:tgtEl>
                                      </p:cBhvr>
                                    </p:animEffect>
                                    <p:set>
                                      <p:cBhvr>
                                        <p:cTn id="10" dur="1" fill="hold">
                                          <p:stCondLst>
                                            <p:cond delay="499"/>
                                          </p:stCondLst>
                                        </p:cTn>
                                        <p:tgtEl>
                                          <p:spTgt spid="8">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F09A70C-58BA-2044-ABEA-3858CFC77B42}"/>
              </a:ext>
            </a:extLst>
          </p:cNvPr>
          <p:cNvSpPr txBox="1"/>
          <p:nvPr/>
        </p:nvSpPr>
        <p:spPr>
          <a:xfrm>
            <a:off x="8077200" y="2300639"/>
            <a:ext cx="3713703" cy="1785104"/>
          </a:xfrm>
          <a:prstGeom prst="rect">
            <a:avLst/>
          </a:prstGeom>
          <a:noFill/>
          <a:ln w="28575">
            <a:solidFill>
              <a:srgbClr val="2DD1F4"/>
            </a:solidFill>
            <a:prstDash val="lgDash"/>
            <a:extLst>
              <a:ext uri="{C807C97D-BFC1-408E-A445-0C87EB9F89A2}">
                <ask:lineSketchStyleProps xmlns:ask="http://schemas.microsoft.com/office/drawing/2018/sketchyshapes" sd="1219033472">
                  <a:custGeom>
                    <a:avLst/>
                    <a:gdLst>
                      <a:gd name="connsiteX0" fmla="*/ 0 w 6304209"/>
                      <a:gd name="connsiteY0" fmla="*/ 0 h 1200329"/>
                      <a:gd name="connsiteX1" fmla="*/ 510068 w 6304209"/>
                      <a:gd name="connsiteY1" fmla="*/ 0 h 1200329"/>
                      <a:gd name="connsiteX2" fmla="*/ 894051 w 6304209"/>
                      <a:gd name="connsiteY2" fmla="*/ 0 h 1200329"/>
                      <a:gd name="connsiteX3" fmla="*/ 1593246 w 6304209"/>
                      <a:gd name="connsiteY3" fmla="*/ 0 h 1200329"/>
                      <a:gd name="connsiteX4" fmla="*/ 2103313 w 6304209"/>
                      <a:gd name="connsiteY4" fmla="*/ 0 h 1200329"/>
                      <a:gd name="connsiteX5" fmla="*/ 2613381 w 6304209"/>
                      <a:gd name="connsiteY5" fmla="*/ 0 h 1200329"/>
                      <a:gd name="connsiteX6" fmla="*/ 3312575 w 6304209"/>
                      <a:gd name="connsiteY6" fmla="*/ 0 h 1200329"/>
                      <a:gd name="connsiteX7" fmla="*/ 3759601 w 6304209"/>
                      <a:gd name="connsiteY7" fmla="*/ 0 h 1200329"/>
                      <a:gd name="connsiteX8" fmla="*/ 4458795 w 6304209"/>
                      <a:gd name="connsiteY8" fmla="*/ 0 h 1200329"/>
                      <a:gd name="connsiteX9" fmla="*/ 5157989 w 6304209"/>
                      <a:gd name="connsiteY9" fmla="*/ 0 h 1200329"/>
                      <a:gd name="connsiteX10" fmla="*/ 5731099 w 6304209"/>
                      <a:gd name="connsiteY10" fmla="*/ 0 h 1200329"/>
                      <a:gd name="connsiteX11" fmla="*/ 6304209 w 6304209"/>
                      <a:gd name="connsiteY11" fmla="*/ 0 h 1200329"/>
                      <a:gd name="connsiteX12" fmla="*/ 6304209 w 6304209"/>
                      <a:gd name="connsiteY12" fmla="*/ 388106 h 1200329"/>
                      <a:gd name="connsiteX13" fmla="*/ 6304209 w 6304209"/>
                      <a:gd name="connsiteY13" fmla="*/ 752206 h 1200329"/>
                      <a:gd name="connsiteX14" fmla="*/ 6304209 w 6304209"/>
                      <a:gd name="connsiteY14" fmla="*/ 1200329 h 1200329"/>
                      <a:gd name="connsiteX15" fmla="*/ 5731099 w 6304209"/>
                      <a:gd name="connsiteY15" fmla="*/ 1200329 h 1200329"/>
                      <a:gd name="connsiteX16" fmla="*/ 5157989 w 6304209"/>
                      <a:gd name="connsiteY16" fmla="*/ 1200329 h 1200329"/>
                      <a:gd name="connsiteX17" fmla="*/ 4458795 w 6304209"/>
                      <a:gd name="connsiteY17" fmla="*/ 1200329 h 1200329"/>
                      <a:gd name="connsiteX18" fmla="*/ 3885685 w 6304209"/>
                      <a:gd name="connsiteY18" fmla="*/ 1200329 h 1200329"/>
                      <a:gd name="connsiteX19" fmla="*/ 3501702 w 6304209"/>
                      <a:gd name="connsiteY19" fmla="*/ 1200329 h 1200329"/>
                      <a:gd name="connsiteX20" fmla="*/ 3054676 w 6304209"/>
                      <a:gd name="connsiteY20" fmla="*/ 1200329 h 1200329"/>
                      <a:gd name="connsiteX21" fmla="*/ 2355482 w 6304209"/>
                      <a:gd name="connsiteY21" fmla="*/ 1200329 h 1200329"/>
                      <a:gd name="connsiteX22" fmla="*/ 1782372 w 6304209"/>
                      <a:gd name="connsiteY22" fmla="*/ 1200329 h 1200329"/>
                      <a:gd name="connsiteX23" fmla="*/ 1335346 w 6304209"/>
                      <a:gd name="connsiteY23" fmla="*/ 1200329 h 1200329"/>
                      <a:gd name="connsiteX24" fmla="*/ 762236 w 6304209"/>
                      <a:gd name="connsiteY24" fmla="*/ 1200329 h 1200329"/>
                      <a:gd name="connsiteX25" fmla="*/ 0 w 6304209"/>
                      <a:gd name="connsiteY25" fmla="*/ 1200329 h 1200329"/>
                      <a:gd name="connsiteX26" fmla="*/ 0 w 6304209"/>
                      <a:gd name="connsiteY26" fmla="*/ 836229 h 1200329"/>
                      <a:gd name="connsiteX27" fmla="*/ 0 w 6304209"/>
                      <a:gd name="connsiteY27" fmla="*/ 424116 h 1200329"/>
                      <a:gd name="connsiteX28" fmla="*/ 0 w 6304209"/>
                      <a:gd name="connsiteY28"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04209" h="1200329" extrusionOk="0">
                        <a:moveTo>
                          <a:pt x="0" y="0"/>
                        </a:moveTo>
                        <a:cubicBezTo>
                          <a:pt x="114163" y="-42375"/>
                          <a:pt x="399741" y="33976"/>
                          <a:pt x="510068" y="0"/>
                        </a:cubicBezTo>
                        <a:cubicBezTo>
                          <a:pt x="620395" y="-33976"/>
                          <a:pt x="732325" y="20268"/>
                          <a:pt x="894051" y="0"/>
                        </a:cubicBezTo>
                        <a:cubicBezTo>
                          <a:pt x="1055777" y="-20268"/>
                          <a:pt x="1343977" y="61050"/>
                          <a:pt x="1593246" y="0"/>
                        </a:cubicBezTo>
                        <a:cubicBezTo>
                          <a:pt x="1842515" y="-61050"/>
                          <a:pt x="1887320" y="39614"/>
                          <a:pt x="2103313" y="0"/>
                        </a:cubicBezTo>
                        <a:cubicBezTo>
                          <a:pt x="2319306" y="-39614"/>
                          <a:pt x="2471043" y="26081"/>
                          <a:pt x="2613381" y="0"/>
                        </a:cubicBezTo>
                        <a:cubicBezTo>
                          <a:pt x="2755719" y="-26081"/>
                          <a:pt x="2963853" y="1945"/>
                          <a:pt x="3312575" y="0"/>
                        </a:cubicBezTo>
                        <a:cubicBezTo>
                          <a:pt x="3661297" y="-1945"/>
                          <a:pt x="3589169" y="40284"/>
                          <a:pt x="3759601" y="0"/>
                        </a:cubicBezTo>
                        <a:cubicBezTo>
                          <a:pt x="3930033" y="-40284"/>
                          <a:pt x="4218457" y="25175"/>
                          <a:pt x="4458795" y="0"/>
                        </a:cubicBezTo>
                        <a:cubicBezTo>
                          <a:pt x="4699133" y="-25175"/>
                          <a:pt x="4953994" y="59230"/>
                          <a:pt x="5157989" y="0"/>
                        </a:cubicBezTo>
                        <a:cubicBezTo>
                          <a:pt x="5361984" y="-59230"/>
                          <a:pt x="5487058" y="67818"/>
                          <a:pt x="5731099" y="0"/>
                        </a:cubicBezTo>
                        <a:cubicBezTo>
                          <a:pt x="5975140" y="-67818"/>
                          <a:pt x="6035365" y="13076"/>
                          <a:pt x="6304209" y="0"/>
                        </a:cubicBezTo>
                        <a:cubicBezTo>
                          <a:pt x="6339458" y="175314"/>
                          <a:pt x="6272915" y="209229"/>
                          <a:pt x="6304209" y="388106"/>
                        </a:cubicBezTo>
                        <a:cubicBezTo>
                          <a:pt x="6335503" y="566983"/>
                          <a:pt x="6268924" y="628797"/>
                          <a:pt x="6304209" y="752206"/>
                        </a:cubicBezTo>
                        <a:cubicBezTo>
                          <a:pt x="6339494" y="875615"/>
                          <a:pt x="6263115" y="1013344"/>
                          <a:pt x="6304209" y="1200329"/>
                        </a:cubicBezTo>
                        <a:cubicBezTo>
                          <a:pt x="6166914" y="1233689"/>
                          <a:pt x="5996005" y="1155370"/>
                          <a:pt x="5731099" y="1200329"/>
                        </a:cubicBezTo>
                        <a:cubicBezTo>
                          <a:pt x="5466193" y="1245288"/>
                          <a:pt x="5278216" y="1184481"/>
                          <a:pt x="5157989" y="1200329"/>
                        </a:cubicBezTo>
                        <a:cubicBezTo>
                          <a:pt x="5037762" y="1216177"/>
                          <a:pt x="4629561" y="1160225"/>
                          <a:pt x="4458795" y="1200329"/>
                        </a:cubicBezTo>
                        <a:cubicBezTo>
                          <a:pt x="4288029" y="1240433"/>
                          <a:pt x="4075482" y="1190536"/>
                          <a:pt x="3885685" y="1200329"/>
                        </a:cubicBezTo>
                        <a:cubicBezTo>
                          <a:pt x="3695888" y="1210122"/>
                          <a:pt x="3692757" y="1169757"/>
                          <a:pt x="3501702" y="1200329"/>
                        </a:cubicBezTo>
                        <a:cubicBezTo>
                          <a:pt x="3310647" y="1230901"/>
                          <a:pt x="3221359" y="1167268"/>
                          <a:pt x="3054676" y="1200329"/>
                        </a:cubicBezTo>
                        <a:cubicBezTo>
                          <a:pt x="2887993" y="1233390"/>
                          <a:pt x="2641676" y="1132542"/>
                          <a:pt x="2355482" y="1200329"/>
                        </a:cubicBezTo>
                        <a:cubicBezTo>
                          <a:pt x="2069288" y="1268116"/>
                          <a:pt x="2039635" y="1186912"/>
                          <a:pt x="1782372" y="1200329"/>
                        </a:cubicBezTo>
                        <a:cubicBezTo>
                          <a:pt x="1525109" y="1213746"/>
                          <a:pt x="1504408" y="1152921"/>
                          <a:pt x="1335346" y="1200329"/>
                        </a:cubicBezTo>
                        <a:cubicBezTo>
                          <a:pt x="1166284" y="1247737"/>
                          <a:pt x="881673" y="1162961"/>
                          <a:pt x="762236" y="1200329"/>
                        </a:cubicBezTo>
                        <a:cubicBezTo>
                          <a:pt x="642799" y="1237697"/>
                          <a:pt x="234435" y="1134870"/>
                          <a:pt x="0" y="1200329"/>
                        </a:cubicBezTo>
                        <a:cubicBezTo>
                          <a:pt x="-29370" y="1037040"/>
                          <a:pt x="731" y="1003246"/>
                          <a:pt x="0" y="836229"/>
                        </a:cubicBezTo>
                        <a:cubicBezTo>
                          <a:pt x="-731" y="669212"/>
                          <a:pt x="27297" y="546099"/>
                          <a:pt x="0" y="424116"/>
                        </a:cubicBezTo>
                        <a:cubicBezTo>
                          <a:pt x="-27297" y="302133"/>
                          <a:pt x="38808" y="181931"/>
                          <a:pt x="0" y="0"/>
                        </a:cubicBezTo>
                        <a:close/>
                      </a:path>
                    </a:pathLst>
                  </a:custGeom>
                  <ask:type>
                    <ask:lineSketchNone/>
                  </ask:type>
                </ask:lineSketchStyleProps>
              </a:ext>
            </a:extLst>
          </a:ln>
        </p:spPr>
        <p:txBody>
          <a:bodyPr wrap="square" rtlCol="0">
            <a:spAutoFit/>
          </a:bodyPr>
          <a:lstStyle/>
          <a:p>
            <a:pPr algn="ctr"/>
            <a:r>
              <a:rPr lang="en-US" sz="2200" dirty="0">
                <a:latin typeface="Garamond" panose="02020404030301010803" pitchFamily="18" charset="0"/>
              </a:rPr>
              <a:t>The viral suppression rate for individuals living with mental diagnoses is </a:t>
            </a:r>
            <a:r>
              <a:rPr lang="en-US" sz="2200" b="1" dirty="0">
                <a:latin typeface="Garamond" panose="02020404030301010803" pitchFamily="18" charset="0"/>
              </a:rPr>
              <a:t>8.5% lower </a:t>
            </a:r>
            <a:r>
              <a:rPr lang="en-US" sz="2200" dirty="0">
                <a:latin typeface="Garamond" panose="02020404030301010803" pitchFamily="18" charset="0"/>
              </a:rPr>
              <a:t>than those without a mental health diagnosis.</a:t>
            </a:r>
          </a:p>
        </p:txBody>
      </p:sp>
      <p:sp>
        <p:nvSpPr>
          <p:cNvPr id="9" name="TextBox 8">
            <a:extLst>
              <a:ext uri="{FF2B5EF4-FFF2-40B4-BE49-F238E27FC236}">
                <a16:creationId xmlns:a16="http://schemas.microsoft.com/office/drawing/2014/main" id="{E41B8C3D-F3C0-8741-ADBF-316E5234EC92}"/>
              </a:ext>
            </a:extLst>
          </p:cNvPr>
          <p:cNvSpPr txBox="1"/>
          <p:nvPr/>
        </p:nvSpPr>
        <p:spPr>
          <a:xfrm>
            <a:off x="304800" y="5666601"/>
            <a:ext cx="11887201" cy="276999"/>
          </a:xfrm>
          <a:prstGeom prst="rect">
            <a:avLst/>
          </a:prstGeom>
          <a:noFill/>
        </p:spPr>
        <p:txBody>
          <a:bodyPr wrap="square" rtlCol="0" anchor="b">
            <a:spAutoFit/>
          </a:bodyPr>
          <a:lstStyle/>
          <a:p>
            <a:pPr algn="r"/>
            <a:r>
              <a:rPr lang="en-US" sz="1200" dirty="0">
                <a:latin typeface="Garamond" panose="02020404030301010803" pitchFamily="18" charset="0"/>
              </a:rPr>
              <a:t>Health Resources and Services Administration. Ryan White HIV/AIDS Program Annual Client-Level Data Report 2018. http://hab.hrsa.gov/data/data-reports.</a:t>
            </a:r>
          </a:p>
        </p:txBody>
      </p:sp>
      <p:sp>
        <p:nvSpPr>
          <p:cNvPr id="12" name="Title 1">
            <a:extLst>
              <a:ext uri="{FF2B5EF4-FFF2-40B4-BE49-F238E27FC236}">
                <a16:creationId xmlns:a16="http://schemas.microsoft.com/office/drawing/2014/main" id="{541A9E18-626B-D74A-B52F-4FA6B85268E2}"/>
              </a:ext>
            </a:extLst>
          </p:cNvPr>
          <p:cNvSpPr txBox="1">
            <a:spLocks/>
          </p:cNvSpPr>
          <p:nvPr/>
        </p:nvSpPr>
        <p:spPr>
          <a:xfrm>
            <a:off x="1016000" y="533400"/>
            <a:ext cx="10363200" cy="762000"/>
          </a:xfrm>
          <a:prstGeom prst="rect">
            <a:avLst/>
          </a:prstGeom>
        </p:spPr>
        <p:txBody>
          <a:bodyPr anchor="ctr"/>
          <a:lstStyle>
            <a:lvl1pPr algn="ctr" rtl="0" eaLnBrk="0" fontAlgn="base" hangingPunct="0">
              <a:spcBef>
                <a:spcPct val="0"/>
              </a:spcBef>
              <a:spcAft>
                <a:spcPct val="0"/>
              </a:spcAft>
              <a:defRPr sz="32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2pPr>
            <a:lvl3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3pPr>
            <a:lvl4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4pPr>
            <a:lvl5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5pPr>
            <a:lvl6pPr marL="457200" algn="ctr" rtl="0" fontAlgn="base">
              <a:spcBef>
                <a:spcPct val="0"/>
              </a:spcBef>
              <a:spcAft>
                <a:spcPct val="0"/>
              </a:spcAft>
              <a:defRPr sz="2800">
                <a:solidFill>
                  <a:schemeClr val="tx2"/>
                </a:solidFill>
                <a:latin typeface="Garamond" pitchFamily="18" charset="0"/>
              </a:defRPr>
            </a:lvl6pPr>
            <a:lvl7pPr marL="914400" algn="ctr" rtl="0" fontAlgn="base">
              <a:spcBef>
                <a:spcPct val="0"/>
              </a:spcBef>
              <a:spcAft>
                <a:spcPct val="0"/>
              </a:spcAft>
              <a:defRPr sz="2800">
                <a:solidFill>
                  <a:schemeClr val="tx2"/>
                </a:solidFill>
                <a:latin typeface="Garamond" pitchFamily="18" charset="0"/>
              </a:defRPr>
            </a:lvl7pPr>
            <a:lvl8pPr marL="1371600" algn="ctr" rtl="0" fontAlgn="base">
              <a:spcBef>
                <a:spcPct val="0"/>
              </a:spcBef>
              <a:spcAft>
                <a:spcPct val="0"/>
              </a:spcAft>
              <a:defRPr sz="2800">
                <a:solidFill>
                  <a:schemeClr val="tx2"/>
                </a:solidFill>
                <a:latin typeface="Garamond" pitchFamily="18" charset="0"/>
              </a:defRPr>
            </a:lvl8pPr>
            <a:lvl9pPr marL="1828800" algn="ctr" rtl="0" fontAlgn="base">
              <a:spcBef>
                <a:spcPct val="0"/>
              </a:spcBef>
              <a:spcAft>
                <a:spcPct val="0"/>
              </a:spcAft>
              <a:defRPr sz="2800">
                <a:solidFill>
                  <a:schemeClr val="tx2"/>
                </a:solidFill>
                <a:latin typeface="Garamond" pitchFamily="18" charset="0"/>
              </a:defRPr>
            </a:lvl9pPr>
          </a:lstStyle>
          <a:p>
            <a:r>
              <a:rPr lang="en-US" kern="0" dirty="0">
                <a:solidFill>
                  <a:schemeClr val="tx1"/>
                </a:solidFill>
              </a:rPr>
              <a:t>Health Outcomes of People with HIV and Mental Illness</a:t>
            </a:r>
          </a:p>
        </p:txBody>
      </p:sp>
      <p:pic>
        <p:nvPicPr>
          <p:cNvPr id="10" name="Picture 9" descr="Bar graph depicting health outcomes of people with HIV and mental illness">
            <a:extLst>
              <a:ext uri="{FF2B5EF4-FFF2-40B4-BE49-F238E27FC236}">
                <a16:creationId xmlns:a16="http://schemas.microsoft.com/office/drawing/2014/main" id="{02A73652-4A70-8C40-BC1C-A18096B6BD5E}"/>
              </a:ext>
            </a:extLst>
          </p:cNvPr>
          <p:cNvPicPr>
            <a:picLocks noChangeAspect="1"/>
          </p:cNvPicPr>
          <p:nvPr/>
        </p:nvPicPr>
        <p:blipFill>
          <a:blip r:embed="rId3"/>
          <a:stretch>
            <a:fillRect/>
          </a:stretch>
        </p:blipFill>
        <p:spPr>
          <a:xfrm>
            <a:off x="533400" y="902043"/>
            <a:ext cx="7264400" cy="4749800"/>
          </a:xfrm>
          <a:prstGeom prst="rect">
            <a:avLst/>
          </a:prstGeom>
        </p:spPr>
      </p:pic>
    </p:spTree>
    <p:extLst>
      <p:ext uri="{BB962C8B-B14F-4D97-AF65-F5344CB8AC3E}">
        <p14:creationId xmlns:p14="http://schemas.microsoft.com/office/powerpoint/2010/main" val="3392048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descr="Image of 'Introduction' slide"/>
          <p:cNvSpPr txBox="1">
            <a:spLocks/>
          </p:cNvSpPr>
          <p:nvPr/>
        </p:nvSpPr>
        <p:spPr bwMode="auto">
          <a:xfrm>
            <a:off x="2362199" y="2743200"/>
            <a:ext cx="9829801" cy="1295400"/>
          </a:xfrm>
          <a:prstGeom prst="rect">
            <a:avLst/>
          </a:prstGeom>
          <a:solidFill>
            <a:schemeClr val="bg1">
              <a:lumMod val="65000"/>
            </a:schemeClr>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Garamond"/>
              <a:ea typeface="MS PGothic" panose="020B0600070205080204" pitchFamily="34" charset="-128"/>
              <a:cs typeface="+mn-cs"/>
            </a:endParaRPr>
          </a:p>
        </p:txBody>
      </p:sp>
      <p:sp>
        <p:nvSpPr>
          <p:cNvPr id="6147" name="Title 1"/>
          <p:cNvSpPr txBox="1">
            <a:spLocks/>
          </p:cNvSpPr>
          <p:nvPr/>
        </p:nvSpPr>
        <p:spPr bwMode="auto">
          <a:xfrm>
            <a:off x="1828800" y="2608263"/>
            <a:ext cx="10363200" cy="11430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ctr" eaLnBrk="1" hangingPunct="1">
              <a:defRPr/>
            </a:pPr>
            <a:r>
              <a:rPr lang="en-US" altLang="en-US" sz="4000" b="1" dirty="0">
                <a:solidFill>
                  <a:srgbClr val="FFFFFF"/>
                </a:solidFill>
                <a:latin typeface="Garamond" panose="02020404030301010803" pitchFamily="18" charset="0"/>
              </a:rPr>
              <a:t>Introduction</a:t>
            </a:r>
          </a:p>
        </p:txBody>
      </p:sp>
    </p:spTree>
    <p:extLst>
      <p:ext uri="{BB962C8B-B14F-4D97-AF65-F5344CB8AC3E}">
        <p14:creationId xmlns:p14="http://schemas.microsoft.com/office/powerpoint/2010/main" val="4182363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D4B64A-7263-C241-B53C-3B8B41A8D483}"/>
              </a:ext>
            </a:extLst>
          </p:cNvPr>
          <p:cNvSpPr txBox="1"/>
          <p:nvPr/>
        </p:nvSpPr>
        <p:spPr>
          <a:xfrm>
            <a:off x="1779594" y="1418261"/>
            <a:ext cx="8914235" cy="461665"/>
          </a:xfrm>
          <a:prstGeom prst="rect">
            <a:avLst/>
          </a:prstGeom>
          <a:noFill/>
        </p:spPr>
        <p:txBody>
          <a:bodyPr wrap="none" rtlCol="0">
            <a:spAutoFit/>
          </a:bodyPr>
          <a:lstStyle/>
          <a:p>
            <a:r>
              <a:rPr lang="en-US" sz="2400" b="1" dirty="0">
                <a:latin typeface="+mn-lt"/>
              </a:rPr>
              <a:t>One in five people </a:t>
            </a:r>
            <a:r>
              <a:rPr lang="en-US" sz="2400" dirty="0">
                <a:latin typeface="+mn-lt"/>
              </a:rPr>
              <a:t>diagnosed with HIV in the U.S. live with </a:t>
            </a:r>
            <a:r>
              <a:rPr lang="en-US" sz="2400" b="1" dirty="0">
                <a:latin typeface="+mn-lt"/>
              </a:rPr>
              <a:t>depression</a:t>
            </a:r>
          </a:p>
        </p:txBody>
      </p:sp>
      <p:sp>
        <p:nvSpPr>
          <p:cNvPr id="4" name="TextBox 3">
            <a:extLst>
              <a:ext uri="{FF2B5EF4-FFF2-40B4-BE49-F238E27FC236}">
                <a16:creationId xmlns:a16="http://schemas.microsoft.com/office/drawing/2014/main" id="{D0923480-9333-C941-9978-8E40BFDA4C90}"/>
              </a:ext>
            </a:extLst>
          </p:cNvPr>
          <p:cNvSpPr txBox="1"/>
          <p:nvPr/>
        </p:nvSpPr>
        <p:spPr>
          <a:xfrm>
            <a:off x="1922774" y="3656231"/>
            <a:ext cx="8654100" cy="461665"/>
          </a:xfrm>
          <a:prstGeom prst="rect">
            <a:avLst/>
          </a:prstGeom>
          <a:noFill/>
        </p:spPr>
        <p:txBody>
          <a:bodyPr wrap="none" rtlCol="0">
            <a:spAutoFit/>
          </a:bodyPr>
          <a:lstStyle/>
          <a:p>
            <a:r>
              <a:rPr lang="en-US" sz="2400" b="1" dirty="0">
                <a:latin typeface="+mn-lt"/>
              </a:rPr>
              <a:t>Two in nine people </a:t>
            </a:r>
            <a:r>
              <a:rPr lang="en-US" sz="2400" dirty="0">
                <a:latin typeface="+mn-lt"/>
              </a:rPr>
              <a:t>diagnosed with HIV in the U.S. live with </a:t>
            </a:r>
            <a:r>
              <a:rPr lang="en-US" sz="2400" b="1" dirty="0">
                <a:latin typeface="+mn-lt"/>
              </a:rPr>
              <a:t>anxiety</a:t>
            </a:r>
            <a:r>
              <a:rPr lang="en-US" sz="2400" dirty="0">
                <a:latin typeface="+mn-lt"/>
              </a:rPr>
              <a:t> </a:t>
            </a:r>
          </a:p>
        </p:txBody>
      </p:sp>
      <p:sp>
        <p:nvSpPr>
          <p:cNvPr id="8" name="Oval 7" descr="Grey circle representing two in nine people are diagnosed with HIV in the U.S. live with anxiety">
            <a:extLst>
              <a:ext uri="{FF2B5EF4-FFF2-40B4-BE49-F238E27FC236}">
                <a16:creationId xmlns:a16="http://schemas.microsoft.com/office/drawing/2014/main" id="{D64CC17F-500A-3B4D-BEAF-DC0FBFD1A153}"/>
              </a:ext>
            </a:extLst>
          </p:cNvPr>
          <p:cNvSpPr/>
          <p:nvPr/>
        </p:nvSpPr>
        <p:spPr bwMode="auto">
          <a:xfrm>
            <a:off x="9976164" y="4206373"/>
            <a:ext cx="1046306" cy="1088405"/>
          </a:xfrm>
          <a:prstGeom prst="ellipse">
            <a:avLst/>
          </a:prstGeom>
          <a:solidFill>
            <a:schemeClr val="tx1">
              <a:lumMod val="50000"/>
              <a:lumOff val="50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solidFill>
                <a:schemeClr val="tx1"/>
              </a:solidFill>
              <a:effectLst/>
              <a:latin typeface="Garamond" panose="02020404030301010803" pitchFamily="18" charset="0"/>
            </a:endParaRPr>
          </a:p>
        </p:txBody>
      </p:sp>
      <p:sp>
        <p:nvSpPr>
          <p:cNvPr id="12" name="Oval 11" descr="Grey circle representing one in five people diagnosed with HIV in the U.S. live with depression">
            <a:extLst>
              <a:ext uri="{FF2B5EF4-FFF2-40B4-BE49-F238E27FC236}">
                <a16:creationId xmlns:a16="http://schemas.microsoft.com/office/drawing/2014/main" id="{C061B511-D586-CD48-8E20-E7DF9F18CAA8}"/>
              </a:ext>
            </a:extLst>
          </p:cNvPr>
          <p:cNvSpPr/>
          <p:nvPr/>
        </p:nvSpPr>
        <p:spPr bwMode="auto">
          <a:xfrm>
            <a:off x="4117241" y="2032111"/>
            <a:ext cx="1295400" cy="1295400"/>
          </a:xfrm>
          <a:prstGeom prst="ellipse">
            <a:avLst/>
          </a:prstGeom>
          <a:solidFill>
            <a:schemeClr val="tx1">
              <a:lumMod val="50000"/>
              <a:lumOff val="50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solidFill>
                <a:schemeClr val="tx1"/>
              </a:solidFill>
              <a:effectLst/>
              <a:latin typeface="Garamond" panose="02020404030301010803" pitchFamily="18" charset="0"/>
            </a:endParaRPr>
          </a:p>
        </p:txBody>
      </p:sp>
      <p:sp>
        <p:nvSpPr>
          <p:cNvPr id="13" name="Oval 12" descr="Grey circle representing one in five people  diagnosed with HIV in the U.S. live with depression">
            <a:extLst>
              <a:ext uri="{FF2B5EF4-FFF2-40B4-BE49-F238E27FC236}">
                <a16:creationId xmlns:a16="http://schemas.microsoft.com/office/drawing/2014/main" id="{2E35A498-438F-C845-BC23-649AB9282C58}"/>
              </a:ext>
            </a:extLst>
          </p:cNvPr>
          <p:cNvSpPr/>
          <p:nvPr/>
        </p:nvSpPr>
        <p:spPr bwMode="auto">
          <a:xfrm>
            <a:off x="5448300" y="2032111"/>
            <a:ext cx="1295400" cy="1295400"/>
          </a:xfrm>
          <a:prstGeom prst="ellipse">
            <a:avLst/>
          </a:prstGeom>
          <a:solidFill>
            <a:schemeClr val="tx1">
              <a:lumMod val="50000"/>
              <a:lumOff val="50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solidFill>
                <a:schemeClr val="tx1"/>
              </a:solidFill>
              <a:effectLst/>
              <a:latin typeface="Garamond" panose="02020404030301010803" pitchFamily="18" charset="0"/>
            </a:endParaRPr>
          </a:p>
        </p:txBody>
      </p:sp>
      <p:sp>
        <p:nvSpPr>
          <p:cNvPr id="14" name="Oval 13" descr="Grey circle representing one in five people  diagnosed with HIV in the U.S. live with depression">
            <a:extLst>
              <a:ext uri="{FF2B5EF4-FFF2-40B4-BE49-F238E27FC236}">
                <a16:creationId xmlns:a16="http://schemas.microsoft.com/office/drawing/2014/main" id="{0E91D752-4761-944C-94A3-234C2A0D76FA}"/>
              </a:ext>
            </a:extLst>
          </p:cNvPr>
          <p:cNvSpPr/>
          <p:nvPr/>
        </p:nvSpPr>
        <p:spPr bwMode="auto">
          <a:xfrm>
            <a:off x="6779359" y="2032111"/>
            <a:ext cx="1295400" cy="1295400"/>
          </a:xfrm>
          <a:prstGeom prst="ellipse">
            <a:avLst/>
          </a:prstGeom>
          <a:solidFill>
            <a:schemeClr val="tx1">
              <a:lumMod val="50000"/>
              <a:lumOff val="50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solidFill>
                <a:schemeClr val="tx1"/>
              </a:solidFill>
              <a:effectLst/>
              <a:latin typeface="Garamond" panose="02020404030301010803" pitchFamily="18" charset="0"/>
            </a:endParaRPr>
          </a:p>
        </p:txBody>
      </p:sp>
      <p:sp>
        <p:nvSpPr>
          <p:cNvPr id="15" name="Oval 14" descr="Grey circle representing one in five people  diagnosed with HIV in the U.S. live with depression">
            <a:extLst>
              <a:ext uri="{FF2B5EF4-FFF2-40B4-BE49-F238E27FC236}">
                <a16:creationId xmlns:a16="http://schemas.microsoft.com/office/drawing/2014/main" id="{CC8AD878-4B7A-6842-BA3A-5500A3B7F06C}"/>
              </a:ext>
            </a:extLst>
          </p:cNvPr>
          <p:cNvSpPr/>
          <p:nvPr/>
        </p:nvSpPr>
        <p:spPr bwMode="auto">
          <a:xfrm>
            <a:off x="8110418" y="2032111"/>
            <a:ext cx="1295400" cy="1295400"/>
          </a:xfrm>
          <a:prstGeom prst="ellipse">
            <a:avLst/>
          </a:prstGeom>
          <a:solidFill>
            <a:schemeClr val="tx1">
              <a:lumMod val="50000"/>
              <a:lumOff val="50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solidFill>
                <a:schemeClr val="tx1"/>
              </a:solidFill>
              <a:effectLst/>
              <a:latin typeface="Garamond" panose="02020404030301010803" pitchFamily="18" charset="0"/>
            </a:endParaRPr>
          </a:p>
        </p:txBody>
      </p:sp>
      <p:sp>
        <p:nvSpPr>
          <p:cNvPr id="16" name="Oval 15" descr="Grey circle representing two in nine people diagnosed with HIV in the U.S. live with anxiety">
            <a:extLst>
              <a:ext uri="{FF2B5EF4-FFF2-40B4-BE49-F238E27FC236}">
                <a16:creationId xmlns:a16="http://schemas.microsoft.com/office/drawing/2014/main" id="{4B78CE2F-B7F5-1845-B25E-4354BE2B123C}"/>
              </a:ext>
            </a:extLst>
          </p:cNvPr>
          <p:cNvSpPr/>
          <p:nvPr/>
        </p:nvSpPr>
        <p:spPr bwMode="auto">
          <a:xfrm>
            <a:off x="4474060" y="4206371"/>
            <a:ext cx="1046306" cy="1088405"/>
          </a:xfrm>
          <a:prstGeom prst="ellipse">
            <a:avLst/>
          </a:prstGeom>
          <a:solidFill>
            <a:schemeClr val="tx1">
              <a:lumMod val="50000"/>
              <a:lumOff val="50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solidFill>
                <a:schemeClr val="tx1"/>
              </a:solidFill>
              <a:effectLst/>
              <a:latin typeface="Garamond" panose="02020404030301010803" pitchFamily="18" charset="0"/>
            </a:endParaRPr>
          </a:p>
        </p:txBody>
      </p:sp>
      <p:sp>
        <p:nvSpPr>
          <p:cNvPr id="17" name="Oval 16" descr="Grey circle representing two in nine people diagnosed with HIV in the U.S. live with anxiety">
            <a:extLst>
              <a:ext uri="{FF2B5EF4-FFF2-40B4-BE49-F238E27FC236}">
                <a16:creationId xmlns:a16="http://schemas.microsoft.com/office/drawing/2014/main" id="{918CA58F-14D9-5A4C-89ED-BD4AA1B44C7F}"/>
              </a:ext>
            </a:extLst>
          </p:cNvPr>
          <p:cNvSpPr/>
          <p:nvPr/>
        </p:nvSpPr>
        <p:spPr bwMode="auto">
          <a:xfrm>
            <a:off x="5569394" y="4206372"/>
            <a:ext cx="1046306" cy="1088405"/>
          </a:xfrm>
          <a:prstGeom prst="ellipse">
            <a:avLst/>
          </a:prstGeom>
          <a:solidFill>
            <a:schemeClr val="tx1">
              <a:lumMod val="50000"/>
              <a:lumOff val="50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solidFill>
                <a:schemeClr val="tx1"/>
              </a:solidFill>
              <a:effectLst/>
              <a:latin typeface="Garamond" panose="02020404030301010803" pitchFamily="18" charset="0"/>
            </a:endParaRPr>
          </a:p>
        </p:txBody>
      </p:sp>
      <p:sp>
        <p:nvSpPr>
          <p:cNvPr id="18" name="Oval 17" descr="Grey circle representing two in nine people diagnosed with HIV in the U.S. live with anxiety">
            <a:extLst>
              <a:ext uri="{FF2B5EF4-FFF2-40B4-BE49-F238E27FC236}">
                <a16:creationId xmlns:a16="http://schemas.microsoft.com/office/drawing/2014/main" id="{0F18AD99-4FA7-E542-A46A-80EFEA591D73}"/>
              </a:ext>
            </a:extLst>
          </p:cNvPr>
          <p:cNvSpPr/>
          <p:nvPr/>
        </p:nvSpPr>
        <p:spPr bwMode="auto">
          <a:xfrm>
            <a:off x="6671635" y="4208664"/>
            <a:ext cx="1046306" cy="1088405"/>
          </a:xfrm>
          <a:prstGeom prst="ellipse">
            <a:avLst/>
          </a:prstGeom>
          <a:solidFill>
            <a:schemeClr val="tx1">
              <a:lumMod val="50000"/>
              <a:lumOff val="50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solidFill>
                <a:schemeClr val="tx1"/>
              </a:solidFill>
              <a:effectLst/>
              <a:latin typeface="Garamond" panose="02020404030301010803" pitchFamily="18" charset="0"/>
            </a:endParaRPr>
          </a:p>
        </p:txBody>
      </p:sp>
      <p:sp>
        <p:nvSpPr>
          <p:cNvPr id="19" name="Oval 18" descr="Grey circle representing two in nine people diagnosed with HIV in the U.S. live with anxiety">
            <a:extLst>
              <a:ext uri="{FF2B5EF4-FFF2-40B4-BE49-F238E27FC236}">
                <a16:creationId xmlns:a16="http://schemas.microsoft.com/office/drawing/2014/main" id="{82469782-647C-1641-B03E-31FA9D277EDE}"/>
              </a:ext>
            </a:extLst>
          </p:cNvPr>
          <p:cNvSpPr/>
          <p:nvPr/>
        </p:nvSpPr>
        <p:spPr bwMode="auto">
          <a:xfrm>
            <a:off x="7772779" y="4206373"/>
            <a:ext cx="1046306" cy="1088405"/>
          </a:xfrm>
          <a:prstGeom prst="ellipse">
            <a:avLst/>
          </a:prstGeom>
          <a:solidFill>
            <a:schemeClr val="tx1">
              <a:lumMod val="50000"/>
              <a:lumOff val="50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solidFill>
                <a:schemeClr val="tx1"/>
              </a:solidFill>
              <a:effectLst/>
              <a:latin typeface="Garamond" panose="02020404030301010803" pitchFamily="18" charset="0"/>
            </a:endParaRPr>
          </a:p>
        </p:txBody>
      </p:sp>
      <p:sp>
        <p:nvSpPr>
          <p:cNvPr id="20" name="Oval 19" descr="Grey circle representing two in nine people diagnosed with HIV in the U.S. live with anxiety">
            <a:extLst>
              <a:ext uri="{FF2B5EF4-FFF2-40B4-BE49-F238E27FC236}">
                <a16:creationId xmlns:a16="http://schemas.microsoft.com/office/drawing/2014/main" id="{6D50045C-D418-7446-9596-8780EC6B6761}"/>
              </a:ext>
            </a:extLst>
          </p:cNvPr>
          <p:cNvSpPr/>
          <p:nvPr/>
        </p:nvSpPr>
        <p:spPr bwMode="auto">
          <a:xfrm>
            <a:off x="8873923" y="4206373"/>
            <a:ext cx="1046306" cy="1088405"/>
          </a:xfrm>
          <a:prstGeom prst="ellipse">
            <a:avLst/>
          </a:prstGeom>
          <a:solidFill>
            <a:schemeClr val="tx1">
              <a:lumMod val="50000"/>
              <a:lumOff val="50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solidFill>
                <a:schemeClr val="tx1"/>
              </a:solidFill>
              <a:effectLst/>
              <a:latin typeface="Garamond" panose="02020404030301010803" pitchFamily="18" charset="0"/>
            </a:endParaRPr>
          </a:p>
        </p:txBody>
      </p:sp>
      <p:sp>
        <p:nvSpPr>
          <p:cNvPr id="21" name="Oval 20" descr="Grey circle representing two in nine people diagnosed with HIV in the U.S. live with anxiety">
            <a:extLst>
              <a:ext uri="{FF2B5EF4-FFF2-40B4-BE49-F238E27FC236}">
                <a16:creationId xmlns:a16="http://schemas.microsoft.com/office/drawing/2014/main" id="{B7455900-7850-9F44-AA6B-DBB799776EAA}"/>
              </a:ext>
            </a:extLst>
          </p:cNvPr>
          <p:cNvSpPr/>
          <p:nvPr/>
        </p:nvSpPr>
        <p:spPr bwMode="auto">
          <a:xfrm>
            <a:off x="3372916" y="4206371"/>
            <a:ext cx="1046306" cy="1088405"/>
          </a:xfrm>
          <a:prstGeom prst="ellipse">
            <a:avLst/>
          </a:prstGeom>
          <a:solidFill>
            <a:schemeClr val="tx1">
              <a:lumMod val="50000"/>
              <a:lumOff val="50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solidFill>
                <a:schemeClr val="tx1"/>
              </a:solidFill>
              <a:effectLst/>
              <a:latin typeface="Garamond" panose="02020404030301010803" pitchFamily="18" charset="0"/>
            </a:endParaRPr>
          </a:p>
        </p:txBody>
      </p:sp>
      <p:sp>
        <p:nvSpPr>
          <p:cNvPr id="22" name="Oval 21" descr="blue circle representing two in nine people diagnosed with HIV in the U.S. live with anxiety">
            <a:extLst>
              <a:ext uri="{FF2B5EF4-FFF2-40B4-BE49-F238E27FC236}">
                <a16:creationId xmlns:a16="http://schemas.microsoft.com/office/drawing/2014/main" id="{DFAD44EA-10E6-1143-97E2-D7ACE32816BA}"/>
              </a:ext>
            </a:extLst>
          </p:cNvPr>
          <p:cNvSpPr/>
          <p:nvPr/>
        </p:nvSpPr>
        <p:spPr bwMode="auto">
          <a:xfrm>
            <a:off x="1176438" y="4206370"/>
            <a:ext cx="1046306" cy="1088405"/>
          </a:xfrm>
          <a:prstGeom prst="ellipse">
            <a:avLst/>
          </a:prstGeom>
          <a:solidFill>
            <a:srgbClr val="2DD1F4"/>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solidFill>
                <a:schemeClr val="tx1"/>
              </a:solidFill>
              <a:effectLst/>
              <a:latin typeface="Garamond" panose="02020404030301010803" pitchFamily="18" charset="0"/>
            </a:endParaRPr>
          </a:p>
        </p:txBody>
      </p:sp>
      <p:sp>
        <p:nvSpPr>
          <p:cNvPr id="23" name="Oval 22" descr="Blue circle representing two in nine people diagnosed with HIV in the U.S. live with anxiety">
            <a:extLst>
              <a:ext uri="{FF2B5EF4-FFF2-40B4-BE49-F238E27FC236}">
                <a16:creationId xmlns:a16="http://schemas.microsoft.com/office/drawing/2014/main" id="{CE722DE0-5EC4-6C4C-9554-3B0F04E8B312}"/>
              </a:ext>
            </a:extLst>
          </p:cNvPr>
          <p:cNvSpPr/>
          <p:nvPr/>
        </p:nvSpPr>
        <p:spPr bwMode="auto">
          <a:xfrm>
            <a:off x="2271772" y="4206370"/>
            <a:ext cx="1046306" cy="1088405"/>
          </a:xfrm>
          <a:prstGeom prst="ellipse">
            <a:avLst/>
          </a:prstGeom>
          <a:solidFill>
            <a:srgbClr val="2DD1F4"/>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solidFill>
                <a:schemeClr val="tx1"/>
              </a:solidFill>
              <a:effectLst/>
              <a:latin typeface="Garamond" panose="02020404030301010803" pitchFamily="18" charset="0"/>
            </a:endParaRPr>
          </a:p>
        </p:txBody>
      </p:sp>
      <p:sp>
        <p:nvSpPr>
          <p:cNvPr id="24" name="Oval 23" descr="Blue circle representing one in five people diagnosed with HIV in the U.S. live with depression">
            <a:extLst>
              <a:ext uri="{FF2B5EF4-FFF2-40B4-BE49-F238E27FC236}">
                <a16:creationId xmlns:a16="http://schemas.microsoft.com/office/drawing/2014/main" id="{175A47A2-123C-444B-8DC1-3C2053020B5E}"/>
              </a:ext>
            </a:extLst>
          </p:cNvPr>
          <p:cNvSpPr/>
          <p:nvPr/>
        </p:nvSpPr>
        <p:spPr bwMode="auto">
          <a:xfrm>
            <a:off x="2786182" y="2032111"/>
            <a:ext cx="1295400" cy="1295400"/>
          </a:xfrm>
          <a:prstGeom prst="ellipse">
            <a:avLst/>
          </a:prstGeom>
          <a:solidFill>
            <a:srgbClr val="2DD1F4"/>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solidFill>
                <a:schemeClr val="tx1"/>
              </a:solidFill>
              <a:effectLst/>
              <a:latin typeface="Garamond" panose="02020404030301010803" pitchFamily="18" charset="0"/>
            </a:endParaRPr>
          </a:p>
        </p:txBody>
      </p:sp>
      <p:sp>
        <p:nvSpPr>
          <p:cNvPr id="25" name="TextBox 24">
            <a:extLst>
              <a:ext uri="{FF2B5EF4-FFF2-40B4-BE49-F238E27FC236}">
                <a16:creationId xmlns:a16="http://schemas.microsoft.com/office/drawing/2014/main" id="{A2444C1A-FE98-5447-AECB-D4DA2EF8D99B}"/>
              </a:ext>
            </a:extLst>
          </p:cNvPr>
          <p:cNvSpPr txBox="1"/>
          <p:nvPr/>
        </p:nvSpPr>
        <p:spPr>
          <a:xfrm>
            <a:off x="304800" y="5666601"/>
            <a:ext cx="11887201" cy="276999"/>
          </a:xfrm>
          <a:prstGeom prst="rect">
            <a:avLst/>
          </a:prstGeom>
          <a:noFill/>
        </p:spPr>
        <p:txBody>
          <a:bodyPr wrap="square" rtlCol="0" anchor="b">
            <a:spAutoFit/>
          </a:bodyPr>
          <a:lstStyle/>
          <a:p>
            <a:pPr algn="r"/>
            <a:r>
              <a:rPr lang="en-US" sz="1200" dirty="0">
                <a:latin typeface="Garamond" panose="02020404030301010803" pitchFamily="18" charset="0"/>
              </a:rPr>
              <a:t>Health Resources and Services Administration. Ryan White HIV/AIDS Program Annual Client-Level Data Report 2018. http://hab.hrsa.gov/data/data-reports.</a:t>
            </a:r>
          </a:p>
        </p:txBody>
      </p:sp>
      <p:sp>
        <p:nvSpPr>
          <p:cNvPr id="27" name="Rectangle 2">
            <a:extLst>
              <a:ext uri="{FF2B5EF4-FFF2-40B4-BE49-F238E27FC236}">
                <a16:creationId xmlns:a16="http://schemas.microsoft.com/office/drawing/2014/main" id="{40C11413-403F-574C-829D-D6774D823042}"/>
              </a:ext>
            </a:extLst>
          </p:cNvPr>
          <p:cNvSpPr txBox="1">
            <a:spLocks noChangeArrowheads="1"/>
          </p:cNvSpPr>
          <p:nvPr/>
        </p:nvSpPr>
        <p:spPr bwMode="auto">
          <a:xfrm>
            <a:off x="1905000" y="627956"/>
            <a:ext cx="8229600" cy="63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200" dirty="0">
                <a:latin typeface="Garamond" panose="02020404030301010803" pitchFamily="18" charset="0"/>
              </a:rPr>
              <a:t>Disparities in Mental Health</a:t>
            </a:r>
          </a:p>
        </p:txBody>
      </p:sp>
    </p:spTree>
    <p:extLst>
      <p:ext uri="{BB962C8B-B14F-4D97-AF65-F5344CB8AC3E}">
        <p14:creationId xmlns:p14="http://schemas.microsoft.com/office/powerpoint/2010/main" val="1882840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0147DA4-324C-CE49-8AA9-3FA6C51F031B}"/>
              </a:ext>
            </a:extLst>
          </p:cNvPr>
          <p:cNvSpPr/>
          <p:nvPr/>
        </p:nvSpPr>
        <p:spPr>
          <a:xfrm>
            <a:off x="685800" y="5638800"/>
            <a:ext cx="11516139" cy="276999"/>
          </a:xfrm>
          <a:prstGeom prst="rect">
            <a:avLst/>
          </a:prstGeom>
        </p:spPr>
        <p:txBody>
          <a:bodyPr wrap="square">
            <a:spAutoFit/>
          </a:bodyPr>
          <a:lstStyle/>
          <a:p>
            <a:pPr algn="r"/>
            <a:r>
              <a:rPr lang="en-US" sz="1200" dirty="0">
                <a:latin typeface="+mn-lt"/>
                <a:ea typeface="Calibri" panose="020F0502020204030204" pitchFamily="34" charset="0"/>
              </a:rPr>
              <a:t>Coviello DM, et al. Prevalence of HIV Viral Load Suppression Among Psychiatric Inpatients with Comorbid Substance Use Disorders. Community Ment Health J. 2018;54(8):1146-1153.</a:t>
            </a:r>
            <a:endParaRPr lang="en-US" sz="1200" dirty="0">
              <a:latin typeface="+mn-lt"/>
            </a:endParaRPr>
          </a:p>
        </p:txBody>
      </p:sp>
      <p:pic>
        <p:nvPicPr>
          <p:cNvPr id="10" name="Picture 9" descr="Rectangular light blue box highlighting the prevalence of psychiatric disorders among people with HIV is four times higher than the general public's prevalence">
            <a:extLst>
              <a:ext uri="{FF2B5EF4-FFF2-40B4-BE49-F238E27FC236}">
                <a16:creationId xmlns:a16="http://schemas.microsoft.com/office/drawing/2014/main" id="{0C29C8D5-EB9B-E648-A01B-EA261D550D42}"/>
              </a:ext>
            </a:extLst>
          </p:cNvPr>
          <p:cNvPicPr>
            <a:picLocks noChangeAspect="1"/>
          </p:cNvPicPr>
          <p:nvPr/>
        </p:nvPicPr>
        <p:blipFill>
          <a:blip r:embed="rId4"/>
          <a:stretch>
            <a:fillRect/>
          </a:stretch>
        </p:blipFill>
        <p:spPr>
          <a:xfrm>
            <a:off x="2090111" y="1615337"/>
            <a:ext cx="8011777" cy="3610199"/>
          </a:xfrm>
          <a:prstGeom prst="rect">
            <a:avLst/>
          </a:prstGeom>
        </p:spPr>
      </p:pic>
      <p:sp>
        <p:nvSpPr>
          <p:cNvPr id="6" name="Rectangle 2">
            <a:extLst>
              <a:ext uri="{FF2B5EF4-FFF2-40B4-BE49-F238E27FC236}">
                <a16:creationId xmlns:a16="http://schemas.microsoft.com/office/drawing/2014/main" id="{67CE93C7-C2DA-CD49-847A-715B3FA83E3D}"/>
              </a:ext>
            </a:extLst>
          </p:cNvPr>
          <p:cNvSpPr txBox="1">
            <a:spLocks noChangeArrowheads="1"/>
          </p:cNvSpPr>
          <p:nvPr/>
        </p:nvSpPr>
        <p:spPr bwMode="auto">
          <a:xfrm>
            <a:off x="1905000" y="627956"/>
            <a:ext cx="8229600" cy="63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200" dirty="0">
                <a:latin typeface="Garamond" panose="02020404030301010803" pitchFamily="18" charset="0"/>
              </a:rPr>
              <a:t>Disparities in Mental Health</a:t>
            </a:r>
          </a:p>
        </p:txBody>
      </p:sp>
    </p:spTree>
    <p:custDataLst>
      <p:tags r:id="rId1"/>
    </p:custDataLst>
    <p:extLst>
      <p:ext uri="{BB962C8B-B14F-4D97-AF65-F5344CB8AC3E}">
        <p14:creationId xmlns:p14="http://schemas.microsoft.com/office/powerpoint/2010/main" val="7067781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The Opioid Epidemic and the Private Sector: Challenges and Solutions | FTI  Journal">
            <a:extLst>
              <a:ext uri="{FF2B5EF4-FFF2-40B4-BE49-F238E27FC236}">
                <a16:creationId xmlns:a16="http://schemas.microsoft.com/office/drawing/2014/main" id="{C14F233F-A639-9841-BD27-04D79B880A53}"/>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4288967" y="1585592"/>
            <a:ext cx="4993441" cy="29040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solidFill>
                  <a:schemeClr val="tx1"/>
                </a:solidFill>
              </a:rPr>
              <a:t>Disparities </a:t>
            </a:r>
            <a:r>
              <a:rPr lang="en-US" dirty="0"/>
              <a:t>in Substance Use</a:t>
            </a:r>
            <a:endParaRPr lang="en-US" dirty="0">
              <a:solidFill>
                <a:schemeClr val="tx1"/>
              </a:solidFill>
            </a:endParaRPr>
          </a:p>
        </p:txBody>
      </p:sp>
      <p:sp>
        <p:nvSpPr>
          <p:cNvPr id="5" name="Rectangle 2">
            <a:extLst>
              <a:ext uri="{FF2B5EF4-FFF2-40B4-BE49-F238E27FC236}">
                <a16:creationId xmlns:a16="http://schemas.microsoft.com/office/drawing/2014/main" id="{6827D409-9D9E-456A-8048-3443579A7DDE}"/>
              </a:ext>
            </a:extLst>
          </p:cNvPr>
          <p:cNvSpPr txBox="1">
            <a:spLocks noChangeArrowheads="1"/>
          </p:cNvSpPr>
          <p:nvPr/>
        </p:nvSpPr>
        <p:spPr bwMode="auto">
          <a:xfrm>
            <a:off x="635000" y="4343400"/>
            <a:ext cx="11125200" cy="1496291"/>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2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200">
                <a:solidFill>
                  <a:schemeClr val="tx2"/>
                </a:solidFill>
                <a:latin typeface="Garamond" pitchFamily="18" charset="0"/>
                <a:ea typeface="ＭＳ Ｐゴシック" charset="-128"/>
                <a:cs typeface="ＭＳ Ｐゴシック" charset="-128"/>
              </a:defRPr>
            </a:lvl2pPr>
            <a:lvl3pPr algn="ctr" rtl="0" eaLnBrk="0" fontAlgn="base" hangingPunct="0">
              <a:spcBef>
                <a:spcPct val="0"/>
              </a:spcBef>
              <a:spcAft>
                <a:spcPct val="0"/>
              </a:spcAft>
              <a:defRPr sz="3200">
                <a:solidFill>
                  <a:schemeClr val="tx2"/>
                </a:solidFill>
                <a:latin typeface="Garamond" pitchFamily="18" charset="0"/>
                <a:ea typeface="ＭＳ Ｐゴシック" charset="-128"/>
                <a:cs typeface="ＭＳ Ｐゴシック" charset="-128"/>
              </a:defRPr>
            </a:lvl3pPr>
            <a:lvl4pPr algn="ctr" rtl="0" eaLnBrk="0" fontAlgn="base" hangingPunct="0">
              <a:spcBef>
                <a:spcPct val="0"/>
              </a:spcBef>
              <a:spcAft>
                <a:spcPct val="0"/>
              </a:spcAft>
              <a:defRPr sz="3200">
                <a:solidFill>
                  <a:schemeClr val="tx2"/>
                </a:solidFill>
                <a:latin typeface="Garamond" pitchFamily="18" charset="0"/>
                <a:ea typeface="ＭＳ Ｐゴシック" charset="-128"/>
                <a:cs typeface="ＭＳ Ｐゴシック" charset="-128"/>
              </a:defRPr>
            </a:lvl4pPr>
            <a:lvl5pPr algn="ctr" rtl="0" eaLnBrk="0" fontAlgn="base" hangingPunct="0">
              <a:spcBef>
                <a:spcPct val="0"/>
              </a:spcBef>
              <a:spcAft>
                <a:spcPct val="0"/>
              </a:spcAft>
              <a:defRPr sz="3200">
                <a:solidFill>
                  <a:schemeClr val="tx2"/>
                </a:solidFill>
                <a:latin typeface="Garamond" pitchFamily="18" charset="0"/>
                <a:ea typeface="ＭＳ Ｐゴシック" charset="-128"/>
                <a:cs typeface="ＭＳ Ｐゴシック" charset="-128"/>
              </a:defRPr>
            </a:lvl5pPr>
            <a:lvl6pPr marL="457200" algn="ctr" rtl="0" fontAlgn="base">
              <a:spcBef>
                <a:spcPct val="0"/>
              </a:spcBef>
              <a:spcAft>
                <a:spcPct val="0"/>
              </a:spcAft>
              <a:defRPr sz="2800">
                <a:solidFill>
                  <a:schemeClr val="tx2"/>
                </a:solidFill>
                <a:latin typeface="Garamond" pitchFamily="18" charset="0"/>
              </a:defRPr>
            </a:lvl6pPr>
            <a:lvl7pPr marL="914400" algn="ctr" rtl="0" fontAlgn="base">
              <a:spcBef>
                <a:spcPct val="0"/>
              </a:spcBef>
              <a:spcAft>
                <a:spcPct val="0"/>
              </a:spcAft>
              <a:defRPr sz="2800">
                <a:solidFill>
                  <a:schemeClr val="tx2"/>
                </a:solidFill>
                <a:latin typeface="Garamond" pitchFamily="18" charset="0"/>
              </a:defRPr>
            </a:lvl7pPr>
            <a:lvl8pPr marL="1371600" algn="ctr" rtl="0" fontAlgn="base">
              <a:spcBef>
                <a:spcPct val="0"/>
              </a:spcBef>
              <a:spcAft>
                <a:spcPct val="0"/>
              </a:spcAft>
              <a:defRPr sz="2800">
                <a:solidFill>
                  <a:schemeClr val="tx2"/>
                </a:solidFill>
                <a:latin typeface="Garamond" pitchFamily="18" charset="0"/>
              </a:defRPr>
            </a:lvl8pPr>
            <a:lvl9pPr marL="1828800" algn="ctr" rtl="0" fontAlgn="base">
              <a:spcBef>
                <a:spcPct val="0"/>
              </a:spcBef>
              <a:spcAft>
                <a:spcPct val="0"/>
              </a:spcAft>
              <a:defRPr sz="2800">
                <a:solidFill>
                  <a:schemeClr val="tx2"/>
                </a:solidFill>
                <a:latin typeface="Garamond" pitchFamily="18" charset="0"/>
              </a:defRPr>
            </a:lvl9pPr>
          </a:lstStyle>
          <a:p>
            <a:r>
              <a:rPr lang="en-US" altLang="en-US" sz="2400" i="1" kern="0" dirty="0">
                <a:solidFill>
                  <a:schemeClr val="tx1"/>
                </a:solidFill>
                <a:latin typeface="Garamond" panose="02020404030301010803" pitchFamily="18" charset="0"/>
              </a:rPr>
              <a:t>“The mentality and behavior of people who use substances is wholly irrational until you understand that they are completely powerless over their addiction and unless they have structured help, they have no hope.”</a:t>
            </a:r>
          </a:p>
          <a:p>
            <a:pPr>
              <a:spcBef>
                <a:spcPts val="600"/>
              </a:spcBef>
            </a:pPr>
            <a:r>
              <a:rPr lang="en-US" altLang="en-US" sz="2200" kern="0" dirty="0">
                <a:solidFill>
                  <a:schemeClr val="tx1"/>
                </a:solidFill>
                <a:latin typeface="Garamond" panose="02020404030301010803" pitchFamily="18" charset="0"/>
              </a:rPr>
              <a:t>- Russell Brand, Actor &amp; Author</a:t>
            </a:r>
          </a:p>
        </p:txBody>
      </p:sp>
      <p:pic>
        <p:nvPicPr>
          <p:cNvPr id="11" name="Picture 10">
            <a:extLst>
              <a:ext uri="{FF2B5EF4-FFF2-40B4-BE49-F238E27FC236}">
                <a16:creationId xmlns:a16="http://schemas.microsoft.com/office/drawing/2014/main" id="{A1A069E6-314D-7E4B-92CB-F9914DDC5E6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874724" y="1585593"/>
            <a:ext cx="1122187" cy="2904038"/>
          </a:xfrm>
          <a:prstGeom prst="rect">
            <a:avLst/>
          </a:prstGeom>
        </p:spPr>
      </p:pic>
    </p:spTree>
    <p:extLst>
      <p:ext uri="{BB962C8B-B14F-4D97-AF65-F5344CB8AC3E}">
        <p14:creationId xmlns:p14="http://schemas.microsoft.com/office/powerpoint/2010/main" val="9042304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B33ACE-E27C-CE45-B2DD-1A26E5CAAA9C}"/>
              </a:ext>
            </a:extLst>
          </p:cNvPr>
          <p:cNvPicPr>
            <a:picLocks noChangeAspect="1"/>
          </p:cNvPicPr>
          <p:nvPr/>
        </p:nvPicPr>
        <p:blipFill>
          <a:blip r:embed="rId3"/>
          <a:stretch>
            <a:fillRect/>
          </a:stretch>
        </p:blipFill>
        <p:spPr>
          <a:xfrm>
            <a:off x="1323241" y="2804941"/>
            <a:ext cx="546100" cy="2743200"/>
          </a:xfrm>
          <a:prstGeom prst="rect">
            <a:avLst/>
          </a:prstGeom>
        </p:spPr>
      </p:pic>
      <p:pic>
        <p:nvPicPr>
          <p:cNvPr id="14" name="Picture 13" descr="Badge indicating that this is a quiz question" title="Badge"/>
          <p:cNvPicPr>
            <a:picLocks noChangeAspect="1"/>
          </p:cNvPicPr>
          <p:nvPr/>
        </p:nvPicPr>
        <p:blipFill>
          <a:blip r:embed="rId4"/>
          <a:stretch>
            <a:fillRect/>
          </a:stretch>
        </p:blipFill>
        <p:spPr>
          <a:xfrm>
            <a:off x="838200" y="769881"/>
            <a:ext cx="1513643" cy="1548727"/>
          </a:xfrm>
          <a:prstGeom prst="rect">
            <a:avLst/>
          </a:prstGeom>
        </p:spPr>
      </p:pic>
      <p:sp>
        <p:nvSpPr>
          <p:cNvPr id="12" name="Rectangle 2">
            <a:extLst>
              <a:ext uri="{FF2B5EF4-FFF2-40B4-BE49-F238E27FC236}">
                <a16:creationId xmlns:a16="http://schemas.microsoft.com/office/drawing/2014/main" id="{543BDC8E-3C53-E842-8FC3-2B06E8B14030}"/>
              </a:ext>
            </a:extLst>
          </p:cNvPr>
          <p:cNvSpPr txBox="1">
            <a:spLocks noChangeArrowheads="1"/>
          </p:cNvSpPr>
          <p:nvPr/>
        </p:nvSpPr>
        <p:spPr bwMode="auto">
          <a:xfrm>
            <a:off x="2667000" y="990600"/>
            <a:ext cx="8915400" cy="1600200"/>
          </a:xfrm>
          <a:prstGeom prst="rect">
            <a:avLst/>
          </a:prstGeom>
          <a:noFill/>
          <a:ln>
            <a:noFill/>
          </a:ln>
          <a:effectLst/>
        </p:spPr>
        <p:txBody>
          <a:bodyPr/>
          <a:lstStyle/>
          <a:p>
            <a:pPr>
              <a:defRPr/>
            </a:pPr>
            <a:r>
              <a:rPr lang="en-US" sz="3200" dirty="0">
                <a:solidFill>
                  <a:schemeClr val="tx2"/>
                </a:solidFill>
                <a:latin typeface="+mj-lt"/>
                <a:ea typeface="ＭＳ Ｐゴシック" charset="-128"/>
                <a:cs typeface="ＭＳ Ｐゴシック" charset="-128"/>
              </a:rPr>
              <a:t>Out of 1.2 million Americans with HIV, how many individuals currently use drugs or binge drink alcohol? </a:t>
            </a:r>
          </a:p>
        </p:txBody>
      </p:sp>
      <p:sp>
        <p:nvSpPr>
          <p:cNvPr id="13" name="Rectangle 11">
            <a:extLst>
              <a:ext uri="{FF2B5EF4-FFF2-40B4-BE49-F238E27FC236}">
                <a16:creationId xmlns:a16="http://schemas.microsoft.com/office/drawing/2014/main" id="{F2CFE1C1-0747-DA4D-AF62-F297110AE43E}"/>
              </a:ext>
            </a:extLst>
          </p:cNvPr>
          <p:cNvSpPr>
            <a:spLocks noChangeArrowheads="1"/>
          </p:cNvSpPr>
          <p:nvPr/>
        </p:nvSpPr>
        <p:spPr bwMode="auto">
          <a:xfrm>
            <a:off x="2667000" y="2804941"/>
            <a:ext cx="5614988" cy="2162169"/>
          </a:xfrm>
          <a:prstGeom prst="rect">
            <a:avLst/>
          </a:prstGeom>
          <a:noFill/>
          <a:ln>
            <a:noFill/>
          </a:ln>
          <a:effectLst/>
        </p:spPr>
        <p:txBody>
          <a:bodyPr/>
          <a:lstStyle/>
          <a:p>
            <a:pPr marL="514350" indent="-514350">
              <a:spcBef>
                <a:spcPct val="20000"/>
              </a:spcBef>
              <a:spcAft>
                <a:spcPts val="1800"/>
              </a:spcAft>
              <a:buClr>
                <a:srgbClr val="FF3300"/>
              </a:buClr>
              <a:buSzPct val="85000"/>
              <a:buFont typeface="+mj-lt"/>
              <a:buAutoNum type="alphaUcPeriod"/>
              <a:defRPr/>
            </a:pPr>
            <a:r>
              <a:rPr lang="en-US" sz="2800" dirty="0">
                <a:solidFill>
                  <a:schemeClr val="tx2"/>
                </a:solidFill>
                <a:latin typeface="+mj-lt"/>
                <a:ea typeface="ＭＳ Ｐゴシック" charset="-128"/>
                <a:cs typeface="ＭＳ Ｐゴシック" charset="-128"/>
              </a:rPr>
              <a:t>1 in 3</a:t>
            </a:r>
          </a:p>
          <a:p>
            <a:pPr marL="514350" indent="-514350">
              <a:spcBef>
                <a:spcPct val="20000"/>
              </a:spcBef>
              <a:spcAft>
                <a:spcPts val="1800"/>
              </a:spcAft>
              <a:buClr>
                <a:srgbClr val="FF3300"/>
              </a:buClr>
              <a:buSzPct val="85000"/>
              <a:buFont typeface="+mj-lt"/>
              <a:buAutoNum type="alphaUcPeriod"/>
              <a:defRPr/>
            </a:pPr>
            <a:r>
              <a:rPr lang="en-US" sz="2800" dirty="0">
                <a:solidFill>
                  <a:schemeClr val="tx2"/>
                </a:solidFill>
                <a:latin typeface="+mj-lt"/>
                <a:ea typeface="ＭＳ Ｐゴシック" charset="-128"/>
                <a:cs typeface="ＭＳ Ｐゴシック" charset="-128"/>
              </a:rPr>
              <a:t>1 in 50</a:t>
            </a:r>
          </a:p>
          <a:p>
            <a:pPr marL="514350" indent="-514350">
              <a:spcBef>
                <a:spcPct val="20000"/>
              </a:spcBef>
              <a:spcAft>
                <a:spcPts val="1800"/>
              </a:spcAft>
              <a:buClr>
                <a:srgbClr val="FF3300"/>
              </a:buClr>
              <a:buSzPct val="85000"/>
              <a:buFont typeface="+mj-lt"/>
              <a:buAutoNum type="alphaUcPeriod"/>
              <a:defRPr/>
            </a:pPr>
            <a:r>
              <a:rPr lang="en-US" sz="2800" dirty="0">
                <a:solidFill>
                  <a:schemeClr val="tx2"/>
                </a:solidFill>
                <a:latin typeface="+mj-lt"/>
                <a:ea typeface="ＭＳ Ｐゴシック" charset="-128"/>
                <a:cs typeface="ＭＳ Ｐゴシック" charset="-128"/>
              </a:rPr>
              <a:t>1 in 10</a:t>
            </a:r>
          </a:p>
        </p:txBody>
      </p:sp>
      <p:sp>
        <p:nvSpPr>
          <p:cNvPr id="15" name="TextBox 14">
            <a:extLst>
              <a:ext uri="{FF2B5EF4-FFF2-40B4-BE49-F238E27FC236}">
                <a16:creationId xmlns:a16="http://schemas.microsoft.com/office/drawing/2014/main" id="{67A91663-7A70-EB4B-A8BD-E98B2D364378}"/>
              </a:ext>
            </a:extLst>
          </p:cNvPr>
          <p:cNvSpPr txBox="1"/>
          <p:nvPr/>
        </p:nvSpPr>
        <p:spPr>
          <a:xfrm>
            <a:off x="3043518" y="5638800"/>
            <a:ext cx="9148482" cy="276999"/>
          </a:xfrm>
          <a:prstGeom prst="rect">
            <a:avLst/>
          </a:prstGeom>
          <a:noFill/>
        </p:spPr>
        <p:txBody>
          <a:bodyPr wrap="square" rtlCol="0">
            <a:spAutoFit/>
          </a:bodyPr>
          <a:lstStyle/>
          <a:p>
            <a:pPr algn="r"/>
            <a:r>
              <a:rPr lang="en-US" sz="1200" dirty="0">
                <a:latin typeface="Garamond" panose="02020404030301010803" pitchFamily="18" charset="0"/>
              </a:rPr>
              <a:t>https://archives.drugabuse.gov/trends-statistics/drug-alcohol-use-significant-risk-factor-hiv</a:t>
            </a:r>
          </a:p>
        </p:txBody>
      </p:sp>
    </p:spTree>
    <p:extLst>
      <p:ext uri="{BB962C8B-B14F-4D97-AF65-F5344CB8AC3E}">
        <p14:creationId xmlns:p14="http://schemas.microsoft.com/office/powerpoint/2010/main" val="419250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3">
                                            <p:txEl>
                                              <p:pRg st="1" end="1"/>
                                            </p:txEl>
                                          </p:spTgt>
                                        </p:tgtEl>
                                      </p:cBhvr>
                                    </p:animEffect>
                                    <p:set>
                                      <p:cBhvr>
                                        <p:cTn id="7" dur="1" fill="hold">
                                          <p:stCondLst>
                                            <p:cond delay="499"/>
                                          </p:stCondLst>
                                        </p:cTn>
                                        <p:tgtEl>
                                          <p:spTgt spid="13">
                                            <p:txEl>
                                              <p:pRg st="1" end="1"/>
                                            </p:txEl>
                                          </p:spTgt>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13">
                                            <p:txEl>
                                              <p:pRg st="2" end="2"/>
                                            </p:txEl>
                                          </p:spTgt>
                                        </p:tgtEl>
                                      </p:cBhvr>
                                    </p:animEffect>
                                    <p:set>
                                      <p:cBhvr>
                                        <p:cTn id="10" dur="1" fill="hold">
                                          <p:stCondLst>
                                            <p:cond delay="499"/>
                                          </p:stCondLst>
                                        </p:cTn>
                                        <p:tgtEl>
                                          <p:spTgt spid="1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adge indicating that this is a quiz question" title="Badge"/>
          <p:cNvPicPr>
            <a:picLocks noChangeAspect="1"/>
          </p:cNvPicPr>
          <p:nvPr/>
        </p:nvPicPr>
        <p:blipFill>
          <a:blip r:embed="rId3"/>
          <a:stretch>
            <a:fillRect/>
          </a:stretch>
        </p:blipFill>
        <p:spPr>
          <a:xfrm>
            <a:off x="838200" y="769881"/>
            <a:ext cx="1513643" cy="1548727"/>
          </a:xfrm>
          <a:prstGeom prst="rect">
            <a:avLst/>
          </a:prstGeom>
        </p:spPr>
      </p:pic>
      <p:sp>
        <p:nvSpPr>
          <p:cNvPr id="7" name="Rectangle 2">
            <a:extLst>
              <a:ext uri="{FF2B5EF4-FFF2-40B4-BE49-F238E27FC236}">
                <a16:creationId xmlns:a16="http://schemas.microsoft.com/office/drawing/2014/main" id="{3BA9A4D3-A059-7A48-8698-9C42ABDAE6E0}"/>
              </a:ext>
            </a:extLst>
          </p:cNvPr>
          <p:cNvSpPr txBox="1">
            <a:spLocks noChangeArrowheads="1"/>
          </p:cNvSpPr>
          <p:nvPr/>
        </p:nvSpPr>
        <p:spPr bwMode="auto">
          <a:xfrm>
            <a:off x="2667000" y="990600"/>
            <a:ext cx="8915400" cy="1600864"/>
          </a:xfrm>
          <a:prstGeom prst="rect">
            <a:avLst/>
          </a:prstGeom>
          <a:noFill/>
          <a:ln>
            <a:noFill/>
          </a:ln>
          <a:effectLst/>
        </p:spPr>
        <p:txBody>
          <a:bodyPr/>
          <a:lstStyle/>
          <a:p>
            <a:pPr>
              <a:defRPr/>
            </a:pPr>
            <a:r>
              <a:rPr lang="en-US" sz="3200" dirty="0">
                <a:solidFill>
                  <a:schemeClr val="tx2"/>
                </a:solidFill>
                <a:latin typeface="+mj-lt"/>
                <a:ea typeface="ＭＳ Ｐゴシック" charset="-128"/>
                <a:cs typeface="ＭＳ Ｐゴシック" charset="-128"/>
              </a:rPr>
              <a:t>What percent of all persons with HIV in the United States are in need of substance use treatment? </a:t>
            </a:r>
          </a:p>
        </p:txBody>
      </p:sp>
      <p:sp>
        <p:nvSpPr>
          <p:cNvPr id="8" name="Rectangle 11">
            <a:extLst>
              <a:ext uri="{FF2B5EF4-FFF2-40B4-BE49-F238E27FC236}">
                <a16:creationId xmlns:a16="http://schemas.microsoft.com/office/drawing/2014/main" id="{AC139899-5D3C-BF47-92EA-ABB29F070E77}"/>
              </a:ext>
            </a:extLst>
          </p:cNvPr>
          <p:cNvSpPr>
            <a:spLocks noChangeArrowheads="1"/>
          </p:cNvSpPr>
          <p:nvPr/>
        </p:nvSpPr>
        <p:spPr bwMode="auto">
          <a:xfrm>
            <a:off x="2667000" y="2804942"/>
            <a:ext cx="5614988" cy="2316438"/>
          </a:xfrm>
          <a:prstGeom prst="rect">
            <a:avLst/>
          </a:prstGeom>
          <a:noFill/>
          <a:ln>
            <a:noFill/>
          </a:ln>
          <a:effectLst/>
        </p:spPr>
        <p:txBody>
          <a:bodyPr/>
          <a:lstStyle/>
          <a:p>
            <a:pPr marL="514350" indent="-514350">
              <a:spcBef>
                <a:spcPct val="20000"/>
              </a:spcBef>
              <a:spcAft>
                <a:spcPts val="1800"/>
              </a:spcAft>
              <a:buClr>
                <a:srgbClr val="FF3300"/>
              </a:buClr>
              <a:buSzPct val="85000"/>
              <a:buFont typeface="+mj-lt"/>
              <a:buAutoNum type="alphaUcPeriod"/>
              <a:defRPr/>
            </a:pPr>
            <a:r>
              <a:rPr lang="en-US" sz="2800" dirty="0">
                <a:solidFill>
                  <a:schemeClr val="tx2"/>
                </a:solidFill>
                <a:latin typeface="+mj-lt"/>
                <a:ea typeface="ＭＳ Ｐゴシック" charset="-128"/>
                <a:cs typeface="ＭＳ Ｐゴシック" charset="-128"/>
              </a:rPr>
              <a:t>4%</a:t>
            </a:r>
          </a:p>
          <a:p>
            <a:pPr marL="514350" indent="-514350">
              <a:spcBef>
                <a:spcPct val="20000"/>
              </a:spcBef>
              <a:spcAft>
                <a:spcPts val="1800"/>
              </a:spcAft>
              <a:buClr>
                <a:srgbClr val="FF3300"/>
              </a:buClr>
              <a:buSzPct val="85000"/>
              <a:buFont typeface="+mj-lt"/>
              <a:buAutoNum type="alphaUcPeriod"/>
              <a:defRPr/>
            </a:pPr>
            <a:r>
              <a:rPr lang="en-US" sz="2800" dirty="0">
                <a:solidFill>
                  <a:schemeClr val="tx2"/>
                </a:solidFill>
                <a:latin typeface="+mj-lt"/>
                <a:ea typeface="ＭＳ Ｐゴシック" charset="-128"/>
                <a:cs typeface="ＭＳ Ｐゴシック" charset="-128"/>
              </a:rPr>
              <a:t>24%</a:t>
            </a:r>
          </a:p>
          <a:p>
            <a:pPr marL="514350" indent="-514350">
              <a:spcBef>
                <a:spcPct val="20000"/>
              </a:spcBef>
              <a:spcAft>
                <a:spcPts val="1800"/>
              </a:spcAft>
              <a:buClr>
                <a:srgbClr val="FF3300"/>
              </a:buClr>
              <a:buSzPct val="85000"/>
              <a:buFont typeface="+mj-lt"/>
              <a:buAutoNum type="alphaUcPeriod"/>
              <a:defRPr/>
            </a:pPr>
            <a:r>
              <a:rPr lang="en-US" sz="2800" dirty="0">
                <a:solidFill>
                  <a:schemeClr val="tx2"/>
                </a:solidFill>
                <a:latin typeface="+mj-lt"/>
                <a:ea typeface="ＭＳ Ｐゴシック" charset="-128"/>
                <a:cs typeface="ＭＳ Ｐゴシック" charset="-128"/>
              </a:rPr>
              <a:t>54%</a:t>
            </a:r>
          </a:p>
        </p:txBody>
      </p:sp>
      <p:sp>
        <p:nvSpPr>
          <p:cNvPr id="10" name="TextBox 9">
            <a:extLst>
              <a:ext uri="{FF2B5EF4-FFF2-40B4-BE49-F238E27FC236}">
                <a16:creationId xmlns:a16="http://schemas.microsoft.com/office/drawing/2014/main" id="{966EB814-AC13-0D40-BE43-883E5B9B6988}"/>
              </a:ext>
            </a:extLst>
          </p:cNvPr>
          <p:cNvSpPr txBox="1"/>
          <p:nvPr/>
        </p:nvSpPr>
        <p:spPr>
          <a:xfrm>
            <a:off x="3043518" y="5638800"/>
            <a:ext cx="9148482" cy="276999"/>
          </a:xfrm>
          <a:prstGeom prst="rect">
            <a:avLst/>
          </a:prstGeom>
          <a:noFill/>
        </p:spPr>
        <p:txBody>
          <a:bodyPr wrap="square" rtlCol="0">
            <a:spAutoFit/>
          </a:bodyPr>
          <a:lstStyle/>
          <a:p>
            <a:pPr algn="r"/>
            <a:r>
              <a:rPr lang="en-US" sz="1200" dirty="0">
                <a:latin typeface="Garamond" panose="02020404030301010803" pitchFamily="18" charset="0"/>
              </a:rPr>
              <a:t>https://archives.drugabuse.gov/trends-statistics/drug-alcohol-use-significant-risk-factor-hiv</a:t>
            </a:r>
          </a:p>
        </p:txBody>
      </p:sp>
      <p:pic>
        <p:nvPicPr>
          <p:cNvPr id="11" name="Picture 10">
            <a:extLst>
              <a:ext uri="{FF2B5EF4-FFF2-40B4-BE49-F238E27FC236}">
                <a16:creationId xmlns:a16="http://schemas.microsoft.com/office/drawing/2014/main" id="{458E2F60-724D-8542-BB6B-0499874C18DF}"/>
              </a:ext>
            </a:extLst>
          </p:cNvPr>
          <p:cNvPicPr>
            <a:picLocks noChangeAspect="1"/>
          </p:cNvPicPr>
          <p:nvPr/>
        </p:nvPicPr>
        <p:blipFill>
          <a:blip r:embed="rId4"/>
          <a:stretch>
            <a:fillRect/>
          </a:stretch>
        </p:blipFill>
        <p:spPr>
          <a:xfrm>
            <a:off x="1323241" y="2804941"/>
            <a:ext cx="546100" cy="2743200"/>
          </a:xfrm>
          <a:prstGeom prst="rect">
            <a:avLst/>
          </a:prstGeom>
        </p:spPr>
      </p:pic>
    </p:spTree>
    <p:extLst>
      <p:ext uri="{BB962C8B-B14F-4D97-AF65-F5344CB8AC3E}">
        <p14:creationId xmlns:p14="http://schemas.microsoft.com/office/powerpoint/2010/main" val="44447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8">
                                            <p:txEl>
                                              <p:pRg st="0" end="0"/>
                                            </p:txEl>
                                          </p:spTgt>
                                        </p:tgtEl>
                                      </p:cBhvr>
                                    </p:animEffect>
                                    <p:set>
                                      <p:cBhvr>
                                        <p:cTn id="7" dur="1" fill="hold">
                                          <p:stCondLst>
                                            <p:cond delay="499"/>
                                          </p:stCondLst>
                                        </p:cTn>
                                        <p:tgtEl>
                                          <p:spTgt spid="8">
                                            <p:txEl>
                                              <p:pRg st="0" end="0"/>
                                            </p:txEl>
                                          </p:spTgt>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8">
                                            <p:txEl>
                                              <p:pRg st="2" end="2"/>
                                            </p:txEl>
                                          </p:spTgt>
                                        </p:tgtEl>
                                      </p:cBhvr>
                                    </p:animEffect>
                                    <p:set>
                                      <p:cBhvr>
                                        <p:cTn id="10" dur="1" fill="hold">
                                          <p:stCondLst>
                                            <p:cond delay="499"/>
                                          </p:stCondLst>
                                        </p:cTn>
                                        <p:tgtEl>
                                          <p:spTgt spid="8">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Title 1">
            <a:extLst>
              <a:ext uri="{FF2B5EF4-FFF2-40B4-BE49-F238E27FC236}">
                <a16:creationId xmlns:a16="http://schemas.microsoft.com/office/drawing/2014/main" id="{B005E511-5DE9-4395-9383-84A9C7437D45}"/>
              </a:ext>
            </a:extLst>
          </p:cNvPr>
          <p:cNvSpPr>
            <a:spLocks noGrp="1"/>
          </p:cNvSpPr>
          <p:nvPr>
            <p:ph type="title"/>
          </p:nvPr>
        </p:nvSpPr>
        <p:spPr/>
        <p:txBody>
          <a:bodyPr/>
          <a:lstStyle/>
          <a:p>
            <a:r>
              <a:rPr lang="en-US" dirty="0"/>
              <a:t>Disparities in Substance Use</a:t>
            </a:r>
          </a:p>
        </p:txBody>
      </p:sp>
      <p:sp>
        <p:nvSpPr>
          <p:cNvPr id="119" name="TextBox 118">
            <a:extLst>
              <a:ext uri="{FF2B5EF4-FFF2-40B4-BE49-F238E27FC236}">
                <a16:creationId xmlns:a16="http://schemas.microsoft.com/office/drawing/2014/main" id="{43370249-CF08-474A-BF6D-88CB93E5545F}"/>
              </a:ext>
            </a:extLst>
          </p:cNvPr>
          <p:cNvSpPr txBox="1"/>
          <p:nvPr/>
        </p:nvSpPr>
        <p:spPr>
          <a:xfrm>
            <a:off x="989456" y="1485583"/>
            <a:ext cx="2628789" cy="1015663"/>
          </a:xfrm>
          <a:prstGeom prst="rect">
            <a:avLst/>
          </a:prstGeom>
          <a:noFill/>
        </p:spPr>
        <p:txBody>
          <a:bodyPr wrap="square">
            <a:spAutoFit/>
          </a:bodyPr>
          <a:lstStyle/>
          <a:p>
            <a:pPr algn="ctr">
              <a:defRPr/>
            </a:pPr>
            <a:r>
              <a:rPr lang="en-US" sz="2000" b="1" dirty="0">
                <a:solidFill>
                  <a:srgbClr val="2183C6"/>
                </a:solidFill>
                <a:latin typeface="Garamond" panose="02020404030301010803" pitchFamily="18" charset="0"/>
              </a:rPr>
              <a:t>42.8% </a:t>
            </a:r>
            <a:r>
              <a:rPr lang="en-US" sz="2000" dirty="0">
                <a:latin typeface="Garamond" panose="02020404030301010803" pitchFamily="18" charset="0"/>
              </a:rPr>
              <a:t>of PWH who </a:t>
            </a:r>
            <a:r>
              <a:rPr lang="en-US" sz="2000" b="1" dirty="0">
                <a:latin typeface="Garamond" panose="02020404030301010803" pitchFamily="18" charset="0"/>
              </a:rPr>
              <a:t>inject drugs </a:t>
            </a:r>
            <a:r>
              <a:rPr lang="en-US" sz="2000" dirty="0">
                <a:latin typeface="Garamond" panose="02020404030301010803" pitchFamily="18" charset="0"/>
              </a:rPr>
              <a:t>are virally suppressed</a:t>
            </a:r>
          </a:p>
        </p:txBody>
      </p:sp>
      <p:sp>
        <p:nvSpPr>
          <p:cNvPr id="120" name="TextBox 119">
            <a:extLst>
              <a:ext uri="{FF2B5EF4-FFF2-40B4-BE49-F238E27FC236}">
                <a16:creationId xmlns:a16="http://schemas.microsoft.com/office/drawing/2014/main" id="{371462BE-E345-442D-BF22-6E43AB5CCB7F}"/>
              </a:ext>
            </a:extLst>
          </p:cNvPr>
          <p:cNvSpPr txBox="1"/>
          <p:nvPr/>
        </p:nvSpPr>
        <p:spPr>
          <a:xfrm>
            <a:off x="4760290" y="1485583"/>
            <a:ext cx="2874617" cy="1015663"/>
          </a:xfrm>
          <a:prstGeom prst="rect">
            <a:avLst/>
          </a:prstGeom>
          <a:noFill/>
        </p:spPr>
        <p:txBody>
          <a:bodyPr wrap="square">
            <a:spAutoFit/>
          </a:bodyPr>
          <a:lstStyle/>
          <a:p>
            <a:pPr algn="ctr">
              <a:defRPr/>
            </a:pPr>
            <a:r>
              <a:rPr lang="en-US" sz="2000" b="1" dirty="0">
                <a:solidFill>
                  <a:srgbClr val="2183C6"/>
                </a:solidFill>
                <a:latin typeface="Garamond" panose="02020404030301010803" pitchFamily="18" charset="0"/>
              </a:rPr>
              <a:t>60% </a:t>
            </a:r>
            <a:r>
              <a:rPr lang="en-US" sz="2000" dirty="0">
                <a:latin typeface="Garamond" panose="02020404030301010803" pitchFamily="18" charset="0"/>
              </a:rPr>
              <a:t>of PWH who engage in </a:t>
            </a:r>
            <a:r>
              <a:rPr lang="en-US" sz="2000" b="1" dirty="0">
                <a:latin typeface="Garamond" panose="02020404030301010803" pitchFamily="18" charset="0"/>
              </a:rPr>
              <a:t>binge drinking </a:t>
            </a:r>
            <a:r>
              <a:rPr lang="en-US" sz="2000" dirty="0">
                <a:latin typeface="Garamond" panose="02020404030301010803" pitchFamily="18" charset="0"/>
              </a:rPr>
              <a:t>are virally suppressed</a:t>
            </a:r>
          </a:p>
        </p:txBody>
      </p:sp>
      <p:sp>
        <p:nvSpPr>
          <p:cNvPr id="121" name="TextBox 120">
            <a:extLst>
              <a:ext uri="{FF2B5EF4-FFF2-40B4-BE49-F238E27FC236}">
                <a16:creationId xmlns:a16="http://schemas.microsoft.com/office/drawing/2014/main" id="{8DEE7482-D1BA-43C4-A061-E548043F5AB1}"/>
              </a:ext>
            </a:extLst>
          </p:cNvPr>
          <p:cNvSpPr txBox="1"/>
          <p:nvPr/>
        </p:nvSpPr>
        <p:spPr>
          <a:xfrm>
            <a:off x="8571793" y="1485583"/>
            <a:ext cx="2628789" cy="1015663"/>
          </a:xfrm>
          <a:prstGeom prst="rect">
            <a:avLst/>
          </a:prstGeom>
          <a:noFill/>
        </p:spPr>
        <p:txBody>
          <a:bodyPr wrap="square">
            <a:spAutoFit/>
          </a:bodyPr>
          <a:lstStyle/>
          <a:p>
            <a:pPr algn="ctr">
              <a:defRPr/>
            </a:pPr>
            <a:r>
              <a:rPr lang="en-US" sz="2000" b="1" dirty="0">
                <a:solidFill>
                  <a:srgbClr val="2183C6"/>
                </a:solidFill>
                <a:latin typeface="Garamond" panose="02020404030301010803" pitchFamily="18" charset="0"/>
              </a:rPr>
              <a:t>13% </a:t>
            </a:r>
            <a:r>
              <a:rPr lang="en-US" sz="2000" dirty="0">
                <a:latin typeface="Garamond" panose="02020404030301010803" pitchFamily="18" charset="0"/>
              </a:rPr>
              <a:t>of PWH active </a:t>
            </a:r>
            <a:r>
              <a:rPr lang="en-US" sz="2000" b="1" dirty="0">
                <a:latin typeface="Garamond" panose="02020404030301010803" pitchFamily="18" charset="0"/>
              </a:rPr>
              <a:t>cocaine</a:t>
            </a:r>
            <a:r>
              <a:rPr lang="en-US" sz="2000" dirty="0">
                <a:latin typeface="Garamond" panose="02020404030301010803" pitchFamily="18" charset="0"/>
              </a:rPr>
              <a:t> users are virally suppressed</a:t>
            </a:r>
          </a:p>
        </p:txBody>
      </p:sp>
      <p:sp>
        <p:nvSpPr>
          <p:cNvPr id="10" name="TextBox 9">
            <a:extLst>
              <a:ext uri="{FF2B5EF4-FFF2-40B4-BE49-F238E27FC236}">
                <a16:creationId xmlns:a16="http://schemas.microsoft.com/office/drawing/2014/main" id="{B64D76C8-C50A-8342-9A18-922D84E5EE52}"/>
              </a:ext>
            </a:extLst>
          </p:cNvPr>
          <p:cNvSpPr txBox="1"/>
          <p:nvPr/>
        </p:nvSpPr>
        <p:spPr>
          <a:xfrm>
            <a:off x="2410877" y="5637584"/>
            <a:ext cx="9781123" cy="276999"/>
          </a:xfrm>
          <a:prstGeom prst="rect">
            <a:avLst/>
          </a:prstGeom>
          <a:noFill/>
        </p:spPr>
        <p:txBody>
          <a:bodyPr wrap="square" rtlCol="0" anchor="b">
            <a:spAutoFit/>
          </a:bodyPr>
          <a:lstStyle/>
          <a:p>
            <a:pPr algn="r"/>
            <a:r>
              <a:rPr lang="en-US" sz="1200" dirty="0">
                <a:latin typeface="Garamond" panose="02020404030301010803" pitchFamily="18" charset="0"/>
              </a:rPr>
              <a:t>Karch DL. HIV Infection Care and Viral Suppression Among People Who Inject Drugs, 28 U.S. Jurisdictions, 2012-2013. Open AIDS J. 2016;10:127-135. </a:t>
            </a:r>
            <a:endParaRPr lang="en-US" sz="1200" i="1" dirty="0">
              <a:latin typeface="Garamond" panose="02020404030301010803" pitchFamily="18" charset="0"/>
            </a:endParaRPr>
          </a:p>
        </p:txBody>
      </p:sp>
      <p:graphicFrame>
        <p:nvGraphicFramePr>
          <p:cNvPr id="3" name="Chart 2" descr="Pie chart showing 42.8% of PWH who inject drugs are virally suppressed">
            <a:extLst>
              <a:ext uri="{FF2B5EF4-FFF2-40B4-BE49-F238E27FC236}">
                <a16:creationId xmlns:a16="http://schemas.microsoft.com/office/drawing/2014/main" id="{8B95994C-A12D-184A-9958-6B0C242182A7}"/>
              </a:ext>
            </a:extLst>
          </p:cNvPr>
          <p:cNvGraphicFramePr/>
          <p:nvPr>
            <p:extLst>
              <p:ext uri="{D42A27DB-BD31-4B8C-83A1-F6EECF244321}">
                <p14:modId xmlns:p14="http://schemas.microsoft.com/office/powerpoint/2010/main" val="744548769"/>
              </p:ext>
            </p:extLst>
          </p:nvPr>
        </p:nvGraphicFramePr>
        <p:xfrm>
          <a:off x="497211" y="2501246"/>
          <a:ext cx="3613278" cy="274712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536D4B80-94BF-F748-90AC-D95BC33D1726}"/>
              </a:ext>
            </a:extLst>
          </p:cNvPr>
          <p:cNvSpPr txBox="1"/>
          <p:nvPr/>
        </p:nvSpPr>
        <p:spPr>
          <a:xfrm>
            <a:off x="3038133" y="2626560"/>
            <a:ext cx="1178912" cy="338554"/>
          </a:xfrm>
          <a:prstGeom prst="rect">
            <a:avLst/>
          </a:prstGeom>
          <a:noFill/>
        </p:spPr>
        <p:txBody>
          <a:bodyPr wrap="none" rtlCol="0">
            <a:spAutoFit/>
          </a:bodyPr>
          <a:lstStyle/>
          <a:p>
            <a:r>
              <a:rPr lang="en-US" sz="1600" b="1" dirty="0">
                <a:solidFill>
                  <a:srgbClr val="2183C6"/>
                </a:solidFill>
                <a:latin typeface="+mn-lt"/>
              </a:rPr>
              <a:t>Suppressed</a:t>
            </a:r>
          </a:p>
        </p:txBody>
      </p:sp>
      <p:graphicFrame>
        <p:nvGraphicFramePr>
          <p:cNvPr id="7" name="Chart 6" descr="Pie chart showing 60% of PWH who engage in binge drinking are virally suppressed">
            <a:extLst>
              <a:ext uri="{FF2B5EF4-FFF2-40B4-BE49-F238E27FC236}">
                <a16:creationId xmlns:a16="http://schemas.microsoft.com/office/drawing/2014/main" id="{4CE66A12-31D0-2A4D-9521-10EE14558137}"/>
              </a:ext>
            </a:extLst>
          </p:cNvPr>
          <p:cNvGraphicFramePr/>
          <p:nvPr>
            <p:extLst>
              <p:ext uri="{D42A27DB-BD31-4B8C-83A1-F6EECF244321}">
                <p14:modId xmlns:p14="http://schemas.microsoft.com/office/powerpoint/2010/main" val="246680180"/>
              </p:ext>
            </p:extLst>
          </p:nvPr>
        </p:nvGraphicFramePr>
        <p:xfrm>
          <a:off x="4389000" y="2510677"/>
          <a:ext cx="3617199" cy="2747122"/>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a:extLst>
              <a:ext uri="{FF2B5EF4-FFF2-40B4-BE49-F238E27FC236}">
                <a16:creationId xmlns:a16="http://schemas.microsoft.com/office/drawing/2014/main" id="{A5C10071-3991-714C-84EF-62F77D521E11}"/>
              </a:ext>
            </a:extLst>
          </p:cNvPr>
          <p:cNvSpPr txBox="1"/>
          <p:nvPr/>
        </p:nvSpPr>
        <p:spPr>
          <a:xfrm>
            <a:off x="4309712" y="3478696"/>
            <a:ext cx="1428981" cy="338554"/>
          </a:xfrm>
          <a:prstGeom prst="rect">
            <a:avLst/>
          </a:prstGeom>
          <a:noFill/>
        </p:spPr>
        <p:txBody>
          <a:bodyPr wrap="none" rtlCol="0">
            <a:spAutoFit/>
          </a:bodyPr>
          <a:lstStyle/>
          <a:p>
            <a:r>
              <a:rPr lang="en-US" sz="1600" b="1" dirty="0">
                <a:solidFill>
                  <a:srgbClr val="2183C6"/>
                </a:solidFill>
                <a:latin typeface="+mn-lt"/>
              </a:rPr>
              <a:t>Unsuppressed</a:t>
            </a:r>
          </a:p>
        </p:txBody>
      </p:sp>
      <p:graphicFrame>
        <p:nvGraphicFramePr>
          <p:cNvPr id="9" name="Chart 8" descr="Pie chart showing 13% of PWH active cocaine users are virally suppressed">
            <a:extLst>
              <a:ext uri="{FF2B5EF4-FFF2-40B4-BE49-F238E27FC236}">
                <a16:creationId xmlns:a16="http://schemas.microsoft.com/office/drawing/2014/main" id="{9D16E642-E1E4-5748-B95F-23D4A4FA28AE}"/>
              </a:ext>
            </a:extLst>
          </p:cNvPr>
          <p:cNvGraphicFramePr/>
          <p:nvPr>
            <p:extLst>
              <p:ext uri="{D42A27DB-BD31-4B8C-83A1-F6EECF244321}">
                <p14:modId xmlns:p14="http://schemas.microsoft.com/office/powerpoint/2010/main" val="3323619154"/>
              </p:ext>
            </p:extLst>
          </p:nvPr>
        </p:nvGraphicFramePr>
        <p:xfrm>
          <a:off x="8077589" y="2527086"/>
          <a:ext cx="3617199" cy="2747122"/>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19">
            <a:extLst>
              <a:ext uri="{FF2B5EF4-FFF2-40B4-BE49-F238E27FC236}">
                <a16:creationId xmlns:a16="http://schemas.microsoft.com/office/drawing/2014/main" id="{81817414-ECA8-9D40-9899-8D121E8F16E8}"/>
              </a:ext>
            </a:extLst>
          </p:cNvPr>
          <p:cNvSpPr txBox="1"/>
          <p:nvPr/>
        </p:nvSpPr>
        <p:spPr>
          <a:xfrm>
            <a:off x="9066632" y="4099721"/>
            <a:ext cx="1428981" cy="338554"/>
          </a:xfrm>
          <a:prstGeom prst="rect">
            <a:avLst/>
          </a:prstGeom>
          <a:noFill/>
        </p:spPr>
        <p:txBody>
          <a:bodyPr wrap="none" rtlCol="0">
            <a:spAutoFit/>
          </a:bodyPr>
          <a:lstStyle/>
          <a:p>
            <a:r>
              <a:rPr lang="en-US" sz="1600" b="1" dirty="0">
                <a:solidFill>
                  <a:srgbClr val="2183C6"/>
                </a:solidFill>
                <a:latin typeface="+mn-lt"/>
              </a:rPr>
              <a:t>Unsuppressed</a:t>
            </a:r>
          </a:p>
        </p:txBody>
      </p:sp>
      <p:sp>
        <p:nvSpPr>
          <p:cNvPr id="17" name="TextBox 16">
            <a:extLst>
              <a:ext uri="{FF2B5EF4-FFF2-40B4-BE49-F238E27FC236}">
                <a16:creationId xmlns:a16="http://schemas.microsoft.com/office/drawing/2014/main" id="{C89E6E89-1392-A843-950F-97DC9AFAE90C}"/>
              </a:ext>
            </a:extLst>
          </p:cNvPr>
          <p:cNvSpPr txBox="1"/>
          <p:nvPr/>
        </p:nvSpPr>
        <p:spPr>
          <a:xfrm>
            <a:off x="533763" y="4233842"/>
            <a:ext cx="1428981" cy="338554"/>
          </a:xfrm>
          <a:prstGeom prst="rect">
            <a:avLst/>
          </a:prstGeom>
          <a:noFill/>
        </p:spPr>
        <p:txBody>
          <a:bodyPr wrap="none" rtlCol="0">
            <a:spAutoFit/>
          </a:bodyPr>
          <a:lstStyle/>
          <a:p>
            <a:r>
              <a:rPr lang="en-US" sz="1600" b="1" dirty="0">
                <a:solidFill>
                  <a:srgbClr val="2183C6"/>
                </a:solidFill>
                <a:latin typeface="+mn-lt"/>
              </a:rPr>
              <a:t>Unsuppressed</a:t>
            </a:r>
          </a:p>
        </p:txBody>
      </p:sp>
      <p:sp>
        <p:nvSpPr>
          <p:cNvPr id="19" name="TextBox 18">
            <a:extLst>
              <a:ext uri="{FF2B5EF4-FFF2-40B4-BE49-F238E27FC236}">
                <a16:creationId xmlns:a16="http://schemas.microsoft.com/office/drawing/2014/main" id="{EA9DA4AB-9F18-AD4D-B6A8-059713E696E9}"/>
              </a:ext>
            </a:extLst>
          </p:cNvPr>
          <p:cNvSpPr txBox="1"/>
          <p:nvPr/>
        </p:nvSpPr>
        <p:spPr>
          <a:xfrm>
            <a:off x="6892687" y="2589002"/>
            <a:ext cx="1178912" cy="338554"/>
          </a:xfrm>
          <a:prstGeom prst="rect">
            <a:avLst/>
          </a:prstGeom>
          <a:noFill/>
        </p:spPr>
        <p:txBody>
          <a:bodyPr wrap="none" rtlCol="0">
            <a:spAutoFit/>
          </a:bodyPr>
          <a:lstStyle/>
          <a:p>
            <a:r>
              <a:rPr lang="en-US" sz="1600" b="1" dirty="0">
                <a:solidFill>
                  <a:srgbClr val="2183C6"/>
                </a:solidFill>
                <a:latin typeface="+mn-lt"/>
              </a:rPr>
              <a:t>Suppressed</a:t>
            </a:r>
          </a:p>
        </p:txBody>
      </p:sp>
      <p:sp>
        <p:nvSpPr>
          <p:cNvPr id="22" name="TextBox 21">
            <a:extLst>
              <a:ext uri="{FF2B5EF4-FFF2-40B4-BE49-F238E27FC236}">
                <a16:creationId xmlns:a16="http://schemas.microsoft.com/office/drawing/2014/main" id="{D40AC255-F540-8A49-AD7C-7FC1E9F0A34F}"/>
              </a:ext>
            </a:extLst>
          </p:cNvPr>
          <p:cNvSpPr txBox="1"/>
          <p:nvPr/>
        </p:nvSpPr>
        <p:spPr>
          <a:xfrm>
            <a:off x="10575286" y="2548604"/>
            <a:ext cx="1178912" cy="338554"/>
          </a:xfrm>
          <a:prstGeom prst="rect">
            <a:avLst/>
          </a:prstGeom>
          <a:noFill/>
        </p:spPr>
        <p:txBody>
          <a:bodyPr wrap="none" rtlCol="0">
            <a:spAutoFit/>
          </a:bodyPr>
          <a:lstStyle/>
          <a:p>
            <a:r>
              <a:rPr lang="en-US" sz="1600" b="1" dirty="0">
                <a:solidFill>
                  <a:srgbClr val="2183C6"/>
                </a:solidFill>
                <a:latin typeface="+mn-lt"/>
              </a:rPr>
              <a:t>Suppressed</a:t>
            </a:r>
          </a:p>
        </p:txBody>
      </p:sp>
    </p:spTree>
    <p:extLst>
      <p:ext uri="{BB962C8B-B14F-4D97-AF65-F5344CB8AC3E}">
        <p14:creationId xmlns:p14="http://schemas.microsoft.com/office/powerpoint/2010/main" val="20903479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96852"/>
            <a:ext cx="11125200" cy="800909"/>
          </a:xfrm>
        </p:spPr>
        <p:txBody>
          <a:bodyPr/>
          <a:lstStyle/>
          <a:p>
            <a:r>
              <a:rPr lang="en-US" dirty="0"/>
              <a:t>Viral Suppression Rates among HIV Patients who Use Substances</a:t>
            </a:r>
          </a:p>
        </p:txBody>
      </p:sp>
      <p:sp>
        <p:nvSpPr>
          <p:cNvPr id="3" name="TextBox 2"/>
          <p:cNvSpPr txBox="1"/>
          <p:nvPr/>
        </p:nvSpPr>
        <p:spPr>
          <a:xfrm>
            <a:off x="9220200" y="2690336"/>
            <a:ext cx="2590800" cy="1477328"/>
          </a:xfrm>
          <a:prstGeom prst="rect">
            <a:avLst/>
          </a:prstGeom>
          <a:noFill/>
          <a:ln w="28575">
            <a:solidFill>
              <a:srgbClr val="2383C6"/>
            </a:solidFill>
            <a:prstDash val="lgDash"/>
          </a:ln>
        </p:spPr>
        <p:txBody>
          <a:bodyPr wrap="square" rtlCol="0">
            <a:spAutoFit/>
          </a:bodyPr>
          <a:lstStyle/>
          <a:p>
            <a:pPr algn="ctr"/>
            <a:r>
              <a:rPr lang="en-US" i="0" dirty="0">
                <a:latin typeface="Garamond" panose="02020404030301010803" pitchFamily="18" charset="0"/>
              </a:rPr>
              <a:t>The viral suppression rate of non-substance users is significantly </a:t>
            </a:r>
            <a:r>
              <a:rPr lang="en-US" b="1" i="0" u="sng" dirty="0">
                <a:solidFill>
                  <a:srgbClr val="0070C0"/>
                </a:solidFill>
                <a:latin typeface="Garamond" panose="02020404030301010803" pitchFamily="18" charset="0"/>
              </a:rPr>
              <a:t>higher</a:t>
            </a:r>
            <a:r>
              <a:rPr lang="en-US" i="0" dirty="0">
                <a:latin typeface="Garamond" panose="02020404030301010803" pitchFamily="18" charset="0"/>
              </a:rPr>
              <a:t>, with an average rate of </a:t>
            </a:r>
            <a:r>
              <a:rPr lang="en-US" dirty="0">
                <a:latin typeface="Garamond" panose="02020404030301010803" pitchFamily="18" charset="0"/>
              </a:rPr>
              <a:t>18</a:t>
            </a:r>
            <a:r>
              <a:rPr lang="en-US" i="0" dirty="0">
                <a:latin typeface="Garamond" panose="02020404030301010803" pitchFamily="18" charset="0"/>
              </a:rPr>
              <a:t>% more across all </a:t>
            </a:r>
            <a:r>
              <a:rPr lang="en-US" dirty="0">
                <a:latin typeface="Garamond" panose="02020404030301010803" pitchFamily="18" charset="0"/>
              </a:rPr>
              <a:t>substances</a:t>
            </a:r>
            <a:r>
              <a:rPr lang="en-US" i="0" dirty="0">
                <a:latin typeface="Garamond" panose="02020404030301010803" pitchFamily="18" charset="0"/>
              </a:rPr>
              <a:t>.</a:t>
            </a:r>
          </a:p>
        </p:txBody>
      </p:sp>
      <p:graphicFrame>
        <p:nvGraphicFramePr>
          <p:cNvPr id="6" name="Chart 5" descr="Bar graph displaying viral suppression rates among HIV patients who use substances">
            <a:extLst>
              <a:ext uri="{FF2B5EF4-FFF2-40B4-BE49-F238E27FC236}">
                <a16:creationId xmlns:a16="http://schemas.microsoft.com/office/drawing/2014/main" id="{4594F09D-C980-4B43-9EAB-5EC8F07402DD}"/>
              </a:ext>
            </a:extLst>
          </p:cNvPr>
          <p:cNvGraphicFramePr/>
          <p:nvPr>
            <p:extLst>
              <p:ext uri="{D42A27DB-BD31-4B8C-83A1-F6EECF244321}">
                <p14:modId xmlns:p14="http://schemas.microsoft.com/office/powerpoint/2010/main" val="60748"/>
              </p:ext>
            </p:extLst>
          </p:nvPr>
        </p:nvGraphicFramePr>
        <p:xfrm>
          <a:off x="762000" y="1612672"/>
          <a:ext cx="8189173" cy="381000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31A1A544-445B-EE43-8E2D-B9156FDA3524}"/>
              </a:ext>
            </a:extLst>
          </p:cNvPr>
          <p:cNvSpPr txBox="1"/>
          <p:nvPr/>
        </p:nvSpPr>
        <p:spPr>
          <a:xfrm>
            <a:off x="4002827" y="5637584"/>
            <a:ext cx="8189173" cy="276999"/>
          </a:xfrm>
          <a:prstGeom prst="rect">
            <a:avLst/>
          </a:prstGeom>
          <a:noFill/>
        </p:spPr>
        <p:txBody>
          <a:bodyPr wrap="square" rtlCol="0" anchor="b">
            <a:spAutoFit/>
          </a:bodyPr>
          <a:lstStyle/>
          <a:p>
            <a:pPr algn="r"/>
            <a:r>
              <a:rPr lang="en-US" sz="1200" dirty="0">
                <a:latin typeface="Garamond" panose="02020404030301010803" pitchFamily="18" charset="0"/>
              </a:rPr>
              <a:t>Yehia BR, et al. Health Outcomes of HIV-Infected People with Mental Illness. AIDS Behav. 2015;19(8):1491-1500</a:t>
            </a:r>
            <a:endParaRPr lang="en-US" sz="1200" i="1" dirty="0">
              <a:latin typeface="Garamond" panose="02020404030301010803" pitchFamily="18" charset="0"/>
            </a:endParaRPr>
          </a:p>
        </p:txBody>
      </p:sp>
    </p:spTree>
    <p:extLst>
      <p:ext uri="{BB962C8B-B14F-4D97-AF65-F5344CB8AC3E}">
        <p14:creationId xmlns:p14="http://schemas.microsoft.com/office/powerpoint/2010/main" val="8933973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Disparities in Substance Use</a:t>
            </a:r>
          </a:p>
        </p:txBody>
      </p:sp>
      <p:sp>
        <p:nvSpPr>
          <p:cNvPr id="8" name="TextBox 7">
            <a:extLst>
              <a:ext uri="{FF2B5EF4-FFF2-40B4-BE49-F238E27FC236}">
                <a16:creationId xmlns:a16="http://schemas.microsoft.com/office/drawing/2014/main" id="{504749B1-DA02-8F49-B6BC-D52D1667D2CC}"/>
              </a:ext>
            </a:extLst>
          </p:cNvPr>
          <p:cNvSpPr txBox="1"/>
          <p:nvPr/>
        </p:nvSpPr>
        <p:spPr>
          <a:xfrm>
            <a:off x="2410877" y="5637584"/>
            <a:ext cx="9781123" cy="276999"/>
          </a:xfrm>
          <a:prstGeom prst="rect">
            <a:avLst/>
          </a:prstGeom>
          <a:noFill/>
        </p:spPr>
        <p:txBody>
          <a:bodyPr wrap="square" rtlCol="0" anchor="b">
            <a:spAutoFit/>
          </a:bodyPr>
          <a:lstStyle/>
          <a:p>
            <a:pPr algn="r"/>
            <a:r>
              <a:rPr lang="en-US" sz="1200" dirty="0">
                <a:latin typeface="Garamond" panose="02020404030301010803" pitchFamily="18" charset="0"/>
              </a:rPr>
              <a:t>Karch DL. HIV Infection Care and Viral Suppression Among People Who Inject Drugs, 28 U.S. Jurisdictions, 2012-2013. Open AIDS J. 2016;10:127-135. </a:t>
            </a:r>
            <a:endParaRPr lang="en-US" sz="1200" i="1" dirty="0">
              <a:latin typeface="Garamond" panose="02020404030301010803" pitchFamily="18" charset="0"/>
            </a:endParaRPr>
          </a:p>
        </p:txBody>
      </p:sp>
      <p:pic>
        <p:nvPicPr>
          <p:cNvPr id="7" name="Picture 6" descr="Medium blue rectangular box highlighting that more than half (57%) of individuals with HIV who use injection drugs were not virally suppressed compared to those who do not use">
            <a:extLst>
              <a:ext uri="{FF2B5EF4-FFF2-40B4-BE49-F238E27FC236}">
                <a16:creationId xmlns:a16="http://schemas.microsoft.com/office/drawing/2014/main" id="{4793AA5D-654C-584C-8DC4-40C7B7819C07}"/>
              </a:ext>
            </a:extLst>
          </p:cNvPr>
          <p:cNvPicPr>
            <a:picLocks noChangeAspect="1"/>
          </p:cNvPicPr>
          <p:nvPr/>
        </p:nvPicPr>
        <p:blipFill>
          <a:blip r:embed="rId3"/>
          <a:stretch>
            <a:fillRect/>
          </a:stretch>
        </p:blipFill>
        <p:spPr>
          <a:xfrm>
            <a:off x="2090111" y="1623900"/>
            <a:ext cx="8011778" cy="3610199"/>
          </a:xfrm>
          <a:prstGeom prst="rect">
            <a:avLst/>
          </a:prstGeom>
        </p:spPr>
      </p:pic>
    </p:spTree>
    <p:extLst>
      <p:ext uri="{BB962C8B-B14F-4D97-AF65-F5344CB8AC3E}">
        <p14:creationId xmlns:p14="http://schemas.microsoft.com/office/powerpoint/2010/main" val="40586936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Why is it Called the Nuclear Family? | Merriam-Webster">
            <a:extLst>
              <a:ext uri="{FF2B5EF4-FFF2-40B4-BE49-F238E27FC236}">
                <a16:creationId xmlns:a16="http://schemas.microsoft.com/office/drawing/2014/main" id="{109EDDB5-81D5-674F-A88F-DAB0DC6723D5}"/>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4300214" y="1585594"/>
            <a:ext cx="4902563" cy="2921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solidFill>
                  <a:schemeClr val="tx1"/>
                </a:solidFill>
              </a:rPr>
              <a:t>Disparities Across the Lifespan</a:t>
            </a:r>
          </a:p>
        </p:txBody>
      </p:sp>
      <p:sp>
        <p:nvSpPr>
          <p:cNvPr id="5" name="Rectangle 2">
            <a:extLst>
              <a:ext uri="{FF2B5EF4-FFF2-40B4-BE49-F238E27FC236}">
                <a16:creationId xmlns:a16="http://schemas.microsoft.com/office/drawing/2014/main" id="{6827D409-9D9E-456A-8048-3443579A7DDE}"/>
              </a:ext>
            </a:extLst>
          </p:cNvPr>
          <p:cNvSpPr txBox="1">
            <a:spLocks noChangeArrowheads="1"/>
          </p:cNvSpPr>
          <p:nvPr/>
        </p:nvSpPr>
        <p:spPr bwMode="auto">
          <a:xfrm>
            <a:off x="635000" y="4343400"/>
            <a:ext cx="11125200" cy="1496291"/>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2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200">
                <a:solidFill>
                  <a:schemeClr val="tx2"/>
                </a:solidFill>
                <a:latin typeface="Garamond" pitchFamily="18" charset="0"/>
                <a:ea typeface="ＭＳ Ｐゴシック" charset="-128"/>
                <a:cs typeface="ＭＳ Ｐゴシック" charset="-128"/>
              </a:defRPr>
            </a:lvl2pPr>
            <a:lvl3pPr algn="ctr" rtl="0" eaLnBrk="0" fontAlgn="base" hangingPunct="0">
              <a:spcBef>
                <a:spcPct val="0"/>
              </a:spcBef>
              <a:spcAft>
                <a:spcPct val="0"/>
              </a:spcAft>
              <a:defRPr sz="3200">
                <a:solidFill>
                  <a:schemeClr val="tx2"/>
                </a:solidFill>
                <a:latin typeface="Garamond" pitchFamily="18" charset="0"/>
                <a:ea typeface="ＭＳ Ｐゴシック" charset="-128"/>
                <a:cs typeface="ＭＳ Ｐゴシック" charset="-128"/>
              </a:defRPr>
            </a:lvl3pPr>
            <a:lvl4pPr algn="ctr" rtl="0" eaLnBrk="0" fontAlgn="base" hangingPunct="0">
              <a:spcBef>
                <a:spcPct val="0"/>
              </a:spcBef>
              <a:spcAft>
                <a:spcPct val="0"/>
              </a:spcAft>
              <a:defRPr sz="3200">
                <a:solidFill>
                  <a:schemeClr val="tx2"/>
                </a:solidFill>
                <a:latin typeface="Garamond" pitchFamily="18" charset="0"/>
                <a:ea typeface="ＭＳ Ｐゴシック" charset="-128"/>
                <a:cs typeface="ＭＳ Ｐゴシック" charset="-128"/>
              </a:defRPr>
            </a:lvl4pPr>
            <a:lvl5pPr algn="ctr" rtl="0" eaLnBrk="0" fontAlgn="base" hangingPunct="0">
              <a:spcBef>
                <a:spcPct val="0"/>
              </a:spcBef>
              <a:spcAft>
                <a:spcPct val="0"/>
              </a:spcAft>
              <a:defRPr sz="3200">
                <a:solidFill>
                  <a:schemeClr val="tx2"/>
                </a:solidFill>
                <a:latin typeface="Garamond" pitchFamily="18" charset="0"/>
                <a:ea typeface="ＭＳ Ｐゴシック" charset="-128"/>
                <a:cs typeface="ＭＳ Ｐゴシック" charset="-128"/>
              </a:defRPr>
            </a:lvl5pPr>
            <a:lvl6pPr marL="457200" algn="ctr" rtl="0" fontAlgn="base">
              <a:spcBef>
                <a:spcPct val="0"/>
              </a:spcBef>
              <a:spcAft>
                <a:spcPct val="0"/>
              </a:spcAft>
              <a:defRPr sz="2800">
                <a:solidFill>
                  <a:schemeClr val="tx2"/>
                </a:solidFill>
                <a:latin typeface="Garamond" pitchFamily="18" charset="0"/>
              </a:defRPr>
            </a:lvl6pPr>
            <a:lvl7pPr marL="914400" algn="ctr" rtl="0" fontAlgn="base">
              <a:spcBef>
                <a:spcPct val="0"/>
              </a:spcBef>
              <a:spcAft>
                <a:spcPct val="0"/>
              </a:spcAft>
              <a:defRPr sz="2800">
                <a:solidFill>
                  <a:schemeClr val="tx2"/>
                </a:solidFill>
                <a:latin typeface="Garamond" pitchFamily="18" charset="0"/>
              </a:defRPr>
            </a:lvl7pPr>
            <a:lvl8pPr marL="1371600" algn="ctr" rtl="0" fontAlgn="base">
              <a:spcBef>
                <a:spcPct val="0"/>
              </a:spcBef>
              <a:spcAft>
                <a:spcPct val="0"/>
              </a:spcAft>
              <a:defRPr sz="2800">
                <a:solidFill>
                  <a:schemeClr val="tx2"/>
                </a:solidFill>
                <a:latin typeface="Garamond" pitchFamily="18" charset="0"/>
              </a:defRPr>
            </a:lvl8pPr>
            <a:lvl9pPr marL="1828800" algn="ctr" rtl="0" fontAlgn="base">
              <a:spcBef>
                <a:spcPct val="0"/>
              </a:spcBef>
              <a:spcAft>
                <a:spcPct val="0"/>
              </a:spcAft>
              <a:defRPr sz="2800">
                <a:solidFill>
                  <a:schemeClr val="tx2"/>
                </a:solidFill>
                <a:latin typeface="Garamond" pitchFamily="18" charset="0"/>
              </a:defRPr>
            </a:lvl9pPr>
          </a:lstStyle>
          <a:p>
            <a:r>
              <a:rPr lang="en-US" altLang="en-US" sz="2400" i="1" kern="0" dirty="0">
                <a:solidFill>
                  <a:schemeClr val="tx1"/>
                </a:solidFill>
                <a:latin typeface="Garamond" panose="02020404030301010803" pitchFamily="18" charset="0"/>
              </a:rPr>
              <a:t>“It’s not the years in your life that count. It’s the life in your years.”</a:t>
            </a:r>
          </a:p>
          <a:p>
            <a:pPr>
              <a:spcBef>
                <a:spcPts val="600"/>
              </a:spcBef>
            </a:pPr>
            <a:r>
              <a:rPr lang="en-US" altLang="en-US" sz="2200" kern="0" dirty="0">
                <a:solidFill>
                  <a:schemeClr val="tx1"/>
                </a:solidFill>
                <a:latin typeface="Garamond" panose="02020404030301010803" pitchFamily="18" charset="0"/>
              </a:rPr>
              <a:t>- Abraham Lincoln</a:t>
            </a:r>
          </a:p>
        </p:txBody>
      </p:sp>
      <p:pic>
        <p:nvPicPr>
          <p:cNvPr id="12" name="Picture 11">
            <a:extLst>
              <a:ext uri="{FF2B5EF4-FFF2-40B4-BE49-F238E27FC236}">
                <a16:creationId xmlns:a16="http://schemas.microsoft.com/office/drawing/2014/main" id="{E9890D60-8B10-9240-AA3A-BD06382B261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874725" y="1585594"/>
            <a:ext cx="1128742" cy="2921000"/>
          </a:xfrm>
          <a:prstGeom prst="rect">
            <a:avLst/>
          </a:prstGeom>
        </p:spPr>
      </p:pic>
    </p:spTree>
    <p:extLst>
      <p:ext uri="{BB962C8B-B14F-4D97-AF65-F5344CB8AC3E}">
        <p14:creationId xmlns:p14="http://schemas.microsoft.com/office/powerpoint/2010/main" val="25855922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132492-AA15-7F4A-AB87-7BDF8F17C78D}"/>
              </a:ext>
            </a:extLst>
          </p:cNvPr>
          <p:cNvPicPr>
            <a:picLocks noChangeAspect="1"/>
          </p:cNvPicPr>
          <p:nvPr/>
        </p:nvPicPr>
        <p:blipFill>
          <a:blip r:embed="rId3"/>
          <a:stretch>
            <a:fillRect/>
          </a:stretch>
        </p:blipFill>
        <p:spPr>
          <a:xfrm>
            <a:off x="1319026" y="2804941"/>
            <a:ext cx="546100" cy="2743200"/>
          </a:xfrm>
          <a:prstGeom prst="rect">
            <a:avLst/>
          </a:prstGeom>
        </p:spPr>
      </p:pic>
      <p:pic>
        <p:nvPicPr>
          <p:cNvPr id="14" name="Picture 13" descr="Badge indicating that this is a quiz question" title="Badge"/>
          <p:cNvPicPr>
            <a:picLocks noChangeAspect="1"/>
          </p:cNvPicPr>
          <p:nvPr/>
        </p:nvPicPr>
        <p:blipFill>
          <a:blip r:embed="rId4"/>
          <a:stretch>
            <a:fillRect/>
          </a:stretch>
        </p:blipFill>
        <p:spPr>
          <a:xfrm>
            <a:off x="838200" y="769881"/>
            <a:ext cx="1513643" cy="1548727"/>
          </a:xfrm>
          <a:prstGeom prst="rect">
            <a:avLst/>
          </a:prstGeom>
        </p:spPr>
      </p:pic>
      <p:sp>
        <p:nvSpPr>
          <p:cNvPr id="6" name="Rectangle 2"/>
          <p:cNvSpPr txBox="1">
            <a:spLocks noChangeArrowheads="1"/>
          </p:cNvSpPr>
          <p:nvPr/>
        </p:nvSpPr>
        <p:spPr bwMode="auto">
          <a:xfrm>
            <a:off x="2667000" y="990600"/>
            <a:ext cx="8382000" cy="1600200"/>
          </a:xfrm>
          <a:prstGeom prst="rect">
            <a:avLst/>
          </a:prstGeom>
          <a:noFill/>
          <a:ln>
            <a:noFill/>
          </a:ln>
          <a:effectLst/>
        </p:spPr>
        <p:txBody>
          <a:bodyPr/>
          <a:lstStyle/>
          <a:p>
            <a:pPr>
              <a:defRPr/>
            </a:pPr>
            <a:r>
              <a:rPr lang="en-US" sz="3200" dirty="0">
                <a:solidFill>
                  <a:schemeClr val="tx2"/>
                </a:solidFill>
                <a:latin typeface="+mn-lt"/>
                <a:ea typeface="ＭＳ Ｐゴシック" charset="-128"/>
                <a:cs typeface="ＭＳ Ｐゴシック" charset="-128"/>
              </a:rPr>
              <a:t>In the United States, how many individuals with HIV are 50 years and older?</a:t>
            </a:r>
          </a:p>
        </p:txBody>
      </p:sp>
      <p:sp>
        <p:nvSpPr>
          <p:cNvPr id="13" name="TextBox 12"/>
          <p:cNvSpPr txBox="1"/>
          <p:nvPr/>
        </p:nvSpPr>
        <p:spPr>
          <a:xfrm>
            <a:off x="6019800" y="5638800"/>
            <a:ext cx="6153473" cy="276999"/>
          </a:xfrm>
          <a:prstGeom prst="rect">
            <a:avLst/>
          </a:prstGeom>
          <a:noFill/>
        </p:spPr>
        <p:txBody>
          <a:bodyPr wrap="square" rtlCol="0">
            <a:spAutoFit/>
          </a:bodyPr>
          <a:lstStyle/>
          <a:p>
            <a:pPr lvl="1" algn="r"/>
            <a:r>
              <a:rPr lang="en-US" sz="1200" dirty="0">
                <a:latin typeface="Garamond" panose="02020404030301010803" pitchFamily="18" charset="0"/>
              </a:rPr>
              <a:t>https://www.cdc.gov/hiv/group/age/olderamericans/index.html</a:t>
            </a:r>
          </a:p>
        </p:txBody>
      </p:sp>
      <p:sp>
        <p:nvSpPr>
          <p:cNvPr id="7" name="Rectangle 11">
            <a:extLst>
              <a:ext uri="{FF2B5EF4-FFF2-40B4-BE49-F238E27FC236}">
                <a16:creationId xmlns:a16="http://schemas.microsoft.com/office/drawing/2014/main" id="{F59EAAC7-0EBB-0345-AE86-F11CD23DB236}"/>
              </a:ext>
            </a:extLst>
          </p:cNvPr>
          <p:cNvSpPr>
            <a:spLocks noChangeArrowheads="1"/>
          </p:cNvSpPr>
          <p:nvPr/>
        </p:nvSpPr>
        <p:spPr bwMode="auto">
          <a:xfrm>
            <a:off x="2667000" y="2804941"/>
            <a:ext cx="5614988" cy="2188399"/>
          </a:xfrm>
          <a:prstGeom prst="rect">
            <a:avLst/>
          </a:prstGeom>
          <a:noFill/>
          <a:ln>
            <a:noFill/>
          </a:ln>
          <a:effectLst/>
        </p:spPr>
        <p:txBody>
          <a:bodyPr/>
          <a:lstStyle/>
          <a:p>
            <a:pPr marL="514350" indent="-514350">
              <a:spcBef>
                <a:spcPct val="20000"/>
              </a:spcBef>
              <a:spcAft>
                <a:spcPts val="1800"/>
              </a:spcAft>
              <a:buClr>
                <a:srgbClr val="FF3300"/>
              </a:buClr>
              <a:buSzPct val="85000"/>
              <a:buFont typeface="+mj-lt"/>
              <a:buAutoNum type="alphaUcPeriod"/>
              <a:defRPr/>
            </a:pPr>
            <a:r>
              <a:rPr lang="en-US" sz="2800" dirty="0">
                <a:solidFill>
                  <a:schemeClr val="tx2"/>
                </a:solidFill>
                <a:latin typeface="+mj-lt"/>
                <a:ea typeface="ＭＳ Ｐゴシック" charset="-128"/>
                <a:cs typeface="ＭＳ Ｐゴシック" charset="-128"/>
              </a:rPr>
              <a:t>1 in 6</a:t>
            </a:r>
          </a:p>
          <a:p>
            <a:pPr marL="514350" indent="-514350">
              <a:spcBef>
                <a:spcPct val="20000"/>
              </a:spcBef>
              <a:spcAft>
                <a:spcPts val="1800"/>
              </a:spcAft>
              <a:buClr>
                <a:srgbClr val="FF3300"/>
              </a:buClr>
              <a:buSzPct val="85000"/>
              <a:buFont typeface="+mj-lt"/>
              <a:buAutoNum type="alphaUcPeriod"/>
              <a:defRPr/>
            </a:pPr>
            <a:r>
              <a:rPr lang="en-US" sz="2800" dirty="0">
                <a:solidFill>
                  <a:schemeClr val="tx2"/>
                </a:solidFill>
                <a:latin typeface="+mj-lt"/>
                <a:ea typeface="ＭＳ Ｐゴシック" charset="-128"/>
                <a:cs typeface="ＭＳ Ｐゴシック" charset="-128"/>
              </a:rPr>
              <a:t>1 in 3</a:t>
            </a:r>
          </a:p>
          <a:p>
            <a:pPr marL="514350" indent="-514350">
              <a:spcBef>
                <a:spcPct val="20000"/>
              </a:spcBef>
              <a:spcAft>
                <a:spcPts val="1800"/>
              </a:spcAft>
              <a:buClr>
                <a:srgbClr val="FF3300"/>
              </a:buClr>
              <a:buSzPct val="85000"/>
              <a:buFont typeface="+mj-lt"/>
              <a:buAutoNum type="alphaUcPeriod"/>
              <a:defRPr/>
            </a:pPr>
            <a:r>
              <a:rPr lang="en-US" sz="2800" dirty="0">
                <a:solidFill>
                  <a:schemeClr val="tx2"/>
                </a:solidFill>
                <a:latin typeface="+mj-lt"/>
                <a:ea typeface="ＭＳ Ｐゴシック" charset="-128"/>
                <a:cs typeface="ＭＳ Ｐゴシック" charset="-128"/>
              </a:rPr>
              <a:t>1 in 2</a:t>
            </a:r>
          </a:p>
        </p:txBody>
      </p:sp>
    </p:spTree>
    <p:extLst>
      <p:ext uri="{BB962C8B-B14F-4D97-AF65-F5344CB8AC3E}">
        <p14:creationId xmlns:p14="http://schemas.microsoft.com/office/powerpoint/2010/main" val="218219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7">
                                            <p:txEl>
                                              <p:pRg st="0" end="0"/>
                                            </p:txEl>
                                          </p:spTgt>
                                        </p:tgtEl>
                                      </p:cBhvr>
                                    </p:animEffect>
                                    <p:set>
                                      <p:cBhvr>
                                        <p:cTn id="7" dur="1" fill="hold">
                                          <p:stCondLst>
                                            <p:cond delay="499"/>
                                          </p:stCondLst>
                                        </p:cTn>
                                        <p:tgtEl>
                                          <p:spTgt spid="7">
                                            <p:txEl>
                                              <p:pRg st="0" end="0"/>
                                            </p:txEl>
                                          </p:spTgt>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7">
                                            <p:txEl>
                                              <p:pRg st="1" end="1"/>
                                            </p:txEl>
                                          </p:spTgt>
                                        </p:tgtEl>
                                      </p:cBhvr>
                                    </p:animEffect>
                                    <p:set>
                                      <p:cBhvr>
                                        <p:cTn id="10" dur="1" fill="hold">
                                          <p:stCondLst>
                                            <p:cond delay="499"/>
                                          </p:stCondLst>
                                        </p:cTn>
                                        <p:tgtEl>
                                          <p:spTgt spid="7">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idx="4294967295"/>
          </p:nvPr>
        </p:nvSpPr>
        <p:spPr>
          <a:xfrm>
            <a:off x="914400" y="533400"/>
            <a:ext cx="10363200" cy="762000"/>
          </a:xfrm>
        </p:spPr>
        <p:txBody>
          <a:bodyPr/>
          <a:lstStyle/>
          <a:p>
            <a:pPr eaLnBrk="1" hangingPunct="1"/>
            <a:r>
              <a:rPr lang="en-US" altLang="en-US" dirty="0">
                <a:ea typeface="ＭＳ Ｐゴシック" panose="020B0600070205080204" pitchFamily="34" charset="-128"/>
              </a:rPr>
              <a:t>create+equity Video</a:t>
            </a:r>
          </a:p>
        </p:txBody>
      </p:sp>
      <p:pic>
        <p:nvPicPr>
          <p:cNvPr id="13" name="Picture 12" descr="8 Screenshots from the end+disparities video" title="end+disparities">
            <a:extLst>
              <a:ext uri="{FF2B5EF4-FFF2-40B4-BE49-F238E27FC236}">
                <a16:creationId xmlns:a16="http://schemas.microsoft.com/office/drawing/2014/main" id="{A5F1163F-964E-46EC-80C0-126A98728E6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09801" y="2057400"/>
            <a:ext cx="7733187" cy="2065176"/>
          </a:xfrm>
          <a:prstGeom prst="rect">
            <a:avLst/>
          </a:prstGeom>
        </p:spPr>
      </p:pic>
    </p:spTree>
    <p:custDataLst>
      <p:tags r:id="rId1"/>
    </p:custDataLst>
    <p:extLst>
      <p:ext uri="{BB962C8B-B14F-4D97-AF65-F5344CB8AC3E}">
        <p14:creationId xmlns:p14="http://schemas.microsoft.com/office/powerpoint/2010/main" val="2016827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adge indicating that this is a quiz question" title="Badge"/>
          <p:cNvPicPr>
            <a:picLocks noChangeAspect="1"/>
          </p:cNvPicPr>
          <p:nvPr/>
        </p:nvPicPr>
        <p:blipFill>
          <a:blip r:embed="rId3"/>
          <a:stretch>
            <a:fillRect/>
          </a:stretch>
        </p:blipFill>
        <p:spPr>
          <a:xfrm>
            <a:off x="838200" y="769881"/>
            <a:ext cx="1513643" cy="1548727"/>
          </a:xfrm>
          <a:prstGeom prst="rect">
            <a:avLst/>
          </a:prstGeom>
        </p:spPr>
      </p:pic>
      <p:sp>
        <p:nvSpPr>
          <p:cNvPr id="6" name="Rectangle 2"/>
          <p:cNvSpPr txBox="1">
            <a:spLocks noChangeArrowheads="1"/>
          </p:cNvSpPr>
          <p:nvPr/>
        </p:nvSpPr>
        <p:spPr bwMode="auto">
          <a:xfrm>
            <a:off x="2667000" y="990600"/>
            <a:ext cx="8534400" cy="1600200"/>
          </a:xfrm>
          <a:prstGeom prst="rect">
            <a:avLst/>
          </a:prstGeom>
          <a:noFill/>
          <a:ln>
            <a:noFill/>
          </a:ln>
          <a:effectLst/>
        </p:spPr>
        <p:txBody>
          <a:bodyPr/>
          <a:lstStyle/>
          <a:p>
            <a:pPr>
              <a:defRPr/>
            </a:pPr>
            <a:r>
              <a:rPr lang="en-US" sz="3200" dirty="0">
                <a:solidFill>
                  <a:schemeClr val="tx2"/>
                </a:solidFill>
                <a:latin typeface="+mj-lt"/>
                <a:ea typeface="ＭＳ Ｐゴシック" charset="-128"/>
                <a:cs typeface="ＭＳ Ｐゴシック" charset="-128"/>
              </a:rPr>
              <a:t>In the United States, what percent of new HIV diagnoses occur in individuals ages 50 and older?</a:t>
            </a:r>
          </a:p>
        </p:txBody>
      </p:sp>
      <p:sp>
        <p:nvSpPr>
          <p:cNvPr id="9" name="Rectangle 11"/>
          <p:cNvSpPr>
            <a:spLocks noChangeArrowheads="1"/>
          </p:cNvSpPr>
          <p:nvPr/>
        </p:nvSpPr>
        <p:spPr bwMode="auto">
          <a:xfrm>
            <a:off x="2667000" y="2804942"/>
            <a:ext cx="5614988" cy="2148058"/>
          </a:xfrm>
          <a:prstGeom prst="rect">
            <a:avLst/>
          </a:prstGeom>
          <a:noFill/>
          <a:ln>
            <a:noFill/>
          </a:ln>
          <a:effectLst/>
        </p:spPr>
        <p:txBody>
          <a:bodyPr/>
          <a:lstStyle/>
          <a:p>
            <a:pPr marL="514350" indent="-514350">
              <a:spcBef>
                <a:spcPct val="20000"/>
              </a:spcBef>
              <a:spcAft>
                <a:spcPts val="1800"/>
              </a:spcAft>
              <a:buClr>
                <a:srgbClr val="FF3300"/>
              </a:buClr>
              <a:buSzPct val="85000"/>
              <a:buFont typeface="+mj-lt"/>
              <a:buAutoNum type="alphaUcPeriod"/>
              <a:defRPr/>
            </a:pPr>
            <a:r>
              <a:rPr lang="en-US" sz="2800" dirty="0">
                <a:solidFill>
                  <a:schemeClr val="tx2"/>
                </a:solidFill>
                <a:latin typeface="+mj-lt"/>
                <a:ea typeface="ＭＳ Ｐゴシック" charset="-128"/>
                <a:cs typeface="ＭＳ Ｐゴシック" charset="-128"/>
              </a:rPr>
              <a:t>1 in 6</a:t>
            </a:r>
          </a:p>
          <a:p>
            <a:pPr marL="514350" indent="-514350">
              <a:spcBef>
                <a:spcPct val="20000"/>
              </a:spcBef>
              <a:spcAft>
                <a:spcPts val="1800"/>
              </a:spcAft>
              <a:buClr>
                <a:srgbClr val="FF3300"/>
              </a:buClr>
              <a:buSzPct val="85000"/>
              <a:buFont typeface="+mj-lt"/>
              <a:buAutoNum type="alphaUcPeriod"/>
              <a:defRPr/>
            </a:pPr>
            <a:r>
              <a:rPr lang="en-US" sz="2800" dirty="0">
                <a:solidFill>
                  <a:schemeClr val="tx2"/>
                </a:solidFill>
                <a:latin typeface="+mj-lt"/>
                <a:ea typeface="ＭＳ Ｐゴシック" charset="-128"/>
                <a:cs typeface="ＭＳ Ｐゴシック" charset="-128"/>
              </a:rPr>
              <a:t>1 in 4</a:t>
            </a:r>
          </a:p>
          <a:p>
            <a:pPr marL="514350" indent="-514350">
              <a:spcBef>
                <a:spcPct val="20000"/>
              </a:spcBef>
              <a:spcAft>
                <a:spcPts val="1800"/>
              </a:spcAft>
              <a:buClr>
                <a:srgbClr val="FF3300"/>
              </a:buClr>
              <a:buSzPct val="85000"/>
              <a:buFont typeface="+mj-lt"/>
              <a:buAutoNum type="alphaUcPeriod"/>
              <a:defRPr/>
            </a:pPr>
            <a:r>
              <a:rPr lang="en-US" sz="2800" dirty="0">
                <a:solidFill>
                  <a:schemeClr val="tx2"/>
                </a:solidFill>
                <a:latin typeface="+mj-lt"/>
                <a:ea typeface="ＭＳ Ｐゴシック" charset="-128"/>
                <a:cs typeface="ＭＳ Ｐゴシック" charset="-128"/>
              </a:rPr>
              <a:t>1 in 50</a:t>
            </a:r>
          </a:p>
        </p:txBody>
      </p:sp>
      <p:sp>
        <p:nvSpPr>
          <p:cNvPr id="7" name="TextBox 6">
            <a:extLst>
              <a:ext uri="{FF2B5EF4-FFF2-40B4-BE49-F238E27FC236}">
                <a16:creationId xmlns:a16="http://schemas.microsoft.com/office/drawing/2014/main" id="{7D648FDC-18F2-FF47-8385-14B9B5FAACFC}"/>
              </a:ext>
            </a:extLst>
          </p:cNvPr>
          <p:cNvSpPr txBox="1"/>
          <p:nvPr/>
        </p:nvSpPr>
        <p:spPr>
          <a:xfrm>
            <a:off x="6019800" y="5638800"/>
            <a:ext cx="6153473" cy="276999"/>
          </a:xfrm>
          <a:prstGeom prst="rect">
            <a:avLst/>
          </a:prstGeom>
          <a:noFill/>
        </p:spPr>
        <p:txBody>
          <a:bodyPr wrap="square" rtlCol="0">
            <a:spAutoFit/>
          </a:bodyPr>
          <a:lstStyle/>
          <a:p>
            <a:pPr lvl="1" algn="r"/>
            <a:r>
              <a:rPr lang="en-US" sz="1200" dirty="0">
                <a:latin typeface="Garamond" panose="02020404030301010803" pitchFamily="18" charset="0"/>
              </a:rPr>
              <a:t>https://www.cdc.gov/hiv/group/age/olderamericans/index.html</a:t>
            </a:r>
          </a:p>
        </p:txBody>
      </p:sp>
      <p:pic>
        <p:nvPicPr>
          <p:cNvPr id="13" name="Picture 12">
            <a:extLst>
              <a:ext uri="{FF2B5EF4-FFF2-40B4-BE49-F238E27FC236}">
                <a16:creationId xmlns:a16="http://schemas.microsoft.com/office/drawing/2014/main" id="{D5F16030-1562-C643-8063-85708A19ACE6}"/>
              </a:ext>
            </a:extLst>
          </p:cNvPr>
          <p:cNvPicPr>
            <a:picLocks noChangeAspect="1"/>
          </p:cNvPicPr>
          <p:nvPr/>
        </p:nvPicPr>
        <p:blipFill>
          <a:blip r:embed="rId4"/>
          <a:stretch>
            <a:fillRect/>
          </a:stretch>
        </p:blipFill>
        <p:spPr>
          <a:xfrm>
            <a:off x="1319026" y="2804941"/>
            <a:ext cx="546100" cy="2743200"/>
          </a:xfrm>
          <a:prstGeom prst="rect">
            <a:avLst/>
          </a:prstGeom>
        </p:spPr>
      </p:pic>
    </p:spTree>
    <p:extLst>
      <p:ext uri="{BB962C8B-B14F-4D97-AF65-F5344CB8AC3E}">
        <p14:creationId xmlns:p14="http://schemas.microsoft.com/office/powerpoint/2010/main" val="223545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xEl>
                                              <p:pRg st="1" end="1"/>
                                            </p:txEl>
                                          </p:spTgt>
                                        </p:tgtEl>
                                      </p:cBhvr>
                                    </p:animEffect>
                                    <p:set>
                                      <p:cBhvr>
                                        <p:cTn id="7" dur="1" fill="hold">
                                          <p:stCondLst>
                                            <p:cond delay="499"/>
                                          </p:stCondLst>
                                        </p:cTn>
                                        <p:tgtEl>
                                          <p:spTgt spid="9">
                                            <p:txEl>
                                              <p:pRg st="1" end="1"/>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xEl>
                                              <p:pRg st="2" end="2"/>
                                            </p:txEl>
                                          </p:spTgt>
                                        </p:tgtEl>
                                      </p:cBhvr>
                                    </p:animEffect>
                                    <p:set>
                                      <p:cBhvr>
                                        <p:cTn id="10" dur="1" fill="hold">
                                          <p:stCondLst>
                                            <p:cond delay="499"/>
                                          </p:stCondLst>
                                        </p:cTn>
                                        <p:tgtEl>
                                          <p:spTgt spid="9">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adge indicating that this is a quiz question" title="Badge"/>
          <p:cNvPicPr>
            <a:picLocks noChangeAspect="1"/>
          </p:cNvPicPr>
          <p:nvPr/>
        </p:nvPicPr>
        <p:blipFill>
          <a:blip r:embed="rId3"/>
          <a:stretch>
            <a:fillRect/>
          </a:stretch>
        </p:blipFill>
        <p:spPr>
          <a:xfrm>
            <a:off x="838200" y="769881"/>
            <a:ext cx="1513643" cy="1548727"/>
          </a:xfrm>
          <a:prstGeom prst="rect">
            <a:avLst/>
          </a:prstGeom>
        </p:spPr>
      </p:pic>
      <p:sp>
        <p:nvSpPr>
          <p:cNvPr id="6" name="Rectangle 2"/>
          <p:cNvSpPr txBox="1">
            <a:spLocks noChangeArrowheads="1"/>
          </p:cNvSpPr>
          <p:nvPr/>
        </p:nvSpPr>
        <p:spPr bwMode="auto">
          <a:xfrm>
            <a:off x="2667000" y="990600"/>
            <a:ext cx="8534400" cy="1600200"/>
          </a:xfrm>
          <a:prstGeom prst="rect">
            <a:avLst/>
          </a:prstGeom>
          <a:noFill/>
          <a:ln>
            <a:noFill/>
          </a:ln>
          <a:effectLst/>
        </p:spPr>
        <p:txBody>
          <a:bodyPr/>
          <a:lstStyle/>
          <a:p>
            <a:pPr>
              <a:defRPr/>
            </a:pPr>
            <a:r>
              <a:rPr lang="en-US" sz="3200" dirty="0">
                <a:solidFill>
                  <a:schemeClr val="tx2"/>
                </a:solidFill>
                <a:latin typeface="+mj-lt"/>
                <a:ea typeface="ＭＳ Ｐゴシック" charset="-128"/>
                <a:cs typeface="ＭＳ Ｐゴシック" charset="-128"/>
              </a:rPr>
              <a:t>Of the new HIV diagnoses in the United States, what percent of new HIV diagnoses occur </a:t>
            </a:r>
            <a:br>
              <a:rPr lang="en-US" sz="3200" dirty="0">
                <a:solidFill>
                  <a:schemeClr val="tx2"/>
                </a:solidFill>
                <a:latin typeface="+mj-lt"/>
                <a:ea typeface="ＭＳ Ｐゴシック" charset="-128"/>
                <a:cs typeface="ＭＳ Ｐゴシック" charset="-128"/>
              </a:rPr>
            </a:br>
            <a:r>
              <a:rPr lang="en-US" sz="3200" dirty="0">
                <a:solidFill>
                  <a:schemeClr val="tx2"/>
                </a:solidFill>
                <a:latin typeface="+mj-lt"/>
                <a:ea typeface="ＭＳ Ｐゴシック" charset="-128"/>
                <a:cs typeface="ＭＳ Ｐゴシック" charset="-128"/>
              </a:rPr>
              <a:t>in youth (ages 13-24)?</a:t>
            </a:r>
          </a:p>
        </p:txBody>
      </p:sp>
      <p:sp>
        <p:nvSpPr>
          <p:cNvPr id="9" name="Rectangle 11"/>
          <p:cNvSpPr>
            <a:spLocks noChangeArrowheads="1"/>
          </p:cNvSpPr>
          <p:nvPr/>
        </p:nvSpPr>
        <p:spPr bwMode="auto">
          <a:xfrm>
            <a:off x="2667000" y="2804942"/>
            <a:ext cx="5614988" cy="2148058"/>
          </a:xfrm>
          <a:prstGeom prst="rect">
            <a:avLst/>
          </a:prstGeom>
          <a:noFill/>
          <a:ln>
            <a:noFill/>
          </a:ln>
          <a:effectLst/>
        </p:spPr>
        <p:txBody>
          <a:bodyPr/>
          <a:lstStyle/>
          <a:p>
            <a:pPr marL="514350" indent="-514350">
              <a:spcBef>
                <a:spcPct val="20000"/>
              </a:spcBef>
              <a:spcAft>
                <a:spcPts val="1800"/>
              </a:spcAft>
              <a:buClr>
                <a:srgbClr val="FF3300"/>
              </a:buClr>
              <a:buSzPct val="85000"/>
              <a:buFont typeface="+mj-lt"/>
              <a:buAutoNum type="alphaUcPeriod"/>
              <a:defRPr/>
            </a:pPr>
            <a:r>
              <a:rPr lang="en-US" sz="2800" dirty="0">
                <a:solidFill>
                  <a:schemeClr val="tx2"/>
                </a:solidFill>
                <a:latin typeface="+mj-lt"/>
                <a:ea typeface="ＭＳ Ｐゴシック" charset="-128"/>
                <a:cs typeface="ＭＳ Ｐゴシック" charset="-128"/>
              </a:rPr>
              <a:t>~21%</a:t>
            </a:r>
          </a:p>
          <a:p>
            <a:pPr marL="514350" indent="-514350">
              <a:spcBef>
                <a:spcPct val="20000"/>
              </a:spcBef>
              <a:spcAft>
                <a:spcPts val="1800"/>
              </a:spcAft>
              <a:buClr>
                <a:srgbClr val="FF3300"/>
              </a:buClr>
              <a:buSzPct val="85000"/>
              <a:buFont typeface="+mj-lt"/>
              <a:buAutoNum type="alphaUcPeriod"/>
              <a:defRPr/>
            </a:pPr>
            <a:r>
              <a:rPr lang="en-US" sz="2800" dirty="0">
                <a:solidFill>
                  <a:schemeClr val="tx2"/>
                </a:solidFill>
                <a:latin typeface="+mj-lt"/>
                <a:ea typeface="ＭＳ Ｐゴシック" charset="-128"/>
                <a:cs typeface="ＭＳ Ｐゴシック" charset="-128"/>
              </a:rPr>
              <a:t>~42%</a:t>
            </a:r>
          </a:p>
          <a:p>
            <a:pPr marL="514350" indent="-514350">
              <a:spcBef>
                <a:spcPct val="20000"/>
              </a:spcBef>
              <a:spcAft>
                <a:spcPts val="1800"/>
              </a:spcAft>
              <a:buClr>
                <a:srgbClr val="FF3300"/>
              </a:buClr>
              <a:buSzPct val="85000"/>
              <a:buFont typeface="+mj-lt"/>
              <a:buAutoNum type="alphaUcPeriod"/>
              <a:defRPr/>
            </a:pPr>
            <a:r>
              <a:rPr lang="en-US" sz="2800" dirty="0">
                <a:solidFill>
                  <a:schemeClr val="tx2"/>
                </a:solidFill>
                <a:latin typeface="+mj-lt"/>
                <a:ea typeface="ＭＳ Ｐゴシック" charset="-128"/>
                <a:cs typeface="ＭＳ Ｐゴシック" charset="-128"/>
              </a:rPr>
              <a:t>~17%</a:t>
            </a:r>
          </a:p>
        </p:txBody>
      </p:sp>
      <p:sp>
        <p:nvSpPr>
          <p:cNvPr id="7" name="TextBox 6">
            <a:extLst>
              <a:ext uri="{FF2B5EF4-FFF2-40B4-BE49-F238E27FC236}">
                <a16:creationId xmlns:a16="http://schemas.microsoft.com/office/drawing/2014/main" id="{7D648FDC-18F2-FF47-8385-14B9B5FAACFC}"/>
              </a:ext>
            </a:extLst>
          </p:cNvPr>
          <p:cNvSpPr txBox="1"/>
          <p:nvPr/>
        </p:nvSpPr>
        <p:spPr>
          <a:xfrm>
            <a:off x="6019800" y="5638800"/>
            <a:ext cx="6153473" cy="276999"/>
          </a:xfrm>
          <a:prstGeom prst="rect">
            <a:avLst/>
          </a:prstGeom>
          <a:noFill/>
        </p:spPr>
        <p:txBody>
          <a:bodyPr wrap="square" rtlCol="0">
            <a:spAutoFit/>
          </a:bodyPr>
          <a:lstStyle/>
          <a:p>
            <a:pPr lvl="1" algn="r"/>
            <a:r>
              <a:rPr lang="en-US" sz="1200" dirty="0">
                <a:latin typeface="Garamond" panose="02020404030301010803" pitchFamily="18" charset="0"/>
              </a:rPr>
              <a:t>https://www.cdc.gov/hiv/group/age/olderamericans/index.html</a:t>
            </a:r>
          </a:p>
        </p:txBody>
      </p:sp>
      <p:pic>
        <p:nvPicPr>
          <p:cNvPr id="13" name="Picture 12">
            <a:extLst>
              <a:ext uri="{FF2B5EF4-FFF2-40B4-BE49-F238E27FC236}">
                <a16:creationId xmlns:a16="http://schemas.microsoft.com/office/drawing/2014/main" id="{24A95E53-ABE9-2C4A-A91D-EC24D9955001}"/>
              </a:ext>
            </a:extLst>
          </p:cNvPr>
          <p:cNvPicPr>
            <a:picLocks noChangeAspect="1"/>
          </p:cNvPicPr>
          <p:nvPr/>
        </p:nvPicPr>
        <p:blipFill>
          <a:blip r:embed="rId4"/>
          <a:stretch>
            <a:fillRect/>
          </a:stretch>
        </p:blipFill>
        <p:spPr>
          <a:xfrm>
            <a:off x="1319026" y="2804941"/>
            <a:ext cx="546100" cy="2743200"/>
          </a:xfrm>
          <a:prstGeom prst="rect">
            <a:avLst/>
          </a:prstGeom>
        </p:spPr>
      </p:pic>
    </p:spTree>
    <p:extLst>
      <p:ext uri="{BB962C8B-B14F-4D97-AF65-F5344CB8AC3E}">
        <p14:creationId xmlns:p14="http://schemas.microsoft.com/office/powerpoint/2010/main" val="200321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xEl>
                                              <p:pRg st="0" end="0"/>
                                            </p:txEl>
                                          </p:spTgt>
                                        </p:tgtEl>
                                      </p:cBhvr>
                                    </p:animEffect>
                                    <p:set>
                                      <p:cBhvr>
                                        <p:cTn id="7" dur="1" fill="hold">
                                          <p:stCondLst>
                                            <p:cond delay="499"/>
                                          </p:stCondLst>
                                        </p:cTn>
                                        <p:tgtEl>
                                          <p:spTgt spid="9">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
                                            <p:txEl>
                                              <p:pRg st="1" end="1"/>
                                            </p:txEl>
                                          </p:spTgt>
                                        </p:tgtEl>
                                      </p:cBhvr>
                                    </p:animEffect>
                                    <p:set>
                                      <p:cBhvr>
                                        <p:cTn id="12" dur="1" fill="hold">
                                          <p:stCondLst>
                                            <p:cond delay="499"/>
                                          </p:stCondLst>
                                        </p:cTn>
                                        <p:tgtEl>
                                          <p:spTgt spid="9">
                                            <p:txEl>
                                              <p:pRg st="1" end="1"/>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9">
                                            <p:txEl>
                                              <p:pRg st="2" end="2"/>
                                            </p:txEl>
                                          </p:spTgt>
                                        </p:tgtEl>
                                      </p:cBhvr>
                                    </p:animEffect>
                                    <p:set>
                                      <p:cBhvr>
                                        <p:cTn id="17" dur="1" fill="hold">
                                          <p:stCondLst>
                                            <p:cond delay="499"/>
                                          </p:stCondLst>
                                        </p:cTn>
                                        <p:tgtEl>
                                          <p:spTgt spid="9">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descr="hexagonal display of age groups: Children and Youth (24 and younger), Young Adults (ages 25-39), Adults (ages 40-64), and Older Adults (65 and older)">
            <a:extLst>
              <a:ext uri="{FF2B5EF4-FFF2-40B4-BE49-F238E27FC236}">
                <a16:creationId xmlns:a16="http://schemas.microsoft.com/office/drawing/2014/main" id="{D0D20012-FD78-47CD-906D-56E459F64604}"/>
              </a:ext>
            </a:extLst>
          </p:cNvPr>
          <p:cNvGrpSpPr/>
          <p:nvPr/>
        </p:nvGrpSpPr>
        <p:grpSpPr>
          <a:xfrm>
            <a:off x="2067023" y="1712713"/>
            <a:ext cx="9210577" cy="3491293"/>
            <a:chOff x="2083536" y="2334789"/>
            <a:chExt cx="5607327" cy="2144437"/>
          </a:xfrm>
        </p:grpSpPr>
        <p:sp>
          <p:nvSpPr>
            <p:cNvPr id="16" name="Freeform 3">
              <a:extLst>
                <a:ext uri="{FF2B5EF4-FFF2-40B4-BE49-F238E27FC236}">
                  <a16:creationId xmlns:a16="http://schemas.microsoft.com/office/drawing/2014/main" id="{A1A335EB-6BBD-418E-9F6A-D7CD11D81EB4}"/>
                </a:ext>
              </a:extLst>
            </p:cNvPr>
            <p:cNvSpPr/>
            <p:nvPr/>
          </p:nvSpPr>
          <p:spPr>
            <a:xfrm>
              <a:off x="6134097" y="3142922"/>
              <a:ext cx="1556766" cy="1336304"/>
            </a:xfrm>
            <a:custGeom>
              <a:avLst/>
              <a:gdLst>
                <a:gd name="connsiteX0" fmla="*/ 0 w 1556766"/>
                <a:gd name="connsiteY0" fmla="*/ 668152 h 1336304"/>
                <a:gd name="connsiteX1" fmla="*/ 334076 w 1556766"/>
                <a:gd name="connsiteY1" fmla="*/ 0 h 1336304"/>
                <a:gd name="connsiteX2" fmla="*/ 1222690 w 1556766"/>
                <a:gd name="connsiteY2" fmla="*/ 0 h 1336304"/>
                <a:gd name="connsiteX3" fmla="*/ 1556766 w 1556766"/>
                <a:gd name="connsiteY3" fmla="*/ 668152 h 1336304"/>
                <a:gd name="connsiteX4" fmla="*/ 1222690 w 1556766"/>
                <a:gd name="connsiteY4" fmla="*/ 1336304 h 1336304"/>
                <a:gd name="connsiteX5" fmla="*/ 334076 w 1556766"/>
                <a:gd name="connsiteY5" fmla="*/ 1336304 h 1336304"/>
                <a:gd name="connsiteX6" fmla="*/ 0 w 1556766"/>
                <a:gd name="connsiteY6" fmla="*/ 668152 h 133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6766" h="1336304">
                  <a:moveTo>
                    <a:pt x="0" y="668152"/>
                  </a:moveTo>
                  <a:lnTo>
                    <a:pt x="334076" y="0"/>
                  </a:lnTo>
                  <a:lnTo>
                    <a:pt x="1222690" y="0"/>
                  </a:lnTo>
                  <a:lnTo>
                    <a:pt x="1556766" y="668152"/>
                  </a:lnTo>
                  <a:lnTo>
                    <a:pt x="1222690" y="1336304"/>
                  </a:lnTo>
                  <a:lnTo>
                    <a:pt x="334076" y="1336304"/>
                  </a:lnTo>
                  <a:lnTo>
                    <a:pt x="0" y="668152"/>
                  </a:lnTo>
                  <a:close/>
                </a:path>
              </a:pathLst>
            </a:custGeom>
            <a:solidFill>
              <a:srgbClr val="61288D"/>
            </a:solidFill>
            <a:ln>
              <a:noFill/>
            </a:ln>
          </p:spPr>
          <p:style>
            <a:lnRef idx="1">
              <a:schemeClr val="accent1">
                <a:shade val="50000"/>
                <a:hueOff val="0"/>
                <a:satOff val="0"/>
                <a:lumOff val="0"/>
                <a:alphaOff val="0"/>
              </a:schemeClr>
            </a:lnRef>
            <a:fillRef idx="3">
              <a:schemeClr val="accent1">
                <a:shade val="50000"/>
                <a:hueOff val="0"/>
                <a:satOff val="0"/>
                <a:lumOff val="0"/>
                <a:alphaOff val="0"/>
              </a:schemeClr>
            </a:fillRef>
            <a:effectRef idx="3">
              <a:schemeClr val="accent1">
                <a:shade val="50000"/>
                <a:hueOff val="0"/>
                <a:satOff val="0"/>
                <a:lumOff val="0"/>
                <a:alphaOff val="0"/>
              </a:schemeClr>
            </a:effectRef>
            <a:fontRef idx="minor">
              <a:schemeClr val="lt1"/>
            </a:fontRef>
          </p:style>
          <p:txBody>
            <a:bodyPr spcFirstLastPara="0" vert="horz" wrap="square" lIns="241089" tIns="253937" rIns="241089" bIns="253937" numCol="1" spcCol="1270" anchor="ctr" anchorCtr="0">
              <a:noAutofit/>
            </a:bodyPr>
            <a:lstStyle/>
            <a:p>
              <a:pPr marL="0" lvl="0" indent="0" algn="ctr" defTabSz="1644650">
                <a:lnSpc>
                  <a:spcPct val="90000"/>
                </a:lnSpc>
                <a:spcBef>
                  <a:spcPct val="0"/>
                </a:spcBef>
                <a:spcAft>
                  <a:spcPct val="35000"/>
                </a:spcAft>
                <a:buNone/>
              </a:pPr>
              <a:r>
                <a:rPr lang="en-US" sz="2000" b="1" kern="1200" dirty="0">
                  <a:latin typeface="Garamond" panose="02020404030301010803" pitchFamily="18" charset="0"/>
                </a:rPr>
                <a:t>Older Adults </a:t>
              </a:r>
            </a:p>
            <a:p>
              <a:pPr marL="0" lvl="0" indent="0" algn="ctr" defTabSz="1644650">
                <a:lnSpc>
                  <a:spcPct val="90000"/>
                </a:lnSpc>
                <a:spcBef>
                  <a:spcPct val="0"/>
                </a:spcBef>
                <a:spcAft>
                  <a:spcPct val="35000"/>
                </a:spcAft>
                <a:buNone/>
              </a:pPr>
              <a:r>
                <a:rPr lang="en-US" sz="1700" b="1" kern="1200" dirty="0">
                  <a:latin typeface="Garamond" panose="02020404030301010803" pitchFamily="18" charset="0"/>
                </a:rPr>
                <a:t>(65 and older)</a:t>
              </a:r>
            </a:p>
          </p:txBody>
        </p:sp>
        <p:sp>
          <p:nvSpPr>
            <p:cNvPr id="18" name="Freeform 21">
              <a:extLst>
                <a:ext uri="{FF2B5EF4-FFF2-40B4-BE49-F238E27FC236}">
                  <a16:creationId xmlns:a16="http://schemas.microsoft.com/office/drawing/2014/main" id="{70CFA7DD-69D4-42B2-A426-961ED7854CB6}"/>
                </a:ext>
              </a:extLst>
            </p:cNvPr>
            <p:cNvSpPr/>
            <p:nvPr/>
          </p:nvSpPr>
          <p:spPr>
            <a:xfrm>
              <a:off x="3403701" y="3054826"/>
              <a:ext cx="1556766" cy="1336304"/>
            </a:xfrm>
            <a:custGeom>
              <a:avLst/>
              <a:gdLst>
                <a:gd name="connsiteX0" fmla="*/ 0 w 1556766"/>
                <a:gd name="connsiteY0" fmla="*/ 668152 h 1336304"/>
                <a:gd name="connsiteX1" fmla="*/ 334076 w 1556766"/>
                <a:gd name="connsiteY1" fmla="*/ 0 h 1336304"/>
                <a:gd name="connsiteX2" fmla="*/ 1222690 w 1556766"/>
                <a:gd name="connsiteY2" fmla="*/ 0 h 1336304"/>
                <a:gd name="connsiteX3" fmla="*/ 1556766 w 1556766"/>
                <a:gd name="connsiteY3" fmla="*/ 668152 h 1336304"/>
                <a:gd name="connsiteX4" fmla="*/ 1222690 w 1556766"/>
                <a:gd name="connsiteY4" fmla="*/ 1336304 h 1336304"/>
                <a:gd name="connsiteX5" fmla="*/ 334076 w 1556766"/>
                <a:gd name="connsiteY5" fmla="*/ 1336304 h 1336304"/>
                <a:gd name="connsiteX6" fmla="*/ 0 w 1556766"/>
                <a:gd name="connsiteY6" fmla="*/ 668152 h 133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6766" h="1336304">
                  <a:moveTo>
                    <a:pt x="0" y="668152"/>
                  </a:moveTo>
                  <a:lnTo>
                    <a:pt x="334076" y="0"/>
                  </a:lnTo>
                  <a:lnTo>
                    <a:pt x="1222690" y="0"/>
                  </a:lnTo>
                  <a:lnTo>
                    <a:pt x="1556766" y="668152"/>
                  </a:lnTo>
                  <a:lnTo>
                    <a:pt x="1222690" y="1336304"/>
                  </a:lnTo>
                  <a:lnTo>
                    <a:pt x="334076" y="1336304"/>
                  </a:lnTo>
                  <a:lnTo>
                    <a:pt x="0" y="668152"/>
                  </a:lnTo>
                  <a:close/>
                </a:path>
              </a:pathLst>
            </a:custGeom>
            <a:solidFill>
              <a:srgbClr val="9A76B6"/>
            </a:solidFill>
            <a:ln>
              <a:noFill/>
            </a:ln>
          </p:spPr>
          <p:style>
            <a:lnRef idx="1">
              <a:schemeClr val="accent1">
                <a:shade val="50000"/>
                <a:hueOff val="201247"/>
                <a:satOff val="-4901"/>
                <a:lumOff val="21448"/>
                <a:alphaOff val="0"/>
              </a:schemeClr>
            </a:lnRef>
            <a:fillRef idx="3">
              <a:schemeClr val="accent1">
                <a:shade val="50000"/>
                <a:hueOff val="201247"/>
                <a:satOff val="-4901"/>
                <a:lumOff val="21448"/>
                <a:alphaOff val="0"/>
              </a:schemeClr>
            </a:fillRef>
            <a:effectRef idx="3">
              <a:schemeClr val="accent1">
                <a:shade val="50000"/>
                <a:hueOff val="201247"/>
                <a:satOff val="-4901"/>
                <a:lumOff val="21448"/>
                <a:alphaOff val="0"/>
              </a:schemeClr>
            </a:effectRef>
            <a:fontRef idx="minor">
              <a:schemeClr val="lt1"/>
            </a:fontRef>
          </p:style>
          <p:txBody>
            <a:bodyPr spcFirstLastPara="0" vert="horz" wrap="square" lIns="241089" tIns="253937" rIns="241089" bIns="253937" numCol="1" spcCol="1270" anchor="ctr" anchorCtr="0">
              <a:noAutofit/>
            </a:bodyPr>
            <a:lstStyle/>
            <a:p>
              <a:pPr marL="0" lvl="0" indent="0" algn="ctr" defTabSz="1644650">
                <a:lnSpc>
                  <a:spcPct val="90000"/>
                </a:lnSpc>
                <a:spcBef>
                  <a:spcPct val="0"/>
                </a:spcBef>
                <a:spcAft>
                  <a:spcPct val="35000"/>
                </a:spcAft>
                <a:buNone/>
              </a:pPr>
              <a:r>
                <a:rPr lang="en-US" sz="2000" b="1" kern="1200" dirty="0">
                  <a:latin typeface="Garamond" panose="02020404030301010803" pitchFamily="18" charset="0"/>
                </a:rPr>
                <a:t>Young Adults </a:t>
              </a:r>
            </a:p>
            <a:p>
              <a:pPr marL="0" lvl="0" indent="0" algn="ctr" defTabSz="1644650">
                <a:lnSpc>
                  <a:spcPct val="90000"/>
                </a:lnSpc>
                <a:spcBef>
                  <a:spcPct val="0"/>
                </a:spcBef>
                <a:spcAft>
                  <a:spcPct val="35000"/>
                </a:spcAft>
                <a:buNone/>
              </a:pPr>
              <a:r>
                <a:rPr lang="en-US" sz="1700" b="1" kern="1200" dirty="0">
                  <a:latin typeface="Garamond" panose="02020404030301010803" pitchFamily="18" charset="0"/>
                </a:rPr>
                <a:t>(ages 25-39)</a:t>
              </a:r>
            </a:p>
          </p:txBody>
        </p:sp>
        <p:sp>
          <p:nvSpPr>
            <p:cNvPr id="20" name="Freeform 25">
              <a:extLst>
                <a:ext uri="{FF2B5EF4-FFF2-40B4-BE49-F238E27FC236}">
                  <a16:creationId xmlns:a16="http://schemas.microsoft.com/office/drawing/2014/main" id="{792175CB-3918-40EC-B829-DC85032DCC72}"/>
                </a:ext>
              </a:extLst>
            </p:cNvPr>
            <p:cNvSpPr/>
            <p:nvPr/>
          </p:nvSpPr>
          <p:spPr>
            <a:xfrm>
              <a:off x="2083536" y="2334789"/>
              <a:ext cx="1556766" cy="1336304"/>
            </a:xfrm>
            <a:custGeom>
              <a:avLst/>
              <a:gdLst>
                <a:gd name="connsiteX0" fmla="*/ 0 w 1556766"/>
                <a:gd name="connsiteY0" fmla="*/ 668152 h 1336304"/>
                <a:gd name="connsiteX1" fmla="*/ 334076 w 1556766"/>
                <a:gd name="connsiteY1" fmla="*/ 0 h 1336304"/>
                <a:gd name="connsiteX2" fmla="*/ 1222690 w 1556766"/>
                <a:gd name="connsiteY2" fmla="*/ 0 h 1336304"/>
                <a:gd name="connsiteX3" fmla="*/ 1556766 w 1556766"/>
                <a:gd name="connsiteY3" fmla="*/ 668152 h 1336304"/>
                <a:gd name="connsiteX4" fmla="*/ 1222690 w 1556766"/>
                <a:gd name="connsiteY4" fmla="*/ 1336304 h 1336304"/>
                <a:gd name="connsiteX5" fmla="*/ 334076 w 1556766"/>
                <a:gd name="connsiteY5" fmla="*/ 1336304 h 1336304"/>
                <a:gd name="connsiteX6" fmla="*/ 0 w 1556766"/>
                <a:gd name="connsiteY6" fmla="*/ 668152 h 133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6766" h="1336304">
                  <a:moveTo>
                    <a:pt x="0" y="668152"/>
                  </a:moveTo>
                  <a:lnTo>
                    <a:pt x="334076" y="0"/>
                  </a:lnTo>
                  <a:lnTo>
                    <a:pt x="1222690" y="0"/>
                  </a:lnTo>
                  <a:lnTo>
                    <a:pt x="1556766" y="668152"/>
                  </a:lnTo>
                  <a:lnTo>
                    <a:pt x="1222690" y="1336304"/>
                  </a:lnTo>
                  <a:lnTo>
                    <a:pt x="334076" y="1336304"/>
                  </a:lnTo>
                  <a:lnTo>
                    <a:pt x="0" y="668152"/>
                  </a:lnTo>
                  <a:close/>
                </a:path>
              </a:pathLst>
            </a:custGeom>
            <a:solidFill>
              <a:srgbClr val="AC8FC3"/>
            </a:solidFill>
            <a:ln>
              <a:noFill/>
            </a:ln>
          </p:spPr>
          <p:style>
            <a:lnRef idx="1">
              <a:schemeClr val="accent1">
                <a:shade val="50000"/>
                <a:hueOff val="402493"/>
                <a:satOff val="-9802"/>
                <a:lumOff val="42896"/>
                <a:alphaOff val="0"/>
              </a:schemeClr>
            </a:lnRef>
            <a:fillRef idx="3">
              <a:schemeClr val="accent1">
                <a:shade val="50000"/>
                <a:hueOff val="402493"/>
                <a:satOff val="-9802"/>
                <a:lumOff val="42896"/>
                <a:alphaOff val="0"/>
              </a:schemeClr>
            </a:fillRef>
            <a:effectRef idx="3">
              <a:schemeClr val="accent1">
                <a:shade val="50000"/>
                <a:hueOff val="402493"/>
                <a:satOff val="-9802"/>
                <a:lumOff val="42896"/>
                <a:alphaOff val="0"/>
              </a:schemeClr>
            </a:effectRef>
            <a:fontRef idx="minor">
              <a:schemeClr val="lt1"/>
            </a:fontRef>
          </p:style>
          <p:txBody>
            <a:bodyPr spcFirstLastPara="0" vert="horz" wrap="square" lIns="241089" tIns="253937" rIns="241089" bIns="253937" numCol="1" spcCol="1270" anchor="ctr" anchorCtr="0">
              <a:noAutofit/>
            </a:bodyPr>
            <a:lstStyle/>
            <a:p>
              <a:pPr marL="0" lvl="0" indent="0" algn="ctr" defTabSz="1644650">
                <a:lnSpc>
                  <a:spcPct val="90000"/>
                </a:lnSpc>
                <a:spcBef>
                  <a:spcPct val="0"/>
                </a:spcBef>
                <a:spcAft>
                  <a:spcPct val="35000"/>
                </a:spcAft>
                <a:buNone/>
              </a:pPr>
              <a:r>
                <a:rPr lang="en-US" sz="2000" b="1" kern="1200" dirty="0">
                  <a:latin typeface="Garamond" panose="02020404030301010803" pitchFamily="18" charset="0"/>
                </a:rPr>
                <a:t>Children &amp; Youth</a:t>
              </a:r>
            </a:p>
            <a:p>
              <a:pPr marL="0" lvl="0" indent="0" algn="ctr" defTabSz="1644650">
                <a:lnSpc>
                  <a:spcPct val="90000"/>
                </a:lnSpc>
                <a:spcBef>
                  <a:spcPct val="0"/>
                </a:spcBef>
                <a:spcAft>
                  <a:spcPct val="35000"/>
                </a:spcAft>
                <a:buNone/>
              </a:pPr>
              <a:r>
                <a:rPr lang="en-US" sz="1700" b="1" dirty="0">
                  <a:latin typeface="Garamond" panose="02020404030301010803" pitchFamily="18" charset="0"/>
                </a:rPr>
                <a:t>(24 and younger)</a:t>
              </a:r>
              <a:endParaRPr lang="en-US" sz="1700" b="1" kern="1200" dirty="0">
                <a:latin typeface="Garamond" panose="02020404030301010803" pitchFamily="18" charset="0"/>
              </a:endParaRPr>
            </a:p>
          </p:txBody>
        </p:sp>
        <p:sp>
          <p:nvSpPr>
            <p:cNvPr id="21" name="Freeform 29">
              <a:extLst>
                <a:ext uri="{FF2B5EF4-FFF2-40B4-BE49-F238E27FC236}">
                  <a16:creationId xmlns:a16="http://schemas.microsoft.com/office/drawing/2014/main" id="{F96950D9-FA1F-4298-8DD0-12FDB63CBCF2}"/>
                </a:ext>
              </a:extLst>
            </p:cNvPr>
            <p:cNvSpPr/>
            <p:nvPr/>
          </p:nvSpPr>
          <p:spPr>
            <a:xfrm>
              <a:off x="4786129" y="2399139"/>
              <a:ext cx="1556766" cy="1336304"/>
            </a:xfrm>
            <a:custGeom>
              <a:avLst/>
              <a:gdLst>
                <a:gd name="connsiteX0" fmla="*/ 0 w 1556766"/>
                <a:gd name="connsiteY0" fmla="*/ 668152 h 1336304"/>
                <a:gd name="connsiteX1" fmla="*/ 334076 w 1556766"/>
                <a:gd name="connsiteY1" fmla="*/ 0 h 1336304"/>
                <a:gd name="connsiteX2" fmla="*/ 1222690 w 1556766"/>
                <a:gd name="connsiteY2" fmla="*/ 0 h 1336304"/>
                <a:gd name="connsiteX3" fmla="*/ 1556766 w 1556766"/>
                <a:gd name="connsiteY3" fmla="*/ 668152 h 1336304"/>
                <a:gd name="connsiteX4" fmla="*/ 1222690 w 1556766"/>
                <a:gd name="connsiteY4" fmla="*/ 1336304 h 1336304"/>
                <a:gd name="connsiteX5" fmla="*/ 334076 w 1556766"/>
                <a:gd name="connsiteY5" fmla="*/ 1336304 h 1336304"/>
                <a:gd name="connsiteX6" fmla="*/ 0 w 1556766"/>
                <a:gd name="connsiteY6" fmla="*/ 668152 h 133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6766" h="1336304">
                  <a:moveTo>
                    <a:pt x="0" y="668152"/>
                  </a:moveTo>
                  <a:lnTo>
                    <a:pt x="334076" y="0"/>
                  </a:lnTo>
                  <a:lnTo>
                    <a:pt x="1222690" y="0"/>
                  </a:lnTo>
                  <a:lnTo>
                    <a:pt x="1556766" y="668152"/>
                  </a:lnTo>
                  <a:lnTo>
                    <a:pt x="1222690" y="1336304"/>
                  </a:lnTo>
                  <a:lnTo>
                    <a:pt x="334076" y="1336304"/>
                  </a:lnTo>
                  <a:lnTo>
                    <a:pt x="0" y="668152"/>
                  </a:lnTo>
                  <a:close/>
                </a:path>
              </a:pathLst>
            </a:custGeom>
            <a:solidFill>
              <a:srgbClr val="875BA8"/>
            </a:solidFill>
            <a:ln>
              <a:noFill/>
            </a:ln>
          </p:spPr>
          <p:style>
            <a:lnRef idx="1">
              <a:schemeClr val="accent1">
                <a:shade val="50000"/>
                <a:hueOff val="201247"/>
                <a:satOff val="-4901"/>
                <a:lumOff val="21448"/>
                <a:alphaOff val="0"/>
              </a:schemeClr>
            </a:lnRef>
            <a:fillRef idx="3">
              <a:schemeClr val="accent1">
                <a:shade val="50000"/>
                <a:hueOff val="201247"/>
                <a:satOff val="-4901"/>
                <a:lumOff val="21448"/>
                <a:alphaOff val="0"/>
              </a:schemeClr>
            </a:fillRef>
            <a:effectRef idx="3">
              <a:schemeClr val="accent1">
                <a:shade val="50000"/>
                <a:hueOff val="201247"/>
                <a:satOff val="-4901"/>
                <a:lumOff val="21448"/>
                <a:alphaOff val="0"/>
              </a:schemeClr>
            </a:effectRef>
            <a:fontRef idx="minor">
              <a:schemeClr val="lt1"/>
            </a:fontRef>
          </p:style>
          <p:txBody>
            <a:bodyPr spcFirstLastPara="0" vert="horz" wrap="square" lIns="241089" tIns="253937" rIns="241089" bIns="253937" numCol="1" spcCol="1270" anchor="ctr" anchorCtr="0">
              <a:noAutofit/>
            </a:bodyPr>
            <a:lstStyle/>
            <a:p>
              <a:pPr lvl="0" algn="ctr" defTabSz="1644650">
                <a:lnSpc>
                  <a:spcPct val="90000"/>
                </a:lnSpc>
                <a:spcAft>
                  <a:spcPct val="35000"/>
                </a:spcAft>
              </a:pPr>
              <a:r>
                <a:rPr lang="en-US" sz="2000" b="1" kern="1200" dirty="0">
                  <a:latin typeface="Garamond" panose="02020404030301010803" pitchFamily="18" charset="0"/>
                </a:rPr>
                <a:t>Adul</a:t>
              </a:r>
              <a:r>
                <a:rPr lang="en-US" sz="2000" b="1" dirty="0">
                  <a:latin typeface="Garamond" panose="02020404030301010803" pitchFamily="18" charset="0"/>
                </a:rPr>
                <a:t>t</a:t>
              </a:r>
              <a:r>
                <a:rPr lang="en-US" sz="2000" b="1" kern="1200" dirty="0">
                  <a:latin typeface="Garamond" panose="02020404030301010803" pitchFamily="18" charset="0"/>
                </a:rPr>
                <a:t>s </a:t>
              </a:r>
            </a:p>
            <a:p>
              <a:pPr lvl="0" algn="ctr" defTabSz="1644650">
                <a:lnSpc>
                  <a:spcPct val="90000"/>
                </a:lnSpc>
                <a:spcAft>
                  <a:spcPct val="35000"/>
                </a:spcAft>
              </a:pPr>
              <a:r>
                <a:rPr lang="en-US" sz="1700" b="1" kern="1200" dirty="0">
                  <a:latin typeface="Garamond" panose="02020404030301010803" pitchFamily="18" charset="0"/>
                </a:rPr>
                <a:t>(ages 40-64)</a:t>
              </a:r>
            </a:p>
          </p:txBody>
        </p:sp>
      </p:grpSp>
      <p:sp>
        <p:nvSpPr>
          <p:cNvPr id="22" name="Title 1">
            <a:extLst>
              <a:ext uri="{FF2B5EF4-FFF2-40B4-BE49-F238E27FC236}">
                <a16:creationId xmlns:a16="http://schemas.microsoft.com/office/drawing/2014/main" id="{348A0305-577A-1441-8445-28B9FAF56121}"/>
              </a:ext>
            </a:extLst>
          </p:cNvPr>
          <p:cNvSpPr>
            <a:spLocks noGrp="1"/>
          </p:cNvSpPr>
          <p:nvPr>
            <p:ph type="title"/>
          </p:nvPr>
        </p:nvSpPr>
        <p:spPr>
          <a:xfrm>
            <a:off x="914400" y="533400"/>
            <a:ext cx="10363200" cy="762000"/>
          </a:xfrm>
        </p:spPr>
        <p:txBody>
          <a:bodyPr/>
          <a:lstStyle/>
          <a:p>
            <a:r>
              <a:rPr lang="en-US" dirty="0"/>
              <a:t>Disparities Across the Lifespan</a:t>
            </a:r>
          </a:p>
        </p:txBody>
      </p:sp>
    </p:spTree>
    <p:extLst>
      <p:ext uri="{BB962C8B-B14F-4D97-AF65-F5344CB8AC3E}">
        <p14:creationId xmlns:p14="http://schemas.microsoft.com/office/powerpoint/2010/main" val="252980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D6BB018-6B46-C542-BE56-CD3C7D5974FC}"/>
              </a:ext>
            </a:extLst>
          </p:cNvPr>
          <p:cNvSpPr>
            <a:spLocks noGrp="1"/>
          </p:cNvSpPr>
          <p:nvPr>
            <p:ph type="title"/>
          </p:nvPr>
        </p:nvSpPr>
        <p:spPr>
          <a:xfrm>
            <a:off x="914400" y="533400"/>
            <a:ext cx="10363200" cy="762000"/>
          </a:xfrm>
        </p:spPr>
        <p:txBody>
          <a:bodyPr/>
          <a:lstStyle/>
          <a:p>
            <a:r>
              <a:rPr lang="en-US" dirty="0"/>
              <a:t>Disparities Across the Lifespan</a:t>
            </a:r>
          </a:p>
        </p:txBody>
      </p:sp>
      <p:sp>
        <p:nvSpPr>
          <p:cNvPr id="5" name="TextBox 4">
            <a:extLst>
              <a:ext uri="{FF2B5EF4-FFF2-40B4-BE49-F238E27FC236}">
                <a16:creationId xmlns:a16="http://schemas.microsoft.com/office/drawing/2014/main" id="{8B291970-FB1E-9C43-81AE-68541A8E0E96}"/>
              </a:ext>
            </a:extLst>
          </p:cNvPr>
          <p:cNvSpPr txBox="1"/>
          <p:nvPr/>
        </p:nvSpPr>
        <p:spPr>
          <a:xfrm>
            <a:off x="304800" y="5666601"/>
            <a:ext cx="11887201" cy="276999"/>
          </a:xfrm>
          <a:prstGeom prst="rect">
            <a:avLst/>
          </a:prstGeom>
          <a:noFill/>
        </p:spPr>
        <p:txBody>
          <a:bodyPr wrap="square" rtlCol="0" anchor="b">
            <a:spAutoFit/>
          </a:bodyPr>
          <a:lstStyle/>
          <a:p>
            <a:pPr algn="r"/>
            <a:r>
              <a:rPr lang="en-US" sz="1200" dirty="0">
                <a:latin typeface="Garamond" panose="02020404030301010803" pitchFamily="18" charset="0"/>
              </a:rPr>
              <a:t>Health Resources and Services Administration. Ryan White HIV/AIDS Program Annual Client-Level Data Report 2018. http://hab.hrsa.gov/data/data-reports.</a:t>
            </a:r>
          </a:p>
        </p:txBody>
      </p:sp>
      <p:grpSp>
        <p:nvGrpSpPr>
          <p:cNvPr id="21" name="Group 20" descr="Chart displaying relationship: The younger the individual, the less likely they are to be retained in care or virally suppressed; The older the individual, the more likely they are to be virally suppressed and face co-morbidities.">
            <a:extLst>
              <a:ext uri="{FF2B5EF4-FFF2-40B4-BE49-F238E27FC236}">
                <a16:creationId xmlns:a16="http://schemas.microsoft.com/office/drawing/2014/main" id="{90DA9311-10D9-F347-B6CF-F9A404752327}"/>
              </a:ext>
            </a:extLst>
          </p:cNvPr>
          <p:cNvGrpSpPr/>
          <p:nvPr/>
        </p:nvGrpSpPr>
        <p:grpSpPr>
          <a:xfrm>
            <a:off x="2231784" y="1295400"/>
            <a:ext cx="7728431" cy="4038365"/>
            <a:chOff x="2279169" y="1364175"/>
            <a:chExt cx="7728431" cy="4038365"/>
          </a:xfrm>
        </p:grpSpPr>
        <p:grpSp>
          <p:nvGrpSpPr>
            <p:cNvPr id="4" name="Group 3">
              <a:extLst>
                <a:ext uri="{FF2B5EF4-FFF2-40B4-BE49-F238E27FC236}">
                  <a16:creationId xmlns:a16="http://schemas.microsoft.com/office/drawing/2014/main" id="{D1093C61-AC00-EF48-BD69-756582940E49}"/>
                </a:ext>
              </a:extLst>
            </p:cNvPr>
            <p:cNvGrpSpPr/>
            <p:nvPr/>
          </p:nvGrpSpPr>
          <p:grpSpPr>
            <a:xfrm>
              <a:off x="3302406" y="1826300"/>
              <a:ext cx="5689194" cy="3114115"/>
              <a:chOff x="102005" y="1789889"/>
              <a:chExt cx="5689194" cy="3114115"/>
            </a:xfrm>
            <a:solidFill>
              <a:srgbClr val="61288D">
                <a:alpha val="80000"/>
              </a:srgbClr>
            </a:solidFill>
          </p:grpSpPr>
          <p:sp>
            <p:nvSpPr>
              <p:cNvPr id="10" name="Round Diagonal Corner Rectangle 9">
                <a:extLst>
                  <a:ext uri="{FF2B5EF4-FFF2-40B4-BE49-F238E27FC236}">
                    <a16:creationId xmlns:a16="http://schemas.microsoft.com/office/drawing/2014/main" id="{9BDF4F03-988D-CE49-AC84-70D97B7B7AA8}"/>
                  </a:ext>
                </a:extLst>
              </p:cNvPr>
              <p:cNvSpPr/>
              <p:nvPr/>
            </p:nvSpPr>
            <p:spPr>
              <a:xfrm>
                <a:off x="102005" y="1789889"/>
                <a:ext cx="5689194" cy="3114115"/>
              </a:xfrm>
              <a:prstGeom prst="round2DiagRect">
                <a:avLst>
                  <a:gd name="adj1" fmla="val 0"/>
                  <a:gd name="adj2" fmla="val 166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1" name="Straight Connector 10">
                <a:extLst>
                  <a:ext uri="{FF2B5EF4-FFF2-40B4-BE49-F238E27FC236}">
                    <a16:creationId xmlns:a16="http://schemas.microsoft.com/office/drawing/2014/main" id="{AF11C48B-F818-7E47-876B-E4831BBB7159}"/>
                  </a:ext>
                </a:extLst>
              </p:cNvPr>
              <p:cNvSpPr/>
              <p:nvPr/>
            </p:nvSpPr>
            <p:spPr>
              <a:xfrm>
                <a:off x="2894787" y="2055526"/>
                <a:ext cx="812" cy="2582840"/>
              </a:xfrm>
              <a:prstGeom prst="line">
                <a:avLst/>
              </a:prstGeom>
              <a:grpFill/>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grpSp>
        <p:sp>
          <p:nvSpPr>
            <p:cNvPr id="17" name="Freeform 16">
              <a:extLst>
                <a:ext uri="{FF2B5EF4-FFF2-40B4-BE49-F238E27FC236}">
                  <a16:creationId xmlns:a16="http://schemas.microsoft.com/office/drawing/2014/main" id="{B32FC3F8-88CC-EA45-A9AC-57797D0FE016}"/>
                </a:ext>
              </a:extLst>
            </p:cNvPr>
            <p:cNvSpPr/>
            <p:nvPr/>
          </p:nvSpPr>
          <p:spPr>
            <a:xfrm rot="5400000">
              <a:off x="999049" y="3106420"/>
              <a:ext cx="3576240" cy="1016000"/>
            </a:xfrm>
            <a:custGeom>
              <a:avLst/>
              <a:gdLst>
                <a:gd name="connsiteX0" fmla="*/ 0 w 3576240"/>
                <a:gd name="connsiteY0" fmla="*/ 254864 h 1016000"/>
                <a:gd name="connsiteX1" fmla="*/ 2959934 w 3576240"/>
                <a:gd name="connsiteY1" fmla="*/ 254864 h 1016000"/>
                <a:gd name="connsiteX2" fmla="*/ 2959934 w 3576240"/>
                <a:gd name="connsiteY2" fmla="*/ 0 h 1016000"/>
                <a:gd name="connsiteX3" fmla="*/ 3576240 w 3576240"/>
                <a:gd name="connsiteY3" fmla="*/ 508000 h 1016000"/>
                <a:gd name="connsiteX4" fmla="*/ 2959934 w 3576240"/>
                <a:gd name="connsiteY4" fmla="*/ 1016000 h 1016000"/>
                <a:gd name="connsiteX5" fmla="*/ 2959934 w 3576240"/>
                <a:gd name="connsiteY5" fmla="*/ 761136 h 1016000"/>
                <a:gd name="connsiteX6" fmla="*/ 0 w 3576240"/>
                <a:gd name="connsiteY6" fmla="*/ 761136 h 1016000"/>
                <a:gd name="connsiteX7" fmla="*/ 0 w 3576240"/>
                <a:gd name="connsiteY7" fmla="*/ 254864 h 1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6240" h="1016000">
                  <a:moveTo>
                    <a:pt x="0" y="254864"/>
                  </a:moveTo>
                  <a:lnTo>
                    <a:pt x="2959934" y="254864"/>
                  </a:lnTo>
                  <a:lnTo>
                    <a:pt x="2959934" y="0"/>
                  </a:lnTo>
                  <a:lnTo>
                    <a:pt x="3576240" y="508000"/>
                  </a:lnTo>
                  <a:lnTo>
                    <a:pt x="2959934" y="1016000"/>
                  </a:lnTo>
                  <a:lnTo>
                    <a:pt x="2959934" y="761136"/>
                  </a:lnTo>
                  <a:lnTo>
                    <a:pt x="0" y="761136"/>
                  </a:lnTo>
                  <a:lnTo>
                    <a:pt x="0" y="254864"/>
                  </a:lnTo>
                  <a:close/>
                </a:path>
              </a:pathLst>
            </a:custGeom>
            <a:solidFill>
              <a:srgbClr val="AC8FC3">
                <a:alpha val="60000"/>
              </a:srgb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91440" tIns="346303" rIns="398544" bIns="346304" numCol="1" spcCol="1270" anchor="ctr" anchorCtr="0">
              <a:noAutofit/>
            </a:bodyPr>
            <a:lstStyle/>
            <a:p>
              <a:pPr marL="0" lvl="0" indent="0" algn="r" defTabSz="1066800">
                <a:lnSpc>
                  <a:spcPct val="90000"/>
                </a:lnSpc>
                <a:spcBef>
                  <a:spcPct val="0"/>
                </a:spcBef>
                <a:spcAft>
                  <a:spcPct val="35000"/>
                </a:spcAft>
                <a:buNone/>
              </a:pPr>
              <a:endParaRPr lang="en-US" sz="2400" kern="1200" dirty="0"/>
            </a:p>
          </p:txBody>
        </p:sp>
        <p:sp>
          <p:nvSpPr>
            <p:cNvPr id="18" name="TextBox 17">
              <a:extLst>
                <a:ext uri="{FF2B5EF4-FFF2-40B4-BE49-F238E27FC236}">
                  <a16:creationId xmlns:a16="http://schemas.microsoft.com/office/drawing/2014/main" id="{74A78315-8F83-4748-AA2D-1A5A75B96B89}"/>
                </a:ext>
              </a:extLst>
            </p:cNvPr>
            <p:cNvSpPr txBox="1"/>
            <p:nvPr/>
          </p:nvSpPr>
          <p:spPr>
            <a:xfrm>
              <a:off x="3581400" y="2091937"/>
              <a:ext cx="2178062" cy="1938992"/>
            </a:xfrm>
            <a:prstGeom prst="rect">
              <a:avLst/>
            </a:prstGeom>
            <a:noFill/>
          </p:spPr>
          <p:txBody>
            <a:bodyPr wrap="square" rtlCol="0">
              <a:spAutoFit/>
            </a:bodyPr>
            <a:lstStyle/>
            <a:p>
              <a:r>
                <a:rPr lang="en-US" sz="2000" b="1" dirty="0">
                  <a:solidFill>
                    <a:schemeClr val="bg1">
                      <a:alpha val="85000"/>
                    </a:schemeClr>
                  </a:solidFill>
                  <a:latin typeface="Garamond" panose="02020404030301010803" pitchFamily="18" charset="0"/>
                </a:rPr>
                <a:t>The younger the individual, the less likely they are to be retained in care or virally suppressed</a:t>
              </a:r>
            </a:p>
          </p:txBody>
        </p:sp>
        <p:sp>
          <p:nvSpPr>
            <p:cNvPr id="19" name="TextBox 18">
              <a:extLst>
                <a:ext uri="{FF2B5EF4-FFF2-40B4-BE49-F238E27FC236}">
                  <a16:creationId xmlns:a16="http://schemas.microsoft.com/office/drawing/2014/main" id="{16E8F639-9656-2045-886F-8FBDFD79ECFA}"/>
                </a:ext>
              </a:extLst>
            </p:cNvPr>
            <p:cNvSpPr txBox="1"/>
            <p:nvPr/>
          </p:nvSpPr>
          <p:spPr>
            <a:xfrm>
              <a:off x="6309053" y="2113127"/>
              <a:ext cx="2342760" cy="1938992"/>
            </a:xfrm>
            <a:prstGeom prst="rect">
              <a:avLst/>
            </a:prstGeom>
            <a:noFill/>
          </p:spPr>
          <p:txBody>
            <a:bodyPr wrap="square" rtlCol="0">
              <a:spAutoFit/>
            </a:bodyPr>
            <a:lstStyle/>
            <a:p>
              <a:r>
                <a:rPr lang="en-US" sz="2000" b="1" dirty="0">
                  <a:solidFill>
                    <a:schemeClr val="bg1">
                      <a:alpha val="85000"/>
                    </a:schemeClr>
                  </a:solidFill>
                  <a:latin typeface="Garamond" panose="02020404030301010803" pitchFamily="18" charset="0"/>
                </a:rPr>
                <a:t>The older the individual, the more likely they are to be virally suppressed and face co-morbidities</a:t>
              </a:r>
            </a:p>
          </p:txBody>
        </p:sp>
        <p:sp>
          <p:nvSpPr>
            <p:cNvPr id="20" name="Freeform 19">
              <a:extLst>
                <a:ext uri="{FF2B5EF4-FFF2-40B4-BE49-F238E27FC236}">
                  <a16:creationId xmlns:a16="http://schemas.microsoft.com/office/drawing/2014/main" id="{D9EF72C8-B553-5548-BB71-569AF3CFEACB}"/>
                </a:ext>
              </a:extLst>
            </p:cNvPr>
            <p:cNvSpPr/>
            <p:nvPr/>
          </p:nvSpPr>
          <p:spPr>
            <a:xfrm rot="16200000">
              <a:off x="7711480" y="2644295"/>
              <a:ext cx="3576240" cy="1016000"/>
            </a:xfrm>
            <a:custGeom>
              <a:avLst/>
              <a:gdLst>
                <a:gd name="connsiteX0" fmla="*/ 0 w 3576240"/>
                <a:gd name="connsiteY0" fmla="*/ 254864 h 1016000"/>
                <a:gd name="connsiteX1" fmla="*/ 2959934 w 3576240"/>
                <a:gd name="connsiteY1" fmla="*/ 254864 h 1016000"/>
                <a:gd name="connsiteX2" fmla="*/ 2959934 w 3576240"/>
                <a:gd name="connsiteY2" fmla="*/ 0 h 1016000"/>
                <a:gd name="connsiteX3" fmla="*/ 3576240 w 3576240"/>
                <a:gd name="connsiteY3" fmla="*/ 508000 h 1016000"/>
                <a:gd name="connsiteX4" fmla="*/ 2959934 w 3576240"/>
                <a:gd name="connsiteY4" fmla="*/ 1016000 h 1016000"/>
                <a:gd name="connsiteX5" fmla="*/ 2959934 w 3576240"/>
                <a:gd name="connsiteY5" fmla="*/ 761136 h 1016000"/>
                <a:gd name="connsiteX6" fmla="*/ 0 w 3576240"/>
                <a:gd name="connsiteY6" fmla="*/ 761136 h 1016000"/>
                <a:gd name="connsiteX7" fmla="*/ 0 w 3576240"/>
                <a:gd name="connsiteY7" fmla="*/ 254864 h 1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6240" h="1016000">
                  <a:moveTo>
                    <a:pt x="0" y="254864"/>
                  </a:moveTo>
                  <a:lnTo>
                    <a:pt x="2959934" y="254864"/>
                  </a:lnTo>
                  <a:lnTo>
                    <a:pt x="2959934" y="0"/>
                  </a:lnTo>
                  <a:lnTo>
                    <a:pt x="3576240" y="508000"/>
                  </a:lnTo>
                  <a:lnTo>
                    <a:pt x="2959934" y="1016000"/>
                  </a:lnTo>
                  <a:lnTo>
                    <a:pt x="2959934" y="761136"/>
                  </a:lnTo>
                  <a:lnTo>
                    <a:pt x="0" y="761136"/>
                  </a:lnTo>
                  <a:lnTo>
                    <a:pt x="0" y="254864"/>
                  </a:lnTo>
                  <a:close/>
                </a:path>
              </a:pathLst>
            </a:custGeom>
            <a:solidFill>
              <a:srgbClr val="AC8FC3">
                <a:alpha val="60000"/>
              </a:srgb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91440" tIns="346303" rIns="398544" bIns="346304" numCol="1" spcCol="1270" anchor="ctr" anchorCtr="0">
              <a:noAutofit/>
            </a:bodyPr>
            <a:lstStyle/>
            <a:p>
              <a:pPr marL="0" lvl="0" indent="0" algn="r" defTabSz="1066800">
                <a:lnSpc>
                  <a:spcPct val="90000"/>
                </a:lnSpc>
                <a:spcBef>
                  <a:spcPct val="0"/>
                </a:spcBef>
                <a:spcAft>
                  <a:spcPct val="35000"/>
                </a:spcAft>
                <a:buNone/>
              </a:pPr>
              <a:endParaRPr lang="en-US" sz="2400" kern="1200" dirty="0"/>
            </a:p>
          </p:txBody>
        </p:sp>
      </p:grpSp>
    </p:spTree>
    <p:extLst>
      <p:ext uri="{BB962C8B-B14F-4D97-AF65-F5344CB8AC3E}">
        <p14:creationId xmlns:p14="http://schemas.microsoft.com/office/powerpoint/2010/main" val="8385318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334AAC0F-58DC-5047-B2A1-F985BD3D1464}"/>
              </a:ext>
            </a:extLst>
          </p:cNvPr>
          <p:cNvSpPr txBox="1"/>
          <p:nvPr/>
        </p:nvSpPr>
        <p:spPr>
          <a:xfrm>
            <a:off x="8763000" y="2209800"/>
            <a:ext cx="2895600" cy="1938992"/>
          </a:xfrm>
          <a:prstGeom prst="rect">
            <a:avLst/>
          </a:prstGeom>
          <a:noFill/>
          <a:ln w="28575">
            <a:solidFill>
              <a:srgbClr val="61288D"/>
            </a:solidFill>
            <a:prstDash val="lgDash"/>
          </a:ln>
        </p:spPr>
        <p:txBody>
          <a:bodyPr wrap="square" rtlCol="0">
            <a:spAutoFit/>
          </a:bodyPr>
          <a:lstStyle/>
          <a:p>
            <a:pPr algn="ctr"/>
            <a:r>
              <a:rPr lang="en-US" sz="2000" dirty="0">
                <a:latin typeface="+mn-lt"/>
              </a:rPr>
              <a:t>While the overall viral suppression rate is 87%, the rate for individuals under the age of 39 is 82% and for individuals above the age of 65 is 95%. </a:t>
            </a:r>
          </a:p>
        </p:txBody>
      </p:sp>
      <p:sp>
        <p:nvSpPr>
          <p:cNvPr id="11" name="TextBox 10">
            <a:extLst>
              <a:ext uri="{FF2B5EF4-FFF2-40B4-BE49-F238E27FC236}">
                <a16:creationId xmlns:a16="http://schemas.microsoft.com/office/drawing/2014/main" id="{B4668CC9-70AC-F745-9980-B55BD04FC292}"/>
              </a:ext>
            </a:extLst>
          </p:cNvPr>
          <p:cNvSpPr txBox="1"/>
          <p:nvPr/>
        </p:nvSpPr>
        <p:spPr>
          <a:xfrm>
            <a:off x="304800" y="5666601"/>
            <a:ext cx="11887201" cy="276999"/>
          </a:xfrm>
          <a:prstGeom prst="rect">
            <a:avLst/>
          </a:prstGeom>
          <a:noFill/>
        </p:spPr>
        <p:txBody>
          <a:bodyPr wrap="square" rtlCol="0" anchor="b">
            <a:spAutoFit/>
          </a:bodyPr>
          <a:lstStyle/>
          <a:p>
            <a:pPr algn="r"/>
            <a:r>
              <a:rPr lang="en-US" sz="1200" dirty="0">
                <a:latin typeface="Garamond" panose="02020404030301010803" pitchFamily="18" charset="0"/>
              </a:rPr>
              <a:t>Health Resources and Services Administration. Ryan White HIV/AIDS Program Annual Client-Level Data Report 2018. http://hab.hrsa.gov/data/data-reports.</a:t>
            </a:r>
          </a:p>
        </p:txBody>
      </p:sp>
      <p:graphicFrame>
        <p:nvGraphicFramePr>
          <p:cNvPr id="10" name="Chart 9" descr="Bar graph displaying retention in HIV care and viral suppression rates across age groups">
            <a:extLst>
              <a:ext uri="{FF2B5EF4-FFF2-40B4-BE49-F238E27FC236}">
                <a16:creationId xmlns:a16="http://schemas.microsoft.com/office/drawing/2014/main" id="{A5155D81-829D-F947-8949-3D42B56B2E49}"/>
              </a:ext>
            </a:extLst>
          </p:cNvPr>
          <p:cNvGraphicFramePr>
            <a:graphicFrameLocks/>
          </p:cNvGraphicFramePr>
          <p:nvPr>
            <p:extLst>
              <p:ext uri="{D42A27DB-BD31-4B8C-83A1-F6EECF244321}">
                <p14:modId xmlns:p14="http://schemas.microsoft.com/office/powerpoint/2010/main" val="3648969432"/>
              </p:ext>
            </p:extLst>
          </p:nvPr>
        </p:nvGraphicFramePr>
        <p:xfrm>
          <a:off x="1143000" y="1383505"/>
          <a:ext cx="7162799" cy="4179095"/>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a:extLst>
              <a:ext uri="{FF2B5EF4-FFF2-40B4-BE49-F238E27FC236}">
                <a16:creationId xmlns:a16="http://schemas.microsoft.com/office/drawing/2014/main" id="{B67E471C-EE7A-7742-B118-3DA70576B3F1}"/>
              </a:ext>
            </a:extLst>
          </p:cNvPr>
          <p:cNvSpPr>
            <a:spLocks noGrp="1"/>
          </p:cNvSpPr>
          <p:nvPr>
            <p:ph type="title"/>
          </p:nvPr>
        </p:nvSpPr>
        <p:spPr>
          <a:xfrm>
            <a:off x="914400" y="533400"/>
            <a:ext cx="10363200" cy="762000"/>
          </a:xfrm>
        </p:spPr>
        <p:txBody>
          <a:bodyPr/>
          <a:lstStyle/>
          <a:p>
            <a:r>
              <a:rPr lang="en-US" dirty="0"/>
              <a:t>Disparities Across the Lifespan</a:t>
            </a:r>
          </a:p>
        </p:txBody>
      </p:sp>
    </p:spTree>
    <p:extLst>
      <p:ext uri="{BB962C8B-B14F-4D97-AF65-F5344CB8AC3E}">
        <p14:creationId xmlns:p14="http://schemas.microsoft.com/office/powerpoint/2010/main" val="11964580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C4405AC-B626-A649-8996-66F3DA792DD9}"/>
              </a:ext>
            </a:extLst>
          </p:cNvPr>
          <p:cNvSpPr txBox="1"/>
          <p:nvPr/>
        </p:nvSpPr>
        <p:spPr>
          <a:xfrm>
            <a:off x="304800" y="5666601"/>
            <a:ext cx="11887201" cy="276999"/>
          </a:xfrm>
          <a:prstGeom prst="rect">
            <a:avLst/>
          </a:prstGeom>
          <a:noFill/>
        </p:spPr>
        <p:txBody>
          <a:bodyPr wrap="square" rtlCol="0" anchor="b">
            <a:spAutoFit/>
          </a:bodyPr>
          <a:lstStyle/>
          <a:p>
            <a:pPr algn="r"/>
            <a:r>
              <a:rPr lang="en-US" sz="1200" dirty="0">
                <a:latin typeface="Garamond" panose="02020404030301010803" pitchFamily="18" charset="0"/>
              </a:rPr>
              <a:t>Health Resources and Services Administration. Ryan White HIV/AIDS Program Annual Client-Level Data Report 2018. http://hab.hrsa.gov/data/data-reports.</a:t>
            </a:r>
          </a:p>
        </p:txBody>
      </p:sp>
      <p:pic>
        <p:nvPicPr>
          <p:cNvPr id="8" name="Picture 7" descr="Purple rectangular box highlighting close to half of individuals living with HIV are 50 years and older">
            <a:extLst>
              <a:ext uri="{FF2B5EF4-FFF2-40B4-BE49-F238E27FC236}">
                <a16:creationId xmlns:a16="http://schemas.microsoft.com/office/drawing/2014/main" id="{4750F524-0C63-194B-A9F5-56DC6DAEB9A5}"/>
              </a:ext>
            </a:extLst>
          </p:cNvPr>
          <p:cNvPicPr>
            <a:picLocks noChangeAspect="1"/>
          </p:cNvPicPr>
          <p:nvPr/>
        </p:nvPicPr>
        <p:blipFill>
          <a:blip r:embed="rId3"/>
          <a:stretch>
            <a:fillRect/>
          </a:stretch>
        </p:blipFill>
        <p:spPr>
          <a:xfrm>
            <a:off x="2178706" y="1623900"/>
            <a:ext cx="8011778" cy="3610199"/>
          </a:xfrm>
          <a:prstGeom prst="rect">
            <a:avLst/>
          </a:prstGeom>
        </p:spPr>
      </p:pic>
      <p:sp>
        <p:nvSpPr>
          <p:cNvPr id="9" name="Title 1">
            <a:extLst>
              <a:ext uri="{FF2B5EF4-FFF2-40B4-BE49-F238E27FC236}">
                <a16:creationId xmlns:a16="http://schemas.microsoft.com/office/drawing/2014/main" id="{E885CEC4-6A4A-C346-9665-28E8F3325241}"/>
              </a:ext>
            </a:extLst>
          </p:cNvPr>
          <p:cNvSpPr>
            <a:spLocks noGrp="1"/>
          </p:cNvSpPr>
          <p:nvPr>
            <p:ph type="title"/>
          </p:nvPr>
        </p:nvSpPr>
        <p:spPr>
          <a:xfrm>
            <a:off x="914400" y="533400"/>
            <a:ext cx="10363200" cy="762000"/>
          </a:xfrm>
        </p:spPr>
        <p:txBody>
          <a:bodyPr/>
          <a:lstStyle/>
          <a:p>
            <a:r>
              <a:rPr lang="en-US" dirty="0"/>
              <a:t>Disparities Across the Lifespan</a:t>
            </a:r>
          </a:p>
        </p:txBody>
      </p:sp>
    </p:spTree>
    <p:extLst>
      <p:ext uri="{BB962C8B-B14F-4D97-AF65-F5344CB8AC3E}">
        <p14:creationId xmlns:p14="http://schemas.microsoft.com/office/powerpoint/2010/main" val="21260865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2664542"/>
            <a:ext cx="8991600" cy="762000"/>
          </a:xfrm>
        </p:spPr>
        <p:txBody>
          <a:bodyPr/>
          <a:lstStyle/>
          <a:p>
            <a:pPr marL="0" indent="0" algn="ctr">
              <a:buNone/>
            </a:pPr>
            <a:r>
              <a:rPr lang="en-US" sz="4400" i="1" dirty="0"/>
              <a:t>Health equity benefits everyone.</a:t>
            </a:r>
          </a:p>
        </p:txBody>
      </p:sp>
      <p:pic>
        <p:nvPicPr>
          <p:cNvPr id="4" name="Picture 3">
            <a:extLst>
              <a:ext uri="{FF2B5EF4-FFF2-40B4-BE49-F238E27FC236}">
                <a16:creationId xmlns:a16="http://schemas.microsoft.com/office/drawing/2014/main" id="{28ED995B-78E5-8447-80AA-71E064E0C8D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5638800"/>
            <a:ext cx="12192000" cy="183848"/>
          </a:xfrm>
          <a:prstGeom prst="rect">
            <a:avLst/>
          </a:prstGeom>
        </p:spPr>
      </p:pic>
    </p:spTree>
    <p:extLst>
      <p:ext uri="{BB962C8B-B14F-4D97-AF65-F5344CB8AC3E}">
        <p14:creationId xmlns:p14="http://schemas.microsoft.com/office/powerpoint/2010/main" val="27978531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descr="Slide title: create+equity collaborative"/>
          <p:cNvSpPr txBox="1">
            <a:spLocks/>
          </p:cNvSpPr>
          <p:nvPr/>
        </p:nvSpPr>
        <p:spPr bwMode="auto">
          <a:xfrm>
            <a:off x="2362199" y="2743200"/>
            <a:ext cx="9829801" cy="1295400"/>
          </a:xfrm>
          <a:prstGeom prst="rect">
            <a:avLst/>
          </a:prstGeom>
          <a:solidFill>
            <a:schemeClr val="bg1">
              <a:lumMod val="65000"/>
            </a:schemeClr>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Garamond"/>
              <a:ea typeface="MS PGothic" panose="020B0600070205080204" pitchFamily="34" charset="-128"/>
              <a:cs typeface="+mn-cs"/>
            </a:endParaRPr>
          </a:p>
        </p:txBody>
      </p:sp>
      <p:sp>
        <p:nvSpPr>
          <p:cNvPr id="6147" name="Title 1"/>
          <p:cNvSpPr txBox="1">
            <a:spLocks/>
          </p:cNvSpPr>
          <p:nvPr/>
        </p:nvSpPr>
        <p:spPr bwMode="auto">
          <a:xfrm>
            <a:off x="1828800" y="2608263"/>
            <a:ext cx="10363200" cy="11430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ctr" eaLnBrk="1" hangingPunct="1">
              <a:defRPr/>
            </a:pPr>
            <a:r>
              <a:rPr lang="en-US" altLang="en-US" sz="4000" b="1" dirty="0">
                <a:solidFill>
                  <a:srgbClr val="FFFFFF"/>
                </a:solidFill>
                <a:latin typeface="Garamond" panose="02020404030301010803" pitchFamily="18" charset="0"/>
              </a:rPr>
              <a:t> create+equity Collaborative</a:t>
            </a:r>
          </a:p>
        </p:txBody>
      </p:sp>
      <p:pic>
        <p:nvPicPr>
          <p:cNvPr id="4" name="Picture 3" descr="A drawing of a face&#10;&#10;Description automatically generated">
            <a:extLst>
              <a:ext uri="{FF2B5EF4-FFF2-40B4-BE49-F238E27FC236}">
                <a16:creationId xmlns:a16="http://schemas.microsoft.com/office/drawing/2014/main" id="{62D6F5CC-7FB5-1845-B366-6309A375BAD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58200" y="4267200"/>
            <a:ext cx="3255264" cy="1431036"/>
          </a:xfrm>
          <a:prstGeom prst="rect">
            <a:avLst/>
          </a:prstGeom>
        </p:spPr>
      </p:pic>
    </p:spTree>
    <p:extLst>
      <p:ext uri="{BB962C8B-B14F-4D97-AF65-F5344CB8AC3E}">
        <p14:creationId xmlns:p14="http://schemas.microsoft.com/office/powerpoint/2010/main" val="5989332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6F083-376B-45BA-B308-4F7D9518FC67}"/>
              </a:ext>
            </a:extLst>
          </p:cNvPr>
          <p:cNvSpPr>
            <a:spLocks noGrp="1"/>
          </p:cNvSpPr>
          <p:nvPr>
            <p:ph type="title"/>
          </p:nvPr>
        </p:nvSpPr>
        <p:spPr>
          <a:xfrm>
            <a:off x="608318" y="533400"/>
            <a:ext cx="11126482" cy="762000"/>
          </a:xfrm>
        </p:spPr>
        <p:txBody>
          <a:bodyPr/>
          <a:lstStyle/>
          <a:p>
            <a:r>
              <a:rPr lang="en-US" dirty="0" err="1"/>
              <a:t>create+equity</a:t>
            </a:r>
            <a:r>
              <a:rPr lang="en-US" dirty="0"/>
              <a:t> Collaborative: Big Picture</a:t>
            </a:r>
          </a:p>
        </p:txBody>
      </p:sp>
      <p:sp>
        <p:nvSpPr>
          <p:cNvPr id="3" name="Content Placeholder 2">
            <a:extLst>
              <a:ext uri="{FF2B5EF4-FFF2-40B4-BE49-F238E27FC236}">
                <a16:creationId xmlns:a16="http://schemas.microsoft.com/office/drawing/2014/main" id="{7AA08747-F2DD-4E53-855E-1DBDA54B001B}"/>
              </a:ext>
            </a:extLst>
          </p:cNvPr>
          <p:cNvSpPr>
            <a:spLocks noGrp="1"/>
          </p:cNvSpPr>
          <p:nvPr>
            <p:ph idx="1"/>
          </p:nvPr>
        </p:nvSpPr>
        <p:spPr>
          <a:xfrm>
            <a:off x="3962401" y="1447801"/>
            <a:ext cx="7772399" cy="4343399"/>
          </a:xfrm>
          <a:solidFill>
            <a:srgbClr val="A2D49F"/>
          </a:solidFill>
        </p:spPr>
        <p:txBody>
          <a:bodyPr>
            <a:noAutofit/>
          </a:bodyPr>
          <a:lstStyle/>
          <a:p>
            <a:pPr>
              <a:spcBef>
                <a:spcPts val="300"/>
              </a:spcBef>
              <a:buBlip>
                <a:blip r:embed="rId3"/>
              </a:buBlip>
            </a:pPr>
            <a:r>
              <a:rPr lang="en-US" sz="2200" dirty="0"/>
              <a:t>Each Community Partner is asked to focus their improvement efforts on one population of focus: housing, substance use, mental health, or age </a:t>
            </a:r>
            <a:r>
              <a:rPr lang="en-US" sz="2200" dirty="0">
                <a:effectLst/>
                <a:ea typeface="Times New Roman" panose="02020603050405020304" pitchFamily="18" charset="0"/>
                <a:cs typeface="Times New Roman" panose="02020603050405020304" pitchFamily="18" charset="0"/>
              </a:rPr>
              <a:t>across the lifespan</a:t>
            </a:r>
            <a:r>
              <a:rPr lang="en-US" sz="2200" dirty="0"/>
              <a:t> </a:t>
            </a:r>
          </a:p>
          <a:p>
            <a:pPr>
              <a:spcBef>
                <a:spcPts val="300"/>
              </a:spcBef>
              <a:buBlip>
                <a:blip r:embed="rId3"/>
              </a:buBlip>
            </a:pPr>
            <a:r>
              <a:rPr lang="en-US" sz="2200" dirty="0"/>
              <a:t>Community Partner join virtual special interest groups based on their population of focus twice a month (Affinity Group)</a:t>
            </a:r>
          </a:p>
          <a:p>
            <a:pPr>
              <a:spcBef>
                <a:spcPts val="300"/>
              </a:spcBef>
              <a:buBlip>
                <a:blip r:embed="rId3"/>
              </a:buBlip>
            </a:pPr>
            <a:r>
              <a:rPr lang="en-US" sz="2200" dirty="0"/>
              <a:t>Learning Sessions with all Community Partners are held every five months, starting Feb 2021 and ending May 2022</a:t>
            </a:r>
          </a:p>
          <a:p>
            <a:pPr>
              <a:spcBef>
                <a:spcPts val="300"/>
              </a:spcBef>
              <a:buBlip>
                <a:blip r:embed="rId3"/>
              </a:buBlip>
            </a:pPr>
            <a:r>
              <a:rPr lang="en-US" sz="2200" dirty="0"/>
              <a:t>Online reporting of population-specific measures (every 2 months) and QI intervention updates (every 3 months)</a:t>
            </a:r>
          </a:p>
          <a:p>
            <a:pPr>
              <a:spcBef>
                <a:spcPts val="300"/>
              </a:spcBef>
              <a:buBlip>
                <a:blip r:embed="rId3"/>
              </a:buBlip>
              <a:defRPr/>
            </a:pPr>
            <a:r>
              <a:rPr lang="en-US" sz="2200" dirty="0"/>
              <a:t>A faculty of experts and QI coaches are available for assistance</a:t>
            </a:r>
          </a:p>
          <a:p>
            <a:pPr>
              <a:spcBef>
                <a:spcPts val="300"/>
              </a:spcBef>
              <a:buBlip>
                <a:blip r:embed="rId3"/>
              </a:buBlip>
              <a:defRPr/>
            </a:pPr>
            <a:r>
              <a:rPr lang="en-US" sz="2200" dirty="0"/>
              <a:t>Key resources and tools are shared to maximize local use, i.e., driver diagrams, listing of evidence informed- interventions </a:t>
            </a:r>
            <a:endParaRPr lang="en-US" sz="2200" dirty="0">
              <a:highlight>
                <a:srgbClr val="FFFF00"/>
              </a:highlight>
            </a:endParaRPr>
          </a:p>
        </p:txBody>
      </p:sp>
      <p:pic>
        <p:nvPicPr>
          <p:cNvPr id="12" name="Picture 11">
            <a:extLst>
              <a:ext uri="{FF2B5EF4-FFF2-40B4-BE49-F238E27FC236}">
                <a16:creationId xmlns:a16="http://schemas.microsoft.com/office/drawing/2014/main" id="{3434DA1C-5797-304A-9378-F3723C8E10DA}"/>
              </a:ext>
            </a:extLst>
          </p:cNvPr>
          <p:cNvPicPr>
            <a:picLocks noChangeAspect="1"/>
          </p:cNvPicPr>
          <p:nvPr/>
        </p:nvPicPr>
        <p:blipFill>
          <a:blip r:embed="rId4"/>
          <a:stretch>
            <a:fillRect/>
          </a:stretch>
        </p:blipFill>
        <p:spPr>
          <a:xfrm>
            <a:off x="381000" y="1752600"/>
            <a:ext cx="3306796" cy="3733800"/>
          </a:xfrm>
          <a:prstGeom prst="rect">
            <a:avLst/>
          </a:prstGeom>
        </p:spPr>
      </p:pic>
    </p:spTree>
    <p:extLst>
      <p:ext uri="{BB962C8B-B14F-4D97-AF65-F5344CB8AC3E}">
        <p14:creationId xmlns:p14="http://schemas.microsoft.com/office/powerpoint/2010/main" val="33365998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501B526-4ECD-CB40-88BF-3BA8D91A31CA}"/>
              </a:ext>
            </a:extLst>
          </p:cNvPr>
          <p:cNvSpPr txBox="1">
            <a:spLocks noGrp="1"/>
          </p:cNvSpPr>
          <p:nvPr>
            <p:ph type="title" idx="4294967295"/>
          </p:nvPr>
        </p:nvSpPr>
        <p:spPr>
          <a:xfrm>
            <a:off x="1016000" y="533400"/>
            <a:ext cx="10363200" cy="76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0" fontAlgn="base" hangingPunct="0">
              <a:spcBef>
                <a:spcPct val="0"/>
              </a:spcBef>
              <a:spcAft>
                <a:spcPct val="0"/>
              </a:spcAft>
              <a:defRPr sz="32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2pPr>
            <a:lvl3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3pPr>
            <a:lvl4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4pPr>
            <a:lvl5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5pPr>
            <a:lvl6pPr marL="457200" algn="ctr" rtl="0" fontAlgn="base">
              <a:spcBef>
                <a:spcPct val="0"/>
              </a:spcBef>
              <a:spcAft>
                <a:spcPct val="0"/>
              </a:spcAft>
              <a:defRPr sz="2800">
                <a:solidFill>
                  <a:schemeClr val="tx2"/>
                </a:solidFill>
                <a:latin typeface="Garamond" pitchFamily="18" charset="0"/>
              </a:defRPr>
            </a:lvl6pPr>
            <a:lvl7pPr marL="914400" algn="ctr" rtl="0" fontAlgn="base">
              <a:spcBef>
                <a:spcPct val="0"/>
              </a:spcBef>
              <a:spcAft>
                <a:spcPct val="0"/>
              </a:spcAft>
              <a:defRPr sz="2800">
                <a:solidFill>
                  <a:schemeClr val="tx2"/>
                </a:solidFill>
                <a:latin typeface="Garamond" pitchFamily="18" charset="0"/>
              </a:defRPr>
            </a:lvl7pPr>
            <a:lvl8pPr marL="1371600" algn="ctr" rtl="0" fontAlgn="base">
              <a:spcBef>
                <a:spcPct val="0"/>
              </a:spcBef>
              <a:spcAft>
                <a:spcPct val="0"/>
              </a:spcAft>
              <a:defRPr sz="2800">
                <a:solidFill>
                  <a:schemeClr val="tx2"/>
                </a:solidFill>
                <a:latin typeface="Garamond" pitchFamily="18" charset="0"/>
              </a:defRPr>
            </a:lvl8pPr>
            <a:lvl9pPr marL="1828800" algn="ctr" rtl="0" fontAlgn="base">
              <a:spcBef>
                <a:spcPct val="0"/>
              </a:spcBef>
              <a:spcAft>
                <a:spcPct val="0"/>
              </a:spcAft>
              <a:defRPr sz="2800">
                <a:solidFill>
                  <a:schemeClr val="tx2"/>
                </a:solidFill>
                <a:latin typeface="Garamond"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chemeClr val="tx2"/>
                </a:solidFill>
                <a:effectLst/>
                <a:uLnTx/>
                <a:uFillTx/>
                <a:latin typeface="+mj-lt"/>
                <a:ea typeface="MS PGothic" panose="020B0600070205080204" pitchFamily="34" charset="-128"/>
                <a:cs typeface="ＭＳ Ｐゴシック" charset="-128"/>
              </a:rPr>
              <a:t>Collaborative Tools</a:t>
            </a:r>
          </a:p>
        </p:txBody>
      </p:sp>
      <p:sp>
        <p:nvSpPr>
          <p:cNvPr id="8" name="TextBox 7">
            <a:extLst>
              <a:ext uri="{FF2B5EF4-FFF2-40B4-BE49-F238E27FC236}">
                <a16:creationId xmlns:a16="http://schemas.microsoft.com/office/drawing/2014/main" id="{415730E9-AF7E-EE46-B8A9-530CD32C7AA5}"/>
              </a:ext>
            </a:extLst>
          </p:cNvPr>
          <p:cNvSpPr txBox="1"/>
          <p:nvPr/>
        </p:nvSpPr>
        <p:spPr>
          <a:xfrm rot="16200000">
            <a:off x="-711939" y="3275195"/>
            <a:ext cx="3743632" cy="338554"/>
          </a:xfrm>
          <a:prstGeom prst="rect">
            <a:avLst/>
          </a:prstGeom>
          <a:solidFill>
            <a:srgbClr val="F0212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bg1"/>
                </a:solidFill>
                <a:latin typeface="Trebuchet MS"/>
              </a:rPr>
              <a:t>One-Page Flyer</a:t>
            </a:r>
          </a:p>
        </p:txBody>
      </p:sp>
      <p:grpSp>
        <p:nvGrpSpPr>
          <p:cNvPr id="18" name="Group 17" descr="An image of the front page of the create + equity collaborative toolkit ">
            <a:extLst>
              <a:ext uri="{FF2B5EF4-FFF2-40B4-BE49-F238E27FC236}">
                <a16:creationId xmlns:a16="http://schemas.microsoft.com/office/drawing/2014/main" id="{7CE94729-421B-3F4D-ADCB-D5BF4E3CEE98}"/>
              </a:ext>
            </a:extLst>
          </p:cNvPr>
          <p:cNvGrpSpPr/>
          <p:nvPr/>
        </p:nvGrpSpPr>
        <p:grpSpPr>
          <a:xfrm>
            <a:off x="5040381" y="1524000"/>
            <a:ext cx="3180367" cy="3792288"/>
            <a:chOff x="5082987" y="1551544"/>
            <a:chExt cx="3180367" cy="3792288"/>
          </a:xfrm>
        </p:grpSpPr>
        <p:pic>
          <p:nvPicPr>
            <p:cNvPr id="12" name="Picture 11" descr="Chart, bar chart&#10;&#10;Description automatically generated">
              <a:extLst>
                <a:ext uri="{FF2B5EF4-FFF2-40B4-BE49-F238E27FC236}">
                  <a16:creationId xmlns:a16="http://schemas.microsoft.com/office/drawing/2014/main" id="{D47934AF-7C8E-D344-BBBE-B25461DBF07B}"/>
                </a:ext>
              </a:extLst>
            </p:cNvPr>
            <p:cNvPicPr/>
            <p:nvPr/>
          </p:nvPicPr>
          <p:blipFill rotWithShape="1">
            <a:blip r:embed="rId4" cstate="hqprint">
              <a:extLst>
                <a:ext uri="{28A0092B-C50C-407E-A947-70E740481C1C}">
                  <a14:useLocalDpi xmlns:a14="http://schemas.microsoft.com/office/drawing/2010/main"/>
                </a:ext>
              </a:extLst>
            </a:blip>
            <a:srcRect/>
            <a:stretch/>
          </p:blipFill>
          <p:spPr bwMode="auto">
            <a:xfrm>
              <a:off x="5082987" y="1551544"/>
              <a:ext cx="2648647" cy="3792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D1F2AF5C-7186-0240-8B82-011F70146B43}"/>
                </a:ext>
              </a:extLst>
            </p:cNvPr>
            <p:cNvSpPr txBox="1"/>
            <p:nvPr/>
          </p:nvSpPr>
          <p:spPr>
            <a:xfrm rot="16200000">
              <a:off x="6227177" y="3297823"/>
              <a:ext cx="3733800" cy="338554"/>
            </a:xfrm>
            <a:prstGeom prst="rect">
              <a:avLst/>
            </a:prstGeom>
            <a:solidFill>
              <a:srgbClr val="0483C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bg1"/>
                  </a:solidFill>
                  <a:latin typeface="Trebuchet MS"/>
                </a:rPr>
                <a:t>Collaborative Toolkit</a:t>
              </a:r>
            </a:p>
          </p:txBody>
        </p:sp>
      </p:grpSp>
      <p:sp>
        <p:nvSpPr>
          <p:cNvPr id="2" name="Rectangle 1">
            <a:extLst>
              <a:ext uri="{FF2B5EF4-FFF2-40B4-BE49-F238E27FC236}">
                <a16:creationId xmlns:a16="http://schemas.microsoft.com/office/drawing/2014/main" id="{5ACB58F2-A8CB-4E32-83F0-7E2200A67D46}"/>
              </a:ext>
            </a:extLst>
          </p:cNvPr>
          <p:cNvSpPr/>
          <p:nvPr/>
        </p:nvSpPr>
        <p:spPr>
          <a:xfrm>
            <a:off x="9025194" y="3360260"/>
            <a:ext cx="2786952" cy="1107996"/>
          </a:xfrm>
          <a:prstGeom prst="rect">
            <a:avLst/>
          </a:prstGeom>
        </p:spPr>
        <p:txBody>
          <a:bodyPr wrap="square">
            <a:spAutoFit/>
          </a:bodyPr>
          <a:lstStyle/>
          <a:p>
            <a:pPr eaLnBrk="1" hangingPunct="1">
              <a:buClr>
                <a:srgbClr val="FF0000"/>
              </a:buClr>
            </a:pPr>
            <a:r>
              <a:rPr lang="en-US" altLang="en-US" sz="2200" dirty="0">
                <a:latin typeface="+mj-lt"/>
                <a:ea typeface="ＭＳ Ｐゴシック" panose="020B0600070205080204" pitchFamily="34" charset="-128"/>
              </a:rPr>
              <a:t>To access all Collaborative tools and resources | </a:t>
            </a:r>
            <a:r>
              <a:rPr lang="en-US" altLang="en-US" sz="2200" b="1" dirty="0" err="1">
                <a:latin typeface="+mj-lt"/>
                <a:ea typeface="ＭＳ Ｐゴシック" panose="020B0600070205080204" pitchFamily="34" charset="-128"/>
                <a:hlinkClick r:id="rId5"/>
              </a:rPr>
              <a:t>CQII.org</a:t>
            </a:r>
            <a:endParaRPr lang="en-US" altLang="en-US" sz="2200" b="1" dirty="0">
              <a:latin typeface="+mj-lt"/>
              <a:ea typeface="ＭＳ Ｐゴシック" panose="020B0600070205080204" pitchFamily="34" charset="-128"/>
            </a:endParaRPr>
          </a:p>
        </p:txBody>
      </p:sp>
      <p:pic>
        <p:nvPicPr>
          <p:cNvPr id="21" name="Picture 20">
            <a:extLst>
              <a:ext uri="{FF2B5EF4-FFF2-40B4-BE49-F238E27FC236}">
                <a16:creationId xmlns:a16="http://schemas.microsoft.com/office/drawing/2014/main" id="{7BD1CC75-11E2-D744-8B89-CECF82BE5007}"/>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101394" y="2463109"/>
            <a:ext cx="855436" cy="855436"/>
          </a:xfrm>
          <a:prstGeom prst="rect">
            <a:avLst/>
          </a:prstGeom>
        </p:spPr>
      </p:pic>
      <p:pic>
        <p:nvPicPr>
          <p:cNvPr id="14" name="Picture 13">
            <a:extLst>
              <a:ext uri="{FF2B5EF4-FFF2-40B4-BE49-F238E27FC236}">
                <a16:creationId xmlns:a16="http://schemas.microsoft.com/office/drawing/2014/main" id="{668394ED-7C8B-1E4A-9924-76229D695828}"/>
              </a:ext>
            </a:extLst>
          </p:cNvPr>
          <p:cNvPicPr>
            <a:picLocks noChangeAspect="1"/>
          </p:cNvPicPr>
          <p:nvPr/>
        </p:nvPicPr>
        <p:blipFill>
          <a:blip r:embed="rId7"/>
          <a:stretch>
            <a:fillRect/>
          </a:stretch>
        </p:blipFill>
        <p:spPr>
          <a:xfrm>
            <a:off x="1524000" y="1572656"/>
            <a:ext cx="2897848" cy="37436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563742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a:xfrm>
            <a:off x="2133599" y="693506"/>
            <a:ext cx="7924800" cy="2743200"/>
          </a:xfrm>
        </p:spPr>
        <p:txBody>
          <a:bodyPr/>
          <a:lstStyle/>
          <a:p>
            <a:r>
              <a:rPr lang="en-US" altLang="en-US" i="1" dirty="0"/>
              <a:t>“Of all the forms of inequality, injustice in health care is the most shocking and inhumane.” </a:t>
            </a:r>
            <a:br>
              <a:rPr lang="en-US" altLang="en-US" dirty="0"/>
            </a:br>
            <a:br>
              <a:rPr lang="en-US" altLang="en-US" dirty="0"/>
            </a:br>
            <a:r>
              <a:rPr lang="en-US" altLang="en-US" sz="2800" dirty="0"/>
              <a:t>- Martin Luther King</a:t>
            </a:r>
          </a:p>
        </p:txBody>
      </p:sp>
      <p:pic>
        <p:nvPicPr>
          <p:cNvPr id="1026" name="Picture 2" descr="Image of Martin Luther King J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98911" y="3124200"/>
            <a:ext cx="4194175" cy="23592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A469EF6-D9C3-CE4A-BA46-DB65EAED01AB}"/>
              </a:ext>
            </a:extLst>
          </p:cNvPr>
          <p:cNvSpPr txBox="1"/>
          <p:nvPr/>
        </p:nvSpPr>
        <p:spPr>
          <a:xfrm>
            <a:off x="3112625" y="5638800"/>
            <a:ext cx="9079375" cy="276999"/>
          </a:xfrm>
          <a:prstGeom prst="rect">
            <a:avLst/>
          </a:prstGeom>
          <a:noFill/>
        </p:spPr>
        <p:txBody>
          <a:bodyPr wrap="square" rtlCol="0">
            <a:spAutoFit/>
          </a:bodyPr>
          <a:lstStyle/>
          <a:p>
            <a:pPr algn="r"/>
            <a:r>
              <a:rPr lang="en-US" sz="1200" dirty="0">
                <a:latin typeface="Garamond" panose="02020404030301010803" pitchFamily="18" charset="0"/>
              </a:rPr>
              <a:t>CDC MMWR </a:t>
            </a:r>
            <a:r>
              <a:rPr lang="is-IS" sz="1200" dirty="0">
                <a:latin typeface="Garamond" panose="02020404030301010803" pitchFamily="18" charset="0"/>
              </a:rPr>
              <a:t>Supplement / Vol. 62 / No. 3 November 22, 2013: </a:t>
            </a:r>
            <a:r>
              <a:rPr lang="en-US" sz="1200" dirty="0">
                <a:latin typeface="Garamond" panose="02020404030301010803" pitchFamily="18" charset="0"/>
              </a:rPr>
              <a:t>CDC Health Disparities and Inequalities Report — United States, 2013</a:t>
            </a:r>
          </a:p>
        </p:txBody>
      </p:sp>
    </p:spTree>
    <p:custDataLst>
      <p:tags r:id="rId1"/>
    </p:custDataLst>
    <p:extLst>
      <p:ext uri="{BB962C8B-B14F-4D97-AF65-F5344CB8AC3E}">
        <p14:creationId xmlns:p14="http://schemas.microsoft.com/office/powerpoint/2010/main" val="9156936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7900" y="469788"/>
            <a:ext cx="7772400" cy="762000"/>
          </a:xfrm>
        </p:spPr>
        <p:txBody>
          <a:bodyPr/>
          <a:lstStyle/>
          <a:p>
            <a:r>
              <a:rPr lang="en-US" dirty="0"/>
              <a:t>Next Steps</a:t>
            </a:r>
          </a:p>
        </p:txBody>
      </p:sp>
      <p:sp>
        <p:nvSpPr>
          <p:cNvPr id="12" name="Rectangle 4">
            <a:extLst>
              <a:ext uri="{FF2B5EF4-FFF2-40B4-BE49-F238E27FC236}">
                <a16:creationId xmlns:a16="http://schemas.microsoft.com/office/drawing/2014/main" id="{6777738B-85E7-EF43-A0F0-97FE885042BD}"/>
              </a:ext>
            </a:extLst>
          </p:cNvPr>
          <p:cNvSpPr txBox="1">
            <a:spLocks noChangeArrowheads="1"/>
          </p:cNvSpPr>
          <p:nvPr/>
        </p:nvSpPr>
        <p:spPr bwMode="auto">
          <a:xfrm>
            <a:off x="1295399" y="1535945"/>
            <a:ext cx="9908191" cy="2350255"/>
          </a:xfrm>
          <a:prstGeom prst="rect">
            <a:avLst/>
          </a:prstGeom>
          <a:solidFill>
            <a:srgbClr val="DDEAF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Char char="•"/>
              <a:defRPr sz="28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rgbClr val="FF0000"/>
              </a:buClr>
              <a:buSzPct val="85000"/>
              <a:buFont typeface="Wingdings" panose="05000000000000000000" pitchFamily="2" charset="2"/>
              <a:buChar char="§"/>
              <a:defRPr sz="24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FF0000"/>
              </a:buClr>
              <a:buChar char="•"/>
              <a:defRPr sz="20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FF0000"/>
              </a:buClr>
              <a:buSzPct val="65000"/>
              <a:buFont typeface="Wingdings" panose="05000000000000000000" pitchFamily="2" charset="2"/>
              <a:buChar char="§"/>
              <a:defRPr sz="18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FF0000"/>
              </a:buClr>
              <a:buSzPct val="50000"/>
              <a:buChar char="•"/>
              <a:defRPr sz="1800">
                <a:solidFill>
                  <a:schemeClr val="tx1"/>
                </a:solidFill>
                <a:latin typeface="+mn-lt"/>
                <a:ea typeface="MS PGothic" panose="020B0600070205080204" pitchFamily="34" charset="-128"/>
              </a:defRPr>
            </a:lvl5pPr>
            <a:lvl6pPr marL="2514600" indent="-228600" algn="l" rtl="0" fontAlgn="base">
              <a:spcBef>
                <a:spcPct val="20000"/>
              </a:spcBef>
              <a:spcAft>
                <a:spcPct val="0"/>
              </a:spcAft>
              <a:buClr>
                <a:srgbClr val="FF0000"/>
              </a:buClr>
              <a:buSzPct val="50000"/>
              <a:buChar char="•"/>
              <a:defRPr sz="1800">
                <a:solidFill>
                  <a:schemeClr val="tx1"/>
                </a:solidFill>
                <a:latin typeface="+mn-lt"/>
              </a:defRPr>
            </a:lvl6pPr>
            <a:lvl7pPr marL="2971800" indent="-228600" algn="l" rtl="0" fontAlgn="base">
              <a:spcBef>
                <a:spcPct val="20000"/>
              </a:spcBef>
              <a:spcAft>
                <a:spcPct val="0"/>
              </a:spcAft>
              <a:buClr>
                <a:srgbClr val="FF0000"/>
              </a:buClr>
              <a:buSzPct val="50000"/>
              <a:buChar char="•"/>
              <a:defRPr sz="1800">
                <a:solidFill>
                  <a:schemeClr val="tx1"/>
                </a:solidFill>
                <a:latin typeface="+mn-lt"/>
              </a:defRPr>
            </a:lvl7pPr>
            <a:lvl8pPr marL="3429000" indent="-228600" algn="l" rtl="0" fontAlgn="base">
              <a:spcBef>
                <a:spcPct val="20000"/>
              </a:spcBef>
              <a:spcAft>
                <a:spcPct val="0"/>
              </a:spcAft>
              <a:buClr>
                <a:srgbClr val="FF0000"/>
              </a:buClr>
              <a:buSzPct val="50000"/>
              <a:buChar char="•"/>
              <a:defRPr sz="1800">
                <a:solidFill>
                  <a:schemeClr val="tx1"/>
                </a:solidFill>
                <a:latin typeface="+mn-lt"/>
              </a:defRPr>
            </a:lvl8pPr>
            <a:lvl9pPr marL="3886200" indent="-228600" algn="l" rtl="0" fontAlgn="base">
              <a:spcBef>
                <a:spcPct val="20000"/>
              </a:spcBef>
              <a:spcAft>
                <a:spcPct val="0"/>
              </a:spcAft>
              <a:buClr>
                <a:srgbClr val="FF0000"/>
              </a:buClr>
              <a:buSzPct val="50000"/>
              <a:buChar char="•"/>
              <a:defRPr sz="1800">
                <a:solidFill>
                  <a:schemeClr val="tx1"/>
                </a:solidFill>
                <a:latin typeface="+mn-lt"/>
              </a:defRPr>
            </a:lvl9pPr>
          </a:lstStyle>
          <a:p>
            <a:pPr>
              <a:buBlip>
                <a:blip r:embed="rId3"/>
              </a:buBlip>
              <a:tabLst>
                <a:tab pos="169863" algn="l"/>
              </a:tabLst>
            </a:pPr>
            <a:r>
              <a:rPr lang="en-US" altLang="en-US" sz="2200" b="1" kern="0" dirty="0"/>
              <a:t>Apply to Participate</a:t>
            </a:r>
            <a:r>
              <a:rPr lang="en-US" altLang="en-US" sz="2200" kern="0" dirty="0"/>
              <a:t>: Application Deadline: Mon, Nov 30, 2020</a:t>
            </a:r>
          </a:p>
          <a:p>
            <a:pPr>
              <a:buBlip>
                <a:blip r:embed="rId3"/>
              </a:buBlip>
              <a:tabLst>
                <a:tab pos="169863" algn="l"/>
              </a:tabLst>
            </a:pPr>
            <a:r>
              <a:rPr lang="en-US" altLang="en-US" sz="2200" b="1" kern="0" dirty="0"/>
              <a:t>Get Ready</a:t>
            </a:r>
            <a:r>
              <a:rPr lang="en-US" altLang="en-US" sz="2200" kern="0" dirty="0"/>
              <a:t>: Community Partners are selected, join introductory webinars, and connect with assigned QI Coach [Dec-Jan 2021]</a:t>
            </a:r>
          </a:p>
          <a:p>
            <a:pPr>
              <a:buBlip>
                <a:blip r:embed="rId3"/>
              </a:buBlip>
              <a:tabLst>
                <a:tab pos="169863" algn="l"/>
              </a:tabLst>
            </a:pPr>
            <a:r>
              <a:rPr lang="en-US" altLang="en-US" sz="2200" b="1" kern="0" dirty="0"/>
              <a:t>Prepare for Learning Session 1</a:t>
            </a:r>
            <a:r>
              <a:rPr lang="en-US" altLang="en-US" sz="2200" kern="0" dirty="0"/>
              <a:t>: Participate in our first Learning Session [Feb 2021]</a:t>
            </a:r>
          </a:p>
          <a:p>
            <a:pPr>
              <a:buBlip>
                <a:blip r:embed="rId3"/>
              </a:buBlip>
              <a:tabLst>
                <a:tab pos="169863" algn="l"/>
              </a:tabLst>
            </a:pPr>
            <a:r>
              <a:rPr lang="en-US" altLang="en-US" sz="2200" b="1" kern="0" dirty="0"/>
              <a:t>Learn From Each Other</a:t>
            </a:r>
            <a:r>
              <a:rPr lang="en-US" altLang="en-US" sz="2200" kern="0" dirty="0"/>
              <a:t>:</a:t>
            </a:r>
            <a:r>
              <a:rPr lang="en-US" altLang="en-US" sz="2200" b="1" kern="0" dirty="0"/>
              <a:t> </a:t>
            </a:r>
            <a:r>
              <a:rPr lang="en-US" altLang="en-US" sz="2200" kern="0" dirty="0"/>
              <a:t>Attend the first Affinity Sessions [Mar 2021] and start submitting your performance data [Mar 2021]</a:t>
            </a:r>
          </a:p>
        </p:txBody>
      </p:sp>
      <p:grpSp>
        <p:nvGrpSpPr>
          <p:cNvPr id="5" name="Group 4" descr="An arrow shape with the words Apply Here.">
            <a:extLst>
              <a:ext uri="{FF2B5EF4-FFF2-40B4-BE49-F238E27FC236}">
                <a16:creationId xmlns:a16="http://schemas.microsoft.com/office/drawing/2014/main" id="{3C1670A3-D12B-EF46-B485-6BF7C0907952}"/>
              </a:ext>
            </a:extLst>
          </p:cNvPr>
          <p:cNvGrpSpPr/>
          <p:nvPr/>
        </p:nvGrpSpPr>
        <p:grpSpPr>
          <a:xfrm>
            <a:off x="1322440" y="4385780"/>
            <a:ext cx="2786672" cy="992663"/>
            <a:chOff x="7947" y="535882"/>
            <a:chExt cx="3622083" cy="992663"/>
          </a:xfrm>
        </p:grpSpPr>
        <p:sp>
          <p:nvSpPr>
            <p:cNvPr id="9" name="Chevron 8">
              <a:extLst>
                <a:ext uri="{FF2B5EF4-FFF2-40B4-BE49-F238E27FC236}">
                  <a16:creationId xmlns:a16="http://schemas.microsoft.com/office/drawing/2014/main" id="{F11B4047-6CA5-784F-8259-87376162B5E3}"/>
                </a:ext>
              </a:extLst>
            </p:cNvPr>
            <p:cNvSpPr/>
            <p:nvPr/>
          </p:nvSpPr>
          <p:spPr>
            <a:xfrm>
              <a:off x="7947" y="535882"/>
              <a:ext cx="3622083" cy="992663"/>
            </a:xfrm>
            <a:prstGeom prst="chevron">
              <a:avLst/>
            </a:prstGeom>
            <a:solidFill>
              <a:srgbClr val="4472C4">
                <a:lumMod val="75000"/>
              </a:srgbClr>
            </a:solidFill>
            <a:ln w="12700" cap="flat" cmpd="sng" algn="ctr">
              <a:solidFill>
                <a:srgbClr val="C00000"/>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0" name="Chevron 4">
              <a:hlinkClick r:id="rId4"/>
              <a:extLst>
                <a:ext uri="{FF2B5EF4-FFF2-40B4-BE49-F238E27FC236}">
                  <a16:creationId xmlns:a16="http://schemas.microsoft.com/office/drawing/2014/main" id="{664F684D-E622-BB46-B8A5-D268B465226A}"/>
                </a:ext>
              </a:extLst>
            </p:cNvPr>
            <p:cNvSpPr txBox="1"/>
            <p:nvPr/>
          </p:nvSpPr>
          <p:spPr>
            <a:xfrm>
              <a:off x="504279" y="535882"/>
              <a:ext cx="2629420" cy="99266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200" b="1" kern="1200" dirty="0">
                  <a:solidFill>
                    <a:sysClr val="window" lastClr="FFFFFF"/>
                  </a:solidFill>
                  <a:latin typeface="Garamond" panose="02020404030301010803" pitchFamily="18" charset="0"/>
                  <a:ea typeface="+mn-ea"/>
                  <a:cs typeface="+mn-cs"/>
                </a:rPr>
                <a:t>Apply He</a:t>
              </a:r>
              <a:r>
                <a:rPr lang="en-US" sz="2400" b="1" kern="1200" dirty="0">
                  <a:solidFill>
                    <a:sysClr val="window" lastClr="FFFFFF"/>
                  </a:solidFill>
                  <a:latin typeface="Garamond" panose="02020404030301010803" pitchFamily="18" charset="0"/>
                  <a:ea typeface="+mn-ea"/>
                  <a:cs typeface="+mn-cs"/>
                </a:rPr>
                <a:t>re</a:t>
              </a:r>
            </a:p>
          </p:txBody>
        </p:sp>
      </p:grpSp>
      <p:grpSp>
        <p:nvGrpSpPr>
          <p:cNvPr id="6" name="Group 5" descr="An arrow with information about where to apply, including a web link to the application. ">
            <a:extLst>
              <a:ext uri="{FF2B5EF4-FFF2-40B4-BE49-F238E27FC236}">
                <a16:creationId xmlns:a16="http://schemas.microsoft.com/office/drawing/2014/main" id="{2B87685E-AC46-B345-A4E4-CD9FA8AB921D}"/>
              </a:ext>
            </a:extLst>
          </p:cNvPr>
          <p:cNvGrpSpPr/>
          <p:nvPr/>
        </p:nvGrpSpPr>
        <p:grpSpPr>
          <a:xfrm>
            <a:off x="3474269" y="4305439"/>
            <a:ext cx="6191766" cy="1104761"/>
            <a:chOff x="2995185" y="455541"/>
            <a:chExt cx="6521867" cy="1104761"/>
          </a:xfrm>
        </p:grpSpPr>
        <p:sp>
          <p:nvSpPr>
            <p:cNvPr id="7" name="Chevron 6">
              <a:extLst>
                <a:ext uri="{FF2B5EF4-FFF2-40B4-BE49-F238E27FC236}">
                  <a16:creationId xmlns:a16="http://schemas.microsoft.com/office/drawing/2014/main" id="{DDCD8BF8-9628-E64A-82BA-70D739008666}"/>
                </a:ext>
              </a:extLst>
            </p:cNvPr>
            <p:cNvSpPr/>
            <p:nvPr/>
          </p:nvSpPr>
          <p:spPr>
            <a:xfrm>
              <a:off x="2995185" y="504125"/>
              <a:ext cx="6521867" cy="1056177"/>
            </a:xfrm>
            <a:prstGeom prst="chevron">
              <a:avLst/>
            </a:prstGeom>
            <a:solidFill>
              <a:sysClr val="window" lastClr="FFFFFF">
                <a:alpha val="90000"/>
                <a:tint val="40000"/>
                <a:hueOff val="0"/>
                <a:satOff val="0"/>
                <a:lumOff val="0"/>
                <a:alphaOff val="0"/>
              </a:sysClr>
            </a:solidFill>
            <a:ln w="12700" cap="flat" cmpd="sng" algn="ctr">
              <a:solidFill>
                <a:srgbClr val="C00000">
                  <a:alpha val="9000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8" name="Chevron 6">
              <a:extLst>
                <a:ext uri="{FF2B5EF4-FFF2-40B4-BE49-F238E27FC236}">
                  <a16:creationId xmlns:a16="http://schemas.microsoft.com/office/drawing/2014/main" id="{A87C3430-DA73-D341-B0CE-93B8E2DAEFBA}"/>
                </a:ext>
              </a:extLst>
            </p:cNvPr>
            <p:cNvSpPr txBox="1"/>
            <p:nvPr/>
          </p:nvSpPr>
          <p:spPr>
            <a:xfrm>
              <a:off x="3333601" y="455541"/>
              <a:ext cx="5845034" cy="102166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11430" rIns="0" bIns="11430" numCol="1" spcCol="1270" anchor="ctr" anchorCtr="0">
              <a:noAutofit/>
            </a:bodyPr>
            <a:lstStyle/>
            <a:p>
              <a:pPr lvl="0" algn="ctr" defTabSz="800100">
                <a:lnSpc>
                  <a:spcPct val="90000"/>
                </a:lnSpc>
                <a:spcBef>
                  <a:spcPts val="300"/>
                </a:spcBef>
                <a:spcAft>
                  <a:spcPct val="35000"/>
                </a:spcAft>
              </a:pPr>
              <a:r>
                <a:rPr lang="en-US" dirty="0">
                  <a:solidFill>
                    <a:sysClr val="windowText" lastClr="000000"/>
                  </a:solidFill>
                  <a:latin typeface="Garamond" panose="02020404030301010803" pitchFamily="18" charset="0"/>
                  <a:cs typeface="Times New Roman" panose="02020603050405020304" pitchFamily="18" charset="0"/>
                </a:rPr>
                <a:t>Submit your application for review by CQII </a:t>
              </a:r>
              <a:br>
                <a:rPr lang="en-US" dirty="0">
                  <a:solidFill>
                    <a:sysClr val="windowText" lastClr="000000"/>
                  </a:solidFill>
                  <a:latin typeface="Garamond" panose="02020404030301010803" pitchFamily="18" charset="0"/>
                  <a:cs typeface="Times New Roman" panose="02020603050405020304" pitchFamily="18" charset="0"/>
                </a:rPr>
              </a:br>
              <a:r>
                <a:rPr lang="en-US" dirty="0">
                  <a:solidFill>
                    <a:sysClr val="windowText" lastClr="000000"/>
                  </a:solidFill>
                  <a:latin typeface="Garamond" panose="02020404030301010803" pitchFamily="18" charset="0"/>
                  <a:cs typeface="Times New Roman" panose="02020603050405020304" pitchFamily="18" charset="0"/>
                </a:rPr>
                <a:t>and the HIV/AIDS Bureau:</a:t>
              </a:r>
              <a:br>
                <a:rPr lang="en-US" dirty="0">
                  <a:solidFill>
                    <a:sysClr val="windowText" lastClr="000000"/>
                  </a:solidFill>
                  <a:latin typeface="Garamond" panose="02020404030301010803" pitchFamily="18" charset="0"/>
                  <a:cs typeface="Times New Roman" panose="02020603050405020304" pitchFamily="18" charset="0"/>
                </a:rPr>
              </a:br>
              <a:r>
                <a:rPr lang="en-US" b="1" dirty="0">
                  <a:solidFill>
                    <a:srgbClr val="7E3E97"/>
                  </a:solidFill>
                  <a:latin typeface="Garamond" panose="02020404030301010803"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www.surveymonkey.com/r/collaborativeapplication</a:t>
              </a:r>
              <a:endParaRPr lang="en-US" sz="1600" b="1" dirty="0">
                <a:solidFill>
                  <a:srgbClr val="7E3E97"/>
                </a:solidFill>
                <a:ea typeface="ＭＳ Ｐゴシック" panose="020B0600070205080204" pitchFamily="34" charset="-128"/>
              </a:endParaRPr>
            </a:p>
          </p:txBody>
        </p:sp>
      </p:grpSp>
      <p:pic>
        <p:nvPicPr>
          <p:cNvPr id="13" name="Picture 12">
            <a:extLst>
              <a:ext uri="{FF2B5EF4-FFF2-40B4-BE49-F238E27FC236}">
                <a16:creationId xmlns:a16="http://schemas.microsoft.com/office/drawing/2014/main" id="{19F95BCD-C1CB-BF44-B30C-A096F98CE1AB}"/>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047890" y="4254500"/>
            <a:ext cx="1155700" cy="1155700"/>
          </a:xfrm>
          <a:prstGeom prst="rect">
            <a:avLst/>
          </a:prstGeom>
        </p:spPr>
      </p:pic>
    </p:spTree>
    <p:extLst>
      <p:ext uri="{BB962C8B-B14F-4D97-AF65-F5344CB8AC3E}">
        <p14:creationId xmlns:p14="http://schemas.microsoft.com/office/powerpoint/2010/main" val="6800996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5800" y="2291783"/>
            <a:ext cx="3429000" cy="41910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CC0000"/>
                </a:solidFill>
                <a:effectLst>
                  <a:outerShdw blurRad="38100" dist="38100" dir="2700000" algn="tl">
                    <a:srgbClr val="000000">
                      <a:alpha val="43137"/>
                    </a:srgbClr>
                  </a:outerShdw>
                </a:effectLst>
                <a:uLnTx/>
                <a:uFillTx/>
                <a:latin typeface="Garamond" panose="02020404030301010803" pitchFamily="18" charset="0"/>
                <a:ea typeface="+mj-ea"/>
                <a:cs typeface="+mj-cs"/>
              </a:rPr>
              <a:t>Contact Information</a:t>
            </a:r>
          </a:p>
        </p:txBody>
      </p:sp>
      <p:sp>
        <p:nvSpPr>
          <p:cNvPr id="6" name="Rectangle 5"/>
          <p:cNvSpPr/>
          <p:nvPr/>
        </p:nvSpPr>
        <p:spPr>
          <a:xfrm>
            <a:off x="685800" y="2630176"/>
            <a:ext cx="5808815" cy="2308324"/>
          </a:xfrm>
          <a:prstGeom prst="rect">
            <a:avLst/>
          </a:prstGeom>
        </p:spPr>
        <p:txBody>
          <a:bodyPr wrap="square">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aramond" panose="02020404030301010803" pitchFamily="18" charset="0"/>
                <a:ea typeface="Calibri" panose="020F0502020204030204" pitchFamily="34" charset="0"/>
                <a:cs typeface="Times New Roman" panose="02020603050405020304" pitchFamily="18" charset="0"/>
              </a:rPr>
              <a:t>Clemens M. Steinböck, MBA</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aramond" panose="02020404030301010803" pitchFamily="18" charset="0"/>
                <a:ea typeface="Calibri" panose="020F0502020204030204" pitchFamily="34" charset="0"/>
                <a:cs typeface="Times New Roman" panose="02020603050405020304" pitchFamily="18" charset="0"/>
              </a:rPr>
              <a:t>Director</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aramond" panose="02020404030301010803" pitchFamily="18" charset="0"/>
                <a:ea typeface="Calibri" panose="020F0502020204030204" pitchFamily="34" charset="0"/>
                <a:cs typeface="Times New Roman" panose="02020603050405020304" pitchFamily="18" charset="0"/>
              </a:rPr>
              <a:t>New York State Department of Health</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aramond" panose="02020404030301010803" pitchFamily="18" charset="0"/>
                <a:ea typeface="Calibri" panose="020F0502020204030204" pitchFamily="34" charset="0"/>
                <a:cs typeface="Times New Roman" panose="02020603050405020304" pitchFamily="18" charset="0"/>
              </a:rPr>
              <a:t>AIDS Institute</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aramond" panose="02020404030301010803" pitchFamily="18" charset="0"/>
                <a:ea typeface="Calibri" panose="020F0502020204030204" pitchFamily="34" charset="0"/>
                <a:cs typeface="Times New Roman" panose="02020603050405020304" pitchFamily="18" charset="0"/>
              </a:rPr>
              <a:t>90 Church Street, 13th floor</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aramond" panose="02020404030301010803" pitchFamily="18" charset="0"/>
                <a:ea typeface="Calibri" panose="020F0502020204030204" pitchFamily="34" charset="0"/>
                <a:cs typeface="Times New Roman" panose="02020603050405020304" pitchFamily="18" charset="0"/>
              </a:rPr>
              <a:t>New York, NY 10007-2919</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aramond" panose="02020404030301010803" pitchFamily="18" charset="0"/>
                <a:ea typeface="Calibri" panose="020F0502020204030204" pitchFamily="34" charset="0"/>
                <a:cs typeface="Times New Roman" panose="02020603050405020304" pitchFamily="18" charset="0"/>
              </a:rPr>
              <a:t>212.417.4730</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aramond" panose="02020404030301010803" pitchFamily="18" charset="0"/>
                <a:ea typeface="Calibri" panose="020F0502020204030204" pitchFamily="34" charset="0"/>
                <a:cs typeface="Times New Roman" panose="02020603050405020304" pitchFamily="18" charset="0"/>
              </a:rPr>
              <a:t>Clemens.Steinbock@health.ny.gov</a:t>
            </a:r>
          </a:p>
        </p:txBody>
      </p:sp>
      <p:pic>
        <p:nvPicPr>
          <p:cNvPr id="2" name="Picture 1" descr="A drawing of a face&#10;&#10;Description automatically generated">
            <a:extLst>
              <a:ext uri="{FF2B5EF4-FFF2-40B4-BE49-F238E27FC236}">
                <a16:creationId xmlns:a16="http://schemas.microsoft.com/office/drawing/2014/main" id="{C5E1E9FF-E976-48F0-A29E-22927CC22A4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79536" y="682398"/>
            <a:ext cx="3255264" cy="1431036"/>
          </a:xfrm>
          <a:prstGeom prst="rect">
            <a:avLst/>
          </a:prstGeom>
        </p:spPr>
      </p:pic>
      <p:grpSp>
        <p:nvGrpSpPr>
          <p:cNvPr id="8" name="Group 7" descr="Improve HIV care, Ask me how! Logo">
            <a:extLst>
              <a:ext uri="{FF2B5EF4-FFF2-40B4-BE49-F238E27FC236}">
                <a16:creationId xmlns:a16="http://schemas.microsoft.com/office/drawing/2014/main" id="{B30A9E3D-181F-4360-B939-9359B55578B8}"/>
              </a:ext>
            </a:extLst>
          </p:cNvPr>
          <p:cNvGrpSpPr/>
          <p:nvPr/>
        </p:nvGrpSpPr>
        <p:grpSpPr>
          <a:xfrm>
            <a:off x="10167849" y="2805388"/>
            <a:ext cx="1566951" cy="1557975"/>
            <a:chOff x="2667001" y="582632"/>
            <a:chExt cx="3322602" cy="3303568"/>
          </a:xfrm>
        </p:grpSpPr>
        <p:pic>
          <p:nvPicPr>
            <p:cNvPr id="9" name="Picture 8">
              <a:extLst>
                <a:ext uri="{FF2B5EF4-FFF2-40B4-BE49-F238E27FC236}">
                  <a16:creationId xmlns:a16="http://schemas.microsoft.com/office/drawing/2014/main" id="{505C0FE8-E938-46C9-90FE-8B219F8B3EA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67001" y="582632"/>
              <a:ext cx="3322602" cy="3303568"/>
            </a:xfrm>
            <a:prstGeom prst="rect">
              <a:avLst/>
            </a:prstGeom>
          </p:spPr>
        </p:pic>
        <p:grpSp>
          <p:nvGrpSpPr>
            <p:cNvPr id="10" name="Group 9">
              <a:extLst>
                <a:ext uri="{FF2B5EF4-FFF2-40B4-BE49-F238E27FC236}">
                  <a16:creationId xmlns:a16="http://schemas.microsoft.com/office/drawing/2014/main" id="{0198195C-5FDD-46DE-BCB1-6475987F452E}"/>
                </a:ext>
              </a:extLst>
            </p:cNvPr>
            <p:cNvGrpSpPr/>
            <p:nvPr/>
          </p:nvGrpSpPr>
          <p:grpSpPr>
            <a:xfrm>
              <a:off x="3679623" y="1399142"/>
              <a:ext cx="1244475" cy="1585740"/>
              <a:chOff x="3679623" y="1399142"/>
              <a:chExt cx="1244475" cy="1585740"/>
            </a:xfrm>
          </p:grpSpPr>
          <p:pic>
            <p:nvPicPr>
              <p:cNvPr id="11" name="Picture 10">
                <a:extLst>
                  <a:ext uri="{FF2B5EF4-FFF2-40B4-BE49-F238E27FC236}">
                    <a16:creationId xmlns:a16="http://schemas.microsoft.com/office/drawing/2014/main" id="{4A63DEE5-9809-4B5D-B684-F9BE6BA929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79623" y="1530541"/>
                <a:ext cx="1244475" cy="1343025"/>
              </a:xfrm>
              <a:prstGeom prst="rect">
                <a:avLst/>
              </a:prstGeom>
            </p:spPr>
          </p:pic>
          <p:sp>
            <p:nvSpPr>
              <p:cNvPr id="12" name="Rectangle 11">
                <a:extLst>
                  <a:ext uri="{FF2B5EF4-FFF2-40B4-BE49-F238E27FC236}">
                    <a16:creationId xmlns:a16="http://schemas.microsoft.com/office/drawing/2014/main" id="{7198189A-A003-4BF0-AF69-37BDE1F6F720}"/>
                  </a:ext>
                </a:extLst>
              </p:cNvPr>
              <p:cNvSpPr/>
              <p:nvPr/>
            </p:nvSpPr>
            <p:spPr bwMode="auto">
              <a:xfrm>
                <a:off x="4285561" y="1399142"/>
                <a:ext cx="438839" cy="163761"/>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en-US" dirty="0">
                  <a:latin typeface="Arial" charset="0"/>
                </a:endParaRPr>
              </a:p>
            </p:txBody>
          </p:sp>
          <p:sp>
            <p:nvSpPr>
              <p:cNvPr id="13" name="Rectangle 12">
                <a:extLst>
                  <a:ext uri="{FF2B5EF4-FFF2-40B4-BE49-F238E27FC236}">
                    <a16:creationId xmlns:a16="http://schemas.microsoft.com/office/drawing/2014/main" id="{3E73B6AA-FF74-492E-A609-BB1150190FFA}"/>
                  </a:ext>
                </a:extLst>
              </p:cNvPr>
              <p:cNvSpPr/>
              <p:nvPr/>
            </p:nvSpPr>
            <p:spPr bwMode="auto">
              <a:xfrm flipV="1">
                <a:off x="3886200" y="2873566"/>
                <a:ext cx="806986" cy="111316"/>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en-US" dirty="0">
                  <a:latin typeface="Arial" charset="0"/>
                </a:endParaRPr>
              </a:p>
            </p:txBody>
          </p:sp>
        </p:grpSp>
      </p:grpSp>
      <p:sp>
        <p:nvSpPr>
          <p:cNvPr id="16" name="Rectangle 15">
            <a:extLst>
              <a:ext uri="{FF2B5EF4-FFF2-40B4-BE49-F238E27FC236}">
                <a16:creationId xmlns:a16="http://schemas.microsoft.com/office/drawing/2014/main" id="{C7164D59-24C6-427E-99B0-BF20B4CEAD67}"/>
              </a:ext>
            </a:extLst>
          </p:cNvPr>
          <p:cNvSpPr/>
          <p:nvPr/>
        </p:nvSpPr>
        <p:spPr>
          <a:xfrm>
            <a:off x="685800" y="5111275"/>
            <a:ext cx="11049000" cy="830997"/>
          </a:xfrm>
          <a:prstGeom prst="rect">
            <a:avLst/>
          </a:prstGeom>
        </p:spPr>
        <p:txBody>
          <a:bodyPr wrap="square">
            <a:spAutoFit/>
          </a:bodyPr>
          <a:lstStyle/>
          <a:p>
            <a:r>
              <a:rPr lang="en-US" sz="1600" i="1" dirty="0">
                <a:latin typeface="Garamond" panose="02020404030301010803" pitchFamily="18" charset="0"/>
              </a:rPr>
              <a:t>This project is supported by the Health Resources and Services Administration (HRSA) of the U.S. Department of Health and Human Services (HHS) as part of an award totaling </a:t>
            </a:r>
            <a:r>
              <a:rPr lang="en-US" sz="1600" i="1" dirty="0">
                <a:solidFill>
                  <a:srgbClr val="000000"/>
                </a:solidFill>
                <a:latin typeface="Garamond" panose="02020404030301010803" pitchFamily="18" charset="0"/>
              </a:rPr>
              <a:t>$1.5M</a:t>
            </a:r>
            <a:r>
              <a:rPr lang="en-US" sz="1600" i="1" dirty="0">
                <a:latin typeface="Garamond" panose="02020404030301010803" pitchFamily="18" charset="0"/>
              </a:rPr>
              <a:t>. The contents are those of the author(s) and do not necessarily represent the official views of, nor an endorsement, by HRSA, HHS or the U.S. Government.</a:t>
            </a:r>
          </a:p>
        </p:txBody>
      </p:sp>
      <p:pic>
        <p:nvPicPr>
          <p:cNvPr id="5" name="Picture 4" descr="create+equity logo and 'Learn more, create+equity Collaborative'">
            <a:hlinkClick r:id="rId6"/>
            <a:extLst>
              <a:ext uri="{FF2B5EF4-FFF2-40B4-BE49-F238E27FC236}">
                <a16:creationId xmlns:a16="http://schemas.microsoft.com/office/drawing/2014/main" id="{5D621552-202B-274F-9932-FE5AA762410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346950" y="4385216"/>
            <a:ext cx="4387850" cy="553284"/>
          </a:xfrm>
          <a:prstGeom prst="rect">
            <a:avLst/>
          </a:prstGeom>
        </p:spPr>
      </p:pic>
    </p:spTree>
    <p:extLst>
      <p:ext uri="{BB962C8B-B14F-4D97-AF65-F5344CB8AC3E}">
        <p14:creationId xmlns:p14="http://schemas.microsoft.com/office/powerpoint/2010/main" val="2890328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a:xfrm>
            <a:off x="1257300" y="609600"/>
            <a:ext cx="9677400" cy="3550927"/>
          </a:xfrm>
        </p:spPr>
        <p:txBody>
          <a:bodyPr/>
          <a:lstStyle/>
          <a:p>
            <a:r>
              <a:rPr lang="en-US" altLang="en-US" i="1" dirty="0"/>
              <a:t>“I diagnosed ‘abdominal pain’ when the real problem was hunger.</a:t>
            </a:r>
            <a:br>
              <a:rPr lang="en-US" altLang="en-US" i="1" dirty="0"/>
            </a:br>
            <a:r>
              <a:rPr lang="en-US" altLang="en-US" i="1" dirty="0"/>
              <a:t>I mislabeled the hopelessness of long-term unemployment as depression. </a:t>
            </a:r>
            <a:br>
              <a:rPr lang="en-US" altLang="en-US" i="1" dirty="0"/>
            </a:br>
            <a:r>
              <a:rPr lang="en-US" altLang="en-US" i="1" dirty="0"/>
              <a:t>I misdiagnosed poverty that causes patients to miss pills or appointments as noncompliance. </a:t>
            </a:r>
            <a:br>
              <a:rPr lang="en-US" altLang="en-US" i="1" dirty="0"/>
            </a:br>
            <a:r>
              <a:rPr lang="en-US" altLang="en-US" i="1" dirty="0"/>
              <a:t>I mistook the inability of one older patient to read for dementia.” </a:t>
            </a:r>
            <a:br>
              <a:rPr lang="en-US" altLang="en-US" dirty="0"/>
            </a:br>
            <a:br>
              <a:rPr lang="en-US" altLang="en-US" dirty="0"/>
            </a:br>
            <a:r>
              <a:rPr lang="en-US" altLang="en-US" sz="2800" dirty="0"/>
              <a:t>- Dr. Laura Gottlieb, Professor and Author</a:t>
            </a:r>
          </a:p>
        </p:txBody>
      </p:sp>
      <p:pic>
        <p:nvPicPr>
          <p:cNvPr id="4" name="Picture 2" descr="Laura Gottlieb | Commonwealth Fund">
            <a:extLst>
              <a:ext uri="{FF2B5EF4-FFF2-40B4-BE49-F238E27FC236}">
                <a16:creationId xmlns:a16="http://schemas.microsoft.com/office/drawing/2014/main" id="{AE740FAE-E3F9-584A-ABAD-85F19468F466}"/>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257800" y="4160527"/>
            <a:ext cx="1676400" cy="1676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9428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a:xfrm>
            <a:off x="904009" y="152400"/>
            <a:ext cx="10383982" cy="4578927"/>
          </a:xfrm>
        </p:spPr>
        <p:txBody>
          <a:bodyPr/>
          <a:lstStyle/>
          <a:p>
            <a:pPr>
              <a:spcAft>
                <a:spcPts val="1800"/>
              </a:spcAft>
            </a:pPr>
            <a:r>
              <a:rPr lang="en-US" altLang="en-US" i="1" dirty="0"/>
              <a:t>“Achieving health equity requires valuing all individuals and populations equally, and entails focused and ongoing societal efforts to address avoidable inequalities by assuring the conditions for optimal health for all groups, particularly those who have experiences historical or contemporary injustices or socioeconomic disadvantage.”</a:t>
            </a:r>
            <a:br>
              <a:rPr lang="en-US" altLang="en-US" sz="1500" i="1" dirty="0"/>
            </a:br>
            <a:br>
              <a:rPr lang="en-US" altLang="en-US" sz="2500" dirty="0"/>
            </a:br>
            <a:r>
              <a:rPr lang="en-US" altLang="en-US" sz="2600" dirty="0"/>
              <a:t>-  Dr. Adewale Troutman, President of the American Public Health Association </a:t>
            </a:r>
          </a:p>
        </p:txBody>
      </p:sp>
      <p:pic>
        <p:nvPicPr>
          <p:cNvPr id="1026" name="Picture 2" descr="Dr. Adewale Troutman honored for his work in public healthCollege of Public  Health News">
            <a:extLst>
              <a:ext uri="{FF2B5EF4-FFF2-40B4-BE49-F238E27FC236}">
                <a16:creationId xmlns:a16="http://schemas.microsoft.com/office/drawing/2014/main" id="{1186E8A8-60E9-49EE-BD24-7DD255AA886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10125" y="4191000"/>
            <a:ext cx="2571750" cy="17145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41765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85801"/>
            <a:ext cx="8229600" cy="440007"/>
          </a:xfrm>
        </p:spPr>
        <p:txBody>
          <a:bodyPr>
            <a:noAutofit/>
          </a:bodyPr>
          <a:lstStyle/>
          <a:p>
            <a:r>
              <a:rPr lang="en-US" dirty="0"/>
              <a:t>What is a Social Determinant of Health?</a:t>
            </a:r>
          </a:p>
        </p:txBody>
      </p:sp>
      <p:sp>
        <p:nvSpPr>
          <p:cNvPr id="3" name="Content Placeholder 2"/>
          <p:cNvSpPr>
            <a:spLocks noGrp="1"/>
          </p:cNvSpPr>
          <p:nvPr>
            <p:ph idx="1"/>
          </p:nvPr>
        </p:nvSpPr>
        <p:spPr>
          <a:xfrm>
            <a:off x="697150" y="1447800"/>
            <a:ext cx="10797698" cy="2286000"/>
          </a:xfrm>
        </p:spPr>
        <p:txBody>
          <a:bodyPr/>
          <a:lstStyle/>
          <a:p>
            <a:pPr marL="0" indent="0" algn="ctr">
              <a:buNone/>
            </a:pPr>
            <a:r>
              <a:rPr lang="en-US" sz="2800" i="1" dirty="0"/>
              <a:t>“Social determinants of health are conditions in the places where people live, learn, work, and play that affect a wide range of health and quality-of-life-risks and outcomes.”</a:t>
            </a:r>
          </a:p>
          <a:p>
            <a:pPr marL="0" indent="0" algn="ctr">
              <a:buNone/>
            </a:pPr>
            <a:endParaRPr lang="en-US" sz="2800" i="1" dirty="0"/>
          </a:p>
          <a:p>
            <a:pPr marL="0" indent="0" algn="ctr">
              <a:buNone/>
            </a:pPr>
            <a:r>
              <a:rPr lang="en-US" sz="2800" i="1" dirty="0"/>
              <a:t> – </a:t>
            </a:r>
            <a:r>
              <a:rPr lang="en-US" sz="2800" dirty="0"/>
              <a:t>Centers for Disease Control (CDC)</a:t>
            </a:r>
          </a:p>
        </p:txBody>
      </p:sp>
      <p:sp>
        <p:nvSpPr>
          <p:cNvPr id="4" name="TextBox 3">
            <a:extLst>
              <a:ext uri="{FF2B5EF4-FFF2-40B4-BE49-F238E27FC236}">
                <a16:creationId xmlns:a16="http://schemas.microsoft.com/office/drawing/2014/main" id="{F41F788E-8BCF-7D4C-89E3-04D1EE0121B1}"/>
              </a:ext>
            </a:extLst>
          </p:cNvPr>
          <p:cNvSpPr txBox="1"/>
          <p:nvPr/>
        </p:nvSpPr>
        <p:spPr>
          <a:xfrm>
            <a:off x="8867948" y="5666601"/>
            <a:ext cx="3324052" cy="276999"/>
          </a:xfrm>
          <a:prstGeom prst="rect">
            <a:avLst/>
          </a:prstGeom>
          <a:noFill/>
        </p:spPr>
        <p:txBody>
          <a:bodyPr wrap="none" rtlCol="0">
            <a:spAutoFit/>
          </a:bodyPr>
          <a:lstStyle/>
          <a:p>
            <a:pPr algn="r"/>
            <a:r>
              <a:rPr lang="en-US" sz="1200" dirty="0">
                <a:latin typeface="+mn-lt"/>
              </a:rPr>
              <a:t>https://www.cdc.gov/socialdeterminants/index.htm</a:t>
            </a:r>
          </a:p>
        </p:txBody>
      </p:sp>
      <p:pic>
        <p:nvPicPr>
          <p:cNvPr id="18434" name="Picture 2" descr="Trump Administration and CDC Order New Eviction Moratorium | WNIJ and WNIU">
            <a:extLst>
              <a:ext uri="{FF2B5EF4-FFF2-40B4-BE49-F238E27FC236}">
                <a16:creationId xmlns:a16="http://schemas.microsoft.com/office/drawing/2014/main" id="{5EF43A48-DFF3-1747-812C-5E871BAC52AB}"/>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4714875" y="3429000"/>
            <a:ext cx="2762250" cy="2046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656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a:xfrm>
            <a:off x="1600200" y="914400"/>
            <a:ext cx="8991600" cy="2743200"/>
          </a:xfrm>
        </p:spPr>
        <p:txBody>
          <a:bodyPr/>
          <a:lstStyle/>
          <a:p>
            <a:pPr>
              <a:spcAft>
                <a:spcPts val="1800"/>
              </a:spcAft>
            </a:pPr>
            <a:r>
              <a:rPr lang="en-US" altLang="en-US" i="1" dirty="0"/>
              <a:t>“It is time to refocus, reinforce, and repeat the message that health disparities exist and that health equity benefits everyone.” </a:t>
            </a:r>
            <a:r>
              <a:rPr lang="en-US" altLang="en-US" sz="1500" i="1" dirty="0"/>
              <a:t> </a:t>
            </a:r>
            <a:br>
              <a:rPr lang="en-US" altLang="en-US" sz="1500" i="1" dirty="0"/>
            </a:br>
            <a:br>
              <a:rPr lang="en-US" altLang="en-US" sz="2500" dirty="0"/>
            </a:br>
            <a:r>
              <a:rPr lang="en-US" altLang="en-US" sz="2800" dirty="0"/>
              <a:t>-  Former U.S. Secretary of Health and Human Services Kathleen Sebelius</a:t>
            </a:r>
          </a:p>
        </p:txBody>
      </p:sp>
      <p:pic>
        <p:nvPicPr>
          <p:cNvPr id="20482" name="Picture 2" descr="Kathleen Sebelius - Wikipedia">
            <a:extLst>
              <a:ext uri="{FF2B5EF4-FFF2-40B4-BE49-F238E27FC236}">
                <a16:creationId xmlns:a16="http://schemas.microsoft.com/office/drawing/2014/main" id="{8F69E119-E6DC-C14B-AE08-68D94CFBDCC6}"/>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162550" y="3657600"/>
            <a:ext cx="1801818" cy="225227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587597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2008"/>
  <p:tag name="USESECONDARYMONITOR" val="True"/>
  <p:tag name="ANSWERNOWSTYLE" val="-1"/>
  <p:tag name="RESPCOUNTERFORMAT" val="0"/>
  <p:tag name="NUMRESPONSES" val="1"/>
  <p:tag name="CHARTVALUEFORMAT" val="0%"/>
  <p:tag name="AUTOUPDATEALIASES" val="True"/>
  <p:tag name="RACEANIMATIONSPEED" val="3"/>
  <p:tag name="MAXRESPONDERS" val="5"/>
  <p:tag name="BUBBLEGROUPING" val="3"/>
  <p:tag name="CUSTOMCELLBACKCOLOR1" val="-657956"/>
  <p:tag name="USESCHEMECOLORS" val="True"/>
  <p:tag name="GRIDOPACITY" val="90"/>
  <p:tag name="GRIDPOSITION" val="1"/>
  <p:tag name="CHARTLABELS" val="0"/>
  <p:tag name="INCLUDEPPT" val="True"/>
  <p:tag name="REALTIMEBACKUP" val="False"/>
  <p:tag name="CHARTSCALE" val="True"/>
  <p:tag name="FIBINCLUDEOTHER" val="True"/>
  <p:tag name="PRRESPONSE3" val="8"/>
  <p:tag name="PRRESPONSE7" val="4"/>
  <p:tag name="SHOWFLASHWARNING" val="True"/>
  <p:tag name="SAVECSVWITHSESSION" val="False"/>
  <p:tag name="COUNTDOWNSTYLE" val="-1"/>
  <p:tag name="INPUTSOURCE" val="1"/>
  <p:tag name="AUTOADVANCE" val="False"/>
  <p:tag name="RACEENDPOINTS" val="0"/>
  <p:tag name="TEAMSINLEADERBOARD" val="5"/>
  <p:tag name="DEFAULTNUMTEAMS" val="5"/>
  <p:tag name="CUSTOMCELLBACKCOLOR3" val="-268652"/>
  <p:tag name="DISPLAYDEVICEID" val="True"/>
  <p:tag name="GRIDFONTSIZE" val="12"/>
  <p:tag name="INCLUDENONRESPONDERS" val="False"/>
  <p:tag name="INCORRECTPOINTVALUE" val="0"/>
  <p:tag name="ADVANCEDSETTINGSVIEW" val="True"/>
  <p:tag name="PRRESPONSE1" val="10"/>
  <p:tag name="PRRESPONSE6" val="5"/>
  <p:tag name="ALWAYSOPENPOLL" val="False"/>
  <p:tag name="SHOWBARVISIBLE" val="True"/>
  <p:tag name="ANSWERNOWTEXT" val="Answer Now"/>
  <p:tag name="ALLOWDUPLICATES" val="False"/>
  <p:tag name="ROTATIONINTERVAL" val="2"/>
  <p:tag name="PARTICIPANTSINLEADERBOARD" val="5"/>
  <p:tag name="CUSTOMGRIDBACKCOLOR" val="-722948"/>
  <p:tag name="DISPLAYNAME" val="True"/>
  <p:tag name="GRIDSIZE" val="{Width=800, Height=600}"/>
  <p:tag name="MULTIRESPDIVISOR" val="1"/>
  <p:tag name="ZEROBASED" val="False"/>
  <p:tag name="FIBDISPLAYKEYWORDS" val="True"/>
  <p:tag name="PRRESPONSE8" val="3"/>
  <p:tag name="BULLETTYPE" val="3"/>
  <p:tag name="BACKUPSESSIONS" val="True"/>
  <p:tag name="RACERSMAXDISPLAYED" val="0"/>
  <p:tag name="BUBBLEVALUEFORMAT" val="0.0"/>
  <p:tag name="DISPLAYDEVICENUMBER" val="True"/>
  <p:tag name="CHARTCOLORS" val="0"/>
  <p:tag name="REALTIMEBACKUPPATH" val="(None)"/>
  <p:tag name="PRRESPONSE2" val="9"/>
  <p:tag name="PRRESPONSE10" val="1"/>
  <p:tag name="CSVFORMAT" val="0"/>
  <p:tag name="BACKUPMAINTENANCE" val="7"/>
  <p:tag name="BUBBLENAMEVISIBLE" val="True"/>
  <p:tag name="CUSTOMCELLBACKCOLOR4" val="-8355712"/>
  <p:tag name="RESETCHARTS" val="True"/>
  <p:tag name="FIBDISPLAYRESULTS" val="True"/>
  <p:tag name="PRRESPONSE9" val="2"/>
  <p:tag name="RESPCOUNTERSTYLE" val="-1"/>
  <p:tag name="STDCHART" val="1"/>
  <p:tag name="CUSTOMCELLBACKCOLOR2" val="-13395457"/>
  <p:tag name="ALLOWUSERFEEDBACK" val="True"/>
  <p:tag name="PRRESPONSE4" val="7"/>
  <p:tag name="EXPANDSHOWBAR" val="True"/>
  <p:tag name="SKIPREMAININGRACESLIDES" val="True"/>
  <p:tag name="AUTOSIZEGRID" val="True"/>
  <p:tag name="FIBNUMRESULTS" val="5"/>
  <p:tag name="RESPTABLESTYLE" val="-1"/>
  <p:tag name="CUSTOMCELLFORECOLOR" val="-16777216"/>
  <p:tag name="AUTOADJUSTPARTRANGE" val="True"/>
  <p:tag name="COUNTDOWNSECONDS" val="10"/>
  <p:tag name="POLLINGCYCLE" val="2"/>
  <p:tag name="POWERPOINTVERSION" val="14.0"/>
  <p:tag name="CORRECTPOINTVALUE" val="100"/>
  <p:tag name="BUBBLESIZEVISIBLE" val="True"/>
  <p:tag name="REVIEWONLY" val="False"/>
  <p:tag name="GRIDROTATIONINTERVAL" val="2"/>
  <p:tag name="MMPROD_NEXTUNIQUEID" val="10009"/>
  <p:tag name="PRRESPONSE5" val="6"/>
  <p:tag name="DELIMITERS" val="3.1"/>
  <p:tag name="TPFULLVERSION" val="4.3.1.1109"/>
  <p:tag name="MMPROD_UIDATA" val="&lt;database version=&quot;7.0&quot;&gt;&lt;object type=&quot;1&quot; unique_id=&quot;10001&quot;&gt;&lt;object type=&quot;8&quot; unique_id=&quot;10002&quot;&gt;&lt;/object&gt;&lt;object type=&quot;2&quot; unique_id=&quot;10003&quot;&gt;&lt;object type=&quot;3&quot; unique_id=&quot;10530&quot;&gt;&lt;property id=&quot;20148&quot; value=&quot;5&quot;/&gt;&lt;property id=&quot;20300&quot; value=&quot;Slide 1&quot;/&gt;&lt;property id=&quot;20307&quot; value=&quot;664&quot;/&gt;&lt;/object&gt;&lt;object type=&quot;3&quot; unique_id=&quot;16680&quot;&gt;&lt;property id=&quot;20148&quot; value=&quot;5&quot;/&gt;&lt;property id=&quot;20300&quot; value=&quot;Slide 3 - &amp;quot;Parking Lot Review &amp;amp; Discussion&amp;quot;&quot;/&gt;&lt;property id=&quot;20307&quot; value=&quot;676&quot;/&gt;&lt;/object&gt;&lt;object type=&quot;3&quot; unique_id=&quot;16681&quot;&gt;&lt;property id=&quot;20148&quot; value=&quot;5&quot;/&gt;&lt;property id=&quot;20300&quot; value=&quot;Slide 2 - &amp;quot;Agenda – Day 2&amp;quot;&quot;/&gt;&lt;property id=&quot;20307&quot; value=&quot;677&quot;/&gt;&lt;/object&gt;&lt;object type=&quot;3&quot; unique_id=&quot;23149&quot;&gt;&lt;property id=&quot;20148&quot; value=&quot;5&quot;/&gt;&lt;property id=&quot;20300&quot; value=&quot;Slide 4&quot;/&gt;&lt;property id=&quot;20307&quot; value=&quot;678&quot;/&gt;&lt;/object&gt;&lt;object type=&quot;3&quot; unique_id=&quot;23150&quot;&gt;&lt;property id=&quot;20148&quot; value=&quot;5&quot;/&gt;&lt;property id=&quot;20300&quot; value=&quot;Slide 5 - &amp;quot;Group Competition: The Marshmallow Challenge&amp;quot;&quot;/&gt;&lt;property id=&quot;20307&quot; value=&quot;679&quot;/&gt;&lt;/object&gt;&lt;object type=&quot;3&quot; unique_id=&quot;23151&quot;&gt;&lt;property id=&quot;20148&quot; value=&quot;5&quot;/&gt;&lt;property id=&quot;20300&quot; value=&quot;Slide 6 - &amp;quot;Rules for The Marshmallow Challenge&amp;quot;&quot;/&gt;&lt;property id=&quot;20307&quot; value=&quot;680&quot;/&gt;&lt;/object&gt;&lt;object type=&quot;3&quot; unique_id=&quot;23152&quot;&gt;&lt;property id=&quot;20148&quot; value=&quot;5&quot;/&gt;&lt;property id=&quot;20300&quot; value=&quot;Slide 7 - &amp;quot;Group Competition: The Marshmallow Challenge&amp;quot;&quot;/&gt;&lt;property id=&quot;20307&quot; value=&quot;681&quot;/&gt;&lt;/object&gt;&lt;object type=&quot;3&quot; unique_id=&quot;23153&quot;&gt;&lt;property id=&quot;20148&quot; value=&quot;5&quot;/&gt;&lt;property id=&quot;20300&quot; value=&quot;Slide 8 - &amp;quot;Debriefing Your Experience&amp;quot;&quot;/&gt;&lt;property id=&quot;20307&quot; value=&quot;682&quot;/&gt;&lt;/object&gt;&lt;object type=&quot;3&quot; unique_id=&quot;23154&quot;&gt;&lt;property id=&quot;20148&quot; value=&quot;5&quot;/&gt;&lt;property id=&quot;20300&quot; value=&quot;Slide 9&quot;/&gt;&lt;property id=&quot;20307&quot; value=&quot;684&quot;/&gt;&lt;/object&gt;&lt;object type=&quot;3&quot; unique_id=&quot;23155&quot;&gt;&lt;property id=&quot;20148&quot; value=&quot;5&quot;/&gt;&lt;property id=&quot;20300&quot; value=&quot;Slide 10 - &amp;quot;Framework for Coaching Quality Improvement&amp;quot;&quot;/&gt;&lt;property id=&quot;20307&quot; value=&quot;685&quot;/&gt;&lt;/object&gt;&lt;object type=&quot;3&quot; unique_id=&quot;23156&quot;&gt;&lt;property id=&quot;20148&quot; value=&quot;5&quot;/&gt;&lt;property id=&quot;20300&quot; value=&quot;Slide 11 - &amp;quot;Capacity Builder&amp;quot;&quot;/&gt;&lt;property id=&quot;20307&quot; value=&quot;686&quot;/&gt;&lt;/object&gt;&lt;object type=&quot;3&quot; unique_id=&quot;23157&quot;&gt;&lt;property id=&quot;20148&quot; value=&quot;5&quot;/&gt;&lt;property id=&quot;20300&quot; value=&quot;Slide 12 - &amp;quot;Quality Improvement Resources&amp;quot;&quot;/&gt;&lt;property id=&quot;20307&quot; value=&quot;687&quot;/&gt;&lt;/object&gt;&lt;object type=&quot;3&quot; unique_id=&quot;23158&quot;&gt;&lt;property id=&quot;20148&quot; value=&quot;5&quot;/&gt;&lt;property id=&quot;20300&quot; value=&quot;Slide 13 - &amp;quot;NQC Website - NationalQualityCenter.org &amp;quot;&quot;/&gt;&lt;property id=&quot;20307&quot; value=&quot;688&quot;/&gt;&lt;/object&gt;&lt;object type=&quot;3&quot; unique_id=&quot;23159&quot;&gt;&lt;property id=&quot;20148&quot; value=&quot;5&quot;/&gt;&lt;property id=&quot;20300&quot; value=&quot;Slide 14 - &amp;quot;HEALTHQUAL Website&amp;quot;&quot;/&gt;&lt;property id=&quot;20307&quot; value=&quot;689&quot;/&gt;&lt;/object&gt;&lt;object type=&quot;3&quot; unique_id=&quot;23160&quot;&gt;&lt;property id=&quot;20148&quot; value=&quot;5&quot;/&gt;&lt;property id=&quot;20300&quot; value=&quot;Slide 15 - &amp;quot;Quality Academy &amp;quot;&quot;/&gt;&lt;property id=&quot;20307&quot; value=&quot;690&quot;/&gt;&lt;/object&gt;&lt;object type=&quot;3&quot; unique_id=&quot;23161&quot;&gt;&lt;property id=&quot;20148&quot; value=&quot;5&quot;/&gt;&lt;property id=&quot;20300&quot; value=&quot;Slide 16 - &amp;quot;Technical Assistance Calls&amp;quot;&quot;/&gt;&lt;property id=&quot;20307&quot; value=&quot;691&quot;/&gt;&lt;/object&gt;&lt;object type=&quot;3&quot; unique_id=&quot;23162&quot;&gt;&lt;property id=&quot;20148&quot; value=&quot;5&quot;/&gt;&lt;property id=&quot;20300&quot; value=&quot;Slide 17 - &amp;quot;Training-of-Trainer (TOT) Program&amp;quot;&quot;/&gt;&lt;property id=&quot;20307&quot; value=&quot;692&quot;/&gt;&lt;/object&gt;&lt;object type=&quot;3&quot; unique_id=&quot;23163&quot;&gt;&lt;property id=&quot;20148&quot; value=&quot;5&quot;/&gt;&lt;property id=&quot;20300&quot; value=&quot;Slide 18 - &amp;quot;Training of Quality Leaders (TQL) Program&amp;quot;&quot;/&gt;&lt;property id=&quot;20307&quot; value=&quot;693&quot;/&gt;&lt;/object&gt;&lt;object type=&quot;3&quot; unique_id=&quot;23164&quot;&gt;&lt;property id=&quot;20148&quot; value=&quot;5&quot;/&gt;&lt;property id=&quot;20300&quot; value=&quot;Slide 19 - &amp;quot;On-Site Technical Assistance&amp;quot;&quot;/&gt;&lt;property id=&quot;20307&quot; value=&quot;694&quot;/&gt;&lt;/object&gt;&lt;object type=&quot;3&quot; unique_id=&quot;23165&quot;&gt;&lt;property id=&quot;20148&quot; value=&quot;5&quot;/&gt;&lt;property id=&quot;20300&quot; value=&quot;Slide 20 - &amp;quot;Regional Trainings&amp;quot;&quot;/&gt;&lt;property id=&quot;20307&quot; value=&quot;695&quot;/&gt;&lt;/object&gt;&lt;object type=&quot;3&quot; unique_id=&quot;23166&quot;&gt;&lt;property id=&quot;20148&quot; value=&quot;5&quot;/&gt;&lt;property id=&quot;20300&quot; value=&quot;Slide 21 - &amp;quot;NQC Glasscubes&amp;quot;&quot;/&gt;&lt;property id=&quot;20307&quot; value=&quot;696&quot;/&gt;&lt;/object&gt;&lt;object type=&quot;3&quot; unique_id=&quot;23167&quot;&gt;&lt;property id=&quot;20148&quot; value=&quot;5&quot;/&gt;&lt;property id=&quot;20300&quot; value=&quot;Slide 22 - &amp;quot; NQC/HAB Quality Awards&amp;quot;&quot;/&gt;&lt;property id=&quot;20307&quot; value=&quot;697&quot;/&gt;&lt;/object&gt;&lt;object type=&quot;3&quot; unique_id=&quot;23168&quot;&gt;&lt;property id=&quot;20148&quot; value=&quot;5&quot;/&gt;&lt;property id=&quot;20300&quot; value=&quot;Slide 23 - &amp;quot;Quality Improvement Publications&amp;quot;&quot;/&gt;&lt;property id=&quot;20307&quot; value=&quot;698&quot;/&gt;&lt;/object&gt;&lt;object type=&quot;3&quot; unique_id=&quot;23169&quot;&gt;&lt;property id=&quot;20148&quot; value=&quot;5&quot;/&gt;&lt;property id=&quot;20300&quot; value=&quot;Slide 24 - &amp;quot;Quality Improvement Publications&amp;quot;&quot;/&gt;&lt;property id=&quot;20307&quot; value=&quot;699&quot;/&gt;&lt;/object&gt;&lt;object type=&quot;3&quot; unique_id=&quot;23170&quot;&gt;&lt;property id=&quot;20148&quot; value=&quot;5&quot;/&gt;&lt;property id=&quot;20300&quot; value=&quot;Slide 25 - &amp;quot;Quality Improvement Publications&amp;quot;&quot;/&gt;&lt;property id=&quot;20307&quot; value=&quot;700&quot;/&gt;&lt;/object&gt;&lt;object type=&quot;3&quot; unique_id=&quot;23171&quot;&gt;&lt;property id=&quot;20148&quot; value=&quot;5&quot;/&gt;&lt;property id=&quot;20300&quot; value=&quot;Slide 26 - &amp;quot;Quality Improvement Publications&amp;quot;&quot;/&gt;&lt;property id=&quot;20307&quot; value=&quot;701&quot;/&gt;&lt;/object&gt;&lt;object type=&quot;3&quot; unique_id=&quot;23172&quot;&gt;&lt;property id=&quot;20148&quot; value=&quot;5&quot;/&gt;&lt;property id=&quot;20300&quot; value=&quot;Slide 27 - &amp;quot;Quality Improvement Publications&amp;quot;&quot;/&gt;&lt;property id=&quot;20307&quot; value=&quot;702&quot;/&gt;&lt;/object&gt;&lt;object type=&quot;3&quot; unique_id=&quot;23173&quot;&gt;&lt;property id=&quot;20148&quot; value=&quot;5&quot;/&gt;&lt;property id=&quot;20300&quot; value=&quot;Slide 28 - &amp;quot;Quality Improvement Publications&amp;quot;&quot;/&gt;&lt;property id=&quot;20307&quot; value=&quot;703&quot;/&gt;&lt;/object&gt;&lt;object type=&quot;3&quot; unique_id=&quot;23174&quot;&gt;&lt;property id=&quot;20148&quot; value=&quot;5&quot;/&gt;&lt;property id=&quot;20300&quot; value=&quot;Slide 29 - &amp;quot;Group Exercise: The Resource Game&amp;quot;&quot;/&gt;&lt;property id=&quot;20307&quot; value=&quot;704&quot;/&gt;&lt;/object&gt;&lt;object type=&quot;3&quot; unique_id=&quot;23175&quot;&gt;&lt;property id=&quot;20148&quot; value=&quot;5&quot;/&gt;&lt;property id=&quot;20300&quot; value=&quot;Slide 30 - &amp;quot;QI Learning Resources&amp;quot;&quot;/&gt;&lt;property id=&quot;20307&quot; value=&quot;705&quot;/&gt;&lt;/object&gt;&lt;object type=&quot;3&quot; unique_id=&quot;23176&quot;&gt;&lt;property id=&quot;20148&quot; value=&quot;5&quot;/&gt;&lt;property id=&quot;20300&quot; value=&quot;Slide 31 - &amp;quot;QI Teaching Resources&amp;quot;&quot;/&gt;&lt;property id=&quot;20307&quot; value=&quot;706&quot;/&gt;&lt;/object&gt;&lt;object type=&quot;3&quot; unique_id=&quot;23177&quot;&gt;&lt;property id=&quot;20148&quot; value=&quot;5&quot;/&gt;&lt;property id=&quot;20300&quot; value=&quot;Slide 32 - &amp;quot;Consumer Involvement Training Materials&amp;quot;&quot;/&gt;&lt;property id=&quot;20307&quot; value=&quot;707&quot;/&gt;&lt;/object&gt;&lt;object type=&quot;3&quot; unique_id=&quot;23178&quot;&gt;&lt;property id=&quot;20148&quot; value=&quot;5&quot;/&gt;&lt;property id=&quot;20300&quot; value=&quot;Slide 33 - &amp;quot;Last words from a grantee…&amp;quot;&quot;/&gt;&lt;property id=&quot;20307&quot; value=&quot;708&quot;/&gt;&lt;/object&gt;&lt;object type=&quot;3&quot; unique_id=&quot;23179&quot;&gt;&lt;property id=&quot;20148&quot; value=&quot;5&quot;/&gt;&lt;property id=&quot;20300&quot; value=&quot;Slide 34 - &amp;quot;And Break!&amp;quot;&quot;/&gt;&lt;property id=&quot;20307&quot; value=&quot;710&quot;/&gt;&lt;/object&gt;&lt;object type=&quot;3&quot; unique_id=&quot;23201&quot;&gt;&lt;property id=&quot;20148&quot; value=&quot;5&quot;/&gt;&lt;property id=&quot;20300&quot; value=&quot;Slide 67&quot;/&gt;&lt;property id=&quot;20307&quot; value=&quot;733&quot;/&gt;&lt;/object&gt;&lt;object type=&quot;3&quot; unique_id=&quot;23202&quot;&gt;&lt;property id=&quot;20148&quot; value=&quot;5&quot;/&gt;&lt;property id=&quot;20300&quot; value=&quot;Slide 68 - &amp;quot;Framework for Coaching Quality Improvement&amp;quot;&quot;/&gt;&lt;property id=&quot;20307&quot; value=&quot;734&quot;/&gt;&lt;/object&gt;&lt;object type=&quot;3&quot; unique_id=&quot;23203&quot;&gt;&lt;property id=&quot;20148&quot; value=&quot;5&quot;/&gt;&lt;property id=&quot;20300&quot; value=&quot;Slide 69 - &amp;quot;Quality Improvement Catalyst&amp;quot;&quot;/&gt;&lt;property id=&quot;20307&quot; value=&quot;735&quot;/&gt;&lt;/object&gt;&lt;object type=&quot;3&quot; unique_id=&quot;23204&quot;&gt;&lt;property id=&quot;20148&quot; value=&quot;5&quot;/&gt;&lt;property id=&quot;20300&quot; value=&quot;Slide 70 - &amp;quot;Agenda&amp;quot;&quot;/&gt;&lt;property id=&quot;20307&quot; value=&quot;736&quot;/&gt;&lt;/object&gt;&lt;object type=&quot;3&quot; unique_id=&quot;23205&quot;&gt;&lt;property id=&quot;20148&quot; value=&quot;5&quot;/&gt;&lt;property id=&quot;20300&quot; value=&quot;Slide 71&quot;/&gt;&lt;property id=&quot;20307&quot; value=&quot;737&quot;/&gt;&lt;/object&gt;&lt;object type=&quot;3&quot; unique_id=&quot;23206&quot;&gt;&lt;property id=&quot;20148&quot; value=&quot;5&quot;/&gt;&lt;property id=&quot;20300&quot; value=&quot;Slide 72&quot;/&gt;&lt;property id=&quot;20307&quot; value=&quot;738&quot;/&gt;&lt;/object&gt;&lt;object type=&quot;3&quot; unique_id=&quot;23207&quot;&gt;&lt;property id=&quot;20148&quot; value=&quot;5&quot;/&gt;&lt;property id=&quot;20300&quot; value=&quot;Slide 73 - &amp;quot;What are Study Groups?&amp;quot;&quot;/&gt;&lt;property id=&quot;20307&quot; value=&quot;739&quot;/&gt;&lt;/object&gt;&lt;object type=&quot;3&quot; unique_id=&quot;23208&quot;&gt;&lt;property id=&quot;20148&quot; value=&quot;5&quot;/&gt;&lt;property id=&quot;20300&quot; value=&quot;Slide 74 - &amp;quot;My Responsibility as a Study Group Member&amp;quot;&quot;/&gt;&lt;property id=&quot;20307&quot; value=&quot;740&quot;/&gt;&lt;/object&gt;&lt;object type=&quot;3&quot; unique_id=&quot;23209&quot;&gt;&lt;property id=&quot;20148&quot; value=&quot;5&quot;/&gt;&lt;property id=&quot;20300&quot; value=&quot;Slide 75 - &amp;quot;But Most Importantly…&amp;quot;&quot;/&gt;&lt;property id=&quot;20307&quot; value=&quot;741&quot;/&gt;&lt;/object&gt;&lt;object type=&quot;3&quot; unique_id=&quot;23210&quot;&gt;&lt;property id=&quot;20148&quot; value=&quot;5&quot;/&gt;&lt;property id=&quot;20300&quot; value=&quot;Slide 76 - &amp;quot;For Highest Chance of Success&amp;amp;#x09;&amp;quot;&quot;/&gt;&lt;property id=&quot;20307&quot; value=&quot;742&quot;/&gt;&lt;/object&gt;&lt;object type=&quot;3&quot; unique_id=&quot;23211&quot;&gt;&lt;property id=&quot;20148&quot; value=&quot;5&quot;/&gt;&lt;property id=&quot;20300&quot; value=&quot;Slide 77 - &amp;quot;Study Group Exercise - Part I&amp;quot;&quot;/&gt;&lt;property id=&quot;20307&quot; value=&quot;743&quot;/&gt;&lt;/object&gt;&lt;object type=&quot;3&quot; unique_id=&quot;23212&quot;&gt;&lt;property id=&quot;20148&quot; value=&quot;5&quot;/&gt;&lt;property id=&quot;20300&quot; value=&quot;Slide 78 - &amp;quot;Study Group Exercise - Part II&amp;quot;&quot;/&gt;&lt;property id=&quot;20307&quot; value=&quot;744&quot;/&gt;&lt;/object&gt;&lt;object type=&quot;3&quot; unique_id=&quot;23213&quot;&gt;&lt;property id=&quot;20148&quot; value=&quot;5&quot;/&gt;&lt;property id=&quot;20300&quot; value=&quot;Slide 79 - &amp;quot;No Worries – More time for your Study Group…&amp;#x0D;&amp;#x0A;&amp;#x0D;&amp;#x0A;Module 24 – Day 3&amp;quot;&quot;/&gt;&lt;property id=&quot;20307&quot; value=&quot;745&quot;/&gt;&lt;/object&gt;&lt;object type=&quot;3&quot; unique_id=&quot;23214&quot;&gt;&lt;property id=&quot;20148&quot; value=&quot;5&quot;/&gt;&lt;property id=&quot;20300&quot; value=&quot;Slide 80 - &amp;quot;Debriefing&amp;quot;&quot;/&gt;&lt;property id=&quot;20307&quot; value=&quot;746&quot;/&gt;&lt;/object&gt;&lt;object type=&quot;3&quot; unique_id=&quot;23215&quot;&gt;&lt;property id=&quot;20148&quot; value=&quot;5&quot;/&gt;&lt;property id=&quot;20300&quot; value=&quot;Slide 81 - &amp;quot;Lunch&amp;quot;&quot;/&gt;&lt;property id=&quot;20307&quot; value=&quot;748&quot;/&gt;&lt;/object&gt;&lt;object type=&quot;3&quot; unique_id=&quot;23216&quot;&gt;&lt;property id=&quot;20148&quot; value=&quot;5&quot;/&gt;&lt;property id=&quot;20300&quot; value=&quot;Slide 82&quot;/&gt;&lt;property id=&quot;20307&quot; value=&quot;749&quot;/&gt;&lt;/object&gt;&lt;object type=&quot;3&quot; unique_id=&quot;23217&quot;&gt;&lt;property id=&quot;20148&quot; value=&quot;5&quot;/&gt;&lt;property id=&quot;20300&quot; value=&quot;Slide 83 - &amp;quot;Learning Objectives: You will learn about…&amp;quot;&quot;/&gt;&lt;property id=&quot;20307&quot; value=&quot;750&quot;/&gt;&lt;/object&gt;&lt;object type=&quot;3&quot; unique_id=&quot;23218&quot;&gt;&lt;property id=&quot;20148&quot; value=&quot;5&quot;/&gt;&lt;property id=&quot;20300&quot; value=&quot;Slide 84 - &amp;quot;Framework for Coaching Quality Improvement&amp;quot;&quot;/&gt;&lt;property id=&quot;20307&quot; value=&quot;751&quot;/&gt;&lt;/object&gt;&lt;object type=&quot;3&quot; unique_id=&quot;23219&quot;&gt;&lt;property id=&quot;20148&quot; value=&quot;5&quot;/&gt;&lt;property id=&quot;20300&quot; value=&quot;Slide 85 - &amp;quot;Objective Assessor&amp;quot;&quot;/&gt;&lt;property id=&quot;20307&quot; value=&quot;752&quot;/&gt;&lt;/object&gt;&lt;object type=&quot;3&quot; unique_id=&quot;23220&quot;&gt;&lt;property id=&quot;20148&quot; value=&quot;5&quot;/&gt;&lt;property id=&quot;20300&quot; value=&quot;Slide 86 - &amp;quot;Quality Program Assessment Tools&amp;quot;&quot;/&gt;&lt;property id=&quot;20307&quot; value=&quot;753&quot;/&gt;&lt;/object&gt;&lt;object type=&quot;3&quot; unique_id=&quot;23221&quot;&gt;&lt;property id=&quot;20148&quot; value=&quot;5&quot;/&gt;&lt;property id=&quot;20300&quot; value=&quot;Slide 87 - &amp;quot;Quality Program Assessment Tool&amp;quot;&quot;/&gt;&lt;property id=&quot;20307&quot; value=&quot;754&quot;/&gt;&lt;/object&gt;&lt;object type=&quot;3&quot; unique_id=&quot;23222&quot;&gt;&lt;property id=&quot;20148&quot; value=&quot;5&quot;/&gt;&lt;property id=&quot;20300&quot; value=&quot;Slide 88 - &amp;quot;Practice&amp;quot;&quot;/&gt;&lt;property id=&quot;20307&quot; value=&quot;755&quot;/&gt;&lt;/object&gt;&lt;object type=&quot;3&quot; unique_id=&quot;23223&quot;&gt;&lt;property id=&quot;20148&quot; value=&quot;5&quot;/&gt;&lt;property id=&quot;20300&quot; value=&quot;Slide 89 - &amp;quot;Video: Organizational Assessment&amp;quot;&quot;/&gt;&lt;property id=&quot;20307&quot; value=&quot;756&quot;/&gt;&lt;/object&gt;&lt;object type=&quot;3&quot; unique_id=&quot;23224&quot;&gt;&lt;property id=&quot;20148&quot; value=&quot;5&quot;/&gt;&lt;property id=&quot;20300&quot; value=&quot;Slide 90 - &amp;quot;Goals of Coaching an Organizational Assessment&amp;quot;&quot;/&gt;&lt;property id=&quot;20307&quot; value=&quot;757&quot;/&gt;&lt;/object&gt;&lt;object type=&quot;3&quot; unique_id=&quot;23225&quot;&gt;&lt;property id=&quot;20148&quot; value=&quot;5&quot;/&gt;&lt;property id=&quot;20300&quot; value=&quot;Slide 91 - &amp;quot;Prior to Organizational Assessment&amp;quot;&quot;/&gt;&lt;property id=&quot;20307&quot; value=&quot;758&quot;/&gt;&lt;/object&gt;&lt;object type=&quot;3&quot; unique_id=&quot;23226&quot;&gt;&lt;property id=&quot;20148&quot; value=&quot;5&quot;/&gt;&lt;property id=&quot;20300&quot; value=&quot;Slide 92 - &amp;quot;Day of Organizational Assessment&amp;quot;&quot;/&gt;&lt;property id=&quot;20307&quot; value=&quot;759&quot;/&gt;&lt;/object&gt;&lt;object type=&quot;3&quot; unique_id=&quot;23227&quot;&gt;&lt;property id=&quot;20148&quot; value=&quot;5&quot;/&gt;&lt;property id=&quot;20300&quot; value=&quot;Slide 93 - &amp;quot;After the Organizational Assessment&amp;quot;&quot;/&gt;&lt;property id=&quot;20307&quot; value=&quot;760&quot;/&gt;&lt;/object&gt;&lt;object type=&quot;3&quot; unique_id=&quot;23228&quot;&gt;&lt;property id=&quot;20148&quot; value=&quot;5&quot;/&gt;&lt;property id=&quot;20300&quot; value=&quot;Slide 94 - &amp;quot;Coping with Group Dynamics&amp;quot;&quot;/&gt;&lt;property id=&quot;20307&quot; value=&quot;761&quot;/&gt;&lt;/object&gt;&lt;object type=&quot;3&quot; unique_id=&quot;23229&quot;&gt;&lt;property id=&quot;20148&quot; value=&quot;5&quot;/&gt;&lt;property id=&quot;20300&quot; value=&quot;Slide 95 - &amp;quot;OA Controversy: Shoot for 5’s or Slide by with 3’s?&amp;quot;&quot;/&gt;&lt;property id=&quot;20307&quot; value=&quot;762&quot;/&gt;&lt;/object&gt;&lt;object type=&quot;3&quot; unique_id=&quot;23230&quot;&gt;&lt;property id=&quot;20148&quot; value=&quot;5&quot;/&gt;&lt;property id=&quot;20300&quot; value=&quot;Slide 96 - &amp;quot;Anonymous Poll&amp;quot;&quot;/&gt;&lt;property id=&quot;20307&quot; value=&quot;763&quot;/&gt;&lt;/object&gt;&lt;object type=&quot;3&quot; unique_id=&quot;23231&quot;&gt;&lt;property id=&quot;20148&quot; value=&quot;5&quot;/&gt;&lt;property id=&quot;20300&quot; value=&quot;Slide 97 - &amp;quot;Your Turn to Star…..&amp;quot;&quot;/&gt;&lt;property id=&quot;20307&quot; value=&quot;764&quot;/&gt;&lt;/object&gt;&lt;object type=&quot;3&quot; unique_id=&quot;23232&quot;&gt;&lt;property id=&quot;20148&quot; value=&quot;5&quot;/&gt;&lt;property id=&quot;20300&quot; value=&quot;Slide 98 - &amp;quot;Debrief&amp;quot;&quot;/&gt;&lt;property id=&quot;20307&quot; value=&quot;765&quot;/&gt;&lt;/object&gt;&lt;object type=&quot;3&quot; unique_id=&quot;23233&quot;&gt;&lt;property id=&quot;20148&quot; value=&quot;5&quot;/&gt;&lt;property id=&quot;20300&quot; value=&quot;Slide 99 - &amp;quot;Finally: Planning Your Next OA&amp;quot;&quot;/&gt;&lt;property id=&quot;20307&quot; value=&quot;766&quot;/&gt;&lt;/object&gt;&lt;object type=&quot;3&quot; unique_id=&quot;23234&quot;&gt;&lt;property id=&quot;20148&quot; value=&quot;5&quot;/&gt;&lt;property id=&quot;20300&quot; value=&quot;Slide 100 - &amp;quot;Resources&amp;quot;&quot;/&gt;&lt;property id=&quot;20307&quot; value=&quot;767&quot;/&gt;&lt;/object&gt;&lt;object type=&quot;3&quot; unique_id=&quot;23235&quot;&gt;&lt;property id=&quot;20148&quot; value=&quot;5&quot;/&gt;&lt;property id=&quot;20300&quot; value=&quot;Slide 101 - &amp;quot;Breaktime&amp;quot;&quot;/&gt;&lt;property id=&quot;20307&quot; value=&quot;769&quot;/&gt;&lt;/object&gt;&lt;object type=&quot;3&quot; unique_id=&quot;23236&quot;&gt;&lt;property id=&quot;20148&quot; value=&quot;5&quot;/&gt;&lt;property id=&quot;20300&quot; value=&quot;Slide 102&quot;/&gt;&lt;property id=&quot;20307&quot; value=&quot;770&quot;/&gt;&lt;/object&gt;&lt;object type=&quot;3&quot; unique_id=&quot;23237&quot;&gt;&lt;property id=&quot;20148&quot; value=&quot;5&quot;/&gt;&lt;property id=&quot;20300&quot; value=&quot;Slide 103 - &amp;quot;Learning Objectives: This Session will…&amp;quot;&quot;/&gt;&lt;property id=&quot;20307&quot; value=&quot;771&quot;/&gt;&lt;/object&gt;&lt;object type=&quot;3&quot; unique_id=&quot;23238&quot;&gt;&lt;property id=&quot;20148&quot; value=&quot;5&quot;/&gt;&lt;property id=&quot;20300&quot; value=&quot;Slide 104 - &amp;quot;What is Open Space?&amp;quot;&quot;/&gt;&lt;property id=&quot;20307&quot; value=&quot;772&quot;/&gt;&lt;/object&gt;&lt;object type=&quot;3&quot; unique_id=&quot;23239&quot;&gt;&lt;property id=&quot;20148&quot; value=&quot;5&quot;/&gt;&lt;property id=&quot;20300&quot; value=&quot;Slide 105 - &amp;quot;The 4 Principles of Open Space&amp;quot;&quot;/&gt;&lt;property id=&quot;20307&quot; value=&quot;773&quot;/&gt;&lt;/object&gt;&lt;object type=&quot;3&quot; unique_id=&quot;23240&quot;&gt;&lt;property id=&quot;20148&quot; value=&quot;5&quot;/&gt;&lt;property id=&quot;20300&quot; value=&quot;Slide 106 - &amp;quot;Developing the Agenda&amp;quot;&quot;/&gt;&lt;property id=&quot;20307&quot; value=&quot;774&quot;/&gt;&lt;/object&gt;&lt;object type=&quot;3&quot; unique_id=&quot;23241&quot;&gt;&lt;property id=&quot;20148&quot; value=&quot;5&quot;/&gt;&lt;property id=&quot;20300&quot; value=&quot;Slide 107 - &amp;quot;The Theme for Today’s Open Space&amp;quot;&quot;/&gt;&lt;property id=&quot;20307&quot; value=&quot;775&quot;/&gt;&lt;/object&gt;&lt;object type=&quot;3&quot; unique_id=&quot;23242&quot;&gt;&lt;property id=&quot;20148&quot; value=&quot;5&quot;/&gt;&lt;property id=&quot;20300&quot; value=&quot;Slide 108&quot;/&gt;&lt;property id=&quot;20307&quot; value=&quot;777&quot;/&gt;&lt;/object&gt;&lt;object type=&quot;3&quot; unique_id=&quot;23243&quot;&gt;&lt;property id=&quot;20148&quot; value=&quot;5&quot;/&gt;&lt;property id=&quot;20300&quot; value=&quot;Slide 109 - &amp;quot;Coaching Functions: Presenters’ Choice…&amp;quot;&quot;/&gt;&lt;property id=&quot;20307&quot; value=&quot;778&quot;/&gt;&lt;/object&gt;&lt;object type=&quot;3&quot; unique_id=&quot;23244&quot;&gt;&lt;property id=&quot;20148&quot; value=&quot;5&quot;/&gt;&lt;property id=&quot;20300&quot; value=&quot;Slide 110 - &amp;quot;Learning Objectives:  This session will…&amp;quot;&quot;/&gt;&lt;property id=&quot;20307&quot; value=&quot;779&quot;/&gt;&lt;/object&gt;&lt;object type=&quot;3&quot; unique_id=&quot;23245&quot;&gt;&lt;property id=&quot;20148&quot; value=&quot;5&quot;/&gt;&lt;property id=&quot;20300&quot; value=&quot;Slide 111 - &amp;quot;Introductions – Coaching Experiences&amp;quot;&quot;/&gt;&lt;property id=&quot;20307&quot; value=&quot;780&quot;/&gt;&lt;/object&gt;&lt;object type=&quot;3&quot; unique_id=&quot;23246&quot;&gt;&lt;property id=&quot;20148&quot; value=&quot;5&quot;/&gt;&lt;property id=&quot;20300&quot; value=&quot;Slide 112 - &amp;quot;Potential Presentation Topics&amp;quot;&quot;/&gt;&lt;property id=&quot;20307&quot; value=&quot;781&quot;/&gt;&lt;/object&gt;&lt;object type=&quot;3&quot; unique_id=&quot;23247&quot;&gt;&lt;property id=&quot;20148&quot; value=&quot;5&quot;/&gt;&lt;property id=&quot;20300&quot; value=&quot;Slide 113 - &amp;quot;On Failure…&amp;quot;&quot;/&gt;&lt;property id=&quot;20307&quot; value=&quot;782&quot;/&gt;&lt;/object&gt;&lt;object type=&quot;3&quot; unique_id=&quot;23248&quot;&gt;&lt;property id=&quot;20148&quot; value=&quot;5&quot;/&gt;&lt;property id=&quot;20300&quot; value=&quot;Slide 114&quot;/&gt;&lt;property id=&quot;20307&quot; value=&quot;784&quot;/&gt;&lt;/object&gt;&lt;object type=&quot;3&quot; unique_id=&quot;23249&quot;&gt;&lt;property id=&quot;20148&quot; value=&quot;5&quot;/&gt;&lt;property id=&quot;20300&quot; value=&quot;Slide 115 - &amp;quot;Framework for Coaching Quality Improvement&amp;quot;&quot;/&gt;&lt;property id=&quot;20307&quot; value=&quot;785&quot;/&gt;&lt;/object&gt;&lt;object type=&quot;3&quot; unique_id=&quot;23250&quot;&gt;&lt;property id=&quot;20148&quot; value=&quot;5&quot;/&gt;&lt;property id=&quot;20300&quot; value=&quot;Slide 116 - &amp;quot;Objective Assessor&amp;quot;&quot;/&gt;&lt;property id=&quot;20307&quot; value=&quot;786&quot;/&gt;&lt;/object&gt;&lt;object type=&quot;3&quot; unique_id=&quot;23251&quot;&gt;&lt;property id=&quot;20148&quot; value=&quot;5&quot;/&gt;&lt;property id=&quot;20300&quot; value=&quot;Slide 117 - &amp;quot;Highlights &amp;amp; Aha! Moments&amp;quot;&quot;/&gt;&lt;property id=&quot;20307&quot; value=&quot;787&quot;/&gt;&lt;/object&gt;&lt;object type=&quot;3&quot; unique_id=&quot;23252&quot;&gt;&lt;property id=&quot;20148&quot; value=&quot;5&quot;/&gt;&lt;property id=&quot;20300&quot; value=&quot;Slide 118 - &amp;quot;The way the course was delivered today was an effective way for me to learn.&amp;quot;&quot;/&gt;&lt;property id=&quot;20307&quot; value=&quot;788&quot;/&gt;&lt;/object&gt;&lt;object type=&quot;3&quot; unique_id=&quot;23253&quot;&gt;&lt;property id=&quot;20148&quot; value=&quot;5&quot;/&gt;&lt;property id=&quot;20300&quot; value=&quot;Slide 119 - &amp;quot;I had sufficient opportunity to participate today.&amp;quot;&quot;/&gt;&lt;property id=&quot;20307&quot; value=&quot;789&quot;/&gt;&lt;/object&gt;&lt;object type=&quot;3&quot; unique_id=&quot;23254&quot;&gt;&lt;property id=&quot;20148&quot; value=&quot;5&quot;/&gt;&lt;property id=&quot;20300&quot; value=&quot;Slide 120 - &amp;quot;Materials were useful during the day.&amp;quot;&quot;/&gt;&lt;property id=&quot;20307&quot; value=&quot;790&quot;/&gt;&lt;/object&gt;&lt;object type=&quot;3&quot; unique_id=&quot;23255&quot;&gt;&lt;property id=&quot;20148&quot; value=&quot;5&quot;/&gt;&lt;property id=&quot;20300&quot; value=&quot;Slide 121 - &amp;quot;The facilities, equipment, etc. were favorable to learning.&amp;quot;&quot;/&gt;&lt;property id=&quot;20307&quot; value=&quot;791&quot;/&gt;&lt;/object&gt;&lt;object type=&quot;3&quot; unique_id=&quot;23256&quot;&gt;&lt;property id=&quot;20148&quot; value=&quot;5&quot;/&gt;&lt;property id=&quot;20300&quot; value=&quot;Slide 122 - &amp;quot;The agenda and content for today was logically organized.&amp;quot;&quot;/&gt;&lt;property id=&quot;20307&quot; value=&quot;792&quot;/&gt;&lt;/object&gt;&lt;object type=&quot;3&quot; unique_id=&quot;23257&quot;&gt;&lt;property id=&quot;20148&quot; value=&quot;5&quot;/&gt;&lt;property id=&quot;20300&quot; value=&quot;Slide 123 - &amp;quot;Overall, I was satisfied with the session facilitator(s).&amp;quot;&quot;/&gt;&lt;property id=&quot;20307&quot; value=&quot;793&quot;/&gt;&lt;/object&gt;&lt;object type=&quot;3&quot; unique_id=&quot;23258&quot;&gt;&lt;property id=&quot;20148&quot; value=&quot;5&quot;/&gt;&lt;property id=&quot;20300&quot; value=&quot;Slide 124 - &amp;quot;I will refer to or use the materials going forward.&amp;quot;&quot;/&gt;&lt;property id=&quot;20307&quot; value=&quot;794&quot;/&gt;&lt;/object&gt;&lt;object type=&quot;3&quot; unique_id=&quot;23259&quot;&gt;&lt;property id=&quot;20148&quot; value=&quot;5&quot;/&gt;&lt;property id=&quot;20300&quot; value=&quot;Slide 125 - &amp;quot;My knowledge and/or skills increased as a result of today.&amp;quot;&quot;/&gt;&lt;property id=&quot;20307&quot; value=&quot;795&quot;/&gt;&lt;/object&gt;&lt;object type=&quot;3&quot; unique_id=&quot;23260&quot;&gt;&lt;property id=&quot;20148&quot; value=&quot;5&quot;/&gt;&lt;property id=&quot;20300&quot; value=&quot;Slide 126 - &amp;quot;The workshop had the right balance of lectures and interactive activities.&amp;quot;&quot;/&gt;&lt;property id=&quot;20307&quot; value=&quot;796&quot;/&gt;&lt;/object&gt;&lt;object type=&quot;3&quot; unique_id=&quot;23261&quot;&gt;&lt;property id=&quot;20148&quot; value=&quot;5&quot;/&gt;&lt;property id=&quot;20300&quot; value=&quot;Slide 127 - &amp;quot;Overall, I was satisfied with today.&amp;quot;&quot;/&gt;&lt;property id=&quot;20307&quot; value=&quot;797&quot;/&gt;&lt;/object&gt;&lt;object type=&quot;3&quot; unique_id=&quot;23262&quot;&gt;&lt;property id=&quot;20148&quot; value=&quot;5&quot;/&gt;&lt;property id=&quot;20300&quot; value=&quot;Slide 128 - &amp;quot;How ready are you to coach an organization to improve its quality program?&amp;quot;&quot;/&gt;&lt;property id=&quot;20307&quot; value=&quot;798&quot;/&gt;&lt;/object&gt;&lt;object type=&quot;3&quot; unique_id=&quot;23263&quot;&gt;&lt;property id=&quot;20148&quot; value=&quot;5&quot;/&gt;&lt;property id=&quot;20300&quot; value=&quot;Slide 129 - &amp;quot;How complete is your knowledge of coaching roles and functions?&amp;quot;&quot;/&gt;&lt;property id=&quot;20307&quot; value=&quot;799&quot;/&gt;&lt;/object&gt;&lt;object type=&quot;3&quot; unique_id=&quot;23264&quot;&gt;&lt;property id=&quot;20148&quot; value=&quot;5&quot;/&gt;&lt;property id=&quot;20300&quot; value=&quot;Slide 130 - &amp;quot;Additional Comments about Today&amp;quot;&quot;/&gt;&lt;property id=&quot;20307&quot; value=&quot;800&quot;/&gt;&lt;/object&gt;&lt;object type=&quot;3&quot; unique_id=&quot;23265&quot;&gt;&lt;property id=&quot;20148&quot; value=&quot;5&quot;/&gt;&lt;property id=&quot;20300&quot; value=&quot;Slide 131 - &amp;quot;Thank You :-)&amp;quot;&quot;/&gt;&lt;property id=&quot;20307&quot; value=&quot;801&quot;/&gt;&lt;/object&gt;&lt;object type=&quot;3&quot; unique_id=&quot;23266&quot;&gt;&lt;property id=&quot;20148&quot; value=&quot;5&quot;/&gt;&lt;property id=&quot;20300&quot; value=&quot;Slide 132 - &amp;quot;National Quality Center (NQC)&amp;quot;&quot;/&gt;&lt;property id=&quot;20307&quot; value=&quot;783&quot;/&gt;&lt;/object&gt;&lt;object type=&quot;3&quot; unique_id=&quot;28810&quot;&gt;&lt;property id=&quot;20148&quot; value=&quot;5&quot;/&gt;&lt;property id=&quot;20300&quot; value=&quot;Slide 35&quot;/&gt;&lt;property id=&quot;20307&quot; value=&quot;802&quot;/&gt;&lt;/object&gt;&lt;object type=&quot;3&quot; unique_id=&quot;28811&quot;&gt;&lt;property id=&quot;20148&quot; value=&quot;5&quot;/&gt;&lt;property id=&quot;20300&quot; value=&quot;Slide 36 - &amp;quot;Learning Objectives: You will learn about…&amp;quot;&quot;/&gt;&lt;property id=&quot;20307&quot; value=&quot;803&quot;/&gt;&lt;/object&gt;&lt;object type=&quot;3&quot; unique_id=&quot;28812&quot;&gt;&lt;property id=&quot;20148&quot; value=&quot;5&quot;/&gt;&lt;property id=&quot;20300&quot; value=&quot;Slide 37 - &amp;quot;Framework for Coaching Quality Improvement&amp;quot;&quot;/&gt;&lt;property id=&quot;20307&quot; value=&quot;804&quot;/&gt;&lt;/object&gt;&lt;object type=&quot;3&quot; unique_id=&quot;28813&quot;&gt;&lt;property id=&quot;20148&quot; value=&quot;5&quot;/&gt;&lt;property id=&quot;20300&quot; value=&quot;Slide 38 - &amp;quot;Capacity Builder&amp;quot;&quot;/&gt;&lt;property id=&quot;20307&quot; value=&quot;805&quot;/&gt;&lt;/object&gt;&lt;object type=&quot;3&quot; unique_id=&quot;28814&quot;&gt;&lt;property id=&quot;20148&quot; value=&quot;5&quot;/&gt;&lt;property id=&quot;20300&quot; value=&quot;Slide 39 - &amp;quot;We Teach as if Learning Were Like Filling up an Empty Pot….&amp;quot;&quot;/&gt;&lt;property id=&quot;20307&quot; value=&quot;806&quot;/&gt;&lt;/object&gt;&lt;object type=&quot;3&quot; unique_id=&quot;28815&quot;&gt;&lt;property id=&quot;20148&quot; value=&quot;5&quot;/&gt;&lt;property id=&quot;20300&quot; value=&quot;Slide 40 - &amp;quot;…When Actually, It Is a Very Complex and Active Filtering Process&amp;quot;&quot;/&gt;&lt;property id=&quot;20307&quot; value=&quot;807&quot;/&gt;&lt;/object&gt;&lt;object type=&quot;3&quot; unique_id=&quot;28816&quot;&gt;&lt;property id=&quot;20148&quot; value=&quot;5&quot;/&gt;&lt;property id=&quot;20300&quot; value=&quot;Slide 41&quot;/&gt;&lt;property id=&quot;20307&quot; value=&quot;808&quot;/&gt;&lt;/object&gt;&lt;object type=&quot;3&quot; unique_id=&quot;28817&quot;&gt;&lt;property id=&quot;20148&quot; value=&quot;5&quot;/&gt;&lt;property id=&quot;20300&quot; value=&quot;Slide 42 - &amp;quot;Learning in Adulthood: a comprehensive guide&amp;#x0D;&amp;#x0A;S.B. Merriam, R.S.Cafferella, L.M.Baumgartner (2007)&amp;quot;&quot;/&gt;&lt;property id=&quot;20307&quot; value=&quot;809&quot;/&gt;&lt;/object&gt;&lt;object type=&quot;3&quot; unique_id=&quot;28818&quot;&gt;&lt;property id=&quot;20148&quot; value=&quot;5&quot;/&gt;&lt;property id=&quot;20300&quot; value=&quot;Slide 43 - &amp;quot;Learning in Adulthood: a comprehensive guide&amp;#x0D;&amp;#x0A;S.B. Merriam, R.S.Cafferella, L.M.Baumgartner (2007)&amp;quot;&quot;/&gt;&lt;property id=&quot;20307&quot; value=&quot;810&quot;/&gt;&lt;/object&gt;&lt;object type=&quot;3&quot; unique_id=&quot;28819&quot;&gt;&lt;property id=&quot;20148&quot; value=&quot;5&quot;/&gt;&lt;property id=&quot;20300&quot; value=&quot;Slide 44 - &amp;quot;Adult Learning: Philosophical Underpinnings &amp;#x0D;&amp;#x0A;Elias, J. L., &amp;amp; Merriam, S. B. (1995; 2004) &amp;quot;&quot;/&gt;&lt;property id=&quot;20307&quot; value=&quot;811&quot;/&gt;&lt;/object&gt;&lt;object type=&quot;3&quot; unique_id=&quot;28820&quot;&gt;&lt;property id=&quot;20148&quot; value=&quot;5&quot;/&gt;&lt;property id=&quot;20300&quot; value=&quot;Slide 45 - &amp;quot;Large Group Discussion: &amp;quot;&quot;/&gt;&lt;property id=&quot;20307&quot; value=&quot;812&quot;/&gt;&lt;/object&gt;&lt;object type=&quot;3&quot; unique_id=&quot;28821&quot;&gt;&lt;property id=&quot;20148&quot; value=&quot;5&quot;/&gt;&lt;property id=&quot;20300&quot; value=&quot;Slide 46 - &amp;quot;Theory of Reasoned Action - QI&amp;quot;&quot;/&gt;&lt;property id=&quot;20307&quot; value=&quot;813&quot;/&gt;&lt;/object&gt;&lt;object type=&quot;3&quot; unique_id=&quot;28822&quot;&gt;&lt;property id=&quot;20148&quot; value=&quot;5&quot;/&gt;&lt;property id=&quot;20300&quot; value=&quot;Slide 47 - &amp;quot;Theoretical Model: domains of learning &amp;#x0D;&amp;#x0A;J. Mezirow, (1990; 1991; 2000; 2009)  P. Cranton (1994, 1996) &amp;quot;&quot;/&gt;&lt;property id=&quot;20307&quot; value=&quot;814&quot;/&gt;&lt;/object&gt;&lt;object type=&quot;3&quot; unique_id=&quot;28823&quot;&gt;&lt;property id=&quot;20148&quot; value=&quot;5&quot;/&gt;&lt;property id=&quot;20300&quot; value=&quot;Slide 48 - &amp;quot;Table Exercise: &amp;#x0D;&amp;#x0A;What domains apply to Healthcare?  What domains apply to Improvement? &amp;#x0D;&amp;#x0A;Why should we care?&amp;quot;&quot;/&gt;&lt;property id=&quot;20307&quot; value=&quot;815&quot;/&gt;&lt;/object&gt;&lt;object type=&quot;3&quot; unique_id=&quot;28824&quot;&gt;&lt;property id=&quot;20148&quot; value=&quot;5&quot;/&gt;&lt;property id=&quot;20300&quot; value=&quot;Slide 49 - &amp;quot;Theory of Reasoned Action - QI&amp;quot;&quot;/&gt;&lt;property id=&quot;20307&quot; value=&quot;816&quot;/&gt;&lt;/object&gt;&lt;object type=&quot;3&quot; unique_id=&quot;28825&quot;&gt;&lt;property id=&quot;20148&quot; value=&quot;5&quot;/&gt;&lt;property id=&quot;20300&quot; value=&quot;Slide 50 - &amp;quot;Dimensions of an Educational Plan&amp;quot;&quot;/&gt;&lt;property id=&quot;20307&quot; value=&quot;817&quot;/&gt;&lt;/object&gt;&lt;object type=&quot;3&quot; unique_id=&quot;28826&quot;&gt;&lt;property id=&quot;20148&quot; value=&quot;5&quot;/&gt;&lt;property id=&quot;20300&quot; value=&quot;Slide 51 - &amp;quot;Identification of Target Audiences&amp;quot;&quot;/&gt;&lt;property id=&quot;20307&quot; value=&quot;818&quot;/&gt;&lt;/object&gt;&lt;object type=&quot;3&quot; unique_id=&quot;28827&quot;&gt;&lt;property id=&quot;20148&quot; value=&quot;5&quot;/&gt;&lt;property id=&quot;20300&quot; value=&quot;Slide 52 - &amp;quot;QI Needs Assessment&amp;quot;&quot;/&gt;&lt;property id=&quot;20307&quot; value=&quot;819&quot;/&gt;&lt;/object&gt;&lt;object type=&quot;3&quot; unique_id=&quot;28828&quot;&gt;&lt;property id=&quot;20148&quot; value=&quot;5&quot;/&gt;&lt;property id=&quot;20300&quot; value=&quot;Slide 53 - &amp;quot;Theory of Reasoned Action - QI&amp;quot;&quot;/&gt;&lt;property id=&quot;20307&quot; value=&quot;820&quot;/&gt;&lt;/object&gt;&lt;object type=&quot;3&quot; unique_id=&quot;28829&quot;&gt;&lt;property id=&quot;20148&quot; value=&quot;5&quot;/&gt;&lt;property id=&quot;20300&quot; value=&quot;Slide 54 - &amp;quot;What Do These Audiences Need to:&amp;#x0D;&amp;#x0A;Do, Understand, Commit To, or Overcome?&amp;quot;&quot;/&gt;&lt;property id=&quot;20307&quot; value=&quot;821&quot;/&gt;&lt;/object&gt;&lt;object type=&quot;3&quot; unique_id=&quot;28830&quot;&gt;&lt;property id=&quot;20148&quot; value=&quot;5&quot;/&gt;&lt;property id=&quot;20300&quot; value=&quot;Slide 55 - &amp;quot;Training Modalities&amp;quot;&quot;/&gt;&lt;property id=&quot;20307&quot; value=&quot;822&quot;/&gt;&lt;/object&gt;&lt;object type=&quot;3&quot; unique_id=&quot;28831&quot;&gt;&lt;property id=&quot;20148&quot; value=&quot;5&quot;/&gt;&lt;property id=&quot;20300&quot; value=&quot;Slide 56 - &amp;quot;Tip: Training Modalities&amp;quot;&quot;/&gt;&lt;property id=&quot;20307&quot; value=&quot;823&quot;/&gt;&lt;/object&gt;&lt;object type=&quot;3&quot; unique_id=&quot;28832&quot;&gt;&lt;property id=&quot;20148&quot; value=&quot;5&quot;/&gt;&lt;property id=&quot;20300&quot; value=&quot;Slide 57 - &amp;quot;Options for Capacity Development:&amp;#x0D;&amp;#x0A;It Ain’t Just Workshops……&amp;quot;&quot;/&gt;&lt;property id=&quot;20307&quot; value=&quot;824&quot;/&gt;&lt;/object&gt;&lt;object type=&quot;3&quot; unique_id=&quot;28833&quot;&gt;&lt;property id=&quot;20148&quot; value=&quot;5&quot;/&gt;&lt;property id=&quot;20300&quot; value=&quot;Slide 58 - &amp;quot;Options for Capacity Development:&amp;#x0D;&amp;#x0A;It Ain’t Just Workshops……&amp;quot;&quot;/&gt;&lt;property id=&quot;20307&quot; value=&quot;825&quot;/&gt;&lt;/object&gt;&lt;object type=&quot;3&quot; unique_id=&quot;28834&quot;&gt;&lt;property id=&quot;20148&quot; value=&quot;5&quot;/&gt;&lt;property id=&quot;20300&quot; value=&quot;Slide 59 - &amp;quot;&amp;#x0D;&amp;#x0A;Adult &amp;#x0D;&amp;#x0A;Learning &amp;#x0D;&amp;#x0A;Principles&amp;quot;&quot;/&gt;&lt;property id=&quot;20307&quot; value=&quot;826&quot;/&gt;&lt;/object&gt;&lt;object type=&quot;3&quot; unique_id=&quot;28835&quot;&gt;&lt;property id=&quot;20148&quot; value=&quot;5&quot;/&gt;&lt;property id=&quot;20300&quot; value=&quot;Slide 60 - &amp;quot;Implementation Plan&amp;quot;&quot;/&gt;&lt;property id=&quot;20307&quot; value=&quot;827&quot;/&gt;&lt;/object&gt;&lt;object type=&quot;3&quot; unique_id=&quot;28836&quot;&gt;&lt;property id=&quot;20148&quot; value=&quot;5&quot;/&gt;&lt;property id=&quot;20300&quot; value=&quot;Slide 61 - &amp;quot;Evaluation&amp;quot;&quot;/&gt;&lt;property id=&quot;20307&quot; value=&quot;828&quot;/&gt;&lt;/object&gt;&lt;object type=&quot;3&quot; unique_id=&quot;28837&quot;&gt;&lt;property id=&quot;20148&quot; value=&quot;5&quot;/&gt;&lt;property id=&quot;20300&quot; value=&quot;Slide 62 - &amp;quot;Individual Exercise: Developing an Educational Plan&amp;#x0D;&amp;#x0A;20 min&amp;quot;&quot;/&gt;&lt;property id=&quot;20307&quot; value=&quot;829&quot;/&gt;&lt;/object&gt;&lt;object type=&quot;3&quot; unique_id=&quot;28838&quot;&gt;&lt;property id=&quot;20148&quot; value=&quot;5&quot;/&gt;&lt;property id=&quot;20300&quot; value=&quot;Slide 63 - &amp;quot;Exercise: Coaching Educational Planning&amp;#x0D;&amp;#x0A;45 min&amp;quot;&quot;/&gt;&lt;property id=&quot;20307&quot; value=&quot;830&quot;/&gt;&lt;/object&gt;&lt;object type=&quot;3&quot; unique_id=&quot;28839&quot;&gt;&lt;property id=&quot;20148&quot; value=&quot;5&quot;/&gt;&lt;property id=&quot;20300&quot; value=&quot;Slide 64 - &amp;quot;Revisit the PIP&amp;quot;&quot;/&gt;&lt;property id=&quot;20307&quot; value=&quot;831&quot;/&gt;&lt;/object&gt;&lt;object type=&quot;3&quot; unique_id=&quot;28840&quot;&gt;&lt;property id=&quot;20148&quot; value=&quot;5&quot;/&gt;&lt;property id=&quot;20300&quot; value=&quot;Slide 65 - &amp;quot;Adult learning cannot be understood, facilitate, or researched by defining it exclusively in terms of behavior cha&quot;/&gt;&lt;property id=&quot;20307&quot; value=&quot;832&quot;/&gt;&lt;/object&gt;&lt;object type=&quot;3&quot; unique_id=&quot;28841&quot;&gt;&lt;property id=&quot;20148&quot; value=&quot;5&quot;/&gt;&lt;property id=&quot;20300&quot; value=&quot;Slide 66 - &amp;quot;National Quality Center (NQC)&amp;quot;&quot;/&gt;&lt;property id=&quot;20307&quot; value=&quot;833&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DELIMITERS" val="3.1"/>
</p:tagLst>
</file>

<file path=ppt/tags/tag26.xml><?xml version="1.0" encoding="utf-8"?>
<p:tagLst xmlns:a="http://schemas.openxmlformats.org/drawingml/2006/main" xmlns:r="http://schemas.openxmlformats.org/officeDocument/2006/relationships" xmlns:p="http://schemas.openxmlformats.org/presentationml/2006/main">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DELIMITERS" val="3.1"/>
</p:tagLst>
</file>

<file path=ppt/tags/tag31.xml><?xml version="1.0" encoding="utf-8"?>
<p:tagLst xmlns:a="http://schemas.openxmlformats.org/drawingml/2006/main" xmlns:r="http://schemas.openxmlformats.org/officeDocument/2006/relationships" xmlns:p="http://schemas.openxmlformats.org/presentationml/2006/main">
  <p:tag name="DELIMITERS" val="3.1"/>
</p:tagLst>
</file>

<file path=ppt/tags/tag32.xml><?xml version="1.0" encoding="utf-8"?>
<p:tagLst xmlns:a="http://schemas.openxmlformats.org/drawingml/2006/main" xmlns:r="http://schemas.openxmlformats.org/officeDocument/2006/relationships" xmlns:p="http://schemas.openxmlformats.org/presentationml/2006/main">
  <p:tag name="DELIMITERS" val="3.1"/>
</p:tagLst>
</file>

<file path=ppt/tags/tag33.xml><?xml version="1.0" encoding="utf-8"?>
<p:tagLst xmlns:a="http://schemas.openxmlformats.org/drawingml/2006/main" xmlns:r="http://schemas.openxmlformats.org/officeDocument/2006/relationships" xmlns:p="http://schemas.openxmlformats.org/presentationml/2006/main">
  <p:tag name="DELIMITERS" val="3.1"/>
</p:tagLst>
</file>

<file path=ppt/tags/tag34.xml><?xml version="1.0" encoding="utf-8"?>
<p:tagLst xmlns:a="http://schemas.openxmlformats.org/drawingml/2006/main" xmlns:r="http://schemas.openxmlformats.org/officeDocument/2006/relationships" xmlns:p="http://schemas.openxmlformats.org/presentationml/2006/main">
  <p:tag name="DELIMITERS" val="3.1"/>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QC_PPT_Template">
  <a:themeElements>
    <a:clrScheme name="NQC_PP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QC_PPT_Template">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NQC_PP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QC_PP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QC_PP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QC_PP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QC_PP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QC_PP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QC_PP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QC_PP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QC_PP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QC_PP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QC_PP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QC_PP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Multipurpos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041C4001D912547BFC74F2974688345" ma:contentTypeVersion="11" ma:contentTypeDescription="Create a new document." ma:contentTypeScope="" ma:versionID="81f0fdc4664ef93e3089fbe64ac8e75e">
  <xsd:schema xmlns:xsd="http://www.w3.org/2001/XMLSchema" xmlns:xs="http://www.w3.org/2001/XMLSchema" xmlns:p="http://schemas.microsoft.com/office/2006/metadata/properties" xmlns:ns3="588c877d-a32b-4451-819e-c2e997d91e8d" xmlns:ns4="48e54f11-223a-4c30-b7fa-2f782613c66b" targetNamespace="http://schemas.microsoft.com/office/2006/metadata/properties" ma:root="true" ma:fieldsID="c69147754dd209f944f6c1dad154d5e4" ns3:_="" ns4:_="">
    <xsd:import namespace="588c877d-a32b-4451-819e-c2e997d91e8d"/>
    <xsd:import namespace="48e54f11-223a-4c30-b7fa-2f782613c66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8c877d-a32b-4451-819e-c2e997d91e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e54f11-223a-4c30-b7fa-2f782613c66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7232B38-C342-40E1-A479-FA587C9F4817}">
  <ds:schemaRefs>
    <ds:schemaRef ds:uri="http://schemas.microsoft.com/sharepoint/v3/contenttype/forms"/>
  </ds:schemaRefs>
</ds:datastoreItem>
</file>

<file path=customXml/itemProps2.xml><?xml version="1.0" encoding="utf-8"?>
<ds:datastoreItem xmlns:ds="http://schemas.openxmlformats.org/officeDocument/2006/customXml" ds:itemID="{153949AE-090B-45A1-B6B0-AADA49F3CC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8c877d-a32b-4451-819e-c2e997d91e8d"/>
    <ds:schemaRef ds:uri="48e54f11-223a-4c30-b7fa-2f782613c6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7910D73-FC86-46E8-BF9C-640ED5BF44D9}">
  <ds:schemaRefs>
    <ds:schemaRef ds:uri="http://purl.org/dc/elements/1.1/"/>
    <ds:schemaRef ds:uri="http://schemas.microsoft.com/office/2006/metadata/properties"/>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48e54f11-223a-4c30-b7fa-2f782613c66b"/>
    <ds:schemaRef ds:uri="588c877d-a32b-4451-819e-c2e997d91e8d"/>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mod 11  TEAMS</Template>
  <TotalTime>26995</TotalTime>
  <Words>4071</Words>
  <Application>Microsoft Macintosh PowerPoint</Application>
  <PresentationFormat>Widescreen</PresentationFormat>
  <Paragraphs>278</Paragraphs>
  <Slides>51</Slides>
  <Notes>50</Notes>
  <HiddenSlides>4</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51</vt:i4>
      </vt:variant>
    </vt:vector>
  </HeadingPairs>
  <TitlesOfParts>
    <vt:vector size="61" baseType="lpstr">
      <vt:lpstr>Arial</vt:lpstr>
      <vt:lpstr>Calibri</vt:lpstr>
      <vt:lpstr>Calibri Light</vt:lpstr>
      <vt:lpstr>Garamond</vt:lpstr>
      <vt:lpstr>Gill Sans MT</vt:lpstr>
      <vt:lpstr>Times New Roman</vt:lpstr>
      <vt:lpstr>Trebuchet MS</vt:lpstr>
      <vt:lpstr>Wingdings</vt:lpstr>
      <vt:lpstr>NQC_PPT_Template</vt:lpstr>
      <vt:lpstr>1_Multipurpose Slides</vt:lpstr>
      <vt:lpstr>PowerPoint Presentation</vt:lpstr>
      <vt:lpstr>Literature Review</vt:lpstr>
      <vt:lpstr>PowerPoint Presentation</vt:lpstr>
      <vt:lpstr>create+equity Video</vt:lpstr>
      <vt:lpstr>“Of all the forms of inequality, injustice in health care is the most shocking and inhumane.”   - Martin Luther King</vt:lpstr>
      <vt:lpstr>“I diagnosed ‘abdominal pain’ when the real problem was hunger. I mislabeled the hopelessness of long-term unemployment as depression.  I misdiagnosed poverty that causes patients to miss pills or appointments as noncompliance.  I mistook the inability of one older patient to read for dementia.”   - Dr. Laura Gottlieb, Professor and Author</vt:lpstr>
      <vt:lpstr>“Achieving health equity requires valuing all individuals and populations equally, and entails focused and ongoing societal efforts to address avoidable inequalities by assuring the conditions for optimal health for all groups, particularly those who have experiences historical or contemporary injustices or socioeconomic disadvantage.”  -  Dr. Adewale Troutman, President of the American Public Health Association </vt:lpstr>
      <vt:lpstr>What is a Social Determinant of Health?</vt:lpstr>
      <vt:lpstr>“It is time to refocus, reinforce, and repeat the message that health disparities exist and that health equity benefits everyone.”    -  Former U.S. Secretary of Health and Human Services Kathleen Sebelius</vt:lpstr>
      <vt:lpstr>“Health inequalities and social determinants of health are not a footnote to the determinants of health. They are the main issue.”    -  World Health Organization (WHO) Chair of the  Commission on Social Determinants of Health, Sir Michael Marmot</vt:lpstr>
      <vt:lpstr>Did You Know?</vt:lpstr>
      <vt:lpstr>2019 CQII Online Survey (n=241)</vt:lpstr>
      <vt:lpstr>“My medical training had not prepared me for this ambush of social circumstance. I had neither the skills nor the resources for treating them, I ignored the social context of disease altogether.”   - Dr. Laura Gottlieb</vt:lpstr>
      <vt:lpstr>“The welfare of each is bound up in the welfare of all.”  - Helen Keller</vt:lpstr>
      <vt:lpstr>PowerPoint Presentation</vt:lpstr>
      <vt:lpstr>PowerPoint Presentation</vt:lpstr>
      <vt:lpstr>Affinity Groups</vt:lpstr>
      <vt:lpstr>Disparities in Housing</vt:lpstr>
      <vt:lpstr>PowerPoint Presentation</vt:lpstr>
      <vt:lpstr>PowerPoint Presentation</vt:lpstr>
      <vt:lpstr>PowerPoint Presentation</vt:lpstr>
      <vt:lpstr>PowerPoint Presentation</vt:lpstr>
      <vt:lpstr>Viral Suppression and Retention in HIV Care by Housing Status</vt:lpstr>
      <vt:lpstr>PowerPoint Presentation</vt:lpstr>
      <vt:lpstr>“The essence of global health equity is the idea that something so precious as health might be viewed as right.”   - Dr.Paul Farmer</vt:lpstr>
      <vt:lpstr>Disparities in Mental Health</vt:lpstr>
      <vt:lpstr>PowerPoint Presentation</vt:lpstr>
      <vt:lpstr>PowerPoint Presentation</vt:lpstr>
      <vt:lpstr>PowerPoint Presentation</vt:lpstr>
      <vt:lpstr>PowerPoint Presentation</vt:lpstr>
      <vt:lpstr>PowerPoint Presentation</vt:lpstr>
      <vt:lpstr>Disparities in Substance Use</vt:lpstr>
      <vt:lpstr>PowerPoint Presentation</vt:lpstr>
      <vt:lpstr>PowerPoint Presentation</vt:lpstr>
      <vt:lpstr>Disparities in Substance Use</vt:lpstr>
      <vt:lpstr>Viral Suppression Rates among HIV Patients who Use Substances</vt:lpstr>
      <vt:lpstr>Disparities in Substance Use</vt:lpstr>
      <vt:lpstr>Disparities Across the Lifespan</vt:lpstr>
      <vt:lpstr>PowerPoint Presentation</vt:lpstr>
      <vt:lpstr>PowerPoint Presentation</vt:lpstr>
      <vt:lpstr>PowerPoint Presentation</vt:lpstr>
      <vt:lpstr>Disparities Across the Lifespan</vt:lpstr>
      <vt:lpstr>Disparities Across the Lifespan</vt:lpstr>
      <vt:lpstr>Disparities Across the Lifespan</vt:lpstr>
      <vt:lpstr>Disparities Across the Lifespan</vt:lpstr>
      <vt:lpstr>PowerPoint Presentation</vt:lpstr>
      <vt:lpstr>PowerPoint Presentation</vt:lpstr>
      <vt:lpstr>create+equity Collaborative: Big Picture</vt:lpstr>
      <vt:lpstr>Collaborative Tools</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Jennifer  Lee</dc:creator>
  <cp:lastModifiedBy>Alan Gambrell</cp:lastModifiedBy>
  <cp:revision>1152</cp:revision>
  <cp:lastPrinted>2018-03-26T12:55:34Z</cp:lastPrinted>
  <dcterms:created xsi:type="dcterms:W3CDTF">2010-08-08T11:41:31Z</dcterms:created>
  <dcterms:modified xsi:type="dcterms:W3CDTF">2020-10-28T22:19:36Z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0x010100E041C4001D912547BFC74F2974688345</vt:lpwstr>
  </property>
</Properties>
</file>