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1.xml" ContentType="application/vnd.openxmlformats-officedocument.presentationml.tags+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4"/>
    <p:sldMasterId id="2147483935" r:id="rId5"/>
  </p:sldMasterIdLst>
  <p:notesMasterIdLst>
    <p:notesMasterId r:id="rId70"/>
  </p:notesMasterIdLst>
  <p:handoutMasterIdLst>
    <p:handoutMasterId r:id="rId71"/>
  </p:handoutMasterIdLst>
  <p:sldIdLst>
    <p:sldId id="1844" r:id="rId6"/>
    <p:sldId id="1873" r:id="rId7"/>
    <p:sldId id="845" r:id="rId8"/>
    <p:sldId id="1869" r:id="rId9"/>
    <p:sldId id="1321" r:id="rId10"/>
    <p:sldId id="1382" r:id="rId11"/>
    <p:sldId id="1862" r:id="rId12"/>
    <p:sldId id="1880" r:id="rId13"/>
    <p:sldId id="1223" r:id="rId14"/>
    <p:sldId id="1224" r:id="rId15"/>
    <p:sldId id="1920" r:id="rId16"/>
    <p:sldId id="1106" r:id="rId17"/>
    <p:sldId id="1250" r:id="rId18"/>
    <p:sldId id="1881" r:id="rId19"/>
    <p:sldId id="1902" r:id="rId20"/>
    <p:sldId id="1904" r:id="rId21"/>
    <p:sldId id="515" r:id="rId22"/>
    <p:sldId id="1923" r:id="rId23"/>
    <p:sldId id="1898" r:id="rId24"/>
    <p:sldId id="521" r:id="rId25"/>
    <p:sldId id="1925" r:id="rId26"/>
    <p:sldId id="1926" r:id="rId27"/>
    <p:sldId id="449" r:id="rId28"/>
    <p:sldId id="530" r:id="rId29"/>
    <p:sldId id="1929" r:id="rId30"/>
    <p:sldId id="509" r:id="rId31"/>
    <p:sldId id="402" r:id="rId32"/>
    <p:sldId id="1933" r:id="rId33"/>
    <p:sldId id="1931" r:id="rId34"/>
    <p:sldId id="1932" r:id="rId35"/>
    <p:sldId id="510" r:id="rId36"/>
    <p:sldId id="1882" r:id="rId37"/>
    <p:sldId id="1145" r:id="rId38"/>
    <p:sldId id="1173" r:id="rId39"/>
    <p:sldId id="1899" r:id="rId40"/>
    <p:sldId id="1887" r:id="rId41"/>
    <p:sldId id="1179" r:id="rId42"/>
    <p:sldId id="1180" r:id="rId43"/>
    <p:sldId id="1181" r:id="rId44"/>
    <p:sldId id="1883" r:id="rId45"/>
    <p:sldId id="1201" r:id="rId46"/>
    <p:sldId id="1256" r:id="rId47"/>
    <p:sldId id="1922" r:id="rId48"/>
    <p:sldId id="1879" r:id="rId49"/>
    <p:sldId id="1884" r:id="rId50"/>
    <p:sldId id="1865" r:id="rId51"/>
    <p:sldId id="1889" r:id="rId52"/>
    <p:sldId id="1885" r:id="rId53"/>
    <p:sldId id="1892" r:id="rId54"/>
    <p:sldId id="1258" r:id="rId55"/>
    <p:sldId id="1891" r:id="rId56"/>
    <p:sldId id="1890" r:id="rId57"/>
    <p:sldId id="1198" r:id="rId58"/>
    <p:sldId id="1870" r:id="rId59"/>
    <p:sldId id="1886" r:id="rId60"/>
    <p:sldId id="1901" r:id="rId61"/>
    <p:sldId id="1900" r:id="rId62"/>
    <p:sldId id="1109" r:id="rId63"/>
    <p:sldId id="1243" r:id="rId64"/>
    <p:sldId id="1836" r:id="rId65"/>
    <p:sldId id="1934" r:id="rId66"/>
    <p:sldId id="1935" r:id="rId67"/>
    <p:sldId id="1108" r:id="rId68"/>
    <p:sldId id="1924" r:id="rId69"/>
  </p:sldIdLst>
  <p:sldSz cx="12192000" cy="6858000"/>
  <p:notesSz cx="6858000" cy="9313863"/>
  <p:custDataLst>
    <p:tags r:id="rId72"/>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5"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san, Aniqa (HEALTH)" initials="HA(" lastIdx="18" clrIdx="0"/>
  <p:cmAuthor id="2" name="Osborne, Zoe L (HEALTH)" initials="OZL(" lastIdx="10" clrIdx="1">
    <p:extLst>
      <p:ext uri="{19B8F6BF-5375-455C-9EA6-DF929625EA0E}">
        <p15:presenceInfo xmlns:p15="http://schemas.microsoft.com/office/powerpoint/2012/main" userId="S-1-5-21-218105429-2715934002-73406468-116002" providerId="AD"/>
      </p:ext>
    </p:extLst>
  </p:cmAuthor>
  <p:cmAuthor id="3" name="Aniqa Hassan" initials="" lastIdx="1" clrIdx="2"/>
  <p:cmAuthor id="4" name="Lee, Jennifer E (HEALTH)" initials="LJE(" lastIdx="19" clrIdx="3">
    <p:extLst>
      <p:ext uri="{19B8F6BF-5375-455C-9EA6-DF929625EA0E}">
        <p15:presenceInfo xmlns:p15="http://schemas.microsoft.com/office/powerpoint/2012/main" userId="S::Jennifer.Lee@health.ny.gov::9da30c76-2644-469e-8b79-36323e2d7656" providerId="AD"/>
      </p:ext>
    </p:extLst>
  </p:cmAuthor>
  <p:cmAuthor id="5" name="Clemens Steinbock" initials="CS" lastIdx="2" clrIdx="4">
    <p:extLst>
      <p:ext uri="{19B8F6BF-5375-455C-9EA6-DF929625EA0E}">
        <p15:presenceInfo xmlns:p15="http://schemas.microsoft.com/office/powerpoint/2012/main" userId="ddbf4e62fc8ebcf9" providerId="Windows Live"/>
      </p:ext>
    </p:extLst>
  </p:cmAuthor>
  <p:cmAuthor id="6" name="Carbajal, Jesus (HEALTH)" initials="CJ(" lastIdx="11" clrIdx="5">
    <p:extLst>
      <p:ext uri="{19B8F6BF-5375-455C-9EA6-DF929625EA0E}">
        <p15:presenceInfo xmlns:p15="http://schemas.microsoft.com/office/powerpoint/2012/main" userId="Carbajal, Jesus (HEAL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A0275"/>
    <a:srgbClr val="7E3E97"/>
    <a:srgbClr val="0483C9"/>
    <a:srgbClr val="A5CECA"/>
    <a:srgbClr val="2DD1F4"/>
    <a:srgbClr val="F02129"/>
    <a:srgbClr val="99CCFF"/>
    <a:srgbClr val="984978"/>
    <a:srgbClr val="994778"/>
    <a:srgbClr val="D1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95" autoAdjust="0"/>
    <p:restoredTop sz="92676" autoAdjust="0"/>
  </p:normalViewPr>
  <p:slideViewPr>
    <p:cSldViewPr>
      <p:cViewPr varScale="1">
        <p:scale>
          <a:sx n="102" d="100"/>
          <a:sy n="102" d="100"/>
        </p:scale>
        <p:origin x="1184" y="192"/>
      </p:cViewPr>
      <p:guideLst>
        <p:guide orient="horz" pos="2160"/>
        <p:guide pos="3840"/>
      </p:guideLst>
    </p:cSldViewPr>
  </p:slideViewPr>
  <p:outlineViewPr>
    <p:cViewPr>
      <p:scale>
        <a:sx n="33" d="100"/>
        <a:sy n="33" d="100"/>
      </p:scale>
      <p:origin x="0" y="-38128"/>
    </p:cViewPr>
  </p:outlineViewPr>
  <p:notesTextViewPr>
    <p:cViewPr>
      <p:scale>
        <a:sx n="3" d="2"/>
        <a:sy n="3" d="2"/>
      </p:scale>
      <p:origin x="0" y="0"/>
    </p:cViewPr>
  </p:notesTextViewPr>
  <p:sorterViewPr>
    <p:cViewPr varScale="1">
      <p:scale>
        <a:sx n="1" d="1"/>
        <a:sy n="1" d="1"/>
      </p:scale>
      <p:origin x="0" y="0"/>
    </p:cViewPr>
  </p:sorterViewPr>
  <p:notesViewPr>
    <p:cSldViewPr>
      <p:cViewPr>
        <p:scale>
          <a:sx n="75" d="100"/>
          <a:sy n="75" d="100"/>
        </p:scale>
        <p:origin x="4784" y="760"/>
      </p:cViewPr>
      <p:guideLst>
        <p:guide orient="horz" pos="2935"/>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Retention In Care</c:v>
                </c:pt>
              </c:strCache>
            </c:strRef>
          </c:tx>
          <c:spPr>
            <a:solidFill>
              <a:schemeClr val="bg2"/>
            </a:solidFill>
            <a:ln>
              <a:noFill/>
            </a:ln>
            <a:effectLst/>
          </c:spPr>
          <c:invertIfNegative val="0"/>
          <c:dLbls>
            <c:dLbl>
              <c:idx val="0"/>
              <c:tx>
                <c:rich>
                  <a:bodyPr/>
                  <a:lstStyle/>
                  <a:p>
                    <a:r>
                      <a:rPr lang="en-US"/>
                      <a:t>82%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073-45E9-B4F2-D1045177ACF6}"/>
                </c:ext>
              </c:extLst>
            </c:dLbl>
            <c:dLbl>
              <c:idx val="1"/>
              <c:tx>
                <c:rich>
                  <a:bodyPr/>
                  <a:lstStyle/>
                  <a:p>
                    <a:r>
                      <a:rPr lang="en-US"/>
                      <a:t>76%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073-45E9-B4F2-D1045177ACF6}"/>
                </c:ext>
              </c:extLst>
            </c:dLbl>
            <c:dLbl>
              <c:idx val="2"/>
              <c:tx>
                <c:rich>
                  <a:bodyPr/>
                  <a:lstStyle/>
                  <a:p>
                    <a:r>
                      <a:rPr lang="en-US"/>
                      <a:t>75%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073-45E9-B4F2-D1045177ACF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Stable Housing</c:v>
                </c:pt>
                <c:pt idx="1">
                  <c:v>Temporary Housing</c:v>
                </c:pt>
                <c:pt idx="2">
                  <c:v>Unstable Housing</c:v>
                </c:pt>
              </c:strCache>
            </c:strRef>
          </c:cat>
          <c:val>
            <c:numRef>
              <c:f>Sheet1!$B$2:$B$4</c:f>
              <c:numCache>
                <c:formatCode>0.00%</c:formatCode>
                <c:ptCount val="3"/>
                <c:pt idx="0">
                  <c:v>0.82099999999999995</c:v>
                </c:pt>
                <c:pt idx="1">
                  <c:v>0.76400000000000001</c:v>
                </c:pt>
                <c:pt idx="2">
                  <c:v>0.748</c:v>
                </c:pt>
              </c:numCache>
            </c:numRef>
          </c:val>
          <c:extLst>
            <c:ext xmlns:c16="http://schemas.microsoft.com/office/drawing/2014/chart" uri="{C3380CC4-5D6E-409C-BE32-E72D297353CC}">
              <c16:uniqueId val="{00000000-9A50-B741-9BF5-12ADE9092CBD}"/>
            </c:ext>
          </c:extLst>
        </c:ser>
        <c:ser>
          <c:idx val="1"/>
          <c:order val="1"/>
          <c:tx>
            <c:strRef>
              <c:f>Sheet1!$C$1</c:f>
              <c:strCache>
                <c:ptCount val="1"/>
                <c:pt idx="0">
                  <c:v>Viral Suppression</c:v>
                </c:pt>
              </c:strCache>
            </c:strRef>
          </c:tx>
          <c:spPr>
            <a:solidFill>
              <a:srgbClr val="EC0705"/>
            </a:solidFill>
            <a:ln>
              <a:noFill/>
            </a:ln>
            <a:effectLst/>
          </c:spPr>
          <c:invertIfNegative val="0"/>
          <c:dLbls>
            <c:dLbl>
              <c:idx val="0"/>
              <c:tx>
                <c:rich>
                  <a:bodyPr/>
                  <a:lstStyle/>
                  <a:p>
                    <a:r>
                      <a:rPr lang="en-US"/>
                      <a:t>88%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073-45E9-B4F2-D1045177ACF6}"/>
                </c:ext>
              </c:extLst>
            </c:dLbl>
            <c:dLbl>
              <c:idx val="1"/>
              <c:tx>
                <c:rich>
                  <a:bodyPr/>
                  <a:lstStyle/>
                  <a:p>
                    <a:r>
                      <a:rPr lang="en-US"/>
                      <a:t>81%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073-45E9-B4F2-D1045177ACF6}"/>
                </c:ext>
              </c:extLst>
            </c:dLbl>
            <c:dLbl>
              <c:idx val="2"/>
              <c:tx>
                <c:rich>
                  <a:bodyPr/>
                  <a:lstStyle/>
                  <a:p>
                    <a:r>
                      <a:rPr lang="en-US"/>
                      <a:t>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073-45E9-B4F2-D1045177ACF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C0705"/>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Stable Housing</c:v>
                </c:pt>
                <c:pt idx="1">
                  <c:v>Temporary Housing</c:v>
                </c:pt>
                <c:pt idx="2">
                  <c:v>Unstable Housing</c:v>
                </c:pt>
              </c:strCache>
            </c:strRef>
          </c:cat>
          <c:val>
            <c:numRef>
              <c:f>Sheet1!$C$2:$C$4</c:f>
              <c:numCache>
                <c:formatCode>0.00%</c:formatCode>
                <c:ptCount val="3"/>
                <c:pt idx="0">
                  <c:v>0.88400000000000001</c:v>
                </c:pt>
                <c:pt idx="1">
                  <c:v>0.80700000000000005</c:v>
                </c:pt>
                <c:pt idx="2">
                  <c:v>0.72399999999999998</c:v>
                </c:pt>
              </c:numCache>
            </c:numRef>
          </c:val>
          <c:extLst>
            <c:ext xmlns:c16="http://schemas.microsoft.com/office/drawing/2014/chart" uri="{C3380CC4-5D6E-409C-BE32-E72D297353CC}">
              <c16:uniqueId val="{00000001-9A50-B741-9BF5-12ADE9092CBD}"/>
            </c:ext>
          </c:extLst>
        </c:ser>
        <c:dLbls>
          <c:dLblPos val="inEnd"/>
          <c:showLegendKey val="0"/>
          <c:showVal val="1"/>
          <c:showCatName val="0"/>
          <c:showSerName val="0"/>
          <c:showPercent val="0"/>
          <c:showBubbleSize val="0"/>
        </c:dLbls>
        <c:gapWidth val="81"/>
        <c:overlap val="-27"/>
        <c:axId val="1347334928"/>
        <c:axId val="1352247216"/>
      </c:barChart>
      <c:catAx>
        <c:axId val="134733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Garamond" panose="02020404030301010803" pitchFamily="18" charset="0"/>
                <a:ea typeface="+mn-ea"/>
                <a:cs typeface="+mn-cs"/>
              </a:defRPr>
            </a:pPr>
            <a:endParaRPr lang="en-US"/>
          </a:p>
        </c:txPr>
        <c:crossAx val="1352247216"/>
        <c:crossesAt val="0"/>
        <c:auto val="1"/>
        <c:lblAlgn val="ctr"/>
        <c:lblOffset val="100"/>
        <c:noMultiLvlLbl val="0"/>
      </c:catAx>
      <c:valAx>
        <c:axId val="1352247216"/>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347334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Garamond" panose="02020404030301010803"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0000"/>
            </a:solidFill>
          </c:spPr>
          <c:explosion val="3"/>
          <c:dPt>
            <c:idx val="0"/>
            <c:bubble3D val="0"/>
            <c:spPr>
              <a:solidFill>
                <a:srgbClr val="2383C6"/>
              </a:solidFill>
              <a:ln w="19050">
                <a:solidFill>
                  <a:schemeClr val="lt1"/>
                </a:solidFill>
              </a:ln>
              <a:effectLst/>
            </c:spPr>
            <c:extLst>
              <c:ext xmlns:c16="http://schemas.microsoft.com/office/drawing/2014/chart" uri="{C3380CC4-5D6E-409C-BE32-E72D297353CC}">
                <c16:uniqueId val="{00000001-2919-314A-8FA2-BA479B700152}"/>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2-B3B6-A941-B3C3-94751675704F}"/>
              </c:ext>
            </c:extLst>
          </c:dPt>
          <c:cat>
            <c:strRef>
              <c:f>Sheet1!$A$2:$A$3</c:f>
              <c:strCache>
                <c:ptCount val="2"/>
                <c:pt idx="0">
                  <c:v>Suppressed</c:v>
                </c:pt>
                <c:pt idx="1">
                  <c:v>Unsuppressed</c:v>
                </c:pt>
              </c:strCache>
            </c:strRef>
          </c:cat>
          <c:val>
            <c:numRef>
              <c:f>Sheet1!$B$2:$B$3</c:f>
              <c:numCache>
                <c:formatCode>General</c:formatCode>
                <c:ptCount val="2"/>
                <c:pt idx="0">
                  <c:v>42.8</c:v>
                </c:pt>
                <c:pt idx="1">
                  <c:v>57.2</c:v>
                </c:pt>
              </c:numCache>
            </c:numRef>
          </c:val>
          <c:extLst>
            <c:ext xmlns:c16="http://schemas.microsoft.com/office/drawing/2014/chart" uri="{C3380CC4-5D6E-409C-BE32-E72D297353CC}">
              <c16:uniqueId val="{00000000-B3B6-A941-B3C3-9475167570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2383C6"/>
              </a:solidFill>
              <a:ln w="19050">
                <a:solidFill>
                  <a:schemeClr val="lt1"/>
                </a:solidFill>
              </a:ln>
              <a:effectLst/>
            </c:spPr>
            <c:extLst>
              <c:ext xmlns:c16="http://schemas.microsoft.com/office/drawing/2014/chart" uri="{C3380CC4-5D6E-409C-BE32-E72D297353CC}">
                <c16:uniqueId val="{00000002-4D69-8144-95AE-55653B26B77E}"/>
              </c:ext>
            </c:extLst>
          </c:dPt>
          <c:dPt>
            <c:idx val="1"/>
            <c:bubble3D val="0"/>
            <c:explosion val="5"/>
            <c:spPr>
              <a:solidFill>
                <a:schemeClr val="accent3">
                  <a:lumMod val="75000"/>
                </a:schemeClr>
              </a:solidFill>
              <a:ln w="19050">
                <a:solidFill>
                  <a:schemeClr val="lt1"/>
                </a:solidFill>
              </a:ln>
              <a:effectLst/>
            </c:spPr>
            <c:extLst>
              <c:ext xmlns:c16="http://schemas.microsoft.com/office/drawing/2014/chart" uri="{C3380CC4-5D6E-409C-BE32-E72D297353CC}">
                <c16:uniqueId val="{00000003-4D69-8144-95AE-55653B26B77E}"/>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0-4D69-8144-95AE-55653B26B77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FF0000"/>
            </a:solidFill>
          </c:spPr>
          <c:dPt>
            <c:idx val="0"/>
            <c:bubble3D val="0"/>
            <c:explosion val="4"/>
            <c:spPr>
              <a:solidFill>
                <a:srgbClr val="2383C6"/>
              </a:solidFill>
              <a:ln w="19050">
                <a:solidFill>
                  <a:schemeClr val="lt1"/>
                </a:solidFill>
              </a:ln>
              <a:effectLst/>
            </c:spPr>
            <c:extLst>
              <c:ext xmlns:c16="http://schemas.microsoft.com/office/drawing/2014/chart" uri="{C3380CC4-5D6E-409C-BE32-E72D297353CC}">
                <c16:uniqueId val="{00000002-8C77-5846-A3D2-68A50F48A3D2}"/>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8C77-5846-A3D2-68A50F48A3D2}"/>
              </c:ext>
            </c:extLst>
          </c:dPt>
          <c:cat>
            <c:strRef>
              <c:f>Sheet1!$A$2:$A$3</c:f>
              <c:strCache>
                <c:ptCount val="2"/>
                <c:pt idx="0">
                  <c:v>1st Qtr</c:v>
                </c:pt>
                <c:pt idx="1">
                  <c:v>2nd Qtr</c:v>
                </c:pt>
              </c:strCache>
            </c:strRef>
          </c:cat>
          <c:val>
            <c:numRef>
              <c:f>Sheet1!$B$2:$B$3</c:f>
              <c:numCache>
                <c:formatCode>General</c:formatCode>
                <c:ptCount val="2"/>
                <c:pt idx="0">
                  <c:v>13</c:v>
                </c:pt>
                <c:pt idx="1">
                  <c:v>87</c:v>
                </c:pt>
              </c:numCache>
            </c:numRef>
          </c:val>
          <c:extLst>
            <c:ext xmlns:c16="http://schemas.microsoft.com/office/drawing/2014/chart" uri="{C3380CC4-5D6E-409C-BE32-E72D297353CC}">
              <c16:uniqueId val="{00000000-8C77-5846-A3D2-68A50F48A3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Sheet1!$B$35</c:f>
              <c:strCache>
                <c:ptCount val="1"/>
                <c:pt idx="0">
                  <c:v>Viral Suppression</c:v>
                </c:pt>
              </c:strCache>
            </c:strRef>
          </c:tx>
          <c:spPr>
            <a:solidFill>
              <a:schemeClr val="accent1"/>
            </a:solidFill>
            <a:ln>
              <a:noFill/>
            </a:ln>
            <a:effectLst/>
          </c:spPr>
          <c:invertIfNegative val="0"/>
          <c:dPt>
            <c:idx val="0"/>
            <c:invertIfNegative val="0"/>
            <c:bubble3D val="0"/>
            <c:spPr>
              <a:solidFill>
                <a:srgbClr val="2383C6"/>
              </a:solidFill>
              <a:ln>
                <a:noFill/>
              </a:ln>
              <a:effectLst/>
            </c:spPr>
            <c:extLst>
              <c:ext xmlns:c16="http://schemas.microsoft.com/office/drawing/2014/chart" uri="{C3380CC4-5D6E-409C-BE32-E72D297353CC}">
                <c16:uniqueId val="{00000001-0375-6B40-BC80-384EAC56219B}"/>
              </c:ext>
            </c:extLst>
          </c:dPt>
          <c:dPt>
            <c:idx val="1"/>
            <c:invertIfNegative val="0"/>
            <c:bubble3D val="0"/>
            <c:spPr>
              <a:solidFill>
                <a:schemeClr val="accent3">
                  <a:lumMod val="50000"/>
                </a:schemeClr>
              </a:solidFill>
              <a:ln>
                <a:solidFill>
                  <a:schemeClr val="accent3">
                    <a:lumMod val="50000"/>
                  </a:schemeClr>
                </a:solidFill>
              </a:ln>
              <a:effectLst/>
            </c:spPr>
            <c:extLst>
              <c:ext xmlns:c16="http://schemas.microsoft.com/office/drawing/2014/chart" uri="{C3380CC4-5D6E-409C-BE32-E72D297353CC}">
                <c16:uniqueId val="{00000003-0375-6B40-BC80-384EAC56219B}"/>
              </c:ext>
            </c:extLst>
          </c:dPt>
          <c:dPt>
            <c:idx val="2"/>
            <c:invertIfNegative val="0"/>
            <c:bubble3D val="0"/>
            <c:spPr>
              <a:solidFill>
                <a:srgbClr val="2383C6"/>
              </a:solidFill>
              <a:ln>
                <a:noFill/>
              </a:ln>
              <a:effectLst/>
            </c:spPr>
            <c:extLst>
              <c:ext xmlns:c16="http://schemas.microsoft.com/office/drawing/2014/chart" uri="{C3380CC4-5D6E-409C-BE32-E72D297353CC}">
                <c16:uniqueId val="{00000005-0375-6B40-BC80-384EAC56219B}"/>
              </c:ext>
            </c:extLst>
          </c:dPt>
          <c:dPt>
            <c:idx val="3"/>
            <c:invertIfNegative val="0"/>
            <c:bubble3D val="0"/>
            <c:spPr>
              <a:solidFill>
                <a:schemeClr val="accent3">
                  <a:lumMod val="50000"/>
                </a:schemeClr>
              </a:solidFill>
              <a:ln>
                <a:solidFill>
                  <a:schemeClr val="accent3">
                    <a:lumMod val="50000"/>
                  </a:schemeClr>
                </a:solidFill>
              </a:ln>
              <a:effectLst/>
            </c:spPr>
            <c:extLst>
              <c:ext xmlns:c16="http://schemas.microsoft.com/office/drawing/2014/chart" uri="{C3380CC4-5D6E-409C-BE32-E72D297353CC}">
                <c16:uniqueId val="{00000007-0375-6B40-BC80-384EAC56219B}"/>
              </c:ext>
            </c:extLst>
          </c:dPt>
          <c:dPt>
            <c:idx val="4"/>
            <c:invertIfNegative val="0"/>
            <c:bubble3D val="0"/>
            <c:spPr>
              <a:solidFill>
                <a:srgbClr val="2383C6"/>
              </a:solidFill>
              <a:ln>
                <a:noFill/>
              </a:ln>
              <a:effectLst/>
            </c:spPr>
            <c:extLst>
              <c:ext xmlns:c16="http://schemas.microsoft.com/office/drawing/2014/chart" uri="{C3380CC4-5D6E-409C-BE32-E72D297353CC}">
                <c16:uniqueId val="{00000009-0375-6B40-BC80-384EAC56219B}"/>
              </c:ext>
            </c:extLst>
          </c:dPt>
          <c:dPt>
            <c:idx val="5"/>
            <c:invertIfNegative val="0"/>
            <c:bubble3D val="0"/>
            <c:spPr>
              <a:solidFill>
                <a:schemeClr val="accent3">
                  <a:lumMod val="50000"/>
                </a:schemeClr>
              </a:solidFill>
              <a:ln>
                <a:solidFill>
                  <a:schemeClr val="accent3">
                    <a:lumMod val="50000"/>
                  </a:schemeClr>
                </a:solidFill>
              </a:ln>
              <a:effectLst/>
            </c:spPr>
            <c:extLst>
              <c:ext xmlns:c16="http://schemas.microsoft.com/office/drawing/2014/chart" uri="{C3380CC4-5D6E-409C-BE32-E72D297353CC}">
                <c16:uniqueId val="{0000000B-0375-6B40-BC80-384EAC56219B}"/>
              </c:ext>
            </c:extLst>
          </c:dPt>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75-6B40-BC80-384EAC56219B}"/>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75-6B40-BC80-384EAC56219B}"/>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375-6B40-BC80-384EAC56219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2383C6"/>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Sheet1!$A$36:$A$41</c:f>
              <c:strCache>
                <c:ptCount val="6"/>
                <c:pt idx="0">
                  <c:v>Active Heroin Use</c:v>
                </c:pt>
                <c:pt idx="1">
                  <c:v>No Active Heroin Use</c:v>
                </c:pt>
                <c:pt idx="2">
                  <c:v>Alcohol use</c:v>
                </c:pt>
                <c:pt idx="3">
                  <c:v>No Alcohol use</c:v>
                </c:pt>
                <c:pt idx="4">
                  <c:v>Active Cocaine Use</c:v>
                </c:pt>
                <c:pt idx="5">
                  <c:v>No Active Cocaine Use</c:v>
                </c:pt>
              </c:strCache>
            </c:strRef>
          </c:cat>
          <c:val>
            <c:numRef>
              <c:f>Sheet1!$B$36:$B$41</c:f>
              <c:numCache>
                <c:formatCode>0.0%</c:formatCode>
                <c:ptCount val="6"/>
                <c:pt idx="0">
                  <c:v>0.28999999999999998</c:v>
                </c:pt>
                <c:pt idx="1">
                  <c:v>0.39</c:v>
                </c:pt>
                <c:pt idx="2">
                  <c:v>0.21</c:v>
                </c:pt>
                <c:pt idx="3">
                  <c:v>0.41</c:v>
                </c:pt>
                <c:pt idx="4">
                  <c:v>0.13</c:v>
                </c:pt>
                <c:pt idx="5">
                  <c:v>0.46</c:v>
                </c:pt>
              </c:numCache>
            </c:numRef>
          </c:val>
          <c:extLst>
            <c:ext xmlns:c16="http://schemas.microsoft.com/office/drawing/2014/chart" uri="{C3380CC4-5D6E-409C-BE32-E72D297353CC}">
              <c16:uniqueId val="{0000000C-0375-6B40-BC80-384EAC56219B}"/>
            </c:ext>
          </c:extLst>
        </c:ser>
        <c:dLbls>
          <c:showLegendKey val="0"/>
          <c:showVal val="0"/>
          <c:showCatName val="0"/>
          <c:showSerName val="0"/>
          <c:showPercent val="0"/>
          <c:showBubbleSize val="0"/>
        </c:dLbls>
        <c:gapWidth val="43"/>
        <c:overlap val="-27"/>
        <c:axId val="757934848"/>
        <c:axId val="725915472"/>
      </c:barChart>
      <c:catAx>
        <c:axId val="75793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Garamond" panose="02020404030301010803" pitchFamily="18" charset="0"/>
                <a:ea typeface="+mn-ea"/>
                <a:cs typeface="+mn-cs"/>
              </a:defRPr>
            </a:pPr>
            <a:endParaRPr lang="en-US"/>
          </a:p>
        </c:txPr>
        <c:crossAx val="725915472"/>
        <c:crosses val="autoZero"/>
        <c:auto val="1"/>
        <c:lblAlgn val="ctr"/>
        <c:lblOffset val="100"/>
        <c:noMultiLvlLbl val="0"/>
      </c:catAx>
      <c:valAx>
        <c:axId val="72591547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Viral</a:t>
                </a:r>
                <a:r>
                  <a:rPr lang="en-US" sz="1600" b="1" baseline="0" dirty="0">
                    <a:solidFill>
                      <a:schemeClr val="tx1"/>
                    </a:solidFill>
                  </a:rPr>
                  <a:t> Suppression Rate</a:t>
                </a:r>
                <a:endParaRPr lang="en-US" sz="1600" b="1" dirty="0">
                  <a:solidFill>
                    <a:schemeClr val="tx1"/>
                  </a:solidFill>
                </a:endParaRPr>
              </a:p>
            </c:rich>
          </c:tx>
          <c:layout>
            <c:manualLayout>
              <c:xMode val="edge"/>
              <c:yMode val="edge"/>
              <c:x val="5.4644808743169399E-3"/>
              <c:y val="0.2138070304968424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75793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Sheet1!$H$5</c:f>
              <c:strCache>
                <c:ptCount val="1"/>
                <c:pt idx="0">
                  <c:v>Retention in Care</c:v>
                </c:pt>
              </c:strCache>
            </c:strRef>
          </c:tx>
          <c:spPr>
            <a:solidFill>
              <a:schemeClr val="tx1">
                <a:lumMod val="50000"/>
                <a:lumOff val="50000"/>
              </a:schemeClr>
            </a:solidFill>
            <a:ln>
              <a:noFill/>
            </a:ln>
            <a:effectLst/>
          </c:spPr>
          <c:invertIfNegative val="0"/>
          <c:dLbls>
            <c:dLbl>
              <c:idx val="0"/>
              <c:tx>
                <c:rich>
                  <a:bodyPr/>
                  <a:lstStyle/>
                  <a:p>
                    <a:r>
                      <a:rPr lang="en-US"/>
                      <a:t>84%</a:t>
                    </a:r>
                    <a:endParaRPr lang="en-US" dirty="0"/>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B1F-4AAF-960E-BFE02A58DBA3}"/>
                </c:ext>
              </c:extLst>
            </c:dLbl>
            <c:dLbl>
              <c:idx val="1"/>
              <c:tx>
                <c:rich>
                  <a:bodyPr/>
                  <a:lstStyle/>
                  <a:p>
                    <a:r>
                      <a:rPr lang="en-US"/>
                      <a:t>76%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B1F-4AAF-960E-BFE02A58DBA3}"/>
                </c:ext>
              </c:extLst>
            </c:dLbl>
            <c:dLbl>
              <c:idx val="2"/>
              <c:tx>
                <c:rich>
                  <a:bodyPr/>
                  <a:lstStyle/>
                  <a:p>
                    <a:r>
                      <a:rPr lang="en-US"/>
                      <a:t>83%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B1F-4AAF-960E-BFE02A58DBA3}"/>
                </c:ext>
              </c:extLst>
            </c:dLbl>
            <c:dLbl>
              <c:idx val="3"/>
              <c:tx>
                <c:rich>
                  <a:bodyPr/>
                  <a:lstStyle/>
                  <a:p>
                    <a:r>
                      <a:rPr lang="en-US"/>
                      <a:t>87%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B1F-4AAF-960E-BFE02A58DBA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Sheet1!$G$6:$G$9</c:f>
              <c:strCache>
                <c:ptCount val="4"/>
                <c:pt idx="0">
                  <c:v>Children/Youth (24 and younger)</c:v>
                </c:pt>
                <c:pt idx="1">
                  <c:v>Young Adults (ages 25-39)</c:v>
                </c:pt>
                <c:pt idx="2">
                  <c:v>Adults (40-64)</c:v>
                </c:pt>
                <c:pt idx="3">
                  <c:v>Older Adults (65 and older)</c:v>
                </c:pt>
              </c:strCache>
            </c:strRef>
          </c:cat>
          <c:val>
            <c:numRef>
              <c:f>Sheet1!$H$6:$H$9</c:f>
              <c:numCache>
                <c:formatCode>0.0%</c:formatCode>
                <c:ptCount val="4"/>
                <c:pt idx="0">
                  <c:v>0.83499999999999996</c:v>
                </c:pt>
                <c:pt idx="1">
                  <c:v>0.75800000000000001</c:v>
                </c:pt>
                <c:pt idx="2">
                  <c:v>0.83099999999999996</c:v>
                </c:pt>
                <c:pt idx="3">
                  <c:v>0.86899999999999999</c:v>
                </c:pt>
              </c:numCache>
            </c:numRef>
          </c:val>
          <c:extLst>
            <c:ext xmlns:c16="http://schemas.microsoft.com/office/drawing/2014/chart" uri="{C3380CC4-5D6E-409C-BE32-E72D297353CC}">
              <c16:uniqueId val="{00000000-3F69-EE44-8B9F-FF979D22F337}"/>
            </c:ext>
          </c:extLst>
        </c:ser>
        <c:ser>
          <c:idx val="1"/>
          <c:order val="1"/>
          <c:tx>
            <c:strRef>
              <c:f>Sheet1!$I$5</c:f>
              <c:strCache>
                <c:ptCount val="1"/>
                <c:pt idx="0">
                  <c:v>Viral Suppression</c:v>
                </c:pt>
              </c:strCache>
            </c:strRef>
          </c:tx>
          <c:spPr>
            <a:solidFill>
              <a:srgbClr val="7030A0"/>
            </a:solidFill>
            <a:ln>
              <a:noFill/>
            </a:ln>
            <a:effectLst/>
          </c:spPr>
          <c:invertIfNegative val="0"/>
          <c:dLbls>
            <c:dLbl>
              <c:idx val="0"/>
              <c:tx>
                <c:rich>
                  <a:bodyPr/>
                  <a:lstStyle/>
                  <a:p>
                    <a:r>
                      <a:rPr lang="en-US"/>
                      <a:t>82%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B1F-4AAF-960E-BFE02A58DBA3}"/>
                </c:ext>
              </c:extLst>
            </c:dLbl>
            <c:dLbl>
              <c:idx val="1"/>
              <c:tx>
                <c:rich>
                  <a:bodyPr/>
                  <a:lstStyle/>
                  <a:p>
                    <a:r>
                      <a:rPr lang="en-US"/>
                      <a:t>82%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B1F-4AAF-960E-BFE02A58DBA3}"/>
                </c:ext>
              </c:extLst>
            </c:dLbl>
            <c:dLbl>
              <c:idx val="2"/>
              <c:tx>
                <c:rich>
                  <a:bodyPr/>
                  <a:lstStyle/>
                  <a:p>
                    <a:r>
                      <a:rPr lang="en-US"/>
                      <a:t>90%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B1F-4AAF-960E-BFE02A58DBA3}"/>
                </c:ext>
              </c:extLst>
            </c:dLbl>
            <c:dLbl>
              <c:idx val="3"/>
              <c:tx>
                <c:rich>
                  <a:bodyPr/>
                  <a:lstStyle/>
                  <a:p>
                    <a:r>
                      <a:rPr lang="en-US"/>
                      <a:t>95%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B1F-4AAF-960E-BFE02A58DBA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61288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Sheet1!$G$6:$G$9</c:f>
              <c:strCache>
                <c:ptCount val="4"/>
                <c:pt idx="0">
                  <c:v>Children/Youth (24 and younger)</c:v>
                </c:pt>
                <c:pt idx="1">
                  <c:v>Young Adults (ages 25-39)</c:v>
                </c:pt>
                <c:pt idx="2">
                  <c:v>Adults (40-64)</c:v>
                </c:pt>
                <c:pt idx="3">
                  <c:v>Older Adults (65 and older)</c:v>
                </c:pt>
              </c:strCache>
            </c:strRef>
          </c:cat>
          <c:val>
            <c:numRef>
              <c:f>Sheet1!$I$6:$I$9</c:f>
              <c:numCache>
                <c:formatCode>0.0%</c:formatCode>
                <c:ptCount val="4"/>
                <c:pt idx="0">
                  <c:v>0.81899999999999995</c:v>
                </c:pt>
                <c:pt idx="1">
                  <c:v>0.81799999999999995</c:v>
                </c:pt>
                <c:pt idx="2">
                  <c:v>0.89500000000000002</c:v>
                </c:pt>
                <c:pt idx="3">
                  <c:v>0.94899999999999995</c:v>
                </c:pt>
              </c:numCache>
            </c:numRef>
          </c:val>
          <c:extLst>
            <c:ext xmlns:c16="http://schemas.microsoft.com/office/drawing/2014/chart" uri="{C3380CC4-5D6E-409C-BE32-E72D297353CC}">
              <c16:uniqueId val="{00000001-3F69-EE44-8B9F-FF979D22F337}"/>
            </c:ext>
          </c:extLst>
        </c:ser>
        <c:dLbls>
          <c:showLegendKey val="0"/>
          <c:showVal val="0"/>
          <c:showCatName val="0"/>
          <c:showSerName val="0"/>
          <c:showPercent val="0"/>
          <c:showBubbleSize val="0"/>
        </c:dLbls>
        <c:gapWidth val="43"/>
        <c:overlap val="-27"/>
        <c:axId val="1852343567"/>
        <c:axId val="1852358143"/>
      </c:barChart>
      <c:catAx>
        <c:axId val="1852343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52358143"/>
        <c:crosses val="autoZero"/>
        <c:auto val="1"/>
        <c:lblAlgn val="ctr"/>
        <c:lblOffset val="100"/>
        <c:noMultiLvlLbl val="0"/>
      </c:catAx>
      <c:valAx>
        <c:axId val="18523581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52343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4C6855-3DF5-014D-BD34-937A3E5D22D4}" type="doc">
      <dgm:prSet loTypeId="urn:microsoft.com/office/officeart/2005/8/layout/lProcess3" loCatId="process" qsTypeId="urn:microsoft.com/office/officeart/2005/8/quickstyle/simple1" qsCatId="simple" csTypeId="urn:microsoft.com/office/officeart/2005/8/colors/accent2_1" csCatId="accent2" phldr="1"/>
      <dgm:spPr/>
      <dgm:t>
        <a:bodyPr/>
        <a:lstStyle/>
        <a:p>
          <a:endParaRPr lang="en-US"/>
        </a:p>
      </dgm:t>
    </dgm:pt>
    <dgm:pt modelId="{74C8031D-0E39-9246-AEFD-92D4E347E258}">
      <dgm:prSet phldrT="[Text]" custT="1"/>
      <dgm:spPr>
        <a:xfrm>
          <a:off x="26591" y="19231"/>
          <a:ext cx="2163881" cy="593030"/>
        </a:xfrm>
        <a:prstGeom prst="chevron">
          <a:avLst/>
        </a:prstGeom>
        <a:solidFill>
          <a:srgbClr val="4472C4">
            <a:lumMod val="75000"/>
          </a:srgbClr>
        </a:solidFill>
        <a:ln w="12700" cap="flat" cmpd="sng" algn="ctr">
          <a:solidFill>
            <a:srgbClr val="C00000"/>
          </a:solidFill>
          <a:prstDash val="solid"/>
          <a:miter lim="800000"/>
        </a:ln>
        <a:effectLst/>
      </dgm:spPr>
      <dgm:t>
        <a:bodyPr/>
        <a:lstStyle/>
        <a:p>
          <a:pPr>
            <a:buNone/>
          </a:pPr>
          <a:r>
            <a:rPr lang="en-US" sz="2400" b="1" dirty="0">
              <a:solidFill>
                <a:sysClr val="window" lastClr="FFFFFF"/>
              </a:solidFill>
              <a:latin typeface="Garamond" panose="02020404030301010803" pitchFamily="18" charset="0"/>
              <a:ea typeface="+mn-ea"/>
              <a:cs typeface="+mn-cs"/>
            </a:rPr>
            <a:t>Kick-Off Webinars</a:t>
          </a:r>
        </a:p>
      </dgm:t>
    </dgm:pt>
    <dgm:pt modelId="{23AC59E3-ED14-7B4F-B7B7-2FA1E9AE8085}" type="parTrans" cxnId="{3EEC2435-A05A-684E-9351-FA4DF74792BC}">
      <dgm:prSet/>
      <dgm:spPr/>
      <dgm:t>
        <a:bodyPr/>
        <a:lstStyle/>
        <a:p>
          <a:endParaRPr lang="en-US">
            <a:solidFill>
              <a:schemeClr val="bg1"/>
            </a:solidFill>
            <a:latin typeface="Garamond" panose="02020404030301010803" pitchFamily="18" charset="0"/>
          </a:endParaRPr>
        </a:p>
      </dgm:t>
    </dgm:pt>
    <dgm:pt modelId="{29F4C3DE-6C9D-0A43-8F00-E3D16B264122}" type="sibTrans" cxnId="{3EEC2435-A05A-684E-9351-FA4DF74792BC}">
      <dgm:prSet/>
      <dgm:spPr/>
      <dgm:t>
        <a:bodyPr/>
        <a:lstStyle/>
        <a:p>
          <a:endParaRPr lang="en-US">
            <a:solidFill>
              <a:schemeClr val="bg1"/>
            </a:solidFill>
            <a:latin typeface="Garamond" panose="02020404030301010803" pitchFamily="18" charset="0"/>
          </a:endParaRPr>
        </a:p>
      </dgm:t>
    </dgm:pt>
    <dgm:pt modelId="{E50393C0-F834-BB4F-8CA8-2047744C334E}">
      <dgm:prSet phldrT="[Text]" custT="1"/>
      <dgm:spPr>
        <a:xfrm>
          <a:off x="26591" y="800096"/>
          <a:ext cx="2163881" cy="619998"/>
        </a:xfrm>
        <a:prstGeom prst="chevron">
          <a:avLst/>
        </a:prstGeom>
        <a:solidFill>
          <a:srgbClr val="4472C4">
            <a:lumMod val="75000"/>
          </a:srgbClr>
        </a:solidFill>
        <a:ln w="12700" cap="flat" cmpd="sng" algn="ctr">
          <a:solidFill>
            <a:srgbClr val="C00000"/>
          </a:solidFill>
          <a:prstDash val="solid"/>
          <a:miter lim="800000"/>
        </a:ln>
        <a:effectLst/>
      </dgm:spPr>
      <dgm:t>
        <a:bodyPr/>
        <a:lstStyle/>
        <a:p>
          <a:pPr>
            <a:buNone/>
          </a:pPr>
          <a:r>
            <a:rPr lang="en-US" sz="2400" b="1" dirty="0">
              <a:solidFill>
                <a:sysClr val="window" lastClr="FFFFFF"/>
              </a:solidFill>
              <a:latin typeface="Garamond" panose="02020404030301010803" pitchFamily="18" charset="0"/>
              <a:ea typeface="+mn-ea"/>
              <a:cs typeface="+mn-cs"/>
            </a:rPr>
            <a:t>Individual Application</a:t>
          </a:r>
        </a:p>
      </dgm:t>
    </dgm:pt>
    <dgm:pt modelId="{EF18556D-829D-7941-8584-1558B5E9A014}" type="parTrans" cxnId="{1DD9C8AF-6C15-374C-98A7-BBAB5C3B9EB5}">
      <dgm:prSet/>
      <dgm:spPr/>
      <dgm:t>
        <a:bodyPr/>
        <a:lstStyle/>
        <a:p>
          <a:endParaRPr lang="en-US">
            <a:solidFill>
              <a:schemeClr val="bg1"/>
            </a:solidFill>
            <a:latin typeface="Garamond" panose="02020404030301010803" pitchFamily="18" charset="0"/>
          </a:endParaRPr>
        </a:p>
      </dgm:t>
    </dgm:pt>
    <dgm:pt modelId="{26EF7942-EDC0-F64C-AC9F-ABF98310B969}" type="sibTrans" cxnId="{1DD9C8AF-6C15-374C-98A7-BBAB5C3B9EB5}">
      <dgm:prSet/>
      <dgm:spPr/>
      <dgm:t>
        <a:bodyPr/>
        <a:lstStyle/>
        <a:p>
          <a:endParaRPr lang="en-US">
            <a:solidFill>
              <a:schemeClr val="bg1"/>
            </a:solidFill>
            <a:latin typeface="Garamond" panose="02020404030301010803" pitchFamily="18" charset="0"/>
          </a:endParaRPr>
        </a:p>
      </dgm:t>
    </dgm:pt>
    <dgm:pt modelId="{CE00FCA6-00AF-5145-AB1A-A3FA3CBC2BF6}">
      <dgm:prSet phldrT="[Text]" custT="1"/>
      <dgm:spPr>
        <a:xfrm>
          <a:off x="1811207" y="794609"/>
          <a:ext cx="3896250" cy="630974"/>
        </a:xfrm>
        <a:prstGeom prst="chevron">
          <a:avLst/>
        </a:prstGeom>
        <a:solidFill>
          <a:sysClr val="window" lastClr="FFFFFF">
            <a:alpha val="90000"/>
            <a:tint val="40000"/>
            <a:hueOff val="0"/>
            <a:satOff val="0"/>
            <a:lumOff val="0"/>
            <a:alphaOff val="0"/>
          </a:sysClr>
        </a:solidFill>
        <a:ln w="12700" cap="flat" cmpd="sng" algn="ctr">
          <a:solidFill>
            <a:srgbClr val="C00000"/>
          </a:solidFill>
          <a:prstDash val="solid"/>
          <a:miter lim="800000"/>
        </a:ln>
        <a:effectLst/>
      </dgm:spPr>
      <dgm:t>
        <a:bodyPr/>
        <a:lstStyle/>
        <a:p>
          <a:pPr>
            <a:buNone/>
          </a:pPr>
          <a:r>
            <a:rPr lang="en-US" sz="1800" dirty="0">
              <a:solidFill>
                <a:sysClr val="windowText" lastClr="000000"/>
              </a:solidFill>
              <a:latin typeface="Garamond" panose="02020404030301010803" pitchFamily="18" charset="0"/>
              <a:ea typeface="+mn-ea"/>
              <a:cs typeface="Times New Roman" panose="02020603050405020304" pitchFamily="18" charset="0"/>
            </a:rPr>
            <a:t>[Nov 2020] Individual recipients/subrecipients </a:t>
          </a:r>
          <a:br>
            <a:rPr lang="en-US" sz="1800" dirty="0">
              <a:solidFill>
                <a:sysClr val="windowText" lastClr="000000"/>
              </a:solidFill>
              <a:latin typeface="Garamond" panose="02020404030301010803" pitchFamily="18" charset="0"/>
              <a:ea typeface="+mn-ea"/>
              <a:cs typeface="Times New Roman" panose="02020603050405020304" pitchFamily="18" charset="0"/>
            </a:rPr>
          </a:br>
          <a:r>
            <a:rPr lang="en-US" sz="1800" dirty="0">
              <a:solidFill>
                <a:sysClr val="windowText" lastClr="000000"/>
              </a:solidFill>
              <a:latin typeface="Garamond" panose="02020404030301010803" pitchFamily="18" charset="0"/>
              <a:ea typeface="+mn-ea"/>
              <a:cs typeface="Times New Roman" panose="02020603050405020304" pitchFamily="18" charset="0"/>
            </a:rPr>
            <a:t>apply online as Community Partners and indicate </a:t>
          </a:r>
          <a:br>
            <a:rPr lang="en-US" sz="1800" dirty="0">
              <a:solidFill>
                <a:sysClr val="windowText" lastClr="000000"/>
              </a:solidFill>
              <a:latin typeface="Garamond" panose="02020404030301010803" pitchFamily="18" charset="0"/>
              <a:ea typeface="+mn-ea"/>
              <a:cs typeface="Times New Roman" panose="02020603050405020304" pitchFamily="18" charset="0"/>
            </a:rPr>
          </a:br>
          <a:r>
            <a:rPr lang="en-US" sz="1800" dirty="0">
              <a:solidFill>
                <a:sysClr val="windowText" lastClr="000000"/>
              </a:solidFill>
              <a:latin typeface="Garamond" panose="02020404030301010803" pitchFamily="18" charset="0"/>
              <a:ea typeface="+mn-ea"/>
              <a:cs typeface="Times New Roman" panose="02020603050405020304" pitchFamily="18" charset="0"/>
            </a:rPr>
            <a:t>their Affinity Group of choice</a:t>
          </a:r>
        </a:p>
      </dgm:t>
    </dgm:pt>
    <dgm:pt modelId="{03A5FDAB-151D-334E-869F-1F4DC030525A}" type="parTrans" cxnId="{F1EB59BD-AB3A-D34B-9F69-5116A29D3045}">
      <dgm:prSet/>
      <dgm:spPr/>
      <dgm:t>
        <a:bodyPr/>
        <a:lstStyle/>
        <a:p>
          <a:endParaRPr lang="en-US">
            <a:solidFill>
              <a:schemeClr val="bg1"/>
            </a:solidFill>
            <a:latin typeface="Garamond" panose="02020404030301010803" pitchFamily="18" charset="0"/>
          </a:endParaRPr>
        </a:p>
      </dgm:t>
    </dgm:pt>
    <dgm:pt modelId="{AC4EAAE5-9085-0446-9374-EEE7172B6353}" type="sibTrans" cxnId="{F1EB59BD-AB3A-D34B-9F69-5116A29D3045}">
      <dgm:prSet/>
      <dgm:spPr/>
      <dgm:t>
        <a:bodyPr/>
        <a:lstStyle/>
        <a:p>
          <a:endParaRPr lang="en-US">
            <a:solidFill>
              <a:schemeClr val="bg1"/>
            </a:solidFill>
            <a:latin typeface="Garamond" panose="02020404030301010803" pitchFamily="18" charset="0"/>
          </a:endParaRPr>
        </a:p>
      </dgm:t>
    </dgm:pt>
    <dgm:pt modelId="{6A0236B8-B7E3-F840-BC32-C6C1FD4B07C5}">
      <dgm:prSet phldrT="[Text]" custT="1"/>
      <dgm:spPr>
        <a:xfrm>
          <a:off x="26591" y="1589218"/>
          <a:ext cx="2163881" cy="631376"/>
        </a:xfrm>
        <a:prstGeom prst="chevron">
          <a:avLst/>
        </a:prstGeom>
        <a:solidFill>
          <a:srgbClr val="4472C4">
            <a:lumMod val="75000"/>
          </a:srgbClr>
        </a:solidFill>
        <a:ln w="12700" cap="flat" cmpd="sng" algn="ctr">
          <a:solidFill>
            <a:srgbClr val="C00000"/>
          </a:solidFill>
          <a:prstDash val="solid"/>
          <a:miter lim="800000"/>
        </a:ln>
        <a:effectLst/>
      </dgm:spPr>
      <dgm:t>
        <a:bodyPr/>
        <a:lstStyle/>
        <a:p>
          <a:pPr>
            <a:buNone/>
          </a:pPr>
          <a:r>
            <a:rPr lang="en-US" sz="2400" b="1" dirty="0">
              <a:solidFill>
                <a:sysClr val="window" lastClr="FFFFFF"/>
              </a:solidFill>
              <a:latin typeface="Garamond" panose="02020404030301010803" pitchFamily="18" charset="0"/>
              <a:ea typeface="+mn-ea"/>
              <a:cs typeface="+mn-cs"/>
            </a:rPr>
            <a:t>Selection Process</a:t>
          </a:r>
        </a:p>
      </dgm:t>
    </dgm:pt>
    <dgm:pt modelId="{1D19D3BA-6FCC-7145-B99D-2D42A628CE6B}" type="parTrans" cxnId="{E1B21EBB-13D7-C244-B01F-8BD1AAC0957D}">
      <dgm:prSet/>
      <dgm:spPr/>
      <dgm:t>
        <a:bodyPr/>
        <a:lstStyle/>
        <a:p>
          <a:endParaRPr lang="en-US">
            <a:solidFill>
              <a:schemeClr val="bg1"/>
            </a:solidFill>
            <a:latin typeface="Garamond" panose="02020404030301010803" pitchFamily="18" charset="0"/>
          </a:endParaRPr>
        </a:p>
      </dgm:t>
    </dgm:pt>
    <dgm:pt modelId="{D8DC88E4-8ECA-EB4B-ABF7-BB0A3DBF732C}" type="sibTrans" cxnId="{E1B21EBB-13D7-C244-B01F-8BD1AAC0957D}">
      <dgm:prSet/>
      <dgm:spPr/>
      <dgm:t>
        <a:bodyPr/>
        <a:lstStyle/>
        <a:p>
          <a:endParaRPr lang="en-US">
            <a:solidFill>
              <a:schemeClr val="bg1"/>
            </a:solidFill>
            <a:latin typeface="Garamond" panose="02020404030301010803" pitchFamily="18" charset="0"/>
          </a:endParaRPr>
        </a:p>
      </dgm:t>
    </dgm:pt>
    <dgm:pt modelId="{CF7BCBD4-121D-324F-906B-1F9C734057A2}">
      <dgm:prSet phldrT="[Text]" custT="1"/>
      <dgm:spPr>
        <a:xfrm>
          <a:off x="1811207" y="1589160"/>
          <a:ext cx="3896250" cy="630974"/>
        </a:xfrm>
        <a:prstGeom prst="chevron">
          <a:avLst/>
        </a:prstGeom>
        <a:solidFill>
          <a:sysClr val="window" lastClr="FFFFFF">
            <a:alpha val="90000"/>
            <a:tint val="40000"/>
            <a:hueOff val="0"/>
            <a:satOff val="0"/>
            <a:lumOff val="0"/>
            <a:alphaOff val="0"/>
          </a:sysClr>
        </a:solidFill>
        <a:ln w="12700" cap="flat" cmpd="sng" algn="ctr">
          <a:solidFill>
            <a:srgbClr val="C00000"/>
          </a:solidFill>
          <a:prstDash val="solid"/>
          <a:miter lim="800000"/>
        </a:ln>
        <a:effectLst/>
      </dgm:spPr>
      <dgm:t>
        <a:bodyPr/>
        <a:lstStyle/>
        <a:p>
          <a:pPr>
            <a:buNone/>
          </a:pPr>
          <a:r>
            <a:rPr lang="en-US" sz="1800" dirty="0">
              <a:solidFill>
                <a:sysClr val="windowText" lastClr="000000"/>
              </a:solidFill>
              <a:latin typeface="Garamond" panose="02020404030301010803" pitchFamily="18" charset="0"/>
              <a:ea typeface="+mn-ea"/>
              <a:cs typeface="Times New Roman" panose="02020603050405020304" pitchFamily="18" charset="0"/>
            </a:rPr>
            <a:t>[Dec 2020] CQII and HIV/AIDS Bureau review all applications and select the Community Partners; final announcements are made and Pre-Work activities start</a:t>
          </a:r>
        </a:p>
      </dgm:t>
    </dgm:pt>
    <dgm:pt modelId="{A059A3D4-6981-2B4E-B851-9B3475B44405}" type="parTrans" cxnId="{CE0AF7A3-1CEA-5142-BA77-EB8FF3815FD6}">
      <dgm:prSet/>
      <dgm:spPr/>
      <dgm:t>
        <a:bodyPr/>
        <a:lstStyle/>
        <a:p>
          <a:endParaRPr lang="en-US">
            <a:solidFill>
              <a:schemeClr val="bg1"/>
            </a:solidFill>
            <a:latin typeface="Garamond" panose="02020404030301010803" pitchFamily="18" charset="0"/>
          </a:endParaRPr>
        </a:p>
      </dgm:t>
    </dgm:pt>
    <dgm:pt modelId="{13563561-FC6F-F94B-BF25-34BD9DF5F1D6}" type="sibTrans" cxnId="{CE0AF7A3-1CEA-5142-BA77-EB8FF3815FD6}">
      <dgm:prSet/>
      <dgm:spPr/>
      <dgm:t>
        <a:bodyPr/>
        <a:lstStyle/>
        <a:p>
          <a:endParaRPr lang="en-US">
            <a:solidFill>
              <a:schemeClr val="bg1"/>
            </a:solidFill>
            <a:latin typeface="Garamond" panose="02020404030301010803" pitchFamily="18" charset="0"/>
          </a:endParaRPr>
        </a:p>
      </dgm:t>
    </dgm:pt>
    <dgm:pt modelId="{5B764265-B11C-B84A-9BFA-E7B0712D16A6}">
      <dgm:prSet phldrT="[Text]" custT="1"/>
      <dgm:spPr>
        <a:xfrm>
          <a:off x="1811207" y="259"/>
          <a:ext cx="3896250" cy="630974"/>
        </a:xfrm>
        <a:prstGeom prst="chevron">
          <a:avLst/>
        </a:prstGeom>
        <a:solidFill>
          <a:sysClr val="window" lastClr="FFFFFF">
            <a:alpha val="90000"/>
            <a:tint val="40000"/>
            <a:hueOff val="0"/>
            <a:satOff val="0"/>
            <a:lumOff val="0"/>
            <a:alphaOff val="0"/>
          </a:sysClr>
        </a:solidFill>
        <a:ln w="12700" cap="flat" cmpd="sng" algn="ctr">
          <a:solidFill>
            <a:srgbClr val="C00000">
              <a:alpha val="90000"/>
            </a:srgbClr>
          </a:solidFill>
          <a:prstDash val="solid"/>
          <a:miter lim="800000"/>
        </a:ln>
        <a:effectLst/>
      </dgm:spPr>
      <dgm:t>
        <a:bodyPr/>
        <a:lstStyle/>
        <a:p>
          <a:pPr>
            <a:buNone/>
          </a:pPr>
          <a:r>
            <a:rPr lang="en-US" sz="1800" dirty="0">
              <a:solidFill>
                <a:sysClr val="windowText" lastClr="000000"/>
              </a:solidFill>
              <a:latin typeface="Garamond" panose="02020404030301010803" pitchFamily="18" charset="0"/>
              <a:ea typeface="+mn-ea"/>
              <a:cs typeface="Times New Roman" panose="02020603050405020304" pitchFamily="18" charset="0"/>
            </a:rPr>
            <a:t>[Nov 2020] Zoom sessions to introduce RWHAP recipients/subrecipients to the Collaborative, </a:t>
          </a:r>
          <a:br>
            <a:rPr lang="en-US" sz="1800" dirty="0">
              <a:solidFill>
                <a:sysClr val="windowText" lastClr="000000"/>
              </a:solidFill>
              <a:latin typeface="Garamond" panose="02020404030301010803" pitchFamily="18" charset="0"/>
              <a:ea typeface="+mn-ea"/>
              <a:cs typeface="Times New Roman" panose="02020603050405020304" pitchFamily="18" charset="0"/>
            </a:rPr>
          </a:br>
          <a:r>
            <a:rPr lang="en-US" sz="1800" dirty="0">
              <a:solidFill>
                <a:sysClr val="windowText" lastClr="000000"/>
              </a:solidFill>
              <a:latin typeface="Garamond" panose="02020404030301010803" pitchFamily="18" charset="0"/>
              <a:ea typeface="+mn-ea"/>
              <a:cs typeface="Times New Roman" panose="02020603050405020304" pitchFamily="18" charset="0"/>
            </a:rPr>
            <a:t>purpose, and benefits of participation</a:t>
          </a:r>
        </a:p>
      </dgm:t>
    </dgm:pt>
    <dgm:pt modelId="{C9284526-FE01-2942-9058-467D3630BB51}" type="sibTrans" cxnId="{ED6291AF-F88D-C146-BCD9-DA7346E1BAA5}">
      <dgm:prSet/>
      <dgm:spPr/>
      <dgm:t>
        <a:bodyPr/>
        <a:lstStyle/>
        <a:p>
          <a:endParaRPr lang="en-US">
            <a:solidFill>
              <a:schemeClr val="bg1"/>
            </a:solidFill>
            <a:latin typeface="Garamond" panose="02020404030301010803" pitchFamily="18" charset="0"/>
          </a:endParaRPr>
        </a:p>
      </dgm:t>
    </dgm:pt>
    <dgm:pt modelId="{7286574E-C129-DC43-BEB3-959D7D3B7482}" type="parTrans" cxnId="{ED6291AF-F88D-C146-BCD9-DA7346E1BAA5}">
      <dgm:prSet/>
      <dgm:spPr/>
      <dgm:t>
        <a:bodyPr/>
        <a:lstStyle/>
        <a:p>
          <a:endParaRPr lang="en-US">
            <a:solidFill>
              <a:schemeClr val="bg1"/>
            </a:solidFill>
            <a:latin typeface="Garamond" panose="02020404030301010803" pitchFamily="18" charset="0"/>
          </a:endParaRPr>
        </a:p>
      </dgm:t>
    </dgm:pt>
    <dgm:pt modelId="{C4051EA4-0C74-1644-992B-02AE2300852F}" type="pres">
      <dgm:prSet presAssocID="{FA4C6855-3DF5-014D-BD34-937A3E5D22D4}" presName="Name0" presStyleCnt="0">
        <dgm:presLayoutVars>
          <dgm:chPref val="3"/>
          <dgm:dir/>
          <dgm:animLvl val="lvl"/>
          <dgm:resizeHandles/>
        </dgm:presLayoutVars>
      </dgm:prSet>
      <dgm:spPr/>
    </dgm:pt>
    <dgm:pt modelId="{6ADAC961-0B1F-5E46-8667-CBE03E6F3C4A}" type="pres">
      <dgm:prSet presAssocID="{74C8031D-0E39-9246-AEFD-92D4E347E258}" presName="horFlow" presStyleCnt="0"/>
      <dgm:spPr/>
    </dgm:pt>
    <dgm:pt modelId="{61EB43BD-7779-2A48-8E82-11984929C18A}" type="pres">
      <dgm:prSet presAssocID="{74C8031D-0E39-9246-AEFD-92D4E347E258}" presName="bigChev" presStyleLbl="node1" presStyleIdx="0" presStyleCnt="3" custScaleX="74171" custScaleY="50818"/>
      <dgm:spPr/>
    </dgm:pt>
    <dgm:pt modelId="{4F091E63-8476-1D40-9CF9-229909C0F956}" type="pres">
      <dgm:prSet presAssocID="{7286574E-C129-DC43-BEB3-959D7D3B7482}" presName="parTrans" presStyleCnt="0"/>
      <dgm:spPr/>
    </dgm:pt>
    <dgm:pt modelId="{D4539456-FDD5-A544-9FDF-6F67DDB3C5FE}" type="pres">
      <dgm:prSet presAssocID="{5B764265-B11C-B84A-9BFA-E7B0712D16A6}" presName="node" presStyleLbl="alignAccFollowNode1" presStyleIdx="0" presStyleCnt="3" custScaleX="160905" custScaleY="65144">
        <dgm:presLayoutVars>
          <dgm:bulletEnabled val="1"/>
        </dgm:presLayoutVars>
      </dgm:prSet>
      <dgm:spPr/>
    </dgm:pt>
    <dgm:pt modelId="{620B3776-826E-D64C-89C6-0037089553EC}" type="pres">
      <dgm:prSet presAssocID="{74C8031D-0E39-9246-AEFD-92D4E347E258}" presName="vSp" presStyleCnt="0"/>
      <dgm:spPr/>
    </dgm:pt>
    <dgm:pt modelId="{A5D57FFF-DBC0-5F42-BD56-4243F9E67743}" type="pres">
      <dgm:prSet presAssocID="{E50393C0-F834-BB4F-8CA8-2047744C334E}" presName="horFlow" presStyleCnt="0"/>
      <dgm:spPr/>
    </dgm:pt>
    <dgm:pt modelId="{A47A9A53-6902-6840-B617-52C4AF97500E}" type="pres">
      <dgm:prSet presAssocID="{E50393C0-F834-BB4F-8CA8-2047744C334E}" presName="bigChev" presStyleLbl="node1" presStyleIdx="1" presStyleCnt="3" custScaleX="74171" custScaleY="53129"/>
      <dgm:spPr/>
    </dgm:pt>
    <dgm:pt modelId="{A5F5FEB8-EE57-6748-84D0-21F7B170BA5D}" type="pres">
      <dgm:prSet presAssocID="{03A5FDAB-151D-334E-869F-1F4DC030525A}" presName="parTrans" presStyleCnt="0"/>
      <dgm:spPr/>
    </dgm:pt>
    <dgm:pt modelId="{3A078DF5-03C2-4F4D-81C9-8B373993CA40}" type="pres">
      <dgm:prSet presAssocID="{CE00FCA6-00AF-5145-AB1A-A3FA3CBC2BF6}" presName="node" presStyleLbl="alignAccFollowNode1" presStyleIdx="1" presStyleCnt="3" custScaleX="160905" custScaleY="65144">
        <dgm:presLayoutVars>
          <dgm:bulletEnabled val="1"/>
        </dgm:presLayoutVars>
      </dgm:prSet>
      <dgm:spPr/>
    </dgm:pt>
    <dgm:pt modelId="{5A2B97C1-44B2-D040-B291-A7F4FBE5460C}" type="pres">
      <dgm:prSet presAssocID="{E50393C0-F834-BB4F-8CA8-2047744C334E}" presName="vSp" presStyleCnt="0"/>
      <dgm:spPr/>
    </dgm:pt>
    <dgm:pt modelId="{1F753143-F2D9-E745-ACA2-4EB175138F4C}" type="pres">
      <dgm:prSet presAssocID="{6A0236B8-B7E3-F840-BC32-C6C1FD4B07C5}" presName="horFlow" presStyleCnt="0"/>
      <dgm:spPr/>
    </dgm:pt>
    <dgm:pt modelId="{17C4E824-C2EB-884F-B78C-B7F8667A3D24}" type="pres">
      <dgm:prSet presAssocID="{6A0236B8-B7E3-F840-BC32-C6C1FD4B07C5}" presName="bigChev" presStyleLbl="node1" presStyleIdx="2" presStyleCnt="3" custScaleX="74171" custScaleY="54104" custLinFactNeighborY="600"/>
      <dgm:spPr/>
    </dgm:pt>
    <dgm:pt modelId="{5452F6DE-F9C9-734D-ADE2-C092D24C7774}" type="pres">
      <dgm:prSet presAssocID="{A059A3D4-6981-2B4E-B851-9B3475B44405}" presName="parTrans" presStyleCnt="0"/>
      <dgm:spPr/>
    </dgm:pt>
    <dgm:pt modelId="{A63B1A32-B179-6D4F-9352-D58200DF0013}" type="pres">
      <dgm:prSet presAssocID="{CF7BCBD4-121D-324F-906B-1F9C734057A2}" presName="node" presStyleLbl="alignAccFollowNode1" presStyleIdx="2" presStyleCnt="3" custScaleX="160905" custScaleY="65065">
        <dgm:presLayoutVars>
          <dgm:bulletEnabled val="1"/>
        </dgm:presLayoutVars>
      </dgm:prSet>
      <dgm:spPr/>
    </dgm:pt>
  </dgm:ptLst>
  <dgm:cxnLst>
    <dgm:cxn modelId="{88A19606-E9A9-4148-80FB-381A9BD21161}" type="presOf" srcId="{CE00FCA6-00AF-5145-AB1A-A3FA3CBC2BF6}" destId="{3A078DF5-03C2-4F4D-81C9-8B373993CA40}" srcOrd="0" destOrd="0" presId="urn:microsoft.com/office/officeart/2005/8/layout/lProcess3"/>
    <dgm:cxn modelId="{3EEC2435-A05A-684E-9351-FA4DF74792BC}" srcId="{FA4C6855-3DF5-014D-BD34-937A3E5D22D4}" destId="{74C8031D-0E39-9246-AEFD-92D4E347E258}" srcOrd="0" destOrd="0" parTransId="{23AC59E3-ED14-7B4F-B7B7-2FA1E9AE8085}" sibTransId="{29F4C3DE-6C9D-0A43-8F00-E3D16B264122}"/>
    <dgm:cxn modelId="{B5E29255-377D-9C42-B3F8-7C03EC3A4523}" type="presOf" srcId="{6A0236B8-B7E3-F840-BC32-C6C1FD4B07C5}" destId="{17C4E824-C2EB-884F-B78C-B7F8667A3D24}" srcOrd="0" destOrd="0" presId="urn:microsoft.com/office/officeart/2005/8/layout/lProcess3"/>
    <dgm:cxn modelId="{7462886A-331E-C949-9D19-E171C632EAEF}" type="presOf" srcId="{5B764265-B11C-B84A-9BFA-E7B0712D16A6}" destId="{D4539456-FDD5-A544-9FDF-6F67DDB3C5FE}" srcOrd="0" destOrd="0" presId="urn:microsoft.com/office/officeart/2005/8/layout/lProcess3"/>
    <dgm:cxn modelId="{CE0AF7A3-1CEA-5142-BA77-EB8FF3815FD6}" srcId="{6A0236B8-B7E3-F840-BC32-C6C1FD4B07C5}" destId="{CF7BCBD4-121D-324F-906B-1F9C734057A2}" srcOrd="0" destOrd="0" parTransId="{A059A3D4-6981-2B4E-B851-9B3475B44405}" sibTransId="{13563561-FC6F-F94B-BF25-34BD9DF5F1D6}"/>
    <dgm:cxn modelId="{ED6291AF-F88D-C146-BCD9-DA7346E1BAA5}" srcId="{74C8031D-0E39-9246-AEFD-92D4E347E258}" destId="{5B764265-B11C-B84A-9BFA-E7B0712D16A6}" srcOrd="0" destOrd="0" parTransId="{7286574E-C129-DC43-BEB3-959D7D3B7482}" sibTransId="{C9284526-FE01-2942-9058-467D3630BB51}"/>
    <dgm:cxn modelId="{1DD9C8AF-6C15-374C-98A7-BBAB5C3B9EB5}" srcId="{FA4C6855-3DF5-014D-BD34-937A3E5D22D4}" destId="{E50393C0-F834-BB4F-8CA8-2047744C334E}" srcOrd="1" destOrd="0" parTransId="{EF18556D-829D-7941-8584-1558B5E9A014}" sibTransId="{26EF7942-EDC0-F64C-AC9F-ABF98310B969}"/>
    <dgm:cxn modelId="{E4C796B7-2503-7941-9C97-6646B6249CFF}" type="presOf" srcId="{E50393C0-F834-BB4F-8CA8-2047744C334E}" destId="{A47A9A53-6902-6840-B617-52C4AF97500E}" srcOrd="0" destOrd="0" presId="urn:microsoft.com/office/officeart/2005/8/layout/lProcess3"/>
    <dgm:cxn modelId="{E1B21EBB-13D7-C244-B01F-8BD1AAC0957D}" srcId="{FA4C6855-3DF5-014D-BD34-937A3E5D22D4}" destId="{6A0236B8-B7E3-F840-BC32-C6C1FD4B07C5}" srcOrd="2" destOrd="0" parTransId="{1D19D3BA-6FCC-7145-B99D-2D42A628CE6B}" sibTransId="{D8DC88E4-8ECA-EB4B-ABF7-BB0A3DBF732C}"/>
    <dgm:cxn modelId="{235E53BB-BF61-1C4B-A5A8-F4C90122C101}" type="presOf" srcId="{CF7BCBD4-121D-324F-906B-1F9C734057A2}" destId="{A63B1A32-B179-6D4F-9352-D58200DF0013}" srcOrd="0" destOrd="0" presId="urn:microsoft.com/office/officeart/2005/8/layout/lProcess3"/>
    <dgm:cxn modelId="{F1EB59BD-AB3A-D34B-9F69-5116A29D3045}" srcId="{E50393C0-F834-BB4F-8CA8-2047744C334E}" destId="{CE00FCA6-00AF-5145-AB1A-A3FA3CBC2BF6}" srcOrd="0" destOrd="0" parTransId="{03A5FDAB-151D-334E-869F-1F4DC030525A}" sibTransId="{AC4EAAE5-9085-0446-9374-EEE7172B6353}"/>
    <dgm:cxn modelId="{E7ADB2D0-E3BC-FA4D-918F-64360DE56CFA}" type="presOf" srcId="{74C8031D-0E39-9246-AEFD-92D4E347E258}" destId="{61EB43BD-7779-2A48-8E82-11984929C18A}" srcOrd="0" destOrd="0" presId="urn:microsoft.com/office/officeart/2005/8/layout/lProcess3"/>
    <dgm:cxn modelId="{92CB70D2-BA76-304B-A67F-EBB1F92F1880}" type="presOf" srcId="{FA4C6855-3DF5-014D-BD34-937A3E5D22D4}" destId="{C4051EA4-0C74-1644-992B-02AE2300852F}" srcOrd="0" destOrd="0" presId="urn:microsoft.com/office/officeart/2005/8/layout/lProcess3"/>
    <dgm:cxn modelId="{26F8A7DD-5167-E848-8E19-8BF0760D4468}" type="presParOf" srcId="{C4051EA4-0C74-1644-992B-02AE2300852F}" destId="{6ADAC961-0B1F-5E46-8667-CBE03E6F3C4A}" srcOrd="0" destOrd="0" presId="urn:microsoft.com/office/officeart/2005/8/layout/lProcess3"/>
    <dgm:cxn modelId="{CAB98EE4-74C3-6D48-8765-A430F7FA4650}" type="presParOf" srcId="{6ADAC961-0B1F-5E46-8667-CBE03E6F3C4A}" destId="{61EB43BD-7779-2A48-8E82-11984929C18A}" srcOrd="0" destOrd="0" presId="urn:microsoft.com/office/officeart/2005/8/layout/lProcess3"/>
    <dgm:cxn modelId="{30C46020-0C78-0344-9BFC-95935C917724}" type="presParOf" srcId="{6ADAC961-0B1F-5E46-8667-CBE03E6F3C4A}" destId="{4F091E63-8476-1D40-9CF9-229909C0F956}" srcOrd="1" destOrd="0" presId="urn:microsoft.com/office/officeart/2005/8/layout/lProcess3"/>
    <dgm:cxn modelId="{4359D30E-A0BB-A045-8358-A26161426BCE}" type="presParOf" srcId="{6ADAC961-0B1F-5E46-8667-CBE03E6F3C4A}" destId="{D4539456-FDD5-A544-9FDF-6F67DDB3C5FE}" srcOrd="2" destOrd="0" presId="urn:microsoft.com/office/officeart/2005/8/layout/lProcess3"/>
    <dgm:cxn modelId="{864A7BCE-2971-E74A-9470-7928E6E2013E}" type="presParOf" srcId="{C4051EA4-0C74-1644-992B-02AE2300852F}" destId="{620B3776-826E-D64C-89C6-0037089553EC}" srcOrd="1" destOrd="0" presId="urn:microsoft.com/office/officeart/2005/8/layout/lProcess3"/>
    <dgm:cxn modelId="{AACF065C-ED58-324C-A35F-012FDD81729B}" type="presParOf" srcId="{C4051EA4-0C74-1644-992B-02AE2300852F}" destId="{A5D57FFF-DBC0-5F42-BD56-4243F9E67743}" srcOrd="2" destOrd="0" presId="urn:microsoft.com/office/officeart/2005/8/layout/lProcess3"/>
    <dgm:cxn modelId="{D706AF7D-91B1-F346-BD37-C61BF3B1541E}" type="presParOf" srcId="{A5D57FFF-DBC0-5F42-BD56-4243F9E67743}" destId="{A47A9A53-6902-6840-B617-52C4AF97500E}" srcOrd="0" destOrd="0" presId="urn:microsoft.com/office/officeart/2005/8/layout/lProcess3"/>
    <dgm:cxn modelId="{5F39F935-1868-5041-BBD2-CC3A9B499F33}" type="presParOf" srcId="{A5D57FFF-DBC0-5F42-BD56-4243F9E67743}" destId="{A5F5FEB8-EE57-6748-84D0-21F7B170BA5D}" srcOrd="1" destOrd="0" presId="urn:microsoft.com/office/officeart/2005/8/layout/lProcess3"/>
    <dgm:cxn modelId="{84CA2DA1-4FCD-3A4A-B3BD-91A324D25C7A}" type="presParOf" srcId="{A5D57FFF-DBC0-5F42-BD56-4243F9E67743}" destId="{3A078DF5-03C2-4F4D-81C9-8B373993CA40}" srcOrd="2" destOrd="0" presId="urn:microsoft.com/office/officeart/2005/8/layout/lProcess3"/>
    <dgm:cxn modelId="{FF9F1E61-8003-6243-8D30-3295C5A55EBB}" type="presParOf" srcId="{C4051EA4-0C74-1644-992B-02AE2300852F}" destId="{5A2B97C1-44B2-D040-B291-A7F4FBE5460C}" srcOrd="3" destOrd="0" presId="urn:microsoft.com/office/officeart/2005/8/layout/lProcess3"/>
    <dgm:cxn modelId="{BE5781CD-7BE8-C546-AA0D-92236D51AD13}" type="presParOf" srcId="{C4051EA4-0C74-1644-992B-02AE2300852F}" destId="{1F753143-F2D9-E745-ACA2-4EB175138F4C}" srcOrd="4" destOrd="0" presId="urn:microsoft.com/office/officeart/2005/8/layout/lProcess3"/>
    <dgm:cxn modelId="{0C3660A7-E545-8D43-AC7A-8B7AD6BF9005}" type="presParOf" srcId="{1F753143-F2D9-E745-ACA2-4EB175138F4C}" destId="{17C4E824-C2EB-884F-B78C-B7F8667A3D24}" srcOrd="0" destOrd="0" presId="urn:microsoft.com/office/officeart/2005/8/layout/lProcess3"/>
    <dgm:cxn modelId="{098D99CD-1D03-B749-BEBB-846378ED97DC}" type="presParOf" srcId="{1F753143-F2D9-E745-ACA2-4EB175138F4C}" destId="{5452F6DE-F9C9-734D-ADE2-C092D24C7774}" srcOrd="1" destOrd="0" presId="urn:microsoft.com/office/officeart/2005/8/layout/lProcess3"/>
    <dgm:cxn modelId="{2BAAA505-C964-1E42-A037-A0D4BA11B031}" type="presParOf" srcId="{1F753143-F2D9-E745-ACA2-4EB175138F4C}" destId="{A63B1A32-B179-6D4F-9352-D58200DF0013}"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B43BD-7779-2A48-8E82-11984929C18A}">
      <dsp:nvSpPr>
        <dsp:cNvPr id="0" name=""/>
        <dsp:cNvSpPr/>
      </dsp:nvSpPr>
      <dsp:spPr>
        <a:xfrm>
          <a:off x="7947" y="535882"/>
          <a:ext cx="3622083" cy="992663"/>
        </a:xfrm>
        <a:prstGeom prst="chevron">
          <a:avLst/>
        </a:prstGeom>
        <a:solidFill>
          <a:srgbClr val="4472C4">
            <a:lumMod val="75000"/>
          </a:srgb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 lastClr="FFFFFF"/>
              </a:solidFill>
              <a:latin typeface="Garamond" panose="02020404030301010803" pitchFamily="18" charset="0"/>
              <a:ea typeface="+mn-ea"/>
              <a:cs typeface="+mn-cs"/>
            </a:rPr>
            <a:t>Kick-Off Webinars</a:t>
          </a:r>
        </a:p>
      </dsp:txBody>
      <dsp:txXfrm>
        <a:off x="504279" y="535882"/>
        <a:ext cx="2629420" cy="992663"/>
      </dsp:txXfrm>
    </dsp:sp>
    <dsp:sp modelId="{D4539456-FDD5-A544-9FDF-6F67DDB3C5FE}">
      <dsp:nvSpPr>
        <dsp:cNvPr id="0" name=""/>
        <dsp:cNvSpPr/>
      </dsp:nvSpPr>
      <dsp:spPr>
        <a:xfrm>
          <a:off x="2995185" y="504125"/>
          <a:ext cx="6521867" cy="1056177"/>
        </a:xfrm>
        <a:prstGeom prst="chevron">
          <a:avLst/>
        </a:prstGeom>
        <a:solidFill>
          <a:sysClr val="window" lastClr="FFFFFF">
            <a:alpha val="90000"/>
            <a:tint val="40000"/>
            <a:hueOff val="0"/>
            <a:satOff val="0"/>
            <a:lumOff val="0"/>
            <a:alphaOff val="0"/>
          </a:sysClr>
        </a:solidFill>
        <a:ln w="12700" cap="flat" cmpd="sng" algn="ctr">
          <a:solidFill>
            <a:srgbClr val="C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latin typeface="Garamond" panose="02020404030301010803" pitchFamily="18" charset="0"/>
              <a:ea typeface="+mn-ea"/>
              <a:cs typeface="Times New Roman" panose="02020603050405020304" pitchFamily="18" charset="0"/>
            </a:rPr>
            <a:t>[Nov 2020] Zoom sessions to introduce RWHAP recipients/subrecipients to the Collaborative, </a:t>
          </a:r>
          <a:br>
            <a:rPr lang="en-US" sz="1800" kern="1200" dirty="0">
              <a:solidFill>
                <a:sysClr val="windowText" lastClr="000000"/>
              </a:solidFill>
              <a:latin typeface="Garamond" panose="02020404030301010803" pitchFamily="18" charset="0"/>
              <a:ea typeface="+mn-ea"/>
              <a:cs typeface="Times New Roman" panose="02020603050405020304" pitchFamily="18" charset="0"/>
            </a:rPr>
          </a:br>
          <a:r>
            <a:rPr lang="en-US" sz="1800" kern="1200" dirty="0">
              <a:solidFill>
                <a:sysClr val="windowText" lastClr="000000"/>
              </a:solidFill>
              <a:latin typeface="Garamond" panose="02020404030301010803" pitchFamily="18" charset="0"/>
              <a:ea typeface="+mn-ea"/>
              <a:cs typeface="Times New Roman" panose="02020603050405020304" pitchFamily="18" charset="0"/>
            </a:rPr>
            <a:t>purpose, and benefits of participation</a:t>
          </a:r>
        </a:p>
      </dsp:txBody>
      <dsp:txXfrm>
        <a:off x="3523274" y="504125"/>
        <a:ext cx="5465690" cy="1056177"/>
      </dsp:txXfrm>
    </dsp:sp>
    <dsp:sp modelId="{A47A9A53-6902-6840-B617-52C4AF97500E}">
      <dsp:nvSpPr>
        <dsp:cNvPr id="0" name=""/>
        <dsp:cNvSpPr/>
      </dsp:nvSpPr>
      <dsp:spPr>
        <a:xfrm>
          <a:off x="7947" y="1842960"/>
          <a:ext cx="3622083" cy="1037805"/>
        </a:xfrm>
        <a:prstGeom prst="chevron">
          <a:avLst/>
        </a:prstGeom>
        <a:solidFill>
          <a:srgbClr val="4472C4">
            <a:lumMod val="75000"/>
          </a:srgb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 lastClr="FFFFFF"/>
              </a:solidFill>
              <a:latin typeface="Garamond" panose="02020404030301010803" pitchFamily="18" charset="0"/>
              <a:ea typeface="+mn-ea"/>
              <a:cs typeface="+mn-cs"/>
            </a:rPr>
            <a:t>Individual Application</a:t>
          </a:r>
        </a:p>
      </dsp:txBody>
      <dsp:txXfrm>
        <a:off x="526850" y="1842960"/>
        <a:ext cx="2584278" cy="1037805"/>
      </dsp:txXfrm>
    </dsp:sp>
    <dsp:sp modelId="{3A078DF5-03C2-4F4D-81C9-8B373993CA40}">
      <dsp:nvSpPr>
        <dsp:cNvPr id="0" name=""/>
        <dsp:cNvSpPr/>
      </dsp:nvSpPr>
      <dsp:spPr>
        <a:xfrm>
          <a:off x="2995185" y="1833774"/>
          <a:ext cx="6521867" cy="1056177"/>
        </a:xfrm>
        <a:prstGeom prst="chevron">
          <a:avLst/>
        </a:prstGeom>
        <a:solidFill>
          <a:sysClr val="window" lastClr="FFFFFF">
            <a:alpha val="90000"/>
            <a:tint val="40000"/>
            <a:hueOff val="0"/>
            <a:satOff val="0"/>
            <a:lumOff val="0"/>
            <a:alphaOff val="0"/>
          </a:sys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latin typeface="Garamond" panose="02020404030301010803" pitchFamily="18" charset="0"/>
              <a:ea typeface="+mn-ea"/>
              <a:cs typeface="Times New Roman" panose="02020603050405020304" pitchFamily="18" charset="0"/>
            </a:rPr>
            <a:t>[Nov 2020] Individual recipients/subrecipients </a:t>
          </a:r>
          <a:br>
            <a:rPr lang="en-US" sz="1800" kern="1200" dirty="0">
              <a:solidFill>
                <a:sysClr val="windowText" lastClr="000000"/>
              </a:solidFill>
              <a:latin typeface="Garamond" panose="02020404030301010803" pitchFamily="18" charset="0"/>
              <a:ea typeface="+mn-ea"/>
              <a:cs typeface="Times New Roman" panose="02020603050405020304" pitchFamily="18" charset="0"/>
            </a:rPr>
          </a:br>
          <a:r>
            <a:rPr lang="en-US" sz="1800" kern="1200" dirty="0">
              <a:solidFill>
                <a:sysClr val="windowText" lastClr="000000"/>
              </a:solidFill>
              <a:latin typeface="Garamond" panose="02020404030301010803" pitchFamily="18" charset="0"/>
              <a:ea typeface="+mn-ea"/>
              <a:cs typeface="Times New Roman" panose="02020603050405020304" pitchFamily="18" charset="0"/>
            </a:rPr>
            <a:t>apply online as Community Partners and indicate </a:t>
          </a:r>
          <a:br>
            <a:rPr lang="en-US" sz="1800" kern="1200" dirty="0">
              <a:solidFill>
                <a:sysClr val="windowText" lastClr="000000"/>
              </a:solidFill>
              <a:latin typeface="Garamond" panose="02020404030301010803" pitchFamily="18" charset="0"/>
              <a:ea typeface="+mn-ea"/>
              <a:cs typeface="Times New Roman" panose="02020603050405020304" pitchFamily="18" charset="0"/>
            </a:rPr>
          </a:br>
          <a:r>
            <a:rPr lang="en-US" sz="1800" kern="1200" dirty="0">
              <a:solidFill>
                <a:sysClr val="windowText" lastClr="000000"/>
              </a:solidFill>
              <a:latin typeface="Garamond" panose="02020404030301010803" pitchFamily="18" charset="0"/>
              <a:ea typeface="+mn-ea"/>
              <a:cs typeface="Times New Roman" panose="02020603050405020304" pitchFamily="18" charset="0"/>
            </a:rPr>
            <a:t>their Affinity Group of choice</a:t>
          </a:r>
        </a:p>
      </dsp:txBody>
      <dsp:txXfrm>
        <a:off x="3523274" y="1833774"/>
        <a:ext cx="5465690" cy="1056177"/>
      </dsp:txXfrm>
    </dsp:sp>
    <dsp:sp modelId="{17C4E824-C2EB-884F-B78C-B7F8667A3D24}">
      <dsp:nvSpPr>
        <dsp:cNvPr id="0" name=""/>
        <dsp:cNvSpPr/>
      </dsp:nvSpPr>
      <dsp:spPr>
        <a:xfrm>
          <a:off x="7947" y="3175143"/>
          <a:ext cx="3622083" cy="1056850"/>
        </a:xfrm>
        <a:prstGeom prst="chevron">
          <a:avLst/>
        </a:prstGeom>
        <a:solidFill>
          <a:srgbClr val="4472C4">
            <a:lumMod val="75000"/>
          </a:srgb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 lastClr="FFFFFF"/>
              </a:solidFill>
              <a:latin typeface="Garamond" panose="02020404030301010803" pitchFamily="18" charset="0"/>
              <a:ea typeface="+mn-ea"/>
              <a:cs typeface="+mn-cs"/>
            </a:rPr>
            <a:t>Selection Process</a:t>
          </a:r>
        </a:p>
      </dsp:txBody>
      <dsp:txXfrm>
        <a:off x="536372" y="3175143"/>
        <a:ext cx="2565233" cy="1056850"/>
      </dsp:txXfrm>
    </dsp:sp>
    <dsp:sp modelId="{A63B1A32-B179-6D4F-9352-D58200DF0013}">
      <dsp:nvSpPr>
        <dsp:cNvPr id="0" name=""/>
        <dsp:cNvSpPr/>
      </dsp:nvSpPr>
      <dsp:spPr>
        <a:xfrm>
          <a:off x="2995185" y="3164400"/>
          <a:ext cx="6521867" cy="1054896"/>
        </a:xfrm>
        <a:prstGeom prst="chevron">
          <a:avLst/>
        </a:prstGeom>
        <a:solidFill>
          <a:sysClr val="window" lastClr="FFFFFF">
            <a:alpha val="90000"/>
            <a:tint val="40000"/>
            <a:hueOff val="0"/>
            <a:satOff val="0"/>
            <a:lumOff val="0"/>
            <a:alphaOff val="0"/>
          </a:sys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latin typeface="Garamond" panose="02020404030301010803" pitchFamily="18" charset="0"/>
              <a:ea typeface="+mn-ea"/>
              <a:cs typeface="Times New Roman" panose="02020603050405020304" pitchFamily="18" charset="0"/>
            </a:rPr>
            <a:t>[Dec 2020] CQII and HIV/AIDS Bureau review all applications and select the Community Partners; final announcements are made and Pre-Work activities start</a:t>
          </a:r>
        </a:p>
      </dsp:txBody>
      <dsp:txXfrm>
        <a:off x="3522633" y="3164400"/>
        <a:ext cx="5466971" cy="105489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0.68904</cdr:x>
      <cdr:y>0.08657</cdr:y>
    </cdr:from>
    <cdr:to>
      <cdr:x>0.68904</cdr:x>
      <cdr:y>0.83624</cdr:y>
    </cdr:to>
    <cdr:cxnSp macro="">
      <cdr:nvCxnSpPr>
        <cdr:cNvPr id="3" name="Straight Connector 2">
          <a:extLst xmlns:a="http://schemas.openxmlformats.org/drawingml/2006/main">
            <a:ext uri="{FF2B5EF4-FFF2-40B4-BE49-F238E27FC236}">
              <a16:creationId xmlns:a16="http://schemas.microsoft.com/office/drawing/2014/main" id="{9F37E43A-9D69-134A-B03B-406CB20390EA}"/>
            </a:ext>
          </a:extLst>
        </cdr:cNvPr>
        <cdr:cNvCxnSpPr/>
      </cdr:nvCxnSpPr>
      <cdr:spPr bwMode="auto">
        <a:xfrm xmlns:a="http://schemas.openxmlformats.org/drawingml/2006/main" flipV="1">
          <a:off x="6405564" y="329819"/>
          <a:ext cx="0" cy="2856238"/>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cxnSp>
  </cdr:relSizeAnchor>
  <cdr:relSizeAnchor xmlns:cdr="http://schemas.openxmlformats.org/drawingml/2006/chartDrawing">
    <cdr:from>
      <cdr:x>0.39081</cdr:x>
      <cdr:y>0.09673</cdr:y>
    </cdr:from>
    <cdr:to>
      <cdr:x>0.39081</cdr:x>
      <cdr:y>0.83673</cdr:y>
    </cdr:to>
    <cdr:cxnSp macro="">
      <cdr:nvCxnSpPr>
        <cdr:cNvPr id="6" name="Straight Connector 5">
          <a:extLst xmlns:a="http://schemas.openxmlformats.org/drawingml/2006/main">
            <a:ext uri="{FF2B5EF4-FFF2-40B4-BE49-F238E27FC236}">
              <a16:creationId xmlns:a16="http://schemas.microsoft.com/office/drawing/2014/main" id="{1E3AC9A3-5B4A-A14F-844D-0409139373FE}"/>
            </a:ext>
          </a:extLst>
        </cdr:cNvPr>
        <cdr:cNvCxnSpPr/>
      </cdr:nvCxnSpPr>
      <cdr:spPr bwMode="auto">
        <a:xfrm xmlns:a="http://schemas.openxmlformats.org/drawingml/2006/main" flipV="1">
          <a:off x="3200400" y="368528"/>
          <a:ext cx="0" cy="2819400"/>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2"/>
          <p:cNvSpPr>
            <a:spLocks noGrp="1"/>
          </p:cNvSpPr>
          <p:nvPr>
            <p:ph type="hdr" sz="quarter"/>
          </p:nvPr>
        </p:nvSpPr>
        <p:spPr>
          <a:xfrm>
            <a:off x="149087" y="144735"/>
            <a:ext cx="4696239" cy="466011"/>
          </a:xfrm>
          <a:prstGeom prst="rect">
            <a:avLst/>
          </a:prstGeom>
        </p:spPr>
        <p:txBody>
          <a:bodyPr vert="horz" lIns="91440" tIns="45720" rIns="91440" bIns="45720" rtlCol="0"/>
          <a:lstStyle>
            <a:lvl1pPr algn="l" eaLnBrk="1" hangingPunct="1">
              <a:defRPr sz="1400" b="1">
                <a:latin typeface="Times New Roman"/>
                <a:ea typeface="+mn-ea"/>
                <a:cs typeface="Times New Roman"/>
              </a:defRPr>
            </a:lvl1pPr>
          </a:lstStyle>
          <a:p>
            <a:pPr>
              <a:defRPr/>
            </a:pPr>
            <a:r>
              <a:rPr lang="en-US" dirty="0" err="1"/>
              <a:t>create+equity</a:t>
            </a:r>
            <a:r>
              <a:rPr lang="en-US" dirty="0"/>
              <a:t> Collaborative</a:t>
            </a:r>
          </a:p>
        </p:txBody>
      </p:sp>
      <p:sp>
        <p:nvSpPr>
          <p:cNvPr id="3" name="Footer Placeholder 3"/>
          <p:cNvSpPr>
            <a:spLocks noGrp="1"/>
          </p:cNvSpPr>
          <p:nvPr>
            <p:ph type="ftr" sz="quarter" idx="2"/>
          </p:nvPr>
        </p:nvSpPr>
        <p:spPr>
          <a:xfrm>
            <a:off x="158405" y="8703118"/>
            <a:ext cx="2972421" cy="466012"/>
          </a:xfrm>
          <a:prstGeom prst="rect">
            <a:avLst/>
          </a:prstGeom>
        </p:spPr>
        <p:txBody>
          <a:bodyPr vert="horz" wrap="square" lIns="91440" tIns="45720" rIns="91440" bIns="45720" numCol="1" anchor="b" anchorCtr="0" compatLnSpc="1">
            <a:prstTxWarp prst="textNoShape">
              <a:avLst/>
            </a:prstTxWarp>
          </a:bodyPr>
          <a:lstStyle>
            <a:lvl1pPr eaLnBrk="1" hangingPunct="1">
              <a:defRPr sz="1400" b="1">
                <a:latin typeface="Times New Roman" charset="0"/>
                <a:ea typeface="Times New Roman" charset="0"/>
                <a:cs typeface="Times New Roman" charset="0"/>
              </a:defRPr>
            </a:lvl1pPr>
          </a:lstStyle>
          <a:p>
            <a:pPr>
              <a:defRPr/>
            </a:pPr>
            <a:r>
              <a:rPr lang="en-US" dirty="0"/>
              <a:t>CQII</a:t>
            </a:r>
          </a:p>
        </p:txBody>
      </p:sp>
      <p:sp>
        <p:nvSpPr>
          <p:cNvPr id="5" name="Slide Number Placeholder 4"/>
          <p:cNvSpPr>
            <a:spLocks noGrp="1"/>
          </p:cNvSpPr>
          <p:nvPr>
            <p:ph type="sldNum" sz="quarter" idx="3"/>
          </p:nvPr>
        </p:nvSpPr>
        <p:spPr>
          <a:xfrm>
            <a:off x="3727175" y="8703118"/>
            <a:ext cx="2972421" cy="4660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400" b="1">
                <a:latin typeface="Times New Roman" panose="02020603050405020304" pitchFamily="18" charset="0"/>
                <a:cs typeface="Times New Roman" panose="02020603050405020304" pitchFamily="18" charset="0"/>
              </a:defRPr>
            </a:lvl1pPr>
          </a:lstStyle>
          <a:p>
            <a:fld id="{53A3882A-AB2B-416A-984B-E74E967A9AFB}" type="slidenum">
              <a:rPr lang="en-US" altLang="en-US"/>
              <a:pPr/>
              <a:t>‹#›</a:t>
            </a:fld>
            <a:endParaRPr lang="en-US" altLang="en-US" dirty="0"/>
          </a:p>
        </p:txBody>
      </p:sp>
    </p:spTree>
    <p:extLst>
      <p:ext uri="{BB962C8B-B14F-4D97-AF65-F5344CB8AC3E}">
        <p14:creationId xmlns:p14="http://schemas.microsoft.com/office/powerpoint/2010/main" val="3780413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236804" y="8987815"/>
            <a:ext cx="403777" cy="30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2841" tIns="45606" rIns="92841" bIns="45606">
            <a:spAutoFit/>
          </a:bodyPr>
          <a:lstStyle>
            <a:lvl1pPr defTabSz="938213">
              <a:defRPr sz="2400">
                <a:solidFill>
                  <a:schemeClr val="tx1"/>
                </a:solidFill>
                <a:latin typeface="Arial" panose="020B0604020202020204" pitchFamily="34" charset="0"/>
                <a:ea typeface="MS PGothic" panose="020B0600070205080204" pitchFamily="34" charset="-128"/>
              </a:defRPr>
            </a:lvl1pPr>
            <a:lvl2pPr marL="742950" indent="-285750" defTabSz="938213">
              <a:defRPr sz="2400">
                <a:solidFill>
                  <a:schemeClr val="tx1"/>
                </a:solidFill>
                <a:latin typeface="Arial" panose="020B0604020202020204" pitchFamily="34" charset="0"/>
                <a:ea typeface="MS PGothic" panose="020B0600070205080204" pitchFamily="34" charset="-128"/>
              </a:defRPr>
            </a:lvl2pPr>
            <a:lvl3pPr marL="1143000" indent="-228600" defTabSz="938213">
              <a:defRPr sz="2400">
                <a:solidFill>
                  <a:schemeClr val="tx1"/>
                </a:solidFill>
                <a:latin typeface="Arial" panose="020B0604020202020204" pitchFamily="34" charset="0"/>
                <a:ea typeface="MS PGothic" panose="020B0600070205080204" pitchFamily="34" charset="-128"/>
              </a:defRPr>
            </a:lvl3pPr>
            <a:lvl4pPr marL="1600200" indent="-228600" defTabSz="938213">
              <a:defRPr sz="2400">
                <a:solidFill>
                  <a:schemeClr val="tx1"/>
                </a:solidFill>
                <a:latin typeface="Arial" panose="020B0604020202020204" pitchFamily="34" charset="0"/>
                <a:ea typeface="MS PGothic" panose="020B0600070205080204" pitchFamily="34" charset="-128"/>
              </a:defRPr>
            </a:lvl4pPr>
            <a:lvl5pPr marL="2057400" indent="-228600" defTabSz="938213">
              <a:defRPr sz="2400">
                <a:solidFill>
                  <a:schemeClr val="tx1"/>
                </a:solidFill>
                <a:latin typeface="Arial" panose="020B0604020202020204" pitchFamily="34" charset="0"/>
                <a:ea typeface="MS PGothic" panose="020B0600070205080204" pitchFamily="34" charset="-128"/>
              </a:defRPr>
            </a:lvl5pPr>
            <a:lvl6pPr marL="25146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3B15D7-6186-4706-A651-76353038B0E8}" type="slidenum">
              <a:rPr lang="en-US" altLang="en-US" sz="1400" b="1">
                <a:latin typeface="Times New Roman" panose="02020603050405020304" pitchFamily="18" charset="0"/>
                <a:cs typeface="Times New Roman" panose="02020603050405020304" pitchFamily="18" charset="0"/>
              </a:rPr>
              <a:pPr/>
              <a:t>‹#›</a:t>
            </a:fld>
            <a:endParaRPr lang="en-US" alt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091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20482" name="Rectangle 3"/>
          <p:cNvSpPr>
            <a:spLocks noGrp="1" noChangeArrowheads="1"/>
          </p:cNvSpPr>
          <p:nvPr>
            <p:ph type="body" idx="1"/>
          </p:nvPr>
        </p:nvSpPr>
        <p:spPr bwMode="auto">
          <a:xfrm>
            <a:off x="701676" y="4416427"/>
            <a:ext cx="5607050" cy="4183063"/>
          </a:xfrm>
          <a:prstGeom prst="rect">
            <a:avLst/>
          </a:prstGeom>
          <a:solidFill>
            <a:srgbClr val="FFFFFF"/>
          </a:solidFill>
          <a:ln>
            <a:solidFill>
              <a:srgbClr val="000000"/>
            </a:solidFill>
            <a:miter lim="800000"/>
            <a:headEnd/>
            <a:tailEnd/>
          </a:ln>
        </p:spPr>
        <p:txBody>
          <a:bodyPr lIns="91650" tIns="45825" rIns="91650" bIns="45825"/>
          <a:lstStyle/>
          <a:p>
            <a:r>
              <a:rPr lang="en-US" altLang="en-US" dirty="0"/>
              <a:t>[Rotate slides 1-3]</a:t>
            </a:r>
          </a:p>
          <a:p>
            <a:endParaRPr lang="en-US" altLang="en-US" dirty="0"/>
          </a:p>
          <a:p>
            <a:r>
              <a:rPr lang="en-US" altLang="en-US" dirty="0"/>
              <a:t>Good day</a:t>
            </a:r>
            <a:r>
              <a:rPr lang="en-US" altLang="en-US" baseline="0" dirty="0"/>
              <a:t> everyone. My name is […]. On behalf of the HRSA Ryan White HIV/AIDS Program Center for Quality Improvement &amp; Innovation (CQII), we would like to welcome you to the kick-off session for the </a:t>
            </a:r>
            <a:r>
              <a:rPr lang="en-US" altLang="en-US" baseline="0" dirty="0" err="1"/>
              <a:t>create+equity</a:t>
            </a:r>
            <a:r>
              <a:rPr lang="en-US" altLang="en-US" baseline="0" dirty="0"/>
              <a:t> Collaborative.  </a:t>
            </a:r>
            <a:endParaRPr lang="en-US" altLang="en-US" dirty="0"/>
          </a:p>
          <a:p>
            <a:endParaRPr lang="en-US" altLang="en-US" dirty="0"/>
          </a:p>
        </p:txBody>
      </p:sp>
    </p:spTree>
    <p:extLst>
      <p:ext uri="{BB962C8B-B14F-4D97-AF65-F5344CB8AC3E}">
        <p14:creationId xmlns:p14="http://schemas.microsoft.com/office/powerpoint/2010/main" val="4068166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Our</a:t>
            </a:r>
            <a:r>
              <a:rPr lang="en-US" baseline="0" dirty="0"/>
              <a:t> </a:t>
            </a:r>
            <a:r>
              <a:rPr lang="en-US" dirty="0"/>
              <a:t>webinar today is broken down into two sections, the first 50</a:t>
            </a:r>
            <a:r>
              <a:rPr lang="en-US" baseline="0" dirty="0"/>
              <a:t> minutes we will </a:t>
            </a:r>
            <a:r>
              <a:rPr lang="en-US" dirty="0"/>
              <a:t>learn more about the initiative</a:t>
            </a:r>
            <a:r>
              <a:rPr lang="en-US" baseline="0" dirty="0"/>
              <a:t>, its goals, </a:t>
            </a:r>
            <a:r>
              <a:rPr lang="en-US" dirty="0"/>
              <a:t>available tools and resources to address HIV disparities. Afterwards, we will open</a:t>
            </a:r>
            <a:r>
              <a:rPr lang="en-US" baseline="0" dirty="0"/>
              <a:t> up the webinar for your questions in our </a:t>
            </a:r>
            <a:r>
              <a:rPr lang="en-US" dirty="0"/>
              <a:t>Q&amp;A session. </a:t>
            </a:r>
          </a:p>
          <a:p>
            <a:endParaRPr lang="en-US" dirty="0"/>
          </a:p>
          <a:p>
            <a:r>
              <a:rPr lang="en-US" dirty="0"/>
              <a:t>So, the webinar goals are to </a:t>
            </a:r>
          </a:p>
          <a:p>
            <a:pPr marL="172530" indent="-172530">
              <a:buFontTx/>
              <a:buChar char="-"/>
            </a:pPr>
            <a:r>
              <a:rPr lang="en-US" dirty="0"/>
              <a:t>Review the findings of our literature review on disparities</a:t>
            </a:r>
            <a:r>
              <a:rPr lang="en-US" baseline="0" dirty="0"/>
              <a:t> in HIV care</a:t>
            </a:r>
          </a:p>
          <a:p>
            <a:pPr marL="172530" indent="-172530">
              <a:buFontTx/>
              <a:buChar char="-"/>
            </a:pPr>
            <a:r>
              <a:rPr lang="en-US" baseline="0" dirty="0"/>
              <a:t>Learn more about the </a:t>
            </a:r>
            <a:r>
              <a:rPr lang="en-US" baseline="0" dirty="0" err="1"/>
              <a:t>create+equity</a:t>
            </a:r>
            <a:r>
              <a:rPr lang="en-US" baseline="0" dirty="0"/>
              <a:t> Collaborative, its framework and timeline</a:t>
            </a:r>
          </a:p>
          <a:p>
            <a:pPr marL="172530" indent="-172530">
              <a:buFontTx/>
              <a:buChar char="-"/>
            </a:pPr>
            <a:r>
              <a:rPr lang="en-US" baseline="0" dirty="0"/>
              <a:t>Overview of the available tools and resources</a:t>
            </a:r>
          </a:p>
          <a:p>
            <a:pPr marL="172530" indent="-172530">
              <a:buFontTx/>
              <a:buChar char="-"/>
            </a:pPr>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10</a:t>
            </a:fld>
            <a:endParaRPr lang="en-US" altLang="en-US"/>
          </a:p>
        </p:txBody>
      </p:sp>
    </p:spTree>
    <p:extLst>
      <p:ext uri="{BB962C8B-B14F-4D97-AF65-F5344CB8AC3E}">
        <p14:creationId xmlns:p14="http://schemas.microsoft.com/office/powerpoint/2010/main" val="4178813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Before we dive into our </a:t>
            </a:r>
            <a:r>
              <a:rPr lang="en-US" dirty="0" err="1"/>
              <a:t>create+equity</a:t>
            </a:r>
            <a:r>
              <a:rPr lang="en-US" dirty="0"/>
              <a:t> Collaborative, I would like to provide a quick overview of CQII, and some of resources and services we provide. </a:t>
            </a:r>
          </a:p>
          <a:p>
            <a:endParaRPr lang="en-US" dirty="0"/>
          </a:p>
          <a:p>
            <a:r>
              <a:rPr lang="en-US" dirty="0"/>
              <a:t>Dissemination of QI Resources, this is mainly our </a:t>
            </a:r>
            <a:r>
              <a:rPr lang="en-US" dirty="0" err="1"/>
              <a:t>TargetHIV</a:t>
            </a:r>
            <a:r>
              <a:rPr lang="en-US" dirty="0"/>
              <a:t> site, presenting at national conferences </a:t>
            </a:r>
          </a:p>
          <a:p>
            <a:r>
              <a:rPr lang="en-US" dirty="0"/>
              <a:t>QI Trainings: Online tutorials, provided through our Quality Academy, and coming soon our Learning Labs, exclusively offered to Ryan White providers. As well as monthly TA Calls</a:t>
            </a:r>
          </a:p>
          <a:p>
            <a:r>
              <a:rPr lang="en-US" dirty="0"/>
              <a:t>Technical Assistance: Provision of no/off site technical assistance by QI experts</a:t>
            </a:r>
          </a:p>
          <a:p>
            <a:r>
              <a:rPr lang="en-US" dirty="0"/>
              <a:t>Communities of Learning: Which consist of national collaboratives such as the </a:t>
            </a:r>
            <a:r>
              <a:rPr lang="en-US" dirty="0" err="1"/>
              <a:t>create+equity</a:t>
            </a:r>
            <a:r>
              <a:rPr lang="en-US" dirty="0"/>
              <a:t> Collaborative</a:t>
            </a:r>
          </a:p>
          <a:p>
            <a:r>
              <a:rPr lang="en-US" dirty="0"/>
              <a:t> </a:t>
            </a:r>
          </a:p>
          <a:p>
            <a:endParaRPr lang="en-US" dirty="0"/>
          </a:p>
        </p:txBody>
      </p:sp>
    </p:spTree>
    <p:extLst>
      <p:ext uri="{BB962C8B-B14F-4D97-AF65-F5344CB8AC3E}">
        <p14:creationId xmlns:p14="http://schemas.microsoft.com/office/powerpoint/2010/main" val="491437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81100"/>
            <a:ext cx="567055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155564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576" tIns="46287" rIns="92576" bIns="46287"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Another informational</a:t>
            </a:r>
            <a:r>
              <a:rPr lang="en-US" altLang="en-US" baseline="0" dirty="0">
                <a:ea typeface="ＭＳ Ｐゴシック" panose="020B0600070205080204" pitchFamily="34" charset="-128"/>
              </a:rPr>
              <a:t> tool that we have developed is a short animated video about the social determinates of health and how they have an impact on HIV care and outcomes. Please take a look and feel free to share with others. </a:t>
            </a:r>
          </a:p>
          <a:p>
            <a:pPr eaLnBrk="1" hangingPunct="1">
              <a:spcBef>
                <a:spcPct val="0"/>
              </a:spcBef>
            </a:pPr>
            <a:endParaRPr lang="en-US" altLang="en-US" baseline="0" dirty="0">
              <a:ea typeface="ＭＳ Ｐゴシック" panose="020B0600070205080204" pitchFamily="34" charset="-128"/>
            </a:endParaRPr>
          </a:p>
          <a:p>
            <a:pPr eaLnBrk="1" hangingPunct="1">
              <a:spcBef>
                <a:spcPct val="0"/>
              </a:spcBef>
            </a:pPr>
            <a:r>
              <a:rPr lang="en-US" altLang="en-US" baseline="0" dirty="0">
                <a:ea typeface="ＭＳ Ｐゴシック" panose="020B0600070205080204" pitchFamily="34" charset="-128"/>
              </a:rPr>
              <a:t>Demonstrate the video.</a:t>
            </a:r>
            <a:endParaRPr lang="en-US" altLang="en-US" dirty="0">
              <a:ea typeface="ＭＳ Ｐゴシック" panose="020B0600070205080204" pitchFamily="34" charset="-128"/>
            </a:endParaRPr>
          </a:p>
        </p:txBody>
      </p:sp>
      <p:sp>
        <p:nvSpPr>
          <p:cNvPr id="38916" name="Slide Number Placeholder 3"/>
          <p:cNvSpPr txBox="1">
            <a:spLocks noGrp="1"/>
          </p:cNvSpPr>
          <p:nvPr/>
        </p:nvSpPr>
        <p:spPr bwMode="auto">
          <a:xfrm>
            <a:off x="3886200" y="8846554"/>
            <a:ext cx="2970213" cy="465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576" tIns="46287" rIns="92576" bIns="46287" anchor="b"/>
          <a:lstStyle>
            <a:lvl1pPr defTabSz="9667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400DB618-D2B6-466E-8265-FAE1404F8AE4}" type="slidenum">
              <a:rPr lang="en-US" altLang="en-US"/>
              <a:pPr algn="r" eaLnBrk="1" hangingPunct="1">
                <a:spcBef>
                  <a:spcPct val="0"/>
                </a:spcBef>
              </a:pPr>
              <a:t>13</a:t>
            </a:fld>
            <a:endParaRPr lang="en-US" altLang="en-US"/>
          </a:p>
        </p:txBody>
      </p:sp>
    </p:spTree>
    <p:extLst>
      <p:ext uri="{BB962C8B-B14F-4D97-AF65-F5344CB8AC3E}">
        <p14:creationId xmlns:p14="http://schemas.microsoft.com/office/powerpoint/2010/main" val="231077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3895251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thorough and detailed Literature Review has been comprised to highlight the need to focus on the social determinates of health, but more specifically on housing, mental health, substance use, and age across the lifespan.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full Literature Review and accompanying slides can be found on our site CQII.org. </a:t>
            </a:r>
          </a:p>
          <a:p>
            <a:endParaRPr lang="en-US" dirty="0"/>
          </a:p>
        </p:txBody>
      </p:sp>
    </p:spTree>
    <p:extLst>
      <p:ext uri="{BB962C8B-B14F-4D97-AF65-F5344CB8AC3E}">
        <p14:creationId xmlns:p14="http://schemas.microsoft.com/office/powerpoint/2010/main" val="146943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endParaRPr lang="en-US" dirty="0">
              <a:latin typeface="Garamond" panose="02020404030301010803" pitchFamily="18" charset="0"/>
            </a:endParaRPr>
          </a:p>
        </p:txBody>
      </p:sp>
    </p:spTree>
    <p:extLst>
      <p:ext uri="{BB962C8B-B14F-4D97-AF65-F5344CB8AC3E}">
        <p14:creationId xmlns:p14="http://schemas.microsoft.com/office/powerpoint/2010/main" val="3982616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b="0" i="0" kern="1200" dirty="0" err="1">
                <a:solidFill>
                  <a:schemeClr val="tx1"/>
                </a:solidFill>
                <a:effectLst/>
                <a:latin typeface="Times New Roman" pitchFamily="18" charset="0"/>
                <a:ea typeface="MS PGothic" panose="020B0600070205080204" pitchFamily="34" charset="-128"/>
                <a:cs typeface="ＭＳ Ｐゴシック" charset="-128"/>
              </a:rPr>
              <a:t>Dr.Laura</a:t>
            </a:r>
            <a:r>
              <a:rPr lang="en-US" sz="1200" b="0" i="0" kern="1200" dirty="0">
                <a:solidFill>
                  <a:schemeClr val="tx1"/>
                </a:solidFill>
                <a:effectLst/>
                <a:latin typeface="Times New Roman" pitchFamily="18" charset="0"/>
                <a:ea typeface="MS PGothic" panose="020B0600070205080204" pitchFamily="34" charset="-128"/>
                <a:cs typeface="ＭＳ Ｐゴシック" charset="-128"/>
              </a:rPr>
              <a:t> Gottlieb, MD, MPH, is a Professor of Family and Community Medicine at UCSF.  A former National Health Services Scholar and safety-net family physician with fellowship training in social determinants of health, Dr. Gottlieb now serves as Principal Investigator on multiple quantitative and qualitative projects examining the integration of social and medical care services.</a:t>
            </a:r>
          </a:p>
          <a:p>
            <a:endParaRPr lang="en-US" sz="1200" b="0" i="0" kern="1200" dirty="0">
              <a:solidFill>
                <a:schemeClr val="tx1"/>
              </a:solidFill>
              <a:effectLst/>
              <a:latin typeface="Times New Roman" pitchFamily="18" charset="0"/>
              <a:ea typeface="MS PGothic" panose="020B0600070205080204" pitchFamily="34"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Garamond" panose="02020404030301010803" pitchFamily="18" charset="0"/>
              </a:rPr>
              <a:t>Dr. Laura Gottlieb will be the keynote speaker of our first Learning Session. </a:t>
            </a:r>
          </a:p>
          <a:p>
            <a:endParaRPr lang="en-US" dirty="0">
              <a:latin typeface="Garamond" panose="02020404030301010803" pitchFamily="18" charset="0"/>
            </a:endParaRPr>
          </a:p>
        </p:txBody>
      </p:sp>
    </p:spTree>
    <p:extLst>
      <p:ext uri="{BB962C8B-B14F-4D97-AF65-F5344CB8AC3E}">
        <p14:creationId xmlns:p14="http://schemas.microsoft.com/office/powerpoint/2010/main" val="635522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endParaRPr lang="en-US"/>
          </a:p>
        </p:txBody>
      </p:sp>
    </p:spTree>
    <p:extLst>
      <p:ext uri="{BB962C8B-B14F-4D97-AF65-F5344CB8AC3E}">
        <p14:creationId xmlns:p14="http://schemas.microsoft.com/office/powerpoint/2010/main" val="421025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375708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20482" name="Rectangle 3"/>
          <p:cNvSpPr>
            <a:spLocks noGrp="1" noChangeArrowheads="1"/>
          </p:cNvSpPr>
          <p:nvPr>
            <p:ph type="body" idx="1"/>
          </p:nvPr>
        </p:nvSpPr>
        <p:spPr bwMode="auto">
          <a:xfrm>
            <a:off x="701676" y="4416427"/>
            <a:ext cx="5607050" cy="4183063"/>
          </a:xfrm>
          <a:prstGeom prst="rect">
            <a:avLst/>
          </a:prstGeom>
          <a:solidFill>
            <a:srgbClr val="FFFFFF"/>
          </a:solidFill>
          <a:ln>
            <a:solidFill>
              <a:srgbClr val="000000"/>
            </a:solidFill>
            <a:miter lim="800000"/>
            <a:headEnd/>
            <a:tailEnd/>
          </a:ln>
        </p:spPr>
        <p:txBody>
          <a:bodyPr lIns="91650" tIns="45825" rIns="91650" bIns="45825"/>
          <a:lstStyle/>
          <a:p>
            <a:r>
              <a:rPr lang="en-US" altLang="en-US" dirty="0"/>
              <a:t>Before</a:t>
            </a:r>
            <a:r>
              <a:rPr lang="en-US" altLang="en-US" baseline="0" dirty="0"/>
              <a:t> we start our webinar, I’d like to take a moment and ask our participants to introduce themselves via our chat room, which can be found on the right-hand side of your screen. There is a box labelled Chat. </a:t>
            </a:r>
          </a:p>
          <a:p>
            <a:endParaRPr lang="en-US" altLang="en-US" baseline="0" dirty="0"/>
          </a:p>
          <a:p>
            <a:r>
              <a:rPr lang="en-US" altLang="en-US" baseline="0" dirty="0"/>
              <a:t>When introducing yourself please enter your name, organization, city, and state so others can see who we have on the call today.</a:t>
            </a:r>
          </a:p>
          <a:p>
            <a:endParaRPr lang="en-US" altLang="en-US" baseline="0" dirty="0"/>
          </a:p>
          <a:p>
            <a:r>
              <a:rPr lang="en-US" altLang="en-US" baseline="0" dirty="0"/>
              <a:t>If you are still having trouble finding the Chat room, in a few slides we will go over Zoom instructions. </a:t>
            </a:r>
          </a:p>
          <a:p>
            <a:endParaRPr lang="en-US" altLang="en-US" dirty="0"/>
          </a:p>
        </p:txBody>
      </p:sp>
    </p:spTree>
    <p:extLst>
      <p:ext uri="{BB962C8B-B14F-4D97-AF65-F5344CB8AC3E}">
        <p14:creationId xmlns:p14="http://schemas.microsoft.com/office/powerpoint/2010/main" val="3750068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49263" y="719138"/>
            <a:ext cx="6389687" cy="3595687"/>
          </a:xfrm>
          <a:prstGeom prst="rect">
            <a:avLst/>
          </a:prstGeom>
          <a:ln/>
        </p:spPr>
      </p:sp>
      <p:sp>
        <p:nvSpPr>
          <p:cNvPr id="93187" name="Notes Placeholder 2"/>
          <p:cNvSpPr>
            <a:spLocks noGrp="1"/>
          </p:cNvSpPr>
          <p:nvPr>
            <p:ph type="body" idx="1"/>
          </p:nvPr>
        </p:nvSpPr>
        <p:spPr>
          <a:xfrm>
            <a:off x="729188" y="4554659"/>
            <a:ext cx="5830324" cy="431368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08" tIns="45603" rIns="91208" bIns="45603"/>
          <a:lstStyle/>
          <a:p>
            <a:r>
              <a:rPr lang="en-US" altLang="en-US" dirty="0">
                <a:latin typeface="Garamond" panose="02020404030301010803" pitchFamily="18" charset="0"/>
                <a:ea typeface="ＭＳ Ｐゴシック" panose="020B0600070205080204" pitchFamily="34" charset="-128"/>
              </a:rPr>
              <a:t>RWHAP clients who are temporarily or unstably housed have a significantly higher rate of not reaching viral suppression (an average of ~11.85% higher), compared to those who live in stable housing. </a:t>
            </a:r>
          </a:p>
          <a:p>
            <a:endParaRPr lang="en-US" altLang="en-US" dirty="0">
              <a:latin typeface="Garamond" panose="02020404030301010803" pitchFamily="18" charset="0"/>
              <a:ea typeface="ＭＳ Ｐゴシック" panose="020B0600070205080204" pitchFamily="34" charset="-128"/>
            </a:endParaRPr>
          </a:p>
          <a:p>
            <a:r>
              <a:rPr lang="en-US" altLang="en-US" dirty="0">
                <a:latin typeface="Garamond" panose="02020404030301010803" pitchFamily="18" charset="0"/>
                <a:ea typeface="ＭＳ Ｐゴシック" panose="020B0600070205080204" pitchFamily="34" charset="-128"/>
              </a:rPr>
              <a:t>Unstably housed RWHAP clients have the highest rate at 27.6%, which is 8.3% higher than the rate for temporary housing</a:t>
            </a:r>
          </a:p>
        </p:txBody>
      </p:sp>
      <p:sp>
        <p:nvSpPr>
          <p:cNvPr id="93188" name="Slide Number Placeholder 3"/>
          <p:cNvSpPr>
            <a:spLocks noGrp="1"/>
          </p:cNvSpPr>
          <p:nvPr>
            <p:ph type="sldNum" sz="quarter" idx="5"/>
          </p:nvPr>
        </p:nvSpPr>
        <p:spPr>
          <a:xfrm>
            <a:off x="4128363" y="9107729"/>
            <a:ext cx="3158752" cy="47877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08" tIns="45603" rIns="91208" bIns="45603"/>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1058" indent="-285022" eaLnBrk="0" hangingPunct="0">
              <a:defRPr>
                <a:solidFill>
                  <a:schemeClr val="tx1"/>
                </a:solidFill>
                <a:latin typeface="Arial" panose="020B0604020202020204" pitchFamily="34" charset="0"/>
                <a:ea typeface="ＭＳ Ｐゴシック" panose="020B0600070205080204" pitchFamily="34" charset="-128"/>
              </a:defRPr>
            </a:lvl2pPr>
            <a:lvl3pPr marL="1140090" indent="-228018" eaLnBrk="0" hangingPunct="0">
              <a:defRPr>
                <a:solidFill>
                  <a:schemeClr val="tx1"/>
                </a:solidFill>
                <a:latin typeface="Arial" panose="020B0604020202020204" pitchFamily="34" charset="0"/>
                <a:ea typeface="ＭＳ Ｐゴシック" panose="020B0600070205080204" pitchFamily="34" charset="-128"/>
              </a:defRPr>
            </a:lvl3pPr>
            <a:lvl4pPr marL="1596125" indent="-228018" eaLnBrk="0" hangingPunct="0">
              <a:defRPr>
                <a:solidFill>
                  <a:schemeClr val="tx1"/>
                </a:solidFill>
                <a:latin typeface="Arial" panose="020B0604020202020204" pitchFamily="34" charset="0"/>
                <a:ea typeface="ＭＳ Ｐゴシック" panose="020B0600070205080204" pitchFamily="34" charset="-128"/>
              </a:defRPr>
            </a:lvl4pPr>
            <a:lvl5pPr marL="2052162" indent="-228018" eaLnBrk="0" hangingPunct="0">
              <a:defRPr>
                <a:solidFill>
                  <a:schemeClr val="tx1"/>
                </a:solidFill>
                <a:latin typeface="Arial" panose="020B0604020202020204" pitchFamily="34" charset="0"/>
                <a:ea typeface="ＭＳ Ｐゴシック" panose="020B0600070205080204" pitchFamily="34" charset="-128"/>
              </a:defRPr>
            </a:lvl5pPr>
            <a:lvl6pPr marL="2508198"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4233"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0270"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76304" indent="-22801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5E98046-E07D-46A2-A5F4-913BBF8CC893}" type="slidenum">
              <a:rPr lang="en-US" altLang="en-US">
                <a:latin typeface="Garamond" panose="02020404030301010803" pitchFamily="18" charset="0"/>
              </a:rPr>
              <a:pPr eaLnBrk="1" hangingPunct="1"/>
              <a:t>20</a:t>
            </a:fld>
            <a:endParaRPr lang="en-US" altLang="en-US" dirty="0">
              <a:latin typeface="Garamond" panose="02020404030301010803" pitchFamily="18" charset="0"/>
            </a:endParaRPr>
          </a:p>
        </p:txBody>
      </p:sp>
    </p:spTree>
    <p:extLst>
      <p:ext uri="{BB962C8B-B14F-4D97-AF65-F5344CB8AC3E}">
        <p14:creationId xmlns:p14="http://schemas.microsoft.com/office/powerpoint/2010/main" val="3746619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Its clear that a RWHAP client’s housing status affects their likelihood of being retained in care and virally suppressed. </a:t>
            </a:r>
          </a:p>
          <a:p>
            <a:endParaRPr lang="en-US" dirty="0">
              <a:latin typeface="Garamond" panose="02020404030301010803" pitchFamily="18" charset="0"/>
            </a:endParaRPr>
          </a:p>
          <a:p>
            <a:r>
              <a:rPr lang="en-US" dirty="0">
                <a:latin typeface="Garamond" panose="02020404030301010803" pitchFamily="18" charset="0"/>
              </a:rPr>
              <a:t>Those experiencing stable housing face the highest rates in both RIC and viral suppression (82.1%, 88.4%).</a:t>
            </a:r>
          </a:p>
          <a:p>
            <a:endParaRPr lang="en-US" dirty="0">
              <a:latin typeface="Garamond" panose="02020404030301010803" pitchFamily="18" charset="0"/>
            </a:endParaRPr>
          </a:p>
          <a:p>
            <a:r>
              <a:rPr lang="en-US" dirty="0">
                <a:latin typeface="Garamond" panose="02020404030301010803" pitchFamily="18" charset="0"/>
              </a:rPr>
              <a:t>The overall average RWHAP rate of viral suppression which is 87.1% (provided for comparison)</a:t>
            </a:r>
          </a:p>
        </p:txBody>
      </p:sp>
    </p:spTree>
    <p:extLst>
      <p:ext uri="{BB962C8B-B14F-4D97-AF65-F5344CB8AC3E}">
        <p14:creationId xmlns:p14="http://schemas.microsoft.com/office/powerpoint/2010/main" val="2354754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345286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kern="1200" dirty="0">
                <a:solidFill>
                  <a:schemeClr val="tx1"/>
                </a:solidFill>
                <a:effectLst/>
                <a:latin typeface="Times New Roman" pitchFamily="18" charset="0"/>
                <a:ea typeface="MS PGothic" panose="020B0600070205080204" pitchFamily="34" charset="-128"/>
                <a:cs typeface="ＭＳ Ｐゴシック" charset="-128"/>
              </a:rPr>
              <a:t>A 2015 study at the University of Pennsylvania analyzed the health outcomes of PWH with mental illness and reported that individuals with mental illness were 5.5% less likely to be prescribed antiretroviral therapy, compared to those who do not have a mental health diagnosis. </a:t>
            </a:r>
            <a:r>
              <a:rPr lang="en-US" sz="1200" kern="1200" dirty="0">
                <a:solidFill>
                  <a:schemeClr val="tx1"/>
                </a:solidFill>
                <a:effectLst/>
                <a:latin typeface="Times New Roman" pitchFamily="18" charset="0"/>
                <a:ea typeface="MS PGothic" panose="020B0600070205080204" pitchFamily="34" charset="-128"/>
              </a:rPr>
              <a:t>No significant difference was seen in retention in care. </a:t>
            </a:r>
            <a:endParaRPr lang="en-US" dirty="0">
              <a:latin typeface="Garamond" panose="02020404030301010803" pitchFamily="18" charset="0"/>
            </a:endParaRPr>
          </a:p>
        </p:txBody>
      </p:sp>
    </p:spTree>
    <p:extLst>
      <p:ext uri="{BB962C8B-B14F-4D97-AF65-F5344CB8AC3E}">
        <p14:creationId xmlns:p14="http://schemas.microsoft.com/office/powerpoint/2010/main" val="1977331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S PGothic" panose="020B0600070205080204" pitchFamily="34" charset="-128"/>
                <a:cs typeface="ＭＳ Ｐゴシック" charset="-128"/>
              </a:rPr>
              <a:t>18% of people diagnosed with HIV in the United States live with depression and 22% live with anxiety.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S PGothic" panose="020B0600070205080204" pitchFamily="34"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S PGothic" panose="020B0600070205080204" pitchFamily="34" charset="-128"/>
                <a:cs typeface="ＭＳ Ｐゴシック" charset="-128"/>
              </a:rPr>
              <a:t>Exploring the association between increased chronicity of depression and its impact on affected HIV care continuum indicators a study concluded that if someone was affected with depression for a longer period of time, they were more likely to miss HIV primary care appointments, lack viral suppression, and have increased mortality rate.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spc="300" dirty="0">
              <a:ln w="9525">
                <a:solidFill>
                  <a:schemeClr val="bg1"/>
                </a:solidFill>
                <a:prstDash val="solid"/>
              </a:ln>
              <a:blipFill>
                <a:blip r:embed="rId3"/>
                <a:tile tx="0" ty="0" sx="100000" sy="100000" flip="none" algn="tl"/>
              </a:blipFill>
              <a:effectLst>
                <a:glow rad="127000">
                  <a:srgbClr val="5A2682"/>
                </a:glow>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876376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314197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The majority of PWH who inject drugs or are active cocaine users are not virally suppressed (57.2%; 87%). 40% of PWH who engage in binge drinking are not virally suppressed</a:t>
            </a:r>
          </a:p>
        </p:txBody>
      </p:sp>
    </p:spTree>
    <p:extLst>
      <p:ext uri="{BB962C8B-B14F-4D97-AF65-F5344CB8AC3E}">
        <p14:creationId xmlns:p14="http://schemas.microsoft.com/office/powerpoint/2010/main" val="3797510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dirty="0">
                <a:latin typeface="Garamond" panose="02020404030301010803" pitchFamily="18" charset="0"/>
              </a:rPr>
              <a:t>Active cocaine use exhibits the lowest rates of viral suppression (13%), but on the other hand non-active cocaine use displays the highest rate of  viral suppression in all three categories (46%). </a:t>
            </a:r>
          </a:p>
          <a:p>
            <a:endParaRPr lang="en-US" dirty="0">
              <a:latin typeface="Garamond" panose="02020404030301010803" pitchFamily="18" charset="0"/>
            </a:endParaRPr>
          </a:p>
          <a:p>
            <a:r>
              <a:rPr lang="en-US" dirty="0">
                <a:latin typeface="Garamond" panose="02020404030301010803" pitchFamily="18" charset="0"/>
              </a:rPr>
              <a:t>Active heroin use has a viral suppression rate of 29% and Alcohol use 21%</a:t>
            </a:r>
          </a:p>
        </p:txBody>
      </p:sp>
    </p:spTree>
    <p:extLst>
      <p:ext uri="{BB962C8B-B14F-4D97-AF65-F5344CB8AC3E}">
        <p14:creationId xmlns:p14="http://schemas.microsoft.com/office/powerpoint/2010/main" val="1378206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4028907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kern="1200" dirty="0">
                <a:solidFill>
                  <a:schemeClr val="tx1"/>
                </a:solidFill>
                <a:effectLst/>
                <a:latin typeface="Times New Roman" pitchFamily="18" charset="0"/>
                <a:ea typeface="MS PGothic" panose="020B0600070205080204" pitchFamily="34" charset="-128"/>
                <a:cs typeface="ＭＳ Ｐゴシック" charset="-128"/>
              </a:rPr>
              <a:t>Overall, viral suppression has improved for RWHAP clients of all age groups, but young adults and children/youth face much lower levels of viral suppression in comparison to adults and older adults</a:t>
            </a:r>
            <a:endParaRPr lang="en-US" dirty="0">
              <a:latin typeface="Garamond" panose="02020404030301010803" pitchFamily="18" charset="0"/>
            </a:endParaRPr>
          </a:p>
        </p:txBody>
      </p:sp>
    </p:spTree>
    <p:extLst>
      <p:ext uri="{BB962C8B-B14F-4D97-AF65-F5344CB8AC3E}">
        <p14:creationId xmlns:p14="http://schemas.microsoft.com/office/powerpoint/2010/main" val="376630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sz="1200" dirty="0"/>
              <a:t>Please note that CQII will take screenshots from our Zoom sessions and you allow us to use them on our websites and social media postings.</a:t>
            </a:r>
          </a:p>
          <a:p>
            <a:endParaRPr lang="en-US" dirty="0"/>
          </a:p>
          <a:p>
            <a:r>
              <a:rPr lang="en-US" dirty="0"/>
              <a:t>You individual names will NOT be used to identify you, unless you sign the appropriate release form.</a:t>
            </a:r>
          </a:p>
        </p:txBody>
      </p:sp>
    </p:spTree>
    <p:extLst>
      <p:ext uri="{BB962C8B-B14F-4D97-AF65-F5344CB8AC3E}">
        <p14:creationId xmlns:p14="http://schemas.microsoft.com/office/powerpoint/2010/main" val="2878867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a:prstGeom prst="rect">
            <a:avLst/>
          </a:prstGeom>
          <a:noFill/>
          <a:ln w="12700">
            <a:solidFill>
              <a:prstClr val="black"/>
            </a:solidFill>
          </a:ln>
        </p:spPr>
      </p:sp>
      <p:sp>
        <p:nvSpPr>
          <p:cNvPr id="3" name="Notes Placeholder 2"/>
          <p:cNvSpPr>
            <a:spLocks noGrp="1"/>
          </p:cNvSpPr>
          <p:nvPr>
            <p:ph type="body" idx="1"/>
          </p:nvPr>
        </p:nvSpPr>
        <p:spPr>
          <a:xfrm>
            <a:off x="698804" y="4468395"/>
            <a:ext cx="5587393" cy="3654842"/>
          </a:xfrm>
          <a:prstGeom prst="rect">
            <a:avLst/>
          </a:prstGeom>
        </p:spPr>
        <p:txBody>
          <a:bodyPr lIns="87927" tIns="43964" rIns="87927" bIns="43964"/>
          <a:lstStyle/>
          <a:p>
            <a:r>
              <a:rPr lang="en-US" sz="1200" kern="1200" dirty="0">
                <a:solidFill>
                  <a:schemeClr val="tx1"/>
                </a:solidFill>
                <a:effectLst/>
                <a:latin typeface="Times New Roman" pitchFamily="18" charset="0"/>
                <a:ea typeface="MS PGothic" panose="020B0600070205080204" pitchFamily="34" charset="-128"/>
                <a:cs typeface="ＭＳ Ｐゴシック" charset="-128"/>
              </a:rPr>
              <a:t>Approximately, 83.5% of children/youth and 75.83% of young adults were successfully retained in care, compared to 83.1% of adults and 86.9% of older adults (2018). Older adults exhibited the best rates of retention in HIV care, maintaining 85.6% to 86.9% from 2014 to 2018. The RWHAP client age group with the lowest rate of retention continues to be young adults (76.17%, 75.83% respectively), while children/youth and adults remain stable around 83% (83.4%-83.5%, 82.52%-83.12%). Children and youth is the only age group where retention in HIV care has decreased over time. </a:t>
            </a:r>
            <a:endParaRPr lang="en-US" dirty="0">
              <a:latin typeface="Garamond" panose="02020404030301010803" pitchFamily="18" charset="0"/>
            </a:endParaRPr>
          </a:p>
        </p:txBody>
      </p:sp>
    </p:spTree>
    <p:extLst>
      <p:ext uri="{BB962C8B-B14F-4D97-AF65-F5344CB8AC3E}">
        <p14:creationId xmlns:p14="http://schemas.microsoft.com/office/powerpoint/2010/main" val="2633973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1179513"/>
            <a:ext cx="5661025" cy="3184525"/>
          </a:xfrm>
          <a:prstGeom prst="rect">
            <a:avLst/>
          </a:prstGeom>
          <a:noFill/>
          <a:ln w="12700">
            <a:solidFill>
              <a:prstClr val="black"/>
            </a:solidFill>
          </a:ln>
        </p:spPr>
      </p:sp>
      <p:sp>
        <p:nvSpPr>
          <p:cNvPr id="3" name="Notes Placeholder 2"/>
          <p:cNvSpPr>
            <a:spLocks noGrp="1"/>
          </p:cNvSpPr>
          <p:nvPr>
            <p:ph type="body" idx="1"/>
          </p:nvPr>
        </p:nvSpPr>
        <p:spPr>
          <a:xfrm>
            <a:off x="714334" y="4542868"/>
            <a:ext cx="5711558" cy="3715756"/>
          </a:xfrm>
          <a:prstGeom prst="rect">
            <a:avLst/>
          </a:prstGeom>
        </p:spPr>
        <p:txBody>
          <a:bodyPr lIns="89044" tIns="44522" rIns="89044" bIns="44522"/>
          <a:lstStyle/>
          <a:p>
            <a:r>
              <a:rPr lang="en-US" i="0" dirty="0"/>
              <a:t>The 2019 CQII National QI Survey and Results clearly demonstrates the majority of agencies hold a strong interest in being apart of a collaborative focused on social determinants of health in HIV care and want to join a national QI initiative. </a:t>
            </a:r>
            <a:br>
              <a:rPr lang="en-US" i="0" dirty="0"/>
            </a:br>
            <a:endParaRPr lang="en-US" dirty="0"/>
          </a:p>
          <a:p>
            <a:endParaRPr lang="en-US" dirty="0"/>
          </a:p>
        </p:txBody>
      </p:sp>
    </p:spTree>
    <p:extLst>
      <p:ext uri="{BB962C8B-B14F-4D97-AF65-F5344CB8AC3E}">
        <p14:creationId xmlns:p14="http://schemas.microsoft.com/office/powerpoint/2010/main" val="1567674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Now onto a better understanding of the</a:t>
            </a:r>
            <a:r>
              <a:rPr lang="en-US" baseline="0" dirty="0"/>
              <a:t> </a:t>
            </a:r>
            <a:r>
              <a:rPr lang="en-US" baseline="0" dirty="0" err="1"/>
              <a:t>create+equity</a:t>
            </a:r>
            <a:r>
              <a:rPr lang="en-US" baseline="0" dirty="0"/>
              <a:t> Collaborative; the big picture mission and goals, and the give and the get, meaning what participants will be expected to do, and what benefits they will gain from participation.  </a:t>
            </a:r>
            <a:endParaRPr lang="en-US" dirty="0"/>
          </a:p>
        </p:txBody>
      </p:sp>
    </p:spTree>
    <p:extLst>
      <p:ext uri="{BB962C8B-B14F-4D97-AF65-F5344CB8AC3E}">
        <p14:creationId xmlns:p14="http://schemas.microsoft.com/office/powerpoint/2010/main" val="3643702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Couple of notes here</a:t>
            </a:r>
          </a:p>
          <a:p>
            <a:r>
              <a:rPr lang="en-US" dirty="0"/>
              <a:t>- We recognize that there are more disparities than the four identified HIV subpopulations but it is a starting point</a:t>
            </a:r>
          </a:p>
          <a:p>
            <a:r>
              <a:rPr lang="en-US" dirty="0"/>
              <a:t>- This initiative is about improvement, increasing viral suppressions rates, and not one that focuses on performance measurement alone</a:t>
            </a:r>
          </a:p>
          <a:p>
            <a:r>
              <a:rPr lang="en-US" dirty="0"/>
              <a:t>- We invite recipients and </a:t>
            </a:r>
            <a:r>
              <a:rPr lang="en-US" dirty="0" err="1"/>
              <a:t>subrecipients</a:t>
            </a:r>
            <a:r>
              <a:rPr lang="en-US" dirty="0"/>
              <a:t> to join us</a:t>
            </a:r>
          </a:p>
        </p:txBody>
      </p:sp>
    </p:spTree>
    <p:extLst>
      <p:ext uri="{BB962C8B-B14F-4D97-AF65-F5344CB8AC3E}">
        <p14:creationId xmlns:p14="http://schemas.microsoft.com/office/powerpoint/2010/main" val="1003910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171450" indent="-171450">
              <a:buFontTx/>
              <a:buChar char="-"/>
            </a:pPr>
            <a:r>
              <a:rPr lang="en-US" dirty="0"/>
              <a:t>In this Collaborative we use evidence-informed interventions and emerging practices to measurably increase viral suppression rates in our four domain areas: Housing, Mental Health, Substance Use, and Age Across the Lifespan.</a:t>
            </a:r>
          </a:p>
          <a:p>
            <a:pPr marL="171450" indent="-171450">
              <a:buFontTx/>
              <a:buChar char="-"/>
            </a:pPr>
            <a:r>
              <a:rPr lang="en-US" dirty="0"/>
              <a:t>We recognize the overlap of the four affinity groups</a:t>
            </a:r>
          </a:p>
          <a:p>
            <a:pPr marL="171450" indent="-171450">
              <a:buFontTx/>
              <a:buChar char="-"/>
            </a:pPr>
            <a:endParaRPr lang="en-US" dirty="0"/>
          </a:p>
        </p:txBody>
      </p:sp>
    </p:spTree>
    <p:extLst>
      <p:ext uri="{BB962C8B-B14F-4D97-AF65-F5344CB8AC3E}">
        <p14:creationId xmlns:p14="http://schemas.microsoft.com/office/powerpoint/2010/main" val="2123669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Community Partners will select one area of interest and will attend special interest groups based on population of focus twice a month.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In addition to these affinity group sessions, will also participate in learning session with all other Community Partners every 5 months.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It is expected that Community Partners utilize our online reporting site to report population specific measures and QI interventions.</a:t>
            </a:r>
          </a:p>
          <a:p>
            <a:endParaRPr lang="en-US" dirty="0"/>
          </a:p>
        </p:txBody>
      </p:sp>
    </p:spTree>
    <p:extLst>
      <p:ext uri="{BB962C8B-B14F-4D97-AF65-F5344CB8AC3E}">
        <p14:creationId xmlns:p14="http://schemas.microsoft.com/office/powerpoint/2010/main" val="3396886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Our 3 big Goals for our </a:t>
            </a:r>
            <a:r>
              <a:rPr lang="en-US" dirty="0" err="1"/>
              <a:t>create+equity</a:t>
            </a:r>
            <a:r>
              <a:rPr lang="en-US" dirty="0"/>
              <a:t> Collaborative are: Reach, Impact, and Sustainability </a:t>
            </a:r>
          </a:p>
        </p:txBody>
      </p:sp>
    </p:spTree>
    <p:extLst>
      <p:ext uri="{BB962C8B-B14F-4D97-AF65-F5344CB8AC3E}">
        <p14:creationId xmlns:p14="http://schemas.microsoft.com/office/powerpoint/2010/main" val="636821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When establishing your local QI team it is an opportunity to expand the current membership by including external providers of key services (such as housing, mental health) and individuals with lived experiences</a:t>
            </a:r>
          </a:p>
        </p:txBody>
      </p:sp>
    </p:spTree>
    <p:extLst>
      <p:ext uri="{BB962C8B-B14F-4D97-AF65-F5344CB8AC3E}">
        <p14:creationId xmlns:p14="http://schemas.microsoft.com/office/powerpoint/2010/main" val="1213423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One of our key expectations for </a:t>
            </a:r>
            <a:r>
              <a:rPr lang="en-US" sz="1200" dirty="0"/>
              <a:t>Community Partners </a:t>
            </a:r>
            <a:r>
              <a:rPr lang="en-US" dirty="0"/>
              <a:t>is the completion/presentation of Case presentations as well as a 6-month report back. To provide an opportunity for </a:t>
            </a:r>
            <a:r>
              <a:rPr lang="en-US" sz="1200" dirty="0"/>
              <a:t>Community Partners </a:t>
            </a:r>
            <a:r>
              <a:rPr lang="en-US" dirty="0"/>
              <a:t>to present any challenges they faced, as well as a look into sustainability of QI projects after the end of the Collaborative. </a:t>
            </a:r>
          </a:p>
        </p:txBody>
      </p:sp>
    </p:spTree>
    <p:extLst>
      <p:ext uri="{BB962C8B-B14F-4D97-AF65-F5344CB8AC3E}">
        <p14:creationId xmlns:p14="http://schemas.microsoft.com/office/powerpoint/2010/main" val="3967530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The benefits to participation are many.  You will be part of a learning community</a:t>
            </a:r>
            <a:r>
              <a:rPr lang="en-US" baseline="0" dirty="0"/>
              <a:t> that will foster partnerships with other recipients and sub-recipients locally and across the country, and allow you to network with people with similar challenges and learn from them.  In addition, you will have routine access to nationally recognized quality experts.  They will help you increase the clinical quality management capacity of your program,  and the quality improvement capacity of HIV providers and consumers, in order to meet the Ryan White HIV/AIDS Program expectations. And more importantly, you will have the opportunity to improve viral suppression rates not only for you selected subpopulation, but for your entire HIV caseload.</a:t>
            </a:r>
            <a:endParaRPr lang="en-US" dirty="0"/>
          </a:p>
        </p:txBody>
      </p:sp>
    </p:spTree>
    <p:extLst>
      <p:ext uri="{BB962C8B-B14F-4D97-AF65-F5344CB8AC3E}">
        <p14:creationId xmlns:p14="http://schemas.microsoft.com/office/powerpoint/2010/main" val="177964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308213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Now that we know a bit about the Collaborative’s goals, expectations, and benefits.</a:t>
            </a:r>
          </a:p>
        </p:txBody>
      </p:sp>
    </p:spTree>
    <p:extLst>
      <p:ext uri="{BB962C8B-B14F-4D97-AF65-F5344CB8AC3E}">
        <p14:creationId xmlns:p14="http://schemas.microsoft.com/office/powerpoint/2010/main" val="3855301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Affinity Sessions are topic specific, housing, mental health…. where you meet with all other </a:t>
            </a:r>
            <a:r>
              <a:rPr lang="en-US" sz="1200" dirty="0"/>
              <a:t>Community Partners </a:t>
            </a:r>
            <a:r>
              <a:rPr lang="en-US" dirty="0"/>
              <a:t>who have chosen the Affinity Group.</a:t>
            </a:r>
          </a:p>
          <a:p>
            <a:endParaRPr lang="en-US" dirty="0"/>
          </a:p>
        </p:txBody>
      </p:sp>
    </p:spTree>
    <p:extLst>
      <p:ext uri="{BB962C8B-B14F-4D97-AF65-F5344CB8AC3E}">
        <p14:creationId xmlns:p14="http://schemas.microsoft.com/office/powerpoint/2010/main" val="2412060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endParaRPr lang="en-US" sz="1200" kern="1200" dirty="0">
              <a:solidFill>
                <a:schemeClr val="tx1"/>
              </a:solidFill>
              <a:effectLst/>
              <a:latin typeface="Times New Roman" pitchFamily="18" charset="0"/>
              <a:ea typeface="MS PGothic" panose="020B0600070205080204" pitchFamily="34" charset="-128"/>
            </a:endParaRPr>
          </a:p>
        </p:txBody>
      </p:sp>
    </p:spTree>
    <p:extLst>
      <p:ext uri="{BB962C8B-B14F-4D97-AF65-F5344CB8AC3E}">
        <p14:creationId xmlns:p14="http://schemas.microsoft.com/office/powerpoint/2010/main" val="1047793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Two nationally recognized QI coaches are assigned to each affinity groups, working closely with community partners via monthly QI sessions as well as individualized coaching sessions</a:t>
            </a:r>
          </a:p>
          <a:p>
            <a:r>
              <a:rPr lang="en-US" dirty="0"/>
              <a:t>Providing support through each step of their QI projects, and helping to prepare for their case presentations. </a:t>
            </a:r>
          </a:p>
        </p:txBody>
      </p:sp>
    </p:spTree>
    <p:extLst>
      <p:ext uri="{BB962C8B-B14F-4D97-AF65-F5344CB8AC3E}">
        <p14:creationId xmlns:p14="http://schemas.microsoft.com/office/powerpoint/2010/main" val="3822932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A key aspect of the </a:t>
            </a:r>
            <a:r>
              <a:rPr lang="en-US" dirty="0" err="1"/>
              <a:t>create+equity</a:t>
            </a:r>
            <a:r>
              <a:rPr lang="en-US" dirty="0"/>
              <a:t> Collaborative is the Case Presentation which allows community partners to learn from real-life situations. And will focus on one 4 topic areas: one system-wide challenges, a current or planned QI intervention, Best practices or lessons learned, single patient experience</a:t>
            </a:r>
          </a:p>
        </p:txBody>
      </p:sp>
    </p:spTree>
    <p:extLst>
      <p:ext uri="{BB962C8B-B14F-4D97-AF65-F5344CB8AC3E}">
        <p14:creationId xmlns:p14="http://schemas.microsoft.com/office/powerpoint/2010/main" val="498215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Next, let’s better understand</a:t>
            </a:r>
            <a:r>
              <a:rPr lang="en-US" baseline="0" dirty="0"/>
              <a:t> the type of information that participants in this Collaborative will need to report.</a:t>
            </a:r>
          </a:p>
          <a:p>
            <a:endParaRPr lang="en-US" dirty="0"/>
          </a:p>
        </p:txBody>
      </p:sp>
    </p:spTree>
    <p:extLst>
      <p:ext uri="{BB962C8B-B14F-4D97-AF65-F5344CB8AC3E}">
        <p14:creationId xmlns:p14="http://schemas.microsoft.com/office/powerpoint/2010/main" val="191756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Similar to the last collaborative </a:t>
            </a:r>
            <a:r>
              <a:rPr lang="en-US" sz="1200" dirty="0"/>
              <a:t>Community Partners </a:t>
            </a:r>
            <a:r>
              <a:rPr lang="en-US" dirty="0"/>
              <a:t>utilize an online reporting site unique to the </a:t>
            </a:r>
            <a:r>
              <a:rPr lang="en-US" dirty="0" err="1"/>
              <a:t>create+equity</a:t>
            </a:r>
            <a:r>
              <a:rPr lang="en-US" dirty="0"/>
              <a:t> Collaborative. </a:t>
            </a:r>
          </a:p>
        </p:txBody>
      </p:sp>
    </p:spTree>
    <p:extLst>
      <p:ext uri="{BB962C8B-B14F-4D97-AF65-F5344CB8AC3E}">
        <p14:creationId xmlns:p14="http://schemas.microsoft.com/office/powerpoint/2010/main" val="100965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endParaRPr lang="en-US" sz="1200" kern="1200" dirty="0">
              <a:solidFill>
                <a:schemeClr val="tx1"/>
              </a:solidFill>
              <a:effectLst/>
              <a:latin typeface="Times New Roman" pitchFamily="18" charset="0"/>
              <a:ea typeface="MS PGothic" panose="020B0600070205080204" pitchFamily="34" charset="-128"/>
            </a:endParaRPr>
          </a:p>
        </p:txBody>
      </p:sp>
    </p:spTree>
    <p:extLst>
      <p:ext uri="{BB962C8B-B14F-4D97-AF65-F5344CB8AC3E}">
        <p14:creationId xmlns:p14="http://schemas.microsoft.com/office/powerpoint/2010/main" val="2438792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There are many tools and resources available now and being built to assist you on the journey.</a:t>
            </a:r>
            <a:endParaRPr lang="en-US" dirty="0"/>
          </a:p>
        </p:txBody>
      </p:sp>
    </p:spTree>
    <p:extLst>
      <p:ext uri="{BB962C8B-B14F-4D97-AF65-F5344CB8AC3E}">
        <p14:creationId xmlns:p14="http://schemas.microsoft.com/office/powerpoint/2010/main" val="4252360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996" tIns="45997" rIns="91996" bIns="4599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anose="020B0600070205080204" pitchFamily="34" charset="-128"/>
              </a:rPr>
              <a:t>For more information,</a:t>
            </a:r>
            <a:r>
              <a:rPr lang="en-US" altLang="en-US" baseline="0" dirty="0">
                <a:ea typeface="ＭＳ Ｐゴシック" panose="020B0600070205080204" pitchFamily="34" charset="-128"/>
              </a:rPr>
              <a:t> please be sure to check out our website, which has information about upcoming events, contains an interactive page on interventions, and provides resources for you to use. </a:t>
            </a:r>
          </a:p>
        </p:txBody>
      </p:sp>
      <p:sp>
        <p:nvSpPr>
          <p:cNvPr id="38916" name="Slide Number Placeholder 3"/>
          <p:cNvSpPr txBox="1">
            <a:spLocks noGrp="1"/>
          </p:cNvSpPr>
          <p:nvPr/>
        </p:nvSpPr>
        <p:spPr bwMode="auto">
          <a:xfrm>
            <a:off x="3869480" y="8777063"/>
            <a:ext cx="2957434" cy="462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96" tIns="45997" rIns="91996" bIns="45997" anchor="b"/>
          <a:lstStyle>
            <a:lvl1pPr defTabSz="9667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400DB618-D2B6-466E-8265-FAE1404F8AE4}" type="slidenum">
              <a:rPr lang="en-US" altLang="en-US"/>
              <a:pPr algn="r" eaLnBrk="1" hangingPunct="1">
                <a:spcBef>
                  <a:spcPct val="0"/>
                </a:spcBef>
              </a:pPr>
              <a:t>49</a:t>
            </a:fld>
            <a:endParaRPr lang="en-US" altLang="en-US"/>
          </a:p>
        </p:txBody>
      </p:sp>
    </p:spTree>
    <p:extLst>
      <p:ext uri="{BB962C8B-B14F-4D97-AF65-F5344CB8AC3E}">
        <p14:creationId xmlns:p14="http://schemas.microsoft.com/office/powerpoint/2010/main" val="340875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20482" name="Rectangle 3"/>
          <p:cNvSpPr>
            <a:spLocks noGrp="1" noChangeArrowheads="1"/>
          </p:cNvSpPr>
          <p:nvPr>
            <p:ph type="body" idx="1"/>
          </p:nvPr>
        </p:nvSpPr>
        <p:spPr bwMode="auto">
          <a:xfrm>
            <a:off x="686421" y="4424721"/>
            <a:ext cx="5485158" cy="4190921"/>
          </a:xfrm>
          <a:prstGeom prst="rect">
            <a:avLst/>
          </a:prstGeom>
          <a:solidFill>
            <a:srgbClr val="FFFFFF"/>
          </a:solidFill>
          <a:ln>
            <a:solidFill>
              <a:srgbClr val="000000"/>
            </a:solidFill>
            <a:miter lim="800000"/>
            <a:headEnd/>
            <a:tailEnd/>
          </a:ln>
        </p:spPr>
        <p:txBody>
          <a:bodyPr lIns="91650" tIns="45825" rIns="91650" bIns="45825"/>
          <a:lstStyle/>
          <a:p>
            <a:r>
              <a:rPr lang="en-US" altLang="en-US" dirty="0"/>
              <a:t>Here are several functions of Zoom, the chat box can be found in the bottom center of your screen as shown here. And the mute button can be found in the bottom left corner of your screen. </a:t>
            </a:r>
          </a:p>
        </p:txBody>
      </p:sp>
    </p:spTree>
    <p:extLst>
      <p:ext uri="{BB962C8B-B14F-4D97-AF65-F5344CB8AC3E}">
        <p14:creationId xmlns:p14="http://schemas.microsoft.com/office/powerpoint/2010/main" val="17728886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As part of our </a:t>
            </a:r>
            <a:r>
              <a:rPr lang="en-US" altLang="en-US" dirty="0" err="1">
                <a:ea typeface="ＭＳ Ｐゴシック" panose="020B0600070205080204" pitchFamily="34" charset="-128"/>
              </a:rPr>
              <a:t>create+equity</a:t>
            </a:r>
            <a:r>
              <a:rPr lang="en-US" altLang="en-US" dirty="0">
                <a:ea typeface="ＭＳ Ｐゴシック" panose="020B0600070205080204" pitchFamily="34" charset="-128"/>
              </a:rPr>
              <a:t> Collaborative we have partnered with the Institute for Healthcare Improvement they have identified interventions for each of our collaborative focus areas, using evidence-informed interventions as well as emerging practices identified through the literature as well as interview with key stakeholder including consumers. </a:t>
            </a:r>
          </a:p>
          <a:p>
            <a:br>
              <a:rPr lang="en-US" dirty="0"/>
            </a:br>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50</a:t>
            </a:fld>
            <a:endParaRPr lang="en-US" altLang="en-US"/>
          </a:p>
        </p:txBody>
      </p:sp>
    </p:spTree>
    <p:extLst>
      <p:ext uri="{BB962C8B-B14F-4D97-AF65-F5344CB8AC3E}">
        <p14:creationId xmlns:p14="http://schemas.microsoft.com/office/powerpoint/2010/main" val="3381591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To supplement intervention packages Driver Diagrams were also developed with help from IHI, that present graphically the key drivers or factors that have an impact on the referred outcomes. </a:t>
            </a:r>
            <a:br>
              <a:rPr lang="en-US" dirty="0"/>
            </a:br>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51</a:t>
            </a:fld>
            <a:endParaRPr lang="en-US" altLang="en-US"/>
          </a:p>
        </p:txBody>
      </p:sp>
    </p:spTree>
    <p:extLst>
      <p:ext uri="{BB962C8B-B14F-4D97-AF65-F5344CB8AC3E}">
        <p14:creationId xmlns:p14="http://schemas.microsoft.com/office/powerpoint/2010/main" val="1399595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r>
              <a:rPr lang="en-US" dirty="0"/>
              <a:t>Next steps in how Community Partners can apply to be part of our Collaborative. </a:t>
            </a:r>
          </a:p>
        </p:txBody>
      </p:sp>
    </p:spTree>
    <p:extLst>
      <p:ext uri="{BB962C8B-B14F-4D97-AF65-F5344CB8AC3E}">
        <p14:creationId xmlns:p14="http://schemas.microsoft.com/office/powerpoint/2010/main" val="72509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373063" y="722313"/>
            <a:ext cx="6410325" cy="3606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33794" name="Notes Placeholder 2"/>
          <p:cNvSpPr>
            <a:spLocks noGrp="1"/>
          </p:cNvSpPr>
          <p:nvPr>
            <p:ph type="body" idx="1"/>
          </p:nvPr>
        </p:nvSpPr>
        <p:spPr bwMode="auto">
          <a:xfrm>
            <a:off x="715929" y="4569456"/>
            <a:ext cx="5724318" cy="432770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Some important dates: Application period is though Nov and the deadline is Nov. 30 and the Selection process will take place in Dec and selected Community partners will be notified. </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98887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Here are some of the selection criteria that CQII and HAB assess when a </a:t>
            </a:r>
            <a:r>
              <a:rPr lang="en-US" sz="1200" dirty="0"/>
              <a:t>Community Partners </a:t>
            </a:r>
            <a:r>
              <a:rPr lang="en-US" dirty="0"/>
              <a:t>applies to be part of the Collaborative. A more extensive list of selection criteria can be found on our </a:t>
            </a:r>
            <a:r>
              <a:rPr lang="en-US" dirty="0" err="1"/>
              <a:t>create+equity</a:t>
            </a:r>
            <a:r>
              <a:rPr lang="en-US" dirty="0"/>
              <a:t> Collaborative Toolkit</a:t>
            </a:r>
          </a:p>
        </p:txBody>
      </p:sp>
    </p:spTree>
    <p:extLst>
      <p:ext uri="{BB962C8B-B14F-4D97-AF65-F5344CB8AC3E}">
        <p14:creationId xmlns:p14="http://schemas.microsoft.com/office/powerpoint/2010/main" val="2353039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So</a:t>
            </a:r>
            <a:r>
              <a:rPr lang="en-US" baseline="0" dirty="0"/>
              <a:t> by now, you have an idea about what the </a:t>
            </a:r>
            <a:r>
              <a:rPr lang="en-US" baseline="0" dirty="0" err="1"/>
              <a:t>Create+Equity</a:t>
            </a:r>
            <a:r>
              <a:rPr lang="en-US" baseline="0" dirty="0"/>
              <a:t> Collaborative is all about, let’s finish with the timeline and next steps to give you an even clearer picture.</a:t>
            </a:r>
            <a:endParaRPr lang="en-US" dirty="0"/>
          </a:p>
          <a:p>
            <a:endParaRPr lang="en-US" dirty="0"/>
          </a:p>
        </p:txBody>
      </p:sp>
    </p:spTree>
    <p:extLst>
      <p:ext uri="{BB962C8B-B14F-4D97-AF65-F5344CB8AC3E}">
        <p14:creationId xmlns:p14="http://schemas.microsoft.com/office/powerpoint/2010/main" val="4148206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Note: walk very quickly through the diagram and reiterate a more detailed timeline for reporting can be found in the toolkit doc. </a:t>
            </a:r>
          </a:p>
        </p:txBody>
      </p:sp>
    </p:spTree>
    <p:extLst>
      <p:ext uri="{BB962C8B-B14F-4D97-AF65-F5344CB8AC3E}">
        <p14:creationId xmlns:p14="http://schemas.microsoft.com/office/powerpoint/2010/main" val="18989716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A broad overview of key points in our upcoming Collaborative, again a more detailed timeline can be found in our Toolkit </a:t>
            </a:r>
          </a:p>
        </p:txBody>
      </p:sp>
    </p:spTree>
    <p:extLst>
      <p:ext uri="{BB962C8B-B14F-4D97-AF65-F5344CB8AC3E}">
        <p14:creationId xmlns:p14="http://schemas.microsoft.com/office/powerpoint/2010/main" val="19123839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dirty="0"/>
              <a:t>Key Dates: Nov 30</a:t>
            </a:r>
            <a:r>
              <a:rPr lang="en-US" baseline="30000" dirty="0"/>
              <a:t>th</a:t>
            </a:r>
            <a:r>
              <a:rPr lang="en-US" dirty="0"/>
              <a:t> is the deadline to apply to participate in our Collaborative</a:t>
            </a:r>
          </a:p>
          <a:p>
            <a:r>
              <a:rPr lang="en-US" dirty="0"/>
              <a:t>Community partners selected will conduct pre-work and join introductory webinars during Dec. and Jan. </a:t>
            </a:r>
          </a:p>
          <a:p>
            <a:r>
              <a:rPr lang="en-US" dirty="0"/>
              <a:t>First Learning Session: Feb 2021</a:t>
            </a:r>
          </a:p>
          <a:p>
            <a:r>
              <a:rPr lang="en-US" dirty="0"/>
              <a:t>First Affinity Session: Mar 2021</a:t>
            </a:r>
          </a:p>
          <a:p>
            <a:r>
              <a:rPr lang="en-US" dirty="0"/>
              <a:t>First Submission of Performance Data also in Mar. 2021</a:t>
            </a:r>
          </a:p>
        </p:txBody>
      </p:sp>
    </p:spTree>
    <p:extLst>
      <p:ext uri="{BB962C8B-B14F-4D97-AF65-F5344CB8AC3E}">
        <p14:creationId xmlns:p14="http://schemas.microsoft.com/office/powerpoint/2010/main" val="40337781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81100"/>
            <a:ext cx="567055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pPr defTabSz="460080">
              <a:defRPr/>
            </a:pPr>
            <a:r>
              <a:rPr lang="en-US" i="1" dirty="0"/>
              <a:t>Health equity benefits everyone</a:t>
            </a:r>
          </a:p>
          <a:p>
            <a:pPr defTabSz="460080">
              <a:defRPr/>
            </a:pPr>
            <a:r>
              <a:rPr lang="en-US" altLang="en-US" dirty="0"/>
              <a:t>Kathleen </a:t>
            </a:r>
            <a:r>
              <a:rPr lang="en-US" altLang="en-US" dirty="0" err="1"/>
              <a:t>Sebelius</a:t>
            </a:r>
            <a:r>
              <a:rPr lang="en-US" altLang="en-US" dirty="0"/>
              <a:t>, </a:t>
            </a:r>
            <a:r>
              <a:rPr lang="en-US" dirty="0"/>
              <a:t>who served as the 21st United States Secretary of Health and Human Services from 2009 until 2014. </a:t>
            </a:r>
          </a:p>
        </p:txBody>
      </p:sp>
    </p:spTree>
    <p:extLst>
      <p:ext uri="{BB962C8B-B14F-4D97-AF65-F5344CB8AC3E}">
        <p14:creationId xmlns:p14="http://schemas.microsoft.com/office/powerpoint/2010/main" val="133319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69C618F-0C3B-4F66-834B-21D6752C30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id="{BA8F115A-A4BB-47BC-8610-2788CCB3FD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order help facilitate our webinar and to create a participatory environment we at CQII like to use the some of these hand gestures while using zoom. </a:t>
            </a:r>
          </a:p>
          <a:p>
            <a:endParaRPr lang="en-US" altLang="en-US" dirty="0"/>
          </a:p>
          <a:p>
            <a:r>
              <a:rPr lang="en-US" altLang="en-US" dirty="0"/>
              <a:t>NOTE: Demonstrate one or two of the hand gestures </a:t>
            </a:r>
          </a:p>
        </p:txBody>
      </p:sp>
    </p:spTree>
    <p:extLst>
      <p:ext uri="{BB962C8B-B14F-4D97-AF65-F5344CB8AC3E}">
        <p14:creationId xmlns:p14="http://schemas.microsoft.com/office/powerpoint/2010/main" val="584477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1163638"/>
            <a:ext cx="5586412" cy="3143250"/>
          </a:xfrm>
          <a:prstGeom prst="rect">
            <a:avLst/>
          </a:prstGeom>
          <a:noFill/>
          <a:ln w="12700">
            <a:solidFill>
              <a:prstClr val="black"/>
            </a:solidFill>
          </a:ln>
        </p:spPr>
      </p:sp>
      <p:sp>
        <p:nvSpPr>
          <p:cNvPr id="3" name="Notes Placeholder 2"/>
          <p:cNvSpPr>
            <a:spLocks noGrp="1"/>
          </p:cNvSpPr>
          <p:nvPr>
            <p:ph type="body" idx="1"/>
          </p:nvPr>
        </p:nvSpPr>
        <p:spPr>
          <a:xfrm>
            <a:off x="699247" y="4481979"/>
            <a:ext cx="5587648" cy="3667652"/>
          </a:xfrm>
          <a:prstGeom prst="rect">
            <a:avLst/>
          </a:prstGeom>
        </p:spPr>
        <p:txBody>
          <a:bodyPr/>
          <a:lstStyle/>
          <a:p>
            <a:r>
              <a:rPr lang="en-US" altLang="en-US" dirty="0"/>
              <a:t>Now we have some time to discuss </a:t>
            </a:r>
            <a:r>
              <a:rPr lang="en-US" altLang="en-US" baseline="0" dirty="0"/>
              <a:t>your questions that have not yet been answered in the chat.  We will attempt to answer these in the time remaining.  However, after we formally close the meeting at the top of the hour, we invite anybody who can stay on the line to do so, as we will be available for this for the next 10 minutes to answer any remaining questions.   </a:t>
            </a:r>
          </a:p>
          <a:p>
            <a:endParaRPr lang="en-US" altLang="en-US" baseline="0" dirty="0"/>
          </a:p>
          <a:p>
            <a:r>
              <a:rPr lang="en-US" altLang="en-US" baseline="0" dirty="0"/>
              <a:t>Let’s start with the questions already in the chat that have not yet been addressed?  Please feel free to add any additional questions to the chat box. </a:t>
            </a:r>
            <a:endParaRPr lang="en-US" altLang="en-US" dirty="0"/>
          </a:p>
        </p:txBody>
      </p:sp>
    </p:spTree>
    <p:extLst>
      <p:ext uri="{BB962C8B-B14F-4D97-AF65-F5344CB8AC3E}">
        <p14:creationId xmlns:p14="http://schemas.microsoft.com/office/powerpoint/2010/main" val="3307929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63</a:t>
            </a:fld>
            <a:endParaRPr lang="en-US" altLang="en-US"/>
          </a:p>
        </p:txBody>
      </p:sp>
    </p:spTree>
    <p:extLst>
      <p:ext uri="{BB962C8B-B14F-4D97-AF65-F5344CB8AC3E}">
        <p14:creationId xmlns:p14="http://schemas.microsoft.com/office/powerpoint/2010/main" val="8215044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r>
              <a:rPr lang="en-US" altLang="en-US" dirty="0"/>
              <a:t>Now we have some time to discuss </a:t>
            </a:r>
            <a:r>
              <a:rPr lang="en-US" altLang="en-US" baseline="0" dirty="0"/>
              <a:t>your questions that have not yet been answered in the chat.  We will attempt to answer these in the time remaining.  However, after we formally close the meeting at the top of the hour, we invite anybody who can stay on the line to do so, as we will be available for this for the next 30 minutes to answer any remaining questions.   </a:t>
            </a:r>
          </a:p>
          <a:p>
            <a:endParaRPr lang="en-US" altLang="en-US" baseline="0" dirty="0"/>
          </a:p>
          <a:p>
            <a:r>
              <a:rPr lang="en-US" altLang="en-US" baseline="0" dirty="0"/>
              <a:t>Let’s start with the questions already in the chat that have not yet been addressed?  Please feel free to chat in additional questions.</a:t>
            </a:r>
            <a:endParaRPr lang="en-US" altLang="en-US" dirty="0"/>
          </a:p>
          <a:p>
            <a:endParaRPr lang="en-US" dirty="0"/>
          </a:p>
        </p:txBody>
      </p:sp>
    </p:spTree>
    <p:extLst>
      <p:ext uri="{BB962C8B-B14F-4D97-AF65-F5344CB8AC3E}">
        <p14:creationId xmlns:p14="http://schemas.microsoft.com/office/powerpoint/2010/main" val="794816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576" tIns="46287" rIns="92576" bIns="46287" numCol="1" anchor="t" anchorCtr="0" compatLnSpc="1">
            <a:prstTxWarp prst="textNoShape">
              <a:avLst/>
            </a:prstTxWarp>
          </a:bodyPr>
          <a:lstStyle/>
          <a:p>
            <a:r>
              <a:rPr lang="en-US" dirty="0"/>
              <a:t>Keep the following best practices in mind for todays webinar:</a:t>
            </a:r>
          </a:p>
        </p:txBody>
      </p:sp>
      <p:sp>
        <p:nvSpPr>
          <p:cNvPr id="38916" name="Slide Number Placeholder 3"/>
          <p:cNvSpPr txBox="1">
            <a:spLocks noGrp="1"/>
          </p:cNvSpPr>
          <p:nvPr/>
        </p:nvSpPr>
        <p:spPr bwMode="auto">
          <a:xfrm>
            <a:off x="3886200" y="8846554"/>
            <a:ext cx="2970213" cy="465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576" tIns="46287" rIns="92576" bIns="46287" anchor="b"/>
          <a:lstStyle>
            <a:lvl1pPr defTabSz="9667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00DB618-D2B6-466E-8265-FAE1404F8AE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76414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1163638"/>
            <a:ext cx="5588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266385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080">
              <a:defRPr/>
            </a:pPr>
            <a:r>
              <a:rPr lang="en-US" dirty="0"/>
              <a:t>It is our great pleasure and honor to introduce the</a:t>
            </a:r>
            <a:r>
              <a:rPr lang="en-US" baseline="0" dirty="0"/>
              <a:t> Associate Administrator of the HIV/AIDS Bureau, our persistent and tenacious leader of the Ryan White Program, </a:t>
            </a:r>
            <a:r>
              <a:rPr lang="en-US" dirty="0"/>
              <a:t>Dr. Laura Cheever and Heather Hauck, </a:t>
            </a:r>
            <a:r>
              <a:rPr lang="en-US" altLang="en-US" dirty="0">
                <a:solidFill>
                  <a:schemeClr val="tx2"/>
                </a:solidFill>
              </a:rPr>
              <a:t>Director of the Division of Policy &amp; Data. Both have been strong supporters over the last decade to continuously improve HIV care and we are honored to ask both leaders for their opening remarks on behalf of the HIV/AIDS Bureau. </a:t>
            </a:r>
          </a:p>
          <a:p>
            <a:pPr defTabSz="460080">
              <a:defRPr/>
            </a:pPr>
            <a:endParaRPr lang="en-US" dirty="0">
              <a:solidFill>
                <a:schemeClr val="tx2"/>
              </a:solidFill>
            </a:endParaRPr>
          </a:p>
          <a:p>
            <a:pPr defTabSz="460080">
              <a:defRPr/>
            </a:pPr>
            <a:r>
              <a:rPr lang="en-US" baseline="0" dirty="0"/>
              <a:t>Dr. Cheever and Heather, thank you for being on the call today with us.  </a:t>
            </a:r>
          </a:p>
          <a:p>
            <a:pPr defTabSz="460080">
              <a:defRPr/>
            </a:pPr>
            <a:endParaRPr lang="en-US" baseline="0" dirty="0"/>
          </a:p>
          <a:p>
            <a:pPr defTabSz="460080">
              <a:defRPr/>
            </a:pPr>
            <a:r>
              <a:rPr lang="en-US" dirty="0"/>
              <a:t>Our thank</a:t>
            </a:r>
            <a:r>
              <a:rPr lang="en-US" baseline="0" dirty="0"/>
              <a:t>s for being on the call and your support over the years. </a:t>
            </a:r>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9</a:t>
            </a:fld>
            <a:endParaRPr lang="en-US" altLang="en-US"/>
          </a:p>
        </p:txBody>
      </p:sp>
    </p:spTree>
    <p:extLst>
      <p:ext uri="{BB962C8B-B14F-4D97-AF65-F5344CB8AC3E}">
        <p14:creationId xmlns:p14="http://schemas.microsoft.com/office/powerpoint/2010/main" val="464070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BAB087-D317-9E41-89CD-8BFD32A398C8}"/>
              </a:ext>
            </a:extLst>
          </p:cNvPr>
          <p:cNvGrpSpPr/>
          <p:nvPr userDrawn="1"/>
        </p:nvGrpSpPr>
        <p:grpSpPr>
          <a:xfrm>
            <a:off x="0" y="-1191"/>
            <a:ext cx="12192000" cy="6859193"/>
            <a:chOff x="0" y="-1191"/>
            <a:chExt cx="12192000" cy="6859193"/>
          </a:xfrm>
        </p:grpSpPr>
        <p:pic>
          <p:nvPicPr>
            <p:cNvPr id="10" name="Picture 9">
              <a:extLst>
                <a:ext uri="{FF2B5EF4-FFF2-40B4-BE49-F238E27FC236}">
                  <a16:creationId xmlns:a16="http://schemas.microsoft.com/office/drawing/2014/main" id="{183A33D5-2099-7749-B7E9-FDBFC7C50520}"/>
                </a:ext>
              </a:extLst>
            </p:cNvPr>
            <p:cNvPicPr>
              <a:picLocks noChangeAspect="1"/>
            </p:cNvPicPr>
            <p:nvPr userDrawn="1"/>
          </p:nvPicPr>
          <p:blipFill>
            <a:blip r:embed="rId2"/>
            <a:stretch>
              <a:fillRect/>
            </a:stretch>
          </p:blipFill>
          <p:spPr>
            <a:xfrm>
              <a:off x="0" y="3"/>
              <a:ext cx="12192000" cy="6857999"/>
            </a:xfrm>
            <a:prstGeom prst="rect">
              <a:avLst/>
            </a:prstGeom>
          </p:spPr>
        </p:pic>
        <p:pic>
          <p:nvPicPr>
            <p:cNvPr id="11" name="Picture 8">
              <a:extLst>
                <a:ext uri="{FF2B5EF4-FFF2-40B4-BE49-F238E27FC236}">
                  <a16:creationId xmlns:a16="http://schemas.microsoft.com/office/drawing/2014/main" id="{EF1E50B5-943B-8D43-B91A-108ACBEEAB2F}"/>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3657600" y="-1191"/>
              <a:ext cx="8530058"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1170" name="Rectangle 2"/>
          <p:cNvSpPr>
            <a:spLocks noGrp="1" noChangeArrowheads="1"/>
          </p:cNvSpPr>
          <p:nvPr>
            <p:ph type="ctrTitle"/>
          </p:nvPr>
        </p:nvSpPr>
        <p:spPr>
          <a:xfrm>
            <a:off x="1428751" y="2339978"/>
            <a:ext cx="9753600" cy="1470025"/>
          </a:xfrm>
        </p:spPr>
        <p:txBody>
          <a:bodyPr/>
          <a:lstStyle>
            <a:lvl1pPr>
              <a:defRPr/>
            </a:lvl1pPr>
          </a:lstStyle>
          <a:p>
            <a:r>
              <a:rPr lang="en-US"/>
              <a:t>Click to edit Master title style</a:t>
            </a:r>
          </a:p>
        </p:txBody>
      </p:sp>
      <p:sp>
        <p:nvSpPr>
          <p:cNvPr id="1031171" name="Rectangle 3"/>
          <p:cNvSpPr>
            <a:spLocks noGrp="1" noChangeArrowheads="1"/>
          </p:cNvSpPr>
          <p:nvPr>
            <p:ph type="subTitle" idx="1"/>
          </p:nvPr>
        </p:nvSpPr>
        <p:spPr>
          <a:xfrm>
            <a:off x="2036233" y="3886200"/>
            <a:ext cx="8534400" cy="1752600"/>
          </a:xfrm>
        </p:spPr>
        <p:txBody>
          <a:bodyPr/>
          <a:lstStyle>
            <a:lvl1pPr marL="0" indent="0" algn="ctr">
              <a:buFontTx/>
              <a:buNone/>
              <a:defRPr/>
            </a:lvl1pPr>
          </a:lstStyle>
          <a:p>
            <a:r>
              <a:rPr lang="en-US"/>
              <a:t>Click to edit Master subtitle style</a:t>
            </a:r>
          </a:p>
        </p:txBody>
      </p:sp>
      <p:pic>
        <p:nvPicPr>
          <p:cNvPr id="7" name="Picture 6">
            <a:extLst>
              <a:ext uri="{FF2B5EF4-FFF2-40B4-BE49-F238E27FC236}">
                <a16:creationId xmlns:a16="http://schemas.microsoft.com/office/drawing/2014/main" id="{D0BBC9A4-0181-D54D-BA88-D45B6D6EACB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1000" y="6096000"/>
            <a:ext cx="2277320" cy="61680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33DD254-2CBB-274E-857E-91754BF2C05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43648" y="560388"/>
            <a:ext cx="4229343" cy="1120776"/>
          </a:xfrm>
          <a:prstGeom prst="rect">
            <a:avLst/>
          </a:prstGeom>
        </p:spPr>
      </p:pic>
    </p:spTree>
    <p:extLst>
      <p:ext uri="{BB962C8B-B14F-4D97-AF65-F5344CB8AC3E}">
        <p14:creationId xmlns:p14="http://schemas.microsoft.com/office/powerpoint/2010/main" val="323762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482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533400"/>
            <a:ext cx="25908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533400"/>
            <a:ext cx="75692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647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363200" cy="762000"/>
          </a:xfrm>
        </p:spPr>
        <p:txBody>
          <a:bodyPr/>
          <a:lstStyle/>
          <a:p>
            <a:r>
              <a:rPr lang="en-US"/>
              <a:t>Click to edit Master title style</a:t>
            </a:r>
          </a:p>
        </p:txBody>
      </p:sp>
      <p:sp>
        <p:nvSpPr>
          <p:cNvPr id="3" name="Text Placeholder 2"/>
          <p:cNvSpPr>
            <a:spLocks noGrp="1"/>
          </p:cNvSpPr>
          <p:nvPr>
            <p:ph type="body" sz="half" idx="1"/>
          </p:nvPr>
        </p:nvSpPr>
        <p:spPr>
          <a:xfrm>
            <a:off x="1016000" y="16764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703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85110" y="1233377"/>
            <a:ext cx="11821785"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9537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71741" y="1233377"/>
            <a:ext cx="5711611"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6039297"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140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6294475" y="1233377"/>
            <a:ext cx="5713180"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171742"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5" name="Straight Connector 4"/>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821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670" y="2"/>
            <a:ext cx="12538364" cy="6464594"/>
          </a:xfrm>
          <a:prstGeom prst="rect">
            <a:avLst/>
          </a:prstGeom>
        </p:spPr>
      </p:pic>
      <p:sp>
        <p:nvSpPr>
          <p:cNvPr id="8" name="Text Placeholder 3"/>
          <p:cNvSpPr>
            <a:spLocks noGrp="1"/>
          </p:cNvSpPr>
          <p:nvPr>
            <p:ph type="body" sz="quarter" idx="10"/>
          </p:nvPr>
        </p:nvSpPr>
        <p:spPr>
          <a:xfrm>
            <a:off x="0" y="6"/>
            <a:ext cx="12192000" cy="1073887"/>
          </a:xfrm>
          <a:prstGeom prst="rect">
            <a:avLst/>
          </a:prstGeom>
        </p:spPr>
        <p:txBody>
          <a:bodyPr anchor="ctr"/>
          <a:lstStyle>
            <a:lvl1pPr marL="0" indent="0" algn="l">
              <a:buNone/>
              <a:defRPr sz="3000" b="1">
                <a:solidFill>
                  <a:srgbClr val="008C99"/>
                </a:solidFill>
                <a:latin typeface="Gill Sans MT" panose="020B0502020104020203" pitchFamily="34" charset="0"/>
              </a:defRPr>
            </a:lvl1pPr>
          </a:lstStyle>
          <a:p>
            <a:pPr lvl="0"/>
            <a:r>
              <a:rPr lang="en-US" dirty="0"/>
              <a:t>Edit Master text styles</a:t>
            </a:r>
          </a:p>
        </p:txBody>
      </p:sp>
      <p:sp>
        <p:nvSpPr>
          <p:cNvPr id="9" name="Text Placeholder 5"/>
          <p:cNvSpPr>
            <a:spLocks noGrp="1"/>
          </p:cNvSpPr>
          <p:nvPr>
            <p:ph type="body" sz="quarter" idx="16"/>
          </p:nvPr>
        </p:nvSpPr>
        <p:spPr>
          <a:xfrm>
            <a:off x="17111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19"/>
          </p:nvPr>
        </p:nvSpPr>
        <p:spPr>
          <a:xfrm>
            <a:off x="740125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1" name="Text Placeholder 3"/>
          <p:cNvSpPr>
            <a:spLocks noGrp="1"/>
          </p:cNvSpPr>
          <p:nvPr>
            <p:ph type="body" sz="quarter" idx="20"/>
          </p:nvPr>
        </p:nvSpPr>
        <p:spPr>
          <a:xfrm>
            <a:off x="171741"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21"/>
          </p:nvPr>
        </p:nvSpPr>
        <p:spPr>
          <a:xfrm>
            <a:off x="7401257"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3" y="1073888"/>
            <a:ext cx="6989135"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42877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0">
    <p:spTree>
      <p:nvGrpSpPr>
        <p:cNvPr id="1" name=""/>
        <p:cNvGrpSpPr/>
        <p:nvPr/>
      </p:nvGrpSpPr>
      <p:grpSpPr>
        <a:xfrm>
          <a:off x="0" y="0"/>
          <a:ext cx="0" cy="0"/>
          <a:chOff x="0" y="0"/>
          <a:chExt cx="0" cy="0"/>
        </a:xfrm>
      </p:grpSpPr>
      <p:sp>
        <p:nvSpPr>
          <p:cNvPr id="10" name="AutoShape 3"/>
          <p:cNvSpPr>
            <a:spLocks noChangeAspect="1" noChangeArrowheads="1" noTextEdit="1"/>
          </p:cNvSpPr>
          <p:nvPr userDrawn="1"/>
        </p:nvSpPr>
        <p:spPr bwMode="auto">
          <a:xfrm>
            <a:off x="961628" y="3232499"/>
            <a:ext cx="9583849" cy="2593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 name="Freeform 5"/>
          <p:cNvSpPr>
            <a:spLocks/>
          </p:cNvSpPr>
          <p:nvPr userDrawn="1"/>
        </p:nvSpPr>
        <p:spPr bwMode="auto">
          <a:xfrm>
            <a:off x="3567521" y="3232596"/>
            <a:ext cx="2331072" cy="2594380"/>
          </a:xfrm>
          <a:custGeom>
            <a:avLst/>
            <a:gdLst>
              <a:gd name="T0" fmla="*/ 0 w 1401"/>
              <a:gd name="T1" fmla="*/ 0 h 2079"/>
              <a:gd name="T2" fmla="*/ 0 w 1401"/>
              <a:gd name="T3" fmla="*/ 1677 h 2079"/>
              <a:gd name="T4" fmla="*/ 702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2"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2" name="Freeform 6"/>
          <p:cNvSpPr>
            <a:spLocks/>
          </p:cNvSpPr>
          <p:nvPr userDrawn="1"/>
        </p:nvSpPr>
        <p:spPr bwMode="auto">
          <a:xfrm>
            <a:off x="8784699" y="3232596"/>
            <a:ext cx="2331072" cy="2594380"/>
          </a:xfrm>
          <a:custGeom>
            <a:avLst/>
            <a:gdLst>
              <a:gd name="T0" fmla="*/ 0 w 1401"/>
              <a:gd name="T1" fmla="*/ 0 h 2079"/>
              <a:gd name="T2" fmla="*/ 0 w 1401"/>
              <a:gd name="T3" fmla="*/ 1677 h 2079"/>
              <a:gd name="T4" fmla="*/ 700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0"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3" name="Freeform 7"/>
          <p:cNvSpPr>
            <a:spLocks/>
          </p:cNvSpPr>
          <p:nvPr userDrawn="1"/>
        </p:nvSpPr>
        <p:spPr bwMode="auto">
          <a:xfrm>
            <a:off x="6177008" y="3232596"/>
            <a:ext cx="2332736" cy="2594380"/>
          </a:xfrm>
          <a:custGeom>
            <a:avLst/>
            <a:gdLst>
              <a:gd name="T0" fmla="*/ 0 w 1402"/>
              <a:gd name="T1" fmla="*/ 0 h 2079"/>
              <a:gd name="T2" fmla="*/ 0 w 1402"/>
              <a:gd name="T3" fmla="*/ 1677 h 2079"/>
              <a:gd name="T4" fmla="*/ 700 w 1402"/>
              <a:gd name="T5" fmla="*/ 2079 h 2079"/>
              <a:gd name="T6" fmla="*/ 1402 w 1402"/>
              <a:gd name="T7" fmla="*/ 1677 h 2079"/>
              <a:gd name="T8" fmla="*/ 1402 w 1402"/>
              <a:gd name="T9" fmla="*/ 0 h 2079"/>
              <a:gd name="T10" fmla="*/ 0 w 1402"/>
              <a:gd name="T11" fmla="*/ 0 h 2079"/>
            </a:gdLst>
            <a:ahLst/>
            <a:cxnLst>
              <a:cxn ang="0">
                <a:pos x="T0" y="T1"/>
              </a:cxn>
              <a:cxn ang="0">
                <a:pos x="T2" y="T3"/>
              </a:cxn>
              <a:cxn ang="0">
                <a:pos x="T4" y="T5"/>
              </a:cxn>
              <a:cxn ang="0">
                <a:pos x="T6" y="T7"/>
              </a:cxn>
              <a:cxn ang="0">
                <a:pos x="T8" y="T9"/>
              </a:cxn>
              <a:cxn ang="0">
                <a:pos x="T10" y="T11"/>
              </a:cxn>
            </a:cxnLst>
            <a:rect l="0" t="0" r="r" b="b"/>
            <a:pathLst>
              <a:path w="1402" h="2079">
                <a:moveTo>
                  <a:pt x="0" y="0"/>
                </a:moveTo>
                <a:lnTo>
                  <a:pt x="0" y="1677"/>
                </a:lnTo>
                <a:lnTo>
                  <a:pt x="700" y="2079"/>
                </a:lnTo>
                <a:lnTo>
                  <a:pt x="1402" y="1677"/>
                </a:lnTo>
                <a:lnTo>
                  <a:pt x="1402"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4" name="Freeform 8"/>
          <p:cNvSpPr>
            <a:spLocks/>
          </p:cNvSpPr>
          <p:nvPr userDrawn="1"/>
        </p:nvSpPr>
        <p:spPr bwMode="auto">
          <a:xfrm>
            <a:off x="961624" y="3232596"/>
            <a:ext cx="2331072" cy="2594380"/>
          </a:xfrm>
          <a:custGeom>
            <a:avLst/>
            <a:gdLst>
              <a:gd name="T0" fmla="*/ 0 w 1401"/>
              <a:gd name="T1" fmla="*/ 0 h 2079"/>
              <a:gd name="T2" fmla="*/ 0 w 1401"/>
              <a:gd name="T3" fmla="*/ 1677 h 2079"/>
              <a:gd name="T4" fmla="*/ 701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1"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5"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21"/>
          </p:nvPr>
        </p:nvSpPr>
        <p:spPr>
          <a:xfrm>
            <a:off x="961625"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7" name="Text Placeholder 5"/>
          <p:cNvSpPr>
            <a:spLocks noGrp="1"/>
          </p:cNvSpPr>
          <p:nvPr>
            <p:ph type="body" sz="quarter" idx="22"/>
          </p:nvPr>
        </p:nvSpPr>
        <p:spPr>
          <a:xfrm>
            <a:off x="961625"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3"/>
          </p:nvPr>
        </p:nvSpPr>
        <p:spPr>
          <a:xfrm>
            <a:off x="3602737"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7" name="Text Placeholder 5"/>
          <p:cNvSpPr>
            <a:spLocks noGrp="1"/>
          </p:cNvSpPr>
          <p:nvPr>
            <p:ph type="body" sz="quarter" idx="24"/>
          </p:nvPr>
        </p:nvSpPr>
        <p:spPr>
          <a:xfrm>
            <a:off x="3602733"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8" name="Text Placeholder 5"/>
          <p:cNvSpPr>
            <a:spLocks noGrp="1"/>
          </p:cNvSpPr>
          <p:nvPr>
            <p:ph type="body" sz="quarter" idx="25"/>
          </p:nvPr>
        </p:nvSpPr>
        <p:spPr>
          <a:xfrm>
            <a:off x="6178050"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9" name="Text Placeholder 5"/>
          <p:cNvSpPr>
            <a:spLocks noGrp="1"/>
          </p:cNvSpPr>
          <p:nvPr>
            <p:ph type="body" sz="quarter" idx="26"/>
          </p:nvPr>
        </p:nvSpPr>
        <p:spPr>
          <a:xfrm>
            <a:off x="6178049"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0" name="Text Placeholder 5"/>
          <p:cNvSpPr>
            <a:spLocks noGrp="1"/>
          </p:cNvSpPr>
          <p:nvPr>
            <p:ph type="body" sz="quarter" idx="27"/>
          </p:nvPr>
        </p:nvSpPr>
        <p:spPr>
          <a:xfrm>
            <a:off x="8748113" y="3231154"/>
            <a:ext cx="2327483"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31" name="Text Placeholder 5"/>
          <p:cNvSpPr>
            <a:spLocks noGrp="1"/>
          </p:cNvSpPr>
          <p:nvPr>
            <p:ph type="body" sz="quarter" idx="28"/>
          </p:nvPr>
        </p:nvSpPr>
        <p:spPr>
          <a:xfrm>
            <a:off x="8748113" y="3637206"/>
            <a:ext cx="2335907"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3" name="Text Placeholder 5"/>
          <p:cNvSpPr>
            <a:spLocks noGrp="1"/>
          </p:cNvSpPr>
          <p:nvPr>
            <p:ph type="body" sz="quarter" idx="30"/>
          </p:nvPr>
        </p:nvSpPr>
        <p:spPr>
          <a:xfrm>
            <a:off x="961623" y="1378040"/>
            <a:ext cx="10154148" cy="1674254"/>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14207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1">
    <p:spTree>
      <p:nvGrpSpPr>
        <p:cNvPr id="1" name=""/>
        <p:cNvGrpSpPr/>
        <p:nvPr/>
      </p:nvGrpSpPr>
      <p:grpSpPr>
        <a:xfrm>
          <a:off x="0" y="0"/>
          <a:ext cx="0" cy="0"/>
          <a:chOff x="0" y="0"/>
          <a:chExt cx="0" cy="0"/>
        </a:xfrm>
      </p:grpSpPr>
      <p:cxnSp>
        <p:nvCxnSpPr>
          <p:cNvPr id="19" name="Straight Connector 18"/>
          <p:cNvCxnSpPr/>
          <p:nvPr userDrawn="1"/>
        </p:nvCxnSpPr>
        <p:spPr>
          <a:xfrm>
            <a:off x="1240370" y="2137795"/>
            <a:ext cx="10951633" cy="0"/>
          </a:xfrm>
          <a:prstGeom prst="line">
            <a:avLst/>
          </a:prstGeom>
          <a:ln w="28575">
            <a:solidFill>
              <a:srgbClr val="1C344D"/>
            </a:solidFill>
          </a:ln>
        </p:spPr>
        <p:style>
          <a:lnRef idx="1">
            <a:schemeClr val="dk1"/>
          </a:lnRef>
          <a:fillRef idx="0">
            <a:schemeClr val="dk1"/>
          </a:fillRef>
          <a:effectRef idx="0">
            <a:schemeClr val="dk1"/>
          </a:effectRef>
          <a:fontRef idx="minor">
            <a:schemeClr val="tx1"/>
          </a:fontRef>
        </p:style>
      </p:cxnSp>
      <p:sp>
        <p:nvSpPr>
          <p:cNvPr id="20"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21" name="Text Placeholder 5"/>
          <p:cNvSpPr>
            <a:spLocks noGrp="1"/>
          </p:cNvSpPr>
          <p:nvPr>
            <p:ph type="body" sz="quarter" idx="21"/>
          </p:nvPr>
        </p:nvSpPr>
        <p:spPr>
          <a:xfrm>
            <a:off x="649582"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2" name="Text Placeholder 5"/>
          <p:cNvSpPr>
            <a:spLocks noGrp="1"/>
          </p:cNvSpPr>
          <p:nvPr>
            <p:ph type="body" sz="quarter" idx="22"/>
          </p:nvPr>
        </p:nvSpPr>
        <p:spPr>
          <a:xfrm>
            <a:off x="649582"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3" name="Text Placeholder 5"/>
          <p:cNvSpPr>
            <a:spLocks noGrp="1"/>
          </p:cNvSpPr>
          <p:nvPr>
            <p:ph type="body" sz="quarter" idx="23"/>
          </p:nvPr>
        </p:nvSpPr>
        <p:spPr>
          <a:xfrm>
            <a:off x="339421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4" name="Text Placeholder 5"/>
          <p:cNvSpPr>
            <a:spLocks noGrp="1"/>
          </p:cNvSpPr>
          <p:nvPr>
            <p:ph type="body" sz="quarter" idx="24"/>
          </p:nvPr>
        </p:nvSpPr>
        <p:spPr>
          <a:xfrm>
            <a:off x="339421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5" name="Text Placeholder 5"/>
          <p:cNvSpPr>
            <a:spLocks noGrp="1"/>
          </p:cNvSpPr>
          <p:nvPr>
            <p:ph type="body" sz="quarter" idx="25"/>
          </p:nvPr>
        </p:nvSpPr>
        <p:spPr>
          <a:xfrm>
            <a:off x="613884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6"/>
          </p:nvPr>
        </p:nvSpPr>
        <p:spPr>
          <a:xfrm>
            <a:off x="613884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7" name="Text Placeholder 5"/>
          <p:cNvSpPr>
            <a:spLocks noGrp="1"/>
          </p:cNvSpPr>
          <p:nvPr>
            <p:ph type="body" sz="quarter" idx="27"/>
          </p:nvPr>
        </p:nvSpPr>
        <p:spPr>
          <a:xfrm>
            <a:off x="8883470"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8" name="Text Placeholder 5"/>
          <p:cNvSpPr>
            <a:spLocks noGrp="1"/>
          </p:cNvSpPr>
          <p:nvPr>
            <p:ph type="body" sz="quarter" idx="28"/>
          </p:nvPr>
        </p:nvSpPr>
        <p:spPr>
          <a:xfrm>
            <a:off x="8883470"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45735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3">
    <p:spTree>
      <p:nvGrpSpPr>
        <p:cNvPr id="1" name=""/>
        <p:cNvGrpSpPr/>
        <p:nvPr/>
      </p:nvGrpSpPr>
      <p:grpSpPr>
        <a:xfrm>
          <a:off x="0" y="0"/>
          <a:ext cx="0" cy="0"/>
          <a:chOff x="0" y="0"/>
          <a:chExt cx="0" cy="0"/>
        </a:xfrm>
      </p:grpSpPr>
      <p:cxnSp>
        <p:nvCxnSpPr>
          <p:cNvPr id="19" name="Straight Connector 18"/>
          <p:cNvCxnSpPr/>
          <p:nvPr userDrawn="1"/>
        </p:nvCxnSpPr>
        <p:spPr>
          <a:xfrm>
            <a:off x="4" y="2137795"/>
            <a:ext cx="10951633" cy="0"/>
          </a:xfrm>
          <a:prstGeom prst="line">
            <a:avLst/>
          </a:prstGeom>
          <a:ln w="28575">
            <a:solidFill>
              <a:srgbClr val="1C344D"/>
            </a:solidFill>
          </a:ln>
        </p:spPr>
        <p:style>
          <a:lnRef idx="1">
            <a:schemeClr val="dk1"/>
          </a:lnRef>
          <a:fillRef idx="0">
            <a:schemeClr val="dk1"/>
          </a:fillRef>
          <a:effectRef idx="0">
            <a:schemeClr val="dk1"/>
          </a:effectRef>
          <a:fontRef idx="minor">
            <a:schemeClr val="tx1"/>
          </a:fontRef>
        </p:style>
      </p:cxnSp>
      <p:sp>
        <p:nvSpPr>
          <p:cNvPr id="7"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8" name="Text Placeholder 5"/>
          <p:cNvSpPr>
            <a:spLocks noGrp="1"/>
          </p:cNvSpPr>
          <p:nvPr>
            <p:ph type="body" sz="quarter" idx="21"/>
          </p:nvPr>
        </p:nvSpPr>
        <p:spPr>
          <a:xfrm>
            <a:off x="649582"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22"/>
          </p:nvPr>
        </p:nvSpPr>
        <p:spPr>
          <a:xfrm>
            <a:off x="649582"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1" name="Text Placeholder 5"/>
          <p:cNvSpPr>
            <a:spLocks noGrp="1"/>
          </p:cNvSpPr>
          <p:nvPr>
            <p:ph type="body" sz="quarter" idx="23"/>
          </p:nvPr>
        </p:nvSpPr>
        <p:spPr>
          <a:xfrm>
            <a:off x="339421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2" name="Text Placeholder 5"/>
          <p:cNvSpPr>
            <a:spLocks noGrp="1"/>
          </p:cNvSpPr>
          <p:nvPr>
            <p:ph type="body" sz="quarter" idx="24"/>
          </p:nvPr>
        </p:nvSpPr>
        <p:spPr>
          <a:xfrm>
            <a:off x="339421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3" name="Text Placeholder 5"/>
          <p:cNvSpPr>
            <a:spLocks noGrp="1"/>
          </p:cNvSpPr>
          <p:nvPr>
            <p:ph type="body" sz="quarter" idx="25"/>
          </p:nvPr>
        </p:nvSpPr>
        <p:spPr>
          <a:xfrm>
            <a:off x="6138841"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4" name="Text Placeholder 5"/>
          <p:cNvSpPr>
            <a:spLocks noGrp="1"/>
          </p:cNvSpPr>
          <p:nvPr>
            <p:ph type="body" sz="quarter" idx="26"/>
          </p:nvPr>
        </p:nvSpPr>
        <p:spPr>
          <a:xfrm>
            <a:off x="6138841"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27"/>
          </p:nvPr>
        </p:nvSpPr>
        <p:spPr>
          <a:xfrm>
            <a:off x="8883470" y="3104935"/>
            <a:ext cx="2647951"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28"/>
          </p:nvPr>
        </p:nvSpPr>
        <p:spPr>
          <a:xfrm>
            <a:off x="8883470" y="3510988"/>
            <a:ext cx="2647951"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002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4">
    <p:spTree>
      <p:nvGrpSpPr>
        <p:cNvPr id="1" name=""/>
        <p:cNvGrpSpPr/>
        <p:nvPr/>
      </p:nvGrpSpPr>
      <p:grpSpPr>
        <a:xfrm>
          <a:off x="0" y="0"/>
          <a:ext cx="0" cy="0"/>
          <a:chOff x="0" y="0"/>
          <a:chExt cx="0" cy="0"/>
        </a:xfrm>
      </p:grpSpPr>
      <p:sp>
        <p:nvSpPr>
          <p:cNvPr id="8" name="Freeform 7"/>
          <p:cNvSpPr>
            <a:spLocks/>
          </p:cNvSpPr>
          <p:nvPr userDrawn="1"/>
        </p:nvSpPr>
        <p:spPr bwMode="auto">
          <a:xfrm>
            <a:off x="4900084" y="1616075"/>
            <a:ext cx="2643717" cy="2935288"/>
          </a:xfrm>
          <a:custGeom>
            <a:avLst/>
            <a:gdLst>
              <a:gd name="T0" fmla="*/ 0 w 1249"/>
              <a:gd name="T1" fmla="*/ 0 h 1849"/>
              <a:gd name="T2" fmla="*/ 0 w 1249"/>
              <a:gd name="T3" fmla="*/ 1492 h 1849"/>
              <a:gd name="T4" fmla="*/ 625 w 1249"/>
              <a:gd name="T5" fmla="*/ 1849 h 1849"/>
              <a:gd name="T6" fmla="*/ 1249 w 1249"/>
              <a:gd name="T7" fmla="*/ 1492 h 1849"/>
              <a:gd name="T8" fmla="*/ 1249 w 1249"/>
              <a:gd name="T9" fmla="*/ 0 h 1849"/>
              <a:gd name="T10" fmla="*/ 0 w 1249"/>
              <a:gd name="T11" fmla="*/ 0 h 1849"/>
              <a:gd name="T12" fmla="*/ 0 w 1249"/>
              <a:gd name="T13" fmla="*/ 0 h 1849"/>
              <a:gd name="T14" fmla="*/ 0 w 1249"/>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 h="1849">
                <a:moveTo>
                  <a:pt x="0" y="0"/>
                </a:moveTo>
                <a:lnTo>
                  <a:pt x="0" y="1492"/>
                </a:lnTo>
                <a:lnTo>
                  <a:pt x="625" y="1849"/>
                </a:lnTo>
                <a:lnTo>
                  <a:pt x="1249" y="1492"/>
                </a:lnTo>
                <a:lnTo>
                  <a:pt x="1249"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9" name="Freeform 8"/>
          <p:cNvSpPr>
            <a:spLocks/>
          </p:cNvSpPr>
          <p:nvPr userDrawn="1"/>
        </p:nvSpPr>
        <p:spPr bwMode="auto">
          <a:xfrm>
            <a:off x="5427136" y="3863975"/>
            <a:ext cx="1591733" cy="1373188"/>
          </a:xfrm>
          <a:custGeom>
            <a:avLst/>
            <a:gdLst>
              <a:gd name="T0" fmla="*/ 376 w 752"/>
              <a:gd name="T1" fmla="*/ 0 h 865"/>
              <a:gd name="T2" fmla="*/ 0 w 752"/>
              <a:gd name="T3" fmla="*/ 217 h 865"/>
              <a:gd name="T4" fmla="*/ 0 w 752"/>
              <a:gd name="T5" fmla="*/ 648 h 865"/>
              <a:gd name="T6" fmla="*/ 376 w 752"/>
              <a:gd name="T7" fmla="*/ 865 h 865"/>
              <a:gd name="T8" fmla="*/ 752 w 752"/>
              <a:gd name="T9" fmla="*/ 648 h 865"/>
              <a:gd name="T10" fmla="*/ 752 w 752"/>
              <a:gd name="T11" fmla="*/ 217 h 865"/>
              <a:gd name="T12" fmla="*/ 376 w 752"/>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2" h="865">
                <a:moveTo>
                  <a:pt x="376" y="0"/>
                </a:moveTo>
                <a:lnTo>
                  <a:pt x="0" y="217"/>
                </a:lnTo>
                <a:lnTo>
                  <a:pt x="0" y="648"/>
                </a:lnTo>
                <a:lnTo>
                  <a:pt x="376" y="865"/>
                </a:lnTo>
                <a:lnTo>
                  <a:pt x="752" y="648"/>
                </a:lnTo>
                <a:lnTo>
                  <a:pt x="752" y="217"/>
                </a:lnTo>
                <a:lnTo>
                  <a:pt x="376"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 name="Freeform 9"/>
          <p:cNvSpPr>
            <a:spLocks/>
          </p:cNvSpPr>
          <p:nvPr userDrawn="1"/>
        </p:nvSpPr>
        <p:spPr bwMode="auto">
          <a:xfrm>
            <a:off x="1885954" y="1616075"/>
            <a:ext cx="2647951" cy="2935288"/>
          </a:xfrm>
          <a:custGeom>
            <a:avLst/>
            <a:gdLst>
              <a:gd name="T0" fmla="*/ 0 w 1251"/>
              <a:gd name="T1" fmla="*/ 0 h 1849"/>
              <a:gd name="T2" fmla="*/ 0 w 1251"/>
              <a:gd name="T3" fmla="*/ 1492 h 1849"/>
              <a:gd name="T4" fmla="*/ 626 w 1251"/>
              <a:gd name="T5" fmla="*/ 1849 h 1849"/>
              <a:gd name="T6" fmla="*/ 1251 w 1251"/>
              <a:gd name="T7" fmla="*/ 1492 h 1849"/>
              <a:gd name="T8" fmla="*/ 1251 w 1251"/>
              <a:gd name="T9" fmla="*/ 0 h 1849"/>
              <a:gd name="T10" fmla="*/ 0 w 1251"/>
              <a:gd name="T11" fmla="*/ 0 h 1849"/>
              <a:gd name="T12" fmla="*/ 0 w 1251"/>
              <a:gd name="T13" fmla="*/ 0 h 1849"/>
              <a:gd name="T14" fmla="*/ 0 w 1251"/>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1849">
                <a:moveTo>
                  <a:pt x="0" y="0"/>
                </a:moveTo>
                <a:lnTo>
                  <a:pt x="0" y="1492"/>
                </a:lnTo>
                <a:lnTo>
                  <a:pt x="626" y="1849"/>
                </a:lnTo>
                <a:lnTo>
                  <a:pt x="1251" y="1492"/>
                </a:lnTo>
                <a:lnTo>
                  <a:pt x="1251"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1" name="Freeform 10"/>
          <p:cNvSpPr>
            <a:spLocks/>
          </p:cNvSpPr>
          <p:nvPr userDrawn="1"/>
        </p:nvSpPr>
        <p:spPr bwMode="auto">
          <a:xfrm>
            <a:off x="2415121" y="3863975"/>
            <a:ext cx="1589617" cy="1373188"/>
          </a:xfrm>
          <a:custGeom>
            <a:avLst/>
            <a:gdLst>
              <a:gd name="T0" fmla="*/ 376 w 751"/>
              <a:gd name="T1" fmla="*/ 0 h 865"/>
              <a:gd name="T2" fmla="*/ 0 w 751"/>
              <a:gd name="T3" fmla="*/ 217 h 865"/>
              <a:gd name="T4" fmla="*/ 0 w 751"/>
              <a:gd name="T5" fmla="*/ 648 h 865"/>
              <a:gd name="T6" fmla="*/ 376 w 751"/>
              <a:gd name="T7" fmla="*/ 865 h 865"/>
              <a:gd name="T8" fmla="*/ 751 w 751"/>
              <a:gd name="T9" fmla="*/ 648 h 865"/>
              <a:gd name="T10" fmla="*/ 751 w 751"/>
              <a:gd name="T11" fmla="*/ 217 h 865"/>
              <a:gd name="T12" fmla="*/ 376 w 751"/>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1" h="865">
                <a:moveTo>
                  <a:pt x="376" y="0"/>
                </a:moveTo>
                <a:lnTo>
                  <a:pt x="0" y="217"/>
                </a:lnTo>
                <a:lnTo>
                  <a:pt x="0" y="648"/>
                </a:lnTo>
                <a:lnTo>
                  <a:pt x="376" y="865"/>
                </a:lnTo>
                <a:lnTo>
                  <a:pt x="751" y="648"/>
                </a:lnTo>
                <a:lnTo>
                  <a:pt x="751" y="217"/>
                </a:lnTo>
                <a:lnTo>
                  <a:pt x="376"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 name="Freeform 11"/>
          <p:cNvSpPr>
            <a:spLocks/>
          </p:cNvSpPr>
          <p:nvPr userDrawn="1"/>
        </p:nvSpPr>
        <p:spPr bwMode="auto">
          <a:xfrm>
            <a:off x="7909987" y="1616075"/>
            <a:ext cx="2647951" cy="2935288"/>
          </a:xfrm>
          <a:custGeom>
            <a:avLst/>
            <a:gdLst>
              <a:gd name="T0" fmla="*/ 0 w 1251"/>
              <a:gd name="T1" fmla="*/ 0 h 1849"/>
              <a:gd name="T2" fmla="*/ 0 w 1251"/>
              <a:gd name="T3" fmla="*/ 1492 h 1849"/>
              <a:gd name="T4" fmla="*/ 626 w 1251"/>
              <a:gd name="T5" fmla="*/ 1849 h 1849"/>
              <a:gd name="T6" fmla="*/ 1251 w 1251"/>
              <a:gd name="T7" fmla="*/ 1492 h 1849"/>
              <a:gd name="T8" fmla="*/ 1251 w 1251"/>
              <a:gd name="T9" fmla="*/ 0 h 1849"/>
              <a:gd name="T10" fmla="*/ 0 w 1251"/>
              <a:gd name="T11" fmla="*/ 0 h 1849"/>
              <a:gd name="T12" fmla="*/ 0 w 1251"/>
              <a:gd name="T13" fmla="*/ 0 h 1849"/>
              <a:gd name="T14" fmla="*/ 0 w 1251"/>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1849">
                <a:moveTo>
                  <a:pt x="0" y="0"/>
                </a:moveTo>
                <a:lnTo>
                  <a:pt x="0" y="1492"/>
                </a:lnTo>
                <a:lnTo>
                  <a:pt x="626" y="1849"/>
                </a:lnTo>
                <a:lnTo>
                  <a:pt x="1251" y="1492"/>
                </a:lnTo>
                <a:lnTo>
                  <a:pt x="1251"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dirty="0"/>
          </a:p>
        </p:txBody>
      </p:sp>
      <p:sp>
        <p:nvSpPr>
          <p:cNvPr id="13" name="Freeform 12"/>
          <p:cNvSpPr>
            <a:spLocks/>
          </p:cNvSpPr>
          <p:nvPr userDrawn="1"/>
        </p:nvSpPr>
        <p:spPr bwMode="auto">
          <a:xfrm>
            <a:off x="8441267" y="3863975"/>
            <a:ext cx="1587500" cy="1373188"/>
          </a:xfrm>
          <a:custGeom>
            <a:avLst/>
            <a:gdLst>
              <a:gd name="T0" fmla="*/ 375 w 750"/>
              <a:gd name="T1" fmla="*/ 0 h 865"/>
              <a:gd name="T2" fmla="*/ 0 w 750"/>
              <a:gd name="T3" fmla="*/ 217 h 865"/>
              <a:gd name="T4" fmla="*/ 0 w 750"/>
              <a:gd name="T5" fmla="*/ 648 h 865"/>
              <a:gd name="T6" fmla="*/ 375 w 750"/>
              <a:gd name="T7" fmla="*/ 865 h 865"/>
              <a:gd name="T8" fmla="*/ 750 w 750"/>
              <a:gd name="T9" fmla="*/ 648 h 865"/>
              <a:gd name="T10" fmla="*/ 750 w 750"/>
              <a:gd name="T11" fmla="*/ 217 h 865"/>
              <a:gd name="T12" fmla="*/ 375 w 750"/>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0" h="865">
                <a:moveTo>
                  <a:pt x="375" y="0"/>
                </a:moveTo>
                <a:lnTo>
                  <a:pt x="0" y="217"/>
                </a:lnTo>
                <a:lnTo>
                  <a:pt x="0" y="648"/>
                </a:lnTo>
                <a:lnTo>
                  <a:pt x="375" y="865"/>
                </a:lnTo>
                <a:lnTo>
                  <a:pt x="750" y="648"/>
                </a:lnTo>
                <a:lnTo>
                  <a:pt x="750" y="217"/>
                </a:lnTo>
                <a:lnTo>
                  <a:pt x="375"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4"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5" name="Text Placeholder 5"/>
          <p:cNvSpPr>
            <a:spLocks noGrp="1"/>
          </p:cNvSpPr>
          <p:nvPr>
            <p:ph type="body" sz="quarter" idx="21"/>
          </p:nvPr>
        </p:nvSpPr>
        <p:spPr>
          <a:xfrm>
            <a:off x="1885954"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22"/>
          </p:nvPr>
        </p:nvSpPr>
        <p:spPr>
          <a:xfrm>
            <a:off x="1885954"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
        <p:nvSpPr>
          <p:cNvPr id="17" name="Text Placeholder 5"/>
          <p:cNvSpPr>
            <a:spLocks noGrp="1"/>
          </p:cNvSpPr>
          <p:nvPr>
            <p:ph type="body" sz="quarter" idx="23"/>
          </p:nvPr>
        </p:nvSpPr>
        <p:spPr>
          <a:xfrm>
            <a:off x="4895852"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24"/>
          </p:nvPr>
        </p:nvSpPr>
        <p:spPr>
          <a:xfrm>
            <a:off x="4895852"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
        <p:nvSpPr>
          <p:cNvPr id="19" name="Text Placeholder 5"/>
          <p:cNvSpPr>
            <a:spLocks noGrp="1"/>
          </p:cNvSpPr>
          <p:nvPr>
            <p:ph type="body" sz="quarter" idx="25"/>
          </p:nvPr>
        </p:nvSpPr>
        <p:spPr>
          <a:xfrm>
            <a:off x="7905754" y="1616075"/>
            <a:ext cx="264795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26"/>
          </p:nvPr>
        </p:nvSpPr>
        <p:spPr>
          <a:xfrm>
            <a:off x="7905754" y="2022128"/>
            <a:ext cx="2647951"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523639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5">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448733" y="1673225"/>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 name="Rectangle 8"/>
          <p:cNvSpPr>
            <a:spLocks noChangeArrowheads="1"/>
          </p:cNvSpPr>
          <p:nvPr userDrawn="1"/>
        </p:nvSpPr>
        <p:spPr bwMode="auto">
          <a:xfrm>
            <a:off x="4210052" y="1673225"/>
            <a:ext cx="3649133"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 name="Rectangle 9"/>
          <p:cNvSpPr>
            <a:spLocks noChangeArrowheads="1"/>
          </p:cNvSpPr>
          <p:nvPr userDrawn="1"/>
        </p:nvSpPr>
        <p:spPr bwMode="auto">
          <a:xfrm>
            <a:off x="7969253" y="1673225"/>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 name="Rectangle 10"/>
          <p:cNvSpPr>
            <a:spLocks noChangeArrowheads="1"/>
          </p:cNvSpPr>
          <p:nvPr userDrawn="1"/>
        </p:nvSpPr>
        <p:spPr bwMode="auto">
          <a:xfrm>
            <a:off x="448733" y="3662363"/>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 name="Rectangle 11"/>
          <p:cNvSpPr>
            <a:spLocks noChangeArrowheads="1"/>
          </p:cNvSpPr>
          <p:nvPr userDrawn="1"/>
        </p:nvSpPr>
        <p:spPr bwMode="auto">
          <a:xfrm>
            <a:off x="4210052" y="3662363"/>
            <a:ext cx="3649133"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3" name="Rectangle 12"/>
          <p:cNvSpPr>
            <a:spLocks noChangeArrowheads="1"/>
          </p:cNvSpPr>
          <p:nvPr userDrawn="1"/>
        </p:nvSpPr>
        <p:spPr bwMode="auto">
          <a:xfrm>
            <a:off x="7969253" y="3662363"/>
            <a:ext cx="3651251"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4"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5" name="Text Placeholder 5"/>
          <p:cNvSpPr>
            <a:spLocks noGrp="1"/>
          </p:cNvSpPr>
          <p:nvPr>
            <p:ph type="body" sz="quarter" idx="11"/>
          </p:nvPr>
        </p:nvSpPr>
        <p:spPr>
          <a:xfrm>
            <a:off x="470559"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14"/>
          </p:nvPr>
        </p:nvSpPr>
        <p:spPr>
          <a:xfrm>
            <a:off x="470559"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19" name="Text Placeholder 5"/>
          <p:cNvSpPr>
            <a:spLocks noGrp="1"/>
          </p:cNvSpPr>
          <p:nvPr>
            <p:ph type="body" sz="quarter" idx="15"/>
          </p:nvPr>
        </p:nvSpPr>
        <p:spPr>
          <a:xfrm>
            <a:off x="4210051"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16"/>
          </p:nvPr>
        </p:nvSpPr>
        <p:spPr>
          <a:xfrm>
            <a:off x="4210051"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1" name="Text Placeholder 5"/>
          <p:cNvSpPr>
            <a:spLocks noGrp="1"/>
          </p:cNvSpPr>
          <p:nvPr>
            <p:ph type="body" sz="quarter" idx="17"/>
          </p:nvPr>
        </p:nvSpPr>
        <p:spPr>
          <a:xfrm>
            <a:off x="7993671" y="167322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2" name="Text Placeholder 5"/>
          <p:cNvSpPr>
            <a:spLocks noGrp="1"/>
          </p:cNvSpPr>
          <p:nvPr>
            <p:ph type="body" sz="quarter" idx="18"/>
          </p:nvPr>
        </p:nvSpPr>
        <p:spPr>
          <a:xfrm>
            <a:off x="7993671" y="207927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3" name="Text Placeholder 5"/>
          <p:cNvSpPr>
            <a:spLocks noGrp="1"/>
          </p:cNvSpPr>
          <p:nvPr>
            <p:ph type="body" sz="quarter" idx="19"/>
          </p:nvPr>
        </p:nvSpPr>
        <p:spPr>
          <a:xfrm>
            <a:off x="470559" y="364787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4" name="Text Placeholder 5"/>
          <p:cNvSpPr>
            <a:spLocks noGrp="1"/>
          </p:cNvSpPr>
          <p:nvPr>
            <p:ph type="body" sz="quarter" idx="20"/>
          </p:nvPr>
        </p:nvSpPr>
        <p:spPr>
          <a:xfrm>
            <a:off x="470559" y="405392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5" name="Text Placeholder 5"/>
          <p:cNvSpPr>
            <a:spLocks noGrp="1"/>
          </p:cNvSpPr>
          <p:nvPr>
            <p:ph type="body" sz="quarter" idx="21"/>
          </p:nvPr>
        </p:nvSpPr>
        <p:spPr>
          <a:xfrm>
            <a:off x="4229759" y="3660754"/>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2"/>
          </p:nvPr>
        </p:nvSpPr>
        <p:spPr>
          <a:xfrm>
            <a:off x="4229759" y="4066807"/>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1" name="Text Placeholder 5"/>
          <p:cNvSpPr>
            <a:spLocks noGrp="1"/>
          </p:cNvSpPr>
          <p:nvPr>
            <p:ph type="body" sz="quarter" idx="23"/>
          </p:nvPr>
        </p:nvSpPr>
        <p:spPr>
          <a:xfrm>
            <a:off x="7988959" y="3647875"/>
            <a:ext cx="3629428"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32" name="Text Placeholder 5"/>
          <p:cNvSpPr>
            <a:spLocks noGrp="1"/>
          </p:cNvSpPr>
          <p:nvPr>
            <p:ph type="body" sz="quarter" idx="24"/>
          </p:nvPr>
        </p:nvSpPr>
        <p:spPr>
          <a:xfrm>
            <a:off x="7988959" y="4053928"/>
            <a:ext cx="3629428"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11743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Text Placeholder 5"/>
          <p:cNvSpPr>
            <a:spLocks noGrp="1"/>
          </p:cNvSpPr>
          <p:nvPr>
            <p:ph type="body" sz="quarter" idx="14"/>
          </p:nvPr>
        </p:nvSpPr>
        <p:spPr>
          <a:xfrm>
            <a:off x="1127382" y="5312552"/>
            <a:ext cx="3986489" cy="748271"/>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2" name="Text Placeholder 5"/>
          <p:cNvSpPr>
            <a:spLocks noGrp="1"/>
          </p:cNvSpPr>
          <p:nvPr>
            <p:ph type="body" sz="quarter" idx="15"/>
          </p:nvPr>
        </p:nvSpPr>
        <p:spPr>
          <a:xfrm>
            <a:off x="7078137" y="5339911"/>
            <a:ext cx="3986489" cy="748271"/>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4" name="Text Placeholder 5"/>
          <p:cNvSpPr>
            <a:spLocks noGrp="1"/>
          </p:cNvSpPr>
          <p:nvPr>
            <p:ph type="body" sz="quarter" idx="16"/>
          </p:nvPr>
        </p:nvSpPr>
        <p:spPr>
          <a:xfrm>
            <a:off x="4102758" y="3561709"/>
            <a:ext cx="3986489" cy="1249583"/>
          </a:xfrm>
          <a:prstGeom prst="rect">
            <a:avLst/>
          </a:prstGeom>
        </p:spPr>
        <p:txBody>
          <a:bodyPr/>
          <a:lstStyle>
            <a:lvl1pPr marL="0" indent="0" algn="ctr">
              <a:lnSpc>
                <a:spcPct val="100000"/>
              </a:lnSpc>
              <a:spcBef>
                <a:spcPts val="0"/>
              </a:spcBef>
              <a:buNone/>
              <a:defRPr sz="1500">
                <a:solidFill>
                  <a:schemeClr val="bg1"/>
                </a:solidFill>
                <a:latin typeface="Gill Sans MT" panose="020B0502020104020203" pitchFamily="34" charset="0"/>
              </a:defRPr>
            </a:lvl1pPr>
          </a:lstStyle>
          <a:p>
            <a:pPr lvl="0"/>
            <a:r>
              <a:rPr lang="en-US" dirty="0"/>
              <a:t>Edit Master text styles</a:t>
            </a:r>
          </a:p>
        </p:txBody>
      </p:sp>
      <p:sp>
        <p:nvSpPr>
          <p:cNvPr id="15"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11"/>
          </p:nvPr>
        </p:nvSpPr>
        <p:spPr>
          <a:xfrm>
            <a:off x="4101298" y="3055724"/>
            <a:ext cx="3986489" cy="486889"/>
          </a:xfrm>
          <a:prstGeom prst="rect">
            <a:avLst/>
          </a:prstGeom>
        </p:spPr>
        <p:txBody>
          <a:bodyPr/>
          <a:lstStyle>
            <a:lvl1pPr marL="0" indent="0" algn="ctr">
              <a:buNone/>
              <a:defRPr>
                <a:solidFill>
                  <a:schemeClr val="bg1"/>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24505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40"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41" name="Text Placeholder 5"/>
          <p:cNvSpPr>
            <a:spLocks noGrp="1"/>
          </p:cNvSpPr>
          <p:nvPr>
            <p:ph type="body" sz="quarter" idx="11"/>
          </p:nvPr>
        </p:nvSpPr>
        <p:spPr>
          <a:xfrm>
            <a:off x="635361"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2" name="Text Placeholder 5"/>
          <p:cNvSpPr>
            <a:spLocks noGrp="1"/>
          </p:cNvSpPr>
          <p:nvPr>
            <p:ph type="body" sz="quarter" idx="14"/>
          </p:nvPr>
        </p:nvSpPr>
        <p:spPr>
          <a:xfrm>
            <a:off x="635361"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3" name="Text Placeholder 5"/>
          <p:cNvSpPr>
            <a:spLocks noGrp="1"/>
          </p:cNvSpPr>
          <p:nvPr>
            <p:ph type="body" sz="quarter" idx="15"/>
          </p:nvPr>
        </p:nvSpPr>
        <p:spPr>
          <a:xfrm>
            <a:off x="3397163"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4" name="Text Placeholder 5"/>
          <p:cNvSpPr>
            <a:spLocks noGrp="1"/>
          </p:cNvSpPr>
          <p:nvPr>
            <p:ph type="body" sz="quarter" idx="16"/>
          </p:nvPr>
        </p:nvSpPr>
        <p:spPr>
          <a:xfrm>
            <a:off x="3397163"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5" name="Text Placeholder 5"/>
          <p:cNvSpPr>
            <a:spLocks noGrp="1"/>
          </p:cNvSpPr>
          <p:nvPr>
            <p:ph type="body" sz="quarter" idx="17"/>
          </p:nvPr>
        </p:nvSpPr>
        <p:spPr>
          <a:xfrm>
            <a:off x="6158966"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6" name="Text Placeholder 5"/>
          <p:cNvSpPr>
            <a:spLocks noGrp="1"/>
          </p:cNvSpPr>
          <p:nvPr>
            <p:ph type="body" sz="quarter" idx="18"/>
          </p:nvPr>
        </p:nvSpPr>
        <p:spPr>
          <a:xfrm>
            <a:off x="6158966"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7" name="Text Placeholder 5"/>
          <p:cNvSpPr>
            <a:spLocks noGrp="1"/>
          </p:cNvSpPr>
          <p:nvPr>
            <p:ph type="body" sz="quarter" idx="19"/>
          </p:nvPr>
        </p:nvSpPr>
        <p:spPr>
          <a:xfrm>
            <a:off x="8920769" y="3894522"/>
            <a:ext cx="261011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8" name="Text Placeholder 5"/>
          <p:cNvSpPr>
            <a:spLocks noGrp="1"/>
          </p:cNvSpPr>
          <p:nvPr>
            <p:ph type="body" sz="quarter" idx="20"/>
          </p:nvPr>
        </p:nvSpPr>
        <p:spPr>
          <a:xfrm>
            <a:off x="8920769" y="4300575"/>
            <a:ext cx="261011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789052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grpSp>
        <p:nvGrpSpPr>
          <p:cNvPr id="273" name="Group 272"/>
          <p:cNvGrpSpPr/>
          <p:nvPr userDrawn="1"/>
        </p:nvGrpSpPr>
        <p:grpSpPr>
          <a:xfrm>
            <a:off x="4576236" y="1795468"/>
            <a:ext cx="3039533" cy="2551113"/>
            <a:chOff x="3432175" y="1795463"/>
            <a:chExt cx="2279650" cy="2551113"/>
          </a:xfrm>
        </p:grpSpPr>
        <p:sp>
          <p:nvSpPr>
            <p:cNvPr id="137" name="Freeform 136"/>
            <p:cNvSpPr>
              <a:spLocks/>
            </p:cNvSpPr>
            <p:nvPr userDrawn="1"/>
          </p:nvSpPr>
          <p:spPr bwMode="auto">
            <a:xfrm>
              <a:off x="3432175" y="1795463"/>
              <a:ext cx="2279650"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9"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3"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8" name="Freeform 137"/>
            <p:cNvSpPr>
              <a:spLocks/>
            </p:cNvSpPr>
            <p:nvPr userDrawn="1"/>
          </p:nvSpPr>
          <p:spPr bwMode="auto">
            <a:xfrm>
              <a:off x="3432175" y="1795463"/>
              <a:ext cx="2279650"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9" y="0"/>
                    <a:pt x="176" y="0"/>
                  </a:cubicBezTo>
                  <a:cubicBezTo>
                    <a:pt x="846" y="0"/>
                    <a:pt x="846" y="0"/>
                    <a:pt x="846" y="0"/>
                  </a:cubicBezTo>
                  <a:cubicBezTo>
                    <a:pt x="943" y="0"/>
                    <a:pt x="1022" y="79"/>
                    <a:pt x="1022" y="176"/>
                  </a:cubicBezTo>
                  <a:lnTo>
                    <a:pt x="1022" y="184"/>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9" name="Freeform 138"/>
            <p:cNvSpPr>
              <a:spLocks/>
            </p:cNvSpPr>
            <p:nvPr userDrawn="1"/>
          </p:nvSpPr>
          <p:spPr bwMode="auto">
            <a:xfrm>
              <a:off x="3643313" y="2293938"/>
              <a:ext cx="42863" cy="74613"/>
            </a:xfrm>
            <a:custGeom>
              <a:avLst/>
              <a:gdLst>
                <a:gd name="T0" fmla="*/ 10 w 19"/>
                <a:gd name="T1" fmla="*/ 20 h 34"/>
                <a:gd name="T2" fmla="*/ 7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10 w 19"/>
                <a:gd name="T25" fmla="*/ 14 h 34"/>
                <a:gd name="T26" fmla="*/ 13 w 19"/>
                <a:gd name="T27" fmla="*/ 16 h 34"/>
                <a:gd name="T28" fmla="*/ 19 w 19"/>
                <a:gd name="T29" fmla="*/ 25 h 34"/>
                <a:gd name="T30" fmla="*/ 17 w 19"/>
                <a:gd name="T31" fmla="*/ 32 h 34"/>
                <a:gd name="T32" fmla="*/ 10 w 19"/>
                <a:gd name="T33" fmla="*/ 34 h 34"/>
                <a:gd name="T34" fmla="*/ 1 w 19"/>
                <a:gd name="T35" fmla="*/ 31 h 34"/>
                <a:gd name="T36" fmla="*/ 1 w 19"/>
                <a:gd name="T37" fmla="*/ 25 h 34"/>
                <a:gd name="T38" fmla="*/ 10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7" y="18"/>
                    <a:pt x="7" y="18"/>
                    <a:pt x="7" y="18"/>
                  </a:cubicBezTo>
                  <a:cubicBezTo>
                    <a:pt x="4" y="16"/>
                    <a:pt x="3" y="15"/>
                    <a:pt x="2" y="14"/>
                  </a:cubicBezTo>
                  <a:cubicBezTo>
                    <a:pt x="1" y="12"/>
                    <a:pt x="0" y="11"/>
                    <a:pt x="0" y="9"/>
                  </a:cubicBezTo>
                  <a:cubicBezTo>
                    <a:pt x="0" y="6"/>
                    <a:pt x="1" y="4"/>
                    <a:pt x="3" y="3"/>
                  </a:cubicBezTo>
                  <a:cubicBezTo>
                    <a:pt x="5" y="1"/>
                    <a:pt x="7" y="0"/>
                    <a:pt x="10" y="0"/>
                  </a:cubicBezTo>
                  <a:cubicBezTo>
                    <a:pt x="13" y="0"/>
                    <a:pt x="16" y="1"/>
                    <a:pt x="18" y="2"/>
                  </a:cubicBezTo>
                  <a:cubicBezTo>
                    <a:pt x="18" y="8"/>
                    <a:pt x="18" y="8"/>
                    <a:pt x="18" y="8"/>
                  </a:cubicBezTo>
                  <a:cubicBezTo>
                    <a:pt x="16" y="6"/>
                    <a:pt x="13" y="4"/>
                    <a:pt x="10" y="4"/>
                  </a:cubicBezTo>
                  <a:cubicBezTo>
                    <a:pt x="9" y="4"/>
                    <a:pt x="7" y="5"/>
                    <a:pt x="6" y="5"/>
                  </a:cubicBezTo>
                  <a:cubicBezTo>
                    <a:pt x="5" y="6"/>
                    <a:pt x="5" y="7"/>
                    <a:pt x="5" y="8"/>
                  </a:cubicBezTo>
                  <a:cubicBezTo>
                    <a:pt x="5" y="9"/>
                    <a:pt x="5" y="10"/>
                    <a:pt x="6" y="11"/>
                  </a:cubicBezTo>
                  <a:cubicBezTo>
                    <a:pt x="7" y="12"/>
                    <a:pt x="8" y="13"/>
                    <a:pt x="10" y="14"/>
                  </a:cubicBezTo>
                  <a:cubicBezTo>
                    <a:pt x="13" y="16"/>
                    <a:pt x="13" y="16"/>
                    <a:pt x="13" y="16"/>
                  </a:cubicBezTo>
                  <a:cubicBezTo>
                    <a:pt x="17" y="18"/>
                    <a:pt x="19" y="22"/>
                    <a:pt x="19" y="25"/>
                  </a:cubicBezTo>
                  <a:cubicBezTo>
                    <a:pt x="19" y="28"/>
                    <a:pt x="18" y="30"/>
                    <a:pt x="17" y="32"/>
                  </a:cubicBezTo>
                  <a:cubicBezTo>
                    <a:pt x="15" y="34"/>
                    <a:pt x="12" y="34"/>
                    <a:pt x="10" y="34"/>
                  </a:cubicBezTo>
                  <a:cubicBezTo>
                    <a:pt x="6" y="34"/>
                    <a:pt x="3" y="33"/>
                    <a:pt x="1" y="31"/>
                  </a:cubicBezTo>
                  <a:cubicBezTo>
                    <a:pt x="1" y="25"/>
                    <a:pt x="1" y="25"/>
                    <a:pt x="1" y="25"/>
                  </a:cubicBezTo>
                  <a:cubicBezTo>
                    <a:pt x="3" y="29"/>
                    <a:pt x="6" y="30"/>
                    <a:pt x="10"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0" name="Freeform 139"/>
            <p:cNvSpPr>
              <a:spLocks/>
            </p:cNvSpPr>
            <p:nvPr userDrawn="1"/>
          </p:nvSpPr>
          <p:spPr bwMode="auto">
            <a:xfrm>
              <a:off x="3933825" y="2295525"/>
              <a:ext cx="69850" cy="73025"/>
            </a:xfrm>
            <a:custGeom>
              <a:avLst/>
              <a:gdLst>
                <a:gd name="T0" fmla="*/ 38 w 44"/>
                <a:gd name="T1" fmla="*/ 0 h 46"/>
                <a:gd name="T2" fmla="*/ 44 w 44"/>
                <a:gd name="T3" fmla="*/ 0 h 46"/>
                <a:gd name="T4" fmla="*/ 44 w 44"/>
                <a:gd name="T5" fmla="*/ 46 h 46"/>
                <a:gd name="T6" fmla="*/ 38 w 44"/>
                <a:gd name="T7" fmla="*/ 46 h 46"/>
                <a:gd name="T8" fmla="*/ 38 w 44"/>
                <a:gd name="T9" fmla="*/ 10 h 46"/>
                <a:gd name="T10" fmla="*/ 22 w 44"/>
                <a:gd name="T11" fmla="*/ 28 h 46"/>
                <a:gd name="T12" fmla="*/ 21 w 44"/>
                <a:gd name="T13" fmla="*/ 28 h 46"/>
                <a:gd name="T14" fmla="*/ 7 w 44"/>
                <a:gd name="T15" fmla="*/ 10 h 46"/>
                <a:gd name="T16" fmla="*/ 7 w 44"/>
                <a:gd name="T17" fmla="*/ 46 h 46"/>
                <a:gd name="T18" fmla="*/ 0 w 44"/>
                <a:gd name="T19" fmla="*/ 46 h 46"/>
                <a:gd name="T20" fmla="*/ 0 w 44"/>
                <a:gd name="T21" fmla="*/ 0 h 46"/>
                <a:gd name="T22" fmla="*/ 7 w 44"/>
                <a:gd name="T23" fmla="*/ 0 h 46"/>
                <a:gd name="T24" fmla="*/ 22 w 44"/>
                <a:gd name="T25" fmla="*/ 18 h 46"/>
                <a:gd name="T26" fmla="*/ 38 w 44"/>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6">
                  <a:moveTo>
                    <a:pt x="38" y="0"/>
                  </a:moveTo>
                  <a:lnTo>
                    <a:pt x="44" y="0"/>
                  </a:lnTo>
                  <a:lnTo>
                    <a:pt x="44" y="46"/>
                  </a:lnTo>
                  <a:lnTo>
                    <a:pt x="38" y="46"/>
                  </a:lnTo>
                  <a:lnTo>
                    <a:pt x="38" y="10"/>
                  </a:lnTo>
                  <a:lnTo>
                    <a:pt x="22" y="28"/>
                  </a:lnTo>
                  <a:lnTo>
                    <a:pt x="21" y="28"/>
                  </a:lnTo>
                  <a:lnTo>
                    <a:pt x="7" y="10"/>
                  </a:lnTo>
                  <a:lnTo>
                    <a:pt x="7" y="46"/>
                  </a:lnTo>
                  <a:lnTo>
                    <a:pt x="0" y="46"/>
                  </a:lnTo>
                  <a:lnTo>
                    <a:pt x="0" y="0"/>
                  </a:lnTo>
                  <a:lnTo>
                    <a:pt x="7" y="0"/>
                  </a:lnTo>
                  <a:lnTo>
                    <a:pt x="22" y="18"/>
                  </a:lnTo>
                  <a:lnTo>
                    <a:pt x="38"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1" name="Freeform 140"/>
            <p:cNvSpPr>
              <a:spLocks/>
            </p:cNvSpPr>
            <p:nvPr userDrawn="1"/>
          </p:nvSpPr>
          <p:spPr bwMode="auto">
            <a:xfrm>
              <a:off x="4235450" y="2293938"/>
              <a:ext cx="61913" cy="74613"/>
            </a:xfrm>
            <a:custGeom>
              <a:avLst/>
              <a:gdLst>
                <a:gd name="T0" fmla="*/ 0 w 39"/>
                <a:gd name="T1" fmla="*/ 0 h 47"/>
                <a:gd name="T2" fmla="*/ 39 w 39"/>
                <a:gd name="T3" fmla="*/ 0 h 47"/>
                <a:gd name="T4" fmla="*/ 39 w 39"/>
                <a:gd name="T5" fmla="*/ 7 h 47"/>
                <a:gd name="T6" fmla="*/ 22 w 39"/>
                <a:gd name="T7" fmla="*/ 7 h 47"/>
                <a:gd name="T8" fmla="*/ 22 w 39"/>
                <a:gd name="T9" fmla="*/ 47 h 47"/>
                <a:gd name="T10" fmla="*/ 17 w 39"/>
                <a:gd name="T11" fmla="*/ 47 h 47"/>
                <a:gd name="T12" fmla="*/ 17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2" y="7"/>
                  </a:lnTo>
                  <a:lnTo>
                    <a:pt x="22"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2" name="Freeform 141"/>
            <p:cNvSpPr>
              <a:spLocks/>
            </p:cNvSpPr>
            <p:nvPr userDrawn="1"/>
          </p:nvSpPr>
          <p:spPr bwMode="auto">
            <a:xfrm>
              <a:off x="4521200" y="2295525"/>
              <a:ext cx="115888" cy="73025"/>
            </a:xfrm>
            <a:custGeom>
              <a:avLst/>
              <a:gdLst>
                <a:gd name="T0" fmla="*/ 66 w 73"/>
                <a:gd name="T1" fmla="*/ 0 h 46"/>
                <a:gd name="T2" fmla="*/ 73 w 73"/>
                <a:gd name="T3" fmla="*/ 0 h 46"/>
                <a:gd name="T4" fmla="*/ 53 w 73"/>
                <a:gd name="T5" fmla="*/ 46 h 46"/>
                <a:gd name="T6" fmla="*/ 52 w 73"/>
                <a:gd name="T7" fmla="*/ 46 h 46"/>
                <a:gd name="T8" fmla="*/ 36 w 73"/>
                <a:gd name="T9" fmla="*/ 9 h 46"/>
                <a:gd name="T10" fmla="*/ 21 w 73"/>
                <a:gd name="T11" fmla="*/ 46 h 46"/>
                <a:gd name="T12" fmla="*/ 19 w 73"/>
                <a:gd name="T13" fmla="*/ 46 h 46"/>
                <a:gd name="T14" fmla="*/ 0 w 73"/>
                <a:gd name="T15" fmla="*/ 0 h 46"/>
                <a:gd name="T16" fmla="*/ 7 w 73"/>
                <a:gd name="T17" fmla="*/ 0 h 46"/>
                <a:gd name="T18" fmla="*/ 21 w 73"/>
                <a:gd name="T19" fmla="*/ 32 h 46"/>
                <a:gd name="T20" fmla="*/ 33 w 73"/>
                <a:gd name="T21" fmla="*/ 0 h 46"/>
                <a:gd name="T22" fmla="*/ 39 w 73"/>
                <a:gd name="T23" fmla="*/ 0 h 46"/>
                <a:gd name="T24" fmla="*/ 53 w 73"/>
                <a:gd name="T25" fmla="*/ 32 h 46"/>
                <a:gd name="T26" fmla="*/ 66 w 73"/>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6">
                  <a:moveTo>
                    <a:pt x="66" y="0"/>
                  </a:moveTo>
                  <a:lnTo>
                    <a:pt x="73" y="0"/>
                  </a:lnTo>
                  <a:lnTo>
                    <a:pt x="53" y="46"/>
                  </a:lnTo>
                  <a:lnTo>
                    <a:pt x="52" y="46"/>
                  </a:lnTo>
                  <a:lnTo>
                    <a:pt x="36" y="9"/>
                  </a:lnTo>
                  <a:lnTo>
                    <a:pt x="21" y="46"/>
                  </a:lnTo>
                  <a:lnTo>
                    <a:pt x="19" y="46"/>
                  </a:lnTo>
                  <a:lnTo>
                    <a:pt x="0" y="0"/>
                  </a:lnTo>
                  <a:lnTo>
                    <a:pt x="7" y="0"/>
                  </a:lnTo>
                  <a:lnTo>
                    <a:pt x="21" y="32"/>
                  </a:lnTo>
                  <a:lnTo>
                    <a:pt x="33" y="0"/>
                  </a:lnTo>
                  <a:lnTo>
                    <a:pt x="39" y="0"/>
                  </a:lnTo>
                  <a:lnTo>
                    <a:pt x="53" y="32"/>
                  </a:lnTo>
                  <a:lnTo>
                    <a:pt x="66"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3" name="Freeform 142"/>
            <p:cNvSpPr>
              <a:spLocks/>
            </p:cNvSpPr>
            <p:nvPr userDrawn="1"/>
          </p:nvSpPr>
          <p:spPr bwMode="auto">
            <a:xfrm>
              <a:off x="4859338" y="2293938"/>
              <a:ext cx="63500" cy="74613"/>
            </a:xfrm>
            <a:custGeom>
              <a:avLst/>
              <a:gdLst>
                <a:gd name="T0" fmla="*/ 0 w 40"/>
                <a:gd name="T1" fmla="*/ 0 h 47"/>
                <a:gd name="T2" fmla="*/ 40 w 40"/>
                <a:gd name="T3" fmla="*/ 0 h 47"/>
                <a:gd name="T4" fmla="*/ 40 w 40"/>
                <a:gd name="T5" fmla="*/ 7 h 47"/>
                <a:gd name="T6" fmla="*/ 23 w 40"/>
                <a:gd name="T7" fmla="*/ 7 h 47"/>
                <a:gd name="T8" fmla="*/ 23 w 40"/>
                <a:gd name="T9" fmla="*/ 47 h 47"/>
                <a:gd name="T10" fmla="*/ 16 w 40"/>
                <a:gd name="T11" fmla="*/ 47 h 47"/>
                <a:gd name="T12" fmla="*/ 16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3" y="7"/>
                  </a:lnTo>
                  <a:lnTo>
                    <a:pt x="23" y="47"/>
                  </a:lnTo>
                  <a:lnTo>
                    <a:pt x="16" y="47"/>
                  </a:lnTo>
                  <a:lnTo>
                    <a:pt x="16"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4" name="Freeform 143"/>
            <p:cNvSpPr>
              <a:spLocks/>
            </p:cNvSpPr>
            <p:nvPr userDrawn="1"/>
          </p:nvSpPr>
          <p:spPr bwMode="auto">
            <a:xfrm>
              <a:off x="5167313" y="2295525"/>
              <a:ext cx="41275" cy="73025"/>
            </a:xfrm>
            <a:custGeom>
              <a:avLst/>
              <a:gdLst>
                <a:gd name="T0" fmla="*/ 0 w 26"/>
                <a:gd name="T1" fmla="*/ 0 h 46"/>
                <a:gd name="T2" fmla="*/ 26 w 26"/>
                <a:gd name="T3" fmla="*/ 0 h 46"/>
                <a:gd name="T4" fmla="*/ 26 w 26"/>
                <a:gd name="T5" fmla="*/ 6 h 46"/>
                <a:gd name="T6" fmla="*/ 7 w 26"/>
                <a:gd name="T7" fmla="*/ 6 h 46"/>
                <a:gd name="T8" fmla="*/ 7 w 26"/>
                <a:gd name="T9" fmla="*/ 18 h 46"/>
                <a:gd name="T10" fmla="*/ 26 w 26"/>
                <a:gd name="T11" fmla="*/ 18 h 46"/>
                <a:gd name="T12" fmla="*/ 26 w 26"/>
                <a:gd name="T13" fmla="*/ 24 h 46"/>
                <a:gd name="T14" fmla="*/ 7 w 26"/>
                <a:gd name="T15" fmla="*/ 24 h 46"/>
                <a:gd name="T16" fmla="*/ 7 w 26"/>
                <a:gd name="T17" fmla="*/ 46 h 46"/>
                <a:gd name="T18" fmla="*/ 0 w 26"/>
                <a:gd name="T19" fmla="*/ 46 h 46"/>
                <a:gd name="T20" fmla="*/ 0 w 26"/>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6">
                  <a:moveTo>
                    <a:pt x="0" y="0"/>
                  </a:moveTo>
                  <a:lnTo>
                    <a:pt x="26" y="0"/>
                  </a:lnTo>
                  <a:lnTo>
                    <a:pt x="26" y="6"/>
                  </a:lnTo>
                  <a:lnTo>
                    <a:pt x="7" y="6"/>
                  </a:lnTo>
                  <a:lnTo>
                    <a:pt x="7" y="18"/>
                  </a:lnTo>
                  <a:lnTo>
                    <a:pt x="26" y="18"/>
                  </a:lnTo>
                  <a:lnTo>
                    <a:pt x="26"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5" name="Freeform 144"/>
            <p:cNvSpPr>
              <a:spLocks/>
            </p:cNvSpPr>
            <p:nvPr userDrawn="1"/>
          </p:nvSpPr>
          <p:spPr bwMode="auto">
            <a:xfrm>
              <a:off x="5451475" y="2293938"/>
              <a:ext cx="41275" cy="74613"/>
            </a:xfrm>
            <a:custGeom>
              <a:avLst/>
              <a:gdLst>
                <a:gd name="T0" fmla="*/ 10 w 19"/>
                <a:gd name="T1" fmla="*/ 20 h 34"/>
                <a:gd name="T2" fmla="*/ 6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4 w 19"/>
                <a:gd name="T21" fmla="*/ 8 h 34"/>
                <a:gd name="T22" fmla="*/ 6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2" y="14"/>
                  </a:cubicBezTo>
                  <a:cubicBezTo>
                    <a:pt x="1" y="12"/>
                    <a:pt x="0" y="11"/>
                    <a:pt x="0" y="9"/>
                  </a:cubicBezTo>
                  <a:cubicBezTo>
                    <a:pt x="0" y="6"/>
                    <a:pt x="1" y="4"/>
                    <a:pt x="3" y="3"/>
                  </a:cubicBezTo>
                  <a:cubicBezTo>
                    <a:pt x="5" y="1"/>
                    <a:pt x="7" y="0"/>
                    <a:pt x="10" y="0"/>
                  </a:cubicBezTo>
                  <a:cubicBezTo>
                    <a:pt x="13" y="0"/>
                    <a:pt x="15" y="1"/>
                    <a:pt x="18" y="2"/>
                  </a:cubicBezTo>
                  <a:cubicBezTo>
                    <a:pt x="18" y="8"/>
                    <a:pt x="18" y="8"/>
                    <a:pt x="18" y="8"/>
                  </a:cubicBezTo>
                  <a:cubicBezTo>
                    <a:pt x="15" y="6"/>
                    <a:pt x="13" y="4"/>
                    <a:pt x="10" y="4"/>
                  </a:cubicBezTo>
                  <a:cubicBezTo>
                    <a:pt x="8" y="4"/>
                    <a:pt x="7" y="5"/>
                    <a:pt x="6" y="5"/>
                  </a:cubicBezTo>
                  <a:cubicBezTo>
                    <a:pt x="5" y="6"/>
                    <a:pt x="4" y="7"/>
                    <a:pt x="4" y="8"/>
                  </a:cubicBezTo>
                  <a:cubicBezTo>
                    <a:pt x="4" y="9"/>
                    <a:pt x="5" y="10"/>
                    <a:pt x="6" y="11"/>
                  </a:cubicBezTo>
                  <a:cubicBezTo>
                    <a:pt x="6" y="12"/>
                    <a:pt x="8" y="13"/>
                    <a:pt x="9" y="14"/>
                  </a:cubicBezTo>
                  <a:cubicBezTo>
                    <a:pt x="13" y="16"/>
                    <a:pt x="13" y="16"/>
                    <a:pt x="13" y="16"/>
                  </a:cubicBezTo>
                  <a:cubicBezTo>
                    <a:pt x="17" y="18"/>
                    <a:pt x="19" y="22"/>
                    <a:pt x="19" y="25"/>
                  </a:cubicBezTo>
                  <a:cubicBezTo>
                    <a:pt x="19" y="28"/>
                    <a:pt x="18" y="30"/>
                    <a:pt x="16" y="32"/>
                  </a:cubicBezTo>
                  <a:cubicBezTo>
                    <a:pt x="14" y="34"/>
                    <a:pt x="12" y="34"/>
                    <a:pt x="9" y="34"/>
                  </a:cubicBezTo>
                  <a:cubicBezTo>
                    <a:pt x="6" y="34"/>
                    <a:pt x="3" y="33"/>
                    <a:pt x="0" y="31"/>
                  </a:cubicBezTo>
                  <a:cubicBezTo>
                    <a:pt x="0" y="25"/>
                    <a:pt x="0" y="25"/>
                    <a:pt x="0" y="25"/>
                  </a:cubicBezTo>
                  <a:cubicBezTo>
                    <a:pt x="3" y="29"/>
                    <a:pt x="6" y="30"/>
                    <a:pt x="9" y="30"/>
                  </a:cubicBezTo>
                  <a:cubicBezTo>
                    <a:pt x="11"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6" name="Line 145"/>
            <p:cNvSpPr>
              <a:spLocks noChangeShapeType="1"/>
            </p:cNvSpPr>
            <p:nvPr userDrawn="1"/>
          </p:nvSpPr>
          <p:spPr bwMode="auto">
            <a:xfrm>
              <a:off x="355282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7" name="Line 146"/>
            <p:cNvSpPr>
              <a:spLocks noChangeShapeType="1"/>
            </p:cNvSpPr>
            <p:nvPr userDrawn="1"/>
          </p:nvSpPr>
          <p:spPr bwMode="auto">
            <a:xfrm>
              <a:off x="3856038"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8" name="Line 147"/>
            <p:cNvSpPr>
              <a:spLocks noChangeShapeType="1"/>
            </p:cNvSpPr>
            <p:nvPr userDrawn="1"/>
          </p:nvSpPr>
          <p:spPr bwMode="auto">
            <a:xfrm>
              <a:off x="4159250"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49" name="Line 148"/>
            <p:cNvSpPr>
              <a:spLocks noChangeShapeType="1"/>
            </p:cNvSpPr>
            <p:nvPr userDrawn="1"/>
          </p:nvSpPr>
          <p:spPr bwMode="auto">
            <a:xfrm>
              <a:off x="446246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0" name="Line 149"/>
            <p:cNvSpPr>
              <a:spLocks noChangeShapeType="1"/>
            </p:cNvSpPr>
            <p:nvPr userDrawn="1"/>
          </p:nvSpPr>
          <p:spPr bwMode="auto">
            <a:xfrm>
              <a:off x="4765675"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1" name="Line 150"/>
            <p:cNvSpPr>
              <a:spLocks noChangeShapeType="1"/>
            </p:cNvSpPr>
            <p:nvPr userDrawn="1"/>
          </p:nvSpPr>
          <p:spPr bwMode="auto">
            <a:xfrm>
              <a:off x="5068888"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2" name="Line 151"/>
            <p:cNvSpPr>
              <a:spLocks noChangeShapeType="1"/>
            </p:cNvSpPr>
            <p:nvPr userDrawn="1"/>
          </p:nvSpPr>
          <p:spPr bwMode="auto">
            <a:xfrm>
              <a:off x="5373688" y="27828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3" name="Line 152"/>
            <p:cNvSpPr>
              <a:spLocks noChangeShapeType="1"/>
            </p:cNvSpPr>
            <p:nvPr userDrawn="1"/>
          </p:nvSpPr>
          <p:spPr bwMode="auto">
            <a:xfrm>
              <a:off x="3552825" y="2427288"/>
              <a:ext cx="20335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4" name="Line 153"/>
            <p:cNvSpPr>
              <a:spLocks noChangeShapeType="1"/>
            </p:cNvSpPr>
            <p:nvPr userDrawn="1"/>
          </p:nvSpPr>
          <p:spPr bwMode="auto">
            <a:xfrm>
              <a:off x="355282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5" name="Line 154"/>
            <p:cNvSpPr>
              <a:spLocks noChangeShapeType="1"/>
            </p:cNvSpPr>
            <p:nvPr userDrawn="1"/>
          </p:nvSpPr>
          <p:spPr bwMode="auto">
            <a:xfrm>
              <a:off x="3856038"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6" name="Line 155"/>
            <p:cNvSpPr>
              <a:spLocks noChangeShapeType="1"/>
            </p:cNvSpPr>
            <p:nvPr userDrawn="1"/>
          </p:nvSpPr>
          <p:spPr bwMode="auto">
            <a:xfrm>
              <a:off x="4159250"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7" name="Line 156"/>
            <p:cNvSpPr>
              <a:spLocks noChangeShapeType="1"/>
            </p:cNvSpPr>
            <p:nvPr userDrawn="1"/>
          </p:nvSpPr>
          <p:spPr bwMode="auto">
            <a:xfrm>
              <a:off x="446246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8" name="Line 157"/>
            <p:cNvSpPr>
              <a:spLocks noChangeShapeType="1"/>
            </p:cNvSpPr>
            <p:nvPr userDrawn="1"/>
          </p:nvSpPr>
          <p:spPr bwMode="auto">
            <a:xfrm>
              <a:off x="4765675"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9" name="Line 158"/>
            <p:cNvSpPr>
              <a:spLocks noChangeShapeType="1"/>
            </p:cNvSpPr>
            <p:nvPr userDrawn="1"/>
          </p:nvSpPr>
          <p:spPr bwMode="auto">
            <a:xfrm>
              <a:off x="5068888"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0" name="Line 159"/>
            <p:cNvSpPr>
              <a:spLocks noChangeShapeType="1"/>
            </p:cNvSpPr>
            <p:nvPr userDrawn="1"/>
          </p:nvSpPr>
          <p:spPr bwMode="auto">
            <a:xfrm>
              <a:off x="5373688" y="31384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1" name="Line 160"/>
            <p:cNvSpPr>
              <a:spLocks noChangeShapeType="1"/>
            </p:cNvSpPr>
            <p:nvPr userDrawn="1"/>
          </p:nvSpPr>
          <p:spPr bwMode="auto">
            <a:xfrm>
              <a:off x="355282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2" name="Line 161"/>
            <p:cNvSpPr>
              <a:spLocks noChangeShapeType="1"/>
            </p:cNvSpPr>
            <p:nvPr userDrawn="1"/>
          </p:nvSpPr>
          <p:spPr bwMode="auto">
            <a:xfrm>
              <a:off x="3856038"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3" name="Line 162"/>
            <p:cNvSpPr>
              <a:spLocks noChangeShapeType="1"/>
            </p:cNvSpPr>
            <p:nvPr userDrawn="1"/>
          </p:nvSpPr>
          <p:spPr bwMode="auto">
            <a:xfrm>
              <a:off x="4159250"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4" name="Line 163"/>
            <p:cNvSpPr>
              <a:spLocks noChangeShapeType="1"/>
            </p:cNvSpPr>
            <p:nvPr userDrawn="1"/>
          </p:nvSpPr>
          <p:spPr bwMode="auto">
            <a:xfrm>
              <a:off x="446246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5" name="Line 164"/>
            <p:cNvSpPr>
              <a:spLocks noChangeShapeType="1"/>
            </p:cNvSpPr>
            <p:nvPr userDrawn="1"/>
          </p:nvSpPr>
          <p:spPr bwMode="auto">
            <a:xfrm>
              <a:off x="4765675"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6" name="Line 165"/>
            <p:cNvSpPr>
              <a:spLocks noChangeShapeType="1"/>
            </p:cNvSpPr>
            <p:nvPr userDrawn="1"/>
          </p:nvSpPr>
          <p:spPr bwMode="auto">
            <a:xfrm>
              <a:off x="5068888"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7" name="Line 166"/>
            <p:cNvSpPr>
              <a:spLocks noChangeShapeType="1"/>
            </p:cNvSpPr>
            <p:nvPr userDrawn="1"/>
          </p:nvSpPr>
          <p:spPr bwMode="auto">
            <a:xfrm>
              <a:off x="5373688" y="34940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8" name="Line 167"/>
            <p:cNvSpPr>
              <a:spLocks noChangeShapeType="1"/>
            </p:cNvSpPr>
            <p:nvPr userDrawn="1"/>
          </p:nvSpPr>
          <p:spPr bwMode="auto">
            <a:xfrm>
              <a:off x="355282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69" name="Line 168"/>
            <p:cNvSpPr>
              <a:spLocks noChangeShapeType="1"/>
            </p:cNvSpPr>
            <p:nvPr userDrawn="1"/>
          </p:nvSpPr>
          <p:spPr bwMode="auto">
            <a:xfrm>
              <a:off x="3856038"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0" name="Line 169"/>
            <p:cNvSpPr>
              <a:spLocks noChangeShapeType="1"/>
            </p:cNvSpPr>
            <p:nvPr userDrawn="1"/>
          </p:nvSpPr>
          <p:spPr bwMode="auto">
            <a:xfrm>
              <a:off x="4159250"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1" name="Line 170"/>
            <p:cNvSpPr>
              <a:spLocks noChangeShapeType="1"/>
            </p:cNvSpPr>
            <p:nvPr userDrawn="1"/>
          </p:nvSpPr>
          <p:spPr bwMode="auto">
            <a:xfrm>
              <a:off x="446246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2" name="Line 171"/>
            <p:cNvSpPr>
              <a:spLocks noChangeShapeType="1"/>
            </p:cNvSpPr>
            <p:nvPr userDrawn="1"/>
          </p:nvSpPr>
          <p:spPr bwMode="auto">
            <a:xfrm>
              <a:off x="4765675"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3" name="Line 172"/>
            <p:cNvSpPr>
              <a:spLocks noChangeShapeType="1"/>
            </p:cNvSpPr>
            <p:nvPr userDrawn="1"/>
          </p:nvSpPr>
          <p:spPr bwMode="auto">
            <a:xfrm>
              <a:off x="5068888"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4" name="Line 173"/>
            <p:cNvSpPr>
              <a:spLocks noChangeShapeType="1"/>
            </p:cNvSpPr>
            <p:nvPr userDrawn="1"/>
          </p:nvSpPr>
          <p:spPr bwMode="auto">
            <a:xfrm>
              <a:off x="5373688" y="3851275"/>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5" name="Line 174"/>
            <p:cNvSpPr>
              <a:spLocks noChangeShapeType="1"/>
            </p:cNvSpPr>
            <p:nvPr userDrawn="1"/>
          </p:nvSpPr>
          <p:spPr bwMode="auto">
            <a:xfrm>
              <a:off x="355282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6" name="Line 175"/>
            <p:cNvSpPr>
              <a:spLocks noChangeShapeType="1"/>
            </p:cNvSpPr>
            <p:nvPr userDrawn="1"/>
          </p:nvSpPr>
          <p:spPr bwMode="auto">
            <a:xfrm>
              <a:off x="3856038"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7" name="Line 176"/>
            <p:cNvSpPr>
              <a:spLocks noChangeShapeType="1"/>
            </p:cNvSpPr>
            <p:nvPr userDrawn="1"/>
          </p:nvSpPr>
          <p:spPr bwMode="auto">
            <a:xfrm>
              <a:off x="4159250"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8" name="Line 177"/>
            <p:cNvSpPr>
              <a:spLocks noChangeShapeType="1"/>
            </p:cNvSpPr>
            <p:nvPr userDrawn="1"/>
          </p:nvSpPr>
          <p:spPr bwMode="auto">
            <a:xfrm>
              <a:off x="446246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79" name="Line 178"/>
            <p:cNvSpPr>
              <a:spLocks noChangeShapeType="1"/>
            </p:cNvSpPr>
            <p:nvPr userDrawn="1"/>
          </p:nvSpPr>
          <p:spPr bwMode="auto">
            <a:xfrm>
              <a:off x="4765675"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80" name="Line 179"/>
            <p:cNvSpPr>
              <a:spLocks noChangeShapeType="1"/>
            </p:cNvSpPr>
            <p:nvPr userDrawn="1"/>
          </p:nvSpPr>
          <p:spPr bwMode="auto">
            <a:xfrm>
              <a:off x="5068888"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81" name="Line 180"/>
            <p:cNvSpPr>
              <a:spLocks noChangeShapeType="1"/>
            </p:cNvSpPr>
            <p:nvPr userDrawn="1"/>
          </p:nvSpPr>
          <p:spPr bwMode="auto">
            <a:xfrm>
              <a:off x="5373688" y="4206875"/>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74" name="Group 273"/>
          <p:cNvGrpSpPr/>
          <p:nvPr userDrawn="1"/>
        </p:nvGrpSpPr>
        <p:grpSpPr>
          <a:xfrm>
            <a:off x="954617" y="1795468"/>
            <a:ext cx="3041651" cy="2551113"/>
            <a:chOff x="715963" y="1795463"/>
            <a:chExt cx="2281238" cy="2551113"/>
          </a:xfrm>
        </p:grpSpPr>
        <p:sp>
          <p:nvSpPr>
            <p:cNvPr id="182" name="Freeform 181"/>
            <p:cNvSpPr>
              <a:spLocks/>
            </p:cNvSpPr>
            <p:nvPr userDrawn="1"/>
          </p:nvSpPr>
          <p:spPr bwMode="auto">
            <a:xfrm>
              <a:off x="715963" y="1795463"/>
              <a:ext cx="2281238"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9"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4"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3" name="Freeform 182"/>
            <p:cNvSpPr>
              <a:spLocks/>
            </p:cNvSpPr>
            <p:nvPr userDrawn="1"/>
          </p:nvSpPr>
          <p:spPr bwMode="auto">
            <a:xfrm>
              <a:off x="930275" y="2293938"/>
              <a:ext cx="42863" cy="74613"/>
            </a:xfrm>
            <a:custGeom>
              <a:avLst/>
              <a:gdLst>
                <a:gd name="T0" fmla="*/ 10 w 19"/>
                <a:gd name="T1" fmla="*/ 20 h 34"/>
                <a:gd name="T2" fmla="*/ 6 w 19"/>
                <a:gd name="T3" fmla="*/ 18 h 34"/>
                <a:gd name="T4" fmla="*/ 1 w 19"/>
                <a:gd name="T5" fmla="*/ 14 h 34"/>
                <a:gd name="T6" fmla="*/ 0 w 19"/>
                <a:gd name="T7" fmla="*/ 9 h 34"/>
                <a:gd name="T8" fmla="*/ 2 w 19"/>
                <a:gd name="T9" fmla="*/ 3 h 34"/>
                <a:gd name="T10" fmla="*/ 10 w 19"/>
                <a:gd name="T11" fmla="*/ 0 h 34"/>
                <a:gd name="T12" fmla="*/ 17 w 19"/>
                <a:gd name="T13" fmla="*/ 2 h 34"/>
                <a:gd name="T14" fmla="*/ 17 w 19"/>
                <a:gd name="T15" fmla="*/ 8 h 34"/>
                <a:gd name="T16" fmla="*/ 9 w 19"/>
                <a:gd name="T17" fmla="*/ 4 h 34"/>
                <a:gd name="T18" fmla="*/ 6 w 19"/>
                <a:gd name="T19" fmla="*/ 5 h 34"/>
                <a:gd name="T20" fmla="*/ 4 w 19"/>
                <a:gd name="T21" fmla="*/ 8 h 34"/>
                <a:gd name="T22" fmla="*/ 5 w 19"/>
                <a:gd name="T23" fmla="*/ 11 h 34"/>
                <a:gd name="T24" fmla="*/ 9 w 19"/>
                <a:gd name="T25" fmla="*/ 14 h 34"/>
                <a:gd name="T26" fmla="*/ 12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1" y="14"/>
                  </a:cubicBezTo>
                  <a:cubicBezTo>
                    <a:pt x="0" y="12"/>
                    <a:pt x="0" y="11"/>
                    <a:pt x="0" y="9"/>
                  </a:cubicBezTo>
                  <a:cubicBezTo>
                    <a:pt x="0" y="6"/>
                    <a:pt x="1" y="4"/>
                    <a:pt x="2" y="3"/>
                  </a:cubicBezTo>
                  <a:cubicBezTo>
                    <a:pt x="4" y="1"/>
                    <a:pt x="7" y="0"/>
                    <a:pt x="10" y="0"/>
                  </a:cubicBezTo>
                  <a:cubicBezTo>
                    <a:pt x="12" y="0"/>
                    <a:pt x="15" y="1"/>
                    <a:pt x="17" y="2"/>
                  </a:cubicBezTo>
                  <a:cubicBezTo>
                    <a:pt x="17" y="8"/>
                    <a:pt x="17" y="8"/>
                    <a:pt x="17" y="8"/>
                  </a:cubicBezTo>
                  <a:cubicBezTo>
                    <a:pt x="15" y="6"/>
                    <a:pt x="12" y="4"/>
                    <a:pt x="9" y="4"/>
                  </a:cubicBezTo>
                  <a:cubicBezTo>
                    <a:pt x="8" y="4"/>
                    <a:pt x="7" y="5"/>
                    <a:pt x="6" y="5"/>
                  </a:cubicBezTo>
                  <a:cubicBezTo>
                    <a:pt x="5" y="6"/>
                    <a:pt x="4" y="7"/>
                    <a:pt x="4" y="8"/>
                  </a:cubicBezTo>
                  <a:cubicBezTo>
                    <a:pt x="4" y="9"/>
                    <a:pt x="4" y="10"/>
                    <a:pt x="5" y="11"/>
                  </a:cubicBezTo>
                  <a:cubicBezTo>
                    <a:pt x="6" y="12"/>
                    <a:pt x="7" y="13"/>
                    <a:pt x="9" y="14"/>
                  </a:cubicBezTo>
                  <a:cubicBezTo>
                    <a:pt x="12" y="16"/>
                    <a:pt x="12" y="16"/>
                    <a:pt x="12" y="16"/>
                  </a:cubicBezTo>
                  <a:cubicBezTo>
                    <a:pt x="17" y="18"/>
                    <a:pt x="19" y="22"/>
                    <a:pt x="19" y="25"/>
                  </a:cubicBezTo>
                  <a:cubicBezTo>
                    <a:pt x="19" y="28"/>
                    <a:pt x="18" y="30"/>
                    <a:pt x="16" y="32"/>
                  </a:cubicBezTo>
                  <a:cubicBezTo>
                    <a:pt x="14" y="34"/>
                    <a:pt x="12" y="34"/>
                    <a:pt x="9" y="34"/>
                  </a:cubicBezTo>
                  <a:cubicBezTo>
                    <a:pt x="5" y="34"/>
                    <a:pt x="2" y="33"/>
                    <a:pt x="0" y="31"/>
                  </a:cubicBezTo>
                  <a:cubicBezTo>
                    <a:pt x="0" y="25"/>
                    <a:pt x="0" y="25"/>
                    <a:pt x="0" y="25"/>
                  </a:cubicBezTo>
                  <a:cubicBezTo>
                    <a:pt x="2" y="29"/>
                    <a:pt x="5" y="30"/>
                    <a:pt x="9" y="30"/>
                  </a:cubicBezTo>
                  <a:cubicBezTo>
                    <a:pt x="10"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4" name="Freeform 183"/>
            <p:cNvSpPr>
              <a:spLocks/>
            </p:cNvSpPr>
            <p:nvPr userDrawn="1"/>
          </p:nvSpPr>
          <p:spPr bwMode="auto">
            <a:xfrm>
              <a:off x="1217613" y="2295525"/>
              <a:ext cx="71438" cy="73025"/>
            </a:xfrm>
            <a:custGeom>
              <a:avLst/>
              <a:gdLst>
                <a:gd name="T0" fmla="*/ 38 w 45"/>
                <a:gd name="T1" fmla="*/ 0 h 46"/>
                <a:gd name="T2" fmla="*/ 45 w 45"/>
                <a:gd name="T3" fmla="*/ 0 h 46"/>
                <a:gd name="T4" fmla="*/ 45 w 45"/>
                <a:gd name="T5" fmla="*/ 46 h 46"/>
                <a:gd name="T6" fmla="*/ 38 w 45"/>
                <a:gd name="T7" fmla="*/ 46 h 46"/>
                <a:gd name="T8" fmla="*/ 38 w 45"/>
                <a:gd name="T9" fmla="*/ 10 h 46"/>
                <a:gd name="T10" fmla="*/ 23 w 45"/>
                <a:gd name="T11" fmla="*/ 28 h 46"/>
                <a:gd name="T12" fmla="*/ 23 w 45"/>
                <a:gd name="T13" fmla="*/ 28 h 46"/>
                <a:gd name="T14" fmla="*/ 7 w 45"/>
                <a:gd name="T15" fmla="*/ 10 h 46"/>
                <a:gd name="T16" fmla="*/ 7 w 45"/>
                <a:gd name="T17" fmla="*/ 46 h 46"/>
                <a:gd name="T18" fmla="*/ 0 w 45"/>
                <a:gd name="T19" fmla="*/ 46 h 46"/>
                <a:gd name="T20" fmla="*/ 0 w 45"/>
                <a:gd name="T21" fmla="*/ 0 h 46"/>
                <a:gd name="T22" fmla="*/ 7 w 45"/>
                <a:gd name="T23" fmla="*/ 0 h 46"/>
                <a:gd name="T24" fmla="*/ 23 w 45"/>
                <a:gd name="T25" fmla="*/ 18 h 46"/>
                <a:gd name="T26" fmla="*/ 38 w 45"/>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6">
                  <a:moveTo>
                    <a:pt x="38" y="0"/>
                  </a:moveTo>
                  <a:lnTo>
                    <a:pt x="45" y="0"/>
                  </a:lnTo>
                  <a:lnTo>
                    <a:pt x="45" y="46"/>
                  </a:lnTo>
                  <a:lnTo>
                    <a:pt x="38" y="46"/>
                  </a:lnTo>
                  <a:lnTo>
                    <a:pt x="38" y="10"/>
                  </a:lnTo>
                  <a:lnTo>
                    <a:pt x="23" y="28"/>
                  </a:lnTo>
                  <a:lnTo>
                    <a:pt x="23" y="28"/>
                  </a:lnTo>
                  <a:lnTo>
                    <a:pt x="7" y="10"/>
                  </a:lnTo>
                  <a:lnTo>
                    <a:pt x="7" y="46"/>
                  </a:lnTo>
                  <a:lnTo>
                    <a:pt x="0" y="46"/>
                  </a:lnTo>
                  <a:lnTo>
                    <a:pt x="0" y="0"/>
                  </a:lnTo>
                  <a:lnTo>
                    <a:pt x="7" y="0"/>
                  </a:lnTo>
                  <a:lnTo>
                    <a:pt x="23" y="18"/>
                  </a:lnTo>
                  <a:lnTo>
                    <a:pt x="38"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5" name="Freeform 184"/>
            <p:cNvSpPr>
              <a:spLocks/>
            </p:cNvSpPr>
            <p:nvPr userDrawn="1"/>
          </p:nvSpPr>
          <p:spPr bwMode="auto">
            <a:xfrm>
              <a:off x="1519238" y="2293938"/>
              <a:ext cx="63500" cy="74613"/>
            </a:xfrm>
            <a:custGeom>
              <a:avLst/>
              <a:gdLst>
                <a:gd name="T0" fmla="*/ 0 w 40"/>
                <a:gd name="T1" fmla="*/ 0 h 47"/>
                <a:gd name="T2" fmla="*/ 40 w 40"/>
                <a:gd name="T3" fmla="*/ 0 h 47"/>
                <a:gd name="T4" fmla="*/ 40 w 40"/>
                <a:gd name="T5" fmla="*/ 7 h 47"/>
                <a:gd name="T6" fmla="*/ 24 w 40"/>
                <a:gd name="T7" fmla="*/ 7 h 47"/>
                <a:gd name="T8" fmla="*/ 24 w 40"/>
                <a:gd name="T9" fmla="*/ 47 h 47"/>
                <a:gd name="T10" fmla="*/ 17 w 40"/>
                <a:gd name="T11" fmla="*/ 47 h 47"/>
                <a:gd name="T12" fmla="*/ 17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4" y="7"/>
                  </a:lnTo>
                  <a:lnTo>
                    <a:pt x="24"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6" name="Freeform 185"/>
            <p:cNvSpPr>
              <a:spLocks/>
            </p:cNvSpPr>
            <p:nvPr userDrawn="1"/>
          </p:nvSpPr>
          <p:spPr bwMode="auto">
            <a:xfrm>
              <a:off x="1808163" y="2295525"/>
              <a:ext cx="112713" cy="73025"/>
            </a:xfrm>
            <a:custGeom>
              <a:avLst/>
              <a:gdLst>
                <a:gd name="T0" fmla="*/ 64 w 71"/>
                <a:gd name="T1" fmla="*/ 0 h 46"/>
                <a:gd name="T2" fmla="*/ 71 w 71"/>
                <a:gd name="T3" fmla="*/ 0 h 46"/>
                <a:gd name="T4" fmla="*/ 52 w 71"/>
                <a:gd name="T5" fmla="*/ 46 h 46"/>
                <a:gd name="T6" fmla="*/ 50 w 71"/>
                <a:gd name="T7" fmla="*/ 46 h 46"/>
                <a:gd name="T8" fmla="*/ 35 w 71"/>
                <a:gd name="T9" fmla="*/ 9 h 46"/>
                <a:gd name="T10" fmla="*/ 19 w 71"/>
                <a:gd name="T11" fmla="*/ 46 h 46"/>
                <a:gd name="T12" fmla="*/ 18 w 71"/>
                <a:gd name="T13" fmla="*/ 46 h 46"/>
                <a:gd name="T14" fmla="*/ 0 w 71"/>
                <a:gd name="T15" fmla="*/ 0 h 46"/>
                <a:gd name="T16" fmla="*/ 5 w 71"/>
                <a:gd name="T17" fmla="*/ 0 h 46"/>
                <a:gd name="T18" fmla="*/ 19 w 71"/>
                <a:gd name="T19" fmla="*/ 32 h 46"/>
                <a:gd name="T20" fmla="*/ 32 w 71"/>
                <a:gd name="T21" fmla="*/ 0 h 46"/>
                <a:gd name="T22" fmla="*/ 39 w 71"/>
                <a:gd name="T23" fmla="*/ 0 h 46"/>
                <a:gd name="T24" fmla="*/ 52 w 71"/>
                <a:gd name="T25" fmla="*/ 32 h 46"/>
                <a:gd name="T26" fmla="*/ 64 w 71"/>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46">
                  <a:moveTo>
                    <a:pt x="64" y="0"/>
                  </a:moveTo>
                  <a:lnTo>
                    <a:pt x="71" y="0"/>
                  </a:lnTo>
                  <a:lnTo>
                    <a:pt x="52" y="46"/>
                  </a:lnTo>
                  <a:lnTo>
                    <a:pt x="50" y="46"/>
                  </a:lnTo>
                  <a:lnTo>
                    <a:pt x="35" y="9"/>
                  </a:lnTo>
                  <a:lnTo>
                    <a:pt x="19" y="46"/>
                  </a:lnTo>
                  <a:lnTo>
                    <a:pt x="18" y="46"/>
                  </a:lnTo>
                  <a:lnTo>
                    <a:pt x="0" y="0"/>
                  </a:lnTo>
                  <a:lnTo>
                    <a:pt x="5" y="0"/>
                  </a:lnTo>
                  <a:lnTo>
                    <a:pt x="19" y="32"/>
                  </a:lnTo>
                  <a:lnTo>
                    <a:pt x="32" y="0"/>
                  </a:lnTo>
                  <a:lnTo>
                    <a:pt x="39" y="0"/>
                  </a:lnTo>
                  <a:lnTo>
                    <a:pt x="52" y="32"/>
                  </a:lnTo>
                  <a:lnTo>
                    <a:pt x="64"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7" name="Freeform 186"/>
            <p:cNvSpPr>
              <a:spLocks/>
            </p:cNvSpPr>
            <p:nvPr userDrawn="1"/>
          </p:nvSpPr>
          <p:spPr bwMode="auto">
            <a:xfrm>
              <a:off x="2144713" y="2293938"/>
              <a:ext cx="61913" cy="74613"/>
            </a:xfrm>
            <a:custGeom>
              <a:avLst/>
              <a:gdLst>
                <a:gd name="T0" fmla="*/ 0 w 39"/>
                <a:gd name="T1" fmla="*/ 0 h 47"/>
                <a:gd name="T2" fmla="*/ 39 w 39"/>
                <a:gd name="T3" fmla="*/ 0 h 47"/>
                <a:gd name="T4" fmla="*/ 39 w 39"/>
                <a:gd name="T5" fmla="*/ 7 h 47"/>
                <a:gd name="T6" fmla="*/ 24 w 39"/>
                <a:gd name="T7" fmla="*/ 7 h 47"/>
                <a:gd name="T8" fmla="*/ 24 w 39"/>
                <a:gd name="T9" fmla="*/ 47 h 47"/>
                <a:gd name="T10" fmla="*/ 17 w 39"/>
                <a:gd name="T11" fmla="*/ 47 h 47"/>
                <a:gd name="T12" fmla="*/ 17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4" y="7"/>
                  </a:lnTo>
                  <a:lnTo>
                    <a:pt x="24"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8" name="Freeform 187"/>
            <p:cNvSpPr>
              <a:spLocks/>
            </p:cNvSpPr>
            <p:nvPr userDrawn="1"/>
          </p:nvSpPr>
          <p:spPr bwMode="auto">
            <a:xfrm>
              <a:off x="2452688" y="2295525"/>
              <a:ext cx="39688" cy="73025"/>
            </a:xfrm>
            <a:custGeom>
              <a:avLst/>
              <a:gdLst>
                <a:gd name="T0" fmla="*/ 0 w 25"/>
                <a:gd name="T1" fmla="*/ 0 h 46"/>
                <a:gd name="T2" fmla="*/ 25 w 25"/>
                <a:gd name="T3" fmla="*/ 0 h 46"/>
                <a:gd name="T4" fmla="*/ 25 w 25"/>
                <a:gd name="T5" fmla="*/ 6 h 46"/>
                <a:gd name="T6" fmla="*/ 7 w 25"/>
                <a:gd name="T7" fmla="*/ 6 h 46"/>
                <a:gd name="T8" fmla="*/ 7 w 25"/>
                <a:gd name="T9" fmla="*/ 18 h 46"/>
                <a:gd name="T10" fmla="*/ 25 w 25"/>
                <a:gd name="T11" fmla="*/ 18 h 46"/>
                <a:gd name="T12" fmla="*/ 25 w 25"/>
                <a:gd name="T13" fmla="*/ 24 h 46"/>
                <a:gd name="T14" fmla="*/ 7 w 25"/>
                <a:gd name="T15" fmla="*/ 24 h 46"/>
                <a:gd name="T16" fmla="*/ 7 w 25"/>
                <a:gd name="T17" fmla="*/ 46 h 46"/>
                <a:gd name="T18" fmla="*/ 0 w 25"/>
                <a:gd name="T19" fmla="*/ 46 h 46"/>
                <a:gd name="T20" fmla="*/ 0 w 2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0" y="0"/>
                  </a:moveTo>
                  <a:lnTo>
                    <a:pt x="25" y="0"/>
                  </a:lnTo>
                  <a:lnTo>
                    <a:pt x="25" y="6"/>
                  </a:lnTo>
                  <a:lnTo>
                    <a:pt x="7" y="6"/>
                  </a:lnTo>
                  <a:lnTo>
                    <a:pt x="7" y="18"/>
                  </a:lnTo>
                  <a:lnTo>
                    <a:pt x="25" y="18"/>
                  </a:lnTo>
                  <a:lnTo>
                    <a:pt x="25"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9" name="Freeform 188"/>
            <p:cNvSpPr>
              <a:spLocks/>
            </p:cNvSpPr>
            <p:nvPr userDrawn="1"/>
          </p:nvSpPr>
          <p:spPr bwMode="auto">
            <a:xfrm>
              <a:off x="2735263" y="2293938"/>
              <a:ext cx="42863" cy="74613"/>
            </a:xfrm>
            <a:custGeom>
              <a:avLst/>
              <a:gdLst>
                <a:gd name="T0" fmla="*/ 10 w 19"/>
                <a:gd name="T1" fmla="*/ 20 h 34"/>
                <a:gd name="T2" fmla="*/ 7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9 w 19"/>
                <a:gd name="T25" fmla="*/ 14 h 34"/>
                <a:gd name="T26" fmla="*/ 13 w 19"/>
                <a:gd name="T27" fmla="*/ 16 h 34"/>
                <a:gd name="T28" fmla="*/ 19 w 19"/>
                <a:gd name="T29" fmla="*/ 25 h 34"/>
                <a:gd name="T30" fmla="*/ 17 w 19"/>
                <a:gd name="T31" fmla="*/ 32 h 34"/>
                <a:gd name="T32" fmla="*/ 10 w 19"/>
                <a:gd name="T33" fmla="*/ 34 h 34"/>
                <a:gd name="T34" fmla="*/ 0 w 19"/>
                <a:gd name="T35" fmla="*/ 31 h 34"/>
                <a:gd name="T36" fmla="*/ 0 w 19"/>
                <a:gd name="T37" fmla="*/ 25 h 34"/>
                <a:gd name="T38" fmla="*/ 9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7" y="18"/>
                    <a:pt x="7" y="18"/>
                    <a:pt x="7" y="18"/>
                  </a:cubicBezTo>
                  <a:cubicBezTo>
                    <a:pt x="4" y="16"/>
                    <a:pt x="3" y="15"/>
                    <a:pt x="2" y="14"/>
                  </a:cubicBezTo>
                  <a:cubicBezTo>
                    <a:pt x="1" y="12"/>
                    <a:pt x="0" y="11"/>
                    <a:pt x="0" y="9"/>
                  </a:cubicBezTo>
                  <a:cubicBezTo>
                    <a:pt x="0" y="6"/>
                    <a:pt x="1" y="4"/>
                    <a:pt x="3" y="3"/>
                  </a:cubicBezTo>
                  <a:cubicBezTo>
                    <a:pt x="5" y="1"/>
                    <a:pt x="7" y="0"/>
                    <a:pt x="10" y="0"/>
                  </a:cubicBezTo>
                  <a:cubicBezTo>
                    <a:pt x="13" y="0"/>
                    <a:pt x="16" y="1"/>
                    <a:pt x="18" y="2"/>
                  </a:cubicBezTo>
                  <a:cubicBezTo>
                    <a:pt x="18" y="8"/>
                    <a:pt x="18" y="8"/>
                    <a:pt x="18" y="8"/>
                  </a:cubicBezTo>
                  <a:cubicBezTo>
                    <a:pt x="15" y="6"/>
                    <a:pt x="13" y="4"/>
                    <a:pt x="10" y="4"/>
                  </a:cubicBezTo>
                  <a:cubicBezTo>
                    <a:pt x="9" y="4"/>
                    <a:pt x="7" y="5"/>
                    <a:pt x="6" y="5"/>
                  </a:cubicBezTo>
                  <a:cubicBezTo>
                    <a:pt x="5" y="6"/>
                    <a:pt x="5" y="7"/>
                    <a:pt x="5" y="8"/>
                  </a:cubicBezTo>
                  <a:cubicBezTo>
                    <a:pt x="5" y="9"/>
                    <a:pt x="5" y="10"/>
                    <a:pt x="6" y="11"/>
                  </a:cubicBezTo>
                  <a:cubicBezTo>
                    <a:pt x="7" y="12"/>
                    <a:pt x="8" y="13"/>
                    <a:pt x="9" y="14"/>
                  </a:cubicBezTo>
                  <a:cubicBezTo>
                    <a:pt x="13" y="16"/>
                    <a:pt x="13" y="16"/>
                    <a:pt x="13" y="16"/>
                  </a:cubicBezTo>
                  <a:cubicBezTo>
                    <a:pt x="17" y="18"/>
                    <a:pt x="19" y="22"/>
                    <a:pt x="19" y="25"/>
                  </a:cubicBezTo>
                  <a:cubicBezTo>
                    <a:pt x="19" y="28"/>
                    <a:pt x="18" y="30"/>
                    <a:pt x="17" y="32"/>
                  </a:cubicBezTo>
                  <a:cubicBezTo>
                    <a:pt x="15" y="34"/>
                    <a:pt x="12" y="34"/>
                    <a:pt x="10" y="34"/>
                  </a:cubicBezTo>
                  <a:cubicBezTo>
                    <a:pt x="6" y="34"/>
                    <a:pt x="3" y="33"/>
                    <a:pt x="0" y="31"/>
                  </a:cubicBezTo>
                  <a:cubicBezTo>
                    <a:pt x="0" y="25"/>
                    <a:pt x="0" y="25"/>
                    <a:pt x="0" y="25"/>
                  </a:cubicBezTo>
                  <a:cubicBezTo>
                    <a:pt x="3" y="29"/>
                    <a:pt x="6" y="30"/>
                    <a:pt x="9"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0" name="Line 189"/>
            <p:cNvSpPr>
              <a:spLocks noChangeShapeType="1"/>
            </p:cNvSpPr>
            <p:nvPr userDrawn="1"/>
          </p:nvSpPr>
          <p:spPr bwMode="auto">
            <a:xfrm>
              <a:off x="83661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1" name="Line 190"/>
            <p:cNvSpPr>
              <a:spLocks noChangeShapeType="1"/>
            </p:cNvSpPr>
            <p:nvPr userDrawn="1"/>
          </p:nvSpPr>
          <p:spPr bwMode="auto">
            <a:xfrm>
              <a:off x="1139825"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2" name="Line 191"/>
            <p:cNvSpPr>
              <a:spLocks noChangeShapeType="1"/>
            </p:cNvSpPr>
            <p:nvPr userDrawn="1"/>
          </p:nvSpPr>
          <p:spPr bwMode="auto">
            <a:xfrm>
              <a:off x="1443038"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3" name="Line 192"/>
            <p:cNvSpPr>
              <a:spLocks noChangeShapeType="1"/>
            </p:cNvSpPr>
            <p:nvPr userDrawn="1"/>
          </p:nvSpPr>
          <p:spPr bwMode="auto">
            <a:xfrm>
              <a:off x="1747838"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4" name="Line 193"/>
            <p:cNvSpPr>
              <a:spLocks noChangeShapeType="1"/>
            </p:cNvSpPr>
            <p:nvPr userDrawn="1"/>
          </p:nvSpPr>
          <p:spPr bwMode="auto">
            <a:xfrm>
              <a:off x="2051050"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5" name="Line 194"/>
            <p:cNvSpPr>
              <a:spLocks noChangeShapeType="1"/>
            </p:cNvSpPr>
            <p:nvPr userDrawn="1"/>
          </p:nvSpPr>
          <p:spPr bwMode="auto">
            <a:xfrm>
              <a:off x="235426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6" name="Line 195"/>
            <p:cNvSpPr>
              <a:spLocks noChangeShapeType="1"/>
            </p:cNvSpPr>
            <p:nvPr userDrawn="1"/>
          </p:nvSpPr>
          <p:spPr bwMode="auto">
            <a:xfrm>
              <a:off x="265747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7" name="Line 196"/>
            <p:cNvSpPr>
              <a:spLocks noChangeShapeType="1"/>
            </p:cNvSpPr>
            <p:nvPr userDrawn="1"/>
          </p:nvSpPr>
          <p:spPr bwMode="auto">
            <a:xfrm>
              <a:off x="836613" y="2427288"/>
              <a:ext cx="203676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8" name="Line 197"/>
            <p:cNvSpPr>
              <a:spLocks noChangeShapeType="1"/>
            </p:cNvSpPr>
            <p:nvPr userDrawn="1"/>
          </p:nvSpPr>
          <p:spPr bwMode="auto">
            <a:xfrm>
              <a:off x="83661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99" name="Line 198"/>
            <p:cNvSpPr>
              <a:spLocks noChangeShapeType="1"/>
            </p:cNvSpPr>
            <p:nvPr userDrawn="1"/>
          </p:nvSpPr>
          <p:spPr bwMode="auto">
            <a:xfrm>
              <a:off x="1139825"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0" name="Line 199"/>
            <p:cNvSpPr>
              <a:spLocks noChangeShapeType="1"/>
            </p:cNvSpPr>
            <p:nvPr userDrawn="1"/>
          </p:nvSpPr>
          <p:spPr bwMode="auto">
            <a:xfrm>
              <a:off x="1443038"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1" name="Line 200"/>
            <p:cNvSpPr>
              <a:spLocks noChangeShapeType="1"/>
            </p:cNvSpPr>
            <p:nvPr userDrawn="1"/>
          </p:nvSpPr>
          <p:spPr bwMode="auto">
            <a:xfrm>
              <a:off x="1747838"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2" name="Line 201"/>
            <p:cNvSpPr>
              <a:spLocks noChangeShapeType="1"/>
            </p:cNvSpPr>
            <p:nvPr userDrawn="1"/>
          </p:nvSpPr>
          <p:spPr bwMode="auto">
            <a:xfrm>
              <a:off x="2051050"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3" name="Line 202"/>
            <p:cNvSpPr>
              <a:spLocks noChangeShapeType="1"/>
            </p:cNvSpPr>
            <p:nvPr userDrawn="1"/>
          </p:nvSpPr>
          <p:spPr bwMode="auto">
            <a:xfrm>
              <a:off x="235426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4" name="Line 203"/>
            <p:cNvSpPr>
              <a:spLocks noChangeShapeType="1"/>
            </p:cNvSpPr>
            <p:nvPr userDrawn="1"/>
          </p:nvSpPr>
          <p:spPr bwMode="auto">
            <a:xfrm>
              <a:off x="265747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5" name="Line 204"/>
            <p:cNvSpPr>
              <a:spLocks noChangeShapeType="1"/>
            </p:cNvSpPr>
            <p:nvPr userDrawn="1"/>
          </p:nvSpPr>
          <p:spPr bwMode="auto">
            <a:xfrm>
              <a:off x="83661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6" name="Line 205"/>
            <p:cNvSpPr>
              <a:spLocks noChangeShapeType="1"/>
            </p:cNvSpPr>
            <p:nvPr userDrawn="1"/>
          </p:nvSpPr>
          <p:spPr bwMode="auto">
            <a:xfrm>
              <a:off x="1139825"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7" name="Line 206"/>
            <p:cNvSpPr>
              <a:spLocks noChangeShapeType="1"/>
            </p:cNvSpPr>
            <p:nvPr userDrawn="1"/>
          </p:nvSpPr>
          <p:spPr bwMode="auto">
            <a:xfrm>
              <a:off x="1443038"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8" name="Line 207"/>
            <p:cNvSpPr>
              <a:spLocks noChangeShapeType="1"/>
            </p:cNvSpPr>
            <p:nvPr userDrawn="1"/>
          </p:nvSpPr>
          <p:spPr bwMode="auto">
            <a:xfrm>
              <a:off x="1747838"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09" name="Line 208"/>
            <p:cNvSpPr>
              <a:spLocks noChangeShapeType="1"/>
            </p:cNvSpPr>
            <p:nvPr userDrawn="1"/>
          </p:nvSpPr>
          <p:spPr bwMode="auto">
            <a:xfrm>
              <a:off x="2051050"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0" name="Line 209"/>
            <p:cNvSpPr>
              <a:spLocks noChangeShapeType="1"/>
            </p:cNvSpPr>
            <p:nvPr userDrawn="1"/>
          </p:nvSpPr>
          <p:spPr bwMode="auto">
            <a:xfrm>
              <a:off x="235426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1" name="Line 210"/>
            <p:cNvSpPr>
              <a:spLocks noChangeShapeType="1"/>
            </p:cNvSpPr>
            <p:nvPr userDrawn="1"/>
          </p:nvSpPr>
          <p:spPr bwMode="auto">
            <a:xfrm>
              <a:off x="265747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2" name="Line 211"/>
            <p:cNvSpPr>
              <a:spLocks noChangeShapeType="1"/>
            </p:cNvSpPr>
            <p:nvPr userDrawn="1"/>
          </p:nvSpPr>
          <p:spPr bwMode="auto">
            <a:xfrm>
              <a:off x="83661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3" name="Line 212"/>
            <p:cNvSpPr>
              <a:spLocks noChangeShapeType="1"/>
            </p:cNvSpPr>
            <p:nvPr userDrawn="1"/>
          </p:nvSpPr>
          <p:spPr bwMode="auto">
            <a:xfrm>
              <a:off x="1139825"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4" name="Line 213"/>
            <p:cNvSpPr>
              <a:spLocks noChangeShapeType="1"/>
            </p:cNvSpPr>
            <p:nvPr userDrawn="1"/>
          </p:nvSpPr>
          <p:spPr bwMode="auto">
            <a:xfrm>
              <a:off x="1443038"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5" name="Line 214"/>
            <p:cNvSpPr>
              <a:spLocks noChangeShapeType="1"/>
            </p:cNvSpPr>
            <p:nvPr userDrawn="1"/>
          </p:nvSpPr>
          <p:spPr bwMode="auto">
            <a:xfrm>
              <a:off x="1747838"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6" name="Line 215"/>
            <p:cNvSpPr>
              <a:spLocks noChangeShapeType="1"/>
            </p:cNvSpPr>
            <p:nvPr userDrawn="1"/>
          </p:nvSpPr>
          <p:spPr bwMode="auto">
            <a:xfrm>
              <a:off x="2051050"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7" name="Line 216"/>
            <p:cNvSpPr>
              <a:spLocks noChangeShapeType="1"/>
            </p:cNvSpPr>
            <p:nvPr userDrawn="1"/>
          </p:nvSpPr>
          <p:spPr bwMode="auto">
            <a:xfrm>
              <a:off x="235426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8" name="Line 217"/>
            <p:cNvSpPr>
              <a:spLocks noChangeShapeType="1"/>
            </p:cNvSpPr>
            <p:nvPr userDrawn="1"/>
          </p:nvSpPr>
          <p:spPr bwMode="auto">
            <a:xfrm>
              <a:off x="265747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19" name="Line 218"/>
            <p:cNvSpPr>
              <a:spLocks noChangeShapeType="1"/>
            </p:cNvSpPr>
            <p:nvPr userDrawn="1"/>
          </p:nvSpPr>
          <p:spPr bwMode="auto">
            <a:xfrm>
              <a:off x="83661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0" name="Line 219"/>
            <p:cNvSpPr>
              <a:spLocks noChangeShapeType="1"/>
            </p:cNvSpPr>
            <p:nvPr userDrawn="1"/>
          </p:nvSpPr>
          <p:spPr bwMode="auto">
            <a:xfrm>
              <a:off x="1139825"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1" name="Line 220"/>
            <p:cNvSpPr>
              <a:spLocks noChangeShapeType="1"/>
            </p:cNvSpPr>
            <p:nvPr userDrawn="1"/>
          </p:nvSpPr>
          <p:spPr bwMode="auto">
            <a:xfrm>
              <a:off x="1443038"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2" name="Line 221"/>
            <p:cNvSpPr>
              <a:spLocks noChangeShapeType="1"/>
            </p:cNvSpPr>
            <p:nvPr userDrawn="1"/>
          </p:nvSpPr>
          <p:spPr bwMode="auto">
            <a:xfrm>
              <a:off x="1747838"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3" name="Line 222"/>
            <p:cNvSpPr>
              <a:spLocks noChangeShapeType="1"/>
            </p:cNvSpPr>
            <p:nvPr userDrawn="1"/>
          </p:nvSpPr>
          <p:spPr bwMode="auto">
            <a:xfrm>
              <a:off x="2051050"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4" name="Line 223"/>
            <p:cNvSpPr>
              <a:spLocks noChangeShapeType="1"/>
            </p:cNvSpPr>
            <p:nvPr userDrawn="1"/>
          </p:nvSpPr>
          <p:spPr bwMode="auto">
            <a:xfrm>
              <a:off x="235426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5" name="Line 224"/>
            <p:cNvSpPr>
              <a:spLocks noChangeShapeType="1"/>
            </p:cNvSpPr>
            <p:nvPr userDrawn="1"/>
          </p:nvSpPr>
          <p:spPr bwMode="auto">
            <a:xfrm>
              <a:off x="265747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26" name="Freeform 225"/>
            <p:cNvSpPr>
              <a:spLocks/>
            </p:cNvSpPr>
            <p:nvPr userDrawn="1"/>
          </p:nvSpPr>
          <p:spPr bwMode="auto">
            <a:xfrm>
              <a:off x="715963" y="1795463"/>
              <a:ext cx="2281238"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9" y="0"/>
                    <a:pt x="176" y="0"/>
                  </a:cubicBezTo>
                  <a:cubicBezTo>
                    <a:pt x="846" y="0"/>
                    <a:pt x="846" y="0"/>
                    <a:pt x="846" y="0"/>
                  </a:cubicBezTo>
                  <a:cubicBezTo>
                    <a:pt x="944" y="0"/>
                    <a:pt x="1022" y="79"/>
                    <a:pt x="1022" y="176"/>
                  </a:cubicBezTo>
                  <a:lnTo>
                    <a:pt x="1022" y="184"/>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72" name="Group 271"/>
          <p:cNvGrpSpPr/>
          <p:nvPr userDrawn="1"/>
        </p:nvGrpSpPr>
        <p:grpSpPr>
          <a:xfrm>
            <a:off x="8195733" y="1795468"/>
            <a:ext cx="3041651" cy="2551113"/>
            <a:chOff x="6146800" y="1795463"/>
            <a:chExt cx="2281238" cy="2551113"/>
          </a:xfrm>
        </p:grpSpPr>
        <p:sp>
          <p:nvSpPr>
            <p:cNvPr id="227" name="Freeform 226"/>
            <p:cNvSpPr>
              <a:spLocks/>
            </p:cNvSpPr>
            <p:nvPr userDrawn="1"/>
          </p:nvSpPr>
          <p:spPr bwMode="auto">
            <a:xfrm>
              <a:off x="6146800" y="1795463"/>
              <a:ext cx="2281238"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8"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3"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8" name="Freeform 227"/>
            <p:cNvSpPr>
              <a:spLocks/>
            </p:cNvSpPr>
            <p:nvPr userDrawn="1"/>
          </p:nvSpPr>
          <p:spPr bwMode="auto">
            <a:xfrm>
              <a:off x="6146800" y="1795463"/>
              <a:ext cx="2281238"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8" y="0"/>
                    <a:pt x="176" y="0"/>
                  </a:cubicBezTo>
                  <a:cubicBezTo>
                    <a:pt x="846" y="0"/>
                    <a:pt x="846" y="0"/>
                    <a:pt x="846" y="0"/>
                  </a:cubicBezTo>
                  <a:cubicBezTo>
                    <a:pt x="943" y="0"/>
                    <a:pt x="1022" y="79"/>
                    <a:pt x="1022" y="176"/>
                  </a:cubicBezTo>
                  <a:lnTo>
                    <a:pt x="1022" y="184"/>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9" name="Freeform 228"/>
            <p:cNvSpPr>
              <a:spLocks/>
            </p:cNvSpPr>
            <p:nvPr userDrawn="1"/>
          </p:nvSpPr>
          <p:spPr bwMode="auto">
            <a:xfrm>
              <a:off x="6359525" y="2293938"/>
              <a:ext cx="42863" cy="74613"/>
            </a:xfrm>
            <a:custGeom>
              <a:avLst/>
              <a:gdLst>
                <a:gd name="T0" fmla="*/ 10 w 19"/>
                <a:gd name="T1" fmla="*/ 20 h 34"/>
                <a:gd name="T2" fmla="*/ 6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3" y="15"/>
                    <a:pt x="2" y="14"/>
                  </a:cubicBezTo>
                  <a:cubicBezTo>
                    <a:pt x="1" y="12"/>
                    <a:pt x="0" y="11"/>
                    <a:pt x="0" y="9"/>
                  </a:cubicBezTo>
                  <a:cubicBezTo>
                    <a:pt x="0" y="6"/>
                    <a:pt x="1" y="4"/>
                    <a:pt x="3" y="3"/>
                  </a:cubicBezTo>
                  <a:cubicBezTo>
                    <a:pt x="5" y="1"/>
                    <a:pt x="7" y="0"/>
                    <a:pt x="10" y="0"/>
                  </a:cubicBezTo>
                  <a:cubicBezTo>
                    <a:pt x="13" y="0"/>
                    <a:pt x="15" y="1"/>
                    <a:pt x="18" y="2"/>
                  </a:cubicBezTo>
                  <a:cubicBezTo>
                    <a:pt x="18" y="8"/>
                    <a:pt x="18" y="8"/>
                    <a:pt x="18" y="8"/>
                  </a:cubicBezTo>
                  <a:cubicBezTo>
                    <a:pt x="15" y="6"/>
                    <a:pt x="13" y="4"/>
                    <a:pt x="10" y="4"/>
                  </a:cubicBezTo>
                  <a:cubicBezTo>
                    <a:pt x="8" y="4"/>
                    <a:pt x="7" y="5"/>
                    <a:pt x="6" y="5"/>
                  </a:cubicBezTo>
                  <a:cubicBezTo>
                    <a:pt x="5" y="6"/>
                    <a:pt x="5" y="7"/>
                    <a:pt x="5" y="8"/>
                  </a:cubicBezTo>
                  <a:cubicBezTo>
                    <a:pt x="5" y="9"/>
                    <a:pt x="5" y="10"/>
                    <a:pt x="6" y="11"/>
                  </a:cubicBezTo>
                  <a:cubicBezTo>
                    <a:pt x="6" y="12"/>
                    <a:pt x="8" y="13"/>
                    <a:pt x="9" y="14"/>
                  </a:cubicBezTo>
                  <a:cubicBezTo>
                    <a:pt x="13" y="16"/>
                    <a:pt x="13" y="16"/>
                    <a:pt x="13" y="16"/>
                  </a:cubicBezTo>
                  <a:cubicBezTo>
                    <a:pt x="17" y="18"/>
                    <a:pt x="19" y="22"/>
                    <a:pt x="19" y="25"/>
                  </a:cubicBezTo>
                  <a:cubicBezTo>
                    <a:pt x="19" y="28"/>
                    <a:pt x="18" y="30"/>
                    <a:pt x="16" y="32"/>
                  </a:cubicBezTo>
                  <a:cubicBezTo>
                    <a:pt x="15" y="34"/>
                    <a:pt x="12" y="34"/>
                    <a:pt x="9" y="34"/>
                  </a:cubicBezTo>
                  <a:cubicBezTo>
                    <a:pt x="6" y="34"/>
                    <a:pt x="3" y="33"/>
                    <a:pt x="0" y="31"/>
                  </a:cubicBezTo>
                  <a:cubicBezTo>
                    <a:pt x="0" y="25"/>
                    <a:pt x="0" y="25"/>
                    <a:pt x="0" y="25"/>
                  </a:cubicBezTo>
                  <a:cubicBezTo>
                    <a:pt x="3" y="29"/>
                    <a:pt x="6" y="30"/>
                    <a:pt x="9"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0" name="Freeform 229"/>
            <p:cNvSpPr>
              <a:spLocks/>
            </p:cNvSpPr>
            <p:nvPr userDrawn="1"/>
          </p:nvSpPr>
          <p:spPr bwMode="auto">
            <a:xfrm>
              <a:off x="6650038" y="2295525"/>
              <a:ext cx="68263" cy="73025"/>
            </a:xfrm>
            <a:custGeom>
              <a:avLst/>
              <a:gdLst>
                <a:gd name="T0" fmla="*/ 37 w 43"/>
                <a:gd name="T1" fmla="*/ 0 h 46"/>
                <a:gd name="T2" fmla="*/ 43 w 43"/>
                <a:gd name="T3" fmla="*/ 0 h 46"/>
                <a:gd name="T4" fmla="*/ 43 w 43"/>
                <a:gd name="T5" fmla="*/ 46 h 46"/>
                <a:gd name="T6" fmla="*/ 36 w 43"/>
                <a:gd name="T7" fmla="*/ 46 h 46"/>
                <a:gd name="T8" fmla="*/ 36 w 43"/>
                <a:gd name="T9" fmla="*/ 10 h 46"/>
                <a:gd name="T10" fmla="*/ 22 w 43"/>
                <a:gd name="T11" fmla="*/ 28 h 46"/>
                <a:gd name="T12" fmla="*/ 21 w 43"/>
                <a:gd name="T13" fmla="*/ 28 h 46"/>
                <a:gd name="T14" fmla="*/ 7 w 43"/>
                <a:gd name="T15" fmla="*/ 10 h 46"/>
                <a:gd name="T16" fmla="*/ 7 w 43"/>
                <a:gd name="T17" fmla="*/ 46 h 46"/>
                <a:gd name="T18" fmla="*/ 0 w 43"/>
                <a:gd name="T19" fmla="*/ 46 h 46"/>
                <a:gd name="T20" fmla="*/ 0 w 43"/>
                <a:gd name="T21" fmla="*/ 0 h 46"/>
                <a:gd name="T22" fmla="*/ 5 w 43"/>
                <a:gd name="T23" fmla="*/ 0 h 46"/>
                <a:gd name="T24" fmla="*/ 22 w 43"/>
                <a:gd name="T25" fmla="*/ 18 h 46"/>
                <a:gd name="T26" fmla="*/ 37 w 43"/>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6">
                  <a:moveTo>
                    <a:pt x="37" y="0"/>
                  </a:moveTo>
                  <a:lnTo>
                    <a:pt x="43" y="0"/>
                  </a:lnTo>
                  <a:lnTo>
                    <a:pt x="43" y="46"/>
                  </a:lnTo>
                  <a:lnTo>
                    <a:pt x="36" y="46"/>
                  </a:lnTo>
                  <a:lnTo>
                    <a:pt x="36" y="10"/>
                  </a:lnTo>
                  <a:lnTo>
                    <a:pt x="22" y="28"/>
                  </a:lnTo>
                  <a:lnTo>
                    <a:pt x="21" y="28"/>
                  </a:lnTo>
                  <a:lnTo>
                    <a:pt x="7" y="10"/>
                  </a:lnTo>
                  <a:lnTo>
                    <a:pt x="7" y="46"/>
                  </a:lnTo>
                  <a:lnTo>
                    <a:pt x="0" y="46"/>
                  </a:lnTo>
                  <a:lnTo>
                    <a:pt x="0" y="0"/>
                  </a:lnTo>
                  <a:lnTo>
                    <a:pt x="5" y="0"/>
                  </a:lnTo>
                  <a:lnTo>
                    <a:pt x="22" y="18"/>
                  </a:lnTo>
                  <a:lnTo>
                    <a:pt x="37"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1" name="Freeform 230"/>
            <p:cNvSpPr>
              <a:spLocks/>
            </p:cNvSpPr>
            <p:nvPr userDrawn="1"/>
          </p:nvSpPr>
          <p:spPr bwMode="auto">
            <a:xfrm>
              <a:off x="6950075" y="2293938"/>
              <a:ext cx="63500" cy="74613"/>
            </a:xfrm>
            <a:custGeom>
              <a:avLst/>
              <a:gdLst>
                <a:gd name="T0" fmla="*/ 0 w 40"/>
                <a:gd name="T1" fmla="*/ 0 h 47"/>
                <a:gd name="T2" fmla="*/ 40 w 40"/>
                <a:gd name="T3" fmla="*/ 0 h 47"/>
                <a:gd name="T4" fmla="*/ 40 w 40"/>
                <a:gd name="T5" fmla="*/ 7 h 47"/>
                <a:gd name="T6" fmla="*/ 23 w 40"/>
                <a:gd name="T7" fmla="*/ 7 h 47"/>
                <a:gd name="T8" fmla="*/ 23 w 40"/>
                <a:gd name="T9" fmla="*/ 47 h 47"/>
                <a:gd name="T10" fmla="*/ 16 w 40"/>
                <a:gd name="T11" fmla="*/ 47 h 47"/>
                <a:gd name="T12" fmla="*/ 16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3" y="7"/>
                  </a:lnTo>
                  <a:lnTo>
                    <a:pt x="23" y="47"/>
                  </a:lnTo>
                  <a:lnTo>
                    <a:pt x="16" y="47"/>
                  </a:lnTo>
                  <a:lnTo>
                    <a:pt x="16"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2" name="Freeform 231"/>
            <p:cNvSpPr>
              <a:spLocks/>
            </p:cNvSpPr>
            <p:nvPr userDrawn="1"/>
          </p:nvSpPr>
          <p:spPr bwMode="auto">
            <a:xfrm>
              <a:off x="7235825" y="2295525"/>
              <a:ext cx="114300" cy="73025"/>
            </a:xfrm>
            <a:custGeom>
              <a:avLst/>
              <a:gdLst>
                <a:gd name="T0" fmla="*/ 66 w 72"/>
                <a:gd name="T1" fmla="*/ 0 h 46"/>
                <a:gd name="T2" fmla="*/ 72 w 72"/>
                <a:gd name="T3" fmla="*/ 0 h 46"/>
                <a:gd name="T4" fmla="*/ 54 w 72"/>
                <a:gd name="T5" fmla="*/ 46 h 46"/>
                <a:gd name="T6" fmla="*/ 52 w 72"/>
                <a:gd name="T7" fmla="*/ 46 h 46"/>
                <a:gd name="T8" fmla="*/ 37 w 72"/>
                <a:gd name="T9" fmla="*/ 9 h 46"/>
                <a:gd name="T10" fmla="*/ 21 w 72"/>
                <a:gd name="T11" fmla="*/ 46 h 46"/>
                <a:gd name="T12" fmla="*/ 20 w 72"/>
                <a:gd name="T13" fmla="*/ 46 h 46"/>
                <a:gd name="T14" fmla="*/ 0 w 72"/>
                <a:gd name="T15" fmla="*/ 0 h 46"/>
                <a:gd name="T16" fmla="*/ 7 w 72"/>
                <a:gd name="T17" fmla="*/ 0 h 46"/>
                <a:gd name="T18" fmla="*/ 20 w 72"/>
                <a:gd name="T19" fmla="*/ 32 h 46"/>
                <a:gd name="T20" fmla="*/ 34 w 72"/>
                <a:gd name="T21" fmla="*/ 0 h 46"/>
                <a:gd name="T22" fmla="*/ 40 w 72"/>
                <a:gd name="T23" fmla="*/ 0 h 46"/>
                <a:gd name="T24" fmla="*/ 54 w 72"/>
                <a:gd name="T25" fmla="*/ 32 h 46"/>
                <a:gd name="T26" fmla="*/ 66 w 72"/>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46">
                  <a:moveTo>
                    <a:pt x="66" y="0"/>
                  </a:moveTo>
                  <a:lnTo>
                    <a:pt x="72" y="0"/>
                  </a:lnTo>
                  <a:lnTo>
                    <a:pt x="54" y="46"/>
                  </a:lnTo>
                  <a:lnTo>
                    <a:pt x="52" y="46"/>
                  </a:lnTo>
                  <a:lnTo>
                    <a:pt x="37" y="9"/>
                  </a:lnTo>
                  <a:lnTo>
                    <a:pt x="21" y="46"/>
                  </a:lnTo>
                  <a:lnTo>
                    <a:pt x="20" y="46"/>
                  </a:lnTo>
                  <a:lnTo>
                    <a:pt x="0" y="0"/>
                  </a:lnTo>
                  <a:lnTo>
                    <a:pt x="7" y="0"/>
                  </a:lnTo>
                  <a:lnTo>
                    <a:pt x="20" y="32"/>
                  </a:lnTo>
                  <a:lnTo>
                    <a:pt x="34" y="0"/>
                  </a:lnTo>
                  <a:lnTo>
                    <a:pt x="40" y="0"/>
                  </a:lnTo>
                  <a:lnTo>
                    <a:pt x="54" y="32"/>
                  </a:lnTo>
                  <a:lnTo>
                    <a:pt x="66"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3" name="Freeform 232"/>
            <p:cNvSpPr>
              <a:spLocks/>
            </p:cNvSpPr>
            <p:nvPr userDrawn="1"/>
          </p:nvSpPr>
          <p:spPr bwMode="auto">
            <a:xfrm>
              <a:off x="7575550" y="2293938"/>
              <a:ext cx="61913" cy="74613"/>
            </a:xfrm>
            <a:custGeom>
              <a:avLst/>
              <a:gdLst>
                <a:gd name="T0" fmla="*/ 0 w 39"/>
                <a:gd name="T1" fmla="*/ 0 h 47"/>
                <a:gd name="T2" fmla="*/ 39 w 39"/>
                <a:gd name="T3" fmla="*/ 0 h 47"/>
                <a:gd name="T4" fmla="*/ 39 w 39"/>
                <a:gd name="T5" fmla="*/ 7 h 47"/>
                <a:gd name="T6" fmla="*/ 22 w 39"/>
                <a:gd name="T7" fmla="*/ 7 h 47"/>
                <a:gd name="T8" fmla="*/ 22 w 39"/>
                <a:gd name="T9" fmla="*/ 47 h 47"/>
                <a:gd name="T10" fmla="*/ 15 w 39"/>
                <a:gd name="T11" fmla="*/ 47 h 47"/>
                <a:gd name="T12" fmla="*/ 15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2" y="7"/>
                  </a:lnTo>
                  <a:lnTo>
                    <a:pt x="22" y="47"/>
                  </a:lnTo>
                  <a:lnTo>
                    <a:pt x="15" y="47"/>
                  </a:lnTo>
                  <a:lnTo>
                    <a:pt x="15" y="7"/>
                  </a:lnTo>
                  <a:lnTo>
                    <a:pt x="0" y="7"/>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4" name="Freeform 233"/>
            <p:cNvSpPr>
              <a:spLocks/>
            </p:cNvSpPr>
            <p:nvPr userDrawn="1"/>
          </p:nvSpPr>
          <p:spPr bwMode="auto">
            <a:xfrm>
              <a:off x="7883525" y="2295525"/>
              <a:ext cx="39688" cy="73025"/>
            </a:xfrm>
            <a:custGeom>
              <a:avLst/>
              <a:gdLst>
                <a:gd name="T0" fmla="*/ 0 w 25"/>
                <a:gd name="T1" fmla="*/ 0 h 46"/>
                <a:gd name="T2" fmla="*/ 25 w 25"/>
                <a:gd name="T3" fmla="*/ 0 h 46"/>
                <a:gd name="T4" fmla="*/ 25 w 25"/>
                <a:gd name="T5" fmla="*/ 6 h 46"/>
                <a:gd name="T6" fmla="*/ 7 w 25"/>
                <a:gd name="T7" fmla="*/ 6 h 46"/>
                <a:gd name="T8" fmla="*/ 7 w 25"/>
                <a:gd name="T9" fmla="*/ 18 h 46"/>
                <a:gd name="T10" fmla="*/ 25 w 25"/>
                <a:gd name="T11" fmla="*/ 18 h 46"/>
                <a:gd name="T12" fmla="*/ 25 w 25"/>
                <a:gd name="T13" fmla="*/ 24 h 46"/>
                <a:gd name="T14" fmla="*/ 7 w 25"/>
                <a:gd name="T15" fmla="*/ 24 h 46"/>
                <a:gd name="T16" fmla="*/ 7 w 25"/>
                <a:gd name="T17" fmla="*/ 46 h 46"/>
                <a:gd name="T18" fmla="*/ 0 w 25"/>
                <a:gd name="T19" fmla="*/ 46 h 46"/>
                <a:gd name="T20" fmla="*/ 0 w 2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0" y="0"/>
                  </a:moveTo>
                  <a:lnTo>
                    <a:pt x="25" y="0"/>
                  </a:lnTo>
                  <a:lnTo>
                    <a:pt x="25" y="6"/>
                  </a:lnTo>
                  <a:lnTo>
                    <a:pt x="7" y="6"/>
                  </a:lnTo>
                  <a:lnTo>
                    <a:pt x="7" y="18"/>
                  </a:lnTo>
                  <a:lnTo>
                    <a:pt x="25" y="18"/>
                  </a:lnTo>
                  <a:lnTo>
                    <a:pt x="25"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5" name="Freeform 234"/>
            <p:cNvSpPr>
              <a:spLocks/>
            </p:cNvSpPr>
            <p:nvPr userDrawn="1"/>
          </p:nvSpPr>
          <p:spPr bwMode="auto">
            <a:xfrm>
              <a:off x="8166100" y="2293938"/>
              <a:ext cx="42863" cy="74613"/>
            </a:xfrm>
            <a:custGeom>
              <a:avLst/>
              <a:gdLst>
                <a:gd name="T0" fmla="*/ 10 w 19"/>
                <a:gd name="T1" fmla="*/ 20 h 34"/>
                <a:gd name="T2" fmla="*/ 6 w 19"/>
                <a:gd name="T3" fmla="*/ 18 h 34"/>
                <a:gd name="T4" fmla="*/ 1 w 19"/>
                <a:gd name="T5" fmla="*/ 14 h 34"/>
                <a:gd name="T6" fmla="*/ 0 w 19"/>
                <a:gd name="T7" fmla="*/ 9 h 34"/>
                <a:gd name="T8" fmla="*/ 3 w 19"/>
                <a:gd name="T9" fmla="*/ 3 h 34"/>
                <a:gd name="T10" fmla="*/ 10 w 19"/>
                <a:gd name="T11" fmla="*/ 0 h 34"/>
                <a:gd name="T12" fmla="*/ 17 w 19"/>
                <a:gd name="T13" fmla="*/ 2 h 34"/>
                <a:gd name="T14" fmla="*/ 17 w 19"/>
                <a:gd name="T15" fmla="*/ 8 h 34"/>
                <a:gd name="T16" fmla="*/ 10 w 19"/>
                <a:gd name="T17" fmla="*/ 4 h 34"/>
                <a:gd name="T18" fmla="*/ 6 w 19"/>
                <a:gd name="T19" fmla="*/ 5 h 34"/>
                <a:gd name="T20" fmla="*/ 4 w 19"/>
                <a:gd name="T21" fmla="*/ 8 h 34"/>
                <a:gd name="T22" fmla="*/ 5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1" y="14"/>
                  </a:cubicBezTo>
                  <a:cubicBezTo>
                    <a:pt x="0" y="12"/>
                    <a:pt x="0" y="11"/>
                    <a:pt x="0" y="9"/>
                  </a:cubicBezTo>
                  <a:cubicBezTo>
                    <a:pt x="0" y="6"/>
                    <a:pt x="1" y="4"/>
                    <a:pt x="3" y="3"/>
                  </a:cubicBezTo>
                  <a:cubicBezTo>
                    <a:pt x="4" y="1"/>
                    <a:pt x="7" y="0"/>
                    <a:pt x="10" y="0"/>
                  </a:cubicBezTo>
                  <a:cubicBezTo>
                    <a:pt x="13" y="0"/>
                    <a:pt x="15" y="1"/>
                    <a:pt x="17" y="2"/>
                  </a:cubicBezTo>
                  <a:cubicBezTo>
                    <a:pt x="17" y="8"/>
                    <a:pt x="17" y="8"/>
                    <a:pt x="17" y="8"/>
                  </a:cubicBezTo>
                  <a:cubicBezTo>
                    <a:pt x="15" y="6"/>
                    <a:pt x="12" y="4"/>
                    <a:pt x="10" y="4"/>
                  </a:cubicBezTo>
                  <a:cubicBezTo>
                    <a:pt x="8" y="4"/>
                    <a:pt x="7" y="5"/>
                    <a:pt x="6" y="5"/>
                  </a:cubicBezTo>
                  <a:cubicBezTo>
                    <a:pt x="5" y="6"/>
                    <a:pt x="4" y="7"/>
                    <a:pt x="4" y="8"/>
                  </a:cubicBezTo>
                  <a:cubicBezTo>
                    <a:pt x="4" y="9"/>
                    <a:pt x="5" y="10"/>
                    <a:pt x="5" y="11"/>
                  </a:cubicBezTo>
                  <a:cubicBezTo>
                    <a:pt x="6" y="12"/>
                    <a:pt x="7" y="13"/>
                    <a:pt x="9" y="14"/>
                  </a:cubicBezTo>
                  <a:cubicBezTo>
                    <a:pt x="13" y="16"/>
                    <a:pt x="13" y="16"/>
                    <a:pt x="13" y="16"/>
                  </a:cubicBezTo>
                  <a:cubicBezTo>
                    <a:pt x="17" y="18"/>
                    <a:pt x="19" y="22"/>
                    <a:pt x="19" y="25"/>
                  </a:cubicBezTo>
                  <a:cubicBezTo>
                    <a:pt x="19" y="28"/>
                    <a:pt x="18" y="30"/>
                    <a:pt x="16" y="32"/>
                  </a:cubicBezTo>
                  <a:cubicBezTo>
                    <a:pt x="14" y="34"/>
                    <a:pt x="12" y="34"/>
                    <a:pt x="9" y="34"/>
                  </a:cubicBezTo>
                  <a:cubicBezTo>
                    <a:pt x="6" y="34"/>
                    <a:pt x="3" y="33"/>
                    <a:pt x="0" y="31"/>
                  </a:cubicBezTo>
                  <a:cubicBezTo>
                    <a:pt x="0" y="25"/>
                    <a:pt x="0" y="25"/>
                    <a:pt x="0" y="25"/>
                  </a:cubicBezTo>
                  <a:cubicBezTo>
                    <a:pt x="3" y="29"/>
                    <a:pt x="6" y="30"/>
                    <a:pt x="9" y="30"/>
                  </a:cubicBezTo>
                  <a:cubicBezTo>
                    <a:pt x="10"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6" name="Line 235"/>
            <p:cNvSpPr>
              <a:spLocks noChangeShapeType="1"/>
            </p:cNvSpPr>
            <p:nvPr userDrawn="1"/>
          </p:nvSpPr>
          <p:spPr bwMode="auto">
            <a:xfrm>
              <a:off x="6267450"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7" name="Line 236"/>
            <p:cNvSpPr>
              <a:spLocks noChangeShapeType="1"/>
            </p:cNvSpPr>
            <p:nvPr userDrawn="1"/>
          </p:nvSpPr>
          <p:spPr bwMode="auto">
            <a:xfrm>
              <a:off x="6570663"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8" name="Line 237"/>
            <p:cNvSpPr>
              <a:spLocks noChangeShapeType="1"/>
            </p:cNvSpPr>
            <p:nvPr userDrawn="1"/>
          </p:nvSpPr>
          <p:spPr bwMode="auto">
            <a:xfrm>
              <a:off x="6873875"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39" name="Line 238"/>
            <p:cNvSpPr>
              <a:spLocks noChangeShapeType="1"/>
            </p:cNvSpPr>
            <p:nvPr userDrawn="1"/>
          </p:nvSpPr>
          <p:spPr bwMode="auto">
            <a:xfrm>
              <a:off x="7178675"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0" name="Line 239"/>
            <p:cNvSpPr>
              <a:spLocks noChangeShapeType="1"/>
            </p:cNvSpPr>
            <p:nvPr userDrawn="1"/>
          </p:nvSpPr>
          <p:spPr bwMode="auto">
            <a:xfrm>
              <a:off x="7478713"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1" name="Line 240"/>
            <p:cNvSpPr>
              <a:spLocks noChangeShapeType="1"/>
            </p:cNvSpPr>
            <p:nvPr userDrawn="1"/>
          </p:nvSpPr>
          <p:spPr bwMode="auto">
            <a:xfrm>
              <a:off x="778351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2" name="Line 241"/>
            <p:cNvSpPr>
              <a:spLocks noChangeShapeType="1"/>
            </p:cNvSpPr>
            <p:nvPr userDrawn="1"/>
          </p:nvSpPr>
          <p:spPr bwMode="auto">
            <a:xfrm>
              <a:off x="808672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3" name="Line 242"/>
            <p:cNvSpPr>
              <a:spLocks noChangeShapeType="1"/>
            </p:cNvSpPr>
            <p:nvPr userDrawn="1"/>
          </p:nvSpPr>
          <p:spPr bwMode="auto">
            <a:xfrm>
              <a:off x="6267450" y="2427288"/>
              <a:ext cx="203517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4" name="Line 243"/>
            <p:cNvSpPr>
              <a:spLocks noChangeShapeType="1"/>
            </p:cNvSpPr>
            <p:nvPr userDrawn="1"/>
          </p:nvSpPr>
          <p:spPr bwMode="auto">
            <a:xfrm>
              <a:off x="6267450"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5" name="Line 244"/>
            <p:cNvSpPr>
              <a:spLocks noChangeShapeType="1"/>
            </p:cNvSpPr>
            <p:nvPr userDrawn="1"/>
          </p:nvSpPr>
          <p:spPr bwMode="auto">
            <a:xfrm>
              <a:off x="6570663"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6" name="Line 245"/>
            <p:cNvSpPr>
              <a:spLocks noChangeShapeType="1"/>
            </p:cNvSpPr>
            <p:nvPr userDrawn="1"/>
          </p:nvSpPr>
          <p:spPr bwMode="auto">
            <a:xfrm>
              <a:off x="6873875"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7" name="Line 246"/>
            <p:cNvSpPr>
              <a:spLocks noChangeShapeType="1"/>
            </p:cNvSpPr>
            <p:nvPr userDrawn="1"/>
          </p:nvSpPr>
          <p:spPr bwMode="auto">
            <a:xfrm>
              <a:off x="7178675"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8" name="Line 247"/>
            <p:cNvSpPr>
              <a:spLocks noChangeShapeType="1"/>
            </p:cNvSpPr>
            <p:nvPr userDrawn="1"/>
          </p:nvSpPr>
          <p:spPr bwMode="auto">
            <a:xfrm>
              <a:off x="7478713"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49" name="Line 248"/>
            <p:cNvSpPr>
              <a:spLocks noChangeShapeType="1"/>
            </p:cNvSpPr>
            <p:nvPr userDrawn="1"/>
          </p:nvSpPr>
          <p:spPr bwMode="auto">
            <a:xfrm>
              <a:off x="778351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0" name="Line 249"/>
            <p:cNvSpPr>
              <a:spLocks noChangeShapeType="1"/>
            </p:cNvSpPr>
            <p:nvPr userDrawn="1"/>
          </p:nvSpPr>
          <p:spPr bwMode="auto">
            <a:xfrm>
              <a:off x="808672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1" name="Line 250"/>
            <p:cNvSpPr>
              <a:spLocks noChangeShapeType="1"/>
            </p:cNvSpPr>
            <p:nvPr userDrawn="1"/>
          </p:nvSpPr>
          <p:spPr bwMode="auto">
            <a:xfrm>
              <a:off x="6267450"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2" name="Line 251"/>
            <p:cNvSpPr>
              <a:spLocks noChangeShapeType="1"/>
            </p:cNvSpPr>
            <p:nvPr userDrawn="1"/>
          </p:nvSpPr>
          <p:spPr bwMode="auto">
            <a:xfrm>
              <a:off x="6570663"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3" name="Line 252"/>
            <p:cNvSpPr>
              <a:spLocks noChangeShapeType="1"/>
            </p:cNvSpPr>
            <p:nvPr userDrawn="1"/>
          </p:nvSpPr>
          <p:spPr bwMode="auto">
            <a:xfrm>
              <a:off x="6873875"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4" name="Line 253"/>
            <p:cNvSpPr>
              <a:spLocks noChangeShapeType="1"/>
            </p:cNvSpPr>
            <p:nvPr userDrawn="1"/>
          </p:nvSpPr>
          <p:spPr bwMode="auto">
            <a:xfrm>
              <a:off x="7178675"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5" name="Line 254"/>
            <p:cNvSpPr>
              <a:spLocks noChangeShapeType="1"/>
            </p:cNvSpPr>
            <p:nvPr userDrawn="1"/>
          </p:nvSpPr>
          <p:spPr bwMode="auto">
            <a:xfrm>
              <a:off x="7478713"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6" name="Line 255"/>
            <p:cNvSpPr>
              <a:spLocks noChangeShapeType="1"/>
            </p:cNvSpPr>
            <p:nvPr userDrawn="1"/>
          </p:nvSpPr>
          <p:spPr bwMode="auto">
            <a:xfrm>
              <a:off x="778351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7" name="Line 256"/>
            <p:cNvSpPr>
              <a:spLocks noChangeShapeType="1"/>
            </p:cNvSpPr>
            <p:nvPr userDrawn="1"/>
          </p:nvSpPr>
          <p:spPr bwMode="auto">
            <a:xfrm>
              <a:off x="808672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8" name="Line 257"/>
            <p:cNvSpPr>
              <a:spLocks noChangeShapeType="1"/>
            </p:cNvSpPr>
            <p:nvPr userDrawn="1"/>
          </p:nvSpPr>
          <p:spPr bwMode="auto">
            <a:xfrm>
              <a:off x="6267450"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59" name="Line 258"/>
            <p:cNvSpPr>
              <a:spLocks noChangeShapeType="1"/>
            </p:cNvSpPr>
            <p:nvPr userDrawn="1"/>
          </p:nvSpPr>
          <p:spPr bwMode="auto">
            <a:xfrm>
              <a:off x="6570663"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0" name="Line 259"/>
            <p:cNvSpPr>
              <a:spLocks noChangeShapeType="1"/>
            </p:cNvSpPr>
            <p:nvPr userDrawn="1"/>
          </p:nvSpPr>
          <p:spPr bwMode="auto">
            <a:xfrm>
              <a:off x="6873875"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1" name="Line 260"/>
            <p:cNvSpPr>
              <a:spLocks noChangeShapeType="1"/>
            </p:cNvSpPr>
            <p:nvPr userDrawn="1"/>
          </p:nvSpPr>
          <p:spPr bwMode="auto">
            <a:xfrm>
              <a:off x="7178675"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2" name="Line 261"/>
            <p:cNvSpPr>
              <a:spLocks noChangeShapeType="1"/>
            </p:cNvSpPr>
            <p:nvPr userDrawn="1"/>
          </p:nvSpPr>
          <p:spPr bwMode="auto">
            <a:xfrm>
              <a:off x="7478713"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3" name="Line 262"/>
            <p:cNvSpPr>
              <a:spLocks noChangeShapeType="1"/>
            </p:cNvSpPr>
            <p:nvPr userDrawn="1"/>
          </p:nvSpPr>
          <p:spPr bwMode="auto">
            <a:xfrm>
              <a:off x="778351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4" name="Line 263"/>
            <p:cNvSpPr>
              <a:spLocks noChangeShapeType="1"/>
            </p:cNvSpPr>
            <p:nvPr userDrawn="1"/>
          </p:nvSpPr>
          <p:spPr bwMode="auto">
            <a:xfrm>
              <a:off x="808672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5" name="Line 264"/>
            <p:cNvSpPr>
              <a:spLocks noChangeShapeType="1"/>
            </p:cNvSpPr>
            <p:nvPr userDrawn="1"/>
          </p:nvSpPr>
          <p:spPr bwMode="auto">
            <a:xfrm>
              <a:off x="6267450"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6" name="Line 265"/>
            <p:cNvSpPr>
              <a:spLocks noChangeShapeType="1"/>
            </p:cNvSpPr>
            <p:nvPr userDrawn="1"/>
          </p:nvSpPr>
          <p:spPr bwMode="auto">
            <a:xfrm>
              <a:off x="6570663"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7" name="Line 266"/>
            <p:cNvSpPr>
              <a:spLocks noChangeShapeType="1"/>
            </p:cNvSpPr>
            <p:nvPr userDrawn="1"/>
          </p:nvSpPr>
          <p:spPr bwMode="auto">
            <a:xfrm>
              <a:off x="6873875"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8" name="Line 267"/>
            <p:cNvSpPr>
              <a:spLocks noChangeShapeType="1"/>
            </p:cNvSpPr>
            <p:nvPr userDrawn="1"/>
          </p:nvSpPr>
          <p:spPr bwMode="auto">
            <a:xfrm>
              <a:off x="7178675"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69" name="Line 268"/>
            <p:cNvSpPr>
              <a:spLocks noChangeShapeType="1"/>
            </p:cNvSpPr>
            <p:nvPr userDrawn="1"/>
          </p:nvSpPr>
          <p:spPr bwMode="auto">
            <a:xfrm>
              <a:off x="7478713"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70" name="Line 269"/>
            <p:cNvSpPr>
              <a:spLocks noChangeShapeType="1"/>
            </p:cNvSpPr>
            <p:nvPr userDrawn="1"/>
          </p:nvSpPr>
          <p:spPr bwMode="auto">
            <a:xfrm>
              <a:off x="778351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271" name="Line 270"/>
            <p:cNvSpPr>
              <a:spLocks noChangeShapeType="1"/>
            </p:cNvSpPr>
            <p:nvPr userDrawn="1"/>
          </p:nvSpPr>
          <p:spPr bwMode="auto">
            <a:xfrm>
              <a:off x="808672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276" name="Text Placeholder 5"/>
          <p:cNvSpPr>
            <a:spLocks noGrp="1"/>
          </p:cNvSpPr>
          <p:nvPr>
            <p:ph type="body" sz="quarter" idx="11"/>
          </p:nvPr>
        </p:nvSpPr>
        <p:spPr>
          <a:xfrm>
            <a:off x="1110208"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77" name="Text Placeholder 5"/>
          <p:cNvSpPr>
            <a:spLocks noGrp="1"/>
          </p:cNvSpPr>
          <p:nvPr>
            <p:ph type="body" sz="quarter" idx="14"/>
          </p:nvPr>
        </p:nvSpPr>
        <p:spPr>
          <a:xfrm>
            <a:off x="1126652"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78" name="Text Placeholder 5"/>
          <p:cNvSpPr>
            <a:spLocks noGrp="1"/>
          </p:cNvSpPr>
          <p:nvPr>
            <p:ph type="body" sz="quarter" idx="15"/>
          </p:nvPr>
        </p:nvSpPr>
        <p:spPr>
          <a:xfrm>
            <a:off x="4720660"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79" name="Text Placeholder 5"/>
          <p:cNvSpPr>
            <a:spLocks noGrp="1"/>
          </p:cNvSpPr>
          <p:nvPr>
            <p:ph type="body" sz="quarter" idx="16"/>
          </p:nvPr>
        </p:nvSpPr>
        <p:spPr>
          <a:xfrm>
            <a:off x="4719928"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80" name="Text Placeholder 5"/>
          <p:cNvSpPr>
            <a:spLocks noGrp="1"/>
          </p:cNvSpPr>
          <p:nvPr>
            <p:ph type="body" sz="quarter" idx="17"/>
          </p:nvPr>
        </p:nvSpPr>
        <p:spPr>
          <a:xfrm>
            <a:off x="8329652" y="4440888"/>
            <a:ext cx="2770629"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81" name="Text Placeholder 5"/>
          <p:cNvSpPr>
            <a:spLocks noGrp="1"/>
          </p:cNvSpPr>
          <p:nvPr>
            <p:ph type="body" sz="quarter" idx="18"/>
          </p:nvPr>
        </p:nvSpPr>
        <p:spPr>
          <a:xfrm>
            <a:off x="8328920" y="4887547"/>
            <a:ext cx="2770629"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82" name="Text Placeholder 5"/>
          <p:cNvSpPr>
            <a:spLocks noGrp="1"/>
          </p:cNvSpPr>
          <p:nvPr>
            <p:ph type="body" sz="quarter" idx="19"/>
          </p:nvPr>
        </p:nvSpPr>
        <p:spPr>
          <a:xfrm>
            <a:off x="954621" y="1795464"/>
            <a:ext cx="3041649" cy="406401"/>
          </a:xfrm>
          <a:prstGeom prst="rect">
            <a:avLst/>
          </a:prstGeom>
        </p:spPr>
        <p:txBody>
          <a:bodyPr/>
          <a:lstStyle>
            <a:lvl1pPr marL="0" indent="0" algn="ctr">
              <a:buNone/>
              <a:defRPr>
                <a:solidFill>
                  <a:schemeClr val="bg1"/>
                </a:solidFill>
                <a:latin typeface="Gill Sans MT" panose="020B0502020104020203" pitchFamily="34" charset="0"/>
              </a:defRPr>
            </a:lvl1pPr>
          </a:lstStyle>
          <a:p>
            <a:pPr lvl="0"/>
            <a:r>
              <a:rPr lang="en-US" dirty="0"/>
              <a:t>Edit Master text styles</a:t>
            </a:r>
          </a:p>
        </p:txBody>
      </p:sp>
      <p:sp>
        <p:nvSpPr>
          <p:cNvPr id="284" name="Text Placeholder 283"/>
          <p:cNvSpPr>
            <a:spLocks noGrp="1"/>
          </p:cNvSpPr>
          <p:nvPr>
            <p:ph type="body" sz="quarter" idx="20"/>
          </p:nvPr>
        </p:nvSpPr>
        <p:spPr>
          <a:xfrm>
            <a:off x="4576236" y="1795466"/>
            <a:ext cx="3039533" cy="409575"/>
          </a:xfrm>
          <a:prstGeom prst="rect">
            <a:avLst/>
          </a:prstGeom>
        </p:spPr>
        <p:txBody>
          <a:bodyPr/>
          <a:lstStyle>
            <a:lvl1pPr marL="0" indent="0" algn="ctr">
              <a:buNone/>
              <a:defRPr>
                <a:solidFill>
                  <a:schemeClr val="bg1"/>
                </a:solidFill>
                <a:latin typeface="Gill Sans MT" panose="020B0502020104020203" pitchFamily="34" charset="0"/>
              </a:defRPr>
            </a:lvl1pPr>
            <a:lvl2pPr marL="342900" indent="0">
              <a:buNone/>
              <a:defRPr/>
            </a:lvl2pPr>
          </a:lstStyle>
          <a:p>
            <a:pPr lvl="0"/>
            <a:r>
              <a:rPr lang="en-US" dirty="0"/>
              <a:t>Edit Master text styles</a:t>
            </a:r>
          </a:p>
        </p:txBody>
      </p:sp>
      <p:sp>
        <p:nvSpPr>
          <p:cNvPr id="286" name="Text Placeholder 285"/>
          <p:cNvSpPr>
            <a:spLocks noGrp="1"/>
          </p:cNvSpPr>
          <p:nvPr>
            <p:ph type="body" sz="quarter" idx="21"/>
          </p:nvPr>
        </p:nvSpPr>
        <p:spPr>
          <a:xfrm>
            <a:off x="8195733" y="1795463"/>
            <a:ext cx="3041651" cy="406400"/>
          </a:xfrm>
          <a:prstGeom prst="rect">
            <a:avLst/>
          </a:prstGeom>
        </p:spPr>
        <p:txBody>
          <a:bodyPr/>
          <a:lstStyle>
            <a:lvl1pPr marL="0" indent="0" algn="ctr">
              <a:buNone/>
              <a:defRPr>
                <a:solidFill>
                  <a:schemeClr val="bg1"/>
                </a:solidFill>
              </a:defRPr>
            </a:lvl1pPr>
            <a:lvl2pPr marL="342900" indent="0">
              <a:buNone/>
              <a:defRPr/>
            </a:lvl2pPr>
          </a:lstStyle>
          <a:p>
            <a:pPr lvl="0"/>
            <a:r>
              <a:rPr lang="en-US" dirty="0"/>
              <a:t>Edit Master text styles</a:t>
            </a:r>
          </a:p>
        </p:txBody>
      </p:sp>
      <p:sp>
        <p:nvSpPr>
          <p:cNvPr id="287"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466353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grpSp>
        <p:nvGrpSpPr>
          <p:cNvPr id="35" name="Group 34"/>
          <p:cNvGrpSpPr/>
          <p:nvPr userDrawn="1"/>
        </p:nvGrpSpPr>
        <p:grpSpPr>
          <a:xfrm>
            <a:off x="1127379" y="1624845"/>
            <a:ext cx="2770628" cy="2069245"/>
            <a:chOff x="3060700" y="1908175"/>
            <a:chExt cx="3024188" cy="3011488"/>
          </a:xfrm>
        </p:grpSpPr>
        <p:sp>
          <p:nvSpPr>
            <p:cNvPr id="8"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5"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6"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1"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5"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6"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7"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8"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9"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0"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1"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2"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3"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4"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36" name="Group 35"/>
          <p:cNvGrpSpPr/>
          <p:nvPr userDrawn="1"/>
        </p:nvGrpSpPr>
        <p:grpSpPr>
          <a:xfrm>
            <a:off x="4744467" y="1624845"/>
            <a:ext cx="2770628" cy="2069245"/>
            <a:chOff x="3060700" y="1908175"/>
            <a:chExt cx="3024188" cy="3011488"/>
          </a:xfrm>
        </p:grpSpPr>
        <p:sp>
          <p:nvSpPr>
            <p:cNvPr id="37"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0"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1"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2"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3"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4"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5"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6"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7"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8"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9"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0"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1"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2"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3"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4"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5"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6"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7"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8"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9"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0"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1"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2"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3"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64" name="Group 63"/>
          <p:cNvGrpSpPr/>
          <p:nvPr userDrawn="1"/>
        </p:nvGrpSpPr>
        <p:grpSpPr>
          <a:xfrm>
            <a:off x="8361555" y="1624845"/>
            <a:ext cx="2770628" cy="2069245"/>
            <a:chOff x="3060700" y="1908175"/>
            <a:chExt cx="3024188" cy="3011488"/>
          </a:xfrm>
        </p:grpSpPr>
        <p:sp>
          <p:nvSpPr>
            <p:cNvPr id="65"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8"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9"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0"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1"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2"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3"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4"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5"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6"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7"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8"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9"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0"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1"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2"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3"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4"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5"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6"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7"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8"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9"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0"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1"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94" name="Text Placeholder 5"/>
          <p:cNvSpPr>
            <a:spLocks noGrp="1"/>
          </p:cNvSpPr>
          <p:nvPr>
            <p:ph type="body" sz="quarter" idx="11"/>
          </p:nvPr>
        </p:nvSpPr>
        <p:spPr>
          <a:xfrm>
            <a:off x="1127380" y="3894522"/>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97" name="Text Placeholder 5"/>
          <p:cNvSpPr>
            <a:spLocks noGrp="1"/>
          </p:cNvSpPr>
          <p:nvPr>
            <p:ph type="body" sz="quarter" idx="14"/>
          </p:nvPr>
        </p:nvSpPr>
        <p:spPr>
          <a:xfrm>
            <a:off x="1126652" y="4279847"/>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98" name="Text Placeholder 5"/>
          <p:cNvSpPr>
            <a:spLocks noGrp="1"/>
          </p:cNvSpPr>
          <p:nvPr>
            <p:ph type="body" sz="quarter" idx="15"/>
          </p:nvPr>
        </p:nvSpPr>
        <p:spPr>
          <a:xfrm>
            <a:off x="4744467" y="3882656"/>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99" name="Text Placeholder 5"/>
          <p:cNvSpPr>
            <a:spLocks noGrp="1"/>
          </p:cNvSpPr>
          <p:nvPr>
            <p:ph type="body" sz="quarter" idx="16"/>
          </p:nvPr>
        </p:nvSpPr>
        <p:spPr>
          <a:xfrm>
            <a:off x="4743736" y="4267981"/>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00" name="Text Placeholder 5"/>
          <p:cNvSpPr>
            <a:spLocks noGrp="1"/>
          </p:cNvSpPr>
          <p:nvPr>
            <p:ph type="body" sz="quarter" idx="17"/>
          </p:nvPr>
        </p:nvSpPr>
        <p:spPr>
          <a:xfrm>
            <a:off x="8364076" y="3855522"/>
            <a:ext cx="2770629"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01" name="Text Placeholder 5"/>
          <p:cNvSpPr>
            <a:spLocks noGrp="1"/>
          </p:cNvSpPr>
          <p:nvPr>
            <p:ph type="body" sz="quarter" idx="18"/>
          </p:nvPr>
        </p:nvSpPr>
        <p:spPr>
          <a:xfrm>
            <a:off x="8363348" y="4240847"/>
            <a:ext cx="2770629"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02" name="Text Placeholder 3"/>
          <p:cNvSpPr>
            <a:spLocks noGrp="1"/>
          </p:cNvSpPr>
          <p:nvPr>
            <p:ph type="body" sz="quarter" idx="10"/>
          </p:nvPr>
        </p:nvSpPr>
        <p:spPr>
          <a:xfrm>
            <a:off x="463643" y="395397"/>
            <a:ext cx="7530031"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889464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pSp>
        <p:nvGrpSpPr>
          <p:cNvPr id="3" name="Group 2"/>
          <p:cNvGrpSpPr/>
          <p:nvPr userDrawn="1"/>
        </p:nvGrpSpPr>
        <p:grpSpPr>
          <a:xfrm>
            <a:off x="835453" y="1706121"/>
            <a:ext cx="4041344" cy="3018279"/>
            <a:chOff x="3060700" y="1908175"/>
            <a:chExt cx="3024188" cy="3011488"/>
          </a:xfrm>
        </p:grpSpPr>
        <p:sp>
          <p:nvSpPr>
            <p:cNvPr id="4"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8"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2"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5"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6"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1"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5"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6"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7"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8"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9"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0"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31" name="Text Placeholder 3"/>
          <p:cNvSpPr>
            <a:spLocks noGrp="1"/>
          </p:cNvSpPr>
          <p:nvPr>
            <p:ph type="body" sz="quarter" idx="10"/>
          </p:nvPr>
        </p:nvSpPr>
        <p:spPr>
          <a:xfrm>
            <a:off x="5033783" y="2629677"/>
            <a:ext cx="6866292" cy="63569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32" name="Text Placeholder 5"/>
          <p:cNvSpPr>
            <a:spLocks noGrp="1"/>
          </p:cNvSpPr>
          <p:nvPr>
            <p:ph type="body" sz="quarter" idx="11"/>
          </p:nvPr>
        </p:nvSpPr>
        <p:spPr>
          <a:xfrm>
            <a:off x="5033783" y="3265377"/>
            <a:ext cx="6866292" cy="714197"/>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36767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85110" y="1233377"/>
            <a:ext cx="11821785"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2605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71741" y="1233377"/>
            <a:ext cx="5711611"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6039297"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124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3">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6"/>
            <a:ext cx="12192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6294475" y="1233377"/>
            <a:ext cx="5713180"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171742" y="1233380"/>
            <a:ext cx="5968361" cy="5072173"/>
          </a:xfrm>
          <a:prstGeom prst="rect">
            <a:avLst/>
          </a:prstGeom>
        </p:spPr>
        <p:txBody>
          <a:bodyPr/>
          <a:lstStyle>
            <a:lvl1pPr>
              <a:defRPr>
                <a:ln>
                  <a:noFill/>
                </a:ln>
                <a:solidFill>
                  <a:srgbClr val="50A5AB"/>
                </a:solidFill>
              </a:defRPr>
            </a:lvl1pPr>
          </a:lstStyle>
          <a:p>
            <a:endParaRPr lang="en-US" dirty="0"/>
          </a:p>
        </p:txBody>
      </p:sp>
      <p:cxnSp>
        <p:nvCxnSpPr>
          <p:cNvPr id="5" name="Straight Connector 4"/>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99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7311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8479" y="2"/>
            <a:ext cx="12518069" cy="6464594"/>
          </a:xfrm>
          <a:prstGeom prst="rect">
            <a:avLst/>
          </a:prstGeom>
        </p:spPr>
      </p:pic>
      <p:sp>
        <p:nvSpPr>
          <p:cNvPr id="8" name="Text Placeholder 3"/>
          <p:cNvSpPr>
            <a:spLocks noGrp="1"/>
          </p:cNvSpPr>
          <p:nvPr>
            <p:ph type="body" sz="quarter" idx="10"/>
          </p:nvPr>
        </p:nvSpPr>
        <p:spPr>
          <a:xfrm>
            <a:off x="0" y="6"/>
            <a:ext cx="12192000" cy="1073887"/>
          </a:xfrm>
          <a:prstGeom prst="rect">
            <a:avLst/>
          </a:prstGeom>
        </p:spPr>
        <p:txBody>
          <a:bodyPr anchor="ctr"/>
          <a:lstStyle>
            <a:lvl1pPr marL="0" indent="0" algn="l">
              <a:buNone/>
              <a:defRPr sz="3000" b="1">
                <a:solidFill>
                  <a:srgbClr val="008C99"/>
                </a:solidFill>
                <a:latin typeface="Gill Sans MT" panose="020B0502020104020203" pitchFamily="34" charset="0"/>
              </a:defRPr>
            </a:lvl1pPr>
          </a:lstStyle>
          <a:p>
            <a:pPr lvl="0"/>
            <a:r>
              <a:rPr lang="en-US" dirty="0"/>
              <a:t>Edit Master text styles</a:t>
            </a:r>
          </a:p>
        </p:txBody>
      </p:sp>
      <p:sp>
        <p:nvSpPr>
          <p:cNvPr id="9" name="Text Placeholder 5"/>
          <p:cNvSpPr>
            <a:spLocks noGrp="1"/>
          </p:cNvSpPr>
          <p:nvPr>
            <p:ph type="body" sz="quarter" idx="16"/>
          </p:nvPr>
        </p:nvSpPr>
        <p:spPr>
          <a:xfrm>
            <a:off x="17111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19"/>
          </p:nvPr>
        </p:nvSpPr>
        <p:spPr>
          <a:xfrm>
            <a:off x="7401257" y="1197466"/>
            <a:ext cx="4606443"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1" name="Text Placeholder 3"/>
          <p:cNvSpPr>
            <a:spLocks noGrp="1"/>
          </p:cNvSpPr>
          <p:nvPr>
            <p:ph type="body" sz="quarter" idx="20"/>
          </p:nvPr>
        </p:nvSpPr>
        <p:spPr>
          <a:xfrm>
            <a:off x="171741"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21"/>
          </p:nvPr>
        </p:nvSpPr>
        <p:spPr>
          <a:xfrm>
            <a:off x="7401257" y="1767688"/>
            <a:ext cx="4605867"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3" y="1073888"/>
            <a:ext cx="6989135"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4828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dy slide 0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411439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606F6-A87A-477D-8DC1-8DC051E4AD86}" type="datetimeFigureOut">
              <a:rPr lang="en-IN" smtClean="0"/>
              <a:t>20/11/20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BE0F340E-D823-4490-A84D-E83C3602DC87}" type="slidenum">
              <a:rPr lang="en-IN" smtClean="0"/>
              <a:t>‹#›</a:t>
            </a:fld>
            <a:endParaRPr lang="en-IN" dirty="0"/>
          </a:p>
        </p:txBody>
      </p:sp>
    </p:spTree>
    <p:extLst>
      <p:ext uri="{BB962C8B-B14F-4D97-AF65-F5344CB8AC3E}">
        <p14:creationId xmlns:p14="http://schemas.microsoft.com/office/powerpoint/2010/main" val="53735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23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65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10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1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085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4551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7.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6.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5.jp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F03382-91F6-9943-A877-3EA4C3E27849}"/>
              </a:ext>
            </a:extLst>
          </p:cNvPr>
          <p:cNvGrpSpPr/>
          <p:nvPr userDrawn="1"/>
        </p:nvGrpSpPr>
        <p:grpSpPr>
          <a:xfrm>
            <a:off x="0" y="-1191"/>
            <a:ext cx="12192000" cy="6859193"/>
            <a:chOff x="0" y="-1191"/>
            <a:chExt cx="12192000" cy="6859193"/>
          </a:xfrm>
        </p:grpSpPr>
        <p:pic>
          <p:nvPicPr>
            <p:cNvPr id="6" name="Picture 5">
              <a:extLst>
                <a:ext uri="{FF2B5EF4-FFF2-40B4-BE49-F238E27FC236}">
                  <a16:creationId xmlns:a16="http://schemas.microsoft.com/office/drawing/2014/main" id="{EE6ACD44-472C-4444-8596-29CD0B38C1D6}"/>
                </a:ext>
              </a:extLst>
            </p:cNvPr>
            <p:cNvPicPr>
              <a:picLocks noChangeAspect="1"/>
            </p:cNvPicPr>
            <p:nvPr userDrawn="1"/>
          </p:nvPicPr>
          <p:blipFill>
            <a:blip r:embed="rId14"/>
            <a:stretch>
              <a:fillRect/>
            </a:stretch>
          </p:blipFill>
          <p:spPr>
            <a:xfrm>
              <a:off x="0" y="3"/>
              <a:ext cx="12192000" cy="6857999"/>
            </a:xfrm>
            <a:prstGeom prst="rect">
              <a:avLst/>
            </a:prstGeom>
          </p:spPr>
        </p:pic>
        <p:pic>
          <p:nvPicPr>
            <p:cNvPr id="7" name="Picture 8">
              <a:extLst>
                <a:ext uri="{FF2B5EF4-FFF2-40B4-BE49-F238E27FC236}">
                  <a16:creationId xmlns:a16="http://schemas.microsoft.com/office/drawing/2014/main" id="{69046BD1-6148-4441-AF60-27D1BA5EE6F9}"/>
                </a:ext>
              </a:extLst>
            </p:cNvPr>
            <p:cNvPicPr>
              <a:picLocks noChangeAspect="1" noChangeArrowheads="1"/>
            </p:cNvPicPr>
            <p:nvPr userDrawn="1"/>
          </p:nvPicPr>
          <p:blipFill rotWithShape="1">
            <a:blip r:embed="rId15" cstate="hqprint">
              <a:extLst>
                <a:ext uri="{28A0092B-C50C-407E-A947-70E740481C1C}">
                  <a14:useLocalDpi xmlns:a14="http://schemas.microsoft.com/office/drawing/2010/main"/>
                </a:ext>
              </a:extLst>
            </a:blip>
            <a:srcRect/>
            <a:stretch/>
          </p:blipFill>
          <p:spPr bwMode="auto">
            <a:xfrm>
              <a:off x="3657600" y="-1191"/>
              <a:ext cx="8530058" cy="685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9"/>
          <p:cNvSpPr>
            <a:spLocks noChangeArrowheads="1"/>
          </p:cNvSpPr>
          <p:nvPr userDrawn="1"/>
        </p:nvSpPr>
        <p:spPr bwMode="auto">
          <a:xfrm>
            <a:off x="201084" y="6248403"/>
            <a:ext cx="768349"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dirty="0">
              <a:solidFill>
                <a:schemeClr val="bg1"/>
              </a:solidFill>
              <a:latin typeface="Garamond" panose="02020404030301010803" pitchFamily="18" charset="0"/>
            </a:endParaRPr>
          </a:p>
        </p:txBody>
      </p:sp>
      <p:sp>
        <p:nvSpPr>
          <p:cNvPr id="1028" name="Rectangle 2"/>
          <p:cNvSpPr>
            <a:spLocks noGrp="1" noChangeArrowheads="1"/>
          </p:cNvSpPr>
          <p:nvPr>
            <p:ph type="title"/>
          </p:nvPr>
        </p:nvSpPr>
        <p:spPr bwMode="auto">
          <a:xfrm>
            <a:off x="1016000" y="533400"/>
            <a:ext cx="10363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1016000" y="1676400"/>
            <a:ext cx="10363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33"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10331" y="0"/>
            <a:ext cx="12206883" cy="6858000"/>
          </a:xfrm>
          <a:prstGeom prst="rect">
            <a:avLst/>
          </a:prstGeom>
        </p:spPr>
      </p:pic>
      <p:sp>
        <p:nvSpPr>
          <p:cNvPr id="10" name="Rectangle 9"/>
          <p:cNvSpPr/>
          <p:nvPr userDrawn="1"/>
        </p:nvSpPr>
        <p:spPr>
          <a:xfrm>
            <a:off x="-10331" y="6445612"/>
            <a:ext cx="12202331" cy="412388"/>
          </a:xfrm>
          <a:prstGeom prst="rect">
            <a:avLst/>
          </a:prstGeom>
          <a:solidFill>
            <a:srgbClr val="50A5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8C99"/>
              </a:solidFill>
            </a:endParaRPr>
          </a:p>
        </p:txBody>
      </p:sp>
      <p:grpSp>
        <p:nvGrpSpPr>
          <p:cNvPr id="7" name="Group 6"/>
          <p:cNvGrpSpPr/>
          <p:nvPr userDrawn="1"/>
        </p:nvGrpSpPr>
        <p:grpSpPr>
          <a:xfrm>
            <a:off x="60949" y="6501032"/>
            <a:ext cx="1189231" cy="302918"/>
            <a:chOff x="916083" y="709946"/>
            <a:chExt cx="4711702" cy="1600203"/>
          </a:xfrm>
        </p:grpSpPr>
        <p:pic>
          <p:nvPicPr>
            <p:cNvPr id="8" name="Picture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16083" y="709946"/>
              <a:ext cx="2160276" cy="1600203"/>
            </a:xfrm>
            <a:prstGeom prst="rect">
              <a:avLst/>
            </a:prstGeom>
          </p:spPr>
        </p:pic>
        <p:pic>
          <p:nvPicPr>
            <p:cNvPr id="9" name="Picture 8"/>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3346126" y="709946"/>
              <a:ext cx="2281659" cy="1600203"/>
            </a:xfrm>
            <a:prstGeom prst="rect">
              <a:avLst/>
            </a:prstGeom>
          </p:spPr>
        </p:pic>
      </p:grpSp>
    </p:spTree>
    <p:custDataLst>
      <p:tags r:id="rId22"/>
    </p:custDataLst>
    <p:extLst>
      <p:ext uri="{BB962C8B-B14F-4D97-AF65-F5344CB8AC3E}">
        <p14:creationId xmlns:p14="http://schemas.microsoft.com/office/powerpoint/2010/main" val="118219126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16.emf"/><Relationship Id="rId5" Type="http://schemas.openxmlformats.org/officeDocument/2006/relationships/image" Target="../media/image15.jp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cqii.org/" TargetMode="External"/><Relationship Id="rId5" Type="http://schemas.openxmlformats.org/officeDocument/2006/relationships/image" Target="../media/image30.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19.jpeg"/><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60.emf"/><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59.png"/><Relationship Id="rId5" Type="http://schemas.openxmlformats.org/officeDocument/2006/relationships/hyperlink" Target="http://cqii.org/" TargetMode="Externa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21.emf"/></Relationships>
</file>

<file path=ppt/slides/_rels/slide50.xml.rels><?xml version="1.0" encoding="UTF-8" standalone="yes"?>
<Relationships xmlns="http://schemas.openxmlformats.org/package/2006/relationships"><Relationship Id="rId3" Type="http://schemas.openxmlformats.org/officeDocument/2006/relationships/hyperlink" Target="http://cqii.org/" TargetMode="External"/><Relationship Id="rId7"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3.png"/><Relationship Id="rId4" Type="http://schemas.openxmlformats.org/officeDocument/2006/relationships/image" Target="../media/image61.emf"/></Relationships>
</file>

<file path=ppt/slides/_rels/slide51.xml.rels><?xml version="1.0" encoding="UTF-8" standalone="yes"?>
<Relationships xmlns="http://schemas.openxmlformats.org/package/2006/relationships"><Relationship Id="rId3" Type="http://schemas.openxmlformats.org/officeDocument/2006/relationships/hyperlink" Target="http://cqii.org/" TargetMode="External"/><Relationship Id="rId7"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3.png"/><Relationship Id="rId4" Type="http://schemas.openxmlformats.org/officeDocument/2006/relationships/image" Target="../media/image63.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3.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surveymonkey.com/r/collaborativeapplicatio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2.emf"/></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hyperlink" Target="http://cqii.org/"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surveymonkey.com/r/collaborativeapplication" TargetMode="External"/><Relationship Id="rId2" Type="http://schemas.openxmlformats.org/officeDocument/2006/relationships/hyperlink" Target="https://targethiv.org/cqii/cec-resources"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hyperlink" Target="http://www.cqii.org/" TargetMode="External"/><Relationship Id="rId5" Type="http://schemas.openxmlformats.org/officeDocument/2006/relationships/image" Target="../media/image17.png"/><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FC92C7EC-73E4-4796-AA11-7942824FA7DD}"/>
              </a:ext>
            </a:extLst>
          </p:cNvPr>
          <p:cNvSpPr>
            <a:spLocks noGrp="1" noChangeArrowheads="1"/>
          </p:cNvSpPr>
          <p:nvPr>
            <p:ph type="title" idx="4294967295"/>
          </p:nvPr>
        </p:nvSpPr>
        <p:spPr bwMode="auto">
          <a:xfrm>
            <a:off x="2976563" y="2514600"/>
            <a:ext cx="6916737" cy="1589088"/>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0488" tIns="44450" rIns="90488" bIns="4445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90000"/>
              </a:lnSpc>
              <a:spcBef>
                <a:spcPct val="20000"/>
              </a:spcBef>
              <a:spcAft>
                <a:spcPct val="0"/>
              </a:spcAft>
              <a:buClr>
                <a:srgbClr val="FF0000"/>
              </a:buClr>
              <a:buSzTx/>
              <a:buFontTx/>
              <a:buNone/>
              <a:tabLst/>
              <a:defRPr/>
            </a:pPr>
            <a:r>
              <a:rPr kumimoji="0" lang="en-US" altLang="en-US" sz="4000" b="1" i="0" u="none" strike="noStrike" kern="0" cap="none" spc="0" normalizeH="0" baseline="0" noProof="0" dirty="0" err="1">
                <a:ln>
                  <a:noFill/>
                </a:ln>
                <a:solidFill>
                  <a:schemeClr val="tx1"/>
                </a:solidFill>
                <a:effectLst/>
                <a:uLnTx/>
                <a:uFillTx/>
                <a:latin typeface="+mn-lt"/>
                <a:ea typeface="MS PGothic" panose="020B0600070205080204" pitchFamily="34" charset="-128"/>
                <a:cs typeface="ＭＳ Ｐゴシック" charset="-128"/>
              </a:rPr>
              <a:t>create+equity</a:t>
            </a:r>
            <a:r>
              <a:rPr kumimoji="0" lang="en-US" altLang="en-US" sz="4000" b="1" i="0" u="none" strike="noStrike" kern="0" cap="none" spc="0" normalizeH="0" baseline="0" noProof="0" dirty="0">
                <a:ln>
                  <a:noFill/>
                </a:ln>
                <a:solidFill>
                  <a:schemeClr val="tx1"/>
                </a:solidFill>
                <a:effectLst/>
                <a:uLnTx/>
                <a:uFillTx/>
                <a:latin typeface="+mn-lt"/>
                <a:ea typeface="MS PGothic" panose="020B0600070205080204" pitchFamily="34" charset="-128"/>
                <a:cs typeface="ＭＳ Ｐゴシック" charset="-128"/>
              </a:rPr>
              <a:t> Collaborative:</a:t>
            </a:r>
          </a:p>
          <a:p>
            <a:pPr marL="0" marR="0" lvl="0" indent="0" algn="ctr" defTabSz="914400" rtl="0" eaLnBrk="1" fontAlgn="base" latinLnBrk="0" hangingPunct="1">
              <a:lnSpc>
                <a:spcPct val="90000"/>
              </a:lnSpc>
              <a:spcBef>
                <a:spcPct val="20000"/>
              </a:spcBef>
              <a:spcAft>
                <a:spcPct val="0"/>
              </a:spcAft>
              <a:buClr>
                <a:srgbClr val="FF0000"/>
              </a:buClr>
              <a:buSzTx/>
              <a:buFontTx/>
              <a:buNone/>
              <a:tabLst/>
              <a:defRPr/>
            </a:pPr>
            <a:r>
              <a:rPr kumimoji="0" lang="en-US" altLang="en-US" sz="2400" b="1" i="0" u="none" strike="noStrike" kern="0" cap="none" spc="0" normalizeH="0" baseline="0" noProof="0" dirty="0">
                <a:ln>
                  <a:noFill/>
                </a:ln>
                <a:solidFill>
                  <a:schemeClr val="tx1"/>
                </a:solidFill>
                <a:effectLst/>
                <a:uLnTx/>
                <a:uFillTx/>
                <a:latin typeface="+mn-lt"/>
                <a:ea typeface="MS PGothic" panose="020B0600070205080204" pitchFamily="34" charset="-128"/>
                <a:cs typeface="ＭＳ Ｐゴシック" charset="-128"/>
              </a:rPr>
              <a:t> </a:t>
            </a:r>
            <a:br>
              <a:rPr kumimoji="0" lang="en-US" altLang="en-US" sz="4000" b="1" i="0" u="none" strike="noStrike" kern="0" cap="none" spc="0" normalizeH="0" baseline="0" noProof="0" dirty="0">
                <a:ln>
                  <a:noFill/>
                </a:ln>
                <a:solidFill>
                  <a:schemeClr val="tx1"/>
                </a:solidFill>
                <a:effectLst/>
                <a:uLnTx/>
                <a:uFillTx/>
                <a:latin typeface="+mn-lt"/>
                <a:ea typeface="MS PGothic" panose="020B0600070205080204" pitchFamily="34" charset="-128"/>
                <a:cs typeface="ＭＳ Ｐゴシック" charset="-128"/>
              </a:rPr>
            </a:br>
            <a:r>
              <a:rPr kumimoji="0" lang="en-US" altLang="en-US" sz="4000" b="1" i="0" u="none" strike="noStrike" kern="0" cap="none" spc="0" normalizeH="0" baseline="0" noProof="0" dirty="0">
                <a:ln>
                  <a:noFill/>
                </a:ln>
                <a:solidFill>
                  <a:srgbClr val="C00000"/>
                </a:solidFill>
                <a:effectLst/>
                <a:uLnTx/>
                <a:uFillTx/>
                <a:latin typeface="+mn-lt"/>
                <a:ea typeface="MS PGothic" panose="020B0600070205080204" pitchFamily="34" charset="-128"/>
                <a:cs typeface="ＭＳ Ｐゴシック" charset="-128"/>
              </a:rPr>
              <a:t>Kick-Off Webinar</a:t>
            </a:r>
            <a:endParaRPr kumimoji="0" lang="en-US" altLang="en-US" sz="4000" b="0" i="0" u="none" strike="noStrike" kern="0" cap="none" spc="0" normalizeH="0" baseline="0" noProof="0" dirty="0">
              <a:ln>
                <a:noFill/>
              </a:ln>
              <a:solidFill>
                <a:srgbClr val="C00000"/>
              </a:solidFill>
              <a:effectLst/>
              <a:uLnTx/>
              <a:uFillTx/>
              <a:latin typeface="+mn-lt"/>
              <a:ea typeface="MS PGothic" panose="020B0600070205080204" pitchFamily="34" charset="-128"/>
              <a:cs typeface="ＭＳ Ｐゴシック" charset="-128"/>
            </a:endParaRPr>
          </a:p>
        </p:txBody>
      </p:sp>
      <p:sp>
        <p:nvSpPr>
          <p:cNvPr id="13" name="Rectangle 5">
            <a:extLst>
              <a:ext uri="{FF2B5EF4-FFF2-40B4-BE49-F238E27FC236}">
                <a16:creationId xmlns:a16="http://schemas.microsoft.com/office/drawing/2014/main" id="{7EEA9537-6464-4ABD-AE3E-BEB8398572A4}"/>
              </a:ext>
            </a:extLst>
          </p:cNvPr>
          <p:cNvSpPr txBox="1">
            <a:spLocks noChangeArrowheads="1"/>
          </p:cNvSpPr>
          <p:nvPr/>
        </p:nvSpPr>
        <p:spPr bwMode="auto">
          <a:xfrm>
            <a:off x="3546911" y="4600130"/>
            <a:ext cx="510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Tx/>
              <a:buNone/>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eaLnBrk="1" hangingPunct="1">
              <a:lnSpc>
                <a:spcPct val="90000"/>
              </a:lnSpc>
            </a:pPr>
            <a:r>
              <a:rPr lang="en-US" altLang="en-US" sz="2800" dirty="0"/>
              <a:t>Mon, November 9, 2020</a:t>
            </a:r>
          </a:p>
          <a:p>
            <a:pPr eaLnBrk="1" hangingPunct="1">
              <a:lnSpc>
                <a:spcPct val="90000"/>
              </a:lnSpc>
            </a:pPr>
            <a:r>
              <a:rPr lang="en-US" altLang="en-US" sz="2800" dirty="0"/>
              <a:t>1:00 pm ET</a:t>
            </a:r>
          </a:p>
        </p:txBody>
      </p:sp>
      <p:pic>
        <p:nvPicPr>
          <p:cNvPr id="14" name="Picture 13" descr="The logo for project ECHO and the HRSA Ryan White HIV/AIDS Program Center for Quality Improvement and Innovation" title="Logo">
            <a:extLst>
              <a:ext uri="{FF2B5EF4-FFF2-40B4-BE49-F238E27FC236}">
                <a16:creationId xmlns:a16="http://schemas.microsoft.com/office/drawing/2014/main" id="{E867CCFF-2703-4D64-A537-F8DBEB9881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6627" y="4201677"/>
            <a:ext cx="1868424" cy="1469827"/>
          </a:xfrm>
          <a:prstGeom prst="rect">
            <a:avLst/>
          </a:prstGeom>
        </p:spPr>
      </p:pic>
      <p:pic>
        <p:nvPicPr>
          <p:cNvPr id="16" name="Picture 15" descr="The Create + Equity Collaborative Logo">
            <a:extLst>
              <a:ext uri="{FF2B5EF4-FFF2-40B4-BE49-F238E27FC236}">
                <a16:creationId xmlns:a16="http://schemas.microsoft.com/office/drawing/2014/main" id="{72E07E42-9005-EF42-9B69-583B9A605E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52884" y="625670"/>
            <a:ext cx="3255264" cy="1431036"/>
          </a:xfrm>
          <a:prstGeom prst="rect">
            <a:avLst/>
          </a:prstGeom>
        </p:spPr>
      </p:pic>
      <p:grpSp>
        <p:nvGrpSpPr>
          <p:cNvPr id="4" name="Group 3" descr="CQII Decorative Logo: Improve HIV Care. Ask Me How!">
            <a:extLst>
              <a:ext uri="{FF2B5EF4-FFF2-40B4-BE49-F238E27FC236}">
                <a16:creationId xmlns:a16="http://schemas.microsoft.com/office/drawing/2014/main" id="{38C22FE8-AF5C-2546-ADED-3E46CE990FC9}"/>
              </a:ext>
            </a:extLst>
          </p:cNvPr>
          <p:cNvGrpSpPr/>
          <p:nvPr/>
        </p:nvGrpSpPr>
        <p:grpSpPr>
          <a:xfrm>
            <a:off x="10314321" y="4201677"/>
            <a:ext cx="1598681" cy="1589523"/>
            <a:chOff x="2667001" y="582632"/>
            <a:chExt cx="3322602" cy="3303568"/>
          </a:xfrm>
        </p:grpSpPr>
        <p:pic>
          <p:nvPicPr>
            <p:cNvPr id="5" name="Picture 4">
              <a:extLst>
                <a:ext uri="{FF2B5EF4-FFF2-40B4-BE49-F238E27FC236}">
                  <a16:creationId xmlns:a16="http://schemas.microsoft.com/office/drawing/2014/main" id="{844F9920-BD8D-AB46-887B-F272CCC69C93}"/>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667001" y="582632"/>
              <a:ext cx="3322602" cy="3303568"/>
            </a:xfrm>
            <a:prstGeom prst="rect">
              <a:avLst/>
            </a:prstGeom>
          </p:spPr>
        </p:pic>
        <p:grpSp>
          <p:nvGrpSpPr>
            <p:cNvPr id="6" name="Group 5">
              <a:extLst>
                <a:ext uri="{FF2B5EF4-FFF2-40B4-BE49-F238E27FC236}">
                  <a16:creationId xmlns:a16="http://schemas.microsoft.com/office/drawing/2014/main" id="{EBAC5325-FA8E-B745-981A-FB1837F384AD}"/>
                </a:ext>
              </a:extLst>
            </p:cNvPr>
            <p:cNvGrpSpPr/>
            <p:nvPr/>
          </p:nvGrpSpPr>
          <p:grpSpPr>
            <a:xfrm>
              <a:off x="3679623" y="1399142"/>
              <a:ext cx="1244475" cy="1585740"/>
              <a:chOff x="3679623" y="1399142"/>
              <a:chExt cx="1244475" cy="1585740"/>
            </a:xfrm>
          </p:grpSpPr>
          <p:pic>
            <p:nvPicPr>
              <p:cNvPr id="8" name="Picture 7">
                <a:extLst>
                  <a:ext uri="{FF2B5EF4-FFF2-40B4-BE49-F238E27FC236}">
                    <a16:creationId xmlns:a16="http://schemas.microsoft.com/office/drawing/2014/main" id="{E6441044-7903-674F-B429-24867043EAB3}"/>
                  </a:ext>
                </a:extLst>
              </p:cNvPr>
              <p:cNvPicPr>
                <a:picLocks noChangeAspect="1"/>
              </p:cNvPicPr>
              <p:nvPr/>
            </p:nvPicPr>
            <p:blipFill>
              <a:blip r:embed="rId7" cstate="email">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3679623" y="1530541"/>
                <a:ext cx="1244475" cy="1343025"/>
              </a:xfrm>
              <a:prstGeom prst="rect">
                <a:avLst/>
              </a:prstGeom>
            </p:spPr>
          </p:pic>
          <p:sp>
            <p:nvSpPr>
              <p:cNvPr id="9" name="Rectangle 8">
                <a:extLst>
                  <a:ext uri="{FF2B5EF4-FFF2-40B4-BE49-F238E27FC236}">
                    <a16:creationId xmlns:a16="http://schemas.microsoft.com/office/drawing/2014/main" id="{0D16AA9C-44F1-874D-946A-7F7757098D5D}"/>
                  </a:ext>
                </a:extLst>
              </p:cNvPr>
              <p:cNvSpPr/>
              <p:nvPr/>
            </p:nvSpPr>
            <p:spPr bwMode="auto">
              <a:xfrm>
                <a:off x="4285561" y="1399142"/>
                <a:ext cx="438839" cy="16376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A5B71239-E370-DE42-8C88-F7464415B2EE}"/>
                  </a:ext>
                </a:extLst>
              </p:cNvPr>
              <p:cNvSpPr/>
              <p:nvPr/>
            </p:nvSpPr>
            <p:spPr bwMode="auto">
              <a:xfrm flipV="1">
                <a:off x="3886200" y="2873566"/>
                <a:ext cx="806986" cy="11131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panose="020B0600070205080204" pitchFamily="34" charset="-128"/>
                  <a:cs typeface="+mn-cs"/>
                </a:endParaRPr>
              </a:p>
            </p:txBody>
          </p:sp>
        </p:grpSp>
      </p:grpSp>
      <p:pic>
        <p:nvPicPr>
          <p:cNvPr id="15" name="Picture 14">
            <a:extLst>
              <a:ext uri="{FF2B5EF4-FFF2-40B4-BE49-F238E27FC236}">
                <a16:creationId xmlns:a16="http://schemas.microsoft.com/office/drawing/2014/main" id="{B33037C7-B2DC-184E-9998-C860F516AA9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0" y="5715000"/>
            <a:ext cx="12192000" cy="183848"/>
          </a:xfrm>
          <a:prstGeom prst="rect">
            <a:avLst/>
          </a:prstGeom>
        </p:spPr>
      </p:pic>
    </p:spTree>
    <p:custDataLst>
      <p:tags r:id="rId1"/>
    </p:custDataLst>
    <p:extLst>
      <p:ext uri="{BB962C8B-B14F-4D97-AF65-F5344CB8AC3E}">
        <p14:creationId xmlns:p14="http://schemas.microsoft.com/office/powerpoint/2010/main" val="288206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anose="020B0600070205080204" pitchFamily="34" charset="-128"/>
              </a:rPr>
              <a:t>Agenda</a:t>
            </a:r>
          </a:p>
        </p:txBody>
      </p:sp>
      <p:pic>
        <p:nvPicPr>
          <p:cNvPr id="4" name="Picture 9" descr="Check list&#10;&#10;This picture shows a checklist to emphasize the agenda" title="Check li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981200"/>
            <a:ext cx="2522084"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Content Placeholder 2"/>
          <p:cNvSpPr>
            <a:spLocks noGrp="1"/>
          </p:cNvSpPr>
          <p:nvPr>
            <p:ph idx="1"/>
          </p:nvPr>
        </p:nvSpPr>
        <p:spPr>
          <a:xfrm>
            <a:off x="3200400" y="1600200"/>
            <a:ext cx="8839200" cy="4191000"/>
          </a:xfrm>
        </p:spPr>
        <p:txBody>
          <a:bodyPr/>
          <a:lstStyle/>
          <a:p>
            <a:pPr>
              <a:buClr>
                <a:srgbClr val="FF0000"/>
              </a:buClr>
              <a:buBlip>
                <a:blip r:embed="rId4"/>
              </a:buBlip>
            </a:pPr>
            <a:r>
              <a:rPr lang="en-US" altLang="en-US" sz="2800" dirty="0">
                <a:ea typeface="ＭＳ Ｐゴシック" panose="020B0600070205080204" pitchFamily="34" charset="-128"/>
              </a:rPr>
              <a:t>Welcome</a:t>
            </a:r>
          </a:p>
          <a:p>
            <a:pPr>
              <a:buClr>
                <a:srgbClr val="FF0000"/>
              </a:buClr>
              <a:buBlip>
                <a:blip r:embed="rId4"/>
              </a:buBlip>
            </a:pPr>
            <a:r>
              <a:rPr lang="en-US" altLang="en-US" sz="2800" dirty="0">
                <a:ea typeface="ＭＳ Ｐゴシック" panose="020B0600070205080204" pitchFamily="34" charset="-128"/>
              </a:rPr>
              <a:t>Opening Remarks by HRSA HIV/AIDS </a:t>
            </a:r>
            <a:r>
              <a:rPr lang="en-US" sz="2800" baseline="0" dirty="0"/>
              <a:t>Bureau</a:t>
            </a:r>
            <a:endParaRPr lang="en-US" altLang="en-US" sz="2800" dirty="0">
              <a:ea typeface="ＭＳ Ｐゴシック" panose="020B0600070205080204" pitchFamily="34" charset="-128"/>
            </a:endParaRPr>
          </a:p>
          <a:p>
            <a:pPr>
              <a:buClr>
                <a:srgbClr val="FF0000"/>
              </a:buClr>
              <a:buBlip>
                <a:blip r:embed="rId4"/>
              </a:buBlip>
            </a:pPr>
            <a:r>
              <a:rPr lang="en-US" altLang="en-US" sz="2800" dirty="0">
                <a:ea typeface="ＭＳ Ｐゴシック" panose="020B0600070205080204" pitchFamily="34" charset="-128"/>
              </a:rPr>
              <a:t>Overview of Literature Review (10min)</a:t>
            </a:r>
          </a:p>
          <a:p>
            <a:pPr>
              <a:buClr>
                <a:srgbClr val="FF0000"/>
              </a:buClr>
              <a:buBlip>
                <a:blip r:embed="rId4"/>
              </a:buBlip>
            </a:pPr>
            <a:r>
              <a:rPr lang="en-US" altLang="en-US" sz="2800" dirty="0">
                <a:ea typeface="ＭＳ Ｐゴシック" panose="020B0600070205080204" pitchFamily="34" charset="-128"/>
              </a:rPr>
              <a:t>Collaborative Overview, Framework, and Timeline (30min)</a:t>
            </a:r>
          </a:p>
          <a:p>
            <a:pPr>
              <a:buClr>
                <a:srgbClr val="FF0000"/>
              </a:buClr>
              <a:buBlip>
                <a:blip r:embed="rId4"/>
              </a:buBlip>
            </a:pPr>
            <a:r>
              <a:rPr lang="en-US" altLang="en-US" sz="2800" dirty="0">
                <a:ea typeface="ＭＳ Ｐゴシック" panose="020B0600070205080204" pitchFamily="34" charset="-128"/>
              </a:rPr>
              <a:t>Introduction to Tools &amp; Resources (5min)</a:t>
            </a:r>
          </a:p>
          <a:p>
            <a:pPr>
              <a:buClr>
                <a:srgbClr val="FF0000"/>
              </a:buClr>
              <a:buBlip>
                <a:blip r:embed="rId4"/>
              </a:buBlip>
            </a:pPr>
            <a:r>
              <a:rPr lang="en-US" altLang="en-US" sz="2800" dirty="0">
                <a:ea typeface="ＭＳ Ｐゴシック" panose="020B0600070205080204" pitchFamily="34" charset="-128"/>
              </a:rPr>
              <a:t>Q&amp;A Session (10min)</a:t>
            </a:r>
          </a:p>
        </p:txBody>
      </p:sp>
    </p:spTree>
    <p:extLst>
      <p:ext uri="{BB962C8B-B14F-4D97-AF65-F5344CB8AC3E}">
        <p14:creationId xmlns:p14="http://schemas.microsoft.com/office/powerpoint/2010/main" val="1925057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A3D8E50-1534-DF4B-86A9-707FFF974395}"/>
              </a:ext>
              <a:ext uri="{C183D7F6-B498-43B3-948B-1728B52AA6E4}">
                <adec:decorative xmlns:adec="http://schemas.microsoft.com/office/drawing/2017/decorative" val="1"/>
              </a:ext>
            </a:extLst>
          </p:cNvPr>
          <p:cNvCxnSpPr/>
          <p:nvPr/>
        </p:nvCxnSpPr>
        <p:spPr>
          <a:xfrm>
            <a:off x="2286000" y="5540926"/>
            <a:ext cx="2362200"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AED119A-CD01-8E49-8C08-D7A811C14C39}"/>
              </a:ext>
              <a:ext uri="{C183D7F6-B498-43B3-948B-1728B52AA6E4}">
                <adec:decorative xmlns:adec="http://schemas.microsoft.com/office/drawing/2017/decorative" val="1"/>
              </a:ext>
            </a:extLst>
          </p:cNvPr>
          <p:cNvCxnSpPr/>
          <p:nvPr/>
        </p:nvCxnSpPr>
        <p:spPr>
          <a:xfrm flipV="1">
            <a:off x="4629872" y="4509767"/>
            <a:ext cx="0" cy="1059734"/>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E565F76-C273-F24C-AEE4-104DC23E0225}"/>
              </a:ext>
              <a:ext uri="{C183D7F6-B498-43B3-948B-1728B52AA6E4}">
                <adec:decorative xmlns:adec="http://schemas.microsoft.com/office/drawing/2017/decorative" val="1"/>
              </a:ext>
            </a:extLst>
          </p:cNvPr>
          <p:cNvCxnSpPr/>
          <p:nvPr/>
        </p:nvCxnSpPr>
        <p:spPr>
          <a:xfrm>
            <a:off x="4598672" y="4541363"/>
            <a:ext cx="2247617"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E064E58-7401-784F-9C50-9BAE737C69A7}"/>
              </a:ext>
              <a:ext uri="{C183D7F6-B498-43B3-948B-1728B52AA6E4}">
                <adec:decorative xmlns:adec="http://schemas.microsoft.com/office/drawing/2017/decorative" val="1"/>
              </a:ext>
            </a:extLst>
          </p:cNvPr>
          <p:cNvCxnSpPr/>
          <p:nvPr/>
        </p:nvCxnSpPr>
        <p:spPr>
          <a:xfrm flipV="1">
            <a:off x="6859640" y="3364863"/>
            <a:ext cx="0" cy="1201677"/>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EA68E7A-D825-4E4B-8C5A-91A192498C4E}"/>
              </a:ext>
              <a:ext uri="{C183D7F6-B498-43B3-948B-1728B52AA6E4}">
                <adec:decorative xmlns:adec="http://schemas.microsoft.com/office/drawing/2017/decorative" val="1"/>
              </a:ext>
            </a:extLst>
          </p:cNvPr>
          <p:cNvCxnSpPr/>
          <p:nvPr/>
        </p:nvCxnSpPr>
        <p:spPr>
          <a:xfrm flipV="1">
            <a:off x="6829926" y="3376741"/>
            <a:ext cx="2285664" cy="2261"/>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2065A2-01E0-1F40-B321-3FFA19C857DF}"/>
              </a:ext>
              <a:ext uri="{C183D7F6-B498-43B3-948B-1728B52AA6E4}">
                <adec:decorative xmlns:adec="http://schemas.microsoft.com/office/drawing/2017/decorative" val="1"/>
              </a:ext>
            </a:extLst>
          </p:cNvPr>
          <p:cNvCxnSpPr/>
          <p:nvPr/>
        </p:nvCxnSpPr>
        <p:spPr>
          <a:xfrm flipV="1">
            <a:off x="9094736" y="2368828"/>
            <a:ext cx="0" cy="103747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8BB6C3-B8CE-0A43-A339-20EED37485E6}"/>
              </a:ext>
              <a:ext uri="{C183D7F6-B498-43B3-948B-1728B52AA6E4}">
                <adec:decorative xmlns:adec="http://schemas.microsoft.com/office/drawing/2017/decorative" val="1"/>
              </a:ext>
            </a:extLst>
          </p:cNvPr>
          <p:cNvCxnSpPr/>
          <p:nvPr/>
        </p:nvCxnSpPr>
        <p:spPr>
          <a:xfrm>
            <a:off x="9067800" y="2394398"/>
            <a:ext cx="2362200"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56865755-CBDE-D84F-92F7-B296C09BC4A9}"/>
              </a:ext>
            </a:extLst>
          </p:cNvPr>
          <p:cNvSpPr txBox="1">
            <a:spLocks noGrp="1"/>
          </p:cNvSpPr>
          <p:nvPr>
            <p:ph type="title" idx="4294967295"/>
          </p:nvPr>
        </p:nvSpPr>
        <p:spPr bwMode="auto">
          <a:xfrm>
            <a:off x="1524001" y="702994"/>
            <a:ext cx="9143999" cy="440007"/>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mj-lt"/>
                <a:ea typeface="ＭＳ Ｐゴシック" panose="020B0600070205080204" pitchFamily="34" charset="-128"/>
                <a:cs typeface="ＭＳ Ｐゴシック" charset="-128"/>
              </a:rPr>
              <a:t>HRSA Ryan White HIV/AIDS Program </a:t>
            </a:r>
            <a:br>
              <a:rPr kumimoji="0" lang="en-US" sz="2800" b="0" i="0" u="none" strike="noStrike" kern="1200" cap="none" spc="0" normalizeH="0" baseline="0" noProof="0" dirty="0">
                <a:ln>
                  <a:noFill/>
                </a:ln>
                <a:solidFill>
                  <a:schemeClr val="tx2"/>
                </a:solidFill>
                <a:effectLst/>
                <a:uLnTx/>
                <a:uFillTx/>
                <a:latin typeface="+mj-lt"/>
                <a:ea typeface="ＭＳ Ｐゴシック" panose="020B0600070205080204" pitchFamily="34" charset="-128"/>
                <a:cs typeface="ＭＳ Ｐゴシック" charset="-128"/>
              </a:rPr>
            </a:br>
            <a:r>
              <a:rPr kumimoji="0" lang="en-US" sz="2800" b="0" i="0" u="none" strike="noStrike" kern="1200" cap="none" spc="0" normalizeH="0" baseline="0" noProof="0" dirty="0">
                <a:ln>
                  <a:noFill/>
                </a:ln>
                <a:solidFill>
                  <a:schemeClr val="tx2"/>
                </a:solidFill>
                <a:effectLst/>
                <a:uLnTx/>
                <a:uFillTx/>
                <a:latin typeface="+mj-lt"/>
                <a:ea typeface="ＭＳ Ｐゴシック" panose="020B0600070205080204" pitchFamily="34" charset="-128"/>
                <a:cs typeface="ＭＳ Ｐゴシック" charset="-128"/>
              </a:rPr>
              <a:t>Center for Quality Improvement &amp; Innovation (CQII)</a:t>
            </a:r>
          </a:p>
        </p:txBody>
      </p:sp>
      <p:sp>
        <p:nvSpPr>
          <p:cNvPr id="31" name="Rectangle 30">
            <a:extLst>
              <a:ext uri="{FF2B5EF4-FFF2-40B4-BE49-F238E27FC236}">
                <a16:creationId xmlns:a16="http://schemas.microsoft.com/office/drawing/2014/main" id="{BE376CC7-95FA-9A4A-A9CF-E162E5D0F967}"/>
              </a:ext>
            </a:extLst>
          </p:cNvPr>
          <p:cNvSpPr/>
          <p:nvPr/>
        </p:nvSpPr>
        <p:spPr>
          <a:xfrm>
            <a:off x="152400" y="1668589"/>
            <a:ext cx="4114800" cy="2031325"/>
          </a:xfrm>
          <a:prstGeom prst="rect">
            <a:avLst/>
          </a:prstGeom>
        </p:spPr>
        <p:txBody>
          <a:bodyPr wrap="square">
            <a:spAutoFit/>
          </a:bodyPr>
          <a:lstStyle/>
          <a:p>
            <a:pPr marL="287338" lvl="1"/>
            <a:r>
              <a:rPr lang="en-US" dirty="0">
                <a:latin typeface="Garamond" panose="02020404030301010803" pitchFamily="18" charset="0"/>
              </a:rPr>
              <a:t>“</a:t>
            </a:r>
            <a:r>
              <a:rPr lang="en-US" i="1" dirty="0">
                <a:latin typeface="Garamond" panose="02020404030301010803" pitchFamily="18" charset="0"/>
              </a:rPr>
              <a:t>Together, we continue to improve the lives of people with HIV. CQII provides state-of-the-art technical assistance and training to RWHAP recipients and subrecipients to measurably strengthen local clinical quality management programs and improve patient care, health outcomes, and patient satisfaction.”</a:t>
            </a:r>
          </a:p>
        </p:txBody>
      </p:sp>
      <p:grpSp>
        <p:nvGrpSpPr>
          <p:cNvPr id="35" name="Group 34" descr="A picture of Stairs with an arrow labeled Intensity and is point up the stairs.">
            <a:extLst>
              <a:ext uri="{FF2B5EF4-FFF2-40B4-BE49-F238E27FC236}">
                <a16:creationId xmlns:a16="http://schemas.microsoft.com/office/drawing/2014/main" id="{8D68C1BA-5ECE-7D42-AC66-0908BD0EB0BD}"/>
              </a:ext>
            </a:extLst>
          </p:cNvPr>
          <p:cNvGrpSpPr/>
          <p:nvPr/>
        </p:nvGrpSpPr>
        <p:grpSpPr>
          <a:xfrm>
            <a:off x="6083496" y="3343656"/>
            <a:ext cx="4742282" cy="2283725"/>
            <a:chOff x="6083496" y="3343656"/>
            <a:chExt cx="4742282" cy="2283725"/>
          </a:xfrm>
        </p:grpSpPr>
        <p:cxnSp>
          <p:nvCxnSpPr>
            <p:cNvPr id="14" name="Straight Arrow Connector 13">
              <a:extLst>
                <a:ext uri="{FF2B5EF4-FFF2-40B4-BE49-F238E27FC236}">
                  <a16:creationId xmlns:a16="http://schemas.microsoft.com/office/drawing/2014/main" id="{08CC2D6C-89EF-2844-BC7F-745F603D6986}"/>
                </a:ext>
              </a:extLst>
            </p:cNvPr>
            <p:cNvCxnSpPr/>
            <p:nvPr/>
          </p:nvCxnSpPr>
          <p:spPr>
            <a:xfrm flipV="1">
              <a:off x="6083496" y="3343656"/>
              <a:ext cx="4742282" cy="2283725"/>
            </a:xfrm>
            <a:prstGeom prst="straightConnector1">
              <a:avLst/>
            </a:prstGeom>
            <a:ln w="920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9DBCBF0-6BE7-CF47-94BE-D15A180AAAF2}"/>
                </a:ext>
              </a:extLst>
            </p:cNvPr>
            <p:cNvSpPr txBox="1"/>
            <p:nvPr/>
          </p:nvSpPr>
          <p:spPr>
            <a:xfrm rot="19937253">
              <a:off x="7903328" y="4224875"/>
              <a:ext cx="1306935" cy="369332"/>
            </a:xfrm>
            <a:prstGeom prst="rect">
              <a:avLst/>
            </a:prstGeom>
            <a:solidFill>
              <a:schemeClr val="bg1"/>
            </a:solidFill>
          </p:spPr>
          <p:txBody>
            <a:bodyPr wrap="square" rtlCol="0">
              <a:spAutoFit/>
            </a:bodyPr>
            <a:lstStyle/>
            <a:p>
              <a:pPr algn="ctr"/>
              <a:r>
                <a:rPr lang="en-US" b="1" dirty="0">
                  <a:solidFill>
                    <a:schemeClr val="accent5">
                      <a:lumMod val="50000"/>
                    </a:schemeClr>
                  </a:solidFill>
                  <a:latin typeface="+mj-lt"/>
                </a:rPr>
                <a:t>Intensity </a:t>
              </a:r>
            </a:p>
          </p:txBody>
        </p:sp>
      </p:grpSp>
      <p:sp>
        <p:nvSpPr>
          <p:cNvPr id="9" name="Rectangle 8">
            <a:extLst>
              <a:ext uri="{FF2B5EF4-FFF2-40B4-BE49-F238E27FC236}">
                <a16:creationId xmlns:a16="http://schemas.microsoft.com/office/drawing/2014/main" id="{367F8C8D-50E4-6847-B351-9010D7CA57D5}"/>
              </a:ext>
            </a:extLst>
          </p:cNvPr>
          <p:cNvSpPr/>
          <p:nvPr/>
        </p:nvSpPr>
        <p:spPr>
          <a:xfrm>
            <a:off x="2340864" y="5583670"/>
            <a:ext cx="2230171" cy="288541"/>
          </a:xfrm>
          <a:prstGeom prst="rect">
            <a:avLst/>
          </a:prstGeom>
        </p:spPr>
        <p:txBody>
          <a:bodyPr wrap="square">
            <a:spAutoFit/>
          </a:bodyPr>
          <a:lstStyle/>
          <a:p>
            <a:r>
              <a:rPr lang="en-US" sz="1275" b="1" u="sng" dirty="0">
                <a:latin typeface="+mj-lt"/>
              </a:rPr>
              <a:t>Information Dissemination</a:t>
            </a:r>
            <a:endParaRPr lang="en-US" sz="1275" dirty="0">
              <a:latin typeface="+mj-lt"/>
            </a:endParaRPr>
          </a:p>
        </p:txBody>
      </p:sp>
      <p:graphicFrame>
        <p:nvGraphicFramePr>
          <p:cNvPr id="16" name="Table 15">
            <a:extLst>
              <a:ext uri="{FF2B5EF4-FFF2-40B4-BE49-F238E27FC236}">
                <a16:creationId xmlns:a16="http://schemas.microsoft.com/office/drawing/2014/main" id="{0B6D9302-8949-094B-983D-B5ED1D8C3084}"/>
              </a:ext>
            </a:extLst>
          </p:cNvPr>
          <p:cNvGraphicFramePr>
            <a:graphicFrameLocks noGrp="1"/>
          </p:cNvGraphicFramePr>
          <p:nvPr>
            <p:extLst>
              <p:ext uri="{D42A27DB-BD31-4B8C-83A1-F6EECF244321}">
                <p14:modId xmlns:p14="http://schemas.microsoft.com/office/powerpoint/2010/main" val="2576905930"/>
              </p:ext>
            </p:extLst>
          </p:nvPr>
        </p:nvGraphicFramePr>
        <p:xfrm>
          <a:off x="2425454" y="4145254"/>
          <a:ext cx="2127292" cy="1318324"/>
        </p:xfrm>
        <a:graphic>
          <a:graphicData uri="http://schemas.openxmlformats.org/drawingml/2006/table">
            <a:tbl>
              <a:tblPr firstRow="1" bandRow="1">
                <a:tableStyleId>{9DCAF9ED-07DC-4A11-8D7F-57B35C25682E}</a:tableStyleId>
              </a:tblPr>
              <a:tblGrid>
                <a:gridCol w="2127292">
                  <a:extLst>
                    <a:ext uri="{9D8B030D-6E8A-4147-A177-3AD203B41FA5}">
                      <a16:colId xmlns:a16="http://schemas.microsoft.com/office/drawing/2014/main" val="720253108"/>
                    </a:ext>
                  </a:extLst>
                </a:gridCol>
              </a:tblGrid>
              <a:tr h="263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Garamond" panose="02020404030301010803" pitchFamily="18" charset="0"/>
                        </a:rPr>
                        <a:t>Dissemination of QI Resources</a:t>
                      </a:r>
                    </a:p>
                  </a:txBody>
                  <a:tcPr marL="68580" marR="68580" marT="34290" marB="34290">
                    <a:solidFill>
                      <a:srgbClr val="CC0000"/>
                    </a:solidFill>
                  </a:tcPr>
                </a:tc>
                <a:extLst>
                  <a:ext uri="{0D108BD9-81ED-4DB2-BD59-A6C34878D82A}">
                    <a16:rowId xmlns:a16="http://schemas.microsoft.com/office/drawing/2014/main" val="230474395"/>
                  </a:ext>
                </a:extLst>
              </a:tr>
              <a:tr h="382344">
                <a:tc>
                  <a:txBody>
                    <a:bodyPr/>
                    <a:lstStyle/>
                    <a:p>
                      <a:pPr marL="0" marR="0">
                        <a:spcBef>
                          <a:spcPts val="0"/>
                        </a:spcBef>
                        <a:spcAft>
                          <a:spcPts val="0"/>
                        </a:spcAft>
                      </a:pPr>
                      <a:r>
                        <a:rPr lang="en-US" sz="1100" dirty="0">
                          <a:effectLst/>
                          <a:latin typeface="Garamond" panose="02020404030301010803" pitchFamily="18" charset="0"/>
                        </a:rPr>
                        <a:t>Online presence on </a:t>
                      </a:r>
                      <a:r>
                        <a:rPr lang="en-US" sz="1100" dirty="0" err="1">
                          <a:effectLst/>
                          <a:latin typeface="Garamond" panose="02020404030301010803" pitchFamily="18" charset="0"/>
                        </a:rPr>
                        <a:t>TargetHIV</a:t>
                      </a:r>
                      <a:r>
                        <a:rPr lang="en-US" sz="1100" dirty="0">
                          <a:effectLst/>
                          <a:latin typeface="Garamond" panose="02020404030301010803" pitchFamily="18" charset="0"/>
                        </a:rPr>
                        <a:t> to highlight events and QI resources</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31860442"/>
                  </a:ext>
                </a:extLst>
              </a:tr>
              <a:tr h="381000">
                <a:tc>
                  <a:txBody>
                    <a:bodyPr/>
                    <a:lstStyle/>
                    <a:p>
                      <a:pPr marL="0" marR="0">
                        <a:spcBef>
                          <a:spcPts val="0"/>
                        </a:spcBef>
                        <a:spcAft>
                          <a:spcPts val="0"/>
                        </a:spcAft>
                      </a:pPr>
                      <a:r>
                        <a:rPr lang="en-US" sz="1100" dirty="0">
                          <a:effectLst/>
                          <a:latin typeface="Garamond" panose="02020404030301010803" pitchFamily="18" charset="0"/>
                        </a:rPr>
                        <a:t>Presence</a:t>
                      </a:r>
                      <a:r>
                        <a:rPr lang="en-US" sz="1100" baseline="0" dirty="0">
                          <a:effectLst/>
                          <a:latin typeface="Garamond" panose="02020404030301010803" pitchFamily="18" charset="0"/>
                        </a:rPr>
                        <a:t> at national conferences to disseminate and present</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557622841"/>
                  </a:ext>
                </a:extLst>
              </a:tr>
              <a:tr h="291148">
                <a:tc>
                  <a:txBody>
                    <a:bodyPr/>
                    <a:lstStyle/>
                    <a:p>
                      <a:pPr marL="0" marR="0">
                        <a:spcBef>
                          <a:spcPts val="0"/>
                        </a:spcBef>
                        <a:spcAft>
                          <a:spcPts val="0"/>
                        </a:spcAft>
                      </a:pPr>
                      <a:r>
                        <a:rPr lang="en-US" sz="1100" dirty="0">
                          <a:effectLst/>
                          <a:latin typeface="Garamond" panose="02020404030301010803" pitchFamily="18" charset="0"/>
                        </a:rPr>
                        <a:t>Development of new QI resources</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84578127"/>
                  </a:ext>
                </a:extLst>
              </a:tr>
            </a:tbl>
          </a:graphicData>
        </a:graphic>
      </p:graphicFrame>
      <p:sp>
        <p:nvSpPr>
          <p:cNvPr id="10" name="Rectangle 9">
            <a:extLst>
              <a:ext uri="{FF2B5EF4-FFF2-40B4-BE49-F238E27FC236}">
                <a16:creationId xmlns:a16="http://schemas.microsoft.com/office/drawing/2014/main" id="{51BA0909-7E08-A34F-B457-3F9C950259BB}"/>
              </a:ext>
            </a:extLst>
          </p:cNvPr>
          <p:cNvSpPr/>
          <p:nvPr/>
        </p:nvSpPr>
        <p:spPr>
          <a:xfrm>
            <a:off x="4711072" y="4572000"/>
            <a:ext cx="2198243" cy="288541"/>
          </a:xfrm>
          <a:prstGeom prst="rect">
            <a:avLst/>
          </a:prstGeom>
        </p:spPr>
        <p:txBody>
          <a:bodyPr wrap="square">
            <a:spAutoFit/>
          </a:bodyPr>
          <a:lstStyle/>
          <a:p>
            <a:r>
              <a:rPr lang="en-US" sz="1275" b="1" u="sng" dirty="0">
                <a:latin typeface="+mj-lt"/>
              </a:rPr>
              <a:t>Training/Educational Fora</a:t>
            </a:r>
            <a:endParaRPr lang="en-US" sz="1275" dirty="0">
              <a:latin typeface="+mj-lt"/>
            </a:endParaRPr>
          </a:p>
        </p:txBody>
      </p:sp>
      <p:graphicFrame>
        <p:nvGraphicFramePr>
          <p:cNvPr id="19" name="Table 18">
            <a:extLst>
              <a:ext uri="{FF2B5EF4-FFF2-40B4-BE49-F238E27FC236}">
                <a16:creationId xmlns:a16="http://schemas.microsoft.com/office/drawing/2014/main" id="{E5452FDF-B74E-6641-9A68-5B3B7632BD58}"/>
              </a:ext>
            </a:extLst>
          </p:cNvPr>
          <p:cNvGraphicFramePr>
            <a:graphicFrameLocks noGrp="1"/>
          </p:cNvGraphicFramePr>
          <p:nvPr>
            <p:extLst>
              <p:ext uri="{D42A27DB-BD31-4B8C-83A1-F6EECF244321}">
                <p14:modId xmlns:p14="http://schemas.microsoft.com/office/powerpoint/2010/main" val="1837863742"/>
              </p:ext>
            </p:extLst>
          </p:nvPr>
        </p:nvGraphicFramePr>
        <p:xfrm>
          <a:off x="4648200" y="2981311"/>
          <a:ext cx="2127292" cy="1459288"/>
        </p:xfrm>
        <a:graphic>
          <a:graphicData uri="http://schemas.openxmlformats.org/drawingml/2006/table">
            <a:tbl>
              <a:tblPr firstRow="1" bandRow="1">
                <a:tableStyleId>{9DCAF9ED-07DC-4A11-8D7F-57B35C25682E}</a:tableStyleId>
              </a:tblPr>
              <a:tblGrid>
                <a:gridCol w="2127292">
                  <a:extLst>
                    <a:ext uri="{9D8B030D-6E8A-4147-A177-3AD203B41FA5}">
                      <a16:colId xmlns:a16="http://schemas.microsoft.com/office/drawing/2014/main" val="720253108"/>
                    </a:ext>
                  </a:extLst>
                </a:gridCol>
              </a:tblGrid>
              <a:tr h="2519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Garamond" panose="02020404030301010803" pitchFamily="18" charset="0"/>
                        </a:rPr>
                        <a:t>QI Trainings</a:t>
                      </a:r>
                    </a:p>
                  </a:txBody>
                  <a:tcPr marL="68580" marR="68580" marT="34290" marB="34290">
                    <a:solidFill>
                      <a:srgbClr val="CC0000"/>
                    </a:solidFill>
                  </a:tcPr>
                </a:tc>
                <a:extLst>
                  <a:ext uri="{0D108BD9-81ED-4DB2-BD59-A6C34878D82A}">
                    <a16:rowId xmlns:a16="http://schemas.microsoft.com/office/drawing/2014/main" val="230474395"/>
                  </a:ext>
                </a:extLst>
              </a:tr>
              <a:tr h="367359">
                <a:tc>
                  <a:txBody>
                    <a:bodyPr/>
                    <a:lstStyle/>
                    <a:p>
                      <a:pPr marL="0" marR="0">
                        <a:spcBef>
                          <a:spcPts val="0"/>
                        </a:spcBef>
                        <a:spcAft>
                          <a:spcPts val="0"/>
                        </a:spcAft>
                      </a:pPr>
                      <a:r>
                        <a:rPr lang="en-US" sz="1100" dirty="0">
                          <a:effectLst/>
                          <a:latin typeface="Garamond" panose="02020404030301010803" pitchFamily="18" charset="0"/>
                          <a:ea typeface="+mn-ea"/>
                          <a:cs typeface="+mn-cs"/>
                        </a:rPr>
                        <a:t>Online</a:t>
                      </a:r>
                      <a:r>
                        <a:rPr lang="en-US" sz="1100" baseline="0" dirty="0">
                          <a:effectLst/>
                          <a:latin typeface="Garamond" panose="02020404030301010803" pitchFamily="18" charset="0"/>
                          <a:ea typeface="+mn-ea"/>
                          <a:cs typeface="+mn-cs"/>
                        </a:rPr>
                        <a:t> tutorials for providers and consumers – Quality Academy</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048324896"/>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Garamond" panose="02020404030301010803" pitchFamily="18" charset="0"/>
                          <a:ea typeface="+mn-ea"/>
                          <a:cs typeface="+mn-cs"/>
                        </a:rPr>
                        <a:t>Face-to-face/virtual</a:t>
                      </a:r>
                      <a:r>
                        <a:rPr lang="en-US" sz="1100" baseline="0" dirty="0">
                          <a:effectLst/>
                          <a:latin typeface="Garamond" panose="02020404030301010803" pitchFamily="18" charset="0"/>
                          <a:ea typeface="+mn-ea"/>
                          <a:cs typeface="+mn-cs"/>
                        </a:rPr>
                        <a:t> training sessions to build QI capacity of providers and consumers</a:t>
                      </a:r>
                      <a:endParaRPr lang="en-US" sz="11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540134006"/>
                  </a:ext>
                </a:extLst>
              </a:tr>
              <a:tr h="337067">
                <a:tc>
                  <a:txBody>
                    <a:bodyPr/>
                    <a:lstStyle/>
                    <a:p>
                      <a:pPr marL="0" marR="0">
                        <a:spcBef>
                          <a:spcPts val="0"/>
                        </a:spcBef>
                        <a:spcAft>
                          <a:spcPts val="0"/>
                        </a:spcAft>
                      </a:pPr>
                      <a:r>
                        <a:rPr lang="en-US" sz="1100" dirty="0">
                          <a:effectLst/>
                          <a:latin typeface="Garamond" panose="02020404030301010803" pitchFamily="18" charset="0"/>
                          <a:ea typeface="Calibri" panose="020F0502020204030204" pitchFamily="34" charset="0"/>
                          <a:cs typeface="Times New Roman" panose="02020603050405020304" pitchFamily="18" charset="0"/>
                        </a:rPr>
                        <a:t>TA Calls to showcase recipients and QI content</a:t>
                      </a:r>
                    </a:p>
                  </a:txBody>
                  <a:tcPr marL="51435" marR="51435" marT="0" marB="0"/>
                </a:tc>
                <a:extLst>
                  <a:ext uri="{0D108BD9-81ED-4DB2-BD59-A6C34878D82A}">
                    <a16:rowId xmlns:a16="http://schemas.microsoft.com/office/drawing/2014/main" val="1557622841"/>
                  </a:ext>
                </a:extLst>
              </a:tr>
            </a:tbl>
          </a:graphicData>
        </a:graphic>
      </p:graphicFrame>
      <p:sp>
        <p:nvSpPr>
          <p:cNvPr id="11" name="Rectangle 10">
            <a:extLst>
              <a:ext uri="{FF2B5EF4-FFF2-40B4-BE49-F238E27FC236}">
                <a16:creationId xmlns:a16="http://schemas.microsoft.com/office/drawing/2014/main" id="{04E5F604-6E25-764D-95B8-E2A719C935B4}"/>
              </a:ext>
            </a:extLst>
          </p:cNvPr>
          <p:cNvSpPr/>
          <p:nvPr/>
        </p:nvSpPr>
        <p:spPr>
          <a:xfrm>
            <a:off x="6943732" y="3411373"/>
            <a:ext cx="2218123" cy="288541"/>
          </a:xfrm>
          <a:prstGeom prst="rect">
            <a:avLst/>
          </a:prstGeom>
        </p:spPr>
        <p:txBody>
          <a:bodyPr wrap="square">
            <a:spAutoFit/>
          </a:bodyPr>
          <a:lstStyle/>
          <a:p>
            <a:r>
              <a:rPr lang="en-US" sz="1275" b="1" u="sng" dirty="0">
                <a:latin typeface="+mj-lt"/>
              </a:rPr>
              <a:t>Consultation/Coaching</a:t>
            </a:r>
            <a:endParaRPr lang="en-US" sz="1275" dirty="0">
              <a:latin typeface="+mj-lt"/>
            </a:endParaRPr>
          </a:p>
        </p:txBody>
      </p:sp>
      <p:graphicFrame>
        <p:nvGraphicFramePr>
          <p:cNvPr id="17" name="Table 16">
            <a:extLst>
              <a:ext uri="{FF2B5EF4-FFF2-40B4-BE49-F238E27FC236}">
                <a16:creationId xmlns:a16="http://schemas.microsoft.com/office/drawing/2014/main" id="{66713D27-1CE9-FF40-9843-2C81B63C19D3}"/>
              </a:ext>
            </a:extLst>
          </p:cNvPr>
          <p:cNvGraphicFramePr>
            <a:graphicFrameLocks noGrp="1"/>
          </p:cNvGraphicFramePr>
          <p:nvPr>
            <p:extLst>
              <p:ext uri="{D42A27DB-BD31-4B8C-83A1-F6EECF244321}">
                <p14:modId xmlns:p14="http://schemas.microsoft.com/office/powerpoint/2010/main" val="4100421048"/>
              </p:ext>
            </p:extLst>
          </p:nvPr>
        </p:nvGraphicFramePr>
        <p:xfrm>
          <a:off x="6878760" y="2356205"/>
          <a:ext cx="2127292" cy="926584"/>
        </p:xfrm>
        <a:graphic>
          <a:graphicData uri="http://schemas.openxmlformats.org/drawingml/2006/table">
            <a:tbl>
              <a:tblPr firstRow="1" bandRow="1">
                <a:tableStyleId>{9DCAF9ED-07DC-4A11-8D7F-57B35C25682E}</a:tableStyleId>
              </a:tblPr>
              <a:tblGrid>
                <a:gridCol w="2127292">
                  <a:extLst>
                    <a:ext uri="{9D8B030D-6E8A-4147-A177-3AD203B41FA5}">
                      <a16:colId xmlns:a16="http://schemas.microsoft.com/office/drawing/2014/main" val="720253108"/>
                    </a:ext>
                  </a:extLst>
                </a:gridCol>
              </a:tblGrid>
              <a:tr h="256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Garamond" panose="02020404030301010803" pitchFamily="18" charset="0"/>
                        </a:rPr>
                        <a:t>Technical Assistance </a:t>
                      </a:r>
                    </a:p>
                  </a:txBody>
                  <a:tcPr marL="68580" marR="68580" marT="34290" marB="34290">
                    <a:solidFill>
                      <a:srgbClr val="CC0000"/>
                    </a:solidFill>
                  </a:tcPr>
                </a:tc>
                <a:extLst>
                  <a:ext uri="{0D108BD9-81ED-4DB2-BD59-A6C34878D82A}">
                    <a16:rowId xmlns:a16="http://schemas.microsoft.com/office/drawing/2014/main" val="230474395"/>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Garamond" panose="02020404030301010803" pitchFamily="18" charset="0"/>
                        </a:rPr>
                        <a:t>Provision of on/off-site technical assistance by QI experts</a:t>
                      </a:r>
                    </a:p>
                  </a:txBody>
                  <a:tcPr marL="51435" marR="51435" marT="0" marB="0"/>
                </a:tc>
                <a:extLst>
                  <a:ext uri="{0D108BD9-81ED-4DB2-BD59-A6C34878D82A}">
                    <a16:rowId xmlns:a16="http://schemas.microsoft.com/office/drawing/2014/main" val="4048324896"/>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Garamond" panose="02020404030301010803" pitchFamily="18" charset="0"/>
                        </a:rPr>
                        <a:t>Request for technical assistance via HIV/AIDS Bureau TA request form</a:t>
                      </a:r>
                      <a:endParaRPr lang="en-US" sz="1100" dirty="0">
                        <a:effectLst/>
                        <a:latin typeface="Garamond" panose="02020404030301010803" pitchFamily="18" charset="0"/>
                        <a:ea typeface="Calibri" panose="020F0502020204030204" pitchFamily="34" charset="0"/>
                      </a:endParaRPr>
                    </a:p>
                  </a:txBody>
                  <a:tcPr marL="51435" marR="51435" marT="0" marB="0"/>
                </a:tc>
                <a:extLst>
                  <a:ext uri="{0D108BD9-81ED-4DB2-BD59-A6C34878D82A}">
                    <a16:rowId xmlns:a16="http://schemas.microsoft.com/office/drawing/2014/main" val="2331860442"/>
                  </a:ext>
                </a:extLst>
              </a:tr>
            </a:tbl>
          </a:graphicData>
        </a:graphic>
      </p:graphicFrame>
      <p:sp>
        <p:nvSpPr>
          <p:cNvPr id="12" name="Rectangle 11">
            <a:extLst>
              <a:ext uri="{FF2B5EF4-FFF2-40B4-BE49-F238E27FC236}">
                <a16:creationId xmlns:a16="http://schemas.microsoft.com/office/drawing/2014/main" id="{4D46C47D-2172-B94E-B0B9-3673EF17834B}"/>
              </a:ext>
            </a:extLst>
          </p:cNvPr>
          <p:cNvSpPr/>
          <p:nvPr/>
        </p:nvSpPr>
        <p:spPr>
          <a:xfrm>
            <a:off x="9170226" y="2433181"/>
            <a:ext cx="2139425" cy="288541"/>
          </a:xfrm>
          <a:prstGeom prst="rect">
            <a:avLst/>
          </a:prstGeom>
        </p:spPr>
        <p:txBody>
          <a:bodyPr wrap="square">
            <a:spAutoFit/>
          </a:bodyPr>
          <a:lstStyle/>
          <a:p>
            <a:r>
              <a:rPr lang="en-US" sz="1275" b="1" u="sng" dirty="0">
                <a:latin typeface="+mj-lt"/>
              </a:rPr>
              <a:t>Communities of Learning</a:t>
            </a:r>
            <a:endParaRPr lang="en-US" sz="1275" dirty="0">
              <a:latin typeface="+mj-lt"/>
            </a:endParaRPr>
          </a:p>
        </p:txBody>
      </p:sp>
      <p:graphicFrame>
        <p:nvGraphicFramePr>
          <p:cNvPr id="18" name="Table 17">
            <a:extLst>
              <a:ext uri="{FF2B5EF4-FFF2-40B4-BE49-F238E27FC236}">
                <a16:creationId xmlns:a16="http://schemas.microsoft.com/office/drawing/2014/main" id="{AF2E2D1C-2B8E-A442-8EB8-7DBF933C3FFD}"/>
              </a:ext>
            </a:extLst>
          </p:cNvPr>
          <p:cNvGraphicFramePr>
            <a:graphicFrameLocks noGrp="1"/>
          </p:cNvGraphicFramePr>
          <p:nvPr>
            <p:extLst>
              <p:ext uri="{D42A27DB-BD31-4B8C-83A1-F6EECF244321}">
                <p14:modId xmlns:p14="http://schemas.microsoft.com/office/powerpoint/2010/main" val="1606776334"/>
              </p:ext>
            </p:extLst>
          </p:nvPr>
        </p:nvGraphicFramePr>
        <p:xfrm>
          <a:off x="9115590" y="1457086"/>
          <a:ext cx="2193368" cy="840145"/>
        </p:xfrm>
        <a:graphic>
          <a:graphicData uri="http://schemas.openxmlformats.org/drawingml/2006/table">
            <a:tbl>
              <a:tblPr firstRow="1" bandRow="1">
                <a:tableStyleId>{9DCAF9ED-07DC-4A11-8D7F-57B35C25682E}</a:tableStyleId>
              </a:tblPr>
              <a:tblGrid>
                <a:gridCol w="2193368">
                  <a:extLst>
                    <a:ext uri="{9D8B030D-6E8A-4147-A177-3AD203B41FA5}">
                      <a16:colId xmlns:a16="http://schemas.microsoft.com/office/drawing/2014/main" val="720253108"/>
                    </a:ext>
                  </a:extLst>
                </a:gridCol>
              </a:tblGrid>
              <a:tr h="263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Garamond" panose="02020404030301010803" pitchFamily="18" charset="0"/>
                        </a:rPr>
                        <a:t>Communities</a:t>
                      </a:r>
                      <a:r>
                        <a:rPr lang="en-US" sz="1100" b="1" baseline="0" dirty="0">
                          <a:latin typeface="Garamond" panose="02020404030301010803" pitchFamily="18" charset="0"/>
                        </a:rPr>
                        <a:t> of Learning</a:t>
                      </a:r>
                      <a:endParaRPr lang="en-US" sz="1100" b="1" dirty="0">
                        <a:latin typeface="Garamond" panose="02020404030301010803" pitchFamily="18" charset="0"/>
                      </a:endParaRPr>
                    </a:p>
                  </a:txBody>
                  <a:tcPr marL="68580" marR="68580" marT="34290" marB="34290">
                    <a:solidFill>
                      <a:srgbClr val="CC0000"/>
                    </a:solidFill>
                  </a:tcPr>
                </a:tc>
                <a:extLst>
                  <a:ext uri="{0D108BD9-81ED-4DB2-BD59-A6C34878D82A}">
                    <a16:rowId xmlns:a16="http://schemas.microsoft.com/office/drawing/2014/main" val="230474395"/>
                  </a:ext>
                </a:extLst>
              </a:tr>
              <a:tr h="361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Garamond" panose="02020404030301010803" pitchFamily="18" charset="0"/>
                          <a:ea typeface="+mn-ea"/>
                          <a:cs typeface="+mn-cs"/>
                        </a:rPr>
                        <a:t>National QI collaboratives with engagement of RWHAP recipients</a:t>
                      </a:r>
                    </a:p>
                  </a:txBody>
                  <a:tcPr marL="51435" marR="51435" marT="7144" marB="0"/>
                </a:tc>
                <a:extLst>
                  <a:ext uri="{0D108BD9-81ED-4DB2-BD59-A6C34878D82A}">
                    <a16:rowId xmlns:a16="http://schemas.microsoft.com/office/drawing/2014/main" val="4048324896"/>
                  </a:ext>
                </a:extLst>
              </a:tr>
              <a:tr h="2154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Garamond" panose="02020404030301010803" pitchFamily="18" charset="0"/>
                          <a:ea typeface="+mn-ea"/>
                          <a:cs typeface="+mn-cs"/>
                        </a:rPr>
                        <a:t>Annual Quality Award Program</a:t>
                      </a:r>
                    </a:p>
                  </a:txBody>
                  <a:tcPr marL="51435" marR="51435" marT="7144" marB="0"/>
                </a:tc>
                <a:extLst>
                  <a:ext uri="{0D108BD9-81ED-4DB2-BD59-A6C34878D82A}">
                    <a16:rowId xmlns:a16="http://schemas.microsoft.com/office/drawing/2014/main" val="2540134006"/>
                  </a:ext>
                </a:extLst>
              </a:tr>
            </a:tbl>
          </a:graphicData>
        </a:graphic>
      </p:graphicFrame>
      <p:sp>
        <p:nvSpPr>
          <p:cNvPr id="32" name="Rectangle 31">
            <a:extLst>
              <a:ext uri="{FF2B5EF4-FFF2-40B4-BE49-F238E27FC236}">
                <a16:creationId xmlns:a16="http://schemas.microsoft.com/office/drawing/2014/main" id="{59B75941-A09B-054B-A5EF-B3FAF0AFB948}"/>
              </a:ext>
            </a:extLst>
          </p:cNvPr>
          <p:cNvSpPr/>
          <p:nvPr/>
        </p:nvSpPr>
        <p:spPr>
          <a:xfrm>
            <a:off x="7811853" y="5611068"/>
            <a:ext cx="3810000" cy="307777"/>
          </a:xfrm>
          <a:prstGeom prst="rect">
            <a:avLst/>
          </a:prstGeom>
        </p:spPr>
        <p:txBody>
          <a:bodyPr vert="horz" wrap="square">
            <a:spAutoFit/>
          </a:bodyPr>
          <a:lstStyle/>
          <a:p>
            <a:pPr algn="r"/>
            <a:r>
              <a:rPr lang="en-US" altLang="en-US" sz="1400" b="1" dirty="0">
                <a:solidFill>
                  <a:srgbClr val="C00000"/>
                </a:solidFill>
                <a:latin typeface="+mj-lt"/>
              </a:rPr>
              <a:t>CQII.org | 212-417-4730</a:t>
            </a:r>
          </a:p>
        </p:txBody>
      </p:sp>
      <p:pic>
        <p:nvPicPr>
          <p:cNvPr id="33" name="Picture 4">
            <a:extLst>
              <a:ext uri="{FF2B5EF4-FFF2-40B4-BE49-F238E27FC236}">
                <a16:creationId xmlns:a16="http://schemas.microsoft.com/office/drawing/2014/main" id="{85EDC4E3-6A69-8B48-8AE9-944773DF001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9707" b="19707"/>
          <a:stretch>
            <a:fillRect/>
          </a:stretch>
        </p:blipFill>
        <p:spPr bwMode="auto">
          <a:xfrm>
            <a:off x="9372600" y="4245837"/>
            <a:ext cx="2149322" cy="1329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453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bwMode="auto">
          <a:xfrm>
            <a:off x="1409700" y="2667000"/>
            <a:ext cx="9372600" cy="76200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20000"/>
              </a:spcBef>
              <a:spcAft>
                <a:spcPct val="0"/>
              </a:spcAft>
              <a:buClr>
                <a:srgbClr val="FF0000"/>
              </a:buClr>
              <a:buSzTx/>
              <a:buFontTx/>
              <a:buNone/>
              <a:tabLst/>
              <a:defRPr/>
            </a:pPr>
            <a:r>
              <a:rPr kumimoji="0" lang="en-US" sz="4400" b="0" i="1" u="none" strike="noStrike" kern="0" cap="none" spc="0" normalizeH="0" baseline="0" noProof="0" dirty="0">
                <a:ln>
                  <a:noFill/>
                </a:ln>
                <a:solidFill>
                  <a:schemeClr val="tx1"/>
                </a:solidFill>
                <a:effectLst/>
                <a:uLnTx/>
                <a:uFillTx/>
                <a:latin typeface="+mn-lt"/>
                <a:ea typeface="MS PGothic" panose="020B0600070205080204" pitchFamily="34" charset="-128"/>
                <a:cs typeface="ＭＳ Ｐゴシック" charset="-128"/>
              </a:rPr>
              <a:t>Creating equity will end the HIV epidemic.</a:t>
            </a:r>
          </a:p>
        </p:txBody>
      </p:sp>
      <p:pic>
        <p:nvPicPr>
          <p:cNvPr id="4" name="Picture 3">
            <a:extLst>
              <a:ext uri="{FF2B5EF4-FFF2-40B4-BE49-F238E27FC236}">
                <a16:creationId xmlns:a16="http://schemas.microsoft.com/office/drawing/2014/main" id="{D78213DC-0D11-8A40-83F9-43A838CD30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638800"/>
            <a:ext cx="12192000" cy="183848"/>
          </a:xfrm>
          <a:prstGeom prst="rect">
            <a:avLst/>
          </a:prstGeom>
        </p:spPr>
      </p:pic>
    </p:spTree>
    <p:extLst>
      <p:ext uri="{BB962C8B-B14F-4D97-AF65-F5344CB8AC3E}">
        <p14:creationId xmlns:p14="http://schemas.microsoft.com/office/powerpoint/2010/main" val="3803168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914400" y="533400"/>
            <a:ext cx="10363200" cy="762000"/>
          </a:xfrm>
        </p:spPr>
        <p:txBody>
          <a:bodyPr/>
          <a:lstStyle/>
          <a:p>
            <a:pPr eaLnBrk="1" hangingPunct="1"/>
            <a:r>
              <a:rPr lang="en-US" altLang="en-US" dirty="0" err="1">
                <a:ea typeface="ＭＳ Ｐゴシック" panose="020B0600070205080204" pitchFamily="34" charset="-128"/>
              </a:rPr>
              <a:t>create+equity</a:t>
            </a:r>
            <a:r>
              <a:rPr lang="en-US" altLang="en-US" dirty="0">
                <a:ea typeface="ＭＳ Ｐゴシック" panose="020B0600070205080204" pitchFamily="34" charset="-128"/>
              </a:rPr>
              <a:t> Video </a:t>
            </a:r>
          </a:p>
        </p:txBody>
      </p:sp>
      <p:pic>
        <p:nvPicPr>
          <p:cNvPr id="3" name="Picture 2">
            <a:extLst>
              <a:ext uri="{FF2B5EF4-FFF2-40B4-BE49-F238E27FC236}">
                <a16:creationId xmlns:a16="http://schemas.microsoft.com/office/drawing/2014/main" id="{380AC2A5-6820-0044-A475-4F3B36C5E4FF}"/>
              </a:ext>
            </a:extLst>
          </p:cNvPr>
          <p:cNvPicPr>
            <a:picLocks noChangeAspect="1"/>
          </p:cNvPicPr>
          <p:nvPr/>
        </p:nvPicPr>
        <p:blipFill>
          <a:blip r:embed="rId4"/>
          <a:stretch>
            <a:fillRect/>
          </a:stretch>
        </p:blipFill>
        <p:spPr>
          <a:xfrm>
            <a:off x="2430108" y="1447800"/>
            <a:ext cx="7331783" cy="41163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ustDataLst>
      <p:tags r:id="rId1"/>
    </p:custDataLst>
    <p:extLst>
      <p:ext uri="{BB962C8B-B14F-4D97-AF65-F5344CB8AC3E}">
        <p14:creationId xmlns:p14="http://schemas.microsoft.com/office/powerpoint/2010/main" val="271155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Literature Review - Key Findings"/>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Literature Review – Key Findings</a:t>
            </a:r>
          </a:p>
        </p:txBody>
      </p:sp>
    </p:spTree>
    <p:extLst>
      <p:ext uri="{BB962C8B-B14F-4D97-AF65-F5344CB8AC3E}">
        <p14:creationId xmlns:p14="http://schemas.microsoft.com/office/powerpoint/2010/main" val="200883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6FA600-6DA8-8542-984E-616F58CAD15B}"/>
              </a:ext>
            </a:extLst>
          </p:cNvPr>
          <p:cNvSpPr>
            <a:spLocks noGrp="1"/>
          </p:cNvSpPr>
          <p:nvPr>
            <p:ph type="title"/>
          </p:nvPr>
        </p:nvSpPr>
        <p:spPr>
          <a:xfrm>
            <a:off x="2057400" y="533400"/>
            <a:ext cx="8077200" cy="762000"/>
          </a:xfrm>
        </p:spPr>
        <p:txBody>
          <a:bodyPr/>
          <a:lstStyle/>
          <a:p>
            <a:r>
              <a:rPr lang="en-US" dirty="0"/>
              <a:t>Literature Review</a:t>
            </a:r>
          </a:p>
        </p:txBody>
      </p:sp>
      <p:sp>
        <p:nvSpPr>
          <p:cNvPr id="6" name="TextBox 5">
            <a:extLst>
              <a:ext uri="{FF2B5EF4-FFF2-40B4-BE49-F238E27FC236}">
                <a16:creationId xmlns:a16="http://schemas.microsoft.com/office/drawing/2014/main" id="{091B1594-2D28-AA40-BEB0-88BDBEBDA46F}"/>
              </a:ext>
            </a:extLst>
          </p:cNvPr>
          <p:cNvSpPr txBox="1"/>
          <p:nvPr/>
        </p:nvSpPr>
        <p:spPr>
          <a:xfrm rot="16200000">
            <a:off x="-885826" y="3271421"/>
            <a:ext cx="3786608" cy="338554"/>
          </a:xfrm>
          <a:prstGeom prst="rect">
            <a:avLst/>
          </a:prstGeom>
          <a:solidFill>
            <a:srgbClr val="F0212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Trebuchet MS"/>
              </a:rPr>
              <a:t>Literature Review</a:t>
            </a:r>
          </a:p>
        </p:txBody>
      </p:sp>
      <p:pic>
        <p:nvPicPr>
          <p:cNvPr id="4" name="Picture 3" descr="A picture from the font page of the collaborative literature review">
            <a:extLst>
              <a:ext uri="{FF2B5EF4-FFF2-40B4-BE49-F238E27FC236}">
                <a16:creationId xmlns:a16="http://schemas.microsoft.com/office/drawing/2014/main" id="{79C2F63B-36D4-DA4E-87A9-53E74111000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71600" y="1589124"/>
            <a:ext cx="2393207" cy="3679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2">
            <a:extLst>
              <a:ext uri="{FF2B5EF4-FFF2-40B4-BE49-F238E27FC236}">
                <a16:creationId xmlns:a16="http://schemas.microsoft.com/office/drawing/2014/main" id="{FA5C55D5-37E7-2F4D-9270-0536472E5BFA}"/>
              </a:ext>
            </a:extLst>
          </p:cNvPr>
          <p:cNvSpPr txBox="1">
            <a:spLocks/>
          </p:cNvSpPr>
          <p:nvPr/>
        </p:nvSpPr>
        <p:spPr bwMode="auto">
          <a:xfrm>
            <a:off x="4193986" y="1651372"/>
            <a:ext cx="7142561" cy="2751522"/>
          </a:xfrm>
          <a:prstGeom prst="rect">
            <a:avLst/>
          </a:prstGeom>
          <a:solidFill>
            <a:srgbClr val="A5CECA">
              <a:alpha val="52941"/>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buFontTx/>
              <a:buBlip>
                <a:blip r:embed="rId4"/>
              </a:buBlip>
            </a:pPr>
            <a:r>
              <a:rPr lang="en-US" kern="0" dirty="0"/>
              <a:t>A detailed Literature Review has been developed to make a case about the importance of addressing social determinants of health to end the HIV epidemic in the United States</a:t>
            </a:r>
          </a:p>
          <a:p>
            <a:pPr>
              <a:buFontTx/>
              <a:buBlip>
                <a:blip r:embed="rId4"/>
              </a:buBlip>
            </a:pPr>
            <a:r>
              <a:rPr lang="en-US" kern="0" dirty="0"/>
              <a:t>A corresponding PowerPoint slide set with information related to the four priority areas of the Collaborative is available</a:t>
            </a:r>
          </a:p>
        </p:txBody>
      </p:sp>
      <p:grpSp>
        <p:nvGrpSpPr>
          <p:cNvPr id="10" name="Group 9">
            <a:extLst>
              <a:ext uri="{FF2B5EF4-FFF2-40B4-BE49-F238E27FC236}">
                <a16:creationId xmlns:a16="http://schemas.microsoft.com/office/drawing/2014/main" id="{86099CA3-956B-DA40-A2DB-9C2D2E99DD0B}"/>
              </a:ext>
            </a:extLst>
          </p:cNvPr>
          <p:cNvGrpSpPr/>
          <p:nvPr/>
        </p:nvGrpSpPr>
        <p:grpSpPr>
          <a:xfrm>
            <a:off x="4193986" y="4693279"/>
            <a:ext cx="1399872" cy="575596"/>
            <a:chOff x="6200466" y="5215604"/>
            <a:chExt cx="1399872" cy="575596"/>
          </a:xfrm>
        </p:grpSpPr>
        <p:pic>
          <p:nvPicPr>
            <p:cNvPr id="12" name="Picture 11">
              <a:extLst>
                <a:ext uri="{FF2B5EF4-FFF2-40B4-BE49-F238E27FC236}">
                  <a16:creationId xmlns:a16="http://schemas.microsoft.com/office/drawing/2014/main" id="{30DADCA6-DBBB-2D42-8F51-D860760BA546}"/>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00466" y="5215604"/>
              <a:ext cx="575596" cy="575596"/>
            </a:xfrm>
            <a:prstGeom prst="rect">
              <a:avLst/>
            </a:prstGeom>
          </p:spPr>
        </p:pic>
        <p:sp>
          <p:nvSpPr>
            <p:cNvPr id="13" name="Rectangle 12">
              <a:extLst>
                <a:ext uri="{FF2B5EF4-FFF2-40B4-BE49-F238E27FC236}">
                  <a16:creationId xmlns:a16="http://schemas.microsoft.com/office/drawing/2014/main" id="{92C24129-91FE-E845-9853-C348DF28EEEF}"/>
                </a:ext>
              </a:extLst>
            </p:cNvPr>
            <p:cNvSpPr/>
            <p:nvPr/>
          </p:nvSpPr>
          <p:spPr>
            <a:xfrm>
              <a:off x="6858000" y="5303569"/>
              <a:ext cx="742338" cy="369332"/>
            </a:xfrm>
            <a:prstGeom prst="rect">
              <a:avLst/>
            </a:prstGeom>
          </p:spPr>
          <p:txBody>
            <a:bodyPr wrap="square">
              <a:spAutoFit/>
            </a:bodyPr>
            <a:lstStyle/>
            <a:p>
              <a:pPr eaLnBrk="1" hangingPunct="1">
                <a:buClr>
                  <a:srgbClr val="FF0000"/>
                </a:buClr>
              </a:pPr>
              <a:r>
                <a:rPr lang="en-US" altLang="en-US" b="1" dirty="0">
                  <a:latin typeface="+mj-lt"/>
                  <a:ea typeface="ＭＳ Ｐゴシック" panose="020B0600070205080204" pitchFamily="34" charset="-128"/>
                  <a:hlinkClick r:id="rId6"/>
                </a:rPr>
                <a:t>Link</a:t>
              </a:r>
              <a:endParaRPr lang="en-US" altLang="en-US" b="1" dirty="0">
                <a:latin typeface="+mj-lt"/>
                <a:ea typeface="ＭＳ Ｐゴシック" panose="020B0600070205080204" pitchFamily="34" charset="-128"/>
              </a:endParaRPr>
            </a:p>
          </p:txBody>
        </p:sp>
      </p:grpSp>
    </p:spTree>
    <p:extLst>
      <p:ext uri="{BB962C8B-B14F-4D97-AF65-F5344CB8AC3E}">
        <p14:creationId xmlns:p14="http://schemas.microsoft.com/office/powerpoint/2010/main" val="1169290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1"/>
            <a:ext cx="8229600" cy="440007"/>
          </a:xfrm>
        </p:spPr>
        <p:txBody>
          <a:bodyPr>
            <a:noAutofit/>
          </a:bodyPr>
          <a:lstStyle/>
          <a:p>
            <a:r>
              <a:rPr lang="en-US" dirty="0"/>
              <a:t>What is a Social Determinant of Health?</a:t>
            </a:r>
          </a:p>
        </p:txBody>
      </p:sp>
      <p:sp>
        <p:nvSpPr>
          <p:cNvPr id="3" name="Content Placeholder 2"/>
          <p:cNvSpPr>
            <a:spLocks noGrp="1"/>
          </p:cNvSpPr>
          <p:nvPr>
            <p:ph idx="1"/>
          </p:nvPr>
        </p:nvSpPr>
        <p:spPr>
          <a:xfrm>
            <a:off x="697150" y="1447800"/>
            <a:ext cx="10797698" cy="2286000"/>
          </a:xfrm>
        </p:spPr>
        <p:txBody>
          <a:bodyPr/>
          <a:lstStyle/>
          <a:p>
            <a:pPr marL="0" indent="0" algn="ctr">
              <a:buNone/>
            </a:pPr>
            <a:r>
              <a:rPr lang="en-US" sz="2800" i="1" dirty="0"/>
              <a:t>“Social determinants of health are conditions in the places where people live, learn, work, and play that affect a wide range of health and quality-of-life-risks and outcomes.”</a:t>
            </a:r>
          </a:p>
          <a:p>
            <a:pPr marL="0" indent="0" algn="ctr">
              <a:buNone/>
            </a:pPr>
            <a:endParaRPr lang="en-US" sz="2800" i="1" dirty="0"/>
          </a:p>
          <a:p>
            <a:pPr marL="0" indent="0" algn="ctr">
              <a:buNone/>
            </a:pPr>
            <a:r>
              <a:rPr lang="en-US" sz="2800" i="1" dirty="0"/>
              <a:t> – </a:t>
            </a:r>
            <a:r>
              <a:rPr lang="en-US" sz="2800" dirty="0"/>
              <a:t>Centers for Disease Control (CDC)</a:t>
            </a:r>
          </a:p>
        </p:txBody>
      </p:sp>
      <p:pic>
        <p:nvPicPr>
          <p:cNvPr id="18434" name="Picture 2" descr="CDC Logo">
            <a:extLst>
              <a:ext uri="{FF2B5EF4-FFF2-40B4-BE49-F238E27FC236}">
                <a16:creationId xmlns:a16="http://schemas.microsoft.com/office/drawing/2014/main" id="{5EF43A48-DFF3-1747-812C-5E871BAC52A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714875" y="3429000"/>
            <a:ext cx="2762250" cy="20461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1F788E-8BCF-7D4C-89E3-04D1EE0121B1}"/>
              </a:ext>
              <a:ext uri="{C183D7F6-B498-43B3-948B-1728B52AA6E4}">
                <adec:decorative xmlns:adec="http://schemas.microsoft.com/office/drawing/2017/decorative" val="1"/>
              </a:ext>
            </a:extLst>
          </p:cNvPr>
          <p:cNvSpPr txBox="1"/>
          <p:nvPr/>
        </p:nvSpPr>
        <p:spPr>
          <a:xfrm>
            <a:off x="8867948" y="5666601"/>
            <a:ext cx="3324052" cy="276999"/>
          </a:xfrm>
          <a:prstGeom prst="rect">
            <a:avLst/>
          </a:prstGeom>
          <a:noFill/>
        </p:spPr>
        <p:txBody>
          <a:bodyPr wrap="none" rtlCol="0">
            <a:spAutoFit/>
          </a:bodyPr>
          <a:lstStyle/>
          <a:p>
            <a:pPr algn="r"/>
            <a:r>
              <a:rPr lang="en-US" sz="1200" dirty="0">
                <a:latin typeface="+mn-lt"/>
              </a:rPr>
              <a:t>https://www.cdc.gov/socialdeterminants/index.htm</a:t>
            </a:r>
          </a:p>
        </p:txBody>
      </p:sp>
    </p:spTree>
    <p:extLst>
      <p:ext uri="{BB962C8B-B14F-4D97-AF65-F5344CB8AC3E}">
        <p14:creationId xmlns:p14="http://schemas.microsoft.com/office/powerpoint/2010/main" val="2378637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1257300" y="609600"/>
            <a:ext cx="9677400" cy="3550927"/>
          </a:xfrm>
        </p:spPr>
        <p:txBody>
          <a:bodyPr/>
          <a:lstStyle/>
          <a:p>
            <a:r>
              <a:rPr lang="en-US" altLang="en-US" i="1" dirty="0"/>
              <a:t>“I diagnosed ‘abdominal pain’ when the real problem was hunger.</a:t>
            </a:r>
            <a:br>
              <a:rPr lang="en-US" altLang="en-US" i="1" dirty="0"/>
            </a:br>
            <a:r>
              <a:rPr lang="en-US" altLang="en-US" i="1" dirty="0"/>
              <a:t>I mislabeled the hopelessness of long-term unemployment as depression. </a:t>
            </a:r>
            <a:br>
              <a:rPr lang="en-US" altLang="en-US" i="1" dirty="0"/>
            </a:br>
            <a:r>
              <a:rPr lang="en-US" altLang="en-US" i="1" dirty="0"/>
              <a:t>I misdiagnosed poverty that causes patients to miss pills or appointments as noncompliance. </a:t>
            </a:r>
            <a:br>
              <a:rPr lang="en-US" altLang="en-US" i="1" dirty="0"/>
            </a:br>
            <a:r>
              <a:rPr lang="en-US" altLang="en-US" i="1" dirty="0"/>
              <a:t>I mistook the inability of one older patient to read for dementia.” </a:t>
            </a:r>
            <a:br>
              <a:rPr lang="en-US" altLang="en-US" dirty="0"/>
            </a:br>
            <a:br>
              <a:rPr lang="en-US" altLang="en-US" dirty="0"/>
            </a:br>
            <a:r>
              <a:rPr lang="en-US" altLang="en-US" sz="2800" dirty="0"/>
              <a:t>- Dr. Laura Gottlieb, Professor and Author</a:t>
            </a:r>
          </a:p>
        </p:txBody>
      </p:sp>
      <p:pic>
        <p:nvPicPr>
          <p:cNvPr id="4" name="Picture 2" descr="Laura Gottlieb | Commonwealth Fund">
            <a:extLst>
              <a:ext uri="{FF2B5EF4-FFF2-40B4-BE49-F238E27FC236}">
                <a16:creationId xmlns:a16="http://schemas.microsoft.com/office/drawing/2014/main" id="{AE740FAE-E3F9-584A-ABAD-85F19468F46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257800" y="4160527"/>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1408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6728" y="533400"/>
            <a:ext cx="10363200" cy="762000"/>
          </a:xfrm>
        </p:spPr>
        <p:txBody>
          <a:bodyPr/>
          <a:lstStyle/>
          <a:p>
            <a:r>
              <a:rPr lang="en-US" dirty="0"/>
              <a:t>Did You Know?</a:t>
            </a:r>
            <a:endParaRPr lang="en-US" b="1" dirty="0"/>
          </a:p>
        </p:txBody>
      </p:sp>
      <p:sp>
        <p:nvSpPr>
          <p:cNvPr id="8195" name="Content Placeholder 2"/>
          <p:cNvSpPr>
            <a:spLocks noGrp="1"/>
          </p:cNvSpPr>
          <p:nvPr>
            <p:ph idx="1"/>
          </p:nvPr>
        </p:nvSpPr>
        <p:spPr>
          <a:xfrm>
            <a:off x="781050" y="1785255"/>
            <a:ext cx="10629900" cy="2906490"/>
          </a:xfrm>
          <a:solidFill>
            <a:srgbClr val="99CCFF">
              <a:alpha val="80000"/>
            </a:srgbClr>
          </a:solidFill>
        </p:spPr>
        <p:txBody>
          <a:bodyPr/>
          <a:lstStyle/>
          <a:p>
            <a:pPr marL="434340">
              <a:spcBef>
                <a:spcPts val="300"/>
              </a:spcBef>
              <a:spcAft>
                <a:spcPts val="1200"/>
              </a:spcAft>
              <a:buBlip>
                <a:blip r:embed="rId3"/>
              </a:buBlip>
            </a:pPr>
            <a:r>
              <a:rPr lang="en-US" altLang="en-US" b="1" dirty="0">
                <a:ea typeface="ＭＳ Ｐゴシック" panose="020B0600070205080204" pitchFamily="34" charset="-128"/>
              </a:rPr>
              <a:t>People with unstable housing </a:t>
            </a:r>
            <a:r>
              <a:rPr lang="en-US" altLang="en-US" dirty="0">
                <a:ea typeface="ＭＳ Ｐゴシック" panose="020B0600070205080204" pitchFamily="34" charset="-128"/>
              </a:rPr>
              <a:t>have a </a:t>
            </a:r>
            <a:r>
              <a:rPr lang="en-US" altLang="en-US" b="1" dirty="0">
                <a:ea typeface="ＭＳ Ｐゴシック" panose="020B0600070205080204" pitchFamily="34" charset="-128"/>
              </a:rPr>
              <a:t>16% lower</a:t>
            </a:r>
            <a:r>
              <a:rPr lang="en-US" altLang="en-US" dirty="0">
                <a:ea typeface="ＭＳ Ｐゴシック" panose="020B0600070205080204" pitchFamily="34" charset="-128"/>
              </a:rPr>
              <a:t> viral suppression rate compared to those with stable housing</a:t>
            </a:r>
          </a:p>
          <a:p>
            <a:pPr marL="434340">
              <a:spcBef>
                <a:spcPts val="300"/>
              </a:spcBef>
              <a:spcAft>
                <a:spcPts val="1200"/>
              </a:spcAft>
              <a:buBlip>
                <a:blip r:embed="rId3"/>
              </a:buBlip>
            </a:pPr>
            <a:r>
              <a:rPr lang="en-US" altLang="en-US" b="1" dirty="0">
                <a:ea typeface="ＭＳ Ｐゴシック" panose="020B0600070205080204" pitchFamily="34" charset="-128"/>
              </a:rPr>
              <a:t>People with mental illness </a:t>
            </a:r>
            <a:r>
              <a:rPr lang="en-US" altLang="en-US" dirty="0">
                <a:ea typeface="ＭＳ Ｐゴシック" panose="020B0600070205080204" pitchFamily="34" charset="-128"/>
              </a:rPr>
              <a:t>have a lower viral suppression rate, on average by </a:t>
            </a:r>
            <a:r>
              <a:rPr lang="en-US" altLang="en-US" b="1" dirty="0">
                <a:ea typeface="ＭＳ Ｐゴシック" panose="020B0600070205080204" pitchFamily="34" charset="-128"/>
              </a:rPr>
              <a:t>8.5%</a:t>
            </a:r>
          </a:p>
          <a:p>
            <a:pPr marL="434340">
              <a:spcBef>
                <a:spcPts val="300"/>
              </a:spcBef>
              <a:spcAft>
                <a:spcPts val="1200"/>
              </a:spcAft>
              <a:buBlip>
                <a:blip r:embed="rId3"/>
              </a:buBlip>
            </a:pPr>
            <a:r>
              <a:rPr lang="en-US" altLang="en-US" b="1" dirty="0">
                <a:ea typeface="ＭＳ Ｐゴシック" panose="020B0600070205080204" pitchFamily="34" charset="-128"/>
              </a:rPr>
              <a:t>People who inject drugs </a:t>
            </a:r>
            <a:r>
              <a:rPr lang="en-US" altLang="en-US" dirty="0">
                <a:ea typeface="ＭＳ Ｐゴシック" panose="020B0600070205080204" pitchFamily="34" charset="-128"/>
              </a:rPr>
              <a:t>make up of </a:t>
            </a:r>
            <a:r>
              <a:rPr lang="en-US" altLang="en-US" b="1" dirty="0">
                <a:ea typeface="ＭＳ Ｐゴシック" panose="020B0600070205080204" pitchFamily="34" charset="-128"/>
              </a:rPr>
              <a:t>1 in 10</a:t>
            </a:r>
            <a:r>
              <a:rPr lang="en-US" altLang="en-US" dirty="0">
                <a:ea typeface="ＭＳ Ｐゴシック" panose="020B0600070205080204" pitchFamily="34" charset="-128"/>
              </a:rPr>
              <a:t> new HIV diagnoses</a:t>
            </a:r>
          </a:p>
          <a:p>
            <a:pPr marL="434340">
              <a:spcBef>
                <a:spcPts val="300"/>
              </a:spcBef>
              <a:spcAft>
                <a:spcPts val="1200"/>
              </a:spcAft>
              <a:buBlip>
                <a:blip r:embed="rId3"/>
              </a:buBlip>
            </a:pPr>
            <a:r>
              <a:rPr lang="en-US" altLang="en-US" b="1" dirty="0">
                <a:ea typeface="ＭＳ Ｐゴシック" panose="020B0600070205080204" pitchFamily="34" charset="-128"/>
              </a:rPr>
              <a:t>People ages 13 to 24 </a:t>
            </a:r>
            <a:r>
              <a:rPr lang="en-US" altLang="en-US" dirty="0">
                <a:ea typeface="ＭＳ Ｐゴシック" panose="020B0600070205080204" pitchFamily="34" charset="-128"/>
              </a:rPr>
              <a:t> make up </a:t>
            </a:r>
            <a:r>
              <a:rPr lang="en-US" altLang="en-US" b="1" dirty="0">
                <a:ea typeface="ＭＳ Ｐゴシック" panose="020B0600070205080204" pitchFamily="34" charset="-128"/>
              </a:rPr>
              <a:t>21% </a:t>
            </a:r>
            <a:r>
              <a:rPr lang="en-US" altLang="en-US" dirty="0">
                <a:ea typeface="ＭＳ Ｐゴシック" panose="020B0600070205080204" pitchFamily="34" charset="-128"/>
              </a:rPr>
              <a:t>of new HIV diagnoses, while </a:t>
            </a:r>
            <a:r>
              <a:rPr lang="en-US" altLang="en-US" b="1" dirty="0">
                <a:ea typeface="ＭＳ Ｐゴシック" panose="020B0600070205080204" pitchFamily="34" charset="-128"/>
              </a:rPr>
              <a:t>people ages 50 and older</a:t>
            </a:r>
            <a:r>
              <a:rPr lang="en-US" altLang="en-US" dirty="0">
                <a:ea typeface="ＭＳ Ｐゴシック" panose="020B0600070205080204" pitchFamily="34" charset="-128"/>
              </a:rPr>
              <a:t> make up </a:t>
            </a:r>
            <a:r>
              <a:rPr lang="en-US" altLang="en-US" b="1" dirty="0">
                <a:ea typeface="ＭＳ Ｐゴシック" panose="020B0600070205080204" pitchFamily="34" charset="-128"/>
              </a:rPr>
              <a:t>17% </a:t>
            </a:r>
            <a:r>
              <a:rPr lang="en-US" altLang="en-US" dirty="0">
                <a:ea typeface="ＭＳ Ｐゴシック" panose="020B0600070205080204" pitchFamily="34" charset="-128"/>
              </a:rPr>
              <a:t>of new HIV diagnoses in the United States</a:t>
            </a:r>
            <a:endParaRPr lang="en-US" altLang="en-US" sz="1600" dirty="0">
              <a:highlight>
                <a:srgbClr val="FFFF00"/>
              </a:highlight>
              <a:ea typeface="ＭＳ Ｐゴシック" panose="020B0600070205080204" pitchFamily="34" charset="-128"/>
            </a:endParaRPr>
          </a:p>
        </p:txBody>
      </p:sp>
      <p:sp>
        <p:nvSpPr>
          <p:cNvPr id="5" name="TextBox 4"/>
          <p:cNvSpPr txBox="1"/>
          <p:nvPr/>
        </p:nvSpPr>
        <p:spPr>
          <a:xfrm>
            <a:off x="1828800" y="5181600"/>
            <a:ext cx="10363200" cy="769441"/>
          </a:xfrm>
          <a:prstGeom prst="rect">
            <a:avLst/>
          </a:prstGeom>
          <a:noFill/>
        </p:spPr>
        <p:txBody>
          <a:bodyPr wrap="square" rtlCol="0">
            <a:spAutoFit/>
          </a:bodyPr>
          <a:lstStyle/>
          <a:p>
            <a:pPr algn="r"/>
            <a:r>
              <a:rPr lang="en-US" sz="1100" dirty="0">
                <a:latin typeface="Garamond" panose="02020404030301010803" pitchFamily="18" charset="0"/>
              </a:rPr>
              <a:t>Health Resources and Services Administration. Ryan White HIV/AIDS Program Annual Client-Level Data Report 2018. http://hab.hrsa.gov/data/data-reports</a:t>
            </a:r>
          </a:p>
          <a:p>
            <a:pPr algn="r"/>
            <a:r>
              <a:rPr lang="en-US" sz="1100" dirty="0">
                <a:latin typeface="Garamond" panose="02020404030301010803" pitchFamily="18" charset="0"/>
              </a:rPr>
              <a:t>https://www.cdc.gov/hiv/group/age/olderamericans/index.html</a:t>
            </a:r>
          </a:p>
          <a:p>
            <a:pPr algn="r"/>
            <a:r>
              <a:rPr lang="en-US" sz="1100" dirty="0">
                <a:latin typeface="Garamond" panose="02020404030301010803" pitchFamily="18" charset="0"/>
              </a:rPr>
              <a:t>https://www.cdc.gov/hiv/group/hiv-idu.html</a:t>
            </a:r>
          </a:p>
          <a:p>
            <a:pPr algn="r"/>
            <a:r>
              <a:rPr lang="en-US" sz="1100" dirty="0">
                <a:latin typeface="Garamond" panose="02020404030301010803" pitchFamily="18" charset="0"/>
              </a:rPr>
              <a:t>https://www.cdc.gov/hiv/group/age/youth/index.html</a:t>
            </a:r>
          </a:p>
        </p:txBody>
      </p:sp>
    </p:spTree>
    <p:extLst>
      <p:ext uri="{BB962C8B-B14F-4D97-AF65-F5344CB8AC3E}">
        <p14:creationId xmlns:p14="http://schemas.microsoft.com/office/powerpoint/2010/main" val="2171564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Disparities </a:t>
            </a:r>
            <a:r>
              <a:rPr lang="en-US" dirty="0"/>
              <a:t>in</a:t>
            </a:r>
            <a:r>
              <a:rPr lang="en-US" dirty="0">
                <a:solidFill>
                  <a:schemeClr val="tx1"/>
                </a:solidFill>
              </a:rPr>
              <a:t> Housing</a:t>
            </a:r>
          </a:p>
        </p:txBody>
      </p:sp>
      <p:sp>
        <p:nvSpPr>
          <p:cNvPr id="5" name="Rectangle 2">
            <a:extLst>
              <a:ext uri="{FF2B5EF4-FFF2-40B4-BE49-F238E27FC236}">
                <a16:creationId xmlns:a16="http://schemas.microsoft.com/office/drawing/2014/main" id="{6827D409-9D9E-456A-8048-3443579A7DDE}"/>
              </a:ext>
            </a:extLst>
          </p:cNvPr>
          <p:cNvSpPr txBox="1">
            <a:spLocks noChangeArrowheads="1"/>
          </p:cNvSpPr>
          <p:nvPr/>
        </p:nvSpPr>
        <p:spPr bwMode="auto">
          <a:xfrm>
            <a:off x="635000" y="4343400"/>
            <a:ext cx="11125200" cy="14962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altLang="en-US" sz="2400" i="1" kern="0" dirty="0">
                <a:solidFill>
                  <a:schemeClr val="tx1"/>
                </a:solidFill>
                <a:latin typeface="Garamond" panose="02020404030301010803" pitchFamily="18" charset="0"/>
              </a:rPr>
              <a:t>“ It is hard to argue that housing is not a fundamental human need. Decent, affordable housing should be a basic right for everybody in this country. The reason is simple: without stable shelter, everything falls apart.”</a:t>
            </a:r>
          </a:p>
          <a:p>
            <a:pPr>
              <a:spcBef>
                <a:spcPts val="600"/>
              </a:spcBef>
            </a:pPr>
            <a:r>
              <a:rPr lang="en-US" altLang="en-US" sz="2200" kern="0" dirty="0">
                <a:solidFill>
                  <a:schemeClr val="tx1"/>
                </a:solidFill>
                <a:latin typeface="Garamond" panose="02020404030301010803" pitchFamily="18" charset="0"/>
              </a:rPr>
              <a:t>- Matthew Desmond, Sociologist and Author at Princeton University</a:t>
            </a:r>
          </a:p>
        </p:txBody>
      </p:sp>
      <p:pic>
        <p:nvPicPr>
          <p:cNvPr id="4100" name="Picture 4" descr="A Controversial Solution To D.C.'s Housing Crisis: Help The Middle Class |  WAMU">
            <a:extLst>
              <a:ext uri="{FF2B5EF4-FFF2-40B4-BE49-F238E27FC236}">
                <a16:creationId xmlns:a16="http://schemas.microsoft.com/office/drawing/2014/main" id="{DA514101-8F93-FE4A-B5FD-E918222024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2237" y="1580530"/>
            <a:ext cx="507652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109FF6-E6EA-4E45-BD06-14D10C71EC9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78735" y="1580531"/>
            <a:ext cx="1133650" cy="2933700"/>
          </a:xfrm>
          <a:prstGeom prst="rect">
            <a:avLst/>
          </a:prstGeom>
        </p:spPr>
      </p:pic>
    </p:spTree>
    <p:extLst>
      <p:ext uri="{BB962C8B-B14F-4D97-AF65-F5344CB8AC3E}">
        <p14:creationId xmlns:p14="http://schemas.microsoft.com/office/powerpoint/2010/main" val="135476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726E33CE-184F-40B5-A48D-BCB9C1716369}"/>
              </a:ext>
            </a:extLst>
          </p:cNvPr>
          <p:cNvSpPr>
            <a:spLocks noGrp="1" noChangeArrowheads="1"/>
          </p:cNvSpPr>
          <p:nvPr>
            <p:ph type="ctrTitle"/>
          </p:nvPr>
        </p:nvSpPr>
        <p:spPr>
          <a:xfrm>
            <a:off x="4572000" y="2628899"/>
            <a:ext cx="7136148" cy="2362200"/>
          </a:xfrm>
        </p:spPr>
        <p:txBody>
          <a:bodyPr/>
          <a:lstStyle/>
          <a:p>
            <a:pPr algn="l"/>
            <a:r>
              <a:rPr lang="en-US" altLang="en-US" sz="3600" b="1" dirty="0">
                <a:solidFill>
                  <a:srgbClr val="00B0F0"/>
                </a:solidFill>
                <a:effectLst>
                  <a:outerShdw blurRad="38100" dist="38100" dir="2700000" algn="tl">
                    <a:srgbClr val="000000">
                      <a:alpha val="43137"/>
                    </a:srgbClr>
                  </a:outerShdw>
                </a:effectLst>
                <a:ea typeface="ＭＳ Ｐゴシック" panose="020B0600070205080204" pitchFamily="34" charset="-128"/>
              </a:rPr>
              <a:t>Before we start…</a:t>
            </a:r>
            <a:b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br>
            <a:b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br>
            <a: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t>Please type your name, organization, city and state in the chat room</a:t>
            </a:r>
            <a:endParaRPr lang="en-US" altLang="en-US" dirty="0">
              <a:effectLst>
                <a:outerShdw blurRad="38100" dist="38100" dir="2700000" algn="tl">
                  <a:srgbClr val="000000">
                    <a:alpha val="43137"/>
                  </a:srgbClr>
                </a:outerShdw>
              </a:effectLst>
              <a:ea typeface="ＭＳ Ｐゴシック" panose="020B0600070205080204" pitchFamily="34" charset="-128"/>
            </a:endParaRPr>
          </a:p>
        </p:txBody>
      </p:sp>
      <p:pic>
        <p:nvPicPr>
          <p:cNvPr id="15" name="Picture 14" descr="Creat + Equity collaborative Logo">
            <a:extLst>
              <a:ext uri="{FF2B5EF4-FFF2-40B4-BE49-F238E27FC236}">
                <a16:creationId xmlns:a16="http://schemas.microsoft.com/office/drawing/2014/main" id="{DDFB6565-326C-47E0-8700-5E4E32D710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2884" y="625670"/>
            <a:ext cx="3255264" cy="1431036"/>
          </a:xfrm>
          <a:prstGeom prst="rect">
            <a:avLst/>
          </a:prstGeom>
        </p:spPr>
      </p:pic>
      <p:pic>
        <p:nvPicPr>
          <p:cNvPr id="2050" name="Picture 2">
            <a:extLst>
              <a:ext uri="{FF2B5EF4-FFF2-40B4-BE49-F238E27FC236}">
                <a16:creationId xmlns:a16="http://schemas.microsoft.com/office/drawing/2014/main" id="{0CA6B1D9-970E-0F4D-97F9-06A662EE3F26}"/>
              </a:ext>
              <a:ext uri="{C183D7F6-B498-43B3-948B-1728B52AA6E4}">
                <adec:decorative xmlns:adec="http://schemas.microsoft.com/office/drawing/2017/decorative" val="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rot="20710491">
            <a:off x="921967" y="2713278"/>
            <a:ext cx="3081729" cy="20045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923887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2"/>
          <p:cNvSpPr txBox="1">
            <a:spLocks noChangeArrowheads="1"/>
          </p:cNvSpPr>
          <p:nvPr/>
        </p:nvSpPr>
        <p:spPr bwMode="auto">
          <a:xfrm>
            <a:off x="1905000" y="627956"/>
            <a:ext cx="8229600"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Housing</a:t>
            </a:r>
          </a:p>
        </p:txBody>
      </p:sp>
      <p:sp>
        <p:nvSpPr>
          <p:cNvPr id="9" name="TextBox 8">
            <a:extLst>
              <a:ext uri="{FF2B5EF4-FFF2-40B4-BE49-F238E27FC236}">
                <a16:creationId xmlns:a16="http://schemas.microsoft.com/office/drawing/2014/main" id="{EB2FA9CE-8796-F242-B8F1-530E04B48FD4}"/>
              </a:ext>
            </a:extLst>
          </p:cNvPr>
          <p:cNvSpPr txBox="1"/>
          <p:nvPr/>
        </p:nvSpPr>
        <p:spPr>
          <a:xfrm>
            <a:off x="8237407" y="1497895"/>
            <a:ext cx="3265802" cy="1107996"/>
          </a:xfrm>
          <a:prstGeom prst="rect">
            <a:avLst/>
          </a:prstGeom>
          <a:noFill/>
        </p:spPr>
        <p:txBody>
          <a:bodyPr wrap="square">
            <a:spAutoFit/>
          </a:bodyPr>
          <a:lstStyle/>
          <a:p>
            <a:pPr algn="ctr">
              <a:defRPr/>
            </a:pPr>
            <a:r>
              <a:rPr lang="en-US" sz="2200" b="1" dirty="0">
                <a:solidFill>
                  <a:srgbClr val="EC0705"/>
                </a:solidFill>
                <a:latin typeface="Garamond" panose="02020404030301010803" pitchFamily="18" charset="0"/>
              </a:rPr>
              <a:t>28% </a:t>
            </a:r>
            <a:r>
              <a:rPr lang="en-US" sz="2200" dirty="0">
                <a:latin typeface="Garamond" panose="02020404030301010803" pitchFamily="18" charset="0"/>
              </a:rPr>
              <a:t>of </a:t>
            </a:r>
            <a:r>
              <a:rPr lang="en-US" sz="2200" b="1" dirty="0">
                <a:latin typeface="Garamond" panose="02020404030301010803" pitchFamily="18" charset="0"/>
              </a:rPr>
              <a:t>unstably housed </a:t>
            </a:r>
            <a:r>
              <a:rPr lang="en-US" sz="2200" dirty="0">
                <a:latin typeface="Garamond" panose="02020404030301010803" pitchFamily="18" charset="0"/>
              </a:rPr>
              <a:t>clients have not reached viral suppression</a:t>
            </a:r>
          </a:p>
        </p:txBody>
      </p:sp>
      <p:sp>
        <p:nvSpPr>
          <p:cNvPr id="5" name="TextBox 4">
            <a:extLst>
              <a:ext uri="{FF2B5EF4-FFF2-40B4-BE49-F238E27FC236}">
                <a16:creationId xmlns:a16="http://schemas.microsoft.com/office/drawing/2014/main" id="{2F0711DA-D433-BB45-BF42-3F48AA741037}"/>
              </a:ext>
            </a:extLst>
          </p:cNvPr>
          <p:cNvSpPr txBox="1"/>
          <p:nvPr/>
        </p:nvSpPr>
        <p:spPr>
          <a:xfrm>
            <a:off x="8970059" y="5181600"/>
            <a:ext cx="1948097" cy="307777"/>
          </a:xfrm>
          <a:prstGeom prst="rect">
            <a:avLst/>
          </a:prstGeom>
          <a:noFill/>
        </p:spPr>
        <p:txBody>
          <a:bodyPr wrap="none" rtlCol="0">
            <a:spAutoFit/>
          </a:bodyPr>
          <a:lstStyle/>
          <a:p>
            <a:r>
              <a:rPr lang="en-US" sz="1400" b="1" dirty="0">
                <a:latin typeface="+mn-lt"/>
              </a:rPr>
              <a:t>Not Virally Suppressed</a:t>
            </a:r>
          </a:p>
        </p:txBody>
      </p:sp>
      <p:sp>
        <p:nvSpPr>
          <p:cNvPr id="63" name="TextBox 62">
            <a:extLst>
              <a:ext uri="{FF2B5EF4-FFF2-40B4-BE49-F238E27FC236}">
                <a16:creationId xmlns:a16="http://schemas.microsoft.com/office/drawing/2014/main" id="{58459C16-5D73-8045-9D60-BC41BA46C2FD}"/>
              </a:ext>
            </a:extLst>
          </p:cNvPr>
          <p:cNvSpPr txBox="1"/>
          <p:nvPr/>
        </p:nvSpPr>
        <p:spPr>
          <a:xfrm>
            <a:off x="4360621" y="1497895"/>
            <a:ext cx="3470755" cy="1107996"/>
          </a:xfrm>
          <a:prstGeom prst="rect">
            <a:avLst/>
          </a:prstGeom>
          <a:noFill/>
        </p:spPr>
        <p:txBody>
          <a:bodyPr wrap="square">
            <a:spAutoFit/>
          </a:bodyPr>
          <a:lstStyle/>
          <a:p>
            <a:pPr algn="ctr">
              <a:defRPr/>
            </a:pPr>
            <a:r>
              <a:rPr lang="en-US" sz="2200" b="1" dirty="0">
                <a:solidFill>
                  <a:srgbClr val="EC0705"/>
                </a:solidFill>
                <a:latin typeface="Garamond" panose="02020404030301010803" pitchFamily="18" charset="0"/>
              </a:rPr>
              <a:t>19% </a:t>
            </a:r>
            <a:r>
              <a:rPr lang="en-US" sz="2200" dirty="0">
                <a:latin typeface="Garamond" panose="02020404030301010803" pitchFamily="18" charset="0"/>
              </a:rPr>
              <a:t>of </a:t>
            </a:r>
            <a:r>
              <a:rPr lang="en-US" sz="2200" b="1" dirty="0">
                <a:latin typeface="Garamond" panose="02020404030301010803" pitchFamily="18" charset="0"/>
              </a:rPr>
              <a:t>temporarily housed </a:t>
            </a:r>
            <a:r>
              <a:rPr lang="en-US" sz="2200" dirty="0">
                <a:latin typeface="Garamond" panose="02020404030301010803" pitchFamily="18" charset="0"/>
              </a:rPr>
              <a:t>clients have not reached viral suppression</a:t>
            </a:r>
          </a:p>
        </p:txBody>
      </p:sp>
      <p:sp>
        <p:nvSpPr>
          <p:cNvPr id="65" name="TextBox 64">
            <a:extLst>
              <a:ext uri="{FF2B5EF4-FFF2-40B4-BE49-F238E27FC236}">
                <a16:creationId xmlns:a16="http://schemas.microsoft.com/office/drawing/2014/main" id="{3DA5AFD5-7DA2-3C4C-95FE-5651C59D7D5B}"/>
              </a:ext>
            </a:extLst>
          </p:cNvPr>
          <p:cNvSpPr txBox="1"/>
          <p:nvPr/>
        </p:nvSpPr>
        <p:spPr>
          <a:xfrm>
            <a:off x="5121948" y="5181601"/>
            <a:ext cx="1948097" cy="307777"/>
          </a:xfrm>
          <a:prstGeom prst="rect">
            <a:avLst/>
          </a:prstGeom>
          <a:noFill/>
        </p:spPr>
        <p:txBody>
          <a:bodyPr wrap="none" rtlCol="0">
            <a:spAutoFit/>
          </a:bodyPr>
          <a:lstStyle/>
          <a:p>
            <a:r>
              <a:rPr lang="en-US" sz="1400" b="1" dirty="0">
                <a:latin typeface="+mn-lt"/>
              </a:rPr>
              <a:t>Not Virally Suppressed</a:t>
            </a:r>
          </a:p>
        </p:txBody>
      </p:sp>
      <p:sp>
        <p:nvSpPr>
          <p:cNvPr id="13" name="TextBox 12"/>
          <p:cNvSpPr txBox="1"/>
          <p:nvPr/>
        </p:nvSpPr>
        <p:spPr>
          <a:xfrm>
            <a:off x="688791" y="1497895"/>
            <a:ext cx="3265802" cy="1107996"/>
          </a:xfrm>
          <a:prstGeom prst="rect">
            <a:avLst/>
          </a:prstGeom>
          <a:noFill/>
        </p:spPr>
        <p:txBody>
          <a:bodyPr wrap="square">
            <a:spAutoFit/>
          </a:bodyPr>
          <a:lstStyle/>
          <a:p>
            <a:pPr algn="ctr">
              <a:defRPr/>
            </a:pPr>
            <a:r>
              <a:rPr lang="en-US" sz="2200" b="1" dirty="0">
                <a:solidFill>
                  <a:srgbClr val="EC0705"/>
                </a:solidFill>
                <a:latin typeface="Garamond" panose="02020404030301010803" pitchFamily="18" charset="0"/>
              </a:rPr>
              <a:t>12% </a:t>
            </a:r>
            <a:r>
              <a:rPr lang="en-US" sz="2200" dirty="0">
                <a:latin typeface="Garamond" panose="02020404030301010803" pitchFamily="18" charset="0"/>
              </a:rPr>
              <a:t>of </a:t>
            </a:r>
            <a:r>
              <a:rPr lang="en-US" sz="2200" b="1" dirty="0">
                <a:latin typeface="Garamond" panose="02020404030301010803" pitchFamily="18" charset="0"/>
              </a:rPr>
              <a:t>stably housed </a:t>
            </a:r>
            <a:r>
              <a:rPr lang="en-US" sz="2200" dirty="0">
                <a:latin typeface="Garamond" panose="02020404030301010803" pitchFamily="18" charset="0"/>
              </a:rPr>
              <a:t>clients have not reached viral suppression</a:t>
            </a:r>
          </a:p>
        </p:txBody>
      </p:sp>
      <p:sp>
        <p:nvSpPr>
          <p:cNvPr id="62" name="TextBox 61">
            <a:extLst>
              <a:ext uri="{FF2B5EF4-FFF2-40B4-BE49-F238E27FC236}">
                <a16:creationId xmlns:a16="http://schemas.microsoft.com/office/drawing/2014/main" id="{16AF0FEB-6FD2-0943-9C8C-2032F6F3DDE0}"/>
              </a:ext>
            </a:extLst>
          </p:cNvPr>
          <p:cNvSpPr txBox="1"/>
          <p:nvPr/>
        </p:nvSpPr>
        <p:spPr>
          <a:xfrm>
            <a:off x="1347642" y="5181602"/>
            <a:ext cx="1948097" cy="307777"/>
          </a:xfrm>
          <a:prstGeom prst="rect">
            <a:avLst/>
          </a:prstGeom>
          <a:noFill/>
        </p:spPr>
        <p:txBody>
          <a:bodyPr wrap="none" rtlCol="0">
            <a:spAutoFit/>
          </a:bodyPr>
          <a:lstStyle/>
          <a:p>
            <a:r>
              <a:rPr lang="en-US" sz="1400" b="1" dirty="0">
                <a:latin typeface="+mn-lt"/>
              </a:rPr>
              <a:t>Not Virally Suppressed</a:t>
            </a:r>
          </a:p>
        </p:txBody>
      </p:sp>
      <p:sp>
        <p:nvSpPr>
          <p:cNvPr id="16" name="TextBox 15">
            <a:extLst>
              <a:ext uri="{FF2B5EF4-FFF2-40B4-BE49-F238E27FC236}">
                <a16:creationId xmlns:a16="http://schemas.microsoft.com/office/drawing/2014/main" id="{916900AC-CB27-A945-BEB6-E49E94FEDA05}"/>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pic>
        <p:nvPicPr>
          <p:cNvPr id="21" name="Picture 20" descr="statistical visual depicting 11.6% of stably housed clients have not reached viral suppression">
            <a:extLst>
              <a:ext uri="{FF2B5EF4-FFF2-40B4-BE49-F238E27FC236}">
                <a16:creationId xmlns:a16="http://schemas.microsoft.com/office/drawing/2014/main" id="{8899E991-3874-3E46-AAF2-A4E4B0AD56A4}"/>
              </a:ext>
            </a:extLst>
          </p:cNvPr>
          <p:cNvPicPr>
            <a:picLocks noChangeAspect="1"/>
          </p:cNvPicPr>
          <p:nvPr/>
        </p:nvPicPr>
        <p:blipFill>
          <a:blip r:embed="rId4"/>
          <a:stretch>
            <a:fillRect/>
          </a:stretch>
        </p:blipFill>
        <p:spPr>
          <a:xfrm>
            <a:off x="1062692" y="2663601"/>
            <a:ext cx="2517999" cy="2517999"/>
          </a:xfrm>
          <a:prstGeom prst="rect">
            <a:avLst/>
          </a:prstGeom>
        </p:spPr>
      </p:pic>
      <p:pic>
        <p:nvPicPr>
          <p:cNvPr id="22" name="Picture 21" descr="statistical visual of 19.3% of temporarily housed clients have not reached viral suppression">
            <a:extLst>
              <a:ext uri="{FF2B5EF4-FFF2-40B4-BE49-F238E27FC236}">
                <a16:creationId xmlns:a16="http://schemas.microsoft.com/office/drawing/2014/main" id="{1C53544D-25F5-2548-9F5B-2E171A703C9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98824" y="2663601"/>
            <a:ext cx="2394347" cy="2428409"/>
          </a:xfrm>
          <a:prstGeom prst="rect">
            <a:avLst/>
          </a:prstGeom>
        </p:spPr>
      </p:pic>
      <p:pic>
        <p:nvPicPr>
          <p:cNvPr id="23" name="Picture 22" descr="statistical visual depicting 27.6% of unstably housed clients have not reached viral suppression ">
            <a:extLst>
              <a:ext uri="{FF2B5EF4-FFF2-40B4-BE49-F238E27FC236}">
                <a16:creationId xmlns:a16="http://schemas.microsoft.com/office/drawing/2014/main" id="{25072D40-A91B-8B46-B7E7-76F7E30F7FD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746935" y="2663601"/>
            <a:ext cx="2394347" cy="2428410"/>
          </a:xfrm>
          <a:prstGeom prst="rect">
            <a:avLst/>
          </a:prstGeom>
        </p:spPr>
      </p:pic>
    </p:spTree>
    <p:custDataLst>
      <p:tags r:id="rId1"/>
    </p:custDataLst>
    <p:extLst>
      <p:ext uri="{BB962C8B-B14F-4D97-AF65-F5344CB8AC3E}">
        <p14:creationId xmlns:p14="http://schemas.microsoft.com/office/powerpoint/2010/main" val="246101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609600" y="590781"/>
            <a:ext cx="11125200" cy="762000"/>
          </a:xfrm>
        </p:spPr>
        <p:txBody>
          <a:bodyPr/>
          <a:lstStyle/>
          <a:p>
            <a:r>
              <a:rPr lang="en-US" dirty="0"/>
              <a:t>Viral Suppression and Retention in HIV Care by Housing Status</a:t>
            </a:r>
            <a:endParaRPr lang="en-US" dirty="0">
              <a:solidFill>
                <a:schemeClr val="tx1"/>
              </a:solidFill>
            </a:endParaRPr>
          </a:p>
        </p:txBody>
      </p:sp>
      <p:sp>
        <p:nvSpPr>
          <p:cNvPr id="31" name="Rectangle 30"/>
          <p:cNvSpPr/>
          <p:nvPr/>
        </p:nvSpPr>
        <p:spPr>
          <a:xfrm>
            <a:off x="8453068" y="1905000"/>
            <a:ext cx="3286865" cy="2462213"/>
          </a:xfrm>
          <a:prstGeom prst="rect">
            <a:avLst/>
          </a:prstGeom>
          <a:ln w="28575">
            <a:solidFill>
              <a:srgbClr val="EC0705"/>
            </a:solidFill>
            <a:prstDash val="lgDash"/>
          </a:ln>
        </p:spPr>
        <p:txBody>
          <a:bodyPr wrap="square">
            <a:spAutoFit/>
          </a:bodyPr>
          <a:lstStyle/>
          <a:p>
            <a:pPr algn="ctr"/>
            <a:r>
              <a:rPr lang="en-US" sz="2200" dirty="0">
                <a:latin typeface="Garamond" panose="02020404030301010803" pitchFamily="18" charset="0"/>
              </a:rPr>
              <a:t>Those experiencing unstable housing face the </a:t>
            </a:r>
            <a:r>
              <a:rPr lang="en-US" sz="2200" b="1" u="sng" dirty="0">
                <a:solidFill>
                  <a:srgbClr val="C00000"/>
                </a:solidFill>
                <a:latin typeface="Garamond" panose="02020404030301010803" pitchFamily="18" charset="0"/>
              </a:rPr>
              <a:t>lowest</a:t>
            </a:r>
            <a:r>
              <a:rPr lang="en-US" sz="2200" dirty="0">
                <a:latin typeface="Garamond" panose="02020404030301010803" pitchFamily="18" charset="0"/>
              </a:rPr>
              <a:t> </a:t>
            </a:r>
            <a:r>
              <a:rPr lang="en-US" sz="2200" b="1" u="sng" dirty="0">
                <a:solidFill>
                  <a:srgbClr val="C00000"/>
                </a:solidFill>
                <a:latin typeface="Garamond" panose="02020404030301010803" pitchFamily="18" charset="0"/>
              </a:rPr>
              <a:t>rates</a:t>
            </a:r>
            <a:r>
              <a:rPr lang="en-US" sz="2200" dirty="0">
                <a:latin typeface="Garamond" panose="02020404030301010803" pitchFamily="18" charset="0"/>
              </a:rPr>
              <a:t> of retention in care (75% vs. 82%), as well as viral suppression (72% vs. 88%) rates, compared to those with stable housing.</a:t>
            </a:r>
          </a:p>
        </p:txBody>
      </p:sp>
      <p:graphicFrame>
        <p:nvGraphicFramePr>
          <p:cNvPr id="6" name="Chart 5" descr="Bar graph showing viral suppression and retention in HIV care by Housing status for 2018">
            <a:extLst>
              <a:ext uri="{FF2B5EF4-FFF2-40B4-BE49-F238E27FC236}">
                <a16:creationId xmlns:a16="http://schemas.microsoft.com/office/drawing/2014/main" id="{552C45A2-3A49-5B46-9168-D80B0D7FAA5C}"/>
              </a:ext>
            </a:extLst>
          </p:cNvPr>
          <p:cNvGraphicFramePr/>
          <p:nvPr>
            <p:extLst>
              <p:ext uri="{D42A27DB-BD31-4B8C-83A1-F6EECF244321}">
                <p14:modId xmlns:p14="http://schemas.microsoft.com/office/powerpoint/2010/main" val="4052951090"/>
              </p:ext>
            </p:extLst>
          </p:nvPr>
        </p:nvGraphicFramePr>
        <p:xfrm>
          <a:off x="914400" y="1602601"/>
          <a:ext cx="70866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DADDD34-673C-3149-868C-E3E4841621DD}"/>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spTree>
    <p:extLst>
      <p:ext uri="{BB962C8B-B14F-4D97-AF65-F5344CB8AC3E}">
        <p14:creationId xmlns:p14="http://schemas.microsoft.com/office/powerpoint/2010/main" val="2753380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I's Potential to Diagnose and Treat Mental Illness">
            <a:extLst>
              <a:ext uri="{FF2B5EF4-FFF2-40B4-BE49-F238E27FC236}">
                <a16:creationId xmlns:a16="http://schemas.microsoft.com/office/drawing/2014/main" id="{017D2FA9-C83E-134C-AA7A-E239E6653A3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308177" y="1590672"/>
            <a:ext cx="5009099" cy="2943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827D409-9D9E-456A-8048-3443579A7DDE}"/>
              </a:ext>
            </a:extLst>
          </p:cNvPr>
          <p:cNvSpPr txBox="1">
            <a:spLocks noChangeArrowheads="1"/>
          </p:cNvSpPr>
          <p:nvPr/>
        </p:nvSpPr>
        <p:spPr bwMode="auto">
          <a:xfrm>
            <a:off x="635000" y="4343400"/>
            <a:ext cx="11125200" cy="14962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altLang="en-US" sz="2400" i="1" kern="0" dirty="0">
                <a:solidFill>
                  <a:schemeClr val="tx1"/>
                </a:solidFill>
                <a:latin typeface="Garamond" panose="02020404030301010803" pitchFamily="18" charset="0"/>
              </a:rPr>
              <a:t>“There is no health without mental health.”</a:t>
            </a:r>
          </a:p>
          <a:p>
            <a:pPr>
              <a:spcBef>
                <a:spcPts val="600"/>
              </a:spcBef>
            </a:pPr>
            <a:r>
              <a:rPr lang="en-US" altLang="en-US" sz="2200" kern="0" dirty="0">
                <a:solidFill>
                  <a:schemeClr val="tx1"/>
                </a:solidFill>
                <a:latin typeface="Garamond" panose="02020404030301010803" pitchFamily="18" charset="0"/>
              </a:rPr>
              <a:t>- Former United States Surgeon General, Dr. David Satcher</a:t>
            </a:r>
          </a:p>
        </p:txBody>
      </p:sp>
      <p:sp>
        <p:nvSpPr>
          <p:cNvPr id="14" name="Rectangle 2">
            <a:extLst>
              <a:ext uri="{FF2B5EF4-FFF2-40B4-BE49-F238E27FC236}">
                <a16:creationId xmlns:a16="http://schemas.microsoft.com/office/drawing/2014/main" id="{1F1A3EE5-09DA-9A47-8E98-0FB0E816C521}"/>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Mental Health</a:t>
            </a:r>
          </a:p>
        </p:txBody>
      </p:sp>
      <p:pic>
        <p:nvPicPr>
          <p:cNvPr id="9" name="Picture 8">
            <a:extLst>
              <a:ext uri="{FF2B5EF4-FFF2-40B4-BE49-F238E27FC236}">
                <a16:creationId xmlns:a16="http://schemas.microsoft.com/office/drawing/2014/main" id="{BE6D8D8E-46CA-5B46-959D-1CAB60D7AB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74725" y="1590673"/>
            <a:ext cx="1133650" cy="2933700"/>
          </a:xfrm>
          <a:prstGeom prst="rect">
            <a:avLst/>
          </a:prstGeom>
        </p:spPr>
      </p:pic>
    </p:spTree>
    <p:extLst>
      <p:ext uri="{BB962C8B-B14F-4D97-AF65-F5344CB8AC3E}">
        <p14:creationId xmlns:p14="http://schemas.microsoft.com/office/powerpoint/2010/main" val="948993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09A70C-58BA-2044-ABEA-3858CFC77B42}"/>
              </a:ext>
            </a:extLst>
          </p:cNvPr>
          <p:cNvSpPr txBox="1"/>
          <p:nvPr/>
        </p:nvSpPr>
        <p:spPr>
          <a:xfrm>
            <a:off x="8077200" y="2300639"/>
            <a:ext cx="3713703" cy="1785104"/>
          </a:xfrm>
          <a:prstGeom prst="rect">
            <a:avLst/>
          </a:prstGeom>
          <a:noFill/>
          <a:ln w="28575">
            <a:solidFill>
              <a:srgbClr val="2DD1F4"/>
            </a:solidFill>
            <a:prstDash val="lgDash"/>
            <a:extLst>
              <a:ext uri="{C807C97D-BFC1-408E-A445-0C87EB9F89A2}">
                <ask:lineSketchStyleProps xmlns:ask="http://schemas.microsoft.com/office/drawing/2018/sketchyshapes" sd="1219033472">
                  <a:custGeom>
                    <a:avLst/>
                    <a:gdLst>
                      <a:gd name="connsiteX0" fmla="*/ 0 w 6304209"/>
                      <a:gd name="connsiteY0" fmla="*/ 0 h 1200329"/>
                      <a:gd name="connsiteX1" fmla="*/ 510068 w 6304209"/>
                      <a:gd name="connsiteY1" fmla="*/ 0 h 1200329"/>
                      <a:gd name="connsiteX2" fmla="*/ 894051 w 6304209"/>
                      <a:gd name="connsiteY2" fmla="*/ 0 h 1200329"/>
                      <a:gd name="connsiteX3" fmla="*/ 1593246 w 6304209"/>
                      <a:gd name="connsiteY3" fmla="*/ 0 h 1200329"/>
                      <a:gd name="connsiteX4" fmla="*/ 2103313 w 6304209"/>
                      <a:gd name="connsiteY4" fmla="*/ 0 h 1200329"/>
                      <a:gd name="connsiteX5" fmla="*/ 2613381 w 6304209"/>
                      <a:gd name="connsiteY5" fmla="*/ 0 h 1200329"/>
                      <a:gd name="connsiteX6" fmla="*/ 3312575 w 6304209"/>
                      <a:gd name="connsiteY6" fmla="*/ 0 h 1200329"/>
                      <a:gd name="connsiteX7" fmla="*/ 3759601 w 6304209"/>
                      <a:gd name="connsiteY7" fmla="*/ 0 h 1200329"/>
                      <a:gd name="connsiteX8" fmla="*/ 4458795 w 6304209"/>
                      <a:gd name="connsiteY8" fmla="*/ 0 h 1200329"/>
                      <a:gd name="connsiteX9" fmla="*/ 5157989 w 6304209"/>
                      <a:gd name="connsiteY9" fmla="*/ 0 h 1200329"/>
                      <a:gd name="connsiteX10" fmla="*/ 5731099 w 6304209"/>
                      <a:gd name="connsiteY10" fmla="*/ 0 h 1200329"/>
                      <a:gd name="connsiteX11" fmla="*/ 6304209 w 6304209"/>
                      <a:gd name="connsiteY11" fmla="*/ 0 h 1200329"/>
                      <a:gd name="connsiteX12" fmla="*/ 6304209 w 6304209"/>
                      <a:gd name="connsiteY12" fmla="*/ 388106 h 1200329"/>
                      <a:gd name="connsiteX13" fmla="*/ 6304209 w 6304209"/>
                      <a:gd name="connsiteY13" fmla="*/ 752206 h 1200329"/>
                      <a:gd name="connsiteX14" fmla="*/ 6304209 w 6304209"/>
                      <a:gd name="connsiteY14" fmla="*/ 1200329 h 1200329"/>
                      <a:gd name="connsiteX15" fmla="*/ 5731099 w 6304209"/>
                      <a:gd name="connsiteY15" fmla="*/ 1200329 h 1200329"/>
                      <a:gd name="connsiteX16" fmla="*/ 5157989 w 6304209"/>
                      <a:gd name="connsiteY16" fmla="*/ 1200329 h 1200329"/>
                      <a:gd name="connsiteX17" fmla="*/ 4458795 w 6304209"/>
                      <a:gd name="connsiteY17" fmla="*/ 1200329 h 1200329"/>
                      <a:gd name="connsiteX18" fmla="*/ 3885685 w 6304209"/>
                      <a:gd name="connsiteY18" fmla="*/ 1200329 h 1200329"/>
                      <a:gd name="connsiteX19" fmla="*/ 3501702 w 6304209"/>
                      <a:gd name="connsiteY19" fmla="*/ 1200329 h 1200329"/>
                      <a:gd name="connsiteX20" fmla="*/ 3054676 w 6304209"/>
                      <a:gd name="connsiteY20" fmla="*/ 1200329 h 1200329"/>
                      <a:gd name="connsiteX21" fmla="*/ 2355482 w 6304209"/>
                      <a:gd name="connsiteY21" fmla="*/ 1200329 h 1200329"/>
                      <a:gd name="connsiteX22" fmla="*/ 1782372 w 6304209"/>
                      <a:gd name="connsiteY22" fmla="*/ 1200329 h 1200329"/>
                      <a:gd name="connsiteX23" fmla="*/ 1335346 w 6304209"/>
                      <a:gd name="connsiteY23" fmla="*/ 1200329 h 1200329"/>
                      <a:gd name="connsiteX24" fmla="*/ 762236 w 6304209"/>
                      <a:gd name="connsiteY24" fmla="*/ 1200329 h 1200329"/>
                      <a:gd name="connsiteX25" fmla="*/ 0 w 6304209"/>
                      <a:gd name="connsiteY25" fmla="*/ 1200329 h 1200329"/>
                      <a:gd name="connsiteX26" fmla="*/ 0 w 6304209"/>
                      <a:gd name="connsiteY26" fmla="*/ 836229 h 1200329"/>
                      <a:gd name="connsiteX27" fmla="*/ 0 w 6304209"/>
                      <a:gd name="connsiteY27" fmla="*/ 424116 h 1200329"/>
                      <a:gd name="connsiteX28" fmla="*/ 0 w 6304209"/>
                      <a:gd name="connsiteY28"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04209" h="1200329" extrusionOk="0">
                        <a:moveTo>
                          <a:pt x="0" y="0"/>
                        </a:moveTo>
                        <a:cubicBezTo>
                          <a:pt x="114163" y="-42375"/>
                          <a:pt x="399741" y="33976"/>
                          <a:pt x="510068" y="0"/>
                        </a:cubicBezTo>
                        <a:cubicBezTo>
                          <a:pt x="620395" y="-33976"/>
                          <a:pt x="732325" y="20268"/>
                          <a:pt x="894051" y="0"/>
                        </a:cubicBezTo>
                        <a:cubicBezTo>
                          <a:pt x="1055777" y="-20268"/>
                          <a:pt x="1343977" y="61050"/>
                          <a:pt x="1593246" y="0"/>
                        </a:cubicBezTo>
                        <a:cubicBezTo>
                          <a:pt x="1842515" y="-61050"/>
                          <a:pt x="1887320" y="39614"/>
                          <a:pt x="2103313" y="0"/>
                        </a:cubicBezTo>
                        <a:cubicBezTo>
                          <a:pt x="2319306" y="-39614"/>
                          <a:pt x="2471043" y="26081"/>
                          <a:pt x="2613381" y="0"/>
                        </a:cubicBezTo>
                        <a:cubicBezTo>
                          <a:pt x="2755719" y="-26081"/>
                          <a:pt x="2963853" y="1945"/>
                          <a:pt x="3312575" y="0"/>
                        </a:cubicBezTo>
                        <a:cubicBezTo>
                          <a:pt x="3661297" y="-1945"/>
                          <a:pt x="3589169" y="40284"/>
                          <a:pt x="3759601" y="0"/>
                        </a:cubicBezTo>
                        <a:cubicBezTo>
                          <a:pt x="3930033" y="-40284"/>
                          <a:pt x="4218457" y="25175"/>
                          <a:pt x="4458795" y="0"/>
                        </a:cubicBezTo>
                        <a:cubicBezTo>
                          <a:pt x="4699133" y="-25175"/>
                          <a:pt x="4953994" y="59230"/>
                          <a:pt x="5157989" y="0"/>
                        </a:cubicBezTo>
                        <a:cubicBezTo>
                          <a:pt x="5361984" y="-59230"/>
                          <a:pt x="5487058" y="67818"/>
                          <a:pt x="5731099" y="0"/>
                        </a:cubicBezTo>
                        <a:cubicBezTo>
                          <a:pt x="5975140" y="-67818"/>
                          <a:pt x="6035365" y="13076"/>
                          <a:pt x="6304209" y="0"/>
                        </a:cubicBezTo>
                        <a:cubicBezTo>
                          <a:pt x="6339458" y="175314"/>
                          <a:pt x="6272915" y="209229"/>
                          <a:pt x="6304209" y="388106"/>
                        </a:cubicBezTo>
                        <a:cubicBezTo>
                          <a:pt x="6335503" y="566983"/>
                          <a:pt x="6268924" y="628797"/>
                          <a:pt x="6304209" y="752206"/>
                        </a:cubicBezTo>
                        <a:cubicBezTo>
                          <a:pt x="6339494" y="875615"/>
                          <a:pt x="6263115" y="1013344"/>
                          <a:pt x="6304209" y="1200329"/>
                        </a:cubicBezTo>
                        <a:cubicBezTo>
                          <a:pt x="6166914" y="1233689"/>
                          <a:pt x="5996005" y="1155370"/>
                          <a:pt x="5731099" y="1200329"/>
                        </a:cubicBezTo>
                        <a:cubicBezTo>
                          <a:pt x="5466193" y="1245288"/>
                          <a:pt x="5278216" y="1184481"/>
                          <a:pt x="5157989" y="1200329"/>
                        </a:cubicBezTo>
                        <a:cubicBezTo>
                          <a:pt x="5037762" y="1216177"/>
                          <a:pt x="4629561" y="1160225"/>
                          <a:pt x="4458795" y="1200329"/>
                        </a:cubicBezTo>
                        <a:cubicBezTo>
                          <a:pt x="4288029" y="1240433"/>
                          <a:pt x="4075482" y="1190536"/>
                          <a:pt x="3885685" y="1200329"/>
                        </a:cubicBezTo>
                        <a:cubicBezTo>
                          <a:pt x="3695888" y="1210122"/>
                          <a:pt x="3692757" y="1169757"/>
                          <a:pt x="3501702" y="1200329"/>
                        </a:cubicBezTo>
                        <a:cubicBezTo>
                          <a:pt x="3310647" y="1230901"/>
                          <a:pt x="3221359" y="1167268"/>
                          <a:pt x="3054676" y="1200329"/>
                        </a:cubicBezTo>
                        <a:cubicBezTo>
                          <a:pt x="2887993" y="1233390"/>
                          <a:pt x="2641676" y="1132542"/>
                          <a:pt x="2355482" y="1200329"/>
                        </a:cubicBezTo>
                        <a:cubicBezTo>
                          <a:pt x="2069288" y="1268116"/>
                          <a:pt x="2039635" y="1186912"/>
                          <a:pt x="1782372" y="1200329"/>
                        </a:cubicBezTo>
                        <a:cubicBezTo>
                          <a:pt x="1525109" y="1213746"/>
                          <a:pt x="1504408" y="1152921"/>
                          <a:pt x="1335346" y="1200329"/>
                        </a:cubicBezTo>
                        <a:cubicBezTo>
                          <a:pt x="1166284" y="1247737"/>
                          <a:pt x="881673" y="1162961"/>
                          <a:pt x="762236" y="1200329"/>
                        </a:cubicBezTo>
                        <a:cubicBezTo>
                          <a:pt x="642799" y="1237697"/>
                          <a:pt x="234435" y="1134870"/>
                          <a:pt x="0" y="1200329"/>
                        </a:cubicBezTo>
                        <a:cubicBezTo>
                          <a:pt x="-29370" y="1037040"/>
                          <a:pt x="731" y="1003246"/>
                          <a:pt x="0" y="836229"/>
                        </a:cubicBezTo>
                        <a:cubicBezTo>
                          <a:pt x="-731" y="669212"/>
                          <a:pt x="27297" y="546099"/>
                          <a:pt x="0" y="424116"/>
                        </a:cubicBezTo>
                        <a:cubicBezTo>
                          <a:pt x="-27297" y="302133"/>
                          <a:pt x="38808" y="181931"/>
                          <a:pt x="0" y="0"/>
                        </a:cubicBezTo>
                        <a:close/>
                      </a:path>
                    </a:pathLst>
                  </a:custGeom>
                  <ask:type>
                    <ask:lineSketchNone/>
                  </ask:type>
                </ask:lineSketchStyleProps>
              </a:ext>
            </a:extLst>
          </a:ln>
        </p:spPr>
        <p:txBody>
          <a:bodyPr wrap="square" rtlCol="0">
            <a:spAutoFit/>
          </a:bodyPr>
          <a:lstStyle/>
          <a:p>
            <a:pPr algn="ctr"/>
            <a:r>
              <a:rPr lang="en-US" sz="2200" dirty="0">
                <a:latin typeface="Garamond" panose="02020404030301010803" pitchFamily="18" charset="0"/>
              </a:rPr>
              <a:t>The viral suppression rate for individuals living with mental health diagnoses is </a:t>
            </a:r>
            <a:r>
              <a:rPr lang="en-US" sz="2200" b="1" dirty="0">
                <a:latin typeface="Garamond" panose="02020404030301010803" pitchFamily="18" charset="0"/>
              </a:rPr>
              <a:t>8.5% lower </a:t>
            </a:r>
            <a:r>
              <a:rPr lang="en-US" sz="2200" dirty="0">
                <a:latin typeface="Garamond" panose="02020404030301010803" pitchFamily="18" charset="0"/>
              </a:rPr>
              <a:t>than those without a mental health diagnosis.</a:t>
            </a:r>
          </a:p>
        </p:txBody>
      </p:sp>
      <p:sp>
        <p:nvSpPr>
          <p:cNvPr id="9" name="TextBox 8">
            <a:extLst>
              <a:ext uri="{FF2B5EF4-FFF2-40B4-BE49-F238E27FC236}">
                <a16:creationId xmlns:a16="http://schemas.microsoft.com/office/drawing/2014/main" id="{E41B8C3D-F3C0-8741-ADBF-316E5234EC92}"/>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Yehia BR, Stephens-Shield AJ, </a:t>
            </a:r>
            <a:r>
              <a:rPr lang="en-US" sz="1200" dirty="0" err="1">
                <a:latin typeface="Garamond" panose="02020404030301010803" pitchFamily="18" charset="0"/>
              </a:rPr>
              <a:t>Momplaisir</a:t>
            </a:r>
            <a:r>
              <a:rPr lang="en-US" sz="1200" dirty="0">
                <a:latin typeface="Garamond" panose="02020404030301010803" pitchFamily="18" charset="0"/>
              </a:rPr>
              <a:t> F, et al. Health Outcomes of HIV-Infected People with Mental Illness. AIDS </a:t>
            </a:r>
            <a:r>
              <a:rPr lang="en-US" sz="1200" dirty="0" err="1">
                <a:latin typeface="Garamond" panose="02020404030301010803" pitchFamily="18" charset="0"/>
              </a:rPr>
              <a:t>Behav</a:t>
            </a:r>
            <a:r>
              <a:rPr lang="en-US" sz="1200" dirty="0">
                <a:latin typeface="Garamond" panose="02020404030301010803" pitchFamily="18" charset="0"/>
              </a:rPr>
              <a:t>. 2015;19(8):1491-1500. doi:10.1007/s10461-015-1080-4.</a:t>
            </a:r>
          </a:p>
        </p:txBody>
      </p:sp>
      <p:sp>
        <p:nvSpPr>
          <p:cNvPr id="12" name="Title 1">
            <a:extLst>
              <a:ext uri="{FF2B5EF4-FFF2-40B4-BE49-F238E27FC236}">
                <a16:creationId xmlns:a16="http://schemas.microsoft.com/office/drawing/2014/main" id="{541A9E18-626B-D74A-B52F-4FA6B85268E2}"/>
              </a:ext>
            </a:extLst>
          </p:cNvPr>
          <p:cNvSpPr txBox="1">
            <a:spLocks/>
          </p:cNvSpPr>
          <p:nvPr/>
        </p:nvSpPr>
        <p:spPr>
          <a:xfrm>
            <a:off x="1016000" y="533400"/>
            <a:ext cx="10363200" cy="762000"/>
          </a:xfrm>
          <a:prstGeom prst="rect">
            <a:avLst/>
          </a:prstGeom>
        </p:spPr>
        <p:txBody>
          <a:bodyPr anchor="ct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kern="0" dirty="0">
                <a:solidFill>
                  <a:schemeClr val="tx1"/>
                </a:solidFill>
              </a:rPr>
              <a:t>Health Outcomes of People with HIV and Mental Illness</a:t>
            </a:r>
          </a:p>
        </p:txBody>
      </p:sp>
      <p:pic>
        <p:nvPicPr>
          <p:cNvPr id="10" name="Picture 9" descr="Bar graph depicting health outcomes of people with HIV and mental illness">
            <a:extLst>
              <a:ext uri="{FF2B5EF4-FFF2-40B4-BE49-F238E27FC236}">
                <a16:creationId xmlns:a16="http://schemas.microsoft.com/office/drawing/2014/main" id="{02A73652-4A70-8C40-BC1C-A18096B6BD5E}"/>
              </a:ext>
            </a:extLst>
          </p:cNvPr>
          <p:cNvPicPr>
            <a:picLocks noChangeAspect="1"/>
          </p:cNvPicPr>
          <p:nvPr/>
        </p:nvPicPr>
        <p:blipFill>
          <a:blip r:embed="rId3"/>
          <a:stretch>
            <a:fillRect/>
          </a:stretch>
        </p:blipFill>
        <p:spPr>
          <a:xfrm>
            <a:off x="533400" y="914400"/>
            <a:ext cx="7264400" cy="4749800"/>
          </a:xfrm>
          <a:prstGeom prst="rect">
            <a:avLst/>
          </a:prstGeom>
        </p:spPr>
      </p:pic>
    </p:spTree>
    <p:extLst>
      <p:ext uri="{BB962C8B-B14F-4D97-AF65-F5344CB8AC3E}">
        <p14:creationId xmlns:p14="http://schemas.microsoft.com/office/powerpoint/2010/main" val="3392048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D4B64A-7263-C241-B53C-3B8B41A8D483}"/>
              </a:ext>
            </a:extLst>
          </p:cNvPr>
          <p:cNvSpPr txBox="1"/>
          <p:nvPr/>
        </p:nvSpPr>
        <p:spPr>
          <a:xfrm>
            <a:off x="1779594" y="1418261"/>
            <a:ext cx="8914235" cy="461665"/>
          </a:xfrm>
          <a:prstGeom prst="rect">
            <a:avLst/>
          </a:prstGeom>
          <a:noFill/>
        </p:spPr>
        <p:txBody>
          <a:bodyPr wrap="none" rtlCol="0">
            <a:spAutoFit/>
          </a:bodyPr>
          <a:lstStyle/>
          <a:p>
            <a:r>
              <a:rPr lang="en-US" sz="2400" b="1" dirty="0">
                <a:latin typeface="+mn-lt"/>
              </a:rPr>
              <a:t>One in five people </a:t>
            </a:r>
            <a:r>
              <a:rPr lang="en-US" sz="2400" dirty="0">
                <a:latin typeface="+mn-lt"/>
              </a:rPr>
              <a:t>diagnosed with HIV in the U.S. live with </a:t>
            </a:r>
            <a:r>
              <a:rPr lang="en-US" sz="2400" b="1" dirty="0">
                <a:latin typeface="+mn-lt"/>
              </a:rPr>
              <a:t>depression</a:t>
            </a:r>
          </a:p>
        </p:txBody>
      </p:sp>
      <p:sp>
        <p:nvSpPr>
          <p:cNvPr id="4" name="TextBox 3">
            <a:extLst>
              <a:ext uri="{FF2B5EF4-FFF2-40B4-BE49-F238E27FC236}">
                <a16:creationId xmlns:a16="http://schemas.microsoft.com/office/drawing/2014/main" id="{D0923480-9333-C941-9978-8E40BFDA4C90}"/>
              </a:ext>
            </a:extLst>
          </p:cNvPr>
          <p:cNvSpPr txBox="1"/>
          <p:nvPr/>
        </p:nvSpPr>
        <p:spPr>
          <a:xfrm>
            <a:off x="1922774" y="3656231"/>
            <a:ext cx="8654100" cy="461665"/>
          </a:xfrm>
          <a:prstGeom prst="rect">
            <a:avLst/>
          </a:prstGeom>
          <a:noFill/>
        </p:spPr>
        <p:txBody>
          <a:bodyPr wrap="none" rtlCol="0">
            <a:spAutoFit/>
          </a:bodyPr>
          <a:lstStyle/>
          <a:p>
            <a:r>
              <a:rPr lang="en-US" sz="2400" b="1" dirty="0">
                <a:latin typeface="+mn-lt"/>
              </a:rPr>
              <a:t>Two in nine people </a:t>
            </a:r>
            <a:r>
              <a:rPr lang="en-US" sz="2400" dirty="0">
                <a:latin typeface="+mn-lt"/>
              </a:rPr>
              <a:t>diagnosed with HIV in the U.S. live with </a:t>
            </a:r>
            <a:r>
              <a:rPr lang="en-US" sz="2400" b="1" dirty="0">
                <a:latin typeface="+mn-lt"/>
              </a:rPr>
              <a:t>anxiety</a:t>
            </a:r>
            <a:r>
              <a:rPr lang="en-US" sz="2400" dirty="0">
                <a:latin typeface="+mn-lt"/>
              </a:rPr>
              <a:t> </a:t>
            </a:r>
          </a:p>
        </p:txBody>
      </p:sp>
      <p:sp>
        <p:nvSpPr>
          <p:cNvPr id="8" name="Oval 7" descr="Grey circle representing two in nine people are diagnosed with HIV in the U.S. live with anxiety">
            <a:extLst>
              <a:ext uri="{FF2B5EF4-FFF2-40B4-BE49-F238E27FC236}">
                <a16:creationId xmlns:a16="http://schemas.microsoft.com/office/drawing/2014/main" id="{D64CC17F-500A-3B4D-BEAF-DC0FBFD1A153}"/>
              </a:ext>
            </a:extLst>
          </p:cNvPr>
          <p:cNvSpPr/>
          <p:nvPr/>
        </p:nvSpPr>
        <p:spPr bwMode="auto">
          <a:xfrm>
            <a:off x="9976164" y="4206373"/>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2" name="Oval 11" descr="Grey circle representing one in five people diagnosed with HIV in the U.S. live with depression">
            <a:extLst>
              <a:ext uri="{FF2B5EF4-FFF2-40B4-BE49-F238E27FC236}">
                <a16:creationId xmlns:a16="http://schemas.microsoft.com/office/drawing/2014/main" id="{C061B511-D586-CD48-8E20-E7DF9F18CAA8}"/>
              </a:ext>
            </a:extLst>
          </p:cNvPr>
          <p:cNvSpPr/>
          <p:nvPr/>
        </p:nvSpPr>
        <p:spPr bwMode="auto">
          <a:xfrm>
            <a:off x="4117241" y="2032111"/>
            <a:ext cx="1295400" cy="1295400"/>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3" name="Oval 12" descr="Grey circle representing one in five people  diagnosed with HIV in the U.S. live with depression">
            <a:extLst>
              <a:ext uri="{FF2B5EF4-FFF2-40B4-BE49-F238E27FC236}">
                <a16:creationId xmlns:a16="http://schemas.microsoft.com/office/drawing/2014/main" id="{2E35A498-438F-C845-BC23-649AB9282C58}"/>
              </a:ext>
            </a:extLst>
          </p:cNvPr>
          <p:cNvSpPr/>
          <p:nvPr/>
        </p:nvSpPr>
        <p:spPr bwMode="auto">
          <a:xfrm>
            <a:off x="5448300" y="2032111"/>
            <a:ext cx="1295400" cy="1295400"/>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4" name="Oval 13" descr="Grey circle representing one in five people  diagnosed with HIV in the U.S. live with depression">
            <a:extLst>
              <a:ext uri="{FF2B5EF4-FFF2-40B4-BE49-F238E27FC236}">
                <a16:creationId xmlns:a16="http://schemas.microsoft.com/office/drawing/2014/main" id="{0E91D752-4761-944C-94A3-234C2A0D76FA}"/>
              </a:ext>
            </a:extLst>
          </p:cNvPr>
          <p:cNvSpPr/>
          <p:nvPr/>
        </p:nvSpPr>
        <p:spPr bwMode="auto">
          <a:xfrm>
            <a:off x="6779359" y="2032111"/>
            <a:ext cx="1295400" cy="1295400"/>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5" name="Oval 14" descr="Grey circle representing one in five people  diagnosed with HIV in the U.S. live with depression">
            <a:extLst>
              <a:ext uri="{FF2B5EF4-FFF2-40B4-BE49-F238E27FC236}">
                <a16:creationId xmlns:a16="http://schemas.microsoft.com/office/drawing/2014/main" id="{CC8AD878-4B7A-6842-BA3A-5500A3B7F06C}"/>
              </a:ext>
            </a:extLst>
          </p:cNvPr>
          <p:cNvSpPr/>
          <p:nvPr/>
        </p:nvSpPr>
        <p:spPr bwMode="auto">
          <a:xfrm>
            <a:off x="8110418" y="2032111"/>
            <a:ext cx="1295400" cy="1295400"/>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6" name="Oval 15" descr="Grey circle representing two in nine people diagnosed with HIV in the U.S. live with anxiety">
            <a:extLst>
              <a:ext uri="{FF2B5EF4-FFF2-40B4-BE49-F238E27FC236}">
                <a16:creationId xmlns:a16="http://schemas.microsoft.com/office/drawing/2014/main" id="{4B78CE2F-B7F5-1845-B25E-4354BE2B123C}"/>
              </a:ext>
            </a:extLst>
          </p:cNvPr>
          <p:cNvSpPr/>
          <p:nvPr/>
        </p:nvSpPr>
        <p:spPr bwMode="auto">
          <a:xfrm>
            <a:off x="4474060" y="4206371"/>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7" name="Oval 16" descr="Grey circle representing two in nine people diagnosed with HIV in the U.S. live with anxiety">
            <a:extLst>
              <a:ext uri="{FF2B5EF4-FFF2-40B4-BE49-F238E27FC236}">
                <a16:creationId xmlns:a16="http://schemas.microsoft.com/office/drawing/2014/main" id="{918CA58F-14D9-5A4C-89ED-BD4AA1B44C7F}"/>
              </a:ext>
            </a:extLst>
          </p:cNvPr>
          <p:cNvSpPr/>
          <p:nvPr/>
        </p:nvSpPr>
        <p:spPr bwMode="auto">
          <a:xfrm>
            <a:off x="5569394" y="4206372"/>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8" name="Oval 17" descr="Grey circle representing two in nine people diagnosed with HIV in the U.S. live with anxiety">
            <a:extLst>
              <a:ext uri="{FF2B5EF4-FFF2-40B4-BE49-F238E27FC236}">
                <a16:creationId xmlns:a16="http://schemas.microsoft.com/office/drawing/2014/main" id="{0F18AD99-4FA7-E542-A46A-80EFEA591D73}"/>
              </a:ext>
            </a:extLst>
          </p:cNvPr>
          <p:cNvSpPr/>
          <p:nvPr/>
        </p:nvSpPr>
        <p:spPr bwMode="auto">
          <a:xfrm>
            <a:off x="6671635" y="4208664"/>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19" name="Oval 18" descr="Grey circle representing two in nine people diagnosed with HIV in the U.S. live with anxiety">
            <a:extLst>
              <a:ext uri="{FF2B5EF4-FFF2-40B4-BE49-F238E27FC236}">
                <a16:creationId xmlns:a16="http://schemas.microsoft.com/office/drawing/2014/main" id="{82469782-647C-1641-B03E-31FA9D277EDE}"/>
              </a:ext>
            </a:extLst>
          </p:cNvPr>
          <p:cNvSpPr/>
          <p:nvPr/>
        </p:nvSpPr>
        <p:spPr bwMode="auto">
          <a:xfrm>
            <a:off x="7772779" y="4206373"/>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0" name="Oval 19" descr="Grey circle representing two in nine people diagnosed with HIV in the U.S. live with anxiety">
            <a:extLst>
              <a:ext uri="{FF2B5EF4-FFF2-40B4-BE49-F238E27FC236}">
                <a16:creationId xmlns:a16="http://schemas.microsoft.com/office/drawing/2014/main" id="{6D50045C-D418-7446-9596-8780EC6B6761}"/>
              </a:ext>
            </a:extLst>
          </p:cNvPr>
          <p:cNvSpPr/>
          <p:nvPr/>
        </p:nvSpPr>
        <p:spPr bwMode="auto">
          <a:xfrm>
            <a:off x="8873923" y="4206373"/>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1" name="Oval 20" descr="Grey circle representing two in nine people diagnosed with HIV in the U.S. live with anxiety">
            <a:extLst>
              <a:ext uri="{FF2B5EF4-FFF2-40B4-BE49-F238E27FC236}">
                <a16:creationId xmlns:a16="http://schemas.microsoft.com/office/drawing/2014/main" id="{B7455900-7850-9F44-AA6B-DBB799776EAA}"/>
              </a:ext>
            </a:extLst>
          </p:cNvPr>
          <p:cNvSpPr/>
          <p:nvPr/>
        </p:nvSpPr>
        <p:spPr bwMode="auto">
          <a:xfrm>
            <a:off x="3372916" y="4206371"/>
            <a:ext cx="1046306" cy="1088405"/>
          </a:xfrm>
          <a:prstGeom prst="ellipse">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2" name="Oval 21" descr="blue circle representing two in nine people diagnosed with HIV in the U.S. live with anxiety">
            <a:extLst>
              <a:ext uri="{FF2B5EF4-FFF2-40B4-BE49-F238E27FC236}">
                <a16:creationId xmlns:a16="http://schemas.microsoft.com/office/drawing/2014/main" id="{DFAD44EA-10E6-1143-97E2-D7ACE32816BA}"/>
              </a:ext>
            </a:extLst>
          </p:cNvPr>
          <p:cNvSpPr/>
          <p:nvPr/>
        </p:nvSpPr>
        <p:spPr bwMode="auto">
          <a:xfrm>
            <a:off x="1176438" y="4206370"/>
            <a:ext cx="1046306" cy="1088405"/>
          </a:xfrm>
          <a:prstGeom prst="ellipse">
            <a:avLst/>
          </a:prstGeom>
          <a:solidFill>
            <a:srgbClr val="2DD1F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3" name="Oval 22" descr="Blue circle representing two in nine people diagnosed with HIV in the U.S. live with anxiety">
            <a:extLst>
              <a:ext uri="{FF2B5EF4-FFF2-40B4-BE49-F238E27FC236}">
                <a16:creationId xmlns:a16="http://schemas.microsoft.com/office/drawing/2014/main" id="{CE722DE0-5EC4-6C4C-9554-3B0F04E8B312}"/>
              </a:ext>
            </a:extLst>
          </p:cNvPr>
          <p:cNvSpPr/>
          <p:nvPr/>
        </p:nvSpPr>
        <p:spPr bwMode="auto">
          <a:xfrm>
            <a:off x="2271772" y="4206370"/>
            <a:ext cx="1046306" cy="1088405"/>
          </a:xfrm>
          <a:prstGeom prst="ellipse">
            <a:avLst/>
          </a:prstGeom>
          <a:solidFill>
            <a:srgbClr val="2DD1F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4" name="Oval 23" descr="Blue circle representing one in five people diagnosed with HIV in the U.S. live with depression">
            <a:extLst>
              <a:ext uri="{FF2B5EF4-FFF2-40B4-BE49-F238E27FC236}">
                <a16:creationId xmlns:a16="http://schemas.microsoft.com/office/drawing/2014/main" id="{175A47A2-123C-444B-8DC1-3C2053020B5E}"/>
              </a:ext>
            </a:extLst>
          </p:cNvPr>
          <p:cNvSpPr/>
          <p:nvPr/>
        </p:nvSpPr>
        <p:spPr bwMode="auto">
          <a:xfrm>
            <a:off x="2786182" y="2032111"/>
            <a:ext cx="1295400" cy="1295400"/>
          </a:xfrm>
          <a:prstGeom prst="ellipse">
            <a:avLst/>
          </a:prstGeom>
          <a:solidFill>
            <a:srgbClr val="2DD1F4"/>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solidFill>
                <a:schemeClr val="tx1"/>
              </a:solidFill>
              <a:effectLst/>
              <a:latin typeface="Garamond" panose="02020404030301010803" pitchFamily="18" charset="0"/>
            </a:endParaRPr>
          </a:p>
        </p:txBody>
      </p:sp>
      <p:sp>
        <p:nvSpPr>
          <p:cNvPr id="25" name="TextBox 24">
            <a:extLst>
              <a:ext uri="{FF2B5EF4-FFF2-40B4-BE49-F238E27FC236}">
                <a16:creationId xmlns:a16="http://schemas.microsoft.com/office/drawing/2014/main" id="{A2444C1A-FE98-5447-AECB-D4DA2EF8D99B}"/>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CDC. Behavioral and Clinical Characteristics of Persons with Diagnosed HIV Infection, United States, 2018 Cycle (June 2018–May 2019). HIV Surveillance Special Report 25. </a:t>
            </a:r>
          </a:p>
        </p:txBody>
      </p:sp>
      <p:sp>
        <p:nvSpPr>
          <p:cNvPr id="27" name="Rectangle 2">
            <a:extLst>
              <a:ext uri="{FF2B5EF4-FFF2-40B4-BE49-F238E27FC236}">
                <a16:creationId xmlns:a16="http://schemas.microsoft.com/office/drawing/2014/main" id="{40C11413-403F-574C-829D-D6774D823042}"/>
              </a:ext>
            </a:extLst>
          </p:cNvPr>
          <p:cNvSpPr txBox="1">
            <a:spLocks noChangeArrowheads="1"/>
          </p:cNvSpPr>
          <p:nvPr/>
        </p:nvSpPr>
        <p:spPr bwMode="auto">
          <a:xfrm>
            <a:off x="1905000" y="627956"/>
            <a:ext cx="822960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Disparities in Mental Health</a:t>
            </a:r>
          </a:p>
        </p:txBody>
      </p:sp>
    </p:spTree>
    <p:extLst>
      <p:ext uri="{BB962C8B-B14F-4D97-AF65-F5344CB8AC3E}">
        <p14:creationId xmlns:p14="http://schemas.microsoft.com/office/powerpoint/2010/main" val="188284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The Opioid Epidemic and the Private Sector: Challenges and Solutions | FTI  Journal">
            <a:extLst>
              <a:ext uri="{FF2B5EF4-FFF2-40B4-BE49-F238E27FC236}">
                <a16:creationId xmlns:a16="http://schemas.microsoft.com/office/drawing/2014/main" id="{C14F233F-A639-9841-BD27-04D79B880A5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288967" y="1585592"/>
            <a:ext cx="4993441" cy="2904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tx1"/>
                </a:solidFill>
              </a:rPr>
              <a:t>Disparities </a:t>
            </a:r>
            <a:r>
              <a:rPr lang="en-US" dirty="0"/>
              <a:t>in Substance Use</a:t>
            </a:r>
            <a:endParaRPr lang="en-US" dirty="0">
              <a:solidFill>
                <a:schemeClr val="tx1"/>
              </a:solidFill>
            </a:endParaRPr>
          </a:p>
        </p:txBody>
      </p:sp>
      <p:sp>
        <p:nvSpPr>
          <p:cNvPr id="5" name="Rectangle 2">
            <a:extLst>
              <a:ext uri="{FF2B5EF4-FFF2-40B4-BE49-F238E27FC236}">
                <a16:creationId xmlns:a16="http://schemas.microsoft.com/office/drawing/2014/main" id="{6827D409-9D9E-456A-8048-3443579A7DDE}"/>
              </a:ext>
            </a:extLst>
          </p:cNvPr>
          <p:cNvSpPr txBox="1">
            <a:spLocks noChangeArrowheads="1"/>
          </p:cNvSpPr>
          <p:nvPr/>
        </p:nvSpPr>
        <p:spPr bwMode="auto">
          <a:xfrm>
            <a:off x="635000" y="4343400"/>
            <a:ext cx="11125200" cy="14962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altLang="en-US" sz="2400" i="1" kern="0" dirty="0">
                <a:solidFill>
                  <a:schemeClr val="tx1"/>
                </a:solidFill>
                <a:latin typeface="Garamond" panose="02020404030301010803" pitchFamily="18" charset="0"/>
              </a:rPr>
              <a:t>“The mentality and behavior of people who use substances is wholly irrational until you understand that they are completely powerless over their addiction and unless they have structured help, they have no hope.”</a:t>
            </a:r>
          </a:p>
          <a:p>
            <a:pPr>
              <a:spcBef>
                <a:spcPts val="600"/>
              </a:spcBef>
            </a:pPr>
            <a:r>
              <a:rPr lang="en-US" altLang="en-US" sz="2200" kern="0" dirty="0">
                <a:solidFill>
                  <a:schemeClr val="tx1"/>
                </a:solidFill>
                <a:latin typeface="Garamond" panose="02020404030301010803" pitchFamily="18" charset="0"/>
              </a:rPr>
              <a:t>- Russell Brand, Actor &amp; Author</a:t>
            </a:r>
          </a:p>
        </p:txBody>
      </p:sp>
      <p:pic>
        <p:nvPicPr>
          <p:cNvPr id="11" name="Picture 10">
            <a:extLst>
              <a:ext uri="{FF2B5EF4-FFF2-40B4-BE49-F238E27FC236}">
                <a16:creationId xmlns:a16="http://schemas.microsoft.com/office/drawing/2014/main" id="{A1A069E6-314D-7E4B-92CB-F9914DDC5E6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74724" y="1585593"/>
            <a:ext cx="1122187" cy="2904038"/>
          </a:xfrm>
          <a:prstGeom prst="rect">
            <a:avLst/>
          </a:prstGeom>
        </p:spPr>
      </p:pic>
    </p:spTree>
    <p:extLst>
      <p:ext uri="{BB962C8B-B14F-4D97-AF65-F5344CB8AC3E}">
        <p14:creationId xmlns:p14="http://schemas.microsoft.com/office/powerpoint/2010/main" val="3725313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
            <a:extLst>
              <a:ext uri="{FF2B5EF4-FFF2-40B4-BE49-F238E27FC236}">
                <a16:creationId xmlns:a16="http://schemas.microsoft.com/office/drawing/2014/main" id="{B005E511-5DE9-4395-9383-84A9C7437D45}"/>
              </a:ext>
            </a:extLst>
          </p:cNvPr>
          <p:cNvSpPr>
            <a:spLocks noGrp="1"/>
          </p:cNvSpPr>
          <p:nvPr>
            <p:ph type="title"/>
          </p:nvPr>
        </p:nvSpPr>
        <p:spPr/>
        <p:txBody>
          <a:bodyPr/>
          <a:lstStyle/>
          <a:p>
            <a:r>
              <a:rPr lang="en-US" dirty="0"/>
              <a:t>Disparities in Substance Use</a:t>
            </a:r>
          </a:p>
        </p:txBody>
      </p:sp>
      <p:sp>
        <p:nvSpPr>
          <p:cNvPr id="119" name="TextBox 118">
            <a:extLst>
              <a:ext uri="{FF2B5EF4-FFF2-40B4-BE49-F238E27FC236}">
                <a16:creationId xmlns:a16="http://schemas.microsoft.com/office/drawing/2014/main" id="{43370249-CF08-474A-BF6D-88CB93E5545F}"/>
              </a:ext>
            </a:extLst>
          </p:cNvPr>
          <p:cNvSpPr txBox="1"/>
          <p:nvPr/>
        </p:nvSpPr>
        <p:spPr>
          <a:xfrm>
            <a:off x="989456" y="1485583"/>
            <a:ext cx="2628789" cy="1015663"/>
          </a:xfrm>
          <a:prstGeom prst="rect">
            <a:avLst/>
          </a:prstGeom>
          <a:noFill/>
        </p:spPr>
        <p:txBody>
          <a:bodyPr wrap="square">
            <a:spAutoFit/>
          </a:bodyPr>
          <a:lstStyle/>
          <a:p>
            <a:pPr algn="ctr">
              <a:defRPr/>
            </a:pPr>
            <a:r>
              <a:rPr lang="en-US" sz="2000" b="1" dirty="0">
                <a:solidFill>
                  <a:srgbClr val="2183C6"/>
                </a:solidFill>
                <a:latin typeface="Garamond" panose="02020404030301010803" pitchFamily="18" charset="0"/>
              </a:rPr>
              <a:t>43% </a:t>
            </a:r>
            <a:r>
              <a:rPr lang="en-US" sz="2000" dirty="0">
                <a:latin typeface="Garamond" panose="02020404030301010803" pitchFamily="18" charset="0"/>
              </a:rPr>
              <a:t>of PWH who </a:t>
            </a:r>
            <a:r>
              <a:rPr lang="en-US" sz="2000" b="1" dirty="0">
                <a:latin typeface="Garamond" panose="02020404030301010803" pitchFamily="18" charset="0"/>
              </a:rPr>
              <a:t>inject drugs </a:t>
            </a:r>
            <a:r>
              <a:rPr lang="en-US" sz="2000" dirty="0">
                <a:latin typeface="Garamond" panose="02020404030301010803" pitchFamily="18" charset="0"/>
              </a:rPr>
              <a:t>are virally suppressed</a:t>
            </a:r>
          </a:p>
        </p:txBody>
      </p:sp>
      <p:sp>
        <p:nvSpPr>
          <p:cNvPr id="120" name="TextBox 119">
            <a:extLst>
              <a:ext uri="{FF2B5EF4-FFF2-40B4-BE49-F238E27FC236}">
                <a16:creationId xmlns:a16="http://schemas.microsoft.com/office/drawing/2014/main" id="{371462BE-E345-442D-BF22-6E43AB5CCB7F}"/>
              </a:ext>
            </a:extLst>
          </p:cNvPr>
          <p:cNvSpPr txBox="1"/>
          <p:nvPr/>
        </p:nvSpPr>
        <p:spPr>
          <a:xfrm>
            <a:off x="4760290" y="1485583"/>
            <a:ext cx="2874617" cy="1015663"/>
          </a:xfrm>
          <a:prstGeom prst="rect">
            <a:avLst/>
          </a:prstGeom>
          <a:noFill/>
        </p:spPr>
        <p:txBody>
          <a:bodyPr wrap="square">
            <a:spAutoFit/>
          </a:bodyPr>
          <a:lstStyle/>
          <a:p>
            <a:pPr algn="ctr">
              <a:defRPr/>
            </a:pPr>
            <a:r>
              <a:rPr lang="en-US" sz="2000" b="1" dirty="0">
                <a:solidFill>
                  <a:srgbClr val="2183C6"/>
                </a:solidFill>
                <a:latin typeface="Garamond" panose="02020404030301010803" pitchFamily="18" charset="0"/>
              </a:rPr>
              <a:t>60% </a:t>
            </a:r>
            <a:r>
              <a:rPr lang="en-US" sz="2000" dirty="0">
                <a:latin typeface="Garamond" panose="02020404030301010803" pitchFamily="18" charset="0"/>
              </a:rPr>
              <a:t>of PWH who engage in </a:t>
            </a:r>
            <a:r>
              <a:rPr lang="en-US" sz="2000" b="1" dirty="0">
                <a:latin typeface="Garamond" panose="02020404030301010803" pitchFamily="18" charset="0"/>
              </a:rPr>
              <a:t>binge drinking </a:t>
            </a:r>
            <a:r>
              <a:rPr lang="en-US" sz="2000" dirty="0">
                <a:latin typeface="Garamond" panose="02020404030301010803" pitchFamily="18" charset="0"/>
              </a:rPr>
              <a:t>are virally suppressed</a:t>
            </a:r>
          </a:p>
        </p:txBody>
      </p:sp>
      <p:sp>
        <p:nvSpPr>
          <p:cNvPr id="121" name="TextBox 120">
            <a:extLst>
              <a:ext uri="{FF2B5EF4-FFF2-40B4-BE49-F238E27FC236}">
                <a16:creationId xmlns:a16="http://schemas.microsoft.com/office/drawing/2014/main" id="{8DEE7482-D1BA-43C4-A061-E548043F5AB1}"/>
              </a:ext>
            </a:extLst>
          </p:cNvPr>
          <p:cNvSpPr txBox="1"/>
          <p:nvPr/>
        </p:nvSpPr>
        <p:spPr>
          <a:xfrm>
            <a:off x="8571793" y="1485583"/>
            <a:ext cx="2628789" cy="1015663"/>
          </a:xfrm>
          <a:prstGeom prst="rect">
            <a:avLst/>
          </a:prstGeom>
          <a:noFill/>
        </p:spPr>
        <p:txBody>
          <a:bodyPr wrap="square">
            <a:spAutoFit/>
          </a:bodyPr>
          <a:lstStyle/>
          <a:p>
            <a:pPr algn="ctr">
              <a:defRPr/>
            </a:pPr>
            <a:r>
              <a:rPr lang="en-US" sz="2000" b="1" dirty="0">
                <a:solidFill>
                  <a:srgbClr val="2183C6"/>
                </a:solidFill>
                <a:latin typeface="Garamond" panose="02020404030301010803" pitchFamily="18" charset="0"/>
              </a:rPr>
              <a:t>13% </a:t>
            </a:r>
            <a:r>
              <a:rPr lang="en-US" sz="2000" dirty="0">
                <a:latin typeface="Garamond" panose="02020404030301010803" pitchFamily="18" charset="0"/>
              </a:rPr>
              <a:t>of PWH active </a:t>
            </a:r>
            <a:r>
              <a:rPr lang="en-US" sz="2000" b="1" dirty="0">
                <a:latin typeface="Garamond" panose="02020404030301010803" pitchFamily="18" charset="0"/>
              </a:rPr>
              <a:t>cocaine</a:t>
            </a:r>
            <a:r>
              <a:rPr lang="en-US" sz="2000" dirty="0">
                <a:latin typeface="Garamond" panose="02020404030301010803" pitchFamily="18" charset="0"/>
              </a:rPr>
              <a:t> users are virally suppressed</a:t>
            </a:r>
          </a:p>
        </p:txBody>
      </p:sp>
      <p:sp>
        <p:nvSpPr>
          <p:cNvPr id="10" name="TextBox 9">
            <a:extLst>
              <a:ext uri="{FF2B5EF4-FFF2-40B4-BE49-F238E27FC236}">
                <a16:creationId xmlns:a16="http://schemas.microsoft.com/office/drawing/2014/main" id="{B64D76C8-C50A-8342-9A18-922D84E5EE52}"/>
              </a:ext>
            </a:extLst>
          </p:cNvPr>
          <p:cNvSpPr txBox="1"/>
          <p:nvPr/>
        </p:nvSpPr>
        <p:spPr>
          <a:xfrm>
            <a:off x="2410877" y="5637584"/>
            <a:ext cx="9781123" cy="276999"/>
          </a:xfrm>
          <a:prstGeom prst="rect">
            <a:avLst/>
          </a:prstGeom>
          <a:noFill/>
        </p:spPr>
        <p:txBody>
          <a:bodyPr wrap="square" rtlCol="0" anchor="b">
            <a:spAutoFit/>
          </a:bodyPr>
          <a:lstStyle/>
          <a:p>
            <a:pPr algn="r"/>
            <a:r>
              <a:rPr lang="en-US" sz="1200" dirty="0">
                <a:latin typeface="Garamond" panose="02020404030301010803" pitchFamily="18" charset="0"/>
              </a:rPr>
              <a:t>Karch DL. HIV Infection Care and Viral Suppression Among People Who Inject Drugs, 28 U.S. Jurisdictions, 2012-2013. Open AIDS J. 2016;10:127-135. </a:t>
            </a:r>
            <a:endParaRPr lang="en-US" sz="1200" i="1" dirty="0">
              <a:latin typeface="Garamond" panose="02020404030301010803" pitchFamily="18" charset="0"/>
            </a:endParaRPr>
          </a:p>
        </p:txBody>
      </p:sp>
      <p:graphicFrame>
        <p:nvGraphicFramePr>
          <p:cNvPr id="3" name="Chart 2" descr="Pie chart showing 42.8% of PWH who inject drugs are virally suppressed">
            <a:extLst>
              <a:ext uri="{FF2B5EF4-FFF2-40B4-BE49-F238E27FC236}">
                <a16:creationId xmlns:a16="http://schemas.microsoft.com/office/drawing/2014/main" id="{8B95994C-A12D-184A-9958-6B0C242182A7}"/>
              </a:ext>
            </a:extLst>
          </p:cNvPr>
          <p:cNvGraphicFramePr/>
          <p:nvPr/>
        </p:nvGraphicFramePr>
        <p:xfrm>
          <a:off x="497211" y="2501246"/>
          <a:ext cx="3613278" cy="274712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36D4B80-94BF-F748-90AC-D95BC33D1726}"/>
              </a:ext>
            </a:extLst>
          </p:cNvPr>
          <p:cNvSpPr txBox="1"/>
          <p:nvPr/>
        </p:nvSpPr>
        <p:spPr>
          <a:xfrm>
            <a:off x="3038133" y="2626560"/>
            <a:ext cx="1178912" cy="338554"/>
          </a:xfrm>
          <a:prstGeom prst="rect">
            <a:avLst/>
          </a:prstGeom>
          <a:noFill/>
        </p:spPr>
        <p:txBody>
          <a:bodyPr wrap="none" rtlCol="0">
            <a:spAutoFit/>
          </a:bodyPr>
          <a:lstStyle/>
          <a:p>
            <a:r>
              <a:rPr lang="en-US" sz="1600" b="1" dirty="0">
                <a:solidFill>
                  <a:srgbClr val="2183C6"/>
                </a:solidFill>
                <a:latin typeface="+mn-lt"/>
              </a:rPr>
              <a:t>Suppressed</a:t>
            </a:r>
          </a:p>
        </p:txBody>
      </p:sp>
      <p:graphicFrame>
        <p:nvGraphicFramePr>
          <p:cNvPr id="7" name="Chart 6" descr="Pie chart showing 60% of PWH who engage in binge drinking are virally suppressed">
            <a:extLst>
              <a:ext uri="{FF2B5EF4-FFF2-40B4-BE49-F238E27FC236}">
                <a16:creationId xmlns:a16="http://schemas.microsoft.com/office/drawing/2014/main" id="{4CE66A12-31D0-2A4D-9521-10EE14558137}"/>
              </a:ext>
            </a:extLst>
          </p:cNvPr>
          <p:cNvGraphicFramePr/>
          <p:nvPr/>
        </p:nvGraphicFramePr>
        <p:xfrm>
          <a:off x="4389000" y="2510677"/>
          <a:ext cx="3617199" cy="274712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A5C10071-3991-714C-84EF-62F77D521E11}"/>
              </a:ext>
            </a:extLst>
          </p:cNvPr>
          <p:cNvSpPr txBox="1"/>
          <p:nvPr/>
        </p:nvSpPr>
        <p:spPr>
          <a:xfrm>
            <a:off x="4309712" y="3478696"/>
            <a:ext cx="1428981" cy="338554"/>
          </a:xfrm>
          <a:prstGeom prst="rect">
            <a:avLst/>
          </a:prstGeom>
          <a:noFill/>
        </p:spPr>
        <p:txBody>
          <a:bodyPr wrap="none" rtlCol="0">
            <a:spAutoFit/>
          </a:bodyPr>
          <a:lstStyle/>
          <a:p>
            <a:r>
              <a:rPr lang="en-US" sz="1600" b="1" dirty="0">
                <a:solidFill>
                  <a:srgbClr val="2183C6"/>
                </a:solidFill>
                <a:latin typeface="+mn-lt"/>
              </a:rPr>
              <a:t>Unsuppressed</a:t>
            </a:r>
          </a:p>
        </p:txBody>
      </p:sp>
      <p:graphicFrame>
        <p:nvGraphicFramePr>
          <p:cNvPr id="9" name="Chart 8" descr="Pie chart showing 13% of PWH active cocaine users are virally suppressed">
            <a:extLst>
              <a:ext uri="{FF2B5EF4-FFF2-40B4-BE49-F238E27FC236}">
                <a16:creationId xmlns:a16="http://schemas.microsoft.com/office/drawing/2014/main" id="{9D16E642-E1E4-5748-B95F-23D4A4FA28AE}"/>
              </a:ext>
            </a:extLst>
          </p:cNvPr>
          <p:cNvGraphicFramePr/>
          <p:nvPr/>
        </p:nvGraphicFramePr>
        <p:xfrm>
          <a:off x="8077589" y="2527086"/>
          <a:ext cx="3617199" cy="2747122"/>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81817414-ECA8-9D40-9899-8D121E8F16E8}"/>
              </a:ext>
            </a:extLst>
          </p:cNvPr>
          <p:cNvSpPr txBox="1"/>
          <p:nvPr/>
        </p:nvSpPr>
        <p:spPr>
          <a:xfrm>
            <a:off x="9066632" y="4099721"/>
            <a:ext cx="1428981" cy="338554"/>
          </a:xfrm>
          <a:prstGeom prst="rect">
            <a:avLst/>
          </a:prstGeom>
          <a:noFill/>
        </p:spPr>
        <p:txBody>
          <a:bodyPr wrap="none" rtlCol="0">
            <a:spAutoFit/>
          </a:bodyPr>
          <a:lstStyle/>
          <a:p>
            <a:r>
              <a:rPr lang="en-US" sz="1600" b="1" dirty="0">
                <a:solidFill>
                  <a:srgbClr val="2183C6"/>
                </a:solidFill>
                <a:latin typeface="+mn-lt"/>
              </a:rPr>
              <a:t>Unsuppressed</a:t>
            </a:r>
          </a:p>
        </p:txBody>
      </p:sp>
      <p:sp>
        <p:nvSpPr>
          <p:cNvPr id="17" name="TextBox 16">
            <a:extLst>
              <a:ext uri="{FF2B5EF4-FFF2-40B4-BE49-F238E27FC236}">
                <a16:creationId xmlns:a16="http://schemas.microsoft.com/office/drawing/2014/main" id="{C89E6E89-1392-A843-950F-97DC9AFAE90C}"/>
              </a:ext>
            </a:extLst>
          </p:cNvPr>
          <p:cNvSpPr txBox="1"/>
          <p:nvPr/>
        </p:nvSpPr>
        <p:spPr>
          <a:xfrm>
            <a:off x="533763" y="4233842"/>
            <a:ext cx="1428981" cy="338554"/>
          </a:xfrm>
          <a:prstGeom prst="rect">
            <a:avLst/>
          </a:prstGeom>
          <a:noFill/>
        </p:spPr>
        <p:txBody>
          <a:bodyPr wrap="none" rtlCol="0">
            <a:spAutoFit/>
          </a:bodyPr>
          <a:lstStyle/>
          <a:p>
            <a:r>
              <a:rPr lang="en-US" sz="1600" b="1" dirty="0">
                <a:solidFill>
                  <a:srgbClr val="2183C6"/>
                </a:solidFill>
                <a:latin typeface="+mn-lt"/>
              </a:rPr>
              <a:t>Unsuppressed</a:t>
            </a:r>
          </a:p>
        </p:txBody>
      </p:sp>
      <p:sp>
        <p:nvSpPr>
          <p:cNvPr id="19" name="TextBox 18">
            <a:extLst>
              <a:ext uri="{FF2B5EF4-FFF2-40B4-BE49-F238E27FC236}">
                <a16:creationId xmlns:a16="http://schemas.microsoft.com/office/drawing/2014/main" id="{EA9DA4AB-9F18-AD4D-B6A8-059713E696E9}"/>
              </a:ext>
            </a:extLst>
          </p:cNvPr>
          <p:cNvSpPr txBox="1"/>
          <p:nvPr/>
        </p:nvSpPr>
        <p:spPr>
          <a:xfrm>
            <a:off x="6892687" y="2589002"/>
            <a:ext cx="1178912" cy="338554"/>
          </a:xfrm>
          <a:prstGeom prst="rect">
            <a:avLst/>
          </a:prstGeom>
          <a:noFill/>
        </p:spPr>
        <p:txBody>
          <a:bodyPr wrap="none" rtlCol="0">
            <a:spAutoFit/>
          </a:bodyPr>
          <a:lstStyle/>
          <a:p>
            <a:r>
              <a:rPr lang="en-US" sz="1600" b="1" dirty="0">
                <a:solidFill>
                  <a:srgbClr val="2183C6"/>
                </a:solidFill>
                <a:latin typeface="+mn-lt"/>
              </a:rPr>
              <a:t>Suppressed</a:t>
            </a:r>
          </a:p>
        </p:txBody>
      </p:sp>
      <p:sp>
        <p:nvSpPr>
          <p:cNvPr id="22" name="TextBox 21">
            <a:extLst>
              <a:ext uri="{FF2B5EF4-FFF2-40B4-BE49-F238E27FC236}">
                <a16:creationId xmlns:a16="http://schemas.microsoft.com/office/drawing/2014/main" id="{D40AC255-F540-8A49-AD7C-7FC1E9F0A34F}"/>
              </a:ext>
            </a:extLst>
          </p:cNvPr>
          <p:cNvSpPr txBox="1"/>
          <p:nvPr/>
        </p:nvSpPr>
        <p:spPr>
          <a:xfrm>
            <a:off x="10575286" y="2548604"/>
            <a:ext cx="1178912" cy="338554"/>
          </a:xfrm>
          <a:prstGeom prst="rect">
            <a:avLst/>
          </a:prstGeom>
          <a:noFill/>
        </p:spPr>
        <p:txBody>
          <a:bodyPr wrap="none" rtlCol="0">
            <a:spAutoFit/>
          </a:bodyPr>
          <a:lstStyle/>
          <a:p>
            <a:r>
              <a:rPr lang="en-US" sz="1600" b="1" dirty="0">
                <a:solidFill>
                  <a:srgbClr val="2183C6"/>
                </a:solidFill>
                <a:latin typeface="+mn-lt"/>
              </a:rPr>
              <a:t>Suppressed</a:t>
            </a:r>
          </a:p>
        </p:txBody>
      </p:sp>
    </p:spTree>
    <p:extLst>
      <p:ext uri="{BB962C8B-B14F-4D97-AF65-F5344CB8AC3E}">
        <p14:creationId xmlns:p14="http://schemas.microsoft.com/office/powerpoint/2010/main" val="2613802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6852"/>
            <a:ext cx="11125200" cy="800909"/>
          </a:xfrm>
        </p:spPr>
        <p:txBody>
          <a:bodyPr/>
          <a:lstStyle/>
          <a:p>
            <a:r>
              <a:rPr lang="en-US" dirty="0"/>
              <a:t>Viral Suppression Rates among HIV Patients who Use Substances</a:t>
            </a:r>
          </a:p>
        </p:txBody>
      </p:sp>
      <p:sp>
        <p:nvSpPr>
          <p:cNvPr id="3" name="TextBox 2"/>
          <p:cNvSpPr txBox="1"/>
          <p:nvPr/>
        </p:nvSpPr>
        <p:spPr>
          <a:xfrm>
            <a:off x="9067800" y="2209800"/>
            <a:ext cx="2819400" cy="2123658"/>
          </a:xfrm>
          <a:prstGeom prst="rect">
            <a:avLst/>
          </a:prstGeom>
          <a:noFill/>
          <a:ln w="28575">
            <a:solidFill>
              <a:srgbClr val="2383C6"/>
            </a:solidFill>
            <a:prstDash val="lgDash"/>
          </a:ln>
        </p:spPr>
        <p:txBody>
          <a:bodyPr wrap="square" rtlCol="0">
            <a:spAutoFit/>
          </a:bodyPr>
          <a:lstStyle/>
          <a:p>
            <a:pPr algn="ctr"/>
            <a:r>
              <a:rPr lang="en-US" sz="2200" i="0" dirty="0">
                <a:latin typeface="Garamond" panose="02020404030301010803" pitchFamily="18" charset="0"/>
              </a:rPr>
              <a:t>The viral suppression rate of non-substance users is significantly </a:t>
            </a:r>
            <a:r>
              <a:rPr lang="en-US" sz="2200" b="1" i="0" u="sng" dirty="0">
                <a:solidFill>
                  <a:srgbClr val="0070C0"/>
                </a:solidFill>
                <a:latin typeface="Garamond" panose="02020404030301010803" pitchFamily="18" charset="0"/>
              </a:rPr>
              <a:t>higher</a:t>
            </a:r>
            <a:r>
              <a:rPr lang="en-US" sz="2200" i="0" dirty="0">
                <a:latin typeface="Garamond" panose="02020404030301010803" pitchFamily="18" charset="0"/>
              </a:rPr>
              <a:t>, with an average rate of </a:t>
            </a:r>
            <a:r>
              <a:rPr lang="en-US" sz="2200" dirty="0">
                <a:latin typeface="Garamond" panose="02020404030301010803" pitchFamily="18" charset="0"/>
              </a:rPr>
              <a:t>18</a:t>
            </a:r>
            <a:r>
              <a:rPr lang="en-US" sz="2200" i="0" dirty="0">
                <a:latin typeface="Garamond" panose="02020404030301010803" pitchFamily="18" charset="0"/>
              </a:rPr>
              <a:t>% more across all </a:t>
            </a:r>
            <a:r>
              <a:rPr lang="en-US" sz="2200" dirty="0">
                <a:latin typeface="Garamond" panose="02020404030301010803" pitchFamily="18" charset="0"/>
              </a:rPr>
              <a:t>substances</a:t>
            </a:r>
            <a:r>
              <a:rPr lang="en-US" sz="2200" i="0" dirty="0">
                <a:latin typeface="Garamond" panose="02020404030301010803" pitchFamily="18" charset="0"/>
              </a:rPr>
              <a:t>.</a:t>
            </a:r>
          </a:p>
        </p:txBody>
      </p:sp>
      <p:graphicFrame>
        <p:nvGraphicFramePr>
          <p:cNvPr id="6" name="Chart 5" descr="Bar graph displaying viral suppression rates among HIV patients who use substances">
            <a:extLst>
              <a:ext uri="{FF2B5EF4-FFF2-40B4-BE49-F238E27FC236}">
                <a16:creationId xmlns:a16="http://schemas.microsoft.com/office/drawing/2014/main" id="{4594F09D-C980-4B43-9EAB-5EC8F07402DD}"/>
              </a:ext>
            </a:extLst>
          </p:cNvPr>
          <p:cNvGraphicFramePr/>
          <p:nvPr>
            <p:extLst>
              <p:ext uri="{D42A27DB-BD31-4B8C-83A1-F6EECF244321}">
                <p14:modId xmlns:p14="http://schemas.microsoft.com/office/powerpoint/2010/main" val="508235669"/>
              </p:ext>
            </p:extLst>
          </p:nvPr>
        </p:nvGraphicFramePr>
        <p:xfrm>
          <a:off x="609600" y="1612672"/>
          <a:ext cx="8189173" cy="381000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1A1A544-445B-EE43-8E2D-B9156FDA3524}"/>
              </a:ext>
            </a:extLst>
          </p:cNvPr>
          <p:cNvSpPr txBox="1"/>
          <p:nvPr/>
        </p:nvSpPr>
        <p:spPr>
          <a:xfrm>
            <a:off x="4002827" y="5637584"/>
            <a:ext cx="8189173" cy="276999"/>
          </a:xfrm>
          <a:prstGeom prst="rect">
            <a:avLst/>
          </a:prstGeom>
          <a:noFill/>
        </p:spPr>
        <p:txBody>
          <a:bodyPr wrap="square" rtlCol="0" anchor="b">
            <a:spAutoFit/>
          </a:bodyPr>
          <a:lstStyle/>
          <a:p>
            <a:pPr algn="r"/>
            <a:r>
              <a:rPr lang="en-US" sz="1200" dirty="0">
                <a:latin typeface="Garamond" panose="02020404030301010803" pitchFamily="18" charset="0"/>
              </a:rPr>
              <a:t>Yehia BR, et al. Health Outcomes of HIV-Infected People with Mental Illness. AIDS Behav. 2015;19(8):1491-1500</a:t>
            </a:r>
            <a:endParaRPr lang="en-US" sz="1200" i="1" dirty="0">
              <a:latin typeface="Garamond" panose="02020404030301010803" pitchFamily="18" charset="0"/>
            </a:endParaRPr>
          </a:p>
        </p:txBody>
      </p:sp>
    </p:spTree>
    <p:extLst>
      <p:ext uri="{BB962C8B-B14F-4D97-AF65-F5344CB8AC3E}">
        <p14:creationId xmlns:p14="http://schemas.microsoft.com/office/powerpoint/2010/main" val="3157520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ppy Black Family Stock Photos And Images - 123RF">
            <a:extLst>
              <a:ext uri="{FF2B5EF4-FFF2-40B4-BE49-F238E27FC236}">
                <a16:creationId xmlns:a16="http://schemas.microsoft.com/office/drawing/2014/main" id="{2AF8C653-FA71-43EC-B879-860710D67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 t="7135" b="3183"/>
          <a:stretch/>
        </p:blipFill>
        <p:spPr bwMode="auto">
          <a:xfrm>
            <a:off x="4300214" y="1585594"/>
            <a:ext cx="4902563" cy="2921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tx1"/>
                </a:solidFill>
              </a:rPr>
              <a:t>Disparities Across the Lifespan</a:t>
            </a:r>
          </a:p>
        </p:txBody>
      </p:sp>
      <p:sp>
        <p:nvSpPr>
          <p:cNvPr id="5" name="Rectangle 2">
            <a:extLst>
              <a:ext uri="{FF2B5EF4-FFF2-40B4-BE49-F238E27FC236}">
                <a16:creationId xmlns:a16="http://schemas.microsoft.com/office/drawing/2014/main" id="{6827D409-9D9E-456A-8048-3443579A7DDE}"/>
              </a:ext>
            </a:extLst>
          </p:cNvPr>
          <p:cNvSpPr txBox="1">
            <a:spLocks noChangeArrowheads="1"/>
          </p:cNvSpPr>
          <p:nvPr/>
        </p:nvSpPr>
        <p:spPr bwMode="auto">
          <a:xfrm>
            <a:off x="635000" y="4343400"/>
            <a:ext cx="11125200" cy="14962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altLang="en-US" sz="2400" i="1" kern="0" dirty="0">
                <a:solidFill>
                  <a:schemeClr val="tx1"/>
                </a:solidFill>
                <a:latin typeface="Garamond" panose="02020404030301010803" pitchFamily="18" charset="0"/>
              </a:rPr>
              <a:t>“It’s not the years in your life that count. It’s the life in your years.”</a:t>
            </a:r>
          </a:p>
          <a:p>
            <a:pPr>
              <a:spcBef>
                <a:spcPts val="600"/>
              </a:spcBef>
            </a:pPr>
            <a:r>
              <a:rPr lang="en-US" altLang="en-US" sz="2200" kern="0" dirty="0">
                <a:solidFill>
                  <a:schemeClr val="tx1"/>
                </a:solidFill>
                <a:latin typeface="Garamond" panose="02020404030301010803" pitchFamily="18" charset="0"/>
              </a:rPr>
              <a:t>- Abraham Lincoln</a:t>
            </a:r>
          </a:p>
        </p:txBody>
      </p:sp>
      <p:pic>
        <p:nvPicPr>
          <p:cNvPr id="12" name="Picture 11">
            <a:extLst>
              <a:ext uri="{FF2B5EF4-FFF2-40B4-BE49-F238E27FC236}">
                <a16:creationId xmlns:a16="http://schemas.microsoft.com/office/drawing/2014/main" id="{E9890D60-8B10-9240-AA3A-BD06382B26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74725" y="1585594"/>
            <a:ext cx="1128742" cy="2921000"/>
          </a:xfrm>
          <a:prstGeom prst="rect">
            <a:avLst/>
          </a:prstGeom>
        </p:spPr>
      </p:pic>
    </p:spTree>
    <p:extLst>
      <p:ext uri="{BB962C8B-B14F-4D97-AF65-F5344CB8AC3E}">
        <p14:creationId xmlns:p14="http://schemas.microsoft.com/office/powerpoint/2010/main" val="258559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6BB018-6B46-C542-BE56-CD3C7D5974FC}"/>
              </a:ext>
            </a:extLst>
          </p:cNvPr>
          <p:cNvSpPr>
            <a:spLocks noGrp="1"/>
          </p:cNvSpPr>
          <p:nvPr>
            <p:ph type="title"/>
          </p:nvPr>
        </p:nvSpPr>
        <p:spPr>
          <a:xfrm>
            <a:off x="914400" y="533400"/>
            <a:ext cx="10363200" cy="762000"/>
          </a:xfrm>
        </p:spPr>
        <p:txBody>
          <a:bodyPr/>
          <a:lstStyle/>
          <a:p>
            <a:r>
              <a:rPr lang="en-US" dirty="0"/>
              <a:t>Disparities Across the Lifespan</a:t>
            </a:r>
          </a:p>
        </p:txBody>
      </p:sp>
      <p:sp>
        <p:nvSpPr>
          <p:cNvPr id="5" name="TextBox 4">
            <a:extLst>
              <a:ext uri="{FF2B5EF4-FFF2-40B4-BE49-F238E27FC236}">
                <a16:creationId xmlns:a16="http://schemas.microsoft.com/office/drawing/2014/main" id="{8B291970-FB1E-9C43-81AE-68541A8E0E96}"/>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grpSp>
        <p:nvGrpSpPr>
          <p:cNvPr id="21" name="Group 20" descr="Chart displaying relationship: The younger the individual, the less likely they are to be retained in care or virally suppressed; The older the individual, the more likely they are to be virally suppressed and face co-morbidities.">
            <a:extLst>
              <a:ext uri="{FF2B5EF4-FFF2-40B4-BE49-F238E27FC236}">
                <a16:creationId xmlns:a16="http://schemas.microsoft.com/office/drawing/2014/main" id="{90DA9311-10D9-F347-B6CF-F9A404752327}"/>
              </a:ext>
            </a:extLst>
          </p:cNvPr>
          <p:cNvGrpSpPr/>
          <p:nvPr/>
        </p:nvGrpSpPr>
        <p:grpSpPr>
          <a:xfrm>
            <a:off x="2231784" y="1295400"/>
            <a:ext cx="7728431" cy="4038365"/>
            <a:chOff x="2279169" y="1364175"/>
            <a:chExt cx="7728431" cy="4038365"/>
          </a:xfrm>
        </p:grpSpPr>
        <p:grpSp>
          <p:nvGrpSpPr>
            <p:cNvPr id="4" name="Group 3">
              <a:extLst>
                <a:ext uri="{FF2B5EF4-FFF2-40B4-BE49-F238E27FC236}">
                  <a16:creationId xmlns:a16="http://schemas.microsoft.com/office/drawing/2014/main" id="{D1093C61-AC00-EF48-BD69-756582940E49}"/>
                </a:ext>
              </a:extLst>
            </p:cNvPr>
            <p:cNvGrpSpPr/>
            <p:nvPr/>
          </p:nvGrpSpPr>
          <p:grpSpPr>
            <a:xfrm>
              <a:off x="3302406" y="1826300"/>
              <a:ext cx="5689194" cy="3114115"/>
              <a:chOff x="102005" y="1789889"/>
              <a:chExt cx="5689194" cy="3114115"/>
            </a:xfrm>
            <a:solidFill>
              <a:srgbClr val="61288D">
                <a:alpha val="80000"/>
              </a:srgbClr>
            </a:solidFill>
          </p:grpSpPr>
          <p:sp>
            <p:nvSpPr>
              <p:cNvPr id="10" name="Round Diagonal Corner Rectangle 9">
                <a:extLst>
                  <a:ext uri="{FF2B5EF4-FFF2-40B4-BE49-F238E27FC236}">
                    <a16:creationId xmlns:a16="http://schemas.microsoft.com/office/drawing/2014/main" id="{9BDF4F03-988D-CE49-AC84-70D97B7B7AA8}"/>
                  </a:ext>
                </a:extLst>
              </p:cNvPr>
              <p:cNvSpPr/>
              <p:nvPr/>
            </p:nvSpPr>
            <p:spPr>
              <a:xfrm>
                <a:off x="102005" y="1789889"/>
                <a:ext cx="5689194" cy="3114115"/>
              </a:xfrm>
              <a:prstGeom prst="round2DiagRect">
                <a:avLst>
                  <a:gd name="adj1" fmla="val 0"/>
                  <a:gd name="adj2"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1" name="Straight Connector 10">
                <a:extLst>
                  <a:ext uri="{FF2B5EF4-FFF2-40B4-BE49-F238E27FC236}">
                    <a16:creationId xmlns:a16="http://schemas.microsoft.com/office/drawing/2014/main" id="{AF11C48B-F818-7E47-876B-E4831BBB7159}"/>
                  </a:ext>
                </a:extLst>
              </p:cNvPr>
              <p:cNvSpPr/>
              <p:nvPr/>
            </p:nvSpPr>
            <p:spPr>
              <a:xfrm>
                <a:off x="2894787" y="2055526"/>
                <a:ext cx="812" cy="2582840"/>
              </a:xfrm>
              <a:prstGeom prst="line">
                <a:avLst/>
              </a:prstGeom>
              <a:grpFill/>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17" name="Freeform 16">
              <a:extLst>
                <a:ext uri="{FF2B5EF4-FFF2-40B4-BE49-F238E27FC236}">
                  <a16:creationId xmlns:a16="http://schemas.microsoft.com/office/drawing/2014/main" id="{B32FC3F8-88CC-EA45-A9AC-57797D0FE016}"/>
                </a:ext>
              </a:extLst>
            </p:cNvPr>
            <p:cNvSpPr/>
            <p:nvPr/>
          </p:nvSpPr>
          <p:spPr>
            <a:xfrm rot="5400000">
              <a:off x="999049" y="3106420"/>
              <a:ext cx="3576240" cy="1016000"/>
            </a:xfrm>
            <a:custGeom>
              <a:avLst/>
              <a:gdLst>
                <a:gd name="connsiteX0" fmla="*/ 0 w 3576240"/>
                <a:gd name="connsiteY0" fmla="*/ 254864 h 1016000"/>
                <a:gd name="connsiteX1" fmla="*/ 2959934 w 3576240"/>
                <a:gd name="connsiteY1" fmla="*/ 254864 h 1016000"/>
                <a:gd name="connsiteX2" fmla="*/ 2959934 w 3576240"/>
                <a:gd name="connsiteY2" fmla="*/ 0 h 1016000"/>
                <a:gd name="connsiteX3" fmla="*/ 3576240 w 3576240"/>
                <a:gd name="connsiteY3" fmla="*/ 508000 h 1016000"/>
                <a:gd name="connsiteX4" fmla="*/ 2959934 w 3576240"/>
                <a:gd name="connsiteY4" fmla="*/ 1016000 h 1016000"/>
                <a:gd name="connsiteX5" fmla="*/ 2959934 w 3576240"/>
                <a:gd name="connsiteY5" fmla="*/ 761136 h 1016000"/>
                <a:gd name="connsiteX6" fmla="*/ 0 w 3576240"/>
                <a:gd name="connsiteY6" fmla="*/ 761136 h 1016000"/>
                <a:gd name="connsiteX7" fmla="*/ 0 w 3576240"/>
                <a:gd name="connsiteY7" fmla="*/ 2548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6000">
                  <a:moveTo>
                    <a:pt x="0" y="254864"/>
                  </a:moveTo>
                  <a:lnTo>
                    <a:pt x="2959934" y="254864"/>
                  </a:lnTo>
                  <a:lnTo>
                    <a:pt x="2959934" y="0"/>
                  </a:lnTo>
                  <a:lnTo>
                    <a:pt x="3576240" y="508000"/>
                  </a:lnTo>
                  <a:lnTo>
                    <a:pt x="2959934" y="1016000"/>
                  </a:lnTo>
                  <a:lnTo>
                    <a:pt x="2959934" y="761136"/>
                  </a:lnTo>
                  <a:lnTo>
                    <a:pt x="0" y="761136"/>
                  </a:lnTo>
                  <a:lnTo>
                    <a:pt x="0" y="254864"/>
                  </a:lnTo>
                  <a:close/>
                </a:path>
              </a:pathLst>
            </a:custGeom>
            <a:solidFill>
              <a:srgbClr val="AC8FC3">
                <a:alpha val="60000"/>
              </a:srgb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91440" tIns="346303" rIns="398544" bIns="346304" numCol="1" spcCol="1270" anchor="ctr" anchorCtr="0">
              <a:noAutofit/>
            </a:bodyPr>
            <a:lstStyle/>
            <a:p>
              <a:pPr marL="0" lvl="0" indent="0" algn="r" defTabSz="1066800">
                <a:lnSpc>
                  <a:spcPct val="90000"/>
                </a:lnSpc>
                <a:spcBef>
                  <a:spcPct val="0"/>
                </a:spcBef>
                <a:spcAft>
                  <a:spcPct val="35000"/>
                </a:spcAft>
                <a:buNone/>
              </a:pPr>
              <a:endParaRPr lang="en-US" sz="2400" kern="1200" dirty="0"/>
            </a:p>
          </p:txBody>
        </p:sp>
        <p:sp>
          <p:nvSpPr>
            <p:cNvPr id="18" name="TextBox 17">
              <a:extLst>
                <a:ext uri="{FF2B5EF4-FFF2-40B4-BE49-F238E27FC236}">
                  <a16:creationId xmlns:a16="http://schemas.microsoft.com/office/drawing/2014/main" id="{74A78315-8F83-4748-AA2D-1A5A75B96B89}"/>
                </a:ext>
              </a:extLst>
            </p:cNvPr>
            <p:cNvSpPr txBox="1"/>
            <p:nvPr/>
          </p:nvSpPr>
          <p:spPr>
            <a:xfrm>
              <a:off x="3581400" y="2091937"/>
              <a:ext cx="2178062" cy="1938992"/>
            </a:xfrm>
            <a:prstGeom prst="rect">
              <a:avLst/>
            </a:prstGeom>
            <a:noFill/>
          </p:spPr>
          <p:txBody>
            <a:bodyPr wrap="square" rtlCol="0">
              <a:spAutoFit/>
            </a:bodyPr>
            <a:lstStyle/>
            <a:p>
              <a:r>
                <a:rPr lang="en-US" sz="2000" b="1" dirty="0">
                  <a:solidFill>
                    <a:schemeClr val="bg1">
                      <a:alpha val="85000"/>
                    </a:schemeClr>
                  </a:solidFill>
                  <a:latin typeface="Garamond" panose="02020404030301010803" pitchFamily="18" charset="0"/>
                </a:rPr>
                <a:t>The younger the individual, the less likely they are to be retained in care or virally suppressed</a:t>
              </a:r>
            </a:p>
          </p:txBody>
        </p:sp>
        <p:sp>
          <p:nvSpPr>
            <p:cNvPr id="19" name="TextBox 18">
              <a:extLst>
                <a:ext uri="{FF2B5EF4-FFF2-40B4-BE49-F238E27FC236}">
                  <a16:creationId xmlns:a16="http://schemas.microsoft.com/office/drawing/2014/main" id="{16E8F639-9656-2045-886F-8FBDFD79ECFA}"/>
                </a:ext>
              </a:extLst>
            </p:cNvPr>
            <p:cNvSpPr txBox="1"/>
            <p:nvPr/>
          </p:nvSpPr>
          <p:spPr>
            <a:xfrm>
              <a:off x="6309053" y="2113127"/>
              <a:ext cx="2342760" cy="1938992"/>
            </a:xfrm>
            <a:prstGeom prst="rect">
              <a:avLst/>
            </a:prstGeom>
            <a:noFill/>
          </p:spPr>
          <p:txBody>
            <a:bodyPr wrap="square" rtlCol="0">
              <a:spAutoFit/>
            </a:bodyPr>
            <a:lstStyle/>
            <a:p>
              <a:r>
                <a:rPr lang="en-US" sz="2000" b="1" dirty="0">
                  <a:solidFill>
                    <a:schemeClr val="bg1">
                      <a:alpha val="85000"/>
                    </a:schemeClr>
                  </a:solidFill>
                  <a:latin typeface="Garamond" panose="02020404030301010803" pitchFamily="18" charset="0"/>
                </a:rPr>
                <a:t>The older the individual, the more likely they are to be virally suppressed and face co-morbidities</a:t>
              </a:r>
            </a:p>
          </p:txBody>
        </p:sp>
        <p:sp>
          <p:nvSpPr>
            <p:cNvPr id="20" name="Freeform 19">
              <a:extLst>
                <a:ext uri="{FF2B5EF4-FFF2-40B4-BE49-F238E27FC236}">
                  <a16:creationId xmlns:a16="http://schemas.microsoft.com/office/drawing/2014/main" id="{D9EF72C8-B553-5548-BB71-569AF3CFEACB}"/>
                </a:ext>
              </a:extLst>
            </p:cNvPr>
            <p:cNvSpPr/>
            <p:nvPr/>
          </p:nvSpPr>
          <p:spPr>
            <a:xfrm rot="16200000">
              <a:off x="7711480" y="2644295"/>
              <a:ext cx="3576240" cy="1016000"/>
            </a:xfrm>
            <a:custGeom>
              <a:avLst/>
              <a:gdLst>
                <a:gd name="connsiteX0" fmla="*/ 0 w 3576240"/>
                <a:gd name="connsiteY0" fmla="*/ 254864 h 1016000"/>
                <a:gd name="connsiteX1" fmla="*/ 2959934 w 3576240"/>
                <a:gd name="connsiteY1" fmla="*/ 254864 h 1016000"/>
                <a:gd name="connsiteX2" fmla="*/ 2959934 w 3576240"/>
                <a:gd name="connsiteY2" fmla="*/ 0 h 1016000"/>
                <a:gd name="connsiteX3" fmla="*/ 3576240 w 3576240"/>
                <a:gd name="connsiteY3" fmla="*/ 508000 h 1016000"/>
                <a:gd name="connsiteX4" fmla="*/ 2959934 w 3576240"/>
                <a:gd name="connsiteY4" fmla="*/ 1016000 h 1016000"/>
                <a:gd name="connsiteX5" fmla="*/ 2959934 w 3576240"/>
                <a:gd name="connsiteY5" fmla="*/ 761136 h 1016000"/>
                <a:gd name="connsiteX6" fmla="*/ 0 w 3576240"/>
                <a:gd name="connsiteY6" fmla="*/ 761136 h 1016000"/>
                <a:gd name="connsiteX7" fmla="*/ 0 w 3576240"/>
                <a:gd name="connsiteY7" fmla="*/ 254864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6240" h="1016000">
                  <a:moveTo>
                    <a:pt x="0" y="254864"/>
                  </a:moveTo>
                  <a:lnTo>
                    <a:pt x="2959934" y="254864"/>
                  </a:lnTo>
                  <a:lnTo>
                    <a:pt x="2959934" y="0"/>
                  </a:lnTo>
                  <a:lnTo>
                    <a:pt x="3576240" y="508000"/>
                  </a:lnTo>
                  <a:lnTo>
                    <a:pt x="2959934" y="1016000"/>
                  </a:lnTo>
                  <a:lnTo>
                    <a:pt x="2959934" y="761136"/>
                  </a:lnTo>
                  <a:lnTo>
                    <a:pt x="0" y="761136"/>
                  </a:lnTo>
                  <a:lnTo>
                    <a:pt x="0" y="254864"/>
                  </a:lnTo>
                  <a:close/>
                </a:path>
              </a:pathLst>
            </a:custGeom>
            <a:solidFill>
              <a:srgbClr val="AC8FC3">
                <a:alpha val="60000"/>
              </a:srgb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91440" tIns="346303" rIns="398544" bIns="346304" numCol="1" spcCol="1270" anchor="ctr" anchorCtr="0">
              <a:noAutofit/>
            </a:bodyPr>
            <a:lstStyle/>
            <a:p>
              <a:pPr marL="0" lvl="0" indent="0" algn="r" defTabSz="1066800">
                <a:lnSpc>
                  <a:spcPct val="90000"/>
                </a:lnSpc>
                <a:spcBef>
                  <a:spcPct val="0"/>
                </a:spcBef>
                <a:spcAft>
                  <a:spcPct val="35000"/>
                </a:spcAft>
                <a:buNone/>
              </a:pPr>
              <a:endParaRPr lang="en-US" sz="2400" kern="1200" dirty="0"/>
            </a:p>
          </p:txBody>
        </p:sp>
      </p:grpSp>
    </p:spTree>
    <p:extLst>
      <p:ext uri="{BB962C8B-B14F-4D97-AF65-F5344CB8AC3E}">
        <p14:creationId xmlns:p14="http://schemas.microsoft.com/office/powerpoint/2010/main" val="2200437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730A8E7C-17C4-304B-99FB-A7A45FB7C9AA}"/>
              </a:ext>
            </a:extLst>
          </p:cNvPr>
          <p:cNvSpPr txBox="1">
            <a:spLocks noGrp="1" noChangeArrowheads="1"/>
          </p:cNvSpPr>
          <p:nvPr>
            <p:ph type="title" idx="4294967295"/>
          </p:nvPr>
        </p:nvSpPr>
        <p:spPr>
          <a:xfrm>
            <a:off x="609600" y="533400"/>
            <a:ext cx="111252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S PGothic" panose="020B0600070205080204" pitchFamily="34" charset="-128"/>
                <a:cs typeface="ＭＳ Ｐゴシック" charset="-128"/>
              </a:rPr>
              <a:t>Picture Consent</a:t>
            </a:r>
            <a:endParaRPr kumimoji="0" lang="en-US" altLang="en-US" sz="3200" b="0" i="0" u="none" strike="noStrike" kern="0" cap="none" spc="0" normalizeH="0" baseline="0" noProof="0" dirty="0">
              <a:ln>
                <a:noFill/>
              </a:ln>
              <a:solidFill>
                <a:srgbClr val="000000"/>
              </a:solidFill>
              <a:effectLst/>
              <a:uLnTx/>
              <a:uFillTx/>
              <a:latin typeface="Garamond"/>
              <a:ea typeface="ＭＳ Ｐゴシック" panose="020B0600070205080204" pitchFamily="34" charset="-128"/>
              <a:cs typeface="ＭＳ Ｐゴシック" charset="-128"/>
            </a:endParaRPr>
          </a:p>
        </p:txBody>
      </p:sp>
      <p:sp>
        <p:nvSpPr>
          <p:cNvPr id="29699" name="Rectangle 3"/>
          <p:cNvSpPr>
            <a:spLocks noGrp="1" noChangeArrowheads="1"/>
          </p:cNvSpPr>
          <p:nvPr>
            <p:ph idx="1"/>
          </p:nvPr>
        </p:nvSpPr>
        <p:spPr>
          <a:xfrm>
            <a:off x="1076325" y="4572000"/>
            <a:ext cx="10572750" cy="1295400"/>
          </a:xfrm>
        </p:spPr>
        <p:txBody>
          <a:bodyPr/>
          <a:lstStyle/>
          <a:p>
            <a:pPr>
              <a:spcBef>
                <a:spcPts val="0"/>
              </a:spcBef>
            </a:pPr>
            <a:r>
              <a:rPr lang="en-US" sz="2000" dirty="0"/>
              <a:t>You allow CQII to take pictures from our training events and post them on our websites, social media platforms, and other marketing materials for an undetermined period of time</a:t>
            </a:r>
          </a:p>
          <a:p>
            <a:pPr>
              <a:spcBef>
                <a:spcPts val="0"/>
              </a:spcBef>
            </a:pPr>
            <a:r>
              <a:rPr lang="en-US" sz="2000" dirty="0"/>
              <a:t>You have the right to revoke your consent for pictures that are publicly posted</a:t>
            </a:r>
          </a:p>
          <a:p>
            <a:pPr>
              <a:spcBef>
                <a:spcPts val="0"/>
              </a:spcBef>
            </a:pPr>
            <a:r>
              <a:rPr lang="en-US" sz="2000" dirty="0"/>
              <a:t>At no time, individual names will be used to identify you, unless you sign the appropriate release form</a:t>
            </a:r>
          </a:p>
        </p:txBody>
      </p:sp>
      <p:pic>
        <p:nvPicPr>
          <p:cNvPr id="6" name="Picture 5" descr="A group of people posing for a photo, from a Zoom chat&#10;&#10;">
            <a:extLst>
              <a:ext uri="{FF2B5EF4-FFF2-40B4-BE49-F238E27FC236}">
                <a16:creationId xmlns:a16="http://schemas.microsoft.com/office/drawing/2014/main" id="{9EF621A4-FAF0-A84C-A132-5EC61AF6B4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5200" y="1271050"/>
            <a:ext cx="5715000" cy="3300950"/>
          </a:xfrm>
          <a:prstGeom prst="rect">
            <a:avLst/>
          </a:prstGeom>
        </p:spPr>
      </p:pic>
    </p:spTree>
    <p:extLst>
      <p:ext uri="{BB962C8B-B14F-4D97-AF65-F5344CB8AC3E}">
        <p14:creationId xmlns:p14="http://schemas.microsoft.com/office/powerpoint/2010/main" val="1681987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34AAC0F-58DC-5047-B2A1-F985BD3D1464}"/>
              </a:ext>
            </a:extLst>
          </p:cNvPr>
          <p:cNvSpPr txBox="1"/>
          <p:nvPr/>
        </p:nvSpPr>
        <p:spPr>
          <a:xfrm>
            <a:off x="8534400" y="2133600"/>
            <a:ext cx="3124200" cy="2123658"/>
          </a:xfrm>
          <a:prstGeom prst="rect">
            <a:avLst/>
          </a:prstGeom>
          <a:noFill/>
          <a:ln w="28575">
            <a:solidFill>
              <a:srgbClr val="61288D"/>
            </a:solidFill>
            <a:prstDash val="lgDash"/>
          </a:ln>
        </p:spPr>
        <p:txBody>
          <a:bodyPr wrap="square" rtlCol="0">
            <a:spAutoFit/>
          </a:bodyPr>
          <a:lstStyle/>
          <a:p>
            <a:pPr algn="ctr"/>
            <a:r>
              <a:rPr lang="en-US" sz="2200" dirty="0">
                <a:latin typeface="+mn-lt"/>
              </a:rPr>
              <a:t>While the overall viral suppression rate is 87%, the rate for individuals under the age of 39 is 82% and for individuals above the age of 65 is 95%. </a:t>
            </a:r>
          </a:p>
        </p:txBody>
      </p:sp>
      <p:sp>
        <p:nvSpPr>
          <p:cNvPr id="11" name="TextBox 10">
            <a:extLst>
              <a:ext uri="{FF2B5EF4-FFF2-40B4-BE49-F238E27FC236}">
                <a16:creationId xmlns:a16="http://schemas.microsoft.com/office/drawing/2014/main" id="{B4668CC9-70AC-F745-9980-B55BD04FC292}"/>
              </a:ext>
            </a:extLst>
          </p:cNvPr>
          <p:cNvSpPr txBox="1"/>
          <p:nvPr/>
        </p:nvSpPr>
        <p:spPr>
          <a:xfrm>
            <a:off x="304800" y="5666601"/>
            <a:ext cx="11887201" cy="276999"/>
          </a:xfrm>
          <a:prstGeom prst="rect">
            <a:avLst/>
          </a:prstGeom>
          <a:noFill/>
        </p:spPr>
        <p:txBody>
          <a:bodyPr wrap="square" rtlCol="0" anchor="b">
            <a:spAutoFit/>
          </a:bodyPr>
          <a:lstStyle/>
          <a:p>
            <a:pPr algn="r"/>
            <a:r>
              <a:rPr lang="en-US" sz="1200" dirty="0">
                <a:latin typeface="Garamond" panose="02020404030301010803" pitchFamily="18" charset="0"/>
              </a:rPr>
              <a:t>Health Resources and Services Administration. Ryan White HIV/AIDS Program Annual Client-Level Data Report 2018. http://hab.hrsa.gov/data/data-reports.</a:t>
            </a:r>
          </a:p>
        </p:txBody>
      </p:sp>
      <p:graphicFrame>
        <p:nvGraphicFramePr>
          <p:cNvPr id="10" name="Chart 9" descr="Bar graph displaying retention in HIV care and viral suppression rates across age groups">
            <a:extLst>
              <a:ext uri="{FF2B5EF4-FFF2-40B4-BE49-F238E27FC236}">
                <a16:creationId xmlns:a16="http://schemas.microsoft.com/office/drawing/2014/main" id="{A5155D81-829D-F947-8949-3D42B56B2E49}"/>
              </a:ext>
            </a:extLst>
          </p:cNvPr>
          <p:cNvGraphicFramePr>
            <a:graphicFrameLocks/>
          </p:cNvGraphicFramePr>
          <p:nvPr>
            <p:extLst>
              <p:ext uri="{D42A27DB-BD31-4B8C-83A1-F6EECF244321}">
                <p14:modId xmlns:p14="http://schemas.microsoft.com/office/powerpoint/2010/main" val="2505338266"/>
              </p:ext>
            </p:extLst>
          </p:nvPr>
        </p:nvGraphicFramePr>
        <p:xfrm>
          <a:off x="890016" y="1391453"/>
          <a:ext cx="7162799" cy="417909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B67E471C-EE7A-7742-B118-3DA70576B3F1}"/>
              </a:ext>
            </a:extLst>
          </p:cNvPr>
          <p:cNvSpPr>
            <a:spLocks noGrp="1"/>
          </p:cNvSpPr>
          <p:nvPr>
            <p:ph type="title"/>
          </p:nvPr>
        </p:nvSpPr>
        <p:spPr>
          <a:xfrm>
            <a:off x="914400" y="533400"/>
            <a:ext cx="10363200" cy="762000"/>
          </a:xfrm>
        </p:spPr>
        <p:txBody>
          <a:bodyPr/>
          <a:lstStyle/>
          <a:p>
            <a:r>
              <a:rPr lang="en-US" dirty="0"/>
              <a:t>Disparities Across the Lifespan</a:t>
            </a:r>
          </a:p>
        </p:txBody>
      </p:sp>
    </p:spTree>
    <p:extLst>
      <p:ext uri="{BB962C8B-B14F-4D97-AF65-F5344CB8AC3E}">
        <p14:creationId xmlns:p14="http://schemas.microsoft.com/office/powerpoint/2010/main" val="2373705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 graph showing results of the question 'How do you asses the relevance of the following topic for your future quality improvement work: Social Determinants of Health?'">
            <a:extLst>
              <a:ext uri="{FF2B5EF4-FFF2-40B4-BE49-F238E27FC236}">
                <a16:creationId xmlns:a16="http://schemas.microsoft.com/office/drawing/2014/main" id="{88F97188-516D-6340-B1DD-3AEF12868326}"/>
              </a:ext>
            </a:extLst>
          </p:cNvPr>
          <p:cNvPicPr>
            <a:picLocks noChangeAspect="1"/>
          </p:cNvPicPr>
          <p:nvPr/>
        </p:nvPicPr>
        <p:blipFill>
          <a:blip r:embed="rId3"/>
          <a:stretch>
            <a:fillRect/>
          </a:stretch>
        </p:blipFill>
        <p:spPr>
          <a:xfrm>
            <a:off x="5283200" y="1898593"/>
            <a:ext cx="5641866" cy="3794977"/>
          </a:xfrm>
          <a:prstGeom prst="rect">
            <a:avLst/>
          </a:prstGeom>
        </p:spPr>
      </p:pic>
      <p:sp>
        <p:nvSpPr>
          <p:cNvPr id="2" name="Title 1"/>
          <p:cNvSpPr>
            <a:spLocks noGrp="1"/>
          </p:cNvSpPr>
          <p:nvPr>
            <p:ph type="title"/>
          </p:nvPr>
        </p:nvSpPr>
        <p:spPr/>
        <p:txBody>
          <a:bodyPr/>
          <a:lstStyle/>
          <a:p>
            <a:r>
              <a:rPr lang="en-US" dirty="0"/>
              <a:t>2019 CQII Online Survey (n=241)</a:t>
            </a:r>
            <a:endParaRPr lang="en-US" b="1" dirty="0"/>
          </a:p>
        </p:txBody>
      </p:sp>
      <p:sp>
        <p:nvSpPr>
          <p:cNvPr id="5" name="TextBox 4"/>
          <p:cNvSpPr txBox="1"/>
          <p:nvPr/>
        </p:nvSpPr>
        <p:spPr>
          <a:xfrm flipH="1">
            <a:off x="609600" y="1676400"/>
            <a:ext cx="4419600" cy="3816429"/>
          </a:xfrm>
          <a:prstGeom prst="rect">
            <a:avLst/>
          </a:prstGeom>
          <a:noFill/>
        </p:spPr>
        <p:txBody>
          <a:bodyPr wrap="square" rtlCol="0">
            <a:spAutoFit/>
          </a:bodyPr>
          <a:lstStyle/>
          <a:p>
            <a:r>
              <a:rPr lang="en-US" sz="2200" dirty="0">
                <a:solidFill>
                  <a:srgbClr val="CC0000"/>
                </a:solidFill>
                <a:latin typeface="Garamond" panose="02020404030301010803" pitchFamily="18" charset="0"/>
              </a:rPr>
              <a:t>86% </a:t>
            </a:r>
            <a:r>
              <a:rPr lang="en-US" sz="2200" dirty="0">
                <a:latin typeface="Garamond" panose="02020404030301010803" pitchFamily="18" charset="0"/>
              </a:rPr>
              <a:t>viewed the topic of social determinants of health as relevant/very relevant</a:t>
            </a:r>
          </a:p>
          <a:p>
            <a:endParaRPr lang="en-US" sz="2200" dirty="0">
              <a:solidFill>
                <a:srgbClr val="CC0000"/>
              </a:solidFill>
              <a:latin typeface="Garamond" panose="02020404030301010803" pitchFamily="18" charset="0"/>
            </a:endParaRPr>
          </a:p>
          <a:p>
            <a:r>
              <a:rPr lang="en-US" sz="2200" dirty="0">
                <a:solidFill>
                  <a:srgbClr val="CC0000"/>
                </a:solidFill>
                <a:latin typeface="Garamond" panose="02020404030301010803" pitchFamily="18" charset="0"/>
              </a:rPr>
              <a:t>96% </a:t>
            </a:r>
            <a:r>
              <a:rPr lang="en-US" sz="2200" dirty="0">
                <a:latin typeface="Garamond" panose="02020404030301010803" pitchFamily="18" charset="0"/>
              </a:rPr>
              <a:t>were interested/very interested in creating QI projects that address social determinants of health</a:t>
            </a:r>
          </a:p>
          <a:p>
            <a:endParaRPr lang="en-US" sz="2200" dirty="0">
              <a:solidFill>
                <a:srgbClr val="CC0000"/>
              </a:solidFill>
              <a:latin typeface="Garamond" panose="02020404030301010803" pitchFamily="18" charset="0"/>
            </a:endParaRPr>
          </a:p>
          <a:p>
            <a:r>
              <a:rPr lang="en-US" sz="2200" dirty="0">
                <a:solidFill>
                  <a:srgbClr val="CC0000"/>
                </a:solidFill>
                <a:latin typeface="Garamond" panose="02020404030301010803" pitchFamily="18" charset="0"/>
              </a:rPr>
              <a:t>94% </a:t>
            </a:r>
            <a:r>
              <a:rPr lang="en-US" sz="2200" dirty="0">
                <a:latin typeface="Garamond" panose="02020404030301010803" pitchFamily="18" charset="0"/>
              </a:rPr>
              <a:t>indicated that they would participate in a social determinants of health collaborative</a:t>
            </a:r>
          </a:p>
        </p:txBody>
      </p:sp>
      <p:sp>
        <p:nvSpPr>
          <p:cNvPr id="6" name="TextBox 5"/>
          <p:cNvSpPr txBox="1"/>
          <p:nvPr/>
        </p:nvSpPr>
        <p:spPr>
          <a:xfrm>
            <a:off x="7696200" y="5638801"/>
            <a:ext cx="4486102" cy="276999"/>
          </a:xfrm>
          <a:prstGeom prst="rect">
            <a:avLst/>
          </a:prstGeom>
          <a:noFill/>
        </p:spPr>
        <p:txBody>
          <a:bodyPr wrap="square" rtlCol="0">
            <a:spAutoFit/>
          </a:bodyPr>
          <a:lstStyle/>
          <a:p>
            <a:pPr algn="r"/>
            <a:r>
              <a:rPr lang="en-US" sz="1200" dirty="0">
                <a:latin typeface="+mn-lt"/>
              </a:rPr>
              <a:t> Retrieved from 2019 CQII National QI Survey and Results</a:t>
            </a:r>
          </a:p>
        </p:txBody>
      </p:sp>
      <p:sp>
        <p:nvSpPr>
          <p:cNvPr id="3" name="Rectangle 2">
            <a:extLst>
              <a:ext uri="{FF2B5EF4-FFF2-40B4-BE49-F238E27FC236}">
                <a16:creationId xmlns:a16="http://schemas.microsoft.com/office/drawing/2014/main" id="{5FDDF0F3-0F25-0845-9347-7949DEA1424D}"/>
              </a:ext>
            </a:extLst>
          </p:cNvPr>
          <p:cNvSpPr/>
          <p:nvPr/>
        </p:nvSpPr>
        <p:spPr>
          <a:xfrm>
            <a:off x="5283200" y="1313818"/>
            <a:ext cx="6451600" cy="584775"/>
          </a:xfrm>
          <a:prstGeom prst="rect">
            <a:avLst/>
          </a:prstGeom>
        </p:spPr>
        <p:txBody>
          <a:bodyPr wrap="square">
            <a:spAutoFit/>
          </a:bodyPr>
          <a:lstStyle/>
          <a:p>
            <a:pPr algn="ctr"/>
            <a:r>
              <a:rPr lang="en-US" sz="1600" b="1" dirty="0">
                <a:solidFill>
                  <a:srgbClr val="333E48"/>
                </a:solidFill>
                <a:latin typeface="Garamond" panose="02020404030301010803" pitchFamily="18" charset="0"/>
              </a:rPr>
              <a:t>How do you assess the relevance of the following topic for your future quality improvement work: Social Determinants of Health?</a:t>
            </a:r>
            <a:endParaRPr lang="en-US" sz="1600" b="1" dirty="0">
              <a:solidFill>
                <a:srgbClr val="333E48"/>
              </a:solidFill>
              <a:effectLst/>
              <a:latin typeface="Garamond" panose="02020404030301010803" pitchFamily="18" charset="0"/>
            </a:endParaRPr>
          </a:p>
        </p:txBody>
      </p:sp>
    </p:spTree>
    <p:extLst>
      <p:ext uri="{BB962C8B-B14F-4D97-AF65-F5344CB8AC3E}">
        <p14:creationId xmlns:p14="http://schemas.microsoft.com/office/powerpoint/2010/main" val="2674142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create + equity collaborative Overview"/>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 </a:t>
            </a:r>
            <a:r>
              <a:rPr kumimoji="0" lang="en-US" altLang="en-US" sz="4000" b="1" i="0" u="none" strike="noStrike" kern="1200" cap="none" spc="0" normalizeH="0" baseline="0" noProof="0" dirty="0" err="1">
                <a:ln>
                  <a:noFill/>
                </a:ln>
                <a:solidFill>
                  <a:srgbClr val="FFFFFF"/>
                </a:solidFill>
                <a:effectLst/>
                <a:uLnTx/>
                <a:uFillTx/>
                <a:latin typeface="Garamond" panose="02020404030301010803" pitchFamily="18" charset="0"/>
                <a:ea typeface="ＭＳ Ｐゴシック" panose="020B0600070205080204" pitchFamily="34" charset="-128"/>
                <a:cs typeface="+mn-cs"/>
              </a:rPr>
              <a:t>create+equity</a:t>
            </a: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 Collaborative Overview</a:t>
            </a:r>
          </a:p>
        </p:txBody>
      </p:sp>
      <p:pic>
        <p:nvPicPr>
          <p:cNvPr id="4" name="Picture 3" descr="the create + equity collaborative loge">
            <a:extLst>
              <a:ext uri="{FF2B5EF4-FFF2-40B4-BE49-F238E27FC236}">
                <a16:creationId xmlns:a16="http://schemas.microsoft.com/office/drawing/2014/main" id="{62D6F5CC-7FB5-1845-B366-6309A375BA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8200" y="4267200"/>
            <a:ext cx="3255264" cy="1431036"/>
          </a:xfrm>
          <a:prstGeom prst="rect">
            <a:avLst/>
          </a:prstGeom>
        </p:spPr>
      </p:pic>
    </p:spTree>
    <p:extLst>
      <p:ext uri="{BB962C8B-B14F-4D97-AF65-F5344CB8AC3E}">
        <p14:creationId xmlns:p14="http://schemas.microsoft.com/office/powerpoint/2010/main" val="104342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To promote the application of quality improvement interventions to measurably increase viral suppression rates for people with HIV experiencing the impact of social determinants of health related to housing, substance use, mental health, and across the lifespan among Ryan White HIV/AIDS Program-funded recipients and subrecipients">
            <a:extLst>
              <a:ext uri="{FF2B5EF4-FFF2-40B4-BE49-F238E27FC236}">
                <a16:creationId xmlns:a16="http://schemas.microsoft.com/office/drawing/2014/main" id="{0FDAE54D-4C08-4DCB-952B-3E7B315D39D1}"/>
              </a:ext>
            </a:extLst>
          </p:cNvPr>
          <p:cNvGraphicFramePr>
            <a:graphicFrameLocks noGrp="1"/>
          </p:cNvGraphicFramePr>
          <p:nvPr>
            <p:extLst>
              <p:ext uri="{D42A27DB-BD31-4B8C-83A1-F6EECF244321}">
                <p14:modId xmlns:p14="http://schemas.microsoft.com/office/powerpoint/2010/main" val="3690760996"/>
              </p:ext>
            </p:extLst>
          </p:nvPr>
        </p:nvGraphicFramePr>
        <p:xfrm>
          <a:off x="1409848" y="1447800"/>
          <a:ext cx="9372303" cy="3276600"/>
        </p:xfrm>
        <a:graphic>
          <a:graphicData uri="http://schemas.openxmlformats.org/drawingml/2006/table">
            <a:tbl>
              <a:tblPr firstRow="1" firstCol="1" bandRow="1" bandCol="1"/>
              <a:tblGrid>
                <a:gridCol w="9372303">
                  <a:extLst>
                    <a:ext uri="{9D8B030D-6E8A-4147-A177-3AD203B41FA5}">
                      <a16:colId xmlns:a16="http://schemas.microsoft.com/office/drawing/2014/main" val="2005476436"/>
                    </a:ext>
                  </a:extLst>
                </a:gridCol>
              </a:tblGrid>
              <a:tr h="600747">
                <a:tc>
                  <a:txBody>
                    <a:bodyPr/>
                    <a:lstStyle/>
                    <a:p>
                      <a:pPr marL="0" marR="0">
                        <a:spcBef>
                          <a:spcPts val="0"/>
                        </a:spcBef>
                        <a:spcAft>
                          <a:spcPts val="0"/>
                        </a:spcAft>
                      </a:pPr>
                      <a:r>
                        <a:rPr lang="en-US" sz="28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Mission of the </a:t>
                      </a:r>
                      <a:r>
                        <a:rPr lang="en-US" sz="2800" b="1" dirty="0" err="1">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create+equity</a:t>
                      </a:r>
                      <a:r>
                        <a:rPr lang="en-US" sz="28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 Collaborative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extLst>
                  <a:ext uri="{0D108BD9-81ED-4DB2-BD59-A6C34878D82A}">
                    <a16:rowId xmlns:a16="http://schemas.microsoft.com/office/drawing/2014/main" val="1821497403"/>
                  </a:ext>
                </a:extLst>
              </a:tr>
              <a:tr h="2675853">
                <a:tc>
                  <a:txBody>
                    <a:bodyPr/>
                    <a:lstStyle/>
                    <a:p>
                      <a:pPr marL="0" marR="0">
                        <a:spcBef>
                          <a:spcPts val="0"/>
                        </a:spcBef>
                        <a:spcAft>
                          <a:spcPts val="300"/>
                        </a:spcAft>
                      </a:pPr>
                      <a:r>
                        <a:rPr lang="en-US" sz="100"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58115" marR="50800">
                        <a:spcBef>
                          <a:spcPts val="0"/>
                        </a:spcBef>
                        <a:spcAft>
                          <a:spcPts val="300"/>
                        </a:spcAft>
                      </a:pPr>
                      <a:endParaRPr lang="en-US" sz="1100" i="1"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158115" marR="50800">
                        <a:spcBef>
                          <a:spcPts val="0"/>
                        </a:spcBef>
                        <a:spcAft>
                          <a:spcPts val="300"/>
                        </a:spcAft>
                      </a:pPr>
                      <a:r>
                        <a:rPr lang="en-US" sz="2600" i="1"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“To promote the application of quality improvement interventions to measurably increase viral suppression rates for people with HIV experiencing the impact of social determinants of health related to housing instabilities, substance use, </a:t>
                      </a:r>
                      <a:br>
                        <a:rPr lang="en-US" sz="2600" i="1"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br>
                      <a:r>
                        <a:rPr lang="en-US" sz="2600" i="1"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mental health, and age across Ryan White HIV/AIDS Program-funded recipients and subrecipients.”</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443798679"/>
                  </a:ext>
                </a:extLst>
              </a:tr>
            </a:tbl>
          </a:graphicData>
        </a:graphic>
      </p:graphicFrame>
    </p:spTree>
    <p:extLst>
      <p:ext uri="{BB962C8B-B14F-4D97-AF65-F5344CB8AC3E}">
        <p14:creationId xmlns:p14="http://schemas.microsoft.com/office/powerpoint/2010/main" val="2047251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3D2DF42-7F40-654B-BD21-91FA305EA1E0}"/>
              </a:ext>
            </a:extLst>
          </p:cNvPr>
          <p:cNvSpPr txBox="1">
            <a:spLocks noGrp="1"/>
          </p:cNvSpPr>
          <p:nvPr>
            <p:ph type="title" idx="4294967295"/>
          </p:nvPr>
        </p:nvSpPr>
        <p:spPr bwMode="auto">
          <a:xfrm>
            <a:off x="609600" y="533400"/>
            <a:ext cx="11125200" cy="76200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err="1">
                <a:ln>
                  <a:noFill/>
                </a:ln>
                <a:solidFill>
                  <a:schemeClr val="tx2"/>
                </a:solidFill>
                <a:effectLst/>
                <a:uLnTx/>
                <a:uFillTx/>
                <a:latin typeface="+mj-lt"/>
                <a:ea typeface="MS PGothic" panose="020B0600070205080204" pitchFamily="34" charset="-128"/>
                <a:cs typeface="ＭＳ Ｐゴシック" charset="-128"/>
              </a:rPr>
              <a:t>create+equity</a:t>
            </a:r>
            <a:r>
              <a:rPr kumimoji="0" lang="en-US" sz="3200" b="0" i="0" u="none" strike="noStrike" kern="0" cap="none" spc="0" normalizeH="0" baseline="0" noProof="0" dirty="0">
                <a:ln>
                  <a:noFill/>
                </a:ln>
                <a:solidFill>
                  <a:schemeClr val="tx2"/>
                </a:solidFill>
                <a:effectLst/>
                <a:uLnTx/>
                <a:uFillTx/>
                <a:latin typeface="+mj-lt"/>
                <a:ea typeface="MS PGothic" panose="020B0600070205080204" pitchFamily="34" charset="-128"/>
                <a:cs typeface="ＭＳ Ｐゴシック" charset="-128"/>
              </a:rPr>
              <a:t> Collaborative: Big Picture</a:t>
            </a:r>
          </a:p>
        </p:txBody>
      </p:sp>
      <p:sp>
        <p:nvSpPr>
          <p:cNvPr id="4" name="Rectangle 4">
            <a:extLst>
              <a:ext uri="{C183D7F6-B498-43B3-948B-1728B52AA6E4}">
                <adec:decorative xmlns:adec="http://schemas.microsoft.com/office/drawing/2017/decorative" val="1"/>
              </a:ext>
            </a:extLst>
          </p:cNvPr>
          <p:cNvSpPr txBox="1">
            <a:spLocks noChangeArrowheads="1"/>
          </p:cNvSpPr>
          <p:nvPr/>
        </p:nvSpPr>
        <p:spPr bwMode="auto">
          <a:xfrm>
            <a:off x="609600" y="1447800"/>
            <a:ext cx="6601827" cy="4191000"/>
          </a:xfrm>
          <a:prstGeom prst="rect">
            <a:avLst/>
          </a:prstGeom>
          <a:solidFill>
            <a:schemeClr val="bg1">
              <a:lumMod val="8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lnSpc>
                <a:spcPct val="80000"/>
              </a:lnSpc>
              <a:buFont typeface="Wingdings" panose="05000000000000000000" pitchFamily="2" charset="2"/>
              <a:buChar char="ü"/>
              <a:tabLst>
                <a:tab pos="169863" algn="l"/>
              </a:tabLst>
            </a:pPr>
            <a:endParaRPr lang="en-US" altLang="en-US" sz="1600" dirty="0"/>
          </a:p>
        </p:txBody>
      </p:sp>
      <p:sp>
        <p:nvSpPr>
          <p:cNvPr id="3" name="Content Placeholder 2"/>
          <p:cNvSpPr>
            <a:spLocks noGrp="1"/>
          </p:cNvSpPr>
          <p:nvPr>
            <p:ph idx="1"/>
          </p:nvPr>
        </p:nvSpPr>
        <p:spPr>
          <a:xfrm>
            <a:off x="609600" y="1524000"/>
            <a:ext cx="6601826" cy="4038600"/>
          </a:xfrm>
        </p:spPr>
        <p:txBody>
          <a:bodyPr/>
          <a:lstStyle/>
          <a:p>
            <a:pPr>
              <a:spcBef>
                <a:spcPts val="0"/>
              </a:spcBef>
              <a:spcAft>
                <a:spcPts val="0"/>
              </a:spcAft>
              <a:buBlip>
                <a:blip r:embed="rId3"/>
              </a:buBlip>
            </a:pPr>
            <a:r>
              <a:rPr lang="en-US" sz="2200" dirty="0">
                <a:latin typeface="Garamond" panose="02020404030301010803" pitchFamily="18" charset="0"/>
              </a:rPr>
              <a:t>This national QI initiative promotes the application of evidence-informed interventions and emerging practices to measurably increase viral suppression rates </a:t>
            </a:r>
            <a:r>
              <a:rPr lang="en-US" sz="2200" dirty="0">
                <a:latin typeface="Garamond" panose="02020404030301010803" pitchFamily="18" charset="0"/>
                <a:cs typeface="Times New Roman" panose="02020603050405020304" pitchFamily="18" charset="0"/>
              </a:rPr>
              <a:t>for </a:t>
            </a:r>
            <a:r>
              <a:rPr lang="en-US" sz="2200" dirty="0">
                <a:effectLst/>
                <a:latin typeface="Garamond" panose="02020404030301010803" pitchFamily="18" charset="0"/>
                <a:ea typeface="Times New Roman" panose="02020603050405020304" pitchFamily="18" charset="0"/>
                <a:cs typeface="Times New Roman" panose="02020603050405020304" pitchFamily="18" charset="0"/>
              </a:rPr>
              <a:t>people with HIV experiencing social determinants of health related to </a:t>
            </a:r>
          </a:p>
          <a:p>
            <a:pPr>
              <a:spcBef>
                <a:spcPts val="0"/>
              </a:spcBef>
              <a:spcAft>
                <a:spcPts val="0"/>
              </a:spcAft>
              <a:buFont typeface="Wingdings" charset="2"/>
              <a:buChar char="ü"/>
            </a:pPr>
            <a:endParaRPr lang="en-US" sz="800" dirty="0">
              <a:effectLst/>
              <a:latin typeface="Garamond" panose="02020404030301010803" pitchFamily="18" charset="0"/>
              <a:ea typeface="Times New Roman" panose="02020603050405020304" pitchFamily="18" charset="0"/>
              <a:cs typeface="Times New Roman" panose="02020603050405020304" pitchFamily="18" charset="0"/>
            </a:endParaRPr>
          </a:p>
          <a:p>
            <a:pPr marL="746125" lvl="1" indent="0">
              <a:spcBef>
                <a:spcPts val="0"/>
              </a:spcBef>
              <a:spcAft>
                <a:spcPts val="0"/>
              </a:spcAft>
              <a:buNone/>
            </a:pPr>
            <a:r>
              <a:rPr lang="en-US" dirty="0">
                <a:effectLst/>
                <a:latin typeface="Garamond" panose="02020404030301010803" pitchFamily="18" charset="0"/>
                <a:ea typeface="Times New Roman" panose="02020603050405020304" pitchFamily="18" charset="0"/>
                <a:cs typeface="Times New Roman" panose="02020603050405020304" pitchFamily="18" charset="0"/>
              </a:rPr>
              <a:t>Housing</a:t>
            </a:r>
            <a:r>
              <a:rPr lang="en-US" dirty="0">
                <a:latin typeface="Garamond" panose="02020404030301010803" pitchFamily="18" charset="0"/>
                <a:ea typeface="Times New Roman" panose="02020603050405020304" pitchFamily="18" charset="0"/>
                <a:cs typeface="Times New Roman" panose="02020603050405020304" pitchFamily="18" charset="0"/>
              </a:rPr>
              <a:t>			S</a:t>
            </a:r>
            <a:r>
              <a:rPr lang="en-US" dirty="0">
                <a:effectLst/>
                <a:latin typeface="Garamond" panose="02020404030301010803" pitchFamily="18" charset="0"/>
                <a:ea typeface="Times New Roman" panose="02020603050405020304" pitchFamily="18" charset="0"/>
                <a:cs typeface="Times New Roman" panose="02020603050405020304" pitchFamily="18" charset="0"/>
              </a:rPr>
              <a:t>ubstance </a:t>
            </a:r>
            <a:r>
              <a:rPr lang="en-US" dirty="0">
                <a:latin typeface="Garamond" panose="02020404030301010803" pitchFamily="18" charset="0"/>
                <a:ea typeface="Times New Roman" panose="02020603050405020304" pitchFamily="18" charset="0"/>
                <a:cs typeface="Times New Roman" panose="02020603050405020304" pitchFamily="18" charset="0"/>
              </a:rPr>
              <a:t>U</a:t>
            </a:r>
            <a:r>
              <a:rPr lang="en-US" dirty="0">
                <a:effectLst/>
                <a:latin typeface="Garamond" panose="02020404030301010803" pitchFamily="18" charset="0"/>
                <a:ea typeface="Times New Roman" panose="02020603050405020304" pitchFamily="18" charset="0"/>
                <a:cs typeface="Times New Roman" panose="02020603050405020304" pitchFamily="18" charset="0"/>
              </a:rPr>
              <a:t>se</a:t>
            </a:r>
            <a:endParaRPr lang="en-US" dirty="0">
              <a:latin typeface="Garamond" panose="02020404030301010803" pitchFamily="18" charset="0"/>
              <a:ea typeface="Times New Roman" panose="02020603050405020304" pitchFamily="18" charset="0"/>
              <a:cs typeface="Times New Roman" panose="02020603050405020304" pitchFamily="18" charset="0"/>
            </a:endParaRPr>
          </a:p>
          <a:p>
            <a:pPr marL="746125" lvl="1" indent="0">
              <a:spcBef>
                <a:spcPts val="0"/>
              </a:spcBef>
              <a:spcAft>
                <a:spcPts val="0"/>
              </a:spcAft>
              <a:buNone/>
            </a:pPr>
            <a:r>
              <a:rPr lang="en-US" dirty="0">
                <a:latin typeface="Garamond" panose="02020404030301010803" pitchFamily="18" charset="0"/>
                <a:ea typeface="Times New Roman" panose="02020603050405020304" pitchFamily="18" charset="0"/>
                <a:cs typeface="Times New Roman" panose="02020603050405020304" pitchFamily="18" charset="0"/>
              </a:rPr>
              <a:t>M</a:t>
            </a:r>
            <a:r>
              <a:rPr lang="en-US" dirty="0">
                <a:effectLst/>
                <a:latin typeface="Garamond" panose="02020404030301010803" pitchFamily="18" charset="0"/>
                <a:ea typeface="Times New Roman" panose="02020603050405020304" pitchFamily="18" charset="0"/>
                <a:cs typeface="Times New Roman" panose="02020603050405020304" pitchFamily="18" charset="0"/>
              </a:rPr>
              <a:t>ental </a:t>
            </a:r>
            <a:r>
              <a:rPr lang="en-US" dirty="0">
                <a:latin typeface="Garamond" panose="02020404030301010803" pitchFamily="18" charset="0"/>
                <a:ea typeface="Times New Roman" panose="02020603050405020304" pitchFamily="18" charset="0"/>
                <a:cs typeface="Times New Roman" panose="02020603050405020304" pitchFamily="18" charset="0"/>
              </a:rPr>
              <a:t>H</a:t>
            </a:r>
            <a:r>
              <a:rPr lang="en-US" dirty="0">
                <a:effectLst/>
                <a:latin typeface="Garamond" panose="02020404030301010803" pitchFamily="18" charset="0"/>
                <a:ea typeface="Times New Roman" panose="02020603050405020304" pitchFamily="18" charset="0"/>
                <a:cs typeface="Times New Roman" panose="02020603050405020304" pitchFamily="18" charset="0"/>
              </a:rPr>
              <a:t>ealth		Age </a:t>
            </a:r>
            <a:r>
              <a:rPr lang="en-US" dirty="0">
                <a:latin typeface="Garamond" panose="02020404030301010803" pitchFamily="18" charset="0"/>
                <a:ea typeface="Times New Roman" panose="02020603050405020304" pitchFamily="18" charset="0"/>
                <a:cs typeface="Times New Roman" panose="02020603050405020304" pitchFamily="18" charset="0"/>
              </a:rPr>
              <a:t>A</a:t>
            </a:r>
            <a:r>
              <a:rPr lang="en-US" dirty="0">
                <a:effectLst/>
                <a:latin typeface="Garamond" panose="02020404030301010803" pitchFamily="18" charset="0"/>
                <a:ea typeface="Times New Roman" panose="02020603050405020304" pitchFamily="18" charset="0"/>
                <a:cs typeface="Times New Roman" panose="02020603050405020304" pitchFamily="18" charset="0"/>
              </a:rPr>
              <a:t>cross the </a:t>
            </a:r>
            <a:r>
              <a:rPr lang="en-US" dirty="0">
                <a:latin typeface="Garamond" panose="02020404030301010803" pitchFamily="18" charset="0"/>
                <a:ea typeface="Times New Roman" panose="02020603050405020304" pitchFamily="18" charset="0"/>
                <a:cs typeface="Times New Roman" panose="02020603050405020304" pitchFamily="18" charset="0"/>
              </a:rPr>
              <a:t>L</a:t>
            </a:r>
            <a:r>
              <a:rPr lang="en-US" dirty="0">
                <a:effectLst/>
                <a:latin typeface="Garamond" panose="02020404030301010803" pitchFamily="18" charset="0"/>
                <a:ea typeface="Times New Roman" panose="02020603050405020304" pitchFamily="18" charset="0"/>
                <a:cs typeface="Times New Roman" panose="02020603050405020304" pitchFamily="18" charset="0"/>
              </a:rPr>
              <a:t>ifespan</a:t>
            </a:r>
            <a:endParaRPr lang="en-US"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0"/>
              </a:spcBef>
              <a:spcAft>
                <a:spcPts val="0"/>
              </a:spcAft>
              <a:buFont typeface="Wingdings" charset="2"/>
              <a:buChar char="ü"/>
            </a:pPr>
            <a:endParaRPr lang="en-US" sz="2200" dirty="0">
              <a:latin typeface="Garamond" panose="02020404030301010803" pitchFamily="18" charset="0"/>
            </a:endParaRPr>
          </a:p>
          <a:p>
            <a:pPr>
              <a:spcBef>
                <a:spcPts val="0"/>
              </a:spcBef>
              <a:spcAft>
                <a:spcPts val="0"/>
              </a:spcAft>
              <a:buBlip>
                <a:blip r:embed="rId3"/>
              </a:buBlip>
            </a:pPr>
            <a:r>
              <a:rPr lang="en-US" sz="2200" dirty="0">
                <a:latin typeface="Garamond" panose="02020404030301010803" pitchFamily="18" charset="0"/>
              </a:rPr>
              <a:t>The 18-month Collaborative (starting Jan 2021) combines the IHI Breakthrough Series model with the  Project ECHO at the University of New Mexico</a:t>
            </a:r>
          </a:p>
        </p:txBody>
      </p:sp>
      <p:pic>
        <p:nvPicPr>
          <p:cNvPr id="6" name="Picture 5" descr="A group of people sitting at a table in front of a crowd&#10;">
            <a:extLst>
              <a:ext uri="{FF2B5EF4-FFF2-40B4-BE49-F238E27FC236}">
                <a16:creationId xmlns:a16="http://schemas.microsoft.com/office/drawing/2014/main" id="{2E6759B2-EE43-7F4D-B83C-9C65F05888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15200" y="1751771"/>
            <a:ext cx="4419600" cy="3354458"/>
          </a:xfrm>
          <a:prstGeom prst="rect">
            <a:avLst/>
          </a:prstGeom>
        </p:spPr>
      </p:pic>
      <p:sp>
        <p:nvSpPr>
          <p:cNvPr id="7" name="Rectangle 6">
            <a:extLst>
              <a:ext uri="{FF2B5EF4-FFF2-40B4-BE49-F238E27FC236}">
                <a16:creationId xmlns:a16="http://schemas.microsoft.com/office/drawing/2014/main" id="{7CA12514-FD8F-8A45-A823-FD52FC0183A9}"/>
              </a:ext>
            </a:extLst>
          </p:cNvPr>
          <p:cNvSpPr/>
          <p:nvPr/>
        </p:nvSpPr>
        <p:spPr>
          <a:xfrm>
            <a:off x="7211427" y="5106229"/>
            <a:ext cx="4523373" cy="307777"/>
          </a:xfrm>
          <a:prstGeom prst="rect">
            <a:avLst/>
          </a:prstGeom>
        </p:spPr>
        <p:txBody>
          <a:bodyPr wrap="square">
            <a:spAutoFit/>
          </a:bodyPr>
          <a:lstStyle/>
          <a:p>
            <a:r>
              <a:rPr lang="en-US" altLang="en-US" sz="1400" i="1" dirty="0">
                <a:latin typeface="+mn-lt"/>
              </a:rPr>
              <a:t>2018: </a:t>
            </a:r>
            <a:r>
              <a:rPr lang="en-US" altLang="en-US" sz="1400" i="1" dirty="0" err="1">
                <a:latin typeface="+mn-lt"/>
              </a:rPr>
              <a:t>end+disparities</a:t>
            </a:r>
            <a:r>
              <a:rPr lang="en-US" altLang="en-US" sz="1400" i="1" dirty="0">
                <a:latin typeface="+mn-lt"/>
              </a:rPr>
              <a:t> ECHO Collaborative</a:t>
            </a:r>
            <a:endParaRPr lang="en-US" sz="1400" i="1" dirty="0">
              <a:latin typeface="+mn-lt"/>
            </a:endParaRPr>
          </a:p>
        </p:txBody>
      </p:sp>
      <p:pic>
        <p:nvPicPr>
          <p:cNvPr id="20" name="Picture 19">
            <a:extLst>
              <a:ext uri="{FF2B5EF4-FFF2-40B4-BE49-F238E27FC236}">
                <a16:creationId xmlns:a16="http://schemas.microsoft.com/office/drawing/2014/main" id="{02F23311-7B48-9A4D-B9F6-09FD8ADEDE6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33729" y="3441319"/>
            <a:ext cx="231775" cy="231775"/>
          </a:xfrm>
          <a:prstGeom prst="rect">
            <a:avLst/>
          </a:prstGeom>
        </p:spPr>
      </p:pic>
      <p:pic>
        <p:nvPicPr>
          <p:cNvPr id="21" name="Picture 20">
            <a:extLst>
              <a:ext uri="{FF2B5EF4-FFF2-40B4-BE49-F238E27FC236}">
                <a16:creationId xmlns:a16="http://schemas.microsoft.com/office/drawing/2014/main" id="{1A4203DE-A7A0-3540-9D34-F97FE8091E6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39825" y="3744531"/>
            <a:ext cx="231775" cy="231775"/>
          </a:xfrm>
          <a:prstGeom prst="rect">
            <a:avLst/>
          </a:prstGeom>
        </p:spPr>
      </p:pic>
      <p:pic>
        <p:nvPicPr>
          <p:cNvPr id="24" name="Picture 23">
            <a:extLst>
              <a:ext uri="{FF2B5EF4-FFF2-40B4-BE49-F238E27FC236}">
                <a16:creationId xmlns:a16="http://schemas.microsoft.com/office/drawing/2014/main" id="{8205B218-3534-E944-89E8-AECBBD4758F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44497" y="3441319"/>
            <a:ext cx="231775" cy="231775"/>
          </a:xfrm>
          <a:prstGeom prst="rect">
            <a:avLst/>
          </a:prstGeom>
        </p:spPr>
      </p:pic>
      <p:pic>
        <p:nvPicPr>
          <p:cNvPr id="25" name="Picture 24">
            <a:extLst>
              <a:ext uri="{FF2B5EF4-FFF2-40B4-BE49-F238E27FC236}">
                <a16:creationId xmlns:a16="http://schemas.microsoft.com/office/drawing/2014/main" id="{C2E31225-EBD1-9C41-8590-7DE9347A500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50593" y="3744531"/>
            <a:ext cx="231775" cy="231775"/>
          </a:xfrm>
          <a:prstGeom prst="rect">
            <a:avLst/>
          </a:prstGeom>
        </p:spPr>
      </p:pic>
    </p:spTree>
    <p:extLst>
      <p:ext uri="{BB962C8B-B14F-4D97-AF65-F5344CB8AC3E}">
        <p14:creationId xmlns:p14="http://schemas.microsoft.com/office/powerpoint/2010/main" val="1360679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F083-376B-45BA-B308-4F7D9518FC67}"/>
              </a:ext>
            </a:extLst>
          </p:cNvPr>
          <p:cNvSpPr>
            <a:spLocks noGrp="1"/>
          </p:cNvSpPr>
          <p:nvPr>
            <p:ph type="title"/>
          </p:nvPr>
        </p:nvSpPr>
        <p:spPr>
          <a:xfrm>
            <a:off x="608318" y="533400"/>
            <a:ext cx="11126482" cy="762000"/>
          </a:xfrm>
        </p:spPr>
        <p:txBody>
          <a:bodyPr/>
          <a:lstStyle/>
          <a:p>
            <a:r>
              <a:rPr lang="en-US" dirty="0" err="1"/>
              <a:t>create+equity</a:t>
            </a:r>
            <a:r>
              <a:rPr lang="en-US" dirty="0"/>
              <a:t> Collaborative: Big Picture</a:t>
            </a:r>
          </a:p>
        </p:txBody>
      </p:sp>
      <p:sp>
        <p:nvSpPr>
          <p:cNvPr id="3" name="Content Placeholder 2">
            <a:extLst>
              <a:ext uri="{FF2B5EF4-FFF2-40B4-BE49-F238E27FC236}">
                <a16:creationId xmlns:a16="http://schemas.microsoft.com/office/drawing/2014/main" id="{7AA08747-F2DD-4E53-855E-1DBDA54B001B}"/>
              </a:ext>
            </a:extLst>
          </p:cNvPr>
          <p:cNvSpPr>
            <a:spLocks noGrp="1"/>
          </p:cNvSpPr>
          <p:nvPr>
            <p:ph idx="1"/>
          </p:nvPr>
        </p:nvSpPr>
        <p:spPr>
          <a:xfrm>
            <a:off x="3962401" y="1447801"/>
            <a:ext cx="7772399" cy="4343399"/>
          </a:xfrm>
          <a:solidFill>
            <a:srgbClr val="A2D49F"/>
          </a:solidFill>
        </p:spPr>
        <p:txBody>
          <a:bodyPr>
            <a:noAutofit/>
          </a:bodyPr>
          <a:lstStyle/>
          <a:p>
            <a:pPr>
              <a:spcBef>
                <a:spcPts val="300"/>
              </a:spcBef>
              <a:buBlip>
                <a:blip r:embed="rId3"/>
              </a:buBlip>
            </a:pPr>
            <a:r>
              <a:rPr lang="en-US" sz="2200" dirty="0"/>
              <a:t>Each Community Partner is asked to focus their improvement efforts on one population of focus: housing, substance use, mental health, or age </a:t>
            </a:r>
            <a:r>
              <a:rPr lang="en-US" sz="2200" dirty="0">
                <a:effectLst/>
                <a:ea typeface="Times New Roman" panose="02020603050405020304" pitchFamily="18" charset="0"/>
                <a:cs typeface="Times New Roman" panose="02020603050405020304" pitchFamily="18" charset="0"/>
              </a:rPr>
              <a:t>across the lifespan</a:t>
            </a:r>
            <a:r>
              <a:rPr lang="en-US" sz="2200" dirty="0"/>
              <a:t> </a:t>
            </a:r>
          </a:p>
          <a:p>
            <a:pPr>
              <a:spcBef>
                <a:spcPts val="300"/>
              </a:spcBef>
              <a:buBlip>
                <a:blip r:embed="rId3"/>
              </a:buBlip>
            </a:pPr>
            <a:r>
              <a:rPr lang="en-US" sz="2200" dirty="0"/>
              <a:t>Community Partner join virtual special interest groups based on their population of focus twice a month (Affinity Group)</a:t>
            </a:r>
          </a:p>
          <a:p>
            <a:pPr>
              <a:spcBef>
                <a:spcPts val="300"/>
              </a:spcBef>
              <a:buBlip>
                <a:blip r:embed="rId3"/>
              </a:buBlip>
            </a:pPr>
            <a:r>
              <a:rPr lang="en-US" sz="2200" dirty="0"/>
              <a:t>Learning Sessions with all Community Partners are held every five months, starting Feb 2021 and ending May 2022</a:t>
            </a:r>
          </a:p>
          <a:p>
            <a:pPr>
              <a:spcBef>
                <a:spcPts val="300"/>
              </a:spcBef>
              <a:buBlip>
                <a:blip r:embed="rId3"/>
              </a:buBlip>
            </a:pPr>
            <a:r>
              <a:rPr lang="en-US" sz="2200" dirty="0"/>
              <a:t>Online reporting of population-specific measures (every 2 months) and QI intervention updates (every 3 months)</a:t>
            </a:r>
          </a:p>
          <a:p>
            <a:pPr>
              <a:spcBef>
                <a:spcPts val="300"/>
              </a:spcBef>
              <a:buBlip>
                <a:blip r:embed="rId3"/>
              </a:buBlip>
              <a:defRPr/>
            </a:pPr>
            <a:r>
              <a:rPr lang="en-US" sz="2200" dirty="0"/>
              <a:t>A faculty of experts and QI coaches are available for assistance</a:t>
            </a:r>
          </a:p>
          <a:p>
            <a:pPr>
              <a:spcBef>
                <a:spcPts val="300"/>
              </a:spcBef>
              <a:buBlip>
                <a:blip r:embed="rId3"/>
              </a:buBlip>
              <a:defRPr/>
            </a:pPr>
            <a:r>
              <a:rPr lang="en-US" sz="2200" dirty="0"/>
              <a:t>Key resources and tools are shared to maximize local use, i.e., driver diagrams, listing of evidence informed- interventions </a:t>
            </a:r>
            <a:endParaRPr lang="en-US" sz="2200" dirty="0">
              <a:highlight>
                <a:srgbClr val="FFFF00"/>
              </a:highlight>
            </a:endParaRPr>
          </a:p>
        </p:txBody>
      </p:sp>
      <p:pic>
        <p:nvPicPr>
          <p:cNvPr id="12" name="Picture 11">
            <a:extLst>
              <a:ext uri="{FF2B5EF4-FFF2-40B4-BE49-F238E27FC236}">
                <a16:creationId xmlns:a16="http://schemas.microsoft.com/office/drawing/2014/main" id="{3434DA1C-5797-304A-9378-F3723C8E10DA}"/>
              </a:ext>
            </a:extLst>
          </p:cNvPr>
          <p:cNvPicPr>
            <a:picLocks noChangeAspect="1"/>
          </p:cNvPicPr>
          <p:nvPr/>
        </p:nvPicPr>
        <p:blipFill>
          <a:blip r:embed="rId4"/>
          <a:stretch>
            <a:fillRect/>
          </a:stretch>
        </p:blipFill>
        <p:spPr>
          <a:xfrm>
            <a:off x="381000" y="1752600"/>
            <a:ext cx="3306796" cy="3733800"/>
          </a:xfrm>
          <a:prstGeom prst="rect">
            <a:avLst/>
          </a:prstGeom>
        </p:spPr>
      </p:pic>
    </p:spTree>
    <p:extLst>
      <p:ext uri="{BB962C8B-B14F-4D97-AF65-F5344CB8AC3E}">
        <p14:creationId xmlns:p14="http://schemas.microsoft.com/office/powerpoint/2010/main" val="1746005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Reach: One in six Ryan White HIV/AIDS Program-funded recipients across the United States actively participate in the create+equity Collaborative. Impact: Reduce the viral suppression gap between the entire caseload and the selected subpopulations of focus by 20%. Sustainability: 90% of active Community Partners have conducted, documented, and sustained their quality improvement efforts using the knowledge gained in the Collaborative and remain active six months after the formal end of the Collaborative (June 2022)">
            <a:extLst>
              <a:ext uri="{FF2B5EF4-FFF2-40B4-BE49-F238E27FC236}">
                <a16:creationId xmlns:a16="http://schemas.microsoft.com/office/drawing/2014/main" id="{0FDAE54D-4C08-4DCB-952B-3E7B315D39D1}"/>
              </a:ext>
            </a:extLst>
          </p:cNvPr>
          <p:cNvGraphicFramePr>
            <a:graphicFrameLocks noGrp="1"/>
          </p:cNvGraphicFramePr>
          <p:nvPr>
            <p:extLst>
              <p:ext uri="{D42A27DB-BD31-4B8C-83A1-F6EECF244321}">
                <p14:modId xmlns:p14="http://schemas.microsoft.com/office/powerpoint/2010/main" val="2316745682"/>
              </p:ext>
            </p:extLst>
          </p:nvPr>
        </p:nvGraphicFramePr>
        <p:xfrm>
          <a:off x="1409848" y="1143000"/>
          <a:ext cx="9372303" cy="4142703"/>
        </p:xfrm>
        <a:graphic>
          <a:graphicData uri="http://schemas.openxmlformats.org/drawingml/2006/table">
            <a:tbl>
              <a:tblPr firstRow="1" firstCol="1" bandRow="1" bandCol="1"/>
              <a:tblGrid>
                <a:gridCol w="9372303">
                  <a:extLst>
                    <a:ext uri="{9D8B030D-6E8A-4147-A177-3AD203B41FA5}">
                      <a16:colId xmlns:a16="http://schemas.microsoft.com/office/drawing/2014/main" val="2005476436"/>
                    </a:ext>
                  </a:extLst>
                </a:gridCol>
              </a:tblGrid>
              <a:tr h="600747">
                <a:tc>
                  <a:txBody>
                    <a:bodyPr/>
                    <a:lstStyle/>
                    <a:p>
                      <a:pPr marL="0" marR="0">
                        <a:spcBef>
                          <a:spcPts val="0"/>
                        </a:spcBef>
                        <a:spcAft>
                          <a:spcPts val="0"/>
                        </a:spcAft>
                      </a:pPr>
                      <a:r>
                        <a:rPr lang="en-US" sz="28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Goals of the </a:t>
                      </a:r>
                      <a:r>
                        <a:rPr lang="en-US" sz="2800" b="1" dirty="0" err="1">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create+equity</a:t>
                      </a:r>
                      <a:r>
                        <a:rPr lang="en-US" sz="28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 Collaborative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extLst>
                  <a:ext uri="{0D108BD9-81ED-4DB2-BD59-A6C34878D82A}">
                    <a16:rowId xmlns:a16="http://schemas.microsoft.com/office/drawing/2014/main" val="1821497403"/>
                  </a:ext>
                </a:extLst>
              </a:tr>
              <a:tr h="1075653">
                <a:tc>
                  <a:txBody>
                    <a:bodyPr/>
                    <a:lstStyle/>
                    <a:p>
                      <a:pPr marL="458788" marR="0" indent="-342900">
                        <a:spcBef>
                          <a:spcPts val="0"/>
                        </a:spcBef>
                        <a:spcAft>
                          <a:spcPts val="0"/>
                        </a:spcAft>
                        <a:tabLst/>
                      </a:pPr>
                      <a:r>
                        <a:rPr lang="en-US" sz="2000" b="1"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Reach: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8788" marR="0" lvl="0" indent="-342900">
                        <a:spcBef>
                          <a:spcPts val="0"/>
                        </a:spcBef>
                        <a:spcAft>
                          <a:spcPts val="400"/>
                        </a:spcAft>
                        <a:buFontTx/>
                        <a:buBlip>
                          <a:blip r:embed="rId3"/>
                        </a:buBlip>
                        <a:tabLst/>
                      </a:pPr>
                      <a:r>
                        <a:rPr lang="en-US" sz="2000"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One in six Ryan White HIV/AIDS Program-funded recipients across the United States actively participate in the </a:t>
                      </a:r>
                      <a:r>
                        <a:rPr lang="en-US" sz="2000" dirty="0" err="1">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create+equity</a:t>
                      </a:r>
                      <a:r>
                        <a:rPr lang="en-US" sz="2000"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 Collaborative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443798679"/>
                  </a:ext>
                </a:extLst>
              </a:tr>
              <a:tr h="1066800">
                <a:tc>
                  <a:txBody>
                    <a:bodyPr/>
                    <a:lstStyle/>
                    <a:p>
                      <a:pPr marL="458788" marR="0" indent="-342900">
                        <a:spcBef>
                          <a:spcPts val="0"/>
                        </a:spcBef>
                        <a:spcAft>
                          <a:spcPts val="0"/>
                        </a:spcAft>
                        <a:tabLst/>
                      </a:pPr>
                      <a:r>
                        <a:rPr lang="en-US" sz="2000" b="1"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Impact</a:t>
                      </a:r>
                      <a:r>
                        <a:rPr lang="en-US" sz="2000"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8788" marR="0" lvl="0" indent="-342900">
                        <a:spcBef>
                          <a:spcPts val="0"/>
                        </a:spcBef>
                        <a:spcAft>
                          <a:spcPts val="400"/>
                        </a:spcAft>
                        <a:buFontTx/>
                        <a:buBlip>
                          <a:blip r:embed="rId3"/>
                        </a:buBlip>
                        <a:tabLst/>
                      </a:pPr>
                      <a:r>
                        <a:rPr lang="en-US" sz="2000"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Reduce the viral suppression gap between the entire caseload and the selected subpopulations of focus by 20%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3059779223"/>
                  </a:ext>
                </a:extLst>
              </a:tr>
              <a:tr h="1399503">
                <a:tc>
                  <a:txBody>
                    <a:bodyPr/>
                    <a:lstStyle/>
                    <a:p>
                      <a:pPr marL="458788" marR="0" indent="-342900">
                        <a:spcBef>
                          <a:spcPts val="0"/>
                        </a:spcBef>
                        <a:spcAft>
                          <a:spcPts val="0"/>
                        </a:spcAft>
                        <a:tabLst/>
                      </a:pPr>
                      <a:r>
                        <a:rPr lang="en-US" sz="2000" b="1"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Sustainability</a:t>
                      </a:r>
                      <a:r>
                        <a:rPr lang="en-US" sz="2000"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8788" marR="0" lvl="0" indent="-342900">
                        <a:spcBef>
                          <a:spcPts val="0"/>
                        </a:spcBef>
                        <a:spcAft>
                          <a:spcPts val="400"/>
                        </a:spcAft>
                        <a:buFontTx/>
                        <a:buBlip>
                          <a:blip r:embed="rId3"/>
                        </a:buBlip>
                        <a:tabLst/>
                      </a:pPr>
                      <a:r>
                        <a:rPr lang="en-US" sz="2000" dirty="0">
                          <a:solidFill>
                            <a:srgbClr val="404040"/>
                          </a:solidFill>
                          <a:effectLst/>
                          <a:latin typeface="Garamond" panose="02020404030301010803" pitchFamily="18" charset="0"/>
                          <a:ea typeface="Times New Roman" panose="02020603050405020304" pitchFamily="18" charset="0"/>
                          <a:cs typeface="Times New Roman" panose="02020603050405020304" pitchFamily="18" charset="0"/>
                        </a:rPr>
                        <a:t>90% of active Community Partners have conducted, documented, and sustained their quality improvement efforts using the knowledge gained in the Collaborative and remain active six months after the formal end of the Collaborative (June 2022)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1361412580"/>
                  </a:ext>
                </a:extLst>
              </a:tr>
            </a:tbl>
          </a:graphicData>
        </a:graphic>
      </p:graphicFrame>
    </p:spTree>
    <p:extLst>
      <p:ext uri="{BB962C8B-B14F-4D97-AF65-F5344CB8AC3E}">
        <p14:creationId xmlns:p14="http://schemas.microsoft.com/office/powerpoint/2010/main" val="2919857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33400"/>
            <a:ext cx="7772400" cy="762000"/>
          </a:xfrm>
        </p:spPr>
        <p:txBody>
          <a:bodyPr/>
          <a:lstStyle/>
          <a:p>
            <a:r>
              <a:rPr lang="en-US" dirty="0"/>
              <a:t>Pre-Work Expectations for Community Partner</a:t>
            </a:r>
          </a:p>
        </p:txBody>
      </p:sp>
      <p:pic>
        <p:nvPicPr>
          <p:cNvPr id="4" name="Picture 11" descr="A picture with the heading One a Day, with a smiley face. ">
            <a:extLst>
              <a:ext uri="{FF2B5EF4-FFF2-40B4-BE49-F238E27FC236}">
                <a16:creationId xmlns:a16="http://schemas.microsoft.com/office/drawing/2014/main" id="{BE34019F-D74F-ED43-8A7E-9CFF47C9A3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831101"/>
            <a:ext cx="3142456" cy="316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4038600" y="1875419"/>
            <a:ext cx="7620000" cy="3071610"/>
          </a:xfrm>
          <a:solidFill>
            <a:srgbClr val="8DCFA1"/>
          </a:solidFill>
        </p:spPr>
        <p:txBody>
          <a:bodyPr wrap="square">
            <a:spAutoFit/>
          </a:bodyPr>
          <a:lstStyle/>
          <a:p>
            <a:pPr>
              <a:buBlip>
                <a:blip r:embed="rId4"/>
              </a:buBlip>
            </a:pPr>
            <a:r>
              <a:rPr lang="en-US" sz="2200" dirty="0"/>
              <a:t>Select one population focus for your improvement efforts using the provided Disparity Calculator</a:t>
            </a:r>
          </a:p>
          <a:p>
            <a:pPr>
              <a:buBlip>
                <a:blip r:embed="rId4"/>
              </a:buBlip>
            </a:pPr>
            <a:r>
              <a:rPr lang="en-US" sz="2200" dirty="0"/>
              <a:t>Connect with your assigned QI Coach</a:t>
            </a:r>
          </a:p>
          <a:p>
            <a:pPr>
              <a:buBlip>
                <a:blip r:embed="rId4"/>
              </a:buBlip>
            </a:pPr>
            <a:r>
              <a:rPr lang="en-US" sz="2200" dirty="0"/>
              <a:t>Create an aim statement with measurable improvement goals for your selected population of focus </a:t>
            </a:r>
          </a:p>
          <a:p>
            <a:pPr>
              <a:buBlip>
                <a:blip r:embed="rId4"/>
              </a:buBlip>
            </a:pPr>
            <a:r>
              <a:rPr lang="en-US" sz="2200" dirty="0"/>
              <a:t>Set up your local QI team with multidisciplinary membership</a:t>
            </a:r>
          </a:p>
          <a:p>
            <a:pPr>
              <a:buBlip>
                <a:blip r:embed="rId4"/>
              </a:buBlip>
            </a:pPr>
            <a:r>
              <a:rPr lang="en-US" sz="2200" dirty="0"/>
              <a:t>Complete other pre-work assignments (submit key staff contacts, information on current data systems, patient caseload, etc.)</a:t>
            </a:r>
          </a:p>
        </p:txBody>
      </p:sp>
    </p:spTree>
    <p:extLst>
      <p:ext uri="{BB962C8B-B14F-4D97-AF65-F5344CB8AC3E}">
        <p14:creationId xmlns:p14="http://schemas.microsoft.com/office/powerpoint/2010/main" val="3263853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hat&#10;&#10;Description automatically generated">
            <a:extLst>
              <a:ext uri="{FF2B5EF4-FFF2-40B4-BE49-F238E27FC236}">
                <a16:creationId xmlns:a16="http://schemas.microsoft.com/office/drawing/2014/main" id="{A92A9F47-5197-1243-BF4D-B1529B841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53" y="1927050"/>
            <a:ext cx="3670300" cy="3403600"/>
          </a:xfrm>
          <a:prstGeom prst="rect">
            <a:avLst/>
          </a:prstGeom>
        </p:spPr>
      </p:pic>
      <p:sp>
        <p:nvSpPr>
          <p:cNvPr id="2" name="Title 1"/>
          <p:cNvSpPr>
            <a:spLocks noGrp="1"/>
          </p:cNvSpPr>
          <p:nvPr>
            <p:ph type="title"/>
          </p:nvPr>
        </p:nvSpPr>
        <p:spPr>
          <a:xfrm>
            <a:off x="1524000" y="533400"/>
            <a:ext cx="9144000" cy="762000"/>
          </a:xfrm>
        </p:spPr>
        <p:txBody>
          <a:bodyPr/>
          <a:lstStyle/>
          <a:p>
            <a:r>
              <a:rPr lang="en-US" dirty="0"/>
              <a:t>Collaborative Expectations for Community Partners</a:t>
            </a:r>
          </a:p>
        </p:txBody>
      </p:sp>
      <p:sp>
        <p:nvSpPr>
          <p:cNvPr id="3" name="Content Placeholder 2"/>
          <p:cNvSpPr>
            <a:spLocks noGrp="1"/>
          </p:cNvSpPr>
          <p:nvPr>
            <p:ph idx="1"/>
          </p:nvPr>
        </p:nvSpPr>
        <p:spPr>
          <a:xfrm>
            <a:off x="4572000" y="1723918"/>
            <a:ext cx="7010400" cy="3816429"/>
          </a:xfrm>
          <a:solidFill>
            <a:srgbClr val="CA0275">
              <a:alpha val="21000"/>
            </a:srgbClr>
          </a:solidFill>
        </p:spPr>
        <p:txBody>
          <a:bodyPr wrap="square">
            <a:spAutoFit/>
          </a:bodyPr>
          <a:lstStyle/>
          <a:p>
            <a:pPr>
              <a:buBlip>
                <a:blip r:embed="rId4"/>
              </a:buBlip>
            </a:pPr>
            <a:r>
              <a:rPr lang="en-US" sz="2200" dirty="0"/>
              <a:t>Attend Affinity Sessions twice a month (60min) with other Community Partners focusing on same subpopulation</a:t>
            </a:r>
          </a:p>
          <a:p>
            <a:pPr>
              <a:buBlip>
                <a:blip r:embed="rId4"/>
              </a:buBlip>
            </a:pPr>
            <a:r>
              <a:rPr lang="en-US" sz="2200" dirty="0"/>
              <a:t>Present at least one Case Presentation during these Affinity Sessions using the provided template and a Report Back</a:t>
            </a:r>
          </a:p>
          <a:p>
            <a:pPr>
              <a:buBlip>
                <a:blip r:embed="rId4"/>
              </a:buBlip>
            </a:pPr>
            <a:r>
              <a:rPr lang="en-US" sz="2200" dirty="0"/>
              <a:t>Conduct local improvement efforts to mitigate the impact of social determinants of health</a:t>
            </a:r>
          </a:p>
          <a:p>
            <a:pPr>
              <a:buBlip>
                <a:blip r:embed="rId4"/>
              </a:buBlip>
            </a:pPr>
            <a:r>
              <a:rPr lang="en-US" sz="2200" dirty="0"/>
              <a:t>Participate in the Collaborative-wide Learning Sessions</a:t>
            </a:r>
          </a:p>
          <a:p>
            <a:pPr>
              <a:buBlip>
                <a:blip r:embed="rId4"/>
              </a:buBlip>
            </a:pPr>
            <a:r>
              <a:rPr lang="en-US" sz="2200" dirty="0"/>
              <a:t>Routinely submit performance data (every other month) and QI intervention updates (quarterly)</a:t>
            </a:r>
          </a:p>
          <a:p>
            <a:pPr>
              <a:buBlip>
                <a:blip r:embed="rId4"/>
              </a:buBlip>
            </a:pPr>
            <a:r>
              <a:rPr lang="en-US" sz="2200" dirty="0"/>
              <a:t>Create a Storyboard to capture your improvement efforts</a:t>
            </a:r>
          </a:p>
        </p:txBody>
      </p:sp>
    </p:spTree>
    <p:extLst>
      <p:ext uri="{BB962C8B-B14F-4D97-AF65-F5344CB8AC3E}">
        <p14:creationId xmlns:p14="http://schemas.microsoft.com/office/powerpoint/2010/main" val="316641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33400"/>
            <a:ext cx="9144000" cy="762000"/>
          </a:xfrm>
        </p:spPr>
        <p:txBody>
          <a:bodyPr/>
          <a:lstStyle/>
          <a:p>
            <a:r>
              <a:rPr lang="en-US" dirty="0"/>
              <a:t>Benefits of Participation for Community Partners</a:t>
            </a:r>
          </a:p>
        </p:txBody>
      </p:sp>
      <p:sp>
        <p:nvSpPr>
          <p:cNvPr id="12" name="TextBox 11">
            <a:extLst>
              <a:ext uri="{FF2B5EF4-FFF2-40B4-BE49-F238E27FC236}">
                <a16:creationId xmlns:a16="http://schemas.microsoft.com/office/drawing/2014/main" id="{F0952D73-65BE-7949-AFC3-A78FE965C31E}"/>
              </a:ext>
              <a:ext uri="{C183D7F6-B498-43B3-948B-1728B52AA6E4}">
                <adec:decorative xmlns:adec="http://schemas.microsoft.com/office/drawing/2017/decorative" val="1"/>
              </a:ext>
            </a:extLst>
          </p:cNvPr>
          <p:cNvSpPr txBox="1"/>
          <p:nvPr/>
        </p:nvSpPr>
        <p:spPr>
          <a:xfrm rot="5400000">
            <a:off x="-152523" y="2971677"/>
            <a:ext cx="3191716" cy="923330"/>
          </a:xfrm>
          <a:prstGeom prst="rect">
            <a:avLst/>
          </a:prstGeom>
          <a:noFill/>
        </p:spPr>
        <p:txBody>
          <a:bodyPr wrap="square" rtlCol="0">
            <a:spAutoFit/>
          </a:bodyPr>
          <a:lstStyle/>
          <a:p>
            <a:r>
              <a:rPr lang="en-US" sz="5400" dirty="0">
                <a:solidFill>
                  <a:schemeClr val="bg1"/>
                </a:solidFill>
                <a:latin typeface="ChollaSansRegular" panose="02000606030000020004" pitchFamily="2" charset="77"/>
              </a:rPr>
              <a:t>Join Us</a:t>
            </a:r>
          </a:p>
        </p:txBody>
      </p:sp>
      <p:pic>
        <p:nvPicPr>
          <p:cNvPr id="25" name="Picture 24" descr="A Logo that says Join Us">
            <a:extLst>
              <a:ext uri="{FF2B5EF4-FFF2-40B4-BE49-F238E27FC236}">
                <a16:creationId xmlns:a16="http://schemas.microsoft.com/office/drawing/2014/main" id="{B0D8DC72-797C-DB47-8336-3BC196862F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5227"/>
          <a:stretch/>
        </p:blipFill>
        <p:spPr>
          <a:xfrm>
            <a:off x="744985" y="1518692"/>
            <a:ext cx="1647230" cy="4165600"/>
          </a:xfrm>
          <a:prstGeom prst="rect">
            <a:avLst/>
          </a:prstGeom>
        </p:spPr>
      </p:pic>
      <p:sp>
        <p:nvSpPr>
          <p:cNvPr id="5" name="Content Placeholder 2">
            <a:extLst>
              <a:ext uri="{FF2B5EF4-FFF2-40B4-BE49-F238E27FC236}">
                <a16:creationId xmlns:a16="http://schemas.microsoft.com/office/drawing/2014/main" id="{B2B3CD66-7402-274E-98BA-47625A25CB4F}"/>
              </a:ext>
            </a:extLst>
          </p:cNvPr>
          <p:cNvSpPr txBox="1">
            <a:spLocks/>
          </p:cNvSpPr>
          <p:nvPr/>
        </p:nvSpPr>
        <p:spPr bwMode="auto">
          <a:xfrm>
            <a:off x="2879429" y="1524000"/>
            <a:ext cx="8305800" cy="4154984"/>
          </a:xfrm>
          <a:prstGeom prst="rect">
            <a:avLst/>
          </a:prstGeom>
          <a:solidFill>
            <a:srgbClr val="2DD1F4">
              <a:alpha val="50196"/>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buFontTx/>
              <a:buBlip>
                <a:blip r:embed="rId4"/>
              </a:buBlip>
            </a:pPr>
            <a:r>
              <a:rPr lang="en-US" sz="2200" kern="0" dirty="0"/>
              <a:t>Increased capacity to conduct effective QI projects that address the impact of social determinants of health</a:t>
            </a:r>
          </a:p>
          <a:p>
            <a:pPr>
              <a:buFontTx/>
              <a:buBlip>
                <a:blip r:embed="rId4"/>
              </a:buBlip>
            </a:pPr>
            <a:r>
              <a:rPr lang="en-US" sz="2200" kern="0" dirty="0"/>
              <a:t>Improved viral suppression rates for the selected population of focus</a:t>
            </a:r>
          </a:p>
          <a:p>
            <a:pPr>
              <a:buFontTx/>
              <a:buBlip>
                <a:blip r:embed="rId4"/>
              </a:buBlip>
            </a:pPr>
            <a:r>
              <a:rPr lang="en-US" sz="2200" kern="0" dirty="0"/>
              <a:t>Increased access to QI Coaches, content experts, and other Community Partners to advance local improvement efforts</a:t>
            </a:r>
          </a:p>
          <a:p>
            <a:pPr>
              <a:buFontTx/>
              <a:buBlip>
                <a:blip r:embed="rId4"/>
              </a:buBlip>
            </a:pPr>
            <a:r>
              <a:rPr lang="en-US" sz="2200" kern="0" dirty="0"/>
              <a:t>Access to evidence-informed and emerging practices for each Affinity Group population of focus</a:t>
            </a:r>
          </a:p>
          <a:p>
            <a:pPr>
              <a:buFontTx/>
              <a:buBlip>
                <a:blip r:embed="rId4"/>
              </a:buBlip>
            </a:pPr>
            <a:r>
              <a:rPr lang="en-US" sz="2200" kern="0" dirty="0"/>
              <a:t>Strengthened partnerships with internal/external providers focusing on key services related to social determinants of health </a:t>
            </a:r>
          </a:p>
          <a:p>
            <a:pPr>
              <a:buFontTx/>
              <a:buBlip>
                <a:blip r:embed="rId4"/>
              </a:buBlip>
            </a:pPr>
            <a:r>
              <a:rPr lang="en-US" sz="2200" kern="0" dirty="0"/>
              <a:t>Increased performance measurement capacity to routinely detect and track disparate HIV-related health outcomes for HIV subpopulations</a:t>
            </a:r>
          </a:p>
        </p:txBody>
      </p:sp>
    </p:spTree>
    <p:extLst>
      <p:ext uri="{BB962C8B-B14F-4D97-AF65-F5344CB8AC3E}">
        <p14:creationId xmlns:p14="http://schemas.microsoft.com/office/powerpoint/2010/main" val="70633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Slide Header, about Zoom Introduction"/>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Zoom Introduction</a:t>
            </a:r>
          </a:p>
        </p:txBody>
      </p:sp>
    </p:spTree>
    <p:extLst>
      <p:ext uri="{BB962C8B-B14F-4D97-AF65-F5344CB8AC3E}">
        <p14:creationId xmlns:p14="http://schemas.microsoft.com/office/powerpoint/2010/main" val="1316239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Collaborative Framework Header"/>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1"/>
                </a:solidFill>
                <a:effectLst/>
                <a:uLnTx/>
                <a:uFillTx/>
                <a:latin typeface="Garamond" panose="02020404030301010803" pitchFamily="18" charset="0"/>
                <a:ea typeface="ＭＳ Ｐゴシック" panose="020B0600070205080204" pitchFamily="34" charset="-128"/>
                <a:cs typeface="+mn-cs"/>
              </a:rPr>
              <a:t>Collaborative Framework</a:t>
            </a:r>
          </a:p>
        </p:txBody>
      </p:sp>
    </p:spTree>
    <p:extLst>
      <p:ext uri="{BB962C8B-B14F-4D97-AF65-F5344CB8AC3E}">
        <p14:creationId xmlns:p14="http://schemas.microsoft.com/office/powerpoint/2010/main" val="2155187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6FA600-6DA8-8542-984E-616F58CAD15B}"/>
              </a:ext>
            </a:extLst>
          </p:cNvPr>
          <p:cNvSpPr>
            <a:spLocks noGrp="1"/>
          </p:cNvSpPr>
          <p:nvPr>
            <p:ph type="title"/>
          </p:nvPr>
        </p:nvSpPr>
        <p:spPr>
          <a:xfrm>
            <a:off x="2057400" y="533400"/>
            <a:ext cx="8077200" cy="762000"/>
          </a:xfrm>
        </p:spPr>
        <p:txBody>
          <a:bodyPr/>
          <a:lstStyle/>
          <a:p>
            <a:r>
              <a:rPr lang="en-US" dirty="0"/>
              <a:t>Affinity Sessions </a:t>
            </a:r>
          </a:p>
        </p:txBody>
      </p:sp>
      <p:sp>
        <p:nvSpPr>
          <p:cNvPr id="9" name="Content Placeholder 2">
            <a:extLst>
              <a:ext uri="{FF2B5EF4-FFF2-40B4-BE49-F238E27FC236}">
                <a16:creationId xmlns:a16="http://schemas.microsoft.com/office/drawing/2014/main" id="{FA5C55D5-37E7-2F4D-9270-0536472E5BFA}"/>
              </a:ext>
            </a:extLst>
          </p:cNvPr>
          <p:cNvSpPr txBox="1">
            <a:spLocks/>
          </p:cNvSpPr>
          <p:nvPr/>
        </p:nvSpPr>
        <p:spPr bwMode="auto">
          <a:xfrm>
            <a:off x="5562600" y="1476851"/>
            <a:ext cx="6400800" cy="4191917"/>
          </a:xfrm>
          <a:prstGeom prst="rect">
            <a:avLst/>
          </a:prstGeom>
          <a:solidFill>
            <a:srgbClr val="7E3E97">
              <a:alpha val="25098"/>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buFontTx/>
              <a:buBlip>
                <a:blip r:embed="rId3"/>
              </a:buBlip>
            </a:pPr>
            <a:r>
              <a:rPr lang="en-US" sz="2200" kern="0" dirty="0"/>
              <a:t>Bi-weekly virtual Affinity Sessions for each Affinity Group: housing, mental health, substance use, and age across the lifespan</a:t>
            </a:r>
          </a:p>
          <a:p>
            <a:pPr lvl="1">
              <a:buBlip>
                <a:blip r:embed="rId3"/>
              </a:buBlip>
            </a:pPr>
            <a:r>
              <a:rPr lang="en-US" sz="2000" kern="0" dirty="0"/>
              <a:t>Enable teams to create a community of learning while eliminating barriers to meeting in-person</a:t>
            </a:r>
          </a:p>
          <a:p>
            <a:pPr lvl="1">
              <a:buBlip>
                <a:blip r:embed="rId3"/>
              </a:buBlip>
            </a:pPr>
            <a:r>
              <a:rPr lang="en-US" sz="2000" kern="0" dirty="0"/>
              <a:t>Each participating agency present at least one Case Presentation and one Report-Back 6 months afterwards</a:t>
            </a:r>
          </a:p>
          <a:p>
            <a:pPr>
              <a:buFontTx/>
              <a:buBlip>
                <a:blip r:embed="rId3"/>
              </a:buBlip>
            </a:pPr>
            <a:r>
              <a:rPr lang="en-US" sz="2200" kern="0" dirty="0"/>
              <a:t>Each Affinity Group is supported by a dedicated faculty, which includes content experts, including individuals with lived experiences, to provide ongoing expertise and facilitate support by peer providers</a:t>
            </a:r>
          </a:p>
        </p:txBody>
      </p:sp>
      <p:pic>
        <p:nvPicPr>
          <p:cNvPr id="2" name="Picture 1">
            <a:extLst>
              <a:ext uri="{FF2B5EF4-FFF2-40B4-BE49-F238E27FC236}">
                <a16:creationId xmlns:a16="http://schemas.microsoft.com/office/drawing/2014/main" id="{488377E8-5675-AF44-BD94-F416CA14294A}"/>
              </a:ext>
            </a:extLst>
          </p:cNvPr>
          <p:cNvPicPr>
            <a:picLocks noChangeAspect="1"/>
          </p:cNvPicPr>
          <p:nvPr/>
        </p:nvPicPr>
        <p:blipFill>
          <a:blip r:embed="rId4"/>
          <a:stretch>
            <a:fillRect/>
          </a:stretch>
        </p:blipFill>
        <p:spPr>
          <a:xfrm>
            <a:off x="381000" y="1476851"/>
            <a:ext cx="4978024" cy="3839968"/>
          </a:xfrm>
          <a:prstGeom prst="rect">
            <a:avLst/>
          </a:prstGeom>
        </p:spPr>
      </p:pic>
    </p:spTree>
    <p:extLst>
      <p:ext uri="{BB962C8B-B14F-4D97-AF65-F5344CB8AC3E}">
        <p14:creationId xmlns:p14="http://schemas.microsoft.com/office/powerpoint/2010/main" val="3435919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DAA57A-4F6E-1E41-A3CC-FF45C6BD427E}"/>
              </a:ext>
            </a:extLst>
          </p:cNvPr>
          <p:cNvSpPr>
            <a:spLocks noGrp="1"/>
          </p:cNvSpPr>
          <p:nvPr>
            <p:ph type="title"/>
          </p:nvPr>
        </p:nvSpPr>
        <p:spPr>
          <a:xfrm>
            <a:off x="2057400" y="533400"/>
            <a:ext cx="8077200" cy="762000"/>
          </a:xfrm>
        </p:spPr>
        <p:txBody>
          <a:bodyPr/>
          <a:lstStyle/>
          <a:p>
            <a:r>
              <a:rPr lang="en-US" dirty="0"/>
              <a:t>Affinity Groups Focus </a:t>
            </a:r>
          </a:p>
        </p:txBody>
      </p:sp>
      <p:graphicFrame>
        <p:nvGraphicFramePr>
          <p:cNvPr id="5" name="Content Placeholder 4" descr="Housing: Assist HIV clients who are temporarily or unstably housed to reach viral suppression&#10;Increase access to the appropriate and ongoing (internal or external) housing services &#10;Increase the annual housing status screening rates for all HIV clients served by the agency.&#10;Substance Use: Assist active or recent substance users to reach viral suppression&#10;Increase annual substance use screening rates for all HIV clients served by the agency&#10;Affinity Faculty will focus on specific substance use disorders, such as opioids, methamphetamine, stimulants, or alcohol, , while each Community Partner can determine their own mental health improvement focus.&#10;Mental Health: Help HIV clients who have a documented mental health diagnosis/es to reach viral suppression&#10;Increase annual mental health screening rates for all HIV clients&#10;Affinity Faculty will focus on specific mental health diagnoses, such as depression, anxiety, psychotic disorders, and post-traumatic stress disorder, while each Community Partner can determine their own mental health improvement focus. Across the Lifespan: Community Partners select one of following age groups based on their local performance data and interest: &#10;children/youth (24 and younger); young adults (25-39); adults (40-64); and older adults (65 and older)&#10;Improve the viral suppression rate for the selected age group.">
            <a:extLst>
              <a:ext uri="{FF2B5EF4-FFF2-40B4-BE49-F238E27FC236}">
                <a16:creationId xmlns:a16="http://schemas.microsoft.com/office/drawing/2014/main" id="{568D18E6-530B-4CEF-A681-4226E5679EF3}"/>
              </a:ext>
            </a:extLst>
          </p:cNvPr>
          <p:cNvGraphicFramePr>
            <a:graphicFrameLocks noGrp="1"/>
          </p:cNvGraphicFramePr>
          <p:nvPr>
            <p:ph sz="half" idx="1"/>
            <p:extLst>
              <p:ext uri="{D42A27DB-BD31-4B8C-83A1-F6EECF244321}">
                <p14:modId xmlns:p14="http://schemas.microsoft.com/office/powerpoint/2010/main" val="545998854"/>
              </p:ext>
            </p:extLst>
          </p:nvPr>
        </p:nvGraphicFramePr>
        <p:xfrm>
          <a:off x="914400" y="1524000"/>
          <a:ext cx="10972800" cy="4389120"/>
        </p:xfrm>
        <a:graphic>
          <a:graphicData uri="http://schemas.openxmlformats.org/drawingml/2006/table">
            <a:tbl>
              <a:tblPr firstRow="1" firstCol="1" bandRow="1" bandCol="1"/>
              <a:tblGrid>
                <a:gridCol w="5275384">
                  <a:extLst>
                    <a:ext uri="{9D8B030D-6E8A-4147-A177-3AD203B41FA5}">
                      <a16:colId xmlns:a16="http://schemas.microsoft.com/office/drawing/2014/main" val="76754291"/>
                    </a:ext>
                  </a:extLst>
                </a:gridCol>
                <a:gridCol w="5697416">
                  <a:extLst>
                    <a:ext uri="{9D8B030D-6E8A-4147-A177-3AD203B41FA5}">
                      <a16:colId xmlns:a16="http://schemas.microsoft.com/office/drawing/2014/main" val="574515707"/>
                    </a:ext>
                  </a:extLst>
                </a:gridCol>
              </a:tblGrid>
              <a:tr h="278234">
                <a:tc>
                  <a:txBody>
                    <a:bodyPr/>
                    <a:lstStyle/>
                    <a:p>
                      <a:pPr marL="107950" marR="0">
                        <a:spcBef>
                          <a:spcPts val="0"/>
                        </a:spcBef>
                        <a:spcAft>
                          <a:spcPts val="0"/>
                        </a:spcAft>
                      </a:pPr>
                      <a:r>
                        <a:rPr lang="en-US" sz="20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Housing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tc>
                  <a:txBody>
                    <a:bodyPr/>
                    <a:lstStyle/>
                    <a:p>
                      <a:pPr marL="107950" marR="0">
                        <a:spcBef>
                          <a:spcPts val="0"/>
                        </a:spcBef>
                        <a:spcAft>
                          <a:spcPts val="0"/>
                        </a:spcAft>
                      </a:pPr>
                      <a:r>
                        <a:rPr lang="en-US" sz="20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Substance Use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extLst>
                  <a:ext uri="{0D108BD9-81ED-4DB2-BD59-A6C34878D82A}">
                    <a16:rowId xmlns:a16="http://schemas.microsoft.com/office/drawing/2014/main" val="1427962564"/>
                  </a:ext>
                </a:extLst>
              </a:tr>
              <a:tr h="1752600">
                <a:tc>
                  <a:txBody>
                    <a:bodyPr/>
                    <a:lstStyle/>
                    <a:p>
                      <a:pPr marL="393700" marR="0" indent="-285750">
                        <a:spcBef>
                          <a:spcPts val="0"/>
                        </a:spcBef>
                        <a:spcAft>
                          <a:spcPts val="0"/>
                        </a:spcAft>
                        <a:buFontTx/>
                        <a:buBlip>
                          <a:blip r:embed="rId3"/>
                        </a:buBlip>
                      </a:pPr>
                      <a:r>
                        <a:rPr lang="en-US" sz="1600" kern="1200" dirty="0">
                          <a:solidFill>
                            <a:schemeClr val="tx1"/>
                          </a:solidFill>
                          <a:effectLst/>
                          <a:latin typeface="+mn-lt"/>
                          <a:ea typeface="+mn-ea"/>
                          <a:cs typeface="+mn-cs"/>
                        </a:rPr>
                        <a:t>Assist HIV clients who are temporarily or unstably housed to reach viral suppression</a:t>
                      </a:r>
                    </a:p>
                    <a:p>
                      <a:pPr marL="393700" marR="0" indent="-285750">
                        <a:spcBef>
                          <a:spcPts val="0"/>
                        </a:spcBef>
                        <a:spcAft>
                          <a:spcPts val="0"/>
                        </a:spcAft>
                        <a:buFontTx/>
                        <a:buBlip>
                          <a:blip r:embed="rId3"/>
                        </a:buBlip>
                      </a:pPr>
                      <a:r>
                        <a:rPr lang="en-US" sz="1600" kern="1200" dirty="0">
                          <a:solidFill>
                            <a:schemeClr val="tx1"/>
                          </a:solidFill>
                          <a:effectLst/>
                          <a:latin typeface="+mn-lt"/>
                          <a:ea typeface="+mn-ea"/>
                          <a:cs typeface="+mn-cs"/>
                        </a:rPr>
                        <a:t>Increase access to the appropriate and ongoing (internal or external) housing services </a:t>
                      </a:r>
                    </a:p>
                    <a:p>
                      <a:pPr marL="393700" marR="0" indent="-285750">
                        <a:spcBef>
                          <a:spcPts val="0"/>
                        </a:spcBef>
                        <a:spcAft>
                          <a:spcPts val="0"/>
                        </a:spcAft>
                        <a:buFontTx/>
                        <a:buBlip>
                          <a:blip r:embed="rId3"/>
                        </a:buBlip>
                      </a:pPr>
                      <a:r>
                        <a:rPr lang="en-US" sz="1600" kern="1200" dirty="0">
                          <a:solidFill>
                            <a:schemeClr val="tx1"/>
                          </a:solidFill>
                          <a:effectLst/>
                          <a:latin typeface="+mn-lt"/>
                          <a:ea typeface="+mn-ea"/>
                          <a:cs typeface="+mn-cs"/>
                        </a:rPr>
                        <a:t>Increase the annual housing status screening rates for all HIV clients served by the agency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tc>
                  <a:txBody>
                    <a:bodyPr/>
                    <a:lstStyle/>
                    <a:p>
                      <a:pPr marL="393700" marR="0" indent="-285750">
                        <a:spcBef>
                          <a:spcPts val="0"/>
                        </a:spcBef>
                        <a:spcAft>
                          <a:spcPts val="0"/>
                        </a:spcAft>
                        <a:buFontTx/>
                        <a:buBlip>
                          <a:blip r:embed="rId3"/>
                        </a:buBlip>
                      </a:pPr>
                      <a:r>
                        <a:rPr lang="en-US" sz="1600" kern="1200" dirty="0">
                          <a:solidFill>
                            <a:schemeClr val="tx1"/>
                          </a:solidFill>
                          <a:effectLst/>
                          <a:latin typeface="+mn-lt"/>
                          <a:ea typeface="+mn-ea"/>
                          <a:cs typeface="+mn-cs"/>
                        </a:rPr>
                        <a:t>Assist active or recent substance users to reach viral suppression</a:t>
                      </a:r>
                    </a:p>
                    <a:p>
                      <a:pPr marL="393700" marR="0" indent="-285750">
                        <a:spcBef>
                          <a:spcPts val="0"/>
                        </a:spcBef>
                        <a:spcAft>
                          <a:spcPts val="0"/>
                        </a:spcAft>
                        <a:buFontTx/>
                        <a:buBlip>
                          <a:blip r:embed="rId3"/>
                        </a:buBlip>
                      </a:pPr>
                      <a:r>
                        <a:rPr lang="en-US" sz="1600" kern="1200" dirty="0">
                          <a:solidFill>
                            <a:schemeClr val="tx1"/>
                          </a:solidFill>
                          <a:effectLst/>
                          <a:latin typeface="+mn-lt"/>
                          <a:ea typeface="+mn-ea"/>
                          <a:cs typeface="+mn-cs"/>
                        </a:rPr>
                        <a:t>Increase annual substance use screening rates for all HIV clients served by the agency</a:t>
                      </a:r>
                    </a:p>
                    <a:p>
                      <a:pPr marL="393700" marR="0" indent="-285750">
                        <a:spcBef>
                          <a:spcPts val="0"/>
                        </a:spcBef>
                        <a:spcAft>
                          <a:spcPts val="0"/>
                        </a:spcAft>
                        <a:buFontTx/>
                        <a:buBlip>
                          <a:blip r:embed="rId3"/>
                        </a:buBlip>
                      </a:pPr>
                      <a:r>
                        <a:rPr lang="en-US" sz="1600" kern="1200" dirty="0">
                          <a:solidFill>
                            <a:schemeClr val="tx1"/>
                          </a:solidFill>
                          <a:effectLst/>
                          <a:latin typeface="+mn-lt"/>
                          <a:ea typeface="+mn-ea"/>
                          <a:cs typeface="+mn-cs"/>
                        </a:rPr>
                        <a:t>Affinity Faculty will focus on specific substance use disorders, such as opioids, methamphetamine, stimulants, or alcohol, , while each Community Partner can determine their own mental health improvement focus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2000393964"/>
                  </a:ext>
                </a:extLst>
              </a:tr>
              <a:tr h="278234">
                <a:tc>
                  <a:txBody>
                    <a:bodyPr/>
                    <a:lstStyle/>
                    <a:p>
                      <a:pPr marL="107950" marR="0">
                        <a:spcBef>
                          <a:spcPts val="0"/>
                        </a:spcBef>
                        <a:spcAft>
                          <a:spcPts val="0"/>
                        </a:spcAft>
                      </a:pPr>
                      <a:r>
                        <a:rPr lang="en-US" sz="20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Mental Health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tc>
                  <a:txBody>
                    <a:bodyPr/>
                    <a:lstStyle/>
                    <a:p>
                      <a:pPr marL="107950" marR="0">
                        <a:spcBef>
                          <a:spcPts val="0"/>
                        </a:spcBef>
                        <a:spcAft>
                          <a:spcPts val="0"/>
                        </a:spcAft>
                      </a:pPr>
                      <a:r>
                        <a:rPr lang="en-US" sz="20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Age Across the Lifespan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extLst>
                  <a:ext uri="{0D108BD9-81ED-4DB2-BD59-A6C34878D82A}">
                    <a16:rowId xmlns:a16="http://schemas.microsoft.com/office/drawing/2014/main" val="2294555455"/>
                  </a:ext>
                </a:extLst>
              </a:tr>
              <a:tr h="2026920">
                <a:tc>
                  <a:txBody>
                    <a:bodyPr/>
                    <a:lstStyle/>
                    <a:p>
                      <a:pPr marL="393700" marR="0" indent="-285750" algn="l" defTabSz="914400" rtl="0" eaLnBrk="1" latinLnBrk="0" hangingPunct="1">
                        <a:spcBef>
                          <a:spcPts val="0"/>
                        </a:spcBef>
                        <a:spcAft>
                          <a:spcPts val="0"/>
                        </a:spcAft>
                        <a:buFontTx/>
                        <a:buBlip>
                          <a:blip r:embed="rId3"/>
                        </a:buBlip>
                      </a:pPr>
                      <a:r>
                        <a:rPr lang="en-US" sz="1600" kern="1200" dirty="0">
                          <a:solidFill>
                            <a:schemeClr val="tx1"/>
                          </a:solidFill>
                          <a:effectLst/>
                          <a:latin typeface="+mn-lt"/>
                          <a:ea typeface="+mn-ea"/>
                          <a:cs typeface="+mn-cs"/>
                        </a:rPr>
                        <a:t>Help HIV clients who have a documented mental health diagnosis/es to reach viral suppression</a:t>
                      </a:r>
                    </a:p>
                    <a:p>
                      <a:pPr marL="393700" marR="0" indent="-285750" algn="l" defTabSz="914400" rtl="0" eaLnBrk="1" latinLnBrk="0" hangingPunct="1">
                        <a:spcBef>
                          <a:spcPts val="0"/>
                        </a:spcBef>
                        <a:spcAft>
                          <a:spcPts val="0"/>
                        </a:spcAft>
                        <a:buFontTx/>
                        <a:buBlip>
                          <a:blip r:embed="rId3"/>
                        </a:buBlip>
                      </a:pPr>
                      <a:r>
                        <a:rPr lang="en-US" sz="1600" kern="1200" dirty="0">
                          <a:solidFill>
                            <a:schemeClr val="tx1"/>
                          </a:solidFill>
                          <a:effectLst/>
                          <a:latin typeface="+mn-lt"/>
                          <a:ea typeface="+mn-ea"/>
                          <a:cs typeface="+mn-cs"/>
                        </a:rPr>
                        <a:t>Increase annual mental health screening rates for all HIV clients</a:t>
                      </a:r>
                    </a:p>
                    <a:p>
                      <a:pPr marL="393700" marR="0" indent="-285750" algn="l" defTabSz="914400" rtl="0" eaLnBrk="1" latinLnBrk="0" hangingPunct="1">
                        <a:spcBef>
                          <a:spcPts val="0"/>
                        </a:spcBef>
                        <a:spcAft>
                          <a:spcPts val="0"/>
                        </a:spcAft>
                        <a:buFontTx/>
                        <a:buBlip>
                          <a:blip r:embed="rId3"/>
                        </a:buBlip>
                      </a:pPr>
                      <a:r>
                        <a:rPr lang="en-US" sz="1600" kern="1200" dirty="0">
                          <a:solidFill>
                            <a:schemeClr val="tx1"/>
                          </a:solidFill>
                          <a:effectLst/>
                          <a:latin typeface="+mn-lt"/>
                          <a:ea typeface="+mn-ea"/>
                          <a:cs typeface="+mn-cs"/>
                        </a:rPr>
                        <a:t>Affinity Faculty will focus on specific mental health diagnoses, such as depression, anxiety, psychotic disorders, and post-traumatic stress disorder, while each Community Partner can determine their own mental health improvement focus</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tc>
                  <a:txBody>
                    <a:bodyPr/>
                    <a:lstStyle/>
                    <a:p>
                      <a:pPr marL="393700" marR="0" indent="-285750" algn="l" defTabSz="914400" rtl="0" eaLnBrk="1" latinLnBrk="0" hangingPunct="1">
                        <a:spcBef>
                          <a:spcPts val="0"/>
                        </a:spcBef>
                        <a:spcAft>
                          <a:spcPts val="0"/>
                        </a:spcAft>
                        <a:buFontTx/>
                        <a:buBlip>
                          <a:blip r:embed="rId3"/>
                        </a:buBlip>
                      </a:pPr>
                      <a:r>
                        <a:rPr lang="en-US" sz="1600" kern="1200" dirty="0">
                          <a:solidFill>
                            <a:schemeClr val="tx1"/>
                          </a:solidFill>
                          <a:effectLst/>
                          <a:latin typeface="+mn-lt"/>
                          <a:ea typeface="+mn-ea"/>
                          <a:cs typeface="+mn-cs"/>
                        </a:rPr>
                        <a:t>Community Partners select one of following age groups based on their local performance data and interest: </a:t>
                      </a:r>
                      <a:br>
                        <a:rPr lang="en-US" sz="1600" kern="1200" dirty="0">
                          <a:solidFill>
                            <a:schemeClr val="tx1"/>
                          </a:solidFill>
                          <a:effectLst/>
                          <a:latin typeface="+mn-lt"/>
                          <a:ea typeface="+mn-ea"/>
                          <a:cs typeface="+mn-cs"/>
                        </a:rPr>
                      </a:br>
                      <a:r>
                        <a:rPr lang="en-US" sz="1600" kern="1200" dirty="0">
                          <a:solidFill>
                            <a:schemeClr val="tx1"/>
                          </a:solidFill>
                          <a:effectLst/>
                          <a:latin typeface="+mn-lt"/>
                          <a:ea typeface="+mn-ea"/>
                          <a:cs typeface="+mn-cs"/>
                        </a:rPr>
                        <a:t>children/youth (24 and younger); young adults (25-39); adults (40-64); and older adults (65 and older)</a:t>
                      </a:r>
                    </a:p>
                    <a:p>
                      <a:pPr marL="393700" marR="0" indent="-285750" algn="l" defTabSz="914400" rtl="0" eaLnBrk="1" latinLnBrk="0" hangingPunct="1">
                        <a:spcBef>
                          <a:spcPts val="0"/>
                        </a:spcBef>
                        <a:spcAft>
                          <a:spcPts val="0"/>
                        </a:spcAft>
                        <a:buFontTx/>
                        <a:buBlip>
                          <a:blip r:embed="rId3"/>
                        </a:buBlip>
                      </a:pPr>
                      <a:r>
                        <a:rPr lang="en-US" sz="1600" kern="1200" dirty="0">
                          <a:solidFill>
                            <a:schemeClr val="tx1"/>
                          </a:solidFill>
                          <a:effectLst/>
                          <a:latin typeface="+mn-lt"/>
                          <a:ea typeface="+mn-ea"/>
                          <a:cs typeface="+mn-cs"/>
                        </a:rPr>
                        <a:t>Improve the viral suppression rate for the selected age group</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715077840"/>
                  </a:ext>
                </a:extLst>
              </a:tr>
            </a:tbl>
          </a:graphicData>
        </a:graphic>
      </p:graphicFrame>
    </p:spTree>
    <p:extLst>
      <p:ext uri="{BB962C8B-B14F-4D97-AF65-F5344CB8AC3E}">
        <p14:creationId xmlns:p14="http://schemas.microsoft.com/office/powerpoint/2010/main" val="2543905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6FA600-6DA8-8542-984E-616F58CAD15B}"/>
              </a:ext>
            </a:extLst>
          </p:cNvPr>
          <p:cNvSpPr>
            <a:spLocks noGrp="1"/>
          </p:cNvSpPr>
          <p:nvPr>
            <p:ph type="title"/>
          </p:nvPr>
        </p:nvSpPr>
        <p:spPr>
          <a:xfrm>
            <a:off x="2057400" y="533400"/>
            <a:ext cx="8077200" cy="762000"/>
          </a:xfrm>
        </p:spPr>
        <p:txBody>
          <a:bodyPr/>
          <a:lstStyle/>
          <a:p>
            <a:r>
              <a:rPr lang="en-US" dirty="0"/>
              <a:t>QI Coach Support</a:t>
            </a:r>
          </a:p>
        </p:txBody>
      </p:sp>
      <p:sp>
        <p:nvSpPr>
          <p:cNvPr id="9" name="Content Placeholder 2">
            <a:extLst>
              <a:ext uri="{FF2B5EF4-FFF2-40B4-BE49-F238E27FC236}">
                <a16:creationId xmlns:a16="http://schemas.microsoft.com/office/drawing/2014/main" id="{FA5C55D5-37E7-2F4D-9270-0536472E5BFA}"/>
              </a:ext>
            </a:extLst>
          </p:cNvPr>
          <p:cNvSpPr txBox="1">
            <a:spLocks/>
          </p:cNvSpPr>
          <p:nvPr/>
        </p:nvSpPr>
        <p:spPr bwMode="auto">
          <a:xfrm>
            <a:off x="5181600" y="1622351"/>
            <a:ext cx="6705600" cy="3951851"/>
          </a:xfrm>
          <a:prstGeom prst="rect">
            <a:avLst/>
          </a:prstGeom>
          <a:solidFill>
            <a:srgbClr val="A5CECA">
              <a:alpha val="52941"/>
            </a:srgb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buFontTx/>
              <a:buBlip>
                <a:blip r:embed="rId3"/>
              </a:buBlip>
            </a:pPr>
            <a:r>
              <a:rPr lang="en-US" sz="2200" kern="0" dirty="0"/>
              <a:t>Two nationally recognized quality improvement experts – CQII QI Coaches – are assigned to each Affinity Group to support participants to meet the collaborative milestones and expectations</a:t>
            </a:r>
          </a:p>
          <a:p>
            <a:pPr>
              <a:buFontTx/>
              <a:buBlip>
                <a:blip r:embed="rId3"/>
              </a:buBlip>
            </a:pPr>
            <a:r>
              <a:rPr lang="en-US" sz="2200" kern="0" dirty="0"/>
              <a:t>QI Coaches provide support via monthly QI Group sessions and individualized coaching sessions to provide additional support </a:t>
            </a:r>
          </a:p>
          <a:p>
            <a:pPr>
              <a:buFontTx/>
              <a:buBlip>
                <a:blip r:embed="rId3"/>
              </a:buBlip>
            </a:pPr>
            <a:r>
              <a:rPr lang="en-US" sz="2200" kern="0" dirty="0"/>
              <a:t>QI Coaches focus on guiding Community Partners through each step of their QI project, prepare for their Case Presentations, and provide feedback after reporting cycles, and the preparation of your Storyboard</a:t>
            </a:r>
          </a:p>
        </p:txBody>
      </p:sp>
      <p:pic>
        <p:nvPicPr>
          <p:cNvPr id="6" name="Picture 5">
            <a:extLst>
              <a:ext uri="{FF2B5EF4-FFF2-40B4-BE49-F238E27FC236}">
                <a16:creationId xmlns:a16="http://schemas.microsoft.com/office/drawing/2014/main" id="{6DD9949D-F156-C140-A690-8AA6A2B0C1C7}"/>
              </a:ext>
            </a:extLst>
          </p:cNvPr>
          <p:cNvPicPr>
            <a:picLocks noChangeAspect="1"/>
          </p:cNvPicPr>
          <p:nvPr/>
        </p:nvPicPr>
        <p:blipFill>
          <a:blip r:embed="rId4"/>
          <a:stretch>
            <a:fillRect/>
          </a:stretch>
        </p:blipFill>
        <p:spPr>
          <a:xfrm>
            <a:off x="381000" y="1622351"/>
            <a:ext cx="4588163" cy="3372981"/>
          </a:xfrm>
          <a:prstGeom prst="rect">
            <a:avLst/>
          </a:prstGeom>
        </p:spPr>
      </p:pic>
    </p:spTree>
    <p:extLst>
      <p:ext uri="{BB962C8B-B14F-4D97-AF65-F5344CB8AC3E}">
        <p14:creationId xmlns:p14="http://schemas.microsoft.com/office/powerpoint/2010/main" val="1443648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5082C-C676-406A-A80E-9CC8F32CA9E6}"/>
              </a:ext>
            </a:extLst>
          </p:cNvPr>
          <p:cNvSpPr>
            <a:spLocks noGrp="1"/>
          </p:cNvSpPr>
          <p:nvPr>
            <p:ph type="title"/>
          </p:nvPr>
        </p:nvSpPr>
        <p:spPr>
          <a:xfrm>
            <a:off x="609600" y="533400"/>
            <a:ext cx="11125200" cy="762000"/>
          </a:xfrm>
        </p:spPr>
        <p:txBody>
          <a:bodyPr/>
          <a:lstStyle/>
          <a:p>
            <a:r>
              <a:rPr lang="en-US" dirty="0"/>
              <a:t>Case Presentations </a:t>
            </a:r>
          </a:p>
        </p:txBody>
      </p:sp>
      <p:pic>
        <p:nvPicPr>
          <p:cNvPr id="11" name="Picture 10" descr="Images displaying previous Case Presentation Slides ">
            <a:extLst>
              <a:ext uri="{FF2B5EF4-FFF2-40B4-BE49-F238E27FC236}">
                <a16:creationId xmlns:a16="http://schemas.microsoft.com/office/drawing/2014/main" id="{8E1F3257-26B7-9B43-BC55-A6AD288C482D}"/>
              </a:ext>
            </a:extLst>
          </p:cNvPr>
          <p:cNvPicPr>
            <a:picLocks noChangeAspect="1"/>
          </p:cNvPicPr>
          <p:nvPr/>
        </p:nvPicPr>
        <p:blipFill>
          <a:blip r:embed="rId3"/>
          <a:stretch>
            <a:fillRect/>
          </a:stretch>
        </p:blipFill>
        <p:spPr>
          <a:xfrm>
            <a:off x="457200" y="1587500"/>
            <a:ext cx="4265753" cy="3683000"/>
          </a:xfrm>
          <a:prstGeom prst="rect">
            <a:avLst/>
          </a:prstGeom>
        </p:spPr>
      </p:pic>
      <p:sp>
        <p:nvSpPr>
          <p:cNvPr id="4" name="Content Placeholder 3">
            <a:extLst>
              <a:ext uri="{FF2B5EF4-FFF2-40B4-BE49-F238E27FC236}">
                <a16:creationId xmlns:a16="http://schemas.microsoft.com/office/drawing/2014/main" id="{C4BC190F-04EF-4885-A20B-5D6E01146A8D}"/>
              </a:ext>
            </a:extLst>
          </p:cNvPr>
          <p:cNvSpPr>
            <a:spLocks noGrp="1"/>
          </p:cNvSpPr>
          <p:nvPr>
            <p:ph sz="half" idx="2"/>
          </p:nvPr>
        </p:nvSpPr>
        <p:spPr>
          <a:xfrm>
            <a:off x="4876800" y="1422400"/>
            <a:ext cx="7140742" cy="4191000"/>
          </a:xfrm>
          <a:solidFill>
            <a:srgbClr val="A5CECA">
              <a:alpha val="52941"/>
            </a:srgbClr>
          </a:solidFill>
        </p:spPr>
        <p:txBody>
          <a:bodyPr/>
          <a:lstStyle/>
          <a:p>
            <a:pPr>
              <a:buBlip>
                <a:blip r:embed="rId4"/>
              </a:buBlip>
            </a:pPr>
            <a:r>
              <a:rPr lang="en-US" sz="2200" dirty="0"/>
              <a:t>Case Presentations are designed to promote peer sharing, build capacity, learn from real-life situations, and allow participants to improve their work</a:t>
            </a:r>
          </a:p>
          <a:p>
            <a:pPr>
              <a:buBlip>
                <a:blip r:embed="rId4"/>
              </a:buBlip>
            </a:pPr>
            <a:r>
              <a:rPr lang="en-US" sz="2200" dirty="0"/>
              <a:t>Community Partners focus on one of the following areas related to their selected Affinity Group</a:t>
            </a:r>
          </a:p>
          <a:p>
            <a:pPr lvl="1">
              <a:buBlip>
                <a:blip r:embed="rId4"/>
              </a:buBlip>
            </a:pPr>
            <a:r>
              <a:rPr lang="en-US" sz="2200" dirty="0"/>
              <a:t>One system-wide challenge or barrier</a:t>
            </a:r>
          </a:p>
          <a:p>
            <a:pPr lvl="1">
              <a:buBlip>
                <a:blip r:embed="rId4"/>
              </a:buBlip>
            </a:pPr>
            <a:r>
              <a:rPr lang="en-US" sz="2200" dirty="0"/>
              <a:t>A current or planned  quality improvement intervention</a:t>
            </a:r>
          </a:p>
          <a:p>
            <a:pPr lvl="1">
              <a:buBlip>
                <a:blip r:embed="rId4"/>
              </a:buBlip>
            </a:pPr>
            <a:r>
              <a:rPr lang="en-US" sz="2200" dirty="0"/>
              <a:t>Best practices or lessons learned based on current or recent QI efforts</a:t>
            </a:r>
          </a:p>
          <a:p>
            <a:pPr lvl="1">
              <a:buBlip>
                <a:blip r:embed="rId4"/>
              </a:buBlip>
            </a:pPr>
            <a:r>
              <a:rPr lang="en-US" sz="2200" dirty="0"/>
              <a:t>Single patient experience (no patient identifiers) to illustrate the effects of a system issue</a:t>
            </a:r>
          </a:p>
        </p:txBody>
      </p:sp>
    </p:spTree>
    <p:extLst>
      <p:ext uri="{BB962C8B-B14F-4D97-AF65-F5344CB8AC3E}">
        <p14:creationId xmlns:p14="http://schemas.microsoft.com/office/powerpoint/2010/main" val="1815189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Reporting Elements Header"/>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Reporting Elements</a:t>
            </a:r>
          </a:p>
        </p:txBody>
      </p:sp>
    </p:spTree>
    <p:extLst>
      <p:ext uri="{BB962C8B-B14F-4D97-AF65-F5344CB8AC3E}">
        <p14:creationId xmlns:p14="http://schemas.microsoft.com/office/powerpoint/2010/main" val="781497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D58A-1257-B043-99E9-CEDD0D366D8F}"/>
              </a:ext>
            </a:extLst>
          </p:cNvPr>
          <p:cNvSpPr>
            <a:spLocks noGrp="1"/>
          </p:cNvSpPr>
          <p:nvPr>
            <p:ph type="title"/>
          </p:nvPr>
        </p:nvSpPr>
        <p:spPr>
          <a:xfrm>
            <a:off x="1752600" y="533400"/>
            <a:ext cx="9626600" cy="762000"/>
          </a:xfrm>
        </p:spPr>
        <p:txBody>
          <a:bodyPr/>
          <a:lstStyle/>
          <a:p>
            <a:r>
              <a:rPr lang="en-US" dirty="0"/>
              <a:t>Reporting of Performance Data and QI Interventions</a:t>
            </a:r>
          </a:p>
        </p:txBody>
      </p:sp>
      <p:sp>
        <p:nvSpPr>
          <p:cNvPr id="5" name="Rectangle 4">
            <a:extLst>
              <a:ext uri="{FF2B5EF4-FFF2-40B4-BE49-F238E27FC236}">
                <a16:creationId xmlns:a16="http://schemas.microsoft.com/office/drawing/2014/main" id="{EDF7CA86-8081-244A-B631-E76F4DE93DD1}"/>
              </a:ext>
            </a:extLst>
          </p:cNvPr>
          <p:cNvSpPr txBox="1">
            <a:spLocks noChangeArrowheads="1"/>
          </p:cNvSpPr>
          <p:nvPr/>
        </p:nvSpPr>
        <p:spPr bwMode="auto">
          <a:xfrm>
            <a:off x="609600" y="1905000"/>
            <a:ext cx="5689600" cy="3733800"/>
          </a:xfrm>
          <a:prstGeom prst="rect">
            <a:avLst/>
          </a:prstGeom>
          <a:solidFill>
            <a:srgbClr val="DDEAF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28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sz="18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sz="18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sz="1800">
                <a:solidFill>
                  <a:schemeClr val="tx1"/>
                </a:solidFill>
                <a:latin typeface="+mn-lt"/>
              </a:defRPr>
            </a:lvl6pPr>
            <a:lvl7pPr marL="2971800" indent="-228600" algn="l" rtl="0" fontAlgn="base">
              <a:spcBef>
                <a:spcPct val="20000"/>
              </a:spcBef>
              <a:spcAft>
                <a:spcPct val="0"/>
              </a:spcAft>
              <a:buClr>
                <a:srgbClr val="FF0000"/>
              </a:buClr>
              <a:buSzPct val="50000"/>
              <a:buChar char="•"/>
              <a:defRPr sz="1800">
                <a:solidFill>
                  <a:schemeClr val="tx1"/>
                </a:solidFill>
                <a:latin typeface="+mn-lt"/>
              </a:defRPr>
            </a:lvl7pPr>
            <a:lvl8pPr marL="3429000" indent="-228600" algn="l" rtl="0" fontAlgn="base">
              <a:spcBef>
                <a:spcPct val="20000"/>
              </a:spcBef>
              <a:spcAft>
                <a:spcPct val="0"/>
              </a:spcAft>
              <a:buClr>
                <a:srgbClr val="FF0000"/>
              </a:buClr>
              <a:buSzPct val="50000"/>
              <a:buChar char="•"/>
              <a:defRPr sz="1800">
                <a:solidFill>
                  <a:schemeClr val="tx1"/>
                </a:solidFill>
                <a:latin typeface="+mn-lt"/>
              </a:defRPr>
            </a:lvl8pPr>
            <a:lvl9pPr marL="3886200" indent="-228600" algn="l" rtl="0" fontAlgn="base">
              <a:spcBef>
                <a:spcPct val="20000"/>
              </a:spcBef>
              <a:spcAft>
                <a:spcPct val="0"/>
              </a:spcAft>
              <a:buClr>
                <a:srgbClr val="FF0000"/>
              </a:buClr>
              <a:buSzPct val="50000"/>
              <a:buChar char="•"/>
              <a:defRPr sz="1800">
                <a:solidFill>
                  <a:schemeClr val="tx1"/>
                </a:solidFill>
                <a:latin typeface="+mn-lt"/>
              </a:defRPr>
            </a:lvl9pPr>
          </a:lstStyle>
          <a:p>
            <a:pPr>
              <a:buBlip>
                <a:blip r:embed="rId3"/>
              </a:buBlip>
              <a:tabLst>
                <a:tab pos="169863" algn="l"/>
              </a:tabLst>
            </a:pPr>
            <a:r>
              <a:rPr lang="en-US" altLang="en-US" sz="2000" kern="0" dirty="0"/>
              <a:t>All </a:t>
            </a:r>
            <a:r>
              <a:rPr lang="en-US" sz="2000" dirty="0"/>
              <a:t>Community Partners</a:t>
            </a:r>
            <a:r>
              <a:rPr lang="en-US" altLang="en-US" sz="2000" kern="0" dirty="0"/>
              <a:t> report on the HAB Viral Suppression Measure definition for all patients and their Affinity Group-specific measures</a:t>
            </a:r>
          </a:p>
          <a:p>
            <a:pPr>
              <a:buBlip>
                <a:blip r:embed="rId3"/>
              </a:buBlip>
              <a:tabLst>
                <a:tab pos="169863" algn="l"/>
              </a:tabLst>
            </a:pPr>
            <a:r>
              <a:rPr lang="en-US" sz="2000" dirty="0"/>
              <a:t>Community Partners enter their aggregated data (no individual patient data) every 2 months allowing  them to benchmark their progress with their peers</a:t>
            </a:r>
          </a:p>
          <a:p>
            <a:pPr>
              <a:buBlip>
                <a:blip r:embed="rId3"/>
              </a:buBlip>
              <a:tabLst>
                <a:tab pos="169863" algn="l"/>
              </a:tabLst>
            </a:pPr>
            <a:r>
              <a:rPr lang="en-US" sz="2000" dirty="0"/>
              <a:t>Participants enter their QI interventions every 3 months to share and inspire other participants to improve their quality of care</a:t>
            </a:r>
          </a:p>
          <a:p>
            <a:pPr>
              <a:buBlip>
                <a:blip r:embed="rId3"/>
              </a:buBlip>
              <a:tabLst>
                <a:tab pos="169863" algn="l"/>
              </a:tabLst>
            </a:pPr>
            <a:r>
              <a:rPr lang="en-US" sz="2000" dirty="0"/>
              <a:t>Previously used online database is being re-programmed to allow for routine reporting</a:t>
            </a:r>
          </a:p>
        </p:txBody>
      </p:sp>
      <p:pic>
        <p:nvPicPr>
          <p:cNvPr id="4" name="Picture 8">
            <a:extLst>
              <a:ext uri="{FF2B5EF4-FFF2-40B4-BE49-F238E27FC236}">
                <a16:creationId xmlns:a16="http://schemas.microsoft.com/office/drawing/2014/main" id="{D29F8EBB-22B5-6F4B-923F-6460FA1197BA}"/>
              </a:ext>
              <a:ext uri="{C183D7F6-B498-43B3-948B-1728B52AA6E4}">
                <adec:decorative xmlns:adec="http://schemas.microsoft.com/office/drawing/2017/decorative" val="1"/>
              </a:ext>
            </a:extLst>
          </p:cNvPr>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9600" y="541909"/>
            <a:ext cx="951710" cy="907297"/>
          </a:xfrm>
          <a:prstGeom prst="rect">
            <a:avLst/>
          </a:prstGeom>
          <a:noFill/>
          <a:ln>
            <a:noFill/>
          </a:ln>
          <a:effectLst>
            <a:outerShdw blurRad="127000" dist="76199" dir="779998"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5" descr="Visual of the online database " title="Online Database">
            <a:extLst>
              <a:ext uri="{FF2B5EF4-FFF2-40B4-BE49-F238E27FC236}">
                <a16:creationId xmlns:a16="http://schemas.microsoft.com/office/drawing/2014/main" id="{07C2AF3A-E186-B740-BDED-A9576D35E9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0984" y="2239968"/>
            <a:ext cx="5283201" cy="3063863"/>
          </a:xfrm>
          <a:prstGeom prst="rect">
            <a:avLst/>
          </a:prstGeom>
          <a:ln>
            <a:solidFill>
              <a:schemeClr val="tx1"/>
            </a:solidFill>
          </a:ln>
        </p:spPr>
      </p:pic>
      <p:sp>
        <p:nvSpPr>
          <p:cNvPr id="7" name="Rectangle 6">
            <a:extLst>
              <a:ext uri="{FF2B5EF4-FFF2-40B4-BE49-F238E27FC236}">
                <a16:creationId xmlns:a16="http://schemas.microsoft.com/office/drawing/2014/main" id="{D3C12B56-D2DF-D544-9438-567C6925F291}"/>
              </a:ext>
            </a:extLst>
          </p:cNvPr>
          <p:cNvSpPr/>
          <p:nvPr/>
        </p:nvSpPr>
        <p:spPr>
          <a:xfrm>
            <a:off x="6477000" y="5331023"/>
            <a:ext cx="4523373" cy="307777"/>
          </a:xfrm>
          <a:prstGeom prst="rect">
            <a:avLst/>
          </a:prstGeom>
        </p:spPr>
        <p:txBody>
          <a:bodyPr wrap="square">
            <a:spAutoFit/>
          </a:bodyPr>
          <a:lstStyle/>
          <a:p>
            <a:r>
              <a:rPr lang="en-US" altLang="en-US" sz="1400" i="1" dirty="0">
                <a:latin typeface="+mn-lt"/>
              </a:rPr>
              <a:t>2018: </a:t>
            </a:r>
            <a:r>
              <a:rPr lang="en-US" altLang="en-US" sz="1400" i="1" dirty="0" err="1">
                <a:latin typeface="+mn-lt"/>
              </a:rPr>
              <a:t>end+disparities</a:t>
            </a:r>
            <a:r>
              <a:rPr lang="en-US" altLang="en-US" sz="1400" i="1" dirty="0">
                <a:latin typeface="+mn-lt"/>
              </a:rPr>
              <a:t> Database</a:t>
            </a:r>
            <a:endParaRPr lang="en-US" sz="1400" i="1" dirty="0">
              <a:latin typeface="+mn-lt"/>
            </a:endParaRPr>
          </a:p>
        </p:txBody>
      </p:sp>
    </p:spTree>
    <p:extLst>
      <p:ext uri="{BB962C8B-B14F-4D97-AF65-F5344CB8AC3E}">
        <p14:creationId xmlns:p14="http://schemas.microsoft.com/office/powerpoint/2010/main" val="2447801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DAA57A-4F6E-1E41-A3CC-FF45C6BD427E}"/>
              </a:ext>
            </a:extLst>
          </p:cNvPr>
          <p:cNvSpPr>
            <a:spLocks noGrp="1"/>
          </p:cNvSpPr>
          <p:nvPr>
            <p:ph type="title"/>
          </p:nvPr>
        </p:nvSpPr>
        <p:spPr>
          <a:xfrm>
            <a:off x="2057400" y="533400"/>
            <a:ext cx="8077200" cy="762000"/>
          </a:xfrm>
        </p:spPr>
        <p:txBody>
          <a:bodyPr/>
          <a:lstStyle/>
          <a:p>
            <a:r>
              <a:rPr lang="en-US" dirty="0"/>
              <a:t>Affinity Groups Measures </a:t>
            </a:r>
          </a:p>
        </p:txBody>
      </p:sp>
      <p:graphicFrame>
        <p:nvGraphicFramePr>
          <p:cNvPr id="5" name="Content Placeholder 4">
            <a:extLst>
              <a:ext uri="{FF2B5EF4-FFF2-40B4-BE49-F238E27FC236}">
                <a16:creationId xmlns:a16="http://schemas.microsoft.com/office/drawing/2014/main" id="{568D18E6-530B-4CEF-A681-4226E5679EF3}"/>
              </a:ext>
            </a:extLst>
          </p:cNvPr>
          <p:cNvGraphicFramePr>
            <a:graphicFrameLocks noGrp="1"/>
          </p:cNvGraphicFramePr>
          <p:nvPr>
            <p:ph sz="half" idx="1"/>
            <p:extLst>
              <p:ext uri="{D42A27DB-BD31-4B8C-83A1-F6EECF244321}">
                <p14:modId xmlns:p14="http://schemas.microsoft.com/office/powerpoint/2010/main" val="1844595638"/>
              </p:ext>
            </p:extLst>
          </p:nvPr>
        </p:nvGraphicFramePr>
        <p:xfrm>
          <a:off x="914400" y="1524000"/>
          <a:ext cx="10972800" cy="4267200"/>
        </p:xfrm>
        <a:graphic>
          <a:graphicData uri="http://schemas.openxmlformats.org/drawingml/2006/table">
            <a:tbl>
              <a:tblPr firstRow="1" firstCol="1" bandRow="1" bandCol="1"/>
              <a:tblGrid>
                <a:gridCol w="5275384">
                  <a:extLst>
                    <a:ext uri="{9D8B030D-6E8A-4147-A177-3AD203B41FA5}">
                      <a16:colId xmlns:a16="http://schemas.microsoft.com/office/drawing/2014/main" val="76754291"/>
                    </a:ext>
                  </a:extLst>
                </a:gridCol>
                <a:gridCol w="5697416">
                  <a:extLst>
                    <a:ext uri="{9D8B030D-6E8A-4147-A177-3AD203B41FA5}">
                      <a16:colId xmlns:a16="http://schemas.microsoft.com/office/drawing/2014/main" val="574515707"/>
                    </a:ext>
                  </a:extLst>
                </a:gridCol>
              </a:tblGrid>
              <a:tr h="278234">
                <a:tc>
                  <a:txBody>
                    <a:bodyPr/>
                    <a:lstStyle/>
                    <a:p>
                      <a:pPr marL="107950" marR="0">
                        <a:spcBef>
                          <a:spcPts val="0"/>
                        </a:spcBef>
                        <a:spcAft>
                          <a:spcPts val="0"/>
                        </a:spcAft>
                      </a:pPr>
                      <a:r>
                        <a:rPr lang="en-US" sz="20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Housing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tc>
                  <a:txBody>
                    <a:bodyPr/>
                    <a:lstStyle/>
                    <a:p>
                      <a:pPr marL="107950" marR="0">
                        <a:spcBef>
                          <a:spcPts val="0"/>
                        </a:spcBef>
                        <a:spcAft>
                          <a:spcPts val="0"/>
                        </a:spcAft>
                      </a:pPr>
                      <a:r>
                        <a:rPr lang="en-US" sz="20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Substance Use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extLst>
                  <a:ext uri="{0D108BD9-81ED-4DB2-BD59-A6C34878D82A}">
                    <a16:rowId xmlns:a16="http://schemas.microsoft.com/office/drawing/2014/main" val="1427962564"/>
                  </a:ext>
                </a:extLst>
              </a:tr>
              <a:tr h="1752600">
                <a:tc>
                  <a:txBody>
                    <a:bodyPr/>
                    <a:lstStyle/>
                    <a:p>
                      <a:pPr marL="393700" marR="0" indent="-285750">
                        <a:spcBef>
                          <a:spcPts val="0"/>
                        </a:spcBef>
                        <a:spcAft>
                          <a:spcPts val="0"/>
                        </a:spcAft>
                        <a:buFontTx/>
                        <a:buBlip>
                          <a:blip r:embed="rId3"/>
                        </a:buBlip>
                      </a:pPr>
                      <a:r>
                        <a:rPr lang="en-US" sz="1600" u="sng" kern="1200" dirty="0">
                          <a:solidFill>
                            <a:schemeClr val="tx1"/>
                          </a:solidFill>
                          <a:effectLst/>
                          <a:latin typeface="+mn-lt"/>
                          <a:ea typeface="+mn-ea"/>
                          <a:cs typeface="+mn-cs"/>
                        </a:rPr>
                        <a:t>Housing Stability </a:t>
                      </a:r>
                      <a:r>
                        <a:rPr lang="en-US" sz="1600" kern="1200" dirty="0">
                          <a:solidFill>
                            <a:schemeClr val="tx1"/>
                          </a:solidFill>
                          <a:effectLst/>
                          <a:latin typeface="+mn-lt"/>
                          <a:ea typeface="+mn-ea"/>
                          <a:cs typeface="+mn-cs"/>
                        </a:rPr>
                        <a:t>: % of HIV pts who are temporarily or unstably housed with a viral load less than 200 copies/mL at last viral load test during the measurement year</a:t>
                      </a:r>
                    </a:p>
                    <a:p>
                      <a:pPr marL="393700" marR="0" indent="-285750">
                        <a:spcBef>
                          <a:spcPts val="0"/>
                        </a:spcBef>
                        <a:spcAft>
                          <a:spcPts val="0"/>
                        </a:spcAft>
                        <a:buFontTx/>
                        <a:buBlip>
                          <a:blip r:embed="rId3"/>
                        </a:buBlip>
                      </a:pPr>
                      <a:r>
                        <a:rPr lang="en-US" sz="1600" u="sng" kern="1200" dirty="0">
                          <a:solidFill>
                            <a:schemeClr val="tx1"/>
                          </a:solidFill>
                          <a:effectLst/>
                          <a:latin typeface="+mn-lt"/>
                          <a:ea typeface="+mn-ea"/>
                          <a:cs typeface="+mn-cs"/>
                        </a:rPr>
                        <a:t>Housing Screening </a:t>
                      </a:r>
                      <a:r>
                        <a:rPr lang="en-US" sz="1600" kern="1200" dirty="0">
                          <a:solidFill>
                            <a:schemeClr val="tx1"/>
                          </a:solidFill>
                          <a:effectLst/>
                          <a:latin typeface="+mn-lt"/>
                          <a:ea typeface="+mn-ea"/>
                          <a:cs typeface="+mn-cs"/>
                        </a:rPr>
                        <a:t>: % of HIV pts with a housing status screening during the measurement year</a:t>
                      </a:r>
                    </a:p>
                    <a:p>
                      <a:pPr marL="393700" marR="0" indent="-285750">
                        <a:spcBef>
                          <a:spcPts val="0"/>
                        </a:spcBef>
                        <a:spcAft>
                          <a:spcPts val="0"/>
                        </a:spcAft>
                        <a:buFontTx/>
                        <a:buBlip>
                          <a:blip r:embed="rId3"/>
                        </a:buBlip>
                      </a:pPr>
                      <a:r>
                        <a:rPr lang="en-US" sz="1600" u="sng" kern="1200" dirty="0">
                          <a:solidFill>
                            <a:schemeClr val="tx1"/>
                          </a:solidFill>
                          <a:effectLst/>
                          <a:latin typeface="+mn-lt"/>
                          <a:ea typeface="+mn-ea"/>
                          <a:cs typeface="+mn-cs"/>
                        </a:rPr>
                        <a:t>Housing Intervention</a:t>
                      </a:r>
                      <a:r>
                        <a:rPr lang="en-US" sz="1600" kern="1200" dirty="0">
                          <a:solidFill>
                            <a:schemeClr val="tx1"/>
                          </a:solidFill>
                          <a:effectLst/>
                          <a:latin typeface="+mn-lt"/>
                          <a:ea typeface="+mn-ea"/>
                          <a:cs typeface="+mn-cs"/>
                        </a:rPr>
                        <a:t>: % of HIV pts who are temporarily or unstably housed at the most recent housing screening with at least one relevant housing intervention</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tc>
                  <a:txBody>
                    <a:bodyPr/>
                    <a:lstStyle/>
                    <a:p>
                      <a:pPr marL="393700" marR="0" indent="-285750">
                        <a:spcBef>
                          <a:spcPts val="0"/>
                        </a:spcBef>
                        <a:spcAft>
                          <a:spcPts val="0"/>
                        </a:spcAft>
                        <a:buFontTx/>
                        <a:buBlip>
                          <a:blip r:embed="rId3"/>
                        </a:buBlip>
                      </a:pPr>
                      <a:r>
                        <a:rPr lang="en-US" sz="1600" u="sng" kern="1200" dirty="0">
                          <a:solidFill>
                            <a:schemeClr val="tx1"/>
                          </a:solidFill>
                          <a:effectLst/>
                          <a:latin typeface="+mn-lt"/>
                          <a:ea typeface="+mn-ea"/>
                          <a:cs typeface="+mn-cs"/>
                        </a:rPr>
                        <a:t>Substance Use</a:t>
                      </a:r>
                      <a:r>
                        <a:rPr lang="en-US" sz="1600" kern="1200" dirty="0">
                          <a:solidFill>
                            <a:schemeClr val="tx1"/>
                          </a:solidFill>
                          <a:effectLst/>
                          <a:latin typeface="+mn-lt"/>
                          <a:ea typeface="+mn-ea"/>
                          <a:cs typeface="+mn-cs"/>
                        </a:rPr>
                        <a:t>: % of HIV pts who have a documented substance use disorder or a substance use service with a viral load less than 200 copies/mL at last viral load test during the measurement year</a:t>
                      </a:r>
                    </a:p>
                    <a:p>
                      <a:pPr marL="393700" marR="0" indent="-285750">
                        <a:spcBef>
                          <a:spcPts val="0"/>
                        </a:spcBef>
                        <a:spcAft>
                          <a:spcPts val="0"/>
                        </a:spcAft>
                        <a:buFontTx/>
                        <a:buBlip>
                          <a:blip r:embed="rId3"/>
                        </a:buBlip>
                      </a:pPr>
                      <a:r>
                        <a:rPr lang="en-US" sz="1600" u="sng" kern="1200" dirty="0">
                          <a:solidFill>
                            <a:schemeClr val="tx1"/>
                          </a:solidFill>
                          <a:effectLst/>
                          <a:latin typeface="+mn-lt"/>
                          <a:ea typeface="+mn-ea"/>
                          <a:cs typeface="+mn-cs"/>
                        </a:rPr>
                        <a:t>Substance Use Screening</a:t>
                      </a:r>
                      <a:r>
                        <a:rPr lang="en-US" sz="1600" kern="1200" dirty="0">
                          <a:solidFill>
                            <a:schemeClr val="tx1"/>
                          </a:solidFill>
                          <a:effectLst/>
                          <a:latin typeface="+mn-lt"/>
                          <a:ea typeface="+mn-ea"/>
                          <a:cs typeface="+mn-cs"/>
                        </a:rPr>
                        <a:t>: % of HIV pts with a substance use screening during the measurement year</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2000393964"/>
                  </a:ext>
                </a:extLst>
              </a:tr>
              <a:tr h="278234">
                <a:tc>
                  <a:txBody>
                    <a:bodyPr/>
                    <a:lstStyle/>
                    <a:p>
                      <a:pPr marL="107950" marR="0">
                        <a:spcBef>
                          <a:spcPts val="0"/>
                        </a:spcBef>
                        <a:spcAft>
                          <a:spcPts val="0"/>
                        </a:spcAft>
                      </a:pPr>
                      <a:r>
                        <a:rPr lang="en-US" sz="20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Mental Health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tc>
                  <a:txBody>
                    <a:bodyPr/>
                    <a:lstStyle/>
                    <a:p>
                      <a:pPr marL="107950" marR="0">
                        <a:spcBef>
                          <a:spcPts val="0"/>
                        </a:spcBef>
                        <a:spcAft>
                          <a:spcPts val="0"/>
                        </a:spcAft>
                      </a:pPr>
                      <a:r>
                        <a:rPr lang="en-US" sz="2000" b="1" dirty="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Age Across the Lifespan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40E0D"/>
                    </a:solidFill>
                  </a:tcPr>
                </a:tc>
                <a:extLst>
                  <a:ext uri="{0D108BD9-81ED-4DB2-BD59-A6C34878D82A}">
                    <a16:rowId xmlns:a16="http://schemas.microsoft.com/office/drawing/2014/main" val="2294555455"/>
                  </a:ext>
                </a:extLst>
              </a:tr>
              <a:tr h="1706880">
                <a:tc>
                  <a:txBody>
                    <a:bodyPr/>
                    <a:lstStyle/>
                    <a:p>
                      <a:pPr marL="393700" marR="0" indent="-285750" algn="l" defTabSz="914400" rtl="0" eaLnBrk="1" latinLnBrk="0" hangingPunct="1">
                        <a:spcBef>
                          <a:spcPts val="0"/>
                        </a:spcBef>
                        <a:spcAft>
                          <a:spcPts val="0"/>
                        </a:spcAft>
                        <a:buFontTx/>
                        <a:buBlip>
                          <a:blip r:embed="rId3"/>
                        </a:buBlip>
                      </a:pPr>
                      <a:r>
                        <a:rPr lang="en-US" sz="1600" u="sng" kern="1200" dirty="0">
                          <a:solidFill>
                            <a:schemeClr val="tx1"/>
                          </a:solidFill>
                          <a:effectLst/>
                          <a:latin typeface="+mn-lt"/>
                          <a:ea typeface="+mn-ea"/>
                          <a:cs typeface="+mn-cs"/>
                        </a:rPr>
                        <a:t>Mental Health</a:t>
                      </a:r>
                      <a:r>
                        <a:rPr lang="en-US" sz="1600" kern="1200" dirty="0">
                          <a:solidFill>
                            <a:schemeClr val="tx1"/>
                          </a:solidFill>
                          <a:effectLst/>
                          <a:latin typeface="+mn-lt"/>
                          <a:ea typeface="+mn-ea"/>
                          <a:cs typeface="+mn-cs"/>
                        </a:rPr>
                        <a:t>: % of HIV pts who have received one or more of the mental health diagnoses OR received one or more mental health services during the same measurement period with a viral load less than 200 copies/mL at last viral load test during the measurement year</a:t>
                      </a:r>
                    </a:p>
                    <a:p>
                      <a:pPr marL="393700" marR="0" indent="-285750" algn="l" defTabSz="914400" rtl="0" eaLnBrk="1" latinLnBrk="0" hangingPunct="1">
                        <a:spcBef>
                          <a:spcPts val="0"/>
                        </a:spcBef>
                        <a:spcAft>
                          <a:spcPts val="0"/>
                        </a:spcAft>
                        <a:buFontTx/>
                        <a:buBlip>
                          <a:blip r:embed="rId3"/>
                        </a:buBlip>
                      </a:pPr>
                      <a:r>
                        <a:rPr lang="en-US" sz="1600" u="sng" kern="1200" dirty="0">
                          <a:solidFill>
                            <a:schemeClr val="tx1"/>
                          </a:solidFill>
                          <a:effectLst/>
                          <a:latin typeface="+mn-lt"/>
                          <a:ea typeface="+mn-ea"/>
                          <a:cs typeface="+mn-cs"/>
                        </a:rPr>
                        <a:t>Mental Health Screening</a:t>
                      </a:r>
                      <a:r>
                        <a:rPr lang="en-US" sz="1600" kern="1200" dirty="0">
                          <a:solidFill>
                            <a:schemeClr val="tx1"/>
                          </a:solidFill>
                          <a:effectLst/>
                          <a:latin typeface="+mn-lt"/>
                          <a:ea typeface="+mn-ea"/>
                          <a:cs typeface="+mn-cs"/>
                        </a:rPr>
                        <a:t>: % of HIV pts with a mental health status screening during the measurement year</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tc>
                  <a:txBody>
                    <a:bodyPr/>
                    <a:lstStyle/>
                    <a:p>
                      <a:pPr marL="393700" marR="0" indent="-285750" algn="l" defTabSz="914400" rtl="0" eaLnBrk="1" latinLnBrk="0" hangingPunct="1">
                        <a:spcBef>
                          <a:spcPts val="0"/>
                        </a:spcBef>
                        <a:spcAft>
                          <a:spcPts val="0"/>
                        </a:spcAft>
                        <a:buFontTx/>
                        <a:buBlip>
                          <a:blip r:embed="rId3"/>
                        </a:buBlip>
                      </a:pPr>
                      <a:r>
                        <a:rPr lang="en-US" sz="1600" u="sng" kern="1200" dirty="0">
                          <a:solidFill>
                            <a:schemeClr val="tx1"/>
                          </a:solidFill>
                          <a:effectLst/>
                          <a:latin typeface="+mn-lt"/>
                          <a:ea typeface="+mn-ea"/>
                          <a:cs typeface="+mn-cs"/>
                        </a:rPr>
                        <a:t>Age Across the Lifespan</a:t>
                      </a:r>
                      <a:r>
                        <a:rPr lang="en-US" sz="1600" kern="1200" dirty="0">
                          <a:solidFill>
                            <a:schemeClr val="tx1"/>
                          </a:solidFill>
                          <a:effectLst/>
                          <a:latin typeface="+mn-lt"/>
                          <a:ea typeface="+mn-ea"/>
                          <a:cs typeface="+mn-cs"/>
                        </a:rPr>
                        <a:t>: % of HIV pts with the site-selected age group [children/youth (24 and younger); young adults (25-39); adults (40-64); or older adults (65 and older)] with a viral load less than 200 copies/mL at last viral load test during the measurement year</a:t>
                      </a:r>
                    </a:p>
                    <a:p>
                      <a:pPr marL="393700" marR="0" indent="-285750" algn="l" defTabSz="914400" rtl="0" eaLnBrk="1" latinLnBrk="0" hangingPunct="1">
                        <a:spcBef>
                          <a:spcPts val="0"/>
                        </a:spcBef>
                        <a:spcAft>
                          <a:spcPts val="0"/>
                        </a:spcAft>
                        <a:buFontTx/>
                        <a:buBlip>
                          <a:blip r:embed="rId3"/>
                        </a:buBlip>
                      </a:pPr>
                      <a:r>
                        <a:rPr lang="en-US" sz="1600" kern="1200" dirty="0">
                          <a:solidFill>
                            <a:schemeClr val="tx1"/>
                          </a:solidFill>
                          <a:effectLst/>
                          <a:latin typeface="+mn-lt"/>
                          <a:ea typeface="+mn-ea"/>
                          <a:cs typeface="+mn-cs"/>
                        </a:rPr>
                        <a:t>[Other measures for each age group to be developed]</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DDDDD"/>
                    </a:solidFill>
                  </a:tcPr>
                </a:tc>
                <a:extLst>
                  <a:ext uri="{0D108BD9-81ED-4DB2-BD59-A6C34878D82A}">
                    <a16:rowId xmlns:a16="http://schemas.microsoft.com/office/drawing/2014/main" val="715077840"/>
                  </a:ext>
                </a:extLst>
              </a:tr>
            </a:tbl>
          </a:graphicData>
        </a:graphic>
      </p:graphicFrame>
    </p:spTree>
    <p:extLst>
      <p:ext uri="{BB962C8B-B14F-4D97-AF65-F5344CB8AC3E}">
        <p14:creationId xmlns:p14="http://schemas.microsoft.com/office/powerpoint/2010/main" val="1283347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Tools and Resources Header"/>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Tools and Resources</a:t>
            </a:r>
          </a:p>
        </p:txBody>
      </p:sp>
    </p:spTree>
    <p:extLst>
      <p:ext uri="{BB962C8B-B14F-4D97-AF65-F5344CB8AC3E}">
        <p14:creationId xmlns:p14="http://schemas.microsoft.com/office/powerpoint/2010/main" val="205043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01B526-4ECD-CB40-88BF-3BA8D91A31CA}"/>
              </a:ext>
            </a:extLst>
          </p:cNvPr>
          <p:cNvSpPr txBox="1">
            <a:spLocks noGrp="1"/>
          </p:cNvSpPr>
          <p:nvPr>
            <p:ph type="title" idx="4294967295"/>
          </p:nvPr>
        </p:nvSpPr>
        <p:spPr>
          <a:xfrm>
            <a:off x="1016000" y="533400"/>
            <a:ext cx="103632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2"/>
                </a:solidFill>
                <a:effectLst/>
                <a:uLnTx/>
                <a:uFillTx/>
                <a:latin typeface="+mj-lt"/>
                <a:ea typeface="MS PGothic" panose="020B0600070205080204" pitchFamily="34" charset="-128"/>
                <a:cs typeface="ＭＳ Ｐゴシック" charset="-128"/>
              </a:rPr>
              <a:t>Collaborative Tools</a:t>
            </a:r>
          </a:p>
        </p:txBody>
      </p:sp>
      <p:sp>
        <p:nvSpPr>
          <p:cNvPr id="8" name="TextBox 7">
            <a:extLst>
              <a:ext uri="{FF2B5EF4-FFF2-40B4-BE49-F238E27FC236}">
                <a16:creationId xmlns:a16="http://schemas.microsoft.com/office/drawing/2014/main" id="{415730E9-AF7E-EE46-B8A9-530CD32C7AA5}"/>
              </a:ext>
            </a:extLst>
          </p:cNvPr>
          <p:cNvSpPr txBox="1"/>
          <p:nvPr/>
        </p:nvSpPr>
        <p:spPr>
          <a:xfrm rot="16200000">
            <a:off x="-711939" y="3275195"/>
            <a:ext cx="3743632" cy="338554"/>
          </a:xfrm>
          <a:prstGeom prst="rect">
            <a:avLst/>
          </a:prstGeom>
          <a:solidFill>
            <a:srgbClr val="F0212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Trebuchet MS"/>
              </a:rPr>
              <a:t>One-Page Flyer</a:t>
            </a:r>
          </a:p>
        </p:txBody>
      </p:sp>
      <p:grpSp>
        <p:nvGrpSpPr>
          <p:cNvPr id="18" name="Group 17" descr="An image of the front page of the create + equity collaborative toolkit ">
            <a:extLst>
              <a:ext uri="{FF2B5EF4-FFF2-40B4-BE49-F238E27FC236}">
                <a16:creationId xmlns:a16="http://schemas.microsoft.com/office/drawing/2014/main" id="{7CE94729-421B-3F4D-ADCB-D5BF4E3CEE98}"/>
              </a:ext>
            </a:extLst>
          </p:cNvPr>
          <p:cNvGrpSpPr/>
          <p:nvPr/>
        </p:nvGrpSpPr>
        <p:grpSpPr>
          <a:xfrm>
            <a:off x="5040381" y="1524000"/>
            <a:ext cx="3180367" cy="3792288"/>
            <a:chOff x="5082987" y="1551544"/>
            <a:chExt cx="3180367" cy="3792288"/>
          </a:xfrm>
        </p:grpSpPr>
        <p:pic>
          <p:nvPicPr>
            <p:cNvPr id="12" name="Picture 11" descr="Chart, bar chart&#10;&#10;Description automatically generated">
              <a:extLst>
                <a:ext uri="{FF2B5EF4-FFF2-40B4-BE49-F238E27FC236}">
                  <a16:creationId xmlns:a16="http://schemas.microsoft.com/office/drawing/2014/main" id="{D47934AF-7C8E-D344-BBBE-B25461DBF07B}"/>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5082987" y="1551544"/>
              <a:ext cx="2648647" cy="37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D1F2AF5C-7186-0240-8B82-011F70146B43}"/>
                </a:ext>
              </a:extLst>
            </p:cNvPr>
            <p:cNvSpPr txBox="1"/>
            <p:nvPr/>
          </p:nvSpPr>
          <p:spPr>
            <a:xfrm rot="16200000">
              <a:off x="6227177" y="3297823"/>
              <a:ext cx="3733800" cy="338554"/>
            </a:xfrm>
            <a:prstGeom prst="rect">
              <a:avLst/>
            </a:prstGeom>
            <a:solidFill>
              <a:srgbClr val="0483C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Trebuchet MS"/>
                </a:rPr>
                <a:t>Collaborative Toolkit</a:t>
              </a:r>
            </a:p>
          </p:txBody>
        </p:sp>
      </p:grpSp>
      <p:sp>
        <p:nvSpPr>
          <p:cNvPr id="2" name="Rectangle 1">
            <a:extLst>
              <a:ext uri="{FF2B5EF4-FFF2-40B4-BE49-F238E27FC236}">
                <a16:creationId xmlns:a16="http://schemas.microsoft.com/office/drawing/2014/main" id="{5ACB58F2-A8CB-4E32-83F0-7E2200A67D46}"/>
              </a:ext>
            </a:extLst>
          </p:cNvPr>
          <p:cNvSpPr/>
          <p:nvPr/>
        </p:nvSpPr>
        <p:spPr>
          <a:xfrm>
            <a:off x="9025194" y="3360260"/>
            <a:ext cx="2786952" cy="1107996"/>
          </a:xfrm>
          <a:prstGeom prst="rect">
            <a:avLst/>
          </a:prstGeom>
        </p:spPr>
        <p:txBody>
          <a:bodyPr wrap="square">
            <a:spAutoFit/>
          </a:bodyPr>
          <a:lstStyle/>
          <a:p>
            <a:pPr eaLnBrk="1" hangingPunct="1">
              <a:buClr>
                <a:srgbClr val="FF0000"/>
              </a:buClr>
            </a:pPr>
            <a:r>
              <a:rPr lang="en-US" altLang="en-US" sz="2200" dirty="0">
                <a:latin typeface="+mj-lt"/>
                <a:ea typeface="ＭＳ Ｐゴシック" panose="020B0600070205080204" pitchFamily="34" charset="-128"/>
              </a:rPr>
              <a:t>To access all Collaborative tools and resources | </a:t>
            </a:r>
            <a:r>
              <a:rPr lang="en-US" altLang="en-US" sz="2200" b="1" dirty="0" err="1">
                <a:latin typeface="+mj-lt"/>
                <a:ea typeface="ＭＳ Ｐゴシック" panose="020B0600070205080204" pitchFamily="34" charset="-128"/>
                <a:hlinkClick r:id="rId5"/>
              </a:rPr>
              <a:t>CQII.org</a:t>
            </a:r>
            <a:endParaRPr lang="en-US" altLang="en-US" sz="2200" b="1" dirty="0">
              <a:latin typeface="+mj-lt"/>
              <a:ea typeface="ＭＳ Ｐゴシック" panose="020B0600070205080204" pitchFamily="34" charset="-128"/>
            </a:endParaRPr>
          </a:p>
        </p:txBody>
      </p:sp>
      <p:pic>
        <p:nvPicPr>
          <p:cNvPr id="21" name="Picture 20">
            <a:extLst>
              <a:ext uri="{FF2B5EF4-FFF2-40B4-BE49-F238E27FC236}">
                <a16:creationId xmlns:a16="http://schemas.microsoft.com/office/drawing/2014/main" id="{7BD1CC75-11E2-D744-8B89-CECF82BE5007}"/>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101394" y="2463109"/>
            <a:ext cx="855436" cy="855436"/>
          </a:xfrm>
          <a:prstGeom prst="rect">
            <a:avLst/>
          </a:prstGeom>
        </p:spPr>
      </p:pic>
      <p:pic>
        <p:nvPicPr>
          <p:cNvPr id="14" name="Picture 13">
            <a:extLst>
              <a:ext uri="{FF2B5EF4-FFF2-40B4-BE49-F238E27FC236}">
                <a16:creationId xmlns:a16="http://schemas.microsoft.com/office/drawing/2014/main" id="{668394ED-7C8B-1E4A-9924-76229D695828}"/>
              </a:ext>
            </a:extLst>
          </p:cNvPr>
          <p:cNvPicPr>
            <a:picLocks noChangeAspect="1"/>
          </p:cNvPicPr>
          <p:nvPr/>
        </p:nvPicPr>
        <p:blipFill>
          <a:blip r:embed="rId7"/>
          <a:stretch>
            <a:fillRect/>
          </a:stretch>
        </p:blipFill>
        <p:spPr>
          <a:xfrm>
            <a:off x="1524000" y="1572656"/>
            <a:ext cx="2897848" cy="3743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31772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450D8-9F17-4E95-9D5A-13E35AC55AE0}"/>
              </a:ext>
            </a:extLst>
          </p:cNvPr>
          <p:cNvSpPr>
            <a:spLocks noGrp="1"/>
          </p:cNvSpPr>
          <p:nvPr>
            <p:ph type="ctrTitle"/>
          </p:nvPr>
        </p:nvSpPr>
        <p:spPr>
          <a:xfrm>
            <a:off x="1428751" y="-1470025"/>
            <a:ext cx="9753600" cy="1470025"/>
          </a:xfrm>
        </p:spPr>
        <p:txBody>
          <a:bodyPr vert="horz" wrap="square" lIns="91440" tIns="45720" rIns="91440" bIns="45720" numCol="1" anchor="b" anchorCtr="0" compatLnSpc="1">
            <a:prstTxWarp prst="textNoShape">
              <a:avLst/>
            </a:prstTxWarp>
          </a:bodyPr>
          <a:lstStyle/>
          <a:p>
            <a:r>
              <a:rPr lang="en-US" dirty="0"/>
              <a:t>Zoom Functionalities</a:t>
            </a:r>
          </a:p>
        </p:txBody>
      </p:sp>
      <p:pic>
        <p:nvPicPr>
          <p:cNvPr id="5" name="Picture 4" descr="A picture displaying Zoom functionalities.&#10;Mute/Unmute, Video On/Off, List of Participants, Chat Room, Reactions, Leave Zoom">
            <a:extLst>
              <a:ext uri="{FF2B5EF4-FFF2-40B4-BE49-F238E27FC236}">
                <a16:creationId xmlns:a16="http://schemas.microsoft.com/office/drawing/2014/main" id="{E26CBFB7-7C5D-8343-B487-55F1592218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413547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909484" y="511277"/>
            <a:ext cx="10363200" cy="762000"/>
          </a:xfrm>
        </p:spPr>
        <p:txBody>
          <a:bodyPr>
            <a:normAutofit/>
          </a:bodyPr>
          <a:lstStyle/>
          <a:p>
            <a:pPr eaLnBrk="1" hangingPunct="1"/>
            <a:r>
              <a:rPr lang="en-US" altLang="en-US" dirty="0">
                <a:ea typeface="ＭＳ Ｐゴシック" panose="020B0600070205080204" pitchFamily="34" charset="-128"/>
              </a:rPr>
              <a:t>Change Packages: Listing of Key Interventions </a:t>
            </a:r>
          </a:p>
        </p:txBody>
      </p:sp>
      <p:pic>
        <p:nvPicPr>
          <p:cNvPr id="11" name="Picture 10" descr="An image of one of the housing affinity group's interventions. ">
            <a:hlinkClick r:id="rId3"/>
            <a:extLst>
              <a:ext uri="{FF2B5EF4-FFF2-40B4-BE49-F238E27FC236}">
                <a16:creationId xmlns:a16="http://schemas.microsoft.com/office/drawing/2014/main" id="{56B2EA4E-FBF9-A041-8A5E-93D762BA29C3}"/>
              </a:ext>
            </a:extLst>
          </p:cNvPr>
          <p:cNvPicPr>
            <a:picLocks noChangeAspect="1"/>
          </p:cNvPicPr>
          <p:nvPr/>
        </p:nvPicPr>
        <p:blipFill>
          <a:blip r:embed="rId4"/>
          <a:stretch>
            <a:fillRect/>
          </a:stretch>
        </p:blipFill>
        <p:spPr>
          <a:xfrm>
            <a:off x="411480" y="1371600"/>
            <a:ext cx="3733800" cy="4432300"/>
          </a:xfrm>
          <a:prstGeom prst="rect">
            <a:avLst/>
          </a:prstGeom>
        </p:spPr>
      </p:pic>
      <p:sp>
        <p:nvSpPr>
          <p:cNvPr id="5" name="Rectangle 3"/>
          <p:cNvSpPr txBox="1">
            <a:spLocks noChangeArrowheads="1"/>
          </p:cNvSpPr>
          <p:nvPr/>
        </p:nvSpPr>
        <p:spPr bwMode="auto">
          <a:xfrm>
            <a:off x="4343401" y="1371600"/>
            <a:ext cx="7437120" cy="3657600"/>
          </a:xfrm>
          <a:prstGeom prst="rect">
            <a:avLst/>
          </a:prstGeom>
          <a:solidFill>
            <a:schemeClr val="bg1">
              <a:lumMod val="85000"/>
              <a:alpha val="29804"/>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cs typeface="MS PGothic" charset="0"/>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cs typeface="MS PGothic" charset="0"/>
              </a:defRPr>
            </a:lvl3pPr>
            <a:lvl4pPr marL="16002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4pPr>
            <a:lvl5pPr marL="20574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5pPr>
            <a:lvl6pPr marL="2514600" indent="-228600" algn="l" rtl="0" fontAlgn="base">
              <a:spcBef>
                <a:spcPct val="20000"/>
              </a:spcBef>
              <a:spcAft>
                <a:spcPct val="0"/>
              </a:spcAft>
              <a:buClr>
                <a:schemeClr val="tx1"/>
              </a:buClr>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Char char="•"/>
              <a:defRPr>
                <a:solidFill>
                  <a:schemeClr val="tx1"/>
                </a:solidFill>
                <a:latin typeface="+mn-lt"/>
                <a:ea typeface="ＭＳ Ｐゴシック" charset="-128"/>
              </a:defRPr>
            </a:lvl9pPr>
          </a:lstStyle>
          <a:p>
            <a:pPr>
              <a:buClr>
                <a:srgbClr val="FF0000"/>
              </a:buClr>
              <a:buBlip>
                <a:blip r:embed="rId5"/>
              </a:buBlip>
            </a:pPr>
            <a:r>
              <a:rPr lang="en-US" sz="2200" kern="0" dirty="0"/>
              <a:t>A Change Package is a set of evidence-informed interventions and emerging practices that are critical to the improvement of an identified process and generate ideas for tests of change </a:t>
            </a:r>
          </a:p>
          <a:p>
            <a:pPr>
              <a:buClr>
                <a:srgbClr val="FF0000"/>
              </a:buClr>
              <a:buBlip>
                <a:blip r:embed="rId5"/>
              </a:buBlip>
            </a:pPr>
            <a:r>
              <a:rPr lang="en-US" sz="2200" kern="0" dirty="0"/>
              <a:t>An extensive Change Package are available for : housing, mental health, substance use, and age across the lifespan</a:t>
            </a:r>
          </a:p>
          <a:p>
            <a:pPr>
              <a:buClr>
                <a:srgbClr val="FF0000"/>
              </a:buClr>
              <a:buBlip>
                <a:blip r:embed="rId5"/>
              </a:buBlip>
            </a:pPr>
            <a:r>
              <a:rPr lang="en-US" sz="2200" kern="0" dirty="0"/>
              <a:t>Each Community Partner should review the appropriate Change Package and the related interventions, and prioritize those that are most relevant for their organization</a:t>
            </a:r>
          </a:p>
          <a:p>
            <a:pPr>
              <a:buClr>
                <a:srgbClr val="FF0000"/>
              </a:buClr>
              <a:buBlip>
                <a:blip r:embed="rId5"/>
              </a:buBlip>
            </a:pPr>
            <a:r>
              <a:rPr lang="en-US" sz="2200" kern="0" dirty="0"/>
              <a:t>CQII partnered with IHI to develop Change Packages for each Affinity Group with content experts and stakeholders</a:t>
            </a:r>
          </a:p>
        </p:txBody>
      </p:sp>
      <p:pic>
        <p:nvPicPr>
          <p:cNvPr id="13" name="Picture 12" descr="Logo for the Institute for Healthcare Improvement. ">
            <a:extLst>
              <a:ext uri="{FF2B5EF4-FFF2-40B4-BE49-F238E27FC236}">
                <a16:creationId xmlns:a16="http://schemas.microsoft.com/office/drawing/2014/main" id="{32CB8437-7440-9541-8A41-5B2E245DB86D}"/>
              </a:ext>
            </a:extLst>
          </p:cNvPr>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134600" y="5246370"/>
            <a:ext cx="1645920" cy="544830"/>
          </a:xfrm>
          <a:prstGeom prst="rect">
            <a:avLst/>
          </a:prstGeom>
          <a:noFill/>
          <a:ln>
            <a:noFill/>
          </a:ln>
        </p:spPr>
      </p:pic>
      <p:grpSp>
        <p:nvGrpSpPr>
          <p:cNvPr id="6" name="Group 5">
            <a:extLst>
              <a:ext uri="{FF2B5EF4-FFF2-40B4-BE49-F238E27FC236}">
                <a16:creationId xmlns:a16="http://schemas.microsoft.com/office/drawing/2014/main" id="{002A9F30-9846-BD48-AB52-028B1FAA6869}"/>
              </a:ext>
            </a:extLst>
          </p:cNvPr>
          <p:cNvGrpSpPr/>
          <p:nvPr/>
        </p:nvGrpSpPr>
        <p:grpSpPr>
          <a:xfrm>
            <a:off x="4343400" y="5228304"/>
            <a:ext cx="1399872" cy="575596"/>
            <a:chOff x="6200466" y="5215604"/>
            <a:chExt cx="1399872" cy="575596"/>
          </a:xfrm>
        </p:grpSpPr>
        <p:pic>
          <p:nvPicPr>
            <p:cNvPr id="7" name="Picture 6">
              <a:extLst>
                <a:ext uri="{FF2B5EF4-FFF2-40B4-BE49-F238E27FC236}">
                  <a16:creationId xmlns:a16="http://schemas.microsoft.com/office/drawing/2014/main" id="{9B62CEEE-95F2-B34F-AFDC-D74D5AA548D5}"/>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200466" y="5215604"/>
              <a:ext cx="575596" cy="575596"/>
            </a:xfrm>
            <a:prstGeom prst="rect">
              <a:avLst/>
            </a:prstGeom>
          </p:spPr>
        </p:pic>
        <p:sp>
          <p:nvSpPr>
            <p:cNvPr id="8" name="Rectangle 7">
              <a:extLst>
                <a:ext uri="{FF2B5EF4-FFF2-40B4-BE49-F238E27FC236}">
                  <a16:creationId xmlns:a16="http://schemas.microsoft.com/office/drawing/2014/main" id="{DD503DE9-CDD7-AC4B-B988-18E4CB3CFC06}"/>
                </a:ext>
              </a:extLst>
            </p:cNvPr>
            <p:cNvSpPr/>
            <p:nvPr/>
          </p:nvSpPr>
          <p:spPr>
            <a:xfrm>
              <a:off x="6858000" y="5303569"/>
              <a:ext cx="742338" cy="369332"/>
            </a:xfrm>
            <a:prstGeom prst="rect">
              <a:avLst/>
            </a:prstGeom>
          </p:spPr>
          <p:txBody>
            <a:bodyPr wrap="square">
              <a:spAutoFit/>
            </a:bodyPr>
            <a:lstStyle/>
            <a:p>
              <a:pPr eaLnBrk="1" hangingPunct="1">
                <a:buClr>
                  <a:srgbClr val="FF0000"/>
                </a:buClr>
              </a:pPr>
              <a:r>
                <a:rPr lang="en-US" altLang="en-US" b="1" dirty="0">
                  <a:latin typeface="+mj-lt"/>
                  <a:ea typeface="ＭＳ Ｐゴシック" panose="020B0600070205080204" pitchFamily="34" charset="-128"/>
                  <a:hlinkClick r:id="rId3"/>
                </a:rPr>
                <a:t>Link</a:t>
              </a:r>
              <a:endParaRPr lang="en-US" altLang="en-US" b="1" dirty="0">
                <a:latin typeface="+mj-lt"/>
                <a:ea typeface="ＭＳ Ｐゴシック" panose="020B0600070205080204" pitchFamily="34" charset="-128"/>
              </a:endParaRPr>
            </a:p>
          </p:txBody>
        </p:sp>
      </p:grpSp>
    </p:spTree>
    <p:extLst>
      <p:ext uri="{BB962C8B-B14F-4D97-AF65-F5344CB8AC3E}">
        <p14:creationId xmlns:p14="http://schemas.microsoft.com/office/powerpoint/2010/main" val="2635462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909484" y="511277"/>
            <a:ext cx="10363200" cy="762000"/>
          </a:xfrm>
        </p:spPr>
        <p:txBody>
          <a:bodyPr>
            <a:normAutofit/>
          </a:bodyPr>
          <a:lstStyle/>
          <a:p>
            <a:pPr eaLnBrk="1" hangingPunct="1"/>
            <a:r>
              <a:rPr lang="en-US" altLang="en-US" dirty="0">
                <a:ea typeface="ＭＳ Ｐゴシック" panose="020B0600070205080204" pitchFamily="34" charset="-128"/>
              </a:rPr>
              <a:t>Driver Diagrams</a:t>
            </a:r>
          </a:p>
        </p:txBody>
      </p:sp>
      <p:pic>
        <p:nvPicPr>
          <p:cNvPr id="3" name="Picture 2" descr="A picture of the housing affinity group driver diagram. ">
            <a:hlinkClick r:id="rId3"/>
            <a:extLst>
              <a:ext uri="{FF2B5EF4-FFF2-40B4-BE49-F238E27FC236}">
                <a16:creationId xmlns:a16="http://schemas.microsoft.com/office/drawing/2014/main" id="{D0A22FC4-B9C0-9E4C-B37A-CC3DB6362F10}"/>
              </a:ext>
            </a:extLst>
          </p:cNvPr>
          <p:cNvPicPr>
            <a:picLocks noChangeAspect="1"/>
          </p:cNvPicPr>
          <p:nvPr/>
        </p:nvPicPr>
        <p:blipFill>
          <a:blip r:embed="rId4"/>
          <a:stretch>
            <a:fillRect/>
          </a:stretch>
        </p:blipFill>
        <p:spPr>
          <a:xfrm>
            <a:off x="533399" y="1519292"/>
            <a:ext cx="5667067" cy="4271907"/>
          </a:xfrm>
          <a:prstGeom prst="rect">
            <a:avLst/>
          </a:prstGeom>
        </p:spPr>
      </p:pic>
      <p:sp>
        <p:nvSpPr>
          <p:cNvPr id="5" name="Rectangle 3"/>
          <p:cNvSpPr txBox="1">
            <a:spLocks noChangeArrowheads="1"/>
          </p:cNvSpPr>
          <p:nvPr/>
        </p:nvSpPr>
        <p:spPr bwMode="auto">
          <a:xfrm>
            <a:off x="6248401" y="1600200"/>
            <a:ext cx="5562600" cy="3429000"/>
          </a:xfrm>
          <a:prstGeom prst="rect">
            <a:avLst/>
          </a:prstGeom>
          <a:solidFill>
            <a:schemeClr val="bg1">
              <a:lumMod val="85000"/>
              <a:alpha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cs typeface="MS PGothic" charset="0"/>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cs typeface="MS PGothic" charset="0"/>
              </a:defRPr>
            </a:lvl3pPr>
            <a:lvl4pPr marL="16002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4pPr>
            <a:lvl5pPr marL="20574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5pPr>
            <a:lvl6pPr marL="2514600" indent="-228600" algn="l" rtl="0" fontAlgn="base">
              <a:spcBef>
                <a:spcPct val="20000"/>
              </a:spcBef>
              <a:spcAft>
                <a:spcPct val="0"/>
              </a:spcAft>
              <a:buClr>
                <a:schemeClr val="tx1"/>
              </a:buClr>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Char char="•"/>
              <a:defRPr>
                <a:solidFill>
                  <a:schemeClr val="tx1"/>
                </a:solidFill>
                <a:latin typeface="+mn-lt"/>
                <a:ea typeface="ＭＳ Ｐゴシック" charset="-128"/>
              </a:defRPr>
            </a:lvl9pPr>
          </a:lstStyle>
          <a:p>
            <a:pPr>
              <a:buClr>
                <a:srgbClr val="FF0000"/>
              </a:buClr>
              <a:buBlip>
                <a:blip r:embed="rId5"/>
              </a:buBlip>
            </a:pPr>
            <a:r>
              <a:rPr lang="en-US" sz="2200" kern="0" dirty="0"/>
              <a:t>Driver Diagrams present a graphical representation of drivers (factors) that have an impact on achieving the preferred outcomes</a:t>
            </a:r>
          </a:p>
          <a:p>
            <a:pPr lvl="1">
              <a:buClr>
                <a:srgbClr val="FF0000"/>
              </a:buClr>
              <a:buBlip>
                <a:blip r:embed="rId5"/>
              </a:buBlip>
            </a:pPr>
            <a:r>
              <a:rPr lang="en-US" sz="1800" kern="0" dirty="0"/>
              <a:t>Primary Drivers are the major factors driving the outcomes</a:t>
            </a:r>
          </a:p>
          <a:p>
            <a:pPr lvl="1">
              <a:buClr>
                <a:srgbClr val="FF0000"/>
              </a:buClr>
              <a:buBlip>
                <a:blip r:embed="rId5"/>
              </a:buBlip>
            </a:pPr>
            <a:r>
              <a:rPr lang="en-US" sz="1800" kern="0" dirty="0"/>
              <a:t>Secondary Drivers are the detailed activates and structures that make up the primary divers</a:t>
            </a:r>
          </a:p>
          <a:p>
            <a:pPr>
              <a:buClr>
                <a:srgbClr val="FF0000"/>
              </a:buClr>
              <a:buBlip>
                <a:blip r:embed="rId5"/>
              </a:buBlip>
            </a:pPr>
            <a:r>
              <a:rPr lang="en-US" sz="2200" kern="0" dirty="0"/>
              <a:t>CQII partnered with IHI to develop Driver Diagrams for each Affinity Group with content experts and stakeholders</a:t>
            </a:r>
          </a:p>
        </p:txBody>
      </p:sp>
      <p:pic>
        <p:nvPicPr>
          <p:cNvPr id="8" name="Picture 7" descr="Logo for the Institute for Healthcare Improvement. ">
            <a:extLst>
              <a:ext uri="{FF2B5EF4-FFF2-40B4-BE49-F238E27FC236}">
                <a16:creationId xmlns:a16="http://schemas.microsoft.com/office/drawing/2014/main" id="{651A7455-2E85-6549-842F-792FC28E0A4F}"/>
              </a:ext>
            </a:extLst>
          </p:cNvPr>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134600" y="5246370"/>
            <a:ext cx="1645920" cy="544830"/>
          </a:xfrm>
          <a:prstGeom prst="rect">
            <a:avLst/>
          </a:prstGeom>
          <a:noFill/>
          <a:ln>
            <a:noFill/>
          </a:ln>
        </p:spPr>
      </p:pic>
      <p:grpSp>
        <p:nvGrpSpPr>
          <p:cNvPr id="2" name="Group 1">
            <a:extLst>
              <a:ext uri="{FF2B5EF4-FFF2-40B4-BE49-F238E27FC236}">
                <a16:creationId xmlns:a16="http://schemas.microsoft.com/office/drawing/2014/main" id="{5AE9664F-C3A9-504F-9B09-6B6BD358B1D4}"/>
              </a:ext>
            </a:extLst>
          </p:cNvPr>
          <p:cNvGrpSpPr/>
          <p:nvPr/>
        </p:nvGrpSpPr>
        <p:grpSpPr>
          <a:xfrm>
            <a:off x="6200466" y="5215603"/>
            <a:ext cx="1399872" cy="575596"/>
            <a:chOff x="6200466" y="5215604"/>
            <a:chExt cx="1399872" cy="575596"/>
          </a:xfrm>
        </p:grpSpPr>
        <p:pic>
          <p:nvPicPr>
            <p:cNvPr id="7" name="Picture 6">
              <a:extLst>
                <a:ext uri="{FF2B5EF4-FFF2-40B4-BE49-F238E27FC236}">
                  <a16:creationId xmlns:a16="http://schemas.microsoft.com/office/drawing/2014/main" id="{57C86E7A-8176-3346-9DA3-2F4AE4FA0DF7}"/>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200466" y="5215604"/>
              <a:ext cx="575596" cy="575596"/>
            </a:xfrm>
            <a:prstGeom prst="rect">
              <a:avLst/>
            </a:prstGeom>
          </p:spPr>
        </p:pic>
        <p:sp>
          <p:nvSpPr>
            <p:cNvPr id="9" name="Rectangle 8">
              <a:extLst>
                <a:ext uri="{FF2B5EF4-FFF2-40B4-BE49-F238E27FC236}">
                  <a16:creationId xmlns:a16="http://schemas.microsoft.com/office/drawing/2014/main" id="{F0A58104-FB5D-2F45-AE63-14F8EF2516EC}"/>
                </a:ext>
              </a:extLst>
            </p:cNvPr>
            <p:cNvSpPr/>
            <p:nvPr/>
          </p:nvSpPr>
          <p:spPr>
            <a:xfrm>
              <a:off x="6858000" y="5303569"/>
              <a:ext cx="742338" cy="369332"/>
            </a:xfrm>
            <a:prstGeom prst="rect">
              <a:avLst/>
            </a:prstGeom>
          </p:spPr>
          <p:txBody>
            <a:bodyPr wrap="square">
              <a:spAutoFit/>
            </a:bodyPr>
            <a:lstStyle/>
            <a:p>
              <a:pPr eaLnBrk="1" hangingPunct="1">
                <a:buClr>
                  <a:srgbClr val="FF0000"/>
                </a:buClr>
              </a:pPr>
              <a:r>
                <a:rPr lang="en-US" altLang="en-US" b="1" dirty="0">
                  <a:latin typeface="+mj-lt"/>
                  <a:ea typeface="ＭＳ Ｐゴシック" panose="020B0600070205080204" pitchFamily="34" charset="-128"/>
                  <a:hlinkClick r:id="rId3"/>
                </a:rPr>
                <a:t>Link</a:t>
              </a:r>
              <a:endParaRPr lang="en-US" altLang="en-US" b="1" dirty="0">
                <a:latin typeface="+mj-lt"/>
                <a:ea typeface="ＭＳ Ｐゴシック" panose="020B0600070205080204" pitchFamily="34" charset="-128"/>
              </a:endParaRPr>
            </a:p>
          </p:txBody>
        </p:sp>
      </p:grpSp>
    </p:spTree>
    <p:extLst>
      <p:ext uri="{BB962C8B-B14F-4D97-AF65-F5344CB8AC3E}">
        <p14:creationId xmlns:p14="http://schemas.microsoft.com/office/powerpoint/2010/main" val="358658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Application Process Header"/>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Application Process</a:t>
            </a:r>
          </a:p>
        </p:txBody>
      </p:sp>
    </p:spTree>
    <p:extLst>
      <p:ext uri="{BB962C8B-B14F-4D97-AF65-F5344CB8AC3E}">
        <p14:creationId xmlns:p14="http://schemas.microsoft.com/office/powerpoint/2010/main" val="10205796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DD1601-988F-4E43-A64D-6EFBEF9B8FD9}"/>
              </a:ext>
            </a:extLst>
          </p:cNvPr>
          <p:cNvSpPr>
            <a:spLocks noGrp="1"/>
          </p:cNvSpPr>
          <p:nvPr>
            <p:ph type="title"/>
          </p:nvPr>
        </p:nvSpPr>
        <p:spPr>
          <a:xfrm>
            <a:off x="2057400" y="533400"/>
            <a:ext cx="8077200" cy="762000"/>
          </a:xfrm>
        </p:spPr>
        <p:txBody>
          <a:bodyPr/>
          <a:lstStyle/>
          <a:p>
            <a:r>
              <a:rPr lang="en-US" dirty="0"/>
              <a:t>Application Process</a:t>
            </a:r>
          </a:p>
        </p:txBody>
      </p:sp>
      <p:graphicFrame>
        <p:nvGraphicFramePr>
          <p:cNvPr id="6" name="Diagram 5" descr="An image describing the Application process. Some important dates: Application period is though Nov and the deadline is Nov. 30 and the Selection process will take place in Dec and selected Community partners will be notified. &#10;">
            <a:extLst>
              <a:ext uri="{FF2B5EF4-FFF2-40B4-BE49-F238E27FC236}">
                <a16:creationId xmlns:a16="http://schemas.microsoft.com/office/drawing/2014/main" id="{5F7703DB-73BD-4572-94ED-A92E204CA752}"/>
              </a:ext>
            </a:extLst>
          </p:cNvPr>
          <p:cNvGraphicFramePr/>
          <p:nvPr>
            <p:extLst>
              <p:ext uri="{D42A27DB-BD31-4B8C-83A1-F6EECF244321}">
                <p14:modId xmlns:p14="http://schemas.microsoft.com/office/powerpoint/2010/main" val="621873518"/>
              </p:ext>
            </p:extLst>
          </p:nvPr>
        </p:nvGraphicFramePr>
        <p:xfrm>
          <a:off x="1524000" y="1295400"/>
          <a:ext cx="95250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821231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43B5-14F3-4E5F-9B04-8DC23701CACD}"/>
              </a:ext>
            </a:extLst>
          </p:cNvPr>
          <p:cNvSpPr>
            <a:spLocks noGrp="1"/>
          </p:cNvSpPr>
          <p:nvPr>
            <p:ph type="title"/>
          </p:nvPr>
        </p:nvSpPr>
        <p:spPr/>
        <p:txBody>
          <a:bodyPr/>
          <a:lstStyle/>
          <a:p>
            <a:r>
              <a:rPr lang="en-US" dirty="0"/>
              <a:t>Selection Criteria </a:t>
            </a:r>
          </a:p>
        </p:txBody>
      </p:sp>
      <p:sp>
        <p:nvSpPr>
          <p:cNvPr id="6" name="Content Placeholder 5">
            <a:extLst>
              <a:ext uri="{FF2B5EF4-FFF2-40B4-BE49-F238E27FC236}">
                <a16:creationId xmlns:a16="http://schemas.microsoft.com/office/drawing/2014/main" id="{FCEA2465-8C61-4326-8ECA-56DDCCF76B21}"/>
              </a:ext>
            </a:extLst>
          </p:cNvPr>
          <p:cNvSpPr txBox="1">
            <a:spLocks noGrp="1"/>
          </p:cNvSpPr>
          <p:nvPr>
            <p:ph sz="half" idx="1"/>
          </p:nvPr>
        </p:nvSpPr>
        <p:spPr>
          <a:xfrm>
            <a:off x="4953000" y="1813198"/>
            <a:ext cx="6781800" cy="3477875"/>
          </a:xfrm>
          <a:prstGeom prst="rect">
            <a:avLst/>
          </a:prstGeom>
          <a:solidFill>
            <a:srgbClr val="70C4B7">
              <a:alpha val="60000"/>
            </a:srgbClr>
          </a:solidFill>
        </p:spPr>
        <p:txBody>
          <a:bodyPr wrap="square" rtlCol="0">
            <a:spAutoFit/>
          </a:bodyPr>
          <a:lstStyle/>
          <a:p>
            <a:pPr marL="119063" marR="0" indent="9525">
              <a:spcBef>
                <a:spcPts val="0"/>
              </a:spcBef>
              <a:spcAft>
                <a:spcPts val="0"/>
              </a:spcAft>
              <a:buClr>
                <a:srgbClr val="FF0000"/>
              </a:buClr>
              <a:buNone/>
            </a:pPr>
            <a:r>
              <a:rPr lang="en-US" sz="20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 max of 100 Community Partners - 25 per Affinity Group - can join the Collaborative; CQII and HAB will assess all </a:t>
            </a:r>
            <a:r>
              <a:rPr lang="en-US" sz="20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applications using the </a:t>
            </a:r>
            <a:r>
              <a:rPr lang="en-US" sz="20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following selection criteria:</a:t>
            </a:r>
          </a:p>
          <a:p>
            <a:pPr marL="461963" indent="-333375">
              <a:spcBef>
                <a:spcPts val="0"/>
              </a:spcBef>
              <a:spcAft>
                <a:spcPts val="0"/>
              </a:spcAft>
              <a:buBlip>
                <a:blip r:embed="rId3"/>
              </a:buBlip>
            </a:pPr>
            <a:r>
              <a:rPr lang="en-US" sz="20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Geographic representation vs prevalence</a:t>
            </a:r>
          </a:p>
          <a:p>
            <a:pPr marL="461963" indent="-333375">
              <a:spcBef>
                <a:spcPts val="0"/>
              </a:spcBef>
              <a:spcAft>
                <a:spcPts val="0"/>
              </a:spcAft>
              <a:buBlip>
                <a:blip r:embed="rId3"/>
              </a:buBlip>
            </a:pPr>
            <a:r>
              <a:rPr lang="en-US" sz="20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RWHAP Part funding diversity</a:t>
            </a:r>
          </a:p>
          <a:p>
            <a:pPr marL="461963" indent="-333375">
              <a:spcBef>
                <a:spcPts val="0"/>
              </a:spcBef>
              <a:spcAft>
                <a:spcPts val="0"/>
              </a:spcAft>
              <a:buBlip>
                <a:blip r:embed="rId3"/>
              </a:buBlip>
            </a:pPr>
            <a:r>
              <a:rPr lang="en-US" sz="20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QI competency level</a:t>
            </a:r>
          </a:p>
          <a:p>
            <a:pPr marL="461963" indent="-333375">
              <a:spcBef>
                <a:spcPts val="0"/>
              </a:spcBef>
              <a:spcAft>
                <a:spcPts val="0"/>
              </a:spcAft>
              <a:buBlip>
                <a:blip r:embed="rId3"/>
              </a:buBlip>
            </a:pPr>
            <a:r>
              <a:rPr lang="en-US" sz="20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New recipients vs those who have participated in a prior CQII collaborative</a:t>
            </a:r>
          </a:p>
          <a:p>
            <a:pPr marL="461963" indent="-333375">
              <a:spcBef>
                <a:spcPts val="0"/>
              </a:spcBef>
              <a:spcAft>
                <a:spcPts val="0"/>
              </a:spcAft>
              <a:buBlip>
                <a:blip r:embed="rId3"/>
              </a:buBlip>
            </a:pPr>
            <a:r>
              <a:rPr lang="en-US" sz="20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Ability to draw performance data from EMR </a:t>
            </a:r>
          </a:p>
          <a:p>
            <a:pPr marL="461963" indent="-333375">
              <a:spcBef>
                <a:spcPts val="0"/>
              </a:spcBef>
              <a:spcAft>
                <a:spcPts val="0"/>
              </a:spcAft>
              <a:buBlip>
                <a:blip r:embed="rId3"/>
              </a:buBlip>
            </a:pPr>
            <a:r>
              <a:rPr lang="en-US" sz="20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Performance gap between overall vs subpopulation</a:t>
            </a:r>
          </a:p>
          <a:p>
            <a:pPr marL="461963" indent="-333375">
              <a:spcBef>
                <a:spcPts val="0"/>
              </a:spcBef>
              <a:spcAft>
                <a:spcPts val="0"/>
              </a:spcAft>
              <a:buBlip>
                <a:blip r:embed="rId3"/>
              </a:buBlip>
            </a:pPr>
            <a:r>
              <a:rPr lang="en-US" sz="2000" dirty="0">
                <a:solidFill>
                  <a:srgbClr val="000000"/>
                </a:solidFill>
                <a:latin typeface="Garamond" panose="02020404030301010803" pitchFamily="18" charset="0"/>
                <a:ea typeface="Times New Roman" panose="02020603050405020304" pitchFamily="18" charset="0"/>
                <a:cs typeface="Times New Roman" panose="02020603050405020304" pitchFamily="18" charset="0"/>
              </a:rPr>
              <a:t>Number of patients reported to increase Collaborative impact</a:t>
            </a:r>
          </a:p>
        </p:txBody>
      </p:sp>
      <p:pic>
        <p:nvPicPr>
          <p:cNvPr id="1026" name="Picture 2">
            <a:extLst>
              <a:ext uri="{FF2B5EF4-FFF2-40B4-BE49-F238E27FC236}">
                <a16:creationId xmlns:a16="http://schemas.microsoft.com/office/drawing/2014/main" id="{C9E98097-00B2-314D-B8FB-CAD61DD63B66}"/>
              </a:ext>
              <a:ext uri="{C183D7F6-B498-43B3-948B-1728B52AA6E4}">
                <adec:decorative xmlns:adec="http://schemas.microsoft.com/office/drawing/2017/decorative" val="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85800" y="1813198"/>
            <a:ext cx="3912609" cy="347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994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Timeline and Next Steps Header."/>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Timeline and Next Steps</a:t>
            </a:r>
          </a:p>
        </p:txBody>
      </p:sp>
    </p:spTree>
    <p:extLst>
      <p:ext uri="{BB962C8B-B14F-4D97-AF65-F5344CB8AC3E}">
        <p14:creationId xmlns:p14="http://schemas.microsoft.com/office/powerpoint/2010/main" val="3269185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E0530DE-0B73-E24E-A191-A394FD6CBD66}"/>
              </a:ext>
            </a:extLst>
          </p:cNvPr>
          <p:cNvSpPr txBox="1">
            <a:spLocks noGrp="1" noChangeArrowheads="1"/>
          </p:cNvSpPr>
          <p:nvPr>
            <p:ph type="title" idx="4294967295"/>
          </p:nvPr>
        </p:nvSpPr>
        <p:spPr bwMode="auto">
          <a:xfrm>
            <a:off x="909484" y="511277"/>
            <a:ext cx="10363200" cy="76200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chemeClr val="tx2"/>
                </a:solidFill>
                <a:effectLst/>
                <a:uLnTx/>
                <a:uFillTx/>
                <a:latin typeface="+mj-lt"/>
                <a:ea typeface="ＭＳ Ｐゴシック" panose="020B0600070205080204" pitchFamily="34" charset="-128"/>
                <a:cs typeface="ＭＳ Ｐゴシック" charset="-128"/>
              </a:rPr>
              <a:t>Reporting Calendar</a:t>
            </a:r>
          </a:p>
        </p:txBody>
      </p:sp>
      <p:pic>
        <p:nvPicPr>
          <p:cNvPr id="4" name="Picture 3" descr="A picure of the Collaborative Reporting Calendar">
            <a:extLst>
              <a:ext uri="{FF2B5EF4-FFF2-40B4-BE49-F238E27FC236}">
                <a16:creationId xmlns:a16="http://schemas.microsoft.com/office/drawing/2014/main" id="{D37E2E3C-FC4B-9A4E-9932-560755BF0BF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6200000">
            <a:off x="3723012" y="64864"/>
            <a:ext cx="4669775" cy="7086600"/>
          </a:xfrm>
          <a:prstGeom prst="rect">
            <a:avLst/>
          </a:prstGeom>
        </p:spPr>
      </p:pic>
    </p:spTree>
    <p:extLst>
      <p:ext uri="{BB962C8B-B14F-4D97-AF65-F5344CB8AC3E}">
        <p14:creationId xmlns:p14="http://schemas.microsoft.com/office/powerpoint/2010/main" val="2397266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5D8C5A4-FF4B-894C-917D-9C2C9D2388FD}"/>
              </a:ext>
            </a:extLst>
          </p:cNvPr>
          <p:cNvSpPr txBox="1">
            <a:spLocks noGrp="1" noChangeArrowheads="1"/>
          </p:cNvSpPr>
          <p:nvPr>
            <p:ph type="title" idx="4294967295"/>
          </p:nvPr>
        </p:nvSpPr>
        <p:spPr bwMode="auto">
          <a:xfrm>
            <a:off x="909484" y="511277"/>
            <a:ext cx="10363200" cy="76200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chemeClr val="tx2"/>
                </a:solidFill>
                <a:effectLst/>
                <a:uLnTx/>
                <a:uFillTx/>
                <a:latin typeface="+mj-lt"/>
                <a:ea typeface="ＭＳ Ｐゴシック" panose="020B0600070205080204" pitchFamily="34" charset="-128"/>
                <a:cs typeface="ＭＳ Ｐゴシック" charset="-128"/>
              </a:rPr>
              <a:t>Collaborative Timeline</a:t>
            </a:r>
          </a:p>
        </p:txBody>
      </p:sp>
      <p:pic>
        <p:nvPicPr>
          <p:cNvPr id="6" name="Picture 5" descr="Collaborative Timeline&#10;&#10;">
            <a:extLst>
              <a:ext uri="{FF2B5EF4-FFF2-40B4-BE49-F238E27FC236}">
                <a16:creationId xmlns:a16="http://schemas.microsoft.com/office/drawing/2014/main" id="{1E2EC277-BB93-594E-8047-0DD0D89AB8D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7717" y="1600200"/>
            <a:ext cx="11556565" cy="4060723"/>
          </a:xfrm>
          <a:prstGeom prst="rect">
            <a:avLst/>
          </a:prstGeom>
        </p:spPr>
      </p:pic>
    </p:spTree>
    <p:extLst>
      <p:ext uri="{BB962C8B-B14F-4D97-AF65-F5344CB8AC3E}">
        <p14:creationId xmlns:p14="http://schemas.microsoft.com/office/powerpoint/2010/main" val="3759308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00" y="469788"/>
            <a:ext cx="7772400" cy="762000"/>
          </a:xfrm>
        </p:spPr>
        <p:txBody>
          <a:bodyPr/>
          <a:lstStyle/>
          <a:p>
            <a:r>
              <a:rPr lang="en-US" dirty="0"/>
              <a:t>Next Steps</a:t>
            </a:r>
          </a:p>
        </p:txBody>
      </p:sp>
      <p:sp>
        <p:nvSpPr>
          <p:cNvPr id="12" name="Rectangle 4">
            <a:extLst>
              <a:ext uri="{FF2B5EF4-FFF2-40B4-BE49-F238E27FC236}">
                <a16:creationId xmlns:a16="http://schemas.microsoft.com/office/drawing/2014/main" id="{6777738B-85E7-EF43-A0F0-97FE885042BD}"/>
              </a:ext>
            </a:extLst>
          </p:cNvPr>
          <p:cNvSpPr txBox="1">
            <a:spLocks noChangeArrowheads="1"/>
          </p:cNvSpPr>
          <p:nvPr/>
        </p:nvSpPr>
        <p:spPr bwMode="auto">
          <a:xfrm>
            <a:off x="1295399" y="1535945"/>
            <a:ext cx="9908191" cy="2350255"/>
          </a:xfrm>
          <a:prstGeom prst="rect">
            <a:avLst/>
          </a:prstGeom>
          <a:solidFill>
            <a:srgbClr val="DDEAF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28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sz="18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sz="18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sz="1800">
                <a:solidFill>
                  <a:schemeClr val="tx1"/>
                </a:solidFill>
                <a:latin typeface="+mn-lt"/>
              </a:defRPr>
            </a:lvl6pPr>
            <a:lvl7pPr marL="2971800" indent="-228600" algn="l" rtl="0" fontAlgn="base">
              <a:spcBef>
                <a:spcPct val="20000"/>
              </a:spcBef>
              <a:spcAft>
                <a:spcPct val="0"/>
              </a:spcAft>
              <a:buClr>
                <a:srgbClr val="FF0000"/>
              </a:buClr>
              <a:buSzPct val="50000"/>
              <a:buChar char="•"/>
              <a:defRPr sz="1800">
                <a:solidFill>
                  <a:schemeClr val="tx1"/>
                </a:solidFill>
                <a:latin typeface="+mn-lt"/>
              </a:defRPr>
            </a:lvl7pPr>
            <a:lvl8pPr marL="3429000" indent="-228600" algn="l" rtl="0" fontAlgn="base">
              <a:spcBef>
                <a:spcPct val="20000"/>
              </a:spcBef>
              <a:spcAft>
                <a:spcPct val="0"/>
              </a:spcAft>
              <a:buClr>
                <a:srgbClr val="FF0000"/>
              </a:buClr>
              <a:buSzPct val="50000"/>
              <a:buChar char="•"/>
              <a:defRPr sz="1800">
                <a:solidFill>
                  <a:schemeClr val="tx1"/>
                </a:solidFill>
                <a:latin typeface="+mn-lt"/>
              </a:defRPr>
            </a:lvl8pPr>
            <a:lvl9pPr marL="3886200" indent="-228600" algn="l" rtl="0" fontAlgn="base">
              <a:spcBef>
                <a:spcPct val="20000"/>
              </a:spcBef>
              <a:spcAft>
                <a:spcPct val="0"/>
              </a:spcAft>
              <a:buClr>
                <a:srgbClr val="FF0000"/>
              </a:buClr>
              <a:buSzPct val="50000"/>
              <a:buChar char="•"/>
              <a:defRPr sz="1800">
                <a:solidFill>
                  <a:schemeClr val="tx1"/>
                </a:solidFill>
                <a:latin typeface="+mn-lt"/>
              </a:defRPr>
            </a:lvl9pPr>
          </a:lstStyle>
          <a:p>
            <a:pPr>
              <a:buBlip>
                <a:blip r:embed="rId3"/>
              </a:buBlip>
              <a:tabLst>
                <a:tab pos="169863" algn="l"/>
              </a:tabLst>
            </a:pPr>
            <a:r>
              <a:rPr lang="en-US" altLang="en-US" sz="2200" b="1" kern="0" dirty="0"/>
              <a:t>Apply to Participate</a:t>
            </a:r>
            <a:r>
              <a:rPr lang="en-US" altLang="en-US" sz="2200" kern="0" dirty="0"/>
              <a:t>: Application Deadline: Mon, Nov 30, 2020</a:t>
            </a:r>
          </a:p>
          <a:p>
            <a:pPr>
              <a:buBlip>
                <a:blip r:embed="rId3"/>
              </a:buBlip>
              <a:tabLst>
                <a:tab pos="169863" algn="l"/>
              </a:tabLst>
            </a:pPr>
            <a:r>
              <a:rPr lang="en-US" altLang="en-US" sz="2200" b="1" kern="0" dirty="0"/>
              <a:t>Get Ready</a:t>
            </a:r>
            <a:r>
              <a:rPr lang="en-US" altLang="en-US" sz="2200" kern="0" dirty="0"/>
              <a:t>: Community Partners are selected, join introductory webinars, and connect with assigned QI Coach [Dec-Jan 2021]</a:t>
            </a:r>
          </a:p>
          <a:p>
            <a:pPr>
              <a:buBlip>
                <a:blip r:embed="rId3"/>
              </a:buBlip>
              <a:tabLst>
                <a:tab pos="169863" algn="l"/>
              </a:tabLst>
            </a:pPr>
            <a:r>
              <a:rPr lang="en-US" altLang="en-US" sz="2200" b="1" kern="0" dirty="0"/>
              <a:t>Prepare for Learning Session 1</a:t>
            </a:r>
            <a:r>
              <a:rPr lang="en-US" altLang="en-US" sz="2200" kern="0" dirty="0"/>
              <a:t>: Participate in our first Learning Session [Feb 2021]</a:t>
            </a:r>
          </a:p>
          <a:p>
            <a:pPr>
              <a:buBlip>
                <a:blip r:embed="rId3"/>
              </a:buBlip>
              <a:tabLst>
                <a:tab pos="169863" algn="l"/>
              </a:tabLst>
            </a:pPr>
            <a:r>
              <a:rPr lang="en-US" altLang="en-US" sz="2200" b="1" kern="0" dirty="0"/>
              <a:t>Learn From Each Other</a:t>
            </a:r>
            <a:r>
              <a:rPr lang="en-US" altLang="en-US" sz="2200" kern="0" dirty="0"/>
              <a:t>:</a:t>
            </a:r>
            <a:r>
              <a:rPr lang="en-US" altLang="en-US" sz="2200" b="1" kern="0" dirty="0"/>
              <a:t> </a:t>
            </a:r>
            <a:r>
              <a:rPr lang="en-US" altLang="en-US" sz="2200" kern="0" dirty="0"/>
              <a:t>Attend the first Affinity Sessions [Mar 2021] and start submitting your performance data [Mar 2021]</a:t>
            </a:r>
          </a:p>
        </p:txBody>
      </p:sp>
      <p:grpSp>
        <p:nvGrpSpPr>
          <p:cNvPr id="5" name="Group 4" descr="An arrow shape with the words Apply Here.">
            <a:extLst>
              <a:ext uri="{FF2B5EF4-FFF2-40B4-BE49-F238E27FC236}">
                <a16:creationId xmlns:a16="http://schemas.microsoft.com/office/drawing/2014/main" id="{3C1670A3-D12B-EF46-B485-6BF7C0907952}"/>
              </a:ext>
            </a:extLst>
          </p:cNvPr>
          <p:cNvGrpSpPr/>
          <p:nvPr/>
        </p:nvGrpSpPr>
        <p:grpSpPr>
          <a:xfrm>
            <a:off x="1322440" y="4385780"/>
            <a:ext cx="2786672" cy="992663"/>
            <a:chOff x="7947" y="535882"/>
            <a:chExt cx="3622083" cy="992663"/>
          </a:xfrm>
        </p:grpSpPr>
        <p:sp>
          <p:nvSpPr>
            <p:cNvPr id="9" name="Chevron 8">
              <a:extLst>
                <a:ext uri="{FF2B5EF4-FFF2-40B4-BE49-F238E27FC236}">
                  <a16:creationId xmlns:a16="http://schemas.microsoft.com/office/drawing/2014/main" id="{F11B4047-6CA5-784F-8259-87376162B5E3}"/>
                </a:ext>
              </a:extLst>
            </p:cNvPr>
            <p:cNvSpPr/>
            <p:nvPr/>
          </p:nvSpPr>
          <p:spPr>
            <a:xfrm>
              <a:off x="7947" y="535882"/>
              <a:ext cx="3622083" cy="992663"/>
            </a:xfrm>
            <a:prstGeom prst="chevron">
              <a:avLst/>
            </a:prstGeom>
            <a:solidFill>
              <a:srgbClr val="4472C4">
                <a:lumMod val="75000"/>
              </a:srgbClr>
            </a:solidFill>
            <a:ln w="12700"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0" name="Chevron 4">
              <a:hlinkClick r:id="rId4"/>
              <a:extLst>
                <a:ext uri="{FF2B5EF4-FFF2-40B4-BE49-F238E27FC236}">
                  <a16:creationId xmlns:a16="http://schemas.microsoft.com/office/drawing/2014/main" id="{664F684D-E622-BB46-B8A5-D268B465226A}"/>
                </a:ext>
              </a:extLst>
            </p:cNvPr>
            <p:cNvSpPr txBox="1"/>
            <p:nvPr/>
          </p:nvSpPr>
          <p:spPr>
            <a:xfrm>
              <a:off x="504279" y="535882"/>
              <a:ext cx="2629420" cy="9926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ysClr val="window" lastClr="FFFFFF"/>
                  </a:solidFill>
                  <a:latin typeface="Garamond" panose="02020404030301010803" pitchFamily="18" charset="0"/>
                  <a:ea typeface="+mn-ea"/>
                  <a:cs typeface="+mn-cs"/>
                </a:rPr>
                <a:t>Apply He</a:t>
              </a:r>
              <a:r>
                <a:rPr lang="en-US" sz="2400" b="1" kern="1200" dirty="0">
                  <a:solidFill>
                    <a:sysClr val="window" lastClr="FFFFFF"/>
                  </a:solidFill>
                  <a:latin typeface="Garamond" panose="02020404030301010803" pitchFamily="18" charset="0"/>
                  <a:ea typeface="+mn-ea"/>
                  <a:cs typeface="+mn-cs"/>
                </a:rPr>
                <a:t>re</a:t>
              </a:r>
            </a:p>
          </p:txBody>
        </p:sp>
      </p:grpSp>
      <p:grpSp>
        <p:nvGrpSpPr>
          <p:cNvPr id="6" name="Group 5" descr="An arrow with information about where to apply, including a web link to the application. ">
            <a:extLst>
              <a:ext uri="{FF2B5EF4-FFF2-40B4-BE49-F238E27FC236}">
                <a16:creationId xmlns:a16="http://schemas.microsoft.com/office/drawing/2014/main" id="{2B87685E-AC46-B345-A4E4-CD9FA8AB921D}"/>
              </a:ext>
            </a:extLst>
          </p:cNvPr>
          <p:cNvGrpSpPr/>
          <p:nvPr/>
        </p:nvGrpSpPr>
        <p:grpSpPr>
          <a:xfrm>
            <a:off x="3474269" y="4305439"/>
            <a:ext cx="6191766" cy="1104761"/>
            <a:chOff x="2995185" y="455541"/>
            <a:chExt cx="6521867" cy="1104761"/>
          </a:xfrm>
        </p:grpSpPr>
        <p:sp>
          <p:nvSpPr>
            <p:cNvPr id="7" name="Chevron 6">
              <a:extLst>
                <a:ext uri="{FF2B5EF4-FFF2-40B4-BE49-F238E27FC236}">
                  <a16:creationId xmlns:a16="http://schemas.microsoft.com/office/drawing/2014/main" id="{DDCD8BF8-9628-E64A-82BA-70D739008666}"/>
                </a:ext>
              </a:extLst>
            </p:cNvPr>
            <p:cNvSpPr/>
            <p:nvPr/>
          </p:nvSpPr>
          <p:spPr>
            <a:xfrm>
              <a:off x="2995185" y="504125"/>
              <a:ext cx="6521867" cy="1056177"/>
            </a:xfrm>
            <a:prstGeom prst="chevron">
              <a:avLst/>
            </a:prstGeom>
            <a:solidFill>
              <a:sysClr val="window" lastClr="FFFFFF">
                <a:alpha val="90000"/>
                <a:tint val="40000"/>
                <a:hueOff val="0"/>
                <a:satOff val="0"/>
                <a:lumOff val="0"/>
                <a:alphaOff val="0"/>
              </a:sysClr>
            </a:solidFill>
            <a:ln w="12700" cap="flat" cmpd="sng" algn="ctr">
              <a:solidFill>
                <a:srgbClr val="C00000">
                  <a:alpha val="9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8" name="Chevron 6">
              <a:extLst>
                <a:ext uri="{FF2B5EF4-FFF2-40B4-BE49-F238E27FC236}">
                  <a16:creationId xmlns:a16="http://schemas.microsoft.com/office/drawing/2014/main" id="{A87C3430-DA73-D341-B0CE-93B8E2DAEFBA}"/>
                </a:ext>
              </a:extLst>
            </p:cNvPr>
            <p:cNvSpPr txBox="1"/>
            <p:nvPr/>
          </p:nvSpPr>
          <p:spPr>
            <a:xfrm>
              <a:off x="3333601" y="455541"/>
              <a:ext cx="5845034" cy="10216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1430" rIns="0" bIns="11430" numCol="1" spcCol="1270" anchor="ctr" anchorCtr="0">
              <a:noAutofit/>
            </a:bodyPr>
            <a:lstStyle/>
            <a:p>
              <a:pPr lvl="0" algn="ctr" defTabSz="800100">
                <a:lnSpc>
                  <a:spcPct val="90000"/>
                </a:lnSpc>
                <a:spcBef>
                  <a:spcPts val="300"/>
                </a:spcBef>
                <a:spcAft>
                  <a:spcPct val="35000"/>
                </a:spcAft>
              </a:pPr>
              <a:r>
                <a:rPr lang="en-US" dirty="0">
                  <a:solidFill>
                    <a:sysClr val="windowText" lastClr="000000"/>
                  </a:solidFill>
                  <a:latin typeface="Garamond" panose="02020404030301010803" pitchFamily="18" charset="0"/>
                  <a:cs typeface="Times New Roman" panose="02020603050405020304" pitchFamily="18" charset="0"/>
                </a:rPr>
                <a:t>Submit your application for review by CQII </a:t>
              </a:r>
              <a:br>
                <a:rPr lang="en-US" dirty="0">
                  <a:solidFill>
                    <a:sysClr val="windowText" lastClr="000000"/>
                  </a:solidFill>
                  <a:latin typeface="Garamond" panose="02020404030301010803" pitchFamily="18" charset="0"/>
                  <a:cs typeface="Times New Roman" panose="02020603050405020304" pitchFamily="18" charset="0"/>
                </a:rPr>
              </a:br>
              <a:r>
                <a:rPr lang="en-US" dirty="0">
                  <a:solidFill>
                    <a:sysClr val="windowText" lastClr="000000"/>
                  </a:solidFill>
                  <a:latin typeface="Garamond" panose="02020404030301010803" pitchFamily="18" charset="0"/>
                  <a:cs typeface="Times New Roman" panose="02020603050405020304" pitchFamily="18" charset="0"/>
                </a:rPr>
                <a:t>and the HIV/AIDS Bureau:</a:t>
              </a:r>
              <a:br>
                <a:rPr lang="en-US" dirty="0">
                  <a:solidFill>
                    <a:sysClr val="windowText" lastClr="000000"/>
                  </a:solidFill>
                  <a:latin typeface="Garamond" panose="02020404030301010803" pitchFamily="18" charset="0"/>
                  <a:cs typeface="Times New Roman" panose="02020603050405020304" pitchFamily="18" charset="0"/>
                </a:rPr>
              </a:br>
              <a:r>
                <a:rPr lang="en-US" b="1" dirty="0">
                  <a:solidFill>
                    <a:srgbClr val="7E3E97"/>
                  </a:solidFill>
                  <a:latin typeface="Garamond" panose="02020404030301010803"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www.surveymonkey.com/r/collaborativeapplication</a:t>
              </a:r>
              <a:endParaRPr lang="en-US" sz="1600" b="1" dirty="0">
                <a:solidFill>
                  <a:srgbClr val="7E3E97"/>
                </a:solidFill>
                <a:ea typeface="ＭＳ Ｐゴシック" panose="020B0600070205080204" pitchFamily="34" charset="-128"/>
              </a:endParaRPr>
            </a:p>
          </p:txBody>
        </p:sp>
      </p:grpSp>
      <p:pic>
        <p:nvPicPr>
          <p:cNvPr id="13" name="Picture 12">
            <a:extLst>
              <a:ext uri="{FF2B5EF4-FFF2-40B4-BE49-F238E27FC236}">
                <a16:creationId xmlns:a16="http://schemas.microsoft.com/office/drawing/2014/main" id="{19F95BCD-C1CB-BF44-B30C-A096F98CE1AB}"/>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47890" y="4254500"/>
            <a:ext cx="1155700" cy="1155700"/>
          </a:xfrm>
          <a:prstGeom prst="rect">
            <a:avLst/>
          </a:prstGeom>
        </p:spPr>
      </p:pic>
    </p:spTree>
    <p:extLst>
      <p:ext uri="{BB962C8B-B14F-4D97-AF65-F5344CB8AC3E}">
        <p14:creationId xmlns:p14="http://schemas.microsoft.com/office/powerpoint/2010/main" val="29028639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bwMode="auto">
          <a:xfrm>
            <a:off x="1600200" y="2663825"/>
            <a:ext cx="8991600" cy="76200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20000"/>
              </a:spcBef>
              <a:spcAft>
                <a:spcPct val="0"/>
              </a:spcAft>
              <a:buClr>
                <a:srgbClr val="FF0000"/>
              </a:buClr>
              <a:buSzTx/>
              <a:buFontTx/>
              <a:buNone/>
              <a:tabLst/>
              <a:defRPr/>
            </a:pPr>
            <a:r>
              <a:rPr kumimoji="0" lang="en-US" sz="4400" b="0" i="1" u="none" strike="noStrike" kern="0" cap="none" spc="0" normalizeH="0" baseline="0" noProof="0" dirty="0">
                <a:ln>
                  <a:noFill/>
                </a:ln>
                <a:solidFill>
                  <a:schemeClr val="tx1"/>
                </a:solidFill>
                <a:effectLst/>
                <a:uLnTx/>
                <a:uFillTx/>
                <a:latin typeface="+mn-lt"/>
                <a:ea typeface="MS PGothic" panose="020B0600070205080204" pitchFamily="34" charset="-128"/>
                <a:cs typeface="ＭＳ Ｐゴシック" charset="-128"/>
              </a:rPr>
              <a:t>Health equity benefits everyone.</a:t>
            </a:r>
          </a:p>
        </p:txBody>
      </p:sp>
      <p:pic>
        <p:nvPicPr>
          <p:cNvPr id="4" name="Picture 3">
            <a:extLst>
              <a:ext uri="{FF2B5EF4-FFF2-40B4-BE49-F238E27FC236}">
                <a16:creationId xmlns:a16="http://schemas.microsoft.com/office/drawing/2014/main" id="{28ED995B-78E5-8447-80AA-71E064E0C8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638800"/>
            <a:ext cx="12192000" cy="183848"/>
          </a:xfrm>
          <a:prstGeom prst="rect">
            <a:avLst/>
          </a:prstGeom>
        </p:spPr>
      </p:pic>
    </p:spTree>
    <p:extLst>
      <p:ext uri="{BB962C8B-B14F-4D97-AF65-F5344CB8AC3E}">
        <p14:creationId xmlns:p14="http://schemas.microsoft.com/office/powerpoint/2010/main" val="4145001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0BC0C6D-489D-0B47-8C02-2457772C30D4}"/>
              </a:ext>
            </a:extLst>
          </p:cNvPr>
          <p:cNvSpPr txBox="1">
            <a:spLocks noChangeArrowheads="1"/>
          </p:cNvSpPr>
          <p:nvPr/>
        </p:nvSpPr>
        <p:spPr bwMode="auto">
          <a:xfrm>
            <a:off x="609600" y="533400"/>
            <a:ext cx="11125200" cy="76200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a:defRPr/>
            </a:pPr>
            <a:r>
              <a:rPr lang="en-US" dirty="0"/>
              <a:t>Our Zoom Hand Gestures</a:t>
            </a:r>
            <a:endParaRPr lang="en-US" altLang="en-US" kern="0" dirty="0">
              <a:solidFill>
                <a:srgbClr val="000000"/>
              </a:solidFill>
              <a:latin typeface="Garamond"/>
              <a:ea typeface="ＭＳ Ｐゴシック" panose="020B0600070205080204" pitchFamily="34" charset="-128"/>
            </a:endParaRPr>
          </a:p>
        </p:txBody>
      </p:sp>
      <p:pic>
        <p:nvPicPr>
          <p:cNvPr id="32770" name="Picture 5" descr="A picture of Hand Gestures Used in Zoom. ">
            <a:extLst>
              <a:ext uri="{FF2B5EF4-FFF2-40B4-BE49-F238E27FC236}">
                <a16:creationId xmlns:a16="http://schemas.microsoft.com/office/drawing/2014/main" id="{380FC26E-2B80-4DC6-8338-5C500A64968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21749" t="20101" r="3315" b="10807"/>
          <a:stretch/>
        </p:blipFill>
        <p:spPr bwMode="auto">
          <a:xfrm>
            <a:off x="2887578" y="1295400"/>
            <a:ext cx="652379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1863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89C4-4FD3-487F-88BC-7693CF155C61}"/>
              </a:ext>
            </a:extLst>
          </p:cNvPr>
          <p:cNvSpPr>
            <a:spLocks noGrp="1"/>
          </p:cNvSpPr>
          <p:nvPr>
            <p:ph type="title"/>
          </p:nvPr>
        </p:nvSpPr>
        <p:spPr>
          <a:xfrm>
            <a:off x="2152650" y="533401"/>
            <a:ext cx="7886700" cy="820879"/>
          </a:xfrm>
        </p:spPr>
        <p:txBody>
          <a:bodyPr anchor="t"/>
          <a:lstStyle/>
          <a:p>
            <a:r>
              <a:rPr lang="en-US" dirty="0"/>
              <a:t>Q &amp;A</a:t>
            </a:r>
          </a:p>
        </p:txBody>
      </p:sp>
      <p:pic>
        <p:nvPicPr>
          <p:cNvPr id="11" name="Picture 2" descr="Image result for Q&amp;A">
            <a:extLst>
              <a:ext uri="{FF2B5EF4-FFF2-40B4-BE49-F238E27FC236}">
                <a16:creationId xmlns:a16="http://schemas.microsoft.com/office/drawing/2014/main" id="{3764BB41-EB1D-DD47-B1E4-EF7549BAFA2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04820" y="1388187"/>
            <a:ext cx="4782359" cy="31862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A10A81D-75B8-FA4B-8D95-E15B3F572BD3}"/>
              </a:ext>
            </a:extLst>
          </p:cNvPr>
          <p:cNvSpPr/>
          <p:nvPr/>
        </p:nvSpPr>
        <p:spPr>
          <a:xfrm>
            <a:off x="2866104" y="5010606"/>
            <a:ext cx="8030496" cy="461665"/>
          </a:xfrm>
          <a:prstGeom prst="rect">
            <a:avLst/>
          </a:prstGeom>
        </p:spPr>
        <p:txBody>
          <a:bodyPr wrap="square">
            <a:spAutoFit/>
          </a:bodyPr>
          <a:lstStyle/>
          <a:p>
            <a:pPr eaLnBrk="1" hangingPunct="1">
              <a:buClr>
                <a:srgbClr val="FF0000"/>
              </a:buClr>
            </a:pPr>
            <a:r>
              <a:rPr lang="en-US" altLang="en-US" sz="2400" dirty="0">
                <a:latin typeface="+mj-lt"/>
                <a:ea typeface="ＭＳ Ｐゴシック" panose="020B0600070205080204" pitchFamily="34" charset="-128"/>
              </a:rPr>
              <a:t>To learn more about the </a:t>
            </a:r>
            <a:r>
              <a:rPr lang="en-US" altLang="en-US" sz="2400" dirty="0" err="1">
                <a:latin typeface="+mj-lt"/>
                <a:ea typeface="ＭＳ Ｐゴシック" panose="020B0600070205080204" pitchFamily="34" charset="-128"/>
              </a:rPr>
              <a:t>create+equity</a:t>
            </a:r>
            <a:r>
              <a:rPr lang="en-US" altLang="en-US" sz="2400" dirty="0">
                <a:latin typeface="+mj-lt"/>
                <a:ea typeface="ＭＳ Ｐゴシック" panose="020B0600070205080204" pitchFamily="34" charset="-128"/>
              </a:rPr>
              <a:t> Collaborative | </a:t>
            </a:r>
            <a:r>
              <a:rPr lang="en-US" altLang="en-US" sz="2400" b="1" dirty="0" err="1">
                <a:latin typeface="+mj-lt"/>
                <a:ea typeface="ＭＳ Ｐゴシック" panose="020B0600070205080204" pitchFamily="34" charset="-128"/>
                <a:hlinkClick r:id="rId4"/>
              </a:rPr>
              <a:t>CQII.org</a:t>
            </a:r>
            <a:endParaRPr lang="en-US" altLang="en-US" sz="2400" b="1" dirty="0">
              <a:latin typeface="+mj-lt"/>
              <a:ea typeface="ＭＳ Ｐゴシック" panose="020B0600070205080204" pitchFamily="34" charset="-128"/>
            </a:endParaRPr>
          </a:p>
        </p:txBody>
      </p:sp>
      <p:pic>
        <p:nvPicPr>
          <p:cNvPr id="13" name="Picture 12">
            <a:extLst>
              <a:ext uri="{FF2B5EF4-FFF2-40B4-BE49-F238E27FC236}">
                <a16:creationId xmlns:a16="http://schemas.microsoft.com/office/drawing/2014/main" id="{C2215FE7-5BA1-B949-A72D-ECB38608F491}"/>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00200" y="4648200"/>
            <a:ext cx="1155700" cy="1155700"/>
          </a:xfrm>
          <a:prstGeom prst="rect">
            <a:avLst/>
          </a:prstGeom>
        </p:spPr>
      </p:pic>
    </p:spTree>
    <p:extLst>
      <p:ext uri="{BB962C8B-B14F-4D97-AF65-F5344CB8AC3E}">
        <p14:creationId xmlns:p14="http://schemas.microsoft.com/office/powerpoint/2010/main" val="297732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6FB9-FB8F-4E35-A3EF-D4EF4D2E545C}"/>
              </a:ext>
            </a:extLst>
          </p:cNvPr>
          <p:cNvSpPr>
            <a:spLocks noGrp="1"/>
          </p:cNvSpPr>
          <p:nvPr>
            <p:ph type="title"/>
          </p:nvPr>
        </p:nvSpPr>
        <p:spPr/>
        <p:txBody>
          <a:bodyPr/>
          <a:lstStyle/>
          <a:p>
            <a:r>
              <a:rPr lang="en-US" dirty="0"/>
              <a:t>FAQs</a:t>
            </a:r>
          </a:p>
        </p:txBody>
      </p:sp>
      <p:sp>
        <p:nvSpPr>
          <p:cNvPr id="3" name="TextBox 2">
            <a:extLst>
              <a:ext uri="{FF2B5EF4-FFF2-40B4-BE49-F238E27FC236}">
                <a16:creationId xmlns:a16="http://schemas.microsoft.com/office/drawing/2014/main" id="{AD1B78CD-AEF8-4F54-BC92-EDBC45D7468A}"/>
              </a:ext>
            </a:extLst>
          </p:cNvPr>
          <p:cNvSpPr txBox="1"/>
          <p:nvPr/>
        </p:nvSpPr>
        <p:spPr>
          <a:xfrm>
            <a:off x="762000" y="1143000"/>
            <a:ext cx="10934700" cy="4478149"/>
          </a:xfrm>
          <a:prstGeom prst="rect">
            <a:avLst/>
          </a:prstGeom>
          <a:noFill/>
        </p:spPr>
        <p:txBody>
          <a:bodyPr wrap="square" rtlCol="0">
            <a:spAutoFit/>
          </a:bodyPr>
          <a:lstStyle/>
          <a:p>
            <a:r>
              <a:rPr lang="en-US" b="1" dirty="0">
                <a:latin typeface="+mn-lt"/>
              </a:rPr>
              <a:t>Where can you find the literature review slides and more resources?</a:t>
            </a:r>
            <a:endParaRPr lang="en-US" dirty="0">
              <a:latin typeface="+mn-lt"/>
            </a:endParaRPr>
          </a:p>
          <a:p>
            <a:pPr lvl="1"/>
            <a:r>
              <a:rPr lang="en-US" dirty="0">
                <a:latin typeface="+mn-lt"/>
              </a:rPr>
              <a:t>To find our literature review slides and many other resources please visit the </a:t>
            </a:r>
            <a:r>
              <a:rPr lang="en-US" dirty="0" err="1">
                <a:latin typeface="+mn-lt"/>
              </a:rPr>
              <a:t>create+equity</a:t>
            </a:r>
            <a:r>
              <a:rPr lang="en-US" dirty="0">
                <a:latin typeface="+mn-lt"/>
              </a:rPr>
              <a:t> </a:t>
            </a:r>
            <a:r>
              <a:rPr lang="en-US" u="sng" dirty="0">
                <a:latin typeface="+mn-lt"/>
                <a:hlinkClick r:id="rId2"/>
              </a:rPr>
              <a:t>Collaborative Recourses</a:t>
            </a:r>
            <a:r>
              <a:rPr lang="en-US" dirty="0">
                <a:latin typeface="+mn-lt"/>
              </a:rPr>
              <a:t> page (CQII.org).</a:t>
            </a:r>
          </a:p>
          <a:p>
            <a:endParaRPr lang="en-US" dirty="0">
              <a:latin typeface="+mn-lt"/>
            </a:endParaRPr>
          </a:p>
          <a:p>
            <a:r>
              <a:rPr lang="en-US" b="1" dirty="0">
                <a:latin typeface="+mn-lt"/>
              </a:rPr>
              <a:t>Will the </a:t>
            </a:r>
            <a:r>
              <a:rPr lang="en-US" b="1" dirty="0" err="1">
                <a:latin typeface="+mn-lt"/>
              </a:rPr>
              <a:t>create+equity</a:t>
            </a:r>
            <a:r>
              <a:rPr lang="en-US" b="1" dirty="0">
                <a:latin typeface="+mn-lt"/>
              </a:rPr>
              <a:t> Collaborative involve Regional Groups?</a:t>
            </a:r>
            <a:endParaRPr lang="en-US" dirty="0">
              <a:latin typeface="+mn-lt"/>
            </a:endParaRPr>
          </a:p>
          <a:p>
            <a:pPr lvl="1"/>
            <a:r>
              <a:rPr lang="en-US" dirty="0">
                <a:latin typeface="+mn-lt"/>
              </a:rPr>
              <a:t>No. The </a:t>
            </a:r>
            <a:r>
              <a:rPr lang="en-US" dirty="0" err="1">
                <a:latin typeface="+mn-lt"/>
              </a:rPr>
              <a:t>create+equity</a:t>
            </a:r>
            <a:r>
              <a:rPr lang="en-US" dirty="0">
                <a:latin typeface="+mn-lt"/>
              </a:rPr>
              <a:t> Collaborative will not support Regional Groups, but we encourage members from previous collaborative Regional Groups to apply. </a:t>
            </a:r>
          </a:p>
          <a:p>
            <a:endParaRPr lang="en-US" dirty="0">
              <a:latin typeface="+mn-lt"/>
            </a:endParaRPr>
          </a:p>
          <a:p>
            <a:r>
              <a:rPr lang="en-US" b="1" dirty="0">
                <a:latin typeface="+mn-lt"/>
              </a:rPr>
              <a:t>When is the application deadline?</a:t>
            </a:r>
            <a:endParaRPr lang="en-US" dirty="0">
              <a:latin typeface="+mn-lt"/>
            </a:endParaRPr>
          </a:p>
          <a:p>
            <a:pPr lvl="1"/>
            <a:r>
              <a:rPr lang="en-US" dirty="0">
                <a:latin typeface="+mn-lt"/>
              </a:rPr>
              <a:t>The deadline for the </a:t>
            </a:r>
            <a:r>
              <a:rPr lang="en-US" dirty="0" err="1">
                <a:latin typeface="+mn-lt"/>
              </a:rPr>
              <a:t>create+equity</a:t>
            </a:r>
            <a:r>
              <a:rPr lang="en-US" dirty="0">
                <a:latin typeface="+mn-lt"/>
              </a:rPr>
              <a:t> Collaborative is </a:t>
            </a:r>
            <a:r>
              <a:rPr lang="en-US" b="1" dirty="0">
                <a:latin typeface="+mn-lt"/>
              </a:rPr>
              <a:t>November 30</a:t>
            </a:r>
            <a:r>
              <a:rPr lang="en-US" b="1" baseline="30000" dirty="0">
                <a:latin typeface="+mn-lt"/>
              </a:rPr>
              <a:t>th</a:t>
            </a:r>
            <a:r>
              <a:rPr lang="en-US" b="1" dirty="0">
                <a:latin typeface="+mn-lt"/>
              </a:rPr>
              <a:t>, 2020</a:t>
            </a:r>
            <a:r>
              <a:rPr lang="en-US" dirty="0">
                <a:latin typeface="+mn-lt"/>
              </a:rPr>
              <a:t>, we encourage you to apply before the deadline. You can apply using the following application link. </a:t>
            </a:r>
            <a:r>
              <a:rPr lang="en-US" u="sng" dirty="0">
                <a:latin typeface="+mn-lt"/>
                <a:hlinkClick r:id="rId3"/>
              </a:rPr>
              <a:t>Application Site</a:t>
            </a:r>
            <a:endParaRPr lang="en-US" u="sng" dirty="0">
              <a:latin typeface="+mn-lt"/>
            </a:endParaRPr>
          </a:p>
          <a:p>
            <a:endParaRPr lang="en-US" dirty="0">
              <a:latin typeface="+mn-lt"/>
            </a:endParaRPr>
          </a:p>
          <a:p>
            <a:r>
              <a:rPr lang="en-US" b="1" dirty="0">
                <a:latin typeface="+mn-lt"/>
              </a:rPr>
              <a:t>What Ryan White Funding </a:t>
            </a:r>
            <a:r>
              <a:rPr lang="en-US" b="1" u="sng" dirty="0">
                <a:latin typeface="+mn-lt"/>
              </a:rPr>
              <a:t>recipients</a:t>
            </a:r>
            <a:r>
              <a:rPr lang="en-US" b="1" dirty="0">
                <a:latin typeface="+mn-lt"/>
              </a:rPr>
              <a:t> are you targeting?</a:t>
            </a:r>
          </a:p>
          <a:p>
            <a:pPr lvl="1"/>
            <a:r>
              <a:rPr lang="en-US" dirty="0">
                <a:latin typeface="+mn-lt"/>
              </a:rPr>
              <a:t>We are recruiting from Parts A, B, C, D. </a:t>
            </a:r>
          </a:p>
          <a:p>
            <a:endParaRPr lang="en-US" sz="1100" dirty="0">
              <a:latin typeface="+mn-lt"/>
            </a:endParaRPr>
          </a:p>
          <a:p>
            <a:r>
              <a:rPr lang="en-US" sz="1100" dirty="0"/>
              <a:t>	</a:t>
            </a:r>
          </a:p>
          <a:p>
            <a:endParaRPr lang="en-US" sz="1100" dirty="0"/>
          </a:p>
        </p:txBody>
      </p:sp>
    </p:spTree>
    <p:extLst>
      <p:ext uri="{BB962C8B-B14F-4D97-AF65-F5344CB8AC3E}">
        <p14:creationId xmlns:p14="http://schemas.microsoft.com/office/powerpoint/2010/main" val="1293265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56FB9-FB8F-4E35-A3EF-D4EF4D2E545C}"/>
              </a:ext>
            </a:extLst>
          </p:cNvPr>
          <p:cNvSpPr>
            <a:spLocks noGrp="1"/>
          </p:cNvSpPr>
          <p:nvPr>
            <p:ph type="title"/>
          </p:nvPr>
        </p:nvSpPr>
        <p:spPr/>
        <p:txBody>
          <a:bodyPr/>
          <a:lstStyle/>
          <a:p>
            <a:r>
              <a:rPr lang="en-US" dirty="0"/>
              <a:t>FAQs</a:t>
            </a:r>
          </a:p>
        </p:txBody>
      </p:sp>
      <p:sp>
        <p:nvSpPr>
          <p:cNvPr id="3" name="TextBox 2">
            <a:extLst>
              <a:ext uri="{FF2B5EF4-FFF2-40B4-BE49-F238E27FC236}">
                <a16:creationId xmlns:a16="http://schemas.microsoft.com/office/drawing/2014/main" id="{AD1B78CD-AEF8-4F54-BC92-EDBC45D7468A}"/>
              </a:ext>
            </a:extLst>
          </p:cNvPr>
          <p:cNvSpPr txBox="1"/>
          <p:nvPr/>
        </p:nvSpPr>
        <p:spPr>
          <a:xfrm>
            <a:off x="762000" y="1143000"/>
            <a:ext cx="10934700" cy="4801314"/>
          </a:xfrm>
          <a:prstGeom prst="rect">
            <a:avLst/>
          </a:prstGeom>
          <a:noFill/>
        </p:spPr>
        <p:txBody>
          <a:bodyPr wrap="square" rtlCol="0">
            <a:spAutoFit/>
          </a:bodyPr>
          <a:lstStyle/>
          <a:p>
            <a:r>
              <a:rPr lang="en-US" b="1" dirty="0">
                <a:latin typeface="+mn-lt"/>
              </a:rPr>
              <a:t>Does a Part A or B recipient have to apply or does each subrecipient have to submit an application?</a:t>
            </a:r>
            <a:endParaRPr lang="en-US" dirty="0">
              <a:latin typeface="+mn-lt"/>
            </a:endParaRPr>
          </a:p>
          <a:p>
            <a:pPr lvl="1"/>
            <a:r>
              <a:rPr lang="en-US" dirty="0">
                <a:latin typeface="+mn-lt"/>
              </a:rPr>
              <a:t>You have two options to choose your level of participation. </a:t>
            </a:r>
            <a:br>
              <a:rPr lang="en-US" dirty="0">
                <a:latin typeface="+mn-lt"/>
              </a:rPr>
            </a:br>
            <a:r>
              <a:rPr lang="en-US" u="sng" dirty="0">
                <a:latin typeface="+mn-lt"/>
              </a:rPr>
              <a:t>Option A</a:t>
            </a:r>
            <a:r>
              <a:rPr lang="en-US" dirty="0">
                <a:latin typeface="+mn-lt"/>
              </a:rPr>
              <a:t>: The Part A or Part B network recipient can be the lead agency and conduct QI efforts across your network of subrecipients. In this scenario, all participating subrecipients focus on the same Affinity Group (Housing, Mental Health, Substance Use, or Age Across the Lifespan), lead all improvement activities across all participating subrecipients, and submit their data. We encourage that as many subrecipients as possible join. </a:t>
            </a:r>
          </a:p>
          <a:p>
            <a:pPr lvl="1"/>
            <a:r>
              <a:rPr lang="en-US" u="sng" dirty="0">
                <a:latin typeface="+mn-lt"/>
              </a:rPr>
              <a:t>Option B</a:t>
            </a:r>
            <a:r>
              <a:rPr lang="en-US" dirty="0">
                <a:latin typeface="+mn-lt"/>
              </a:rPr>
              <a:t>: The Part A or Part B network recipient supports the subrecipient and the subrecipient improvement project as a local QI team member. In this scenario, the subrecipient enrolls in the Collaborative, is the team lead, and submits all data and QI updates.</a:t>
            </a:r>
          </a:p>
          <a:p>
            <a:endParaRPr lang="en-US" dirty="0">
              <a:latin typeface="+mn-lt"/>
            </a:endParaRPr>
          </a:p>
          <a:p>
            <a:r>
              <a:rPr lang="en-US" b="1" dirty="0">
                <a:latin typeface="+mn-lt"/>
              </a:rPr>
              <a:t>Is the application for an individual person or per agency/Community Partner?</a:t>
            </a:r>
            <a:endParaRPr lang="en-US" dirty="0">
              <a:latin typeface="+mn-lt"/>
            </a:endParaRPr>
          </a:p>
          <a:p>
            <a:pPr lvl="1"/>
            <a:r>
              <a:rPr lang="en-US" dirty="0">
                <a:latin typeface="+mn-lt"/>
              </a:rPr>
              <a:t>Each Community Partner/agency will fill out one application for participating in the </a:t>
            </a:r>
            <a:r>
              <a:rPr lang="en-US" dirty="0" err="1">
                <a:latin typeface="+mn-lt"/>
              </a:rPr>
              <a:t>create+equity</a:t>
            </a:r>
            <a:r>
              <a:rPr lang="en-US" dirty="0">
                <a:latin typeface="+mn-lt"/>
              </a:rPr>
              <a:t> Collaborative. Individual Community Partner staff who wish to participate may do so as part of the agencies’ QI team.</a:t>
            </a:r>
          </a:p>
          <a:p>
            <a:r>
              <a:rPr lang="en-US" dirty="0">
                <a:latin typeface="+mn-lt"/>
              </a:rPr>
              <a:t> </a:t>
            </a:r>
          </a:p>
          <a:p>
            <a:r>
              <a:rPr lang="en-US" b="1" dirty="0">
                <a:latin typeface="+mn-lt"/>
              </a:rPr>
              <a:t>Will agencies receive guidance and assistance when pulling their data?</a:t>
            </a:r>
            <a:endParaRPr lang="en-US" dirty="0">
              <a:latin typeface="+mn-lt"/>
            </a:endParaRPr>
          </a:p>
          <a:p>
            <a:pPr lvl="1"/>
            <a:r>
              <a:rPr lang="en-US" dirty="0">
                <a:latin typeface="+mn-lt"/>
              </a:rPr>
              <a:t>Yes, agencies/Community Partners will receive guidance throughout the Collaborative from other collaborative participants as well as QI Coaches and Faculty members. </a:t>
            </a:r>
          </a:p>
        </p:txBody>
      </p:sp>
    </p:spTree>
    <p:extLst>
      <p:ext uri="{BB962C8B-B14F-4D97-AF65-F5344CB8AC3E}">
        <p14:creationId xmlns:p14="http://schemas.microsoft.com/office/powerpoint/2010/main" val="1830175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Thanks to…</a:t>
            </a:r>
          </a:p>
        </p:txBody>
      </p:sp>
      <p:sp>
        <p:nvSpPr>
          <p:cNvPr id="3" name="Content Placeholder 2"/>
          <p:cNvSpPr>
            <a:spLocks noGrp="1"/>
          </p:cNvSpPr>
          <p:nvPr>
            <p:ph idx="1"/>
          </p:nvPr>
        </p:nvSpPr>
        <p:spPr>
          <a:xfrm>
            <a:off x="647700" y="1340152"/>
            <a:ext cx="11099800" cy="4527248"/>
          </a:xfrm>
        </p:spPr>
        <p:txBody>
          <a:bodyPr/>
          <a:lstStyle/>
          <a:p>
            <a:pPr>
              <a:spcBef>
                <a:spcPts val="300"/>
              </a:spcBef>
            </a:pPr>
            <a:r>
              <a:rPr lang="en-US" sz="2200" u="sng" dirty="0"/>
              <a:t>HAB</a:t>
            </a:r>
            <a:r>
              <a:rPr lang="en-US" sz="2200" dirty="0"/>
              <a:t>: Laura Cheever, Antigone Dempsey, Tracy Matthews, Marlene Matosky, </a:t>
            </a:r>
            <a:r>
              <a:rPr lang="en-US" sz="2200" dirty="0" err="1"/>
              <a:t>Chep</a:t>
            </a:r>
            <a:r>
              <a:rPr lang="en-US" sz="2200" dirty="0"/>
              <a:t> Maritim</a:t>
            </a:r>
          </a:p>
          <a:p>
            <a:pPr>
              <a:spcBef>
                <a:spcPts val="300"/>
              </a:spcBef>
            </a:pPr>
            <a:r>
              <a:rPr lang="en-US" sz="2200" u="sng" dirty="0"/>
              <a:t>CQII Staff</a:t>
            </a:r>
            <a:r>
              <a:rPr lang="en-US" sz="2200" dirty="0"/>
              <a:t>: Jim </a:t>
            </a:r>
            <a:r>
              <a:rPr lang="en-US" sz="2200" dirty="0" err="1"/>
              <a:t>Tesoriero</a:t>
            </a:r>
            <a:r>
              <a:rPr lang="en-US" sz="2200" dirty="0"/>
              <a:t>, Chuck Kolesar, Jennifer Lee, Zainab Khan, Alejo Carbajal, Kevin Garrett, Kehmisha Reid, Shaymey Gonzalez</a:t>
            </a:r>
          </a:p>
          <a:p>
            <a:pPr>
              <a:spcBef>
                <a:spcPts val="300"/>
              </a:spcBef>
            </a:pPr>
            <a:r>
              <a:rPr lang="en-US" sz="2200" u="sng" dirty="0"/>
              <a:t>CQII Consultants</a:t>
            </a:r>
            <a:r>
              <a:rPr lang="en-US" sz="2200" dirty="0"/>
              <a:t>: Adam Thompson, Allan Clear, Barbara </a:t>
            </a:r>
            <a:r>
              <a:rPr lang="en-US" sz="2200" dirty="0" err="1"/>
              <a:t>Boushon</a:t>
            </a:r>
            <a:r>
              <a:rPr lang="en-US" sz="2200" dirty="0"/>
              <a:t>, </a:t>
            </a:r>
            <a:r>
              <a:rPr lang="en-US" sz="2200" dirty="0" err="1"/>
              <a:t>Chinnie</a:t>
            </a:r>
            <a:r>
              <a:rPr lang="en-US" sz="2200" dirty="0"/>
              <a:t> </a:t>
            </a:r>
            <a:r>
              <a:rPr lang="en-US" sz="2200" dirty="0" err="1"/>
              <a:t>Ukachukwu</a:t>
            </a:r>
            <a:r>
              <a:rPr lang="en-US" sz="2200" dirty="0"/>
              <a:t>, D'Angelo Keyes, David Moody, Dawn Trotter, Dottie Dowdell, Alex </a:t>
            </a:r>
            <a:r>
              <a:rPr lang="en-US" sz="2200" dirty="0" err="1"/>
              <a:t>Keuroghlian</a:t>
            </a:r>
            <a:r>
              <a:rPr lang="en-US" sz="2200" dirty="0"/>
              <a:t>, Brian Wood, Cole </a:t>
            </a:r>
            <a:r>
              <a:rPr lang="en-US" sz="2200" dirty="0" err="1"/>
              <a:t>Stanely</a:t>
            </a:r>
            <a:r>
              <a:rPr lang="en-US" sz="2200" dirty="0"/>
              <a:t>, Kathleen </a:t>
            </a:r>
            <a:r>
              <a:rPr lang="en-US" sz="2200" dirty="0" err="1"/>
              <a:t>Clanon</a:t>
            </a:r>
            <a:r>
              <a:rPr lang="en-US" sz="2200" dirty="0"/>
              <a:t>, Jamie Shank, Jane Caruso, Julia Schlueter, Justin </a:t>
            </a:r>
            <a:r>
              <a:rPr lang="en-US" sz="2200" dirty="0" err="1"/>
              <a:t>Britanik</a:t>
            </a:r>
            <a:r>
              <a:rPr lang="en-US" sz="2200" dirty="0"/>
              <a:t>, Jeremy </a:t>
            </a:r>
            <a:r>
              <a:rPr lang="en-US" sz="2200" dirty="0" err="1"/>
              <a:t>Hyvarinen</a:t>
            </a:r>
            <a:r>
              <a:rPr lang="en-US" sz="2200" dirty="0"/>
              <a:t>, </a:t>
            </a:r>
            <a:r>
              <a:rPr lang="en-US" sz="2200" dirty="0" err="1"/>
              <a:t>Kneeshe</a:t>
            </a:r>
            <a:r>
              <a:rPr lang="en-US" sz="2200" dirty="0"/>
              <a:t> Parkinson, Lori DeLorenzo, </a:t>
            </a:r>
            <a:r>
              <a:rPr lang="en-US" sz="2200" dirty="0" err="1"/>
              <a:t>Mulamba</a:t>
            </a:r>
            <a:r>
              <a:rPr lang="en-US" sz="2200" dirty="0"/>
              <a:t> Lunda, Nanette Brey Magnani, Rose Conner, Tania Chatterjee, Susan </a:t>
            </a:r>
            <a:r>
              <a:rPr lang="en-US" sz="2200" dirty="0" err="1"/>
              <a:t>Weigl</a:t>
            </a:r>
            <a:endParaRPr lang="en-US" sz="2200" dirty="0"/>
          </a:p>
          <a:p>
            <a:pPr>
              <a:spcBef>
                <a:spcPts val="300"/>
              </a:spcBef>
            </a:pPr>
            <a:r>
              <a:rPr lang="en-US" sz="2200" u="sng" dirty="0"/>
              <a:t>University of California San Francisco: </a:t>
            </a:r>
            <a:r>
              <a:rPr lang="en-US" sz="2200" dirty="0"/>
              <a:t>Wayne Steward, Shannon Fuller</a:t>
            </a:r>
            <a:endParaRPr lang="en-US" sz="2200" u="sng" dirty="0"/>
          </a:p>
          <a:p>
            <a:pPr>
              <a:spcBef>
                <a:spcPts val="300"/>
              </a:spcBef>
            </a:pPr>
            <a:r>
              <a:rPr lang="en-US" sz="2200" u="sng" dirty="0"/>
              <a:t>University of New Mexico</a:t>
            </a:r>
            <a:r>
              <a:rPr lang="en-US" sz="2200" dirty="0"/>
              <a:t>: Sanjeev Aurora, Bruce </a:t>
            </a:r>
            <a:r>
              <a:rPr lang="en-US" sz="2200" dirty="0" err="1"/>
              <a:t>Struminger</a:t>
            </a:r>
            <a:endParaRPr lang="en-US" sz="2200" dirty="0"/>
          </a:p>
          <a:p>
            <a:pPr>
              <a:spcBef>
                <a:spcPts val="300"/>
              </a:spcBef>
            </a:pPr>
            <a:r>
              <a:rPr lang="en-US" sz="2200" u="sng" dirty="0"/>
              <a:t>Institute for Healthcare Improvement</a:t>
            </a:r>
            <a:r>
              <a:rPr lang="en-US" sz="2200" dirty="0"/>
              <a:t>: Paul Howard, Robert Lloyd, Angelo Lima</a:t>
            </a:r>
          </a:p>
          <a:p>
            <a:pPr>
              <a:spcBef>
                <a:spcPts val="300"/>
              </a:spcBef>
            </a:pPr>
            <a:r>
              <a:rPr lang="en-US" sz="2200" u="sng" dirty="0"/>
              <a:t>Impact Marketing</a:t>
            </a:r>
            <a:r>
              <a:rPr lang="en-US" sz="2200" dirty="0"/>
              <a:t>: Sarah Cook-Raymond, Cortney </a:t>
            </a:r>
            <a:r>
              <a:rPr lang="en-US" sz="2200" dirty="0" err="1"/>
              <a:t>Kreer</a:t>
            </a:r>
            <a:r>
              <a:rPr lang="en-US" sz="2200" dirty="0"/>
              <a:t>, Darrel Walker, Terry Plater</a:t>
            </a:r>
          </a:p>
        </p:txBody>
      </p:sp>
      <p:pic>
        <p:nvPicPr>
          <p:cNvPr id="4" name="Picture 3">
            <a:extLst>
              <a:ext uri="{FF2B5EF4-FFF2-40B4-BE49-F238E27FC236}">
                <a16:creationId xmlns:a16="http://schemas.microsoft.com/office/drawing/2014/main" id="{4E63709B-3EEE-4343-A243-85DE0CBD75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638800"/>
            <a:ext cx="12192000" cy="183848"/>
          </a:xfrm>
          <a:prstGeom prst="rect">
            <a:avLst/>
          </a:prstGeom>
        </p:spPr>
      </p:pic>
    </p:spTree>
    <p:extLst>
      <p:ext uri="{BB962C8B-B14F-4D97-AF65-F5344CB8AC3E}">
        <p14:creationId xmlns:p14="http://schemas.microsoft.com/office/powerpoint/2010/main" val="1282595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291783"/>
            <a:ext cx="3429000" cy="41910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latin typeface="Garamond" panose="02020404030301010803" pitchFamily="18" charset="0"/>
                <a:ea typeface="+mj-ea"/>
                <a:cs typeface="+mj-cs"/>
              </a:rPr>
              <a:t>Contact Information</a:t>
            </a:r>
          </a:p>
        </p:txBody>
      </p:sp>
      <p:sp>
        <p:nvSpPr>
          <p:cNvPr id="6" name="Rectangle 5"/>
          <p:cNvSpPr/>
          <p:nvPr/>
        </p:nvSpPr>
        <p:spPr>
          <a:xfrm>
            <a:off x="685800" y="2630176"/>
            <a:ext cx="5808815" cy="2308324"/>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Clemens M. Steinböck, MBA</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Director</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New York State Department of Health</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AIDS Institute</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90 Church Street, 13th floor</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New York, NY 10007-2919</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212.417.4730</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Clemens.Steinbock@health.ny.gov</a:t>
            </a:r>
          </a:p>
        </p:txBody>
      </p:sp>
      <p:pic>
        <p:nvPicPr>
          <p:cNvPr id="2" name="Picture 1" descr="A drawing of a face&#10;&#10;Description automatically generated">
            <a:extLst>
              <a:ext uri="{FF2B5EF4-FFF2-40B4-BE49-F238E27FC236}">
                <a16:creationId xmlns:a16="http://schemas.microsoft.com/office/drawing/2014/main" id="{C5E1E9FF-E976-48F0-A29E-22927CC22A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79536" y="682398"/>
            <a:ext cx="3255264" cy="1431036"/>
          </a:xfrm>
          <a:prstGeom prst="rect">
            <a:avLst/>
          </a:prstGeom>
        </p:spPr>
      </p:pic>
      <p:grpSp>
        <p:nvGrpSpPr>
          <p:cNvPr id="8" name="Group 7" descr="Improve HIV care, Ask me how! Logo">
            <a:extLst>
              <a:ext uri="{FF2B5EF4-FFF2-40B4-BE49-F238E27FC236}">
                <a16:creationId xmlns:a16="http://schemas.microsoft.com/office/drawing/2014/main" id="{B30A9E3D-181F-4360-B939-9359B55578B8}"/>
              </a:ext>
            </a:extLst>
          </p:cNvPr>
          <p:cNvGrpSpPr/>
          <p:nvPr/>
        </p:nvGrpSpPr>
        <p:grpSpPr>
          <a:xfrm>
            <a:off x="10167849" y="2805388"/>
            <a:ext cx="1566951" cy="1557975"/>
            <a:chOff x="2667001" y="582632"/>
            <a:chExt cx="3322602" cy="3303568"/>
          </a:xfrm>
        </p:grpSpPr>
        <p:pic>
          <p:nvPicPr>
            <p:cNvPr id="9" name="Picture 8">
              <a:extLst>
                <a:ext uri="{FF2B5EF4-FFF2-40B4-BE49-F238E27FC236}">
                  <a16:creationId xmlns:a16="http://schemas.microsoft.com/office/drawing/2014/main" id="{505C0FE8-E938-46C9-90FE-8B219F8B3E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67001" y="582632"/>
              <a:ext cx="3322602" cy="3303568"/>
            </a:xfrm>
            <a:prstGeom prst="rect">
              <a:avLst/>
            </a:prstGeom>
          </p:spPr>
        </p:pic>
        <p:grpSp>
          <p:nvGrpSpPr>
            <p:cNvPr id="10" name="Group 9">
              <a:extLst>
                <a:ext uri="{FF2B5EF4-FFF2-40B4-BE49-F238E27FC236}">
                  <a16:creationId xmlns:a16="http://schemas.microsoft.com/office/drawing/2014/main" id="{0198195C-5FDD-46DE-BCB1-6475987F452E}"/>
                </a:ext>
              </a:extLst>
            </p:cNvPr>
            <p:cNvGrpSpPr/>
            <p:nvPr/>
          </p:nvGrpSpPr>
          <p:grpSpPr>
            <a:xfrm>
              <a:off x="3679623" y="1399142"/>
              <a:ext cx="1244475" cy="1585740"/>
              <a:chOff x="3679623" y="1399142"/>
              <a:chExt cx="1244475" cy="1585740"/>
            </a:xfrm>
          </p:grpSpPr>
          <p:pic>
            <p:nvPicPr>
              <p:cNvPr id="11" name="Picture 10">
                <a:extLst>
                  <a:ext uri="{FF2B5EF4-FFF2-40B4-BE49-F238E27FC236}">
                    <a16:creationId xmlns:a16="http://schemas.microsoft.com/office/drawing/2014/main" id="{4A63DEE5-9809-4B5D-B684-F9BE6BA929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9623" y="1530541"/>
                <a:ext cx="1244475" cy="1343025"/>
              </a:xfrm>
              <a:prstGeom prst="rect">
                <a:avLst/>
              </a:prstGeom>
            </p:spPr>
          </p:pic>
          <p:sp>
            <p:nvSpPr>
              <p:cNvPr id="12" name="Rectangle 11">
                <a:extLst>
                  <a:ext uri="{FF2B5EF4-FFF2-40B4-BE49-F238E27FC236}">
                    <a16:creationId xmlns:a16="http://schemas.microsoft.com/office/drawing/2014/main" id="{7198189A-A003-4BF0-AF69-37BDE1F6F720}"/>
                  </a:ext>
                </a:extLst>
              </p:cNvPr>
              <p:cNvSpPr/>
              <p:nvPr/>
            </p:nvSpPr>
            <p:spPr bwMode="auto">
              <a:xfrm>
                <a:off x="4285561" y="1399142"/>
                <a:ext cx="438839" cy="16376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sp>
            <p:nvSpPr>
              <p:cNvPr id="13" name="Rectangle 12">
                <a:extLst>
                  <a:ext uri="{FF2B5EF4-FFF2-40B4-BE49-F238E27FC236}">
                    <a16:creationId xmlns:a16="http://schemas.microsoft.com/office/drawing/2014/main" id="{3E73B6AA-FF74-492E-A609-BB1150190FFA}"/>
                  </a:ext>
                </a:extLst>
              </p:cNvPr>
              <p:cNvSpPr/>
              <p:nvPr/>
            </p:nvSpPr>
            <p:spPr bwMode="auto">
              <a:xfrm flipV="1">
                <a:off x="3886200" y="2873566"/>
                <a:ext cx="806986" cy="11131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grpSp>
      </p:grpSp>
      <p:sp>
        <p:nvSpPr>
          <p:cNvPr id="16" name="Rectangle 15">
            <a:extLst>
              <a:ext uri="{FF2B5EF4-FFF2-40B4-BE49-F238E27FC236}">
                <a16:creationId xmlns:a16="http://schemas.microsoft.com/office/drawing/2014/main" id="{C7164D59-24C6-427E-99B0-BF20B4CEAD67}"/>
              </a:ext>
            </a:extLst>
          </p:cNvPr>
          <p:cNvSpPr/>
          <p:nvPr/>
        </p:nvSpPr>
        <p:spPr>
          <a:xfrm>
            <a:off x="685800" y="5111275"/>
            <a:ext cx="11049000" cy="830997"/>
          </a:xfrm>
          <a:prstGeom prst="rect">
            <a:avLst/>
          </a:prstGeom>
        </p:spPr>
        <p:txBody>
          <a:bodyPr wrap="square">
            <a:spAutoFit/>
          </a:bodyPr>
          <a:lstStyle/>
          <a:p>
            <a:r>
              <a:rPr lang="en-US" sz="1600" i="1" dirty="0">
                <a:latin typeface="Garamond" panose="02020404030301010803" pitchFamily="18" charset="0"/>
              </a:rPr>
              <a:t>This project is supported by the Health Resources and Services Administration (HRSA) of the U.S. Department of Health and Human Services (HHS) as part of an award totaling </a:t>
            </a:r>
            <a:r>
              <a:rPr lang="en-US" sz="1600" i="1" dirty="0">
                <a:solidFill>
                  <a:srgbClr val="000000"/>
                </a:solidFill>
                <a:latin typeface="Garamond" panose="02020404030301010803" pitchFamily="18" charset="0"/>
              </a:rPr>
              <a:t>$1.5M</a:t>
            </a:r>
            <a:r>
              <a:rPr lang="en-US" sz="1600" i="1" dirty="0">
                <a:latin typeface="Garamond" panose="02020404030301010803" pitchFamily="18" charset="0"/>
              </a:rPr>
              <a:t>. The contents are those of the author(s) and do not necessarily represent the official views of, nor an endorsement, by HRSA, HHS or the U.S. Government.</a:t>
            </a:r>
          </a:p>
        </p:txBody>
      </p:sp>
      <p:pic>
        <p:nvPicPr>
          <p:cNvPr id="5" name="Picture 4" descr="create+equity logo and 'Learn more, create+equity Collaborative'">
            <a:hlinkClick r:id="rId6"/>
            <a:extLst>
              <a:ext uri="{FF2B5EF4-FFF2-40B4-BE49-F238E27FC236}">
                <a16:creationId xmlns:a16="http://schemas.microsoft.com/office/drawing/2014/main" id="{5D621552-202B-274F-9932-FE5AA76241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46950" y="4385216"/>
            <a:ext cx="4387850" cy="553284"/>
          </a:xfrm>
          <a:prstGeom prst="rect">
            <a:avLst/>
          </a:prstGeom>
        </p:spPr>
      </p:pic>
    </p:spTree>
    <p:extLst>
      <p:ext uri="{BB962C8B-B14F-4D97-AF65-F5344CB8AC3E}">
        <p14:creationId xmlns:p14="http://schemas.microsoft.com/office/powerpoint/2010/main" val="375902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89D2B12-BC39-DE4C-A642-BBA6D1CD77C1}"/>
              </a:ext>
            </a:extLst>
          </p:cNvPr>
          <p:cNvSpPr txBox="1">
            <a:spLocks noGrp="1" noChangeArrowheads="1"/>
          </p:cNvSpPr>
          <p:nvPr>
            <p:ph type="title" idx="4294967295"/>
          </p:nvPr>
        </p:nvSpPr>
        <p:spPr>
          <a:xfrm>
            <a:off x="609600" y="533400"/>
            <a:ext cx="111252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kern="1200" dirty="0"/>
              <a:t>Good Practices for Zoom Participation</a:t>
            </a:r>
            <a:endParaRPr kumimoji="0" lang="en-US" altLang="en-US" sz="3200" b="0" i="0" u="none" strike="noStrike" kern="0" cap="none" spc="0" normalizeH="0" baseline="0" noProof="0" dirty="0">
              <a:ln>
                <a:noFill/>
              </a:ln>
              <a:solidFill>
                <a:srgbClr val="000000"/>
              </a:solidFill>
              <a:effectLst/>
              <a:uLnTx/>
              <a:uFillTx/>
              <a:latin typeface="Garamond"/>
              <a:ea typeface="ＭＳ Ｐゴシック" panose="020B0600070205080204" pitchFamily="34" charset="-128"/>
              <a:cs typeface="ＭＳ Ｐゴシック" charset="-128"/>
            </a:endParaRPr>
          </a:p>
        </p:txBody>
      </p:sp>
      <p:sp>
        <p:nvSpPr>
          <p:cNvPr id="4" name="Rectangle 3">
            <a:extLst>
              <a:ext uri="{FF2B5EF4-FFF2-40B4-BE49-F238E27FC236}">
                <a16:creationId xmlns:a16="http://schemas.microsoft.com/office/drawing/2014/main" id="{6BD44500-3ED7-4924-AA97-C97822EA2B81}"/>
              </a:ext>
            </a:extLst>
          </p:cNvPr>
          <p:cNvSpPr/>
          <p:nvPr/>
        </p:nvSpPr>
        <p:spPr>
          <a:xfrm>
            <a:off x="1219200" y="1524000"/>
            <a:ext cx="10515600" cy="3139321"/>
          </a:xfrm>
          <a:prstGeom prst="rect">
            <a:avLst/>
          </a:prstGeom>
        </p:spPr>
        <p:txBody>
          <a:bodyPr wrap="square">
            <a:spAutoFit/>
          </a:bodyPr>
          <a:lstStyle/>
          <a:p>
            <a:pPr marL="342900" marR="0" lvl="0" indent="-342900" algn="l" defTabSz="914400" rtl="0" eaLnBrk="0" fontAlgn="base" latinLnBrk="0" hangingPunct="0">
              <a:lnSpc>
                <a:spcPct val="100000"/>
              </a:lnSpc>
              <a:spcBef>
                <a:spcPts val="600"/>
              </a:spcBef>
              <a:spcAft>
                <a:spcPts val="0"/>
              </a:spcAft>
              <a:buClr>
                <a:srgbClr val="C00000"/>
              </a:buClr>
              <a:buSzTx/>
              <a:buBlip>
                <a:blip r:embed="rId4"/>
              </a:buBlip>
              <a:tabLst/>
              <a:defRPr/>
            </a:pP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Include name and location on Zoom label</a:t>
            </a:r>
          </a:p>
          <a:p>
            <a:pPr marL="342900" marR="0" lvl="0" indent="-342900" algn="l" defTabSz="914400" rtl="0" eaLnBrk="0" fontAlgn="base" latinLnBrk="0" hangingPunct="0">
              <a:lnSpc>
                <a:spcPct val="100000"/>
              </a:lnSpc>
              <a:spcBef>
                <a:spcPts val="600"/>
              </a:spcBef>
              <a:spcAft>
                <a:spcPts val="0"/>
              </a:spcAft>
              <a:buClr>
                <a:srgbClr val="C00000"/>
              </a:buClr>
              <a:buSzTx/>
              <a:buBlip>
                <a:blip r:embed="rId4"/>
              </a:buBlip>
              <a:tabLst/>
              <a:defRPr/>
            </a:pP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Keep video on and mute your line when needed</a:t>
            </a:r>
          </a:p>
          <a:p>
            <a:pPr marL="342900" marR="0" lvl="0" indent="-342900" algn="l" defTabSz="914400" rtl="0" eaLnBrk="0" fontAlgn="base" latinLnBrk="0" hangingPunct="0">
              <a:lnSpc>
                <a:spcPct val="100000"/>
              </a:lnSpc>
              <a:spcBef>
                <a:spcPts val="600"/>
              </a:spcBef>
              <a:spcAft>
                <a:spcPts val="0"/>
              </a:spcAft>
              <a:buClr>
                <a:srgbClr val="C00000"/>
              </a:buClr>
              <a:buSzTx/>
              <a:buBlip>
                <a:blip r:embed="rId4"/>
              </a:buBlip>
              <a:tabLst/>
              <a:defRPr/>
            </a:pP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Use </a:t>
            </a:r>
            <a:r>
              <a:rPr lang="en-US" altLang="en-US" sz="2400" dirty="0">
                <a:solidFill>
                  <a:srgbClr val="000000"/>
                </a:solidFill>
                <a:latin typeface="Garamond" panose="02020404030301010803" pitchFamily="18" charset="0"/>
                <a:ea typeface="ＭＳ Ｐゴシック" panose="020B0600070205080204" pitchFamily="34" charset="-128"/>
              </a:rPr>
              <a:t>our </a:t>
            </a: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hand signals</a:t>
            </a:r>
          </a:p>
          <a:p>
            <a:pPr marL="342900" marR="0" lvl="0" indent="-342900" algn="l" defTabSz="914400" rtl="0" eaLnBrk="0" fontAlgn="base" latinLnBrk="0" hangingPunct="0">
              <a:lnSpc>
                <a:spcPct val="100000"/>
              </a:lnSpc>
              <a:spcBef>
                <a:spcPts val="600"/>
              </a:spcBef>
              <a:spcAft>
                <a:spcPts val="0"/>
              </a:spcAft>
              <a:buClr>
                <a:srgbClr val="C00000"/>
              </a:buClr>
              <a:buSzTx/>
              <a:buBlip>
                <a:blip r:embed="rId4"/>
              </a:buBlip>
              <a:tabLst/>
              <a:defRPr/>
            </a:pP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Use the chat room to ask for clarifications, post questions, or share your wisdom </a:t>
            </a:r>
          </a:p>
          <a:p>
            <a:pPr marL="342900" marR="0" lvl="0" indent="-342900" algn="l" defTabSz="914400" rtl="0" eaLnBrk="0" fontAlgn="base" latinLnBrk="0" hangingPunct="0">
              <a:lnSpc>
                <a:spcPct val="100000"/>
              </a:lnSpc>
              <a:spcBef>
                <a:spcPts val="600"/>
              </a:spcBef>
              <a:spcAft>
                <a:spcPts val="0"/>
              </a:spcAft>
              <a:buClr>
                <a:srgbClr val="C00000"/>
              </a:buClr>
              <a:buSzTx/>
              <a:buBlip>
                <a:blip r:embed="rId4"/>
              </a:buBlip>
              <a:tabLst/>
              <a:defRPr/>
            </a:pP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Eliminate personal/private health information</a:t>
            </a:r>
          </a:p>
          <a:p>
            <a:pPr marL="342900" marR="0" lvl="0" indent="-342900" algn="l" defTabSz="914400" rtl="0" eaLnBrk="0" fontAlgn="base" latinLnBrk="0" hangingPunct="0">
              <a:lnSpc>
                <a:spcPct val="100000"/>
              </a:lnSpc>
              <a:spcBef>
                <a:spcPts val="600"/>
              </a:spcBef>
              <a:spcAft>
                <a:spcPts val="0"/>
              </a:spcAft>
              <a:buClr>
                <a:srgbClr val="C00000"/>
              </a:buClr>
              <a:buSzTx/>
              <a:buBlip>
                <a:blip r:embed="rId4"/>
              </a:buBlip>
              <a:tabLst/>
              <a:defRPr/>
            </a:pP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Create a “brave space of learning” - don’t assume or be silent</a:t>
            </a:r>
          </a:p>
          <a:p>
            <a:pPr marL="342900" marR="0" lvl="0" indent="-342900" algn="l" defTabSz="914400" rtl="0" eaLnBrk="0" fontAlgn="base" latinLnBrk="0" hangingPunct="0">
              <a:lnSpc>
                <a:spcPct val="100000"/>
              </a:lnSpc>
              <a:spcBef>
                <a:spcPts val="600"/>
              </a:spcBef>
              <a:spcAft>
                <a:spcPts val="0"/>
              </a:spcAft>
              <a:buClr>
                <a:srgbClr val="C00000"/>
              </a:buClr>
              <a:buSzTx/>
              <a:buBlip>
                <a:blip r:embed="rId4"/>
              </a:buBlip>
              <a:tabLst/>
              <a:defRPr/>
            </a:pPr>
            <a:r>
              <a:rPr kumimoji="0" lang="en-US" altLang="en-US" sz="24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rPr>
              <a:t>We will record the Zoom sessions to allow others to learn</a:t>
            </a:r>
          </a:p>
        </p:txBody>
      </p:sp>
      <p:pic>
        <p:nvPicPr>
          <p:cNvPr id="6" name="Picture 3">
            <a:extLst>
              <a:ext uri="{FF2B5EF4-FFF2-40B4-BE49-F238E27FC236}">
                <a16:creationId xmlns:a16="http://schemas.microsoft.com/office/drawing/2014/main" id="{D15EC2F5-D808-5448-9A89-B9D6215EB8C3}"/>
              </a:ext>
              <a:ext uri="{C183D7F6-B498-43B3-948B-1728B52AA6E4}">
                <adec:decorative xmlns:adec="http://schemas.microsoft.com/office/drawing/2017/decorative" val="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237764" y="4837113"/>
            <a:ext cx="111503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AE82B54-EF86-5749-8E47-4F662D295072}"/>
              </a:ext>
            </a:extLst>
          </p:cNvPr>
          <p:cNvSpPr/>
          <p:nvPr/>
        </p:nvSpPr>
        <p:spPr>
          <a:xfrm>
            <a:off x="3352800" y="5103231"/>
            <a:ext cx="8305800" cy="461537"/>
          </a:xfrm>
          <a:prstGeom prst="rect">
            <a:avLst/>
          </a:prstGeom>
        </p:spPr>
        <p:txBody>
          <a:bodyPr wrap="square">
            <a:spAutoFit/>
          </a:bodyPr>
          <a:lstStyle/>
          <a:p>
            <a:pPr marL="0" marR="0" lvl="0" indent="0" algn="l" defTabSz="914126" rtl="0" eaLnBrk="0" fontAlgn="base" latinLnBrk="0" hangingPunct="0">
              <a:lnSpc>
                <a:spcPct val="100000"/>
              </a:lnSpc>
              <a:spcBef>
                <a:spcPts val="200"/>
              </a:spcBef>
              <a:spcAft>
                <a:spcPct val="0"/>
              </a:spcAft>
              <a:buClrTx/>
              <a:buSzTx/>
              <a:buFontTx/>
              <a:buNone/>
              <a:tabLst/>
              <a:defRPr/>
            </a:pPr>
            <a:r>
              <a:rPr kumimoji="0" lang="en-US" sz="2399" b="0" i="1" u="none" strike="noStrike" kern="1200" cap="none" spc="0" normalizeH="0" baseline="0" noProof="0" dirty="0">
                <a:ln>
                  <a:noFill/>
                </a:ln>
                <a:solidFill>
                  <a:srgbClr val="000000"/>
                </a:solidFill>
                <a:effectLst/>
                <a:uLnTx/>
                <a:uFillTx/>
                <a:latin typeface="Garamond"/>
                <a:ea typeface="MS PGothic" panose="020B0600070205080204" pitchFamily="34" charset="-128"/>
                <a:cs typeface="Arial" panose="020B0604020202020204" pitchFamily="34" charset="0"/>
              </a:rPr>
              <a:t>Please be reminded that we will record our session for later replay!</a:t>
            </a:r>
          </a:p>
        </p:txBody>
      </p:sp>
    </p:spTree>
    <p:custDataLst>
      <p:tags r:id="rId1"/>
    </p:custDataLst>
    <p:extLst>
      <p:ext uri="{BB962C8B-B14F-4D97-AF65-F5344CB8AC3E}">
        <p14:creationId xmlns:p14="http://schemas.microsoft.com/office/powerpoint/2010/main" val="206301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Opening Remarks"/>
          <p:cNvSpPr txBox="1">
            <a:spLocks/>
          </p:cNvSpPr>
          <p:nvPr/>
        </p:nvSpPr>
        <p:spPr bwMode="auto">
          <a:xfrm>
            <a:off x="2362199" y="2743200"/>
            <a:ext cx="9829801" cy="1295400"/>
          </a:xfrm>
          <a:prstGeom prst="rect">
            <a:avLst/>
          </a:prstGeom>
          <a:solidFill>
            <a:schemeClr val="bg1">
              <a:lumMod val="65000"/>
            </a:schemeClr>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Garamond"/>
              <a:ea typeface="MS PGothic" panose="020B0600070205080204" pitchFamily="34" charset="-128"/>
              <a:cs typeface="+mn-cs"/>
            </a:endParaRPr>
          </a:p>
        </p:txBody>
      </p:sp>
      <p:sp>
        <p:nvSpPr>
          <p:cNvPr id="6147" name="Title 1"/>
          <p:cNvSpPr txBox="1">
            <a:spLocks noGrp="1"/>
          </p:cNvSpPr>
          <p:nvPr>
            <p:ph type="title" idx="4294967295"/>
          </p:nvPr>
        </p:nvSpPr>
        <p:spPr bwMode="auto">
          <a:xfrm>
            <a:off x="1828800" y="2608263"/>
            <a:ext cx="10363200" cy="1143000"/>
          </a:xfrm>
          <a:prstGeom prst="rect">
            <a:avLst/>
          </a:prstGeom>
          <a:solidFill>
            <a:srgbClr val="C0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anose="020B0600070205080204" pitchFamily="34" charset="-128"/>
                <a:cs typeface="+mn-cs"/>
              </a:rPr>
              <a:t>Opening Remarks</a:t>
            </a:r>
          </a:p>
        </p:txBody>
      </p:sp>
    </p:spTree>
    <p:extLst>
      <p:ext uri="{BB962C8B-B14F-4D97-AF65-F5344CB8AC3E}">
        <p14:creationId xmlns:p14="http://schemas.microsoft.com/office/powerpoint/2010/main" val="2142113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74A4-1344-489C-A829-58E6424C3B3F}"/>
              </a:ext>
            </a:extLst>
          </p:cNvPr>
          <p:cNvSpPr>
            <a:spLocks noGrp="1"/>
          </p:cNvSpPr>
          <p:nvPr>
            <p:ph type="title"/>
          </p:nvPr>
        </p:nvSpPr>
        <p:spPr>
          <a:xfrm>
            <a:off x="1016000" y="-762000"/>
            <a:ext cx="10363200" cy="762000"/>
          </a:xfrm>
        </p:spPr>
        <p:txBody>
          <a:bodyPr vert="horz" wrap="square" lIns="91440" tIns="45720" rIns="91440" bIns="45720" numCol="1" anchor="b" anchorCtr="0" compatLnSpc="1">
            <a:prstTxWarp prst="textNoShape">
              <a:avLst/>
            </a:prstTxWarp>
          </a:bodyPr>
          <a:lstStyle/>
          <a:p>
            <a:r>
              <a:rPr lang="en-US" dirty="0"/>
              <a:t>Introductions</a:t>
            </a:r>
          </a:p>
        </p:txBody>
      </p:sp>
      <p:pic>
        <p:nvPicPr>
          <p:cNvPr id="15" name="Picture 14" descr="This photo shows Dr. Laura Cheever" title="Dr. Cheever Headshot">
            <a:extLst>
              <a:ext uri="{FF2B5EF4-FFF2-40B4-BE49-F238E27FC236}">
                <a16:creationId xmlns:a16="http://schemas.microsoft.com/office/drawing/2014/main" id="{C523F891-0BC0-4F8E-BD1C-FD1082F60E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1345" y="768718"/>
            <a:ext cx="2772509" cy="4158764"/>
          </a:xfrm>
          <a:prstGeom prst="rect">
            <a:avLst/>
          </a:prstGeom>
        </p:spPr>
      </p:pic>
      <p:sp>
        <p:nvSpPr>
          <p:cNvPr id="8193" name="Title 1"/>
          <p:cNvSpPr txBox="1">
            <a:spLocks/>
          </p:cNvSpPr>
          <p:nvPr/>
        </p:nvSpPr>
        <p:spPr bwMode="auto">
          <a:xfrm>
            <a:off x="4019549" y="4927482"/>
            <a:ext cx="4356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40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40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40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40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4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9pPr>
          </a:lstStyle>
          <a:p>
            <a:pPr algn="ctr"/>
            <a:r>
              <a:rPr lang="en-US" altLang="en-US" sz="2400" b="1" dirty="0">
                <a:solidFill>
                  <a:schemeClr val="tx2"/>
                </a:solidFill>
              </a:rPr>
              <a:t>Laura W. Cheever, MD, </a:t>
            </a:r>
            <a:r>
              <a:rPr lang="en-US" altLang="en-US" sz="2400" b="1" dirty="0" err="1">
                <a:solidFill>
                  <a:schemeClr val="tx2"/>
                </a:solidFill>
              </a:rPr>
              <a:t>ScM</a:t>
            </a:r>
            <a:endParaRPr lang="en-US" altLang="en-US" sz="2400" b="1" dirty="0">
              <a:solidFill>
                <a:schemeClr val="tx2"/>
              </a:solidFill>
            </a:endParaRPr>
          </a:p>
          <a:p>
            <a:pPr algn="ctr"/>
            <a:r>
              <a:rPr lang="en-US" altLang="en-US" sz="2400" dirty="0">
                <a:solidFill>
                  <a:schemeClr val="tx2"/>
                </a:solidFill>
              </a:rPr>
              <a:t>HAB Associate Administrator</a:t>
            </a:r>
          </a:p>
        </p:txBody>
      </p:sp>
    </p:spTree>
    <p:extLst>
      <p:ext uri="{BB962C8B-B14F-4D97-AF65-F5344CB8AC3E}">
        <p14:creationId xmlns:p14="http://schemas.microsoft.com/office/powerpoint/2010/main" val="368845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USESECONDARYMONITOR" val="True"/>
  <p:tag name="ANSWERNOWSTYLE" val="-1"/>
  <p:tag name="RESPCOUNTERFORMAT" val="0"/>
  <p:tag name="NUMRESPONSES" val="1"/>
  <p:tag name="CHARTVALUEFORMAT" val="0%"/>
  <p:tag name="AUTOUPDATEALIASES" val="True"/>
  <p:tag name="RACEANIMATIONSPEED" val="3"/>
  <p:tag name="MAXRESPONDERS" val="5"/>
  <p:tag name="BUBBLEGROUPING" val="3"/>
  <p:tag name="CUSTOMCELLBACKCOLOR1" val="-657956"/>
  <p:tag name="USESCHEMECOLORS" val="True"/>
  <p:tag name="GRIDOPACITY" val="90"/>
  <p:tag name="GRIDPOSITION" val="1"/>
  <p:tag name="CHARTLABELS" val="0"/>
  <p:tag name="INCLUDEPPT" val="True"/>
  <p:tag name="REALTIMEBACKUP" val="False"/>
  <p:tag name="CHARTSCALE" val="True"/>
  <p:tag name="FIBINCLUDEOTHER" val="True"/>
  <p:tag name="PRRESPONSE3" val="8"/>
  <p:tag name="PRRESPONSE7" val="4"/>
  <p:tag name="SHOWFLASHWARNING" val="True"/>
  <p:tag name="SAVECSVWITHSESSION" val="False"/>
  <p:tag name="COUNTDOWNSTYLE" val="-1"/>
  <p:tag name="INPUTSOURCE" val="1"/>
  <p:tag name="AUTOADVANCE" val="False"/>
  <p:tag name="RACEENDPOINTS" val="0"/>
  <p:tag name="TEAMSINLEADERBOARD" val="5"/>
  <p:tag name="DEFAULTNUMTEAMS" val="5"/>
  <p:tag name="CUSTOMCELLBACKCOLOR3" val="-268652"/>
  <p:tag name="DISPLAYDEVICEID" val="True"/>
  <p:tag name="GRIDFONTSIZE" val="12"/>
  <p:tag name="INCLUDENONRESPONDERS" val="False"/>
  <p:tag name="INCORRECTPOINTVALUE" val="0"/>
  <p:tag name="ADVANCEDSETTINGSVIEW" val="True"/>
  <p:tag name="PRRESPONSE1" val="10"/>
  <p:tag name="PRRESPONSE6" val="5"/>
  <p:tag name="ALWAYSOPENPOLL" val="False"/>
  <p:tag name="SHOWBARVISIBLE" val="True"/>
  <p:tag name="ANSWERNOWTEXT" val="Answer Now"/>
  <p:tag name="ALLOWDUPLICATES" val="False"/>
  <p:tag name="ROTATIONINTERVAL" val="2"/>
  <p:tag name="PARTICIPANTSINLEADERBOARD" val="5"/>
  <p:tag name="CUSTOMGRIDBACKCOLOR" val="-722948"/>
  <p:tag name="DISPLAYNAME" val="True"/>
  <p:tag name="GRIDSIZE" val="{Width=800, Height=600}"/>
  <p:tag name="MULTIRESPDIVISOR" val="1"/>
  <p:tag name="ZEROBASED" val="False"/>
  <p:tag name="FIBDISPLAYKEYWORDS" val="True"/>
  <p:tag name="PRRESPONSE8" val="3"/>
  <p:tag name="BULLETTYPE" val="3"/>
  <p:tag name="BACKUPSESSIONS" val="True"/>
  <p:tag name="RACERSMAXDISPLAYED" val="0"/>
  <p:tag name="BUBBLEVALUEFORMAT" val="0.0"/>
  <p:tag name="DISPLAYDEVICENUMBER" val="True"/>
  <p:tag name="CHARTCOLORS" val="0"/>
  <p:tag name="REALTIMEBACKUPPATH" val="(None)"/>
  <p:tag name="PRRESPONSE2" val="9"/>
  <p:tag name="PRRESPONSE10" val="1"/>
  <p:tag name="CSVFORMAT" val="0"/>
  <p:tag name="BACKUPMAINTENANCE" val="7"/>
  <p:tag name="BUBBLENAMEVISIBLE" val="True"/>
  <p:tag name="CUSTOMCELLBACKCOLOR4" val="-8355712"/>
  <p:tag name="RESETCHARTS" val="True"/>
  <p:tag name="FIBDISPLAYRESULTS" val="True"/>
  <p:tag name="PRRESPONSE9" val="2"/>
  <p:tag name="RESPCOUNTERSTYLE" val="-1"/>
  <p:tag name="STDCHART" val="1"/>
  <p:tag name="CUSTOMCELLBACKCOLOR2" val="-13395457"/>
  <p:tag name="ALLOWUSERFEEDBACK" val="True"/>
  <p:tag name="PRRESPONSE4" val="7"/>
  <p:tag name="EXPANDSHOWBAR" val="True"/>
  <p:tag name="SKIPREMAININGRACESLIDES" val="True"/>
  <p:tag name="AUTOSIZEGRID" val="True"/>
  <p:tag name="FIBNUMRESULTS" val="5"/>
  <p:tag name="RESPTABLESTYLE" val="-1"/>
  <p:tag name="CUSTOMCELLFORECOLOR" val="-16777216"/>
  <p:tag name="AUTOADJUSTPARTRANGE" val="True"/>
  <p:tag name="COUNTDOWNSECONDS" val="10"/>
  <p:tag name="POLLINGCYCLE" val="2"/>
  <p:tag name="POWERPOINTVERSION" val="14.0"/>
  <p:tag name="CORRECTPOINTVALUE" val="100"/>
  <p:tag name="BUBBLESIZEVISIBLE" val="True"/>
  <p:tag name="REVIEWONLY" val="False"/>
  <p:tag name="GRIDROTATIONINTERVAL" val="2"/>
  <p:tag name="MMPROD_NEXTUNIQUEID" val="10009"/>
  <p:tag name="PRRESPONSE5" val="6"/>
  <p:tag name="DELIMITERS" val="3.1"/>
  <p:tag name="TPFULLVERSION" val="4.3.1.1109"/>
  <p:tag name="MMPROD_UIDATA" val="&lt;database version=&quot;7.0&quot;&gt;&lt;object type=&quot;1&quot; unique_id=&quot;10001&quot;&gt;&lt;object type=&quot;8&quot; unique_id=&quot;10002&quot;&gt;&lt;/object&gt;&lt;object type=&quot;2&quot; unique_id=&quot;10003&quot;&gt;&lt;object type=&quot;3&quot; unique_id=&quot;10530&quot;&gt;&lt;property id=&quot;20148&quot; value=&quot;5&quot;/&gt;&lt;property id=&quot;20300&quot; value=&quot;Slide 1&quot;/&gt;&lt;property id=&quot;20307&quot; value=&quot;664&quot;/&gt;&lt;/object&gt;&lt;object type=&quot;3&quot; unique_id=&quot;16680&quot;&gt;&lt;property id=&quot;20148&quot; value=&quot;5&quot;/&gt;&lt;property id=&quot;20300&quot; value=&quot;Slide 3 - &amp;quot;Parking Lot Review &amp;amp; Discussion&amp;quot;&quot;/&gt;&lt;property id=&quot;20307&quot; value=&quot;676&quot;/&gt;&lt;/object&gt;&lt;object type=&quot;3&quot; unique_id=&quot;16681&quot;&gt;&lt;property id=&quot;20148&quot; value=&quot;5&quot;/&gt;&lt;property id=&quot;20300&quot; value=&quot;Slide 2 - &amp;quot;Agenda – Day 2&amp;quot;&quot;/&gt;&lt;property id=&quot;20307&quot; value=&quot;677&quot;/&gt;&lt;/object&gt;&lt;object type=&quot;3&quot; unique_id=&quot;23149&quot;&gt;&lt;property id=&quot;20148&quot; value=&quot;5&quot;/&gt;&lt;property id=&quot;20300&quot; value=&quot;Slide 4&quot;/&gt;&lt;property id=&quot;20307&quot; value=&quot;678&quot;/&gt;&lt;/object&gt;&lt;object type=&quot;3&quot; unique_id=&quot;23150&quot;&gt;&lt;property id=&quot;20148&quot; value=&quot;5&quot;/&gt;&lt;property id=&quot;20300&quot; value=&quot;Slide 5 - &amp;quot;Group Competition: The Marshmallow Challenge&amp;quot;&quot;/&gt;&lt;property id=&quot;20307&quot; value=&quot;679&quot;/&gt;&lt;/object&gt;&lt;object type=&quot;3&quot; unique_id=&quot;23151&quot;&gt;&lt;property id=&quot;20148&quot; value=&quot;5&quot;/&gt;&lt;property id=&quot;20300&quot; value=&quot;Slide 6 - &amp;quot;Rules for The Marshmallow Challenge&amp;quot;&quot;/&gt;&lt;property id=&quot;20307&quot; value=&quot;680&quot;/&gt;&lt;/object&gt;&lt;object type=&quot;3&quot; unique_id=&quot;23152&quot;&gt;&lt;property id=&quot;20148&quot; value=&quot;5&quot;/&gt;&lt;property id=&quot;20300&quot; value=&quot;Slide 7 - &amp;quot;Group Competition: The Marshmallow Challenge&amp;quot;&quot;/&gt;&lt;property id=&quot;20307&quot; value=&quot;681&quot;/&gt;&lt;/object&gt;&lt;object type=&quot;3&quot; unique_id=&quot;23153&quot;&gt;&lt;property id=&quot;20148&quot; value=&quot;5&quot;/&gt;&lt;property id=&quot;20300&quot; value=&quot;Slide 8 - &amp;quot;Debriefing Your Experience&amp;quot;&quot;/&gt;&lt;property id=&quot;20307&quot; value=&quot;682&quot;/&gt;&lt;/object&gt;&lt;object type=&quot;3&quot; unique_id=&quot;23154&quot;&gt;&lt;property id=&quot;20148&quot; value=&quot;5&quot;/&gt;&lt;property id=&quot;20300&quot; value=&quot;Slide 9&quot;/&gt;&lt;property id=&quot;20307&quot; value=&quot;684&quot;/&gt;&lt;/object&gt;&lt;object type=&quot;3&quot; unique_id=&quot;23155&quot;&gt;&lt;property id=&quot;20148&quot; value=&quot;5&quot;/&gt;&lt;property id=&quot;20300&quot; value=&quot;Slide 10 - &amp;quot;Framework for Coaching Quality Improvement&amp;quot;&quot;/&gt;&lt;property id=&quot;20307&quot; value=&quot;685&quot;/&gt;&lt;/object&gt;&lt;object type=&quot;3&quot; unique_id=&quot;23156&quot;&gt;&lt;property id=&quot;20148&quot; value=&quot;5&quot;/&gt;&lt;property id=&quot;20300&quot; value=&quot;Slide 11 - &amp;quot;Capacity Builder&amp;quot;&quot;/&gt;&lt;property id=&quot;20307&quot; value=&quot;686&quot;/&gt;&lt;/object&gt;&lt;object type=&quot;3&quot; unique_id=&quot;23157&quot;&gt;&lt;property id=&quot;20148&quot; value=&quot;5&quot;/&gt;&lt;property id=&quot;20300&quot; value=&quot;Slide 12 - &amp;quot;Quality Improvement Resources&amp;quot;&quot;/&gt;&lt;property id=&quot;20307&quot; value=&quot;687&quot;/&gt;&lt;/object&gt;&lt;object type=&quot;3&quot; unique_id=&quot;23158&quot;&gt;&lt;property id=&quot;20148&quot; value=&quot;5&quot;/&gt;&lt;property id=&quot;20300&quot; value=&quot;Slide 13 - &amp;quot;NQC Website - NationalQualityCenter.org &amp;quot;&quot;/&gt;&lt;property id=&quot;20307&quot; value=&quot;688&quot;/&gt;&lt;/object&gt;&lt;object type=&quot;3&quot; unique_id=&quot;23159&quot;&gt;&lt;property id=&quot;20148&quot; value=&quot;5&quot;/&gt;&lt;property id=&quot;20300&quot; value=&quot;Slide 14 - &amp;quot;HEALTHQUAL Website&amp;quot;&quot;/&gt;&lt;property id=&quot;20307&quot; value=&quot;689&quot;/&gt;&lt;/object&gt;&lt;object type=&quot;3&quot; unique_id=&quot;23160&quot;&gt;&lt;property id=&quot;20148&quot; value=&quot;5&quot;/&gt;&lt;property id=&quot;20300&quot; value=&quot;Slide 15 - &amp;quot;Quality Academy &amp;quot;&quot;/&gt;&lt;property id=&quot;20307&quot; value=&quot;690&quot;/&gt;&lt;/object&gt;&lt;object type=&quot;3&quot; unique_id=&quot;23161&quot;&gt;&lt;property id=&quot;20148&quot; value=&quot;5&quot;/&gt;&lt;property id=&quot;20300&quot; value=&quot;Slide 16 - &amp;quot;Technical Assistance Calls&amp;quot;&quot;/&gt;&lt;property id=&quot;20307&quot; value=&quot;691&quot;/&gt;&lt;/object&gt;&lt;object type=&quot;3&quot; unique_id=&quot;23162&quot;&gt;&lt;property id=&quot;20148&quot; value=&quot;5&quot;/&gt;&lt;property id=&quot;20300&quot; value=&quot;Slide 17 - &amp;quot;Training-of-Trainer (TOT) Program&amp;quot;&quot;/&gt;&lt;property id=&quot;20307&quot; value=&quot;692&quot;/&gt;&lt;/object&gt;&lt;object type=&quot;3&quot; unique_id=&quot;23163&quot;&gt;&lt;property id=&quot;20148&quot; value=&quot;5&quot;/&gt;&lt;property id=&quot;20300&quot; value=&quot;Slide 18 - &amp;quot;Training of Quality Leaders (TQL) Program&amp;quot;&quot;/&gt;&lt;property id=&quot;20307&quot; value=&quot;693&quot;/&gt;&lt;/object&gt;&lt;object type=&quot;3&quot; unique_id=&quot;23164&quot;&gt;&lt;property id=&quot;20148&quot; value=&quot;5&quot;/&gt;&lt;property id=&quot;20300&quot; value=&quot;Slide 19 - &amp;quot;On-Site Technical Assistance&amp;quot;&quot;/&gt;&lt;property id=&quot;20307&quot; value=&quot;694&quot;/&gt;&lt;/object&gt;&lt;object type=&quot;3&quot; unique_id=&quot;23165&quot;&gt;&lt;property id=&quot;20148&quot; value=&quot;5&quot;/&gt;&lt;property id=&quot;20300&quot; value=&quot;Slide 20 - &amp;quot;Regional Trainings&amp;quot;&quot;/&gt;&lt;property id=&quot;20307&quot; value=&quot;695&quot;/&gt;&lt;/object&gt;&lt;object type=&quot;3&quot; unique_id=&quot;23166&quot;&gt;&lt;property id=&quot;20148&quot; value=&quot;5&quot;/&gt;&lt;property id=&quot;20300&quot; value=&quot;Slide 21 - &amp;quot;NQC Glasscubes&amp;quot;&quot;/&gt;&lt;property id=&quot;20307&quot; value=&quot;696&quot;/&gt;&lt;/object&gt;&lt;object type=&quot;3&quot; unique_id=&quot;23167&quot;&gt;&lt;property id=&quot;20148&quot; value=&quot;5&quot;/&gt;&lt;property id=&quot;20300&quot; value=&quot;Slide 22 - &amp;quot; NQC/HAB Quality Awards&amp;quot;&quot;/&gt;&lt;property id=&quot;20307&quot; value=&quot;697&quot;/&gt;&lt;/object&gt;&lt;object type=&quot;3&quot; unique_id=&quot;23168&quot;&gt;&lt;property id=&quot;20148&quot; value=&quot;5&quot;/&gt;&lt;property id=&quot;20300&quot; value=&quot;Slide 23 - &amp;quot;Quality Improvement Publications&amp;quot;&quot;/&gt;&lt;property id=&quot;20307&quot; value=&quot;698&quot;/&gt;&lt;/object&gt;&lt;object type=&quot;3&quot; unique_id=&quot;23169&quot;&gt;&lt;property id=&quot;20148&quot; value=&quot;5&quot;/&gt;&lt;property id=&quot;20300&quot; value=&quot;Slide 24 - &amp;quot;Quality Improvement Publications&amp;quot;&quot;/&gt;&lt;property id=&quot;20307&quot; value=&quot;699&quot;/&gt;&lt;/object&gt;&lt;object type=&quot;3&quot; unique_id=&quot;23170&quot;&gt;&lt;property id=&quot;20148&quot; value=&quot;5&quot;/&gt;&lt;property id=&quot;20300&quot; value=&quot;Slide 25 - &amp;quot;Quality Improvement Publications&amp;quot;&quot;/&gt;&lt;property id=&quot;20307&quot; value=&quot;700&quot;/&gt;&lt;/object&gt;&lt;object type=&quot;3&quot; unique_id=&quot;23171&quot;&gt;&lt;property id=&quot;20148&quot; value=&quot;5&quot;/&gt;&lt;property id=&quot;20300&quot; value=&quot;Slide 26 - &amp;quot;Quality Improvement Publications&amp;quot;&quot;/&gt;&lt;property id=&quot;20307&quot; value=&quot;701&quot;/&gt;&lt;/object&gt;&lt;object type=&quot;3&quot; unique_id=&quot;23172&quot;&gt;&lt;property id=&quot;20148&quot; value=&quot;5&quot;/&gt;&lt;property id=&quot;20300&quot; value=&quot;Slide 27 - &amp;quot;Quality Improvement Publications&amp;quot;&quot;/&gt;&lt;property id=&quot;20307&quot; value=&quot;702&quot;/&gt;&lt;/object&gt;&lt;object type=&quot;3&quot; unique_id=&quot;23173&quot;&gt;&lt;property id=&quot;20148&quot; value=&quot;5&quot;/&gt;&lt;property id=&quot;20300&quot; value=&quot;Slide 28 - &amp;quot;Quality Improvement Publications&amp;quot;&quot;/&gt;&lt;property id=&quot;20307&quot; value=&quot;703&quot;/&gt;&lt;/object&gt;&lt;object type=&quot;3&quot; unique_id=&quot;23174&quot;&gt;&lt;property id=&quot;20148&quot; value=&quot;5&quot;/&gt;&lt;property id=&quot;20300&quot; value=&quot;Slide 29 - &amp;quot;Group Exercise: The Resource Game&amp;quot;&quot;/&gt;&lt;property id=&quot;20307&quot; value=&quot;704&quot;/&gt;&lt;/object&gt;&lt;object type=&quot;3&quot; unique_id=&quot;23175&quot;&gt;&lt;property id=&quot;20148&quot; value=&quot;5&quot;/&gt;&lt;property id=&quot;20300&quot; value=&quot;Slide 30 - &amp;quot;QI Learning Resources&amp;quot;&quot;/&gt;&lt;property id=&quot;20307&quot; value=&quot;705&quot;/&gt;&lt;/object&gt;&lt;object type=&quot;3&quot; unique_id=&quot;23176&quot;&gt;&lt;property id=&quot;20148&quot; value=&quot;5&quot;/&gt;&lt;property id=&quot;20300&quot; value=&quot;Slide 31 - &amp;quot;QI Teaching Resources&amp;quot;&quot;/&gt;&lt;property id=&quot;20307&quot; value=&quot;706&quot;/&gt;&lt;/object&gt;&lt;object type=&quot;3&quot; unique_id=&quot;23177&quot;&gt;&lt;property id=&quot;20148&quot; value=&quot;5&quot;/&gt;&lt;property id=&quot;20300&quot; value=&quot;Slide 32 - &amp;quot;Consumer Involvement Training Materials&amp;quot;&quot;/&gt;&lt;property id=&quot;20307&quot; value=&quot;707&quot;/&gt;&lt;/object&gt;&lt;object type=&quot;3&quot; unique_id=&quot;23178&quot;&gt;&lt;property id=&quot;20148&quot; value=&quot;5&quot;/&gt;&lt;property id=&quot;20300&quot; value=&quot;Slide 33 - &amp;quot;Last words from a grantee…&amp;quot;&quot;/&gt;&lt;property id=&quot;20307&quot; value=&quot;708&quot;/&gt;&lt;/object&gt;&lt;object type=&quot;3&quot; unique_id=&quot;23179&quot;&gt;&lt;property id=&quot;20148&quot; value=&quot;5&quot;/&gt;&lt;property id=&quot;20300&quot; value=&quot;Slide 34 - &amp;quot;And Break!&amp;quot;&quot;/&gt;&lt;property id=&quot;20307&quot; value=&quot;710&quot;/&gt;&lt;/object&gt;&lt;object type=&quot;3&quot; unique_id=&quot;23201&quot;&gt;&lt;property id=&quot;20148&quot; value=&quot;5&quot;/&gt;&lt;property id=&quot;20300&quot; value=&quot;Slide 67&quot;/&gt;&lt;property id=&quot;20307&quot; value=&quot;733&quot;/&gt;&lt;/object&gt;&lt;object type=&quot;3&quot; unique_id=&quot;23202&quot;&gt;&lt;property id=&quot;20148&quot; value=&quot;5&quot;/&gt;&lt;property id=&quot;20300&quot; value=&quot;Slide 68 - &amp;quot;Framework for Coaching Quality Improvement&amp;quot;&quot;/&gt;&lt;property id=&quot;20307&quot; value=&quot;734&quot;/&gt;&lt;/object&gt;&lt;object type=&quot;3&quot; unique_id=&quot;23203&quot;&gt;&lt;property id=&quot;20148&quot; value=&quot;5&quot;/&gt;&lt;property id=&quot;20300&quot; value=&quot;Slide 69 - &amp;quot;Quality Improvement Catalyst&amp;quot;&quot;/&gt;&lt;property id=&quot;20307&quot; value=&quot;735&quot;/&gt;&lt;/object&gt;&lt;object type=&quot;3&quot; unique_id=&quot;23204&quot;&gt;&lt;property id=&quot;20148&quot; value=&quot;5&quot;/&gt;&lt;property id=&quot;20300&quot; value=&quot;Slide 70 - &amp;quot;Agenda&amp;quot;&quot;/&gt;&lt;property id=&quot;20307&quot; value=&quot;736&quot;/&gt;&lt;/object&gt;&lt;object type=&quot;3&quot; unique_id=&quot;23205&quot;&gt;&lt;property id=&quot;20148&quot; value=&quot;5&quot;/&gt;&lt;property id=&quot;20300&quot; value=&quot;Slide 71&quot;/&gt;&lt;property id=&quot;20307&quot; value=&quot;737&quot;/&gt;&lt;/object&gt;&lt;object type=&quot;3&quot; unique_id=&quot;23206&quot;&gt;&lt;property id=&quot;20148&quot; value=&quot;5&quot;/&gt;&lt;property id=&quot;20300&quot; value=&quot;Slide 72&quot;/&gt;&lt;property id=&quot;20307&quot; value=&quot;738&quot;/&gt;&lt;/object&gt;&lt;object type=&quot;3&quot; unique_id=&quot;23207&quot;&gt;&lt;property id=&quot;20148&quot; value=&quot;5&quot;/&gt;&lt;property id=&quot;20300&quot; value=&quot;Slide 73 - &amp;quot;What are Study Groups?&amp;quot;&quot;/&gt;&lt;property id=&quot;20307&quot; value=&quot;739&quot;/&gt;&lt;/object&gt;&lt;object type=&quot;3&quot; unique_id=&quot;23208&quot;&gt;&lt;property id=&quot;20148&quot; value=&quot;5&quot;/&gt;&lt;property id=&quot;20300&quot; value=&quot;Slide 74 - &amp;quot;My Responsibility as a Study Group Member&amp;quot;&quot;/&gt;&lt;property id=&quot;20307&quot; value=&quot;740&quot;/&gt;&lt;/object&gt;&lt;object type=&quot;3&quot; unique_id=&quot;23209&quot;&gt;&lt;property id=&quot;20148&quot; value=&quot;5&quot;/&gt;&lt;property id=&quot;20300&quot; value=&quot;Slide 75 - &amp;quot;But Most Importantly…&amp;quot;&quot;/&gt;&lt;property id=&quot;20307&quot; value=&quot;741&quot;/&gt;&lt;/object&gt;&lt;object type=&quot;3&quot; unique_id=&quot;23210&quot;&gt;&lt;property id=&quot;20148&quot; value=&quot;5&quot;/&gt;&lt;property id=&quot;20300&quot; value=&quot;Slide 76 - &amp;quot;For Highest Chance of Success&amp;amp;#x09;&amp;quot;&quot;/&gt;&lt;property id=&quot;20307&quot; value=&quot;742&quot;/&gt;&lt;/object&gt;&lt;object type=&quot;3&quot; unique_id=&quot;23211&quot;&gt;&lt;property id=&quot;20148&quot; value=&quot;5&quot;/&gt;&lt;property id=&quot;20300&quot; value=&quot;Slide 77 - &amp;quot;Study Group Exercise - Part I&amp;quot;&quot;/&gt;&lt;property id=&quot;20307&quot; value=&quot;743&quot;/&gt;&lt;/object&gt;&lt;object type=&quot;3&quot; unique_id=&quot;23212&quot;&gt;&lt;property id=&quot;20148&quot; value=&quot;5&quot;/&gt;&lt;property id=&quot;20300&quot; value=&quot;Slide 78 - &amp;quot;Study Group Exercise - Part II&amp;quot;&quot;/&gt;&lt;property id=&quot;20307&quot; value=&quot;744&quot;/&gt;&lt;/object&gt;&lt;object type=&quot;3&quot; unique_id=&quot;23213&quot;&gt;&lt;property id=&quot;20148&quot; value=&quot;5&quot;/&gt;&lt;property id=&quot;20300&quot; value=&quot;Slide 79 - &amp;quot;No Worries – More time for your Study Group…&amp;#x0D;&amp;#x0A;&amp;#x0D;&amp;#x0A;Module 24 – Day 3&amp;quot;&quot;/&gt;&lt;property id=&quot;20307&quot; value=&quot;745&quot;/&gt;&lt;/object&gt;&lt;object type=&quot;3&quot; unique_id=&quot;23214&quot;&gt;&lt;property id=&quot;20148&quot; value=&quot;5&quot;/&gt;&lt;property id=&quot;20300&quot; value=&quot;Slide 80 - &amp;quot;Debriefing&amp;quot;&quot;/&gt;&lt;property id=&quot;20307&quot; value=&quot;746&quot;/&gt;&lt;/object&gt;&lt;object type=&quot;3&quot; unique_id=&quot;23215&quot;&gt;&lt;property id=&quot;20148&quot; value=&quot;5&quot;/&gt;&lt;property id=&quot;20300&quot; value=&quot;Slide 81 - &amp;quot;Lunch&amp;quot;&quot;/&gt;&lt;property id=&quot;20307&quot; value=&quot;748&quot;/&gt;&lt;/object&gt;&lt;object type=&quot;3&quot; unique_id=&quot;23216&quot;&gt;&lt;property id=&quot;20148&quot; value=&quot;5&quot;/&gt;&lt;property id=&quot;20300&quot; value=&quot;Slide 82&quot;/&gt;&lt;property id=&quot;20307&quot; value=&quot;749&quot;/&gt;&lt;/object&gt;&lt;object type=&quot;3&quot; unique_id=&quot;23217&quot;&gt;&lt;property id=&quot;20148&quot; value=&quot;5&quot;/&gt;&lt;property id=&quot;20300&quot; value=&quot;Slide 83 - &amp;quot;Learning Objectives: You will learn about…&amp;quot;&quot;/&gt;&lt;property id=&quot;20307&quot; value=&quot;750&quot;/&gt;&lt;/object&gt;&lt;object type=&quot;3&quot; unique_id=&quot;23218&quot;&gt;&lt;property id=&quot;20148&quot; value=&quot;5&quot;/&gt;&lt;property id=&quot;20300&quot; value=&quot;Slide 84 - &amp;quot;Framework for Coaching Quality Improvement&amp;quot;&quot;/&gt;&lt;property id=&quot;20307&quot; value=&quot;751&quot;/&gt;&lt;/object&gt;&lt;object type=&quot;3&quot; unique_id=&quot;23219&quot;&gt;&lt;property id=&quot;20148&quot; value=&quot;5&quot;/&gt;&lt;property id=&quot;20300&quot; value=&quot;Slide 85 - &amp;quot;Objective Assessor&amp;quot;&quot;/&gt;&lt;property id=&quot;20307&quot; value=&quot;752&quot;/&gt;&lt;/object&gt;&lt;object type=&quot;3&quot; unique_id=&quot;23220&quot;&gt;&lt;property id=&quot;20148&quot; value=&quot;5&quot;/&gt;&lt;property id=&quot;20300&quot; value=&quot;Slide 86 - &amp;quot;Quality Program Assessment Tools&amp;quot;&quot;/&gt;&lt;property id=&quot;20307&quot; value=&quot;753&quot;/&gt;&lt;/object&gt;&lt;object type=&quot;3&quot; unique_id=&quot;23221&quot;&gt;&lt;property id=&quot;20148&quot; value=&quot;5&quot;/&gt;&lt;property id=&quot;20300&quot; value=&quot;Slide 87 - &amp;quot;Quality Program Assessment Tool&amp;quot;&quot;/&gt;&lt;property id=&quot;20307&quot; value=&quot;754&quot;/&gt;&lt;/object&gt;&lt;object type=&quot;3&quot; unique_id=&quot;23222&quot;&gt;&lt;property id=&quot;20148&quot; value=&quot;5&quot;/&gt;&lt;property id=&quot;20300&quot; value=&quot;Slide 88 - &amp;quot;Practice&amp;quot;&quot;/&gt;&lt;property id=&quot;20307&quot; value=&quot;755&quot;/&gt;&lt;/object&gt;&lt;object type=&quot;3&quot; unique_id=&quot;23223&quot;&gt;&lt;property id=&quot;20148&quot; value=&quot;5&quot;/&gt;&lt;property id=&quot;20300&quot; value=&quot;Slide 89 - &amp;quot;Video: Organizational Assessment&amp;quot;&quot;/&gt;&lt;property id=&quot;20307&quot; value=&quot;756&quot;/&gt;&lt;/object&gt;&lt;object type=&quot;3&quot; unique_id=&quot;23224&quot;&gt;&lt;property id=&quot;20148&quot; value=&quot;5&quot;/&gt;&lt;property id=&quot;20300&quot; value=&quot;Slide 90 - &amp;quot;Goals of Coaching an Organizational Assessment&amp;quot;&quot;/&gt;&lt;property id=&quot;20307&quot; value=&quot;757&quot;/&gt;&lt;/object&gt;&lt;object type=&quot;3&quot; unique_id=&quot;23225&quot;&gt;&lt;property id=&quot;20148&quot; value=&quot;5&quot;/&gt;&lt;property id=&quot;20300&quot; value=&quot;Slide 91 - &amp;quot;Prior to Organizational Assessment&amp;quot;&quot;/&gt;&lt;property id=&quot;20307&quot; value=&quot;758&quot;/&gt;&lt;/object&gt;&lt;object type=&quot;3&quot; unique_id=&quot;23226&quot;&gt;&lt;property id=&quot;20148&quot; value=&quot;5&quot;/&gt;&lt;property id=&quot;20300&quot; value=&quot;Slide 92 - &amp;quot;Day of Organizational Assessment&amp;quot;&quot;/&gt;&lt;property id=&quot;20307&quot; value=&quot;759&quot;/&gt;&lt;/object&gt;&lt;object type=&quot;3&quot; unique_id=&quot;23227&quot;&gt;&lt;property id=&quot;20148&quot; value=&quot;5&quot;/&gt;&lt;property id=&quot;20300&quot; value=&quot;Slide 93 - &amp;quot;After the Organizational Assessment&amp;quot;&quot;/&gt;&lt;property id=&quot;20307&quot; value=&quot;760&quot;/&gt;&lt;/object&gt;&lt;object type=&quot;3&quot; unique_id=&quot;23228&quot;&gt;&lt;property id=&quot;20148&quot; value=&quot;5&quot;/&gt;&lt;property id=&quot;20300&quot; value=&quot;Slide 94 - &amp;quot;Coping with Group Dynamics&amp;quot;&quot;/&gt;&lt;property id=&quot;20307&quot; value=&quot;761&quot;/&gt;&lt;/object&gt;&lt;object type=&quot;3&quot; unique_id=&quot;23229&quot;&gt;&lt;property id=&quot;20148&quot; value=&quot;5&quot;/&gt;&lt;property id=&quot;20300&quot; value=&quot;Slide 95 - &amp;quot;OA Controversy: Shoot for 5’s or Slide by with 3’s?&amp;quot;&quot;/&gt;&lt;property id=&quot;20307&quot; value=&quot;762&quot;/&gt;&lt;/object&gt;&lt;object type=&quot;3&quot; unique_id=&quot;23230&quot;&gt;&lt;property id=&quot;20148&quot; value=&quot;5&quot;/&gt;&lt;property id=&quot;20300&quot; value=&quot;Slide 96 - &amp;quot;Anonymous Poll&amp;quot;&quot;/&gt;&lt;property id=&quot;20307&quot; value=&quot;763&quot;/&gt;&lt;/object&gt;&lt;object type=&quot;3&quot; unique_id=&quot;23231&quot;&gt;&lt;property id=&quot;20148&quot; value=&quot;5&quot;/&gt;&lt;property id=&quot;20300&quot; value=&quot;Slide 97 - &amp;quot;Your Turn to Star…..&amp;quot;&quot;/&gt;&lt;property id=&quot;20307&quot; value=&quot;764&quot;/&gt;&lt;/object&gt;&lt;object type=&quot;3&quot; unique_id=&quot;23232&quot;&gt;&lt;property id=&quot;20148&quot; value=&quot;5&quot;/&gt;&lt;property id=&quot;20300&quot; value=&quot;Slide 98 - &amp;quot;Debrief&amp;quot;&quot;/&gt;&lt;property id=&quot;20307&quot; value=&quot;765&quot;/&gt;&lt;/object&gt;&lt;object type=&quot;3&quot; unique_id=&quot;23233&quot;&gt;&lt;property id=&quot;20148&quot; value=&quot;5&quot;/&gt;&lt;property id=&quot;20300&quot; value=&quot;Slide 99 - &amp;quot;Finally: Planning Your Next OA&amp;quot;&quot;/&gt;&lt;property id=&quot;20307&quot; value=&quot;766&quot;/&gt;&lt;/object&gt;&lt;object type=&quot;3&quot; unique_id=&quot;23234&quot;&gt;&lt;property id=&quot;20148&quot; value=&quot;5&quot;/&gt;&lt;property id=&quot;20300&quot; value=&quot;Slide 100 - &amp;quot;Resources&amp;quot;&quot;/&gt;&lt;property id=&quot;20307&quot; value=&quot;767&quot;/&gt;&lt;/object&gt;&lt;object type=&quot;3&quot; unique_id=&quot;23235&quot;&gt;&lt;property id=&quot;20148&quot; value=&quot;5&quot;/&gt;&lt;property id=&quot;20300&quot; value=&quot;Slide 101 - &amp;quot;Breaktime&amp;quot;&quot;/&gt;&lt;property id=&quot;20307&quot; value=&quot;769&quot;/&gt;&lt;/object&gt;&lt;object type=&quot;3&quot; unique_id=&quot;23236&quot;&gt;&lt;property id=&quot;20148&quot; value=&quot;5&quot;/&gt;&lt;property id=&quot;20300&quot; value=&quot;Slide 102&quot;/&gt;&lt;property id=&quot;20307&quot; value=&quot;770&quot;/&gt;&lt;/object&gt;&lt;object type=&quot;3&quot; unique_id=&quot;23237&quot;&gt;&lt;property id=&quot;20148&quot; value=&quot;5&quot;/&gt;&lt;property id=&quot;20300&quot; value=&quot;Slide 103 - &amp;quot;Learning Objectives: This Session will…&amp;quot;&quot;/&gt;&lt;property id=&quot;20307&quot; value=&quot;771&quot;/&gt;&lt;/object&gt;&lt;object type=&quot;3&quot; unique_id=&quot;23238&quot;&gt;&lt;property id=&quot;20148&quot; value=&quot;5&quot;/&gt;&lt;property id=&quot;20300&quot; value=&quot;Slide 104 - &amp;quot;What is Open Space?&amp;quot;&quot;/&gt;&lt;property id=&quot;20307&quot; value=&quot;772&quot;/&gt;&lt;/object&gt;&lt;object type=&quot;3&quot; unique_id=&quot;23239&quot;&gt;&lt;property id=&quot;20148&quot; value=&quot;5&quot;/&gt;&lt;property id=&quot;20300&quot; value=&quot;Slide 105 - &amp;quot;The 4 Principles of Open Space&amp;quot;&quot;/&gt;&lt;property id=&quot;20307&quot; value=&quot;773&quot;/&gt;&lt;/object&gt;&lt;object type=&quot;3&quot; unique_id=&quot;23240&quot;&gt;&lt;property id=&quot;20148&quot; value=&quot;5&quot;/&gt;&lt;property id=&quot;20300&quot; value=&quot;Slide 106 - &amp;quot;Developing the Agenda&amp;quot;&quot;/&gt;&lt;property id=&quot;20307&quot; value=&quot;774&quot;/&gt;&lt;/object&gt;&lt;object type=&quot;3&quot; unique_id=&quot;23241&quot;&gt;&lt;property id=&quot;20148&quot; value=&quot;5&quot;/&gt;&lt;property id=&quot;20300&quot; value=&quot;Slide 107 - &amp;quot;The Theme for Today’s Open Space&amp;quot;&quot;/&gt;&lt;property id=&quot;20307&quot; value=&quot;775&quot;/&gt;&lt;/object&gt;&lt;object type=&quot;3&quot; unique_id=&quot;23242&quot;&gt;&lt;property id=&quot;20148&quot; value=&quot;5&quot;/&gt;&lt;property id=&quot;20300&quot; value=&quot;Slide 108&quot;/&gt;&lt;property id=&quot;20307&quot; value=&quot;777&quot;/&gt;&lt;/object&gt;&lt;object type=&quot;3&quot; unique_id=&quot;23243&quot;&gt;&lt;property id=&quot;20148&quot; value=&quot;5&quot;/&gt;&lt;property id=&quot;20300&quot; value=&quot;Slide 109 - &amp;quot;Coaching Functions: Presenters’ Choice…&amp;quot;&quot;/&gt;&lt;property id=&quot;20307&quot; value=&quot;778&quot;/&gt;&lt;/object&gt;&lt;object type=&quot;3&quot; unique_id=&quot;23244&quot;&gt;&lt;property id=&quot;20148&quot; value=&quot;5&quot;/&gt;&lt;property id=&quot;20300&quot; value=&quot;Slide 110 - &amp;quot;Learning Objectives:  This session will…&amp;quot;&quot;/&gt;&lt;property id=&quot;20307&quot; value=&quot;779&quot;/&gt;&lt;/object&gt;&lt;object type=&quot;3&quot; unique_id=&quot;23245&quot;&gt;&lt;property id=&quot;20148&quot; value=&quot;5&quot;/&gt;&lt;property id=&quot;20300&quot; value=&quot;Slide 111 - &amp;quot;Introductions – Coaching Experiences&amp;quot;&quot;/&gt;&lt;property id=&quot;20307&quot; value=&quot;780&quot;/&gt;&lt;/object&gt;&lt;object type=&quot;3&quot; unique_id=&quot;23246&quot;&gt;&lt;property id=&quot;20148&quot; value=&quot;5&quot;/&gt;&lt;property id=&quot;20300&quot; value=&quot;Slide 112 - &amp;quot;Potential Presentation Topics&amp;quot;&quot;/&gt;&lt;property id=&quot;20307&quot; value=&quot;781&quot;/&gt;&lt;/object&gt;&lt;object type=&quot;3&quot; unique_id=&quot;23247&quot;&gt;&lt;property id=&quot;20148&quot; value=&quot;5&quot;/&gt;&lt;property id=&quot;20300&quot; value=&quot;Slide 113 - &amp;quot;On Failure…&amp;quot;&quot;/&gt;&lt;property id=&quot;20307&quot; value=&quot;782&quot;/&gt;&lt;/object&gt;&lt;object type=&quot;3&quot; unique_id=&quot;23248&quot;&gt;&lt;property id=&quot;20148&quot; value=&quot;5&quot;/&gt;&lt;property id=&quot;20300&quot; value=&quot;Slide 114&quot;/&gt;&lt;property id=&quot;20307&quot; value=&quot;784&quot;/&gt;&lt;/object&gt;&lt;object type=&quot;3&quot; unique_id=&quot;23249&quot;&gt;&lt;property id=&quot;20148&quot; value=&quot;5&quot;/&gt;&lt;property id=&quot;20300&quot; value=&quot;Slide 115 - &amp;quot;Framework for Coaching Quality Improvement&amp;quot;&quot;/&gt;&lt;property id=&quot;20307&quot; value=&quot;785&quot;/&gt;&lt;/object&gt;&lt;object type=&quot;3&quot; unique_id=&quot;23250&quot;&gt;&lt;property id=&quot;20148&quot; value=&quot;5&quot;/&gt;&lt;property id=&quot;20300&quot; value=&quot;Slide 116 - &amp;quot;Objective Assessor&amp;quot;&quot;/&gt;&lt;property id=&quot;20307&quot; value=&quot;786&quot;/&gt;&lt;/object&gt;&lt;object type=&quot;3&quot; unique_id=&quot;23251&quot;&gt;&lt;property id=&quot;20148&quot; value=&quot;5&quot;/&gt;&lt;property id=&quot;20300&quot; value=&quot;Slide 117 - &amp;quot;Highlights &amp;amp; Aha! Moments&amp;quot;&quot;/&gt;&lt;property id=&quot;20307&quot; value=&quot;787&quot;/&gt;&lt;/object&gt;&lt;object type=&quot;3&quot; unique_id=&quot;23252&quot;&gt;&lt;property id=&quot;20148&quot; value=&quot;5&quot;/&gt;&lt;property id=&quot;20300&quot; value=&quot;Slide 118 - &amp;quot;The way the course was delivered today was an effective way for me to learn.&amp;quot;&quot;/&gt;&lt;property id=&quot;20307&quot; value=&quot;788&quot;/&gt;&lt;/object&gt;&lt;object type=&quot;3&quot; unique_id=&quot;23253&quot;&gt;&lt;property id=&quot;20148&quot; value=&quot;5&quot;/&gt;&lt;property id=&quot;20300&quot; value=&quot;Slide 119 - &amp;quot;I had sufficient opportunity to participate today.&amp;quot;&quot;/&gt;&lt;property id=&quot;20307&quot; value=&quot;789&quot;/&gt;&lt;/object&gt;&lt;object type=&quot;3&quot; unique_id=&quot;23254&quot;&gt;&lt;property id=&quot;20148&quot; value=&quot;5&quot;/&gt;&lt;property id=&quot;20300&quot; value=&quot;Slide 120 - &amp;quot;Materials were useful during the day.&amp;quot;&quot;/&gt;&lt;property id=&quot;20307&quot; value=&quot;790&quot;/&gt;&lt;/object&gt;&lt;object type=&quot;3&quot; unique_id=&quot;23255&quot;&gt;&lt;property id=&quot;20148&quot; value=&quot;5&quot;/&gt;&lt;property id=&quot;20300&quot; value=&quot;Slide 121 - &amp;quot;The facilities, equipment, etc. were favorable to learning.&amp;quot;&quot;/&gt;&lt;property id=&quot;20307&quot; value=&quot;791&quot;/&gt;&lt;/object&gt;&lt;object type=&quot;3&quot; unique_id=&quot;23256&quot;&gt;&lt;property id=&quot;20148&quot; value=&quot;5&quot;/&gt;&lt;property id=&quot;20300&quot; value=&quot;Slide 122 - &amp;quot;The agenda and content for today was logically organized.&amp;quot;&quot;/&gt;&lt;property id=&quot;20307&quot; value=&quot;792&quot;/&gt;&lt;/object&gt;&lt;object type=&quot;3&quot; unique_id=&quot;23257&quot;&gt;&lt;property id=&quot;20148&quot; value=&quot;5&quot;/&gt;&lt;property id=&quot;20300&quot; value=&quot;Slide 123 - &amp;quot;Overall, I was satisfied with the session facilitator(s).&amp;quot;&quot;/&gt;&lt;property id=&quot;20307&quot; value=&quot;793&quot;/&gt;&lt;/object&gt;&lt;object type=&quot;3&quot; unique_id=&quot;23258&quot;&gt;&lt;property id=&quot;20148&quot; value=&quot;5&quot;/&gt;&lt;property id=&quot;20300&quot; value=&quot;Slide 124 - &amp;quot;I will refer to or use the materials going forward.&amp;quot;&quot;/&gt;&lt;property id=&quot;20307&quot; value=&quot;794&quot;/&gt;&lt;/object&gt;&lt;object type=&quot;3&quot; unique_id=&quot;23259&quot;&gt;&lt;property id=&quot;20148&quot; value=&quot;5&quot;/&gt;&lt;property id=&quot;20300&quot; value=&quot;Slide 125 - &amp;quot;My knowledge and/or skills increased as a result of today.&amp;quot;&quot;/&gt;&lt;property id=&quot;20307&quot; value=&quot;795&quot;/&gt;&lt;/object&gt;&lt;object type=&quot;3&quot; unique_id=&quot;23260&quot;&gt;&lt;property id=&quot;20148&quot; value=&quot;5&quot;/&gt;&lt;property id=&quot;20300&quot; value=&quot;Slide 126 - &amp;quot;The workshop had the right balance of lectures and interactive activities.&amp;quot;&quot;/&gt;&lt;property id=&quot;20307&quot; value=&quot;796&quot;/&gt;&lt;/object&gt;&lt;object type=&quot;3&quot; unique_id=&quot;23261&quot;&gt;&lt;property id=&quot;20148&quot; value=&quot;5&quot;/&gt;&lt;property id=&quot;20300&quot; value=&quot;Slide 127 - &amp;quot;Overall, I was satisfied with today.&amp;quot;&quot;/&gt;&lt;property id=&quot;20307&quot; value=&quot;797&quot;/&gt;&lt;/object&gt;&lt;object type=&quot;3&quot; unique_id=&quot;23262&quot;&gt;&lt;property id=&quot;20148&quot; value=&quot;5&quot;/&gt;&lt;property id=&quot;20300&quot; value=&quot;Slide 128 - &amp;quot;How ready are you to coach an organization to improve its quality program?&amp;quot;&quot;/&gt;&lt;property id=&quot;20307&quot; value=&quot;798&quot;/&gt;&lt;/object&gt;&lt;object type=&quot;3&quot; unique_id=&quot;23263&quot;&gt;&lt;property id=&quot;20148&quot; value=&quot;5&quot;/&gt;&lt;property id=&quot;20300&quot; value=&quot;Slide 129 - &amp;quot;How complete is your knowledge of coaching roles and functions?&amp;quot;&quot;/&gt;&lt;property id=&quot;20307&quot; value=&quot;799&quot;/&gt;&lt;/object&gt;&lt;object type=&quot;3&quot; unique_id=&quot;23264&quot;&gt;&lt;property id=&quot;20148&quot; value=&quot;5&quot;/&gt;&lt;property id=&quot;20300&quot; value=&quot;Slide 130 - &amp;quot;Additional Comments about Today&amp;quot;&quot;/&gt;&lt;property id=&quot;20307&quot; value=&quot;800&quot;/&gt;&lt;/object&gt;&lt;object type=&quot;3&quot; unique_id=&quot;23265&quot;&gt;&lt;property id=&quot;20148&quot; value=&quot;5&quot;/&gt;&lt;property id=&quot;20300&quot; value=&quot;Slide 131 - &amp;quot;Thank You :-)&amp;quot;&quot;/&gt;&lt;property id=&quot;20307&quot; value=&quot;801&quot;/&gt;&lt;/object&gt;&lt;object type=&quot;3&quot; unique_id=&quot;23266&quot;&gt;&lt;property id=&quot;20148&quot; value=&quot;5&quot;/&gt;&lt;property id=&quot;20300&quot; value=&quot;Slide 132 - &amp;quot;National Quality Center (NQC)&amp;quot;&quot;/&gt;&lt;property id=&quot;20307&quot; value=&quot;783&quot;/&gt;&lt;/object&gt;&lt;object type=&quot;3&quot; unique_id=&quot;28810&quot;&gt;&lt;property id=&quot;20148&quot; value=&quot;5&quot;/&gt;&lt;property id=&quot;20300&quot; value=&quot;Slide 35&quot;/&gt;&lt;property id=&quot;20307&quot; value=&quot;802&quot;/&gt;&lt;/object&gt;&lt;object type=&quot;3&quot; unique_id=&quot;28811&quot;&gt;&lt;property id=&quot;20148&quot; value=&quot;5&quot;/&gt;&lt;property id=&quot;20300&quot; value=&quot;Slide 36 - &amp;quot;Learning Objectives: You will learn about…&amp;quot;&quot;/&gt;&lt;property id=&quot;20307&quot; value=&quot;803&quot;/&gt;&lt;/object&gt;&lt;object type=&quot;3&quot; unique_id=&quot;28812&quot;&gt;&lt;property id=&quot;20148&quot; value=&quot;5&quot;/&gt;&lt;property id=&quot;20300&quot; value=&quot;Slide 37 - &amp;quot;Framework for Coaching Quality Improvement&amp;quot;&quot;/&gt;&lt;property id=&quot;20307&quot; value=&quot;804&quot;/&gt;&lt;/object&gt;&lt;object type=&quot;3&quot; unique_id=&quot;28813&quot;&gt;&lt;property id=&quot;20148&quot; value=&quot;5&quot;/&gt;&lt;property id=&quot;20300&quot; value=&quot;Slide 38 - &amp;quot;Capacity Builder&amp;quot;&quot;/&gt;&lt;property id=&quot;20307&quot; value=&quot;805&quot;/&gt;&lt;/object&gt;&lt;object type=&quot;3&quot; unique_id=&quot;28814&quot;&gt;&lt;property id=&quot;20148&quot; value=&quot;5&quot;/&gt;&lt;property id=&quot;20300&quot; value=&quot;Slide 39 - &amp;quot;We Teach as if Learning Were Like Filling up an Empty Pot….&amp;quot;&quot;/&gt;&lt;property id=&quot;20307&quot; value=&quot;806&quot;/&gt;&lt;/object&gt;&lt;object type=&quot;3&quot; unique_id=&quot;28815&quot;&gt;&lt;property id=&quot;20148&quot; value=&quot;5&quot;/&gt;&lt;property id=&quot;20300&quot; value=&quot;Slide 40 - &amp;quot;…When Actually, It Is a Very Complex and Active Filtering Process&amp;quot;&quot;/&gt;&lt;property id=&quot;20307&quot; value=&quot;807&quot;/&gt;&lt;/object&gt;&lt;object type=&quot;3&quot; unique_id=&quot;28816&quot;&gt;&lt;property id=&quot;20148&quot; value=&quot;5&quot;/&gt;&lt;property id=&quot;20300&quot; value=&quot;Slide 41&quot;/&gt;&lt;property id=&quot;20307&quot; value=&quot;808&quot;/&gt;&lt;/object&gt;&lt;object type=&quot;3&quot; unique_id=&quot;28817&quot;&gt;&lt;property id=&quot;20148&quot; value=&quot;5&quot;/&gt;&lt;property id=&quot;20300&quot; value=&quot;Slide 42 - &amp;quot;Learning in Adulthood: a comprehensive guide&amp;#x0D;&amp;#x0A;S.B. Merriam, R.S.Cafferella, L.M.Baumgartner (2007)&amp;quot;&quot;/&gt;&lt;property id=&quot;20307&quot; value=&quot;809&quot;/&gt;&lt;/object&gt;&lt;object type=&quot;3&quot; unique_id=&quot;28818&quot;&gt;&lt;property id=&quot;20148&quot; value=&quot;5&quot;/&gt;&lt;property id=&quot;20300&quot; value=&quot;Slide 43 - &amp;quot;Learning in Adulthood: a comprehensive guide&amp;#x0D;&amp;#x0A;S.B. Merriam, R.S.Cafferella, L.M.Baumgartner (2007)&amp;quot;&quot;/&gt;&lt;property id=&quot;20307&quot; value=&quot;810&quot;/&gt;&lt;/object&gt;&lt;object type=&quot;3&quot; unique_id=&quot;28819&quot;&gt;&lt;property id=&quot;20148&quot; value=&quot;5&quot;/&gt;&lt;property id=&quot;20300&quot; value=&quot;Slide 44 - &amp;quot;Adult Learning: Philosophical Underpinnings &amp;#x0D;&amp;#x0A;Elias, J. L., &amp;amp; Merriam, S. B. (1995; 2004) &amp;quot;&quot;/&gt;&lt;property id=&quot;20307&quot; value=&quot;811&quot;/&gt;&lt;/object&gt;&lt;object type=&quot;3&quot; unique_id=&quot;28820&quot;&gt;&lt;property id=&quot;20148&quot; value=&quot;5&quot;/&gt;&lt;property id=&quot;20300&quot; value=&quot;Slide 45 - &amp;quot;Large Group Discussion: &amp;quot;&quot;/&gt;&lt;property id=&quot;20307&quot; value=&quot;812&quot;/&gt;&lt;/object&gt;&lt;object type=&quot;3&quot; unique_id=&quot;28821&quot;&gt;&lt;property id=&quot;20148&quot; value=&quot;5&quot;/&gt;&lt;property id=&quot;20300&quot; value=&quot;Slide 46 - &amp;quot;Theory of Reasoned Action - QI&amp;quot;&quot;/&gt;&lt;property id=&quot;20307&quot; value=&quot;813&quot;/&gt;&lt;/object&gt;&lt;object type=&quot;3&quot; unique_id=&quot;28822&quot;&gt;&lt;property id=&quot;20148&quot; value=&quot;5&quot;/&gt;&lt;property id=&quot;20300&quot; value=&quot;Slide 47 - &amp;quot;Theoretical Model: domains of learning &amp;#x0D;&amp;#x0A;J. Mezirow, (1990; 1991; 2000; 2009)  P. Cranton (1994, 1996) &amp;quot;&quot;/&gt;&lt;property id=&quot;20307&quot; value=&quot;814&quot;/&gt;&lt;/object&gt;&lt;object type=&quot;3&quot; unique_id=&quot;28823&quot;&gt;&lt;property id=&quot;20148&quot; value=&quot;5&quot;/&gt;&lt;property id=&quot;20300&quot; value=&quot;Slide 48 - &amp;quot;Table Exercise: &amp;#x0D;&amp;#x0A;What domains apply to Healthcare?  What domains apply to Improvement? &amp;#x0D;&amp;#x0A;Why should we care?&amp;quot;&quot;/&gt;&lt;property id=&quot;20307&quot; value=&quot;815&quot;/&gt;&lt;/object&gt;&lt;object type=&quot;3&quot; unique_id=&quot;28824&quot;&gt;&lt;property id=&quot;20148&quot; value=&quot;5&quot;/&gt;&lt;property id=&quot;20300&quot; value=&quot;Slide 49 - &amp;quot;Theory of Reasoned Action - QI&amp;quot;&quot;/&gt;&lt;property id=&quot;20307&quot; value=&quot;816&quot;/&gt;&lt;/object&gt;&lt;object type=&quot;3&quot; unique_id=&quot;28825&quot;&gt;&lt;property id=&quot;20148&quot; value=&quot;5&quot;/&gt;&lt;property id=&quot;20300&quot; value=&quot;Slide 50 - &amp;quot;Dimensions of an Educational Plan&amp;quot;&quot;/&gt;&lt;property id=&quot;20307&quot; value=&quot;817&quot;/&gt;&lt;/object&gt;&lt;object type=&quot;3&quot; unique_id=&quot;28826&quot;&gt;&lt;property id=&quot;20148&quot; value=&quot;5&quot;/&gt;&lt;property id=&quot;20300&quot; value=&quot;Slide 51 - &amp;quot;Identification of Target Audiences&amp;quot;&quot;/&gt;&lt;property id=&quot;20307&quot; value=&quot;818&quot;/&gt;&lt;/object&gt;&lt;object type=&quot;3&quot; unique_id=&quot;28827&quot;&gt;&lt;property id=&quot;20148&quot; value=&quot;5&quot;/&gt;&lt;property id=&quot;20300&quot; value=&quot;Slide 52 - &amp;quot;QI Needs Assessment&amp;quot;&quot;/&gt;&lt;property id=&quot;20307&quot; value=&quot;819&quot;/&gt;&lt;/object&gt;&lt;object type=&quot;3&quot; unique_id=&quot;28828&quot;&gt;&lt;property id=&quot;20148&quot; value=&quot;5&quot;/&gt;&lt;property id=&quot;20300&quot; value=&quot;Slide 53 - &amp;quot;Theory of Reasoned Action - QI&amp;quot;&quot;/&gt;&lt;property id=&quot;20307&quot; value=&quot;820&quot;/&gt;&lt;/object&gt;&lt;object type=&quot;3&quot; unique_id=&quot;28829&quot;&gt;&lt;property id=&quot;20148&quot; value=&quot;5&quot;/&gt;&lt;property id=&quot;20300&quot; value=&quot;Slide 54 - &amp;quot;What Do These Audiences Need to:&amp;#x0D;&amp;#x0A;Do, Understand, Commit To, or Overcome?&amp;quot;&quot;/&gt;&lt;property id=&quot;20307&quot; value=&quot;821&quot;/&gt;&lt;/object&gt;&lt;object type=&quot;3&quot; unique_id=&quot;28830&quot;&gt;&lt;property id=&quot;20148&quot; value=&quot;5&quot;/&gt;&lt;property id=&quot;20300&quot; value=&quot;Slide 55 - &amp;quot;Training Modalities&amp;quot;&quot;/&gt;&lt;property id=&quot;20307&quot; value=&quot;822&quot;/&gt;&lt;/object&gt;&lt;object type=&quot;3&quot; unique_id=&quot;28831&quot;&gt;&lt;property id=&quot;20148&quot; value=&quot;5&quot;/&gt;&lt;property id=&quot;20300&quot; value=&quot;Slide 56 - &amp;quot;Tip: Training Modalities&amp;quot;&quot;/&gt;&lt;property id=&quot;20307&quot; value=&quot;823&quot;/&gt;&lt;/object&gt;&lt;object type=&quot;3&quot; unique_id=&quot;28832&quot;&gt;&lt;property id=&quot;20148&quot; value=&quot;5&quot;/&gt;&lt;property id=&quot;20300&quot; value=&quot;Slide 57 - &amp;quot;Options for Capacity Development:&amp;#x0D;&amp;#x0A;It Ain’t Just Workshops……&amp;quot;&quot;/&gt;&lt;property id=&quot;20307&quot; value=&quot;824&quot;/&gt;&lt;/object&gt;&lt;object type=&quot;3&quot; unique_id=&quot;28833&quot;&gt;&lt;property id=&quot;20148&quot; value=&quot;5&quot;/&gt;&lt;property id=&quot;20300&quot; value=&quot;Slide 58 - &amp;quot;Options for Capacity Development:&amp;#x0D;&amp;#x0A;It Ain’t Just Workshops……&amp;quot;&quot;/&gt;&lt;property id=&quot;20307&quot; value=&quot;825&quot;/&gt;&lt;/object&gt;&lt;object type=&quot;3&quot; unique_id=&quot;28834&quot;&gt;&lt;property id=&quot;20148&quot; value=&quot;5&quot;/&gt;&lt;property id=&quot;20300&quot; value=&quot;Slide 59 - &amp;quot;&amp;#x0D;&amp;#x0A;Adult &amp;#x0D;&amp;#x0A;Learning &amp;#x0D;&amp;#x0A;Principles&amp;quot;&quot;/&gt;&lt;property id=&quot;20307&quot; value=&quot;826&quot;/&gt;&lt;/object&gt;&lt;object type=&quot;3&quot; unique_id=&quot;28835&quot;&gt;&lt;property id=&quot;20148&quot; value=&quot;5&quot;/&gt;&lt;property id=&quot;20300&quot; value=&quot;Slide 60 - &amp;quot;Implementation Plan&amp;quot;&quot;/&gt;&lt;property id=&quot;20307&quot; value=&quot;827&quot;/&gt;&lt;/object&gt;&lt;object type=&quot;3&quot; unique_id=&quot;28836&quot;&gt;&lt;property id=&quot;20148&quot; value=&quot;5&quot;/&gt;&lt;property id=&quot;20300&quot; value=&quot;Slide 61 - &amp;quot;Evaluation&amp;quot;&quot;/&gt;&lt;property id=&quot;20307&quot; value=&quot;828&quot;/&gt;&lt;/object&gt;&lt;object type=&quot;3&quot; unique_id=&quot;28837&quot;&gt;&lt;property id=&quot;20148&quot; value=&quot;5&quot;/&gt;&lt;property id=&quot;20300&quot; value=&quot;Slide 62 - &amp;quot;Individual Exercise: Developing an Educational Plan&amp;#x0D;&amp;#x0A;20 min&amp;quot;&quot;/&gt;&lt;property id=&quot;20307&quot; value=&quot;829&quot;/&gt;&lt;/object&gt;&lt;object type=&quot;3&quot; unique_id=&quot;28838&quot;&gt;&lt;property id=&quot;20148&quot; value=&quot;5&quot;/&gt;&lt;property id=&quot;20300&quot; value=&quot;Slide 63 - &amp;quot;Exercise: Coaching Educational Planning&amp;#x0D;&amp;#x0A;45 min&amp;quot;&quot;/&gt;&lt;property id=&quot;20307&quot; value=&quot;830&quot;/&gt;&lt;/object&gt;&lt;object type=&quot;3&quot; unique_id=&quot;28839&quot;&gt;&lt;property id=&quot;20148&quot; value=&quot;5&quot;/&gt;&lt;property id=&quot;20300&quot; value=&quot;Slide 64 - &amp;quot;Revisit the PIP&amp;quot;&quot;/&gt;&lt;property id=&quot;20307&quot; value=&quot;831&quot;/&gt;&lt;/object&gt;&lt;object type=&quot;3&quot; unique_id=&quot;28840&quot;&gt;&lt;property id=&quot;20148&quot; value=&quot;5&quot;/&gt;&lt;property id=&quot;20300&quot; value=&quot;Slide 65 - &amp;quot;Adult learning cannot be understood, facilitate, or researched by defining it exclusively in terms of behavior cha&quot;/&gt;&lt;property id=&quot;20307&quot; value=&quot;832&quot;/&gt;&lt;/object&gt;&lt;object type=&quot;3&quot; unique_id=&quot;28841&quot;&gt;&lt;property id=&quot;20148&quot; value=&quot;5&quot;/&gt;&lt;property id=&quot;20300&quot; value=&quot;Slide 66 - &amp;quot;National Quality Center (NQC)&amp;quot;&quot;/&gt;&lt;property id=&quot;20307&quot; value=&quot;83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QC_PPT_Template">
  <a:themeElements>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QC_PPT_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QC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QC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QC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QC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QC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QC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QC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QC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QC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QC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QC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ultipurpos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41C4001D912547BFC74F2974688345" ma:contentTypeVersion="11" ma:contentTypeDescription="Create a new document." ma:contentTypeScope="" ma:versionID="81f0fdc4664ef93e3089fbe64ac8e75e">
  <xsd:schema xmlns:xsd="http://www.w3.org/2001/XMLSchema" xmlns:xs="http://www.w3.org/2001/XMLSchema" xmlns:p="http://schemas.microsoft.com/office/2006/metadata/properties" xmlns:ns3="588c877d-a32b-4451-819e-c2e997d91e8d" xmlns:ns4="48e54f11-223a-4c30-b7fa-2f782613c66b" targetNamespace="http://schemas.microsoft.com/office/2006/metadata/properties" ma:root="true" ma:fieldsID="c69147754dd209f944f6c1dad154d5e4" ns3:_="" ns4:_="">
    <xsd:import namespace="588c877d-a32b-4451-819e-c2e997d91e8d"/>
    <xsd:import namespace="48e54f11-223a-4c30-b7fa-2f782613c66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8c877d-a32b-4451-819e-c2e997d91e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e54f11-223a-4c30-b7fa-2f782613c66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910D73-FC86-46E8-BF9C-640ED5BF44D9}">
  <ds:schemaRefs>
    <ds:schemaRef ds:uri="http://purl.org/dc/elements/1.1/"/>
    <ds:schemaRef ds:uri="http://schemas.microsoft.com/office/2006/metadata/properties"/>
    <ds:schemaRef ds:uri="48e54f11-223a-4c30-b7fa-2f782613c66b"/>
    <ds:schemaRef ds:uri="588c877d-a32b-4451-819e-c2e997d91e8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7232B38-C342-40E1-A479-FA587C9F4817}">
  <ds:schemaRefs>
    <ds:schemaRef ds:uri="http://schemas.microsoft.com/sharepoint/v3/contenttype/forms"/>
  </ds:schemaRefs>
</ds:datastoreItem>
</file>

<file path=customXml/itemProps3.xml><?xml version="1.0" encoding="utf-8"?>
<ds:datastoreItem xmlns:ds="http://schemas.openxmlformats.org/officeDocument/2006/customXml" ds:itemID="{153949AE-090B-45A1-B6B0-AADA49F3C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8c877d-a32b-4451-819e-c2e997d91e8d"/>
    <ds:schemaRef ds:uri="48e54f11-223a-4c30-b7fa-2f782613c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 11  TEAMS</Template>
  <TotalTime>29988</TotalTime>
  <Words>6734</Words>
  <Application>Microsoft Macintosh PowerPoint</Application>
  <PresentationFormat>Widescreen</PresentationFormat>
  <Paragraphs>462</Paragraphs>
  <Slides>64</Slides>
  <Notes>62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64</vt:i4>
      </vt:variant>
    </vt:vector>
  </HeadingPairs>
  <TitlesOfParts>
    <vt:vector size="75" baseType="lpstr">
      <vt:lpstr>Arial</vt:lpstr>
      <vt:lpstr>Calibri</vt:lpstr>
      <vt:lpstr>Calibri Light</vt:lpstr>
      <vt:lpstr>ChollaSansRegular</vt:lpstr>
      <vt:lpstr>Garamond</vt:lpstr>
      <vt:lpstr>Gill Sans MT</vt:lpstr>
      <vt:lpstr>Times New Roman</vt:lpstr>
      <vt:lpstr>Trebuchet MS</vt:lpstr>
      <vt:lpstr>Wingdings</vt:lpstr>
      <vt:lpstr>NQC_PPT_Template</vt:lpstr>
      <vt:lpstr>1_Multipurpose Slides</vt:lpstr>
      <vt:lpstr>create+equity Collaborative:   Kick-Off Webinar</vt:lpstr>
      <vt:lpstr>Before we start…  Please type your name, organization, city and state in the chat room</vt:lpstr>
      <vt:lpstr>Picture Consent</vt:lpstr>
      <vt:lpstr>Zoom Introduction</vt:lpstr>
      <vt:lpstr>Zoom Functionalities</vt:lpstr>
      <vt:lpstr>PowerPoint Presentation</vt:lpstr>
      <vt:lpstr>Good Practices for Zoom Participation</vt:lpstr>
      <vt:lpstr>Opening Remarks</vt:lpstr>
      <vt:lpstr>Introductions</vt:lpstr>
      <vt:lpstr>Agenda</vt:lpstr>
      <vt:lpstr>HRSA Ryan White HIV/AIDS Program  Center for Quality Improvement &amp; Innovation (CQII)</vt:lpstr>
      <vt:lpstr>Creating equity will end the HIV epidemic.</vt:lpstr>
      <vt:lpstr>create+equity Video </vt:lpstr>
      <vt:lpstr>Literature Review – Key Findings</vt:lpstr>
      <vt:lpstr>Literature Review</vt:lpstr>
      <vt:lpstr>What is a Social Determinant of Health?</vt:lpstr>
      <vt:lpstr>“I diagnosed ‘abdominal pain’ when the real problem was hunger. I mislabeled the hopelessness of long-term unemployment as depression.  I misdiagnosed poverty that causes patients to miss pills or appointments as noncompliance.  I mistook the inability of one older patient to read for dementia.”   - Dr. Laura Gottlieb, Professor and Author</vt:lpstr>
      <vt:lpstr>Did You Know?</vt:lpstr>
      <vt:lpstr>Disparities in Housing</vt:lpstr>
      <vt:lpstr>PowerPoint Presentation</vt:lpstr>
      <vt:lpstr>Viral Suppression and Retention in HIV Care by Housing Status</vt:lpstr>
      <vt:lpstr>Disparities in Mental Health</vt:lpstr>
      <vt:lpstr>PowerPoint Presentation</vt:lpstr>
      <vt:lpstr>PowerPoint Presentation</vt:lpstr>
      <vt:lpstr>Disparities in Substance Use</vt:lpstr>
      <vt:lpstr>Disparities in Substance Use</vt:lpstr>
      <vt:lpstr>Viral Suppression Rates among HIV Patients who Use Substances</vt:lpstr>
      <vt:lpstr>Disparities Across the Lifespan</vt:lpstr>
      <vt:lpstr>Disparities Across the Lifespan</vt:lpstr>
      <vt:lpstr>Disparities Across the Lifespan</vt:lpstr>
      <vt:lpstr>2019 CQII Online Survey (n=241)</vt:lpstr>
      <vt:lpstr> create+equity Collaborative Overview</vt:lpstr>
      <vt:lpstr>PowerPoint Presentation</vt:lpstr>
      <vt:lpstr>create+equity Collaborative: Big Picture</vt:lpstr>
      <vt:lpstr>create+equity Collaborative: Big Picture</vt:lpstr>
      <vt:lpstr>PowerPoint Presentation</vt:lpstr>
      <vt:lpstr>Pre-Work Expectations for Community Partner</vt:lpstr>
      <vt:lpstr>Collaborative Expectations for Community Partners</vt:lpstr>
      <vt:lpstr>Benefits of Participation for Community Partners</vt:lpstr>
      <vt:lpstr>Collaborative Framework</vt:lpstr>
      <vt:lpstr>Affinity Sessions </vt:lpstr>
      <vt:lpstr>Affinity Groups Focus </vt:lpstr>
      <vt:lpstr>QI Coach Support</vt:lpstr>
      <vt:lpstr>Case Presentations </vt:lpstr>
      <vt:lpstr>Reporting Elements</vt:lpstr>
      <vt:lpstr>Reporting of Performance Data and QI Interventions</vt:lpstr>
      <vt:lpstr>Affinity Groups Measures </vt:lpstr>
      <vt:lpstr>Tools and Resources</vt:lpstr>
      <vt:lpstr>Collaborative Tools</vt:lpstr>
      <vt:lpstr>Change Packages: Listing of Key Interventions </vt:lpstr>
      <vt:lpstr>Driver Diagrams</vt:lpstr>
      <vt:lpstr>Application Process</vt:lpstr>
      <vt:lpstr>Application Process</vt:lpstr>
      <vt:lpstr>Selection Criteria </vt:lpstr>
      <vt:lpstr>Timeline and Next Steps</vt:lpstr>
      <vt:lpstr>Reporting Calendar</vt:lpstr>
      <vt:lpstr>Collaborative Timeline</vt:lpstr>
      <vt:lpstr>Next Steps</vt:lpstr>
      <vt:lpstr>Health equity benefits everyone.</vt:lpstr>
      <vt:lpstr>Q &amp;A</vt:lpstr>
      <vt:lpstr>FAQs</vt:lpstr>
      <vt:lpstr>FAQs</vt:lpstr>
      <vt:lpstr>Special Thanks 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Jennifer  Lee</dc:creator>
  <cp:lastModifiedBy>Alan Gambrell</cp:lastModifiedBy>
  <cp:revision>1219</cp:revision>
  <cp:lastPrinted>2020-10-29T14:53:43Z</cp:lastPrinted>
  <dcterms:created xsi:type="dcterms:W3CDTF">2010-08-08T11:41:31Z</dcterms:created>
  <dcterms:modified xsi:type="dcterms:W3CDTF">2020-11-20T15:57:33Z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0x010100E041C4001D912547BFC74F2974688345</vt:lpwstr>
  </property>
</Properties>
</file>