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79" r:id="rId2"/>
    <p:sldId id="380" r:id="rId3"/>
    <p:sldId id="414" r:id="rId4"/>
    <p:sldId id="381" r:id="rId5"/>
    <p:sldId id="291" r:id="rId6"/>
    <p:sldId id="407" r:id="rId7"/>
    <p:sldId id="406" r:id="rId8"/>
    <p:sldId id="387" r:id="rId9"/>
    <p:sldId id="385" r:id="rId10"/>
    <p:sldId id="386" r:id="rId11"/>
    <p:sldId id="417" r:id="rId12"/>
    <p:sldId id="410" r:id="rId13"/>
    <p:sldId id="388" r:id="rId14"/>
    <p:sldId id="401" r:id="rId15"/>
    <p:sldId id="409" r:id="rId16"/>
    <p:sldId id="411" r:id="rId17"/>
    <p:sldId id="397" r:id="rId18"/>
    <p:sldId id="398" r:id="rId19"/>
    <p:sldId id="403" r:id="rId20"/>
    <p:sldId id="400" r:id="rId21"/>
    <p:sldId id="402" r:id="rId22"/>
    <p:sldId id="389" r:id="rId23"/>
    <p:sldId id="390" r:id="rId24"/>
    <p:sldId id="391" r:id="rId25"/>
    <p:sldId id="395" r:id="rId26"/>
    <p:sldId id="405" r:id="rId27"/>
    <p:sldId id="313" r:id="rId28"/>
    <p:sldId id="293" r:id="rId29"/>
    <p:sldId id="396" r:id="rId30"/>
    <p:sldId id="41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70806" autoAdjust="0"/>
  </p:normalViewPr>
  <p:slideViewPr>
    <p:cSldViewPr snapToGrid="0">
      <p:cViewPr varScale="1">
        <p:scale>
          <a:sx n="68" d="100"/>
          <a:sy n="68" d="100"/>
        </p:scale>
        <p:origin x="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E7886-A2D6-4B86-96ED-77EEB5FEE3CA}"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50814-FDB3-44DD-B7BC-15C7F7B29760}" type="slidenum">
              <a:rPr lang="en-US" smtClean="0"/>
              <a:t>‹#›</a:t>
            </a:fld>
            <a:endParaRPr lang="en-US"/>
          </a:p>
        </p:txBody>
      </p:sp>
    </p:spTree>
    <p:extLst>
      <p:ext uri="{BB962C8B-B14F-4D97-AF65-F5344CB8AC3E}">
        <p14:creationId xmlns:p14="http://schemas.microsoft.com/office/powerpoint/2010/main" val="418365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76680CF-E5F7-49C1-B0CA-58CCBA15CB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2D7DFA5-3B7D-4894-935E-CC4EF025AEA2}"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171" name="Rectangle 2">
            <a:extLst>
              <a:ext uri="{FF2B5EF4-FFF2-40B4-BE49-F238E27FC236}">
                <a16:creationId xmlns:a16="http://schemas.microsoft.com/office/drawing/2014/main" id="{DA5C8018-97CB-4120-AE0D-811AF2B6E32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6A27B6E-DDA7-40AA-BD70-C0B1E99083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Center for Quality Improvement &amp; Innovation (CQII) is pleased to bring you the Quality Academy, an online learning opportunity on key quality management concepts.  CQII provides no-cost, state-of the-art technical assistance for all Ryan White HIV/AIDS Program grant recipients </a:t>
            </a:r>
            <a:r>
              <a:rPr lang="en-US" altLang="en-US" b="1" dirty="0">
                <a:solidFill>
                  <a:srgbClr val="C00000"/>
                </a:solidFill>
              </a:rPr>
              <a:t>and subrecipients </a:t>
            </a:r>
            <a:r>
              <a:rPr lang="en-US" altLang="en-US" dirty="0"/>
              <a:t>to improve the quality of HIV care nationwide.  CQII is funded through a cooperative agreement with the HRSA HIV/AIDS Bureau</a:t>
            </a:r>
          </a:p>
          <a:p>
            <a:pPr eaLnBrk="1" hangingPunct="1"/>
            <a:r>
              <a:rPr lang="en-US" altLang="en-US" dirty="0"/>
              <a:t>.  </a:t>
            </a:r>
          </a:p>
          <a:p>
            <a:pPr eaLnBrk="1" hangingPunct="1"/>
            <a:r>
              <a:rPr lang="en-US" altLang="en-US" dirty="0"/>
              <a:t>This Tutorial is titled: Spreading Good Ideas for Change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81CEF23-D6C5-4216-96E0-7EF61F4378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F59B31D-DF67-43B7-AAA1-446890FCB5AE}"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5603" name="Rectangle 2">
            <a:extLst>
              <a:ext uri="{FF2B5EF4-FFF2-40B4-BE49-F238E27FC236}">
                <a16:creationId xmlns:a16="http://schemas.microsoft.com/office/drawing/2014/main" id="{2AF65C11-B7A2-485A-B7C1-34F2265B2DC2}"/>
              </a:ext>
            </a:extLst>
          </p:cNvPr>
          <p:cNvSpPr>
            <a:spLocks noGrp="1" noRot="1" noChangeAspect="1" noChangeArrowheads="1" noTextEdit="1"/>
          </p:cNvSpPr>
          <p:nvPr>
            <p:ph type="sldImg"/>
          </p:nvPr>
        </p:nvSpPr>
        <p:spPr>
          <a:xfrm>
            <a:off x="471488" y="727075"/>
            <a:ext cx="6375400" cy="3586163"/>
          </a:xfrm>
          <a:ln/>
        </p:spPr>
      </p:sp>
      <p:sp>
        <p:nvSpPr>
          <p:cNvPr id="25604" name="Rectangle 3">
            <a:extLst>
              <a:ext uri="{FF2B5EF4-FFF2-40B4-BE49-F238E27FC236}">
                <a16:creationId xmlns:a16="http://schemas.microsoft.com/office/drawing/2014/main" id="{C609792B-8C93-42A9-9371-48789889874F}"/>
              </a:ext>
            </a:extLst>
          </p:cNvPr>
          <p:cNvSpPr>
            <a:spLocks noGrp="1" noChangeArrowheads="1"/>
          </p:cNvSpPr>
          <p:nvPr>
            <p:ph type="body" idx="1"/>
          </p:nvPr>
        </p:nvSpPr>
        <p:spPr>
          <a:xfrm>
            <a:off x="974725" y="4560888"/>
            <a:ext cx="5365750" cy="431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a:t>Once you’ve tackled the challenges of sustaining an improvement, it’s time to start thinking about how to approach the larger task of taking a proven change and spreading it to the other parts of the HIV care program, that is, the other parts of your system.</a:t>
            </a:r>
          </a:p>
          <a:p>
            <a:pPr marL="228600" indent="-228600" eaLnBrk="1" hangingPunct="1"/>
            <a:r>
              <a:rPr lang="en-US" altLang="en-US"/>
              <a:t>These are some important things to keep in mind about “spread.”</a:t>
            </a:r>
          </a:p>
          <a:p>
            <a:pPr marL="228600" indent="-228600" eaLnBrk="1" hangingPunct="1"/>
            <a:r>
              <a:rPr lang="en-US" altLang="en-US"/>
              <a:t>• Spread can be challenging because the “rest of the system” doesn’t have the knowledge or background that the initial test site has about why and how the change was developed</a:t>
            </a:r>
          </a:p>
          <a:p>
            <a:pPr marL="228600" indent="-228600" eaLnBrk="1" hangingPunct="1"/>
            <a:r>
              <a:rPr lang="en-US" altLang="en-US"/>
              <a:t>• An organization’s senior leadership has the responsibility for spread, as they are the part of the organization that can manage the relation of the parts of the organization to the whole of the organization</a:t>
            </a:r>
          </a:p>
          <a:p>
            <a:pPr marL="228600" indent="-228600" eaLnBrk="1" hangingPunct="1"/>
            <a:r>
              <a:rPr lang="en-US" altLang="en-US"/>
              <a:t>• We know a lot about how people react to innovation, and senior leaders need to learn this information to be able to guide the spread of improvements successfully</a:t>
            </a:r>
          </a:p>
          <a:p>
            <a:pPr marL="228600" indent="-228600" eaLnBrk="1" hangingPunct="1">
              <a:buFontTx/>
              <a:buAutoNum type="arabicPeriod"/>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30D45B-942A-4388-8BE9-8DDDF09805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A0C37B5-C604-45C2-9BAE-42D5587ACEB5}"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7651" name="Rectangle 2">
            <a:extLst>
              <a:ext uri="{FF2B5EF4-FFF2-40B4-BE49-F238E27FC236}">
                <a16:creationId xmlns:a16="http://schemas.microsoft.com/office/drawing/2014/main" id="{32AA51F0-C79A-483E-AB52-581AB7C754C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7192393-8F8A-48EF-91AB-BBDF9D9514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Let’s pause and do an assessment of one organization’s quality improvement work. </a:t>
            </a:r>
          </a:p>
          <a:p>
            <a:pPr eaLnBrk="1" hangingPunct="1"/>
            <a:r>
              <a:rPr lang="en-US" altLang="en-US"/>
              <a:t>Here is a description of an actual improvement project in an HIV care program. Review the description and then indicate whether you think the gains of this project will be likely to stick by answering the question “yes” or “no.”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241164D-4F58-4B4C-86DA-FF84234B67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FDC518C-85A4-4619-BB97-370D0C27B8A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699" name="Rectangle 2">
            <a:extLst>
              <a:ext uri="{FF2B5EF4-FFF2-40B4-BE49-F238E27FC236}">
                <a16:creationId xmlns:a16="http://schemas.microsoft.com/office/drawing/2014/main" id="{D8FFC8C5-2E9C-4FD5-99C4-EE93335D856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D3F80DB-6D31-47FA-A747-6705245CA6D0}"/>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Malcolm Gladwell’s </a:t>
            </a:r>
            <a:r>
              <a:rPr lang="en-US" altLang="en-US" i="1"/>
              <a:t>The Tipping Point </a:t>
            </a:r>
            <a:r>
              <a:rPr lang="en-US" altLang="en-US"/>
              <a:t>has stayed on best-seller lists for years. In this highly readable </a:t>
            </a:r>
            <a:r>
              <a:rPr lang="en-US" altLang="en-US" b="1"/>
              <a:t>book</a:t>
            </a:r>
            <a:r>
              <a:rPr lang="en-US" altLang="en-US"/>
              <a:t>, Gladwell examines several cases where a new idea or approach has seemingly “caught fire” overnight, and explores the specific conditions and actions behind each case. We highly recommend reading this valuable resource if you would like to gain even further knowledge on this topic.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4C0A585-3714-46B0-96CA-4DAB7C3960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F0AD808D-C42D-4E38-8316-DDC0B1829E16}"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747" name="Rectangle 2">
            <a:extLst>
              <a:ext uri="{FF2B5EF4-FFF2-40B4-BE49-F238E27FC236}">
                <a16:creationId xmlns:a16="http://schemas.microsoft.com/office/drawing/2014/main" id="{68D09FCC-C36F-41B9-9E48-4CB0CAF8E88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FD1FAE7-3F42-4F84-AC45-E972E94EE2B2}"/>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 </a:t>
            </a:r>
            <a:r>
              <a:rPr lang="en-US" altLang="en-US" i="1"/>
              <a:t>The Tipping Point,</a:t>
            </a:r>
            <a:r>
              <a:rPr lang="en-US" altLang="en-US"/>
              <a:t> Gladwell describes how the process of the diffusion of a new idea or the creation of a new “order of things” follows a natural progression, building slowly and then accelerating.  The point where the acceleration of the adoption of the change occurs is called the Tipping Point.  This point occurs when approximately 20% of the target population has adopted the change. </a:t>
            </a:r>
          </a:p>
          <a:p>
            <a:pPr eaLnBrk="1" hangingPunct="1"/>
            <a:r>
              <a:rPr lang="en-US" altLang="en-US"/>
              <a:t>This is an important message for us as we try to “spread” an improvement throughout our organization.  You should have a strong plan to get the new idea to that 20%, to the “tipping point.”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B08D322-54B8-45A3-9973-B7E58BE8A2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2E2D7F7-B50C-424C-81A8-C627F125A43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3795" name="Rectangle 2">
            <a:extLst>
              <a:ext uri="{FF2B5EF4-FFF2-40B4-BE49-F238E27FC236}">
                <a16:creationId xmlns:a16="http://schemas.microsoft.com/office/drawing/2014/main" id="{A54C65E8-09B8-4898-BD3E-F7134917900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FEA7B5-778C-4592-B986-88F6021FE918}"/>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Gladwell’s work builds on, and popularizes, the theoretical work of Everett Rogers, probably the leading thinker in the field of innovation.  Roger’s book, </a:t>
            </a:r>
            <a:r>
              <a:rPr lang="en-US" altLang="en-US" i="1"/>
              <a:t>Diffusion of Innovations</a:t>
            </a:r>
            <a:r>
              <a:rPr lang="en-US" altLang="en-US"/>
              <a:t>, is a thought-provoking resource about how new ideas get adopted and used.  We will refer to Roger’s work throughout this Tutorial.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055E48C-58D7-4872-9B5A-3E557A5081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72E4FF3-D537-449B-ABDE-BE9DE838249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5843" name="Rectangle 2">
            <a:extLst>
              <a:ext uri="{FF2B5EF4-FFF2-40B4-BE49-F238E27FC236}">
                <a16:creationId xmlns:a16="http://schemas.microsoft.com/office/drawing/2014/main" id="{828E13FB-51D3-4719-9E41-1326C16A20F5}"/>
              </a:ext>
            </a:extLst>
          </p:cNvPr>
          <p:cNvSpPr>
            <a:spLocks noGrp="1" noRot="1" noChangeAspect="1" noChangeArrowheads="1" noTextEdit="1"/>
          </p:cNvSpPr>
          <p:nvPr>
            <p:ph type="sldImg"/>
          </p:nvPr>
        </p:nvSpPr>
        <p:spPr>
          <a:xfrm>
            <a:off x="461963" y="720725"/>
            <a:ext cx="6396037" cy="3598863"/>
          </a:xfrm>
          <a:ln/>
        </p:spPr>
      </p:sp>
      <p:sp>
        <p:nvSpPr>
          <p:cNvPr id="35844" name="Rectangle 3">
            <a:extLst>
              <a:ext uri="{FF2B5EF4-FFF2-40B4-BE49-F238E27FC236}">
                <a16:creationId xmlns:a16="http://schemas.microsoft.com/office/drawing/2014/main" id="{CAE4EDA4-6291-439B-9BC7-67178F2E77CB}"/>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24" tIns="47112" rIns="94224" bIns="47112"/>
          <a:lstStyle/>
          <a:p>
            <a:pPr eaLnBrk="1" hangingPunct="1"/>
            <a:r>
              <a:rPr lang="en-US" altLang="en-US"/>
              <a:t>Here is a quote from Roger’s work that further explains Gladwell’s tipping point. Rogers talks about the importance of the “10 percent to 20 percent” part of the diffusion curve, that most of the work involved in spreading an innovation comes at this point. Getting to or past this point on the diffusion curve is, however, more complicated than that small percentage would suggest.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6760440-4349-4CE9-8E9E-599545498E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10BCB9B-DA0C-4DC8-8ADF-9C0A720A04EC}"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7891" name="Rectangle 2">
            <a:extLst>
              <a:ext uri="{FF2B5EF4-FFF2-40B4-BE49-F238E27FC236}">
                <a16:creationId xmlns:a16="http://schemas.microsoft.com/office/drawing/2014/main" id="{5A6475DD-4936-451D-B3C5-EFA85845C459}"/>
              </a:ext>
            </a:extLst>
          </p:cNvPr>
          <p:cNvSpPr>
            <a:spLocks noGrp="1" noRot="1" noChangeAspect="1" noChangeArrowheads="1" noTextEdit="1"/>
          </p:cNvSpPr>
          <p:nvPr>
            <p:ph type="sldImg"/>
          </p:nvPr>
        </p:nvSpPr>
        <p:spPr>
          <a:xfrm>
            <a:off x="469900" y="727075"/>
            <a:ext cx="6375400" cy="3586163"/>
          </a:xfrm>
          <a:ln/>
        </p:spPr>
      </p:sp>
      <p:sp>
        <p:nvSpPr>
          <p:cNvPr id="37892" name="Rectangle 3">
            <a:extLst>
              <a:ext uri="{FF2B5EF4-FFF2-40B4-BE49-F238E27FC236}">
                <a16:creationId xmlns:a16="http://schemas.microsoft.com/office/drawing/2014/main" id="{C75A9416-F99A-4AAB-B7BE-268222CE4060}"/>
              </a:ext>
            </a:extLst>
          </p:cNvPr>
          <p:cNvSpPr>
            <a:spLocks noGrp="1" noChangeArrowheads="1"/>
          </p:cNvSpPr>
          <p:nvPr>
            <p:ph type="body" idx="1"/>
          </p:nvPr>
        </p:nvSpPr>
        <p:spPr>
          <a:xfrm>
            <a:off x="974725" y="4560888"/>
            <a:ext cx="5365750" cy="431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34" tIns="47118" rIns="94234" bIns="47118"/>
          <a:lstStyle/>
          <a:p>
            <a:pPr eaLnBrk="1" hangingPunct="1"/>
            <a:r>
              <a:rPr lang="en-US" altLang="en-US"/>
              <a:t>Here’s some evidence that this theory applies in health care, not just in fashion or in agriculture.</a:t>
            </a:r>
          </a:p>
          <a:p>
            <a:pPr eaLnBrk="1" hangingPunct="1"/>
            <a:r>
              <a:rPr lang="en-US" altLang="en-US"/>
              <a:t>This graph shows the actual spread of the Chronic Care Model across 80 clinics. It was slow in the beginning, then it seemed that critical mass was achieved in the 10-20% range, and the spread accelerated. You can also see on both this and the seed corn chart on the following slide, that the rate of spread slowed down near the end. That is because the last people to adopt the best idea are often traditionalists, and by definition are slow to adopt, or may never adopt the change.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1FE1E4A-3A5A-4DE4-83ED-45A032119F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D4CE277-DEA9-43F7-B987-C49BA997AC7E}"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9939" name="Rectangle 2">
            <a:extLst>
              <a:ext uri="{FF2B5EF4-FFF2-40B4-BE49-F238E27FC236}">
                <a16:creationId xmlns:a16="http://schemas.microsoft.com/office/drawing/2014/main" id="{91FE1345-21B3-465F-A2EF-F95D755726F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51C40B3-F25C-4E2A-833F-0F67988978FA}"/>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Why can diffusion be difficult? Because of the different ways people in the population feel about new ideas.</a:t>
            </a:r>
          </a:p>
          <a:p>
            <a:pPr eaLnBrk="1" hangingPunct="1"/>
            <a:r>
              <a:rPr lang="en-US" altLang="en-US"/>
              <a:t>Think about the people you know: probably someone was the first person you knew </a:t>
            </a:r>
            <a:r>
              <a:rPr lang="en-US" altLang="en-US" b="1"/>
              <a:t>who used online streaming services to listen to music</a:t>
            </a:r>
            <a:r>
              <a:rPr lang="en-US" altLang="en-US"/>
              <a:t>, and probably someone else is still listening to cassette tapes – or even record albums!</a:t>
            </a:r>
          </a:p>
          <a:p>
            <a:pPr eaLnBrk="1" hangingPunct="1"/>
            <a:r>
              <a:rPr lang="en-US" altLang="en-US"/>
              <a:t>This graph is from a study in 1940 that measured how quickly farmers in Iowa accepted a new kind of corn seed. Rogers’ work has shown that this graph applies pretty much no matter what the specific innovation is: corn seed or new processes in health care. It’s basically a bell curve, with a small number of people who will take up a new idea quickly, most people in the middle, and a few people who lag behind.</a:t>
            </a:r>
          </a:p>
          <a:p>
            <a:pPr eaLnBrk="1" hangingPunct="1"/>
            <a:r>
              <a:rPr lang="en-US" altLang="en-US"/>
              <a:t>Take a minute and see where the 20% tipping point lies on this graph, and then we’ll talk more about each of these categories.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B09FA22-9C72-483A-93C6-0513160FC6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15F1A592-7D1F-471F-917F-78EC0FDEBADB}"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1987" name="Rectangle 2">
            <a:extLst>
              <a:ext uri="{FF2B5EF4-FFF2-40B4-BE49-F238E27FC236}">
                <a16:creationId xmlns:a16="http://schemas.microsoft.com/office/drawing/2014/main" id="{91C9883C-735E-46EE-BEB1-0F74F09E19B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E2A6C51-F6A6-4BFF-BEC4-A11D82A72350}"/>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 indent="-114300" eaLnBrk="1" hangingPunct="1"/>
            <a:r>
              <a:rPr lang="en-US" altLang="en-US" sz="1000"/>
              <a:t>Let’s examine the five ways that people respond to innovation. </a:t>
            </a:r>
          </a:p>
          <a:p>
            <a:pPr marL="114300" indent="-114300" eaLnBrk="1" hangingPunct="1"/>
            <a:r>
              <a:rPr lang="en-US" altLang="en-US" sz="1000"/>
              <a:t>• First, we have the Innovators, the venturesome among us. These are the people who bring new ideas into the system, those who tolerate risk and are willing to accept the possibility of losses in seeking potential gain. Sometimes their very innovativeness causes them to be viewed as “outsiders” by the rest of the system in which they live or work.</a:t>
            </a:r>
          </a:p>
          <a:p>
            <a:pPr marL="114300" indent="-114300" eaLnBrk="1" hangingPunct="1"/>
            <a:r>
              <a:rPr lang="en-US" altLang="en-US" sz="1000"/>
              <a:t>• </a:t>
            </a:r>
            <a:r>
              <a:rPr lang="en-US" altLang="en-US"/>
              <a:t>Next along the curve come the Early Adopters. Less “cosmopolitan” than innovators, their dominant characteristic is that they are respected by others in their system. They are well integrated into the local social system, are seen as opinion leaders and advisors of others. Because they serve as role models, their adoption of an innovation decreases uncertainty about the innovation for others, making it more likely that others will try it out. </a:t>
            </a:r>
          </a:p>
          <a:p>
            <a:pPr marL="114300" indent="-114300" eaLnBrk="1" hangingPunct="1"/>
            <a:r>
              <a:rPr lang="en-US" altLang="en-US" sz="1000"/>
              <a:t>• The next group is the Early Majority, deliberate in their decision making, relying on, but also trusting, the early adopters. They can be convinced by the logic of the benefit of the change.</a:t>
            </a:r>
          </a:p>
          <a:p>
            <a:pPr marL="114300" indent="-114300" eaLnBrk="1" hangingPunct="1"/>
            <a:r>
              <a:rPr lang="en-US" altLang="en-US" sz="1000"/>
              <a:t>• The Late Majority then follows. This group is, in general, skeptical about the innovation (and also is less able to handle a financial risk). They tend to adopt the innovation only in the face of economic necessity or when they face intense peer pressure, and they need to know they will be in the majority if they adopt the innovation.</a:t>
            </a:r>
          </a:p>
          <a:p>
            <a:pPr marL="114300" indent="-114300" eaLnBrk="1" hangingPunct="1"/>
            <a:r>
              <a:rPr lang="en-US" altLang="en-US" sz="1000"/>
              <a:t>• Finally, there are the Laggards, tied to tradition, connected with the past. They will learn about innovation later than others, and their peer group will be those with similar traditional ideas.</a:t>
            </a:r>
            <a:endParaRPr lang="en-US" altLang="en-US" sz="1000">
              <a:latin typeface="Times" panose="02020603050405020304" pitchFamily="18" charset="0"/>
            </a:endParaRPr>
          </a:p>
          <a:p>
            <a:pPr marL="114300" indent="-114300" eaLnBrk="1" hangingPunct="1">
              <a:buFontTx/>
              <a:buChar char="•"/>
            </a:pPr>
            <a:endParaRPr lang="en-US" altLang="en-US" sz="1000">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EC7C0E8-C2C6-4492-8E44-BB32F737C1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CAA85D6-452C-497C-8BC7-B8022ED352BC}"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4035" name="Rectangle 2">
            <a:extLst>
              <a:ext uri="{FF2B5EF4-FFF2-40B4-BE49-F238E27FC236}">
                <a16:creationId xmlns:a16="http://schemas.microsoft.com/office/drawing/2014/main" id="{D4ABCC2A-28E1-4E9D-8AC3-1A280E882CE8}"/>
              </a:ext>
            </a:extLst>
          </p:cNvPr>
          <p:cNvSpPr>
            <a:spLocks noGrp="1" noRot="1" noChangeAspect="1" noChangeArrowheads="1" noTextEdit="1"/>
          </p:cNvSpPr>
          <p:nvPr>
            <p:ph type="sldImg"/>
          </p:nvPr>
        </p:nvSpPr>
        <p:spPr>
          <a:xfrm>
            <a:off x="461963" y="720725"/>
            <a:ext cx="6396037" cy="3598863"/>
          </a:xfrm>
          <a:ln/>
        </p:spPr>
      </p:sp>
      <p:sp>
        <p:nvSpPr>
          <p:cNvPr id="44036" name="Rectangle 3">
            <a:extLst>
              <a:ext uri="{FF2B5EF4-FFF2-40B4-BE49-F238E27FC236}">
                <a16:creationId xmlns:a16="http://schemas.microsoft.com/office/drawing/2014/main" id="{DF54A32B-2757-4FE8-8F2D-FCF5CFE8AF06}"/>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24" tIns="47112" rIns="94224" bIns="47112"/>
          <a:lstStyle/>
          <a:p>
            <a:pPr eaLnBrk="1" hangingPunct="1"/>
            <a:r>
              <a:rPr lang="en-US" altLang="en-US"/>
              <a:t>Rogers also identified five attributes of change:</a:t>
            </a:r>
          </a:p>
          <a:p>
            <a:pPr eaLnBrk="1" hangingPunct="1"/>
            <a:r>
              <a:rPr lang="en-US" altLang="en-US"/>
              <a:t>Relative Advantage: how much better is the new compared to the old?</a:t>
            </a:r>
          </a:p>
          <a:p>
            <a:pPr eaLnBrk="1" hangingPunct="1"/>
            <a:r>
              <a:rPr lang="en-US" altLang="en-US"/>
              <a:t>Compatibility: how consistent is the new idea with values, experiences, and needs?</a:t>
            </a:r>
          </a:p>
          <a:p>
            <a:pPr eaLnBrk="1" hangingPunct="1"/>
            <a:r>
              <a:rPr lang="en-US" altLang="en-US"/>
              <a:t>Complexity: how difficult is the new idea to understand and use?</a:t>
            </a:r>
          </a:p>
          <a:p>
            <a:pPr eaLnBrk="1" hangingPunct="1"/>
            <a:r>
              <a:rPr lang="en-US" altLang="en-US"/>
              <a:t>Trialability: how easy is it to test the new idea?</a:t>
            </a:r>
          </a:p>
          <a:p>
            <a:pPr eaLnBrk="1" hangingPunct="1"/>
            <a:r>
              <a:rPr lang="en-US" altLang="en-US"/>
              <a:t>Observability: how visible are the results of the new idea?</a:t>
            </a:r>
          </a:p>
          <a:p>
            <a:pPr eaLnBrk="1" hangingPunct="1"/>
            <a:r>
              <a:rPr lang="en-US" altLang="en-US"/>
              <a:t>Each attribute is on a continuum, and the more of the attribute the change has, the easier it will be to spread. For example, a change with a high degree of compatibility will be easier to spread than one without. A change with visible results will be easier to disseminate that one where the results are subtle.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D334C72-A847-49AE-8F45-8E9CCC30E5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3DE52D5E-0148-41BD-B80D-4C2ED7C82164}"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219" name="Rectangle 2">
            <a:extLst>
              <a:ext uri="{FF2B5EF4-FFF2-40B4-BE49-F238E27FC236}">
                <a16:creationId xmlns:a16="http://schemas.microsoft.com/office/drawing/2014/main" id="{4A94A630-B0BA-44AF-B316-EC39224748F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3296E03-7136-4BFA-91A4-8242E5F8CC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dirty="0"/>
              <a:t>In this Tutorial, we will discuss the concept of innovation and the spread of innovation.  As we have explored in other Tutorials, improving quality involves making change, and change is often difficult.  But</a:t>
            </a:r>
          </a:p>
          <a:p>
            <a:pPr marL="228600" indent="-228600" eaLnBrk="1" hangingPunct="1"/>
            <a:r>
              <a:rPr lang="en-US" altLang="en-US" dirty="0"/>
              <a:t>when a good idea for change is developed, tested, and proves effective, the next steps are applying the idea throughout your HIV program and sharing the idea with other HIV and health care programs.</a:t>
            </a:r>
          </a:p>
          <a:p>
            <a:pPr marL="228600" indent="-228600" eaLnBrk="1" hangingPunct="1"/>
            <a:endParaRPr lang="en-US" altLang="en-US" dirty="0"/>
          </a:p>
          <a:p>
            <a:pPr marL="228600" indent="-228600" eaLnBrk="1" hangingPunct="1"/>
            <a:r>
              <a:rPr lang="en-US" altLang="en-US" dirty="0"/>
              <a:t>Through research, we have learned a great deal about innovation.  In this Tutorial, we will examine how innovation works and how an innovation can radiate outward from its source.  </a:t>
            </a:r>
          </a:p>
          <a:p>
            <a:pPr marL="228600" indent="-228600" eaLnBrk="1" hangingPunct="1"/>
            <a:endParaRPr lang="en-US" altLang="en-US" dirty="0"/>
          </a:p>
          <a:p>
            <a:pPr marL="228600" indent="-228600" eaLnBrk="1" hangingPunct="1"/>
            <a:r>
              <a:rPr lang="en-US" altLang="en-US" dirty="0"/>
              <a:t>We will close by discussing strategies to help support openness to innovation in your HIV program.</a:t>
            </a:r>
          </a:p>
          <a:p>
            <a:pPr marL="228600" indent="-228600"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68961F7-086E-4EF2-A52C-10ED70791A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522410B-21E2-4388-85D6-65AFEE915469}"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6083" name="Rectangle 2">
            <a:extLst>
              <a:ext uri="{FF2B5EF4-FFF2-40B4-BE49-F238E27FC236}">
                <a16:creationId xmlns:a16="http://schemas.microsoft.com/office/drawing/2014/main" id="{49B51245-044C-4FED-A700-41EA9C34F69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F8020B7-1F17-42D6-AADD-58E4FFED628D}"/>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a:t>What does this knowledge about how people react to innovation allow us to do? Donald M. Berwick, of the Institute for Healthcare Improvement, gives us these helpful rules:</a:t>
            </a:r>
          </a:p>
          <a:p>
            <a:pPr marL="228600" indent="-228600" eaLnBrk="1" hangingPunct="1"/>
            <a:r>
              <a:rPr lang="en-US" altLang="en-US"/>
              <a:t>• Identify changes that are ready to be spread. As we said earlier, ideas that are ready to be spread are those that link to the organization’s strategy, have leadership support and a successful improvement team’s work.</a:t>
            </a:r>
          </a:p>
          <a:p>
            <a:pPr marL="228600" indent="-228600" eaLnBrk="1" hangingPunct="1"/>
            <a:r>
              <a:rPr lang="en-US" altLang="en-US"/>
              <a:t>• Find innovators and support them. Figure out who’s going to be first to jump on and give them resources, encouragement, and a chance to try out the innovation. But also realize they’re not going to be enough.</a:t>
            </a:r>
          </a:p>
          <a:p>
            <a:pPr marL="228600" indent="-228600" eaLnBrk="1" hangingPunct="1"/>
            <a:r>
              <a:rPr lang="en-US" altLang="en-US"/>
              <a:t>• Invest in early adopters and allow communication with innovators. The early adopters are those who have respect within your organization and who will help bring in the early majority, to get you to your 20% “tipping point.” They need to learn from, and be inspired by, the innovators – and you need to link them together.</a:t>
            </a:r>
          </a:p>
          <a:p>
            <a:pPr marL="228600" indent="-228600" eaLnBrk="1" hangingPunct="1"/>
            <a:r>
              <a:rPr lang="en-US" altLang="en-US"/>
              <a:t>• Make early adopters observable. Again, the early adopters are respected in your organization. They will convince others. Make their work visible: presentations, posters, discussions – whatever it takes.</a:t>
            </a:r>
          </a:p>
          <a:p>
            <a:pPr marL="228600" indent="-228600" eaLnBrk="1" hangingPunct="1"/>
            <a:r>
              <a:rPr lang="en-US" altLang="en-US"/>
              <a:t>• Allow re-invent innovation. Innovators and early adopters will further refine the innovation through their own implementation work. This is OK. Don’t be too rigid in the definition of the innovation that you accept.</a:t>
            </a:r>
          </a:p>
          <a:p>
            <a:pPr marL="228600" indent="-228600" eaLnBrk="1" hangingPunct="1"/>
            <a:r>
              <a:rPr lang="en-US" altLang="en-US"/>
              <a:t>• Trust and enable innovation. Be honest with yourself, how do you really feel about innovation? The leadership of an organization has to be willing to support the changes that are taking place. If they are not, the diffusion becomes almost impossible.</a:t>
            </a: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a:p>
            <a:pPr marL="228600" indent="-228600" eaLnBrk="1" hangingPunct="1">
              <a:lnSpc>
                <a:spcPct val="80000"/>
              </a:lnSpc>
            </a:pPr>
            <a:endParaRPr lang="en-US" altLang="en-US"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06184CD-F1AC-49CD-BC25-4BE630020A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AFAE096-EF8F-4E96-B701-15347E30BBA8}"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8131" name="Rectangle 2">
            <a:extLst>
              <a:ext uri="{FF2B5EF4-FFF2-40B4-BE49-F238E27FC236}">
                <a16:creationId xmlns:a16="http://schemas.microsoft.com/office/drawing/2014/main" id="{A183B889-929B-4B18-A19C-2D2E56DA2872}"/>
              </a:ext>
            </a:extLst>
          </p:cNvPr>
          <p:cNvSpPr>
            <a:spLocks noGrp="1" noRot="1" noChangeAspect="1" noChangeArrowheads="1" noTextEdit="1"/>
          </p:cNvSpPr>
          <p:nvPr>
            <p:ph type="sldImg"/>
          </p:nvPr>
        </p:nvSpPr>
        <p:spPr>
          <a:xfrm>
            <a:off x="460375" y="720725"/>
            <a:ext cx="6396038" cy="3598863"/>
          </a:xfrm>
          <a:ln/>
        </p:spPr>
      </p:sp>
      <p:sp>
        <p:nvSpPr>
          <p:cNvPr id="48132" name="Rectangle 3">
            <a:extLst>
              <a:ext uri="{FF2B5EF4-FFF2-40B4-BE49-F238E27FC236}">
                <a16:creationId xmlns:a16="http://schemas.microsoft.com/office/drawing/2014/main" id="{0EA69A52-3F01-45DD-BCB2-F2F10D0DE820}"/>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34" tIns="47118" rIns="94234" bIns="47118"/>
          <a:lstStyle/>
          <a:p>
            <a:pPr eaLnBrk="1" hangingPunct="1"/>
            <a:r>
              <a:rPr lang="en-US" altLang="en-US"/>
              <a:t>This diagram depicts a very robust framework for spread, that is, the diffusion of innovation in an organization. The diagram was developed by the Institute for Healthcare Improvement to support spread of the improvements identified in its health care improvement collaboratives.</a:t>
            </a:r>
          </a:p>
          <a:p>
            <a:pPr eaLnBrk="1" hangingPunct="1"/>
            <a:r>
              <a:rPr lang="en-US" altLang="en-US"/>
              <a:t>The framework shows the interaction of the key elements we’ve been discussing:</a:t>
            </a:r>
          </a:p>
          <a:p>
            <a:pPr eaLnBrk="1" hangingPunct="1"/>
            <a:r>
              <a:rPr lang="en-US" altLang="en-US"/>
              <a:t>• Leadership creating the alignment of improvements and strategy</a:t>
            </a:r>
          </a:p>
          <a:p>
            <a:pPr eaLnBrk="1" hangingPunct="1"/>
            <a:r>
              <a:rPr lang="en-US" altLang="en-US"/>
              <a:t>• Better ideas</a:t>
            </a:r>
          </a:p>
          <a:p>
            <a:pPr eaLnBrk="1" hangingPunct="1"/>
            <a:r>
              <a:rPr lang="en-US" altLang="en-US"/>
              <a:t>• A plan, or set-up, for the innovation</a:t>
            </a:r>
          </a:p>
          <a:p>
            <a:pPr eaLnBrk="1" hangingPunct="1"/>
            <a:r>
              <a:rPr lang="en-US" altLang="en-US"/>
              <a:t>• Methods for building off the success of key sites</a:t>
            </a:r>
          </a:p>
          <a:p>
            <a:pPr eaLnBrk="1" hangingPunct="1"/>
            <a:r>
              <a:rPr lang="en-US" altLang="en-US"/>
              <a:t>• And some attention being paid to the social system, the role of who sends the message about the change, its importance and its value</a:t>
            </a:r>
          </a:p>
          <a:p>
            <a:pPr eaLnBrk="1" hangingPunct="1"/>
            <a:r>
              <a:rPr lang="en-US" altLang="en-US"/>
              <a:t>• Finally, the framework also includes a feedback loop of measures and knowledge management between the better ideas and the social system to which they are spread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84946BA-CC95-47ED-9049-C6AC366F1B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34035BB4-C9DA-44B5-A7FB-488FE161CBDF}"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0179" name="Rectangle 2">
            <a:extLst>
              <a:ext uri="{FF2B5EF4-FFF2-40B4-BE49-F238E27FC236}">
                <a16:creationId xmlns:a16="http://schemas.microsoft.com/office/drawing/2014/main" id="{1C47E77C-C176-4994-B0EB-90D536A7A0E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3D27AA9-6DF2-4F40-B79B-BDD68B5DE76A}"/>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Now let’s talk about some very specific things that improvement teams, those who developed the original change for improvement, can do to help spread the improvement through your HIV care program.</a:t>
            </a:r>
          </a:p>
          <a:p>
            <a:pPr eaLnBrk="1" hangingPunct="1"/>
            <a:r>
              <a:rPr lang="en-US" altLang="en-US"/>
              <a:t>Here are three concrete tips:</a:t>
            </a:r>
          </a:p>
          <a:p>
            <a:pPr eaLnBrk="1" hangingPunct="1"/>
            <a:r>
              <a:rPr lang="en-US" altLang="en-US"/>
              <a:t>• Help make the case for change. Remember how important this is to convince the early majority – and you need their help to get to the “tipping point.”</a:t>
            </a:r>
          </a:p>
          <a:p>
            <a:pPr eaLnBrk="1" hangingPunct="1"/>
            <a:r>
              <a:rPr lang="en-US" altLang="en-US"/>
              <a:t>• Make the change easy, and make “making the change” easy too. Remember the importance of “complexity” and “trialability.” People will be more willing to accept a change if they understand it and can easily try it out.</a:t>
            </a:r>
          </a:p>
          <a:p>
            <a:pPr eaLnBrk="1" hangingPunct="1"/>
            <a:r>
              <a:rPr lang="en-US" altLang="en-US"/>
              <a:t>• Identify who the messengers will be. Don’t rely on innovators for this; they don’t command the attention of the organization. You need the trusted early adopters as your messengers.</a:t>
            </a:r>
            <a:endParaRPr lang="en-US" altLang="en-US" u="sng"/>
          </a:p>
          <a:p>
            <a:pPr eaLnBrk="1" hangingPunct="1"/>
            <a:endParaRPr lang="en-US" altLang="en-US"/>
          </a:p>
          <a:p>
            <a:pPr eaLnBrk="1" hangingPunct="1"/>
            <a:r>
              <a:rPr lang="en-US" altLang="en-US"/>
              <a:t>The following slides will detail these 3 points.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05D997D-6EF6-4F35-AB86-4C297EF10B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C7C9E646-07E4-499F-AF31-1F5BF27C7B66}"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2227" name="Rectangle 2">
            <a:extLst>
              <a:ext uri="{FF2B5EF4-FFF2-40B4-BE49-F238E27FC236}">
                <a16:creationId xmlns:a16="http://schemas.microsoft.com/office/drawing/2014/main" id="{D9877424-A088-4581-94CD-49604A1457E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C847D4FA-44D1-4E1B-AFB0-DD016E80F501}"/>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When making the case, do the following:</a:t>
            </a:r>
          </a:p>
          <a:p>
            <a:pPr eaLnBrk="1" hangingPunct="1"/>
            <a:r>
              <a:rPr lang="en-US" altLang="en-US"/>
              <a:t>• Explain the benefits of the improved system: why it is better for patients, providers and other members of the care team. It is especially important to address the concerns and questions of providers. Answer the questions “What’s in it for me? What’s in it for my patients?” Having providers and other front-line staff able to explain through their own experience what the changes have meant to them and their patients is a powerful message that helps to attract others to the changes.</a:t>
            </a:r>
          </a:p>
          <a:p>
            <a:pPr eaLnBrk="1" hangingPunct="1"/>
            <a:r>
              <a:rPr lang="en-US" altLang="en-US"/>
              <a:t>• Through your improvement work, you have the evidence to demonstrate how the new way of doing work is better. The best evidence are run charts from the team that demonstrate that the changes can result in measurable improvement.</a:t>
            </a:r>
          </a:p>
          <a:p>
            <a:pPr eaLnBrk="1" hangingPunct="1"/>
            <a:r>
              <a:rPr lang="en-US" altLang="en-US"/>
              <a:t>• Be prepared to share your work with others. Consider creating a “storyboard” that shows what the improvement team did and what the results were. Post it in an obvious place (employee cafeterias and waiting rooms are nice). Build a presentation that you can use to explain what you did, how you did it, and the results that you got. Take every opportunity to talk with others about your team and what it did.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9A08CFD-B986-46E3-A7FD-231D6A08EE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86ECDCE-00E0-4B84-BD3E-C612F13D2074}"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4275" name="Rectangle 2">
            <a:extLst>
              <a:ext uri="{FF2B5EF4-FFF2-40B4-BE49-F238E27FC236}">
                <a16:creationId xmlns:a16="http://schemas.microsoft.com/office/drawing/2014/main" id="{DB96F470-3F98-4101-BC64-58C3B4F7B38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67B719A-3A09-46E8-94B9-F778B9801203}"/>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a:t>As you work on diffusing your innovations, you will need to help others in two areas;</a:t>
            </a:r>
          </a:p>
          <a:p>
            <a:pPr marL="228600" indent="-228600" eaLnBrk="1" hangingPunct="1"/>
            <a:r>
              <a:rPr lang="en-US" altLang="en-US"/>
              <a:t>One, they need to understand what’s involved in the change you are proposing. Second, they need to know how to use the tools of improvement, especially PDSA cycles, to adapt this change to their own clinic, or program, or site.</a:t>
            </a:r>
          </a:p>
          <a:p>
            <a:pPr marL="228600" indent="-228600" eaLnBrk="1" hangingPunct="1"/>
            <a:endParaRPr lang="en-US" altLang="en-US"/>
          </a:p>
          <a:p>
            <a:pPr marL="228600" indent="-228600" eaLnBrk="1" hangingPunct="1"/>
            <a:r>
              <a:rPr lang="en-US" altLang="en-US"/>
              <a:t>Specific things that improvement teams can do include:</a:t>
            </a:r>
          </a:p>
          <a:p>
            <a:pPr marL="228600" indent="-228600" eaLnBrk="1" hangingPunct="1"/>
            <a:r>
              <a:rPr lang="en-US" altLang="en-US"/>
              <a:t>• Making sure that the improvement is well described and documented, so providers being asked to adopt this innovation are clear on what they should do. Examples, flowcharts, before-and-after data; all are helpful. </a:t>
            </a:r>
          </a:p>
          <a:p>
            <a:pPr marL="228600" indent="-228600" eaLnBrk="1" hangingPunct="1"/>
            <a:r>
              <a:rPr lang="en-US" altLang="en-US"/>
              <a:t>- Give tips on how to begin; what are the first tests in applying the new system that you would recommend to a new team?</a:t>
            </a:r>
          </a:p>
          <a:p>
            <a:pPr marL="228600" indent="-228600" eaLnBrk="1" hangingPunct="1"/>
            <a:r>
              <a:rPr lang="en-US" altLang="en-US"/>
              <a:t>- From your experience, inform where the new site may need help, especially if planned changes will involve</a:t>
            </a:r>
          </a:p>
          <a:p>
            <a:pPr marL="228600" indent="-228600" eaLnBrk="1" hangingPunct="1"/>
            <a:r>
              <a:rPr lang="en-US" altLang="en-US"/>
              <a:t>• Changes to the budget</a:t>
            </a:r>
          </a:p>
          <a:p>
            <a:pPr marL="228600" indent="-228600" eaLnBrk="1" hangingPunct="1"/>
            <a:r>
              <a:rPr lang="en-US" altLang="en-US"/>
              <a:t>• Acquisition of technology</a:t>
            </a:r>
          </a:p>
          <a:p>
            <a:pPr marL="228600" indent="-228600" eaLnBrk="1" hangingPunct="1"/>
            <a:r>
              <a:rPr lang="en-US" altLang="en-US"/>
              <a:t>• Staffing issues - be ready to support both teams and management in identifying and meeting these needs.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AC2E2A2-03FC-4832-8543-B9763130A5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1BE9B44-E35F-4FEE-96E8-B419F6FFF260}"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6323" name="Rectangle 2">
            <a:extLst>
              <a:ext uri="{FF2B5EF4-FFF2-40B4-BE49-F238E27FC236}">
                <a16:creationId xmlns:a16="http://schemas.microsoft.com/office/drawing/2014/main" id="{B23AA80C-0896-4BF4-85F0-2D62FA36B78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AB82539-3E24-46D1-8F2D-404310DA9CB5}"/>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 addition to helping to make the case for the new system and making it easier to do the work, the improvement team can also help to identify and support those who will serve as “messengers” about how the new system works.</a:t>
            </a:r>
          </a:p>
          <a:p>
            <a:pPr eaLnBrk="1" hangingPunct="1"/>
            <a:r>
              <a:rPr lang="en-US" altLang="en-US"/>
              <a:t>The most effective messengers are those that are well respected by their peers (opinion leaders) and those that have a lot of natural connections with others.</a:t>
            </a:r>
          </a:p>
          <a:p>
            <a:pPr eaLnBrk="1" hangingPunct="1"/>
            <a:r>
              <a:rPr lang="en-US" altLang="en-US"/>
              <a:t>If such a messenger is a member of the improvement team, then that person may take on the role of helping to spread the word about the new system to others. Often, however, additional messengers will be needed to spread the new system more rapidly and more widely throughout the organization.</a:t>
            </a:r>
          </a:p>
          <a:p>
            <a:pPr eaLnBrk="1" hangingPunct="1"/>
            <a:r>
              <a:rPr lang="en-US" altLang="en-US"/>
              <a:t>The improvement team can play an important role in working with the messengers, in explaining how to make the changes, and also in how to then share their new knowledge and experience with others. Having peers talk with peers is vital.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A1AF91C-B138-470E-90AE-DAA5A856F7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E8E54E1-BC93-421B-BAE0-38F73FFB950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8371" name="Rectangle 2">
            <a:extLst>
              <a:ext uri="{FF2B5EF4-FFF2-40B4-BE49-F238E27FC236}">
                <a16:creationId xmlns:a16="http://schemas.microsoft.com/office/drawing/2014/main" id="{C2942005-3143-49F7-887E-56D7DA6CDB5E}"/>
              </a:ext>
            </a:extLst>
          </p:cNvPr>
          <p:cNvSpPr>
            <a:spLocks noGrp="1" noRot="1" noChangeAspect="1" noChangeArrowheads="1" noTextEdit="1"/>
          </p:cNvSpPr>
          <p:nvPr>
            <p:ph type="sldImg"/>
          </p:nvPr>
        </p:nvSpPr>
        <p:spPr>
          <a:xfrm>
            <a:off x="460375" y="720725"/>
            <a:ext cx="6396038" cy="3598863"/>
          </a:xfrm>
          <a:ln/>
        </p:spPr>
      </p:sp>
      <p:sp>
        <p:nvSpPr>
          <p:cNvPr id="58372" name="Rectangle 3">
            <a:extLst>
              <a:ext uri="{FF2B5EF4-FFF2-40B4-BE49-F238E27FC236}">
                <a16:creationId xmlns:a16="http://schemas.microsoft.com/office/drawing/2014/main" id="{1E38E70F-23BF-4A5B-936A-6A2E2D79C156}"/>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34" tIns="47118" rIns="94234" bIns="47118"/>
          <a:lstStyle/>
          <a:p>
            <a:pPr eaLnBrk="1" hangingPunct="1"/>
            <a:r>
              <a:rPr lang="en-US" altLang="en-US"/>
              <a:t>Sarah Fraser also has researched the effective diffusion of innovation.   In this diagram she shows the many different ways we communicate.  As you can see, some work better to simply share information, while others are targeted at shaping behavior.  Be sure to use many of these communication methods in your plan for spread—possibly even choose a few from each category to make sure many modes are covered.  Take some time to review this chart and then click continue to proceed.</a:t>
            </a:r>
          </a:p>
          <a:p>
            <a:pPr eaLnBrk="1" hangingPunct="1"/>
            <a:endParaRPr lang="en-US" altLang="en-US"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436390B-7542-4070-AF60-AB13D5C79C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6940DA2-5B7B-4CAC-9E34-6F5A6BD7B63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0419" name="Rectangle 2">
            <a:extLst>
              <a:ext uri="{FF2B5EF4-FFF2-40B4-BE49-F238E27FC236}">
                <a16:creationId xmlns:a16="http://schemas.microsoft.com/office/drawing/2014/main" id="{C23EC6EF-8B60-45B4-901C-C7A077AE538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60953C4-43D4-4BDD-AD5E-F2A547DF2A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To summarize this Tutorial:</a:t>
            </a:r>
          </a:p>
          <a:p>
            <a:pPr eaLnBrk="1" hangingPunct="1"/>
            <a:r>
              <a:rPr lang="en-US" altLang="en-US"/>
              <a:t>• We begin with a successful improvement project. You have something that works, and this gives you good information to spread to others</a:t>
            </a:r>
          </a:p>
          <a:p>
            <a:pPr eaLnBrk="1" hangingPunct="1"/>
            <a:r>
              <a:rPr lang="en-US" altLang="en-US"/>
              <a:t> •Leadership makes dissemination of this innovation, the spread of this idea, happen. Direction from leadership is critical</a:t>
            </a:r>
          </a:p>
          <a:p>
            <a:pPr eaLnBrk="1" hangingPunct="1"/>
            <a:r>
              <a:rPr lang="en-US" altLang="en-US"/>
              <a:t>• Innovation theory tells us how change happens, and helps us understand how people are likely to react to new ideas</a:t>
            </a:r>
          </a:p>
          <a:p>
            <a:pPr eaLnBrk="1" hangingPunct="1"/>
            <a:r>
              <a:rPr lang="en-US" altLang="en-US"/>
              <a:t>• Messengers are important; choose the right methods and people, the ones whom others will respect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2BAFC73-4684-43C2-9922-EE53F8B49E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B183987B-6202-490B-809A-9D9171F8BF11}"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467" name="Rectangle 2">
            <a:extLst>
              <a:ext uri="{FF2B5EF4-FFF2-40B4-BE49-F238E27FC236}">
                <a16:creationId xmlns:a16="http://schemas.microsoft.com/office/drawing/2014/main" id="{9441F6ED-1E84-448D-8BC0-D0320396E44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953ABCF-E480-4B4C-AE66-B64B2CDC24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Many sources of information contributed to the creation of this Tutorial.  If you would like to learn more, you can check out these valuable resources and don’t forget, you can also contact the Center for Quality Improvement and Innovation for more help via email at Info@cqii.org.</a:t>
            </a:r>
          </a:p>
          <a:p>
            <a:pPr eaLnBrk="1" hangingPunct="1"/>
            <a:endParaRPr lang="en-US" altLang="en-US" dirty="0"/>
          </a:p>
          <a:p>
            <a:pPr eaLnBrk="1" hangingPunct="1"/>
            <a:r>
              <a:rPr lang="en-US" altLang="en-US" dirty="0"/>
              <a:t>Explore us further at TargetHIV.org/</a:t>
            </a:r>
            <a:r>
              <a:rPr lang="en-US" altLang="en-US" dirty="0" err="1"/>
              <a:t>cqii</a:t>
            </a:r>
            <a:r>
              <a:rPr lang="en-US" altLang="en-US" dirty="0"/>
              <a:t> and browse or publication and TA webinar sections.</a:t>
            </a:r>
          </a:p>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EA06798-E3CF-4B85-8572-77A9F6CF7A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A92A600-69AE-4B0E-B06B-37B74B19F201}"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4515" name="Rectangle 2">
            <a:extLst>
              <a:ext uri="{FF2B5EF4-FFF2-40B4-BE49-F238E27FC236}">
                <a16:creationId xmlns:a16="http://schemas.microsoft.com/office/drawing/2014/main" id="{3E0E242B-19BA-4741-B337-4D5FF11AA13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9170B20-02C1-417A-B35A-7EEA6C40B457}"/>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We hope that what you have learned in these Tutorials will help your HIV care program in its pursuit of excellence.</a:t>
            </a:r>
          </a:p>
          <a:p>
            <a:pPr eaLnBrk="1" hangingPunct="1"/>
            <a:r>
              <a:rPr lang="en-US" altLang="en-US"/>
              <a:t>As Aristotle reminds us, excellence comes from habit. Make quality a habit in the HIV care and services that you provide.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051288B-AF8D-49E1-B68C-B83C5769A0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3893353A-11C8-4D8C-87A4-6C1BB03D35EE}"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267" name="Rectangle 2">
            <a:extLst>
              <a:ext uri="{FF2B5EF4-FFF2-40B4-BE49-F238E27FC236}">
                <a16:creationId xmlns:a16="http://schemas.microsoft.com/office/drawing/2014/main" id="{9C3A6445-D15D-43D9-B586-8BE95BD63B6C}"/>
              </a:ext>
            </a:extLst>
          </p:cNvPr>
          <p:cNvSpPr>
            <a:spLocks noGrp="1" noRot="1" noChangeAspect="1" noChangeArrowheads="1" noTextEdit="1"/>
          </p:cNvSpPr>
          <p:nvPr>
            <p:ph type="sldImg"/>
          </p:nvPr>
        </p:nvSpPr>
        <p:spPr>
          <a:xfrm>
            <a:off x="458788" y="720725"/>
            <a:ext cx="6400800" cy="3600450"/>
          </a:xfrm>
          <a:ln/>
        </p:spPr>
      </p:sp>
      <p:sp>
        <p:nvSpPr>
          <p:cNvPr id="11268" name="Rectangle 3">
            <a:extLst>
              <a:ext uri="{FF2B5EF4-FFF2-40B4-BE49-F238E27FC236}">
                <a16:creationId xmlns:a16="http://schemas.microsoft.com/office/drawing/2014/main" id="{0891A15B-3045-402C-8B4E-28AF02CDAB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Before we begin today, please take a moment to familiarize yourself with the available tools that will help you navigate, participate and review the information outlined in this training module.  Off to the right of the presentation window you will notice 3 tabs.  The outline tab presents you with a complete outline and slide count for this module.  You can use this outline to navigate to any specific slide you wish to view again.  Adjacent to that is a tab called notes.  If you do not have speakers or are in any way hearing impaired, you may select this tab so that you can read along with our narrators.  Finally, the search tab is just that.  You may search for any keywords in the presentation which will allow you to come back multiple times and easily find specific data that you are looking for.  Below the presentation window you will find the player controls for this presentation.  If you would like to pause, rewind or fast forward the presentation, you can use the controls located to the left of the player.  To rewind or fast forward on a specific slide, just click and grab the scrubber icon that you see sliding across the timeline of the slide.  If you would like to remove the tabs on the right and watch the presentation in full screen mode, just click this icon on the right side of the player bar.  Now sit back, relax, and enjoy today’s training session.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11CCF3A-0636-4B9A-B6ED-A9F92EAB48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E3D31CE-D943-44A7-91A4-31E269F37851}"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6563" name="Rectangle 2">
            <a:extLst>
              <a:ext uri="{FF2B5EF4-FFF2-40B4-BE49-F238E27FC236}">
                <a16:creationId xmlns:a16="http://schemas.microsoft.com/office/drawing/2014/main" id="{8B99C893-CE0A-475B-B4F2-B69BA530D486}"/>
              </a:ext>
            </a:extLst>
          </p:cNvPr>
          <p:cNvSpPr>
            <a:spLocks noGrp="1" noRot="1" noChangeAspect="1" noChangeArrowheads="1" noTextEdit="1"/>
          </p:cNvSpPr>
          <p:nvPr>
            <p:ph type="sldImg"/>
          </p:nvPr>
        </p:nvSpPr>
        <p:spPr>
          <a:xfrm>
            <a:off x="458788" y="720725"/>
            <a:ext cx="6400800" cy="3600450"/>
          </a:xfrm>
          <a:ln/>
        </p:spPr>
      </p:sp>
      <p:sp>
        <p:nvSpPr>
          <p:cNvPr id="66564" name="Rectangle 3">
            <a:extLst>
              <a:ext uri="{FF2B5EF4-FFF2-40B4-BE49-F238E27FC236}">
                <a16:creationId xmlns:a16="http://schemas.microsoft.com/office/drawing/2014/main" id="{562A5117-7A02-4463-B5A3-1826C95F60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solidFill>
                  <a:srgbClr val="000000"/>
                </a:solidFill>
              </a:rPr>
              <a:t>This concludes this tutorial.  As you can see, there is a lot to learn about improving quality.  If you have not done so yet, please check out the other training resources we have available for you.  Each Tutorial is just a piece of a larger puzzle.  You will need all of the information to truly understand how your organization can create a successful quality management program.  You can also contact via email if you need more information. Thank you for your time today and we look forward to hearing from you soon.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7332409-4955-4197-BD74-29067A6D6B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8D57B8E-5E0A-445C-BB5D-4A148D2BEDE2}"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315" name="Rectangle 2">
            <a:extLst>
              <a:ext uri="{FF2B5EF4-FFF2-40B4-BE49-F238E27FC236}">
                <a16:creationId xmlns:a16="http://schemas.microsoft.com/office/drawing/2014/main" id="{99925C3F-721B-45FB-B22B-8D253756D2C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5492BD20-A269-4551-9776-71AE61EB2561}"/>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Perhaps you are familiar with the writing of the Renaissance political theorist Machiavelli.  He has some not-very-inspiring words for people who would “create a new order of things.”  Luckily, we now know more about what is involved in creating a new order than Machiavelli did, and this information can reduce some of the “danger” involved.  This Tutorial will explore some of that knowledge.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0B490B3-D0B2-45F8-83E6-5B1143F73F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BEBB9DE-0F7C-4C4D-B101-865FE6DCDC6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363" name="Rectangle 2">
            <a:extLst>
              <a:ext uri="{FF2B5EF4-FFF2-40B4-BE49-F238E27FC236}">
                <a16:creationId xmlns:a16="http://schemas.microsoft.com/office/drawing/2014/main" id="{EAE76E1B-C1E6-44D8-AC39-FF976C8BD05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2118012-3FB9-4230-8672-6F21BC6ABB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key question we are seeking to answer in this Tutorial is, “how can my HIV care program become more open to innovative ideas?”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A0526A9-9319-4EB2-A024-55C8273346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CF7B738-D46E-41A2-9CDE-9E9A22A9C9F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411" name="Rectangle 2">
            <a:extLst>
              <a:ext uri="{FF2B5EF4-FFF2-40B4-BE49-F238E27FC236}">
                <a16:creationId xmlns:a16="http://schemas.microsoft.com/office/drawing/2014/main" id="{2F28BC10-4392-422E-9BF1-24F9AF18136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AD26E71-685E-4728-A022-CDD416B1A6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Let’s go back a few steps. You have gone through an improvement effort, you’ve used the 3-question Model for Improvement, applied change concepts and run PDSA Cycles. You’ve got something good </a:t>
            </a:r>
            <a:r>
              <a:rPr lang="en-US" altLang="en-US" b="1"/>
              <a:t>results</a:t>
            </a:r>
            <a:r>
              <a:rPr lang="en-US" altLang="en-US"/>
              <a:t>; you’re ready to implement it fully.</a:t>
            </a:r>
          </a:p>
          <a:p>
            <a:pPr eaLnBrk="1" hangingPunct="1"/>
            <a:endParaRPr lang="en-US" altLang="en-US"/>
          </a:p>
          <a:p>
            <a:pPr eaLnBrk="1" hangingPunct="1"/>
            <a:r>
              <a:rPr lang="en-US" altLang="en-US"/>
              <a:t>So, what’s next? How can you ensure that your improvements will </a:t>
            </a:r>
            <a:r>
              <a:rPr lang="en-US" altLang="en-US" b="1"/>
              <a:t>sustain and </a:t>
            </a:r>
            <a:r>
              <a:rPr lang="en-US" altLang="en-US"/>
              <a:t>spread within your organization, and beyond?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8B693FD-46B4-471B-B5C7-DD1A879CD2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DE8FF91-CCE7-4DF4-959C-37E7F2E7FB21}"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9459" name="Rectangle 2">
            <a:extLst>
              <a:ext uri="{FF2B5EF4-FFF2-40B4-BE49-F238E27FC236}">
                <a16:creationId xmlns:a16="http://schemas.microsoft.com/office/drawing/2014/main" id="{59CAEA45-5352-4A42-8AB0-6CC011FC4140}"/>
              </a:ext>
            </a:extLst>
          </p:cNvPr>
          <p:cNvSpPr>
            <a:spLocks noGrp="1" noRot="1" noChangeAspect="1" noChangeArrowheads="1" noTextEdit="1"/>
          </p:cNvSpPr>
          <p:nvPr>
            <p:ph type="sldImg"/>
          </p:nvPr>
        </p:nvSpPr>
        <p:spPr>
          <a:xfrm>
            <a:off x="471488" y="727075"/>
            <a:ext cx="6375400" cy="3586163"/>
          </a:xfrm>
          <a:ln/>
        </p:spPr>
      </p:sp>
      <p:sp>
        <p:nvSpPr>
          <p:cNvPr id="19460" name="Rectangle 3">
            <a:extLst>
              <a:ext uri="{FF2B5EF4-FFF2-40B4-BE49-F238E27FC236}">
                <a16:creationId xmlns:a16="http://schemas.microsoft.com/office/drawing/2014/main" id="{3F2C5B1C-CB1E-4AA0-9DAB-40AF0DE6660D}"/>
              </a:ext>
            </a:extLst>
          </p:cNvPr>
          <p:cNvSpPr>
            <a:spLocks noGrp="1" noChangeArrowheads="1"/>
          </p:cNvSpPr>
          <p:nvPr>
            <p:ph type="body" idx="1"/>
          </p:nvPr>
        </p:nvSpPr>
        <p:spPr>
          <a:xfrm>
            <a:off x="974725" y="4560888"/>
            <a:ext cx="5365750" cy="431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26" tIns="48013" rIns="96026" bIns="48013"/>
          <a:lstStyle/>
          <a:p>
            <a:pPr eaLnBrk="1" hangingPunct="1"/>
            <a:r>
              <a:rPr lang="en-US" altLang="en-US"/>
              <a:t>What is the right sequence for moving from a tested, implemented improvement to an improved system, where process changes that result in improvement are implemented throughout?</a:t>
            </a:r>
          </a:p>
          <a:p>
            <a:pPr eaLnBrk="1" hangingPunct="1"/>
            <a:r>
              <a:rPr lang="en-US" altLang="en-US"/>
              <a:t>Often, we think of improvement work as linear as in this top diagram.</a:t>
            </a:r>
          </a:p>
          <a:p>
            <a:pPr eaLnBrk="1" hangingPunct="1"/>
            <a:r>
              <a:rPr lang="en-US" altLang="en-US"/>
              <a:t>First, we do improvement: testing changes, identifying those that will result in improvement and then implementation in the population with which they have been tested.</a:t>
            </a:r>
          </a:p>
          <a:p>
            <a:pPr eaLnBrk="1" hangingPunct="1"/>
            <a:r>
              <a:rPr lang="en-US" altLang="en-US"/>
              <a:t>Then we work on holding the gains or making sure the changes we have implemented “have legs”.</a:t>
            </a:r>
          </a:p>
          <a:p>
            <a:pPr eaLnBrk="1" hangingPunct="1"/>
            <a:r>
              <a:rPr lang="en-US" altLang="en-US"/>
              <a:t>Once that is complete, we begin to tackle the challenge of spread.</a:t>
            </a:r>
          </a:p>
          <a:p>
            <a:pPr eaLnBrk="1" hangingPunct="1"/>
            <a:r>
              <a:rPr lang="en-US" altLang="en-US"/>
              <a:t>In fact, while there is some sequential nature to this continuum of improvement, more often we find that these steps overlap as in the second diagram.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2956FF8-6611-45F8-8100-C47CB02859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C14AAC83-9BA5-4BE5-AF67-05017EA8FA9B}"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507" name="Rectangle 2">
            <a:extLst>
              <a:ext uri="{FF2B5EF4-FFF2-40B4-BE49-F238E27FC236}">
                <a16:creationId xmlns:a16="http://schemas.microsoft.com/office/drawing/2014/main" id="{01D61E1A-B133-4C2C-AA64-985495DF96EA}"/>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508" name="Rectangle 3">
            <a:extLst>
              <a:ext uri="{FF2B5EF4-FFF2-40B4-BE49-F238E27FC236}">
                <a16:creationId xmlns:a16="http://schemas.microsoft.com/office/drawing/2014/main" id="{302782B8-9F13-4B18-9DBE-0776022E60DC}"/>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21509" name="Rectangle 4">
            <a:extLst>
              <a:ext uri="{FF2B5EF4-FFF2-40B4-BE49-F238E27FC236}">
                <a16:creationId xmlns:a16="http://schemas.microsoft.com/office/drawing/2014/main" id="{8FB9829B-6719-4FE0-940C-6AB18D545892}"/>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510" name="Rectangle 5">
            <a:extLst>
              <a:ext uri="{FF2B5EF4-FFF2-40B4-BE49-F238E27FC236}">
                <a16:creationId xmlns:a16="http://schemas.microsoft.com/office/drawing/2014/main" id="{91F4D67A-843E-4ABB-B65C-1492604A36D3}"/>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511" name="Rectangle 6">
            <a:extLst>
              <a:ext uri="{FF2B5EF4-FFF2-40B4-BE49-F238E27FC236}">
                <a16:creationId xmlns:a16="http://schemas.microsoft.com/office/drawing/2014/main" id="{6A13F012-D5C4-4F4E-8B57-815657095B9B}"/>
              </a:ext>
            </a:extLst>
          </p:cNvPr>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21512" name="Rectangle 7">
            <a:extLst>
              <a:ext uri="{FF2B5EF4-FFF2-40B4-BE49-F238E27FC236}">
                <a16:creationId xmlns:a16="http://schemas.microsoft.com/office/drawing/2014/main" id="{EF58EDF3-6A9B-4EC9-B999-7D44C14E522E}"/>
              </a:ext>
            </a:extLst>
          </p:cNvPr>
          <p:cNvSpPr>
            <a:spLocks noGrp="1" noChangeArrowheads="1"/>
          </p:cNvSpPr>
          <p:nvPr>
            <p:ph type="body" idx="1"/>
          </p:nvPr>
        </p:nvSpPr>
        <p:spPr>
          <a:xfrm>
            <a:off x="974725" y="4560888"/>
            <a:ext cx="5365750" cy="431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55" tIns="46988" rIns="95655" bIns="46988"/>
          <a:lstStyle/>
          <a:p>
            <a:pPr eaLnBrk="1" hangingPunct="1"/>
            <a:r>
              <a:rPr lang="en-US" altLang="en-US"/>
              <a:t>While spreading successful changes is the ultimate goals of many improvement teams, it’s important to make sure that you are in the right position to do so effectively.  </a:t>
            </a:r>
          </a:p>
          <a:p>
            <a:pPr eaLnBrk="1" hangingPunct="1"/>
            <a:r>
              <a:rPr lang="en-US" altLang="en-US"/>
              <a:t>Here are some specific prerequisites that you may want to consider:</a:t>
            </a:r>
          </a:p>
          <a:p>
            <a:pPr eaLnBrk="1" hangingPunct="1"/>
            <a:r>
              <a:rPr lang="en-US" altLang="en-US"/>
              <a:t>First, the topic should be a strategic initiative within the organization: the senior leadership must recognize and communicate to others that this issue is a top priority for the organization. This will help staff realize that the status quo is no longer acceptable, and that the expectation is for the organization to change.</a:t>
            </a:r>
          </a:p>
          <a:p>
            <a:pPr eaLnBrk="1" hangingPunct="1"/>
            <a:r>
              <a:rPr lang="en-US" altLang="en-US"/>
              <a:t>It’s important to have a quality champion designated by the senior leader to be responsible for spread. This means developing a plan for spread and monitoring progress.</a:t>
            </a:r>
          </a:p>
          <a:p>
            <a:pPr eaLnBrk="1" hangingPunct="1"/>
            <a:r>
              <a:rPr lang="en-US" altLang="en-US"/>
              <a:t>Also, the success of the improvement team is an essential component of spread since it provides evidence that the changes can be made and tips on how to make the improvements.</a:t>
            </a:r>
          </a:p>
          <a:p>
            <a:pPr eaLnBrk="1" hangingPunct="1"/>
            <a:r>
              <a:rPr lang="en-US" altLang="en-US"/>
              <a:t>Let’s take a moment to think about how you can make sure that your changes will be sustained over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64DD01E-CC16-44DD-96AF-4EC725834B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4F6A99C-A008-470D-9B01-C78A354FEF49}"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3555" name="Rectangle 2">
            <a:extLst>
              <a:ext uri="{FF2B5EF4-FFF2-40B4-BE49-F238E27FC236}">
                <a16:creationId xmlns:a16="http://schemas.microsoft.com/office/drawing/2014/main" id="{D2C35122-0A23-4174-99F1-9E75CE8EB09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488BC51-8247-4164-A8A2-5A8FEF59C756}"/>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How can you make sure that your improvement effort, in “show business” terms, “has legs?”</a:t>
            </a:r>
          </a:p>
          <a:p>
            <a:pPr eaLnBrk="1" hangingPunct="1"/>
            <a:r>
              <a:rPr lang="en-US" altLang="en-US"/>
              <a:t>Essentially, the improvements have to be institutionalized in order to “stick.” They have to be written down, tracked and integrated into standard policies and procedures.</a:t>
            </a:r>
          </a:p>
          <a:p>
            <a:pPr eaLnBrk="1" hangingPunct="1"/>
            <a:r>
              <a:rPr lang="en-US" altLang="en-US"/>
              <a:t>Here are some ideas to help you facilitate institutionalization of your improvements:</a:t>
            </a:r>
          </a:p>
          <a:p>
            <a:pPr eaLnBrk="1" hangingPunct="1"/>
            <a:r>
              <a:rPr lang="en-US" altLang="en-US"/>
              <a:t>• Establish and document the new processes. Staff can change, people can forget; make sure the new process can survive a staff turnover</a:t>
            </a:r>
          </a:p>
          <a:p>
            <a:pPr eaLnBrk="1" hangingPunct="1"/>
            <a:r>
              <a:rPr lang="en-US" altLang="en-US"/>
              <a:t>• Continue to measure performance indicators. You may be able to collect less data, or collect it less frequently, but develop a way to keep track of whether the improvement you’ve made continues to have the result you want</a:t>
            </a:r>
          </a:p>
          <a:p>
            <a:pPr eaLnBrk="1" hangingPunct="1"/>
            <a:r>
              <a:rPr lang="en-US" altLang="en-US"/>
              <a:t>• Revise job descriptions so they reflect the new ways of doing work you have developed</a:t>
            </a:r>
          </a:p>
          <a:p>
            <a:pPr eaLnBrk="1" hangingPunct="1"/>
            <a:r>
              <a:rPr lang="en-US" altLang="en-US"/>
              <a:t>• Make sure to train, train, train. It’s critical that staff know what to do</a:t>
            </a:r>
          </a:p>
          <a:p>
            <a:pPr eaLnBrk="1" hangingPunct="1"/>
            <a:r>
              <a:rPr lang="en-US" altLang="en-US"/>
              <a:t>• Have someone be appointed to direct the “holding the gains” phase and oversee all these steps; the organization’s leadership should assign the responsibility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Logo&#10;&#10;Description automatically generated">
            <a:extLst>
              <a:ext uri="{FF2B5EF4-FFF2-40B4-BE49-F238E27FC236}">
                <a16:creationId xmlns:a16="http://schemas.microsoft.com/office/drawing/2014/main" id="{E86732FE-0364-4B15-88CB-FBF9F637DC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41350"/>
            <a:ext cx="3657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514599"/>
            <a:ext cx="9144000" cy="995363"/>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4343400"/>
            <a:ext cx="9144000" cy="914400"/>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6236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068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9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34368-F754-4848-9A89-9380D4BC186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FBAED2B-C0FA-46FE-94D7-601D7B632DDF}" type="datetimeFigureOut">
              <a:rPr lang="en-US"/>
              <a:pPr>
                <a:defRPr/>
              </a:pPr>
              <a:t>12/11/2020</a:t>
            </a:fld>
            <a:endParaRPr lang="en-US"/>
          </a:p>
        </p:txBody>
      </p:sp>
      <p:sp>
        <p:nvSpPr>
          <p:cNvPr id="3" name="Footer Placeholder 2">
            <a:extLst>
              <a:ext uri="{FF2B5EF4-FFF2-40B4-BE49-F238E27FC236}">
                <a16:creationId xmlns:a16="http://schemas.microsoft.com/office/drawing/2014/main" id="{F53CF77E-9A89-4452-B997-763B05C5B5A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EB37607B-1002-41BF-A5EE-AD01F8BF116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12DBA0F-9604-4201-8984-0AF9BE457559}" type="slidenum">
              <a:rPr lang="en-US" altLang="en-US"/>
              <a:pPr>
                <a:defRPr/>
              </a:pPr>
              <a:t>‹#›</a:t>
            </a:fld>
            <a:endParaRPr lang="en-US" altLang="en-US"/>
          </a:p>
        </p:txBody>
      </p:sp>
    </p:spTree>
    <p:extLst>
      <p:ext uri="{BB962C8B-B14F-4D97-AF65-F5344CB8AC3E}">
        <p14:creationId xmlns:p14="http://schemas.microsoft.com/office/powerpoint/2010/main" val="16819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Chart Placeholder 2"/>
          <p:cNvSpPr>
            <a:spLocks noGrp="1"/>
          </p:cNvSpPr>
          <p:nvPr>
            <p:ph type="chart" idx="1"/>
          </p:nvPr>
        </p:nvSpPr>
        <p:spPr>
          <a:xfrm>
            <a:off x="1016000" y="1524000"/>
            <a:ext cx="10363200" cy="4191000"/>
          </a:xfrm>
        </p:spPr>
        <p:txBody>
          <a:bodyPr rtlCol="0">
            <a:normAutofit/>
          </a:bodyPr>
          <a:lstStyle/>
          <a:p>
            <a:pPr lvl="0"/>
            <a:endParaRPr lang="en-US" noProof="0"/>
          </a:p>
        </p:txBody>
      </p:sp>
    </p:spTree>
    <p:extLst>
      <p:ext uri="{BB962C8B-B14F-4D97-AF65-F5344CB8AC3E}">
        <p14:creationId xmlns:p14="http://schemas.microsoft.com/office/powerpoint/2010/main" val="155701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able Placeholder 2"/>
          <p:cNvSpPr>
            <a:spLocks noGrp="1"/>
          </p:cNvSpPr>
          <p:nvPr>
            <p:ph type="tbl" idx="1"/>
          </p:nvPr>
        </p:nvSpPr>
        <p:spPr>
          <a:xfrm>
            <a:off x="1016000" y="1524000"/>
            <a:ext cx="10363200" cy="4191000"/>
          </a:xfrm>
        </p:spPr>
        <p:txBody>
          <a:bodyPr rtlCol="0">
            <a:normAutofit/>
          </a:bodyPr>
          <a:lstStyle/>
          <a:p>
            <a:pPr lvl="0"/>
            <a:endParaRPr lang="en-US" noProof="0"/>
          </a:p>
        </p:txBody>
      </p:sp>
    </p:spTree>
    <p:extLst>
      <p:ext uri="{BB962C8B-B14F-4D97-AF65-F5344CB8AC3E}">
        <p14:creationId xmlns:p14="http://schemas.microsoft.com/office/powerpoint/2010/main" val="7711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346A85-F90C-4E0A-8474-A762C8299854}"/>
              </a:ext>
            </a:extLst>
          </p:cNvPr>
          <p:cNvSpPr>
            <a:spLocks noGrp="1" noChangeArrowheads="1"/>
          </p:cNvSpPr>
          <p:nvPr>
            <p:ph type="title"/>
          </p:nvPr>
        </p:nvSpPr>
        <p:spPr bwMode="auto">
          <a:xfrm>
            <a:off x="609600" y="777875"/>
            <a:ext cx="109728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01FC4FB-313A-4AE4-930B-94A9DDC48B2C}"/>
              </a:ext>
            </a:extLst>
          </p:cNvPr>
          <p:cNvSpPr>
            <a:spLocks noGrp="1" noChangeArrowheads="1"/>
          </p:cNvSpPr>
          <p:nvPr>
            <p:ph type="body" idx="1"/>
          </p:nvPr>
        </p:nvSpPr>
        <p:spPr bwMode="auto">
          <a:xfrm>
            <a:off x="647700" y="1763713"/>
            <a:ext cx="109728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1">
            <a:extLst>
              <a:ext uri="{FF2B5EF4-FFF2-40B4-BE49-F238E27FC236}">
                <a16:creationId xmlns:a16="http://schemas.microsoft.com/office/drawing/2014/main" id="{90EA22AF-9958-4051-A56D-9BA5582E7987}"/>
              </a:ext>
            </a:extLst>
          </p:cNvPr>
          <p:cNvSpPr>
            <a:spLocks noChangeArrowheads="1"/>
          </p:cNvSpPr>
          <p:nvPr userDrawn="1"/>
        </p:nvSpPr>
        <p:spPr bwMode="auto">
          <a:xfrm>
            <a:off x="201613" y="6248400"/>
            <a:ext cx="768350" cy="366713"/>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910463D6-F515-40AF-8E8D-0FD94A976D6A}" type="slidenum">
              <a:rPr lang="en-US" altLang="en-US" b="1" smtClean="0">
                <a:solidFill>
                  <a:schemeClr val="bg1"/>
                </a:solidFill>
                <a:latin typeface="Garamond" panose="02020404030301010803" pitchFamily="18" charset="0"/>
              </a:rPr>
              <a:pPr algn="ctr">
                <a:defRPr/>
              </a:pPr>
              <a:t>‹#›</a:t>
            </a:fld>
            <a:endParaRPr lang="en-US" altLang="en-US" b="1">
              <a:solidFill>
                <a:schemeClr val="bg1"/>
              </a:solidFill>
              <a:latin typeface="Garamond" panose="02020404030301010803" pitchFamily="18" charset="0"/>
            </a:endParaRPr>
          </a:p>
        </p:txBody>
      </p:sp>
      <p:pic>
        <p:nvPicPr>
          <p:cNvPr id="1029" name="Picture 9" descr="Shape&#10;&#10;Description automatically generated">
            <a:extLst>
              <a:ext uri="{FF2B5EF4-FFF2-40B4-BE49-F238E27FC236}">
                <a16:creationId xmlns:a16="http://schemas.microsoft.com/office/drawing/2014/main" id="{383E76A2-4BB1-4C43-953F-281E8E1C127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175375"/>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Text&#10;&#10;Description automatically generated">
            <a:extLst>
              <a:ext uri="{FF2B5EF4-FFF2-40B4-BE49-F238E27FC236}">
                <a16:creationId xmlns:a16="http://schemas.microsoft.com/office/drawing/2014/main" id="{4F9ADEB7-50EC-4B38-B0E4-1C101009932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610600" y="6172200"/>
            <a:ext cx="2552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63B2A7F5-0307-40E1-88A8-A174374D143C}"/>
              </a:ext>
            </a:extLst>
          </p:cNvPr>
          <p:cNvCxnSpPr/>
          <p:nvPr userDrawn="1"/>
        </p:nvCxnSpPr>
        <p:spPr>
          <a:xfrm>
            <a:off x="609600" y="609600"/>
            <a:ext cx="10972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8"/>
    </p:custDataLst>
    <p:extLst>
      <p:ext uri="{BB962C8B-B14F-4D97-AF65-F5344CB8AC3E}">
        <p14:creationId xmlns:p14="http://schemas.microsoft.com/office/powerpoint/2010/main" val="126681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lnSpc>
          <a:spcPct val="90000"/>
        </a:lnSpc>
        <a:spcBef>
          <a:spcPct val="0"/>
        </a:spcBef>
        <a:spcAft>
          <a:spcPct val="0"/>
        </a:spcAft>
        <a:defRPr sz="3200" kern="1200">
          <a:solidFill>
            <a:schemeClr val="tx1"/>
          </a:solidFill>
          <a:latin typeface="Garamond" panose="02020404030301010803" pitchFamily="18" charset="0"/>
          <a:ea typeface="+mj-ea"/>
          <a:cs typeface="+mj-cs"/>
        </a:defRPr>
      </a:lvl1pPr>
      <a:lvl2pPr algn="ctr" rtl="0" eaLnBrk="0" fontAlgn="base" hangingPunct="0">
        <a:lnSpc>
          <a:spcPct val="90000"/>
        </a:lnSpc>
        <a:spcBef>
          <a:spcPct val="0"/>
        </a:spcBef>
        <a:spcAft>
          <a:spcPct val="0"/>
        </a:spcAft>
        <a:defRPr sz="3200">
          <a:solidFill>
            <a:schemeClr val="tx1"/>
          </a:solidFill>
          <a:latin typeface="Garamond" panose="02020404030301010803" pitchFamily="18" charset="0"/>
        </a:defRPr>
      </a:lvl2pPr>
      <a:lvl3pPr algn="ctr" rtl="0" eaLnBrk="0" fontAlgn="base" hangingPunct="0">
        <a:lnSpc>
          <a:spcPct val="90000"/>
        </a:lnSpc>
        <a:spcBef>
          <a:spcPct val="0"/>
        </a:spcBef>
        <a:spcAft>
          <a:spcPct val="0"/>
        </a:spcAft>
        <a:defRPr sz="3200">
          <a:solidFill>
            <a:schemeClr val="tx1"/>
          </a:solidFill>
          <a:latin typeface="Garamond" panose="02020404030301010803" pitchFamily="18" charset="0"/>
        </a:defRPr>
      </a:lvl3pPr>
      <a:lvl4pPr algn="ctr" rtl="0" eaLnBrk="0" fontAlgn="base" hangingPunct="0">
        <a:lnSpc>
          <a:spcPct val="90000"/>
        </a:lnSpc>
        <a:spcBef>
          <a:spcPct val="0"/>
        </a:spcBef>
        <a:spcAft>
          <a:spcPct val="0"/>
        </a:spcAft>
        <a:defRPr sz="3200">
          <a:solidFill>
            <a:schemeClr val="tx1"/>
          </a:solidFill>
          <a:latin typeface="Garamond" panose="02020404030301010803" pitchFamily="18" charset="0"/>
        </a:defRPr>
      </a:lvl4pPr>
      <a:lvl5pPr algn="ctr" rtl="0" eaLnBrk="0" fontAlgn="base" hangingPunct="0">
        <a:lnSpc>
          <a:spcPct val="90000"/>
        </a:lnSpc>
        <a:spcBef>
          <a:spcPct val="0"/>
        </a:spcBef>
        <a:spcAft>
          <a:spcPct val="0"/>
        </a:spcAft>
        <a:defRPr sz="3200">
          <a:solidFill>
            <a:schemeClr val="tx1"/>
          </a:solidFill>
          <a:latin typeface="Garamond" panose="02020404030301010803" pitchFamily="18" charset="0"/>
        </a:defRPr>
      </a:lvl5pPr>
      <a:lvl6pPr marL="457200" algn="ctr" rtl="0" fontAlgn="base">
        <a:lnSpc>
          <a:spcPct val="90000"/>
        </a:lnSpc>
        <a:spcBef>
          <a:spcPct val="0"/>
        </a:spcBef>
        <a:spcAft>
          <a:spcPct val="0"/>
        </a:spcAft>
        <a:defRPr sz="3200">
          <a:solidFill>
            <a:schemeClr val="tx1"/>
          </a:solidFill>
          <a:latin typeface="Garamond" panose="02020404030301010803" pitchFamily="18" charset="0"/>
        </a:defRPr>
      </a:lvl6pPr>
      <a:lvl7pPr marL="914400" algn="ctr" rtl="0" fontAlgn="base">
        <a:lnSpc>
          <a:spcPct val="90000"/>
        </a:lnSpc>
        <a:spcBef>
          <a:spcPct val="0"/>
        </a:spcBef>
        <a:spcAft>
          <a:spcPct val="0"/>
        </a:spcAft>
        <a:defRPr sz="3200">
          <a:solidFill>
            <a:schemeClr val="tx1"/>
          </a:solidFill>
          <a:latin typeface="Garamond" panose="02020404030301010803" pitchFamily="18" charset="0"/>
        </a:defRPr>
      </a:lvl7pPr>
      <a:lvl8pPr marL="1371600" algn="ctr" rtl="0" fontAlgn="base">
        <a:lnSpc>
          <a:spcPct val="90000"/>
        </a:lnSpc>
        <a:spcBef>
          <a:spcPct val="0"/>
        </a:spcBef>
        <a:spcAft>
          <a:spcPct val="0"/>
        </a:spcAft>
        <a:defRPr sz="3200">
          <a:solidFill>
            <a:schemeClr val="tx1"/>
          </a:solidFill>
          <a:latin typeface="Garamond" panose="02020404030301010803" pitchFamily="18" charset="0"/>
        </a:defRPr>
      </a:lvl8pPr>
      <a:lvl9pPr marL="1828800" algn="ctr" rtl="0" fontAlgn="base">
        <a:lnSpc>
          <a:spcPct val="90000"/>
        </a:lnSpc>
        <a:spcBef>
          <a:spcPct val="0"/>
        </a:spcBef>
        <a:spcAft>
          <a:spcPct val="0"/>
        </a:spcAft>
        <a:defRPr sz="3200">
          <a:solidFill>
            <a:schemeClr val="tx1"/>
          </a:solidFill>
          <a:latin typeface="Garamond" panose="02020404030301010803" pitchFamily="18" charset="0"/>
        </a:defRPr>
      </a:lvl9pPr>
    </p:titleStyle>
    <p:bodyStyle>
      <a:lvl1pPr marL="228600" indent="-228600" algn="l" rtl="0" eaLnBrk="0" fontAlgn="base" hangingPunct="0">
        <a:lnSpc>
          <a:spcPct val="90000"/>
        </a:lnSpc>
        <a:spcBef>
          <a:spcPts val="1000"/>
        </a:spcBef>
        <a:spcAft>
          <a:spcPct val="0"/>
        </a:spcAft>
        <a:buClr>
          <a:srgbClr val="FF0000"/>
        </a:buClr>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rtl="0" eaLnBrk="0" fontAlgn="base" hangingPunct="0">
        <a:lnSpc>
          <a:spcPct val="90000"/>
        </a:lnSpc>
        <a:spcBef>
          <a:spcPts val="500"/>
        </a:spcBef>
        <a:spcAft>
          <a:spcPct val="0"/>
        </a:spcAft>
        <a:buClr>
          <a:srgbClr val="FF0000"/>
        </a:buClr>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rtl="0" eaLnBrk="0" fontAlgn="base" hangingPunct="0">
        <a:lnSpc>
          <a:spcPct val="90000"/>
        </a:lnSpc>
        <a:spcBef>
          <a:spcPts val="500"/>
        </a:spcBef>
        <a:spcAft>
          <a:spcPct val="0"/>
        </a:spcAft>
        <a:buClr>
          <a:srgbClr val="FF0000"/>
        </a:buClr>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rtl="0" eaLnBrk="0" fontAlgn="base" hangingPunct="0">
        <a:lnSpc>
          <a:spcPct val="90000"/>
        </a:lnSpc>
        <a:spcBef>
          <a:spcPts val="500"/>
        </a:spcBef>
        <a:spcAft>
          <a:spcPct val="0"/>
        </a:spcAft>
        <a:buClr>
          <a:srgbClr val="FF0000"/>
        </a:buClr>
        <a:buFont typeface="Arial" panose="020B0604020202020204" pitchFamily="34" charset="0"/>
        <a:buChar char="•"/>
        <a:defRPr kern="1200">
          <a:solidFill>
            <a:schemeClr val="tx1"/>
          </a:solidFill>
          <a:latin typeface="Garamond" panose="02020404030301010803" pitchFamily="18" charset="0"/>
          <a:ea typeface="+mn-ea"/>
          <a:cs typeface="+mn-cs"/>
        </a:defRPr>
      </a:lvl4pPr>
      <a:lvl5pPr marL="2057400" indent="-228600" algn="l" rtl="0" eaLnBrk="0" fontAlgn="base" hangingPunct="0">
        <a:lnSpc>
          <a:spcPct val="90000"/>
        </a:lnSpc>
        <a:spcBef>
          <a:spcPts val="500"/>
        </a:spcBef>
        <a:spcAft>
          <a:spcPct val="0"/>
        </a:spcAft>
        <a:buClr>
          <a:srgbClr val="FF0000"/>
        </a:buClr>
        <a:buFont typeface="Arial" panose="020B0604020202020204" pitchFamily="34" charset="0"/>
        <a:buChar char="•"/>
        <a:defRPr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5.xml"/><Relationship Id="rId7" Type="http://schemas.openxmlformats.org/officeDocument/2006/relationships/notesSlide" Target="../notesSlides/notesSlide1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3.xml"/><Relationship Id="rId5" Type="http://schemas.openxmlformats.org/officeDocument/2006/relationships/tags" Target="../tags/tag17.xml"/><Relationship Id="rId4"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0.jpeg"/><Relationship Id="rId5" Type="http://schemas.openxmlformats.org/officeDocument/2006/relationships/slide" Target="slide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www.nationalqualitycenter.org/index.cfm/5659" TargetMode="External"/><Relationship Id="rId5" Type="http://schemas.openxmlformats.org/officeDocument/2006/relationships/hyperlink" Target="http://www.ihi.org/IHI/Results/WhitePapers/AFrameworkforSpreadWhitePaper.htm" TargetMode="External"/><Relationship Id="rId4" Type="http://schemas.openxmlformats.org/officeDocument/2006/relationships/hyperlink" Target="http://www.ihi.org/IHI/Topics/Improvement/SpreadingChanges/Change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5.jpeg"/><Relationship Id="rId4" Type="http://schemas.openxmlformats.org/officeDocument/2006/relationships/hyperlink" Target="mailto:Info@NationalQualityCenter.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75DCB3-6D97-4764-B446-D3106E7A4925}"/>
              </a:ext>
            </a:extLst>
          </p:cNvPr>
          <p:cNvSpPr>
            <a:spLocks noGrp="1" noChangeArrowheads="1"/>
          </p:cNvSpPr>
          <p:nvPr>
            <p:ph type="ctrTitle"/>
          </p:nvPr>
        </p:nvSpPr>
        <p:spPr>
          <a:xfrm>
            <a:off x="2438400" y="2438400"/>
            <a:ext cx="7315200" cy="1470025"/>
          </a:xfrm>
        </p:spPr>
        <p:txBody>
          <a:bodyPr/>
          <a:lstStyle/>
          <a:p>
            <a:pPr eaLnBrk="1" hangingPunct="1"/>
            <a:r>
              <a:rPr lang="en-US" altLang="en-US"/>
              <a:t>Spreading Good Ideas for Change </a:t>
            </a:r>
          </a:p>
        </p:txBody>
      </p:sp>
      <p:sp>
        <p:nvSpPr>
          <p:cNvPr id="6147" name="Rectangle 3">
            <a:extLst>
              <a:ext uri="{FF2B5EF4-FFF2-40B4-BE49-F238E27FC236}">
                <a16:creationId xmlns:a16="http://schemas.microsoft.com/office/drawing/2014/main" id="{EDB79B08-2889-427C-94DD-F96D8A8B94B1}"/>
              </a:ext>
            </a:extLst>
          </p:cNvPr>
          <p:cNvSpPr>
            <a:spLocks noGrp="1" noChangeArrowheads="1"/>
          </p:cNvSpPr>
          <p:nvPr>
            <p:ph type="subTitle" idx="1"/>
          </p:nvPr>
        </p:nvSpPr>
        <p:spPr>
          <a:xfrm>
            <a:off x="2895600" y="4267200"/>
            <a:ext cx="6400800" cy="838200"/>
          </a:xfrm>
        </p:spPr>
        <p:txBody>
          <a:bodyPr/>
          <a:lstStyle/>
          <a:p>
            <a:pPr eaLnBrk="1" hangingPunct="1"/>
            <a:r>
              <a:rPr lang="en-US" altLang="en-US"/>
              <a:t>The Quality Academy</a:t>
            </a:r>
          </a:p>
        </p:txBody>
      </p:sp>
      <p:sp>
        <p:nvSpPr>
          <p:cNvPr id="6148" name="TextBox 1">
            <a:extLst>
              <a:ext uri="{FF2B5EF4-FFF2-40B4-BE49-F238E27FC236}">
                <a16:creationId xmlns:a16="http://schemas.microsoft.com/office/drawing/2014/main" id="{08610310-7DD0-4FA7-A5EE-21B98AF4F974}"/>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9">
            <a:extLst>
              <a:ext uri="{FF2B5EF4-FFF2-40B4-BE49-F238E27FC236}">
                <a16:creationId xmlns:a16="http://schemas.microsoft.com/office/drawing/2014/main" id="{1C9128DD-E9A3-4371-A3C2-8B3714688CAD}"/>
              </a:ext>
            </a:extLst>
          </p:cNvPr>
          <p:cNvSpPr>
            <a:spLocks noChangeArrowheads="1"/>
          </p:cNvSpPr>
          <p:nvPr/>
        </p:nvSpPr>
        <p:spPr bwMode="auto">
          <a:xfrm>
            <a:off x="3581400" y="1447800"/>
            <a:ext cx="4953000" cy="434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79" name="Oval 2">
            <a:extLst>
              <a:ext uri="{FF2B5EF4-FFF2-40B4-BE49-F238E27FC236}">
                <a16:creationId xmlns:a16="http://schemas.microsoft.com/office/drawing/2014/main" id="{49CA50AE-A8B6-40D4-91A3-13DEF4FCF1DA}"/>
              </a:ext>
            </a:extLst>
          </p:cNvPr>
          <p:cNvSpPr>
            <a:spLocks noChangeArrowheads="1"/>
          </p:cNvSpPr>
          <p:nvPr/>
        </p:nvSpPr>
        <p:spPr bwMode="auto">
          <a:xfrm>
            <a:off x="3581400" y="1447800"/>
            <a:ext cx="4953000" cy="4343400"/>
          </a:xfrm>
          <a:prstGeom prst="ellipse">
            <a:avLst/>
          </a:prstGeom>
          <a:solidFill>
            <a:srgbClr val="F4F4BD"/>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4580" name="Arc 3">
            <a:extLst>
              <a:ext uri="{FF2B5EF4-FFF2-40B4-BE49-F238E27FC236}">
                <a16:creationId xmlns:a16="http://schemas.microsoft.com/office/drawing/2014/main" id="{E013066D-E3EC-4008-88A5-D69EC8A152ED}"/>
              </a:ext>
            </a:extLst>
          </p:cNvPr>
          <p:cNvSpPr>
            <a:spLocks/>
          </p:cNvSpPr>
          <p:nvPr/>
        </p:nvSpPr>
        <p:spPr bwMode="auto">
          <a:xfrm>
            <a:off x="3581400" y="1447800"/>
            <a:ext cx="4191000" cy="1752600"/>
          </a:xfrm>
          <a:custGeom>
            <a:avLst/>
            <a:gdLst>
              <a:gd name="T0" fmla="*/ 2147483646 w 20250"/>
              <a:gd name="T1" fmla="*/ 2147483646 h 21592"/>
              <a:gd name="T2" fmla="*/ 2147483646 w 20250"/>
              <a:gd name="T3" fmla="*/ 2147483646 h 21592"/>
              <a:gd name="T4" fmla="*/ 0 w 20250"/>
              <a:gd name="T5" fmla="*/ 0 h 21592"/>
              <a:gd name="T6" fmla="*/ 0 60000 65536"/>
              <a:gd name="T7" fmla="*/ 0 60000 65536"/>
              <a:gd name="T8" fmla="*/ 0 60000 65536"/>
            </a:gdLst>
            <a:ahLst/>
            <a:cxnLst>
              <a:cxn ang="T6">
                <a:pos x="T0" y="T1"/>
              </a:cxn>
              <a:cxn ang="T7">
                <a:pos x="T2" y="T3"/>
              </a:cxn>
              <a:cxn ang="T8">
                <a:pos x="T4" y="T5"/>
              </a:cxn>
            </a:cxnLst>
            <a:rect l="0" t="0" r="r" b="b"/>
            <a:pathLst>
              <a:path w="20250" h="21592" fill="none" extrusionOk="0">
                <a:moveTo>
                  <a:pt x="20250" y="7515"/>
                </a:moveTo>
                <a:cubicBezTo>
                  <a:pt x="17182" y="15783"/>
                  <a:pt x="9395" y="21355"/>
                  <a:pt x="580" y="21592"/>
                </a:cubicBezTo>
              </a:path>
              <a:path w="20250" h="21592" stroke="0" extrusionOk="0">
                <a:moveTo>
                  <a:pt x="20250" y="7515"/>
                </a:moveTo>
                <a:cubicBezTo>
                  <a:pt x="17182" y="15783"/>
                  <a:pt x="9395" y="21355"/>
                  <a:pt x="580" y="21592"/>
                </a:cubicBezTo>
                <a:lnTo>
                  <a:pt x="0" y="0"/>
                </a:lnTo>
                <a:lnTo>
                  <a:pt x="20250" y="7515"/>
                </a:lnTo>
                <a:close/>
              </a:path>
            </a:pathLst>
          </a:custGeom>
          <a:noFill/>
          <a:ln w="50800" cap="rnd">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1" name="Rectangle 4">
            <a:extLst>
              <a:ext uri="{FF2B5EF4-FFF2-40B4-BE49-F238E27FC236}">
                <a16:creationId xmlns:a16="http://schemas.microsoft.com/office/drawing/2014/main" id="{23698056-4518-4DFB-A39F-D75CC224AE17}"/>
              </a:ext>
            </a:extLst>
          </p:cNvPr>
          <p:cNvSpPr>
            <a:spLocks noChangeArrowheads="1"/>
          </p:cNvSpPr>
          <p:nvPr/>
        </p:nvSpPr>
        <p:spPr bwMode="auto">
          <a:xfrm>
            <a:off x="3657600" y="32766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The rest of the system:</a:t>
            </a:r>
          </a:p>
        </p:txBody>
      </p:sp>
      <p:sp>
        <p:nvSpPr>
          <p:cNvPr id="24582" name="Rectangle 5">
            <a:extLst>
              <a:ext uri="{FF2B5EF4-FFF2-40B4-BE49-F238E27FC236}">
                <a16:creationId xmlns:a16="http://schemas.microsoft.com/office/drawing/2014/main" id="{43F9A18D-35C4-44FA-A00F-C747336980BE}"/>
              </a:ext>
            </a:extLst>
          </p:cNvPr>
          <p:cNvSpPr>
            <a:spLocks noChangeArrowheads="1"/>
          </p:cNvSpPr>
          <p:nvPr/>
        </p:nvSpPr>
        <p:spPr bwMode="auto">
          <a:xfrm>
            <a:off x="4267200" y="2149475"/>
            <a:ext cx="2438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23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Initial test site</a:t>
            </a:r>
            <a:r>
              <a:rPr kumimoji="0" lang="en-US" alt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p>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p>
        </p:txBody>
      </p:sp>
      <p:sp>
        <p:nvSpPr>
          <p:cNvPr id="24583" name="Rectangle 6">
            <a:extLst>
              <a:ext uri="{FF2B5EF4-FFF2-40B4-BE49-F238E27FC236}">
                <a16:creationId xmlns:a16="http://schemas.microsoft.com/office/drawing/2014/main" id="{D685D87C-D9C6-49FD-8D67-8DA8F5A8C951}"/>
              </a:ext>
            </a:extLst>
          </p:cNvPr>
          <p:cNvSpPr>
            <a:spLocks noChangeArrowheads="1"/>
          </p:cNvSpPr>
          <p:nvPr/>
        </p:nvSpPr>
        <p:spPr bwMode="auto">
          <a:xfrm>
            <a:off x="2438400" y="609600"/>
            <a:ext cx="7162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Getting Improvement to “Spread”</a:t>
            </a:r>
          </a:p>
        </p:txBody>
      </p:sp>
      <p:sp>
        <p:nvSpPr>
          <p:cNvPr id="24584" name="Text Box 7">
            <a:extLst>
              <a:ext uri="{FF2B5EF4-FFF2-40B4-BE49-F238E27FC236}">
                <a16:creationId xmlns:a16="http://schemas.microsoft.com/office/drawing/2014/main" id="{E7B7BE84-5601-4F66-8B91-5A2658D81472}"/>
              </a:ext>
            </a:extLst>
          </p:cNvPr>
          <p:cNvSpPr txBox="1">
            <a:spLocks noChangeArrowheads="1"/>
          </p:cNvSpPr>
          <p:nvPr/>
        </p:nvSpPr>
        <p:spPr bwMode="auto">
          <a:xfrm>
            <a:off x="4114800" y="3733800"/>
            <a:ext cx="3429000" cy="309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r>
              <a:rPr kumimoji="0" lang="en-US" altLang="en-US" sz="2400" b="1"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Other clinicians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Other units                                                    </a:t>
            </a: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Other clinics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Other hospitals</a:t>
            </a:r>
          </a:p>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4585" name="TextBox 9">
            <a:extLst>
              <a:ext uri="{FF2B5EF4-FFF2-40B4-BE49-F238E27FC236}">
                <a16:creationId xmlns:a16="http://schemas.microsoft.com/office/drawing/2014/main" id="{BF970513-DE59-490A-8821-6AF0C5BD549C}"/>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10</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6">
            <a:extLst>
              <a:ext uri="{FF2B5EF4-FFF2-40B4-BE49-F238E27FC236}">
                <a16:creationId xmlns:a16="http://schemas.microsoft.com/office/drawing/2014/main" id="{71CABCE9-D040-46D4-A872-905405765067}"/>
              </a:ext>
            </a:extLst>
          </p:cNvPr>
          <p:cNvSpPr>
            <a:spLocks noChangeArrowheads="1"/>
          </p:cNvSpPr>
          <p:nvPr/>
        </p:nvSpPr>
        <p:spPr bwMode="auto">
          <a:xfrm>
            <a:off x="1981200" y="4876800"/>
            <a:ext cx="4114800" cy="914400"/>
          </a:xfrm>
          <a:prstGeom prst="rect">
            <a:avLst/>
          </a:prstGeom>
          <a:solidFill>
            <a:srgbClr val="CCDE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627" name="Rectangle 25">
            <a:extLst>
              <a:ext uri="{FF2B5EF4-FFF2-40B4-BE49-F238E27FC236}">
                <a16:creationId xmlns:a16="http://schemas.microsoft.com/office/drawing/2014/main" id="{5297AF97-DD1A-4436-90A0-766662D0E284}"/>
              </a:ext>
            </a:extLst>
          </p:cNvPr>
          <p:cNvSpPr>
            <a:spLocks noChangeArrowheads="1"/>
          </p:cNvSpPr>
          <p:nvPr/>
        </p:nvSpPr>
        <p:spPr bwMode="auto">
          <a:xfrm>
            <a:off x="1981200" y="3962400"/>
            <a:ext cx="8229600" cy="762000"/>
          </a:xfrm>
          <a:prstGeom prst="rect">
            <a:avLst/>
          </a:prstGeom>
          <a:solidFill>
            <a:srgbClr val="F5E8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628" name="Rectangle 24">
            <a:extLst>
              <a:ext uri="{FF2B5EF4-FFF2-40B4-BE49-F238E27FC236}">
                <a16:creationId xmlns:a16="http://schemas.microsoft.com/office/drawing/2014/main" id="{19F9FA82-F7EA-488B-BD58-CCB2092697B3}"/>
              </a:ext>
            </a:extLst>
          </p:cNvPr>
          <p:cNvSpPr>
            <a:spLocks noChangeArrowheads="1"/>
          </p:cNvSpPr>
          <p:nvPr/>
        </p:nvSpPr>
        <p:spPr bwMode="auto">
          <a:xfrm>
            <a:off x="1981200" y="1143000"/>
            <a:ext cx="8229600" cy="2743200"/>
          </a:xfrm>
          <a:prstGeom prst="rect">
            <a:avLst/>
          </a:prstGeom>
          <a:solidFill>
            <a:srgbClr val="DDEA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629" name="mmprod_title">
            <a:extLst>
              <a:ext uri="{FF2B5EF4-FFF2-40B4-BE49-F238E27FC236}">
                <a16:creationId xmlns:a16="http://schemas.microsoft.com/office/drawing/2014/main" id="{5DB6EAB6-29C4-4BA4-A7A9-D8534150F3A3}"/>
              </a:ext>
            </a:extLst>
          </p:cNvPr>
          <p:cNvSpPr>
            <a:spLocks noGrp="1" noChangeArrowheads="1"/>
          </p:cNvSpPr>
          <p:nvPr>
            <p:ph type="title"/>
            <p:custDataLst>
              <p:tags r:id="rId2"/>
            </p:custDataLst>
          </p:nvPr>
        </p:nvSpPr>
        <p:spPr>
          <a:xfrm>
            <a:off x="2286000" y="3962400"/>
            <a:ext cx="7772400" cy="762000"/>
          </a:xfrm>
        </p:spPr>
        <p:txBody>
          <a:bodyPr lIns="0" tIns="0" rIns="0" bIns="0"/>
          <a:lstStyle/>
          <a:p>
            <a:pPr eaLnBrk="1" hangingPunct="1"/>
            <a:r>
              <a:rPr lang="en-US" altLang="en-US" sz="2500"/>
              <a:t>Do you think the improvements from this project will "stick"?</a:t>
            </a:r>
          </a:p>
        </p:txBody>
      </p:sp>
      <p:sp>
        <p:nvSpPr>
          <p:cNvPr id="26630" name="Text Box 21">
            <a:extLst>
              <a:ext uri="{FF2B5EF4-FFF2-40B4-BE49-F238E27FC236}">
                <a16:creationId xmlns:a16="http://schemas.microsoft.com/office/drawing/2014/main" id="{A9C78F5D-56F1-456D-A629-A64655140FA8}"/>
              </a:ext>
            </a:extLst>
          </p:cNvPr>
          <p:cNvSpPr txBox="1">
            <a:spLocks noChangeArrowheads="1"/>
          </p:cNvSpPr>
          <p:nvPr/>
        </p:nvSpPr>
        <p:spPr bwMode="auto">
          <a:xfrm>
            <a:off x="2057400" y="1066800"/>
            <a:ext cx="81534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225425" marR="0" lvl="0" indent="-225425"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Here’s a description of a quality improvement effort:</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Physicians inconsistent in their prescription refill practices,  sometimes giving up to 6 refills for the convenience of the patient. </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Patients then put off their medical exams until they need a new prescription. </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Team created a “Safe Ordering Practice” policy, with guidelines for refill frequency, medical visits and lab monitoring frequency. </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Guidelines published in patient education brochures; patients also told about the change in process when they called in for refills.</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Staff educated, new process monitored.</a:t>
            </a:r>
          </a:p>
          <a:p>
            <a:pPr marL="225425" marR="0" lvl="0" indent="-225425" algn="l" defTabSz="4572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Physician and pharmacist </a:t>
            </a:r>
            <a:r>
              <a:rPr kumimoji="0" lang="en-US" altLang="en-US" sz="1800" b="0" i="0" u="none" strike="noStrike" kern="1200" cap="none" spc="0" normalizeH="0" baseline="0" noProof="0">
                <a:ln>
                  <a:noFill/>
                </a:ln>
                <a:solidFill>
                  <a:srgbClr val="C00000"/>
                </a:solidFill>
                <a:effectLst/>
                <a:uLnTx/>
                <a:uFillTx/>
                <a:latin typeface="Garamond" panose="02020404030301010803" pitchFamily="18" charset="0"/>
                <a:ea typeface="+mn-ea"/>
                <a:cs typeface="+mn-cs"/>
              </a:rPr>
              <a:t>are designated as </a:t>
            </a: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“gatekeeper.”</a:t>
            </a:r>
          </a:p>
          <a:p>
            <a:pPr marL="225425" marR="0" lvl="0" indent="-225425" algn="l" defTabSz="4572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6631" name="Rectangle 22">
            <a:extLst>
              <a:ext uri="{FF2B5EF4-FFF2-40B4-BE49-F238E27FC236}">
                <a16:creationId xmlns:a16="http://schemas.microsoft.com/office/drawing/2014/main" id="{D467B195-2F5B-4185-A9EC-F52522ED2227}"/>
              </a:ext>
            </a:extLst>
          </p:cNvPr>
          <p:cNvSpPr>
            <a:spLocks noChangeArrowheads="1"/>
          </p:cNvSpPr>
          <p:nvPr/>
        </p:nvSpPr>
        <p:spPr bwMode="auto">
          <a:xfrm>
            <a:off x="2209800" y="457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Test Question</a:t>
            </a:r>
          </a:p>
        </p:txBody>
      </p:sp>
      <p:grpSp>
        <p:nvGrpSpPr>
          <p:cNvPr id="26632" name="mmprod_answer20036">
            <a:extLst>
              <a:ext uri="{FF2B5EF4-FFF2-40B4-BE49-F238E27FC236}">
                <a16:creationId xmlns:a16="http://schemas.microsoft.com/office/drawing/2014/main" id="{C7A58D11-3C4F-4EE5-B316-31192BC93D2A}"/>
              </a:ext>
            </a:extLst>
          </p:cNvPr>
          <p:cNvGrpSpPr>
            <a:grpSpLocks/>
          </p:cNvGrpSpPr>
          <p:nvPr>
            <p:custDataLst>
              <p:tags r:id="rId3"/>
            </p:custDataLst>
          </p:nvPr>
        </p:nvGrpSpPr>
        <p:grpSpPr bwMode="auto">
          <a:xfrm>
            <a:off x="2438400" y="4932363"/>
            <a:ext cx="5394325" cy="304800"/>
            <a:chOff x="576" y="3107"/>
            <a:chExt cx="3398" cy="192"/>
          </a:xfrm>
        </p:grpSpPr>
        <p:sp>
          <p:nvSpPr>
            <p:cNvPr id="26634" name="mmprod_s1_1021">
              <a:extLst>
                <a:ext uri="{FF2B5EF4-FFF2-40B4-BE49-F238E27FC236}">
                  <a16:creationId xmlns:a16="http://schemas.microsoft.com/office/drawing/2014/main" id="{7AAAC359-95E1-4145-81B2-8127AFC32B6F}"/>
                </a:ext>
              </a:extLst>
            </p:cNvPr>
            <p:cNvSpPr txBox="1">
              <a:spLocks noChangeArrowheads="1"/>
            </p:cNvSpPr>
            <p:nvPr>
              <p:custDataLst>
                <p:tags r:id="rId4"/>
              </p:custDataLst>
            </p:nvPr>
          </p:nvSpPr>
          <p:spPr bwMode="auto">
            <a:xfrm>
              <a:off x="792" y="3107"/>
              <a:ext cx="3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A) Yes</a:t>
              </a:r>
            </a:p>
          </p:txBody>
        </p:sp>
        <p:pic>
          <p:nvPicPr>
            <p:cNvPr id="26635" name="mmprod_answer_input20036" descr="radio2">
              <a:extLst>
                <a:ext uri="{FF2B5EF4-FFF2-40B4-BE49-F238E27FC236}">
                  <a16:creationId xmlns:a16="http://schemas.microsoft.com/office/drawing/2014/main" id="{624C2AA4-AD3B-4CEC-BAE9-A336AD7214D6}"/>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76" y="3148"/>
              <a:ext cx="129"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633" name="TextBox 11">
            <a:extLst>
              <a:ext uri="{FF2B5EF4-FFF2-40B4-BE49-F238E27FC236}">
                <a16:creationId xmlns:a16="http://schemas.microsoft.com/office/drawing/2014/main" id="{46DB7FFB-F2AC-4601-B231-284BD3FB6DCF}"/>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11</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9AAAE2D1-8BEA-4DF4-888A-8347FD63BB95}"/>
              </a:ext>
            </a:extLst>
          </p:cNvPr>
          <p:cNvSpPr>
            <a:spLocks noChangeArrowheads="1"/>
          </p:cNvSpPr>
          <p:nvPr/>
        </p:nvSpPr>
        <p:spPr bwMode="auto">
          <a:xfrm>
            <a:off x="5943600" y="2057400"/>
            <a:ext cx="4114800" cy="2667000"/>
          </a:xfrm>
          <a:prstGeom prst="rect">
            <a:avLst/>
          </a:prstGeom>
          <a:solidFill>
            <a:srgbClr val="DDEA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8675" name="Rectangle 7">
            <a:extLst>
              <a:ext uri="{FF2B5EF4-FFF2-40B4-BE49-F238E27FC236}">
                <a16:creationId xmlns:a16="http://schemas.microsoft.com/office/drawing/2014/main" id="{89A672B2-47F8-4148-8A9E-EF5DCEB96D83}"/>
              </a:ext>
            </a:extLst>
          </p:cNvPr>
          <p:cNvSpPr>
            <a:spLocks noGrp="1" noChangeArrowheads="1"/>
          </p:cNvSpPr>
          <p:nvPr>
            <p:ph type="title"/>
          </p:nvPr>
        </p:nvSpPr>
        <p:spPr>
          <a:xfrm>
            <a:off x="609600" y="609600"/>
            <a:ext cx="10972800" cy="776288"/>
          </a:xfrm>
          <a:noFill/>
        </p:spPr>
        <p:txBody>
          <a:bodyPr/>
          <a:lstStyle/>
          <a:p>
            <a:pPr eaLnBrk="1" hangingPunct="1"/>
            <a:r>
              <a:rPr lang="en-US" altLang="en-US"/>
              <a:t>The Tipping Point</a:t>
            </a:r>
          </a:p>
        </p:txBody>
      </p:sp>
      <p:sp>
        <p:nvSpPr>
          <p:cNvPr id="421890" name="Rectangle 2">
            <a:extLst>
              <a:ext uri="{FF2B5EF4-FFF2-40B4-BE49-F238E27FC236}">
                <a16:creationId xmlns:a16="http://schemas.microsoft.com/office/drawing/2014/main" id="{4ADCEBD8-E9EA-42FF-BF9D-FF24548E64BC}"/>
              </a:ext>
            </a:extLst>
          </p:cNvPr>
          <p:cNvSpPr>
            <a:spLocks noGrp="1" noChangeArrowheads="1"/>
          </p:cNvSpPr>
          <p:nvPr>
            <p:ph idx="1"/>
          </p:nvPr>
        </p:nvSpPr>
        <p:spPr>
          <a:xfrm>
            <a:off x="6096000" y="2209800"/>
            <a:ext cx="3810000" cy="2362200"/>
          </a:xfrm>
        </p:spPr>
        <p:txBody>
          <a:bodyPr/>
          <a:lstStyle/>
          <a:p>
            <a:pPr marL="0" indent="0" eaLnBrk="1" hangingPunct="1">
              <a:buFont typeface="Arial" panose="020B0604020202020204" pitchFamily="34" charset="0"/>
              <a:buNone/>
            </a:pPr>
            <a:r>
              <a:rPr lang="en-US" altLang="en-US" sz="2400">
                <a:latin typeface="Arial" panose="020B0604020202020204" pitchFamily="34" charset="0"/>
              </a:rPr>
              <a:t>‘</a:t>
            </a:r>
            <a:r>
              <a:rPr lang="en-US" altLang="en-US" sz="2400"/>
              <a:t>The Tipping Point: How Little Things Can Make a Big Difference</a:t>
            </a:r>
            <a:r>
              <a:rPr lang="en-US" altLang="en-US" sz="2400">
                <a:latin typeface="Arial" panose="020B0604020202020204" pitchFamily="34" charset="0"/>
              </a:rPr>
              <a:t>’</a:t>
            </a:r>
            <a:endParaRPr lang="en-US" altLang="en-US" sz="2400"/>
          </a:p>
          <a:p>
            <a:pPr marL="0" indent="0" eaLnBrk="1" hangingPunct="1">
              <a:buFont typeface="Arial" panose="020B0604020202020204" pitchFamily="34" charset="0"/>
              <a:buNone/>
            </a:pPr>
            <a:endParaRPr lang="en-US" altLang="en-US" sz="2400"/>
          </a:p>
          <a:p>
            <a:pPr marL="0" indent="0" algn="r" eaLnBrk="1" hangingPunct="1">
              <a:buFont typeface="Arial" panose="020B0604020202020204" pitchFamily="34" charset="0"/>
              <a:buNone/>
            </a:pPr>
            <a:r>
              <a:rPr lang="en-US" altLang="en-US" sz="2000" i="1"/>
              <a:t>by Malcolm Gladwell</a:t>
            </a:r>
            <a:r>
              <a:rPr lang="en-US" altLang="en-US" sz="2400"/>
              <a:t> </a:t>
            </a:r>
          </a:p>
        </p:txBody>
      </p:sp>
      <p:sp>
        <p:nvSpPr>
          <p:cNvPr id="28677" name="Rectangle 3">
            <a:extLst>
              <a:ext uri="{FF2B5EF4-FFF2-40B4-BE49-F238E27FC236}">
                <a16:creationId xmlns:a16="http://schemas.microsoft.com/office/drawing/2014/main" id="{5F89669E-B7E1-424B-83CF-0CE7109C5065}"/>
              </a:ext>
            </a:extLst>
          </p:cNvPr>
          <p:cNvSpPr>
            <a:spLocks noChangeArrowheads="1"/>
          </p:cNvSpPr>
          <p:nvPr/>
        </p:nvSpPr>
        <p:spPr bwMode="auto">
          <a:xfrm>
            <a:off x="3213100" y="-598488"/>
            <a:ext cx="184150" cy="8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b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28678" name="Picture 4" descr="Qffs+v35lertKfRTF+d3Tn2S1G3Ugp8Qeet7dzQOkH1XfhXo3j9jwx8zA1jInVhf">
            <a:hlinkClick r:id="" action="ppaction://noaction"/>
            <a:extLst>
              <a:ext uri="{FF2B5EF4-FFF2-40B4-BE49-F238E27FC236}">
                <a16:creationId xmlns:a16="http://schemas.microsoft.com/office/drawing/2014/main" id="{817B06D5-8775-4059-AADF-BB6137B58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5400"/>
            <a:ext cx="2982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7">
            <a:extLst>
              <a:ext uri="{FF2B5EF4-FFF2-40B4-BE49-F238E27FC236}">
                <a16:creationId xmlns:a16="http://schemas.microsoft.com/office/drawing/2014/main" id="{8F056740-A836-406E-A09E-45027419481D}"/>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18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F1EA1046-DD8F-495F-BE1B-6C83F9AC0B30}"/>
              </a:ext>
            </a:extLst>
          </p:cNvPr>
          <p:cNvSpPr>
            <a:spLocks noGrp="1" noChangeArrowheads="1"/>
          </p:cNvSpPr>
          <p:nvPr>
            <p:ph type="title"/>
          </p:nvPr>
        </p:nvSpPr>
        <p:spPr>
          <a:xfrm>
            <a:off x="1905000" y="685800"/>
            <a:ext cx="8305800" cy="762000"/>
          </a:xfrm>
        </p:spPr>
        <p:txBody>
          <a:bodyPr rtlCol="0">
            <a:normAutofit fontScale="90000"/>
          </a:bodyPr>
          <a:lstStyle/>
          <a:p>
            <a:pPr eaLnBrk="1" fontAlgn="auto" hangingPunct="1">
              <a:spcAft>
                <a:spcPts val="0"/>
              </a:spcAft>
              <a:defRPr/>
            </a:pPr>
            <a:r>
              <a:rPr lang="en-US" altLang="en-US" dirty="0"/>
              <a:t>The “Diffusion Curve”:</a:t>
            </a:r>
            <a:br>
              <a:rPr lang="en-US" altLang="en-US" dirty="0">
                <a:solidFill>
                  <a:srgbClr val="FF00FF"/>
                </a:solidFill>
              </a:rPr>
            </a:br>
            <a:r>
              <a:rPr lang="en-US" altLang="en-US" dirty="0"/>
              <a:t>Reaching the Tipping Point</a:t>
            </a:r>
          </a:p>
        </p:txBody>
      </p:sp>
      <p:graphicFrame>
        <p:nvGraphicFramePr>
          <p:cNvPr id="30723" name="Object 3">
            <a:extLst>
              <a:ext uri="{FF2B5EF4-FFF2-40B4-BE49-F238E27FC236}">
                <a16:creationId xmlns:a16="http://schemas.microsoft.com/office/drawing/2014/main" id="{DEAE5AE3-72EC-4E1F-8C11-12B3F90FF6D2}"/>
              </a:ext>
            </a:extLst>
          </p:cNvPr>
          <p:cNvGraphicFramePr>
            <a:graphicFrameLocks noGrp="1" noChangeAspect="1"/>
          </p:cNvGraphicFramePr>
          <p:nvPr>
            <p:ph type="chart" idx="1"/>
            <p:extLst>
              <p:ext uri="{D42A27DB-BD31-4B8C-83A1-F6EECF244321}">
                <p14:modId xmlns:p14="http://schemas.microsoft.com/office/powerpoint/2010/main" val="3195852230"/>
              </p:ext>
            </p:extLst>
          </p:nvPr>
        </p:nvGraphicFramePr>
        <p:xfrm>
          <a:off x="2286000" y="1981200"/>
          <a:ext cx="7165975" cy="4108450"/>
        </p:xfrm>
        <a:graphic>
          <a:graphicData uri="http://schemas.openxmlformats.org/presentationml/2006/ole">
            <mc:AlternateContent xmlns:mc="http://schemas.openxmlformats.org/markup-compatibility/2006">
              <mc:Choice xmlns:v="urn:schemas-microsoft-com:vml" Requires="v">
                <p:oleObj spid="_x0000_s1044" name="Chart" r:id="rId5" imgW="7163040" imgH="4114800" progId="MSGraph.Chart.8">
                  <p:embed followColorScheme="full"/>
                </p:oleObj>
              </mc:Choice>
              <mc:Fallback>
                <p:oleObj name="Chart" r:id="rId5" imgW="7163040" imgH="4114800" progId="MSGraph.Chart.8">
                  <p:embed followColorScheme="full"/>
                  <p:pic>
                    <p:nvPicPr>
                      <p:cNvPr id="30723" name="Object 3">
                        <a:extLst>
                          <a:ext uri="{FF2B5EF4-FFF2-40B4-BE49-F238E27FC236}">
                            <a16:creationId xmlns:a16="http://schemas.microsoft.com/office/drawing/2014/main" id="{DEAE5AE3-72EC-4E1F-8C11-12B3F90FF6D2}"/>
                          </a:ext>
                        </a:extLst>
                      </p:cNvPr>
                      <p:cNvPicPr>
                        <a:picLocks noGrp="1" noChangeAspect="1" noChangeArrowheads="1"/>
                      </p:cNvPicPr>
                      <p:nvPr/>
                    </p:nvPicPr>
                    <p:blipFill>
                      <a:blip r:embed="rId6"/>
                      <a:srcRect/>
                      <a:stretch>
                        <a:fillRect/>
                      </a:stretch>
                    </p:blipFill>
                    <p:spPr bwMode="auto">
                      <a:xfrm>
                        <a:off x="2286000" y="1981200"/>
                        <a:ext cx="71659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Line 4">
            <a:extLst>
              <a:ext uri="{FF2B5EF4-FFF2-40B4-BE49-F238E27FC236}">
                <a16:creationId xmlns:a16="http://schemas.microsoft.com/office/drawing/2014/main" id="{C6F606E0-3CA1-4852-9D2A-AC85C9421FC2}"/>
              </a:ext>
            </a:extLst>
          </p:cNvPr>
          <p:cNvSpPr>
            <a:spLocks noChangeShapeType="1"/>
          </p:cNvSpPr>
          <p:nvPr/>
        </p:nvSpPr>
        <p:spPr bwMode="auto">
          <a:xfrm>
            <a:off x="5715000" y="5638800"/>
            <a:ext cx="1447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1717" name="Text Box 5">
            <a:extLst>
              <a:ext uri="{FF2B5EF4-FFF2-40B4-BE49-F238E27FC236}">
                <a16:creationId xmlns:a16="http://schemas.microsoft.com/office/drawing/2014/main" id="{04016794-216B-4100-B951-879A55065DEE}"/>
              </a:ext>
            </a:extLst>
          </p:cNvPr>
          <p:cNvSpPr txBox="1">
            <a:spLocks noChangeArrowheads="1"/>
          </p:cNvSpPr>
          <p:nvPr/>
        </p:nvSpPr>
        <p:spPr bwMode="auto">
          <a:xfrm>
            <a:off x="7010400" y="4343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Tipping Point</a:t>
            </a:r>
          </a:p>
        </p:txBody>
      </p:sp>
      <p:sp>
        <p:nvSpPr>
          <p:cNvPr id="371718" name="Line 6">
            <a:extLst>
              <a:ext uri="{FF2B5EF4-FFF2-40B4-BE49-F238E27FC236}">
                <a16:creationId xmlns:a16="http://schemas.microsoft.com/office/drawing/2014/main" id="{75508085-0F5A-4FC1-9AA5-3383180AEAF6}"/>
              </a:ext>
            </a:extLst>
          </p:cNvPr>
          <p:cNvSpPr>
            <a:spLocks noChangeShapeType="1"/>
          </p:cNvSpPr>
          <p:nvPr/>
        </p:nvSpPr>
        <p:spPr bwMode="auto">
          <a:xfrm flipH="1">
            <a:off x="6019800" y="4572000"/>
            <a:ext cx="914400" cy="0"/>
          </a:xfrm>
          <a:prstGeom prst="line">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727" name="TextBox 7">
            <a:extLst>
              <a:ext uri="{FF2B5EF4-FFF2-40B4-BE49-F238E27FC236}">
                <a16:creationId xmlns:a16="http://schemas.microsoft.com/office/drawing/2014/main" id="{D6BF57D2-5CF1-41CD-8BF7-085F2056EB54}"/>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0F3444F7-FD31-4B26-9DE8-80E67E30A9E2}"/>
              </a:ext>
            </a:extLst>
          </p:cNvPr>
          <p:cNvSpPr>
            <a:spLocks noChangeArrowheads="1"/>
          </p:cNvSpPr>
          <p:nvPr/>
        </p:nvSpPr>
        <p:spPr bwMode="auto">
          <a:xfrm>
            <a:off x="5638800" y="1905000"/>
            <a:ext cx="4572000" cy="2514600"/>
          </a:xfrm>
          <a:prstGeom prst="rect">
            <a:avLst/>
          </a:prstGeom>
          <a:solidFill>
            <a:srgbClr val="F5E8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771" name="Rectangle 6">
            <a:extLst>
              <a:ext uri="{FF2B5EF4-FFF2-40B4-BE49-F238E27FC236}">
                <a16:creationId xmlns:a16="http://schemas.microsoft.com/office/drawing/2014/main" id="{5DEAB6B7-CCD6-4C64-B6F6-3BF9421E32CC}"/>
              </a:ext>
            </a:extLst>
          </p:cNvPr>
          <p:cNvSpPr>
            <a:spLocks noGrp="1" noChangeArrowheads="1"/>
          </p:cNvSpPr>
          <p:nvPr>
            <p:ph type="title"/>
          </p:nvPr>
        </p:nvSpPr>
        <p:spPr>
          <a:xfrm>
            <a:off x="609600" y="609600"/>
            <a:ext cx="10972800" cy="776288"/>
          </a:xfrm>
          <a:noFill/>
        </p:spPr>
        <p:txBody>
          <a:bodyPr/>
          <a:lstStyle/>
          <a:p>
            <a:pPr eaLnBrk="1" hangingPunct="1"/>
            <a:r>
              <a:rPr lang="en-US" altLang="en-US"/>
              <a:t>Diffusion of Innovations</a:t>
            </a:r>
          </a:p>
        </p:txBody>
      </p:sp>
      <p:sp>
        <p:nvSpPr>
          <p:cNvPr id="398338" name="Rectangle 2">
            <a:extLst>
              <a:ext uri="{FF2B5EF4-FFF2-40B4-BE49-F238E27FC236}">
                <a16:creationId xmlns:a16="http://schemas.microsoft.com/office/drawing/2014/main" id="{F35E008B-205A-4493-9360-1501DC78C5AA}"/>
              </a:ext>
            </a:extLst>
          </p:cNvPr>
          <p:cNvSpPr>
            <a:spLocks noGrp="1" noChangeArrowheads="1"/>
          </p:cNvSpPr>
          <p:nvPr>
            <p:ph idx="1"/>
          </p:nvPr>
        </p:nvSpPr>
        <p:spPr>
          <a:xfrm>
            <a:off x="5715000" y="1981200"/>
            <a:ext cx="4419600" cy="2362200"/>
          </a:xfrm>
        </p:spPr>
        <p:txBody>
          <a:bodyPr/>
          <a:lstStyle/>
          <a:p>
            <a:pPr marL="0" indent="0" eaLnBrk="1" hangingPunct="1">
              <a:buFont typeface="Arial" panose="020B0604020202020204" pitchFamily="34" charset="0"/>
              <a:buNone/>
            </a:pPr>
            <a:r>
              <a:rPr lang="en-US" altLang="en-US">
                <a:latin typeface="Arial" panose="020B0604020202020204" pitchFamily="34" charset="0"/>
              </a:rPr>
              <a:t>‘</a:t>
            </a:r>
            <a:r>
              <a:rPr lang="en-US" altLang="en-US" sz="3200"/>
              <a:t>Diffusion of Innovations</a:t>
            </a:r>
            <a:r>
              <a:rPr lang="en-US" altLang="en-US">
                <a:latin typeface="Arial" panose="020B0604020202020204" pitchFamily="34" charset="0"/>
              </a:rPr>
              <a:t>’</a:t>
            </a:r>
            <a:endParaRPr lang="en-US" altLang="en-US"/>
          </a:p>
          <a:p>
            <a:pPr marL="0" indent="0" eaLnBrk="1" hangingPunct="1">
              <a:buFont typeface="Arial" panose="020B0604020202020204" pitchFamily="34" charset="0"/>
              <a:buNone/>
            </a:pPr>
            <a:endParaRPr lang="en-US" altLang="en-US"/>
          </a:p>
          <a:p>
            <a:pPr marL="0" indent="0" algn="r" eaLnBrk="1" hangingPunct="1">
              <a:buFont typeface="Arial" panose="020B0604020202020204" pitchFamily="34" charset="0"/>
              <a:buNone/>
            </a:pPr>
            <a:r>
              <a:rPr lang="en-US" altLang="en-US" sz="2000" i="1"/>
              <a:t>Everett M. Rogers</a:t>
            </a:r>
          </a:p>
          <a:p>
            <a:pPr marL="0" indent="0" algn="r" eaLnBrk="1" hangingPunct="1">
              <a:buFont typeface="Arial" panose="020B0604020202020204" pitchFamily="34" charset="0"/>
              <a:buNone/>
            </a:pPr>
            <a:r>
              <a:rPr lang="en-US" altLang="en-US" sz="2000" i="1"/>
              <a:t>The Free Press, New York</a:t>
            </a:r>
          </a:p>
        </p:txBody>
      </p:sp>
      <p:pic>
        <p:nvPicPr>
          <p:cNvPr id="32773" name="Picture 3">
            <a:extLst>
              <a:ext uri="{FF2B5EF4-FFF2-40B4-BE49-F238E27FC236}">
                <a16:creationId xmlns:a16="http://schemas.microsoft.com/office/drawing/2014/main" id="{C8817A89-5DB7-4EB1-9330-5A246BAF3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638" y="1295400"/>
            <a:ext cx="29257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6">
            <a:extLst>
              <a:ext uri="{FF2B5EF4-FFF2-40B4-BE49-F238E27FC236}">
                <a16:creationId xmlns:a16="http://schemas.microsoft.com/office/drawing/2014/main" id="{A1F54E3F-0CD0-41FA-AD98-9F6D9A5055E0}"/>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833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8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a:extLst>
              <a:ext uri="{FF2B5EF4-FFF2-40B4-BE49-F238E27FC236}">
                <a16:creationId xmlns:a16="http://schemas.microsoft.com/office/drawing/2014/main" id="{13D1F015-097E-4910-A19A-69607A9CC019}"/>
              </a:ext>
            </a:extLst>
          </p:cNvPr>
          <p:cNvSpPr>
            <a:spLocks noChangeArrowheads="1"/>
          </p:cNvSpPr>
          <p:nvPr/>
        </p:nvSpPr>
        <p:spPr bwMode="auto">
          <a:xfrm>
            <a:off x="1981200" y="1447800"/>
            <a:ext cx="8229600" cy="3429000"/>
          </a:xfrm>
          <a:prstGeom prst="rect">
            <a:avLst/>
          </a:prstGeom>
          <a:solidFill>
            <a:srgbClr val="F4F4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19" name="Rectangle 2">
            <a:extLst>
              <a:ext uri="{FF2B5EF4-FFF2-40B4-BE49-F238E27FC236}">
                <a16:creationId xmlns:a16="http://schemas.microsoft.com/office/drawing/2014/main" id="{84F6AF1E-7F64-4AEF-8C35-0D0E75396477}"/>
              </a:ext>
            </a:extLst>
          </p:cNvPr>
          <p:cNvSpPr>
            <a:spLocks noGrp="1" noChangeArrowheads="1"/>
          </p:cNvSpPr>
          <p:nvPr>
            <p:ph type="title"/>
          </p:nvPr>
        </p:nvSpPr>
        <p:spPr>
          <a:xfrm>
            <a:off x="1841500" y="666750"/>
            <a:ext cx="8637588" cy="762000"/>
          </a:xfrm>
        </p:spPr>
        <p:txBody>
          <a:bodyPr/>
          <a:lstStyle/>
          <a:p>
            <a:pPr eaLnBrk="1" hangingPunct="1"/>
            <a:r>
              <a:rPr lang="en-US" altLang="en-US"/>
              <a:t> </a:t>
            </a:r>
          </a:p>
        </p:txBody>
      </p:sp>
      <p:sp>
        <p:nvSpPr>
          <p:cNvPr id="34820" name="Rectangle 3">
            <a:extLst>
              <a:ext uri="{FF2B5EF4-FFF2-40B4-BE49-F238E27FC236}">
                <a16:creationId xmlns:a16="http://schemas.microsoft.com/office/drawing/2014/main" id="{272709FD-58C6-47A8-A721-4B690A5A9CD3}"/>
              </a:ext>
            </a:extLst>
          </p:cNvPr>
          <p:cNvSpPr>
            <a:spLocks noChangeArrowheads="1"/>
          </p:cNvSpPr>
          <p:nvPr/>
        </p:nvSpPr>
        <p:spPr bwMode="auto">
          <a:xfrm>
            <a:off x="235267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Rectangle 4">
            <a:extLst>
              <a:ext uri="{FF2B5EF4-FFF2-40B4-BE49-F238E27FC236}">
                <a16:creationId xmlns:a16="http://schemas.microsoft.com/office/drawing/2014/main" id="{C368D8E6-83B6-4FE2-ABBF-5542DDE01806}"/>
              </a:ext>
            </a:extLst>
          </p:cNvPr>
          <p:cNvSpPr>
            <a:spLocks noChangeArrowheads="1"/>
          </p:cNvSpPr>
          <p:nvPr/>
        </p:nvSpPr>
        <p:spPr bwMode="auto">
          <a:xfrm>
            <a:off x="47910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2" name="Rectangle 5">
            <a:extLst>
              <a:ext uri="{FF2B5EF4-FFF2-40B4-BE49-F238E27FC236}">
                <a16:creationId xmlns:a16="http://schemas.microsoft.com/office/drawing/2014/main" id="{ED97AF08-A499-40BC-8F6C-34B87197E370}"/>
              </a:ext>
            </a:extLst>
          </p:cNvPr>
          <p:cNvSpPr>
            <a:spLocks noChangeArrowheads="1"/>
          </p:cNvSpPr>
          <p:nvPr/>
        </p:nvSpPr>
        <p:spPr bwMode="auto">
          <a:xfrm>
            <a:off x="235267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3" name="Rectangle 6">
            <a:extLst>
              <a:ext uri="{FF2B5EF4-FFF2-40B4-BE49-F238E27FC236}">
                <a16:creationId xmlns:a16="http://schemas.microsoft.com/office/drawing/2014/main" id="{79975637-C08A-4EB9-8D7A-362996CF0D39}"/>
              </a:ext>
            </a:extLst>
          </p:cNvPr>
          <p:cNvSpPr>
            <a:spLocks noChangeArrowheads="1"/>
          </p:cNvSpPr>
          <p:nvPr/>
        </p:nvSpPr>
        <p:spPr bwMode="auto">
          <a:xfrm>
            <a:off x="47910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4" name="Rectangle 7">
            <a:extLst>
              <a:ext uri="{FF2B5EF4-FFF2-40B4-BE49-F238E27FC236}">
                <a16:creationId xmlns:a16="http://schemas.microsoft.com/office/drawing/2014/main" id="{04BBE8DD-D1B2-4135-B5BB-E72D4E1F83D8}"/>
              </a:ext>
            </a:extLst>
          </p:cNvPr>
          <p:cNvSpPr>
            <a:spLocks noChangeArrowheads="1"/>
          </p:cNvSpPr>
          <p:nvPr/>
        </p:nvSpPr>
        <p:spPr bwMode="auto">
          <a:xfrm>
            <a:off x="1868488"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5" name="Rectangle 8">
            <a:extLst>
              <a:ext uri="{FF2B5EF4-FFF2-40B4-BE49-F238E27FC236}">
                <a16:creationId xmlns:a16="http://schemas.microsoft.com/office/drawing/2014/main" id="{E638EF5E-3721-40E0-834B-F39541BE71B6}"/>
              </a:ext>
            </a:extLst>
          </p:cNvPr>
          <p:cNvSpPr>
            <a:spLocks noChangeArrowheads="1"/>
          </p:cNvSpPr>
          <p:nvPr/>
        </p:nvSpPr>
        <p:spPr bwMode="auto">
          <a:xfrm>
            <a:off x="4610100"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6" name="Rectangle 10">
            <a:extLst>
              <a:ext uri="{FF2B5EF4-FFF2-40B4-BE49-F238E27FC236}">
                <a16:creationId xmlns:a16="http://schemas.microsoft.com/office/drawing/2014/main" id="{86F33CCD-B05F-40F6-8395-CC51D1B48656}"/>
              </a:ext>
            </a:extLst>
          </p:cNvPr>
          <p:cNvSpPr>
            <a:spLocks noChangeArrowheads="1"/>
          </p:cNvSpPr>
          <p:nvPr/>
        </p:nvSpPr>
        <p:spPr bwMode="auto">
          <a:xfrm>
            <a:off x="4610100" y="6173788"/>
            <a:ext cx="32575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7" name="Rectangle 11">
            <a:extLst>
              <a:ext uri="{FF2B5EF4-FFF2-40B4-BE49-F238E27FC236}">
                <a16:creationId xmlns:a16="http://schemas.microsoft.com/office/drawing/2014/main" id="{A54D35D9-544E-4DEA-8BF0-C2F0105F1C8B}"/>
              </a:ext>
            </a:extLst>
          </p:cNvPr>
          <p:cNvSpPr>
            <a:spLocks noChangeArrowheads="1"/>
          </p:cNvSpPr>
          <p:nvPr/>
        </p:nvSpPr>
        <p:spPr bwMode="auto">
          <a:xfrm>
            <a:off x="1797050" y="152400"/>
            <a:ext cx="90122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9853" name="Rectangle 13">
            <a:extLst>
              <a:ext uri="{FF2B5EF4-FFF2-40B4-BE49-F238E27FC236}">
                <a16:creationId xmlns:a16="http://schemas.microsoft.com/office/drawing/2014/main" id="{03EA38D9-4596-432A-88C8-96BA3CAE35E2}"/>
              </a:ext>
            </a:extLst>
          </p:cNvPr>
          <p:cNvSpPr>
            <a:spLocks noChangeArrowheads="1"/>
          </p:cNvSpPr>
          <p:nvPr/>
        </p:nvSpPr>
        <p:spPr bwMode="auto">
          <a:xfrm>
            <a:off x="2362200" y="1752600"/>
            <a:ext cx="76184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515" tIns="39998" rIns="78515" bIns="39998"/>
          <a:lstStyle>
            <a:lvl1pPr marL="377825" indent="-377825" defTabSz="1004888">
              <a:defRPr>
                <a:solidFill>
                  <a:schemeClr val="tx1"/>
                </a:solidFill>
                <a:latin typeface="Calibri" panose="020F0502020204030204" pitchFamily="34" charset="0"/>
              </a:defRPr>
            </a:lvl1pPr>
            <a:lvl2pPr marL="815975" indent="-303213" defTabSz="1004888">
              <a:defRPr>
                <a:solidFill>
                  <a:schemeClr val="tx1"/>
                </a:solidFill>
                <a:latin typeface="Calibri" panose="020F0502020204030204" pitchFamily="34" charset="0"/>
              </a:defRPr>
            </a:lvl2pPr>
            <a:lvl3pPr marL="1254125" indent="-249238" defTabSz="1004888">
              <a:defRPr>
                <a:solidFill>
                  <a:schemeClr val="tx1"/>
                </a:solidFill>
                <a:latin typeface="Calibri" panose="020F0502020204030204" pitchFamily="34" charset="0"/>
              </a:defRPr>
            </a:lvl3pPr>
            <a:lvl4pPr marL="1755775" indent="-249238" defTabSz="1004888">
              <a:defRPr>
                <a:solidFill>
                  <a:schemeClr val="tx1"/>
                </a:solidFill>
                <a:latin typeface="Calibri" panose="020F0502020204030204" pitchFamily="34" charset="0"/>
              </a:defRPr>
            </a:lvl4pPr>
            <a:lvl5pPr marL="2259013" indent="-250825" defTabSz="1004888">
              <a:defRPr>
                <a:solidFill>
                  <a:schemeClr val="tx1"/>
                </a:solidFill>
                <a:latin typeface="Calibri" panose="020F0502020204030204" pitchFamily="34" charset="0"/>
              </a:defRPr>
            </a:lvl5pPr>
            <a:lvl6pPr marL="2716213" indent="-250825" defTabSz="1004888" eaLnBrk="0" fontAlgn="base" hangingPunct="0">
              <a:spcBef>
                <a:spcPct val="0"/>
              </a:spcBef>
              <a:spcAft>
                <a:spcPct val="0"/>
              </a:spcAft>
              <a:defRPr>
                <a:solidFill>
                  <a:schemeClr val="tx1"/>
                </a:solidFill>
                <a:latin typeface="Calibri" panose="020F0502020204030204" pitchFamily="34" charset="0"/>
              </a:defRPr>
            </a:lvl6pPr>
            <a:lvl7pPr marL="3173413" indent="-250825" defTabSz="1004888" eaLnBrk="0" fontAlgn="base" hangingPunct="0">
              <a:spcBef>
                <a:spcPct val="0"/>
              </a:spcBef>
              <a:spcAft>
                <a:spcPct val="0"/>
              </a:spcAft>
              <a:defRPr>
                <a:solidFill>
                  <a:schemeClr val="tx1"/>
                </a:solidFill>
                <a:latin typeface="Calibri" panose="020F0502020204030204" pitchFamily="34" charset="0"/>
              </a:defRPr>
            </a:lvl7pPr>
            <a:lvl8pPr marL="3630613" indent="-250825" defTabSz="1004888" eaLnBrk="0" fontAlgn="base" hangingPunct="0">
              <a:spcBef>
                <a:spcPct val="0"/>
              </a:spcBef>
              <a:spcAft>
                <a:spcPct val="0"/>
              </a:spcAft>
              <a:defRPr>
                <a:solidFill>
                  <a:schemeClr val="tx1"/>
                </a:solidFill>
                <a:latin typeface="Calibri" panose="020F0502020204030204" pitchFamily="34" charset="0"/>
              </a:defRPr>
            </a:lvl8pPr>
            <a:lvl9pPr marL="4087813" indent="-250825" defTabSz="1004888" eaLnBrk="0" fontAlgn="base" hangingPunct="0">
              <a:spcBef>
                <a:spcPct val="0"/>
              </a:spcBef>
              <a:spcAft>
                <a:spcPct val="0"/>
              </a:spcAft>
              <a:defRPr>
                <a:solidFill>
                  <a:schemeClr val="tx1"/>
                </a:solidFill>
                <a:latin typeface="Calibri" panose="020F0502020204030204" pitchFamily="34" charset="0"/>
              </a:defRPr>
            </a:lvl9pPr>
          </a:lstStyle>
          <a:p>
            <a:pPr marL="377825" marR="0" lvl="0" indent="-377825" algn="l" defTabSz="1004888"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“The part of the diffusion curve from about 10 percent to 20 percent adoption is the heart of the diffusion process. After that point, it is often impossible to stop the further diffusion of a new idea, even if one wished to do so.” </a:t>
            </a:r>
          </a:p>
          <a:p>
            <a:pPr marL="377825" marR="0" lvl="0" indent="-377825" algn="r" defTabSz="1004888"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Garamond" panose="02020404030301010803" pitchFamily="18" charset="0"/>
                <a:ea typeface="+mn-ea"/>
                <a:cs typeface="+mn-cs"/>
              </a:rPr>
              <a:t> </a:t>
            </a:r>
            <a:r>
              <a:rPr kumimoji="0" lang="en-US" altLang="en-US" sz="20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000" b="0" i="0" u="none" strike="noStrike" kern="1200" cap="none" spc="0" normalizeH="0" baseline="0" noProof="0">
                <a:ln>
                  <a:noFill/>
                </a:ln>
                <a:solidFill>
                  <a:srgbClr val="FFFF00"/>
                </a:solidFill>
                <a:effectLst/>
                <a:uLnTx/>
                <a:uFillTx/>
                <a:latin typeface="Garamond" panose="02020404030301010803" pitchFamily="18" charset="0"/>
                <a:ea typeface="+mn-ea"/>
                <a:cs typeface="+mn-cs"/>
              </a:rPr>
              <a:t>        </a:t>
            </a:r>
            <a:r>
              <a:rPr kumimoji="0" lang="en-US" altLang="en-US" sz="1800" b="0" i="1" u="none" strike="noStrike" kern="1200" cap="none" spc="0" normalizeH="0" baseline="0" noProof="0">
                <a:ln>
                  <a:noFill/>
                </a:ln>
                <a:solidFill>
                  <a:srgbClr val="FFFF00"/>
                </a:solidFill>
                <a:effectLst/>
                <a:uLnTx/>
                <a:uFillTx/>
                <a:latin typeface="Garamond" panose="02020404030301010803" pitchFamily="18" charset="0"/>
                <a:ea typeface="+mn-ea"/>
                <a:cs typeface="+mn-cs"/>
              </a:rPr>
              <a:t> </a:t>
            </a:r>
          </a:p>
          <a:p>
            <a:pPr marL="377825" marR="0" lvl="0" indent="-377825" algn="r" defTabSz="1004888" rtl="0" eaLnBrk="0" fontAlgn="base" latinLnBrk="0" hangingPunct="0">
              <a:lnSpc>
                <a:spcPct val="100000"/>
              </a:lnSpc>
              <a:spcBef>
                <a:spcPct val="0"/>
              </a:spcBef>
              <a:spcAft>
                <a:spcPct val="0"/>
              </a:spcAft>
              <a:buClrTx/>
              <a:buSzTx/>
              <a:buFontTx/>
              <a:buNone/>
              <a:tabLst/>
              <a:defRPr/>
            </a:pPr>
            <a:endParaRPr kumimoji="0" lang="en-US" altLang="en-US" sz="1800" b="0" i="1" u="none" strike="noStrike" kern="1200" cap="none" spc="0" normalizeH="0" baseline="0" noProof="0">
              <a:ln>
                <a:noFill/>
              </a:ln>
              <a:solidFill>
                <a:srgbClr val="FFFF00"/>
              </a:solidFill>
              <a:effectLst/>
              <a:uLnTx/>
              <a:uFillTx/>
              <a:latin typeface="Garamond" panose="02020404030301010803" pitchFamily="18" charset="0"/>
              <a:ea typeface="+mn-ea"/>
              <a:cs typeface="+mn-cs"/>
            </a:endParaRPr>
          </a:p>
          <a:p>
            <a:pPr marL="377825" marR="0" lvl="0" indent="-377825" algn="r" defTabSz="1004888"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E.M. Rogers, Diffusion of Innovations</a:t>
            </a:r>
          </a:p>
        </p:txBody>
      </p:sp>
      <p:sp>
        <p:nvSpPr>
          <p:cNvPr id="34829" name="Text Box 14">
            <a:extLst>
              <a:ext uri="{FF2B5EF4-FFF2-40B4-BE49-F238E27FC236}">
                <a16:creationId xmlns:a16="http://schemas.microsoft.com/office/drawing/2014/main" id="{5249BDFE-3962-42D9-831E-20EE034595A8}"/>
              </a:ext>
            </a:extLst>
          </p:cNvPr>
          <p:cNvSpPr txBox="1">
            <a:spLocks noChangeArrowheads="1"/>
          </p:cNvSpPr>
          <p:nvPr/>
        </p:nvSpPr>
        <p:spPr bwMode="auto">
          <a:xfrm>
            <a:off x="2362200" y="6096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Critical Mass and Momentum</a:t>
            </a:r>
          </a:p>
        </p:txBody>
      </p:sp>
      <p:sp>
        <p:nvSpPr>
          <p:cNvPr id="34830" name="TextBox 14">
            <a:extLst>
              <a:ext uri="{FF2B5EF4-FFF2-40B4-BE49-F238E27FC236}">
                <a16:creationId xmlns:a16="http://schemas.microsoft.com/office/drawing/2014/main" id="{61F1DDBD-E753-4767-9455-37A47736C37B}"/>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3938" name="Object 2">
            <a:extLst>
              <a:ext uri="{FF2B5EF4-FFF2-40B4-BE49-F238E27FC236}">
                <a16:creationId xmlns:a16="http://schemas.microsoft.com/office/drawing/2014/main" id="{73CDBA88-68AB-493E-A84E-8DB4A2BCBFA3}"/>
              </a:ext>
            </a:extLst>
          </p:cNvPr>
          <p:cNvGraphicFramePr>
            <a:graphicFrameLocks noChangeAspect="1"/>
          </p:cNvGraphicFramePr>
          <p:nvPr>
            <p:extLst>
              <p:ext uri="{D42A27DB-BD31-4B8C-83A1-F6EECF244321}">
                <p14:modId xmlns:p14="http://schemas.microsoft.com/office/powerpoint/2010/main" val="327409267"/>
              </p:ext>
            </p:extLst>
          </p:nvPr>
        </p:nvGraphicFramePr>
        <p:xfrm>
          <a:off x="2255838" y="1514475"/>
          <a:ext cx="7569200" cy="4297363"/>
        </p:xfrm>
        <a:graphic>
          <a:graphicData uri="http://schemas.openxmlformats.org/presentationml/2006/ole">
            <mc:AlternateContent xmlns:mc="http://schemas.openxmlformats.org/markup-compatibility/2006">
              <mc:Choice xmlns:v="urn:schemas-microsoft-com:vml" Requires="v">
                <p:oleObj spid="_x0000_s2068" name="Worksheet" r:id="rId5" imgW="6020161" imgH="3315062" progId="Excel.Sheet.8">
                  <p:embed/>
                </p:oleObj>
              </mc:Choice>
              <mc:Fallback>
                <p:oleObj name="Worksheet" r:id="rId5" imgW="6020161" imgH="3315062" progId="Excel.Sheet.8">
                  <p:embed/>
                  <p:pic>
                    <p:nvPicPr>
                      <p:cNvPr id="423938" name="Object 2">
                        <a:extLst>
                          <a:ext uri="{FF2B5EF4-FFF2-40B4-BE49-F238E27FC236}">
                            <a16:creationId xmlns:a16="http://schemas.microsoft.com/office/drawing/2014/main" id="{73CDBA88-68AB-493E-A84E-8DB4A2BCB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838" y="1514475"/>
                        <a:ext cx="7569200" cy="429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Text Box 3">
            <a:extLst>
              <a:ext uri="{FF2B5EF4-FFF2-40B4-BE49-F238E27FC236}">
                <a16:creationId xmlns:a16="http://schemas.microsoft.com/office/drawing/2014/main" id="{D4137701-FF0D-4016-96F2-B565AF8BA0CE}"/>
              </a:ext>
            </a:extLst>
          </p:cNvPr>
          <p:cNvSpPr txBox="1">
            <a:spLocks noChangeArrowheads="1"/>
          </p:cNvSpPr>
          <p:nvPr/>
        </p:nvSpPr>
        <p:spPr bwMode="auto">
          <a:xfrm>
            <a:off x="2878138" y="588963"/>
            <a:ext cx="6324600"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a:t>
            </a: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Diffusion Curve” in Health Care</a:t>
            </a:r>
          </a:p>
        </p:txBody>
      </p:sp>
      <p:sp>
        <p:nvSpPr>
          <p:cNvPr id="36868" name="Text Box 4">
            <a:extLst>
              <a:ext uri="{FF2B5EF4-FFF2-40B4-BE49-F238E27FC236}">
                <a16:creationId xmlns:a16="http://schemas.microsoft.com/office/drawing/2014/main" id="{F31AC461-A8FB-4A5B-8CA2-3CD4B5459924}"/>
              </a:ext>
            </a:extLst>
          </p:cNvPr>
          <p:cNvSpPr txBox="1">
            <a:spLocks noChangeArrowheads="1"/>
          </p:cNvSpPr>
          <p:nvPr/>
        </p:nvSpPr>
        <p:spPr bwMode="auto">
          <a:xfrm>
            <a:off x="7162800" y="5181600"/>
            <a:ext cx="203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“tipping point”</a:t>
            </a:r>
          </a:p>
        </p:txBody>
      </p:sp>
      <p:sp>
        <p:nvSpPr>
          <p:cNvPr id="423941" name="Line 5">
            <a:extLst>
              <a:ext uri="{FF2B5EF4-FFF2-40B4-BE49-F238E27FC236}">
                <a16:creationId xmlns:a16="http://schemas.microsoft.com/office/drawing/2014/main" id="{D88166AF-4300-42F3-A9C0-DADE9DCA5F63}"/>
              </a:ext>
            </a:extLst>
          </p:cNvPr>
          <p:cNvSpPr>
            <a:spLocks noChangeShapeType="1"/>
          </p:cNvSpPr>
          <p:nvPr/>
        </p:nvSpPr>
        <p:spPr bwMode="auto">
          <a:xfrm flipH="1" flipV="1">
            <a:off x="5943600" y="4495800"/>
            <a:ext cx="533400" cy="152400"/>
          </a:xfrm>
          <a:prstGeom prst="line">
            <a:avLst/>
          </a:prstGeom>
          <a:noFill/>
          <a:ln w="127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6870" name="Text Box 6">
            <a:extLst>
              <a:ext uri="{FF2B5EF4-FFF2-40B4-BE49-F238E27FC236}">
                <a16:creationId xmlns:a16="http://schemas.microsoft.com/office/drawing/2014/main" id="{71A9D5C8-9FA5-4056-AFA1-B5F35E77C570}"/>
              </a:ext>
            </a:extLst>
          </p:cNvPr>
          <p:cNvSpPr txBox="1">
            <a:spLocks noChangeArrowheads="1"/>
          </p:cNvSpPr>
          <p:nvPr/>
        </p:nvSpPr>
        <p:spPr bwMode="auto">
          <a:xfrm>
            <a:off x="1655763" y="5867400"/>
            <a:ext cx="24796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Source: Institute for Healthcare Improvement</a:t>
            </a:r>
          </a:p>
        </p:txBody>
      </p:sp>
      <p:sp>
        <p:nvSpPr>
          <p:cNvPr id="423943" name="Text Box 7">
            <a:extLst>
              <a:ext uri="{FF2B5EF4-FFF2-40B4-BE49-F238E27FC236}">
                <a16:creationId xmlns:a16="http://schemas.microsoft.com/office/drawing/2014/main" id="{7308B2ED-EA6A-4F0E-9630-7F61D0B84F1B}"/>
              </a:ext>
            </a:extLst>
          </p:cNvPr>
          <p:cNvSpPr txBox="1">
            <a:spLocks noChangeArrowheads="1"/>
          </p:cNvSpPr>
          <p:nvPr/>
        </p:nvSpPr>
        <p:spPr bwMode="auto">
          <a:xfrm>
            <a:off x="6553200" y="4519613"/>
            <a:ext cx="161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“tipping point”</a:t>
            </a:r>
          </a:p>
        </p:txBody>
      </p:sp>
      <p:sp>
        <p:nvSpPr>
          <p:cNvPr id="36872" name="TextBox 8">
            <a:extLst>
              <a:ext uri="{FF2B5EF4-FFF2-40B4-BE49-F238E27FC236}">
                <a16:creationId xmlns:a16="http://schemas.microsoft.com/office/drawing/2014/main" id="{37B80947-6C62-4F42-BD07-C8E75EDFD08E}"/>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16</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3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a:extLst>
              <a:ext uri="{FF2B5EF4-FFF2-40B4-BE49-F238E27FC236}">
                <a16:creationId xmlns:a16="http://schemas.microsoft.com/office/drawing/2014/main" id="{3999F900-F15F-4CF8-9C79-1D3E4F5F8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76400"/>
            <a:ext cx="6681788"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4">
            <a:extLst>
              <a:ext uri="{FF2B5EF4-FFF2-40B4-BE49-F238E27FC236}">
                <a16:creationId xmlns:a16="http://schemas.microsoft.com/office/drawing/2014/main" id="{FAFB488F-E6B2-44CE-912C-55013D4C98F7}"/>
              </a:ext>
            </a:extLst>
          </p:cNvPr>
          <p:cNvSpPr>
            <a:spLocks noGrp="1" noChangeArrowheads="1"/>
          </p:cNvSpPr>
          <p:nvPr>
            <p:ph type="title"/>
          </p:nvPr>
        </p:nvSpPr>
        <p:spPr/>
        <p:txBody>
          <a:bodyPr/>
          <a:lstStyle/>
          <a:p>
            <a:pPr eaLnBrk="1" hangingPunct="1"/>
            <a:r>
              <a:rPr lang="en-US" altLang="en-US"/>
              <a:t>‘Diffusion of Innovation’</a:t>
            </a:r>
          </a:p>
        </p:txBody>
      </p:sp>
      <p:sp>
        <p:nvSpPr>
          <p:cNvPr id="38916" name="Text Box 5">
            <a:extLst>
              <a:ext uri="{FF2B5EF4-FFF2-40B4-BE49-F238E27FC236}">
                <a16:creationId xmlns:a16="http://schemas.microsoft.com/office/drawing/2014/main" id="{1EB9341B-E25A-4DC0-A27A-5326DE27CD52}"/>
              </a:ext>
            </a:extLst>
          </p:cNvPr>
          <p:cNvSpPr txBox="1">
            <a:spLocks noChangeArrowheads="1"/>
          </p:cNvSpPr>
          <p:nvPr/>
        </p:nvSpPr>
        <p:spPr bwMode="auto">
          <a:xfrm>
            <a:off x="1889125" y="4164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8917" name="Text Box 8">
            <a:extLst>
              <a:ext uri="{FF2B5EF4-FFF2-40B4-BE49-F238E27FC236}">
                <a16:creationId xmlns:a16="http://schemas.microsoft.com/office/drawing/2014/main" id="{9D8DBBCB-BE6A-4A8C-88DB-7D56406DF51D}"/>
              </a:ext>
            </a:extLst>
          </p:cNvPr>
          <p:cNvSpPr txBox="1">
            <a:spLocks noChangeArrowheads="1"/>
          </p:cNvSpPr>
          <p:nvPr/>
        </p:nvSpPr>
        <p:spPr bwMode="auto">
          <a:xfrm>
            <a:off x="1774825" y="5614988"/>
            <a:ext cx="448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Source:  Ryan and Gross, “Hybrid Seed Among Iowa Farmers,”  1940</a:t>
            </a:r>
          </a:p>
        </p:txBody>
      </p:sp>
      <p:pic>
        <p:nvPicPr>
          <p:cNvPr id="390154" name="Picture 10" descr="continue_green_drop">
            <a:hlinkClick r:id="rId5" action="ppaction://hlinksldjump"/>
            <a:extLst>
              <a:ext uri="{FF2B5EF4-FFF2-40B4-BE49-F238E27FC236}">
                <a16:creationId xmlns:a16="http://schemas.microsoft.com/office/drawing/2014/main" id="{6CE669BB-1F39-40D0-8AD7-79EDC9C50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334000"/>
            <a:ext cx="1466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7">
            <a:extLst>
              <a:ext uri="{FF2B5EF4-FFF2-40B4-BE49-F238E27FC236}">
                <a16:creationId xmlns:a16="http://schemas.microsoft.com/office/drawing/2014/main" id="{26067195-EE9D-4FB1-994F-A6C2F2956DEB}"/>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0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E2C5AD9-C319-4907-9D28-A002FF060F2E}"/>
              </a:ext>
            </a:extLst>
          </p:cNvPr>
          <p:cNvSpPr>
            <a:spLocks noChangeArrowheads="1"/>
          </p:cNvSpPr>
          <p:nvPr/>
        </p:nvSpPr>
        <p:spPr bwMode="auto">
          <a:xfrm>
            <a:off x="5181600" y="1600200"/>
            <a:ext cx="5029200" cy="3124200"/>
          </a:xfrm>
          <a:prstGeom prst="rect">
            <a:avLst/>
          </a:prstGeom>
          <a:solidFill>
            <a:srgbClr val="DFD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0963" name="Rectangle 2">
            <a:extLst>
              <a:ext uri="{FF2B5EF4-FFF2-40B4-BE49-F238E27FC236}">
                <a16:creationId xmlns:a16="http://schemas.microsoft.com/office/drawing/2014/main" id="{E22CB85C-7DF0-479B-9E06-DD0055A374C6}"/>
              </a:ext>
            </a:extLst>
          </p:cNvPr>
          <p:cNvSpPr>
            <a:spLocks noGrp="1" noChangeArrowheads="1"/>
          </p:cNvSpPr>
          <p:nvPr>
            <p:ph type="title"/>
          </p:nvPr>
        </p:nvSpPr>
        <p:spPr>
          <a:xfrm>
            <a:off x="609600" y="609600"/>
            <a:ext cx="10972800" cy="776288"/>
          </a:xfrm>
        </p:spPr>
        <p:txBody>
          <a:bodyPr/>
          <a:lstStyle/>
          <a:p>
            <a:pPr eaLnBrk="1" hangingPunct="1"/>
            <a:r>
              <a:rPr lang="en-US" altLang="en-US"/>
              <a:t>Types of Innovators</a:t>
            </a:r>
          </a:p>
        </p:txBody>
      </p:sp>
      <p:sp>
        <p:nvSpPr>
          <p:cNvPr id="392197" name="Rectangle 5">
            <a:extLst>
              <a:ext uri="{FF2B5EF4-FFF2-40B4-BE49-F238E27FC236}">
                <a16:creationId xmlns:a16="http://schemas.microsoft.com/office/drawing/2014/main" id="{D8A565E2-C07E-4C07-8DC8-8B5A1D77E376}"/>
              </a:ext>
            </a:extLst>
          </p:cNvPr>
          <p:cNvSpPr>
            <a:spLocks noGrp="1" noChangeArrowheads="1"/>
          </p:cNvSpPr>
          <p:nvPr>
            <p:ph idx="1"/>
          </p:nvPr>
        </p:nvSpPr>
        <p:spPr>
          <a:xfrm>
            <a:off x="5486400" y="1905000"/>
            <a:ext cx="4724400" cy="312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30188" indent="-230188" eaLnBrk="1" hangingPunct="1"/>
            <a:r>
              <a:rPr lang="en-US" altLang="en-US"/>
              <a:t>Innovators - Venturesome</a:t>
            </a:r>
          </a:p>
          <a:p>
            <a:pPr marL="230188" indent="-230188" eaLnBrk="1" hangingPunct="1"/>
            <a:r>
              <a:rPr lang="en-US" altLang="en-US"/>
              <a:t>Early Adopters - Respected</a:t>
            </a:r>
          </a:p>
          <a:p>
            <a:pPr marL="230188" indent="-230188" eaLnBrk="1" hangingPunct="1"/>
            <a:r>
              <a:rPr lang="en-US" altLang="en-US"/>
              <a:t>Early Majority - Deliberate</a:t>
            </a:r>
          </a:p>
          <a:p>
            <a:pPr marL="230188" indent="-230188" eaLnBrk="1" hangingPunct="1"/>
            <a:r>
              <a:rPr lang="en-US" altLang="en-US"/>
              <a:t>Late Majority - Skeptical</a:t>
            </a:r>
          </a:p>
          <a:p>
            <a:pPr marL="230188" indent="-230188" eaLnBrk="1" hangingPunct="1"/>
            <a:r>
              <a:rPr lang="en-US" altLang="en-US"/>
              <a:t>Laggards - Traditional</a:t>
            </a:r>
          </a:p>
        </p:txBody>
      </p:sp>
      <p:pic>
        <p:nvPicPr>
          <p:cNvPr id="40965" name="Picture 8" descr="staff">
            <a:extLst>
              <a:ext uri="{FF2B5EF4-FFF2-40B4-BE49-F238E27FC236}">
                <a16:creationId xmlns:a16="http://schemas.microsoft.com/office/drawing/2014/main" id="{31B18147-9B21-4E6E-935A-47C96CAFB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25600"/>
            <a:ext cx="228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6">
            <a:extLst>
              <a:ext uri="{FF2B5EF4-FFF2-40B4-BE49-F238E27FC236}">
                <a16:creationId xmlns:a16="http://schemas.microsoft.com/office/drawing/2014/main" id="{BE1C2692-A08A-456E-A6F7-0EC00EA3730C}"/>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18</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2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21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21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21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2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B7F3B78A-BF9D-4CF2-B857-D63839044D16}"/>
              </a:ext>
            </a:extLst>
          </p:cNvPr>
          <p:cNvSpPr>
            <a:spLocks noChangeArrowheads="1"/>
          </p:cNvSpPr>
          <p:nvPr/>
        </p:nvSpPr>
        <p:spPr bwMode="auto">
          <a:xfrm>
            <a:off x="5181600" y="1600200"/>
            <a:ext cx="5029200" cy="3657600"/>
          </a:xfrm>
          <a:prstGeom prst="rect">
            <a:avLst/>
          </a:prstGeom>
          <a:solidFill>
            <a:srgbClr val="CCDE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011" name="Rectangle 2">
            <a:extLst>
              <a:ext uri="{FF2B5EF4-FFF2-40B4-BE49-F238E27FC236}">
                <a16:creationId xmlns:a16="http://schemas.microsoft.com/office/drawing/2014/main" id="{3322FB6F-C4C0-4F44-A284-F401F16ABA5E}"/>
              </a:ext>
            </a:extLst>
          </p:cNvPr>
          <p:cNvSpPr>
            <a:spLocks noGrp="1" noChangeArrowheads="1"/>
          </p:cNvSpPr>
          <p:nvPr>
            <p:ph type="title"/>
          </p:nvPr>
        </p:nvSpPr>
        <p:spPr>
          <a:xfrm>
            <a:off x="2286000" y="533400"/>
            <a:ext cx="7735888" cy="762000"/>
          </a:xfrm>
        </p:spPr>
        <p:txBody>
          <a:bodyPr/>
          <a:lstStyle/>
          <a:p>
            <a:pPr eaLnBrk="1" hangingPunct="1"/>
            <a:r>
              <a:rPr lang="en-US" altLang="en-US"/>
              <a:t>Rogers’s Five Attributes of Change</a:t>
            </a:r>
          </a:p>
        </p:txBody>
      </p:sp>
      <p:sp>
        <p:nvSpPr>
          <p:cNvPr id="404483" name="Rectangle 3">
            <a:extLst>
              <a:ext uri="{FF2B5EF4-FFF2-40B4-BE49-F238E27FC236}">
                <a16:creationId xmlns:a16="http://schemas.microsoft.com/office/drawing/2014/main" id="{63AF1131-6B14-42F0-BB9C-6072EB03FEAC}"/>
              </a:ext>
            </a:extLst>
          </p:cNvPr>
          <p:cNvSpPr>
            <a:spLocks noGrp="1" noChangeArrowheads="1"/>
          </p:cNvSpPr>
          <p:nvPr>
            <p:ph idx="1"/>
          </p:nvPr>
        </p:nvSpPr>
        <p:spPr>
          <a:xfrm>
            <a:off x="5486400" y="1828800"/>
            <a:ext cx="4343400" cy="3276600"/>
          </a:xfrm>
        </p:spPr>
        <p:txBody>
          <a:bodyPr/>
          <a:lstStyle/>
          <a:p>
            <a:pPr eaLnBrk="1" hangingPunct="1"/>
            <a:r>
              <a:rPr lang="en-US" altLang="en-US"/>
              <a:t>Relative advantage</a:t>
            </a:r>
            <a:endParaRPr lang="en-US" altLang="en-US" sz="2400"/>
          </a:p>
          <a:p>
            <a:pPr eaLnBrk="1" hangingPunct="1"/>
            <a:r>
              <a:rPr lang="en-US" altLang="en-US"/>
              <a:t>Compatibility</a:t>
            </a:r>
          </a:p>
          <a:p>
            <a:pPr eaLnBrk="1" hangingPunct="1"/>
            <a:r>
              <a:rPr lang="en-US" altLang="en-US"/>
              <a:t>Complexity</a:t>
            </a:r>
          </a:p>
          <a:p>
            <a:pPr eaLnBrk="1" hangingPunct="1"/>
            <a:r>
              <a:rPr lang="en-US" altLang="en-US"/>
              <a:t>Trialability</a:t>
            </a:r>
          </a:p>
          <a:p>
            <a:pPr eaLnBrk="1" hangingPunct="1"/>
            <a:r>
              <a:rPr lang="en-US" altLang="en-US"/>
              <a:t>Observability</a:t>
            </a:r>
            <a:endParaRPr lang="en-US" altLang="en-US" sz="2400"/>
          </a:p>
          <a:p>
            <a:pPr eaLnBrk="1" hangingPunct="1">
              <a:buFontTx/>
              <a:buNone/>
            </a:pPr>
            <a:endParaRPr lang="en-US" altLang="en-US" sz="1400" b="1" i="1"/>
          </a:p>
          <a:p>
            <a:pPr algn="r" eaLnBrk="1" hangingPunct="1">
              <a:buFontTx/>
              <a:buNone/>
            </a:pPr>
            <a:r>
              <a:rPr lang="en-US" altLang="en-US" sz="1400" i="1"/>
              <a:t>-- E.M. Rogers, Diffusion of Innovations</a:t>
            </a:r>
          </a:p>
        </p:txBody>
      </p:sp>
      <p:pic>
        <p:nvPicPr>
          <p:cNvPr id="43013" name="Picture 5" descr="blue_man">
            <a:extLst>
              <a:ext uri="{FF2B5EF4-FFF2-40B4-BE49-F238E27FC236}">
                <a16:creationId xmlns:a16="http://schemas.microsoft.com/office/drawing/2014/main" id="{7325FB97-B17D-40F8-B13C-CFA1FDB1B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1600200"/>
            <a:ext cx="15748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a:extLst>
              <a:ext uri="{FF2B5EF4-FFF2-40B4-BE49-F238E27FC236}">
                <a16:creationId xmlns:a16="http://schemas.microsoft.com/office/drawing/2014/main" id="{C37F24B2-F76C-4663-9B09-2E624E7D5D8D}"/>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19</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4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4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4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4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30BCBA-6BEE-47AD-A8F7-BE00F623780E}"/>
              </a:ext>
            </a:extLst>
          </p:cNvPr>
          <p:cNvSpPr>
            <a:spLocks noGrp="1" noChangeArrowheads="1"/>
          </p:cNvSpPr>
          <p:nvPr>
            <p:ph type="title"/>
          </p:nvPr>
        </p:nvSpPr>
        <p:spPr/>
        <p:txBody>
          <a:bodyPr/>
          <a:lstStyle/>
          <a:p>
            <a:pPr eaLnBrk="1" hangingPunct="1"/>
            <a:r>
              <a:rPr lang="en-US" altLang="en-US"/>
              <a:t>Learning Objectives: You Will Learn About…</a:t>
            </a:r>
          </a:p>
        </p:txBody>
      </p:sp>
      <p:sp>
        <p:nvSpPr>
          <p:cNvPr id="355331" name="Rectangle 3">
            <a:extLst>
              <a:ext uri="{FF2B5EF4-FFF2-40B4-BE49-F238E27FC236}">
                <a16:creationId xmlns:a16="http://schemas.microsoft.com/office/drawing/2014/main" id="{CEBD1BB2-D70B-4935-B600-D1414D5EAE8A}"/>
              </a:ext>
            </a:extLst>
          </p:cNvPr>
          <p:cNvSpPr>
            <a:spLocks noGrp="1" noChangeArrowheads="1"/>
          </p:cNvSpPr>
          <p:nvPr>
            <p:ph idx="1"/>
          </p:nvPr>
        </p:nvSpPr>
        <p:spPr>
          <a:xfrm>
            <a:off x="838200" y="2133600"/>
            <a:ext cx="10744200" cy="2971800"/>
          </a:xfrm>
          <a:solidFill>
            <a:schemeClr val="accent2">
              <a:lumMod val="60000"/>
              <a:lumOff val="40000"/>
            </a:schemeClr>
          </a:solidFill>
        </p:spPr>
        <p:txBody>
          <a:bodyPr/>
          <a:lstStyle/>
          <a:p>
            <a:pPr marL="533400" indent="-533400" eaLnBrk="1" hangingPunct="1"/>
            <a:r>
              <a:rPr lang="en-US" altLang="en-US" dirty="0"/>
              <a:t>How innovations work</a:t>
            </a:r>
          </a:p>
          <a:p>
            <a:pPr marL="533400" indent="-533400" eaLnBrk="1" hangingPunct="1"/>
            <a:r>
              <a:rPr lang="en-US" altLang="en-US" dirty="0"/>
              <a:t>The theory behind innovation and the spread of innovation</a:t>
            </a:r>
          </a:p>
          <a:p>
            <a:pPr marL="533400" indent="-533400" eaLnBrk="1" hangingPunct="1"/>
            <a:r>
              <a:rPr lang="en-US" altLang="en-US" dirty="0"/>
              <a:t>How to support openness to innovation in your HIV program </a:t>
            </a:r>
          </a:p>
        </p:txBody>
      </p:sp>
      <p:sp>
        <p:nvSpPr>
          <p:cNvPr id="8196" name="TextBox 4">
            <a:extLst>
              <a:ext uri="{FF2B5EF4-FFF2-40B4-BE49-F238E27FC236}">
                <a16:creationId xmlns:a16="http://schemas.microsoft.com/office/drawing/2014/main" id="{EA761AE2-6491-434B-B637-8AF71931F298}"/>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81D93300-DA85-4A07-A40C-C3191140933A}"/>
              </a:ext>
            </a:extLst>
          </p:cNvPr>
          <p:cNvSpPr>
            <a:spLocks noChangeArrowheads="1"/>
          </p:cNvSpPr>
          <p:nvPr/>
        </p:nvSpPr>
        <p:spPr bwMode="auto">
          <a:xfrm>
            <a:off x="1981200" y="1447800"/>
            <a:ext cx="8229600" cy="3962400"/>
          </a:xfrm>
          <a:prstGeom prst="rect">
            <a:avLst/>
          </a:prstGeom>
          <a:solidFill>
            <a:srgbClr val="DDEA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5059" name="Rectangle 2">
            <a:extLst>
              <a:ext uri="{FF2B5EF4-FFF2-40B4-BE49-F238E27FC236}">
                <a16:creationId xmlns:a16="http://schemas.microsoft.com/office/drawing/2014/main" id="{47A07BC0-831A-429E-AFA1-D5B7BFDA8459}"/>
              </a:ext>
            </a:extLst>
          </p:cNvPr>
          <p:cNvSpPr>
            <a:spLocks noGrp="1" noChangeArrowheads="1"/>
          </p:cNvSpPr>
          <p:nvPr>
            <p:ph type="title"/>
          </p:nvPr>
        </p:nvSpPr>
        <p:spPr>
          <a:xfrm>
            <a:off x="2209800" y="533400"/>
            <a:ext cx="7772400" cy="762000"/>
          </a:xfrm>
        </p:spPr>
        <p:txBody>
          <a:bodyPr/>
          <a:lstStyle/>
          <a:p>
            <a:pPr eaLnBrk="1" hangingPunct="1"/>
            <a:r>
              <a:rPr lang="en-US" altLang="en-US"/>
              <a:t>Rules of Diffusion (by Donald Berwick)</a:t>
            </a:r>
          </a:p>
        </p:txBody>
      </p:sp>
      <p:sp>
        <p:nvSpPr>
          <p:cNvPr id="396291" name="Rectangle 3">
            <a:extLst>
              <a:ext uri="{FF2B5EF4-FFF2-40B4-BE49-F238E27FC236}">
                <a16:creationId xmlns:a16="http://schemas.microsoft.com/office/drawing/2014/main" id="{5F25189D-ACE5-479F-BDF5-AE0AAFB31938}"/>
              </a:ext>
            </a:extLst>
          </p:cNvPr>
          <p:cNvSpPr>
            <a:spLocks noGrp="1" noChangeArrowheads="1"/>
          </p:cNvSpPr>
          <p:nvPr>
            <p:ph idx="1"/>
          </p:nvPr>
        </p:nvSpPr>
        <p:spPr>
          <a:xfrm>
            <a:off x="2362200" y="1676400"/>
            <a:ext cx="7467600" cy="3733800"/>
          </a:xfrm>
        </p:spPr>
        <p:txBody>
          <a:bodyPr/>
          <a:lstStyle/>
          <a:p>
            <a:pPr marL="398463" indent="-398463" eaLnBrk="1" hangingPunct="1"/>
            <a:r>
              <a:rPr lang="en-US" altLang="en-US"/>
              <a:t>Identify changes that are ready to spread</a:t>
            </a:r>
          </a:p>
          <a:p>
            <a:pPr marL="398463" indent="-398463" eaLnBrk="1" hangingPunct="1"/>
            <a:r>
              <a:rPr lang="en-US" altLang="en-US"/>
              <a:t>Find innovators and support them</a:t>
            </a:r>
          </a:p>
          <a:p>
            <a:pPr marL="398463" indent="-398463" eaLnBrk="1" hangingPunct="1"/>
            <a:r>
              <a:rPr lang="en-US" altLang="en-US"/>
              <a:t>Invest in early adopters and allow communication with innovators</a:t>
            </a:r>
          </a:p>
          <a:p>
            <a:pPr marL="398463" indent="-398463" eaLnBrk="1" hangingPunct="1"/>
            <a:r>
              <a:rPr lang="en-US" altLang="en-US"/>
              <a:t>Make early adopters observable</a:t>
            </a:r>
          </a:p>
          <a:p>
            <a:pPr marL="398463" indent="-398463" eaLnBrk="1" hangingPunct="1"/>
            <a:r>
              <a:rPr lang="en-US" altLang="en-US"/>
              <a:t>Allow re-invent innovation</a:t>
            </a:r>
          </a:p>
          <a:p>
            <a:pPr marL="398463" indent="-398463" eaLnBrk="1" hangingPunct="1"/>
            <a:r>
              <a:rPr lang="en-US" altLang="en-US"/>
              <a:t>Trust and enable innovation</a:t>
            </a:r>
          </a:p>
        </p:txBody>
      </p:sp>
      <p:sp>
        <p:nvSpPr>
          <p:cNvPr id="45061" name="TextBox 5">
            <a:extLst>
              <a:ext uri="{FF2B5EF4-FFF2-40B4-BE49-F238E27FC236}">
                <a16:creationId xmlns:a16="http://schemas.microsoft.com/office/drawing/2014/main" id="{A704FF07-3EAE-4B56-9134-F7307B1A1562}"/>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6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6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6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80" descr="framework">
            <a:extLst>
              <a:ext uri="{FF2B5EF4-FFF2-40B4-BE49-F238E27FC236}">
                <a16:creationId xmlns:a16="http://schemas.microsoft.com/office/drawing/2014/main" id="{94C1C128-7520-4EF9-97BE-0D0AE3783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16000"/>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91">
            <a:extLst>
              <a:ext uri="{FF2B5EF4-FFF2-40B4-BE49-F238E27FC236}">
                <a16:creationId xmlns:a16="http://schemas.microsoft.com/office/drawing/2014/main" id="{80536899-B5B8-4941-8604-C36C14007367}"/>
              </a:ext>
            </a:extLst>
          </p:cNvPr>
          <p:cNvSpPr>
            <a:spLocks noChangeArrowheads="1"/>
          </p:cNvSpPr>
          <p:nvPr/>
        </p:nvSpPr>
        <p:spPr bwMode="auto">
          <a:xfrm>
            <a:off x="6724650" y="6332538"/>
            <a:ext cx="33750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108" name="Rectangle 101">
            <a:extLst>
              <a:ext uri="{FF2B5EF4-FFF2-40B4-BE49-F238E27FC236}">
                <a16:creationId xmlns:a16="http://schemas.microsoft.com/office/drawing/2014/main" id="{990636D3-FA9B-4833-BB66-F6DED16772D3}"/>
              </a:ext>
            </a:extLst>
          </p:cNvPr>
          <p:cNvSpPr>
            <a:spLocks noChangeArrowheads="1"/>
          </p:cNvSpPr>
          <p:nvPr/>
        </p:nvSpPr>
        <p:spPr bwMode="auto">
          <a:xfrm>
            <a:off x="7908925" y="4902200"/>
            <a:ext cx="16938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109" name="Rectangle 110">
            <a:extLst>
              <a:ext uri="{FF2B5EF4-FFF2-40B4-BE49-F238E27FC236}">
                <a16:creationId xmlns:a16="http://schemas.microsoft.com/office/drawing/2014/main" id="{2A93C8B1-DD05-4027-9C70-7793E88364E8}"/>
              </a:ext>
            </a:extLst>
          </p:cNvPr>
          <p:cNvSpPr>
            <a:spLocks noChangeArrowheads="1"/>
          </p:cNvSpPr>
          <p:nvPr/>
        </p:nvSpPr>
        <p:spPr bwMode="auto">
          <a:xfrm>
            <a:off x="5581650" y="5957888"/>
            <a:ext cx="2397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110" name="Rectangle 111">
            <a:extLst>
              <a:ext uri="{FF2B5EF4-FFF2-40B4-BE49-F238E27FC236}">
                <a16:creationId xmlns:a16="http://schemas.microsoft.com/office/drawing/2014/main" id="{D451BB10-E033-4BA7-9A34-9364420ACC01}"/>
              </a:ext>
            </a:extLst>
          </p:cNvPr>
          <p:cNvSpPr>
            <a:spLocks noChangeArrowheads="1"/>
          </p:cNvSpPr>
          <p:nvPr/>
        </p:nvSpPr>
        <p:spPr bwMode="auto">
          <a:xfrm>
            <a:off x="3176588" y="5880100"/>
            <a:ext cx="2587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111" name="Rectangle 114">
            <a:extLst>
              <a:ext uri="{FF2B5EF4-FFF2-40B4-BE49-F238E27FC236}">
                <a16:creationId xmlns:a16="http://schemas.microsoft.com/office/drawing/2014/main" id="{1737BA37-33CB-4AFD-A297-03DAB127037A}"/>
              </a:ext>
            </a:extLst>
          </p:cNvPr>
          <p:cNvSpPr>
            <a:spLocks noChangeArrowheads="1"/>
          </p:cNvSpPr>
          <p:nvPr/>
        </p:nvSpPr>
        <p:spPr bwMode="auto">
          <a:xfrm>
            <a:off x="3843338" y="333375"/>
            <a:ext cx="450373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70505"/>
                </a:solidFill>
                <a:effectLst/>
                <a:uLnTx/>
                <a:uFillTx/>
                <a:latin typeface="Garamond" panose="02020404030301010803" pitchFamily="18" charset="0"/>
                <a:ea typeface="+mn-ea"/>
                <a:cs typeface="+mn-cs"/>
              </a:rPr>
              <a:t>IHI’s Framework for Spread</a:t>
            </a:r>
          </a:p>
        </p:txBody>
      </p:sp>
      <p:sp>
        <p:nvSpPr>
          <p:cNvPr id="47112" name="Rectangle 115">
            <a:extLst>
              <a:ext uri="{FF2B5EF4-FFF2-40B4-BE49-F238E27FC236}">
                <a16:creationId xmlns:a16="http://schemas.microsoft.com/office/drawing/2014/main" id="{D5F2BEF4-54EF-478A-80CB-6C11363ADAF2}"/>
              </a:ext>
            </a:extLst>
          </p:cNvPr>
          <p:cNvSpPr>
            <a:spLocks noChangeArrowheads="1"/>
          </p:cNvSpPr>
          <p:nvPr/>
        </p:nvSpPr>
        <p:spPr bwMode="auto">
          <a:xfrm>
            <a:off x="7835900" y="1520825"/>
            <a:ext cx="2481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47113" name="AutoShape 170">
            <a:extLst>
              <a:ext uri="{FF2B5EF4-FFF2-40B4-BE49-F238E27FC236}">
                <a16:creationId xmlns:a16="http://schemas.microsoft.com/office/drawing/2014/main" id="{6306B6DE-98B7-484C-859A-F14E5F7B5C1F}"/>
              </a:ext>
            </a:extLst>
          </p:cNvPr>
          <p:cNvCxnSpPr>
            <a:cxnSpLocks noChangeShapeType="1"/>
          </p:cNvCxnSpPr>
          <p:nvPr/>
        </p:nvCxnSpPr>
        <p:spPr bwMode="auto">
          <a:xfrm>
            <a:off x="10972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4" name="AutoShape 171">
            <a:extLst>
              <a:ext uri="{FF2B5EF4-FFF2-40B4-BE49-F238E27FC236}">
                <a16:creationId xmlns:a16="http://schemas.microsoft.com/office/drawing/2014/main" id="{0B0FD946-7EC8-4FC9-83CC-8A6021C31985}"/>
              </a:ext>
            </a:extLst>
          </p:cNvPr>
          <p:cNvCxnSpPr>
            <a:cxnSpLocks noChangeShapeType="1"/>
          </p:cNvCxnSpPr>
          <p:nvPr/>
        </p:nvCxnSpPr>
        <p:spPr bwMode="auto">
          <a:xfrm>
            <a:off x="10972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5" name="AutoShape 172">
            <a:extLst>
              <a:ext uri="{FF2B5EF4-FFF2-40B4-BE49-F238E27FC236}">
                <a16:creationId xmlns:a16="http://schemas.microsoft.com/office/drawing/2014/main" id="{A6DAE463-AB96-4C6E-97F1-C1002A2B5690}"/>
              </a:ext>
            </a:extLst>
          </p:cNvPr>
          <p:cNvCxnSpPr>
            <a:cxnSpLocks noChangeShapeType="1"/>
          </p:cNvCxnSpPr>
          <p:nvPr/>
        </p:nvCxnSpPr>
        <p:spPr bwMode="auto">
          <a:xfrm>
            <a:off x="10972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6" name="AutoShape 173">
            <a:extLst>
              <a:ext uri="{FF2B5EF4-FFF2-40B4-BE49-F238E27FC236}">
                <a16:creationId xmlns:a16="http://schemas.microsoft.com/office/drawing/2014/main" id="{5B05E426-2684-4F3F-84E1-1A65A7CFE84B}"/>
              </a:ext>
            </a:extLst>
          </p:cNvPr>
          <p:cNvCxnSpPr>
            <a:cxnSpLocks noChangeShapeType="1"/>
          </p:cNvCxnSpPr>
          <p:nvPr/>
        </p:nvCxnSpPr>
        <p:spPr bwMode="auto">
          <a:xfrm>
            <a:off x="10972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7" name="AutoShape 174">
            <a:extLst>
              <a:ext uri="{FF2B5EF4-FFF2-40B4-BE49-F238E27FC236}">
                <a16:creationId xmlns:a16="http://schemas.microsoft.com/office/drawing/2014/main" id="{3BF4E395-55D2-40AF-8B60-848C46D83553}"/>
              </a:ext>
            </a:extLst>
          </p:cNvPr>
          <p:cNvCxnSpPr>
            <a:cxnSpLocks noChangeShapeType="1"/>
          </p:cNvCxnSpPr>
          <p:nvPr/>
        </p:nvCxnSpPr>
        <p:spPr bwMode="auto">
          <a:xfrm>
            <a:off x="10972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8" name="AutoShape 175">
            <a:extLst>
              <a:ext uri="{FF2B5EF4-FFF2-40B4-BE49-F238E27FC236}">
                <a16:creationId xmlns:a16="http://schemas.microsoft.com/office/drawing/2014/main" id="{D027DEA6-E812-4788-B853-589C43D64E34}"/>
              </a:ext>
            </a:extLst>
          </p:cNvPr>
          <p:cNvCxnSpPr>
            <a:cxnSpLocks noChangeShapeType="1"/>
          </p:cNvCxnSpPr>
          <p:nvPr/>
        </p:nvCxnSpPr>
        <p:spPr bwMode="auto">
          <a:xfrm>
            <a:off x="1828800" y="5957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9" name="Text Box 177">
            <a:extLst>
              <a:ext uri="{FF2B5EF4-FFF2-40B4-BE49-F238E27FC236}">
                <a16:creationId xmlns:a16="http://schemas.microsoft.com/office/drawing/2014/main" id="{28A12560-C1C9-48BB-8AD6-933BB1D814C7}"/>
              </a:ext>
            </a:extLst>
          </p:cNvPr>
          <p:cNvSpPr txBox="1">
            <a:spLocks noChangeArrowheads="1"/>
          </p:cNvSpPr>
          <p:nvPr/>
        </p:nvSpPr>
        <p:spPr bwMode="auto">
          <a:xfrm>
            <a:off x="1828800" y="5638800"/>
            <a:ext cx="20748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rPr>
              <a:t>© Institute for Healthcare Improvement </a:t>
            </a:r>
          </a:p>
        </p:txBody>
      </p:sp>
      <p:sp>
        <p:nvSpPr>
          <p:cNvPr id="47120" name="TextBox 17">
            <a:extLst>
              <a:ext uri="{FF2B5EF4-FFF2-40B4-BE49-F238E27FC236}">
                <a16:creationId xmlns:a16="http://schemas.microsoft.com/office/drawing/2014/main" id="{5683CB42-D99B-49C6-97C2-83F6DF84336D}"/>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21</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3786E06-DE42-4B23-93E0-C47E65FED411}"/>
              </a:ext>
            </a:extLst>
          </p:cNvPr>
          <p:cNvSpPr>
            <a:spLocks noChangeArrowheads="1"/>
          </p:cNvSpPr>
          <p:nvPr/>
        </p:nvSpPr>
        <p:spPr bwMode="auto">
          <a:xfrm>
            <a:off x="1981200" y="1752600"/>
            <a:ext cx="8229600" cy="2209800"/>
          </a:xfrm>
          <a:prstGeom prst="rect">
            <a:avLst/>
          </a:prstGeom>
          <a:solidFill>
            <a:srgbClr val="F5E8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155" name="Rectangle 2">
            <a:extLst>
              <a:ext uri="{FF2B5EF4-FFF2-40B4-BE49-F238E27FC236}">
                <a16:creationId xmlns:a16="http://schemas.microsoft.com/office/drawing/2014/main" id="{95EC65EB-5202-49A2-8D22-C29046E7071E}"/>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156" name="Rectangle 3">
            <a:extLst>
              <a:ext uri="{FF2B5EF4-FFF2-40B4-BE49-F238E27FC236}">
                <a16:creationId xmlns:a16="http://schemas.microsoft.com/office/drawing/2014/main" id="{4104C0FC-2D6B-4FF8-9285-1313DF4B52FF}"/>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157" name="Rectangle 4">
            <a:extLst>
              <a:ext uri="{FF2B5EF4-FFF2-40B4-BE49-F238E27FC236}">
                <a16:creationId xmlns:a16="http://schemas.microsoft.com/office/drawing/2014/main" id="{1FFA0288-E9FF-4392-9FDC-85B3FDE908FB}"/>
              </a:ext>
            </a:extLst>
          </p:cNvPr>
          <p:cNvSpPr>
            <a:spLocks noGrp="1" noChangeArrowheads="1"/>
          </p:cNvSpPr>
          <p:nvPr>
            <p:ph type="title"/>
          </p:nvPr>
        </p:nvSpPr>
        <p:spPr>
          <a:xfrm>
            <a:off x="2133600" y="457200"/>
            <a:ext cx="78486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What Improvement Teams Can Do to Help</a:t>
            </a:r>
          </a:p>
        </p:txBody>
      </p:sp>
      <p:sp>
        <p:nvSpPr>
          <p:cNvPr id="373765" name="Rectangle 5">
            <a:extLst>
              <a:ext uri="{FF2B5EF4-FFF2-40B4-BE49-F238E27FC236}">
                <a16:creationId xmlns:a16="http://schemas.microsoft.com/office/drawing/2014/main" id="{551229D8-99D8-4FB9-8B2D-CC1BCD4B297A}"/>
              </a:ext>
            </a:extLst>
          </p:cNvPr>
          <p:cNvSpPr>
            <a:spLocks noGrp="1" noChangeArrowheads="1"/>
          </p:cNvSpPr>
          <p:nvPr>
            <p:ph idx="1"/>
          </p:nvPr>
        </p:nvSpPr>
        <p:spPr>
          <a:xfrm>
            <a:off x="2438400" y="2057400"/>
            <a:ext cx="7315200" cy="1981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Help to make the case for change </a:t>
            </a:r>
          </a:p>
          <a:p>
            <a:pPr eaLnBrk="1" hangingPunct="1"/>
            <a:r>
              <a:rPr lang="en-US" altLang="en-US"/>
              <a:t>Make it easier for others to do the work</a:t>
            </a:r>
          </a:p>
          <a:p>
            <a:pPr eaLnBrk="1" hangingPunct="1"/>
            <a:r>
              <a:rPr lang="en-US" altLang="en-US"/>
              <a:t>Identify the messengers</a:t>
            </a:r>
          </a:p>
          <a:p>
            <a:pPr eaLnBrk="1" hangingPunct="1"/>
            <a:endParaRPr lang="en-US" altLang="en-US"/>
          </a:p>
          <a:p>
            <a:pPr eaLnBrk="1" hangingPunct="1"/>
            <a:endParaRPr lang="en-US" altLang="en-US" sz="2400"/>
          </a:p>
        </p:txBody>
      </p:sp>
      <p:sp>
        <p:nvSpPr>
          <p:cNvPr id="49159" name="TextBox 8">
            <a:extLst>
              <a:ext uri="{FF2B5EF4-FFF2-40B4-BE49-F238E27FC236}">
                <a16:creationId xmlns:a16="http://schemas.microsoft.com/office/drawing/2014/main" id="{78E50D0F-5838-495C-A9CE-03EEA2BE93E5}"/>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22</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37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37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37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6D63469-46F9-4EC1-BBD4-57A7FDB8657C}"/>
              </a:ext>
            </a:extLst>
          </p:cNvPr>
          <p:cNvSpPr>
            <a:spLocks noChangeArrowheads="1"/>
          </p:cNvSpPr>
          <p:nvPr/>
        </p:nvSpPr>
        <p:spPr bwMode="auto">
          <a:xfrm>
            <a:off x="1981200" y="1524000"/>
            <a:ext cx="8229600" cy="4038600"/>
          </a:xfrm>
          <a:prstGeom prst="rect">
            <a:avLst/>
          </a:prstGeom>
          <a:solidFill>
            <a:srgbClr val="DFD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1203" name="Rectangle 2">
            <a:extLst>
              <a:ext uri="{FF2B5EF4-FFF2-40B4-BE49-F238E27FC236}">
                <a16:creationId xmlns:a16="http://schemas.microsoft.com/office/drawing/2014/main" id="{178997A1-D485-4BB5-B9FA-87A824260CC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1204" name="Rectangle 3">
            <a:extLst>
              <a:ext uri="{FF2B5EF4-FFF2-40B4-BE49-F238E27FC236}">
                <a16:creationId xmlns:a16="http://schemas.microsoft.com/office/drawing/2014/main" id="{BD21D600-86D2-40CA-85F9-2FA3CF1DA595}"/>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1205" name="Rectangle 4">
            <a:extLst>
              <a:ext uri="{FF2B5EF4-FFF2-40B4-BE49-F238E27FC236}">
                <a16:creationId xmlns:a16="http://schemas.microsoft.com/office/drawing/2014/main" id="{CE744EDB-471D-4DE4-AEFE-A25C997C612E}"/>
              </a:ext>
            </a:extLst>
          </p:cNvPr>
          <p:cNvSpPr>
            <a:spLocks noGrp="1" noChangeArrowheads="1"/>
          </p:cNvSpPr>
          <p:nvPr>
            <p:ph type="title"/>
          </p:nvPr>
        </p:nvSpPr>
        <p:spPr>
          <a:xfrm>
            <a:off x="2438400" y="609600"/>
            <a:ext cx="73152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Make the Case for Change</a:t>
            </a:r>
          </a:p>
        </p:txBody>
      </p:sp>
      <p:sp>
        <p:nvSpPr>
          <p:cNvPr id="375813" name="Rectangle 5">
            <a:extLst>
              <a:ext uri="{FF2B5EF4-FFF2-40B4-BE49-F238E27FC236}">
                <a16:creationId xmlns:a16="http://schemas.microsoft.com/office/drawing/2014/main" id="{A7C9F72C-870C-487D-8EE3-218D9EED5A6F}"/>
              </a:ext>
            </a:extLst>
          </p:cNvPr>
          <p:cNvSpPr>
            <a:spLocks noGrp="1" noChangeArrowheads="1"/>
          </p:cNvSpPr>
          <p:nvPr>
            <p:ph idx="1"/>
          </p:nvPr>
        </p:nvSpPr>
        <p:spPr>
          <a:xfrm>
            <a:off x="2438400" y="1905000"/>
            <a:ext cx="7315200" cy="3657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ct val="0"/>
              </a:spcBef>
              <a:spcAft>
                <a:spcPct val="20000"/>
              </a:spcAft>
            </a:pPr>
            <a:r>
              <a:rPr lang="en-US" altLang="en-US"/>
              <a:t>Clarify the benefits</a:t>
            </a:r>
          </a:p>
          <a:p>
            <a:pPr eaLnBrk="1" hangingPunct="1">
              <a:spcBef>
                <a:spcPct val="0"/>
              </a:spcBef>
            </a:pPr>
            <a:r>
              <a:rPr lang="en-US" altLang="en-US"/>
              <a:t>Demonstrate that your changes provide these benefits</a:t>
            </a:r>
          </a:p>
          <a:p>
            <a:pPr lvl="1" eaLnBrk="1" hangingPunct="1">
              <a:spcBef>
                <a:spcPct val="0"/>
              </a:spcBef>
            </a:pPr>
            <a:r>
              <a:rPr lang="en-US" altLang="en-US"/>
              <a:t>Evidence supporting the changes (literature</a:t>
            </a:r>
            <a:r>
              <a:rPr lang="en-US" altLang="en-US" b="1"/>
              <a:t> </a:t>
            </a:r>
            <a:r>
              <a:rPr lang="en-US" altLang="en-US"/>
              <a:t>and</a:t>
            </a:r>
            <a:r>
              <a:rPr lang="en-US" altLang="en-US" sz="3400"/>
              <a:t> </a:t>
            </a:r>
            <a:r>
              <a:rPr lang="en-US" altLang="en-US"/>
              <a:t>experience) </a:t>
            </a:r>
          </a:p>
          <a:p>
            <a:pPr lvl="1" eaLnBrk="1" hangingPunct="1"/>
            <a:r>
              <a:rPr lang="en-US" altLang="en-US"/>
              <a:t>Data – especially annotated run charts               </a:t>
            </a:r>
          </a:p>
          <a:p>
            <a:pPr eaLnBrk="1" hangingPunct="1"/>
            <a:r>
              <a:rPr lang="en-US" altLang="en-US"/>
              <a:t>Promote your work</a:t>
            </a:r>
          </a:p>
        </p:txBody>
      </p:sp>
      <p:sp>
        <p:nvSpPr>
          <p:cNvPr id="51207" name="TextBox 7">
            <a:extLst>
              <a:ext uri="{FF2B5EF4-FFF2-40B4-BE49-F238E27FC236}">
                <a16:creationId xmlns:a16="http://schemas.microsoft.com/office/drawing/2014/main" id="{D71C8A16-C6D0-4287-8521-6258AA90BA6C}"/>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23</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58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58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58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58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58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7FEA4E0-A4DF-4EAA-AC72-6A9D4876BFF5}"/>
              </a:ext>
            </a:extLst>
          </p:cNvPr>
          <p:cNvSpPr>
            <a:spLocks noChangeArrowheads="1"/>
          </p:cNvSpPr>
          <p:nvPr/>
        </p:nvSpPr>
        <p:spPr bwMode="auto">
          <a:xfrm>
            <a:off x="1981200" y="1828800"/>
            <a:ext cx="8229600" cy="2514600"/>
          </a:xfrm>
          <a:prstGeom prst="rect">
            <a:avLst/>
          </a:prstGeom>
          <a:solidFill>
            <a:srgbClr val="F4F4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3251" name="Rectangle 2">
            <a:extLst>
              <a:ext uri="{FF2B5EF4-FFF2-40B4-BE49-F238E27FC236}">
                <a16:creationId xmlns:a16="http://schemas.microsoft.com/office/drawing/2014/main" id="{282BD313-F0E7-4732-9306-47B424F75A14}"/>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3252" name="Rectangle 3">
            <a:extLst>
              <a:ext uri="{FF2B5EF4-FFF2-40B4-BE49-F238E27FC236}">
                <a16:creationId xmlns:a16="http://schemas.microsoft.com/office/drawing/2014/main" id="{D1F2A15B-FA60-44DE-A0CC-AE803F730436}"/>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3253" name="Rectangle 4">
            <a:extLst>
              <a:ext uri="{FF2B5EF4-FFF2-40B4-BE49-F238E27FC236}">
                <a16:creationId xmlns:a16="http://schemas.microsoft.com/office/drawing/2014/main" id="{3603600F-13B0-45A8-BFC6-CBD981A28F91}"/>
              </a:ext>
            </a:extLst>
          </p:cNvPr>
          <p:cNvSpPr>
            <a:spLocks noGrp="1" noChangeArrowheads="1"/>
          </p:cNvSpPr>
          <p:nvPr>
            <p:ph type="title"/>
          </p:nvPr>
        </p:nvSpPr>
        <p:spPr>
          <a:xfrm>
            <a:off x="2133600" y="685800"/>
            <a:ext cx="79248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Make it Easier for Others to Do the Work</a:t>
            </a:r>
          </a:p>
        </p:txBody>
      </p:sp>
      <p:sp>
        <p:nvSpPr>
          <p:cNvPr id="377861" name="Rectangle 5">
            <a:extLst>
              <a:ext uri="{FF2B5EF4-FFF2-40B4-BE49-F238E27FC236}">
                <a16:creationId xmlns:a16="http://schemas.microsoft.com/office/drawing/2014/main" id="{6A95C21A-CC99-42D4-8C11-E477A681E15C}"/>
              </a:ext>
            </a:extLst>
          </p:cNvPr>
          <p:cNvSpPr>
            <a:spLocks noGrp="1" noChangeArrowheads="1"/>
          </p:cNvSpPr>
          <p:nvPr>
            <p:ph idx="1"/>
          </p:nvPr>
        </p:nvSpPr>
        <p:spPr>
          <a:xfrm>
            <a:off x="2438400" y="2209800"/>
            <a:ext cx="7315200" cy="1981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Describe the change                  </a:t>
            </a:r>
          </a:p>
          <a:p>
            <a:pPr eaLnBrk="1" hangingPunct="1"/>
            <a:r>
              <a:rPr lang="en-US" altLang="en-US"/>
              <a:t>Coach how to start doing improvement work</a:t>
            </a:r>
          </a:p>
          <a:p>
            <a:pPr eaLnBrk="1" hangingPunct="1"/>
            <a:r>
              <a:rPr lang="en-US" altLang="en-US"/>
              <a:t>Highlight where management needs to help</a:t>
            </a:r>
          </a:p>
          <a:p>
            <a:pPr eaLnBrk="1" hangingPunct="1"/>
            <a:endParaRPr lang="en-US" altLang="en-US"/>
          </a:p>
        </p:txBody>
      </p:sp>
      <p:sp>
        <p:nvSpPr>
          <p:cNvPr id="53255" name="TextBox 7">
            <a:extLst>
              <a:ext uri="{FF2B5EF4-FFF2-40B4-BE49-F238E27FC236}">
                <a16:creationId xmlns:a16="http://schemas.microsoft.com/office/drawing/2014/main" id="{438D076B-092E-422E-8B4B-3FFC0EE8DF9E}"/>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24</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8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8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78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1"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a:extLst>
              <a:ext uri="{FF2B5EF4-FFF2-40B4-BE49-F238E27FC236}">
                <a16:creationId xmlns:a16="http://schemas.microsoft.com/office/drawing/2014/main" id="{0D0BADC2-9FB0-42DD-8C34-DD415CC6F611}"/>
              </a:ext>
            </a:extLst>
          </p:cNvPr>
          <p:cNvSpPr>
            <a:spLocks noChangeArrowheads="1"/>
          </p:cNvSpPr>
          <p:nvPr/>
        </p:nvSpPr>
        <p:spPr bwMode="auto">
          <a:xfrm>
            <a:off x="1981200" y="1524000"/>
            <a:ext cx="8229600" cy="3733800"/>
          </a:xfrm>
          <a:prstGeom prst="rect">
            <a:avLst/>
          </a:prstGeom>
          <a:solidFill>
            <a:srgbClr val="CCDE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5299" name="Rectangle 2">
            <a:extLst>
              <a:ext uri="{FF2B5EF4-FFF2-40B4-BE49-F238E27FC236}">
                <a16:creationId xmlns:a16="http://schemas.microsoft.com/office/drawing/2014/main" id="{2AECC3C9-2EED-4B7A-AB63-6DCF07A43CF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5300" name="Rectangle 3">
            <a:extLst>
              <a:ext uri="{FF2B5EF4-FFF2-40B4-BE49-F238E27FC236}">
                <a16:creationId xmlns:a16="http://schemas.microsoft.com/office/drawing/2014/main" id="{603AB507-0E95-4484-8822-C0B760C3055C}"/>
              </a:ext>
            </a:extLst>
          </p:cNvPr>
          <p:cNvSpPr>
            <a:spLocks noGrp="1" noChangeArrowheads="1"/>
          </p:cNvSpPr>
          <p:nvPr>
            <p:ph type="title"/>
          </p:nvPr>
        </p:nvSpPr>
        <p:spPr>
          <a:xfrm>
            <a:off x="2286000" y="533400"/>
            <a:ext cx="76200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Identify the Messengers</a:t>
            </a:r>
          </a:p>
        </p:txBody>
      </p:sp>
      <p:sp>
        <p:nvSpPr>
          <p:cNvPr id="386052" name="Rectangle 4">
            <a:extLst>
              <a:ext uri="{FF2B5EF4-FFF2-40B4-BE49-F238E27FC236}">
                <a16:creationId xmlns:a16="http://schemas.microsoft.com/office/drawing/2014/main" id="{0B054B32-817C-46D2-9A4D-7DE7B1E9A667}"/>
              </a:ext>
            </a:extLst>
          </p:cNvPr>
          <p:cNvSpPr>
            <a:spLocks noGrp="1" noChangeArrowheads="1"/>
          </p:cNvSpPr>
          <p:nvPr>
            <p:ph idx="1"/>
          </p:nvPr>
        </p:nvSpPr>
        <p:spPr>
          <a:xfrm>
            <a:off x="2209800" y="1828800"/>
            <a:ext cx="7251700" cy="2667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Choose the right messengers </a:t>
            </a:r>
          </a:p>
          <a:p>
            <a:pPr lvl="1" eaLnBrk="1" hangingPunct="1"/>
            <a:r>
              <a:rPr lang="en-US" altLang="en-US" sz="2800"/>
              <a:t>Opinion leaders   </a:t>
            </a:r>
          </a:p>
          <a:p>
            <a:pPr lvl="1" eaLnBrk="1" hangingPunct="1"/>
            <a:r>
              <a:rPr lang="en-US" altLang="en-US" sz="2800"/>
              <a:t>Connectors </a:t>
            </a:r>
          </a:p>
          <a:p>
            <a:pPr eaLnBrk="1" hangingPunct="1"/>
            <a:r>
              <a:rPr lang="en-US" altLang="en-US"/>
              <a:t>Educate the messengers to deliver the message</a:t>
            </a:r>
          </a:p>
          <a:p>
            <a:pPr eaLnBrk="1" hangingPunct="1"/>
            <a:r>
              <a:rPr lang="en-US" altLang="en-US"/>
              <a:t>Include peer-to-peer communication</a:t>
            </a:r>
          </a:p>
        </p:txBody>
      </p:sp>
      <p:sp>
        <p:nvSpPr>
          <p:cNvPr id="55302" name="TextBox 6">
            <a:extLst>
              <a:ext uri="{FF2B5EF4-FFF2-40B4-BE49-F238E27FC236}">
                <a16:creationId xmlns:a16="http://schemas.microsoft.com/office/drawing/2014/main" id="{FFD436BC-36DD-42E5-8EE0-A4FD62C522D5}"/>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25</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60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60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6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3346CB4A-A6C6-43A3-A67F-2B8EC0F91438}"/>
              </a:ext>
            </a:extLst>
          </p:cNvPr>
          <p:cNvSpPr txBox="1">
            <a:spLocks noChangeArrowheads="1"/>
          </p:cNvSpPr>
          <p:nvPr/>
        </p:nvSpPr>
        <p:spPr bwMode="auto">
          <a:xfrm>
            <a:off x="1884363" y="1543050"/>
            <a:ext cx="27193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SHARE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INFORMATION</a:t>
            </a:r>
          </a:p>
        </p:txBody>
      </p:sp>
      <p:sp>
        <p:nvSpPr>
          <p:cNvPr id="57347" name="Text Box 4">
            <a:extLst>
              <a:ext uri="{FF2B5EF4-FFF2-40B4-BE49-F238E27FC236}">
                <a16:creationId xmlns:a16="http://schemas.microsoft.com/office/drawing/2014/main" id="{E83B7C01-D775-4852-B764-63812B9254BD}"/>
              </a:ext>
            </a:extLst>
          </p:cNvPr>
          <p:cNvSpPr txBox="1">
            <a:spLocks noChangeArrowheads="1"/>
          </p:cNvSpPr>
          <p:nvPr/>
        </p:nvSpPr>
        <p:spPr bwMode="auto">
          <a:xfrm>
            <a:off x="8004175" y="1619250"/>
            <a:ext cx="2014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SHAPE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BEHAVIOR</a:t>
            </a:r>
          </a:p>
        </p:txBody>
      </p:sp>
      <p:sp>
        <p:nvSpPr>
          <p:cNvPr id="57348" name="Line 5">
            <a:extLst>
              <a:ext uri="{FF2B5EF4-FFF2-40B4-BE49-F238E27FC236}">
                <a16:creationId xmlns:a16="http://schemas.microsoft.com/office/drawing/2014/main" id="{8352FCAD-4CFF-40B6-A7B5-1FC2536E1869}"/>
              </a:ext>
            </a:extLst>
          </p:cNvPr>
          <p:cNvSpPr>
            <a:spLocks noChangeShapeType="1"/>
          </p:cNvSpPr>
          <p:nvPr/>
        </p:nvSpPr>
        <p:spPr bwMode="auto">
          <a:xfrm>
            <a:off x="1828800" y="2819400"/>
            <a:ext cx="8262938" cy="0"/>
          </a:xfrm>
          <a:prstGeom prst="line">
            <a:avLst/>
          </a:prstGeom>
          <a:noFill/>
          <a:ln w="57150">
            <a:solidFill>
              <a:srgbClr val="CCDEC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7349" name="Text Box 6">
            <a:extLst>
              <a:ext uri="{FF2B5EF4-FFF2-40B4-BE49-F238E27FC236}">
                <a16:creationId xmlns:a16="http://schemas.microsoft.com/office/drawing/2014/main" id="{92A69469-A0A4-4821-A334-5D0946563F0A}"/>
              </a:ext>
            </a:extLst>
          </p:cNvPr>
          <p:cNvSpPr txBox="1">
            <a:spLocks noChangeArrowheads="1"/>
          </p:cNvSpPr>
          <p:nvPr/>
        </p:nvSpPr>
        <p:spPr bwMode="auto">
          <a:xfrm>
            <a:off x="1752600" y="3140075"/>
            <a:ext cx="1646238"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General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Publications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flyers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newsletters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videos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articles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posters</a:t>
            </a:r>
          </a:p>
        </p:txBody>
      </p:sp>
      <p:sp>
        <p:nvSpPr>
          <p:cNvPr id="57350" name="Text Box 7">
            <a:extLst>
              <a:ext uri="{FF2B5EF4-FFF2-40B4-BE49-F238E27FC236}">
                <a16:creationId xmlns:a16="http://schemas.microsoft.com/office/drawing/2014/main" id="{63ED0EF0-5151-4D4C-BBC8-655A168EAEB2}"/>
              </a:ext>
            </a:extLst>
          </p:cNvPr>
          <p:cNvSpPr txBox="1">
            <a:spLocks noChangeArrowheads="1"/>
          </p:cNvSpPr>
          <p:nvPr/>
        </p:nvSpPr>
        <p:spPr bwMode="auto">
          <a:xfrm>
            <a:off x="3581400" y="3140075"/>
            <a:ext cx="120173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Personal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Touch</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letters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cards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postcards</a:t>
            </a:r>
          </a:p>
        </p:txBody>
      </p:sp>
      <p:sp>
        <p:nvSpPr>
          <p:cNvPr id="57351" name="Text Box 8">
            <a:extLst>
              <a:ext uri="{FF2B5EF4-FFF2-40B4-BE49-F238E27FC236}">
                <a16:creationId xmlns:a16="http://schemas.microsoft.com/office/drawing/2014/main" id="{8D75C227-B21B-44EB-855F-D7C2B4CACBDB}"/>
              </a:ext>
            </a:extLst>
          </p:cNvPr>
          <p:cNvSpPr txBox="1">
            <a:spLocks noChangeArrowheads="1"/>
          </p:cNvSpPr>
          <p:nvPr/>
        </p:nvSpPr>
        <p:spPr bwMode="auto">
          <a:xfrm>
            <a:off x="5105400" y="3140075"/>
            <a:ext cx="14478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Interactive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Activities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telephone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email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visits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seminars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learning sets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modeling</a:t>
            </a:r>
          </a:p>
        </p:txBody>
      </p:sp>
      <p:sp>
        <p:nvSpPr>
          <p:cNvPr id="57352" name="Text Box 9">
            <a:extLst>
              <a:ext uri="{FF2B5EF4-FFF2-40B4-BE49-F238E27FC236}">
                <a16:creationId xmlns:a16="http://schemas.microsoft.com/office/drawing/2014/main" id="{11EABDAA-ED30-4A27-BDAB-AC806B8194FE}"/>
              </a:ext>
            </a:extLst>
          </p:cNvPr>
          <p:cNvSpPr txBox="1">
            <a:spLocks noChangeArrowheads="1"/>
          </p:cNvSpPr>
          <p:nvPr/>
        </p:nvSpPr>
        <p:spPr bwMode="auto">
          <a:xfrm>
            <a:off x="8534400" y="3140075"/>
            <a:ext cx="1644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Face-to-face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one-to-one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mentoring</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shadowing</a:t>
            </a:r>
          </a:p>
        </p:txBody>
      </p:sp>
      <p:sp>
        <p:nvSpPr>
          <p:cNvPr id="57353" name="Text Box 10">
            <a:extLst>
              <a:ext uri="{FF2B5EF4-FFF2-40B4-BE49-F238E27FC236}">
                <a16:creationId xmlns:a16="http://schemas.microsoft.com/office/drawing/2014/main" id="{DBB4269B-77EF-4759-B014-8432FDEF5AEF}"/>
              </a:ext>
            </a:extLst>
          </p:cNvPr>
          <p:cNvSpPr txBox="1">
            <a:spLocks noChangeArrowheads="1"/>
          </p:cNvSpPr>
          <p:nvPr/>
        </p:nvSpPr>
        <p:spPr bwMode="auto">
          <a:xfrm>
            <a:off x="2057400" y="639763"/>
            <a:ext cx="800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Channels of Communication Are Important</a:t>
            </a:r>
          </a:p>
        </p:txBody>
      </p:sp>
      <p:sp>
        <p:nvSpPr>
          <p:cNvPr id="57354" name="Text Box 11">
            <a:extLst>
              <a:ext uri="{FF2B5EF4-FFF2-40B4-BE49-F238E27FC236}">
                <a16:creationId xmlns:a16="http://schemas.microsoft.com/office/drawing/2014/main" id="{854E9B95-45AF-4741-BA68-95B73AEC4B1B}"/>
              </a:ext>
            </a:extLst>
          </p:cNvPr>
          <p:cNvSpPr txBox="1">
            <a:spLocks noChangeArrowheads="1"/>
          </p:cNvSpPr>
          <p:nvPr/>
        </p:nvSpPr>
        <p:spPr bwMode="auto">
          <a:xfrm>
            <a:off x="9829800" y="5797550"/>
            <a:ext cx="209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     2002, Sarah W. Fraser</a:t>
            </a:r>
          </a:p>
        </p:txBody>
      </p:sp>
      <p:sp>
        <p:nvSpPr>
          <p:cNvPr id="57355" name="Text Box 12">
            <a:extLst>
              <a:ext uri="{FF2B5EF4-FFF2-40B4-BE49-F238E27FC236}">
                <a16:creationId xmlns:a16="http://schemas.microsoft.com/office/drawing/2014/main" id="{DFF54E98-0716-4CF3-A2FD-01DDC7DAD69E}"/>
              </a:ext>
            </a:extLst>
          </p:cNvPr>
          <p:cNvSpPr txBox="1">
            <a:spLocks noChangeArrowheads="1"/>
          </p:cNvSpPr>
          <p:nvPr/>
        </p:nvSpPr>
        <p:spPr bwMode="auto">
          <a:xfrm>
            <a:off x="6934200" y="3140075"/>
            <a:ext cx="143351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Public</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Garamond" panose="02020404030301010803" pitchFamily="18" charset="0"/>
                <a:ea typeface="+mn-ea"/>
                <a:cs typeface="+mn-cs"/>
              </a:rPr>
              <a:t>Events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Road shows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Fairs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Conferences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Exhibitions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Mass mtgs</a:t>
            </a:r>
          </a:p>
        </p:txBody>
      </p:sp>
      <p:sp>
        <p:nvSpPr>
          <p:cNvPr id="57356" name="TextBox 12">
            <a:extLst>
              <a:ext uri="{FF2B5EF4-FFF2-40B4-BE49-F238E27FC236}">
                <a16:creationId xmlns:a16="http://schemas.microsoft.com/office/drawing/2014/main" id="{CB61A991-694A-44C8-95C4-E36AB6333461}"/>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26</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CF9A3C1-7D2E-46D1-B36A-7A122460E23F}"/>
              </a:ext>
            </a:extLst>
          </p:cNvPr>
          <p:cNvSpPr>
            <a:spLocks noGrp="1" noChangeArrowheads="1"/>
          </p:cNvSpPr>
          <p:nvPr>
            <p:ph type="title"/>
          </p:nvPr>
        </p:nvSpPr>
        <p:spPr>
          <a:xfrm>
            <a:off x="2209800" y="685800"/>
            <a:ext cx="7772400" cy="685800"/>
          </a:xfrm>
        </p:spPr>
        <p:txBody>
          <a:bodyPr/>
          <a:lstStyle/>
          <a:p>
            <a:pPr eaLnBrk="1" hangingPunct="1"/>
            <a:r>
              <a:rPr lang="en-US" altLang="en-US"/>
              <a:t>Key Points</a:t>
            </a:r>
          </a:p>
        </p:txBody>
      </p:sp>
      <p:sp>
        <p:nvSpPr>
          <p:cNvPr id="194563" name="Rectangle 3">
            <a:extLst>
              <a:ext uri="{FF2B5EF4-FFF2-40B4-BE49-F238E27FC236}">
                <a16:creationId xmlns:a16="http://schemas.microsoft.com/office/drawing/2014/main" id="{2593B48F-30EB-4EAD-9A55-43E4B2008D35}"/>
              </a:ext>
            </a:extLst>
          </p:cNvPr>
          <p:cNvSpPr>
            <a:spLocks noGrp="1" noChangeArrowheads="1"/>
          </p:cNvSpPr>
          <p:nvPr>
            <p:ph idx="1"/>
          </p:nvPr>
        </p:nvSpPr>
        <p:spPr>
          <a:solidFill>
            <a:schemeClr val="accent4">
              <a:lumMod val="20000"/>
              <a:lumOff val="80000"/>
            </a:schemeClr>
          </a:solidFill>
        </p:spPr>
        <p:txBody>
          <a:bodyPr rtlCol="0">
            <a:normAutofit/>
          </a:bodyPr>
          <a:lstStyle/>
          <a:p>
            <a:pPr eaLnBrk="1" fontAlgn="auto" hangingPunct="1">
              <a:spcAft>
                <a:spcPts val="0"/>
              </a:spcAft>
              <a:defRPr/>
            </a:pPr>
            <a:r>
              <a:rPr lang="en-US" altLang="en-US" dirty="0"/>
              <a:t>A successful improvement project is the basis for spreading a new idea</a:t>
            </a:r>
          </a:p>
          <a:p>
            <a:pPr eaLnBrk="1" fontAlgn="auto" hangingPunct="1">
              <a:spcAft>
                <a:spcPts val="0"/>
              </a:spcAft>
              <a:defRPr/>
            </a:pPr>
            <a:r>
              <a:rPr lang="en-US" altLang="en-US" dirty="0"/>
              <a:t>Organization-wide dissemination of new ideas requires strong and consistent support from leadership</a:t>
            </a:r>
          </a:p>
          <a:p>
            <a:pPr eaLnBrk="1" fontAlgn="auto" hangingPunct="1">
              <a:spcAft>
                <a:spcPts val="0"/>
              </a:spcAft>
              <a:defRPr/>
            </a:pPr>
            <a:r>
              <a:rPr lang="en-US" altLang="en-US" dirty="0"/>
              <a:t>Innovation theory helps explain how to go about spreading change</a:t>
            </a:r>
          </a:p>
          <a:p>
            <a:pPr eaLnBrk="1" fontAlgn="auto" hangingPunct="1">
              <a:spcAft>
                <a:spcPts val="0"/>
              </a:spcAft>
              <a:defRPr/>
            </a:pPr>
            <a:r>
              <a:rPr lang="en-US" altLang="en-US" dirty="0"/>
              <a:t>Pay attention to the messengers: choose the right people and methods</a:t>
            </a:r>
          </a:p>
        </p:txBody>
      </p:sp>
      <p:sp>
        <p:nvSpPr>
          <p:cNvPr id="59396" name="TextBox 3">
            <a:extLst>
              <a:ext uri="{FF2B5EF4-FFF2-40B4-BE49-F238E27FC236}">
                <a16:creationId xmlns:a16="http://schemas.microsoft.com/office/drawing/2014/main" id="{8D3CC2E0-DE22-468C-9BCA-A6994A2F7ED4}"/>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3AC79D8-D085-4216-BEBD-14E5E5DE857E}"/>
              </a:ext>
            </a:extLst>
          </p:cNvPr>
          <p:cNvSpPr>
            <a:spLocks noGrp="1" noChangeArrowheads="1"/>
          </p:cNvSpPr>
          <p:nvPr>
            <p:ph type="title"/>
          </p:nvPr>
        </p:nvSpPr>
        <p:spPr>
          <a:xfrm>
            <a:off x="2286000" y="533400"/>
            <a:ext cx="7772400" cy="762000"/>
          </a:xfrm>
        </p:spPr>
        <p:txBody>
          <a:bodyPr/>
          <a:lstStyle/>
          <a:p>
            <a:pPr eaLnBrk="1" hangingPunct="1"/>
            <a:r>
              <a:rPr lang="en-US" altLang="en-US"/>
              <a:t>Resources</a:t>
            </a:r>
          </a:p>
        </p:txBody>
      </p:sp>
      <p:sp>
        <p:nvSpPr>
          <p:cNvPr id="65540" name="Rectangle 3">
            <a:extLst>
              <a:ext uri="{FF2B5EF4-FFF2-40B4-BE49-F238E27FC236}">
                <a16:creationId xmlns:a16="http://schemas.microsoft.com/office/drawing/2014/main" id="{E2EC2741-1CC1-41C9-AC55-12486AAE2AA5}"/>
              </a:ext>
            </a:extLst>
          </p:cNvPr>
          <p:cNvSpPr>
            <a:spLocks noGrp="1" noChangeArrowheads="1"/>
          </p:cNvSpPr>
          <p:nvPr>
            <p:ph idx="1"/>
          </p:nvPr>
        </p:nvSpPr>
        <p:spPr>
          <a:xfrm>
            <a:off x="838200" y="1752600"/>
            <a:ext cx="10668000" cy="3505200"/>
          </a:xfrm>
          <a:solidFill>
            <a:schemeClr val="bg1">
              <a:lumMod val="85000"/>
            </a:schemeClr>
          </a:solidFill>
        </p:spPr>
        <p:txBody>
          <a:bodyPr/>
          <a:lstStyle/>
          <a:p>
            <a:pPr eaLnBrk="1" hangingPunct="1">
              <a:lnSpc>
                <a:spcPct val="80000"/>
              </a:lnSpc>
              <a:defRPr/>
            </a:pPr>
            <a:r>
              <a:rPr lang="en-US" altLang="en-US" sz="2000" dirty="0"/>
              <a:t>Rogers, Everett M., </a:t>
            </a:r>
            <a:r>
              <a:rPr lang="en-US" altLang="en-US" sz="2000" i="1" dirty="0"/>
              <a:t>Diffusion of Innovation</a:t>
            </a:r>
            <a:r>
              <a:rPr lang="en-US" altLang="en-US" sz="2000" dirty="0"/>
              <a:t>, New York: Free Press.</a:t>
            </a:r>
          </a:p>
          <a:p>
            <a:pPr eaLnBrk="1" hangingPunct="1">
              <a:lnSpc>
                <a:spcPct val="80000"/>
              </a:lnSpc>
              <a:defRPr/>
            </a:pPr>
            <a:r>
              <a:rPr lang="en-US" altLang="en-US" sz="2000" dirty="0"/>
              <a:t>Gladwell, Malcolm, </a:t>
            </a:r>
            <a:r>
              <a:rPr lang="en-US" altLang="en-US" sz="2000" i="1" dirty="0"/>
              <a:t>The Tipping Point, </a:t>
            </a:r>
            <a:r>
              <a:rPr lang="en-US" altLang="en-US" sz="2000" dirty="0"/>
              <a:t>Boston and New York: Little, Brown, 2002.</a:t>
            </a:r>
          </a:p>
          <a:p>
            <a:pPr eaLnBrk="1" hangingPunct="1">
              <a:lnSpc>
                <a:spcPct val="80000"/>
              </a:lnSpc>
              <a:defRPr/>
            </a:pPr>
            <a:r>
              <a:rPr lang="en-US" altLang="en-US" sz="2000" dirty="0"/>
              <a:t>For more information about the IHI’s Framework for Spread, see </a:t>
            </a:r>
            <a:r>
              <a:rPr lang="en-US" altLang="en-US" sz="1600" dirty="0">
                <a:hlinkClick r:id="rId4"/>
              </a:rPr>
              <a:t>www.ihi.org/IHI/Topics/Improvement/SpreadingChanges/Changes/</a:t>
            </a:r>
            <a:r>
              <a:rPr lang="en-US" altLang="en-US" sz="2000" dirty="0"/>
              <a:t> or download their white paper on this topic at </a:t>
            </a:r>
            <a:r>
              <a:rPr lang="en-US" altLang="en-US" sz="1600" dirty="0">
                <a:hlinkClick r:id="rId5"/>
              </a:rPr>
              <a:t>www.ihi.org/IHI/Results/WhitePapers/AFrameworkforSpreadWhitePaper.htm</a:t>
            </a:r>
            <a:r>
              <a:rPr lang="en-US" altLang="en-US" sz="2000" dirty="0"/>
              <a:t> </a:t>
            </a:r>
          </a:p>
          <a:p>
            <a:pPr eaLnBrk="1" hangingPunct="1">
              <a:lnSpc>
                <a:spcPct val="80000"/>
              </a:lnSpc>
              <a:defRPr/>
            </a:pPr>
            <a:r>
              <a:rPr lang="en-US" altLang="en-US" sz="2000" dirty="0"/>
              <a:t>The IHI’s:</a:t>
            </a:r>
            <a:r>
              <a:rPr lang="en-US" altLang="en-US" sz="2000" i="1" dirty="0"/>
              <a:t> Improving HIV Care: A Modular Quality Improvement Curriculum, </a:t>
            </a:r>
            <a:r>
              <a:rPr lang="en-US" altLang="en-US" sz="2000" dirty="0"/>
              <a:t>available on the National Quality Center’s website at </a:t>
            </a:r>
            <a:r>
              <a:rPr lang="en-US" altLang="en-US" sz="1600" dirty="0">
                <a:hlinkClick r:id="rId6"/>
              </a:rPr>
              <a:t>http://www.nationalqualitycenter.org/index.cfm/5659</a:t>
            </a:r>
            <a:r>
              <a:rPr lang="en-US" altLang="en-US" sz="2400" dirty="0"/>
              <a:t> </a:t>
            </a:r>
            <a:r>
              <a:rPr lang="en-US" altLang="en-US" sz="2400" dirty="0">
                <a:solidFill>
                  <a:srgbClr val="FF00FF"/>
                </a:solidFill>
              </a:rPr>
              <a:t>	</a:t>
            </a:r>
            <a:endParaRPr lang="en-US" altLang="en-US" sz="2400" i="1" dirty="0">
              <a:solidFill>
                <a:srgbClr val="FF00FF"/>
              </a:solidFill>
            </a:endParaRPr>
          </a:p>
          <a:p>
            <a:pPr eaLnBrk="1" hangingPunct="1">
              <a:lnSpc>
                <a:spcPct val="80000"/>
              </a:lnSpc>
              <a:defRPr/>
            </a:pPr>
            <a:endParaRPr lang="en-US" altLang="en-US" sz="2400" dirty="0"/>
          </a:p>
        </p:txBody>
      </p:sp>
      <p:sp>
        <p:nvSpPr>
          <p:cNvPr id="61444" name="TextBox 3">
            <a:extLst>
              <a:ext uri="{FF2B5EF4-FFF2-40B4-BE49-F238E27FC236}">
                <a16:creationId xmlns:a16="http://schemas.microsoft.com/office/drawing/2014/main" id="{0E274C4B-CEE5-48AA-A80D-CA15B194417F}"/>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28</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4EBF2632-5FF7-4ED8-AB62-BF2E34A95BD3}"/>
              </a:ext>
            </a:extLst>
          </p:cNvPr>
          <p:cNvSpPr>
            <a:spLocks noChangeArrowheads="1"/>
          </p:cNvSpPr>
          <p:nvPr/>
        </p:nvSpPr>
        <p:spPr bwMode="auto">
          <a:xfrm>
            <a:off x="5334000" y="1295400"/>
            <a:ext cx="4876800" cy="4038600"/>
          </a:xfrm>
          <a:prstGeom prst="rect">
            <a:avLst/>
          </a:prstGeom>
          <a:solidFill>
            <a:srgbClr val="CCDE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88098" name="Text Box 2">
            <a:extLst>
              <a:ext uri="{FF2B5EF4-FFF2-40B4-BE49-F238E27FC236}">
                <a16:creationId xmlns:a16="http://schemas.microsoft.com/office/drawing/2014/main" id="{80895B10-3FCF-45D5-940D-08D3F6928964}"/>
              </a:ext>
            </a:extLst>
          </p:cNvPr>
          <p:cNvSpPr txBox="1">
            <a:spLocks noChangeArrowheads="1"/>
          </p:cNvSpPr>
          <p:nvPr/>
        </p:nvSpPr>
        <p:spPr bwMode="auto">
          <a:xfrm>
            <a:off x="5410200" y="2286000"/>
            <a:ext cx="48990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“We are what we repeatedly do; excellence is not an act,                                    but a habit.”</a:t>
            </a:r>
            <a:r>
              <a:rPr kumimoji="0" lang="en-US" altLang="en-US" sz="32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p>
        </p:txBody>
      </p:sp>
      <p:sp>
        <p:nvSpPr>
          <p:cNvPr id="388099" name="Text Box 3">
            <a:extLst>
              <a:ext uri="{FF2B5EF4-FFF2-40B4-BE49-F238E27FC236}">
                <a16:creationId xmlns:a16="http://schemas.microsoft.com/office/drawing/2014/main" id="{A1E63AC9-0683-49FC-9F38-729133B73BCD}"/>
              </a:ext>
            </a:extLst>
          </p:cNvPr>
          <p:cNvSpPr txBox="1">
            <a:spLocks noChangeArrowheads="1"/>
          </p:cNvSpPr>
          <p:nvPr/>
        </p:nvSpPr>
        <p:spPr bwMode="auto">
          <a:xfrm>
            <a:off x="7467600" y="3886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–Aristotle</a:t>
            </a:r>
          </a:p>
        </p:txBody>
      </p:sp>
      <p:pic>
        <p:nvPicPr>
          <p:cNvPr id="63493" name="Picture 4" descr="aristotle">
            <a:extLst>
              <a:ext uri="{FF2B5EF4-FFF2-40B4-BE49-F238E27FC236}">
                <a16:creationId xmlns:a16="http://schemas.microsoft.com/office/drawing/2014/main" id="{3E0C8501-052D-4B7B-9ECF-25E493C49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3082925"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a:extLst>
              <a:ext uri="{FF2B5EF4-FFF2-40B4-BE49-F238E27FC236}">
                <a16:creationId xmlns:a16="http://schemas.microsoft.com/office/drawing/2014/main" id="{AC107785-682A-4B5F-BF83-559BFA83E7AC}"/>
              </a:ext>
            </a:extLst>
          </p:cNvPr>
          <p:cNvSpPr txBox="1">
            <a:spLocks noChangeArrowheads="1"/>
          </p:cNvSpPr>
          <p:nvPr/>
        </p:nvSpPr>
        <p:spPr bwMode="auto">
          <a:xfrm>
            <a:off x="4572000" y="635000"/>
            <a:ext cx="30337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Closing Thoughts</a:t>
            </a:r>
          </a:p>
        </p:txBody>
      </p:sp>
      <p:sp>
        <p:nvSpPr>
          <p:cNvPr id="63495" name="TextBox 6">
            <a:extLst>
              <a:ext uri="{FF2B5EF4-FFF2-40B4-BE49-F238E27FC236}">
                <a16:creationId xmlns:a16="http://schemas.microsoft.com/office/drawing/2014/main" id="{C16BA717-3E19-44C0-893A-9DE81AF8417A}"/>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29</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8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p:bldP spid="3880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2" descr="player_controls_ltgray">
            <a:extLst>
              <a:ext uri="{FF2B5EF4-FFF2-40B4-BE49-F238E27FC236}">
                <a16:creationId xmlns:a16="http://schemas.microsoft.com/office/drawing/2014/main" id="{A4A925D7-475F-42D2-8EEE-8794842B2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977063"/>
            <a:ext cx="8686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1" name="Picture 3" descr="player_outline_ltgray">
            <a:extLst>
              <a:ext uri="{FF2B5EF4-FFF2-40B4-BE49-F238E27FC236}">
                <a16:creationId xmlns:a16="http://schemas.microsoft.com/office/drawing/2014/main" id="{EEB7D3AB-37BD-4539-80F9-AC76EC9D2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981200"/>
            <a:ext cx="22875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a:extLst>
              <a:ext uri="{FF2B5EF4-FFF2-40B4-BE49-F238E27FC236}">
                <a16:creationId xmlns:a16="http://schemas.microsoft.com/office/drawing/2014/main" id="{7F020265-14EF-4544-85E3-01BC91BF42BC}"/>
              </a:ext>
            </a:extLst>
          </p:cNvPr>
          <p:cNvSpPr>
            <a:spLocks noGrp="1" noChangeArrowheads="1"/>
          </p:cNvSpPr>
          <p:nvPr>
            <p:ph type="title"/>
          </p:nvPr>
        </p:nvSpPr>
        <p:spPr>
          <a:xfrm>
            <a:off x="647700" y="609600"/>
            <a:ext cx="10972800" cy="776288"/>
          </a:xfrm>
        </p:spPr>
        <p:txBody>
          <a:bodyPr/>
          <a:lstStyle/>
          <a:p>
            <a:pPr eaLnBrk="1" hangingPunct="1"/>
            <a:r>
              <a:rPr lang="en-US" altLang="en-US"/>
              <a:t>Tips for Viewing This Presentation</a:t>
            </a:r>
          </a:p>
        </p:txBody>
      </p:sp>
      <p:sp>
        <p:nvSpPr>
          <p:cNvPr id="432133" name="Rectangle 5">
            <a:extLst>
              <a:ext uri="{FF2B5EF4-FFF2-40B4-BE49-F238E27FC236}">
                <a16:creationId xmlns:a16="http://schemas.microsoft.com/office/drawing/2014/main" id="{DC6000F9-C1CB-419E-B51A-F531BBA72F58}"/>
              </a:ext>
            </a:extLst>
          </p:cNvPr>
          <p:cNvSpPr>
            <a:spLocks noChangeArrowheads="1"/>
          </p:cNvSpPr>
          <p:nvPr/>
        </p:nvSpPr>
        <p:spPr bwMode="auto">
          <a:xfrm>
            <a:off x="2286000" y="5410200"/>
            <a:ext cx="12192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4" name="Rectangle 6">
            <a:extLst>
              <a:ext uri="{FF2B5EF4-FFF2-40B4-BE49-F238E27FC236}">
                <a16:creationId xmlns:a16="http://schemas.microsoft.com/office/drawing/2014/main" id="{BC302FB0-E8F4-4779-B298-A7B11DD5A593}"/>
              </a:ext>
            </a:extLst>
          </p:cNvPr>
          <p:cNvSpPr>
            <a:spLocks noChangeArrowheads="1"/>
          </p:cNvSpPr>
          <p:nvPr/>
        </p:nvSpPr>
        <p:spPr bwMode="auto">
          <a:xfrm>
            <a:off x="6096000" y="5410200"/>
            <a:ext cx="6096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5" name="Rectangle 7">
            <a:extLst>
              <a:ext uri="{FF2B5EF4-FFF2-40B4-BE49-F238E27FC236}">
                <a16:creationId xmlns:a16="http://schemas.microsoft.com/office/drawing/2014/main" id="{D4600CC6-FDE7-47BF-8577-6DDFF59FCE6F}"/>
              </a:ext>
            </a:extLst>
          </p:cNvPr>
          <p:cNvSpPr>
            <a:spLocks noChangeArrowheads="1"/>
          </p:cNvSpPr>
          <p:nvPr/>
        </p:nvSpPr>
        <p:spPr bwMode="auto">
          <a:xfrm>
            <a:off x="10134600" y="5486400"/>
            <a:ext cx="3048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6" name="Rectangle 8">
            <a:extLst>
              <a:ext uri="{FF2B5EF4-FFF2-40B4-BE49-F238E27FC236}">
                <a16:creationId xmlns:a16="http://schemas.microsoft.com/office/drawing/2014/main" id="{2E91A0EF-95A6-4FA8-9137-7993D9F7409F}"/>
              </a:ext>
            </a:extLst>
          </p:cNvPr>
          <p:cNvSpPr>
            <a:spLocks noChangeArrowheads="1"/>
          </p:cNvSpPr>
          <p:nvPr/>
        </p:nvSpPr>
        <p:spPr bwMode="auto">
          <a:xfrm>
            <a:off x="4953000" y="1981200"/>
            <a:ext cx="7620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7" name="Rectangle 9">
            <a:extLst>
              <a:ext uri="{FF2B5EF4-FFF2-40B4-BE49-F238E27FC236}">
                <a16:creationId xmlns:a16="http://schemas.microsoft.com/office/drawing/2014/main" id="{B0FB8B2F-2BE9-490A-B797-8E090D9F5E4D}"/>
              </a:ext>
            </a:extLst>
          </p:cNvPr>
          <p:cNvSpPr>
            <a:spLocks noChangeArrowheads="1"/>
          </p:cNvSpPr>
          <p:nvPr/>
        </p:nvSpPr>
        <p:spPr bwMode="auto">
          <a:xfrm>
            <a:off x="5715000" y="1981200"/>
            <a:ext cx="7620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8" name="Rectangle 10">
            <a:extLst>
              <a:ext uri="{FF2B5EF4-FFF2-40B4-BE49-F238E27FC236}">
                <a16:creationId xmlns:a16="http://schemas.microsoft.com/office/drawing/2014/main" id="{78DFD808-5451-443C-926A-DEE1BA6CDC66}"/>
              </a:ext>
            </a:extLst>
          </p:cNvPr>
          <p:cNvSpPr>
            <a:spLocks noChangeArrowheads="1"/>
          </p:cNvSpPr>
          <p:nvPr/>
        </p:nvSpPr>
        <p:spPr bwMode="auto">
          <a:xfrm>
            <a:off x="6477000" y="1981200"/>
            <a:ext cx="7620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39" name="Text Box 11">
            <a:extLst>
              <a:ext uri="{FF2B5EF4-FFF2-40B4-BE49-F238E27FC236}">
                <a16:creationId xmlns:a16="http://schemas.microsoft.com/office/drawing/2014/main" id="{391BB8F5-A6EB-406C-A284-E0FC01BD1095}"/>
              </a:ext>
            </a:extLst>
          </p:cNvPr>
          <p:cNvSpPr txBox="1">
            <a:spLocks noChangeArrowheads="1"/>
          </p:cNvSpPr>
          <p:nvPr/>
        </p:nvSpPr>
        <p:spPr bwMode="auto">
          <a:xfrm>
            <a:off x="1752600" y="2549525"/>
            <a:ext cx="2362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Skip to other slides in the presentation</a:t>
            </a:r>
          </a:p>
        </p:txBody>
      </p:sp>
      <p:sp>
        <p:nvSpPr>
          <p:cNvPr id="432140" name="Line 12">
            <a:extLst>
              <a:ext uri="{FF2B5EF4-FFF2-40B4-BE49-F238E27FC236}">
                <a16:creationId xmlns:a16="http://schemas.microsoft.com/office/drawing/2014/main" id="{FC06C37E-3EB2-497F-8462-34CE8C2476BE}"/>
              </a:ext>
            </a:extLst>
          </p:cNvPr>
          <p:cNvSpPr>
            <a:spLocks noChangeShapeType="1"/>
          </p:cNvSpPr>
          <p:nvPr/>
        </p:nvSpPr>
        <p:spPr bwMode="auto">
          <a:xfrm flipV="1">
            <a:off x="4114800" y="2057400"/>
            <a:ext cx="83820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41" name="Text Box 13">
            <a:extLst>
              <a:ext uri="{FF2B5EF4-FFF2-40B4-BE49-F238E27FC236}">
                <a16:creationId xmlns:a16="http://schemas.microsoft.com/office/drawing/2014/main" id="{A27D8EA0-78CC-48BA-8A60-5670C2A97D70}"/>
              </a:ext>
            </a:extLst>
          </p:cNvPr>
          <p:cNvSpPr txBox="1">
            <a:spLocks noChangeArrowheads="1"/>
          </p:cNvSpPr>
          <p:nvPr/>
        </p:nvSpPr>
        <p:spPr bwMode="auto">
          <a:xfrm>
            <a:off x="4572000" y="1371600"/>
            <a:ext cx="3124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Read along with the narrator</a:t>
            </a:r>
          </a:p>
        </p:txBody>
      </p:sp>
      <p:sp>
        <p:nvSpPr>
          <p:cNvPr id="432142" name="Line 14">
            <a:extLst>
              <a:ext uri="{FF2B5EF4-FFF2-40B4-BE49-F238E27FC236}">
                <a16:creationId xmlns:a16="http://schemas.microsoft.com/office/drawing/2014/main" id="{02A7A9A6-8879-4846-86A1-BC27C409710C}"/>
              </a:ext>
            </a:extLst>
          </p:cNvPr>
          <p:cNvSpPr>
            <a:spLocks noChangeShapeType="1"/>
          </p:cNvSpPr>
          <p:nvPr/>
        </p:nvSpPr>
        <p:spPr bwMode="auto">
          <a:xfrm>
            <a:off x="6019800" y="1752600"/>
            <a:ext cx="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43" name="Text Box 15">
            <a:extLst>
              <a:ext uri="{FF2B5EF4-FFF2-40B4-BE49-F238E27FC236}">
                <a16:creationId xmlns:a16="http://schemas.microsoft.com/office/drawing/2014/main" id="{1BEE4A78-B1F6-431C-899D-CCAD1847AE08}"/>
              </a:ext>
            </a:extLst>
          </p:cNvPr>
          <p:cNvSpPr txBox="1">
            <a:spLocks noChangeArrowheads="1"/>
          </p:cNvSpPr>
          <p:nvPr/>
        </p:nvSpPr>
        <p:spPr bwMode="auto">
          <a:xfrm>
            <a:off x="7924800" y="2473325"/>
            <a:ext cx="25146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Search for keywords in the presentation</a:t>
            </a:r>
          </a:p>
        </p:txBody>
      </p:sp>
      <p:sp>
        <p:nvSpPr>
          <p:cNvPr id="432144" name="Line 16">
            <a:extLst>
              <a:ext uri="{FF2B5EF4-FFF2-40B4-BE49-F238E27FC236}">
                <a16:creationId xmlns:a16="http://schemas.microsoft.com/office/drawing/2014/main" id="{95F12767-A455-41AB-BC9D-57E49AB4870C}"/>
              </a:ext>
            </a:extLst>
          </p:cNvPr>
          <p:cNvSpPr>
            <a:spLocks noChangeShapeType="1"/>
          </p:cNvSpPr>
          <p:nvPr/>
        </p:nvSpPr>
        <p:spPr bwMode="auto">
          <a:xfrm flipH="1" flipV="1">
            <a:off x="7239000" y="2057400"/>
            <a:ext cx="685800" cy="457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45" name="Text Box 17">
            <a:extLst>
              <a:ext uri="{FF2B5EF4-FFF2-40B4-BE49-F238E27FC236}">
                <a16:creationId xmlns:a16="http://schemas.microsoft.com/office/drawing/2014/main" id="{22BA8AB4-10B1-4A52-9CFE-85703BE32B2F}"/>
              </a:ext>
            </a:extLst>
          </p:cNvPr>
          <p:cNvSpPr txBox="1">
            <a:spLocks noChangeArrowheads="1"/>
          </p:cNvSpPr>
          <p:nvPr/>
        </p:nvSpPr>
        <p:spPr bwMode="auto">
          <a:xfrm>
            <a:off x="1752600" y="4038600"/>
            <a:ext cx="1981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Play, rewind and fast forward </a:t>
            </a:r>
          </a:p>
        </p:txBody>
      </p:sp>
      <p:sp>
        <p:nvSpPr>
          <p:cNvPr id="432146" name="Line 18">
            <a:extLst>
              <a:ext uri="{FF2B5EF4-FFF2-40B4-BE49-F238E27FC236}">
                <a16:creationId xmlns:a16="http://schemas.microsoft.com/office/drawing/2014/main" id="{1B6DD67A-2468-4057-92B3-2D89A5344324}"/>
              </a:ext>
            </a:extLst>
          </p:cNvPr>
          <p:cNvSpPr>
            <a:spLocks noChangeShapeType="1"/>
          </p:cNvSpPr>
          <p:nvPr/>
        </p:nvSpPr>
        <p:spPr bwMode="auto">
          <a:xfrm>
            <a:off x="2819400" y="4724400"/>
            <a:ext cx="0" cy="685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32147" name="Text Box 19">
            <a:extLst>
              <a:ext uri="{FF2B5EF4-FFF2-40B4-BE49-F238E27FC236}">
                <a16:creationId xmlns:a16="http://schemas.microsoft.com/office/drawing/2014/main" id="{C65492FA-8632-4725-B046-6DA24DA8E660}"/>
              </a:ext>
            </a:extLst>
          </p:cNvPr>
          <p:cNvSpPr txBox="1">
            <a:spLocks noChangeArrowheads="1"/>
          </p:cNvSpPr>
          <p:nvPr/>
        </p:nvSpPr>
        <p:spPr bwMode="auto">
          <a:xfrm>
            <a:off x="7391400" y="3505200"/>
            <a:ext cx="20574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Review current slide</a:t>
            </a:r>
          </a:p>
        </p:txBody>
      </p:sp>
      <p:sp>
        <p:nvSpPr>
          <p:cNvPr id="432148" name="Text Box 20">
            <a:extLst>
              <a:ext uri="{FF2B5EF4-FFF2-40B4-BE49-F238E27FC236}">
                <a16:creationId xmlns:a16="http://schemas.microsoft.com/office/drawing/2014/main" id="{520A8093-C378-419F-881E-3B67F40E95BB}"/>
              </a:ext>
            </a:extLst>
          </p:cNvPr>
          <p:cNvSpPr txBox="1">
            <a:spLocks noChangeArrowheads="1"/>
          </p:cNvSpPr>
          <p:nvPr/>
        </p:nvSpPr>
        <p:spPr bwMode="auto">
          <a:xfrm>
            <a:off x="8534400" y="4495800"/>
            <a:ext cx="1828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View full screen</a:t>
            </a:r>
          </a:p>
        </p:txBody>
      </p:sp>
      <p:sp>
        <p:nvSpPr>
          <p:cNvPr id="432149" name="Line 21">
            <a:extLst>
              <a:ext uri="{FF2B5EF4-FFF2-40B4-BE49-F238E27FC236}">
                <a16:creationId xmlns:a16="http://schemas.microsoft.com/office/drawing/2014/main" id="{8A836CD4-BEB4-4E86-8921-7FDEE0ADD0EA}"/>
              </a:ext>
            </a:extLst>
          </p:cNvPr>
          <p:cNvSpPr>
            <a:spLocks noChangeShapeType="1"/>
          </p:cNvSpPr>
          <p:nvPr/>
        </p:nvSpPr>
        <p:spPr bwMode="auto">
          <a:xfrm>
            <a:off x="10287000" y="4876800"/>
            <a:ext cx="0" cy="609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432150" name="AutoShape 22">
            <a:extLst>
              <a:ext uri="{FF2B5EF4-FFF2-40B4-BE49-F238E27FC236}">
                <a16:creationId xmlns:a16="http://schemas.microsoft.com/office/drawing/2014/main" id="{0E473742-E5FE-47F6-B6B8-A7766035720A}"/>
              </a:ext>
            </a:extLst>
          </p:cNvPr>
          <p:cNvCxnSpPr>
            <a:cxnSpLocks noChangeShapeType="1"/>
            <a:stCxn id="432147" idx="2"/>
            <a:endCxn id="432134" idx="3"/>
          </p:cNvCxnSpPr>
          <p:nvPr/>
        </p:nvCxnSpPr>
        <p:spPr bwMode="auto">
          <a:xfrm rot="5400000">
            <a:off x="6691313" y="3910013"/>
            <a:ext cx="1757362" cy="1700212"/>
          </a:xfrm>
          <a:prstGeom prst="bentConnector2">
            <a:avLst/>
          </a:prstGeom>
          <a:noFill/>
          <a:ln w="127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2152" name="Picture 24" descr="skip_pink">
            <a:hlinkClick r:id="rId6" action="ppaction://hlinksldjump"/>
            <a:extLst>
              <a:ext uri="{FF2B5EF4-FFF2-40B4-BE49-F238E27FC236}">
                <a16:creationId xmlns:a16="http://schemas.microsoft.com/office/drawing/2014/main" id="{EB3D6974-156C-4C1D-B20B-3575A7031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371600"/>
            <a:ext cx="14382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TextBox 24">
            <a:extLst>
              <a:ext uri="{FF2B5EF4-FFF2-40B4-BE49-F238E27FC236}">
                <a16:creationId xmlns:a16="http://schemas.microsoft.com/office/drawing/2014/main" id="{40E2F5DB-F690-430B-9CB8-25B8A9ABD022}"/>
              </a:ext>
            </a:extLst>
          </p:cNvPr>
          <p:cNvSpPr txBox="1">
            <a:spLocks noChangeArrowheads="1"/>
          </p:cNvSpPr>
          <p:nvPr/>
        </p:nvSpPr>
        <p:spPr bwMode="auto">
          <a:xfrm>
            <a:off x="304800" y="64039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21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0 3.36725E-6 L -0.625 3.36725E-6 " pathEditMode="relative" rAng="0" ptsTypes="AA">
                                      <p:cBhvr>
                                        <p:cTn id="10" dur="2000" fill="hold"/>
                                        <p:tgtEl>
                                          <p:spTgt spid="432131"/>
                                        </p:tgtEl>
                                        <p:attrNameLst>
                                          <p:attrName>ppt_x</p:attrName>
                                          <p:attrName>ppt_y</p:attrName>
                                        </p:attrNameLst>
                                      </p:cBhvr>
                                      <p:rCtr x="-3125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21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21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21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21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21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21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21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2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21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4" presetClass="path" presetSubtype="0" accel="50000" decel="50000" fill="hold" nodeType="clickEffect">
                                  <p:stCondLst>
                                    <p:cond delay="0"/>
                                  </p:stCondLst>
                                  <p:childTnLst>
                                    <p:animMotion origin="layout" path="M 0 0.14144 L 0 -0.20255 " pathEditMode="relative" rAng="0" ptsTypes="AA">
                                      <p:cBhvr>
                                        <p:cTn id="38" dur="2000" fill="hold"/>
                                        <p:tgtEl>
                                          <p:spTgt spid="432130"/>
                                        </p:tgtEl>
                                        <p:attrNameLst>
                                          <p:attrName>ppt_x</p:attrName>
                                          <p:attrName>ppt_y</p:attrName>
                                        </p:attrNameLst>
                                      </p:cBhvr>
                                      <p:rCtr x="0" y="-17199"/>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321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21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214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32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21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214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21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21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2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9" grpId="0" animBg="1"/>
      <p:bldP spid="432141" grpId="0" animBg="1"/>
      <p:bldP spid="432143" grpId="0" animBg="1"/>
      <p:bldP spid="432145" grpId="0" animBg="1"/>
      <p:bldP spid="432147" grpId="0" animBg="1"/>
      <p:bldP spid="4321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753101B5-D653-49F7-B2F9-09E1913F5B2D}"/>
              </a:ext>
            </a:extLst>
          </p:cNvPr>
          <p:cNvSpPr>
            <a:spLocks noGrp="1" noChangeArrowheads="1"/>
          </p:cNvSpPr>
          <p:nvPr>
            <p:ph type="title"/>
          </p:nvPr>
        </p:nvSpPr>
        <p:spPr/>
        <p:txBody>
          <a:bodyPr/>
          <a:lstStyle/>
          <a:p>
            <a:pPr eaLnBrk="1" hangingPunct="1"/>
            <a:r>
              <a:rPr lang="en-US" altLang="en-US"/>
              <a:t>The Quality Academy</a:t>
            </a:r>
          </a:p>
        </p:txBody>
      </p:sp>
      <p:sp>
        <p:nvSpPr>
          <p:cNvPr id="436228" name="Rectangle 4">
            <a:extLst>
              <a:ext uri="{FF2B5EF4-FFF2-40B4-BE49-F238E27FC236}">
                <a16:creationId xmlns:a16="http://schemas.microsoft.com/office/drawing/2014/main" id="{9B34406F-CBA7-4DD2-BA96-B25663CAB620}"/>
              </a:ext>
            </a:extLst>
          </p:cNvPr>
          <p:cNvSpPr>
            <a:spLocks noGrp="1" noChangeArrowheads="1"/>
          </p:cNvSpPr>
          <p:nvPr>
            <p:ph idx="1"/>
          </p:nvPr>
        </p:nvSpPr>
        <p:spPr>
          <a:xfrm>
            <a:off x="5486400" y="1752600"/>
            <a:ext cx="4876800" cy="3641725"/>
          </a:xfrm>
          <a:solidFill>
            <a:schemeClr val="accent4">
              <a:lumMod val="20000"/>
              <a:lumOff val="80000"/>
            </a:schemeClr>
          </a:solidFill>
        </p:spPr>
        <p:txBody>
          <a:bodyPr rtlCol="0">
            <a:normAutofit/>
          </a:bodyPr>
          <a:lstStyle/>
          <a:p>
            <a:pPr marL="381000" indent="-381000" eaLnBrk="1" fontAlgn="auto" hangingPunct="1">
              <a:lnSpc>
                <a:spcPct val="80000"/>
              </a:lnSpc>
              <a:spcAft>
                <a:spcPts val="0"/>
              </a:spcAft>
              <a:buFont typeface="Arial" panose="020B0604020202020204" pitchFamily="34" charset="0"/>
              <a:buNone/>
              <a:defRPr/>
            </a:pPr>
            <a:r>
              <a:rPr lang="en-US" altLang="en-US" sz="1800" dirty="0"/>
              <a:t>For further information, contact:</a:t>
            </a:r>
          </a:p>
          <a:p>
            <a:pPr marL="381000" indent="-381000" eaLnBrk="1" fontAlgn="auto" hangingPunct="1">
              <a:lnSpc>
                <a:spcPct val="80000"/>
              </a:lnSpc>
              <a:spcAft>
                <a:spcPts val="0"/>
              </a:spcAft>
              <a:buFont typeface="Arial" panose="020B0604020202020204" pitchFamily="34" charset="0"/>
              <a:buNone/>
              <a:defRPr/>
            </a:pPr>
            <a:r>
              <a:rPr lang="en-US" altLang="en-US" sz="1800" dirty="0"/>
              <a:t>Center for Quality Improvement &amp; Innovation</a:t>
            </a:r>
          </a:p>
          <a:p>
            <a:pPr marL="381000" indent="-381000" eaLnBrk="1" fontAlgn="auto" hangingPunct="1">
              <a:lnSpc>
                <a:spcPct val="80000"/>
              </a:lnSpc>
              <a:spcAft>
                <a:spcPts val="0"/>
              </a:spcAft>
              <a:buFont typeface="Arial" panose="020B0604020202020204" pitchFamily="34" charset="0"/>
              <a:buNone/>
              <a:defRPr/>
            </a:pPr>
            <a:r>
              <a:rPr lang="en-US" altLang="en-US" sz="1800" dirty="0"/>
              <a:t>90 Church Street, 13</a:t>
            </a:r>
            <a:r>
              <a:rPr lang="en-US" altLang="en-US" sz="1800" baseline="30000" dirty="0"/>
              <a:t>th</a:t>
            </a:r>
            <a:r>
              <a:rPr lang="en-US" altLang="en-US" sz="1800" dirty="0"/>
              <a:t> floor</a:t>
            </a:r>
          </a:p>
          <a:p>
            <a:pPr marL="381000" indent="-381000" eaLnBrk="1" fontAlgn="auto" hangingPunct="1">
              <a:lnSpc>
                <a:spcPct val="80000"/>
              </a:lnSpc>
              <a:spcAft>
                <a:spcPts val="0"/>
              </a:spcAft>
              <a:buFont typeface="Arial" panose="020B0604020202020204" pitchFamily="34" charset="0"/>
              <a:buNone/>
              <a:defRPr/>
            </a:pPr>
            <a:r>
              <a:rPr lang="en-US" altLang="en-US" sz="1800" dirty="0"/>
              <a:t>New York, NY 10007-2919</a:t>
            </a:r>
          </a:p>
          <a:p>
            <a:pPr marL="381000" indent="-381000" eaLnBrk="1" fontAlgn="auto" hangingPunct="1">
              <a:lnSpc>
                <a:spcPct val="80000"/>
              </a:lnSpc>
              <a:spcAft>
                <a:spcPts val="0"/>
              </a:spcAft>
              <a:buFont typeface="Arial" panose="020B0604020202020204" pitchFamily="34" charset="0"/>
              <a:buNone/>
              <a:defRPr/>
            </a:pPr>
            <a:r>
              <a:rPr lang="en-US" altLang="en-US" sz="1800" dirty="0"/>
              <a:t>Email: </a:t>
            </a:r>
            <a:r>
              <a:rPr lang="en-US" altLang="en-US" sz="1600" dirty="0">
                <a:hlinkClick r:id="rId4"/>
              </a:rPr>
              <a:t>Info@</a:t>
            </a:r>
            <a:r>
              <a:rPr lang="en-US" altLang="en-US" sz="1600" dirty="0"/>
              <a:t>cqii.org</a:t>
            </a:r>
            <a:endParaRPr lang="en-US" altLang="en-US" sz="1800" dirty="0"/>
          </a:p>
          <a:p>
            <a:pPr marL="381000" indent="-381000" eaLnBrk="1" fontAlgn="auto" hangingPunct="1">
              <a:lnSpc>
                <a:spcPct val="80000"/>
              </a:lnSpc>
              <a:spcAft>
                <a:spcPts val="0"/>
              </a:spcAft>
              <a:buFont typeface="Arial" panose="020B0604020202020204" pitchFamily="34" charset="0"/>
              <a:buNone/>
              <a:defRPr/>
            </a:pPr>
            <a:r>
              <a:rPr lang="en-US" altLang="en-US" sz="1800" dirty="0"/>
              <a:t>Or visit us online at TaregtHIV.org/</a:t>
            </a:r>
            <a:r>
              <a:rPr lang="en-US" altLang="en-US" sz="1800" dirty="0" err="1"/>
              <a:t>cqii</a:t>
            </a:r>
            <a:endParaRPr lang="en-US" altLang="en-US" sz="1800" dirty="0"/>
          </a:p>
        </p:txBody>
      </p:sp>
      <p:sp>
        <p:nvSpPr>
          <p:cNvPr id="65540" name="Rectangle 7">
            <a:extLst>
              <a:ext uri="{FF2B5EF4-FFF2-40B4-BE49-F238E27FC236}">
                <a16:creationId xmlns:a16="http://schemas.microsoft.com/office/drawing/2014/main" id="{A29886CE-4D07-404F-973D-BC2E6B3908C0}"/>
              </a:ext>
            </a:extLst>
          </p:cNvPr>
          <p:cNvSpPr>
            <a:spLocks noChangeArrowheads="1"/>
          </p:cNvSpPr>
          <p:nvPr/>
        </p:nvSpPr>
        <p:spPr bwMode="auto">
          <a:xfrm>
            <a:off x="1905000" y="5638800"/>
            <a:ext cx="411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65541" name="Picture 2" descr="Text&#10;&#10;Description automatically generated">
            <a:extLst>
              <a:ext uri="{FF2B5EF4-FFF2-40B4-BE49-F238E27FC236}">
                <a16:creationId xmlns:a16="http://schemas.microsoft.com/office/drawing/2014/main" id="{BF8F9770-1C54-4537-9A21-A0A924A54D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338263"/>
            <a:ext cx="46815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Box 5">
            <a:extLst>
              <a:ext uri="{FF2B5EF4-FFF2-40B4-BE49-F238E27FC236}">
                <a16:creationId xmlns:a16="http://schemas.microsoft.com/office/drawing/2014/main" id="{4134041D-823A-41A4-8D2A-95A4AFDF713C}"/>
              </a:ext>
            </a:extLst>
          </p:cNvPr>
          <p:cNvSpPr txBox="1">
            <a:spLocks noChangeArrowheads="1"/>
          </p:cNvSpPr>
          <p:nvPr/>
        </p:nvSpPr>
        <p:spPr bwMode="auto">
          <a:xfrm>
            <a:off x="304800" y="64309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30</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62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622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62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622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6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557A21B-F7A9-4157-A31B-0AD30E22CA48}"/>
              </a:ext>
            </a:extLst>
          </p:cNvPr>
          <p:cNvSpPr>
            <a:spLocks noChangeArrowheads="1"/>
          </p:cNvSpPr>
          <p:nvPr/>
        </p:nvSpPr>
        <p:spPr bwMode="auto">
          <a:xfrm>
            <a:off x="4876800" y="1828800"/>
            <a:ext cx="5334000" cy="3505200"/>
          </a:xfrm>
          <a:prstGeom prst="rect">
            <a:avLst/>
          </a:prstGeom>
          <a:solidFill>
            <a:srgbClr val="DDEA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57378" name="Text Box 2">
            <a:extLst>
              <a:ext uri="{FF2B5EF4-FFF2-40B4-BE49-F238E27FC236}">
                <a16:creationId xmlns:a16="http://schemas.microsoft.com/office/drawing/2014/main" id="{A4BEEEF5-AA65-44F6-BFC0-CF945D60DFC0}"/>
              </a:ext>
            </a:extLst>
          </p:cNvPr>
          <p:cNvSpPr txBox="1">
            <a:spLocks noChangeArrowheads="1"/>
          </p:cNvSpPr>
          <p:nvPr/>
        </p:nvSpPr>
        <p:spPr bwMode="auto">
          <a:xfrm>
            <a:off x="5029200" y="2190750"/>
            <a:ext cx="5181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“There is nothing more difficult to plan,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more doubtful of success, nor more dangerous to manage than the creation of a new order of things….”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r>
              <a:rPr kumimoji="0" lang="en-US" altLang="en-US" sz="24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1600" b="0" i="0"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1600" b="0" i="1" u="none" strike="noStrike" kern="1200" cap="none" spc="0" normalizeH="0" baseline="0" noProof="0">
                <a:ln>
                  <a:noFill/>
                </a:ln>
                <a:solidFill>
                  <a:srgbClr val="FF00FF"/>
                </a:solidFill>
                <a:effectLst/>
                <a:uLnTx/>
                <a:uFillTx/>
                <a:latin typeface="Garamond" panose="02020404030301010803" pitchFamily="18" charset="0"/>
                <a:ea typeface="+mn-ea"/>
                <a:cs typeface="+mn-cs"/>
              </a:rPr>
              <a:t>		</a:t>
            </a:r>
            <a:r>
              <a:rPr kumimoji="0" lang="en-US" altLang="en-US" sz="16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r>
              <a:rPr kumimoji="0" lang="en-US" altLang="en-US" sz="16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Nicolo Machiavelli</a:t>
            </a:r>
            <a:r>
              <a:rPr kumimoji="0" lang="en-US" altLang="en-US" sz="1600" b="0" i="1" u="none" strike="noStrike" kern="1200" cap="none" spc="0" normalizeH="0" baseline="0" noProof="0">
                <a:ln>
                  <a:noFill/>
                </a:ln>
                <a:solidFill>
                  <a:prstClr val="black"/>
                </a:solidFill>
                <a:effectLst/>
                <a:uLnTx/>
                <a:uFillTx/>
                <a:latin typeface="Garamond" panose="02020404030301010803" pitchFamily="18" charset="0"/>
                <a:ea typeface="+mn-ea"/>
                <a:cs typeface="+mn-cs"/>
              </a:rPr>
              <a:t>, The Prince</a:t>
            </a:r>
          </a:p>
        </p:txBody>
      </p:sp>
      <p:sp>
        <p:nvSpPr>
          <p:cNvPr id="12292" name="Rectangle 3">
            <a:extLst>
              <a:ext uri="{FF2B5EF4-FFF2-40B4-BE49-F238E27FC236}">
                <a16:creationId xmlns:a16="http://schemas.microsoft.com/office/drawing/2014/main" id="{524F3210-B318-4AE8-9E48-750AF6CE2322}"/>
              </a:ext>
            </a:extLst>
          </p:cNvPr>
          <p:cNvSpPr>
            <a:spLocks noChangeArrowheads="1"/>
          </p:cNvSpPr>
          <p:nvPr/>
        </p:nvSpPr>
        <p:spPr bwMode="auto">
          <a:xfrm>
            <a:off x="2209800" y="609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Creating a New Order</a:t>
            </a:r>
          </a:p>
        </p:txBody>
      </p:sp>
      <p:pic>
        <p:nvPicPr>
          <p:cNvPr id="357381" name="Picture 5" descr="machiavelli">
            <a:extLst>
              <a:ext uri="{FF2B5EF4-FFF2-40B4-BE49-F238E27FC236}">
                <a16:creationId xmlns:a16="http://schemas.microsoft.com/office/drawing/2014/main" id="{82A0CC54-A43F-4F61-8637-60FD36913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828800"/>
            <a:ext cx="2308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a:extLst>
              <a:ext uri="{FF2B5EF4-FFF2-40B4-BE49-F238E27FC236}">
                <a16:creationId xmlns:a16="http://schemas.microsoft.com/office/drawing/2014/main" id="{17DE8EA5-B366-44CC-8D89-8C7C570A6A8E}"/>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737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37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737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73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5B80D3AB-F01C-4F13-BAF5-BEC9222CC6D9}"/>
              </a:ext>
            </a:extLst>
          </p:cNvPr>
          <p:cNvSpPr>
            <a:spLocks noChangeArrowheads="1"/>
          </p:cNvSpPr>
          <p:nvPr/>
        </p:nvSpPr>
        <p:spPr bwMode="auto">
          <a:xfrm>
            <a:off x="5029200" y="2514600"/>
            <a:ext cx="5181600" cy="1828800"/>
          </a:xfrm>
          <a:prstGeom prst="rect">
            <a:avLst/>
          </a:prstGeom>
          <a:solidFill>
            <a:srgbClr val="DFD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339" name="Rectangle 2">
            <a:extLst>
              <a:ext uri="{FF2B5EF4-FFF2-40B4-BE49-F238E27FC236}">
                <a16:creationId xmlns:a16="http://schemas.microsoft.com/office/drawing/2014/main" id="{30289E1D-1A79-4C81-BC93-3B082E156D17}"/>
              </a:ext>
            </a:extLst>
          </p:cNvPr>
          <p:cNvSpPr>
            <a:spLocks noGrp="1" noChangeArrowheads="1"/>
          </p:cNvSpPr>
          <p:nvPr>
            <p:ph type="title"/>
          </p:nvPr>
        </p:nvSpPr>
        <p:spPr>
          <a:xfrm>
            <a:off x="609600" y="671513"/>
            <a:ext cx="10972800" cy="776287"/>
          </a:xfrm>
        </p:spPr>
        <p:txBody>
          <a:bodyPr/>
          <a:lstStyle/>
          <a:p>
            <a:pPr eaLnBrk="1" hangingPunct="1"/>
            <a:r>
              <a:rPr lang="en-US" altLang="en-US"/>
              <a:t>Key Question</a:t>
            </a:r>
          </a:p>
        </p:txBody>
      </p:sp>
      <p:sp>
        <p:nvSpPr>
          <p:cNvPr id="166915" name="Rectangle 3">
            <a:extLst>
              <a:ext uri="{FF2B5EF4-FFF2-40B4-BE49-F238E27FC236}">
                <a16:creationId xmlns:a16="http://schemas.microsoft.com/office/drawing/2014/main" id="{B875610D-FF44-4A49-8151-56F8659D0709}"/>
              </a:ext>
            </a:extLst>
          </p:cNvPr>
          <p:cNvSpPr>
            <a:spLocks noGrp="1" noChangeArrowheads="1"/>
          </p:cNvSpPr>
          <p:nvPr>
            <p:ph idx="1"/>
          </p:nvPr>
        </p:nvSpPr>
        <p:spPr>
          <a:xfrm>
            <a:off x="5181600" y="2667000"/>
            <a:ext cx="5105400" cy="1524000"/>
          </a:xfrm>
        </p:spPr>
        <p:txBody>
          <a:bodyPr/>
          <a:lstStyle/>
          <a:p>
            <a:pPr marL="0" indent="0" eaLnBrk="1" hangingPunct="1">
              <a:buFont typeface="Arial" panose="020B0604020202020204" pitchFamily="34" charset="0"/>
              <a:buNone/>
            </a:pPr>
            <a:r>
              <a:rPr lang="en-US" altLang="en-US"/>
              <a:t>How can my HIV care program become more open to innovative ideas? </a:t>
            </a:r>
          </a:p>
        </p:txBody>
      </p:sp>
      <p:pic>
        <p:nvPicPr>
          <p:cNvPr id="14341" name="Picture 5" descr="chartrview">
            <a:extLst>
              <a:ext uri="{FF2B5EF4-FFF2-40B4-BE49-F238E27FC236}">
                <a16:creationId xmlns:a16="http://schemas.microsoft.com/office/drawing/2014/main" id="{459780D5-E4AD-4756-9CF3-2DC47C014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473200"/>
            <a:ext cx="250348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a:extLst>
              <a:ext uri="{FF2B5EF4-FFF2-40B4-BE49-F238E27FC236}">
                <a16:creationId xmlns:a16="http://schemas.microsoft.com/office/drawing/2014/main" id="{40F764D1-FDA7-4DCD-840C-C75C6FF4345C}"/>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114CB92-4144-45FB-B30F-A5330E57B97E}"/>
              </a:ext>
            </a:extLst>
          </p:cNvPr>
          <p:cNvSpPr>
            <a:spLocks noChangeArrowheads="1"/>
          </p:cNvSpPr>
          <p:nvPr/>
        </p:nvSpPr>
        <p:spPr bwMode="auto">
          <a:xfrm>
            <a:off x="5867400" y="2743200"/>
            <a:ext cx="4343400" cy="1066800"/>
          </a:xfrm>
          <a:prstGeom prst="rect">
            <a:avLst/>
          </a:prstGeom>
          <a:solidFill>
            <a:srgbClr val="F4F4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6772" name="Rectangle 4">
            <a:extLst>
              <a:ext uri="{FF2B5EF4-FFF2-40B4-BE49-F238E27FC236}">
                <a16:creationId xmlns:a16="http://schemas.microsoft.com/office/drawing/2014/main" id="{7CB8F948-E501-465C-B12D-053CC10E0BB4}"/>
              </a:ext>
            </a:extLst>
          </p:cNvPr>
          <p:cNvSpPr>
            <a:spLocks noGrp="1" noChangeArrowheads="1"/>
          </p:cNvSpPr>
          <p:nvPr>
            <p:ph type="title"/>
          </p:nvPr>
        </p:nvSpPr>
        <p:spPr>
          <a:xfrm>
            <a:off x="6019800" y="2895600"/>
            <a:ext cx="4114800" cy="762000"/>
          </a:xfrm>
        </p:spPr>
        <p:txBody>
          <a:bodyPr rtlCol="0">
            <a:normAutofit fontScale="90000"/>
          </a:bodyPr>
          <a:lstStyle/>
          <a:p>
            <a:pPr eaLnBrk="1" fontAlgn="auto" hangingPunct="1">
              <a:spcAft>
                <a:spcPts val="0"/>
              </a:spcAft>
              <a:defRPr/>
            </a:pPr>
            <a:r>
              <a:rPr lang="en-US" altLang="en-US" sz="2800"/>
              <a:t>OK, my improvement works, now what?</a:t>
            </a:r>
          </a:p>
        </p:txBody>
      </p:sp>
      <p:pic>
        <p:nvPicPr>
          <p:cNvPr id="16388" name="Picture 6" descr="dr">
            <a:extLst>
              <a:ext uri="{FF2B5EF4-FFF2-40B4-BE49-F238E27FC236}">
                <a16:creationId xmlns:a16="http://schemas.microsoft.com/office/drawing/2014/main" id="{B5B01F3B-FEA0-4A61-A492-A3910E33F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1504950"/>
            <a:ext cx="28765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8">
            <a:extLst>
              <a:ext uri="{FF2B5EF4-FFF2-40B4-BE49-F238E27FC236}">
                <a16:creationId xmlns:a16="http://schemas.microsoft.com/office/drawing/2014/main" id="{F63A7666-E047-488C-9C3D-99B018B660E6}"/>
              </a:ext>
            </a:extLst>
          </p:cNvPr>
          <p:cNvSpPr>
            <a:spLocks noChangeArrowheads="1"/>
          </p:cNvSpPr>
          <p:nvPr/>
        </p:nvSpPr>
        <p:spPr bwMode="auto">
          <a:xfrm>
            <a:off x="2286000" y="609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Now What?</a:t>
            </a:r>
          </a:p>
        </p:txBody>
      </p:sp>
      <p:sp>
        <p:nvSpPr>
          <p:cNvPr id="16390" name="TextBox 6">
            <a:extLst>
              <a:ext uri="{FF2B5EF4-FFF2-40B4-BE49-F238E27FC236}">
                <a16:creationId xmlns:a16="http://schemas.microsoft.com/office/drawing/2014/main" id="{EFA53AD8-920B-451A-9063-CBF31128916A}"/>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2EC4C0D-D318-45F5-A360-9492D890EFB6}"/>
              </a:ext>
            </a:extLst>
          </p:cNvPr>
          <p:cNvSpPr>
            <a:spLocks noChangeArrowheads="1"/>
          </p:cNvSpPr>
          <p:nvPr/>
        </p:nvSpPr>
        <p:spPr bwMode="auto">
          <a:xfrm>
            <a:off x="4267200" y="2133600"/>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            </a:t>
            </a:r>
          </a:p>
        </p:txBody>
      </p:sp>
      <p:sp>
        <p:nvSpPr>
          <p:cNvPr id="412675" name="Text Box 3">
            <a:extLst>
              <a:ext uri="{FF2B5EF4-FFF2-40B4-BE49-F238E27FC236}">
                <a16:creationId xmlns:a16="http://schemas.microsoft.com/office/drawing/2014/main" id="{3280F721-CB7B-461D-9796-E9CF1176DD67}"/>
              </a:ext>
            </a:extLst>
          </p:cNvPr>
          <p:cNvSpPr txBox="1">
            <a:spLocks noChangeArrowheads="1"/>
          </p:cNvSpPr>
          <p:nvPr/>
        </p:nvSpPr>
        <p:spPr bwMode="auto">
          <a:xfrm>
            <a:off x="1458913" y="3581400"/>
            <a:ext cx="4332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954F72"/>
                </a:solidFill>
                <a:effectLst/>
                <a:uLnTx/>
                <a:uFillTx/>
                <a:latin typeface="Garamond" panose="02020404030301010803" pitchFamily="18" charset="0"/>
                <a:ea typeface="+mn-ea"/>
                <a:cs typeface="+mn-cs"/>
              </a:rPr>
              <a:t>          </a:t>
            </a:r>
            <a:r>
              <a:rPr kumimoji="0" lang="en-US" altLang="en-US" sz="3200" b="1" i="0" u="none" strike="noStrike" kern="1200" cap="none" spc="0" normalizeH="0" baseline="0" noProof="0">
                <a:ln>
                  <a:noFill/>
                </a:ln>
                <a:solidFill>
                  <a:srgbClr val="ED7D31"/>
                </a:solidFill>
                <a:effectLst/>
                <a:uLnTx/>
                <a:uFillTx/>
                <a:latin typeface="Garamond" panose="02020404030301010803" pitchFamily="18" charset="0"/>
                <a:ea typeface="+mn-ea"/>
                <a:cs typeface="+mn-cs"/>
              </a:rPr>
              <a:t>Improvement</a:t>
            </a:r>
          </a:p>
        </p:txBody>
      </p:sp>
      <p:sp>
        <p:nvSpPr>
          <p:cNvPr id="412676" name="Text Box 4">
            <a:extLst>
              <a:ext uri="{FF2B5EF4-FFF2-40B4-BE49-F238E27FC236}">
                <a16:creationId xmlns:a16="http://schemas.microsoft.com/office/drawing/2014/main" id="{95EBF1F5-51C9-4C78-A421-56CF94056899}"/>
              </a:ext>
            </a:extLst>
          </p:cNvPr>
          <p:cNvSpPr txBox="1">
            <a:spLocks noChangeArrowheads="1"/>
          </p:cNvSpPr>
          <p:nvPr/>
        </p:nvSpPr>
        <p:spPr bwMode="auto">
          <a:xfrm>
            <a:off x="4972050" y="4440238"/>
            <a:ext cx="217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563C1"/>
                </a:solidFill>
                <a:effectLst/>
                <a:uLnTx/>
                <a:uFillTx/>
                <a:latin typeface="Garamond" panose="02020404030301010803" pitchFamily="18" charset="0"/>
                <a:ea typeface="+mn-ea"/>
                <a:cs typeface="+mn-cs"/>
              </a:rPr>
              <a:t>Hold Gains</a:t>
            </a:r>
            <a:endParaRPr kumimoji="0" lang="en-US" altLang="en-US" sz="3200" b="0" i="0" u="none" strike="noStrike" kern="1200" cap="none" spc="0" normalizeH="0" baseline="0" noProof="0">
              <a:ln>
                <a:noFill/>
              </a:ln>
              <a:solidFill>
                <a:srgbClr val="0563C1"/>
              </a:solidFill>
              <a:effectLst/>
              <a:uLnTx/>
              <a:uFillTx/>
              <a:latin typeface="Garamond" panose="02020404030301010803" pitchFamily="18" charset="0"/>
              <a:ea typeface="+mn-ea"/>
              <a:cs typeface="+mn-cs"/>
            </a:endParaRPr>
          </a:p>
        </p:txBody>
      </p:sp>
      <p:sp>
        <p:nvSpPr>
          <p:cNvPr id="412677" name="Line 5">
            <a:extLst>
              <a:ext uri="{FF2B5EF4-FFF2-40B4-BE49-F238E27FC236}">
                <a16:creationId xmlns:a16="http://schemas.microsoft.com/office/drawing/2014/main" id="{B7EFC749-0015-45B2-B7C6-8675D99D684B}"/>
              </a:ext>
            </a:extLst>
          </p:cNvPr>
          <p:cNvSpPr>
            <a:spLocks noChangeShapeType="1"/>
          </p:cNvSpPr>
          <p:nvPr/>
        </p:nvSpPr>
        <p:spPr bwMode="auto">
          <a:xfrm>
            <a:off x="4267200" y="5105400"/>
            <a:ext cx="3657600" cy="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2678" name="Text Box 6">
            <a:extLst>
              <a:ext uri="{FF2B5EF4-FFF2-40B4-BE49-F238E27FC236}">
                <a16:creationId xmlns:a16="http://schemas.microsoft.com/office/drawing/2014/main" id="{B0556792-8B46-4A56-B358-A6443E6C5072}"/>
              </a:ext>
            </a:extLst>
          </p:cNvPr>
          <p:cNvSpPr txBox="1">
            <a:spLocks noChangeArrowheads="1"/>
          </p:cNvSpPr>
          <p:nvPr/>
        </p:nvSpPr>
        <p:spPr bwMode="auto">
          <a:xfrm>
            <a:off x="7321550" y="5202238"/>
            <a:ext cx="1381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B5B846"/>
                </a:solidFill>
                <a:effectLst/>
                <a:uLnTx/>
                <a:uFillTx/>
                <a:latin typeface="Garamond" panose="02020404030301010803" pitchFamily="18" charset="0"/>
                <a:ea typeface="+mn-ea"/>
                <a:cs typeface="+mn-cs"/>
              </a:rPr>
              <a:t>Spread</a:t>
            </a:r>
            <a:endParaRPr kumimoji="0" lang="en-US" altLang="en-US" sz="3200" b="0" i="0" u="none" strike="noStrike" kern="1200" cap="none" spc="0" normalizeH="0" baseline="0" noProof="0">
              <a:ln>
                <a:noFill/>
              </a:ln>
              <a:solidFill>
                <a:srgbClr val="B5B846"/>
              </a:solidFill>
              <a:effectLst/>
              <a:uLnTx/>
              <a:uFillTx/>
              <a:latin typeface="Garamond" panose="02020404030301010803" pitchFamily="18" charset="0"/>
              <a:ea typeface="+mn-ea"/>
              <a:cs typeface="+mn-cs"/>
            </a:endParaRPr>
          </a:p>
        </p:txBody>
      </p:sp>
      <p:sp>
        <p:nvSpPr>
          <p:cNvPr id="412679" name="Line 7">
            <a:extLst>
              <a:ext uri="{FF2B5EF4-FFF2-40B4-BE49-F238E27FC236}">
                <a16:creationId xmlns:a16="http://schemas.microsoft.com/office/drawing/2014/main" id="{95995F19-3CCC-4DF3-B568-B345EC299D50}"/>
              </a:ext>
            </a:extLst>
          </p:cNvPr>
          <p:cNvSpPr>
            <a:spLocks noChangeShapeType="1"/>
          </p:cNvSpPr>
          <p:nvPr/>
        </p:nvSpPr>
        <p:spPr bwMode="auto">
          <a:xfrm>
            <a:off x="6172200" y="5715000"/>
            <a:ext cx="4038600" cy="0"/>
          </a:xfrm>
          <a:prstGeom prst="line">
            <a:avLst/>
          </a:prstGeom>
          <a:noFill/>
          <a:ln w="28575">
            <a:solidFill>
              <a:srgbClr val="B5B84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0" name="Text Box 9">
            <a:extLst>
              <a:ext uri="{FF2B5EF4-FFF2-40B4-BE49-F238E27FC236}">
                <a16:creationId xmlns:a16="http://schemas.microsoft.com/office/drawing/2014/main" id="{B3FA3884-08C2-4169-8E74-0F820A558F3B}"/>
              </a:ext>
            </a:extLst>
          </p:cNvPr>
          <p:cNvSpPr txBox="1">
            <a:spLocks noChangeArrowheads="1"/>
          </p:cNvSpPr>
          <p:nvPr/>
        </p:nvSpPr>
        <p:spPr bwMode="auto">
          <a:xfrm>
            <a:off x="2362200" y="457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2682" name="Rectangle 10">
            <a:extLst>
              <a:ext uri="{FF2B5EF4-FFF2-40B4-BE49-F238E27FC236}">
                <a16:creationId xmlns:a16="http://schemas.microsoft.com/office/drawing/2014/main" id="{DACB34CF-2991-4849-9D6F-EBF929AAA939}"/>
              </a:ext>
            </a:extLst>
          </p:cNvPr>
          <p:cNvSpPr>
            <a:spLocks noChangeArrowheads="1"/>
          </p:cNvSpPr>
          <p:nvPr/>
        </p:nvSpPr>
        <p:spPr bwMode="auto">
          <a:xfrm>
            <a:off x="2286000" y="1676400"/>
            <a:ext cx="223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ED7D31"/>
                </a:solidFill>
                <a:effectLst/>
                <a:uLnTx/>
                <a:uFillTx/>
                <a:latin typeface="Garamond" panose="02020404030301010803" pitchFamily="18" charset="0"/>
                <a:ea typeface="+mn-ea"/>
                <a:cs typeface="+mn-cs"/>
              </a:rPr>
              <a:t>Improvement</a:t>
            </a:r>
          </a:p>
        </p:txBody>
      </p:sp>
      <p:sp>
        <p:nvSpPr>
          <p:cNvPr id="412683" name="Rectangle 11">
            <a:extLst>
              <a:ext uri="{FF2B5EF4-FFF2-40B4-BE49-F238E27FC236}">
                <a16:creationId xmlns:a16="http://schemas.microsoft.com/office/drawing/2014/main" id="{2C5A9BAE-EBC2-42F4-AE34-66C76AE5A0B1}"/>
              </a:ext>
            </a:extLst>
          </p:cNvPr>
          <p:cNvSpPr>
            <a:spLocks noChangeArrowheads="1"/>
          </p:cNvSpPr>
          <p:nvPr/>
        </p:nvSpPr>
        <p:spPr bwMode="auto">
          <a:xfrm>
            <a:off x="5105400" y="1660525"/>
            <a:ext cx="2017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mn-cs"/>
              </a:rPr>
              <a:t> </a:t>
            </a:r>
            <a:r>
              <a:rPr kumimoji="0" lang="en-US" altLang="en-US" sz="2800" b="1" i="0" u="none" strike="noStrike" kern="1200" cap="none" spc="0" normalizeH="0" baseline="0" noProof="0">
                <a:ln>
                  <a:noFill/>
                </a:ln>
                <a:solidFill>
                  <a:srgbClr val="0563C1"/>
                </a:solidFill>
                <a:effectLst/>
                <a:uLnTx/>
                <a:uFillTx/>
                <a:latin typeface="Garamond" panose="02020404030301010803" pitchFamily="18" charset="0"/>
                <a:ea typeface="+mn-ea"/>
                <a:cs typeface="+mn-cs"/>
              </a:rPr>
              <a:t>Hold Gains</a:t>
            </a:r>
          </a:p>
        </p:txBody>
      </p:sp>
      <p:sp>
        <p:nvSpPr>
          <p:cNvPr id="412684" name="Line 12">
            <a:extLst>
              <a:ext uri="{FF2B5EF4-FFF2-40B4-BE49-F238E27FC236}">
                <a16:creationId xmlns:a16="http://schemas.microsoft.com/office/drawing/2014/main" id="{8B515F17-EA15-4FB1-9F97-BB775B19CB7C}"/>
              </a:ext>
            </a:extLst>
          </p:cNvPr>
          <p:cNvSpPr>
            <a:spLocks noChangeShapeType="1"/>
          </p:cNvSpPr>
          <p:nvPr/>
        </p:nvSpPr>
        <p:spPr bwMode="auto">
          <a:xfrm flipV="1">
            <a:off x="2133600" y="2286000"/>
            <a:ext cx="2565400" cy="0"/>
          </a:xfrm>
          <a:prstGeom prst="line">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2685" name="Line 13">
            <a:extLst>
              <a:ext uri="{FF2B5EF4-FFF2-40B4-BE49-F238E27FC236}">
                <a16:creationId xmlns:a16="http://schemas.microsoft.com/office/drawing/2014/main" id="{2E5D9B79-7F70-4739-B27C-E539129F398C}"/>
              </a:ext>
            </a:extLst>
          </p:cNvPr>
          <p:cNvSpPr>
            <a:spLocks noChangeShapeType="1"/>
          </p:cNvSpPr>
          <p:nvPr/>
        </p:nvSpPr>
        <p:spPr bwMode="auto">
          <a:xfrm>
            <a:off x="4800600" y="2286000"/>
            <a:ext cx="2728913" cy="4763"/>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2686" name="Line 14">
            <a:extLst>
              <a:ext uri="{FF2B5EF4-FFF2-40B4-BE49-F238E27FC236}">
                <a16:creationId xmlns:a16="http://schemas.microsoft.com/office/drawing/2014/main" id="{2CDC30F4-B4FF-475F-A304-A71C2AE3EDC5}"/>
              </a:ext>
            </a:extLst>
          </p:cNvPr>
          <p:cNvSpPr>
            <a:spLocks noChangeShapeType="1"/>
          </p:cNvSpPr>
          <p:nvPr/>
        </p:nvSpPr>
        <p:spPr bwMode="auto">
          <a:xfrm>
            <a:off x="7543800" y="2286000"/>
            <a:ext cx="2611438" cy="0"/>
          </a:xfrm>
          <a:prstGeom prst="line">
            <a:avLst/>
          </a:prstGeom>
          <a:noFill/>
          <a:ln w="28575">
            <a:solidFill>
              <a:srgbClr val="B5B84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2687" name="Rectangle 15">
            <a:extLst>
              <a:ext uri="{FF2B5EF4-FFF2-40B4-BE49-F238E27FC236}">
                <a16:creationId xmlns:a16="http://schemas.microsoft.com/office/drawing/2014/main" id="{5572D43E-D867-4DCF-B2C8-58F46EB1EC75}"/>
              </a:ext>
            </a:extLst>
          </p:cNvPr>
          <p:cNvSpPr>
            <a:spLocks noChangeArrowheads="1"/>
          </p:cNvSpPr>
          <p:nvPr/>
        </p:nvSpPr>
        <p:spPr bwMode="auto">
          <a:xfrm>
            <a:off x="8154988" y="1701800"/>
            <a:ext cx="1231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B5B846"/>
                </a:solidFill>
                <a:effectLst/>
                <a:uLnTx/>
                <a:uFillTx/>
                <a:latin typeface="Garamond" panose="02020404030301010803" pitchFamily="18" charset="0"/>
                <a:ea typeface="+mn-ea"/>
                <a:cs typeface="+mn-cs"/>
              </a:rPr>
              <a:t>Spread</a:t>
            </a:r>
          </a:p>
        </p:txBody>
      </p:sp>
      <p:sp>
        <p:nvSpPr>
          <p:cNvPr id="412688" name="Text Box 16">
            <a:extLst>
              <a:ext uri="{FF2B5EF4-FFF2-40B4-BE49-F238E27FC236}">
                <a16:creationId xmlns:a16="http://schemas.microsoft.com/office/drawing/2014/main" id="{2AA50E1D-419E-4899-9137-555FF5F7DF54}"/>
              </a:ext>
            </a:extLst>
          </p:cNvPr>
          <p:cNvSpPr txBox="1">
            <a:spLocks noChangeArrowheads="1"/>
          </p:cNvSpPr>
          <p:nvPr/>
        </p:nvSpPr>
        <p:spPr bwMode="auto">
          <a:xfrm>
            <a:off x="4114800" y="28194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AFD00"/>
                </a:solidFill>
                <a:effectLst/>
                <a:uLnTx/>
                <a:uFillTx/>
                <a:latin typeface="Garamond" panose="02020404030301010803" pitchFamily="18" charset="0"/>
                <a:ea typeface="+mn-ea"/>
                <a:cs typeface="+mn-cs"/>
              </a:rPr>
              <a:t>    </a:t>
            </a: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a:t>
            </a:r>
            <a:r>
              <a:rPr kumimoji="0" lang="en-US" altLang="en-US" sz="3200" b="0" i="0" u="none" strike="noStrike" kern="1200" cap="none" spc="0" normalizeH="0" baseline="0" noProof="0">
                <a:ln>
                  <a:noFill/>
                </a:ln>
                <a:solidFill>
                  <a:srgbClr val="FF0000"/>
                </a:solidFill>
                <a:effectLst/>
                <a:uLnTx/>
                <a:uFillTx/>
                <a:latin typeface="Garamond" panose="02020404030301010803" pitchFamily="18" charset="0"/>
                <a:ea typeface="+mn-ea"/>
                <a:cs typeface="+mn-cs"/>
              </a:rPr>
              <a:t> </a:t>
            </a:r>
            <a:r>
              <a:rPr kumimoji="0" lang="en-US" altLang="en-US" sz="3200" b="0" i="0" u="none" strike="noStrike" kern="1200" cap="none" spc="0" normalizeH="0" baseline="0" noProof="0">
                <a:ln>
                  <a:noFill/>
                </a:ln>
                <a:solidFill>
                  <a:srgbClr val="FAFD00"/>
                </a:solidFill>
                <a:effectLst/>
                <a:uLnTx/>
                <a:uFillTx/>
                <a:latin typeface="Garamond" panose="02020404030301010803" pitchFamily="18" charset="0"/>
                <a:ea typeface="+mn-ea"/>
                <a:cs typeface="+mn-cs"/>
              </a:rPr>
              <a:t> </a:t>
            </a:r>
            <a:r>
              <a:rPr kumimoji="0" lang="en-US" alt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more like  …</a:t>
            </a:r>
          </a:p>
        </p:txBody>
      </p:sp>
      <p:sp>
        <p:nvSpPr>
          <p:cNvPr id="18448" name="Rectangle 17">
            <a:extLst>
              <a:ext uri="{FF2B5EF4-FFF2-40B4-BE49-F238E27FC236}">
                <a16:creationId xmlns:a16="http://schemas.microsoft.com/office/drawing/2014/main" id="{AD1E156E-D404-4FA6-9778-806AAAB3D006}"/>
              </a:ext>
            </a:extLst>
          </p:cNvPr>
          <p:cNvSpPr>
            <a:spLocks noGrp="1" noChangeArrowheads="1"/>
          </p:cNvSpPr>
          <p:nvPr>
            <p:ph type="title"/>
          </p:nvPr>
        </p:nvSpPr>
        <p:spPr>
          <a:xfrm>
            <a:off x="609600" y="609600"/>
            <a:ext cx="10972800" cy="776288"/>
          </a:xfrm>
        </p:spPr>
        <p:txBody>
          <a:bodyPr/>
          <a:lstStyle/>
          <a:p>
            <a:pPr eaLnBrk="1" hangingPunct="1"/>
            <a:r>
              <a:rPr lang="en-US" altLang="en-US"/>
              <a:t>What’s the Sequence?</a:t>
            </a:r>
          </a:p>
        </p:txBody>
      </p:sp>
      <p:sp>
        <p:nvSpPr>
          <p:cNvPr id="412690" name="Line 18">
            <a:extLst>
              <a:ext uri="{FF2B5EF4-FFF2-40B4-BE49-F238E27FC236}">
                <a16:creationId xmlns:a16="http://schemas.microsoft.com/office/drawing/2014/main" id="{F20D2830-DB46-4EB4-9934-430C77026713}"/>
              </a:ext>
            </a:extLst>
          </p:cNvPr>
          <p:cNvSpPr>
            <a:spLocks noChangeShapeType="1"/>
          </p:cNvSpPr>
          <p:nvPr/>
        </p:nvSpPr>
        <p:spPr bwMode="auto">
          <a:xfrm flipV="1">
            <a:off x="1981200" y="4267200"/>
            <a:ext cx="3200400" cy="0"/>
          </a:xfrm>
          <a:prstGeom prst="line">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50" name="Text Box 19">
            <a:extLst>
              <a:ext uri="{FF2B5EF4-FFF2-40B4-BE49-F238E27FC236}">
                <a16:creationId xmlns:a16="http://schemas.microsoft.com/office/drawing/2014/main" id="{3C28B800-7D8B-4547-AF9D-7485AC25FBA7}"/>
              </a:ext>
            </a:extLst>
          </p:cNvPr>
          <p:cNvSpPr txBox="1">
            <a:spLocks noChangeArrowheads="1"/>
          </p:cNvSpPr>
          <p:nvPr/>
        </p:nvSpPr>
        <p:spPr bwMode="auto">
          <a:xfrm>
            <a:off x="152400" y="5819775"/>
            <a:ext cx="3048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1"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rPr>
              <a:t>Source: Institute for Healthcare Improvement</a:t>
            </a:r>
          </a:p>
        </p:txBody>
      </p:sp>
      <p:sp>
        <p:nvSpPr>
          <p:cNvPr id="18451" name="TextBox 19">
            <a:extLst>
              <a:ext uri="{FF2B5EF4-FFF2-40B4-BE49-F238E27FC236}">
                <a16:creationId xmlns:a16="http://schemas.microsoft.com/office/drawing/2014/main" id="{F28E40A7-E1FA-4565-ACC8-AF228A2832FF}"/>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26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8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268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6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26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267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26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2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p:bldP spid="412676" grpId="0"/>
      <p:bldP spid="412678" grpId="0"/>
      <p:bldP spid="412682" grpId="0"/>
      <p:bldP spid="412683" grpId="0"/>
      <p:bldP spid="412687" grpId="0"/>
      <p:bldP spid="4126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7C955B5F-FC26-452F-9ADE-43C43AFB9530}"/>
              </a:ext>
            </a:extLst>
          </p:cNvPr>
          <p:cNvSpPr>
            <a:spLocks noChangeArrowheads="1"/>
          </p:cNvSpPr>
          <p:nvPr/>
        </p:nvSpPr>
        <p:spPr bwMode="auto">
          <a:xfrm>
            <a:off x="5867400" y="1536700"/>
            <a:ext cx="5486400" cy="2819400"/>
          </a:xfrm>
          <a:prstGeom prst="rect">
            <a:avLst/>
          </a:prstGeom>
          <a:solidFill>
            <a:srgbClr val="DFD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AF19F742-F839-47B0-8AE8-7FA21F749151}"/>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4" name="Rectangle 3">
            <a:extLst>
              <a:ext uri="{FF2B5EF4-FFF2-40B4-BE49-F238E27FC236}">
                <a16:creationId xmlns:a16="http://schemas.microsoft.com/office/drawing/2014/main" id="{6F965D4C-015D-4DBC-922E-B23E5CF99142}"/>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5" name="Rectangle 4">
            <a:extLst>
              <a:ext uri="{FF2B5EF4-FFF2-40B4-BE49-F238E27FC236}">
                <a16:creationId xmlns:a16="http://schemas.microsoft.com/office/drawing/2014/main" id="{7372CBD8-2FB8-4604-8DDC-CA8F415008CC}"/>
              </a:ext>
            </a:extLst>
          </p:cNvPr>
          <p:cNvSpPr>
            <a:spLocks noGrp="1" noChangeArrowheads="1"/>
          </p:cNvSpPr>
          <p:nvPr>
            <p:ph type="title"/>
          </p:nvPr>
        </p:nvSpPr>
        <p:spPr>
          <a:xfrm>
            <a:off x="2286000" y="609600"/>
            <a:ext cx="76200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Three Prerequisites for Spreading Changes</a:t>
            </a:r>
          </a:p>
        </p:txBody>
      </p:sp>
      <p:sp>
        <p:nvSpPr>
          <p:cNvPr id="369669" name="Rectangle 5">
            <a:extLst>
              <a:ext uri="{FF2B5EF4-FFF2-40B4-BE49-F238E27FC236}">
                <a16:creationId xmlns:a16="http://schemas.microsoft.com/office/drawing/2014/main" id="{34BB3F8F-5E3A-4DBD-9B90-CBCD4292F682}"/>
              </a:ext>
            </a:extLst>
          </p:cNvPr>
          <p:cNvSpPr>
            <a:spLocks noGrp="1" noChangeArrowheads="1"/>
          </p:cNvSpPr>
          <p:nvPr>
            <p:ph idx="1"/>
          </p:nvPr>
        </p:nvSpPr>
        <p:spPr>
          <a:xfrm>
            <a:off x="5943600" y="2057400"/>
            <a:ext cx="5410200" cy="2819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a:t>Improved HIV care is a strategic initiative within the organization </a:t>
            </a:r>
          </a:p>
          <a:p>
            <a:pPr eaLnBrk="1" hangingPunct="1"/>
            <a:r>
              <a:rPr lang="en-US" altLang="en-US" sz="2400"/>
              <a:t>An executive is responsible for spread</a:t>
            </a:r>
          </a:p>
          <a:p>
            <a:pPr eaLnBrk="1" hangingPunct="1"/>
            <a:r>
              <a:rPr lang="en-US" altLang="en-US" sz="2400"/>
              <a:t>An improvement team has been successful</a:t>
            </a:r>
          </a:p>
          <a:p>
            <a:pPr eaLnBrk="1" hangingPunct="1"/>
            <a:endParaRPr lang="en-US" altLang="en-US" sz="2400"/>
          </a:p>
        </p:txBody>
      </p:sp>
      <p:pic>
        <p:nvPicPr>
          <p:cNvPr id="369671" name="Picture 7" descr="buildings">
            <a:extLst>
              <a:ext uri="{FF2B5EF4-FFF2-40B4-BE49-F238E27FC236}">
                <a16:creationId xmlns:a16="http://schemas.microsoft.com/office/drawing/2014/main" id="{A67D61AC-99E4-4FBD-A393-E62B100C0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5263"/>
            <a:ext cx="1346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2" name="Picture 8" descr="criticize">
            <a:extLst>
              <a:ext uri="{FF2B5EF4-FFF2-40B4-BE49-F238E27FC236}">
                <a16:creationId xmlns:a16="http://schemas.microsoft.com/office/drawing/2014/main" id="{48C19899-FC61-4B4F-95CA-7114C1A18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57500"/>
            <a:ext cx="13271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3" name="Picture 9" descr="aroundtable">
            <a:extLst>
              <a:ext uri="{FF2B5EF4-FFF2-40B4-BE49-F238E27FC236}">
                <a16:creationId xmlns:a16="http://schemas.microsoft.com/office/drawing/2014/main" id="{654EE2D6-E4A1-425E-98ED-C31CDDE475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356100"/>
            <a:ext cx="2286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0">
            <a:extLst>
              <a:ext uri="{FF2B5EF4-FFF2-40B4-BE49-F238E27FC236}">
                <a16:creationId xmlns:a16="http://schemas.microsoft.com/office/drawing/2014/main" id="{96988775-55C8-4460-BF11-64908148F39D}"/>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8</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96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6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96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96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966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FC9AE10-1A86-45B7-955A-709400E0B671}"/>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1" name="Rectangle 3">
            <a:extLst>
              <a:ext uri="{FF2B5EF4-FFF2-40B4-BE49-F238E27FC236}">
                <a16:creationId xmlns:a16="http://schemas.microsoft.com/office/drawing/2014/main" id="{9413110A-9DAE-4C2C-A6A9-382804253EEB}"/>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2" name="Rectangle 4">
            <a:extLst>
              <a:ext uri="{FF2B5EF4-FFF2-40B4-BE49-F238E27FC236}">
                <a16:creationId xmlns:a16="http://schemas.microsoft.com/office/drawing/2014/main" id="{D18FE4D1-5220-4C6A-83D1-D7FD48F1F4C5}"/>
              </a:ext>
            </a:extLst>
          </p:cNvPr>
          <p:cNvSpPr>
            <a:spLocks noGrp="1" noChangeArrowheads="1"/>
          </p:cNvSpPr>
          <p:nvPr>
            <p:ph type="title"/>
          </p:nvPr>
        </p:nvSpPr>
        <p:spPr>
          <a:xfrm>
            <a:off x="2590800" y="628650"/>
            <a:ext cx="7010400" cy="6667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a:t>Getting Improvements to “Stick”</a:t>
            </a:r>
          </a:p>
        </p:txBody>
      </p:sp>
      <p:sp>
        <p:nvSpPr>
          <p:cNvPr id="365573" name="Rectangle 5">
            <a:extLst>
              <a:ext uri="{FF2B5EF4-FFF2-40B4-BE49-F238E27FC236}">
                <a16:creationId xmlns:a16="http://schemas.microsoft.com/office/drawing/2014/main" id="{D1192328-28D0-4EFA-9B25-98AAC81C3089}"/>
              </a:ext>
            </a:extLst>
          </p:cNvPr>
          <p:cNvSpPr>
            <a:spLocks noGrp="1" noChangeArrowheads="1"/>
          </p:cNvSpPr>
          <p:nvPr>
            <p:ph idx="1"/>
          </p:nvPr>
        </p:nvSpPr>
        <p:spPr>
          <a:xfrm>
            <a:off x="5562600" y="1955800"/>
            <a:ext cx="5715000" cy="3378200"/>
          </a:xfrm>
          <a:solidFill>
            <a:schemeClr val="tx2">
              <a:lumMod val="40000"/>
              <a:lumOff val="60000"/>
            </a:schemeClr>
          </a:solidFill>
        </p:spPr>
        <p:txBody>
          <a:bodyPr lIns="90488" tIns="44450" rIns="90488" bIns="44450"/>
          <a:lstStyle/>
          <a:p>
            <a:pPr eaLnBrk="1" hangingPunct="1">
              <a:defRPr/>
            </a:pPr>
            <a:r>
              <a:rPr lang="en-US" altLang="en-US" dirty="0"/>
              <a:t>Document processes</a:t>
            </a:r>
          </a:p>
          <a:p>
            <a:pPr eaLnBrk="1" hangingPunct="1">
              <a:defRPr/>
            </a:pPr>
            <a:r>
              <a:rPr lang="en-US" altLang="en-US" dirty="0"/>
              <a:t>Continue to measure</a:t>
            </a:r>
          </a:p>
          <a:p>
            <a:pPr eaLnBrk="1" hangingPunct="1">
              <a:defRPr/>
            </a:pPr>
            <a:r>
              <a:rPr lang="en-US" altLang="en-US" dirty="0"/>
              <a:t>Write new job descriptions</a:t>
            </a:r>
          </a:p>
          <a:p>
            <a:pPr eaLnBrk="1" hangingPunct="1">
              <a:defRPr/>
            </a:pPr>
            <a:r>
              <a:rPr lang="en-US" altLang="en-US" dirty="0"/>
              <a:t>Train staff</a:t>
            </a:r>
          </a:p>
          <a:p>
            <a:pPr eaLnBrk="1" hangingPunct="1">
              <a:defRPr/>
            </a:pPr>
            <a:r>
              <a:rPr lang="en-US" altLang="en-US" dirty="0"/>
              <a:t>Assign ownership</a:t>
            </a:r>
          </a:p>
          <a:p>
            <a:pPr eaLnBrk="1" hangingPunct="1">
              <a:defRPr/>
            </a:pPr>
            <a:endParaRPr lang="en-US" altLang="en-US" dirty="0"/>
          </a:p>
        </p:txBody>
      </p:sp>
      <p:pic>
        <p:nvPicPr>
          <p:cNvPr id="22534" name="Picture 9" descr="data">
            <a:extLst>
              <a:ext uri="{FF2B5EF4-FFF2-40B4-BE49-F238E27FC236}">
                <a16:creationId xmlns:a16="http://schemas.microsoft.com/office/drawing/2014/main" id="{AF0FEBAC-AB4F-4F61-8070-C2A4B3F90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843088"/>
            <a:ext cx="4405312"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2">
            <a:extLst>
              <a:ext uri="{FF2B5EF4-FFF2-40B4-BE49-F238E27FC236}">
                <a16:creationId xmlns:a16="http://schemas.microsoft.com/office/drawing/2014/main" id="{F74B7124-03F1-4BAC-B42C-E62E64D2CF54}"/>
              </a:ext>
            </a:extLst>
          </p:cNvPr>
          <p:cNvSpPr txBox="1">
            <a:spLocks noChangeArrowheads="1"/>
          </p:cNvSpPr>
          <p:nvPr/>
        </p:nvSpPr>
        <p:spPr bwMode="auto">
          <a:xfrm>
            <a:off x="304800" y="6411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Arial" panose="020B0604020202020204" pitchFamily="34" charset="0"/>
              <a:buChar char="•"/>
              <a:defRPr sz="2800">
                <a:solidFill>
                  <a:schemeClr val="tx1"/>
                </a:solidFill>
                <a:latin typeface="Garamond" panose="02020404030301010803" pitchFamily="18" charset="0"/>
              </a:defRPr>
            </a:lvl1pPr>
            <a:lvl2pPr marL="742950" indent="-285750">
              <a:lnSpc>
                <a:spcPct val="90000"/>
              </a:lnSpc>
              <a:spcBef>
                <a:spcPts val="500"/>
              </a:spcBef>
              <a:buClr>
                <a:srgbClr val="FF0000"/>
              </a:buClr>
              <a:buFont typeface="Arial" panose="020B0604020202020204" pitchFamily="34" charset="0"/>
              <a:buChar char="•"/>
              <a:defRPr sz="2400">
                <a:solidFill>
                  <a:schemeClr val="tx1"/>
                </a:solidFill>
                <a:latin typeface="Garamond" panose="02020404030301010803" pitchFamily="18" charset="0"/>
              </a:defRPr>
            </a:lvl2pPr>
            <a:lvl3pPr marL="1143000" indent="-228600">
              <a:lnSpc>
                <a:spcPct val="90000"/>
              </a:lnSpc>
              <a:spcBef>
                <a:spcPts val="500"/>
              </a:spcBef>
              <a:buClr>
                <a:srgbClr val="FF0000"/>
              </a:buClr>
              <a:buFont typeface="Arial" panose="020B0604020202020204" pitchFamily="34" charset="0"/>
              <a:buChar char="•"/>
              <a:defRPr sz="2000">
                <a:solidFill>
                  <a:schemeClr val="tx1"/>
                </a:solidFill>
                <a:latin typeface="Garamond" panose="02020404030301010803" pitchFamily="18" charset="0"/>
              </a:defRPr>
            </a:lvl3pPr>
            <a:lvl4pPr marL="16002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4pPr>
            <a:lvl5pPr marL="2057400" indent="-228600">
              <a:lnSpc>
                <a:spcPct val="90000"/>
              </a:lnSpc>
              <a:spcBef>
                <a:spcPts val="500"/>
              </a:spcBef>
              <a:buClr>
                <a:srgbClr val="FF0000"/>
              </a:buClr>
              <a:buFont typeface="Arial" panose="020B0604020202020204" pitchFamily="34" charset="0"/>
              <a:buChar char="•"/>
              <a:defRPr>
                <a:solidFill>
                  <a:schemeClr val="tx1"/>
                </a:solidFill>
                <a:latin typeface="Garamond" panose="02020404030301010803" pitchFamily="18" charset="0"/>
              </a:defRPr>
            </a:lvl5pPr>
            <a:lvl6pPr marL="25146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6pPr>
            <a:lvl7pPr marL="29718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7pPr>
            <a:lvl8pPr marL="34290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8pPr>
            <a:lvl9pPr marL="3886200" indent="-228600" defTabSz="457200" eaLnBrk="0" fontAlgn="base" hangingPunct="0">
              <a:lnSpc>
                <a:spcPct val="90000"/>
              </a:lnSpc>
              <a:spcBef>
                <a:spcPts val="500"/>
              </a:spcBef>
              <a:spcAft>
                <a:spcPct val="0"/>
              </a:spcAft>
              <a:buClr>
                <a:srgbClr val="FF0000"/>
              </a:buClr>
              <a:buFont typeface="Arial" panose="020B0604020202020204" pitchFamily="34" charset="0"/>
              <a:buChar char="•"/>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9</a:t>
            </a:r>
          </a:p>
        </p:txBody>
      </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3412388-c:\users\kfg01\documents\quality academy\spreading\spread.pptx"/>
  <p:tag name="ARTICULATE_PRESENTER_VERSION" val="8"/>
  <p:tag name="ARTICULATE_USED_PAGE_ORIENTATION" val="1"/>
  <p:tag name="ARTICULATE_USED_PAGE_SIZE" val="7"/>
  <p:tag name="ARTICULATE_REFERENCE_ID" val="a7b56dda-f2d9-4ae7-84c5-097fcbdf09b0"/>
  <p:tag name="ARTICULATE_DESIGN_ID_NQC_PPT_TEMPLATE" val="6qG3gdW4PnA"/>
</p:tagLst>
</file>

<file path=ppt/tags/tag10.xml><?xml version="1.0" encoding="utf-8"?>
<p:tagLst xmlns:a="http://schemas.openxmlformats.org/drawingml/2006/main" xmlns:r="http://schemas.openxmlformats.org/officeDocument/2006/relationships" xmlns:p="http://schemas.openxmlformats.org/presentationml/2006/main">
  <p:tag name="PPSNARRATION" val="9,760783550,C:\Documents and Settings\Owner\My Documents\Envisiontel\Customer Projects\NQC\Round 4\Tutorial 20_rev 9.ppc"/>
  <p:tag name="AUDIO_ID" val="387"/>
  <p:tag name="TIMELINE" val="5.00/10.00/15.00"/>
  <p:tag name="ORIGINAL_AUDIO_FILEPATH" val="C:\Users\kfg01\Documents\Quality Academy\Spreading\voices\8.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PPSNARRATION" val="10,760783550,C:\Documents and Settings\Owner\My Documents\Envisiontel\Customer Projects\NQC\Round 4\Tutorial 20_rev 9.ppc"/>
  <p:tag name="AUDIO_ID" val="385"/>
  <p:tag name="ORIGINAL_AUDIO_FILEPATH" val="C:\Users\kfg01\Documents\Quality Academy\Spreading\voices\9.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PPSNARRATION" val="11,760783550,C:\Documents and Settings\Owner\My Documents\Envisiontel\Customer Projects\NQC\Round 4\Tutorial 20_rev 9.ppc"/>
  <p:tag name="AUDIO_ID" val="386"/>
  <p:tag name="ORIGINAL_AUDIO_FILEPATH" val="C:\Users\kfg01\Documents\Quality Academy\Spreading\voices\10.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4"/>
</p:tagLst>
</file>

<file path=ppt/tags/tag13.xml><?xml version="1.0" encoding="utf-8"?>
<p:tagLst xmlns:a="http://schemas.openxmlformats.org/drawingml/2006/main" xmlns:r="http://schemas.openxmlformats.org/officeDocument/2006/relationships" xmlns:p="http://schemas.openxmlformats.org/presentationml/2006/main">
  <p:tag name="MMPROD_LASTVALUES" val="&lt;ChangeData&gt;&lt;SlideID&gt;&lt;![CDATA[417]]&gt;&lt;/SlideID&gt;&lt;/ChangeData&gt;"/>
  <p:tag name="QUIZCLIPSSOURCE" val="1323027755,C:\Documents and Settings\Owner\My Documents\Envisiontel\Customer Projects\NQC\Round 3\Round 3 Edited\Tutorial 20_rev 8.ppc"/>
  <p:tag name="PPSNARRATION" val="12,760783550,C:\Documents and Settings\Owner\My Documents\Envisiontel\Customer Projects\NQC\Round 4\Tutorial 20_rev 9.ppc"/>
  <p:tag name="MMPROD_PASSDATA" val="&lt;object type=&quot;10050&quot; unique_id=&quot;20034&quot;&gt;&lt;property id=&quot;10020&quot; value=&quot;2&quot;/&gt;&lt;property id=&quot;10191&quot; value=&quot;37&quot;/&gt;&lt;/object&gt;"/>
  <p:tag name="MMPROD_FAILDATA" val="&lt;object type=&quot;10051&quot; unique_id=&quot;20035&quot;&gt;&lt;property id=&quot;10020&quot; value=&quot;2&quot;/&gt;&lt;property id=&quot;10191&quot; value=&quot;38&quot;/&gt;&lt;/object&gt;"/>
  <p:tag name="MMPROD_ID" val="20032"/>
  <p:tag name="MMPROD_TYPE" val="10055"/>
  <p:tag name="MMPROD_DATA" val="&lt;property id=&quot;10026&quot; value=&quot;10&quot;/&gt;&lt;property id=&quot;10027&quot; value=&quot;Interaction20032&quot;/&gt;&lt;property id=&quot;10028&quot; value=&quot;0&quot;/&gt;&lt;property id=&quot;10063&quot; value=&quot;0&quot;/&gt;&lt;property id=&quot;10070&quot; value=&quot;Yes/No&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0&quot;/&gt;&lt;property id=&quot;10120&quot; value=&quot;1&quot;/&gt;&lt;property id=&quot;10131&quot; value=&quot;1&quot;/&gt;&lt;property id=&quot;10132&quot; value=&quot;1&quot;/&gt;&lt;property id=&quot;10159&quot; value=&quot;0&quot;/&gt;&lt;property id=&quot;10178&quot; value=&quot;1&quot;/&gt;&lt;property id=&quot;10182&quot; value=&quot;1&quot;/&gt;"/>
  <p:tag name="MMPROD_COLLECTIONCONTAINERID" val="20000"/>
  <p:tag name="MMPROD_PARENTID" val="10004"/>
  <p:tag name="MMPROD_ANSWERCOUNT" val="2"/>
  <p:tag name="AUDIO_ID" val="417"/>
  <p:tag name="ORIGINAL_AUDIO_FILEPATH" val="C:\Users\kfg01\Documents\Quality Academy\Spreading\voices\11.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3"/>
</p:tagLst>
</file>

<file path=ppt/tags/tag14.xml><?xml version="1.0" encoding="utf-8"?>
<p:tagLst xmlns:a="http://schemas.openxmlformats.org/drawingml/2006/main" xmlns:r="http://schemas.openxmlformats.org/officeDocument/2006/relationships" xmlns:p="http://schemas.openxmlformats.org/presentationml/2006/main">
  <p:tag name="MMPROD_ID" val="20032"/>
  <p:tag name="MMPROD_ABSOLUTEPOSITIONID" val="100"/>
  <p:tag name="MMPROD_LASTVALUES" val="&lt;ChangeData&gt;&lt;Text&gt;&lt;![CDATA[Do you think the improvements from this project will &amp;quot;stick&amp;quot;?]]&gt;&lt;/Text&gt;&lt;FontSize&gt;&lt;![CDATA[25]]&gt;&lt;/FontSize&gt;&lt;Left&gt;&lt;![CDATA[0]]&gt;&lt;/Left&gt;&lt;Top&gt;&lt;![CDATA[0]]&gt;&lt;/Top&gt;&lt;/ChangeData&gt;"/>
</p:tagLst>
</file>

<file path=ppt/tags/tag1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72]]&gt;&lt;/Left&gt;&lt;Top&gt;&lt;![CDATA[388.375]]&gt;&lt;/Top&gt;&lt;/ChangeData&gt;"/>
  <p:tag name="MMPROD_ID" val="20036"/>
  <p:tag name="MMPROD_TYPE" val="10018"/>
  <p:tag name="MMPROD_DATA" val="&lt;property id=&quot;10073&quot; value=&quot;T&quot;/&gt;&lt;property id=&quot;10074&quot; value=&quot;1&quot;/&gt;&lt;property id=&quot;10193&quot; value=&quot;A&quot;/&gt;&lt;property id=&quot;10199&quot; value=&quot;0&quot;/&gt;&lt;object type=&quot;10049&quot; unique_id=&quot;20037&quot;&gt;&lt;property id=&quot;10020&quot; value=&quot;9&quot;/&gt;&lt;property id=&quot;10102&quot; value=&quot;0&quot;/&gt;&lt;property id=&quot;10191&quot; value=&quot;-1&quot;/&gt;&lt;/object&gt;"/>
  <p:tag name="MMPROD_COLLECTIONCONTAINERID" val="20033"/>
  <p:tag name="MMPROD_PARENTID" val="20032"/>
  <p:tag name="MMPROD_ANSWERLETTER" val="A"/>
</p:tagLst>
</file>

<file path=ppt/tags/tag16.xml><?xml version="1.0" encoding="utf-8"?>
<p:tagLst xmlns:a="http://schemas.openxmlformats.org/drawingml/2006/main" xmlns:r="http://schemas.openxmlformats.org/officeDocument/2006/relationships" xmlns:p="http://schemas.openxmlformats.org/presentationml/2006/main">
  <p:tag name="MMPROD_LASTVALUES" val="&lt;ChangeData&gt;&lt;Text&gt;&lt;![CDATA[A) Yes]]&gt;&lt;/Text&gt;&lt;FontSize&gt;&lt;![CDATA[20]]&gt;&lt;/FontSize&gt;&lt;Left&gt;&lt;![CDATA[99]]&gt;&lt;/Left&gt;&lt;Top&gt;&lt;![CDATA[123.625]]&gt;&lt;/Top&gt;&lt;/ChangeData&gt;"/>
  <p:tag name="MMPROD_ABSOLUTEPOSITIONID" val="1021"/>
</p:tagLst>
</file>

<file path=ppt/tags/tag1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8.xml><?xml version="1.0" encoding="utf-8"?>
<p:tagLst xmlns:a="http://schemas.openxmlformats.org/drawingml/2006/main" xmlns:r="http://schemas.openxmlformats.org/officeDocument/2006/relationships" xmlns:p="http://schemas.openxmlformats.org/presentationml/2006/main">
  <p:tag name="PPSNARRATION" val="13,760783550,C:\Documents and Settings\Owner\My Documents\Envisiontel\Customer Projects\NQC\Round 4\Tutorial 20_rev 9.ppc"/>
  <p:tag name="AUDIO_ID" val="410"/>
  <p:tag name="TIMELINE" val="5.00"/>
  <p:tag name="ORIGINAL_AUDIO_FILEPATH" val="C:\Users\kfg01\Documents\Quality Academy\Spreading\voices\12.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PPSNARRATION" val="14,760783550,C:\Documents and Settings\Owner\My Documents\Envisiontel\Customer Projects\NQC\Round 4\Tutorial 20_rev 9.ppc"/>
  <p:tag name="AUDIO_ID" val="388"/>
  <p:tag name="TIMELINE" val="5.00"/>
  <p:tag name="ORIGINAL_AUDIO_FILEPATH" val="C:\Users\kfg01\Documents\Quality Academy\Spreading\voices\13.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PSNARRATION" val="15,760783550,C:\Documents and Settings\Owner\My Documents\Envisiontel\Customer Projects\NQC\Round 4\Tutorial 20_rev 9.ppc"/>
  <p:tag name="AUDIO_ID" val="401"/>
  <p:tag name="TIMELINE" val="5.00"/>
  <p:tag name="ORIGINAL_AUDIO_FILEPATH" val="C:\Users\kfg01\Documents\Quality Academy\Spreading\voices\14.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PPSNARRATION" val="16,760783550,C:\Documents and Settings\Owner\My Documents\Envisiontel\Customer Projects\NQC\Round 4\Tutorial 20_rev 9.ppc"/>
  <p:tag name="AUDIO_ID" val="409"/>
  <p:tag name="TIMELINE" val="5.00"/>
  <p:tag name="ORIGINAL_AUDIO_FILEPATH" val="C:\Users\kfg01\Documents\Quality Academy\Spreading\voices\15.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3"/>
</p:tagLst>
</file>

<file path=ppt/tags/tag22.xml><?xml version="1.0" encoding="utf-8"?>
<p:tagLst xmlns:a="http://schemas.openxmlformats.org/drawingml/2006/main" xmlns:r="http://schemas.openxmlformats.org/officeDocument/2006/relationships" xmlns:p="http://schemas.openxmlformats.org/presentationml/2006/main">
  <p:tag name="PPSNARRATION" val="17,760783550,C:\Documents and Settings\Owner\My Documents\Envisiontel\Customer Projects\NQC\Round 4\Tutorial 20_rev 9.ppc"/>
  <p:tag name="AUDIO_ID" val="411"/>
  <p:tag name="TIMELINE" val="5.00/10.00"/>
  <p:tag name="ORIGINAL_AUDIO_FILEPATH" val="C:\Users\kfg01\Documents\Quality Academy\Spreading\voices\16.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4"/>
</p:tagLst>
</file>

<file path=ppt/tags/tag23.xml><?xml version="1.0" encoding="utf-8"?>
<p:tagLst xmlns:a="http://schemas.openxmlformats.org/drawingml/2006/main" xmlns:r="http://schemas.openxmlformats.org/officeDocument/2006/relationships" xmlns:p="http://schemas.openxmlformats.org/presentationml/2006/main">
  <p:tag name="PPSNARRATION" val="18,760783550,C:\Documents and Settings\Owner\My Documents\Envisiontel\Customer Projects\NQC\Round 4\Tutorial 20_rev 9.ppc"/>
  <p:tag name="AUDIO_ID" val="397"/>
  <p:tag name="TIMELINE" val="5.00/10.00"/>
  <p:tag name="ORIGINAL_AUDIO_FILEPATH" val="C:\Users\kfg01\Documents\Quality Academy\Spreading\voices\17.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6"/>
</p:tagLst>
</file>

<file path=ppt/tags/tag24.xml><?xml version="1.0" encoding="utf-8"?>
<p:tagLst xmlns:a="http://schemas.openxmlformats.org/drawingml/2006/main" xmlns:r="http://schemas.openxmlformats.org/officeDocument/2006/relationships" xmlns:p="http://schemas.openxmlformats.org/presentationml/2006/main">
  <p:tag name="PPSNARRATION" val="19,760783550,C:\Documents and Settings\Owner\My Documents\Envisiontel\Customer Projects\NQC\Round 4\Tutorial 20_rev 9.ppc"/>
  <p:tag name="AUDIO_ID" val="398"/>
  <p:tag name="TIMELINE" val="5.00/10.00/15.00/20.00/25.00"/>
  <p:tag name="ORIGINAL_AUDIO_FILEPATH" val="C:\Users\kfg01\Documents\Quality Academy\Spreading\voices\18.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PPSNARRATION" val="20,760783550,C:\Documents and Settings\Owner\My Documents\Envisiontel\Customer Projects\NQC\Round 4\Tutorial 20_rev 9.ppc"/>
  <p:tag name="AUDIO_ID" val="403"/>
  <p:tag name="TIMELINE" val="5.00/10.00/15.00/20.00/25.00"/>
  <p:tag name="ORIGINAL_AUDIO_FILEPATH" val="C:\Users\kfg01\Documents\Quality Academy\Spreading\voices\19.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PPSNARRATION" val="22,760783550,C:\Documents and Settings\Owner\My Documents\Envisiontel\Customer Projects\NQC\Round 4\Tutorial 20_rev 9.ppc"/>
  <p:tag name="AUDIO_ID" val="400"/>
  <p:tag name="TIMELINE" val="5.00/10.00/15.00/20.00/20.04/20.05"/>
  <p:tag name="ORIGINAL_AUDIO_FILEPATH" val="C:\Users\kfg01\Documents\Quality Academy\Spreading\voices\20.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PPSNARRATION" val="23,760783550,C:\Documents and Settings\Owner\My Documents\Envisiontel\Customer Projects\NQC\Round 4\Tutorial 20_rev 9.ppc"/>
  <p:tag name="AUDIO_ID" val="402"/>
  <p:tag name="ORIGINAL_AUDIO_FILEPATH" val="C:\Users\kfg01\Documents\Quality Academy\Spreading\voices\21.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4"/>
</p:tagLst>
</file>

<file path=ppt/tags/tag28.xml><?xml version="1.0" encoding="utf-8"?>
<p:tagLst xmlns:a="http://schemas.openxmlformats.org/drawingml/2006/main" xmlns:r="http://schemas.openxmlformats.org/officeDocument/2006/relationships" xmlns:p="http://schemas.openxmlformats.org/presentationml/2006/main">
  <p:tag name="PPSNARRATION" val="24,760783550,C:\Documents and Settings\Owner\My Documents\Envisiontel\Customer Projects\NQC\Round 4\Tutorial 20_rev 9.ppc"/>
  <p:tag name="AUDIO_ID" val="389"/>
  <p:tag name="TIMELINE" val="5.00/10.00/12.39"/>
  <p:tag name="ORIGINAL_AUDIO_FILEPATH" val="C:\Users\kfg01\Documents\Quality Academy\Spreading\voices\22.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PPSNARRATION" val="25,760783550,C:\Documents and Settings\Owner\My Documents\Envisiontel\Customer Projects\NQC\Round 4\Tutorial 20_rev 9.ppc"/>
  <p:tag name="AUDIO_ID" val="390"/>
  <p:tag name="TIMELINE" val="5.00/10.00/15.00/20.00/25.00"/>
  <p:tag name="ORIGINAL_AUDIO_FILEPATH" val="C:\Users\kfg01\Documents\Quality Academy\Spreading\voices\23.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PPSNARRATION" val="2,760783550,C:\Documents and Settings\Owner\My Documents\Envisiontel\Customer Projects\NQC\Round 4\Tutorial 20_rev 9.ppc"/>
  <p:tag name="AUDIO_ID" val="379"/>
  <p:tag name="ORIGINAL_AUDIO_FILEPATH" val="C:\Users\kfg01\Documents\Quality Academy\Spreading\voices\Opening.wav"/>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1"/>
</p:tagLst>
</file>

<file path=ppt/tags/tag30.xml><?xml version="1.0" encoding="utf-8"?>
<p:tagLst xmlns:a="http://schemas.openxmlformats.org/drawingml/2006/main" xmlns:r="http://schemas.openxmlformats.org/officeDocument/2006/relationships" xmlns:p="http://schemas.openxmlformats.org/presentationml/2006/main">
  <p:tag name="PPSNARRATION" val="26,760783550,C:\Documents and Settings\Owner\My Documents\Envisiontel\Customer Projects\NQC\Round 4\Tutorial 20_rev 9.ppc"/>
  <p:tag name="AUDIO_ID" val="391"/>
  <p:tag name="TIMELINE" val="5.00/10.00/15.00"/>
  <p:tag name="ORIGINAL_AUDIO_FILEPATH" val="C:\Users\kfg01\Documents\Quality Academy\Spreading\voices\24.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PPSNARRATION" val="27,760783550,C:\Documents and Settings\Owner\My Documents\Envisiontel\Customer Projects\NQC\Round 4\Tutorial 20_rev 9.ppc"/>
  <p:tag name="AUDIO_ID" val="395"/>
  <p:tag name="TIMELINE" val="5.00/7.14/8.20/8.74/9.01"/>
  <p:tag name="ORIGINAL_AUDIO_FILEPATH" val="C:\Users\kfg01\Documents\Quality Academy\Spreading\voices\25.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PPSNARRATION" val="28,760783550,C:\Documents and Settings\Owner\My Documents\Envisiontel\Customer Projects\NQC\Round 4\Tutorial 20_rev 9.ppc"/>
  <p:tag name="AUDIO_ID" val="405"/>
  <p:tag name="ORIGINAL_AUDIO_FILEPATH" val="C:\Users\kfg01\Documents\Quality Academy\Spreading\voices\26.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3"/>
</p:tagLst>
</file>

<file path=ppt/tags/tag33.xml><?xml version="1.0" encoding="utf-8"?>
<p:tagLst xmlns:a="http://schemas.openxmlformats.org/drawingml/2006/main" xmlns:r="http://schemas.openxmlformats.org/officeDocument/2006/relationships" xmlns:p="http://schemas.openxmlformats.org/presentationml/2006/main">
  <p:tag name="PPSNARRATION" val="30,760783550,C:\Documents and Settings\Owner\My Documents\Envisiontel\Customer Projects\NQC\Round 4\Tutorial 20_rev 9.ppc"/>
  <p:tag name="AUDIO_ID" val="313"/>
  <p:tag name="TIMELINE" val="5.00/10.00/15.00/20.00"/>
  <p:tag name="ORIGINAL_AUDIO_FILEPATH" val="C:\Users\kfg01\Documents\Quality Academy\Spreading\voices\27.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PPSNARRATIONPROPS" val="C:\Documents and Settings\Owner\My Documents\Envisiontel\Customer Projects\NQC\Audio files\Module 2\xdrive_zip_download_11-16-06_11-49-28-AM\mod 2 slide 40.mp3"/>
  <p:tag name="PPSNARRATION" val="31,760783550,C:\Documents and Settings\Owner\My Documents\Envisiontel\Customer Projects\NQC\Round 4\Tutorial 20_rev 9.ppc"/>
  <p:tag name="AUDIO_ID" val="293"/>
  <p:tag name="ORIGINAL_AUDIO_FILEPATH" val="C:\Users\kfg01\Documents\Quality Academy\Spreading\voices\Generic Resource slide.wav"/>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PPSNARRATION" val="32,760783550,C:\Documents and Settings\Owner\My Documents\Envisiontel\Customer Projects\NQC\Round 4\Tutorial 20_rev 9.ppc"/>
  <p:tag name="AUDIO_ID" val="396"/>
  <p:tag name="TIMELINE" val="5.00"/>
  <p:tag name="ORIGINAL_AUDIO_FILEPATH" val="C:\Users\kfg01\Documents\Quality Academy\Spreading\voices\29.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4"/>
</p:tagLst>
</file>

<file path=ppt/tags/tag36.xml><?xml version="1.0" encoding="utf-8"?>
<p:tagLst xmlns:a="http://schemas.openxmlformats.org/drawingml/2006/main" xmlns:r="http://schemas.openxmlformats.org/officeDocument/2006/relationships" xmlns:p="http://schemas.openxmlformats.org/presentationml/2006/main">
  <p:tag name="PPSNARRATION" val="35,760783550,C:\Documents and Settings\Owner\My Documents\Envisiontel\Customer Projects\NQC\Round 4\Tutorial 20_rev 9.ppc"/>
  <p:tag name="AUDIO_ID" val="416"/>
  <p:tag name="ARTICULATE_ANNOTATIONS" val="&lt;Annotations /&gt;"/>
  <p:tag name="TIMELINE" val="6.62/9.93/11.59/12.41"/>
  <p:tag name="ORIGINAL_AUDIO_FILEPATH" val="C:\Users\kfg01\Documents\Quality Academy\Spreading\voices\closing slide 30.wav"/>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PPSNARRATION" val="3,760783550,C:\Documents and Settings\Owner\My Documents\Envisiontel\Customer Projects\NQC\Round 4\Tutorial 20_rev 9.ppc"/>
  <p:tag name="AUDIO_ID" val="380"/>
  <p:tag name="TIMELINE" val="5.00/10.00/15.00"/>
  <p:tag name="ORIGINAL_AUDIO_FILEPATH" val="C:\Users\kfg01\Documents\Quality Academy\Spreading\voices\2.wav"/>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PPSNARRATION" val="4,760783550,C:\Documents and Settings\Owner\My Documents\Envisiontel\Customer Projects\NQC\Round 4\Tutorial 20_rev 9.ppc"/>
  <p:tag name="AUDIO_ID" val="414"/>
  <p:tag name="TIMELINE" val="5.00/10.00/15.00/20.00/25.00/30.00/35.00/40.00/45.00"/>
  <p:tag name="ORIGINAL_AUDIO_FILEPATH" val="C:\Users\kfg01\Documents\Quality Academy\Spreading\voices\3.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PPSNARRATION" val="5,760783550,C:\Documents and Settings\Owner\My Documents\Envisiontel\Customer Projects\NQC\Round 4\Tutorial 20_rev 9.ppc"/>
  <p:tag name="AUDIO_ID" val="381"/>
  <p:tag name="TIMELINE" val="5.00/10.00"/>
  <p:tag name="ORIGINAL_AUDIO_FILEPATH" val="C:\Users\kfg01\Documents\Quality Academy\Spreading\voices\4.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PPSNARRATION" val="6,760783550,C:\Documents and Settings\Owner\My Documents\Envisiontel\Customer Projects\NQC\Round 4\Tutorial 20_rev 9.ppc"/>
  <p:tag name="AUDIO_ID" val="291"/>
  <p:tag name="TIMELINE" val="5.00"/>
  <p:tag name="ORIGINAL_AUDIO_FILEPATH" val="C:\Users\kfg01\Documents\Quality Academy\Spreading\voices\5.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PPSNARRATION" val="7,760783550,C:\Documents and Settings\Owner\My Documents\Envisiontel\Customer Projects\NQC\Round 4\Tutorial 20_rev 9.ppc"/>
  <p:tag name="AUDIO_ID" val="407"/>
  <p:tag name="TIMELINE" val="5.00"/>
  <p:tag name="ORIGINAL_AUDIO_FILEPATH" val="C:\Users\kfg01\Documents\Quality Academy\Spreading\voices\6.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PPSNARRATION" val="8,760783550,C:\Documents and Settings\Owner\My Documents\Envisiontel\Customer Projects\NQC\Round 4\Tutorial 20_rev 9.ppc"/>
  <p:tag name="AUDIO_ID" val="406"/>
  <p:tag name="TIMELINE" val="5.00/10.00/15.00/20.00/25.00/30.00/35.00"/>
  <p:tag name="ORIGINAL_AUDIO_FILEPATH" val="C:\Users\kfg01\Documents\Quality Academy\Spreading\voices\7.mp3"/>
  <p:tag name="ELAPSEDTIME" val="0.00"/>
  <p:tag name="ARTICULATE_NAV_LEVEL" val="1"/>
  <p:tag name="ARTICULATE_TOC_EXPANDED" val="True"/>
  <p:tag name="ARTICULATE_SLIDE_PRESENTER_GUID" val="afb93437-ae5a-4311-b1fa-fd23bef2fca3"/>
  <p:tag name="ARTICULATE_SLIDE_PAUSE" val="0"/>
  <p:tag name="ARTICULATE_HIDE_SLIDE" val="0"/>
  <p:tag name="ARTICULATE_PLAYER_CONTROL_PREVIOUS" val="True"/>
  <p:tag name="ARTICULATE_PLAYER_CONTROL_NEXT" val="True"/>
  <p:tag name="ARTICULATE_PLAYER_CONTROL_NOTES" val="True"/>
  <p:tag name="ARTICULATE_USED_LAYOUT" val="3"/>
</p:tagLst>
</file>

<file path=ppt/theme/theme1.xml><?xml version="1.0" encoding="utf-8"?>
<a:theme xmlns:a="http://schemas.openxmlformats.org/drawingml/2006/main" name="NQC_PPT_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4996</Words>
  <Application>Microsoft Office PowerPoint</Application>
  <PresentationFormat>Widescreen</PresentationFormat>
  <Paragraphs>368</Paragraphs>
  <Slides>30</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Garamond</vt:lpstr>
      <vt:lpstr>Times</vt:lpstr>
      <vt:lpstr>Times New Roman</vt:lpstr>
      <vt:lpstr>NQC_PPT_Template</vt:lpstr>
      <vt:lpstr>Chart</vt:lpstr>
      <vt:lpstr>Worksheet</vt:lpstr>
      <vt:lpstr>Spreading Good Ideas for Change </vt:lpstr>
      <vt:lpstr>Learning Objectives: You Will Learn About…</vt:lpstr>
      <vt:lpstr>Tips for Viewing This Presentation</vt:lpstr>
      <vt:lpstr>PowerPoint Presentation</vt:lpstr>
      <vt:lpstr>Key Question</vt:lpstr>
      <vt:lpstr>OK, my improvement works, now what?</vt:lpstr>
      <vt:lpstr>What’s the Sequence?</vt:lpstr>
      <vt:lpstr>Three Prerequisites for Spreading Changes</vt:lpstr>
      <vt:lpstr>Getting Improvements to “Stick”</vt:lpstr>
      <vt:lpstr>PowerPoint Presentation</vt:lpstr>
      <vt:lpstr>Do you think the improvements from this project will "stick"?</vt:lpstr>
      <vt:lpstr>The Tipping Point</vt:lpstr>
      <vt:lpstr>The “Diffusion Curve”: Reaching the Tipping Point</vt:lpstr>
      <vt:lpstr>Diffusion of Innovations</vt:lpstr>
      <vt:lpstr> </vt:lpstr>
      <vt:lpstr>PowerPoint Presentation</vt:lpstr>
      <vt:lpstr>‘Diffusion of Innovation’</vt:lpstr>
      <vt:lpstr>Types of Innovators</vt:lpstr>
      <vt:lpstr>Rogers’s Five Attributes of Change</vt:lpstr>
      <vt:lpstr>Rules of Diffusion (by Donald Berwick)</vt:lpstr>
      <vt:lpstr>PowerPoint Presentation</vt:lpstr>
      <vt:lpstr>What Improvement Teams Can Do to Help</vt:lpstr>
      <vt:lpstr>Make the Case for Change</vt:lpstr>
      <vt:lpstr>Make it Easier for Others to Do the Work</vt:lpstr>
      <vt:lpstr>Identify the Messengers</vt:lpstr>
      <vt:lpstr>PowerPoint Presentation</vt:lpstr>
      <vt:lpstr>Key Points</vt:lpstr>
      <vt:lpstr>Resources</vt:lpstr>
      <vt:lpstr>PowerPoint Presentation</vt:lpstr>
      <vt:lpstr>The Quality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Spreading Good Ideas for Change </dc:title>
  <dc:creator>Garrett, Kevin F (HEALTH)</dc:creator>
  <cp:lastModifiedBy>Garrett, Kevin F (HEALTH)</cp:lastModifiedBy>
  <cp:revision>15</cp:revision>
  <dcterms:created xsi:type="dcterms:W3CDTF">2020-12-11T16:22:55Z</dcterms:created>
  <dcterms:modified xsi:type="dcterms:W3CDTF">2020-12-11T17:01:47Z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E24EEFA3-F79D-4667-A6F9-C1151E3F4E2C</vt:lpwstr>
  </property>
  <property fmtid="{D5CDD505-2E9C-101B-9397-08002B2CF9AE}" pid="4" name="ArticulatePath">
    <vt:lpwstr>Spread</vt:lpwstr>
  </property>
  <property fmtid="{D5CDD505-2E9C-101B-9397-08002B2CF9AE}" pid="5" name="ArticulateProjectVersion">
    <vt:lpwstr>8</vt:lpwstr>
  </property>
  <property fmtid="{D5CDD505-2E9C-101B-9397-08002B2CF9AE}" pid="6" name="ArticulateProjectFull">
    <vt:lpwstr>C:\Users\kfg01\Documents\Quality Academy\Spreading\Spread.ppta</vt:lpwstr>
  </property>
</Properties>
</file>