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7"/>
  </p:notesMasterIdLst>
  <p:sldIdLst>
    <p:sldId id="256" r:id="rId5"/>
    <p:sldId id="263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08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3023552-B6CF-4862-8CF8-ACE4F9588695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1E9C39-5949-4256-A63D-7FCF5798A4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595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1F4546B-E0E3-49B7-A39A-C6090844699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1684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1514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809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786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614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009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9309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45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5157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4102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41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74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34AD1-F998-429F-A1E8-E697A7EB5382}" type="datetimeFigureOut">
              <a:rPr lang="en-US" smtClean="0"/>
              <a:t>12/9/2020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DE94A3-BB80-4D02-AC79-D21F1C9F67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79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0855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4" name="Group 173">
            <a:extLst>
              <a:ext uri="{FF2B5EF4-FFF2-40B4-BE49-F238E27FC236}">
                <a16:creationId xmlns:a16="http://schemas.microsoft.com/office/drawing/2014/main" id="{C1E1B8E5-17C5-43EB-9E0E-587A3E30CBA8}"/>
              </a:ext>
            </a:extLst>
          </p:cNvPr>
          <p:cNvGrpSpPr/>
          <p:nvPr/>
        </p:nvGrpSpPr>
        <p:grpSpPr>
          <a:xfrm>
            <a:off x="2583041" y="1540240"/>
            <a:ext cx="768557" cy="3674429"/>
            <a:chOff x="3733384" y="1146237"/>
            <a:chExt cx="1045472" cy="6636003"/>
          </a:xfrm>
        </p:grpSpPr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028DB97E-C07E-4549-AFD4-541306D775DE}"/>
                </a:ext>
              </a:extLst>
            </p:cNvPr>
            <p:cNvCxnSpPr>
              <a:cxnSpLocks/>
              <a:stCxn id="34" idx="3"/>
              <a:endCxn id="52" idx="1"/>
            </p:cNvCxnSpPr>
            <p:nvPr/>
          </p:nvCxnSpPr>
          <p:spPr>
            <a:xfrm flipV="1">
              <a:off x="3733384" y="1146237"/>
              <a:ext cx="936514" cy="328163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3261B76A-173E-4607-81E2-FEBF6152AB31}"/>
                </a:ext>
              </a:extLst>
            </p:cNvPr>
            <p:cNvCxnSpPr>
              <a:cxnSpLocks/>
              <a:stCxn id="34" idx="3"/>
              <a:endCxn id="30" idx="1"/>
            </p:cNvCxnSpPr>
            <p:nvPr/>
          </p:nvCxnSpPr>
          <p:spPr>
            <a:xfrm flipV="1">
              <a:off x="3733384" y="3649605"/>
              <a:ext cx="1045469" cy="778267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BD405DE2-A1F3-4726-A6B7-A787DED20A07}"/>
                </a:ext>
              </a:extLst>
            </p:cNvPr>
            <p:cNvCxnSpPr>
              <a:cxnSpLocks/>
              <a:stCxn id="34" idx="3"/>
              <a:endCxn id="31" idx="1"/>
            </p:cNvCxnSpPr>
            <p:nvPr/>
          </p:nvCxnSpPr>
          <p:spPr>
            <a:xfrm>
              <a:off x="3733384" y="4427872"/>
              <a:ext cx="1045469" cy="125205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A361D2DF-30AE-4AD0-A9C1-ADB554FE352D}"/>
                </a:ext>
              </a:extLst>
            </p:cNvPr>
            <p:cNvCxnSpPr>
              <a:cxnSpLocks/>
              <a:stCxn id="34" idx="3"/>
              <a:endCxn id="57" idx="1"/>
            </p:cNvCxnSpPr>
            <p:nvPr/>
          </p:nvCxnSpPr>
          <p:spPr>
            <a:xfrm>
              <a:off x="3733384" y="4427872"/>
              <a:ext cx="1045472" cy="335436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83" name="Straight Connector 82">
            <a:extLst>
              <a:ext uri="{FF2B5EF4-FFF2-40B4-BE49-F238E27FC236}">
                <a16:creationId xmlns:a16="http://schemas.microsoft.com/office/drawing/2014/main" id="{36ED35C5-9FD6-4386-AC9B-23786492F18D}"/>
              </a:ext>
            </a:extLst>
          </p:cNvPr>
          <p:cNvCxnSpPr>
            <a:cxnSpLocks/>
          </p:cNvCxnSpPr>
          <p:nvPr/>
        </p:nvCxnSpPr>
        <p:spPr>
          <a:xfrm flipV="1">
            <a:off x="5659160" y="913986"/>
            <a:ext cx="841711" cy="62625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Connector 87">
            <a:extLst>
              <a:ext uri="{FF2B5EF4-FFF2-40B4-BE49-F238E27FC236}">
                <a16:creationId xmlns:a16="http://schemas.microsoft.com/office/drawing/2014/main" id="{1BB52EE8-587B-428C-A664-052B5C51706E}"/>
              </a:ext>
            </a:extLst>
          </p:cNvPr>
          <p:cNvCxnSpPr>
            <a:cxnSpLocks/>
          </p:cNvCxnSpPr>
          <p:nvPr/>
        </p:nvCxnSpPr>
        <p:spPr>
          <a:xfrm>
            <a:off x="5624435" y="1588879"/>
            <a:ext cx="880139" cy="20886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>
            <a:extLst>
              <a:ext uri="{FF2B5EF4-FFF2-40B4-BE49-F238E27FC236}">
                <a16:creationId xmlns:a16="http://schemas.microsoft.com/office/drawing/2014/main" id="{7BC87B66-127F-4C0A-8194-90E2AAAF945A}"/>
              </a:ext>
            </a:extLst>
          </p:cNvPr>
          <p:cNvCxnSpPr>
            <a:cxnSpLocks/>
          </p:cNvCxnSpPr>
          <p:nvPr/>
        </p:nvCxnSpPr>
        <p:spPr>
          <a:xfrm flipV="1">
            <a:off x="5732310" y="2770231"/>
            <a:ext cx="768561" cy="2349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>
            <a:extLst>
              <a:ext uri="{FF2B5EF4-FFF2-40B4-BE49-F238E27FC236}">
                <a16:creationId xmlns:a16="http://schemas.microsoft.com/office/drawing/2014/main" id="{9FAF0799-9D5A-4293-A790-61D66B2D66D5}"/>
              </a:ext>
            </a:extLst>
          </p:cNvPr>
          <p:cNvCxnSpPr>
            <a:cxnSpLocks/>
          </p:cNvCxnSpPr>
          <p:nvPr/>
        </p:nvCxnSpPr>
        <p:spPr>
          <a:xfrm>
            <a:off x="5740151" y="2996722"/>
            <a:ext cx="780321" cy="1268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0" name="Straight Connector 99">
            <a:extLst>
              <a:ext uri="{FF2B5EF4-FFF2-40B4-BE49-F238E27FC236}">
                <a16:creationId xmlns:a16="http://schemas.microsoft.com/office/drawing/2014/main" id="{D22E81DD-2CFD-4E0C-88E6-258A038A70E2}"/>
              </a:ext>
            </a:extLst>
          </p:cNvPr>
          <p:cNvCxnSpPr>
            <a:cxnSpLocks/>
            <a:stCxn id="31" idx="3"/>
            <a:endCxn id="25" idx="1"/>
          </p:cNvCxnSpPr>
          <p:nvPr/>
        </p:nvCxnSpPr>
        <p:spPr>
          <a:xfrm flipV="1">
            <a:off x="5732310" y="3574023"/>
            <a:ext cx="765832" cy="48352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>
            <a:extLst>
              <a:ext uri="{FF2B5EF4-FFF2-40B4-BE49-F238E27FC236}">
                <a16:creationId xmlns:a16="http://schemas.microsoft.com/office/drawing/2014/main" id="{5ACF9659-67BB-4ACE-9FC0-8F84869095ED}"/>
              </a:ext>
            </a:extLst>
          </p:cNvPr>
          <p:cNvCxnSpPr>
            <a:cxnSpLocks/>
            <a:stCxn id="31" idx="3"/>
            <a:endCxn id="48" idx="1"/>
          </p:cNvCxnSpPr>
          <p:nvPr/>
        </p:nvCxnSpPr>
        <p:spPr>
          <a:xfrm flipV="1">
            <a:off x="5732310" y="3959261"/>
            <a:ext cx="772264" cy="913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Connector 105">
            <a:extLst>
              <a:ext uri="{FF2B5EF4-FFF2-40B4-BE49-F238E27FC236}">
                <a16:creationId xmlns:a16="http://schemas.microsoft.com/office/drawing/2014/main" id="{751B8482-CA87-4069-8AAA-BFBE2071181D}"/>
              </a:ext>
            </a:extLst>
          </p:cNvPr>
          <p:cNvCxnSpPr>
            <a:cxnSpLocks/>
            <a:stCxn id="31" idx="3"/>
            <a:endCxn id="28" idx="1"/>
          </p:cNvCxnSpPr>
          <p:nvPr/>
        </p:nvCxnSpPr>
        <p:spPr>
          <a:xfrm>
            <a:off x="5732310" y="4050594"/>
            <a:ext cx="765832" cy="31543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2" name="Straight Connector 111">
            <a:extLst>
              <a:ext uri="{FF2B5EF4-FFF2-40B4-BE49-F238E27FC236}">
                <a16:creationId xmlns:a16="http://schemas.microsoft.com/office/drawing/2014/main" id="{DDECC79B-4DD5-4582-A202-0DAE2BF61F31}"/>
              </a:ext>
            </a:extLst>
          </p:cNvPr>
          <p:cNvCxnSpPr>
            <a:cxnSpLocks/>
            <a:stCxn id="57" idx="3"/>
            <a:endCxn id="59" idx="1"/>
          </p:cNvCxnSpPr>
          <p:nvPr/>
        </p:nvCxnSpPr>
        <p:spPr>
          <a:xfrm>
            <a:off x="5687697" y="5214669"/>
            <a:ext cx="810445" cy="49951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>
            <a:extLst>
              <a:ext uri="{FF2B5EF4-FFF2-40B4-BE49-F238E27FC236}">
                <a16:creationId xmlns:a16="http://schemas.microsoft.com/office/drawing/2014/main" id="{E5EAFE53-26C3-45CC-BABA-1546D4D31C2B}"/>
              </a:ext>
            </a:extLst>
          </p:cNvPr>
          <p:cNvCxnSpPr>
            <a:cxnSpLocks/>
            <a:stCxn id="57" idx="3"/>
            <a:endCxn id="118" idx="1"/>
          </p:cNvCxnSpPr>
          <p:nvPr/>
        </p:nvCxnSpPr>
        <p:spPr>
          <a:xfrm flipV="1">
            <a:off x="5687696" y="4871253"/>
            <a:ext cx="797490" cy="34341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Straight Connector 120">
            <a:extLst>
              <a:ext uri="{FF2B5EF4-FFF2-40B4-BE49-F238E27FC236}">
                <a16:creationId xmlns:a16="http://schemas.microsoft.com/office/drawing/2014/main" id="{0D60EE65-CC85-48E5-8D33-24A6EDD6C70F}"/>
              </a:ext>
            </a:extLst>
          </p:cNvPr>
          <p:cNvCxnSpPr>
            <a:cxnSpLocks/>
            <a:stCxn id="57" idx="3"/>
          </p:cNvCxnSpPr>
          <p:nvPr/>
        </p:nvCxnSpPr>
        <p:spPr>
          <a:xfrm>
            <a:off x="5687696" y="5214669"/>
            <a:ext cx="793273" cy="792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31A9FE5E-A208-4B34-A259-9A122E7900C6}"/>
              </a:ext>
            </a:extLst>
          </p:cNvPr>
          <p:cNvCxnSpPr>
            <a:cxnSpLocks/>
          </p:cNvCxnSpPr>
          <p:nvPr/>
        </p:nvCxnSpPr>
        <p:spPr>
          <a:xfrm flipV="1">
            <a:off x="5652215" y="1336147"/>
            <a:ext cx="868257" cy="2388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614FB8F-E605-4EDD-A1F7-AD8BA7640B15}"/>
              </a:ext>
            </a:extLst>
          </p:cNvPr>
          <p:cNvGrpSpPr/>
          <p:nvPr/>
        </p:nvGrpSpPr>
        <p:grpSpPr>
          <a:xfrm>
            <a:off x="350465" y="280156"/>
            <a:ext cx="8264919" cy="353027"/>
            <a:chOff x="394282" y="352337"/>
            <a:chExt cx="11242824" cy="637564"/>
          </a:xfrm>
        </p:grpSpPr>
        <p:sp>
          <p:nvSpPr>
            <p:cNvPr id="10" name="Rectangle 9">
              <a:extLst>
                <a:ext uri="{FF2B5EF4-FFF2-40B4-BE49-F238E27FC236}">
                  <a16:creationId xmlns:a16="http://schemas.microsoft.com/office/drawing/2014/main" id="{6D176DEC-4D50-4FE9-B42B-E9E25FC18C19}"/>
                </a:ext>
              </a:extLst>
            </p:cNvPr>
            <p:cNvSpPr/>
            <p:nvPr/>
          </p:nvSpPr>
          <p:spPr>
            <a:xfrm>
              <a:off x="394282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51" b="1">
                  <a:solidFill>
                    <a:schemeClr val="tx1"/>
                  </a:solidFill>
                  <a:latin typeface="Trebuchet MS" panose="020B0603020202020204" pitchFamily="34" charset="0"/>
                </a:rPr>
                <a:t>Aim</a:t>
              </a:r>
              <a:endParaRPr lang="en-US" sz="997" b="1">
                <a:solidFill>
                  <a:schemeClr val="tx1"/>
                </a:solidFill>
                <a:latin typeface="Trebuchet MS" panose="020B0603020202020204" pitchFamily="34" charset="0"/>
              </a:endParaRPr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30012A7B-48B7-42D6-8C49-DC8CB658A849}"/>
                </a:ext>
              </a:extLst>
            </p:cNvPr>
            <p:cNvSpPr/>
            <p:nvPr/>
          </p:nvSpPr>
          <p:spPr>
            <a:xfrm>
              <a:off x="4678260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51" b="1">
                  <a:solidFill>
                    <a:schemeClr val="tx1"/>
                  </a:solidFill>
                  <a:latin typeface="Trebuchet MS" panose="020B0603020202020204" pitchFamily="34" charset="0"/>
                </a:rPr>
                <a:t>Primary Drivers</a:t>
              </a:r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79DADCB-211D-4252-A65E-F684A4E6DD46}"/>
                </a:ext>
              </a:extLst>
            </p:cNvPr>
            <p:cNvSpPr/>
            <p:nvPr/>
          </p:nvSpPr>
          <p:spPr>
            <a:xfrm>
              <a:off x="8801627" y="352337"/>
              <a:ext cx="2835479" cy="637564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551" b="1">
                  <a:solidFill>
                    <a:schemeClr val="tx1"/>
                  </a:solidFill>
                  <a:latin typeface="Trebuchet MS" panose="020B0603020202020204" pitchFamily="34" charset="0"/>
                </a:rPr>
                <a:t>Secondary Drivers</a:t>
              </a:r>
            </a:p>
          </p:txBody>
        </p:sp>
      </p:grpSp>
      <p:sp>
        <p:nvSpPr>
          <p:cNvPr id="34" name="Rectangle: Rounded Corners 33">
            <a:extLst>
              <a:ext uri="{FF2B5EF4-FFF2-40B4-BE49-F238E27FC236}">
                <a16:creationId xmlns:a16="http://schemas.microsoft.com/office/drawing/2014/main" id="{DF84469D-707D-4D32-A373-BE405D75C534}"/>
              </a:ext>
            </a:extLst>
          </p:cNvPr>
          <p:cNvSpPr/>
          <p:nvPr/>
        </p:nvSpPr>
        <p:spPr>
          <a:xfrm>
            <a:off x="202327" y="2211772"/>
            <a:ext cx="2380714" cy="2291091"/>
          </a:xfrm>
          <a:prstGeom prst="round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88" dirty="0">
                <a:solidFill>
                  <a:schemeClr val="tx1"/>
                </a:solidFill>
                <a:ea typeface="+mn-lt"/>
                <a:cs typeface="+mn-lt"/>
              </a:rPr>
              <a:t>Ryan White HIV/AIDS Program-funded </a:t>
            </a:r>
            <a:r>
              <a:rPr lang="en-US" sz="1688" dirty="0">
                <a:solidFill>
                  <a:schemeClr val="tx1"/>
                </a:solidFill>
              </a:rPr>
              <a:t>clinics end disparities in viral suppression outcomes for affected HIV sub-populations due to stigma</a:t>
            </a:r>
            <a:endParaRPr lang="en-US" sz="1078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0" name="Rectangle: Rounded Corners 29">
            <a:extLst>
              <a:ext uri="{FF2B5EF4-FFF2-40B4-BE49-F238E27FC236}">
                <a16:creationId xmlns:a16="http://schemas.microsoft.com/office/drawing/2014/main" id="{41F4D72B-F2DA-4CB6-A011-CCD3074A1183}"/>
              </a:ext>
            </a:extLst>
          </p:cNvPr>
          <p:cNvSpPr/>
          <p:nvPr/>
        </p:nvSpPr>
        <p:spPr>
          <a:xfrm>
            <a:off x="3351596" y="2526038"/>
            <a:ext cx="2380714" cy="800690"/>
          </a:xfrm>
          <a:prstGeom prst="roundRect">
            <a:avLst/>
          </a:prstGeom>
          <a:solidFill>
            <a:srgbClr val="D7EDEA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31">
                <a:solidFill>
                  <a:schemeClr val="tx1"/>
                </a:solidFill>
                <a:latin typeface="Arial"/>
                <a:cs typeface="Arial"/>
              </a:rPr>
              <a:t>Providers implement engagement and treatment practices that are culturally sensitive and demonstrate unconditional positive regard</a:t>
            </a:r>
          </a:p>
        </p:txBody>
      </p:sp>
      <p:sp>
        <p:nvSpPr>
          <p:cNvPr id="31" name="Rectangle: Rounded Corners 30">
            <a:extLst>
              <a:ext uri="{FF2B5EF4-FFF2-40B4-BE49-F238E27FC236}">
                <a16:creationId xmlns:a16="http://schemas.microsoft.com/office/drawing/2014/main" id="{C4B9E7DE-4502-4428-A1DE-44A30D214DA5}"/>
              </a:ext>
            </a:extLst>
          </p:cNvPr>
          <p:cNvSpPr/>
          <p:nvPr/>
        </p:nvSpPr>
        <p:spPr>
          <a:xfrm>
            <a:off x="3351596" y="3650474"/>
            <a:ext cx="2380714" cy="80024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31">
                <a:solidFill>
                  <a:schemeClr val="tx1"/>
                </a:solidFill>
                <a:latin typeface="Arial"/>
                <a:cs typeface="Arial"/>
              </a:rPr>
              <a:t>The care team understands how to recognize, and address trauma caused by stigma</a:t>
            </a:r>
          </a:p>
        </p:txBody>
      </p:sp>
      <p:sp>
        <p:nvSpPr>
          <p:cNvPr id="57" name="Rectangle: Rounded Corners 56">
            <a:extLst>
              <a:ext uri="{FF2B5EF4-FFF2-40B4-BE49-F238E27FC236}">
                <a16:creationId xmlns:a16="http://schemas.microsoft.com/office/drawing/2014/main" id="{A9070C6F-D1F0-4523-BCC2-D925AB2115F2}"/>
              </a:ext>
            </a:extLst>
          </p:cNvPr>
          <p:cNvSpPr/>
          <p:nvPr/>
        </p:nvSpPr>
        <p:spPr>
          <a:xfrm>
            <a:off x="3351598" y="4784007"/>
            <a:ext cx="2336099" cy="861323"/>
          </a:xfrm>
          <a:prstGeom prst="roundRect">
            <a:avLst/>
          </a:prstGeom>
          <a:solidFill>
            <a:srgbClr val="FAF9C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31">
                <a:solidFill>
                  <a:schemeClr val="tx1"/>
                </a:solidFill>
                <a:latin typeface="Arial"/>
                <a:cs typeface="Arial"/>
              </a:rPr>
              <a:t>Clients understand and are equipped to address the impact of stigma on themselves and their health outcomes </a:t>
            </a:r>
            <a:endParaRPr lang="en-US" sz="1031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A3F4F7CD-1D79-4497-9A9F-19870A6B6F16}"/>
              </a:ext>
            </a:extLst>
          </p:cNvPr>
          <p:cNvSpPr/>
          <p:nvPr/>
        </p:nvSpPr>
        <p:spPr>
          <a:xfrm>
            <a:off x="6500871" y="748714"/>
            <a:ext cx="2380714" cy="372233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latin typeface="Arial"/>
                <a:cs typeface="Arial"/>
              </a:rPr>
              <a:t>Staff are able to identify and address bias, contributing to an organizational culture that openly and proactively addresses stigma</a:t>
            </a:r>
            <a:endParaRPr lang="en-US" sz="7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BCE4C5CA-F802-4F73-BB88-23E40257AF74}"/>
              </a:ext>
            </a:extLst>
          </p:cNvPr>
          <p:cNvSpPr/>
          <p:nvPr/>
        </p:nvSpPr>
        <p:spPr>
          <a:xfrm>
            <a:off x="6500871" y="2604312"/>
            <a:ext cx="2380714" cy="290149"/>
          </a:xfrm>
          <a:prstGeom prst="roundRect">
            <a:avLst/>
          </a:prstGeom>
          <a:solidFill>
            <a:srgbClr val="ABD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latin typeface="Arial"/>
                <a:cs typeface="Arial"/>
              </a:rPr>
              <a:t>Treatment plans and approaches are in place to provide stigma-free HIV care </a:t>
            </a:r>
            <a:endParaRPr lang="en-US" sz="75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4187A73D-2535-452E-90BE-E4AB6FC6B084}"/>
              </a:ext>
            </a:extLst>
          </p:cNvPr>
          <p:cNvSpPr/>
          <p:nvPr/>
        </p:nvSpPr>
        <p:spPr>
          <a:xfrm>
            <a:off x="6504574" y="2974084"/>
            <a:ext cx="2380714" cy="368191"/>
          </a:xfrm>
          <a:prstGeom prst="roundRect">
            <a:avLst/>
          </a:prstGeom>
          <a:solidFill>
            <a:srgbClr val="ABD9D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ea typeface="+mn-lt"/>
                <a:cs typeface="+mn-lt"/>
              </a:rPr>
              <a:t>Care team understands how to offer culturally sensitive and relevant treatment </a:t>
            </a:r>
            <a:endParaRPr lang="en-US" sz="1688">
              <a:solidFill>
                <a:schemeClr val="tx1"/>
              </a:solidFill>
              <a:cs typeface="Arial"/>
            </a:endParaRPr>
          </a:p>
        </p:txBody>
      </p:sp>
      <p:sp>
        <p:nvSpPr>
          <p:cNvPr id="25" name="Rectangle: Rounded Corners 24">
            <a:extLst>
              <a:ext uri="{FF2B5EF4-FFF2-40B4-BE49-F238E27FC236}">
                <a16:creationId xmlns:a16="http://schemas.microsoft.com/office/drawing/2014/main" id="{A7F63CC8-E56E-4529-BF10-5AE055916CB8}"/>
              </a:ext>
            </a:extLst>
          </p:cNvPr>
          <p:cNvSpPr/>
          <p:nvPr/>
        </p:nvSpPr>
        <p:spPr>
          <a:xfrm>
            <a:off x="6512031" y="3446811"/>
            <a:ext cx="2366824" cy="254421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latin typeface="Arial"/>
                <a:cs typeface="Arial"/>
              </a:rPr>
              <a:t>Care team members services are trauma-informed</a:t>
            </a:r>
          </a:p>
        </p:txBody>
      </p:sp>
      <p:sp>
        <p:nvSpPr>
          <p:cNvPr id="28" name="Rectangle: Rounded Corners 27">
            <a:extLst>
              <a:ext uri="{FF2B5EF4-FFF2-40B4-BE49-F238E27FC236}">
                <a16:creationId xmlns:a16="http://schemas.microsoft.com/office/drawing/2014/main" id="{C7465EE4-43E9-4227-96E5-CA7EE82C025F}"/>
              </a:ext>
            </a:extLst>
          </p:cNvPr>
          <p:cNvSpPr/>
          <p:nvPr/>
        </p:nvSpPr>
        <p:spPr>
          <a:xfrm>
            <a:off x="6498141" y="4229202"/>
            <a:ext cx="2380714" cy="273662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latin typeface="Arial"/>
                <a:cs typeface="Arial"/>
              </a:rPr>
              <a:t>Customized engagement and care plans for clients for whom trauma is a barrier to care</a:t>
            </a:r>
          </a:p>
        </p:txBody>
      </p:sp>
      <p:sp>
        <p:nvSpPr>
          <p:cNvPr id="59" name="Rectangle: Rounded Corners 58">
            <a:extLst>
              <a:ext uri="{FF2B5EF4-FFF2-40B4-BE49-F238E27FC236}">
                <a16:creationId xmlns:a16="http://schemas.microsoft.com/office/drawing/2014/main" id="{8499C2FE-581E-4973-96F4-4EFECB541669}"/>
              </a:ext>
            </a:extLst>
          </p:cNvPr>
          <p:cNvSpPr/>
          <p:nvPr/>
        </p:nvSpPr>
        <p:spPr>
          <a:xfrm>
            <a:off x="6498142" y="5524282"/>
            <a:ext cx="2380713" cy="379801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latin typeface="Arial"/>
                <a:cs typeface="Arial"/>
              </a:rPr>
              <a:t>Specific strategies to address internal, family/network and societal stigma included in care plan as needed</a:t>
            </a:r>
          </a:p>
        </p:txBody>
      </p:sp>
      <p:sp>
        <p:nvSpPr>
          <p:cNvPr id="118" name="Rectangle: Rounded Corners 117">
            <a:extLst>
              <a:ext uri="{FF2B5EF4-FFF2-40B4-BE49-F238E27FC236}">
                <a16:creationId xmlns:a16="http://schemas.microsoft.com/office/drawing/2014/main" id="{EF4B8759-634F-44CE-B8BE-9AE22352AAA9}"/>
              </a:ext>
            </a:extLst>
          </p:cNvPr>
          <p:cNvSpPr/>
          <p:nvPr/>
        </p:nvSpPr>
        <p:spPr>
          <a:xfrm>
            <a:off x="6485187" y="4663107"/>
            <a:ext cx="2383439" cy="416291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latin typeface="Arial"/>
                <a:cs typeface="Arial"/>
              </a:rPr>
              <a:t>Clients understand stigma (anticipated, observed </a:t>
            </a:r>
            <a:r>
              <a:rPr lang="en-US" sz="750" dirty="0">
                <a:solidFill>
                  <a:schemeClr val="tx1"/>
                </a:solidFill>
                <a:latin typeface="Arial"/>
                <a:cs typeface="Arial"/>
              </a:rPr>
              <a:t>and experienced)  and how to address its effects</a:t>
            </a:r>
          </a:p>
        </p:txBody>
      </p:sp>
      <p:sp>
        <p:nvSpPr>
          <p:cNvPr id="119" name="Rectangle: Rounded Corners 118">
            <a:extLst>
              <a:ext uri="{FF2B5EF4-FFF2-40B4-BE49-F238E27FC236}">
                <a16:creationId xmlns:a16="http://schemas.microsoft.com/office/drawing/2014/main" id="{3622A75C-1AB9-4563-BBC5-32737E9E123E}"/>
              </a:ext>
            </a:extLst>
          </p:cNvPr>
          <p:cNvSpPr/>
          <p:nvPr/>
        </p:nvSpPr>
        <p:spPr>
          <a:xfrm>
            <a:off x="6498141" y="5143279"/>
            <a:ext cx="2380714" cy="301379"/>
          </a:xfrm>
          <a:prstGeom prst="roundRect">
            <a:avLst/>
          </a:prstGeom>
          <a:solidFill>
            <a:srgbClr val="F3F07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latin typeface="Arial"/>
                <a:cs typeface="Arial"/>
              </a:rPr>
              <a:t>Systems to support clients via individual as well as peer-to-peer group supports</a:t>
            </a:r>
            <a:endParaRPr lang="en-US" sz="1688">
              <a:solidFill>
                <a:schemeClr val="tx1"/>
              </a:solidFill>
            </a:endParaRPr>
          </a:p>
        </p:txBody>
      </p:sp>
      <p:sp>
        <p:nvSpPr>
          <p:cNvPr id="80" name="Rectangle: Rounded Corners 15">
            <a:extLst>
              <a:ext uri="{FF2B5EF4-FFF2-40B4-BE49-F238E27FC236}">
                <a16:creationId xmlns:a16="http://schemas.microsoft.com/office/drawing/2014/main" id="{4C01E33D-A798-2641-842B-F47EE7786FA5}"/>
              </a:ext>
            </a:extLst>
          </p:cNvPr>
          <p:cNvSpPr/>
          <p:nvPr/>
        </p:nvSpPr>
        <p:spPr>
          <a:xfrm>
            <a:off x="6504574" y="1564416"/>
            <a:ext cx="2380714" cy="508337"/>
          </a:xfrm>
          <a:prstGeom prst="roundRect">
            <a:avLst>
              <a:gd name="adj" fmla="val 7034"/>
            </a:avLst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latin typeface="Arial"/>
                <a:cs typeface="Arial"/>
              </a:rPr>
              <a:t>Clinic workflow (from entry until leaving with all steps in between) and organizational environment </a:t>
            </a:r>
            <a:r>
              <a:rPr lang="en-US" sz="750">
                <a:solidFill>
                  <a:schemeClr val="tx1"/>
                </a:solidFill>
                <a:cs typeface="Arial"/>
              </a:rPr>
              <a:t>have effective strategies to remove or mitigate stigma-related barriers</a:t>
            </a:r>
            <a:endParaRPr lang="en-US" sz="775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55E7583-37B2-4CA2-86FE-F0AA29634FBC}"/>
              </a:ext>
            </a:extLst>
          </p:cNvPr>
          <p:cNvSpPr txBox="1"/>
          <p:nvPr/>
        </p:nvSpPr>
        <p:spPr>
          <a:xfrm>
            <a:off x="201720" y="6387903"/>
            <a:ext cx="3424410" cy="346314"/>
          </a:xfrm>
          <a:prstGeom prst="rect">
            <a:avLst/>
          </a:prstGeom>
          <a:solidFill>
            <a:srgbClr val="FFC000"/>
          </a:solidFill>
        </p:spPr>
        <p:txBody>
          <a:bodyPr rot="0" spcFirstLastPara="0" vertOverflow="overflow" horzOverflow="overflow" vert="horz" wrap="square" lIns="85725" tIns="42863" rIns="85725" bIns="42863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688">
                <a:latin typeface="Trebuchet MS"/>
              </a:rPr>
              <a:t>Stigma</a:t>
            </a:r>
          </a:p>
        </p:txBody>
      </p:sp>
      <p:sp>
        <p:nvSpPr>
          <p:cNvPr id="48" name="Rectangle: Rounded Corners 47">
            <a:extLst>
              <a:ext uri="{FF2B5EF4-FFF2-40B4-BE49-F238E27FC236}">
                <a16:creationId xmlns:a16="http://schemas.microsoft.com/office/drawing/2014/main" id="{B67CC714-623B-48B8-B8F7-437051F16461}"/>
              </a:ext>
            </a:extLst>
          </p:cNvPr>
          <p:cNvSpPr/>
          <p:nvPr/>
        </p:nvSpPr>
        <p:spPr>
          <a:xfrm>
            <a:off x="6504574" y="3759072"/>
            <a:ext cx="2380714" cy="400376"/>
          </a:xfrm>
          <a:prstGeom prst="roundRect">
            <a:avLst/>
          </a:prstGeom>
          <a:solidFill>
            <a:srgbClr val="FFCC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ea typeface="+mn-lt"/>
                <a:cs typeface="+mn-lt"/>
              </a:rPr>
              <a:t>Effective trauma-informed screening to help determine the extent to which stigma may be a barrier to successful treatment </a:t>
            </a:r>
            <a:endParaRPr lang="en-US" sz="1688">
              <a:solidFill>
                <a:schemeClr val="tx1"/>
              </a:solidFill>
              <a:cs typeface="Arial"/>
            </a:endParaRPr>
          </a:p>
        </p:txBody>
      </p:sp>
      <p:sp>
        <p:nvSpPr>
          <p:cNvPr id="52" name="Rectangle: Rounded Corners 51">
            <a:extLst>
              <a:ext uri="{FF2B5EF4-FFF2-40B4-BE49-F238E27FC236}">
                <a16:creationId xmlns:a16="http://schemas.microsoft.com/office/drawing/2014/main" id="{58B2DEF6-8280-40F3-A149-2283B60E2582}"/>
              </a:ext>
            </a:extLst>
          </p:cNvPr>
          <p:cNvSpPr/>
          <p:nvPr/>
        </p:nvSpPr>
        <p:spPr>
          <a:xfrm>
            <a:off x="3271500" y="1092809"/>
            <a:ext cx="2380715" cy="894862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31">
                <a:solidFill>
                  <a:schemeClr val="tx1"/>
                </a:solidFill>
                <a:latin typeface="Arial"/>
                <a:cs typeface="Arial"/>
              </a:rPr>
              <a:t>The entire clinic is set up to provide stigma-free HIV care</a:t>
            </a:r>
            <a:endParaRPr lang="en-US" sz="1031">
              <a:solidFill>
                <a:schemeClr val="tx1"/>
              </a:solidFill>
              <a:cs typeface="Arial"/>
            </a:endParaRPr>
          </a:p>
        </p:txBody>
      </p:sp>
      <p:sp>
        <p:nvSpPr>
          <p:cNvPr id="54" name="Rectangle: Rounded Corners 53">
            <a:extLst>
              <a:ext uri="{FF2B5EF4-FFF2-40B4-BE49-F238E27FC236}">
                <a16:creationId xmlns:a16="http://schemas.microsoft.com/office/drawing/2014/main" id="{D0D1BEA4-1365-4E77-8EC2-279201602156}"/>
              </a:ext>
            </a:extLst>
          </p:cNvPr>
          <p:cNvSpPr/>
          <p:nvPr/>
        </p:nvSpPr>
        <p:spPr>
          <a:xfrm>
            <a:off x="6520472" y="1191567"/>
            <a:ext cx="2373769" cy="316955"/>
          </a:xfrm>
          <a:prstGeom prst="roundRect">
            <a:avLst/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ea typeface="+mn-lt"/>
                <a:cs typeface="+mn-lt"/>
              </a:rPr>
              <a:t>Care team understands bias, stigma and its impact on HIV care and treatment </a:t>
            </a:r>
            <a:endParaRPr lang="en-US" sz="1688">
              <a:solidFill>
                <a:schemeClr val="tx1"/>
              </a:solidFill>
              <a:cs typeface="Arial"/>
            </a:endParaRPr>
          </a:p>
        </p:txBody>
      </p:sp>
      <p:sp>
        <p:nvSpPr>
          <p:cNvPr id="68" name="Rectangle: Rounded Corners 15">
            <a:extLst>
              <a:ext uri="{FF2B5EF4-FFF2-40B4-BE49-F238E27FC236}">
                <a16:creationId xmlns:a16="http://schemas.microsoft.com/office/drawing/2014/main" id="{31CFF4D6-45A0-4DA4-8973-F9C19877162F}"/>
              </a:ext>
            </a:extLst>
          </p:cNvPr>
          <p:cNvSpPr/>
          <p:nvPr/>
        </p:nvSpPr>
        <p:spPr>
          <a:xfrm>
            <a:off x="6504574" y="2121922"/>
            <a:ext cx="2380714" cy="404353"/>
          </a:xfrm>
          <a:prstGeom prst="roundRect">
            <a:avLst>
              <a:gd name="adj" fmla="val 7034"/>
            </a:avLst>
          </a:prstGeom>
          <a:solidFill>
            <a:srgbClr val="E4C6D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750">
                <a:solidFill>
                  <a:schemeClr val="tx1"/>
                </a:solidFill>
                <a:latin typeface="Arial"/>
                <a:cs typeface="Arial"/>
              </a:rPr>
              <a:t>Organization has processes and systems in place to ensure that it holds itself accountable to ensuring its services do not retraumatize clients</a:t>
            </a:r>
            <a:endParaRPr lang="en-US" sz="775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6" name="Straight Connector 95">
            <a:extLst>
              <a:ext uri="{FF2B5EF4-FFF2-40B4-BE49-F238E27FC236}">
                <a16:creationId xmlns:a16="http://schemas.microsoft.com/office/drawing/2014/main" id="{75D39DE5-A2B4-48D6-8AEA-C7BACBCD67A3}"/>
              </a:ext>
            </a:extLst>
          </p:cNvPr>
          <p:cNvCxnSpPr>
            <a:cxnSpLocks/>
          </p:cNvCxnSpPr>
          <p:nvPr/>
        </p:nvCxnSpPr>
        <p:spPr>
          <a:xfrm>
            <a:off x="5652215" y="1588880"/>
            <a:ext cx="852359" cy="78385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269104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E52367AE689248AFFD0091572BDB88" ma:contentTypeVersion="13" ma:contentTypeDescription="Create a new document." ma:contentTypeScope="" ma:versionID="092d8a165854e78fddfc080b5c58b680">
  <xsd:schema xmlns:xsd="http://www.w3.org/2001/XMLSchema" xmlns:xs="http://www.w3.org/2001/XMLSchema" xmlns:p="http://schemas.microsoft.com/office/2006/metadata/properties" xmlns:ns3="521c2605-8e35-4fbe-8dc2-4112a269f1c5" xmlns:ns4="c5d47b74-024e-4158-89e7-7860ce05c586" targetNamespace="http://schemas.microsoft.com/office/2006/metadata/properties" ma:root="true" ma:fieldsID="0a779c052fde65aa986eb70524c66d23" ns3:_="" ns4:_="">
    <xsd:import namespace="521c2605-8e35-4fbe-8dc2-4112a269f1c5"/>
    <xsd:import namespace="c5d47b74-024e-4158-89e7-7860ce05c58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DateTaken" minOccurs="0"/>
                <xsd:element ref="ns3:MediaServiceEventHashCode" minOccurs="0"/>
                <xsd:element ref="ns3:MediaServiceOCR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21c2605-8e35-4fbe-8dc2-4112a269f1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d47b74-024e-4158-89e7-7860ce05c586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6A1AA1B-60CB-493C-81ED-0CB04E50A67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21c2605-8e35-4fbe-8dc2-4112a269f1c5"/>
    <ds:schemaRef ds:uri="c5d47b74-024e-4158-89e7-7860ce05c58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3F70689-3E6F-4010-BA40-ACFCAB89818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5446705-2D18-4FC6-9220-2C07FA2596D4}">
  <ds:schemaRefs>
    <ds:schemaRef ds:uri="http://purl.org/dc/elements/1.1/"/>
    <ds:schemaRef ds:uri="521c2605-8e35-4fbe-8dc2-4112a269f1c5"/>
    <ds:schemaRef ds:uri="http://purl.org/dc/dcmitype/"/>
    <ds:schemaRef ds:uri="http://schemas.microsoft.com/office/2006/documentManagement/types"/>
    <ds:schemaRef ds:uri="http://www.w3.org/XML/1998/namespace"/>
    <ds:schemaRef ds:uri="http://purl.org/dc/terms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5d47b74-024e-4158-89e7-7860ce05c58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206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Trebuchet MS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Mandel, Nicole</dc:creator>
  <cp:lastModifiedBy>Mandel, Nicole</cp:lastModifiedBy>
  <cp:revision>1</cp:revision>
  <dcterms:created xsi:type="dcterms:W3CDTF">2020-12-10T06:09:55Z</dcterms:created>
  <dcterms:modified xsi:type="dcterms:W3CDTF">2020-12-10T06:10:49Z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0x0101001BE52367AE689248AFFD0091572BDB88</vt:lpwstr>
  </property>
</Properties>
</file>