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65" r:id="rId6"/>
    <p:sldId id="260" r:id="rId7"/>
    <p:sldId id="266" r:id="rId8"/>
    <p:sldId id="267" r:id="rId9"/>
    <p:sldId id="268" r:id="rId10"/>
    <p:sldId id="269" r:id="rId11"/>
    <p:sldId id="270" r:id="rId12"/>
    <p:sldId id="263" r:id="rId13"/>
  </p:sldIdLst>
  <p:sldSz cx="9601200" cy="7315200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gelo Lima" initials="AL" lastIdx="3" clrIdx="0">
    <p:extLst>
      <p:ext uri="{19B8F6BF-5375-455C-9EA6-DF929625EA0E}">
        <p15:presenceInfo xmlns:p15="http://schemas.microsoft.com/office/powerpoint/2012/main" userId="S::alima@ihi.org::61f1a10a-5644-449f-978c-eb9d41bce809" providerId="AD"/>
      </p:ext>
    </p:extLst>
  </p:cmAuthor>
  <p:cmAuthor id="2" name="Paul Howard" initials="PH" lastIdx="2" clrIdx="1">
    <p:extLst>
      <p:ext uri="{19B8F6BF-5375-455C-9EA6-DF929625EA0E}">
        <p15:presenceInfo xmlns:p15="http://schemas.microsoft.com/office/powerpoint/2012/main" userId="S::phoward@ihi.org::3dc3d08c-9a7c-4749-bc94-363d282f2816" providerId="AD"/>
      </p:ext>
    </p:extLst>
  </p:cmAuthor>
  <p:cmAuthor id="3" name="Steinbock, Clemens M (HEALTH)" initials="S(" lastIdx="1" clrIdx="2">
    <p:extLst>
      <p:ext uri="{19B8F6BF-5375-455C-9EA6-DF929625EA0E}">
        <p15:presenceInfo xmlns:p15="http://schemas.microsoft.com/office/powerpoint/2012/main" userId="S::clemens.steinbock_health.ny.gov#ext#@ihicambridge.onmicrosoft.com::d6e4ef99-7fc2-42f1-90ae-041d124e20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E4C6D8"/>
    <a:srgbClr val="969696"/>
    <a:srgbClr val="CC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A18355-8D88-4EB9-8ACB-533B62F664E0}" v="1570" dt="2020-06-04T21:45:22.455"/>
    <p1510:client id="{D1A85261-105A-651B-C83C-E9C01DBC561F}" v="9" dt="2020-06-04T14:14:21.040"/>
    <p1510:client id="{D4375DB8-BB16-4543-A253-F62AB60B8DBC}" v="50" dt="2020-06-09T18:00:43.404"/>
    <p1510:client id="{DE1EC894-0847-4EE7-AE1A-61A02FCBAD24}" v="32" dt="2020-06-04T14:09:31.5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34"/>
    <p:restoredTop sz="94679"/>
  </p:normalViewPr>
  <p:slideViewPr>
    <p:cSldViewPr snapToGrid="0">
      <p:cViewPr varScale="1">
        <p:scale>
          <a:sx n="113" d="100"/>
          <a:sy n="113" d="100"/>
        </p:scale>
        <p:origin x="4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4488" y="514350"/>
            <a:ext cx="3375025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931ABA-8077-4280-B8C4-B9AE226C6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5811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Use the ctrl key and drag a shape to make a copy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99B8E93-C514-4DEF-B715-120DC40B740F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060527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3350" y="1143000"/>
            <a:ext cx="40513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F4546B-E0E3-49B7-A39A-C609084469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38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3350" y="1143000"/>
            <a:ext cx="40513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F4546B-E0E3-49B7-A39A-C609084469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84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3350" y="1143000"/>
            <a:ext cx="40513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F4546B-E0E3-49B7-A39A-C609084469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87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3350" y="1143000"/>
            <a:ext cx="40513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F4546B-E0E3-49B7-A39A-C6090844699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8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725" y="2271713"/>
            <a:ext cx="8159750" cy="1568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9863" y="4144963"/>
            <a:ext cx="6721475" cy="18700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BD62789B-E65E-460A-82DC-9627C0AE5F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31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9425" y="1706563"/>
            <a:ext cx="8642350" cy="48275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8539C848-903B-47B2-8401-1EF63CA498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87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225" y="152400"/>
            <a:ext cx="2241550" cy="6381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575425" cy="63817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C22AF259-4F00-4CA3-B13E-352C827588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23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425" y="1706563"/>
            <a:ext cx="8642350" cy="48275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A1043D88-AE71-45D9-97FC-C72EED3847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255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78B2FD47-A082-4997-9DC2-03B3518D2F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03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425" y="1706563"/>
            <a:ext cx="4244975" cy="482758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706563"/>
            <a:ext cx="4244975" cy="482758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0D9B2F6B-FE9D-4445-8885-6D18BAA1CE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80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B73F3398-C8F0-414E-B026-D30D6B5644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773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E7F26BE1-E7AC-48B1-9448-096DB9CF68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63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EA435D95-B17D-4197-B899-33F577D414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97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20FCE6EB-FAF1-478D-9965-7D9407D0D2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905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BBFE83BE-7679-4BFF-A8A2-0C00805595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807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661150"/>
            <a:ext cx="61690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7250" y="6661150"/>
            <a:ext cx="22415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9D664971-E258-4C06-922D-3332E4B17A0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46482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+mj-lt"/>
          <a:ea typeface="+mj-ea"/>
          <a:cs typeface="+mj-cs"/>
        </a:defRPr>
      </a:lvl1pPr>
      <a:lvl2pPr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2pPr>
      <a:lvl3pPr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3pPr>
      <a:lvl4pPr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4pPr>
      <a:lvl5pPr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5pPr>
      <a:lvl6pPr marL="457200"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6pPr>
      <a:lvl7pPr marL="914400"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7pPr>
      <a:lvl8pPr marL="1371600"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8pPr>
      <a:lvl9pPr marL="1828800"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9pPr>
    </p:titleStyle>
    <p:bodyStyle>
      <a:lvl1pPr marL="361950" indent="-361950" algn="l" defTabSz="966788" rtl="0" eaLnBrk="1" fontAlgn="base" hangingPunct="1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5813" indent="-303213" algn="l" defTabSz="966788" rtl="0" eaLnBrk="1" fontAlgn="base" hangingPunct="1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8088" indent="-241300" algn="l" defTabSz="966788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92275" indent="-242888" algn="l" defTabSz="966788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74875" indent="-241300" algn="l" defTabSz="966788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32075" indent="-241300" algn="l" defTabSz="966788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89275" indent="-241300" algn="l" defTabSz="966788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46475" indent="-241300" algn="l" defTabSz="966788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03675" indent="-241300" algn="l" defTabSz="966788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1948544" y="121510"/>
            <a:ext cx="5671456" cy="392113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altLang="en-US" sz="2000" b="1">
                <a:solidFill>
                  <a:schemeClr val="accent2">
                    <a:lumMod val="75000"/>
                  </a:schemeClr>
                </a:solidFill>
              </a:rPr>
              <a:t>NY </a:t>
            </a:r>
            <a:r>
              <a:rPr lang="en-US" altLang="en-US" sz="2000" b="1" err="1">
                <a:solidFill>
                  <a:schemeClr val="accent2">
                    <a:lumMod val="75000"/>
                  </a:schemeClr>
                </a:solidFill>
              </a:rPr>
              <a:t>DoH</a:t>
            </a:r>
            <a:r>
              <a:rPr lang="en-US" altLang="en-US" sz="2000" b="1">
                <a:solidFill>
                  <a:schemeClr val="accent2">
                    <a:lumMod val="75000"/>
                  </a:schemeClr>
                </a:solidFill>
              </a:rPr>
              <a:t> HIV/AIDS High-Level Driver Diagram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3200400"/>
            <a:ext cx="1600200" cy="27699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>
            <a:spAutoFit/>
          </a:bodyPr>
          <a:lstStyle>
            <a:lvl1pPr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/>
              <a:t>Virus Suppression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2673634" y="1562475"/>
            <a:ext cx="1371600" cy="830997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>
            <a:spAutoFit/>
          </a:bodyPr>
          <a:lstStyle>
            <a:lvl1pPr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/>
              <a:t>Substance Use barriers to viral suppression addressed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4936671" y="1371600"/>
            <a:ext cx="1371600" cy="254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>
            <a:spAutoFit/>
          </a:bodyPr>
          <a:lstStyle>
            <a:lvl1pPr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&lt;Secondary Driver&gt;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7581900" y="1349829"/>
            <a:ext cx="1371600" cy="25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>
            <a:spAutoFit/>
          </a:bodyPr>
          <a:lstStyle>
            <a:lvl1pPr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&lt;Change idea&gt;</a:t>
            </a:r>
          </a:p>
        </p:txBody>
      </p:sp>
      <p:cxnSp>
        <p:nvCxnSpPr>
          <p:cNvPr id="2055" name="AutoShape 9"/>
          <p:cNvCxnSpPr>
            <a:cxnSpLocks noChangeShapeType="1"/>
            <a:stCxn id="2052" idx="1"/>
            <a:endCxn id="2051" idx="3"/>
          </p:cNvCxnSpPr>
          <p:nvPr/>
        </p:nvCxnSpPr>
        <p:spPr bwMode="auto">
          <a:xfrm rot="10800000" flipV="1">
            <a:off x="1828800" y="1977974"/>
            <a:ext cx="844834" cy="1360926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96969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6" name="AutoShape 10"/>
          <p:cNvCxnSpPr>
            <a:cxnSpLocks noChangeShapeType="1"/>
            <a:stCxn id="2053" idx="1"/>
            <a:endCxn id="2052" idx="3"/>
          </p:cNvCxnSpPr>
          <p:nvPr/>
        </p:nvCxnSpPr>
        <p:spPr bwMode="auto">
          <a:xfrm rot="10800000" flipV="1">
            <a:off x="4045235" y="1498600"/>
            <a:ext cx="891437" cy="479374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96969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7" name="AutoShape 11"/>
          <p:cNvCxnSpPr>
            <a:cxnSpLocks noChangeShapeType="1"/>
            <a:stCxn id="2054" idx="1"/>
            <a:endCxn id="2053" idx="3"/>
          </p:cNvCxnSpPr>
          <p:nvPr/>
        </p:nvCxnSpPr>
        <p:spPr bwMode="auto">
          <a:xfrm flipH="1">
            <a:off x="6308271" y="1476829"/>
            <a:ext cx="1273629" cy="21771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8" name="Text Box 12"/>
          <p:cNvSpPr txBox="1">
            <a:spLocks noChangeArrowheads="1"/>
          </p:cNvSpPr>
          <p:nvPr/>
        </p:nvSpPr>
        <p:spPr bwMode="auto">
          <a:xfrm>
            <a:off x="228600" y="688976"/>
            <a:ext cx="1371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b="1"/>
              <a:t>Outcomes</a:t>
            </a:r>
          </a:p>
        </p:txBody>
      </p:sp>
      <p:sp>
        <p:nvSpPr>
          <p:cNvPr id="2059" name="Text Box 13"/>
          <p:cNvSpPr txBox="1">
            <a:spLocks noChangeArrowheads="1"/>
          </p:cNvSpPr>
          <p:nvPr/>
        </p:nvSpPr>
        <p:spPr bwMode="auto">
          <a:xfrm>
            <a:off x="2717800" y="693364"/>
            <a:ext cx="1371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b="1"/>
              <a:t>Primary Drivers</a:t>
            </a:r>
          </a:p>
        </p:txBody>
      </p:sp>
      <p:sp>
        <p:nvSpPr>
          <p:cNvPr id="2060" name="Text Box 14"/>
          <p:cNvSpPr txBox="1">
            <a:spLocks noChangeArrowheads="1"/>
          </p:cNvSpPr>
          <p:nvPr/>
        </p:nvSpPr>
        <p:spPr bwMode="auto">
          <a:xfrm>
            <a:off x="4936671" y="687388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b="1"/>
              <a:t>Secondary Drivers</a:t>
            </a:r>
          </a:p>
        </p:txBody>
      </p:sp>
      <p:sp>
        <p:nvSpPr>
          <p:cNvPr id="2061" name="Text Box 15"/>
          <p:cNvSpPr txBox="1">
            <a:spLocks noChangeArrowheads="1"/>
          </p:cNvSpPr>
          <p:nvPr/>
        </p:nvSpPr>
        <p:spPr bwMode="auto">
          <a:xfrm>
            <a:off x="7565571" y="687388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b="1"/>
              <a:t>Changes / Interventions</a:t>
            </a:r>
          </a:p>
        </p:txBody>
      </p:sp>
      <p:sp>
        <p:nvSpPr>
          <p:cNvPr id="2062" name="TextBox 1"/>
          <p:cNvSpPr txBox="1">
            <a:spLocks noChangeArrowheads="1"/>
          </p:cNvSpPr>
          <p:nvPr/>
        </p:nvSpPr>
        <p:spPr bwMode="auto">
          <a:xfrm>
            <a:off x="8382000" y="88900"/>
            <a:ext cx="11430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800"/>
              <a:t>Version: </a:t>
            </a:r>
            <a:fld id="{2C9D7266-0990-4A6C-927C-C58CA9EED927}" type="datetime1">
              <a:rPr lang="en-US" altLang="en-US" sz="800"/>
              <a:pPr algn="r" eaLnBrk="1" hangingPunct="1"/>
              <a:t>12/9/2020</a:t>
            </a:fld>
            <a:endParaRPr lang="en-US" altLang="en-US" sz="800"/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DC2A58EC-2C42-489D-87C4-551AB1EE5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5789" y="2634326"/>
            <a:ext cx="1356613" cy="837524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5720" rIns="45720">
            <a:spAutoFit/>
          </a:bodyPr>
          <a:lstStyle>
            <a:defPPr>
              <a:defRPr lang="en-US"/>
            </a:defPPr>
            <a:lvl1pPr algn="ctr" defTabSz="966788" eaLnBrk="1" hangingPunct="1">
              <a:defRPr sz="1200"/>
            </a:lvl1pPr>
            <a:lvl2pPr marL="742950" indent="-285750" defTabSz="966788" eaLnBrk="0" hangingPunct="0"/>
            <a:lvl3pPr marL="1143000" indent="-228600" defTabSz="966788" eaLnBrk="0" hangingPunct="0"/>
            <a:lvl4pPr marL="1600200" indent="-228600" defTabSz="966788" eaLnBrk="0" hangingPunct="0"/>
            <a:lvl5pPr marL="2057400" indent="-228600" defTabSz="966788" eaLnBrk="0" hangingPunct="0"/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/>
              <a:t>Housing instability barriers to viral suppression addressed</a:t>
            </a:r>
          </a:p>
        </p:txBody>
      </p:sp>
      <p:cxnSp>
        <p:nvCxnSpPr>
          <p:cNvPr id="18" name="AutoShape 9">
            <a:extLst>
              <a:ext uri="{FF2B5EF4-FFF2-40B4-BE49-F238E27FC236}">
                <a16:creationId xmlns:a16="http://schemas.microsoft.com/office/drawing/2014/main" id="{9ECA36F3-DD4E-45A9-8345-EFB8E95E9F20}"/>
              </a:ext>
            </a:extLst>
          </p:cNvPr>
          <p:cNvCxnSpPr>
            <a:cxnSpLocks noChangeShapeType="1"/>
            <a:stCxn id="17" idx="1"/>
          </p:cNvCxnSpPr>
          <p:nvPr/>
        </p:nvCxnSpPr>
        <p:spPr bwMode="auto">
          <a:xfrm rot="10800000" flipV="1">
            <a:off x="1904377" y="3053088"/>
            <a:ext cx="701412" cy="40131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96969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Text Box 6">
            <a:extLst>
              <a:ext uri="{FF2B5EF4-FFF2-40B4-BE49-F238E27FC236}">
                <a16:creationId xmlns:a16="http://schemas.microsoft.com/office/drawing/2014/main" id="{658BF076-0C1B-4549-B493-0C74E688D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2" y="3837802"/>
            <a:ext cx="1371600" cy="830997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>
            <a:spAutoFit/>
          </a:bodyPr>
          <a:lstStyle>
            <a:lvl1pPr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/>
              <a:t>Mental Health barriers to viral suppression addressed</a:t>
            </a:r>
          </a:p>
        </p:txBody>
      </p:sp>
      <p:cxnSp>
        <p:nvCxnSpPr>
          <p:cNvPr id="21" name="AutoShape 9">
            <a:extLst>
              <a:ext uri="{FF2B5EF4-FFF2-40B4-BE49-F238E27FC236}">
                <a16:creationId xmlns:a16="http://schemas.microsoft.com/office/drawing/2014/main" id="{B11FAB66-A226-4F7C-87E6-C05C40C33370}"/>
              </a:ext>
            </a:extLst>
          </p:cNvPr>
          <p:cNvCxnSpPr>
            <a:cxnSpLocks noChangeShapeType="1"/>
            <a:stCxn id="20" idx="1"/>
          </p:cNvCxnSpPr>
          <p:nvPr/>
        </p:nvCxnSpPr>
        <p:spPr bwMode="auto">
          <a:xfrm rot="10800000">
            <a:off x="1828176" y="3590985"/>
            <a:ext cx="762626" cy="662316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96969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 Box 6">
            <a:extLst>
              <a:ext uri="{FF2B5EF4-FFF2-40B4-BE49-F238E27FC236}">
                <a16:creationId xmlns:a16="http://schemas.microsoft.com/office/drawing/2014/main" id="{08E46AD2-C90E-4DC5-830F-91771B7CF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5789" y="5161520"/>
            <a:ext cx="1371600" cy="646331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5720" rIns="45720">
            <a:spAutoFit/>
          </a:bodyPr>
          <a:lstStyle>
            <a:lvl1pPr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/>
              <a:t>Stigma barriers to viral suppression addressed</a:t>
            </a:r>
          </a:p>
        </p:txBody>
      </p:sp>
      <p:cxnSp>
        <p:nvCxnSpPr>
          <p:cNvPr id="35" name="AutoShape 9">
            <a:extLst>
              <a:ext uri="{FF2B5EF4-FFF2-40B4-BE49-F238E27FC236}">
                <a16:creationId xmlns:a16="http://schemas.microsoft.com/office/drawing/2014/main" id="{5E2209EE-68FD-49AF-BE37-552F4A07317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1434583" y="4098445"/>
            <a:ext cx="1591539" cy="804354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96969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DBD6F-8A18-4DBC-8B38-B58E3E948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978808"/>
            <a:ext cx="8642350" cy="5555342"/>
          </a:xfrm>
        </p:spPr>
        <p:txBody>
          <a:bodyPr anchor="t"/>
          <a:lstStyle/>
          <a:p>
            <a:r>
              <a:rPr lang="en-US" sz="1600" b="1">
                <a:ea typeface="+mn-lt"/>
                <a:cs typeface="+mn-lt"/>
              </a:rPr>
              <a:t>Targeted Populations</a:t>
            </a:r>
            <a:endParaRPr lang="en-US" sz="1600" b="1">
              <a:cs typeface="Arial"/>
            </a:endParaRPr>
          </a:p>
          <a:p>
            <a:pPr marL="785495" lvl="1" indent="-302895"/>
            <a:r>
              <a:rPr lang="en-US" sz="1400">
                <a:ea typeface="+mn-lt"/>
                <a:cs typeface="+mn-lt"/>
              </a:rPr>
              <a:t>Clients who are in HIV care and are not housed or with housing instabilities [primary focus]</a:t>
            </a:r>
            <a:endParaRPr lang="en-US" sz="1400">
              <a:cs typeface="Arial"/>
            </a:endParaRPr>
          </a:p>
          <a:p>
            <a:pPr marL="785495" lvl="1" indent="-302895"/>
            <a:r>
              <a:rPr lang="en-US" sz="1400">
                <a:ea typeface="+mn-lt"/>
                <a:cs typeface="+mn-lt"/>
              </a:rPr>
              <a:t>Clients who are in HIV care with no documentation in the medical record of their current housing status [secondary focus]</a:t>
            </a:r>
            <a:endParaRPr lang="en-US" sz="1400">
              <a:cs typeface="Arial"/>
            </a:endParaRPr>
          </a:p>
          <a:p>
            <a:pPr marL="785495" lvl="1" indent="-302895"/>
            <a:endParaRPr lang="en-US" sz="1400">
              <a:ea typeface="+mn-lt"/>
              <a:cs typeface="+mn-lt"/>
            </a:endParaRPr>
          </a:p>
          <a:p>
            <a:r>
              <a:rPr lang="en-US" sz="1600" b="1">
                <a:ea typeface="+mn-lt"/>
                <a:cs typeface="+mn-lt"/>
              </a:rPr>
              <a:t>Improvement Focus</a:t>
            </a:r>
            <a:endParaRPr lang="en-US" sz="1600" b="1">
              <a:cs typeface="Arial"/>
            </a:endParaRPr>
          </a:p>
          <a:p>
            <a:pPr marL="785495" lvl="1" indent="-302895"/>
            <a:r>
              <a:rPr lang="en-US" sz="1400" u="sng">
                <a:ea typeface="+mn-lt"/>
                <a:cs typeface="+mn-lt"/>
              </a:rPr>
              <a:t>Viral Suppression</a:t>
            </a:r>
            <a:r>
              <a:rPr lang="en-US" sz="1400">
                <a:ea typeface="+mn-lt"/>
                <a:cs typeface="+mn-lt"/>
              </a:rPr>
              <a:t> – Increase the viral suppression rates of a) HIV clients who are identified with no up-to-date housing status in the medical record; and b) HIV clients who are not housed or with housing instabilities [primary focus]</a:t>
            </a:r>
            <a:endParaRPr lang="en-US" sz="1400">
              <a:cs typeface="Arial"/>
            </a:endParaRPr>
          </a:p>
          <a:p>
            <a:pPr marL="785495" lvl="1" indent="-302895"/>
            <a:r>
              <a:rPr lang="en-US" sz="1400" u="sng">
                <a:ea typeface="+mn-lt"/>
                <a:cs typeface="+mn-lt"/>
              </a:rPr>
              <a:t>Screening</a:t>
            </a:r>
            <a:r>
              <a:rPr lang="en-US" sz="1400">
                <a:ea typeface="+mn-lt"/>
                <a:cs typeface="+mn-lt"/>
              </a:rPr>
              <a:t> – Increase the routine screening rates of the current housing status across all HIV clients served by the agency resulting in improved documentation rates in the medical record [secondary focus]</a:t>
            </a:r>
            <a:endParaRPr lang="en-US" sz="1400">
              <a:cs typeface="Arial"/>
            </a:endParaRPr>
          </a:p>
          <a:p>
            <a:pPr marL="785495" lvl="1" indent="-302895"/>
            <a:r>
              <a:rPr lang="en-US" sz="1400" u="sng">
                <a:ea typeface="+mn-lt"/>
                <a:cs typeface="+mn-lt"/>
              </a:rPr>
              <a:t>Linkage</a:t>
            </a:r>
            <a:r>
              <a:rPr lang="en-US" sz="1400">
                <a:ea typeface="+mn-lt"/>
                <a:cs typeface="+mn-lt"/>
              </a:rPr>
              <a:t> – Increase the linkage rates of individuals who are identified as not housed or with housing instabilities to appropriate and ongoing (internal or external) housing services [secondary focus]</a:t>
            </a:r>
            <a:endParaRPr lang="en-US" sz="1400">
              <a:cs typeface="Arial"/>
            </a:endParaRPr>
          </a:p>
          <a:p>
            <a:endParaRPr lang="en-US" sz="1400"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929643-DDC1-4536-B8EC-1942818DE7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A1043D88-AE71-45D9-97FC-C72EED3847F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C9EA3F-5F29-490B-AEEB-9F16E511ADA9}"/>
              </a:ext>
            </a:extLst>
          </p:cNvPr>
          <p:cNvSpPr txBox="1"/>
          <p:nvPr/>
        </p:nvSpPr>
        <p:spPr>
          <a:xfrm>
            <a:off x="477686" y="427079"/>
            <a:ext cx="3652704" cy="369332"/>
          </a:xfrm>
          <a:prstGeom prst="rect">
            <a:avLst/>
          </a:prstGeom>
          <a:solidFill>
            <a:srgbClr val="FFC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Trebuchet MS"/>
              </a:rPr>
              <a:t>Housing Instability</a:t>
            </a:r>
          </a:p>
        </p:txBody>
      </p:sp>
    </p:spTree>
    <p:extLst>
      <p:ext uri="{BB962C8B-B14F-4D97-AF65-F5344CB8AC3E}">
        <p14:creationId xmlns:p14="http://schemas.microsoft.com/office/powerpoint/2010/main" val="1834169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23F8DC9-FAEA-4F3B-B8C9-EA24FE82CEA8}"/>
              </a:ext>
            </a:extLst>
          </p:cNvPr>
          <p:cNvCxnSpPr>
            <a:cxnSpLocks/>
            <a:stCxn id="34" idx="3"/>
            <a:endCxn id="71" idx="1"/>
          </p:cNvCxnSpPr>
          <p:nvPr/>
        </p:nvCxnSpPr>
        <p:spPr>
          <a:xfrm>
            <a:off x="2675090" y="3334356"/>
            <a:ext cx="868783" cy="193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EE25FB3-551E-4C8E-9E4B-0F4327D36B2B}"/>
              </a:ext>
            </a:extLst>
          </p:cNvPr>
          <p:cNvCxnSpPr>
            <a:cxnSpLocks/>
            <a:stCxn id="71" idx="3"/>
            <a:endCxn id="76" idx="1"/>
          </p:cNvCxnSpPr>
          <p:nvPr/>
        </p:nvCxnSpPr>
        <p:spPr>
          <a:xfrm flipV="1">
            <a:off x="6083301" y="2785393"/>
            <a:ext cx="813888" cy="5683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945A567-57CA-47F6-BF82-16B80096D9CE}"/>
              </a:ext>
            </a:extLst>
          </p:cNvPr>
          <p:cNvCxnSpPr>
            <a:cxnSpLocks/>
          </p:cNvCxnSpPr>
          <p:nvPr/>
        </p:nvCxnSpPr>
        <p:spPr>
          <a:xfrm>
            <a:off x="6018175" y="5485924"/>
            <a:ext cx="993732" cy="741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7077DB0-1522-42DB-87C3-E9C65AF09F7B}"/>
              </a:ext>
            </a:extLst>
          </p:cNvPr>
          <p:cNvCxnSpPr>
            <a:cxnSpLocks/>
            <a:stCxn id="29" idx="3"/>
            <a:endCxn id="17" idx="1"/>
          </p:cNvCxnSpPr>
          <p:nvPr/>
        </p:nvCxnSpPr>
        <p:spPr>
          <a:xfrm>
            <a:off x="6038265" y="1436553"/>
            <a:ext cx="827823" cy="7795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A704B929-21B0-4736-8B67-989B289D19B2}"/>
              </a:ext>
            </a:extLst>
          </p:cNvPr>
          <p:cNvCxnSpPr>
            <a:cxnSpLocks/>
            <a:stCxn id="29" idx="3"/>
            <a:endCxn id="21" idx="1"/>
          </p:cNvCxnSpPr>
          <p:nvPr/>
        </p:nvCxnSpPr>
        <p:spPr>
          <a:xfrm flipV="1">
            <a:off x="6038265" y="1233897"/>
            <a:ext cx="829800" cy="2026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36ED35C5-9FD6-4386-AC9B-23786492F18D}"/>
              </a:ext>
            </a:extLst>
          </p:cNvPr>
          <p:cNvCxnSpPr>
            <a:cxnSpLocks/>
            <a:stCxn id="29" idx="3"/>
            <a:endCxn id="14" idx="1"/>
          </p:cNvCxnSpPr>
          <p:nvPr/>
        </p:nvCxnSpPr>
        <p:spPr>
          <a:xfrm flipV="1">
            <a:off x="6038265" y="780521"/>
            <a:ext cx="827823" cy="656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5ACF9659-67BB-4ACE-9FC0-8F84869095ED}"/>
              </a:ext>
            </a:extLst>
          </p:cNvPr>
          <p:cNvCxnSpPr>
            <a:cxnSpLocks/>
            <a:stCxn id="71" idx="3"/>
          </p:cNvCxnSpPr>
          <p:nvPr/>
        </p:nvCxnSpPr>
        <p:spPr>
          <a:xfrm>
            <a:off x="6083301" y="3353753"/>
            <a:ext cx="859171" cy="9394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DDECC79B-4DD5-4582-A202-0DAE2BF61F31}"/>
              </a:ext>
            </a:extLst>
          </p:cNvPr>
          <p:cNvCxnSpPr>
            <a:cxnSpLocks/>
            <a:stCxn id="57" idx="3"/>
            <a:endCxn id="59" idx="1"/>
          </p:cNvCxnSpPr>
          <p:nvPr/>
        </p:nvCxnSpPr>
        <p:spPr>
          <a:xfrm>
            <a:off x="6038265" y="5526556"/>
            <a:ext cx="813412" cy="1307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0D60EE65-CC85-48E5-8D33-24A6EDD6C70F}"/>
              </a:ext>
            </a:extLst>
          </p:cNvPr>
          <p:cNvCxnSpPr>
            <a:cxnSpLocks/>
            <a:stCxn id="57" idx="3"/>
            <a:endCxn id="119" idx="1"/>
          </p:cNvCxnSpPr>
          <p:nvPr/>
        </p:nvCxnSpPr>
        <p:spPr>
          <a:xfrm flipV="1">
            <a:off x="6038265" y="5107091"/>
            <a:ext cx="832975" cy="419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15002FA-3CB7-4FF2-A8BC-8D16ED60C916}"/>
              </a:ext>
            </a:extLst>
          </p:cNvPr>
          <p:cNvCxnSpPr>
            <a:cxnSpLocks/>
            <a:stCxn id="29" idx="3"/>
            <a:endCxn id="43" idx="1"/>
          </p:cNvCxnSpPr>
          <p:nvPr/>
        </p:nvCxnSpPr>
        <p:spPr>
          <a:xfrm>
            <a:off x="6038265" y="1436553"/>
            <a:ext cx="829253" cy="2619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614FB8F-E605-4EDD-A1F7-AD8BA7640B15}"/>
              </a:ext>
            </a:extLst>
          </p:cNvPr>
          <p:cNvGrpSpPr/>
          <p:nvPr/>
        </p:nvGrpSpPr>
        <p:grpSpPr>
          <a:xfrm>
            <a:off x="297629" y="120379"/>
            <a:ext cx="8941856" cy="376562"/>
            <a:chOff x="394282" y="352337"/>
            <a:chExt cx="11403436" cy="63756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D176DEC-4D50-4FE9-B42B-E9E25FC18C19}"/>
                </a:ext>
              </a:extLst>
            </p:cNvPr>
            <p:cNvSpPr/>
            <p:nvPr/>
          </p:nvSpPr>
          <p:spPr>
            <a:xfrm>
              <a:off x="394282" y="352337"/>
              <a:ext cx="2835479" cy="637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54" b="1">
                  <a:solidFill>
                    <a:schemeClr val="tx1"/>
                  </a:solidFill>
                  <a:latin typeface="Trebuchet MS" panose="020B0603020202020204" pitchFamily="34" charset="0"/>
                </a:rPr>
                <a:t>Aim</a:t>
              </a:r>
              <a:endParaRPr lang="en-US" sz="1063" b="1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0012A7B-48B7-42D6-8C49-DC8CB658A849}"/>
                </a:ext>
              </a:extLst>
            </p:cNvPr>
            <p:cNvSpPr/>
            <p:nvPr/>
          </p:nvSpPr>
          <p:spPr>
            <a:xfrm>
              <a:off x="4678260" y="352337"/>
              <a:ext cx="2835479" cy="637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54" b="1">
                  <a:solidFill>
                    <a:schemeClr val="tx1"/>
                  </a:solidFill>
                  <a:latin typeface="Trebuchet MS" panose="020B0603020202020204" pitchFamily="34" charset="0"/>
                </a:rPr>
                <a:t>Primary Drivers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79DADCB-211D-4252-A65E-F684A4E6DD46}"/>
                </a:ext>
              </a:extLst>
            </p:cNvPr>
            <p:cNvSpPr/>
            <p:nvPr/>
          </p:nvSpPr>
          <p:spPr>
            <a:xfrm>
              <a:off x="8962239" y="352337"/>
              <a:ext cx="2835479" cy="637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54" b="1">
                  <a:solidFill>
                    <a:schemeClr val="tx1"/>
                  </a:solidFill>
                  <a:latin typeface="Trebuchet MS" panose="020B0603020202020204" pitchFamily="34" charset="0"/>
                </a:rPr>
                <a:t>Secondary Drivers</a:t>
              </a:r>
            </a:p>
          </p:txBody>
        </p:sp>
      </p:grp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DF84469D-707D-4D32-A373-BE405D75C534}"/>
              </a:ext>
            </a:extLst>
          </p:cNvPr>
          <p:cNvSpPr/>
          <p:nvPr/>
        </p:nvSpPr>
        <p:spPr>
          <a:xfrm>
            <a:off x="139616" y="2208966"/>
            <a:ext cx="2535474" cy="225077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Ryan White HIV/AIDS Program-funded clinics end disparities in viral suppression outcomes for affected HIV sub-populations due to housing instabilities (i.e., lack of safe, stable, and adequate housing)</a:t>
            </a:r>
            <a:endParaRPr lang="en-US" sz="118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67506303-2FCD-484B-85A5-6CD4266F508E}"/>
              </a:ext>
            </a:extLst>
          </p:cNvPr>
          <p:cNvSpPr/>
          <p:nvPr/>
        </p:nvSpPr>
        <p:spPr>
          <a:xfrm>
            <a:off x="3498837" y="1048547"/>
            <a:ext cx="2539428" cy="776011"/>
          </a:xfrm>
          <a:prstGeom prst="roundRect">
            <a:avLst/>
          </a:prstGeom>
          <a:solidFill>
            <a:srgbClr val="EEDA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Arial"/>
                <a:cs typeface="Arial"/>
              </a:rPr>
              <a:t>Clinic tracks housing status and health outcomes of all clients 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A9070C6F-D1F0-4523-BCC2-D925AB2115F2}"/>
              </a:ext>
            </a:extLst>
          </p:cNvPr>
          <p:cNvSpPr/>
          <p:nvPr/>
        </p:nvSpPr>
        <p:spPr>
          <a:xfrm>
            <a:off x="3498837" y="5138550"/>
            <a:ext cx="2539428" cy="776011"/>
          </a:xfrm>
          <a:prstGeom prst="roundRect">
            <a:avLst/>
          </a:prstGeom>
          <a:solidFill>
            <a:srgbClr val="FAF9C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Arial"/>
                <a:cs typeface="Arial"/>
              </a:rPr>
              <a:t>Clients are successfully linked with appropriate services and support to address housing insecurity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3F4F7CD-1D79-4497-9A9F-19870A6B6F16}"/>
              </a:ext>
            </a:extLst>
          </p:cNvPr>
          <p:cNvSpPr/>
          <p:nvPr/>
        </p:nvSpPr>
        <p:spPr>
          <a:xfrm>
            <a:off x="6866088" y="623793"/>
            <a:ext cx="2543382" cy="313455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Ongoing engagement with care team helps ensure clients are comfortable discussing housing status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CE4C5CA-F802-4F73-BB88-23E40257AF74}"/>
              </a:ext>
            </a:extLst>
          </p:cNvPr>
          <p:cNvSpPr/>
          <p:nvPr/>
        </p:nvSpPr>
        <p:spPr>
          <a:xfrm>
            <a:off x="6866088" y="1955315"/>
            <a:ext cx="2543382" cy="521662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ea typeface="+mn-lt"/>
                <a:cs typeface="+mn-lt"/>
              </a:rPr>
              <a:t>Indicator definitions are well established to track health outcomes for clients who report experiencing housing insecurity and/or no housing status </a:t>
            </a:r>
            <a:endParaRPr lang="en-US">
              <a:solidFill>
                <a:schemeClr val="tx1"/>
              </a:solidFill>
              <a:cs typeface="Arial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7D59B53-2379-4F23-BFB9-E00F95D7A671}"/>
              </a:ext>
            </a:extLst>
          </p:cNvPr>
          <p:cNvSpPr/>
          <p:nvPr/>
        </p:nvSpPr>
        <p:spPr>
          <a:xfrm>
            <a:off x="6868065" y="1038403"/>
            <a:ext cx="2539428" cy="390987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Procedures to review housing and health outcomes data and take improvement actions if indicated</a:t>
            </a:r>
            <a:endParaRPr lang="en-US" sz="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7F63CC8-E56E-4529-BF10-5AE055916CB8}"/>
              </a:ext>
            </a:extLst>
          </p:cNvPr>
          <p:cNvSpPr/>
          <p:nvPr/>
        </p:nvSpPr>
        <p:spPr>
          <a:xfrm>
            <a:off x="6893892" y="4450730"/>
            <a:ext cx="2539428" cy="321934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Customized care plan for all clients experiencing housing instability 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8499C2FE-581E-4973-96F4-4EFECB541669}"/>
              </a:ext>
            </a:extLst>
          </p:cNvPr>
          <p:cNvSpPr/>
          <p:nvPr/>
        </p:nvSpPr>
        <p:spPr>
          <a:xfrm>
            <a:off x="6851677" y="5406667"/>
            <a:ext cx="2557793" cy="501300"/>
          </a:xfrm>
          <a:prstGeom prst="roundRect">
            <a:avLst/>
          </a:prstGeom>
          <a:solidFill>
            <a:srgbClr val="F3F0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Processes in place for making customized referrals (after vetting potential referrals), following-up on referrals and ensuring successful linkages</a:t>
            </a:r>
          </a:p>
        </p:txBody>
      </p: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C1E1B8E5-17C5-43EB-9E0E-587A3E30CBA8}"/>
              </a:ext>
            </a:extLst>
          </p:cNvPr>
          <p:cNvGrpSpPr/>
          <p:nvPr/>
        </p:nvGrpSpPr>
        <p:grpSpPr>
          <a:xfrm>
            <a:off x="2675091" y="1436553"/>
            <a:ext cx="823761" cy="4090003"/>
            <a:chOff x="3728306" y="796837"/>
            <a:chExt cx="1050521" cy="6924860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28DB97E-C07E-4549-AFD4-541306D775DE}"/>
                </a:ext>
              </a:extLst>
            </p:cNvPr>
            <p:cNvCxnSpPr>
              <a:cxnSpLocks/>
              <a:stCxn id="34" idx="3"/>
              <a:endCxn id="29" idx="1"/>
            </p:cNvCxnSpPr>
            <p:nvPr/>
          </p:nvCxnSpPr>
          <p:spPr>
            <a:xfrm flipV="1">
              <a:off x="3728306" y="796837"/>
              <a:ext cx="1050503" cy="32132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A361D2DF-30AE-4AD0-A9C1-ADB554FE352D}"/>
                </a:ext>
              </a:extLst>
            </p:cNvPr>
            <p:cNvCxnSpPr>
              <a:cxnSpLocks/>
              <a:stCxn id="34" idx="3"/>
              <a:endCxn id="57" idx="1"/>
            </p:cNvCxnSpPr>
            <p:nvPr/>
          </p:nvCxnSpPr>
          <p:spPr>
            <a:xfrm>
              <a:off x="3728320" y="4010040"/>
              <a:ext cx="1050507" cy="37116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Rectangle: Rounded Corners 118">
            <a:extLst>
              <a:ext uri="{FF2B5EF4-FFF2-40B4-BE49-F238E27FC236}">
                <a16:creationId xmlns:a16="http://schemas.microsoft.com/office/drawing/2014/main" id="{3622A75C-1AB9-4563-BBC5-32737E9E123E}"/>
              </a:ext>
            </a:extLst>
          </p:cNvPr>
          <p:cNvSpPr/>
          <p:nvPr/>
        </p:nvSpPr>
        <p:spPr>
          <a:xfrm>
            <a:off x="6871240" y="4870507"/>
            <a:ext cx="2539428" cy="473167"/>
          </a:xfrm>
          <a:prstGeom prst="roundRect">
            <a:avLst/>
          </a:prstGeom>
          <a:solidFill>
            <a:srgbClr val="F3F0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Process and strategy for engaging clients to take advantage of linkages to case management and promote offered housing services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0B5701-08BD-430C-AAC8-8C7BFDDB10BB}"/>
              </a:ext>
            </a:extLst>
          </p:cNvPr>
          <p:cNvSpPr txBox="1"/>
          <p:nvPr/>
        </p:nvSpPr>
        <p:spPr>
          <a:xfrm>
            <a:off x="138968" y="6813763"/>
            <a:ext cx="3652704" cy="338554"/>
          </a:xfrm>
          <a:prstGeom prst="rect">
            <a:avLst/>
          </a:prstGeom>
          <a:solidFill>
            <a:srgbClr val="FFC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Trebuchet MS"/>
              </a:rPr>
              <a:t>Housing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767CE63C-A9AB-4C2D-B693-AC3CCAFD1A0D}"/>
              </a:ext>
            </a:extLst>
          </p:cNvPr>
          <p:cNvSpPr/>
          <p:nvPr/>
        </p:nvSpPr>
        <p:spPr>
          <a:xfrm>
            <a:off x="6867518" y="1485687"/>
            <a:ext cx="2565326" cy="425715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ea typeface="+mn-lt"/>
                <a:cs typeface="+mn-lt"/>
              </a:rPr>
              <a:t>Procedures in place for regularly screening and documenting housing status</a:t>
            </a:r>
            <a:r>
              <a:rPr lang="en-US" sz="800">
                <a:solidFill>
                  <a:schemeClr val="tx1"/>
                </a:solidFill>
                <a:cs typeface="Arial"/>
              </a:rPr>
              <a:t> for all clients including contact information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768FF4B1-53AA-4EC8-8D49-FA64E1E43670}"/>
              </a:ext>
            </a:extLst>
          </p:cNvPr>
          <p:cNvSpPr/>
          <p:nvPr/>
        </p:nvSpPr>
        <p:spPr>
          <a:xfrm>
            <a:off x="6857694" y="5984037"/>
            <a:ext cx="2539423" cy="319469"/>
          </a:xfrm>
          <a:prstGeom prst="roundRect">
            <a:avLst/>
          </a:prstGeom>
          <a:solidFill>
            <a:srgbClr val="F3F0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Housing service providers are integrated into the HIV care team and participate in case conferences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AE87F656-AFD0-4AE5-9BBB-1A4A1F877B36}"/>
              </a:ext>
            </a:extLst>
          </p:cNvPr>
          <p:cNvCxnSpPr>
            <a:cxnSpLocks/>
            <a:stCxn id="71" idx="3"/>
            <a:endCxn id="72" idx="1"/>
          </p:cNvCxnSpPr>
          <p:nvPr/>
        </p:nvCxnSpPr>
        <p:spPr>
          <a:xfrm flipV="1">
            <a:off x="6083301" y="3282339"/>
            <a:ext cx="813888" cy="714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DB102D4-2A23-4797-8E4F-0526376E4021}"/>
              </a:ext>
            </a:extLst>
          </p:cNvPr>
          <p:cNvCxnSpPr>
            <a:cxnSpLocks/>
            <a:stCxn id="71" idx="3"/>
          </p:cNvCxnSpPr>
          <p:nvPr/>
        </p:nvCxnSpPr>
        <p:spPr>
          <a:xfrm>
            <a:off x="6083301" y="3353753"/>
            <a:ext cx="894555" cy="506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F063F089-C717-4243-B7C3-74ADDBA6894D}"/>
              </a:ext>
            </a:extLst>
          </p:cNvPr>
          <p:cNvCxnSpPr>
            <a:cxnSpLocks/>
            <a:stCxn id="71" idx="3"/>
          </p:cNvCxnSpPr>
          <p:nvPr/>
        </p:nvCxnSpPr>
        <p:spPr>
          <a:xfrm>
            <a:off x="6083301" y="3353753"/>
            <a:ext cx="957824" cy="3746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FD541F43-9AAD-4120-B5B5-BA71940614C5}"/>
              </a:ext>
            </a:extLst>
          </p:cNvPr>
          <p:cNvSpPr/>
          <p:nvPr/>
        </p:nvSpPr>
        <p:spPr>
          <a:xfrm>
            <a:off x="3543873" y="2965747"/>
            <a:ext cx="2539428" cy="776011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Arial"/>
                <a:cs typeface="Arial"/>
              </a:rPr>
              <a:t>Clinic and care team is fully prepared to care and support clients experiencing housing insecurity</a:t>
            </a:r>
            <a:endParaRPr lang="en-US" sz="11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F939BBC2-20B3-4CB3-8025-5B1BB99A9B73}"/>
              </a:ext>
            </a:extLst>
          </p:cNvPr>
          <p:cNvSpPr/>
          <p:nvPr/>
        </p:nvSpPr>
        <p:spPr>
          <a:xfrm>
            <a:off x="6897189" y="3020039"/>
            <a:ext cx="2538620" cy="524599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ea typeface="+mn-lt"/>
                <a:cs typeface="+mn-lt"/>
              </a:rPr>
              <a:t>Effective clinic flow to care and support clients experiencing housing insecurity, including access to case management, referrals and other support systems</a:t>
            </a:r>
            <a:endParaRPr lang="en-US" sz="800">
              <a:solidFill>
                <a:schemeClr val="tx1"/>
              </a:solidFill>
              <a:cs typeface="Arial"/>
            </a:endParaRP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7C959F9F-82A3-4B98-B39F-A38B4E7FFEBC}"/>
              </a:ext>
            </a:extLst>
          </p:cNvPr>
          <p:cNvSpPr/>
          <p:nvPr/>
        </p:nvSpPr>
        <p:spPr>
          <a:xfrm>
            <a:off x="6889462" y="3597846"/>
            <a:ext cx="2543382" cy="296100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ea typeface="+mn-lt"/>
                <a:cs typeface="+mn-lt"/>
              </a:rPr>
              <a:t>Strategies to address additional barriers, such as food security, legal support, etc.</a:t>
            </a:r>
            <a:endParaRPr lang="en-US">
              <a:solidFill>
                <a:schemeClr val="tx1"/>
              </a:solidFill>
              <a:cs typeface="Arial"/>
            </a:endParaRP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B83C3631-736C-4177-B750-1EDBC9F48D70}"/>
              </a:ext>
            </a:extLst>
          </p:cNvPr>
          <p:cNvSpPr/>
          <p:nvPr/>
        </p:nvSpPr>
        <p:spPr>
          <a:xfrm>
            <a:off x="6907063" y="3967207"/>
            <a:ext cx="2551496" cy="413486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Client-centered and client-driven support systems in place to provide individual and peer-to-peer group support</a:t>
            </a:r>
            <a:endParaRPr lang="en-US" sz="80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B072DD0C-3FD1-4E67-86CE-929F88BF039D}"/>
              </a:ext>
            </a:extLst>
          </p:cNvPr>
          <p:cNvSpPr/>
          <p:nvPr/>
        </p:nvSpPr>
        <p:spPr>
          <a:xfrm>
            <a:off x="6897189" y="2620782"/>
            <a:ext cx="2543382" cy="329221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ea typeface="+mn-lt"/>
                <a:cs typeface="+mn-lt"/>
              </a:rPr>
              <a:t>Welcoming and judgement-free clinic environment to clients experiencing housing insecurity</a:t>
            </a:r>
          </a:p>
        </p:txBody>
      </p:sp>
    </p:spTree>
    <p:extLst>
      <p:ext uri="{BB962C8B-B14F-4D97-AF65-F5344CB8AC3E}">
        <p14:creationId xmlns:p14="http://schemas.microsoft.com/office/powerpoint/2010/main" val="3093824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DBD6F-8A18-4DBC-8B38-B58E3E948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978808"/>
            <a:ext cx="8642350" cy="5555342"/>
          </a:xfrm>
        </p:spPr>
        <p:txBody>
          <a:bodyPr anchor="t"/>
          <a:lstStyle/>
          <a:p>
            <a:r>
              <a:rPr lang="en-US" sz="1600" b="1">
                <a:ea typeface="+mn-lt"/>
                <a:cs typeface="+mn-lt"/>
              </a:rPr>
              <a:t>Targeted Populations</a:t>
            </a:r>
            <a:endParaRPr lang="en-US" sz="1600" b="1">
              <a:cs typeface="Arial"/>
            </a:endParaRPr>
          </a:p>
          <a:p>
            <a:pPr marL="785495" lvl="1" indent="-302895"/>
            <a:r>
              <a:rPr lang="en-US" sz="1400">
                <a:ea typeface="+mn-lt"/>
                <a:cs typeface="+mn-lt"/>
              </a:rPr>
              <a:t>Clients who are in HIV care and identified with a specific mental health diagnosis or diagnoses as determined by the HIV site [primary focus]</a:t>
            </a:r>
          </a:p>
          <a:p>
            <a:pPr marL="785495" lvl="1" indent="-302895"/>
            <a:r>
              <a:rPr lang="en-US" sz="1400">
                <a:ea typeface="+mn-lt"/>
                <a:cs typeface="+mn-lt"/>
              </a:rPr>
              <a:t>Clients who are in HIV care with no documentation in the medical record of their current mental health status [secondary focus]</a:t>
            </a:r>
            <a:endParaRPr lang="en-US">
              <a:ea typeface="+mn-lt"/>
              <a:cs typeface="+mn-lt"/>
            </a:endParaRPr>
          </a:p>
          <a:p>
            <a:pPr marL="785495" lvl="1" indent="-302895"/>
            <a:endParaRPr lang="en-US" sz="1400">
              <a:cs typeface="Arial"/>
            </a:endParaRPr>
          </a:p>
          <a:p>
            <a:r>
              <a:rPr lang="en-US" sz="1600" b="1">
                <a:ea typeface="+mn-lt"/>
                <a:cs typeface="+mn-lt"/>
              </a:rPr>
              <a:t>Improvement Focus</a:t>
            </a:r>
            <a:endParaRPr lang="en-US" sz="1600" b="1">
              <a:cs typeface="Arial"/>
            </a:endParaRPr>
          </a:p>
          <a:p>
            <a:pPr marL="785495" lvl="1" indent="-302895"/>
            <a:r>
              <a:rPr lang="en-US" sz="1400" u="sng">
                <a:ea typeface="+mn-lt"/>
                <a:cs typeface="+mn-lt"/>
              </a:rPr>
              <a:t>Viral Suppression</a:t>
            </a:r>
            <a:r>
              <a:rPr lang="en-US" sz="1400">
                <a:ea typeface="+mn-lt"/>
                <a:cs typeface="+mn-lt"/>
              </a:rPr>
              <a:t> - Increase the viral suppression rates of HIV clients who are identified in the medical record with a specific mental health diagnosis/diagnoses [primary focus]</a:t>
            </a:r>
            <a:endParaRPr lang="en-US" sz="1400">
              <a:cs typeface="Arial"/>
            </a:endParaRPr>
          </a:p>
          <a:p>
            <a:pPr marL="785495" lvl="1" indent="-302895"/>
            <a:r>
              <a:rPr lang="en-US" sz="1400" u="sng">
                <a:ea typeface="+mn-lt"/>
                <a:cs typeface="+mn-lt"/>
              </a:rPr>
              <a:t>Screening</a:t>
            </a:r>
            <a:r>
              <a:rPr lang="en-US" sz="1400">
                <a:ea typeface="+mn-lt"/>
                <a:cs typeface="+mn-lt"/>
              </a:rPr>
              <a:t> – Increase the routine mental health screening rates across all HIV clients served by the agency and documentation rates in the medical record [secondary focus]</a:t>
            </a:r>
            <a:endParaRPr lang="en-US"/>
          </a:p>
          <a:p>
            <a:pPr marL="785495" lvl="1" indent="-302895"/>
            <a:r>
              <a:rPr lang="en-US" sz="1400" u="sng">
                <a:ea typeface="+mn-lt"/>
                <a:cs typeface="+mn-lt"/>
              </a:rPr>
              <a:t>Linkage</a:t>
            </a:r>
            <a:r>
              <a:rPr lang="en-US" sz="1400">
                <a:ea typeface="+mn-lt"/>
                <a:cs typeface="+mn-lt"/>
              </a:rPr>
              <a:t> – Increase the linkage rates of individuals who are identified with a mental health diagnosis/diagnoses to appropriate and ongoing (internal or external) mental health services [secondary focus]</a:t>
            </a:r>
            <a:endParaRPr lang="en-US"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929643-DDC1-4536-B8EC-1942818DE7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A1043D88-AE71-45D9-97FC-C72EED3847F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C9EA3F-5F29-490B-AEEB-9F16E511ADA9}"/>
              </a:ext>
            </a:extLst>
          </p:cNvPr>
          <p:cNvSpPr txBox="1"/>
          <p:nvPr/>
        </p:nvSpPr>
        <p:spPr>
          <a:xfrm>
            <a:off x="477686" y="427079"/>
            <a:ext cx="3652704" cy="369332"/>
          </a:xfrm>
          <a:prstGeom prst="rect">
            <a:avLst/>
          </a:prstGeom>
          <a:solidFill>
            <a:srgbClr val="FFC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Trebuchet MS"/>
              </a:rPr>
              <a:t>Mental Health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28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23F8DC9-FAEA-4F3B-B8C9-EA24FE82CEA8}"/>
              </a:ext>
            </a:extLst>
          </p:cNvPr>
          <p:cNvCxnSpPr>
            <a:cxnSpLocks/>
            <a:stCxn id="34" idx="3"/>
            <a:endCxn id="71" idx="1"/>
          </p:cNvCxnSpPr>
          <p:nvPr/>
        </p:nvCxnSpPr>
        <p:spPr>
          <a:xfrm>
            <a:off x="2675090" y="3233525"/>
            <a:ext cx="784377" cy="3094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EE25FB3-551E-4C8E-9E4B-0F4327D36B2B}"/>
              </a:ext>
            </a:extLst>
          </p:cNvPr>
          <p:cNvCxnSpPr>
            <a:cxnSpLocks/>
            <a:stCxn id="71" idx="3"/>
            <a:endCxn id="72" idx="1"/>
          </p:cNvCxnSpPr>
          <p:nvPr/>
        </p:nvCxnSpPr>
        <p:spPr>
          <a:xfrm flipV="1">
            <a:off x="5998895" y="3460445"/>
            <a:ext cx="858433" cy="825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945A567-57CA-47F6-BF82-16B80096D9CE}"/>
              </a:ext>
            </a:extLst>
          </p:cNvPr>
          <p:cNvCxnSpPr>
            <a:cxnSpLocks/>
            <a:stCxn id="57" idx="3"/>
            <a:endCxn id="48" idx="1"/>
          </p:cNvCxnSpPr>
          <p:nvPr/>
        </p:nvCxnSpPr>
        <p:spPr>
          <a:xfrm>
            <a:off x="6038265" y="5564787"/>
            <a:ext cx="818702" cy="6869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7077DB0-1522-42DB-87C3-E9C65AF09F7B}"/>
              </a:ext>
            </a:extLst>
          </p:cNvPr>
          <p:cNvCxnSpPr>
            <a:cxnSpLocks/>
            <a:stCxn id="29" idx="3"/>
            <a:endCxn id="16" idx="1"/>
          </p:cNvCxnSpPr>
          <p:nvPr/>
        </p:nvCxnSpPr>
        <p:spPr>
          <a:xfrm>
            <a:off x="6039693" y="1835171"/>
            <a:ext cx="825175" cy="3919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A704B929-21B0-4736-8B67-989B289D19B2}"/>
              </a:ext>
            </a:extLst>
          </p:cNvPr>
          <p:cNvCxnSpPr>
            <a:cxnSpLocks/>
            <a:stCxn id="29" idx="3"/>
            <a:endCxn id="15" idx="1"/>
          </p:cNvCxnSpPr>
          <p:nvPr/>
        </p:nvCxnSpPr>
        <p:spPr>
          <a:xfrm flipV="1">
            <a:off x="6039693" y="1484600"/>
            <a:ext cx="811837" cy="3505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36ED35C5-9FD6-4386-AC9B-23786492F18D}"/>
              </a:ext>
            </a:extLst>
          </p:cNvPr>
          <p:cNvCxnSpPr>
            <a:cxnSpLocks/>
            <a:stCxn id="29" idx="3"/>
            <a:endCxn id="14" idx="1"/>
          </p:cNvCxnSpPr>
          <p:nvPr/>
        </p:nvCxnSpPr>
        <p:spPr>
          <a:xfrm flipV="1">
            <a:off x="6039693" y="1059404"/>
            <a:ext cx="811837" cy="7757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4985A081-57D4-41B0-95A9-8166440D22E2}"/>
              </a:ext>
            </a:extLst>
          </p:cNvPr>
          <p:cNvCxnSpPr>
            <a:cxnSpLocks/>
            <a:stCxn id="29" idx="3"/>
            <a:endCxn id="17" idx="1"/>
          </p:cNvCxnSpPr>
          <p:nvPr/>
        </p:nvCxnSpPr>
        <p:spPr>
          <a:xfrm>
            <a:off x="6039693" y="1835171"/>
            <a:ext cx="817274" cy="7608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5ACF9659-67BB-4ACE-9FC0-8F84869095ED}"/>
              </a:ext>
            </a:extLst>
          </p:cNvPr>
          <p:cNvCxnSpPr>
            <a:cxnSpLocks/>
            <a:stCxn id="71" idx="3"/>
            <a:endCxn id="25" idx="1"/>
          </p:cNvCxnSpPr>
          <p:nvPr/>
        </p:nvCxnSpPr>
        <p:spPr>
          <a:xfrm>
            <a:off x="5998895" y="3542998"/>
            <a:ext cx="858794" cy="12437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DDECC79B-4DD5-4582-A202-0DAE2BF61F31}"/>
              </a:ext>
            </a:extLst>
          </p:cNvPr>
          <p:cNvCxnSpPr>
            <a:cxnSpLocks/>
            <a:stCxn id="57" idx="3"/>
            <a:endCxn id="59" idx="1"/>
          </p:cNvCxnSpPr>
          <p:nvPr/>
        </p:nvCxnSpPr>
        <p:spPr>
          <a:xfrm>
            <a:off x="6038265" y="5564787"/>
            <a:ext cx="802913" cy="2636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0D60EE65-CC85-48E5-8D33-24A6EDD6C70F}"/>
              </a:ext>
            </a:extLst>
          </p:cNvPr>
          <p:cNvCxnSpPr>
            <a:cxnSpLocks/>
            <a:stCxn id="57" idx="3"/>
            <a:endCxn id="119" idx="1"/>
          </p:cNvCxnSpPr>
          <p:nvPr/>
        </p:nvCxnSpPr>
        <p:spPr>
          <a:xfrm flipV="1">
            <a:off x="6038265" y="5355299"/>
            <a:ext cx="802913" cy="209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15002FA-3CB7-4FF2-A8BC-8D16ED60C916}"/>
              </a:ext>
            </a:extLst>
          </p:cNvPr>
          <p:cNvCxnSpPr>
            <a:cxnSpLocks/>
            <a:stCxn id="29" idx="3"/>
            <a:endCxn id="43" idx="1"/>
          </p:cNvCxnSpPr>
          <p:nvPr/>
        </p:nvCxnSpPr>
        <p:spPr>
          <a:xfrm>
            <a:off x="6039693" y="1835171"/>
            <a:ext cx="809859" cy="47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614FB8F-E605-4EDD-A1F7-AD8BA7640B15}"/>
              </a:ext>
            </a:extLst>
          </p:cNvPr>
          <p:cNvGrpSpPr/>
          <p:nvPr/>
        </p:nvGrpSpPr>
        <p:grpSpPr>
          <a:xfrm>
            <a:off x="297629" y="120379"/>
            <a:ext cx="8941856" cy="376562"/>
            <a:chOff x="394282" y="352337"/>
            <a:chExt cx="11403436" cy="63756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D176DEC-4D50-4FE9-B42B-E9E25FC18C19}"/>
                </a:ext>
              </a:extLst>
            </p:cNvPr>
            <p:cNvSpPr/>
            <p:nvPr/>
          </p:nvSpPr>
          <p:spPr>
            <a:xfrm>
              <a:off x="394282" y="352337"/>
              <a:ext cx="2835479" cy="637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54" b="1">
                  <a:solidFill>
                    <a:schemeClr val="tx1"/>
                  </a:solidFill>
                  <a:latin typeface="Trebuchet MS" panose="020B0603020202020204" pitchFamily="34" charset="0"/>
                </a:rPr>
                <a:t>Aim</a:t>
              </a:r>
              <a:endParaRPr lang="en-US" sz="1063" b="1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0012A7B-48B7-42D6-8C49-DC8CB658A849}"/>
                </a:ext>
              </a:extLst>
            </p:cNvPr>
            <p:cNvSpPr/>
            <p:nvPr/>
          </p:nvSpPr>
          <p:spPr>
            <a:xfrm>
              <a:off x="4678260" y="352337"/>
              <a:ext cx="2835479" cy="637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54" b="1">
                  <a:solidFill>
                    <a:schemeClr val="tx1"/>
                  </a:solidFill>
                  <a:latin typeface="Trebuchet MS" panose="020B0603020202020204" pitchFamily="34" charset="0"/>
                </a:rPr>
                <a:t>Primary Drivers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79DADCB-211D-4252-A65E-F684A4E6DD46}"/>
                </a:ext>
              </a:extLst>
            </p:cNvPr>
            <p:cNvSpPr/>
            <p:nvPr/>
          </p:nvSpPr>
          <p:spPr>
            <a:xfrm>
              <a:off x="8962239" y="352337"/>
              <a:ext cx="2835479" cy="637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54" b="1">
                  <a:solidFill>
                    <a:schemeClr val="tx1"/>
                  </a:solidFill>
                  <a:latin typeface="Trebuchet MS" panose="020B0603020202020204" pitchFamily="34" charset="0"/>
                </a:rPr>
                <a:t>Secondary Drivers</a:t>
              </a:r>
            </a:p>
          </p:txBody>
        </p:sp>
      </p:grp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DF84469D-707D-4D32-A373-BE405D75C534}"/>
              </a:ext>
            </a:extLst>
          </p:cNvPr>
          <p:cNvSpPr/>
          <p:nvPr/>
        </p:nvSpPr>
        <p:spPr>
          <a:xfrm>
            <a:off x="139616" y="1995442"/>
            <a:ext cx="2535474" cy="247616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Ryan White HIV/AIDS Program-funded clinics end disparities in viral suppression outcomes for affected HIV subpopulations due to mental health status (a diagnosed or undiagnosed mental health condition)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67506303-2FCD-484B-85A5-6CD4266F508E}"/>
              </a:ext>
            </a:extLst>
          </p:cNvPr>
          <p:cNvSpPr/>
          <p:nvPr/>
        </p:nvSpPr>
        <p:spPr>
          <a:xfrm>
            <a:off x="3500265" y="1447165"/>
            <a:ext cx="2539428" cy="776011"/>
          </a:xfrm>
          <a:prstGeom prst="roundRect">
            <a:avLst/>
          </a:prstGeom>
          <a:solidFill>
            <a:srgbClr val="EEDA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cs typeface="Arial"/>
              </a:rPr>
              <a:t>Clinic tracks mental health status and health outcomes of all clients 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A9070C6F-D1F0-4523-BCC2-D925AB2115F2}"/>
              </a:ext>
            </a:extLst>
          </p:cNvPr>
          <p:cNvSpPr/>
          <p:nvPr/>
        </p:nvSpPr>
        <p:spPr>
          <a:xfrm>
            <a:off x="3498837" y="5176781"/>
            <a:ext cx="2539428" cy="776011"/>
          </a:xfrm>
          <a:prstGeom prst="roundRect">
            <a:avLst/>
          </a:prstGeom>
          <a:solidFill>
            <a:srgbClr val="FAF9C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Arial"/>
                <a:cs typeface="Arial"/>
              </a:rPr>
              <a:t>Clients are successfully linked with appropriate mental health and/or substance use services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3F4F7CD-1D79-4497-9A9F-19870A6B6F16}"/>
              </a:ext>
            </a:extLst>
          </p:cNvPr>
          <p:cNvSpPr/>
          <p:nvPr/>
        </p:nvSpPr>
        <p:spPr>
          <a:xfrm>
            <a:off x="6851530" y="902676"/>
            <a:ext cx="2543382" cy="313455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Ongoing engagement with care team helps ensure clients are comfortable discussing mental health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DCF2CA2-9E7F-4691-BE4A-40D6E95C390F}"/>
              </a:ext>
            </a:extLst>
          </p:cNvPr>
          <p:cNvSpPr/>
          <p:nvPr/>
        </p:nvSpPr>
        <p:spPr>
          <a:xfrm>
            <a:off x="6851530" y="1286284"/>
            <a:ext cx="2531065" cy="396631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cs typeface="Arial"/>
              </a:rPr>
              <a:t>Procedures to review mental health and health outcomes data and take improvement actions if indicated</a:t>
            </a:r>
            <a:endParaRPr lang="en-US" sz="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895E763-0B50-42A5-BB34-137714C471EC}"/>
              </a:ext>
            </a:extLst>
          </p:cNvPr>
          <p:cNvSpPr/>
          <p:nvPr/>
        </p:nvSpPr>
        <p:spPr>
          <a:xfrm>
            <a:off x="6864868" y="2083224"/>
            <a:ext cx="2543609" cy="287695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Care team understands the signs of a potential mental health condition</a:t>
            </a:r>
            <a:endParaRPr lang="en-US" sz="80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CE4C5CA-F802-4F73-BB88-23E40257AF74}"/>
              </a:ext>
            </a:extLst>
          </p:cNvPr>
          <p:cNvSpPr/>
          <p:nvPr/>
        </p:nvSpPr>
        <p:spPr>
          <a:xfrm>
            <a:off x="6856967" y="2408385"/>
            <a:ext cx="2543382" cy="375183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ea typeface="+mn-lt"/>
                <a:cs typeface="+mn-lt"/>
              </a:rPr>
              <a:t>Indicator definitions are well established to track health outcomes for clients with mental health conditions and/or with no mental health status</a:t>
            </a:r>
            <a:endParaRPr lang="en-US">
              <a:solidFill>
                <a:schemeClr val="tx1"/>
              </a:solidFill>
              <a:cs typeface="Arial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7F63CC8-E56E-4529-BF10-5AE055916CB8}"/>
              </a:ext>
            </a:extLst>
          </p:cNvPr>
          <p:cNvSpPr/>
          <p:nvPr/>
        </p:nvSpPr>
        <p:spPr>
          <a:xfrm>
            <a:off x="6857689" y="4591713"/>
            <a:ext cx="2539428" cy="390141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Customized care plan for all clients experiencing mental health concerns and/or substance use issues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8499C2FE-581E-4973-96F4-4EFECB541669}"/>
              </a:ext>
            </a:extLst>
          </p:cNvPr>
          <p:cNvSpPr/>
          <p:nvPr/>
        </p:nvSpPr>
        <p:spPr>
          <a:xfrm>
            <a:off x="6841178" y="5628981"/>
            <a:ext cx="2541417" cy="398842"/>
          </a:xfrm>
          <a:prstGeom prst="roundRect">
            <a:avLst/>
          </a:prstGeom>
          <a:solidFill>
            <a:srgbClr val="F3F0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Processes in place for making customized referrals (after vetting potential referrals), following-up on referrals and ensuring successful linkages</a:t>
            </a: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C1E1B8E5-17C5-43EB-9E0E-587A3E30CBA8}"/>
              </a:ext>
            </a:extLst>
          </p:cNvPr>
          <p:cNvGrpSpPr/>
          <p:nvPr/>
        </p:nvGrpSpPr>
        <p:grpSpPr>
          <a:xfrm>
            <a:off x="2675090" y="1835171"/>
            <a:ext cx="825175" cy="3729616"/>
            <a:chOff x="3728274" y="1545380"/>
            <a:chExt cx="1081316" cy="6314693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28DB97E-C07E-4549-AFD4-541306D775DE}"/>
                </a:ext>
              </a:extLst>
            </p:cNvPr>
            <p:cNvCxnSpPr>
              <a:cxnSpLocks/>
              <a:stCxn id="34" idx="3"/>
              <a:endCxn id="29" idx="1"/>
            </p:cNvCxnSpPr>
            <p:nvPr/>
          </p:nvCxnSpPr>
          <p:spPr>
            <a:xfrm flipV="1">
              <a:off x="3728274" y="1545380"/>
              <a:ext cx="1081316" cy="23675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A361D2DF-30AE-4AD0-A9C1-ADB554FE352D}"/>
                </a:ext>
              </a:extLst>
            </p:cNvPr>
            <p:cNvCxnSpPr>
              <a:cxnSpLocks/>
              <a:stCxn id="34" idx="3"/>
              <a:endCxn id="57" idx="1"/>
            </p:cNvCxnSpPr>
            <p:nvPr/>
          </p:nvCxnSpPr>
          <p:spPr>
            <a:xfrm>
              <a:off x="3728283" y="3912963"/>
              <a:ext cx="1050497" cy="39471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Rectangle: Rounded Corners 118">
            <a:extLst>
              <a:ext uri="{FF2B5EF4-FFF2-40B4-BE49-F238E27FC236}">
                <a16:creationId xmlns:a16="http://schemas.microsoft.com/office/drawing/2014/main" id="{3622A75C-1AB9-4563-BBC5-32737E9E123E}"/>
              </a:ext>
            </a:extLst>
          </p:cNvPr>
          <p:cNvSpPr/>
          <p:nvPr/>
        </p:nvSpPr>
        <p:spPr>
          <a:xfrm>
            <a:off x="6841178" y="5154046"/>
            <a:ext cx="2539428" cy="402506"/>
          </a:xfrm>
          <a:prstGeom prst="roundRect">
            <a:avLst/>
          </a:prstGeom>
          <a:solidFill>
            <a:srgbClr val="F3F0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Process for engaging clients to take advantage of linkages and promote offered mental health services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0B5701-08BD-430C-AAC8-8C7BFDDB10BB}"/>
              </a:ext>
            </a:extLst>
          </p:cNvPr>
          <p:cNvSpPr txBox="1"/>
          <p:nvPr/>
        </p:nvSpPr>
        <p:spPr>
          <a:xfrm>
            <a:off x="138968" y="6813763"/>
            <a:ext cx="3652704" cy="338554"/>
          </a:xfrm>
          <a:prstGeom prst="rect">
            <a:avLst/>
          </a:prstGeom>
          <a:solidFill>
            <a:srgbClr val="FFC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Trebuchet MS"/>
              </a:rPr>
              <a:t>Mental Health</a:t>
            </a:r>
            <a:endParaRPr lang="en-US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767CE63C-A9AB-4C2D-B693-AC3CCAFD1A0D}"/>
              </a:ext>
            </a:extLst>
          </p:cNvPr>
          <p:cNvSpPr/>
          <p:nvPr/>
        </p:nvSpPr>
        <p:spPr>
          <a:xfrm>
            <a:off x="6849552" y="1737324"/>
            <a:ext cx="2535019" cy="291617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ea typeface="+mn-lt"/>
                <a:cs typeface="+mn-lt"/>
              </a:rPr>
              <a:t>Procedures for regularly screening and documenting mental health status for all clients </a:t>
            </a:r>
            <a:endParaRPr lang="en-US">
              <a:solidFill>
                <a:schemeClr val="tx1"/>
              </a:solidFill>
              <a:cs typeface="Arial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768FF4B1-53AA-4EC8-8D49-FA64E1E43670}"/>
              </a:ext>
            </a:extLst>
          </p:cNvPr>
          <p:cNvSpPr/>
          <p:nvPr/>
        </p:nvSpPr>
        <p:spPr>
          <a:xfrm>
            <a:off x="6856967" y="6092017"/>
            <a:ext cx="2539423" cy="319469"/>
          </a:xfrm>
          <a:prstGeom prst="roundRect">
            <a:avLst/>
          </a:prstGeom>
          <a:solidFill>
            <a:srgbClr val="F3F0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Mental health providers are integrated into the HIV care team and participate in case conferences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AE87F656-AFD0-4AE5-9BBB-1A4A1F877B36}"/>
              </a:ext>
            </a:extLst>
          </p:cNvPr>
          <p:cNvCxnSpPr>
            <a:cxnSpLocks/>
            <a:stCxn id="71" idx="3"/>
            <a:endCxn id="73" idx="1"/>
          </p:cNvCxnSpPr>
          <p:nvPr/>
        </p:nvCxnSpPr>
        <p:spPr>
          <a:xfrm>
            <a:off x="5998895" y="3542998"/>
            <a:ext cx="866086" cy="3305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DB102D4-2A23-4797-8E4F-0526376E4021}"/>
              </a:ext>
            </a:extLst>
          </p:cNvPr>
          <p:cNvCxnSpPr>
            <a:cxnSpLocks/>
            <a:stCxn id="71" idx="3"/>
            <a:endCxn id="76" idx="1"/>
          </p:cNvCxnSpPr>
          <p:nvPr/>
        </p:nvCxnSpPr>
        <p:spPr>
          <a:xfrm flipV="1">
            <a:off x="5998895" y="3046925"/>
            <a:ext cx="866086" cy="4960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F063F089-C717-4243-B7C3-74ADDBA6894D}"/>
              </a:ext>
            </a:extLst>
          </p:cNvPr>
          <p:cNvCxnSpPr>
            <a:cxnSpLocks/>
            <a:stCxn id="71" idx="3"/>
            <a:endCxn id="74" idx="1"/>
          </p:cNvCxnSpPr>
          <p:nvPr/>
        </p:nvCxnSpPr>
        <p:spPr>
          <a:xfrm>
            <a:off x="5998895" y="3542998"/>
            <a:ext cx="858072" cy="7545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FD541F43-9AAD-4120-B5B5-BA71940614C5}"/>
              </a:ext>
            </a:extLst>
          </p:cNvPr>
          <p:cNvSpPr/>
          <p:nvPr/>
        </p:nvSpPr>
        <p:spPr>
          <a:xfrm>
            <a:off x="3459467" y="3154992"/>
            <a:ext cx="2539428" cy="776011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Arial"/>
                <a:cs typeface="Arial"/>
              </a:rPr>
              <a:t>Clinic and care team is fully prepared to care and support HIV clients with mental health and substance use conditions</a:t>
            </a:r>
            <a:endParaRPr lang="en-US" sz="11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F939BBC2-20B3-4CB3-8025-5B1BB99A9B73}"/>
              </a:ext>
            </a:extLst>
          </p:cNvPr>
          <p:cNvSpPr/>
          <p:nvPr/>
        </p:nvSpPr>
        <p:spPr>
          <a:xfrm>
            <a:off x="6857328" y="3249092"/>
            <a:ext cx="2543382" cy="422705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ea typeface="+mn-lt"/>
                <a:cs typeface="+mn-lt"/>
              </a:rPr>
              <a:t>Effective clinic flow to care and support clients with mental health issues, i.e., coordinating HIV care and mental health care and support systems</a:t>
            </a:r>
            <a:endParaRPr lang="en-US">
              <a:solidFill>
                <a:schemeClr val="tx1"/>
              </a:solidFill>
              <a:cs typeface="Arial"/>
            </a:endParaRP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7C959F9F-82A3-4B98-B39F-A38B4E7FFEBC}"/>
              </a:ext>
            </a:extLst>
          </p:cNvPr>
          <p:cNvSpPr/>
          <p:nvPr/>
        </p:nvSpPr>
        <p:spPr>
          <a:xfrm>
            <a:off x="6864981" y="3725505"/>
            <a:ext cx="2543382" cy="296100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ea typeface="+mn-lt"/>
                <a:cs typeface="+mn-lt"/>
              </a:rPr>
              <a:t>Strategies to address additional barriers, such as food security, legal support, etc.</a:t>
            </a:r>
            <a:endParaRPr lang="en-US" sz="800">
              <a:solidFill>
                <a:schemeClr val="tx1"/>
              </a:solidFill>
              <a:cs typeface="Arial"/>
            </a:endParaRP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B83C3631-736C-4177-B750-1EDBC9F48D70}"/>
              </a:ext>
            </a:extLst>
          </p:cNvPr>
          <p:cNvSpPr/>
          <p:nvPr/>
        </p:nvSpPr>
        <p:spPr>
          <a:xfrm>
            <a:off x="6856967" y="4075722"/>
            <a:ext cx="2539428" cy="443562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Client-centered and client-driven support systems in place to provide individual and peer-to-peer group support</a:t>
            </a:r>
            <a:endParaRPr lang="en-US" sz="80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B072DD0C-3FD1-4E67-86CE-929F88BF039D}"/>
              </a:ext>
            </a:extLst>
          </p:cNvPr>
          <p:cNvSpPr/>
          <p:nvPr/>
        </p:nvSpPr>
        <p:spPr>
          <a:xfrm>
            <a:off x="6864981" y="2898875"/>
            <a:ext cx="2543382" cy="296100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ea typeface="+mn-lt"/>
                <a:cs typeface="+mn-lt"/>
              </a:rPr>
              <a:t>Judgement-free clinic environment to welcome clients with mental health conditions</a:t>
            </a:r>
          </a:p>
        </p:txBody>
      </p:sp>
    </p:spTree>
    <p:extLst>
      <p:ext uri="{BB962C8B-B14F-4D97-AF65-F5344CB8AC3E}">
        <p14:creationId xmlns:p14="http://schemas.microsoft.com/office/powerpoint/2010/main" val="2863795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DBD6F-8A18-4DBC-8B38-B58E3E948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978808"/>
            <a:ext cx="8642350" cy="5555342"/>
          </a:xfrm>
        </p:spPr>
        <p:txBody>
          <a:bodyPr anchor="t"/>
          <a:lstStyle/>
          <a:p>
            <a:r>
              <a:rPr lang="en-US" sz="1600" b="1">
                <a:ea typeface="+mn-lt"/>
                <a:cs typeface="+mn-lt"/>
              </a:rPr>
              <a:t>Targeted Populations</a:t>
            </a:r>
            <a:endParaRPr lang="en-US" sz="1600" b="1">
              <a:cs typeface="Arial"/>
            </a:endParaRPr>
          </a:p>
          <a:p>
            <a:pPr marL="785495" lvl="1" indent="-302895"/>
            <a:r>
              <a:rPr lang="en-US" sz="1400">
                <a:ea typeface="+mn-lt"/>
                <a:cs typeface="+mn-lt"/>
              </a:rPr>
              <a:t>Clients who are in HIV care and identified as active and recent substance users for a specific substance or multiple substances as determined by the HIV clinic [primary focus]</a:t>
            </a:r>
          </a:p>
          <a:p>
            <a:pPr marL="785495" lvl="1" indent="-302895"/>
            <a:r>
              <a:rPr lang="en-US" sz="1400">
                <a:ea typeface="+mn-lt"/>
                <a:cs typeface="+mn-lt"/>
              </a:rPr>
              <a:t>Clients who are in HIV care with no documentation in the medical record of their current substance use [secondary focus]</a:t>
            </a:r>
            <a:endParaRPr lang="en-US">
              <a:ea typeface="+mn-lt"/>
              <a:cs typeface="+mn-lt"/>
            </a:endParaRPr>
          </a:p>
          <a:p>
            <a:pPr marL="785495" lvl="1" indent="-302895"/>
            <a:endParaRPr lang="en-US" sz="1400">
              <a:ea typeface="+mn-lt"/>
              <a:cs typeface="+mn-lt"/>
            </a:endParaRPr>
          </a:p>
          <a:p>
            <a:r>
              <a:rPr lang="en-US" sz="1600" b="1">
                <a:ea typeface="+mn-lt"/>
                <a:cs typeface="+mn-lt"/>
              </a:rPr>
              <a:t>Improvement Focus</a:t>
            </a:r>
            <a:endParaRPr lang="en-US" sz="1600" b="1">
              <a:cs typeface="Arial"/>
            </a:endParaRPr>
          </a:p>
          <a:p>
            <a:pPr marL="785495" lvl="1" indent="-302895"/>
            <a:r>
              <a:rPr lang="en-US" sz="1400" u="sng">
                <a:ea typeface="+mn-lt"/>
                <a:cs typeface="+mn-lt"/>
              </a:rPr>
              <a:t>Viral Suppression</a:t>
            </a:r>
            <a:r>
              <a:rPr lang="en-US" sz="1400">
                <a:ea typeface="+mn-lt"/>
                <a:cs typeface="+mn-lt"/>
              </a:rPr>
              <a:t> – Increase the viral suppression rates of HIV clients who are identified in the medical record as active and recent substance users [primary focus]</a:t>
            </a:r>
            <a:endParaRPr lang="en-US" sz="1400">
              <a:cs typeface="Arial"/>
            </a:endParaRPr>
          </a:p>
          <a:p>
            <a:pPr marL="785495" lvl="1" indent="-302895"/>
            <a:r>
              <a:rPr lang="en-US" sz="1400" u="sng">
                <a:ea typeface="+mn-lt"/>
                <a:cs typeface="+mn-lt"/>
              </a:rPr>
              <a:t>Screening</a:t>
            </a:r>
            <a:r>
              <a:rPr lang="en-US" sz="1400">
                <a:ea typeface="+mn-lt"/>
                <a:cs typeface="+mn-lt"/>
              </a:rPr>
              <a:t> – Increase the routine substance use screening rates across all HIV clients served by the agency resulting in improved documentation rates in the medical record [secondary focus]</a:t>
            </a:r>
            <a:endParaRPr lang="en-US"/>
          </a:p>
          <a:p>
            <a:pPr marL="785495" lvl="1" indent="-302895"/>
            <a:r>
              <a:rPr lang="en-US" sz="1400" u="sng">
                <a:ea typeface="+mn-lt"/>
                <a:cs typeface="+mn-lt"/>
              </a:rPr>
              <a:t>Linkage</a:t>
            </a:r>
            <a:r>
              <a:rPr lang="en-US" sz="1400">
                <a:ea typeface="+mn-lt"/>
                <a:cs typeface="+mn-lt"/>
              </a:rPr>
              <a:t> – Increase the linkage rates of individuals who are identified as active substance users to appropriate and ongoing (internal or external) substance use services [secondary focus]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929643-DDC1-4536-B8EC-1942818DE7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A1043D88-AE71-45D9-97FC-C72EED3847F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C9EA3F-5F29-490B-AEEB-9F16E511ADA9}"/>
              </a:ext>
            </a:extLst>
          </p:cNvPr>
          <p:cNvSpPr txBox="1"/>
          <p:nvPr/>
        </p:nvSpPr>
        <p:spPr>
          <a:xfrm>
            <a:off x="477686" y="427079"/>
            <a:ext cx="3652704" cy="369332"/>
          </a:xfrm>
          <a:prstGeom prst="rect">
            <a:avLst/>
          </a:prstGeom>
          <a:solidFill>
            <a:srgbClr val="FFC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Trebuchet MS"/>
              </a:rPr>
              <a:t>Substance Use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90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23F8DC9-FAEA-4F3B-B8C9-EA24FE82CEA8}"/>
              </a:ext>
            </a:extLst>
          </p:cNvPr>
          <p:cNvCxnSpPr>
            <a:cxnSpLocks/>
          </p:cNvCxnSpPr>
          <p:nvPr/>
        </p:nvCxnSpPr>
        <p:spPr>
          <a:xfrm>
            <a:off x="2681177" y="3298934"/>
            <a:ext cx="855382" cy="4690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05DACF4-FF1B-4386-B908-6DBD6BC9688D}"/>
              </a:ext>
            </a:extLst>
          </p:cNvPr>
          <p:cNvCxnSpPr>
            <a:cxnSpLocks/>
            <a:stCxn id="71" idx="3"/>
            <a:endCxn id="74" idx="1"/>
          </p:cNvCxnSpPr>
          <p:nvPr/>
        </p:nvCxnSpPr>
        <p:spPr>
          <a:xfrm>
            <a:off x="6038076" y="3808478"/>
            <a:ext cx="836246" cy="458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EE25FB3-551E-4C8E-9E4B-0F4327D36B2B}"/>
              </a:ext>
            </a:extLst>
          </p:cNvPr>
          <p:cNvCxnSpPr>
            <a:cxnSpLocks/>
            <a:stCxn id="71" idx="3"/>
            <a:endCxn id="76" idx="1"/>
          </p:cNvCxnSpPr>
          <p:nvPr/>
        </p:nvCxnSpPr>
        <p:spPr>
          <a:xfrm flipV="1">
            <a:off x="6038076" y="2937213"/>
            <a:ext cx="836246" cy="871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945A567-57CA-47F6-BF82-16B80096D9CE}"/>
              </a:ext>
            </a:extLst>
          </p:cNvPr>
          <p:cNvCxnSpPr>
            <a:cxnSpLocks/>
            <a:stCxn id="57" idx="3"/>
            <a:endCxn id="48" idx="1"/>
          </p:cNvCxnSpPr>
          <p:nvPr/>
        </p:nvCxnSpPr>
        <p:spPr>
          <a:xfrm>
            <a:off x="6038265" y="6089684"/>
            <a:ext cx="836057" cy="3787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A704B929-21B0-4736-8B67-989B289D19B2}"/>
              </a:ext>
            </a:extLst>
          </p:cNvPr>
          <p:cNvCxnSpPr>
            <a:cxnSpLocks/>
            <a:stCxn id="29" idx="3"/>
            <a:endCxn id="43" idx="1"/>
          </p:cNvCxnSpPr>
          <p:nvPr/>
        </p:nvCxnSpPr>
        <p:spPr>
          <a:xfrm flipV="1">
            <a:off x="6038265" y="1200545"/>
            <a:ext cx="836057" cy="1982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36ED35C5-9FD6-4386-AC9B-23786492F18D}"/>
              </a:ext>
            </a:extLst>
          </p:cNvPr>
          <p:cNvCxnSpPr>
            <a:cxnSpLocks/>
            <a:stCxn id="29" idx="3"/>
            <a:endCxn id="14" idx="1"/>
          </p:cNvCxnSpPr>
          <p:nvPr/>
        </p:nvCxnSpPr>
        <p:spPr>
          <a:xfrm flipV="1">
            <a:off x="6038265" y="832387"/>
            <a:ext cx="836057" cy="5663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7BC87B66-127F-4C0A-8194-90E2AAAF945A}"/>
              </a:ext>
            </a:extLst>
          </p:cNvPr>
          <p:cNvCxnSpPr>
            <a:cxnSpLocks/>
            <a:stCxn id="29" idx="3"/>
            <a:endCxn id="21" idx="1"/>
          </p:cNvCxnSpPr>
          <p:nvPr/>
        </p:nvCxnSpPr>
        <p:spPr>
          <a:xfrm>
            <a:off x="6038265" y="1398768"/>
            <a:ext cx="836057" cy="5506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4985A081-57D4-41B0-95A9-8166440D22E2}"/>
              </a:ext>
            </a:extLst>
          </p:cNvPr>
          <p:cNvCxnSpPr>
            <a:cxnSpLocks/>
            <a:stCxn id="29" idx="3"/>
            <a:endCxn id="17" idx="1"/>
          </p:cNvCxnSpPr>
          <p:nvPr/>
        </p:nvCxnSpPr>
        <p:spPr>
          <a:xfrm>
            <a:off x="6038265" y="1398768"/>
            <a:ext cx="836057" cy="10214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5ACF9659-67BB-4ACE-9FC0-8F84869095ED}"/>
              </a:ext>
            </a:extLst>
          </p:cNvPr>
          <p:cNvCxnSpPr>
            <a:cxnSpLocks/>
            <a:stCxn id="71" idx="3"/>
            <a:endCxn id="25" idx="1"/>
          </p:cNvCxnSpPr>
          <p:nvPr/>
        </p:nvCxnSpPr>
        <p:spPr>
          <a:xfrm>
            <a:off x="6038076" y="3808478"/>
            <a:ext cx="836246" cy="9802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DDECC79B-4DD5-4582-A202-0DAE2BF61F31}"/>
              </a:ext>
            </a:extLst>
          </p:cNvPr>
          <p:cNvCxnSpPr>
            <a:cxnSpLocks/>
            <a:stCxn id="57" idx="3"/>
            <a:endCxn id="59" idx="1"/>
          </p:cNvCxnSpPr>
          <p:nvPr/>
        </p:nvCxnSpPr>
        <p:spPr>
          <a:xfrm flipV="1">
            <a:off x="6038265" y="5957099"/>
            <a:ext cx="836057" cy="1325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0D60EE65-CC85-48E5-8D33-24A6EDD6C70F}"/>
              </a:ext>
            </a:extLst>
          </p:cNvPr>
          <p:cNvCxnSpPr>
            <a:cxnSpLocks/>
            <a:stCxn id="57" idx="3"/>
            <a:endCxn id="119" idx="1"/>
          </p:cNvCxnSpPr>
          <p:nvPr/>
        </p:nvCxnSpPr>
        <p:spPr>
          <a:xfrm flipV="1">
            <a:off x="6038265" y="5384712"/>
            <a:ext cx="836057" cy="7049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15002FA-3CB7-4FF2-A8BC-8D16ED60C916}"/>
              </a:ext>
            </a:extLst>
          </p:cNvPr>
          <p:cNvCxnSpPr>
            <a:cxnSpLocks/>
            <a:stCxn id="29" idx="3"/>
            <a:endCxn id="16" idx="1"/>
          </p:cNvCxnSpPr>
          <p:nvPr/>
        </p:nvCxnSpPr>
        <p:spPr>
          <a:xfrm>
            <a:off x="6038265" y="1398768"/>
            <a:ext cx="836057" cy="1698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614FB8F-E605-4EDD-A1F7-AD8BA7640B15}"/>
              </a:ext>
            </a:extLst>
          </p:cNvPr>
          <p:cNvGrpSpPr/>
          <p:nvPr/>
        </p:nvGrpSpPr>
        <p:grpSpPr>
          <a:xfrm>
            <a:off x="297629" y="120379"/>
            <a:ext cx="8941856" cy="376562"/>
            <a:chOff x="394282" y="352337"/>
            <a:chExt cx="11403436" cy="63756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D176DEC-4D50-4FE9-B42B-E9E25FC18C19}"/>
                </a:ext>
              </a:extLst>
            </p:cNvPr>
            <p:cNvSpPr/>
            <p:nvPr/>
          </p:nvSpPr>
          <p:spPr>
            <a:xfrm>
              <a:off x="394282" y="352337"/>
              <a:ext cx="2835479" cy="637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54" b="1">
                  <a:solidFill>
                    <a:schemeClr val="tx1"/>
                  </a:solidFill>
                  <a:latin typeface="Trebuchet MS" panose="020B0603020202020204" pitchFamily="34" charset="0"/>
                </a:rPr>
                <a:t>Aim</a:t>
              </a:r>
              <a:endParaRPr lang="en-US" sz="1063" b="1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0012A7B-48B7-42D6-8C49-DC8CB658A849}"/>
                </a:ext>
              </a:extLst>
            </p:cNvPr>
            <p:cNvSpPr/>
            <p:nvPr/>
          </p:nvSpPr>
          <p:spPr>
            <a:xfrm>
              <a:off x="4678260" y="352337"/>
              <a:ext cx="2835479" cy="637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54" b="1">
                  <a:solidFill>
                    <a:schemeClr val="tx1"/>
                  </a:solidFill>
                  <a:latin typeface="Trebuchet MS" panose="020B0603020202020204" pitchFamily="34" charset="0"/>
                </a:rPr>
                <a:t>Primary Drivers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79DADCB-211D-4252-A65E-F684A4E6DD46}"/>
                </a:ext>
              </a:extLst>
            </p:cNvPr>
            <p:cNvSpPr/>
            <p:nvPr/>
          </p:nvSpPr>
          <p:spPr>
            <a:xfrm>
              <a:off x="8962239" y="352337"/>
              <a:ext cx="2835479" cy="637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54" b="1">
                  <a:solidFill>
                    <a:schemeClr val="tx1"/>
                  </a:solidFill>
                  <a:latin typeface="Trebuchet MS" panose="020B0603020202020204" pitchFamily="34" charset="0"/>
                </a:rPr>
                <a:t>Secondary Drivers</a:t>
              </a:r>
            </a:p>
          </p:txBody>
        </p:sp>
      </p:grp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DF84469D-707D-4D32-A373-BE405D75C534}"/>
              </a:ext>
            </a:extLst>
          </p:cNvPr>
          <p:cNvSpPr/>
          <p:nvPr/>
        </p:nvSpPr>
        <p:spPr>
          <a:xfrm>
            <a:off x="139616" y="2189195"/>
            <a:ext cx="2535474" cy="217960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Ryan White HIV/AIDS Program-funded clinics end disparities in viral suppression outcomes for affected HIV sub-populations due to use of substances (licit and illicit)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67506303-2FCD-484B-85A5-6CD4266F508E}"/>
              </a:ext>
            </a:extLst>
          </p:cNvPr>
          <p:cNvSpPr/>
          <p:nvPr/>
        </p:nvSpPr>
        <p:spPr>
          <a:xfrm>
            <a:off x="3498837" y="1010762"/>
            <a:ext cx="2539428" cy="776011"/>
          </a:xfrm>
          <a:prstGeom prst="roundRect">
            <a:avLst/>
          </a:prstGeom>
          <a:solidFill>
            <a:srgbClr val="EEDA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cs typeface="Arial"/>
              </a:rPr>
              <a:t>Clinic tracks substance use status and health outcomes of all clients 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A9070C6F-D1F0-4523-BCC2-D925AB2115F2}"/>
              </a:ext>
            </a:extLst>
          </p:cNvPr>
          <p:cNvSpPr/>
          <p:nvPr/>
        </p:nvSpPr>
        <p:spPr>
          <a:xfrm>
            <a:off x="3498837" y="5648103"/>
            <a:ext cx="2539428" cy="883162"/>
          </a:xfrm>
          <a:prstGeom prst="roundRect">
            <a:avLst/>
          </a:prstGeom>
          <a:solidFill>
            <a:srgbClr val="FAF9C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Arial"/>
                <a:cs typeface="Arial"/>
              </a:rPr>
              <a:t>Clients are successfully linked with relevant services and support to reduce harm caused by use of substances and/or mental health concerns </a:t>
            </a:r>
            <a:endParaRPr lang="en-US" sz="110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3F4F7CD-1D79-4497-9A9F-19870A6B6F16}"/>
              </a:ext>
            </a:extLst>
          </p:cNvPr>
          <p:cNvSpPr/>
          <p:nvPr/>
        </p:nvSpPr>
        <p:spPr>
          <a:xfrm>
            <a:off x="6874322" y="675659"/>
            <a:ext cx="2543382" cy="313455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Ongoing engagement in HIV care ensures clients are comfortable discussing use of substances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895E763-0B50-42A5-BB34-137714C471EC}"/>
              </a:ext>
            </a:extLst>
          </p:cNvPr>
          <p:cNvSpPr/>
          <p:nvPr/>
        </p:nvSpPr>
        <p:spPr>
          <a:xfrm>
            <a:off x="6874322" y="1424761"/>
            <a:ext cx="2543609" cy="287695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Care team understands the signs of substance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use that could cause a barrier to viral suppression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CE4C5CA-F802-4F73-BB88-23E40257AF74}"/>
              </a:ext>
            </a:extLst>
          </p:cNvPr>
          <p:cNvSpPr/>
          <p:nvPr/>
        </p:nvSpPr>
        <p:spPr>
          <a:xfrm>
            <a:off x="6874322" y="2191396"/>
            <a:ext cx="2543382" cy="457626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ea typeface="+mn-lt"/>
                <a:cs typeface="+mn-lt"/>
              </a:rPr>
              <a:t>Indicator definitions are well established to track health outcomes for clients with substance use disorders and/or no substance use status </a:t>
            </a:r>
            <a:endParaRPr lang="en-US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7D59B53-2379-4F23-BFB9-E00F95D7A671}"/>
              </a:ext>
            </a:extLst>
          </p:cNvPr>
          <p:cNvSpPr/>
          <p:nvPr/>
        </p:nvSpPr>
        <p:spPr>
          <a:xfrm>
            <a:off x="6874322" y="1781492"/>
            <a:ext cx="2539428" cy="335879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Procedures in place to review substance use outcome reports and take actions if indicated</a:t>
            </a:r>
            <a:endParaRPr lang="en-US" sz="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7F63CC8-E56E-4529-BF10-5AE055916CB8}"/>
              </a:ext>
            </a:extLst>
          </p:cNvPr>
          <p:cNvSpPr/>
          <p:nvPr/>
        </p:nvSpPr>
        <p:spPr>
          <a:xfrm>
            <a:off x="6874322" y="4560107"/>
            <a:ext cx="2565553" cy="457200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Customized care plan for all clients experiencing substance use issues and/or mental health concerns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8499C2FE-581E-4973-96F4-4EFECB541669}"/>
              </a:ext>
            </a:extLst>
          </p:cNvPr>
          <p:cNvSpPr/>
          <p:nvPr/>
        </p:nvSpPr>
        <p:spPr>
          <a:xfrm>
            <a:off x="6874322" y="5684521"/>
            <a:ext cx="2535469" cy="545155"/>
          </a:xfrm>
          <a:prstGeom prst="roundRect">
            <a:avLst/>
          </a:prstGeom>
          <a:solidFill>
            <a:srgbClr val="F3F0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cs typeface="Arial"/>
              </a:rPr>
              <a:t>Processes in place for making customized referrals (after vetting potential referrals), following-up on referrals and ensuring successful linkages</a:t>
            </a:r>
          </a:p>
        </p:txBody>
      </p: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C1E1B8E5-17C5-43EB-9E0E-587A3E30CBA8}"/>
              </a:ext>
            </a:extLst>
          </p:cNvPr>
          <p:cNvGrpSpPr/>
          <p:nvPr/>
        </p:nvGrpSpPr>
        <p:grpSpPr>
          <a:xfrm>
            <a:off x="2675090" y="1398768"/>
            <a:ext cx="823748" cy="4690916"/>
            <a:chOff x="3728333" y="806489"/>
            <a:chExt cx="1050512" cy="7942297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28DB97E-C07E-4549-AFD4-541306D775DE}"/>
                </a:ext>
              </a:extLst>
            </p:cNvPr>
            <p:cNvCxnSpPr>
              <a:cxnSpLocks/>
              <a:stCxn id="34" idx="3"/>
              <a:endCxn id="29" idx="1"/>
            </p:cNvCxnSpPr>
            <p:nvPr/>
          </p:nvCxnSpPr>
          <p:spPr>
            <a:xfrm flipV="1">
              <a:off x="3728334" y="806489"/>
              <a:ext cx="1050511" cy="31834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A361D2DF-30AE-4AD0-A9C1-ADB554FE352D}"/>
                </a:ext>
              </a:extLst>
            </p:cNvPr>
            <p:cNvCxnSpPr>
              <a:cxnSpLocks/>
              <a:stCxn id="34" idx="3"/>
              <a:endCxn id="57" idx="1"/>
            </p:cNvCxnSpPr>
            <p:nvPr/>
          </p:nvCxnSpPr>
          <p:spPr>
            <a:xfrm>
              <a:off x="3728333" y="3989947"/>
              <a:ext cx="1050511" cy="47588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Rectangle: Rounded Corners 118">
            <a:extLst>
              <a:ext uri="{FF2B5EF4-FFF2-40B4-BE49-F238E27FC236}">
                <a16:creationId xmlns:a16="http://schemas.microsoft.com/office/drawing/2014/main" id="{3622A75C-1AB9-4563-BBC5-32737E9E123E}"/>
              </a:ext>
            </a:extLst>
          </p:cNvPr>
          <p:cNvSpPr/>
          <p:nvPr/>
        </p:nvSpPr>
        <p:spPr>
          <a:xfrm>
            <a:off x="6874322" y="5156112"/>
            <a:ext cx="2539428" cy="457200"/>
          </a:xfrm>
          <a:prstGeom prst="roundRect">
            <a:avLst/>
          </a:prstGeom>
          <a:solidFill>
            <a:srgbClr val="F3F0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Process for engaging clients to take advantage of linkages and promote offered substance use and behavioral health services, case management</a:t>
            </a:r>
            <a:endParaRPr lang="en-US">
              <a:solidFill>
                <a:schemeClr val="tx1"/>
              </a:solidFill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0B5701-08BD-430C-AAC8-8C7BFDDB10BB}"/>
              </a:ext>
            </a:extLst>
          </p:cNvPr>
          <p:cNvSpPr txBox="1"/>
          <p:nvPr/>
        </p:nvSpPr>
        <p:spPr>
          <a:xfrm>
            <a:off x="138968" y="6813763"/>
            <a:ext cx="3652704" cy="338554"/>
          </a:xfrm>
          <a:prstGeom prst="rect">
            <a:avLst/>
          </a:prstGeom>
          <a:solidFill>
            <a:srgbClr val="FFC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Trebuchet MS"/>
              </a:rPr>
              <a:t>Substance Use</a:t>
            </a:r>
            <a:endParaRPr lang="en-US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767CE63C-A9AB-4C2D-B693-AC3CCAFD1A0D}"/>
              </a:ext>
            </a:extLst>
          </p:cNvPr>
          <p:cNvSpPr/>
          <p:nvPr/>
        </p:nvSpPr>
        <p:spPr>
          <a:xfrm>
            <a:off x="6874322" y="1054736"/>
            <a:ext cx="2535019" cy="291617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ea typeface="+mn-lt"/>
                <a:cs typeface="+mn-lt"/>
              </a:rPr>
              <a:t>Procedures in place for regularly screening and documenting client use of substances</a:t>
            </a:r>
            <a:endParaRPr lang="en-US" sz="800">
              <a:solidFill>
                <a:schemeClr val="tx1"/>
              </a:solidFill>
              <a:cs typeface="Arial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768FF4B1-53AA-4EC8-8D49-FA64E1E43670}"/>
              </a:ext>
            </a:extLst>
          </p:cNvPr>
          <p:cNvSpPr/>
          <p:nvPr/>
        </p:nvSpPr>
        <p:spPr>
          <a:xfrm>
            <a:off x="6874322" y="6308687"/>
            <a:ext cx="2539423" cy="319469"/>
          </a:xfrm>
          <a:prstGeom prst="roundRect">
            <a:avLst/>
          </a:prstGeom>
          <a:solidFill>
            <a:srgbClr val="F3F0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Substance use providers are integrated into the HIV care team and participate in case conferences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AE87F656-AFD0-4AE5-9BBB-1A4A1F877B36}"/>
              </a:ext>
            </a:extLst>
          </p:cNvPr>
          <p:cNvCxnSpPr>
            <a:cxnSpLocks/>
            <a:stCxn id="71" idx="3"/>
            <a:endCxn id="72" idx="1"/>
          </p:cNvCxnSpPr>
          <p:nvPr/>
        </p:nvCxnSpPr>
        <p:spPr>
          <a:xfrm flipV="1">
            <a:off x="6038076" y="3372912"/>
            <a:ext cx="836246" cy="4355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DB102D4-2A23-4797-8E4F-0526376E4021}"/>
              </a:ext>
            </a:extLst>
          </p:cNvPr>
          <p:cNvCxnSpPr>
            <a:cxnSpLocks/>
            <a:stCxn id="71" idx="3"/>
            <a:endCxn id="73" idx="1"/>
          </p:cNvCxnSpPr>
          <p:nvPr/>
        </p:nvCxnSpPr>
        <p:spPr>
          <a:xfrm>
            <a:off x="6038076" y="3808478"/>
            <a:ext cx="836246" cy="72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FD541F43-9AAD-4120-B5B5-BA71940614C5}"/>
              </a:ext>
            </a:extLst>
          </p:cNvPr>
          <p:cNvSpPr/>
          <p:nvPr/>
        </p:nvSpPr>
        <p:spPr>
          <a:xfrm>
            <a:off x="3498648" y="3420472"/>
            <a:ext cx="2539428" cy="776011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Arial"/>
                <a:cs typeface="Arial"/>
              </a:rPr>
              <a:t>Clinic and care team is fully prepared to care and support clients with substance use and/or mental health concerns</a:t>
            </a:r>
            <a:endParaRPr lang="en-US" sz="11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F939BBC2-20B3-4CB3-8025-5B1BB99A9B73}"/>
              </a:ext>
            </a:extLst>
          </p:cNvPr>
          <p:cNvSpPr/>
          <p:nvPr/>
        </p:nvSpPr>
        <p:spPr>
          <a:xfrm>
            <a:off x="6874322" y="3146505"/>
            <a:ext cx="2543382" cy="452814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ea typeface="+mn-lt"/>
                <a:cs typeface="+mn-lt"/>
              </a:rPr>
              <a:t>Effective clinic flow to care for and support new and ongoing clients with substance use issues, i.e., coordinating HIV care and substance use care</a:t>
            </a:r>
            <a:endParaRPr lang="en-US">
              <a:solidFill>
                <a:schemeClr val="tx1"/>
              </a:solidFill>
              <a:cs typeface="Arial"/>
            </a:endParaRP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7C959F9F-82A3-4B98-B39F-A38B4E7FFEBC}"/>
              </a:ext>
            </a:extLst>
          </p:cNvPr>
          <p:cNvSpPr/>
          <p:nvPr/>
        </p:nvSpPr>
        <p:spPr>
          <a:xfrm>
            <a:off x="6874322" y="3667702"/>
            <a:ext cx="2543382" cy="296100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ea typeface="+mn-lt"/>
                <a:cs typeface="+mn-lt"/>
              </a:rPr>
              <a:t>Strategies to address additional barriers, such as food security, legal support, etc.</a:t>
            </a:r>
            <a:endParaRPr lang="en-US" sz="800">
              <a:solidFill>
                <a:schemeClr val="tx1"/>
              </a:solidFill>
              <a:cs typeface="Arial"/>
            </a:endParaRP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B83C3631-736C-4177-B750-1EDBC9F48D70}"/>
              </a:ext>
            </a:extLst>
          </p:cNvPr>
          <p:cNvSpPr/>
          <p:nvPr/>
        </p:nvSpPr>
        <p:spPr>
          <a:xfrm>
            <a:off x="6874322" y="4039144"/>
            <a:ext cx="2539428" cy="454796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Client-centered and client-driven support systems in place to provide individual and peer-to-peer group support</a:t>
            </a:r>
            <a:endParaRPr lang="en-US" sz="800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B072DD0C-3FD1-4E67-86CE-929F88BF039D}"/>
              </a:ext>
            </a:extLst>
          </p:cNvPr>
          <p:cNvSpPr/>
          <p:nvPr/>
        </p:nvSpPr>
        <p:spPr>
          <a:xfrm>
            <a:off x="6874322" y="2789163"/>
            <a:ext cx="2543382" cy="296100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ea typeface="+mn-lt"/>
                <a:cs typeface="+mn-lt"/>
              </a:rPr>
              <a:t>Judgement-free clinic environment using harm-reduction principles</a:t>
            </a:r>
          </a:p>
        </p:txBody>
      </p:sp>
    </p:spTree>
    <p:extLst>
      <p:ext uri="{BB962C8B-B14F-4D97-AF65-F5344CB8AC3E}">
        <p14:creationId xmlns:p14="http://schemas.microsoft.com/office/powerpoint/2010/main" val="3897232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DBD6F-8A18-4DBC-8B38-B58E3E948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978808"/>
            <a:ext cx="8642350" cy="5555342"/>
          </a:xfrm>
        </p:spPr>
        <p:txBody>
          <a:bodyPr anchor="t"/>
          <a:lstStyle/>
          <a:p>
            <a:r>
              <a:rPr lang="en-US" sz="1600" b="1">
                <a:ea typeface="+mn-lt"/>
                <a:cs typeface="+mn-lt"/>
              </a:rPr>
              <a:t>Targeted Populations</a:t>
            </a:r>
            <a:endParaRPr lang="en-US" sz="1600" b="1">
              <a:cs typeface="Arial"/>
            </a:endParaRPr>
          </a:p>
          <a:p>
            <a:pPr marL="785495" lvl="1" indent="-302895"/>
            <a:r>
              <a:rPr lang="en-US" sz="1400">
                <a:ea typeface="+mn-lt"/>
                <a:cs typeface="+mn-lt"/>
              </a:rPr>
              <a:t>Clients who receive HIV care and/or a subset of disproportionally impacted clients as determined by the site (for example, transgender patients, newly diagnosed patients, patients of a specific race/ethnicity) [primary focus]</a:t>
            </a:r>
          </a:p>
          <a:p>
            <a:pPr marL="785495" lvl="1" indent="-302895"/>
            <a:r>
              <a:rPr lang="en-US" sz="1400">
                <a:ea typeface="+mn-lt"/>
                <a:cs typeface="+mn-lt"/>
              </a:rPr>
              <a:t>Staff members who work at the HIV site [primary focus]</a:t>
            </a:r>
            <a:endParaRPr lang="en-US">
              <a:ea typeface="+mn-lt"/>
              <a:cs typeface="+mn-lt"/>
            </a:endParaRPr>
          </a:p>
          <a:p>
            <a:pPr marL="785495" lvl="1" indent="-302895"/>
            <a:endParaRPr lang="en-US" sz="1400">
              <a:ea typeface="+mn-lt"/>
              <a:cs typeface="+mn-lt"/>
            </a:endParaRPr>
          </a:p>
          <a:p>
            <a:r>
              <a:rPr lang="en-US" sz="1600" b="1">
                <a:ea typeface="+mn-lt"/>
                <a:cs typeface="+mn-lt"/>
              </a:rPr>
              <a:t>Improvement Focus</a:t>
            </a:r>
            <a:endParaRPr lang="en-US" sz="1600" b="1">
              <a:cs typeface="Arial"/>
            </a:endParaRPr>
          </a:p>
          <a:p>
            <a:pPr marL="785495" lvl="1" indent="-302895"/>
            <a:r>
              <a:rPr lang="en-US" sz="1400" u="sng">
                <a:ea typeface="+mn-lt"/>
                <a:cs typeface="+mn-lt"/>
              </a:rPr>
              <a:t>Viral Suppression</a:t>
            </a:r>
            <a:r>
              <a:rPr lang="en-US" sz="1400">
                <a:ea typeface="+mn-lt"/>
                <a:cs typeface="+mn-lt"/>
              </a:rPr>
              <a:t> – Increase the viral suppression rates of HIV clients targeted by the site [primary focus]</a:t>
            </a:r>
          </a:p>
          <a:p>
            <a:pPr marL="785495" lvl="1" indent="-302895"/>
            <a:r>
              <a:rPr lang="en-US" sz="1400" u="sng">
                <a:ea typeface="+mn-lt"/>
                <a:cs typeface="+mn-lt"/>
              </a:rPr>
              <a:t>Organizational Capacity</a:t>
            </a:r>
            <a:r>
              <a:rPr lang="en-US" sz="1400">
                <a:ea typeface="+mn-lt"/>
                <a:cs typeface="+mn-lt"/>
              </a:rPr>
              <a:t> – Improvements of pre/post stigma assessment scores using a standardized tool to evaluate the organizational and staff capacity [primary focus]</a:t>
            </a:r>
            <a:endParaRPr lang="en-US">
              <a:ea typeface="+mn-lt"/>
              <a:cs typeface="+mn-lt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929643-DDC1-4536-B8EC-1942818DE7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A1043D88-AE71-45D9-97FC-C72EED3847F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C9EA3F-5F29-490B-AEEB-9F16E511ADA9}"/>
              </a:ext>
            </a:extLst>
          </p:cNvPr>
          <p:cNvSpPr txBox="1"/>
          <p:nvPr/>
        </p:nvSpPr>
        <p:spPr>
          <a:xfrm>
            <a:off x="477686" y="427079"/>
            <a:ext cx="3652704" cy="369332"/>
          </a:xfrm>
          <a:prstGeom prst="rect">
            <a:avLst/>
          </a:prstGeom>
          <a:solidFill>
            <a:srgbClr val="FFC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Trebuchet MS"/>
              </a:rPr>
              <a:t>Stigma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56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Group 173">
            <a:extLst>
              <a:ext uri="{FF2B5EF4-FFF2-40B4-BE49-F238E27FC236}">
                <a16:creationId xmlns:a16="http://schemas.microsoft.com/office/drawing/2014/main" id="{C1E1B8E5-17C5-43EB-9E0E-587A3E30CBA8}"/>
              </a:ext>
            </a:extLst>
          </p:cNvPr>
          <p:cNvGrpSpPr/>
          <p:nvPr/>
        </p:nvGrpSpPr>
        <p:grpSpPr>
          <a:xfrm>
            <a:off x="2679044" y="1642923"/>
            <a:ext cx="819794" cy="3919390"/>
            <a:chOff x="3733384" y="1146237"/>
            <a:chExt cx="1045472" cy="6636002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28DB97E-C07E-4549-AFD4-541306D775DE}"/>
                </a:ext>
              </a:extLst>
            </p:cNvPr>
            <p:cNvCxnSpPr>
              <a:cxnSpLocks/>
              <a:stCxn id="34" idx="3"/>
              <a:endCxn id="52" idx="1"/>
            </p:cNvCxnSpPr>
            <p:nvPr/>
          </p:nvCxnSpPr>
          <p:spPr>
            <a:xfrm flipV="1">
              <a:off x="3733384" y="1146237"/>
              <a:ext cx="936514" cy="27801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3261B76A-173E-4607-81E2-FEBF6152AB31}"/>
                </a:ext>
              </a:extLst>
            </p:cNvPr>
            <p:cNvCxnSpPr>
              <a:cxnSpLocks/>
              <a:stCxn id="34" idx="3"/>
              <a:endCxn id="30" idx="1"/>
            </p:cNvCxnSpPr>
            <p:nvPr/>
          </p:nvCxnSpPr>
          <p:spPr>
            <a:xfrm flipV="1">
              <a:off x="3733384" y="3649605"/>
              <a:ext cx="1045469" cy="2767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BD405DE2-A1F3-4726-A6B7-A787DED20A07}"/>
                </a:ext>
              </a:extLst>
            </p:cNvPr>
            <p:cNvCxnSpPr>
              <a:cxnSpLocks/>
              <a:stCxn id="34" idx="3"/>
              <a:endCxn id="31" idx="1"/>
            </p:cNvCxnSpPr>
            <p:nvPr/>
          </p:nvCxnSpPr>
          <p:spPr>
            <a:xfrm>
              <a:off x="3733384" y="3926352"/>
              <a:ext cx="1045469" cy="17535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A361D2DF-30AE-4AD0-A9C1-ADB554FE352D}"/>
                </a:ext>
              </a:extLst>
            </p:cNvPr>
            <p:cNvCxnSpPr>
              <a:cxnSpLocks/>
              <a:stCxn id="34" idx="3"/>
              <a:endCxn id="57" idx="1"/>
            </p:cNvCxnSpPr>
            <p:nvPr/>
          </p:nvCxnSpPr>
          <p:spPr>
            <a:xfrm>
              <a:off x="3733385" y="3926352"/>
              <a:ext cx="1045471" cy="38558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36ED35C5-9FD6-4386-AC9B-23786492F18D}"/>
              </a:ext>
            </a:extLst>
          </p:cNvPr>
          <p:cNvCxnSpPr>
            <a:cxnSpLocks/>
          </p:cNvCxnSpPr>
          <p:nvPr/>
        </p:nvCxnSpPr>
        <p:spPr>
          <a:xfrm flipV="1">
            <a:off x="5960237" y="974918"/>
            <a:ext cx="897825" cy="6680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1BB52EE8-587B-428C-A664-052B5C51706E}"/>
              </a:ext>
            </a:extLst>
          </p:cNvPr>
          <p:cNvCxnSpPr>
            <a:cxnSpLocks/>
          </p:cNvCxnSpPr>
          <p:nvPr/>
        </p:nvCxnSpPr>
        <p:spPr>
          <a:xfrm>
            <a:off x="5923197" y="1694804"/>
            <a:ext cx="938815" cy="2227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7BC87B66-127F-4C0A-8194-90E2AAAF945A}"/>
              </a:ext>
            </a:extLst>
          </p:cNvPr>
          <p:cNvCxnSpPr>
            <a:cxnSpLocks/>
          </p:cNvCxnSpPr>
          <p:nvPr/>
        </p:nvCxnSpPr>
        <p:spPr>
          <a:xfrm flipV="1">
            <a:off x="6038264" y="2954913"/>
            <a:ext cx="819798" cy="2506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9FAF0799-9D5A-4293-A790-61D66B2D66D5}"/>
              </a:ext>
            </a:extLst>
          </p:cNvPr>
          <p:cNvCxnSpPr>
            <a:cxnSpLocks/>
          </p:cNvCxnSpPr>
          <p:nvPr/>
        </p:nvCxnSpPr>
        <p:spPr>
          <a:xfrm>
            <a:off x="6046628" y="3196503"/>
            <a:ext cx="832342" cy="1353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D22E81DD-2CFD-4E0C-88E6-258A038A70E2}"/>
              </a:ext>
            </a:extLst>
          </p:cNvPr>
          <p:cNvCxnSpPr>
            <a:cxnSpLocks/>
            <a:stCxn id="31" idx="3"/>
            <a:endCxn id="25" idx="1"/>
          </p:cNvCxnSpPr>
          <p:nvPr/>
        </p:nvCxnSpPr>
        <p:spPr>
          <a:xfrm flipV="1">
            <a:off x="6038264" y="3812290"/>
            <a:ext cx="816887" cy="5157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5ACF9659-67BB-4ACE-9FC0-8F84869095ED}"/>
              </a:ext>
            </a:extLst>
          </p:cNvPr>
          <p:cNvCxnSpPr>
            <a:cxnSpLocks/>
            <a:stCxn id="31" idx="3"/>
            <a:endCxn id="48" idx="1"/>
          </p:cNvCxnSpPr>
          <p:nvPr/>
        </p:nvCxnSpPr>
        <p:spPr>
          <a:xfrm flipV="1">
            <a:off x="6038264" y="4223211"/>
            <a:ext cx="823748" cy="974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751B8482-CA87-4069-8AAA-BFBE2071181D}"/>
              </a:ext>
            </a:extLst>
          </p:cNvPr>
          <p:cNvCxnSpPr>
            <a:cxnSpLocks/>
            <a:stCxn id="31" idx="3"/>
            <a:endCxn id="28" idx="1"/>
          </p:cNvCxnSpPr>
          <p:nvPr/>
        </p:nvCxnSpPr>
        <p:spPr>
          <a:xfrm>
            <a:off x="6038264" y="4320634"/>
            <a:ext cx="816887" cy="3364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DDECC79B-4DD5-4582-A202-0DAE2BF61F31}"/>
              </a:ext>
            </a:extLst>
          </p:cNvPr>
          <p:cNvCxnSpPr>
            <a:cxnSpLocks/>
            <a:stCxn id="57" idx="3"/>
            <a:endCxn id="59" idx="1"/>
          </p:cNvCxnSpPr>
          <p:nvPr/>
        </p:nvCxnSpPr>
        <p:spPr>
          <a:xfrm>
            <a:off x="5990676" y="5562313"/>
            <a:ext cx="864475" cy="5328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E5EAFE53-26C3-45CC-BABA-1546D4D31C2B}"/>
              </a:ext>
            </a:extLst>
          </p:cNvPr>
          <p:cNvCxnSpPr>
            <a:cxnSpLocks/>
            <a:stCxn id="57" idx="3"/>
            <a:endCxn id="118" idx="1"/>
          </p:cNvCxnSpPr>
          <p:nvPr/>
        </p:nvCxnSpPr>
        <p:spPr>
          <a:xfrm flipV="1">
            <a:off x="5990676" y="5196003"/>
            <a:ext cx="850656" cy="3663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0D60EE65-CC85-48E5-8D33-24A6EDD6C70F}"/>
              </a:ext>
            </a:extLst>
          </p:cNvPr>
          <p:cNvCxnSpPr>
            <a:cxnSpLocks/>
            <a:stCxn id="57" idx="3"/>
          </p:cNvCxnSpPr>
          <p:nvPr/>
        </p:nvCxnSpPr>
        <p:spPr>
          <a:xfrm>
            <a:off x="5990676" y="5562313"/>
            <a:ext cx="846158" cy="845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1A9FE5E-A208-4B34-A259-9A122E7900C6}"/>
              </a:ext>
            </a:extLst>
          </p:cNvPr>
          <p:cNvCxnSpPr>
            <a:cxnSpLocks/>
          </p:cNvCxnSpPr>
          <p:nvPr/>
        </p:nvCxnSpPr>
        <p:spPr>
          <a:xfrm flipV="1">
            <a:off x="5952829" y="1425224"/>
            <a:ext cx="926141" cy="2547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614FB8F-E605-4EDD-A1F7-AD8BA7640B15}"/>
              </a:ext>
            </a:extLst>
          </p:cNvPr>
          <p:cNvGrpSpPr/>
          <p:nvPr/>
        </p:nvGrpSpPr>
        <p:grpSpPr>
          <a:xfrm>
            <a:off x="297629" y="298833"/>
            <a:ext cx="8815914" cy="376562"/>
            <a:chOff x="394282" y="352337"/>
            <a:chExt cx="11242824" cy="63756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D176DEC-4D50-4FE9-B42B-E9E25FC18C19}"/>
                </a:ext>
              </a:extLst>
            </p:cNvPr>
            <p:cNvSpPr/>
            <p:nvPr/>
          </p:nvSpPr>
          <p:spPr>
            <a:xfrm>
              <a:off x="394282" y="352337"/>
              <a:ext cx="2835479" cy="637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54" b="1">
                  <a:solidFill>
                    <a:schemeClr val="tx1"/>
                  </a:solidFill>
                  <a:latin typeface="Trebuchet MS" panose="020B0603020202020204" pitchFamily="34" charset="0"/>
                </a:rPr>
                <a:t>Aim</a:t>
              </a:r>
              <a:endParaRPr lang="en-US" sz="1063" b="1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0012A7B-48B7-42D6-8C49-DC8CB658A849}"/>
                </a:ext>
              </a:extLst>
            </p:cNvPr>
            <p:cNvSpPr/>
            <p:nvPr/>
          </p:nvSpPr>
          <p:spPr>
            <a:xfrm>
              <a:off x="4678260" y="352337"/>
              <a:ext cx="2835479" cy="637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54" b="1">
                  <a:solidFill>
                    <a:schemeClr val="tx1"/>
                  </a:solidFill>
                  <a:latin typeface="Trebuchet MS" panose="020B0603020202020204" pitchFamily="34" charset="0"/>
                </a:rPr>
                <a:t>Primary Drivers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79DADCB-211D-4252-A65E-F684A4E6DD46}"/>
                </a:ext>
              </a:extLst>
            </p:cNvPr>
            <p:cNvSpPr/>
            <p:nvPr/>
          </p:nvSpPr>
          <p:spPr>
            <a:xfrm>
              <a:off x="8801627" y="352337"/>
              <a:ext cx="2835479" cy="637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54" b="1">
                  <a:solidFill>
                    <a:schemeClr val="tx1"/>
                  </a:solidFill>
                  <a:latin typeface="Trebuchet MS" panose="020B0603020202020204" pitchFamily="34" charset="0"/>
                </a:rPr>
                <a:t>Secondary Drivers</a:t>
              </a:r>
            </a:p>
          </p:txBody>
        </p:sp>
      </p:grp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DF84469D-707D-4D32-A373-BE405D75C534}"/>
              </a:ext>
            </a:extLst>
          </p:cNvPr>
          <p:cNvSpPr/>
          <p:nvPr/>
        </p:nvSpPr>
        <p:spPr>
          <a:xfrm>
            <a:off x="139616" y="2359224"/>
            <a:ext cx="2539428" cy="185140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Ryan White HIV/AIDS Program-funded </a:t>
            </a:r>
            <a:r>
              <a:rPr lang="en-US">
                <a:solidFill>
                  <a:schemeClr val="tx1"/>
                </a:solidFill>
              </a:rPr>
              <a:t>clinics end disparities in viral suppression outcomes for affected HIV sub-populations due to stigma</a:t>
            </a:r>
            <a:endParaRPr lang="en-US" sz="11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1F4D72B-F2DA-4CB6-A011-CCD3074A1183}"/>
              </a:ext>
            </a:extLst>
          </p:cNvPr>
          <p:cNvSpPr/>
          <p:nvPr/>
        </p:nvSpPr>
        <p:spPr>
          <a:xfrm>
            <a:off x="3498836" y="2694440"/>
            <a:ext cx="2539428" cy="854069"/>
          </a:xfrm>
          <a:prstGeom prst="roundRect">
            <a:avLst/>
          </a:prstGeom>
          <a:solidFill>
            <a:srgbClr val="D7ED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Arial"/>
                <a:cs typeface="Arial"/>
              </a:rPr>
              <a:t>Providers implement engagement and treatment practices that are culturally sensitive and demonstrate unconditional positive regard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4B9E7DE-4502-4428-A1DE-44A30D214DA5}"/>
              </a:ext>
            </a:extLst>
          </p:cNvPr>
          <p:cNvSpPr/>
          <p:nvPr/>
        </p:nvSpPr>
        <p:spPr>
          <a:xfrm>
            <a:off x="3498836" y="3893839"/>
            <a:ext cx="2539428" cy="853590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Arial"/>
                <a:cs typeface="Arial"/>
              </a:rPr>
              <a:t>The care team understands how to recognize, and address trauma caused by stigma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A9070C6F-D1F0-4523-BCC2-D925AB2115F2}"/>
              </a:ext>
            </a:extLst>
          </p:cNvPr>
          <p:cNvSpPr/>
          <p:nvPr/>
        </p:nvSpPr>
        <p:spPr>
          <a:xfrm>
            <a:off x="3498837" y="5102940"/>
            <a:ext cx="2491839" cy="918745"/>
          </a:xfrm>
          <a:prstGeom prst="roundRect">
            <a:avLst/>
          </a:prstGeom>
          <a:solidFill>
            <a:srgbClr val="FAF9C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Arial"/>
                <a:cs typeface="Arial"/>
              </a:rPr>
              <a:t>Clients understand and are equipped to address the impact of stigma on themselves and their health outcomes </a:t>
            </a:r>
            <a:endParaRPr lang="en-US" sz="11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3F4F7CD-1D79-4497-9A9F-19870A6B6F16}"/>
              </a:ext>
            </a:extLst>
          </p:cNvPr>
          <p:cNvSpPr/>
          <p:nvPr/>
        </p:nvSpPr>
        <p:spPr>
          <a:xfrm>
            <a:off x="6858062" y="798627"/>
            <a:ext cx="2539428" cy="397049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Staff are able to identify and address bias, contributing to an organizational culture that openly and proactively addresses stigma</a:t>
            </a:r>
            <a:endParaRPr lang="en-US" sz="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CE4C5CA-F802-4F73-BB88-23E40257AF74}"/>
              </a:ext>
            </a:extLst>
          </p:cNvPr>
          <p:cNvSpPr/>
          <p:nvPr/>
        </p:nvSpPr>
        <p:spPr>
          <a:xfrm>
            <a:off x="6858062" y="2777933"/>
            <a:ext cx="2539428" cy="309492"/>
          </a:xfrm>
          <a:prstGeom prst="roundRect">
            <a:avLst/>
          </a:prstGeom>
          <a:solidFill>
            <a:srgbClr val="ABD9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Treatment plans and approaches are in place to provide stigma-free HIV care </a:t>
            </a:r>
            <a:endParaRPr lang="en-US" sz="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187A73D-2535-452E-90BE-E4AB6FC6B084}"/>
              </a:ext>
            </a:extLst>
          </p:cNvPr>
          <p:cNvSpPr/>
          <p:nvPr/>
        </p:nvSpPr>
        <p:spPr>
          <a:xfrm>
            <a:off x="6862012" y="3172356"/>
            <a:ext cx="2539428" cy="392737"/>
          </a:xfrm>
          <a:prstGeom prst="roundRect">
            <a:avLst/>
          </a:prstGeom>
          <a:solidFill>
            <a:srgbClr val="ABD9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ea typeface="+mn-lt"/>
                <a:cs typeface="+mn-lt"/>
              </a:rPr>
              <a:t>Care team understands how to offer culturally sensitive and relevant treatment </a:t>
            </a:r>
            <a:endParaRPr lang="en-US">
              <a:solidFill>
                <a:schemeClr val="tx1"/>
              </a:solidFill>
              <a:cs typeface="Arial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7F63CC8-E56E-4529-BF10-5AE055916CB8}"/>
              </a:ext>
            </a:extLst>
          </p:cNvPr>
          <p:cNvSpPr/>
          <p:nvPr/>
        </p:nvSpPr>
        <p:spPr>
          <a:xfrm>
            <a:off x="6869967" y="3676599"/>
            <a:ext cx="2524612" cy="271382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Care team members services are trauma-informed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7465EE4-43E9-4227-96E5-CA7EE82C025F}"/>
              </a:ext>
            </a:extLst>
          </p:cNvPr>
          <p:cNvSpPr/>
          <p:nvPr/>
        </p:nvSpPr>
        <p:spPr>
          <a:xfrm>
            <a:off x="6855151" y="4511149"/>
            <a:ext cx="2539428" cy="291906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Customized engagement and care plans for clients for whom trauma is a barrier to care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8499C2FE-581E-4973-96F4-4EFECB541669}"/>
              </a:ext>
            </a:extLst>
          </p:cNvPr>
          <p:cNvSpPr/>
          <p:nvPr/>
        </p:nvSpPr>
        <p:spPr>
          <a:xfrm>
            <a:off x="6855151" y="5892567"/>
            <a:ext cx="2539427" cy="405121"/>
          </a:xfrm>
          <a:prstGeom prst="roundRect">
            <a:avLst/>
          </a:prstGeom>
          <a:solidFill>
            <a:srgbClr val="F3F0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Specific strategies to address internal, family/network and societal stigma included in care plan as needed</a:t>
            </a:r>
          </a:p>
        </p:txBody>
      </p:sp>
      <p:sp>
        <p:nvSpPr>
          <p:cNvPr id="118" name="Rectangle: Rounded Corners 117">
            <a:extLst>
              <a:ext uri="{FF2B5EF4-FFF2-40B4-BE49-F238E27FC236}">
                <a16:creationId xmlns:a16="http://schemas.microsoft.com/office/drawing/2014/main" id="{EF4B8759-634F-44CE-B8BE-9AE22352AAA9}"/>
              </a:ext>
            </a:extLst>
          </p:cNvPr>
          <p:cNvSpPr/>
          <p:nvPr/>
        </p:nvSpPr>
        <p:spPr>
          <a:xfrm>
            <a:off x="6841332" y="4973981"/>
            <a:ext cx="2542335" cy="444044"/>
          </a:xfrm>
          <a:prstGeom prst="roundRect">
            <a:avLst/>
          </a:prstGeom>
          <a:solidFill>
            <a:srgbClr val="F3F0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Clients understand stigma (anticipated, observed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and experienced)  and how to address its effects</a:t>
            </a:r>
          </a:p>
        </p:txBody>
      </p:sp>
      <p:sp>
        <p:nvSpPr>
          <p:cNvPr id="119" name="Rectangle: Rounded Corners 118">
            <a:extLst>
              <a:ext uri="{FF2B5EF4-FFF2-40B4-BE49-F238E27FC236}">
                <a16:creationId xmlns:a16="http://schemas.microsoft.com/office/drawing/2014/main" id="{3622A75C-1AB9-4563-BBC5-32737E9E123E}"/>
              </a:ext>
            </a:extLst>
          </p:cNvPr>
          <p:cNvSpPr/>
          <p:nvPr/>
        </p:nvSpPr>
        <p:spPr>
          <a:xfrm>
            <a:off x="6855151" y="5486164"/>
            <a:ext cx="2539428" cy="321471"/>
          </a:xfrm>
          <a:prstGeom prst="roundRect">
            <a:avLst/>
          </a:prstGeom>
          <a:solidFill>
            <a:srgbClr val="F3F0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Systems to support clients via individual as well as peer-to-peer group supports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0" name="Rectangle: Rounded Corners 15">
            <a:extLst>
              <a:ext uri="{FF2B5EF4-FFF2-40B4-BE49-F238E27FC236}">
                <a16:creationId xmlns:a16="http://schemas.microsoft.com/office/drawing/2014/main" id="{4C01E33D-A798-2641-842B-F47EE7786FA5}"/>
              </a:ext>
            </a:extLst>
          </p:cNvPr>
          <p:cNvSpPr/>
          <p:nvPr/>
        </p:nvSpPr>
        <p:spPr>
          <a:xfrm>
            <a:off x="6862012" y="1668710"/>
            <a:ext cx="2539428" cy="542226"/>
          </a:xfrm>
          <a:prstGeom prst="roundRect">
            <a:avLst>
              <a:gd name="adj" fmla="val 7034"/>
            </a:avLst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Clinic workflow (from entry until leaving with all steps in between) and organizational environment </a:t>
            </a:r>
            <a:r>
              <a:rPr lang="en-US" sz="800">
                <a:solidFill>
                  <a:schemeClr val="tx1"/>
                </a:solidFill>
                <a:cs typeface="Arial"/>
              </a:rPr>
              <a:t>have effective strategies to remove or mitigate stigma-related barriers</a:t>
            </a:r>
            <a:endParaRPr lang="en-US" sz="827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5E7583-37B2-4CA2-86FE-F0AA29634FBC}"/>
              </a:ext>
            </a:extLst>
          </p:cNvPr>
          <p:cNvSpPr txBox="1"/>
          <p:nvPr/>
        </p:nvSpPr>
        <p:spPr>
          <a:xfrm>
            <a:off x="138968" y="6813763"/>
            <a:ext cx="3652704" cy="307777"/>
          </a:xfrm>
          <a:prstGeom prst="rect">
            <a:avLst/>
          </a:prstGeom>
          <a:solidFill>
            <a:srgbClr val="FFC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rebuchet MS"/>
              </a:rPr>
              <a:t>Stigma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67CC714-623B-48B8-B8F7-437051F16461}"/>
              </a:ext>
            </a:extLst>
          </p:cNvPr>
          <p:cNvSpPr/>
          <p:nvPr/>
        </p:nvSpPr>
        <p:spPr>
          <a:xfrm>
            <a:off x="6862012" y="4009677"/>
            <a:ext cx="2539428" cy="427068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ea typeface="+mn-lt"/>
                <a:cs typeface="+mn-lt"/>
              </a:rPr>
              <a:t>Effective trauma-informed screening to help determine the extent to which stigma may be a barrier to successful treatment </a:t>
            </a:r>
            <a:endParaRPr lang="en-US">
              <a:solidFill>
                <a:schemeClr val="tx1"/>
              </a:solidFill>
              <a:cs typeface="Arial"/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58B2DEF6-8280-40F3-A149-2283B60E2582}"/>
              </a:ext>
            </a:extLst>
          </p:cNvPr>
          <p:cNvSpPr/>
          <p:nvPr/>
        </p:nvSpPr>
        <p:spPr>
          <a:xfrm>
            <a:off x="3413400" y="1165663"/>
            <a:ext cx="2539429" cy="954519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Arial"/>
                <a:cs typeface="Arial"/>
              </a:rPr>
              <a:t>The entire clinic is set up to provide stigma-free HIV care</a:t>
            </a:r>
            <a:endParaRPr lang="en-US" sz="1100">
              <a:solidFill>
                <a:schemeClr val="tx1"/>
              </a:solidFill>
              <a:cs typeface="Arial"/>
            </a:endParaRP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D0D1BEA4-1365-4E77-8EC2-279201602156}"/>
              </a:ext>
            </a:extLst>
          </p:cNvPr>
          <p:cNvSpPr/>
          <p:nvPr/>
        </p:nvSpPr>
        <p:spPr>
          <a:xfrm>
            <a:off x="6878970" y="1271004"/>
            <a:ext cx="2532020" cy="338085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ea typeface="+mn-lt"/>
                <a:cs typeface="+mn-lt"/>
              </a:rPr>
              <a:t>Care team understands bias, stigma and its impact on HIV care and treatment </a:t>
            </a:r>
            <a:endParaRPr lang="en-US">
              <a:solidFill>
                <a:schemeClr val="tx1"/>
              </a:solidFill>
              <a:cs typeface="Arial"/>
            </a:endParaRPr>
          </a:p>
        </p:txBody>
      </p:sp>
      <p:sp>
        <p:nvSpPr>
          <p:cNvPr id="68" name="Rectangle: Rounded Corners 15">
            <a:extLst>
              <a:ext uri="{FF2B5EF4-FFF2-40B4-BE49-F238E27FC236}">
                <a16:creationId xmlns:a16="http://schemas.microsoft.com/office/drawing/2014/main" id="{31CFF4D6-45A0-4DA4-8973-F9C19877162F}"/>
              </a:ext>
            </a:extLst>
          </p:cNvPr>
          <p:cNvSpPr/>
          <p:nvPr/>
        </p:nvSpPr>
        <p:spPr>
          <a:xfrm>
            <a:off x="6862012" y="2263383"/>
            <a:ext cx="2539428" cy="431310"/>
          </a:xfrm>
          <a:prstGeom prst="roundRect">
            <a:avLst>
              <a:gd name="adj" fmla="val 7034"/>
            </a:avLst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Organization has processes and systems in place to ensure that it holds itself accountable to ensuring its services do not retraumatize clients</a:t>
            </a:r>
            <a:endParaRPr lang="en-US" sz="827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75D39DE5-A2B4-48D6-8AEA-C7BACBCD67A3}"/>
              </a:ext>
            </a:extLst>
          </p:cNvPr>
          <p:cNvCxnSpPr>
            <a:cxnSpLocks/>
          </p:cNvCxnSpPr>
          <p:nvPr/>
        </p:nvCxnSpPr>
        <p:spPr>
          <a:xfrm>
            <a:off x="5952829" y="1694805"/>
            <a:ext cx="909183" cy="8361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2691041"/>
      </p:ext>
    </p:extLst>
  </p:cSld>
  <p:clrMapOvr>
    <a:masterClrMapping/>
  </p:clrMapOvr>
</p:sld>
</file>

<file path=ppt/theme/theme1.xml><?xml version="1.0" encoding="utf-8"?>
<a:theme xmlns:a="http://schemas.openxmlformats.org/drawingml/2006/main" name="Drivers">
  <a:themeElements>
    <a:clrScheme name="Diagra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agr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6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6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agra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ra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ra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ra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ra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ra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ra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ra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ra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ra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ra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ra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E52367AE689248AFFD0091572BDB88" ma:contentTypeVersion="13" ma:contentTypeDescription="Create a new document." ma:contentTypeScope="" ma:versionID="092d8a165854e78fddfc080b5c58b680">
  <xsd:schema xmlns:xsd="http://www.w3.org/2001/XMLSchema" xmlns:xs="http://www.w3.org/2001/XMLSchema" xmlns:p="http://schemas.microsoft.com/office/2006/metadata/properties" xmlns:ns3="521c2605-8e35-4fbe-8dc2-4112a269f1c5" xmlns:ns4="c5d47b74-024e-4158-89e7-7860ce05c586" targetNamespace="http://schemas.microsoft.com/office/2006/metadata/properties" ma:root="true" ma:fieldsID="0a779c052fde65aa986eb70524c66d23" ns3:_="" ns4:_="">
    <xsd:import namespace="521c2605-8e35-4fbe-8dc2-4112a269f1c5"/>
    <xsd:import namespace="c5d47b74-024e-4158-89e7-7860ce05c58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DateTaken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1c2605-8e35-4fbe-8dc2-4112a269f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d47b74-024e-4158-89e7-7860ce05c58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C74DF6-0D1D-421A-9BD2-EF28EFC3610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3EC818-030E-4356-B3FC-0BA3D8A250E7}">
  <ds:schemaRefs>
    <ds:schemaRef ds:uri="c5d47b74-024e-4158-89e7-7860ce05c586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521c2605-8e35-4fbe-8dc2-4112a269f1c5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68FA39A-74EE-4236-80B0-5B262D559E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1c2605-8e35-4fbe-8dc2-4112a269f1c5"/>
    <ds:schemaRef ds:uri="c5d47b74-024e-4158-89e7-7860ce05c5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Driver Diagram Template</Template>
  <TotalTime>31</TotalTime>
  <Words>1105</Words>
  <Application>Microsoft Office PowerPoint</Application>
  <PresentationFormat>Custom</PresentationFormat>
  <Paragraphs>141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Drivers</vt:lpstr>
      <vt:lpstr>NY DoH HIV/AIDS High-Level Driver Diagram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Drivers</dc:title>
  <dc:creator>Rebecca Steinfield</dc:creator>
  <cp:lastModifiedBy>Mandel, Nicole</cp:lastModifiedBy>
  <cp:revision>38</cp:revision>
  <dcterms:created xsi:type="dcterms:W3CDTF">2016-10-27T13:01:28Z</dcterms:created>
  <dcterms:modified xsi:type="dcterms:W3CDTF">2020-12-10T05:08:53Z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0x0101001BE52367AE689248AFFD0091572BDB88</vt:lpwstr>
  </property>
</Properties>
</file>