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E4B95B44-8A4C-4732-BD14-66D189277BBB}" type="datetimeFigureOut">
              <a:rPr lang="en-US" smtClean="0"/>
              <a:t>10/30/2014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FFE65670-90FE-449E-BB19-13CE52293C96}" type="slidenum">
              <a:rPr lang="en-US" smtClean="0"/>
              <a:t>‹#›</a:t>
            </a:fld>
            <a:endParaRPr lang="en-US"/>
          </a:p>
        </p:txBody>
      </p:sp>
    </p:spTree>
    <p:extLst>
      <p:ext uri="{BB962C8B-B14F-4D97-AF65-F5344CB8AC3E}">
        <p14:creationId xmlns:p14="http://schemas.microsoft.com/office/powerpoint/2010/main" val="3162511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CCFC9351-866B-426D-B58F-36B068907512}" type="datetimeFigureOut">
              <a:rPr lang="en-US" smtClean="0"/>
              <a:t>10/30/2014</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197071B2-FEEB-4F6F-82FA-738A6D73AA85}" type="slidenum">
              <a:rPr lang="en-US" smtClean="0"/>
              <a:t>‹#›</a:t>
            </a:fld>
            <a:endParaRPr lang="en-US"/>
          </a:p>
        </p:txBody>
      </p:sp>
    </p:spTree>
    <p:extLst>
      <p:ext uri="{BB962C8B-B14F-4D97-AF65-F5344CB8AC3E}">
        <p14:creationId xmlns:p14="http://schemas.microsoft.com/office/powerpoint/2010/main" val="352748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071B2-FEEB-4F6F-82FA-738A6D73AA85}" type="slidenum">
              <a:rPr lang="en-US" smtClean="0"/>
              <a:t>3</a:t>
            </a:fld>
            <a:endParaRPr lang="en-US"/>
          </a:p>
        </p:txBody>
      </p:sp>
    </p:spTree>
    <p:extLst>
      <p:ext uri="{BB962C8B-B14F-4D97-AF65-F5344CB8AC3E}">
        <p14:creationId xmlns:p14="http://schemas.microsoft.com/office/powerpoint/2010/main" val="109039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BA76B5-D9E4-43CE-A69F-416F2976BDA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A76B5-D9E4-43CE-A69F-416F2976BDA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A76B5-D9E4-43CE-A69F-416F2976BDA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A76B5-D9E4-43CE-A69F-416F2976BDA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BBA76B5-D9E4-43CE-A69F-416F2976BDA0}"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BA76B5-D9E4-43CE-A69F-416F2976BDA0}"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68D4F-604C-44EB-AB43-198A5520B20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BA76B5-D9E4-43CE-A69F-416F2976BDA0}"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A76B5-D9E4-43CE-A69F-416F2976BDA0}"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A76B5-D9E4-43CE-A69F-416F2976BDA0}"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BBA76B5-D9E4-43CE-A69F-416F2976BDA0}" type="datetimeFigureOut">
              <a:rPr lang="en-US" smtClean="0"/>
              <a:t>10/30/2014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6C68D4F-604C-44EB-AB43-198A5520B2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A76B5-D9E4-43CE-A69F-416F2976BDA0}"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68D4F-604C-44EB-AB43-198A5520B2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BA76B5-D9E4-43CE-A69F-416F2976BDA0}" type="datetimeFigureOut">
              <a:rPr lang="en-US" smtClean="0"/>
              <a:t>10/30/2014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6C68D4F-604C-44EB-AB43-198A5520B2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MOTIVATIONAL INTERVIEWING</a:t>
            </a:r>
            <a:endParaRPr lang="en-US" dirty="0"/>
          </a:p>
        </p:txBody>
      </p:sp>
      <p:sp>
        <p:nvSpPr>
          <p:cNvPr id="3" name="Subtitle 2"/>
          <p:cNvSpPr>
            <a:spLocks noGrp="1"/>
          </p:cNvSpPr>
          <p:nvPr>
            <p:ph type="subTitle" idx="1"/>
          </p:nvPr>
        </p:nvSpPr>
        <p:spPr/>
        <p:txBody>
          <a:bodyPr/>
          <a:lstStyle/>
          <a:p>
            <a:r>
              <a:rPr lang="en-US" dirty="0" smtClean="0"/>
              <a:t>Linkage to care specialist training</a:t>
            </a:r>
            <a:endParaRPr lang="en-US" dirty="0"/>
          </a:p>
        </p:txBody>
      </p:sp>
      <p:sp>
        <p:nvSpPr>
          <p:cNvPr id="4" name="TextBox 3"/>
          <p:cNvSpPr txBox="1"/>
          <p:nvPr/>
        </p:nvSpPr>
        <p:spPr>
          <a:xfrm>
            <a:off x="3962400" y="4763869"/>
            <a:ext cx="4800600" cy="1200329"/>
          </a:xfrm>
          <a:prstGeom prst="rect">
            <a:avLst/>
          </a:prstGeom>
          <a:noFill/>
        </p:spPr>
        <p:txBody>
          <a:bodyPr wrap="square" rtlCol="0">
            <a:spAutoFit/>
          </a:bodyPr>
          <a:lstStyle/>
          <a:p>
            <a:pPr>
              <a:tabLst>
                <a:tab pos="346075" algn="l"/>
              </a:tabLst>
            </a:pPr>
            <a:r>
              <a:rPr lang="en-US" dirty="0" smtClean="0"/>
              <a:t>By: Abbe Shapiro, MSW</a:t>
            </a:r>
            <a:br>
              <a:rPr lang="en-US" dirty="0" smtClean="0"/>
            </a:br>
            <a:r>
              <a:rPr lang="en-US" dirty="0" smtClean="0"/>
              <a:t>	Linkage to Care Program Manager</a:t>
            </a:r>
          </a:p>
          <a:p>
            <a:pPr>
              <a:tabLst>
                <a:tab pos="346075" algn="l"/>
              </a:tabLst>
            </a:pPr>
            <a:r>
              <a:rPr lang="en-US" dirty="0"/>
              <a:t>	</a:t>
            </a:r>
            <a:r>
              <a:rPr lang="en-US" dirty="0" smtClean="0"/>
              <a:t>The Damien Center</a:t>
            </a:r>
          </a:p>
          <a:p>
            <a:pPr>
              <a:tabLst>
                <a:tab pos="346075" algn="l"/>
              </a:tabLst>
            </a:pPr>
            <a:r>
              <a:rPr lang="en-US" dirty="0"/>
              <a:t>	</a:t>
            </a:r>
            <a:r>
              <a:rPr lang="en-US" dirty="0" smtClean="0"/>
              <a:t>ashapiro@damien.org</a:t>
            </a:r>
            <a:endParaRPr lang="en-US" dirty="0"/>
          </a:p>
        </p:txBody>
      </p:sp>
    </p:spTree>
    <p:extLst>
      <p:ext uri="{BB962C8B-B14F-4D97-AF65-F5344CB8AC3E}">
        <p14:creationId xmlns:p14="http://schemas.microsoft.com/office/powerpoint/2010/main" val="410844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Change Talk</a:t>
            </a:r>
            <a:endParaRPr lang="en-US" dirty="0"/>
          </a:p>
        </p:txBody>
      </p:sp>
      <p:sp>
        <p:nvSpPr>
          <p:cNvPr id="3" name="Content Placeholder 2"/>
          <p:cNvSpPr>
            <a:spLocks noGrp="1"/>
          </p:cNvSpPr>
          <p:nvPr>
            <p:ph idx="1"/>
          </p:nvPr>
        </p:nvSpPr>
        <p:spPr/>
        <p:txBody>
          <a:bodyPr>
            <a:normAutofit fontScale="92500" lnSpcReduction="10000"/>
          </a:bodyPr>
          <a:lstStyle/>
          <a:p>
            <a:pPr marL="285750" indent="-285750">
              <a:buFont typeface="Arial" pitchFamily="34" charset="0"/>
              <a:buChar char="•"/>
            </a:pPr>
            <a:r>
              <a:rPr lang="en-US" dirty="0"/>
              <a:t>R</a:t>
            </a:r>
            <a:r>
              <a:rPr lang="en-US" dirty="0" smtClean="0"/>
              <a:t>epresents statements about change.</a:t>
            </a:r>
          </a:p>
          <a:p>
            <a:pPr marL="573786" lvl="3" indent="-285750">
              <a:buFont typeface="Arial" pitchFamily="34" charset="0"/>
              <a:buChar char="•"/>
            </a:pPr>
            <a:r>
              <a:rPr lang="en-US" dirty="0" smtClean="0"/>
              <a:t>Client statements that indicate they have the desire or ability to change, see benefits of change, observe the difficulties of their current situation, are committed to change, or are taking steps to change.</a:t>
            </a:r>
          </a:p>
          <a:p>
            <a:pPr marL="285750" indent="-285750">
              <a:buFont typeface="Arial" pitchFamily="34" charset="0"/>
              <a:buChar char="•"/>
            </a:pPr>
            <a:r>
              <a:rPr lang="en-US" dirty="0"/>
              <a:t>L</a:t>
            </a:r>
            <a:r>
              <a:rPr lang="en-US" dirty="0" smtClean="0"/>
              <a:t>inked to a specific behavior or set of behaviors.</a:t>
            </a:r>
          </a:p>
          <a:p>
            <a:pPr marL="573786" lvl="3" indent="-285750">
              <a:buFont typeface="Arial" pitchFamily="34" charset="0"/>
              <a:buChar char="•"/>
            </a:pPr>
            <a:r>
              <a:rPr lang="en-US" dirty="0" smtClean="0"/>
              <a:t>Focused on a particular and attainable goal.</a:t>
            </a:r>
          </a:p>
          <a:p>
            <a:pPr marL="285750" indent="-285750">
              <a:buFont typeface="Arial" pitchFamily="34" charset="0"/>
              <a:buChar char="•"/>
            </a:pPr>
            <a:r>
              <a:rPr lang="en-US" dirty="0"/>
              <a:t>T</a:t>
            </a:r>
            <a:r>
              <a:rPr lang="en-US" dirty="0" smtClean="0"/>
              <a:t>ypically phrased in present tense.</a:t>
            </a:r>
          </a:p>
          <a:p>
            <a:pPr marL="573786" lvl="3" indent="-285750">
              <a:buFont typeface="Arial" pitchFamily="34" charset="0"/>
              <a:buChar char="•"/>
            </a:pPr>
            <a:r>
              <a:rPr lang="en-US" dirty="0" smtClean="0"/>
              <a:t>Talking about past behaviors does not indicate a readiness to change.</a:t>
            </a:r>
          </a:p>
          <a:p>
            <a:pPr marL="573786" lvl="3" indent="-285750">
              <a:buFont typeface="Arial" pitchFamily="34" charset="0"/>
              <a:buChar char="•"/>
            </a:pPr>
            <a:r>
              <a:rPr lang="en-US" dirty="0" smtClean="0"/>
              <a:t>Watch for statements to build on - </a:t>
            </a:r>
          </a:p>
          <a:p>
            <a:pPr marL="802386" lvl="4" indent="-285750">
              <a:buFont typeface="Arial" pitchFamily="34" charset="0"/>
              <a:buChar char="•"/>
            </a:pPr>
            <a:r>
              <a:rPr lang="en-US" i="1" dirty="0">
                <a:solidFill>
                  <a:schemeClr val="accent2">
                    <a:lumMod val="75000"/>
                  </a:schemeClr>
                </a:solidFill>
              </a:rPr>
              <a:t>D</a:t>
            </a:r>
            <a:r>
              <a:rPr lang="en-US" i="1" dirty="0" smtClean="0">
                <a:solidFill>
                  <a:schemeClr val="accent2">
                    <a:lumMod val="75000"/>
                  </a:schemeClr>
                </a:solidFill>
              </a:rPr>
              <a:t>esire to change statements </a:t>
            </a:r>
            <a:r>
              <a:rPr lang="en-US" i="1" dirty="0" smtClean="0"/>
              <a:t>- </a:t>
            </a:r>
            <a:r>
              <a:rPr lang="en-US" dirty="0" smtClean="0"/>
              <a:t>“I wish things were different”</a:t>
            </a:r>
          </a:p>
          <a:p>
            <a:pPr marL="802386" lvl="4" indent="-285750">
              <a:buFont typeface="Arial" pitchFamily="34" charset="0"/>
              <a:buChar char="•"/>
            </a:pPr>
            <a:r>
              <a:rPr lang="en-US" i="1" dirty="0">
                <a:solidFill>
                  <a:schemeClr val="accent2">
                    <a:lumMod val="75000"/>
                  </a:schemeClr>
                </a:solidFill>
              </a:rPr>
              <a:t>A</a:t>
            </a:r>
            <a:r>
              <a:rPr lang="en-US" i="1" dirty="0" smtClean="0">
                <a:solidFill>
                  <a:schemeClr val="accent2">
                    <a:lumMod val="75000"/>
                  </a:schemeClr>
                </a:solidFill>
              </a:rPr>
              <a:t>bility to change statements </a:t>
            </a:r>
            <a:r>
              <a:rPr lang="en-US" i="1" dirty="0" smtClean="0"/>
              <a:t>- </a:t>
            </a:r>
            <a:r>
              <a:rPr lang="en-US" dirty="0" smtClean="0"/>
              <a:t>“Well, I did stay clean and sober for 3 years once”</a:t>
            </a:r>
          </a:p>
          <a:p>
            <a:pPr marL="802386" lvl="4" indent="-285750">
              <a:buFont typeface="Arial" pitchFamily="34" charset="0"/>
              <a:buChar char="•"/>
            </a:pPr>
            <a:r>
              <a:rPr lang="en-US" i="1" dirty="0" smtClean="0">
                <a:solidFill>
                  <a:schemeClr val="accent2">
                    <a:lumMod val="75000"/>
                  </a:schemeClr>
                </a:solidFill>
              </a:rPr>
              <a:t>Reasons for change statements </a:t>
            </a:r>
            <a:r>
              <a:rPr lang="en-US" dirty="0" smtClean="0"/>
              <a:t>- “I guess I wouldn’t even have to think about it, if I decided to use condoms every time.”</a:t>
            </a:r>
          </a:p>
          <a:p>
            <a:pPr marL="802386" lvl="4" indent="-285750">
              <a:buFont typeface="Arial" pitchFamily="34" charset="0"/>
              <a:buChar char="•"/>
            </a:pPr>
            <a:r>
              <a:rPr lang="en-US" i="1" dirty="0" smtClean="0">
                <a:solidFill>
                  <a:schemeClr val="accent2">
                    <a:lumMod val="75000"/>
                  </a:schemeClr>
                </a:solidFill>
              </a:rPr>
              <a:t>Need to change statements </a:t>
            </a:r>
            <a:r>
              <a:rPr lang="en-US" i="1" dirty="0" smtClean="0"/>
              <a:t>– </a:t>
            </a:r>
            <a:r>
              <a:rPr lang="en-US" dirty="0" smtClean="0"/>
              <a:t>“I can’t go on with the behaviors I’ve been doing.”</a:t>
            </a:r>
            <a:endParaRPr lang="en-US" i="1" dirty="0"/>
          </a:p>
        </p:txBody>
      </p:sp>
    </p:spTree>
    <p:extLst>
      <p:ext uri="{BB962C8B-B14F-4D97-AF65-F5344CB8AC3E}">
        <p14:creationId xmlns:p14="http://schemas.microsoft.com/office/powerpoint/2010/main" val="220682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and Reinforcing Change Talk</a:t>
            </a:r>
            <a:br>
              <a:rPr lang="en-US" dirty="0" smtClean="0"/>
            </a:br>
            <a:r>
              <a:rPr lang="en-US" sz="1400" dirty="0" smtClean="0"/>
              <a:t>(And working with Ambivalence)</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Evocative Questions – Ask client directly if they are ready to change</a:t>
            </a:r>
          </a:p>
          <a:p>
            <a:pPr>
              <a:buFont typeface="Arial" pitchFamily="34" charset="0"/>
              <a:buChar char="•"/>
            </a:pPr>
            <a:r>
              <a:rPr lang="en-US" dirty="0" smtClean="0"/>
              <a:t>Elaboration – Ask clients for examples of situations that illustrate change</a:t>
            </a:r>
          </a:p>
          <a:p>
            <a:pPr>
              <a:buFont typeface="Arial" pitchFamily="34" charset="0"/>
              <a:buChar char="•"/>
            </a:pPr>
            <a:r>
              <a:rPr lang="en-US" dirty="0" smtClean="0"/>
              <a:t>Using Extremes – Identify client’s worst imagined outcomes if behavior continues and best hoped-for benefits if change occurs</a:t>
            </a:r>
          </a:p>
          <a:p>
            <a:pPr>
              <a:buFont typeface="Arial" pitchFamily="34" charset="0"/>
              <a:buChar char="•"/>
            </a:pPr>
            <a:r>
              <a:rPr lang="en-US" dirty="0" smtClean="0"/>
              <a:t>Looking Back – Ask client to remember how things were before problems emerged</a:t>
            </a:r>
          </a:p>
          <a:p>
            <a:pPr>
              <a:buFont typeface="Arial" pitchFamily="34" charset="0"/>
              <a:buChar char="•"/>
            </a:pPr>
            <a:r>
              <a:rPr lang="en-US" dirty="0" smtClean="0"/>
              <a:t>Looking Forward – Ask client how things might unfold in the future (with or without change)</a:t>
            </a:r>
          </a:p>
          <a:p>
            <a:pPr>
              <a:buFont typeface="Arial" pitchFamily="34" charset="0"/>
              <a:buChar char="•"/>
            </a:pPr>
            <a:r>
              <a:rPr lang="en-US" dirty="0" smtClean="0"/>
              <a:t>Exploring Goals</a:t>
            </a:r>
          </a:p>
          <a:p>
            <a:pPr>
              <a:buFont typeface="Arial" pitchFamily="34" charset="0"/>
              <a:buChar char="•"/>
            </a:pPr>
            <a:r>
              <a:rPr lang="en-US" dirty="0" smtClean="0"/>
              <a:t>Readiness Rulers – Scaling question used, followed by why a lower/higher number wasn’t used, and what it would take to move one step higher</a:t>
            </a:r>
          </a:p>
          <a:p>
            <a:pPr>
              <a:buFont typeface="Arial" pitchFamily="34" charset="0"/>
              <a:buChar char="•"/>
            </a:pPr>
            <a:r>
              <a:rPr lang="en-US" dirty="0" smtClean="0"/>
              <a:t>People resolve ambivalence by talking themselves into change.</a:t>
            </a:r>
          </a:p>
        </p:txBody>
      </p:sp>
    </p:spTree>
    <p:extLst>
      <p:ext uri="{BB962C8B-B14F-4D97-AF65-F5344CB8AC3E}">
        <p14:creationId xmlns:p14="http://schemas.microsoft.com/office/powerpoint/2010/main" val="242176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Readiness for change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Decreased Resistance</a:t>
            </a:r>
          </a:p>
          <a:p>
            <a:pPr>
              <a:buFont typeface="Arial" pitchFamily="34" charset="0"/>
              <a:buChar char="•"/>
            </a:pPr>
            <a:r>
              <a:rPr lang="en-US" dirty="0" smtClean="0"/>
              <a:t>Decreased discussion about the problem</a:t>
            </a:r>
          </a:p>
          <a:p>
            <a:pPr>
              <a:buFont typeface="Arial" pitchFamily="34" charset="0"/>
              <a:buChar char="•"/>
            </a:pPr>
            <a:r>
              <a:rPr lang="en-US" dirty="0" smtClean="0"/>
              <a:t>Resolve</a:t>
            </a:r>
          </a:p>
          <a:p>
            <a:pPr>
              <a:buFont typeface="Arial" pitchFamily="34" charset="0"/>
              <a:buChar char="•"/>
            </a:pPr>
            <a:r>
              <a:rPr lang="en-US" dirty="0" smtClean="0"/>
              <a:t>Change Talk</a:t>
            </a:r>
          </a:p>
          <a:p>
            <a:pPr>
              <a:buFont typeface="Arial" pitchFamily="34" charset="0"/>
              <a:buChar char="•"/>
            </a:pPr>
            <a:r>
              <a:rPr lang="en-US" dirty="0" smtClean="0"/>
              <a:t>Questions about change</a:t>
            </a:r>
          </a:p>
          <a:p>
            <a:pPr>
              <a:buFont typeface="Arial" pitchFamily="34" charset="0"/>
              <a:buChar char="•"/>
            </a:pPr>
            <a:r>
              <a:rPr lang="en-US" dirty="0" smtClean="0"/>
              <a:t>Envisioning</a:t>
            </a:r>
          </a:p>
          <a:p>
            <a:pPr>
              <a:buFont typeface="Arial" pitchFamily="34" charset="0"/>
              <a:buChar char="•"/>
            </a:pPr>
            <a:r>
              <a:rPr lang="en-US" dirty="0" smtClean="0"/>
              <a:t>Experimenting with change actions</a:t>
            </a:r>
            <a:endParaRPr lang="en-US" dirty="0"/>
          </a:p>
        </p:txBody>
      </p:sp>
    </p:spTree>
    <p:extLst>
      <p:ext uri="{BB962C8B-B14F-4D97-AF65-F5344CB8AC3E}">
        <p14:creationId xmlns:p14="http://schemas.microsoft.com/office/powerpoint/2010/main" val="396927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i="1" smtClean="0"/>
              <a:t>Building </a:t>
            </a:r>
            <a:r>
              <a:rPr lang="en-US" i="1" dirty="0"/>
              <a:t>Motivational Interviewing Skills: A Practitioner Workbook</a:t>
            </a:r>
            <a:r>
              <a:rPr lang="en-US" dirty="0"/>
              <a:t> by David B. </a:t>
            </a:r>
            <a:r>
              <a:rPr lang="en-US" dirty="0" err="1"/>
              <a:t>Rosengren</a:t>
            </a:r>
            <a:r>
              <a:rPr lang="en-US" dirty="0"/>
              <a:t>. Copyright 2009 by the Guildford Press. </a:t>
            </a:r>
          </a:p>
          <a:p>
            <a:endParaRPr lang="en-US" dirty="0"/>
          </a:p>
        </p:txBody>
      </p:sp>
    </p:spTree>
    <p:extLst>
      <p:ext uri="{BB962C8B-B14F-4D97-AF65-F5344CB8AC3E}">
        <p14:creationId xmlns:p14="http://schemas.microsoft.com/office/powerpoint/2010/main" val="412160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motivational interviewing?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b="0" dirty="0" smtClean="0"/>
              <a:t>A </a:t>
            </a:r>
            <a:r>
              <a:rPr lang="en-US" sz="1800" b="0" dirty="0">
                <a:solidFill>
                  <a:schemeClr val="accent2">
                    <a:lumMod val="75000"/>
                  </a:schemeClr>
                </a:solidFill>
              </a:rPr>
              <a:t>semi-directive</a:t>
            </a:r>
            <a:r>
              <a:rPr lang="en-US" sz="1800" b="0" dirty="0"/>
              <a:t>, </a:t>
            </a:r>
            <a:r>
              <a:rPr lang="en-US" sz="1800" b="0" dirty="0">
                <a:solidFill>
                  <a:schemeClr val="accent2">
                    <a:lumMod val="75000"/>
                  </a:schemeClr>
                </a:solidFill>
              </a:rPr>
              <a:t>client-centered</a:t>
            </a:r>
            <a:r>
              <a:rPr lang="en-US" sz="1800" b="0" dirty="0"/>
              <a:t> counseling style for </a:t>
            </a:r>
            <a:r>
              <a:rPr lang="en-US" sz="1800" b="0" dirty="0">
                <a:solidFill>
                  <a:schemeClr val="accent2">
                    <a:lumMod val="75000"/>
                  </a:schemeClr>
                </a:solidFill>
              </a:rPr>
              <a:t>eliciting behavior change</a:t>
            </a:r>
            <a:r>
              <a:rPr lang="en-US" sz="1800" b="0" dirty="0"/>
              <a:t> by helping clients to </a:t>
            </a:r>
            <a:r>
              <a:rPr lang="en-US" sz="1800" b="0" dirty="0">
                <a:solidFill>
                  <a:schemeClr val="accent2">
                    <a:lumMod val="75000"/>
                  </a:schemeClr>
                </a:solidFill>
              </a:rPr>
              <a:t>explore and resolve </a:t>
            </a:r>
            <a:r>
              <a:rPr lang="en-US" sz="1800" b="0" dirty="0" smtClean="0">
                <a:solidFill>
                  <a:schemeClr val="accent2">
                    <a:lumMod val="75000"/>
                  </a:schemeClr>
                </a:solidFill>
              </a:rPr>
              <a:t>ambivalence</a:t>
            </a:r>
          </a:p>
          <a:p>
            <a:pPr>
              <a:buFont typeface="Arial" pitchFamily="34" charset="0"/>
              <a:buChar char="•"/>
            </a:pPr>
            <a:r>
              <a:rPr lang="en-US" sz="1800" b="0" dirty="0" smtClean="0"/>
              <a:t>A </a:t>
            </a:r>
            <a:r>
              <a:rPr lang="en-US" sz="1800" b="0" dirty="0"/>
              <a:t>method that works on facilitating and engaging intrinsic motivation within the client in order to change </a:t>
            </a:r>
            <a:r>
              <a:rPr lang="en-US" sz="1800" b="0" dirty="0" smtClean="0"/>
              <a:t>behavior</a:t>
            </a:r>
          </a:p>
          <a:p>
            <a:pPr>
              <a:buFont typeface="Arial" pitchFamily="34" charset="0"/>
              <a:buChar char="•"/>
            </a:pPr>
            <a:r>
              <a:rPr lang="en-US" sz="1800" b="0" dirty="0" smtClean="0"/>
              <a:t>Recognizes </a:t>
            </a:r>
            <a:r>
              <a:rPr lang="en-US" sz="1800" b="0" dirty="0"/>
              <a:t>and accepts the fact that clients who need to make changes in their lives approach counseling at different levels of readiness to change their </a:t>
            </a:r>
            <a:r>
              <a:rPr lang="en-US" sz="1800" b="0" dirty="0" smtClean="0"/>
              <a:t>behavior</a:t>
            </a:r>
          </a:p>
          <a:p>
            <a:pPr lvl="2">
              <a:buFont typeface="Arial" pitchFamily="34" charset="0"/>
              <a:buChar char="•"/>
            </a:pPr>
            <a:r>
              <a:rPr lang="en-US" sz="1800" dirty="0"/>
              <a:t>S</a:t>
            </a:r>
            <a:r>
              <a:rPr lang="en-US" sz="1800" dirty="0" smtClean="0"/>
              <a:t>ome clients </a:t>
            </a:r>
            <a:r>
              <a:rPr lang="en-US" sz="1800" dirty="0"/>
              <a:t>may have thought about it but not taken steps to </a:t>
            </a:r>
            <a:r>
              <a:rPr lang="en-US" sz="1800" dirty="0" smtClean="0"/>
              <a:t>change, while some </a:t>
            </a:r>
            <a:r>
              <a:rPr lang="en-US" sz="1800" dirty="0"/>
              <a:t>may be actively trying to change their behavior and may have been doing so unsuccessfully for </a:t>
            </a:r>
            <a:r>
              <a:rPr lang="en-US" sz="1800" dirty="0" smtClean="0"/>
              <a:t>years</a:t>
            </a:r>
            <a:endParaRPr lang="en-US" sz="1800" dirty="0" smtClean="0">
              <a:solidFill>
                <a:schemeClr val="accent2">
                  <a:lumMod val="75000"/>
                </a:schemeClr>
              </a:solidFill>
            </a:endParaRPr>
          </a:p>
          <a:p>
            <a:pPr marL="237744" lvl="2" indent="0">
              <a:buNone/>
            </a:pPr>
            <a:endParaRPr lang="en-US" dirty="0" smtClean="0"/>
          </a:p>
        </p:txBody>
      </p:sp>
    </p:spTree>
    <p:extLst>
      <p:ext uri="{BB962C8B-B14F-4D97-AF65-F5344CB8AC3E}">
        <p14:creationId xmlns:p14="http://schemas.microsoft.com/office/powerpoint/2010/main" val="18806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Motivational Interviewing</a:t>
            </a:r>
            <a:endParaRPr lang="en-US" dirty="0"/>
          </a:p>
        </p:txBody>
      </p:sp>
      <p:sp>
        <p:nvSpPr>
          <p:cNvPr id="3" name="Content Placeholder 2"/>
          <p:cNvSpPr>
            <a:spLocks noGrp="1"/>
          </p:cNvSpPr>
          <p:nvPr>
            <p:ph idx="1"/>
          </p:nvPr>
        </p:nvSpPr>
        <p:spPr/>
        <p:txBody>
          <a:bodyPr>
            <a:normAutofit lnSpcReduction="10000"/>
          </a:bodyPr>
          <a:lstStyle/>
          <a:p>
            <a:r>
              <a:rPr lang="en-US" sz="4800" dirty="0" smtClean="0"/>
              <a:t>R </a:t>
            </a:r>
            <a:r>
              <a:rPr lang="en-US" sz="4800" b="0" dirty="0" smtClean="0"/>
              <a:t>– </a:t>
            </a:r>
            <a:r>
              <a:rPr lang="en-US" sz="3200" b="0" dirty="0" smtClean="0"/>
              <a:t>Resist the righting reflex</a:t>
            </a:r>
            <a:endParaRPr lang="en-US" sz="3200" dirty="0" smtClean="0"/>
          </a:p>
          <a:p>
            <a:r>
              <a:rPr lang="en-US" sz="4800" dirty="0" smtClean="0"/>
              <a:t>U</a:t>
            </a:r>
            <a:r>
              <a:rPr lang="en-US" sz="4800" b="0" dirty="0" smtClean="0"/>
              <a:t> – </a:t>
            </a:r>
            <a:r>
              <a:rPr lang="en-US" sz="3200" b="0" dirty="0" smtClean="0"/>
              <a:t>Understand your client’s motivation</a:t>
            </a:r>
            <a:endParaRPr lang="en-US" sz="3200" dirty="0" smtClean="0"/>
          </a:p>
          <a:p>
            <a:r>
              <a:rPr lang="en-US" sz="4800" dirty="0" smtClean="0"/>
              <a:t>L</a:t>
            </a:r>
            <a:r>
              <a:rPr lang="en-US" sz="4800" b="0" dirty="0" smtClean="0"/>
              <a:t> -- </a:t>
            </a:r>
            <a:r>
              <a:rPr lang="en-US" sz="3200" b="0" dirty="0" smtClean="0"/>
              <a:t>Listen to your client</a:t>
            </a:r>
            <a:endParaRPr lang="en-US" sz="4800" dirty="0" smtClean="0"/>
          </a:p>
          <a:p>
            <a:r>
              <a:rPr lang="en-US" sz="4800" dirty="0" smtClean="0"/>
              <a:t>E </a:t>
            </a:r>
            <a:r>
              <a:rPr lang="en-US" sz="4800" b="0" dirty="0" smtClean="0"/>
              <a:t>-- </a:t>
            </a:r>
            <a:r>
              <a:rPr lang="en-US" sz="3200" b="0" dirty="0" smtClean="0"/>
              <a:t>Empower your client</a:t>
            </a:r>
          </a:p>
          <a:p>
            <a:r>
              <a:rPr lang="en-US" sz="1200" b="0" dirty="0" smtClean="0"/>
              <a:t>Complete exercise: Rating Samples for MI Spirit</a:t>
            </a:r>
            <a:endParaRPr lang="en-US" sz="1200" dirty="0"/>
          </a:p>
        </p:txBody>
      </p:sp>
    </p:spTree>
    <p:extLst>
      <p:ext uri="{BB962C8B-B14F-4D97-AF65-F5344CB8AC3E}">
        <p14:creationId xmlns:p14="http://schemas.microsoft.com/office/powerpoint/2010/main" val="361274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Foundational </a:t>
            </a:r>
            <a:r>
              <a:rPr lang="en-US" dirty="0" smtClean="0"/>
              <a:t>skills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1800" dirty="0"/>
              <a:t>A</a:t>
            </a:r>
            <a:r>
              <a:rPr lang="en-US" sz="1800" dirty="0" smtClean="0"/>
              <a:t>sk </a:t>
            </a:r>
            <a:r>
              <a:rPr lang="en-US" sz="1800" dirty="0"/>
              <a:t>open ended </a:t>
            </a:r>
            <a:r>
              <a:rPr lang="en-US" sz="1800" dirty="0" smtClean="0"/>
              <a:t>questions</a:t>
            </a:r>
          </a:p>
          <a:p>
            <a:pPr>
              <a:buFont typeface="Arial" pitchFamily="34" charset="0"/>
              <a:buChar char="•"/>
            </a:pPr>
            <a:r>
              <a:rPr lang="en-US" sz="1800" dirty="0"/>
              <a:t>P</a:t>
            </a:r>
            <a:r>
              <a:rPr lang="en-US" sz="1800" dirty="0" smtClean="0"/>
              <a:t>rovide affirmations</a:t>
            </a:r>
          </a:p>
          <a:p>
            <a:pPr>
              <a:buFont typeface="Arial" pitchFamily="34" charset="0"/>
              <a:buChar char="•"/>
            </a:pPr>
            <a:r>
              <a:rPr lang="en-US" sz="1800" dirty="0" smtClean="0"/>
              <a:t>Use reflective listening</a:t>
            </a:r>
          </a:p>
          <a:p>
            <a:pPr>
              <a:buFont typeface="Arial" pitchFamily="34" charset="0"/>
              <a:buChar char="•"/>
            </a:pPr>
            <a:r>
              <a:rPr lang="en-US" sz="1800" dirty="0"/>
              <a:t>P</a:t>
            </a:r>
            <a:r>
              <a:rPr lang="en-US" sz="1800" dirty="0" smtClean="0"/>
              <a:t>eriodically  provide </a:t>
            </a:r>
            <a:r>
              <a:rPr lang="en-US" sz="1800" dirty="0"/>
              <a:t>summary statements to the client</a:t>
            </a:r>
          </a:p>
        </p:txBody>
      </p:sp>
    </p:spTree>
    <p:extLst>
      <p:ext uri="{BB962C8B-B14F-4D97-AF65-F5344CB8AC3E}">
        <p14:creationId xmlns:p14="http://schemas.microsoft.com/office/powerpoint/2010/main" val="404969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listening</a:t>
            </a:r>
            <a:endParaRPr lang="en-US" dirty="0"/>
          </a:p>
        </p:txBody>
      </p:sp>
      <p:sp>
        <p:nvSpPr>
          <p:cNvPr id="3" name="Content Placeholder 2"/>
          <p:cNvSpPr>
            <a:spLocks noGrp="1"/>
          </p:cNvSpPr>
          <p:nvPr>
            <p:ph idx="1"/>
          </p:nvPr>
        </p:nvSpPr>
        <p:spPr/>
        <p:txBody>
          <a:bodyPr>
            <a:noAutofit/>
          </a:bodyPr>
          <a:lstStyle/>
          <a:p>
            <a:r>
              <a:rPr lang="en-US" sz="1400" dirty="0" smtClean="0"/>
              <a:t>1. Start from the obvious position that each client knows more about him- or herself than you ever will.</a:t>
            </a:r>
          </a:p>
          <a:p>
            <a:r>
              <a:rPr lang="en-US" sz="1400" dirty="0" smtClean="0"/>
              <a:t>2. We can see blind spots that clients cannot – but they know far more about factors that have influenced their lives than we do.</a:t>
            </a:r>
          </a:p>
          <a:p>
            <a:r>
              <a:rPr lang="en-US" sz="1400" dirty="0" smtClean="0"/>
              <a:t>If we want to know these things, clients must tell us – </a:t>
            </a:r>
            <a:r>
              <a:rPr lang="en-US" sz="1400" i="1" dirty="0" smtClean="0"/>
              <a:t>and we must listen </a:t>
            </a:r>
            <a:r>
              <a:rPr lang="en-US" sz="1400" dirty="0" smtClean="0"/>
              <a:t>(though that still doesn’t mean that we will ever truly understand their experience).</a:t>
            </a:r>
          </a:p>
          <a:p>
            <a:r>
              <a:rPr lang="en-US" sz="1400" dirty="0" smtClean="0">
                <a:solidFill>
                  <a:schemeClr val="accent2">
                    <a:lumMod val="75000"/>
                  </a:schemeClr>
                </a:solidFill>
              </a:rPr>
              <a:t>Key Element: </a:t>
            </a:r>
            <a:r>
              <a:rPr lang="en-US" sz="1400" dirty="0" smtClean="0"/>
              <a:t>Hypothesis Testing – what you think the person means may not be what he or she really means….so check!</a:t>
            </a:r>
          </a:p>
          <a:p>
            <a:r>
              <a:rPr lang="en-US" sz="1400" dirty="0" smtClean="0">
                <a:solidFill>
                  <a:schemeClr val="accent2">
                    <a:lumMod val="75000"/>
                  </a:schemeClr>
                </a:solidFill>
              </a:rPr>
              <a:t>“So you feel…”</a:t>
            </a:r>
          </a:p>
          <a:p>
            <a:r>
              <a:rPr lang="en-US" sz="1400" dirty="0" smtClean="0">
                <a:solidFill>
                  <a:schemeClr val="accent2">
                    <a:lumMod val="75000"/>
                  </a:schemeClr>
                </a:solidFill>
              </a:rPr>
              <a:t>“It sounds like you…”</a:t>
            </a:r>
          </a:p>
          <a:p>
            <a:r>
              <a:rPr lang="en-US" sz="1400" dirty="0" smtClean="0">
                <a:solidFill>
                  <a:schemeClr val="accent2">
                    <a:lumMod val="75000"/>
                  </a:schemeClr>
                </a:solidFill>
              </a:rPr>
              <a:t>“You’re wondering if…”</a:t>
            </a:r>
          </a:p>
          <a:p>
            <a:r>
              <a:rPr lang="en-US" sz="1400" dirty="0" smtClean="0">
                <a:solidFill>
                  <a:schemeClr val="accent2">
                    <a:lumMod val="75000"/>
                  </a:schemeClr>
                </a:solidFill>
              </a:rPr>
              <a:t>“What I heard you saying was …”</a:t>
            </a:r>
          </a:p>
          <a:p>
            <a:r>
              <a:rPr lang="en-US" sz="1400" dirty="0" smtClean="0">
                <a:solidFill>
                  <a:schemeClr val="accent2">
                    <a:lumMod val="75000"/>
                  </a:schemeClr>
                </a:solidFill>
              </a:rPr>
              <a:t>“On the one hand you feel…on the other hand…” </a:t>
            </a:r>
            <a:r>
              <a:rPr lang="en-US" sz="1400" dirty="0" smtClean="0"/>
              <a:t>(double-sided reflection)</a:t>
            </a:r>
          </a:p>
          <a:p>
            <a:r>
              <a:rPr lang="en-US" sz="1100" b="0" dirty="0"/>
              <a:t>Complete </a:t>
            </a:r>
            <a:r>
              <a:rPr lang="en-US" sz="1100" b="0" dirty="0" smtClean="0"/>
              <a:t>exercises: Hypothesis Testing and the Formation of Reflections; Directive Reflecting</a:t>
            </a:r>
            <a:endParaRPr lang="en-US" sz="1100" dirty="0"/>
          </a:p>
        </p:txBody>
      </p:sp>
    </p:spTree>
    <p:extLst>
      <p:ext uri="{BB962C8B-B14F-4D97-AF65-F5344CB8AC3E}">
        <p14:creationId xmlns:p14="http://schemas.microsoft.com/office/powerpoint/2010/main" val="244706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Deepening Reflections</a:t>
            </a:r>
            <a:endParaRPr lang="en-US" dirty="0"/>
          </a:p>
        </p:txBody>
      </p:sp>
      <p:sp>
        <p:nvSpPr>
          <p:cNvPr id="3" name="Content Placeholder 2"/>
          <p:cNvSpPr>
            <a:spLocks noGrp="1"/>
          </p:cNvSpPr>
          <p:nvPr>
            <p:ph idx="1"/>
          </p:nvPr>
        </p:nvSpPr>
        <p:spPr/>
        <p:txBody>
          <a:bodyPr>
            <a:normAutofit fontScale="92500" lnSpcReduction="10000"/>
          </a:bodyPr>
          <a:lstStyle/>
          <a:p>
            <a:pPr>
              <a:tabLst>
                <a:tab pos="1376363" algn="l"/>
              </a:tabLst>
            </a:pPr>
            <a:r>
              <a:rPr lang="en-US" i="1" dirty="0" smtClean="0">
                <a:solidFill>
                  <a:schemeClr val="accent2">
                    <a:lumMod val="75000"/>
                  </a:schemeClr>
                </a:solidFill>
              </a:rPr>
              <a:t>So, I’m not too worried, but it’s been over a year since I’ve had a syphilis test.</a:t>
            </a:r>
          </a:p>
          <a:p>
            <a:pPr>
              <a:tabLst>
                <a:tab pos="1376363" algn="l"/>
              </a:tabLst>
            </a:pPr>
            <a:r>
              <a:rPr lang="en-US" dirty="0" smtClean="0"/>
              <a:t>Paraphrase</a:t>
            </a:r>
            <a:r>
              <a:rPr lang="en-US" dirty="0"/>
              <a:t>: </a:t>
            </a:r>
            <a:r>
              <a:rPr lang="en-US" dirty="0" smtClean="0"/>
              <a:t> 	Moves </a:t>
            </a:r>
            <a:r>
              <a:rPr lang="en-US" dirty="0"/>
              <a:t>well beyond the client’s words and presents information in a </a:t>
            </a:r>
            <a:r>
              <a:rPr lang="en-US" dirty="0" smtClean="0"/>
              <a:t>	new light.</a:t>
            </a:r>
          </a:p>
          <a:p>
            <a:pPr>
              <a:tabLst>
                <a:tab pos="1376363" algn="l"/>
              </a:tabLst>
            </a:pPr>
            <a:r>
              <a:rPr lang="en-US" dirty="0" smtClean="0"/>
              <a:t>		</a:t>
            </a:r>
            <a:r>
              <a:rPr lang="en-US" b="0" i="1" dirty="0" smtClean="0">
                <a:solidFill>
                  <a:schemeClr val="accent2">
                    <a:lumMod val="75000"/>
                  </a:schemeClr>
                </a:solidFill>
              </a:rPr>
              <a:t>You’ve had some risk behavior.</a:t>
            </a:r>
            <a:endParaRPr lang="en-US" dirty="0">
              <a:solidFill>
                <a:schemeClr val="accent2">
                  <a:lumMod val="75000"/>
                </a:schemeClr>
              </a:solidFill>
            </a:endParaRPr>
          </a:p>
          <a:p>
            <a:pPr>
              <a:tabLst>
                <a:tab pos="1376363" algn="l"/>
              </a:tabLst>
            </a:pPr>
            <a:r>
              <a:rPr lang="en-US" dirty="0"/>
              <a:t>Amplified: </a:t>
            </a:r>
            <a:r>
              <a:rPr lang="en-US" dirty="0" smtClean="0"/>
              <a:t>	Overstates </a:t>
            </a:r>
            <a:r>
              <a:rPr lang="en-US" dirty="0"/>
              <a:t>what the client has said, often increasing the intensity by </a:t>
            </a:r>
            <a:r>
              <a:rPr lang="en-US" dirty="0" smtClean="0"/>
              <a:t>	pressing </a:t>
            </a:r>
            <a:r>
              <a:rPr lang="en-US" dirty="0"/>
              <a:t>on the absolute or resistant element</a:t>
            </a:r>
            <a:r>
              <a:rPr lang="en-US" dirty="0" smtClean="0"/>
              <a:t>.</a:t>
            </a:r>
          </a:p>
          <a:p>
            <a:pPr>
              <a:tabLst>
                <a:tab pos="1376363" algn="l"/>
              </a:tabLst>
            </a:pPr>
            <a:r>
              <a:rPr lang="en-US" dirty="0"/>
              <a:t>	</a:t>
            </a:r>
            <a:r>
              <a:rPr lang="en-US" dirty="0" smtClean="0"/>
              <a:t>	</a:t>
            </a:r>
            <a:r>
              <a:rPr lang="en-US" b="0" i="1" dirty="0" smtClean="0">
                <a:solidFill>
                  <a:schemeClr val="accent2">
                    <a:lumMod val="75000"/>
                  </a:schemeClr>
                </a:solidFill>
              </a:rPr>
              <a:t>It’s no concern to you.</a:t>
            </a:r>
            <a:endParaRPr lang="en-US" dirty="0">
              <a:solidFill>
                <a:schemeClr val="accent2">
                  <a:lumMod val="75000"/>
                </a:schemeClr>
              </a:solidFill>
            </a:endParaRPr>
          </a:p>
          <a:p>
            <a:pPr>
              <a:tabLst>
                <a:tab pos="1376363" algn="l"/>
              </a:tabLst>
            </a:pPr>
            <a:r>
              <a:rPr lang="en-US" dirty="0"/>
              <a:t>Double-sided: </a:t>
            </a:r>
            <a:r>
              <a:rPr lang="en-US" dirty="0" smtClean="0"/>
              <a:t>	Reflects </a:t>
            </a:r>
            <a:r>
              <a:rPr lang="en-US" dirty="0"/>
              <a:t>both parts of the client’s ambivalence</a:t>
            </a:r>
            <a:r>
              <a:rPr lang="en-US" dirty="0" smtClean="0"/>
              <a:t>.</a:t>
            </a:r>
          </a:p>
          <a:p>
            <a:pPr>
              <a:tabLst>
                <a:tab pos="1376363" algn="l"/>
              </a:tabLst>
            </a:pPr>
            <a:r>
              <a:rPr lang="en-US" dirty="0"/>
              <a:t>	</a:t>
            </a:r>
            <a:r>
              <a:rPr lang="en-US" dirty="0" smtClean="0"/>
              <a:t>	</a:t>
            </a:r>
            <a:r>
              <a:rPr lang="en-US" b="0" i="1" dirty="0" smtClean="0">
                <a:solidFill>
                  <a:schemeClr val="accent2">
                    <a:lumMod val="75000"/>
                  </a:schemeClr>
                </a:solidFill>
              </a:rPr>
              <a:t>You feel you’ve been pretty safe, while also recognizing that there 	has been some risk.</a:t>
            </a:r>
            <a:endParaRPr lang="en-US" dirty="0">
              <a:solidFill>
                <a:schemeClr val="accent2">
                  <a:lumMod val="75000"/>
                </a:schemeClr>
              </a:solidFill>
            </a:endParaRPr>
          </a:p>
          <a:p>
            <a:pPr>
              <a:tabLst>
                <a:tab pos="1376363" algn="l"/>
              </a:tabLst>
            </a:pPr>
            <a:r>
              <a:rPr lang="en-US" dirty="0"/>
              <a:t>Affective: 	</a:t>
            </a:r>
            <a:r>
              <a:rPr lang="en-US" dirty="0" smtClean="0"/>
              <a:t>Addresses </a:t>
            </a:r>
            <a:r>
              <a:rPr lang="en-US" dirty="0"/>
              <a:t>the emotion either expressed or </a:t>
            </a:r>
            <a:r>
              <a:rPr lang="en-US" dirty="0" smtClean="0"/>
              <a:t>implied.</a:t>
            </a:r>
          </a:p>
          <a:p>
            <a:pPr>
              <a:tabLst>
                <a:tab pos="1376363" algn="l"/>
              </a:tabLst>
            </a:pPr>
            <a:r>
              <a:rPr lang="en-US" dirty="0"/>
              <a:t>	</a:t>
            </a:r>
            <a:r>
              <a:rPr lang="en-US" dirty="0" smtClean="0"/>
              <a:t>	</a:t>
            </a:r>
            <a:r>
              <a:rPr lang="en-US" b="0" i="1" dirty="0" smtClean="0">
                <a:solidFill>
                  <a:schemeClr val="accent2">
                    <a:lumMod val="75000"/>
                  </a:schemeClr>
                </a:solidFill>
              </a:rPr>
              <a:t>It’s like there is always a little uncertainty – a little fear – since you’ve 	chosen to be sexually active.</a:t>
            </a:r>
            <a:endParaRPr lang="en-US" dirty="0" smtClean="0">
              <a:solidFill>
                <a:schemeClr val="accent2">
                  <a:lumMod val="75000"/>
                </a:schemeClr>
              </a:solidFill>
            </a:endParaRPr>
          </a:p>
          <a:p>
            <a:pPr>
              <a:tabLst>
                <a:tab pos="1376363" algn="l"/>
              </a:tabLst>
            </a:pPr>
            <a:endParaRPr lang="en-US" sz="1100" b="0" dirty="0"/>
          </a:p>
          <a:p>
            <a:pPr>
              <a:tabLst>
                <a:tab pos="1376363" algn="l"/>
              </a:tabLst>
            </a:pPr>
            <a:endParaRPr lang="en-US" sz="1100" b="0" dirty="0" smtClean="0"/>
          </a:p>
          <a:p>
            <a:pPr>
              <a:tabLst>
                <a:tab pos="1376363" algn="l"/>
              </a:tabLst>
            </a:pPr>
            <a:endParaRPr lang="en-US" sz="1100" b="0" dirty="0"/>
          </a:p>
          <a:p>
            <a:pPr>
              <a:tabLst>
                <a:tab pos="1376363" algn="l"/>
              </a:tabLst>
            </a:pPr>
            <a:endParaRPr lang="en-US" sz="1100" b="0" dirty="0" smtClean="0"/>
          </a:p>
          <a:p>
            <a:pPr>
              <a:tabLst>
                <a:tab pos="1376363" algn="l"/>
              </a:tabLst>
            </a:pPr>
            <a:endParaRPr lang="en-US" sz="1100" b="0" dirty="0"/>
          </a:p>
          <a:p>
            <a:endParaRPr lang="en-US" dirty="0"/>
          </a:p>
        </p:txBody>
      </p:sp>
    </p:spTree>
    <p:extLst>
      <p:ext uri="{BB962C8B-B14F-4D97-AF65-F5344CB8AC3E}">
        <p14:creationId xmlns:p14="http://schemas.microsoft.com/office/powerpoint/2010/main" val="34123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Open-ended Questions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Short-reply, Information-gathering questions are necessary during client contacts</a:t>
            </a:r>
          </a:p>
          <a:p>
            <a:pPr>
              <a:buFont typeface="Arial" pitchFamily="34" charset="0"/>
              <a:buChar char="•"/>
            </a:pPr>
            <a:r>
              <a:rPr lang="en-US" dirty="0" smtClean="0"/>
              <a:t>But open-ended questions are the ‘meat’ of the information-gathering process – but watch not to be too vague or too broad.</a:t>
            </a:r>
          </a:p>
          <a:p>
            <a:pPr marL="0" indent="0"/>
            <a:r>
              <a:rPr lang="en-US" dirty="0" smtClean="0"/>
              <a:t>How you ask a question will elicit different responses:</a:t>
            </a:r>
          </a:p>
          <a:p>
            <a:pPr marL="0" indent="0"/>
            <a:r>
              <a:rPr lang="en-US" i="1" dirty="0" smtClean="0">
                <a:solidFill>
                  <a:schemeClr val="accent2">
                    <a:lumMod val="75000"/>
                  </a:schemeClr>
                </a:solidFill>
              </a:rPr>
              <a:t>Did you drink alcohol this week?</a:t>
            </a:r>
          </a:p>
          <a:p>
            <a:pPr marL="0" indent="0"/>
            <a:r>
              <a:rPr lang="en-US" i="1" dirty="0" smtClean="0">
                <a:solidFill>
                  <a:schemeClr val="accent2">
                    <a:lumMod val="75000"/>
                  </a:schemeClr>
                </a:solidFill>
              </a:rPr>
              <a:t>How often and much do you drink?</a:t>
            </a:r>
          </a:p>
          <a:p>
            <a:pPr marL="0" indent="0"/>
            <a:r>
              <a:rPr lang="en-US" i="1" dirty="0" smtClean="0">
                <a:solidFill>
                  <a:schemeClr val="accent2">
                    <a:lumMod val="75000"/>
                  </a:schemeClr>
                </a:solidFill>
              </a:rPr>
              <a:t>What are you drinking habits like?</a:t>
            </a:r>
          </a:p>
          <a:p>
            <a:pPr marL="0" indent="0"/>
            <a:r>
              <a:rPr lang="en-US" i="1" dirty="0" smtClean="0">
                <a:solidFill>
                  <a:schemeClr val="accent2">
                    <a:lumMod val="75000"/>
                  </a:schemeClr>
                </a:solidFill>
              </a:rPr>
              <a:t>When you decide to drink, tell me about the circumstances.</a:t>
            </a:r>
          </a:p>
          <a:p>
            <a:pPr marL="0" indent="0"/>
            <a:r>
              <a:rPr lang="en-US" i="1" dirty="0" smtClean="0">
                <a:solidFill>
                  <a:schemeClr val="accent2">
                    <a:lumMod val="75000"/>
                  </a:schemeClr>
                </a:solidFill>
              </a:rPr>
              <a:t>I wonder what it would be like if you decided to stop.</a:t>
            </a:r>
            <a:endParaRPr lang="en-US" i="1" dirty="0" smtClean="0"/>
          </a:p>
        </p:txBody>
      </p:sp>
    </p:spTree>
    <p:extLst>
      <p:ext uri="{BB962C8B-B14F-4D97-AF65-F5344CB8AC3E}">
        <p14:creationId xmlns:p14="http://schemas.microsoft.com/office/powerpoint/2010/main" val="194863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There comes a point when the focus will shift from building motivation to asking for commitment to change</a:t>
            </a:r>
            <a:r>
              <a:rPr lang="en-US" dirty="0" smtClean="0"/>
              <a:t>.</a:t>
            </a:r>
          </a:p>
          <a:p>
            <a:pPr marL="0" indent="0"/>
            <a:r>
              <a:rPr lang="en-US" i="1" dirty="0" smtClean="0">
                <a:solidFill>
                  <a:schemeClr val="accent2">
                    <a:lumMod val="75000"/>
                  </a:schemeClr>
                </a:solidFill>
              </a:rPr>
              <a:t>What’s the next step?</a:t>
            </a:r>
          </a:p>
          <a:p>
            <a:pPr marL="0" indent="0"/>
            <a:r>
              <a:rPr lang="en-US" i="1" dirty="0" smtClean="0">
                <a:solidFill>
                  <a:schemeClr val="accent2">
                    <a:lumMod val="75000"/>
                  </a:schemeClr>
                </a:solidFill>
              </a:rPr>
              <a:t>What do you think you will do now?</a:t>
            </a:r>
          </a:p>
          <a:p>
            <a:pPr marL="0" indent="0"/>
            <a:r>
              <a:rPr lang="en-US" i="1" dirty="0" smtClean="0">
                <a:solidFill>
                  <a:schemeClr val="accent2">
                    <a:lumMod val="75000"/>
                  </a:schemeClr>
                </a:solidFill>
              </a:rPr>
              <a:t>So, how will you proceed?</a:t>
            </a:r>
          </a:p>
          <a:p>
            <a:pPr marL="0" indent="0"/>
            <a:r>
              <a:rPr lang="en-US" i="1" dirty="0" smtClean="0">
                <a:solidFill>
                  <a:schemeClr val="accent2">
                    <a:lumMod val="75000"/>
                  </a:schemeClr>
                </a:solidFill>
              </a:rPr>
              <a:t>What do you plan on doing to prepare for our next meeting?</a:t>
            </a:r>
          </a:p>
          <a:p>
            <a:pPr marL="285750" indent="-285750">
              <a:buFont typeface="Arial" pitchFamily="34" charset="0"/>
              <a:buChar char="•"/>
            </a:pPr>
            <a:r>
              <a:rPr lang="en-US" dirty="0" smtClean="0"/>
              <a:t>Again, resist the righting reflex – try to avoid the tendency to fix a ‘wrong’ choice.</a:t>
            </a:r>
            <a:endParaRPr lang="en-US" dirty="0"/>
          </a:p>
          <a:p>
            <a:endParaRPr lang="en-US" dirty="0"/>
          </a:p>
        </p:txBody>
      </p:sp>
    </p:spTree>
    <p:extLst>
      <p:ext uri="{BB962C8B-B14F-4D97-AF65-F5344CB8AC3E}">
        <p14:creationId xmlns:p14="http://schemas.microsoft.com/office/powerpoint/2010/main" val="1552643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Affirmations and Summaries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Your role is to instill hope and the belief that the client can indeed change. </a:t>
            </a:r>
          </a:p>
          <a:p>
            <a:pPr>
              <a:buFont typeface="Arial" pitchFamily="34" charset="0"/>
              <a:buChar char="•"/>
            </a:pPr>
            <a:r>
              <a:rPr lang="en-US" dirty="0" smtClean="0"/>
              <a:t>Be genuine.</a:t>
            </a:r>
          </a:p>
          <a:p>
            <a:pPr>
              <a:buFont typeface="Arial" pitchFamily="34" charset="0"/>
              <a:buChar char="•"/>
            </a:pPr>
            <a:r>
              <a:rPr lang="en-US" dirty="0" smtClean="0"/>
              <a:t>Affirmations are:</a:t>
            </a:r>
          </a:p>
          <a:p>
            <a:pPr lvl="2">
              <a:buFont typeface="Arial" pitchFamily="34" charset="0"/>
              <a:buChar char="•"/>
            </a:pPr>
            <a:r>
              <a:rPr lang="en-US" dirty="0" smtClean="0"/>
              <a:t>A way of reorienting the client to the resources he or she has available</a:t>
            </a:r>
          </a:p>
          <a:p>
            <a:pPr lvl="2">
              <a:buFont typeface="Arial" pitchFamily="34" charset="0"/>
              <a:buChar char="•"/>
            </a:pPr>
            <a:r>
              <a:rPr lang="en-US" dirty="0" smtClean="0"/>
              <a:t>Statements of appreciation for the client and his/her strengths.</a:t>
            </a:r>
          </a:p>
          <a:p>
            <a:pPr>
              <a:buFont typeface="Arial" pitchFamily="34" charset="0"/>
              <a:buChar char="•"/>
            </a:pPr>
            <a:r>
              <a:rPr lang="en-US" dirty="0" smtClean="0"/>
              <a:t>Summaries are used to:</a:t>
            </a:r>
          </a:p>
          <a:p>
            <a:pPr lvl="2">
              <a:buFont typeface="Arial" pitchFamily="34" charset="0"/>
              <a:buChar char="•"/>
            </a:pPr>
            <a:r>
              <a:rPr lang="en-US" dirty="0" smtClean="0"/>
              <a:t>Practitioners </a:t>
            </a:r>
            <a:r>
              <a:rPr lang="en-US" dirty="0"/>
              <a:t>assist clients in organizing their </a:t>
            </a:r>
            <a:r>
              <a:rPr lang="en-US" dirty="0" smtClean="0"/>
              <a:t>experiences and goals.</a:t>
            </a:r>
          </a:p>
          <a:p>
            <a:pPr lvl="2">
              <a:buFont typeface="Arial" pitchFamily="34" charset="0"/>
              <a:buChar char="•"/>
            </a:pPr>
            <a:r>
              <a:rPr lang="en-US" dirty="0" smtClean="0"/>
              <a:t>Assist you in ensuring you are </a:t>
            </a:r>
            <a:r>
              <a:rPr lang="en-US" dirty="0"/>
              <a:t>retaining and understanding information.</a:t>
            </a:r>
          </a:p>
          <a:p>
            <a:pPr lvl="2">
              <a:buFont typeface="Arial" pitchFamily="34" charset="0"/>
              <a:buChar char="•"/>
            </a:pPr>
            <a:endParaRPr lang="en-US" dirty="0"/>
          </a:p>
        </p:txBody>
      </p:sp>
    </p:spTree>
    <p:extLst>
      <p:ext uri="{BB962C8B-B14F-4D97-AF65-F5344CB8AC3E}">
        <p14:creationId xmlns:p14="http://schemas.microsoft.com/office/powerpoint/2010/main" val="2031460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1437</TotalTime>
  <Words>914</Words>
  <Application>Microsoft Office PowerPoint</Application>
  <PresentationFormat>On-screen Show (4:3)</PresentationFormat>
  <Paragraphs>103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MOTIVATIONAL INTERVIEWING</vt:lpstr>
      <vt:lpstr>What is motivational interviewing? </vt:lpstr>
      <vt:lpstr>Principles of Motivational Interviewing</vt:lpstr>
      <vt:lpstr>Foundational skills</vt:lpstr>
      <vt:lpstr>reflective listening</vt:lpstr>
      <vt:lpstr>Deepening Reflections</vt:lpstr>
      <vt:lpstr>Open-ended Questions</vt:lpstr>
      <vt:lpstr>Key Questions</vt:lpstr>
      <vt:lpstr>Affirmations and Summaries</vt:lpstr>
      <vt:lpstr>Recognizing Change Talk</vt:lpstr>
      <vt:lpstr>Eliciting and Reinforcing Change Talk (And working with Ambivalence)</vt:lpstr>
      <vt:lpstr>Signs of Readiness for change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dc:title>
  <dc:creator>Abbe Shapiro</dc:creator>
  <cp:lastModifiedBy>Abbe Shapiro</cp:lastModifiedBy>
  <cp:revision>30</cp:revision>
  <cp:lastPrinted>2014-10-30T17:02:23Z</cp:lastPrinted>
  <dcterms:created xsi:type="dcterms:W3CDTF">2013-03-19T14:09:34Z</dcterms:created>
  <dcterms:modified xsi:type="dcterms:W3CDTF">2014-10-30T17:02:27Z</dcterms:modified>
</cp:coreProperties>
</file>