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0" r:id="rId2"/>
  </p:sldMasterIdLst>
  <p:notesMasterIdLst>
    <p:notesMasterId r:id="rId34"/>
  </p:notesMasterIdLst>
  <p:sldIdLst>
    <p:sldId id="298" r:id="rId3"/>
    <p:sldId id="297" r:id="rId4"/>
    <p:sldId id="257" r:id="rId5"/>
    <p:sldId id="258" r:id="rId6"/>
    <p:sldId id="259" r:id="rId7"/>
    <p:sldId id="295" r:id="rId8"/>
    <p:sldId id="262" r:id="rId9"/>
    <p:sldId id="263" r:id="rId10"/>
    <p:sldId id="264" r:id="rId11"/>
    <p:sldId id="265" r:id="rId12"/>
    <p:sldId id="296" r:id="rId13"/>
    <p:sldId id="299" r:id="rId14"/>
    <p:sldId id="292" r:id="rId15"/>
    <p:sldId id="293" r:id="rId16"/>
    <p:sldId id="269" r:id="rId17"/>
    <p:sldId id="282" r:id="rId18"/>
    <p:sldId id="270" r:id="rId19"/>
    <p:sldId id="284" r:id="rId20"/>
    <p:sldId id="271" r:id="rId21"/>
    <p:sldId id="285" r:id="rId22"/>
    <p:sldId id="272" r:id="rId23"/>
    <p:sldId id="286" r:id="rId24"/>
    <p:sldId id="273" r:id="rId25"/>
    <p:sldId id="287" r:id="rId26"/>
    <p:sldId id="276" r:id="rId27"/>
    <p:sldId id="288" r:id="rId28"/>
    <p:sldId id="277" r:id="rId29"/>
    <p:sldId id="290" r:id="rId30"/>
    <p:sldId id="278" r:id="rId31"/>
    <p:sldId id="291" r:id="rId32"/>
    <p:sldId id="280" r:id="rId33"/>
  </p:sldIdLst>
  <p:sldSz cx="9144000" cy="6858000" type="screen4x3"/>
  <p:notesSz cx="6865938" cy="9998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49" userDrawn="1">
          <p15:clr>
            <a:srgbClr val="A4A3A4"/>
          </p15:clr>
        </p15:guide>
        <p15:guide id="2" pos="216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Coy, Nilagia" initials="MN" lastIdx="4" clrIdx="0">
    <p:extLst>
      <p:ext uri="{19B8F6BF-5375-455C-9EA6-DF929625EA0E}">
        <p15:presenceInfo xmlns:p15="http://schemas.microsoft.com/office/powerpoint/2012/main" userId="S::nilagia@bu.edu::dc3cb926-77d9-4860-b4a9-2eb4e2e4218d" providerId="AD"/>
      </p:ext>
    </p:extLst>
  </p:cmAuthor>
  <p:cmAuthor id="2" name="Rajabiun, Serena" initials="RS" lastIdx="2" clrIdx="1">
    <p:extLst>
      <p:ext uri="{19B8F6BF-5375-455C-9EA6-DF929625EA0E}">
        <p15:presenceInfo xmlns:p15="http://schemas.microsoft.com/office/powerpoint/2012/main" userId="S-1-5-21-848115496-1524922173-1168901340-676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54" autoAdjust="0"/>
    <p:restoredTop sz="69231" autoAdjust="0"/>
  </p:normalViewPr>
  <p:slideViewPr>
    <p:cSldViewPr snapToGrid="0">
      <p:cViewPr varScale="1">
        <p:scale>
          <a:sx n="56" d="100"/>
          <a:sy n="56" d="100"/>
        </p:scale>
        <p:origin x="420" y="72"/>
      </p:cViewPr>
      <p:guideLst/>
    </p:cSldViewPr>
  </p:slideViewPr>
  <p:notesTextViewPr>
    <p:cViewPr>
      <p:scale>
        <a:sx n="1" d="1"/>
        <a:sy n="1" d="1"/>
      </p:scale>
      <p:origin x="0" y="0"/>
    </p:cViewPr>
  </p:notesTextViewPr>
  <p:sorterViewPr>
    <p:cViewPr varScale="1">
      <p:scale>
        <a:sx n="100" d="100"/>
        <a:sy n="100" d="100"/>
      </p:scale>
      <p:origin x="0" y="-475"/>
    </p:cViewPr>
  </p:sorterViewPr>
  <p:notesViewPr>
    <p:cSldViewPr snapToGrid="0" showGuides="1">
      <p:cViewPr varScale="1">
        <p:scale>
          <a:sx n="60" d="100"/>
          <a:sy n="60" d="100"/>
        </p:scale>
        <p:origin x="3259" y="34"/>
      </p:cViewPr>
      <p:guideLst>
        <p:guide orient="horz" pos="3149"/>
        <p:guide pos="216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5240" cy="50164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889110" y="0"/>
            <a:ext cx="2975240" cy="501640"/>
          </a:xfrm>
          <a:prstGeom prst="rect">
            <a:avLst/>
          </a:prstGeom>
        </p:spPr>
        <p:txBody>
          <a:bodyPr vert="horz" lIns="93177" tIns="46589" rIns="93177" bIns="46589" rtlCol="0"/>
          <a:lstStyle>
            <a:lvl1pPr algn="r">
              <a:defRPr sz="1200"/>
            </a:lvl1pPr>
          </a:lstStyle>
          <a:p>
            <a:fld id="{B52F39D5-0DDF-4EA9-952B-4ECEA5D629AE}" type="datetimeFigureOut">
              <a:rPr lang="en-US" smtClean="0"/>
              <a:t>5/5/2020</a:t>
            </a:fld>
            <a:endParaRPr lang="en-US" dirty="0"/>
          </a:p>
        </p:txBody>
      </p:sp>
      <p:sp>
        <p:nvSpPr>
          <p:cNvPr id="4" name="Slide Image Placeholder 3"/>
          <p:cNvSpPr>
            <a:spLocks noGrp="1" noRot="1" noChangeAspect="1"/>
          </p:cNvSpPr>
          <p:nvPr>
            <p:ph type="sldImg" idx="2"/>
          </p:nvPr>
        </p:nvSpPr>
        <p:spPr>
          <a:xfrm>
            <a:off x="1184275" y="1249363"/>
            <a:ext cx="4497388" cy="3373437"/>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86594" y="4811573"/>
            <a:ext cx="5492750" cy="3936743"/>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96437"/>
            <a:ext cx="2975240" cy="501638"/>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9110" y="9496437"/>
            <a:ext cx="2975240" cy="501638"/>
          </a:xfrm>
          <a:prstGeom prst="rect">
            <a:avLst/>
          </a:prstGeom>
        </p:spPr>
        <p:txBody>
          <a:bodyPr vert="horz" lIns="93177" tIns="46589" rIns="93177" bIns="46589" rtlCol="0" anchor="b"/>
          <a:lstStyle>
            <a:lvl1pPr algn="r">
              <a:defRPr sz="1200"/>
            </a:lvl1pPr>
          </a:lstStyle>
          <a:p>
            <a:fld id="{FF955D4E-50C5-4A0C-8E24-C424B5DE302A}" type="slidenum">
              <a:rPr lang="en-US" smtClean="0"/>
              <a:t>‹Nº›</a:t>
            </a:fld>
            <a:endParaRPr lang="en-US" dirty="0"/>
          </a:p>
        </p:txBody>
      </p:sp>
    </p:spTree>
    <p:extLst>
      <p:ext uri="{BB962C8B-B14F-4D97-AF65-F5344CB8AC3E}">
        <p14:creationId xmlns:p14="http://schemas.microsoft.com/office/powerpoint/2010/main" val="2282154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8" name="Google Shape;15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9078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1249363"/>
            <a:ext cx="4497388" cy="33734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rPr>
              <a:t>Ask participants if they have ever heard of Treatment as Prevention. </a:t>
            </a:r>
            <a:r>
              <a:rPr lang="en-US" sz="1200" kern="1200" dirty="0">
                <a:solidFill>
                  <a:schemeClr val="tx1"/>
                </a:solidFill>
                <a:effectLst/>
                <a:latin typeface="+mn-lt"/>
                <a:ea typeface="+mn-ea"/>
                <a:cs typeface="+mn-cs"/>
              </a:rPr>
              <a:t>Take responses from participants and then review the slide.</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FF955D4E-50C5-4A0C-8E24-C424B5DE302A}" type="slidenum">
              <a:rPr lang="en-US" smtClean="0"/>
              <a:t>10</a:t>
            </a:fld>
            <a:endParaRPr lang="en-US" dirty="0"/>
          </a:p>
        </p:txBody>
      </p:sp>
    </p:spTree>
    <p:extLst>
      <p:ext uri="{BB962C8B-B14F-4D97-AF65-F5344CB8AC3E}">
        <p14:creationId xmlns:p14="http://schemas.microsoft.com/office/powerpoint/2010/main" val="2867663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1249363"/>
            <a:ext cx="4497388" cy="33734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Ask the question,</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ake responses from participants, 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then review the slide.</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FF955D4E-50C5-4A0C-8E24-C424B5DE302A}" type="slidenum">
              <a:rPr lang="en-US" smtClean="0"/>
              <a:t>11</a:t>
            </a:fld>
            <a:endParaRPr lang="en-US" dirty="0"/>
          </a:p>
        </p:txBody>
      </p:sp>
    </p:spTree>
    <p:extLst>
      <p:ext uri="{BB962C8B-B14F-4D97-AF65-F5344CB8AC3E}">
        <p14:creationId xmlns:p14="http://schemas.microsoft.com/office/powerpoint/2010/main" val="1700872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A8769E-811F-A841-A559-0AE26BD1ECA8}"/>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299B5B7C-FBDC-A84E-975C-F89EE63F30F6}"/>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Give the game instructions: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Each team will have a call bell to ring when they know the answer. The first team to ring</a:t>
            </a:r>
            <a:r>
              <a:rPr lang="en-US" sz="1200" kern="1200" baseline="0" dirty="0">
                <a:solidFill>
                  <a:schemeClr val="tx1"/>
                </a:solidFill>
                <a:effectLst/>
                <a:latin typeface="+mn-lt"/>
                <a:ea typeface="+mn-ea"/>
                <a:cs typeface="+mn-cs"/>
              </a:rPr>
              <a:t> the bell-gets a chance to answer the question. If the team get the correct response, they get 1 point. </a:t>
            </a:r>
            <a:r>
              <a:rPr lang="en-US" sz="1200" kern="1200" dirty="0">
                <a:solidFill>
                  <a:schemeClr val="tx1"/>
                </a:solidFill>
                <a:effectLst/>
                <a:latin typeface="+mn-lt"/>
                <a:ea typeface="+mn-ea"/>
                <a:cs typeface="+mn-cs"/>
              </a:rPr>
              <a:t> If the team that rings the bell doesn’t get the correct answer, allow for the other team to answer. If neither team gets the correct answer, the facilitator will provide the answer. Record the correct answers and team points on a flip chart sheet. </a:t>
            </a:r>
          </a:p>
          <a:p>
            <a:pPr>
              <a:defRPr/>
            </a:pPr>
            <a:endParaRPr lang="en-US" altLang="en-US" dirty="0"/>
          </a:p>
          <a:p>
            <a:pPr>
              <a:defRPr/>
            </a:pPr>
            <a:endParaRPr lang="en-US" altLang="en-US" dirty="0"/>
          </a:p>
          <a:p>
            <a:pPr>
              <a:defRPr/>
            </a:pPr>
            <a:endParaRPr lang="en-US" dirty="0"/>
          </a:p>
          <a:p>
            <a:pPr>
              <a:defRPr/>
            </a:pPr>
            <a:endParaRPr lang="en-US" dirty="0"/>
          </a:p>
        </p:txBody>
      </p:sp>
      <p:sp>
        <p:nvSpPr>
          <p:cNvPr id="4" name="Slide Number Placeholder 3">
            <a:extLst>
              <a:ext uri="{FF2B5EF4-FFF2-40B4-BE49-F238E27FC236}">
                <a16:creationId xmlns:a16="http://schemas.microsoft.com/office/drawing/2014/main" id="{583D5D64-4A14-3B41-899C-FADEFEA5F0FB}"/>
              </a:ext>
            </a:extLst>
          </p:cNvPr>
          <p:cNvSpPr>
            <a:spLocks noGrp="1"/>
          </p:cNvSpPr>
          <p:nvPr>
            <p:ph type="sldNum" sz="quarter" idx="5"/>
          </p:nvPr>
        </p:nvSpPr>
        <p:spPr/>
        <p:txBody>
          <a:bodyPr/>
          <a:lstStyle/>
          <a:p>
            <a:pPr>
              <a:defRPr/>
            </a:pPr>
            <a:fld id="{EE9318CE-43FA-E341-98B5-B209B5C8EB2A}" type="slidenum">
              <a:rPr lang="en-US" smtClean="0"/>
              <a:pPr>
                <a:defRPr/>
              </a:pPr>
              <a:t>12</a:t>
            </a:fld>
            <a:endParaRPr lang="en-US"/>
          </a:p>
        </p:txBody>
      </p:sp>
    </p:spTree>
    <p:extLst>
      <p:ext uri="{BB962C8B-B14F-4D97-AF65-F5344CB8AC3E}">
        <p14:creationId xmlns:p14="http://schemas.microsoft.com/office/powerpoint/2010/main" val="1115920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968375" y="762000"/>
            <a:ext cx="5081588" cy="3811588"/>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Read the question and allow teams</a:t>
            </a:r>
            <a:r>
              <a:rPr lang="en-US" altLang="en-US" baseline="0" dirty="0"/>
              <a:t> to ring in. </a:t>
            </a:r>
            <a:endParaRPr lang="en-US" altLang="en-US" dirty="0"/>
          </a:p>
        </p:txBody>
      </p:sp>
      <p:sp>
        <p:nvSpPr>
          <p:cNvPr id="21508" name="Slide Number Placeholder 3"/>
          <p:cNvSpPr>
            <a:spLocks noGrp="1"/>
          </p:cNvSpPr>
          <p:nvPr>
            <p:ph type="sldNum" sz="quarter" idx="5"/>
          </p:nvPr>
        </p:nvSpPr>
        <p:spPr bwMode="auto">
          <a:xfrm>
            <a:off x="3975534" y="9654711"/>
            <a:ext cx="3041357" cy="50823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defTabSz="465887">
              <a:spcBef>
                <a:spcPct val="0"/>
              </a:spcBef>
              <a:defRPr/>
            </a:pPr>
            <a:fld id="{AF87E942-A7A3-4D40-86C5-41F57DB1E338}" type="slidenum">
              <a:rPr lang="en-US" altLang="en-US">
                <a:solidFill>
                  <a:prstClr val="black"/>
                </a:solidFill>
              </a:rPr>
              <a:pPr defTabSz="465887">
                <a:spcBef>
                  <a:spcPct val="0"/>
                </a:spcBef>
                <a:defRPr/>
              </a:pPr>
              <a:t>13</a:t>
            </a:fld>
            <a:endParaRPr lang="en-US" altLang="en-US" dirty="0">
              <a:solidFill>
                <a:prstClr val="black"/>
              </a:solidFill>
            </a:endParaRPr>
          </a:p>
        </p:txBody>
      </p:sp>
    </p:spTree>
    <p:extLst>
      <p:ext uri="{BB962C8B-B14F-4D97-AF65-F5344CB8AC3E}">
        <p14:creationId xmlns:p14="http://schemas.microsoft.com/office/powerpoint/2010/main" val="3173261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a:t>
            </a:r>
            <a:r>
              <a:rPr lang="en-US" baseline="0" dirty="0"/>
              <a:t> the answer with participants and clarify any confusion.</a:t>
            </a:r>
            <a:endParaRPr lang="en-US" dirty="0"/>
          </a:p>
        </p:txBody>
      </p:sp>
      <p:sp>
        <p:nvSpPr>
          <p:cNvPr id="4" name="Slide Number Placeholder 3"/>
          <p:cNvSpPr>
            <a:spLocks noGrp="1"/>
          </p:cNvSpPr>
          <p:nvPr>
            <p:ph type="sldNum" sz="quarter" idx="10"/>
          </p:nvPr>
        </p:nvSpPr>
        <p:spPr/>
        <p:txBody>
          <a:bodyPr/>
          <a:lstStyle/>
          <a:p>
            <a:fld id="{FF955D4E-50C5-4A0C-8E24-C424B5DE302A}" type="slidenum">
              <a:rPr lang="en-US" smtClean="0"/>
              <a:t>14</a:t>
            </a:fld>
            <a:endParaRPr lang="en-US" dirty="0"/>
          </a:p>
        </p:txBody>
      </p:sp>
    </p:spTree>
    <p:extLst>
      <p:ext uri="{BB962C8B-B14F-4D97-AF65-F5344CB8AC3E}">
        <p14:creationId xmlns:p14="http://schemas.microsoft.com/office/powerpoint/2010/main" val="908735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xfrm>
            <a:off x="968375" y="762000"/>
            <a:ext cx="5081588" cy="3811588"/>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Read the question and allow teams</a:t>
            </a:r>
            <a:r>
              <a:rPr lang="en-US" altLang="en-US" baseline="0" dirty="0"/>
              <a:t> to ring in. </a:t>
            </a:r>
            <a:endParaRPr lang="en-US" altLang="en-US" dirty="0"/>
          </a:p>
          <a:p>
            <a:pPr eaLnBrk="1" hangingPunct="1">
              <a:spcBef>
                <a:spcPct val="0"/>
              </a:spcBef>
            </a:pPr>
            <a:endParaRPr lang="en-US" altLang="en-US" dirty="0"/>
          </a:p>
        </p:txBody>
      </p:sp>
      <p:sp>
        <p:nvSpPr>
          <p:cNvPr id="9220" name="Slide Number Placeholder 3"/>
          <p:cNvSpPr>
            <a:spLocks noGrp="1"/>
          </p:cNvSpPr>
          <p:nvPr>
            <p:ph type="sldNum" sz="quarter" idx="5"/>
          </p:nvPr>
        </p:nvSpPr>
        <p:spPr bwMode="auto">
          <a:xfrm>
            <a:off x="3975534" y="9654711"/>
            <a:ext cx="3041357" cy="50823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defTabSz="465887">
              <a:spcBef>
                <a:spcPct val="0"/>
              </a:spcBef>
              <a:defRPr/>
            </a:pPr>
            <a:fld id="{FA6D974D-8982-4690-A266-2B2D6E735BBE}" type="slidenum">
              <a:rPr lang="en-US" altLang="en-US">
                <a:solidFill>
                  <a:prstClr val="black"/>
                </a:solidFill>
              </a:rPr>
              <a:pPr defTabSz="465887">
                <a:spcBef>
                  <a:spcPct val="0"/>
                </a:spcBef>
                <a:defRPr/>
              </a:pPr>
              <a:t>15</a:t>
            </a:fld>
            <a:endParaRPr lang="en-US" altLang="en-US" dirty="0">
              <a:solidFill>
                <a:prstClr val="black"/>
              </a:solidFill>
            </a:endParaRPr>
          </a:p>
        </p:txBody>
      </p:sp>
    </p:spTree>
    <p:extLst>
      <p:ext uri="{BB962C8B-B14F-4D97-AF65-F5344CB8AC3E}">
        <p14:creationId xmlns:p14="http://schemas.microsoft.com/office/powerpoint/2010/main" val="148497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answer with participants and clarify any confusion.</a:t>
            </a:r>
            <a:endParaRPr lang="en-US" dirty="0"/>
          </a:p>
          <a:p>
            <a:endParaRPr lang="en-US" dirty="0"/>
          </a:p>
        </p:txBody>
      </p:sp>
      <p:sp>
        <p:nvSpPr>
          <p:cNvPr id="4" name="Slide Number Placeholder 3"/>
          <p:cNvSpPr>
            <a:spLocks noGrp="1"/>
          </p:cNvSpPr>
          <p:nvPr>
            <p:ph type="sldNum" sz="quarter" idx="10"/>
          </p:nvPr>
        </p:nvSpPr>
        <p:spPr/>
        <p:txBody>
          <a:bodyPr/>
          <a:lstStyle/>
          <a:p>
            <a:fld id="{FF955D4E-50C5-4A0C-8E24-C424B5DE302A}" type="slidenum">
              <a:rPr lang="en-US" smtClean="0"/>
              <a:t>16</a:t>
            </a:fld>
            <a:endParaRPr lang="en-US" dirty="0"/>
          </a:p>
        </p:txBody>
      </p:sp>
    </p:spTree>
    <p:extLst>
      <p:ext uri="{BB962C8B-B14F-4D97-AF65-F5344CB8AC3E}">
        <p14:creationId xmlns:p14="http://schemas.microsoft.com/office/powerpoint/2010/main" val="255697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968375" y="762000"/>
            <a:ext cx="5081588" cy="3811588"/>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Read the question and allow teams</a:t>
            </a:r>
            <a:r>
              <a:rPr lang="en-US" altLang="en-US" baseline="0" dirty="0"/>
              <a:t> to ring in. </a:t>
            </a:r>
            <a:endParaRPr lang="en-US" altLang="en-US" dirty="0"/>
          </a:p>
          <a:p>
            <a:pPr eaLnBrk="1" hangingPunct="1">
              <a:spcBef>
                <a:spcPct val="0"/>
              </a:spcBef>
            </a:pPr>
            <a:endParaRPr lang="en-US" altLang="en-US" dirty="0"/>
          </a:p>
        </p:txBody>
      </p:sp>
      <p:sp>
        <p:nvSpPr>
          <p:cNvPr id="11268" name="Slide Number Placeholder 3"/>
          <p:cNvSpPr>
            <a:spLocks noGrp="1"/>
          </p:cNvSpPr>
          <p:nvPr>
            <p:ph type="sldNum" sz="quarter" idx="5"/>
          </p:nvPr>
        </p:nvSpPr>
        <p:spPr bwMode="auto">
          <a:xfrm>
            <a:off x="3975534" y="9654711"/>
            <a:ext cx="3041357" cy="50823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defTabSz="465887">
              <a:spcBef>
                <a:spcPct val="0"/>
              </a:spcBef>
              <a:defRPr/>
            </a:pPr>
            <a:fld id="{4A1D7884-6589-46A3-AC68-F022BD8BECE3}" type="slidenum">
              <a:rPr lang="en-US" altLang="en-US">
                <a:solidFill>
                  <a:prstClr val="black"/>
                </a:solidFill>
              </a:rPr>
              <a:pPr defTabSz="465887">
                <a:spcBef>
                  <a:spcPct val="0"/>
                </a:spcBef>
                <a:defRPr/>
              </a:pPr>
              <a:t>17</a:t>
            </a:fld>
            <a:endParaRPr lang="en-US" altLang="en-US" dirty="0">
              <a:solidFill>
                <a:prstClr val="black"/>
              </a:solidFill>
            </a:endParaRPr>
          </a:p>
        </p:txBody>
      </p:sp>
    </p:spTree>
    <p:extLst>
      <p:ext uri="{BB962C8B-B14F-4D97-AF65-F5344CB8AC3E}">
        <p14:creationId xmlns:p14="http://schemas.microsoft.com/office/powerpoint/2010/main" val="1681475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answer with participants and clarify any confusion.</a:t>
            </a:r>
            <a:endParaRPr lang="en-US" dirty="0"/>
          </a:p>
          <a:p>
            <a:endParaRPr lang="en-US" dirty="0"/>
          </a:p>
        </p:txBody>
      </p:sp>
      <p:sp>
        <p:nvSpPr>
          <p:cNvPr id="4" name="Slide Number Placeholder 3"/>
          <p:cNvSpPr>
            <a:spLocks noGrp="1"/>
          </p:cNvSpPr>
          <p:nvPr>
            <p:ph type="sldNum" sz="quarter" idx="10"/>
          </p:nvPr>
        </p:nvSpPr>
        <p:spPr/>
        <p:txBody>
          <a:bodyPr/>
          <a:lstStyle/>
          <a:p>
            <a:fld id="{FF955D4E-50C5-4A0C-8E24-C424B5DE302A}" type="slidenum">
              <a:rPr lang="en-US" smtClean="0"/>
              <a:t>18</a:t>
            </a:fld>
            <a:endParaRPr lang="en-US" dirty="0"/>
          </a:p>
        </p:txBody>
      </p:sp>
    </p:spTree>
    <p:extLst>
      <p:ext uri="{BB962C8B-B14F-4D97-AF65-F5344CB8AC3E}">
        <p14:creationId xmlns:p14="http://schemas.microsoft.com/office/powerpoint/2010/main" val="2664091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xfrm>
            <a:off x="968375" y="762000"/>
            <a:ext cx="5081588" cy="3811588"/>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Read the question and allow teams</a:t>
            </a:r>
            <a:r>
              <a:rPr lang="en-US" altLang="en-US" baseline="0" dirty="0"/>
              <a:t> to ring in. </a:t>
            </a:r>
            <a:endParaRPr lang="en-US" altLang="en-US" dirty="0"/>
          </a:p>
          <a:p>
            <a:pPr eaLnBrk="1" hangingPunct="1">
              <a:spcBef>
                <a:spcPct val="0"/>
              </a:spcBef>
            </a:pPr>
            <a:endParaRPr lang="en-US" altLang="en-US" dirty="0"/>
          </a:p>
        </p:txBody>
      </p:sp>
      <p:sp>
        <p:nvSpPr>
          <p:cNvPr id="13316" name="Slide Number Placeholder 3"/>
          <p:cNvSpPr>
            <a:spLocks noGrp="1"/>
          </p:cNvSpPr>
          <p:nvPr>
            <p:ph type="sldNum" sz="quarter" idx="5"/>
          </p:nvPr>
        </p:nvSpPr>
        <p:spPr bwMode="auto">
          <a:xfrm>
            <a:off x="3975534" y="9654711"/>
            <a:ext cx="3041357" cy="50823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defTabSz="465887">
              <a:spcBef>
                <a:spcPct val="0"/>
              </a:spcBef>
              <a:defRPr/>
            </a:pPr>
            <a:fld id="{74A4E79E-BFCD-4DA1-B7BA-756063D7FA1C}" type="slidenum">
              <a:rPr lang="en-US" altLang="en-US">
                <a:solidFill>
                  <a:prstClr val="black"/>
                </a:solidFill>
              </a:rPr>
              <a:pPr defTabSz="465887">
                <a:spcBef>
                  <a:spcPct val="0"/>
                </a:spcBef>
                <a:defRPr/>
              </a:pPr>
              <a:t>19</a:t>
            </a:fld>
            <a:endParaRPr lang="en-US" altLang="en-US" dirty="0">
              <a:solidFill>
                <a:prstClr val="black"/>
              </a:solidFill>
            </a:endParaRPr>
          </a:p>
        </p:txBody>
      </p:sp>
    </p:spTree>
    <p:extLst>
      <p:ext uri="{BB962C8B-B14F-4D97-AF65-F5344CB8AC3E}">
        <p14:creationId xmlns:p14="http://schemas.microsoft.com/office/powerpoint/2010/main" val="1363409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F484B1-EB26-41C6-AA0E-EC1120E1D5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E8C1D8-0421-4ADE-B82D-CF3A5BA1E353}"/>
              </a:ext>
            </a:extLst>
          </p:cNvPr>
          <p:cNvSpPr>
            <a:spLocks noGrp="1"/>
          </p:cNvSpPr>
          <p:nvPr>
            <p:ph type="body" idx="1"/>
          </p:nvPr>
        </p:nvSpPr>
        <p:spPr/>
        <p:txBody>
          <a:bodyPr/>
          <a:lstStyle/>
          <a:p>
            <a:pPr>
              <a:defRPr/>
            </a:pPr>
            <a:r>
              <a:rPr lang="en-US" dirty="0"/>
              <a:t>Review objectives. </a:t>
            </a:r>
          </a:p>
          <a:p>
            <a:pPr>
              <a:defRPr/>
            </a:pPr>
            <a:endParaRPr lang="en-US" dirty="0"/>
          </a:p>
          <a:p>
            <a:pPr>
              <a:defRPr/>
            </a:pPr>
            <a:endParaRPr lang="en-US" dirty="0"/>
          </a:p>
        </p:txBody>
      </p:sp>
      <p:sp>
        <p:nvSpPr>
          <p:cNvPr id="4" name="Slide Number Placeholder 3">
            <a:extLst>
              <a:ext uri="{FF2B5EF4-FFF2-40B4-BE49-F238E27FC236}">
                <a16:creationId xmlns:a16="http://schemas.microsoft.com/office/drawing/2014/main" id="{609F0558-E431-4CBD-95AE-59BAF190EE80}"/>
              </a:ext>
            </a:extLst>
          </p:cNvPr>
          <p:cNvSpPr>
            <a:spLocks noGrp="1"/>
          </p:cNvSpPr>
          <p:nvPr>
            <p:ph type="sldNum" sz="quarter" idx="5"/>
          </p:nvPr>
        </p:nvSpPr>
        <p:spPr/>
        <p:txBody>
          <a:bodyPr/>
          <a:lstStyle/>
          <a:p>
            <a:pPr>
              <a:defRPr/>
            </a:pPr>
            <a:fld id="{737AC4C9-17A7-0D40-B529-184404A9C714}" type="slidenum">
              <a:rPr lang="en-US" altLang="en-US" smtClean="0"/>
              <a:pPr>
                <a:defRPr/>
              </a:pPr>
              <a:t>2</a:t>
            </a:fld>
            <a:endParaRPr lang="en-US" altLang="en-US" dirty="0"/>
          </a:p>
        </p:txBody>
      </p:sp>
    </p:spTree>
    <p:extLst>
      <p:ext uri="{BB962C8B-B14F-4D97-AF65-F5344CB8AC3E}">
        <p14:creationId xmlns:p14="http://schemas.microsoft.com/office/powerpoint/2010/main" val="1833657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answer with participants and clarify any confusion.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F955D4E-50C5-4A0C-8E24-C424B5DE302A}" type="slidenum">
              <a:rPr lang="en-US" smtClean="0"/>
              <a:t>20</a:t>
            </a:fld>
            <a:endParaRPr lang="en-US" dirty="0"/>
          </a:p>
        </p:txBody>
      </p:sp>
    </p:spTree>
    <p:extLst>
      <p:ext uri="{BB962C8B-B14F-4D97-AF65-F5344CB8AC3E}">
        <p14:creationId xmlns:p14="http://schemas.microsoft.com/office/powerpoint/2010/main" val="2829556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968375" y="762000"/>
            <a:ext cx="5081588" cy="3811588"/>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Read the question and allow teams</a:t>
            </a:r>
            <a:r>
              <a:rPr lang="en-US" altLang="en-US" baseline="0" dirty="0"/>
              <a:t> to ring in. </a:t>
            </a:r>
            <a:endParaRPr lang="en-US" altLang="en-US" dirty="0"/>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eaLnBrk="1" hangingPunct="1">
              <a:spcBef>
                <a:spcPct val="0"/>
              </a:spcBef>
            </a:pPr>
            <a:endParaRPr lang="en-US" altLang="en-US" dirty="0"/>
          </a:p>
        </p:txBody>
      </p:sp>
      <p:sp>
        <p:nvSpPr>
          <p:cNvPr id="15364" name="Slide Number Placeholder 3"/>
          <p:cNvSpPr>
            <a:spLocks noGrp="1"/>
          </p:cNvSpPr>
          <p:nvPr>
            <p:ph type="sldNum" sz="quarter" idx="5"/>
          </p:nvPr>
        </p:nvSpPr>
        <p:spPr bwMode="auto">
          <a:xfrm>
            <a:off x="3975534" y="9654711"/>
            <a:ext cx="3041357" cy="50823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defTabSz="465887">
              <a:spcBef>
                <a:spcPct val="0"/>
              </a:spcBef>
              <a:defRPr/>
            </a:pPr>
            <a:fld id="{1AD0A13F-F899-47C3-84FF-01DBE7069C34}" type="slidenum">
              <a:rPr lang="en-US" altLang="en-US">
                <a:solidFill>
                  <a:prstClr val="black"/>
                </a:solidFill>
              </a:rPr>
              <a:pPr defTabSz="465887">
                <a:spcBef>
                  <a:spcPct val="0"/>
                </a:spcBef>
                <a:defRPr/>
              </a:pPr>
              <a:t>21</a:t>
            </a:fld>
            <a:endParaRPr lang="en-US" altLang="en-US" dirty="0">
              <a:solidFill>
                <a:prstClr val="black"/>
              </a:solidFill>
            </a:endParaRPr>
          </a:p>
        </p:txBody>
      </p:sp>
    </p:spTree>
    <p:extLst>
      <p:ext uri="{BB962C8B-B14F-4D97-AF65-F5344CB8AC3E}">
        <p14:creationId xmlns:p14="http://schemas.microsoft.com/office/powerpoint/2010/main" val="3215450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1249363"/>
            <a:ext cx="4497388" cy="33734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answer with participants and clarify any confusion.</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F955D4E-50C5-4A0C-8E24-C424B5DE302A}" type="slidenum">
              <a:rPr lang="en-US" smtClean="0"/>
              <a:t>22</a:t>
            </a:fld>
            <a:endParaRPr lang="en-US" dirty="0"/>
          </a:p>
        </p:txBody>
      </p:sp>
    </p:spTree>
    <p:extLst>
      <p:ext uri="{BB962C8B-B14F-4D97-AF65-F5344CB8AC3E}">
        <p14:creationId xmlns:p14="http://schemas.microsoft.com/office/powerpoint/2010/main" val="2344415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968375" y="762000"/>
            <a:ext cx="5081588" cy="3811588"/>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Read the question and allow teams</a:t>
            </a:r>
            <a:r>
              <a:rPr lang="en-US" altLang="en-US" baseline="0" dirty="0"/>
              <a:t> to ring in. </a:t>
            </a:r>
            <a:endParaRPr lang="en-US" altLang="en-US" dirty="0"/>
          </a:p>
          <a:p>
            <a:pPr eaLnBrk="1" hangingPunct="1">
              <a:spcBef>
                <a:spcPct val="0"/>
              </a:spcBef>
            </a:pPr>
            <a:endParaRPr lang="en-US" altLang="en-US" dirty="0"/>
          </a:p>
        </p:txBody>
      </p:sp>
      <p:sp>
        <p:nvSpPr>
          <p:cNvPr id="17412" name="Slide Number Placeholder 3"/>
          <p:cNvSpPr>
            <a:spLocks noGrp="1"/>
          </p:cNvSpPr>
          <p:nvPr>
            <p:ph type="sldNum" sz="quarter" idx="5"/>
          </p:nvPr>
        </p:nvSpPr>
        <p:spPr bwMode="auto">
          <a:xfrm>
            <a:off x="3975534" y="9654711"/>
            <a:ext cx="3041357" cy="50823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defTabSz="465887">
              <a:spcBef>
                <a:spcPct val="0"/>
              </a:spcBef>
              <a:defRPr/>
            </a:pPr>
            <a:fld id="{8D305C6A-ECDD-4531-A3BE-B7D65421ACA4}" type="slidenum">
              <a:rPr lang="en-US" altLang="en-US">
                <a:solidFill>
                  <a:prstClr val="black"/>
                </a:solidFill>
              </a:rPr>
              <a:pPr defTabSz="465887">
                <a:spcBef>
                  <a:spcPct val="0"/>
                </a:spcBef>
                <a:defRPr/>
              </a:pPr>
              <a:t>23</a:t>
            </a:fld>
            <a:endParaRPr lang="en-US" altLang="en-US" dirty="0">
              <a:solidFill>
                <a:prstClr val="black"/>
              </a:solidFill>
            </a:endParaRPr>
          </a:p>
        </p:txBody>
      </p:sp>
    </p:spTree>
    <p:extLst>
      <p:ext uri="{BB962C8B-B14F-4D97-AF65-F5344CB8AC3E}">
        <p14:creationId xmlns:p14="http://schemas.microsoft.com/office/powerpoint/2010/main" val="3918560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1249363"/>
            <a:ext cx="4497388" cy="33734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answer with participants and clarify any confusion.</a:t>
            </a:r>
            <a:endParaRPr lang="en-US" dirty="0"/>
          </a:p>
          <a:p>
            <a:endParaRPr lang="en-US" dirty="0"/>
          </a:p>
        </p:txBody>
      </p:sp>
      <p:sp>
        <p:nvSpPr>
          <p:cNvPr id="4" name="Slide Number Placeholder 3"/>
          <p:cNvSpPr>
            <a:spLocks noGrp="1"/>
          </p:cNvSpPr>
          <p:nvPr>
            <p:ph type="sldNum" sz="quarter" idx="5"/>
          </p:nvPr>
        </p:nvSpPr>
        <p:spPr/>
        <p:txBody>
          <a:bodyPr/>
          <a:lstStyle/>
          <a:p>
            <a:fld id="{FF955D4E-50C5-4A0C-8E24-C424B5DE302A}" type="slidenum">
              <a:rPr lang="en-US" smtClean="0"/>
              <a:t>24</a:t>
            </a:fld>
            <a:endParaRPr lang="en-US" dirty="0"/>
          </a:p>
        </p:txBody>
      </p:sp>
    </p:spTree>
    <p:extLst>
      <p:ext uri="{BB962C8B-B14F-4D97-AF65-F5344CB8AC3E}">
        <p14:creationId xmlns:p14="http://schemas.microsoft.com/office/powerpoint/2010/main" val="1317731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968375" y="762000"/>
            <a:ext cx="5081588" cy="3811588"/>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Read the question and allow teams</a:t>
            </a:r>
            <a:r>
              <a:rPr lang="en-US" altLang="en-US" baseline="0" dirty="0"/>
              <a:t> to ring in. </a:t>
            </a:r>
            <a:endParaRPr lang="en-US" altLang="en-US" dirty="0"/>
          </a:p>
          <a:p>
            <a:pPr eaLnBrk="1" hangingPunct="1">
              <a:spcBef>
                <a:spcPct val="0"/>
              </a:spcBef>
            </a:pPr>
            <a:endParaRPr lang="en-US" altLang="en-US" dirty="0"/>
          </a:p>
        </p:txBody>
      </p:sp>
      <p:sp>
        <p:nvSpPr>
          <p:cNvPr id="23556" name="Slide Number Placeholder 3"/>
          <p:cNvSpPr>
            <a:spLocks noGrp="1"/>
          </p:cNvSpPr>
          <p:nvPr>
            <p:ph type="sldNum" sz="quarter" idx="5"/>
          </p:nvPr>
        </p:nvSpPr>
        <p:spPr bwMode="auto">
          <a:xfrm>
            <a:off x="3975534" y="9654711"/>
            <a:ext cx="3041357" cy="50823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defTabSz="465887">
              <a:spcBef>
                <a:spcPct val="0"/>
              </a:spcBef>
              <a:defRPr/>
            </a:pPr>
            <a:fld id="{CC2D8FEE-CBB9-4D45-BC30-48674C2B2E2E}" type="slidenum">
              <a:rPr lang="en-US" altLang="en-US">
                <a:solidFill>
                  <a:prstClr val="black"/>
                </a:solidFill>
              </a:rPr>
              <a:pPr defTabSz="465887">
                <a:spcBef>
                  <a:spcPct val="0"/>
                </a:spcBef>
                <a:defRPr/>
              </a:pPr>
              <a:t>25</a:t>
            </a:fld>
            <a:endParaRPr lang="en-US" altLang="en-US" dirty="0">
              <a:solidFill>
                <a:prstClr val="black"/>
              </a:solidFill>
            </a:endParaRPr>
          </a:p>
        </p:txBody>
      </p:sp>
    </p:spTree>
    <p:extLst>
      <p:ext uri="{BB962C8B-B14F-4D97-AF65-F5344CB8AC3E}">
        <p14:creationId xmlns:p14="http://schemas.microsoft.com/office/powerpoint/2010/main" val="3779480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1249363"/>
            <a:ext cx="4497388" cy="33734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answer with participants and clarify any confusion.</a:t>
            </a:r>
            <a:endParaRPr lang="en-US" dirty="0"/>
          </a:p>
          <a:p>
            <a:endParaRPr lang="en-US" dirty="0"/>
          </a:p>
        </p:txBody>
      </p:sp>
      <p:sp>
        <p:nvSpPr>
          <p:cNvPr id="4" name="Slide Number Placeholder 3"/>
          <p:cNvSpPr>
            <a:spLocks noGrp="1"/>
          </p:cNvSpPr>
          <p:nvPr>
            <p:ph type="sldNum" sz="quarter" idx="5"/>
          </p:nvPr>
        </p:nvSpPr>
        <p:spPr/>
        <p:txBody>
          <a:bodyPr/>
          <a:lstStyle/>
          <a:p>
            <a:fld id="{FF955D4E-50C5-4A0C-8E24-C424B5DE302A}" type="slidenum">
              <a:rPr lang="en-US" smtClean="0"/>
              <a:t>26</a:t>
            </a:fld>
            <a:endParaRPr lang="en-US" dirty="0"/>
          </a:p>
        </p:txBody>
      </p:sp>
    </p:spTree>
    <p:extLst>
      <p:ext uri="{BB962C8B-B14F-4D97-AF65-F5344CB8AC3E}">
        <p14:creationId xmlns:p14="http://schemas.microsoft.com/office/powerpoint/2010/main" val="677824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968375" y="762000"/>
            <a:ext cx="5081588" cy="3811588"/>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Read the question and allow teams</a:t>
            </a:r>
            <a:r>
              <a:rPr lang="en-US" altLang="en-US" baseline="0" dirty="0"/>
              <a:t> to ring in. </a:t>
            </a:r>
            <a:endParaRPr lang="en-US" altLang="en-US" dirty="0"/>
          </a:p>
          <a:p>
            <a:pPr eaLnBrk="1" hangingPunct="1">
              <a:spcBef>
                <a:spcPct val="0"/>
              </a:spcBef>
            </a:pPr>
            <a:endParaRPr lang="en-US" altLang="en-US" dirty="0"/>
          </a:p>
        </p:txBody>
      </p:sp>
      <p:sp>
        <p:nvSpPr>
          <p:cNvPr id="25604" name="Slide Number Placeholder 3"/>
          <p:cNvSpPr>
            <a:spLocks noGrp="1"/>
          </p:cNvSpPr>
          <p:nvPr>
            <p:ph type="sldNum" sz="quarter" idx="5"/>
          </p:nvPr>
        </p:nvSpPr>
        <p:spPr bwMode="auto">
          <a:xfrm>
            <a:off x="3975534" y="9654711"/>
            <a:ext cx="3041357" cy="50823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defTabSz="465887">
              <a:spcBef>
                <a:spcPct val="0"/>
              </a:spcBef>
              <a:defRPr/>
            </a:pPr>
            <a:fld id="{ED30775E-10FB-4CE0-9317-BB3C1F2FC702}" type="slidenum">
              <a:rPr lang="en-US" altLang="en-US">
                <a:solidFill>
                  <a:prstClr val="black"/>
                </a:solidFill>
              </a:rPr>
              <a:pPr defTabSz="465887">
                <a:spcBef>
                  <a:spcPct val="0"/>
                </a:spcBef>
                <a:defRPr/>
              </a:pPr>
              <a:t>27</a:t>
            </a:fld>
            <a:endParaRPr lang="en-US" altLang="en-US" dirty="0">
              <a:solidFill>
                <a:prstClr val="black"/>
              </a:solidFill>
            </a:endParaRPr>
          </a:p>
        </p:txBody>
      </p:sp>
    </p:spTree>
    <p:extLst>
      <p:ext uri="{BB962C8B-B14F-4D97-AF65-F5344CB8AC3E}">
        <p14:creationId xmlns:p14="http://schemas.microsoft.com/office/powerpoint/2010/main" val="4173201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1249363"/>
            <a:ext cx="4497388" cy="33734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answer with participants and clarify any confusion.</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F955D4E-50C5-4A0C-8E24-C424B5DE302A}" type="slidenum">
              <a:rPr lang="en-US" smtClean="0"/>
              <a:t>28</a:t>
            </a:fld>
            <a:endParaRPr lang="en-US" dirty="0"/>
          </a:p>
        </p:txBody>
      </p:sp>
    </p:spTree>
    <p:extLst>
      <p:ext uri="{BB962C8B-B14F-4D97-AF65-F5344CB8AC3E}">
        <p14:creationId xmlns:p14="http://schemas.microsoft.com/office/powerpoint/2010/main" val="19629308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1249363"/>
            <a:ext cx="4497388" cy="33734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Read the question and allow teams</a:t>
            </a:r>
            <a:r>
              <a:rPr lang="en-US" altLang="en-US" baseline="0" dirty="0"/>
              <a:t> to ring in. </a:t>
            </a:r>
            <a:endParaRPr lang="en-US" altLang="en-US" dirty="0"/>
          </a:p>
          <a:p>
            <a:endParaRPr lang="en-US" dirty="0"/>
          </a:p>
        </p:txBody>
      </p:sp>
      <p:sp>
        <p:nvSpPr>
          <p:cNvPr id="4" name="Slide Number Placeholder 3"/>
          <p:cNvSpPr>
            <a:spLocks noGrp="1"/>
          </p:cNvSpPr>
          <p:nvPr>
            <p:ph type="sldNum" sz="quarter" idx="5"/>
          </p:nvPr>
        </p:nvSpPr>
        <p:spPr/>
        <p:txBody>
          <a:bodyPr/>
          <a:lstStyle/>
          <a:p>
            <a:fld id="{FF955D4E-50C5-4A0C-8E24-C424B5DE302A}" type="slidenum">
              <a:rPr lang="en-US" smtClean="0"/>
              <a:t>29</a:t>
            </a:fld>
            <a:endParaRPr lang="en-US" dirty="0"/>
          </a:p>
        </p:txBody>
      </p:sp>
    </p:spTree>
    <p:extLst>
      <p:ext uri="{BB962C8B-B14F-4D97-AF65-F5344CB8AC3E}">
        <p14:creationId xmlns:p14="http://schemas.microsoft.com/office/powerpoint/2010/main" val="3199625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1249363"/>
            <a:ext cx="4497388" cy="33734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Ask the question, take responses from participants, then review the slide.</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FF955D4E-50C5-4A0C-8E24-C424B5DE302A}" type="slidenum">
              <a:rPr lang="en-US" smtClean="0"/>
              <a:t>3</a:t>
            </a:fld>
            <a:endParaRPr lang="en-US" dirty="0"/>
          </a:p>
        </p:txBody>
      </p:sp>
    </p:spTree>
    <p:extLst>
      <p:ext uri="{BB962C8B-B14F-4D97-AF65-F5344CB8AC3E}">
        <p14:creationId xmlns:p14="http://schemas.microsoft.com/office/powerpoint/2010/main" val="2444622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answer with participants and clarify any confusion.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Add up points for the game and award small prizes to the winning team!</a:t>
            </a:r>
            <a:endParaRPr lang="en-US" dirty="0"/>
          </a:p>
          <a:p>
            <a:endParaRPr lang="en-US" dirty="0"/>
          </a:p>
        </p:txBody>
      </p:sp>
      <p:sp>
        <p:nvSpPr>
          <p:cNvPr id="4" name="Slide Number Placeholder 3"/>
          <p:cNvSpPr>
            <a:spLocks noGrp="1"/>
          </p:cNvSpPr>
          <p:nvPr>
            <p:ph type="sldNum" sz="quarter" idx="10"/>
          </p:nvPr>
        </p:nvSpPr>
        <p:spPr/>
        <p:txBody>
          <a:bodyPr/>
          <a:lstStyle/>
          <a:p>
            <a:fld id="{FF955D4E-50C5-4A0C-8E24-C424B5DE302A}" type="slidenum">
              <a:rPr lang="en-US" smtClean="0"/>
              <a:t>30</a:t>
            </a:fld>
            <a:endParaRPr lang="en-US" dirty="0"/>
          </a:p>
        </p:txBody>
      </p:sp>
    </p:spTree>
    <p:extLst>
      <p:ext uri="{BB962C8B-B14F-4D97-AF65-F5344CB8AC3E}">
        <p14:creationId xmlns:p14="http://schemas.microsoft.com/office/powerpoint/2010/main" val="35594493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1249363"/>
            <a:ext cx="4497388" cy="3373437"/>
          </a:xfrm>
        </p:spPr>
      </p:sp>
      <p:sp>
        <p:nvSpPr>
          <p:cNvPr id="3" name="Notes Placeholder 2"/>
          <p:cNvSpPr>
            <a:spLocks noGrp="1"/>
          </p:cNvSpPr>
          <p:nvPr>
            <p:ph type="body" idx="1"/>
          </p:nvPr>
        </p:nvSpPr>
        <p:spPr/>
        <p:txBody>
          <a:bodyPr/>
          <a:lstStyle/>
          <a:p>
            <a:r>
              <a:rPr lang="en-US" dirty="0"/>
              <a:t>Thank participants and mention additional resources. </a:t>
            </a:r>
          </a:p>
        </p:txBody>
      </p:sp>
      <p:sp>
        <p:nvSpPr>
          <p:cNvPr id="4" name="Slide Number Placeholder 3"/>
          <p:cNvSpPr>
            <a:spLocks noGrp="1"/>
          </p:cNvSpPr>
          <p:nvPr>
            <p:ph type="sldNum" sz="quarter" idx="5"/>
          </p:nvPr>
        </p:nvSpPr>
        <p:spPr/>
        <p:txBody>
          <a:bodyPr/>
          <a:lstStyle/>
          <a:p>
            <a:fld id="{FF955D4E-50C5-4A0C-8E24-C424B5DE302A}" type="slidenum">
              <a:rPr lang="en-US" smtClean="0"/>
              <a:t>31</a:t>
            </a:fld>
            <a:endParaRPr lang="en-US" dirty="0"/>
          </a:p>
        </p:txBody>
      </p:sp>
    </p:spTree>
    <p:extLst>
      <p:ext uri="{BB962C8B-B14F-4D97-AF65-F5344CB8AC3E}">
        <p14:creationId xmlns:p14="http://schemas.microsoft.com/office/powerpoint/2010/main" val="748985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1249363"/>
            <a:ext cx="4497388" cy="33734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Ask the question, take responses from participants, then review the slide.</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FF955D4E-50C5-4A0C-8E24-C424B5DE302A}" type="slidenum">
              <a:rPr lang="en-US" smtClean="0"/>
              <a:t>4</a:t>
            </a:fld>
            <a:endParaRPr lang="en-US" dirty="0"/>
          </a:p>
        </p:txBody>
      </p:sp>
    </p:spTree>
    <p:extLst>
      <p:ext uri="{BB962C8B-B14F-4D97-AF65-F5344CB8AC3E}">
        <p14:creationId xmlns:p14="http://schemas.microsoft.com/office/powerpoint/2010/main" val="2256988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1249363"/>
            <a:ext cx="4497388" cy="33734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Ask the question, take responses from participants,</a:t>
            </a:r>
            <a:r>
              <a:rPr lang="en-US" sz="1200" u="none" strike="noStrike" kern="1200" dirty="0">
                <a:solidFill>
                  <a:schemeClr val="tx1"/>
                </a:solidFill>
                <a:effectLst/>
                <a:latin typeface="+mn-lt"/>
                <a:ea typeface="+mn-ea"/>
                <a:cs typeface="+mn-cs"/>
              </a:rPr>
              <a:t> and engage in a discussion about where their clients can receive this service at no cost.</a:t>
            </a:r>
          </a:p>
          <a:p>
            <a:endParaRPr lang="en-US" dirty="0"/>
          </a:p>
        </p:txBody>
      </p:sp>
      <p:sp>
        <p:nvSpPr>
          <p:cNvPr id="4" name="Slide Number Placeholder 3"/>
          <p:cNvSpPr>
            <a:spLocks noGrp="1"/>
          </p:cNvSpPr>
          <p:nvPr>
            <p:ph type="sldNum" sz="quarter" idx="5"/>
          </p:nvPr>
        </p:nvSpPr>
        <p:spPr/>
        <p:txBody>
          <a:bodyPr/>
          <a:lstStyle/>
          <a:p>
            <a:fld id="{FF955D4E-50C5-4A0C-8E24-C424B5DE302A}" type="slidenum">
              <a:rPr lang="en-US" smtClean="0"/>
              <a:t>5</a:t>
            </a:fld>
            <a:endParaRPr lang="en-US" dirty="0"/>
          </a:p>
        </p:txBody>
      </p:sp>
    </p:spTree>
    <p:extLst>
      <p:ext uri="{BB962C8B-B14F-4D97-AF65-F5344CB8AC3E}">
        <p14:creationId xmlns:p14="http://schemas.microsoft.com/office/powerpoint/2010/main" val="1730582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1249363"/>
            <a:ext cx="4497388" cy="33734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Ask the question, take responses from participants, and then review the slide.</a:t>
            </a:r>
            <a:endParaRPr lang="en-US" dirty="0">
              <a:effectLst/>
            </a:endParaRPr>
          </a:p>
        </p:txBody>
      </p:sp>
      <p:sp>
        <p:nvSpPr>
          <p:cNvPr id="4" name="Slide Number Placeholder 3"/>
          <p:cNvSpPr>
            <a:spLocks noGrp="1"/>
          </p:cNvSpPr>
          <p:nvPr>
            <p:ph type="sldNum" sz="quarter" idx="5"/>
          </p:nvPr>
        </p:nvSpPr>
        <p:spPr/>
        <p:txBody>
          <a:bodyPr/>
          <a:lstStyle/>
          <a:p>
            <a:fld id="{FF955D4E-50C5-4A0C-8E24-C424B5DE302A}" type="slidenum">
              <a:rPr lang="en-US" smtClean="0"/>
              <a:t>6</a:t>
            </a:fld>
            <a:endParaRPr lang="en-US" dirty="0"/>
          </a:p>
        </p:txBody>
      </p:sp>
    </p:spTree>
    <p:extLst>
      <p:ext uri="{BB962C8B-B14F-4D97-AF65-F5344CB8AC3E}">
        <p14:creationId xmlns:p14="http://schemas.microsoft.com/office/powerpoint/2010/main" val="3587953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1249363"/>
            <a:ext cx="4497388" cy="33734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Review the slide.</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FF955D4E-50C5-4A0C-8E24-C424B5DE302A}" type="slidenum">
              <a:rPr lang="en-US" smtClean="0"/>
              <a:t>7</a:t>
            </a:fld>
            <a:endParaRPr lang="en-US" dirty="0"/>
          </a:p>
        </p:txBody>
      </p:sp>
    </p:spTree>
    <p:extLst>
      <p:ext uri="{BB962C8B-B14F-4D97-AF65-F5344CB8AC3E}">
        <p14:creationId xmlns:p14="http://schemas.microsoft.com/office/powerpoint/2010/main" val="1026443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1249363"/>
            <a:ext cx="4497388" cy="33734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rPr>
              <a:t>Ask participants why can’t everyone take PreP? </a:t>
            </a:r>
            <a:r>
              <a:rPr lang="en-US" sz="1200" kern="1200" dirty="0">
                <a:solidFill>
                  <a:schemeClr val="tx1"/>
                </a:solidFill>
                <a:effectLst/>
                <a:latin typeface="+mn-lt"/>
                <a:ea typeface="+mn-ea"/>
                <a:cs typeface="+mn-cs"/>
              </a:rPr>
              <a:t>Take responses from participants, then review the slide.</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F955D4E-50C5-4A0C-8E24-C424B5DE302A}" type="slidenum">
              <a:rPr lang="en-US" smtClean="0"/>
              <a:t>8</a:t>
            </a:fld>
            <a:endParaRPr lang="en-US" dirty="0"/>
          </a:p>
        </p:txBody>
      </p:sp>
    </p:spTree>
    <p:extLst>
      <p:ext uri="{BB962C8B-B14F-4D97-AF65-F5344CB8AC3E}">
        <p14:creationId xmlns:p14="http://schemas.microsoft.com/office/powerpoint/2010/main" val="256981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1249363"/>
            <a:ext cx="4497388" cy="33734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Ask the question, take responses from participants, and then review the slide.</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FF955D4E-50C5-4A0C-8E24-C424B5DE302A}" type="slidenum">
              <a:rPr lang="en-US" smtClean="0"/>
              <a:t>9</a:t>
            </a:fld>
            <a:endParaRPr lang="en-US" dirty="0"/>
          </a:p>
        </p:txBody>
      </p:sp>
    </p:spTree>
    <p:extLst>
      <p:ext uri="{BB962C8B-B14F-4D97-AF65-F5344CB8AC3E}">
        <p14:creationId xmlns:p14="http://schemas.microsoft.com/office/powerpoint/2010/main" val="11466598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openingfooter_sized.jpg">
            <a:extLst>
              <a:ext uri="{FF2B5EF4-FFF2-40B4-BE49-F238E27FC236}">
                <a16:creationId xmlns:a16="http://schemas.microsoft.com/office/drawing/2014/main" id="{C4168C4E-82BE-394D-AC4C-07BB9715F4F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53340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F9FECC7-6B63-1D43-98FC-A643A2D0E866}"/>
              </a:ext>
            </a:extLst>
          </p:cNvPr>
          <p:cNvPicPr>
            <a:picLocks noChangeAspect="1" noChangeArrowheads="1"/>
          </p:cNvPicPr>
          <p:nvPr userDrawn="1"/>
        </p:nvPicPr>
        <p:blipFill>
          <a:blip r:embed="rId3"/>
          <a:srcRect/>
          <a:stretch>
            <a:fillRect/>
          </a:stretch>
        </p:blipFill>
        <p:spPr bwMode="auto">
          <a:xfrm>
            <a:off x="7543800" y="6118225"/>
            <a:ext cx="968375"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 name="Rectangle 19">
            <a:extLst>
              <a:ext uri="{FF2B5EF4-FFF2-40B4-BE49-F238E27FC236}">
                <a16:creationId xmlns:a16="http://schemas.microsoft.com/office/drawing/2014/main" id="{05067AC8-830B-9B47-BD87-120A1815E8A1}"/>
              </a:ext>
            </a:extLst>
          </p:cNvPr>
          <p:cNvSpPr>
            <a:spLocks noChangeArrowheads="1"/>
          </p:cNvSpPr>
          <p:nvPr userDrawn="1"/>
        </p:nvSpPr>
        <p:spPr bwMode="auto">
          <a:xfrm>
            <a:off x="609600" y="6096000"/>
            <a:ext cx="46640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tLang="en-US" sz="1200" dirty="0">
                <a:latin typeface="Arial Bold" charset="0"/>
                <a:ea typeface="Osaka" charset="0"/>
              </a:rPr>
              <a:t>Boston University</a:t>
            </a:r>
            <a:r>
              <a:rPr lang="en-US" altLang="en-US" sz="1200" dirty="0">
                <a:latin typeface="Arial" charset="0"/>
                <a:ea typeface="Osaka" charset="0"/>
              </a:rPr>
              <a:t> School of Social Work</a:t>
            </a:r>
          </a:p>
          <a:p>
            <a:pPr>
              <a:defRPr/>
            </a:pPr>
            <a:r>
              <a:rPr lang="en-US" altLang="en-US" sz="1200" dirty="0">
                <a:latin typeface="Arial" charset="0"/>
                <a:ea typeface="Osaka" charset="0"/>
              </a:rPr>
              <a:t>Center for Innovation in Social Work &amp; Health</a:t>
            </a:r>
          </a:p>
        </p:txBody>
      </p:sp>
      <p:sp>
        <p:nvSpPr>
          <p:cNvPr id="7" name="Rectangle 6">
            <a:extLst>
              <a:ext uri="{FF2B5EF4-FFF2-40B4-BE49-F238E27FC236}">
                <a16:creationId xmlns:a16="http://schemas.microsoft.com/office/drawing/2014/main" id="{92E0AEBF-F6D0-8B46-9B49-6ECEC80E21A5}"/>
              </a:ext>
            </a:extLst>
          </p:cNvPr>
          <p:cNvSpPr/>
          <p:nvPr userDrawn="1"/>
        </p:nvSpPr>
        <p:spPr>
          <a:xfrm>
            <a:off x="0" y="0"/>
            <a:ext cx="9144000" cy="4495800"/>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8" name="Straight Connector 7">
            <a:extLst>
              <a:ext uri="{FF2B5EF4-FFF2-40B4-BE49-F238E27FC236}">
                <a16:creationId xmlns:a16="http://schemas.microsoft.com/office/drawing/2014/main" id="{D0B5BAB0-FCD0-3D4A-9839-1832B7D67B13}"/>
              </a:ext>
            </a:extLst>
          </p:cNvPr>
          <p:cNvCxnSpPr/>
          <p:nvPr userDrawn="1"/>
        </p:nvCxnSpPr>
        <p:spPr>
          <a:xfrm>
            <a:off x="0" y="5867400"/>
            <a:ext cx="9144000" cy="0"/>
          </a:xfrm>
          <a:prstGeom prst="line">
            <a:avLst/>
          </a:prstGeom>
          <a:ln w="1524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074" name="Rectangle 2"/>
          <p:cNvSpPr>
            <a:spLocks noGrp="1" noChangeArrowheads="1"/>
          </p:cNvSpPr>
          <p:nvPr>
            <p:ph type="ctrTitle"/>
          </p:nvPr>
        </p:nvSpPr>
        <p:spPr>
          <a:xfrm>
            <a:off x="685800" y="1600200"/>
            <a:ext cx="7772400" cy="1143000"/>
          </a:xfrm>
        </p:spPr>
        <p:txBody>
          <a:bodyPr anchor="ctr"/>
          <a:lstStyle>
            <a:lvl1pPr>
              <a:defRPr sz="4000">
                <a:solidFill>
                  <a:schemeClr val="bg1"/>
                </a:solidFill>
                <a:latin typeface="Josephine Sans"/>
              </a:defRPr>
            </a:lvl1pPr>
          </a:lstStyle>
          <a:p>
            <a:pPr lvl="0"/>
            <a:r>
              <a:rPr lang="en-US" altLang="en-US" noProof="0" dirty="0"/>
              <a:t>Click to edit Master title style</a:t>
            </a:r>
          </a:p>
        </p:txBody>
      </p:sp>
      <p:sp>
        <p:nvSpPr>
          <p:cNvPr id="3075" name="Rectangle 3"/>
          <p:cNvSpPr>
            <a:spLocks noGrp="1" noChangeArrowheads="1"/>
          </p:cNvSpPr>
          <p:nvPr>
            <p:ph type="subTitle" idx="1"/>
          </p:nvPr>
        </p:nvSpPr>
        <p:spPr>
          <a:xfrm>
            <a:off x="685800" y="3200400"/>
            <a:ext cx="7772400" cy="1752600"/>
          </a:xfrm>
        </p:spPr>
        <p:txBody>
          <a:bodyPr/>
          <a:lstStyle>
            <a:lvl1pPr marL="0" indent="0">
              <a:buFont typeface="Wingdings" charset="2"/>
              <a:buNone/>
              <a:defRPr sz="2400">
                <a:solidFill>
                  <a:srgbClr val="CCCCCC"/>
                </a:solidFill>
                <a:latin typeface="Josephine Sans Semi"/>
              </a:defRPr>
            </a:lvl1pPr>
          </a:lstStyle>
          <a:p>
            <a:pPr lvl="0"/>
            <a:r>
              <a:rPr lang="en-US" altLang="en-US" noProof="0" dirty="0"/>
              <a:t>Click to edit Master subtitle style</a:t>
            </a:r>
          </a:p>
        </p:txBody>
      </p:sp>
    </p:spTree>
    <p:extLst>
      <p:ext uri="{BB962C8B-B14F-4D97-AF65-F5344CB8AC3E}">
        <p14:creationId xmlns:p14="http://schemas.microsoft.com/office/powerpoint/2010/main" val="2026455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2C535325-7BDB-FD46-980E-534056473F2E}"/>
              </a:ext>
            </a:extLst>
          </p:cNvPr>
          <p:cNvSpPr>
            <a:spLocks noGrp="1" noChangeArrowheads="1"/>
          </p:cNvSpPr>
          <p:nvPr>
            <p:ph type="ftr" sz="quarter" idx="10"/>
          </p:nvPr>
        </p:nvSpPr>
        <p:spPr>
          <a:ln/>
        </p:spPr>
        <p:txBody>
          <a:bodyPr/>
          <a:lstStyle>
            <a:lvl1pPr>
              <a:defRPr/>
            </a:lvl1pPr>
          </a:lstStyle>
          <a:p>
            <a:pPr>
              <a:defRPr/>
            </a:pPr>
            <a:r>
              <a:rPr lang="en-US" altLang="en-US"/>
              <a:t>Name of Presentation</a:t>
            </a:r>
          </a:p>
        </p:txBody>
      </p:sp>
      <p:sp>
        <p:nvSpPr>
          <p:cNvPr id="6" name="Rectangle 18">
            <a:extLst>
              <a:ext uri="{FF2B5EF4-FFF2-40B4-BE49-F238E27FC236}">
                <a16:creationId xmlns:a16="http://schemas.microsoft.com/office/drawing/2014/main" id="{DC0D93E0-D31B-4349-B629-4460B0411522}"/>
              </a:ext>
            </a:extLst>
          </p:cNvPr>
          <p:cNvSpPr>
            <a:spLocks noGrp="1" noChangeArrowheads="1"/>
          </p:cNvSpPr>
          <p:nvPr>
            <p:ph type="dt" sz="half" idx="11"/>
          </p:nvPr>
        </p:nvSpPr>
        <p:spPr>
          <a:ln/>
        </p:spPr>
        <p:txBody>
          <a:bodyPr/>
          <a:lstStyle>
            <a:lvl1pPr>
              <a:defRPr/>
            </a:lvl1pPr>
          </a:lstStyle>
          <a:p>
            <a:pPr>
              <a:defRPr/>
            </a:pPr>
            <a:r>
              <a:rPr lang="en-US" altLang="en-US"/>
              <a:t>2/3/08  </a:t>
            </a:r>
            <a:fld id="{7A754D23-07F3-F444-B2D8-0DEB0E825C2B}" type="slidenum">
              <a:rPr lang="en-US" altLang="en-US"/>
              <a:pPr>
                <a:defRPr/>
              </a:pPr>
              <a:t>‹Nº›</a:t>
            </a:fld>
            <a:endParaRPr lang="en-US" altLang="en-US" baseline="0"/>
          </a:p>
        </p:txBody>
      </p:sp>
    </p:spTree>
    <p:extLst>
      <p:ext uri="{BB962C8B-B14F-4D97-AF65-F5344CB8AC3E}">
        <p14:creationId xmlns:p14="http://schemas.microsoft.com/office/powerpoint/2010/main" val="3489956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2A765B-4226-C842-A601-A929EBCC3655}"/>
              </a:ext>
            </a:extLst>
          </p:cNvPr>
          <p:cNvSpPr/>
          <p:nvPr userDrawn="1"/>
        </p:nvSpPr>
        <p:spPr>
          <a:xfrm>
            <a:off x="-25400" y="0"/>
            <a:ext cx="9263063" cy="70040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defRPr/>
            </a:pPr>
            <a:endParaRPr lang="en-US" sz="1350" dirty="0">
              <a:solidFill>
                <a:schemeClr val="bg2"/>
              </a:solidFill>
            </a:endParaRPr>
          </a:p>
        </p:txBody>
      </p:sp>
      <p:pic>
        <p:nvPicPr>
          <p:cNvPr id="3" name="Picture 12" descr="gradient_2.eps">
            <a:extLst>
              <a:ext uri="{FF2B5EF4-FFF2-40B4-BE49-F238E27FC236}">
                <a16:creationId xmlns:a16="http://schemas.microsoft.com/office/drawing/2014/main" id="{85482AED-F5DD-F646-9129-98F83287DB3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08425" y="5578475"/>
            <a:ext cx="1400175"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43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body">
    <p:spTree>
      <p:nvGrpSpPr>
        <p:cNvPr id="1" name="Shape 25"/>
        <p:cNvGrpSpPr/>
        <p:nvPr/>
      </p:nvGrpSpPr>
      <p:grpSpPr>
        <a:xfrm>
          <a:off x="0" y="0"/>
          <a:ext cx="0" cy="0"/>
          <a:chOff x="0" y="0"/>
          <a:chExt cx="0" cy="0"/>
        </a:xfrm>
      </p:grpSpPr>
      <p:sp>
        <p:nvSpPr>
          <p:cNvPr id="27" name="Shape 27"/>
          <p:cNvSpPr txBox="1">
            <a:spLocks noGrp="1"/>
          </p:cNvSpPr>
          <p:nvPr>
            <p:ph type="title"/>
          </p:nvPr>
        </p:nvSpPr>
        <p:spPr>
          <a:xfrm>
            <a:off x="495300" y="593367"/>
            <a:ext cx="8337000" cy="943200"/>
          </a:xfrm>
          <a:prstGeom prst="rect">
            <a:avLst/>
          </a:prstGeom>
        </p:spPr>
        <p:txBody>
          <a:bodyPr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28" name="Shape 28"/>
          <p:cNvSpPr txBox="1">
            <a:spLocks noGrp="1"/>
          </p:cNvSpPr>
          <p:nvPr>
            <p:ph type="body" idx="1"/>
          </p:nvPr>
        </p:nvSpPr>
        <p:spPr>
          <a:xfrm>
            <a:off x="495300" y="1688433"/>
            <a:ext cx="8337000" cy="4280567"/>
          </a:xfrm>
          <a:prstGeom prst="rect">
            <a:avLst/>
          </a:prstGeom>
        </p:spPr>
        <p:txBody>
          <a:bodyPr tIns="0" rIns="91425" bIns="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Tree>
    <p:extLst>
      <p:ext uri="{BB962C8B-B14F-4D97-AF65-F5344CB8AC3E}">
        <p14:creationId xmlns:p14="http://schemas.microsoft.com/office/powerpoint/2010/main" val="3019449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6" descr="openingfooter_sized.jpg">
            <a:extLst>
              <a:ext uri="{FF2B5EF4-FFF2-40B4-BE49-F238E27FC236}">
                <a16:creationId xmlns:a16="http://schemas.microsoft.com/office/drawing/2014/main" id="{A835E99F-AB57-4748-9E98-BC89234592A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52400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descr="boston_univ_cmyk.eps">
            <a:extLst>
              <a:ext uri="{FF2B5EF4-FFF2-40B4-BE49-F238E27FC236}">
                <a16:creationId xmlns:a16="http://schemas.microsoft.com/office/drawing/2014/main" id="{523B6CDA-1A6C-7940-91E2-9B0D11965D7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20700" y="5870575"/>
            <a:ext cx="12827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9">
            <a:extLst>
              <a:ext uri="{FF2B5EF4-FFF2-40B4-BE49-F238E27FC236}">
                <a16:creationId xmlns:a16="http://schemas.microsoft.com/office/drawing/2014/main" id="{39608F18-C50A-0F4E-8931-2FC1BBA12D59}"/>
              </a:ext>
            </a:extLst>
          </p:cNvPr>
          <p:cNvSpPr txBox="1">
            <a:spLocks noChangeArrowheads="1"/>
          </p:cNvSpPr>
          <p:nvPr userDrawn="1"/>
        </p:nvSpPr>
        <p:spPr bwMode="auto">
          <a:xfrm>
            <a:off x="1968500" y="61595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Osaka" pitchFamily="-64" charset="-128"/>
              </a:defRPr>
            </a:lvl1pPr>
            <a:lvl2pPr marL="742950" indent="-285750">
              <a:defRPr sz="2400">
                <a:solidFill>
                  <a:schemeClr val="tx1"/>
                </a:solidFill>
                <a:latin typeface="Arial" panose="020B0604020202020204" pitchFamily="34" charset="0"/>
                <a:ea typeface="Osaka" pitchFamily="-64" charset="-128"/>
              </a:defRPr>
            </a:lvl2pPr>
            <a:lvl3pPr marL="1143000" indent="-228600">
              <a:defRPr sz="2400">
                <a:solidFill>
                  <a:schemeClr val="tx1"/>
                </a:solidFill>
                <a:latin typeface="Arial" panose="020B0604020202020204" pitchFamily="34" charset="0"/>
                <a:ea typeface="Osaka" pitchFamily="-64" charset="-128"/>
              </a:defRPr>
            </a:lvl3pPr>
            <a:lvl4pPr marL="1600200" indent="-228600">
              <a:defRPr sz="2400">
                <a:solidFill>
                  <a:schemeClr val="tx1"/>
                </a:solidFill>
                <a:latin typeface="Arial" panose="020B0604020202020204" pitchFamily="34" charset="0"/>
                <a:ea typeface="Osaka" pitchFamily="-64" charset="-128"/>
              </a:defRPr>
            </a:lvl4pPr>
            <a:lvl5pPr marL="2057400" indent="-228600">
              <a:defRPr sz="2400">
                <a:solidFill>
                  <a:schemeClr val="tx1"/>
                </a:solidFill>
                <a:latin typeface="Arial" panose="020B0604020202020204" pitchFamily="34" charset="0"/>
                <a:ea typeface="Osaka" pitchFamily="-6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itchFamily="-6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itchFamily="-6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itchFamily="-6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itchFamily="-64" charset="-128"/>
              </a:defRPr>
            </a:lvl9pPr>
          </a:lstStyle>
          <a:p>
            <a:pPr>
              <a:defRPr/>
            </a:pPr>
            <a:endParaRPr lang="en-US" altLang="en-US"/>
          </a:p>
        </p:txBody>
      </p:sp>
      <p:sp>
        <p:nvSpPr>
          <p:cNvPr id="5" name="Rectangle 4">
            <a:extLst>
              <a:ext uri="{FF2B5EF4-FFF2-40B4-BE49-F238E27FC236}">
                <a16:creationId xmlns:a16="http://schemas.microsoft.com/office/drawing/2014/main" id="{8F296B83-81EB-6445-A159-D17121935950}"/>
              </a:ext>
            </a:extLst>
          </p:cNvPr>
          <p:cNvSpPr/>
          <p:nvPr userDrawn="1"/>
        </p:nvSpPr>
        <p:spPr>
          <a:xfrm>
            <a:off x="0" y="-25400"/>
            <a:ext cx="9144000" cy="5461000"/>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extBox 5">
            <a:extLst>
              <a:ext uri="{FF2B5EF4-FFF2-40B4-BE49-F238E27FC236}">
                <a16:creationId xmlns:a16="http://schemas.microsoft.com/office/drawing/2014/main" id="{557F068C-CE9E-9F49-AC2E-91E4A0E630B9}"/>
              </a:ext>
            </a:extLst>
          </p:cNvPr>
          <p:cNvSpPr txBox="1"/>
          <p:nvPr userDrawn="1"/>
        </p:nvSpPr>
        <p:spPr>
          <a:xfrm>
            <a:off x="0" y="871538"/>
            <a:ext cx="9144000" cy="4140200"/>
          </a:xfrm>
          <a:prstGeom prst="rect">
            <a:avLst/>
          </a:prstGeom>
          <a:noFill/>
        </p:spPr>
        <p:txBody>
          <a:bodyPr>
            <a:spAutoFit/>
          </a:bodyPr>
          <a:lstStyle/>
          <a:p>
            <a:pPr algn="ctr">
              <a:defRPr/>
            </a:pPr>
            <a:r>
              <a:rPr lang="en-US" sz="4000" b="1" spc="100" dirty="0">
                <a:solidFill>
                  <a:srgbClr val="FFFFFF"/>
                </a:solidFill>
                <a:latin typeface="Josefin Sans"/>
                <a:ea typeface="Osaka" pitchFamily="-64" charset="-128"/>
                <a:cs typeface="Josefin Sans"/>
              </a:rPr>
              <a:t>Improving Outcomes Across the HIV</a:t>
            </a:r>
            <a:br>
              <a:rPr lang="en-US" sz="4000" b="1" spc="100" dirty="0">
                <a:solidFill>
                  <a:srgbClr val="FFFFFF"/>
                </a:solidFill>
                <a:latin typeface="Josefin Sans"/>
                <a:ea typeface="Osaka" pitchFamily="-64" charset="-128"/>
                <a:cs typeface="Josefin Sans"/>
              </a:rPr>
            </a:br>
            <a:r>
              <a:rPr lang="en-US" sz="4000" b="1" spc="100" dirty="0">
                <a:solidFill>
                  <a:srgbClr val="FFFFFF"/>
                </a:solidFill>
                <a:latin typeface="Josefin Sans"/>
                <a:ea typeface="Osaka" pitchFamily="-64" charset="-128"/>
                <a:cs typeface="Josefin Sans"/>
              </a:rPr>
              <a:t>Care Continuum through Successful</a:t>
            </a:r>
            <a:br>
              <a:rPr lang="en-US" sz="4000" b="1" spc="100" dirty="0">
                <a:solidFill>
                  <a:srgbClr val="FFFFFF"/>
                </a:solidFill>
                <a:latin typeface="Josefin Sans"/>
                <a:ea typeface="Osaka" pitchFamily="-64" charset="-128"/>
                <a:cs typeface="Josefin Sans"/>
              </a:rPr>
            </a:br>
            <a:r>
              <a:rPr lang="en-US" sz="4000" b="1" spc="100" dirty="0">
                <a:solidFill>
                  <a:srgbClr val="FFFFFF"/>
                </a:solidFill>
                <a:latin typeface="Josefin Sans"/>
                <a:ea typeface="Osaka" pitchFamily="-64" charset="-128"/>
                <a:cs typeface="Josefin Sans"/>
              </a:rPr>
              <a:t>Integration of Community Health Workers (CHWs)</a:t>
            </a:r>
          </a:p>
          <a:p>
            <a:pPr algn="ctr">
              <a:spcBef>
                <a:spcPts val="6600"/>
              </a:spcBef>
              <a:defRPr/>
            </a:pPr>
            <a:r>
              <a:rPr lang="en-US" dirty="0">
                <a:solidFill>
                  <a:schemeClr val="tx1">
                    <a:lumMod val="85000"/>
                    <a:lumOff val="15000"/>
                  </a:schemeClr>
                </a:solidFill>
                <a:latin typeface="Josefin Sans SemiBold"/>
                <a:ea typeface="Osaka" pitchFamily="-64" charset="-128"/>
              </a:rPr>
              <a:t>Monday, September 11, 2017–Friday, September 15, 2017</a:t>
            </a:r>
          </a:p>
          <a:p>
            <a:pPr algn="ctr">
              <a:defRPr/>
            </a:pPr>
            <a:r>
              <a:rPr lang="en-US" dirty="0">
                <a:solidFill>
                  <a:schemeClr val="tx1">
                    <a:lumMod val="85000"/>
                    <a:lumOff val="15000"/>
                  </a:schemeClr>
                </a:solidFill>
                <a:latin typeface="Josefin Sans SemiBold"/>
                <a:ea typeface="Osaka" pitchFamily="-64" charset="-128"/>
              </a:rPr>
              <a:t>Boston, Massachusetts</a:t>
            </a:r>
          </a:p>
        </p:txBody>
      </p:sp>
      <p:cxnSp>
        <p:nvCxnSpPr>
          <p:cNvPr id="7" name="Straight Connector 6">
            <a:extLst>
              <a:ext uri="{FF2B5EF4-FFF2-40B4-BE49-F238E27FC236}">
                <a16:creationId xmlns:a16="http://schemas.microsoft.com/office/drawing/2014/main" id="{9071A641-A311-EE43-BC17-BEA0681F50EE}"/>
              </a:ext>
            </a:extLst>
          </p:cNvPr>
          <p:cNvCxnSpPr/>
          <p:nvPr userDrawn="1"/>
        </p:nvCxnSpPr>
        <p:spPr>
          <a:xfrm>
            <a:off x="0" y="5435600"/>
            <a:ext cx="9144000" cy="0"/>
          </a:xfrm>
          <a:prstGeom prst="line">
            <a:avLst/>
          </a:prstGeom>
          <a:ln w="1524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0288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3F7462-ACE2-CD4A-AA13-E399643FE6DE}"/>
              </a:ext>
            </a:extLst>
          </p:cNvPr>
          <p:cNvSpPr/>
          <p:nvPr userDrawn="1"/>
        </p:nvSpPr>
        <p:spPr>
          <a:xfrm>
            <a:off x="0" y="0"/>
            <a:ext cx="9144000" cy="1206500"/>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6" name="Picture 8" descr="restingslide.png">
            <a:extLst>
              <a:ext uri="{FF2B5EF4-FFF2-40B4-BE49-F238E27FC236}">
                <a16:creationId xmlns:a16="http://schemas.microsoft.com/office/drawing/2014/main" id="{FD044283-4D12-5048-A614-24BA30C11D9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774700"/>
            <a:ext cx="9144000" cy="608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0638"/>
            <a:ext cx="8229600" cy="1143000"/>
          </a:xfrm>
        </p:spPr>
        <p:txBody>
          <a:bodyPr/>
          <a:lstStyle>
            <a:lvl1pPr marL="0" marR="0" indent="0" algn="l" defTabSz="457200" rtl="0" eaLnBrk="1" fontAlgn="auto" latinLnBrk="0" hangingPunct="1">
              <a:lnSpc>
                <a:spcPct val="100000"/>
              </a:lnSpc>
              <a:spcBef>
                <a:spcPct val="0"/>
              </a:spcBef>
              <a:spcAft>
                <a:spcPts val="0"/>
              </a:spcAft>
              <a:buClrTx/>
              <a:buSzTx/>
              <a:buFontTx/>
              <a:buNone/>
              <a:tabLst/>
              <a:defRPr sz="2800" cap="all" spc="100"/>
            </a:lvl1pPr>
          </a:lstStyle>
          <a:p>
            <a:r>
              <a:rPr lang="en-US" dirty="0"/>
              <a:t>Click to edit Master title style</a:t>
            </a:r>
          </a:p>
        </p:txBody>
      </p:sp>
      <p:sp>
        <p:nvSpPr>
          <p:cNvPr id="3" name="Content Placeholder 2"/>
          <p:cNvSpPr>
            <a:spLocks noGrp="1"/>
          </p:cNvSpPr>
          <p:nvPr>
            <p:ph idx="1"/>
          </p:nvPr>
        </p:nvSpPr>
        <p:spPr>
          <a:xfrm>
            <a:off x="457200" y="1943100"/>
            <a:ext cx="4076700" cy="3614420"/>
          </a:xfrm>
        </p:spPr>
        <p:txBody>
          <a:bodyPr>
            <a:normAutofit/>
          </a:bodyPr>
          <a:lstStyle>
            <a:lvl1pPr marL="0" indent="0">
              <a:buFontTx/>
              <a:buNone/>
              <a:defRPr sz="1800">
                <a:solidFill>
                  <a:schemeClr val="tx1">
                    <a:lumMod val="65000"/>
                    <a:lumOff val="35000"/>
                  </a:schemeClr>
                </a:solidFill>
              </a:defRPr>
            </a:lvl1pPr>
          </a:lstStyle>
          <a:p>
            <a:pPr lvl="0"/>
            <a:r>
              <a:rPr lang="en-US" dirty="0"/>
              <a:t>Click to edit Master text styles</a:t>
            </a:r>
          </a:p>
        </p:txBody>
      </p:sp>
      <p:sp>
        <p:nvSpPr>
          <p:cNvPr id="8" name="Subtitle 2"/>
          <p:cNvSpPr>
            <a:spLocks noGrp="1"/>
          </p:cNvSpPr>
          <p:nvPr>
            <p:ph type="subTitle" idx="13"/>
          </p:nvPr>
        </p:nvSpPr>
        <p:spPr>
          <a:xfrm>
            <a:off x="457200" y="794273"/>
            <a:ext cx="8229600" cy="615428"/>
          </a:xfrm>
        </p:spPr>
        <p:txBody>
          <a:bodyPr>
            <a:normAutofit/>
          </a:bodyPr>
          <a:lstStyle>
            <a:lvl1pPr marL="0" indent="0" algn="l">
              <a:buNone/>
              <a:defRPr sz="2600" b="1" i="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Date Placeholder 3">
            <a:extLst>
              <a:ext uri="{FF2B5EF4-FFF2-40B4-BE49-F238E27FC236}">
                <a16:creationId xmlns:a16="http://schemas.microsoft.com/office/drawing/2014/main" id="{4D99F647-3F93-B24C-9CD1-5B197A1CFEFC}"/>
              </a:ext>
            </a:extLst>
          </p:cNvPr>
          <p:cNvSpPr>
            <a:spLocks noGrp="1"/>
          </p:cNvSpPr>
          <p:nvPr>
            <p:ph type="dt" sz="half" idx="14"/>
          </p:nvPr>
        </p:nvSpPr>
        <p:spPr>
          <a:xfrm>
            <a:off x="6553200" y="6280150"/>
            <a:ext cx="901700" cy="331788"/>
          </a:xfrm>
          <a:prstGeom prst="rect">
            <a:avLst/>
          </a:prstGeom>
        </p:spPr>
        <p:txBody>
          <a:bodyPr/>
          <a:lstStyle>
            <a:lvl1pPr>
              <a:defRPr>
                <a:ea typeface="Osaka" pitchFamily="-64" charset="-128"/>
              </a:defRPr>
            </a:lvl1pPr>
          </a:lstStyle>
          <a:p>
            <a:pPr>
              <a:defRPr/>
            </a:pPr>
            <a:fld id="{00CC63AF-B6D4-A24A-9E92-FE1346A360C7}" type="datetimeFigureOut">
              <a:rPr lang="en-US"/>
              <a:pPr>
                <a:defRPr/>
              </a:pPr>
              <a:t>5/5/2020</a:t>
            </a:fld>
            <a:endParaRPr lang="en-US"/>
          </a:p>
        </p:txBody>
      </p:sp>
      <p:sp>
        <p:nvSpPr>
          <p:cNvPr id="9" name="Slide Number Placeholder 5">
            <a:extLst>
              <a:ext uri="{FF2B5EF4-FFF2-40B4-BE49-F238E27FC236}">
                <a16:creationId xmlns:a16="http://schemas.microsoft.com/office/drawing/2014/main" id="{25EA8E91-36A7-1742-84C0-966A293C8A87}"/>
              </a:ext>
            </a:extLst>
          </p:cNvPr>
          <p:cNvSpPr>
            <a:spLocks noGrp="1"/>
          </p:cNvSpPr>
          <p:nvPr>
            <p:ph type="sldNum" sz="quarter" idx="15"/>
          </p:nvPr>
        </p:nvSpPr>
        <p:spPr>
          <a:xfrm>
            <a:off x="6553200" y="6343650"/>
            <a:ext cx="2133600" cy="365125"/>
          </a:xfrm>
          <a:prstGeom prst="rect">
            <a:avLst/>
          </a:prstGeom>
        </p:spPr>
        <p:txBody>
          <a:bodyPr/>
          <a:lstStyle>
            <a:lvl1pPr>
              <a:defRPr>
                <a:ea typeface="Osaka" pitchFamily="-64" charset="-128"/>
              </a:defRPr>
            </a:lvl1pPr>
          </a:lstStyle>
          <a:p>
            <a:pPr>
              <a:defRPr/>
            </a:pPr>
            <a:fld id="{419F3A6A-2598-BA4A-BA0B-D7910C07DE55}" type="slidenum">
              <a:rPr lang="en-US"/>
              <a:pPr>
                <a:defRPr/>
              </a:pPr>
              <a:t>‹Nº›</a:t>
            </a:fld>
            <a:endParaRPr lang="en-US"/>
          </a:p>
        </p:txBody>
      </p:sp>
    </p:spTree>
    <p:extLst>
      <p:ext uri="{BB962C8B-B14F-4D97-AF65-F5344CB8AC3E}">
        <p14:creationId xmlns:p14="http://schemas.microsoft.com/office/powerpoint/2010/main" val="3765269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Resting">
    <p:spTree>
      <p:nvGrpSpPr>
        <p:cNvPr id="1" name=""/>
        <p:cNvGrpSpPr/>
        <p:nvPr/>
      </p:nvGrpSpPr>
      <p:grpSpPr>
        <a:xfrm>
          <a:off x="0" y="0"/>
          <a:ext cx="0" cy="0"/>
          <a:chOff x="0" y="0"/>
          <a:chExt cx="0" cy="0"/>
        </a:xfrm>
      </p:grpSpPr>
      <p:pic>
        <p:nvPicPr>
          <p:cNvPr id="3" name="Picture 6" descr="restingslide2.jpg">
            <a:extLst>
              <a:ext uri="{FF2B5EF4-FFF2-40B4-BE49-F238E27FC236}">
                <a16:creationId xmlns:a16="http://schemas.microsoft.com/office/drawing/2014/main" id="{5620A047-8C7F-1E4F-BADE-3A9B25C1DBA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B7C750D-A3E8-4340-9FC3-26201CA80786}"/>
              </a:ext>
            </a:extLst>
          </p:cNvPr>
          <p:cNvSpPr/>
          <p:nvPr userDrawn="1"/>
        </p:nvSpPr>
        <p:spPr>
          <a:xfrm>
            <a:off x="0" y="2235200"/>
            <a:ext cx="9144000" cy="2413000"/>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itle 1"/>
          <p:cNvSpPr>
            <a:spLocks noGrp="1"/>
          </p:cNvSpPr>
          <p:nvPr>
            <p:ph type="title"/>
          </p:nvPr>
        </p:nvSpPr>
        <p:spPr>
          <a:xfrm>
            <a:off x="0" y="2946400"/>
            <a:ext cx="9144000" cy="1143000"/>
          </a:xfrm>
        </p:spPr>
        <p:txBody>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09972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1" name="Picture 10" descr="openingfooter_sized.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pic>
        <p:nvPicPr>
          <p:cNvPr id="4" name="Picture 3" descr="boston_univ_cmyk.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0701" y="5871300"/>
            <a:ext cx="1282700" cy="576403"/>
          </a:xfrm>
          <a:prstGeom prst="rect">
            <a:avLst/>
          </a:prstGeom>
        </p:spPr>
      </p:pic>
      <p:sp>
        <p:nvSpPr>
          <p:cNvPr id="6" name="TextBox 5"/>
          <p:cNvSpPr txBox="1"/>
          <p:nvPr userDrawn="1"/>
        </p:nvSpPr>
        <p:spPr>
          <a:xfrm>
            <a:off x="1968501" y="6159500"/>
            <a:ext cx="184731" cy="300082"/>
          </a:xfrm>
          <a:prstGeom prst="rect">
            <a:avLst/>
          </a:prstGeom>
          <a:noFill/>
        </p:spPr>
        <p:txBody>
          <a:bodyPr wrap="none" rtlCol="0">
            <a:spAutoFit/>
          </a:bodyPr>
          <a:lstStyle/>
          <a:p>
            <a:endParaRPr lang="en-US" sz="1350" dirty="0"/>
          </a:p>
        </p:txBody>
      </p:sp>
      <p:sp>
        <p:nvSpPr>
          <p:cNvPr id="7" name="Rectangle 6"/>
          <p:cNvSpPr/>
          <p:nvPr userDrawn="1"/>
        </p:nvSpPr>
        <p:spPr>
          <a:xfrm>
            <a:off x="0" y="-25399"/>
            <a:ext cx="9144000" cy="5460999"/>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TextBox 7"/>
          <p:cNvSpPr txBox="1"/>
          <p:nvPr userDrawn="1"/>
        </p:nvSpPr>
        <p:spPr>
          <a:xfrm>
            <a:off x="0" y="871709"/>
            <a:ext cx="9144000" cy="2672526"/>
          </a:xfrm>
          <a:prstGeom prst="rect">
            <a:avLst/>
          </a:prstGeom>
          <a:noFill/>
        </p:spPr>
        <p:txBody>
          <a:bodyPr wrap="square" rtlCol="0">
            <a:spAutoFit/>
          </a:bodyPr>
          <a:lstStyle/>
          <a:p>
            <a:pPr algn="ctr"/>
            <a:r>
              <a:rPr lang="en-US" sz="3000" b="1" spc="75" dirty="0">
                <a:solidFill>
                  <a:srgbClr val="FFFFFF"/>
                </a:solidFill>
                <a:latin typeface="Josefin Sans"/>
                <a:cs typeface="Josefin Sans"/>
              </a:rPr>
              <a:t>Improving Outcomes Across the HIV</a:t>
            </a:r>
            <a:br>
              <a:rPr lang="en-US" sz="3000" b="1" spc="75" dirty="0">
                <a:solidFill>
                  <a:srgbClr val="FFFFFF"/>
                </a:solidFill>
                <a:latin typeface="Josefin Sans"/>
                <a:cs typeface="Josefin Sans"/>
              </a:rPr>
            </a:br>
            <a:r>
              <a:rPr lang="en-US" sz="3000" b="1" spc="75" dirty="0">
                <a:solidFill>
                  <a:srgbClr val="FFFFFF"/>
                </a:solidFill>
                <a:latin typeface="Josefin Sans"/>
                <a:cs typeface="Josefin Sans"/>
              </a:rPr>
              <a:t>Care Continuum through Successful</a:t>
            </a:r>
            <a:br>
              <a:rPr lang="en-US" sz="3000" b="1" spc="75" dirty="0">
                <a:solidFill>
                  <a:srgbClr val="FFFFFF"/>
                </a:solidFill>
                <a:latin typeface="Josefin Sans"/>
                <a:cs typeface="Josefin Sans"/>
              </a:rPr>
            </a:br>
            <a:r>
              <a:rPr lang="en-US" sz="3000" b="1" spc="75" dirty="0">
                <a:solidFill>
                  <a:srgbClr val="FFFFFF"/>
                </a:solidFill>
                <a:latin typeface="Josefin Sans"/>
                <a:cs typeface="Josefin Sans"/>
              </a:rPr>
              <a:t>Integration</a:t>
            </a:r>
            <a:r>
              <a:rPr lang="en-US" sz="3000" b="1" spc="75" baseline="0" dirty="0">
                <a:solidFill>
                  <a:srgbClr val="FFFFFF"/>
                </a:solidFill>
                <a:latin typeface="Josefin Sans"/>
                <a:cs typeface="Josefin Sans"/>
              </a:rPr>
              <a:t> of Community Health Workers (CHWs)</a:t>
            </a:r>
            <a:endParaRPr lang="en-US" sz="3000" b="1" spc="75" dirty="0">
              <a:solidFill>
                <a:srgbClr val="FFFFFF"/>
              </a:solidFill>
              <a:latin typeface="Josefin Sans"/>
              <a:cs typeface="Josefin Sans"/>
            </a:endParaRPr>
          </a:p>
          <a:p>
            <a:pPr algn="ctr">
              <a:spcBef>
                <a:spcPts val="4950"/>
              </a:spcBef>
            </a:pPr>
            <a:r>
              <a:rPr lang="en-US" sz="1800" dirty="0">
                <a:solidFill>
                  <a:schemeClr val="tx1">
                    <a:lumMod val="85000"/>
                    <a:lumOff val="15000"/>
                  </a:schemeClr>
                </a:solidFill>
                <a:latin typeface="Josefin Sans SemiBold"/>
              </a:rPr>
              <a:t>Monday, September 11, 2017–Friday, September 15, 2017</a:t>
            </a:r>
          </a:p>
          <a:p>
            <a:pPr algn="ctr"/>
            <a:r>
              <a:rPr lang="en-US" sz="1800" dirty="0">
                <a:solidFill>
                  <a:schemeClr val="tx1">
                    <a:lumMod val="85000"/>
                    <a:lumOff val="15000"/>
                  </a:schemeClr>
                </a:solidFill>
                <a:latin typeface="Josefin Sans SemiBold"/>
              </a:rPr>
              <a:t>Boston, Massachusetts</a:t>
            </a:r>
          </a:p>
        </p:txBody>
      </p:sp>
      <p:cxnSp>
        <p:nvCxnSpPr>
          <p:cNvPr id="10" name="Straight Connector 9"/>
          <p:cNvCxnSpPr/>
          <p:nvPr userDrawn="1"/>
        </p:nvCxnSpPr>
        <p:spPr>
          <a:xfrm>
            <a:off x="0" y="5435600"/>
            <a:ext cx="9144000" cy="0"/>
          </a:xfrm>
          <a:prstGeom prst="line">
            <a:avLst/>
          </a:prstGeom>
          <a:ln w="1524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7464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normAutofit/>
          </a:bodyPr>
          <a:lstStyle>
            <a:lvl1pPr marL="0" marR="0" indent="0" algn="l" defTabSz="342900" rtl="0" eaLnBrk="1" fontAlgn="auto" latinLnBrk="0" hangingPunct="1">
              <a:lnSpc>
                <a:spcPct val="100000"/>
              </a:lnSpc>
              <a:spcBef>
                <a:spcPct val="0"/>
              </a:spcBef>
              <a:spcAft>
                <a:spcPts val="0"/>
              </a:spcAft>
              <a:buClrTx/>
              <a:buSzTx/>
              <a:buFontTx/>
              <a:buNone/>
              <a:tabLst/>
              <a:defRPr sz="2100" cap="all" spc="75"/>
            </a:lvl1pPr>
          </a:lstStyle>
          <a:p>
            <a:r>
              <a:rPr lang="en-US" dirty="0"/>
              <a:t>Click to edit Master title style</a:t>
            </a:r>
          </a:p>
        </p:txBody>
      </p:sp>
      <p:sp>
        <p:nvSpPr>
          <p:cNvPr id="3" name="Content Placeholder 2"/>
          <p:cNvSpPr>
            <a:spLocks noGrp="1"/>
          </p:cNvSpPr>
          <p:nvPr>
            <p:ph idx="1"/>
          </p:nvPr>
        </p:nvSpPr>
        <p:spPr>
          <a:xfrm>
            <a:off x="457200" y="1943100"/>
            <a:ext cx="4076700" cy="3614420"/>
          </a:xfrm>
        </p:spPr>
        <p:txBody>
          <a:bodyPr>
            <a:normAutofit/>
          </a:bodyPr>
          <a:lstStyle>
            <a:lvl1pPr marL="0" indent="0">
              <a:buFontTx/>
              <a:buNone/>
              <a:defRPr sz="1350">
                <a:solidFill>
                  <a:schemeClr val="tx1">
                    <a:lumMod val="65000"/>
                    <a:lumOff val="35000"/>
                  </a:schemeClr>
                </a:solidFill>
              </a:defRPr>
            </a:lvl1pPr>
          </a:lstStyle>
          <a:p>
            <a:pPr lvl="0"/>
            <a:r>
              <a:rPr lang="en-US" dirty="0"/>
              <a:t>Click to edit Master text styles</a:t>
            </a:r>
          </a:p>
        </p:txBody>
      </p:sp>
      <p:sp>
        <p:nvSpPr>
          <p:cNvPr id="4" name="Date Placeholder 3"/>
          <p:cNvSpPr>
            <a:spLocks noGrp="1"/>
          </p:cNvSpPr>
          <p:nvPr>
            <p:ph type="dt" sz="half" idx="10"/>
          </p:nvPr>
        </p:nvSpPr>
        <p:spPr>
          <a:xfrm>
            <a:off x="6553201" y="6280063"/>
            <a:ext cx="901700" cy="331932"/>
          </a:xfrm>
          <a:prstGeom prst="rect">
            <a:avLst/>
          </a:prstGeom>
        </p:spPr>
        <p:txBody>
          <a:bodyPr/>
          <a:lstStyle/>
          <a:p>
            <a:fld id="{63DF9132-0585-754B-966F-69D91446DA0F}" type="datetimeFigureOut">
              <a:rPr lang="en-US" smtClean="0"/>
              <a:t>5/5/2020</a:t>
            </a:fld>
            <a:endParaRPr lang="en-US" dirty="0"/>
          </a:p>
        </p:txBody>
      </p:sp>
      <p:sp>
        <p:nvSpPr>
          <p:cNvPr id="6" name="Slide Number Placeholder 5"/>
          <p:cNvSpPr>
            <a:spLocks noGrp="1"/>
          </p:cNvSpPr>
          <p:nvPr>
            <p:ph type="sldNum" sz="quarter" idx="12"/>
          </p:nvPr>
        </p:nvSpPr>
        <p:spPr>
          <a:xfrm>
            <a:off x="6553200" y="6342962"/>
            <a:ext cx="2133600" cy="365125"/>
          </a:xfrm>
          <a:prstGeom prst="rect">
            <a:avLst/>
          </a:prstGeom>
        </p:spPr>
        <p:txBody>
          <a:bodyPr/>
          <a:lstStyle/>
          <a:p>
            <a:fld id="{21B4E4FB-8AA7-6145-A8BA-332788F2A2F6}" type="slidenum">
              <a:rPr lang="en-US" smtClean="0"/>
              <a:t>‹Nº›</a:t>
            </a:fld>
            <a:endParaRPr lang="en-US" dirty="0"/>
          </a:p>
        </p:txBody>
      </p:sp>
      <p:sp>
        <p:nvSpPr>
          <p:cNvPr id="8" name="Subtitle 2"/>
          <p:cNvSpPr>
            <a:spLocks noGrp="1"/>
          </p:cNvSpPr>
          <p:nvPr>
            <p:ph type="subTitle" idx="13"/>
          </p:nvPr>
        </p:nvSpPr>
        <p:spPr>
          <a:xfrm>
            <a:off x="457200" y="794273"/>
            <a:ext cx="8229600" cy="615428"/>
          </a:xfrm>
        </p:spPr>
        <p:txBody>
          <a:bodyPr>
            <a:normAutofit/>
          </a:bodyPr>
          <a:lstStyle>
            <a:lvl1pPr marL="0" indent="0" algn="l">
              <a:buNone/>
              <a:defRPr sz="1950" b="1" i="0">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7" name="Rectangle 6"/>
          <p:cNvSpPr/>
          <p:nvPr userDrawn="1"/>
        </p:nvSpPr>
        <p:spPr>
          <a:xfrm>
            <a:off x="0" y="3"/>
            <a:ext cx="9144000" cy="1206499"/>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9" name="Picture 8" descr="restingslid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74700"/>
            <a:ext cx="9144000" cy="6089904"/>
          </a:xfrm>
          <a:prstGeom prst="rect">
            <a:avLst/>
          </a:prstGeom>
        </p:spPr>
      </p:pic>
    </p:spTree>
    <p:extLst>
      <p:ext uri="{BB962C8B-B14F-4D97-AF65-F5344CB8AC3E}">
        <p14:creationId xmlns:p14="http://schemas.microsoft.com/office/powerpoint/2010/main" val="5511101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Resting">
    <p:spTree>
      <p:nvGrpSpPr>
        <p:cNvPr id="1" name=""/>
        <p:cNvGrpSpPr/>
        <p:nvPr/>
      </p:nvGrpSpPr>
      <p:grpSpPr>
        <a:xfrm>
          <a:off x="0" y="0"/>
          <a:ext cx="0" cy="0"/>
          <a:chOff x="0" y="0"/>
          <a:chExt cx="0" cy="0"/>
        </a:xfrm>
      </p:grpSpPr>
      <p:pic>
        <p:nvPicPr>
          <p:cNvPr id="4" name="Picture 3" descr="restingslide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userDrawn="1"/>
        </p:nvSpPr>
        <p:spPr>
          <a:xfrm>
            <a:off x="0" y="2235200"/>
            <a:ext cx="9144000" cy="2413000"/>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Title 1"/>
          <p:cNvSpPr>
            <a:spLocks noGrp="1"/>
          </p:cNvSpPr>
          <p:nvPr>
            <p:ph type="title"/>
          </p:nvPr>
        </p:nvSpPr>
        <p:spPr>
          <a:xfrm>
            <a:off x="0" y="2946400"/>
            <a:ext cx="9144000" cy="1143000"/>
          </a:xfrm>
        </p:spPr>
        <p:txBody>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153688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
        <p:cNvGrpSpPr/>
        <p:nvPr/>
      </p:nvGrpSpPr>
      <p:grpSpPr>
        <a:xfrm>
          <a:off x="0" y="0"/>
          <a:ext cx="0" cy="0"/>
          <a:chOff x="0" y="0"/>
          <a:chExt cx="0" cy="0"/>
        </a:xfrm>
      </p:grpSpPr>
      <p:sp>
        <p:nvSpPr>
          <p:cNvPr id="18" name="Google Shape;18;p2"/>
          <p:cNvSpPr txBox="1">
            <a:spLocks noGrp="1"/>
          </p:cNvSpPr>
          <p:nvPr>
            <p:ph type="ctrTitle"/>
          </p:nvPr>
        </p:nvSpPr>
        <p:spPr>
          <a:xfrm>
            <a:off x="685800" y="1600200"/>
            <a:ext cx="7772400" cy="11430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sz="40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685800" y="3200400"/>
            <a:ext cx="7772400" cy="1752600"/>
          </a:xfrm>
          <a:prstGeom prst="rect">
            <a:avLst/>
          </a:prstGeom>
          <a:noFill/>
          <a:ln>
            <a:noFill/>
          </a:ln>
        </p:spPr>
        <p:txBody>
          <a:bodyPr spcFirstLastPara="1" wrap="square" lIns="91425" tIns="45700" rIns="91425" bIns="45700" anchor="t" anchorCtr="0"/>
          <a:lstStyle>
            <a:lvl1pPr lvl="0" algn="l">
              <a:spcBef>
                <a:spcPts val="480"/>
              </a:spcBef>
              <a:spcAft>
                <a:spcPts val="0"/>
              </a:spcAft>
              <a:buSzPts val="2400"/>
              <a:buFont typeface="Noto Sans Symbols"/>
              <a:buNone/>
              <a:defRPr sz="2400">
                <a:solidFill>
                  <a:srgbClr val="CCCCCC"/>
                </a:solidFill>
                <a:latin typeface="Arial"/>
                <a:ea typeface="Arial"/>
                <a:cs typeface="Arial"/>
                <a:sym typeface="Arial"/>
              </a:defRPr>
            </a:lvl1pPr>
            <a:lvl2pPr lvl="1" algn="l">
              <a:spcBef>
                <a:spcPts val="360"/>
              </a:spcBef>
              <a:spcAft>
                <a:spcPts val="0"/>
              </a:spcAft>
              <a:buSzPts val="1800"/>
              <a:buChar char="▪"/>
              <a:defRPr/>
            </a:lvl2pPr>
            <a:lvl3pPr lvl="2" algn="l">
              <a:spcBef>
                <a:spcPts val="360"/>
              </a:spcBef>
              <a:spcAft>
                <a:spcPts val="0"/>
              </a:spcAft>
              <a:buSzPts val="1800"/>
              <a:buChar char="▪"/>
              <a:defRPr/>
            </a:lvl3pPr>
            <a:lvl4pPr lvl="3" algn="l">
              <a:spcBef>
                <a:spcPts val="360"/>
              </a:spcBef>
              <a:spcAft>
                <a:spcPts val="0"/>
              </a:spcAft>
              <a:buSzPts val="1800"/>
              <a:buChar char="▪"/>
              <a:defRPr/>
            </a:lvl4pPr>
            <a:lvl5pPr lvl="4" algn="l">
              <a:spcBef>
                <a:spcPts val="360"/>
              </a:spcBef>
              <a:spcAft>
                <a:spcPts val="0"/>
              </a:spcAft>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98552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a:extLst>
              <a:ext uri="{FF2B5EF4-FFF2-40B4-BE49-F238E27FC236}">
                <a16:creationId xmlns:a16="http://schemas.microsoft.com/office/drawing/2014/main" id="{4ACBA6F3-5876-464C-8C93-98AFFEC9EC39}"/>
              </a:ext>
            </a:extLst>
          </p:cNvPr>
          <p:cNvSpPr>
            <a:spLocks noGrp="1" noChangeArrowheads="1"/>
          </p:cNvSpPr>
          <p:nvPr>
            <p:ph type="ftr" sz="quarter" idx="10"/>
          </p:nvPr>
        </p:nvSpPr>
        <p:spPr/>
        <p:txBody>
          <a:bodyPr/>
          <a:lstStyle>
            <a:lvl1pPr>
              <a:defRPr>
                <a:latin typeface="Josephine Sans"/>
              </a:defRPr>
            </a:lvl1pPr>
          </a:lstStyle>
          <a:p>
            <a:pPr>
              <a:defRPr/>
            </a:pPr>
            <a:r>
              <a:rPr lang="en-US" altLang="en-US"/>
              <a:t>Name of  Presentation</a:t>
            </a:r>
          </a:p>
        </p:txBody>
      </p:sp>
      <p:sp>
        <p:nvSpPr>
          <p:cNvPr id="5" name="Rectangle 18">
            <a:extLst>
              <a:ext uri="{FF2B5EF4-FFF2-40B4-BE49-F238E27FC236}">
                <a16:creationId xmlns:a16="http://schemas.microsoft.com/office/drawing/2014/main" id="{4442E752-42D1-0E48-86D6-0B2792C144A1}"/>
              </a:ext>
            </a:extLst>
          </p:cNvPr>
          <p:cNvSpPr>
            <a:spLocks noGrp="1" noChangeArrowheads="1"/>
          </p:cNvSpPr>
          <p:nvPr>
            <p:ph type="dt" sz="half" idx="11"/>
          </p:nvPr>
        </p:nvSpPr>
        <p:spPr/>
        <p:txBody>
          <a:bodyPr/>
          <a:lstStyle>
            <a:lvl1pPr>
              <a:defRPr/>
            </a:lvl1pPr>
          </a:lstStyle>
          <a:p>
            <a:pPr>
              <a:defRPr/>
            </a:pPr>
            <a:r>
              <a:rPr lang="en-US" altLang="en-US"/>
              <a:t>2/3/08  </a:t>
            </a:r>
            <a:fld id="{E738BDDD-D19B-224F-A643-5A83BBDAD00B}" type="slidenum">
              <a:rPr lang="en-US" altLang="en-US"/>
              <a:pPr>
                <a:defRPr/>
              </a:pPr>
              <a:t>‹Nº›</a:t>
            </a:fld>
            <a:endParaRPr lang="en-US" altLang="en-US" baseline="0"/>
          </a:p>
        </p:txBody>
      </p:sp>
    </p:spTree>
    <p:extLst>
      <p:ext uri="{BB962C8B-B14F-4D97-AF65-F5344CB8AC3E}">
        <p14:creationId xmlns:p14="http://schemas.microsoft.com/office/powerpoint/2010/main" val="1016312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atin typeface="Josephine Sans Semi"/>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Click to edit Master text styles</a:t>
            </a:r>
          </a:p>
        </p:txBody>
      </p:sp>
      <p:sp>
        <p:nvSpPr>
          <p:cNvPr id="4" name="Rectangle 5">
            <a:extLst>
              <a:ext uri="{FF2B5EF4-FFF2-40B4-BE49-F238E27FC236}">
                <a16:creationId xmlns:a16="http://schemas.microsoft.com/office/drawing/2014/main" id="{40CB3602-F7BB-2949-9F4E-6097B1C5FA95}"/>
              </a:ext>
            </a:extLst>
          </p:cNvPr>
          <p:cNvSpPr>
            <a:spLocks noGrp="1" noChangeArrowheads="1"/>
          </p:cNvSpPr>
          <p:nvPr>
            <p:ph type="ftr" sz="quarter" idx="10"/>
          </p:nvPr>
        </p:nvSpPr>
        <p:spPr/>
        <p:txBody>
          <a:bodyPr/>
          <a:lstStyle>
            <a:lvl1pPr>
              <a:defRPr/>
            </a:lvl1pPr>
          </a:lstStyle>
          <a:p>
            <a:pPr>
              <a:defRPr/>
            </a:pPr>
            <a:r>
              <a:rPr lang="en-US" altLang="en-US"/>
              <a:t>Name of  Presentation</a:t>
            </a:r>
          </a:p>
        </p:txBody>
      </p:sp>
      <p:sp>
        <p:nvSpPr>
          <p:cNvPr id="5" name="Rectangle 18">
            <a:extLst>
              <a:ext uri="{FF2B5EF4-FFF2-40B4-BE49-F238E27FC236}">
                <a16:creationId xmlns:a16="http://schemas.microsoft.com/office/drawing/2014/main" id="{C6A25324-5CE4-FA4D-8D62-BCA65416343F}"/>
              </a:ext>
            </a:extLst>
          </p:cNvPr>
          <p:cNvSpPr>
            <a:spLocks noGrp="1" noChangeArrowheads="1"/>
          </p:cNvSpPr>
          <p:nvPr>
            <p:ph type="dt" sz="half" idx="11"/>
          </p:nvPr>
        </p:nvSpPr>
        <p:spPr/>
        <p:txBody>
          <a:bodyPr/>
          <a:lstStyle>
            <a:lvl1pPr>
              <a:defRPr/>
            </a:lvl1pPr>
          </a:lstStyle>
          <a:p>
            <a:pPr>
              <a:defRPr/>
            </a:pPr>
            <a:r>
              <a:rPr lang="en-US" altLang="en-US"/>
              <a:t>2/3/08  </a:t>
            </a:r>
            <a:fld id="{343A5DAC-F800-D549-9FFF-40032E413B4D}" type="slidenum">
              <a:rPr lang="en-US" altLang="en-US"/>
              <a:pPr>
                <a:defRPr/>
              </a:pPr>
              <a:t>‹Nº›</a:t>
            </a:fld>
            <a:endParaRPr lang="en-US" altLang="en-US" baseline="0"/>
          </a:p>
        </p:txBody>
      </p:sp>
    </p:spTree>
    <p:extLst>
      <p:ext uri="{BB962C8B-B14F-4D97-AF65-F5344CB8AC3E}">
        <p14:creationId xmlns:p14="http://schemas.microsoft.com/office/powerpoint/2010/main" val="1950948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11" descr="restingslide2.jpg">
            <a:extLst>
              <a:ext uri="{FF2B5EF4-FFF2-40B4-BE49-F238E27FC236}">
                <a16:creationId xmlns:a16="http://schemas.microsoft.com/office/drawing/2014/main" id="{609035D3-D2D0-1D4C-BC78-075DE30CC02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1163D27-35CA-AF47-B365-864AC9A7320A}"/>
              </a:ext>
            </a:extLst>
          </p:cNvPr>
          <p:cNvSpPr/>
          <p:nvPr userDrawn="1"/>
        </p:nvSpPr>
        <p:spPr>
          <a:xfrm>
            <a:off x="0" y="2235200"/>
            <a:ext cx="9144000" cy="2413000"/>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Rectangle 2">
            <a:extLst>
              <a:ext uri="{FF2B5EF4-FFF2-40B4-BE49-F238E27FC236}">
                <a16:creationId xmlns:a16="http://schemas.microsoft.com/office/drawing/2014/main" id="{4EBE2B9F-8068-7540-B8DE-BB120C4A2CE1}"/>
              </a:ext>
            </a:extLst>
          </p:cNvPr>
          <p:cNvSpPr txBox="1">
            <a:spLocks noChangeArrowheads="1"/>
          </p:cNvSpPr>
          <p:nvPr userDrawn="1"/>
        </p:nvSpPr>
        <p:spPr bwMode="auto">
          <a:xfrm>
            <a:off x="685800" y="2819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nchor="ctr"/>
          <a:lstStyle>
            <a:lvl1pPr algn="l" rtl="0" eaLnBrk="0" fontAlgn="base" hangingPunct="0">
              <a:spcBef>
                <a:spcPct val="0"/>
              </a:spcBef>
              <a:spcAft>
                <a:spcPct val="0"/>
              </a:spcAft>
              <a:defRPr sz="4000" kern="1200">
                <a:solidFill>
                  <a:schemeClr val="bg1"/>
                </a:solidFill>
                <a:latin typeface="Josephine Sans"/>
                <a:ea typeface="+mj-ea"/>
                <a:cs typeface="+mj-cs"/>
              </a:defRPr>
            </a:lvl1pPr>
            <a:lvl2pPr algn="l" rtl="0" eaLnBrk="0" fontAlgn="base" hangingPunct="0">
              <a:spcBef>
                <a:spcPct val="0"/>
              </a:spcBef>
              <a:spcAft>
                <a:spcPct val="0"/>
              </a:spcAft>
              <a:defRPr sz="2400">
                <a:solidFill>
                  <a:schemeClr val="tx1"/>
                </a:solidFill>
                <a:latin typeface="Arial" charset="0"/>
                <a:ea typeface="Osaka" charset="0"/>
              </a:defRPr>
            </a:lvl2pPr>
            <a:lvl3pPr algn="l" rtl="0" eaLnBrk="0" fontAlgn="base" hangingPunct="0">
              <a:spcBef>
                <a:spcPct val="0"/>
              </a:spcBef>
              <a:spcAft>
                <a:spcPct val="0"/>
              </a:spcAft>
              <a:defRPr sz="2400">
                <a:solidFill>
                  <a:schemeClr val="tx1"/>
                </a:solidFill>
                <a:latin typeface="Arial" charset="0"/>
                <a:ea typeface="Osaka" charset="0"/>
              </a:defRPr>
            </a:lvl3pPr>
            <a:lvl4pPr algn="l" rtl="0" eaLnBrk="0" fontAlgn="base" hangingPunct="0">
              <a:spcBef>
                <a:spcPct val="0"/>
              </a:spcBef>
              <a:spcAft>
                <a:spcPct val="0"/>
              </a:spcAft>
              <a:defRPr sz="2400">
                <a:solidFill>
                  <a:schemeClr val="tx1"/>
                </a:solidFill>
                <a:latin typeface="Arial" charset="0"/>
                <a:ea typeface="Osaka" charset="0"/>
              </a:defRPr>
            </a:lvl4pPr>
            <a:lvl5pPr algn="l" rtl="0" eaLnBrk="0" fontAlgn="base" hangingPunct="0">
              <a:spcBef>
                <a:spcPct val="0"/>
              </a:spcBef>
              <a:spcAft>
                <a:spcPct val="0"/>
              </a:spcAft>
              <a:defRPr sz="2400">
                <a:solidFill>
                  <a:schemeClr val="tx1"/>
                </a:solidFill>
                <a:latin typeface="Arial" charset="0"/>
                <a:ea typeface="Osaka" charset="0"/>
              </a:defRPr>
            </a:lvl5pPr>
            <a:lvl6pPr marL="457200" algn="l" rtl="0" fontAlgn="base">
              <a:spcBef>
                <a:spcPct val="0"/>
              </a:spcBef>
              <a:spcAft>
                <a:spcPct val="0"/>
              </a:spcAft>
              <a:defRPr sz="2400">
                <a:solidFill>
                  <a:schemeClr val="tx1"/>
                </a:solidFill>
                <a:latin typeface="Arial" charset="0"/>
                <a:ea typeface="Osaka" charset="0"/>
              </a:defRPr>
            </a:lvl6pPr>
            <a:lvl7pPr marL="914400" algn="l" rtl="0" fontAlgn="base">
              <a:spcBef>
                <a:spcPct val="0"/>
              </a:spcBef>
              <a:spcAft>
                <a:spcPct val="0"/>
              </a:spcAft>
              <a:defRPr sz="2400">
                <a:solidFill>
                  <a:schemeClr val="tx1"/>
                </a:solidFill>
                <a:latin typeface="Arial" charset="0"/>
                <a:ea typeface="Osaka" charset="0"/>
              </a:defRPr>
            </a:lvl7pPr>
            <a:lvl8pPr marL="1371600" algn="l" rtl="0" fontAlgn="base">
              <a:spcBef>
                <a:spcPct val="0"/>
              </a:spcBef>
              <a:spcAft>
                <a:spcPct val="0"/>
              </a:spcAft>
              <a:defRPr sz="2400">
                <a:solidFill>
                  <a:schemeClr val="tx1"/>
                </a:solidFill>
                <a:latin typeface="Arial" charset="0"/>
                <a:ea typeface="Osaka" charset="0"/>
              </a:defRPr>
            </a:lvl8pPr>
            <a:lvl9pPr marL="1828800" algn="l" rtl="0" fontAlgn="base">
              <a:spcBef>
                <a:spcPct val="0"/>
              </a:spcBef>
              <a:spcAft>
                <a:spcPct val="0"/>
              </a:spcAft>
              <a:defRPr sz="2400">
                <a:solidFill>
                  <a:schemeClr val="tx1"/>
                </a:solidFill>
                <a:latin typeface="Arial" charset="0"/>
                <a:ea typeface="Osaka" charset="0"/>
              </a:defRPr>
            </a:lvl9pPr>
          </a:lstStyle>
          <a:p>
            <a:pPr>
              <a:defRPr/>
            </a:pPr>
            <a:r>
              <a:rPr lang="en-US" altLang="en-US" sz="2800" dirty="0"/>
              <a:t>Resting or transition slide</a:t>
            </a:r>
          </a:p>
        </p:txBody>
      </p:sp>
      <p:sp>
        <p:nvSpPr>
          <p:cNvPr id="2" name="Title 1"/>
          <p:cNvSpPr>
            <a:spLocks noGrp="1"/>
          </p:cNvSpPr>
          <p:nvPr>
            <p:ph type="title"/>
          </p:nvPr>
        </p:nvSpPr>
        <p:spPr/>
        <p:txBody>
          <a:bodyPr/>
          <a:lstStyle/>
          <a:p>
            <a:r>
              <a:rPr lang="en-US"/>
              <a:t>Click to edit Master title style</a:t>
            </a:r>
          </a:p>
        </p:txBody>
      </p:sp>
      <p:sp>
        <p:nvSpPr>
          <p:cNvPr id="6" name="Footer Placeholder 2">
            <a:extLst>
              <a:ext uri="{FF2B5EF4-FFF2-40B4-BE49-F238E27FC236}">
                <a16:creationId xmlns:a16="http://schemas.microsoft.com/office/drawing/2014/main" id="{2084D01D-D6D9-A14E-A7DF-F63DA68ED895}"/>
              </a:ext>
            </a:extLst>
          </p:cNvPr>
          <p:cNvSpPr>
            <a:spLocks noGrp="1"/>
          </p:cNvSpPr>
          <p:nvPr>
            <p:ph type="ftr" sz="quarter" idx="10"/>
          </p:nvPr>
        </p:nvSpPr>
        <p:spPr/>
        <p:txBody>
          <a:bodyPr/>
          <a:lstStyle>
            <a:lvl1pPr>
              <a:defRPr/>
            </a:lvl1pPr>
          </a:lstStyle>
          <a:p>
            <a:pPr>
              <a:defRPr/>
            </a:pPr>
            <a:r>
              <a:rPr lang="en-US" altLang="en-US"/>
              <a:t>Name of Presentation</a:t>
            </a:r>
          </a:p>
        </p:txBody>
      </p:sp>
      <p:sp>
        <p:nvSpPr>
          <p:cNvPr id="7" name="Date Placeholder 3">
            <a:extLst>
              <a:ext uri="{FF2B5EF4-FFF2-40B4-BE49-F238E27FC236}">
                <a16:creationId xmlns:a16="http://schemas.microsoft.com/office/drawing/2014/main" id="{6430BA8D-8230-EC45-92A1-C1DFB50E5A9A}"/>
              </a:ext>
            </a:extLst>
          </p:cNvPr>
          <p:cNvSpPr>
            <a:spLocks noGrp="1"/>
          </p:cNvSpPr>
          <p:nvPr>
            <p:ph type="dt" sz="half" idx="11"/>
          </p:nvPr>
        </p:nvSpPr>
        <p:spPr/>
        <p:txBody>
          <a:bodyPr/>
          <a:lstStyle>
            <a:lvl1pPr>
              <a:defRPr/>
            </a:lvl1pPr>
          </a:lstStyle>
          <a:p>
            <a:pPr>
              <a:defRPr/>
            </a:pPr>
            <a:r>
              <a:rPr lang="en-US" altLang="en-US"/>
              <a:t>2/3/08  </a:t>
            </a:r>
            <a:fld id="{50B2D4C2-B398-CE43-9285-9077E4CAC774}" type="slidenum">
              <a:rPr lang="en-US" altLang="en-US"/>
              <a:pPr>
                <a:defRPr/>
              </a:pPr>
              <a:t>‹Nº›</a:t>
            </a:fld>
            <a:endParaRPr lang="en-US" altLang="en-US" baseline="0"/>
          </a:p>
        </p:txBody>
      </p:sp>
    </p:spTree>
    <p:extLst>
      <p:ext uri="{BB962C8B-B14F-4D97-AF65-F5344CB8AC3E}">
        <p14:creationId xmlns:p14="http://schemas.microsoft.com/office/powerpoint/2010/main" val="1108165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828800"/>
            <a:ext cx="3886200" cy="3886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8800"/>
            <a:ext cx="3886200" cy="3886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
            <a:extLst>
              <a:ext uri="{FF2B5EF4-FFF2-40B4-BE49-F238E27FC236}">
                <a16:creationId xmlns:a16="http://schemas.microsoft.com/office/drawing/2014/main" id="{0C691D36-0152-9A4C-8BE9-8BA28D13B5F9}"/>
              </a:ext>
            </a:extLst>
          </p:cNvPr>
          <p:cNvSpPr>
            <a:spLocks noGrp="1" noChangeArrowheads="1"/>
          </p:cNvSpPr>
          <p:nvPr>
            <p:ph type="ftr" sz="quarter" idx="10"/>
          </p:nvPr>
        </p:nvSpPr>
        <p:spPr/>
        <p:txBody>
          <a:bodyPr/>
          <a:lstStyle>
            <a:lvl1pPr>
              <a:defRPr>
                <a:latin typeface="Josephine Sans"/>
              </a:defRPr>
            </a:lvl1pPr>
          </a:lstStyle>
          <a:p>
            <a:pPr>
              <a:defRPr/>
            </a:pPr>
            <a:r>
              <a:rPr lang="en-US" altLang="en-US"/>
              <a:t>Name of  Presentation</a:t>
            </a:r>
          </a:p>
        </p:txBody>
      </p:sp>
      <p:sp>
        <p:nvSpPr>
          <p:cNvPr id="6" name="Rectangle 18">
            <a:extLst>
              <a:ext uri="{FF2B5EF4-FFF2-40B4-BE49-F238E27FC236}">
                <a16:creationId xmlns:a16="http://schemas.microsoft.com/office/drawing/2014/main" id="{2D02E06D-12B9-B041-A656-46B40E111B2D}"/>
              </a:ext>
            </a:extLst>
          </p:cNvPr>
          <p:cNvSpPr>
            <a:spLocks noGrp="1" noChangeArrowheads="1"/>
          </p:cNvSpPr>
          <p:nvPr>
            <p:ph type="dt" sz="half" idx="11"/>
          </p:nvPr>
        </p:nvSpPr>
        <p:spPr/>
        <p:txBody>
          <a:bodyPr/>
          <a:lstStyle>
            <a:lvl1pPr>
              <a:defRPr/>
            </a:lvl1pPr>
          </a:lstStyle>
          <a:p>
            <a:pPr>
              <a:defRPr/>
            </a:pPr>
            <a:r>
              <a:rPr lang="en-US" altLang="en-US"/>
              <a:t>2/3/08  </a:t>
            </a:r>
            <a:fld id="{3B063BC6-6E7A-EB4C-8618-64FE6337F6E1}" type="slidenum">
              <a:rPr lang="en-US" altLang="en-US"/>
              <a:pPr>
                <a:defRPr/>
              </a:pPr>
              <a:t>‹Nº›</a:t>
            </a:fld>
            <a:endParaRPr lang="en-US" altLang="en-US" baseline="0"/>
          </a:p>
        </p:txBody>
      </p:sp>
    </p:spTree>
    <p:extLst>
      <p:ext uri="{BB962C8B-B14F-4D97-AF65-F5344CB8AC3E}">
        <p14:creationId xmlns:p14="http://schemas.microsoft.com/office/powerpoint/2010/main" val="2739402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731837"/>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1062D15D-4E03-2F47-A9EA-E8F75E98BE30}"/>
              </a:ext>
            </a:extLst>
          </p:cNvPr>
          <p:cNvSpPr>
            <a:spLocks noGrp="1" noChangeArrowheads="1"/>
          </p:cNvSpPr>
          <p:nvPr>
            <p:ph type="ftr" sz="quarter" idx="10"/>
          </p:nvPr>
        </p:nvSpPr>
        <p:spPr/>
        <p:txBody>
          <a:bodyPr/>
          <a:lstStyle>
            <a:lvl1pPr>
              <a:defRPr>
                <a:latin typeface="Josephine Sans"/>
              </a:defRPr>
            </a:lvl1pPr>
          </a:lstStyle>
          <a:p>
            <a:pPr>
              <a:defRPr/>
            </a:pPr>
            <a:r>
              <a:rPr lang="en-US" altLang="en-US"/>
              <a:t>Name of  Presentation</a:t>
            </a:r>
          </a:p>
        </p:txBody>
      </p:sp>
      <p:sp>
        <p:nvSpPr>
          <p:cNvPr id="8" name="Rectangle 18">
            <a:extLst>
              <a:ext uri="{FF2B5EF4-FFF2-40B4-BE49-F238E27FC236}">
                <a16:creationId xmlns:a16="http://schemas.microsoft.com/office/drawing/2014/main" id="{418CC9AB-6496-4248-B529-00FA91B764F2}"/>
              </a:ext>
            </a:extLst>
          </p:cNvPr>
          <p:cNvSpPr>
            <a:spLocks noGrp="1" noChangeArrowheads="1"/>
          </p:cNvSpPr>
          <p:nvPr>
            <p:ph type="dt" sz="half" idx="11"/>
          </p:nvPr>
        </p:nvSpPr>
        <p:spPr>
          <a:xfrm>
            <a:off x="8001000" y="381000"/>
            <a:ext cx="1066800" cy="228600"/>
          </a:xfrm>
        </p:spPr>
        <p:txBody>
          <a:bodyPr/>
          <a:lstStyle>
            <a:lvl1pPr>
              <a:defRPr/>
            </a:lvl1pPr>
          </a:lstStyle>
          <a:p>
            <a:pPr>
              <a:defRPr/>
            </a:pPr>
            <a:r>
              <a:rPr lang="en-US" altLang="en-US"/>
              <a:t>2/3/08  </a:t>
            </a:r>
            <a:fld id="{D32C741A-2AEA-9D4B-9513-D39A914F3D90}" type="slidenum">
              <a:rPr lang="en-US" altLang="en-US"/>
              <a:pPr>
                <a:defRPr/>
              </a:pPr>
              <a:t>‹Nº›</a:t>
            </a:fld>
            <a:endParaRPr lang="en-US" altLang="en-US" baseline="0"/>
          </a:p>
        </p:txBody>
      </p:sp>
    </p:spTree>
    <p:extLst>
      <p:ext uri="{BB962C8B-B14F-4D97-AF65-F5344CB8AC3E}">
        <p14:creationId xmlns:p14="http://schemas.microsoft.com/office/powerpoint/2010/main" val="3959053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48DD88C2-FB84-5744-A89F-B46703A97081}"/>
              </a:ext>
            </a:extLst>
          </p:cNvPr>
          <p:cNvSpPr>
            <a:spLocks noGrp="1" noChangeArrowheads="1"/>
          </p:cNvSpPr>
          <p:nvPr>
            <p:ph type="ftr" sz="quarter" idx="10"/>
          </p:nvPr>
        </p:nvSpPr>
        <p:spPr/>
        <p:txBody>
          <a:bodyPr/>
          <a:lstStyle>
            <a:lvl1pPr>
              <a:defRPr/>
            </a:lvl1pPr>
          </a:lstStyle>
          <a:p>
            <a:pPr>
              <a:defRPr/>
            </a:pPr>
            <a:r>
              <a:rPr lang="en-US" altLang="en-US"/>
              <a:t>Name of  Presentation</a:t>
            </a:r>
          </a:p>
        </p:txBody>
      </p:sp>
      <p:sp>
        <p:nvSpPr>
          <p:cNvPr id="4" name="Rectangle 18">
            <a:extLst>
              <a:ext uri="{FF2B5EF4-FFF2-40B4-BE49-F238E27FC236}">
                <a16:creationId xmlns:a16="http://schemas.microsoft.com/office/drawing/2014/main" id="{FC997130-7A30-9243-91F8-EF934438F262}"/>
              </a:ext>
            </a:extLst>
          </p:cNvPr>
          <p:cNvSpPr>
            <a:spLocks noGrp="1" noChangeArrowheads="1"/>
          </p:cNvSpPr>
          <p:nvPr>
            <p:ph type="dt" sz="half" idx="11"/>
          </p:nvPr>
        </p:nvSpPr>
        <p:spPr/>
        <p:txBody>
          <a:bodyPr/>
          <a:lstStyle>
            <a:lvl1pPr>
              <a:defRPr/>
            </a:lvl1pPr>
          </a:lstStyle>
          <a:p>
            <a:pPr>
              <a:defRPr/>
            </a:pPr>
            <a:r>
              <a:rPr lang="en-US" altLang="en-US"/>
              <a:t>2/3/08  </a:t>
            </a:r>
            <a:fld id="{60EBD89E-0695-8A48-A860-02FBC8B35F9D}" type="slidenum">
              <a:rPr lang="en-US" altLang="en-US"/>
              <a:pPr>
                <a:defRPr/>
              </a:pPr>
              <a:t>‹Nº›</a:t>
            </a:fld>
            <a:endParaRPr lang="en-US" altLang="en-US" baseline="0"/>
          </a:p>
        </p:txBody>
      </p:sp>
    </p:spTree>
    <p:extLst>
      <p:ext uri="{BB962C8B-B14F-4D97-AF65-F5344CB8AC3E}">
        <p14:creationId xmlns:p14="http://schemas.microsoft.com/office/powerpoint/2010/main" val="3479590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29A5937F-A595-8545-AD93-4F9961FC31D2}"/>
              </a:ext>
            </a:extLst>
          </p:cNvPr>
          <p:cNvSpPr>
            <a:spLocks noGrp="1" noChangeArrowheads="1"/>
          </p:cNvSpPr>
          <p:nvPr>
            <p:ph type="ftr" sz="quarter" idx="10"/>
          </p:nvPr>
        </p:nvSpPr>
        <p:spPr>
          <a:ln/>
        </p:spPr>
        <p:txBody>
          <a:bodyPr/>
          <a:lstStyle>
            <a:lvl1pPr>
              <a:defRPr/>
            </a:lvl1pPr>
          </a:lstStyle>
          <a:p>
            <a:pPr>
              <a:defRPr/>
            </a:pPr>
            <a:r>
              <a:rPr lang="en-US" altLang="en-US"/>
              <a:t>Name of Presentation</a:t>
            </a:r>
          </a:p>
        </p:txBody>
      </p:sp>
      <p:sp>
        <p:nvSpPr>
          <p:cNvPr id="3" name="Rectangle 18">
            <a:extLst>
              <a:ext uri="{FF2B5EF4-FFF2-40B4-BE49-F238E27FC236}">
                <a16:creationId xmlns:a16="http://schemas.microsoft.com/office/drawing/2014/main" id="{D3ABD250-1791-3A49-BE15-8F5AAAF658B6}"/>
              </a:ext>
            </a:extLst>
          </p:cNvPr>
          <p:cNvSpPr>
            <a:spLocks noGrp="1" noChangeArrowheads="1"/>
          </p:cNvSpPr>
          <p:nvPr>
            <p:ph type="dt" sz="half" idx="11"/>
          </p:nvPr>
        </p:nvSpPr>
        <p:spPr>
          <a:ln/>
        </p:spPr>
        <p:txBody>
          <a:bodyPr/>
          <a:lstStyle>
            <a:lvl1pPr>
              <a:defRPr/>
            </a:lvl1pPr>
          </a:lstStyle>
          <a:p>
            <a:pPr>
              <a:defRPr/>
            </a:pPr>
            <a:r>
              <a:rPr lang="en-US" altLang="en-US"/>
              <a:t>2/3/08  </a:t>
            </a:r>
            <a:fld id="{DFB2D1EA-2A73-6F4B-9ADB-3EA32675DE86}" type="slidenum">
              <a:rPr lang="en-US" altLang="en-US"/>
              <a:pPr>
                <a:defRPr/>
              </a:pPr>
              <a:t>‹Nº›</a:t>
            </a:fld>
            <a:endParaRPr lang="en-US" altLang="en-US" baseline="0"/>
          </a:p>
        </p:txBody>
      </p:sp>
    </p:spTree>
    <p:extLst>
      <p:ext uri="{BB962C8B-B14F-4D97-AF65-F5344CB8AC3E}">
        <p14:creationId xmlns:p14="http://schemas.microsoft.com/office/powerpoint/2010/main" val="176137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966F7E5E-AF2B-0843-BB06-BBD1D7D2A10E}"/>
              </a:ext>
            </a:extLst>
          </p:cNvPr>
          <p:cNvSpPr>
            <a:spLocks noGrp="1" noChangeArrowheads="1"/>
          </p:cNvSpPr>
          <p:nvPr>
            <p:ph type="ftr" sz="quarter" idx="10"/>
          </p:nvPr>
        </p:nvSpPr>
        <p:spPr>
          <a:ln/>
        </p:spPr>
        <p:txBody>
          <a:bodyPr/>
          <a:lstStyle>
            <a:lvl1pPr>
              <a:defRPr/>
            </a:lvl1pPr>
          </a:lstStyle>
          <a:p>
            <a:pPr>
              <a:defRPr/>
            </a:pPr>
            <a:r>
              <a:rPr lang="en-US" altLang="en-US"/>
              <a:t>Name of Presentation</a:t>
            </a:r>
          </a:p>
        </p:txBody>
      </p:sp>
      <p:sp>
        <p:nvSpPr>
          <p:cNvPr id="6" name="Rectangle 18">
            <a:extLst>
              <a:ext uri="{FF2B5EF4-FFF2-40B4-BE49-F238E27FC236}">
                <a16:creationId xmlns:a16="http://schemas.microsoft.com/office/drawing/2014/main" id="{9C95917B-2921-7047-9A8B-1B91D3C84A12}"/>
              </a:ext>
            </a:extLst>
          </p:cNvPr>
          <p:cNvSpPr>
            <a:spLocks noGrp="1" noChangeArrowheads="1"/>
          </p:cNvSpPr>
          <p:nvPr>
            <p:ph type="dt" sz="half" idx="11"/>
          </p:nvPr>
        </p:nvSpPr>
        <p:spPr>
          <a:ln/>
        </p:spPr>
        <p:txBody>
          <a:bodyPr/>
          <a:lstStyle>
            <a:lvl1pPr>
              <a:defRPr/>
            </a:lvl1pPr>
          </a:lstStyle>
          <a:p>
            <a:pPr>
              <a:defRPr/>
            </a:pPr>
            <a:r>
              <a:rPr lang="en-US" altLang="en-US"/>
              <a:t>2/3/08  </a:t>
            </a:r>
            <a:fld id="{26BED13C-5323-9F45-B420-0C936BEB7F16}" type="slidenum">
              <a:rPr lang="en-US" altLang="en-US"/>
              <a:pPr>
                <a:defRPr/>
              </a:pPr>
              <a:t>‹Nº›</a:t>
            </a:fld>
            <a:endParaRPr lang="en-US" altLang="en-US" baseline="0"/>
          </a:p>
        </p:txBody>
      </p:sp>
    </p:spTree>
    <p:extLst>
      <p:ext uri="{BB962C8B-B14F-4D97-AF65-F5344CB8AC3E}">
        <p14:creationId xmlns:p14="http://schemas.microsoft.com/office/powerpoint/2010/main" val="1718308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2.xml"/><Relationship Id="rId1" Type="http://schemas.openxmlformats.org/officeDocument/2006/relationships/slideLayout" Target="../slideLayouts/slideLayout19.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4" name="Rectangle 10">
            <a:extLst>
              <a:ext uri="{FF2B5EF4-FFF2-40B4-BE49-F238E27FC236}">
                <a16:creationId xmlns:a16="http://schemas.microsoft.com/office/drawing/2014/main" id="{403ACB32-59D4-40D2-B5EA-6AA0C9EEF5F2}"/>
              </a:ext>
            </a:extLst>
          </p:cNvPr>
          <p:cNvSpPr>
            <a:spLocks noChangeArrowheads="1"/>
          </p:cNvSpPr>
          <p:nvPr userDrawn="1"/>
        </p:nvSpPr>
        <p:spPr bwMode="auto">
          <a:xfrm>
            <a:off x="0" y="338138"/>
            <a:ext cx="9144000" cy="347662"/>
          </a:xfrm>
          <a:prstGeom prst="rect">
            <a:avLst/>
          </a:prstGeom>
          <a:gradFill rotWithShape="0">
            <a:gsLst>
              <a:gs pos="0">
                <a:srgbClr val="333333"/>
              </a:gs>
              <a:gs pos="100000">
                <a:schemeClr val="tx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charset="0"/>
                <a:ea typeface="Osaka" pitchFamily="-64" charset="-128"/>
              </a:defRPr>
            </a:lvl1pPr>
            <a:lvl2pPr marL="742950" indent="-285750">
              <a:defRPr sz="2400">
                <a:solidFill>
                  <a:schemeClr val="tx1"/>
                </a:solidFill>
                <a:latin typeface="Arial" charset="0"/>
                <a:ea typeface="Osaka" pitchFamily="-64" charset="-128"/>
              </a:defRPr>
            </a:lvl2pPr>
            <a:lvl3pPr marL="1143000" indent="-228600">
              <a:defRPr sz="2400">
                <a:solidFill>
                  <a:schemeClr val="tx1"/>
                </a:solidFill>
                <a:latin typeface="Arial" charset="0"/>
                <a:ea typeface="Osaka" pitchFamily="-64" charset="-128"/>
              </a:defRPr>
            </a:lvl3pPr>
            <a:lvl4pPr marL="1600200" indent="-228600">
              <a:defRPr sz="2400">
                <a:solidFill>
                  <a:schemeClr val="tx1"/>
                </a:solidFill>
                <a:latin typeface="Arial" charset="0"/>
                <a:ea typeface="Osaka" pitchFamily="-64" charset="-128"/>
              </a:defRPr>
            </a:lvl4pPr>
            <a:lvl5pPr marL="2057400" indent="-228600">
              <a:defRPr sz="2400">
                <a:solidFill>
                  <a:schemeClr val="tx1"/>
                </a:solidFill>
                <a:latin typeface="Arial" charset="0"/>
                <a:ea typeface="Osaka" pitchFamily="-64" charset="-128"/>
              </a:defRPr>
            </a:lvl5pPr>
            <a:lvl6pPr marL="2514600" indent="-228600" eaLnBrk="0" fontAlgn="base" hangingPunct="0">
              <a:spcBef>
                <a:spcPct val="0"/>
              </a:spcBef>
              <a:spcAft>
                <a:spcPct val="0"/>
              </a:spcAft>
              <a:defRPr sz="2400">
                <a:solidFill>
                  <a:schemeClr val="tx1"/>
                </a:solidFill>
                <a:latin typeface="Arial" charset="0"/>
                <a:ea typeface="Osaka" pitchFamily="-64" charset="-128"/>
              </a:defRPr>
            </a:lvl6pPr>
            <a:lvl7pPr marL="2971800" indent="-228600" eaLnBrk="0" fontAlgn="base" hangingPunct="0">
              <a:spcBef>
                <a:spcPct val="0"/>
              </a:spcBef>
              <a:spcAft>
                <a:spcPct val="0"/>
              </a:spcAft>
              <a:defRPr sz="2400">
                <a:solidFill>
                  <a:schemeClr val="tx1"/>
                </a:solidFill>
                <a:latin typeface="Arial" charset="0"/>
                <a:ea typeface="Osaka" pitchFamily="-64" charset="-128"/>
              </a:defRPr>
            </a:lvl7pPr>
            <a:lvl8pPr marL="3429000" indent="-228600" eaLnBrk="0" fontAlgn="base" hangingPunct="0">
              <a:spcBef>
                <a:spcPct val="0"/>
              </a:spcBef>
              <a:spcAft>
                <a:spcPct val="0"/>
              </a:spcAft>
              <a:defRPr sz="2400">
                <a:solidFill>
                  <a:schemeClr val="tx1"/>
                </a:solidFill>
                <a:latin typeface="Arial" charset="0"/>
                <a:ea typeface="Osaka" pitchFamily="-64" charset="-128"/>
              </a:defRPr>
            </a:lvl8pPr>
            <a:lvl9pPr marL="3886200" indent="-228600" eaLnBrk="0" fontAlgn="base" hangingPunct="0">
              <a:spcBef>
                <a:spcPct val="0"/>
              </a:spcBef>
              <a:spcAft>
                <a:spcPct val="0"/>
              </a:spcAft>
              <a:defRPr sz="2400">
                <a:solidFill>
                  <a:schemeClr val="tx1"/>
                </a:solidFill>
                <a:latin typeface="Arial" charset="0"/>
                <a:ea typeface="Osaka" pitchFamily="-64" charset="-128"/>
              </a:defRPr>
            </a:lvl9pPr>
          </a:lstStyle>
          <a:p>
            <a:pPr>
              <a:defRPr/>
            </a:pPr>
            <a:endParaRPr lang="en-US" altLang="en-US" dirty="0"/>
          </a:p>
        </p:txBody>
      </p:sp>
      <p:sp>
        <p:nvSpPr>
          <p:cNvPr id="1026" name="Rectangle 2">
            <a:extLst>
              <a:ext uri="{FF2B5EF4-FFF2-40B4-BE49-F238E27FC236}">
                <a16:creationId xmlns:a16="http://schemas.microsoft.com/office/drawing/2014/main" id="{B45D3D53-0D86-43C6-88B1-5D5794ED711A}"/>
              </a:ext>
            </a:extLst>
          </p:cNvPr>
          <p:cNvSpPr>
            <a:spLocks noGrp="1" noChangeArrowheads="1"/>
          </p:cNvSpPr>
          <p:nvPr>
            <p:ph type="title"/>
          </p:nvPr>
        </p:nvSpPr>
        <p:spPr bwMode="auto">
          <a:xfrm>
            <a:off x="609600" y="762000"/>
            <a:ext cx="7924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56C363E5-FCEE-4EED-80AC-36D0CACA817D}"/>
              </a:ext>
            </a:extLst>
          </p:cNvPr>
          <p:cNvSpPr>
            <a:spLocks noGrp="1" noChangeArrowheads="1"/>
          </p:cNvSpPr>
          <p:nvPr>
            <p:ph type="body" idx="1"/>
          </p:nvPr>
        </p:nvSpPr>
        <p:spPr bwMode="auto">
          <a:xfrm>
            <a:off x="609600" y="1752600"/>
            <a:ext cx="79248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a:extLst>
              <a:ext uri="{FF2B5EF4-FFF2-40B4-BE49-F238E27FC236}">
                <a16:creationId xmlns:a16="http://schemas.microsoft.com/office/drawing/2014/main" id="{55051588-2C3F-4908-8F90-CD99B6AA64C1}"/>
              </a:ext>
            </a:extLst>
          </p:cNvPr>
          <p:cNvSpPr>
            <a:spLocks noGrp="1" noChangeArrowheads="1"/>
          </p:cNvSpPr>
          <p:nvPr>
            <p:ph type="ftr" sz="quarter" idx="3"/>
          </p:nvPr>
        </p:nvSpPr>
        <p:spPr bwMode="auto">
          <a:xfrm>
            <a:off x="609600" y="381000"/>
            <a:ext cx="510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defRPr sz="1200">
                <a:solidFill>
                  <a:schemeClr val="bg1"/>
                </a:solidFill>
                <a:latin typeface="Arial" charset="0"/>
                <a:ea typeface="Osaka" charset="0"/>
              </a:defRPr>
            </a:lvl1pPr>
          </a:lstStyle>
          <a:p>
            <a:pPr>
              <a:defRPr/>
            </a:pPr>
            <a:r>
              <a:rPr lang="en-US" altLang="en-US"/>
              <a:t>Name of Presentation</a:t>
            </a:r>
          </a:p>
        </p:txBody>
      </p:sp>
      <p:sp>
        <p:nvSpPr>
          <p:cNvPr id="1036" name="Text Box 12">
            <a:extLst>
              <a:ext uri="{FF2B5EF4-FFF2-40B4-BE49-F238E27FC236}">
                <a16:creationId xmlns:a16="http://schemas.microsoft.com/office/drawing/2014/main" id="{2D031A1D-828C-4AC8-A226-242ED3A09DF1}"/>
              </a:ext>
            </a:extLst>
          </p:cNvPr>
          <p:cNvSpPr txBox="1">
            <a:spLocks noChangeArrowheads="1"/>
          </p:cNvSpPr>
          <p:nvPr userDrawn="1"/>
        </p:nvSpPr>
        <p:spPr bwMode="auto">
          <a:xfrm>
            <a:off x="609600" y="1524000"/>
            <a:ext cx="7924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en-US" sz="1200" b="1" dirty="0">
                <a:solidFill>
                  <a:schemeClr val="bg1"/>
                </a:solidFill>
                <a:latin typeface="Arial" charset="0"/>
                <a:ea typeface="Osaka" charset="0"/>
              </a:rPr>
              <a:t>Boston University</a:t>
            </a:r>
            <a:r>
              <a:rPr lang="en-US" altLang="en-US" sz="1200" dirty="0">
                <a:solidFill>
                  <a:schemeClr val="bg1"/>
                </a:solidFill>
                <a:latin typeface="Arial" charset="0"/>
                <a:ea typeface="Osaka" charset="0"/>
              </a:rPr>
              <a:t> Slideshow Title Goes Here</a:t>
            </a:r>
          </a:p>
        </p:txBody>
      </p:sp>
      <p:sp>
        <p:nvSpPr>
          <p:cNvPr id="1042" name="Rectangle 18">
            <a:extLst>
              <a:ext uri="{FF2B5EF4-FFF2-40B4-BE49-F238E27FC236}">
                <a16:creationId xmlns:a16="http://schemas.microsoft.com/office/drawing/2014/main" id="{6BBE9259-F1DD-44D3-A344-46843269B2C2}"/>
              </a:ext>
            </a:extLst>
          </p:cNvPr>
          <p:cNvSpPr>
            <a:spLocks noGrp="1" noChangeArrowheads="1"/>
          </p:cNvSpPr>
          <p:nvPr>
            <p:ph type="dt" sz="half" idx="2"/>
          </p:nvPr>
        </p:nvSpPr>
        <p:spPr bwMode="auto">
          <a:xfrm>
            <a:off x="7467600" y="6443663"/>
            <a:ext cx="1066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r">
              <a:defRPr sz="1200" baseline="30000">
                <a:latin typeface="Josephine Sans"/>
                <a:ea typeface="Osaka" pitchFamily="-64" charset="-128"/>
              </a:defRPr>
            </a:lvl1pPr>
          </a:lstStyle>
          <a:p>
            <a:pPr>
              <a:defRPr/>
            </a:pPr>
            <a:r>
              <a:rPr lang="en-US" altLang="en-US"/>
              <a:t>2/3/08  </a:t>
            </a:r>
            <a:fld id="{30906DD8-CEC1-0045-A135-243B0D1447DE}" type="slidenum">
              <a:rPr lang="en-US" altLang="en-US"/>
              <a:pPr>
                <a:defRPr/>
              </a:pPr>
              <a:t>‹Nº›</a:t>
            </a:fld>
            <a:endParaRPr lang="en-US" altLang="en-US" baseline="0"/>
          </a:p>
        </p:txBody>
      </p:sp>
      <p:pic>
        <p:nvPicPr>
          <p:cNvPr id="1032" name="Picture 9">
            <a:extLst>
              <a:ext uri="{FF2B5EF4-FFF2-40B4-BE49-F238E27FC236}">
                <a16:creationId xmlns:a16="http://schemas.microsoft.com/office/drawing/2014/main" id="{7851E67C-E914-F047-99C0-12310DED7C12}"/>
              </a:ext>
            </a:extLst>
          </p:cNvPr>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609600" y="5867400"/>
            <a:ext cx="24384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2F5FF4FE-427B-48F3-A2EB-00096A82E237}"/>
              </a:ext>
            </a:extLst>
          </p:cNvPr>
          <p:cNvCxnSpPr/>
          <p:nvPr userDrawn="1"/>
        </p:nvCxnSpPr>
        <p:spPr>
          <a:xfrm>
            <a:off x="0" y="5715000"/>
            <a:ext cx="9144000" cy="0"/>
          </a:xfrm>
          <a:prstGeom prst="line">
            <a:avLst/>
          </a:prstGeom>
          <a:ln w="38100">
            <a:solidFill>
              <a:srgbClr val="CF0A2C"/>
            </a:solidFill>
          </a:ln>
          <a:effectLst/>
        </p:spPr>
        <p:style>
          <a:lnRef idx="2">
            <a:schemeClr val="accent1"/>
          </a:lnRef>
          <a:fillRef idx="0">
            <a:schemeClr val="accent1"/>
          </a:fillRef>
          <a:effectRef idx="1">
            <a:schemeClr val="accent1"/>
          </a:effectRef>
          <a:fontRef idx="minor">
            <a:schemeClr val="tx1"/>
          </a:fontRef>
        </p:style>
      </p:cxnSp>
      <p:pic>
        <p:nvPicPr>
          <p:cNvPr id="2" name="Picture 12" descr="standardfooter_sized.jpg">
            <a:extLst>
              <a:ext uri="{FF2B5EF4-FFF2-40B4-BE49-F238E27FC236}">
                <a16:creationId xmlns:a16="http://schemas.microsoft.com/office/drawing/2014/main" id="{303163EB-765C-EF42-8DDE-841751D905F4}"/>
              </a:ext>
            </a:extLst>
          </p:cNvPr>
          <p:cNvPicPr>
            <a:picLocks noChangeAspect="1"/>
          </p:cNvPicPr>
          <p:nvPr userDrawn="1"/>
        </p:nvPicPr>
        <p:blipFill>
          <a:blip r:embed="rId21" cstate="print">
            <a:extLst>
              <a:ext uri="{28A0092B-C50C-407E-A947-70E740481C1C}">
                <a14:useLocalDpi xmlns:a14="http://schemas.microsoft.com/office/drawing/2010/main" val="0"/>
              </a:ext>
            </a:extLst>
          </a:blip>
          <a:srcRect t="93661"/>
          <a:stretch>
            <a:fillRect/>
          </a:stretch>
        </p:blipFill>
        <p:spPr bwMode="auto">
          <a:xfrm>
            <a:off x="0" y="0"/>
            <a:ext cx="914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3108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662" r:id="rId16"/>
    <p:sldLayoutId id="2147483667" r:id="rId17"/>
    <p:sldLayoutId id="2147483668" r:id="rId18"/>
  </p:sldLayoutIdLst>
  <p:hf sldNum="0" hdr="0"/>
  <p:txStyles>
    <p:titleStyle>
      <a:lvl1pPr algn="l" rtl="0" eaLnBrk="0" fontAlgn="base" hangingPunct="0">
        <a:spcBef>
          <a:spcPct val="0"/>
        </a:spcBef>
        <a:spcAft>
          <a:spcPct val="0"/>
        </a:spcAft>
        <a:defRPr sz="2800" kern="1200">
          <a:solidFill>
            <a:schemeClr val="tx1"/>
          </a:solidFill>
          <a:latin typeface="Josephine Sans"/>
          <a:ea typeface="+mj-ea"/>
          <a:cs typeface="+mj-cs"/>
        </a:defRPr>
      </a:lvl1pPr>
      <a:lvl2pPr algn="l" rtl="0" eaLnBrk="0" fontAlgn="base" hangingPunct="0">
        <a:spcBef>
          <a:spcPct val="0"/>
        </a:spcBef>
        <a:spcAft>
          <a:spcPct val="0"/>
        </a:spcAft>
        <a:defRPr sz="2800">
          <a:solidFill>
            <a:schemeClr val="tx1"/>
          </a:solidFill>
          <a:latin typeface="Josephine Sans"/>
          <a:ea typeface="Osaka" charset="0"/>
        </a:defRPr>
      </a:lvl2pPr>
      <a:lvl3pPr algn="l" rtl="0" eaLnBrk="0" fontAlgn="base" hangingPunct="0">
        <a:spcBef>
          <a:spcPct val="0"/>
        </a:spcBef>
        <a:spcAft>
          <a:spcPct val="0"/>
        </a:spcAft>
        <a:defRPr sz="2800">
          <a:solidFill>
            <a:schemeClr val="tx1"/>
          </a:solidFill>
          <a:latin typeface="Josephine Sans"/>
          <a:ea typeface="Osaka" charset="0"/>
        </a:defRPr>
      </a:lvl3pPr>
      <a:lvl4pPr algn="l" rtl="0" eaLnBrk="0" fontAlgn="base" hangingPunct="0">
        <a:spcBef>
          <a:spcPct val="0"/>
        </a:spcBef>
        <a:spcAft>
          <a:spcPct val="0"/>
        </a:spcAft>
        <a:defRPr sz="2800">
          <a:solidFill>
            <a:schemeClr val="tx1"/>
          </a:solidFill>
          <a:latin typeface="Josephine Sans"/>
          <a:ea typeface="Osaka" charset="0"/>
        </a:defRPr>
      </a:lvl4pPr>
      <a:lvl5pPr algn="l" rtl="0" eaLnBrk="0" fontAlgn="base" hangingPunct="0">
        <a:spcBef>
          <a:spcPct val="0"/>
        </a:spcBef>
        <a:spcAft>
          <a:spcPct val="0"/>
        </a:spcAft>
        <a:defRPr sz="2800">
          <a:solidFill>
            <a:schemeClr val="tx1"/>
          </a:solidFill>
          <a:latin typeface="Josephine Sans"/>
          <a:ea typeface="Osaka" charset="0"/>
        </a:defRPr>
      </a:lvl5pPr>
      <a:lvl6pPr marL="457200" algn="l" rtl="0" fontAlgn="base">
        <a:spcBef>
          <a:spcPct val="0"/>
        </a:spcBef>
        <a:spcAft>
          <a:spcPct val="0"/>
        </a:spcAft>
        <a:defRPr sz="2400">
          <a:solidFill>
            <a:schemeClr val="tx1"/>
          </a:solidFill>
          <a:latin typeface="Arial" charset="0"/>
          <a:ea typeface="Osaka" charset="0"/>
        </a:defRPr>
      </a:lvl6pPr>
      <a:lvl7pPr marL="914400" algn="l" rtl="0" fontAlgn="base">
        <a:spcBef>
          <a:spcPct val="0"/>
        </a:spcBef>
        <a:spcAft>
          <a:spcPct val="0"/>
        </a:spcAft>
        <a:defRPr sz="2400">
          <a:solidFill>
            <a:schemeClr val="tx1"/>
          </a:solidFill>
          <a:latin typeface="Arial" charset="0"/>
          <a:ea typeface="Osaka" charset="0"/>
        </a:defRPr>
      </a:lvl7pPr>
      <a:lvl8pPr marL="1371600" algn="l" rtl="0" fontAlgn="base">
        <a:spcBef>
          <a:spcPct val="0"/>
        </a:spcBef>
        <a:spcAft>
          <a:spcPct val="0"/>
        </a:spcAft>
        <a:defRPr sz="2400">
          <a:solidFill>
            <a:schemeClr val="tx1"/>
          </a:solidFill>
          <a:latin typeface="Arial" charset="0"/>
          <a:ea typeface="Osaka" charset="0"/>
        </a:defRPr>
      </a:lvl8pPr>
      <a:lvl9pPr marL="1828800" algn="l" rtl="0" fontAlgn="base">
        <a:spcBef>
          <a:spcPct val="0"/>
        </a:spcBef>
        <a:spcAft>
          <a:spcPct val="0"/>
        </a:spcAft>
        <a:defRPr sz="2400">
          <a:solidFill>
            <a:schemeClr val="tx1"/>
          </a:solidFill>
          <a:latin typeface="Arial" charset="0"/>
          <a:ea typeface="Osaka" charset="0"/>
        </a:defRPr>
      </a:lvl9pPr>
    </p:titleStyle>
    <p:bodyStyle>
      <a:lvl1pPr marL="342900" indent="-342900" algn="l" rtl="0" eaLnBrk="0" fontAlgn="base" hangingPunct="0">
        <a:spcBef>
          <a:spcPct val="20000"/>
        </a:spcBef>
        <a:spcAft>
          <a:spcPct val="0"/>
        </a:spcAft>
        <a:buClr>
          <a:srgbClr val="2675B4"/>
        </a:buClr>
        <a:buFont typeface="Wingdings" pitchFamily="2" charset="2"/>
        <a:buChar char="§"/>
        <a:defRPr sz="2400" kern="1200">
          <a:solidFill>
            <a:schemeClr val="tx1"/>
          </a:solidFill>
          <a:latin typeface="Josephine Sans"/>
          <a:ea typeface="+mn-ea"/>
          <a:cs typeface="+mn-cs"/>
        </a:defRPr>
      </a:lvl1pPr>
      <a:lvl2pPr marL="742950" indent="-285750" algn="l" rtl="0" eaLnBrk="0" fontAlgn="base" hangingPunct="0">
        <a:spcBef>
          <a:spcPct val="20000"/>
        </a:spcBef>
        <a:spcAft>
          <a:spcPct val="0"/>
        </a:spcAft>
        <a:buClr>
          <a:srgbClr val="2675B4"/>
        </a:buClr>
        <a:buFont typeface="Wingdings" pitchFamily="2" charset="2"/>
        <a:buChar char="§"/>
        <a:defRPr kern="1200">
          <a:solidFill>
            <a:schemeClr val="tx1"/>
          </a:solidFill>
          <a:latin typeface="Josephine Sans"/>
          <a:ea typeface="+mn-ea"/>
          <a:cs typeface="+mn-cs"/>
        </a:defRPr>
      </a:lvl2pPr>
      <a:lvl3pPr marL="1143000" indent="-228600" algn="l" rtl="0" eaLnBrk="0" fontAlgn="base" hangingPunct="0">
        <a:spcBef>
          <a:spcPct val="20000"/>
        </a:spcBef>
        <a:spcAft>
          <a:spcPct val="0"/>
        </a:spcAft>
        <a:buClr>
          <a:srgbClr val="2675B4"/>
        </a:buClr>
        <a:buFont typeface="Wingdings" pitchFamily="2" charset="2"/>
        <a:buChar char="§"/>
        <a:defRPr kern="1200">
          <a:solidFill>
            <a:schemeClr val="tx1"/>
          </a:solidFill>
          <a:latin typeface="Josephine Sans"/>
          <a:ea typeface="+mn-ea"/>
          <a:cs typeface="+mn-cs"/>
        </a:defRPr>
      </a:lvl3pPr>
      <a:lvl4pPr marL="1600200" indent="-228600" algn="l" rtl="0" eaLnBrk="0" fontAlgn="base" hangingPunct="0">
        <a:spcBef>
          <a:spcPct val="20000"/>
        </a:spcBef>
        <a:spcAft>
          <a:spcPct val="0"/>
        </a:spcAft>
        <a:buClr>
          <a:srgbClr val="2675B4"/>
        </a:buClr>
        <a:buFont typeface="Wingdings" pitchFamily="2" charset="2"/>
        <a:buChar char="§"/>
        <a:defRPr kern="1200">
          <a:solidFill>
            <a:schemeClr val="tx1"/>
          </a:solidFill>
          <a:latin typeface="Josephine Sans"/>
          <a:ea typeface="+mn-ea"/>
          <a:cs typeface="+mn-cs"/>
        </a:defRPr>
      </a:lvl4pPr>
      <a:lvl5pPr marL="2057400" indent="-228600" algn="l" rtl="0" eaLnBrk="0" fontAlgn="base" hangingPunct="0">
        <a:spcBef>
          <a:spcPct val="20000"/>
        </a:spcBef>
        <a:spcAft>
          <a:spcPct val="0"/>
        </a:spcAft>
        <a:buClr>
          <a:srgbClr val="2675B4"/>
        </a:buClr>
        <a:buFont typeface="Wingdings" pitchFamily="2" charset="2"/>
        <a:buChar char="§"/>
        <a:defRPr kern="1200">
          <a:solidFill>
            <a:schemeClr val="tx1"/>
          </a:solidFill>
          <a:latin typeface="Josephine Sans"/>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descr="openingfooter_sized.jpg"/>
          <p:cNvPicPr preferRelativeResize="0"/>
          <p:nvPr/>
        </p:nvPicPr>
        <p:blipFill rotWithShape="1">
          <a:blip r:embed="rId3">
            <a:alphaModFix/>
          </a:blip>
          <a:srcRect/>
          <a:stretch/>
        </p:blipFill>
        <p:spPr>
          <a:xfrm>
            <a:off x="0" y="533400"/>
            <a:ext cx="9144000" cy="5334000"/>
          </a:xfrm>
          <a:prstGeom prst="rect">
            <a:avLst/>
          </a:prstGeom>
          <a:noFill/>
          <a:ln>
            <a:noFill/>
          </a:ln>
        </p:spPr>
      </p:pic>
      <p:pic>
        <p:nvPicPr>
          <p:cNvPr id="11" name="Google Shape;11;p1"/>
          <p:cNvPicPr preferRelativeResize="0"/>
          <p:nvPr/>
        </p:nvPicPr>
        <p:blipFill rotWithShape="1">
          <a:blip r:embed="rId4">
            <a:alphaModFix/>
          </a:blip>
          <a:srcRect/>
          <a:stretch/>
        </p:blipFill>
        <p:spPr>
          <a:xfrm>
            <a:off x="7543800" y="6118225"/>
            <a:ext cx="968375" cy="434975"/>
          </a:xfrm>
          <a:prstGeom prst="rect">
            <a:avLst/>
          </a:prstGeom>
          <a:noFill/>
          <a:ln>
            <a:noFill/>
          </a:ln>
        </p:spPr>
      </p:pic>
      <p:sp>
        <p:nvSpPr>
          <p:cNvPr id="12" name="Google Shape;12;p1"/>
          <p:cNvSpPr txBox="1"/>
          <p:nvPr/>
        </p:nvSpPr>
        <p:spPr>
          <a:xfrm>
            <a:off x="609600" y="6096000"/>
            <a:ext cx="4664075" cy="4619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Boston University School of Social Work</a:t>
            </a:r>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Center for Innovation in Social Work &amp; Health</a:t>
            </a:r>
            <a:endParaRPr/>
          </a:p>
        </p:txBody>
      </p:sp>
      <p:sp>
        <p:nvSpPr>
          <p:cNvPr id="13" name="Google Shape;13;p1"/>
          <p:cNvSpPr txBox="1"/>
          <p:nvPr/>
        </p:nvSpPr>
        <p:spPr>
          <a:xfrm>
            <a:off x="0" y="0"/>
            <a:ext cx="9144000" cy="4495800"/>
          </a:xfrm>
          <a:prstGeom prst="rect">
            <a:avLst/>
          </a:prstGeom>
          <a:solidFill>
            <a:srgbClr val="CF0A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cxnSp>
        <p:nvCxnSpPr>
          <p:cNvPr id="14" name="Google Shape;14;p1"/>
          <p:cNvCxnSpPr/>
          <p:nvPr/>
        </p:nvCxnSpPr>
        <p:spPr>
          <a:xfrm>
            <a:off x="0" y="5867400"/>
            <a:ext cx="9144000" cy="0"/>
          </a:xfrm>
          <a:prstGeom prst="straightConnector1">
            <a:avLst/>
          </a:prstGeom>
          <a:noFill/>
          <a:ln w="152400" cap="flat" cmpd="sng">
            <a:solidFill>
              <a:srgbClr val="A6A6A6"/>
            </a:solidFill>
            <a:prstDash val="solid"/>
            <a:miter lim="800000"/>
            <a:headEnd type="none" w="med" len="med"/>
            <a:tailEnd type="none" w="med" len="med"/>
          </a:ln>
        </p:spPr>
      </p:cxnSp>
      <p:sp>
        <p:nvSpPr>
          <p:cNvPr id="15" name="Google Shape;15;p1"/>
          <p:cNvSpPr txBox="1">
            <a:spLocks noGrp="1"/>
          </p:cNvSpPr>
          <p:nvPr>
            <p:ph type="title"/>
          </p:nvPr>
        </p:nvSpPr>
        <p:spPr>
          <a:xfrm>
            <a:off x="609600" y="762000"/>
            <a:ext cx="7924800" cy="6858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6" name="Google Shape;16;p1"/>
          <p:cNvSpPr txBox="1">
            <a:spLocks noGrp="1"/>
          </p:cNvSpPr>
          <p:nvPr>
            <p:ph type="body" idx="1"/>
          </p:nvPr>
        </p:nvSpPr>
        <p:spPr>
          <a:xfrm>
            <a:off x="609600" y="1752600"/>
            <a:ext cx="7924800" cy="38862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rgbClr val="2675B4"/>
              </a:buClr>
              <a:buSzPts val="2400"/>
              <a:buFont typeface="Noto Sans Symbols"/>
              <a:buChar char="▪"/>
              <a:defRPr sz="2400" b="0" i="0" u="none" strike="noStrike" cap="none">
                <a:solidFill>
                  <a:schemeClr val="dk1"/>
                </a:solidFill>
                <a:latin typeface="Arial"/>
                <a:ea typeface="Arial"/>
                <a:cs typeface="Arial"/>
                <a:sym typeface="Arial"/>
              </a:defRPr>
            </a:lvl1pPr>
            <a:lvl2pPr marL="914400" marR="0" lvl="1"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904421976"/>
      </p:ext>
    </p:extLst>
  </p:cSld>
  <p:clrMap bg1="lt1" tx1="dk1" bg2="dk2" tx2="lt2" accent1="accent1" accent2="accent2" accent3="accent3" accent4="accent4" accent5="accent5" accent6="accent6" hlink="hlink" folHlink="folHlink"/>
  <p:sldLayoutIdLst>
    <p:sldLayoutId id="214748370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hyperlink" Target="https://www.cdc.gov/stophivtogether/campaigns/prevention-is-care/index.html"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www.preventionaccess.org/" TargetMode="External"/><Relationship Id="rId3" Type="http://schemas.openxmlformats.org/officeDocument/2006/relationships/hyperlink" Target="https://www.projectinform.org/wp-content/uploads/2018/08/Slides-SOA-PrEP-Summit.pdf" TargetMode="External"/><Relationship Id="rId7" Type="http://schemas.openxmlformats.org/officeDocument/2006/relationships/hyperlink" Target="PreP%25%2020PEP%25%2020TasP%25%2020Slides.pptx"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www.cdc.gov/hiv/basics/pep.html" TargetMode="External"/><Relationship Id="rId5" Type="http://schemas.openxmlformats.org/officeDocument/2006/relationships/hyperlink" Target="https://www.cdc.gov/hiv/basics/prep.html" TargetMode="External"/><Relationship Id="rId4" Type="http://schemas.openxmlformats.org/officeDocument/2006/relationships/hyperlink" Target="https://www.cdc.gov/hiv/" TargetMode="External"/><Relationship Id="rId9" Type="http://schemas.openxmlformats.org/officeDocument/2006/relationships/hyperlink" Target="https://www.nastad.org/prepcost-resources/prep-assistance-program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1"/>
          <p:cNvSpPr txBox="1">
            <a:spLocks noGrp="1"/>
          </p:cNvSpPr>
          <p:nvPr>
            <p:ph type="ctrTitle"/>
          </p:nvPr>
        </p:nvSpPr>
        <p:spPr>
          <a:xfrm>
            <a:off x="685800" y="1702675"/>
            <a:ext cx="7772400" cy="788276"/>
          </a:xfrm>
          <a:prstGeom prst="rect">
            <a:avLst/>
          </a:prstGeom>
          <a:noFill/>
          <a:ln>
            <a:noFill/>
          </a:ln>
        </p:spPr>
        <p:txBody>
          <a:bodyPr spcFirstLastPara="1" wrap="square" lIns="91425" tIns="45700" rIns="91425" bIns="45700" anchor="ctr" anchorCtr="0">
            <a:noAutofit/>
          </a:bodyPr>
          <a:lstStyle/>
          <a:p>
            <a:pPr>
              <a:buClr>
                <a:schemeClr val="lt1"/>
              </a:buClr>
              <a:buSzPts val="4000"/>
            </a:pPr>
            <a:r>
              <a:rPr lang="es-US"/>
              <a:t>PEP, PrEP y TasP</a:t>
            </a:r>
          </a:p>
        </p:txBody>
      </p:sp>
    </p:spTree>
    <p:extLst>
      <p:ext uri="{BB962C8B-B14F-4D97-AF65-F5344CB8AC3E}">
        <p14:creationId xmlns:p14="http://schemas.microsoft.com/office/powerpoint/2010/main" val="1409341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845618"/>
            <a:ext cx="8337000" cy="943200"/>
          </a:xfrm>
        </p:spPr>
        <p:txBody>
          <a:bodyPr/>
          <a:lstStyle/>
          <a:p>
            <a:r>
              <a:rPr lang="es-US" b="1">
                <a:latin typeface="+mj-lt"/>
              </a:rPr>
              <a:t>Tratamiento como prevención (TasP)</a:t>
            </a:r>
          </a:p>
        </p:txBody>
      </p:sp>
      <p:sp>
        <p:nvSpPr>
          <p:cNvPr id="3" name="Content Placeholder 2"/>
          <p:cNvSpPr>
            <a:spLocks noGrp="1"/>
          </p:cNvSpPr>
          <p:nvPr>
            <p:ph type="body" idx="1"/>
          </p:nvPr>
        </p:nvSpPr>
        <p:spPr>
          <a:xfrm>
            <a:off x="403500" y="1554839"/>
            <a:ext cx="8245200" cy="3960594"/>
          </a:xfrm>
        </p:spPr>
        <p:txBody>
          <a:bodyPr/>
          <a:lstStyle/>
          <a:p>
            <a:pPr>
              <a:buClr>
                <a:srgbClr val="C00000"/>
              </a:buClr>
            </a:pPr>
            <a:r>
              <a:rPr lang="es-US" sz="2000" dirty="0">
                <a:latin typeface="+mn-lt"/>
              </a:rPr>
              <a:t>El tratamiento como prevención es otra opción para las personas VIH positivas.</a:t>
            </a:r>
          </a:p>
          <a:p>
            <a:pPr marL="0" indent="0">
              <a:buClr>
                <a:srgbClr val="C00000"/>
              </a:buClr>
              <a:buNone/>
            </a:pPr>
            <a:endParaRPr lang="en-US" sz="2000" dirty="0">
              <a:latin typeface="+mn-lt"/>
            </a:endParaRPr>
          </a:p>
          <a:p>
            <a:pPr>
              <a:buClr>
                <a:srgbClr val="C00000"/>
              </a:buClr>
            </a:pPr>
            <a:r>
              <a:rPr lang="es-US" sz="2000" dirty="0">
                <a:latin typeface="+mn-lt"/>
              </a:rPr>
              <a:t>Según un estudio llamado HPTN 052, cuando cumplen el tratamiento con una carga viral indetectable y un alto recuento </a:t>
            </a:r>
            <a:br>
              <a:rPr lang="es-US" sz="2000" dirty="0">
                <a:latin typeface="+mn-lt"/>
              </a:rPr>
            </a:br>
            <a:r>
              <a:rPr lang="es-US" sz="2000" dirty="0">
                <a:latin typeface="+mn-lt"/>
              </a:rPr>
              <a:t>de células T, las</a:t>
            </a:r>
            <a:r>
              <a:rPr lang="es-US" sz="2000" dirty="0"/>
              <a:t> personas que son VIH positivas</a:t>
            </a:r>
            <a:r>
              <a:rPr lang="es-US" sz="2000" dirty="0">
                <a:latin typeface="+mn-lt"/>
              </a:rPr>
              <a:t> tienen un 96 % </a:t>
            </a:r>
            <a:br>
              <a:rPr lang="es-US" sz="2000" dirty="0">
                <a:latin typeface="+mn-lt"/>
              </a:rPr>
            </a:br>
            <a:r>
              <a:rPr lang="es-US" sz="2000" dirty="0">
                <a:latin typeface="+mn-lt"/>
              </a:rPr>
              <a:t>de posibilidades de no transmitir el virus a su pareja o parejas, lo que a su vez mantiene la carga viral de la comunidad indetectable.</a:t>
            </a:r>
            <a:r>
              <a:rPr lang="es-US" sz="2000" baseline="30000" dirty="0">
                <a:latin typeface="+mn-lt"/>
              </a:rPr>
              <a:t> </a:t>
            </a:r>
            <a:r>
              <a:rPr lang="es-US" sz="2000" dirty="0">
                <a:latin typeface="+mn-lt"/>
              </a:rPr>
              <a:t>Cuando los clientes entienden cómo funciona el tratamiento del VIH en sus cuerpos, pueden ser responsables ante ellos mismos, </a:t>
            </a:r>
            <a:br>
              <a:rPr lang="es-US" sz="2000" dirty="0">
                <a:latin typeface="+mn-lt"/>
              </a:rPr>
            </a:br>
            <a:r>
              <a:rPr lang="es-US" sz="2000" dirty="0">
                <a:latin typeface="+mn-lt"/>
              </a:rPr>
              <a:t>sus parejas y la comunidad en general.</a:t>
            </a:r>
          </a:p>
          <a:p>
            <a:endParaRPr lang="en-US" dirty="0">
              <a:latin typeface="+mn-lt"/>
            </a:endParaRPr>
          </a:p>
        </p:txBody>
      </p:sp>
      <p:sp>
        <p:nvSpPr>
          <p:cNvPr id="4" name="TextBox 3"/>
          <p:cNvSpPr txBox="1"/>
          <p:nvPr/>
        </p:nvSpPr>
        <p:spPr>
          <a:xfrm>
            <a:off x="403500" y="5112070"/>
            <a:ext cx="8337000" cy="461665"/>
          </a:xfrm>
          <a:prstGeom prst="rect">
            <a:avLst/>
          </a:prstGeom>
          <a:noFill/>
        </p:spPr>
        <p:txBody>
          <a:bodyPr wrap="square" rtlCol="0">
            <a:spAutoFit/>
          </a:bodyPr>
          <a:lstStyle/>
          <a:p>
            <a:pPr defTabSz="342900"/>
            <a:r>
              <a:rPr lang="es-US" sz="1200" dirty="0">
                <a:solidFill>
                  <a:prstClr val="black"/>
                </a:solidFill>
              </a:rPr>
              <a:t>Fuente: HPTN 052 </a:t>
            </a:r>
            <a:r>
              <a:rPr lang="es-US" sz="1200" dirty="0" err="1">
                <a:solidFill>
                  <a:prstClr val="black"/>
                </a:solidFill>
              </a:rPr>
              <a:t>Study</a:t>
            </a:r>
            <a:r>
              <a:rPr lang="es-US" sz="1200" dirty="0">
                <a:solidFill>
                  <a:prstClr val="black"/>
                </a:solidFill>
              </a:rPr>
              <a:t>”. hptn.org/</a:t>
            </a:r>
            <a:r>
              <a:rPr lang="es-US" sz="1200" dirty="0" err="1">
                <a:solidFill>
                  <a:prstClr val="black"/>
                </a:solidFill>
              </a:rPr>
              <a:t>research</a:t>
            </a:r>
            <a:r>
              <a:rPr lang="es-US" sz="1200" dirty="0">
                <a:solidFill>
                  <a:prstClr val="black"/>
                </a:solidFill>
              </a:rPr>
              <a:t>/</a:t>
            </a:r>
            <a:r>
              <a:rPr lang="es-US" sz="1200" dirty="0" err="1">
                <a:solidFill>
                  <a:prstClr val="black"/>
                </a:solidFill>
              </a:rPr>
              <a:t>studies</a:t>
            </a:r>
            <a:r>
              <a:rPr lang="es-US" sz="1200" dirty="0">
                <a:solidFill>
                  <a:prstClr val="black"/>
                </a:solidFill>
              </a:rPr>
              <a:t>/hptn052; </a:t>
            </a:r>
            <a:r>
              <a:rPr lang="es-US" sz="1200" dirty="0"/>
              <a:t>Centers </a:t>
            </a:r>
            <a:r>
              <a:rPr lang="es-US" sz="1200" dirty="0" err="1"/>
              <a:t>for</a:t>
            </a:r>
            <a:r>
              <a:rPr lang="es-US" sz="1200" dirty="0"/>
              <a:t> </a:t>
            </a:r>
            <a:r>
              <a:rPr lang="es-US" sz="1200" dirty="0" err="1"/>
              <a:t>Disease</a:t>
            </a:r>
            <a:r>
              <a:rPr lang="es-US" sz="1200" dirty="0"/>
              <a:t> Control and </a:t>
            </a:r>
            <a:r>
              <a:rPr lang="es-US" sz="1200" dirty="0" err="1"/>
              <a:t>Prevention</a:t>
            </a:r>
            <a:r>
              <a:rPr lang="es-US" sz="1200" dirty="0"/>
              <a:t> (CDC). “</a:t>
            </a:r>
            <a:r>
              <a:rPr lang="es-US" sz="1200" dirty="0" err="1"/>
              <a:t>Prevention</a:t>
            </a:r>
            <a:r>
              <a:rPr lang="es-US" sz="1200" dirty="0"/>
              <a:t> </a:t>
            </a:r>
            <a:r>
              <a:rPr lang="es-US" sz="1200" dirty="0" err="1"/>
              <a:t>is</a:t>
            </a:r>
            <a:r>
              <a:rPr lang="es-US" sz="1200" dirty="0"/>
              <a:t> </a:t>
            </a:r>
            <a:r>
              <a:rPr lang="es-US" sz="1200" dirty="0" err="1"/>
              <a:t>Care</a:t>
            </a:r>
            <a:r>
              <a:rPr lang="es-US" sz="1200" dirty="0"/>
              <a:t> </a:t>
            </a:r>
            <a:r>
              <a:rPr lang="es-US" sz="1200" dirty="0" err="1"/>
              <a:t>campaign</a:t>
            </a:r>
            <a:r>
              <a:rPr lang="es-US" sz="1200" dirty="0"/>
              <a:t>”, </a:t>
            </a:r>
            <a:r>
              <a:rPr lang="es-US" sz="1200" dirty="0">
                <a:hlinkClick r:id="rId3"/>
              </a:rPr>
              <a:t>https://www.cdc.gov/stophivtogether/campaigns/prevention-is-care/index.html</a:t>
            </a:r>
            <a:r>
              <a:rPr lang="es-US" sz="1200" dirty="0"/>
              <a:t>. </a:t>
            </a:r>
          </a:p>
        </p:txBody>
      </p:sp>
      <p:sp>
        <p:nvSpPr>
          <p:cNvPr id="6" name="TextBox 3">
            <a:extLst>
              <a:ext uri="{FF2B5EF4-FFF2-40B4-BE49-F238E27FC236}">
                <a16:creationId xmlns:a16="http://schemas.microsoft.com/office/drawing/2014/main" id="{375F116A-FFBF-EF41-A0D8-8948D2251199}"/>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s-US" sz="1400">
                <a:solidFill>
                  <a:schemeClr val="bg1"/>
                </a:solidFill>
                <a:latin typeface="Arial" panose="020B0604020202020204" pitchFamily="34" charset="0"/>
              </a:rPr>
              <a:t>PEP, PrEP y TasP</a:t>
            </a:r>
          </a:p>
        </p:txBody>
      </p:sp>
    </p:spTree>
    <p:extLst>
      <p:ext uri="{BB962C8B-B14F-4D97-AF65-F5344CB8AC3E}">
        <p14:creationId xmlns:p14="http://schemas.microsoft.com/office/powerpoint/2010/main" val="267413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30016"/>
            <a:ext cx="7924800" cy="685800"/>
          </a:xfrm>
        </p:spPr>
        <p:txBody>
          <a:bodyPr>
            <a:normAutofit/>
          </a:bodyPr>
          <a:lstStyle/>
          <a:p>
            <a:r>
              <a:rPr lang="es-US" sz="3000" b="1">
                <a:latin typeface="+mj-lt"/>
              </a:rPr>
              <a:t>¿Qué es I = I?</a:t>
            </a:r>
          </a:p>
        </p:txBody>
      </p:sp>
      <p:sp>
        <p:nvSpPr>
          <p:cNvPr id="3" name="Content Placeholder 2"/>
          <p:cNvSpPr>
            <a:spLocks noGrp="1"/>
          </p:cNvSpPr>
          <p:nvPr>
            <p:ph idx="1"/>
          </p:nvPr>
        </p:nvSpPr>
        <p:spPr>
          <a:xfrm>
            <a:off x="457200" y="2057055"/>
            <a:ext cx="8213834" cy="2940614"/>
          </a:xfrm>
        </p:spPr>
        <p:txBody>
          <a:bodyPr>
            <a:normAutofit fontScale="70000" lnSpcReduction="20000"/>
          </a:bodyPr>
          <a:lstStyle/>
          <a:p>
            <a:pPr>
              <a:lnSpc>
                <a:spcPct val="110000"/>
              </a:lnSpc>
              <a:buClr>
                <a:srgbClr val="C00000"/>
              </a:buClr>
            </a:pPr>
            <a:r>
              <a:rPr lang="es-US" sz="2600" dirty="0">
                <a:latin typeface="+mn-lt"/>
              </a:rPr>
              <a:t>I = I significa que la carga viral indetectable es igual a</a:t>
            </a:r>
            <a:br>
              <a:rPr lang="es-US" sz="2600" dirty="0">
                <a:latin typeface="+mn-lt"/>
              </a:rPr>
            </a:br>
            <a:r>
              <a:rPr lang="es-US" sz="2600" dirty="0">
                <a:latin typeface="+mn-lt"/>
              </a:rPr>
              <a:t>l VIH intransmisible.</a:t>
            </a:r>
          </a:p>
          <a:p>
            <a:pPr>
              <a:lnSpc>
                <a:spcPct val="110000"/>
              </a:lnSpc>
              <a:buClr>
                <a:srgbClr val="C00000"/>
              </a:buClr>
            </a:pPr>
            <a:r>
              <a:rPr lang="es-US" sz="2600" dirty="0">
                <a:latin typeface="+mn-lt"/>
              </a:rPr>
              <a:t>Esto permite que las personas con VIH no se preocupen </a:t>
            </a:r>
            <a:br>
              <a:rPr lang="es-US" sz="2600" dirty="0">
                <a:latin typeface="+mn-lt"/>
              </a:rPr>
            </a:br>
            <a:r>
              <a:rPr lang="es-US" sz="2600" dirty="0">
                <a:latin typeface="+mn-lt"/>
              </a:rPr>
              <a:t>por transmitir el virus.</a:t>
            </a:r>
          </a:p>
          <a:p>
            <a:pPr>
              <a:lnSpc>
                <a:spcPct val="110000"/>
              </a:lnSpc>
              <a:buClr>
                <a:srgbClr val="C00000"/>
              </a:buClr>
            </a:pPr>
            <a:r>
              <a:rPr lang="es-US" sz="2600" dirty="0">
                <a:latin typeface="+mn-lt"/>
              </a:rPr>
              <a:t>Ayuda a reducir el estigma, el miedo y la vergüenza del VIH.</a:t>
            </a:r>
          </a:p>
          <a:p>
            <a:pPr>
              <a:lnSpc>
                <a:spcPct val="110000"/>
              </a:lnSpc>
              <a:buClr>
                <a:srgbClr val="C00000"/>
              </a:buClr>
            </a:pPr>
            <a:r>
              <a:rPr lang="es-US" sz="2600" dirty="0">
                <a:latin typeface="+mn-lt"/>
              </a:rPr>
              <a:t>Esta también es una estrategia de prevención que se conoce </a:t>
            </a:r>
            <a:br>
              <a:rPr lang="es-US" sz="2600" dirty="0">
                <a:latin typeface="+mn-lt"/>
              </a:rPr>
            </a:br>
            <a:r>
              <a:rPr lang="es-US" sz="2600" dirty="0">
                <a:latin typeface="+mn-lt"/>
              </a:rPr>
              <a:t>como tratamiento como prevención (</a:t>
            </a:r>
            <a:r>
              <a:rPr lang="es-US" sz="2600" dirty="0" err="1">
                <a:latin typeface="+mn-lt"/>
              </a:rPr>
              <a:t>TasP</a:t>
            </a:r>
            <a:r>
              <a:rPr lang="es-US" sz="2600" dirty="0">
                <a:latin typeface="+mn-lt"/>
              </a:rPr>
              <a:t>).</a:t>
            </a:r>
          </a:p>
          <a:p>
            <a:pPr>
              <a:lnSpc>
                <a:spcPct val="110000"/>
              </a:lnSpc>
              <a:buClr>
                <a:srgbClr val="C00000"/>
              </a:buClr>
            </a:pPr>
            <a:r>
              <a:rPr lang="es-US" sz="2600" dirty="0">
                <a:latin typeface="+mn-lt"/>
              </a:rPr>
              <a:t>Abre las posibilidades de tener hijos sin pasar por medios alternativos </a:t>
            </a:r>
            <a:br>
              <a:rPr lang="es-US" sz="2600" dirty="0">
                <a:latin typeface="+mn-lt"/>
              </a:rPr>
            </a:br>
            <a:r>
              <a:rPr lang="es-US" sz="2600" dirty="0">
                <a:latin typeface="+mn-lt"/>
              </a:rPr>
              <a:t>de concepción.</a:t>
            </a:r>
          </a:p>
          <a:p>
            <a:pPr>
              <a:lnSpc>
                <a:spcPct val="110000"/>
              </a:lnSpc>
              <a:buClr>
                <a:srgbClr val="C00000"/>
              </a:buClr>
            </a:pPr>
            <a:r>
              <a:rPr lang="es-US" sz="2600" dirty="0">
                <a:latin typeface="+mn-lt"/>
              </a:rPr>
              <a:t>Alienta a las personas a comenzar y permanecer en tratamiento.</a:t>
            </a:r>
          </a:p>
          <a:p>
            <a:pPr marL="257175" indent="-257175">
              <a:buFont typeface="Arial" panose="020B0604020202020204" pitchFamily="34" charset="0"/>
              <a:buChar char="•"/>
            </a:pPr>
            <a:endParaRPr lang="en-US" dirty="0">
              <a:latin typeface="+mn-lt"/>
            </a:endParaRPr>
          </a:p>
        </p:txBody>
      </p:sp>
      <p:sp>
        <p:nvSpPr>
          <p:cNvPr id="5" name="TextBox 3">
            <a:extLst>
              <a:ext uri="{FF2B5EF4-FFF2-40B4-BE49-F238E27FC236}">
                <a16:creationId xmlns:a16="http://schemas.microsoft.com/office/drawing/2014/main" id="{241DEE22-EBB4-204F-95AE-0E8D38306752}"/>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s-US" sz="1400">
                <a:solidFill>
                  <a:schemeClr val="bg1"/>
                </a:solidFill>
                <a:latin typeface="Arial" panose="020B0604020202020204" pitchFamily="34" charset="0"/>
              </a:rPr>
              <a:t>PEP, PrEP y TasP</a:t>
            </a:r>
          </a:p>
        </p:txBody>
      </p:sp>
    </p:spTree>
    <p:extLst>
      <p:ext uri="{BB962C8B-B14F-4D97-AF65-F5344CB8AC3E}">
        <p14:creationId xmlns:p14="http://schemas.microsoft.com/office/powerpoint/2010/main" val="3601365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C822A40-DF63-3D46-81AE-2372AD332907}"/>
              </a:ext>
            </a:extLst>
          </p:cNvPr>
          <p:cNvSpPr>
            <a:spLocks noGrp="1"/>
          </p:cNvSpPr>
          <p:nvPr>
            <p:ph type="title"/>
          </p:nvPr>
        </p:nvSpPr>
        <p:spPr>
          <a:xfrm>
            <a:off x="0" y="3124200"/>
            <a:ext cx="9144000" cy="1143000"/>
          </a:xfrm>
        </p:spPr>
        <p:txBody>
          <a:bodyPr>
            <a:normAutofit/>
          </a:bodyPr>
          <a:lstStyle/>
          <a:p>
            <a:pPr>
              <a:defRPr/>
            </a:pPr>
            <a:r>
              <a:rPr lang="es-US" b="1">
                <a:latin typeface="+mj-lt"/>
                <a:cs typeface="Arial" panose="020B0604020202020204" pitchFamily="34" charset="0"/>
              </a:rPr>
              <a:t>ACTIVIDAD: </a:t>
            </a:r>
            <a:r>
              <a:rPr lang="es-US" b="1" cap="all">
                <a:latin typeface="+mj-lt"/>
                <a:cs typeface="Arial" panose="020B0604020202020204" pitchFamily="34" charset="0"/>
              </a:rPr>
              <a:t>HORA DE JUGAR</a:t>
            </a:r>
          </a:p>
        </p:txBody>
      </p:sp>
    </p:spTree>
    <p:extLst>
      <p:ext uri="{BB962C8B-B14F-4D97-AF65-F5344CB8AC3E}">
        <p14:creationId xmlns:p14="http://schemas.microsoft.com/office/powerpoint/2010/main" val="4121190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609600" y="919660"/>
            <a:ext cx="7924800" cy="685800"/>
          </a:xfrm>
        </p:spPr>
        <p:txBody>
          <a:bodyPr>
            <a:normAutofit/>
          </a:bodyPr>
          <a:lstStyle/>
          <a:p>
            <a:pPr algn="ctr" eaLnBrk="1" hangingPunct="1"/>
            <a:r>
              <a:rPr lang="es-US" sz="3000" b="1">
                <a:latin typeface="+mj-lt"/>
              </a:rPr>
              <a:t>Pregunta</a:t>
            </a:r>
          </a:p>
        </p:txBody>
      </p:sp>
      <p:sp>
        <p:nvSpPr>
          <p:cNvPr id="20483" name="Content Placeholder 2"/>
          <p:cNvSpPr>
            <a:spLocks noGrp="1"/>
          </p:cNvSpPr>
          <p:nvPr>
            <p:ph idx="1"/>
          </p:nvPr>
        </p:nvSpPr>
        <p:spPr>
          <a:xfrm>
            <a:off x="1485900" y="2400300"/>
            <a:ext cx="6172200" cy="2571750"/>
          </a:xfrm>
        </p:spPr>
        <p:txBody>
          <a:bodyPr>
            <a:normAutofit/>
          </a:bodyPr>
          <a:lstStyle/>
          <a:p>
            <a:pPr marL="0" indent="0" algn="ctr" eaLnBrk="1" hangingPunct="1">
              <a:buNone/>
            </a:pPr>
            <a:r>
              <a:rPr lang="es-US" sz="2700">
                <a:latin typeface="+mn-lt"/>
              </a:rPr>
              <a:t>¿Qué significa PEP?</a:t>
            </a:r>
          </a:p>
        </p:txBody>
      </p:sp>
      <p:sp>
        <p:nvSpPr>
          <p:cNvPr id="5" name="TextBox 3">
            <a:extLst>
              <a:ext uri="{FF2B5EF4-FFF2-40B4-BE49-F238E27FC236}">
                <a16:creationId xmlns:a16="http://schemas.microsoft.com/office/drawing/2014/main" id="{FD09BA5D-59B1-504F-B768-BA2D1E809071}"/>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s-US" sz="1400">
                <a:solidFill>
                  <a:schemeClr val="bg1"/>
                </a:solidFill>
                <a:latin typeface="Arial" panose="020B0604020202020204" pitchFamily="34" charset="0"/>
              </a:rPr>
              <a:t>PEP, PrEP y TasP</a:t>
            </a:r>
          </a:p>
        </p:txBody>
      </p:sp>
    </p:spTree>
    <p:extLst>
      <p:ext uri="{BB962C8B-B14F-4D97-AF65-F5344CB8AC3E}">
        <p14:creationId xmlns:p14="http://schemas.microsoft.com/office/powerpoint/2010/main" val="1598261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19660"/>
            <a:ext cx="7924800" cy="685800"/>
          </a:xfrm>
        </p:spPr>
        <p:txBody>
          <a:bodyPr>
            <a:normAutofit/>
          </a:bodyPr>
          <a:lstStyle/>
          <a:p>
            <a:pPr algn="ctr"/>
            <a:r>
              <a:rPr lang="es-US" sz="3000" b="1">
                <a:latin typeface="+mj-lt"/>
              </a:rPr>
              <a:t>Respuesta</a:t>
            </a:r>
          </a:p>
        </p:txBody>
      </p:sp>
      <p:sp>
        <p:nvSpPr>
          <p:cNvPr id="3" name="Content Placeholder 2"/>
          <p:cNvSpPr>
            <a:spLocks noGrp="1"/>
          </p:cNvSpPr>
          <p:nvPr>
            <p:ph idx="1"/>
          </p:nvPr>
        </p:nvSpPr>
        <p:spPr/>
        <p:txBody>
          <a:bodyPr>
            <a:normAutofit/>
          </a:bodyPr>
          <a:lstStyle/>
          <a:p>
            <a:pPr marL="0" indent="0" algn="ctr">
              <a:buNone/>
            </a:pPr>
            <a:endParaRPr lang="en-US" sz="2700" dirty="0">
              <a:latin typeface="+mn-lt"/>
            </a:endParaRPr>
          </a:p>
          <a:p>
            <a:pPr marL="0" indent="0" algn="ctr">
              <a:buNone/>
            </a:pPr>
            <a:r>
              <a:rPr lang="es-US" sz="2700">
                <a:latin typeface="+mn-lt"/>
              </a:rPr>
              <a:t>Profilaxis posterior a la exposición</a:t>
            </a:r>
          </a:p>
        </p:txBody>
      </p:sp>
      <p:sp>
        <p:nvSpPr>
          <p:cNvPr id="5" name="TextBox 3">
            <a:extLst>
              <a:ext uri="{FF2B5EF4-FFF2-40B4-BE49-F238E27FC236}">
                <a16:creationId xmlns:a16="http://schemas.microsoft.com/office/drawing/2014/main" id="{8F2D7B90-9710-9948-912B-91904C9C9092}"/>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s-US" sz="1400">
                <a:solidFill>
                  <a:schemeClr val="bg1"/>
                </a:solidFill>
                <a:latin typeface="Arial" panose="020B0604020202020204" pitchFamily="34" charset="0"/>
              </a:rPr>
              <a:t>PEP, PrEP y TasP</a:t>
            </a:r>
          </a:p>
        </p:txBody>
      </p:sp>
    </p:spTree>
    <p:extLst>
      <p:ext uri="{BB962C8B-B14F-4D97-AF65-F5344CB8AC3E}">
        <p14:creationId xmlns:p14="http://schemas.microsoft.com/office/powerpoint/2010/main" val="625076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609600" y="919660"/>
            <a:ext cx="7924800" cy="685800"/>
          </a:xfrm>
        </p:spPr>
        <p:txBody>
          <a:bodyPr>
            <a:normAutofit/>
          </a:bodyPr>
          <a:lstStyle/>
          <a:p>
            <a:pPr algn="ctr" eaLnBrk="1" hangingPunct="1"/>
            <a:r>
              <a:rPr lang="es-US" sz="3000" b="1">
                <a:latin typeface="+mj-lt"/>
              </a:rPr>
              <a:t>Pregunta</a:t>
            </a:r>
          </a:p>
        </p:txBody>
      </p:sp>
      <p:sp>
        <p:nvSpPr>
          <p:cNvPr id="8195" name="Content Placeholder 2"/>
          <p:cNvSpPr>
            <a:spLocks noGrp="1"/>
          </p:cNvSpPr>
          <p:nvPr>
            <p:ph idx="1"/>
          </p:nvPr>
        </p:nvSpPr>
        <p:spPr/>
        <p:txBody>
          <a:bodyPr>
            <a:normAutofit/>
          </a:bodyPr>
          <a:lstStyle/>
          <a:p>
            <a:pPr marL="0" indent="0" algn="ctr" eaLnBrk="1" hangingPunct="1">
              <a:buNone/>
            </a:pPr>
            <a:endParaRPr lang="en-US" altLang="en-US" sz="2700" b="1" dirty="0">
              <a:latin typeface="+mn-lt"/>
            </a:endParaRPr>
          </a:p>
          <a:p>
            <a:pPr marL="0" indent="0" algn="ctr" eaLnBrk="1" hangingPunct="1">
              <a:buNone/>
            </a:pPr>
            <a:r>
              <a:rPr lang="es-US" sz="2700" b="1" dirty="0">
                <a:latin typeface="+mn-lt"/>
              </a:rPr>
              <a:t>Verdadero o falso: </a:t>
            </a:r>
            <a:r>
              <a:rPr lang="es-US" sz="2700" dirty="0">
                <a:latin typeface="+mn-lt"/>
              </a:rPr>
              <a:t>el tratamiento como prevención es una forma de prevención para </a:t>
            </a:r>
            <a:br>
              <a:rPr lang="es-US" sz="2700" dirty="0">
                <a:latin typeface="+mn-lt"/>
              </a:rPr>
            </a:br>
            <a:r>
              <a:rPr lang="es-US" sz="2700" dirty="0">
                <a:latin typeface="+mn-lt"/>
              </a:rPr>
              <a:t>las personas con VIH negativo.</a:t>
            </a:r>
          </a:p>
        </p:txBody>
      </p:sp>
      <p:sp>
        <p:nvSpPr>
          <p:cNvPr id="5" name="TextBox 3">
            <a:extLst>
              <a:ext uri="{FF2B5EF4-FFF2-40B4-BE49-F238E27FC236}">
                <a16:creationId xmlns:a16="http://schemas.microsoft.com/office/drawing/2014/main" id="{8CC5DDC3-25B3-704F-9C22-BA13C8B8F9D8}"/>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s-US" sz="1400">
                <a:solidFill>
                  <a:schemeClr val="bg1"/>
                </a:solidFill>
                <a:latin typeface="Arial" panose="020B0604020202020204" pitchFamily="34" charset="0"/>
              </a:rPr>
              <a:t>PEP, PrEP y TasP</a:t>
            </a:r>
          </a:p>
        </p:txBody>
      </p:sp>
    </p:spTree>
    <p:extLst>
      <p:ext uri="{BB962C8B-B14F-4D97-AF65-F5344CB8AC3E}">
        <p14:creationId xmlns:p14="http://schemas.microsoft.com/office/powerpoint/2010/main" val="745640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03894"/>
            <a:ext cx="7924800" cy="685800"/>
          </a:xfrm>
        </p:spPr>
        <p:txBody>
          <a:bodyPr>
            <a:normAutofit/>
          </a:bodyPr>
          <a:lstStyle/>
          <a:p>
            <a:pPr algn="ctr"/>
            <a:r>
              <a:rPr lang="es-US" sz="3000" b="1">
                <a:latin typeface="+mj-lt"/>
              </a:rPr>
              <a:t>Respuesta</a:t>
            </a:r>
          </a:p>
        </p:txBody>
      </p:sp>
      <p:sp>
        <p:nvSpPr>
          <p:cNvPr id="3" name="Content Placeholder 2"/>
          <p:cNvSpPr>
            <a:spLocks noGrp="1"/>
          </p:cNvSpPr>
          <p:nvPr>
            <p:ph idx="1"/>
          </p:nvPr>
        </p:nvSpPr>
        <p:spPr/>
        <p:txBody>
          <a:bodyPr>
            <a:normAutofit/>
          </a:bodyPr>
          <a:lstStyle/>
          <a:p>
            <a:pPr marL="0" indent="0" algn="ctr">
              <a:buNone/>
            </a:pPr>
            <a:endParaRPr lang="en-US" sz="2700" b="1" dirty="0">
              <a:latin typeface="+mn-lt"/>
            </a:endParaRPr>
          </a:p>
          <a:p>
            <a:pPr marL="0" indent="0" algn="ctr">
              <a:buNone/>
            </a:pPr>
            <a:r>
              <a:rPr lang="es-US" sz="2700" b="1" dirty="0">
                <a:latin typeface="+mn-lt"/>
              </a:rPr>
              <a:t>FALSO</a:t>
            </a:r>
            <a:r>
              <a:rPr lang="es-US" sz="2700" dirty="0">
                <a:latin typeface="+mn-lt"/>
              </a:rPr>
              <a:t>: el tratamiento como prevención </a:t>
            </a:r>
            <a:br>
              <a:rPr lang="es-US" sz="2700" dirty="0">
                <a:latin typeface="+mn-lt"/>
              </a:rPr>
            </a:br>
            <a:r>
              <a:rPr lang="es-US" sz="2700" dirty="0">
                <a:latin typeface="+mn-lt"/>
              </a:rPr>
              <a:t>se usa para prevenir la transmisión de una persona con VIH.</a:t>
            </a:r>
          </a:p>
        </p:txBody>
      </p:sp>
      <p:sp>
        <p:nvSpPr>
          <p:cNvPr id="5" name="TextBox 3">
            <a:extLst>
              <a:ext uri="{FF2B5EF4-FFF2-40B4-BE49-F238E27FC236}">
                <a16:creationId xmlns:a16="http://schemas.microsoft.com/office/drawing/2014/main" id="{3A1AACE5-E6F6-A147-BCD6-0A0FBA15801E}"/>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s-US" sz="1400">
                <a:solidFill>
                  <a:schemeClr val="bg1"/>
                </a:solidFill>
                <a:latin typeface="Arial" panose="020B0604020202020204" pitchFamily="34" charset="0"/>
              </a:rPr>
              <a:t>PEP, PrEP y TasP</a:t>
            </a:r>
          </a:p>
        </p:txBody>
      </p:sp>
    </p:spTree>
    <p:extLst>
      <p:ext uri="{BB962C8B-B14F-4D97-AF65-F5344CB8AC3E}">
        <p14:creationId xmlns:p14="http://schemas.microsoft.com/office/powerpoint/2010/main" val="392305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609600" y="888127"/>
            <a:ext cx="7924800" cy="685800"/>
          </a:xfrm>
        </p:spPr>
        <p:txBody>
          <a:bodyPr>
            <a:normAutofit/>
          </a:bodyPr>
          <a:lstStyle/>
          <a:p>
            <a:pPr algn="ctr" eaLnBrk="1" hangingPunct="1"/>
            <a:r>
              <a:rPr lang="es-US" sz="3000" b="1">
                <a:latin typeface="+mj-lt"/>
              </a:rPr>
              <a:t>Pregunta </a:t>
            </a:r>
          </a:p>
        </p:txBody>
      </p:sp>
      <p:sp>
        <p:nvSpPr>
          <p:cNvPr id="10243" name="Content Placeholder 3"/>
          <p:cNvSpPr>
            <a:spLocks noGrp="1"/>
          </p:cNvSpPr>
          <p:nvPr>
            <p:ph idx="1"/>
          </p:nvPr>
        </p:nvSpPr>
        <p:spPr/>
        <p:txBody>
          <a:bodyPr>
            <a:normAutofit/>
          </a:bodyPr>
          <a:lstStyle/>
          <a:p>
            <a:pPr marL="0" indent="0" algn="ctr" eaLnBrk="1" hangingPunct="1">
              <a:buNone/>
            </a:pPr>
            <a:endParaRPr lang="en-US" altLang="en-US" sz="2700" b="1" dirty="0">
              <a:latin typeface="+mn-lt"/>
            </a:endParaRPr>
          </a:p>
          <a:p>
            <a:pPr marL="0" indent="0" algn="ctr" eaLnBrk="1" hangingPunct="1">
              <a:buNone/>
            </a:pPr>
            <a:r>
              <a:rPr lang="es-US" sz="2700" b="1" dirty="0">
                <a:latin typeface="+mn-lt"/>
              </a:rPr>
              <a:t>VERDADERO O FALSO</a:t>
            </a:r>
            <a:r>
              <a:rPr lang="es-US" sz="2700" dirty="0">
                <a:latin typeface="+mn-lt"/>
              </a:rPr>
              <a:t>: </a:t>
            </a:r>
            <a:br>
              <a:rPr lang="es-US" sz="2700" dirty="0">
                <a:latin typeface="+mn-lt"/>
              </a:rPr>
            </a:br>
            <a:r>
              <a:rPr lang="es-US" sz="2700" dirty="0">
                <a:latin typeface="+mn-lt"/>
              </a:rPr>
              <a:t>Si una persona toma </a:t>
            </a:r>
            <a:r>
              <a:rPr lang="es-US" sz="2700" dirty="0" err="1">
                <a:latin typeface="+mn-lt"/>
              </a:rPr>
              <a:t>PreP</a:t>
            </a:r>
            <a:r>
              <a:rPr lang="es-US" sz="2700" dirty="0">
                <a:latin typeface="+mn-lt"/>
              </a:rPr>
              <a:t> según lo prescrito, tiene un 90 % de posibilidades de no contraer </a:t>
            </a:r>
            <a:br>
              <a:rPr lang="es-US" sz="2700" dirty="0">
                <a:latin typeface="+mn-lt"/>
              </a:rPr>
            </a:br>
            <a:r>
              <a:rPr lang="es-US" sz="2700" dirty="0">
                <a:latin typeface="+mn-lt"/>
              </a:rPr>
              <a:t>el VIH.</a:t>
            </a:r>
          </a:p>
        </p:txBody>
      </p:sp>
      <p:sp>
        <p:nvSpPr>
          <p:cNvPr id="5" name="TextBox 3">
            <a:extLst>
              <a:ext uri="{FF2B5EF4-FFF2-40B4-BE49-F238E27FC236}">
                <a16:creationId xmlns:a16="http://schemas.microsoft.com/office/drawing/2014/main" id="{3FFFB500-CCF5-2145-91CB-FB586C050CB8}"/>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s-US" sz="1400">
                <a:solidFill>
                  <a:schemeClr val="bg1"/>
                </a:solidFill>
                <a:latin typeface="Arial" panose="020B0604020202020204" pitchFamily="34" charset="0"/>
              </a:rPr>
              <a:t>PEP, PrEP y TasP</a:t>
            </a:r>
          </a:p>
        </p:txBody>
      </p:sp>
    </p:spTree>
    <p:extLst>
      <p:ext uri="{BB962C8B-B14F-4D97-AF65-F5344CB8AC3E}">
        <p14:creationId xmlns:p14="http://schemas.microsoft.com/office/powerpoint/2010/main" val="109762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03894"/>
            <a:ext cx="7924800" cy="685800"/>
          </a:xfrm>
        </p:spPr>
        <p:txBody>
          <a:bodyPr>
            <a:normAutofit/>
          </a:bodyPr>
          <a:lstStyle/>
          <a:p>
            <a:pPr algn="ctr"/>
            <a:r>
              <a:rPr lang="es-US" sz="3000" b="1">
                <a:latin typeface="+mj-lt"/>
              </a:rPr>
              <a:t>Respuesta</a:t>
            </a:r>
          </a:p>
        </p:txBody>
      </p:sp>
      <p:sp>
        <p:nvSpPr>
          <p:cNvPr id="3" name="Content Placeholder 2"/>
          <p:cNvSpPr>
            <a:spLocks noGrp="1"/>
          </p:cNvSpPr>
          <p:nvPr>
            <p:ph idx="1"/>
          </p:nvPr>
        </p:nvSpPr>
        <p:spPr/>
        <p:txBody>
          <a:bodyPr>
            <a:normAutofit/>
          </a:bodyPr>
          <a:lstStyle/>
          <a:p>
            <a:pPr marL="0" indent="0" algn="ctr">
              <a:buNone/>
            </a:pPr>
            <a:endParaRPr lang="en-US" sz="2700" b="1" dirty="0">
              <a:latin typeface="+mn-lt"/>
            </a:endParaRPr>
          </a:p>
          <a:p>
            <a:pPr marL="0" indent="0" algn="ctr">
              <a:buNone/>
            </a:pPr>
            <a:r>
              <a:rPr lang="es-US" sz="2700" b="1">
                <a:latin typeface="+mn-lt"/>
              </a:rPr>
              <a:t>VERDADERO: </a:t>
            </a:r>
            <a:r>
              <a:rPr lang="es-US" sz="2700">
                <a:latin typeface="+mn-lt"/>
              </a:rPr>
              <a:t>cuando una persona VIH negativa toma la PrEP según lo recetado, disminuye el riesgo de adquirir el VIH en un 90 %.</a:t>
            </a:r>
          </a:p>
        </p:txBody>
      </p:sp>
      <p:sp>
        <p:nvSpPr>
          <p:cNvPr id="5" name="TextBox 3">
            <a:extLst>
              <a:ext uri="{FF2B5EF4-FFF2-40B4-BE49-F238E27FC236}">
                <a16:creationId xmlns:a16="http://schemas.microsoft.com/office/drawing/2014/main" id="{C6AAAF72-4833-2B43-876C-C8080123C014}"/>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s-US" sz="1400">
                <a:solidFill>
                  <a:schemeClr val="bg1"/>
                </a:solidFill>
                <a:latin typeface="Arial" panose="020B0604020202020204" pitchFamily="34" charset="0"/>
              </a:rPr>
              <a:t>PEP, PrEP y TasP</a:t>
            </a:r>
          </a:p>
        </p:txBody>
      </p:sp>
    </p:spTree>
    <p:extLst>
      <p:ext uri="{BB962C8B-B14F-4D97-AF65-F5344CB8AC3E}">
        <p14:creationId xmlns:p14="http://schemas.microsoft.com/office/powerpoint/2010/main" val="3419415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09600" y="888128"/>
            <a:ext cx="7924800" cy="685800"/>
          </a:xfrm>
        </p:spPr>
        <p:txBody>
          <a:bodyPr>
            <a:normAutofit/>
          </a:bodyPr>
          <a:lstStyle/>
          <a:p>
            <a:pPr algn="ctr" eaLnBrk="1" hangingPunct="1"/>
            <a:r>
              <a:rPr lang="es-US" sz="3000" b="1">
                <a:latin typeface="+mj-lt"/>
              </a:rPr>
              <a:t>Pregunta</a:t>
            </a:r>
          </a:p>
        </p:txBody>
      </p:sp>
      <p:sp>
        <p:nvSpPr>
          <p:cNvPr id="12291" name="Content Placeholder 2"/>
          <p:cNvSpPr>
            <a:spLocks noGrp="1"/>
          </p:cNvSpPr>
          <p:nvPr>
            <p:ph idx="1"/>
          </p:nvPr>
        </p:nvSpPr>
        <p:spPr/>
        <p:txBody>
          <a:bodyPr>
            <a:normAutofit/>
          </a:bodyPr>
          <a:lstStyle/>
          <a:p>
            <a:pPr marL="0" indent="0" algn="ctr" eaLnBrk="1" hangingPunct="1">
              <a:buNone/>
            </a:pPr>
            <a:endParaRPr lang="en-US" altLang="en-US" sz="2700" dirty="0">
              <a:latin typeface="+mn-lt"/>
            </a:endParaRPr>
          </a:p>
          <a:p>
            <a:pPr marL="0" indent="0" algn="ctr" eaLnBrk="1" hangingPunct="1">
              <a:buNone/>
            </a:pPr>
            <a:r>
              <a:rPr lang="es-US" sz="2700">
                <a:latin typeface="+mn-lt"/>
              </a:rPr>
              <a:t>Para la prevención, ¿qué se puede tomar junto con el uso de condones?</a:t>
            </a:r>
          </a:p>
        </p:txBody>
      </p:sp>
      <p:sp>
        <p:nvSpPr>
          <p:cNvPr id="5" name="TextBox 3">
            <a:extLst>
              <a:ext uri="{FF2B5EF4-FFF2-40B4-BE49-F238E27FC236}">
                <a16:creationId xmlns:a16="http://schemas.microsoft.com/office/drawing/2014/main" id="{B552A4CB-8FB4-5548-99E1-7C8F6CF22DF1}"/>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s-US" sz="1400">
                <a:solidFill>
                  <a:schemeClr val="bg1"/>
                </a:solidFill>
                <a:latin typeface="Arial" panose="020B0604020202020204" pitchFamily="34" charset="0"/>
              </a:rPr>
              <a:t>PEP, PrEP y TasP</a:t>
            </a:r>
          </a:p>
        </p:txBody>
      </p:sp>
    </p:spTree>
    <p:extLst>
      <p:ext uri="{BB962C8B-B14F-4D97-AF65-F5344CB8AC3E}">
        <p14:creationId xmlns:p14="http://schemas.microsoft.com/office/powerpoint/2010/main" val="3512911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3A5CC-FA34-4043-BC21-5614A38C6D1D}"/>
              </a:ext>
            </a:extLst>
          </p:cNvPr>
          <p:cNvSpPr>
            <a:spLocks noGrp="1"/>
          </p:cNvSpPr>
          <p:nvPr>
            <p:ph type="title"/>
          </p:nvPr>
        </p:nvSpPr>
        <p:spPr>
          <a:xfrm>
            <a:off x="609600" y="990600"/>
            <a:ext cx="7924800" cy="685800"/>
          </a:xfrm>
        </p:spPr>
        <p:txBody>
          <a:bodyPr/>
          <a:lstStyle/>
          <a:p>
            <a:pPr>
              <a:defRPr/>
            </a:pPr>
            <a:r>
              <a:rPr lang="es-US" b="1">
                <a:latin typeface="+mj-lt"/>
              </a:rPr>
              <a:t>Objetivos	</a:t>
            </a:r>
          </a:p>
        </p:txBody>
      </p:sp>
      <p:sp>
        <p:nvSpPr>
          <p:cNvPr id="3" name="Content Placeholder 2">
            <a:extLst>
              <a:ext uri="{FF2B5EF4-FFF2-40B4-BE49-F238E27FC236}">
                <a16:creationId xmlns:a16="http://schemas.microsoft.com/office/drawing/2014/main" id="{E2E5B8A3-9921-4AF4-978E-1FEFFF38E9AD}"/>
              </a:ext>
            </a:extLst>
          </p:cNvPr>
          <p:cNvSpPr>
            <a:spLocks noGrp="1"/>
          </p:cNvSpPr>
          <p:nvPr>
            <p:ph idx="1"/>
          </p:nvPr>
        </p:nvSpPr>
        <p:spPr>
          <a:xfrm>
            <a:off x="609600" y="1752600"/>
            <a:ext cx="7924800" cy="3886200"/>
          </a:xfrm>
        </p:spPr>
        <p:txBody>
          <a:bodyPr/>
          <a:lstStyle/>
          <a:p>
            <a:pPr marL="0" indent="0">
              <a:buFont typeface="Wingdings" pitchFamily="2" charset="2"/>
              <a:buNone/>
              <a:defRPr/>
            </a:pPr>
            <a:r>
              <a:rPr lang="es-US" dirty="0">
                <a:latin typeface="+mn-lt"/>
              </a:rPr>
              <a:t>Al final de esta unidad las participantes podrán hacer </a:t>
            </a:r>
            <a:br>
              <a:rPr lang="es-US" dirty="0">
                <a:latin typeface="+mn-lt"/>
              </a:rPr>
            </a:br>
            <a:r>
              <a:rPr lang="es-US" dirty="0">
                <a:latin typeface="+mn-lt"/>
              </a:rPr>
              <a:t>lo siguiente: </a:t>
            </a:r>
          </a:p>
          <a:p>
            <a:pPr lvl="0">
              <a:buClr>
                <a:srgbClr val="C00000"/>
              </a:buClr>
            </a:pPr>
            <a:r>
              <a:rPr lang="es-US" dirty="0">
                <a:latin typeface="+mn-lt"/>
                <a:ea typeface="Calibri"/>
                <a:cs typeface="Calibri"/>
                <a:sym typeface="Calibri"/>
              </a:rPr>
              <a:t>Comprender qué es </a:t>
            </a:r>
            <a:r>
              <a:rPr lang="es-US" dirty="0" err="1">
                <a:latin typeface="+mn-lt"/>
                <a:ea typeface="Calibri"/>
                <a:cs typeface="Calibri"/>
                <a:sym typeface="Calibri"/>
              </a:rPr>
              <a:t>PrEP</a:t>
            </a:r>
            <a:r>
              <a:rPr lang="es-US" dirty="0">
                <a:latin typeface="+mn-lt"/>
                <a:ea typeface="Calibri"/>
                <a:cs typeface="Calibri"/>
                <a:sym typeface="Calibri"/>
              </a:rPr>
              <a:t>, para quién es </a:t>
            </a:r>
            <a:br>
              <a:rPr lang="es-US" dirty="0">
                <a:latin typeface="+mn-lt"/>
                <a:ea typeface="Calibri"/>
                <a:cs typeface="Calibri"/>
                <a:sym typeface="Calibri"/>
              </a:rPr>
            </a:br>
            <a:r>
              <a:rPr lang="es-US" dirty="0">
                <a:latin typeface="+mn-lt"/>
                <a:ea typeface="Calibri"/>
                <a:cs typeface="Calibri"/>
                <a:sym typeface="Calibri"/>
              </a:rPr>
              <a:t>y cómo se paga.</a:t>
            </a:r>
          </a:p>
          <a:p>
            <a:pPr lvl="0">
              <a:buClr>
                <a:srgbClr val="C00000"/>
              </a:buClr>
            </a:pPr>
            <a:r>
              <a:rPr lang="es-US" dirty="0">
                <a:latin typeface="+mn-lt"/>
                <a:ea typeface="Calibri"/>
                <a:cs typeface="Calibri"/>
                <a:sym typeface="Calibri"/>
              </a:rPr>
              <a:t>Comprender qué es PEP, para quién es </a:t>
            </a:r>
            <a:br>
              <a:rPr lang="es-US" dirty="0">
                <a:latin typeface="+mn-lt"/>
                <a:ea typeface="Calibri"/>
                <a:cs typeface="Calibri"/>
                <a:sym typeface="Calibri"/>
              </a:rPr>
            </a:br>
            <a:r>
              <a:rPr lang="es-US" dirty="0">
                <a:latin typeface="+mn-lt"/>
                <a:ea typeface="Calibri"/>
                <a:cs typeface="Calibri"/>
                <a:sym typeface="Calibri"/>
              </a:rPr>
              <a:t>y cómo se paga.</a:t>
            </a:r>
          </a:p>
          <a:p>
            <a:pPr lvl="0">
              <a:buClr>
                <a:srgbClr val="C00000"/>
              </a:buClr>
            </a:pPr>
            <a:r>
              <a:rPr lang="es-US" dirty="0">
                <a:latin typeface="+mn-lt"/>
                <a:ea typeface="Calibri"/>
                <a:cs typeface="Calibri"/>
                <a:sym typeface="Calibri"/>
              </a:rPr>
              <a:t>Comprender qué es </a:t>
            </a:r>
            <a:r>
              <a:rPr lang="es-US" dirty="0" err="1">
                <a:latin typeface="+mn-lt"/>
                <a:ea typeface="Calibri"/>
                <a:cs typeface="Calibri"/>
                <a:sym typeface="Calibri"/>
              </a:rPr>
              <a:t>TasP</a:t>
            </a:r>
            <a:r>
              <a:rPr lang="es-US" dirty="0">
                <a:latin typeface="+mn-lt"/>
                <a:ea typeface="Calibri"/>
                <a:cs typeface="Calibri"/>
                <a:sym typeface="Calibri"/>
              </a:rPr>
              <a:t> y para quién es. </a:t>
            </a:r>
          </a:p>
          <a:p>
            <a:pPr lvl="0">
              <a:buClr>
                <a:srgbClr val="C00000"/>
              </a:buClr>
            </a:pPr>
            <a:r>
              <a:rPr lang="es-US" dirty="0">
                <a:latin typeface="+mn-lt"/>
                <a:ea typeface="Calibri"/>
                <a:cs typeface="Calibri"/>
                <a:sym typeface="Calibri"/>
              </a:rPr>
              <a:t>Comprender el concepto de I = I. </a:t>
            </a:r>
          </a:p>
        </p:txBody>
      </p:sp>
      <p:sp>
        <p:nvSpPr>
          <p:cNvPr id="17411" name="TextBox 3">
            <a:extLst>
              <a:ext uri="{FF2B5EF4-FFF2-40B4-BE49-F238E27FC236}">
                <a16:creationId xmlns:a16="http://schemas.microsoft.com/office/drawing/2014/main" id="{79156B0C-0279-2445-94CE-8E278A0C9D76}"/>
              </a:ext>
            </a:extLst>
          </p:cNvPr>
          <p:cNvSpPr txBox="1">
            <a:spLocks noChangeArrowheads="1"/>
          </p:cNvSpPr>
          <p:nvPr/>
        </p:nvSpPr>
        <p:spPr bwMode="auto">
          <a:xfrm>
            <a:off x="304800" y="381000"/>
            <a:ext cx="17109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s-US" sz="1400">
                <a:solidFill>
                  <a:schemeClr val="bg1"/>
                </a:solidFill>
                <a:latin typeface="Arial" panose="020B0604020202020204" pitchFamily="34" charset="0"/>
              </a:rPr>
              <a:t>PEP, PrEP y TASP</a:t>
            </a:r>
          </a:p>
        </p:txBody>
      </p:sp>
    </p:spTree>
    <p:extLst>
      <p:ext uri="{BB962C8B-B14F-4D97-AF65-F5344CB8AC3E}">
        <p14:creationId xmlns:p14="http://schemas.microsoft.com/office/powerpoint/2010/main" val="1606399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88128"/>
            <a:ext cx="7924800" cy="685800"/>
          </a:xfrm>
        </p:spPr>
        <p:txBody>
          <a:bodyPr>
            <a:normAutofit/>
          </a:bodyPr>
          <a:lstStyle/>
          <a:p>
            <a:pPr algn="ctr"/>
            <a:r>
              <a:rPr lang="es-US" sz="3000" b="1">
                <a:latin typeface="+mj-lt"/>
              </a:rPr>
              <a:t>Respuesta</a:t>
            </a:r>
          </a:p>
        </p:txBody>
      </p:sp>
      <p:sp>
        <p:nvSpPr>
          <p:cNvPr id="3" name="Content Placeholder 2"/>
          <p:cNvSpPr>
            <a:spLocks noGrp="1"/>
          </p:cNvSpPr>
          <p:nvPr>
            <p:ph idx="1"/>
          </p:nvPr>
        </p:nvSpPr>
        <p:spPr/>
        <p:txBody>
          <a:bodyPr>
            <a:normAutofit/>
          </a:bodyPr>
          <a:lstStyle/>
          <a:p>
            <a:pPr marL="0" indent="0" algn="ctr">
              <a:buNone/>
            </a:pPr>
            <a:endParaRPr lang="en-US" sz="2700" dirty="0">
              <a:latin typeface="+mn-lt"/>
            </a:endParaRPr>
          </a:p>
          <a:p>
            <a:pPr marL="0" indent="0" algn="ctr">
              <a:buNone/>
            </a:pPr>
            <a:r>
              <a:rPr lang="es-US" sz="2700" dirty="0">
                <a:latin typeface="+mn-lt"/>
              </a:rPr>
              <a:t>Se puede tomar </a:t>
            </a:r>
            <a:r>
              <a:rPr lang="es-US" sz="2700" dirty="0" err="1">
                <a:latin typeface="+mn-lt"/>
              </a:rPr>
              <a:t>PrEP</a:t>
            </a:r>
            <a:r>
              <a:rPr lang="es-US" sz="2700" dirty="0">
                <a:latin typeface="+mn-lt"/>
              </a:rPr>
              <a:t> junto con el uso </a:t>
            </a:r>
            <a:br>
              <a:rPr lang="es-US" sz="2700" dirty="0">
                <a:latin typeface="+mn-lt"/>
              </a:rPr>
            </a:br>
            <a:r>
              <a:rPr lang="es-US" sz="2700" dirty="0">
                <a:latin typeface="+mn-lt"/>
              </a:rPr>
              <a:t>de condones</a:t>
            </a:r>
            <a:r>
              <a:rPr lang="es-US" sz="2700" b="1" dirty="0">
                <a:latin typeface="+mn-lt"/>
              </a:rPr>
              <a:t>.</a:t>
            </a:r>
          </a:p>
        </p:txBody>
      </p:sp>
      <p:sp>
        <p:nvSpPr>
          <p:cNvPr id="5" name="TextBox 3">
            <a:extLst>
              <a:ext uri="{FF2B5EF4-FFF2-40B4-BE49-F238E27FC236}">
                <a16:creationId xmlns:a16="http://schemas.microsoft.com/office/drawing/2014/main" id="{7BD73DA0-12A3-884D-BDBE-FD33F72254C5}"/>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s-US" sz="1400">
                <a:solidFill>
                  <a:schemeClr val="bg1"/>
                </a:solidFill>
                <a:latin typeface="Arial" panose="020B0604020202020204" pitchFamily="34" charset="0"/>
              </a:rPr>
              <a:t>PEP, PrEP y TasP</a:t>
            </a:r>
          </a:p>
        </p:txBody>
      </p:sp>
    </p:spTree>
    <p:extLst>
      <p:ext uri="{BB962C8B-B14F-4D97-AF65-F5344CB8AC3E}">
        <p14:creationId xmlns:p14="http://schemas.microsoft.com/office/powerpoint/2010/main" val="2656135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1" y="1001107"/>
            <a:ext cx="5550695" cy="800100"/>
          </a:xfrm>
        </p:spPr>
        <p:txBody>
          <a:bodyPr>
            <a:normAutofit/>
          </a:bodyPr>
          <a:lstStyle/>
          <a:p>
            <a:pPr algn="ctr" eaLnBrk="1" hangingPunct="1"/>
            <a:r>
              <a:rPr lang="es-US" sz="3000" b="1">
                <a:latin typeface="+mj-lt"/>
              </a:rPr>
              <a:t>Pregunta</a:t>
            </a:r>
          </a:p>
        </p:txBody>
      </p:sp>
      <p:sp>
        <p:nvSpPr>
          <p:cNvPr id="14339" name="Content Placeholder 3"/>
          <p:cNvSpPr>
            <a:spLocks noGrp="1"/>
          </p:cNvSpPr>
          <p:nvPr>
            <p:ph idx="1"/>
          </p:nvPr>
        </p:nvSpPr>
        <p:spPr/>
        <p:txBody>
          <a:bodyPr>
            <a:normAutofit/>
          </a:bodyPr>
          <a:lstStyle/>
          <a:p>
            <a:pPr marL="0" indent="0" algn="ctr" eaLnBrk="1" hangingPunct="1">
              <a:buNone/>
            </a:pPr>
            <a:endParaRPr lang="en-US" altLang="en-US" sz="2700" dirty="0">
              <a:latin typeface="+mn-lt"/>
            </a:endParaRPr>
          </a:p>
          <a:p>
            <a:pPr marL="0" indent="0" algn="ctr" eaLnBrk="1" hangingPunct="1">
              <a:buNone/>
            </a:pPr>
            <a:r>
              <a:rPr lang="es-US" sz="2700" dirty="0">
                <a:latin typeface="+mn-lt"/>
              </a:rPr>
              <a:t>Cuando una persona con VIH cumple con </a:t>
            </a:r>
            <a:br>
              <a:rPr lang="es-US" sz="2700" dirty="0">
                <a:latin typeface="+mn-lt"/>
              </a:rPr>
            </a:br>
            <a:r>
              <a:rPr lang="es-US" sz="2700" dirty="0">
                <a:latin typeface="+mn-lt"/>
              </a:rPr>
              <a:t>su tratamiento y tiene una carga viral indetectable y células T altas, ¿qué sucede?</a:t>
            </a:r>
          </a:p>
        </p:txBody>
      </p:sp>
      <p:sp>
        <p:nvSpPr>
          <p:cNvPr id="6" name="TextBox 3">
            <a:extLst>
              <a:ext uri="{FF2B5EF4-FFF2-40B4-BE49-F238E27FC236}">
                <a16:creationId xmlns:a16="http://schemas.microsoft.com/office/drawing/2014/main" id="{E977AFEB-018E-E040-8C31-02100AAE3260}"/>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s-US" sz="1400">
                <a:solidFill>
                  <a:schemeClr val="bg1"/>
                </a:solidFill>
                <a:latin typeface="Arial" panose="020B0604020202020204" pitchFamily="34" charset="0"/>
              </a:rPr>
              <a:t>PEP, PrEP y TasP</a:t>
            </a:r>
          </a:p>
        </p:txBody>
      </p:sp>
    </p:spTree>
    <p:extLst>
      <p:ext uri="{BB962C8B-B14F-4D97-AF65-F5344CB8AC3E}">
        <p14:creationId xmlns:p14="http://schemas.microsoft.com/office/powerpoint/2010/main" val="2393288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35426"/>
            <a:ext cx="7924800" cy="685800"/>
          </a:xfrm>
        </p:spPr>
        <p:txBody>
          <a:bodyPr>
            <a:normAutofit/>
          </a:bodyPr>
          <a:lstStyle/>
          <a:p>
            <a:pPr algn="ctr"/>
            <a:r>
              <a:rPr lang="es-US" sz="3000" b="1">
                <a:latin typeface="+mj-lt"/>
              </a:rPr>
              <a:t>Respuesta</a:t>
            </a:r>
          </a:p>
        </p:txBody>
      </p:sp>
      <p:sp>
        <p:nvSpPr>
          <p:cNvPr id="3" name="Content Placeholder 2"/>
          <p:cNvSpPr>
            <a:spLocks noGrp="1"/>
          </p:cNvSpPr>
          <p:nvPr>
            <p:ph idx="1"/>
          </p:nvPr>
        </p:nvSpPr>
        <p:spPr/>
        <p:txBody>
          <a:bodyPr>
            <a:normAutofit/>
          </a:bodyPr>
          <a:lstStyle/>
          <a:p>
            <a:pPr marL="0" indent="0" algn="ctr">
              <a:buNone/>
            </a:pPr>
            <a:endParaRPr lang="en-US" sz="2700" dirty="0">
              <a:latin typeface="+mn-lt"/>
            </a:endParaRPr>
          </a:p>
          <a:p>
            <a:pPr marL="0" indent="0" algn="ctr">
              <a:buNone/>
            </a:pPr>
            <a:r>
              <a:rPr lang="es-US" sz="2700" dirty="0">
                <a:latin typeface="+mn-lt"/>
              </a:rPr>
              <a:t>Tiene un 96 % de posibilidades de no transmitir </a:t>
            </a:r>
            <a:br>
              <a:rPr lang="es-US" sz="2700" dirty="0">
                <a:latin typeface="+mn-lt"/>
              </a:rPr>
            </a:br>
            <a:r>
              <a:rPr lang="es-US" sz="2700" dirty="0">
                <a:latin typeface="+mn-lt"/>
              </a:rPr>
              <a:t>el virus a sus parejas.</a:t>
            </a:r>
          </a:p>
        </p:txBody>
      </p:sp>
      <p:sp>
        <p:nvSpPr>
          <p:cNvPr id="5" name="TextBox 3">
            <a:extLst>
              <a:ext uri="{FF2B5EF4-FFF2-40B4-BE49-F238E27FC236}">
                <a16:creationId xmlns:a16="http://schemas.microsoft.com/office/drawing/2014/main" id="{CB74DDAF-1614-E34B-B48B-CBB2DC61C933}"/>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s-US" sz="1400">
                <a:solidFill>
                  <a:schemeClr val="bg1"/>
                </a:solidFill>
                <a:latin typeface="Arial" panose="020B0604020202020204" pitchFamily="34" charset="0"/>
              </a:rPr>
              <a:t>PEP, PrEP y TasP</a:t>
            </a:r>
          </a:p>
        </p:txBody>
      </p:sp>
    </p:spTree>
    <p:extLst>
      <p:ext uri="{BB962C8B-B14F-4D97-AF65-F5344CB8AC3E}">
        <p14:creationId xmlns:p14="http://schemas.microsoft.com/office/powerpoint/2010/main" val="162631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609600" y="919660"/>
            <a:ext cx="7924800" cy="685800"/>
          </a:xfrm>
        </p:spPr>
        <p:txBody>
          <a:bodyPr>
            <a:normAutofit/>
          </a:bodyPr>
          <a:lstStyle/>
          <a:p>
            <a:pPr algn="ctr" eaLnBrk="1" hangingPunct="1"/>
            <a:r>
              <a:rPr lang="es-US" sz="3000" b="1">
                <a:latin typeface="+mj-lt"/>
              </a:rPr>
              <a:t>Pregunta</a:t>
            </a:r>
          </a:p>
        </p:txBody>
      </p:sp>
      <p:sp>
        <p:nvSpPr>
          <p:cNvPr id="16387" name="Content Placeholder 2"/>
          <p:cNvSpPr>
            <a:spLocks noGrp="1"/>
          </p:cNvSpPr>
          <p:nvPr>
            <p:ph idx="1"/>
          </p:nvPr>
        </p:nvSpPr>
        <p:spPr/>
        <p:txBody>
          <a:bodyPr>
            <a:normAutofit/>
          </a:bodyPr>
          <a:lstStyle/>
          <a:p>
            <a:pPr marL="0" indent="0" algn="ctr" eaLnBrk="1" hangingPunct="1">
              <a:buNone/>
            </a:pPr>
            <a:endParaRPr lang="en-US" altLang="en-US" sz="2700" dirty="0">
              <a:latin typeface="+mn-lt"/>
            </a:endParaRPr>
          </a:p>
          <a:p>
            <a:pPr marL="0" indent="0" algn="ctr" eaLnBrk="1" hangingPunct="1">
              <a:buNone/>
            </a:pPr>
            <a:r>
              <a:rPr lang="es-US" sz="2700">
                <a:latin typeface="+mn-lt"/>
              </a:rPr>
              <a:t>¿La PrEP es gratis?</a:t>
            </a:r>
          </a:p>
        </p:txBody>
      </p:sp>
      <p:sp>
        <p:nvSpPr>
          <p:cNvPr id="5" name="TextBox 3">
            <a:extLst>
              <a:ext uri="{FF2B5EF4-FFF2-40B4-BE49-F238E27FC236}">
                <a16:creationId xmlns:a16="http://schemas.microsoft.com/office/drawing/2014/main" id="{96634793-86C8-A649-AFC6-C06D5947BC36}"/>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s-US" sz="1400">
                <a:solidFill>
                  <a:schemeClr val="bg1"/>
                </a:solidFill>
                <a:latin typeface="Arial" panose="020B0604020202020204" pitchFamily="34" charset="0"/>
              </a:rPr>
              <a:t>PEP, PrEP y TasP</a:t>
            </a:r>
          </a:p>
        </p:txBody>
      </p:sp>
    </p:spTree>
    <p:extLst>
      <p:ext uri="{BB962C8B-B14F-4D97-AF65-F5344CB8AC3E}">
        <p14:creationId xmlns:p14="http://schemas.microsoft.com/office/powerpoint/2010/main" val="3493954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19660"/>
            <a:ext cx="7924800" cy="685800"/>
          </a:xfrm>
        </p:spPr>
        <p:txBody>
          <a:bodyPr>
            <a:normAutofit/>
          </a:bodyPr>
          <a:lstStyle/>
          <a:p>
            <a:pPr algn="ctr"/>
            <a:r>
              <a:rPr lang="es-US" sz="3000" b="1">
                <a:latin typeface="+mj-lt"/>
              </a:rPr>
              <a:t>Respuesta</a:t>
            </a:r>
          </a:p>
        </p:txBody>
      </p:sp>
      <p:sp>
        <p:nvSpPr>
          <p:cNvPr id="3" name="Content Placeholder 2"/>
          <p:cNvSpPr>
            <a:spLocks noGrp="1"/>
          </p:cNvSpPr>
          <p:nvPr>
            <p:ph idx="1"/>
          </p:nvPr>
        </p:nvSpPr>
        <p:spPr/>
        <p:txBody>
          <a:bodyPr/>
          <a:lstStyle/>
          <a:p>
            <a:pPr marL="257175" indent="-257175">
              <a:buClr>
                <a:srgbClr val="C00000"/>
              </a:buClr>
              <a:buFont typeface="Arial" panose="020B0604020202020204" pitchFamily="34" charset="0"/>
              <a:buChar char="•"/>
            </a:pPr>
            <a:r>
              <a:rPr lang="es-US" dirty="0">
                <a:latin typeface="+mn-lt"/>
              </a:rPr>
              <a:t>Medicaid por lo general la cubre para aquellos que están cubiertos por ese seguro. Las compañías de seguros privadas cubren la </a:t>
            </a:r>
            <a:r>
              <a:rPr lang="es-US" dirty="0" err="1">
                <a:latin typeface="+mn-lt"/>
              </a:rPr>
              <a:t>PrEP</a:t>
            </a:r>
            <a:r>
              <a:rPr lang="es-US" dirty="0">
                <a:latin typeface="+mn-lt"/>
              </a:rPr>
              <a:t> con autorización previa (el cliente debe pagar sus copagos).</a:t>
            </a:r>
          </a:p>
          <a:p>
            <a:pPr marL="257175" indent="-257175">
              <a:buClr>
                <a:srgbClr val="C00000"/>
              </a:buClr>
              <a:buFont typeface="Arial" panose="020B0604020202020204" pitchFamily="34" charset="0"/>
              <a:buChar char="•"/>
            </a:pPr>
            <a:r>
              <a:rPr lang="es-US" dirty="0">
                <a:latin typeface="+mn-lt"/>
              </a:rPr>
              <a:t>Existen programas disponibles como Gilead </a:t>
            </a:r>
            <a:r>
              <a:rPr lang="es-US" dirty="0" err="1">
                <a:latin typeface="+mn-lt"/>
              </a:rPr>
              <a:t>Advancing</a:t>
            </a:r>
            <a:r>
              <a:rPr lang="es-US" dirty="0">
                <a:latin typeface="+mn-lt"/>
              </a:rPr>
              <a:t> Access (cubre copagos, deducibles y </a:t>
            </a:r>
            <a:r>
              <a:rPr lang="es-US" dirty="0" err="1">
                <a:latin typeface="+mn-lt"/>
              </a:rPr>
              <a:t>coseguros</a:t>
            </a:r>
            <a:r>
              <a:rPr lang="es-US" dirty="0">
                <a:latin typeface="+mn-lt"/>
              </a:rPr>
              <a:t>), </a:t>
            </a:r>
            <a:r>
              <a:rPr lang="es-US" dirty="0" err="1">
                <a:latin typeface="+mn-lt"/>
              </a:rPr>
              <a:t>Patient</a:t>
            </a:r>
            <a:r>
              <a:rPr lang="es-US" dirty="0">
                <a:latin typeface="+mn-lt"/>
              </a:rPr>
              <a:t> Access Network (cubre copagos, </a:t>
            </a:r>
            <a:r>
              <a:rPr lang="es-US" dirty="0" err="1">
                <a:latin typeface="+mn-lt"/>
              </a:rPr>
              <a:t>coseguros</a:t>
            </a:r>
            <a:r>
              <a:rPr lang="es-US" dirty="0">
                <a:latin typeface="+mn-lt"/>
              </a:rPr>
              <a:t> </a:t>
            </a:r>
            <a:br>
              <a:rPr lang="es-US" dirty="0">
                <a:latin typeface="+mn-lt"/>
              </a:rPr>
            </a:br>
            <a:r>
              <a:rPr lang="es-US" dirty="0">
                <a:latin typeface="+mn-lt"/>
              </a:rPr>
              <a:t>y deducibles) y </a:t>
            </a:r>
            <a:r>
              <a:rPr lang="es-US" dirty="0" err="1">
                <a:latin typeface="+mn-lt"/>
              </a:rPr>
              <a:t>Patient</a:t>
            </a:r>
            <a:r>
              <a:rPr lang="es-US" dirty="0">
                <a:latin typeface="+mn-lt"/>
              </a:rPr>
              <a:t> </a:t>
            </a:r>
            <a:r>
              <a:rPr lang="es-US" dirty="0" err="1">
                <a:latin typeface="+mn-lt"/>
              </a:rPr>
              <a:t>Advocate</a:t>
            </a:r>
            <a:r>
              <a:rPr lang="es-US" dirty="0">
                <a:latin typeface="+mn-lt"/>
              </a:rPr>
              <a:t> </a:t>
            </a:r>
            <a:r>
              <a:rPr lang="es-US" dirty="0" err="1">
                <a:latin typeface="+mn-lt"/>
              </a:rPr>
              <a:t>Foundation</a:t>
            </a:r>
            <a:r>
              <a:rPr lang="es-US" dirty="0">
                <a:latin typeface="+mn-lt"/>
              </a:rPr>
              <a:t> (cubre solo copagos).</a:t>
            </a:r>
          </a:p>
          <a:p>
            <a:endParaRPr lang="en-US" dirty="0">
              <a:latin typeface="+mn-lt"/>
            </a:endParaRPr>
          </a:p>
        </p:txBody>
      </p:sp>
      <p:sp>
        <p:nvSpPr>
          <p:cNvPr id="5" name="TextBox 3">
            <a:extLst>
              <a:ext uri="{FF2B5EF4-FFF2-40B4-BE49-F238E27FC236}">
                <a16:creationId xmlns:a16="http://schemas.microsoft.com/office/drawing/2014/main" id="{BA3BA977-1DEC-3340-88A6-CF9601AF1615}"/>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s-US" sz="1400">
                <a:solidFill>
                  <a:schemeClr val="bg1"/>
                </a:solidFill>
                <a:latin typeface="Arial" panose="020B0604020202020204" pitchFamily="34" charset="0"/>
              </a:rPr>
              <a:t>PEP, PrEP y TasP</a:t>
            </a:r>
          </a:p>
        </p:txBody>
      </p:sp>
    </p:spTree>
    <p:extLst>
      <p:ext uri="{BB962C8B-B14F-4D97-AF65-F5344CB8AC3E}">
        <p14:creationId xmlns:p14="http://schemas.microsoft.com/office/powerpoint/2010/main" val="474565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09600" y="919660"/>
            <a:ext cx="7924800" cy="685800"/>
          </a:xfrm>
        </p:spPr>
        <p:txBody>
          <a:bodyPr>
            <a:normAutofit/>
          </a:bodyPr>
          <a:lstStyle/>
          <a:p>
            <a:pPr algn="ctr" eaLnBrk="1" hangingPunct="1"/>
            <a:r>
              <a:rPr lang="es-US" sz="3000" b="1">
                <a:latin typeface="+mj-lt"/>
              </a:rPr>
              <a:t>Pregunta</a:t>
            </a:r>
          </a:p>
        </p:txBody>
      </p:sp>
      <p:sp>
        <p:nvSpPr>
          <p:cNvPr id="22531" name="Content Placeholder 3"/>
          <p:cNvSpPr>
            <a:spLocks noGrp="1"/>
          </p:cNvSpPr>
          <p:nvPr>
            <p:ph idx="1"/>
          </p:nvPr>
        </p:nvSpPr>
        <p:spPr/>
        <p:txBody>
          <a:bodyPr>
            <a:normAutofit/>
          </a:bodyPr>
          <a:lstStyle/>
          <a:p>
            <a:pPr marL="0" indent="0" algn="ctr" eaLnBrk="1" hangingPunct="1">
              <a:buNone/>
            </a:pPr>
            <a:endParaRPr lang="en-US" altLang="en-US" sz="2700" dirty="0">
              <a:latin typeface="+mn-lt"/>
            </a:endParaRPr>
          </a:p>
          <a:p>
            <a:pPr marL="0" indent="0" algn="ctr" eaLnBrk="1" hangingPunct="1">
              <a:buNone/>
            </a:pPr>
            <a:r>
              <a:rPr lang="es-US" sz="2700" dirty="0">
                <a:latin typeface="+mn-lt"/>
              </a:rPr>
              <a:t>¿Qué régimen se debe tomar dentro de las </a:t>
            </a:r>
            <a:br>
              <a:rPr lang="es-US" sz="2700" dirty="0">
                <a:latin typeface="+mn-lt"/>
              </a:rPr>
            </a:br>
            <a:r>
              <a:rPr lang="es-US" sz="2700" dirty="0">
                <a:latin typeface="+mn-lt"/>
              </a:rPr>
              <a:t>24 a 72 horas posteriores a la posible exposición al VIH para prevenir la infección?</a:t>
            </a:r>
          </a:p>
        </p:txBody>
      </p:sp>
      <p:sp>
        <p:nvSpPr>
          <p:cNvPr id="5" name="TextBox 3">
            <a:extLst>
              <a:ext uri="{FF2B5EF4-FFF2-40B4-BE49-F238E27FC236}">
                <a16:creationId xmlns:a16="http://schemas.microsoft.com/office/drawing/2014/main" id="{6DC19984-F1B0-684D-8053-55D45FC2FAC9}"/>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s-US" sz="1400">
                <a:solidFill>
                  <a:schemeClr val="bg1"/>
                </a:solidFill>
                <a:latin typeface="Arial" panose="020B0604020202020204" pitchFamily="34" charset="0"/>
              </a:rPr>
              <a:t>PEP, PrEP y TasP</a:t>
            </a:r>
          </a:p>
        </p:txBody>
      </p:sp>
    </p:spTree>
    <p:extLst>
      <p:ext uri="{BB962C8B-B14F-4D97-AF65-F5344CB8AC3E}">
        <p14:creationId xmlns:p14="http://schemas.microsoft.com/office/powerpoint/2010/main" val="91467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03894"/>
            <a:ext cx="7924800" cy="685800"/>
          </a:xfrm>
        </p:spPr>
        <p:txBody>
          <a:bodyPr>
            <a:normAutofit/>
          </a:bodyPr>
          <a:lstStyle/>
          <a:p>
            <a:pPr algn="ctr"/>
            <a:r>
              <a:rPr lang="es-US" sz="3000" b="1">
                <a:latin typeface="+mj-lt"/>
              </a:rPr>
              <a:t>Respuesta</a:t>
            </a:r>
          </a:p>
        </p:txBody>
      </p:sp>
      <p:sp>
        <p:nvSpPr>
          <p:cNvPr id="3" name="Content Placeholder 2"/>
          <p:cNvSpPr>
            <a:spLocks noGrp="1"/>
          </p:cNvSpPr>
          <p:nvPr>
            <p:ph idx="1"/>
          </p:nvPr>
        </p:nvSpPr>
        <p:spPr/>
        <p:txBody>
          <a:bodyPr>
            <a:normAutofit/>
          </a:bodyPr>
          <a:lstStyle/>
          <a:p>
            <a:pPr marL="0" indent="0" algn="ctr">
              <a:buNone/>
            </a:pPr>
            <a:endParaRPr lang="en-US" sz="2700" dirty="0">
              <a:latin typeface="+mn-lt"/>
            </a:endParaRPr>
          </a:p>
          <a:p>
            <a:pPr marL="0" indent="0" algn="ctr">
              <a:buNone/>
            </a:pPr>
            <a:r>
              <a:rPr lang="es-US" sz="2700">
                <a:latin typeface="+mn-lt"/>
              </a:rPr>
              <a:t>Profilaxis posterior a la exposición (PEP) </a:t>
            </a:r>
          </a:p>
        </p:txBody>
      </p:sp>
      <p:sp>
        <p:nvSpPr>
          <p:cNvPr id="5" name="TextBox 3">
            <a:extLst>
              <a:ext uri="{FF2B5EF4-FFF2-40B4-BE49-F238E27FC236}">
                <a16:creationId xmlns:a16="http://schemas.microsoft.com/office/drawing/2014/main" id="{B1D8954B-07B1-FA4B-A78B-42E5EB304728}"/>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s-US" sz="1400">
                <a:solidFill>
                  <a:schemeClr val="bg1"/>
                </a:solidFill>
                <a:latin typeface="Arial" panose="020B0604020202020204" pitchFamily="34" charset="0"/>
              </a:rPr>
              <a:t>PEP, PrEP y TasP</a:t>
            </a:r>
          </a:p>
        </p:txBody>
      </p:sp>
    </p:spTree>
    <p:extLst>
      <p:ext uri="{BB962C8B-B14F-4D97-AF65-F5344CB8AC3E}">
        <p14:creationId xmlns:p14="http://schemas.microsoft.com/office/powerpoint/2010/main" val="259676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09600" y="919660"/>
            <a:ext cx="7924800" cy="685800"/>
          </a:xfrm>
        </p:spPr>
        <p:txBody>
          <a:bodyPr>
            <a:normAutofit/>
          </a:bodyPr>
          <a:lstStyle/>
          <a:p>
            <a:pPr algn="ctr" eaLnBrk="1" hangingPunct="1"/>
            <a:r>
              <a:rPr lang="es-US" sz="3000" b="1">
                <a:latin typeface="+mj-lt"/>
              </a:rPr>
              <a:t>Pregunta</a:t>
            </a:r>
          </a:p>
        </p:txBody>
      </p:sp>
      <p:sp>
        <p:nvSpPr>
          <p:cNvPr id="24579" name="Content Placeholder 2"/>
          <p:cNvSpPr>
            <a:spLocks noGrp="1"/>
          </p:cNvSpPr>
          <p:nvPr>
            <p:ph idx="1"/>
          </p:nvPr>
        </p:nvSpPr>
        <p:spPr/>
        <p:txBody>
          <a:bodyPr>
            <a:normAutofit/>
          </a:bodyPr>
          <a:lstStyle/>
          <a:p>
            <a:pPr marL="0" indent="0" algn="ctr" eaLnBrk="1" hangingPunct="1">
              <a:buNone/>
            </a:pPr>
            <a:endParaRPr lang="en-US" altLang="en-US" sz="2700" dirty="0">
              <a:latin typeface="+mn-lt"/>
            </a:endParaRPr>
          </a:p>
          <a:p>
            <a:pPr marL="0" indent="0" algn="ctr" eaLnBrk="1" hangingPunct="1">
              <a:buNone/>
            </a:pPr>
            <a:r>
              <a:rPr lang="es-US" sz="2700" dirty="0">
                <a:latin typeface="+mn-lt"/>
              </a:rPr>
              <a:t>Nombre tres ocasiones en las que se debe </a:t>
            </a:r>
            <a:br>
              <a:rPr lang="es-US" sz="2700" dirty="0">
                <a:latin typeface="+mn-lt"/>
              </a:rPr>
            </a:br>
            <a:r>
              <a:rPr lang="es-US" sz="2700" dirty="0">
                <a:latin typeface="+mn-lt"/>
              </a:rPr>
              <a:t>tomar PEP </a:t>
            </a:r>
          </a:p>
        </p:txBody>
      </p:sp>
      <p:sp>
        <p:nvSpPr>
          <p:cNvPr id="5" name="TextBox 3">
            <a:extLst>
              <a:ext uri="{FF2B5EF4-FFF2-40B4-BE49-F238E27FC236}">
                <a16:creationId xmlns:a16="http://schemas.microsoft.com/office/drawing/2014/main" id="{3D5C2A3A-B310-494D-8AA6-4A55F4F28FC7}"/>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s-US" sz="1400">
                <a:solidFill>
                  <a:schemeClr val="bg1"/>
                </a:solidFill>
                <a:latin typeface="Arial" panose="020B0604020202020204" pitchFamily="34" charset="0"/>
              </a:rPr>
              <a:t>PEP, PrEP y TasP</a:t>
            </a:r>
          </a:p>
        </p:txBody>
      </p:sp>
    </p:spTree>
    <p:extLst>
      <p:ext uri="{BB962C8B-B14F-4D97-AF65-F5344CB8AC3E}">
        <p14:creationId xmlns:p14="http://schemas.microsoft.com/office/powerpoint/2010/main" val="1402929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19660"/>
            <a:ext cx="7924800" cy="685800"/>
          </a:xfrm>
        </p:spPr>
        <p:txBody>
          <a:bodyPr>
            <a:normAutofit/>
          </a:bodyPr>
          <a:lstStyle/>
          <a:p>
            <a:pPr algn="ctr"/>
            <a:r>
              <a:rPr lang="es-US" sz="3000" b="1">
                <a:latin typeface="+mj-lt"/>
              </a:rPr>
              <a:t>Respuesta</a:t>
            </a:r>
          </a:p>
        </p:txBody>
      </p:sp>
      <p:sp>
        <p:nvSpPr>
          <p:cNvPr id="3" name="Content Placeholder 2"/>
          <p:cNvSpPr>
            <a:spLocks noGrp="1"/>
          </p:cNvSpPr>
          <p:nvPr>
            <p:ph idx="1"/>
          </p:nvPr>
        </p:nvSpPr>
        <p:spPr>
          <a:xfrm>
            <a:off x="457200" y="1911564"/>
            <a:ext cx="8229600" cy="2571750"/>
          </a:xfrm>
        </p:spPr>
        <p:txBody>
          <a:bodyPr/>
          <a:lstStyle/>
          <a:p>
            <a:pPr>
              <a:buClr>
                <a:srgbClr val="C00000"/>
              </a:buClr>
            </a:pPr>
            <a:r>
              <a:rPr lang="es-US" sz="2700" dirty="0">
                <a:latin typeface="+mn-lt"/>
              </a:rPr>
              <a:t>Si el condón se rompió y no conoce el estado </a:t>
            </a:r>
            <a:br>
              <a:rPr lang="es-US" sz="2700" dirty="0">
                <a:latin typeface="+mn-lt"/>
              </a:rPr>
            </a:br>
            <a:r>
              <a:rPr lang="es-US" sz="2700" dirty="0">
                <a:latin typeface="+mn-lt"/>
              </a:rPr>
              <a:t>de su pareja.</a:t>
            </a:r>
          </a:p>
          <a:p>
            <a:pPr>
              <a:buClr>
                <a:srgbClr val="C00000"/>
              </a:buClr>
            </a:pPr>
            <a:r>
              <a:rPr lang="es-US" sz="2700" dirty="0">
                <a:latin typeface="+mn-lt"/>
              </a:rPr>
              <a:t>Si compartió agujas y objetos para preparar drogas (bolas de algodón, ollas o agua).</a:t>
            </a:r>
          </a:p>
          <a:p>
            <a:pPr>
              <a:buClr>
                <a:srgbClr val="C00000"/>
              </a:buClr>
            </a:pPr>
            <a:r>
              <a:rPr lang="es-US" sz="2700" dirty="0">
                <a:latin typeface="+mn-lt"/>
              </a:rPr>
              <a:t>Si ha sido agredido sexualmente.</a:t>
            </a:r>
          </a:p>
          <a:p>
            <a:pPr algn="ctr"/>
            <a:endParaRPr lang="en-US" dirty="0">
              <a:latin typeface="+mn-lt"/>
            </a:endParaRPr>
          </a:p>
        </p:txBody>
      </p:sp>
      <p:sp>
        <p:nvSpPr>
          <p:cNvPr id="5" name="TextBox 3">
            <a:extLst>
              <a:ext uri="{FF2B5EF4-FFF2-40B4-BE49-F238E27FC236}">
                <a16:creationId xmlns:a16="http://schemas.microsoft.com/office/drawing/2014/main" id="{70909695-1EEB-A646-8524-C2C0D8B3D2AE}"/>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s-US" sz="1400">
                <a:solidFill>
                  <a:schemeClr val="bg1"/>
                </a:solidFill>
                <a:latin typeface="Arial" panose="020B0604020202020204" pitchFamily="34" charset="0"/>
              </a:rPr>
              <a:t>PEP, PrEP y TasP</a:t>
            </a:r>
          </a:p>
        </p:txBody>
      </p:sp>
    </p:spTree>
    <p:extLst>
      <p:ext uri="{BB962C8B-B14F-4D97-AF65-F5344CB8AC3E}">
        <p14:creationId xmlns:p14="http://schemas.microsoft.com/office/powerpoint/2010/main" val="1249032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609600" y="903894"/>
            <a:ext cx="7924800" cy="685800"/>
          </a:xfrm>
        </p:spPr>
        <p:txBody>
          <a:bodyPr/>
          <a:lstStyle/>
          <a:p>
            <a:pPr algn="ctr"/>
            <a:r>
              <a:rPr lang="es-US" sz="3000" b="1">
                <a:latin typeface="+mj-lt"/>
              </a:rPr>
              <a:t>Pregunta</a:t>
            </a:r>
          </a:p>
        </p:txBody>
      </p:sp>
      <p:sp>
        <p:nvSpPr>
          <p:cNvPr id="26627" name="Content Placeholder 2"/>
          <p:cNvSpPr>
            <a:spLocks noGrp="1"/>
          </p:cNvSpPr>
          <p:nvPr>
            <p:ph idx="1"/>
          </p:nvPr>
        </p:nvSpPr>
        <p:spPr/>
        <p:txBody>
          <a:bodyPr>
            <a:normAutofit/>
          </a:bodyPr>
          <a:lstStyle/>
          <a:p>
            <a:pPr marL="0" indent="0" algn="ctr">
              <a:buNone/>
            </a:pPr>
            <a:endParaRPr lang="en-US" altLang="en-US" sz="2700" dirty="0">
              <a:latin typeface="+mn-lt"/>
            </a:endParaRPr>
          </a:p>
          <a:p>
            <a:pPr marL="0" indent="0" algn="ctr">
              <a:buNone/>
            </a:pPr>
            <a:r>
              <a:rPr lang="es-US" sz="2700">
                <a:latin typeface="+mn-lt"/>
              </a:rPr>
              <a:t>¿Qué significa TasP?</a:t>
            </a:r>
          </a:p>
        </p:txBody>
      </p:sp>
      <p:sp>
        <p:nvSpPr>
          <p:cNvPr id="5" name="TextBox 3">
            <a:extLst>
              <a:ext uri="{FF2B5EF4-FFF2-40B4-BE49-F238E27FC236}">
                <a16:creationId xmlns:a16="http://schemas.microsoft.com/office/drawing/2014/main" id="{EE7E98EB-094C-8041-92EF-8991DED8F2B1}"/>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s-US" sz="1400">
                <a:solidFill>
                  <a:schemeClr val="bg1"/>
                </a:solidFill>
                <a:latin typeface="Arial" panose="020B0604020202020204" pitchFamily="34" charset="0"/>
              </a:rPr>
              <a:t>PEP, PrEP y TasP</a:t>
            </a:r>
          </a:p>
        </p:txBody>
      </p:sp>
    </p:spTree>
    <p:extLst>
      <p:ext uri="{BB962C8B-B14F-4D97-AF65-F5344CB8AC3E}">
        <p14:creationId xmlns:p14="http://schemas.microsoft.com/office/powerpoint/2010/main" val="2680009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5300" y="1019044"/>
            <a:ext cx="8337000" cy="943200"/>
          </a:xfrm>
        </p:spPr>
        <p:txBody>
          <a:bodyPr/>
          <a:lstStyle/>
          <a:p>
            <a:r>
              <a:rPr lang="es-US" b="1">
                <a:latin typeface="+mj-lt"/>
              </a:rPr>
              <a:t>¿Qué es la PEP?</a:t>
            </a:r>
          </a:p>
        </p:txBody>
      </p:sp>
      <p:sp>
        <p:nvSpPr>
          <p:cNvPr id="5" name="Content Placeholder 4"/>
          <p:cNvSpPr>
            <a:spLocks noGrp="1"/>
          </p:cNvSpPr>
          <p:nvPr>
            <p:ph type="body" idx="1"/>
          </p:nvPr>
        </p:nvSpPr>
        <p:spPr>
          <a:xfrm>
            <a:off x="647371" y="1678461"/>
            <a:ext cx="5327760" cy="3210425"/>
          </a:xfrm>
        </p:spPr>
        <p:txBody>
          <a:bodyPr>
            <a:normAutofit fontScale="92500" lnSpcReduction="10000"/>
          </a:bodyPr>
          <a:lstStyle/>
          <a:p>
            <a:pPr>
              <a:buClr>
                <a:srgbClr val="C00000"/>
              </a:buClr>
            </a:pPr>
            <a:r>
              <a:rPr lang="es-US" dirty="0">
                <a:latin typeface="+mj-lt"/>
              </a:rPr>
              <a:t>PEP: profilaxis posterior </a:t>
            </a:r>
            <a:br>
              <a:rPr lang="es-US" dirty="0">
                <a:latin typeface="+mj-lt"/>
              </a:rPr>
            </a:br>
            <a:r>
              <a:rPr lang="es-US" dirty="0">
                <a:latin typeface="+mj-lt"/>
              </a:rPr>
              <a:t>a la exposición</a:t>
            </a:r>
          </a:p>
          <a:p>
            <a:pPr>
              <a:buClr>
                <a:srgbClr val="C00000"/>
              </a:buClr>
            </a:pPr>
            <a:r>
              <a:rPr lang="es-US" dirty="0">
                <a:latin typeface="+mj-lt"/>
              </a:rPr>
              <a:t>La PEP consiste en un régimen </a:t>
            </a:r>
            <a:br>
              <a:rPr lang="es-US" dirty="0">
                <a:latin typeface="+mj-lt"/>
              </a:rPr>
            </a:br>
            <a:r>
              <a:rPr lang="es-US" dirty="0">
                <a:latin typeface="+mj-lt"/>
              </a:rPr>
              <a:t>contra el VIH (</a:t>
            </a:r>
            <a:r>
              <a:rPr lang="es-US" dirty="0" err="1">
                <a:latin typeface="+mj-lt"/>
              </a:rPr>
              <a:t>raltegravir</a:t>
            </a:r>
            <a:r>
              <a:rPr lang="es-US" dirty="0">
                <a:latin typeface="+mj-lt"/>
              </a:rPr>
              <a:t> [</a:t>
            </a:r>
            <a:r>
              <a:rPr lang="es-US" dirty="0" err="1">
                <a:latin typeface="+mj-lt"/>
              </a:rPr>
              <a:t>Isentress</a:t>
            </a:r>
            <a:r>
              <a:rPr lang="es-US" dirty="0">
                <a:latin typeface="+mj-lt"/>
              </a:rPr>
              <a:t>] </a:t>
            </a:r>
            <a:br>
              <a:rPr lang="es-US" dirty="0">
                <a:latin typeface="+mj-lt"/>
              </a:rPr>
            </a:br>
            <a:r>
              <a:rPr lang="es-US" dirty="0">
                <a:latin typeface="+mj-lt"/>
              </a:rPr>
              <a:t>y </a:t>
            </a:r>
            <a:r>
              <a:rPr lang="es-US" dirty="0" err="1">
                <a:latin typeface="+mj-lt"/>
              </a:rPr>
              <a:t>Truvada</a:t>
            </a:r>
            <a:r>
              <a:rPr lang="es-US" dirty="0">
                <a:latin typeface="+mj-lt"/>
              </a:rPr>
              <a:t>)</a:t>
            </a:r>
          </a:p>
          <a:p>
            <a:pPr>
              <a:buClr>
                <a:srgbClr val="C00000"/>
              </a:buClr>
            </a:pPr>
            <a:r>
              <a:rPr lang="es-US" dirty="0">
                <a:latin typeface="+mj-lt"/>
              </a:rPr>
              <a:t>La PEP se toma dentro de las 24 </a:t>
            </a:r>
            <a:br>
              <a:rPr lang="es-US" dirty="0">
                <a:latin typeface="+mj-lt"/>
              </a:rPr>
            </a:br>
            <a:r>
              <a:rPr lang="es-US" dirty="0">
                <a:latin typeface="+mj-lt"/>
              </a:rPr>
              <a:t>a 72 horas posteriores a la posible exposición al VIH</a:t>
            </a:r>
          </a:p>
          <a:p>
            <a:pPr>
              <a:buClr>
                <a:srgbClr val="C00000"/>
              </a:buClr>
            </a:pPr>
            <a:r>
              <a:rPr lang="es-US" dirty="0">
                <a:latin typeface="+mj-lt"/>
              </a:rPr>
              <a:t>Una vez recetado, debe tomarse durante 28 días</a:t>
            </a:r>
          </a:p>
        </p:txBody>
      </p:sp>
      <p:sp>
        <p:nvSpPr>
          <p:cNvPr id="8" name="TextBox 3">
            <a:extLst>
              <a:ext uri="{FF2B5EF4-FFF2-40B4-BE49-F238E27FC236}">
                <a16:creationId xmlns:a16="http://schemas.microsoft.com/office/drawing/2014/main" id="{BEB54CB5-6920-E549-83A1-7384E64F65F8}"/>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s-US" sz="1400">
                <a:solidFill>
                  <a:schemeClr val="bg1"/>
                </a:solidFill>
                <a:latin typeface="Arial" panose="020B0604020202020204" pitchFamily="34" charset="0"/>
              </a:rPr>
              <a:t>PEP, PrEP y TasP</a:t>
            </a:r>
          </a:p>
        </p:txBody>
      </p:sp>
      <p:pic>
        <p:nvPicPr>
          <p:cNvPr id="2" name="Picture 1"/>
          <p:cNvPicPr>
            <a:picLocks noChangeAspect="1"/>
          </p:cNvPicPr>
          <p:nvPr/>
        </p:nvPicPr>
        <p:blipFill>
          <a:blip r:embed="rId3"/>
          <a:stretch>
            <a:fillRect/>
          </a:stretch>
        </p:blipFill>
        <p:spPr>
          <a:xfrm>
            <a:off x="6222450" y="1962244"/>
            <a:ext cx="2609850" cy="1957388"/>
          </a:xfrm>
          <a:prstGeom prst="rect">
            <a:avLst/>
          </a:prstGeom>
        </p:spPr>
      </p:pic>
    </p:spTree>
    <p:extLst>
      <p:ext uri="{BB962C8B-B14F-4D97-AF65-F5344CB8AC3E}">
        <p14:creationId xmlns:p14="http://schemas.microsoft.com/office/powerpoint/2010/main" val="17684561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19660"/>
            <a:ext cx="7924800" cy="685800"/>
          </a:xfrm>
        </p:spPr>
        <p:txBody>
          <a:bodyPr>
            <a:normAutofit/>
          </a:bodyPr>
          <a:lstStyle/>
          <a:p>
            <a:pPr algn="ctr"/>
            <a:r>
              <a:rPr lang="es-US" sz="3000" b="1">
                <a:latin typeface="+mj-lt"/>
              </a:rPr>
              <a:t>Respuesta</a:t>
            </a:r>
          </a:p>
        </p:txBody>
      </p:sp>
      <p:sp>
        <p:nvSpPr>
          <p:cNvPr id="3" name="Content Placeholder 2"/>
          <p:cNvSpPr>
            <a:spLocks noGrp="1"/>
          </p:cNvSpPr>
          <p:nvPr>
            <p:ph idx="1"/>
          </p:nvPr>
        </p:nvSpPr>
        <p:spPr/>
        <p:txBody>
          <a:bodyPr>
            <a:normAutofit/>
          </a:bodyPr>
          <a:lstStyle/>
          <a:p>
            <a:pPr marL="0" indent="0" algn="ctr">
              <a:buNone/>
            </a:pPr>
            <a:endParaRPr lang="en-US" sz="2700">
              <a:latin typeface="+mn-lt"/>
            </a:endParaRPr>
          </a:p>
          <a:p>
            <a:pPr marL="0" indent="0" algn="ctr">
              <a:buNone/>
            </a:pPr>
            <a:r>
              <a:rPr lang="es-US" sz="2700">
                <a:latin typeface="+mn-lt"/>
              </a:rPr>
              <a:t>Tratamiento como prevención</a:t>
            </a:r>
          </a:p>
        </p:txBody>
      </p:sp>
      <p:sp>
        <p:nvSpPr>
          <p:cNvPr id="5" name="TextBox 3">
            <a:extLst>
              <a:ext uri="{FF2B5EF4-FFF2-40B4-BE49-F238E27FC236}">
                <a16:creationId xmlns:a16="http://schemas.microsoft.com/office/drawing/2014/main" id="{A087B02B-0322-F14D-9002-9487F904A1F0}"/>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s-US" sz="1400">
                <a:solidFill>
                  <a:schemeClr val="bg1"/>
                </a:solidFill>
                <a:latin typeface="Arial" panose="020B0604020202020204" pitchFamily="34" charset="0"/>
              </a:rPr>
              <a:t>PEP, PrEP y TasP</a:t>
            </a:r>
          </a:p>
        </p:txBody>
      </p:sp>
    </p:spTree>
    <p:extLst>
      <p:ext uri="{BB962C8B-B14F-4D97-AF65-F5344CB8AC3E}">
        <p14:creationId xmlns:p14="http://schemas.microsoft.com/office/powerpoint/2010/main" val="2106883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S" b="1">
                <a:latin typeface="+mj-lt"/>
              </a:rPr>
              <a:t>Recursos</a:t>
            </a:r>
          </a:p>
        </p:txBody>
      </p:sp>
      <p:sp>
        <p:nvSpPr>
          <p:cNvPr id="3" name="Content Placeholder 2"/>
          <p:cNvSpPr>
            <a:spLocks noGrp="1"/>
          </p:cNvSpPr>
          <p:nvPr>
            <p:ph idx="1"/>
          </p:nvPr>
        </p:nvSpPr>
        <p:spPr>
          <a:xfrm>
            <a:off x="304800" y="1447800"/>
            <a:ext cx="8675849" cy="4168020"/>
          </a:xfrm>
        </p:spPr>
        <p:txBody>
          <a:bodyPr>
            <a:normAutofit fontScale="92500" lnSpcReduction="10000"/>
          </a:bodyPr>
          <a:lstStyle/>
          <a:p>
            <a:pPr>
              <a:lnSpc>
                <a:spcPct val="110000"/>
              </a:lnSpc>
              <a:buClr>
                <a:srgbClr val="C00000"/>
              </a:buClr>
            </a:pPr>
            <a:r>
              <a:rPr lang="es-US" sz="2200" dirty="0">
                <a:latin typeface="+mn-lt"/>
              </a:rPr>
              <a:t>“</a:t>
            </a:r>
            <a:r>
              <a:rPr lang="es-US" sz="1900" dirty="0">
                <a:latin typeface="+mn-lt"/>
              </a:rPr>
              <a:t>Project </a:t>
            </a:r>
            <a:r>
              <a:rPr lang="es-US" sz="1900" dirty="0" err="1">
                <a:latin typeface="+mn-lt"/>
              </a:rPr>
              <a:t>Inform</a:t>
            </a:r>
            <a:r>
              <a:rPr lang="es-US" sz="1900" dirty="0">
                <a:latin typeface="+mn-lt"/>
              </a:rPr>
              <a:t> </a:t>
            </a:r>
            <a:r>
              <a:rPr lang="es-US" sz="1900" dirty="0" err="1">
                <a:latin typeface="+mn-lt"/>
              </a:rPr>
              <a:t>PrEP</a:t>
            </a:r>
            <a:r>
              <a:rPr lang="es-US" sz="1900" dirty="0">
                <a:latin typeface="+mn-lt"/>
              </a:rPr>
              <a:t> </a:t>
            </a:r>
            <a:r>
              <a:rPr lang="es-US" sz="1900" dirty="0" err="1">
                <a:latin typeface="+mn-lt"/>
              </a:rPr>
              <a:t>Navigation</a:t>
            </a:r>
            <a:r>
              <a:rPr lang="es-US" sz="1900" dirty="0">
                <a:latin typeface="+mn-lt"/>
              </a:rPr>
              <a:t> </a:t>
            </a:r>
            <a:r>
              <a:rPr lang="es-US" sz="1900" dirty="0" err="1">
                <a:latin typeface="+mn-lt"/>
              </a:rPr>
              <a:t>Bootcamp</a:t>
            </a:r>
            <a:r>
              <a:rPr lang="es-US" sz="1900" dirty="0">
                <a:latin typeface="+mn-lt"/>
              </a:rPr>
              <a:t>” </a:t>
            </a:r>
          </a:p>
          <a:p>
            <a:pPr marL="0" indent="0">
              <a:lnSpc>
                <a:spcPct val="110000"/>
              </a:lnSpc>
              <a:buClr>
                <a:srgbClr val="C00000"/>
              </a:buClr>
              <a:buNone/>
            </a:pPr>
            <a:r>
              <a:rPr lang="es-US" sz="1900" dirty="0">
                <a:latin typeface="+mn-lt"/>
                <a:hlinkClick r:id="rId3"/>
              </a:rPr>
              <a:t>https://www.projectinform.org/wp-content/uploads/2018/08/Slides-SOA-PrEP-Summit.pdf</a:t>
            </a:r>
          </a:p>
          <a:p>
            <a:pPr>
              <a:lnSpc>
                <a:spcPct val="110000"/>
              </a:lnSpc>
              <a:buClr>
                <a:srgbClr val="C00000"/>
              </a:buClr>
            </a:pPr>
            <a:r>
              <a:rPr lang="es-US" sz="1900" dirty="0">
                <a:latin typeface="+mn-lt"/>
              </a:rPr>
              <a:t>“Centers </a:t>
            </a:r>
            <a:r>
              <a:rPr lang="es-US" sz="1900" dirty="0" err="1">
                <a:latin typeface="+mn-lt"/>
              </a:rPr>
              <a:t>for</a:t>
            </a:r>
            <a:r>
              <a:rPr lang="es-US" sz="1900" dirty="0">
                <a:latin typeface="+mn-lt"/>
              </a:rPr>
              <a:t> </a:t>
            </a:r>
            <a:r>
              <a:rPr lang="es-US" sz="1900" dirty="0" err="1">
                <a:latin typeface="+mn-lt"/>
              </a:rPr>
              <a:t>Disease</a:t>
            </a:r>
            <a:r>
              <a:rPr lang="es-US" sz="1900" dirty="0">
                <a:latin typeface="+mn-lt"/>
              </a:rPr>
              <a:t> Control (CDC) </a:t>
            </a:r>
            <a:r>
              <a:rPr lang="es-US" sz="1900" dirty="0" err="1">
                <a:latin typeface="+mn-lt"/>
              </a:rPr>
              <a:t>resources</a:t>
            </a:r>
            <a:r>
              <a:rPr lang="es-US" sz="1900" dirty="0">
                <a:latin typeface="+mn-lt"/>
              </a:rPr>
              <a:t> </a:t>
            </a:r>
            <a:r>
              <a:rPr lang="es-US" sz="1900" dirty="0" err="1">
                <a:latin typeface="+mn-lt"/>
              </a:rPr>
              <a:t>on</a:t>
            </a:r>
            <a:r>
              <a:rPr lang="es-US" sz="1900" dirty="0">
                <a:latin typeface="+mn-lt"/>
              </a:rPr>
              <a:t> HIV/AIDS and PEP, </a:t>
            </a:r>
            <a:r>
              <a:rPr lang="es-US" sz="1900" dirty="0" err="1">
                <a:latin typeface="+mn-lt"/>
              </a:rPr>
              <a:t>PrEP</a:t>
            </a:r>
            <a:r>
              <a:rPr lang="es-US" sz="1900" dirty="0">
                <a:latin typeface="+mn-lt"/>
              </a:rPr>
              <a:t>”</a:t>
            </a:r>
          </a:p>
          <a:p>
            <a:pPr marL="0" indent="0">
              <a:lnSpc>
                <a:spcPct val="110000"/>
              </a:lnSpc>
              <a:buClr>
                <a:srgbClr val="C00000"/>
              </a:buClr>
              <a:buNone/>
            </a:pPr>
            <a:r>
              <a:rPr lang="es-US" sz="1900" dirty="0">
                <a:latin typeface="+mn-lt"/>
                <a:hlinkClick r:id="rId4"/>
              </a:rPr>
              <a:t>https://www.cdc.gov/hiv/</a:t>
            </a:r>
            <a:r>
              <a:rPr lang="es-US" sz="1900" dirty="0">
                <a:latin typeface="+mn-lt"/>
              </a:rPr>
              <a:t> </a:t>
            </a:r>
          </a:p>
          <a:p>
            <a:pPr marL="0" indent="0">
              <a:lnSpc>
                <a:spcPct val="110000"/>
              </a:lnSpc>
              <a:buClr>
                <a:srgbClr val="C00000"/>
              </a:buClr>
              <a:buNone/>
            </a:pPr>
            <a:r>
              <a:rPr lang="es-US" sz="1900" dirty="0">
                <a:latin typeface="+mn-lt"/>
                <a:hlinkClick r:id="rId5"/>
              </a:rPr>
              <a:t>https://www.cdc.gov/hiv/basics/prep.html</a:t>
            </a:r>
          </a:p>
          <a:p>
            <a:pPr marL="0" indent="0">
              <a:lnSpc>
                <a:spcPct val="110000"/>
              </a:lnSpc>
              <a:buClr>
                <a:srgbClr val="C00000"/>
              </a:buClr>
              <a:buNone/>
            </a:pPr>
            <a:r>
              <a:rPr lang="es-US" sz="1900" dirty="0">
                <a:latin typeface="+mn-lt"/>
                <a:hlinkClick r:id="rId6"/>
              </a:rPr>
              <a:t>https://www.cdc.gov/hiv/basics/pep.html</a:t>
            </a:r>
          </a:p>
          <a:p>
            <a:pPr>
              <a:lnSpc>
                <a:spcPct val="110000"/>
              </a:lnSpc>
              <a:buClr>
                <a:srgbClr val="C00000"/>
              </a:buClr>
            </a:pPr>
            <a:r>
              <a:rPr lang="es-US" sz="1900" dirty="0">
                <a:latin typeface="+mn-lt"/>
                <a:hlinkClick r:id="rId7" action="ppaction://hlinkpres?slideindex=1&amp;slidetitle="/>
              </a:rPr>
              <a:t>https://www.thewellproject.org/hiv-information/prep-women</a:t>
            </a:r>
          </a:p>
          <a:p>
            <a:pPr>
              <a:lnSpc>
                <a:spcPct val="110000"/>
              </a:lnSpc>
              <a:buClr>
                <a:srgbClr val="C00000"/>
              </a:buClr>
            </a:pPr>
            <a:r>
              <a:rPr lang="es-US" sz="1900" dirty="0">
                <a:latin typeface="+mn-lt"/>
              </a:rPr>
              <a:t>“</a:t>
            </a:r>
            <a:r>
              <a:rPr lang="es-US" sz="1900" dirty="0" err="1">
                <a:latin typeface="+mn-lt"/>
              </a:rPr>
              <a:t>Prevention</a:t>
            </a:r>
            <a:r>
              <a:rPr lang="es-US" sz="1900" dirty="0">
                <a:latin typeface="+mn-lt"/>
              </a:rPr>
              <a:t> Access </a:t>
            </a:r>
            <a:r>
              <a:rPr lang="es-US" sz="1900" dirty="0" err="1">
                <a:latin typeface="+mn-lt"/>
              </a:rPr>
              <a:t>Campaign</a:t>
            </a:r>
            <a:r>
              <a:rPr lang="es-US" sz="1900" dirty="0">
                <a:latin typeface="+mn-lt"/>
              </a:rPr>
              <a:t>”</a:t>
            </a:r>
          </a:p>
          <a:p>
            <a:pPr marL="0" indent="0">
              <a:lnSpc>
                <a:spcPct val="110000"/>
              </a:lnSpc>
              <a:buClr>
                <a:srgbClr val="C00000"/>
              </a:buClr>
              <a:buNone/>
            </a:pPr>
            <a:r>
              <a:rPr lang="es-US" sz="1900" dirty="0">
                <a:latin typeface="+mn-lt"/>
                <a:hlinkClick r:id="rId8"/>
              </a:rPr>
              <a:t>www.preventionaccess.org/</a:t>
            </a:r>
            <a:r>
              <a:rPr lang="es-US" sz="1900" dirty="0">
                <a:latin typeface="+mn-lt"/>
              </a:rPr>
              <a:t> </a:t>
            </a:r>
          </a:p>
          <a:p>
            <a:pPr>
              <a:lnSpc>
                <a:spcPct val="110000"/>
              </a:lnSpc>
              <a:buClr>
                <a:srgbClr val="C00000"/>
              </a:buClr>
            </a:pPr>
            <a:r>
              <a:rPr lang="es-US" sz="1900" dirty="0">
                <a:latin typeface="+mn-lt"/>
              </a:rPr>
              <a:t>“</a:t>
            </a:r>
            <a:r>
              <a:rPr lang="es-US" sz="1900" dirty="0" err="1">
                <a:latin typeface="+mn-lt"/>
              </a:rPr>
              <a:t>Medication</a:t>
            </a:r>
            <a:r>
              <a:rPr lang="es-US" sz="1900" dirty="0">
                <a:latin typeface="+mn-lt"/>
              </a:rPr>
              <a:t> </a:t>
            </a:r>
            <a:r>
              <a:rPr lang="es-US" sz="1900" dirty="0" err="1">
                <a:latin typeface="+mn-lt"/>
              </a:rPr>
              <a:t>Assistance</a:t>
            </a:r>
            <a:r>
              <a:rPr lang="es-US" sz="1900" dirty="0">
                <a:latin typeface="+mn-lt"/>
              </a:rPr>
              <a:t> </a:t>
            </a:r>
            <a:r>
              <a:rPr lang="es-US" sz="1900" dirty="0" err="1">
                <a:latin typeface="+mn-lt"/>
              </a:rPr>
              <a:t>Programs</a:t>
            </a:r>
            <a:r>
              <a:rPr lang="es-US" sz="1900" dirty="0">
                <a:latin typeface="+mn-lt"/>
              </a:rPr>
              <a:t>"</a:t>
            </a:r>
          </a:p>
          <a:p>
            <a:pPr marL="0" indent="0">
              <a:lnSpc>
                <a:spcPct val="110000"/>
              </a:lnSpc>
              <a:buClr>
                <a:srgbClr val="C00000"/>
              </a:buClr>
              <a:buNone/>
            </a:pPr>
            <a:r>
              <a:rPr lang="es-US" sz="1900" dirty="0">
                <a:latin typeface="+mn-lt"/>
                <a:hlinkClick r:id="rId9"/>
              </a:rPr>
              <a:t>https://www.nastad.org/prepcost-resources/prep-assistance-programs</a:t>
            </a:r>
          </a:p>
          <a:p>
            <a:endParaRPr lang="en-US" dirty="0">
              <a:latin typeface="+mn-lt"/>
            </a:endParaRPr>
          </a:p>
          <a:p>
            <a:pPr marL="0" indent="0">
              <a:buNone/>
            </a:pPr>
            <a:endParaRPr lang="en-US" dirty="0">
              <a:latin typeface="+mn-lt"/>
            </a:endParaRPr>
          </a:p>
          <a:p>
            <a:pPr marL="0" indent="0">
              <a:buNone/>
            </a:pPr>
            <a:endParaRPr lang="en-US" dirty="0">
              <a:latin typeface="+mn-lt"/>
            </a:endParaRPr>
          </a:p>
          <a:p>
            <a:endParaRPr lang="en-US" dirty="0">
              <a:latin typeface="+mn-lt"/>
            </a:endParaRPr>
          </a:p>
          <a:p>
            <a:endParaRPr lang="en-US" dirty="0">
              <a:latin typeface="+mn-lt"/>
            </a:endParaRPr>
          </a:p>
          <a:p>
            <a:endParaRPr lang="en-US" dirty="0">
              <a:latin typeface="+mn-lt"/>
            </a:endParaRPr>
          </a:p>
        </p:txBody>
      </p:sp>
      <p:sp>
        <p:nvSpPr>
          <p:cNvPr id="5" name="TextBox 3">
            <a:extLst>
              <a:ext uri="{FF2B5EF4-FFF2-40B4-BE49-F238E27FC236}">
                <a16:creationId xmlns:a16="http://schemas.microsoft.com/office/drawing/2014/main" id="{99967C0F-400C-A940-A5E5-4FEB4E41FFD6}"/>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s-US" sz="1400">
                <a:solidFill>
                  <a:schemeClr val="bg1"/>
                </a:solidFill>
                <a:latin typeface="Arial" panose="020B0604020202020204" pitchFamily="34" charset="0"/>
              </a:rPr>
              <a:t>PEP, PrEP y TasP</a:t>
            </a:r>
          </a:p>
        </p:txBody>
      </p:sp>
    </p:spTree>
    <p:extLst>
      <p:ext uri="{BB962C8B-B14F-4D97-AF65-F5344CB8AC3E}">
        <p14:creationId xmlns:p14="http://schemas.microsoft.com/office/powerpoint/2010/main" val="105824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050572"/>
            <a:ext cx="8337000" cy="943200"/>
          </a:xfrm>
        </p:spPr>
        <p:txBody>
          <a:bodyPr/>
          <a:lstStyle/>
          <a:p>
            <a:r>
              <a:rPr lang="es-US" b="1">
                <a:latin typeface="+mj-lt"/>
              </a:rPr>
              <a:t>¿Cuándo se debe tomar PEP?</a:t>
            </a:r>
          </a:p>
        </p:txBody>
      </p:sp>
      <p:sp>
        <p:nvSpPr>
          <p:cNvPr id="3" name="Content Placeholder 2"/>
          <p:cNvSpPr>
            <a:spLocks noGrp="1"/>
          </p:cNvSpPr>
          <p:nvPr>
            <p:ph type="body" idx="1"/>
          </p:nvPr>
        </p:nvSpPr>
        <p:spPr>
          <a:xfrm>
            <a:off x="732109" y="1867647"/>
            <a:ext cx="7916591" cy="3463478"/>
          </a:xfrm>
        </p:spPr>
        <p:txBody>
          <a:bodyPr>
            <a:normAutofit lnSpcReduction="10000"/>
          </a:bodyPr>
          <a:lstStyle/>
          <a:p>
            <a:pPr>
              <a:lnSpc>
                <a:spcPct val="110000"/>
              </a:lnSpc>
              <a:buClr>
                <a:srgbClr val="C00000"/>
              </a:buClr>
            </a:pPr>
            <a:r>
              <a:rPr lang="es-US" dirty="0">
                <a:latin typeface="+mn-lt"/>
              </a:rPr>
              <a:t>Si el condón se rompió y no conoce el estado </a:t>
            </a:r>
            <a:br>
              <a:rPr lang="es-US" dirty="0">
                <a:latin typeface="+mn-lt"/>
              </a:rPr>
            </a:br>
            <a:r>
              <a:rPr lang="es-US" dirty="0">
                <a:latin typeface="+mn-lt"/>
              </a:rPr>
              <a:t>de su pareja.</a:t>
            </a:r>
          </a:p>
          <a:p>
            <a:pPr>
              <a:lnSpc>
                <a:spcPct val="110000"/>
              </a:lnSpc>
              <a:buClr>
                <a:srgbClr val="C00000"/>
              </a:buClr>
            </a:pPr>
            <a:r>
              <a:rPr lang="es-US" dirty="0">
                <a:latin typeface="+mn-lt"/>
              </a:rPr>
              <a:t>Si compartió agujas y objetos para preparar drogas (bolas de algodón, ollas o agua).</a:t>
            </a:r>
          </a:p>
          <a:p>
            <a:pPr>
              <a:lnSpc>
                <a:spcPct val="110000"/>
              </a:lnSpc>
              <a:buClr>
                <a:srgbClr val="C00000"/>
              </a:buClr>
            </a:pPr>
            <a:r>
              <a:rPr lang="es-US" dirty="0">
                <a:latin typeface="+mn-lt"/>
              </a:rPr>
              <a:t>Si ha sido agredido sexualmente.</a:t>
            </a:r>
          </a:p>
          <a:p>
            <a:pPr>
              <a:lnSpc>
                <a:spcPct val="110000"/>
              </a:lnSpc>
              <a:buClr>
                <a:srgbClr val="C00000"/>
              </a:buClr>
            </a:pPr>
            <a:r>
              <a:rPr lang="es-US" dirty="0">
                <a:latin typeface="+mn-lt"/>
              </a:rPr>
              <a:t>Trabajadores de la salud que reciben un pinchazo </a:t>
            </a:r>
            <a:br>
              <a:rPr lang="es-US" dirty="0">
                <a:latin typeface="+mn-lt"/>
              </a:rPr>
            </a:br>
            <a:r>
              <a:rPr lang="es-US" dirty="0">
                <a:latin typeface="+mn-lt"/>
              </a:rPr>
              <a:t>de aguja al extraer sangre de alguien con VIH</a:t>
            </a:r>
          </a:p>
          <a:p>
            <a:pPr>
              <a:lnSpc>
                <a:spcPct val="110000"/>
              </a:lnSpc>
              <a:buClr>
                <a:srgbClr val="C00000"/>
              </a:buClr>
            </a:pPr>
            <a:r>
              <a:rPr lang="es-US" dirty="0">
                <a:latin typeface="+mn-lt"/>
              </a:rPr>
              <a:t>La PEP solo debe usarse en una situación </a:t>
            </a:r>
            <a:br>
              <a:rPr lang="es-US" dirty="0">
                <a:latin typeface="+mn-lt"/>
              </a:rPr>
            </a:br>
            <a:r>
              <a:rPr lang="es-US" dirty="0">
                <a:latin typeface="+mn-lt"/>
              </a:rPr>
              <a:t>de emergencia.</a:t>
            </a:r>
          </a:p>
        </p:txBody>
      </p:sp>
      <p:sp>
        <p:nvSpPr>
          <p:cNvPr id="7" name="TextBox 3">
            <a:extLst>
              <a:ext uri="{FF2B5EF4-FFF2-40B4-BE49-F238E27FC236}">
                <a16:creationId xmlns:a16="http://schemas.microsoft.com/office/drawing/2014/main" id="{65C359E9-25E9-CF46-A872-CA5D4D7E8660}"/>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s-US" sz="1400">
                <a:solidFill>
                  <a:schemeClr val="bg1"/>
                </a:solidFill>
                <a:latin typeface="Arial" panose="020B0604020202020204" pitchFamily="34" charset="0"/>
              </a:rPr>
              <a:t>PEP, PrEP y TasP</a:t>
            </a:r>
          </a:p>
        </p:txBody>
      </p:sp>
    </p:spTree>
    <p:extLst>
      <p:ext uri="{BB962C8B-B14F-4D97-AF65-F5344CB8AC3E}">
        <p14:creationId xmlns:p14="http://schemas.microsoft.com/office/powerpoint/2010/main" val="1897025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940216"/>
            <a:ext cx="8337000" cy="943200"/>
          </a:xfrm>
        </p:spPr>
        <p:txBody>
          <a:bodyPr/>
          <a:lstStyle/>
          <a:p>
            <a:r>
              <a:rPr lang="es-US" b="1">
                <a:latin typeface="+mj-lt"/>
              </a:rPr>
              <a:t>¿Es la PEP gratis?</a:t>
            </a:r>
          </a:p>
        </p:txBody>
      </p:sp>
      <p:sp>
        <p:nvSpPr>
          <p:cNvPr id="3" name="Content Placeholder 2"/>
          <p:cNvSpPr>
            <a:spLocks noGrp="1"/>
          </p:cNvSpPr>
          <p:nvPr>
            <p:ph type="body" idx="1"/>
          </p:nvPr>
        </p:nvSpPr>
        <p:spPr>
          <a:xfrm>
            <a:off x="495300" y="1719965"/>
            <a:ext cx="8153400" cy="4280567"/>
          </a:xfrm>
        </p:spPr>
        <p:txBody>
          <a:bodyPr/>
          <a:lstStyle/>
          <a:p>
            <a:pPr>
              <a:buClr>
                <a:srgbClr val="C00000"/>
              </a:buClr>
            </a:pPr>
            <a:r>
              <a:rPr lang="es-US" dirty="0">
                <a:latin typeface="+mn-lt"/>
              </a:rPr>
              <a:t>En cada estado es diferente; consulte a su departamento de salud pública y consulte con </a:t>
            </a:r>
            <a:br>
              <a:rPr lang="es-US" dirty="0">
                <a:latin typeface="+mn-lt"/>
              </a:rPr>
            </a:br>
            <a:r>
              <a:rPr lang="es-US" dirty="0">
                <a:latin typeface="+mn-lt"/>
              </a:rPr>
              <a:t>el proveedor de atención médica. El médico puede ayudarlo a encontrar un programa de asistencia con medicamentos administrado por fabricantes de PEP</a:t>
            </a:r>
          </a:p>
          <a:p>
            <a:pPr>
              <a:buClr>
                <a:srgbClr val="C00000"/>
              </a:buClr>
            </a:pPr>
            <a:endParaRPr lang="en-US" dirty="0">
              <a:latin typeface="+mn-lt"/>
            </a:endParaRPr>
          </a:p>
          <a:p>
            <a:pPr>
              <a:buClr>
                <a:srgbClr val="C00000"/>
              </a:buClr>
            </a:pPr>
            <a:r>
              <a:rPr lang="es-US" dirty="0">
                <a:latin typeface="+mn-lt"/>
              </a:rPr>
              <a:t>Por ejemplo, en el condado de Los Ángeles, la PEP está cubierta por </a:t>
            </a:r>
            <a:r>
              <a:rPr lang="es-US" dirty="0" err="1">
                <a:latin typeface="+mn-lt"/>
              </a:rPr>
              <a:t>Medi</a:t>
            </a:r>
            <a:r>
              <a:rPr lang="es-US" dirty="0">
                <a:latin typeface="+mn-lt"/>
              </a:rPr>
              <a:t>-Cal (Medicaid) y algunos seguros privados</a:t>
            </a:r>
          </a:p>
          <a:p>
            <a:pPr>
              <a:buClr>
                <a:srgbClr val="C00000"/>
              </a:buClr>
            </a:pPr>
            <a:endParaRPr lang="en-US" dirty="0">
              <a:latin typeface="+mn-lt"/>
            </a:endParaRPr>
          </a:p>
        </p:txBody>
      </p:sp>
      <p:sp>
        <p:nvSpPr>
          <p:cNvPr id="5" name="TextBox 3">
            <a:extLst>
              <a:ext uri="{FF2B5EF4-FFF2-40B4-BE49-F238E27FC236}">
                <a16:creationId xmlns:a16="http://schemas.microsoft.com/office/drawing/2014/main" id="{6A0B6246-3615-5947-BFDD-3C8931AEDCA5}"/>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s-US" sz="1400">
                <a:solidFill>
                  <a:schemeClr val="bg1"/>
                </a:solidFill>
                <a:latin typeface="Arial" panose="020B0604020202020204" pitchFamily="34" charset="0"/>
              </a:rPr>
              <a:t>PEP, PrEP y TasP</a:t>
            </a:r>
          </a:p>
        </p:txBody>
      </p:sp>
    </p:spTree>
    <p:extLst>
      <p:ext uri="{BB962C8B-B14F-4D97-AF65-F5344CB8AC3E}">
        <p14:creationId xmlns:p14="http://schemas.microsoft.com/office/powerpoint/2010/main" val="1398847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5300" y="924448"/>
            <a:ext cx="8337000" cy="943200"/>
          </a:xfrm>
        </p:spPr>
        <p:txBody>
          <a:bodyPr/>
          <a:lstStyle/>
          <a:p>
            <a:r>
              <a:rPr lang="es-US" b="1">
                <a:latin typeface="+mj-lt"/>
              </a:rPr>
              <a:t>¿Qué es P</a:t>
            </a:r>
            <a:r>
              <a:rPr lang="es-US" b="1" cap="none">
                <a:latin typeface="+mj-lt"/>
              </a:rPr>
              <a:t>rE</a:t>
            </a:r>
            <a:r>
              <a:rPr lang="es-US" b="1">
                <a:latin typeface="+mj-lt"/>
              </a:rPr>
              <a:t>P?</a:t>
            </a:r>
          </a:p>
        </p:txBody>
      </p:sp>
      <p:sp>
        <p:nvSpPr>
          <p:cNvPr id="5" name="Content Placeholder 4"/>
          <p:cNvSpPr>
            <a:spLocks noGrp="1"/>
          </p:cNvSpPr>
          <p:nvPr>
            <p:ph type="body" idx="1"/>
          </p:nvPr>
        </p:nvSpPr>
        <p:spPr>
          <a:xfrm>
            <a:off x="495300" y="1777650"/>
            <a:ext cx="5889734" cy="3302700"/>
          </a:xfrm>
        </p:spPr>
        <p:txBody>
          <a:bodyPr>
            <a:normAutofit/>
          </a:bodyPr>
          <a:lstStyle/>
          <a:p>
            <a:pPr>
              <a:buClr>
                <a:srgbClr val="C00000"/>
              </a:buClr>
            </a:pPr>
            <a:r>
              <a:rPr lang="es-US" dirty="0">
                <a:latin typeface="+mj-lt"/>
              </a:rPr>
              <a:t>Profilaxis previa a la exposición</a:t>
            </a:r>
          </a:p>
          <a:p>
            <a:pPr>
              <a:buClr>
                <a:srgbClr val="C00000"/>
              </a:buClr>
            </a:pPr>
            <a:r>
              <a:rPr lang="es-US" dirty="0">
                <a:latin typeface="+mj-lt"/>
              </a:rPr>
              <a:t>Una píldora de una vez al día llamada </a:t>
            </a:r>
            <a:r>
              <a:rPr lang="es-US" dirty="0" err="1">
                <a:latin typeface="+mj-lt"/>
              </a:rPr>
              <a:t>Truvada</a:t>
            </a:r>
            <a:r>
              <a:rPr lang="es-US" dirty="0">
                <a:latin typeface="+mj-lt"/>
              </a:rPr>
              <a:t> (</a:t>
            </a:r>
            <a:r>
              <a:rPr lang="es-US" dirty="0" err="1">
                <a:latin typeface="+mj-lt"/>
              </a:rPr>
              <a:t>tenofovir</a:t>
            </a:r>
            <a:r>
              <a:rPr lang="es-US" dirty="0">
                <a:latin typeface="+mj-lt"/>
              </a:rPr>
              <a:t> y </a:t>
            </a:r>
            <a:r>
              <a:rPr lang="es-US" dirty="0" err="1">
                <a:latin typeface="+mj-lt"/>
              </a:rPr>
              <a:t>emtricitabina</a:t>
            </a:r>
            <a:r>
              <a:rPr lang="es-US" dirty="0">
                <a:latin typeface="+mj-lt"/>
              </a:rPr>
              <a:t>)</a:t>
            </a:r>
          </a:p>
          <a:p>
            <a:pPr>
              <a:buClr>
                <a:srgbClr val="C00000"/>
              </a:buClr>
            </a:pPr>
            <a:r>
              <a:rPr lang="es-US" dirty="0">
                <a:latin typeface="+mj-lt"/>
              </a:rPr>
              <a:t>Puede reducir el riesgo de una persona de contraer el VIH.</a:t>
            </a:r>
          </a:p>
          <a:p>
            <a:pPr>
              <a:buClr>
                <a:srgbClr val="C00000"/>
              </a:buClr>
            </a:pPr>
            <a:r>
              <a:rPr lang="es-US" dirty="0">
                <a:latin typeface="+mj-lt"/>
              </a:rPr>
              <a:t>También puede evitar que el VIH </a:t>
            </a:r>
            <a:br>
              <a:rPr lang="es-US" dirty="0">
                <a:latin typeface="+mj-lt"/>
              </a:rPr>
            </a:br>
            <a:r>
              <a:rPr lang="es-US" dirty="0">
                <a:latin typeface="+mj-lt"/>
              </a:rPr>
              <a:t>se propague por el cuerpo </a:t>
            </a:r>
            <a:br>
              <a:rPr lang="es-US" dirty="0">
                <a:latin typeface="+mj-lt"/>
              </a:rPr>
            </a:br>
            <a:r>
              <a:rPr lang="es-US" dirty="0">
                <a:latin typeface="+mj-lt"/>
              </a:rPr>
              <a:t>de una persona.</a:t>
            </a:r>
          </a:p>
        </p:txBody>
      </p:sp>
      <p:sp>
        <p:nvSpPr>
          <p:cNvPr id="8" name="TextBox 3">
            <a:extLst>
              <a:ext uri="{FF2B5EF4-FFF2-40B4-BE49-F238E27FC236}">
                <a16:creationId xmlns:a16="http://schemas.microsoft.com/office/drawing/2014/main" id="{E05A2881-04E7-ED44-AA45-658171BD2DBD}"/>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s-US" sz="1400">
                <a:solidFill>
                  <a:schemeClr val="bg1"/>
                </a:solidFill>
                <a:latin typeface="Arial" panose="020B0604020202020204" pitchFamily="34" charset="0"/>
              </a:rPr>
              <a:t>PEP, PrEP y TasP</a:t>
            </a:r>
          </a:p>
        </p:txBody>
      </p:sp>
      <p:pic>
        <p:nvPicPr>
          <p:cNvPr id="2" name="Picture 1"/>
          <p:cNvPicPr>
            <a:picLocks noChangeAspect="1"/>
          </p:cNvPicPr>
          <p:nvPr/>
        </p:nvPicPr>
        <p:blipFill>
          <a:blip r:embed="rId3"/>
          <a:stretch>
            <a:fillRect/>
          </a:stretch>
        </p:blipFill>
        <p:spPr>
          <a:xfrm>
            <a:off x="6562578" y="1396048"/>
            <a:ext cx="2092178" cy="2801098"/>
          </a:xfrm>
          <a:prstGeom prst="rect">
            <a:avLst/>
          </a:prstGeom>
        </p:spPr>
      </p:pic>
    </p:spTree>
    <p:extLst>
      <p:ext uri="{BB962C8B-B14F-4D97-AF65-F5344CB8AC3E}">
        <p14:creationId xmlns:p14="http://schemas.microsoft.com/office/powerpoint/2010/main" val="2190765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034810"/>
            <a:ext cx="8337000" cy="943200"/>
          </a:xfrm>
        </p:spPr>
        <p:txBody>
          <a:bodyPr/>
          <a:lstStyle/>
          <a:p>
            <a:r>
              <a:rPr lang="es-US" b="1">
                <a:latin typeface="+mj-lt"/>
              </a:rPr>
              <a:t>¿Qué es P</a:t>
            </a:r>
            <a:r>
              <a:rPr lang="es-US" b="1" cap="none">
                <a:latin typeface="+mj-lt"/>
              </a:rPr>
              <a:t>rE</a:t>
            </a:r>
            <a:r>
              <a:rPr lang="es-US" b="1">
                <a:latin typeface="+mj-lt"/>
              </a:rPr>
              <a:t>P? (continuación)</a:t>
            </a:r>
          </a:p>
        </p:txBody>
      </p:sp>
      <p:sp>
        <p:nvSpPr>
          <p:cNvPr id="3" name="Content Placeholder 2"/>
          <p:cNvSpPr>
            <a:spLocks noGrp="1"/>
          </p:cNvSpPr>
          <p:nvPr>
            <p:ph type="body" idx="1"/>
          </p:nvPr>
        </p:nvSpPr>
        <p:spPr>
          <a:xfrm>
            <a:off x="627664" y="1978010"/>
            <a:ext cx="5583950" cy="3302700"/>
          </a:xfrm>
        </p:spPr>
        <p:txBody>
          <a:bodyPr>
            <a:normAutofit fontScale="85000" lnSpcReduction="10000"/>
          </a:bodyPr>
          <a:lstStyle/>
          <a:p>
            <a:pPr>
              <a:buClr>
                <a:srgbClr val="C00000"/>
              </a:buClr>
            </a:pPr>
            <a:r>
              <a:rPr lang="es-US" dirty="0">
                <a:latin typeface="+mn-lt"/>
              </a:rPr>
              <a:t>Un 96 % de posibilidades de no contraer </a:t>
            </a:r>
            <a:br>
              <a:rPr lang="es-US" dirty="0">
                <a:latin typeface="+mn-lt"/>
              </a:rPr>
            </a:br>
            <a:r>
              <a:rPr lang="es-US" dirty="0">
                <a:latin typeface="+mn-lt"/>
              </a:rPr>
              <a:t>el VIH por contacto sexual.</a:t>
            </a:r>
          </a:p>
          <a:p>
            <a:pPr>
              <a:buClr>
                <a:srgbClr val="C00000"/>
              </a:buClr>
            </a:pPr>
            <a:r>
              <a:rPr lang="es-US" dirty="0">
                <a:latin typeface="+mn-lt"/>
              </a:rPr>
              <a:t>Entre las personas que se inyectan drogas hay un 70 % de reducción de la adquisición del VIH.</a:t>
            </a:r>
          </a:p>
          <a:p>
            <a:pPr>
              <a:buClr>
                <a:srgbClr val="C00000"/>
              </a:buClr>
            </a:pPr>
            <a:r>
              <a:rPr lang="es-US" dirty="0">
                <a:latin typeface="+mn-lt"/>
              </a:rPr>
              <a:t>Debe tomarse junto con el uso de condones.</a:t>
            </a:r>
          </a:p>
          <a:p>
            <a:pPr>
              <a:buClr>
                <a:srgbClr val="C00000"/>
              </a:buClr>
            </a:pPr>
            <a:r>
              <a:rPr lang="es-US" dirty="0">
                <a:latin typeface="+mn-lt"/>
              </a:rPr>
              <a:t>Proporciona la máxima protección cuando se toma diariamente durante 7 días después de tener relaciones sexuales anales; 20 días de máxima protección cuando se toma a diario y se tiene sexo vaginal o si una persona consume drogas inyectables.</a:t>
            </a:r>
          </a:p>
        </p:txBody>
      </p:sp>
      <p:sp>
        <p:nvSpPr>
          <p:cNvPr id="7" name="TextBox 3">
            <a:extLst>
              <a:ext uri="{FF2B5EF4-FFF2-40B4-BE49-F238E27FC236}">
                <a16:creationId xmlns:a16="http://schemas.microsoft.com/office/drawing/2014/main" id="{EC34042E-D6F1-E14E-B330-E5466257BC9A}"/>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s-US" sz="1400">
                <a:solidFill>
                  <a:schemeClr val="bg1"/>
                </a:solidFill>
                <a:latin typeface="Arial" panose="020B0604020202020204" pitchFamily="34" charset="0"/>
              </a:rPr>
              <a:t>PEP, PrEP y TasP</a:t>
            </a:r>
          </a:p>
        </p:txBody>
      </p:sp>
      <p:pic>
        <p:nvPicPr>
          <p:cNvPr id="4" name="Picture 3"/>
          <p:cNvPicPr>
            <a:picLocks noChangeAspect="1"/>
          </p:cNvPicPr>
          <p:nvPr/>
        </p:nvPicPr>
        <p:blipFill>
          <a:blip r:embed="rId3"/>
          <a:stretch>
            <a:fillRect/>
          </a:stretch>
        </p:blipFill>
        <p:spPr>
          <a:xfrm>
            <a:off x="6642255" y="2324043"/>
            <a:ext cx="2190045" cy="1460743"/>
          </a:xfrm>
          <a:prstGeom prst="rect">
            <a:avLst/>
          </a:prstGeom>
        </p:spPr>
      </p:pic>
    </p:spTree>
    <p:extLst>
      <p:ext uri="{BB962C8B-B14F-4D97-AF65-F5344CB8AC3E}">
        <p14:creationId xmlns:p14="http://schemas.microsoft.com/office/powerpoint/2010/main" val="186320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892915"/>
            <a:ext cx="8337000" cy="943200"/>
          </a:xfrm>
        </p:spPr>
        <p:txBody>
          <a:bodyPr/>
          <a:lstStyle/>
          <a:p>
            <a:r>
              <a:rPr lang="es-US" b="1">
                <a:latin typeface="+mj-lt"/>
              </a:rPr>
              <a:t>¿A quién se le recomienda tomar PrEP?</a:t>
            </a:r>
          </a:p>
        </p:txBody>
      </p:sp>
      <p:sp>
        <p:nvSpPr>
          <p:cNvPr id="3" name="Content Placeholder 2"/>
          <p:cNvSpPr>
            <a:spLocks noGrp="1"/>
          </p:cNvSpPr>
          <p:nvPr>
            <p:ph type="body" idx="1"/>
          </p:nvPr>
        </p:nvSpPr>
        <p:spPr>
          <a:xfrm>
            <a:off x="663137" y="1836114"/>
            <a:ext cx="7604563" cy="3757289"/>
          </a:xfrm>
        </p:spPr>
        <p:txBody>
          <a:bodyPr>
            <a:normAutofit fontScale="92500" lnSpcReduction="20000"/>
          </a:bodyPr>
          <a:lstStyle/>
          <a:p>
            <a:pPr>
              <a:buClr>
                <a:srgbClr val="C00000"/>
              </a:buClr>
            </a:pPr>
            <a:r>
              <a:rPr lang="es-US" dirty="0">
                <a:latin typeface="+mn-lt"/>
              </a:rPr>
              <a:t>La </a:t>
            </a:r>
            <a:r>
              <a:rPr lang="es-US" dirty="0" err="1">
                <a:latin typeface="+mn-lt"/>
              </a:rPr>
              <a:t>PrEP</a:t>
            </a:r>
            <a:r>
              <a:rPr lang="es-US" dirty="0">
                <a:latin typeface="+mn-lt"/>
              </a:rPr>
              <a:t> está dirigida a personas que son VIH negativas.</a:t>
            </a:r>
          </a:p>
          <a:p>
            <a:pPr>
              <a:buClr>
                <a:srgbClr val="C00000"/>
              </a:buClr>
            </a:pPr>
            <a:r>
              <a:rPr lang="es-US" dirty="0">
                <a:latin typeface="+mn-lt"/>
              </a:rPr>
              <a:t>Personas heterosexuales o gais/bisexuales en una relación con alguien que es VIH positivo</a:t>
            </a:r>
          </a:p>
          <a:p>
            <a:pPr>
              <a:buClr>
                <a:srgbClr val="C00000"/>
              </a:buClr>
            </a:pPr>
            <a:r>
              <a:rPr lang="es-US" dirty="0">
                <a:latin typeface="+mn-lt"/>
              </a:rPr>
              <a:t>Personas con múltiples parejas (homosexuales/bisexuales o heterosexuales) </a:t>
            </a:r>
            <a:br>
              <a:rPr lang="es-US" dirty="0">
                <a:latin typeface="+mn-lt"/>
              </a:rPr>
            </a:br>
            <a:r>
              <a:rPr lang="es-US" dirty="0">
                <a:latin typeface="+mn-lt"/>
              </a:rPr>
              <a:t>cuyo estado de VIH no se conoce</a:t>
            </a:r>
          </a:p>
          <a:p>
            <a:pPr>
              <a:buClr>
                <a:srgbClr val="C00000"/>
              </a:buClr>
            </a:pPr>
            <a:r>
              <a:rPr lang="es-US" dirty="0">
                <a:latin typeface="+mn-lt"/>
              </a:rPr>
              <a:t>Personas que tienen sexo anal sin protección</a:t>
            </a:r>
          </a:p>
          <a:p>
            <a:pPr>
              <a:buClr>
                <a:srgbClr val="C00000"/>
              </a:buClr>
            </a:pPr>
            <a:r>
              <a:rPr lang="es-US" dirty="0">
                <a:latin typeface="+mn-lt"/>
              </a:rPr>
              <a:t>Personas recién diagnosticadas con una ETS</a:t>
            </a:r>
          </a:p>
          <a:p>
            <a:pPr>
              <a:buClr>
                <a:srgbClr val="C00000"/>
              </a:buClr>
            </a:pPr>
            <a:r>
              <a:rPr lang="es-US" dirty="0">
                <a:latin typeface="+mn-lt"/>
              </a:rPr>
              <a:t>Personas que se inyectan drogas, comparten agujas</a:t>
            </a:r>
          </a:p>
          <a:p>
            <a:pPr>
              <a:buClr>
                <a:srgbClr val="C00000"/>
              </a:buClr>
            </a:pPr>
            <a:r>
              <a:rPr lang="es-US" dirty="0">
                <a:latin typeface="+mn-lt"/>
              </a:rPr>
              <a:t>Personas que recientemente ingresaron a un programa de drogas</a:t>
            </a:r>
          </a:p>
          <a:p>
            <a:pPr>
              <a:buClr>
                <a:srgbClr val="C00000"/>
              </a:buClr>
            </a:pPr>
            <a:endParaRPr lang="en-US" dirty="0">
              <a:latin typeface="+mn-lt"/>
            </a:endParaRPr>
          </a:p>
          <a:p>
            <a:pPr>
              <a:buClr>
                <a:srgbClr val="C00000"/>
              </a:buClr>
            </a:pPr>
            <a:r>
              <a:rPr lang="es-US" b="1" dirty="0">
                <a:latin typeface="+mn-lt"/>
              </a:rPr>
              <a:t>Las mujeres embarazadas o que piensan quedar embarazadas</a:t>
            </a:r>
            <a:r>
              <a:rPr lang="es-US" dirty="0">
                <a:latin typeface="+mn-lt"/>
              </a:rPr>
              <a:t> debe consultar con su médico.</a:t>
            </a:r>
          </a:p>
        </p:txBody>
      </p:sp>
      <p:sp>
        <p:nvSpPr>
          <p:cNvPr id="7" name="TextBox 3">
            <a:extLst>
              <a:ext uri="{FF2B5EF4-FFF2-40B4-BE49-F238E27FC236}">
                <a16:creationId xmlns:a16="http://schemas.microsoft.com/office/drawing/2014/main" id="{B9002179-CC0B-814F-8150-FD4070FACBF1}"/>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s-US" sz="1400">
                <a:solidFill>
                  <a:schemeClr val="bg1"/>
                </a:solidFill>
                <a:latin typeface="Arial" panose="020B0604020202020204" pitchFamily="34" charset="0"/>
              </a:rPr>
              <a:t>PEP, PrEP y TasP</a:t>
            </a:r>
          </a:p>
        </p:txBody>
      </p:sp>
    </p:spTree>
    <p:extLst>
      <p:ext uri="{BB962C8B-B14F-4D97-AF65-F5344CB8AC3E}">
        <p14:creationId xmlns:p14="http://schemas.microsoft.com/office/powerpoint/2010/main" val="1939511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877149"/>
            <a:ext cx="8337000" cy="943200"/>
          </a:xfrm>
        </p:spPr>
        <p:txBody>
          <a:bodyPr/>
          <a:lstStyle/>
          <a:p>
            <a:r>
              <a:rPr lang="es-US" b="1">
                <a:latin typeface="+mj-lt"/>
              </a:rPr>
              <a:t>¿La P</a:t>
            </a:r>
            <a:r>
              <a:rPr lang="es-US" b="1" cap="none">
                <a:latin typeface="+mj-lt"/>
              </a:rPr>
              <a:t>rE</a:t>
            </a:r>
            <a:r>
              <a:rPr lang="es-US" b="1">
                <a:latin typeface="+mj-lt"/>
              </a:rPr>
              <a:t>P es gratis?</a:t>
            </a:r>
          </a:p>
        </p:txBody>
      </p:sp>
      <p:sp>
        <p:nvSpPr>
          <p:cNvPr id="3" name="Content Placeholder 2"/>
          <p:cNvSpPr>
            <a:spLocks noGrp="1"/>
          </p:cNvSpPr>
          <p:nvPr>
            <p:ph type="body" idx="1"/>
          </p:nvPr>
        </p:nvSpPr>
        <p:spPr>
          <a:xfrm>
            <a:off x="495300" y="1861585"/>
            <a:ext cx="8153400" cy="3176067"/>
          </a:xfrm>
        </p:spPr>
        <p:txBody>
          <a:bodyPr>
            <a:normAutofit fontScale="92500" lnSpcReduction="10000"/>
          </a:bodyPr>
          <a:lstStyle/>
          <a:p>
            <a:pPr>
              <a:buClr>
                <a:srgbClr val="C00000"/>
              </a:buClr>
            </a:pPr>
            <a:r>
              <a:rPr lang="es-US" dirty="0">
                <a:latin typeface="+mn-lt"/>
              </a:rPr>
              <a:t>Medicaid cubre la </a:t>
            </a:r>
            <a:r>
              <a:rPr lang="es-US" dirty="0" err="1">
                <a:latin typeface="+mn-lt"/>
              </a:rPr>
              <a:t>PrEP</a:t>
            </a:r>
            <a:r>
              <a:rPr lang="es-US" dirty="0">
                <a:latin typeface="+mn-lt"/>
              </a:rPr>
              <a:t> sin costo</a:t>
            </a:r>
          </a:p>
          <a:p>
            <a:pPr>
              <a:buClr>
                <a:srgbClr val="C00000"/>
              </a:buClr>
            </a:pPr>
            <a:r>
              <a:rPr lang="es-US" dirty="0">
                <a:latin typeface="+mn-lt"/>
              </a:rPr>
              <a:t>Las compañías de seguros privadas cubren la </a:t>
            </a:r>
            <a:r>
              <a:rPr lang="es-US" dirty="0" err="1">
                <a:latin typeface="+mn-lt"/>
              </a:rPr>
              <a:t>PrEP</a:t>
            </a:r>
            <a:r>
              <a:rPr lang="es-US" dirty="0">
                <a:latin typeface="+mn-lt"/>
              </a:rPr>
              <a:t> </a:t>
            </a:r>
            <a:br>
              <a:rPr lang="es-US" dirty="0">
                <a:latin typeface="+mn-lt"/>
              </a:rPr>
            </a:br>
            <a:r>
              <a:rPr lang="es-US" dirty="0">
                <a:latin typeface="+mn-lt"/>
              </a:rPr>
              <a:t>con autorización previa (el cliente debe pagar sus copagos).</a:t>
            </a:r>
          </a:p>
          <a:p>
            <a:pPr>
              <a:buClr>
                <a:srgbClr val="C00000"/>
              </a:buClr>
            </a:pPr>
            <a:r>
              <a:rPr lang="es-US" dirty="0">
                <a:latin typeface="+mn-lt"/>
              </a:rPr>
              <a:t>Programas como Gilead </a:t>
            </a:r>
            <a:r>
              <a:rPr lang="es-US" dirty="0" err="1">
                <a:latin typeface="+mn-lt"/>
              </a:rPr>
              <a:t>Advancing</a:t>
            </a:r>
            <a:r>
              <a:rPr lang="es-US" dirty="0">
                <a:latin typeface="+mn-lt"/>
              </a:rPr>
              <a:t> Access (cubre copagos, deducibles y </a:t>
            </a:r>
            <a:r>
              <a:rPr lang="es-US" dirty="0" err="1">
                <a:latin typeface="+mn-lt"/>
              </a:rPr>
              <a:t>coseguros</a:t>
            </a:r>
            <a:r>
              <a:rPr lang="es-US" dirty="0">
                <a:latin typeface="+mn-lt"/>
              </a:rPr>
              <a:t>), </a:t>
            </a:r>
            <a:r>
              <a:rPr lang="es-US" dirty="0" err="1">
                <a:latin typeface="+mn-lt"/>
              </a:rPr>
              <a:t>Patient</a:t>
            </a:r>
            <a:r>
              <a:rPr lang="es-US" dirty="0">
                <a:latin typeface="+mn-lt"/>
              </a:rPr>
              <a:t> Access Network (cubre copagos, </a:t>
            </a:r>
            <a:r>
              <a:rPr lang="es-US" dirty="0" err="1">
                <a:latin typeface="+mn-lt"/>
              </a:rPr>
              <a:t>coseguros</a:t>
            </a:r>
            <a:r>
              <a:rPr lang="es-US" dirty="0">
                <a:latin typeface="+mn-lt"/>
              </a:rPr>
              <a:t> y deducibles) y </a:t>
            </a:r>
            <a:r>
              <a:rPr lang="es-US" dirty="0" err="1">
                <a:latin typeface="+mn-lt"/>
              </a:rPr>
              <a:t>Patient</a:t>
            </a:r>
            <a:r>
              <a:rPr lang="es-US" dirty="0">
                <a:latin typeface="+mn-lt"/>
              </a:rPr>
              <a:t> </a:t>
            </a:r>
            <a:r>
              <a:rPr lang="es-US" dirty="0" err="1">
                <a:latin typeface="+mn-lt"/>
              </a:rPr>
              <a:t>Advocate</a:t>
            </a:r>
            <a:r>
              <a:rPr lang="es-US" dirty="0">
                <a:latin typeface="+mn-lt"/>
              </a:rPr>
              <a:t> </a:t>
            </a:r>
            <a:r>
              <a:rPr lang="es-US" dirty="0" err="1">
                <a:latin typeface="+mn-lt"/>
              </a:rPr>
              <a:t>Foundation</a:t>
            </a:r>
            <a:r>
              <a:rPr lang="es-US" dirty="0">
                <a:latin typeface="+mn-lt"/>
              </a:rPr>
              <a:t> (cubre solo copagos)</a:t>
            </a:r>
          </a:p>
          <a:p>
            <a:pPr>
              <a:buClr>
                <a:srgbClr val="C00000"/>
              </a:buClr>
            </a:pPr>
            <a:endParaRPr lang="en-US" dirty="0">
              <a:latin typeface="+mn-lt"/>
            </a:endParaRPr>
          </a:p>
          <a:p>
            <a:pPr>
              <a:buClr>
                <a:srgbClr val="C00000"/>
              </a:buClr>
            </a:pPr>
            <a:r>
              <a:rPr lang="es-US" dirty="0">
                <a:latin typeface="+mn-lt"/>
              </a:rPr>
              <a:t>Recurso: https://www.nastad.org/prepcost-resources/prep-assistance-programs</a:t>
            </a:r>
          </a:p>
        </p:txBody>
      </p:sp>
      <p:sp>
        <p:nvSpPr>
          <p:cNvPr id="7" name="TextBox 3">
            <a:extLst>
              <a:ext uri="{FF2B5EF4-FFF2-40B4-BE49-F238E27FC236}">
                <a16:creationId xmlns:a16="http://schemas.microsoft.com/office/drawing/2014/main" id="{C98F3523-1420-3B45-92D9-F31066F2C7C2}"/>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s-US" sz="1400">
                <a:solidFill>
                  <a:schemeClr val="bg1"/>
                </a:solidFill>
                <a:latin typeface="Arial" panose="020B0604020202020204" pitchFamily="34" charset="0"/>
              </a:rPr>
              <a:t>PEP, PrEP y TasP</a:t>
            </a:r>
          </a:p>
        </p:txBody>
      </p:sp>
    </p:spTree>
    <p:extLst>
      <p:ext uri="{BB962C8B-B14F-4D97-AF65-F5344CB8AC3E}">
        <p14:creationId xmlns:p14="http://schemas.microsoft.com/office/powerpoint/2010/main" val="3634794913"/>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Osak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Osaka"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858</TotalTime>
  <Words>1951</Words>
  <Application>Microsoft Office PowerPoint</Application>
  <PresentationFormat>Presentación en pantalla (4:3)</PresentationFormat>
  <Paragraphs>223</Paragraphs>
  <Slides>31</Slides>
  <Notes>31</Notes>
  <HiddenSlides>0</HiddenSlides>
  <MMClips>0</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31</vt:i4>
      </vt:variant>
    </vt:vector>
  </HeadingPairs>
  <TitlesOfParts>
    <vt:vector size="42" baseType="lpstr">
      <vt:lpstr>Arial</vt:lpstr>
      <vt:lpstr>Arial Bold</vt:lpstr>
      <vt:lpstr>Calibri</vt:lpstr>
      <vt:lpstr>Josefin Sans</vt:lpstr>
      <vt:lpstr>Josefin Sans SemiBold</vt:lpstr>
      <vt:lpstr>Josephine Sans</vt:lpstr>
      <vt:lpstr>Josephine Sans Semi</vt:lpstr>
      <vt:lpstr>Noto Sans Symbols</vt:lpstr>
      <vt:lpstr>Wingdings</vt:lpstr>
      <vt:lpstr>Blank Presentation</vt:lpstr>
      <vt:lpstr>1_Blank Presentation</vt:lpstr>
      <vt:lpstr>PEP, PrEP y TasP</vt:lpstr>
      <vt:lpstr>Objetivos </vt:lpstr>
      <vt:lpstr>¿Qué es la PEP?</vt:lpstr>
      <vt:lpstr>¿Cuándo se debe tomar PEP?</vt:lpstr>
      <vt:lpstr>¿Es la PEP gratis?</vt:lpstr>
      <vt:lpstr>¿Qué es PrEP?</vt:lpstr>
      <vt:lpstr>¿Qué es PrEP? (continuación)</vt:lpstr>
      <vt:lpstr>¿A quién se le recomienda tomar PrEP?</vt:lpstr>
      <vt:lpstr>¿La PrEP es gratis?</vt:lpstr>
      <vt:lpstr>Tratamiento como prevención (TasP)</vt:lpstr>
      <vt:lpstr>¿Qué es I = I?</vt:lpstr>
      <vt:lpstr>ACTIVIDAD: HORA DE JUGAR</vt:lpstr>
      <vt:lpstr>Pregunta</vt:lpstr>
      <vt:lpstr>Respuesta</vt:lpstr>
      <vt:lpstr>Pregunta</vt:lpstr>
      <vt:lpstr>Respuesta</vt:lpstr>
      <vt:lpstr>Pregunta </vt:lpstr>
      <vt:lpstr>Respuesta</vt:lpstr>
      <vt:lpstr>Pregunta</vt:lpstr>
      <vt:lpstr>Respuesta</vt:lpstr>
      <vt:lpstr>Pregunta</vt:lpstr>
      <vt:lpstr>Respuesta</vt:lpstr>
      <vt:lpstr>Pregunta</vt:lpstr>
      <vt:lpstr>Respuesta</vt:lpstr>
      <vt:lpstr>Pregunta</vt:lpstr>
      <vt:lpstr>Respuesta</vt:lpstr>
      <vt:lpstr>Pregunta</vt:lpstr>
      <vt:lpstr>Respuesta</vt:lpstr>
      <vt:lpstr>Pregunta</vt:lpstr>
      <vt:lpstr>Respuesta</vt:lpstr>
      <vt:lpstr>Recursos</vt:lpstr>
    </vt:vector>
  </TitlesOfParts>
  <Company>Boston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PEP, PreP, and TASP</dc:title>
  <dc:creator>Rojo, Maria Campos</dc:creator>
  <cp:lastModifiedBy>DS1</cp:lastModifiedBy>
  <cp:revision>71</cp:revision>
  <cp:lastPrinted>2019-03-29T17:15:58Z</cp:lastPrinted>
  <dcterms:created xsi:type="dcterms:W3CDTF">2018-09-10T17:33:40Z</dcterms:created>
  <dcterms:modified xsi:type="dcterms:W3CDTF">2020-05-05T22:47:40Z</dcterms:modified>
</cp:coreProperties>
</file>