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0"/>
  </p:notesMasterIdLst>
  <p:sldIdLst>
    <p:sldId id="263" r:id="rId3"/>
    <p:sldId id="269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90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82125" autoAdjust="0"/>
  </p:normalViewPr>
  <p:slideViewPr>
    <p:cSldViewPr snapToGrid="0">
      <p:cViewPr>
        <p:scale>
          <a:sx n="94" d="100"/>
          <a:sy n="94" d="100"/>
        </p:scale>
        <p:origin x="-126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928" y="208"/>
      </p:cViewPr>
      <p:guideLst>
        <p:guide orient="horz" pos="2904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E8CD4-8A61-4B17-8767-801AEEBDFCD0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69CEEB-2F08-4635-80DF-A3CB140FE98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Stress</a:t>
          </a:r>
        </a:p>
      </dgm:t>
    </dgm:pt>
    <dgm:pt modelId="{CC5EC4E2-0257-4A0C-B315-7949D85A4226}" type="parTrans" cxnId="{4184A1FA-0BE1-4629-A214-FBA08B7A1EFD}">
      <dgm:prSet/>
      <dgm:spPr/>
      <dgm:t>
        <a:bodyPr/>
        <a:lstStyle/>
        <a:p>
          <a:endParaRPr lang="en-US"/>
        </a:p>
      </dgm:t>
    </dgm:pt>
    <dgm:pt modelId="{EF40A1DC-1F59-43B8-B7E4-AB3463ED41CE}" type="sibTrans" cxnId="{4184A1FA-0BE1-4629-A214-FBA08B7A1EFD}">
      <dgm:prSet/>
      <dgm:spPr/>
      <dgm:t>
        <a:bodyPr/>
        <a:lstStyle/>
        <a:p>
          <a:endParaRPr lang="en-US"/>
        </a:p>
      </dgm:t>
    </dgm:pt>
    <dgm:pt modelId="{618273F6-EF86-47D5-8890-BC9A36A74A60}">
      <dgm:prSet phldrT="[Text]"/>
      <dgm:spPr/>
      <dgm:t>
        <a:bodyPr/>
        <a:lstStyle/>
        <a:p>
          <a:r>
            <a:rPr lang="en-US" dirty="0"/>
            <a:t>Heart disease</a:t>
          </a:r>
        </a:p>
      </dgm:t>
    </dgm:pt>
    <dgm:pt modelId="{148A679B-CC06-4BA1-A69F-39BDBD1A927C}" type="parTrans" cxnId="{37F32BE3-A87D-4FC7-887F-E0841AADE315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US"/>
        </a:p>
      </dgm:t>
    </dgm:pt>
    <dgm:pt modelId="{6EBFADFB-8860-4968-B91F-D9FA661A23A5}" type="sibTrans" cxnId="{37F32BE3-A87D-4FC7-887F-E0841AADE315}">
      <dgm:prSet/>
      <dgm:spPr/>
      <dgm:t>
        <a:bodyPr/>
        <a:lstStyle/>
        <a:p>
          <a:endParaRPr lang="en-US"/>
        </a:p>
      </dgm:t>
    </dgm:pt>
    <dgm:pt modelId="{9A292535-8799-4346-A7A7-43C0682F8194}">
      <dgm:prSet phldrT="[Text]"/>
      <dgm:spPr/>
      <dgm:t>
        <a:bodyPr/>
        <a:lstStyle/>
        <a:p>
          <a:r>
            <a:rPr lang="en-US" dirty="0"/>
            <a:t>Irritable bowel syndrome</a:t>
          </a:r>
        </a:p>
      </dgm:t>
    </dgm:pt>
    <dgm:pt modelId="{E2CC68F3-7816-4BA4-A7C6-A2174B5BE034}" type="parTrans" cxnId="{9499A2D9-F1FA-4910-8524-19DCF27AA14F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endParaRPr lang="en-US"/>
        </a:p>
      </dgm:t>
    </dgm:pt>
    <dgm:pt modelId="{7D42B2DA-95FF-4C0F-A2FF-DD31F35EFD73}" type="sibTrans" cxnId="{9499A2D9-F1FA-4910-8524-19DCF27AA14F}">
      <dgm:prSet/>
      <dgm:spPr/>
      <dgm:t>
        <a:bodyPr/>
        <a:lstStyle/>
        <a:p>
          <a:endParaRPr lang="en-US"/>
        </a:p>
      </dgm:t>
    </dgm:pt>
    <dgm:pt modelId="{A56EC5B6-30D3-4A45-B22E-50D260B69593}">
      <dgm:prSet phldrT="[Text]"/>
      <dgm:spPr/>
      <dgm:t>
        <a:bodyPr/>
        <a:lstStyle/>
        <a:p>
          <a:r>
            <a:rPr lang="en-US" dirty="0"/>
            <a:t>Immune system disorder </a:t>
          </a:r>
        </a:p>
      </dgm:t>
    </dgm:pt>
    <dgm:pt modelId="{5BCFE82E-52F1-41F3-B5CD-A91F8C974978}" type="parTrans" cxnId="{EEE851D9-BA76-41A2-8EBF-8065F5BBC93E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</dgm:spPr>
      <dgm:t>
        <a:bodyPr/>
        <a:lstStyle/>
        <a:p>
          <a:endParaRPr lang="en-US"/>
        </a:p>
      </dgm:t>
    </dgm:pt>
    <dgm:pt modelId="{F9B27172-0B15-416C-8BD0-AEC3553F4444}" type="sibTrans" cxnId="{EEE851D9-BA76-41A2-8EBF-8065F5BBC93E}">
      <dgm:prSet/>
      <dgm:spPr/>
      <dgm:t>
        <a:bodyPr/>
        <a:lstStyle/>
        <a:p>
          <a:endParaRPr lang="en-US"/>
        </a:p>
      </dgm:t>
    </dgm:pt>
    <dgm:pt modelId="{631CA92B-746E-4E97-A249-69F5FF94450B}">
      <dgm:prSet phldrT="[Text]"/>
      <dgm:spPr/>
      <dgm:t>
        <a:bodyPr/>
        <a:lstStyle/>
        <a:p>
          <a:r>
            <a:rPr lang="en-US" dirty="0"/>
            <a:t>High blood pressure</a:t>
          </a:r>
        </a:p>
      </dgm:t>
    </dgm:pt>
    <dgm:pt modelId="{92D0D442-0968-40FD-A91B-B8516E00A28B}" type="parTrans" cxnId="{D8B8A67E-891C-4DE5-B2DC-2D311F0A2078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</dgm:spPr>
      <dgm:t>
        <a:bodyPr/>
        <a:lstStyle/>
        <a:p>
          <a:endParaRPr lang="en-US"/>
        </a:p>
      </dgm:t>
    </dgm:pt>
    <dgm:pt modelId="{3A2024CC-A49E-45EC-BEC6-902F12099BD7}" type="sibTrans" cxnId="{D8B8A67E-891C-4DE5-B2DC-2D311F0A2078}">
      <dgm:prSet/>
      <dgm:spPr/>
      <dgm:t>
        <a:bodyPr/>
        <a:lstStyle/>
        <a:p>
          <a:endParaRPr lang="en-US"/>
        </a:p>
      </dgm:t>
    </dgm:pt>
    <dgm:pt modelId="{1D8890B9-3390-4186-9EBB-E5F88C67EA65}">
      <dgm:prSet/>
      <dgm:spPr/>
      <dgm:t>
        <a:bodyPr/>
        <a:lstStyle/>
        <a:p>
          <a:r>
            <a:rPr lang="en-US" dirty="0"/>
            <a:t>Migraines</a:t>
          </a:r>
        </a:p>
      </dgm:t>
    </dgm:pt>
    <dgm:pt modelId="{830CE77D-E040-449C-B236-CF76A45B0916}" type="parTrans" cxnId="{C63F3E69-0A87-4BCA-B1C3-DDF124CE9734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0800000" scaled="1"/>
          <a:tileRect/>
        </a:gradFill>
      </dgm:spPr>
      <dgm:t>
        <a:bodyPr/>
        <a:lstStyle/>
        <a:p>
          <a:endParaRPr lang="en-US"/>
        </a:p>
      </dgm:t>
    </dgm:pt>
    <dgm:pt modelId="{2A6E6175-1822-4051-80F8-709367DD8049}" type="sibTrans" cxnId="{C63F3E69-0A87-4BCA-B1C3-DDF124CE9734}">
      <dgm:prSet/>
      <dgm:spPr/>
      <dgm:t>
        <a:bodyPr/>
        <a:lstStyle/>
        <a:p>
          <a:endParaRPr lang="en-US"/>
        </a:p>
      </dgm:t>
    </dgm:pt>
    <dgm:pt modelId="{F44AD8EA-47BA-48FF-957C-86A983ECEB6A}">
      <dgm:prSet/>
      <dgm:spPr/>
      <dgm:t>
        <a:bodyPr/>
        <a:lstStyle/>
        <a:p>
          <a:r>
            <a:rPr lang="en-US" dirty="0"/>
            <a:t>Skin disorders</a:t>
          </a:r>
        </a:p>
      </dgm:t>
    </dgm:pt>
    <dgm:pt modelId="{7B2140CE-9D8C-43CF-ADCE-8DCE1895FD35}" type="parTrans" cxnId="{767B1CEC-22AE-4671-8C1D-ADB2FF8115EF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0800000" scaled="1"/>
          <a:tileRect/>
        </a:gradFill>
      </dgm:spPr>
      <dgm:t>
        <a:bodyPr/>
        <a:lstStyle/>
        <a:p>
          <a:endParaRPr lang="en-US"/>
        </a:p>
      </dgm:t>
    </dgm:pt>
    <dgm:pt modelId="{4E42B6D5-A855-4492-A9E0-CA436385BEBF}" type="sibTrans" cxnId="{767B1CEC-22AE-4671-8C1D-ADB2FF8115EF}">
      <dgm:prSet/>
      <dgm:spPr/>
      <dgm:t>
        <a:bodyPr/>
        <a:lstStyle/>
        <a:p>
          <a:endParaRPr lang="en-US"/>
        </a:p>
      </dgm:t>
    </dgm:pt>
    <dgm:pt modelId="{E3424097-CC5C-4D39-957E-F570D66600EF}" type="pres">
      <dgm:prSet presAssocID="{493E8CD4-8A61-4B17-8767-801AEEBDFC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BB0654-DE5E-461D-9BA1-DF2D40BE4FB1}" type="pres">
      <dgm:prSet presAssocID="{0B69CEEB-2F08-4635-80DF-A3CB140FE986}" presName="centerShape" presStyleLbl="node0" presStyleIdx="0" presStyleCnt="1" custScaleX="160572"/>
      <dgm:spPr/>
      <dgm:t>
        <a:bodyPr/>
        <a:lstStyle/>
        <a:p>
          <a:endParaRPr lang="en-US"/>
        </a:p>
      </dgm:t>
    </dgm:pt>
    <dgm:pt modelId="{0FCA0433-9E70-4BC9-BE3B-FD2B58AB60F6}" type="pres">
      <dgm:prSet presAssocID="{148A679B-CC06-4BA1-A69F-39BDBD1A927C}" presName="parTrans" presStyleLbl="sibTrans2D1" presStyleIdx="0" presStyleCnt="6"/>
      <dgm:spPr/>
      <dgm:t>
        <a:bodyPr/>
        <a:lstStyle/>
        <a:p>
          <a:endParaRPr lang="en-US"/>
        </a:p>
      </dgm:t>
    </dgm:pt>
    <dgm:pt modelId="{106AEC76-5EAF-4313-8525-0D9A5BB07698}" type="pres">
      <dgm:prSet presAssocID="{148A679B-CC06-4BA1-A69F-39BDBD1A927C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9D5090D-2D24-496F-93AA-623491C6A428}" type="pres">
      <dgm:prSet presAssocID="{618273F6-EF86-47D5-8890-BC9A36A74A60}" presName="node" presStyleLbl="node1" presStyleIdx="0" presStyleCnt="6" custScaleX="1471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F7A9BF-F7EF-4E40-9B8D-30136A3E66BF}" type="pres">
      <dgm:prSet presAssocID="{830CE77D-E040-449C-B236-CF76A45B0916}" presName="parTrans" presStyleLbl="sibTrans2D1" presStyleIdx="1" presStyleCnt="6"/>
      <dgm:spPr/>
      <dgm:t>
        <a:bodyPr/>
        <a:lstStyle/>
        <a:p>
          <a:endParaRPr lang="en-US"/>
        </a:p>
      </dgm:t>
    </dgm:pt>
    <dgm:pt modelId="{F665F36F-0632-446A-B770-0A72AF4769CC}" type="pres">
      <dgm:prSet presAssocID="{830CE77D-E040-449C-B236-CF76A45B0916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E83687F1-3704-444A-9560-32DBA3427A33}" type="pres">
      <dgm:prSet presAssocID="{1D8890B9-3390-4186-9EBB-E5F88C67EA65}" presName="node" presStyleLbl="node1" presStyleIdx="1" presStyleCnt="6" custScaleX="153785" custRadScaleRad="175408" custRadScaleInc="447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7859E4-F07E-4E45-A8E5-6D95DB5937A9}" type="pres">
      <dgm:prSet presAssocID="{7B2140CE-9D8C-43CF-ADCE-8DCE1895FD35}" presName="parTrans" presStyleLbl="sibTrans2D1" presStyleIdx="2" presStyleCnt="6"/>
      <dgm:spPr/>
      <dgm:t>
        <a:bodyPr/>
        <a:lstStyle/>
        <a:p>
          <a:endParaRPr lang="en-US"/>
        </a:p>
      </dgm:t>
    </dgm:pt>
    <dgm:pt modelId="{1A7061F6-2117-4EAE-ACE9-B976B582C5EE}" type="pres">
      <dgm:prSet presAssocID="{7B2140CE-9D8C-43CF-ADCE-8DCE1895FD35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B9C7E8E3-86B8-4A06-A736-AC571C3C4939}" type="pres">
      <dgm:prSet presAssocID="{F44AD8EA-47BA-48FF-957C-86A983ECEB6A}" presName="node" presStyleLbl="node1" presStyleIdx="2" presStyleCnt="6" custScaleX="168159" custRadScaleRad="165816" custRadScaleInc="-260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17030E-EABB-4C5D-925F-362258851380}" type="pres">
      <dgm:prSet presAssocID="{E2CC68F3-7816-4BA4-A7C6-A2174B5BE034}" presName="parTrans" presStyleLbl="sibTrans2D1" presStyleIdx="3" presStyleCnt="6"/>
      <dgm:spPr/>
      <dgm:t>
        <a:bodyPr/>
        <a:lstStyle/>
        <a:p>
          <a:endParaRPr lang="en-US"/>
        </a:p>
      </dgm:t>
    </dgm:pt>
    <dgm:pt modelId="{58B73092-D5B8-4F6B-B07B-B0DDB059E289}" type="pres">
      <dgm:prSet presAssocID="{E2CC68F3-7816-4BA4-A7C6-A2174B5BE034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96C78EA9-493F-4A47-8044-B66E28C3B720}" type="pres">
      <dgm:prSet presAssocID="{9A292535-8799-4346-A7A7-43C0682F8194}" presName="node" presStyleLbl="node1" presStyleIdx="3" presStyleCnt="6" custScaleX="150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89205A-C823-4A8B-A8CD-EE5D756A3FC7}" type="pres">
      <dgm:prSet presAssocID="{5BCFE82E-52F1-41F3-B5CD-A91F8C974978}" presName="parTrans" presStyleLbl="sibTrans2D1" presStyleIdx="4" presStyleCnt="6"/>
      <dgm:spPr/>
      <dgm:t>
        <a:bodyPr/>
        <a:lstStyle/>
        <a:p>
          <a:endParaRPr lang="en-US"/>
        </a:p>
      </dgm:t>
    </dgm:pt>
    <dgm:pt modelId="{AEDD082D-EE54-4F4C-85D4-9014B3EF3709}" type="pres">
      <dgm:prSet presAssocID="{5BCFE82E-52F1-41F3-B5CD-A91F8C974978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220CD6C3-A5EA-4CB2-95E4-29BBBB22D6A2}" type="pres">
      <dgm:prSet presAssocID="{A56EC5B6-30D3-4A45-B22E-50D260B69593}" presName="node" presStyleLbl="node1" presStyleIdx="4" presStyleCnt="6" custScaleX="157974" custRadScaleRad="158848" custRadScaleInc="15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27346-9EA1-49A4-B720-08E75C595782}" type="pres">
      <dgm:prSet presAssocID="{92D0D442-0968-40FD-A91B-B8516E00A28B}" presName="parTrans" presStyleLbl="sibTrans2D1" presStyleIdx="5" presStyleCnt="6"/>
      <dgm:spPr/>
      <dgm:t>
        <a:bodyPr/>
        <a:lstStyle/>
        <a:p>
          <a:endParaRPr lang="en-US"/>
        </a:p>
      </dgm:t>
    </dgm:pt>
    <dgm:pt modelId="{0869EB07-B989-4DEA-8C5E-6BE297C313DA}" type="pres">
      <dgm:prSet presAssocID="{92D0D442-0968-40FD-A91B-B8516E00A28B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D5070C59-7C31-4AA3-B880-850F30DD0F12}" type="pres">
      <dgm:prSet presAssocID="{631CA92B-746E-4E97-A249-69F5FF94450B}" presName="node" presStyleLbl="node1" presStyleIdx="5" presStyleCnt="6" custScaleX="158450" custRadScaleRad="164210" custRadScaleInc="-400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3F3E69-0A87-4BCA-B1C3-DDF124CE9734}" srcId="{0B69CEEB-2F08-4635-80DF-A3CB140FE986}" destId="{1D8890B9-3390-4186-9EBB-E5F88C67EA65}" srcOrd="1" destOrd="0" parTransId="{830CE77D-E040-449C-B236-CF76A45B0916}" sibTransId="{2A6E6175-1822-4051-80F8-709367DD8049}"/>
    <dgm:cxn modelId="{06A214EF-B8EA-47E5-B558-F308F756EE7B}" type="presOf" srcId="{F44AD8EA-47BA-48FF-957C-86A983ECEB6A}" destId="{B9C7E8E3-86B8-4A06-A736-AC571C3C4939}" srcOrd="0" destOrd="0" presId="urn:microsoft.com/office/officeart/2005/8/layout/radial5"/>
    <dgm:cxn modelId="{D8B8A67E-891C-4DE5-B2DC-2D311F0A2078}" srcId="{0B69CEEB-2F08-4635-80DF-A3CB140FE986}" destId="{631CA92B-746E-4E97-A249-69F5FF94450B}" srcOrd="5" destOrd="0" parTransId="{92D0D442-0968-40FD-A91B-B8516E00A28B}" sibTransId="{3A2024CC-A49E-45EC-BEC6-902F12099BD7}"/>
    <dgm:cxn modelId="{0C44DF40-92BA-43AF-9352-FE34DFD471B2}" type="presOf" srcId="{0B69CEEB-2F08-4635-80DF-A3CB140FE986}" destId="{B9BB0654-DE5E-461D-9BA1-DF2D40BE4FB1}" srcOrd="0" destOrd="0" presId="urn:microsoft.com/office/officeart/2005/8/layout/radial5"/>
    <dgm:cxn modelId="{EEE851D9-BA76-41A2-8EBF-8065F5BBC93E}" srcId="{0B69CEEB-2F08-4635-80DF-A3CB140FE986}" destId="{A56EC5B6-30D3-4A45-B22E-50D260B69593}" srcOrd="4" destOrd="0" parTransId="{5BCFE82E-52F1-41F3-B5CD-A91F8C974978}" sibTransId="{F9B27172-0B15-416C-8BD0-AEC3553F4444}"/>
    <dgm:cxn modelId="{1C644493-1E6A-4600-BD7B-2F6C77B3F782}" type="presOf" srcId="{E2CC68F3-7816-4BA4-A7C6-A2174B5BE034}" destId="{CC17030E-EABB-4C5D-925F-362258851380}" srcOrd="0" destOrd="0" presId="urn:microsoft.com/office/officeart/2005/8/layout/radial5"/>
    <dgm:cxn modelId="{FFA0B763-4F15-4A00-A7F1-D1C761E66B9C}" type="presOf" srcId="{E2CC68F3-7816-4BA4-A7C6-A2174B5BE034}" destId="{58B73092-D5B8-4F6B-B07B-B0DDB059E289}" srcOrd="1" destOrd="0" presId="urn:microsoft.com/office/officeart/2005/8/layout/radial5"/>
    <dgm:cxn modelId="{28F62973-7673-4993-AFFD-5B5B31AB7A9C}" type="presOf" srcId="{631CA92B-746E-4E97-A249-69F5FF94450B}" destId="{D5070C59-7C31-4AA3-B880-850F30DD0F12}" srcOrd="0" destOrd="0" presId="urn:microsoft.com/office/officeart/2005/8/layout/radial5"/>
    <dgm:cxn modelId="{AA86AF55-1355-4E5B-B39C-277838239D6E}" type="presOf" srcId="{7B2140CE-9D8C-43CF-ADCE-8DCE1895FD35}" destId="{1A7061F6-2117-4EAE-ACE9-B976B582C5EE}" srcOrd="1" destOrd="0" presId="urn:microsoft.com/office/officeart/2005/8/layout/radial5"/>
    <dgm:cxn modelId="{7A293EE0-7621-4013-B82D-CF075B824116}" type="presOf" srcId="{830CE77D-E040-449C-B236-CF76A45B0916}" destId="{F665F36F-0632-446A-B770-0A72AF4769CC}" srcOrd="1" destOrd="0" presId="urn:microsoft.com/office/officeart/2005/8/layout/radial5"/>
    <dgm:cxn modelId="{891C6752-C760-4F14-839A-3122F33E375B}" type="presOf" srcId="{493E8CD4-8A61-4B17-8767-801AEEBDFCD0}" destId="{E3424097-CC5C-4D39-957E-F570D66600EF}" srcOrd="0" destOrd="0" presId="urn:microsoft.com/office/officeart/2005/8/layout/radial5"/>
    <dgm:cxn modelId="{4184A1FA-0BE1-4629-A214-FBA08B7A1EFD}" srcId="{493E8CD4-8A61-4B17-8767-801AEEBDFCD0}" destId="{0B69CEEB-2F08-4635-80DF-A3CB140FE986}" srcOrd="0" destOrd="0" parTransId="{CC5EC4E2-0257-4A0C-B315-7949D85A4226}" sibTransId="{EF40A1DC-1F59-43B8-B7E4-AB3463ED41CE}"/>
    <dgm:cxn modelId="{8B2F2755-C963-4A12-9FCB-3A8C45890266}" type="presOf" srcId="{618273F6-EF86-47D5-8890-BC9A36A74A60}" destId="{59D5090D-2D24-496F-93AA-623491C6A428}" srcOrd="0" destOrd="0" presId="urn:microsoft.com/office/officeart/2005/8/layout/radial5"/>
    <dgm:cxn modelId="{F2EC63B4-690E-45D8-BD37-A02F5FDE65C3}" type="presOf" srcId="{92D0D442-0968-40FD-A91B-B8516E00A28B}" destId="{07E27346-9EA1-49A4-B720-08E75C595782}" srcOrd="0" destOrd="0" presId="urn:microsoft.com/office/officeart/2005/8/layout/radial5"/>
    <dgm:cxn modelId="{9499A2D9-F1FA-4910-8524-19DCF27AA14F}" srcId="{0B69CEEB-2F08-4635-80DF-A3CB140FE986}" destId="{9A292535-8799-4346-A7A7-43C0682F8194}" srcOrd="3" destOrd="0" parTransId="{E2CC68F3-7816-4BA4-A7C6-A2174B5BE034}" sibTransId="{7D42B2DA-95FF-4C0F-A2FF-DD31F35EFD73}"/>
    <dgm:cxn modelId="{34BE7AB6-A5BB-4E6D-B874-F2EF59BDC406}" type="presOf" srcId="{830CE77D-E040-449C-B236-CF76A45B0916}" destId="{ABF7A9BF-F7EF-4E40-9B8D-30136A3E66BF}" srcOrd="0" destOrd="0" presId="urn:microsoft.com/office/officeart/2005/8/layout/radial5"/>
    <dgm:cxn modelId="{9111A7C8-EF8B-4876-96DD-F55B59E1FCA5}" type="presOf" srcId="{5BCFE82E-52F1-41F3-B5CD-A91F8C974978}" destId="{AEDD082D-EE54-4F4C-85D4-9014B3EF3709}" srcOrd="1" destOrd="0" presId="urn:microsoft.com/office/officeart/2005/8/layout/radial5"/>
    <dgm:cxn modelId="{6A7F3924-E932-4E4D-9694-E6293B26B7DF}" type="presOf" srcId="{92D0D442-0968-40FD-A91B-B8516E00A28B}" destId="{0869EB07-B989-4DEA-8C5E-6BE297C313DA}" srcOrd="1" destOrd="0" presId="urn:microsoft.com/office/officeart/2005/8/layout/radial5"/>
    <dgm:cxn modelId="{D91E89B0-9C94-4A09-AD56-2CE2A7F2C0EF}" type="presOf" srcId="{A56EC5B6-30D3-4A45-B22E-50D260B69593}" destId="{220CD6C3-A5EA-4CB2-95E4-29BBBB22D6A2}" srcOrd="0" destOrd="0" presId="urn:microsoft.com/office/officeart/2005/8/layout/radial5"/>
    <dgm:cxn modelId="{9B3D4373-8872-4403-9514-08FA1D1B3A30}" type="presOf" srcId="{1D8890B9-3390-4186-9EBB-E5F88C67EA65}" destId="{E83687F1-3704-444A-9560-32DBA3427A33}" srcOrd="0" destOrd="0" presId="urn:microsoft.com/office/officeart/2005/8/layout/radial5"/>
    <dgm:cxn modelId="{421D4FEF-2418-45F7-83E1-5E519AE6F7E0}" type="presOf" srcId="{7B2140CE-9D8C-43CF-ADCE-8DCE1895FD35}" destId="{0D7859E4-F07E-4E45-A8E5-6D95DB5937A9}" srcOrd="0" destOrd="0" presId="urn:microsoft.com/office/officeart/2005/8/layout/radial5"/>
    <dgm:cxn modelId="{69024A7A-0C63-41E5-803A-897C4C7BAD03}" type="presOf" srcId="{5BCFE82E-52F1-41F3-B5CD-A91F8C974978}" destId="{2089205A-C823-4A8B-A8CD-EE5D756A3FC7}" srcOrd="0" destOrd="0" presId="urn:microsoft.com/office/officeart/2005/8/layout/radial5"/>
    <dgm:cxn modelId="{767B1CEC-22AE-4671-8C1D-ADB2FF8115EF}" srcId="{0B69CEEB-2F08-4635-80DF-A3CB140FE986}" destId="{F44AD8EA-47BA-48FF-957C-86A983ECEB6A}" srcOrd="2" destOrd="0" parTransId="{7B2140CE-9D8C-43CF-ADCE-8DCE1895FD35}" sibTransId="{4E42B6D5-A855-4492-A9E0-CA436385BEBF}"/>
    <dgm:cxn modelId="{204D5160-CF88-47D3-81FB-98A8ADE19CA0}" type="presOf" srcId="{148A679B-CC06-4BA1-A69F-39BDBD1A927C}" destId="{0FCA0433-9E70-4BC9-BE3B-FD2B58AB60F6}" srcOrd="0" destOrd="0" presId="urn:microsoft.com/office/officeart/2005/8/layout/radial5"/>
    <dgm:cxn modelId="{37F32BE3-A87D-4FC7-887F-E0841AADE315}" srcId="{0B69CEEB-2F08-4635-80DF-A3CB140FE986}" destId="{618273F6-EF86-47D5-8890-BC9A36A74A60}" srcOrd="0" destOrd="0" parTransId="{148A679B-CC06-4BA1-A69F-39BDBD1A927C}" sibTransId="{6EBFADFB-8860-4968-B91F-D9FA661A23A5}"/>
    <dgm:cxn modelId="{A9D40235-0A2C-4D54-AF7F-544273E8BB73}" type="presOf" srcId="{148A679B-CC06-4BA1-A69F-39BDBD1A927C}" destId="{106AEC76-5EAF-4313-8525-0D9A5BB07698}" srcOrd="1" destOrd="0" presId="urn:microsoft.com/office/officeart/2005/8/layout/radial5"/>
    <dgm:cxn modelId="{6A33A9A2-B6C8-4AD9-9229-5AA179856D84}" type="presOf" srcId="{9A292535-8799-4346-A7A7-43C0682F8194}" destId="{96C78EA9-493F-4A47-8044-B66E28C3B720}" srcOrd="0" destOrd="0" presId="urn:microsoft.com/office/officeart/2005/8/layout/radial5"/>
    <dgm:cxn modelId="{AB52D563-1343-44DC-96FF-D7F3914896AE}" type="presParOf" srcId="{E3424097-CC5C-4D39-957E-F570D66600EF}" destId="{B9BB0654-DE5E-461D-9BA1-DF2D40BE4FB1}" srcOrd="0" destOrd="0" presId="urn:microsoft.com/office/officeart/2005/8/layout/radial5"/>
    <dgm:cxn modelId="{7274856B-86D8-4FF7-AD27-37DD7BD6DAB6}" type="presParOf" srcId="{E3424097-CC5C-4D39-957E-F570D66600EF}" destId="{0FCA0433-9E70-4BC9-BE3B-FD2B58AB60F6}" srcOrd="1" destOrd="0" presId="urn:microsoft.com/office/officeart/2005/8/layout/radial5"/>
    <dgm:cxn modelId="{EB42229E-FF68-4E6A-BA59-779D938A5412}" type="presParOf" srcId="{0FCA0433-9E70-4BC9-BE3B-FD2B58AB60F6}" destId="{106AEC76-5EAF-4313-8525-0D9A5BB07698}" srcOrd="0" destOrd="0" presId="urn:microsoft.com/office/officeart/2005/8/layout/radial5"/>
    <dgm:cxn modelId="{5F512C3A-DD38-4391-9CA5-A81B4CEE318F}" type="presParOf" srcId="{E3424097-CC5C-4D39-957E-F570D66600EF}" destId="{59D5090D-2D24-496F-93AA-623491C6A428}" srcOrd="2" destOrd="0" presId="urn:microsoft.com/office/officeart/2005/8/layout/radial5"/>
    <dgm:cxn modelId="{53E03CA4-D4C1-471E-A6D5-2F0BA0F8CBA8}" type="presParOf" srcId="{E3424097-CC5C-4D39-957E-F570D66600EF}" destId="{ABF7A9BF-F7EF-4E40-9B8D-30136A3E66BF}" srcOrd="3" destOrd="0" presId="urn:microsoft.com/office/officeart/2005/8/layout/radial5"/>
    <dgm:cxn modelId="{F6B07740-F7C3-44B5-BCD4-4EC89BE03461}" type="presParOf" srcId="{ABF7A9BF-F7EF-4E40-9B8D-30136A3E66BF}" destId="{F665F36F-0632-446A-B770-0A72AF4769CC}" srcOrd="0" destOrd="0" presId="urn:microsoft.com/office/officeart/2005/8/layout/radial5"/>
    <dgm:cxn modelId="{7CD4120A-C7C1-4CB1-93F5-0912C4CD03EF}" type="presParOf" srcId="{E3424097-CC5C-4D39-957E-F570D66600EF}" destId="{E83687F1-3704-444A-9560-32DBA3427A33}" srcOrd="4" destOrd="0" presId="urn:microsoft.com/office/officeart/2005/8/layout/radial5"/>
    <dgm:cxn modelId="{3688D7F0-2FB0-4FE5-B15F-7493D1C4EDFB}" type="presParOf" srcId="{E3424097-CC5C-4D39-957E-F570D66600EF}" destId="{0D7859E4-F07E-4E45-A8E5-6D95DB5937A9}" srcOrd="5" destOrd="0" presId="urn:microsoft.com/office/officeart/2005/8/layout/radial5"/>
    <dgm:cxn modelId="{4901C0C6-6D7A-47BC-92AD-E5D3DEED54B3}" type="presParOf" srcId="{0D7859E4-F07E-4E45-A8E5-6D95DB5937A9}" destId="{1A7061F6-2117-4EAE-ACE9-B976B582C5EE}" srcOrd="0" destOrd="0" presId="urn:microsoft.com/office/officeart/2005/8/layout/radial5"/>
    <dgm:cxn modelId="{291FA299-4799-493C-9025-8044EE08824E}" type="presParOf" srcId="{E3424097-CC5C-4D39-957E-F570D66600EF}" destId="{B9C7E8E3-86B8-4A06-A736-AC571C3C4939}" srcOrd="6" destOrd="0" presId="urn:microsoft.com/office/officeart/2005/8/layout/radial5"/>
    <dgm:cxn modelId="{AA91AE86-2876-4F60-AFE3-AA2893EE5680}" type="presParOf" srcId="{E3424097-CC5C-4D39-957E-F570D66600EF}" destId="{CC17030E-EABB-4C5D-925F-362258851380}" srcOrd="7" destOrd="0" presId="urn:microsoft.com/office/officeart/2005/8/layout/radial5"/>
    <dgm:cxn modelId="{68B4B224-31C2-4731-ABE5-AD2C2C515B2D}" type="presParOf" srcId="{CC17030E-EABB-4C5D-925F-362258851380}" destId="{58B73092-D5B8-4F6B-B07B-B0DDB059E289}" srcOrd="0" destOrd="0" presId="urn:microsoft.com/office/officeart/2005/8/layout/radial5"/>
    <dgm:cxn modelId="{C2BB7E03-5407-4AF8-AD08-20F6AB34745C}" type="presParOf" srcId="{E3424097-CC5C-4D39-957E-F570D66600EF}" destId="{96C78EA9-493F-4A47-8044-B66E28C3B720}" srcOrd="8" destOrd="0" presId="urn:microsoft.com/office/officeart/2005/8/layout/radial5"/>
    <dgm:cxn modelId="{6BF2F2BC-B8B3-4851-A594-85034C14A53F}" type="presParOf" srcId="{E3424097-CC5C-4D39-957E-F570D66600EF}" destId="{2089205A-C823-4A8B-A8CD-EE5D756A3FC7}" srcOrd="9" destOrd="0" presId="urn:microsoft.com/office/officeart/2005/8/layout/radial5"/>
    <dgm:cxn modelId="{8BFE3467-B826-4998-B138-9B888CDC0E42}" type="presParOf" srcId="{2089205A-C823-4A8B-A8CD-EE5D756A3FC7}" destId="{AEDD082D-EE54-4F4C-85D4-9014B3EF3709}" srcOrd="0" destOrd="0" presId="urn:microsoft.com/office/officeart/2005/8/layout/radial5"/>
    <dgm:cxn modelId="{2B13C75D-7039-491A-B5AA-B4EE1EE13B60}" type="presParOf" srcId="{E3424097-CC5C-4D39-957E-F570D66600EF}" destId="{220CD6C3-A5EA-4CB2-95E4-29BBBB22D6A2}" srcOrd="10" destOrd="0" presId="urn:microsoft.com/office/officeart/2005/8/layout/radial5"/>
    <dgm:cxn modelId="{8C756840-CB62-4D7E-83A2-61FCC96AB81F}" type="presParOf" srcId="{E3424097-CC5C-4D39-957E-F570D66600EF}" destId="{07E27346-9EA1-49A4-B720-08E75C595782}" srcOrd="11" destOrd="0" presId="urn:microsoft.com/office/officeart/2005/8/layout/radial5"/>
    <dgm:cxn modelId="{FFB09EE2-C6D9-49A0-8870-C74B4D762736}" type="presParOf" srcId="{07E27346-9EA1-49A4-B720-08E75C595782}" destId="{0869EB07-B989-4DEA-8C5E-6BE297C313DA}" srcOrd="0" destOrd="0" presId="urn:microsoft.com/office/officeart/2005/8/layout/radial5"/>
    <dgm:cxn modelId="{444A5861-082D-462C-82E4-B13A4D2AD0E8}" type="presParOf" srcId="{E3424097-CC5C-4D39-957E-F570D66600EF}" destId="{D5070C59-7C31-4AA3-B880-850F30DD0F12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B0654-DE5E-461D-9BA1-DF2D40BE4FB1}">
      <dsp:nvSpPr>
        <dsp:cNvPr id="0" name=""/>
        <dsp:cNvSpPr/>
      </dsp:nvSpPr>
      <dsp:spPr>
        <a:xfrm>
          <a:off x="3255251" y="1527552"/>
          <a:ext cx="1720399" cy="1071419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Stress</a:t>
          </a:r>
        </a:p>
      </dsp:txBody>
      <dsp:txXfrm>
        <a:off x="3507198" y="1684458"/>
        <a:ext cx="1216505" cy="757607"/>
      </dsp:txXfrm>
    </dsp:sp>
    <dsp:sp modelId="{0FCA0433-9E70-4BC9-BE3B-FD2B58AB60F6}">
      <dsp:nvSpPr>
        <dsp:cNvPr id="0" name=""/>
        <dsp:cNvSpPr/>
      </dsp:nvSpPr>
      <dsp:spPr>
        <a:xfrm rot="16200000">
          <a:off x="3998668" y="1129541"/>
          <a:ext cx="233565" cy="368552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033703" y="1238286"/>
        <a:ext cx="163496" cy="221132"/>
      </dsp:txXfrm>
    </dsp:sp>
    <dsp:sp modelId="{59D5090D-2D24-496F-93AA-623491C6A428}">
      <dsp:nvSpPr>
        <dsp:cNvPr id="0" name=""/>
        <dsp:cNvSpPr/>
      </dsp:nvSpPr>
      <dsp:spPr>
        <a:xfrm>
          <a:off x="3318175" y="2885"/>
          <a:ext cx="1594551" cy="108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Heart disease</a:t>
          </a:r>
        </a:p>
      </dsp:txBody>
      <dsp:txXfrm>
        <a:off x="3551692" y="161630"/>
        <a:ext cx="1127517" cy="766486"/>
      </dsp:txXfrm>
    </dsp:sp>
    <dsp:sp modelId="{ABF7A9BF-F7EF-4E40-9B8D-30136A3E66BF}">
      <dsp:nvSpPr>
        <dsp:cNvPr id="0" name=""/>
        <dsp:cNvSpPr/>
      </dsp:nvSpPr>
      <dsp:spPr>
        <a:xfrm rot="20606292">
          <a:off x="5104109" y="1501219"/>
          <a:ext cx="563252" cy="368552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106403" y="1590687"/>
        <a:ext cx="452686" cy="221132"/>
      </dsp:txXfrm>
    </dsp:sp>
    <dsp:sp modelId="{E83687F1-3704-444A-9560-32DBA3427A33}">
      <dsp:nvSpPr>
        <dsp:cNvPr id="0" name=""/>
        <dsp:cNvSpPr/>
      </dsp:nvSpPr>
      <dsp:spPr>
        <a:xfrm>
          <a:off x="5834832" y="762080"/>
          <a:ext cx="1666993" cy="108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Migraines</a:t>
          </a:r>
        </a:p>
      </dsp:txBody>
      <dsp:txXfrm>
        <a:off x="6078957" y="920825"/>
        <a:ext cx="1178743" cy="766486"/>
      </dsp:txXfrm>
    </dsp:sp>
    <dsp:sp modelId="{0D7859E4-F07E-4E45-A8E5-6D95DB5937A9}">
      <dsp:nvSpPr>
        <dsp:cNvPr id="0" name=""/>
        <dsp:cNvSpPr/>
      </dsp:nvSpPr>
      <dsp:spPr>
        <a:xfrm rot="1330686">
          <a:off x="5006165" y="2342407"/>
          <a:ext cx="492214" cy="368552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010255" y="2395248"/>
        <a:ext cx="381648" cy="221132"/>
      </dsp:txXfrm>
    </dsp:sp>
    <dsp:sp modelId="{B9C7E8E3-86B8-4A06-A736-AC571C3C4939}">
      <dsp:nvSpPr>
        <dsp:cNvPr id="0" name=""/>
        <dsp:cNvSpPr/>
      </dsp:nvSpPr>
      <dsp:spPr>
        <a:xfrm>
          <a:off x="5535504" y="2471683"/>
          <a:ext cx="1822804" cy="108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Skin disorders</a:t>
          </a:r>
        </a:p>
      </dsp:txBody>
      <dsp:txXfrm>
        <a:off x="5802447" y="2630428"/>
        <a:ext cx="1288918" cy="766486"/>
      </dsp:txXfrm>
    </dsp:sp>
    <dsp:sp modelId="{CC17030E-EABB-4C5D-925F-362258851380}">
      <dsp:nvSpPr>
        <dsp:cNvPr id="0" name=""/>
        <dsp:cNvSpPr/>
      </dsp:nvSpPr>
      <dsp:spPr>
        <a:xfrm rot="5400000">
          <a:off x="3998668" y="2628430"/>
          <a:ext cx="233565" cy="368552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033703" y="2667106"/>
        <a:ext cx="163496" cy="221132"/>
      </dsp:txXfrm>
    </dsp:sp>
    <dsp:sp modelId="{96C78EA9-493F-4A47-8044-B66E28C3B720}">
      <dsp:nvSpPr>
        <dsp:cNvPr id="0" name=""/>
        <dsp:cNvSpPr/>
      </dsp:nvSpPr>
      <dsp:spPr>
        <a:xfrm>
          <a:off x="3298056" y="3039661"/>
          <a:ext cx="1634788" cy="108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Irritable bowel syndrome</a:t>
          </a:r>
        </a:p>
      </dsp:txBody>
      <dsp:txXfrm>
        <a:off x="3537465" y="3198406"/>
        <a:ext cx="1155970" cy="766486"/>
      </dsp:txXfrm>
    </dsp:sp>
    <dsp:sp modelId="{2089205A-C823-4A8B-A8CD-EE5D756A3FC7}">
      <dsp:nvSpPr>
        <dsp:cNvPr id="0" name=""/>
        <dsp:cNvSpPr/>
      </dsp:nvSpPr>
      <dsp:spPr>
        <a:xfrm rot="9281718">
          <a:off x="2800515" y="2388512"/>
          <a:ext cx="474506" cy="368552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2905776" y="2438592"/>
        <a:ext cx="363940" cy="221132"/>
      </dsp:txXfrm>
    </dsp:sp>
    <dsp:sp modelId="{220CD6C3-A5EA-4CB2-95E4-29BBBB22D6A2}">
      <dsp:nvSpPr>
        <dsp:cNvPr id="0" name=""/>
        <dsp:cNvSpPr/>
      </dsp:nvSpPr>
      <dsp:spPr>
        <a:xfrm>
          <a:off x="1078752" y="2552209"/>
          <a:ext cx="1712401" cy="108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Immune system disorder </a:t>
          </a:r>
        </a:p>
      </dsp:txBody>
      <dsp:txXfrm>
        <a:off x="1329527" y="2710954"/>
        <a:ext cx="1210851" cy="766486"/>
      </dsp:txXfrm>
    </dsp:sp>
    <dsp:sp modelId="{07E27346-9EA1-49A4-B720-08E75C595782}">
      <dsp:nvSpPr>
        <dsp:cNvPr id="0" name=""/>
        <dsp:cNvSpPr/>
      </dsp:nvSpPr>
      <dsp:spPr>
        <a:xfrm rot="11878218">
          <a:off x="2707312" y="1498611"/>
          <a:ext cx="470799" cy="368552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2815181" y="1589377"/>
        <a:ext cx="360233" cy="221132"/>
      </dsp:txXfrm>
    </dsp:sp>
    <dsp:sp modelId="{D5070C59-7C31-4AA3-B880-850F30DD0F12}">
      <dsp:nvSpPr>
        <dsp:cNvPr id="0" name=""/>
        <dsp:cNvSpPr/>
      </dsp:nvSpPr>
      <dsp:spPr>
        <a:xfrm>
          <a:off x="884959" y="752016"/>
          <a:ext cx="1717561" cy="108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High blood pressure</a:t>
          </a:r>
        </a:p>
      </dsp:txBody>
      <dsp:txXfrm>
        <a:off x="1136490" y="910761"/>
        <a:ext cx="1214499" cy="766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A7D77-A810-4D93-ADE3-43930F748860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52E78-D99F-4145-9BDF-1CA40D52C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13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C95FA7AF-EDBC-4C26-AEAB-D0FE4E76C8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9AC926-9D40-4CC1-ACAC-B9D986063DF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saka" pitchFamily="-6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Osaka" pitchFamily="-64" charset="-128"/>
              <a:cs typeface="+mn-cs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5666589D-2CD9-4B97-B7BC-9BF3D86F8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1A13BFE0-2CC4-4C01-AD7A-2C042A8EA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>
              <a:ea typeface="Osaka" pitchFamily="-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211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D8F3A51-8C48-4384-B0E7-F294961013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>
              <a:defRPr/>
            </a:pPr>
            <a:fld id="{5B9E385D-169D-4689-89D4-79FB5A282979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6276099-5F90-4966-91B1-B402AEE90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8A04BF81-4C5F-414D-9F1B-B6C22077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5092" y="4229100"/>
            <a:ext cx="5486400" cy="3600450"/>
          </a:xfrm>
        </p:spPr>
        <p:txBody>
          <a:bodyPr/>
          <a:lstStyle/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pPr eaLnBrk="1" hangingPunct="1">
              <a:defRPr/>
            </a:pPr>
            <a:endParaRPr lang="en-US" altLang="en-US" dirty="0">
              <a:ea typeface="Osaka" pitchFamily="-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316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D8F3A51-8C48-4384-B0E7-F294961013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>
              <a:defRPr/>
            </a:pPr>
            <a:fld id="{5B9E385D-169D-4689-89D4-79FB5A282979}" type="slidenum">
              <a:rPr lang="en-US" altLang="en-US" sz="1200" smtClean="0"/>
              <a:pPr>
                <a:defRPr/>
              </a:pPr>
              <a:t>3</a:t>
            </a:fld>
            <a:endParaRPr lang="en-US" altLang="en-US" sz="12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6276099-5F90-4966-91B1-B402AEE90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8A04BF81-4C5F-414D-9F1B-B6C22077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5092" y="4229100"/>
            <a:ext cx="5486400" cy="3600450"/>
          </a:xfrm>
        </p:spPr>
        <p:txBody>
          <a:bodyPr/>
          <a:lstStyle/>
          <a:p>
            <a:r>
              <a:rPr lang="en-US" dirty="0"/>
              <a:t>In this </a:t>
            </a:r>
            <a:r>
              <a:rPr lang="en-US" dirty="0" smtClean="0"/>
              <a:t>session, we </a:t>
            </a:r>
            <a:r>
              <a:rPr lang="en-US" dirty="0"/>
              <a:t>want to talk about stress. Stress not only impacts our health and well-being but it can impact the work we do and how well we do what we do.  As supervisors</a:t>
            </a:r>
            <a:r>
              <a:rPr lang="en-US" baseline="0" dirty="0"/>
              <a:t> </a:t>
            </a:r>
            <a:r>
              <a:rPr lang="en-US" baseline="0" dirty="0" smtClean="0"/>
              <a:t>of Community Health Workers (CHWs),</a:t>
            </a:r>
            <a:r>
              <a:rPr lang="en-US" dirty="0" smtClean="0"/>
              <a:t> </a:t>
            </a:r>
            <a:r>
              <a:rPr lang="en-US" dirty="0"/>
              <a:t>we need to think about these issues especially since we are dealing with a </a:t>
            </a:r>
            <a:r>
              <a:rPr lang="en-US" dirty="0" smtClean="0"/>
              <a:t>serious </a:t>
            </a:r>
            <a:r>
              <a:rPr lang="en-US" dirty="0"/>
              <a:t>health issue </a:t>
            </a:r>
            <a:r>
              <a:rPr lang="en-US" dirty="0" smtClean="0"/>
              <a:t>that </a:t>
            </a:r>
            <a:r>
              <a:rPr lang="en-US" dirty="0"/>
              <a:t>is impacting our clients and even some of us or our CHW</a:t>
            </a:r>
            <a:r>
              <a:rPr lang="en-US" baseline="0" dirty="0"/>
              <a:t> staff</a:t>
            </a:r>
            <a:r>
              <a:rPr lang="en-US" dirty="0"/>
              <a:t>. Stress can make any health condition worse so it is </a:t>
            </a:r>
            <a:r>
              <a:rPr lang="en-US" dirty="0" smtClean="0"/>
              <a:t>important that </a:t>
            </a:r>
            <a:r>
              <a:rPr lang="en-US" dirty="0"/>
              <a:t>we find ways to manage stress.  </a:t>
            </a:r>
          </a:p>
          <a:p>
            <a:endParaRPr lang="en-US" dirty="0"/>
          </a:p>
          <a:p>
            <a:r>
              <a:rPr lang="en-US" dirty="0"/>
              <a:t>We are going to review these four questions. Take a few minutes to write down your responses to these four questions on the sticky notes.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pPr eaLnBrk="1" hangingPunct="1">
              <a:defRPr/>
            </a:pPr>
            <a:endParaRPr lang="en-US" altLang="en-US" dirty="0">
              <a:ea typeface="Osaka" pitchFamily="-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316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D8F3A51-8C48-4384-B0E7-F294961013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>
              <a:defRPr/>
            </a:pPr>
            <a:fld id="{5B9E385D-169D-4689-89D4-79FB5A282979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6276099-5F90-4966-91B1-B402AEE90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8A04BF81-4C5F-414D-9F1B-B6C22077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+mj-lt"/>
              <a:buNone/>
              <a:defRPr/>
            </a:pPr>
            <a:r>
              <a:rPr lang="en-US" altLang="en-US" dirty="0">
                <a:ea typeface="Osaka" pitchFamily="-64" charset="-128"/>
              </a:rPr>
              <a:t>Ask for a volunteer</a:t>
            </a:r>
            <a:r>
              <a:rPr lang="en-US" altLang="en-US" baseline="0" dirty="0">
                <a:ea typeface="Osaka" pitchFamily="-64" charset="-128"/>
              </a:rPr>
              <a:t> to read the slide. </a:t>
            </a:r>
          </a:p>
          <a:p>
            <a:pPr marL="0" indent="0" eaLnBrk="1" hangingPunct="1">
              <a:buFont typeface="+mj-lt"/>
              <a:buNone/>
              <a:defRPr/>
            </a:pPr>
            <a:endParaRPr lang="en-US" altLang="en-US" dirty="0" smtClean="0">
              <a:ea typeface="Osaka" pitchFamily="-64" charset="-128"/>
            </a:endParaRPr>
          </a:p>
          <a:p>
            <a:pPr marL="0" indent="0" eaLnBrk="1" hangingPunct="1">
              <a:buFont typeface="+mj-lt"/>
              <a:buNone/>
              <a:defRPr/>
            </a:pPr>
            <a:r>
              <a:rPr lang="en-US" altLang="en-US" dirty="0" smtClean="0">
                <a:ea typeface="Osaka" pitchFamily="-64" charset="-128"/>
              </a:rPr>
              <a:t>Ask </a:t>
            </a:r>
            <a:r>
              <a:rPr lang="en-US" altLang="en-US" dirty="0">
                <a:ea typeface="Osaka" pitchFamily="-64" charset="-128"/>
              </a:rPr>
              <a:t>participants, “How does this definition compare to what you wrote for a definition?”  Ask for volunteers to share their responses.</a:t>
            </a:r>
          </a:p>
          <a:p>
            <a:pPr marL="0" indent="0" eaLnBrk="1" hangingPunct="1">
              <a:buFont typeface="+mj-lt"/>
              <a:buNone/>
              <a:defRPr/>
            </a:pPr>
            <a:endParaRPr lang="en-US" altLang="en-US" dirty="0" smtClean="0">
              <a:ea typeface="Osaka" pitchFamily="-64" charset="-128"/>
            </a:endParaRPr>
          </a:p>
          <a:p>
            <a:pPr marL="0" indent="0" eaLnBrk="1" hangingPunct="1">
              <a:buFont typeface="+mj-lt"/>
              <a:buNone/>
              <a:defRPr/>
            </a:pPr>
            <a:r>
              <a:rPr lang="en-US" altLang="en-US" dirty="0" smtClean="0">
                <a:ea typeface="Osaka" pitchFamily="-64" charset="-128"/>
              </a:rPr>
              <a:t>Ask </a:t>
            </a:r>
            <a:r>
              <a:rPr lang="en-US" altLang="en-US" dirty="0">
                <a:ea typeface="Osaka" pitchFamily="-64" charset="-128"/>
              </a:rPr>
              <a:t>for examples of stress.</a:t>
            </a:r>
          </a:p>
        </p:txBody>
      </p:sp>
    </p:spTree>
    <p:extLst>
      <p:ext uri="{BB962C8B-B14F-4D97-AF65-F5344CB8AC3E}">
        <p14:creationId xmlns:p14="http://schemas.microsoft.com/office/powerpoint/2010/main" val="323504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D8F3A51-8C48-4384-B0E7-F294961013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>
              <a:defRPr/>
            </a:pPr>
            <a:fld id="{5B9E385D-169D-4689-89D4-79FB5A282979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6276099-5F90-4966-91B1-B402AEE90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8A04BF81-4C5F-414D-9F1B-B6C22077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u="none" dirty="0">
                <a:ea typeface="Osaka" pitchFamily="-64" charset="-128"/>
              </a:rPr>
              <a:t>Review</a:t>
            </a:r>
            <a:r>
              <a:rPr lang="en-US" altLang="en-US" dirty="0">
                <a:ea typeface="Osaka" pitchFamily="-64" charset="-128"/>
              </a:rPr>
              <a:t> </a:t>
            </a:r>
            <a:r>
              <a:rPr lang="en-US" altLang="en-US" dirty="0" smtClean="0">
                <a:ea typeface="Osaka" pitchFamily="-64" charset="-128"/>
              </a:rPr>
              <a:t>the slide</a:t>
            </a:r>
            <a:r>
              <a:rPr lang="en-US" altLang="en-US" dirty="0">
                <a:ea typeface="Osaka" pitchFamily="-64" charset="-128"/>
              </a:rPr>
              <a:t>. </a:t>
            </a:r>
            <a:endParaRPr lang="en-US" altLang="en-US" dirty="0" smtClean="0">
              <a:ea typeface="Osaka" pitchFamily="-64" charset="-128"/>
            </a:endParaRPr>
          </a:p>
          <a:p>
            <a:pPr eaLnBrk="1" hangingPunct="1">
              <a:defRPr/>
            </a:pPr>
            <a:endParaRPr lang="en-US" altLang="en-US" dirty="0" smtClean="0">
              <a:ea typeface="Osaka" pitchFamily="-64" charset="-128"/>
            </a:endParaRPr>
          </a:p>
          <a:p>
            <a:pPr eaLnBrk="1" hangingPunct="1">
              <a:defRPr/>
            </a:pPr>
            <a:r>
              <a:rPr lang="en-US" altLang="en-US" dirty="0" smtClean="0">
                <a:ea typeface="Osaka" pitchFamily="-64" charset="-128"/>
              </a:rPr>
              <a:t>Ask </a:t>
            </a:r>
            <a:r>
              <a:rPr lang="en-US" altLang="en-US" dirty="0">
                <a:ea typeface="Osaka" pitchFamily="-64" charset="-128"/>
              </a:rPr>
              <a:t>participants to share other ideas for problems that stress can cause.</a:t>
            </a:r>
          </a:p>
        </p:txBody>
      </p:sp>
    </p:spTree>
    <p:extLst>
      <p:ext uri="{BB962C8B-B14F-4D97-AF65-F5344CB8AC3E}">
        <p14:creationId xmlns:p14="http://schemas.microsoft.com/office/powerpoint/2010/main" val="3581756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D8F3A51-8C48-4384-B0E7-F294961013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>
              <a:defRPr/>
            </a:pPr>
            <a:fld id="{5B9E385D-169D-4689-89D4-79FB5A282979}" type="slidenum">
              <a:rPr lang="en-US" altLang="en-US" sz="1200" smtClean="0"/>
              <a:pPr>
                <a:defRPr/>
              </a:pPr>
              <a:t>6</a:t>
            </a:fld>
            <a:endParaRPr lang="en-US" altLang="en-US" sz="12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6276099-5F90-4966-91B1-B402AEE90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8A04BF81-4C5F-414D-9F1B-B6C22077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Osaka" pitchFamily="-64" charset="-128"/>
              </a:rPr>
              <a:t>Review the slide. </a:t>
            </a:r>
            <a:endParaRPr lang="en-US" altLang="en-US" dirty="0" smtClean="0">
              <a:ea typeface="Osaka" pitchFamily="-64" charset="-128"/>
            </a:endParaRPr>
          </a:p>
          <a:p>
            <a:pPr eaLnBrk="1" hangingPunct="1">
              <a:defRPr/>
            </a:pPr>
            <a:endParaRPr lang="en-US" altLang="en-US" dirty="0" smtClean="0">
              <a:ea typeface="Osaka" pitchFamily="-64" charset="-128"/>
            </a:endParaRPr>
          </a:p>
          <a:p>
            <a:pPr eaLnBrk="1" hangingPunct="1">
              <a:defRPr/>
            </a:pPr>
            <a:r>
              <a:rPr lang="en-US" altLang="en-US" dirty="0" smtClean="0">
                <a:ea typeface="Osaka" pitchFamily="-64" charset="-128"/>
              </a:rPr>
              <a:t>Ask </a:t>
            </a:r>
            <a:r>
              <a:rPr lang="en-US" altLang="en-US" dirty="0">
                <a:ea typeface="Osaka" pitchFamily="-64" charset="-128"/>
              </a:rPr>
              <a:t>for other ideas on benefits of stress.</a:t>
            </a:r>
          </a:p>
        </p:txBody>
      </p:sp>
    </p:spTree>
    <p:extLst>
      <p:ext uri="{BB962C8B-B14F-4D97-AF65-F5344CB8AC3E}">
        <p14:creationId xmlns:p14="http://schemas.microsoft.com/office/powerpoint/2010/main" val="2147185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D8F3A51-8C48-4384-B0E7-F294961013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>
              <a:defRPr/>
            </a:pPr>
            <a:fld id="{5B9E385D-169D-4689-89D4-79FB5A282979}" type="slidenum">
              <a:rPr lang="en-US" altLang="en-US" sz="1200" smtClean="0"/>
              <a:pPr>
                <a:defRPr/>
              </a:pPr>
              <a:t>7</a:t>
            </a:fld>
            <a:endParaRPr lang="en-US" altLang="en-US" sz="120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66276099-5F90-4966-91B1-B402AEE90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8A04BF81-4C5F-414D-9F1B-B6C220774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Conduct </a:t>
            </a:r>
            <a:r>
              <a:rPr lang="en-US" altLang="en-US" smtClean="0"/>
              <a:t>the self-care </a:t>
            </a:r>
            <a:r>
              <a:rPr lang="en-US" altLang="en-US" dirty="0"/>
              <a:t>contract activity. </a:t>
            </a:r>
            <a:endParaRPr lang="en-US" altLang="en-US" dirty="0">
              <a:ea typeface="Osaka" pitchFamily="-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3008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0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6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54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>
            <a:extLst>
              <a:ext uri="{FF2B5EF4-FFF2-40B4-BE49-F238E27FC236}">
                <a16:creationId xmlns:a16="http://schemas.microsoft.com/office/drawing/2014/main" xmlns="" id="{0969A60B-C10A-428F-9DCE-F56E55D900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xmlns="" id="{7E2BF098-56AE-478C-88D4-58C748783E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118225"/>
            <a:ext cx="96837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19">
            <a:extLst>
              <a:ext uri="{FF2B5EF4-FFF2-40B4-BE49-F238E27FC236}">
                <a16:creationId xmlns:a16="http://schemas.microsoft.com/office/drawing/2014/main" xmlns="" id="{D82D2361-A429-400F-A562-CC9E1E3296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9600" y="6096000"/>
            <a:ext cx="4664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1200" dirty="0">
                <a:latin typeface="Arial Bold" charset="0"/>
                <a:ea typeface="Osaka" charset="0"/>
              </a:rPr>
              <a:t>Boston University</a:t>
            </a:r>
            <a:r>
              <a:rPr lang="en-US" altLang="en-US" sz="1200" dirty="0">
                <a:latin typeface="Arial" charset="0"/>
                <a:ea typeface="Osaka" charset="0"/>
              </a:rPr>
              <a:t> School of Social Work</a:t>
            </a:r>
          </a:p>
          <a:p>
            <a:pPr>
              <a:defRPr/>
            </a:pPr>
            <a:r>
              <a:rPr lang="en-US" altLang="en-US" sz="1200" dirty="0">
                <a:latin typeface="Arial" charset="0"/>
                <a:ea typeface="Osaka" charset="0"/>
              </a:rPr>
              <a:t>Center for Innovation in Social Work &amp; Health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3A09A60-A5E1-4D13-8107-9544B2F717EF}"/>
              </a:ext>
            </a:extLst>
          </p:cNvPr>
          <p:cNvSpPr/>
          <p:nvPr userDrawn="1"/>
        </p:nvSpPr>
        <p:spPr>
          <a:xfrm>
            <a:off x="0" y="0"/>
            <a:ext cx="9144000" cy="4495800"/>
          </a:xfrm>
          <a:prstGeom prst="rect">
            <a:avLst/>
          </a:prstGeom>
          <a:solidFill>
            <a:srgbClr val="CF0A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22C4961C-C4CF-4790-8363-8613ACDE7973}"/>
              </a:ext>
            </a:extLst>
          </p:cNvPr>
          <p:cNvCxnSpPr/>
          <p:nvPr userDrawn="1"/>
        </p:nvCxnSpPr>
        <p:spPr>
          <a:xfrm>
            <a:off x="0" y="5867400"/>
            <a:ext cx="9144000" cy="0"/>
          </a:xfrm>
          <a:prstGeom prst="line">
            <a:avLst/>
          </a:prstGeom>
          <a:ln w="1524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 anchor="ctr"/>
          <a:lstStyle>
            <a:lvl1pPr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7772400" cy="1752600"/>
          </a:xfrm>
        </p:spPr>
        <p:txBody>
          <a:bodyPr/>
          <a:lstStyle>
            <a:lvl1pPr marL="0" indent="0">
              <a:buFont typeface="Wingdings" charset="2"/>
              <a:buNone/>
              <a:defRPr sz="2400">
                <a:solidFill>
                  <a:srgbClr val="CCCCCC"/>
                </a:solidFill>
                <a:latin typeface="+mn-lt"/>
              </a:defRPr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7959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896FC5B-4A76-45FE-BE1A-73D60204B76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Name of 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18143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+mn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92C344EC-1A69-46A0-B23D-0CF94F78C9E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Name of 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77065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E89C908-5C72-43D4-9F83-375E3AA27DBB}"/>
              </a:ext>
            </a:extLst>
          </p:cNvPr>
          <p:cNvSpPr/>
          <p:nvPr userDrawn="1"/>
        </p:nvSpPr>
        <p:spPr>
          <a:xfrm>
            <a:off x="0" y="2235200"/>
            <a:ext cx="9144000" cy="2413000"/>
          </a:xfrm>
          <a:prstGeom prst="rect">
            <a:avLst/>
          </a:prstGeom>
          <a:solidFill>
            <a:srgbClr val="CF0A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784BB6A-9736-463E-8C6D-3F9B574E47F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0" y="2819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bg1"/>
                </a:solidFill>
                <a:latin typeface="Josephine Sans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charset="0"/>
              </a:defRPr>
            </a:lvl9pPr>
          </a:lstStyle>
          <a:p>
            <a:pPr>
              <a:defRPr/>
            </a:pPr>
            <a:r>
              <a:rPr lang="en-US" altLang="en-US" sz="2800" dirty="0">
                <a:latin typeface="+mn-lt"/>
              </a:rPr>
              <a:t>Resting or transition slide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129EDD98-CF31-416C-AC62-1D1D40BF4E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Name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057001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8862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86200" cy="3886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6BDB65F-DD70-4BD5-81F3-49A5D6A28AB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Name of 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8125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731837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9BBF513-B5D1-4B47-91BF-8C4B76F7960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Name of  Presentation</a:t>
            </a:r>
          </a:p>
        </p:txBody>
      </p:sp>
    </p:spTree>
    <p:extLst>
      <p:ext uri="{BB962C8B-B14F-4D97-AF65-F5344CB8AC3E}">
        <p14:creationId xmlns:p14="http://schemas.microsoft.com/office/powerpoint/2010/main" val="3255074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9AF2083-D90B-4350-95B5-D9F4A7359E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Name of  Presentation</a:t>
            </a:r>
          </a:p>
        </p:txBody>
      </p:sp>
    </p:spTree>
    <p:extLst>
      <p:ext uri="{BB962C8B-B14F-4D97-AF65-F5344CB8AC3E}">
        <p14:creationId xmlns:p14="http://schemas.microsoft.com/office/powerpoint/2010/main" val="456397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A783B461-6AB1-49A5-8D38-559D665AF49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Name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93397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63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5731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67000"/>
            <a:ext cx="2949575" cy="2819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74ABBB8-8A7A-4FD7-B9BC-C2B48A9ABB2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Name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3484884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4966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2860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D37186A-7964-42A6-8DA9-22F277B606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Name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6749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4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2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4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7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0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9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8C8CD-9825-4FEA-BD32-4773C1944494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95677-CAA9-4E05-9A53-E0FD7354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1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>
            <a:extLst>
              <a:ext uri="{FF2B5EF4-FFF2-40B4-BE49-F238E27FC236}">
                <a16:creationId xmlns:a16="http://schemas.microsoft.com/office/drawing/2014/main" xmlns="" id="{C023E52F-818B-43C7-8650-D5CC2ABBA8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38138"/>
            <a:ext cx="9144000" cy="347662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D919825-C524-4EF2-9E4E-3ABB4862D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924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5CD3996-45A8-4853-A877-ECDB4869A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924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F6BEE653-C442-4028-8246-1F118E74B7A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381000"/>
            <a:ext cx="510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Arial" charset="0"/>
                <a:ea typeface="Osaka" charset="0"/>
              </a:defRPr>
            </a:lvl1pPr>
          </a:lstStyle>
          <a:p>
            <a:pPr>
              <a:defRPr/>
            </a:pPr>
            <a:r>
              <a:rPr lang="en-US" altLang="en-US"/>
              <a:t>Name of Presentation</a:t>
            </a:r>
          </a:p>
        </p:txBody>
      </p:sp>
      <p:sp>
        <p:nvSpPr>
          <p:cNvPr id="1036" name="Text Box 12">
            <a:extLst>
              <a:ext uri="{FF2B5EF4-FFF2-40B4-BE49-F238E27FC236}">
                <a16:creationId xmlns:a16="http://schemas.microsoft.com/office/drawing/2014/main" xmlns="" id="{D1CBFA60-C116-40C5-BB14-78F1DF338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9600" y="1524000"/>
            <a:ext cx="792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200" b="1">
                <a:solidFill>
                  <a:schemeClr val="bg1"/>
                </a:solidFill>
                <a:latin typeface="Arial" charset="0"/>
                <a:ea typeface="Osaka" charset="0"/>
              </a:rPr>
              <a:t>Boston University</a:t>
            </a:r>
            <a:r>
              <a:rPr lang="en-US" altLang="en-US" sz="1200">
                <a:solidFill>
                  <a:schemeClr val="bg1"/>
                </a:solidFill>
                <a:latin typeface="Arial" charset="0"/>
                <a:ea typeface="Osaka" charset="0"/>
              </a:rPr>
              <a:t> Slideshow Title Goes Here</a:t>
            </a:r>
          </a:p>
        </p:txBody>
      </p:sp>
      <p:pic>
        <p:nvPicPr>
          <p:cNvPr id="1031" name="Picture 9">
            <a:extLst>
              <a:ext uri="{FF2B5EF4-FFF2-40B4-BE49-F238E27FC236}">
                <a16:creationId xmlns:a16="http://schemas.microsoft.com/office/drawing/2014/main" xmlns="" id="{0D7ED852-4CDA-46A2-A106-A69613D710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67400"/>
            <a:ext cx="2438400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F273291-54B0-4C1D-BEAC-330F8A57DAD0}"/>
              </a:ext>
            </a:extLst>
          </p:cNvPr>
          <p:cNvCxnSpPr/>
          <p:nvPr userDrawn="1"/>
        </p:nvCxnSpPr>
        <p:spPr>
          <a:xfrm>
            <a:off x="0" y="5715000"/>
            <a:ext cx="9144000" cy="0"/>
          </a:xfrm>
          <a:prstGeom prst="line">
            <a:avLst/>
          </a:prstGeom>
          <a:ln w="38100">
            <a:solidFill>
              <a:srgbClr val="CF0A2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3" name="Picture 12">
            <a:extLst>
              <a:ext uri="{FF2B5EF4-FFF2-40B4-BE49-F238E27FC236}">
                <a16:creationId xmlns:a16="http://schemas.microsoft.com/office/drawing/2014/main" xmlns="" id="{17CF41E8-226E-44AD-8B84-0CF78D691D4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61"/>
          <a:stretch>
            <a:fillRect/>
          </a:stretch>
        </p:blipFill>
        <p:spPr bwMode="auto">
          <a:xfrm>
            <a:off x="0" y="0"/>
            <a:ext cx="914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59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ea typeface="Osaka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ea typeface="Osaka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ea typeface="Osaka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ea typeface="Osaka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Osak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Osak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Osak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Osak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stres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25195D2B-0621-4550-8BA4-24BB63768B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Establishing and Promoting the Importance of Self-Care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B5B08FC5-58C2-4F5C-A7A1-06E859D181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Establishing and Promoting the Importance of Self-Care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576F083E-138B-4244-A5B7-A39478A07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Learning Objectives 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99F9C154-FAA5-42BA-9207-086B10995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Clr>
                <a:srgbClr val="CC0000"/>
              </a:buClr>
              <a:buNone/>
              <a:defRPr/>
            </a:pPr>
            <a:r>
              <a:rPr lang="en-US" altLang="en-US" dirty="0" smtClean="0"/>
              <a:t>At the end of this session, participants will be able to: </a:t>
            </a:r>
            <a:endParaRPr lang="en-US" altLang="en-US" dirty="0"/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 smtClean="0"/>
              <a:t>Discuss the importance of self-care and social support. </a:t>
            </a:r>
            <a:endParaRPr lang="en-US" altLang="en-US" dirty="0"/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 smtClean="0"/>
              <a:t>Create a self-care contract for themselves.</a:t>
            </a:r>
            <a:endParaRPr lang="en-US" altLang="en-US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DFC76EEB-CBEB-4C06-97A7-22DF80745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0575" y="-67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B5B08FC5-58C2-4F5C-A7A1-06E859D181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Establishing and Promoting the Importance of Self-Care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576F083E-138B-4244-A5B7-A39478A07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Stress 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99F9C154-FAA5-42BA-9207-086B10995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What is stress?</a:t>
            </a:r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What are some problems that cause stress?</a:t>
            </a:r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What are some benefits of stress?</a:t>
            </a:r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What are ways you manage stress?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DFC76EEB-CBEB-4C06-97A7-22DF80745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0575" y="-67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B5B08FC5-58C2-4F5C-A7A1-06E859D181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Establishing and Promoting the Importance of Self-Care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576F083E-138B-4244-A5B7-A39478A07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is Stress?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99F9C154-FAA5-42BA-9207-086B10995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Clr>
                <a:srgbClr val="CC0000"/>
              </a:buClr>
              <a:buNone/>
              <a:defRPr/>
            </a:pPr>
            <a:r>
              <a:rPr lang="en-US" altLang="en-US" dirty="0" smtClean="0"/>
              <a:t>Stress: </a:t>
            </a:r>
            <a:r>
              <a:rPr lang="en-US" altLang="en-US" dirty="0"/>
              <a:t>A physical, chemical, or emotional factor that causes bodily or mental tension and may be a factor in disease causation</a:t>
            </a:r>
            <a:r>
              <a:rPr lang="en-US" altLang="en-US" dirty="0" smtClean="0"/>
              <a:t>.</a:t>
            </a:r>
          </a:p>
          <a:p>
            <a:pPr marL="0" indent="0" eaLnBrk="1" hangingPunct="1">
              <a:buClr>
                <a:srgbClr val="CC0000"/>
              </a:buClr>
              <a:buNone/>
              <a:defRPr/>
            </a:pPr>
            <a:endParaRPr lang="en-US" altLang="en-US" dirty="0"/>
          </a:p>
          <a:p>
            <a:pPr marL="0" indent="0" eaLnBrk="1" hangingPunct="1">
              <a:buClr>
                <a:srgbClr val="CC0000"/>
              </a:buClr>
              <a:buNone/>
              <a:defRPr/>
            </a:pPr>
            <a:endParaRPr lang="en-US" altLang="en-US" dirty="0" smtClean="0"/>
          </a:p>
          <a:p>
            <a:pPr marL="0" indent="0" eaLnBrk="1" hangingPunct="1">
              <a:buClr>
                <a:srgbClr val="CC0000"/>
              </a:buClr>
              <a:buNone/>
              <a:defRPr/>
            </a:pPr>
            <a:endParaRPr lang="en-US" altLang="en-US" dirty="0"/>
          </a:p>
          <a:p>
            <a:pPr marL="0" indent="0" eaLnBrk="1" hangingPunct="1">
              <a:buClr>
                <a:srgbClr val="CC0000"/>
              </a:buClr>
              <a:buNone/>
              <a:defRPr/>
            </a:pPr>
            <a:endParaRPr lang="en-US" altLang="en-US" dirty="0" smtClean="0"/>
          </a:p>
          <a:p>
            <a:pPr marL="0" indent="0" eaLnBrk="1" hangingPunct="1">
              <a:buClr>
                <a:srgbClr val="CC0000"/>
              </a:buClr>
              <a:buNone/>
              <a:defRPr/>
            </a:pPr>
            <a:endParaRPr lang="en-US" altLang="en-US" sz="1800" dirty="0" smtClean="0"/>
          </a:p>
          <a:p>
            <a:pPr marL="0" indent="0" eaLnBrk="1" hangingPunct="1">
              <a:buClr>
                <a:srgbClr val="CC0000"/>
              </a:buClr>
              <a:buNone/>
              <a:defRPr/>
            </a:pPr>
            <a:endParaRPr lang="en-US" altLang="en-US" sz="1800" dirty="0"/>
          </a:p>
          <a:p>
            <a:pPr marL="0" indent="0" eaLnBrk="1" hangingPunct="1">
              <a:buClr>
                <a:srgbClr val="CC0000"/>
              </a:buClr>
              <a:buNone/>
              <a:defRPr/>
            </a:pPr>
            <a:r>
              <a:rPr lang="en-US" altLang="en-US" sz="1800" dirty="0" smtClean="0"/>
              <a:t>Source:</a:t>
            </a:r>
            <a:r>
              <a:rPr lang="en-US" altLang="en-US" dirty="0" smtClean="0"/>
              <a:t> </a:t>
            </a:r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://www.merriam-webster.com/dictionary/stress</a:t>
            </a:r>
            <a:endParaRPr lang="en-US" altLang="en-US" sz="1800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DFC76EEB-CBEB-4C06-97A7-22DF80745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0575" y="-67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04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B5B08FC5-58C2-4F5C-A7A1-06E859D181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Establishing and Promoting the Importance of Self-Care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576F083E-138B-4244-A5B7-A39478A07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are Some Problems Stress Can Cause?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DFC76EEB-CBEB-4C06-97A7-22DF80745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0575" y="-67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FDD43275-ADA2-4AA0-B0F9-D5DEAE5FF5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13115"/>
              </p:ext>
            </p:extLst>
          </p:nvPr>
        </p:nvGraphicFramePr>
        <p:xfrm>
          <a:off x="609600" y="1447800"/>
          <a:ext cx="8283524" cy="412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790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B5B08FC5-58C2-4F5C-A7A1-06E859D181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Establishing and Promoting the Importance of Self-Care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576F083E-138B-4244-A5B7-A39478A07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are Some Benefits of Stress?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99F9C154-FAA5-42BA-9207-086B10995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Helps us handle emergencies</a:t>
            </a:r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Motivates you to succeed</a:t>
            </a:r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Builds resiliency</a:t>
            </a:r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Boosts memory temporarily</a:t>
            </a:r>
          </a:p>
          <a:p>
            <a:pPr eaLnBrk="1" hangingPunct="1">
              <a:buClr>
                <a:srgbClr val="CC0000"/>
              </a:buClr>
              <a:buFont typeface="Wingdings" pitchFamily="-64" charset="2"/>
              <a:buChar char="§"/>
              <a:defRPr/>
            </a:pPr>
            <a:r>
              <a:rPr lang="en-US" altLang="en-US" dirty="0"/>
              <a:t>Makes us learn coping strategies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DFC76EEB-CBEB-4C06-97A7-22DF80745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0575" y="-67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23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B5B08FC5-58C2-4F5C-A7A1-06E859D181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Establishing and Promoting the Importance of Self-Care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576F083E-138B-4244-A5B7-A39478A07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Activity: </a:t>
            </a:r>
            <a:r>
              <a:rPr lang="en-US" altLang="en-US" dirty="0" smtClean="0"/>
              <a:t>Self-Care </a:t>
            </a:r>
            <a:r>
              <a:rPr lang="en-US" altLang="en-US" dirty="0"/>
              <a:t>Contract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99F9C154-FAA5-42BA-9207-086B10995C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Clr>
                <a:srgbClr val="CC0000"/>
              </a:buClr>
              <a:buNone/>
              <a:defRPr/>
            </a:pPr>
            <a:r>
              <a:rPr lang="en-US" altLang="en-US" sz="2800" dirty="0"/>
              <a:t>What are some ways you can manage stress?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DFC76EEB-CBEB-4C06-97A7-22DF80745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0575" y="-67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Osaka" pitchFamily="-6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799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0000"/>
      </a:accent1>
      <a:accent2>
        <a:srgbClr val="808080"/>
      </a:accent2>
      <a:accent3>
        <a:srgbClr val="FFFFFF"/>
      </a:accent3>
      <a:accent4>
        <a:srgbClr val="000000"/>
      </a:accent4>
      <a:accent5>
        <a:srgbClr val="D8D8D8"/>
      </a:accent5>
      <a:accent6>
        <a:srgbClr val="BFBFBF"/>
      </a:accent6>
      <a:hlink>
        <a:srgbClr val="FF0000"/>
      </a:hlink>
      <a:folHlink>
        <a:srgbClr val="FF00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Osak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Osak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408</Words>
  <Application>Microsoft Office PowerPoint</Application>
  <PresentationFormat>On-screen Show (4:3)</PresentationFormat>
  <Paragraphs>83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Blank Presentation</vt:lpstr>
      <vt:lpstr>Establishing and Promoting the Importance of Self-Care</vt:lpstr>
      <vt:lpstr>Learning Objectives </vt:lpstr>
      <vt:lpstr>Stress </vt:lpstr>
      <vt:lpstr>What is Stress?</vt:lpstr>
      <vt:lpstr>What are Some Problems Stress Can Cause?</vt:lpstr>
      <vt:lpstr>What are Some Benefits of Stress?</vt:lpstr>
      <vt:lpstr>Activity: Self-Care Contract</vt:lpstr>
    </vt:vector>
  </TitlesOfParts>
  <Company>Boston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and Promoting the Importance of Self-Care</dc:title>
  <dc:creator>Rojo, Maria Campos</dc:creator>
  <cp:lastModifiedBy>Allyson Baughman</cp:lastModifiedBy>
  <cp:revision>21</cp:revision>
  <dcterms:created xsi:type="dcterms:W3CDTF">2018-09-24T15:14:27Z</dcterms:created>
  <dcterms:modified xsi:type="dcterms:W3CDTF">2020-01-21T01:01:18Z</dcterms:modified>
</cp:coreProperties>
</file>