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3" r:id="rId2"/>
  </p:sldMasterIdLst>
  <p:notesMasterIdLst>
    <p:notesMasterId r:id="rId19"/>
  </p:notesMasterIdLst>
  <p:sldIdLst>
    <p:sldId id="272" r:id="rId3"/>
    <p:sldId id="273" r:id="rId4"/>
    <p:sldId id="274" r:id="rId5"/>
    <p:sldId id="275" r:id="rId6"/>
    <p:sldId id="276" r:id="rId7"/>
    <p:sldId id="278" r:id="rId8"/>
    <p:sldId id="279" r:id="rId9"/>
    <p:sldId id="280" r:id="rId10"/>
    <p:sldId id="281" r:id="rId11"/>
    <p:sldId id="282" r:id="rId12"/>
    <p:sldId id="284" r:id="rId13"/>
    <p:sldId id="283" r:id="rId14"/>
    <p:sldId id="285" r:id="rId15"/>
    <p:sldId id="286" r:id="rId16"/>
    <p:sldId id="287" r:id="rId17"/>
    <p:sldId id="28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4" autoAdjust="0"/>
    <p:restoredTop sz="69575" autoAdjust="0"/>
  </p:normalViewPr>
  <p:slideViewPr>
    <p:cSldViewPr snapToGrid="0">
      <p:cViewPr varScale="1">
        <p:scale>
          <a:sx n="73" d="100"/>
          <a:sy n="73" d="100"/>
        </p:scale>
        <p:origin x="24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016079-EF9B-4AD1-9C57-259BC8248C5C}" type="datetimeFigureOut">
              <a:rPr lang="en-US" smtClean="0"/>
              <a:t>2/3/2020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E01CCD-AFE7-4AEF-AEEE-3E746ED57277}" type="slidenum">
              <a:rPr lang="en-US" smtClean="0"/>
              <a:t>‹#›</a:t>
            </a:fld>
            <a:endParaRPr lang="en-US"/>
          </a:p>
        </p:txBody>
      </p:sp>
    </p:spTree>
    <p:extLst>
      <p:ext uri="{BB962C8B-B14F-4D97-AF65-F5344CB8AC3E}">
        <p14:creationId xmlns:p14="http://schemas.microsoft.com/office/powerpoint/2010/main" val="2905101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C95FA7AF-EDBC-4C26-AEAB-D0FE4E76C836}"/>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D9A17C8B-F179-4B55-AA74-B5C2F5467C71}"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10242" name="Rectangle 2">
            <a:extLst>
              <a:ext uri="{FF2B5EF4-FFF2-40B4-BE49-F238E27FC236}">
                <a16:creationId xmlns="" xmlns:a16="http://schemas.microsoft.com/office/drawing/2014/main" id="{5666589D-2CD9-4B97-B7BC-9BF3D86F8D73}"/>
              </a:ext>
            </a:extLst>
          </p:cNvPr>
          <p:cNvSpPr>
            <a:spLocks noGrp="1" noRot="1" noChangeAspect="1" noChangeArrowheads="1" noTextEdit="1"/>
          </p:cNvSpPr>
          <p:nvPr>
            <p:ph type="sldImg"/>
          </p:nvPr>
        </p:nvSpPr>
        <p:spPr>
          <a:ln/>
        </p:spPr>
      </p:sp>
      <p:sp>
        <p:nvSpPr>
          <p:cNvPr id="10243" name="Rectangle 3">
            <a:extLst>
              <a:ext uri="{FF2B5EF4-FFF2-40B4-BE49-F238E27FC236}">
                <a16:creationId xmlns="" xmlns:a16="http://schemas.microsoft.com/office/drawing/2014/main" id="{1A13BFE0-2CC4-4C01-AD7A-2C042A8EAFF5}"/>
              </a:ext>
            </a:extLst>
          </p:cNvPr>
          <p:cNvSpPr>
            <a:spLocks noGrp="1" noChangeArrowheads="1"/>
          </p:cNvSpPr>
          <p:nvPr>
            <p:ph type="body" idx="1"/>
          </p:nvPr>
        </p:nvSpPr>
        <p:spPr/>
        <p:txBody>
          <a:bodyPr/>
          <a:lstStyle/>
          <a:p>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23199179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sz="1200" kern="1200" dirty="0">
                <a:solidFill>
                  <a:schemeClr val="tx1"/>
                </a:solidFill>
                <a:effectLst/>
                <a:latin typeface="+mn-lt"/>
                <a:ea typeface="+mn-ea"/>
                <a:cs typeface="+mn-cs"/>
              </a:rPr>
              <a:t>Have a </a:t>
            </a:r>
            <a:r>
              <a:rPr lang="en-US" sz="1200" kern="1200" dirty="0" smtClean="0">
                <a:solidFill>
                  <a:schemeClr val="tx1"/>
                </a:solidFill>
                <a:effectLst/>
                <a:latin typeface="+mn-lt"/>
                <a:ea typeface="+mn-ea"/>
                <a:cs typeface="+mn-cs"/>
              </a:rPr>
              <a:t>volunteer </a:t>
            </a:r>
            <a:r>
              <a:rPr lang="en-US" sz="1200" kern="1200" dirty="0">
                <a:solidFill>
                  <a:schemeClr val="tx1"/>
                </a:solidFill>
                <a:effectLst/>
                <a:latin typeface="+mn-lt"/>
                <a:ea typeface="+mn-ea"/>
                <a:cs typeface="+mn-cs"/>
              </a:rPr>
              <a:t>read </a:t>
            </a:r>
            <a:r>
              <a:rPr lang="en-US" sz="1200" kern="1200" dirty="0" smtClean="0">
                <a:solidFill>
                  <a:schemeClr val="tx1"/>
                </a:solidFill>
                <a:effectLst/>
                <a:latin typeface="+mn-lt"/>
                <a:ea typeface="+mn-ea"/>
                <a:cs typeface="+mn-cs"/>
              </a:rPr>
              <a:t>each bullet point on the </a:t>
            </a:r>
            <a:r>
              <a:rPr lang="en-US" sz="1200" kern="1200" dirty="0">
                <a:solidFill>
                  <a:schemeClr val="tx1"/>
                </a:solidFill>
                <a:effectLst/>
                <a:latin typeface="+mn-lt"/>
                <a:ea typeface="+mn-ea"/>
                <a:cs typeface="+mn-cs"/>
              </a:rPr>
              <a:t>slide.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Discuss </a:t>
            </a:r>
            <a:r>
              <a:rPr lang="en-US" sz="1200" kern="1200" dirty="0">
                <a:solidFill>
                  <a:schemeClr val="tx1"/>
                </a:solidFill>
                <a:effectLst/>
                <a:latin typeface="+mn-lt"/>
                <a:ea typeface="+mn-ea"/>
                <a:cs typeface="+mn-cs"/>
              </a:rPr>
              <a:t>each term entry until participants are comfortable with understanding.</a:t>
            </a:r>
          </a:p>
          <a:p>
            <a:r>
              <a:rPr lang="en-US" sz="1200" kern="1200" dirty="0">
                <a:solidFill>
                  <a:schemeClr val="tx1"/>
                </a:solidFill>
                <a:effectLst/>
                <a:latin typeface="+mn-lt"/>
                <a:ea typeface="+mn-ea"/>
                <a:cs typeface="+mn-cs"/>
              </a:rPr>
              <a:t> </a:t>
            </a:r>
          </a:p>
          <a:p>
            <a:endParaRPr lang="en-US" dirty="0"/>
          </a:p>
        </p:txBody>
      </p:sp>
    </p:spTree>
    <p:extLst>
      <p:ext uri="{BB962C8B-B14F-4D97-AF65-F5344CB8AC3E}">
        <p14:creationId xmlns:p14="http://schemas.microsoft.com/office/powerpoint/2010/main" val="2600747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sz="1200" kern="1200" dirty="0" smtClean="0">
                <a:solidFill>
                  <a:schemeClr val="tx1"/>
                </a:solidFill>
                <a:effectLst/>
                <a:latin typeface="+mn-lt"/>
                <a:ea typeface="+mn-ea"/>
                <a:cs typeface="+mn-cs"/>
              </a:rPr>
              <a:t>Ask for a volunteer to read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each </a:t>
            </a:r>
            <a:r>
              <a:rPr lang="en-US" sz="1200" kern="1200" dirty="0">
                <a:solidFill>
                  <a:schemeClr val="tx1"/>
                </a:solidFill>
                <a:effectLst/>
                <a:latin typeface="+mn-lt"/>
                <a:ea typeface="+mn-ea"/>
                <a:cs typeface="+mn-cs"/>
              </a:rPr>
              <a:t>question on the </a:t>
            </a:r>
            <a:r>
              <a:rPr lang="en-US" sz="1200" kern="1200" dirty="0" smtClean="0">
                <a:solidFill>
                  <a:schemeClr val="tx1"/>
                </a:solidFill>
                <a:effectLst/>
                <a:latin typeface="+mn-lt"/>
                <a:ea typeface="+mn-ea"/>
                <a:cs typeface="+mn-cs"/>
              </a:rPr>
              <a:t>slide, </a:t>
            </a:r>
            <a:r>
              <a:rPr lang="en-US" sz="1200" kern="1200" dirty="0">
                <a:solidFill>
                  <a:schemeClr val="tx1"/>
                </a:solidFill>
                <a:effectLst/>
                <a:latin typeface="+mn-lt"/>
                <a:ea typeface="+mn-ea"/>
                <a:cs typeface="+mn-cs"/>
              </a:rPr>
              <a:t>one by one, facilitating discussion</a:t>
            </a:r>
            <a:r>
              <a:rPr lang="en-US" sz="1200" kern="1200" dirty="0" smtClean="0">
                <a:solidFill>
                  <a:schemeClr val="tx1"/>
                </a:solidFill>
                <a:effectLst/>
                <a:latin typeface="+mn-lt"/>
                <a:ea typeface="+mn-ea"/>
                <a:cs typeface="+mn-cs"/>
              </a:rPr>
              <a:t>.</a:t>
            </a:r>
          </a:p>
          <a:p>
            <a:pPr marL="0" indent="0">
              <a:buFont typeface="Arial" panose="020B0604020202020204" pitchFamily="34" charset="0"/>
              <a:buNone/>
            </a:pPr>
            <a:r>
              <a:rPr lang="en-US" sz="1200" kern="1200" dirty="0" smtClean="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0" indent="0">
              <a:buFont typeface="Arial" panose="020B0604020202020204" pitchFamily="34" charset="0"/>
              <a:buNone/>
            </a:pPr>
            <a:r>
              <a:rPr lang="en-US" sz="1200" kern="1200" dirty="0">
                <a:solidFill>
                  <a:schemeClr val="tx1"/>
                </a:solidFill>
                <a:effectLst/>
                <a:latin typeface="+mn-lt"/>
                <a:ea typeface="+mn-ea"/>
                <a:cs typeface="+mn-cs"/>
              </a:rPr>
              <a:t>Encourage participants to seek continuing education and study written and online resources.</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Remind </a:t>
            </a:r>
            <a:r>
              <a:rPr lang="en-US" sz="1200" kern="1200" dirty="0">
                <a:solidFill>
                  <a:schemeClr val="tx1"/>
                </a:solidFill>
                <a:effectLst/>
                <a:latin typeface="+mn-lt"/>
                <a:ea typeface="+mn-ea"/>
                <a:cs typeface="+mn-cs"/>
              </a:rPr>
              <a:t>participants that supervision is not therapy</a:t>
            </a:r>
            <a:r>
              <a:rPr lang="en-US" sz="1200" kern="1200" dirty="0" smtClean="0">
                <a:solidFill>
                  <a:schemeClr val="tx1"/>
                </a:solidFill>
                <a:effectLst/>
                <a:latin typeface="+mn-lt"/>
                <a:ea typeface="+mn-ea"/>
                <a:cs typeface="+mn-cs"/>
              </a:rPr>
              <a:t>.</a:t>
            </a:r>
          </a:p>
          <a:p>
            <a:pPr marL="171450" indent="-171450">
              <a:buFont typeface="Arial" panose="020B0604020202020204" pitchFamily="34" charset="0"/>
              <a:buChar char="•"/>
            </a:pPr>
            <a:r>
              <a:rPr lang="en-US" sz="1200" kern="1200" dirty="0" smtClean="0">
                <a:solidFill>
                  <a:schemeClr val="tx1"/>
                </a:solidFill>
                <a:effectLst/>
                <a:latin typeface="+mn-lt"/>
                <a:ea typeface="+mn-ea"/>
                <a:cs typeface="+mn-cs"/>
              </a:rPr>
              <a:t>Remind participants about the need</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for and value of Clinical Supervision of Community Health Workers. </a:t>
            </a:r>
            <a:endParaRPr lang="en-US"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1200" kern="1200" dirty="0" smtClean="0">
                <a:solidFill>
                  <a:schemeClr val="tx1"/>
                </a:solidFill>
                <a:effectLst/>
                <a:latin typeface="+mn-lt"/>
                <a:ea typeface="+mn-ea"/>
                <a:cs typeface="+mn-cs"/>
              </a:rPr>
              <a:t>Their </a:t>
            </a:r>
            <a:r>
              <a:rPr lang="en-US" sz="1200" kern="1200" dirty="0">
                <a:solidFill>
                  <a:schemeClr val="tx1"/>
                </a:solidFill>
                <a:effectLst/>
                <a:latin typeface="+mn-lt"/>
                <a:ea typeface="+mn-ea"/>
                <a:cs typeface="+mn-cs"/>
              </a:rPr>
              <a:t>goal is to help their </a:t>
            </a:r>
            <a:r>
              <a:rPr lang="en-US" sz="1200" kern="1200" dirty="0" smtClean="0">
                <a:solidFill>
                  <a:schemeClr val="tx1"/>
                </a:solidFill>
                <a:effectLst/>
                <a:latin typeface="+mn-lt"/>
                <a:ea typeface="+mn-ea"/>
                <a:cs typeface="+mn-cs"/>
              </a:rPr>
              <a:t>Community Health Worker improve </a:t>
            </a:r>
            <a:r>
              <a:rPr lang="en-US" sz="1200" kern="1200" dirty="0">
                <a:solidFill>
                  <a:schemeClr val="tx1"/>
                </a:solidFill>
                <a:effectLst/>
                <a:latin typeface="+mn-lt"/>
                <a:ea typeface="+mn-ea"/>
                <a:cs typeface="+mn-cs"/>
              </a:rPr>
              <a:t>professional functioning—you are not responsible for helping </a:t>
            </a:r>
            <a:r>
              <a:rPr lang="en-US" sz="1200" kern="1200" dirty="0" smtClean="0">
                <a:solidFill>
                  <a:schemeClr val="tx1"/>
                </a:solidFill>
                <a:effectLst/>
                <a:latin typeface="+mn-lt"/>
                <a:ea typeface="+mn-ea"/>
                <a:cs typeface="+mn-cs"/>
              </a:rPr>
              <a:t>them</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function </a:t>
            </a:r>
            <a:r>
              <a:rPr lang="en-US" sz="1200" kern="1200" dirty="0">
                <a:solidFill>
                  <a:schemeClr val="tx1"/>
                </a:solidFill>
                <a:effectLst/>
                <a:latin typeface="+mn-lt"/>
                <a:ea typeface="+mn-ea"/>
                <a:cs typeface="+mn-cs"/>
              </a:rPr>
              <a:t>better in their personal life.</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Community Health Worker may </a:t>
            </a:r>
            <a:r>
              <a:rPr lang="en-US" sz="1200" kern="1200" dirty="0">
                <a:solidFill>
                  <a:schemeClr val="tx1"/>
                </a:solidFill>
                <a:effectLst/>
                <a:latin typeface="+mn-lt"/>
                <a:ea typeface="+mn-ea"/>
                <a:cs typeface="+mn-cs"/>
              </a:rPr>
              <a:t>discuss aspects of their personal history or circumstances with clients when it parallels one’s own life, but it is never mandatory or pressured.</a:t>
            </a:r>
          </a:p>
          <a:p>
            <a:pPr marL="171450" lvl="0" indent="-171450">
              <a:buFont typeface="Arial" panose="020B0604020202020204" pitchFamily="34" charset="0"/>
              <a:buChar char="•"/>
            </a:pPr>
            <a:r>
              <a:rPr lang="en-US" sz="1200" kern="1200" dirty="0">
                <a:solidFill>
                  <a:schemeClr val="tx1"/>
                </a:solidFill>
                <a:effectLst/>
                <a:latin typeface="+mn-lt"/>
                <a:ea typeface="+mn-ea"/>
                <a:cs typeface="+mn-cs"/>
              </a:rPr>
              <a:t>Be a “safe base” for the </a:t>
            </a:r>
            <a:r>
              <a:rPr lang="en-US" sz="1200" kern="1200" dirty="0" smtClean="0">
                <a:solidFill>
                  <a:schemeClr val="tx1"/>
                </a:solidFill>
                <a:effectLst/>
                <a:latin typeface="+mn-lt"/>
                <a:ea typeface="+mn-ea"/>
                <a:cs typeface="+mn-cs"/>
              </a:rPr>
              <a:t>Community Health Worker. </a:t>
            </a:r>
            <a:r>
              <a:rPr lang="en-US" sz="1200" kern="1200" dirty="0">
                <a:solidFill>
                  <a:schemeClr val="tx1"/>
                </a:solidFill>
                <a:effectLst/>
                <a:latin typeface="+mn-lt"/>
                <a:ea typeface="+mn-ea"/>
                <a:cs typeface="+mn-cs"/>
              </a:rPr>
              <a:t>Hold and regulate their stress so they can sort and reflect.</a:t>
            </a:r>
          </a:p>
          <a:p>
            <a:pPr lvl="0"/>
            <a:endParaRPr lang="en-US" sz="1200" kern="1200" dirty="0">
              <a:solidFill>
                <a:schemeClr val="tx1"/>
              </a:solidFill>
              <a:effectLst/>
              <a:latin typeface="+mn-lt"/>
              <a:ea typeface="+mn-ea"/>
              <a:cs typeface="+mn-cs"/>
            </a:endParaRPr>
          </a:p>
          <a:p>
            <a:pPr rtl="0" fontAlgn="base"/>
            <a:endParaRPr lang="en-US" dirty="0"/>
          </a:p>
          <a:p>
            <a:pPr rtl="0" fontAlgn="base"/>
            <a:endParaRPr lang="en-US" dirty="0"/>
          </a:p>
          <a:p>
            <a:endParaRPr lang="en-US" dirty="0"/>
          </a:p>
        </p:txBody>
      </p:sp>
    </p:spTree>
    <p:extLst>
      <p:ext uri="{BB962C8B-B14F-4D97-AF65-F5344CB8AC3E}">
        <p14:creationId xmlns:p14="http://schemas.microsoft.com/office/powerpoint/2010/main" val="14985735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rtl="0" fontAlgn="base">
              <a:buFont typeface="Arial" panose="020B0604020202020204" pitchFamily="34" charset="0"/>
              <a:buNone/>
            </a:pPr>
            <a:r>
              <a:rPr lang="en-US" dirty="0"/>
              <a:t>What are the implications for supervisors at the front lines of trauma treatment? </a:t>
            </a:r>
          </a:p>
          <a:p>
            <a:pPr marL="171450" indent="-171450" rtl="0" fontAlgn="base">
              <a:buFont typeface="Arial" panose="020B0604020202020204" pitchFamily="34" charset="0"/>
              <a:buChar char="•"/>
            </a:pPr>
            <a:endParaRPr lang="en-US" dirty="0" smtClean="0"/>
          </a:p>
          <a:p>
            <a:pPr marL="0" indent="0" rtl="0" fontAlgn="base">
              <a:buFont typeface="Arial" panose="020B0604020202020204" pitchFamily="34" charset="0"/>
              <a:buNone/>
            </a:pPr>
            <a:r>
              <a:rPr lang="en-US" dirty="0" smtClean="0"/>
              <a:t>Ask</a:t>
            </a:r>
            <a:r>
              <a:rPr lang="en-US" baseline="0" dirty="0" smtClean="0"/>
              <a:t> </a:t>
            </a:r>
            <a:r>
              <a:rPr lang="en-US" baseline="0" dirty="0"/>
              <a:t>for a volunteer to read the slide. </a:t>
            </a:r>
          </a:p>
          <a:p>
            <a:pPr marL="0" indent="0" rtl="0" fontAlgn="base">
              <a:buFont typeface="Arial" panose="020B0604020202020204" pitchFamily="34" charset="0"/>
              <a:buNone/>
            </a:pPr>
            <a:endParaRPr lang="en-US" baseline="0" dirty="0"/>
          </a:p>
          <a:p>
            <a:pPr marL="0" indent="0" rtl="0" fontAlgn="base">
              <a:buFont typeface="Arial" panose="020B0604020202020204" pitchFamily="34" charset="0"/>
              <a:buNone/>
            </a:pPr>
            <a:r>
              <a:rPr lang="en-US" baseline="0" dirty="0"/>
              <a:t>Emphasize the following points: </a:t>
            </a:r>
            <a:endParaRPr lang="en-US" dirty="0"/>
          </a:p>
          <a:p>
            <a:pPr marL="171450" indent="-171450" rtl="0" fontAlgn="base">
              <a:buFont typeface="Arial" panose="020B0604020202020204" pitchFamily="34" charset="0"/>
              <a:buChar char="•"/>
            </a:pPr>
            <a:r>
              <a:rPr lang="en-US" dirty="0"/>
              <a:t>Secondary traumatic stress </a:t>
            </a:r>
            <a:r>
              <a:rPr lang="en-US" dirty="0" smtClean="0"/>
              <a:t>(STS) needs </a:t>
            </a:r>
            <a:r>
              <a:rPr lang="en-US" dirty="0"/>
              <a:t>to be a focus of frequent supervision content and process. Studies show that 6 to 26% of therapists working with traumatized populations and up to 50% of child welfare workers are at high risk for STS.</a:t>
            </a:r>
          </a:p>
          <a:p>
            <a:pPr marL="171450" indent="-171450" rtl="0" fontAlgn="base">
              <a:buFont typeface="Arial" panose="020B0604020202020204" pitchFamily="34" charset="0"/>
              <a:buChar char="•"/>
            </a:pPr>
            <a:r>
              <a:rPr lang="en-US" dirty="0"/>
              <a:t>We cannot be passive or reactive to this reality. Client care can be compromised when staff are emotionally depleted and cognitively affected. </a:t>
            </a:r>
          </a:p>
          <a:p>
            <a:pPr marL="171450" indent="-171450" rtl="0" fontAlgn="base">
              <a:buFont typeface="Arial" panose="020B0604020202020204" pitchFamily="34" charset="0"/>
              <a:buChar char="•"/>
            </a:pPr>
            <a:r>
              <a:rPr lang="en-US" dirty="0"/>
              <a:t>A 2006 study found that </a:t>
            </a:r>
            <a:r>
              <a:rPr lang="en-US" i="0" dirty="0"/>
              <a:t>action-oriented </a:t>
            </a:r>
            <a:r>
              <a:rPr lang="en-US" dirty="0"/>
              <a:t>rather than emotion-oriented or passive support from supervisors was most helpful in preventing or reducing STS, as well as specific qualities vs. the quantity of supervision </a:t>
            </a:r>
            <a:r>
              <a:rPr lang="en-US" sz="1000" dirty="0"/>
              <a:t>(Bride and </a:t>
            </a:r>
            <a:r>
              <a:rPr lang="en-US" sz="1000" dirty="0" smtClean="0"/>
              <a:t>Jones. (2006).</a:t>
            </a:r>
            <a:r>
              <a:rPr lang="en-US" sz="1000" baseline="0" dirty="0" smtClean="0"/>
              <a:t> Secondary traumatic stress in child welfare workers: Exploring the role of supervisory culture. </a:t>
            </a:r>
            <a:r>
              <a:rPr lang="en-US" sz="1000" i="1" baseline="0" dirty="0" smtClean="0"/>
              <a:t>Professional Development: The</a:t>
            </a:r>
            <a:r>
              <a:rPr lang="en-US" sz="1000" i="1" dirty="0" smtClean="0"/>
              <a:t> </a:t>
            </a:r>
            <a:r>
              <a:rPr lang="en-US" sz="1000" i="1" dirty="0"/>
              <a:t>International Journal of Social Work </a:t>
            </a:r>
            <a:r>
              <a:rPr lang="en-US" sz="1000" i="1" dirty="0" smtClean="0"/>
              <a:t>Education</a:t>
            </a:r>
            <a:r>
              <a:rPr lang="en-US" sz="1000" dirty="0" smtClean="0"/>
              <a:t>, 9(2): 38-43). </a:t>
            </a:r>
            <a:endParaRPr lang="en-US" sz="1000" dirty="0"/>
          </a:p>
          <a:p>
            <a:endParaRPr lang="en-US" dirty="0"/>
          </a:p>
          <a:p>
            <a:endParaRPr lang="en-US" dirty="0"/>
          </a:p>
        </p:txBody>
      </p:sp>
    </p:spTree>
    <p:extLst>
      <p:ext uri="{BB962C8B-B14F-4D97-AF65-F5344CB8AC3E}">
        <p14:creationId xmlns:p14="http://schemas.microsoft.com/office/powerpoint/2010/main" val="301409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sz="1200" kern="1200" dirty="0">
                <a:solidFill>
                  <a:schemeClr val="tx1"/>
                </a:solidFill>
                <a:effectLst/>
                <a:latin typeface="+mn-lt"/>
                <a:ea typeface="+mn-ea"/>
                <a:cs typeface="+mn-cs"/>
              </a:rPr>
              <a:t>Brainstorm ideas for providing a supportive environment for </a:t>
            </a:r>
            <a:r>
              <a:rPr lang="en-US" sz="1200" kern="1200" dirty="0" smtClean="0">
                <a:solidFill>
                  <a:schemeClr val="tx1"/>
                </a:solidFill>
                <a:effectLst/>
                <a:latin typeface="+mn-lt"/>
                <a:ea typeface="+mn-ea"/>
                <a:cs typeface="+mn-cs"/>
              </a:rPr>
              <a:t>Community Health Workers and other staff. </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This </a:t>
            </a:r>
            <a:r>
              <a:rPr lang="en-US" sz="1200" kern="1200" dirty="0">
                <a:solidFill>
                  <a:schemeClr val="tx1"/>
                </a:solidFill>
                <a:effectLst/>
                <a:latin typeface="+mn-lt"/>
                <a:ea typeface="+mn-ea"/>
                <a:cs typeface="+mn-cs"/>
              </a:rPr>
              <a:t>slide provides some ideas but is not exhaustive. </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Write </a:t>
            </a:r>
            <a:r>
              <a:rPr lang="en-US" sz="1200" kern="1200" dirty="0">
                <a:solidFill>
                  <a:schemeClr val="tx1"/>
                </a:solidFill>
                <a:effectLst/>
                <a:latin typeface="+mn-lt"/>
                <a:ea typeface="+mn-ea"/>
                <a:cs typeface="+mn-cs"/>
              </a:rPr>
              <a:t>down ideas from participants on flip chart.</a:t>
            </a:r>
          </a:p>
          <a:p>
            <a:endParaRPr lang="en-US" dirty="0"/>
          </a:p>
        </p:txBody>
      </p:sp>
    </p:spTree>
    <p:extLst>
      <p:ext uri="{BB962C8B-B14F-4D97-AF65-F5344CB8AC3E}">
        <p14:creationId xmlns:p14="http://schemas.microsoft.com/office/powerpoint/2010/main" val="4130287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rtl="0" fontAlgn="base"/>
            <a:r>
              <a:rPr lang="en-US" sz="1200" kern="1200" dirty="0">
                <a:solidFill>
                  <a:schemeClr val="tx1"/>
                </a:solidFill>
                <a:effectLst/>
                <a:latin typeface="+mn-lt"/>
                <a:ea typeface="+mn-ea"/>
                <a:cs typeface="+mn-cs"/>
              </a:rPr>
              <a:t>Distribute the Personal Resilience Plan handout. </a:t>
            </a:r>
            <a:endParaRPr lang="en-US" sz="1200" kern="1200" dirty="0" smtClean="0">
              <a:solidFill>
                <a:schemeClr val="tx1"/>
              </a:solidFill>
              <a:effectLst/>
              <a:latin typeface="+mn-lt"/>
              <a:ea typeface="+mn-ea"/>
              <a:cs typeface="+mn-cs"/>
            </a:endParaRPr>
          </a:p>
          <a:p>
            <a:pPr rtl="0" fontAlgn="base"/>
            <a:endParaRPr lang="en-US" sz="1200" kern="1200" dirty="0" smtClean="0">
              <a:solidFill>
                <a:schemeClr val="tx1"/>
              </a:solidFill>
              <a:effectLst/>
              <a:latin typeface="+mn-lt"/>
              <a:ea typeface="+mn-ea"/>
              <a:cs typeface="+mn-cs"/>
            </a:endParaRPr>
          </a:p>
          <a:p>
            <a:pPr rtl="0" fontAlgn="base"/>
            <a:r>
              <a:rPr lang="en-US" sz="1200" kern="1200" dirty="0" smtClean="0">
                <a:solidFill>
                  <a:schemeClr val="tx1"/>
                </a:solidFill>
                <a:effectLst/>
                <a:latin typeface="+mn-lt"/>
                <a:ea typeface="+mn-ea"/>
                <a:cs typeface="+mn-cs"/>
              </a:rPr>
              <a:t>Allow </a:t>
            </a:r>
            <a:r>
              <a:rPr lang="en-US" sz="1200" kern="1200" dirty="0">
                <a:solidFill>
                  <a:schemeClr val="tx1"/>
                </a:solidFill>
                <a:effectLst/>
                <a:latin typeface="+mn-lt"/>
                <a:ea typeface="+mn-ea"/>
                <a:cs typeface="+mn-cs"/>
              </a:rPr>
              <a:t>participants 15 minutes to complete it for themselves, and encourage them to have </a:t>
            </a:r>
            <a:r>
              <a:rPr lang="en-US" dirty="0"/>
              <a:t>their CHWs develop their own personal resilience plan. </a:t>
            </a:r>
          </a:p>
          <a:p>
            <a:endParaRPr lang="en-US" dirty="0"/>
          </a:p>
        </p:txBody>
      </p:sp>
    </p:spTree>
    <p:extLst>
      <p:ext uri="{BB962C8B-B14F-4D97-AF65-F5344CB8AC3E}">
        <p14:creationId xmlns:p14="http://schemas.microsoft.com/office/powerpoint/2010/main" val="2610809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Share this final quote as wrap</a:t>
            </a:r>
            <a:r>
              <a:rPr lang="en-US" baseline="0" dirty="0"/>
              <a:t> up. </a:t>
            </a:r>
            <a:endParaRPr lang="en-US" dirty="0"/>
          </a:p>
        </p:txBody>
      </p:sp>
    </p:spTree>
    <p:extLst>
      <p:ext uri="{BB962C8B-B14F-4D97-AF65-F5344CB8AC3E}">
        <p14:creationId xmlns:p14="http://schemas.microsoft.com/office/powerpoint/2010/main" val="25950856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FE01CCD-AFE7-4AEF-AEEE-3E746ED57277}" type="slidenum">
              <a:rPr lang="en-US" smtClean="0"/>
              <a:t>16</a:t>
            </a:fld>
            <a:endParaRPr lang="en-US"/>
          </a:p>
        </p:txBody>
      </p:sp>
    </p:spTree>
    <p:extLst>
      <p:ext uri="{BB962C8B-B14F-4D97-AF65-F5344CB8AC3E}">
        <p14:creationId xmlns:p14="http://schemas.microsoft.com/office/powerpoint/2010/main" val="731769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eaLnBrk="1" hangingPunct="1">
              <a:buFont typeface="Arial" panose="020B0604020202020204" pitchFamily="34" charset="0"/>
              <a:buNone/>
              <a:defRPr/>
            </a:pPr>
            <a:r>
              <a:rPr lang="en-US" altLang="en-US" dirty="0">
                <a:ea typeface="Osaka" pitchFamily="-64" charset="-128"/>
              </a:rPr>
              <a:t>Review </a:t>
            </a:r>
            <a:r>
              <a:rPr lang="en-US" altLang="en-US" dirty="0" smtClean="0">
                <a:ea typeface="Osaka" pitchFamily="-64" charset="-128"/>
              </a:rPr>
              <a:t>the objectives</a:t>
            </a:r>
            <a:r>
              <a:rPr lang="en-US" altLang="en-US" dirty="0">
                <a:ea typeface="Osaka" pitchFamily="-64" charset="-128"/>
              </a:rPr>
              <a:t>. </a:t>
            </a:r>
          </a:p>
          <a:p>
            <a:pPr marL="171450" indent="-171450" eaLnBrk="1" hangingPunct="1">
              <a:buFont typeface="Arial" panose="020B0604020202020204" pitchFamily="34" charset="0"/>
              <a:buChar char="•"/>
              <a:defRPr/>
            </a:pPr>
            <a:endParaRPr lang="en-US" sz="1200" kern="1200" dirty="0" smtClean="0">
              <a:solidFill>
                <a:schemeClr val="tx1"/>
              </a:solidFill>
              <a:effectLst/>
              <a:latin typeface="+mn-lt"/>
              <a:ea typeface="+mn-ea"/>
              <a:cs typeface="+mn-cs"/>
            </a:endParaRPr>
          </a:p>
          <a:p>
            <a:pPr marL="0" indent="0" eaLnBrk="1" hangingPunct="1">
              <a:buFont typeface="Arial" panose="020B0604020202020204" pitchFamily="34" charset="0"/>
              <a:buNone/>
              <a:defRPr/>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participants to share their definition of trauma-informed care or their experience with trauma-informed care in the workplace, and how it their</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affects work.</a:t>
            </a:r>
            <a:endParaRPr lang="en-US" altLang="en-US" dirty="0">
              <a:ea typeface="Osaka" pitchFamily="-64" charset="-128"/>
            </a:endParaRPr>
          </a:p>
        </p:txBody>
      </p:sp>
    </p:spTree>
    <p:extLst>
      <p:ext uri="{BB962C8B-B14F-4D97-AF65-F5344CB8AC3E}">
        <p14:creationId xmlns:p14="http://schemas.microsoft.com/office/powerpoint/2010/main" val="2090490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Ask for a volunteer to read the </a:t>
            </a:r>
            <a:r>
              <a:rPr lang="en-US" sz="1200" kern="1200" dirty="0" smtClean="0">
                <a:solidFill>
                  <a:schemeClr val="tx1"/>
                </a:solidFill>
                <a:effectLst/>
                <a:latin typeface="+mn-lt"/>
                <a:ea typeface="+mn-ea"/>
                <a:cs typeface="+mn-cs"/>
              </a:rPr>
              <a:t>definition on the slide.</a:t>
            </a: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participants to identify types of experiences that could be traumatic.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smtClean="0">
                <a:solidFill>
                  <a:schemeClr val="tx1"/>
                </a:solidFill>
                <a:effectLst/>
                <a:latin typeface="+mn-lt"/>
                <a:ea typeface="+mn-ea"/>
                <a:cs typeface="+mn-cs"/>
              </a:rPr>
              <a:t>Write </a:t>
            </a:r>
            <a:r>
              <a:rPr lang="en-US" sz="1200" kern="1200" baseline="0" dirty="0" smtClean="0">
                <a:solidFill>
                  <a:schemeClr val="tx1"/>
                </a:solidFill>
                <a:effectLst/>
                <a:latin typeface="+mn-lt"/>
                <a:ea typeface="+mn-ea"/>
                <a:cs typeface="+mn-cs"/>
              </a:rPr>
              <a:t>responses </a:t>
            </a:r>
            <a:r>
              <a:rPr lang="en-US" sz="1200" kern="1200" dirty="0">
                <a:solidFill>
                  <a:schemeClr val="tx1"/>
                </a:solidFill>
                <a:effectLst/>
                <a:latin typeface="+mn-lt"/>
                <a:ea typeface="+mn-ea"/>
                <a:cs typeface="+mn-cs"/>
              </a:rPr>
              <a:t>on the flip chart. </a:t>
            </a:r>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3635632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dirty="0" smtClean="0"/>
              <a:t>Review</a:t>
            </a:r>
            <a:r>
              <a:rPr lang="en-US" baseline="0" dirty="0" smtClean="0"/>
              <a:t> the slide. </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Compare </a:t>
            </a:r>
            <a:r>
              <a:rPr lang="en-US" dirty="0"/>
              <a:t>the list generated</a:t>
            </a:r>
            <a:r>
              <a:rPr lang="en-US" baseline="0" dirty="0"/>
              <a:t> by participants with the description of experiences on the slide. </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Emphasize</a:t>
            </a:r>
            <a:r>
              <a:rPr lang="en-US" baseline="0" dirty="0" smtClean="0"/>
              <a:t> </a:t>
            </a:r>
            <a:r>
              <a:rPr lang="en-US" baseline="0" dirty="0"/>
              <a:t>that t</a:t>
            </a:r>
            <a:r>
              <a:rPr lang="en-US" dirty="0"/>
              <a:t>rauma is person-specific: Two people who experience the same event/trauma may not react in the same manner. What is traumatic</a:t>
            </a:r>
            <a:r>
              <a:rPr lang="en-US" baseline="0" dirty="0"/>
              <a:t> for one person may not be traumatic for another.</a:t>
            </a:r>
            <a:endParaRPr lang="en-US" dirty="0"/>
          </a:p>
          <a:p>
            <a:pPr eaLnBrk="1" hangingPunct="1">
              <a:defRPr/>
            </a:pPr>
            <a:endParaRPr lang="en-US" altLang="en-US" dirty="0">
              <a:ea typeface="Osaka" pitchFamily="-64" charset="-128"/>
            </a:endParaRPr>
          </a:p>
        </p:txBody>
      </p:sp>
    </p:spTree>
    <p:extLst>
      <p:ext uri="{BB962C8B-B14F-4D97-AF65-F5344CB8AC3E}">
        <p14:creationId xmlns:p14="http://schemas.microsoft.com/office/powerpoint/2010/main" val="1090711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indent="0">
              <a:buFont typeface="Arial" panose="020B0604020202020204" pitchFamily="34" charset="0"/>
              <a:buNone/>
            </a:pPr>
            <a:r>
              <a:rPr lang="en-US" sz="1200" kern="1200" dirty="0">
                <a:solidFill>
                  <a:schemeClr val="tx1"/>
                </a:solidFill>
                <a:effectLst/>
                <a:latin typeface="+mn-lt"/>
                <a:ea typeface="+mn-ea"/>
                <a:cs typeface="+mn-cs"/>
              </a:rPr>
              <a:t>Trauma does not just cause an emotional reaction, but has real physical and behavioral consequences. </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participants</a:t>
            </a:r>
            <a:r>
              <a:rPr lang="en-US" sz="1200" kern="1200" baseline="0" dirty="0">
                <a:solidFill>
                  <a:schemeClr val="tx1"/>
                </a:solidFill>
                <a:effectLst/>
                <a:latin typeface="+mn-lt"/>
                <a:ea typeface="+mn-ea"/>
                <a:cs typeface="+mn-cs"/>
              </a:rPr>
              <a:t> to read examples of the consequences of trauma that a person may experience. </a:t>
            </a: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 </a:t>
            </a:r>
            <a:r>
              <a:rPr lang="en-US" sz="1200" kern="1200" dirty="0">
                <a:solidFill>
                  <a:schemeClr val="tx1"/>
                </a:solidFill>
                <a:effectLst/>
                <a:latin typeface="+mn-lt"/>
                <a:ea typeface="+mn-ea"/>
                <a:cs typeface="+mn-cs"/>
              </a:rPr>
              <a:t>participants if they can think of other examples?</a:t>
            </a:r>
          </a:p>
          <a:p>
            <a:r>
              <a:rPr lang="en-US" sz="1200" kern="1200" dirty="0">
                <a:solidFill>
                  <a:schemeClr val="tx1"/>
                </a:solidFill>
                <a:effectLst/>
                <a:latin typeface="+mn-lt"/>
                <a:ea typeface="+mn-ea"/>
                <a:cs typeface="+mn-cs"/>
              </a:rPr>
              <a:t> </a:t>
            </a:r>
          </a:p>
        </p:txBody>
      </p:sp>
    </p:spTree>
    <p:extLst>
      <p:ext uri="{BB962C8B-B14F-4D97-AF65-F5344CB8AC3E}">
        <p14:creationId xmlns:p14="http://schemas.microsoft.com/office/powerpoint/2010/main" val="20948439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Trauma is not a rare condition. It is a pervasive, public health issue that impacts everyone directly or indirectly. Here </a:t>
            </a:r>
            <a:r>
              <a:rPr lang="en-US" sz="1200" kern="1200" dirty="0" smtClean="0">
                <a:solidFill>
                  <a:schemeClr val="tx1"/>
                </a:solidFill>
                <a:effectLst/>
                <a:latin typeface="+mn-lt"/>
                <a:ea typeface="+mn-ea"/>
                <a:cs typeface="+mn-cs"/>
              </a:rPr>
              <a:t>is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some information </a:t>
            </a:r>
            <a:r>
              <a:rPr lang="en-US" sz="1200" kern="1200" dirty="0">
                <a:solidFill>
                  <a:schemeClr val="tx1"/>
                </a:solidFill>
                <a:effectLst/>
                <a:latin typeface="+mn-lt"/>
                <a:ea typeface="+mn-ea"/>
                <a:cs typeface="+mn-cs"/>
              </a:rPr>
              <a:t>about</a:t>
            </a:r>
            <a:r>
              <a:rPr lang="en-US" sz="1200" kern="1200" baseline="0" dirty="0">
                <a:solidFill>
                  <a:schemeClr val="tx1"/>
                </a:solidFill>
                <a:effectLst/>
                <a:latin typeface="+mn-lt"/>
                <a:ea typeface="+mn-ea"/>
                <a:cs typeface="+mn-cs"/>
              </a:rPr>
              <a:t> the prevalence of </a:t>
            </a:r>
            <a:r>
              <a:rPr lang="en-US" sz="1200" kern="1200" baseline="0" dirty="0" smtClean="0">
                <a:solidFill>
                  <a:schemeClr val="tx1"/>
                </a:solidFill>
                <a:effectLst/>
                <a:latin typeface="+mn-lt"/>
                <a:ea typeface="+mn-ea"/>
                <a:cs typeface="+mn-cs"/>
              </a:rPr>
              <a:t>trauma in the United States. </a:t>
            </a: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dirty="0" smtClean="0"/>
              <a:t>Ask</a:t>
            </a:r>
            <a:r>
              <a:rPr lang="en-US" baseline="0" dirty="0" smtClean="0"/>
              <a:t> </a:t>
            </a:r>
            <a:r>
              <a:rPr lang="en-US" baseline="0" dirty="0"/>
              <a:t>a volunteer to read each bullet point. </a:t>
            </a:r>
            <a:endParaRPr lang="en-US" sz="1200" kern="1200" dirty="0">
              <a:solidFill>
                <a:schemeClr val="tx1"/>
              </a:solidFill>
              <a:effectLst/>
              <a:latin typeface="+mn-lt"/>
              <a:ea typeface="+mn-ea"/>
              <a:cs typeface="+mn-cs"/>
            </a:endParaRPr>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r>
              <a:rPr lang="en-US" sz="1200" kern="1200" dirty="0" smtClean="0">
                <a:solidFill>
                  <a:schemeClr val="tx1"/>
                </a:solidFill>
                <a:effectLst/>
                <a:latin typeface="+mn-lt"/>
                <a:ea typeface="+mn-ea"/>
                <a:cs typeface="+mn-cs"/>
              </a:rPr>
              <a:t>Ask</a:t>
            </a:r>
            <a:r>
              <a:rPr lang="en-US" sz="1200" kern="1200" dirty="0">
                <a:solidFill>
                  <a:schemeClr val="tx1"/>
                </a:solidFill>
                <a:effectLst/>
                <a:latin typeface="+mn-lt"/>
                <a:ea typeface="+mn-ea"/>
                <a:cs typeface="+mn-cs"/>
              </a:rPr>
              <a:t>, “Does </a:t>
            </a:r>
            <a:r>
              <a:rPr lang="en-US" sz="1200" kern="1200" baseline="0" dirty="0">
                <a:solidFill>
                  <a:schemeClr val="tx1"/>
                </a:solidFill>
                <a:effectLst/>
                <a:latin typeface="+mn-lt"/>
                <a:ea typeface="+mn-ea"/>
                <a:cs typeface="+mn-cs"/>
              </a:rPr>
              <a:t>a</a:t>
            </a:r>
            <a:r>
              <a:rPr lang="en-US" baseline="0" dirty="0"/>
              <a:t>nything here surprise you? </a:t>
            </a:r>
            <a:r>
              <a:rPr lang="en-US" sz="1200" kern="1200" dirty="0">
                <a:solidFill>
                  <a:schemeClr val="tx1"/>
                </a:solidFill>
                <a:effectLst/>
                <a:latin typeface="+mn-lt"/>
                <a:ea typeface="+mn-ea"/>
                <a:cs typeface="+mn-cs"/>
              </a:rPr>
              <a:t>How do these statistics change the way we think about trauma and </a:t>
            </a:r>
            <a:r>
              <a:rPr lang="en-US" sz="1200" kern="1200" dirty="0" smtClean="0">
                <a:solidFill>
                  <a:schemeClr val="tx1"/>
                </a:solidFill>
                <a:effectLst/>
                <a:latin typeface="+mn-lt"/>
                <a:ea typeface="+mn-ea"/>
                <a:cs typeface="+mn-cs"/>
              </a:rPr>
              <a:t>trauma-informed </a:t>
            </a:r>
            <a:r>
              <a:rPr lang="en-US" sz="1200" kern="1200" dirty="0">
                <a:solidFill>
                  <a:schemeClr val="tx1"/>
                </a:solidFill>
                <a:effectLst/>
                <a:latin typeface="+mn-lt"/>
                <a:ea typeface="+mn-ea"/>
                <a:cs typeface="+mn-cs"/>
              </a:rPr>
              <a:t>care</a:t>
            </a:r>
            <a:r>
              <a:rPr lang="en-US" sz="1200" kern="1200" dirty="0" smtClean="0">
                <a:solidFill>
                  <a:schemeClr val="tx1"/>
                </a:solidFill>
                <a:effectLst/>
                <a:latin typeface="+mn-lt"/>
                <a:ea typeface="+mn-ea"/>
                <a:cs typeface="+mn-cs"/>
              </a:rPr>
              <a:t>?”</a:t>
            </a: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endParaRPr lang="en-US" sz="1200" kern="1200" dirty="0" smtClean="0">
              <a:solidFill>
                <a:schemeClr val="tx1"/>
              </a:solidFill>
              <a:effectLst/>
              <a:latin typeface="+mn-lt"/>
              <a:ea typeface="+mn-ea"/>
              <a:cs typeface="+mn-cs"/>
            </a:endParaRPr>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9848710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dirty="0"/>
              <a:t>Review </a:t>
            </a:r>
            <a:r>
              <a:rPr lang="en-US" dirty="0" smtClean="0"/>
              <a:t>the slide</a:t>
            </a:r>
            <a:r>
              <a:rPr lang="en-US" dirty="0"/>
              <a:t>. </a:t>
            </a:r>
          </a:p>
        </p:txBody>
      </p:sp>
    </p:spTree>
    <p:extLst>
      <p:ext uri="{BB962C8B-B14F-4D97-AF65-F5344CB8AC3E}">
        <p14:creationId xmlns:p14="http://schemas.microsoft.com/office/powerpoint/2010/main" val="2938635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r>
              <a:rPr lang="en-US" sz="1200" kern="1200" dirty="0">
                <a:solidFill>
                  <a:schemeClr val="tx1"/>
                </a:solidFill>
                <a:effectLst/>
                <a:latin typeface="+mn-lt"/>
                <a:ea typeface="+mn-ea"/>
                <a:cs typeface="+mn-cs"/>
              </a:rPr>
              <a:t>The Substance Abuse and Mental Health Services Administration (</a:t>
            </a:r>
            <a:r>
              <a:rPr lang="en-US" sz="1200" kern="1200" dirty="0" smtClean="0">
                <a:solidFill>
                  <a:schemeClr val="tx1"/>
                </a:solidFill>
                <a:effectLst/>
                <a:latin typeface="+mn-lt"/>
                <a:ea typeface="+mn-ea"/>
                <a:cs typeface="+mn-cs"/>
              </a:rPr>
              <a:t>SAMHSA, 2012) </a:t>
            </a:r>
            <a:r>
              <a:rPr lang="en-US" sz="1200" kern="1200" dirty="0">
                <a:solidFill>
                  <a:schemeClr val="tx1"/>
                </a:solidFill>
                <a:effectLst/>
                <a:latin typeface="+mn-lt"/>
                <a:ea typeface="+mn-ea"/>
                <a:cs typeface="+mn-cs"/>
              </a:rPr>
              <a:t>convened a group of national experts who identified three key elements of a trauma-informed approach, listed on this slide.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need to presume the clients we serve have a history of traumatic stress and exercise universal precautions.  As supervisors, we should take into account that our CHWs may have also been exposed to traumatic experiences.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Emphasize</a:t>
            </a:r>
            <a:r>
              <a:rPr lang="en-US" sz="1200" kern="1200" baseline="0" dirty="0">
                <a:solidFill>
                  <a:schemeClr val="tx1"/>
                </a:solidFill>
                <a:effectLst/>
                <a:latin typeface="+mn-lt"/>
                <a:ea typeface="+mn-ea"/>
                <a:cs typeface="+mn-cs"/>
              </a:rPr>
              <a:t> to participants: </a:t>
            </a:r>
            <a:endParaRPr lang="en-US" dirty="0"/>
          </a:p>
          <a:p>
            <a:pPr marL="174708" indent="-174708">
              <a:buFont typeface="Arial" panose="020B0604020202020204" pitchFamily="34" charset="0"/>
              <a:buChar char="•"/>
            </a:pPr>
            <a:r>
              <a:rPr lang="en-US" dirty="0"/>
              <a:t>Many clients have been exposed to trauma</a:t>
            </a:r>
          </a:p>
          <a:p>
            <a:pPr marL="174708" indent="-174708">
              <a:buFont typeface="Arial" panose="020B0604020202020204" pitchFamily="34" charset="0"/>
              <a:buChar char="•"/>
            </a:pPr>
            <a:r>
              <a:rPr lang="en-US" dirty="0"/>
              <a:t>Trauma-informed care is a way of integrating an awareness of the impact of trauma into existing practice.</a:t>
            </a:r>
          </a:p>
          <a:p>
            <a:pPr marL="174708" indent="-174708">
              <a:buFont typeface="Arial" panose="020B0604020202020204" pitchFamily="34" charset="0"/>
              <a:buChar char="•"/>
            </a:pPr>
            <a:r>
              <a:rPr lang="en-US" dirty="0"/>
              <a:t>Trauma-informed care is not therapy, theory or intervention. It is a way of understanding those we serve.</a:t>
            </a:r>
          </a:p>
          <a:p>
            <a:pPr marL="174708" indent="-174708">
              <a:buFont typeface="Arial" panose="020B0604020202020204" pitchFamily="34" charset="0"/>
              <a:buChar char="•"/>
            </a:pPr>
            <a:r>
              <a:rPr lang="en-US" dirty="0"/>
              <a:t>Trauma-informed care is not about doing extra work. It is about looking through the lenses of trauma while doing the things</a:t>
            </a:r>
            <a:r>
              <a:rPr lang="en-US" baseline="0" dirty="0"/>
              <a:t> we already do in our work, but adding this perspective. It is much like an empowerment lens/perspective. This perspective can be added to every interaction.</a:t>
            </a:r>
          </a:p>
          <a:p>
            <a:pPr marL="174708" marR="0" lvl="0"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Ask if anyone has any questions or comments before moving on.</a:t>
            </a:r>
            <a:endParaRPr lang="en-US" dirty="0"/>
          </a:p>
        </p:txBody>
      </p:sp>
    </p:spTree>
    <p:extLst>
      <p:ext uri="{BB962C8B-B14F-4D97-AF65-F5344CB8AC3E}">
        <p14:creationId xmlns:p14="http://schemas.microsoft.com/office/powerpoint/2010/main" val="5853344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 xmlns:a16="http://schemas.microsoft.com/office/drawing/2014/main" id="{7D8F3A51-8C48-4384-B0E7-F29496101392}"/>
              </a:ext>
            </a:extLst>
          </p:cNvPr>
          <p:cNvSpPr>
            <a:spLocks noGrp="1" noChangeArrowheads="1"/>
          </p:cNvSpPr>
          <p:nvPr>
            <p:ph type="sldNum" sz="quarter" idx="5"/>
          </p:nvPr>
        </p:nvSpPr>
        <p:spPr/>
        <p:txBody>
          <a:bodyPr/>
          <a:lstStyle>
            <a:lvl1pPr>
              <a:defRPr sz="2400">
                <a:solidFill>
                  <a:schemeClr val="tx1"/>
                </a:solidFill>
                <a:latin typeface="Arial" panose="020B0604020202020204" pitchFamily="34" charset="0"/>
                <a:ea typeface="Osaka" pitchFamily="-64" charset="-128"/>
              </a:defRPr>
            </a:lvl1pPr>
            <a:lvl2pPr marL="742950" indent="-285750">
              <a:defRPr sz="2400">
                <a:solidFill>
                  <a:schemeClr val="tx1"/>
                </a:solidFill>
                <a:latin typeface="Arial" panose="020B0604020202020204" pitchFamily="34" charset="0"/>
                <a:ea typeface="Osaka" pitchFamily="-64" charset="-128"/>
              </a:defRPr>
            </a:lvl2pPr>
            <a:lvl3pPr marL="1143000" indent="-228600">
              <a:defRPr sz="2400">
                <a:solidFill>
                  <a:schemeClr val="tx1"/>
                </a:solidFill>
                <a:latin typeface="Arial" panose="020B0604020202020204" pitchFamily="34" charset="0"/>
                <a:ea typeface="Osaka" pitchFamily="-64" charset="-128"/>
              </a:defRPr>
            </a:lvl3pPr>
            <a:lvl4pPr marL="1600200" indent="-228600">
              <a:defRPr sz="2400">
                <a:solidFill>
                  <a:schemeClr val="tx1"/>
                </a:solidFill>
                <a:latin typeface="Arial" panose="020B0604020202020204" pitchFamily="34" charset="0"/>
                <a:ea typeface="Osaka" pitchFamily="-64" charset="-128"/>
              </a:defRPr>
            </a:lvl4pPr>
            <a:lvl5pPr marL="2057400" indent="-228600">
              <a:defRPr sz="2400">
                <a:solidFill>
                  <a:schemeClr val="tx1"/>
                </a:solidFill>
                <a:latin typeface="Arial" panose="020B0604020202020204" pitchFamily="34" charset="0"/>
                <a:ea typeface="Osaka" pitchFamily="-6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Osaka" pitchFamily="-64" charset="-128"/>
              </a:defRPr>
            </a:lvl9pPr>
          </a:lstStyle>
          <a:p>
            <a:pPr marL="0" marR="0" lvl="0" indent="0" algn="r" defTabSz="914400" rtl="0" eaLnBrk="0" fontAlgn="base" latinLnBrk="0" hangingPunct="0">
              <a:lnSpc>
                <a:spcPct val="100000"/>
              </a:lnSpc>
              <a:spcBef>
                <a:spcPct val="0"/>
              </a:spcBef>
              <a:spcAft>
                <a:spcPct val="0"/>
              </a:spcAft>
              <a:buClrTx/>
              <a:buSzTx/>
              <a:buFontTx/>
              <a:buNone/>
              <a:tabLst/>
              <a:defRPr/>
            </a:pPr>
            <a:fld id="{4C8EFB77-9E6C-4F84-8A2E-EE9713B2BB50}"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Osaka" pitchFamily="-64" charset="-128"/>
                <a:cs typeface="+mn-cs"/>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Osaka" pitchFamily="-64" charset="-128"/>
              <a:cs typeface="+mn-cs"/>
            </a:endParaRPr>
          </a:p>
        </p:txBody>
      </p:sp>
      <p:sp>
        <p:nvSpPr>
          <p:cNvPr id="7170" name="Rectangle 2">
            <a:extLst>
              <a:ext uri="{FF2B5EF4-FFF2-40B4-BE49-F238E27FC236}">
                <a16:creationId xmlns="" xmlns:a16="http://schemas.microsoft.com/office/drawing/2014/main" id="{66276099-5F90-4966-91B1-B402AEE9065E}"/>
              </a:ext>
            </a:extLst>
          </p:cNvPr>
          <p:cNvSpPr>
            <a:spLocks noGrp="1" noRot="1" noChangeAspect="1" noChangeArrowheads="1" noTextEdit="1"/>
          </p:cNvSpPr>
          <p:nvPr>
            <p:ph type="sldImg"/>
          </p:nvPr>
        </p:nvSpPr>
        <p:spPr>
          <a:ln/>
        </p:spPr>
      </p:sp>
      <p:sp>
        <p:nvSpPr>
          <p:cNvPr id="7171" name="Rectangle 3">
            <a:extLst>
              <a:ext uri="{FF2B5EF4-FFF2-40B4-BE49-F238E27FC236}">
                <a16:creationId xmlns="" xmlns:a16="http://schemas.microsoft.com/office/drawing/2014/main" id="{8A04BF81-4C5F-414D-9F1B-B6C220774B80}"/>
              </a:ext>
            </a:extLst>
          </p:cNvPr>
          <p:cNvSpPr>
            <a:spLocks noGrp="1" noChangeArrowheads="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200" kern="1200" dirty="0">
                <a:solidFill>
                  <a:schemeClr val="tx1"/>
                </a:solidFill>
                <a:effectLst/>
                <a:latin typeface="+mn-lt"/>
                <a:ea typeface="+mn-ea"/>
                <a:cs typeface="+mn-cs"/>
              </a:rPr>
              <a:t>Ask, “If we work with clients who have suffered traumatic events, how might that affect us, our co-workers, and our organizations?” Facilitate discussion</a:t>
            </a:r>
            <a:r>
              <a:rPr lang="en-US" sz="1200" kern="120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dirty="0"/>
          </a:p>
          <a:p>
            <a:pPr marL="0" indent="0">
              <a:buFont typeface="Arial" panose="020B0604020202020204" pitchFamily="34" charset="0"/>
              <a:buNone/>
            </a:pPr>
            <a:r>
              <a:rPr lang="en-US" dirty="0"/>
              <a:t>The effects of trauma, by their very nature, can make relationships very difficult for the survivor and supporters alike</a:t>
            </a:r>
            <a:r>
              <a:rPr lang="en-US" dirty="0" smtClean="0"/>
              <a:t>.</a:t>
            </a:r>
          </a:p>
          <a:p>
            <a:pPr marL="0" indent="0">
              <a:buFont typeface="Arial" panose="020B0604020202020204" pitchFamily="34" charset="0"/>
              <a:buNone/>
            </a:pPr>
            <a:endParaRPr lang="en-US" dirty="0"/>
          </a:p>
          <a:p>
            <a:pPr marL="0" indent="0">
              <a:buFont typeface="Arial" panose="020B0604020202020204" pitchFamily="34" charset="0"/>
              <a:buNone/>
            </a:pPr>
            <a:r>
              <a:rPr lang="en-US" sz="1200" kern="1200" dirty="0">
                <a:solidFill>
                  <a:schemeClr val="tx1"/>
                </a:solidFill>
                <a:effectLst/>
                <a:latin typeface="+mn-lt"/>
                <a:ea typeface="+mn-ea"/>
                <a:cs typeface="+mn-cs"/>
              </a:rPr>
              <a:t>Ask</a:t>
            </a:r>
            <a:r>
              <a:rPr lang="en-US" sz="1200" kern="1200" baseline="0" dirty="0">
                <a:solidFill>
                  <a:schemeClr val="tx1"/>
                </a:solidFill>
                <a:effectLst/>
                <a:latin typeface="+mn-lt"/>
                <a:ea typeface="+mn-ea"/>
                <a:cs typeface="+mn-cs"/>
              </a:rPr>
              <a:t> for volunteer </a:t>
            </a:r>
            <a:r>
              <a:rPr lang="en-US" sz="1200" kern="1200" dirty="0">
                <a:solidFill>
                  <a:schemeClr val="tx1"/>
                </a:solidFill>
                <a:effectLst/>
                <a:latin typeface="+mn-lt"/>
                <a:ea typeface="+mn-ea"/>
                <a:cs typeface="+mn-cs"/>
              </a:rPr>
              <a:t>to read</a:t>
            </a:r>
            <a:r>
              <a:rPr lang="en-US" sz="1200" kern="1200" baseline="0" dirty="0">
                <a:solidFill>
                  <a:schemeClr val="tx1"/>
                </a:solidFill>
                <a:effectLst/>
                <a:latin typeface="+mn-lt"/>
                <a:ea typeface="+mn-ea"/>
                <a:cs typeface="+mn-cs"/>
              </a:rPr>
              <a:t> the slide. </a:t>
            </a:r>
          </a:p>
          <a:p>
            <a:pPr marL="171450" indent="-171450">
              <a:buFont typeface="Arial" panose="020B0604020202020204" pitchFamily="34" charset="0"/>
              <a:buChar char="•"/>
            </a:pPr>
            <a:endParaRPr lang="en-US" dirty="0" smtClean="0"/>
          </a:p>
          <a:p>
            <a:pPr marL="0" indent="0">
              <a:buFont typeface="Arial" panose="020B0604020202020204" pitchFamily="34" charset="0"/>
              <a:buNone/>
            </a:pPr>
            <a:r>
              <a:rPr lang="en-US" dirty="0" smtClean="0"/>
              <a:t>Literature </a:t>
            </a:r>
            <a:r>
              <a:rPr lang="en-US" dirty="0"/>
              <a:t>often uses the terms secondary trauma, compassion fatigue, and vicarious traumatization interchangeably. Although compassion fatigue and secondary trauma refer to similar physical, psychological, and cognitive changes and symptoms that behavioral health workers may encounter when they work specifically with clients who have histories of trauma, vicarious trauma usually refers more explicitly to specific cognitive changes, such as in worldview and sense of self </a:t>
            </a:r>
            <a:r>
              <a:rPr lang="en-US" sz="1000" dirty="0" smtClean="0"/>
              <a:t>(</a:t>
            </a:r>
            <a:r>
              <a:rPr lang="en-US" sz="1000" b="0" i="0" kern="1200" dirty="0" smtClean="0">
                <a:solidFill>
                  <a:schemeClr val="tx1"/>
                </a:solidFill>
                <a:effectLst/>
                <a:latin typeface="+mn-lt"/>
                <a:ea typeface="+mn-ea"/>
                <a:cs typeface="+mn-cs"/>
              </a:rPr>
              <a:t>Newell, J. M., &amp; </a:t>
            </a:r>
            <a:r>
              <a:rPr lang="en-US" sz="1000" b="0" i="0" kern="1200" dirty="0" err="1" smtClean="0">
                <a:solidFill>
                  <a:schemeClr val="tx1"/>
                </a:solidFill>
                <a:effectLst/>
                <a:latin typeface="+mn-lt"/>
                <a:ea typeface="+mn-ea"/>
                <a:cs typeface="+mn-cs"/>
              </a:rPr>
              <a:t>MacNeil</a:t>
            </a:r>
            <a:r>
              <a:rPr lang="en-US" sz="1000" b="0" i="0" kern="1200" dirty="0" smtClean="0">
                <a:solidFill>
                  <a:schemeClr val="tx1"/>
                </a:solidFill>
                <a:effectLst/>
                <a:latin typeface="+mn-lt"/>
                <a:ea typeface="+mn-ea"/>
                <a:cs typeface="+mn-cs"/>
              </a:rPr>
              <a:t>, G. A. (2010). Professional burnout, vicarious trauma, secondary traumatic stress, and compassion fatigue. </a:t>
            </a:r>
            <a:r>
              <a:rPr lang="en-US" sz="1000" b="0" i="1" kern="1200" dirty="0" smtClean="0">
                <a:solidFill>
                  <a:schemeClr val="tx1"/>
                </a:solidFill>
                <a:effectLst/>
                <a:latin typeface="+mn-lt"/>
                <a:ea typeface="+mn-ea"/>
                <a:cs typeface="+mn-cs"/>
              </a:rPr>
              <a:t>Best Practices in Mental Health</a:t>
            </a:r>
            <a:r>
              <a:rPr lang="en-US" sz="1000" b="0" i="0" kern="1200" dirty="0" smtClean="0">
                <a:solidFill>
                  <a:schemeClr val="tx1"/>
                </a:solidFill>
                <a:effectLst/>
                <a:latin typeface="+mn-lt"/>
                <a:ea typeface="+mn-ea"/>
                <a:cs typeface="+mn-cs"/>
              </a:rPr>
              <a:t>, </a:t>
            </a:r>
            <a:r>
              <a:rPr lang="en-US" sz="1000" b="0" i="1" kern="1200" dirty="0" smtClean="0">
                <a:solidFill>
                  <a:schemeClr val="tx1"/>
                </a:solidFill>
                <a:effectLst/>
                <a:latin typeface="+mn-lt"/>
                <a:ea typeface="+mn-ea"/>
                <a:cs typeface="+mn-cs"/>
              </a:rPr>
              <a:t>6 </a:t>
            </a:r>
            <a:r>
              <a:rPr lang="en-US" sz="1000" b="0" i="0" kern="1200" dirty="0" smtClean="0">
                <a:solidFill>
                  <a:schemeClr val="tx1"/>
                </a:solidFill>
                <a:effectLst/>
                <a:latin typeface="+mn-lt"/>
                <a:ea typeface="+mn-ea"/>
                <a:cs typeface="+mn-cs"/>
              </a:rPr>
              <a:t>(2), 57-68</a:t>
            </a:r>
            <a:r>
              <a:rPr lang="en-US" sz="1000" dirty="0" smtClean="0"/>
              <a:t>). </a:t>
            </a:r>
            <a:endParaRPr lang="en-US" sz="1000" dirty="0"/>
          </a:p>
          <a:p>
            <a:pPr marL="171450" indent="-171450">
              <a:buFont typeface="Arial" panose="020B0604020202020204" pitchFamily="34" charset="0"/>
              <a:buChar char="•"/>
            </a:pPr>
            <a:endParaRPr lang="en-US" dirty="0" smtClean="0"/>
          </a:p>
          <a:p>
            <a:pPr marL="0" indent="0">
              <a:buFont typeface="Arial" panose="020B0604020202020204" pitchFamily="34" charset="0"/>
              <a:buNone/>
            </a:pPr>
            <a:r>
              <a:rPr lang="en-US" dirty="0" smtClean="0"/>
              <a:t>Here</a:t>
            </a:r>
            <a:r>
              <a:rPr lang="en-US" dirty="0"/>
              <a:t>, we use the term “secondary trauma” to describe trauma-related stress reactions and symptoms resulting from exposure to another individual’s traumatic experiences, rather than from exposure directly to a traumatic event. Secondary trauma can occur among behavioral health service providers across all behavioral health settings and among all professionals who provide services to those who have experienced trauma (e.g., healthcare providers, peer counselors, first responders, clergy, intake workers).</a:t>
            </a:r>
          </a:p>
          <a:p>
            <a:endParaRPr lang="en-US" dirty="0"/>
          </a:p>
        </p:txBody>
      </p:sp>
    </p:spTree>
    <p:extLst>
      <p:ext uri="{BB962C8B-B14F-4D97-AF65-F5344CB8AC3E}">
        <p14:creationId xmlns:p14="http://schemas.microsoft.com/office/powerpoint/2010/main" val="22343234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9A03085-B7BB-4B42-970D-1DF75584433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3026380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03085-B7BB-4B42-970D-1DF75584433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1647031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03085-B7BB-4B42-970D-1DF75584433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11671496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1" descr="openingfooter_sized.jpg">
            <a:extLst>
              <a:ext uri="{FF2B5EF4-FFF2-40B4-BE49-F238E27FC236}">
                <a16:creationId xmlns="" xmlns:a16="http://schemas.microsoft.com/office/drawing/2014/main" id="{C0C835F9-D5A2-4943-9FAB-A0055357573C}"/>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533400"/>
            <a:ext cx="9144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 xmlns:a16="http://schemas.microsoft.com/office/drawing/2014/main" id="{079E671C-1C24-4295-9664-99F779A6E80E}"/>
              </a:ext>
            </a:extLst>
          </p:cNvPr>
          <p:cNvPicPr>
            <a:picLocks noChangeAspect="1" noChangeArrowheads="1"/>
          </p:cNvPicPr>
          <p:nvPr userDrawn="1"/>
        </p:nvPicPr>
        <p:blipFill>
          <a:blip r:embed="rId3"/>
          <a:srcRect/>
          <a:stretch>
            <a:fillRect/>
          </a:stretch>
        </p:blipFill>
        <p:spPr bwMode="auto">
          <a:xfrm>
            <a:off x="7543800" y="6118225"/>
            <a:ext cx="968375" cy="434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6" name="Rectangle 19">
            <a:extLst>
              <a:ext uri="{FF2B5EF4-FFF2-40B4-BE49-F238E27FC236}">
                <a16:creationId xmlns="" xmlns:a16="http://schemas.microsoft.com/office/drawing/2014/main" id="{7AAC712E-E47B-48FE-A8B1-31C31C35965F}"/>
              </a:ext>
            </a:extLst>
          </p:cNvPr>
          <p:cNvSpPr>
            <a:spLocks noChangeArrowheads="1"/>
          </p:cNvSpPr>
          <p:nvPr userDrawn="1"/>
        </p:nvSpPr>
        <p:spPr bwMode="auto">
          <a:xfrm>
            <a:off x="609600" y="6096000"/>
            <a:ext cx="466407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r>
              <a:rPr lang="en-US" altLang="en-US" sz="1200" dirty="0">
                <a:latin typeface="Arial Bold" charset="0"/>
                <a:ea typeface="Osaka" charset="0"/>
              </a:rPr>
              <a:t>Boston University</a:t>
            </a:r>
            <a:r>
              <a:rPr lang="en-US" altLang="en-US" sz="1200" dirty="0">
                <a:latin typeface="Arial" charset="0"/>
                <a:ea typeface="Osaka" charset="0"/>
              </a:rPr>
              <a:t> School of Social Work</a:t>
            </a:r>
          </a:p>
          <a:p>
            <a:pPr>
              <a:defRPr/>
            </a:pPr>
            <a:r>
              <a:rPr lang="en-US" altLang="en-US" sz="1200" dirty="0">
                <a:latin typeface="Arial" charset="0"/>
                <a:ea typeface="Osaka" charset="0"/>
              </a:rPr>
              <a:t>Center for Innovation in Social Work &amp; Health</a:t>
            </a:r>
          </a:p>
        </p:txBody>
      </p:sp>
      <p:sp>
        <p:nvSpPr>
          <p:cNvPr id="7" name="Rectangle 6">
            <a:extLst>
              <a:ext uri="{FF2B5EF4-FFF2-40B4-BE49-F238E27FC236}">
                <a16:creationId xmlns="" xmlns:a16="http://schemas.microsoft.com/office/drawing/2014/main" id="{951D10DE-9671-4221-ADC1-86B222D0FB1E}"/>
              </a:ext>
            </a:extLst>
          </p:cNvPr>
          <p:cNvSpPr/>
          <p:nvPr userDrawn="1"/>
        </p:nvSpPr>
        <p:spPr>
          <a:xfrm>
            <a:off x="0" y="0"/>
            <a:ext cx="9144000" cy="44958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8" name="Straight Connector 7">
            <a:extLst>
              <a:ext uri="{FF2B5EF4-FFF2-40B4-BE49-F238E27FC236}">
                <a16:creationId xmlns="" xmlns:a16="http://schemas.microsoft.com/office/drawing/2014/main" id="{4E8CA9C8-D327-4876-9E05-E54ADD6FAD0E}"/>
              </a:ext>
            </a:extLst>
          </p:cNvPr>
          <p:cNvCxnSpPr/>
          <p:nvPr userDrawn="1"/>
        </p:nvCxnSpPr>
        <p:spPr>
          <a:xfrm>
            <a:off x="0" y="5867400"/>
            <a:ext cx="9144000" cy="0"/>
          </a:xfrm>
          <a:prstGeom prst="line">
            <a:avLst/>
          </a:prstGeom>
          <a:ln w="152400">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3074" name="Rectangle 2"/>
          <p:cNvSpPr>
            <a:spLocks noGrp="1" noChangeArrowheads="1"/>
          </p:cNvSpPr>
          <p:nvPr>
            <p:ph type="ctrTitle"/>
          </p:nvPr>
        </p:nvSpPr>
        <p:spPr>
          <a:xfrm>
            <a:off x="685800" y="1600200"/>
            <a:ext cx="7772400" cy="1143000"/>
          </a:xfrm>
        </p:spPr>
        <p:txBody>
          <a:bodyPr anchor="ctr"/>
          <a:lstStyle>
            <a:lvl1pPr>
              <a:defRPr sz="4000">
                <a:solidFill>
                  <a:schemeClr val="bg1"/>
                </a:solidFill>
                <a:latin typeface="+mj-lt"/>
              </a:defRPr>
            </a:lvl1pPr>
          </a:lstStyle>
          <a:p>
            <a:pPr lvl="0"/>
            <a:r>
              <a:rPr lang="en-US" altLang="en-US" noProof="0" dirty="0"/>
              <a:t>Click to edit Master title style</a:t>
            </a:r>
          </a:p>
        </p:txBody>
      </p:sp>
      <p:sp>
        <p:nvSpPr>
          <p:cNvPr id="3075" name="Rectangle 3"/>
          <p:cNvSpPr>
            <a:spLocks noGrp="1" noChangeArrowheads="1"/>
          </p:cNvSpPr>
          <p:nvPr>
            <p:ph type="subTitle" idx="1"/>
          </p:nvPr>
        </p:nvSpPr>
        <p:spPr>
          <a:xfrm>
            <a:off x="685800" y="3200400"/>
            <a:ext cx="7772400" cy="1752600"/>
          </a:xfrm>
        </p:spPr>
        <p:txBody>
          <a:bodyPr/>
          <a:lstStyle>
            <a:lvl1pPr marL="0" indent="0">
              <a:buFont typeface="Wingdings" charset="2"/>
              <a:buNone/>
              <a:defRPr sz="2400">
                <a:solidFill>
                  <a:srgbClr val="CCCCCC"/>
                </a:solidFill>
                <a:latin typeface="+mn-lt"/>
              </a:defRPr>
            </a:lvl1pPr>
          </a:lstStyle>
          <a:p>
            <a:pPr lvl="0"/>
            <a:r>
              <a:rPr lang="en-US" altLang="en-US" noProof="0" dirty="0"/>
              <a:t>Click to edit Master subtitle style</a:t>
            </a:r>
          </a:p>
        </p:txBody>
      </p:sp>
    </p:spTree>
    <p:extLst>
      <p:ext uri="{BB962C8B-B14F-4D97-AF65-F5344CB8AC3E}">
        <p14:creationId xmlns:p14="http://schemas.microsoft.com/office/powerpoint/2010/main" val="14062590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 xmlns:a16="http://schemas.microsoft.com/office/drawing/2014/main" id="{A16772BF-9B11-4A78-8147-9AC9DB52C5C2}"/>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3935371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atin typeface="+mn-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Rectangle 5">
            <a:extLst>
              <a:ext uri="{FF2B5EF4-FFF2-40B4-BE49-F238E27FC236}">
                <a16:creationId xmlns="" xmlns:a16="http://schemas.microsoft.com/office/drawing/2014/main" id="{BBB3EDB2-D6CB-40C2-8251-655A4BB48218}"/>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097123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 xmlns:a16="http://schemas.microsoft.com/office/drawing/2014/main" id="{34A1B74F-9AE2-4515-8D8E-FA300A4E990F}"/>
              </a:ext>
            </a:extLst>
          </p:cNvPr>
          <p:cNvSpPr/>
          <p:nvPr userDrawn="1"/>
        </p:nvSpPr>
        <p:spPr>
          <a:xfrm>
            <a:off x="0" y="2235200"/>
            <a:ext cx="9144000" cy="2413000"/>
          </a:xfrm>
          <a:prstGeom prst="rect">
            <a:avLst/>
          </a:prstGeom>
          <a:solidFill>
            <a:srgbClr val="CF0A2C"/>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 name="Rectangle 2">
            <a:extLst>
              <a:ext uri="{FF2B5EF4-FFF2-40B4-BE49-F238E27FC236}">
                <a16:creationId xmlns="" xmlns:a16="http://schemas.microsoft.com/office/drawing/2014/main" id="{5F5C6A78-5617-4E7E-A4CD-EBED5540A16B}"/>
              </a:ext>
            </a:extLst>
          </p:cNvPr>
          <p:cNvSpPr txBox="1">
            <a:spLocks noChangeArrowheads="1"/>
          </p:cNvSpPr>
          <p:nvPr userDrawn="1"/>
        </p:nvSpPr>
        <p:spPr bwMode="auto">
          <a:xfrm>
            <a:off x="685800" y="2819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ctr"/>
          <a:lstStyle>
            <a:lvl1pPr algn="l" rtl="0" eaLnBrk="0" fontAlgn="base" hangingPunct="0">
              <a:spcBef>
                <a:spcPct val="0"/>
              </a:spcBef>
              <a:spcAft>
                <a:spcPct val="0"/>
              </a:spcAft>
              <a:defRPr sz="4000" kern="1200">
                <a:solidFill>
                  <a:schemeClr val="bg1"/>
                </a:solidFill>
                <a:latin typeface="Josephine Sans"/>
                <a:ea typeface="+mj-ea"/>
                <a:cs typeface="+mj-cs"/>
              </a:defRPr>
            </a:lvl1pPr>
            <a:lvl2pPr algn="l" rtl="0" eaLnBrk="0" fontAlgn="base" hangingPunct="0">
              <a:spcBef>
                <a:spcPct val="0"/>
              </a:spcBef>
              <a:spcAft>
                <a:spcPct val="0"/>
              </a:spcAft>
              <a:defRPr sz="2400">
                <a:solidFill>
                  <a:schemeClr val="tx1"/>
                </a:solidFill>
                <a:latin typeface="Arial" charset="0"/>
                <a:ea typeface="Osaka" charset="0"/>
              </a:defRPr>
            </a:lvl2pPr>
            <a:lvl3pPr algn="l" rtl="0" eaLnBrk="0" fontAlgn="base" hangingPunct="0">
              <a:spcBef>
                <a:spcPct val="0"/>
              </a:spcBef>
              <a:spcAft>
                <a:spcPct val="0"/>
              </a:spcAft>
              <a:defRPr sz="2400">
                <a:solidFill>
                  <a:schemeClr val="tx1"/>
                </a:solidFill>
                <a:latin typeface="Arial" charset="0"/>
                <a:ea typeface="Osaka" charset="0"/>
              </a:defRPr>
            </a:lvl3pPr>
            <a:lvl4pPr algn="l" rtl="0" eaLnBrk="0" fontAlgn="base" hangingPunct="0">
              <a:spcBef>
                <a:spcPct val="0"/>
              </a:spcBef>
              <a:spcAft>
                <a:spcPct val="0"/>
              </a:spcAft>
              <a:defRPr sz="2400">
                <a:solidFill>
                  <a:schemeClr val="tx1"/>
                </a:solidFill>
                <a:latin typeface="Arial" charset="0"/>
                <a:ea typeface="Osaka" charset="0"/>
              </a:defRPr>
            </a:lvl4pPr>
            <a:lvl5pPr algn="l" rtl="0" eaLnBrk="0" fontAlgn="base" hangingPunct="0">
              <a:spcBef>
                <a:spcPct val="0"/>
              </a:spcBef>
              <a:spcAft>
                <a:spcPct val="0"/>
              </a:spcAft>
              <a:defRPr sz="2400">
                <a:solidFill>
                  <a:schemeClr val="tx1"/>
                </a:solidFill>
                <a:latin typeface="Arial" charset="0"/>
                <a:ea typeface="Osaka"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a:lstStyle>
          <a:p>
            <a:pPr>
              <a:defRPr/>
            </a:pPr>
            <a:r>
              <a:rPr lang="en-US" altLang="en-US" sz="2800" dirty="0">
                <a:latin typeface="+mn-lt"/>
              </a:rPr>
              <a:t>Resting or transition slide</a:t>
            </a:r>
          </a:p>
        </p:txBody>
      </p:sp>
      <p:sp>
        <p:nvSpPr>
          <p:cNvPr id="2" name="Title 1"/>
          <p:cNvSpPr>
            <a:spLocks noGrp="1"/>
          </p:cNvSpPr>
          <p:nvPr>
            <p:ph type="title"/>
          </p:nvPr>
        </p:nvSpPr>
        <p:spPr/>
        <p:txBody>
          <a:bodyPr/>
          <a:lstStyle/>
          <a:p>
            <a:r>
              <a:rPr lang="en-US" dirty="0"/>
              <a:t>Click to edit Master title style</a:t>
            </a:r>
          </a:p>
        </p:txBody>
      </p:sp>
      <p:sp>
        <p:nvSpPr>
          <p:cNvPr id="5" name="Footer Placeholder 2">
            <a:extLst>
              <a:ext uri="{FF2B5EF4-FFF2-40B4-BE49-F238E27FC236}">
                <a16:creationId xmlns="" xmlns:a16="http://schemas.microsoft.com/office/drawing/2014/main" id="{FFB3D048-76C5-466D-B89D-C1EE28563B80}"/>
              </a:ext>
            </a:extLst>
          </p:cNvPr>
          <p:cNvSpPr>
            <a:spLocks noGrp="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4104497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096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28800"/>
            <a:ext cx="3886200" cy="3886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a:extLst>
              <a:ext uri="{FF2B5EF4-FFF2-40B4-BE49-F238E27FC236}">
                <a16:creationId xmlns="" xmlns:a16="http://schemas.microsoft.com/office/drawing/2014/main" id="{DB898A8F-2176-4244-95AE-5AE9D58331F7}"/>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26749722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731837"/>
            <a:ext cx="7886700" cy="1325563"/>
          </a:xfrm>
        </p:spPr>
        <p:txBody>
          <a:bodyPr/>
          <a:lstStyle/>
          <a:p>
            <a:r>
              <a:rPr lang="en-US" dirty="0"/>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5">
            <a:extLst>
              <a:ext uri="{FF2B5EF4-FFF2-40B4-BE49-F238E27FC236}">
                <a16:creationId xmlns="" xmlns:a16="http://schemas.microsoft.com/office/drawing/2014/main" id="{E59E0BCE-BD1B-45CF-ADBA-9A1721360EFD}"/>
              </a:ext>
            </a:extLst>
          </p:cNvPr>
          <p:cNvSpPr>
            <a:spLocks noGrp="1" noChangeArrowheads="1"/>
          </p:cNvSpPr>
          <p:nvPr>
            <p:ph type="ftr" sz="quarter" idx="10"/>
          </p:nvPr>
        </p:nvSpPr>
        <p:spPr/>
        <p:txBody>
          <a:bodyPr/>
          <a:lstStyle>
            <a:lvl1pPr>
              <a:defRPr>
                <a:latin typeface="+mn-lt"/>
              </a:defRPr>
            </a:lvl1pPr>
          </a:lstStyle>
          <a:p>
            <a:pPr>
              <a:defRPr/>
            </a:pPr>
            <a:r>
              <a:rPr lang="en-US" altLang="en-US"/>
              <a:t>Name of  Presentation</a:t>
            </a:r>
          </a:p>
        </p:txBody>
      </p:sp>
    </p:spTree>
    <p:extLst>
      <p:ext uri="{BB962C8B-B14F-4D97-AF65-F5344CB8AC3E}">
        <p14:creationId xmlns:p14="http://schemas.microsoft.com/office/powerpoint/2010/main" val="3752572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5">
            <a:extLst>
              <a:ext uri="{FF2B5EF4-FFF2-40B4-BE49-F238E27FC236}">
                <a16:creationId xmlns="" xmlns:a16="http://schemas.microsoft.com/office/drawing/2014/main" id="{028ADF97-FBFD-4167-91E9-DD60239E0C34}"/>
              </a:ext>
            </a:extLst>
          </p:cNvPr>
          <p:cNvSpPr>
            <a:spLocks noGrp="1" noChangeArrowheads="1"/>
          </p:cNvSpPr>
          <p:nvPr>
            <p:ph type="ftr" sz="quarter" idx="10"/>
          </p:nvPr>
        </p:nvSpPr>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591029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 xmlns:a16="http://schemas.microsoft.com/office/drawing/2014/main" id="{1A731F9F-D9F1-43B5-965E-77C78B08C01B}"/>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3412134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03085-B7BB-4B42-970D-1DF75584433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20396258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45731"/>
            <a:ext cx="2949575"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199" y="2667000"/>
            <a:ext cx="2949575" cy="2819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BB460A78-9830-49D6-B740-6846A1E97370}"/>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1749107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554966"/>
            <a:ext cx="2949575" cy="1600200"/>
          </a:xfrm>
        </p:spPr>
        <p:txBody>
          <a:bodyPr anchor="b"/>
          <a:lstStyle>
            <a:lvl1pPr>
              <a:defRPr sz="3200"/>
            </a:lvl1pPr>
          </a:lstStyle>
          <a:p>
            <a:r>
              <a:rPr lang="en-US" dirty="0"/>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2860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Rectangle 5">
            <a:extLst>
              <a:ext uri="{FF2B5EF4-FFF2-40B4-BE49-F238E27FC236}">
                <a16:creationId xmlns="" xmlns:a16="http://schemas.microsoft.com/office/drawing/2014/main" id="{4A0ECDFA-CB97-482E-8CD1-30157269FC38}"/>
              </a:ext>
            </a:extLst>
          </p:cNvPr>
          <p:cNvSpPr>
            <a:spLocks noGrp="1" noChangeArrowheads="1"/>
          </p:cNvSpPr>
          <p:nvPr>
            <p:ph type="ftr" sz="quarter" idx="10"/>
          </p:nvPr>
        </p:nvSpPr>
        <p:spPr>
          <a:ln/>
        </p:spPr>
        <p:txBody>
          <a:bodyPr/>
          <a:lstStyle>
            <a:lvl1pPr>
              <a:defRPr/>
            </a:lvl1pPr>
          </a:lstStyle>
          <a:p>
            <a:pPr>
              <a:defRPr/>
            </a:pPr>
            <a:r>
              <a:rPr lang="en-US" altLang="en-US"/>
              <a:t>Name of Presentation</a:t>
            </a:r>
          </a:p>
        </p:txBody>
      </p:sp>
    </p:spTree>
    <p:extLst>
      <p:ext uri="{BB962C8B-B14F-4D97-AF65-F5344CB8AC3E}">
        <p14:creationId xmlns:p14="http://schemas.microsoft.com/office/powerpoint/2010/main" val="4196490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9A03085-B7BB-4B42-970D-1DF755844338}" type="datetimeFigureOut">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23791845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9A03085-B7BB-4B42-970D-1DF755844338}"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410737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9A03085-B7BB-4B42-970D-1DF755844338}" type="datetimeFigureOut">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3931636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9A03085-B7BB-4B42-970D-1DF755844338}" type="datetimeFigureOut">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3215585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A03085-B7BB-4B42-970D-1DF755844338}" type="datetimeFigureOut">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6486321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A03085-B7BB-4B42-970D-1DF755844338}"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104466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9A03085-B7BB-4B42-970D-1DF755844338}" type="datetimeFigureOut">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9DE77D-AB3D-49F5-AC39-5A1A97DA86B9}" type="slidenum">
              <a:rPr lang="en-US" smtClean="0"/>
              <a:t>‹#›</a:t>
            </a:fld>
            <a:endParaRPr lang="en-US"/>
          </a:p>
        </p:txBody>
      </p:sp>
    </p:spTree>
    <p:extLst>
      <p:ext uri="{BB962C8B-B14F-4D97-AF65-F5344CB8AC3E}">
        <p14:creationId xmlns:p14="http://schemas.microsoft.com/office/powerpoint/2010/main" val="3458936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03085-B7BB-4B42-970D-1DF755844338}" type="datetimeFigureOut">
              <a:rPr lang="en-US" smtClean="0"/>
              <a:t>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9DE77D-AB3D-49F5-AC39-5A1A97DA86B9}" type="slidenum">
              <a:rPr lang="en-US" smtClean="0"/>
              <a:t>‹#›</a:t>
            </a:fld>
            <a:endParaRPr lang="en-US"/>
          </a:p>
        </p:txBody>
      </p:sp>
    </p:spTree>
    <p:extLst>
      <p:ext uri="{BB962C8B-B14F-4D97-AF65-F5344CB8AC3E}">
        <p14:creationId xmlns:p14="http://schemas.microsoft.com/office/powerpoint/2010/main" val="1521142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 name="Rectangle 10">
            <a:extLst>
              <a:ext uri="{FF2B5EF4-FFF2-40B4-BE49-F238E27FC236}">
                <a16:creationId xmlns="" xmlns:a16="http://schemas.microsoft.com/office/drawing/2014/main" id="{C023E52F-818B-43C7-8650-D5CC2ABBA8D6}"/>
              </a:ext>
            </a:extLst>
          </p:cNvPr>
          <p:cNvSpPr>
            <a:spLocks noChangeArrowheads="1"/>
          </p:cNvSpPr>
          <p:nvPr userDrawn="1"/>
        </p:nvSpPr>
        <p:spPr bwMode="auto">
          <a:xfrm>
            <a:off x="0" y="338138"/>
            <a:ext cx="9144000" cy="347662"/>
          </a:xfrm>
          <a:prstGeom prst="rect">
            <a:avLst/>
          </a:prstGeom>
          <a:gradFill rotWithShape="0">
            <a:gsLst>
              <a:gs pos="0">
                <a:srgbClr val="333333"/>
              </a:gs>
              <a:gs pos="100000">
                <a:schemeClr val="tx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a:defRPr/>
            </a:pPr>
            <a:endParaRPr lang="en-US" altLang="en-US"/>
          </a:p>
        </p:txBody>
      </p:sp>
      <p:sp>
        <p:nvSpPr>
          <p:cNvPr id="1026" name="Rectangle 2">
            <a:extLst>
              <a:ext uri="{FF2B5EF4-FFF2-40B4-BE49-F238E27FC236}">
                <a16:creationId xmlns="" xmlns:a16="http://schemas.microsoft.com/office/drawing/2014/main" id="{1D919825-C524-4EF2-9E4E-3ABB4862DD4F}"/>
              </a:ext>
            </a:extLst>
          </p:cNvPr>
          <p:cNvSpPr>
            <a:spLocks noGrp="1" noChangeArrowheads="1"/>
          </p:cNvSpPr>
          <p:nvPr>
            <p:ph type="title"/>
          </p:nvPr>
        </p:nvSpPr>
        <p:spPr bwMode="auto">
          <a:xfrm>
            <a:off x="609600" y="762000"/>
            <a:ext cx="79248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 xmlns:a16="http://schemas.microsoft.com/office/drawing/2014/main" id="{B5CD3996-45A8-4853-A877-ECDB4869A258}"/>
              </a:ext>
            </a:extLst>
          </p:cNvPr>
          <p:cNvSpPr>
            <a:spLocks noGrp="1" noChangeArrowheads="1"/>
          </p:cNvSpPr>
          <p:nvPr>
            <p:ph type="body" idx="1"/>
          </p:nvPr>
        </p:nvSpPr>
        <p:spPr bwMode="auto">
          <a:xfrm>
            <a:off x="609600" y="1752600"/>
            <a:ext cx="79248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a:extLst>
              <a:ext uri="{FF2B5EF4-FFF2-40B4-BE49-F238E27FC236}">
                <a16:creationId xmlns="" xmlns:a16="http://schemas.microsoft.com/office/drawing/2014/main" id="{F6BEE653-C442-4028-8246-1F118E74B7AB}"/>
              </a:ext>
            </a:extLst>
          </p:cNvPr>
          <p:cNvSpPr>
            <a:spLocks noGrp="1" noChangeArrowheads="1"/>
          </p:cNvSpPr>
          <p:nvPr>
            <p:ph type="ftr" sz="quarter" idx="3"/>
          </p:nvPr>
        </p:nvSpPr>
        <p:spPr bwMode="auto">
          <a:xfrm>
            <a:off x="609600" y="381000"/>
            <a:ext cx="5105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defRPr sz="1200">
                <a:solidFill>
                  <a:schemeClr val="bg1"/>
                </a:solidFill>
                <a:latin typeface="Arial" charset="0"/>
                <a:ea typeface="Osaka" charset="0"/>
              </a:defRPr>
            </a:lvl1pPr>
          </a:lstStyle>
          <a:p>
            <a:pPr>
              <a:defRPr/>
            </a:pPr>
            <a:r>
              <a:rPr lang="en-US" altLang="en-US"/>
              <a:t>Name of Presentation</a:t>
            </a:r>
          </a:p>
        </p:txBody>
      </p:sp>
      <p:sp>
        <p:nvSpPr>
          <p:cNvPr id="1036" name="Text Box 12">
            <a:extLst>
              <a:ext uri="{FF2B5EF4-FFF2-40B4-BE49-F238E27FC236}">
                <a16:creationId xmlns="" xmlns:a16="http://schemas.microsoft.com/office/drawing/2014/main" id="{D1CBFA60-C116-40C5-BB14-78F1DF33866F}"/>
              </a:ext>
            </a:extLst>
          </p:cNvPr>
          <p:cNvSpPr txBox="1">
            <a:spLocks noChangeArrowheads="1"/>
          </p:cNvSpPr>
          <p:nvPr userDrawn="1"/>
        </p:nvSpPr>
        <p:spPr bwMode="auto">
          <a:xfrm>
            <a:off x="609600" y="1524000"/>
            <a:ext cx="79248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defRPr/>
            </a:pPr>
            <a:r>
              <a:rPr lang="en-US" altLang="en-US" sz="1200" b="1">
                <a:solidFill>
                  <a:schemeClr val="bg1"/>
                </a:solidFill>
                <a:latin typeface="Arial" charset="0"/>
                <a:ea typeface="Osaka" charset="0"/>
              </a:rPr>
              <a:t>Boston University</a:t>
            </a:r>
            <a:r>
              <a:rPr lang="en-US" altLang="en-US" sz="1200">
                <a:solidFill>
                  <a:schemeClr val="bg1"/>
                </a:solidFill>
                <a:latin typeface="Arial" charset="0"/>
                <a:ea typeface="Osaka" charset="0"/>
              </a:rPr>
              <a:t> Slideshow Title Goes Here</a:t>
            </a:r>
          </a:p>
        </p:txBody>
      </p:sp>
      <p:pic>
        <p:nvPicPr>
          <p:cNvPr id="1031" name="Picture 9">
            <a:extLst>
              <a:ext uri="{FF2B5EF4-FFF2-40B4-BE49-F238E27FC236}">
                <a16:creationId xmlns="" xmlns:a16="http://schemas.microsoft.com/office/drawing/2014/main" id="{E2F949A3-FA9E-4E5D-8039-2AB21380148E}"/>
              </a:ext>
            </a:extLst>
          </p:cNvPr>
          <p:cNvPicPr>
            <a:picLocks noChangeAspect="1" noChangeArrowheads="1"/>
          </p:cNvPicPr>
          <p:nvPr userDrawn="1"/>
        </p:nvPicPr>
        <p:blipFill>
          <a:blip r:embed="rId12" cstate="print">
            <a:extLst>
              <a:ext uri="{28A0092B-C50C-407E-A947-70E740481C1C}">
                <a14:useLocalDpi xmlns:a14="http://schemas.microsoft.com/office/drawing/2010/main" val="0"/>
              </a:ext>
            </a:extLst>
          </a:blip>
          <a:srcRect/>
          <a:stretch>
            <a:fillRect/>
          </a:stretch>
        </p:blipFill>
        <p:spPr bwMode="auto">
          <a:xfrm>
            <a:off x="609600" y="5867400"/>
            <a:ext cx="2438400" cy="8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a:extLst>
              <a:ext uri="{FF2B5EF4-FFF2-40B4-BE49-F238E27FC236}">
                <a16:creationId xmlns="" xmlns:a16="http://schemas.microsoft.com/office/drawing/2014/main" id="{1F273291-54B0-4C1D-BEAC-330F8A57DAD0}"/>
              </a:ext>
            </a:extLst>
          </p:cNvPr>
          <p:cNvCxnSpPr/>
          <p:nvPr userDrawn="1"/>
        </p:nvCxnSpPr>
        <p:spPr>
          <a:xfrm>
            <a:off x="0" y="5715000"/>
            <a:ext cx="9144000" cy="0"/>
          </a:xfrm>
          <a:prstGeom prst="line">
            <a:avLst/>
          </a:prstGeom>
          <a:ln w="38100">
            <a:solidFill>
              <a:srgbClr val="CF0A2C"/>
            </a:solidFill>
          </a:ln>
          <a:effectLst/>
        </p:spPr>
        <p:style>
          <a:lnRef idx="2">
            <a:schemeClr val="accent1"/>
          </a:lnRef>
          <a:fillRef idx="0">
            <a:schemeClr val="accent1"/>
          </a:fillRef>
          <a:effectRef idx="1">
            <a:schemeClr val="accent1"/>
          </a:effectRef>
          <a:fontRef idx="minor">
            <a:schemeClr val="tx1"/>
          </a:fontRef>
        </p:style>
      </p:cxnSp>
      <p:pic>
        <p:nvPicPr>
          <p:cNvPr id="1033" name="Picture 12" descr="standardfooter_sized.jpg">
            <a:extLst>
              <a:ext uri="{FF2B5EF4-FFF2-40B4-BE49-F238E27FC236}">
                <a16:creationId xmlns="" xmlns:a16="http://schemas.microsoft.com/office/drawing/2014/main" id="{73BE77B6-ABF9-4CF0-AA10-9388A15FB88F}"/>
              </a:ext>
            </a:extLst>
          </p:cNvPr>
          <p:cNvPicPr>
            <a:picLocks noChangeAspect="1"/>
          </p:cNvPicPr>
          <p:nvPr userDrawn="1"/>
        </p:nvPicPr>
        <p:blipFill>
          <a:blip r:embed="rId13" cstate="print">
            <a:extLst>
              <a:ext uri="{28A0092B-C50C-407E-A947-70E740481C1C}">
                <a14:useLocalDpi xmlns:a14="http://schemas.microsoft.com/office/drawing/2010/main" val="0"/>
              </a:ext>
            </a:extLst>
          </a:blip>
          <a:srcRect t="93661"/>
          <a:stretch>
            <a:fillRect/>
          </a:stretch>
        </p:blipFill>
        <p:spPr bwMode="auto">
          <a:xfrm>
            <a:off x="0" y="0"/>
            <a:ext cx="9144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98006883"/>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hf sldNum="0" hdr="0"/>
  <p:txStyles>
    <p:titleStyle>
      <a:lvl1pPr algn="l" rtl="0" eaLnBrk="0" fontAlgn="base" hangingPunct="0">
        <a:spcBef>
          <a:spcPct val="0"/>
        </a:spcBef>
        <a:spcAft>
          <a:spcPct val="0"/>
        </a:spcAft>
        <a:defRPr sz="2800" kern="1200">
          <a:solidFill>
            <a:schemeClr val="tx1"/>
          </a:solidFill>
          <a:latin typeface="+mj-lt"/>
          <a:ea typeface="+mj-ea"/>
          <a:cs typeface="Arial" panose="020B0604020202020204" pitchFamily="34" charset="0"/>
        </a:defRPr>
      </a:lvl1pPr>
      <a:lvl2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2pPr>
      <a:lvl3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3pPr>
      <a:lvl4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4pPr>
      <a:lvl5pPr algn="l" rtl="0" eaLnBrk="0" fontAlgn="base" hangingPunct="0">
        <a:spcBef>
          <a:spcPct val="0"/>
        </a:spcBef>
        <a:spcAft>
          <a:spcPct val="0"/>
        </a:spcAft>
        <a:defRPr sz="2800">
          <a:solidFill>
            <a:schemeClr val="tx1"/>
          </a:solidFill>
          <a:latin typeface="Arial" panose="020B0604020202020204" pitchFamily="34" charset="0"/>
          <a:ea typeface="Osaka" charset="0"/>
          <a:cs typeface="Arial" panose="020B0604020202020204" pitchFamily="34" charset="0"/>
        </a:defRPr>
      </a:lvl5pPr>
      <a:lvl6pPr marL="457200" algn="l" rtl="0" fontAlgn="base">
        <a:spcBef>
          <a:spcPct val="0"/>
        </a:spcBef>
        <a:spcAft>
          <a:spcPct val="0"/>
        </a:spcAft>
        <a:defRPr sz="2400">
          <a:solidFill>
            <a:schemeClr val="tx1"/>
          </a:solidFill>
          <a:latin typeface="Arial" charset="0"/>
          <a:ea typeface="Osaka" charset="0"/>
        </a:defRPr>
      </a:lvl6pPr>
      <a:lvl7pPr marL="914400" algn="l" rtl="0" fontAlgn="base">
        <a:spcBef>
          <a:spcPct val="0"/>
        </a:spcBef>
        <a:spcAft>
          <a:spcPct val="0"/>
        </a:spcAft>
        <a:defRPr sz="2400">
          <a:solidFill>
            <a:schemeClr val="tx1"/>
          </a:solidFill>
          <a:latin typeface="Arial" charset="0"/>
          <a:ea typeface="Osaka" charset="0"/>
        </a:defRPr>
      </a:lvl7pPr>
      <a:lvl8pPr marL="1371600" algn="l" rtl="0" fontAlgn="base">
        <a:spcBef>
          <a:spcPct val="0"/>
        </a:spcBef>
        <a:spcAft>
          <a:spcPct val="0"/>
        </a:spcAft>
        <a:defRPr sz="2400">
          <a:solidFill>
            <a:schemeClr val="tx1"/>
          </a:solidFill>
          <a:latin typeface="Arial" charset="0"/>
          <a:ea typeface="Osaka" charset="0"/>
        </a:defRPr>
      </a:lvl8pPr>
      <a:lvl9pPr marL="1828800" algn="l" rtl="0" fontAlgn="base">
        <a:spcBef>
          <a:spcPct val="0"/>
        </a:spcBef>
        <a:spcAft>
          <a:spcPct val="0"/>
        </a:spcAft>
        <a:defRPr sz="2400">
          <a:solidFill>
            <a:schemeClr val="tx1"/>
          </a:solidFill>
          <a:latin typeface="Arial" charset="0"/>
          <a:ea typeface="Osaka" charset="0"/>
        </a:defRPr>
      </a:lvl9pPr>
    </p:titleStyle>
    <p:bodyStyle>
      <a:lvl1pPr marL="342900" indent="-342900" algn="l" rtl="0" eaLnBrk="0" fontAlgn="base" hangingPunct="0">
        <a:spcBef>
          <a:spcPct val="20000"/>
        </a:spcBef>
        <a:spcAft>
          <a:spcPct val="0"/>
        </a:spcAft>
        <a:buClr>
          <a:srgbClr val="C00000"/>
        </a:buClr>
        <a:buFont typeface="Wingdings" panose="05000000000000000000" pitchFamily="2" charset="2"/>
        <a:buChar char="§"/>
        <a:defRPr sz="2400" kern="12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lr>
          <a:srgbClr val="C00000"/>
        </a:buClr>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hyperlink" Target="https://www.ptsd.va.gov/understand/related/substance_abuse_vet.asp" TargetMode="External"/><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janinafisher.com/flipchart-1"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hyperlink" Target="https://www.ptsd.va.gov/understand/related/substance_abuse_vet.asp" TargetMode="External"/><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 xmlns:a16="http://schemas.microsoft.com/office/drawing/2014/main" id="{25195D2B-0621-4550-8BA4-24BB63768B89}"/>
              </a:ext>
            </a:extLst>
          </p:cNvPr>
          <p:cNvSpPr>
            <a:spLocks noGrp="1" noChangeArrowheads="1"/>
          </p:cNvSpPr>
          <p:nvPr>
            <p:ph type="ctrTitle"/>
          </p:nvPr>
        </p:nvSpPr>
        <p:spPr/>
        <p:txBody>
          <a:bodyPr/>
          <a:lstStyle/>
          <a:p>
            <a:pPr eaLnBrk="1" hangingPunct="1">
              <a:defRPr/>
            </a:pPr>
            <a:r>
              <a:rPr lang="en-US" altLang="en-US" dirty="0"/>
              <a:t>Trauma-Informed Supervision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Secondary Traumatic Stress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524000"/>
            <a:ext cx="7924800" cy="3886200"/>
          </a:xfrm>
        </p:spPr>
        <p:txBody>
          <a:bodyPr/>
          <a:lstStyle/>
          <a:p>
            <a:pPr eaLnBrk="1" hangingPunct="1">
              <a:buClr>
                <a:srgbClr val="CC0000"/>
              </a:buClr>
              <a:defRPr/>
            </a:pPr>
            <a:r>
              <a:rPr lang="en-US" altLang="en-US" sz="2200" b="1" dirty="0"/>
              <a:t>Secondary stress: </a:t>
            </a:r>
            <a:r>
              <a:rPr lang="en-US" altLang="en-US" sz="2200" dirty="0"/>
              <a:t>because it is experienced indirectly, through the process of being a witness to another person’s trauma </a:t>
            </a:r>
            <a:r>
              <a:rPr lang="en-US" altLang="en-US" sz="1400" dirty="0" smtClean="0"/>
              <a:t>(Norwood, A</a:t>
            </a:r>
            <a:r>
              <a:rPr lang="en-US" altLang="en-US" sz="1400" dirty="0"/>
              <a:t>. </a:t>
            </a:r>
            <a:r>
              <a:rPr lang="en-US" altLang="en-US" sz="1400" dirty="0" smtClean="0"/>
              <a:t>&amp; Beckman, A. Minnesota </a:t>
            </a:r>
            <a:r>
              <a:rPr lang="en-US" altLang="en-US" sz="1400" dirty="0"/>
              <a:t>Center for Victims of </a:t>
            </a:r>
            <a:r>
              <a:rPr lang="en-US" altLang="en-US" sz="1400" dirty="0" smtClean="0"/>
              <a:t>Torture.)</a:t>
            </a:r>
            <a:r>
              <a:rPr lang="en-US" altLang="en-US" sz="2200" dirty="0"/>
              <a:t> </a:t>
            </a:r>
            <a:endParaRPr lang="en-US" altLang="en-US" sz="2200" dirty="0" smtClean="0"/>
          </a:p>
          <a:p>
            <a:pPr eaLnBrk="1" hangingPunct="1">
              <a:buClr>
                <a:srgbClr val="CC0000"/>
              </a:buClr>
              <a:defRPr/>
            </a:pPr>
            <a:r>
              <a:rPr lang="en-US" altLang="en-US" sz="2200" b="1" dirty="0" smtClean="0"/>
              <a:t>Compassion </a:t>
            </a:r>
            <a:r>
              <a:rPr lang="en-US" altLang="en-US" sz="2200" b="1" dirty="0"/>
              <a:t>fatigue: </a:t>
            </a:r>
            <a:r>
              <a:rPr lang="en-US" altLang="en-US" sz="2200" dirty="0"/>
              <a:t>extreme state of tension or preoccupation with the suffering of those being helped to the degree that is traumatizing for the </a:t>
            </a:r>
            <a:r>
              <a:rPr lang="en-US" altLang="en-US" sz="2200" dirty="0" smtClean="0"/>
              <a:t>helper. </a:t>
            </a:r>
            <a:r>
              <a:rPr lang="en-US" altLang="en-US" sz="1600" dirty="0" smtClean="0"/>
              <a:t>(</a:t>
            </a:r>
            <a:r>
              <a:rPr lang="en-US" sz="1400" dirty="0" err="1"/>
              <a:t>Figley</a:t>
            </a:r>
            <a:r>
              <a:rPr lang="en-US" sz="1400" dirty="0"/>
              <a:t>, C. R. (1995). Compassion </a:t>
            </a:r>
            <a:r>
              <a:rPr lang="en-US" sz="1400" dirty="0" smtClean="0"/>
              <a:t>Fatigue</a:t>
            </a:r>
            <a:r>
              <a:rPr lang="en-US" sz="1400" dirty="0"/>
              <a:t>: Toward a </a:t>
            </a:r>
            <a:r>
              <a:rPr lang="en-US" sz="1400" dirty="0" smtClean="0"/>
              <a:t>New Understanding </a:t>
            </a:r>
            <a:r>
              <a:rPr lang="en-US" sz="1400" dirty="0"/>
              <a:t>of the </a:t>
            </a:r>
            <a:r>
              <a:rPr lang="en-US" sz="1400" dirty="0" smtClean="0"/>
              <a:t>C</a:t>
            </a:r>
            <a:r>
              <a:rPr lang="en-US" sz="1400" dirty="0" smtClean="0"/>
              <a:t>osts </a:t>
            </a:r>
            <a:r>
              <a:rPr lang="en-US" sz="1400" dirty="0"/>
              <a:t>of </a:t>
            </a:r>
            <a:r>
              <a:rPr lang="en-US" sz="1400" dirty="0" smtClean="0"/>
              <a:t>Caring</a:t>
            </a:r>
            <a:r>
              <a:rPr lang="en-US" sz="1400" dirty="0" smtClean="0"/>
              <a:t>.) </a:t>
            </a:r>
            <a:r>
              <a:rPr lang="en-US" altLang="en-US" sz="1600" dirty="0"/>
              <a:t> </a:t>
            </a:r>
          </a:p>
          <a:p>
            <a:pPr eaLnBrk="1" hangingPunct="1">
              <a:buClr>
                <a:srgbClr val="CC0000"/>
              </a:buClr>
              <a:defRPr/>
            </a:pPr>
            <a:r>
              <a:rPr lang="en-US" altLang="en-US" sz="2200" b="1" dirty="0"/>
              <a:t>Empathic distress: </a:t>
            </a:r>
            <a:r>
              <a:rPr lang="en-US" altLang="en-US" sz="2200" dirty="0"/>
              <a:t>getting so wrecked by what we see that we see that we can no longer help </a:t>
            </a:r>
            <a:r>
              <a:rPr lang="en-US" altLang="en-US" sz="1600" dirty="0" smtClean="0"/>
              <a:t>(</a:t>
            </a:r>
            <a:r>
              <a:rPr lang="en-US" sz="1400" dirty="0" smtClean="0"/>
              <a:t>Halifax, J. (2018). Standing at the Edge: Finding Freedom Where Fear and Courage Meet. New York, NY. Flatiron Books.)</a:t>
            </a: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596485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Supervision Challenges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sz="2200" dirty="0"/>
              <a:t>“Is this supervision or therapy?” How do we help contain what staff are witnessing and feeling alongside patients? </a:t>
            </a:r>
          </a:p>
          <a:p>
            <a:pPr eaLnBrk="1" hangingPunct="1">
              <a:buClr>
                <a:srgbClr val="CC0000"/>
              </a:buClr>
              <a:defRPr/>
            </a:pPr>
            <a:r>
              <a:rPr lang="en-US" altLang="en-US" sz="2200" dirty="0"/>
              <a:t>How do we help staff gain the skills they need to do the work? </a:t>
            </a:r>
          </a:p>
          <a:p>
            <a:pPr eaLnBrk="1" hangingPunct="1">
              <a:buClr>
                <a:srgbClr val="CC0000"/>
              </a:buClr>
              <a:defRPr/>
            </a:pPr>
            <a:r>
              <a:rPr lang="en-US" altLang="en-US" sz="2200" dirty="0"/>
              <a:t>How do we buffer stress? How do we create a safe place in supervision itself, so reflection and learning can occur? </a:t>
            </a:r>
          </a:p>
          <a:p>
            <a:pPr eaLnBrk="1" hangingPunct="1">
              <a:buClr>
                <a:srgbClr val="CC0000"/>
              </a:buClr>
              <a:defRPr/>
            </a:pPr>
            <a:r>
              <a:rPr lang="en-US" altLang="en-US" sz="2200" dirty="0"/>
              <a:t>How do we coach a unifying professionalism in the face of trauma as staff come from different life experiences and cultures?</a:t>
            </a:r>
            <a:r>
              <a:rPr lang="en-US" altLang="en-US" sz="2000" dirty="0"/>
              <a:t> </a:t>
            </a:r>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4252779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Impact of Trauma Work on Staff</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524000"/>
            <a:ext cx="7924800" cy="3886200"/>
          </a:xfrm>
        </p:spPr>
        <p:txBody>
          <a:bodyPr/>
          <a:lstStyle/>
          <a:p>
            <a:pPr eaLnBrk="1" hangingPunct="1">
              <a:buClr>
                <a:srgbClr val="CC0000"/>
              </a:buClr>
              <a:defRPr/>
            </a:pPr>
            <a:r>
              <a:rPr lang="en-US" altLang="en-US" sz="2000" i="1" dirty="0"/>
              <a:t>Emotional</a:t>
            </a:r>
            <a:r>
              <a:rPr lang="en-US" altLang="en-US" sz="2000" dirty="0"/>
              <a:t>: anger, sadness, grief, guilt, depression, hopelessness, numbing, overwhelmed, feeling bored, distant, distracted or overly fearful</a:t>
            </a:r>
          </a:p>
          <a:p>
            <a:pPr eaLnBrk="1" hangingPunct="1">
              <a:buClr>
                <a:srgbClr val="CC0000"/>
              </a:buClr>
              <a:defRPr/>
            </a:pPr>
            <a:r>
              <a:rPr lang="en-US" altLang="en-US" sz="2000" i="1" dirty="0"/>
              <a:t>Physical</a:t>
            </a:r>
            <a:r>
              <a:rPr lang="en-US" altLang="en-US" sz="2000" dirty="0"/>
              <a:t>: headaches, stomach aches, chronic exhaustion, or hyper-arousal, illness, sleep problems </a:t>
            </a:r>
          </a:p>
          <a:p>
            <a:pPr eaLnBrk="1" hangingPunct="1">
              <a:buClr>
                <a:srgbClr val="CC0000"/>
              </a:buClr>
              <a:defRPr/>
            </a:pPr>
            <a:r>
              <a:rPr lang="en-US" altLang="en-US" sz="2000" i="1" dirty="0"/>
              <a:t>Personal</a:t>
            </a:r>
            <a:r>
              <a:rPr lang="en-US" altLang="en-US" sz="2000" dirty="0"/>
              <a:t>: isolation, cynicism, irritability, moody, withdrawn, increased risk for alcohol or substance use, negativity, pessimism, guilt about one’s good fortune</a:t>
            </a:r>
          </a:p>
          <a:p>
            <a:pPr eaLnBrk="1" hangingPunct="1">
              <a:buClr>
                <a:srgbClr val="CC0000"/>
              </a:buClr>
              <a:defRPr/>
            </a:pPr>
            <a:r>
              <a:rPr lang="en-US" altLang="en-US" sz="2000" i="1" dirty="0" smtClean="0"/>
              <a:t>Professional/Workplace</a:t>
            </a:r>
            <a:r>
              <a:rPr lang="en-US" altLang="en-US" sz="2000" dirty="0"/>
              <a:t>: avoidance, minimizing, lack of motivation, diminished creativity, job dissatisfaction, inability to empathize, grandiosity, disliking clients, can’t embrace complexity, or can never do enough </a:t>
            </a:r>
          </a:p>
          <a:p>
            <a:pPr eaLnBrk="1" hangingPunct="1">
              <a:buClr>
                <a:srgbClr val="CC0000"/>
              </a:buClr>
              <a:defRPr/>
            </a:pPr>
            <a:endParaRPr lang="en-US" altLang="en-US" sz="20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993073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How Well Does Your Workplace…</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447800"/>
            <a:ext cx="7924800" cy="3886200"/>
          </a:xfrm>
        </p:spPr>
        <p:txBody>
          <a:bodyPr/>
          <a:lstStyle/>
          <a:p>
            <a:pPr eaLnBrk="1" hangingPunct="1">
              <a:buClr>
                <a:srgbClr val="CC0000"/>
              </a:buClr>
              <a:defRPr/>
            </a:pPr>
            <a:r>
              <a:rPr lang="en-US" altLang="en-US" sz="2000" dirty="0"/>
              <a:t>Provide supportive supervision, opportunities for peer support, mentors? </a:t>
            </a:r>
          </a:p>
          <a:p>
            <a:pPr eaLnBrk="1" hangingPunct="1">
              <a:buClr>
                <a:srgbClr val="CC0000"/>
              </a:buClr>
              <a:defRPr/>
            </a:pPr>
            <a:r>
              <a:rPr lang="en-US" sz="2000" dirty="0"/>
              <a:t>Allow staff to bring items of comfort into one’s space—personal photos, art, reminders of nature — to give staff a way to reconnect with their own body, spirit, purpose?</a:t>
            </a:r>
            <a:endParaRPr lang="en-US" altLang="en-US" sz="2000" dirty="0"/>
          </a:p>
          <a:p>
            <a:pPr eaLnBrk="1" hangingPunct="1">
              <a:buClr>
                <a:srgbClr val="CC0000"/>
              </a:buClr>
              <a:defRPr/>
            </a:pPr>
            <a:r>
              <a:rPr lang="en-US" altLang="en-US" sz="2000" dirty="0"/>
              <a:t>Have ways staff can monitor their own stress levels and do something to regulate stress within trauma work—a meditation place, walking spaces, yoga, a place to breathe? </a:t>
            </a:r>
          </a:p>
          <a:p>
            <a:pPr eaLnBrk="1" hangingPunct="1">
              <a:buClr>
                <a:srgbClr val="CC0000"/>
              </a:buClr>
              <a:defRPr/>
            </a:pPr>
            <a:r>
              <a:rPr lang="en-US" altLang="en-US" sz="2000" dirty="0"/>
              <a:t>Encourage work/life balance?</a:t>
            </a:r>
          </a:p>
          <a:p>
            <a:pPr eaLnBrk="1" hangingPunct="1">
              <a:buClr>
                <a:srgbClr val="CC0000"/>
              </a:buClr>
              <a:defRPr/>
            </a:pPr>
            <a:r>
              <a:rPr lang="en-US" altLang="en-US" sz="2000" dirty="0"/>
              <a:t>Gather staff together to laugh, play, or spill—such as </a:t>
            </a:r>
            <a:r>
              <a:rPr lang="en-US" altLang="en-US" sz="2000" dirty="0" smtClean="0"/>
              <a:t>“chat</a:t>
            </a:r>
            <a:r>
              <a:rPr lang="en-US" altLang="en-US" sz="2000" dirty="0"/>
              <a:t> sessions” every Friday afternoon for “dumping the bucket” of traumatic stress piled up each week </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137138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The Personal Resilience Plan</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eaLnBrk="1" hangingPunct="1">
              <a:buClr>
                <a:srgbClr val="CC0000"/>
              </a:buClr>
              <a:defRPr/>
            </a:pPr>
            <a:r>
              <a:rPr lang="en-US" altLang="en-US" dirty="0"/>
              <a:t>What creates stress in my work? </a:t>
            </a:r>
          </a:p>
          <a:p>
            <a:pPr eaLnBrk="1" hangingPunct="1">
              <a:buClr>
                <a:srgbClr val="CC0000"/>
              </a:buClr>
              <a:defRPr/>
            </a:pPr>
            <a:r>
              <a:rPr lang="en-US" altLang="en-US" dirty="0"/>
              <a:t>What helps me stay balanced physically and emotionally? </a:t>
            </a:r>
          </a:p>
          <a:p>
            <a:pPr eaLnBrk="1" hangingPunct="1">
              <a:buClr>
                <a:srgbClr val="CC0000"/>
              </a:buClr>
              <a:defRPr/>
            </a:pPr>
            <a:r>
              <a:rPr lang="en-US" altLang="en-US" dirty="0"/>
              <a:t>What helps me to manage my energy? </a:t>
            </a:r>
          </a:p>
          <a:p>
            <a:pPr eaLnBrk="1" hangingPunct="1">
              <a:buClr>
                <a:srgbClr val="CC0000"/>
              </a:buClr>
              <a:defRPr/>
            </a:pPr>
            <a:r>
              <a:rPr lang="en-US" altLang="en-US" dirty="0"/>
              <a:t>What helps me to quiet my mind and calm my emotions? </a:t>
            </a:r>
          </a:p>
          <a:p>
            <a:pPr eaLnBrk="1" hangingPunct="1">
              <a:buClr>
                <a:srgbClr val="CC0000"/>
              </a:buClr>
              <a:defRPr/>
            </a:pPr>
            <a:r>
              <a:rPr lang="en-US" altLang="en-US" dirty="0"/>
              <a:t>Who can I connect with for support and a sense of belonging? </a:t>
            </a:r>
          </a:p>
          <a:p>
            <a:pPr eaLnBrk="1" hangingPunct="1">
              <a:buClr>
                <a:srgbClr val="CC0000"/>
              </a:buClr>
              <a:defRPr/>
            </a:pPr>
            <a:endParaRPr lang="en-US" alt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270556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algn="ctr" eaLnBrk="1" hangingPunct="1">
              <a:buClr>
                <a:srgbClr val="CC0000"/>
              </a:buClr>
              <a:buNone/>
              <a:defRPr/>
            </a:pPr>
            <a:r>
              <a:rPr lang="en-US" altLang="en-US" sz="3000" dirty="0"/>
              <a:t>“Hope is not believing </a:t>
            </a:r>
            <a:br>
              <a:rPr lang="en-US" altLang="en-US" sz="3000" dirty="0"/>
            </a:br>
            <a:r>
              <a:rPr lang="en-US" altLang="en-US" sz="3000" dirty="0"/>
              <a:t>that we can change things.</a:t>
            </a:r>
          </a:p>
          <a:p>
            <a:pPr marL="0" indent="0" algn="ctr" eaLnBrk="1" hangingPunct="1">
              <a:buClr>
                <a:srgbClr val="CC0000"/>
              </a:buClr>
              <a:buNone/>
              <a:defRPr/>
            </a:pPr>
            <a:r>
              <a:rPr lang="en-US" altLang="en-US" sz="3000" dirty="0"/>
              <a:t>Hope is believing that </a:t>
            </a:r>
            <a:br>
              <a:rPr lang="en-US" altLang="en-US" sz="3000" dirty="0"/>
            </a:br>
            <a:r>
              <a:rPr lang="en-US" altLang="en-US" sz="3000" dirty="0"/>
              <a:t>what we do makes a difference.”</a:t>
            </a:r>
          </a:p>
          <a:p>
            <a:pPr marL="0" indent="0" algn="ctr" eaLnBrk="1" hangingPunct="1">
              <a:buClr>
                <a:srgbClr val="CC0000"/>
              </a:buClr>
              <a:buNone/>
              <a:defRPr/>
            </a:pPr>
            <a:r>
              <a:rPr lang="en-US" altLang="en-US" sz="3000" dirty="0" smtClean="0"/>
              <a:t>-Vaclav </a:t>
            </a:r>
            <a:r>
              <a:rPr lang="en-US" altLang="en-US" sz="3000" dirty="0"/>
              <a:t>Havel</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2892554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482600" y="1346200"/>
            <a:ext cx="7924800" cy="3886200"/>
          </a:xfrm>
        </p:spPr>
        <p:txBody>
          <a:bodyPr/>
          <a:lstStyle/>
          <a:p>
            <a:r>
              <a:rPr lang="en-US" sz="1400" dirty="0"/>
              <a:t>Heller, S. S., &amp; </a:t>
            </a:r>
            <a:r>
              <a:rPr lang="en-US" sz="1400" dirty="0" err="1"/>
              <a:t>Gilkerson</a:t>
            </a:r>
            <a:r>
              <a:rPr lang="en-US" sz="1400" dirty="0"/>
              <a:t>, L. (2009). A practical guide to reflective supervision. Washington, DC: Zero To Three. </a:t>
            </a:r>
            <a:endParaRPr lang="en-US" sz="1400" dirty="0" smtClean="0"/>
          </a:p>
          <a:p>
            <a:r>
              <a:rPr lang="en-US" sz="1400" dirty="0" smtClean="0"/>
              <a:t>Funk </a:t>
            </a:r>
            <a:r>
              <a:rPr lang="en-US" sz="1400" dirty="0"/>
              <a:t>RR, </a:t>
            </a:r>
            <a:r>
              <a:rPr lang="en-US" sz="1400" dirty="0" err="1"/>
              <a:t>McDermeit</a:t>
            </a:r>
            <a:r>
              <a:rPr lang="en-US" sz="1400" dirty="0"/>
              <a:t> M, Godley SH, Adams L. </a:t>
            </a:r>
            <a:r>
              <a:rPr lang="en-US" sz="1400" dirty="0" smtClean="0"/>
              <a:t>(2003). Maltreatment </a:t>
            </a:r>
            <a:r>
              <a:rPr lang="en-US" sz="1400" dirty="0"/>
              <a:t>issues by level of adolescent substance abuse treatment: the extent of the problem at intake and relationship to early outcomes. </a:t>
            </a:r>
            <a:r>
              <a:rPr lang="en-US" sz="1400" i="1" dirty="0"/>
              <a:t>Child </a:t>
            </a:r>
            <a:r>
              <a:rPr lang="en-US" sz="1400" i="1" dirty="0" smtClean="0"/>
              <a:t>Maltreatment, </a:t>
            </a:r>
            <a:r>
              <a:rPr lang="en-US" sz="1400" dirty="0" smtClean="0"/>
              <a:t>8:36–45.</a:t>
            </a:r>
            <a:endParaRPr lang="en-US" sz="1400" dirty="0"/>
          </a:p>
          <a:p>
            <a:r>
              <a:rPr lang="en-US" sz="1400" dirty="0"/>
              <a:t>Cohen, L. R., &amp; Hien, D. A. (2006). Treatment Outcomes for Women With Substance Abuse and PTSD Who Have Experienced Complex Trauma. </a:t>
            </a:r>
            <a:r>
              <a:rPr lang="en-US" sz="1400" i="1" dirty="0"/>
              <a:t>Psychiatric Services (Washington, D.C.)</a:t>
            </a:r>
            <a:r>
              <a:rPr lang="en-US" sz="1400" dirty="0"/>
              <a:t>, </a:t>
            </a:r>
            <a:r>
              <a:rPr lang="en-US" sz="1400" i="1" dirty="0"/>
              <a:t>57</a:t>
            </a:r>
            <a:r>
              <a:rPr lang="en-US" sz="1400" dirty="0"/>
              <a:t>(1), 100–106. </a:t>
            </a:r>
          </a:p>
          <a:p>
            <a:r>
              <a:rPr lang="en-US" sz="1400" dirty="0"/>
              <a:t>PTSD and Substance Abuse in Veterans: </a:t>
            </a:r>
            <a:r>
              <a:rPr lang="en-US" sz="1400" dirty="0">
                <a:hlinkClick r:id="rId3"/>
              </a:rPr>
              <a:t>https://www.ptsd.va.gov/understand/related/substance_abuse_vet.asp</a:t>
            </a:r>
            <a:r>
              <a:rPr lang="en-US" sz="1400" dirty="0"/>
              <a:t> </a:t>
            </a:r>
          </a:p>
          <a:p>
            <a:r>
              <a:rPr lang="en-US" sz="1400" dirty="0"/>
              <a:t>Burt et al, National Coalition for the Homeless, 2007</a:t>
            </a:r>
          </a:p>
          <a:p>
            <a:r>
              <a:rPr lang="en-US" sz="1400" dirty="0"/>
              <a:t>National Gay and Lesbian Task Force Policy Institute and the National Coalition for the Homeless, </a:t>
            </a:r>
            <a:r>
              <a:rPr lang="en-US" sz="1400" dirty="0" smtClean="0"/>
              <a:t>2006</a:t>
            </a:r>
          </a:p>
          <a:p>
            <a:r>
              <a:rPr lang="en-US" sz="1400" dirty="0"/>
              <a:t>Substance Abuse and Mental Health Services Administration. (2012). </a:t>
            </a:r>
            <a:r>
              <a:rPr lang="en-US" sz="1400" i="1" dirty="0"/>
              <a:t>SAMHSA’s working definition of trauma and principles and guidance for a trauma-informed approach</a:t>
            </a:r>
            <a:r>
              <a:rPr lang="en-US" sz="1400" dirty="0"/>
              <a:t> [Draft]. Rockville, MD: Substance Abuse and Mental Health Services Administration.</a:t>
            </a:r>
          </a:p>
          <a:p>
            <a:pPr marL="0" indent="0">
              <a:buNone/>
            </a:pPr>
            <a:endParaRPr lang="en-US" dirty="0"/>
          </a:p>
          <a:p>
            <a:endParaRPr lang="en-US" dirty="0"/>
          </a:p>
        </p:txBody>
      </p:sp>
      <p:sp>
        <p:nvSpPr>
          <p:cNvPr id="4" name="Footer Placeholder 3"/>
          <p:cNvSpPr>
            <a:spLocks noGrp="1"/>
          </p:cNvSpPr>
          <p:nvPr>
            <p:ph type="ftr" sz="quarter" idx="10"/>
          </p:nvPr>
        </p:nvSpPr>
        <p:spPr/>
        <p:txBody>
          <a:bodyPr/>
          <a:lstStyle/>
          <a:p>
            <a:pPr>
              <a:defRPr/>
            </a:pPr>
            <a:r>
              <a:rPr lang="en-US" altLang="en-US" dirty="0" smtClean="0"/>
              <a:t>Trauma-Informed Supervision</a:t>
            </a:r>
            <a:endParaRPr lang="en-US" altLang="en-US" dirty="0"/>
          </a:p>
        </p:txBody>
      </p:sp>
    </p:spTree>
    <p:extLst>
      <p:ext uri="{BB962C8B-B14F-4D97-AF65-F5344CB8AC3E}">
        <p14:creationId xmlns:p14="http://schemas.microsoft.com/office/powerpoint/2010/main" val="129738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smtClean="0"/>
              <a:t>Learning Objectives</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sz="2000" dirty="0"/>
              <a:t>At the end of this unit, you will be able to:</a:t>
            </a:r>
          </a:p>
          <a:p>
            <a:pPr eaLnBrk="1" hangingPunct="1">
              <a:buClr>
                <a:srgbClr val="CC0000"/>
              </a:buClr>
              <a:buFont typeface="Wingdings" pitchFamily="-64" charset="2"/>
              <a:buChar char="§"/>
              <a:defRPr/>
            </a:pPr>
            <a:r>
              <a:rPr lang="en-US" altLang="en-US" sz="2000" dirty="0"/>
              <a:t>Identify the characteristics of trauma and trauma-informed care</a:t>
            </a:r>
          </a:p>
          <a:p>
            <a:pPr eaLnBrk="1" hangingPunct="1">
              <a:buClr>
                <a:srgbClr val="CC0000"/>
              </a:buClr>
              <a:buFont typeface="Wingdings" pitchFamily="-64" charset="2"/>
              <a:buChar char="§"/>
              <a:defRPr/>
            </a:pPr>
            <a:r>
              <a:rPr lang="en-US" altLang="en-US" sz="2000" dirty="0"/>
              <a:t>Describe the impact of trauma work on staff</a:t>
            </a:r>
          </a:p>
          <a:p>
            <a:pPr eaLnBrk="1" hangingPunct="1">
              <a:buClr>
                <a:srgbClr val="CC0000"/>
              </a:buClr>
              <a:buFont typeface="Wingdings" pitchFamily="-64" charset="2"/>
              <a:buChar char="§"/>
              <a:defRPr/>
            </a:pPr>
            <a:r>
              <a:rPr lang="en-US" altLang="en-US" sz="2000" dirty="0"/>
              <a:t>Recognize specific supervision challenges in the trauma-informed workplace</a:t>
            </a:r>
          </a:p>
          <a:p>
            <a:pPr eaLnBrk="1" hangingPunct="1">
              <a:buClr>
                <a:srgbClr val="CC0000"/>
              </a:buClr>
              <a:buFont typeface="Wingdings" pitchFamily="-64" charset="2"/>
              <a:buChar char="§"/>
              <a:defRPr/>
            </a:pPr>
            <a:r>
              <a:rPr lang="en-US" altLang="en-US" sz="2000" dirty="0"/>
              <a:t>Evaluate ways that supervisors can help CHWs be successful in a trauma-informed workplace </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smtClean="0"/>
              <a:t>What is Trauma?</a:t>
            </a:r>
            <a:endParaRPr lang="en-US" altLang="en-US" dirty="0"/>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Trauma refers to experiences that cause intense physical and psychological stress reactions. It can refer to a single event, multiple events, or a set of circumstances that is experienced by an individual as physically and emotionally harmful or threatening and that has lasting adverse effects on the individual’s physical, social, emotional, or spiritual well-being</a:t>
            </a:r>
            <a:r>
              <a:rPr lang="en-US" altLang="en-US" dirty="0" smtClean="0"/>
              <a:t>.</a:t>
            </a:r>
          </a:p>
          <a:p>
            <a:pPr marL="0" indent="0" eaLnBrk="1" hangingPunct="1">
              <a:buClr>
                <a:srgbClr val="CC0000"/>
              </a:buClr>
              <a:buNone/>
              <a:defRPr/>
            </a:pPr>
            <a:endParaRPr lang="en-US" altLang="en-US" sz="2000" dirty="0"/>
          </a:p>
          <a:p>
            <a:pPr marL="0" indent="0" eaLnBrk="1" hangingPunct="1">
              <a:buClr>
                <a:srgbClr val="CC0000"/>
              </a:buClr>
              <a:buNone/>
              <a:defRPr/>
            </a:pPr>
            <a:r>
              <a:rPr lang="en-US" altLang="en-US" sz="1400" dirty="0" smtClean="0"/>
              <a:t>(Adapted from </a:t>
            </a:r>
            <a:r>
              <a:rPr lang="en-US" sz="1400" dirty="0"/>
              <a:t>Substance Abuse and Mental Health Services Administration. Trauma-Informed Care in Behavioral Health Services. Treatment Improvement Protocol (TIP) Series 57. HHS Publication No. (SMA) 13-4801. Rockville, MD: Substance Abuse and Mental Health Services Administration, 2014</a:t>
            </a:r>
            <a:r>
              <a:rPr lang="en-US" sz="1400" dirty="0" smtClean="0"/>
              <a:t>.) </a:t>
            </a:r>
            <a:endParaRPr lang="en-US" altLang="en-US" sz="1400"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3432558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Traumatic Experiences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609600" y="1524000"/>
            <a:ext cx="7924800" cy="3886200"/>
          </a:xfrm>
        </p:spPr>
        <p:txBody>
          <a:bodyPr/>
          <a:lstStyle/>
          <a:p>
            <a:pPr eaLnBrk="1" hangingPunct="1">
              <a:buClr>
                <a:srgbClr val="CC0000"/>
              </a:buClr>
              <a:buFont typeface="Wingdings" pitchFamily="-64" charset="2"/>
              <a:buChar char="§"/>
              <a:defRPr/>
            </a:pPr>
            <a:r>
              <a:rPr lang="en-US" altLang="en-US" sz="2200" dirty="0"/>
              <a:t>Sexual abuse</a:t>
            </a:r>
          </a:p>
          <a:p>
            <a:pPr eaLnBrk="1" hangingPunct="1">
              <a:buClr>
                <a:srgbClr val="CC0000"/>
              </a:buClr>
              <a:buFont typeface="Wingdings" pitchFamily="-64" charset="2"/>
              <a:buChar char="§"/>
              <a:defRPr/>
            </a:pPr>
            <a:r>
              <a:rPr lang="en-US" altLang="en-US" sz="2200" dirty="0"/>
              <a:t>Severe neglect</a:t>
            </a:r>
          </a:p>
          <a:p>
            <a:pPr eaLnBrk="1" hangingPunct="1">
              <a:buClr>
                <a:srgbClr val="CC0000"/>
              </a:buClr>
              <a:buFont typeface="Wingdings" pitchFamily="-64" charset="2"/>
              <a:buChar char="§"/>
              <a:defRPr/>
            </a:pPr>
            <a:r>
              <a:rPr lang="en-US" altLang="en-US" sz="2200" dirty="0"/>
              <a:t>Physical abuse/violence</a:t>
            </a:r>
          </a:p>
          <a:p>
            <a:pPr eaLnBrk="1" hangingPunct="1">
              <a:buClr>
                <a:srgbClr val="CC0000"/>
              </a:buClr>
              <a:buFont typeface="Wingdings" pitchFamily="-64" charset="2"/>
              <a:buChar char="§"/>
              <a:defRPr/>
            </a:pPr>
            <a:r>
              <a:rPr lang="en-US" altLang="en-US" sz="2200" dirty="0"/>
              <a:t>War</a:t>
            </a:r>
          </a:p>
          <a:p>
            <a:pPr eaLnBrk="1" hangingPunct="1">
              <a:buClr>
                <a:srgbClr val="CC0000"/>
              </a:buClr>
              <a:buFont typeface="Wingdings" pitchFamily="-64" charset="2"/>
              <a:buChar char="§"/>
              <a:defRPr/>
            </a:pPr>
            <a:r>
              <a:rPr lang="en-US" altLang="en-US" sz="2200" dirty="0"/>
              <a:t>Accidents/injury</a:t>
            </a:r>
          </a:p>
          <a:p>
            <a:pPr eaLnBrk="1" hangingPunct="1">
              <a:buClr>
                <a:srgbClr val="CC0000"/>
              </a:buClr>
              <a:buFont typeface="Wingdings" pitchFamily="-64" charset="2"/>
              <a:buChar char="§"/>
              <a:defRPr/>
            </a:pPr>
            <a:r>
              <a:rPr lang="en-US" altLang="en-US" sz="2200" dirty="0"/>
              <a:t>Serious medical illness</a:t>
            </a:r>
          </a:p>
          <a:p>
            <a:pPr eaLnBrk="1" hangingPunct="1">
              <a:buClr>
                <a:srgbClr val="CC0000"/>
              </a:buClr>
              <a:buFont typeface="Wingdings" pitchFamily="-64" charset="2"/>
              <a:buChar char="§"/>
              <a:defRPr/>
            </a:pPr>
            <a:r>
              <a:rPr lang="en-US" altLang="en-US" sz="2200" dirty="0"/>
              <a:t>Imprisonment</a:t>
            </a:r>
          </a:p>
          <a:p>
            <a:pPr eaLnBrk="1" hangingPunct="1">
              <a:buClr>
                <a:srgbClr val="CC0000"/>
              </a:buClr>
              <a:buFont typeface="Wingdings" pitchFamily="-64" charset="2"/>
              <a:buChar char="§"/>
              <a:defRPr/>
            </a:pPr>
            <a:r>
              <a:rPr lang="en-US" altLang="en-US" sz="2200" dirty="0"/>
              <a:t>Emotional and psychological abuse</a:t>
            </a:r>
          </a:p>
          <a:p>
            <a:pPr eaLnBrk="1" hangingPunct="1">
              <a:buClr>
                <a:srgbClr val="CC0000"/>
              </a:buClr>
              <a:buFont typeface="Wingdings" pitchFamily="-64" charset="2"/>
              <a:buChar char="§"/>
              <a:defRPr/>
            </a:pPr>
            <a:r>
              <a:rPr lang="en-US" altLang="en-US" sz="2200" dirty="0"/>
              <a:t>Chronic, toxic stress related to oppression</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4267161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Consequences of Trauma</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
        <p:nvSpPr>
          <p:cNvPr id="7" name="Explosion 1 4">
            <a:extLst>
              <a:ext uri="{FF2B5EF4-FFF2-40B4-BE49-F238E27FC236}">
                <a16:creationId xmlns="" xmlns:a16="http://schemas.microsoft.com/office/drawing/2014/main" id="{E3EB8CD9-3A89-4200-B239-D632102024C9}"/>
              </a:ext>
            </a:extLst>
          </p:cNvPr>
          <p:cNvSpPr/>
          <p:nvPr/>
        </p:nvSpPr>
        <p:spPr>
          <a:xfrm>
            <a:off x="3054931" y="2305168"/>
            <a:ext cx="2462645" cy="2252749"/>
          </a:xfrm>
          <a:prstGeom prst="irregularSeal1">
            <a:avLst/>
          </a:prstGeom>
          <a:solidFill>
            <a:schemeClr val="accent5">
              <a:lumMod val="75000"/>
              <a:alpha val="50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defTabSz="457200"/>
            <a:endParaRPr lang="en-US">
              <a:solidFill>
                <a:prstClr val="white"/>
              </a:solidFill>
              <a:latin typeface="Calibri"/>
            </a:endParaRPr>
          </a:p>
        </p:txBody>
      </p:sp>
      <p:cxnSp>
        <p:nvCxnSpPr>
          <p:cNvPr id="8" name="Straight Connector 7">
            <a:extLst>
              <a:ext uri="{FF2B5EF4-FFF2-40B4-BE49-F238E27FC236}">
                <a16:creationId xmlns="" xmlns:a16="http://schemas.microsoft.com/office/drawing/2014/main" id="{DD0C0C91-4010-4FCB-AB89-C2BB60C5490B}"/>
              </a:ext>
            </a:extLst>
          </p:cNvPr>
          <p:cNvCxnSpPr/>
          <p:nvPr/>
        </p:nvCxnSpPr>
        <p:spPr>
          <a:xfrm>
            <a:off x="5019435" y="3358003"/>
            <a:ext cx="1096657" cy="22843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 xmlns:a16="http://schemas.microsoft.com/office/drawing/2014/main" id="{CE1A40DF-724D-488D-B62D-7D2579168387}"/>
              </a:ext>
            </a:extLst>
          </p:cNvPr>
          <p:cNvCxnSpPr/>
          <p:nvPr/>
        </p:nvCxnSpPr>
        <p:spPr>
          <a:xfrm flipH="1" flipV="1">
            <a:off x="2677741" y="2750840"/>
            <a:ext cx="901217" cy="308291"/>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 xmlns:a16="http://schemas.microsoft.com/office/drawing/2014/main" id="{DC9BFAA0-4602-403A-852C-61E858F310A5}"/>
              </a:ext>
            </a:extLst>
          </p:cNvPr>
          <p:cNvCxnSpPr/>
          <p:nvPr/>
        </p:nvCxnSpPr>
        <p:spPr>
          <a:xfrm>
            <a:off x="4707085" y="3827269"/>
            <a:ext cx="575037" cy="1149827"/>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 xmlns:a16="http://schemas.microsoft.com/office/drawing/2014/main" id="{3171727F-798B-43B0-BE2B-04737D0E849C}"/>
              </a:ext>
            </a:extLst>
          </p:cNvPr>
          <p:cNvCxnSpPr/>
          <p:nvPr/>
        </p:nvCxnSpPr>
        <p:spPr>
          <a:xfrm>
            <a:off x="4937762" y="3617343"/>
            <a:ext cx="1003762" cy="792439"/>
          </a:xfrm>
          <a:prstGeom prst="line">
            <a:avLst/>
          </a:prstGeom>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 xmlns:a16="http://schemas.microsoft.com/office/drawing/2014/main" id="{B9A422C1-648F-41E0-9213-4549FED94A33}"/>
              </a:ext>
            </a:extLst>
          </p:cNvPr>
          <p:cNvSpPr txBox="1"/>
          <p:nvPr/>
        </p:nvSpPr>
        <p:spPr>
          <a:xfrm>
            <a:off x="3679454" y="5157447"/>
            <a:ext cx="1923542" cy="646331"/>
          </a:xfrm>
          <a:prstGeom prst="rect">
            <a:avLst/>
          </a:prstGeom>
          <a:noFill/>
        </p:spPr>
        <p:txBody>
          <a:bodyPr wrap="square" rtlCol="0">
            <a:spAutoFit/>
          </a:bodyPr>
          <a:lstStyle/>
          <a:p>
            <a:pPr defTabSz="457200"/>
            <a:r>
              <a:rPr lang="en-US" dirty="0">
                <a:solidFill>
                  <a:prstClr val="black"/>
                </a:solidFill>
                <a:latin typeface="Josefin Sans"/>
                <a:cs typeface="Josefin Sans"/>
              </a:rPr>
              <a:t>Shame and worthlessness</a:t>
            </a:r>
          </a:p>
        </p:txBody>
      </p:sp>
      <p:sp>
        <p:nvSpPr>
          <p:cNvPr id="14" name="TextBox 13">
            <a:extLst>
              <a:ext uri="{FF2B5EF4-FFF2-40B4-BE49-F238E27FC236}">
                <a16:creationId xmlns="" xmlns:a16="http://schemas.microsoft.com/office/drawing/2014/main" id="{528C0601-FE39-4C44-A933-35162F3A0699}"/>
              </a:ext>
            </a:extLst>
          </p:cNvPr>
          <p:cNvSpPr txBox="1"/>
          <p:nvPr/>
        </p:nvSpPr>
        <p:spPr>
          <a:xfrm>
            <a:off x="1146771" y="3473127"/>
            <a:ext cx="1309643" cy="642748"/>
          </a:xfrm>
          <a:prstGeom prst="rect">
            <a:avLst/>
          </a:prstGeom>
          <a:noFill/>
        </p:spPr>
        <p:txBody>
          <a:bodyPr wrap="square" rtlCol="0">
            <a:spAutoFit/>
          </a:bodyPr>
          <a:lstStyle/>
          <a:p>
            <a:pPr defTabSz="457200"/>
            <a:r>
              <a:rPr lang="en-US" dirty="0">
                <a:solidFill>
                  <a:prstClr val="black"/>
                </a:solidFill>
                <a:latin typeface="Josefin Sans"/>
                <a:cs typeface="Josefin Sans"/>
              </a:rPr>
              <a:t>Emotional overwhelm</a:t>
            </a:r>
          </a:p>
        </p:txBody>
      </p:sp>
      <p:sp>
        <p:nvSpPr>
          <p:cNvPr id="15" name="TextBox 14">
            <a:extLst>
              <a:ext uri="{FF2B5EF4-FFF2-40B4-BE49-F238E27FC236}">
                <a16:creationId xmlns="" xmlns:a16="http://schemas.microsoft.com/office/drawing/2014/main" id="{B6D8059D-9AE9-4500-8BCD-02B579A905FF}"/>
              </a:ext>
            </a:extLst>
          </p:cNvPr>
          <p:cNvSpPr txBox="1"/>
          <p:nvPr/>
        </p:nvSpPr>
        <p:spPr>
          <a:xfrm>
            <a:off x="1146771" y="4225112"/>
            <a:ext cx="1358741" cy="369332"/>
          </a:xfrm>
          <a:prstGeom prst="rect">
            <a:avLst/>
          </a:prstGeom>
          <a:noFill/>
        </p:spPr>
        <p:txBody>
          <a:bodyPr wrap="square" rtlCol="0">
            <a:spAutoFit/>
          </a:bodyPr>
          <a:lstStyle/>
          <a:p>
            <a:pPr defTabSz="457200"/>
            <a:r>
              <a:rPr lang="en-US" dirty="0">
                <a:solidFill>
                  <a:prstClr val="black"/>
                </a:solidFill>
                <a:latin typeface="Josefin Sans"/>
                <a:cs typeface="Josefin Sans"/>
              </a:rPr>
              <a:t>Depression</a:t>
            </a:r>
          </a:p>
        </p:txBody>
      </p:sp>
      <p:sp>
        <p:nvSpPr>
          <p:cNvPr id="16" name="TextBox 15">
            <a:extLst>
              <a:ext uri="{FF2B5EF4-FFF2-40B4-BE49-F238E27FC236}">
                <a16:creationId xmlns="" xmlns:a16="http://schemas.microsoft.com/office/drawing/2014/main" id="{0EB145FC-92FE-4FBD-9350-869F9A1BA8F1}"/>
              </a:ext>
            </a:extLst>
          </p:cNvPr>
          <p:cNvSpPr txBox="1"/>
          <p:nvPr/>
        </p:nvSpPr>
        <p:spPr>
          <a:xfrm>
            <a:off x="2090784" y="1560262"/>
            <a:ext cx="1677092" cy="369332"/>
          </a:xfrm>
          <a:prstGeom prst="rect">
            <a:avLst/>
          </a:prstGeom>
          <a:noFill/>
        </p:spPr>
        <p:txBody>
          <a:bodyPr wrap="square" rtlCol="0">
            <a:spAutoFit/>
          </a:bodyPr>
          <a:lstStyle/>
          <a:p>
            <a:pPr defTabSz="457200"/>
            <a:r>
              <a:rPr lang="en-US" dirty="0">
                <a:solidFill>
                  <a:prstClr val="black"/>
                </a:solidFill>
                <a:latin typeface="Josefin Sans"/>
                <a:cs typeface="Josefin Sans"/>
              </a:rPr>
              <a:t>Irritability</a:t>
            </a:r>
          </a:p>
        </p:txBody>
      </p:sp>
      <p:sp>
        <p:nvSpPr>
          <p:cNvPr id="17" name="TextBox 16">
            <a:extLst>
              <a:ext uri="{FF2B5EF4-FFF2-40B4-BE49-F238E27FC236}">
                <a16:creationId xmlns="" xmlns:a16="http://schemas.microsoft.com/office/drawing/2014/main" id="{89A0FCF9-B258-4CE1-8B5B-674E53520CEA}"/>
              </a:ext>
            </a:extLst>
          </p:cNvPr>
          <p:cNvSpPr txBox="1"/>
          <p:nvPr/>
        </p:nvSpPr>
        <p:spPr>
          <a:xfrm>
            <a:off x="6005024" y="2584662"/>
            <a:ext cx="1599672" cy="646331"/>
          </a:xfrm>
          <a:prstGeom prst="rect">
            <a:avLst/>
          </a:prstGeom>
          <a:noFill/>
        </p:spPr>
        <p:txBody>
          <a:bodyPr wrap="square" rtlCol="0">
            <a:spAutoFit/>
          </a:bodyPr>
          <a:lstStyle/>
          <a:p>
            <a:pPr defTabSz="457200"/>
            <a:r>
              <a:rPr lang="en-US" dirty="0">
                <a:solidFill>
                  <a:prstClr val="black"/>
                </a:solidFill>
                <a:latin typeface="Josefin Sans"/>
                <a:cs typeface="Josefin Sans"/>
              </a:rPr>
              <a:t>Chronic pain Headaches</a:t>
            </a:r>
          </a:p>
        </p:txBody>
      </p:sp>
      <p:sp>
        <p:nvSpPr>
          <p:cNvPr id="18" name="TextBox 17">
            <a:extLst>
              <a:ext uri="{FF2B5EF4-FFF2-40B4-BE49-F238E27FC236}">
                <a16:creationId xmlns="" xmlns:a16="http://schemas.microsoft.com/office/drawing/2014/main" id="{CEBBA51E-1577-41B4-8A16-C316B18649E7}"/>
              </a:ext>
            </a:extLst>
          </p:cNvPr>
          <p:cNvSpPr txBox="1"/>
          <p:nvPr/>
        </p:nvSpPr>
        <p:spPr>
          <a:xfrm>
            <a:off x="4572002" y="1507116"/>
            <a:ext cx="1369523" cy="646331"/>
          </a:xfrm>
          <a:prstGeom prst="rect">
            <a:avLst/>
          </a:prstGeom>
          <a:noFill/>
        </p:spPr>
        <p:txBody>
          <a:bodyPr wrap="square" rtlCol="0">
            <a:spAutoFit/>
          </a:bodyPr>
          <a:lstStyle/>
          <a:p>
            <a:pPr defTabSz="457200"/>
            <a:r>
              <a:rPr lang="en-US" dirty="0">
                <a:solidFill>
                  <a:prstClr val="black"/>
                </a:solidFill>
                <a:latin typeface="Josefin Sans"/>
                <a:cs typeface="Josefin Sans"/>
              </a:rPr>
              <a:t>Nightmares Flashbacks</a:t>
            </a:r>
          </a:p>
        </p:txBody>
      </p:sp>
      <p:sp>
        <p:nvSpPr>
          <p:cNvPr id="19" name="TextBox 18">
            <a:extLst>
              <a:ext uri="{FF2B5EF4-FFF2-40B4-BE49-F238E27FC236}">
                <a16:creationId xmlns="" xmlns:a16="http://schemas.microsoft.com/office/drawing/2014/main" id="{8D8CDA13-3F7D-44B9-B926-8E6E87A2FA51}"/>
              </a:ext>
            </a:extLst>
          </p:cNvPr>
          <p:cNvSpPr txBox="1"/>
          <p:nvPr/>
        </p:nvSpPr>
        <p:spPr>
          <a:xfrm>
            <a:off x="5786699" y="1817575"/>
            <a:ext cx="2290501" cy="646331"/>
          </a:xfrm>
          <a:prstGeom prst="rect">
            <a:avLst/>
          </a:prstGeom>
          <a:noFill/>
        </p:spPr>
        <p:txBody>
          <a:bodyPr wrap="square" rtlCol="0">
            <a:spAutoFit/>
          </a:bodyPr>
          <a:lstStyle/>
          <a:p>
            <a:pPr defTabSz="457200"/>
            <a:r>
              <a:rPr lang="en-US" dirty="0">
                <a:solidFill>
                  <a:prstClr val="black"/>
                </a:solidFill>
                <a:latin typeface="Josefin Sans"/>
                <a:cs typeface="Josefin Sans"/>
              </a:rPr>
              <a:t>Generalized anxiety Panic attacks</a:t>
            </a:r>
          </a:p>
        </p:txBody>
      </p:sp>
      <p:sp>
        <p:nvSpPr>
          <p:cNvPr id="20" name="TextBox 19">
            <a:extLst>
              <a:ext uri="{FF2B5EF4-FFF2-40B4-BE49-F238E27FC236}">
                <a16:creationId xmlns="" xmlns:a16="http://schemas.microsoft.com/office/drawing/2014/main" id="{64941F6A-6275-4816-B28F-BD46C72BD9E7}"/>
              </a:ext>
            </a:extLst>
          </p:cNvPr>
          <p:cNvSpPr txBox="1"/>
          <p:nvPr/>
        </p:nvSpPr>
        <p:spPr>
          <a:xfrm>
            <a:off x="6116090" y="3418322"/>
            <a:ext cx="1961110" cy="646331"/>
          </a:xfrm>
          <a:prstGeom prst="rect">
            <a:avLst/>
          </a:prstGeom>
          <a:noFill/>
        </p:spPr>
        <p:txBody>
          <a:bodyPr wrap="square" rtlCol="0">
            <a:spAutoFit/>
          </a:bodyPr>
          <a:lstStyle/>
          <a:p>
            <a:pPr defTabSz="457200"/>
            <a:r>
              <a:rPr lang="en-US" dirty="0">
                <a:solidFill>
                  <a:prstClr val="black"/>
                </a:solidFill>
                <a:latin typeface="Josefin Sans"/>
                <a:cs typeface="Josefin Sans"/>
              </a:rPr>
              <a:t>Substance abuse</a:t>
            </a:r>
          </a:p>
          <a:p>
            <a:pPr defTabSz="457200"/>
            <a:r>
              <a:rPr lang="en-US" dirty="0">
                <a:solidFill>
                  <a:prstClr val="black"/>
                </a:solidFill>
                <a:latin typeface="Josefin Sans"/>
                <a:cs typeface="Josefin Sans"/>
              </a:rPr>
              <a:t>Eating disorders</a:t>
            </a:r>
          </a:p>
        </p:txBody>
      </p:sp>
      <p:sp>
        <p:nvSpPr>
          <p:cNvPr id="21" name="TextBox 20">
            <a:extLst>
              <a:ext uri="{FF2B5EF4-FFF2-40B4-BE49-F238E27FC236}">
                <a16:creationId xmlns="" xmlns:a16="http://schemas.microsoft.com/office/drawing/2014/main" id="{CEFE1B74-793C-47C3-BFD1-6B2AFFB53975}"/>
              </a:ext>
            </a:extLst>
          </p:cNvPr>
          <p:cNvSpPr txBox="1"/>
          <p:nvPr/>
        </p:nvSpPr>
        <p:spPr>
          <a:xfrm>
            <a:off x="2247166" y="4908169"/>
            <a:ext cx="1749958" cy="646331"/>
          </a:xfrm>
          <a:prstGeom prst="rect">
            <a:avLst/>
          </a:prstGeom>
          <a:noFill/>
        </p:spPr>
        <p:txBody>
          <a:bodyPr wrap="square" rtlCol="0">
            <a:spAutoFit/>
          </a:bodyPr>
          <a:lstStyle/>
          <a:p>
            <a:pPr defTabSz="457200"/>
            <a:r>
              <a:rPr lang="en-US" dirty="0">
                <a:solidFill>
                  <a:prstClr val="black"/>
                </a:solidFill>
                <a:latin typeface="Josefin Sans"/>
                <a:cs typeface="Josefin Sans"/>
              </a:rPr>
              <a:t>Decreased concentration</a:t>
            </a:r>
          </a:p>
        </p:txBody>
      </p:sp>
      <p:sp>
        <p:nvSpPr>
          <p:cNvPr id="22" name="TextBox 21">
            <a:extLst>
              <a:ext uri="{FF2B5EF4-FFF2-40B4-BE49-F238E27FC236}">
                <a16:creationId xmlns="" xmlns:a16="http://schemas.microsoft.com/office/drawing/2014/main" id="{9CA9234D-D8D7-4FE4-A07F-D296FAC45B92}"/>
              </a:ext>
            </a:extLst>
          </p:cNvPr>
          <p:cNvSpPr txBox="1"/>
          <p:nvPr/>
        </p:nvSpPr>
        <p:spPr>
          <a:xfrm>
            <a:off x="1146771" y="2503936"/>
            <a:ext cx="1689949" cy="369332"/>
          </a:xfrm>
          <a:prstGeom prst="rect">
            <a:avLst/>
          </a:prstGeom>
          <a:noFill/>
        </p:spPr>
        <p:txBody>
          <a:bodyPr wrap="square" rtlCol="0">
            <a:spAutoFit/>
          </a:bodyPr>
          <a:lstStyle/>
          <a:p>
            <a:pPr defTabSz="457200"/>
            <a:r>
              <a:rPr lang="en-US" dirty="0">
                <a:solidFill>
                  <a:prstClr val="black"/>
                </a:solidFill>
                <a:latin typeface="Josefin Sans"/>
                <a:cs typeface="Josefin Sans"/>
              </a:rPr>
              <a:t>Loss of interest</a:t>
            </a:r>
          </a:p>
        </p:txBody>
      </p:sp>
      <p:sp>
        <p:nvSpPr>
          <p:cNvPr id="23" name="TextBox 22">
            <a:extLst>
              <a:ext uri="{FF2B5EF4-FFF2-40B4-BE49-F238E27FC236}">
                <a16:creationId xmlns="" xmlns:a16="http://schemas.microsoft.com/office/drawing/2014/main" id="{51911AD6-E584-4BF8-8ADB-C7C2E609B4DD}"/>
              </a:ext>
            </a:extLst>
          </p:cNvPr>
          <p:cNvSpPr txBox="1"/>
          <p:nvPr/>
        </p:nvSpPr>
        <p:spPr>
          <a:xfrm>
            <a:off x="993867" y="2988671"/>
            <a:ext cx="1159625" cy="369332"/>
          </a:xfrm>
          <a:prstGeom prst="rect">
            <a:avLst/>
          </a:prstGeom>
          <a:noFill/>
        </p:spPr>
        <p:txBody>
          <a:bodyPr wrap="square" rtlCol="0">
            <a:spAutoFit/>
          </a:bodyPr>
          <a:lstStyle/>
          <a:p>
            <a:pPr defTabSz="457200"/>
            <a:r>
              <a:rPr lang="en-US" dirty="0">
                <a:solidFill>
                  <a:prstClr val="black"/>
                </a:solidFill>
                <a:latin typeface="Josefin Sans"/>
                <a:cs typeface="Josefin Sans"/>
              </a:rPr>
              <a:t>Insomnia</a:t>
            </a:r>
          </a:p>
        </p:txBody>
      </p:sp>
      <p:sp>
        <p:nvSpPr>
          <p:cNvPr id="24" name="TextBox 23">
            <a:extLst>
              <a:ext uri="{FF2B5EF4-FFF2-40B4-BE49-F238E27FC236}">
                <a16:creationId xmlns="" xmlns:a16="http://schemas.microsoft.com/office/drawing/2014/main" id="{F91F00F2-958E-4FC8-9FAF-7ED8501FAE2B}"/>
              </a:ext>
            </a:extLst>
          </p:cNvPr>
          <p:cNvSpPr txBox="1"/>
          <p:nvPr/>
        </p:nvSpPr>
        <p:spPr>
          <a:xfrm>
            <a:off x="1844793" y="4608369"/>
            <a:ext cx="1178330" cy="369332"/>
          </a:xfrm>
          <a:prstGeom prst="rect">
            <a:avLst/>
          </a:prstGeom>
          <a:noFill/>
        </p:spPr>
        <p:txBody>
          <a:bodyPr wrap="square" rtlCol="0">
            <a:spAutoFit/>
          </a:bodyPr>
          <a:lstStyle/>
          <a:p>
            <a:pPr defTabSz="457200"/>
            <a:r>
              <a:rPr lang="en-US" dirty="0">
                <a:solidFill>
                  <a:prstClr val="black"/>
                </a:solidFill>
                <a:latin typeface="Josefin Sans"/>
                <a:cs typeface="Josefin Sans"/>
              </a:rPr>
              <a:t>Numbing</a:t>
            </a:r>
          </a:p>
        </p:txBody>
      </p:sp>
      <p:sp>
        <p:nvSpPr>
          <p:cNvPr id="25" name="TextBox 24">
            <a:extLst>
              <a:ext uri="{FF2B5EF4-FFF2-40B4-BE49-F238E27FC236}">
                <a16:creationId xmlns="" xmlns:a16="http://schemas.microsoft.com/office/drawing/2014/main" id="{4EF6A3A8-3F22-4674-8ADD-FE5F0CCDC632}"/>
              </a:ext>
            </a:extLst>
          </p:cNvPr>
          <p:cNvSpPr txBox="1"/>
          <p:nvPr/>
        </p:nvSpPr>
        <p:spPr>
          <a:xfrm>
            <a:off x="5052062" y="4925842"/>
            <a:ext cx="1907538" cy="646331"/>
          </a:xfrm>
          <a:prstGeom prst="rect">
            <a:avLst/>
          </a:prstGeom>
          <a:noFill/>
        </p:spPr>
        <p:txBody>
          <a:bodyPr wrap="square" rtlCol="0">
            <a:spAutoFit/>
          </a:bodyPr>
          <a:lstStyle/>
          <a:p>
            <a:pPr defTabSz="457200"/>
            <a:r>
              <a:rPr lang="en-US" dirty="0">
                <a:solidFill>
                  <a:prstClr val="black"/>
                </a:solidFill>
                <a:latin typeface="Josefin Sans"/>
                <a:cs typeface="Josefin Sans"/>
              </a:rPr>
              <a:t>Self-destructive behavior</a:t>
            </a:r>
          </a:p>
        </p:txBody>
      </p:sp>
      <p:sp>
        <p:nvSpPr>
          <p:cNvPr id="26" name="TextBox 25">
            <a:extLst>
              <a:ext uri="{FF2B5EF4-FFF2-40B4-BE49-F238E27FC236}">
                <a16:creationId xmlns="" xmlns:a16="http://schemas.microsoft.com/office/drawing/2014/main" id="{BD623A60-6F13-4FB5-9F27-AEC79F68F07E}"/>
              </a:ext>
            </a:extLst>
          </p:cNvPr>
          <p:cNvSpPr txBox="1"/>
          <p:nvPr/>
        </p:nvSpPr>
        <p:spPr>
          <a:xfrm>
            <a:off x="5960924" y="4248873"/>
            <a:ext cx="1722577" cy="646331"/>
          </a:xfrm>
          <a:prstGeom prst="rect">
            <a:avLst/>
          </a:prstGeom>
          <a:noFill/>
        </p:spPr>
        <p:txBody>
          <a:bodyPr wrap="square" rtlCol="0">
            <a:spAutoFit/>
          </a:bodyPr>
          <a:lstStyle/>
          <a:p>
            <a:pPr defTabSz="457200"/>
            <a:r>
              <a:rPr lang="en-US" dirty="0">
                <a:solidFill>
                  <a:prstClr val="black"/>
                </a:solidFill>
                <a:latin typeface="Josefin Sans"/>
                <a:cs typeface="Josefin Sans"/>
              </a:rPr>
              <a:t>Hypervigilance Mistrust</a:t>
            </a:r>
          </a:p>
        </p:txBody>
      </p:sp>
      <p:sp>
        <p:nvSpPr>
          <p:cNvPr id="27" name="TextBox 26">
            <a:extLst>
              <a:ext uri="{FF2B5EF4-FFF2-40B4-BE49-F238E27FC236}">
                <a16:creationId xmlns="" xmlns:a16="http://schemas.microsoft.com/office/drawing/2014/main" id="{DABFEC76-A1CB-4582-B0C2-44B8632E00E1}"/>
              </a:ext>
            </a:extLst>
          </p:cNvPr>
          <p:cNvSpPr txBox="1"/>
          <p:nvPr/>
        </p:nvSpPr>
        <p:spPr>
          <a:xfrm>
            <a:off x="792481" y="1849428"/>
            <a:ext cx="1791742" cy="369332"/>
          </a:xfrm>
          <a:prstGeom prst="rect">
            <a:avLst/>
          </a:prstGeom>
          <a:noFill/>
        </p:spPr>
        <p:txBody>
          <a:bodyPr wrap="square" rtlCol="0">
            <a:spAutoFit/>
          </a:bodyPr>
          <a:lstStyle/>
          <a:p>
            <a:pPr defTabSz="457200"/>
            <a:r>
              <a:rPr lang="en-US" dirty="0">
                <a:solidFill>
                  <a:prstClr val="black"/>
                </a:solidFill>
                <a:latin typeface="Josefin Sans"/>
                <a:cs typeface="Josefin Sans"/>
              </a:rPr>
              <a:t>Hopelessness</a:t>
            </a:r>
          </a:p>
        </p:txBody>
      </p:sp>
      <p:sp>
        <p:nvSpPr>
          <p:cNvPr id="28" name="TextBox 27">
            <a:extLst>
              <a:ext uri="{FF2B5EF4-FFF2-40B4-BE49-F238E27FC236}">
                <a16:creationId xmlns="" xmlns:a16="http://schemas.microsoft.com/office/drawing/2014/main" id="{0BDE8F0E-120B-45B8-96F4-410146AEED42}"/>
              </a:ext>
            </a:extLst>
          </p:cNvPr>
          <p:cNvSpPr txBox="1"/>
          <p:nvPr/>
        </p:nvSpPr>
        <p:spPr>
          <a:xfrm>
            <a:off x="3054931" y="1237199"/>
            <a:ext cx="2227191" cy="369332"/>
          </a:xfrm>
          <a:prstGeom prst="rect">
            <a:avLst/>
          </a:prstGeom>
          <a:noFill/>
        </p:spPr>
        <p:txBody>
          <a:bodyPr wrap="square" rtlCol="0">
            <a:spAutoFit/>
          </a:bodyPr>
          <a:lstStyle/>
          <a:p>
            <a:pPr defTabSz="457200"/>
            <a:r>
              <a:rPr lang="en-US" dirty="0">
                <a:solidFill>
                  <a:prstClr val="black"/>
                </a:solidFill>
                <a:latin typeface="Josefin Sans"/>
                <a:cs typeface="Josefin Sans"/>
              </a:rPr>
              <a:t>Little or no memories</a:t>
            </a:r>
          </a:p>
        </p:txBody>
      </p:sp>
      <p:sp>
        <p:nvSpPr>
          <p:cNvPr id="29" name="TextBox 28">
            <a:extLst>
              <a:ext uri="{FF2B5EF4-FFF2-40B4-BE49-F238E27FC236}">
                <a16:creationId xmlns="" xmlns:a16="http://schemas.microsoft.com/office/drawing/2014/main" id="{6CF58FAB-204A-4AE8-A6C5-7CB680A61C25}"/>
              </a:ext>
            </a:extLst>
          </p:cNvPr>
          <p:cNvSpPr txBox="1"/>
          <p:nvPr/>
        </p:nvSpPr>
        <p:spPr>
          <a:xfrm>
            <a:off x="3453940" y="3059131"/>
            <a:ext cx="1672937" cy="584776"/>
          </a:xfrm>
          <a:prstGeom prst="rect">
            <a:avLst/>
          </a:prstGeom>
          <a:noFill/>
        </p:spPr>
        <p:txBody>
          <a:bodyPr wrap="square" rtlCol="0">
            <a:spAutoFit/>
          </a:bodyPr>
          <a:lstStyle/>
          <a:p>
            <a:pPr algn="ctr" defTabSz="457200"/>
            <a:r>
              <a:rPr lang="en-US" sz="3200" dirty="0">
                <a:solidFill>
                  <a:prstClr val="black"/>
                </a:solidFill>
                <a:latin typeface="Josefin Sans SemiBold"/>
                <a:cs typeface="Josefin Sans SemiBold"/>
              </a:rPr>
              <a:t>Trauma</a:t>
            </a:r>
          </a:p>
        </p:txBody>
      </p:sp>
      <p:cxnSp>
        <p:nvCxnSpPr>
          <p:cNvPr id="30" name="Straight Connector 29">
            <a:extLst>
              <a:ext uri="{FF2B5EF4-FFF2-40B4-BE49-F238E27FC236}">
                <a16:creationId xmlns="" xmlns:a16="http://schemas.microsoft.com/office/drawing/2014/main" id="{DBE861A9-D0AE-468A-99A8-B65CF6753193}"/>
              </a:ext>
            </a:extLst>
          </p:cNvPr>
          <p:cNvCxnSpPr>
            <a:endCxn id="18" idx="2"/>
          </p:cNvCxnSpPr>
          <p:nvPr/>
        </p:nvCxnSpPr>
        <p:spPr>
          <a:xfrm flipV="1">
            <a:off x="4660715" y="2190200"/>
            <a:ext cx="596049" cy="735096"/>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 xmlns:a16="http://schemas.microsoft.com/office/drawing/2014/main" id="{8A1572FB-DC38-4D63-9382-BE494812ED12}"/>
              </a:ext>
            </a:extLst>
          </p:cNvPr>
          <p:cNvCxnSpPr/>
          <p:nvPr/>
        </p:nvCxnSpPr>
        <p:spPr>
          <a:xfrm flipH="1">
            <a:off x="3347639" y="3901482"/>
            <a:ext cx="611364" cy="1046747"/>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 xmlns:a16="http://schemas.microsoft.com/office/drawing/2014/main" id="{D0B87AA9-6F71-4511-8EF4-D44D6D6036F0}"/>
              </a:ext>
            </a:extLst>
          </p:cNvPr>
          <p:cNvCxnSpPr/>
          <p:nvPr/>
        </p:nvCxnSpPr>
        <p:spPr>
          <a:xfrm flipV="1">
            <a:off x="4937764" y="2907405"/>
            <a:ext cx="1101437" cy="151724"/>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 xmlns:a16="http://schemas.microsoft.com/office/drawing/2014/main" id="{EC7FFCA2-1159-4141-9AEF-E615D1376B30}"/>
              </a:ext>
            </a:extLst>
          </p:cNvPr>
          <p:cNvCxnSpPr/>
          <p:nvPr/>
        </p:nvCxnSpPr>
        <p:spPr>
          <a:xfrm flipH="1" flipV="1">
            <a:off x="4255080" y="1606529"/>
            <a:ext cx="31173" cy="1300876"/>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 xmlns:a16="http://schemas.microsoft.com/office/drawing/2014/main" id="{067AB7F2-D562-4F19-ACE3-00A9BEA9C0B9}"/>
              </a:ext>
            </a:extLst>
          </p:cNvPr>
          <p:cNvCxnSpPr/>
          <p:nvPr/>
        </p:nvCxnSpPr>
        <p:spPr>
          <a:xfrm flipH="1" flipV="1">
            <a:off x="3308467" y="1988043"/>
            <a:ext cx="603711" cy="919362"/>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a:extLst>
              <a:ext uri="{FF2B5EF4-FFF2-40B4-BE49-F238E27FC236}">
                <a16:creationId xmlns="" xmlns:a16="http://schemas.microsoft.com/office/drawing/2014/main" id="{398058B1-6C24-4E8E-97F9-D7B07E58DC7E}"/>
              </a:ext>
            </a:extLst>
          </p:cNvPr>
          <p:cNvCxnSpPr/>
          <p:nvPr/>
        </p:nvCxnSpPr>
        <p:spPr>
          <a:xfrm flipH="1" flipV="1">
            <a:off x="2505509" y="2166771"/>
            <a:ext cx="664692" cy="414972"/>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Connector 35">
            <a:extLst>
              <a:ext uri="{FF2B5EF4-FFF2-40B4-BE49-F238E27FC236}">
                <a16:creationId xmlns="" xmlns:a16="http://schemas.microsoft.com/office/drawing/2014/main" id="{C12E1D13-4A32-42BD-855A-3D51FCC6A568}"/>
              </a:ext>
            </a:extLst>
          </p:cNvPr>
          <p:cNvCxnSpPr>
            <a:cxnSpLocks/>
          </p:cNvCxnSpPr>
          <p:nvPr/>
        </p:nvCxnSpPr>
        <p:spPr>
          <a:xfrm>
            <a:off x="4255078" y="3773170"/>
            <a:ext cx="277441" cy="1319530"/>
          </a:xfrm>
          <a:prstGeom prst="line">
            <a:avLst/>
          </a:prstGeom>
        </p:spPr>
        <p:style>
          <a:lnRef idx="1">
            <a:schemeClr val="dk1"/>
          </a:lnRef>
          <a:fillRef idx="0">
            <a:schemeClr val="dk1"/>
          </a:fillRef>
          <a:effectRef idx="0">
            <a:schemeClr val="dk1"/>
          </a:effectRef>
          <a:fontRef idx="minor">
            <a:schemeClr val="tx1"/>
          </a:fontRef>
        </p:style>
      </p:cxnSp>
      <p:cxnSp>
        <p:nvCxnSpPr>
          <p:cNvPr id="37" name="Straight Connector 36">
            <a:extLst>
              <a:ext uri="{FF2B5EF4-FFF2-40B4-BE49-F238E27FC236}">
                <a16:creationId xmlns="" xmlns:a16="http://schemas.microsoft.com/office/drawing/2014/main" id="{74FF3B8B-FDDD-4CF4-94D1-CA2A1D96A22F}"/>
              </a:ext>
            </a:extLst>
          </p:cNvPr>
          <p:cNvCxnSpPr/>
          <p:nvPr/>
        </p:nvCxnSpPr>
        <p:spPr>
          <a:xfrm flipH="1" flipV="1">
            <a:off x="1952972" y="3264373"/>
            <a:ext cx="1500966" cy="254461"/>
          </a:xfrm>
          <a:prstGeom prst="line">
            <a:avLst/>
          </a:prstGeom>
        </p:spPr>
        <p:style>
          <a:lnRef idx="1">
            <a:schemeClr val="dk1"/>
          </a:lnRef>
          <a:fillRef idx="0">
            <a:schemeClr val="dk1"/>
          </a:fillRef>
          <a:effectRef idx="0">
            <a:schemeClr val="dk1"/>
          </a:effectRef>
          <a:fontRef idx="minor">
            <a:schemeClr val="tx1"/>
          </a:fontRef>
        </p:style>
      </p:cxnSp>
      <p:cxnSp>
        <p:nvCxnSpPr>
          <p:cNvPr id="38" name="Straight Connector 37">
            <a:extLst>
              <a:ext uri="{FF2B5EF4-FFF2-40B4-BE49-F238E27FC236}">
                <a16:creationId xmlns="" xmlns:a16="http://schemas.microsoft.com/office/drawing/2014/main" id="{028F6D7F-2431-44F2-A5CE-2DEDBB023A83}"/>
              </a:ext>
            </a:extLst>
          </p:cNvPr>
          <p:cNvCxnSpPr/>
          <p:nvPr/>
        </p:nvCxnSpPr>
        <p:spPr>
          <a:xfrm flipH="1">
            <a:off x="2456412" y="3805935"/>
            <a:ext cx="671934" cy="59780"/>
          </a:xfrm>
          <a:prstGeom prst="line">
            <a:avLst/>
          </a:prstGeom>
        </p:spPr>
        <p:style>
          <a:lnRef idx="1">
            <a:schemeClr val="dk1"/>
          </a:lnRef>
          <a:fillRef idx="0">
            <a:schemeClr val="dk1"/>
          </a:fillRef>
          <a:effectRef idx="0">
            <a:schemeClr val="dk1"/>
          </a:effectRef>
          <a:fontRef idx="minor">
            <a:schemeClr val="tx1"/>
          </a:fontRef>
        </p:style>
      </p:cxnSp>
      <p:cxnSp>
        <p:nvCxnSpPr>
          <p:cNvPr id="39" name="Straight Connector 38">
            <a:extLst>
              <a:ext uri="{FF2B5EF4-FFF2-40B4-BE49-F238E27FC236}">
                <a16:creationId xmlns="" xmlns:a16="http://schemas.microsoft.com/office/drawing/2014/main" id="{22C03A41-7CA5-4E8A-93CC-A54D4ABB88C4}"/>
              </a:ext>
            </a:extLst>
          </p:cNvPr>
          <p:cNvCxnSpPr/>
          <p:nvPr/>
        </p:nvCxnSpPr>
        <p:spPr>
          <a:xfrm flipH="1">
            <a:off x="2879971" y="3757766"/>
            <a:ext cx="829584" cy="1039684"/>
          </a:xfrm>
          <a:prstGeom prst="line">
            <a:avLst/>
          </a:prstGeom>
        </p:spPr>
        <p:style>
          <a:lnRef idx="1">
            <a:schemeClr val="dk1"/>
          </a:lnRef>
          <a:fillRef idx="0">
            <a:schemeClr val="dk1"/>
          </a:fillRef>
          <a:effectRef idx="0">
            <a:schemeClr val="dk1"/>
          </a:effectRef>
          <a:fontRef idx="minor">
            <a:schemeClr val="tx1"/>
          </a:fontRef>
        </p:style>
      </p:cxnSp>
      <p:cxnSp>
        <p:nvCxnSpPr>
          <p:cNvPr id="40" name="Straight Connector 39">
            <a:extLst>
              <a:ext uri="{FF2B5EF4-FFF2-40B4-BE49-F238E27FC236}">
                <a16:creationId xmlns="" xmlns:a16="http://schemas.microsoft.com/office/drawing/2014/main" id="{4A072743-645B-458A-8ED1-79668483FA12}"/>
              </a:ext>
            </a:extLst>
          </p:cNvPr>
          <p:cNvCxnSpPr/>
          <p:nvPr/>
        </p:nvCxnSpPr>
        <p:spPr>
          <a:xfrm flipH="1">
            <a:off x="2247166" y="3760453"/>
            <a:ext cx="1467495" cy="560590"/>
          </a:xfrm>
          <a:prstGeom prst="line">
            <a:avLst/>
          </a:prstGeom>
        </p:spPr>
        <p:style>
          <a:lnRef idx="1">
            <a:schemeClr val="dk1"/>
          </a:lnRef>
          <a:fillRef idx="0">
            <a:schemeClr val="dk1"/>
          </a:fillRef>
          <a:effectRef idx="0">
            <a:schemeClr val="dk1"/>
          </a:effectRef>
          <a:fontRef idx="minor">
            <a:schemeClr val="tx1"/>
          </a:fontRef>
        </p:style>
      </p:cxnSp>
      <p:cxnSp>
        <p:nvCxnSpPr>
          <p:cNvPr id="41" name="Straight Connector 40">
            <a:extLst>
              <a:ext uri="{FF2B5EF4-FFF2-40B4-BE49-F238E27FC236}">
                <a16:creationId xmlns="" xmlns:a16="http://schemas.microsoft.com/office/drawing/2014/main" id="{D0BCB4AE-2C69-4732-83A4-2CD414600F15}"/>
              </a:ext>
            </a:extLst>
          </p:cNvPr>
          <p:cNvCxnSpPr/>
          <p:nvPr/>
        </p:nvCxnSpPr>
        <p:spPr>
          <a:xfrm flipV="1">
            <a:off x="4679341" y="2281241"/>
            <a:ext cx="1134309" cy="592031"/>
          </a:xfrm>
          <a:prstGeom prst="line">
            <a:avLst/>
          </a:prstGeom>
        </p:spPr>
        <p:style>
          <a:lnRef idx="1">
            <a:schemeClr val="dk1"/>
          </a:lnRef>
          <a:fillRef idx="0">
            <a:schemeClr val="dk1"/>
          </a:fillRef>
          <a:effectRef idx="0">
            <a:schemeClr val="dk1"/>
          </a:effectRef>
          <a:fontRef idx="minor">
            <a:schemeClr val="tx1"/>
          </a:fontRef>
        </p:style>
      </p:cxnSp>
      <p:sp>
        <p:nvSpPr>
          <p:cNvPr id="2" name="Rectangle 1"/>
          <p:cNvSpPr/>
          <p:nvPr/>
        </p:nvSpPr>
        <p:spPr>
          <a:xfrm>
            <a:off x="4425873" y="5970874"/>
            <a:ext cx="4572000" cy="923330"/>
          </a:xfrm>
          <a:prstGeom prst="rect">
            <a:avLst/>
          </a:prstGeom>
        </p:spPr>
        <p:txBody>
          <a:bodyPr>
            <a:spAutoFit/>
          </a:bodyPr>
          <a:lstStyle/>
          <a:p>
            <a:r>
              <a:rPr lang="en-US" dirty="0"/>
              <a:t>Adapted from: </a:t>
            </a:r>
            <a:r>
              <a:rPr lang="en-US" dirty="0" smtClean="0"/>
              <a:t>Janina Fisher, psychotherapist, consultant, and trainer. </a:t>
            </a:r>
            <a:r>
              <a:rPr lang="en-US" dirty="0" smtClean="0">
                <a:hlinkClick r:id="rId3"/>
              </a:rPr>
              <a:t>https</a:t>
            </a:r>
            <a:r>
              <a:rPr lang="en-US" dirty="0">
                <a:hlinkClick r:id="rId3"/>
              </a:rPr>
              <a:t>://janinafisher.com/flipchart-1</a:t>
            </a:r>
            <a:endParaRPr lang="en-US" dirty="0"/>
          </a:p>
        </p:txBody>
      </p:sp>
    </p:spTree>
    <p:extLst>
      <p:ext uri="{BB962C8B-B14F-4D97-AF65-F5344CB8AC3E}">
        <p14:creationId xmlns:p14="http://schemas.microsoft.com/office/powerpoint/2010/main" val="8320714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Prevalence of Trauma</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500417" y="1349413"/>
            <a:ext cx="7924800" cy="3886200"/>
          </a:xfrm>
        </p:spPr>
        <p:txBody>
          <a:bodyPr/>
          <a:lstStyle/>
          <a:p>
            <a:pPr eaLnBrk="1" hangingPunct="1">
              <a:buClr>
                <a:srgbClr val="CC0000"/>
              </a:buClr>
              <a:buFont typeface="Wingdings" pitchFamily="-64" charset="2"/>
              <a:buChar char="§"/>
              <a:defRPr/>
            </a:pPr>
            <a:r>
              <a:rPr lang="en-US" altLang="en-US" sz="2000" dirty="0"/>
              <a:t>Adolescents receiving treatment for substance abuse: 70% had a history of trauma </a:t>
            </a:r>
            <a:r>
              <a:rPr lang="en-US" altLang="en-US" sz="2000" dirty="0" smtClean="0"/>
              <a:t>exposure </a:t>
            </a:r>
            <a:r>
              <a:rPr lang="en-US" altLang="en-US" sz="1400" dirty="0" smtClean="0"/>
              <a:t>(</a:t>
            </a:r>
            <a:r>
              <a:rPr lang="en-US" sz="1400" dirty="0"/>
              <a:t>Funk RR, </a:t>
            </a:r>
            <a:r>
              <a:rPr lang="en-US" sz="1400" dirty="0" err="1"/>
              <a:t>McDermeit</a:t>
            </a:r>
            <a:r>
              <a:rPr lang="en-US" sz="1400" dirty="0"/>
              <a:t> M, Godley SH, Adams L. (2003</a:t>
            </a:r>
            <a:r>
              <a:rPr lang="en-US" sz="1400" dirty="0" smtClean="0"/>
              <a:t>)</a:t>
            </a:r>
            <a:endParaRPr lang="en-US" altLang="en-US" sz="1400" dirty="0"/>
          </a:p>
          <a:p>
            <a:pPr eaLnBrk="1" hangingPunct="1">
              <a:buClr>
                <a:srgbClr val="CC0000"/>
              </a:buClr>
              <a:buFont typeface="Wingdings" pitchFamily="-64" charset="2"/>
              <a:buChar char="§"/>
              <a:defRPr/>
            </a:pPr>
            <a:r>
              <a:rPr lang="en-US" altLang="en-US" sz="2000" dirty="0"/>
              <a:t>As many as 80% of women who are seeking treatment for substance use disorders report a lifetime history of sexual </a:t>
            </a:r>
            <a:r>
              <a:rPr lang="en-US" altLang="en-US" sz="2000" dirty="0" smtClean="0"/>
              <a:t>assault </a:t>
            </a:r>
            <a:r>
              <a:rPr lang="en-US" sz="1400" dirty="0"/>
              <a:t>Cohen, L. R., &amp; Hien, D. A. (2006</a:t>
            </a:r>
            <a:r>
              <a:rPr lang="en-US" sz="1400" dirty="0" smtClean="0"/>
              <a:t>)</a:t>
            </a:r>
            <a:endParaRPr lang="en-US" altLang="en-US" sz="1400" dirty="0"/>
          </a:p>
          <a:p>
            <a:pPr eaLnBrk="1" hangingPunct="1">
              <a:buClr>
                <a:srgbClr val="CC0000"/>
              </a:buClr>
              <a:buFont typeface="Wingdings" pitchFamily="-64" charset="2"/>
              <a:buChar char="§"/>
              <a:defRPr/>
            </a:pPr>
            <a:r>
              <a:rPr lang="en-US" altLang="en-US" sz="2000" dirty="0"/>
              <a:t>Almost 1 out of every 3 veterans seeking substance abuse treatment also has </a:t>
            </a:r>
            <a:r>
              <a:rPr lang="en-US" altLang="en-US" sz="2000" dirty="0" smtClean="0"/>
              <a:t>PSTD </a:t>
            </a:r>
            <a:r>
              <a:rPr lang="en-US" sz="1400" dirty="0" smtClean="0"/>
              <a:t>(PTSD </a:t>
            </a:r>
            <a:r>
              <a:rPr lang="en-US" sz="1400" dirty="0"/>
              <a:t>and Substance Abuse in Veterans: </a:t>
            </a:r>
            <a:r>
              <a:rPr lang="en-US" sz="1400" dirty="0">
                <a:hlinkClick r:id="rId3"/>
              </a:rPr>
              <a:t>https://</a:t>
            </a:r>
            <a:r>
              <a:rPr lang="en-US" sz="1400" dirty="0" smtClean="0">
                <a:hlinkClick r:id="rId3"/>
              </a:rPr>
              <a:t>www.ptsd.va.gov/understand/related/substance_abuse_vet.asp</a:t>
            </a:r>
            <a:r>
              <a:rPr lang="en-US" sz="1400" dirty="0" smtClean="0"/>
              <a:t>)</a:t>
            </a:r>
            <a:endParaRPr lang="en-US" altLang="en-US" sz="1400" dirty="0"/>
          </a:p>
          <a:p>
            <a:pPr eaLnBrk="1" hangingPunct="1">
              <a:buClr>
                <a:srgbClr val="CC0000"/>
              </a:buClr>
              <a:buFont typeface="Wingdings" pitchFamily="-64" charset="2"/>
              <a:buChar char="§"/>
              <a:defRPr/>
            </a:pPr>
            <a:r>
              <a:rPr lang="en-US" altLang="en-US" sz="2000" dirty="0"/>
              <a:t>27% of adults experiencing homelessness have lived in foster care or an institutional </a:t>
            </a:r>
            <a:r>
              <a:rPr lang="en-US" altLang="en-US" sz="2000" dirty="0" smtClean="0"/>
              <a:t>setting </a:t>
            </a:r>
            <a:r>
              <a:rPr lang="en-US" altLang="en-US" sz="1400" dirty="0" smtClean="0"/>
              <a:t>(</a:t>
            </a:r>
            <a:r>
              <a:rPr lang="en-US" sz="1400" dirty="0"/>
              <a:t>Burt et al, </a:t>
            </a:r>
            <a:r>
              <a:rPr lang="en-US" sz="1400" dirty="0" smtClean="0"/>
              <a:t>2007)</a:t>
            </a:r>
            <a:endParaRPr lang="en-US" altLang="en-US" sz="2000" dirty="0"/>
          </a:p>
          <a:p>
            <a:pPr eaLnBrk="1" hangingPunct="1">
              <a:buClr>
                <a:srgbClr val="CC0000"/>
              </a:buClr>
              <a:buFont typeface="Wingdings" pitchFamily="-64" charset="2"/>
              <a:buChar char="§"/>
              <a:defRPr/>
            </a:pPr>
            <a:r>
              <a:rPr lang="en-US" altLang="en-US" sz="2000" dirty="0" smtClean="0"/>
              <a:t>LGBTQ </a:t>
            </a:r>
            <a:r>
              <a:rPr lang="en-US" altLang="en-US" sz="2000" dirty="0"/>
              <a:t>youth are seven times more likely to be a victim of violent </a:t>
            </a:r>
            <a:r>
              <a:rPr lang="en-US" altLang="en-US" sz="2000" dirty="0" smtClean="0"/>
              <a:t>crime </a:t>
            </a:r>
            <a:r>
              <a:rPr lang="en-US" altLang="en-US" sz="1400" dirty="0" smtClean="0"/>
              <a:t>(</a:t>
            </a:r>
            <a:r>
              <a:rPr lang="en-US" sz="1400" dirty="0"/>
              <a:t>National Gay and Lesbian Task Force Policy Institute and the National Coalition for the Homeless, </a:t>
            </a:r>
            <a:r>
              <a:rPr lang="en-US" sz="1400" dirty="0" smtClean="0"/>
              <a:t>2006)</a:t>
            </a:r>
            <a:endParaRPr lang="en-US" altLang="en-US" sz="1400" dirty="0" smtClean="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805308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Trauma-Informed Care</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a:xfrm>
            <a:off x="558800" y="1409700"/>
            <a:ext cx="7924800" cy="3886200"/>
          </a:xfrm>
        </p:spPr>
        <p:txBody>
          <a:bodyPr/>
          <a:lstStyle/>
          <a:p>
            <a:pPr eaLnBrk="1" hangingPunct="1">
              <a:buClr>
                <a:srgbClr val="CC0000"/>
              </a:buClr>
              <a:buFont typeface="Wingdings" pitchFamily="-64" charset="2"/>
              <a:buChar char="§"/>
              <a:defRPr/>
            </a:pPr>
            <a:r>
              <a:rPr lang="en-US" altLang="en-US" dirty="0"/>
              <a:t>A trauma-informed approach to the delivery of health care includes an understanding of trauma and an awareness of the impact it can have across settings, services, and populations.</a:t>
            </a:r>
          </a:p>
          <a:p>
            <a:pPr eaLnBrk="1" hangingPunct="1">
              <a:buClr>
                <a:srgbClr val="CC0000"/>
              </a:buClr>
              <a:buFont typeface="Wingdings" pitchFamily="-64" charset="2"/>
              <a:buChar char="§"/>
              <a:defRPr/>
            </a:pPr>
            <a:r>
              <a:rPr lang="en-US" altLang="en-US" dirty="0"/>
              <a:t>It involves viewing trauma through an ecological and cultural lens and recognizing that context plays a significant role in how individuals perceive and process traumatic events, whether acute or chronic. </a:t>
            </a:r>
          </a:p>
          <a:p>
            <a:pPr eaLnBrk="1" hangingPunct="1">
              <a:buClr>
                <a:srgbClr val="CC0000"/>
              </a:buClr>
              <a:buFont typeface="Wingdings" pitchFamily="-64" charset="2"/>
              <a:buChar char="§"/>
              <a:defRPr/>
            </a:pPr>
            <a:r>
              <a:rPr lang="en-US" altLang="en-US" dirty="0"/>
              <a:t>It emphasizes physical, psychological, and emotional safety for both providers and survivors.</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19940214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Trauma-Informed Care</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sz="2600" dirty="0"/>
              <a:t>The key elements of a trauma-informed approach:</a:t>
            </a:r>
          </a:p>
          <a:p>
            <a:pPr eaLnBrk="1" hangingPunct="1">
              <a:buClr>
                <a:srgbClr val="CC0000"/>
              </a:buClr>
              <a:buFont typeface="Wingdings" pitchFamily="-64" charset="2"/>
              <a:buChar char="§"/>
              <a:defRPr/>
            </a:pPr>
            <a:r>
              <a:rPr lang="en-US" altLang="en-US" dirty="0"/>
              <a:t>Be aware of the prevalence of trauma</a:t>
            </a:r>
          </a:p>
          <a:p>
            <a:pPr eaLnBrk="1" hangingPunct="1">
              <a:buClr>
                <a:srgbClr val="CC0000"/>
              </a:buClr>
              <a:buFont typeface="Wingdings" pitchFamily="-64" charset="2"/>
              <a:buChar char="§"/>
              <a:defRPr/>
            </a:pPr>
            <a:r>
              <a:rPr lang="en-US" altLang="en-US" dirty="0"/>
              <a:t>Recognize how trauma affects all individuals involved with the program, organization, or system, including its own workforce</a:t>
            </a:r>
          </a:p>
          <a:p>
            <a:pPr eaLnBrk="1" hangingPunct="1">
              <a:buClr>
                <a:srgbClr val="CC0000"/>
              </a:buClr>
              <a:buFont typeface="Wingdings" pitchFamily="-64" charset="2"/>
              <a:buChar char="§"/>
              <a:defRPr/>
            </a:pPr>
            <a:r>
              <a:rPr lang="en-US" altLang="en-US" dirty="0"/>
              <a:t>Respond by putting this knowledge into practice</a:t>
            </a:r>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2889773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a:extLst>
              <a:ext uri="{FF2B5EF4-FFF2-40B4-BE49-F238E27FC236}">
                <a16:creationId xmlns="" xmlns:a16="http://schemas.microsoft.com/office/drawing/2014/main" id="{B5B08FC5-58C2-4F5C-A7A1-06E859D18143}"/>
              </a:ext>
            </a:extLst>
          </p:cNvPr>
          <p:cNvSpPr>
            <a:spLocks noGrp="1"/>
          </p:cNvSpPr>
          <p:nvPr>
            <p:ph type="ftr" sz="quarter" idx="10"/>
          </p:nvPr>
        </p:nvSpPr>
        <p:spPr/>
        <p:txBody>
          <a:bodyPr/>
          <a:lstStyle/>
          <a:p>
            <a:pPr lvl="0" eaLnBrk="0" fontAlgn="base" hangingPunct="0">
              <a:spcBef>
                <a:spcPct val="0"/>
              </a:spcBef>
              <a:spcAft>
                <a:spcPct val="0"/>
              </a:spcAft>
              <a:defRPr/>
            </a:pPr>
            <a:r>
              <a:rPr lang="en-US" altLang="en-US" dirty="0"/>
              <a:t>Trauma-Informed Supervision</a:t>
            </a:r>
            <a:endParaRPr kumimoji="0" lang="en-US" altLang="en-US" sz="1200" b="0" i="0" u="none" strike="noStrike" kern="1200" cap="none" spc="0" normalizeH="0" baseline="0" noProof="0" dirty="0">
              <a:ln>
                <a:noFill/>
              </a:ln>
              <a:solidFill>
                <a:srgbClr val="FFFFFF"/>
              </a:solidFill>
              <a:effectLst/>
              <a:uLnTx/>
              <a:uFillTx/>
              <a:latin typeface="Arial"/>
              <a:ea typeface="Osaka" charset="0"/>
              <a:cs typeface="+mn-cs"/>
            </a:endParaRPr>
          </a:p>
        </p:txBody>
      </p:sp>
      <p:sp>
        <p:nvSpPr>
          <p:cNvPr id="5122" name="Rectangle 2">
            <a:extLst>
              <a:ext uri="{FF2B5EF4-FFF2-40B4-BE49-F238E27FC236}">
                <a16:creationId xmlns="" xmlns:a16="http://schemas.microsoft.com/office/drawing/2014/main" id="{576F083E-138B-4244-A5B7-A39478A0714D}"/>
              </a:ext>
            </a:extLst>
          </p:cNvPr>
          <p:cNvSpPr>
            <a:spLocks noGrp="1" noChangeArrowheads="1"/>
          </p:cNvSpPr>
          <p:nvPr>
            <p:ph type="title"/>
          </p:nvPr>
        </p:nvSpPr>
        <p:spPr/>
        <p:txBody>
          <a:bodyPr/>
          <a:lstStyle/>
          <a:p>
            <a:pPr eaLnBrk="1" hangingPunct="1">
              <a:defRPr/>
            </a:pPr>
            <a:r>
              <a:rPr lang="en-US" altLang="en-US" dirty="0"/>
              <a:t>Secondary Traumatic Stress</a:t>
            </a:r>
          </a:p>
        </p:txBody>
      </p:sp>
      <p:sp>
        <p:nvSpPr>
          <p:cNvPr id="5123" name="Rectangle 3">
            <a:extLst>
              <a:ext uri="{FF2B5EF4-FFF2-40B4-BE49-F238E27FC236}">
                <a16:creationId xmlns="" xmlns:a16="http://schemas.microsoft.com/office/drawing/2014/main" id="{99F9C154-FAA5-42BA-9207-086B10995C70}"/>
              </a:ext>
            </a:extLst>
          </p:cNvPr>
          <p:cNvSpPr>
            <a:spLocks noGrp="1" noChangeArrowheads="1"/>
          </p:cNvSpPr>
          <p:nvPr>
            <p:ph type="body" idx="1"/>
          </p:nvPr>
        </p:nvSpPr>
        <p:spPr/>
        <p:txBody>
          <a:bodyPr/>
          <a:lstStyle/>
          <a:p>
            <a:pPr marL="0" indent="0" eaLnBrk="1" hangingPunct="1">
              <a:buClr>
                <a:srgbClr val="CC0000"/>
              </a:buClr>
              <a:buNone/>
              <a:defRPr/>
            </a:pPr>
            <a:r>
              <a:rPr lang="en-US" altLang="en-US" dirty="0"/>
              <a:t>What is Secondary Traumatic Stress (STS)?</a:t>
            </a:r>
          </a:p>
          <a:p>
            <a:pPr eaLnBrk="1" hangingPunct="1">
              <a:buClr>
                <a:srgbClr val="CC0000"/>
              </a:buClr>
              <a:defRPr/>
            </a:pPr>
            <a:r>
              <a:rPr lang="en-US" altLang="en-US" dirty="0"/>
              <a:t>The effect of working with people who have experienced trauma and of being exposed to the difficult stories they share. </a:t>
            </a:r>
          </a:p>
          <a:p>
            <a:pPr eaLnBrk="1" hangingPunct="1">
              <a:buClr>
                <a:srgbClr val="CC0000"/>
              </a:buClr>
              <a:defRPr/>
            </a:pPr>
            <a:r>
              <a:rPr lang="en-US" altLang="en-US" dirty="0"/>
              <a:t>An occupational hazard of providing direct services to traumatized populations: we are all vulnerable to </a:t>
            </a:r>
            <a:r>
              <a:rPr lang="en-US" altLang="en-US" dirty="0" smtClean="0"/>
              <a:t>Secondary Traumatic Stress.</a:t>
            </a:r>
            <a:r>
              <a:rPr lang="en-US" altLang="en-US" dirty="0"/>
              <a:t> </a:t>
            </a:r>
          </a:p>
          <a:p>
            <a:pPr marL="0" indent="0" eaLnBrk="1" hangingPunct="1">
              <a:buClr>
                <a:srgbClr val="CC0000"/>
              </a:buClr>
              <a:buNone/>
              <a:defRPr/>
            </a:pPr>
            <a:endParaRPr lang="en-US" altLang="en-US" dirty="0"/>
          </a:p>
        </p:txBody>
      </p:sp>
      <p:sp>
        <p:nvSpPr>
          <p:cNvPr id="5127" name="Rectangle 7">
            <a:extLst>
              <a:ext uri="{FF2B5EF4-FFF2-40B4-BE49-F238E27FC236}">
                <a16:creationId xmlns="" xmlns:a16="http://schemas.microsoft.com/office/drawing/2014/main" id="{DFC76EEB-CBEB-4C06-97A7-22DF80745564}"/>
              </a:ext>
            </a:extLst>
          </p:cNvPr>
          <p:cNvSpPr>
            <a:spLocks noChangeArrowheads="1"/>
          </p:cNvSpPr>
          <p:nvPr/>
        </p:nvSpPr>
        <p:spPr bwMode="auto">
          <a:xfrm>
            <a:off x="-2060575" y="-6762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a:defRPr sz="2400">
                <a:solidFill>
                  <a:schemeClr val="tx1"/>
                </a:solidFill>
                <a:latin typeface="Arial" charset="0"/>
                <a:ea typeface="Osaka" pitchFamily="-64" charset="-128"/>
              </a:defRPr>
            </a:lvl1pPr>
            <a:lvl2pPr marL="742950" indent="-285750">
              <a:defRPr sz="2400">
                <a:solidFill>
                  <a:schemeClr val="tx1"/>
                </a:solidFill>
                <a:latin typeface="Arial" charset="0"/>
                <a:ea typeface="Osaka" pitchFamily="-64" charset="-128"/>
              </a:defRPr>
            </a:lvl2pPr>
            <a:lvl3pPr marL="1143000" indent="-228600">
              <a:defRPr sz="2400">
                <a:solidFill>
                  <a:schemeClr val="tx1"/>
                </a:solidFill>
                <a:latin typeface="Arial" charset="0"/>
                <a:ea typeface="Osaka" pitchFamily="-64" charset="-128"/>
              </a:defRPr>
            </a:lvl3pPr>
            <a:lvl4pPr marL="1600200" indent="-228600">
              <a:defRPr sz="2400">
                <a:solidFill>
                  <a:schemeClr val="tx1"/>
                </a:solidFill>
                <a:latin typeface="Arial" charset="0"/>
                <a:ea typeface="Osaka" pitchFamily="-64" charset="-128"/>
              </a:defRPr>
            </a:lvl4pPr>
            <a:lvl5pPr marL="2057400" indent="-228600">
              <a:defRPr sz="2400">
                <a:solidFill>
                  <a:schemeClr val="tx1"/>
                </a:solidFill>
                <a:latin typeface="Arial" charset="0"/>
                <a:ea typeface="Osaka" pitchFamily="-64" charset="-128"/>
              </a:defRPr>
            </a:lvl5pPr>
            <a:lvl6pPr marL="2514600" indent="-228600" eaLnBrk="0" fontAlgn="base" hangingPunct="0">
              <a:spcBef>
                <a:spcPct val="0"/>
              </a:spcBef>
              <a:spcAft>
                <a:spcPct val="0"/>
              </a:spcAft>
              <a:defRPr sz="2400">
                <a:solidFill>
                  <a:schemeClr val="tx1"/>
                </a:solidFill>
                <a:latin typeface="Arial" charset="0"/>
                <a:ea typeface="Osaka" pitchFamily="-64" charset="-128"/>
              </a:defRPr>
            </a:lvl6pPr>
            <a:lvl7pPr marL="2971800" indent="-228600" eaLnBrk="0" fontAlgn="base" hangingPunct="0">
              <a:spcBef>
                <a:spcPct val="0"/>
              </a:spcBef>
              <a:spcAft>
                <a:spcPct val="0"/>
              </a:spcAft>
              <a:defRPr sz="2400">
                <a:solidFill>
                  <a:schemeClr val="tx1"/>
                </a:solidFill>
                <a:latin typeface="Arial" charset="0"/>
                <a:ea typeface="Osaka" pitchFamily="-64" charset="-128"/>
              </a:defRPr>
            </a:lvl7pPr>
            <a:lvl8pPr marL="3429000" indent="-228600" eaLnBrk="0" fontAlgn="base" hangingPunct="0">
              <a:spcBef>
                <a:spcPct val="0"/>
              </a:spcBef>
              <a:spcAft>
                <a:spcPct val="0"/>
              </a:spcAft>
              <a:defRPr sz="2400">
                <a:solidFill>
                  <a:schemeClr val="tx1"/>
                </a:solidFill>
                <a:latin typeface="Arial" charset="0"/>
                <a:ea typeface="Osaka" pitchFamily="-64" charset="-128"/>
              </a:defRPr>
            </a:lvl8pPr>
            <a:lvl9pPr marL="3886200" indent="-228600" eaLnBrk="0" fontAlgn="base" hangingPunct="0">
              <a:spcBef>
                <a:spcPct val="0"/>
              </a:spcBef>
              <a:spcAft>
                <a:spcPct val="0"/>
              </a:spcAft>
              <a:defRPr sz="2400">
                <a:solidFill>
                  <a:schemeClr val="tx1"/>
                </a:solidFill>
                <a:latin typeface="Arial" charset="0"/>
                <a:ea typeface="Osaka" pitchFamily="-6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altLang="en-US" sz="2400" b="0" i="0" u="none" strike="noStrike" kern="1200" cap="none" spc="0" normalizeH="0" baseline="0" noProof="0">
              <a:ln>
                <a:noFill/>
              </a:ln>
              <a:solidFill>
                <a:srgbClr val="000000"/>
              </a:solidFill>
              <a:effectLst/>
              <a:uLnTx/>
              <a:uFillTx/>
              <a:latin typeface="Arial" charset="0"/>
              <a:ea typeface="Osaka" pitchFamily="-64" charset="-128"/>
              <a:cs typeface="+mn-cs"/>
            </a:endParaRPr>
          </a:p>
        </p:txBody>
      </p:sp>
    </p:spTree>
    <p:extLst>
      <p:ext uri="{BB962C8B-B14F-4D97-AF65-F5344CB8AC3E}">
        <p14:creationId xmlns:p14="http://schemas.microsoft.com/office/powerpoint/2010/main" val="4234474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Custom 1">
      <a:dk1>
        <a:srgbClr val="000000"/>
      </a:dk1>
      <a:lt1>
        <a:srgbClr val="FFFFFF"/>
      </a:lt1>
      <a:dk2>
        <a:srgbClr val="000000"/>
      </a:dk2>
      <a:lt2>
        <a:srgbClr val="808080"/>
      </a:lt2>
      <a:accent1>
        <a:srgbClr val="C00000"/>
      </a:accent1>
      <a:accent2>
        <a:srgbClr val="808080"/>
      </a:accent2>
      <a:accent3>
        <a:srgbClr val="FFFFFF"/>
      </a:accent3>
      <a:accent4>
        <a:srgbClr val="000000"/>
      </a:accent4>
      <a:accent5>
        <a:srgbClr val="D8D8D8"/>
      </a:accent5>
      <a:accent6>
        <a:srgbClr val="BFBFBF"/>
      </a:accent6>
      <a:hlink>
        <a:srgbClr val="FF0000"/>
      </a:hlink>
      <a:folHlink>
        <a:srgbClr val="FF0000"/>
      </a:folHlink>
    </a:clrScheme>
    <a:fontScheme name="Blank Presentation">
      <a:majorFont>
        <a:latin typeface="Arial"/>
        <a:ea typeface="Osaka"/>
        <a:cs typeface=""/>
      </a:majorFont>
      <a:minorFont>
        <a:latin typeface="Arial"/>
        <a:ea typeface="Osaka"/>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a:ln>
              <a:noFill/>
            </a:ln>
            <a:solidFill>
              <a:schemeClr val="tx1"/>
            </a:solidFill>
            <a:effectLst/>
            <a:latin typeface="Arial" charset="0"/>
            <a:ea typeface="Osaka"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1884</TotalTime>
  <Words>1493</Words>
  <Application>Microsoft Office PowerPoint</Application>
  <PresentationFormat>On-screen Show (4:3)</PresentationFormat>
  <Paragraphs>205</Paragraphs>
  <Slides>16</Slides>
  <Notes>16</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16</vt:i4>
      </vt:variant>
    </vt:vector>
  </HeadingPairs>
  <TitlesOfParts>
    <vt:vector size="26" baseType="lpstr">
      <vt:lpstr>Arial</vt:lpstr>
      <vt:lpstr>Arial Bold</vt:lpstr>
      <vt:lpstr>Calibri</vt:lpstr>
      <vt:lpstr>Calibri Light</vt:lpstr>
      <vt:lpstr>Josefin Sans</vt:lpstr>
      <vt:lpstr>Josefin Sans SemiBold</vt:lpstr>
      <vt:lpstr>Osaka</vt:lpstr>
      <vt:lpstr>Wingdings</vt:lpstr>
      <vt:lpstr>Office Theme</vt:lpstr>
      <vt:lpstr>Blank Presentation</vt:lpstr>
      <vt:lpstr>Trauma-Informed Supervision</vt:lpstr>
      <vt:lpstr>Learning Objectives</vt:lpstr>
      <vt:lpstr>What is Trauma?</vt:lpstr>
      <vt:lpstr>Traumatic Experiences</vt:lpstr>
      <vt:lpstr>Consequences of Trauma</vt:lpstr>
      <vt:lpstr>Prevalence of Trauma</vt:lpstr>
      <vt:lpstr>Trauma-Informed Care</vt:lpstr>
      <vt:lpstr>Trauma-Informed Care</vt:lpstr>
      <vt:lpstr>Secondary Traumatic Stress</vt:lpstr>
      <vt:lpstr>Secondary Traumatic Stress</vt:lpstr>
      <vt:lpstr>Supervision Challenges</vt:lpstr>
      <vt:lpstr>Impact of Trauma Work on Staff</vt:lpstr>
      <vt:lpstr>How Well Does Your Workplace…</vt:lpstr>
      <vt:lpstr>The Personal Resilience Plan</vt:lpstr>
      <vt:lpstr>PowerPoint Presentation</vt:lpstr>
      <vt:lpstr>References</vt:lpstr>
    </vt:vector>
  </TitlesOfParts>
  <Company>Boston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Trauma Informed Supervision</dc:title>
  <dc:creator>Rojo, Maria Campos</dc:creator>
  <cp:lastModifiedBy>Baughman, Allyson L</cp:lastModifiedBy>
  <cp:revision>42</cp:revision>
  <dcterms:created xsi:type="dcterms:W3CDTF">2018-09-24T14:51:49Z</dcterms:created>
  <dcterms:modified xsi:type="dcterms:W3CDTF">2020-02-03T21:03:33Z</dcterms:modified>
</cp:coreProperties>
</file>